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820" r:id="rId2"/>
    <p:sldId id="821" r:id="rId3"/>
    <p:sldId id="822" r:id="rId4"/>
    <p:sldId id="825" r:id="rId5"/>
    <p:sldId id="826" r:id="rId6"/>
    <p:sldId id="823" r:id="rId7"/>
    <p:sldId id="827" r:id="rId8"/>
    <p:sldId id="828" r:id="rId9"/>
    <p:sldId id="829" r:id="rId10"/>
    <p:sldId id="926" r:id="rId11"/>
    <p:sldId id="927" r:id="rId12"/>
    <p:sldId id="928" r:id="rId13"/>
    <p:sldId id="929" r:id="rId14"/>
    <p:sldId id="824" r:id="rId15"/>
    <p:sldId id="930" r:id="rId16"/>
    <p:sldId id="931"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35" autoAdjust="0"/>
    <p:restoredTop sz="94660"/>
  </p:normalViewPr>
  <p:slideViewPr>
    <p:cSldViewPr snapToGrid="0">
      <p:cViewPr varScale="1">
        <p:scale>
          <a:sx n="74" d="100"/>
          <a:sy n="74" d="100"/>
        </p:scale>
        <p:origin x="54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718533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chemeClr val="accent6">
                    <a:lumMod val="75000"/>
                  </a:schemeClr>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358900"/>
            <a:ext cx="10947400" cy="5016499"/>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249477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1.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7"/>
          <a:stretch>
            <a:fillRect/>
          </a:stretch>
        </p:blipFill>
        <p:spPr>
          <a:xfrm>
            <a:off x="0" y="304660"/>
            <a:ext cx="994139" cy="352381"/>
          </a:xfrm>
          <a:prstGeom prst="rect">
            <a:avLst/>
          </a:prstGeom>
        </p:spPr>
      </p:pic>
      <p:pic>
        <p:nvPicPr>
          <p:cNvPr id="12" name="图片 11"/>
          <p:cNvPicPr>
            <a:picLocks noChangeAspect="1"/>
          </p:cNvPicPr>
          <p:nvPr userDrawn="1"/>
        </p:nvPicPr>
        <p:blipFill>
          <a:blip r:embed="rId8"/>
          <a:stretch>
            <a:fillRect/>
          </a:stretch>
        </p:blipFill>
        <p:spPr>
          <a:xfrm>
            <a:off x="1057639" y="889309"/>
            <a:ext cx="8961230" cy="111626"/>
          </a:xfrm>
          <a:prstGeom prst="rect">
            <a:avLst/>
          </a:prstGeom>
        </p:spPr>
      </p:pic>
    </p:spTree>
    <p:extLst>
      <p:ext uri="{BB962C8B-B14F-4D97-AF65-F5344CB8AC3E}">
        <p14:creationId xmlns:p14="http://schemas.microsoft.com/office/powerpoint/2010/main" val="1757479938"/>
      </p:ext>
    </p:extLst>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sp>
        <p:nvSpPr>
          <p:cNvPr id="5" name="文本框 4"/>
          <p:cNvSpPr txBox="1"/>
          <p:nvPr/>
        </p:nvSpPr>
        <p:spPr>
          <a:xfrm>
            <a:off x="15122" y="3769639"/>
            <a:ext cx="1219200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第十章　市场调查报告撰写</a:t>
            </a:r>
            <a:endParaRPr lang="zh-CN" altLang="en-US" sz="4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7116315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市场调查报告内容的构成</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五、结论</a:t>
            </a:r>
          </a:p>
          <a:p>
            <a:r>
              <a:rPr lang="zh-CN" altLang="zh-CN" dirty="0"/>
              <a:t>结论部分是调查报告的结束语</a:t>
            </a:r>
            <a:r>
              <a:rPr lang="en-US" altLang="zh-CN" dirty="0"/>
              <a:t>,</a:t>
            </a:r>
            <a:r>
              <a:rPr lang="zh-CN" altLang="zh-CN" dirty="0"/>
              <a:t>好的结尾可使读者明确主题</a:t>
            </a:r>
            <a:r>
              <a:rPr lang="en-US" altLang="zh-CN" dirty="0"/>
              <a:t>,</a:t>
            </a:r>
            <a:r>
              <a:rPr lang="zh-CN" altLang="zh-CN" dirty="0"/>
              <a:t>加深对问题的认识</a:t>
            </a:r>
            <a:r>
              <a:rPr lang="en-US" altLang="zh-CN" dirty="0"/>
              <a:t>,</a:t>
            </a:r>
            <a:r>
              <a:rPr lang="zh-CN" altLang="zh-CN" dirty="0"/>
              <a:t>并能进一步启发思考和联想。结尾通常有以下几种形式可供参考</a:t>
            </a:r>
            <a:r>
              <a:rPr lang="en-US" altLang="zh-CN" dirty="0"/>
              <a:t>:</a:t>
            </a:r>
            <a:endParaRPr lang="zh-CN" altLang="zh-CN" dirty="0"/>
          </a:p>
          <a:p>
            <a:r>
              <a:rPr lang="zh-CN" altLang="zh-CN" dirty="0"/>
              <a:t>第一</a:t>
            </a:r>
            <a:r>
              <a:rPr lang="en-US" altLang="zh-CN" dirty="0"/>
              <a:t>,</a:t>
            </a:r>
            <a:r>
              <a:rPr lang="zh-CN" altLang="zh-CN" dirty="0"/>
              <a:t>概括全文。经过层层剖析后</a:t>
            </a:r>
            <a:r>
              <a:rPr lang="en-US" altLang="zh-CN" dirty="0"/>
              <a:t>,</a:t>
            </a:r>
            <a:r>
              <a:rPr lang="zh-CN" altLang="zh-CN" dirty="0"/>
              <a:t>综合说明调查报告的主要观点</a:t>
            </a:r>
            <a:r>
              <a:rPr lang="en-US" altLang="zh-CN" dirty="0"/>
              <a:t>,</a:t>
            </a:r>
            <a:r>
              <a:rPr lang="zh-CN" altLang="zh-CN" dirty="0"/>
              <a:t>深化报告的主题。</a:t>
            </a:r>
          </a:p>
          <a:p>
            <a:r>
              <a:rPr lang="zh-CN" altLang="zh-CN" dirty="0"/>
              <a:t>第二</a:t>
            </a:r>
            <a:r>
              <a:rPr lang="en-US" altLang="zh-CN" dirty="0"/>
              <a:t>,</a:t>
            </a:r>
            <a:r>
              <a:rPr lang="zh-CN" altLang="zh-CN" dirty="0"/>
              <a:t>形成结论。在对收集到的资料进行深入细致的科学分析的基础上</a:t>
            </a:r>
            <a:r>
              <a:rPr lang="en-US" altLang="zh-CN" dirty="0"/>
              <a:t>,</a:t>
            </a:r>
            <a:r>
              <a:rPr lang="zh-CN" altLang="zh-CN" dirty="0"/>
              <a:t>得出报告结论。</a:t>
            </a:r>
          </a:p>
          <a:p>
            <a:r>
              <a:rPr lang="zh-CN" altLang="zh-CN" dirty="0"/>
              <a:t>第三</a:t>
            </a:r>
            <a:r>
              <a:rPr lang="en-US" altLang="zh-CN" dirty="0"/>
              <a:t>,</a:t>
            </a:r>
            <a:r>
              <a:rPr lang="zh-CN" altLang="zh-CN" dirty="0"/>
              <a:t>提出看法和建议。通过分析</a:t>
            </a:r>
            <a:r>
              <a:rPr lang="en-US" altLang="zh-CN" dirty="0"/>
              <a:t>,</a:t>
            </a:r>
            <a:r>
              <a:rPr lang="zh-CN" altLang="zh-CN" dirty="0"/>
              <a:t>形成对事物的看法</a:t>
            </a:r>
            <a:r>
              <a:rPr lang="en-US" altLang="zh-CN" dirty="0"/>
              <a:t>,</a:t>
            </a:r>
            <a:r>
              <a:rPr lang="zh-CN" altLang="zh-CN" dirty="0"/>
              <a:t>在此基础上提出建议。</a:t>
            </a:r>
          </a:p>
          <a:p>
            <a:r>
              <a:rPr lang="zh-CN" altLang="zh-CN" dirty="0"/>
              <a:t>第四</a:t>
            </a:r>
            <a:r>
              <a:rPr lang="en-US" altLang="zh-CN" dirty="0"/>
              <a:t>,</a:t>
            </a:r>
            <a:r>
              <a:rPr lang="zh-CN" altLang="zh-CN" dirty="0"/>
              <a:t>展望未来</a:t>
            </a:r>
            <a:r>
              <a:rPr lang="en-US" altLang="zh-CN" dirty="0"/>
              <a:t>,</a:t>
            </a:r>
            <a:r>
              <a:rPr lang="zh-CN" altLang="zh-CN" dirty="0"/>
              <a:t>说明意义。通过调查分析展望未来前景。</a:t>
            </a:r>
          </a:p>
          <a:p>
            <a:endParaRPr lang="zh-CN" altLang="en-US" dirty="0"/>
          </a:p>
        </p:txBody>
      </p:sp>
    </p:spTree>
    <p:extLst>
      <p:ext uri="{BB962C8B-B14F-4D97-AF65-F5344CB8AC3E}">
        <p14:creationId xmlns:p14="http://schemas.microsoft.com/office/powerpoint/2010/main" val="306402286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市场调查报告内容的构成</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六、建议</a:t>
            </a:r>
          </a:p>
          <a:p>
            <a:r>
              <a:rPr lang="zh-CN" altLang="zh-CN" dirty="0"/>
              <a:t>该部分是可选的。因为前面的结尾中已经对调查结果提出建议</a:t>
            </a:r>
            <a:r>
              <a:rPr lang="en-US" altLang="zh-CN" dirty="0"/>
              <a:t>,</a:t>
            </a:r>
            <a:r>
              <a:rPr lang="zh-CN" altLang="zh-CN" dirty="0"/>
              <a:t>这里可侧重于调查方法和技术方面。在技术报告中</a:t>
            </a:r>
            <a:r>
              <a:rPr lang="en-US" altLang="zh-CN" dirty="0"/>
              <a:t>,</a:t>
            </a:r>
            <a:r>
              <a:rPr lang="zh-CN" altLang="zh-CN" dirty="0"/>
              <a:t>可以就任何调查活动中遇到的问题提供建议。通常这样做会有益于其他调查项目的管理者</a:t>
            </a:r>
            <a:r>
              <a:rPr lang="en-US" altLang="zh-CN" dirty="0"/>
              <a:t>,</a:t>
            </a:r>
            <a:r>
              <a:rPr lang="zh-CN" altLang="zh-CN" dirty="0"/>
              <a:t>因为他们可能会遇到同样的情况</a:t>
            </a:r>
            <a:r>
              <a:rPr lang="en-US" altLang="zh-CN" dirty="0"/>
              <a:t>,</a:t>
            </a:r>
            <a:r>
              <a:rPr lang="zh-CN" altLang="zh-CN" dirty="0"/>
              <a:t>而且对以后的调查有帮助。</a:t>
            </a:r>
          </a:p>
          <a:p>
            <a:endParaRPr lang="zh-CN" altLang="zh-CN" dirty="0"/>
          </a:p>
        </p:txBody>
      </p:sp>
    </p:spTree>
    <p:extLst>
      <p:ext uri="{BB962C8B-B14F-4D97-AF65-F5344CB8AC3E}">
        <p14:creationId xmlns:p14="http://schemas.microsoft.com/office/powerpoint/2010/main" val="159077179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市场调查报告内容的构成</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七、参考书目与附录</a:t>
            </a:r>
          </a:p>
          <a:p>
            <a:r>
              <a:rPr lang="zh-CN" altLang="zh-CN" dirty="0"/>
              <a:t>所有参考文献都应该清楚地标明。</a:t>
            </a:r>
          </a:p>
          <a:p>
            <a:r>
              <a:rPr lang="zh-CN" altLang="zh-CN" dirty="0"/>
              <a:t>附录是指调查报告的主题包含不了或没有提及</a:t>
            </a:r>
            <a:r>
              <a:rPr lang="en-US" altLang="zh-CN" dirty="0"/>
              <a:t>,</a:t>
            </a:r>
            <a:r>
              <a:rPr lang="zh-CN" altLang="zh-CN" dirty="0"/>
              <a:t>但与主题有关</a:t>
            </a:r>
            <a:r>
              <a:rPr lang="en-US" altLang="zh-CN" dirty="0"/>
              <a:t>,</a:t>
            </a:r>
            <a:r>
              <a:rPr lang="zh-CN" altLang="zh-CN" dirty="0"/>
              <a:t>必须附加说明的部分。它是对主报告的补充和更详细的说明。这样做既可以使报告的主题更突出</a:t>
            </a:r>
            <a:r>
              <a:rPr lang="en-US" altLang="zh-CN" dirty="0"/>
              <a:t>,</a:t>
            </a:r>
            <a:r>
              <a:rPr lang="zh-CN" altLang="zh-CN" dirty="0"/>
              <a:t>也能避免正文过于冗长。</a:t>
            </a:r>
          </a:p>
          <a:p>
            <a:r>
              <a:rPr lang="zh-CN" altLang="zh-CN" dirty="0"/>
              <a:t>附录可以包括以下内容</a:t>
            </a:r>
            <a:r>
              <a:rPr lang="en-US" altLang="zh-CN" dirty="0"/>
              <a:t>:(1)</a:t>
            </a:r>
            <a:r>
              <a:rPr lang="zh-CN" altLang="zh-CN" dirty="0"/>
              <a:t>调查目的和研究总体</a:t>
            </a:r>
            <a:r>
              <a:rPr lang="en-US" altLang="zh-CN" dirty="0"/>
              <a:t>,</a:t>
            </a:r>
            <a:r>
              <a:rPr lang="zh-CN" altLang="zh-CN" dirty="0"/>
              <a:t>借助问卷收集的数据的类型</a:t>
            </a:r>
            <a:r>
              <a:rPr lang="en-US" altLang="zh-CN" dirty="0"/>
              <a:t>,</a:t>
            </a:r>
            <a:r>
              <a:rPr lang="zh-CN" altLang="zh-CN" dirty="0"/>
              <a:t>抽样设计的主要特点</a:t>
            </a:r>
            <a:r>
              <a:rPr lang="en-US" altLang="zh-CN" dirty="0"/>
              <a:t>,</a:t>
            </a:r>
            <a:r>
              <a:rPr lang="zh-CN" altLang="zh-CN" dirty="0"/>
              <a:t>以及建立抽样框或抽选样本中遇到的问题</a:t>
            </a:r>
            <a:r>
              <a:rPr lang="en-US" altLang="zh-CN" dirty="0"/>
              <a:t>;(2)</a:t>
            </a:r>
            <a:r>
              <a:rPr lang="zh-CN" altLang="zh-CN" dirty="0"/>
              <a:t>现场采集数据的方法</a:t>
            </a:r>
            <a:r>
              <a:rPr lang="en-US" altLang="zh-CN" dirty="0"/>
              <a:t>,</a:t>
            </a:r>
            <a:r>
              <a:rPr lang="zh-CN" altLang="zh-CN" dirty="0"/>
              <a:t>实地调查者的培训和监督程序</a:t>
            </a:r>
            <a:r>
              <a:rPr lang="en-US" altLang="zh-CN" dirty="0"/>
              <a:t>;(3)</a:t>
            </a:r>
            <a:r>
              <a:rPr lang="zh-CN" altLang="zh-CN" dirty="0"/>
              <a:t>调查中所使用的计算机硬件和软件</a:t>
            </a:r>
            <a:r>
              <a:rPr lang="en-US" altLang="zh-CN" dirty="0"/>
              <a:t>,</a:t>
            </a:r>
            <a:r>
              <a:rPr lang="zh-CN" altLang="zh-CN" dirty="0"/>
              <a:t>以及计算机系统的开发</a:t>
            </a:r>
            <a:r>
              <a:rPr lang="en-US" altLang="zh-CN" dirty="0"/>
              <a:t>;(4)</a:t>
            </a:r>
            <a:r>
              <a:rPr lang="zh-CN" altLang="zh-CN" dirty="0"/>
              <a:t>数据汇总表。</a:t>
            </a:r>
          </a:p>
          <a:p>
            <a:endParaRPr lang="zh-CN" altLang="en-US" dirty="0"/>
          </a:p>
        </p:txBody>
      </p:sp>
    </p:spTree>
    <p:extLst>
      <p:ext uri="{BB962C8B-B14F-4D97-AF65-F5344CB8AC3E}">
        <p14:creationId xmlns:p14="http://schemas.microsoft.com/office/powerpoint/2010/main" val="39075737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市场调查报告内容的构成</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八、数据质量报告</a:t>
            </a:r>
          </a:p>
          <a:p>
            <a:r>
              <a:rPr lang="zh-CN" altLang="zh-CN" dirty="0"/>
              <a:t>数据质量报告是指对整个市场调查项目完成全过程进行质量评估的书面材料。在任何市场调查中</a:t>
            </a:r>
            <a:r>
              <a:rPr lang="en-US" altLang="zh-CN" dirty="0"/>
              <a:t>,</a:t>
            </a:r>
            <a:r>
              <a:rPr lang="zh-CN" altLang="zh-CN" dirty="0"/>
              <a:t>数据质量评估都是一个重要步骤</a:t>
            </a:r>
            <a:r>
              <a:rPr lang="en-US" altLang="zh-CN" dirty="0"/>
              <a:t>,</a:t>
            </a:r>
            <a:r>
              <a:rPr lang="zh-CN" altLang="zh-CN" dirty="0"/>
              <a:t>并且应该记录在主报告中</a:t>
            </a:r>
            <a:r>
              <a:rPr lang="en-US" altLang="zh-CN" dirty="0"/>
              <a:t>,</a:t>
            </a:r>
            <a:r>
              <a:rPr lang="zh-CN" altLang="zh-CN" dirty="0"/>
              <a:t>或撰写一份单独的数据质量报告</a:t>
            </a:r>
            <a:r>
              <a:rPr lang="zh-CN" altLang="zh-CN" dirty="0" smtClean="0"/>
              <a:t>。</a:t>
            </a:r>
            <a:endParaRPr lang="en-US" altLang="zh-CN" dirty="0" smtClean="0"/>
          </a:p>
          <a:p>
            <a:r>
              <a:rPr lang="zh-CN" altLang="zh-CN" dirty="0" smtClean="0"/>
              <a:t>数据质量</a:t>
            </a:r>
            <a:r>
              <a:rPr lang="zh-CN" altLang="zh-CN" dirty="0"/>
              <a:t>评估是指根据统计活动的最初目的</a:t>
            </a:r>
            <a:r>
              <a:rPr lang="en-US" altLang="zh-CN" dirty="0"/>
              <a:t>,</a:t>
            </a:r>
            <a:r>
              <a:rPr lang="zh-CN" altLang="zh-CN" dirty="0"/>
              <a:t>从数据的精确性和可靠性等方面对调查的最终产品进行评估的过程。这种信息可以帮助数据用户更好地对调查结果进行解释和使用。用户必须学会评估数据的误差会在何种程度上限制他们对数据的使用。但是</a:t>
            </a:r>
            <a:r>
              <a:rPr lang="en-US" altLang="zh-CN" dirty="0"/>
              <a:t>,</a:t>
            </a:r>
            <a:r>
              <a:rPr lang="zh-CN" altLang="zh-CN" dirty="0"/>
              <a:t>很少有用户能够独自估算调查所得数据的精确性。</a:t>
            </a:r>
            <a:endParaRPr lang="zh-CN" altLang="en-US" dirty="0"/>
          </a:p>
        </p:txBody>
      </p:sp>
    </p:spTree>
    <p:extLst>
      <p:ext uri="{BB962C8B-B14F-4D97-AF65-F5344CB8AC3E}">
        <p14:creationId xmlns:p14="http://schemas.microsoft.com/office/powerpoint/2010/main" val="3550282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市场调查报告中常用的统计图</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一、饼形统计图</a:t>
            </a:r>
          </a:p>
          <a:p>
            <a:r>
              <a:rPr lang="zh-CN" altLang="zh-CN" dirty="0"/>
              <a:t>饼形统计图又称扇形统计图或简称为饼图</a:t>
            </a:r>
            <a:r>
              <a:rPr lang="en-US" altLang="zh-CN" dirty="0"/>
              <a:t>,</a:t>
            </a:r>
            <a:r>
              <a:rPr lang="zh-CN" altLang="zh-CN" dirty="0"/>
              <a:t>是用整个圆表示总数</a:t>
            </a:r>
            <a:r>
              <a:rPr lang="en-US" altLang="zh-CN" dirty="0"/>
              <a:t>,</a:t>
            </a:r>
            <a:r>
              <a:rPr lang="zh-CN" altLang="zh-CN" dirty="0"/>
              <a:t>用圆内各个扇形的大小表示各个部分数量占总数的百分数。通过饼形统计图</a:t>
            </a:r>
            <a:r>
              <a:rPr lang="en-US" altLang="zh-CN" dirty="0"/>
              <a:t>,</a:t>
            </a:r>
            <a:r>
              <a:rPr lang="zh-CN" altLang="zh-CN" dirty="0"/>
              <a:t>可以清楚地表示各个部分的数量与总数之间的百分比关系或部分与部分之间的关系。</a:t>
            </a:r>
          </a:p>
          <a:p>
            <a:endParaRPr lang="zh-CN" altLang="en-US" dirty="0"/>
          </a:p>
        </p:txBody>
      </p:sp>
      <p:pic>
        <p:nvPicPr>
          <p:cNvPr id="4" name="1003.jpg" descr="id:2147501801;FounderCES"/>
          <p:cNvPicPr/>
          <p:nvPr/>
        </p:nvPicPr>
        <p:blipFill>
          <a:blip r:embed="rId2"/>
          <a:stretch>
            <a:fillRect/>
          </a:stretch>
        </p:blipFill>
        <p:spPr>
          <a:xfrm>
            <a:off x="1750658" y="3516401"/>
            <a:ext cx="7615011" cy="1377570"/>
          </a:xfrm>
          <a:prstGeom prst="rect">
            <a:avLst/>
          </a:prstGeom>
        </p:spPr>
      </p:pic>
      <p:sp>
        <p:nvSpPr>
          <p:cNvPr id="5" name="矩形 4"/>
          <p:cNvSpPr/>
          <p:nvPr/>
        </p:nvSpPr>
        <p:spPr>
          <a:xfrm>
            <a:off x="4052989" y="5213089"/>
            <a:ext cx="3416320" cy="284693"/>
          </a:xfrm>
          <a:prstGeom prst="rect">
            <a:avLst/>
          </a:prstGeom>
        </p:spPr>
        <p:txBody>
          <a:bodyPr wrap="none">
            <a:spAutoFit/>
          </a:bodyPr>
          <a:lstStyle/>
          <a:p>
            <a:pPr algn="just">
              <a:lnSpc>
                <a:spcPts val="1450"/>
              </a:lnSpc>
              <a:spcAft>
                <a:spcPts val="0"/>
              </a:spcAft>
            </a:pPr>
            <a:r>
              <a:rPr lang="zh-CN" altLang="zh-CN" dirty="0">
                <a:solidFill>
                  <a:srgbClr val="000000"/>
                </a:solidFill>
                <a:latin typeface="NEU-BZ-S92"/>
                <a:ea typeface="宋体" panose="02010600030101010101" pitchFamily="2" charset="-122"/>
                <a:cs typeface="Times New Roman" panose="02020603050405020304" pitchFamily="18" charset="0"/>
              </a:rPr>
              <a:t>图</a:t>
            </a:r>
            <a:r>
              <a:rPr lang="en-US" altLang="zh-CN" dirty="0">
                <a:solidFill>
                  <a:srgbClr val="000000"/>
                </a:solidFill>
                <a:latin typeface="NEU-BZ-S92"/>
                <a:ea typeface="宋体" panose="02010600030101010101" pitchFamily="2" charset="-122"/>
                <a:cs typeface="Times New Roman" panose="02020603050405020304" pitchFamily="18" charset="0"/>
              </a:rPr>
              <a:t>10-3</a:t>
            </a:r>
            <a:r>
              <a:rPr lang="zh-CN" altLang="zh-CN" dirty="0">
                <a:solidFill>
                  <a:srgbClr val="000000"/>
                </a:solidFill>
                <a:latin typeface="NEU-BZ-S92"/>
                <a:ea typeface="宋体" panose="02010600030101010101" pitchFamily="2" charset="-122"/>
                <a:cs typeface="Times New Roman" panose="02020603050405020304" pitchFamily="18" charset="0"/>
              </a:rPr>
              <a:t>　常见的饼形统计图种类</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85701612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市场调查报告中常用的统计图</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二、条形或柱形统计图</a:t>
            </a:r>
          </a:p>
          <a:p>
            <a:r>
              <a:rPr lang="zh-CN" altLang="zh-CN" dirty="0"/>
              <a:t>条形或柱形统计图是用一个单位长度表示一定数量</a:t>
            </a:r>
            <a:r>
              <a:rPr lang="en-US" altLang="zh-CN" dirty="0"/>
              <a:t>,</a:t>
            </a:r>
            <a:r>
              <a:rPr lang="zh-CN" altLang="zh-CN" dirty="0"/>
              <a:t>根据数量的多少画成长短不同的直条</a:t>
            </a:r>
            <a:r>
              <a:rPr lang="en-US" altLang="zh-CN" dirty="0"/>
              <a:t>,</a:t>
            </a:r>
            <a:r>
              <a:rPr lang="zh-CN" altLang="zh-CN" dirty="0"/>
              <a:t>然后把这些直条按照一定的顺序排列起来。条形统计图是以横向直条的长度表示数量的多少</a:t>
            </a:r>
            <a:r>
              <a:rPr lang="en-US" altLang="zh-CN" dirty="0"/>
              <a:t>,</a:t>
            </a:r>
            <a:r>
              <a:rPr lang="zh-CN" altLang="zh-CN" dirty="0"/>
              <a:t>柱形统计图是以纵向直条的长度表示数量的多少。利用条形或柱形统计图可以直观、清楚地看出各种数量的多少</a:t>
            </a:r>
            <a:r>
              <a:rPr lang="en-US" altLang="zh-CN" dirty="0"/>
              <a:t>,</a:t>
            </a:r>
            <a:r>
              <a:rPr lang="zh-CN" altLang="zh-CN" dirty="0"/>
              <a:t>便于相互比较。</a:t>
            </a:r>
            <a:endParaRPr lang="zh-CN" altLang="en-US" dirty="0"/>
          </a:p>
        </p:txBody>
      </p:sp>
      <p:pic>
        <p:nvPicPr>
          <p:cNvPr id="4" name="1007.jpg" descr="id:2147501837;FounderCES"/>
          <p:cNvPicPr/>
          <p:nvPr/>
        </p:nvPicPr>
        <p:blipFill>
          <a:blip r:embed="rId2"/>
          <a:stretch>
            <a:fillRect/>
          </a:stretch>
        </p:blipFill>
        <p:spPr>
          <a:xfrm>
            <a:off x="1687133" y="3391025"/>
            <a:ext cx="7271948" cy="1824918"/>
          </a:xfrm>
          <a:prstGeom prst="rect">
            <a:avLst/>
          </a:prstGeom>
        </p:spPr>
      </p:pic>
      <p:sp>
        <p:nvSpPr>
          <p:cNvPr id="5" name="矩形 4"/>
          <p:cNvSpPr/>
          <p:nvPr/>
        </p:nvSpPr>
        <p:spPr>
          <a:xfrm>
            <a:off x="3614947" y="5215943"/>
            <a:ext cx="3416320" cy="284693"/>
          </a:xfrm>
          <a:prstGeom prst="rect">
            <a:avLst/>
          </a:prstGeom>
        </p:spPr>
        <p:txBody>
          <a:bodyPr wrap="none">
            <a:spAutoFit/>
          </a:bodyPr>
          <a:lstStyle/>
          <a:p>
            <a:pPr algn="just">
              <a:lnSpc>
                <a:spcPts val="1450"/>
              </a:lnSpc>
              <a:spcAft>
                <a:spcPts val="0"/>
              </a:spcAft>
            </a:pPr>
            <a:r>
              <a:rPr lang="zh-CN" altLang="zh-CN" dirty="0">
                <a:solidFill>
                  <a:srgbClr val="000000"/>
                </a:solidFill>
                <a:latin typeface="NEU-BZ-S92"/>
                <a:ea typeface="宋体" panose="02010600030101010101" pitchFamily="2" charset="-122"/>
                <a:cs typeface="Times New Roman" panose="02020603050405020304" pitchFamily="18" charset="0"/>
              </a:rPr>
              <a:t>图</a:t>
            </a:r>
            <a:r>
              <a:rPr lang="en-US" altLang="zh-CN" dirty="0">
                <a:solidFill>
                  <a:srgbClr val="000000"/>
                </a:solidFill>
                <a:latin typeface="NEU-BZ-S92"/>
                <a:ea typeface="宋体" panose="02010600030101010101" pitchFamily="2" charset="-122"/>
                <a:cs typeface="Times New Roman" panose="02020603050405020304" pitchFamily="18" charset="0"/>
              </a:rPr>
              <a:t>10-7</a:t>
            </a:r>
            <a:r>
              <a:rPr lang="zh-CN" altLang="zh-CN" dirty="0">
                <a:solidFill>
                  <a:srgbClr val="000000"/>
                </a:solidFill>
                <a:latin typeface="NEU-BZ-S92"/>
                <a:ea typeface="宋体" panose="02010600030101010101" pitchFamily="2" charset="-122"/>
                <a:cs typeface="Times New Roman" panose="02020603050405020304" pitchFamily="18" charset="0"/>
              </a:rPr>
              <a:t>　常见的柱形统计图种类</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58594373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市场调查报告中常用的统计图</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三、折线统计图</a:t>
            </a:r>
          </a:p>
          <a:p>
            <a:r>
              <a:rPr lang="zh-CN" altLang="zh-CN" dirty="0"/>
              <a:t>折线统计图是用一个单位长度表示一定的数量</a:t>
            </a:r>
            <a:r>
              <a:rPr lang="en-US" altLang="zh-CN" dirty="0"/>
              <a:t>,</a:t>
            </a:r>
            <a:r>
              <a:rPr lang="zh-CN" altLang="zh-CN" dirty="0"/>
              <a:t>根据数量的多少描出各点</a:t>
            </a:r>
            <a:r>
              <a:rPr lang="en-US" altLang="zh-CN" dirty="0"/>
              <a:t>,</a:t>
            </a:r>
            <a:r>
              <a:rPr lang="zh-CN" altLang="zh-CN" dirty="0"/>
              <a:t>然后把各点用线段顺序连接起来。折线统计图不但可以表示数量的多少</a:t>
            </a:r>
            <a:r>
              <a:rPr lang="en-US" altLang="zh-CN" dirty="0"/>
              <a:t>,</a:t>
            </a:r>
            <a:r>
              <a:rPr lang="zh-CN" altLang="zh-CN" dirty="0"/>
              <a:t>而且折线的起伏能够清楚地表示数量增减变化的情况。</a:t>
            </a:r>
          </a:p>
          <a:p>
            <a:endParaRPr lang="zh-CN" altLang="en-US" dirty="0"/>
          </a:p>
        </p:txBody>
      </p:sp>
      <p:pic>
        <p:nvPicPr>
          <p:cNvPr id="4" name="1009.jpg" descr="id:2147501859;FounderCES"/>
          <p:cNvPicPr/>
          <p:nvPr/>
        </p:nvPicPr>
        <p:blipFill>
          <a:blip r:embed="rId2"/>
          <a:stretch>
            <a:fillRect/>
          </a:stretch>
        </p:blipFill>
        <p:spPr>
          <a:xfrm>
            <a:off x="1493948" y="3429000"/>
            <a:ext cx="8740140" cy="1296885"/>
          </a:xfrm>
          <a:prstGeom prst="rect">
            <a:avLst/>
          </a:prstGeom>
        </p:spPr>
      </p:pic>
      <p:sp>
        <p:nvSpPr>
          <p:cNvPr id="5" name="矩形 4"/>
          <p:cNvSpPr/>
          <p:nvPr/>
        </p:nvSpPr>
        <p:spPr>
          <a:xfrm>
            <a:off x="3988595" y="5045003"/>
            <a:ext cx="3416320" cy="284693"/>
          </a:xfrm>
          <a:prstGeom prst="rect">
            <a:avLst/>
          </a:prstGeom>
        </p:spPr>
        <p:txBody>
          <a:bodyPr wrap="none">
            <a:spAutoFit/>
          </a:bodyPr>
          <a:lstStyle/>
          <a:p>
            <a:pPr algn="just">
              <a:lnSpc>
                <a:spcPts val="1450"/>
              </a:lnSpc>
              <a:spcAft>
                <a:spcPts val="0"/>
              </a:spcAft>
            </a:pPr>
            <a:r>
              <a:rPr lang="zh-CN" altLang="zh-CN" dirty="0">
                <a:solidFill>
                  <a:srgbClr val="000000"/>
                </a:solidFill>
                <a:latin typeface="NEU-BZ-S92"/>
                <a:ea typeface="宋体" panose="02010600030101010101" pitchFamily="2" charset="-122"/>
                <a:cs typeface="Times New Roman" panose="02020603050405020304" pitchFamily="18" charset="0"/>
              </a:rPr>
              <a:t>图</a:t>
            </a:r>
            <a:r>
              <a:rPr lang="en-US" altLang="zh-CN" dirty="0">
                <a:solidFill>
                  <a:srgbClr val="000000"/>
                </a:solidFill>
                <a:latin typeface="NEU-BZ-S92"/>
                <a:ea typeface="宋体" panose="02010600030101010101" pitchFamily="2" charset="-122"/>
                <a:cs typeface="Times New Roman" panose="02020603050405020304" pitchFamily="18" charset="0"/>
              </a:rPr>
              <a:t>10-9</a:t>
            </a:r>
            <a:r>
              <a:rPr lang="zh-CN" altLang="zh-CN" dirty="0">
                <a:solidFill>
                  <a:srgbClr val="000000"/>
                </a:solidFill>
                <a:latin typeface="NEU-BZ-S92"/>
                <a:ea typeface="宋体" panose="02010600030101010101" pitchFamily="2" charset="-122"/>
                <a:cs typeface="Times New Roman" panose="02020603050405020304" pitchFamily="18" charset="0"/>
              </a:rPr>
              <a:t>　常见的折线统计图种类</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52854750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70430" y="223595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rPr>
                  <a:t>第一节　市场调查报告的含义、特点与作用</a:t>
                </a:r>
                <a:endPar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12" name="Rectangle 10"/>
              <p:cNvSpPr>
                <a:spLocks noChangeArrowheads="1"/>
              </p:cNvSpPr>
              <p:nvPr/>
            </p:nvSpPr>
            <p:spPr bwMode="auto">
              <a:xfrm>
                <a:off x="299" y="60"/>
                <a:ext cx="268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rPr>
                  <a:t>第二节　市场调查报告内容的构成</a:t>
                </a:r>
                <a:endParaRPr lang="zh-CN" altLang="en-US" sz="2000" b="1"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rPr>
                  <a:t>第三节　市场调查报告中常用的统计图</a:t>
                </a:r>
                <a:endPar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t>目   录</a:t>
            </a:r>
            <a:endParaRPr lang="zh-CN" altLang="en-US" sz="2800" dirty="0"/>
          </a:p>
        </p:txBody>
      </p:sp>
    </p:spTree>
    <p:extLst>
      <p:ext uri="{BB962C8B-B14F-4D97-AF65-F5344CB8AC3E}">
        <p14:creationId xmlns:p14="http://schemas.microsoft.com/office/powerpoint/2010/main" val="2124998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市场调查报告的含义、特点与作用</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一、市场调查报告的含义</a:t>
            </a:r>
          </a:p>
          <a:p>
            <a:r>
              <a:rPr lang="zh-CN" altLang="zh-CN" dirty="0"/>
              <a:t>市场调查报告是指根据调查目的</a:t>
            </a:r>
            <a:r>
              <a:rPr lang="en-US" altLang="zh-CN" dirty="0"/>
              <a:t>,</a:t>
            </a:r>
            <a:r>
              <a:rPr lang="zh-CN" altLang="zh-CN" dirty="0"/>
              <a:t>将调查资料通过文字、图表组织而成的主题鲜明、逻辑清晰的有观点和建议的文字材料。市场调查报告可以使客户和后来的研究者对所调查的市场现象和所关心的问题有全面、系统的认识。</a:t>
            </a:r>
          </a:p>
          <a:p>
            <a:endParaRPr lang="zh-CN" altLang="en-US" dirty="0"/>
          </a:p>
        </p:txBody>
      </p:sp>
    </p:spTree>
    <p:extLst>
      <p:ext uri="{BB962C8B-B14F-4D97-AF65-F5344CB8AC3E}">
        <p14:creationId xmlns:p14="http://schemas.microsoft.com/office/powerpoint/2010/main" val="203545789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市场调查报告的含义、特点与作用</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二、市场调查报告的特点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针对性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真实性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新颖性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时效性</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简洁性</a:t>
            </a:r>
          </a:p>
          <a:p>
            <a:endParaRPr lang="zh-CN" altLang="en-US" dirty="0"/>
          </a:p>
        </p:txBody>
      </p:sp>
    </p:spTree>
    <p:extLst>
      <p:ext uri="{BB962C8B-B14F-4D97-AF65-F5344CB8AC3E}">
        <p14:creationId xmlns:p14="http://schemas.microsoft.com/office/powerpoint/2010/main" val="345258774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市场调查报告的含义、特点与作用</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三、市场调查报告的作用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市场调查报告能把获得的市场信息传递给决策者和领导者</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市场调查报告能够展现市场调研的细节和成果</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市场调查报告能够重复作为决策的参考依据</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市场调查报告在一定程度上可作为市场调查活动质量的判断标准</a:t>
            </a:r>
          </a:p>
          <a:p>
            <a:endParaRPr lang="zh-CN" altLang="en-US" dirty="0"/>
          </a:p>
        </p:txBody>
      </p:sp>
    </p:spTree>
    <p:extLst>
      <p:ext uri="{BB962C8B-B14F-4D97-AF65-F5344CB8AC3E}">
        <p14:creationId xmlns:p14="http://schemas.microsoft.com/office/powerpoint/2010/main" val="248979018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市场调查报告内容的构成</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一、封面、标题与目录</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封面</a:t>
            </a:r>
          </a:p>
          <a:p>
            <a:r>
              <a:rPr lang="zh-CN" altLang="zh-CN" dirty="0"/>
              <a:t>封面的内容一般应当包括市场调查报告的名称、委托方、调查公司的名称及项目负责人、完成报告撰写的日期</a:t>
            </a:r>
            <a:r>
              <a:rPr lang="en-US" altLang="zh-CN" dirty="0"/>
              <a:t>,</a:t>
            </a:r>
            <a:r>
              <a:rPr lang="zh-CN" altLang="zh-CN" dirty="0"/>
              <a:t>通常单独占用一张纸</a:t>
            </a:r>
            <a:r>
              <a:rPr lang="en-US" altLang="zh-CN" dirty="0"/>
              <a:t>,</a:t>
            </a:r>
            <a:r>
              <a:rPr lang="zh-CN" altLang="zh-CN" dirty="0"/>
              <a:t>也称扉页。封面的设计要简洁大方</a:t>
            </a:r>
            <a:r>
              <a:rPr lang="en-US" altLang="zh-CN" dirty="0"/>
              <a:t>,</a:t>
            </a:r>
            <a:r>
              <a:rPr lang="zh-CN" altLang="zh-CN" dirty="0"/>
              <a:t>具有品质感。</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标题</a:t>
            </a:r>
          </a:p>
          <a:p>
            <a:r>
              <a:rPr lang="zh-CN" altLang="zh-CN" dirty="0"/>
              <a:t>市场调查报告的名称就是标题。标题应是画龙点睛之笔</a:t>
            </a:r>
            <a:r>
              <a:rPr lang="en-US" altLang="zh-CN" dirty="0"/>
              <a:t>,</a:t>
            </a:r>
            <a:r>
              <a:rPr lang="zh-CN" altLang="zh-CN" dirty="0"/>
              <a:t>它必须准确提示市场调查报告的主题思想。标题要简单明了、高度概括</a:t>
            </a:r>
            <a:r>
              <a:rPr lang="en-US" altLang="zh-CN" dirty="0"/>
              <a:t>,</a:t>
            </a:r>
            <a:r>
              <a:rPr lang="zh-CN" altLang="zh-CN" dirty="0"/>
              <a:t>具有较强的吸引力。</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目录</a:t>
            </a:r>
          </a:p>
          <a:p>
            <a:r>
              <a:rPr lang="zh-CN" altLang="zh-CN" dirty="0"/>
              <a:t>目录是指市场调查报告中各章、节、目的标题</a:t>
            </a:r>
            <a:r>
              <a:rPr lang="en-US" altLang="zh-CN" dirty="0"/>
              <a:t>,</a:t>
            </a:r>
            <a:r>
              <a:rPr lang="zh-CN" altLang="zh-CN" dirty="0"/>
              <a:t>具体包括</a:t>
            </a:r>
            <a:r>
              <a:rPr lang="en-US" altLang="zh-CN" dirty="0"/>
              <a:t>:(1)</a:t>
            </a:r>
            <a:r>
              <a:rPr lang="zh-CN" altLang="zh-CN" dirty="0"/>
              <a:t>章、节、目的标题与副标题</a:t>
            </a:r>
            <a:r>
              <a:rPr lang="en-US" altLang="zh-CN" dirty="0"/>
              <a:t>,</a:t>
            </a:r>
            <a:r>
              <a:rPr lang="zh-CN" altLang="zh-CN" dirty="0"/>
              <a:t>并附页码</a:t>
            </a:r>
            <a:r>
              <a:rPr lang="en-US" altLang="zh-CN" dirty="0"/>
              <a:t>;(2)</a:t>
            </a:r>
            <a:r>
              <a:rPr lang="zh-CN" altLang="zh-CN" dirty="0"/>
              <a:t>表格目录——标题与页码</a:t>
            </a:r>
            <a:r>
              <a:rPr lang="en-US" altLang="zh-CN" dirty="0"/>
              <a:t>;(3)</a:t>
            </a:r>
            <a:r>
              <a:rPr lang="zh-CN" altLang="zh-CN" dirty="0"/>
              <a:t>图形目录——标题与页码</a:t>
            </a:r>
            <a:r>
              <a:rPr lang="en-US" altLang="zh-CN" dirty="0"/>
              <a:t>;(4)</a:t>
            </a:r>
            <a:r>
              <a:rPr lang="zh-CN" altLang="zh-CN" dirty="0"/>
              <a:t>附录——标题与页码</a:t>
            </a:r>
            <a:r>
              <a:rPr lang="en-US" altLang="zh-CN" dirty="0"/>
              <a:t>;</a:t>
            </a:r>
            <a:r>
              <a:rPr lang="zh-CN" altLang="zh-CN" dirty="0"/>
              <a:t>等等。</a:t>
            </a:r>
          </a:p>
          <a:p>
            <a:endParaRPr lang="zh-CN" altLang="en-US" dirty="0"/>
          </a:p>
        </p:txBody>
      </p:sp>
    </p:spTree>
    <p:extLst>
      <p:ext uri="{BB962C8B-B14F-4D97-AF65-F5344CB8AC3E}">
        <p14:creationId xmlns:p14="http://schemas.microsoft.com/office/powerpoint/2010/main" val="364042853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市场调查报告内容的构成</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二、摘要</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市场调查背景与目标简述</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市场调查方法及调查过程简述</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主要调查结果简述</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主要结论与建议简述</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市场调查的局限性简述</a:t>
            </a:r>
          </a:p>
          <a:p>
            <a:endParaRPr lang="zh-CN" altLang="en-US" dirty="0"/>
          </a:p>
        </p:txBody>
      </p:sp>
    </p:spTree>
    <p:extLst>
      <p:ext uri="{BB962C8B-B14F-4D97-AF65-F5344CB8AC3E}">
        <p14:creationId xmlns:p14="http://schemas.microsoft.com/office/powerpoint/2010/main" val="252573876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市场调查报告内容的构成</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三、市场调查背景与目的</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市场调查背景</a:t>
            </a:r>
          </a:p>
          <a:p>
            <a:r>
              <a:rPr lang="en-US" altLang="zh-CN" dirty="0"/>
              <a:t>1.</a:t>
            </a:r>
            <a:r>
              <a:rPr lang="zh-CN" altLang="zh-CN" dirty="0"/>
              <a:t>委托企业所在行业的特点及企业的整体营销战略</a:t>
            </a:r>
          </a:p>
          <a:p>
            <a:r>
              <a:rPr lang="en-US" altLang="zh-CN" dirty="0"/>
              <a:t>2.</a:t>
            </a:r>
            <a:r>
              <a:rPr lang="zh-CN" altLang="zh-CN" dirty="0"/>
              <a:t>竞争对手的情况</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市场调查目的</a:t>
            </a:r>
          </a:p>
          <a:p>
            <a:r>
              <a:rPr lang="zh-CN" altLang="zh-CN" dirty="0"/>
              <a:t>市场调查目的通常针对背景分析认为存在的问题提出</a:t>
            </a:r>
            <a:r>
              <a:rPr lang="en-US" altLang="zh-CN" dirty="0"/>
              <a:t>,</a:t>
            </a:r>
            <a:r>
              <a:rPr lang="zh-CN" altLang="zh-CN" dirty="0"/>
              <a:t>一般是为了探究市场上的某些情况或论证某些假设。例如</a:t>
            </a:r>
            <a:r>
              <a:rPr lang="en-US" altLang="zh-CN" dirty="0"/>
              <a:t>,</a:t>
            </a:r>
            <a:r>
              <a:rPr lang="zh-CN" altLang="zh-CN" dirty="0"/>
              <a:t>“产品销售下滑的原因是什么”这一问题可能有两个方面</a:t>
            </a:r>
            <a:r>
              <a:rPr lang="en-US" altLang="zh-CN" dirty="0"/>
              <a:t>:</a:t>
            </a:r>
            <a:r>
              <a:rPr lang="zh-CN" altLang="zh-CN" dirty="0"/>
              <a:t>一方面</a:t>
            </a:r>
            <a:r>
              <a:rPr lang="en-US" altLang="zh-CN" dirty="0"/>
              <a:t>,</a:t>
            </a:r>
            <a:r>
              <a:rPr lang="zh-CN" altLang="zh-CN" dirty="0"/>
              <a:t>如果不清楚产品销售下滑的原因</a:t>
            </a:r>
            <a:r>
              <a:rPr lang="en-US" altLang="zh-CN" dirty="0"/>
              <a:t>,</a:t>
            </a:r>
            <a:r>
              <a:rPr lang="zh-CN" altLang="zh-CN" dirty="0"/>
              <a:t>那就需要进行探究性调查</a:t>
            </a:r>
            <a:r>
              <a:rPr lang="en-US" altLang="zh-CN" dirty="0"/>
              <a:t>,</a:t>
            </a:r>
            <a:r>
              <a:rPr lang="zh-CN" altLang="zh-CN" dirty="0"/>
              <a:t>找到影响产品销售下滑的主要原因</a:t>
            </a:r>
            <a:r>
              <a:rPr lang="en-US" altLang="zh-CN" dirty="0"/>
              <a:t>,</a:t>
            </a:r>
            <a:r>
              <a:rPr lang="zh-CN" altLang="zh-CN" dirty="0"/>
              <a:t>从而提出解决方案</a:t>
            </a:r>
            <a:r>
              <a:rPr lang="en-US" altLang="zh-CN" dirty="0"/>
              <a:t>;</a:t>
            </a:r>
            <a:r>
              <a:rPr lang="zh-CN" altLang="zh-CN" dirty="0"/>
              <a:t>另一方面</a:t>
            </a:r>
            <a:r>
              <a:rPr lang="en-US" altLang="zh-CN" dirty="0"/>
              <a:t>,</a:t>
            </a:r>
            <a:r>
              <a:rPr lang="zh-CN" altLang="zh-CN" dirty="0"/>
              <a:t>如果企业已经感觉到产品销售下滑的一些原因但不能肯定</a:t>
            </a:r>
            <a:r>
              <a:rPr lang="en-US" altLang="zh-CN" dirty="0"/>
              <a:t>,</a:t>
            </a:r>
            <a:r>
              <a:rPr lang="zh-CN" altLang="zh-CN" dirty="0"/>
              <a:t>或者不知道这些因素的影响到底有多大</a:t>
            </a:r>
            <a:r>
              <a:rPr lang="en-US" altLang="zh-CN" dirty="0"/>
              <a:t>,</a:t>
            </a:r>
            <a:r>
              <a:rPr lang="zh-CN" altLang="zh-CN" dirty="0"/>
              <a:t>以及在众多影响因素中</a:t>
            </a:r>
            <a:r>
              <a:rPr lang="en-US" altLang="zh-CN" dirty="0"/>
              <a:t>,</a:t>
            </a:r>
            <a:r>
              <a:rPr lang="zh-CN" altLang="zh-CN" dirty="0"/>
              <a:t>重要的因素是哪些</a:t>
            </a:r>
            <a:r>
              <a:rPr lang="en-US" altLang="zh-CN" dirty="0"/>
              <a:t>,</a:t>
            </a:r>
            <a:r>
              <a:rPr lang="zh-CN" altLang="zh-CN" dirty="0"/>
              <a:t>这就需要对假设进行详细的检验与论证。在调查目的中</a:t>
            </a:r>
            <a:r>
              <a:rPr lang="en-US" altLang="zh-CN" dirty="0"/>
              <a:t>,</a:t>
            </a:r>
            <a:r>
              <a:rPr lang="zh-CN" altLang="zh-CN" dirty="0"/>
              <a:t>研究者应当对本项调查的预期结果列出一张清单</a:t>
            </a:r>
            <a:r>
              <a:rPr lang="en-US" altLang="zh-CN" dirty="0"/>
              <a:t>,</a:t>
            </a:r>
            <a:r>
              <a:rPr lang="zh-CN" altLang="zh-CN" dirty="0"/>
              <a:t>主要包括事实性描述、主要变量之间的关系分析、主要假设及其验证方法与结果。</a:t>
            </a:r>
          </a:p>
          <a:p>
            <a:endParaRPr lang="zh-CN" altLang="en-US" dirty="0"/>
          </a:p>
        </p:txBody>
      </p:sp>
    </p:spTree>
    <p:extLst>
      <p:ext uri="{BB962C8B-B14F-4D97-AF65-F5344CB8AC3E}">
        <p14:creationId xmlns:p14="http://schemas.microsoft.com/office/powerpoint/2010/main" val="366423411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市场调查报告内容的构成</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四、正文</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正文文字表述的要求</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统计表编制的注意事项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统计图编制中的注意事项</a:t>
            </a:r>
          </a:p>
          <a:p>
            <a:endParaRPr lang="zh-CN" altLang="en-US" dirty="0"/>
          </a:p>
        </p:txBody>
      </p:sp>
    </p:spTree>
    <p:extLst>
      <p:ext uri="{BB962C8B-B14F-4D97-AF65-F5344CB8AC3E}">
        <p14:creationId xmlns:p14="http://schemas.microsoft.com/office/powerpoint/2010/main" val="21001773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979</TotalTime>
  <Words>1344</Words>
  <Application>Microsoft Office PowerPoint</Application>
  <PresentationFormat>宽屏</PresentationFormat>
  <Paragraphs>79</Paragraphs>
  <Slides>16</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16</vt:i4>
      </vt:variant>
    </vt:vector>
  </HeadingPairs>
  <TitlesOfParts>
    <vt:vector size="29" baseType="lpstr">
      <vt:lpstr>GungsuhChe</vt:lpstr>
      <vt:lpstr>NEU-BZ-S92</vt:lpstr>
      <vt:lpstr>等线</vt:lpstr>
      <vt:lpstr>方正粗黑宋简体</vt:lpstr>
      <vt:lpstr>方正书宋_GBK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第一节　市场调查报告的含义、特点与作用</vt:lpstr>
      <vt:lpstr>第一节　市场调查报告的含义、特点与作用</vt:lpstr>
      <vt:lpstr>第一节　市场调查报告的含义、特点与作用</vt:lpstr>
      <vt:lpstr>第二节　市场调查报告内容的构成</vt:lpstr>
      <vt:lpstr>第二节　市场调查报告内容的构成</vt:lpstr>
      <vt:lpstr>第二节　市场调查报告内容的构成</vt:lpstr>
      <vt:lpstr>第二节　市场调查报告内容的构成</vt:lpstr>
      <vt:lpstr>第二节　市场调查报告内容的构成</vt:lpstr>
      <vt:lpstr>第二节　市场调查报告内容的构成</vt:lpstr>
      <vt:lpstr>第二节　市场调查报告内容的构成</vt:lpstr>
      <vt:lpstr>第二节　市场调查报告内容的构成</vt:lpstr>
      <vt:lpstr>第三节　市场调查报告中常用的统计图</vt:lpstr>
      <vt:lpstr>第三节　市场调查报告中常用的统计图</vt:lpstr>
      <vt:lpstr>第三节　市场调查报告中常用的统计图</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96</cp:revision>
  <dcterms:created xsi:type="dcterms:W3CDTF">2021-01-19T07:58:10Z</dcterms:created>
  <dcterms:modified xsi:type="dcterms:W3CDTF">2021-12-04T13:32:27Z</dcterms:modified>
</cp:coreProperties>
</file>