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4282526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1385149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2036532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313947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chemeClr val="accent6">
                    <a:lumMod val="75000"/>
                  </a:schemeClr>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358900"/>
            <a:ext cx="10947400" cy="5016499"/>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7431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4161031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2613760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4271633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886111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645482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1202458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1724658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2B0D62-1B17-49E0-A123-DB92180208E8}" type="datetimeFigureOut">
              <a:rPr lang="zh-CN" altLang="en-US" smtClean="0"/>
              <a:t>2021/12/4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2783439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2B0D62-1B17-49E0-A123-DB92180208E8}" type="datetimeFigureOut">
              <a:rPr lang="zh-CN" altLang="en-US" smtClean="0"/>
              <a:t>2021/12/4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341ED8-D596-4E38-A890-E848FD07A489}" type="slidenum">
              <a:rPr lang="zh-CN" altLang="en-US" smtClean="0"/>
              <a:t>‹#›</a:t>
            </a:fld>
            <a:endParaRPr lang="zh-CN" altLang="en-US"/>
          </a:p>
        </p:txBody>
      </p:sp>
    </p:spTree>
    <p:extLst>
      <p:ext uri="{BB962C8B-B14F-4D97-AF65-F5344CB8AC3E}">
        <p14:creationId xmlns:p14="http://schemas.microsoft.com/office/powerpoint/2010/main" val="36972024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userDrawn="1"/>
        </p:nvPicPr>
        <p:blipFill>
          <a:blip r:embed="rId7"/>
          <a:stretch>
            <a:fillRect/>
          </a:stretch>
        </p:blipFill>
        <p:spPr>
          <a:xfrm>
            <a:off x="0" y="304660"/>
            <a:ext cx="994139" cy="352381"/>
          </a:xfrm>
          <a:prstGeom prst="rect">
            <a:avLst/>
          </a:prstGeom>
        </p:spPr>
      </p:pic>
      <p:pic>
        <p:nvPicPr>
          <p:cNvPr id="12" name="图片 11"/>
          <p:cNvPicPr>
            <a:picLocks noChangeAspect="1"/>
          </p:cNvPicPr>
          <p:nvPr userDrawn="1"/>
        </p:nvPicPr>
        <p:blipFill>
          <a:blip r:embed="rId8"/>
          <a:stretch>
            <a:fillRect/>
          </a:stretch>
        </p:blipFill>
        <p:spPr>
          <a:xfrm>
            <a:off x="1057639" y="889309"/>
            <a:ext cx="8961230" cy="111626"/>
          </a:xfrm>
          <a:prstGeom prst="rect">
            <a:avLst/>
          </a:prstGeom>
        </p:spPr>
      </p:pic>
    </p:spTree>
    <p:extLst>
      <p:ext uri="{BB962C8B-B14F-4D97-AF65-F5344CB8AC3E}">
        <p14:creationId xmlns:p14="http://schemas.microsoft.com/office/powerpoint/2010/main" val="3519133300"/>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0101"/>
            <a:ext cx="12192000" cy="6839712"/>
          </a:xfrm>
          <a:prstGeom prst="rect">
            <a:avLst/>
          </a:prstGeom>
        </p:spPr>
      </p:pic>
      <p:sp>
        <p:nvSpPr>
          <p:cNvPr id="5" name="文本框 4"/>
          <p:cNvSpPr txBox="1"/>
          <p:nvPr/>
        </p:nvSpPr>
        <p:spPr>
          <a:xfrm>
            <a:off x="15122" y="3769639"/>
            <a:ext cx="12192000" cy="707886"/>
          </a:xfrm>
          <a:prstGeom prst="rect">
            <a:avLst/>
          </a:prstGeom>
          <a:noFill/>
        </p:spPr>
        <p:txBody>
          <a:bodyPr wrap="square" rtlCol="0">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第八章　市场调查资料的分析</a:t>
            </a:r>
          </a:p>
        </p:txBody>
      </p:sp>
    </p:spTree>
    <p:extLst>
      <p:ext uri="{BB962C8B-B14F-4D97-AF65-F5344CB8AC3E}">
        <p14:creationId xmlns:p14="http://schemas.microsoft.com/office/powerpoint/2010/main" val="247908968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统计分析软件</a:t>
            </a:r>
            <a:r>
              <a:rPr lang="en-US" altLang="zh-CN" dirty="0">
                <a:effectLst/>
              </a:rPr>
              <a:t>SPSS</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a:t>
            </a:r>
            <a:r>
              <a:rPr lang="en-US" altLang="zh-CN" sz="2600" b="1" dirty="0">
                <a:latin typeface="黑体" panose="02010609060101010101" pitchFamily="49" charset="-122"/>
                <a:ea typeface="黑体" panose="02010609060101010101" pitchFamily="49" charset="-122"/>
              </a:rPr>
              <a:t>SPSS</a:t>
            </a:r>
            <a:r>
              <a:rPr lang="zh-CN" altLang="zh-CN" sz="2600" b="1" dirty="0">
                <a:latin typeface="黑体" panose="02010609060101010101" pitchFamily="49" charset="-122"/>
                <a:ea typeface="黑体" panose="02010609060101010101" pitchFamily="49" charset="-122"/>
              </a:rPr>
              <a:t>统计分析的操作与应用</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描述性统计分析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均值比较分析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相关分析与回归分析</a:t>
            </a:r>
          </a:p>
          <a:p>
            <a:endParaRPr lang="zh-CN" altLang="en-US" dirty="0"/>
          </a:p>
        </p:txBody>
      </p:sp>
    </p:spTree>
    <p:extLst>
      <p:ext uri="{BB962C8B-B14F-4D97-AF65-F5344CB8AC3E}">
        <p14:creationId xmlns:p14="http://schemas.microsoft.com/office/powerpoint/2010/main" val="355537259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690114" cy="2279494"/>
            <a:chOff x="2488640" y="2139114"/>
            <a:chExt cx="6690114" cy="2279494"/>
          </a:xfrm>
        </p:grpSpPr>
        <p:grpSp>
          <p:nvGrpSpPr>
            <p:cNvPr id="5" name="Group 4"/>
            <p:cNvGrpSpPr/>
            <p:nvPr/>
          </p:nvGrpSpPr>
          <p:grpSpPr bwMode="auto">
            <a:xfrm>
              <a:off x="2488640" y="2139114"/>
              <a:ext cx="6465110" cy="639332"/>
              <a:chOff x="0" y="0"/>
              <a:chExt cx="3017"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5" name="Rectangle 6"/>
              <p:cNvSpPr>
                <a:spLocks noChangeArrowheads="1"/>
              </p:cNvSpPr>
              <p:nvPr/>
            </p:nvSpPr>
            <p:spPr bwMode="auto">
              <a:xfrm>
                <a:off x="299" y="67"/>
                <a:ext cx="2718"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第一节　市场调查资料分析概述</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6" name="Group 8"/>
            <p:cNvGrpSpPr/>
            <p:nvPr/>
          </p:nvGrpSpPr>
          <p:grpSpPr bwMode="auto">
            <a:xfrm>
              <a:off x="2488640" y="2975707"/>
              <a:ext cx="6690114" cy="639332"/>
              <a:chOff x="0" y="0"/>
              <a:chExt cx="312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2" name="Rectangle 10"/>
              <p:cNvSpPr>
                <a:spLocks noChangeArrowheads="1"/>
              </p:cNvSpPr>
              <p:nvPr/>
            </p:nvSpPr>
            <p:spPr bwMode="auto">
              <a:xfrm>
                <a:off x="299" y="60"/>
                <a:ext cx="28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rPr>
                  <a:t>第二节　市场调查资料的分析方法</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第三节　统计分析软件</a:t>
                </a:r>
                <a:r>
                  <a:rPr lang="en-US" altLang="zh-CN"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SPSS</a:t>
                </a:r>
                <a:endPar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spTree>
    <p:extLst>
      <p:ext uri="{BB962C8B-B14F-4D97-AF65-F5344CB8AC3E}">
        <p14:creationId xmlns:p14="http://schemas.microsoft.com/office/powerpoint/2010/main" val="1495024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市场调查资料分析概述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一、市场调查资料分析的意义</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市场调查资料分析是市场调查过程中十分必要的环节</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通过市场调查资料分析可以提高市场调查资料的价值</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通过市场调查资料分析可以产生新的信息</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通过市场调查资料分析可以发现市场调查过程中的不足之处</a:t>
            </a:r>
          </a:p>
          <a:p>
            <a:endParaRPr lang="zh-CN" altLang="en-US" dirty="0"/>
          </a:p>
        </p:txBody>
      </p:sp>
    </p:spTree>
    <p:extLst>
      <p:ext uri="{BB962C8B-B14F-4D97-AF65-F5344CB8AC3E}">
        <p14:creationId xmlns:p14="http://schemas.microsoft.com/office/powerpoint/2010/main" val="14360338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市场调查资料分析概述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二、市场调查资料分析的原则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针对性原则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完整性原则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客观性原则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动态性原则</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经济性原则</a:t>
            </a:r>
          </a:p>
          <a:p>
            <a:endParaRPr lang="zh-CN" altLang="en-US" dirty="0"/>
          </a:p>
        </p:txBody>
      </p:sp>
    </p:spTree>
    <p:extLst>
      <p:ext uri="{BB962C8B-B14F-4D97-AF65-F5344CB8AC3E}">
        <p14:creationId xmlns:p14="http://schemas.microsoft.com/office/powerpoint/2010/main" val="351371861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市场调查资料分析概述</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三、市场调查资料分析的内容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背景分析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状态分析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因果分析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对策研究</a:t>
            </a:r>
          </a:p>
          <a:p>
            <a:endParaRPr lang="zh-CN" altLang="en-US" dirty="0"/>
          </a:p>
        </p:txBody>
      </p:sp>
    </p:spTree>
    <p:extLst>
      <p:ext uri="{BB962C8B-B14F-4D97-AF65-F5344CB8AC3E}">
        <p14:creationId xmlns:p14="http://schemas.microsoft.com/office/powerpoint/2010/main" val="93089837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市场调查资料的分析方法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一、市场调查资料的静态分析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定性分析法</a:t>
            </a:r>
          </a:p>
          <a:p>
            <a:r>
              <a:rPr lang="en-US" altLang="zh-CN" dirty="0"/>
              <a:t>1.</a:t>
            </a:r>
            <a:r>
              <a:rPr lang="zh-CN" altLang="zh-CN" dirty="0"/>
              <a:t>定性分析的概念</a:t>
            </a:r>
          </a:p>
          <a:p>
            <a:r>
              <a:rPr lang="en-US" altLang="zh-CN" dirty="0"/>
              <a:t>2.</a:t>
            </a:r>
            <a:r>
              <a:rPr lang="zh-CN" altLang="zh-CN" dirty="0"/>
              <a:t>定性分析的特点</a:t>
            </a:r>
          </a:p>
          <a:p>
            <a:r>
              <a:rPr lang="en-US" altLang="zh-CN" dirty="0"/>
              <a:t>3.</a:t>
            </a:r>
            <a:r>
              <a:rPr lang="zh-CN" altLang="zh-CN" dirty="0"/>
              <a:t>定性分析的主要方法</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定量分析法</a:t>
            </a:r>
          </a:p>
          <a:p>
            <a:r>
              <a:rPr lang="en-US" altLang="zh-CN" dirty="0"/>
              <a:t>1.</a:t>
            </a:r>
            <a:r>
              <a:rPr lang="zh-CN" altLang="zh-CN" dirty="0"/>
              <a:t>定量分析的概念</a:t>
            </a:r>
          </a:p>
          <a:p>
            <a:r>
              <a:rPr lang="en-US" altLang="zh-CN" dirty="0"/>
              <a:t>2.</a:t>
            </a:r>
            <a:r>
              <a:rPr lang="zh-CN" altLang="zh-CN" dirty="0"/>
              <a:t>定量分析的方法</a:t>
            </a:r>
          </a:p>
          <a:p>
            <a:endParaRPr lang="zh-CN" altLang="en-US" dirty="0"/>
          </a:p>
        </p:txBody>
      </p:sp>
    </p:spTree>
    <p:extLst>
      <p:ext uri="{BB962C8B-B14F-4D97-AF65-F5344CB8AC3E}">
        <p14:creationId xmlns:p14="http://schemas.microsoft.com/office/powerpoint/2010/main" val="256212179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市场调查资料的分析方法</a:t>
            </a:r>
            <a:endParaRPr lang="zh-CN" altLang="en-US" dirty="0"/>
          </a:p>
        </p:txBody>
      </p:sp>
      <p:sp>
        <p:nvSpPr>
          <p:cNvPr id="3" name="内容占位符 2"/>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描述性统计分析</a:t>
            </a:r>
          </a:p>
          <a:p>
            <a:r>
              <a:rPr lang="en-US" altLang="zh-CN" dirty="0"/>
              <a:t>1.</a:t>
            </a:r>
            <a:r>
              <a:rPr lang="zh-CN" altLang="zh-CN" dirty="0"/>
              <a:t>单变量描述统计分析</a:t>
            </a:r>
          </a:p>
          <a:p>
            <a:r>
              <a:rPr lang="en-US" altLang="zh-CN" dirty="0"/>
              <a:t>2.</a:t>
            </a:r>
            <a:r>
              <a:rPr lang="zh-CN" altLang="zh-CN" dirty="0"/>
              <a:t>多变量描述统计分析</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推断性统计分析</a:t>
            </a:r>
          </a:p>
          <a:p>
            <a:r>
              <a:rPr lang="en-US" altLang="zh-CN" dirty="0"/>
              <a:t>1.</a:t>
            </a:r>
            <a:r>
              <a:rPr lang="zh-CN" altLang="zh-CN" dirty="0"/>
              <a:t>参数估计</a:t>
            </a:r>
          </a:p>
          <a:p>
            <a:r>
              <a:rPr lang="en-US" altLang="zh-CN" dirty="0"/>
              <a:t>2</a:t>
            </a:r>
            <a:r>
              <a:rPr lang="en-US" altLang="zh-CN" i="1" dirty="0"/>
              <a:t>.</a:t>
            </a:r>
            <a:r>
              <a:rPr lang="zh-CN" altLang="zh-CN" dirty="0"/>
              <a:t>假设检验</a:t>
            </a:r>
          </a:p>
          <a:p>
            <a:endParaRPr lang="zh-CN" altLang="en-US" dirty="0"/>
          </a:p>
        </p:txBody>
      </p:sp>
    </p:spTree>
    <p:extLst>
      <p:ext uri="{BB962C8B-B14F-4D97-AF65-F5344CB8AC3E}">
        <p14:creationId xmlns:p14="http://schemas.microsoft.com/office/powerpoint/2010/main" val="112499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市场调查资料的分析方法</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二、市场调查资料的动态分析</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动态分析法的含义</a:t>
            </a:r>
          </a:p>
          <a:p>
            <a:r>
              <a:rPr lang="zh-CN" altLang="zh-CN" dirty="0"/>
              <a:t>动态分析法是把反映经济现象发展变化的一系列数据按时间先后顺序排列成一组动态数列</a:t>
            </a:r>
            <a:r>
              <a:rPr lang="en-US" altLang="zh-CN" dirty="0"/>
              <a:t>,</a:t>
            </a:r>
            <a:r>
              <a:rPr lang="zh-CN" altLang="zh-CN" dirty="0"/>
              <a:t>对其进行分析的一种方法。经济现象是随着时间的进程而不断变化的</a:t>
            </a:r>
            <a:r>
              <a:rPr lang="en-US" altLang="zh-CN" dirty="0"/>
              <a:t>,</a:t>
            </a:r>
            <a:r>
              <a:rPr lang="zh-CN" altLang="zh-CN" dirty="0"/>
              <a:t>所以</a:t>
            </a:r>
            <a:r>
              <a:rPr lang="en-US" altLang="zh-CN" dirty="0"/>
              <a:t>,</a:t>
            </a:r>
            <a:r>
              <a:rPr lang="zh-CN" altLang="zh-CN" dirty="0"/>
              <a:t>要进行动态分析。</a:t>
            </a:r>
          </a:p>
          <a:p>
            <a:pPr marL="0" indent="0">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市场调查资料动态分析法的指标</a:t>
            </a:r>
          </a:p>
          <a:p>
            <a:r>
              <a:rPr lang="en-US" altLang="zh-CN" dirty="0"/>
              <a:t>1</a:t>
            </a:r>
            <a:r>
              <a:rPr lang="en-US" altLang="zh-CN" i="1" dirty="0"/>
              <a:t>.</a:t>
            </a:r>
            <a:r>
              <a:rPr lang="zh-CN" altLang="zh-CN" dirty="0"/>
              <a:t>动态数列的水平分析指标</a:t>
            </a:r>
          </a:p>
          <a:p>
            <a:r>
              <a:rPr lang="en-US" altLang="zh-CN" dirty="0"/>
              <a:t>2.</a:t>
            </a:r>
            <a:r>
              <a:rPr lang="zh-CN" altLang="zh-CN" dirty="0"/>
              <a:t>动态数列的速度分析指标</a:t>
            </a:r>
          </a:p>
          <a:p>
            <a:endParaRPr lang="zh-CN" altLang="en-US" dirty="0"/>
          </a:p>
        </p:txBody>
      </p:sp>
    </p:spTree>
    <p:extLst>
      <p:ext uri="{BB962C8B-B14F-4D97-AF65-F5344CB8AC3E}">
        <p14:creationId xmlns:p14="http://schemas.microsoft.com/office/powerpoint/2010/main" val="40992878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统计分析软件</a:t>
            </a:r>
            <a:r>
              <a:rPr lang="en-US" altLang="zh-CN" dirty="0">
                <a:effectLst/>
              </a:rPr>
              <a:t>SPSS</a:t>
            </a:r>
            <a:endParaRPr lang="zh-CN" altLang="en-US" dirty="0"/>
          </a:p>
        </p:txBody>
      </p:sp>
      <p:sp>
        <p:nvSpPr>
          <p:cNvPr id="3" name="内容占位符 2"/>
          <p:cNvSpPr>
            <a:spLocks noGrp="1"/>
          </p:cNvSpPr>
          <p:nvPr>
            <p:ph idx="1"/>
          </p:nvPr>
        </p:nvSpPr>
        <p:spPr/>
        <p:txBody>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一、</a:t>
            </a:r>
            <a:r>
              <a:rPr lang="en-US" altLang="zh-CN" sz="2600" b="1" dirty="0">
                <a:latin typeface="黑体" panose="02010609060101010101" pitchFamily="49" charset="-122"/>
                <a:ea typeface="黑体" panose="02010609060101010101" pitchFamily="49" charset="-122"/>
              </a:rPr>
              <a:t>SPSS</a:t>
            </a:r>
            <a:r>
              <a:rPr lang="zh-CN" altLang="zh-CN" sz="2600" b="1" dirty="0">
                <a:latin typeface="黑体" panose="02010609060101010101" pitchFamily="49" charset="-122"/>
                <a:ea typeface="黑体" panose="02010609060101010101" pitchFamily="49" charset="-122"/>
              </a:rPr>
              <a:t>简介</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)SPSS</a:t>
            </a:r>
            <a:r>
              <a:rPr lang="zh-CN" altLang="zh-CN" sz="2200" b="1" dirty="0">
                <a:latin typeface="楷体" panose="02010609060101010101" pitchFamily="49" charset="-122"/>
                <a:ea typeface="楷体" panose="02010609060101010101" pitchFamily="49" charset="-122"/>
              </a:rPr>
              <a:t>的特点</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)SPSS</a:t>
            </a:r>
            <a:r>
              <a:rPr lang="zh-CN" altLang="zh-CN" sz="2200" b="1" dirty="0">
                <a:latin typeface="楷体" panose="02010609060101010101" pitchFamily="49" charset="-122"/>
                <a:ea typeface="楷体" panose="02010609060101010101" pitchFamily="49" charset="-122"/>
              </a:rPr>
              <a:t>的功能</a:t>
            </a:r>
          </a:p>
          <a:p>
            <a:pPr marL="0" indent="0">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)SPSS</a:t>
            </a:r>
            <a:r>
              <a:rPr lang="zh-CN" altLang="zh-CN" sz="2200" b="1" dirty="0">
                <a:latin typeface="楷体" panose="02010609060101010101" pitchFamily="49" charset="-122"/>
                <a:ea typeface="楷体" panose="02010609060101010101" pitchFamily="49" charset="-122"/>
              </a:rPr>
              <a:t>的主要窗口</a:t>
            </a:r>
          </a:p>
          <a:p>
            <a:endParaRPr lang="zh-CN" altLang="en-US" dirty="0"/>
          </a:p>
        </p:txBody>
      </p:sp>
    </p:spTree>
    <p:extLst>
      <p:ext uri="{BB962C8B-B14F-4D97-AF65-F5344CB8AC3E}">
        <p14:creationId xmlns:p14="http://schemas.microsoft.com/office/powerpoint/2010/main" val="20609464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Words>
  <Application>Microsoft Office PowerPoint</Application>
  <PresentationFormat>宽屏</PresentationFormat>
  <Paragraphs>57</Paragraphs>
  <Slides>10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10</vt:i4>
      </vt:variant>
    </vt:vector>
  </HeadingPairs>
  <TitlesOfParts>
    <vt:vector size="23" baseType="lpstr">
      <vt:lpstr>GungsuhChe</vt:lpstr>
      <vt:lpstr>等线</vt:lpstr>
      <vt:lpstr>方正粗黑宋简体</vt:lpstr>
      <vt:lpstr>黑体</vt:lpstr>
      <vt:lpstr>楷体</vt:lpstr>
      <vt:lpstr>锐字工房云字库准圆GBK</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市场调查资料分析概述</vt:lpstr>
      <vt:lpstr>第一节　市场调查资料分析概述</vt:lpstr>
      <vt:lpstr>第一节　市场调查资料分析概述</vt:lpstr>
      <vt:lpstr>第二节　市场调查资料的分析方法</vt:lpstr>
      <vt:lpstr>第二节　市场调查资料的分析方法</vt:lpstr>
      <vt:lpstr>第二节　市场调查资料的分析方法</vt:lpstr>
      <vt:lpstr>第三节　统计分析软件SPSS</vt:lpstr>
      <vt:lpstr>第三节　统计分析软件SPSS</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2021-12-04T13:29:51Z</dcterms:created>
  <dcterms:modified xsi:type="dcterms:W3CDTF">2021-12-04T13:30:45Z</dcterms:modified>
</cp:coreProperties>
</file>