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376" r:id="rId4"/>
    <p:sldId id="377" r:id="rId5"/>
    <p:sldId id="378" r:id="rId6"/>
    <p:sldId id="379" r:id="rId7"/>
    <p:sldId id="380" r:id="rId8"/>
    <p:sldId id="381" r:id="rId9"/>
    <p:sldId id="382" r:id="rId10"/>
    <p:sldId id="383" r:id="rId11"/>
    <p:sldId id="384" r:id="rId12"/>
    <p:sldId id="385" r:id="rId13"/>
    <p:sldId id="386" r:id="rId14"/>
    <p:sldId id="387" r:id="rId15"/>
    <p:sldId id="388" r:id="rId16"/>
    <p:sldId id="389" r:id="rId17"/>
    <p:sldId id="390" r:id="rId18"/>
    <p:sldId id="391" r:id="rId19"/>
    <p:sldId id="392" r:id="rId20"/>
    <p:sldId id="393" r:id="rId21"/>
    <p:sldId id="394" r:id="rId22"/>
    <p:sldId id="395" r:id="rId23"/>
    <p:sldId id="396" r:id="rId24"/>
    <p:sldId id="397" r:id="rId25"/>
    <p:sldId id="398" r:id="rId2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EE75F959-BDA8-42C9-9660-9B7FE37CF489}" type="slidenum">
              <a:rPr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5229" y="222548"/>
            <a:ext cx="6534705" cy="6477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28955" y="1268095"/>
            <a:ext cx="8157210" cy="5256530"/>
          </a:xfrm>
        </p:spPr>
        <p:txBody>
          <a:bodyPr/>
          <a:lstStyle>
            <a:lvl1pPr algn="just">
              <a:defRPr/>
            </a:lvl1pPr>
            <a:lvl2pPr algn="just">
              <a:defRPr/>
            </a:lvl2pPr>
            <a:lvl3pPr algn="just">
              <a:defRPr/>
            </a:lvl3pPr>
            <a:lvl4pPr algn="just">
              <a:defRPr/>
            </a:lvl4pPr>
            <a:lvl5pPr algn="just">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1E11646-68B9-467C-AC55-B59D6BE76929}" type="slidenum">
              <a:rPr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65D3D-446B-4FED-B32C-9BA5BBDDE47A}"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6EC00-37C6-476C-AEAF-DD0018083EA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7" name="标题占位符 1"/>
          <p:cNvSpPr>
            <a:spLocks noGrp="1" noChangeArrowheads="1"/>
          </p:cNvSpPr>
          <p:nvPr>
            <p:ph type="title" idx="4294967295"/>
          </p:nvPr>
        </p:nvSpPr>
        <p:spPr bwMode="auto">
          <a:xfrm>
            <a:off x="1187624" y="188893"/>
            <a:ext cx="673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sym typeface="华文中宋" pitchFamily="2" charset="-122"/>
              </a:rPr>
              <a:t>单击此处编辑母版标题样式</a:t>
            </a:r>
            <a:endParaRPr lang="zh-CN" altLang="en-US" dirty="0" smtClean="0">
              <a:sym typeface="华文中宋" pitchFamily="2" charset="-122"/>
            </a:endParaRPr>
          </a:p>
        </p:txBody>
      </p:sp>
      <p:sp>
        <p:nvSpPr>
          <p:cNvPr id="1028" name="文本占位符 2"/>
          <p:cNvSpPr>
            <a:spLocks noGrp="1" noChangeArrowheads="1"/>
          </p:cNvSpPr>
          <p:nvPr>
            <p:ph type="body" idx="9"/>
          </p:nvPr>
        </p:nvSpPr>
        <p:spPr bwMode="auto">
          <a:xfrm>
            <a:off x="539552" y="1052736"/>
            <a:ext cx="799288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sym typeface="Calibri" panose="020F0502020204030204" charset="0"/>
              </a:rPr>
              <a:t>单击此处编辑母版标题样式</a:t>
            </a:r>
            <a:endParaRPr lang="zh-CN" altLang="en-US" dirty="0" smtClean="0">
              <a:sym typeface="Calibri" panose="020F0502020204030204" charset="0"/>
            </a:endParaRPr>
          </a:p>
        </p:txBody>
      </p:sp>
      <p:sp>
        <p:nvSpPr>
          <p:cNvPr id="2053" name="日期占位符 3"/>
          <p:cNvSpPr>
            <a:spLocks noGrp="1"/>
          </p:cNvSpPr>
          <p:nvPr>
            <p:ph type="dt" sz="half" idx="2"/>
          </p:nvPr>
        </p:nvSpPr>
        <p:spPr>
          <a:xfrm>
            <a:off x="457200" y="6356350"/>
            <a:ext cx="2133600" cy="365125"/>
          </a:xfrm>
          <a:prstGeom prst="rect">
            <a:avLst/>
          </a:prstGeom>
          <a:noFill/>
          <a:ln w="9525">
            <a:noFill/>
            <a:miter/>
          </a:ln>
        </p:spPr>
        <p:txBody>
          <a:bodyPr vert="horz" wrap="square" anchor="ctr"/>
          <a:lstStyle>
            <a:lvl1pPr eaLnBrk="1" hangingPunct="1">
              <a:buFont typeface="Arial" panose="020B0604020202020204" pitchFamily="34" charset="0"/>
              <a:buNone/>
              <a:defRPr sz="1200" noProof="1">
                <a:solidFill>
                  <a:srgbClr val="898989"/>
                </a:solidFill>
                <a:latin typeface="微软雅黑" panose="020B0503020204020204" charset="-122"/>
                <a:ea typeface="宋体" panose="02010600030101010101" pitchFamily="2" charset="-122"/>
                <a:sym typeface="微软雅黑" panose="020B0503020204020204" charset="-122"/>
              </a:defRPr>
            </a:lvl1pPr>
          </a:lstStyle>
          <a:p>
            <a:pPr fontAlgn="base">
              <a:spcBef>
                <a:spcPct val="0"/>
              </a:spcBef>
              <a:spcAft>
                <a:spcPct val="0"/>
              </a:spcAft>
              <a:defRPr/>
            </a:pPr>
            <a:endParaRPr lang="zh-CN" altLang="en-US"/>
          </a:p>
        </p:txBody>
      </p:sp>
      <p:sp>
        <p:nvSpPr>
          <p:cNvPr id="2054" name="页脚占位符 4"/>
          <p:cNvSpPr>
            <a:spLocks noGrp="1"/>
          </p:cNvSpPr>
          <p:nvPr>
            <p:ph type="ftr" sz="quarter" idx="3"/>
          </p:nvPr>
        </p:nvSpPr>
        <p:spPr>
          <a:xfrm>
            <a:off x="3124200" y="6356350"/>
            <a:ext cx="2895600" cy="365125"/>
          </a:xfrm>
          <a:prstGeom prst="rect">
            <a:avLst/>
          </a:prstGeom>
          <a:noFill/>
          <a:ln w="9525">
            <a:noFill/>
            <a:miter/>
          </a:ln>
        </p:spPr>
        <p:txBody>
          <a:bodyPr vert="horz" wrap="square" lIns="91440" tIns="45720" rIns="91440" bIns="45720" numCol="1" anchor="ctr" anchorCtr="0" compatLnSpc="1"/>
          <a:lstStyle>
            <a:lvl1pPr algn="ctr" eaLnBrk="1" hangingPunct="1">
              <a:buFont typeface="Arial" panose="020B0604020202020204" pitchFamily="34" charset="0"/>
              <a:buNone/>
              <a:defRPr sz="1200" noProof="1">
                <a:solidFill>
                  <a:srgbClr val="898989"/>
                </a:solidFill>
                <a:latin typeface="Calibri" panose="020F0502020204030204" charset="0"/>
                <a:cs typeface="Calibri" panose="020F0502020204030204" charset="0"/>
                <a:sym typeface="Calibri" panose="020F0502020204030204" charset="0"/>
              </a:defRPr>
            </a:lvl1pPr>
          </a:lstStyle>
          <a:p>
            <a:pPr fontAlgn="base">
              <a:spcBef>
                <a:spcPct val="0"/>
              </a:spcBef>
              <a:spcAft>
                <a:spcPct val="0"/>
              </a:spcAft>
              <a:defRPr/>
            </a:pPr>
            <a:endParaRPr lang="zh-CN" altLang="zh-CN"/>
          </a:p>
        </p:txBody>
      </p:sp>
      <p:sp>
        <p:nvSpPr>
          <p:cNvPr id="2055" name="灯片编号占位符 5"/>
          <p:cNvSpPr>
            <a:spLocks noGrp="1"/>
          </p:cNvSpPr>
          <p:nvPr>
            <p:ph type="sldNum" sz="quarter" idx="4"/>
          </p:nvPr>
        </p:nvSpPr>
        <p:spPr>
          <a:xfrm>
            <a:off x="6553200" y="6356350"/>
            <a:ext cx="2133600" cy="365125"/>
          </a:xfrm>
          <a:prstGeom prst="rect">
            <a:avLst/>
          </a:prstGeom>
          <a:noFill/>
          <a:ln w="9525">
            <a:noFill/>
            <a:miter/>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smtClean="0">
                <a:solidFill>
                  <a:srgbClr val="898989"/>
                </a:solidFill>
                <a:latin typeface="微软雅黑" panose="020B0503020204020204" charset="-122"/>
                <a:sym typeface="微软雅黑" panose="020B0503020204020204" charset="-122"/>
              </a:defRPr>
            </a:lvl1pPr>
          </a:lstStyle>
          <a:p>
            <a:pPr fontAlgn="base">
              <a:spcBef>
                <a:spcPct val="0"/>
              </a:spcBef>
              <a:spcAft>
                <a:spcPct val="0"/>
              </a:spcAft>
              <a:defRPr/>
            </a:pPr>
            <a:fld id="{5D49B110-1728-47C6-B082-304D17FF2B0E}" type="slidenum">
              <a:rPr altLang="en-US"/>
            </a:fld>
            <a:endParaRPr lang="zh-CN" altLang="en-US"/>
          </a:p>
        </p:txBody>
      </p:sp>
      <p:pic>
        <p:nvPicPr>
          <p:cNvPr id="1032"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2900" y="6492874"/>
            <a:ext cx="2413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4"/>
          <a:stretch>
            <a:fillRect/>
          </a:stretch>
        </p:blipFill>
        <p:spPr>
          <a:xfrm>
            <a:off x="5715" y="-12065"/>
            <a:ext cx="1050290" cy="920115"/>
          </a:xfrm>
          <a:prstGeom prst="rect">
            <a:avLst/>
          </a:prstGeom>
        </p:spPr>
      </p:pic>
      <p:pic>
        <p:nvPicPr>
          <p:cNvPr id="2" name="图片 1"/>
          <p:cNvPicPr>
            <a:picLocks noChangeAspect="1"/>
          </p:cNvPicPr>
          <p:nvPr userDrawn="1"/>
        </p:nvPicPr>
        <p:blipFill>
          <a:blip r:embed="rId5"/>
          <a:stretch>
            <a:fillRect/>
          </a:stretch>
        </p:blipFill>
        <p:spPr>
          <a:xfrm flipV="1">
            <a:off x="1056005" y="824230"/>
            <a:ext cx="5908675" cy="838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0" rtl="0" eaLnBrk="0" fontAlgn="base" hangingPunct="0">
        <a:spcBef>
          <a:spcPct val="0"/>
        </a:spcBef>
        <a:spcAft>
          <a:spcPct val="0"/>
        </a:spcAft>
        <a:buFont typeface="Arial" panose="020B0604020202020204" pitchFamily="34" charset="0"/>
        <a:defRPr sz="2000" b="1" kern="120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mj-cs"/>
          <a:sym typeface="宋体" panose="02010600030101010101" pitchFamily="2" charset="-122"/>
        </a:defRPr>
      </a:lvl1pPr>
      <a:lvl2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2pPr>
      <a:lvl3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3pPr>
      <a:lvl4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4pPr>
      <a:lvl5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5pPr>
      <a:lvl6pPr marL="4572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6pPr>
      <a:lvl7pPr marL="9144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7pPr>
      <a:lvl8pPr marL="13716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8pPr>
      <a:lvl9pPr marL="18288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9pPr>
    </p:titleStyle>
    <p:bodyStyle>
      <a:lvl1pPr marL="342900" indent="-342900" algn="just" defTabSz="0" rtl="0" eaLnBrk="0" fontAlgn="base" hangingPunct="0">
        <a:lnSpc>
          <a:spcPct val="135000"/>
        </a:lnSpc>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1pPr>
      <a:lvl2pPr marL="742950" lvl="1" indent="-285750" algn="l" defTabSz="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lvl="2" indent="-228600" algn="l" defTabSz="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lvl="3"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lvl="4"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vl6pPr marL="2514600" lvl="5"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6pPr>
      <a:lvl7pPr marL="2971800" lvl="6"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7pPr>
      <a:lvl8pPr marL="3429000" lvl="7"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8pPr>
      <a:lvl9pPr marL="3886200" lvl="8"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4"/>
          <p:cNvPicPr>
            <a:picLocks noChangeAspect="1"/>
          </p:cNvPicPr>
          <p:nvPr>
            <p:ph idx="1"/>
          </p:nvPr>
        </p:nvPicPr>
        <p:blipFill>
          <a:blip r:embed="rId1"/>
          <a:stretch>
            <a:fillRect/>
          </a:stretch>
        </p:blipFill>
        <p:spPr>
          <a:xfrm>
            <a:off x="-3810" y="-1905"/>
            <a:ext cx="9138920" cy="6857365"/>
          </a:xfrm>
          <a:prstGeom prst="rect">
            <a:avLst/>
          </a:prstGeom>
        </p:spPr>
      </p:pic>
      <p:sp>
        <p:nvSpPr>
          <p:cNvPr id="6" name="文本框 5"/>
          <p:cNvSpPr txBox="1"/>
          <p:nvPr/>
        </p:nvSpPr>
        <p:spPr>
          <a:xfrm>
            <a:off x="959485" y="2487930"/>
            <a:ext cx="7914640" cy="768350"/>
          </a:xfrm>
          <a:prstGeom prst="rect">
            <a:avLst/>
          </a:prstGeom>
          <a:noFill/>
        </p:spPr>
        <p:txBody>
          <a:bodyPr wrap="square" rtlCol="0">
            <a:spAutoFit/>
          </a:bodyPr>
          <a:p>
            <a:pPr algn="ctr"/>
            <a:r>
              <a:rPr lang="zh-CN" altLang="en-US" sz="4400">
                <a:latin typeface="方正粗黑宋简体" panose="02000000000000000000" charset="-122"/>
                <a:ea typeface="方正粗黑宋简体" panose="02000000000000000000" charset="-122"/>
                <a:cs typeface="方正粗黑宋简体" panose="02000000000000000000" charset="-122"/>
              </a:rPr>
              <a:t>第七章   国际市场营销管理</a:t>
            </a:r>
            <a:endParaRPr lang="zh-CN" altLang="en-US" sz="4400">
              <a:latin typeface="方正粗黑宋简体" panose="02000000000000000000" charset="-122"/>
              <a:ea typeface="方正粗黑宋简体" panose="02000000000000000000" charset="-122"/>
              <a:cs typeface="方正粗黑宋简体" panose="02000000000000000000"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国际产品策略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四、国际市场新产品开发策略</a:t>
            </a:r>
            <a:endParaRPr lang="zh-CN" altLang="en-US"/>
          </a:p>
          <a:p>
            <a:pPr marL="0" indent="0">
              <a:buNone/>
            </a:pPr>
            <a:r>
              <a:rPr lang="en-US" altLang="zh-CN" sz="2200" b="1" dirty="0">
                <a:latin typeface="楷体" panose="02010609060101010101" charset="-122"/>
                <a:ea typeface="楷体" panose="02010609060101010101" charset="-122"/>
              </a:rPr>
              <a:t>(一)常用的新产品开发策略</a:t>
            </a:r>
            <a:endParaRPr lang="zh-CN" altLang="en-US"/>
          </a:p>
          <a:p>
            <a:r>
              <a:rPr lang="zh-CN" altLang="en-US"/>
              <a:t>1.创新策略</a:t>
            </a:r>
            <a:endParaRPr lang="zh-CN" altLang="en-US"/>
          </a:p>
          <a:p>
            <a:r>
              <a:rPr lang="zh-CN" altLang="en-US"/>
              <a:t>2.延伸策略</a:t>
            </a:r>
            <a:endParaRPr lang="zh-CN" altLang="en-US"/>
          </a:p>
          <a:p>
            <a:r>
              <a:rPr lang="zh-CN" altLang="en-US"/>
              <a:t>3.补缺策略</a:t>
            </a:r>
            <a:endParaRPr lang="zh-CN" altLang="en-US"/>
          </a:p>
          <a:p>
            <a:r>
              <a:rPr lang="zh-CN" altLang="en-US"/>
              <a:t>4.配套策略</a:t>
            </a:r>
            <a:endParaRPr lang="zh-CN" altLang="en-US"/>
          </a:p>
          <a:p>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国际产品策略</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(二)国际新产品开发程序</a:t>
            </a:r>
            <a:endParaRPr lang="zh-CN" altLang="en-US"/>
          </a:p>
          <a:p>
            <a:r>
              <a:rPr lang="zh-CN" altLang="en-US"/>
              <a:t>国际市场新产品开发一般可分成七个步骤,程序如图7-3所示。</a:t>
            </a:r>
            <a:endParaRPr lang="zh-CN" altLang="en-US"/>
          </a:p>
        </p:txBody>
      </p:sp>
      <p:pic>
        <p:nvPicPr>
          <p:cNvPr id="99" name="703.jpg" descr="id:2147498538;FounderCES"/>
          <p:cNvPicPr>
            <a:picLocks noChangeAspect="1"/>
          </p:cNvPicPr>
          <p:nvPr/>
        </p:nvPicPr>
        <p:blipFill>
          <a:blip r:embed="rId1"/>
          <a:stretch>
            <a:fillRect/>
          </a:stretch>
        </p:blipFill>
        <p:spPr>
          <a:xfrm>
            <a:off x="2362835" y="2326640"/>
            <a:ext cx="5481955" cy="3936365"/>
          </a:xfrm>
          <a:prstGeom prst="rect">
            <a:avLst/>
          </a:prstGeom>
        </p:spPr>
      </p:pic>
      <p:sp>
        <p:nvSpPr>
          <p:cNvPr id="100" name="文本框 99"/>
          <p:cNvSpPr txBox="1"/>
          <p:nvPr/>
        </p:nvSpPr>
        <p:spPr>
          <a:xfrm>
            <a:off x="2032000" y="6263005"/>
            <a:ext cx="5080000" cy="368300"/>
          </a:xfrm>
          <a:prstGeom prst="rect">
            <a:avLst/>
          </a:prstGeom>
          <a:noFill/>
          <a:ln w="9525">
            <a:noFill/>
          </a:ln>
        </p:spPr>
        <p:txBody>
          <a:bodyPr>
            <a:spAutoFit/>
          </a:bodyPr>
          <a:p>
            <a:pPr indent="0" algn="ctr"/>
            <a:r>
              <a:rPr lang="zh-CN" b="0">
                <a:solidFill>
                  <a:srgbClr val="000000"/>
                </a:solidFill>
                <a:latin typeface="+mj-lt"/>
                <a:cs typeface="+mj-lt"/>
              </a:rPr>
              <a:t>图7-3　国际新产品开发程序</a:t>
            </a:r>
            <a:endParaRPr lang="zh-CN" altLang="en-US" b="0">
              <a:solidFill>
                <a:srgbClr val="000000"/>
              </a:solidFill>
              <a:latin typeface="+mj-lt"/>
              <a:cs typeface="+mj-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国际定价策略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一、国际市场产品定价方法</a:t>
            </a:r>
            <a:endParaRPr lang="zh-CN" altLang="en-US"/>
          </a:p>
          <a:p>
            <a:pPr marL="0" indent="0">
              <a:buNone/>
            </a:pPr>
            <a:r>
              <a:rPr lang="en-US" altLang="zh-CN" sz="2200" b="1" dirty="0">
                <a:latin typeface="楷体" panose="02010609060101010101" charset="-122"/>
                <a:ea typeface="楷体" panose="02010609060101010101" charset="-122"/>
              </a:rPr>
              <a:t>(一)成本导向定价法</a:t>
            </a:r>
            <a:endParaRPr lang="zh-CN" altLang="en-US"/>
          </a:p>
          <a:p>
            <a:r>
              <a:rPr lang="zh-CN" altLang="en-US"/>
              <a:t>1.成本加成定价法</a:t>
            </a:r>
            <a:endParaRPr lang="zh-CN" altLang="en-US"/>
          </a:p>
          <a:p>
            <a:r>
              <a:rPr lang="zh-CN" altLang="en-US"/>
              <a:t>2.边际成本定价法</a:t>
            </a:r>
            <a:endParaRPr lang="zh-CN" altLang="en-US"/>
          </a:p>
          <a:p>
            <a:r>
              <a:rPr lang="zh-CN" altLang="en-US"/>
              <a:t>3.目标利润定价法</a:t>
            </a:r>
            <a:endParaRPr lang="zh-CN" altLang="en-US"/>
          </a:p>
          <a:p>
            <a:r>
              <a:rPr lang="zh-CN" altLang="en-US"/>
              <a:t>4.盈亏平衡点定价法</a:t>
            </a:r>
            <a:endParaRPr lang="zh-CN" altLang="en-US"/>
          </a:p>
          <a:p>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国际定价策略</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(二)需求导向定价法</a:t>
            </a:r>
            <a:endParaRPr lang="zh-CN" altLang="en-US"/>
          </a:p>
          <a:p>
            <a:r>
              <a:rPr lang="zh-CN" altLang="en-US">
                <a:sym typeface="+mn-ea"/>
              </a:rPr>
              <a:t>需求导向定价法(Demand􀆼oriented Pricing)的出发点是市场需求,即根据消费者的需求程度及对价格的承受能力来制定产品价格,而不是以产品成本为定价依据。</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(三)竞争导向定价法</a:t>
            </a:r>
            <a:endParaRPr lang="zh-CN" altLang="en-US"/>
          </a:p>
          <a:p>
            <a:r>
              <a:rPr lang="zh-CN" altLang="en-US"/>
              <a:t>1.随行就市定价法</a:t>
            </a:r>
            <a:endParaRPr lang="zh-CN" altLang="en-US"/>
          </a:p>
          <a:p>
            <a:r>
              <a:rPr lang="zh-CN" altLang="en-US"/>
              <a:t>2.主动竞争定价法</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国际定价策略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二、国际市场定价的影响因素</a:t>
            </a:r>
            <a:endParaRPr lang="zh-CN" altLang="en-US"/>
          </a:p>
          <a:p>
            <a:pPr marL="0" indent="0">
              <a:buNone/>
            </a:pPr>
            <a:r>
              <a:rPr lang="en-US" altLang="zh-CN" sz="2200" b="1" dirty="0">
                <a:latin typeface="楷体" panose="02010609060101010101" charset="-122"/>
                <a:ea typeface="楷体" panose="02010609060101010101" charset="-122"/>
              </a:rPr>
              <a:t>(一)价格升级现象</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(二)通货膨胀和汇率波动的影响</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(三)政府和各种行业组织的干预</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(四)“灰色市场”</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国际定价策略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三、国际市场产品定价策略</a:t>
            </a:r>
            <a:endParaRPr lang="zh-CN" altLang="en-US"/>
          </a:p>
          <a:p>
            <a:pPr marL="0" indent="0">
              <a:buNone/>
            </a:pPr>
            <a:r>
              <a:rPr lang="en-US" altLang="zh-CN" sz="2200" b="1" dirty="0">
                <a:latin typeface="楷体" panose="02010609060101010101" charset="-122"/>
                <a:ea typeface="楷体" panose="02010609060101010101" charset="-122"/>
              </a:rPr>
              <a:t>(一)全球统一定价策略</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(二)市场差别定价策略</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(三)成本差别定价策略</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国际定价策略</a:t>
            </a:r>
            <a:endParaRPr lang="zh-CN" altLang="en-US"/>
          </a:p>
        </p:txBody>
      </p:sp>
      <p:sp>
        <p:nvSpPr>
          <p:cNvPr id="3" name="内容占位符 2"/>
          <p:cNvSpPr>
            <a:spLocks noGrp="1"/>
          </p:cNvSpPr>
          <p:nvPr>
            <p:ph idx="1"/>
          </p:nvPr>
        </p:nvSpPr>
        <p:spPr>
          <a:xfrm>
            <a:off x="528955" y="1268095"/>
            <a:ext cx="8228965" cy="5256530"/>
          </a:xfrm>
        </p:spPr>
        <p:txBody>
          <a:bodyPr/>
          <a:p>
            <a:pPr marL="0" indent="0">
              <a:buNone/>
            </a:pPr>
            <a:r>
              <a:rPr lang="zh-CN" altLang="zh-CN" sz="2400" b="1" dirty="0">
                <a:latin typeface="黑体" panose="02010609060101010101" pitchFamily="2" charset="-122"/>
                <a:ea typeface="黑体" panose="02010609060101010101" pitchFamily="2" charset="-122"/>
              </a:rPr>
              <a:t>四、新产品定价策略</a:t>
            </a:r>
            <a:endParaRPr lang="zh-CN" altLang="en-US"/>
          </a:p>
          <a:p>
            <a:pPr marL="0" indent="0">
              <a:buNone/>
            </a:pPr>
            <a:r>
              <a:rPr lang="en-US" altLang="zh-CN" sz="2200" b="1" dirty="0">
                <a:latin typeface="楷体" panose="02010609060101010101" charset="-122"/>
                <a:ea typeface="楷体" panose="02010609060101010101" charset="-122"/>
              </a:rPr>
              <a:t>(一)撇脂策略</a:t>
            </a:r>
            <a:endParaRPr lang="zh-CN" altLang="en-US"/>
          </a:p>
          <a:p>
            <a:r>
              <a:rPr lang="zh-CN" altLang="en-US"/>
              <a:t>对于首次投放到国外市场的新产品可以采用撇脂策略(Skimming Pricing),即把产品的价格定得很高,以尽可能在产品生命周期初期就获取最大利润,尽早收回投资。这种定价方法就像从牛奶中撇奶油一样,取出精华,故称为“撇脂”。</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 (二)渗透策略</a:t>
            </a:r>
            <a:endParaRPr lang="zh-CN" altLang="en-US"/>
          </a:p>
          <a:p>
            <a:r>
              <a:rPr lang="zh-CN" altLang="en-US"/>
              <a:t>渗透策略(Penetration Pricing)与撇脂策略相反,是指在新产品进入市场初期,把价格定得相对较低,以迅速打开销路,提高市场占有率。这一策略适用于那些具有较明显规模经济效应,成本能随生产增长而下降,而且需求对价格的反应灵敏的产品。</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国际定价策略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五、跨国公司转移定价</a:t>
            </a:r>
            <a:endParaRPr lang="zh-CN" altLang="en-US"/>
          </a:p>
          <a:p>
            <a:pPr marL="0" indent="0">
              <a:buNone/>
            </a:pPr>
            <a:r>
              <a:rPr lang="en-US" altLang="zh-CN" sz="2200" b="1" dirty="0">
                <a:latin typeface="楷体" panose="02010609060101010101" charset="-122"/>
                <a:ea typeface="楷体" panose="02010609060101010101" charset="-122"/>
              </a:rPr>
              <a:t>(一)减少税负</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(二)资金转移</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(三)规避外汇风险</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(四)调节利润</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国际分销渠道策略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一、国际分销渠道策略</a:t>
            </a:r>
            <a:endParaRPr lang="zh-CN" altLang="en-US"/>
          </a:p>
          <a:p>
            <a:pPr marL="0" indent="0">
              <a:buNone/>
            </a:pPr>
            <a:r>
              <a:rPr lang="en-US" altLang="zh-CN" sz="2200" b="1" dirty="0">
                <a:latin typeface="楷体" panose="02010609060101010101" charset="-122"/>
                <a:ea typeface="楷体" panose="02010609060101010101" charset="-122"/>
              </a:rPr>
              <a:t>(一)直接渠道与间接渠道策略</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(二)渠道长度策略</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(三)渠道宽度策略</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国际分销渠道策略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二、分销渠道策略的选择</a:t>
            </a:r>
            <a:endParaRPr lang="zh-CN" altLang="en-US"/>
          </a:p>
          <a:p>
            <a:pPr marL="0" indent="0">
              <a:buNone/>
            </a:pPr>
            <a:r>
              <a:rPr lang="en-US" altLang="zh-CN" sz="2200" b="1" dirty="0">
                <a:latin typeface="楷体" panose="02010609060101010101" charset="-122"/>
                <a:ea typeface="楷体" panose="02010609060101010101" charset="-122"/>
              </a:rPr>
              <a:t>(一)环境因素</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(二)市场因素</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(三)企业自身因素</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(四)产品因素</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直接连接符 18"/>
          <p:cNvSpPr>
            <a:spLocks noChangeShapeType="1"/>
          </p:cNvSpPr>
          <p:nvPr/>
        </p:nvSpPr>
        <p:spPr bwMode="auto">
          <a:xfrm>
            <a:off x="1692275" y="1123950"/>
            <a:ext cx="1588" cy="4933950"/>
          </a:xfrm>
          <a:prstGeom prst="line">
            <a:avLst/>
          </a:prstGeom>
          <a:noFill/>
          <a:ln w="9525" cap="flat" cmpd="sng">
            <a:solidFill>
              <a:srgbClr val="076F8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099" name="TextBox 19"/>
          <p:cNvSpPr>
            <a:spLocks noChangeArrowheads="1"/>
          </p:cNvSpPr>
          <p:nvPr/>
        </p:nvSpPr>
        <p:spPr bwMode="auto">
          <a:xfrm>
            <a:off x="900113" y="4870450"/>
            <a:ext cx="503237" cy="107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076F8B"/>
                </a:solidFill>
                <a:latin typeface="方正宋黑简体" panose="02000000000000000000" pitchFamily="1" charset="-122"/>
                <a:ea typeface="方正宋黑简体" panose="02000000000000000000" pitchFamily="1" charset="-122"/>
                <a:sym typeface="方正宋黑简体" panose="02000000000000000000" pitchFamily="1" charset="-122"/>
              </a:rPr>
              <a:t>目录</a:t>
            </a:r>
            <a:endParaRPr lang="zh-CN" altLang="en-US"/>
          </a:p>
        </p:txBody>
      </p:sp>
      <p:grpSp>
        <p:nvGrpSpPr>
          <p:cNvPr id="4100" name="Group 4"/>
          <p:cNvGrpSpPr/>
          <p:nvPr/>
        </p:nvGrpSpPr>
        <p:grpSpPr bwMode="auto">
          <a:xfrm>
            <a:off x="1911350" y="1915160"/>
            <a:ext cx="5509895" cy="647065"/>
            <a:chOff x="0" y="0"/>
            <a:chExt cx="8840" cy="1019"/>
          </a:xfrm>
        </p:grpSpPr>
        <p:sp>
          <p:nvSpPr>
            <p:cNvPr id="410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02" name="Group 6"/>
            <p:cNvGrpSpPr/>
            <p:nvPr/>
          </p:nvGrpSpPr>
          <p:grpSpPr bwMode="auto">
            <a:xfrm>
              <a:off x="108" y="36"/>
              <a:ext cx="8673" cy="981"/>
              <a:chOff x="0" y="0"/>
              <a:chExt cx="8673" cy="981"/>
            </a:xfrm>
          </p:grpSpPr>
          <p:pic>
            <p:nvPicPr>
              <p:cNvPr id="410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第一节　国际市场细分与目标市场策略</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05" name="Group 9"/>
          <p:cNvGrpSpPr/>
          <p:nvPr/>
        </p:nvGrpSpPr>
        <p:grpSpPr bwMode="auto">
          <a:xfrm>
            <a:off x="1908175" y="2704465"/>
            <a:ext cx="5513070" cy="646430"/>
            <a:chOff x="0" y="0"/>
            <a:chExt cx="8840" cy="1019"/>
          </a:xfrm>
        </p:grpSpPr>
        <p:sp>
          <p:nvSpPr>
            <p:cNvPr id="4106"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07" name="Group 11"/>
            <p:cNvGrpSpPr/>
            <p:nvPr/>
          </p:nvGrpSpPr>
          <p:grpSpPr bwMode="auto">
            <a:xfrm>
              <a:off x="108" y="36"/>
              <a:ext cx="8673" cy="981"/>
              <a:chOff x="0" y="0"/>
              <a:chExt cx="8673" cy="981"/>
            </a:xfrm>
          </p:grpSpPr>
          <p:pic>
            <p:nvPicPr>
              <p:cNvPr id="4108"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9"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第二节　国际产品策略</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10" name="Group 14"/>
          <p:cNvGrpSpPr/>
          <p:nvPr/>
        </p:nvGrpSpPr>
        <p:grpSpPr bwMode="auto">
          <a:xfrm>
            <a:off x="1908175" y="3496310"/>
            <a:ext cx="5513070" cy="648335"/>
            <a:chOff x="0" y="0"/>
            <a:chExt cx="8840" cy="1019"/>
          </a:xfrm>
        </p:grpSpPr>
        <p:sp>
          <p:nvSpPr>
            <p:cNvPr id="411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12" name="Group 16"/>
            <p:cNvGrpSpPr/>
            <p:nvPr/>
          </p:nvGrpSpPr>
          <p:grpSpPr bwMode="auto">
            <a:xfrm>
              <a:off x="108" y="36"/>
              <a:ext cx="8673" cy="981"/>
              <a:chOff x="0" y="0"/>
              <a:chExt cx="8673" cy="981"/>
            </a:xfrm>
          </p:grpSpPr>
          <p:pic>
            <p:nvPicPr>
              <p:cNvPr id="411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4" name="TextBox 2"/>
              <p:cNvSpPr>
                <a:spLocks noChangeArrowheads="1"/>
              </p:cNvSpPr>
              <p:nvPr/>
            </p:nvSpPr>
            <p:spPr bwMode="auto">
              <a:xfrm>
                <a:off x="0" y="193"/>
                <a:ext cx="8260" cy="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第三节　国际定价策略</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15" name="Group 19"/>
          <p:cNvGrpSpPr/>
          <p:nvPr/>
        </p:nvGrpSpPr>
        <p:grpSpPr bwMode="auto">
          <a:xfrm>
            <a:off x="1908175" y="4288790"/>
            <a:ext cx="5513070" cy="646430"/>
            <a:chOff x="0" y="0"/>
            <a:chExt cx="8840" cy="1019"/>
          </a:xfrm>
        </p:grpSpPr>
        <p:sp>
          <p:nvSpPr>
            <p:cNvPr id="4116"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17" name="Group 21"/>
            <p:cNvGrpSpPr/>
            <p:nvPr/>
          </p:nvGrpSpPr>
          <p:grpSpPr bwMode="auto">
            <a:xfrm>
              <a:off x="108" y="36"/>
              <a:ext cx="8673" cy="981"/>
              <a:chOff x="0" y="0"/>
              <a:chExt cx="8673" cy="981"/>
            </a:xfrm>
          </p:grpSpPr>
          <p:pic>
            <p:nvPicPr>
              <p:cNvPr id="4118"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9"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第四节　国际分销渠道策略</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20" name="Group 24"/>
          <p:cNvGrpSpPr/>
          <p:nvPr/>
        </p:nvGrpSpPr>
        <p:grpSpPr bwMode="auto">
          <a:xfrm>
            <a:off x="1908175" y="5085715"/>
            <a:ext cx="5513070" cy="646430"/>
            <a:chOff x="0" y="0"/>
            <a:chExt cx="8840" cy="1019"/>
          </a:xfrm>
        </p:grpSpPr>
        <p:sp>
          <p:nvSpPr>
            <p:cNvPr id="412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22" name="Group 26"/>
            <p:cNvGrpSpPr/>
            <p:nvPr/>
          </p:nvGrpSpPr>
          <p:grpSpPr bwMode="auto">
            <a:xfrm>
              <a:off x="108" y="36"/>
              <a:ext cx="8673" cy="981"/>
              <a:chOff x="0" y="0"/>
              <a:chExt cx="8673" cy="981"/>
            </a:xfrm>
          </p:grpSpPr>
          <p:pic>
            <p:nvPicPr>
              <p:cNvPr id="412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24"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第五节　国际促销策略</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pic>
        <p:nvPicPr>
          <p:cNvPr id="2" name="图片 1"/>
          <p:cNvPicPr>
            <a:picLocks noChangeAspect="1"/>
          </p:cNvPicPr>
          <p:nvPr/>
        </p:nvPicPr>
        <p:blipFill>
          <a:blip r:embed="rId2"/>
          <a:stretch>
            <a:fillRect/>
          </a:stretch>
        </p:blipFill>
        <p:spPr>
          <a:xfrm>
            <a:off x="1126776" y="599171"/>
            <a:ext cx="5821488" cy="380952"/>
          </a:xfrm>
          <a:prstGeom prst="rect">
            <a:avLst/>
          </a:prstGeom>
        </p:spPr>
      </p:pic>
      <p:pic>
        <p:nvPicPr>
          <p:cNvPr id="3" name="内容占位符 2"/>
          <p:cNvPicPr>
            <a:picLocks noChangeAspect="1"/>
          </p:cNvPicPr>
          <p:nvPr>
            <p:ph idx="1"/>
          </p:nvPr>
        </p:nvPicPr>
        <p:blipFill>
          <a:blip r:embed="rId3"/>
          <a:stretch>
            <a:fillRect/>
          </a:stretch>
        </p:blipFill>
        <p:spPr>
          <a:xfrm>
            <a:off x="1043940" y="-3810"/>
            <a:ext cx="8101965" cy="87376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国际分销渠道策略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三、国际分销渠道的管理</a:t>
            </a:r>
            <a:endParaRPr lang="zh-CN" altLang="en-US"/>
          </a:p>
          <a:p>
            <a:pPr marL="0" indent="0">
              <a:buNone/>
            </a:pPr>
            <a:r>
              <a:rPr lang="en-US" altLang="zh-CN" sz="2200" b="1" dirty="0">
                <a:latin typeface="楷体" panose="02010609060101010101" charset="-122"/>
                <a:ea typeface="楷体" panose="02010609060101010101" charset="-122"/>
              </a:rPr>
              <a:t>(一)渠道成员的选择</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(二)渠道成员的激励</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(三)渠道成员的评估</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(四)渠道成员的控制与调整</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国际促销策略</a:t>
            </a:r>
            <a:endParaRPr lang="zh-CN" altLang="en-US"/>
          </a:p>
        </p:txBody>
      </p:sp>
      <p:sp>
        <p:nvSpPr>
          <p:cNvPr id="3" name="内容占位符 2"/>
          <p:cNvSpPr>
            <a:spLocks noGrp="1"/>
          </p:cNvSpPr>
          <p:nvPr>
            <p:ph idx="1"/>
          </p:nvPr>
        </p:nvSpPr>
        <p:spPr>
          <a:xfrm>
            <a:off x="457200" y="1268095"/>
            <a:ext cx="8257540" cy="5256530"/>
          </a:xfrm>
        </p:spPr>
        <p:txBody>
          <a:bodyPr/>
          <a:p>
            <a:pPr marL="0" indent="0">
              <a:buNone/>
            </a:pPr>
            <a:r>
              <a:rPr lang="zh-CN" altLang="zh-CN" sz="2400" b="1" dirty="0">
                <a:latin typeface="黑体" panose="02010609060101010101" pitchFamily="2" charset="-122"/>
                <a:ea typeface="黑体" panose="02010609060101010101" pitchFamily="2" charset="-122"/>
              </a:rPr>
              <a:t>一、国际促销形式</a:t>
            </a:r>
            <a:endParaRPr lang="zh-CN" altLang="en-US"/>
          </a:p>
          <a:p>
            <a:pPr marL="0" indent="0">
              <a:buNone/>
            </a:pPr>
            <a:r>
              <a:rPr lang="en-US" altLang="zh-CN" sz="2200" b="1" dirty="0">
                <a:latin typeface="楷体" panose="02010609060101010101" charset="-122"/>
                <a:ea typeface="楷体" panose="02010609060101010101" charset="-122"/>
              </a:rPr>
              <a:t>(一)国际广告</a:t>
            </a:r>
            <a:endParaRPr lang="zh-CN" altLang="en-US"/>
          </a:p>
          <a:p>
            <a:r>
              <a:rPr lang="zh-CN" altLang="en-US"/>
              <a:t>1.国际标准化广告</a:t>
            </a:r>
            <a:endParaRPr lang="zh-CN" altLang="en-US"/>
          </a:p>
          <a:p>
            <a:r>
              <a:rPr lang="zh-CN" altLang="en-US"/>
              <a:t>2.国际差异化广告</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(二)国际人员推销</a:t>
            </a:r>
            <a:endParaRPr lang="zh-CN" altLang="en-US"/>
          </a:p>
          <a:p>
            <a:r>
              <a:rPr lang="zh-CN" altLang="en-US"/>
              <a:t>人员推销是指企业派出推销人员或委托销售公司的推销人员向潜在买主介绍、宣传以促进销售的方式。与广告相比,人员推销是一种更为传统的促销形式,但在今天的国际营销中,人员推销依然十分流行,某些产品如生产资料或需要进行解释和描述的产品,仍然严重依赖于人员推销。</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国际促销策略</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(三)国际公共关系</a:t>
            </a:r>
            <a:endParaRPr lang="zh-CN" altLang="en-US"/>
          </a:p>
          <a:p>
            <a:r>
              <a:rPr lang="zh-CN" altLang="en-US"/>
              <a:t>1.宣传性公关</a:t>
            </a:r>
            <a:endParaRPr lang="zh-CN" altLang="en-US"/>
          </a:p>
          <a:p>
            <a:r>
              <a:rPr lang="zh-CN" altLang="en-US"/>
              <a:t>2.社会性公关</a:t>
            </a:r>
            <a:endParaRPr lang="zh-CN" altLang="en-US"/>
          </a:p>
          <a:p>
            <a:r>
              <a:rPr lang="zh-CN" altLang="en-US"/>
              <a:t>3.服务性公关</a:t>
            </a:r>
            <a:endParaRPr lang="zh-CN" altLang="en-US"/>
          </a:p>
          <a:p>
            <a:r>
              <a:rPr lang="zh-CN" altLang="en-US"/>
              <a:t>4.征询性公关</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(四)国际营业推广</a:t>
            </a:r>
            <a:endParaRPr lang="zh-CN" altLang="en-US"/>
          </a:p>
          <a:p>
            <a:r>
              <a:rPr lang="zh-CN" altLang="en-US"/>
              <a:t>国际营业推广是指企业为直接引导、启发和刺激国外消费者的需求,提高零售商和批发商的经营效率和合作态度,鼓励推销人员的积极性而采取的除广告、人员推销和公共关系以外的各种短期的促销活动。</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国际促销策略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二、国际促销组合的选择</a:t>
            </a:r>
            <a:endParaRPr lang="zh-CN" altLang="en-US"/>
          </a:p>
          <a:p>
            <a:r>
              <a:rPr lang="zh-CN" altLang="en-US"/>
              <a:t>首先,企业的促销组合选择必须考虑产品和促销对象的性质。</a:t>
            </a:r>
            <a:endParaRPr lang="zh-CN" altLang="en-US"/>
          </a:p>
          <a:p>
            <a:r>
              <a:rPr lang="zh-CN" altLang="en-US"/>
              <a:t>其次,促销组合还必须依据产品的生命周期演进而相应做出动态调整。</a:t>
            </a:r>
            <a:endParaRPr lang="zh-CN" altLang="en-US"/>
          </a:p>
          <a:p>
            <a:r>
              <a:rPr lang="zh-CN" altLang="en-US"/>
              <a:t>最后,国外目标市场的差异性和促销成本等因素也在一定程度上影响着企业的促销组合选择。</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国际市场细分与目标市场策略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一、国际市场细分策略</a:t>
            </a:r>
            <a:endParaRPr lang="zh-CN" altLang="en-US"/>
          </a:p>
          <a:p>
            <a:pPr marL="0" indent="0">
              <a:buNone/>
            </a:pPr>
            <a:r>
              <a:rPr lang="en-US" altLang="zh-CN" sz="2200" b="1" dirty="0">
                <a:latin typeface="楷体" panose="02010609060101010101" charset="-122"/>
                <a:ea typeface="楷体" panose="02010609060101010101" charset="-122"/>
              </a:rPr>
              <a:t>(一)国际市场细分的作用</a:t>
            </a:r>
            <a:endParaRPr lang="zh-CN" altLang="en-US"/>
          </a:p>
          <a:p>
            <a:r>
              <a:rPr lang="zh-CN" altLang="en-US"/>
              <a:t>市场细分的意义在于明确市场的差异性,确定市场特点,以便企业根据细分市场的特点和自身的比较优势,确定市场目标和进行市场定位。因此,国际市场细分,对于提高企业进入国际市场的效益有特别重要的作用。</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(二)国际市场细分的标准</a:t>
            </a:r>
            <a:endParaRPr lang="zh-CN" altLang="en-US"/>
          </a:p>
          <a:p>
            <a:r>
              <a:rPr lang="zh-CN" altLang="en-US"/>
              <a:t>1.国际市场宏观细分。</a:t>
            </a:r>
            <a:endParaRPr lang="zh-CN" altLang="en-US"/>
          </a:p>
          <a:p>
            <a:r>
              <a:rPr lang="zh-CN" altLang="en-US"/>
              <a:t>2.国际市场微观细分。</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国际市场细分与目标市场策略</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(三)市场细分的条件</a:t>
            </a:r>
            <a:endParaRPr lang="zh-CN" altLang="en-US"/>
          </a:p>
          <a:p>
            <a:r>
              <a:rPr lang="zh-CN" altLang="en-US"/>
              <a:t>1.可衡量性</a:t>
            </a:r>
            <a:endParaRPr lang="zh-CN" altLang="en-US"/>
          </a:p>
          <a:p>
            <a:r>
              <a:rPr lang="zh-CN" altLang="en-US"/>
              <a:t>2.可进入性</a:t>
            </a:r>
            <a:endParaRPr lang="zh-CN" altLang="en-US"/>
          </a:p>
          <a:p>
            <a:r>
              <a:rPr lang="zh-CN" altLang="en-US"/>
              <a:t>3.规模性</a:t>
            </a:r>
            <a:endParaRPr lang="zh-CN" altLang="en-US"/>
          </a:p>
          <a:p>
            <a:r>
              <a:rPr lang="zh-CN" altLang="en-US"/>
              <a:t>4.稳定性</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国际市场细分与目标市场策略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二、目标市场策略及其选择</a:t>
            </a:r>
            <a:endParaRPr lang="zh-CN" altLang="en-US"/>
          </a:p>
          <a:p>
            <a:pPr marL="0" indent="0">
              <a:buNone/>
            </a:pPr>
            <a:r>
              <a:rPr lang="en-US" altLang="zh-CN" sz="2200" b="1" dirty="0">
                <a:latin typeface="楷体" panose="02010609060101010101" charset="-122"/>
                <a:ea typeface="楷体" panose="02010609060101010101" charset="-122"/>
              </a:rPr>
              <a:t>(一)目标市场策略</a:t>
            </a:r>
            <a:endParaRPr lang="zh-CN" altLang="en-US"/>
          </a:p>
          <a:p>
            <a:r>
              <a:rPr lang="zh-CN" altLang="en-US"/>
              <a:t>1.无差异性营销策略</a:t>
            </a:r>
            <a:endParaRPr lang="zh-CN" altLang="en-US"/>
          </a:p>
          <a:p>
            <a:r>
              <a:rPr lang="zh-CN" altLang="en-US"/>
              <a:t>2.差异性营销策略</a:t>
            </a:r>
            <a:endParaRPr lang="zh-CN" altLang="en-US"/>
          </a:p>
          <a:p>
            <a:r>
              <a:rPr lang="zh-CN" altLang="en-US"/>
              <a:t>3.集中性营销策略</a:t>
            </a:r>
            <a:endParaRPr lang="zh-CN" altLang="en-US"/>
          </a:p>
        </p:txBody>
      </p:sp>
      <p:sp>
        <p:nvSpPr>
          <p:cNvPr id="100" name="文本框 99"/>
          <p:cNvSpPr txBox="1"/>
          <p:nvPr/>
        </p:nvSpPr>
        <p:spPr>
          <a:xfrm>
            <a:off x="3489325" y="5890895"/>
            <a:ext cx="5080000" cy="368300"/>
          </a:xfrm>
          <a:prstGeom prst="rect">
            <a:avLst/>
          </a:prstGeom>
          <a:noFill/>
          <a:ln w="9525">
            <a:noFill/>
          </a:ln>
        </p:spPr>
        <p:txBody>
          <a:bodyPr>
            <a:spAutoFit/>
          </a:bodyPr>
          <a:p>
            <a:pPr indent="0" algn="ctr"/>
            <a:r>
              <a:rPr lang="zh-CN" b="0">
                <a:solidFill>
                  <a:srgbClr val="000000"/>
                </a:solidFill>
                <a:cs typeface="方正书宋_GBK" charset="0"/>
              </a:rPr>
              <a:t>图7-1　三种目标市场策略</a:t>
            </a:r>
            <a:endParaRPr lang="zh-CN" altLang="en-US" b="0">
              <a:solidFill>
                <a:srgbClr val="000000"/>
              </a:solidFill>
              <a:cs typeface="方正书宋_GBK" charset="0"/>
            </a:endParaRPr>
          </a:p>
        </p:txBody>
      </p:sp>
      <p:pic>
        <p:nvPicPr>
          <p:cNvPr id="5" name="图片 4"/>
          <p:cNvPicPr>
            <a:picLocks noChangeAspect="1"/>
          </p:cNvPicPr>
          <p:nvPr/>
        </p:nvPicPr>
        <p:blipFill>
          <a:blip r:embed="rId1"/>
          <a:stretch>
            <a:fillRect/>
          </a:stretch>
        </p:blipFill>
        <p:spPr>
          <a:xfrm>
            <a:off x="3901440" y="2349500"/>
            <a:ext cx="3961765" cy="354139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国际市场细分与目标市场策略</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(二)企业选择目标市场策略时应考虑的因素</a:t>
            </a:r>
            <a:endParaRPr lang="zh-CN" altLang="en-US"/>
          </a:p>
          <a:p>
            <a:r>
              <a:rPr lang="zh-CN" altLang="en-US"/>
              <a:t>1.产品的性质</a:t>
            </a:r>
            <a:endParaRPr lang="zh-CN" altLang="en-US"/>
          </a:p>
          <a:p>
            <a:r>
              <a:rPr lang="zh-CN" altLang="en-US"/>
              <a:t>2.产品所处的生命周期阶段</a:t>
            </a:r>
            <a:endParaRPr lang="zh-CN" altLang="en-US"/>
          </a:p>
          <a:p>
            <a:r>
              <a:rPr lang="zh-CN" altLang="en-US"/>
              <a:t>3.市场的特点</a:t>
            </a:r>
            <a:endParaRPr lang="zh-CN" altLang="en-US"/>
          </a:p>
          <a:p>
            <a:r>
              <a:rPr lang="zh-CN" altLang="en-US"/>
              <a:t>4.企业的资源</a:t>
            </a:r>
            <a:endParaRPr lang="zh-CN" altLang="en-US"/>
          </a:p>
          <a:p>
            <a:r>
              <a:rPr lang="zh-CN" altLang="en-US"/>
              <a:t>5.竞争对手的营销策略</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国际产品策略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一、产品的整体概念</a:t>
            </a:r>
            <a:endParaRPr lang="zh-CN" altLang="en-US"/>
          </a:p>
          <a:p>
            <a:r>
              <a:rPr lang="zh-CN" altLang="en-US"/>
              <a:t>现代营销观念中的产品是一个整体的概念,它包括三个层次:核心产品、形式产品和延伸产品(如图7-2所示)。</a:t>
            </a:r>
            <a:endParaRPr lang="zh-CN" altLang="en-US"/>
          </a:p>
        </p:txBody>
      </p:sp>
      <p:pic>
        <p:nvPicPr>
          <p:cNvPr id="98" name="702.jpg" descr="id:2147498454;FounderCES"/>
          <p:cNvPicPr>
            <a:picLocks noChangeAspect="1"/>
          </p:cNvPicPr>
          <p:nvPr/>
        </p:nvPicPr>
        <p:blipFill>
          <a:blip r:embed="rId1"/>
          <a:stretch>
            <a:fillRect/>
          </a:stretch>
        </p:blipFill>
        <p:spPr>
          <a:xfrm>
            <a:off x="1972310" y="2812415"/>
            <a:ext cx="5717540" cy="2700020"/>
          </a:xfrm>
          <a:prstGeom prst="rect">
            <a:avLst/>
          </a:prstGeom>
        </p:spPr>
      </p:pic>
      <p:sp>
        <p:nvSpPr>
          <p:cNvPr id="100" name="文本框 99"/>
          <p:cNvSpPr txBox="1"/>
          <p:nvPr/>
        </p:nvSpPr>
        <p:spPr>
          <a:xfrm>
            <a:off x="2390775" y="5695315"/>
            <a:ext cx="5080000" cy="368300"/>
          </a:xfrm>
          <a:prstGeom prst="rect">
            <a:avLst/>
          </a:prstGeom>
          <a:noFill/>
          <a:ln w="9525">
            <a:noFill/>
          </a:ln>
        </p:spPr>
        <p:txBody>
          <a:bodyPr>
            <a:spAutoFit/>
          </a:bodyPr>
          <a:p>
            <a:pPr indent="0" algn="ctr"/>
            <a:r>
              <a:rPr lang="zh-CN" b="0">
                <a:solidFill>
                  <a:srgbClr val="000000"/>
                </a:solidFill>
                <a:cs typeface="方正书宋_GBK" charset="0"/>
              </a:rPr>
              <a:t>图7-2　现代产品的整体概念</a:t>
            </a:r>
            <a:endParaRPr lang="zh-CN" altLang="en-US" b="0">
              <a:solidFill>
                <a:srgbClr val="000000"/>
              </a:solidFill>
              <a:cs typeface="方正书宋_GBK"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国际产品策略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二、国际产品标准化和差异化策略</a:t>
            </a:r>
            <a:endParaRPr lang="zh-CN" altLang="en-US"/>
          </a:p>
          <a:p>
            <a:pPr marL="0" indent="0">
              <a:buNone/>
            </a:pPr>
            <a:r>
              <a:rPr lang="en-US" altLang="zh-CN" sz="2200" b="1" dirty="0">
                <a:latin typeface="楷体" panose="02010609060101010101" charset="-122"/>
                <a:ea typeface="楷体" panose="02010609060101010101" charset="-122"/>
              </a:rPr>
              <a:t>(一)国际产品标准化策略</a:t>
            </a:r>
            <a:endParaRPr lang="zh-CN" altLang="en-US"/>
          </a:p>
          <a:p>
            <a:r>
              <a:rPr lang="zh-CN" altLang="en-US"/>
              <a:t>1.生产与营销活动的规模经济</a:t>
            </a:r>
            <a:endParaRPr lang="zh-CN" altLang="en-US"/>
          </a:p>
          <a:p>
            <a:r>
              <a:rPr lang="zh-CN" altLang="en-US"/>
              <a:t>2.研究与开发的规模经济</a:t>
            </a:r>
            <a:endParaRPr lang="zh-CN" altLang="en-US"/>
          </a:p>
          <a:p>
            <a:r>
              <a:rPr lang="zh-CN" altLang="en-US"/>
              <a:t>3.消费者的国际流动</a:t>
            </a:r>
            <a:endParaRPr lang="zh-CN" altLang="en-US"/>
          </a:p>
          <a:p>
            <a:r>
              <a:rPr lang="zh-CN" altLang="en-US"/>
              <a:t>4.技术标准</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(二)国际产品差异化策略</a:t>
            </a:r>
            <a:endParaRPr lang="zh-CN" altLang="en-US"/>
          </a:p>
          <a:p>
            <a:r>
              <a:rPr lang="zh-CN" altLang="en-US"/>
              <a:t>1.产品使用条件的差异</a:t>
            </a:r>
            <a:endParaRPr lang="zh-CN" altLang="en-US"/>
          </a:p>
          <a:p>
            <a:r>
              <a:rPr lang="zh-CN" altLang="en-US"/>
              <a:t>2.市场条件的不同</a:t>
            </a:r>
            <a:endParaRPr lang="zh-CN" altLang="en-US"/>
          </a:p>
          <a:p>
            <a:r>
              <a:rPr lang="zh-CN" altLang="en-US"/>
              <a:t>3.强制性因素</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国际产品策略</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三、国际产品品牌和包装策略</a:t>
            </a:r>
            <a:endParaRPr lang="zh-CN" altLang="en-US"/>
          </a:p>
          <a:p>
            <a:pPr marL="0" indent="0">
              <a:buNone/>
            </a:pPr>
            <a:r>
              <a:rPr lang="en-US" altLang="zh-CN" sz="2200" b="1" dirty="0">
                <a:latin typeface="楷体" panose="02010609060101010101" charset="-122"/>
                <a:ea typeface="楷体" panose="02010609060101010101" charset="-122"/>
              </a:rPr>
              <a:t>(一)国际产品品牌策略</a:t>
            </a:r>
            <a:endParaRPr lang="zh-CN" altLang="en-US"/>
          </a:p>
          <a:p>
            <a:r>
              <a:rPr lang="zh-CN" altLang="en-US"/>
              <a:t>1.建立国际品牌的意义</a:t>
            </a:r>
            <a:endParaRPr lang="zh-CN" altLang="en-US"/>
          </a:p>
          <a:p>
            <a:r>
              <a:rPr lang="zh-CN" altLang="en-US"/>
              <a:t>2.国际品牌设计的原则</a:t>
            </a:r>
            <a:endParaRPr lang="zh-CN" altLang="en-US"/>
          </a:p>
          <a:p>
            <a:r>
              <a:rPr lang="zh-CN" altLang="en-US"/>
              <a:t>3.国际品牌策略</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(二)国际产品的包装策略</a:t>
            </a:r>
            <a:endParaRPr lang="zh-CN" altLang="en-US"/>
          </a:p>
          <a:p>
            <a:r>
              <a:rPr lang="zh-CN" altLang="en-US"/>
              <a:t>1.产品包装策略</a:t>
            </a:r>
            <a:endParaRPr lang="zh-CN" altLang="en-US"/>
          </a:p>
          <a:p>
            <a:r>
              <a:rPr lang="zh-CN" altLang="en-US"/>
              <a:t>2.包装法规</a:t>
            </a:r>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2132</Words>
  <Application>WPS 演示</Application>
  <PresentationFormat>全屏显示(4:3)</PresentationFormat>
  <Paragraphs>196</Paragraphs>
  <Slides>23</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23</vt:i4>
      </vt:variant>
    </vt:vector>
  </HeadingPairs>
  <TitlesOfParts>
    <vt:vector size="39" baseType="lpstr">
      <vt:lpstr>Arial</vt:lpstr>
      <vt:lpstr>宋体</vt:lpstr>
      <vt:lpstr>Wingdings</vt:lpstr>
      <vt:lpstr>华文中宋</vt:lpstr>
      <vt:lpstr>Calibri</vt:lpstr>
      <vt:lpstr>微软雅黑</vt:lpstr>
      <vt:lpstr>华文细黑</vt:lpstr>
      <vt:lpstr>方正粗黑宋简体</vt:lpstr>
      <vt:lpstr>方正宋黑简体</vt:lpstr>
      <vt:lpstr>黑体</vt:lpstr>
      <vt:lpstr>楷体</vt:lpstr>
      <vt:lpstr>方正书宋_GBK</vt:lpstr>
      <vt:lpstr>Arial Unicode MS</vt:lpstr>
      <vt:lpstr>华文中宋</vt:lpstr>
      <vt:lpstr>Office 主题</vt:lpstr>
      <vt:lpstr>1_Office 主题</vt:lpstr>
      <vt:lpstr>PowerPoint 演示文稿</vt:lpstr>
      <vt:lpstr>PowerPoint 演示文稿</vt:lpstr>
      <vt:lpstr>第一节　国际市场细分与目标市场策略</vt:lpstr>
      <vt:lpstr>第一节　国际市场细分与目标市场策略</vt:lpstr>
      <vt:lpstr>第一节　国际市场细分与目标市场策略</vt:lpstr>
      <vt:lpstr>第一节　国际市场细分与目标市场策略</vt:lpstr>
      <vt:lpstr>第二节　国际产品策略</vt:lpstr>
      <vt:lpstr>第二节　国际产品策略</vt:lpstr>
      <vt:lpstr>第二节　国际产品策略</vt:lpstr>
      <vt:lpstr>第二节　国际产品策略</vt:lpstr>
      <vt:lpstr>第二节　国际产品策略</vt:lpstr>
      <vt:lpstr>第三节　国际定价策略</vt:lpstr>
      <vt:lpstr>第三节　国际定价策略</vt:lpstr>
      <vt:lpstr>第三节　国际定价策略</vt:lpstr>
      <vt:lpstr>第三节　国际定价策略</vt:lpstr>
      <vt:lpstr>第三节　国际定价策略</vt:lpstr>
      <vt:lpstr>第三节　国际定价策略</vt:lpstr>
      <vt:lpstr>第四节　国际分销渠道策略</vt:lpstr>
      <vt:lpstr>第四节　国际分销渠道策略</vt:lpstr>
      <vt:lpstr>第四节　国际分销渠道策略</vt:lpstr>
      <vt:lpstr>第五节　国际促销策略</vt:lpstr>
      <vt:lpstr>第五节　国际促销策略</vt:lpstr>
      <vt:lpstr>第五节　国际促销策略</vt:lpstr>
    </vt:vector>
  </TitlesOfParts>
  <Company>ZETA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Cao Yurong</dc:creator>
  <cp:lastModifiedBy>sunny</cp:lastModifiedBy>
  <cp:revision>10</cp:revision>
  <dcterms:created xsi:type="dcterms:W3CDTF">2015-05-21T10:25:00Z</dcterms:created>
  <dcterms:modified xsi:type="dcterms:W3CDTF">2019-09-06T05:55:42Z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