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06" r:id="rId1"/>
    <p:sldMasterId id="2147483718" r:id="rId2"/>
  </p:sldMasterIdLst>
  <p:notesMasterIdLst>
    <p:notesMasterId r:id="rId37"/>
  </p:notesMasterIdLst>
  <p:sldIdLst>
    <p:sldId id="1391" r:id="rId3"/>
    <p:sldId id="1454" r:id="rId4"/>
    <p:sldId id="1455" r:id="rId5"/>
    <p:sldId id="1456" r:id="rId6"/>
    <p:sldId id="1457" r:id="rId7"/>
    <p:sldId id="1458" r:id="rId8"/>
    <p:sldId id="1459" r:id="rId9"/>
    <p:sldId id="1460" r:id="rId10"/>
    <p:sldId id="1461" r:id="rId11"/>
    <p:sldId id="1462" r:id="rId12"/>
    <p:sldId id="1463" r:id="rId13"/>
    <p:sldId id="1464" r:id="rId14"/>
    <p:sldId id="1465" r:id="rId15"/>
    <p:sldId id="1466" r:id="rId16"/>
    <p:sldId id="1467" r:id="rId17"/>
    <p:sldId id="1468" r:id="rId18"/>
    <p:sldId id="1469" r:id="rId19"/>
    <p:sldId id="1470" r:id="rId20"/>
    <p:sldId id="1471" r:id="rId21"/>
    <p:sldId id="1472" r:id="rId22"/>
    <p:sldId id="1473" r:id="rId23"/>
    <p:sldId id="1474" r:id="rId24"/>
    <p:sldId id="1475" r:id="rId25"/>
    <p:sldId id="1478" r:id="rId26"/>
    <p:sldId id="1480" r:id="rId27"/>
    <p:sldId id="1479" r:id="rId28"/>
    <p:sldId id="1476" r:id="rId29"/>
    <p:sldId id="1477" r:id="rId30"/>
    <p:sldId id="1481" r:id="rId31"/>
    <p:sldId id="1482" r:id="rId32"/>
    <p:sldId id="1483" r:id="rId33"/>
    <p:sldId id="1484" r:id="rId34"/>
    <p:sldId id="1485" r:id="rId35"/>
    <p:sldId id="1368" r:id="rId36"/>
  </p:sldIdLst>
  <p:sldSz cx="9144000" cy="5143500" type="screen16x9"/>
  <p:notesSz cx="7104063" cy="10234613"/>
  <p:custDataLst>
    <p:tags r:id="rId38"/>
  </p:custDataLst>
  <p:defaultText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CA1"/>
    <a:srgbClr val="AB97DD"/>
    <a:srgbClr val="5BB9FF"/>
    <a:srgbClr val="0081E2"/>
    <a:srgbClr val="159BFF"/>
    <a:srgbClr val="0594FF"/>
    <a:srgbClr val="AD8684"/>
    <a:srgbClr val="F45E62"/>
    <a:srgbClr val="C66951"/>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56" autoAdjust="0"/>
    <p:restoredTop sz="99419" autoAdjust="0"/>
  </p:normalViewPr>
  <p:slideViewPr>
    <p:cSldViewPr snapToGrid="0">
      <p:cViewPr varScale="1">
        <p:scale>
          <a:sx n="85" d="100"/>
          <a:sy n="85" d="100"/>
        </p:scale>
        <p:origin x="-876" y="-84"/>
      </p:cViewPr>
      <p:guideLst>
        <p:guide orient="horz" pos="2981"/>
        <p:guide orient="horz" pos="708"/>
        <p:guide pos="2883"/>
        <p:guide pos="5602"/>
      </p:guideLst>
    </p:cSldViewPr>
  </p:slideViewPr>
  <p:notesTextViewPr>
    <p:cViewPr>
      <p:scale>
        <a:sx n="1" d="1"/>
        <a:sy n="1" d="1"/>
      </p:scale>
      <p:origin x="0" y="0"/>
    </p:cViewPr>
  </p:notesTextViewPr>
  <p:sorterViewPr>
    <p:cViewPr>
      <p:scale>
        <a:sx n="100" d="100"/>
        <a:sy n="100" d="100"/>
      </p:scale>
      <p:origin x="0" y="413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2018/8/23</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16605213"/>
      </p:ext>
    </p:extLst>
  </p:cSld>
  <p:clrMap bg1="lt1" tx1="dk1" bg2="lt2" tx2="dk2" accent1="accent1" accent2="accent2" accent3="accent3" accent4="accent4" accent5="accent5" accent6="accent6" hlink="hlink" folHlink="folHlink"/>
  <p:notesStyle>
    <a:lvl1pPr marL="0" algn="l" defTabSz="685703" rtl="0" eaLnBrk="1" latinLnBrk="0" hangingPunct="1">
      <a:defRPr sz="900" kern="1200">
        <a:solidFill>
          <a:schemeClr val="tx1"/>
        </a:solidFill>
        <a:latin typeface="+mn-lt"/>
        <a:ea typeface="+mn-ea"/>
        <a:cs typeface="+mn-cs"/>
      </a:defRPr>
    </a:lvl1pPr>
    <a:lvl2pPr marL="342851" algn="l" defTabSz="685703" rtl="0" eaLnBrk="1" latinLnBrk="0" hangingPunct="1">
      <a:defRPr sz="900" kern="1200">
        <a:solidFill>
          <a:schemeClr val="tx1"/>
        </a:solidFill>
        <a:latin typeface="+mn-lt"/>
        <a:ea typeface="+mn-ea"/>
        <a:cs typeface="+mn-cs"/>
      </a:defRPr>
    </a:lvl2pPr>
    <a:lvl3pPr marL="685703" algn="l" defTabSz="685703" rtl="0" eaLnBrk="1" latinLnBrk="0" hangingPunct="1">
      <a:defRPr sz="900" kern="1200">
        <a:solidFill>
          <a:schemeClr val="tx1"/>
        </a:solidFill>
        <a:latin typeface="+mn-lt"/>
        <a:ea typeface="+mn-ea"/>
        <a:cs typeface="+mn-cs"/>
      </a:defRPr>
    </a:lvl3pPr>
    <a:lvl4pPr marL="1028555" algn="l" defTabSz="685703" rtl="0" eaLnBrk="1" latinLnBrk="0" hangingPunct="1">
      <a:defRPr sz="900" kern="1200">
        <a:solidFill>
          <a:schemeClr val="tx1"/>
        </a:solidFill>
        <a:latin typeface="+mn-lt"/>
        <a:ea typeface="+mn-ea"/>
        <a:cs typeface="+mn-cs"/>
      </a:defRPr>
    </a:lvl4pPr>
    <a:lvl5pPr marL="1371405" algn="l" defTabSz="685703" rtl="0" eaLnBrk="1" latinLnBrk="0" hangingPunct="1">
      <a:defRPr sz="900" kern="1200">
        <a:solidFill>
          <a:schemeClr val="tx1"/>
        </a:solidFill>
        <a:latin typeface="+mn-lt"/>
        <a:ea typeface="+mn-ea"/>
        <a:cs typeface="+mn-cs"/>
      </a:defRPr>
    </a:lvl5pPr>
    <a:lvl6pPr marL="1714256" algn="l" defTabSz="685703" rtl="0" eaLnBrk="1" latinLnBrk="0" hangingPunct="1">
      <a:defRPr sz="900" kern="1200">
        <a:solidFill>
          <a:schemeClr val="tx1"/>
        </a:solidFill>
        <a:latin typeface="+mn-lt"/>
        <a:ea typeface="+mn-ea"/>
        <a:cs typeface="+mn-cs"/>
      </a:defRPr>
    </a:lvl6pPr>
    <a:lvl7pPr marL="2057108" algn="l" defTabSz="685703" rtl="0" eaLnBrk="1" latinLnBrk="0" hangingPunct="1">
      <a:defRPr sz="900" kern="1200">
        <a:solidFill>
          <a:schemeClr val="tx1"/>
        </a:solidFill>
        <a:latin typeface="+mn-lt"/>
        <a:ea typeface="+mn-ea"/>
        <a:cs typeface="+mn-cs"/>
      </a:defRPr>
    </a:lvl7pPr>
    <a:lvl8pPr marL="2399959" algn="l" defTabSz="685703" rtl="0" eaLnBrk="1" latinLnBrk="0" hangingPunct="1">
      <a:defRPr sz="900" kern="1200">
        <a:solidFill>
          <a:schemeClr val="tx1"/>
        </a:solidFill>
        <a:latin typeface="+mn-lt"/>
        <a:ea typeface="+mn-ea"/>
        <a:cs typeface="+mn-cs"/>
      </a:defRPr>
    </a:lvl8pPr>
    <a:lvl9pPr marL="2742809" algn="l" defTabSz="68570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804986" indent="-309610">
              <a:defRPr>
                <a:solidFill>
                  <a:schemeClr val="tx1"/>
                </a:solidFill>
                <a:latin typeface="Arial Narrow" pitchFamily="34" charset="0"/>
                <a:ea typeface="微软雅黑" pitchFamily="34" charset="-122"/>
              </a:defRPr>
            </a:lvl2pPr>
            <a:lvl3pPr marL="1238441" indent="-247688">
              <a:defRPr>
                <a:solidFill>
                  <a:schemeClr val="tx1"/>
                </a:solidFill>
                <a:latin typeface="Arial Narrow" pitchFamily="34" charset="0"/>
                <a:ea typeface="微软雅黑" pitchFamily="34" charset="-122"/>
              </a:defRPr>
            </a:lvl3pPr>
            <a:lvl4pPr marL="1733817" indent="-247688">
              <a:defRPr>
                <a:solidFill>
                  <a:schemeClr val="tx1"/>
                </a:solidFill>
                <a:latin typeface="Arial Narrow" pitchFamily="34" charset="0"/>
                <a:ea typeface="微软雅黑" pitchFamily="34" charset="-122"/>
              </a:defRPr>
            </a:lvl4pPr>
            <a:lvl5pPr marL="2229193" indent="-247688">
              <a:defRPr>
                <a:solidFill>
                  <a:schemeClr val="tx1"/>
                </a:solidFill>
                <a:latin typeface="Arial Narrow" pitchFamily="34" charset="0"/>
                <a:ea typeface="微软雅黑" pitchFamily="34" charset="-122"/>
              </a:defRPr>
            </a:lvl5pPr>
            <a:lvl6pPr marL="2724569" indent="-247688" eaLnBrk="0" fontAlgn="base" hangingPunct="0">
              <a:spcBef>
                <a:spcPct val="0"/>
              </a:spcBef>
              <a:spcAft>
                <a:spcPct val="0"/>
              </a:spcAft>
              <a:defRPr>
                <a:solidFill>
                  <a:schemeClr val="tx1"/>
                </a:solidFill>
                <a:latin typeface="Arial Narrow" pitchFamily="34" charset="0"/>
                <a:ea typeface="微软雅黑" pitchFamily="34" charset="-122"/>
              </a:defRPr>
            </a:lvl6pPr>
            <a:lvl7pPr marL="3219945" indent="-247688" eaLnBrk="0" fontAlgn="base" hangingPunct="0">
              <a:spcBef>
                <a:spcPct val="0"/>
              </a:spcBef>
              <a:spcAft>
                <a:spcPct val="0"/>
              </a:spcAft>
              <a:defRPr>
                <a:solidFill>
                  <a:schemeClr val="tx1"/>
                </a:solidFill>
                <a:latin typeface="Arial Narrow" pitchFamily="34" charset="0"/>
                <a:ea typeface="微软雅黑" pitchFamily="34" charset="-122"/>
              </a:defRPr>
            </a:lvl7pPr>
            <a:lvl8pPr marL="3715322" indent="-247688" eaLnBrk="0" fontAlgn="base" hangingPunct="0">
              <a:spcBef>
                <a:spcPct val="0"/>
              </a:spcBef>
              <a:spcAft>
                <a:spcPct val="0"/>
              </a:spcAft>
              <a:defRPr>
                <a:solidFill>
                  <a:schemeClr val="tx1"/>
                </a:solidFill>
                <a:latin typeface="Arial Narrow" pitchFamily="34" charset="0"/>
                <a:ea typeface="微软雅黑" pitchFamily="34" charset="-122"/>
              </a:defRPr>
            </a:lvl8pPr>
            <a:lvl9pPr marL="4210698" indent="-247688"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C6D8A45C-C72D-4672-9BA5-0359BDE4593E}" type="slidenum">
              <a:rPr lang="zh-CN" altLang="en-US">
                <a:solidFill>
                  <a:prstClr val="black"/>
                </a:solidFill>
                <a:latin typeface="Calibri" pitchFamily="34" charset="0"/>
                <a:ea typeface="宋体" charset="-122"/>
              </a:rPr>
              <a:pPr/>
              <a:t>34</a:t>
            </a:fld>
            <a:endParaRPr lang="zh-CN" altLang="en-US">
              <a:solidFill>
                <a:prstClr val="black"/>
              </a:solidFill>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3"/>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51" indent="0" algn="ctr">
              <a:buNone/>
              <a:defRPr>
                <a:solidFill>
                  <a:schemeClr val="tx1">
                    <a:tint val="75000"/>
                  </a:schemeClr>
                </a:solidFill>
              </a:defRPr>
            </a:lvl2pPr>
            <a:lvl3pPr marL="685703" indent="0" algn="ctr">
              <a:buNone/>
              <a:defRPr>
                <a:solidFill>
                  <a:schemeClr val="tx1">
                    <a:tint val="75000"/>
                  </a:schemeClr>
                </a:solidFill>
              </a:defRPr>
            </a:lvl3pPr>
            <a:lvl4pPr marL="1028555" indent="0" algn="ctr">
              <a:buNone/>
              <a:defRPr>
                <a:solidFill>
                  <a:schemeClr val="tx1">
                    <a:tint val="75000"/>
                  </a:schemeClr>
                </a:solidFill>
              </a:defRPr>
            </a:lvl4pPr>
            <a:lvl5pPr marL="1371405" indent="0" algn="ctr">
              <a:buNone/>
              <a:defRPr>
                <a:solidFill>
                  <a:schemeClr val="tx1">
                    <a:tint val="75000"/>
                  </a:schemeClr>
                </a:solidFill>
              </a:defRPr>
            </a:lvl5pPr>
            <a:lvl6pPr marL="1714256" indent="0" algn="ctr">
              <a:buNone/>
              <a:defRPr>
                <a:solidFill>
                  <a:schemeClr val="tx1">
                    <a:tint val="75000"/>
                  </a:schemeClr>
                </a:solidFill>
              </a:defRPr>
            </a:lvl6pPr>
            <a:lvl7pPr marL="2057108" indent="0" algn="ctr">
              <a:buNone/>
              <a:defRPr>
                <a:solidFill>
                  <a:schemeClr val="tx1">
                    <a:tint val="75000"/>
                  </a:schemeClr>
                </a:solidFill>
              </a:defRPr>
            </a:lvl7pPr>
            <a:lvl8pPr marL="2399959" indent="0" algn="ctr">
              <a:buNone/>
              <a:defRPr>
                <a:solidFill>
                  <a:schemeClr val="tx1">
                    <a:tint val="75000"/>
                  </a:schemeClr>
                </a:solidFill>
              </a:defRPr>
            </a:lvl8pPr>
            <a:lvl9pPr marL="27428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294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9284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5982"/>
            <a:ext cx="27432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5982"/>
            <a:ext cx="80772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1353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p:spPr>
        <p:txBody>
          <a:bodyPr anchor="b"/>
          <a:lstStyle>
            <a:lvl1pPr algn="ctr">
              <a:defRPr sz="45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143001" y="2701528"/>
            <a:ext cx="6858000" cy="1241822"/>
          </a:xfrm>
        </p:spPr>
        <p:txBody>
          <a:bodyPr/>
          <a:lstStyle>
            <a:lvl1pPr marL="0" indent="0" algn="ctr">
              <a:buNone/>
              <a:defRPr sz="1800">
                <a:latin typeface="微软雅黑" pitchFamily="34" charset="-122"/>
                <a:ea typeface="微软雅黑" pitchFamily="34" charset="-122"/>
              </a:defRPr>
            </a:lvl1pPr>
            <a:lvl2pPr marL="342851" indent="0" algn="ctr">
              <a:buNone/>
              <a:defRPr sz="1500"/>
            </a:lvl2pPr>
            <a:lvl3pPr marL="685703" indent="0" algn="ctr">
              <a:buNone/>
              <a:defRPr sz="1400"/>
            </a:lvl3pPr>
            <a:lvl4pPr marL="1028555" indent="0" algn="ctr">
              <a:buNone/>
              <a:defRPr sz="1200"/>
            </a:lvl4pPr>
            <a:lvl5pPr marL="1371405" indent="0" algn="ctr">
              <a:buNone/>
              <a:defRPr sz="1200"/>
            </a:lvl5pPr>
            <a:lvl6pPr marL="1714256" indent="0" algn="ctr">
              <a:buNone/>
              <a:defRPr sz="1200"/>
            </a:lvl6pPr>
            <a:lvl7pPr marL="2057108" indent="0" algn="ctr">
              <a:buNone/>
              <a:defRPr sz="1200"/>
            </a:lvl7pPr>
            <a:lvl8pPr marL="2399959" indent="0" algn="ctr">
              <a:buNone/>
              <a:defRPr sz="1200"/>
            </a:lvl8pPr>
            <a:lvl9pPr marL="2742809"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776908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776783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9" y="1282306"/>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51" indent="0">
              <a:buNone/>
              <a:defRPr sz="1500">
                <a:solidFill>
                  <a:schemeClr val="tx1">
                    <a:tint val="75000"/>
                  </a:schemeClr>
                </a:solidFill>
              </a:defRPr>
            </a:lvl2pPr>
            <a:lvl3pPr marL="685703" indent="0">
              <a:buNone/>
              <a:defRPr sz="1400">
                <a:solidFill>
                  <a:schemeClr val="tx1">
                    <a:tint val="75000"/>
                  </a:schemeClr>
                </a:solidFill>
              </a:defRPr>
            </a:lvl3pPr>
            <a:lvl4pPr marL="1028555" indent="0">
              <a:buNone/>
              <a:defRPr sz="1200">
                <a:solidFill>
                  <a:schemeClr val="tx1">
                    <a:tint val="75000"/>
                  </a:schemeClr>
                </a:solidFill>
              </a:defRPr>
            </a:lvl4pPr>
            <a:lvl5pPr marL="1371405" indent="0">
              <a:buNone/>
              <a:defRPr sz="1200">
                <a:solidFill>
                  <a:schemeClr val="tx1">
                    <a:tint val="75000"/>
                  </a:schemeClr>
                </a:solidFill>
              </a:defRPr>
            </a:lvl5pPr>
            <a:lvl6pPr marL="1714256" indent="0">
              <a:buNone/>
              <a:defRPr sz="1200">
                <a:solidFill>
                  <a:schemeClr val="tx1">
                    <a:tint val="75000"/>
                  </a:schemeClr>
                </a:solidFill>
              </a:defRPr>
            </a:lvl6pPr>
            <a:lvl7pPr marL="2057108" indent="0">
              <a:buNone/>
              <a:defRPr sz="1200">
                <a:solidFill>
                  <a:schemeClr val="tx1">
                    <a:tint val="75000"/>
                  </a:schemeClr>
                </a:solidFill>
              </a:defRPr>
            </a:lvl7pPr>
            <a:lvl8pPr marL="2399959" indent="0">
              <a:buNone/>
              <a:defRPr sz="1200">
                <a:solidFill>
                  <a:schemeClr val="tx1">
                    <a:tint val="75000"/>
                  </a:schemeClr>
                </a:solidFill>
              </a:defRPr>
            </a:lvl8pPr>
            <a:lvl9pPr marL="274280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875403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1"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0679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2" y="1999036"/>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5" y="1333829"/>
            <a:ext cx="3673182"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5" y="1999036"/>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385204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1340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495190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1"/>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629841" y="1543052"/>
            <a:ext cx="3124012" cy="2858691"/>
          </a:xfrm>
        </p:spPr>
        <p:txBody>
          <a:bodyPr/>
          <a:lstStyle>
            <a:lvl1pPr marL="0" indent="0">
              <a:buNone/>
              <a:defRPr sz="1500"/>
            </a:lvl1pPr>
            <a:lvl2pPr marL="342851" indent="0">
              <a:buNone/>
              <a:defRPr sz="1400"/>
            </a:lvl2pPr>
            <a:lvl3pPr marL="685703" indent="0">
              <a:buNone/>
              <a:defRPr sz="1200"/>
            </a:lvl3pPr>
            <a:lvl4pPr marL="1028555" indent="0">
              <a:buNone/>
              <a:defRPr sz="1100"/>
            </a:lvl4pPr>
            <a:lvl5pPr marL="1371405" indent="0">
              <a:buNone/>
              <a:defRPr sz="1100"/>
            </a:lvl5pPr>
            <a:lvl6pPr marL="1714256" indent="0">
              <a:buNone/>
              <a:defRPr sz="1100"/>
            </a:lvl6pPr>
            <a:lvl7pPr marL="2057108" indent="0">
              <a:buNone/>
              <a:defRPr sz="1100"/>
            </a:lvl7pPr>
            <a:lvl8pPr marL="2399959" indent="0">
              <a:buNone/>
              <a:defRPr sz="1100"/>
            </a:lvl8pPr>
            <a:lvl9pPr marL="274280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9200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9065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6"/>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6"/>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08537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1" y="273846"/>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0756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9"/>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51" indent="0">
              <a:buNone/>
              <a:defRPr sz="1400">
                <a:solidFill>
                  <a:schemeClr val="tx1">
                    <a:tint val="75000"/>
                  </a:schemeClr>
                </a:solidFill>
              </a:defRPr>
            </a:lvl2pPr>
            <a:lvl3pPr marL="685703" indent="0">
              <a:buNone/>
              <a:defRPr sz="1200">
                <a:solidFill>
                  <a:schemeClr val="tx1">
                    <a:tint val="75000"/>
                  </a:schemeClr>
                </a:solidFill>
              </a:defRPr>
            </a:lvl3pPr>
            <a:lvl4pPr marL="1028555" indent="0">
              <a:buNone/>
              <a:defRPr sz="1100">
                <a:solidFill>
                  <a:schemeClr val="tx1">
                    <a:tint val="75000"/>
                  </a:schemeClr>
                </a:solidFill>
              </a:defRPr>
            </a:lvl4pPr>
            <a:lvl5pPr marL="1371405" indent="0">
              <a:buNone/>
              <a:defRPr sz="1100">
                <a:solidFill>
                  <a:schemeClr val="tx1">
                    <a:tint val="75000"/>
                  </a:schemeClr>
                </a:solidFill>
              </a:defRPr>
            </a:lvl5pPr>
            <a:lvl6pPr marL="1714256" indent="0">
              <a:buNone/>
              <a:defRPr sz="1100">
                <a:solidFill>
                  <a:schemeClr val="tx1">
                    <a:tint val="75000"/>
                  </a:schemeClr>
                </a:solidFill>
              </a:defRPr>
            </a:lvl6pPr>
            <a:lvl7pPr marL="2057108" indent="0">
              <a:buNone/>
              <a:defRPr sz="1100">
                <a:solidFill>
                  <a:schemeClr val="tx1">
                    <a:tint val="75000"/>
                  </a:schemeClr>
                </a:solidFill>
              </a:defRPr>
            </a:lvl7pPr>
            <a:lvl8pPr marL="2399959" indent="0">
              <a:buNone/>
              <a:defRPr sz="1100">
                <a:solidFill>
                  <a:schemeClr val="tx1">
                    <a:tint val="75000"/>
                  </a:schemeClr>
                </a:solidFill>
              </a:defRPr>
            </a:lvl8pPr>
            <a:lvl9pPr marL="2742809"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0714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0924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2" y="1151337"/>
            <a:ext cx="4040188"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2"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7"/>
            <a:ext cx="4041775"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3775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3160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7561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2"/>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30"/>
            <a:ext cx="3008313" cy="351829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693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5828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1.jp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4"/>
            <a:ext cx="8229600" cy="3394472"/>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6"/>
            <a:ext cx="21336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6"/>
            <a:ext cx="28956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1" y="4767266"/>
            <a:ext cx="21336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5455108"/>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685703" rtl="0" eaLnBrk="1" latinLnBrk="0" hangingPunct="1">
        <a:spcBef>
          <a:spcPct val="0"/>
        </a:spcBef>
        <a:buNone/>
        <a:defRPr sz="3300" kern="1200">
          <a:solidFill>
            <a:schemeClr val="tx1"/>
          </a:solidFill>
          <a:latin typeface="+mj-lt"/>
          <a:ea typeface="+mj-ea"/>
          <a:cs typeface="+mj-cs"/>
        </a:defRPr>
      </a:lvl1pPr>
    </p:titleStyle>
    <p:bodyStyle>
      <a:lvl1pPr marL="257138" indent="-257138" algn="l" defTabSz="68570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34" indent="-214283" algn="l" defTabSz="68570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128" indent="-171426" algn="l" defTabSz="68570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199979"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2830"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682"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53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38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236"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1" y="273844"/>
            <a:ext cx="7886700" cy="994172"/>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1" y="1369219"/>
            <a:ext cx="7886700" cy="3263504"/>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3"/>
          </p:nvPr>
        </p:nvSpPr>
        <p:spPr>
          <a:xfrm>
            <a:off x="3028951" y="4767264"/>
            <a:ext cx="30861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457951" y="4767264"/>
            <a:ext cx="20574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7562050"/>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Lst>
  <p:txStyles>
    <p:titleStyle>
      <a:lvl1pPr algn="l" defTabSz="68570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6" indent="-171426" algn="l" defTabSz="68570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77" indent="-171426" algn="l" defTabSz="68570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28" indent="-171426" algn="l" defTabSz="68570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79"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830"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82"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53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8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236"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7.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0.xml.rels><?xml version="1.0" encoding="UTF-8" standalone="yes"?>
<Relationships xmlns="http://schemas.openxmlformats.org/package/2006/relationships"><Relationship Id="rId3" Type="http://schemas.openxmlformats.org/officeDocument/2006/relationships/tags" Target="../tags/tag199.xml"/><Relationship Id="rId7" Type="http://schemas.openxmlformats.org/officeDocument/2006/relationships/slideLayout" Target="../slideLayouts/slideLayout7.xml"/><Relationship Id="rId2" Type="http://schemas.openxmlformats.org/officeDocument/2006/relationships/tags" Target="../tags/tag198.xml"/><Relationship Id="rId1" Type="http://schemas.openxmlformats.org/officeDocument/2006/relationships/tags" Target="../tags/tag197.xml"/><Relationship Id="rId6" Type="http://schemas.openxmlformats.org/officeDocument/2006/relationships/tags" Target="../tags/tag202.xml"/><Relationship Id="rId5" Type="http://schemas.openxmlformats.org/officeDocument/2006/relationships/tags" Target="../tags/tag201.xml"/><Relationship Id="rId4" Type="http://schemas.openxmlformats.org/officeDocument/2006/relationships/tags" Target="../tags/tag200.xml"/></Relationships>
</file>

<file path=ppt/slides/_rels/slide11.xml.rels><?xml version="1.0" encoding="UTF-8" standalone="yes"?>
<Relationships xmlns="http://schemas.openxmlformats.org/package/2006/relationships"><Relationship Id="rId8" Type="http://schemas.openxmlformats.org/officeDocument/2006/relationships/tags" Target="../tags/tag210.xml"/><Relationship Id="rId3" Type="http://schemas.openxmlformats.org/officeDocument/2006/relationships/tags" Target="../tags/tag205.xml"/><Relationship Id="rId7" Type="http://schemas.openxmlformats.org/officeDocument/2006/relationships/tags" Target="../tags/tag209.xml"/><Relationship Id="rId2" Type="http://schemas.openxmlformats.org/officeDocument/2006/relationships/tags" Target="../tags/tag204.xml"/><Relationship Id="rId1" Type="http://schemas.openxmlformats.org/officeDocument/2006/relationships/tags" Target="../tags/tag203.xml"/><Relationship Id="rId6" Type="http://schemas.openxmlformats.org/officeDocument/2006/relationships/tags" Target="../tags/tag208.xml"/><Relationship Id="rId5" Type="http://schemas.openxmlformats.org/officeDocument/2006/relationships/tags" Target="../tags/tag207.xml"/><Relationship Id="rId4" Type="http://schemas.openxmlformats.org/officeDocument/2006/relationships/tags" Target="../tags/tag206.xml"/><Relationship Id="rId9"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tags" Target="../tags/tag218.xml"/><Relationship Id="rId3" Type="http://schemas.openxmlformats.org/officeDocument/2006/relationships/tags" Target="../tags/tag213.xml"/><Relationship Id="rId7" Type="http://schemas.openxmlformats.org/officeDocument/2006/relationships/tags" Target="../tags/tag217.xml"/><Relationship Id="rId2" Type="http://schemas.openxmlformats.org/officeDocument/2006/relationships/tags" Target="../tags/tag212.xml"/><Relationship Id="rId1" Type="http://schemas.openxmlformats.org/officeDocument/2006/relationships/tags" Target="../tags/tag211.xml"/><Relationship Id="rId6" Type="http://schemas.openxmlformats.org/officeDocument/2006/relationships/tags" Target="../tags/tag216.xml"/><Relationship Id="rId5" Type="http://schemas.openxmlformats.org/officeDocument/2006/relationships/tags" Target="../tags/tag215.xml"/><Relationship Id="rId4" Type="http://schemas.openxmlformats.org/officeDocument/2006/relationships/tags" Target="../tags/tag214.xml"/><Relationship Id="rId9"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tags" Target="../tags/tag226.xml"/><Relationship Id="rId3" Type="http://schemas.openxmlformats.org/officeDocument/2006/relationships/tags" Target="../tags/tag221.xml"/><Relationship Id="rId7" Type="http://schemas.openxmlformats.org/officeDocument/2006/relationships/tags" Target="../tags/tag225.xml"/><Relationship Id="rId2" Type="http://schemas.openxmlformats.org/officeDocument/2006/relationships/tags" Target="../tags/tag220.xml"/><Relationship Id="rId1" Type="http://schemas.openxmlformats.org/officeDocument/2006/relationships/tags" Target="../tags/tag219.xml"/><Relationship Id="rId6" Type="http://schemas.openxmlformats.org/officeDocument/2006/relationships/tags" Target="../tags/tag224.xml"/><Relationship Id="rId5" Type="http://schemas.openxmlformats.org/officeDocument/2006/relationships/tags" Target="../tags/tag223.xml"/><Relationship Id="rId4" Type="http://schemas.openxmlformats.org/officeDocument/2006/relationships/tags" Target="../tags/tag222.xml"/><Relationship Id="rId9"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tags" Target="../tags/tag229.xml"/><Relationship Id="rId7" Type="http://schemas.openxmlformats.org/officeDocument/2006/relationships/slideLayout" Target="../slideLayouts/slideLayout7.xml"/><Relationship Id="rId2" Type="http://schemas.openxmlformats.org/officeDocument/2006/relationships/tags" Target="../tags/tag228.xml"/><Relationship Id="rId1" Type="http://schemas.openxmlformats.org/officeDocument/2006/relationships/tags" Target="../tags/tag227.xml"/><Relationship Id="rId6" Type="http://schemas.openxmlformats.org/officeDocument/2006/relationships/tags" Target="../tags/tag232.xml"/><Relationship Id="rId5" Type="http://schemas.openxmlformats.org/officeDocument/2006/relationships/tags" Target="../tags/tag231.xml"/><Relationship Id="rId4" Type="http://schemas.openxmlformats.org/officeDocument/2006/relationships/tags" Target="../tags/tag230.xml"/></Relationships>
</file>

<file path=ppt/slides/_rels/slide15.xml.rels><?xml version="1.0" encoding="UTF-8" standalone="yes"?>
<Relationships xmlns="http://schemas.openxmlformats.org/package/2006/relationships"><Relationship Id="rId8" Type="http://schemas.openxmlformats.org/officeDocument/2006/relationships/tags" Target="../tags/tag240.xml"/><Relationship Id="rId3" Type="http://schemas.openxmlformats.org/officeDocument/2006/relationships/tags" Target="../tags/tag235.xml"/><Relationship Id="rId7" Type="http://schemas.openxmlformats.org/officeDocument/2006/relationships/tags" Target="../tags/tag239.xml"/><Relationship Id="rId2" Type="http://schemas.openxmlformats.org/officeDocument/2006/relationships/tags" Target="../tags/tag234.xml"/><Relationship Id="rId1" Type="http://schemas.openxmlformats.org/officeDocument/2006/relationships/tags" Target="../tags/tag233.xml"/><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tags" Target="../tags/tag236.xml"/><Relationship Id="rId9"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tags" Target="../tags/tag248.xml"/><Relationship Id="rId3" Type="http://schemas.openxmlformats.org/officeDocument/2006/relationships/tags" Target="../tags/tag243.xml"/><Relationship Id="rId7" Type="http://schemas.openxmlformats.org/officeDocument/2006/relationships/tags" Target="../tags/tag247.xml"/><Relationship Id="rId2" Type="http://schemas.openxmlformats.org/officeDocument/2006/relationships/tags" Target="../tags/tag242.xml"/><Relationship Id="rId1" Type="http://schemas.openxmlformats.org/officeDocument/2006/relationships/tags" Target="../tags/tag241.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 Id="rId9"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tags" Target="../tags/tag251.xml"/><Relationship Id="rId7" Type="http://schemas.openxmlformats.org/officeDocument/2006/relationships/slideLayout" Target="../slideLayouts/slideLayout7.xml"/><Relationship Id="rId2" Type="http://schemas.openxmlformats.org/officeDocument/2006/relationships/tags" Target="../tags/tag250.xml"/><Relationship Id="rId1" Type="http://schemas.openxmlformats.org/officeDocument/2006/relationships/tags" Target="../tags/tag249.xml"/><Relationship Id="rId6" Type="http://schemas.openxmlformats.org/officeDocument/2006/relationships/tags" Target="../tags/tag254.xml"/><Relationship Id="rId5" Type="http://schemas.openxmlformats.org/officeDocument/2006/relationships/tags" Target="../tags/tag253.xml"/><Relationship Id="rId4" Type="http://schemas.openxmlformats.org/officeDocument/2006/relationships/tags" Target="../tags/tag252.xml"/></Relationships>
</file>

<file path=ppt/slides/_rels/slide18.xml.rels><?xml version="1.0" encoding="UTF-8" standalone="yes"?>
<Relationships xmlns="http://schemas.openxmlformats.org/package/2006/relationships"><Relationship Id="rId8" Type="http://schemas.openxmlformats.org/officeDocument/2006/relationships/tags" Target="../tags/tag262.xml"/><Relationship Id="rId3" Type="http://schemas.openxmlformats.org/officeDocument/2006/relationships/tags" Target="../tags/tag257.xml"/><Relationship Id="rId7" Type="http://schemas.openxmlformats.org/officeDocument/2006/relationships/tags" Target="../tags/tag261.xml"/><Relationship Id="rId2" Type="http://schemas.openxmlformats.org/officeDocument/2006/relationships/tags" Target="../tags/tag256.xml"/><Relationship Id="rId1" Type="http://schemas.openxmlformats.org/officeDocument/2006/relationships/tags" Target="../tags/tag255.xml"/><Relationship Id="rId6" Type="http://schemas.openxmlformats.org/officeDocument/2006/relationships/tags" Target="../tags/tag260.xml"/><Relationship Id="rId5" Type="http://schemas.openxmlformats.org/officeDocument/2006/relationships/tags" Target="../tags/tag259.xml"/><Relationship Id="rId4" Type="http://schemas.openxmlformats.org/officeDocument/2006/relationships/tags" Target="../tags/tag258.xml"/><Relationship Id="rId9"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tags" Target="../tags/tag265.xml"/><Relationship Id="rId7" Type="http://schemas.openxmlformats.org/officeDocument/2006/relationships/slideLayout" Target="../slideLayouts/slideLayout7.xml"/><Relationship Id="rId2" Type="http://schemas.openxmlformats.org/officeDocument/2006/relationships/tags" Target="../tags/tag264.xml"/><Relationship Id="rId1" Type="http://schemas.openxmlformats.org/officeDocument/2006/relationships/tags" Target="../tags/tag263.xml"/><Relationship Id="rId6" Type="http://schemas.openxmlformats.org/officeDocument/2006/relationships/tags" Target="../tags/tag268.xml"/><Relationship Id="rId5" Type="http://schemas.openxmlformats.org/officeDocument/2006/relationships/tags" Target="../tags/tag267.xml"/><Relationship Id="rId4" Type="http://schemas.openxmlformats.org/officeDocument/2006/relationships/tags" Target="../tags/tag266.xml"/></Relationships>
</file>

<file path=ppt/slides/_rels/slide2.xml.rels><?xml version="1.0" encoding="UTF-8" standalone="yes"?>
<Relationships xmlns="http://schemas.openxmlformats.org/package/2006/relationships"><Relationship Id="rId8" Type="http://schemas.openxmlformats.org/officeDocument/2006/relationships/tags" Target="../tags/tag23.xml"/><Relationship Id="rId3" Type="http://schemas.openxmlformats.org/officeDocument/2006/relationships/tags" Target="../tags/tag18.xml"/><Relationship Id="rId7" Type="http://schemas.openxmlformats.org/officeDocument/2006/relationships/tags" Target="../tags/tag22.xml"/><Relationship Id="rId12" Type="http://schemas.openxmlformats.org/officeDocument/2006/relationships/slideLayout" Target="../slideLayouts/slideLayout7.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tags" Target="../tags/tag26.xml"/><Relationship Id="rId5" Type="http://schemas.openxmlformats.org/officeDocument/2006/relationships/tags" Target="../tags/tag20.xml"/><Relationship Id="rId10" Type="http://schemas.openxmlformats.org/officeDocument/2006/relationships/tags" Target="../tags/tag25.xml"/><Relationship Id="rId4" Type="http://schemas.openxmlformats.org/officeDocument/2006/relationships/tags" Target="../tags/tag19.xml"/><Relationship Id="rId9" Type="http://schemas.openxmlformats.org/officeDocument/2006/relationships/tags" Target="../tags/tag24.xml"/></Relationships>
</file>

<file path=ppt/slides/_rels/slide20.xml.rels><?xml version="1.0" encoding="UTF-8" standalone="yes"?>
<Relationships xmlns="http://schemas.openxmlformats.org/package/2006/relationships"><Relationship Id="rId3" Type="http://schemas.openxmlformats.org/officeDocument/2006/relationships/tags" Target="../tags/tag271.xml"/><Relationship Id="rId7" Type="http://schemas.openxmlformats.org/officeDocument/2006/relationships/slideLayout" Target="../slideLayouts/slideLayout7.xml"/><Relationship Id="rId2" Type="http://schemas.openxmlformats.org/officeDocument/2006/relationships/tags" Target="../tags/tag270.xml"/><Relationship Id="rId1" Type="http://schemas.openxmlformats.org/officeDocument/2006/relationships/tags" Target="../tags/tag269.xml"/><Relationship Id="rId6" Type="http://schemas.openxmlformats.org/officeDocument/2006/relationships/tags" Target="../tags/tag274.xml"/><Relationship Id="rId5" Type="http://schemas.openxmlformats.org/officeDocument/2006/relationships/tags" Target="../tags/tag273.xml"/><Relationship Id="rId4" Type="http://schemas.openxmlformats.org/officeDocument/2006/relationships/tags" Target="../tags/tag272.xml"/></Relationships>
</file>

<file path=ppt/slides/_rels/slide21.xml.rels><?xml version="1.0" encoding="UTF-8" standalone="yes"?>
<Relationships xmlns="http://schemas.openxmlformats.org/package/2006/relationships"><Relationship Id="rId3" Type="http://schemas.openxmlformats.org/officeDocument/2006/relationships/tags" Target="../tags/tag277.xml"/><Relationship Id="rId7" Type="http://schemas.openxmlformats.org/officeDocument/2006/relationships/slideLayout" Target="../slideLayouts/slideLayout7.xml"/><Relationship Id="rId2" Type="http://schemas.openxmlformats.org/officeDocument/2006/relationships/tags" Target="../tags/tag276.xml"/><Relationship Id="rId1" Type="http://schemas.openxmlformats.org/officeDocument/2006/relationships/tags" Target="../tags/tag275.xml"/><Relationship Id="rId6" Type="http://schemas.openxmlformats.org/officeDocument/2006/relationships/tags" Target="../tags/tag280.xml"/><Relationship Id="rId5" Type="http://schemas.openxmlformats.org/officeDocument/2006/relationships/tags" Target="../tags/tag279.xml"/><Relationship Id="rId4" Type="http://schemas.openxmlformats.org/officeDocument/2006/relationships/tags" Target="../tags/tag278.xml"/></Relationships>
</file>

<file path=ppt/slides/_rels/slide22.xml.rels><?xml version="1.0" encoding="UTF-8" standalone="yes"?>
<Relationships xmlns="http://schemas.openxmlformats.org/package/2006/relationships"><Relationship Id="rId3" Type="http://schemas.openxmlformats.org/officeDocument/2006/relationships/tags" Target="../tags/tag283.xml"/><Relationship Id="rId7" Type="http://schemas.openxmlformats.org/officeDocument/2006/relationships/slideLayout" Target="../slideLayouts/slideLayout7.xml"/><Relationship Id="rId2" Type="http://schemas.openxmlformats.org/officeDocument/2006/relationships/tags" Target="../tags/tag282.xml"/><Relationship Id="rId1" Type="http://schemas.openxmlformats.org/officeDocument/2006/relationships/tags" Target="../tags/tag281.xml"/><Relationship Id="rId6" Type="http://schemas.openxmlformats.org/officeDocument/2006/relationships/tags" Target="../tags/tag286.xml"/><Relationship Id="rId5" Type="http://schemas.openxmlformats.org/officeDocument/2006/relationships/tags" Target="../tags/tag285.xml"/><Relationship Id="rId4" Type="http://schemas.openxmlformats.org/officeDocument/2006/relationships/tags" Target="../tags/tag284.xml"/></Relationships>
</file>

<file path=ppt/slides/_rels/slide23.xml.rels><?xml version="1.0" encoding="UTF-8" standalone="yes"?>
<Relationships xmlns="http://schemas.openxmlformats.org/package/2006/relationships"><Relationship Id="rId3" Type="http://schemas.openxmlformats.org/officeDocument/2006/relationships/tags" Target="../tags/tag289.xml"/><Relationship Id="rId7" Type="http://schemas.openxmlformats.org/officeDocument/2006/relationships/slideLayout" Target="../slideLayouts/slideLayout7.xml"/><Relationship Id="rId2" Type="http://schemas.openxmlformats.org/officeDocument/2006/relationships/tags" Target="../tags/tag288.xml"/><Relationship Id="rId1" Type="http://schemas.openxmlformats.org/officeDocument/2006/relationships/tags" Target="../tags/tag287.xml"/><Relationship Id="rId6" Type="http://schemas.openxmlformats.org/officeDocument/2006/relationships/tags" Target="../tags/tag292.xml"/><Relationship Id="rId5" Type="http://schemas.openxmlformats.org/officeDocument/2006/relationships/tags" Target="../tags/tag291.xml"/><Relationship Id="rId4" Type="http://schemas.openxmlformats.org/officeDocument/2006/relationships/tags" Target="../tags/tag290.xml"/></Relationships>
</file>

<file path=ppt/slides/_rels/slide24.xml.rels><?xml version="1.0" encoding="UTF-8" standalone="yes"?>
<Relationships xmlns="http://schemas.openxmlformats.org/package/2006/relationships"><Relationship Id="rId8" Type="http://schemas.openxmlformats.org/officeDocument/2006/relationships/tags" Target="../tags/tag300.xml"/><Relationship Id="rId3" Type="http://schemas.openxmlformats.org/officeDocument/2006/relationships/tags" Target="../tags/tag295.xml"/><Relationship Id="rId7" Type="http://schemas.openxmlformats.org/officeDocument/2006/relationships/tags" Target="../tags/tag299.xml"/><Relationship Id="rId2" Type="http://schemas.openxmlformats.org/officeDocument/2006/relationships/tags" Target="../tags/tag294.xml"/><Relationship Id="rId1" Type="http://schemas.openxmlformats.org/officeDocument/2006/relationships/tags" Target="../tags/tag293.xml"/><Relationship Id="rId6" Type="http://schemas.openxmlformats.org/officeDocument/2006/relationships/tags" Target="../tags/tag298.xml"/><Relationship Id="rId5" Type="http://schemas.openxmlformats.org/officeDocument/2006/relationships/tags" Target="../tags/tag297.xml"/><Relationship Id="rId4" Type="http://schemas.openxmlformats.org/officeDocument/2006/relationships/tags" Target="../tags/tag296.xml"/><Relationship Id="rId9"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tags" Target="../tags/tag308.xml"/><Relationship Id="rId3" Type="http://schemas.openxmlformats.org/officeDocument/2006/relationships/tags" Target="../tags/tag303.xml"/><Relationship Id="rId7" Type="http://schemas.openxmlformats.org/officeDocument/2006/relationships/tags" Target="../tags/tag307.xml"/><Relationship Id="rId2" Type="http://schemas.openxmlformats.org/officeDocument/2006/relationships/tags" Target="../tags/tag302.xml"/><Relationship Id="rId1" Type="http://schemas.openxmlformats.org/officeDocument/2006/relationships/tags" Target="../tags/tag301.xml"/><Relationship Id="rId6" Type="http://schemas.openxmlformats.org/officeDocument/2006/relationships/tags" Target="../tags/tag306.xml"/><Relationship Id="rId5" Type="http://schemas.openxmlformats.org/officeDocument/2006/relationships/tags" Target="../tags/tag305.xml"/><Relationship Id="rId4" Type="http://schemas.openxmlformats.org/officeDocument/2006/relationships/tags" Target="../tags/tag304.xml"/><Relationship Id="rId9"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tags" Target="../tags/tag311.xml"/><Relationship Id="rId7" Type="http://schemas.openxmlformats.org/officeDocument/2006/relationships/slideLayout" Target="../slideLayouts/slideLayout7.xml"/><Relationship Id="rId2" Type="http://schemas.openxmlformats.org/officeDocument/2006/relationships/tags" Target="../tags/tag310.xml"/><Relationship Id="rId1" Type="http://schemas.openxmlformats.org/officeDocument/2006/relationships/tags" Target="../tags/tag309.xml"/><Relationship Id="rId6" Type="http://schemas.openxmlformats.org/officeDocument/2006/relationships/tags" Target="../tags/tag314.xml"/><Relationship Id="rId5" Type="http://schemas.openxmlformats.org/officeDocument/2006/relationships/tags" Target="../tags/tag313.xml"/><Relationship Id="rId4" Type="http://schemas.openxmlformats.org/officeDocument/2006/relationships/tags" Target="../tags/tag312.xml"/></Relationships>
</file>

<file path=ppt/slides/_rels/slide27.xml.rels><?xml version="1.0" encoding="UTF-8" standalone="yes"?>
<Relationships xmlns="http://schemas.openxmlformats.org/package/2006/relationships"><Relationship Id="rId3" Type="http://schemas.openxmlformats.org/officeDocument/2006/relationships/tags" Target="../tags/tag317.xml"/><Relationship Id="rId7" Type="http://schemas.openxmlformats.org/officeDocument/2006/relationships/slideLayout" Target="../slideLayouts/slideLayout7.xml"/><Relationship Id="rId2" Type="http://schemas.openxmlformats.org/officeDocument/2006/relationships/tags" Target="../tags/tag316.xml"/><Relationship Id="rId1" Type="http://schemas.openxmlformats.org/officeDocument/2006/relationships/tags" Target="../tags/tag315.xml"/><Relationship Id="rId6" Type="http://schemas.openxmlformats.org/officeDocument/2006/relationships/tags" Target="../tags/tag320.xml"/><Relationship Id="rId5" Type="http://schemas.openxmlformats.org/officeDocument/2006/relationships/tags" Target="../tags/tag319.xml"/><Relationship Id="rId4" Type="http://schemas.openxmlformats.org/officeDocument/2006/relationships/tags" Target="../tags/tag318.xml"/></Relationships>
</file>

<file path=ppt/slides/_rels/slide28.xml.rels><?xml version="1.0" encoding="UTF-8" standalone="yes"?>
<Relationships xmlns="http://schemas.openxmlformats.org/package/2006/relationships"><Relationship Id="rId3" Type="http://schemas.openxmlformats.org/officeDocument/2006/relationships/tags" Target="../tags/tag323.xml"/><Relationship Id="rId7" Type="http://schemas.openxmlformats.org/officeDocument/2006/relationships/slideLayout" Target="../slideLayouts/slideLayout7.xml"/><Relationship Id="rId2" Type="http://schemas.openxmlformats.org/officeDocument/2006/relationships/tags" Target="../tags/tag322.xml"/><Relationship Id="rId1" Type="http://schemas.openxmlformats.org/officeDocument/2006/relationships/tags" Target="../tags/tag321.xml"/><Relationship Id="rId6" Type="http://schemas.openxmlformats.org/officeDocument/2006/relationships/tags" Target="../tags/tag326.xml"/><Relationship Id="rId5" Type="http://schemas.openxmlformats.org/officeDocument/2006/relationships/tags" Target="../tags/tag325.xml"/><Relationship Id="rId4" Type="http://schemas.openxmlformats.org/officeDocument/2006/relationships/tags" Target="../tags/tag324.xml"/></Relationships>
</file>

<file path=ppt/slides/_rels/slide29.xml.rels><?xml version="1.0" encoding="UTF-8" standalone="yes"?>
<Relationships xmlns="http://schemas.openxmlformats.org/package/2006/relationships"><Relationship Id="rId8" Type="http://schemas.openxmlformats.org/officeDocument/2006/relationships/tags" Target="../tags/tag334.xml"/><Relationship Id="rId3" Type="http://schemas.openxmlformats.org/officeDocument/2006/relationships/tags" Target="../tags/tag329.xml"/><Relationship Id="rId7" Type="http://schemas.openxmlformats.org/officeDocument/2006/relationships/tags" Target="../tags/tag333.xml"/><Relationship Id="rId2" Type="http://schemas.openxmlformats.org/officeDocument/2006/relationships/tags" Target="../tags/tag328.xml"/><Relationship Id="rId1" Type="http://schemas.openxmlformats.org/officeDocument/2006/relationships/tags" Target="../tags/tag327.xml"/><Relationship Id="rId6" Type="http://schemas.openxmlformats.org/officeDocument/2006/relationships/tags" Target="../tags/tag332.xml"/><Relationship Id="rId5" Type="http://schemas.openxmlformats.org/officeDocument/2006/relationships/tags" Target="../tags/tag331.xml"/><Relationship Id="rId4" Type="http://schemas.openxmlformats.org/officeDocument/2006/relationships/tags" Target="../tags/tag330.xml"/><Relationship Id="rId9"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6" Type="http://schemas.openxmlformats.org/officeDocument/2006/relationships/tags" Target="../tags/tag52.xml"/><Relationship Id="rId117" Type="http://schemas.openxmlformats.org/officeDocument/2006/relationships/tags" Target="../tags/tag143.xml"/><Relationship Id="rId21" Type="http://schemas.openxmlformats.org/officeDocument/2006/relationships/tags" Target="../tags/tag47.xml"/><Relationship Id="rId42" Type="http://schemas.openxmlformats.org/officeDocument/2006/relationships/tags" Target="../tags/tag68.xml"/><Relationship Id="rId47" Type="http://schemas.openxmlformats.org/officeDocument/2006/relationships/tags" Target="../tags/tag73.xml"/><Relationship Id="rId63" Type="http://schemas.openxmlformats.org/officeDocument/2006/relationships/tags" Target="../tags/tag89.xml"/><Relationship Id="rId68" Type="http://schemas.openxmlformats.org/officeDocument/2006/relationships/tags" Target="../tags/tag94.xml"/><Relationship Id="rId84" Type="http://schemas.openxmlformats.org/officeDocument/2006/relationships/tags" Target="../tags/tag110.xml"/><Relationship Id="rId89" Type="http://schemas.openxmlformats.org/officeDocument/2006/relationships/tags" Target="../tags/tag115.xml"/><Relationship Id="rId112" Type="http://schemas.openxmlformats.org/officeDocument/2006/relationships/tags" Target="../tags/tag138.xml"/><Relationship Id="rId133" Type="http://schemas.openxmlformats.org/officeDocument/2006/relationships/tags" Target="../tags/tag159.xml"/><Relationship Id="rId16" Type="http://schemas.openxmlformats.org/officeDocument/2006/relationships/tags" Target="../tags/tag42.xml"/><Relationship Id="rId107" Type="http://schemas.openxmlformats.org/officeDocument/2006/relationships/tags" Target="../tags/tag133.xml"/><Relationship Id="rId11" Type="http://schemas.openxmlformats.org/officeDocument/2006/relationships/tags" Target="../tags/tag37.xml"/><Relationship Id="rId32" Type="http://schemas.openxmlformats.org/officeDocument/2006/relationships/tags" Target="../tags/tag58.xml"/><Relationship Id="rId37" Type="http://schemas.openxmlformats.org/officeDocument/2006/relationships/tags" Target="../tags/tag63.xml"/><Relationship Id="rId53" Type="http://schemas.openxmlformats.org/officeDocument/2006/relationships/tags" Target="../tags/tag79.xml"/><Relationship Id="rId58" Type="http://schemas.openxmlformats.org/officeDocument/2006/relationships/tags" Target="../tags/tag84.xml"/><Relationship Id="rId74" Type="http://schemas.openxmlformats.org/officeDocument/2006/relationships/tags" Target="../tags/tag100.xml"/><Relationship Id="rId79" Type="http://schemas.openxmlformats.org/officeDocument/2006/relationships/tags" Target="../tags/tag105.xml"/><Relationship Id="rId102" Type="http://schemas.openxmlformats.org/officeDocument/2006/relationships/tags" Target="../tags/tag128.xml"/><Relationship Id="rId123" Type="http://schemas.openxmlformats.org/officeDocument/2006/relationships/tags" Target="../tags/tag149.xml"/><Relationship Id="rId128" Type="http://schemas.openxmlformats.org/officeDocument/2006/relationships/tags" Target="../tags/tag154.xml"/><Relationship Id="rId5" Type="http://schemas.openxmlformats.org/officeDocument/2006/relationships/tags" Target="../tags/tag31.xml"/><Relationship Id="rId90" Type="http://schemas.openxmlformats.org/officeDocument/2006/relationships/tags" Target="../tags/tag116.xml"/><Relationship Id="rId95" Type="http://schemas.openxmlformats.org/officeDocument/2006/relationships/tags" Target="../tags/tag121.xml"/><Relationship Id="rId14" Type="http://schemas.openxmlformats.org/officeDocument/2006/relationships/tags" Target="../tags/tag40.xml"/><Relationship Id="rId22" Type="http://schemas.openxmlformats.org/officeDocument/2006/relationships/tags" Target="../tags/tag48.xml"/><Relationship Id="rId27" Type="http://schemas.openxmlformats.org/officeDocument/2006/relationships/tags" Target="../tags/tag53.xml"/><Relationship Id="rId30" Type="http://schemas.openxmlformats.org/officeDocument/2006/relationships/tags" Target="../tags/tag56.xml"/><Relationship Id="rId35" Type="http://schemas.openxmlformats.org/officeDocument/2006/relationships/tags" Target="../tags/tag61.xml"/><Relationship Id="rId43" Type="http://schemas.openxmlformats.org/officeDocument/2006/relationships/tags" Target="../tags/tag69.xml"/><Relationship Id="rId48" Type="http://schemas.openxmlformats.org/officeDocument/2006/relationships/tags" Target="../tags/tag74.xml"/><Relationship Id="rId56" Type="http://schemas.openxmlformats.org/officeDocument/2006/relationships/tags" Target="../tags/tag82.xml"/><Relationship Id="rId64" Type="http://schemas.openxmlformats.org/officeDocument/2006/relationships/tags" Target="../tags/tag90.xml"/><Relationship Id="rId69" Type="http://schemas.openxmlformats.org/officeDocument/2006/relationships/tags" Target="../tags/tag95.xml"/><Relationship Id="rId77" Type="http://schemas.openxmlformats.org/officeDocument/2006/relationships/tags" Target="../tags/tag103.xml"/><Relationship Id="rId100" Type="http://schemas.openxmlformats.org/officeDocument/2006/relationships/tags" Target="../tags/tag126.xml"/><Relationship Id="rId105" Type="http://schemas.openxmlformats.org/officeDocument/2006/relationships/tags" Target="../tags/tag131.xml"/><Relationship Id="rId113" Type="http://schemas.openxmlformats.org/officeDocument/2006/relationships/tags" Target="../tags/tag139.xml"/><Relationship Id="rId118" Type="http://schemas.openxmlformats.org/officeDocument/2006/relationships/tags" Target="../tags/tag144.xml"/><Relationship Id="rId126" Type="http://schemas.openxmlformats.org/officeDocument/2006/relationships/tags" Target="../tags/tag152.xml"/><Relationship Id="rId134" Type="http://schemas.openxmlformats.org/officeDocument/2006/relationships/slideLayout" Target="../slideLayouts/slideLayout7.xml"/><Relationship Id="rId8" Type="http://schemas.openxmlformats.org/officeDocument/2006/relationships/tags" Target="../tags/tag34.xml"/><Relationship Id="rId51" Type="http://schemas.openxmlformats.org/officeDocument/2006/relationships/tags" Target="../tags/tag77.xml"/><Relationship Id="rId72" Type="http://schemas.openxmlformats.org/officeDocument/2006/relationships/tags" Target="../tags/tag98.xml"/><Relationship Id="rId80" Type="http://schemas.openxmlformats.org/officeDocument/2006/relationships/tags" Target="../tags/tag106.xml"/><Relationship Id="rId85" Type="http://schemas.openxmlformats.org/officeDocument/2006/relationships/tags" Target="../tags/tag111.xml"/><Relationship Id="rId93" Type="http://schemas.openxmlformats.org/officeDocument/2006/relationships/tags" Target="../tags/tag119.xml"/><Relationship Id="rId98" Type="http://schemas.openxmlformats.org/officeDocument/2006/relationships/tags" Target="../tags/tag124.xml"/><Relationship Id="rId121" Type="http://schemas.openxmlformats.org/officeDocument/2006/relationships/tags" Target="../tags/tag147.xml"/><Relationship Id="rId3" Type="http://schemas.openxmlformats.org/officeDocument/2006/relationships/tags" Target="../tags/tag29.xml"/><Relationship Id="rId12" Type="http://schemas.openxmlformats.org/officeDocument/2006/relationships/tags" Target="../tags/tag38.xml"/><Relationship Id="rId17" Type="http://schemas.openxmlformats.org/officeDocument/2006/relationships/tags" Target="../tags/tag43.xml"/><Relationship Id="rId25" Type="http://schemas.openxmlformats.org/officeDocument/2006/relationships/tags" Target="../tags/tag51.xml"/><Relationship Id="rId33" Type="http://schemas.openxmlformats.org/officeDocument/2006/relationships/tags" Target="../tags/tag59.xml"/><Relationship Id="rId38" Type="http://schemas.openxmlformats.org/officeDocument/2006/relationships/tags" Target="../tags/tag64.xml"/><Relationship Id="rId46" Type="http://schemas.openxmlformats.org/officeDocument/2006/relationships/tags" Target="../tags/tag72.xml"/><Relationship Id="rId59" Type="http://schemas.openxmlformats.org/officeDocument/2006/relationships/tags" Target="../tags/tag85.xml"/><Relationship Id="rId67" Type="http://schemas.openxmlformats.org/officeDocument/2006/relationships/tags" Target="../tags/tag93.xml"/><Relationship Id="rId103" Type="http://schemas.openxmlformats.org/officeDocument/2006/relationships/tags" Target="../tags/tag129.xml"/><Relationship Id="rId108" Type="http://schemas.openxmlformats.org/officeDocument/2006/relationships/tags" Target="../tags/tag134.xml"/><Relationship Id="rId116" Type="http://schemas.openxmlformats.org/officeDocument/2006/relationships/tags" Target="../tags/tag142.xml"/><Relationship Id="rId124" Type="http://schemas.openxmlformats.org/officeDocument/2006/relationships/tags" Target="../tags/tag150.xml"/><Relationship Id="rId129" Type="http://schemas.openxmlformats.org/officeDocument/2006/relationships/tags" Target="../tags/tag155.xml"/><Relationship Id="rId20" Type="http://schemas.openxmlformats.org/officeDocument/2006/relationships/tags" Target="../tags/tag46.xml"/><Relationship Id="rId41" Type="http://schemas.openxmlformats.org/officeDocument/2006/relationships/tags" Target="../tags/tag67.xml"/><Relationship Id="rId54" Type="http://schemas.openxmlformats.org/officeDocument/2006/relationships/tags" Target="../tags/tag80.xml"/><Relationship Id="rId62" Type="http://schemas.openxmlformats.org/officeDocument/2006/relationships/tags" Target="../tags/tag88.xml"/><Relationship Id="rId70" Type="http://schemas.openxmlformats.org/officeDocument/2006/relationships/tags" Target="../tags/tag96.xml"/><Relationship Id="rId75" Type="http://schemas.openxmlformats.org/officeDocument/2006/relationships/tags" Target="../tags/tag101.xml"/><Relationship Id="rId83" Type="http://schemas.openxmlformats.org/officeDocument/2006/relationships/tags" Target="../tags/tag109.xml"/><Relationship Id="rId88" Type="http://schemas.openxmlformats.org/officeDocument/2006/relationships/tags" Target="../tags/tag114.xml"/><Relationship Id="rId91" Type="http://schemas.openxmlformats.org/officeDocument/2006/relationships/tags" Target="../tags/tag117.xml"/><Relationship Id="rId96" Type="http://schemas.openxmlformats.org/officeDocument/2006/relationships/tags" Target="../tags/tag122.xml"/><Relationship Id="rId111" Type="http://schemas.openxmlformats.org/officeDocument/2006/relationships/tags" Target="../tags/tag137.xml"/><Relationship Id="rId132" Type="http://schemas.openxmlformats.org/officeDocument/2006/relationships/tags" Target="../tags/tag158.xml"/><Relationship Id="rId1" Type="http://schemas.openxmlformats.org/officeDocument/2006/relationships/tags" Target="../tags/tag27.xml"/><Relationship Id="rId6" Type="http://schemas.openxmlformats.org/officeDocument/2006/relationships/tags" Target="../tags/tag32.xml"/><Relationship Id="rId15" Type="http://schemas.openxmlformats.org/officeDocument/2006/relationships/tags" Target="../tags/tag41.xml"/><Relationship Id="rId23" Type="http://schemas.openxmlformats.org/officeDocument/2006/relationships/tags" Target="../tags/tag49.xml"/><Relationship Id="rId28" Type="http://schemas.openxmlformats.org/officeDocument/2006/relationships/tags" Target="../tags/tag54.xml"/><Relationship Id="rId36" Type="http://schemas.openxmlformats.org/officeDocument/2006/relationships/tags" Target="../tags/tag62.xml"/><Relationship Id="rId49" Type="http://schemas.openxmlformats.org/officeDocument/2006/relationships/tags" Target="../tags/tag75.xml"/><Relationship Id="rId57" Type="http://schemas.openxmlformats.org/officeDocument/2006/relationships/tags" Target="../tags/tag83.xml"/><Relationship Id="rId106" Type="http://schemas.openxmlformats.org/officeDocument/2006/relationships/tags" Target="../tags/tag132.xml"/><Relationship Id="rId114" Type="http://schemas.openxmlformats.org/officeDocument/2006/relationships/tags" Target="../tags/tag140.xml"/><Relationship Id="rId119" Type="http://schemas.openxmlformats.org/officeDocument/2006/relationships/tags" Target="../tags/tag145.xml"/><Relationship Id="rId127" Type="http://schemas.openxmlformats.org/officeDocument/2006/relationships/tags" Target="../tags/tag153.xml"/><Relationship Id="rId10" Type="http://schemas.openxmlformats.org/officeDocument/2006/relationships/tags" Target="../tags/tag36.xml"/><Relationship Id="rId31" Type="http://schemas.openxmlformats.org/officeDocument/2006/relationships/tags" Target="../tags/tag57.xml"/><Relationship Id="rId44" Type="http://schemas.openxmlformats.org/officeDocument/2006/relationships/tags" Target="../tags/tag70.xml"/><Relationship Id="rId52" Type="http://schemas.openxmlformats.org/officeDocument/2006/relationships/tags" Target="../tags/tag78.xml"/><Relationship Id="rId60" Type="http://schemas.openxmlformats.org/officeDocument/2006/relationships/tags" Target="../tags/tag86.xml"/><Relationship Id="rId65" Type="http://schemas.openxmlformats.org/officeDocument/2006/relationships/tags" Target="../tags/tag91.xml"/><Relationship Id="rId73" Type="http://schemas.openxmlformats.org/officeDocument/2006/relationships/tags" Target="../tags/tag99.xml"/><Relationship Id="rId78" Type="http://schemas.openxmlformats.org/officeDocument/2006/relationships/tags" Target="../tags/tag104.xml"/><Relationship Id="rId81" Type="http://schemas.openxmlformats.org/officeDocument/2006/relationships/tags" Target="../tags/tag107.xml"/><Relationship Id="rId86" Type="http://schemas.openxmlformats.org/officeDocument/2006/relationships/tags" Target="../tags/tag112.xml"/><Relationship Id="rId94" Type="http://schemas.openxmlformats.org/officeDocument/2006/relationships/tags" Target="../tags/tag120.xml"/><Relationship Id="rId99" Type="http://schemas.openxmlformats.org/officeDocument/2006/relationships/tags" Target="../tags/tag125.xml"/><Relationship Id="rId101" Type="http://schemas.openxmlformats.org/officeDocument/2006/relationships/tags" Target="../tags/tag127.xml"/><Relationship Id="rId122" Type="http://schemas.openxmlformats.org/officeDocument/2006/relationships/tags" Target="../tags/tag148.xml"/><Relationship Id="rId130" Type="http://schemas.openxmlformats.org/officeDocument/2006/relationships/tags" Target="../tags/tag156.xml"/><Relationship Id="rId4" Type="http://schemas.openxmlformats.org/officeDocument/2006/relationships/tags" Target="../tags/tag30.xml"/><Relationship Id="rId9" Type="http://schemas.openxmlformats.org/officeDocument/2006/relationships/tags" Target="../tags/tag35.xml"/><Relationship Id="rId13" Type="http://schemas.openxmlformats.org/officeDocument/2006/relationships/tags" Target="../tags/tag39.xml"/><Relationship Id="rId18" Type="http://schemas.openxmlformats.org/officeDocument/2006/relationships/tags" Target="../tags/tag44.xml"/><Relationship Id="rId39" Type="http://schemas.openxmlformats.org/officeDocument/2006/relationships/tags" Target="../tags/tag65.xml"/><Relationship Id="rId109" Type="http://schemas.openxmlformats.org/officeDocument/2006/relationships/tags" Target="../tags/tag135.xml"/><Relationship Id="rId34" Type="http://schemas.openxmlformats.org/officeDocument/2006/relationships/tags" Target="../tags/tag60.xml"/><Relationship Id="rId50" Type="http://schemas.openxmlformats.org/officeDocument/2006/relationships/tags" Target="../tags/tag76.xml"/><Relationship Id="rId55" Type="http://schemas.openxmlformats.org/officeDocument/2006/relationships/tags" Target="../tags/tag81.xml"/><Relationship Id="rId76" Type="http://schemas.openxmlformats.org/officeDocument/2006/relationships/tags" Target="../tags/tag102.xml"/><Relationship Id="rId97" Type="http://schemas.openxmlformats.org/officeDocument/2006/relationships/tags" Target="../tags/tag123.xml"/><Relationship Id="rId104" Type="http://schemas.openxmlformats.org/officeDocument/2006/relationships/tags" Target="../tags/tag130.xml"/><Relationship Id="rId120" Type="http://schemas.openxmlformats.org/officeDocument/2006/relationships/tags" Target="../tags/tag146.xml"/><Relationship Id="rId125" Type="http://schemas.openxmlformats.org/officeDocument/2006/relationships/tags" Target="../tags/tag151.xml"/><Relationship Id="rId7" Type="http://schemas.openxmlformats.org/officeDocument/2006/relationships/tags" Target="../tags/tag33.xml"/><Relationship Id="rId71" Type="http://schemas.openxmlformats.org/officeDocument/2006/relationships/tags" Target="../tags/tag97.xml"/><Relationship Id="rId92" Type="http://schemas.openxmlformats.org/officeDocument/2006/relationships/tags" Target="../tags/tag118.xml"/><Relationship Id="rId2" Type="http://schemas.openxmlformats.org/officeDocument/2006/relationships/tags" Target="../tags/tag28.xml"/><Relationship Id="rId29" Type="http://schemas.openxmlformats.org/officeDocument/2006/relationships/tags" Target="../tags/tag55.xml"/><Relationship Id="rId24" Type="http://schemas.openxmlformats.org/officeDocument/2006/relationships/tags" Target="../tags/tag50.xml"/><Relationship Id="rId40" Type="http://schemas.openxmlformats.org/officeDocument/2006/relationships/tags" Target="../tags/tag66.xml"/><Relationship Id="rId45" Type="http://schemas.openxmlformats.org/officeDocument/2006/relationships/tags" Target="../tags/tag71.xml"/><Relationship Id="rId66" Type="http://schemas.openxmlformats.org/officeDocument/2006/relationships/tags" Target="../tags/tag92.xml"/><Relationship Id="rId87" Type="http://schemas.openxmlformats.org/officeDocument/2006/relationships/tags" Target="../tags/tag113.xml"/><Relationship Id="rId110" Type="http://schemas.openxmlformats.org/officeDocument/2006/relationships/tags" Target="../tags/tag136.xml"/><Relationship Id="rId115" Type="http://schemas.openxmlformats.org/officeDocument/2006/relationships/tags" Target="../tags/tag141.xml"/><Relationship Id="rId131" Type="http://schemas.openxmlformats.org/officeDocument/2006/relationships/tags" Target="../tags/tag157.xml"/><Relationship Id="rId61" Type="http://schemas.openxmlformats.org/officeDocument/2006/relationships/tags" Target="../tags/tag87.xml"/><Relationship Id="rId82" Type="http://schemas.openxmlformats.org/officeDocument/2006/relationships/tags" Target="../tags/tag108.xml"/><Relationship Id="rId19" Type="http://schemas.openxmlformats.org/officeDocument/2006/relationships/tags" Target="../tags/tag45.xml"/></Relationships>
</file>

<file path=ppt/slides/_rels/slide30.xml.rels><?xml version="1.0" encoding="UTF-8" standalone="yes"?>
<Relationships xmlns="http://schemas.openxmlformats.org/package/2006/relationships"><Relationship Id="rId3" Type="http://schemas.openxmlformats.org/officeDocument/2006/relationships/tags" Target="../tags/tag337.xml"/><Relationship Id="rId7" Type="http://schemas.openxmlformats.org/officeDocument/2006/relationships/slideLayout" Target="../slideLayouts/slideLayout7.xml"/><Relationship Id="rId2" Type="http://schemas.openxmlformats.org/officeDocument/2006/relationships/tags" Target="../tags/tag336.xml"/><Relationship Id="rId1" Type="http://schemas.openxmlformats.org/officeDocument/2006/relationships/tags" Target="../tags/tag335.xml"/><Relationship Id="rId6" Type="http://schemas.openxmlformats.org/officeDocument/2006/relationships/tags" Target="../tags/tag340.xml"/><Relationship Id="rId5" Type="http://schemas.openxmlformats.org/officeDocument/2006/relationships/tags" Target="../tags/tag339.xml"/><Relationship Id="rId4" Type="http://schemas.openxmlformats.org/officeDocument/2006/relationships/tags" Target="../tags/tag338.xml"/></Relationships>
</file>

<file path=ppt/slides/_rels/slide31.xml.rels><?xml version="1.0" encoding="UTF-8" standalone="yes"?>
<Relationships xmlns="http://schemas.openxmlformats.org/package/2006/relationships"><Relationship Id="rId3" Type="http://schemas.openxmlformats.org/officeDocument/2006/relationships/tags" Target="../tags/tag343.xml"/><Relationship Id="rId7" Type="http://schemas.openxmlformats.org/officeDocument/2006/relationships/slideLayout" Target="../slideLayouts/slideLayout7.xml"/><Relationship Id="rId2" Type="http://schemas.openxmlformats.org/officeDocument/2006/relationships/tags" Target="../tags/tag342.xml"/><Relationship Id="rId1" Type="http://schemas.openxmlformats.org/officeDocument/2006/relationships/tags" Target="../tags/tag341.xml"/><Relationship Id="rId6" Type="http://schemas.openxmlformats.org/officeDocument/2006/relationships/tags" Target="../tags/tag346.xml"/><Relationship Id="rId5" Type="http://schemas.openxmlformats.org/officeDocument/2006/relationships/tags" Target="../tags/tag345.xml"/><Relationship Id="rId4" Type="http://schemas.openxmlformats.org/officeDocument/2006/relationships/tags" Target="../tags/tag344.xml"/></Relationships>
</file>

<file path=ppt/slides/_rels/slide32.xml.rels><?xml version="1.0" encoding="UTF-8" standalone="yes"?>
<Relationships xmlns="http://schemas.openxmlformats.org/package/2006/relationships"><Relationship Id="rId3" Type="http://schemas.openxmlformats.org/officeDocument/2006/relationships/tags" Target="../tags/tag349.xml"/><Relationship Id="rId7" Type="http://schemas.openxmlformats.org/officeDocument/2006/relationships/slideLayout" Target="../slideLayouts/slideLayout7.xml"/><Relationship Id="rId2" Type="http://schemas.openxmlformats.org/officeDocument/2006/relationships/tags" Target="../tags/tag348.xml"/><Relationship Id="rId1" Type="http://schemas.openxmlformats.org/officeDocument/2006/relationships/tags" Target="../tags/tag347.xml"/><Relationship Id="rId6" Type="http://schemas.openxmlformats.org/officeDocument/2006/relationships/tags" Target="../tags/tag352.xml"/><Relationship Id="rId5" Type="http://schemas.openxmlformats.org/officeDocument/2006/relationships/tags" Target="../tags/tag351.xml"/><Relationship Id="rId4" Type="http://schemas.openxmlformats.org/officeDocument/2006/relationships/tags" Target="../tags/tag350.xml"/></Relationships>
</file>

<file path=ppt/slides/_rels/slide33.xml.rels><?xml version="1.0" encoding="UTF-8" standalone="yes"?>
<Relationships xmlns="http://schemas.openxmlformats.org/package/2006/relationships"><Relationship Id="rId8" Type="http://schemas.openxmlformats.org/officeDocument/2006/relationships/tags" Target="../tags/tag360.xml"/><Relationship Id="rId3" Type="http://schemas.openxmlformats.org/officeDocument/2006/relationships/tags" Target="../tags/tag355.xml"/><Relationship Id="rId7" Type="http://schemas.openxmlformats.org/officeDocument/2006/relationships/tags" Target="../tags/tag359.xml"/><Relationship Id="rId2" Type="http://schemas.openxmlformats.org/officeDocument/2006/relationships/tags" Target="../tags/tag354.xml"/><Relationship Id="rId1" Type="http://schemas.openxmlformats.org/officeDocument/2006/relationships/tags" Target="../tags/tag353.xml"/><Relationship Id="rId6" Type="http://schemas.openxmlformats.org/officeDocument/2006/relationships/tags" Target="../tags/tag358.xml"/><Relationship Id="rId5" Type="http://schemas.openxmlformats.org/officeDocument/2006/relationships/tags" Target="../tags/tag357.xml"/><Relationship Id="rId4" Type="http://schemas.openxmlformats.org/officeDocument/2006/relationships/tags" Target="../tags/tag356.xml"/><Relationship Id="rId9"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8.xml"/><Relationship Id="rId1" Type="http://schemas.openxmlformats.org/officeDocument/2006/relationships/tags" Target="../tags/tag361.xml"/></Relationships>
</file>

<file path=ppt/slides/_rels/slide4.xml.rels><?xml version="1.0" encoding="UTF-8" standalone="yes"?>
<Relationships xmlns="http://schemas.openxmlformats.org/package/2006/relationships"><Relationship Id="rId3" Type="http://schemas.openxmlformats.org/officeDocument/2006/relationships/tags" Target="../tags/tag162.xml"/><Relationship Id="rId7" Type="http://schemas.openxmlformats.org/officeDocument/2006/relationships/slideLayout" Target="../slideLayouts/slideLayout7.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168.xml"/><Relationship Id="rId7" Type="http://schemas.openxmlformats.org/officeDocument/2006/relationships/tags" Target="../tags/tag172.xml"/><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tags" Target="../tags/tag169.xml"/></Relationships>
</file>

<file path=ppt/slides/_rels/slide6.xml.rels><?xml version="1.0" encoding="UTF-8" standalone="yes"?>
<Relationships xmlns="http://schemas.openxmlformats.org/package/2006/relationships"><Relationship Id="rId3" Type="http://schemas.openxmlformats.org/officeDocument/2006/relationships/tags" Target="../tags/tag175.xml"/><Relationship Id="rId7" Type="http://schemas.openxmlformats.org/officeDocument/2006/relationships/slideLayout" Target="../slideLayouts/slideLayout7.xml"/><Relationship Id="rId2" Type="http://schemas.openxmlformats.org/officeDocument/2006/relationships/tags" Target="../tags/tag174.xml"/><Relationship Id="rId1" Type="http://schemas.openxmlformats.org/officeDocument/2006/relationships/tags" Target="../tags/tag173.xml"/><Relationship Id="rId6" Type="http://schemas.openxmlformats.org/officeDocument/2006/relationships/tags" Target="../tags/tag178.xml"/><Relationship Id="rId5" Type="http://schemas.openxmlformats.org/officeDocument/2006/relationships/tags" Target="../tags/tag177.xml"/><Relationship Id="rId4" Type="http://schemas.openxmlformats.org/officeDocument/2006/relationships/tags" Target="../tags/tag176.xml"/></Relationships>
</file>

<file path=ppt/slides/_rels/slide7.xml.rels><?xml version="1.0" encoding="UTF-8" standalone="yes"?>
<Relationships xmlns="http://schemas.openxmlformats.org/package/2006/relationships"><Relationship Id="rId3" Type="http://schemas.openxmlformats.org/officeDocument/2006/relationships/tags" Target="../tags/tag181.xml"/><Relationship Id="rId7" Type="http://schemas.openxmlformats.org/officeDocument/2006/relationships/slideLayout" Target="../slideLayouts/slideLayout7.xml"/><Relationship Id="rId2" Type="http://schemas.openxmlformats.org/officeDocument/2006/relationships/tags" Target="../tags/tag180.xml"/><Relationship Id="rId1" Type="http://schemas.openxmlformats.org/officeDocument/2006/relationships/tags" Target="../tags/tag179.xml"/><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s>
</file>

<file path=ppt/slides/_rels/slide8.xml.rels><?xml version="1.0" encoding="UTF-8" standalone="yes"?>
<Relationships xmlns="http://schemas.openxmlformats.org/package/2006/relationships"><Relationship Id="rId3" Type="http://schemas.openxmlformats.org/officeDocument/2006/relationships/tags" Target="../tags/tag187.xml"/><Relationship Id="rId7" Type="http://schemas.openxmlformats.org/officeDocument/2006/relationships/slideLayout" Target="../slideLayouts/slideLayout7.xml"/><Relationship Id="rId2" Type="http://schemas.openxmlformats.org/officeDocument/2006/relationships/tags" Target="../tags/tag186.xml"/><Relationship Id="rId1" Type="http://schemas.openxmlformats.org/officeDocument/2006/relationships/tags" Target="../tags/tag185.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s>
</file>

<file path=ppt/slides/_rels/slide9.xml.rels><?xml version="1.0" encoding="UTF-8" standalone="yes"?>
<Relationships xmlns="http://schemas.openxmlformats.org/package/2006/relationships"><Relationship Id="rId3" Type="http://schemas.openxmlformats.org/officeDocument/2006/relationships/tags" Target="../tags/tag193.xml"/><Relationship Id="rId7" Type="http://schemas.openxmlformats.org/officeDocument/2006/relationships/slideLayout" Target="../slideLayouts/slideLayout7.xml"/><Relationship Id="rId2" Type="http://schemas.openxmlformats.org/officeDocument/2006/relationships/tags" Target="../tags/tag192.xml"/><Relationship Id="rId1" Type="http://schemas.openxmlformats.org/officeDocument/2006/relationships/tags" Target="../tags/tag191.xml"/><Relationship Id="rId6" Type="http://schemas.openxmlformats.org/officeDocument/2006/relationships/tags" Target="../tags/tag196.xml"/><Relationship Id="rId5" Type="http://schemas.openxmlformats.org/officeDocument/2006/relationships/tags" Target="../tags/tag195.xml"/><Relationship Id="rId4" Type="http://schemas.openxmlformats.org/officeDocument/2006/relationships/tags" Target="../tags/tag19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buFont typeface="Arial" charset="0"/>
              <a:buNone/>
            </a:pPr>
            <a:r>
              <a:rPr lang="en-US" altLang="zh-CN" sz="8600" b="1" dirty="0" smtClean="0">
                <a:solidFill>
                  <a:srgbClr val="084CA1"/>
                </a:solidFill>
                <a:latin typeface="Arial" charset="0"/>
                <a:cs typeface="Arial" charset="0"/>
              </a:rPr>
              <a:t>03</a:t>
            </a:r>
            <a:endParaRPr lang="en-US" altLang="zh-CN" sz="8600" b="1" dirty="0">
              <a:solidFill>
                <a:srgbClr val="084CA1"/>
              </a:solidFill>
              <a:latin typeface="Arial" charset="0"/>
              <a:cs typeface="Arial" charset="0"/>
            </a:endParaRPr>
          </a:p>
        </p:txBody>
      </p:sp>
      <p:sp>
        <p:nvSpPr>
          <p:cNvPr id="3075" name="文本框 16"/>
          <p:cNvSpPr txBox="1">
            <a:spLocks noChangeArrowheads="1"/>
          </p:cNvSpPr>
          <p:nvPr>
            <p:custDataLst>
              <p:tags r:id="rId3"/>
            </p:custDataLst>
          </p:nvPr>
        </p:nvSpPr>
        <p:spPr bwMode="auto">
          <a:xfrm>
            <a:off x="1558928" y="2357441"/>
            <a:ext cx="5032375"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4400" b="1" dirty="0">
                <a:solidFill>
                  <a:srgbClr val="084CA1"/>
                </a:solidFill>
                <a:latin typeface="微软雅黑" pitchFamily="34" charset="-122"/>
                <a:ea typeface="微软雅黑" pitchFamily="34" charset="-122"/>
                <a:cs typeface="Arial" charset="0"/>
                <a:sym typeface="Microsoft YaHei"/>
              </a:rPr>
              <a:t>应付职工薪酬</a:t>
            </a:r>
          </a:p>
        </p:txBody>
      </p:sp>
      <p:sp>
        <p:nvSpPr>
          <p:cNvPr id="19" name="等腰三角形 18"/>
          <p:cNvSpPr/>
          <p:nvPr>
            <p:custDataLst>
              <p:tags r:id="rId4"/>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0" name="等腰三角形 19"/>
          <p:cNvSpPr/>
          <p:nvPr>
            <p:custDataLst>
              <p:tags r:id="rId5"/>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1" name="等腰三角形 20"/>
          <p:cNvSpPr/>
          <p:nvPr>
            <p:custDataLst>
              <p:tags r:id="rId6"/>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2" name="等腰三角形 21"/>
          <p:cNvSpPr/>
          <p:nvPr>
            <p:custDataLst>
              <p:tags r:id="rId7"/>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3" name="等腰三角形 22"/>
          <p:cNvSpPr/>
          <p:nvPr>
            <p:custDataLst>
              <p:tags r:id="rId8"/>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4" name="椭圆 23"/>
          <p:cNvSpPr/>
          <p:nvPr>
            <p:custDataLst>
              <p:tags r:id="rId9"/>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5" name="椭圆 24"/>
          <p:cNvSpPr/>
          <p:nvPr>
            <p:custDataLst>
              <p:tags r:id="rId10"/>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6" name="椭圆 25"/>
          <p:cNvSpPr/>
          <p:nvPr>
            <p:custDataLst>
              <p:tags r:id="rId11"/>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7" name="等腰三角形 26"/>
          <p:cNvSpPr/>
          <p:nvPr>
            <p:custDataLst>
              <p:tags r:id="rId12"/>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8" name="等腰三角形 27"/>
          <p:cNvSpPr/>
          <p:nvPr>
            <p:custDataLst>
              <p:tags r:id="rId13"/>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cxnSp>
        <p:nvCxnSpPr>
          <p:cNvPr id="3087" name="Straight Connector 13"/>
          <p:cNvCxnSpPr>
            <a:cxnSpLocks noChangeShapeType="1"/>
          </p:cNvCxnSpPr>
          <p:nvPr>
            <p:custDataLst>
              <p:tags r:id="rId14"/>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41335207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6" y="649144"/>
            <a:ext cx="6807060"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、应付职</a:t>
            </a:r>
            <a:r>
              <a:rPr lang="zh-CN" altLang="en-US" sz="1800" b="1" dirty="0">
                <a:solidFill>
                  <a:srgbClr val="084CA1"/>
                </a:solidFill>
                <a:ea typeface="微软雅黑"/>
                <a:cs typeface="+mn-ea"/>
                <a:sym typeface="+mn-lt"/>
              </a:rPr>
              <a:t>工薪</a:t>
            </a:r>
            <a:r>
              <a:rPr lang="zh-CN" altLang="en-US" sz="1800" b="1" dirty="0" smtClean="0">
                <a:solidFill>
                  <a:srgbClr val="084CA1"/>
                </a:solidFill>
                <a:ea typeface="微软雅黑"/>
                <a:cs typeface="+mn-ea"/>
                <a:sym typeface="+mn-lt"/>
              </a:rPr>
              <a:t>酬的账户处理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短期薪酬</a:t>
            </a:r>
            <a:r>
              <a:rPr lang="zh-CN" altLang="en-US" sz="1800" b="1" dirty="0">
                <a:solidFill>
                  <a:srgbClr val="084CA1"/>
                </a:solidFill>
                <a:ea typeface="微软雅黑"/>
                <a:cs typeface="+mn-ea"/>
              </a:rPr>
              <a:t>（</a:t>
            </a:r>
            <a:r>
              <a:rPr lang="zh-CN" altLang="zh-CN" sz="1800" b="1" dirty="0">
                <a:solidFill>
                  <a:srgbClr val="084CA1"/>
                </a:solidFill>
                <a:ea typeface="微软雅黑"/>
                <a:cs typeface="+mn-ea"/>
              </a:rPr>
              <a:t>货币性职工薪酬</a:t>
            </a:r>
            <a:r>
              <a:rPr lang="zh-CN" altLang="en-US" sz="1800" b="1" dirty="0">
                <a:solidFill>
                  <a:srgbClr val="084CA1"/>
                </a:solidFill>
                <a:ea typeface="微软雅黑"/>
                <a:cs typeface="+mn-ea"/>
              </a:rPr>
              <a:t>）</a:t>
            </a:r>
            <a:endParaRPr lang="en-US" altLang="zh-CN" sz="1800" b="1" dirty="0">
              <a:solidFill>
                <a:srgbClr val="084CA1"/>
              </a:solidFill>
              <a:ea typeface="微软雅黑"/>
              <a:cs typeface="+mn-ea"/>
              <a:sym typeface="+mn-lt"/>
            </a:endParaRPr>
          </a:p>
        </p:txBody>
      </p:sp>
      <p:grpSp>
        <p:nvGrpSpPr>
          <p:cNvPr id="18" name="组合 17"/>
          <p:cNvGrpSpPr/>
          <p:nvPr/>
        </p:nvGrpSpPr>
        <p:grpSpPr>
          <a:xfrm>
            <a:off x="107700" y="1333470"/>
            <a:ext cx="1760598" cy="1690207"/>
            <a:chOff x="1715" y="4363"/>
            <a:chExt cx="3628" cy="3490"/>
          </a:xfrm>
        </p:grpSpPr>
        <p:sp>
          <p:nvSpPr>
            <p:cNvPr id="29" name="椭圆 2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1" name="椭圆 30"/>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2" name="文本框 18"/>
          <p:cNvSpPr txBox="1"/>
          <p:nvPr/>
        </p:nvSpPr>
        <p:spPr>
          <a:xfrm>
            <a:off x="2540461" y="1701704"/>
            <a:ext cx="6352714" cy="3000821"/>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a:t>
            </a:r>
            <a:r>
              <a:rPr lang="en-US" altLang="zh-CN" sz="1800" b="1" dirty="0">
                <a:latin typeface="微软雅黑" pitchFamily="34" charset="-122"/>
                <a:ea typeface="微软雅黑" pitchFamily="34" charset="-122"/>
              </a:rPr>
              <a:t>2</a:t>
            </a:r>
            <a:r>
              <a:rPr lang="zh-CN" altLang="en-US" sz="1800" b="1" dirty="0">
                <a:latin typeface="微软雅黑" pitchFamily="34" charset="-122"/>
                <a:ea typeface="微软雅黑" pitchFamily="34" charset="-122"/>
              </a:rPr>
              <a:t>）</a:t>
            </a:r>
            <a:r>
              <a:rPr lang="zh-CN" altLang="zh-CN" sz="1800" b="1" dirty="0">
                <a:latin typeface="微软雅黑" pitchFamily="34" charset="-122"/>
                <a:ea typeface="微软雅黑" pitchFamily="34" charset="-122"/>
              </a:rPr>
              <a:t>支付工资时</a:t>
            </a:r>
          </a:p>
          <a:p>
            <a:pPr>
              <a:lnSpc>
                <a:spcPct val="150000"/>
              </a:lnSpc>
            </a:pPr>
            <a:r>
              <a:rPr lang="zh-CN" altLang="zh-CN" sz="1800" dirty="0">
                <a:latin typeface="微软雅黑" pitchFamily="34" charset="-122"/>
                <a:ea typeface="微软雅黑" pitchFamily="34" charset="-122"/>
              </a:rPr>
              <a:t>借：应付职工薪酬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工资、奖金、津贴和</a:t>
            </a:r>
            <a:r>
              <a:rPr lang="zh-CN" altLang="zh-CN" sz="1800" dirty="0" smtClean="0">
                <a:latin typeface="微软雅黑" pitchFamily="34" charset="-122"/>
                <a:ea typeface="微软雅黑" pitchFamily="34" charset="-122"/>
              </a:rPr>
              <a:t>补贴</a:t>
            </a:r>
            <a:endParaRPr lang="en-US" altLang="zh-CN" sz="1800" dirty="0" smtClean="0">
              <a:latin typeface="微软雅黑" pitchFamily="34" charset="-122"/>
              <a:ea typeface="微软雅黑" pitchFamily="34" charset="-122"/>
            </a:endParaRPr>
          </a:p>
          <a:p>
            <a:pPr>
              <a:lnSpc>
                <a:spcPct val="150000"/>
              </a:lnSpc>
            </a:pPr>
            <a:r>
              <a:rPr lang="zh-CN" altLang="zh-CN" sz="1800" b="1" dirty="0" smtClean="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支付工资、奖金、津贴、补贴等）</a:t>
            </a:r>
          </a:p>
          <a:p>
            <a:pPr>
              <a:lnSpc>
                <a:spcPct val="150000"/>
              </a:lnSpc>
            </a:pPr>
            <a:r>
              <a:rPr lang="zh-CN" altLang="zh-CN" sz="1800" dirty="0">
                <a:latin typeface="微软雅黑" pitchFamily="34" charset="-122"/>
                <a:ea typeface="微软雅黑" pitchFamily="34" charset="-122"/>
              </a:rPr>
              <a:t>　　贷：银行存款</a:t>
            </a:r>
          </a:p>
          <a:p>
            <a:pPr>
              <a:lnSpc>
                <a:spcPct val="150000"/>
              </a:lnSpc>
            </a:pPr>
            <a:r>
              <a:rPr lang="zh-CN" altLang="zh-CN" sz="1800" dirty="0">
                <a:latin typeface="微软雅黑" pitchFamily="34" charset="-122"/>
                <a:ea typeface="微软雅黑" pitchFamily="34" charset="-122"/>
              </a:rPr>
              <a:t>　　　　库存现金</a:t>
            </a:r>
          </a:p>
          <a:p>
            <a:pPr>
              <a:lnSpc>
                <a:spcPct val="150000"/>
              </a:lnSpc>
            </a:pPr>
            <a:r>
              <a:rPr lang="zh-CN" altLang="zh-CN" sz="1800" dirty="0">
                <a:latin typeface="微软雅黑" pitchFamily="34" charset="-122"/>
                <a:ea typeface="微软雅黑" pitchFamily="34" charset="-122"/>
              </a:rPr>
              <a:t>　　　　其他应收款</a:t>
            </a:r>
            <a:r>
              <a:rPr lang="zh-CN" altLang="zh-CN" sz="1800" b="1" dirty="0">
                <a:solidFill>
                  <a:srgbClr val="C00000"/>
                </a:solidFill>
                <a:latin typeface="微软雅黑" pitchFamily="34" charset="-122"/>
                <a:ea typeface="微软雅黑" pitchFamily="34" charset="-122"/>
              </a:rPr>
              <a:t>（扣还代垫的各种款项）</a:t>
            </a:r>
          </a:p>
          <a:p>
            <a:pPr>
              <a:lnSpc>
                <a:spcPct val="150000"/>
              </a:lnSpc>
            </a:pPr>
            <a:r>
              <a:rPr lang="zh-CN" altLang="zh-CN"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应交个人所得税</a:t>
            </a:r>
            <a:r>
              <a:rPr lang="zh-CN" altLang="zh-CN" sz="1800" b="1" dirty="0">
                <a:solidFill>
                  <a:srgbClr val="C00000"/>
                </a:solidFill>
                <a:latin typeface="微软雅黑" pitchFamily="34" charset="-122"/>
                <a:ea typeface="微软雅黑" pitchFamily="34" charset="-122"/>
              </a:rPr>
              <a:t>（代扣个人所得税）</a:t>
            </a:r>
          </a:p>
        </p:txBody>
      </p:sp>
      <p:sp>
        <p:nvSpPr>
          <p:cNvPr id="34" name="文本框 19"/>
          <p:cNvSpPr txBox="1"/>
          <p:nvPr/>
        </p:nvSpPr>
        <p:spPr>
          <a:xfrm>
            <a:off x="2573946" y="1131769"/>
            <a:ext cx="6570054" cy="499624"/>
          </a:xfrm>
          <a:prstGeom prst="rect">
            <a:avLst/>
          </a:prstGeom>
          <a:noFill/>
        </p:spPr>
        <p:txBody>
          <a:bodyPr wrap="square" rtlCol="0">
            <a:spAutoFit/>
          </a:bodyPr>
          <a:lstStyle/>
          <a:p>
            <a:pPr>
              <a:lnSpc>
                <a:spcPct val="150000"/>
              </a:lnSpc>
              <a:defRPr/>
            </a:pPr>
            <a:r>
              <a:rPr lang="zh-CN" altLang="zh-CN" sz="2000" b="1" kern="0" dirty="0">
                <a:solidFill>
                  <a:srgbClr val="084CA1"/>
                </a:solidFill>
                <a:latin typeface="微软雅黑" pitchFamily="34" charset="-122"/>
                <a:ea typeface="微软雅黑" pitchFamily="34" charset="-122"/>
              </a:rPr>
              <a:t>工资、奖金、津贴和</a:t>
            </a:r>
            <a:r>
              <a:rPr lang="zh-CN" altLang="zh-CN" sz="2000" b="1" kern="0" dirty="0" smtClean="0">
                <a:solidFill>
                  <a:srgbClr val="084CA1"/>
                </a:solidFill>
                <a:latin typeface="微软雅黑" pitchFamily="34" charset="-122"/>
                <a:ea typeface="微软雅黑" pitchFamily="34" charset="-122"/>
              </a:rPr>
              <a:t>补贴</a:t>
            </a:r>
            <a:endParaRPr lang="zh-CN" altLang="zh-CN"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9881399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88988"/>
            <a:ext cx="7767950" cy="1338828"/>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1</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甲</a:t>
            </a:r>
            <a:r>
              <a:rPr lang="zh-CN" altLang="zh-CN" sz="1800" dirty="0">
                <a:latin typeface="微软雅黑" pitchFamily="34" charset="-122"/>
                <a:ea typeface="微软雅黑" pitchFamily="34" charset="-122"/>
              </a:rPr>
              <a:t>企业</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7</a:t>
            </a:r>
            <a:r>
              <a:rPr lang="zh-CN" altLang="zh-CN" sz="1800" dirty="0">
                <a:latin typeface="微软雅黑" pitchFamily="34" charset="-122"/>
                <a:ea typeface="微软雅黑" pitchFamily="34" charset="-122"/>
              </a:rPr>
              <a:t>月份应付工资总额</a:t>
            </a:r>
            <a:r>
              <a:rPr lang="en-US" altLang="zh-CN" sz="1800" dirty="0">
                <a:latin typeface="微软雅黑" pitchFamily="34" charset="-122"/>
                <a:ea typeface="微软雅黑" pitchFamily="34" charset="-122"/>
              </a:rPr>
              <a:t>693 000</a:t>
            </a:r>
            <a:r>
              <a:rPr lang="zh-CN" altLang="zh-CN" sz="1800" dirty="0">
                <a:latin typeface="微软雅黑" pitchFamily="34" charset="-122"/>
                <a:ea typeface="微软雅黑" pitchFamily="34" charset="-122"/>
              </a:rPr>
              <a:t>元，工资费用分配汇总表中列示的产品生产人员工资为</a:t>
            </a:r>
            <a:r>
              <a:rPr lang="en-US" altLang="zh-CN" sz="1800" dirty="0">
                <a:latin typeface="微软雅黑" pitchFamily="34" charset="-122"/>
                <a:ea typeface="微软雅黑" pitchFamily="34" charset="-122"/>
              </a:rPr>
              <a:t>480 000</a:t>
            </a:r>
            <a:r>
              <a:rPr lang="zh-CN" altLang="zh-CN" sz="1800" dirty="0">
                <a:latin typeface="微软雅黑" pitchFamily="34" charset="-122"/>
                <a:ea typeface="微软雅黑" pitchFamily="34" charset="-122"/>
              </a:rPr>
              <a:t>元，车间管理人员工资为</a:t>
            </a:r>
            <a:r>
              <a:rPr lang="en-US" altLang="zh-CN" sz="1800" dirty="0">
                <a:latin typeface="微软雅黑" pitchFamily="34" charset="-122"/>
                <a:ea typeface="微软雅黑" pitchFamily="34" charset="-122"/>
              </a:rPr>
              <a:t>105 000</a:t>
            </a:r>
            <a:r>
              <a:rPr lang="zh-CN" altLang="zh-CN" sz="1800" dirty="0">
                <a:latin typeface="微软雅黑" pitchFamily="34" charset="-122"/>
                <a:ea typeface="微软雅黑" pitchFamily="34" charset="-122"/>
              </a:rPr>
              <a:t>元，企业行政管理人员工资为</a:t>
            </a:r>
            <a:r>
              <a:rPr lang="en-US" altLang="zh-CN" sz="1800" dirty="0">
                <a:latin typeface="微软雅黑" pitchFamily="34" charset="-122"/>
                <a:ea typeface="微软雅黑" pitchFamily="34" charset="-122"/>
              </a:rPr>
              <a:t>90 600</a:t>
            </a:r>
            <a:r>
              <a:rPr lang="zh-CN" altLang="zh-CN" sz="1800" dirty="0">
                <a:latin typeface="微软雅黑" pitchFamily="34" charset="-122"/>
                <a:ea typeface="微软雅黑" pitchFamily="34" charset="-122"/>
              </a:rPr>
              <a:t>元，专设销售机构人员工资为</a:t>
            </a:r>
            <a:r>
              <a:rPr lang="en-US" altLang="zh-CN" sz="1800" dirty="0">
                <a:latin typeface="微软雅黑" pitchFamily="34" charset="-122"/>
                <a:ea typeface="微软雅黑" pitchFamily="34" charset="-122"/>
              </a:rPr>
              <a:t>17 400</a:t>
            </a:r>
            <a:r>
              <a:rPr lang="zh-CN" altLang="zh-CN" sz="1800" dirty="0">
                <a:latin typeface="微软雅黑" pitchFamily="34" charset="-122"/>
                <a:ea typeface="微软雅黑" pitchFamily="34" charset="-122"/>
              </a:rPr>
              <a:t>元。</a:t>
            </a:r>
          </a:p>
        </p:txBody>
      </p:sp>
      <p:sp>
        <p:nvSpPr>
          <p:cNvPr id="16" name="矩形 1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72541" y="2581117"/>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矩形 18"/>
          <p:cNvSpPr/>
          <p:nvPr/>
        </p:nvSpPr>
        <p:spPr>
          <a:xfrm>
            <a:off x="749887" y="2664232"/>
            <a:ext cx="8138525" cy="2169825"/>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借：生产成本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基本生产成本　　　　　　　　　　　</a:t>
            </a:r>
            <a:r>
              <a:rPr lang="en-US" altLang="zh-CN" sz="1800" dirty="0">
                <a:latin typeface="微软雅黑" pitchFamily="34" charset="-122"/>
                <a:ea typeface="微软雅黑" pitchFamily="34" charset="-122"/>
              </a:rPr>
              <a:t>480 000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制造费用　　　　　　　　　　　　　　　　　　　</a:t>
            </a:r>
            <a:r>
              <a:rPr lang="en-US" altLang="zh-CN" sz="1800" dirty="0">
                <a:latin typeface="微软雅黑" pitchFamily="34" charset="-122"/>
                <a:ea typeface="微软雅黑" pitchFamily="34" charset="-122"/>
              </a:rPr>
              <a:t>105 000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管理费用　　　　　　　　　　　　　　　　　　 　</a:t>
            </a:r>
            <a:r>
              <a:rPr lang="en-US" altLang="zh-CN" sz="1800" dirty="0">
                <a:latin typeface="微软雅黑" pitchFamily="34" charset="-122"/>
                <a:ea typeface="微软雅黑" pitchFamily="34" charset="-122"/>
              </a:rPr>
              <a:t>90 600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销售费用　　　　　　　　　　　　　　　　　　　 </a:t>
            </a:r>
            <a:r>
              <a:rPr lang="en-US" altLang="zh-CN" sz="1800" dirty="0">
                <a:latin typeface="微软雅黑" pitchFamily="34" charset="-122"/>
                <a:ea typeface="微软雅黑" pitchFamily="34" charset="-122"/>
              </a:rPr>
              <a:t>17 400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职工工资、奖金、津贴和补贴　　　</a:t>
            </a:r>
            <a:r>
              <a:rPr lang="en-US" altLang="zh-CN" sz="1800" dirty="0">
                <a:latin typeface="微软雅黑" pitchFamily="34" charset="-122"/>
                <a:ea typeface="微软雅黑" pitchFamily="34" charset="-122"/>
              </a:rPr>
              <a:t>       693 000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4890442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88988"/>
            <a:ext cx="7767950" cy="1338828"/>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a:t>
            </a:r>
            <a:r>
              <a:rPr lang="zh-CN" altLang="en-US"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甲企业根据‌“工资费用分配汇总表‌</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结算本月应付职工</a:t>
            </a:r>
            <a:r>
              <a:rPr lang="zh-CN" altLang="zh-CN" sz="1800" dirty="0" smtClean="0">
                <a:latin typeface="微软雅黑" pitchFamily="34" charset="-122"/>
                <a:ea typeface="微软雅黑" pitchFamily="34" charset="-122"/>
              </a:rPr>
              <a:t>工资总额</a:t>
            </a:r>
            <a:r>
              <a:rPr lang="en-US" altLang="zh-CN" sz="1800" dirty="0" smtClean="0">
                <a:latin typeface="微软雅黑" pitchFamily="34" charset="-122"/>
                <a:ea typeface="微软雅黑" pitchFamily="34" charset="-122"/>
              </a:rPr>
              <a:t>   693 </a:t>
            </a:r>
            <a:r>
              <a:rPr lang="en-US" altLang="zh-CN" sz="1800" dirty="0">
                <a:latin typeface="微软雅黑" pitchFamily="34" charset="-122"/>
                <a:ea typeface="微软雅黑" pitchFamily="34" charset="-122"/>
              </a:rPr>
              <a:t>000</a:t>
            </a:r>
            <a:r>
              <a:rPr lang="zh-CN" altLang="zh-CN" sz="1800" dirty="0">
                <a:latin typeface="微软雅黑" pitchFamily="34" charset="-122"/>
                <a:ea typeface="微软雅黑" pitchFamily="34" charset="-122"/>
              </a:rPr>
              <a:t>元，其中企业代扣职工房租</a:t>
            </a:r>
            <a:r>
              <a:rPr lang="en-US" altLang="zh-CN" sz="1800" dirty="0">
                <a:latin typeface="微软雅黑" pitchFamily="34" charset="-122"/>
                <a:ea typeface="微软雅黑" pitchFamily="34" charset="-122"/>
              </a:rPr>
              <a:t>32 000</a:t>
            </a:r>
            <a:r>
              <a:rPr lang="zh-CN" altLang="zh-CN" sz="1800" dirty="0">
                <a:latin typeface="微软雅黑" pitchFamily="34" charset="-122"/>
                <a:ea typeface="微软雅黑" pitchFamily="34" charset="-122"/>
              </a:rPr>
              <a:t>元、代垫职工家属医药费</a:t>
            </a:r>
            <a:r>
              <a:rPr lang="en-US" altLang="zh-CN" sz="1800" dirty="0">
                <a:latin typeface="微软雅黑" pitchFamily="34" charset="-122"/>
                <a:ea typeface="微软雅黑" pitchFamily="34" charset="-122"/>
              </a:rPr>
              <a:t>8 000</a:t>
            </a:r>
            <a:r>
              <a:rPr lang="zh-CN" altLang="zh-CN" sz="1800" dirty="0">
                <a:latin typeface="微软雅黑" pitchFamily="34" charset="-122"/>
                <a:ea typeface="微软雅黑" pitchFamily="34" charset="-122"/>
              </a:rPr>
              <a:t>元，实发工资</a:t>
            </a:r>
            <a:r>
              <a:rPr lang="en-US" altLang="zh-CN" sz="1800" dirty="0">
                <a:latin typeface="微软雅黑" pitchFamily="34" charset="-122"/>
                <a:ea typeface="微软雅黑" pitchFamily="34" charset="-122"/>
              </a:rPr>
              <a:t>653 000</a:t>
            </a:r>
            <a:r>
              <a:rPr lang="zh-CN" altLang="zh-CN" sz="1800" dirty="0">
                <a:latin typeface="微软雅黑" pitchFamily="34" charset="-122"/>
                <a:ea typeface="微软雅黑" pitchFamily="34" charset="-122"/>
              </a:rPr>
              <a:t>元。</a:t>
            </a:r>
          </a:p>
        </p:txBody>
      </p:sp>
      <p:sp>
        <p:nvSpPr>
          <p:cNvPr id="16" name="矩形 1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72541" y="2581117"/>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矩形 18"/>
          <p:cNvSpPr/>
          <p:nvPr/>
        </p:nvSpPr>
        <p:spPr>
          <a:xfrm>
            <a:off x="749887" y="2664232"/>
            <a:ext cx="8138525" cy="2585323"/>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）向银行提取现金：</a:t>
            </a:r>
          </a:p>
          <a:p>
            <a:pPr>
              <a:lnSpc>
                <a:spcPct val="150000"/>
              </a:lnSpc>
            </a:pPr>
            <a:r>
              <a:rPr lang="zh-CN" altLang="zh-CN" sz="1800" dirty="0">
                <a:latin typeface="微软雅黑" pitchFamily="34" charset="-122"/>
                <a:ea typeface="微软雅黑" pitchFamily="34" charset="-122"/>
              </a:rPr>
              <a:t>借：库存现金　　　　　　</a:t>
            </a:r>
            <a:r>
              <a:rPr lang="en-US" altLang="zh-CN" sz="1800" dirty="0">
                <a:latin typeface="微软雅黑" pitchFamily="34" charset="-122"/>
                <a:ea typeface="微软雅黑" pitchFamily="34" charset="-122"/>
              </a:rPr>
              <a:t>                          653 000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贷：银行存款　　　　　　</a:t>
            </a:r>
            <a:r>
              <a:rPr lang="en-US" altLang="zh-CN" sz="1800" dirty="0">
                <a:latin typeface="微软雅黑" pitchFamily="34" charset="-122"/>
                <a:ea typeface="微软雅黑" pitchFamily="34" charset="-122"/>
              </a:rPr>
              <a:t>                                 653 000</a:t>
            </a:r>
            <a:endParaRPr lang="zh-CN" altLang="zh-CN" sz="1800" dirty="0">
              <a:latin typeface="微软雅黑" pitchFamily="34" charset="-122"/>
              <a:ea typeface="微软雅黑" pitchFamily="34" charset="-122"/>
            </a:endParaRPr>
          </a:p>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zh-CN" sz="1800" b="1" dirty="0">
                <a:solidFill>
                  <a:srgbClr val="084CA1"/>
                </a:solidFill>
                <a:latin typeface="微软雅黑" pitchFamily="34" charset="-122"/>
                <a:ea typeface="微软雅黑" pitchFamily="34" charset="-122"/>
              </a:rPr>
              <a:t>）用现金发放工资：</a:t>
            </a:r>
          </a:p>
          <a:p>
            <a:pPr>
              <a:lnSpc>
                <a:spcPct val="150000"/>
              </a:lnSpc>
            </a:pPr>
            <a:r>
              <a:rPr lang="zh-CN" altLang="zh-CN" sz="1800" dirty="0">
                <a:latin typeface="微软雅黑" pitchFamily="34" charset="-122"/>
                <a:ea typeface="微软雅黑" pitchFamily="34" charset="-122"/>
              </a:rPr>
              <a:t>　借：应付职工薪酬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工资、奖金、津贴和补贴　　　 </a:t>
            </a:r>
            <a:r>
              <a:rPr lang="en-US" altLang="zh-CN" sz="1800" dirty="0">
                <a:latin typeface="微软雅黑" pitchFamily="34" charset="-122"/>
                <a:ea typeface="微软雅黑" pitchFamily="34" charset="-122"/>
              </a:rPr>
              <a:t>653 000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贷：库存现金　　　　　　　　　　　　　　　　　　　　</a:t>
            </a:r>
            <a:r>
              <a:rPr lang="en-US" altLang="zh-CN" sz="1800" dirty="0">
                <a:latin typeface="微软雅黑" pitchFamily="34" charset="-122"/>
                <a:ea typeface="微软雅黑" pitchFamily="34" charset="-122"/>
              </a:rPr>
              <a:t>    653 000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3562115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88988"/>
            <a:ext cx="7767950" cy="1338828"/>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a:t>
            </a:r>
            <a:r>
              <a:rPr lang="zh-CN" altLang="en-US"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甲企业根据‌“工资费用分配汇总表‌</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结算本月应付职工</a:t>
            </a:r>
            <a:r>
              <a:rPr lang="zh-CN" altLang="zh-CN" sz="1800" dirty="0" smtClean="0">
                <a:latin typeface="微软雅黑" pitchFamily="34" charset="-122"/>
                <a:ea typeface="微软雅黑" pitchFamily="34" charset="-122"/>
              </a:rPr>
              <a:t>工资总额</a:t>
            </a:r>
            <a:r>
              <a:rPr lang="en-US" altLang="zh-CN" sz="1800" dirty="0" smtClean="0">
                <a:latin typeface="微软雅黑" pitchFamily="34" charset="-122"/>
                <a:ea typeface="微软雅黑" pitchFamily="34" charset="-122"/>
              </a:rPr>
              <a:t>   693 </a:t>
            </a:r>
            <a:r>
              <a:rPr lang="en-US" altLang="zh-CN" sz="1800" dirty="0">
                <a:latin typeface="微软雅黑" pitchFamily="34" charset="-122"/>
                <a:ea typeface="微软雅黑" pitchFamily="34" charset="-122"/>
              </a:rPr>
              <a:t>000</a:t>
            </a:r>
            <a:r>
              <a:rPr lang="zh-CN" altLang="zh-CN" sz="1800" dirty="0">
                <a:latin typeface="微软雅黑" pitchFamily="34" charset="-122"/>
                <a:ea typeface="微软雅黑" pitchFamily="34" charset="-122"/>
              </a:rPr>
              <a:t>元，其中企业代扣职工房租</a:t>
            </a:r>
            <a:r>
              <a:rPr lang="en-US" altLang="zh-CN" sz="1800" dirty="0">
                <a:latin typeface="微软雅黑" pitchFamily="34" charset="-122"/>
                <a:ea typeface="微软雅黑" pitchFamily="34" charset="-122"/>
              </a:rPr>
              <a:t>32 000</a:t>
            </a:r>
            <a:r>
              <a:rPr lang="zh-CN" altLang="zh-CN" sz="1800" dirty="0">
                <a:latin typeface="微软雅黑" pitchFamily="34" charset="-122"/>
                <a:ea typeface="微软雅黑" pitchFamily="34" charset="-122"/>
              </a:rPr>
              <a:t>元、代垫职工家属医药费</a:t>
            </a:r>
            <a:r>
              <a:rPr lang="en-US" altLang="zh-CN" sz="1800" dirty="0">
                <a:latin typeface="微软雅黑" pitchFamily="34" charset="-122"/>
                <a:ea typeface="微软雅黑" pitchFamily="34" charset="-122"/>
              </a:rPr>
              <a:t>8 000</a:t>
            </a:r>
            <a:r>
              <a:rPr lang="zh-CN" altLang="zh-CN" sz="1800" dirty="0">
                <a:latin typeface="微软雅黑" pitchFamily="34" charset="-122"/>
                <a:ea typeface="微软雅黑" pitchFamily="34" charset="-122"/>
              </a:rPr>
              <a:t>元，实发工资</a:t>
            </a:r>
            <a:r>
              <a:rPr lang="en-US" altLang="zh-CN" sz="1800" dirty="0">
                <a:latin typeface="微软雅黑" pitchFamily="34" charset="-122"/>
                <a:ea typeface="微软雅黑" pitchFamily="34" charset="-122"/>
              </a:rPr>
              <a:t>653 000</a:t>
            </a:r>
            <a:r>
              <a:rPr lang="zh-CN" altLang="zh-CN" sz="1800" dirty="0">
                <a:latin typeface="微软雅黑" pitchFamily="34" charset="-122"/>
                <a:ea typeface="微软雅黑" pitchFamily="34" charset="-122"/>
              </a:rPr>
              <a:t>元。</a:t>
            </a:r>
          </a:p>
        </p:txBody>
      </p:sp>
      <p:sp>
        <p:nvSpPr>
          <p:cNvPr id="16" name="矩形 1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72541" y="2581117"/>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矩形 18"/>
          <p:cNvSpPr/>
          <p:nvPr/>
        </p:nvSpPr>
        <p:spPr>
          <a:xfrm>
            <a:off x="749887" y="2664232"/>
            <a:ext cx="8138525" cy="1754326"/>
          </a:xfrm>
          <a:prstGeom prst="rect">
            <a:avLst/>
          </a:prstGeom>
        </p:spPr>
        <p:txBody>
          <a:bodyPr wrap="square">
            <a:spAutoFit/>
          </a:bodyPr>
          <a:lstStyle/>
          <a:p>
            <a:pPr>
              <a:lnSpc>
                <a:spcPct val="150000"/>
              </a:lnSpc>
            </a:pPr>
            <a:r>
              <a:rPr lang="zh-CN" altLang="zh-CN"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3</a:t>
            </a:r>
            <a:r>
              <a:rPr lang="zh-CN" altLang="zh-CN" sz="1800" b="1" dirty="0">
                <a:solidFill>
                  <a:srgbClr val="084CA1"/>
                </a:solidFill>
                <a:latin typeface="微软雅黑" pitchFamily="34" charset="-122"/>
                <a:ea typeface="微软雅黑" pitchFamily="34" charset="-122"/>
              </a:rPr>
              <a:t>）代扣款项：</a:t>
            </a:r>
          </a:p>
          <a:p>
            <a:pPr>
              <a:lnSpc>
                <a:spcPct val="150000"/>
              </a:lnSpc>
            </a:pPr>
            <a:r>
              <a:rPr lang="zh-CN" altLang="zh-CN" sz="1800" dirty="0">
                <a:latin typeface="微软雅黑" pitchFamily="34" charset="-122"/>
                <a:ea typeface="微软雅黑" pitchFamily="34" charset="-122"/>
              </a:rPr>
              <a:t>　借：应付职工薪酬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工资、奖金、津贴和补贴　　　 </a:t>
            </a:r>
            <a:r>
              <a:rPr lang="en-US" altLang="zh-CN" sz="1800" dirty="0">
                <a:latin typeface="微软雅黑" pitchFamily="34" charset="-122"/>
                <a:ea typeface="微软雅黑" pitchFamily="34" charset="-122"/>
              </a:rPr>
              <a:t>40 000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贷：其他应收款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职工房租　　　　　　　　　　　</a:t>
            </a:r>
            <a:r>
              <a:rPr lang="en-US" altLang="zh-CN" sz="1800" dirty="0">
                <a:latin typeface="微软雅黑" pitchFamily="34" charset="-122"/>
                <a:ea typeface="微软雅黑" pitchFamily="34" charset="-122"/>
              </a:rPr>
              <a:t>       32 000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代垫医药费　　　　　　　　　　　</a:t>
            </a:r>
            <a:r>
              <a:rPr lang="en-US" altLang="zh-CN" sz="1800" dirty="0">
                <a:latin typeface="微软雅黑" pitchFamily="34" charset="-122"/>
                <a:ea typeface="微软雅黑" pitchFamily="34" charset="-122"/>
              </a:rPr>
              <a:t>      8 000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0810367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6" y="649144"/>
            <a:ext cx="6807060"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、应付职</a:t>
            </a:r>
            <a:r>
              <a:rPr lang="zh-CN" altLang="en-US" sz="1800" b="1" dirty="0">
                <a:solidFill>
                  <a:srgbClr val="084CA1"/>
                </a:solidFill>
                <a:ea typeface="微软雅黑"/>
                <a:cs typeface="+mn-ea"/>
                <a:sym typeface="+mn-lt"/>
              </a:rPr>
              <a:t>工薪</a:t>
            </a:r>
            <a:r>
              <a:rPr lang="zh-CN" altLang="en-US" sz="1800" b="1" dirty="0" smtClean="0">
                <a:solidFill>
                  <a:srgbClr val="084CA1"/>
                </a:solidFill>
                <a:ea typeface="微软雅黑"/>
                <a:cs typeface="+mn-ea"/>
                <a:sym typeface="+mn-lt"/>
              </a:rPr>
              <a:t>酬的账户处理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短期薪酬</a:t>
            </a:r>
            <a:r>
              <a:rPr lang="zh-CN" altLang="en-US" sz="1800" b="1" dirty="0">
                <a:solidFill>
                  <a:srgbClr val="084CA1"/>
                </a:solidFill>
                <a:ea typeface="微软雅黑"/>
                <a:cs typeface="+mn-ea"/>
              </a:rPr>
              <a:t>（</a:t>
            </a:r>
            <a:r>
              <a:rPr lang="zh-CN" altLang="zh-CN" sz="1800" b="1" dirty="0">
                <a:solidFill>
                  <a:srgbClr val="084CA1"/>
                </a:solidFill>
                <a:ea typeface="微软雅黑"/>
                <a:cs typeface="+mn-ea"/>
              </a:rPr>
              <a:t>货币性职工薪酬</a:t>
            </a:r>
            <a:r>
              <a:rPr lang="zh-CN" altLang="en-US" sz="1800" b="1" dirty="0">
                <a:solidFill>
                  <a:srgbClr val="084CA1"/>
                </a:solidFill>
                <a:ea typeface="微软雅黑"/>
                <a:cs typeface="+mn-ea"/>
              </a:rPr>
              <a:t>）</a:t>
            </a:r>
            <a:endParaRPr lang="en-US" altLang="zh-CN" sz="1800" b="1" dirty="0">
              <a:solidFill>
                <a:srgbClr val="084CA1"/>
              </a:solidFill>
              <a:ea typeface="微软雅黑"/>
              <a:cs typeface="+mn-ea"/>
              <a:sym typeface="+mn-lt"/>
            </a:endParaRPr>
          </a:p>
        </p:txBody>
      </p:sp>
      <p:grpSp>
        <p:nvGrpSpPr>
          <p:cNvPr id="18" name="组合 17"/>
          <p:cNvGrpSpPr/>
          <p:nvPr/>
        </p:nvGrpSpPr>
        <p:grpSpPr>
          <a:xfrm>
            <a:off x="107700" y="1333470"/>
            <a:ext cx="1760598" cy="1690207"/>
            <a:chOff x="1715" y="4363"/>
            <a:chExt cx="3628" cy="3490"/>
          </a:xfrm>
        </p:grpSpPr>
        <p:sp>
          <p:nvSpPr>
            <p:cNvPr id="29" name="椭圆 2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1" name="椭圆 30"/>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2" name="文本框 18"/>
          <p:cNvSpPr txBox="1"/>
          <p:nvPr/>
        </p:nvSpPr>
        <p:spPr>
          <a:xfrm>
            <a:off x="2540461" y="1701704"/>
            <a:ext cx="5558509" cy="2169825"/>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　借：生产成本</a:t>
            </a:r>
          </a:p>
          <a:p>
            <a:pPr>
              <a:lnSpc>
                <a:spcPct val="150000"/>
              </a:lnSpc>
            </a:pPr>
            <a:r>
              <a:rPr lang="zh-CN" altLang="zh-CN" sz="1800" dirty="0">
                <a:latin typeface="微软雅黑" pitchFamily="34" charset="-122"/>
                <a:ea typeface="微软雅黑" pitchFamily="34" charset="-122"/>
              </a:rPr>
              <a:t>　　　制造费用</a:t>
            </a:r>
          </a:p>
          <a:p>
            <a:pPr>
              <a:lnSpc>
                <a:spcPct val="150000"/>
              </a:lnSpc>
            </a:pPr>
            <a:r>
              <a:rPr lang="zh-CN" altLang="zh-CN" sz="1800" dirty="0">
                <a:latin typeface="微软雅黑" pitchFamily="34" charset="-122"/>
                <a:ea typeface="微软雅黑" pitchFamily="34" charset="-122"/>
              </a:rPr>
              <a:t>　　　管理费用</a:t>
            </a:r>
          </a:p>
          <a:p>
            <a:pPr>
              <a:lnSpc>
                <a:spcPct val="150000"/>
              </a:lnSpc>
            </a:pPr>
            <a:r>
              <a:rPr lang="zh-CN" altLang="zh-CN" sz="1800" dirty="0">
                <a:latin typeface="微软雅黑" pitchFamily="34" charset="-122"/>
                <a:ea typeface="微软雅黑" pitchFamily="34" charset="-122"/>
              </a:rPr>
              <a:t>　　　销售</a:t>
            </a:r>
            <a:r>
              <a:rPr lang="zh-CN" altLang="zh-CN" sz="1800" dirty="0" smtClean="0">
                <a:latin typeface="微软雅黑" pitchFamily="34" charset="-122"/>
                <a:ea typeface="微软雅黑" pitchFamily="34" charset="-122"/>
              </a:rPr>
              <a:t>费用</a:t>
            </a:r>
            <a:r>
              <a:rPr lang="zh-CN" altLang="en-US" sz="1800" dirty="0" smtClean="0">
                <a:latin typeface="微软雅黑" pitchFamily="34" charset="-122"/>
                <a:ea typeface="微软雅黑" pitchFamily="34" charset="-122"/>
              </a:rPr>
              <a:t>等</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职工福利费</a:t>
            </a:r>
          </a:p>
        </p:txBody>
      </p:sp>
      <p:sp>
        <p:nvSpPr>
          <p:cNvPr id="34" name="文本框 19"/>
          <p:cNvSpPr txBox="1"/>
          <p:nvPr/>
        </p:nvSpPr>
        <p:spPr>
          <a:xfrm>
            <a:off x="2573946" y="1131769"/>
            <a:ext cx="6570054" cy="499624"/>
          </a:xfrm>
          <a:prstGeom prst="rect">
            <a:avLst/>
          </a:prstGeom>
          <a:noFill/>
        </p:spPr>
        <p:txBody>
          <a:bodyPr wrap="square" rtlCol="0">
            <a:spAutoFit/>
          </a:bodyPr>
          <a:lstStyle/>
          <a:p>
            <a:pPr>
              <a:lnSpc>
                <a:spcPct val="150000"/>
              </a:lnSpc>
              <a:defRPr/>
            </a:pPr>
            <a:r>
              <a:rPr lang="zh-CN" altLang="zh-CN" sz="2000" b="1" kern="0" dirty="0">
                <a:solidFill>
                  <a:srgbClr val="084CA1"/>
                </a:solidFill>
                <a:latin typeface="微软雅黑" pitchFamily="34" charset="-122"/>
                <a:ea typeface="微软雅黑" pitchFamily="34" charset="-122"/>
              </a:rPr>
              <a:t>职工</a:t>
            </a:r>
            <a:r>
              <a:rPr lang="zh-CN" altLang="zh-CN" sz="2000" b="1" kern="0" dirty="0" smtClean="0">
                <a:solidFill>
                  <a:srgbClr val="084CA1"/>
                </a:solidFill>
                <a:latin typeface="微软雅黑" pitchFamily="34" charset="-122"/>
                <a:ea typeface="微软雅黑" pitchFamily="34" charset="-122"/>
              </a:rPr>
              <a:t>福利费</a:t>
            </a:r>
            <a:endParaRPr lang="zh-CN" altLang="zh-CN"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9112718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88988"/>
            <a:ext cx="7767950" cy="2169825"/>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1</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乙</a:t>
            </a:r>
            <a:r>
              <a:rPr lang="zh-CN" altLang="zh-CN" sz="1800" dirty="0">
                <a:latin typeface="微软雅黑" pitchFamily="34" charset="-122"/>
                <a:ea typeface="微软雅黑" pitchFamily="34" charset="-122"/>
              </a:rPr>
              <a:t>企业下设一所职工食堂，每月根据在岗职工数量及岗位分布情况、相关历史经验数据等计算需要补贴食堂的金额，从而确定企业每期因补贴职工食堂需要承担的福利费金额。</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9</a:t>
            </a:r>
            <a:r>
              <a:rPr lang="zh-CN" altLang="zh-CN" sz="1800" dirty="0">
                <a:latin typeface="微软雅黑" pitchFamily="34" charset="-122"/>
                <a:ea typeface="微软雅黑" pitchFamily="34" charset="-122"/>
              </a:rPr>
              <a:t>月，企业在岗职工共计</a:t>
            </a:r>
            <a:r>
              <a:rPr lang="en-US" altLang="zh-CN" sz="1800" dirty="0">
                <a:latin typeface="微软雅黑" pitchFamily="34" charset="-122"/>
                <a:ea typeface="微软雅黑" pitchFamily="34" charset="-122"/>
              </a:rPr>
              <a:t>200</a:t>
            </a:r>
            <a:r>
              <a:rPr lang="zh-CN" altLang="zh-CN" sz="1800" dirty="0">
                <a:latin typeface="微软雅黑" pitchFamily="34" charset="-122"/>
                <a:ea typeface="微软雅黑" pitchFamily="34" charset="-122"/>
              </a:rPr>
              <a:t>人，其中管理部门</a:t>
            </a:r>
            <a:r>
              <a:rPr lang="en-US" altLang="zh-CN" sz="1800" dirty="0">
                <a:latin typeface="微软雅黑" pitchFamily="34" charset="-122"/>
                <a:ea typeface="微软雅黑" pitchFamily="34" charset="-122"/>
              </a:rPr>
              <a:t>30</a:t>
            </a:r>
            <a:r>
              <a:rPr lang="zh-CN" altLang="zh-CN" sz="1800" dirty="0">
                <a:latin typeface="微软雅黑" pitchFamily="34" charset="-122"/>
                <a:ea typeface="微软雅黑" pitchFamily="34" charset="-122"/>
              </a:rPr>
              <a:t>人，生产车间</a:t>
            </a:r>
            <a:r>
              <a:rPr lang="en-US" altLang="zh-CN" sz="1800" dirty="0">
                <a:latin typeface="微软雅黑" pitchFamily="34" charset="-122"/>
                <a:ea typeface="微软雅黑" pitchFamily="34" charset="-122"/>
              </a:rPr>
              <a:t>170</a:t>
            </a:r>
            <a:r>
              <a:rPr lang="zh-CN" altLang="zh-CN" sz="1800" dirty="0">
                <a:latin typeface="微软雅黑" pitchFamily="34" charset="-122"/>
                <a:ea typeface="微软雅黑" pitchFamily="34" charset="-122"/>
              </a:rPr>
              <a:t>人，企业的历史经验数据表明，每个职工每月需补贴食堂</a:t>
            </a:r>
            <a:r>
              <a:rPr lang="en-US" altLang="zh-CN" sz="1800" dirty="0">
                <a:latin typeface="微软雅黑" pitchFamily="34" charset="-122"/>
                <a:ea typeface="微软雅黑" pitchFamily="34" charset="-122"/>
              </a:rPr>
              <a:t>150</a:t>
            </a:r>
            <a:r>
              <a:rPr lang="zh-CN" altLang="zh-CN" sz="1800" dirty="0">
                <a:latin typeface="微软雅黑" pitchFamily="34" charset="-122"/>
                <a:ea typeface="微软雅黑" pitchFamily="34" charset="-122"/>
              </a:rPr>
              <a:t>元。</a:t>
            </a:r>
          </a:p>
        </p:txBody>
      </p:sp>
      <p:sp>
        <p:nvSpPr>
          <p:cNvPr id="16" name="矩形 1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72541" y="3290235"/>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矩形 18"/>
          <p:cNvSpPr/>
          <p:nvPr/>
        </p:nvSpPr>
        <p:spPr>
          <a:xfrm>
            <a:off x="749887" y="3373350"/>
            <a:ext cx="8138525" cy="1754326"/>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乙企业应当计提的职工福利费＝</a:t>
            </a:r>
            <a:r>
              <a:rPr lang="en-US" altLang="zh-CN" sz="1800" dirty="0">
                <a:latin typeface="微软雅黑" pitchFamily="34" charset="-122"/>
                <a:ea typeface="微软雅黑" pitchFamily="34" charset="-122"/>
              </a:rPr>
              <a:t>150×200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30 000</a:t>
            </a:r>
            <a:r>
              <a:rPr lang="zh-CN" altLang="zh-CN" sz="1800" dirty="0">
                <a:latin typeface="微软雅黑" pitchFamily="34" charset="-122"/>
                <a:ea typeface="微软雅黑" pitchFamily="34" charset="-122"/>
              </a:rPr>
              <a:t>（元</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借：生产成本　　　　　　　　　　　　</a:t>
            </a:r>
            <a:r>
              <a:rPr lang="en-US" altLang="zh-CN" sz="1800" dirty="0">
                <a:latin typeface="微软雅黑" pitchFamily="34" charset="-122"/>
                <a:ea typeface="微软雅黑" pitchFamily="34" charset="-122"/>
              </a:rPr>
              <a:t>            25 500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管理费用</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4 500 </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职工福利费　　　　　</a:t>
            </a:r>
            <a:r>
              <a:rPr lang="en-US" altLang="zh-CN" sz="1800" dirty="0">
                <a:latin typeface="微软雅黑" pitchFamily="34" charset="-122"/>
                <a:ea typeface="微软雅黑" pitchFamily="34" charset="-122"/>
              </a:rPr>
              <a:t>              30 </a:t>
            </a:r>
            <a:r>
              <a:rPr lang="en-US" altLang="zh-CN" sz="1800" dirty="0" smtClean="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1564033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88988"/>
            <a:ext cx="7767950" cy="507831"/>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a:t>
            </a: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月，乙企业支付</a:t>
            </a:r>
            <a:r>
              <a:rPr lang="en-US" altLang="zh-CN" sz="1800" dirty="0">
                <a:latin typeface="微软雅黑" pitchFamily="34" charset="-122"/>
                <a:ea typeface="微软雅黑" pitchFamily="34" charset="-122"/>
              </a:rPr>
              <a:t>30 000</a:t>
            </a:r>
            <a:r>
              <a:rPr lang="zh-CN" altLang="zh-CN" sz="1800" dirty="0">
                <a:latin typeface="微软雅黑" pitchFamily="34" charset="-122"/>
                <a:ea typeface="微软雅黑" pitchFamily="34" charset="-122"/>
              </a:rPr>
              <a:t>元补贴给食堂。</a:t>
            </a:r>
          </a:p>
        </p:txBody>
      </p:sp>
      <p:sp>
        <p:nvSpPr>
          <p:cNvPr id="16" name="矩形 1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72541" y="1834677"/>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矩形 18"/>
          <p:cNvSpPr/>
          <p:nvPr/>
        </p:nvSpPr>
        <p:spPr>
          <a:xfrm>
            <a:off x="749887" y="1917792"/>
            <a:ext cx="8138525"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职工福利费　　　　　</a:t>
            </a:r>
            <a:r>
              <a:rPr lang="en-US" altLang="zh-CN" sz="1800" dirty="0">
                <a:latin typeface="微软雅黑" pitchFamily="34" charset="-122"/>
                <a:ea typeface="微软雅黑" pitchFamily="34" charset="-122"/>
              </a:rPr>
              <a:t>        30 000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　　　　　　　　　　　　　　</a:t>
            </a:r>
            <a:r>
              <a:rPr lang="en-US" altLang="zh-CN" sz="1800" dirty="0">
                <a:latin typeface="微软雅黑" pitchFamily="34" charset="-122"/>
                <a:ea typeface="微软雅黑" pitchFamily="34" charset="-122"/>
              </a:rPr>
              <a:t>              30 000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8502685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6" y="649144"/>
            <a:ext cx="6807060"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、应付职</a:t>
            </a:r>
            <a:r>
              <a:rPr lang="zh-CN" altLang="en-US" sz="1800" b="1" dirty="0">
                <a:solidFill>
                  <a:srgbClr val="084CA1"/>
                </a:solidFill>
                <a:ea typeface="微软雅黑"/>
                <a:cs typeface="+mn-ea"/>
                <a:sym typeface="+mn-lt"/>
              </a:rPr>
              <a:t>工薪</a:t>
            </a:r>
            <a:r>
              <a:rPr lang="zh-CN" altLang="en-US" sz="1800" b="1" dirty="0" smtClean="0">
                <a:solidFill>
                  <a:srgbClr val="084CA1"/>
                </a:solidFill>
                <a:ea typeface="微软雅黑"/>
                <a:cs typeface="+mn-ea"/>
                <a:sym typeface="+mn-lt"/>
              </a:rPr>
              <a:t>酬的账户处理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短期薪酬</a:t>
            </a:r>
            <a:r>
              <a:rPr lang="zh-CN" altLang="en-US" sz="1800" b="1" dirty="0">
                <a:solidFill>
                  <a:srgbClr val="084CA1"/>
                </a:solidFill>
                <a:ea typeface="微软雅黑"/>
                <a:cs typeface="+mn-ea"/>
              </a:rPr>
              <a:t>（</a:t>
            </a:r>
            <a:r>
              <a:rPr lang="zh-CN" altLang="zh-CN" sz="1800" b="1" dirty="0">
                <a:solidFill>
                  <a:srgbClr val="084CA1"/>
                </a:solidFill>
                <a:ea typeface="微软雅黑"/>
                <a:cs typeface="+mn-ea"/>
              </a:rPr>
              <a:t>货币性职工薪酬</a:t>
            </a:r>
            <a:r>
              <a:rPr lang="zh-CN" altLang="en-US" sz="1800" b="1" dirty="0">
                <a:solidFill>
                  <a:srgbClr val="084CA1"/>
                </a:solidFill>
                <a:ea typeface="微软雅黑"/>
                <a:cs typeface="+mn-ea"/>
              </a:rPr>
              <a:t>）</a:t>
            </a:r>
            <a:endParaRPr lang="en-US" altLang="zh-CN" sz="1800" b="1" dirty="0">
              <a:solidFill>
                <a:srgbClr val="084CA1"/>
              </a:solidFill>
              <a:ea typeface="微软雅黑"/>
              <a:cs typeface="+mn-ea"/>
              <a:sym typeface="+mn-lt"/>
            </a:endParaRPr>
          </a:p>
        </p:txBody>
      </p:sp>
      <p:grpSp>
        <p:nvGrpSpPr>
          <p:cNvPr id="18" name="组合 17"/>
          <p:cNvGrpSpPr/>
          <p:nvPr/>
        </p:nvGrpSpPr>
        <p:grpSpPr>
          <a:xfrm>
            <a:off x="107700" y="1333470"/>
            <a:ext cx="1760598" cy="1690207"/>
            <a:chOff x="1715" y="4363"/>
            <a:chExt cx="3628" cy="3490"/>
          </a:xfrm>
        </p:grpSpPr>
        <p:sp>
          <p:nvSpPr>
            <p:cNvPr id="29" name="椭圆 2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1" name="椭圆 30"/>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2" name="文本框 18"/>
          <p:cNvSpPr txBox="1"/>
          <p:nvPr/>
        </p:nvSpPr>
        <p:spPr>
          <a:xfrm>
            <a:off x="2540461" y="1701704"/>
            <a:ext cx="5558509" cy="2169825"/>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　借：生产成本</a:t>
            </a:r>
          </a:p>
          <a:p>
            <a:pPr>
              <a:lnSpc>
                <a:spcPct val="150000"/>
              </a:lnSpc>
            </a:pPr>
            <a:r>
              <a:rPr lang="zh-CN" altLang="zh-CN" sz="1800" dirty="0">
                <a:latin typeface="微软雅黑" pitchFamily="34" charset="-122"/>
                <a:ea typeface="微软雅黑" pitchFamily="34" charset="-122"/>
              </a:rPr>
              <a:t>　　　制造费用</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管理费用</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销售费用等</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贷：应付职工薪酬</a:t>
            </a:r>
          </a:p>
        </p:txBody>
      </p:sp>
      <p:sp>
        <p:nvSpPr>
          <p:cNvPr id="34" name="文本框 19"/>
          <p:cNvSpPr txBox="1"/>
          <p:nvPr/>
        </p:nvSpPr>
        <p:spPr>
          <a:xfrm>
            <a:off x="2573946" y="1131769"/>
            <a:ext cx="6570054" cy="499624"/>
          </a:xfrm>
          <a:prstGeom prst="rect">
            <a:avLst/>
          </a:prstGeom>
          <a:noFill/>
        </p:spPr>
        <p:txBody>
          <a:bodyPr wrap="square" rtlCol="0">
            <a:spAutoFit/>
          </a:bodyPr>
          <a:lstStyle/>
          <a:p>
            <a:pPr>
              <a:lnSpc>
                <a:spcPct val="150000"/>
              </a:lnSpc>
              <a:defRPr/>
            </a:pPr>
            <a:r>
              <a:rPr lang="zh-CN" altLang="zh-CN" sz="2000" b="1" kern="0" dirty="0">
                <a:solidFill>
                  <a:srgbClr val="084CA1"/>
                </a:solidFill>
                <a:latin typeface="微软雅黑" pitchFamily="34" charset="-122"/>
                <a:ea typeface="微软雅黑" pitchFamily="34" charset="-122"/>
              </a:rPr>
              <a:t>国家规定计提标准的职工薪</a:t>
            </a:r>
            <a:r>
              <a:rPr lang="zh-CN" altLang="zh-CN" sz="2000" b="1" kern="0" dirty="0" smtClean="0">
                <a:solidFill>
                  <a:srgbClr val="084CA1"/>
                </a:solidFill>
                <a:latin typeface="微软雅黑" pitchFamily="34" charset="-122"/>
                <a:ea typeface="微软雅黑" pitchFamily="34" charset="-122"/>
              </a:rPr>
              <a:t>酬</a:t>
            </a:r>
            <a:endParaRPr lang="zh-CN" altLang="zh-CN"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9944043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88988"/>
            <a:ext cx="7767950" cy="1754326"/>
          </a:xfrm>
          <a:prstGeom prst="rect">
            <a:avLst/>
          </a:prstGeom>
        </p:spPr>
        <p:txBody>
          <a:bodyPr wrap="square">
            <a:spAutoFit/>
          </a:bodyPr>
          <a:lstStyle/>
          <a:p>
            <a:pPr>
              <a:lnSpc>
                <a:spcPct val="150000"/>
              </a:lnSpc>
            </a:pP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zh-CN" sz="1800" dirty="0">
                <a:latin typeface="微软雅黑" pitchFamily="34" charset="-122"/>
                <a:ea typeface="微软雅黑" pitchFamily="34" charset="-122"/>
              </a:rPr>
              <a:t>月，丙企业根据国家规定的计提标准计算，应向社会保险经办</a:t>
            </a:r>
            <a:r>
              <a:rPr lang="zh-CN" altLang="zh-CN" sz="1800" dirty="0" smtClean="0">
                <a:latin typeface="微软雅黑" pitchFamily="34" charset="-122"/>
                <a:ea typeface="微软雅黑" pitchFamily="34" charset="-122"/>
              </a:rPr>
              <a:t>机构</a:t>
            </a:r>
            <a:r>
              <a:rPr lang="zh-CN" altLang="en-US" sz="1800" dirty="0" smtClean="0">
                <a:latin typeface="微软雅黑" pitchFamily="34" charset="-122"/>
                <a:ea typeface="微软雅黑" pitchFamily="34" charset="-122"/>
              </a:rPr>
              <a:t>缴</a:t>
            </a:r>
            <a:r>
              <a:rPr lang="zh-CN" altLang="zh-CN" sz="1800" dirty="0" smtClean="0">
                <a:latin typeface="微软雅黑" pitchFamily="34" charset="-122"/>
                <a:ea typeface="微软雅黑" pitchFamily="34" charset="-122"/>
              </a:rPr>
              <a:t>纳</a:t>
            </a:r>
            <a:r>
              <a:rPr lang="zh-CN" altLang="zh-CN" sz="1800" dirty="0">
                <a:latin typeface="微软雅黑" pitchFamily="34" charset="-122"/>
                <a:ea typeface="微软雅黑" pitchFamily="34" charset="-122"/>
              </a:rPr>
              <a:t>职工基本医疗保险费共计</a:t>
            </a:r>
            <a:r>
              <a:rPr lang="en-US" altLang="zh-CN" sz="1800" dirty="0">
                <a:latin typeface="微软雅黑" pitchFamily="34" charset="-122"/>
                <a:ea typeface="微软雅黑" pitchFamily="34" charset="-122"/>
              </a:rPr>
              <a:t>97 020</a:t>
            </a:r>
            <a:r>
              <a:rPr lang="zh-CN" altLang="zh-CN" sz="1800" dirty="0">
                <a:latin typeface="微软雅黑" pitchFamily="34" charset="-122"/>
                <a:ea typeface="微软雅黑" pitchFamily="34" charset="-122"/>
              </a:rPr>
              <a:t>元，其中，应计入基本生产车间生产成本的金额为</a:t>
            </a:r>
            <a:r>
              <a:rPr lang="en-US" altLang="zh-CN" sz="1800" dirty="0">
                <a:latin typeface="微软雅黑" pitchFamily="34" charset="-122"/>
                <a:ea typeface="微软雅黑" pitchFamily="34" charset="-122"/>
              </a:rPr>
              <a:t>67 200</a:t>
            </a:r>
            <a:r>
              <a:rPr lang="zh-CN" altLang="zh-CN" sz="1800" dirty="0">
                <a:latin typeface="微软雅黑" pitchFamily="34" charset="-122"/>
                <a:ea typeface="微软雅黑" pitchFamily="34" charset="-122"/>
              </a:rPr>
              <a:t>元，应计入制造费用的金额为</a:t>
            </a:r>
            <a:r>
              <a:rPr lang="en-US" altLang="zh-CN" sz="1800" dirty="0">
                <a:latin typeface="微软雅黑" pitchFamily="34" charset="-122"/>
                <a:ea typeface="微软雅黑" pitchFamily="34" charset="-122"/>
              </a:rPr>
              <a:t>14 700</a:t>
            </a:r>
            <a:r>
              <a:rPr lang="zh-CN" altLang="zh-CN" sz="1800" dirty="0">
                <a:latin typeface="微软雅黑" pitchFamily="34" charset="-122"/>
                <a:ea typeface="微软雅黑" pitchFamily="34" charset="-122"/>
              </a:rPr>
              <a:t>元，应计入管理费用的金额为</a:t>
            </a:r>
            <a:r>
              <a:rPr lang="en-US" altLang="zh-CN" sz="1800" dirty="0">
                <a:latin typeface="微软雅黑" pitchFamily="34" charset="-122"/>
                <a:ea typeface="微软雅黑" pitchFamily="34" charset="-122"/>
              </a:rPr>
              <a:t>15 120</a:t>
            </a:r>
            <a:r>
              <a:rPr lang="zh-CN" altLang="zh-CN" sz="1800" dirty="0">
                <a:latin typeface="微软雅黑" pitchFamily="34" charset="-122"/>
                <a:ea typeface="微软雅黑" pitchFamily="34" charset="-122"/>
              </a:rPr>
              <a:t>元。</a:t>
            </a:r>
          </a:p>
        </p:txBody>
      </p:sp>
      <p:sp>
        <p:nvSpPr>
          <p:cNvPr id="16" name="矩形 1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72541" y="2933403"/>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矩形 18"/>
          <p:cNvSpPr/>
          <p:nvPr/>
        </p:nvSpPr>
        <p:spPr>
          <a:xfrm>
            <a:off x="749887" y="3016518"/>
            <a:ext cx="8138525" cy="1754326"/>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借：生产成本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基本生产成本　　　　　　　　　　　　</a:t>
            </a:r>
            <a:r>
              <a:rPr lang="en-US" altLang="zh-CN" sz="1800" dirty="0">
                <a:latin typeface="微软雅黑" pitchFamily="34" charset="-122"/>
                <a:ea typeface="微软雅黑" pitchFamily="34" charset="-122"/>
              </a:rPr>
              <a:t>67 200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制造费用　　　　　　　　　　　　　　　　　　　　</a:t>
            </a:r>
            <a:r>
              <a:rPr lang="en-US" altLang="zh-CN" sz="1800" dirty="0">
                <a:latin typeface="微软雅黑" pitchFamily="34" charset="-122"/>
                <a:ea typeface="微软雅黑" pitchFamily="34" charset="-122"/>
              </a:rPr>
              <a:t>14 700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管理费用　　　　　　　　　　　　　　　　　　　　</a:t>
            </a:r>
            <a:r>
              <a:rPr lang="en-US" altLang="zh-CN" sz="1800" dirty="0">
                <a:latin typeface="微软雅黑" pitchFamily="34" charset="-122"/>
                <a:ea typeface="微软雅黑" pitchFamily="34" charset="-122"/>
              </a:rPr>
              <a:t>15 120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社会保险费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基本医疗保险　　　　　</a:t>
            </a:r>
            <a:r>
              <a:rPr lang="en-US" altLang="zh-CN" sz="1800" dirty="0">
                <a:latin typeface="微软雅黑" pitchFamily="34" charset="-122"/>
                <a:ea typeface="微软雅黑" pitchFamily="34" charset="-122"/>
              </a:rPr>
              <a:t>97 020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6626325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6" y="649144"/>
            <a:ext cx="6807060"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、应付职</a:t>
            </a:r>
            <a:r>
              <a:rPr lang="zh-CN" altLang="en-US" sz="1800" b="1" dirty="0">
                <a:solidFill>
                  <a:srgbClr val="084CA1"/>
                </a:solidFill>
                <a:ea typeface="微软雅黑"/>
                <a:cs typeface="+mn-ea"/>
                <a:sym typeface="+mn-lt"/>
              </a:rPr>
              <a:t>工薪</a:t>
            </a:r>
            <a:r>
              <a:rPr lang="zh-CN" altLang="en-US" sz="1800" b="1" dirty="0" smtClean="0">
                <a:solidFill>
                  <a:srgbClr val="084CA1"/>
                </a:solidFill>
                <a:ea typeface="微软雅黑"/>
                <a:cs typeface="+mn-ea"/>
                <a:sym typeface="+mn-lt"/>
              </a:rPr>
              <a:t>酬的账户处理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短期薪酬</a:t>
            </a:r>
            <a:r>
              <a:rPr lang="zh-CN" altLang="en-US" sz="1800" b="1" dirty="0">
                <a:solidFill>
                  <a:srgbClr val="084CA1"/>
                </a:solidFill>
                <a:ea typeface="微软雅黑"/>
                <a:cs typeface="+mn-ea"/>
              </a:rPr>
              <a:t>（</a:t>
            </a:r>
            <a:r>
              <a:rPr lang="zh-CN" altLang="zh-CN" sz="1800" b="1" dirty="0">
                <a:solidFill>
                  <a:srgbClr val="084CA1"/>
                </a:solidFill>
                <a:ea typeface="微软雅黑"/>
                <a:cs typeface="+mn-ea"/>
              </a:rPr>
              <a:t>货币性职工薪酬</a:t>
            </a:r>
            <a:r>
              <a:rPr lang="zh-CN" altLang="en-US" sz="1800" b="1" dirty="0">
                <a:solidFill>
                  <a:srgbClr val="084CA1"/>
                </a:solidFill>
                <a:ea typeface="微软雅黑"/>
                <a:cs typeface="+mn-ea"/>
              </a:rPr>
              <a:t>）</a:t>
            </a:r>
            <a:endParaRPr lang="en-US" altLang="zh-CN" sz="1800" b="1" dirty="0">
              <a:solidFill>
                <a:srgbClr val="084CA1"/>
              </a:solidFill>
              <a:ea typeface="微软雅黑"/>
              <a:cs typeface="+mn-ea"/>
              <a:sym typeface="+mn-lt"/>
            </a:endParaRPr>
          </a:p>
        </p:txBody>
      </p:sp>
      <p:grpSp>
        <p:nvGrpSpPr>
          <p:cNvPr id="18" name="组合 17"/>
          <p:cNvGrpSpPr/>
          <p:nvPr/>
        </p:nvGrpSpPr>
        <p:grpSpPr>
          <a:xfrm>
            <a:off x="107700" y="1333470"/>
            <a:ext cx="1760598" cy="1690207"/>
            <a:chOff x="1715" y="4363"/>
            <a:chExt cx="3628" cy="3490"/>
          </a:xfrm>
        </p:grpSpPr>
        <p:sp>
          <p:nvSpPr>
            <p:cNvPr id="29" name="椭圆 2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1" name="椭圆 30"/>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2" name="文本框 18"/>
          <p:cNvSpPr txBox="1"/>
          <p:nvPr/>
        </p:nvSpPr>
        <p:spPr>
          <a:xfrm>
            <a:off x="2540461" y="1701704"/>
            <a:ext cx="6352714" cy="3416320"/>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1</a:t>
            </a:r>
            <a:r>
              <a:rPr lang="zh-CN" altLang="en-US" sz="1800" b="1" dirty="0" smtClean="0">
                <a:latin typeface="微软雅黑" pitchFamily="34" charset="-122"/>
                <a:ea typeface="微软雅黑" pitchFamily="34" charset="-122"/>
              </a:rPr>
              <a:t>）</a:t>
            </a:r>
            <a:r>
              <a:rPr lang="zh-CN" altLang="zh-CN" sz="1800" b="1" dirty="0" smtClean="0">
                <a:latin typeface="微软雅黑" pitchFamily="34" charset="-122"/>
                <a:ea typeface="微软雅黑" pitchFamily="34" charset="-122"/>
              </a:rPr>
              <a:t>累积</a:t>
            </a:r>
            <a:r>
              <a:rPr lang="zh-CN" altLang="zh-CN" sz="1800" b="1" dirty="0">
                <a:latin typeface="微软雅黑" pitchFamily="34" charset="-122"/>
                <a:ea typeface="微软雅黑" pitchFamily="34" charset="-122"/>
              </a:rPr>
              <a:t>带薪</a:t>
            </a:r>
            <a:r>
              <a:rPr lang="zh-CN" altLang="zh-CN" sz="1800" b="1" dirty="0" smtClean="0">
                <a:latin typeface="微软雅黑" pitchFamily="34" charset="-122"/>
                <a:ea typeface="微软雅黑" pitchFamily="34" charset="-122"/>
              </a:rPr>
              <a:t>缺勤</a:t>
            </a:r>
            <a:r>
              <a:rPr lang="zh-CN" altLang="en-US" sz="1800" b="1"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带薪</a:t>
            </a:r>
            <a:r>
              <a:rPr lang="zh-CN" altLang="zh-CN" sz="1800" dirty="0">
                <a:latin typeface="微软雅黑" pitchFamily="34" charset="-122"/>
                <a:ea typeface="微软雅黑" pitchFamily="34" charset="-122"/>
              </a:rPr>
              <a:t>权利可以结转下期的带薪缺勤，本期尚未用完的带薪缺勤权利可以在未来期间使用</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借：管理费用等</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　贷</a:t>
            </a:r>
            <a:r>
              <a:rPr lang="zh-CN" altLang="zh-CN" sz="1800" dirty="0">
                <a:latin typeface="微软雅黑" pitchFamily="34" charset="-122"/>
                <a:ea typeface="微软雅黑" pitchFamily="34" charset="-122"/>
              </a:rPr>
              <a:t>：应付职工薪酬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带薪缺勤</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短期带薪缺勤</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累积带薪</a:t>
            </a:r>
            <a:r>
              <a:rPr lang="zh-CN" altLang="zh-CN" sz="1800" dirty="0" smtClean="0">
                <a:latin typeface="微软雅黑" pitchFamily="34" charset="-122"/>
                <a:ea typeface="微软雅黑" pitchFamily="34" charset="-122"/>
              </a:rPr>
              <a:t>缺勤</a:t>
            </a:r>
            <a:endParaRPr lang="en-US" altLang="zh-CN" sz="1800" dirty="0" smtClean="0">
              <a:latin typeface="微软雅黑" pitchFamily="34" charset="-122"/>
              <a:ea typeface="微软雅黑" pitchFamily="34" charset="-122"/>
            </a:endParaRPr>
          </a:p>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2</a:t>
            </a:r>
            <a:r>
              <a:rPr lang="zh-CN" altLang="en-US" sz="1800" b="1" dirty="0" smtClean="0">
                <a:latin typeface="微软雅黑" pitchFamily="34" charset="-122"/>
                <a:ea typeface="微软雅黑" pitchFamily="34" charset="-122"/>
              </a:rPr>
              <a:t>）</a:t>
            </a:r>
            <a:r>
              <a:rPr lang="zh-CN" altLang="zh-CN" sz="1800" b="1" dirty="0" smtClean="0">
                <a:latin typeface="微软雅黑" pitchFamily="34" charset="-122"/>
                <a:ea typeface="微软雅黑" pitchFamily="34" charset="-122"/>
              </a:rPr>
              <a:t>非</a:t>
            </a:r>
            <a:r>
              <a:rPr lang="zh-CN" altLang="zh-CN" sz="1800" b="1" dirty="0">
                <a:latin typeface="微软雅黑" pitchFamily="34" charset="-122"/>
                <a:ea typeface="微软雅黑" pitchFamily="34" charset="-122"/>
              </a:rPr>
              <a:t>累积带薪</a:t>
            </a:r>
            <a:r>
              <a:rPr lang="zh-CN" altLang="zh-CN" sz="1800" b="1" dirty="0" smtClean="0">
                <a:latin typeface="微软雅黑" pitchFamily="34" charset="-122"/>
                <a:ea typeface="微软雅黑" pitchFamily="34" charset="-122"/>
              </a:rPr>
              <a:t>缺勤</a:t>
            </a:r>
            <a:r>
              <a:rPr lang="zh-CN" altLang="en-US" sz="1800" b="1"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带薪</a:t>
            </a:r>
            <a:r>
              <a:rPr lang="zh-CN" altLang="zh-CN" sz="1800" dirty="0">
                <a:latin typeface="微软雅黑" pitchFamily="34" charset="-122"/>
                <a:ea typeface="微软雅黑" pitchFamily="34" charset="-122"/>
              </a:rPr>
              <a:t>权利不能结转下期的带薪缺勤，本期尚未用完的带薪缺勤权利将予以取消，并且职工离开企业时也无权获得现金支付</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不必额外作相应的账务处理。</a:t>
            </a:r>
          </a:p>
        </p:txBody>
      </p:sp>
      <p:sp>
        <p:nvSpPr>
          <p:cNvPr id="34" name="文本框 19"/>
          <p:cNvSpPr txBox="1"/>
          <p:nvPr/>
        </p:nvSpPr>
        <p:spPr>
          <a:xfrm>
            <a:off x="2573946" y="1131769"/>
            <a:ext cx="6570054" cy="553998"/>
          </a:xfrm>
          <a:prstGeom prst="rect">
            <a:avLst/>
          </a:prstGeom>
          <a:noFill/>
        </p:spPr>
        <p:txBody>
          <a:bodyPr wrap="square" rtlCol="0">
            <a:spAutoFit/>
          </a:bodyPr>
          <a:lstStyle/>
          <a:p>
            <a:pPr>
              <a:lnSpc>
                <a:spcPct val="150000"/>
              </a:lnSpc>
            </a:pPr>
            <a:r>
              <a:rPr lang="zh-CN" altLang="zh-CN" sz="2000" b="1" kern="0" dirty="0" smtClean="0">
                <a:solidFill>
                  <a:srgbClr val="084CA1"/>
                </a:solidFill>
                <a:latin typeface="微软雅黑" pitchFamily="34" charset="-122"/>
                <a:ea typeface="微软雅黑" pitchFamily="34" charset="-122"/>
              </a:rPr>
              <a:t>短期</a:t>
            </a:r>
            <a:r>
              <a:rPr lang="zh-CN" altLang="zh-CN" sz="2000" b="1" kern="0" dirty="0">
                <a:solidFill>
                  <a:srgbClr val="084CA1"/>
                </a:solidFill>
                <a:latin typeface="微软雅黑" pitchFamily="34" charset="-122"/>
                <a:ea typeface="微软雅黑" pitchFamily="34" charset="-122"/>
              </a:rPr>
              <a:t>带薪缺勤</a:t>
            </a:r>
          </a:p>
        </p:txBody>
      </p:sp>
    </p:spTree>
    <p:custDataLst>
      <p:tags r:id="rId1"/>
    </p:custDataLst>
    <p:extLst>
      <p:ext uri="{BB962C8B-B14F-4D97-AF65-F5344CB8AC3E}">
        <p14:creationId xmlns:p14="http://schemas.microsoft.com/office/powerpoint/2010/main" val="19207184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应付职工薪酬核算的</a:t>
            </a:r>
            <a:r>
              <a:rPr lang="zh-CN" altLang="zh-CN" sz="2600" kern="0" dirty="0" smtClean="0">
                <a:solidFill>
                  <a:srgbClr val="084CA1"/>
                </a:solidFill>
                <a:latin typeface="微软雅黑"/>
                <a:ea typeface="微软雅黑"/>
              </a:rPr>
              <a:t>内容</a:t>
            </a:r>
            <a:endParaRPr lang="zh-CN" altLang="en-US" sz="2600" kern="0" dirty="0">
              <a:solidFill>
                <a:srgbClr val="084CA1"/>
              </a:solidFill>
              <a:latin typeface="微软雅黑"/>
              <a:ea typeface="微软雅黑"/>
            </a:endParaRPr>
          </a:p>
        </p:txBody>
      </p:sp>
      <p:sp>
        <p:nvSpPr>
          <p:cNvPr id="21" name="矩形 20"/>
          <p:cNvSpPr/>
          <p:nvPr/>
        </p:nvSpPr>
        <p:spPr>
          <a:xfrm>
            <a:off x="782968" y="1059582"/>
            <a:ext cx="7317424" cy="1015663"/>
          </a:xfrm>
          <a:prstGeom prst="rect">
            <a:avLst/>
          </a:prstGeom>
        </p:spPr>
        <p:txBody>
          <a:bodyPr wrap="square">
            <a:spAutoFit/>
          </a:bodyPr>
          <a:lstStyle/>
          <a:p>
            <a:pPr>
              <a:lnSpc>
                <a:spcPct val="150000"/>
              </a:lnSpc>
            </a:pPr>
            <a:r>
              <a:rPr lang="zh-CN" altLang="en-US" sz="2000" b="1" dirty="0">
                <a:solidFill>
                  <a:srgbClr val="C00000"/>
                </a:solidFill>
                <a:latin typeface="Microsoft YaHei"/>
                <a:ea typeface="Microsoft YaHei"/>
                <a:sym typeface="Microsoft YaHei"/>
              </a:rPr>
              <a:t>职工薪</a:t>
            </a:r>
            <a:r>
              <a:rPr lang="zh-CN" altLang="en-US" sz="2000" b="1" dirty="0" smtClean="0">
                <a:solidFill>
                  <a:srgbClr val="C00000"/>
                </a:solidFill>
                <a:latin typeface="Microsoft YaHei"/>
                <a:ea typeface="Microsoft YaHei"/>
                <a:sym typeface="Microsoft YaHei"/>
              </a:rPr>
              <a:t>酬</a:t>
            </a:r>
            <a:r>
              <a:rPr lang="zh-CN" altLang="en-US" sz="2000" dirty="0" smtClean="0">
                <a:latin typeface="Microsoft YaHei"/>
                <a:ea typeface="Microsoft YaHei"/>
                <a:sym typeface="Microsoft YaHei"/>
              </a:rPr>
              <a:t>：企业</a:t>
            </a:r>
            <a:r>
              <a:rPr lang="zh-CN" altLang="en-US" sz="2000" dirty="0">
                <a:latin typeface="Microsoft YaHei"/>
                <a:ea typeface="Microsoft YaHei"/>
                <a:sym typeface="Microsoft YaHei"/>
              </a:rPr>
              <a:t>为获得职工提供的服务或解除劳动关系而给予的各种形式的报酬或补偿。 </a:t>
            </a:r>
            <a:endParaRPr lang="zh-CN" altLang="en-US" sz="2000" dirty="0"/>
          </a:p>
        </p:txBody>
      </p:sp>
      <p:sp>
        <p:nvSpPr>
          <p:cNvPr id="23" name="MH_Other_1"/>
          <p:cNvSpPr/>
          <p:nvPr>
            <p:custDataLst>
              <p:tags r:id="rId6"/>
            </p:custDataLst>
          </p:nvPr>
        </p:nvSpPr>
        <p:spPr>
          <a:xfrm>
            <a:off x="3671185" y="3004726"/>
            <a:ext cx="2386284" cy="558182"/>
          </a:xfrm>
          <a:prstGeom prst="rect">
            <a:avLst/>
          </a:prstGeom>
          <a:solidFill>
            <a:srgbClr val="D9D9D9"/>
          </a:solidFill>
          <a:ln w="3175" cap="flat" cmpd="sng" algn="ctr">
            <a:noFill/>
            <a:prstDash val="solid"/>
          </a:ln>
          <a:effectLst/>
        </p:spPr>
        <p:txBody>
          <a:bodyPr anchor="ctr"/>
          <a:lstStyle/>
          <a:p>
            <a:pPr algn="ctr" eaLnBrk="1" fontAlgn="auto" hangingPunct="1">
              <a:lnSpc>
                <a:spcPct val="120000"/>
              </a:lnSpc>
              <a:spcBef>
                <a:spcPts val="0"/>
              </a:spcBef>
              <a:spcAft>
                <a:spcPts val="0"/>
              </a:spcAft>
              <a:defRPr/>
            </a:pPr>
            <a:endParaRPr lang="zh-CN" altLang="en-US" sz="2400" kern="0">
              <a:solidFill>
                <a:srgbClr val="4D4D4D"/>
              </a:solidFill>
              <a:latin typeface="微软雅黑" pitchFamily="34" charset="-122"/>
              <a:ea typeface="微软雅黑" pitchFamily="34" charset="-122"/>
            </a:endParaRPr>
          </a:p>
        </p:txBody>
      </p:sp>
      <p:grpSp>
        <p:nvGrpSpPr>
          <p:cNvPr id="2" name="组合 1"/>
          <p:cNvGrpSpPr/>
          <p:nvPr/>
        </p:nvGrpSpPr>
        <p:grpSpPr>
          <a:xfrm>
            <a:off x="598311" y="2041024"/>
            <a:ext cx="3373977" cy="2474531"/>
            <a:chOff x="714897" y="2041025"/>
            <a:chExt cx="3257391" cy="2304962"/>
          </a:xfrm>
        </p:grpSpPr>
        <p:sp>
          <p:nvSpPr>
            <p:cNvPr id="24" name="MH_SubTitle_1"/>
            <p:cNvSpPr>
              <a:spLocks noChangeArrowheads="1"/>
            </p:cNvSpPr>
            <p:nvPr>
              <p:custDataLst>
                <p:tags r:id="rId8"/>
              </p:custDataLst>
            </p:nvPr>
          </p:nvSpPr>
          <p:spPr bwMode="auto">
            <a:xfrm>
              <a:off x="1714818" y="3226341"/>
              <a:ext cx="1257549" cy="1119646"/>
            </a:xfrm>
            <a:prstGeom prst="hexagon">
              <a:avLst>
                <a:gd name="adj" fmla="val 28657"/>
                <a:gd name="vf" fmla="val 115470"/>
              </a:avLst>
            </a:prstGeom>
            <a:solidFill>
              <a:srgbClr val="0070C0"/>
            </a:solidFill>
            <a:ln w="3175" cap="flat" cmpd="sng" algn="ctr">
              <a:noFill/>
              <a:prstDash val="solid"/>
            </a:ln>
            <a:effectLst/>
            <a:extLst/>
          </p:spPr>
          <p:txBody>
            <a:bodyPr lIns="0" tIns="0" rIns="0" bIns="0" anchor="ctr">
              <a:noAutofit/>
            </a:bodyPr>
            <a:lstStyle/>
            <a:p>
              <a:pPr algn="ctr"/>
              <a:r>
                <a:rPr lang="da-DK" altLang="zh-CN" sz="2000" dirty="0">
                  <a:solidFill>
                    <a:schemeClr val="bg1"/>
                  </a:solidFill>
                  <a:latin typeface="微软雅黑" pitchFamily="34" charset="-122"/>
                  <a:ea typeface="微软雅黑" pitchFamily="34" charset="-122"/>
                  <a:sym typeface="Microsoft YaHei"/>
                </a:rPr>
                <a:t>其他长期职工福利</a:t>
              </a:r>
            </a:p>
          </p:txBody>
        </p:sp>
        <p:sp>
          <p:nvSpPr>
            <p:cNvPr id="26" name="MH_SubTitle_2"/>
            <p:cNvSpPr>
              <a:spLocks noChangeArrowheads="1"/>
            </p:cNvSpPr>
            <p:nvPr>
              <p:custDataLst>
                <p:tags r:id="rId9"/>
              </p:custDataLst>
            </p:nvPr>
          </p:nvSpPr>
          <p:spPr bwMode="auto">
            <a:xfrm>
              <a:off x="1714818" y="2041025"/>
              <a:ext cx="1257549" cy="1119646"/>
            </a:xfrm>
            <a:prstGeom prst="hexagon">
              <a:avLst>
                <a:gd name="adj" fmla="val 28657"/>
                <a:gd name="vf" fmla="val 115470"/>
              </a:avLst>
            </a:prstGeom>
            <a:solidFill>
              <a:srgbClr val="0070C0"/>
            </a:solidFill>
            <a:ln w="3175" cap="flat" cmpd="sng" algn="ctr">
              <a:noFill/>
              <a:prstDash val="solid"/>
            </a:ln>
            <a:effectLst/>
            <a:extLst/>
          </p:spPr>
          <p:txBody>
            <a:bodyPr lIns="0" tIns="0" rIns="0" bIns="0" anchor="ctr">
              <a:normAutofit/>
            </a:bodyPr>
            <a:lstStyle/>
            <a:p>
              <a:pPr algn="ctr">
                <a:lnSpc>
                  <a:spcPct val="80000"/>
                </a:lnSpc>
                <a:spcAft>
                  <a:spcPts val="0"/>
                </a:spcAft>
              </a:pPr>
              <a:r>
                <a:rPr lang="zh-CN" altLang="zh-CN" sz="2000" dirty="0" smtClean="0">
                  <a:solidFill>
                    <a:schemeClr val="bg1"/>
                  </a:solidFill>
                  <a:latin typeface="微软雅黑" pitchFamily="34" charset="-122"/>
                  <a:ea typeface="微软雅黑" pitchFamily="34" charset="-122"/>
                  <a:sym typeface="Microsoft YaHei"/>
                </a:rPr>
                <a:t>短期</a:t>
              </a:r>
              <a:endParaRPr lang="en-US" altLang="zh-CN" sz="2000" dirty="0" smtClean="0">
                <a:solidFill>
                  <a:schemeClr val="bg1"/>
                </a:solidFill>
                <a:latin typeface="微软雅黑" pitchFamily="34" charset="-122"/>
                <a:ea typeface="微软雅黑" pitchFamily="34" charset="-122"/>
                <a:sym typeface="Microsoft YaHei"/>
              </a:endParaRPr>
            </a:p>
            <a:p>
              <a:pPr algn="ctr">
                <a:lnSpc>
                  <a:spcPct val="80000"/>
                </a:lnSpc>
                <a:spcAft>
                  <a:spcPts val="0"/>
                </a:spcAft>
              </a:pPr>
              <a:r>
                <a:rPr lang="zh-CN" altLang="zh-CN" sz="2000" dirty="0" smtClean="0">
                  <a:solidFill>
                    <a:schemeClr val="bg1"/>
                  </a:solidFill>
                  <a:latin typeface="微软雅黑" pitchFamily="34" charset="-122"/>
                  <a:ea typeface="微软雅黑" pitchFamily="34" charset="-122"/>
                  <a:sym typeface="Microsoft YaHei"/>
                </a:rPr>
                <a:t>薪</a:t>
              </a:r>
              <a:r>
                <a:rPr lang="zh-CN" altLang="zh-CN" sz="2000" dirty="0">
                  <a:solidFill>
                    <a:schemeClr val="bg1"/>
                  </a:solidFill>
                  <a:latin typeface="微软雅黑" pitchFamily="34" charset="-122"/>
                  <a:ea typeface="微软雅黑" pitchFamily="34" charset="-122"/>
                  <a:sym typeface="Microsoft YaHei"/>
                </a:rPr>
                <a:t>酬</a:t>
              </a:r>
            </a:p>
          </p:txBody>
        </p:sp>
        <p:sp>
          <p:nvSpPr>
            <p:cNvPr id="27" name="MH_SubTitle_3"/>
            <p:cNvSpPr>
              <a:spLocks noChangeArrowheads="1"/>
            </p:cNvSpPr>
            <p:nvPr>
              <p:custDataLst>
                <p:tags r:id="rId10"/>
              </p:custDataLst>
            </p:nvPr>
          </p:nvSpPr>
          <p:spPr bwMode="auto">
            <a:xfrm>
              <a:off x="714897" y="2633683"/>
              <a:ext cx="1257550" cy="1119646"/>
            </a:xfrm>
            <a:prstGeom prst="hexagon">
              <a:avLst>
                <a:gd name="adj" fmla="val 28657"/>
                <a:gd name="vf" fmla="val 115470"/>
              </a:avLst>
            </a:prstGeom>
            <a:solidFill>
              <a:srgbClr val="0070C0"/>
            </a:solidFill>
            <a:ln w="3175" cap="flat" cmpd="sng" algn="ctr">
              <a:noFill/>
              <a:prstDash val="solid"/>
            </a:ln>
            <a:effectLst/>
            <a:extLst/>
          </p:spPr>
          <p:txBody>
            <a:bodyPr lIns="0" tIns="0" rIns="0" bIns="0" anchor="ctr">
              <a:normAutofit/>
            </a:bodyPr>
            <a:lstStyle/>
            <a:p>
              <a:pPr algn="ctr">
                <a:lnSpc>
                  <a:spcPct val="80000"/>
                </a:lnSpc>
              </a:pPr>
              <a:r>
                <a:rPr lang="zh-CN" altLang="zh-CN" sz="2000" dirty="0">
                  <a:solidFill>
                    <a:schemeClr val="bg1"/>
                  </a:solidFill>
                  <a:latin typeface="微软雅黑" pitchFamily="34" charset="-122"/>
                  <a:ea typeface="微软雅黑" pitchFamily="34" charset="-122"/>
                  <a:sym typeface="Microsoft YaHei"/>
                </a:rPr>
                <a:t>离职后福利</a:t>
              </a:r>
            </a:p>
          </p:txBody>
        </p:sp>
        <p:sp>
          <p:nvSpPr>
            <p:cNvPr id="28" name="MH_SubTitle_4"/>
            <p:cNvSpPr>
              <a:spLocks noChangeArrowheads="1"/>
            </p:cNvSpPr>
            <p:nvPr>
              <p:custDataLst>
                <p:tags r:id="rId11"/>
              </p:custDataLst>
            </p:nvPr>
          </p:nvSpPr>
          <p:spPr bwMode="auto">
            <a:xfrm>
              <a:off x="2714738" y="2633683"/>
              <a:ext cx="1257550" cy="1119646"/>
            </a:xfrm>
            <a:prstGeom prst="hexagon">
              <a:avLst>
                <a:gd name="adj" fmla="val 28657"/>
                <a:gd name="vf" fmla="val 115470"/>
              </a:avLst>
            </a:prstGeom>
            <a:solidFill>
              <a:srgbClr val="0070C0"/>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lnSpc>
                  <a:spcPct val="80000"/>
                </a:lnSpc>
                <a:spcAft>
                  <a:spcPts val="0"/>
                </a:spcAft>
              </a:pPr>
              <a:r>
                <a:rPr lang="da-DK" altLang="zh-CN" sz="2000" dirty="0" smtClean="0">
                  <a:solidFill>
                    <a:schemeClr val="bg1"/>
                  </a:solidFill>
                  <a:latin typeface="微软雅黑" pitchFamily="34" charset="-122"/>
                  <a:ea typeface="微软雅黑" pitchFamily="34" charset="-122"/>
                  <a:sym typeface="Microsoft YaHei"/>
                </a:rPr>
                <a:t>辞退</a:t>
              </a:r>
            </a:p>
            <a:p>
              <a:pPr algn="ctr">
                <a:lnSpc>
                  <a:spcPct val="80000"/>
                </a:lnSpc>
                <a:spcAft>
                  <a:spcPts val="0"/>
                </a:spcAft>
              </a:pPr>
              <a:r>
                <a:rPr lang="da-DK" altLang="zh-CN" sz="2000" dirty="0" smtClean="0">
                  <a:solidFill>
                    <a:schemeClr val="bg1"/>
                  </a:solidFill>
                  <a:latin typeface="微软雅黑" pitchFamily="34" charset="-122"/>
                  <a:ea typeface="微软雅黑" pitchFamily="34" charset="-122"/>
                  <a:sym typeface="Microsoft YaHei"/>
                </a:rPr>
                <a:t>福利</a:t>
              </a:r>
              <a:endParaRPr lang="da-DK" altLang="zh-CN" sz="2000" dirty="0">
                <a:solidFill>
                  <a:schemeClr val="bg1"/>
                </a:solidFill>
                <a:latin typeface="微软雅黑" pitchFamily="34" charset="-122"/>
                <a:ea typeface="微软雅黑" pitchFamily="34" charset="-122"/>
                <a:sym typeface="Microsoft YaHei"/>
              </a:endParaRPr>
            </a:p>
          </p:txBody>
        </p:sp>
      </p:grpSp>
      <p:sp>
        <p:nvSpPr>
          <p:cNvPr id="29" name="MH_Title_1"/>
          <p:cNvSpPr>
            <a:spLocks noChangeArrowheads="1"/>
          </p:cNvSpPr>
          <p:nvPr>
            <p:custDataLst>
              <p:tags r:id="rId7"/>
            </p:custDataLst>
          </p:nvPr>
        </p:nvSpPr>
        <p:spPr bwMode="auto">
          <a:xfrm>
            <a:off x="5644443" y="2007156"/>
            <a:ext cx="3081867" cy="2576133"/>
          </a:xfrm>
          <a:prstGeom prst="hexagon">
            <a:avLst>
              <a:gd name="adj" fmla="val 29334"/>
              <a:gd name="vf" fmla="val 115470"/>
            </a:avLst>
          </a:prstGeom>
          <a:solidFill>
            <a:srgbClr val="0070C0"/>
          </a:solidFill>
          <a:ln w="3175">
            <a:noFill/>
          </a:ln>
          <a:effectLst/>
          <a:ex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Autofit/>
          </a:bodyPr>
          <a:lstStyle/>
          <a:p>
            <a:pPr algn="ctr" defTabSz="800100">
              <a:lnSpc>
                <a:spcPct val="150000"/>
              </a:lnSpc>
              <a:spcBef>
                <a:spcPct val="0"/>
              </a:spcBef>
              <a:spcAft>
                <a:spcPct val="35000"/>
              </a:spcAft>
            </a:pPr>
            <a:r>
              <a:rPr lang="zh-CN" altLang="zh-CN" sz="2000" dirty="0">
                <a:latin typeface="微软雅黑" pitchFamily="34" charset="-122"/>
                <a:ea typeface="微软雅黑" pitchFamily="34" charset="-122"/>
              </a:rPr>
              <a:t>企业提供给职工配偶、子女、受赡养人、已故员工遗属及其他受益人等的福利</a:t>
            </a:r>
            <a:endParaRPr lang="zh-CN" altLang="en-US" sz="2000" dirty="0">
              <a:solidFill>
                <a:schemeClr val="bg1"/>
              </a:solidFill>
              <a:latin typeface="微软雅黑" pitchFamily="34" charset="-122"/>
              <a:ea typeface="微软雅黑" pitchFamily="34" charset="-122"/>
              <a:sym typeface="Microsoft YaHei"/>
            </a:endParaRPr>
          </a:p>
        </p:txBody>
      </p:sp>
      <p:sp>
        <p:nvSpPr>
          <p:cNvPr id="30" name="加号 29"/>
          <p:cNvSpPr/>
          <p:nvPr/>
        </p:nvSpPr>
        <p:spPr>
          <a:xfrm>
            <a:off x="4576763" y="3016131"/>
            <a:ext cx="575734" cy="558182"/>
          </a:xfrm>
          <a:prstGeom prst="mathPlus">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32192048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9" name="矩形 18"/>
          <p:cNvSpPr/>
          <p:nvPr/>
        </p:nvSpPr>
        <p:spPr>
          <a:xfrm>
            <a:off x="468580" y="1121626"/>
            <a:ext cx="7749867" cy="383181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丁企业共有</a:t>
            </a:r>
            <a:r>
              <a:rPr lang="en-US" altLang="zh-CN" sz="1800" dirty="0">
                <a:latin typeface="微软雅黑" pitchFamily="34" charset="-122"/>
                <a:ea typeface="微软雅黑" pitchFamily="34" charset="-122"/>
              </a:rPr>
              <a:t>2 000</a:t>
            </a:r>
            <a:r>
              <a:rPr lang="zh-CN" altLang="zh-CN" sz="1800" dirty="0">
                <a:latin typeface="微软雅黑" pitchFamily="34" charset="-122"/>
                <a:ea typeface="微软雅黑" pitchFamily="34" charset="-122"/>
              </a:rPr>
              <a:t>名职工，从</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日起，该企业实行累积带薪缺勤制度。该制度规定，每个职工每年可享受</a:t>
            </a:r>
            <a:r>
              <a:rPr lang="en-US" altLang="zh-CN" sz="1800" dirty="0">
                <a:latin typeface="微软雅黑" pitchFamily="34" charset="-122"/>
                <a:ea typeface="微软雅黑" pitchFamily="34" charset="-122"/>
              </a:rPr>
              <a:t>5</a:t>
            </a:r>
            <a:r>
              <a:rPr lang="zh-CN" altLang="zh-CN" sz="1800" dirty="0">
                <a:latin typeface="微软雅黑" pitchFamily="34" charset="-122"/>
                <a:ea typeface="微软雅黑" pitchFamily="34" charset="-122"/>
              </a:rPr>
              <a:t>个工作日带薪年休假，未使用的年休假只能向后结转一个公历年度，超过</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年未使用的权利作废，在职工离开企业时也无权获得现金支付；职工休年休假时，首先使用当年可享受的权利，再从上年结转的带薪年休假中扣除。</a:t>
            </a:r>
          </a:p>
          <a:p>
            <a:pPr>
              <a:lnSpc>
                <a:spcPct val="150000"/>
              </a:lnSpc>
            </a:pP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zh-CN" sz="1800" dirty="0">
                <a:latin typeface="微软雅黑" pitchFamily="34" charset="-122"/>
                <a:ea typeface="微软雅黑" pitchFamily="34" charset="-122"/>
              </a:rPr>
              <a:t>日，丁企业预计</a:t>
            </a:r>
            <a:r>
              <a:rPr lang="en-US" altLang="zh-CN" sz="1800" dirty="0">
                <a:latin typeface="微软雅黑" pitchFamily="34" charset="-122"/>
                <a:ea typeface="微软雅黑" pitchFamily="34" charset="-122"/>
              </a:rPr>
              <a:t>2019</a:t>
            </a:r>
            <a:r>
              <a:rPr lang="zh-CN" altLang="zh-CN" sz="1800" dirty="0">
                <a:latin typeface="微软雅黑" pitchFamily="34" charset="-122"/>
                <a:ea typeface="微软雅黑" pitchFamily="34" charset="-122"/>
              </a:rPr>
              <a:t>年有</a:t>
            </a:r>
            <a:r>
              <a:rPr lang="en-US" altLang="zh-CN" sz="1800" dirty="0">
                <a:latin typeface="微软雅黑" pitchFamily="34" charset="-122"/>
                <a:ea typeface="微软雅黑" pitchFamily="34" charset="-122"/>
              </a:rPr>
              <a:t>1 900</a:t>
            </a:r>
            <a:r>
              <a:rPr lang="zh-CN" altLang="zh-CN" sz="1800" dirty="0">
                <a:latin typeface="微软雅黑" pitchFamily="34" charset="-122"/>
                <a:ea typeface="微软雅黑" pitchFamily="34" charset="-122"/>
              </a:rPr>
              <a:t>名职工将享受不超过</a:t>
            </a:r>
            <a:r>
              <a:rPr lang="en-US" altLang="zh-CN" sz="1800" dirty="0">
                <a:latin typeface="微软雅黑" pitchFamily="34" charset="-122"/>
                <a:ea typeface="微软雅黑" pitchFamily="34" charset="-122"/>
              </a:rPr>
              <a:t>5</a:t>
            </a:r>
            <a:r>
              <a:rPr lang="zh-CN" altLang="zh-CN" sz="1800" dirty="0">
                <a:latin typeface="微软雅黑" pitchFamily="34" charset="-122"/>
                <a:ea typeface="微软雅黑" pitchFamily="34" charset="-122"/>
              </a:rPr>
              <a:t>天的带薪年休假，剩余</a:t>
            </a:r>
            <a:r>
              <a:rPr lang="en-US" altLang="zh-CN" sz="1800" dirty="0">
                <a:latin typeface="微软雅黑" pitchFamily="34" charset="-122"/>
                <a:ea typeface="微软雅黑" pitchFamily="34" charset="-122"/>
              </a:rPr>
              <a:t>100</a:t>
            </a:r>
            <a:r>
              <a:rPr lang="zh-CN" altLang="zh-CN" sz="1800" dirty="0">
                <a:latin typeface="微软雅黑" pitchFamily="34" charset="-122"/>
                <a:ea typeface="微软雅黑" pitchFamily="34" charset="-122"/>
              </a:rPr>
              <a:t>名职工每人将平均享受</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天半年休假，假定这</a:t>
            </a:r>
            <a:r>
              <a:rPr lang="en-US" altLang="zh-CN" sz="1800" dirty="0">
                <a:latin typeface="微软雅黑" pitchFamily="34" charset="-122"/>
                <a:ea typeface="微软雅黑" pitchFamily="34" charset="-122"/>
              </a:rPr>
              <a:t>100</a:t>
            </a:r>
            <a:r>
              <a:rPr lang="zh-CN" altLang="zh-CN" sz="1800" dirty="0">
                <a:latin typeface="微软雅黑" pitchFamily="34" charset="-122"/>
                <a:ea typeface="微软雅黑" pitchFamily="34" charset="-122"/>
              </a:rPr>
              <a:t>名职工全部为总部各部门经理，该企业平均每名职工每个工作日工资为</a:t>
            </a:r>
            <a:r>
              <a:rPr lang="en-US" altLang="zh-CN" sz="1800" dirty="0">
                <a:latin typeface="微软雅黑" pitchFamily="34" charset="-122"/>
                <a:ea typeface="微软雅黑" pitchFamily="34" charset="-122"/>
              </a:rPr>
              <a:t>300</a:t>
            </a:r>
            <a:r>
              <a:rPr lang="zh-CN" altLang="zh-CN" sz="1800" dirty="0">
                <a:latin typeface="微软雅黑" pitchFamily="34" charset="-122"/>
                <a:ea typeface="微软雅黑" pitchFamily="34" charset="-122"/>
              </a:rPr>
              <a:t>元。不考虑其他相关因素。</a:t>
            </a:r>
          </a:p>
        </p:txBody>
      </p:sp>
    </p:spTree>
    <p:custDataLst>
      <p:tags r:id="rId1"/>
    </p:custDataLst>
    <p:extLst>
      <p:ext uri="{BB962C8B-B14F-4D97-AF65-F5344CB8AC3E}">
        <p14:creationId xmlns:p14="http://schemas.microsoft.com/office/powerpoint/2010/main" val="42539212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9" name="矩形 18"/>
          <p:cNvSpPr/>
          <p:nvPr/>
        </p:nvSpPr>
        <p:spPr>
          <a:xfrm>
            <a:off x="289932" y="1121626"/>
            <a:ext cx="8603243" cy="2169825"/>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丁企业在</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zh-CN" sz="1800" dirty="0">
                <a:latin typeface="微软雅黑" pitchFamily="34" charset="-122"/>
                <a:ea typeface="微软雅黑" pitchFamily="34" charset="-122"/>
              </a:rPr>
              <a:t>日应当预计由于职工累积未使用的带薪年休假权利而导致的预期支付的金额，即相当于</a:t>
            </a:r>
            <a:r>
              <a:rPr lang="en-US" altLang="zh-CN" sz="1800" dirty="0">
                <a:latin typeface="微软雅黑" pitchFamily="34" charset="-122"/>
                <a:ea typeface="微软雅黑" pitchFamily="34" charset="-122"/>
              </a:rPr>
              <a:t>150</a:t>
            </a:r>
            <a:r>
              <a:rPr lang="zh-CN" altLang="zh-CN" sz="1800" dirty="0">
                <a:latin typeface="微软雅黑" pitchFamily="34" charset="-122"/>
                <a:ea typeface="微软雅黑" pitchFamily="34" charset="-122"/>
              </a:rPr>
              <a:t>天</a:t>
            </a:r>
            <a:r>
              <a:rPr lang="en-US" altLang="zh-CN" sz="1800" dirty="0">
                <a:latin typeface="微软雅黑" pitchFamily="34" charset="-122"/>
                <a:ea typeface="微软雅黑" pitchFamily="34" charset="-122"/>
              </a:rPr>
              <a:t>[100×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6.5-5</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的年休假工资金额</a:t>
            </a:r>
            <a:r>
              <a:rPr lang="en-US" altLang="zh-CN" sz="1800" dirty="0">
                <a:latin typeface="微软雅黑" pitchFamily="34" charset="-122"/>
                <a:ea typeface="微软雅黑" pitchFamily="34" charset="-122"/>
              </a:rPr>
              <a:t>45 </a:t>
            </a:r>
            <a:r>
              <a:rPr lang="en-US" altLang="zh-CN" sz="1800" dirty="0" smtClean="0">
                <a:latin typeface="微软雅黑" pitchFamily="34" charset="-122"/>
                <a:ea typeface="微软雅黑" pitchFamily="34" charset="-122"/>
              </a:rPr>
              <a:t>000</a:t>
            </a:r>
            <a:r>
              <a:rPr lang="zh-CN"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150×300</a:t>
            </a:r>
            <a:r>
              <a:rPr lang="zh-CN" altLang="zh-CN" sz="1800" dirty="0">
                <a:latin typeface="微软雅黑" pitchFamily="34" charset="-122"/>
                <a:ea typeface="微软雅黑" pitchFamily="34" charset="-122"/>
              </a:rPr>
              <a:t>）元</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借：管理费用　　　　　　　　　　　　　　　　　　　　　　　　　　　</a:t>
            </a:r>
            <a:r>
              <a:rPr lang="en-US" altLang="zh-CN" sz="1800" dirty="0">
                <a:latin typeface="微软雅黑" pitchFamily="34" charset="-122"/>
                <a:ea typeface="微软雅黑" pitchFamily="34" charset="-122"/>
              </a:rPr>
              <a:t>45 000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带薪缺勤</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短期带薪缺勤</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累积带薪缺勤　</a:t>
            </a:r>
            <a:r>
              <a:rPr lang="en-US" altLang="zh-CN" sz="1800" dirty="0" smtClean="0">
                <a:latin typeface="微软雅黑" pitchFamily="34" charset="-122"/>
                <a:ea typeface="微软雅黑" pitchFamily="34" charset="-122"/>
              </a:rPr>
              <a:t>45 000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53623416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6" y="649144"/>
            <a:ext cx="6807060"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、应付职</a:t>
            </a:r>
            <a:r>
              <a:rPr lang="zh-CN" altLang="en-US" sz="1800" b="1" dirty="0">
                <a:solidFill>
                  <a:srgbClr val="084CA1"/>
                </a:solidFill>
                <a:ea typeface="微软雅黑"/>
                <a:cs typeface="+mn-ea"/>
                <a:sym typeface="+mn-lt"/>
              </a:rPr>
              <a:t>工薪</a:t>
            </a:r>
            <a:r>
              <a:rPr lang="zh-CN" altLang="en-US" sz="1800" b="1" dirty="0" smtClean="0">
                <a:solidFill>
                  <a:srgbClr val="084CA1"/>
                </a:solidFill>
                <a:ea typeface="微软雅黑"/>
                <a:cs typeface="+mn-ea"/>
                <a:sym typeface="+mn-lt"/>
              </a:rPr>
              <a:t>酬的账户处理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短期薪酬</a:t>
            </a:r>
            <a:r>
              <a:rPr lang="zh-CN" altLang="en-US" sz="1800" b="1" dirty="0" smtClean="0">
                <a:solidFill>
                  <a:srgbClr val="084CA1"/>
                </a:solidFill>
                <a:ea typeface="微软雅黑"/>
                <a:cs typeface="+mn-ea"/>
              </a:rPr>
              <a:t>（非</a:t>
            </a:r>
            <a:r>
              <a:rPr lang="zh-CN" altLang="zh-CN" sz="1800" b="1" dirty="0" smtClean="0">
                <a:solidFill>
                  <a:srgbClr val="084CA1"/>
                </a:solidFill>
                <a:ea typeface="微软雅黑"/>
                <a:cs typeface="+mn-ea"/>
              </a:rPr>
              <a:t>货币</a:t>
            </a:r>
            <a:r>
              <a:rPr lang="zh-CN" altLang="zh-CN" sz="1800" b="1" dirty="0">
                <a:solidFill>
                  <a:srgbClr val="084CA1"/>
                </a:solidFill>
                <a:ea typeface="微软雅黑"/>
                <a:cs typeface="+mn-ea"/>
              </a:rPr>
              <a:t>性职工薪酬</a:t>
            </a:r>
            <a:r>
              <a:rPr lang="zh-CN" altLang="en-US" sz="1800" b="1" dirty="0">
                <a:solidFill>
                  <a:srgbClr val="084CA1"/>
                </a:solidFill>
                <a:ea typeface="微软雅黑"/>
                <a:cs typeface="+mn-ea"/>
              </a:rPr>
              <a:t>）</a:t>
            </a:r>
            <a:endParaRPr lang="en-US" altLang="zh-CN" sz="1800" b="1" dirty="0">
              <a:solidFill>
                <a:srgbClr val="084CA1"/>
              </a:solidFill>
              <a:ea typeface="微软雅黑"/>
              <a:cs typeface="+mn-ea"/>
              <a:sym typeface="+mn-lt"/>
            </a:endParaRPr>
          </a:p>
        </p:txBody>
      </p:sp>
      <p:grpSp>
        <p:nvGrpSpPr>
          <p:cNvPr id="18" name="组合 17"/>
          <p:cNvGrpSpPr/>
          <p:nvPr/>
        </p:nvGrpSpPr>
        <p:grpSpPr>
          <a:xfrm>
            <a:off x="107700" y="1333470"/>
            <a:ext cx="1760598" cy="1690207"/>
            <a:chOff x="1715" y="4363"/>
            <a:chExt cx="3628" cy="3490"/>
          </a:xfrm>
        </p:grpSpPr>
        <p:sp>
          <p:nvSpPr>
            <p:cNvPr id="29" name="椭圆 2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1" name="椭圆 30"/>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2" name="文本框 18"/>
          <p:cNvSpPr txBox="1"/>
          <p:nvPr/>
        </p:nvSpPr>
        <p:spPr>
          <a:xfrm>
            <a:off x="2540461" y="1701704"/>
            <a:ext cx="5558509" cy="3000821"/>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1</a:t>
            </a:r>
            <a:r>
              <a:rPr lang="zh-CN" altLang="en-US" sz="1800" b="1" dirty="0" smtClean="0">
                <a:latin typeface="微软雅黑" pitchFamily="34" charset="-122"/>
                <a:ea typeface="微软雅黑" pitchFamily="34" charset="-122"/>
              </a:rPr>
              <a:t>）</a:t>
            </a:r>
            <a:r>
              <a:rPr lang="zh-CN" altLang="zh-CN" sz="1800" b="1" dirty="0" smtClean="0">
                <a:latin typeface="微软雅黑" pitchFamily="34" charset="-122"/>
                <a:ea typeface="微软雅黑" pitchFamily="34" charset="-122"/>
              </a:rPr>
              <a:t>确认</a:t>
            </a:r>
            <a:r>
              <a:rPr lang="zh-CN" altLang="zh-CN" sz="1800" b="1" dirty="0">
                <a:latin typeface="微软雅黑" pitchFamily="34" charset="-122"/>
                <a:ea typeface="微软雅黑" pitchFamily="34" charset="-122"/>
              </a:rPr>
              <a:t>收入</a:t>
            </a:r>
          </a:p>
          <a:p>
            <a:pPr>
              <a:lnSpc>
                <a:spcPct val="150000"/>
              </a:lnSpc>
            </a:pPr>
            <a:r>
              <a:rPr lang="zh-CN" altLang="zh-CN" sz="1800" dirty="0">
                <a:latin typeface="微软雅黑" pitchFamily="34" charset="-122"/>
                <a:ea typeface="微软雅黑" pitchFamily="34" charset="-122"/>
              </a:rPr>
              <a:t>借：应付职工薪酬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非货币性福利</a:t>
            </a:r>
          </a:p>
          <a:p>
            <a:pPr>
              <a:lnSpc>
                <a:spcPct val="150000"/>
              </a:lnSpc>
            </a:pPr>
            <a:r>
              <a:rPr lang="zh-CN" altLang="zh-CN" sz="1800" dirty="0">
                <a:latin typeface="微软雅黑" pitchFamily="34" charset="-122"/>
                <a:ea typeface="微软雅黑" pitchFamily="34" charset="-122"/>
              </a:rPr>
              <a:t>　　贷：主营业务收入</a:t>
            </a:r>
          </a:p>
          <a:p>
            <a:pPr>
              <a:lnSpc>
                <a:spcPct val="150000"/>
              </a:lnSpc>
            </a:pPr>
            <a:r>
              <a:rPr lang="zh-CN" altLang="zh-CN"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应交增值税（销项税额）</a:t>
            </a:r>
          </a:p>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2</a:t>
            </a:r>
            <a:r>
              <a:rPr lang="zh-CN" altLang="en-US" sz="1800" b="1" dirty="0" smtClean="0">
                <a:latin typeface="微软雅黑" pitchFamily="34" charset="-122"/>
                <a:ea typeface="微软雅黑" pitchFamily="34" charset="-122"/>
              </a:rPr>
              <a:t>）</a:t>
            </a:r>
            <a:r>
              <a:rPr lang="zh-CN" altLang="zh-CN" sz="1800" b="1" dirty="0" smtClean="0">
                <a:latin typeface="微软雅黑" pitchFamily="34" charset="-122"/>
                <a:ea typeface="微软雅黑" pitchFamily="34" charset="-122"/>
              </a:rPr>
              <a:t>结转</a:t>
            </a:r>
            <a:r>
              <a:rPr lang="zh-CN" altLang="zh-CN" sz="1800" b="1" dirty="0">
                <a:latin typeface="微软雅黑" pitchFamily="34" charset="-122"/>
                <a:ea typeface="微软雅黑" pitchFamily="34" charset="-122"/>
              </a:rPr>
              <a:t>产品成本</a:t>
            </a:r>
          </a:p>
          <a:p>
            <a:pPr>
              <a:lnSpc>
                <a:spcPct val="150000"/>
              </a:lnSpc>
            </a:pPr>
            <a:r>
              <a:rPr lang="zh-CN" altLang="zh-CN" sz="1800" dirty="0">
                <a:latin typeface="微软雅黑" pitchFamily="34" charset="-122"/>
                <a:ea typeface="微软雅黑" pitchFamily="34" charset="-122"/>
              </a:rPr>
              <a:t>借：主营业务成本</a:t>
            </a:r>
          </a:p>
          <a:p>
            <a:pPr>
              <a:lnSpc>
                <a:spcPct val="150000"/>
              </a:lnSpc>
            </a:pPr>
            <a:r>
              <a:rPr lang="zh-CN" altLang="zh-CN" sz="1800" dirty="0">
                <a:latin typeface="微软雅黑" pitchFamily="34" charset="-122"/>
                <a:ea typeface="微软雅黑" pitchFamily="34" charset="-122"/>
              </a:rPr>
              <a:t>　　贷：库存</a:t>
            </a:r>
            <a:r>
              <a:rPr lang="zh-CN" altLang="zh-CN" sz="1800" dirty="0" smtClean="0">
                <a:latin typeface="微软雅黑" pitchFamily="34" charset="-122"/>
                <a:ea typeface="微软雅黑" pitchFamily="34" charset="-122"/>
              </a:rPr>
              <a:t>商品</a:t>
            </a:r>
            <a:endParaRPr lang="zh-CN" altLang="zh-CN" sz="1800" dirty="0">
              <a:latin typeface="微软雅黑" pitchFamily="34" charset="-122"/>
              <a:ea typeface="微软雅黑" pitchFamily="34" charset="-122"/>
            </a:endParaRPr>
          </a:p>
        </p:txBody>
      </p:sp>
      <p:sp>
        <p:nvSpPr>
          <p:cNvPr id="34" name="文本框 19"/>
          <p:cNvSpPr txBox="1"/>
          <p:nvPr/>
        </p:nvSpPr>
        <p:spPr>
          <a:xfrm>
            <a:off x="2573946" y="1131769"/>
            <a:ext cx="6570054" cy="499624"/>
          </a:xfrm>
          <a:prstGeom prst="rect">
            <a:avLst/>
          </a:prstGeom>
          <a:noFill/>
        </p:spPr>
        <p:txBody>
          <a:bodyPr wrap="square" rtlCol="0">
            <a:spAutoFit/>
          </a:bodyPr>
          <a:lstStyle/>
          <a:p>
            <a:pPr>
              <a:lnSpc>
                <a:spcPct val="150000"/>
              </a:lnSpc>
              <a:defRPr/>
            </a:pPr>
            <a:r>
              <a:rPr lang="zh-CN" altLang="zh-CN" sz="2000" b="1" kern="0" dirty="0">
                <a:solidFill>
                  <a:srgbClr val="084CA1"/>
                </a:solidFill>
                <a:latin typeface="微软雅黑" pitchFamily="34" charset="-122"/>
                <a:ea typeface="微软雅黑" pitchFamily="34" charset="-122"/>
              </a:rPr>
              <a:t>企业以其自产产品作为非货币性福利发放给</a:t>
            </a:r>
            <a:r>
              <a:rPr lang="zh-CN" altLang="zh-CN" sz="2000" b="1" kern="0" dirty="0" smtClean="0">
                <a:solidFill>
                  <a:srgbClr val="084CA1"/>
                </a:solidFill>
                <a:latin typeface="微软雅黑" pitchFamily="34" charset="-122"/>
                <a:ea typeface="微软雅黑" pitchFamily="34" charset="-122"/>
              </a:rPr>
              <a:t>职工</a:t>
            </a:r>
            <a:endParaRPr lang="zh-CN" altLang="zh-CN"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4610133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6" y="649144"/>
            <a:ext cx="6807060"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、应付职</a:t>
            </a:r>
            <a:r>
              <a:rPr lang="zh-CN" altLang="en-US" sz="1800" b="1" dirty="0">
                <a:solidFill>
                  <a:srgbClr val="084CA1"/>
                </a:solidFill>
                <a:ea typeface="微软雅黑"/>
                <a:cs typeface="+mn-ea"/>
                <a:sym typeface="+mn-lt"/>
              </a:rPr>
              <a:t>工薪</a:t>
            </a:r>
            <a:r>
              <a:rPr lang="zh-CN" altLang="en-US" sz="1800" b="1" dirty="0" smtClean="0">
                <a:solidFill>
                  <a:srgbClr val="084CA1"/>
                </a:solidFill>
                <a:ea typeface="微软雅黑"/>
                <a:cs typeface="+mn-ea"/>
                <a:sym typeface="+mn-lt"/>
              </a:rPr>
              <a:t>酬的账户处理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短期薪酬</a:t>
            </a:r>
            <a:r>
              <a:rPr lang="zh-CN" altLang="en-US" sz="1800" b="1" dirty="0" smtClean="0">
                <a:solidFill>
                  <a:srgbClr val="084CA1"/>
                </a:solidFill>
                <a:ea typeface="微软雅黑"/>
                <a:cs typeface="+mn-ea"/>
              </a:rPr>
              <a:t>（非</a:t>
            </a:r>
            <a:r>
              <a:rPr lang="zh-CN" altLang="zh-CN" sz="1800" b="1" dirty="0" smtClean="0">
                <a:solidFill>
                  <a:srgbClr val="084CA1"/>
                </a:solidFill>
                <a:ea typeface="微软雅黑"/>
                <a:cs typeface="+mn-ea"/>
              </a:rPr>
              <a:t>货币</a:t>
            </a:r>
            <a:r>
              <a:rPr lang="zh-CN" altLang="zh-CN" sz="1800" b="1" dirty="0">
                <a:solidFill>
                  <a:srgbClr val="084CA1"/>
                </a:solidFill>
                <a:ea typeface="微软雅黑"/>
                <a:cs typeface="+mn-ea"/>
              </a:rPr>
              <a:t>性职工薪酬</a:t>
            </a:r>
            <a:r>
              <a:rPr lang="zh-CN" altLang="en-US" sz="1800" b="1" dirty="0">
                <a:solidFill>
                  <a:srgbClr val="084CA1"/>
                </a:solidFill>
                <a:ea typeface="微软雅黑"/>
                <a:cs typeface="+mn-ea"/>
              </a:rPr>
              <a:t>）</a:t>
            </a:r>
            <a:endParaRPr lang="en-US" altLang="zh-CN" sz="1800" b="1" dirty="0">
              <a:solidFill>
                <a:srgbClr val="084CA1"/>
              </a:solidFill>
              <a:ea typeface="微软雅黑"/>
              <a:cs typeface="+mn-ea"/>
              <a:sym typeface="+mn-lt"/>
            </a:endParaRPr>
          </a:p>
        </p:txBody>
      </p:sp>
      <p:grpSp>
        <p:nvGrpSpPr>
          <p:cNvPr id="18" name="组合 17"/>
          <p:cNvGrpSpPr/>
          <p:nvPr/>
        </p:nvGrpSpPr>
        <p:grpSpPr>
          <a:xfrm>
            <a:off x="107700" y="1333470"/>
            <a:ext cx="1760598" cy="1690207"/>
            <a:chOff x="1715" y="4363"/>
            <a:chExt cx="3628" cy="3490"/>
          </a:xfrm>
        </p:grpSpPr>
        <p:sp>
          <p:nvSpPr>
            <p:cNvPr id="29" name="椭圆 2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1" name="椭圆 30"/>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2" name="文本框 18"/>
          <p:cNvSpPr txBox="1"/>
          <p:nvPr/>
        </p:nvSpPr>
        <p:spPr>
          <a:xfrm>
            <a:off x="2540461" y="1701704"/>
            <a:ext cx="5558509" cy="2169825"/>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3</a:t>
            </a:r>
            <a:r>
              <a:rPr lang="zh-CN" altLang="en-US" sz="1800" b="1" dirty="0" smtClean="0">
                <a:latin typeface="微软雅黑" pitchFamily="34" charset="-122"/>
                <a:ea typeface="微软雅黑" pitchFamily="34" charset="-122"/>
              </a:rPr>
              <a:t>）</a:t>
            </a:r>
            <a:r>
              <a:rPr lang="zh-CN" altLang="zh-CN" sz="1800" b="1" dirty="0" smtClean="0">
                <a:latin typeface="微软雅黑" pitchFamily="34" charset="-122"/>
                <a:ea typeface="微软雅黑" pitchFamily="34" charset="-122"/>
              </a:rPr>
              <a:t>确认</a:t>
            </a:r>
            <a:r>
              <a:rPr lang="zh-CN" altLang="zh-CN" sz="1800" b="1" dirty="0">
                <a:latin typeface="微软雅黑" pitchFamily="34" charset="-122"/>
                <a:ea typeface="微软雅黑" pitchFamily="34" charset="-122"/>
              </a:rPr>
              <a:t>应付职工薪酬</a:t>
            </a:r>
          </a:p>
          <a:p>
            <a:pPr>
              <a:lnSpc>
                <a:spcPct val="150000"/>
              </a:lnSpc>
            </a:pPr>
            <a:r>
              <a:rPr lang="zh-CN" altLang="zh-CN" sz="1800" dirty="0">
                <a:latin typeface="微软雅黑" pitchFamily="34" charset="-122"/>
                <a:ea typeface="微软雅黑" pitchFamily="34" charset="-122"/>
              </a:rPr>
              <a:t>借：生产成本</a:t>
            </a:r>
          </a:p>
          <a:p>
            <a:pPr>
              <a:lnSpc>
                <a:spcPct val="150000"/>
              </a:lnSpc>
            </a:pPr>
            <a:r>
              <a:rPr lang="zh-CN" altLang="zh-CN" sz="1800" dirty="0">
                <a:latin typeface="微软雅黑" pitchFamily="34" charset="-122"/>
                <a:ea typeface="微软雅黑" pitchFamily="34" charset="-122"/>
              </a:rPr>
              <a:t>　　管理费用</a:t>
            </a:r>
          </a:p>
          <a:p>
            <a:pPr>
              <a:lnSpc>
                <a:spcPct val="150000"/>
              </a:lnSpc>
            </a:pPr>
            <a:r>
              <a:rPr lang="zh-CN" altLang="zh-CN" sz="1800" dirty="0">
                <a:latin typeface="微软雅黑" pitchFamily="34" charset="-122"/>
                <a:ea typeface="微软雅黑" pitchFamily="34" charset="-122"/>
              </a:rPr>
              <a:t>　　销售费用等</a:t>
            </a:r>
          </a:p>
          <a:p>
            <a:pPr>
              <a:lnSpc>
                <a:spcPct val="150000"/>
              </a:lnSpc>
            </a:pPr>
            <a:r>
              <a:rPr lang="zh-CN" altLang="zh-CN" sz="1800" dirty="0">
                <a:latin typeface="微软雅黑" pitchFamily="34" charset="-122"/>
                <a:ea typeface="微软雅黑" pitchFamily="34" charset="-122"/>
              </a:rPr>
              <a:t>　　贷：应付职工薪酬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非货币性福利</a:t>
            </a:r>
          </a:p>
        </p:txBody>
      </p:sp>
      <p:sp>
        <p:nvSpPr>
          <p:cNvPr id="34" name="文本框 19"/>
          <p:cNvSpPr txBox="1"/>
          <p:nvPr/>
        </p:nvSpPr>
        <p:spPr>
          <a:xfrm>
            <a:off x="2573946" y="1131769"/>
            <a:ext cx="6570054" cy="499624"/>
          </a:xfrm>
          <a:prstGeom prst="rect">
            <a:avLst/>
          </a:prstGeom>
          <a:noFill/>
        </p:spPr>
        <p:txBody>
          <a:bodyPr wrap="square" rtlCol="0">
            <a:spAutoFit/>
          </a:bodyPr>
          <a:lstStyle/>
          <a:p>
            <a:pPr>
              <a:lnSpc>
                <a:spcPct val="150000"/>
              </a:lnSpc>
              <a:defRPr/>
            </a:pPr>
            <a:r>
              <a:rPr lang="zh-CN" altLang="zh-CN" sz="2000" b="1" kern="0" dirty="0">
                <a:solidFill>
                  <a:srgbClr val="084CA1"/>
                </a:solidFill>
                <a:latin typeface="微软雅黑" pitchFamily="34" charset="-122"/>
                <a:ea typeface="微软雅黑" pitchFamily="34" charset="-122"/>
              </a:rPr>
              <a:t>企业以其自产产品作为非货币性福利发放给</a:t>
            </a:r>
            <a:r>
              <a:rPr lang="zh-CN" altLang="zh-CN" sz="2000" b="1" kern="0" dirty="0" smtClean="0">
                <a:solidFill>
                  <a:srgbClr val="084CA1"/>
                </a:solidFill>
                <a:latin typeface="微软雅黑" pitchFamily="34" charset="-122"/>
                <a:ea typeface="微软雅黑" pitchFamily="34" charset="-122"/>
              </a:rPr>
              <a:t>职工</a:t>
            </a:r>
            <a:endParaRPr lang="zh-CN" altLang="zh-CN"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8447820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88988"/>
            <a:ext cx="7767950" cy="1754326"/>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甲公司为家电生产企业，共有职工</a:t>
            </a:r>
            <a:r>
              <a:rPr lang="en-US" altLang="zh-CN" sz="1800" dirty="0">
                <a:latin typeface="微软雅黑" pitchFamily="34" charset="-122"/>
                <a:ea typeface="微软雅黑" pitchFamily="34" charset="-122"/>
              </a:rPr>
              <a:t>200</a:t>
            </a:r>
            <a:r>
              <a:rPr lang="zh-CN" altLang="zh-CN" sz="1800" dirty="0">
                <a:latin typeface="微软雅黑" pitchFamily="34" charset="-122"/>
                <a:ea typeface="微软雅黑" pitchFamily="34" charset="-122"/>
              </a:rPr>
              <a:t>名，其中</a:t>
            </a:r>
            <a:r>
              <a:rPr lang="en-US" altLang="zh-CN" sz="1800" dirty="0">
                <a:latin typeface="微软雅黑" pitchFamily="34" charset="-122"/>
                <a:ea typeface="微软雅黑" pitchFamily="34" charset="-122"/>
              </a:rPr>
              <a:t>170</a:t>
            </a:r>
            <a:r>
              <a:rPr lang="zh-CN" altLang="zh-CN" sz="1800" dirty="0">
                <a:latin typeface="微软雅黑" pitchFamily="34" charset="-122"/>
                <a:ea typeface="微软雅黑" pitchFamily="34" charset="-122"/>
              </a:rPr>
              <a:t>名为直接参加生产的职工，</a:t>
            </a:r>
            <a:r>
              <a:rPr lang="en-US" altLang="zh-CN" sz="1800" dirty="0">
                <a:latin typeface="微软雅黑" pitchFamily="34" charset="-122"/>
                <a:ea typeface="微软雅黑" pitchFamily="34" charset="-122"/>
              </a:rPr>
              <a:t>30</a:t>
            </a:r>
            <a:r>
              <a:rPr lang="zh-CN" altLang="zh-CN" sz="1800" dirty="0">
                <a:latin typeface="微软雅黑" pitchFamily="34" charset="-122"/>
                <a:ea typeface="微软雅黑" pitchFamily="34" charset="-122"/>
              </a:rPr>
              <a:t>名为总部管理人员。</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zh-CN" sz="1800" dirty="0">
                <a:latin typeface="微软雅黑" pitchFamily="34" charset="-122"/>
                <a:ea typeface="微软雅黑" pitchFamily="34" charset="-122"/>
              </a:rPr>
              <a:t>月，甲公司以其生产的每台成本为</a:t>
            </a:r>
            <a:r>
              <a:rPr lang="en-US" altLang="zh-CN" sz="1800" dirty="0">
                <a:latin typeface="微软雅黑" pitchFamily="34" charset="-122"/>
                <a:ea typeface="微软雅黑" pitchFamily="34" charset="-122"/>
              </a:rPr>
              <a:t>900</a:t>
            </a:r>
            <a:r>
              <a:rPr lang="zh-CN" altLang="zh-CN" sz="1800" dirty="0">
                <a:latin typeface="微软雅黑" pitchFamily="34" charset="-122"/>
                <a:ea typeface="微软雅黑" pitchFamily="34" charset="-122"/>
              </a:rPr>
              <a:t>元的电暖器作为春节福利发放给公司每名职工。该型号的电暖器市场售价为每台</a:t>
            </a:r>
            <a:r>
              <a:rPr lang="en-US" altLang="zh-CN" sz="1800" dirty="0">
                <a:latin typeface="微软雅黑" pitchFamily="34" charset="-122"/>
                <a:ea typeface="微软雅黑" pitchFamily="34" charset="-122"/>
              </a:rPr>
              <a:t>1 000</a:t>
            </a:r>
            <a:r>
              <a:rPr lang="zh-CN" altLang="zh-CN" sz="1800" dirty="0">
                <a:latin typeface="微软雅黑" pitchFamily="34" charset="-122"/>
                <a:ea typeface="微软雅黑" pitchFamily="34" charset="-122"/>
              </a:rPr>
              <a:t>元，甲公司适用的增值税税率为</a:t>
            </a:r>
            <a:r>
              <a:rPr lang="en-US" altLang="zh-CN" sz="1800" dirty="0">
                <a:latin typeface="微软雅黑" pitchFamily="34" charset="-122"/>
                <a:ea typeface="微软雅黑" pitchFamily="34" charset="-122"/>
              </a:rPr>
              <a:t>16</a:t>
            </a:r>
            <a:r>
              <a:rPr lang="zh-CN" altLang="zh-CN" sz="1800" dirty="0">
                <a:latin typeface="微软雅黑" pitchFamily="34" charset="-122"/>
                <a:ea typeface="微软雅黑" pitchFamily="34" charset="-122"/>
              </a:rPr>
              <a:t>％。</a:t>
            </a:r>
          </a:p>
        </p:txBody>
      </p:sp>
      <p:sp>
        <p:nvSpPr>
          <p:cNvPr id="16" name="矩形 1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72541" y="2933403"/>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矩形 18"/>
          <p:cNvSpPr/>
          <p:nvPr/>
        </p:nvSpPr>
        <p:spPr>
          <a:xfrm>
            <a:off x="672541" y="3016518"/>
            <a:ext cx="8471459"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应确认的应付职工薪酬＝</a:t>
            </a:r>
            <a:r>
              <a:rPr lang="en-US" altLang="zh-CN" sz="1800" dirty="0">
                <a:latin typeface="微软雅黑" pitchFamily="34" charset="-122"/>
                <a:ea typeface="微软雅黑" pitchFamily="34" charset="-122"/>
              </a:rPr>
              <a:t>200×1 000×16</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200×1 000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232 000</a:t>
            </a:r>
            <a:r>
              <a:rPr lang="zh-CN" altLang="zh-CN" sz="1800" dirty="0">
                <a:latin typeface="微软雅黑" pitchFamily="34" charset="-122"/>
                <a:ea typeface="微软雅黑" pitchFamily="34" charset="-122"/>
              </a:rPr>
              <a:t>（元）</a:t>
            </a:r>
          </a:p>
          <a:p>
            <a:pPr>
              <a:lnSpc>
                <a:spcPct val="150000"/>
              </a:lnSpc>
            </a:pPr>
            <a:r>
              <a:rPr lang="zh-CN" altLang="zh-CN" sz="1800" dirty="0">
                <a:latin typeface="微软雅黑" pitchFamily="34" charset="-122"/>
                <a:ea typeface="微软雅黑" pitchFamily="34" charset="-122"/>
              </a:rPr>
              <a:t>应记入‌“生产成本‌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科目的金额＝</a:t>
            </a:r>
            <a:r>
              <a:rPr lang="en-US" altLang="zh-CN" sz="1800" dirty="0">
                <a:latin typeface="微软雅黑" pitchFamily="34" charset="-122"/>
                <a:ea typeface="微软雅黑" pitchFamily="34" charset="-122"/>
              </a:rPr>
              <a:t>170×1 000×16</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170×1 000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197 200</a:t>
            </a:r>
            <a:r>
              <a:rPr lang="zh-CN" altLang="zh-CN" sz="1800" dirty="0">
                <a:latin typeface="微软雅黑" pitchFamily="34" charset="-122"/>
                <a:ea typeface="微软雅黑" pitchFamily="34" charset="-122"/>
              </a:rPr>
              <a:t>（元）</a:t>
            </a:r>
          </a:p>
          <a:p>
            <a:pPr>
              <a:lnSpc>
                <a:spcPct val="150000"/>
              </a:lnSpc>
            </a:pPr>
            <a:r>
              <a:rPr lang="zh-CN" altLang="zh-CN" sz="1800" dirty="0">
                <a:latin typeface="微软雅黑" pitchFamily="34" charset="-122"/>
                <a:ea typeface="微软雅黑" pitchFamily="34" charset="-122"/>
              </a:rPr>
              <a:t>应记入‌“管理费用‌</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科目的金额＝</a:t>
            </a:r>
            <a:r>
              <a:rPr lang="en-US" altLang="zh-CN" sz="1800" dirty="0">
                <a:latin typeface="微软雅黑" pitchFamily="34" charset="-122"/>
                <a:ea typeface="微软雅黑" pitchFamily="34" charset="-122"/>
              </a:rPr>
              <a:t>30×1 000×16</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30×1 000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34 800</a:t>
            </a:r>
            <a:r>
              <a:rPr lang="zh-CN" altLang="zh-CN" sz="1800" dirty="0">
                <a:latin typeface="微软雅黑" pitchFamily="34" charset="-122"/>
                <a:ea typeface="微软雅黑" pitchFamily="34" charset="-122"/>
              </a:rPr>
              <a:t>（元）</a:t>
            </a:r>
          </a:p>
        </p:txBody>
      </p:sp>
    </p:spTree>
    <p:custDataLst>
      <p:tags r:id="rId1"/>
    </p:custDataLst>
    <p:extLst>
      <p:ext uri="{BB962C8B-B14F-4D97-AF65-F5344CB8AC3E}">
        <p14:creationId xmlns:p14="http://schemas.microsoft.com/office/powerpoint/2010/main" val="330232064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88988"/>
            <a:ext cx="7767950" cy="1754326"/>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甲公司为家电生产企业，共有职工</a:t>
            </a:r>
            <a:r>
              <a:rPr lang="en-US" altLang="zh-CN" sz="1800" dirty="0">
                <a:latin typeface="微软雅黑" pitchFamily="34" charset="-122"/>
                <a:ea typeface="微软雅黑" pitchFamily="34" charset="-122"/>
              </a:rPr>
              <a:t>200</a:t>
            </a:r>
            <a:r>
              <a:rPr lang="zh-CN" altLang="zh-CN" sz="1800" dirty="0">
                <a:latin typeface="微软雅黑" pitchFamily="34" charset="-122"/>
                <a:ea typeface="微软雅黑" pitchFamily="34" charset="-122"/>
              </a:rPr>
              <a:t>名，其中</a:t>
            </a:r>
            <a:r>
              <a:rPr lang="en-US" altLang="zh-CN" sz="1800" dirty="0">
                <a:latin typeface="微软雅黑" pitchFamily="34" charset="-122"/>
                <a:ea typeface="微软雅黑" pitchFamily="34" charset="-122"/>
              </a:rPr>
              <a:t>170</a:t>
            </a:r>
            <a:r>
              <a:rPr lang="zh-CN" altLang="zh-CN" sz="1800" dirty="0">
                <a:latin typeface="微软雅黑" pitchFamily="34" charset="-122"/>
                <a:ea typeface="微软雅黑" pitchFamily="34" charset="-122"/>
              </a:rPr>
              <a:t>名为直接参加生产的职工，</a:t>
            </a:r>
            <a:r>
              <a:rPr lang="en-US" altLang="zh-CN" sz="1800" dirty="0">
                <a:latin typeface="微软雅黑" pitchFamily="34" charset="-122"/>
                <a:ea typeface="微软雅黑" pitchFamily="34" charset="-122"/>
              </a:rPr>
              <a:t>30</a:t>
            </a:r>
            <a:r>
              <a:rPr lang="zh-CN" altLang="zh-CN" sz="1800" dirty="0">
                <a:latin typeface="微软雅黑" pitchFamily="34" charset="-122"/>
                <a:ea typeface="微软雅黑" pitchFamily="34" charset="-122"/>
              </a:rPr>
              <a:t>名为总部管理人员。</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zh-CN" sz="1800" dirty="0">
                <a:latin typeface="微软雅黑" pitchFamily="34" charset="-122"/>
                <a:ea typeface="微软雅黑" pitchFamily="34" charset="-122"/>
              </a:rPr>
              <a:t>月，甲公司以其生产的每台成本为</a:t>
            </a:r>
            <a:r>
              <a:rPr lang="en-US" altLang="zh-CN" sz="1800" dirty="0">
                <a:latin typeface="微软雅黑" pitchFamily="34" charset="-122"/>
                <a:ea typeface="微软雅黑" pitchFamily="34" charset="-122"/>
              </a:rPr>
              <a:t>900</a:t>
            </a:r>
            <a:r>
              <a:rPr lang="zh-CN" altLang="zh-CN" sz="1800" dirty="0">
                <a:latin typeface="微软雅黑" pitchFamily="34" charset="-122"/>
                <a:ea typeface="微软雅黑" pitchFamily="34" charset="-122"/>
              </a:rPr>
              <a:t>元的电暖器作为春节福利发放给公司每名职工。该型号的电暖器市场售价为每台</a:t>
            </a:r>
            <a:r>
              <a:rPr lang="en-US" altLang="zh-CN" sz="1800" dirty="0">
                <a:latin typeface="微软雅黑" pitchFamily="34" charset="-122"/>
                <a:ea typeface="微软雅黑" pitchFamily="34" charset="-122"/>
              </a:rPr>
              <a:t>1 000</a:t>
            </a:r>
            <a:r>
              <a:rPr lang="zh-CN" altLang="zh-CN" sz="1800" dirty="0">
                <a:latin typeface="微软雅黑" pitchFamily="34" charset="-122"/>
                <a:ea typeface="微软雅黑" pitchFamily="34" charset="-122"/>
              </a:rPr>
              <a:t>元，甲公司适用的增值税税率为</a:t>
            </a:r>
            <a:r>
              <a:rPr lang="en-US" altLang="zh-CN" sz="1800" dirty="0">
                <a:latin typeface="微软雅黑" pitchFamily="34" charset="-122"/>
                <a:ea typeface="微软雅黑" pitchFamily="34" charset="-122"/>
              </a:rPr>
              <a:t>16</a:t>
            </a:r>
            <a:r>
              <a:rPr lang="zh-CN" altLang="zh-CN" sz="1800" dirty="0">
                <a:latin typeface="微软雅黑" pitchFamily="34" charset="-122"/>
                <a:ea typeface="微软雅黑" pitchFamily="34" charset="-122"/>
              </a:rPr>
              <a:t>％。</a:t>
            </a:r>
          </a:p>
        </p:txBody>
      </p:sp>
      <p:sp>
        <p:nvSpPr>
          <p:cNvPr id="16" name="矩形 1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72541" y="2933403"/>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矩形 18"/>
          <p:cNvSpPr/>
          <p:nvPr/>
        </p:nvSpPr>
        <p:spPr>
          <a:xfrm>
            <a:off x="749887" y="3016518"/>
            <a:ext cx="8138525" cy="1754326"/>
          </a:xfrm>
          <a:prstGeom prst="rect">
            <a:avLst/>
          </a:prstGeom>
        </p:spPr>
        <p:txBody>
          <a:bodyPr wrap="squar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a:t>
            </a:r>
            <a:r>
              <a:rPr lang="en-US" altLang="zh-CN" sz="1800" b="1" dirty="0" smtClean="0">
                <a:solidFill>
                  <a:srgbClr val="084CA1"/>
                </a:solidFill>
                <a:latin typeface="微软雅黑" pitchFamily="34" charset="-122"/>
                <a:ea typeface="微软雅黑" pitchFamily="34" charset="-122"/>
              </a:rPr>
              <a:t>1</a:t>
            </a:r>
            <a:r>
              <a:rPr lang="zh-CN" altLang="en-US" sz="1800" b="1" dirty="0" smtClean="0">
                <a:solidFill>
                  <a:srgbClr val="084CA1"/>
                </a:solidFill>
                <a:latin typeface="微软雅黑" pitchFamily="34" charset="-122"/>
                <a:ea typeface="微软雅黑" pitchFamily="34" charset="-122"/>
              </a:rPr>
              <a:t>）</a:t>
            </a:r>
            <a:r>
              <a:rPr lang="zh-CN" altLang="zh-CN" sz="1800" b="1" dirty="0" smtClean="0">
                <a:solidFill>
                  <a:srgbClr val="084CA1"/>
                </a:solidFill>
                <a:latin typeface="微软雅黑" pitchFamily="34" charset="-122"/>
                <a:ea typeface="微软雅黑" pitchFamily="34" charset="-122"/>
              </a:rPr>
              <a:t>确认</a:t>
            </a:r>
            <a:r>
              <a:rPr lang="zh-CN" altLang="zh-CN" sz="1800" b="1" dirty="0">
                <a:solidFill>
                  <a:srgbClr val="084CA1"/>
                </a:solidFill>
                <a:latin typeface="微软雅黑" pitchFamily="34" charset="-122"/>
                <a:ea typeface="微软雅黑" pitchFamily="34" charset="-122"/>
              </a:rPr>
              <a:t>收入</a:t>
            </a:r>
          </a:p>
          <a:p>
            <a:pPr>
              <a:lnSpc>
                <a:spcPct val="150000"/>
              </a:lnSpc>
            </a:pPr>
            <a:r>
              <a:rPr lang="zh-CN" altLang="zh-CN" sz="1800" dirty="0">
                <a:latin typeface="微软雅黑" pitchFamily="34" charset="-122"/>
                <a:ea typeface="微软雅黑" pitchFamily="34" charset="-122"/>
              </a:rPr>
              <a:t>借：应付职工薪酬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非货币性福利　　　　</a:t>
            </a:r>
            <a:r>
              <a:rPr lang="en-US" altLang="zh-CN" sz="1800" dirty="0">
                <a:latin typeface="微软雅黑" pitchFamily="34" charset="-122"/>
                <a:ea typeface="微软雅黑" pitchFamily="34" charset="-122"/>
              </a:rPr>
              <a:t>232 000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贷：主营业务收入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200 000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应交增值税（销项税额）　　　　</a:t>
            </a:r>
            <a:r>
              <a:rPr lang="en-US" altLang="zh-CN" sz="1800" dirty="0">
                <a:latin typeface="微软雅黑" pitchFamily="34" charset="-122"/>
                <a:ea typeface="微软雅黑" pitchFamily="34" charset="-122"/>
              </a:rPr>
              <a:t>    32 000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8446132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cxnSp>
        <p:nvCxnSpPr>
          <p:cNvPr id="12" name="直接连接符 11"/>
          <p:cNvCxnSpPr/>
          <p:nvPr/>
        </p:nvCxnSpPr>
        <p:spPr>
          <a:xfrm flipH="1">
            <a:off x="634298" y="2714751"/>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976487" y="1125034"/>
            <a:ext cx="7354713" cy="1338828"/>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en-US" sz="1800" b="1" dirty="0">
                <a:solidFill>
                  <a:srgbClr val="084CA1"/>
                </a:solidFill>
                <a:latin typeface="微软雅黑" pitchFamily="34" charset="-122"/>
                <a:ea typeface="微软雅黑" pitchFamily="34" charset="-122"/>
              </a:rPr>
              <a:t>）</a:t>
            </a:r>
            <a:r>
              <a:rPr lang="zh-CN" altLang="zh-CN" sz="1800" b="1" dirty="0">
                <a:solidFill>
                  <a:srgbClr val="084CA1"/>
                </a:solidFill>
                <a:latin typeface="微软雅黑" pitchFamily="34" charset="-122"/>
                <a:ea typeface="微软雅黑" pitchFamily="34" charset="-122"/>
              </a:rPr>
              <a:t>结转产品成本</a:t>
            </a:r>
          </a:p>
          <a:p>
            <a:pPr>
              <a:lnSpc>
                <a:spcPct val="150000"/>
              </a:lnSpc>
            </a:pPr>
            <a:r>
              <a:rPr lang="zh-CN" altLang="zh-CN" sz="1800" dirty="0">
                <a:latin typeface="微软雅黑" pitchFamily="34" charset="-122"/>
                <a:ea typeface="微软雅黑" pitchFamily="34" charset="-122"/>
              </a:rPr>
              <a:t>借：主营业务成本　　　　　　　　</a:t>
            </a:r>
            <a:r>
              <a:rPr lang="en-US" altLang="zh-CN" sz="1800" dirty="0">
                <a:latin typeface="微软雅黑" pitchFamily="34" charset="-122"/>
                <a:ea typeface="微软雅黑" pitchFamily="34" charset="-122"/>
              </a:rPr>
              <a:t>      180 000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贷：库存商品</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电暖器　　　　　　　</a:t>
            </a:r>
            <a:r>
              <a:rPr lang="en-US" altLang="zh-CN" sz="1800" dirty="0">
                <a:latin typeface="微软雅黑" pitchFamily="34" charset="-122"/>
                <a:ea typeface="微软雅黑" pitchFamily="34" charset="-122"/>
              </a:rPr>
              <a:t>              180 000</a:t>
            </a:r>
            <a:endParaRPr lang="zh-CN" altLang="zh-CN" sz="1800" dirty="0">
              <a:latin typeface="微软雅黑" pitchFamily="34" charset="-122"/>
              <a:ea typeface="微软雅黑" pitchFamily="34" charset="-122"/>
            </a:endParaRPr>
          </a:p>
        </p:txBody>
      </p:sp>
      <p:sp>
        <p:nvSpPr>
          <p:cNvPr id="18" name="矩形 17"/>
          <p:cNvSpPr/>
          <p:nvPr/>
        </p:nvSpPr>
        <p:spPr>
          <a:xfrm>
            <a:off x="976486" y="2936196"/>
            <a:ext cx="7354713" cy="1754326"/>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3</a:t>
            </a:r>
            <a:r>
              <a:rPr lang="zh-CN" altLang="en-US" sz="1800" b="1" dirty="0">
                <a:solidFill>
                  <a:srgbClr val="084CA1"/>
                </a:solidFill>
                <a:latin typeface="微软雅黑" pitchFamily="34" charset="-122"/>
                <a:ea typeface="微软雅黑" pitchFamily="34" charset="-122"/>
              </a:rPr>
              <a:t>）</a:t>
            </a:r>
            <a:r>
              <a:rPr lang="zh-CN" altLang="zh-CN" sz="1800" b="1" dirty="0">
                <a:solidFill>
                  <a:srgbClr val="084CA1"/>
                </a:solidFill>
                <a:latin typeface="微软雅黑" pitchFamily="34" charset="-122"/>
                <a:ea typeface="微软雅黑" pitchFamily="34" charset="-122"/>
              </a:rPr>
              <a:t>确认应付职工薪酬</a:t>
            </a:r>
          </a:p>
          <a:p>
            <a:pPr>
              <a:lnSpc>
                <a:spcPct val="150000"/>
              </a:lnSpc>
            </a:pPr>
            <a:r>
              <a:rPr lang="zh-CN" altLang="zh-CN" sz="1800" dirty="0">
                <a:latin typeface="微软雅黑" pitchFamily="34" charset="-122"/>
                <a:ea typeface="微软雅黑" pitchFamily="34" charset="-122"/>
              </a:rPr>
              <a:t>借：生产成本　　　　　　　　　　　　　</a:t>
            </a:r>
            <a:r>
              <a:rPr lang="en-US" altLang="zh-CN" sz="1800" dirty="0">
                <a:latin typeface="微软雅黑" pitchFamily="34" charset="-122"/>
                <a:ea typeface="微软雅黑" pitchFamily="34" charset="-122"/>
              </a:rPr>
              <a:t>197 200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管理费用　　　　　　　　　　　　　 </a:t>
            </a:r>
            <a:r>
              <a:rPr lang="en-US" altLang="zh-CN" sz="1800" dirty="0">
                <a:latin typeface="微软雅黑" pitchFamily="34" charset="-122"/>
                <a:ea typeface="微软雅黑" pitchFamily="34" charset="-122"/>
              </a:rPr>
              <a:t>34 800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非货币性福利　　　　</a:t>
            </a:r>
            <a:r>
              <a:rPr lang="en-US" altLang="zh-CN" sz="1800" dirty="0">
                <a:latin typeface="微软雅黑" pitchFamily="34" charset="-122"/>
                <a:ea typeface="微软雅黑" pitchFamily="34" charset="-122"/>
              </a:rPr>
              <a:t>          232 000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13913875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6" y="649144"/>
            <a:ext cx="6807060"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、应付职</a:t>
            </a:r>
            <a:r>
              <a:rPr lang="zh-CN" altLang="en-US" sz="1800" b="1" dirty="0">
                <a:solidFill>
                  <a:srgbClr val="084CA1"/>
                </a:solidFill>
                <a:ea typeface="微软雅黑"/>
                <a:cs typeface="+mn-ea"/>
                <a:sym typeface="+mn-lt"/>
              </a:rPr>
              <a:t>工薪</a:t>
            </a:r>
            <a:r>
              <a:rPr lang="zh-CN" altLang="en-US" sz="1800" b="1" dirty="0" smtClean="0">
                <a:solidFill>
                  <a:srgbClr val="084CA1"/>
                </a:solidFill>
                <a:ea typeface="微软雅黑"/>
                <a:cs typeface="+mn-ea"/>
                <a:sym typeface="+mn-lt"/>
              </a:rPr>
              <a:t>酬的账户处理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短期薪酬</a:t>
            </a:r>
            <a:r>
              <a:rPr lang="zh-CN" altLang="en-US" sz="1800" b="1" dirty="0" smtClean="0">
                <a:solidFill>
                  <a:srgbClr val="084CA1"/>
                </a:solidFill>
                <a:ea typeface="微软雅黑"/>
                <a:cs typeface="+mn-ea"/>
              </a:rPr>
              <a:t>（非</a:t>
            </a:r>
            <a:r>
              <a:rPr lang="zh-CN" altLang="zh-CN" sz="1800" b="1" dirty="0" smtClean="0">
                <a:solidFill>
                  <a:srgbClr val="084CA1"/>
                </a:solidFill>
                <a:ea typeface="微软雅黑"/>
                <a:cs typeface="+mn-ea"/>
              </a:rPr>
              <a:t>货币</a:t>
            </a:r>
            <a:r>
              <a:rPr lang="zh-CN" altLang="zh-CN" sz="1800" b="1" dirty="0">
                <a:solidFill>
                  <a:srgbClr val="084CA1"/>
                </a:solidFill>
                <a:ea typeface="微软雅黑"/>
                <a:cs typeface="+mn-ea"/>
              </a:rPr>
              <a:t>性职工薪酬</a:t>
            </a:r>
            <a:r>
              <a:rPr lang="zh-CN" altLang="en-US" sz="1800" b="1" dirty="0">
                <a:solidFill>
                  <a:srgbClr val="084CA1"/>
                </a:solidFill>
                <a:ea typeface="微软雅黑"/>
                <a:cs typeface="+mn-ea"/>
              </a:rPr>
              <a:t>）</a:t>
            </a:r>
            <a:endParaRPr lang="en-US" altLang="zh-CN" sz="1800" b="1" dirty="0">
              <a:solidFill>
                <a:srgbClr val="084CA1"/>
              </a:solidFill>
              <a:ea typeface="微软雅黑"/>
              <a:cs typeface="+mn-ea"/>
              <a:sym typeface="+mn-lt"/>
            </a:endParaRPr>
          </a:p>
        </p:txBody>
      </p:sp>
      <p:grpSp>
        <p:nvGrpSpPr>
          <p:cNvPr id="18" name="组合 17"/>
          <p:cNvGrpSpPr/>
          <p:nvPr/>
        </p:nvGrpSpPr>
        <p:grpSpPr>
          <a:xfrm>
            <a:off x="107700" y="1333470"/>
            <a:ext cx="1760598" cy="1690207"/>
            <a:chOff x="1715" y="4363"/>
            <a:chExt cx="3628" cy="3490"/>
          </a:xfrm>
        </p:grpSpPr>
        <p:sp>
          <p:nvSpPr>
            <p:cNvPr id="29" name="椭圆 2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1" name="椭圆 30"/>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2" name="文本框 18"/>
          <p:cNvSpPr txBox="1"/>
          <p:nvPr/>
        </p:nvSpPr>
        <p:spPr>
          <a:xfrm>
            <a:off x="2540461" y="1701704"/>
            <a:ext cx="5558509" cy="2169825"/>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借：管理费用、生产成本、制造费用</a:t>
            </a:r>
          </a:p>
          <a:p>
            <a:pPr>
              <a:lnSpc>
                <a:spcPct val="150000"/>
              </a:lnSpc>
            </a:pPr>
            <a:r>
              <a:rPr lang="zh-CN" altLang="zh-CN" sz="1800" dirty="0">
                <a:latin typeface="微软雅黑" pitchFamily="34" charset="-122"/>
                <a:ea typeface="微软雅黑" pitchFamily="34" charset="-122"/>
              </a:rPr>
              <a:t>　　贷：应付职工薪酬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非货币性福利</a:t>
            </a:r>
          </a:p>
          <a:p>
            <a:pPr>
              <a:lnSpc>
                <a:spcPct val="150000"/>
              </a:lnSpc>
            </a:pPr>
            <a:r>
              <a:rPr lang="zh-CN" altLang="zh-CN" sz="1800" dirty="0">
                <a:latin typeface="微软雅黑" pitchFamily="34" charset="-122"/>
                <a:ea typeface="微软雅黑" pitchFamily="34" charset="-122"/>
              </a:rPr>
              <a:t>同时，</a:t>
            </a:r>
          </a:p>
          <a:p>
            <a:pPr>
              <a:lnSpc>
                <a:spcPct val="150000"/>
              </a:lnSpc>
            </a:pPr>
            <a:r>
              <a:rPr lang="zh-CN" altLang="zh-CN" sz="1800" dirty="0">
                <a:latin typeface="微软雅黑" pitchFamily="34" charset="-122"/>
                <a:ea typeface="微软雅黑" pitchFamily="34" charset="-122"/>
              </a:rPr>
              <a:t>借：应付职工薪酬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非货币性福利</a:t>
            </a:r>
          </a:p>
          <a:p>
            <a:pPr>
              <a:lnSpc>
                <a:spcPct val="150000"/>
              </a:lnSpc>
            </a:pPr>
            <a:r>
              <a:rPr lang="zh-CN" altLang="zh-CN" sz="1800" dirty="0">
                <a:latin typeface="微软雅黑" pitchFamily="34" charset="-122"/>
                <a:ea typeface="微软雅黑" pitchFamily="34" charset="-122"/>
              </a:rPr>
              <a:t>　　贷：累计折旧</a:t>
            </a:r>
          </a:p>
        </p:txBody>
      </p:sp>
      <p:sp>
        <p:nvSpPr>
          <p:cNvPr id="34" name="文本框 19"/>
          <p:cNvSpPr txBox="1"/>
          <p:nvPr/>
        </p:nvSpPr>
        <p:spPr>
          <a:xfrm>
            <a:off x="2573946" y="1131769"/>
            <a:ext cx="6570054" cy="499624"/>
          </a:xfrm>
          <a:prstGeom prst="rect">
            <a:avLst/>
          </a:prstGeom>
          <a:noFill/>
        </p:spPr>
        <p:txBody>
          <a:bodyPr wrap="square" rtlCol="0">
            <a:spAutoFit/>
          </a:bodyPr>
          <a:lstStyle/>
          <a:p>
            <a:pPr>
              <a:lnSpc>
                <a:spcPct val="150000"/>
              </a:lnSpc>
              <a:defRPr/>
            </a:pPr>
            <a:r>
              <a:rPr lang="zh-CN" altLang="zh-CN" sz="2000" b="1" kern="0" dirty="0">
                <a:solidFill>
                  <a:srgbClr val="084CA1"/>
                </a:solidFill>
                <a:latin typeface="微软雅黑" pitchFamily="34" charset="-122"/>
                <a:ea typeface="微软雅黑" pitchFamily="34" charset="-122"/>
              </a:rPr>
              <a:t>将企业拥有的房屋等资产无偿提供给职工</a:t>
            </a:r>
            <a:r>
              <a:rPr lang="zh-CN" altLang="zh-CN" sz="2000" b="1" kern="0" dirty="0" smtClean="0">
                <a:solidFill>
                  <a:srgbClr val="084CA1"/>
                </a:solidFill>
                <a:latin typeface="微软雅黑" pitchFamily="34" charset="-122"/>
                <a:ea typeface="微软雅黑" pitchFamily="34" charset="-122"/>
              </a:rPr>
              <a:t>使用</a:t>
            </a:r>
            <a:endParaRPr lang="zh-CN" altLang="zh-CN"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06623253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6" y="649144"/>
            <a:ext cx="6807060"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、应付职</a:t>
            </a:r>
            <a:r>
              <a:rPr lang="zh-CN" altLang="en-US" sz="1800" b="1" dirty="0">
                <a:solidFill>
                  <a:srgbClr val="084CA1"/>
                </a:solidFill>
                <a:ea typeface="微软雅黑"/>
                <a:cs typeface="+mn-ea"/>
                <a:sym typeface="+mn-lt"/>
              </a:rPr>
              <a:t>工薪</a:t>
            </a:r>
            <a:r>
              <a:rPr lang="zh-CN" altLang="en-US" sz="1800" b="1" dirty="0" smtClean="0">
                <a:solidFill>
                  <a:srgbClr val="084CA1"/>
                </a:solidFill>
                <a:ea typeface="微软雅黑"/>
                <a:cs typeface="+mn-ea"/>
                <a:sym typeface="+mn-lt"/>
              </a:rPr>
              <a:t>酬的账户处理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短期薪酬</a:t>
            </a:r>
            <a:r>
              <a:rPr lang="zh-CN" altLang="en-US" sz="1800" b="1" dirty="0" smtClean="0">
                <a:solidFill>
                  <a:srgbClr val="084CA1"/>
                </a:solidFill>
                <a:ea typeface="微软雅黑"/>
                <a:cs typeface="+mn-ea"/>
              </a:rPr>
              <a:t>（非</a:t>
            </a:r>
            <a:r>
              <a:rPr lang="zh-CN" altLang="zh-CN" sz="1800" b="1" dirty="0" smtClean="0">
                <a:solidFill>
                  <a:srgbClr val="084CA1"/>
                </a:solidFill>
                <a:ea typeface="微软雅黑"/>
                <a:cs typeface="+mn-ea"/>
              </a:rPr>
              <a:t>货币</a:t>
            </a:r>
            <a:r>
              <a:rPr lang="zh-CN" altLang="zh-CN" sz="1800" b="1" dirty="0">
                <a:solidFill>
                  <a:srgbClr val="084CA1"/>
                </a:solidFill>
                <a:ea typeface="微软雅黑"/>
                <a:cs typeface="+mn-ea"/>
              </a:rPr>
              <a:t>性职工薪酬</a:t>
            </a:r>
            <a:r>
              <a:rPr lang="zh-CN" altLang="en-US" sz="1800" b="1" dirty="0">
                <a:solidFill>
                  <a:srgbClr val="084CA1"/>
                </a:solidFill>
                <a:ea typeface="微软雅黑"/>
                <a:cs typeface="+mn-ea"/>
              </a:rPr>
              <a:t>）</a:t>
            </a:r>
            <a:endParaRPr lang="en-US" altLang="zh-CN" sz="1800" b="1" dirty="0">
              <a:solidFill>
                <a:srgbClr val="084CA1"/>
              </a:solidFill>
              <a:ea typeface="微软雅黑"/>
              <a:cs typeface="+mn-ea"/>
              <a:sym typeface="+mn-lt"/>
            </a:endParaRPr>
          </a:p>
        </p:txBody>
      </p:sp>
      <p:grpSp>
        <p:nvGrpSpPr>
          <p:cNvPr id="18" name="组合 17"/>
          <p:cNvGrpSpPr/>
          <p:nvPr/>
        </p:nvGrpSpPr>
        <p:grpSpPr>
          <a:xfrm>
            <a:off x="107700" y="1333470"/>
            <a:ext cx="1760598" cy="1690207"/>
            <a:chOff x="1715" y="4363"/>
            <a:chExt cx="3628" cy="3490"/>
          </a:xfrm>
        </p:grpSpPr>
        <p:sp>
          <p:nvSpPr>
            <p:cNvPr id="29" name="椭圆 2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1" name="椭圆 30"/>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2" name="文本框 18"/>
          <p:cNvSpPr txBox="1"/>
          <p:nvPr/>
        </p:nvSpPr>
        <p:spPr>
          <a:xfrm>
            <a:off x="2540461" y="1701704"/>
            <a:ext cx="5558509" cy="2585323"/>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1</a:t>
            </a:r>
            <a:r>
              <a:rPr lang="zh-CN" altLang="en-US" sz="1800" b="1" dirty="0" smtClean="0">
                <a:latin typeface="微软雅黑" pitchFamily="34" charset="-122"/>
                <a:ea typeface="微软雅黑" pitchFamily="34" charset="-122"/>
              </a:rPr>
              <a:t>）</a:t>
            </a:r>
            <a:r>
              <a:rPr lang="zh-CN" altLang="zh-CN" sz="1800" b="1" dirty="0" smtClean="0">
                <a:latin typeface="微软雅黑" pitchFamily="34" charset="-122"/>
                <a:ea typeface="微软雅黑" pitchFamily="34" charset="-122"/>
              </a:rPr>
              <a:t>确认</a:t>
            </a:r>
            <a:r>
              <a:rPr lang="zh-CN" altLang="zh-CN" sz="1800" b="1" dirty="0">
                <a:latin typeface="微软雅黑" pitchFamily="34" charset="-122"/>
                <a:ea typeface="微软雅黑" pitchFamily="34" charset="-122"/>
              </a:rPr>
              <a:t>应付职工薪酬时</a:t>
            </a:r>
          </a:p>
          <a:p>
            <a:pPr>
              <a:lnSpc>
                <a:spcPct val="150000"/>
              </a:lnSpc>
            </a:pPr>
            <a:r>
              <a:rPr lang="zh-CN" altLang="zh-CN" sz="1800" dirty="0">
                <a:latin typeface="微软雅黑" pitchFamily="34" charset="-122"/>
                <a:ea typeface="微软雅黑" pitchFamily="34" charset="-122"/>
              </a:rPr>
              <a:t>借：管理费用、生产成本、制造费用</a:t>
            </a:r>
          </a:p>
          <a:p>
            <a:pPr>
              <a:lnSpc>
                <a:spcPct val="150000"/>
              </a:lnSpc>
            </a:pPr>
            <a:r>
              <a:rPr lang="zh-CN" altLang="zh-CN" sz="1800" dirty="0">
                <a:latin typeface="微软雅黑" pitchFamily="34" charset="-122"/>
                <a:ea typeface="微软雅黑" pitchFamily="34" charset="-122"/>
              </a:rPr>
              <a:t>　 贷：应付职工薪酬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非货币性福利</a:t>
            </a:r>
          </a:p>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2</a:t>
            </a:r>
            <a:r>
              <a:rPr lang="zh-CN" altLang="en-US" sz="1800" b="1" dirty="0" smtClean="0">
                <a:latin typeface="微软雅黑" pitchFamily="34" charset="-122"/>
                <a:ea typeface="微软雅黑" pitchFamily="34" charset="-122"/>
              </a:rPr>
              <a:t>）</a:t>
            </a:r>
            <a:r>
              <a:rPr lang="zh-CN" altLang="zh-CN" sz="1800" b="1" dirty="0" smtClean="0">
                <a:latin typeface="微软雅黑" pitchFamily="34" charset="-122"/>
                <a:ea typeface="微软雅黑" pitchFamily="34" charset="-122"/>
              </a:rPr>
              <a:t>支付</a:t>
            </a:r>
            <a:r>
              <a:rPr lang="zh-CN" altLang="zh-CN" sz="1800" b="1" dirty="0">
                <a:latin typeface="微软雅黑" pitchFamily="34" charset="-122"/>
                <a:ea typeface="微软雅黑" pitchFamily="34" charset="-122"/>
              </a:rPr>
              <a:t>房租时</a:t>
            </a:r>
          </a:p>
          <a:p>
            <a:pPr>
              <a:lnSpc>
                <a:spcPct val="150000"/>
              </a:lnSpc>
            </a:pPr>
            <a:r>
              <a:rPr lang="zh-CN" altLang="zh-CN" sz="1800" dirty="0">
                <a:latin typeface="微软雅黑" pitchFamily="34" charset="-122"/>
                <a:ea typeface="微软雅黑" pitchFamily="34" charset="-122"/>
              </a:rPr>
              <a:t>借：应付职工薪酬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非货币性福利</a:t>
            </a:r>
          </a:p>
          <a:p>
            <a:pPr>
              <a:lnSpc>
                <a:spcPct val="150000"/>
              </a:lnSpc>
            </a:pPr>
            <a:r>
              <a:rPr lang="zh-CN" altLang="zh-CN" sz="1800" dirty="0">
                <a:latin typeface="微软雅黑" pitchFamily="34" charset="-122"/>
                <a:ea typeface="微软雅黑" pitchFamily="34" charset="-122"/>
              </a:rPr>
              <a:t>　　贷：银行存款</a:t>
            </a:r>
          </a:p>
        </p:txBody>
      </p:sp>
      <p:sp>
        <p:nvSpPr>
          <p:cNvPr id="34" name="文本框 19"/>
          <p:cNvSpPr txBox="1"/>
          <p:nvPr/>
        </p:nvSpPr>
        <p:spPr>
          <a:xfrm>
            <a:off x="2573946" y="1131769"/>
            <a:ext cx="6570054" cy="499624"/>
          </a:xfrm>
          <a:prstGeom prst="rect">
            <a:avLst/>
          </a:prstGeom>
          <a:noFill/>
        </p:spPr>
        <p:txBody>
          <a:bodyPr wrap="square" rtlCol="0">
            <a:spAutoFit/>
          </a:bodyPr>
          <a:lstStyle/>
          <a:p>
            <a:pPr>
              <a:lnSpc>
                <a:spcPct val="150000"/>
              </a:lnSpc>
              <a:defRPr/>
            </a:pPr>
            <a:r>
              <a:rPr lang="zh-CN" altLang="zh-CN" sz="2000" b="1" kern="0" dirty="0" smtClean="0">
                <a:solidFill>
                  <a:srgbClr val="084CA1"/>
                </a:solidFill>
                <a:latin typeface="微软雅黑" pitchFamily="34" charset="-122"/>
                <a:ea typeface="微软雅黑" pitchFamily="34" charset="-122"/>
              </a:rPr>
              <a:t>租赁</a:t>
            </a:r>
            <a:r>
              <a:rPr lang="zh-CN" altLang="zh-CN" sz="2000" b="1" kern="0" dirty="0">
                <a:solidFill>
                  <a:srgbClr val="084CA1"/>
                </a:solidFill>
                <a:latin typeface="微软雅黑" pitchFamily="34" charset="-122"/>
                <a:ea typeface="微软雅黑" pitchFamily="34" charset="-122"/>
              </a:rPr>
              <a:t>住房等资产供职工无偿使用的</a:t>
            </a:r>
          </a:p>
        </p:txBody>
      </p:sp>
    </p:spTree>
    <p:custDataLst>
      <p:tags r:id="rId1"/>
    </p:custDataLst>
    <p:extLst>
      <p:ext uri="{BB962C8B-B14F-4D97-AF65-F5344CB8AC3E}">
        <p14:creationId xmlns:p14="http://schemas.microsoft.com/office/powerpoint/2010/main" val="16346084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88988"/>
            <a:ext cx="7767950" cy="2169825"/>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甲公司为总部各部门经理级别以上职工提供汽车免费使用，同时为副总裁以上高级管理人员每人租赁一套住房。甲公司总部共有部门经理以上职工</a:t>
            </a:r>
            <a:r>
              <a:rPr lang="en-US" altLang="zh-CN" sz="1800" dirty="0">
                <a:latin typeface="微软雅黑" pitchFamily="34" charset="-122"/>
                <a:ea typeface="微软雅黑" pitchFamily="34" charset="-122"/>
              </a:rPr>
              <a:t>20</a:t>
            </a:r>
            <a:r>
              <a:rPr lang="zh-CN" altLang="zh-CN" sz="1800" dirty="0">
                <a:latin typeface="微软雅黑" pitchFamily="34" charset="-122"/>
                <a:ea typeface="微软雅黑" pitchFamily="34" charset="-122"/>
              </a:rPr>
              <a:t>名，每人提供一辆桑塔纳汽车免费使用，假定每辆桑塔纳汽车每月计提折旧</a:t>
            </a:r>
            <a:r>
              <a:rPr lang="en-US" altLang="zh-CN" sz="1800" dirty="0">
                <a:latin typeface="微软雅黑" pitchFamily="34" charset="-122"/>
                <a:ea typeface="微软雅黑" pitchFamily="34" charset="-122"/>
              </a:rPr>
              <a:t>1 000</a:t>
            </a:r>
            <a:r>
              <a:rPr lang="zh-CN" altLang="zh-CN" sz="1800" dirty="0">
                <a:latin typeface="微软雅黑" pitchFamily="34" charset="-122"/>
                <a:ea typeface="微软雅黑" pitchFamily="34" charset="-122"/>
              </a:rPr>
              <a:t>元；该公司共有副总裁以上高级管理人员</a:t>
            </a:r>
            <a:r>
              <a:rPr lang="en-US" altLang="zh-CN" sz="1800" dirty="0">
                <a:latin typeface="微软雅黑" pitchFamily="34" charset="-122"/>
                <a:ea typeface="微软雅黑" pitchFamily="34" charset="-122"/>
              </a:rPr>
              <a:t>5</a:t>
            </a:r>
            <a:r>
              <a:rPr lang="zh-CN" altLang="zh-CN" sz="1800" dirty="0">
                <a:latin typeface="微软雅黑" pitchFamily="34" charset="-122"/>
                <a:ea typeface="微软雅黑" pitchFamily="34" charset="-122"/>
              </a:rPr>
              <a:t>名，公司为其每人租赁一套面积为</a:t>
            </a:r>
            <a:r>
              <a:rPr lang="en-US" altLang="zh-CN" sz="1800" dirty="0">
                <a:latin typeface="微软雅黑" pitchFamily="34" charset="-122"/>
                <a:ea typeface="微软雅黑" pitchFamily="34" charset="-122"/>
              </a:rPr>
              <a:t>200</a:t>
            </a:r>
            <a:r>
              <a:rPr lang="zh-CN" altLang="zh-CN" sz="1800" dirty="0">
                <a:latin typeface="微软雅黑" pitchFamily="34" charset="-122"/>
                <a:ea typeface="微软雅黑" pitchFamily="34" charset="-122"/>
              </a:rPr>
              <a:t>平方米公寓，月租金为每套</a:t>
            </a:r>
            <a:r>
              <a:rPr lang="en-US" altLang="zh-CN" sz="1800" dirty="0">
                <a:latin typeface="微软雅黑" pitchFamily="34" charset="-122"/>
                <a:ea typeface="微软雅黑" pitchFamily="34" charset="-122"/>
              </a:rPr>
              <a:t>8 000</a:t>
            </a:r>
            <a:r>
              <a:rPr lang="zh-CN" altLang="zh-CN" sz="1800" dirty="0">
                <a:latin typeface="微软雅黑" pitchFamily="34" charset="-122"/>
                <a:ea typeface="微软雅黑" pitchFamily="34" charset="-122"/>
              </a:rPr>
              <a:t>元。</a:t>
            </a:r>
          </a:p>
        </p:txBody>
      </p:sp>
      <p:sp>
        <p:nvSpPr>
          <p:cNvPr id="16" name="矩形 1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72541" y="3418589"/>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矩形 18"/>
          <p:cNvSpPr/>
          <p:nvPr/>
        </p:nvSpPr>
        <p:spPr>
          <a:xfrm>
            <a:off x="749887" y="3501704"/>
            <a:ext cx="8138525"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企业提供汽车供职工使用的非货币性福利＝</a:t>
            </a:r>
            <a:r>
              <a:rPr lang="en-US" altLang="zh-CN" sz="1800" dirty="0">
                <a:latin typeface="微软雅黑" pitchFamily="34" charset="-122"/>
                <a:ea typeface="微软雅黑" pitchFamily="34" charset="-122"/>
              </a:rPr>
              <a:t>20×1000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20000</a:t>
            </a:r>
            <a:r>
              <a:rPr lang="zh-CN" altLang="zh-CN" sz="1800" dirty="0">
                <a:latin typeface="微软雅黑" pitchFamily="34" charset="-122"/>
                <a:ea typeface="微软雅黑" pitchFamily="34" charset="-122"/>
              </a:rPr>
              <a:t>（元</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企业租赁住房供职工使用的非货币性福利＝</a:t>
            </a:r>
            <a:r>
              <a:rPr lang="en-US" altLang="zh-CN" sz="1800" dirty="0">
                <a:latin typeface="微软雅黑" pitchFamily="34" charset="-122"/>
                <a:ea typeface="微软雅黑" pitchFamily="34" charset="-122"/>
              </a:rPr>
              <a:t>5×8 000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40 000</a:t>
            </a:r>
            <a:r>
              <a:rPr lang="zh-CN" altLang="zh-CN" sz="1800" dirty="0">
                <a:latin typeface="微软雅黑" pitchFamily="34" charset="-122"/>
                <a:ea typeface="微软雅黑" pitchFamily="34" charset="-122"/>
              </a:rPr>
              <a:t>（元</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5969745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应付职工薪酬核算的</a:t>
            </a:r>
            <a:r>
              <a:rPr lang="zh-CN" altLang="zh-CN" sz="2600" kern="0" dirty="0" smtClean="0">
                <a:solidFill>
                  <a:srgbClr val="084CA1"/>
                </a:solidFill>
                <a:latin typeface="微软雅黑"/>
                <a:ea typeface="微软雅黑"/>
              </a:rPr>
              <a:t>内容</a:t>
            </a:r>
            <a:endParaRPr lang="zh-CN" altLang="en-US" sz="2600" kern="0" dirty="0">
              <a:solidFill>
                <a:srgbClr val="084CA1"/>
              </a:solidFill>
              <a:latin typeface="微软雅黑"/>
              <a:ea typeface="微软雅黑"/>
            </a:endParaRPr>
          </a:p>
        </p:txBody>
      </p:sp>
      <p:grpSp>
        <p:nvGrpSpPr>
          <p:cNvPr id="18" name="组合 17"/>
          <p:cNvGrpSpPr/>
          <p:nvPr/>
        </p:nvGrpSpPr>
        <p:grpSpPr>
          <a:xfrm>
            <a:off x="6025833" y="3042845"/>
            <a:ext cx="3038366" cy="1806767"/>
            <a:chOff x="5710848" y="2551289"/>
            <a:chExt cx="3038366" cy="1806767"/>
          </a:xfrm>
        </p:grpSpPr>
        <p:sp>
          <p:nvSpPr>
            <p:cNvPr id="19" name="MH_Other_1"/>
            <p:cNvSpPr/>
            <p:nvPr>
              <p:custDataLst>
                <p:tags r:id="rId19"/>
              </p:custDataLst>
            </p:nvPr>
          </p:nvSpPr>
          <p:spPr>
            <a:xfrm>
              <a:off x="5710848" y="3841248"/>
              <a:ext cx="3038366" cy="516808"/>
            </a:xfrm>
            <a:prstGeom prst="ellipse">
              <a:avLst/>
            </a:prstGeom>
            <a:gradFill flip="none" rotWithShape="1">
              <a:gsLst>
                <a:gs pos="7000">
                  <a:sysClr val="window" lastClr="FFFFFF">
                    <a:lumMod val="50000"/>
                  </a:sysClr>
                </a:gs>
                <a:gs pos="100000">
                  <a:sysClr val="window" lastClr="FFFFFF">
                    <a:lumMod val="85000"/>
                    <a:alpha val="0"/>
                  </a:sysClr>
                </a:gs>
              </a:gsLst>
              <a:path path="shape">
                <a:fillToRect l="50000" t="50000" r="50000" b="50000"/>
              </a:path>
              <a:tileRect/>
            </a:gra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20" name="MH_Other_8"/>
            <p:cNvSpPr>
              <a:spLocks/>
            </p:cNvSpPr>
            <p:nvPr>
              <p:custDataLst>
                <p:tags r:id="rId20"/>
              </p:custDataLst>
            </p:nvPr>
          </p:nvSpPr>
          <p:spPr bwMode="auto">
            <a:xfrm>
              <a:off x="7505701" y="3406854"/>
              <a:ext cx="9525" cy="2746"/>
            </a:xfrm>
            <a:custGeom>
              <a:avLst/>
              <a:gdLst>
                <a:gd name="T0" fmla="*/ 7562056 w 3"/>
                <a:gd name="T1" fmla="*/ 2521744 h 1"/>
                <a:gd name="T2" fmla="*/ 5040842 w 3"/>
                <a:gd name="T3" fmla="*/ 2521744 h 1"/>
                <a:gd name="T4" fmla="*/ 0 w 3"/>
                <a:gd name="T5" fmla="*/ 0 h 1"/>
                <a:gd name="T6" fmla="*/ 2521215 w 3"/>
                <a:gd name="T7" fmla="*/ 2521744 h 1"/>
                <a:gd name="T8" fmla="*/ 2521215 w 3"/>
                <a:gd name="T9" fmla="*/ 2521744 h 1"/>
                <a:gd name="T10" fmla="*/ 7562056 w 3"/>
                <a:gd name="T11" fmla="*/ 2521744 h 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 h="1">
                  <a:moveTo>
                    <a:pt x="3" y="1"/>
                  </a:moveTo>
                  <a:cubicBezTo>
                    <a:pt x="2" y="1"/>
                    <a:pt x="2" y="1"/>
                    <a:pt x="2" y="1"/>
                  </a:cubicBezTo>
                  <a:cubicBezTo>
                    <a:pt x="0" y="0"/>
                    <a:pt x="0" y="0"/>
                    <a:pt x="0" y="0"/>
                  </a:cubicBezTo>
                  <a:cubicBezTo>
                    <a:pt x="0" y="1"/>
                    <a:pt x="1" y="1"/>
                    <a:pt x="1" y="1"/>
                  </a:cubicBezTo>
                  <a:cubicBezTo>
                    <a:pt x="1" y="1"/>
                    <a:pt x="1" y="1"/>
                    <a:pt x="1" y="1"/>
                  </a:cubicBezTo>
                  <a:cubicBezTo>
                    <a:pt x="3" y="1"/>
                    <a:pt x="3" y="1"/>
                    <a:pt x="3"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22" name="MH_Other_9"/>
            <p:cNvSpPr>
              <a:spLocks/>
            </p:cNvSpPr>
            <p:nvPr>
              <p:custDataLst>
                <p:tags r:id="rId21"/>
              </p:custDataLst>
            </p:nvPr>
          </p:nvSpPr>
          <p:spPr bwMode="auto">
            <a:xfrm>
              <a:off x="7512051" y="3415093"/>
              <a:ext cx="3175" cy="4120"/>
            </a:xfrm>
            <a:custGeom>
              <a:avLst/>
              <a:gdLst>
                <a:gd name="T0" fmla="*/ 0 w 1"/>
                <a:gd name="T1" fmla="*/ 0 h 1"/>
                <a:gd name="T2" fmla="*/ 0 w 1"/>
                <a:gd name="T3" fmla="*/ 2521744 h 1"/>
                <a:gd name="T4" fmla="*/ 2521744 w 1"/>
                <a:gd name="T5" fmla="*/ 2521744 h 1"/>
                <a:gd name="T6" fmla="*/ 2521744 w 1"/>
                <a:gd name="T7" fmla="*/ 2521744 h 1"/>
                <a:gd name="T8" fmla="*/ 2521744 w 1"/>
                <a:gd name="T9" fmla="*/ 2521744 h 1"/>
                <a:gd name="T10" fmla="*/ 0 w 1"/>
                <a:gd name="T11" fmla="*/ 0 h 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 h="1">
                  <a:moveTo>
                    <a:pt x="0" y="0"/>
                  </a:moveTo>
                  <a:cubicBezTo>
                    <a:pt x="0" y="1"/>
                    <a:pt x="0" y="1"/>
                    <a:pt x="0" y="1"/>
                  </a:cubicBezTo>
                  <a:cubicBezTo>
                    <a:pt x="1" y="1"/>
                    <a:pt x="1" y="1"/>
                    <a:pt x="1" y="1"/>
                  </a:cubicBezTo>
                  <a:cubicBezTo>
                    <a:pt x="1" y="1"/>
                    <a:pt x="1" y="1"/>
                    <a:pt x="1" y="1"/>
                  </a:cubicBezTo>
                  <a:cubicBezTo>
                    <a:pt x="1" y="1"/>
                    <a:pt x="1" y="1"/>
                    <a:pt x="1" y="1"/>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25" name="MH_Other_10"/>
            <p:cNvSpPr>
              <a:spLocks/>
            </p:cNvSpPr>
            <p:nvPr>
              <p:custDataLst>
                <p:tags r:id="rId22"/>
              </p:custDataLst>
            </p:nvPr>
          </p:nvSpPr>
          <p:spPr bwMode="auto">
            <a:xfrm>
              <a:off x="7894638" y="3362909"/>
              <a:ext cx="0" cy="2746"/>
            </a:xfrm>
            <a:custGeom>
              <a:avLst/>
              <a:gdLst>
                <a:gd name="T0" fmla="*/ 0 h 1"/>
                <a:gd name="T1" fmla="*/ 2521744 h 1"/>
                <a:gd name="T2" fmla="*/ 0 h 1"/>
                <a:gd name="T3" fmla="*/ 0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0"/>
                  </a:moveTo>
                  <a:cubicBezTo>
                    <a:pt x="0" y="1"/>
                    <a:pt x="0" y="1"/>
                    <a:pt x="0" y="1"/>
                  </a:cubicBezTo>
                  <a:cubicBezTo>
                    <a:pt x="0" y="0"/>
                    <a:pt x="0" y="0"/>
                    <a:pt x="0" y="0"/>
                  </a:cubicBezTo>
                  <a:cubicBezTo>
                    <a:pt x="0" y="0"/>
                    <a:pt x="0" y="0"/>
                    <a:pt x="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31" name="MH_Other_11"/>
            <p:cNvSpPr>
              <a:spLocks/>
            </p:cNvSpPr>
            <p:nvPr>
              <p:custDataLst>
                <p:tags r:id="rId23"/>
              </p:custDataLst>
            </p:nvPr>
          </p:nvSpPr>
          <p:spPr bwMode="auto">
            <a:xfrm>
              <a:off x="7880350" y="3382135"/>
              <a:ext cx="0" cy="2746"/>
            </a:xfrm>
            <a:custGeom>
              <a:avLst/>
              <a:gdLst>
                <a:gd name="T0" fmla="*/ 2521744 h 1"/>
                <a:gd name="T1" fmla="*/ 0 h 1"/>
                <a:gd name="T2" fmla="*/ 0 h 1"/>
                <a:gd name="T3" fmla="*/ 2521744 h 1"/>
                <a:gd name="T4" fmla="*/ 0 60000 65536"/>
                <a:gd name="T5" fmla="*/ 0 60000 65536"/>
                <a:gd name="T6" fmla="*/ 0 60000 65536"/>
                <a:gd name="T7" fmla="*/ 0 60000 65536"/>
              </a:gdLst>
              <a:ahLst/>
              <a:cxnLst>
                <a:cxn ang="T4">
                  <a:pos x="0" y="T0"/>
                </a:cxn>
                <a:cxn ang="T5">
                  <a:pos x="0" y="T1"/>
                </a:cxn>
                <a:cxn ang="T6">
                  <a:pos x="0" y="T2"/>
                </a:cxn>
                <a:cxn ang="T7">
                  <a:pos x="0" y="T3"/>
                </a:cxn>
              </a:cxnLst>
              <a:rect l="0" t="0" r="r" b="b"/>
              <a:pathLst>
                <a:path h="1">
                  <a:moveTo>
                    <a:pt x="0" y="1"/>
                  </a:moveTo>
                  <a:cubicBezTo>
                    <a:pt x="0" y="0"/>
                    <a:pt x="0" y="0"/>
                    <a:pt x="0" y="0"/>
                  </a:cubicBezTo>
                  <a:cubicBezTo>
                    <a:pt x="0" y="0"/>
                    <a:pt x="0" y="0"/>
                    <a:pt x="0" y="0"/>
                  </a:cubicBezTo>
                  <a:cubicBezTo>
                    <a:pt x="0"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32" name="MH_Other_12"/>
            <p:cNvSpPr>
              <a:spLocks/>
            </p:cNvSpPr>
            <p:nvPr>
              <p:custDataLst>
                <p:tags r:id="rId24"/>
              </p:custDataLst>
            </p:nvPr>
          </p:nvSpPr>
          <p:spPr bwMode="auto">
            <a:xfrm>
              <a:off x="7883526" y="3387629"/>
              <a:ext cx="3175" cy="2746"/>
            </a:xfrm>
            <a:custGeom>
              <a:avLst/>
              <a:gdLst>
                <a:gd name="T0" fmla="*/ 0 w 1"/>
                <a:gd name="T1" fmla="*/ 2521744 h 1"/>
                <a:gd name="T2" fmla="*/ 2521744 w 1"/>
                <a:gd name="T3" fmla="*/ 2521744 h 1"/>
                <a:gd name="T4" fmla="*/ 2521744 w 1"/>
                <a:gd name="T5" fmla="*/ 0 h 1"/>
                <a:gd name="T6" fmla="*/ 0 w 1"/>
                <a:gd name="T7" fmla="*/ 2521744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0" y="1"/>
                  </a:moveTo>
                  <a:cubicBezTo>
                    <a:pt x="1" y="1"/>
                    <a:pt x="1" y="1"/>
                    <a:pt x="1" y="1"/>
                  </a:cubicBezTo>
                  <a:cubicBezTo>
                    <a:pt x="1" y="0"/>
                    <a:pt x="1" y="0"/>
                    <a:pt x="1" y="0"/>
                  </a:cubicBezTo>
                  <a:cubicBezTo>
                    <a:pt x="0" y="1"/>
                    <a:pt x="0" y="1"/>
                    <a:pt x="0"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34" name="MH_Other_13"/>
            <p:cNvSpPr>
              <a:spLocks noEditPoints="1"/>
            </p:cNvSpPr>
            <p:nvPr>
              <p:custDataLst>
                <p:tags r:id="rId25"/>
              </p:custDataLst>
            </p:nvPr>
          </p:nvSpPr>
          <p:spPr bwMode="auto">
            <a:xfrm>
              <a:off x="7443789" y="2551289"/>
              <a:ext cx="542925" cy="1494148"/>
            </a:xfrm>
            <a:custGeom>
              <a:avLst/>
              <a:gdLst>
                <a:gd name="T0" fmla="*/ 241649576 w 156"/>
                <a:gd name="T1" fmla="*/ 176862730 h 497"/>
                <a:gd name="T2" fmla="*/ 224902428 w 156"/>
                <a:gd name="T3" fmla="*/ 129062702 h 497"/>
                <a:gd name="T4" fmla="*/ 239256684 w 156"/>
                <a:gd name="T5" fmla="*/ 83651208 h 497"/>
                <a:gd name="T6" fmla="*/ 200976604 w 156"/>
                <a:gd name="T7" fmla="*/ 4780157 h 497"/>
                <a:gd name="T8" fmla="*/ 150732067 w 156"/>
                <a:gd name="T9" fmla="*/ 7170236 h 497"/>
                <a:gd name="T10" fmla="*/ 114843332 w 156"/>
                <a:gd name="T11" fmla="*/ 81261129 h 497"/>
                <a:gd name="T12" fmla="*/ 122022007 w 156"/>
                <a:gd name="T13" fmla="*/ 119502388 h 497"/>
                <a:gd name="T14" fmla="*/ 131592027 w 156"/>
                <a:gd name="T15" fmla="*/ 138623017 h 497"/>
                <a:gd name="T16" fmla="*/ 138769155 w 156"/>
                <a:gd name="T17" fmla="*/ 172082572 h 497"/>
                <a:gd name="T18" fmla="*/ 119629115 w 156"/>
                <a:gd name="T19" fmla="*/ 191203202 h 497"/>
                <a:gd name="T20" fmla="*/ 40674518 w 156"/>
                <a:gd name="T21" fmla="*/ 229444461 h 497"/>
                <a:gd name="T22" fmla="*/ 9570020 w 156"/>
                <a:gd name="T23" fmla="*/ 475617926 h 497"/>
                <a:gd name="T24" fmla="*/ 0 w 156"/>
                <a:gd name="T25" fmla="*/ 611850864 h 497"/>
                <a:gd name="T26" fmla="*/ 4785783 w 156"/>
                <a:gd name="T27" fmla="*/ 628581415 h 497"/>
                <a:gd name="T28" fmla="*/ 2392892 w 156"/>
                <a:gd name="T29" fmla="*/ 652480656 h 497"/>
                <a:gd name="T30" fmla="*/ 35888735 w 156"/>
                <a:gd name="T31" fmla="*/ 700282229 h 497"/>
                <a:gd name="T32" fmla="*/ 62207449 w 156"/>
                <a:gd name="T33" fmla="*/ 812614381 h 497"/>
                <a:gd name="T34" fmla="*/ 74170361 w 156"/>
                <a:gd name="T35" fmla="*/ 1113759655 h 497"/>
                <a:gd name="T36" fmla="*/ 43065863 w 156"/>
                <a:gd name="T37" fmla="*/ 1140048975 h 497"/>
                <a:gd name="T38" fmla="*/ 45458754 w 156"/>
                <a:gd name="T39" fmla="*/ 1178290234 h 497"/>
                <a:gd name="T40" fmla="*/ 160302087 w 156"/>
                <a:gd name="T41" fmla="*/ 1156779526 h 497"/>
                <a:gd name="T42" fmla="*/ 160302087 w 156"/>
                <a:gd name="T43" fmla="*/ 1116149734 h 497"/>
                <a:gd name="T44" fmla="*/ 160302087 w 156"/>
                <a:gd name="T45" fmla="*/ 779153279 h 497"/>
                <a:gd name="T46" fmla="*/ 191406585 w 156"/>
                <a:gd name="T47" fmla="*/ 920166375 h 497"/>
                <a:gd name="T48" fmla="*/ 179443673 w 156"/>
                <a:gd name="T49" fmla="*/ 1113759655 h 497"/>
                <a:gd name="T50" fmla="*/ 184227910 w 156"/>
                <a:gd name="T51" fmla="*/ 1120929891 h 497"/>
                <a:gd name="T52" fmla="*/ 189013693 w 156"/>
                <a:gd name="T53" fmla="*/ 1171119998 h 497"/>
                <a:gd name="T54" fmla="*/ 260791162 w 156"/>
                <a:gd name="T55" fmla="*/ 1175900155 h 497"/>
                <a:gd name="T56" fmla="*/ 251219596 w 156"/>
                <a:gd name="T57" fmla="*/ 1120929891 h 497"/>
                <a:gd name="T58" fmla="*/ 256005379 w 156"/>
                <a:gd name="T59" fmla="*/ 1116149734 h 497"/>
                <a:gd name="T60" fmla="*/ 330175740 w 156"/>
                <a:gd name="T61" fmla="*/ 681161600 h 497"/>
                <a:gd name="T62" fmla="*/ 361278691 w 156"/>
                <a:gd name="T63" fmla="*/ 647700498 h 497"/>
                <a:gd name="T64" fmla="*/ 363671583 w 156"/>
                <a:gd name="T65" fmla="*/ 609460786 h 497"/>
                <a:gd name="T66" fmla="*/ 334959976 w 156"/>
                <a:gd name="T67" fmla="*/ 212713910 h 497"/>
                <a:gd name="T68" fmla="*/ 66991686 w 156"/>
                <a:gd name="T69" fmla="*/ 638141730 h 497"/>
                <a:gd name="T70" fmla="*/ 35888735 w 156"/>
                <a:gd name="T71" fmla="*/ 662040970 h 497"/>
                <a:gd name="T72" fmla="*/ 35888735 w 156"/>
                <a:gd name="T73" fmla="*/ 662040970 h 497"/>
                <a:gd name="T74" fmla="*/ 26318715 w 156"/>
                <a:gd name="T75" fmla="*/ 671601285 h 497"/>
                <a:gd name="T76" fmla="*/ 40674518 w 156"/>
                <a:gd name="T77" fmla="*/ 676381442 h 497"/>
                <a:gd name="T78" fmla="*/ 47851646 w 156"/>
                <a:gd name="T79" fmla="*/ 678771521 h 497"/>
                <a:gd name="T80" fmla="*/ 45458754 w 156"/>
                <a:gd name="T81" fmla="*/ 676381442 h 497"/>
                <a:gd name="T82" fmla="*/ 52635883 w 156"/>
                <a:gd name="T83" fmla="*/ 676381442 h 497"/>
                <a:gd name="T84" fmla="*/ 52635883 w 156"/>
                <a:gd name="T85" fmla="*/ 693111993 h 497"/>
                <a:gd name="T86" fmla="*/ 19140040 w 156"/>
                <a:gd name="T87" fmla="*/ 662040970 h 497"/>
                <a:gd name="T88" fmla="*/ 308642808 w 156"/>
                <a:gd name="T89" fmla="*/ 645310420 h 497"/>
                <a:gd name="T90" fmla="*/ 291894113 w 156"/>
                <a:gd name="T91" fmla="*/ 664431049 h 4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56" h="497">
                  <a:moveTo>
                    <a:pt x="140" y="88"/>
                  </a:moveTo>
                  <a:cubicBezTo>
                    <a:pt x="139" y="87"/>
                    <a:pt x="139" y="87"/>
                    <a:pt x="139" y="87"/>
                  </a:cubicBezTo>
                  <a:cubicBezTo>
                    <a:pt x="101" y="74"/>
                    <a:pt x="101" y="74"/>
                    <a:pt x="101" y="74"/>
                  </a:cubicBezTo>
                  <a:cubicBezTo>
                    <a:pt x="94" y="66"/>
                    <a:pt x="94" y="66"/>
                    <a:pt x="94" y="66"/>
                  </a:cubicBezTo>
                  <a:cubicBezTo>
                    <a:pt x="94" y="59"/>
                    <a:pt x="94" y="59"/>
                    <a:pt x="94" y="59"/>
                  </a:cubicBezTo>
                  <a:cubicBezTo>
                    <a:pt x="94" y="54"/>
                    <a:pt x="94" y="54"/>
                    <a:pt x="94" y="54"/>
                  </a:cubicBezTo>
                  <a:cubicBezTo>
                    <a:pt x="96" y="53"/>
                    <a:pt x="97" y="52"/>
                    <a:pt x="98" y="50"/>
                  </a:cubicBezTo>
                  <a:cubicBezTo>
                    <a:pt x="98" y="50"/>
                    <a:pt x="98" y="50"/>
                    <a:pt x="98" y="50"/>
                  </a:cubicBezTo>
                  <a:cubicBezTo>
                    <a:pt x="102" y="42"/>
                    <a:pt x="102" y="38"/>
                    <a:pt x="100" y="35"/>
                  </a:cubicBezTo>
                  <a:cubicBezTo>
                    <a:pt x="101" y="22"/>
                    <a:pt x="99" y="13"/>
                    <a:pt x="93" y="8"/>
                  </a:cubicBezTo>
                  <a:cubicBezTo>
                    <a:pt x="93" y="8"/>
                    <a:pt x="93" y="8"/>
                    <a:pt x="93" y="8"/>
                  </a:cubicBezTo>
                  <a:cubicBezTo>
                    <a:pt x="90" y="6"/>
                    <a:pt x="87" y="4"/>
                    <a:pt x="84" y="2"/>
                  </a:cubicBezTo>
                  <a:cubicBezTo>
                    <a:pt x="83" y="2"/>
                    <a:pt x="83" y="2"/>
                    <a:pt x="83" y="2"/>
                  </a:cubicBezTo>
                  <a:cubicBezTo>
                    <a:pt x="77" y="0"/>
                    <a:pt x="71" y="0"/>
                    <a:pt x="64" y="3"/>
                  </a:cubicBezTo>
                  <a:cubicBezTo>
                    <a:pt x="64" y="3"/>
                    <a:pt x="63" y="3"/>
                    <a:pt x="63" y="3"/>
                  </a:cubicBezTo>
                  <a:cubicBezTo>
                    <a:pt x="57" y="7"/>
                    <a:pt x="53" y="12"/>
                    <a:pt x="50" y="17"/>
                  </a:cubicBezTo>
                  <a:cubicBezTo>
                    <a:pt x="50" y="18"/>
                    <a:pt x="50" y="18"/>
                    <a:pt x="50" y="18"/>
                  </a:cubicBezTo>
                  <a:cubicBezTo>
                    <a:pt x="48" y="22"/>
                    <a:pt x="47" y="28"/>
                    <a:pt x="48" y="34"/>
                  </a:cubicBezTo>
                  <a:cubicBezTo>
                    <a:pt x="47" y="36"/>
                    <a:pt x="47" y="40"/>
                    <a:pt x="48" y="45"/>
                  </a:cubicBezTo>
                  <a:cubicBezTo>
                    <a:pt x="48" y="45"/>
                    <a:pt x="48" y="45"/>
                    <a:pt x="48" y="46"/>
                  </a:cubicBezTo>
                  <a:cubicBezTo>
                    <a:pt x="49" y="48"/>
                    <a:pt x="50" y="49"/>
                    <a:pt x="51" y="50"/>
                  </a:cubicBezTo>
                  <a:cubicBezTo>
                    <a:pt x="51" y="50"/>
                    <a:pt x="51" y="50"/>
                    <a:pt x="51" y="50"/>
                  </a:cubicBezTo>
                  <a:cubicBezTo>
                    <a:pt x="51" y="52"/>
                    <a:pt x="52" y="53"/>
                    <a:pt x="53" y="53"/>
                  </a:cubicBezTo>
                  <a:cubicBezTo>
                    <a:pt x="55" y="58"/>
                    <a:pt x="55" y="58"/>
                    <a:pt x="55" y="58"/>
                  </a:cubicBezTo>
                  <a:cubicBezTo>
                    <a:pt x="55" y="58"/>
                    <a:pt x="55" y="58"/>
                    <a:pt x="55" y="58"/>
                  </a:cubicBezTo>
                  <a:cubicBezTo>
                    <a:pt x="55" y="61"/>
                    <a:pt x="57" y="64"/>
                    <a:pt x="58" y="67"/>
                  </a:cubicBezTo>
                  <a:cubicBezTo>
                    <a:pt x="58" y="72"/>
                    <a:pt x="58" y="72"/>
                    <a:pt x="58" y="72"/>
                  </a:cubicBezTo>
                  <a:cubicBezTo>
                    <a:pt x="58" y="73"/>
                    <a:pt x="58" y="73"/>
                    <a:pt x="58" y="73"/>
                  </a:cubicBezTo>
                  <a:cubicBezTo>
                    <a:pt x="58" y="73"/>
                    <a:pt x="58" y="73"/>
                    <a:pt x="58" y="73"/>
                  </a:cubicBezTo>
                  <a:cubicBezTo>
                    <a:pt x="50" y="80"/>
                    <a:pt x="50" y="80"/>
                    <a:pt x="50" y="80"/>
                  </a:cubicBezTo>
                  <a:cubicBezTo>
                    <a:pt x="18" y="93"/>
                    <a:pt x="18" y="93"/>
                    <a:pt x="18" y="93"/>
                  </a:cubicBezTo>
                  <a:cubicBezTo>
                    <a:pt x="18" y="93"/>
                    <a:pt x="17" y="94"/>
                    <a:pt x="17" y="94"/>
                  </a:cubicBezTo>
                  <a:cubicBezTo>
                    <a:pt x="17" y="95"/>
                    <a:pt x="17" y="95"/>
                    <a:pt x="17" y="96"/>
                  </a:cubicBezTo>
                  <a:cubicBezTo>
                    <a:pt x="17" y="101"/>
                    <a:pt x="17" y="101"/>
                    <a:pt x="17" y="101"/>
                  </a:cubicBezTo>
                  <a:cubicBezTo>
                    <a:pt x="12" y="119"/>
                    <a:pt x="9" y="137"/>
                    <a:pt x="9" y="157"/>
                  </a:cubicBezTo>
                  <a:cubicBezTo>
                    <a:pt x="4" y="199"/>
                    <a:pt x="4" y="199"/>
                    <a:pt x="4" y="199"/>
                  </a:cubicBezTo>
                  <a:cubicBezTo>
                    <a:pt x="4" y="199"/>
                    <a:pt x="4" y="199"/>
                    <a:pt x="4" y="199"/>
                  </a:cubicBezTo>
                  <a:cubicBezTo>
                    <a:pt x="0" y="255"/>
                    <a:pt x="0" y="255"/>
                    <a:pt x="0" y="255"/>
                  </a:cubicBezTo>
                  <a:cubicBezTo>
                    <a:pt x="0" y="255"/>
                    <a:pt x="0" y="256"/>
                    <a:pt x="0" y="256"/>
                  </a:cubicBezTo>
                  <a:cubicBezTo>
                    <a:pt x="0" y="257"/>
                    <a:pt x="1" y="257"/>
                    <a:pt x="1" y="257"/>
                  </a:cubicBezTo>
                  <a:cubicBezTo>
                    <a:pt x="1" y="261"/>
                    <a:pt x="1" y="261"/>
                    <a:pt x="1" y="261"/>
                  </a:cubicBezTo>
                  <a:cubicBezTo>
                    <a:pt x="1" y="262"/>
                    <a:pt x="1" y="262"/>
                    <a:pt x="2" y="263"/>
                  </a:cubicBezTo>
                  <a:cubicBezTo>
                    <a:pt x="2" y="263"/>
                    <a:pt x="2" y="263"/>
                    <a:pt x="2" y="263"/>
                  </a:cubicBezTo>
                  <a:cubicBezTo>
                    <a:pt x="0" y="272"/>
                    <a:pt x="0" y="272"/>
                    <a:pt x="0" y="272"/>
                  </a:cubicBezTo>
                  <a:cubicBezTo>
                    <a:pt x="0" y="272"/>
                    <a:pt x="0" y="273"/>
                    <a:pt x="1" y="273"/>
                  </a:cubicBezTo>
                  <a:cubicBezTo>
                    <a:pt x="6" y="287"/>
                    <a:pt x="6" y="287"/>
                    <a:pt x="6" y="287"/>
                  </a:cubicBezTo>
                  <a:cubicBezTo>
                    <a:pt x="7" y="287"/>
                    <a:pt x="7" y="287"/>
                    <a:pt x="7" y="288"/>
                  </a:cubicBezTo>
                  <a:cubicBezTo>
                    <a:pt x="15" y="293"/>
                    <a:pt x="15" y="293"/>
                    <a:pt x="15" y="293"/>
                  </a:cubicBezTo>
                  <a:cubicBezTo>
                    <a:pt x="15" y="293"/>
                    <a:pt x="16" y="293"/>
                    <a:pt x="16" y="293"/>
                  </a:cubicBezTo>
                  <a:cubicBezTo>
                    <a:pt x="22" y="296"/>
                    <a:pt x="22" y="296"/>
                    <a:pt x="22" y="296"/>
                  </a:cubicBezTo>
                  <a:cubicBezTo>
                    <a:pt x="22" y="311"/>
                    <a:pt x="24" y="326"/>
                    <a:pt x="26" y="340"/>
                  </a:cubicBezTo>
                  <a:cubicBezTo>
                    <a:pt x="31" y="403"/>
                    <a:pt x="31" y="403"/>
                    <a:pt x="31" y="403"/>
                  </a:cubicBezTo>
                  <a:cubicBezTo>
                    <a:pt x="31" y="465"/>
                    <a:pt x="31" y="465"/>
                    <a:pt x="31" y="465"/>
                  </a:cubicBezTo>
                  <a:cubicBezTo>
                    <a:pt x="31" y="465"/>
                    <a:pt x="31" y="466"/>
                    <a:pt x="31" y="466"/>
                  </a:cubicBezTo>
                  <a:cubicBezTo>
                    <a:pt x="31" y="466"/>
                    <a:pt x="32" y="467"/>
                    <a:pt x="32" y="467"/>
                  </a:cubicBezTo>
                  <a:cubicBezTo>
                    <a:pt x="29" y="472"/>
                    <a:pt x="25" y="475"/>
                    <a:pt x="19" y="477"/>
                  </a:cubicBezTo>
                  <a:cubicBezTo>
                    <a:pt x="18" y="477"/>
                    <a:pt x="18" y="477"/>
                    <a:pt x="18" y="477"/>
                  </a:cubicBezTo>
                  <a:cubicBezTo>
                    <a:pt x="12" y="480"/>
                    <a:pt x="9" y="483"/>
                    <a:pt x="9" y="485"/>
                  </a:cubicBezTo>
                  <a:cubicBezTo>
                    <a:pt x="9" y="488"/>
                    <a:pt x="12" y="491"/>
                    <a:pt x="19" y="493"/>
                  </a:cubicBezTo>
                  <a:cubicBezTo>
                    <a:pt x="19" y="493"/>
                    <a:pt x="19" y="493"/>
                    <a:pt x="19" y="493"/>
                  </a:cubicBezTo>
                  <a:cubicBezTo>
                    <a:pt x="30" y="495"/>
                    <a:pt x="40" y="493"/>
                    <a:pt x="49" y="488"/>
                  </a:cubicBezTo>
                  <a:cubicBezTo>
                    <a:pt x="65" y="485"/>
                    <a:pt x="65" y="485"/>
                    <a:pt x="65" y="485"/>
                  </a:cubicBezTo>
                  <a:cubicBezTo>
                    <a:pt x="66" y="484"/>
                    <a:pt x="66" y="484"/>
                    <a:pt x="67" y="484"/>
                  </a:cubicBezTo>
                  <a:cubicBezTo>
                    <a:pt x="67" y="483"/>
                    <a:pt x="67" y="482"/>
                    <a:pt x="67" y="482"/>
                  </a:cubicBezTo>
                  <a:cubicBezTo>
                    <a:pt x="67" y="468"/>
                    <a:pt x="67" y="468"/>
                    <a:pt x="67" y="468"/>
                  </a:cubicBezTo>
                  <a:cubicBezTo>
                    <a:pt x="67" y="467"/>
                    <a:pt x="67" y="467"/>
                    <a:pt x="67" y="467"/>
                  </a:cubicBezTo>
                  <a:cubicBezTo>
                    <a:pt x="68" y="466"/>
                    <a:pt x="68" y="466"/>
                    <a:pt x="68" y="465"/>
                  </a:cubicBezTo>
                  <a:cubicBezTo>
                    <a:pt x="69" y="429"/>
                    <a:pt x="68" y="395"/>
                    <a:pt x="63" y="363"/>
                  </a:cubicBezTo>
                  <a:cubicBezTo>
                    <a:pt x="67" y="326"/>
                    <a:pt x="67" y="326"/>
                    <a:pt x="67" y="326"/>
                  </a:cubicBezTo>
                  <a:cubicBezTo>
                    <a:pt x="75" y="293"/>
                    <a:pt x="75" y="293"/>
                    <a:pt x="75" y="293"/>
                  </a:cubicBezTo>
                  <a:cubicBezTo>
                    <a:pt x="76" y="302"/>
                    <a:pt x="77" y="310"/>
                    <a:pt x="80" y="317"/>
                  </a:cubicBezTo>
                  <a:cubicBezTo>
                    <a:pt x="80" y="385"/>
                    <a:pt x="80" y="385"/>
                    <a:pt x="80" y="385"/>
                  </a:cubicBezTo>
                  <a:cubicBezTo>
                    <a:pt x="75" y="435"/>
                    <a:pt x="75" y="435"/>
                    <a:pt x="75" y="435"/>
                  </a:cubicBezTo>
                  <a:cubicBezTo>
                    <a:pt x="75" y="435"/>
                    <a:pt x="75" y="435"/>
                    <a:pt x="75" y="436"/>
                  </a:cubicBezTo>
                  <a:cubicBezTo>
                    <a:pt x="77" y="446"/>
                    <a:pt x="77" y="456"/>
                    <a:pt x="75" y="466"/>
                  </a:cubicBezTo>
                  <a:cubicBezTo>
                    <a:pt x="75" y="466"/>
                    <a:pt x="75" y="467"/>
                    <a:pt x="75" y="468"/>
                  </a:cubicBezTo>
                  <a:cubicBezTo>
                    <a:pt x="75" y="468"/>
                    <a:pt x="76" y="468"/>
                    <a:pt x="76" y="469"/>
                  </a:cubicBezTo>
                  <a:cubicBezTo>
                    <a:pt x="77" y="469"/>
                    <a:pt x="77" y="469"/>
                    <a:pt x="77" y="469"/>
                  </a:cubicBezTo>
                  <a:cubicBezTo>
                    <a:pt x="77" y="478"/>
                    <a:pt x="77" y="478"/>
                    <a:pt x="77" y="478"/>
                  </a:cubicBezTo>
                  <a:cubicBezTo>
                    <a:pt x="77" y="478"/>
                    <a:pt x="77" y="478"/>
                    <a:pt x="77" y="478"/>
                  </a:cubicBezTo>
                  <a:cubicBezTo>
                    <a:pt x="79" y="490"/>
                    <a:pt x="79" y="490"/>
                    <a:pt x="79" y="490"/>
                  </a:cubicBezTo>
                  <a:cubicBezTo>
                    <a:pt x="79" y="490"/>
                    <a:pt x="79" y="491"/>
                    <a:pt x="80" y="491"/>
                  </a:cubicBezTo>
                  <a:cubicBezTo>
                    <a:pt x="80" y="491"/>
                    <a:pt x="80" y="492"/>
                    <a:pt x="81" y="492"/>
                  </a:cubicBezTo>
                  <a:cubicBezTo>
                    <a:pt x="91" y="497"/>
                    <a:pt x="100" y="497"/>
                    <a:pt x="109" y="492"/>
                  </a:cubicBezTo>
                  <a:cubicBezTo>
                    <a:pt x="109" y="491"/>
                    <a:pt x="110" y="491"/>
                    <a:pt x="110" y="491"/>
                  </a:cubicBezTo>
                  <a:cubicBezTo>
                    <a:pt x="112" y="487"/>
                    <a:pt x="111" y="482"/>
                    <a:pt x="106" y="476"/>
                  </a:cubicBezTo>
                  <a:cubicBezTo>
                    <a:pt x="105" y="469"/>
                    <a:pt x="105" y="469"/>
                    <a:pt x="105" y="469"/>
                  </a:cubicBezTo>
                  <a:cubicBezTo>
                    <a:pt x="105" y="469"/>
                    <a:pt x="105" y="469"/>
                    <a:pt x="105" y="469"/>
                  </a:cubicBezTo>
                  <a:cubicBezTo>
                    <a:pt x="106" y="469"/>
                    <a:pt x="106" y="468"/>
                    <a:pt x="106" y="468"/>
                  </a:cubicBezTo>
                  <a:cubicBezTo>
                    <a:pt x="107" y="468"/>
                    <a:pt x="107" y="467"/>
                    <a:pt x="107" y="467"/>
                  </a:cubicBezTo>
                  <a:cubicBezTo>
                    <a:pt x="114" y="441"/>
                    <a:pt x="117" y="410"/>
                    <a:pt x="117" y="374"/>
                  </a:cubicBezTo>
                  <a:cubicBezTo>
                    <a:pt x="127" y="289"/>
                    <a:pt x="127" y="289"/>
                    <a:pt x="127" y="289"/>
                  </a:cubicBezTo>
                  <a:cubicBezTo>
                    <a:pt x="130" y="289"/>
                    <a:pt x="134" y="288"/>
                    <a:pt x="138" y="285"/>
                  </a:cubicBezTo>
                  <a:cubicBezTo>
                    <a:pt x="139" y="284"/>
                    <a:pt x="141" y="283"/>
                    <a:pt x="143" y="281"/>
                  </a:cubicBezTo>
                  <a:cubicBezTo>
                    <a:pt x="145" y="281"/>
                    <a:pt x="146" y="280"/>
                    <a:pt x="148" y="279"/>
                  </a:cubicBezTo>
                  <a:cubicBezTo>
                    <a:pt x="149" y="277"/>
                    <a:pt x="150" y="274"/>
                    <a:pt x="151" y="271"/>
                  </a:cubicBezTo>
                  <a:cubicBezTo>
                    <a:pt x="151" y="271"/>
                    <a:pt x="151" y="270"/>
                    <a:pt x="151" y="270"/>
                  </a:cubicBezTo>
                  <a:cubicBezTo>
                    <a:pt x="151" y="255"/>
                    <a:pt x="151" y="255"/>
                    <a:pt x="151" y="255"/>
                  </a:cubicBezTo>
                  <a:cubicBezTo>
                    <a:pt x="152" y="255"/>
                    <a:pt x="152" y="255"/>
                    <a:pt x="152" y="255"/>
                  </a:cubicBezTo>
                  <a:cubicBezTo>
                    <a:pt x="152" y="255"/>
                    <a:pt x="153" y="254"/>
                    <a:pt x="153" y="254"/>
                  </a:cubicBezTo>
                  <a:cubicBezTo>
                    <a:pt x="156" y="224"/>
                    <a:pt x="156" y="198"/>
                    <a:pt x="153" y="176"/>
                  </a:cubicBezTo>
                  <a:cubicBezTo>
                    <a:pt x="150" y="143"/>
                    <a:pt x="146" y="114"/>
                    <a:pt x="140" y="89"/>
                  </a:cubicBezTo>
                  <a:cubicBezTo>
                    <a:pt x="140" y="88"/>
                    <a:pt x="140" y="88"/>
                    <a:pt x="140" y="88"/>
                  </a:cubicBezTo>
                  <a:close/>
                  <a:moveTo>
                    <a:pt x="29" y="264"/>
                  </a:moveTo>
                  <a:cubicBezTo>
                    <a:pt x="28" y="267"/>
                    <a:pt x="28" y="267"/>
                    <a:pt x="28" y="267"/>
                  </a:cubicBezTo>
                  <a:cubicBezTo>
                    <a:pt x="28" y="266"/>
                    <a:pt x="28" y="266"/>
                    <a:pt x="29" y="265"/>
                  </a:cubicBezTo>
                  <a:cubicBezTo>
                    <a:pt x="29" y="264"/>
                    <a:pt x="29" y="264"/>
                    <a:pt x="29" y="264"/>
                  </a:cubicBezTo>
                  <a:close/>
                  <a:moveTo>
                    <a:pt x="15" y="277"/>
                  </a:moveTo>
                  <a:cubicBezTo>
                    <a:pt x="14" y="276"/>
                    <a:pt x="14" y="275"/>
                    <a:pt x="14" y="274"/>
                  </a:cubicBezTo>
                  <a:cubicBezTo>
                    <a:pt x="14" y="274"/>
                    <a:pt x="14" y="273"/>
                    <a:pt x="15" y="273"/>
                  </a:cubicBezTo>
                  <a:cubicBezTo>
                    <a:pt x="14" y="274"/>
                    <a:pt x="14" y="275"/>
                    <a:pt x="15" y="277"/>
                  </a:cubicBezTo>
                  <a:close/>
                  <a:moveTo>
                    <a:pt x="8" y="277"/>
                  </a:moveTo>
                  <a:cubicBezTo>
                    <a:pt x="9" y="277"/>
                    <a:pt x="9" y="277"/>
                    <a:pt x="9" y="277"/>
                  </a:cubicBezTo>
                  <a:cubicBezTo>
                    <a:pt x="9" y="278"/>
                    <a:pt x="10" y="279"/>
                    <a:pt x="11" y="281"/>
                  </a:cubicBezTo>
                  <a:cubicBezTo>
                    <a:pt x="11" y="281"/>
                    <a:pt x="12" y="282"/>
                    <a:pt x="12" y="282"/>
                  </a:cubicBezTo>
                  <a:cubicBezTo>
                    <a:pt x="13" y="282"/>
                    <a:pt x="13" y="282"/>
                    <a:pt x="14" y="282"/>
                  </a:cubicBezTo>
                  <a:cubicBezTo>
                    <a:pt x="15" y="282"/>
                    <a:pt x="16" y="282"/>
                    <a:pt x="17" y="283"/>
                  </a:cubicBezTo>
                  <a:cubicBezTo>
                    <a:pt x="17" y="283"/>
                    <a:pt x="18" y="283"/>
                    <a:pt x="18" y="283"/>
                  </a:cubicBezTo>
                  <a:cubicBezTo>
                    <a:pt x="18" y="283"/>
                    <a:pt x="19" y="283"/>
                    <a:pt x="19" y="283"/>
                  </a:cubicBezTo>
                  <a:cubicBezTo>
                    <a:pt x="20" y="284"/>
                    <a:pt x="20" y="284"/>
                    <a:pt x="20" y="284"/>
                  </a:cubicBezTo>
                  <a:cubicBezTo>
                    <a:pt x="20" y="283"/>
                    <a:pt x="20" y="283"/>
                    <a:pt x="20" y="283"/>
                  </a:cubicBezTo>
                  <a:cubicBezTo>
                    <a:pt x="19" y="283"/>
                    <a:pt x="19" y="283"/>
                    <a:pt x="19" y="283"/>
                  </a:cubicBezTo>
                  <a:cubicBezTo>
                    <a:pt x="19" y="283"/>
                    <a:pt x="19" y="283"/>
                    <a:pt x="19" y="283"/>
                  </a:cubicBezTo>
                  <a:cubicBezTo>
                    <a:pt x="20" y="283"/>
                    <a:pt x="20" y="283"/>
                    <a:pt x="20" y="283"/>
                  </a:cubicBezTo>
                  <a:cubicBezTo>
                    <a:pt x="21" y="283"/>
                    <a:pt x="21" y="283"/>
                    <a:pt x="21" y="283"/>
                  </a:cubicBezTo>
                  <a:cubicBezTo>
                    <a:pt x="21" y="283"/>
                    <a:pt x="22" y="283"/>
                    <a:pt x="22" y="283"/>
                  </a:cubicBezTo>
                  <a:cubicBezTo>
                    <a:pt x="22" y="283"/>
                    <a:pt x="22" y="283"/>
                    <a:pt x="22" y="283"/>
                  </a:cubicBezTo>
                  <a:cubicBezTo>
                    <a:pt x="22" y="284"/>
                    <a:pt x="22" y="285"/>
                    <a:pt x="22" y="285"/>
                  </a:cubicBezTo>
                  <a:cubicBezTo>
                    <a:pt x="22" y="287"/>
                    <a:pt x="22" y="288"/>
                    <a:pt x="22" y="290"/>
                  </a:cubicBezTo>
                  <a:cubicBezTo>
                    <a:pt x="18" y="288"/>
                    <a:pt x="18" y="288"/>
                    <a:pt x="18" y="288"/>
                  </a:cubicBezTo>
                  <a:cubicBezTo>
                    <a:pt x="11" y="284"/>
                    <a:pt x="11" y="284"/>
                    <a:pt x="11" y="284"/>
                  </a:cubicBezTo>
                  <a:cubicBezTo>
                    <a:pt x="8" y="277"/>
                    <a:pt x="8" y="277"/>
                    <a:pt x="8" y="277"/>
                  </a:cubicBezTo>
                  <a:close/>
                  <a:moveTo>
                    <a:pt x="127" y="264"/>
                  </a:moveTo>
                  <a:cubicBezTo>
                    <a:pt x="132" y="265"/>
                    <a:pt x="132" y="265"/>
                    <a:pt x="132" y="265"/>
                  </a:cubicBezTo>
                  <a:cubicBezTo>
                    <a:pt x="129" y="270"/>
                    <a:pt x="129" y="270"/>
                    <a:pt x="129" y="270"/>
                  </a:cubicBezTo>
                  <a:cubicBezTo>
                    <a:pt x="129" y="274"/>
                    <a:pt x="129" y="277"/>
                    <a:pt x="127" y="279"/>
                  </a:cubicBezTo>
                  <a:cubicBezTo>
                    <a:pt x="127" y="281"/>
                    <a:pt x="127" y="281"/>
                    <a:pt x="127" y="281"/>
                  </a:cubicBezTo>
                  <a:cubicBezTo>
                    <a:pt x="122" y="278"/>
                    <a:pt x="122" y="278"/>
                    <a:pt x="122" y="278"/>
                  </a:cubicBezTo>
                  <a:cubicBezTo>
                    <a:pt x="123" y="278"/>
                    <a:pt x="124" y="277"/>
                    <a:pt x="125" y="276"/>
                  </a:cubicBezTo>
                  <a:cubicBezTo>
                    <a:pt x="127" y="273"/>
                    <a:pt x="128" y="269"/>
                    <a:pt x="127" y="26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35" name="MH_Other_14"/>
            <p:cNvSpPr>
              <a:spLocks/>
            </p:cNvSpPr>
            <p:nvPr>
              <p:custDataLst>
                <p:tags r:id="rId26"/>
              </p:custDataLst>
            </p:nvPr>
          </p:nvSpPr>
          <p:spPr bwMode="auto">
            <a:xfrm>
              <a:off x="7869238" y="2820456"/>
              <a:ext cx="74612" cy="480654"/>
            </a:xfrm>
            <a:custGeom>
              <a:avLst/>
              <a:gdLst>
                <a:gd name="T0" fmla="*/ 36741507 w 22"/>
                <a:gd name="T1" fmla="*/ 2396014 h 160"/>
                <a:gd name="T2" fmla="*/ 29852664 w 22"/>
                <a:gd name="T3" fmla="*/ 0 h 160"/>
                <a:gd name="T4" fmla="*/ 0 w 22"/>
                <a:gd name="T5" fmla="*/ 172492868 h 160"/>
                <a:gd name="T6" fmla="*/ 13777686 w 22"/>
                <a:gd name="T7" fmla="*/ 285091584 h 160"/>
                <a:gd name="T8" fmla="*/ 18370753 w 22"/>
                <a:gd name="T9" fmla="*/ 383315766 h 160"/>
                <a:gd name="T10" fmla="*/ 45926126 w 22"/>
                <a:gd name="T11" fmla="*/ 373733258 h 160"/>
                <a:gd name="T12" fmla="*/ 41334574 w 22"/>
                <a:gd name="T13" fmla="*/ 237175953 h 160"/>
                <a:gd name="T14" fmla="*/ 36741507 w 22"/>
                <a:gd name="T15" fmla="*/ 138951772 h 160"/>
                <a:gd name="T16" fmla="*/ 36741507 w 22"/>
                <a:gd name="T17" fmla="*/ 2396014 h 1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2" h="160">
                  <a:moveTo>
                    <a:pt x="16" y="1"/>
                  </a:moveTo>
                  <a:cubicBezTo>
                    <a:pt x="13" y="0"/>
                    <a:pt x="13" y="0"/>
                    <a:pt x="13" y="0"/>
                  </a:cubicBezTo>
                  <a:cubicBezTo>
                    <a:pt x="6" y="21"/>
                    <a:pt x="2" y="45"/>
                    <a:pt x="0" y="72"/>
                  </a:cubicBezTo>
                  <a:cubicBezTo>
                    <a:pt x="5" y="82"/>
                    <a:pt x="7" y="97"/>
                    <a:pt x="6" y="119"/>
                  </a:cubicBezTo>
                  <a:cubicBezTo>
                    <a:pt x="8" y="160"/>
                    <a:pt x="8" y="160"/>
                    <a:pt x="8" y="160"/>
                  </a:cubicBezTo>
                  <a:cubicBezTo>
                    <a:pt x="20" y="156"/>
                    <a:pt x="20" y="156"/>
                    <a:pt x="20" y="156"/>
                  </a:cubicBezTo>
                  <a:cubicBezTo>
                    <a:pt x="22" y="137"/>
                    <a:pt x="21" y="118"/>
                    <a:pt x="18" y="99"/>
                  </a:cubicBezTo>
                  <a:cubicBezTo>
                    <a:pt x="16" y="58"/>
                    <a:pt x="16" y="58"/>
                    <a:pt x="16" y="58"/>
                  </a:cubicBezTo>
                  <a:cubicBezTo>
                    <a:pt x="16" y="1"/>
                    <a:pt x="16" y="1"/>
                    <a:pt x="16" y="1"/>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36" name="MH_Other_15"/>
            <p:cNvSpPr>
              <a:spLocks/>
            </p:cNvSpPr>
            <p:nvPr>
              <p:custDataLst>
                <p:tags r:id="rId27"/>
              </p:custDataLst>
            </p:nvPr>
          </p:nvSpPr>
          <p:spPr bwMode="auto">
            <a:xfrm>
              <a:off x="7534275" y="2779257"/>
              <a:ext cx="349250" cy="1256568"/>
            </a:xfrm>
            <a:custGeom>
              <a:avLst/>
              <a:gdLst>
                <a:gd name="T0" fmla="*/ 210570763 w 100"/>
                <a:gd name="T1" fmla="*/ 23892269 h 418"/>
                <a:gd name="T2" fmla="*/ 179107275 w 100"/>
                <a:gd name="T3" fmla="*/ 0 h 418"/>
                <a:gd name="T4" fmla="*/ 188788707 w 100"/>
                <a:gd name="T5" fmla="*/ 33449486 h 418"/>
                <a:gd name="T6" fmla="*/ 118597934 w 100"/>
                <a:gd name="T7" fmla="*/ 219812898 h 418"/>
                <a:gd name="T8" fmla="*/ 116177187 w 100"/>
                <a:gd name="T9" fmla="*/ 224590734 h 418"/>
                <a:gd name="T10" fmla="*/ 118597934 w 100"/>
                <a:gd name="T11" fmla="*/ 215033517 h 418"/>
                <a:gd name="T12" fmla="*/ 137960799 w 100"/>
                <a:gd name="T13" fmla="*/ 121852584 h 418"/>
                <a:gd name="T14" fmla="*/ 133119305 w 100"/>
                <a:gd name="T15" fmla="*/ 43006703 h 418"/>
                <a:gd name="T16" fmla="*/ 121018681 w 100"/>
                <a:gd name="T17" fmla="*/ 26281960 h 418"/>
                <a:gd name="T18" fmla="*/ 128279366 w 100"/>
                <a:gd name="T19" fmla="*/ 40617013 h 418"/>
                <a:gd name="T20" fmla="*/ 118597934 w 100"/>
                <a:gd name="T21" fmla="*/ 198308774 h 418"/>
                <a:gd name="T22" fmla="*/ 113756440 w 100"/>
                <a:gd name="T23" fmla="*/ 205476300 h 418"/>
                <a:gd name="T24" fmla="*/ 36304982 w 100"/>
                <a:gd name="T25" fmla="*/ 59731447 h 418"/>
                <a:gd name="T26" fmla="*/ 41146476 w 100"/>
                <a:gd name="T27" fmla="*/ 35839177 h 418"/>
                <a:gd name="T28" fmla="*/ 48407161 w 100"/>
                <a:gd name="T29" fmla="*/ 21504125 h 418"/>
                <a:gd name="T30" fmla="*/ 43567223 w 100"/>
                <a:gd name="T31" fmla="*/ 47784539 h 418"/>
                <a:gd name="T32" fmla="*/ 45986414 w 100"/>
                <a:gd name="T33" fmla="*/ 102738150 h 418"/>
                <a:gd name="T34" fmla="*/ 108916502 w 100"/>
                <a:gd name="T35" fmla="*/ 324940739 h 418"/>
                <a:gd name="T36" fmla="*/ 0 w 100"/>
                <a:gd name="T37" fmla="*/ 449181467 h 418"/>
                <a:gd name="T38" fmla="*/ 94393576 w 100"/>
                <a:gd name="T39" fmla="*/ 415731981 h 418"/>
                <a:gd name="T40" fmla="*/ 130700113 w 100"/>
                <a:gd name="T41" fmla="*/ 432456724 h 418"/>
                <a:gd name="T42" fmla="*/ 208151571 w 100"/>
                <a:gd name="T43" fmla="*/ 470685592 h 418"/>
                <a:gd name="T44" fmla="*/ 179107275 w 100"/>
                <a:gd name="T45" fmla="*/ 743060864 h 418"/>
                <a:gd name="T46" fmla="*/ 123437872 w 100"/>
                <a:gd name="T47" fmla="*/ 931813967 h 418"/>
                <a:gd name="T48" fmla="*/ 130700113 w 100"/>
                <a:gd name="T49" fmla="*/ 960484072 h 418"/>
                <a:gd name="T50" fmla="*/ 196049392 w 100"/>
                <a:gd name="T51" fmla="*/ 986766032 h 418"/>
                <a:gd name="T52" fmla="*/ 183947213 w 100"/>
                <a:gd name="T53" fmla="*/ 934202112 h 418"/>
                <a:gd name="T54" fmla="*/ 215412257 w 100"/>
                <a:gd name="T55" fmla="*/ 712001069 h 418"/>
                <a:gd name="T56" fmla="*/ 232354374 w 100"/>
                <a:gd name="T57" fmla="*/ 501745388 h 418"/>
                <a:gd name="T58" fmla="*/ 239615059 w 100"/>
                <a:gd name="T59" fmla="*/ 480242809 h 418"/>
                <a:gd name="T60" fmla="*/ 232354374 w 100"/>
                <a:gd name="T61" fmla="*/ 461128375 h 418"/>
                <a:gd name="T62" fmla="*/ 242035806 w 100"/>
                <a:gd name="T63" fmla="*/ 432456724 h 418"/>
                <a:gd name="T64" fmla="*/ 191207898 w 100"/>
                <a:gd name="T65" fmla="*/ 317771667 h 418"/>
                <a:gd name="T66" fmla="*/ 183947213 w 100"/>
                <a:gd name="T67" fmla="*/ 324940739 h 418"/>
                <a:gd name="T68" fmla="*/ 225093689 w 100"/>
                <a:gd name="T69" fmla="*/ 434846415 h 418"/>
                <a:gd name="T70" fmla="*/ 133119305 w 100"/>
                <a:gd name="T71" fmla="*/ 401396928 h 418"/>
                <a:gd name="T72" fmla="*/ 113756440 w 100"/>
                <a:gd name="T73" fmla="*/ 234147951 h 418"/>
                <a:gd name="T74" fmla="*/ 130700113 w 100"/>
                <a:gd name="T75" fmla="*/ 217423207 h 418"/>
                <a:gd name="T76" fmla="*/ 198470139 w 100"/>
                <a:gd name="T77" fmla="*/ 33449486 h 41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100" h="418">
                  <a:moveTo>
                    <a:pt x="82" y="14"/>
                  </a:moveTo>
                  <a:cubicBezTo>
                    <a:pt x="87" y="10"/>
                    <a:pt x="87" y="10"/>
                    <a:pt x="87" y="10"/>
                  </a:cubicBezTo>
                  <a:cubicBezTo>
                    <a:pt x="80" y="2"/>
                    <a:pt x="80" y="2"/>
                    <a:pt x="80" y="2"/>
                  </a:cubicBezTo>
                  <a:cubicBezTo>
                    <a:pt x="74" y="0"/>
                    <a:pt x="74" y="0"/>
                    <a:pt x="74" y="0"/>
                  </a:cubicBezTo>
                  <a:cubicBezTo>
                    <a:pt x="83" y="9"/>
                    <a:pt x="83" y="9"/>
                    <a:pt x="83" y="9"/>
                  </a:cubicBezTo>
                  <a:cubicBezTo>
                    <a:pt x="78" y="14"/>
                    <a:pt x="78" y="14"/>
                    <a:pt x="78" y="14"/>
                  </a:cubicBezTo>
                  <a:cubicBezTo>
                    <a:pt x="84" y="18"/>
                    <a:pt x="84" y="18"/>
                    <a:pt x="84" y="18"/>
                  </a:cubicBezTo>
                  <a:cubicBezTo>
                    <a:pt x="74" y="46"/>
                    <a:pt x="62" y="70"/>
                    <a:pt x="49" y="92"/>
                  </a:cubicBezTo>
                  <a:cubicBezTo>
                    <a:pt x="49" y="92"/>
                    <a:pt x="49" y="92"/>
                    <a:pt x="49" y="92"/>
                  </a:cubicBezTo>
                  <a:cubicBezTo>
                    <a:pt x="48" y="93"/>
                    <a:pt x="48" y="93"/>
                    <a:pt x="48" y="94"/>
                  </a:cubicBezTo>
                  <a:cubicBezTo>
                    <a:pt x="48" y="93"/>
                    <a:pt x="48" y="92"/>
                    <a:pt x="48" y="92"/>
                  </a:cubicBezTo>
                  <a:cubicBezTo>
                    <a:pt x="49" y="91"/>
                    <a:pt x="49" y="90"/>
                    <a:pt x="49" y="90"/>
                  </a:cubicBezTo>
                  <a:cubicBezTo>
                    <a:pt x="52" y="80"/>
                    <a:pt x="55" y="70"/>
                    <a:pt x="58" y="61"/>
                  </a:cubicBezTo>
                  <a:cubicBezTo>
                    <a:pt x="58" y="57"/>
                    <a:pt x="58" y="54"/>
                    <a:pt x="57" y="51"/>
                  </a:cubicBezTo>
                  <a:cubicBezTo>
                    <a:pt x="56" y="40"/>
                    <a:pt x="54" y="31"/>
                    <a:pt x="51" y="24"/>
                  </a:cubicBezTo>
                  <a:cubicBezTo>
                    <a:pt x="52" y="21"/>
                    <a:pt x="53" y="19"/>
                    <a:pt x="55" y="18"/>
                  </a:cubicBezTo>
                  <a:cubicBezTo>
                    <a:pt x="55" y="17"/>
                    <a:pt x="56" y="17"/>
                    <a:pt x="57" y="16"/>
                  </a:cubicBezTo>
                  <a:cubicBezTo>
                    <a:pt x="55" y="14"/>
                    <a:pt x="52" y="12"/>
                    <a:pt x="50" y="11"/>
                  </a:cubicBezTo>
                  <a:cubicBezTo>
                    <a:pt x="49" y="11"/>
                    <a:pt x="49" y="12"/>
                    <a:pt x="48" y="12"/>
                  </a:cubicBezTo>
                  <a:cubicBezTo>
                    <a:pt x="50" y="13"/>
                    <a:pt x="52" y="15"/>
                    <a:pt x="53" y="17"/>
                  </a:cubicBezTo>
                  <a:cubicBezTo>
                    <a:pt x="50" y="19"/>
                    <a:pt x="49" y="21"/>
                    <a:pt x="49" y="24"/>
                  </a:cubicBezTo>
                  <a:cubicBezTo>
                    <a:pt x="50" y="29"/>
                    <a:pt x="51" y="49"/>
                    <a:pt x="49" y="83"/>
                  </a:cubicBezTo>
                  <a:cubicBezTo>
                    <a:pt x="41" y="71"/>
                    <a:pt x="41" y="71"/>
                    <a:pt x="41" y="71"/>
                  </a:cubicBezTo>
                  <a:cubicBezTo>
                    <a:pt x="43" y="76"/>
                    <a:pt x="45" y="81"/>
                    <a:pt x="47" y="86"/>
                  </a:cubicBezTo>
                  <a:cubicBezTo>
                    <a:pt x="47" y="89"/>
                    <a:pt x="47" y="89"/>
                    <a:pt x="47" y="89"/>
                  </a:cubicBezTo>
                  <a:cubicBezTo>
                    <a:pt x="33" y="69"/>
                    <a:pt x="23" y="48"/>
                    <a:pt x="15" y="25"/>
                  </a:cubicBezTo>
                  <a:cubicBezTo>
                    <a:pt x="21" y="20"/>
                    <a:pt x="21" y="20"/>
                    <a:pt x="21" y="20"/>
                  </a:cubicBezTo>
                  <a:cubicBezTo>
                    <a:pt x="17" y="15"/>
                    <a:pt x="17" y="15"/>
                    <a:pt x="17" y="15"/>
                  </a:cubicBezTo>
                  <a:cubicBezTo>
                    <a:pt x="25" y="7"/>
                    <a:pt x="25" y="7"/>
                    <a:pt x="25" y="7"/>
                  </a:cubicBezTo>
                  <a:cubicBezTo>
                    <a:pt x="20" y="9"/>
                    <a:pt x="20" y="9"/>
                    <a:pt x="20" y="9"/>
                  </a:cubicBezTo>
                  <a:cubicBezTo>
                    <a:pt x="13" y="17"/>
                    <a:pt x="13" y="17"/>
                    <a:pt x="13" y="17"/>
                  </a:cubicBezTo>
                  <a:cubicBezTo>
                    <a:pt x="18" y="20"/>
                    <a:pt x="18" y="20"/>
                    <a:pt x="18" y="20"/>
                  </a:cubicBezTo>
                  <a:cubicBezTo>
                    <a:pt x="11" y="25"/>
                    <a:pt x="11" y="25"/>
                    <a:pt x="11" y="25"/>
                  </a:cubicBezTo>
                  <a:cubicBezTo>
                    <a:pt x="19" y="43"/>
                    <a:pt x="19" y="43"/>
                    <a:pt x="19" y="43"/>
                  </a:cubicBezTo>
                  <a:cubicBezTo>
                    <a:pt x="25" y="58"/>
                    <a:pt x="34" y="75"/>
                    <a:pt x="45" y="94"/>
                  </a:cubicBezTo>
                  <a:cubicBezTo>
                    <a:pt x="43" y="105"/>
                    <a:pt x="43" y="119"/>
                    <a:pt x="45" y="136"/>
                  </a:cubicBezTo>
                  <a:cubicBezTo>
                    <a:pt x="34" y="177"/>
                    <a:pt x="34" y="177"/>
                    <a:pt x="34" y="177"/>
                  </a:cubicBezTo>
                  <a:cubicBezTo>
                    <a:pt x="28" y="190"/>
                    <a:pt x="17" y="194"/>
                    <a:pt x="0" y="188"/>
                  </a:cubicBezTo>
                  <a:cubicBezTo>
                    <a:pt x="0" y="189"/>
                    <a:pt x="0" y="190"/>
                    <a:pt x="0" y="191"/>
                  </a:cubicBezTo>
                  <a:cubicBezTo>
                    <a:pt x="22" y="199"/>
                    <a:pt x="35" y="193"/>
                    <a:pt x="39" y="174"/>
                  </a:cubicBezTo>
                  <a:cubicBezTo>
                    <a:pt x="47" y="143"/>
                    <a:pt x="47" y="143"/>
                    <a:pt x="47" y="143"/>
                  </a:cubicBezTo>
                  <a:cubicBezTo>
                    <a:pt x="54" y="181"/>
                    <a:pt x="54" y="181"/>
                    <a:pt x="54" y="181"/>
                  </a:cubicBezTo>
                  <a:cubicBezTo>
                    <a:pt x="58" y="188"/>
                    <a:pt x="65" y="193"/>
                    <a:pt x="75" y="197"/>
                  </a:cubicBezTo>
                  <a:cubicBezTo>
                    <a:pt x="86" y="197"/>
                    <a:pt x="86" y="197"/>
                    <a:pt x="86" y="197"/>
                  </a:cubicBezTo>
                  <a:cubicBezTo>
                    <a:pt x="81" y="258"/>
                    <a:pt x="81" y="258"/>
                    <a:pt x="81" y="258"/>
                  </a:cubicBezTo>
                  <a:cubicBezTo>
                    <a:pt x="74" y="311"/>
                    <a:pt x="74" y="311"/>
                    <a:pt x="74" y="311"/>
                  </a:cubicBezTo>
                  <a:cubicBezTo>
                    <a:pt x="74" y="377"/>
                    <a:pt x="74" y="377"/>
                    <a:pt x="74" y="377"/>
                  </a:cubicBezTo>
                  <a:cubicBezTo>
                    <a:pt x="69" y="387"/>
                    <a:pt x="62" y="391"/>
                    <a:pt x="51" y="390"/>
                  </a:cubicBezTo>
                  <a:cubicBezTo>
                    <a:pt x="52" y="391"/>
                    <a:pt x="53" y="391"/>
                    <a:pt x="54" y="391"/>
                  </a:cubicBezTo>
                  <a:cubicBezTo>
                    <a:pt x="54" y="402"/>
                    <a:pt x="54" y="402"/>
                    <a:pt x="54" y="402"/>
                  </a:cubicBezTo>
                  <a:cubicBezTo>
                    <a:pt x="56" y="413"/>
                    <a:pt x="56" y="413"/>
                    <a:pt x="56" y="413"/>
                  </a:cubicBezTo>
                  <a:cubicBezTo>
                    <a:pt x="65" y="418"/>
                    <a:pt x="74" y="418"/>
                    <a:pt x="81" y="413"/>
                  </a:cubicBezTo>
                  <a:cubicBezTo>
                    <a:pt x="83" y="410"/>
                    <a:pt x="82" y="406"/>
                    <a:pt x="78" y="401"/>
                  </a:cubicBezTo>
                  <a:cubicBezTo>
                    <a:pt x="76" y="391"/>
                    <a:pt x="76" y="391"/>
                    <a:pt x="76" y="391"/>
                  </a:cubicBezTo>
                  <a:cubicBezTo>
                    <a:pt x="77" y="391"/>
                    <a:pt x="77" y="391"/>
                    <a:pt x="78" y="390"/>
                  </a:cubicBezTo>
                  <a:cubicBezTo>
                    <a:pt x="85" y="364"/>
                    <a:pt x="89" y="334"/>
                    <a:pt x="89" y="298"/>
                  </a:cubicBezTo>
                  <a:cubicBezTo>
                    <a:pt x="98" y="211"/>
                    <a:pt x="98" y="211"/>
                    <a:pt x="98" y="211"/>
                  </a:cubicBezTo>
                  <a:cubicBezTo>
                    <a:pt x="97" y="211"/>
                    <a:pt x="96" y="211"/>
                    <a:pt x="96" y="210"/>
                  </a:cubicBezTo>
                  <a:cubicBezTo>
                    <a:pt x="94" y="209"/>
                    <a:pt x="95" y="207"/>
                    <a:pt x="98" y="204"/>
                  </a:cubicBezTo>
                  <a:cubicBezTo>
                    <a:pt x="99" y="201"/>
                    <a:pt x="99" y="201"/>
                    <a:pt x="99" y="201"/>
                  </a:cubicBezTo>
                  <a:cubicBezTo>
                    <a:pt x="98" y="202"/>
                    <a:pt x="97" y="203"/>
                    <a:pt x="96" y="203"/>
                  </a:cubicBezTo>
                  <a:cubicBezTo>
                    <a:pt x="96" y="193"/>
                    <a:pt x="96" y="193"/>
                    <a:pt x="96" y="193"/>
                  </a:cubicBezTo>
                  <a:cubicBezTo>
                    <a:pt x="99" y="184"/>
                    <a:pt x="99" y="184"/>
                    <a:pt x="99" y="184"/>
                  </a:cubicBezTo>
                  <a:cubicBezTo>
                    <a:pt x="100" y="181"/>
                    <a:pt x="100" y="181"/>
                    <a:pt x="100" y="181"/>
                  </a:cubicBezTo>
                  <a:cubicBezTo>
                    <a:pt x="100" y="131"/>
                    <a:pt x="100" y="131"/>
                    <a:pt x="100" y="131"/>
                  </a:cubicBezTo>
                  <a:cubicBezTo>
                    <a:pt x="79" y="133"/>
                    <a:pt x="79" y="133"/>
                    <a:pt x="79" y="133"/>
                  </a:cubicBezTo>
                  <a:cubicBezTo>
                    <a:pt x="76" y="123"/>
                    <a:pt x="76" y="123"/>
                    <a:pt x="76" y="123"/>
                  </a:cubicBezTo>
                  <a:cubicBezTo>
                    <a:pt x="76" y="136"/>
                    <a:pt x="76" y="136"/>
                    <a:pt x="76" y="136"/>
                  </a:cubicBezTo>
                  <a:cubicBezTo>
                    <a:pt x="93" y="136"/>
                    <a:pt x="93" y="136"/>
                    <a:pt x="93" y="136"/>
                  </a:cubicBezTo>
                  <a:cubicBezTo>
                    <a:pt x="93" y="182"/>
                    <a:pt x="93" y="182"/>
                    <a:pt x="93" y="182"/>
                  </a:cubicBezTo>
                  <a:cubicBezTo>
                    <a:pt x="93" y="188"/>
                    <a:pt x="92" y="192"/>
                    <a:pt x="90" y="194"/>
                  </a:cubicBezTo>
                  <a:cubicBezTo>
                    <a:pt x="68" y="194"/>
                    <a:pt x="56" y="185"/>
                    <a:pt x="55" y="168"/>
                  </a:cubicBezTo>
                  <a:cubicBezTo>
                    <a:pt x="52" y="157"/>
                    <a:pt x="50" y="147"/>
                    <a:pt x="49" y="137"/>
                  </a:cubicBezTo>
                  <a:cubicBezTo>
                    <a:pt x="47" y="124"/>
                    <a:pt x="46" y="111"/>
                    <a:pt x="47" y="98"/>
                  </a:cubicBezTo>
                  <a:cubicBezTo>
                    <a:pt x="47" y="98"/>
                    <a:pt x="47" y="97"/>
                    <a:pt x="47" y="97"/>
                  </a:cubicBezTo>
                  <a:cubicBezTo>
                    <a:pt x="54" y="91"/>
                    <a:pt x="54" y="91"/>
                    <a:pt x="54" y="91"/>
                  </a:cubicBezTo>
                  <a:cubicBezTo>
                    <a:pt x="73" y="57"/>
                    <a:pt x="84" y="32"/>
                    <a:pt x="88" y="17"/>
                  </a:cubicBezTo>
                  <a:cubicBezTo>
                    <a:pt x="82" y="14"/>
                    <a:pt x="82" y="14"/>
                    <a:pt x="82" y="1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37" name="MH_Other_16"/>
            <p:cNvSpPr>
              <a:spLocks noEditPoints="1"/>
            </p:cNvSpPr>
            <p:nvPr>
              <p:custDataLst>
                <p:tags r:id="rId28"/>
              </p:custDataLst>
            </p:nvPr>
          </p:nvSpPr>
          <p:spPr bwMode="auto">
            <a:xfrm>
              <a:off x="7694613" y="2786123"/>
              <a:ext cx="220662" cy="576786"/>
            </a:xfrm>
            <a:custGeom>
              <a:avLst/>
              <a:gdLst>
                <a:gd name="T0" fmla="*/ 100071666 w 63"/>
                <a:gd name="T1" fmla="*/ 19124471 h 192"/>
                <a:gd name="T2" fmla="*/ 87868528 w 63"/>
                <a:gd name="T3" fmla="*/ 28687480 h 192"/>
                <a:gd name="T4" fmla="*/ 102513543 w 63"/>
                <a:gd name="T5" fmla="*/ 35858577 h 192"/>
                <a:gd name="T6" fmla="*/ 19525645 w 63"/>
                <a:gd name="T7" fmla="*/ 212764186 h 192"/>
                <a:gd name="T8" fmla="*/ 2440315 w 63"/>
                <a:gd name="T9" fmla="*/ 227107926 h 192"/>
                <a:gd name="T10" fmla="*/ 2440315 w 63"/>
                <a:gd name="T11" fmla="*/ 229499838 h 192"/>
                <a:gd name="T12" fmla="*/ 7322508 w 63"/>
                <a:gd name="T13" fmla="*/ 322733374 h 192"/>
                <a:gd name="T14" fmla="*/ 21967523 w 63"/>
                <a:gd name="T15" fmla="*/ 396842438 h 192"/>
                <a:gd name="T16" fmla="*/ 107394173 w 63"/>
                <a:gd name="T17" fmla="*/ 458998129 h 192"/>
                <a:gd name="T18" fmla="*/ 114716681 w 63"/>
                <a:gd name="T19" fmla="*/ 430310649 h 192"/>
                <a:gd name="T20" fmla="*/ 114716681 w 63"/>
                <a:gd name="T21" fmla="*/ 320343008 h 192"/>
                <a:gd name="T22" fmla="*/ 73223513 w 63"/>
                <a:gd name="T23" fmla="*/ 320343008 h 192"/>
                <a:gd name="T24" fmla="*/ 73223513 w 63"/>
                <a:gd name="T25" fmla="*/ 289265163 h 192"/>
                <a:gd name="T26" fmla="*/ 107394173 w 63"/>
                <a:gd name="T27" fmla="*/ 284482885 h 192"/>
                <a:gd name="T28" fmla="*/ 107394173 w 63"/>
                <a:gd name="T29" fmla="*/ 184076706 h 192"/>
                <a:gd name="T30" fmla="*/ 153769534 w 63"/>
                <a:gd name="T31" fmla="*/ 26297114 h 192"/>
                <a:gd name="T32" fmla="*/ 82986336 w 63"/>
                <a:gd name="T33" fmla="*/ 0 h 192"/>
                <a:gd name="T34" fmla="*/ 100071666 w 63"/>
                <a:gd name="T35" fmla="*/ 19124471 h 192"/>
                <a:gd name="T36" fmla="*/ 7322508 w 63"/>
                <a:gd name="T37" fmla="*/ 234280569 h 192"/>
                <a:gd name="T38" fmla="*/ 4882192 w 63"/>
                <a:gd name="T39" fmla="*/ 229499838 h 192"/>
                <a:gd name="T40" fmla="*/ 7322508 w 63"/>
                <a:gd name="T41" fmla="*/ 224717560 h 192"/>
                <a:gd name="T42" fmla="*/ 12204700 w 63"/>
                <a:gd name="T43" fmla="*/ 222327195 h 192"/>
                <a:gd name="T44" fmla="*/ 17085330 w 63"/>
                <a:gd name="T45" fmla="*/ 224717560 h 192"/>
                <a:gd name="T46" fmla="*/ 19525645 w 63"/>
                <a:gd name="T47" fmla="*/ 229499838 h 192"/>
                <a:gd name="T48" fmla="*/ 17085330 w 63"/>
                <a:gd name="T49" fmla="*/ 234280569 h 192"/>
                <a:gd name="T50" fmla="*/ 12204700 w 63"/>
                <a:gd name="T51" fmla="*/ 236670934 h 192"/>
                <a:gd name="T52" fmla="*/ 7322508 w 63"/>
                <a:gd name="T53" fmla="*/ 234280569 h 1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63" h="192">
                  <a:moveTo>
                    <a:pt x="41" y="8"/>
                  </a:moveTo>
                  <a:cubicBezTo>
                    <a:pt x="36" y="12"/>
                    <a:pt x="36" y="12"/>
                    <a:pt x="36" y="12"/>
                  </a:cubicBezTo>
                  <a:cubicBezTo>
                    <a:pt x="42" y="15"/>
                    <a:pt x="42" y="15"/>
                    <a:pt x="42" y="15"/>
                  </a:cubicBezTo>
                  <a:cubicBezTo>
                    <a:pt x="38" y="30"/>
                    <a:pt x="27" y="55"/>
                    <a:pt x="8" y="89"/>
                  </a:cubicBezTo>
                  <a:cubicBezTo>
                    <a:pt x="1" y="95"/>
                    <a:pt x="1" y="95"/>
                    <a:pt x="1" y="95"/>
                  </a:cubicBezTo>
                  <a:cubicBezTo>
                    <a:pt x="1" y="95"/>
                    <a:pt x="1" y="96"/>
                    <a:pt x="1" y="96"/>
                  </a:cubicBezTo>
                  <a:cubicBezTo>
                    <a:pt x="0" y="109"/>
                    <a:pt x="1" y="122"/>
                    <a:pt x="3" y="135"/>
                  </a:cubicBezTo>
                  <a:cubicBezTo>
                    <a:pt x="4" y="145"/>
                    <a:pt x="6" y="155"/>
                    <a:pt x="9" y="166"/>
                  </a:cubicBezTo>
                  <a:cubicBezTo>
                    <a:pt x="10" y="183"/>
                    <a:pt x="22" y="192"/>
                    <a:pt x="44" y="192"/>
                  </a:cubicBezTo>
                  <a:cubicBezTo>
                    <a:pt x="46" y="190"/>
                    <a:pt x="47" y="186"/>
                    <a:pt x="47" y="180"/>
                  </a:cubicBezTo>
                  <a:cubicBezTo>
                    <a:pt x="47" y="134"/>
                    <a:pt x="47" y="134"/>
                    <a:pt x="47" y="134"/>
                  </a:cubicBezTo>
                  <a:cubicBezTo>
                    <a:pt x="30" y="134"/>
                    <a:pt x="30" y="134"/>
                    <a:pt x="30" y="134"/>
                  </a:cubicBezTo>
                  <a:cubicBezTo>
                    <a:pt x="30" y="121"/>
                    <a:pt x="30" y="121"/>
                    <a:pt x="30" y="121"/>
                  </a:cubicBezTo>
                  <a:cubicBezTo>
                    <a:pt x="44" y="119"/>
                    <a:pt x="44" y="119"/>
                    <a:pt x="44" y="119"/>
                  </a:cubicBezTo>
                  <a:cubicBezTo>
                    <a:pt x="44" y="77"/>
                    <a:pt x="44" y="77"/>
                    <a:pt x="44" y="77"/>
                  </a:cubicBezTo>
                  <a:cubicBezTo>
                    <a:pt x="47" y="45"/>
                    <a:pt x="54" y="23"/>
                    <a:pt x="63" y="11"/>
                  </a:cubicBezTo>
                  <a:cubicBezTo>
                    <a:pt x="34" y="0"/>
                    <a:pt x="34" y="0"/>
                    <a:pt x="34" y="0"/>
                  </a:cubicBezTo>
                  <a:cubicBezTo>
                    <a:pt x="41" y="8"/>
                    <a:pt x="41" y="8"/>
                    <a:pt x="41" y="8"/>
                  </a:cubicBezTo>
                  <a:close/>
                  <a:moveTo>
                    <a:pt x="3" y="98"/>
                  </a:moveTo>
                  <a:cubicBezTo>
                    <a:pt x="2" y="98"/>
                    <a:pt x="2" y="97"/>
                    <a:pt x="2" y="96"/>
                  </a:cubicBezTo>
                  <a:cubicBezTo>
                    <a:pt x="2" y="96"/>
                    <a:pt x="2" y="95"/>
                    <a:pt x="3" y="94"/>
                  </a:cubicBezTo>
                  <a:cubicBezTo>
                    <a:pt x="3" y="94"/>
                    <a:pt x="4" y="93"/>
                    <a:pt x="5" y="93"/>
                  </a:cubicBezTo>
                  <a:cubicBezTo>
                    <a:pt x="6" y="93"/>
                    <a:pt x="6" y="94"/>
                    <a:pt x="7" y="94"/>
                  </a:cubicBezTo>
                  <a:cubicBezTo>
                    <a:pt x="8" y="95"/>
                    <a:pt x="8" y="96"/>
                    <a:pt x="8" y="96"/>
                  </a:cubicBezTo>
                  <a:cubicBezTo>
                    <a:pt x="8" y="97"/>
                    <a:pt x="8" y="98"/>
                    <a:pt x="7" y="98"/>
                  </a:cubicBezTo>
                  <a:cubicBezTo>
                    <a:pt x="6" y="99"/>
                    <a:pt x="6" y="99"/>
                    <a:pt x="5" y="99"/>
                  </a:cubicBezTo>
                  <a:cubicBezTo>
                    <a:pt x="4" y="99"/>
                    <a:pt x="3" y="99"/>
                    <a:pt x="3" y="9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38" name="MH_Other_17"/>
            <p:cNvSpPr>
              <a:spLocks/>
            </p:cNvSpPr>
            <p:nvPr>
              <p:custDataLst>
                <p:tags r:id="rId29"/>
              </p:custDataLst>
            </p:nvPr>
          </p:nvSpPr>
          <p:spPr bwMode="auto">
            <a:xfrm>
              <a:off x="7700964" y="3066276"/>
              <a:ext cx="22225" cy="16480"/>
            </a:xfrm>
            <a:custGeom>
              <a:avLst/>
              <a:gdLst>
                <a:gd name="T0" fmla="*/ 0 w 6"/>
                <a:gd name="T1" fmla="*/ 5250987 h 6"/>
                <a:gd name="T2" fmla="*/ 2520950 w 6"/>
                <a:gd name="T3" fmla="*/ 8751645 h 6"/>
                <a:gd name="T4" fmla="*/ 7561263 w 6"/>
                <a:gd name="T5" fmla="*/ 10501974 h 6"/>
                <a:gd name="T6" fmla="*/ 12601575 w 6"/>
                <a:gd name="T7" fmla="*/ 8751645 h 6"/>
                <a:gd name="T8" fmla="*/ 15120938 w 6"/>
                <a:gd name="T9" fmla="*/ 5250987 h 6"/>
                <a:gd name="T10" fmla="*/ 12601575 w 6"/>
                <a:gd name="T11" fmla="*/ 1750329 h 6"/>
                <a:gd name="T12" fmla="*/ 7561263 w 6"/>
                <a:gd name="T13" fmla="*/ 0 h 6"/>
                <a:gd name="T14" fmla="*/ 2520950 w 6"/>
                <a:gd name="T15" fmla="*/ 1750329 h 6"/>
                <a:gd name="T16" fmla="*/ 0 w 6"/>
                <a:gd name="T17" fmla="*/ 5250987 h 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 h="6">
                  <a:moveTo>
                    <a:pt x="0" y="3"/>
                  </a:moveTo>
                  <a:cubicBezTo>
                    <a:pt x="0" y="4"/>
                    <a:pt x="0" y="5"/>
                    <a:pt x="1" y="5"/>
                  </a:cubicBezTo>
                  <a:cubicBezTo>
                    <a:pt x="1" y="6"/>
                    <a:pt x="2" y="6"/>
                    <a:pt x="3" y="6"/>
                  </a:cubicBezTo>
                  <a:cubicBezTo>
                    <a:pt x="4" y="6"/>
                    <a:pt x="4" y="6"/>
                    <a:pt x="5" y="5"/>
                  </a:cubicBezTo>
                  <a:cubicBezTo>
                    <a:pt x="6" y="5"/>
                    <a:pt x="6" y="4"/>
                    <a:pt x="6" y="3"/>
                  </a:cubicBezTo>
                  <a:cubicBezTo>
                    <a:pt x="6" y="3"/>
                    <a:pt x="6" y="2"/>
                    <a:pt x="5" y="1"/>
                  </a:cubicBezTo>
                  <a:cubicBezTo>
                    <a:pt x="4" y="1"/>
                    <a:pt x="4" y="0"/>
                    <a:pt x="3" y="0"/>
                  </a:cubicBezTo>
                  <a:cubicBezTo>
                    <a:pt x="2" y="0"/>
                    <a:pt x="1" y="1"/>
                    <a:pt x="1" y="1"/>
                  </a:cubicBezTo>
                  <a:cubicBezTo>
                    <a:pt x="0" y="2"/>
                    <a:pt x="0" y="3"/>
                    <a:pt x="0"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39" name="MH_Other_18"/>
            <p:cNvSpPr>
              <a:spLocks/>
            </p:cNvSpPr>
            <p:nvPr>
              <p:custDataLst>
                <p:tags r:id="rId30"/>
              </p:custDataLst>
            </p:nvPr>
          </p:nvSpPr>
          <p:spPr bwMode="auto">
            <a:xfrm>
              <a:off x="7626350" y="2566395"/>
              <a:ext cx="160338" cy="126344"/>
            </a:xfrm>
            <a:custGeom>
              <a:avLst/>
              <a:gdLst>
                <a:gd name="T0" fmla="*/ 90100038 w 47"/>
                <a:gd name="T1" fmla="*/ 12008736 h 42"/>
                <a:gd name="T2" fmla="*/ 71618875 w 47"/>
                <a:gd name="T3" fmla="*/ 0 h 42"/>
                <a:gd name="T4" fmla="*/ 87789702 w 47"/>
                <a:gd name="T5" fmla="*/ 19213358 h 42"/>
                <a:gd name="T6" fmla="*/ 36963845 w 47"/>
                <a:gd name="T7" fmla="*/ 24015922 h 42"/>
                <a:gd name="T8" fmla="*/ 2310335 w 47"/>
                <a:gd name="T9" fmla="*/ 52835959 h 42"/>
                <a:gd name="T10" fmla="*/ 4620671 w 47"/>
                <a:gd name="T11" fmla="*/ 88859067 h 42"/>
                <a:gd name="T12" fmla="*/ 4620671 w 47"/>
                <a:gd name="T13" fmla="*/ 67245202 h 42"/>
                <a:gd name="T14" fmla="*/ 39274180 w 47"/>
                <a:gd name="T15" fmla="*/ 38425166 h 42"/>
                <a:gd name="T16" fmla="*/ 80860216 w 47"/>
                <a:gd name="T17" fmla="*/ 31220544 h 42"/>
                <a:gd name="T18" fmla="*/ 85479367 w 47"/>
                <a:gd name="T19" fmla="*/ 26417979 h 42"/>
                <a:gd name="T20" fmla="*/ 80860216 w 47"/>
                <a:gd name="T21" fmla="*/ 33622601 h 42"/>
                <a:gd name="T22" fmla="*/ 92410373 w 47"/>
                <a:gd name="T23" fmla="*/ 69647259 h 42"/>
                <a:gd name="T24" fmla="*/ 94720708 w 47"/>
                <a:gd name="T25" fmla="*/ 100867803 h 42"/>
                <a:gd name="T26" fmla="*/ 106272385 w 47"/>
                <a:gd name="T27" fmla="*/ 74449824 h 42"/>
                <a:gd name="T28" fmla="*/ 90100038 w 47"/>
                <a:gd name="T29" fmla="*/ 12008736 h 4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7" h="42">
                  <a:moveTo>
                    <a:pt x="39" y="5"/>
                  </a:moveTo>
                  <a:cubicBezTo>
                    <a:pt x="36" y="3"/>
                    <a:pt x="33" y="1"/>
                    <a:pt x="31" y="0"/>
                  </a:cubicBezTo>
                  <a:cubicBezTo>
                    <a:pt x="35" y="2"/>
                    <a:pt x="37" y="5"/>
                    <a:pt x="38" y="8"/>
                  </a:cubicBezTo>
                  <a:cubicBezTo>
                    <a:pt x="32" y="11"/>
                    <a:pt x="25" y="12"/>
                    <a:pt x="16" y="10"/>
                  </a:cubicBezTo>
                  <a:cubicBezTo>
                    <a:pt x="9" y="10"/>
                    <a:pt x="4" y="14"/>
                    <a:pt x="1" y="22"/>
                  </a:cubicBezTo>
                  <a:cubicBezTo>
                    <a:pt x="0" y="28"/>
                    <a:pt x="1" y="33"/>
                    <a:pt x="2" y="37"/>
                  </a:cubicBezTo>
                  <a:cubicBezTo>
                    <a:pt x="2" y="28"/>
                    <a:pt x="2" y="28"/>
                    <a:pt x="2" y="28"/>
                  </a:cubicBezTo>
                  <a:cubicBezTo>
                    <a:pt x="4" y="19"/>
                    <a:pt x="9" y="15"/>
                    <a:pt x="17" y="16"/>
                  </a:cubicBezTo>
                  <a:cubicBezTo>
                    <a:pt x="23" y="17"/>
                    <a:pt x="29" y="16"/>
                    <a:pt x="35" y="13"/>
                  </a:cubicBezTo>
                  <a:cubicBezTo>
                    <a:pt x="37" y="11"/>
                    <a:pt x="37" y="11"/>
                    <a:pt x="37" y="11"/>
                  </a:cubicBezTo>
                  <a:cubicBezTo>
                    <a:pt x="35" y="14"/>
                    <a:pt x="35" y="14"/>
                    <a:pt x="35" y="14"/>
                  </a:cubicBezTo>
                  <a:cubicBezTo>
                    <a:pt x="39" y="18"/>
                    <a:pt x="40" y="22"/>
                    <a:pt x="40" y="29"/>
                  </a:cubicBezTo>
                  <a:cubicBezTo>
                    <a:pt x="41" y="42"/>
                    <a:pt x="41" y="42"/>
                    <a:pt x="41" y="42"/>
                  </a:cubicBezTo>
                  <a:cubicBezTo>
                    <a:pt x="42" y="35"/>
                    <a:pt x="44" y="31"/>
                    <a:pt x="46" y="31"/>
                  </a:cubicBezTo>
                  <a:cubicBezTo>
                    <a:pt x="47" y="19"/>
                    <a:pt x="44" y="10"/>
                    <a:pt x="39" y="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40" name="MH_Other_19"/>
            <p:cNvSpPr>
              <a:spLocks/>
            </p:cNvSpPr>
            <p:nvPr>
              <p:custDataLst>
                <p:tags r:id="rId31"/>
              </p:custDataLst>
            </p:nvPr>
          </p:nvSpPr>
          <p:spPr bwMode="auto">
            <a:xfrm>
              <a:off x="7620001" y="2560903"/>
              <a:ext cx="138113" cy="116730"/>
            </a:xfrm>
            <a:custGeom>
              <a:avLst/>
              <a:gdLst>
                <a:gd name="T0" fmla="*/ 95830489 w 40"/>
                <a:gd name="T1" fmla="*/ 23925823 h 39"/>
                <a:gd name="T2" fmla="*/ 79059805 w 40"/>
                <a:gd name="T3" fmla="*/ 4785783 h 39"/>
                <a:gd name="T4" fmla="*/ 35935853 w 40"/>
                <a:gd name="T5" fmla="*/ 4785783 h 39"/>
                <a:gd name="T6" fmla="*/ 4792066 w 40"/>
                <a:gd name="T7" fmla="*/ 38281626 h 39"/>
                <a:gd name="T8" fmla="*/ 2396033 w 40"/>
                <a:gd name="T9" fmla="*/ 76561706 h 39"/>
                <a:gd name="T10" fmla="*/ 9582585 w 40"/>
                <a:gd name="T11" fmla="*/ 93310401 h 39"/>
                <a:gd name="T12" fmla="*/ 7186551 w 40"/>
                <a:gd name="T13" fmla="*/ 57421666 h 39"/>
                <a:gd name="T14" fmla="*/ 43123952 w 40"/>
                <a:gd name="T15" fmla="*/ 28711606 h 39"/>
                <a:gd name="T16" fmla="*/ 95830489 w 40"/>
                <a:gd name="T17" fmla="*/ 23925823 h 3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 h="39">
                  <a:moveTo>
                    <a:pt x="40" y="10"/>
                  </a:moveTo>
                  <a:cubicBezTo>
                    <a:pt x="39" y="7"/>
                    <a:pt x="37" y="4"/>
                    <a:pt x="33" y="2"/>
                  </a:cubicBezTo>
                  <a:cubicBezTo>
                    <a:pt x="27" y="0"/>
                    <a:pt x="21" y="0"/>
                    <a:pt x="15" y="2"/>
                  </a:cubicBezTo>
                  <a:cubicBezTo>
                    <a:pt x="9" y="6"/>
                    <a:pt x="5" y="10"/>
                    <a:pt x="2" y="16"/>
                  </a:cubicBezTo>
                  <a:cubicBezTo>
                    <a:pt x="0" y="20"/>
                    <a:pt x="0" y="26"/>
                    <a:pt x="1" y="32"/>
                  </a:cubicBezTo>
                  <a:cubicBezTo>
                    <a:pt x="4" y="39"/>
                    <a:pt x="4" y="39"/>
                    <a:pt x="4" y="39"/>
                  </a:cubicBezTo>
                  <a:cubicBezTo>
                    <a:pt x="3" y="35"/>
                    <a:pt x="2" y="30"/>
                    <a:pt x="3" y="24"/>
                  </a:cubicBezTo>
                  <a:cubicBezTo>
                    <a:pt x="6" y="16"/>
                    <a:pt x="11" y="12"/>
                    <a:pt x="18" y="12"/>
                  </a:cubicBezTo>
                  <a:cubicBezTo>
                    <a:pt x="27" y="14"/>
                    <a:pt x="34" y="13"/>
                    <a:pt x="40" y="1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41" name="MH_Other_20"/>
            <p:cNvSpPr>
              <a:spLocks/>
            </p:cNvSpPr>
            <p:nvPr>
              <p:custDataLst>
                <p:tags r:id="rId32"/>
              </p:custDataLst>
            </p:nvPr>
          </p:nvSpPr>
          <p:spPr bwMode="auto">
            <a:xfrm>
              <a:off x="7632700" y="2600728"/>
              <a:ext cx="136525" cy="92011"/>
            </a:xfrm>
            <a:custGeom>
              <a:avLst/>
              <a:gdLst>
                <a:gd name="T0" fmla="*/ 78954597 w 39"/>
                <a:gd name="T1" fmla="*/ 7080762 h 31"/>
                <a:gd name="T2" fmla="*/ 83740381 w 39"/>
                <a:gd name="T3" fmla="*/ 0 h 31"/>
                <a:gd name="T4" fmla="*/ 78954597 w 39"/>
                <a:gd name="T5" fmla="*/ 4721020 h 31"/>
                <a:gd name="T6" fmla="*/ 35888735 w 39"/>
                <a:gd name="T7" fmla="*/ 11800246 h 31"/>
                <a:gd name="T8" fmla="*/ 0 w 39"/>
                <a:gd name="T9" fmla="*/ 40123294 h 31"/>
                <a:gd name="T10" fmla="*/ 0 w 39"/>
                <a:gd name="T11" fmla="*/ 61365581 h 31"/>
                <a:gd name="T12" fmla="*/ 33495843 w 39"/>
                <a:gd name="T13" fmla="*/ 18881008 h 31"/>
                <a:gd name="T14" fmla="*/ 74170361 w 39"/>
                <a:gd name="T15" fmla="*/ 14161524 h 31"/>
                <a:gd name="T16" fmla="*/ 88524617 w 39"/>
                <a:gd name="T17" fmla="*/ 68444806 h 31"/>
                <a:gd name="T18" fmla="*/ 93310401 w 39"/>
                <a:gd name="T19" fmla="*/ 73165827 h 31"/>
                <a:gd name="T20" fmla="*/ 90917509 w 39"/>
                <a:gd name="T21" fmla="*/ 42483036 h 31"/>
                <a:gd name="T22" fmla="*/ 78954597 w 39"/>
                <a:gd name="T23" fmla="*/ 7080762 h 3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9" h="31">
                  <a:moveTo>
                    <a:pt x="33" y="3"/>
                  </a:moveTo>
                  <a:cubicBezTo>
                    <a:pt x="35" y="0"/>
                    <a:pt x="35" y="0"/>
                    <a:pt x="35" y="0"/>
                  </a:cubicBezTo>
                  <a:cubicBezTo>
                    <a:pt x="33" y="2"/>
                    <a:pt x="33" y="2"/>
                    <a:pt x="33" y="2"/>
                  </a:cubicBezTo>
                  <a:cubicBezTo>
                    <a:pt x="27" y="5"/>
                    <a:pt x="21" y="6"/>
                    <a:pt x="15" y="5"/>
                  </a:cubicBezTo>
                  <a:cubicBezTo>
                    <a:pt x="7" y="4"/>
                    <a:pt x="2" y="8"/>
                    <a:pt x="0" y="17"/>
                  </a:cubicBezTo>
                  <a:cubicBezTo>
                    <a:pt x="0" y="26"/>
                    <a:pt x="0" y="26"/>
                    <a:pt x="0" y="26"/>
                  </a:cubicBezTo>
                  <a:cubicBezTo>
                    <a:pt x="1" y="15"/>
                    <a:pt x="6" y="9"/>
                    <a:pt x="14" y="8"/>
                  </a:cubicBezTo>
                  <a:cubicBezTo>
                    <a:pt x="20" y="9"/>
                    <a:pt x="26" y="8"/>
                    <a:pt x="31" y="6"/>
                  </a:cubicBezTo>
                  <a:cubicBezTo>
                    <a:pt x="35" y="9"/>
                    <a:pt x="37" y="17"/>
                    <a:pt x="37" y="29"/>
                  </a:cubicBezTo>
                  <a:cubicBezTo>
                    <a:pt x="39" y="31"/>
                    <a:pt x="39" y="31"/>
                    <a:pt x="39" y="31"/>
                  </a:cubicBezTo>
                  <a:cubicBezTo>
                    <a:pt x="38" y="18"/>
                    <a:pt x="38" y="18"/>
                    <a:pt x="38" y="18"/>
                  </a:cubicBezTo>
                  <a:cubicBezTo>
                    <a:pt x="38" y="11"/>
                    <a:pt x="37" y="7"/>
                    <a:pt x="33" y="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42" name="MH_Other_21"/>
            <p:cNvSpPr>
              <a:spLocks/>
            </p:cNvSpPr>
            <p:nvPr>
              <p:custDataLst>
                <p:tags r:id="rId33"/>
              </p:custDataLst>
            </p:nvPr>
          </p:nvSpPr>
          <p:spPr bwMode="auto">
            <a:xfrm>
              <a:off x="7629525" y="2684499"/>
              <a:ext cx="7938" cy="20599"/>
            </a:xfrm>
            <a:custGeom>
              <a:avLst/>
              <a:gdLst>
                <a:gd name="T0" fmla="*/ 0 w 3"/>
                <a:gd name="T1" fmla="*/ 12602142 h 7"/>
                <a:gd name="T2" fmla="*/ 3360208 w 3"/>
                <a:gd name="T3" fmla="*/ 17642681 h 7"/>
                <a:gd name="T4" fmla="*/ 1119717 w 3"/>
                <a:gd name="T5" fmla="*/ 0 h 7"/>
                <a:gd name="T6" fmla="*/ 0 w 3"/>
                <a:gd name="T7" fmla="*/ 12602142 h 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 h="7">
                  <a:moveTo>
                    <a:pt x="0" y="5"/>
                  </a:moveTo>
                  <a:cubicBezTo>
                    <a:pt x="1" y="6"/>
                    <a:pt x="2" y="7"/>
                    <a:pt x="3" y="7"/>
                  </a:cubicBezTo>
                  <a:cubicBezTo>
                    <a:pt x="1" y="0"/>
                    <a:pt x="1" y="0"/>
                    <a:pt x="1" y="0"/>
                  </a:cubicBezTo>
                  <a:cubicBezTo>
                    <a:pt x="0" y="5"/>
                    <a:pt x="0" y="5"/>
                    <a:pt x="0" y="5"/>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43" name="MH_Other_22"/>
            <p:cNvSpPr>
              <a:spLocks/>
            </p:cNvSpPr>
            <p:nvPr>
              <p:custDataLst>
                <p:tags r:id="rId34"/>
              </p:custDataLst>
            </p:nvPr>
          </p:nvSpPr>
          <p:spPr bwMode="auto">
            <a:xfrm>
              <a:off x="7615239" y="2615835"/>
              <a:ext cx="168275" cy="160676"/>
            </a:xfrm>
            <a:custGeom>
              <a:avLst/>
              <a:gdLst>
                <a:gd name="T0" fmla="*/ 16230612 w 49"/>
                <a:gd name="T1" fmla="*/ 70352848 h 53"/>
                <a:gd name="T2" fmla="*/ 18549705 w 49"/>
                <a:gd name="T3" fmla="*/ 84908126 h 53"/>
                <a:gd name="T4" fmla="*/ 27824558 w 49"/>
                <a:gd name="T5" fmla="*/ 106741823 h 53"/>
                <a:gd name="T6" fmla="*/ 102020334 w 49"/>
                <a:gd name="T7" fmla="*/ 65501089 h 53"/>
                <a:gd name="T8" fmla="*/ 113614281 w 49"/>
                <a:gd name="T9" fmla="*/ 33963874 h 53"/>
                <a:gd name="T10" fmla="*/ 102020334 w 49"/>
                <a:gd name="T11" fmla="*/ 60649329 h 53"/>
                <a:gd name="T12" fmla="*/ 97383669 w 49"/>
                <a:gd name="T13" fmla="*/ 55797570 h 53"/>
                <a:gd name="T14" fmla="*/ 83472152 w 49"/>
                <a:gd name="T15" fmla="*/ 0 h 53"/>
                <a:gd name="T16" fmla="*/ 44055170 w 49"/>
                <a:gd name="T17" fmla="*/ 4851759 h 53"/>
                <a:gd name="T18" fmla="*/ 11593947 w 49"/>
                <a:gd name="T19" fmla="*/ 48519152 h 53"/>
                <a:gd name="T20" fmla="*/ 4636665 w 49"/>
                <a:gd name="T21" fmla="*/ 31537215 h 53"/>
                <a:gd name="T22" fmla="*/ 4636665 w 49"/>
                <a:gd name="T23" fmla="*/ 55797570 h 53"/>
                <a:gd name="T24" fmla="*/ 9274853 w 49"/>
                <a:gd name="T25" fmla="*/ 65501089 h 53"/>
                <a:gd name="T26" fmla="*/ 11593947 w 49"/>
                <a:gd name="T27" fmla="*/ 53370911 h 53"/>
                <a:gd name="T28" fmla="*/ 16230612 w 49"/>
                <a:gd name="T29" fmla="*/ 70352848 h 5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49" h="53">
                  <a:moveTo>
                    <a:pt x="7" y="29"/>
                  </a:moveTo>
                  <a:cubicBezTo>
                    <a:pt x="8" y="35"/>
                    <a:pt x="8" y="35"/>
                    <a:pt x="8" y="35"/>
                  </a:cubicBezTo>
                  <a:cubicBezTo>
                    <a:pt x="9" y="39"/>
                    <a:pt x="10" y="42"/>
                    <a:pt x="12" y="44"/>
                  </a:cubicBezTo>
                  <a:cubicBezTo>
                    <a:pt x="28" y="53"/>
                    <a:pt x="38" y="47"/>
                    <a:pt x="44" y="27"/>
                  </a:cubicBezTo>
                  <a:cubicBezTo>
                    <a:pt x="47" y="25"/>
                    <a:pt x="49" y="20"/>
                    <a:pt x="49" y="14"/>
                  </a:cubicBezTo>
                  <a:cubicBezTo>
                    <a:pt x="47" y="14"/>
                    <a:pt x="45" y="18"/>
                    <a:pt x="44" y="25"/>
                  </a:cubicBezTo>
                  <a:cubicBezTo>
                    <a:pt x="42" y="23"/>
                    <a:pt x="42" y="23"/>
                    <a:pt x="42" y="23"/>
                  </a:cubicBezTo>
                  <a:cubicBezTo>
                    <a:pt x="42" y="11"/>
                    <a:pt x="40" y="3"/>
                    <a:pt x="36" y="0"/>
                  </a:cubicBezTo>
                  <a:cubicBezTo>
                    <a:pt x="31" y="2"/>
                    <a:pt x="25" y="3"/>
                    <a:pt x="19" y="2"/>
                  </a:cubicBezTo>
                  <a:cubicBezTo>
                    <a:pt x="11" y="3"/>
                    <a:pt x="6" y="9"/>
                    <a:pt x="5" y="20"/>
                  </a:cubicBezTo>
                  <a:cubicBezTo>
                    <a:pt x="2" y="13"/>
                    <a:pt x="2" y="13"/>
                    <a:pt x="2" y="13"/>
                  </a:cubicBezTo>
                  <a:cubicBezTo>
                    <a:pt x="0" y="14"/>
                    <a:pt x="0" y="17"/>
                    <a:pt x="2" y="23"/>
                  </a:cubicBezTo>
                  <a:cubicBezTo>
                    <a:pt x="3" y="24"/>
                    <a:pt x="3" y="26"/>
                    <a:pt x="4" y="27"/>
                  </a:cubicBezTo>
                  <a:cubicBezTo>
                    <a:pt x="5" y="22"/>
                    <a:pt x="5" y="22"/>
                    <a:pt x="5" y="22"/>
                  </a:cubicBezTo>
                  <a:cubicBezTo>
                    <a:pt x="7" y="29"/>
                    <a:pt x="7" y="29"/>
                    <a:pt x="7" y="29"/>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44" name="MH_Other_23"/>
            <p:cNvSpPr>
              <a:spLocks/>
            </p:cNvSpPr>
            <p:nvPr>
              <p:custDataLst>
                <p:tags r:id="rId35"/>
              </p:custDataLst>
            </p:nvPr>
          </p:nvSpPr>
          <p:spPr bwMode="auto">
            <a:xfrm>
              <a:off x="7654926" y="2659780"/>
              <a:ext cx="131763" cy="153809"/>
            </a:xfrm>
            <a:custGeom>
              <a:avLst/>
              <a:gdLst>
                <a:gd name="T0" fmla="*/ 83625909 w 38"/>
                <a:gd name="T1" fmla="*/ 29066814 h 51"/>
                <a:gd name="T2" fmla="*/ 88403781 w 38"/>
                <a:gd name="T3" fmla="*/ 0 h 51"/>
                <a:gd name="T4" fmla="*/ 76458327 w 38"/>
                <a:gd name="T5" fmla="*/ 31490086 h 51"/>
                <a:gd name="T6" fmla="*/ 0 w 38"/>
                <a:gd name="T7" fmla="*/ 72668591 h 51"/>
                <a:gd name="T8" fmla="*/ 14335163 w 38"/>
                <a:gd name="T9" fmla="*/ 89625270 h 51"/>
                <a:gd name="T10" fmla="*/ 50174618 w 38"/>
                <a:gd name="T11" fmla="*/ 89625270 h 51"/>
                <a:gd name="T12" fmla="*/ 59731909 w 38"/>
                <a:gd name="T13" fmla="*/ 79935294 h 51"/>
                <a:gd name="T14" fmla="*/ 59731909 w 38"/>
                <a:gd name="T15" fmla="*/ 92046985 h 51"/>
                <a:gd name="T16" fmla="*/ 35839454 w 38"/>
                <a:gd name="T17" fmla="*/ 123537071 h 51"/>
                <a:gd name="T18" fmla="*/ 71678909 w 38"/>
                <a:gd name="T19" fmla="*/ 84780282 h 51"/>
                <a:gd name="T20" fmla="*/ 71678909 w 38"/>
                <a:gd name="T21" fmla="*/ 75091863 h 51"/>
                <a:gd name="T22" fmla="*/ 71678909 w 38"/>
                <a:gd name="T23" fmla="*/ 55713468 h 51"/>
                <a:gd name="T24" fmla="*/ 74068618 w 38"/>
                <a:gd name="T25" fmla="*/ 36335074 h 51"/>
                <a:gd name="T26" fmla="*/ 83625909 w 38"/>
                <a:gd name="T27" fmla="*/ 29066814 h 5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8" h="51">
                  <a:moveTo>
                    <a:pt x="35" y="12"/>
                  </a:moveTo>
                  <a:cubicBezTo>
                    <a:pt x="38" y="6"/>
                    <a:pt x="38" y="2"/>
                    <a:pt x="37" y="0"/>
                  </a:cubicBezTo>
                  <a:cubicBezTo>
                    <a:pt x="37" y="6"/>
                    <a:pt x="35" y="11"/>
                    <a:pt x="32" y="13"/>
                  </a:cubicBezTo>
                  <a:cubicBezTo>
                    <a:pt x="26" y="33"/>
                    <a:pt x="16" y="39"/>
                    <a:pt x="0" y="30"/>
                  </a:cubicBezTo>
                  <a:cubicBezTo>
                    <a:pt x="1" y="33"/>
                    <a:pt x="4" y="35"/>
                    <a:pt x="6" y="37"/>
                  </a:cubicBezTo>
                  <a:cubicBezTo>
                    <a:pt x="11" y="39"/>
                    <a:pt x="16" y="39"/>
                    <a:pt x="21" y="37"/>
                  </a:cubicBezTo>
                  <a:cubicBezTo>
                    <a:pt x="22" y="36"/>
                    <a:pt x="24" y="35"/>
                    <a:pt x="25" y="33"/>
                  </a:cubicBezTo>
                  <a:cubicBezTo>
                    <a:pt x="25" y="38"/>
                    <a:pt x="25" y="38"/>
                    <a:pt x="25" y="38"/>
                  </a:cubicBezTo>
                  <a:cubicBezTo>
                    <a:pt x="15" y="51"/>
                    <a:pt x="15" y="51"/>
                    <a:pt x="15" y="51"/>
                  </a:cubicBezTo>
                  <a:cubicBezTo>
                    <a:pt x="21" y="46"/>
                    <a:pt x="26" y="41"/>
                    <a:pt x="30" y="35"/>
                  </a:cubicBezTo>
                  <a:cubicBezTo>
                    <a:pt x="30" y="31"/>
                    <a:pt x="30" y="31"/>
                    <a:pt x="30" y="31"/>
                  </a:cubicBezTo>
                  <a:cubicBezTo>
                    <a:pt x="30" y="23"/>
                    <a:pt x="30" y="23"/>
                    <a:pt x="30" y="23"/>
                  </a:cubicBezTo>
                  <a:cubicBezTo>
                    <a:pt x="31" y="15"/>
                    <a:pt x="31" y="15"/>
                    <a:pt x="31" y="15"/>
                  </a:cubicBezTo>
                  <a:cubicBezTo>
                    <a:pt x="32" y="16"/>
                    <a:pt x="33" y="15"/>
                    <a:pt x="35" y="12"/>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45" name="MH_Other_24"/>
            <p:cNvSpPr>
              <a:spLocks/>
            </p:cNvSpPr>
            <p:nvPr>
              <p:custDataLst>
                <p:tags r:id="rId36"/>
              </p:custDataLst>
            </p:nvPr>
          </p:nvSpPr>
          <p:spPr bwMode="auto">
            <a:xfrm>
              <a:off x="7586664" y="2776510"/>
              <a:ext cx="111125" cy="271913"/>
            </a:xfrm>
            <a:custGeom>
              <a:avLst/>
              <a:gdLst>
                <a:gd name="T0" fmla="*/ 4730600 w 32"/>
                <a:gd name="T1" fmla="*/ 38550991 h 90"/>
                <a:gd name="T2" fmla="*/ 14190261 w 32"/>
                <a:gd name="T3" fmla="*/ 50597788 h 90"/>
                <a:gd name="T4" fmla="*/ 0 w 32"/>
                <a:gd name="T5" fmla="*/ 62644584 h 90"/>
                <a:gd name="T6" fmla="*/ 75684980 w 32"/>
                <a:gd name="T7" fmla="*/ 216845444 h 90"/>
                <a:gd name="T8" fmla="*/ 75684980 w 32"/>
                <a:gd name="T9" fmla="*/ 209616746 h 90"/>
                <a:gd name="T10" fmla="*/ 61494719 w 32"/>
                <a:gd name="T11" fmla="*/ 173476356 h 90"/>
                <a:gd name="T12" fmla="*/ 56764120 w 32"/>
                <a:gd name="T13" fmla="*/ 154200860 h 90"/>
                <a:gd name="T14" fmla="*/ 37843259 w 32"/>
                <a:gd name="T15" fmla="*/ 43369089 h 90"/>
                <a:gd name="T16" fmla="*/ 37843259 w 32"/>
                <a:gd name="T17" fmla="*/ 24093593 h 90"/>
                <a:gd name="T18" fmla="*/ 44937621 w 32"/>
                <a:gd name="T19" fmla="*/ 0 h 90"/>
                <a:gd name="T20" fmla="*/ 42572321 w 32"/>
                <a:gd name="T21" fmla="*/ 0 h 90"/>
                <a:gd name="T22" fmla="*/ 23651460 w 32"/>
                <a:gd name="T23" fmla="*/ 19275496 h 90"/>
                <a:gd name="T24" fmla="*/ 4730600 w 32"/>
                <a:gd name="T25" fmla="*/ 38550991 h 9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2" h="90">
                  <a:moveTo>
                    <a:pt x="2" y="16"/>
                  </a:moveTo>
                  <a:cubicBezTo>
                    <a:pt x="6" y="21"/>
                    <a:pt x="6" y="21"/>
                    <a:pt x="6" y="21"/>
                  </a:cubicBezTo>
                  <a:cubicBezTo>
                    <a:pt x="0" y="26"/>
                    <a:pt x="0" y="26"/>
                    <a:pt x="0" y="26"/>
                  </a:cubicBezTo>
                  <a:cubicBezTo>
                    <a:pt x="8" y="49"/>
                    <a:pt x="18" y="70"/>
                    <a:pt x="32" y="90"/>
                  </a:cubicBezTo>
                  <a:cubicBezTo>
                    <a:pt x="32" y="87"/>
                    <a:pt x="32" y="87"/>
                    <a:pt x="32" y="87"/>
                  </a:cubicBezTo>
                  <a:cubicBezTo>
                    <a:pt x="30" y="82"/>
                    <a:pt x="28" y="77"/>
                    <a:pt x="26" y="72"/>
                  </a:cubicBezTo>
                  <a:cubicBezTo>
                    <a:pt x="25" y="69"/>
                    <a:pt x="24" y="67"/>
                    <a:pt x="24" y="64"/>
                  </a:cubicBezTo>
                  <a:cubicBezTo>
                    <a:pt x="18" y="47"/>
                    <a:pt x="15" y="31"/>
                    <a:pt x="16" y="18"/>
                  </a:cubicBezTo>
                  <a:cubicBezTo>
                    <a:pt x="16" y="15"/>
                    <a:pt x="16" y="12"/>
                    <a:pt x="16" y="10"/>
                  </a:cubicBezTo>
                  <a:cubicBezTo>
                    <a:pt x="17" y="6"/>
                    <a:pt x="18" y="3"/>
                    <a:pt x="19" y="0"/>
                  </a:cubicBezTo>
                  <a:cubicBezTo>
                    <a:pt x="18" y="0"/>
                    <a:pt x="18" y="0"/>
                    <a:pt x="18" y="0"/>
                  </a:cubicBezTo>
                  <a:cubicBezTo>
                    <a:pt x="10" y="8"/>
                    <a:pt x="10" y="8"/>
                    <a:pt x="10" y="8"/>
                  </a:cubicBezTo>
                  <a:cubicBezTo>
                    <a:pt x="2" y="16"/>
                    <a:pt x="2" y="16"/>
                    <a:pt x="2" y="16"/>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46" name="MH_Other_25"/>
            <p:cNvSpPr>
              <a:spLocks/>
            </p:cNvSpPr>
            <p:nvPr>
              <p:custDataLst>
                <p:tags r:id="rId37"/>
              </p:custDataLst>
            </p:nvPr>
          </p:nvSpPr>
          <p:spPr bwMode="auto">
            <a:xfrm>
              <a:off x="7508876" y="2808096"/>
              <a:ext cx="180975" cy="554813"/>
            </a:xfrm>
            <a:custGeom>
              <a:avLst/>
              <a:gdLst>
                <a:gd name="T0" fmla="*/ 48484381 w 52"/>
                <a:gd name="T1" fmla="*/ 19086555 h 185"/>
                <a:gd name="T2" fmla="*/ 65452358 w 52"/>
                <a:gd name="T3" fmla="*/ 0 h 185"/>
                <a:gd name="T4" fmla="*/ 0 w 52"/>
                <a:gd name="T5" fmla="*/ 26244207 h 185"/>
                <a:gd name="T6" fmla="*/ 36363286 w 52"/>
                <a:gd name="T7" fmla="*/ 200404970 h 185"/>
                <a:gd name="T8" fmla="*/ 38787505 w 52"/>
                <a:gd name="T9" fmla="*/ 221876380 h 185"/>
                <a:gd name="T10" fmla="*/ 38787505 w 52"/>
                <a:gd name="T11" fmla="*/ 271978395 h 185"/>
                <a:gd name="T12" fmla="*/ 77573453 w 52"/>
                <a:gd name="T13" fmla="*/ 271978395 h 185"/>
                <a:gd name="T14" fmla="*/ 75149234 w 52"/>
                <a:gd name="T15" fmla="*/ 310149961 h 185"/>
                <a:gd name="T16" fmla="*/ 31514848 w 52"/>
                <a:gd name="T17" fmla="*/ 307765107 h 185"/>
                <a:gd name="T18" fmla="*/ 29090629 w 52"/>
                <a:gd name="T19" fmla="*/ 312536359 h 185"/>
                <a:gd name="T20" fmla="*/ 16969533 w 52"/>
                <a:gd name="T21" fmla="*/ 427052603 h 185"/>
                <a:gd name="T22" fmla="*/ 99391424 w 52"/>
                <a:gd name="T23" fmla="*/ 400809941 h 185"/>
                <a:gd name="T24" fmla="*/ 126057834 w 52"/>
                <a:gd name="T25" fmla="*/ 302993854 h 185"/>
                <a:gd name="T26" fmla="*/ 126057834 w 52"/>
                <a:gd name="T27" fmla="*/ 202791369 h 185"/>
                <a:gd name="T28" fmla="*/ 63029696 w 52"/>
                <a:gd name="T29" fmla="*/ 81115930 h 185"/>
                <a:gd name="T30" fmla="*/ 43635943 w 52"/>
                <a:gd name="T31" fmla="*/ 38173111 h 185"/>
                <a:gd name="T32" fmla="*/ 60605476 w 52"/>
                <a:gd name="T33" fmla="*/ 26244207 h 185"/>
                <a:gd name="T34" fmla="*/ 48484381 w 52"/>
                <a:gd name="T35" fmla="*/ 19086555 h 18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52" h="185">
                  <a:moveTo>
                    <a:pt x="20" y="8"/>
                  </a:moveTo>
                  <a:cubicBezTo>
                    <a:pt x="27" y="0"/>
                    <a:pt x="27" y="0"/>
                    <a:pt x="27" y="0"/>
                  </a:cubicBezTo>
                  <a:cubicBezTo>
                    <a:pt x="0" y="11"/>
                    <a:pt x="0" y="11"/>
                    <a:pt x="0" y="11"/>
                  </a:cubicBezTo>
                  <a:cubicBezTo>
                    <a:pt x="8" y="33"/>
                    <a:pt x="13" y="57"/>
                    <a:pt x="15" y="84"/>
                  </a:cubicBezTo>
                  <a:cubicBezTo>
                    <a:pt x="16" y="87"/>
                    <a:pt x="16" y="90"/>
                    <a:pt x="16" y="93"/>
                  </a:cubicBezTo>
                  <a:cubicBezTo>
                    <a:pt x="17" y="100"/>
                    <a:pt x="17" y="107"/>
                    <a:pt x="16" y="114"/>
                  </a:cubicBezTo>
                  <a:cubicBezTo>
                    <a:pt x="32" y="114"/>
                    <a:pt x="32" y="114"/>
                    <a:pt x="32" y="114"/>
                  </a:cubicBezTo>
                  <a:cubicBezTo>
                    <a:pt x="31" y="130"/>
                    <a:pt x="31" y="130"/>
                    <a:pt x="31" y="130"/>
                  </a:cubicBezTo>
                  <a:cubicBezTo>
                    <a:pt x="13" y="129"/>
                    <a:pt x="13" y="129"/>
                    <a:pt x="13" y="129"/>
                  </a:cubicBezTo>
                  <a:cubicBezTo>
                    <a:pt x="12" y="130"/>
                    <a:pt x="12" y="131"/>
                    <a:pt x="12" y="131"/>
                  </a:cubicBezTo>
                  <a:cubicBezTo>
                    <a:pt x="9" y="147"/>
                    <a:pt x="7" y="163"/>
                    <a:pt x="7" y="179"/>
                  </a:cubicBezTo>
                  <a:cubicBezTo>
                    <a:pt x="24" y="185"/>
                    <a:pt x="35" y="181"/>
                    <a:pt x="41" y="168"/>
                  </a:cubicBezTo>
                  <a:cubicBezTo>
                    <a:pt x="52" y="127"/>
                    <a:pt x="52" y="127"/>
                    <a:pt x="52" y="127"/>
                  </a:cubicBezTo>
                  <a:cubicBezTo>
                    <a:pt x="50" y="110"/>
                    <a:pt x="50" y="96"/>
                    <a:pt x="52" y="85"/>
                  </a:cubicBezTo>
                  <a:cubicBezTo>
                    <a:pt x="41" y="66"/>
                    <a:pt x="32" y="49"/>
                    <a:pt x="26" y="34"/>
                  </a:cubicBezTo>
                  <a:cubicBezTo>
                    <a:pt x="18" y="16"/>
                    <a:pt x="18" y="16"/>
                    <a:pt x="18" y="16"/>
                  </a:cubicBezTo>
                  <a:cubicBezTo>
                    <a:pt x="25" y="11"/>
                    <a:pt x="25" y="11"/>
                    <a:pt x="25" y="11"/>
                  </a:cubicBezTo>
                  <a:cubicBezTo>
                    <a:pt x="20" y="8"/>
                    <a:pt x="20" y="8"/>
                    <a:pt x="20" y="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47" name="MH_Other_26"/>
            <p:cNvSpPr>
              <a:spLocks/>
            </p:cNvSpPr>
            <p:nvPr>
              <p:custDataLst>
                <p:tags r:id="rId38"/>
              </p:custDataLst>
            </p:nvPr>
          </p:nvSpPr>
          <p:spPr bwMode="auto">
            <a:xfrm>
              <a:off x="7451725" y="2841056"/>
              <a:ext cx="114300" cy="479281"/>
            </a:xfrm>
            <a:custGeom>
              <a:avLst/>
              <a:gdLst>
                <a:gd name="T0" fmla="*/ 40285939 w 33"/>
                <a:gd name="T1" fmla="*/ 0 h 159"/>
                <a:gd name="T2" fmla="*/ 40285939 w 33"/>
                <a:gd name="T3" fmla="*/ 14369151 h 159"/>
                <a:gd name="T4" fmla="*/ 56872909 w 33"/>
                <a:gd name="T5" fmla="*/ 160462480 h 159"/>
                <a:gd name="T6" fmla="*/ 35546145 w 33"/>
                <a:gd name="T7" fmla="*/ 304160177 h 159"/>
                <a:gd name="T8" fmla="*/ 30806352 w 33"/>
                <a:gd name="T9" fmla="*/ 364033959 h 159"/>
                <a:gd name="T10" fmla="*/ 0 w 33"/>
                <a:gd name="T11" fmla="*/ 380798742 h 159"/>
                <a:gd name="T12" fmla="*/ 4739794 w 33"/>
                <a:gd name="T13" fmla="*/ 380798742 h 159"/>
                <a:gd name="T14" fmla="*/ 45024194 w 33"/>
                <a:gd name="T15" fmla="*/ 380798742 h 159"/>
                <a:gd name="T16" fmla="*/ 47394861 w 33"/>
                <a:gd name="T17" fmla="*/ 380798742 h 159"/>
                <a:gd name="T18" fmla="*/ 61612703 w 33"/>
                <a:gd name="T19" fmla="*/ 275420328 h 159"/>
                <a:gd name="T20" fmla="*/ 78201212 w 33"/>
                <a:gd name="T21" fmla="*/ 196386130 h 159"/>
                <a:gd name="T22" fmla="*/ 75832085 w 33"/>
                <a:gd name="T23" fmla="*/ 174831630 h 159"/>
                <a:gd name="T24" fmla="*/ 40285939 w 33"/>
                <a:gd name="T25" fmla="*/ 0 h 15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3" h="159">
                  <a:moveTo>
                    <a:pt x="17" y="0"/>
                  </a:moveTo>
                  <a:cubicBezTo>
                    <a:pt x="17" y="6"/>
                    <a:pt x="17" y="6"/>
                    <a:pt x="17" y="6"/>
                  </a:cubicBezTo>
                  <a:cubicBezTo>
                    <a:pt x="22" y="26"/>
                    <a:pt x="24" y="46"/>
                    <a:pt x="24" y="67"/>
                  </a:cubicBezTo>
                  <a:cubicBezTo>
                    <a:pt x="20" y="86"/>
                    <a:pt x="17" y="106"/>
                    <a:pt x="15" y="127"/>
                  </a:cubicBezTo>
                  <a:cubicBezTo>
                    <a:pt x="13" y="152"/>
                    <a:pt x="13" y="152"/>
                    <a:pt x="13" y="152"/>
                  </a:cubicBezTo>
                  <a:cubicBezTo>
                    <a:pt x="8" y="154"/>
                    <a:pt x="4" y="156"/>
                    <a:pt x="0" y="159"/>
                  </a:cubicBezTo>
                  <a:cubicBezTo>
                    <a:pt x="1" y="159"/>
                    <a:pt x="1" y="159"/>
                    <a:pt x="2" y="159"/>
                  </a:cubicBezTo>
                  <a:cubicBezTo>
                    <a:pt x="7" y="156"/>
                    <a:pt x="13" y="156"/>
                    <a:pt x="19" y="159"/>
                  </a:cubicBezTo>
                  <a:cubicBezTo>
                    <a:pt x="20" y="159"/>
                    <a:pt x="20" y="159"/>
                    <a:pt x="20" y="159"/>
                  </a:cubicBezTo>
                  <a:cubicBezTo>
                    <a:pt x="26" y="115"/>
                    <a:pt x="26" y="115"/>
                    <a:pt x="26" y="115"/>
                  </a:cubicBezTo>
                  <a:cubicBezTo>
                    <a:pt x="33" y="82"/>
                    <a:pt x="33" y="82"/>
                    <a:pt x="33" y="82"/>
                  </a:cubicBezTo>
                  <a:cubicBezTo>
                    <a:pt x="33" y="79"/>
                    <a:pt x="33" y="76"/>
                    <a:pt x="32" y="73"/>
                  </a:cubicBezTo>
                  <a:cubicBezTo>
                    <a:pt x="30" y="46"/>
                    <a:pt x="25" y="22"/>
                    <a:pt x="17"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48" name="MH_Other_27"/>
            <p:cNvSpPr>
              <a:spLocks/>
            </p:cNvSpPr>
            <p:nvPr>
              <p:custDataLst>
                <p:tags r:id="rId39"/>
              </p:custDataLst>
            </p:nvPr>
          </p:nvSpPr>
          <p:spPr bwMode="auto">
            <a:xfrm>
              <a:off x="7708900" y="2751791"/>
              <a:ext cx="71438" cy="96131"/>
            </a:xfrm>
            <a:custGeom>
              <a:avLst/>
              <a:gdLst>
                <a:gd name="T0" fmla="*/ 45362813 w 20"/>
                <a:gd name="T1" fmla="*/ 49668220 h 32"/>
                <a:gd name="T2" fmla="*/ 50403125 w 20"/>
                <a:gd name="T3" fmla="*/ 11826499 h 32"/>
                <a:gd name="T4" fmla="*/ 37803138 w 20"/>
                <a:gd name="T5" fmla="*/ 0 h 32"/>
                <a:gd name="T6" fmla="*/ 37803138 w 20"/>
                <a:gd name="T7" fmla="*/ 9461199 h 32"/>
                <a:gd name="T8" fmla="*/ 0 w 20"/>
                <a:gd name="T9" fmla="*/ 47302920 h 32"/>
                <a:gd name="T10" fmla="*/ 17641888 w 20"/>
                <a:gd name="T11" fmla="*/ 59129420 h 32"/>
                <a:gd name="T12" fmla="*/ 32762825 w 20"/>
                <a:gd name="T13" fmla="*/ 75684980 h 32"/>
                <a:gd name="T14" fmla="*/ 45362813 w 20"/>
                <a:gd name="T15" fmla="*/ 49668220 h 32"/>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0" h="32">
                  <a:moveTo>
                    <a:pt x="18" y="21"/>
                  </a:moveTo>
                  <a:cubicBezTo>
                    <a:pt x="19" y="16"/>
                    <a:pt x="19" y="10"/>
                    <a:pt x="20" y="5"/>
                  </a:cubicBezTo>
                  <a:cubicBezTo>
                    <a:pt x="15" y="0"/>
                    <a:pt x="15" y="0"/>
                    <a:pt x="15" y="0"/>
                  </a:cubicBezTo>
                  <a:cubicBezTo>
                    <a:pt x="15" y="4"/>
                    <a:pt x="15" y="4"/>
                    <a:pt x="15" y="4"/>
                  </a:cubicBezTo>
                  <a:cubicBezTo>
                    <a:pt x="11" y="10"/>
                    <a:pt x="6" y="15"/>
                    <a:pt x="0" y="20"/>
                  </a:cubicBezTo>
                  <a:cubicBezTo>
                    <a:pt x="2" y="21"/>
                    <a:pt x="5" y="23"/>
                    <a:pt x="7" y="25"/>
                  </a:cubicBezTo>
                  <a:cubicBezTo>
                    <a:pt x="9" y="27"/>
                    <a:pt x="11" y="29"/>
                    <a:pt x="13" y="32"/>
                  </a:cubicBezTo>
                  <a:cubicBezTo>
                    <a:pt x="18" y="21"/>
                    <a:pt x="18" y="21"/>
                    <a:pt x="1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49" name="MH_Other_28"/>
            <p:cNvSpPr>
              <a:spLocks/>
            </p:cNvSpPr>
            <p:nvPr>
              <p:custDataLst>
                <p:tags r:id="rId40"/>
              </p:custDataLst>
            </p:nvPr>
          </p:nvSpPr>
          <p:spPr bwMode="auto">
            <a:xfrm>
              <a:off x="7700963" y="2766897"/>
              <a:ext cx="125412" cy="291140"/>
            </a:xfrm>
            <a:custGeom>
              <a:avLst/>
              <a:gdLst>
                <a:gd name="T0" fmla="*/ 52406713 w 36"/>
                <a:gd name="T1" fmla="*/ 0 h 96"/>
                <a:gd name="T2" fmla="*/ 47642186 w 36"/>
                <a:gd name="T3" fmla="*/ 38660156 h 96"/>
                <a:gd name="T4" fmla="*/ 23821093 w 36"/>
                <a:gd name="T5" fmla="*/ 157056204 h 96"/>
                <a:gd name="T6" fmla="*/ 2381492 w 36"/>
                <a:gd name="T7" fmla="*/ 227126668 h 96"/>
                <a:gd name="T8" fmla="*/ 0 w 36"/>
                <a:gd name="T9" fmla="*/ 231959382 h 96"/>
                <a:gd name="T10" fmla="*/ 2381492 w 36"/>
                <a:gd name="T11" fmla="*/ 231959382 h 96"/>
                <a:gd name="T12" fmla="*/ 85756860 w 36"/>
                <a:gd name="T13" fmla="*/ 53156743 h 96"/>
                <a:gd name="T14" fmla="*/ 71464822 w 36"/>
                <a:gd name="T15" fmla="*/ 43492870 h 96"/>
                <a:gd name="T16" fmla="*/ 83375368 w 36"/>
                <a:gd name="T17" fmla="*/ 31411863 h 96"/>
                <a:gd name="T18" fmla="*/ 61935767 w 36"/>
                <a:gd name="T19" fmla="*/ 9665428 h 96"/>
                <a:gd name="T20" fmla="*/ 52406713 w 36"/>
                <a:gd name="T21" fmla="*/ 0 h 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6" h="96">
                  <a:moveTo>
                    <a:pt x="22" y="0"/>
                  </a:moveTo>
                  <a:cubicBezTo>
                    <a:pt x="21" y="5"/>
                    <a:pt x="21" y="11"/>
                    <a:pt x="20" y="16"/>
                  </a:cubicBezTo>
                  <a:cubicBezTo>
                    <a:pt x="18" y="32"/>
                    <a:pt x="15" y="48"/>
                    <a:pt x="10" y="65"/>
                  </a:cubicBezTo>
                  <a:cubicBezTo>
                    <a:pt x="7" y="74"/>
                    <a:pt x="4" y="84"/>
                    <a:pt x="1" y="94"/>
                  </a:cubicBezTo>
                  <a:cubicBezTo>
                    <a:pt x="1" y="94"/>
                    <a:pt x="1" y="95"/>
                    <a:pt x="0" y="96"/>
                  </a:cubicBezTo>
                  <a:cubicBezTo>
                    <a:pt x="1" y="96"/>
                    <a:pt x="1" y="96"/>
                    <a:pt x="1" y="96"/>
                  </a:cubicBezTo>
                  <a:cubicBezTo>
                    <a:pt x="14" y="74"/>
                    <a:pt x="26" y="50"/>
                    <a:pt x="36" y="22"/>
                  </a:cubicBezTo>
                  <a:cubicBezTo>
                    <a:pt x="30" y="18"/>
                    <a:pt x="30" y="18"/>
                    <a:pt x="30" y="18"/>
                  </a:cubicBezTo>
                  <a:cubicBezTo>
                    <a:pt x="35" y="13"/>
                    <a:pt x="35" y="13"/>
                    <a:pt x="35" y="13"/>
                  </a:cubicBezTo>
                  <a:cubicBezTo>
                    <a:pt x="26" y="4"/>
                    <a:pt x="26" y="4"/>
                    <a:pt x="26" y="4"/>
                  </a:cubicBezTo>
                  <a:cubicBezTo>
                    <a:pt x="22" y="0"/>
                    <a:pt x="22" y="0"/>
                    <a:pt x="22"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50" name="MH_Other_29"/>
            <p:cNvSpPr>
              <a:spLocks/>
            </p:cNvSpPr>
            <p:nvPr>
              <p:custDataLst>
                <p:tags r:id="rId41"/>
              </p:custDataLst>
            </p:nvPr>
          </p:nvSpPr>
          <p:spPr bwMode="auto">
            <a:xfrm>
              <a:off x="7654925" y="2749044"/>
              <a:ext cx="88900" cy="64546"/>
            </a:xfrm>
            <a:custGeom>
              <a:avLst/>
              <a:gdLst>
                <a:gd name="T0" fmla="*/ 63005494 w 25"/>
                <a:gd name="T1" fmla="*/ 20160948 h 21"/>
                <a:gd name="T2" fmla="*/ 63005494 w 25"/>
                <a:gd name="T3" fmla="*/ 7559562 h 21"/>
                <a:gd name="T4" fmla="*/ 52924742 w 25"/>
                <a:gd name="T5" fmla="*/ 17640035 h 21"/>
                <a:gd name="T6" fmla="*/ 15121128 w 25"/>
                <a:gd name="T7" fmla="*/ 17640035 h 21"/>
                <a:gd name="T8" fmla="*/ 0 w 25"/>
                <a:gd name="T9" fmla="*/ 0 h 21"/>
                <a:gd name="T10" fmla="*/ 0 w 25"/>
                <a:gd name="T11" fmla="*/ 17640035 h 21"/>
                <a:gd name="T12" fmla="*/ 37803614 w 25"/>
                <a:gd name="T13" fmla="*/ 52921694 h 21"/>
                <a:gd name="T14" fmla="*/ 63005494 w 25"/>
                <a:gd name="T15" fmla="*/ 20160948 h 2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5" h="21">
                  <a:moveTo>
                    <a:pt x="25" y="8"/>
                  </a:moveTo>
                  <a:cubicBezTo>
                    <a:pt x="25" y="3"/>
                    <a:pt x="25" y="3"/>
                    <a:pt x="25" y="3"/>
                  </a:cubicBezTo>
                  <a:cubicBezTo>
                    <a:pt x="24" y="5"/>
                    <a:pt x="22" y="6"/>
                    <a:pt x="21" y="7"/>
                  </a:cubicBezTo>
                  <a:cubicBezTo>
                    <a:pt x="16" y="9"/>
                    <a:pt x="11" y="9"/>
                    <a:pt x="6" y="7"/>
                  </a:cubicBezTo>
                  <a:cubicBezTo>
                    <a:pt x="4" y="5"/>
                    <a:pt x="1" y="3"/>
                    <a:pt x="0" y="0"/>
                  </a:cubicBezTo>
                  <a:cubicBezTo>
                    <a:pt x="0" y="7"/>
                    <a:pt x="0" y="7"/>
                    <a:pt x="0" y="7"/>
                  </a:cubicBezTo>
                  <a:cubicBezTo>
                    <a:pt x="4" y="12"/>
                    <a:pt x="9" y="17"/>
                    <a:pt x="15" y="21"/>
                  </a:cubicBezTo>
                  <a:cubicBezTo>
                    <a:pt x="25" y="8"/>
                    <a:pt x="25" y="8"/>
                    <a:pt x="25" y="8"/>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51" name="MH_Other_30"/>
            <p:cNvSpPr>
              <a:spLocks/>
            </p:cNvSpPr>
            <p:nvPr>
              <p:custDataLst>
                <p:tags r:id="rId42"/>
              </p:custDataLst>
            </p:nvPr>
          </p:nvSpPr>
          <p:spPr bwMode="auto">
            <a:xfrm>
              <a:off x="7726364" y="2816336"/>
              <a:ext cx="46037" cy="148317"/>
            </a:xfrm>
            <a:custGeom>
              <a:avLst/>
              <a:gdLst>
                <a:gd name="T0" fmla="*/ 5040435 w 13"/>
                <a:gd name="T1" fmla="*/ 9672735 h 49"/>
                <a:gd name="T2" fmla="*/ 0 w 13"/>
                <a:gd name="T3" fmla="*/ 14510657 h 49"/>
                <a:gd name="T4" fmla="*/ 20161738 w 13"/>
                <a:gd name="T5" fmla="*/ 38694049 h 49"/>
                <a:gd name="T6" fmla="*/ 22682750 w 13"/>
                <a:gd name="T7" fmla="*/ 31437943 h 49"/>
                <a:gd name="T8" fmla="*/ 5040435 w 13"/>
                <a:gd name="T9" fmla="*/ 94315384 h 49"/>
                <a:gd name="T10" fmla="*/ 7561446 w 13"/>
                <a:gd name="T11" fmla="*/ 118498776 h 49"/>
                <a:gd name="T12" fmla="*/ 32763619 w 13"/>
                <a:gd name="T13" fmla="*/ 0 h 49"/>
                <a:gd name="T14" fmla="*/ 20161738 w 13"/>
                <a:gd name="T15" fmla="*/ 26601576 h 49"/>
                <a:gd name="T16" fmla="*/ 5040435 w 13"/>
                <a:gd name="T17" fmla="*/ 9672735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 h="49">
                  <a:moveTo>
                    <a:pt x="2" y="4"/>
                  </a:moveTo>
                  <a:cubicBezTo>
                    <a:pt x="1" y="5"/>
                    <a:pt x="0" y="5"/>
                    <a:pt x="0" y="6"/>
                  </a:cubicBezTo>
                  <a:cubicBezTo>
                    <a:pt x="2" y="8"/>
                    <a:pt x="5" y="11"/>
                    <a:pt x="8" y="16"/>
                  </a:cubicBezTo>
                  <a:cubicBezTo>
                    <a:pt x="9" y="13"/>
                    <a:pt x="9" y="13"/>
                    <a:pt x="9" y="13"/>
                  </a:cubicBezTo>
                  <a:cubicBezTo>
                    <a:pt x="9" y="20"/>
                    <a:pt x="7" y="28"/>
                    <a:pt x="2" y="39"/>
                  </a:cubicBezTo>
                  <a:cubicBezTo>
                    <a:pt x="3" y="42"/>
                    <a:pt x="3" y="45"/>
                    <a:pt x="3" y="49"/>
                  </a:cubicBezTo>
                  <a:cubicBezTo>
                    <a:pt x="8" y="32"/>
                    <a:pt x="11" y="16"/>
                    <a:pt x="13" y="0"/>
                  </a:cubicBezTo>
                  <a:cubicBezTo>
                    <a:pt x="8" y="11"/>
                    <a:pt x="8" y="11"/>
                    <a:pt x="8" y="11"/>
                  </a:cubicBezTo>
                  <a:cubicBezTo>
                    <a:pt x="6" y="8"/>
                    <a:pt x="4" y="6"/>
                    <a:pt x="2" y="4"/>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52" name="MH_Other_31"/>
            <p:cNvSpPr>
              <a:spLocks/>
            </p:cNvSpPr>
            <p:nvPr>
              <p:custDataLst>
                <p:tags r:id="rId43"/>
              </p:custDataLst>
            </p:nvPr>
          </p:nvSpPr>
          <p:spPr bwMode="auto">
            <a:xfrm>
              <a:off x="7640638" y="2771017"/>
              <a:ext cx="68262" cy="82398"/>
            </a:xfrm>
            <a:custGeom>
              <a:avLst/>
              <a:gdLst>
                <a:gd name="T0" fmla="*/ 7561388 w 19"/>
                <a:gd name="T1" fmla="*/ 2343633 h 28"/>
                <a:gd name="T2" fmla="*/ 7561388 w 19"/>
                <a:gd name="T3" fmla="*/ 2343633 h 28"/>
                <a:gd name="T4" fmla="*/ 7561388 w 19"/>
                <a:gd name="T5" fmla="*/ 4687266 h 28"/>
                <a:gd name="T6" fmla="*/ 0 w 19"/>
                <a:gd name="T7" fmla="*/ 28119003 h 28"/>
                <a:gd name="T8" fmla="*/ 15121188 w 19"/>
                <a:gd name="T9" fmla="*/ 65612537 h 28"/>
                <a:gd name="T10" fmla="*/ 30242376 w 19"/>
                <a:gd name="T11" fmla="*/ 46866535 h 28"/>
                <a:gd name="T12" fmla="*/ 42844160 w 19"/>
                <a:gd name="T13" fmla="*/ 35149902 h 28"/>
                <a:gd name="T14" fmla="*/ 47884556 w 19"/>
                <a:gd name="T15" fmla="*/ 32806269 h 28"/>
                <a:gd name="T16" fmla="*/ 10080792 w 19"/>
                <a:gd name="T17" fmla="*/ 0 h 28"/>
                <a:gd name="T18" fmla="*/ 7561388 w 19"/>
                <a:gd name="T19" fmla="*/ 2343633 h 2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 h="28">
                  <a:moveTo>
                    <a:pt x="3" y="1"/>
                  </a:moveTo>
                  <a:cubicBezTo>
                    <a:pt x="3" y="1"/>
                    <a:pt x="3" y="1"/>
                    <a:pt x="3" y="1"/>
                  </a:cubicBezTo>
                  <a:cubicBezTo>
                    <a:pt x="3" y="2"/>
                    <a:pt x="3" y="2"/>
                    <a:pt x="3" y="2"/>
                  </a:cubicBezTo>
                  <a:cubicBezTo>
                    <a:pt x="2" y="5"/>
                    <a:pt x="1" y="8"/>
                    <a:pt x="0" y="12"/>
                  </a:cubicBezTo>
                  <a:cubicBezTo>
                    <a:pt x="2" y="18"/>
                    <a:pt x="4" y="23"/>
                    <a:pt x="6" y="28"/>
                  </a:cubicBezTo>
                  <a:cubicBezTo>
                    <a:pt x="8" y="24"/>
                    <a:pt x="10" y="22"/>
                    <a:pt x="12" y="20"/>
                  </a:cubicBezTo>
                  <a:cubicBezTo>
                    <a:pt x="13" y="18"/>
                    <a:pt x="15" y="16"/>
                    <a:pt x="17" y="15"/>
                  </a:cubicBezTo>
                  <a:cubicBezTo>
                    <a:pt x="18" y="15"/>
                    <a:pt x="18" y="14"/>
                    <a:pt x="19" y="14"/>
                  </a:cubicBezTo>
                  <a:cubicBezTo>
                    <a:pt x="13" y="10"/>
                    <a:pt x="8" y="5"/>
                    <a:pt x="4" y="0"/>
                  </a:cubicBezTo>
                  <a:cubicBezTo>
                    <a:pt x="3" y="1"/>
                    <a:pt x="3" y="1"/>
                    <a:pt x="3" y="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53" name="MH_Other_32"/>
            <p:cNvSpPr>
              <a:spLocks/>
            </p:cNvSpPr>
            <p:nvPr>
              <p:custDataLst>
                <p:tags r:id="rId44"/>
              </p:custDataLst>
            </p:nvPr>
          </p:nvSpPr>
          <p:spPr bwMode="auto">
            <a:xfrm>
              <a:off x="7646988" y="2773764"/>
              <a:ext cx="4762" cy="2746"/>
            </a:xfrm>
            <a:custGeom>
              <a:avLst/>
              <a:gdLst>
                <a:gd name="T0" fmla="*/ 2521744 w 1"/>
                <a:gd name="T1" fmla="*/ 2518569 h 1"/>
                <a:gd name="T2" fmla="*/ 2521744 w 1"/>
                <a:gd name="T3" fmla="*/ 0 h 1"/>
                <a:gd name="T4" fmla="*/ 0 w 1"/>
                <a:gd name="T5" fmla="*/ 2518569 h 1"/>
                <a:gd name="T6" fmla="*/ 2521744 w 1"/>
                <a:gd name="T7" fmla="*/ 2518569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 h="1">
                  <a:moveTo>
                    <a:pt x="1" y="1"/>
                  </a:moveTo>
                  <a:cubicBezTo>
                    <a:pt x="1" y="1"/>
                    <a:pt x="1" y="1"/>
                    <a:pt x="1" y="0"/>
                  </a:cubicBezTo>
                  <a:cubicBezTo>
                    <a:pt x="0" y="1"/>
                    <a:pt x="0" y="1"/>
                    <a:pt x="0" y="1"/>
                  </a:cubicBezTo>
                  <a:cubicBezTo>
                    <a:pt x="1" y="1"/>
                    <a:pt x="1" y="1"/>
                    <a:pt x="1" y="1"/>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54" name="MH_Other_33"/>
            <p:cNvSpPr>
              <a:spLocks/>
            </p:cNvSpPr>
            <p:nvPr>
              <p:custDataLst>
                <p:tags r:id="rId45"/>
              </p:custDataLst>
            </p:nvPr>
          </p:nvSpPr>
          <p:spPr bwMode="auto">
            <a:xfrm>
              <a:off x="7640638" y="2808097"/>
              <a:ext cx="63500" cy="184022"/>
            </a:xfrm>
            <a:custGeom>
              <a:avLst/>
              <a:gdLst>
                <a:gd name="T0" fmla="*/ 0 w 18"/>
                <a:gd name="T1" fmla="*/ 0 h 62"/>
                <a:gd name="T2" fmla="*/ 0 w 18"/>
                <a:gd name="T3" fmla="*/ 18881008 h 62"/>
                <a:gd name="T4" fmla="*/ 15120938 w 18"/>
                <a:gd name="T5" fmla="*/ 49563798 h 62"/>
                <a:gd name="T6" fmla="*/ 30241875 w 18"/>
                <a:gd name="T7" fmla="*/ 30682790 h 62"/>
                <a:gd name="T8" fmla="*/ 35282188 w 18"/>
                <a:gd name="T9" fmla="*/ 35402274 h 62"/>
                <a:gd name="T10" fmla="*/ 20161250 w 18"/>
                <a:gd name="T11" fmla="*/ 77886847 h 62"/>
                <a:gd name="T12" fmla="*/ 20161250 w 18"/>
                <a:gd name="T13" fmla="*/ 127450645 h 62"/>
                <a:gd name="T14" fmla="*/ 25201563 w 18"/>
                <a:gd name="T15" fmla="*/ 146331653 h 62"/>
                <a:gd name="T16" fmla="*/ 25201563 w 18"/>
                <a:gd name="T17" fmla="*/ 103848617 h 62"/>
                <a:gd name="T18" fmla="*/ 45362813 w 18"/>
                <a:gd name="T19" fmla="*/ 35402274 h 62"/>
                <a:gd name="T20" fmla="*/ 30241875 w 18"/>
                <a:gd name="T21" fmla="*/ 18881008 h 62"/>
                <a:gd name="T22" fmla="*/ 15120938 w 18"/>
                <a:gd name="T23" fmla="*/ 37763552 h 62"/>
                <a:gd name="T24" fmla="*/ 0 w 18"/>
                <a:gd name="T25" fmla="*/ 0 h 6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62">
                  <a:moveTo>
                    <a:pt x="0" y="0"/>
                  </a:moveTo>
                  <a:cubicBezTo>
                    <a:pt x="0" y="2"/>
                    <a:pt x="0" y="5"/>
                    <a:pt x="0" y="8"/>
                  </a:cubicBezTo>
                  <a:cubicBezTo>
                    <a:pt x="1" y="14"/>
                    <a:pt x="3" y="18"/>
                    <a:pt x="6" y="21"/>
                  </a:cubicBezTo>
                  <a:cubicBezTo>
                    <a:pt x="8" y="18"/>
                    <a:pt x="10" y="15"/>
                    <a:pt x="12" y="13"/>
                  </a:cubicBezTo>
                  <a:cubicBezTo>
                    <a:pt x="14" y="15"/>
                    <a:pt x="14" y="15"/>
                    <a:pt x="14" y="15"/>
                  </a:cubicBezTo>
                  <a:cubicBezTo>
                    <a:pt x="10" y="20"/>
                    <a:pt x="8" y="26"/>
                    <a:pt x="8" y="33"/>
                  </a:cubicBezTo>
                  <a:cubicBezTo>
                    <a:pt x="7" y="40"/>
                    <a:pt x="7" y="47"/>
                    <a:pt x="8" y="54"/>
                  </a:cubicBezTo>
                  <a:cubicBezTo>
                    <a:pt x="8" y="57"/>
                    <a:pt x="9" y="59"/>
                    <a:pt x="10" y="62"/>
                  </a:cubicBezTo>
                  <a:cubicBezTo>
                    <a:pt x="10" y="44"/>
                    <a:pt x="10" y="44"/>
                    <a:pt x="10" y="44"/>
                  </a:cubicBezTo>
                  <a:cubicBezTo>
                    <a:pt x="10" y="31"/>
                    <a:pt x="13" y="21"/>
                    <a:pt x="18" y="15"/>
                  </a:cubicBezTo>
                  <a:cubicBezTo>
                    <a:pt x="16" y="11"/>
                    <a:pt x="14" y="9"/>
                    <a:pt x="12" y="8"/>
                  </a:cubicBezTo>
                  <a:cubicBezTo>
                    <a:pt x="10" y="10"/>
                    <a:pt x="8" y="12"/>
                    <a:pt x="6" y="16"/>
                  </a:cubicBezTo>
                  <a:cubicBezTo>
                    <a:pt x="4" y="11"/>
                    <a:pt x="2" y="6"/>
                    <a:pt x="0" y="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55" name="MH_Other_34"/>
            <p:cNvSpPr>
              <a:spLocks/>
            </p:cNvSpPr>
            <p:nvPr>
              <p:custDataLst>
                <p:tags r:id="rId46"/>
              </p:custDataLst>
            </p:nvPr>
          </p:nvSpPr>
          <p:spPr bwMode="auto">
            <a:xfrm>
              <a:off x="7683500" y="2816337"/>
              <a:ext cx="34925" cy="34332"/>
            </a:xfrm>
            <a:custGeom>
              <a:avLst/>
              <a:gdLst>
                <a:gd name="T0" fmla="*/ 25201563 w 10"/>
                <a:gd name="T1" fmla="*/ 10587793 h 12"/>
                <a:gd name="T2" fmla="*/ 12601575 w 10"/>
                <a:gd name="T3" fmla="*/ 0 h 12"/>
                <a:gd name="T4" fmla="*/ 0 w 10"/>
                <a:gd name="T5" fmla="*/ 10587793 h 12"/>
                <a:gd name="T6" fmla="*/ 15120938 w 10"/>
                <a:gd name="T7" fmla="*/ 25410120 h 12"/>
                <a:gd name="T8" fmla="*/ 25201563 w 10"/>
                <a:gd name="T9" fmla="*/ 10587793 h 1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12">
                  <a:moveTo>
                    <a:pt x="10" y="5"/>
                  </a:moveTo>
                  <a:cubicBezTo>
                    <a:pt x="9" y="3"/>
                    <a:pt x="7" y="1"/>
                    <a:pt x="5" y="0"/>
                  </a:cubicBezTo>
                  <a:cubicBezTo>
                    <a:pt x="3" y="1"/>
                    <a:pt x="1" y="3"/>
                    <a:pt x="0" y="5"/>
                  </a:cubicBezTo>
                  <a:cubicBezTo>
                    <a:pt x="2" y="6"/>
                    <a:pt x="4" y="8"/>
                    <a:pt x="6" y="12"/>
                  </a:cubicBezTo>
                  <a:cubicBezTo>
                    <a:pt x="6" y="9"/>
                    <a:pt x="7" y="7"/>
                    <a:pt x="10" y="5"/>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56" name="MH_Other_35"/>
            <p:cNvSpPr>
              <a:spLocks/>
            </p:cNvSpPr>
            <p:nvPr>
              <p:custDataLst>
                <p:tags r:id="rId47"/>
              </p:custDataLst>
            </p:nvPr>
          </p:nvSpPr>
          <p:spPr bwMode="auto">
            <a:xfrm>
              <a:off x="7675563" y="2850669"/>
              <a:ext cx="36512" cy="178528"/>
            </a:xfrm>
            <a:custGeom>
              <a:avLst/>
              <a:gdLst>
                <a:gd name="T0" fmla="*/ 20161250 w 10"/>
                <a:gd name="T1" fmla="*/ 0 h 59"/>
                <a:gd name="T2" fmla="*/ 0 w 10"/>
                <a:gd name="T3" fmla="*/ 70627767 h 59"/>
                <a:gd name="T4" fmla="*/ 0 w 10"/>
                <a:gd name="T5" fmla="*/ 114466392 h 59"/>
                <a:gd name="T6" fmla="*/ 20161250 w 10"/>
                <a:gd name="T7" fmla="*/ 143691621 h 59"/>
                <a:gd name="T8" fmla="*/ 20161250 w 10"/>
                <a:gd name="T9" fmla="*/ 0 h 5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 h="59">
                  <a:moveTo>
                    <a:pt x="8" y="0"/>
                  </a:moveTo>
                  <a:cubicBezTo>
                    <a:pt x="3" y="6"/>
                    <a:pt x="0" y="16"/>
                    <a:pt x="0" y="29"/>
                  </a:cubicBezTo>
                  <a:cubicBezTo>
                    <a:pt x="0" y="47"/>
                    <a:pt x="0" y="47"/>
                    <a:pt x="0" y="47"/>
                  </a:cubicBezTo>
                  <a:cubicBezTo>
                    <a:pt x="8" y="59"/>
                    <a:pt x="8" y="59"/>
                    <a:pt x="8" y="59"/>
                  </a:cubicBezTo>
                  <a:cubicBezTo>
                    <a:pt x="10" y="25"/>
                    <a:pt x="9" y="5"/>
                    <a:pt x="8"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57" name="MH_Other_36"/>
            <p:cNvSpPr>
              <a:spLocks/>
            </p:cNvSpPr>
            <p:nvPr>
              <p:custDataLst>
                <p:tags r:id="rId48"/>
              </p:custDataLst>
            </p:nvPr>
          </p:nvSpPr>
          <p:spPr bwMode="auto">
            <a:xfrm>
              <a:off x="7637464" y="2832816"/>
              <a:ext cx="52387" cy="134583"/>
            </a:xfrm>
            <a:custGeom>
              <a:avLst/>
              <a:gdLst>
                <a:gd name="T0" fmla="*/ 22682676 w 15"/>
                <a:gd name="T1" fmla="*/ 57644472 h 46"/>
                <a:gd name="T2" fmla="*/ 37803931 w 15"/>
                <a:gd name="T3" fmla="*/ 16139905 h 46"/>
                <a:gd name="T4" fmla="*/ 32763513 w 15"/>
                <a:gd name="T5" fmla="*/ 11528287 h 46"/>
                <a:gd name="T6" fmla="*/ 17642258 w 15"/>
                <a:gd name="T7" fmla="*/ 29974761 h 46"/>
                <a:gd name="T8" fmla="*/ 2521003 w 15"/>
                <a:gd name="T9" fmla="*/ 0 h 46"/>
                <a:gd name="T10" fmla="*/ 22682676 w 15"/>
                <a:gd name="T11" fmla="*/ 106065707 h 46"/>
                <a:gd name="T12" fmla="*/ 22682676 w 15"/>
                <a:gd name="T13" fmla="*/ 57644472 h 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6">
                  <a:moveTo>
                    <a:pt x="9" y="25"/>
                  </a:moveTo>
                  <a:cubicBezTo>
                    <a:pt x="9" y="18"/>
                    <a:pt x="11" y="12"/>
                    <a:pt x="15" y="7"/>
                  </a:cubicBezTo>
                  <a:cubicBezTo>
                    <a:pt x="13" y="5"/>
                    <a:pt x="13" y="5"/>
                    <a:pt x="13" y="5"/>
                  </a:cubicBezTo>
                  <a:cubicBezTo>
                    <a:pt x="11" y="7"/>
                    <a:pt x="9" y="10"/>
                    <a:pt x="7" y="13"/>
                  </a:cubicBezTo>
                  <a:cubicBezTo>
                    <a:pt x="4" y="10"/>
                    <a:pt x="2" y="6"/>
                    <a:pt x="1" y="0"/>
                  </a:cubicBezTo>
                  <a:cubicBezTo>
                    <a:pt x="0" y="13"/>
                    <a:pt x="3" y="29"/>
                    <a:pt x="9" y="46"/>
                  </a:cubicBezTo>
                  <a:cubicBezTo>
                    <a:pt x="8" y="39"/>
                    <a:pt x="8" y="32"/>
                    <a:pt x="9" y="2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58" name="MH_Other_37"/>
            <p:cNvSpPr>
              <a:spLocks/>
            </p:cNvSpPr>
            <p:nvPr>
              <p:custDataLst>
                <p:tags r:id="rId49"/>
              </p:custDataLst>
            </p:nvPr>
          </p:nvSpPr>
          <p:spPr bwMode="auto">
            <a:xfrm>
              <a:off x="7712075" y="2835562"/>
              <a:ext cx="46038" cy="98877"/>
            </a:xfrm>
            <a:custGeom>
              <a:avLst/>
              <a:gdLst>
                <a:gd name="T0" fmla="*/ 15121304 w 13"/>
                <a:gd name="T1" fmla="*/ 78201212 h 33"/>
                <a:gd name="T2" fmla="*/ 32763619 w 13"/>
                <a:gd name="T3" fmla="*/ 16588509 h 33"/>
                <a:gd name="T4" fmla="*/ 30242608 w 13"/>
                <a:gd name="T5" fmla="*/ 23697430 h 33"/>
                <a:gd name="T6" fmla="*/ 10080869 w 13"/>
                <a:gd name="T7" fmla="*/ 0 h 33"/>
                <a:gd name="T8" fmla="*/ 0 w 13"/>
                <a:gd name="T9" fmla="*/ 14217842 h 33"/>
                <a:gd name="T10" fmla="*/ 15121304 w 13"/>
                <a:gd name="T11" fmla="*/ 78201212 h 3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3" h="33">
                  <a:moveTo>
                    <a:pt x="6" y="33"/>
                  </a:moveTo>
                  <a:cubicBezTo>
                    <a:pt x="11" y="22"/>
                    <a:pt x="13" y="14"/>
                    <a:pt x="13" y="7"/>
                  </a:cubicBezTo>
                  <a:cubicBezTo>
                    <a:pt x="12" y="10"/>
                    <a:pt x="12" y="10"/>
                    <a:pt x="12" y="10"/>
                  </a:cubicBezTo>
                  <a:cubicBezTo>
                    <a:pt x="9" y="5"/>
                    <a:pt x="6" y="2"/>
                    <a:pt x="4" y="0"/>
                  </a:cubicBezTo>
                  <a:cubicBezTo>
                    <a:pt x="2" y="1"/>
                    <a:pt x="1" y="3"/>
                    <a:pt x="0" y="6"/>
                  </a:cubicBezTo>
                  <a:cubicBezTo>
                    <a:pt x="3" y="13"/>
                    <a:pt x="5" y="22"/>
                    <a:pt x="6" y="3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59" name="MH_Other_38"/>
            <p:cNvSpPr>
              <a:spLocks/>
            </p:cNvSpPr>
            <p:nvPr>
              <p:custDataLst>
                <p:tags r:id="rId50"/>
              </p:custDataLst>
            </p:nvPr>
          </p:nvSpPr>
          <p:spPr bwMode="auto">
            <a:xfrm>
              <a:off x="7700964" y="3058036"/>
              <a:ext cx="3175" cy="5494"/>
            </a:xfrm>
            <a:custGeom>
              <a:avLst/>
              <a:gdLst>
                <a:gd name="T0" fmla="*/ 2521744 w 1"/>
                <a:gd name="T1" fmla="*/ 0 h 2"/>
                <a:gd name="T2" fmla="*/ 0 w 1"/>
                <a:gd name="T3" fmla="*/ 0 h 2"/>
                <a:gd name="T4" fmla="*/ 0 w 1"/>
                <a:gd name="T5" fmla="*/ 5040313 h 2"/>
                <a:gd name="T6" fmla="*/ 2521744 w 1"/>
                <a:gd name="T7" fmla="*/ 0 h 2"/>
                <a:gd name="T8" fmla="*/ 2521744 w 1"/>
                <a:gd name="T9" fmla="*/ 0 h 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 h="2">
                  <a:moveTo>
                    <a:pt x="1" y="0"/>
                  </a:moveTo>
                  <a:cubicBezTo>
                    <a:pt x="0" y="0"/>
                    <a:pt x="0" y="0"/>
                    <a:pt x="0" y="0"/>
                  </a:cubicBezTo>
                  <a:cubicBezTo>
                    <a:pt x="0" y="0"/>
                    <a:pt x="0" y="1"/>
                    <a:pt x="0" y="2"/>
                  </a:cubicBezTo>
                  <a:cubicBezTo>
                    <a:pt x="0" y="1"/>
                    <a:pt x="0" y="1"/>
                    <a:pt x="1" y="0"/>
                  </a:cubicBezTo>
                  <a:cubicBezTo>
                    <a:pt x="1" y="0"/>
                    <a:pt x="1" y="0"/>
                    <a:pt x="1" y="0"/>
                  </a:cubicBezTo>
                  <a:close/>
                </a:path>
              </a:pathLst>
            </a:custGeom>
            <a:solidFill>
              <a:srgbClr val="CCCCCC"/>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60" name="MH_Other_39"/>
            <p:cNvSpPr>
              <a:spLocks/>
            </p:cNvSpPr>
            <p:nvPr>
              <p:custDataLst>
                <p:tags r:id="rId51"/>
              </p:custDataLst>
            </p:nvPr>
          </p:nvSpPr>
          <p:spPr bwMode="auto">
            <a:xfrm>
              <a:off x="7554913" y="3150046"/>
              <a:ext cx="68262" cy="49439"/>
            </a:xfrm>
            <a:custGeom>
              <a:avLst/>
              <a:gdLst>
                <a:gd name="T0" fmla="*/ 45363564 w 19"/>
                <a:gd name="T1" fmla="*/ 7561263 h 16"/>
                <a:gd name="T2" fmla="*/ 37803764 w 19"/>
                <a:gd name="T3" fmla="*/ 32762825 h 16"/>
                <a:gd name="T4" fmla="*/ 0 w 19"/>
                <a:gd name="T5" fmla="*/ 32762825 h 16"/>
                <a:gd name="T6" fmla="*/ 0 w 19"/>
                <a:gd name="T7" fmla="*/ 37803138 h 16"/>
                <a:gd name="T8" fmla="*/ 45363564 w 19"/>
                <a:gd name="T9" fmla="*/ 40322500 h 16"/>
                <a:gd name="T10" fmla="*/ 47884556 w 19"/>
                <a:gd name="T11" fmla="*/ 0 h 16"/>
                <a:gd name="T12" fmla="*/ 7561388 w 19"/>
                <a:gd name="T13" fmla="*/ 0 h 16"/>
                <a:gd name="T14" fmla="*/ 5040396 w 19"/>
                <a:gd name="T15" fmla="*/ 7561263 h 16"/>
                <a:gd name="T16" fmla="*/ 45363564 w 19"/>
                <a:gd name="T17" fmla="*/ 7561263 h 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9" h="16">
                  <a:moveTo>
                    <a:pt x="18" y="3"/>
                  </a:moveTo>
                  <a:cubicBezTo>
                    <a:pt x="15" y="13"/>
                    <a:pt x="15" y="13"/>
                    <a:pt x="15" y="13"/>
                  </a:cubicBezTo>
                  <a:cubicBezTo>
                    <a:pt x="0" y="13"/>
                    <a:pt x="0" y="13"/>
                    <a:pt x="0" y="13"/>
                  </a:cubicBezTo>
                  <a:cubicBezTo>
                    <a:pt x="0" y="14"/>
                    <a:pt x="0" y="14"/>
                    <a:pt x="0" y="15"/>
                  </a:cubicBezTo>
                  <a:cubicBezTo>
                    <a:pt x="18" y="16"/>
                    <a:pt x="18" y="16"/>
                    <a:pt x="18" y="16"/>
                  </a:cubicBezTo>
                  <a:cubicBezTo>
                    <a:pt x="19" y="0"/>
                    <a:pt x="19" y="0"/>
                    <a:pt x="19" y="0"/>
                  </a:cubicBezTo>
                  <a:cubicBezTo>
                    <a:pt x="3" y="0"/>
                    <a:pt x="3" y="0"/>
                    <a:pt x="3" y="0"/>
                  </a:cubicBezTo>
                  <a:cubicBezTo>
                    <a:pt x="2" y="1"/>
                    <a:pt x="2" y="2"/>
                    <a:pt x="2" y="3"/>
                  </a:cubicBezTo>
                  <a:cubicBezTo>
                    <a:pt x="18" y="3"/>
                    <a:pt x="18" y="3"/>
                    <a:pt x="18" y="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61" name="MH_Other_40"/>
            <p:cNvSpPr>
              <a:spLocks/>
            </p:cNvSpPr>
            <p:nvPr>
              <p:custDataLst>
                <p:tags r:id="rId52"/>
              </p:custDataLst>
            </p:nvPr>
          </p:nvSpPr>
          <p:spPr bwMode="auto">
            <a:xfrm>
              <a:off x="7554914" y="3159661"/>
              <a:ext cx="65087" cy="30213"/>
            </a:xfrm>
            <a:custGeom>
              <a:avLst/>
              <a:gdLst>
                <a:gd name="T0" fmla="*/ 37803138 w 18"/>
                <a:gd name="T1" fmla="*/ 25201563 h 10"/>
                <a:gd name="T2" fmla="*/ 45362813 w 18"/>
                <a:gd name="T3" fmla="*/ 0 h 10"/>
                <a:gd name="T4" fmla="*/ 5040313 w 18"/>
                <a:gd name="T5" fmla="*/ 0 h 10"/>
                <a:gd name="T6" fmla="*/ 0 w 18"/>
                <a:gd name="T7" fmla="*/ 25201563 h 10"/>
                <a:gd name="T8" fmla="*/ 37803138 w 18"/>
                <a:gd name="T9" fmla="*/ 25201563 h 1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0">
                  <a:moveTo>
                    <a:pt x="15" y="10"/>
                  </a:moveTo>
                  <a:cubicBezTo>
                    <a:pt x="18" y="0"/>
                    <a:pt x="18" y="0"/>
                    <a:pt x="18" y="0"/>
                  </a:cubicBezTo>
                  <a:cubicBezTo>
                    <a:pt x="2" y="0"/>
                    <a:pt x="2" y="0"/>
                    <a:pt x="2" y="0"/>
                  </a:cubicBezTo>
                  <a:cubicBezTo>
                    <a:pt x="2" y="3"/>
                    <a:pt x="1" y="7"/>
                    <a:pt x="0" y="10"/>
                  </a:cubicBezTo>
                  <a:cubicBezTo>
                    <a:pt x="15" y="10"/>
                    <a:pt x="15" y="10"/>
                    <a:pt x="15" y="1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62" name="MH_Other_41"/>
            <p:cNvSpPr>
              <a:spLocks/>
            </p:cNvSpPr>
            <p:nvPr>
              <p:custDataLst>
                <p:tags r:id="rId53"/>
              </p:custDataLst>
            </p:nvPr>
          </p:nvSpPr>
          <p:spPr bwMode="auto">
            <a:xfrm>
              <a:off x="7451725" y="2857535"/>
              <a:ext cx="82550" cy="462801"/>
            </a:xfrm>
            <a:custGeom>
              <a:avLst/>
              <a:gdLst>
                <a:gd name="T0" fmla="*/ 0 w 24"/>
                <a:gd name="T1" fmla="*/ 370611213 h 153"/>
                <a:gd name="T2" fmla="*/ 30089755 w 24"/>
                <a:gd name="T3" fmla="*/ 353654534 h 153"/>
                <a:gd name="T4" fmla="*/ 34719299 w 24"/>
                <a:gd name="T5" fmla="*/ 293097635 h 153"/>
                <a:gd name="T6" fmla="*/ 55549965 w 24"/>
                <a:gd name="T7" fmla="*/ 147760453 h 153"/>
                <a:gd name="T8" fmla="*/ 39347322 w 24"/>
                <a:gd name="T9" fmla="*/ 0 h 153"/>
                <a:gd name="T10" fmla="*/ 23146199 w 24"/>
                <a:gd name="T11" fmla="*/ 133225490 h 153"/>
                <a:gd name="T12" fmla="*/ 9259088 w 24"/>
                <a:gd name="T13" fmla="*/ 234962451 h 153"/>
                <a:gd name="T14" fmla="*/ 0 w 24"/>
                <a:gd name="T15" fmla="*/ 370611213 h 153"/>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4" h="153">
                  <a:moveTo>
                    <a:pt x="0" y="153"/>
                  </a:moveTo>
                  <a:cubicBezTo>
                    <a:pt x="4" y="150"/>
                    <a:pt x="8" y="148"/>
                    <a:pt x="13" y="146"/>
                  </a:cubicBezTo>
                  <a:cubicBezTo>
                    <a:pt x="15" y="121"/>
                    <a:pt x="15" y="121"/>
                    <a:pt x="15" y="121"/>
                  </a:cubicBezTo>
                  <a:cubicBezTo>
                    <a:pt x="17" y="100"/>
                    <a:pt x="20" y="80"/>
                    <a:pt x="24" y="61"/>
                  </a:cubicBezTo>
                  <a:cubicBezTo>
                    <a:pt x="24" y="40"/>
                    <a:pt x="22" y="20"/>
                    <a:pt x="17" y="0"/>
                  </a:cubicBezTo>
                  <a:cubicBezTo>
                    <a:pt x="12" y="17"/>
                    <a:pt x="10" y="35"/>
                    <a:pt x="10" y="55"/>
                  </a:cubicBezTo>
                  <a:cubicBezTo>
                    <a:pt x="4" y="97"/>
                    <a:pt x="4" y="97"/>
                    <a:pt x="4" y="97"/>
                  </a:cubicBezTo>
                  <a:cubicBezTo>
                    <a:pt x="0" y="153"/>
                    <a:pt x="0" y="153"/>
                    <a:pt x="0" y="153"/>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63" name="MH_Other_42"/>
            <p:cNvSpPr>
              <a:spLocks/>
            </p:cNvSpPr>
            <p:nvPr>
              <p:custDataLst>
                <p:tags r:id="rId54"/>
              </p:custDataLst>
            </p:nvPr>
          </p:nvSpPr>
          <p:spPr bwMode="auto">
            <a:xfrm>
              <a:off x="7458076" y="3310724"/>
              <a:ext cx="61913" cy="24719"/>
            </a:xfrm>
            <a:custGeom>
              <a:avLst/>
              <a:gdLst>
                <a:gd name="T0" fmla="*/ 38216507 w 18"/>
                <a:gd name="T1" fmla="*/ 5973233 h 9"/>
                <a:gd name="T2" fmla="*/ 0 w 18"/>
                <a:gd name="T3" fmla="*/ 5973233 h 9"/>
                <a:gd name="T4" fmla="*/ 0 w 18"/>
                <a:gd name="T5" fmla="*/ 17921111 h 9"/>
                <a:gd name="T6" fmla="*/ 2247501 w 18"/>
                <a:gd name="T7" fmla="*/ 15930033 h 9"/>
                <a:gd name="T8" fmla="*/ 40464008 w 18"/>
                <a:gd name="T9" fmla="*/ 13938956 h 9"/>
                <a:gd name="T10" fmla="*/ 38216507 w 18"/>
                <a:gd name="T11" fmla="*/ 5973233 h 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8" h="9">
                  <a:moveTo>
                    <a:pt x="17" y="3"/>
                  </a:moveTo>
                  <a:cubicBezTo>
                    <a:pt x="11" y="0"/>
                    <a:pt x="5" y="0"/>
                    <a:pt x="0" y="3"/>
                  </a:cubicBezTo>
                  <a:cubicBezTo>
                    <a:pt x="0" y="9"/>
                    <a:pt x="0" y="9"/>
                    <a:pt x="0" y="9"/>
                  </a:cubicBezTo>
                  <a:cubicBezTo>
                    <a:pt x="0" y="9"/>
                    <a:pt x="0" y="9"/>
                    <a:pt x="1" y="8"/>
                  </a:cubicBezTo>
                  <a:cubicBezTo>
                    <a:pt x="6" y="6"/>
                    <a:pt x="11" y="5"/>
                    <a:pt x="18" y="7"/>
                  </a:cubicBezTo>
                  <a:cubicBezTo>
                    <a:pt x="17" y="3"/>
                    <a:pt x="17" y="3"/>
                    <a:pt x="17"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64" name="MH_Other_43"/>
            <p:cNvSpPr>
              <a:spLocks/>
            </p:cNvSpPr>
            <p:nvPr>
              <p:custDataLst>
                <p:tags r:id="rId55"/>
              </p:custDataLst>
            </p:nvPr>
          </p:nvSpPr>
          <p:spPr bwMode="auto">
            <a:xfrm>
              <a:off x="7462838" y="3323083"/>
              <a:ext cx="57150" cy="79651"/>
            </a:xfrm>
            <a:custGeom>
              <a:avLst/>
              <a:gdLst>
                <a:gd name="T0" fmla="*/ 37950588 w 17"/>
                <a:gd name="T1" fmla="*/ 5040313 h 26"/>
                <a:gd name="T2" fmla="*/ 0 w 17"/>
                <a:gd name="T3" fmla="*/ 7561263 h 26"/>
                <a:gd name="T4" fmla="*/ 33486165 w 17"/>
                <a:gd name="T5" fmla="*/ 22682200 h 26"/>
                <a:gd name="T6" fmla="*/ 31253953 w 17"/>
                <a:gd name="T7" fmla="*/ 63004700 h 26"/>
                <a:gd name="T8" fmla="*/ 37950588 w 17"/>
                <a:gd name="T9" fmla="*/ 65524063 h 26"/>
                <a:gd name="T10" fmla="*/ 37950588 w 17"/>
                <a:gd name="T11" fmla="*/ 5040313 h 2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26">
                  <a:moveTo>
                    <a:pt x="17" y="2"/>
                  </a:moveTo>
                  <a:cubicBezTo>
                    <a:pt x="10" y="0"/>
                    <a:pt x="5" y="1"/>
                    <a:pt x="0" y="3"/>
                  </a:cubicBezTo>
                  <a:cubicBezTo>
                    <a:pt x="6" y="3"/>
                    <a:pt x="11" y="5"/>
                    <a:pt x="15" y="9"/>
                  </a:cubicBezTo>
                  <a:cubicBezTo>
                    <a:pt x="14" y="25"/>
                    <a:pt x="14" y="25"/>
                    <a:pt x="14" y="25"/>
                  </a:cubicBezTo>
                  <a:cubicBezTo>
                    <a:pt x="15" y="26"/>
                    <a:pt x="16" y="26"/>
                    <a:pt x="17" y="26"/>
                  </a:cubicBezTo>
                  <a:cubicBezTo>
                    <a:pt x="17" y="2"/>
                    <a:pt x="17" y="2"/>
                    <a:pt x="17" y="2"/>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65" name="MH_Other_44"/>
            <p:cNvSpPr>
              <a:spLocks/>
            </p:cNvSpPr>
            <p:nvPr>
              <p:custDataLst>
                <p:tags r:id="rId56"/>
              </p:custDataLst>
            </p:nvPr>
          </p:nvSpPr>
          <p:spPr bwMode="auto">
            <a:xfrm>
              <a:off x="7529513" y="3209099"/>
              <a:ext cx="303212" cy="747074"/>
            </a:xfrm>
            <a:custGeom>
              <a:avLst/>
              <a:gdLst>
                <a:gd name="T0" fmla="*/ 132310587 w 87"/>
                <a:gd name="T1" fmla="*/ 91188893 h 248"/>
                <a:gd name="T2" fmla="*/ 115471255 w 87"/>
                <a:gd name="T3" fmla="*/ 0 h 248"/>
                <a:gd name="T4" fmla="*/ 96224753 w 87"/>
                <a:gd name="T5" fmla="*/ 74390532 h 248"/>
                <a:gd name="T6" fmla="*/ 2405619 w 87"/>
                <a:gd name="T7" fmla="*/ 115184340 h 248"/>
                <a:gd name="T8" fmla="*/ 0 w 87"/>
                <a:gd name="T9" fmla="*/ 172778059 h 248"/>
                <a:gd name="T10" fmla="*/ 7216856 w 87"/>
                <a:gd name="T11" fmla="*/ 287962399 h 248"/>
                <a:gd name="T12" fmla="*/ 19244951 w 87"/>
                <a:gd name="T13" fmla="*/ 441542552 h 248"/>
                <a:gd name="T14" fmla="*/ 19244951 w 87"/>
                <a:gd name="T15" fmla="*/ 590323615 h 248"/>
                <a:gd name="T16" fmla="*/ 74574184 w 87"/>
                <a:gd name="T17" fmla="*/ 573525253 h 248"/>
                <a:gd name="T18" fmla="*/ 64951708 w 87"/>
                <a:gd name="T19" fmla="*/ 525531262 h 248"/>
                <a:gd name="T20" fmla="*/ 64951708 w 87"/>
                <a:gd name="T21" fmla="*/ 261565859 h 248"/>
                <a:gd name="T22" fmla="*/ 125093730 w 87"/>
                <a:gd name="T23" fmla="*/ 127183612 h 248"/>
                <a:gd name="T24" fmla="*/ 139527443 w 87"/>
                <a:gd name="T25" fmla="*/ 235169318 h 248"/>
                <a:gd name="T26" fmla="*/ 139527443 w 87"/>
                <a:gd name="T27" fmla="*/ 398347649 h 248"/>
                <a:gd name="T28" fmla="*/ 125093730 w 87"/>
                <a:gd name="T29" fmla="*/ 518332628 h 248"/>
                <a:gd name="T30" fmla="*/ 125093730 w 87"/>
                <a:gd name="T31" fmla="*/ 592723159 h 248"/>
                <a:gd name="T32" fmla="*/ 180422963 w 87"/>
                <a:gd name="T33" fmla="*/ 561527530 h 248"/>
                <a:gd name="T34" fmla="*/ 180422963 w 87"/>
                <a:gd name="T35" fmla="*/ 403148288 h 248"/>
                <a:gd name="T36" fmla="*/ 197262295 w 87"/>
                <a:gd name="T37" fmla="*/ 275964676 h 248"/>
                <a:gd name="T38" fmla="*/ 209290389 w 87"/>
                <a:gd name="T39" fmla="*/ 129583157 h 248"/>
                <a:gd name="T40" fmla="*/ 182828582 w 87"/>
                <a:gd name="T41" fmla="*/ 129583157 h 248"/>
                <a:gd name="T42" fmla="*/ 132310587 w 87"/>
                <a:gd name="T43" fmla="*/ 91188893 h 24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87" h="248">
                  <a:moveTo>
                    <a:pt x="55" y="38"/>
                  </a:moveTo>
                  <a:cubicBezTo>
                    <a:pt x="48" y="0"/>
                    <a:pt x="48" y="0"/>
                    <a:pt x="48" y="0"/>
                  </a:cubicBezTo>
                  <a:cubicBezTo>
                    <a:pt x="40" y="31"/>
                    <a:pt x="40" y="31"/>
                    <a:pt x="40" y="31"/>
                  </a:cubicBezTo>
                  <a:cubicBezTo>
                    <a:pt x="36" y="50"/>
                    <a:pt x="23" y="56"/>
                    <a:pt x="1" y="48"/>
                  </a:cubicBezTo>
                  <a:cubicBezTo>
                    <a:pt x="0" y="56"/>
                    <a:pt x="0" y="64"/>
                    <a:pt x="0" y="72"/>
                  </a:cubicBezTo>
                  <a:cubicBezTo>
                    <a:pt x="0" y="89"/>
                    <a:pt x="1" y="105"/>
                    <a:pt x="3" y="120"/>
                  </a:cubicBezTo>
                  <a:cubicBezTo>
                    <a:pt x="8" y="184"/>
                    <a:pt x="8" y="184"/>
                    <a:pt x="8" y="184"/>
                  </a:cubicBezTo>
                  <a:cubicBezTo>
                    <a:pt x="8" y="246"/>
                    <a:pt x="8" y="246"/>
                    <a:pt x="8" y="246"/>
                  </a:cubicBezTo>
                  <a:cubicBezTo>
                    <a:pt x="17" y="246"/>
                    <a:pt x="25" y="244"/>
                    <a:pt x="31" y="239"/>
                  </a:cubicBezTo>
                  <a:cubicBezTo>
                    <a:pt x="27" y="219"/>
                    <a:pt x="27" y="219"/>
                    <a:pt x="27" y="219"/>
                  </a:cubicBezTo>
                  <a:cubicBezTo>
                    <a:pt x="24" y="185"/>
                    <a:pt x="24" y="148"/>
                    <a:pt x="27" y="109"/>
                  </a:cubicBezTo>
                  <a:cubicBezTo>
                    <a:pt x="52" y="53"/>
                    <a:pt x="52" y="53"/>
                    <a:pt x="52" y="53"/>
                  </a:cubicBezTo>
                  <a:cubicBezTo>
                    <a:pt x="51" y="70"/>
                    <a:pt x="53" y="85"/>
                    <a:pt x="58" y="98"/>
                  </a:cubicBezTo>
                  <a:cubicBezTo>
                    <a:pt x="58" y="166"/>
                    <a:pt x="58" y="166"/>
                    <a:pt x="58" y="166"/>
                  </a:cubicBezTo>
                  <a:cubicBezTo>
                    <a:pt x="52" y="216"/>
                    <a:pt x="52" y="216"/>
                    <a:pt x="52" y="216"/>
                  </a:cubicBezTo>
                  <a:cubicBezTo>
                    <a:pt x="55" y="227"/>
                    <a:pt x="55" y="237"/>
                    <a:pt x="52" y="247"/>
                  </a:cubicBezTo>
                  <a:cubicBezTo>
                    <a:pt x="63" y="248"/>
                    <a:pt x="70" y="244"/>
                    <a:pt x="75" y="234"/>
                  </a:cubicBezTo>
                  <a:cubicBezTo>
                    <a:pt x="75" y="168"/>
                    <a:pt x="75" y="168"/>
                    <a:pt x="75" y="168"/>
                  </a:cubicBezTo>
                  <a:cubicBezTo>
                    <a:pt x="82" y="115"/>
                    <a:pt x="82" y="115"/>
                    <a:pt x="82" y="115"/>
                  </a:cubicBezTo>
                  <a:cubicBezTo>
                    <a:pt x="87" y="54"/>
                    <a:pt x="87" y="54"/>
                    <a:pt x="87" y="54"/>
                  </a:cubicBezTo>
                  <a:cubicBezTo>
                    <a:pt x="76" y="54"/>
                    <a:pt x="76" y="54"/>
                    <a:pt x="76" y="54"/>
                  </a:cubicBezTo>
                  <a:cubicBezTo>
                    <a:pt x="66" y="50"/>
                    <a:pt x="59" y="45"/>
                    <a:pt x="55" y="38"/>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66" name="MH_Other_45"/>
            <p:cNvSpPr>
              <a:spLocks/>
            </p:cNvSpPr>
            <p:nvPr>
              <p:custDataLst>
                <p:tags r:id="rId57"/>
              </p:custDataLst>
            </p:nvPr>
          </p:nvSpPr>
          <p:spPr bwMode="auto">
            <a:xfrm>
              <a:off x="7797801" y="3150047"/>
              <a:ext cx="85725" cy="31587"/>
            </a:xfrm>
            <a:custGeom>
              <a:avLst/>
              <a:gdLst>
                <a:gd name="T0" fmla="*/ 0 w 24"/>
                <a:gd name="T1" fmla="*/ 0 h 10"/>
                <a:gd name="T2" fmla="*/ 7561263 w 24"/>
                <a:gd name="T3" fmla="*/ 25201563 h 10"/>
                <a:gd name="T4" fmla="*/ 60483750 w 24"/>
                <a:gd name="T5" fmla="*/ 20161250 h 10"/>
                <a:gd name="T6" fmla="*/ 60483750 w 24"/>
                <a:gd name="T7" fmla="*/ 10080625 h 10"/>
                <a:gd name="T8" fmla="*/ 57964388 w 24"/>
                <a:gd name="T9" fmla="*/ 0 h 10"/>
                <a:gd name="T10" fmla="*/ 0 w 24"/>
                <a:gd name="T11" fmla="*/ 0 h 1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4" h="10">
                  <a:moveTo>
                    <a:pt x="0" y="0"/>
                  </a:moveTo>
                  <a:cubicBezTo>
                    <a:pt x="3" y="10"/>
                    <a:pt x="3" y="10"/>
                    <a:pt x="3" y="10"/>
                  </a:cubicBezTo>
                  <a:cubicBezTo>
                    <a:pt x="24" y="8"/>
                    <a:pt x="24" y="8"/>
                    <a:pt x="24" y="8"/>
                  </a:cubicBezTo>
                  <a:cubicBezTo>
                    <a:pt x="24" y="4"/>
                    <a:pt x="24" y="4"/>
                    <a:pt x="24" y="4"/>
                  </a:cubicBezTo>
                  <a:cubicBezTo>
                    <a:pt x="24" y="3"/>
                    <a:pt x="24" y="2"/>
                    <a:pt x="23" y="0"/>
                  </a:cubicBezTo>
                  <a:cubicBezTo>
                    <a:pt x="0" y="0"/>
                    <a:pt x="0" y="0"/>
                    <a:pt x="0" y="0"/>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67" name="MH_Other_46"/>
            <p:cNvSpPr>
              <a:spLocks/>
            </p:cNvSpPr>
            <p:nvPr>
              <p:custDataLst>
                <p:tags r:id="rId58"/>
              </p:custDataLst>
            </p:nvPr>
          </p:nvSpPr>
          <p:spPr bwMode="auto">
            <a:xfrm>
              <a:off x="7477125" y="3369775"/>
              <a:ext cx="234950" cy="663303"/>
            </a:xfrm>
            <a:custGeom>
              <a:avLst/>
              <a:gdLst>
                <a:gd name="T0" fmla="*/ 130574303 w 68"/>
                <a:gd name="T1" fmla="*/ 129973161 h 220"/>
                <a:gd name="T2" fmla="*/ 161438244 w 68"/>
                <a:gd name="T3" fmla="*/ 0 h 220"/>
                <a:gd name="T4" fmla="*/ 102086289 w 68"/>
                <a:gd name="T5" fmla="*/ 134785660 h 220"/>
                <a:gd name="T6" fmla="*/ 102086289 w 68"/>
                <a:gd name="T7" fmla="*/ 399544481 h 220"/>
                <a:gd name="T8" fmla="*/ 111582293 w 68"/>
                <a:gd name="T9" fmla="*/ 447683436 h 220"/>
                <a:gd name="T10" fmla="*/ 56977569 w 68"/>
                <a:gd name="T11" fmla="*/ 464531838 h 220"/>
                <a:gd name="T12" fmla="*/ 61726342 w 68"/>
                <a:gd name="T13" fmla="*/ 464531838 h 220"/>
                <a:gd name="T14" fmla="*/ 23740782 w 68"/>
                <a:gd name="T15" fmla="*/ 500634890 h 220"/>
                <a:gd name="T16" fmla="*/ 23740782 w 68"/>
                <a:gd name="T17" fmla="*/ 524703592 h 220"/>
                <a:gd name="T18" fmla="*/ 92590284 w 68"/>
                <a:gd name="T19" fmla="*/ 512669241 h 220"/>
                <a:gd name="T20" fmla="*/ 130574303 w 68"/>
                <a:gd name="T21" fmla="*/ 505448941 h 220"/>
                <a:gd name="T22" fmla="*/ 130574303 w 68"/>
                <a:gd name="T23" fmla="*/ 464531838 h 220"/>
                <a:gd name="T24" fmla="*/ 132948689 w 68"/>
                <a:gd name="T25" fmla="*/ 464531838 h 220"/>
                <a:gd name="T26" fmla="*/ 123452685 w 68"/>
                <a:gd name="T27" fmla="*/ 221433917 h 220"/>
                <a:gd name="T28" fmla="*/ 130574303 w 68"/>
                <a:gd name="T29" fmla="*/ 129973161 h 2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68" h="220">
                  <a:moveTo>
                    <a:pt x="55" y="54"/>
                  </a:moveTo>
                  <a:cubicBezTo>
                    <a:pt x="68" y="0"/>
                    <a:pt x="68" y="0"/>
                    <a:pt x="68" y="0"/>
                  </a:cubicBezTo>
                  <a:cubicBezTo>
                    <a:pt x="43" y="56"/>
                    <a:pt x="43" y="56"/>
                    <a:pt x="43" y="56"/>
                  </a:cubicBezTo>
                  <a:cubicBezTo>
                    <a:pt x="40" y="95"/>
                    <a:pt x="40" y="132"/>
                    <a:pt x="43" y="166"/>
                  </a:cubicBezTo>
                  <a:cubicBezTo>
                    <a:pt x="47" y="186"/>
                    <a:pt x="47" y="186"/>
                    <a:pt x="47" y="186"/>
                  </a:cubicBezTo>
                  <a:cubicBezTo>
                    <a:pt x="41" y="191"/>
                    <a:pt x="33" y="193"/>
                    <a:pt x="24" y="193"/>
                  </a:cubicBezTo>
                  <a:cubicBezTo>
                    <a:pt x="25" y="193"/>
                    <a:pt x="26" y="193"/>
                    <a:pt x="26" y="193"/>
                  </a:cubicBezTo>
                  <a:cubicBezTo>
                    <a:pt x="23" y="201"/>
                    <a:pt x="18" y="206"/>
                    <a:pt x="10" y="208"/>
                  </a:cubicBezTo>
                  <a:cubicBezTo>
                    <a:pt x="0" y="212"/>
                    <a:pt x="0" y="215"/>
                    <a:pt x="10" y="218"/>
                  </a:cubicBezTo>
                  <a:cubicBezTo>
                    <a:pt x="21" y="220"/>
                    <a:pt x="30" y="218"/>
                    <a:pt x="39" y="213"/>
                  </a:cubicBezTo>
                  <a:cubicBezTo>
                    <a:pt x="55" y="210"/>
                    <a:pt x="55" y="210"/>
                    <a:pt x="55" y="210"/>
                  </a:cubicBezTo>
                  <a:cubicBezTo>
                    <a:pt x="55" y="193"/>
                    <a:pt x="55" y="193"/>
                    <a:pt x="55" y="193"/>
                  </a:cubicBezTo>
                  <a:cubicBezTo>
                    <a:pt x="55" y="193"/>
                    <a:pt x="56" y="193"/>
                    <a:pt x="56" y="193"/>
                  </a:cubicBezTo>
                  <a:cubicBezTo>
                    <a:pt x="58" y="157"/>
                    <a:pt x="56" y="123"/>
                    <a:pt x="52" y="92"/>
                  </a:cubicBezTo>
                  <a:cubicBezTo>
                    <a:pt x="55" y="54"/>
                    <a:pt x="55" y="54"/>
                    <a:pt x="55" y="5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68" name="MH_Other_47"/>
            <p:cNvSpPr>
              <a:spLocks/>
            </p:cNvSpPr>
            <p:nvPr>
              <p:custDataLst>
                <p:tags r:id="rId59"/>
              </p:custDataLst>
            </p:nvPr>
          </p:nvSpPr>
          <p:spPr bwMode="auto">
            <a:xfrm>
              <a:off x="7454900" y="3332697"/>
              <a:ext cx="71438" cy="101624"/>
            </a:xfrm>
            <a:custGeom>
              <a:avLst/>
              <a:gdLst>
                <a:gd name="T0" fmla="*/ 27430488 w 21"/>
                <a:gd name="T1" fmla="*/ 22680396 h 33"/>
                <a:gd name="T2" fmla="*/ 32002488 w 21"/>
                <a:gd name="T3" fmla="*/ 27720660 h 33"/>
                <a:gd name="T4" fmla="*/ 34288488 w 21"/>
                <a:gd name="T5" fmla="*/ 52921982 h 33"/>
                <a:gd name="T6" fmla="*/ 36572976 w 21"/>
                <a:gd name="T7" fmla="*/ 55442908 h 33"/>
                <a:gd name="T8" fmla="*/ 38858976 w 21"/>
                <a:gd name="T9" fmla="*/ 15120793 h 33"/>
                <a:gd name="T10" fmla="*/ 4572000 w 21"/>
                <a:gd name="T11" fmla="*/ 0 h 33"/>
                <a:gd name="T12" fmla="*/ 0 w 21"/>
                <a:gd name="T13" fmla="*/ 30241586 h 33"/>
                <a:gd name="T14" fmla="*/ 13714488 w 21"/>
                <a:gd name="T15" fmla="*/ 63002511 h 33"/>
                <a:gd name="T16" fmla="*/ 32002488 w 21"/>
                <a:gd name="T17" fmla="*/ 78123304 h 33"/>
                <a:gd name="T18" fmla="*/ 45716976 w 21"/>
                <a:gd name="T19" fmla="*/ 83163569 h 33"/>
                <a:gd name="T20" fmla="*/ 48002976 w 21"/>
                <a:gd name="T21" fmla="*/ 80644230 h 33"/>
                <a:gd name="T22" fmla="*/ 20572488 w 21"/>
                <a:gd name="T23" fmla="*/ 63002511 h 33"/>
                <a:gd name="T24" fmla="*/ 11430000 w 21"/>
                <a:gd name="T25" fmla="*/ 37801189 h 33"/>
                <a:gd name="T26" fmla="*/ 27430488 w 21"/>
                <a:gd name="T27" fmla="*/ 22680396 h 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1" h="33">
                  <a:moveTo>
                    <a:pt x="12" y="9"/>
                  </a:moveTo>
                  <a:cubicBezTo>
                    <a:pt x="14" y="11"/>
                    <a:pt x="14" y="11"/>
                    <a:pt x="14" y="11"/>
                  </a:cubicBezTo>
                  <a:cubicBezTo>
                    <a:pt x="14" y="15"/>
                    <a:pt x="14" y="19"/>
                    <a:pt x="15" y="21"/>
                  </a:cubicBezTo>
                  <a:cubicBezTo>
                    <a:pt x="16" y="21"/>
                    <a:pt x="16" y="22"/>
                    <a:pt x="16" y="22"/>
                  </a:cubicBezTo>
                  <a:cubicBezTo>
                    <a:pt x="17" y="6"/>
                    <a:pt x="17" y="6"/>
                    <a:pt x="17" y="6"/>
                  </a:cubicBezTo>
                  <a:cubicBezTo>
                    <a:pt x="13" y="2"/>
                    <a:pt x="8" y="0"/>
                    <a:pt x="2" y="0"/>
                  </a:cubicBezTo>
                  <a:cubicBezTo>
                    <a:pt x="0" y="12"/>
                    <a:pt x="0" y="12"/>
                    <a:pt x="0" y="12"/>
                  </a:cubicBezTo>
                  <a:cubicBezTo>
                    <a:pt x="6" y="25"/>
                    <a:pt x="6" y="25"/>
                    <a:pt x="6" y="25"/>
                  </a:cubicBezTo>
                  <a:cubicBezTo>
                    <a:pt x="14" y="31"/>
                    <a:pt x="14" y="31"/>
                    <a:pt x="14" y="31"/>
                  </a:cubicBezTo>
                  <a:cubicBezTo>
                    <a:pt x="20" y="33"/>
                    <a:pt x="20" y="33"/>
                    <a:pt x="20" y="33"/>
                  </a:cubicBezTo>
                  <a:cubicBezTo>
                    <a:pt x="21" y="33"/>
                    <a:pt x="21" y="33"/>
                    <a:pt x="21" y="32"/>
                  </a:cubicBezTo>
                  <a:cubicBezTo>
                    <a:pt x="9" y="25"/>
                    <a:pt x="9" y="25"/>
                    <a:pt x="9" y="25"/>
                  </a:cubicBezTo>
                  <a:cubicBezTo>
                    <a:pt x="5" y="15"/>
                    <a:pt x="5" y="15"/>
                    <a:pt x="5" y="15"/>
                  </a:cubicBezTo>
                  <a:cubicBezTo>
                    <a:pt x="6" y="10"/>
                    <a:pt x="8" y="8"/>
                    <a:pt x="12" y="9"/>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69" name="MH_Other_48"/>
            <p:cNvSpPr>
              <a:spLocks/>
            </p:cNvSpPr>
            <p:nvPr>
              <p:custDataLst>
                <p:tags r:id="rId60"/>
              </p:custDataLst>
            </p:nvPr>
          </p:nvSpPr>
          <p:spPr bwMode="auto">
            <a:xfrm>
              <a:off x="7505701" y="3412348"/>
              <a:ext cx="17463" cy="2746"/>
            </a:xfrm>
            <a:custGeom>
              <a:avLst/>
              <a:gdLst>
                <a:gd name="T0" fmla="*/ 2521109 w 5"/>
                <a:gd name="T1" fmla="*/ 2518569 h 1"/>
                <a:gd name="T2" fmla="*/ 12602369 w 5"/>
                <a:gd name="T3" fmla="*/ 2518569 h 1"/>
                <a:gd name="T4" fmla="*/ 7561739 w 5"/>
                <a:gd name="T5" fmla="*/ 0 h 1"/>
                <a:gd name="T6" fmla="*/ 0 w 5"/>
                <a:gd name="T7" fmla="*/ 0 h 1"/>
                <a:gd name="T8" fmla="*/ 2521109 w 5"/>
                <a:gd name="T9" fmla="*/ 2518569 h 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 h="1">
                  <a:moveTo>
                    <a:pt x="1" y="1"/>
                  </a:moveTo>
                  <a:cubicBezTo>
                    <a:pt x="5" y="1"/>
                    <a:pt x="5" y="1"/>
                    <a:pt x="5" y="1"/>
                  </a:cubicBezTo>
                  <a:cubicBezTo>
                    <a:pt x="5" y="0"/>
                    <a:pt x="4" y="0"/>
                    <a:pt x="3" y="0"/>
                  </a:cubicBezTo>
                  <a:cubicBezTo>
                    <a:pt x="0" y="0"/>
                    <a:pt x="0" y="0"/>
                    <a:pt x="0" y="0"/>
                  </a:cubicBezTo>
                  <a:cubicBezTo>
                    <a:pt x="1" y="1"/>
                    <a:pt x="1" y="1"/>
                    <a:pt x="1" y="1"/>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70" name="MH_Other_49"/>
            <p:cNvSpPr>
              <a:spLocks/>
            </p:cNvSpPr>
            <p:nvPr>
              <p:custDataLst>
                <p:tags r:id="rId61"/>
              </p:custDataLst>
            </p:nvPr>
          </p:nvSpPr>
          <p:spPr bwMode="auto">
            <a:xfrm>
              <a:off x="7472364" y="3357416"/>
              <a:ext cx="53975" cy="74158"/>
            </a:xfrm>
            <a:custGeom>
              <a:avLst/>
              <a:gdLst>
                <a:gd name="T0" fmla="*/ 33226577 w 16"/>
                <a:gd name="T1" fmla="*/ 47883763 h 24"/>
                <a:gd name="T2" fmla="*/ 24365164 w 16"/>
                <a:gd name="T3" fmla="*/ 47883763 h 24"/>
                <a:gd name="T4" fmla="*/ 22150555 w 16"/>
                <a:gd name="T5" fmla="*/ 45362813 h 24"/>
                <a:gd name="T6" fmla="*/ 17721337 w 16"/>
                <a:gd name="T7" fmla="*/ 37803138 h 24"/>
                <a:gd name="T8" fmla="*/ 24365164 w 16"/>
                <a:gd name="T9" fmla="*/ 35282188 h 24"/>
                <a:gd name="T10" fmla="*/ 22150555 w 16"/>
                <a:gd name="T11" fmla="*/ 32762825 h 24"/>
                <a:gd name="T12" fmla="*/ 15505240 w 16"/>
                <a:gd name="T13" fmla="*/ 35282188 h 24"/>
                <a:gd name="T14" fmla="*/ 11076022 w 16"/>
                <a:gd name="T15" fmla="*/ 27722513 h 24"/>
                <a:gd name="T16" fmla="*/ 15505240 w 16"/>
                <a:gd name="T17" fmla="*/ 2520950 h 24"/>
                <a:gd name="T18" fmla="*/ 0 w 16"/>
                <a:gd name="T19" fmla="*/ 17641888 h 24"/>
                <a:gd name="T20" fmla="*/ 8859924 w 16"/>
                <a:gd name="T21" fmla="*/ 42843450 h 24"/>
                <a:gd name="T22" fmla="*/ 35441186 w 16"/>
                <a:gd name="T23" fmla="*/ 60483750 h 24"/>
                <a:gd name="T24" fmla="*/ 35441186 w 16"/>
                <a:gd name="T25" fmla="*/ 57964388 h 24"/>
                <a:gd name="T26" fmla="*/ 33226577 w 16"/>
                <a:gd name="T27" fmla="*/ 52924075 h 24"/>
                <a:gd name="T28" fmla="*/ 33226577 w 16"/>
                <a:gd name="T29" fmla="*/ 47883763 h 2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6" h="24">
                  <a:moveTo>
                    <a:pt x="15" y="19"/>
                  </a:moveTo>
                  <a:cubicBezTo>
                    <a:pt x="11" y="19"/>
                    <a:pt x="11" y="19"/>
                    <a:pt x="11" y="19"/>
                  </a:cubicBezTo>
                  <a:cubicBezTo>
                    <a:pt x="10" y="18"/>
                    <a:pt x="10" y="18"/>
                    <a:pt x="10" y="18"/>
                  </a:cubicBezTo>
                  <a:cubicBezTo>
                    <a:pt x="8" y="15"/>
                    <a:pt x="8" y="15"/>
                    <a:pt x="8" y="15"/>
                  </a:cubicBezTo>
                  <a:cubicBezTo>
                    <a:pt x="11" y="14"/>
                    <a:pt x="11" y="14"/>
                    <a:pt x="11" y="14"/>
                  </a:cubicBezTo>
                  <a:cubicBezTo>
                    <a:pt x="11" y="14"/>
                    <a:pt x="11" y="13"/>
                    <a:pt x="10" y="13"/>
                  </a:cubicBezTo>
                  <a:cubicBezTo>
                    <a:pt x="7" y="14"/>
                    <a:pt x="7" y="14"/>
                    <a:pt x="7" y="14"/>
                  </a:cubicBezTo>
                  <a:cubicBezTo>
                    <a:pt x="6" y="13"/>
                    <a:pt x="6" y="12"/>
                    <a:pt x="5" y="11"/>
                  </a:cubicBezTo>
                  <a:cubicBezTo>
                    <a:pt x="2" y="7"/>
                    <a:pt x="3" y="3"/>
                    <a:pt x="7" y="1"/>
                  </a:cubicBezTo>
                  <a:cubicBezTo>
                    <a:pt x="3" y="0"/>
                    <a:pt x="1" y="2"/>
                    <a:pt x="0" y="7"/>
                  </a:cubicBezTo>
                  <a:cubicBezTo>
                    <a:pt x="4" y="17"/>
                    <a:pt x="4" y="17"/>
                    <a:pt x="4" y="17"/>
                  </a:cubicBezTo>
                  <a:cubicBezTo>
                    <a:pt x="16" y="24"/>
                    <a:pt x="16" y="24"/>
                    <a:pt x="16" y="24"/>
                  </a:cubicBezTo>
                  <a:cubicBezTo>
                    <a:pt x="16" y="24"/>
                    <a:pt x="16" y="23"/>
                    <a:pt x="16" y="23"/>
                  </a:cubicBezTo>
                  <a:cubicBezTo>
                    <a:pt x="16" y="22"/>
                    <a:pt x="16" y="21"/>
                    <a:pt x="15" y="21"/>
                  </a:cubicBezTo>
                  <a:cubicBezTo>
                    <a:pt x="15" y="20"/>
                    <a:pt x="15" y="20"/>
                    <a:pt x="15" y="1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71" name="MH_Other_50"/>
            <p:cNvSpPr>
              <a:spLocks/>
            </p:cNvSpPr>
            <p:nvPr>
              <p:custDataLst>
                <p:tags r:id="rId62"/>
              </p:custDataLst>
            </p:nvPr>
          </p:nvSpPr>
          <p:spPr bwMode="auto">
            <a:xfrm>
              <a:off x="7491414" y="3390374"/>
              <a:ext cx="14287" cy="9613"/>
            </a:xfrm>
            <a:custGeom>
              <a:avLst/>
              <a:gdLst>
                <a:gd name="T0" fmla="*/ 0 w 5"/>
                <a:gd name="T1" fmla="*/ 0 h 3"/>
                <a:gd name="T2" fmla="*/ 3225800 w 5"/>
                <a:gd name="T3" fmla="*/ 7558881 h 3"/>
                <a:gd name="T4" fmla="*/ 8064500 w 5"/>
                <a:gd name="T5" fmla="*/ 5039783 h 3"/>
                <a:gd name="T6" fmla="*/ 0 w 5"/>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3">
                  <a:moveTo>
                    <a:pt x="0" y="0"/>
                  </a:moveTo>
                  <a:cubicBezTo>
                    <a:pt x="1" y="1"/>
                    <a:pt x="1" y="2"/>
                    <a:pt x="2" y="3"/>
                  </a:cubicBezTo>
                  <a:cubicBezTo>
                    <a:pt x="5" y="2"/>
                    <a:pt x="5" y="2"/>
                    <a:pt x="5" y="2"/>
                  </a:cubicBezTo>
                  <a:cubicBezTo>
                    <a:pt x="3" y="0"/>
                    <a:pt x="2" y="0"/>
                    <a:pt x="0" y="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73" name="MH_Other_51"/>
            <p:cNvSpPr>
              <a:spLocks/>
            </p:cNvSpPr>
            <p:nvPr>
              <p:custDataLst>
                <p:tags r:id="rId63"/>
              </p:custDataLst>
            </p:nvPr>
          </p:nvSpPr>
          <p:spPr bwMode="auto">
            <a:xfrm>
              <a:off x="7897814" y="2823202"/>
              <a:ext cx="77787" cy="490268"/>
            </a:xfrm>
            <a:custGeom>
              <a:avLst/>
              <a:gdLst>
                <a:gd name="T0" fmla="*/ 18446474 w 23"/>
                <a:gd name="T1" fmla="*/ 136684969 h 163"/>
                <a:gd name="T2" fmla="*/ 23058092 w 23"/>
                <a:gd name="T3" fmla="*/ 235001766 h 163"/>
                <a:gd name="T4" fmla="*/ 27669711 w 23"/>
                <a:gd name="T5" fmla="*/ 371686736 h 163"/>
                <a:gd name="T6" fmla="*/ 0 w 23"/>
                <a:gd name="T7" fmla="*/ 381278392 h 163"/>
                <a:gd name="T8" fmla="*/ 2305050 w 23"/>
                <a:gd name="T9" fmla="*/ 381278392 h 163"/>
                <a:gd name="T10" fmla="*/ 43809616 w 23"/>
                <a:gd name="T11" fmla="*/ 388471359 h 163"/>
                <a:gd name="T12" fmla="*/ 46116185 w 23"/>
                <a:gd name="T13" fmla="*/ 390870048 h 163"/>
                <a:gd name="T14" fmla="*/ 46116185 w 23"/>
                <a:gd name="T15" fmla="*/ 206225250 h 163"/>
                <a:gd name="T16" fmla="*/ 18446474 w 23"/>
                <a:gd name="T17" fmla="*/ 0 h 163"/>
                <a:gd name="T18" fmla="*/ 18446474 w 23"/>
                <a:gd name="T19" fmla="*/ 136684969 h 16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3" h="163">
                  <a:moveTo>
                    <a:pt x="8" y="57"/>
                  </a:moveTo>
                  <a:cubicBezTo>
                    <a:pt x="10" y="98"/>
                    <a:pt x="10" y="98"/>
                    <a:pt x="10" y="98"/>
                  </a:cubicBezTo>
                  <a:cubicBezTo>
                    <a:pt x="13" y="117"/>
                    <a:pt x="14" y="136"/>
                    <a:pt x="12" y="155"/>
                  </a:cubicBezTo>
                  <a:cubicBezTo>
                    <a:pt x="0" y="159"/>
                    <a:pt x="0" y="159"/>
                    <a:pt x="0" y="159"/>
                  </a:cubicBezTo>
                  <a:cubicBezTo>
                    <a:pt x="0" y="159"/>
                    <a:pt x="1" y="159"/>
                    <a:pt x="1" y="159"/>
                  </a:cubicBezTo>
                  <a:cubicBezTo>
                    <a:pt x="8" y="159"/>
                    <a:pt x="14" y="160"/>
                    <a:pt x="19" y="162"/>
                  </a:cubicBezTo>
                  <a:cubicBezTo>
                    <a:pt x="19" y="163"/>
                    <a:pt x="20" y="163"/>
                    <a:pt x="20" y="163"/>
                  </a:cubicBezTo>
                  <a:cubicBezTo>
                    <a:pt x="23" y="134"/>
                    <a:pt x="23" y="108"/>
                    <a:pt x="20" y="86"/>
                  </a:cubicBezTo>
                  <a:cubicBezTo>
                    <a:pt x="18" y="53"/>
                    <a:pt x="13" y="24"/>
                    <a:pt x="8" y="0"/>
                  </a:cubicBezTo>
                  <a:cubicBezTo>
                    <a:pt x="8" y="57"/>
                    <a:pt x="8" y="57"/>
                    <a:pt x="8" y="5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77" name="MH_Other_52"/>
            <p:cNvSpPr>
              <a:spLocks/>
            </p:cNvSpPr>
            <p:nvPr>
              <p:custDataLst>
                <p:tags r:id="rId64"/>
              </p:custDataLst>
            </p:nvPr>
          </p:nvSpPr>
          <p:spPr bwMode="auto">
            <a:xfrm>
              <a:off x="7797801" y="2820456"/>
              <a:ext cx="117475" cy="329591"/>
            </a:xfrm>
            <a:custGeom>
              <a:avLst/>
              <a:gdLst>
                <a:gd name="T0" fmla="*/ 57964941 w 33"/>
                <a:gd name="T1" fmla="*/ 252762377 h 110"/>
                <a:gd name="T2" fmla="*/ 50403606 w 33"/>
                <a:gd name="T3" fmla="*/ 171687244 h 110"/>
                <a:gd name="T4" fmla="*/ 83166744 w 33"/>
                <a:gd name="T5" fmla="*/ 0 h 110"/>
                <a:gd name="T6" fmla="*/ 35282524 w 33"/>
                <a:gd name="T7" fmla="*/ 157380231 h 110"/>
                <a:gd name="T8" fmla="*/ 35282524 w 33"/>
                <a:gd name="T9" fmla="*/ 257532411 h 110"/>
                <a:gd name="T10" fmla="*/ 0 w 33"/>
                <a:gd name="T11" fmla="*/ 262300900 h 110"/>
                <a:gd name="T12" fmla="*/ 57964941 w 33"/>
                <a:gd name="T13" fmla="*/ 262300900 h 110"/>
                <a:gd name="T14" fmla="*/ 57964941 w 33"/>
                <a:gd name="T15" fmla="*/ 252762377 h 11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3" h="110">
                  <a:moveTo>
                    <a:pt x="23" y="106"/>
                  </a:moveTo>
                  <a:cubicBezTo>
                    <a:pt x="21" y="95"/>
                    <a:pt x="20" y="83"/>
                    <a:pt x="20" y="72"/>
                  </a:cubicBezTo>
                  <a:cubicBezTo>
                    <a:pt x="22" y="45"/>
                    <a:pt x="26" y="21"/>
                    <a:pt x="33" y="0"/>
                  </a:cubicBezTo>
                  <a:cubicBezTo>
                    <a:pt x="24" y="12"/>
                    <a:pt x="17" y="34"/>
                    <a:pt x="14" y="66"/>
                  </a:cubicBezTo>
                  <a:cubicBezTo>
                    <a:pt x="14" y="108"/>
                    <a:pt x="14" y="108"/>
                    <a:pt x="14" y="108"/>
                  </a:cubicBezTo>
                  <a:cubicBezTo>
                    <a:pt x="0" y="110"/>
                    <a:pt x="0" y="110"/>
                    <a:pt x="0" y="110"/>
                  </a:cubicBezTo>
                  <a:cubicBezTo>
                    <a:pt x="23" y="110"/>
                    <a:pt x="23" y="110"/>
                    <a:pt x="23" y="110"/>
                  </a:cubicBezTo>
                  <a:cubicBezTo>
                    <a:pt x="23" y="109"/>
                    <a:pt x="23" y="108"/>
                    <a:pt x="23" y="10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78" name="MH_Other_53"/>
            <p:cNvSpPr>
              <a:spLocks/>
            </p:cNvSpPr>
            <p:nvPr>
              <p:custDataLst>
                <p:tags r:id="rId65"/>
              </p:custDataLst>
            </p:nvPr>
          </p:nvSpPr>
          <p:spPr bwMode="auto">
            <a:xfrm>
              <a:off x="7889875" y="3301110"/>
              <a:ext cx="71438" cy="24719"/>
            </a:xfrm>
            <a:custGeom>
              <a:avLst/>
              <a:gdLst>
                <a:gd name="T0" fmla="*/ 6858000 w 21"/>
                <a:gd name="T1" fmla="*/ 0 h 9"/>
                <a:gd name="T2" fmla="*/ 0 w 21"/>
                <a:gd name="T3" fmla="*/ 7964311 h 9"/>
                <a:gd name="T4" fmla="*/ 45716976 w 21"/>
                <a:gd name="T5" fmla="*/ 17921111 h 9"/>
                <a:gd name="T6" fmla="*/ 48002976 w 21"/>
                <a:gd name="T7" fmla="*/ 5973233 h 9"/>
                <a:gd name="T8" fmla="*/ 6858000 w 21"/>
                <a:gd name="T9" fmla="*/ 0 h 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9">
                  <a:moveTo>
                    <a:pt x="3" y="0"/>
                  </a:moveTo>
                  <a:cubicBezTo>
                    <a:pt x="2" y="1"/>
                    <a:pt x="1" y="3"/>
                    <a:pt x="0" y="4"/>
                  </a:cubicBezTo>
                  <a:cubicBezTo>
                    <a:pt x="7" y="5"/>
                    <a:pt x="14" y="6"/>
                    <a:pt x="20" y="9"/>
                  </a:cubicBezTo>
                  <a:cubicBezTo>
                    <a:pt x="21" y="3"/>
                    <a:pt x="21" y="3"/>
                    <a:pt x="21" y="3"/>
                  </a:cubicBezTo>
                  <a:cubicBezTo>
                    <a:pt x="16" y="1"/>
                    <a:pt x="10" y="0"/>
                    <a:pt x="3"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79" name="MH_Other_54"/>
            <p:cNvSpPr>
              <a:spLocks/>
            </p:cNvSpPr>
            <p:nvPr>
              <p:custDataLst>
                <p:tags r:id="rId66"/>
              </p:custDataLst>
            </p:nvPr>
          </p:nvSpPr>
          <p:spPr bwMode="auto">
            <a:xfrm>
              <a:off x="7861301" y="3313469"/>
              <a:ext cx="93663" cy="98877"/>
            </a:xfrm>
            <a:custGeom>
              <a:avLst/>
              <a:gdLst>
                <a:gd name="T0" fmla="*/ 14021270 w 27"/>
                <a:gd name="T1" fmla="*/ 9479588 h 33"/>
                <a:gd name="T2" fmla="*/ 11685411 w 27"/>
                <a:gd name="T3" fmla="*/ 16588509 h 33"/>
                <a:gd name="T4" fmla="*/ 4673247 w 27"/>
                <a:gd name="T5" fmla="*/ 37915273 h 33"/>
                <a:gd name="T6" fmla="*/ 4673247 w 27"/>
                <a:gd name="T7" fmla="*/ 61612703 h 33"/>
                <a:gd name="T8" fmla="*/ 11685411 w 27"/>
                <a:gd name="T9" fmla="*/ 35546145 h 33"/>
                <a:gd name="T10" fmla="*/ 23369294 w 27"/>
                <a:gd name="T11" fmla="*/ 26066558 h 33"/>
                <a:gd name="T12" fmla="*/ 16358658 w 27"/>
                <a:gd name="T13" fmla="*/ 59243576 h 33"/>
                <a:gd name="T14" fmla="*/ 9348023 w 27"/>
                <a:gd name="T15" fmla="*/ 63983370 h 33"/>
                <a:gd name="T16" fmla="*/ 4673247 w 27"/>
                <a:gd name="T17" fmla="*/ 78201212 h 33"/>
                <a:gd name="T18" fmla="*/ 23369294 w 27"/>
                <a:gd name="T19" fmla="*/ 61612703 h 33"/>
                <a:gd name="T20" fmla="*/ 39727952 w 27"/>
                <a:gd name="T21" fmla="*/ 37915273 h 33"/>
                <a:gd name="T22" fmla="*/ 25706681 w 27"/>
                <a:gd name="T23" fmla="*/ 66352497 h 33"/>
                <a:gd name="T24" fmla="*/ 11685411 w 27"/>
                <a:gd name="T25" fmla="*/ 78201212 h 33"/>
                <a:gd name="T26" fmla="*/ 32717317 w 27"/>
                <a:gd name="T27" fmla="*/ 66352497 h 33"/>
                <a:gd name="T28" fmla="*/ 51411834 w 27"/>
                <a:gd name="T29" fmla="*/ 42655067 h 33"/>
                <a:gd name="T30" fmla="*/ 39727952 w 27"/>
                <a:gd name="T31" fmla="*/ 68721624 h 33"/>
                <a:gd name="T32" fmla="*/ 58423998 w 27"/>
                <a:gd name="T33" fmla="*/ 42655067 h 33"/>
                <a:gd name="T34" fmla="*/ 53749222 w 27"/>
                <a:gd name="T35" fmla="*/ 56872909 h 33"/>
                <a:gd name="T36" fmla="*/ 63097245 w 27"/>
                <a:gd name="T37" fmla="*/ 40285939 h 33"/>
                <a:gd name="T38" fmla="*/ 63097245 w 27"/>
                <a:gd name="T39" fmla="*/ 23697430 h 33"/>
                <a:gd name="T40" fmla="*/ 18696046 w 27"/>
                <a:gd name="T41" fmla="*/ 0 h 33"/>
                <a:gd name="T42" fmla="*/ 14021270 w 27"/>
                <a:gd name="T43" fmla="*/ 9479588 h 3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7" h="33">
                  <a:moveTo>
                    <a:pt x="6" y="4"/>
                  </a:moveTo>
                  <a:cubicBezTo>
                    <a:pt x="5" y="7"/>
                    <a:pt x="5" y="7"/>
                    <a:pt x="5" y="7"/>
                  </a:cubicBezTo>
                  <a:cubicBezTo>
                    <a:pt x="2" y="16"/>
                    <a:pt x="2" y="16"/>
                    <a:pt x="2" y="16"/>
                  </a:cubicBezTo>
                  <a:cubicBezTo>
                    <a:pt x="2" y="26"/>
                    <a:pt x="2" y="26"/>
                    <a:pt x="2" y="26"/>
                  </a:cubicBezTo>
                  <a:cubicBezTo>
                    <a:pt x="4" y="23"/>
                    <a:pt x="5" y="20"/>
                    <a:pt x="5" y="15"/>
                  </a:cubicBezTo>
                  <a:cubicBezTo>
                    <a:pt x="10" y="11"/>
                    <a:pt x="10" y="11"/>
                    <a:pt x="10" y="11"/>
                  </a:cubicBezTo>
                  <a:cubicBezTo>
                    <a:pt x="10" y="16"/>
                    <a:pt x="9" y="21"/>
                    <a:pt x="7" y="25"/>
                  </a:cubicBezTo>
                  <a:cubicBezTo>
                    <a:pt x="6" y="26"/>
                    <a:pt x="5" y="27"/>
                    <a:pt x="4" y="27"/>
                  </a:cubicBezTo>
                  <a:cubicBezTo>
                    <a:pt x="1" y="30"/>
                    <a:pt x="0" y="32"/>
                    <a:pt x="2" y="33"/>
                  </a:cubicBezTo>
                  <a:cubicBezTo>
                    <a:pt x="10" y="26"/>
                    <a:pt x="10" y="26"/>
                    <a:pt x="10" y="26"/>
                  </a:cubicBezTo>
                  <a:cubicBezTo>
                    <a:pt x="17" y="16"/>
                    <a:pt x="17" y="16"/>
                    <a:pt x="17" y="16"/>
                  </a:cubicBezTo>
                  <a:cubicBezTo>
                    <a:pt x="11" y="28"/>
                    <a:pt x="11" y="28"/>
                    <a:pt x="11" y="28"/>
                  </a:cubicBezTo>
                  <a:cubicBezTo>
                    <a:pt x="5" y="33"/>
                    <a:pt x="5" y="33"/>
                    <a:pt x="5" y="33"/>
                  </a:cubicBezTo>
                  <a:cubicBezTo>
                    <a:pt x="14" y="28"/>
                    <a:pt x="14" y="28"/>
                    <a:pt x="14" y="28"/>
                  </a:cubicBezTo>
                  <a:cubicBezTo>
                    <a:pt x="22" y="18"/>
                    <a:pt x="22" y="18"/>
                    <a:pt x="22" y="18"/>
                  </a:cubicBezTo>
                  <a:cubicBezTo>
                    <a:pt x="17" y="29"/>
                    <a:pt x="17" y="29"/>
                    <a:pt x="17" y="29"/>
                  </a:cubicBezTo>
                  <a:cubicBezTo>
                    <a:pt x="25" y="18"/>
                    <a:pt x="25" y="18"/>
                    <a:pt x="25" y="18"/>
                  </a:cubicBezTo>
                  <a:cubicBezTo>
                    <a:pt x="24" y="20"/>
                    <a:pt x="24" y="22"/>
                    <a:pt x="23" y="24"/>
                  </a:cubicBezTo>
                  <a:cubicBezTo>
                    <a:pt x="25" y="23"/>
                    <a:pt x="26" y="21"/>
                    <a:pt x="27" y="17"/>
                  </a:cubicBezTo>
                  <a:cubicBezTo>
                    <a:pt x="27" y="10"/>
                    <a:pt x="27" y="10"/>
                    <a:pt x="27" y="10"/>
                  </a:cubicBezTo>
                  <a:cubicBezTo>
                    <a:pt x="21" y="6"/>
                    <a:pt x="15" y="3"/>
                    <a:pt x="8" y="0"/>
                  </a:cubicBezTo>
                  <a:cubicBezTo>
                    <a:pt x="6" y="4"/>
                    <a:pt x="6" y="4"/>
                    <a:pt x="6" y="4"/>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80" name="MH_Other_55"/>
            <p:cNvSpPr>
              <a:spLocks/>
            </p:cNvSpPr>
            <p:nvPr>
              <p:custDataLst>
                <p:tags r:id="rId67"/>
              </p:custDataLst>
            </p:nvPr>
          </p:nvSpPr>
          <p:spPr bwMode="auto">
            <a:xfrm>
              <a:off x="7889876" y="3313469"/>
              <a:ext cx="68263" cy="86517"/>
            </a:xfrm>
            <a:custGeom>
              <a:avLst/>
              <a:gdLst>
                <a:gd name="T0" fmla="*/ 45490328 w 20"/>
                <a:gd name="T1" fmla="*/ 11747062 h 29"/>
                <a:gd name="T2" fmla="*/ 0 w 20"/>
                <a:gd name="T3" fmla="*/ 0 h 29"/>
                <a:gd name="T4" fmla="*/ 43216038 w 20"/>
                <a:gd name="T5" fmla="*/ 23494124 h 29"/>
                <a:gd name="T6" fmla="*/ 43216038 w 20"/>
                <a:gd name="T7" fmla="*/ 39939091 h 29"/>
                <a:gd name="T8" fmla="*/ 34117369 w 20"/>
                <a:gd name="T9" fmla="*/ 56384059 h 29"/>
                <a:gd name="T10" fmla="*/ 38667458 w 20"/>
                <a:gd name="T11" fmla="*/ 42288810 h 29"/>
                <a:gd name="T12" fmla="*/ 20470120 w 20"/>
                <a:gd name="T13" fmla="*/ 68131121 h 29"/>
                <a:gd name="T14" fmla="*/ 31843079 w 20"/>
                <a:gd name="T15" fmla="*/ 58733778 h 29"/>
                <a:gd name="T16" fmla="*/ 45490328 w 20"/>
                <a:gd name="T17" fmla="*/ 39939091 h 29"/>
                <a:gd name="T18" fmla="*/ 45490328 w 20"/>
                <a:gd name="T19" fmla="*/ 11747062 h 2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 h="29">
                  <a:moveTo>
                    <a:pt x="20" y="5"/>
                  </a:moveTo>
                  <a:cubicBezTo>
                    <a:pt x="14" y="2"/>
                    <a:pt x="7" y="1"/>
                    <a:pt x="0" y="0"/>
                  </a:cubicBezTo>
                  <a:cubicBezTo>
                    <a:pt x="7" y="3"/>
                    <a:pt x="13" y="6"/>
                    <a:pt x="19" y="10"/>
                  </a:cubicBezTo>
                  <a:cubicBezTo>
                    <a:pt x="19" y="17"/>
                    <a:pt x="19" y="17"/>
                    <a:pt x="19" y="17"/>
                  </a:cubicBezTo>
                  <a:cubicBezTo>
                    <a:pt x="18" y="21"/>
                    <a:pt x="17" y="23"/>
                    <a:pt x="15" y="24"/>
                  </a:cubicBezTo>
                  <a:cubicBezTo>
                    <a:pt x="16" y="22"/>
                    <a:pt x="16" y="20"/>
                    <a:pt x="17" y="18"/>
                  </a:cubicBezTo>
                  <a:cubicBezTo>
                    <a:pt x="9" y="29"/>
                    <a:pt x="9" y="29"/>
                    <a:pt x="9" y="29"/>
                  </a:cubicBezTo>
                  <a:cubicBezTo>
                    <a:pt x="10" y="29"/>
                    <a:pt x="12" y="28"/>
                    <a:pt x="14" y="25"/>
                  </a:cubicBezTo>
                  <a:cubicBezTo>
                    <a:pt x="17" y="26"/>
                    <a:pt x="19" y="23"/>
                    <a:pt x="20" y="17"/>
                  </a:cubicBezTo>
                  <a:cubicBezTo>
                    <a:pt x="20" y="5"/>
                    <a:pt x="20" y="5"/>
                    <a:pt x="20" y="5"/>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81" name="MH_Other_56"/>
            <p:cNvSpPr>
              <a:spLocks/>
            </p:cNvSpPr>
            <p:nvPr>
              <p:custDataLst>
                <p:tags r:id="rId68"/>
              </p:custDataLst>
            </p:nvPr>
          </p:nvSpPr>
          <p:spPr bwMode="auto">
            <a:xfrm>
              <a:off x="7880350" y="3365655"/>
              <a:ext cx="57150" cy="49439"/>
            </a:xfrm>
            <a:custGeom>
              <a:avLst/>
              <a:gdLst>
                <a:gd name="T0" fmla="*/ 37950588 w 17"/>
                <a:gd name="T1" fmla="*/ 0 h 16"/>
                <a:gd name="T2" fmla="*/ 20091400 w 17"/>
                <a:gd name="T3" fmla="*/ 25201563 h 16"/>
                <a:gd name="T4" fmla="*/ 0 w 17"/>
                <a:gd name="T5" fmla="*/ 37803138 h 16"/>
                <a:gd name="T6" fmla="*/ 26788035 w 17"/>
                <a:gd name="T7" fmla="*/ 27722513 h 16"/>
                <a:gd name="T8" fmla="*/ 37950588 w 17"/>
                <a:gd name="T9" fmla="*/ 0 h 1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16">
                  <a:moveTo>
                    <a:pt x="17" y="0"/>
                  </a:moveTo>
                  <a:cubicBezTo>
                    <a:pt x="9" y="10"/>
                    <a:pt x="9" y="10"/>
                    <a:pt x="9" y="10"/>
                  </a:cubicBezTo>
                  <a:cubicBezTo>
                    <a:pt x="0" y="15"/>
                    <a:pt x="0" y="15"/>
                    <a:pt x="0" y="15"/>
                  </a:cubicBezTo>
                  <a:cubicBezTo>
                    <a:pt x="4" y="16"/>
                    <a:pt x="8" y="14"/>
                    <a:pt x="12" y="11"/>
                  </a:cubicBezTo>
                  <a:cubicBezTo>
                    <a:pt x="17" y="0"/>
                    <a:pt x="17" y="0"/>
                    <a:pt x="17"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82" name="MH_Other_57"/>
            <p:cNvSpPr>
              <a:spLocks/>
            </p:cNvSpPr>
            <p:nvPr>
              <p:custDataLst>
                <p:tags r:id="rId69"/>
              </p:custDataLst>
            </p:nvPr>
          </p:nvSpPr>
          <p:spPr bwMode="auto">
            <a:xfrm>
              <a:off x="7869239" y="3345055"/>
              <a:ext cx="28575" cy="45319"/>
            </a:xfrm>
            <a:custGeom>
              <a:avLst/>
              <a:gdLst>
                <a:gd name="T0" fmla="*/ 7561263 w 8"/>
                <a:gd name="T1" fmla="*/ 32760550 h 15"/>
                <a:gd name="T2" fmla="*/ 12601575 w 8"/>
                <a:gd name="T3" fmla="*/ 15120620 h 15"/>
                <a:gd name="T4" fmla="*/ 20161250 w 8"/>
                <a:gd name="T5" fmla="*/ 0 h 15"/>
                <a:gd name="T6" fmla="*/ 7561263 w 8"/>
                <a:gd name="T7" fmla="*/ 10080413 h 15"/>
                <a:gd name="T8" fmla="*/ 0 w 8"/>
                <a:gd name="T9" fmla="*/ 37800756 h 15"/>
                <a:gd name="T10" fmla="*/ 7561263 w 8"/>
                <a:gd name="T11" fmla="*/ 32760550 h 1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15">
                  <a:moveTo>
                    <a:pt x="3" y="13"/>
                  </a:moveTo>
                  <a:cubicBezTo>
                    <a:pt x="4" y="12"/>
                    <a:pt x="5" y="9"/>
                    <a:pt x="5" y="6"/>
                  </a:cubicBezTo>
                  <a:cubicBezTo>
                    <a:pt x="8" y="0"/>
                    <a:pt x="8" y="0"/>
                    <a:pt x="8" y="0"/>
                  </a:cubicBezTo>
                  <a:cubicBezTo>
                    <a:pt x="3" y="4"/>
                    <a:pt x="3" y="4"/>
                    <a:pt x="3" y="4"/>
                  </a:cubicBezTo>
                  <a:cubicBezTo>
                    <a:pt x="3" y="9"/>
                    <a:pt x="2" y="12"/>
                    <a:pt x="0" y="15"/>
                  </a:cubicBezTo>
                  <a:cubicBezTo>
                    <a:pt x="1" y="15"/>
                    <a:pt x="2" y="14"/>
                    <a:pt x="3" y="13"/>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83" name="MH_Other_58"/>
            <p:cNvSpPr>
              <a:spLocks/>
            </p:cNvSpPr>
            <p:nvPr>
              <p:custDataLst>
                <p:tags r:id="rId70"/>
              </p:custDataLst>
            </p:nvPr>
          </p:nvSpPr>
          <p:spPr bwMode="auto">
            <a:xfrm>
              <a:off x="7869238" y="3360162"/>
              <a:ext cx="49212" cy="54932"/>
            </a:xfrm>
            <a:custGeom>
              <a:avLst/>
              <a:gdLst>
                <a:gd name="T0" fmla="*/ 4390178 w 15"/>
                <a:gd name="T1" fmla="*/ 45362813 h 18"/>
                <a:gd name="T2" fmla="*/ 6586008 w 15"/>
                <a:gd name="T3" fmla="*/ 42843450 h 18"/>
                <a:gd name="T4" fmla="*/ 19758025 w 15"/>
                <a:gd name="T5" fmla="*/ 30241875 h 18"/>
                <a:gd name="T6" fmla="*/ 32930042 w 15"/>
                <a:gd name="T7" fmla="*/ 0 h 18"/>
                <a:gd name="T8" fmla="*/ 17562195 w 15"/>
                <a:gd name="T9" fmla="*/ 25201563 h 18"/>
                <a:gd name="T10" fmla="*/ 0 w 15"/>
                <a:gd name="T11" fmla="*/ 42843450 h 18"/>
                <a:gd name="T12" fmla="*/ 4390178 w 15"/>
                <a:gd name="T13" fmla="*/ 45362813 h 1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18">
                  <a:moveTo>
                    <a:pt x="2" y="18"/>
                  </a:moveTo>
                  <a:cubicBezTo>
                    <a:pt x="3" y="17"/>
                    <a:pt x="3" y="17"/>
                    <a:pt x="3" y="17"/>
                  </a:cubicBezTo>
                  <a:cubicBezTo>
                    <a:pt x="9" y="12"/>
                    <a:pt x="9" y="12"/>
                    <a:pt x="9" y="12"/>
                  </a:cubicBezTo>
                  <a:cubicBezTo>
                    <a:pt x="15" y="0"/>
                    <a:pt x="15" y="0"/>
                    <a:pt x="15" y="0"/>
                  </a:cubicBezTo>
                  <a:cubicBezTo>
                    <a:pt x="8" y="10"/>
                    <a:pt x="8" y="10"/>
                    <a:pt x="8" y="10"/>
                  </a:cubicBezTo>
                  <a:cubicBezTo>
                    <a:pt x="0" y="17"/>
                    <a:pt x="0" y="17"/>
                    <a:pt x="0" y="17"/>
                  </a:cubicBezTo>
                  <a:cubicBezTo>
                    <a:pt x="0" y="18"/>
                    <a:pt x="1" y="18"/>
                    <a:pt x="2" y="18"/>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84" name="MH_Other_59"/>
            <p:cNvSpPr>
              <a:spLocks noEditPoints="1"/>
            </p:cNvSpPr>
            <p:nvPr>
              <p:custDataLst>
                <p:tags r:id="rId71"/>
              </p:custDataLst>
            </p:nvPr>
          </p:nvSpPr>
          <p:spPr bwMode="auto">
            <a:xfrm>
              <a:off x="6530975" y="2554036"/>
              <a:ext cx="577850" cy="1509254"/>
            </a:xfrm>
            <a:custGeom>
              <a:avLst/>
              <a:gdLst>
                <a:gd name="T0" fmla="*/ 136809354 w 166"/>
                <a:gd name="T1" fmla="*/ 114783775 h 502"/>
                <a:gd name="T2" fmla="*/ 98406619 w 166"/>
                <a:gd name="T3" fmla="*/ 203261937 h 502"/>
                <a:gd name="T4" fmla="*/ 48003418 w 166"/>
                <a:gd name="T5" fmla="*/ 375436826 h 502"/>
                <a:gd name="T6" fmla="*/ 36002951 w 166"/>
                <a:gd name="T7" fmla="*/ 533264324 h 502"/>
                <a:gd name="T8" fmla="*/ 50403202 w 166"/>
                <a:gd name="T9" fmla="*/ 590655438 h 502"/>
                <a:gd name="T10" fmla="*/ 40802518 w 166"/>
                <a:gd name="T11" fmla="*/ 648046553 h 502"/>
                <a:gd name="T12" fmla="*/ 57604102 w 166"/>
                <a:gd name="T13" fmla="*/ 679133599 h 502"/>
                <a:gd name="T14" fmla="*/ 81605036 w 166"/>
                <a:gd name="T15" fmla="*/ 669569187 h 502"/>
                <a:gd name="T16" fmla="*/ 84006369 w 166"/>
                <a:gd name="T17" fmla="*/ 667176924 h 502"/>
                <a:gd name="T18" fmla="*/ 81605036 w 166"/>
                <a:gd name="T19" fmla="*/ 664786207 h 502"/>
                <a:gd name="T20" fmla="*/ 76805469 w 166"/>
                <a:gd name="T21" fmla="*/ 660003228 h 502"/>
                <a:gd name="T22" fmla="*/ 76805469 w 166"/>
                <a:gd name="T23" fmla="*/ 660003228 h 502"/>
                <a:gd name="T24" fmla="*/ 88805936 w 166"/>
                <a:gd name="T25" fmla="*/ 679133599 h 502"/>
                <a:gd name="T26" fmla="*/ 62403669 w 166"/>
                <a:gd name="T27" fmla="*/ 827395138 h 502"/>
                <a:gd name="T28" fmla="*/ 21601151 w 166"/>
                <a:gd name="T29" fmla="*/ 1056962689 h 502"/>
                <a:gd name="T30" fmla="*/ 12000467 w 166"/>
                <a:gd name="T31" fmla="*/ 1140657870 h 502"/>
                <a:gd name="T32" fmla="*/ 2399784 w 166"/>
                <a:gd name="T33" fmla="*/ 1190875289 h 502"/>
                <a:gd name="T34" fmla="*/ 76805469 w 166"/>
                <a:gd name="T35" fmla="*/ 1181310876 h 502"/>
                <a:gd name="T36" fmla="*/ 84006369 w 166"/>
                <a:gd name="T37" fmla="*/ 1174137180 h 502"/>
                <a:gd name="T38" fmla="*/ 91205719 w 166"/>
                <a:gd name="T39" fmla="*/ 1166963484 h 502"/>
                <a:gd name="T40" fmla="*/ 120007770 w 166"/>
                <a:gd name="T41" fmla="*/ 1147831566 h 502"/>
                <a:gd name="T42" fmla="*/ 122409103 w 166"/>
                <a:gd name="T43" fmla="*/ 1107180107 h 502"/>
                <a:gd name="T44" fmla="*/ 156010721 w 166"/>
                <a:gd name="T45" fmla="*/ 844134793 h 502"/>
                <a:gd name="T46" fmla="*/ 232816190 w 166"/>
                <a:gd name="T47" fmla="*/ 750873652 h 502"/>
                <a:gd name="T48" fmla="*/ 237615757 w 166"/>
                <a:gd name="T49" fmla="*/ 899135191 h 502"/>
                <a:gd name="T50" fmla="*/ 230416406 w 166"/>
                <a:gd name="T51" fmla="*/ 1126310478 h 502"/>
                <a:gd name="T52" fmla="*/ 235215973 w 166"/>
                <a:gd name="T53" fmla="*/ 1159788242 h 502"/>
                <a:gd name="T54" fmla="*/ 309621658 w 166"/>
                <a:gd name="T55" fmla="*/ 1157397525 h 502"/>
                <a:gd name="T56" fmla="*/ 312021442 w 166"/>
                <a:gd name="T57" fmla="*/ 1135876437 h 502"/>
                <a:gd name="T58" fmla="*/ 326423242 w 166"/>
                <a:gd name="T59" fmla="*/ 770004024 h 502"/>
                <a:gd name="T60" fmla="*/ 345624609 w 166"/>
                <a:gd name="T61" fmla="*/ 693482538 h 502"/>
                <a:gd name="T62" fmla="*/ 376826443 w 166"/>
                <a:gd name="T63" fmla="*/ 676742883 h 502"/>
                <a:gd name="T64" fmla="*/ 393628027 w 166"/>
                <a:gd name="T65" fmla="*/ 643263573 h 502"/>
                <a:gd name="T66" fmla="*/ 391226694 w 166"/>
                <a:gd name="T67" fmla="*/ 569132804 h 502"/>
                <a:gd name="T68" fmla="*/ 396027811 w 166"/>
                <a:gd name="T69" fmla="*/ 528481344 h 502"/>
                <a:gd name="T70" fmla="*/ 326423242 w 166"/>
                <a:gd name="T71" fmla="*/ 208044916 h 502"/>
                <a:gd name="T72" fmla="*/ 307221875 w 166"/>
                <a:gd name="T73" fmla="*/ 188914545 h 502"/>
                <a:gd name="T74" fmla="*/ 300020975 w 166"/>
                <a:gd name="T75" fmla="*/ 95653404 h 502"/>
                <a:gd name="T76" fmla="*/ 273618708 w 166"/>
                <a:gd name="T77" fmla="*/ 35870026 h 502"/>
                <a:gd name="T78" fmla="*/ 160811837 w 166"/>
                <a:gd name="T79" fmla="*/ 43043722 h 502"/>
                <a:gd name="T80" fmla="*/ 321622125 w 166"/>
                <a:gd name="T81" fmla="*/ 451958312 h 502"/>
                <a:gd name="T82" fmla="*/ 64805002 w 166"/>
                <a:gd name="T83" fmla="*/ 640872857 h 502"/>
                <a:gd name="T84" fmla="*/ 52802985 w 166"/>
                <a:gd name="T85" fmla="*/ 640872857 h 502"/>
                <a:gd name="T86" fmla="*/ 348024393 w 166"/>
                <a:gd name="T87" fmla="*/ 664786207 h 502"/>
                <a:gd name="T88" fmla="*/ 355225293 w 166"/>
                <a:gd name="T89" fmla="*/ 667176924 h 502"/>
                <a:gd name="T90" fmla="*/ 357625076 w 166"/>
                <a:gd name="T91" fmla="*/ 662395491 h 502"/>
                <a:gd name="T92" fmla="*/ 355225293 w 166"/>
                <a:gd name="T93" fmla="*/ 671959903 h 502"/>
                <a:gd name="T94" fmla="*/ 345624609 w 166"/>
                <a:gd name="T95" fmla="*/ 669569187 h 502"/>
                <a:gd name="T96" fmla="*/ 343223276 w 166"/>
                <a:gd name="T97" fmla="*/ 674352166 h 502"/>
                <a:gd name="T98" fmla="*/ 340823493 w 166"/>
                <a:gd name="T99" fmla="*/ 674352166 h 502"/>
                <a:gd name="T100" fmla="*/ 33601618 w 166"/>
                <a:gd name="T101" fmla="*/ 1059353405 h 50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66" h="502">
                  <a:moveTo>
                    <a:pt x="67" y="18"/>
                  </a:moveTo>
                  <a:cubicBezTo>
                    <a:pt x="67" y="18"/>
                    <a:pt x="67" y="18"/>
                    <a:pt x="66" y="18"/>
                  </a:cubicBezTo>
                  <a:cubicBezTo>
                    <a:pt x="57" y="48"/>
                    <a:pt x="57" y="48"/>
                    <a:pt x="57" y="48"/>
                  </a:cubicBezTo>
                  <a:cubicBezTo>
                    <a:pt x="51" y="59"/>
                    <a:pt x="49" y="68"/>
                    <a:pt x="53" y="75"/>
                  </a:cubicBezTo>
                  <a:cubicBezTo>
                    <a:pt x="51" y="78"/>
                    <a:pt x="51" y="81"/>
                    <a:pt x="50" y="84"/>
                  </a:cubicBezTo>
                  <a:cubicBezTo>
                    <a:pt x="41" y="85"/>
                    <a:pt x="41" y="85"/>
                    <a:pt x="41" y="85"/>
                  </a:cubicBezTo>
                  <a:cubicBezTo>
                    <a:pt x="41" y="85"/>
                    <a:pt x="40" y="85"/>
                    <a:pt x="40" y="85"/>
                  </a:cubicBezTo>
                  <a:cubicBezTo>
                    <a:pt x="26" y="89"/>
                    <a:pt x="20" y="112"/>
                    <a:pt x="20" y="156"/>
                  </a:cubicBezTo>
                  <a:cubicBezTo>
                    <a:pt x="20" y="156"/>
                    <a:pt x="20" y="156"/>
                    <a:pt x="20" y="157"/>
                  </a:cubicBezTo>
                  <a:cubicBezTo>
                    <a:pt x="16" y="220"/>
                    <a:pt x="16" y="220"/>
                    <a:pt x="16" y="220"/>
                  </a:cubicBezTo>
                  <a:cubicBezTo>
                    <a:pt x="16" y="221"/>
                    <a:pt x="15" y="221"/>
                    <a:pt x="15" y="222"/>
                  </a:cubicBezTo>
                  <a:cubicBezTo>
                    <a:pt x="15" y="222"/>
                    <a:pt x="15" y="223"/>
                    <a:pt x="15" y="223"/>
                  </a:cubicBezTo>
                  <a:cubicBezTo>
                    <a:pt x="14" y="223"/>
                    <a:pt x="15" y="224"/>
                    <a:pt x="15" y="224"/>
                  </a:cubicBezTo>
                  <a:cubicBezTo>
                    <a:pt x="19" y="235"/>
                    <a:pt x="19" y="235"/>
                    <a:pt x="19" y="235"/>
                  </a:cubicBezTo>
                  <a:cubicBezTo>
                    <a:pt x="21" y="247"/>
                    <a:pt x="21" y="247"/>
                    <a:pt x="21" y="247"/>
                  </a:cubicBezTo>
                  <a:cubicBezTo>
                    <a:pt x="16" y="269"/>
                    <a:pt x="16" y="269"/>
                    <a:pt x="16" y="269"/>
                  </a:cubicBezTo>
                  <a:cubicBezTo>
                    <a:pt x="16" y="269"/>
                    <a:pt x="16" y="269"/>
                    <a:pt x="16" y="270"/>
                  </a:cubicBezTo>
                  <a:cubicBezTo>
                    <a:pt x="16" y="270"/>
                    <a:pt x="17" y="270"/>
                    <a:pt x="17" y="271"/>
                  </a:cubicBezTo>
                  <a:cubicBezTo>
                    <a:pt x="22" y="278"/>
                    <a:pt x="22" y="278"/>
                    <a:pt x="22" y="278"/>
                  </a:cubicBezTo>
                  <a:cubicBezTo>
                    <a:pt x="23" y="283"/>
                    <a:pt x="23" y="283"/>
                    <a:pt x="23" y="283"/>
                  </a:cubicBezTo>
                  <a:cubicBezTo>
                    <a:pt x="24" y="283"/>
                    <a:pt x="24" y="284"/>
                    <a:pt x="24" y="284"/>
                  </a:cubicBezTo>
                  <a:cubicBezTo>
                    <a:pt x="25" y="284"/>
                    <a:pt x="25" y="284"/>
                    <a:pt x="26" y="284"/>
                  </a:cubicBezTo>
                  <a:cubicBezTo>
                    <a:pt x="34" y="284"/>
                    <a:pt x="34" y="284"/>
                    <a:pt x="34" y="284"/>
                  </a:cubicBezTo>
                  <a:cubicBezTo>
                    <a:pt x="34" y="280"/>
                    <a:pt x="34" y="280"/>
                    <a:pt x="34" y="280"/>
                  </a:cubicBezTo>
                  <a:cubicBezTo>
                    <a:pt x="35" y="280"/>
                    <a:pt x="35" y="280"/>
                    <a:pt x="35" y="280"/>
                  </a:cubicBezTo>
                  <a:cubicBezTo>
                    <a:pt x="35" y="280"/>
                    <a:pt x="36" y="281"/>
                    <a:pt x="36" y="281"/>
                  </a:cubicBezTo>
                  <a:cubicBezTo>
                    <a:pt x="35" y="279"/>
                    <a:pt x="35" y="279"/>
                    <a:pt x="35" y="279"/>
                  </a:cubicBezTo>
                  <a:cubicBezTo>
                    <a:pt x="36" y="279"/>
                    <a:pt x="36" y="279"/>
                    <a:pt x="36" y="279"/>
                  </a:cubicBezTo>
                  <a:cubicBezTo>
                    <a:pt x="35" y="279"/>
                    <a:pt x="35" y="279"/>
                    <a:pt x="35" y="279"/>
                  </a:cubicBezTo>
                  <a:cubicBezTo>
                    <a:pt x="34" y="278"/>
                    <a:pt x="34" y="278"/>
                    <a:pt x="34" y="278"/>
                  </a:cubicBezTo>
                  <a:cubicBezTo>
                    <a:pt x="34" y="279"/>
                    <a:pt x="34" y="279"/>
                    <a:pt x="34" y="279"/>
                  </a:cubicBezTo>
                  <a:cubicBezTo>
                    <a:pt x="34" y="279"/>
                    <a:pt x="34" y="279"/>
                    <a:pt x="34" y="279"/>
                  </a:cubicBezTo>
                  <a:cubicBezTo>
                    <a:pt x="33" y="278"/>
                    <a:pt x="32" y="277"/>
                    <a:pt x="32" y="276"/>
                  </a:cubicBezTo>
                  <a:cubicBezTo>
                    <a:pt x="32" y="276"/>
                    <a:pt x="32" y="276"/>
                    <a:pt x="32" y="276"/>
                  </a:cubicBezTo>
                  <a:cubicBezTo>
                    <a:pt x="32" y="275"/>
                    <a:pt x="32" y="275"/>
                    <a:pt x="32" y="275"/>
                  </a:cubicBezTo>
                  <a:cubicBezTo>
                    <a:pt x="32" y="275"/>
                    <a:pt x="32" y="275"/>
                    <a:pt x="32" y="276"/>
                  </a:cubicBezTo>
                  <a:cubicBezTo>
                    <a:pt x="34" y="276"/>
                    <a:pt x="35" y="277"/>
                    <a:pt x="36" y="277"/>
                  </a:cubicBezTo>
                  <a:cubicBezTo>
                    <a:pt x="38" y="279"/>
                    <a:pt x="39" y="280"/>
                    <a:pt x="38" y="282"/>
                  </a:cubicBezTo>
                  <a:cubicBezTo>
                    <a:pt x="38" y="283"/>
                    <a:pt x="38" y="284"/>
                    <a:pt x="37" y="284"/>
                  </a:cubicBezTo>
                  <a:cubicBezTo>
                    <a:pt x="37" y="284"/>
                    <a:pt x="36" y="284"/>
                    <a:pt x="36" y="284"/>
                  </a:cubicBezTo>
                  <a:cubicBezTo>
                    <a:pt x="34" y="284"/>
                    <a:pt x="34" y="284"/>
                    <a:pt x="34" y="284"/>
                  </a:cubicBezTo>
                  <a:cubicBezTo>
                    <a:pt x="26" y="346"/>
                    <a:pt x="26" y="346"/>
                    <a:pt x="26" y="346"/>
                  </a:cubicBezTo>
                  <a:cubicBezTo>
                    <a:pt x="26" y="346"/>
                    <a:pt x="26" y="346"/>
                    <a:pt x="26" y="346"/>
                  </a:cubicBezTo>
                  <a:cubicBezTo>
                    <a:pt x="9" y="442"/>
                    <a:pt x="9" y="442"/>
                    <a:pt x="9" y="442"/>
                  </a:cubicBezTo>
                  <a:cubicBezTo>
                    <a:pt x="9" y="442"/>
                    <a:pt x="9" y="442"/>
                    <a:pt x="9" y="442"/>
                  </a:cubicBezTo>
                  <a:cubicBezTo>
                    <a:pt x="4" y="474"/>
                    <a:pt x="4" y="474"/>
                    <a:pt x="4" y="474"/>
                  </a:cubicBezTo>
                  <a:cubicBezTo>
                    <a:pt x="4" y="475"/>
                    <a:pt x="4" y="475"/>
                    <a:pt x="5" y="476"/>
                  </a:cubicBezTo>
                  <a:cubicBezTo>
                    <a:pt x="5" y="476"/>
                    <a:pt x="5" y="476"/>
                    <a:pt x="5" y="477"/>
                  </a:cubicBezTo>
                  <a:cubicBezTo>
                    <a:pt x="6" y="477"/>
                    <a:pt x="7" y="477"/>
                    <a:pt x="7" y="478"/>
                  </a:cubicBezTo>
                  <a:cubicBezTo>
                    <a:pt x="2" y="483"/>
                    <a:pt x="0" y="489"/>
                    <a:pt x="0" y="496"/>
                  </a:cubicBezTo>
                  <a:cubicBezTo>
                    <a:pt x="0" y="497"/>
                    <a:pt x="0" y="498"/>
                    <a:pt x="1" y="498"/>
                  </a:cubicBezTo>
                  <a:cubicBezTo>
                    <a:pt x="1" y="498"/>
                    <a:pt x="2" y="499"/>
                    <a:pt x="2" y="499"/>
                  </a:cubicBezTo>
                  <a:cubicBezTo>
                    <a:pt x="15" y="502"/>
                    <a:pt x="25" y="501"/>
                    <a:pt x="32" y="495"/>
                  </a:cubicBezTo>
                  <a:cubicBezTo>
                    <a:pt x="32" y="495"/>
                    <a:pt x="32" y="495"/>
                    <a:pt x="32" y="494"/>
                  </a:cubicBezTo>
                  <a:cubicBezTo>
                    <a:pt x="32" y="494"/>
                    <a:pt x="32" y="494"/>
                    <a:pt x="32" y="493"/>
                  </a:cubicBezTo>
                  <a:cubicBezTo>
                    <a:pt x="32" y="491"/>
                    <a:pt x="32" y="491"/>
                    <a:pt x="32" y="491"/>
                  </a:cubicBezTo>
                  <a:cubicBezTo>
                    <a:pt x="35" y="491"/>
                    <a:pt x="35" y="491"/>
                    <a:pt x="35" y="491"/>
                  </a:cubicBezTo>
                  <a:cubicBezTo>
                    <a:pt x="36" y="491"/>
                    <a:pt x="36" y="491"/>
                    <a:pt x="37" y="491"/>
                  </a:cubicBezTo>
                  <a:cubicBezTo>
                    <a:pt x="37" y="490"/>
                    <a:pt x="37" y="490"/>
                    <a:pt x="38" y="490"/>
                  </a:cubicBezTo>
                  <a:cubicBezTo>
                    <a:pt x="38" y="489"/>
                    <a:pt x="38" y="489"/>
                    <a:pt x="38" y="488"/>
                  </a:cubicBezTo>
                  <a:cubicBezTo>
                    <a:pt x="38" y="484"/>
                    <a:pt x="38" y="484"/>
                    <a:pt x="38" y="484"/>
                  </a:cubicBezTo>
                  <a:cubicBezTo>
                    <a:pt x="41" y="483"/>
                    <a:pt x="45" y="482"/>
                    <a:pt x="49" y="481"/>
                  </a:cubicBezTo>
                  <a:cubicBezTo>
                    <a:pt x="49" y="481"/>
                    <a:pt x="49" y="480"/>
                    <a:pt x="50" y="480"/>
                  </a:cubicBezTo>
                  <a:cubicBezTo>
                    <a:pt x="50" y="479"/>
                    <a:pt x="50" y="479"/>
                    <a:pt x="50" y="478"/>
                  </a:cubicBezTo>
                  <a:cubicBezTo>
                    <a:pt x="51" y="464"/>
                    <a:pt x="51" y="464"/>
                    <a:pt x="51" y="464"/>
                  </a:cubicBezTo>
                  <a:cubicBezTo>
                    <a:pt x="51" y="464"/>
                    <a:pt x="51" y="464"/>
                    <a:pt x="51" y="463"/>
                  </a:cubicBezTo>
                  <a:cubicBezTo>
                    <a:pt x="51" y="463"/>
                    <a:pt x="51" y="463"/>
                    <a:pt x="51" y="463"/>
                  </a:cubicBezTo>
                  <a:cubicBezTo>
                    <a:pt x="52" y="425"/>
                    <a:pt x="56" y="389"/>
                    <a:pt x="65" y="354"/>
                  </a:cubicBezTo>
                  <a:cubicBezTo>
                    <a:pt x="65" y="354"/>
                    <a:pt x="65" y="353"/>
                    <a:pt x="65" y="353"/>
                  </a:cubicBezTo>
                  <a:cubicBezTo>
                    <a:pt x="68" y="346"/>
                    <a:pt x="69" y="340"/>
                    <a:pt x="69" y="333"/>
                  </a:cubicBezTo>
                  <a:cubicBezTo>
                    <a:pt x="76" y="312"/>
                    <a:pt x="84" y="293"/>
                    <a:pt x="93" y="275"/>
                  </a:cubicBezTo>
                  <a:cubicBezTo>
                    <a:pt x="97" y="314"/>
                    <a:pt x="97" y="314"/>
                    <a:pt x="97" y="314"/>
                  </a:cubicBezTo>
                  <a:cubicBezTo>
                    <a:pt x="97" y="372"/>
                    <a:pt x="97" y="372"/>
                    <a:pt x="97" y="372"/>
                  </a:cubicBezTo>
                  <a:cubicBezTo>
                    <a:pt x="97" y="372"/>
                    <a:pt x="97" y="373"/>
                    <a:pt x="97" y="373"/>
                  </a:cubicBezTo>
                  <a:cubicBezTo>
                    <a:pt x="99" y="376"/>
                    <a:pt x="99" y="376"/>
                    <a:pt x="99" y="376"/>
                  </a:cubicBezTo>
                  <a:cubicBezTo>
                    <a:pt x="99" y="384"/>
                    <a:pt x="99" y="384"/>
                    <a:pt x="99" y="384"/>
                  </a:cubicBezTo>
                  <a:cubicBezTo>
                    <a:pt x="96" y="413"/>
                    <a:pt x="94" y="441"/>
                    <a:pt x="95" y="470"/>
                  </a:cubicBezTo>
                  <a:cubicBezTo>
                    <a:pt x="95" y="471"/>
                    <a:pt x="96" y="471"/>
                    <a:pt x="96" y="471"/>
                  </a:cubicBezTo>
                  <a:cubicBezTo>
                    <a:pt x="96" y="472"/>
                    <a:pt x="96" y="472"/>
                    <a:pt x="97" y="472"/>
                  </a:cubicBezTo>
                  <a:cubicBezTo>
                    <a:pt x="97" y="473"/>
                    <a:pt x="98" y="473"/>
                    <a:pt x="98" y="473"/>
                  </a:cubicBezTo>
                  <a:cubicBezTo>
                    <a:pt x="98" y="485"/>
                    <a:pt x="98" y="485"/>
                    <a:pt x="98" y="485"/>
                  </a:cubicBezTo>
                  <a:cubicBezTo>
                    <a:pt x="98" y="486"/>
                    <a:pt x="98" y="486"/>
                    <a:pt x="99" y="487"/>
                  </a:cubicBezTo>
                  <a:cubicBezTo>
                    <a:pt x="105" y="494"/>
                    <a:pt x="111" y="496"/>
                    <a:pt x="117" y="495"/>
                  </a:cubicBezTo>
                  <a:cubicBezTo>
                    <a:pt x="124" y="495"/>
                    <a:pt x="127" y="491"/>
                    <a:pt x="129" y="484"/>
                  </a:cubicBezTo>
                  <a:cubicBezTo>
                    <a:pt x="129" y="484"/>
                    <a:pt x="129" y="483"/>
                    <a:pt x="129" y="483"/>
                  </a:cubicBezTo>
                  <a:cubicBezTo>
                    <a:pt x="127" y="476"/>
                    <a:pt x="127" y="476"/>
                    <a:pt x="127" y="476"/>
                  </a:cubicBezTo>
                  <a:cubicBezTo>
                    <a:pt x="128" y="476"/>
                    <a:pt x="129" y="475"/>
                    <a:pt x="130" y="475"/>
                  </a:cubicBezTo>
                  <a:cubicBezTo>
                    <a:pt x="130" y="475"/>
                    <a:pt x="131" y="475"/>
                    <a:pt x="131" y="474"/>
                  </a:cubicBezTo>
                  <a:cubicBezTo>
                    <a:pt x="132" y="474"/>
                    <a:pt x="132" y="473"/>
                    <a:pt x="132" y="473"/>
                  </a:cubicBezTo>
                  <a:cubicBezTo>
                    <a:pt x="136" y="322"/>
                    <a:pt x="136" y="322"/>
                    <a:pt x="136" y="322"/>
                  </a:cubicBezTo>
                  <a:cubicBezTo>
                    <a:pt x="142" y="290"/>
                    <a:pt x="142" y="290"/>
                    <a:pt x="142" y="290"/>
                  </a:cubicBezTo>
                  <a:cubicBezTo>
                    <a:pt x="142" y="290"/>
                    <a:pt x="142" y="290"/>
                    <a:pt x="142" y="290"/>
                  </a:cubicBezTo>
                  <a:cubicBezTo>
                    <a:pt x="143" y="290"/>
                    <a:pt x="143" y="290"/>
                    <a:pt x="144" y="290"/>
                  </a:cubicBezTo>
                  <a:cubicBezTo>
                    <a:pt x="155" y="285"/>
                    <a:pt x="155" y="285"/>
                    <a:pt x="155" y="285"/>
                  </a:cubicBezTo>
                  <a:cubicBezTo>
                    <a:pt x="155" y="284"/>
                    <a:pt x="156" y="284"/>
                    <a:pt x="156" y="284"/>
                  </a:cubicBezTo>
                  <a:cubicBezTo>
                    <a:pt x="156" y="284"/>
                    <a:pt x="156" y="283"/>
                    <a:pt x="157" y="283"/>
                  </a:cubicBezTo>
                  <a:cubicBezTo>
                    <a:pt x="157" y="282"/>
                    <a:pt x="157" y="282"/>
                    <a:pt x="157" y="282"/>
                  </a:cubicBezTo>
                  <a:cubicBezTo>
                    <a:pt x="164" y="271"/>
                    <a:pt x="164" y="271"/>
                    <a:pt x="164" y="271"/>
                  </a:cubicBezTo>
                  <a:cubicBezTo>
                    <a:pt x="164" y="271"/>
                    <a:pt x="164" y="270"/>
                    <a:pt x="164" y="269"/>
                  </a:cubicBezTo>
                  <a:cubicBezTo>
                    <a:pt x="161" y="241"/>
                    <a:pt x="161" y="241"/>
                    <a:pt x="161" y="241"/>
                  </a:cubicBezTo>
                  <a:cubicBezTo>
                    <a:pt x="162" y="241"/>
                    <a:pt x="162" y="240"/>
                    <a:pt x="162" y="240"/>
                  </a:cubicBezTo>
                  <a:cubicBezTo>
                    <a:pt x="163" y="240"/>
                    <a:pt x="163" y="239"/>
                    <a:pt x="163" y="238"/>
                  </a:cubicBezTo>
                  <a:cubicBezTo>
                    <a:pt x="166" y="223"/>
                    <a:pt x="166" y="223"/>
                    <a:pt x="166" y="223"/>
                  </a:cubicBezTo>
                  <a:cubicBezTo>
                    <a:pt x="166" y="223"/>
                    <a:pt x="166" y="223"/>
                    <a:pt x="166" y="222"/>
                  </a:cubicBezTo>
                  <a:cubicBezTo>
                    <a:pt x="165" y="222"/>
                    <a:pt x="165" y="221"/>
                    <a:pt x="165" y="221"/>
                  </a:cubicBezTo>
                  <a:cubicBezTo>
                    <a:pt x="163" y="219"/>
                    <a:pt x="163" y="219"/>
                    <a:pt x="163" y="219"/>
                  </a:cubicBezTo>
                  <a:cubicBezTo>
                    <a:pt x="159" y="174"/>
                    <a:pt x="159" y="174"/>
                    <a:pt x="159" y="174"/>
                  </a:cubicBezTo>
                  <a:cubicBezTo>
                    <a:pt x="158" y="121"/>
                    <a:pt x="151" y="92"/>
                    <a:pt x="136" y="87"/>
                  </a:cubicBezTo>
                  <a:cubicBezTo>
                    <a:pt x="136" y="87"/>
                    <a:pt x="136" y="87"/>
                    <a:pt x="136" y="87"/>
                  </a:cubicBezTo>
                  <a:cubicBezTo>
                    <a:pt x="127" y="83"/>
                    <a:pt x="127" y="83"/>
                    <a:pt x="127" y="83"/>
                  </a:cubicBezTo>
                  <a:cubicBezTo>
                    <a:pt x="127" y="82"/>
                    <a:pt x="127" y="81"/>
                    <a:pt x="128" y="79"/>
                  </a:cubicBezTo>
                  <a:cubicBezTo>
                    <a:pt x="128" y="79"/>
                    <a:pt x="128" y="79"/>
                    <a:pt x="128" y="79"/>
                  </a:cubicBezTo>
                  <a:cubicBezTo>
                    <a:pt x="129" y="69"/>
                    <a:pt x="129" y="56"/>
                    <a:pt x="125" y="41"/>
                  </a:cubicBezTo>
                  <a:cubicBezTo>
                    <a:pt x="125" y="40"/>
                    <a:pt x="125" y="40"/>
                    <a:pt x="125" y="40"/>
                  </a:cubicBezTo>
                  <a:cubicBezTo>
                    <a:pt x="116" y="19"/>
                    <a:pt x="116" y="19"/>
                    <a:pt x="116" y="19"/>
                  </a:cubicBezTo>
                  <a:cubicBezTo>
                    <a:pt x="116" y="19"/>
                    <a:pt x="116" y="19"/>
                    <a:pt x="116" y="19"/>
                  </a:cubicBezTo>
                  <a:cubicBezTo>
                    <a:pt x="115" y="17"/>
                    <a:pt x="115" y="16"/>
                    <a:pt x="114" y="15"/>
                  </a:cubicBezTo>
                  <a:cubicBezTo>
                    <a:pt x="114" y="15"/>
                    <a:pt x="114" y="15"/>
                    <a:pt x="114" y="15"/>
                  </a:cubicBezTo>
                  <a:cubicBezTo>
                    <a:pt x="107" y="4"/>
                    <a:pt x="99" y="0"/>
                    <a:pt x="91" y="2"/>
                  </a:cubicBezTo>
                  <a:cubicBezTo>
                    <a:pt x="83" y="0"/>
                    <a:pt x="74" y="5"/>
                    <a:pt x="67" y="18"/>
                  </a:cubicBezTo>
                  <a:close/>
                  <a:moveTo>
                    <a:pt x="128" y="157"/>
                  </a:moveTo>
                  <a:cubicBezTo>
                    <a:pt x="133" y="183"/>
                    <a:pt x="133" y="183"/>
                    <a:pt x="133" y="183"/>
                  </a:cubicBezTo>
                  <a:cubicBezTo>
                    <a:pt x="134" y="189"/>
                    <a:pt x="134" y="189"/>
                    <a:pt x="134" y="189"/>
                  </a:cubicBezTo>
                  <a:cubicBezTo>
                    <a:pt x="132" y="185"/>
                    <a:pt x="129" y="180"/>
                    <a:pt x="126" y="176"/>
                  </a:cubicBezTo>
                  <a:cubicBezTo>
                    <a:pt x="128" y="157"/>
                    <a:pt x="128" y="157"/>
                    <a:pt x="128" y="157"/>
                  </a:cubicBezTo>
                  <a:close/>
                  <a:moveTo>
                    <a:pt x="27" y="268"/>
                  </a:moveTo>
                  <a:cubicBezTo>
                    <a:pt x="26" y="269"/>
                    <a:pt x="26" y="269"/>
                    <a:pt x="26" y="270"/>
                  </a:cubicBezTo>
                  <a:cubicBezTo>
                    <a:pt x="26" y="275"/>
                    <a:pt x="26" y="275"/>
                    <a:pt x="26" y="275"/>
                  </a:cubicBezTo>
                  <a:cubicBezTo>
                    <a:pt x="22" y="268"/>
                    <a:pt x="22" y="268"/>
                    <a:pt x="22" y="268"/>
                  </a:cubicBezTo>
                  <a:cubicBezTo>
                    <a:pt x="22" y="267"/>
                    <a:pt x="22" y="267"/>
                    <a:pt x="22" y="267"/>
                  </a:cubicBezTo>
                  <a:cubicBezTo>
                    <a:pt x="27" y="268"/>
                    <a:pt x="27" y="268"/>
                    <a:pt x="27" y="268"/>
                  </a:cubicBezTo>
                  <a:close/>
                  <a:moveTo>
                    <a:pt x="145" y="278"/>
                  </a:moveTo>
                  <a:cubicBezTo>
                    <a:pt x="147" y="277"/>
                    <a:pt x="147" y="277"/>
                    <a:pt x="147" y="277"/>
                  </a:cubicBezTo>
                  <a:cubicBezTo>
                    <a:pt x="148" y="278"/>
                    <a:pt x="148" y="278"/>
                    <a:pt x="148" y="278"/>
                  </a:cubicBezTo>
                  <a:cubicBezTo>
                    <a:pt x="148" y="279"/>
                    <a:pt x="148" y="279"/>
                    <a:pt x="148" y="279"/>
                  </a:cubicBezTo>
                  <a:cubicBezTo>
                    <a:pt x="149" y="279"/>
                    <a:pt x="149" y="279"/>
                    <a:pt x="149" y="279"/>
                  </a:cubicBezTo>
                  <a:cubicBezTo>
                    <a:pt x="148" y="278"/>
                    <a:pt x="148" y="278"/>
                    <a:pt x="148" y="278"/>
                  </a:cubicBezTo>
                  <a:cubicBezTo>
                    <a:pt x="149" y="277"/>
                    <a:pt x="149" y="277"/>
                    <a:pt x="149" y="277"/>
                  </a:cubicBezTo>
                  <a:cubicBezTo>
                    <a:pt x="149" y="277"/>
                    <a:pt x="149" y="277"/>
                    <a:pt x="150" y="278"/>
                  </a:cubicBezTo>
                  <a:cubicBezTo>
                    <a:pt x="152" y="279"/>
                    <a:pt x="152" y="279"/>
                    <a:pt x="152" y="279"/>
                  </a:cubicBezTo>
                  <a:cubicBezTo>
                    <a:pt x="148" y="281"/>
                    <a:pt x="148" y="281"/>
                    <a:pt x="148" y="281"/>
                  </a:cubicBezTo>
                  <a:cubicBezTo>
                    <a:pt x="148" y="279"/>
                    <a:pt x="148" y="279"/>
                    <a:pt x="148" y="279"/>
                  </a:cubicBezTo>
                  <a:cubicBezTo>
                    <a:pt x="145" y="278"/>
                    <a:pt x="145" y="278"/>
                    <a:pt x="145" y="278"/>
                  </a:cubicBezTo>
                  <a:close/>
                  <a:moveTo>
                    <a:pt x="144" y="280"/>
                  </a:moveTo>
                  <a:cubicBezTo>
                    <a:pt x="144" y="280"/>
                    <a:pt x="144" y="280"/>
                    <a:pt x="144" y="280"/>
                  </a:cubicBezTo>
                  <a:cubicBezTo>
                    <a:pt x="144" y="282"/>
                    <a:pt x="144" y="282"/>
                    <a:pt x="144" y="282"/>
                  </a:cubicBezTo>
                  <a:cubicBezTo>
                    <a:pt x="143" y="282"/>
                    <a:pt x="143" y="282"/>
                    <a:pt x="143" y="282"/>
                  </a:cubicBezTo>
                  <a:cubicBezTo>
                    <a:pt x="143" y="282"/>
                    <a:pt x="143" y="282"/>
                    <a:pt x="143" y="282"/>
                  </a:cubicBezTo>
                  <a:cubicBezTo>
                    <a:pt x="143" y="282"/>
                    <a:pt x="143" y="282"/>
                    <a:pt x="143" y="282"/>
                  </a:cubicBezTo>
                  <a:cubicBezTo>
                    <a:pt x="142" y="282"/>
                    <a:pt x="142" y="282"/>
                    <a:pt x="142" y="282"/>
                  </a:cubicBezTo>
                  <a:cubicBezTo>
                    <a:pt x="142" y="281"/>
                    <a:pt x="143" y="280"/>
                    <a:pt x="144" y="280"/>
                  </a:cubicBezTo>
                  <a:close/>
                  <a:moveTo>
                    <a:pt x="14" y="443"/>
                  </a:moveTo>
                  <a:cubicBezTo>
                    <a:pt x="14" y="443"/>
                    <a:pt x="14" y="443"/>
                    <a:pt x="14" y="443"/>
                  </a:cubicBezTo>
                  <a:cubicBezTo>
                    <a:pt x="14" y="443"/>
                    <a:pt x="14" y="443"/>
                    <a:pt x="14" y="44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85" name="MH_Other_60"/>
            <p:cNvSpPr>
              <a:spLocks/>
            </p:cNvSpPr>
            <p:nvPr>
              <p:custDataLst>
                <p:tags r:id="rId72"/>
              </p:custDataLst>
            </p:nvPr>
          </p:nvSpPr>
          <p:spPr bwMode="auto">
            <a:xfrm>
              <a:off x="6713539" y="2563649"/>
              <a:ext cx="217487" cy="293886"/>
            </a:xfrm>
            <a:custGeom>
              <a:avLst/>
              <a:gdLst>
                <a:gd name="T0" fmla="*/ 43911347 w 62"/>
                <a:gd name="T1" fmla="*/ 106568684 h 98"/>
                <a:gd name="T2" fmla="*/ 51230426 w 62"/>
                <a:gd name="T3" fmla="*/ 92360039 h 98"/>
                <a:gd name="T4" fmla="*/ 58549504 w 62"/>
                <a:gd name="T5" fmla="*/ 78151394 h 98"/>
                <a:gd name="T6" fmla="*/ 75625792 w 62"/>
                <a:gd name="T7" fmla="*/ 37890746 h 98"/>
                <a:gd name="T8" fmla="*/ 112219623 w 62"/>
                <a:gd name="T9" fmla="*/ 37890746 h 98"/>
                <a:gd name="T10" fmla="*/ 151251585 w 62"/>
                <a:gd name="T11" fmla="*/ 78151394 h 98"/>
                <a:gd name="T12" fmla="*/ 146372199 w 62"/>
                <a:gd name="T13" fmla="*/ 40259110 h 98"/>
                <a:gd name="T14" fmla="*/ 146372199 w 62"/>
                <a:gd name="T15" fmla="*/ 33155557 h 98"/>
                <a:gd name="T16" fmla="*/ 95141773 w 62"/>
                <a:gd name="T17" fmla="*/ 2368364 h 98"/>
                <a:gd name="T18" fmla="*/ 41471654 w 62"/>
                <a:gd name="T19" fmla="*/ 37890746 h 98"/>
                <a:gd name="T20" fmla="*/ 19515981 w 62"/>
                <a:gd name="T21" fmla="*/ 108937048 h 98"/>
                <a:gd name="T22" fmla="*/ 9758771 w 62"/>
                <a:gd name="T23" fmla="*/ 170511433 h 98"/>
                <a:gd name="T24" fmla="*/ 0 w 62"/>
                <a:gd name="T25" fmla="*/ 196561897 h 98"/>
                <a:gd name="T26" fmla="*/ 9758771 w 62"/>
                <a:gd name="T27" fmla="*/ 232084279 h 98"/>
                <a:gd name="T28" fmla="*/ 14636595 w 62"/>
                <a:gd name="T29" fmla="*/ 229715915 h 98"/>
                <a:gd name="T30" fmla="*/ 53670119 w 62"/>
                <a:gd name="T31" fmla="*/ 184720078 h 98"/>
                <a:gd name="T32" fmla="*/ 58549504 w 62"/>
                <a:gd name="T33" fmla="*/ 134987512 h 98"/>
                <a:gd name="T34" fmla="*/ 53670119 w 62"/>
                <a:gd name="T35" fmla="*/ 123147231 h 98"/>
                <a:gd name="T36" fmla="*/ 43911347 w 62"/>
                <a:gd name="T37" fmla="*/ 106568684 h 9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2" h="98">
                  <a:moveTo>
                    <a:pt x="18" y="45"/>
                  </a:moveTo>
                  <a:cubicBezTo>
                    <a:pt x="21" y="39"/>
                    <a:pt x="21" y="39"/>
                    <a:pt x="21" y="39"/>
                  </a:cubicBezTo>
                  <a:cubicBezTo>
                    <a:pt x="24" y="33"/>
                    <a:pt x="24" y="33"/>
                    <a:pt x="24" y="33"/>
                  </a:cubicBezTo>
                  <a:cubicBezTo>
                    <a:pt x="25" y="27"/>
                    <a:pt x="27" y="21"/>
                    <a:pt x="31" y="16"/>
                  </a:cubicBezTo>
                  <a:cubicBezTo>
                    <a:pt x="36" y="18"/>
                    <a:pt x="41" y="18"/>
                    <a:pt x="46" y="16"/>
                  </a:cubicBezTo>
                  <a:cubicBezTo>
                    <a:pt x="62" y="33"/>
                    <a:pt x="62" y="33"/>
                    <a:pt x="62" y="33"/>
                  </a:cubicBezTo>
                  <a:cubicBezTo>
                    <a:pt x="60" y="17"/>
                    <a:pt x="60" y="17"/>
                    <a:pt x="60" y="17"/>
                  </a:cubicBezTo>
                  <a:cubicBezTo>
                    <a:pt x="60" y="14"/>
                    <a:pt x="60" y="14"/>
                    <a:pt x="60" y="14"/>
                  </a:cubicBezTo>
                  <a:cubicBezTo>
                    <a:pt x="53" y="4"/>
                    <a:pt x="47" y="0"/>
                    <a:pt x="39" y="1"/>
                  </a:cubicBezTo>
                  <a:cubicBezTo>
                    <a:pt x="32" y="0"/>
                    <a:pt x="24" y="5"/>
                    <a:pt x="17" y="16"/>
                  </a:cubicBezTo>
                  <a:cubicBezTo>
                    <a:pt x="8" y="46"/>
                    <a:pt x="8" y="46"/>
                    <a:pt x="8" y="46"/>
                  </a:cubicBezTo>
                  <a:cubicBezTo>
                    <a:pt x="1" y="57"/>
                    <a:pt x="0" y="66"/>
                    <a:pt x="4" y="72"/>
                  </a:cubicBezTo>
                  <a:cubicBezTo>
                    <a:pt x="2" y="76"/>
                    <a:pt x="1" y="79"/>
                    <a:pt x="0" y="83"/>
                  </a:cubicBezTo>
                  <a:cubicBezTo>
                    <a:pt x="0" y="89"/>
                    <a:pt x="1" y="93"/>
                    <a:pt x="4" y="98"/>
                  </a:cubicBezTo>
                  <a:cubicBezTo>
                    <a:pt x="6" y="97"/>
                    <a:pt x="6" y="97"/>
                    <a:pt x="6" y="97"/>
                  </a:cubicBezTo>
                  <a:cubicBezTo>
                    <a:pt x="7" y="88"/>
                    <a:pt x="12" y="81"/>
                    <a:pt x="22" y="78"/>
                  </a:cubicBezTo>
                  <a:cubicBezTo>
                    <a:pt x="24" y="57"/>
                    <a:pt x="24" y="57"/>
                    <a:pt x="24" y="57"/>
                  </a:cubicBezTo>
                  <a:cubicBezTo>
                    <a:pt x="23" y="56"/>
                    <a:pt x="23" y="54"/>
                    <a:pt x="22" y="52"/>
                  </a:cubicBezTo>
                  <a:cubicBezTo>
                    <a:pt x="18" y="53"/>
                    <a:pt x="17" y="51"/>
                    <a:pt x="18" y="45"/>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86" name="MH_Other_61"/>
            <p:cNvSpPr>
              <a:spLocks/>
            </p:cNvSpPr>
            <p:nvPr>
              <p:custDataLst>
                <p:tags r:id="rId73"/>
              </p:custDataLst>
            </p:nvPr>
          </p:nvSpPr>
          <p:spPr bwMode="auto">
            <a:xfrm>
              <a:off x="6773864" y="2625447"/>
              <a:ext cx="142875" cy="234834"/>
            </a:xfrm>
            <a:custGeom>
              <a:avLst/>
              <a:gdLst>
                <a:gd name="T0" fmla="*/ 9594695 w 41"/>
                <a:gd name="T1" fmla="*/ 43065863 h 78"/>
                <a:gd name="T2" fmla="*/ 2399061 w 41"/>
                <a:gd name="T3" fmla="*/ 57421666 h 78"/>
                <a:gd name="T4" fmla="*/ 11993756 w 41"/>
                <a:gd name="T5" fmla="*/ 74170361 h 78"/>
                <a:gd name="T6" fmla="*/ 16790329 w 41"/>
                <a:gd name="T7" fmla="*/ 86133272 h 78"/>
                <a:gd name="T8" fmla="*/ 11993756 w 41"/>
                <a:gd name="T9" fmla="*/ 136376263 h 78"/>
                <a:gd name="T10" fmla="*/ 38378780 w 41"/>
                <a:gd name="T11" fmla="*/ 186620801 h 78"/>
                <a:gd name="T12" fmla="*/ 59968780 w 41"/>
                <a:gd name="T13" fmla="*/ 148339175 h 78"/>
                <a:gd name="T14" fmla="*/ 55170659 w 41"/>
                <a:gd name="T15" fmla="*/ 112450440 h 78"/>
                <a:gd name="T16" fmla="*/ 23987512 w 41"/>
                <a:gd name="T17" fmla="*/ 98096184 h 78"/>
                <a:gd name="T18" fmla="*/ 88752866 w 41"/>
                <a:gd name="T19" fmla="*/ 26318715 h 78"/>
                <a:gd name="T20" fmla="*/ 57569720 w 41"/>
                <a:gd name="T21" fmla="*/ 0 h 78"/>
                <a:gd name="T22" fmla="*/ 35981268 w 41"/>
                <a:gd name="T23" fmla="*/ 0 h 78"/>
                <a:gd name="T24" fmla="*/ 23987512 w 41"/>
                <a:gd name="T25" fmla="*/ 35888735 h 78"/>
                <a:gd name="T26" fmla="*/ 9594695 w 41"/>
                <a:gd name="T27" fmla="*/ 43065863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41" h="78">
                  <a:moveTo>
                    <a:pt x="4" y="18"/>
                  </a:moveTo>
                  <a:cubicBezTo>
                    <a:pt x="1" y="24"/>
                    <a:pt x="1" y="24"/>
                    <a:pt x="1" y="24"/>
                  </a:cubicBezTo>
                  <a:cubicBezTo>
                    <a:pt x="0" y="30"/>
                    <a:pt x="1" y="32"/>
                    <a:pt x="5" y="31"/>
                  </a:cubicBezTo>
                  <a:cubicBezTo>
                    <a:pt x="6" y="33"/>
                    <a:pt x="6" y="35"/>
                    <a:pt x="7" y="36"/>
                  </a:cubicBezTo>
                  <a:cubicBezTo>
                    <a:pt x="5" y="57"/>
                    <a:pt x="5" y="57"/>
                    <a:pt x="5" y="57"/>
                  </a:cubicBezTo>
                  <a:cubicBezTo>
                    <a:pt x="11" y="63"/>
                    <a:pt x="15" y="70"/>
                    <a:pt x="16" y="78"/>
                  </a:cubicBezTo>
                  <a:cubicBezTo>
                    <a:pt x="25" y="62"/>
                    <a:pt x="25" y="62"/>
                    <a:pt x="25" y="62"/>
                  </a:cubicBezTo>
                  <a:cubicBezTo>
                    <a:pt x="23" y="47"/>
                    <a:pt x="23" y="47"/>
                    <a:pt x="23" y="47"/>
                  </a:cubicBezTo>
                  <a:cubicBezTo>
                    <a:pt x="17" y="46"/>
                    <a:pt x="13" y="44"/>
                    <a:pt x="10" y="41"/>
                  </a:cubicBezTo>
                  <a:cubicBezTo>
                    <a:pt x="32" y="48"/>
                    <a:pt x="41" y="38"/>
                    <a:pt x="37" y="11"/>
                  </a:cubicBezTo>
                  <a:cubicBezTo>
                    <a:pt x="32" y="9"/>
                    <a:pt x="27" y="5"/>
                    <a:pt x="24" y="0"/>
                  </a:cubicBezTo>
                  <a:cubicBezTo>
                    <a:pt x="15" y="0"/>
                    <a:pt x="15" y="0"/>
                    <a:pt x="15" y="0"/>
                  </a:cubicBezTo>
                  <a:cubicBezTo>
                    <a:pt x="10" y="15"/>
                    <a:pt x="10" y="15"/>
                    <a:pt x="10" y="15"/>
                  </a:cubicBezTo>
                  <a:cubicBezTo>
                    <a:pt x="4" y="18"/>
                    <a:pt x="4" y="18"/>
                    <a:pt x="4" y="18"/>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87" name="MH_Other_62"/>
            <p:cNvSpPr>
              <a:spLocks/>
            </p:cNvSpPr>
            <p:nvPr>
              <p:custDataLst>
                <p:tags r:id="rId74"/>
              </p:custDataLst>
            </p:nvPr>
          </p:nvSpPr>
          <p:spPr bwMode="auto">
            <a:xfrm>
              <a:off x="6591300" y="2813590"/>
              <a:ext cx="254000" cy="435335"/>
            </a:xfrm>
            <a:custGeom>
              <a:avLst/>
              <a:gdLst>
                <a:gd name="T0" fmla="*/ 123967316 w 73"/>
                <a:gd name="T1" fmla="*/ 23830150 h 145"/>
                <a:gd name="T2" fmla="*/ 97743787 w 73"/>
                <a:gd name="T3" fmla="*/ 38127931 h 145"/>
                <a:gd name="T4" fmla="*/ 92975873 w 73"/>
                <a:gd name="T5" fmla="*/ 35745997 h 145"/>
                <a:gd name="T6" fmla="*/ 83438500 w 73"/>
                <a:gd name="T7" fmla="*/ 0 h 145"/>
                <a:gd name="T8" fmla="*/ 57214972 w 73"/>
                <a:gd name="T9" fmla="*/ 2383478 h 145"/>
                <a:gd name="T10" fmla="*/ 14303743 w 73"/>
                <a:gd name="T11" fmla="*/ 166811051 h 145"/>
                <a:gd name="T12" fmla="*/ 4767914 w 73"/>
                <a:gd name="T13" fmla="*/ 321707799 h 145"/>
                <a:gd name="T14" fmla="*/ 0 w 73"/>
                <a:gd name="T15" fmla="*/ 326473211 h 145"/>
                <a:gd name="T16" fmla="*/ 7151871 w 73"/>
                <a:gd name="T17" fmla="*/ 345537949 h 145"/>
                <a:gd name="T18" fmla="*/ 35759357 w 73"/>
                <a:gd name="T19" fmla="*/ 324091277 h 145"/>
                <a:gd name="T20" fmla="*/ 33375400 w 73"/>
                <a:gd name="T21" fmla="*/ 309791952 h 145"/>
                <a:gd name="T22" fmla="*/ 23839572 w 73"/>
                <a:gd name="T23" fmla="*/ 312175430 h 145"/>
                <a:gd name="T24" fmla="*/ 50063100 w 73"/>
                <a:gd name="T25" fmla="*/ 202557048 h 145"/>
                <a:gd name="T26" fmla="*/ 61982886 w 73"/>
                <a:gd name="T27" fmla="*/ 90555188 h 145"/>
                <a:gd name="T28" fmla="*/ 73902672 w 73"/>
                <a:gd name="T29" fmla="*/ 152513270 h 145"/>
                <a:gd name="T30" fmla="*/ 85822457 w 73"/>
                <a:gd name="T31" fmla="*/ 245450392 h 145"/>
                <a:gd name="T32" fmla="*/ 69134757 w 73"/>
                <a:gd name="T33" fmla="*/ 340772536 h 145"/>
                <a:gd name="T34" fmla="*/ 174030416 w 73"/>
                <a:gd name="T35" fmla="*/ 336005580 h 145"/>
                <a:gd name="T36" fmla="*/ 154958759 w 73"/>
                <a:gd name="T37" fmla="*/ 61958082 h 145"/>
                <a:gd name="T38" fmla="*/ 123967316 w 73"/>
                <a:gd name="T39" fmla="*/ 23830150 h 14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73" h="145">
                  <a:moveTo>
                    <a:pt x="52" y="10"/>
                  </a:moveTo>
                  <a:cubicBezTo>
                    <a:pt x="41" y="16"/>
                    <a:pt x="41" y="16"/>
                    <a:pt x="41" y="16"/>
                  </a:cubicBezTo>
                  <a:cubicBezTo>
                    <a:pt x="40" y="16"/>
                    <a:pt x="40" y="15"/>
                    <a:pt x="39" y="15"/>
                  </a:cubicBezTo>
                  <a:cubicBezTo>
                    <a:pt x="36" y="10"/>
                    <a:pt x="35" y="6"/>
                    <a:pt x="35" y="0"/>
                  </a:cubicBezTo>
                  <a:cubicBezTo>
                    <a:pt x="24" y="1"/>
                    <a:pt x="24" y="1"/>
                    <a:pt x="24" y="1"/>
                  </a:cubicBezTo>
                  <a:cubicBezTo>
                    <a:pt x="11" y="5"/>
                    <a:pt x="5" y="28"/>
                    <a:pt x="6" y="70"/>
                  </a:cubicBezTo>
                  <a:cubicBezTo>
                    <a:pt x="2" y="135"/>
                    <a:pt x="2" y="135"/>
                    <a:pt x="2" y="135"/>
                  </a:cubicBezTo>
                  <a:cubicBezTo>
                    <a:pt x="1" y="136"/>
                    <a:pt x="1" y="137"/>
                    <a:pt x="0" y="137"/>
                  </a:cubicBezTo>
                  <a:cubicBezTo>
                    <a:pt x="3" y="145"/>
                    <a:pt x="3" y="145"/>
                    <a:pt x="3" y="145"/>
                  </a:cubicBezTo>
                  <a:cubicBezTo>
                    <a:pt x="15" y="136"/>
                    <a:pt x="15" y="136"/>
                    <a:pt x="15" y="136"/>
                  </a:cubicBezTo>
                  <a:cubicBezTo>
                    <a:pt x="14" y="130"/>
                    <a:pt x="14" y="130"/>
                    <a:pt x="14" y="130"/>
                  </a:cubicBezTo>
                  <a:cubicBezTo>
                    <a:pt x="13" y="130"/>
                    <a:pt x="11" y="130"/>
                    <a:pt x="10" y="131"/>
                  </a:cubicBezTo>
                  <a:cubicBezTo>
                    <a:pt x="21" y="85"/>
                    <a:pt x="21" y="85"/>
                    <a:pt x="21" y="85"/>
                  </a:cubicBezTo>
                  <a:cubicBezTo>
                    <a:pt x="26" y="38"/>
                    <a:pt x="26" y="38"/>
                    <a:pt x="26" y="38"/>
                  </a:cubicBezTo>
                  <a:cubicBezTo>
                    <a:pt x="31" y="64"/>
                    <a:pt x="31" y="64"/>
                    <a:pt x="31" y="64"/>
                  </a:cubicBezTo>
                  <a:cubicBezTo>
                    <a:pt x="36" y="103"/>
                    <a:pt x="36" y="103"/>
                    <a:pt x="36" y="103"/>
                  </a:cubicBezTo>
                  <a:cubicBezTo>
                    <a:pt x="29" y="143"/>
                    <a:pt x="29" y="143"/>
                    <a:pt x="29" y="143"/>
                  </a:cubicBezTo>
                  <a:cubicBezTo>
                    <a:pt x="73" y="141"/>
                    <a:pt x="73" y="141"/>
                    <a:pt x="73" y="141"/>
                  </a:cubicBezTo>
                  <a:cubicBezTo>
                    <a:pt x="65" y="26"/>
                    <a:pt x="65" y="26"/>
                    <a:pt x="65" y="26"/>
                  </a:cubicBezTo>
                  <a:cubicBezTo>
                    <a:pt x="52" y="10"/>
                    <a:pt x="52" y="10"/>
                    <a:pt x="52" y="10"/>
                  </a:cubicBezTo>
                  <a:close/>
                </a:path>
              </a:pathLst>
            </a:custGeom>
            <a:solidFill>
              <a:srgbClr val="EEEEE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88" name="MH_Other_63"/>
            <p:cNvSpPr>
              <a:spLocks/>
            </p:cNvSpPr>
            <p:nvPr>
              <p:custDataLst>
                <p:tags r:id="rId75"/>
              </p:custDataLst>
            </p:nvPr>
          </p:nvSpPr>
          <p:spPr bwMode="auto">
            <a:xfrm>
              <a:off x="6691313" y="2766898"/>
              <a:ext cx="228600" cy="491641"/>
            </a:xfrm>
            <a:custGeom>
              <a:avLst/>
              <a:gdLst>
                <a:gd name="T0" fmla="*/ 29318634 w 65"/>
                <a:gd name="T1" fmla="*/ 74337657 h 163"/>
                <a:gd name="T2" fmla="*/ 56194178 w 65"/>
                <a:gd name="T3" fmla="*/ 59948624 h 163"/>
                <a:gd name="T4" fmla="*/ 87955902 w 65"/>
                <a:gd name="T5" fmla="*/ 98316797 h 163"/>
                <a:gd name="T6" fmla="*/ 107500615 w 65"/>
                <a:gd name="T7" fmla="*/ 374083875 h 163"/>
                <a:gd name="T8" fmla="*/ 0 w 65"/>
                <a:gd name="T9" fmla="*/ 378879703 h 163"/>
                <a:gd name="T10" fmla="*/ 114831446 w 65"/>
                <a:gd name="T11" fmla="*/ 388471359 h 163"/>
                <a:gd name="T12" fmla="*/ 97728258 w 65"/>
                <a:gd name="T13" fmla="*/ 107908453 h 163"/>
                <a:gd name="T14" fmla="*/ 149036258 w 65"/>
                <a:gd name="T15" fmla="*/ 47959829 h 163"/>
                <a:gd name="T16" fmla="*/ 158808615 w 65"/>
                <a:gd name="T17" fmla="*/ 62347313 h 163"/>
                <a:gd name="T18" fmla="*/ 158808615 w 65"/>
                <a:gd name="T19" fmla="*/ 45561140 h 163"/>
                <a:gd name="T20" fmla="*/ 158808615 w 65"/>
                <a:gd name="T21" fmla="*/ 19183312 h 163"/>
                <a:gd name="T22" fmla="*/ 141705428 w 65"/>
                <a:gd name="T23" fmla="*/ 0 h 163"/>
                <a:gd name="T24" fmla="*/ 153922437 w 65"/>
                <a:gd name="T25" fmla="*/ 33572345 h 163"/>
                <a:gd name="T26" fmla="*/ 97728258 w 65"/>
                <a:gd name="T27" fmla="*/ 100715485 h 163"/>
                <a:gd name="T28" fmla="*/ 58637268 w 65"/>
                <a:gd name="T29" fmla="*/ 52755657 h 163"/>
                <a:gd name="T30" fmla="*/ 29318634 w 65"/>
                <a:gd name="T31" fmla="*/ 69541829 h 163"/>
                <a:gd name="T32" fmla="*/ 29318634 w 65"/>
                <a:gd name="T33" fmla="*/ 74337657 h 16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5" h="163">
                  <a:moveTo>
                    <a:pt x="12" y="31"/>
                  </a:moveTo>
                  <a:cubicBezTo>
                    <a:pt x="23" y="25"/>
                    <a:pt x="23" y="25"/>
                    <a:pt x="23" y="25"/>
                  </a:cubicBezTo>
                  <a:cubicBezTo>
                    <a:pt x="36" y="41"/>
                    <a:pt x="36" y="41"/>
                    <a:pt x="36" y="41"/>
                  </a:cubicBezTo>
                  <a:cubicBezTo>
                    <a:pt x="44" y="156"/>
                    <a:pt x="44" y="156"/>
                    <a:pt x="44" y="156"/>
                  </a:cubicBezTo>
                  <a:cubicBezTo>
                    <a:pt x="0" y="158"/>
                    <a:pt x="0" y="158"/>
                    <a:pt x="0" y="158"/>
                  </a:cubicBezTo>
                  <a:cubicBezTo>
                    <a:pt x="17" y="162"/>
                    <a:pt x="33" y="163"/>
                    <a:pt x="47" y="162"/>
                  </a:cubicBezTo>
                  <a:cubicBezTo>
                    <a:pt x="40" y="45"/>
                    <a:pt x="40" y="45"/>
                    <a:pt x="40" y="45"/>
                  </a:cubicBezTo>
                  <a:cubicBezTo>
                    <a:pt x="44" y="35"/>
                    <a:pt x="51" y="27"/>
                    <a:pt x="61" y="20"/>
                  </a:cubicBezTo>
                  <a:cubicBezTo>
                    <a:pt x="65" y="26"/>
                    <a:pt x="65" y="26"/>
                    <a:pt x="65" y="26"/>
                  </a:cubicBezTo>
                  <a:cubicBezTo>
                    <a:pt x="65" y="23"/>
                    <a:pt x="65" y="21"/>
                    <a:pt x="65" y="19"/>
                  </a:cubicBezTo>
                  <a:cubicBezTo>
                    <a:pt x="64" y="16"/>
                    <a:pt x="65" y="12"/>
                    <a:pt x="65" y="8"/>
                  </a:cubicBezTo>
                  <a:cubicBezTo>
                    <a:pt x="58" y="0"/>
                    <a:pt x="58" y="0"/>
                    <a:pt x="58" y="0"/>
                  </a:cubicBezTo>
                  <a:cubicBezTo>
                    <a:pt x="58" y="8"/>
                    <a:pt x="60" y="12"/>
                    <a:pt x="63" y="14"/>
                  </a:cubicBezTo>
                  <a:cubicBezTo>
                    <a:pt x="52" y="20"/>
                    <a:pt x="44" y="29"/>
                    <a:pt x="40" y="42"/>
                  </a:cubicBezTo>
                  <a:cubicBezTo>
                    <a:pt x="24" y="22"/>
                    <a:pt x="24" y="22"/>
                    <a:pt x="24" y="22"/>
                  </a:cubicBezTo>
                  <a:cubicBezTo>
                    <a:pt x="12" y="29"/>
                    <a:pt x="12" y="29"/>
                    <a:pt x="12" y="29"/>
                  </a:cubicBezTo>
                  <a:cubicBezTo>
                    <a:pt x="12" y="30"/>
                    <a:pt x="12" y="31"/>
                    <a:pt x="12" y="31"/>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89" name="MH_Other_64"/>
            <p:cNvSpPr>
              <a:spLocks/>
            </p:cNvSpPr>
            <p:nvPr>
              <p:custDataLst>
                <p:tags r:id="rId76"/>
              </p:custDataLst>
            </p:nvPr>
          </p:nvSpPr>
          <p:spPr bwMode="auto">
            <a:xfrm>
              <a:off x="6727825" y="2853414"/>
              <a:ext cx="6350" cy="6867"/>
            </a:xfrm>
            <a:custGeom>
              <a:avLst/>
              <a:gdLst>
                <a:gd name="T0" fmla="*/ 5040313 w 2"/>
                <a:gd name="T1" fmla="*/ 5040313 h 2"/>
                <a:gd name="T2" fmla="*/ 5040313 w 2"/>
                <a:gd name="T3" fmla="*/ 0 h 2"/>
                <a:gd name="T4" fmla="*/ 0 w 2"/>
                <a:gd name="T5" fmla="*/ 2520950 h 2"/>
                <a:gd name="T6" fmla="*/ 5040313 w 2"/>
                <a:gd name="T7" fmla="*/ 5040313 h 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2">
                  <a:moveTo>
                    <a:pt x="2" y="2"/>
                  </a:moveTo>
                  <a:cubicBezTo>
                    <a:pt x="2" y="2"/>
                    <a:pt x="2" y="1"/>
                    <a:pt x="2" y="0"/>
                  </a:cubicBezTo>
                  <a:cubicBezTo>
                    <a:pt x="0" y="1"/>
                    <a:pt x="0" y="1"/>
                    <a:pt x="0" y="1"/>
                  </a:cubicBezTo>
                  <a:cubicBezTo>
                    <a:pt x="1" y="1"/>
                    <a:pt x="1" y="2"/>
                    <a:pt x="2" y="2"/>
                  </a:cubicBezTo>
                  <a:close/>
                </a:path>
              </a:pathLst>
            </a:custGeom>
            <a:solidFill>
              <a:srgbClr val="E2DAB6"/>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90" name="MH_Other_65"/>
            <p:cNvSpPr>
              <a:spLocks/>
            </p:cNvSpPr>
            <p:nvPr>
              <p:custDataLst>
                <p:tags r:id="rId77"/>
              </p:custDataLst>
            </p:nvPr>
          </p:nvSpPr>
          <p:spPr bwMode="auto">
            <a:xfrm>
              <a:off x="6734175" y="2798482"/>
              <a:ext cx="96838" cy="94759"/>
            </a:xfrm>
            <a:custGeom>
              <a:avLst/>
              <a:gdLst>
                <a:gd name="T0" fmla="*/ 0 w 28"/>
                <a:gd name="T1" fmla="*/ 44936708 h 32"/>
                <a:gd name="T2" fmla="*/ 28121190 w 28"/>
                <a:gd name="T3" fmla="*/ 28381483 h 32"/>
                <a:gd name="T4" fmla="*/ 65615599 w 28"/>
                <a:gd name="T5" fmla="*/ 75681905 h 32"/>
                <a:gd name="T6" fmla="*/ 63271911 w 28"/>
                <a:gd name="T7" fmla="*/ 49665673 h 32"/>
                <a:gd name="T8" fmla="*/ 37494409 w 28"/>
                <a:gd name="T9" fmla="*/ 0 h 32"/>
                <a:gd name="T10" fmla="*/ 0 w 28"/>
                <a:gd name="T11" fmla="*/ 44936708 h 3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8" h="32">
                  <a:moveTo>
                    <a:pt x="0" y="19"/>
                  </a:moveTo>
                  <a:cubicBezTo>
                    <a:pt x="12" y="12"/>
                    <a:pt x="12" y="12"/>
                    <a:pt x="12" y="12"/>
                  </a:cubicBezTo>
                  <a:cubicBezTo>
                    <a:pt x="28" y="32"/>
                    <a:pt x="28" y="32"/>
                    <a:pt x="28" y="32"/>
                  </a:cubicBezTo>
                  <a:cubicBezTo>
                    <a:pt x="28" y="28"/>
                    <a:pt x="28" y="24"/>
                    <a:pt x="27" y="21"/>
                  </a:cubicBezTo>
                  <a:cubicBezTo>
                    <a:pt x="26" y="13"/>
                    <a:pt x="22" y="6"/>
                    <a:pt x="16" y="0"/>
                  </a:cubicBezTo>
                  <a:cubicBezTo>
                    <a:pt x="6" y="3"/>
                    <a:pt x="1" y="10"/>
                    <a:pt x="0" y="19"/>
                  </a:cubicBezTo>
                  <a:close/>
                </a:path>
              </a:pathLst>
            </a:custGeom>
            <a:solidFill>
              <a:srgbClr val="EEEEE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91" name="MH_Other_66"/>
            <p:cNvSpPr>
              <a:spLocks/>
            </p:cNvSpPr>
            <p:nvPr>
              <p:custDataLst>
                <p:tags r:id="rId78"/>
              </p:custDataLst>
            </p:nvPr>
          </p:nvSpPr>
          <p:spPr bwMode="auto">
            <a:xfrm>
              <a:off x="6923089" y="2606221"/>
              <a:ext cx="7937" cy="6867"/>
            </a:xfrm>
            <a:custGeom>
              <a:avLst/>
              <a:gdLst>
                <a:gd name="T0" fmla="*/ 0 w 2"/>
                <a:gd name="T1" fmla="*/ 3360208 h 3"/>
                <a:gd name="T2" fmla="*/ 5040313 w 2"/>
                <a:gd name="T3" fmla="*/ 3360208 h 3"/>
                <a:gd name="T4" fmla="*/ 0 w 2"/>
                <a:gd name="T5" fmla="*/ 0 h 3"/>
                <a:gd name="T6" fmla="*/ 0 w 2"/>
                <a:gd name="T7" fmla="*/ 3360208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 h="3">
                  <a:moveTo>
                    <a:pt x="0" y="3"/>
                  </a:moveTo>
                  <a:cubicBezTo>
                    <a:pt x="2" y="3"/>
                    <a:pt x="2" y="3"/>
                    <a:pt x="2" y="3"/>
                  </a:cubicBezTo>
                  <a:cubicBezTo>
                    <a:pt x="1" y="2"/>
                    <a:pt x="0" y="1"/>
                    <a:pt x="0" y="0"/>
                  </a:cubicBezTo>
                  <a:cubicBezTo>
                    <a:pt x="0" y="3"/>
                    <a:pt x="0" y="3"/>
                    <a:pt x="0" y="3"/>
                  </a:cubicBezTo>
                  <a:close/>
                </a:path>
              </a:pathLst>
            </a:custGeom>
            <a:solidFill>
              <a:srgbClr val="CAB96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92" name="MH_Other_67"/>
            <p:cNvSpPr>
              <a:spLocks/>
            </p:cNvSpPr>
            <p:nvPr>
              <p:custDataLst>
                <p:tags r:id="rId79"/>
              </p:custDataLst>
            </p:nvPr>
          </p:nvSpPr>
          <p:spPr bwMode="auto">
            <a:xfrm>
              <a:off x="6873876" y="2610341"/>
              <a:ext cx="100013" cy="289766"/>
            </a:xfrm>
            <a:custGeom>
              <a:avLst/>
              <a:gdLst>
                <a:gd name="T0" fmla="*/ 37589372 w 29"/>
                <a:gd name="T1" fmla="*/ 2415580 h 96"/>
                <a:gd name="T2" fmla="*/ 32891467 w 29"/>
                <a:gd name="T3" fmla="*/ 2415580 h 96"/>
                <a:gd name="T4" fmla="*/ 37589372 w 29"/>
                <a:gd name="T5" fmla="*/ 41075736 h 96"/>
                <a:gd name="T6" fmla="*/ 0 w 29"/>
                <a:gd name="T7" fmla="*/ 0 h 96"/>
                <a:gd name="T8" fmla="*/ 25842310 w 29"/>
                <a:gd name="T9" fmla="*/ 41075736 h 96"/>
                <a:gd name="T10" fmla="*/ 23494124 w 29"/>
                <a:gd name="T11" fmla="*/ 103897906 h 96"/>
                <a:gd name="T12" fmla="*/ 14096781 w 29"/>
                <a:gd name="T13" fmla="*/ 113563334 h 96"/>
                <a:gd name="T14" fmla="*/ 14096781 w 29"/>
                <a:gd name="T15" fmla="*/ 125644341 h 96"/>
                <a:gd name="T16" fmla="*/ 30541748 w 29"/>
                <a:gd name="T17" fmla="*/ 144975196 h 96"/>
                <a:gd name="T18" fmla="*/ 30541748 w 29"/>
                <a:gd name="T19" fmla="*/ 171552791 h 96"/>
                <a:gd name="T20" fmla="*/ 30541748 w 29"/>
                <a:gd name="T21" fmla="*/ 188466512 h 96"/>
                <a:gd name="T22" fmla="*/ 63431683 w 29"/>
                <a:gd name="T23" fmla="*/ 231959382 h 96"/>
                <a:gd name="T24" fmla="*/ 56384059 w 29"/>
                <a:gd name="T25" fmla="*/ 183633798 h 96"/>
                <a:gd name="T26" fmla="*/ 58733778 w 29"/>
                <a:gd name="T27" fmla="*/ 159471783 h 96"/>
                <a:gd name="T28" fmla="*/ 63431683 w 29"/>
                <a:gd name="T29" fmla="*/ 142558062 h 96"/>
                <a:gd name="T30" fmla="*/ 56384059 w 29"/>
                <a:gd name="T31" fmla="*/ 53156743 h 96"/>
                <a:gd name="T32" fmla="*/ 37589372 w 29"/>
                <a:gd name="T33" fmla="*/ 2415580 h 9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9" h="96">
                  <a:moveTo>
                    <a:pt x="16" y="1"/>
                  </a:moveTo>
                  <a:cubicBezTo>
                    <a:pt x="14" y="1"/>
                    <a:pt x="14" y="1"/>
                    <a:pt x="14" y="1"/>
                  </a:cubicBezTo>
                  <a:cubicBezTo>
                    <a:pt x="16" y="17"/>
                    <a:pt x="16" y="17"/>
                    <a:pt x="16" y="17"/>
                  </a:cubicBezTo>
                  <a:cubicBezTo>
                    <a:pt x="0" y="0"/>
                    <a:pt x="0" y="0"/>
                    <a:pt x="0" y="0"/>
                  </a:cubicBezTo>
                  <a:cubicBezTo>
                    <a:pt x="11" y="17"/>
                    <a:pt x="11" y="17"/>
                    <a:pt x="11" y="17"/>
                  </a:cubicBezTo>
                  <a:cubicBezTo>
                    <a:pt x="14" y="26"/>
                    <a:pt x="14" y="34"/>
                    <a:pt x="10" y="43"/>
                  </a:cubicBezTo>
                  <a:cubicBezTo>
                    <a:pt x="8" y="45"/>
                    <a:pt x="7" y="46"/>
                    <a:pt x="6" y="47"/>
                  </a:cubicBezTo>
                  <a:cubicBezTo>
                    <a:pt x="6" y="49"/>
                    <a:pt x="6" y="51"/>
                    <a:pt x="6" y="52"/>
                  </a:cubicBezTo>
                  <a:cubicBezTo>
                    <a:pt x="13" y="60"/>
                    <a:pt x="13" y="60"/>
                    <a:pt x="13" y="60"/>
                  </a:cubicBezTo>
                  <a:cubicBezTo>
                    <a:pt x="13" y="64"/>
                    <a:pt x="12" y="68"/>
                    <a:pt x="13" y="71"/>
                  </a:cubicBezTo>
                  <a:cubicBezTo>
                    <a:pt x="13" y="73"/>
                    <a:pt x="13" y="75"/>
                    <a:pt x="13" y="78"/>
                  </a:cubicBezTo>
                  <a:cubicBezTo>
                    <a:pt x="15" y="88"/>
                    <a:pt x="19" y="94"/>
                    <a:pt x="27" y="96"/>
                  </a:cubicBezTo>
                  <a:cubicBezTo>
                    <a:pt x="25" y="89"/>
                    <a:pt x="24" y="82"/>
                    <a:pt x="24" y="76"/>
                  </a:cubicBezTo>
                  <a:cubicBezTo>
                    <a:pt x="24" y="73"/>
                    <a:pt x="25" y="69"/>
                    <a:pt x="25" y="66"/>
                  </a:cubicBezTo>
                  <a:cubicBezTo>
                    <a:pt x="26" y="64"/>
                    <a:pt x="26" y="61"/>
                    <a:pt x="27" y="59"/>
                  </a:cubicBezTo>
                  <a:cubicBezTo>
                    <a:pt x="29" y="50"/>
                    <a:pt x="28" y="37"/>
                    <a:pt x="24" y="22"/>
                  </a:cubicBezTo>
                  <a:cubicBezTo>
                    <a:pt x="16" y="1"/>
                    <a:pt x="16" y="1"/>
                    <a:pt x="16" y="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93" name="MH_Other_68"/>
            <p:cNvSpPr>
              <a:spLocks/>
            </p:cNvSpPr>
            <p:nvPr>
              <p:custDataLst>
                <p:tags r:id="rId80"/>
              </p:custDataLst>
            </p:nvPr>
          </p:nvSpPr>
          <p:spPr bwMode="auto">
            <a:xfrm>
              <a:off x="6788150" y="2610342"/>
              <a:ext cx="134938" cy="282900"/>
            </a:xfrm>
            <a:custGeom>
              <a:avLst/>
              <a:gdLst>
                <a:gd name="T0" fmla="*/ 26318715 w 39"/>
                <a:gd name="T1" fmla="*/ 12070877 h 94"/>
                <a:gd name="T2" fmla="*/ 47851646 w 39"/>
                <a:gd name="T3" fmla="*/ 12070877 h 94"/>
                <a:gd name="T4" fmla="*/ 78954597 w 39"/>
                <a:gd name="T5" fmla="*/ 38625564 h 94"/>
                <a:gd name="T6" fmla="*/ 14355803 w 39"/>
                <a:gd name="T7" fmla="*/ 111046165 h 94"/>
                <a:gd name="T8" fmla="*/ 45458754 w 39"/>
                <a:gd name="T9" fmla="*/ 125531529 h 94"/>
                <a:gd name="T10" fmla="*/ 50244538 w 39"/>
                <a:gd name="T11" fmla="*/ 161741053 h 94"/>
                <a:gd name="T12" fmla="*/ 28711606 w 39"/>
                <a:gd name="T13" fmla="*/ 200366616 h 94"/>
                <a:gd name="T14" fmla="*/ 31102951 w 39"/>
                <a:gd name="T15" fmla="*/ 226921303 h 94"/>
                <a:gd name="T16" fmla="*/ 86133272 w 39"/>
                <a:gd name="T17" fmla="*/ 159328120 h 94"/>
                <a:gd name="T18" fmla="*/ 74170361 w 39"/>
                <a:gd name="T19" fmla="*/ 125531529 h 94"/>
                <a:gd name="T20" fmla="*/ 74170361 w 39"/>
                <a:gd name="T21" fmla="*/ 113460652 h 94"/>
                <a:gd name="T22" fmla="*/ 83740381 w 39"/>
                <a:gd name="T23" fmla="*/ 103804261 h 94"/>
                <a:gd name="T24" fmla="*/ 86133272 w 39"/>
                <a:gd name="T25" fmla="*/ 41038496 h 94"/>
                <a:gd name="T26" fmla="*/ 59814558 w 39"/>
                <a:gd name="T27" fmla="*/ 0 h 94"/>
                <a:gd name="T28" fmla="*/ 23925823 w 39"/>
                <a:gd name="T29" fmla="*/ 0 h 94"/>
                <a:gd name="T30" fmla="*/ 7177128 w 39"/>
                <a:gd name="T31" fmla="*/ 41038496 h 94"/>
                <a:gd name="T32" fmla="*/ 0 w 39"/>
                <a:gd name="T33" fmla="*/ 55523860 h 94"/>
                <a:gd name="T34" fmla="*/ 14355803 w 39"/>
                <a:gd name="T35" fmla="*/ 48280401 h 94"/>
                <a:gd name="T36" fmla="*/ 26318715 w 39"/>
                <a:gd name="T37" fmla="*/ 12070877 h 9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9" h="94">
                  <a:moveTo>
                    <a:pt x="11" y="5"/>
                  </a:moveTo>
                  <a:cubicBezTo>
                    <a:pt x="20" y="5"/>
                    <a:pt x="20" y="5"/>
                    <a:pt x="20" y="5"/>
                  </a:cubicBezTo>
                  <a:cubicBezTo>
                    <a:pt x="23" y="10"/>
                    <a:pt x="28" y="14"/>
                    <a:pt x="33" y="16"/>
                  </a:cubicBezTo>
                  <a:cubicBezTo>
                    <a:pt x="37" y="43"/>
                    <a:pt x="28" y="53"/>
                    <a:pt x="6" y="46"/>
                  </a:cubicBezTo>
                  <a:cubicBezTo>
                    <a:pt x="9" y="49"/>
                    <a:pt x="13" y="51"/>
                    <a:pt x="19" y="52"/>
                  </a:cubicBezTo>
                  <a:cubicBezTo>
                    <a:pt x="21" y="67"/>
                    <a:pt x="21" y="67"/>
                    <a:pt x="21" y="67"/>
                  </a:cubicBezTo>
                  <a:cubicBezTo>
                    <a:pt x="12" y="83"/>
                    <a:pt x="12" y="83"/>
                    <a:pt x="12" y="83"/>
                  </a:cubicBezTo>
                  <a:cubicBezTo>
                    <a:pt x="13" y="86"/>
                    <a:pt x="13" y="90"/>
                    <a:pt x="13" y="94"/>
                  </a:cubicBezTo>
                  <a:cubicBezTo>
                    <a:pt x="17" y="81"/>
                    <a:pt x="25" y="72"/>
                    <a:pt x="36" y="66"/>
                  </a:cubicBezTo>
                  <a:cubicBezTo>
                    <a:pt x="33" y="64"/>
                    <a:pt x="31" y="60"/>
                    <a:pt x="31" y="52"/>
                  </a:cubicBezTo>
                  <a:cubicBezTo>
                    <a:pt x="31" y="51"/>
                    <a:pt x="31" y="49"/>
                    <a:pt x="31" y="47"/>
                  </a:cubicBezTo>
                  <a:cubicBezTo>
                    <a:pt x="32" y="46"/>
                    <a:pt x="33" y="45"/>
                    <a:pt x="35" y="43"/>
                  </a:cubicBezTo>
                  <a:cubicBezTo>
                    <a:pt x="39" y="34"/>
                    <a:pt x="39" y="26"/>
                    <a:pt x="36" y="17"/>
                  </a:cubicBezTo>
                  <a:cubicBezTo>
                    <a:pt x="25" y="0"/>
                    <a:pt x="25" y="0"/>
                    <a:pt x="25" y="0"/>
                  </a:cubicBezTo>
                  <a:cubicBezTo>
                    <a:pt x="20" y="2"/>
                    <a:pt x="15" y="2"/>
                    <a:pt x="10" y="0"/>
                  </a:cubicBezTo>
                  <a:cubicBezTo>
                    <a:pt x="6" y="5"/>
                    <a:pt x="4" y="11"/>
                    <a:pt x="3" y="17"/>
                  </a:cubicBezTo>
                  <a:cubicBezTo>
                    <a:pt x="0" y="23"/>
                    <a:pt x="0" y="23"/>
                    <a:pt x="0" y="23"/>
                  </a:cubicBezTo>
                  <a:cubicBezTo>
                    <a:pt x="6" y="20"/>
                    <a:pt x="6" y="20"/>
                    <a:pt x="6" y="20"/>
                  </a:cubicBezTo>
                  <a:cubicBezTo>
                    <a:pt x="11" y="5"/>
                    <a:pt x="11" y="5"/>
                    <a:pt x="11" y="5"/>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94" name="MH_Other_69"/>
            <p:cNvSpPr>
              <a:spLocks/>
            </p:cNvSpPr>
            <p:nvPr>
              <p:custDataLst>
                <p:tags r:id="rId81"/>
              </p:custDataLst>
            </p:nvPr>
          </p:nvSpPr>
          <p:spPr bwMode="auto">
            <a:xfrm>
              <a:off x="6954839" y="2810843"/>
              <a:ext cx="142875" cy="460054"/>
            </a:xfrm>
            <a:custGeom>
              <a:avLst/>
              <a:gdLst>
                <a:gd name="T0" fmla="*/ 2399061 w 41"/>
                <a:gd name="T1" fmla="*/ 0 h 153"/>
                <a:gd name="T2" fmla="*/ 0 w 41"/>
                <a:gd name="T3" fmla="*/ 23901059 h 153"/>
                <a:gd name="T4" fmla="*/ 47975024 w 41"/>
                <a:gd name="T5" fmla="*/ 121895401 h 153"/>
                <a:gd name="T6" fmla="*/ 71960988 w 41"/>
                <a:gd name="T7" fmla="*/ 291591373 h 153"/>
                <a:gd name="T8" fmla="*/ 67164415 w 41"/>
                <a:gd name="T9" fmla="*/ 310712220 h 153"/>
                <a:gd name="T10" fmla="*/ 71960988 w 41"/>
                <a:gd name="T11" fmla="*/ 313102326 h 153"/>
                <a:gd name="T12" fmla="*/ 79158171 w 41"/>
                <a:gd name="T13" fmla="*/ 339393491 h 153"/>
                <a:gd name="T14" fmla="*/ 47975024 w 41"/>
                <a:gd name="T15" fmla="*/ 337003385 h 153"/>
                <a:gd name="T16" fmla="*/ 57569720 w 41"/>
                <a:gd name="T17" fmla="*/ 341783597 h 153"/>
                <a:gd name="T18" fmla="*/ 71960988 w 41"/>
                <a:gd name="T19" fmla="*/ 351344021 h 153"/>
                <a:gd name="T20" fmla="*/ 86353805 w 41"/>
                <a:gd name="T21" fmla="*/ 360904444 h 153"/>
                <a:gd name="T22" fmla="*/ 93549439 w 41"/>
                <a:gd name="T23" fmla="*/ 365684656 h 153"/>
                <a:gd name="T24" fmla="*/ 98347561 w 41"/>
                <a:gd name="T25" fmla="*/ 329833068 h 153"/>
                <a:gd name="T26" fmla="*/ 91151927 w 41"/>
                <a:gd name="T27" fmla="*/ 322662750 h 153"/>
                <a:gd name="T28" fmla="*/ 81557232 w 41"/>
                <a:gd name="T29" fmla="*/ 212717879 h 153"/>
                <a:gd name="T30" fmla="*/ 31183146 w 41"/>
                <a:gd name="T31" fmla="*/ 11950529 h 153"/>
                <a:gd name="T32" fmla="*/ 2399061 w 41"/>
                <a:gd name="T33" fmla="*/ 0 h 15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1" h="153">
                  <a:moveTo>
                    <a:pt x="1" y="0"/>
                  </a:moveTo>
                  <a:cubicBezTo>
                    <a:pt x="1" y="3"/>
                    <a:pt x="0" y="7"/>
                    <a:pt x="0" y="10"/>
                  </a:cubicBezTo>
                  <a:cubicBezTo>
                    <a:pt x="16" y="18"/>
                    <a:pt x="23" y="32"/>
                    <a:pt x="20" y="51"/>
                  </a:cubicBezTo>
                  <a:cubicBezTo>
                    <a:pt x="30" y="122"/>
                    <a:pt x="30" y="122"/>
                    <a:pt x="30" y="122"/>
                  </a:cubicBezTo>
                  <a:cubicBezTo>
                    <a:pt x="28" y="130"/>
                    <a:pt x="28" y="130"/>
                    <a:pt x="28" y="130"/>
                  </a:cubicBezTo>
                  <a:cubicBezTo>
                    <a:pt x="30" y="131"/>
                    <a:pt x="30" y="131"/>
                    <a:pt x="30" y="131"/>
                  </a:cubicBezTo>
                  <a:cubicBezTo>
                    <a:pt x="33" y="142"/>
                    <a:pt x="33" y="142"/>
                    <a:pt x="33" y="142"/>
                  </a:cubicBezTo>
                  <a:cubicBezTo>
                    <a:pt x="20" y="141"/>
                    <a:pt x="20" y="141"/>
                    <a:pt x="20" y="141"/>
                  </a:cubicBezTo>
                  <a:cubicBezTo>
                    <a:pt x="24" y="143"/>
                    <a:pt x="24" y="143"/>
                    <a:pt x="24" y="143"/>
                  </a:cubicBezTo>
                  <a:cubicBezTo>
                    <a:pt x="30" y="147"/>
                    <a:pt x="30" y="147"/>
                    <a:pt x="30" y="147"/>
                  </a:cubicBezTo>
                  <a:cubicBezTo>
                    <a:pt x="36" y="151"/>
                    <a:pt x="36" y="151"/>
                    <a:pt x="36" y="151"/>
                  </a:cubicBezTo>
                  <a:cubicBezTo>
                    <a:pt x="39" y="153"/>
                    <a:pt x="39" y="153"/>
                    <a:pt x="39" y="153"/>
                  </a:cubicBezTo>
                  <a:cubicBezTo>
                    <a:pt x="41" y="138"/>
                    <a:pt x="41" y="138"/>
                    <a:pt x="41" y="138"/>
                  </a:cubicBezTo>
                  <a:cubicBezTo>
                    <a:pt x="38" y="135"/>
                    <a:pt x="38" y="135"/>
                    <a:pt x="38" y="135"/>
                  </a:cubicBezTo>
                  <a:cubicBezTo>
                    <a:pt x="34" y="89"/>
                    <a:pt x="34" y="89"/>
                    <a:pt x="34" y="89"/>
                  </a:cubicBezTo>
                  <a:cubicBezTo>
                    <a:pt x="33" y="38"/>
                    <a:pt x="27" y="10"/>
                    <a:pt x="13" y="5"/>
                  </a:cubicBezTo>
                  <a:cubicBezTo>
                    <a:pt x="1" y="0"/>
                    <a:pt x="1" y="0"/>
                    <a:pt x="1" y="0"/>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95" name="MH_Other_70"/>
            <p:cNvSpPr>
              <a:spLocks/>
            </p:cNvSpPr>
            <p:nvPr>
              <p:custDataLst>
                <p:tags r:id="rId82"/>
              </p:custDataLst>
            </p:nvPr>
          </p:nvSpPr>
          <p:spPr bwMode="auto">
            <a:xfrm>
              <a:off x="6831014" y="2828696"/>
              <a:ext cx="242887" cy="425723"/>
            </a:xfrm>
            <a:custGeom>
              <a:avLst/>
              <a:gdLst>
                <a:gd name="T0" fmla="*/ 95457525 w 69"/>
                <a:gd name="T1" fmla="*/ 57124578 h 142"/>
                <a:gd name="T2" fmla="*/ 61190441 w 69"/>
                <a:gd name="T3" fmla="*/ 14281530 h 142"/>
                <a:gd name="T4" fmla="*/ 51399845 w 69"/>
                <a:gd name="T5" fmla="*/ 0 h 142"/>
                <a:gd name="T6" fmla="*/ 0 w 69"/>
                <a:gd name="T7" fmla="*/ 59505090 h 142"/>
                <a:gd name="T8" fmla="*/ 17132760 w 69"/>
                <a:gd name="T9" fmla="*/ 337984899 h 142"/>
                <a:gd name="T10" fmla="*/ 51399845 w 69"/>
                <a:gd name="T11" fmla="*/ 333223874 h 142"/>
                <a:gd name="T12" fmla="*/ 105248121 w 69"/>
                <a:gd name="T13" fmla="*/ 273720327 h 142"/>
                <a:gd name="T14" fmla="*/ 70981036 w 69"/>
                <a:gd name="T15" fmla="*/ 195174226 h 142"/>
                <a:gd name="T16" fmla="*/ 83220063 w 69"/>
                <a:gd name="T17" fmla="*/ 133290167 h 142"/>
                <a:gd name="T18" fmla="*/ 112591850 w 69"/>
                <a:gd name="T19" fmla="*/ 64264571 h 142"/>
                <a:gd name="T20" fmla="*/ 105248121 w 69"/>
                <a:gd name="T21" fmla="*/ 130909655 h 142"/>
                <a:gd name="T22" fmla="*/ 122382446 w 69"/>
                <a:gd name="T23" fmla="*/ 218976262 h 142"/>
                <a:gd name="T24" fmla="*/ 124829312 w 69"/>
                <a:gd name="T25" fmla="*/ 268959303 h 142"/>
                <a:gd name="T26" fmla="*/ 132173041 w 69"/>
                <a:gd name="T27" fmla="*/ 283240833 h 142"/>
                <a:gd name="T28" fmla="*/ 137068339 w 69"/>
                <a:gd name="T29" fmla="*/ 299901333 h 142"/>
                <a:gd name="T30" fmla="*/ 137068339 w 69"/>
                <a:gd name="T31" fmla="*/ 321324399 h 142"/>
                <a:gd name="T32" fmla="*/ 168886993 w 69"/>
                <a:gd name="T33" fmla="*/ 323703369 h 142"/>
                <a:gd name="T34" fmla="*/ 161544828 w 69"/>
                <a:gd name="T35" fmla="*/ 297522363 h 142"/>
                <a:gd name="T36" fmla="*/ 156649530 w 69"/>
                <a:gd name="T37" fmla="*/ 295141851 h 142"/>
                <a:gd name="T38" fmla="*/ 161544828 w 69"/>
                <a:gd name="T39" fmla="*/ 276100840 h 142"/>
                <a:gd name="T40" fmla="*/ 137068339 w 69"/>
                <a:gd name="T41" fmla="*/ 107107619 h 142"/>
                <a:gd name="T42" fmla="*/ 88115361 w 69"/>
                <a:gd name="T43" fmla="*/ 9520506 h 142"/>
                <a:gd name="T44" fmla="*/ 95457525 w 69"/>
                <a:gd name="T45" fmla="*/ 57124578 h 142"/>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69" h="142">
                  <a:moveTo>
                    <a:pt x="39" y="24"/>
                  </a:moveTo>
                  <a:cubicBezTo>
                    <a:pt x="31" y="22"/>
                    <a:pt x="27" y="16"/>
                    <a:pt x="25" y="6"/>
                  </a:cubicBezTo>
                  <a:cubicBezTo>
                    <a:pt x="21" y="0"/>
                    <a:pt x="21" y="0"/>
                    <a:pt x="21" y="0"/>
                  </a:cubicBezTo>
                  <a:cubicBezTo>
                    <a:pt x="11" y="7"/>
                    <a:pt x="4" y="15"/>
                    <a:pt x="0" y="25"/>
                  </a:cubicBezTo>
                  <a:cubicBezTo>
                    <a:pt x="7" y="142"/>
                    <a:pt x="7" y="142"/>
                    <a:pt x="7" y="142"/>
                  </a:cubicBezTo>
                  <a:cubicBezTo>
                    <a:pt x="12" y="142"/>
                    <a:pt x="17" y="141"/>
                    <a:pt x="21" y="140"/>
                  </a:cubicBezTo>
                  <a:cubicBezTo>
                    <a:pt x="43" y="115"/>
                    <a:pt x="43" y="115"/>
                    <a:pt x="43" y="115"/>
                  </a:cubicBezTo>
                  <a:cubicBezTo>
                    <a:pt x="29" y="82"/>
                    <a:pt x="29" y="82"/>
                    <a:pt x="29" y="82"/>
                  </a:cubicBezTo>
                  <a:cubicBezTo>
                    <a:pt x="34" y="56"/>
                    <a:pt x="34" y="56"/>
                    <a:pt x="34" y="56"/>
                  </a:cubicBezTo>
                  <a:cubicBezTo>
                    <a:pt x="46" y="27"/>
                    <a:pt x="46" y="27"/>
                    <a:pt x="46" y="27"/>
                  </a:cubicBezTo>
                  <a:cubicBezTo>
                    <a:pt x="47" y="37"/>
                    <a:pt x="46" y="46"/>
                    <a:pt x="43" y="55"/>
                  </a:cubicBezTo>
                  <a:cubicBezTo>
                    <a:pt x="50" y="92"/>
                    <a:pt x="50" y="92"/>
                    <a:pt x="50" y="92"/>
                  </a:cubicBezTo>
                  <a:cubicBezTo>
                    <a:pt x="51" y="113"/>
                    <a:pt x="51" y="113"/>
                    <a:pt x="51" y="113"/>
                  </a:cubicBezTo>
                  <a:cubicBezTo>
                    <a:pt x="52" y="115"/>
                    <a:pt x="53" y="117"/>
                    <a:pt x="54" y="119"/>
                  </a:cubicBezTo>
                  <a:cubicBezTo>
                    <a:pt x="54" y="121"/>
                    <a:pt x="55" y="124"/>
                    <a:pt x="56" y="126"/>
                  </a:cubicBezTo>
                  <a:cubicBezTo>
                    <a:pt x="56" y="135"/>
                    <a:pt x="56" y="135"/>
                    <a:pt x="56" y="135"/>
                  </a:cubicBezTo>
                  <a:cubicBezTo>
                    <a:pt x="69" y="136"/>
                    <a:pt x="69" y="136"/>
                    <a:pt x="69" y="136"/>
                  </a:cubicBezTo>
                  <a:cubicBezTo>
                    <a:pt x="66" y="125"/>
                    <a:pt x="66" y="125"/>
                    <a:pt x="66" y="125"/>
                  </a:cubicBezTo>
                  <a:cubicBezTo>
                    <a:pt x="64" y="124"/>
                    <a:pt x="64" y="124"/>
                    <a:pt x="64" y="124"/>
                  </a:cubicBezTo>
                  <a:cubicBezTo>
                    <a:pt x="66" y="116"/>
                    <a:pt x="66" y="116"/>
                    <a:pt x="66" y="116"/>
                  </a:cubicBezTo>
                  <a:cubicBezTo>
                    <a:pt x="56" y="45"/>
                    <a:pt x="56" y="45"/>
                    <a:pt x="56" y="45"/>
                  </a:cubicBezTo>
                  <a:cubicBezTo>
                    <a:pt x="59" y="26"/>
                    <a:pt x="52" y="12"/>
                    <a:pt x="36" y="4"/>
                  </a:cubicBezTo>
                  <a:cubicBezTo>
                    <a:pt x="36" y="10"/>
                    <a:pt x="37" y="17"/>
                    <a:pt x="39" y="24"/>
                  </a:cubicBezTo>
                  <a:close/>
                </a:path>
              </a:pathLst>
            </a:custGeom>
            <a:solidFill>
              <a:srgbClr val="EEEEE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96" name="MH_Other_71"/>
            <p:cNvSpPr>
              <a:spLocks/>
            </p:cNvSpPr>
            <p:nvPr>
              <p:custDataLst>
                <p:tags r:id="rId83"/>
              </p:custDataLst>
            </p:nvPr>
          </p:nvSpPr>
          <p:spPr bwMode="auto">
            <a:xfrm>
              <a:off x="6905625" y="2909721"/>
              <a:ext cx="120650" cy="339204"/>
            </a:xfrm>
            <a:custGeom>
              <a:avLst/>
              <a:gdLst>
                <a:gd name="T0" fmla="*/ 30916880 w 35"/>
                <a:gd name="T1" fmla="*/ 69255039 h 113"/>
                <a:gd name="T2" fmla="*/ 19025416 w 35"/>
                <a:gd name="T3" fmla="*/ 131345816 h 113"/>
                <a:gd name="T4" fmla="*/ 52320281 w 35"/>
                <a:gd name="T5" fmla="*/ 210154233 h 113"/>
                <a:gd name="T6" fmla="*/ 0 w 35"/>
                <a:gd name="T7" fmla="*/ 269857439 h 113"/>
                <a:gd name="T8" fmla="*/ 21403401 w 35"/>
                <a:gd name="T9" fmla="*/ 265080750 h 113"/>
                <a:gd name="T10" fmla="*/ 83237161 w 35"/>
                <a:gd name="T11" fmla="*/ 236423706 h 113"/>
                <a:gd name="T12" fmla="*/ 78481192 w 35"/>
                <a:gd name="T13" fmla="*/ 219707612 h 113"/>
                <a:gd name="T14" fmla="*/ 71345697 w 35"/>
                <a:gd name="T15" fmla="*/ 205377544 h 113"/>
                <a:gd name="T16" fmla="*/ 38050833 w 35"/>
                <a:gd name="T17" fmla="*/ 138511623 h 113"/>
                <a:gd name="T18" fmla="*/ 45186328 w 35"/>
                <a:gd name="T19" fmla="*/ 83583561 h 113"/>
                <a:gd name="T20" fmla="*/ 52320281 w 35"/>
                <a:gd name="T21" fmla="*/ 66867467 h 113"/>
                <a:gd name="T22" fmla="*/ 59455776 w 35"/>
                <a:gd name="T23" fmla="*/ 0 h 113"/>
                <a:gd name="T24" fmla="*/ 30916880 w 35"/>
                <a:gd name="T25" fmla="*/ 69255039 h 11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5" h="113">
                  <a:moveTo>
                    <a:pt x="13" y="29"/>
                  </a:moveTo>
                  <a:cubicBezTo>
                    <a:pt x="8" y="55"/>
                    <a:pt x="8" y="55"/>
                    <a:pt x="8" y="55"/>
                  </a:cubicBezTo>
                  <a:cubicBezTo>
                    <a:pt x="22" y="88"/>
                    <a:pt x="22" y="88"/>
                    <a:pt x="22" y="88"/>
                  </a:cubicBezTo>
                  <a:cubicBezTo>
                    <a:pt x="0" y="113"/>
                    <a:pt x="0" y="113"/>
                    <a:pt x="0" y="113"/>
                  </a:cubicBezTo>
                  <a:cubicBezTo>
                    <a:pt x="3" y="113"/>
                    <a:pt x="6" y="112"/>
                    <a:pt x="9" y="111"/>
                  </a:cubicBezTo>
                  <a:cubicBezTo>
                    <a:pt x="18" y="108"/>
                    <a:pt x="27" y="104"/>
                    <a:pt x="35" y="99"/>
                  </a:cubicBezTo>
                  <a:cubicBezTo>
                    <a:pt x="34" y="97"/>
                    <a:pt x="33" y="94"/>
                    <a:pt x="33" y="92"/>
                  </a:cubicBezTo>
                  <a:cubicBezTo>
                    <a:pt x="32" y="90"/>
                    <a:pt x="31" y="88"/>
                    <a:pt x="30" y="86"/>
                  </a:cubicBezTo>
                  <a:cubicBezTo>
                    <a:pt x="27" y="77"/>
                    <a:pt x="22" y="67"/>
                    <a:pt x="16" y="58"/>
                  </a:cubicBezTo>
                  <a:cubicBezTo>
                    <a:pt x="19" y="35"/>
                    <a:pt x="19" y="35"/>
                    <a:pt x="19" y="35"/>
                  </a:cubicBezTo>
                  <a:cubicBezTo>
                    <a:pt x="20" y="32"/>
                    <a:pt x="21" y="30"/>
                    <a:pt x="22" y="28"/>
                  </a:cubicBezTo>
                  <a:cubicBezTo>
                    <a:pt x="25" y="19"/>
                    <a:pt x="26" y="10"/>
                    <a:pt x="25" y="0"/>
                  </a:cubicBezTo>
                  <a:cubicBezTo>
                    <a:pt x="13" y="29"/>
                    <a:pt x="13" y="29"/>
                    <a:pt x="13" y="29"/>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97" name="MH_Other_72"/>
            <p:cNvSpPr>
              <a:spLocks/>
            </p:cNvSpPr>
            <p:nvPr>
              <p:custDataLst>
                <p:tags r:id="rId84"/>
              </p:custDataLst>
            </p:nvPr>
          </p:nvSpPr>
          <p:spPr bwMode="auto">
            <a:xfrm>
              <a:off x="6556375" y="3242058"/>
              <a:ext cx="381000" cy="759433"/>
            </a:xfrm>
            <a:custGeom>
              <a:avLst/>
              <a:gdLst>
                <a:gd name="T0" fmla="*/ 242854222 w 109"/>
                <a:gd name="T1" fmla="*/ 4802528 h 252"/>
                <a:gd name="T2" fmla="*/ 208853571 w 109"/>
                <a:gd name="T3" fmla="*/ 9606605 h 252"/>
                <a:gd name="T4" fmla="*/ 94713427 w 109"/>
                <a:gd name="T5" fmla="*/ 0 h 252"/>
                <a:gd name="T6" fmla="*/ 77713102 w 109"/>
                <a:gd name="T7" fmla="*/ 88858385 h 252"/>
                <a:gd name="T8" fmla="*/ 80141052 w 109"/>
                <a:gd name="T9" fmla="*/ 117676650 h 252"/>
                <a:gd name="T10" fmla="*/ 75285152 w 109"/>
                <a:gd name="T11" fmla="*/ 117676650 h 252"/>
                <a:gd name="T12" fmla="*/ 72855643 w 109"/>
                <a:gd name="T13" fmla="*/ 117676650 h 252"/>
                <a:gd name="T14" fmla="*/ 50999418 w 109"/>
                <a:gd name="T15" fmla="*/ 280984287 h 252"/>
                <a:gd name="T16" fmla="*/ 9714917 w 109"/>
                <a:gd name="T17" fmla="*/ 511536610 h 252"/>
                <a:gd name="T18" fmla="*/ 0 w 109"/>
                <a:gd name="T19" fmla="*/ 590788390 h 252"/>
                <a:gd name="T20" fmla="*/ 9714917 w 109"/>
                <a:gd name="T21" fmla="*/ 595590917 h 252"/>
                <a:gd name="T22" fmla="*/ 43714009 w 109"/>
                <a:gd name="T23" fmla="*/ 605197522 h 252"/>
                <a:gd name="T24" fmla="*/ 84998510 w 109"/>
                <a:gd name="T25" fmla="*/ 259370588 h 252"/>
                <a:gd name="T26" fmla="*/ 213711030 w 109"/>
                <a:gd name="T27" fmla="*/ 86456346 h 252"/>
                <a:gd name="T28" fmla="*/ 223425947 w 109"/>
                <a:gd name="T29" fmla="*/ 204134546 h 252"/>
                <a:gd name="T30" fmla="*/ 223425947 w 109"/>
                <a:gd name="T31" fmla="*/ 343424896 h 252"/>
                <a:gd name="T32" fmla="*/ 230711355 w 109"/>
                <a:gd name="T33" fmla="*/ 350631012 h 252"/>
                <a:gd name="T34" fmla="*/ 230711355 w 109"/>
                <a:gd name="T35" fmla="*/ 372244711 h 252"/>
                <a:gd name="T36" fmla="*/ 220996438 w 109"/>
                <a:gd name="T37" fmla="*/ 578779746 h 252"/>
                <a:gd name="T38" fmla="*/ 228281847 w 109"/>
                <a:gd name="T39" fmla="*/ 581181785 h 252"/>
                <a:gd name="T40" fmla="*/ 254995531 w 109"/>
                <a:gd name="T41" fmla="*/ 588386351 h 252"/>
                <a:gd name="T42" fmla="*/ 257425039 w 109"/>
                <a:gd name="T43" fmla="*/ 588386351 h 252"/>
                <a:gd name="T44" fmla="*/ 259852989 w 109"/>
                <a:gd name="T45" fmla="*/ 588386351 h 252"/>
                <a:gd name="T46" fmla="*/ 259852989 w 109"/>
                <a:gd name="T47" fmla="*/ 585984312 h 252"/>
                <a:gd name="T48" fmla="*/ 264710447 w 109"/>
                <a:gd name="T49" fmla="*/ 0 h 252"/>
                <a:gd name="T50" fmla="*/ 242854222 w 109"/>
                <a:gd name="T51" fmla="*/ 4802528 h 25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109" h="252">
                  <a:moveTo>
                    <a:pt x="100" y="2"/>
                  </a:moveTo>
                  <a:cubicBezTo>
                    <a:pt x="96" y="3"/>
                    <a:pt x="91" y="4"/>
                    <a:pt x="86" y="4"/>
                  </a:cubicBezTo>
                  <a:cubicBezTo>
                    <a:pt x="72" y="5"/>
                    <a:pt x="56" y="4"/>
                    <a:pt x="39" y="0"/>
                  </a:cubicBezTo>
                  <a:cubicBezTo>
                    <a:pt x="32" y="37"/>
                    <a:pt x="32" y="37"/>
                    <a:pt x="32" y="37"/>
                  </a:cubicBezTo>
                  <a:cubicBezTo>
                    <a:pt x="33" y="49"/>
                    <a:pt x="33" y="49"/>
                    <a:pt x="33" y="49"/>
                  </a:cubicBezTo>
                  <a:cubicBezTo>
                    <a:pt x="33" y="49"/>
                    <a:pt x="32" y="49"/>
                    <a:pt x="31" y="49"/>
                  </a:cubicBezTo>
                  <a:cubicBezTo>
                    <a:pt x="31" y="49"/>
                    <a:pt x="31" y="49"/>
                    <a:pt x="30" y="49"/>
                  </a:cubicBezTo>
                  <a:cubicBezTo>
                    <a:pt x="21" y="117"/>
                    <a:pt x="21" y="117"/>
                    <a:pt x="21" y="117"/>
                  </a:cubicBezTo>
                  <a:cubicBezTo>
                    <a:pt x="4" y="213"/>
                    <a:pt x="4" y="213"/>
                    <a:pt x="4" y="213"/>
                  </a:cubicBezTo>
                  <a:cubicBezTo>
                    <a:pt x="0" y="246"/>
                    <a:pt x="0" y="246"/>
                    <a:pt x="0" y="246"/>
                  </a:cubicBezTo>
                  <a:cubicBezTo>
                    <a:pt x="1" y="246"/>
                    <a:pt x="3" y="247"/>
                    <a:pt x="4" y="248"/>
                  </a:cubicBezTo>
                  <a:cubicBezTo>
                    <a:pt x="8" y="251"/>
                    <a:pt x="13" y="252"/>
                    <a:pt x="18" y="252"/>
                  </a:cubicBezTo>
                  <a:cubicBezTo>
                    <a:pt x="35" y="108"/>
                    <a:pt x="35" y="108"/>
                    <a:pt x="35" y="108"/>
                  </a:cubicBezTo>
                  <a:cubicBezTo>
                    <a:pt x="88" y="36"/>
                    <a:pt x="88" y="36"/>
                    <a:pt x="88" y="36"/>
                  </a:cubicBezTo>
                  <a:cubicBezTo>
                    <a:pt x="92" y="85"/>
                    <a:pt x="92" y="85"/>
                    <a:pt x="92" y="85"/>
                  </a:cubicBezTo>
                  <a:cubicBezTo>
                    <a:pt x="92" y="143"/>
                    <a:pt x="92" y="143"/>
                    <a:pt x="92" y="143"/>
                  </a:cubicBezTo>
                  <a:cubicBezTo>
                    <a:pt x="95" y="146"/>
                    <a:pt x="95" y="146"/>
                    <a:pt x="95" y="146"/>
                  </a:cubicBezTo>
                  <a:cubicBezTo>
                    <a:pt x="95" y="155"/>
                    <a:pt x="95" y="155"/>
                    <a:pt x="95" y="155"/>
                  </a:cubicBezTo>
                  <a:cubicBezTo>
                    <a:pt x="91" y="184"/>
                    <a:pt x="90" y="212"/>
                    <a:pt x="91" y="241"/>
                  </a:cubicBezTo>
                  <a:cubicBezTo>
                    <a:pt x="92" y="241"/>
                    <a:pt x="93" y="242"/>
                    <a:pt x="94" y="242"/>
                  </a:cubicBezTo>
                  <a:cubicBezTo>
                    <a:pt x="97" y="243"/>
                    <a:pt x="101" y="244"/>
                    <a:pt x="105" y="245"/>
                  </a:cubicBezTo>
                  <a:cubicBezTo>
                    <a:pt x="105" y="245"/>
                    <a:pt x="105" y="245"/>
                    <a:pt x="106" y="245"/>
                  </a:cubicBezTo>
                  <a:cubicBezTo>
                    <a:pt x="106" y="245"/>
                    <a:pt x="106" y="245"/>
                    <a:pt x="107" y="245"/>
                  </a:cubicBezTo>
                  <a:cubicBezTo>
                    <a:pt x="107" y="244"/>
                    <a:pt x="107" y="244"/>
                    <a:pt x="107" y="244"/>
                  </a:cubicBezTo>
                  <a:cubicBezTo>
                    <a:pt x="109" y="0"/>
                    <a:pt x="109" y="0"/>
                    <a:pt x="109" y="0"/>
                  </a:cubicBezTo>
                  <a:cubicBezTo>
                    <a:pt x="106" y="1"/>
                    <a:pt x="103" y="2"/>
                    <a:pt x="100" y="2"/>
                  </a:cubicBezTo>
                  <a:close/>
                </a:path>
              </a:pathLst>
            </a:custGeom>
            <a:solidFill>
              <a:srgbClr val="B3BFCB"/>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98" name="MH_Other_73"/>
            <p:cNvSpPr>
              <a:spLocks/>
            </p:cNvSpPr>
            <p:nvPr>
              <p:custDataLst>
                <p:tags r:id="rId85"/>
              </p:custDataLst>
            </p:nvPr>
          </p:nvSpPr>
          <p:spPr bwMode="auto">
            <a:xfrm>
              <a:off x="6931025" y="3206353"/>
              <a:ext cx="114300" cy="770419"/>
            </a:xfrm>
            <a:custGeom>
              <a:avLst/>
              <a:gdLst>
                <a:gd name="T0" fmla="*/ 75832085 w 33"/>
                <a:gd name="T1" fmla="*/ 26437146 h 256"/>
                <a:gd name="T2" fmla="*/ 66352497 w 33"/>
                <a:gd name="T3" fmla="*/ 21631238 h 256"/>
                <a:gd name="T4" fmla="*/ 66352497 w 33"/>
                <a:gd name="T5" fmla="*/ 0 h 256"/>
                <a:gd name="T6" fmla="*/ 4739794 w 33"/>
                <a:gd name="T7" fmla="*/ 28841650 h 256"/>
                <a:gd name="T8" fmla="*/ 0 w 33"/>
                <a:gd name="T9" fmla="*/ 615272522 h 256"/>
                <a:gd name="T10" fmla="*/ 35546145 w 33"/>
                <a:gd name="T11" fmla="*/ 612869568 h 256"/>
                <a:gd name="T12" fmla="*/ 47394861 w 33"/>
                <a:gd name="T13" fmla="*/ 252358240 h 256"/>
                <a:gd name="T14" fmla="*/ 63983370 w 33"/>
                <a:gd name="T15" fmla="*/ 153818518 h 256"/>
                <a:gd name="T16" fmla="*/ 68721624 w 33"/>
                <a:gd name="T17" fmla="*/ 100942676 h 256"/>
                <a:gd name="T18" fmla="*/ 78201212 w 33"/>
                <a:gd name="T19" fmla="*/ 74505530 h 256"/>
                <a:gd name="T20" fmla="*/ 75832085 w 33"/>
                <a:gd name="T21" fmla="*/ 26437146 h 25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 h="256">
                  <a:moveTo>
                    <a:pt x="32" y="11"/>
                  </a:moveTo>
                  <a:cubicBezTo>
                    <a:pt x="28" y="9"/>
                    <a:pt x="28" y="9"/>
                    <a:pt x="28" y="9"/>
                  </a:cubicBezTo>
                  <a:cubicBezTo>
                    <a:pt x="28" y="0"/>
                    <a:pt x="28" y="0"/>
                    <a:pt x="28" y="0"/>
                  </a:cubicBezTo>
                  <a:cubicBezTo>
                    <a:pt x="20" y="5"/>
                    <a:pt x="11" y="9"/>
                    <a:pt x="2" y="12"/>
                  </a:cubicBezTo>
                  <a:cubicBezTo>
                    <a:pt x="0" y="256"/>
                    <a:pt x="0" y="256"/>
                    <a:pt x="0" y="256"/>
                  </a:cubicBezTo>
                  <a:cubicBezTo>
                    <a:pt x="15" y="255"/>
                    <a:pt x="15" y="255"/>
                    <a:pt x="15" y="255"/>
                  </a:cubicBezTo>
                  <a:cubicBezTo>
                    <a:pt x="20" y="105"/>
                    <a:pt x="20" y="105"/>
                    <a:pt x="20" y="105"/>
                  </a:cubicBezTo>
                  <a:cubicBezTo>
                    <a:pt x="27" y="64"/>
                    <a:pt x="27" y="64"/>
                    <a:pt x="27" y="64"/>
                  </a:cubicBezTo>
                  <a:cubicBezTo>
                    <a:pt x="29" y="42"/>
                    <a:pt x="29" y="42"/>
                    <a:pt x="29" y="42"/>
                  </a:cubicBezTo>
                  <a:cubicBezTo>
                    <a:pt x="33" y="31"/>
                    <a:pt x="33" y="31"/>
                    <a:pt x="33" y="31"/>
                  </a:cubicBezTo>
                  <a:cubicBezTo>
                    <a:pt x="32" y="11"/>
                    <a:pt x="32" y="11"/>
                    <a:pt x="32" y="11"/>
                  </a:cubicBezTo>
                  <a:close/>
                </a:path>
              </a:pathLst>
            </a:custGeom>
            <a:solidFill>
              <a:srgbClr val="8296A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99" name="MH_Other_74"/>
            <p:cNvSpPr>
              <a:spLocks/>
            </p:cNvSpPr>
            <p:nvPr>
              <p:custDataLst>
                <p:tags r:id="rId86"/>
              </p:custDataLst>
            </p:nvPr>
          </p:nvSpPr>
          <p:spPr bwMode="auto">
            <a:xfrm>
              <a:off x="7023100" y="3239312"/>
              <a:ext cx="57150" cy="175782"/>
            </a:xfrm>
            <a:custGeom>
              <a:avLst/>
              <a:gdLst>
                <a:gd name="T0" fmla="*/ 13394765 w 17"/>
                <a:gd name="T1" fmla="*/ 48678886 h 58"/>
                <a:gd name="T2" fmla="*/ 4464424 w 17"/>
                <a:gd name="T3" fmla="*/ 75453677 h 58"/>
                <a:gd name="T4" fmla="*/ 0 w 17"/>
                <a:gd name="T5" fmla="*/ 129000139 h 58"/>
                <a:gd name="T6" fmla="*/ 13394765 w 17"/>
                <a:gd name="T7" fmla="*/ 94925543 h 58"/>
                <a:gd name="T8" fmla="*/ 13394765 w 17"/>
                <a:gd name="T9" fmla="*/ 97359332 h 58"/>
                <a:gd name="T10" fmla="*/ 20091400 w 17"/>
                <a:gd name="T11" fmla="*/ 109528273 h 58"/>
                <a:gd name="T12" fmla="*/ 20091400 w 17"/>
                <a:gd name="T13" fmla="*/ 114397410 h 58"/>
                <a:gd name="T14" fmla="*/ 20091400 w 17"/>
                <a:gd name="T15" fmla="*/ 119264986 h 58"/>
                <a:gd name="T16" fmla="*/ 20091400 w 17"/>
                <a:gd name="T17" fmla="*/ 129000139 h 58"/>
                <a:gd name="T18" fmla="*/ 8928847 w 17"/>
                <a:gd name="T19" fmla="*/ 121698775 h 58"/>
                <a:gd name="T20" fmla="*/ 8928847 w 17"/>
                <a:gd name="T21" fmla="*/ 124132563 h 58"/>
                <a:gd name="T22" fmla="*/ 15626976 w 17"/>
                <a:gd name="T23" fmla="*/ 129000139 h 58"/>
                <a:gd name="T24" fmla="*/ 8928847 w 17"/>
                <a:gd name="T25" fmla="*/ 131435488 h 58"/>
                <a:gd name="T26" fmla="*/ 4464424 w 17"/>
                <a:gd name="T27" fmla="*/ 141170641 h 58"/>
                <a:gd name="T28" fmla="*/ 26788035 w 17"/>
                <a:gd name="T29" fmla="*/ 129000139 h 58"/>
                <a:gd name="T30" fmla="*/ 26788035 w 17"/>
                <a:gd name="T31" fmla="*/ 121698775 h 58"/>
                <a:gd name="T32" fmla="*/ 35718376 w 17"/>
                <a:gd name="T33" fmla="*/ 109528273 h 58"/>
                <a:gd name="T34" fmla="*/ 37950588 w 17"/>
                <a:gd name="T35" fmla="*/ 102226908 h 58"/>
                <a:gd name="T36" fmla="*/ 29021741 w 17"/>
                <a:gd name="T37" fmla="*/ 55981811 h 58"/>
                <a:gd name="T38" fmla="*/ 24555824 w 17"/>
                <a:gd name="T39" fmla="*/ 9735153 h 58"/>
                <a:gd name="T40" fmla="*/ 11162553 w 17"/>
                <a:gd name="T41" fmla="*/ 0 h 58"/>
                <a:gd name="T42" fmla="*/ 13394765 w 17"/>
                <a:gd name="T43" fmla="*/ 48678886 h 5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7" h="58">
                  <a:moveTo>
                    <a:pt x="6" y="20"/>
                  </a:moveTo>
                  <a:cubicBezTo>
                    <a:pt x="2" y="31"/>
                    <a:pt x="2" y="31"/>
                    <a:pt x="2" y="31"/>
                  </a:cubicBezTo>
                  <a:cubicBezTo>
                    <a:pt x="0" y="53"/>
                    <a:pt x="0" y="53"/>
                    <a:pt x="0" y="53"/>
                  </a:cubicBezTo>
                  <a:cubicBezTo>
                    <a:pt x="6" y="39"/>
                    <a:pt x="6" y="39"/>
                    <a:pt x="6" y="39"/>
                  </a:cubicBezTo>
                  <a:cubicBezTo>
                    <a:pt x="6" y="39"/>
                    <a:pt x="6" y="40"/>
                    <a:pt x="6" y="40"/>
                  </a:cubicBezTo>
                  <a:cubicBezTo>
                    <a:pt x="9" y="45"/>
                    <a:pt x="9" y="45"/>
                    <a:pt x="9" y="45"/>
                  </a:cubicBezTo>
                  <a:cubicBezTo>
                    <a:pt x="9" y="47"/>
                    <a:pt x="9" y="47"/>
                    <a:pt x="9" y="47"/>
                  </a:cubicBezTo>
                  <a:cubicBezTo>
                    <a:pt x="9" y="49"/>
                    <a:pt x="9" y="49"/>
                    <a:pt x="9" y="49"/>
                  </a:cubicBezTo>
                  <a:cubicBezTo>
                    <a:pt x="9" y="53"/>
                    <a:pt x="9" y="53"/>
                    <a:pt x="9" y="53"/>
                  </a:cubicBezTo>
                  <a:cubicBezTo>
                    <a:pt x="4" y="50"/>
                    <a:pt x="4" y="50"/>
                    <a:pt x="4" y="50"/>
                  </a:cubicBezTo>
                  <a:cubicBezTo>
                    <a:pt x="4" y="50"/>
                    <a:pt x="4" y="50"/>
                    <a:pt x="4" y="51"/>
                  </a:cubicBezTo>
                  <a:cubicBezTo>
                    <a:pt x="7" y="53"/>
                    <a:pt x="7" y="53"/>
                    <a:pt x="7" y="53"/>
                  </a:cubicBezTo>
                  <a:cubicBezTo>
                    <a:pt x="6" y="54"/>
                    <a:pt x="5" y="54"/>
                    <a:pt x="4" y="54"/>
                  </a:cubicBezTo>
                  <a:cubicBezTo>
                    <a:pt x="3" y="55"/>
                    <a:pt x="2" y="56"/>
                    <a:pt x="2" y="58"/>
                  </a:cubicBezTo>
                  <a:cubicBezTo>
                    <a:pt x="12" y="53"/>
                    <a:pt x="12" y="53"/>
                    <a:pt x="12" y="53"/>
                  </a:cubicBezTo>
                  <a:cubicBezTo>
                    <a:pt x="12" y="50"/>
                    <a:pt x="12" y="50"/>
                    <a:pt x="12" y="50"/>
                  </a:cubicBezTo>
                  <a:cubicBezTo>
                    <a:pt x="16" y="45"/>
                    <a:pt x="16" y="45"/>
                    <a:pt x="16" y="45"/>
                  </a:cubicBezTo>
                  <a:cubicBezTo>
                    <a:pt x="17" y="42"/>
                    <a:pt x="17" y="42"/>
                    <a:pt x="17" y="42"/>
                  </a:cubicBezTo>
                  <a:cubicBezTo>
                    <a:pt x="13" y="23"/>
                    <a:pt x="13" y="23"/>
                    <a:pt x="13" y="23"/>
                  </a:cubicBezTo>
                  <a:cubicBezTo>
                    <a:pt x="11" y="4"/>
                    <a:pt x="11" y="4"/>
                    <a:pt x="11" y="4"/>
                  </a:cubicBezTo>
                  <a:cubicBezTo>
                    <a:pt x="5" y="0"/>
                    <a:pt x="5" y="0"/>
                    <a:pt x="5" y="0"/>
                  </a:cubicBezTo>
                  <a:cubicBezTo>
                    <a:pt x="6" y="20"/>
                    <a:pt x="6" y="20"/>
                    <a:pt x="6" y="2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00" name="MH_Other_75"/>
            <p:cNvSpPr>
              <a:spLocks/>
            </p:cNvSpPr>
            <p:nvPr>
              <p:custDataLst>
                <p:tags r:id="rId87"/>
              </p:custDataLst>
            </p:nvPr>
          </p:nvSpPr>
          <p:spPr bwMode="auto">
            <a:xfrm>
              <a:off x="7031039" y="3251671"/>
              <a:ext cx="60325" cy="167542"/>
            </a:xfrm>
            <a:custGeom>
              <a:avLst/>
              <a:gdLst>
                <a:gd name="T0" fmla="*/ 20232004 w 18"/>
                <a:gd name="T1" fmla="*/ 0 h 55"/>
                <a:gd name="T2" fmla="*/ 24728505 w 18"/>
                <a:gd name="T3" fmla="*/ 46157457 h 55"/>
                <a:gd name="T4" fmla="*/ 33720007 w 18"/>
                <a:gd name="T5" fmla="*/ 92314915 h 55"/>
                <a:gd name="T6" fmla="*/ 31472506 w 18"/>
                <a:gd name="T7" fmla="*/ 99603098 h 55"/>
                <a:gd name="T8" fmla="*/ 22479505 w 18"/>
                <a:gd name="T9" fmla="*/ 111749551 h 55"/>
                <a:gd name="T10" fmla="*/ 22479505 w 18"/>
                <a:gd name="T11" fmla="*/ 119037735 h 55"/>
                <a:gd name="T12" fmla="*/ 0 w 18"/>
                <a:gd name="T13" fmla="*/ 131184188 h 55"/>
                <a:gd name="T14" fmla="*/ 0 w 18"/>
                <a:gd name="T15" fmla="*/ 133614102 h 55"/>
                <a:gd name="T16" fmla="*/ 24728505 w 18"/>
                <a:gd name="T17" fmla="*/ 121467649 h 55"/>
                <a:gd name="T18" fmla="*/ 24728505 w 18"/>
                <a:gd name="T19" fmla="*/ 119037735 h 55"/>
                <a:gd name="T20" fmla="*/ 40464008 w 18"/>
                <a:gd name="T21" fmla="*/ 92314915 h 55"/>
                <a:gd name="T22" fmla="*/ 33720007 w 18"/>
                <a:gd name="T23" fmla="*/ 9718098 h 55"/>
                <a:gd name="T24" fmla="*/ 20232004 w 18"/>
                <a:gd name="T25" fmla="*/ 0 h 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8" h="55">
                  <a:moveTo>
                    <a:pt x="9" y="0"/>
                  </a:moveTo>
                  <a:cubicBezTo>
                    <a:pt x="11" y="19"/>
                    <a:pt x="11" y="19"/>
                    <a:pt x="11" y="19"/>
                  </a:cubicBezTo>
                  <a:cubicBezTo>
                    <a:pt x="15" y="38"/>
                    <a:pt x="15" y="38"/>
                    <a:pt x="15" y="38"/>
                  </a:cubicBezTo>
                  <a:cubicBezTo>
                    <a:pt x="14" y="41"/>
                    <a:pt x="14" y="41"/>
                    <a:pt x="14" y="41"/>
                  </a:cubicBezTo>
                  <a:cubicBezTo>
                    <a:pt x="10" y="46"/>
                    <a:pt x="10" y="46"/>
                    <a:pt x="10" y="46"/>
                  </a:cubicBezTo>
                  <a:cubicBezTo>
                    <a:pt x="10" y="49"/>
                    <a:pt x="10" y="49"/>
                    <a:pt x="10" y="49"/>
                  </a:cubicBezTo>
                  <a:cubicBezTo>
                    <a:pt x="0" y="54"/>
                    <a:pt x="0" y="54"/>
                    <a:pt x="0" y="54"/>
                  </a:cubicBezTo>
                  <a:cubicBezTo>
                    <a:pt x="0" y="54"/>
                    <a:pt x="0" y="54"/>
                    <a:pt x="0" y="55"/>
                  </a:cubicBezTo>
                  <a:cubicBezTo>
                    <a:pt x="11" y="50"/>
                    <a:pt x="11" y="50"/>
                    <a:pt x="11" y="50"/>
                  </a:cubicBezTo>
                  <a:cubicBezTo>
                    <a:pt x="11" y="49"/>
                    <a:pt x="11" y="49"/>
                    <a:pt x="11" y="49"/>
                  </a:cubicBezTo>
                  <a:cubicBezTo>
                    <a:pt x="18" y="38"/>
                    <a:pt x="18" y="38"/>
                    <a:pt x="18" y="38"/>
                  </a:cubicBezTo>
                  <a:cubicBezTo>
                    <a:pt x="15" y="4"/>
                    <a:pt x="15" y="4"/>
                    <a:pt x="15" y="4"/>
                  </a:cubicBezTo>
                  <a:cubicBezTo>
                    <a:pt x="9" y="0"/>
                    <a:pt x="9" y="0"/>
                    <a:pt x="9"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01" name="MH_Other_76"/>
            <p:cNvSpPr>
              <a:spLocks/>
            </p:cNvSpPr>
            <p:nvPr>
              <p:custDataLst>
                <p:tags r:id="rId88"/>
              </p:custDataLst>
            </p:nvPr>
          </p:nvSpPr>
          <p:spPr bwMode="auto">
            <a:xfrm>
              <a:off x="6602414" y="2927572"/>
              <a:ext cx="96837" cy="330965"/>
            </a:xfrm>
            <a:custGeom>
              <a:avLst/>
              <a:gdLst>
                <a:gd name="T0" fmla="*/ 65615599 w 28"/>
                <a:gd name="T1" fmla="*/ 109689159 h 110"/>
                <a:gd name="T2" fmla="*/ 65615599 w 28"/>
                <a:gd name="T3" fmla="*/ 61998086 h 110"/>
                <a:gd name="T4" fmla="*/ 53898692 w 28"/>
                <a:gd name="T5" fmla="*/ 0 h 110"/>
                <a:gd name="T6" fmla="*/ 42181784 w 28"/>
                <a:gd name="T7" fmla="*/ 112073403 h 110"/>
                <a:gd name="T8" fmla="*/ 16404282 w 28"/>
                <a:gd name="T9" fmla="*/ 221764106 h 110"/>
                <a:gd name="T10" fmla="*/ 25777502 w 28"/>
                <a:gd name="T11" fmla="*/ 219378317 h 110"/>
                <a:gd name="T12" fmla="*/ 28121190 w 28"/>
                <a:gd name="T13" fmla="*/ 233686874 h 110"/>
                <a:gd name="T14" fmla="*/ 0 w 28"/>
                <a:gd name="T15" fmla="*/ 255146622 h 110"/>
                <a:gd name="T16" fmla="*/ 2343688 w 28"/>
                <a:gd name="T17" fmla="*/ 262300900 h 110"/>
                <a:gd name="T18" fmla="*/ 4687375 w 28"/>
                <a:gd name="T19" fmla="*/ 255146622 h 110"/>
                <a:gd name="T20" fmla="*/ 18747970 w 28"/>
                <a:gd name="T21" fmla="*/ 255146622 h 110"/>
                <a:gd name="T22" fmla="*/ 35150722 w 28"/>
                <a:gd name="T23" fmla="*/ 255146622 h 110"/>
                <a:gd name="T24" fmla="*/ 46867629 w 28"/>
                <a:gd name="T25" fmla="*/ 221764106 h 110"/>
                <a:gd name="T26" fmla="*/ 42181784 w 28"/>
                <a:gd name="T27" fmla="*/ 219378317 h 110"/>
                <a:gd name="T28" fmla="*/ 65615599 w 28"/>
                <a:gd name="T29" fmla="*/ 109689159 h 11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8" h="110">
                  <a:moveTo>
                    <a:pt x="28" y="46"/>
                  </a:moveTo>
                  <a:cubicBezTo>
                    <a:pt x="28" y="26"/>
                    <a:pt x="28" y="26"/>
                    <a:pt x="28" y="26"/>
                  </a:cubicBezTo>
                  <a:cubicBezTo>
                    <a:pt x="23" y="0"/>
                    <a:pt x="23" y="0"/>
                    <a:pt x="23" y="0"/>
                  </a:cubicBezTo>
                  <a:cubicBezTo>
                    <a:pt x="18" y="47"/>
                    <a:pt x="18" y="47"/>
                    <a:pt x="18" y="47"/>
                  </a:cubicBezTo>
                  <a:cubicBezTo>
                    <a:pt x="7" y="93"/>
                    <a:pt x="7" y="93"/>
                    <a:pt x="7" y="93"/>
                  </a:cubicBezTo>
                  <a:cubicBezTo>
                    <a:pt x="8" y="92"/>
                    <a:pt x="10" y="92"/>
                    <a:pt x="11" y="92"/>
                  </a:cubicBezTo>
                  <a:cubicBezTo>
                    <a:pt x="12" y="98"/>
                    <a:pt x="12" y="98"/>
                    <a:pt x="12" y="98"/>
                  </a:cubicBezTo>
                  <a:cubicBezTo>
                    <a:pt x="0" y="107"/>
                    <a:pt x="0" y="107"/>
                    <a:pt x="0" y="107"/>
                  </a:cubicBezTo>
                  <a:cubicBezTo>
                    <a:pt x="1" y="110"/>
                    <a:pt x="1" y="110"/>
                    <a:pt x="1" y="110"/>
                  </a:cubicBezTo>
                  <a:cubicBezTo>
                    <a:pt x="2" y="107"/>
                    <a:pt x="2" y="107"/>
                    <a:pt x="2" y="107"/>
                  </a:cubicBezTo>
                  <a:cubicBezTo>
                    <a:pt x="8" y="107"/>
                    <a:pt x="8" y="107"/>
                    <a:pt x="8" y="107"/>
                  </a:cubicBezTo>
                  <a:cubicBezTo>
                    <a:pt x="15" y="107"/>
                    <a:pt x="15" y="107"/>
                    <a:pt x="15" y="107"/>
                  </a:cubicBezTo>
                  <a:cubicBezTo>
                    <a:pt x="20" y="93"/>
                    <a:pt x="20" y="93"/>
                    <a:pt x="20" y="93"/>
                  </a:cubicBezTo>
                  <a:cubicBezTo>
                    <a:pt x="18" y="92"/>
                    <a:pt x="18" y="92"/>
                    <a:pt x="18" y="92"/>
                  </a:cubicBezTo>
                  <a:cubicBezTo>
                    <a:pt x="28" y="46"/>
                    <a:pt x="28" y="46"/>
                    <a:pt x="28" y="46"/>
                  </a:cubicBezTo>
                  <a:close/>
                </a:path>
              </a:pathLst>
            </a:custGeom>
            <a:solidFill>
              <a:srgbClr val="999999"/>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02" name="MH_Other_77"/>
            <p:cNvSpPr>
              <a:spLocks/>
            </p:cNvSpPr>
            <p:nvPr>
              <p:custDataLst>
                <p:tags r:id="rId89"/>
              </p:custDataLst>
            </p:nvPr>
          </p:nvSpPr>
          <p:spPr bwMode="auto">
            <a:xfrm>
              <a:off x="6599238" y="3248924"/>
              <a:ext cx="63500" cy="153809"/>
            </a:xfrm>
            <a:custGeom>
              <a:avLst/>
              <a:gdLst>
                <a:gd name="T0" fmla="*/ 6785811 w 19"/>
                <a:gd name="T1" fmla="*/ 0 h 51"/>
                <a:gd name="T2" fmla="*/ 4523874 w 19"/>
                <a:gd name="T3" fmla="*/ 7266703 h 51"/>
                <a:gd name="T4" fmla="*/ 9047747 w 19"/>
                <a:gd name="T5" fmla="*/ 38756789 h 51"/>
                <a:gd name="T6" fmla="*/ 0 w 19"/>
                <a:gd name="T7" fmla="*/ 92046985 h 51"/>
                <a:gd name="T8" fmla="*/ 4523874 w 19"/>
                <a:gd name="T9" fmla="*/ 99313689 h 51"/>
                <a:gd name="T10" fmla="*/ 6785811 w 19"/>
                <a:gd name="T11" fmla="*/ 92046985 h 51"/>
                <a:gd name="T12" fmla="*/ 11309684 w 19"/>
                <a:gd name="T13" fmla="*/ 111425380 h 51"/>
                <a:gd name="T14" fmla="*/ 15833558 w 19"/>
                <a:gd name="T15" fmla="*/ 123537071 h 51"/>
                <a:gd name="T16" fmla="*/ 22617864 w 19"/>
                <a:gd name="T17" fmla="*/ 123537071 h 51"/>
                <a:gd name="T18" fmla="*/ 15833558 w 19"/>
                <a:gd name="T19" fmla="*/ 116270368 h 51"/>
                <a:gd name="T20" fmla="*/ 13571621 w 19"/>
                <a:gd name="T21" fmla="*/ 89625270 h 51"/>
                <a:gd name="T22" fmla="*/ 31665612 w 19"/>
                <a:gd name="T23" fmla="*/ 82358566 h 51"/>
                <a:gd name="T24" fmla="*/ 40713359 w 19"/>
                <a:gd name="T25" fmla="*/ 113848652 h 51"/>
                <a:gd name="T26" fmla="*/ 42975296 w 19"/>
                <a:gd name="T27" fmla="*/ 113848652 h 51"/>
                <a:gd name="T28" fmla="*/ 33927549 w 19"/>
                <a:gd name="T29" fmla="*/ 65401887 h 51"/>
                <a:gd name="T30" fmla="*/ 20357432 w 19"/>
                <a:gd name="T31" fmla="*/ 33911801 h 51"/>
                <a:gd name="T32" fmla="*/ 20357432 w 19"/>
                <a:gd name="T33" fmla="*/ 0 h 51"/>
                <a:gd name="T34" fmla="*/ 6785811 w 19"/>
                <a:gd name="T35" fmla="*/ 0 h 5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9" h="51">
                  <a:moveTo>
                    <a:pt x="3" y="0"/>
                  </a:moveTo>
                  <a:cubicBezTo>
                    <a:pt x="2" y="3"/>
                    <a:pt x="2" y="3"/>
                    <a:pt x="2" y="3"/>
                  </a:cubicBezTo>
                  <a:cubicBezTo>
                    <a:pt x="4" y="16"/>
                    <a:pt x="4" y="16"/>
                    <a:pt x="4" y="16"/>
                  </a:cubicBezTo>
                  <a:cubicBezTo>
                    <a:pt x="0" y="38"/>
                    <a:pt x="0" y="38"/>
                    <a:pt x="0" y="38"/>
                  </a:cubicBezTo>
                  <a:cubicBezTo>
                    <a:pt x="2" y="41"/>
                    <a:pt x="2" y="41"/>
                    <a:pt x="2" y="41"/>
                  </a:cubicBezTo>
                  <a:cubicBezTo>
                    <a:pt x="3" y="38"/>
                    <a:pt x="3" y="38"/>
                    <a:pt x="3" y="38"/>
                  </a:cubicBezTo>
                  <a:cubicBezTo>
                    <a:pt x="5" y="46"/>
                    <a:pt x="5" y="46"/>
                    <a:pt x="5" y="46"/>
                  </a:cubicBezTo>
                  <a:cubicBezTo>
                    <a:pt x="7" y="51"/>
                    <a:pt x="7" y="51"/>
                    <a:pt x="7" y="51"/>
                  </a:cubicBezTo>
                  <a:cubicBezTo>
                    <a:pt x="10" y="51"/>
                    <a:pt x="10" y="51"/>
                    <a:pt x="10" y="51"/>
                  </a:cubicBezTo>
                  <a:cubicBezTo>
                    <a:pt x="7" y="48"/>
                    <a:pt x="7" y="48"/>
                    <a:pt x="7" y="48"/>
                  </a:cubicBezTo>
                  <a:cubicBezTo>
                    <a:pt x="6" y="37"/>
                    <a:pt x="6" y="37"/>
                    <a:pt x="6" y="37"/>
                  </a:cubicBezTo>
                  <a:cubicBezTo>
                    <a:pt x="14" y="34"/>
                    <a:pt x="14" y="34"/>
                    <a:pt x="14" y="34"/>
                  </a:cubicBezTo>
                  <a:cubicBezTo>
                    <a:pt x="14" y="42"/>
                    <a:pt x="16" y="46"/>
                    <a:pt x="18" y="47"/>
                  </a:cubicBezTo>
                  <a:cubicBezTo>
                    <a:pt x="19" y="47"/>
                    <a:pt x="19" y="47"/>
                    <a:pt x="19" y="47"/>
                  </a:cubicBezTo>
                  <a:cubicBezTo>
                    <a:pt x="15" y="27"/>
                    <a:pt x="15" y="27"/>
                    <a:pt x="15" y="27"/>
                  </a:cubicBezTo>
                  <a:cubicBezTo>
                    <a:pt x="9" y="14"/>
                    <a:pt x="9" y="14"/>
                    <a:pt x="9" y="14"/>
                  </a:cubicBezTo>
                  <a:cubicBezTo>
                    <a:pt x="9" y="0"/>
                    <a:pt x="9" y="0"/>
                    <a:pt x="9" y="0"/>
                  </a:cubicBezTo>
                  <a:cubicBezTo>
                    <a:pt x="3" y="0"/>
                    <a:pt x="3" y="0"/>
                    <a:pt x="3" y="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03" name="MH_Other_78"/>
            <p:cNvSpPr>
              <a:spLocks/>
            </p:cNvSpPr>
            <p:nvPr>
              <p:custDataLst>
                <p:tags r:id="rId90"/>
              </p:custDataLst>
            </p:nvPr>
          </p:nvSpPr>
          <p:spPr bwMode="auto">
            <a:xfrm>
              <a:off x="6630989" y="3248925"/>
              <a:ext cx="39687" cy="141450"/>
            </a:xfrm>
            <a:custGeom>
              <a:avLst/>
              <a:gdLst>
                <a:gd name="T0" fmla="*/ 0 w 12"/>
                <a:gd name="T1" fmla="*/ 0 h 47"/>
                <a:gd name="T2" fmla="*/ 0 w 12"/>
                <a:gd name="T3" fmla="*/ 33796591 h 47"/>
                <a:gd name="T4" fmla="*/ 12707243 w 12"/>
                <a:gd name="T5" fmla="*/ 65180251 h 47"/>
                <a:gd name="T6" fmla="*/ 21178253 w 12"/>
                <a:gd name="T7" fmla="*/ 113460652 h 47"/>
                <a:gd name="T8" fmla="*/ 25413031 w 12"/>
                <a:gd name="T9" fmla="*/ 113460652 h 47"/>
                <a:gd name="T10" fmla="*/ 23295642 w 12"/>
                <a:gd name="T11" fmla="*/ 84491479 h 47"/>
                <a:gd name="T12" fmla="*/ 21178253 w 12"/>
                <a:gd name="T13" fmla="*/ 57936792 h 47"/>
                <a:gd name="T14" fmla="*/ 14824632 w 12"/>
                <a:gd name="T15" fmla="*/ 36211078 h 47"/>
                <a:gd name="T16" fmla="*/ 14824632 w 12"/>
                <a:gd name="T17" fmla="*/ 0 h 47"/>
                <a:gd name="T18" fmla="*/ 0 w 12"/>
                <a:gd name="T19" fmla="*/ 0 h 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 h="47">
                  <a:moveTo>
                    <a:pt x="0" y="0"/>
                  </a:moveTo>
                  <a:cubicBezTo>
                    <a:pt x="0" y="14"/>
                    <a:pt x="0" y="14"/>
                    <a:pt x="0" y="14"/>
                  </a:cubicBezTo>
                  <a:cubicBezTo>
                    <a:pt x="6" y="27"/>
                    <a:pt x="6" y="27"/>
                    <a:pt x="6" y="27"/>
                  </a:cubicBezTo>
                  <a:cubicBezTo>
                    <a:pt x="10" y="47"/>
                    <a:pt x="10" y="47"/>
                    <a:pt x="10" y="47"/>
                  </a:cubicBezTo>
                  <a:cubicBezTo>
                    <a:pt x="11" y="47"/>
                    <a:pt x="12" y="47"/>
                    <a:pt x="12" y="47"/>
                  </a:cubicBezTo>
                  <a:cubicBezTo>
                    <a:pt x="11" y="35"/>
                    <a:pt x="11" y="35"/>
                    <a:pt x="11" y="35"/>
                  </a:cubicBezTo>
                  <a:cubicBezTo>
                    <a:pt x="10" y="24"/>
                    <a:pt x="10" y="24"/>
                    <a:pt x="10" y="24"/>
                  </a:cubicBezTo>
                  <a:cubicBezTo>
                    <a:pt x="7" y="15"/>
                    <a:pt x="7" y="15"/>
                    <a:pt x="7" y="15"/>
                  </a:cubicBezTo>
                  <a:cubicBezTo>
                    <a:pt x="7" y="0"/>
                    <a:pt x="7" y="0"/>
                    <a:pt x="7" y="0"/>
                  </a:cubicBezTo>
                  <a:cubicBezTo>
                    <a:pt x="0" y="0"/>
                    <a:pt x="0" y="0"/>
                    <a:pt x="0"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04" name="MH_Other_81"/>
            <p:cNvSpPr>
              <a:spLocks/>
            </p:cNvSpPr>
            <p:nvPr>
              <p:custDataLst>
                <p:tags r:id="rId91"/>
              </p:custDataLst>
            </p:nvPr>
          </p:nvSpPr>
          <p:spPr bwMode="auto">
            <a:xfrm>
              <a:off x="6619875" y="3350549"/>
              <a:ext cx="242888" cy="650943"/>
            </a:xfrm>
            <a:custGeom>
              <a:avLst/>
              <a:gdLst>
                <a:gd name="T0" fmla="*/ 87993129 w 70"/>
                <a:gd name="T1" fmla="*/ 211624650 h 216"/>
                <a:gd name="T2" fmla="*/ 87993129 w 70"/>
                <a:gd name="T3" fmla="*/ 209219436 h 216"/>
                <a:gd name="T4" fmla="*/ 97506609 w 70"/>
                <a:gd name="T5" fmla="*/ 163528138 h 216"/>
                <a:gd name="T6" fmla="*/ 166474321 w 70"/>
                <a:gd name="T7" fmla="*/ 0 h 216"/>
                <a:gd name="T8" fmla="*/ 40428817 w 70"/>
                <a:gd name="T9" fmla="*/ 173147441 h 216"/>
                <a:gd name="T10" fmla="*/ 0 w 70"/>
                <a:gd name="T11" fmla="*/ 519442322 h 216"/>
                <a:gd name="T12" fmla="*/ 26160911 w 70"/>
                <a:gd name="T13" fmla="*/ 519442322 h 216"/>
                <a:gd name="T14" fmla="*/ 54698265 w 70"/>
                <a:gd name="T15" fmla="*/ 512228233 h 216"/>
                <a:gd name="T16" fmla="*/ 57076249 w 70"/>
                <a:gd name="T17" fmla="*/ 476156237 h 216"/>
                <a:gd name="T18" fmla="*/ 57076249 w 70"/>
                <a:gd name="T19" fmla="*/ 476156237 h 216"/>
                <a:gd name="T20" fmla="*/ 87993129 w 70"/>
                <a:gd name="T21" fmla="*/ 211624650 h 2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70" h="216">
                  <a:moveTo>
                    <a:pt x="37" y="88"/>
                  </a:moveTo>
                  <a:cubicBezTo>
                    <a:pt x="37" y="88"/>
                    <a:pt x="37" y="87"/>
                    <a:pt x="37" y="87"/>
                  </a:cubicBezTo>
                  <a:cubicBezTo>
                    <a:pt x="40" y="81"/>
                    <a:pt x="42" y="74"/>
                    <a:pt x="41" y="68"/>
                  </a:cubicBezTo>
                  <a:cubicBezTo>
                    <a:pt x="49" y="44"/>
                    <a:pt x="59" y="21"/>
                    <a:pt x="70" y="0"/>
                  </a:cubicBezTo>
                  <a:cubicBezTo>
                    <a:pt x="17" y="72"/>
                    <a:pt x="17" y="72"/>
                    <a:pt x="17" y="72"/>
                  </a:cubicBezTo>
                  <a:cubicBezTo>
                    <a:pt x="0" y="216"/>
                    <a:pt x="0" y="216"/>
                    <a:pt x="0" y="216"/>
                  </a:cubicBezTo>
                  <a:cubicBezTo>
                    <a:pt x="11" y="216"/>
                    <a:pt x="11" y="216"/>
                    <a:pt x="11" y="216"/>
                  </a:cubicBezTo>
                  <a:cubicBezTo>
                    <a:pt x="15" y="215"/>
                    <a:pt x="19" y="214"/>
                    <a:pt x="23" y="213"/>
                  </a:cubicBezTo>
                  <a:cubicBezTo>
                    <a:pt x="24" y="198"/>
                    <a:pt x="24" y="198"/>
                    <a:pt x="24" y="198"/>
                  </a:cubicBezTo>
                  <a:cubicBezTo>
                    <a:pt x="24" y="198"/>
                    <a:pt x="24" y="198"/>
                    <a:pt x="24" y="198"/>
                  </a:cubicBezTo>
                  <a:cubicBezTo>
                    <a:pt x="24" y="160"/>
                    <a:pt x="29" y="123"/>
                    <a:pt x="37" y="88"/>
                  </a:cubicBezTo>
                  <a:close/>
                </a:path>
              </a:pathLst>
            </a:custGeom>
            <a:solidFill>
              <a:srgbClr val="8296A4"/>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05" name="MH_Other_82"/>
            <p:cNvSpPr>
              <a:spLocks/>
            </p:cNvSpPr>
            <p:nvPr>
              <p:custDataLst>
                <p:tags r:id="rId92"/>
              </p:custDataLst>
            </p:nvPr>
          </p:nvSpPr>
          <p:spPr bwMode="auto">
            <a:xfrm>
              <a:off x="7023100" y="3357416"/>
              <a:ext cx="31750" cy="45318"/>
            </a:xfrm>
            <a:custGeom>
              <a:avLst/>
              <a:gdLst>
                <a:gd name="T0" fmla="*/ 15121467 w 9"/>
                <a:gd name="T1" fmla="*/ 2519310 h 15"/>
                <a:gd name="T2" fmla="*/ 15121467 w 9"/>
                <a:gd name="T3" fmla="*/ 0 h 15"/>
                <a:gd name="T4" fmla="*/ 0 w 9"/>
                <a:gd name="T5" fmla="*/ 35281447 h 15"/>
                <a:gd name="T6" fmla="*/ 7561527 w 9"/>
                <a:gd name="T7" fmla="*/ 32760550 h 15"/>
                <a:gd name="T8" fmla="*/ 10080978 w 9"/>
                <a:gd name="T9" fmla="*/ 37800756 h 15"/>
                <a:gd name="T10" fmla="*/ 17642505 w 9"/>
                <a:gd name="T11" fmla="*/ 35281447 h 15"/>
                <a:gd name="T12" fmla="*/ 10080978 w 9"/>
                <a:gd name="T13" fmla="*/ 30241240 h 15"/>
                <a:gd name="T14" fmla="*/ 10080978 w 9"/>
                <a:gd name="T15" fmla="*/ 27720343 h 15"/>
                <a:gd name="T16" fmla="*/ 12602016 w 9"/>
                <a:gd name="T17" fmla="*/ 20160827 h 15"/>
                <a:gd name="T18" fmla="*/ 22682994 w 9"/>
                <a:gd name="T19" fmla="*/ 25201033 h 15"/>
                <a:gd name="T20" fmla="*/ 22682994 w 9"/>
                <a:gd name="T21" fmla="*/ 20160827 h 15"/>
                <a:gd name="T22" fmla="*/ 12602016 w 9"/>
                <a:gd name="T23" fmla="*/ 20160827 h 15"/>
                <a:gd name="T24" fmla="*/ 15121467 w 9"/>
                <a:gd name="T25" fmla="*/ 12599723 h 15"/>
                <a:gd name="T26" fmla="*/ 15121467 w 9"/>
                <a:gd name="T27" fmla="*/ 2519310 h 1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9" h="15">
                  <a:moveTo>
                    <a:pt x="6" y="1"/>
                  </a:moveTo>
                  <a:cubicBezTo>
                    <a:pt x="6" y="1"/>
                    <a:pt x="6" y="0"/>
                    <a:pt x="6" y="0"/>
                  </a:cubicBezTo>
                  <a:cubicBezTo>
                    <a:pt x="0" y="14"/>
                    <a:pt x="0" y="14"/>
                    <a:pt x="0" y="14"/>
                  </a:cubicBezTo>
                  <a:cubicBezTo>
                    <a:pt x="1" y="14"/>
                    <a:pt x="2" y="14"/>
                    <a:pt x="3" y="13"/>
                  </a:cubicBezTo>
                  <a:cubicBezTo>
                    <a:pt x="4" y="15"/>
                    <a:pt x="4" y="15"/>
                    <a:pt x="4" y="15"/>
                  </a:cubicBezTo>
                  <a:cubicBezTo>
                    <a:pt x="5" y="15"/>
                    <a:pt x="6" y="15"/>
                    <a:pt x="7" y="14"/>
                  </a:cubicBezTo>
                  <a:cubicBezTo>
                    <a:pt x="4" y="12"/>
                    <a:pt x="4" y="12"/>
                    <a:pt x="4" y="12"/>
                  </a:cubicBezTo>
                  <a:cubicBezTo>
                    <a:pt x="4" y="11"/>
                    <a:pt x="4" y="11"/>
                    <a:pt x="4" y="11"/>
                  </a:cubicBezTo>
                  <a:cubicBezTo>
                    <a:pt x="5" y="10"/>
                    <a:pt x="5" y="9"/>
                    <a:pt x="5" y="8"/>
                  </a:cubicBezTo>
                  <a:cubicBezTo>
                    <a:pt x="9" y="10"/>
                    <a:pt x="9" y="10"/>
                    <a:pt x="9" y="10"/>
                  </a:cubicBezTo>
                  <a:cubicBezTo>
                    <a:pt x="9" y="8"/>
                    <a:pt x="9" y="8"/>
                    <a:pt x="9" y="8"/>
                  </a:cubicBezTo>
                  <a:cubicBezTo>
                    <a:pt x="5" y="8"/>
                    <a:pt x="5" y="8"/>
                    <a:pt x="5" y="8"/>
                  </a:cubicBezTo>
                  <a:cubicBezTo>
                    <a:pt x="6" y="7"/>
                    <a:pt x="6" y="6"/>
                    <a:pt x="6" y="5"/>
                  </a:cubicBezTo>
                  <a:cubicBezTo>
                    <a:pt x="6" y="4"/>
                    <a:pt x="6" y="3"/>
                    <a:pt x="6" y="1"/>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06" name="MH_Other_83"/>
            <p:cNvSpPr>
              <a:spLocks/>
            </p:cNvSpPr>
            <p:nvPr>
              <p:custDataLst>
                <p:tags r:id="rId93"/>
              </p:custDataLst>
            </p:nvPr>
          </p:nvSpPr>
          <p:spPr bwMode="auto">
            <a:xfrm>
              <a:off x="7040564" y="3372521"/>
              <a:ext cx="14287" cy="9614"/>
            </a:xfrm>
            <a:custGeom>
              <a:avLst/>
              <a:gdLst>
                <a:gd name="T0" fmla="*/ 2520950 w 4"/>
                <a:gd name="T1" fmla="*/ 0 h 3"/>
                <a:gd name="T2" fmla="*/ 0 w 4"/>
                <a:gd name="T3" fmla="*/ 7558881 h 3"/>
                <a:gd name="T4" fmla="*/ 10080625 w 4"/>
                <a:gd name="T5" fmla="*/ 7558881 h 3"/>
                <a:gd name="T6" fmla="*/ 2520950 w 4"/>
                <a:gd name="T7" fmla="*/ 0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 h="3">
                  <a:moveTo>
                    <a:pt x="1" y="0"/>
                  </a:moveTo>
                  <a:cubicBezTo>
                    <a:pt x="1" y="1"/>
                    <a:pt x="1" y="2"/>
                    <a:pt x="0" y="3"/>
                  </a:cubicBezTo>
                  <a:cubicBezTo>
                    <a:pt x="4" y="3"/>
                    <a:pt x="4" y="3"/>
                    <a:pt x="4" y="3"/>
                  </a:cubicBezTo>
                  <a:cubicBezTo>
                    <a:pt x="1" y="0"/>
                    <a:pt x="1" y="0"/>
                    <a:pt x="1" y="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07" name="MH_Other_84"/>
            <p:cNvSpPr>
              <a:spLocks/>
            </p:cNvSpPr>
            <p:nvPr>
              <p:custDataLst>
                <p:tags r:id="rId94"/>
              </p:custDataLst>
            </p:nvPr>
          </p:nvSpPr>
          <p:spPr bwMode="auto">
            <a:xfrm>
              <a:off x="6884988" y="3971278"/>
              <a:ext cx="95250" cy="67292"/>
            </a:xfrm>
            <a:custGeom>
              <a:avLst/>
              <a:gdLst>
                <a:gd name="T0" fmla="*/ 30464877 w 28"/>
                <a:gd name="T1" fmla="*/ 6916668 h 23"/>
                <a:gd name="T2" fmla="*/ 28121190 w 28"/>
                <a:gd name="T3" fmla="*/ 6916668 h 23"/>
                <a:gd name="T4" fmla="*/ 25777502 w 28"/>
                <a:gd name="T5" fmla="*/ 6916668 h 23"/>
                <a:gd name="T6" fmla="*/ 0 w 28"/>
                <a:gd name="T7" fmla="*/ 0 h 23"/>
                <a:gd name="T8" fmla="*/ 0 w 28"/>
                <a:gd name="T9" fmla="*/ 32281329 h 23"/>
                <a:gd name="T10" fmla="*/ 37494409 w 28"/>
                <a:gd name="T11" fmla="*/ 48421235 h 23"/>
                <a:gd name="T12" fmla="*/ 58586067 w 28"/>
                <a:gd name="T13" fmla="*/ 29974761 h 23"/>
                <a:gd name="T14" fmla="*/ 53898692 w 28"/>
                <a:gd name="T15" fmla="*/ 4611618 h 23"/>
                <a:gd name="T16" fmla="*/ 65615599 w 28"/>
                <a:gd name="T17" fmla="*/ 4611618 h 23"/>
                <a:gd name="T18" fmla="*/ 65615599 w 28"/>
                <a:gd name="T19" fmla="*/ 2305050 h 23"/>
                <a:gd name="T20" fmla="*/ 30464877 w 28"/>
                <a:gd name="T21" fmla="*/ 4611618 h 23"/>
                <a:gd name="T22" fmla="*/ 30464877 w 28"/>
                <a:gd name="T23" fmla="*/ 6916668 h 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 h="23">
                  <a:moveTo>
                    <a:pt x="13" y="3"/>
                  </a:moveTo>
                  <a:cubicBezTo>
                    <a:pt x="12" y="3"/>
                    <a:pt x="12" y="3"/>
                    <a:pt x="12" y="3"/>
                  </a:cubicBezTo>
                  <a:cubicBezTo>
                    <a:pt x="11" y="3"/>
                    <a:pt x="11" y="3"/>
                    <a:pt x="11" y="3"/>
                  </a:cubicBezTo>
                  <a:cubicBezTo>
                    <a:pt x="7" y="2"/>
                    <a:pt x="3" y="1"/>
                    <a:pt x="0" y="0"/>
                  </a:cubicBezTo>
                  <a:cubicBezTo>
                    <a:pt x="0" y="14"/>
                    <a:pt x="0" y="14"/>
                    <a:pt x="0" y="14"/>
                  </a:cubicBezTo>
                  <a:cubicBezTo>
                    <a:pt x="5" y="20"/>
                    <a:pt x="10" y="23"/>
                    <a:pt x="16" y="21"/>
                  </a:cubicBezTo>
                  <a:cubicBezTo>
                    <a:pt x="21" y="21"/>
                    <a:pt x="24" y="18"/>
                    <a:pt x="25" y="13"/>
                  </a:cubicBezTo>
                  <a:cubicBezTo>
                    <a:pt x="23" y="2"/>
                    <a:pt x="23" y="2"/>
                    <a:pt x="23" y="2"/>
                  </a:cubicBezTo>
                  <a:cubicBezTo>
                    <a:pt x="25" y="2"/>
                    <a:pt x="26" y="2"/>
                    <a:pt x="28" y="2"/>
                  </a:cubicBezTo>
                  <a:cubicBezTo>
                    <a:pt x="28" y="1"/>
                    <a:pt x="28" y="1"/>
                    <a:pt x="28" y="1"/>
                  </a:cubicBezTo>
                  <a:cubicBezTo>
                    <a:pt x="13" y="2"/>
                    <a:pt x="13" y="2"/>
                    <a:pt x="13" y="2"/>
                  </a:cubicBezTo>
                  <a:cubicBezTo>
                    <a:pt x="13" y="3"/>
                    <a:pt x="13" y="3"/>
                    <a:pt x="13" y="3"/>
                  </a:cubicBezTo>
                  <a:close/>
                </a:path>
              </a:pathLst>
            </a:custGeom>
            <a:solidFill>
              <a:srgbClr val="28373A"/>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08" name="MH_Other_86"/>
            <p:cNvSpPr>
              <a:spLocks noEditPoints="1"/>
            </p:cNvSpPr>
            <p:nvPr>
              <p:custDataLst>
                <p:tags r:id="rId95"/>
              </p:custDataLst>
            </p:nvPr>
          </p:nvSpPr>
          <p:spPr bwMode="auto">
            <a:xfrm>
              <a:off x="7059614" y="2659780"/>
              <a:ext cx="441325" cy="1549080"/>
            </a:xfrm>
            <a:custGeom>
              <a:avLst/>
              <a:gdLst>
                <a:gd name="T0" fmla="*/ 108794996 w 128"/>
                <a:gd name="T1" fmla="*/ 124515276 h 515"/>
                <a:gd name="T2" fmla="*/ 113525548 w 128"/>
                <a:gd name="T3" fmla="*/ 196351488 h 515"/>
                <a:gd name="T4" fmla="*/ 21285944 w 128"/>
                <a:gd name="T5" fmla="*/ 318472894 h 515"/>
                <a:gd name="T6" fmla="*/ 11824841 w 128"/>
                <a:gd name="T7" fmla="*/ 320866764 h 515"/>
                <a:gd name="T8" fmla="*/ 7095827 w 128"/>
                <a:gd name="T9" fmla="*/ 332839208 h 515"/>
                <a:gd name="T10" fmla="*/ 2365276 w 128"/>
                <a:gd name="T11" fmla="*/ 340023912 h 515"/>
                <a:gd name="T12" fmla="*/ 2365276 w 128"/>
                <a:gd name="T13" fmla="*/ 383124402 h 515"/>
                <a:gd name="T14" fmla="*/ 4730552 w 128"/>
                <a:gd name="T15" fmla="*/ 385519819 h 515"/>
                <a:gd name="T16" fmla="*/ 37841337 w 128"/>
                <a:gd name="T17" fmla="*/ 428620308 h 515"/>
                <a:gd name="T18" fmla="*/ 44937164 w 128"/>
                <a:gd name="T19" fmla="*/ 431015726 h 515"/>
                <a:gd name="T20" fmla="*/ 16555393 w 128"/>
                <a:gd name="T21" fmla="*/ 512428965 h 515"/>
                <a:gd name="T22" fmla="*/ 26016496 w 128"/>
                <a:gd name="T23" fmla="*/ 519613669 h 515"/>
                <a:gd name="T24" fmla="*/ 26016496 w 128"/>
                <a:gd name="T25" fmla="*/ 529190696 h 515"/>
                <a:gd name="T26" fmla="*/ 35476061 w 128"/>
                <a:gd name="T27" fmla="*/ 648918232 h 515"/>
                <a:gd name="T28" fmla="*/ 47302440 w 128"/>
                <a:gd name="T29" fmla="*/ 826112572 h 515"/>
                <a:gd name="T30" fmla="*/ 87509052 w 128"/>
                <a:gd name="T31" fmla="*/ 828507989 h 515"/>
                <a:gd name="T32" fmla="*/ 127715665 w 128"/>
                <a:gd name="T33" fmla="*/ 1032042634 h 515"/>
                <a:gd name="T34" fmla="*/ 89874328 w 128"/>
                <a:gd name="T35" fmla="*/ 1168530354 h 515"/>
                <a:gd name="T36" fmla="*/ 94604880 w 128"/>
                <a:gd name="T37" fmla="*/ 1173319641 h 515"/>
                <a:gd name="T38" fmla="*/ 160827988 w 128"/>
                <a:gd name="T39" fmla="*/ 1149374753 h 515"/>
                <a:gd name="T40" fmla="*/ 170287553 w 128"/>
                <a:gd name="T41" fmla="*/ 1137402309 h 515"/>
                <a:gd name="T42" fmla="*/ 158462712 w 128"/>
                <a:gd name="T43" fmla="*/ 1185292085 h 515"/>
                <a:gd name="T44" fmla="*/ 153732161 w 128"/>
                <a:gd name="T45" fmla="*/ 1228394122 h 515"/>
                <a:gd name="T46" fmla="*/ 219955269 w 128"/>
                <a:gd name="T47" fmla="*/ 1211632391 h 515"/>
                <a:gd name="T48" fmla="*/ 222320545 w 128"/>
                <a:gd name="T49" fmla="*/ 1206843103 h 515"/>
                <a:gd name="T50" fmla="*/ 234145386 w 128"/>
                <a:gd name="T51" fmla="*/ 1135006891 h 515"/>
                <a:gd name="T52" fmla="*/ 234145386 w 128"/>
                <a:gd name="T53" fmla="*/ 1060776809 h 515"/>
                <a:gd name="T54" fmla="*/ 234145386 w 128"/>
                <a:gd name="T55" fmla="*/ 761461064 h 515"/>
                <a:gd name="T56" fmla="*/ 250700778 w 128"/>
                <a:gd name="T57" fmla="*/ 531586113 h 515"/>
                <a:gd name="T58" fmla="*/ 255431330 w 128"/>
                <a:gd name="T59" fmla="*/ 526796826 h 515"/>
                <a:gd name="T60" fmla="*/ 234145386 w 128"/>
                <a:gd name="T61" fmla="*/ 435805013 h 515"/>
                <a:gd name="T62" fmla="*/ 236510661 w 128"/>
                <a:gd name="T63" fmla="*/ 404675420 h 515"/>
                <a:gd name="T64" fmla="*/ 241241213 w 128"/>
                <a:gd name="T65" fmla="*/ 399886133 h 515"/>
                <a:gd name="T66" fmla="*/ 248337040 w 128"/>
                <a:gd name="T67" fmla="*/ 387913689 h 515"/>
                <a:gd name="T68" fmla="*/ 248337040 w 128"/>
                <a:gd name="T69" fmla="*/ 375941245 h 515"/>
                <a:gd name="T70" fmla="*/ 243606489 w 128"/>
                <a:gd name="T71" fmla="*/ 373547375 h 515"/>
                <a:gd name="T72" fmla="*/ 288543653 w 128"/>
                <a:gd name="T73" fmla="*/ 311289737 h 515"/>
                <a:gd name="T74" fmla="*/ 298003218 w 128"/>
                <a:gd name="T75" fmla="*/ 268187700 h 515"/>
                <a:gd name="T76" fmla="*/ 276717274 w 128"/>
                <a:gd name="T77" fmla="*/ 210719349 h 515"/>
                <a:gd name="T78" fmla="*/ 274351998 w 128"/>
                <a:gd name="T79" fmla="*/ 210719349 h 515"/>
                <a:gd name="T80" fmla="*/ 260161881 w 128"/>
                <a:gd name="T81" fmla="*/ 205930062 h 515"/>
                <a:gd name="T82" fmla="*/ 253066054 w 128"/>
                <a:gd name="T83" fmla="*/ 136487720 h 515"/>
                <a:gd name="T84" fmla="*/ 227051096 w 128"/>
                <a:gd name="T85" fmla="*/ 33523463 h 515"/>
                <a:gd name="T86" fmla="*/ 219955269 w 128"/>
                <a:gd name="T87" fmla="*/ 26340306 h 515"/>
                <a:gd name="T88" fmla="*/ 113525548 w 128"/>
                <a:gd name="T89" fmla="*/ 93387231 h 515"/>
                <a:gd name="T90" fmla="*/ 108794996 w 128"/>
                <a:gd name="T91" fmla="*/ 124515276 h 515"/>
                <a:gd name="T92" fmla="*/ 186842946 w 128"/>
                <a:gd name="T93" fmla="*/ 1034438051 h 515"/>
                <a:gd name="T94" fmla="*/ 186842946 w 128"/>
                <a:gd name="T95" fmla="*/ 1055987522 h 515"/>
                <a:gd name="T96" fmla="*/ 189208221 w 128"/>
                <a:gd name="T97" fmla="*/ 1048804365 h 515"/>
                <a:gd name="T98" fmla="*/ 179748656 w 128"/>
                <a:gd name="T99" fmla="*/ 1034438051 h 51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28" h="515">
                  <a:moveTo>
                    <a:pt x="46" y="52"/>
                  </a:moveTo>
                  <a:cubicBezTo>
                    <a:pt x="46" y="52"/>
                    <a:pt x="46" y="52"/>
                    <a:pt x="46" y="52"/>
                  </a:cubicBezTo>
                  <a:cubicBezTo>
                    <a:pt x="46" y="60"/>
                    <a:pt x="46" y="67"/>
                    <a:pt x="47" y="73"/>
                  </a:cubicBezTo>
                  <a:cubicBezTo>
                    <a:pt x="47" y="76"/>
                    <a:pt x="48" y="79"/>
                    <a:pt x="48" y="82"/>
                  </a:cubicBezTo>
                  <a:cubicBezTo>
                    <a:pt x="33" y="81"/>
                    <a:pt x="25" y="87"/>
                    <a:pt x="22" y="100"/>
                  </a:cubicBezTo>
                  <a:cubicBezTo>
                    <a:pt x="9" y="133"/>
                    <a:pt x="9" y="133"/>
                    <a:pt x="9" y="133"/>
                  </a:cubicBezTo>
                  <a:cubicBezTo>
                    <a:pt x="6" y="133"/>
                    <a:pt x="6" y="133"/>
                    <a:pt x="6" y="133"/>
                  </a:cubicBezTo>
                  <a:cubicBezTo>
                    <a:pt x="6" y="133"/>
                    <a:pt x="5" y="134"/>
                    <a:pt x="5" y="134"/>
                  </a:cubicBezTo>
                  <a:cubicBezTo>
                    <a:pt x="3" y="135"/>
                    <a:pt x="3" y="136"/>
                    <a:pt x="3" y="138"/>
                  </a:cubicBezTo>
                  <a:cubicBezTo>
                    <a:pt x="3" y="138"/>
                    <a:pt x="3" y="139"/>
                    <a:pt x="3" y="139"/>
                  </a:cubicBezTo>
                  <a:cubicBezTo>
                    <a:pt x="1" y="141"/>
                    <a:pt x="1" y="141"/>
                    <a:pt x="1" y="141"/>
                  </a:cubicBezTo>
                  <a:cubicBezTo>
                    <a:pt x="1" y="142"/>
                    <a:pt x="1" y="142"/>
                    <a:pt x="1" y="142"/>
                  </a:cubicBezTo>
                  <a:cubicBezTo>
                    <a:pt x="0" y="145"/>
                    <a:pt x="0" y="148"/>
                    <a:pt x="1" y="151"/>
                  </a:cubicBezTo>
                  <a:cubicBezTo>
                    <a:pt x="0" y="154"/>
                    <a:pt x="0" y="157"/>
                    <a:pt x="1" y="160"/>
                  </a:cubicBezTo>
                  <a:cubicBezTo>
                    <a:pt x="1" y="160"/>
                    <a:pt x="1" y="161"/>
                    <a:pt x="2" y="161"/>
                  </a:cubicBezTo>
                  <a:cubicBezTo>
                    <a:pt x="2" y="161"/>
                    <a:pt x="2" y="161"/>
                    <a:pt x="2" y="161"/>
                  </a:cubicBezTo>
                  <a:cubicBezTo>
                    <a:pt x="2" y="164"/>
                    <a:pt x="2" y="166"/>
                    <a:pt x="2" y="167"/>
                  </a:cubicBezTo>
                  <a:cubicBezTo>
                    <a:pt x="3" y="173"/>
                    <a:pt x="8" y="177"/>
                    <a:pt x="16" y="179"/>
                  </a:cubicBezTo>
                  <a:cubicBezTo>
                    <a:pt x="16" y="179"/>
                    <a:pt x="16" y="179"/>
                    <a:pt x="17" y="179"/>
                  </a:cubicBezTo>
                  <a:cubicBezTo>
                    <a:pt x="17" y="179"/>
                    <a:pt x="18" y="179"/>
                    <a:pt x="19" y="180"/>
                  </a:cubicBezTo>
                  <a:cubicBezTo>
                    <a:pt x="7" y="212"/>
                    <a:pt x="7" y="212"/>
                    <a:pt x="7" y="212"/>
                  </a:cubicBezTo>
                  <a:cubicBezTo>
                    <a:pt x="7" y="213"/>
                    <a:pt x="7" y="213"/>
                    <a:pt x="7" y="214"/>
                  </a:cubicBezTo>
                  <a:cubicBezTo>
                    <a:pt x="7" y="214"/>
                    <a:pt x="8" y="215"/>
                    <a:pt x="8" y="215"/>
                  </a:cubicBezTo>
                  <a:cubicBezTo>
                    <a:pt x="9" y="216"/>
                    <a:pt x="10" y="216"/>
                    <a:pt x="11" y="217"/>
                  </a:cubicBezTo>
                  <a:cubicBezTo>
                    <a:pt x="11" y="218"/>
                    <a:pt x="11" y="219"/>
                    <a:pt x="11" y="221"/>
                  </a:cubicBezTo>
                  <a:cubicBezTo>
                    <a:pt x="11" y="221"/>
                    <a:pt x="11" y="221"/>
                    <a:pt x="11" y="221"/>
                  </a:cubicBezTo>
                  <a:cubicBezTo>
                    <a:pt x="10" y="236"/>
                    <a:pt x="11" y="253"/>
                    <a:pt x="15" y="271"/>
                  </a:cubicBezTo>
                  <a:cubicBezTo>
                    <a:pt x="15" y="271"/>
                    <a:pt x="15" y="271"/>
                    <a:pt x="15" y="271"/>
                  </a:cubicBezTo>
                  <a:cubicBezTo>
                    <a:pt x="19" y="343"/>
                    <a:pt x="19" y="343"/>
                    <a:pt x="19" y="343"/>
                  </a:cubicBezTo>
                  <a:cubicBezTo>
                    <a:pt x="20" y="344"/>
                    <a:pt x="20" y="344"/>
                    <a:pt x="20" y="345"/>
                  </a:cubicBezTo>
                  <a:cubicBezTo>
                    <a:pt x="21" y="345"/>
                    <a:pt x="21" y="345"/>
                    <a:pt x="22" y="345"/>
                  </a:cubicBezTo>
                  <a:cubicBezTo>
                    <a:pt x="27" y="345"/>
                    <a:pt x="32" y="345"/>
                    <a:pt x="37" y="346"/>
                  </a:cubicBezTo>
                  <a:cubicBezTo>
                    <a:pt x="40" y="355"/>
                    <a:pt x="40" y="355"/>
                    <a:pt x="40" y="355"/>
                  </a:cubicBezTo>
                  <a:cubicBezTo>
                    <a:pt x="42" y="381"/>
                    <a:pt x="46" y="407"/>
                    <a:pt x="54" y="431"/>
                  </a:cubicBezTo>
                  <a:cubicBezTo>
                    <a:pt x="56" y="450"/>
                    <a:pt x="54" y="463"/>
                    <a:pt x="46" y="471"/>
                  </a:cubicBezTo>
                  <a:cubicBezTo>
                    <a:pt x="38" y="475"/>
                    <a:pt x="35" y="481"/>
                    <a:pt x="38" y="488"/>
                  </a:cubicBezTo>
                  <a:cubicBezTo>
                    <a:pt x="38" y="489"/>
                    <a:pt x="38" y="489"/>
                    <a:pt x="39" y="490"/>
                  </a:cubicBezTo>
                  <a:cubicBezTo>
                    <a:pt x="39" y="490"/>
                    <a:pt x="40" y="490"/>
                    <a:pt x="40" y="490"/>
                  </a:cubicBezTo>
                  <a:cubicBezTo>
                    <a:pt x="51" y="491"/>
                    <a:pt x="60" y="488"/>
                    <a:pt x="67" y="482"/>
                  </a:cubicBezTo>
                  <a:cubicBezTo>
                    <a:pt x="67" y="481"/>
                    <a:pt x="68" y="481"/>
                    <a:pt x="68" y="480"/>
                  </a:cubicBezTo>
                  <a:cubicBezTo>
                    <a:pt x="69" y="476"/>
                    <a:pt x="70" y="473"/>
                    <a:pt x="72" y="469"/>
                  </a:cubicBezTo>
                  <a:cubicBezTo>
                    <a:pt x="72" y="475"/>
                    <a:pt x="72" y="475"/>
                    <a:pt x="72" y="475"/>
                  </a:cubicBezTo>
                  <a:cubicBezTo>
                    <a:pt x="72" y="476"/>
                    <a:pt x="72" y="477"/>
                    <a:pt x="73" y="477"/>
                  </a:cubicBezTo>
                  <a:cubicBezTo>
                    <a:pt x="67" y="495"/>
                    <a:pt x="67" y="495"/>
                    <a:pt x="67" y="495"/>
                  </a:cubicBezTo>
                  <a:cubicBezTo>
                    <a:pt x="64" y="499"/>
                    <a:pt x="63" y="505"/>
                    <a:pt x="64" y="511"/>
                  </a:cubicBezTo>
                  <a:cubicBezTo>
                    <a:pt x="65" y="512"/>
                    <a:pt x="65" y="512"/>
                    <a:pt x="65" y="513"/>
                  </a:cubicBezTo>
                  <a:cubicBezTo>
                    <a:pt x="66" y="513"/>
                    <a:pt x="66" y="513"/>
                    <a:pt x="66" y="513"/>
                  </a:cubicBezTo>
                  <a:cubicBezTo>
                    <a:pt x="76" y="515"/>
                    <a:pt x="85" y="513"/>
                    <a:pt x="93" y="506"/>
                  </a:cubicBezTo>
                  <a:cubicBezTo>
                    <a:pt x="93" y="506"/>
                    <a:pt x="93" y="506"/>
                    <a:pt x="93" y="505"/>
                  </a:cubicBezTo>
                  <a:cubicBezTo>
                    <a:pt x="93" y="505"/>
                    <a:pt x="94" y="504"/>
                    <a:pt x="94" y="504"/>
                  </a:cubicBezTo>
                  <a:cubicBezTo>
                    <a:pt x="94" y="496"/>
                    <a:pt x="94" y="496"/>
                    <a:pt x="94" y="496"/>
                  </a:cubicBezTo>
                  <a:cubicBezTo>
                    <a:pt x="99" y="474"/>
                    <a:pt x="99" y="474"/>
                    <a:pt x="99" y="474"/>
                  </a:cubicBezTo>
                  <a:cubicBezTo>
                    <a:pt x="99" y="474"/>
                    <a:pt x="99" y="474"/>
                    <a:pt x="99" y="474"/>
                  </a:cubicBezTo>
                  <a:cubicBezTo>
                    <a:pt x="99" y="443"/>
                    <a:pt x="99" y="443"/>
                    <a:pt x="99" y="443"/>
                  </a:cubicBezTo>
                  <a:cubicBezTo>
                    <a:pt x="105" y="408"/>
                    <a:pt x="105" y="377"/>
                    <a:pt x="99" y="353"/>
                  </a:cubicBezTo>
                  <a:cubicBezTo>
                    <a:pt x="99" y="318"/>
                    <a:pt x="99" y="318"/>
                    <a:pt x="99" y="318"/>
                  </a:cubicBezTo>
                  <a:cubicBezTo>
                    <a:pt x="103" y="280"/>
                    <a:pt x="104" y="249"/>
                    <a:pt x="100" y="223"/>
                  </a:cubicBezTo>
                  <a:cubicBezTo>
                    <a:pt x="106" y="222"/>
                    <a:pt x="106" y="222"/>
                    <a:pt x="106" y="222"/>
                  </a:cubicBezTo>
                  <a:cubicBezTo>
                    <a:pt x="107" y="222"/>
                    <a:pt x="107" y="222"/>
                    <a:pt x="108" y="222"/>
                  </a:cubicBezTo>
                  <a:cubicBezTo>
                    <a:pt x="108" y="221"/>
                    <a:pt x="108" y="221"/>
                    <a:pt x="108" y="220"/>
                  </a:cubicBezTo>
                  <a:cubicBezTo>
                    <a:pt x="108" y="220"/>
                    <a:pt x="109" y="219"/>
                    <a:pt x="108" y="219"/>
                  </a:cubicBezTo>
                  <a:cubicBezTo>
                    <a:pt x="99" y="182"/>
                    <a:pt x="99" y="182"/>
                    <a:pt x="99" y="182"/>
                  </a:cubicBezTo>
                  <a:cubicBezTo>
                    <a:pt x="99" y="170"/>
                    <a:pt x="99" y="170"/>
                    <a:pt x="99" y="170"/>
                  </a:cubicBezTo>
                  <a:cubicBezTo>
                    <a:pt x="100" y="170"/>
                    <a:pt x="100" y="169"/>
                    <a:pt x="100" y="169"/>
                  </a:cubicBezTo>
                  <a:cubicBezTo>
                    <a:pt x="100" y="169"/>
                    <a:pt x="100" y="169"/>
                    <a:pt x="100" y="169"/>
                  </a:cubicBezTo>
                  <a:cubicBezTo>
                    <a:pt x="101" y="168"/>
                    <a:pt x="102" y="167"/>
                    <a:pt x="102" y="167"/>
                  </a:cubicBezTo>
                  <a:cubicBezTo>
                    <a:pt x="105" y="164"/>
                    <a:pt x="105" y="164"/>
                    <a:pt x="105" y="164"/>
                  </a:cubicBezTo>
                  <a:cubicBezTo>
                    <a:pt x="105" y="163"/>
                    <a:pt x="105" y="163"/>
                    <a:pt x="105" y="162"/>
                  </a:cubicBezTo>
                  <a:cubicBezTo>
                    <a:pt x="105" y="159"/>
                    <a:pt x="105" y="159"/>
                    <a:pt x="105" y="159"/>
                  </a:cubicBezTo>
                  <a:cubicBezTo>
                    <a:pt x="105" y="158"/>
                    <a:pt x="105" y="158"/>
                    <a:pt x="105" y="157"/>
                  </a:cubicBezTo>
                  <a:cubicBezTo>
                    <a:pt x="105" y="157"/>
                    <a:pt x="104" y="157"/>
                    <a:pt x="104" y="157"/>
                  </a:cubicBezTo>
                  <a:cubicBezTo>
                    <a:pt x="103" y="156"/>
                    <a:pt x="103" y="156"/>
                    <a:pt x="103" y="156"/>
                  </a:cubicBezTo>
                  <a:cubicBezTo>
                    <a:pt x="110" y="148"/>
                    <a:pt x="116" y="140"/>
                    <a:pt x="122" y="131"/>
                  </a:cubicBezTo>
                  <a:cubicBezTo>
                    <a:pt x="122" y="130"/>
                    <a:pt x="122" y="130"/>
                    <a:pt x="122" y="130"/>
                  </a:cubicBezTo>
                  <a:cubicBezTo>
                    <a:pt x="126" y="111"/>
                    <a:pt x="126" y="111"/>
                    <a:pt x="126" y="111"/>
                  </a:cubicBezTo>
                  <a:cubicBezTo>
                    <a:pt x="126" y="112"/>
                    <a:pt x="126" y="112"/>
                    <a:pt x="126" y="112"/>
                  </a:cubicBezTo>
                  <a:cubicBezTo>
                    <a:pt x="127" y="105"/>
                    <a:pt x="128" y="100"/>
                    <a:pt x="126" y="96"/>
                  </a:cubicBezTo>
                  <a:cubicBezTo>
                    <a:pt x="125" y="92"/>
                    <a:pt x="121" y="89"/>
                    <a:pt x="117" y="88"/>
                  </a:cubicBezTo>
                  <a:cubicBezTo>
                    <a:pt x="116" y="88"/>
                    <a:pt x="116" y="88"/>
                    <a:pt x="116" y="88"/>
                  </a:cubicBezTo>
                  <a:cubicBezTo>
                    <a:pt x="116" y="88"/>
                    <a:pt x="116" y="88"/>
                    <a:pt x="116" y="88"/>
                  </a:cubicBezTo>
                  <a:cubicBezTo>
                    <a:pt x="110" y="86"/>
                    <a:pt x="110" y="86"/>
                    <a:pt x="110" y="86"/>
                  </a:cubicBezTo>
                  <a:cubicBezTo>
                    <a:pt x="110" y="86"/>
                    <a:pt x="110" y="86"/>
                    <a:pt x="110" y="86"/>
                  </a:cubicBezTo>
                  <a:cubicBezTo>
                    <a:pt x="110" y="85"/>
                    <a:pt x="110" y="85"/>
                    <a:pt x="110" y="85"/>
                  </a:cubicBezTo>
                  <a:cubicBezTo>
                    <a:pt x="108" y="77"/>
                    <a:pt x="107" y="68"/>
                    <a:pt x="107" y="57"/>
                  </a:cubicBezTo>
                  <a:cubicBezTo>
                    <a:pt x="107" y="57"/>
                    <a:pt x="107" y="57"/>
                    <a:pt x="107" y="56"/>
                  </a:cubicBezTo>
                  <a:cubicBezTo>
                    <a:pt x="107" y="39"/>
                    <a:pt x="104" y="25"/>
                    <a:pt x="96" y="14"/>
                  </a:cubicBezTo>
                  <a:cubicBezTo>
                    <a:pt x="95" y="14"/>
                    <a:pt x="94" y="13"/>
                    <a:pt x="94" y="12"/>
                  </a:cubicBezTo>
                  <a:cubicBezTo>
                    <a:pt x="94" y="12"/>
                    <a:pt x="93" y="12"/>
                    <a:pt x="93" y="11"/>
                  </a:cubicBezTo>
                  <a:cubicBezTo>
                    <a:pt x="81" y="2"/>
                    <a:pt x="72" y="0"/>
                    <a:pt x="65" y="6"/>
                  </a:cubicBezTo>
                  <a:cubicBezTo>
                    <a:pt x="56" y="12"/>
                    <a:pt x="50" y="23"/>
                    <a:pt x="48" y="39"/>
                  </a:cubicBezTo>
                  <a:cubicBezTo>
                    <a:pt x="48" y="39"/>
                    <a:pt x="48" y="39"/>
                    <a:pt x="48" y="39"/>
                  </a:cubicBezTo>
                  <a:cubicBezTo>
                    <a:pt x="46" y="52"/>
                    <a:pt x="46" y="52"/>
                    <a:pt x="46" y="52"/>
                  </a:cubicBezTo>
                  <a:close/>
                  <a:moveTo>
                    <a:pt x="76" y="421"/>
                  </a:moveTo>
                  <a:cubicBezTo>
                    <a:pt x="77" y="425"/>
                    <a:pt x="78" y="428"/>
                    <a:pt x="79" y="432"/>
                  </a:cubicBezTo>
                  <a:cubicBezTo>
                    <a:pt x="80" y="435"/>
                    <a:pt x="80" y="438"/>
                    <a:pt x="80" y="442"/>
                  </a:cubicBezTo>
                  <a:cubicBezTo>
                    <a:pt x="80" y="441"/>
                    <a:pt x="79" y="441"/>
                    <a:pt x="79" y="441"/>
                  </a:cubicBezTo>
                  <a:cubicBezTo>
                    <a:pt x="80" y="439"/>
                    <a:pt x="80" y="439"/>
                    <a:pt x="80" y="439"/>
                  </a:cubicBezTo>
                  <a:cubicBezTo>
                    <a:pt x="80" y="439"/>
                    <a:pt x="80" y="438"/>
                    <a:pt x="80" y="438"/>
                  </a:cubicBezTo>
                  <a:cubicBezTo>
                    <a:pt x="80" y="437"/>
                    <a:pt x="80" y="437"/>
                    <a:pt x="79" y="437"/>
                  </a:cubicBezTo>
                  <a:cubicBezTo>
                    <a:pt x="76" y="432"/>
                    <a:pt x="76" y="432"/>
                    <a:pt x="76" y="432"/>
                  </a:cubicBezTo>
                  <a:cubicBezTo>
                    <a:pt x="76" y="421"/>
                    <a:pt x="76" y="421"/>
                    <a:pt x="76" y="421"/>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09" name="MH_Other_87"/>
            <p:cNvSpPr>
              <a:spLocks/>
            </p:cNvSpPr>
            <p:nvPr>
              <p:custDataLst>
                <p:tags r:id="rId96"/>
              </p:custDataLst>
            </p:nvPr>
          </p:nvSpPr>
          <p:spPr bwMode="auto">
            <a:xfrm>
              <a:off x="7223126" y="2668020"/>
              <a:ext cx="188913" cy="210114"/>
            </a:xfrm>
            <a:custGeom>
              <a:avLst/>
              <a:gdLst>
                <a:gd name="T0" fmla="*/ 106819423 w 54"/>
                <a:gd name="T1" fmla="*/ 26160911 h 70"/>
                <a:gd name="T2" fmla="*/ 46126321 w 54"/>
                <a:gd name="T3" fmla="*/ 11891464 h 70"/>
                <a:gd name="T4" fmla="*/ 7282611 w 54"/>
                <a:gd name="T5" fmla="*/ 85615145 h 70"/>
                <a:gd name="T6" fmla="*/ 2427537 w 54"/>
                <a:gd name="T7" fmla="*/ 116532025 h 70"/>
                <a:gd name="T8" fmla="*/ 2427537 w 54"/>
                <a:gd name="T9" fmla="*/ 166474321 h 70"/>
                <a:gd name="T10" fmla="*/ 19421855 w 54"/>
                <a:gd name="T11" fmla="*/ 111776056 h 70"/>
                <a:gd name="T12" fmla="*/ 16994318 w 54"/>
                <a:gd name="T13" fmla="*/ 85615145 h 70"/>
                <a:gd name="T14" fmla="*/ 41271247 w 54"/>
                <a:gd name="T15" fmla="*/ 33294864 h 70"/>
                <a:gd name="T16" fmla="*/ 53408933 w 54"/>
                <a:gd name="T17" fmla="*/ 21403401 h 70"/>
                <a:gd name="T18" fmla="*/ 84970031 w 54"/>
                <a:gd name="T19" fmla="*/ 42808344 h 70"/>
                <a:gd name="T20" fmla="*/ 111674498 w 54"/>
                <a:gd name="T21" fmla="*/ 95128624 h 70"/>
                <a:gd name="T22" fmla="*/ 121386204 w 54"/>
                <a:gd name="T23" fmla="*/ 128423489 h 70"/>
                <a:gd name="T24" fmla="*/ 109246961 w 54"/>
                <a:gd name="T25" fmla="*/ 30916880 h 70"/>
                <a:gd name="T26" fmla="*/ 106819423 w 54"/>
                <a:gd name="T27" fmla="*/ 26160911 h 7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54" h="70">
                  <a:moveTo>
                    <a:pt x="44" y="11"/>
                  </a:moveTo>
                  <a:cubicBezTo>
                    <a:pt x="33" y="2"/>
                    <a:pt x="24" y="0"/>
                    <a:pt x="19" y="5"/>
                  </a:cubicBezTo>
                  <a:cubicBezTo>
                    <a:pt x="10" y="11"/>
                    <a:pt x="5" y="21"/>
                    <a:pt x="3" y="36"/>
                  </a:cubicBezTo>
                  <a:cubicBezTo>
                    <a:pt x="1" y="49"/>
                    <a:pt x="1" y="49"/>
                    <a:pt x="1" y="49"/>
                  </a:cubicBezTo>
                  <a:cubicBezTo>
                    <a:pt x="0" y="57"/>
                    <a:pt x="0" y="64"/>
                    <a:pt x="1" y="70"/>
                  </a:cubicBezTo>
                  <a:cubicBezTo>
                    <a:pt x="6" y="69"/>
                    <a:pt x="8" y="62"/>
                    <a:pt x="8" y="47"/>
                  </a:cubicBezTo>
                  <a:cubicBezTo>
                    <a:pt x="7" y="44"/>
                    <a:pt x="7" y="40"/>
                    <a:pt x="7" y="36"/>
                  </a:cubicBezTo>
                  <a:cubicBezTo>
                    <a:pt x="9" y="28"/>
                    <a:pt x="12" y="20"/>
                    <a:pt x="17" y="14"/>
                  </a:cubicBezTo>
                  <a:cubicBezTo>
                    <a:pt x="19" y="12"/>
                    <a:pt x="20" y="10"/>
                    <a:pt x="22" y="9"/>
                  </a:cubicBezTo>
                  <a:cubicBezTo>
                    <a:pt x="27" y="10"/>
                    <a:pt x="31" y="14"/>
                    <a:pt x="35" y="18"/>
                  </a:cubicBezTo>
                  <a:cubicBezTo>
                    <a:pt x="38" y="27"/>
                    <a:pt x="41" y="34"/>
                    <a:pt x="46" y="40"/>
                  </a:cubicBezTo>
                  <a:cubicBezTo>
                    <a:pt x="50" y="54"/>
                    <a:pt x="50" y="54"/>
                    <a:pt x="50" y="54"/>
                  </a:cubicBezTo>
                  <a:cubicBezTo>
                    <a:pt x="54" y="41"/>
                    <a:pt x="53" y="27"/>
                    <a:pt x="45" y="13"/>
                  </a:cubicBezTo>
                  <a:cubicBezTo>
                    <a:pt x="45" y="12"/>
                    <a:pt x="44" y="11"/>
                    <a:pt x="44" y="11"/>
                  </a:cubicBezTo>
                  <a:close/>
                </a:path>
              </a:pathLst>
            </a:custGeom>
            <a:solidFill>
              <a:srgbClr val="EFE5C5"/>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10" name="MH_Other_88"/>
            <p:cNvSpPr>
              <a:spLocks/>
            </p:cNvSpPr>
            <p:nvPr>
              <p:custDataLst>
                <p:tags r:id="rId97"/>
              </p:custDataLst>
            </p:nvPr>
          </p:nvSpPr>
          <p:spPr bwMode="auto">
            <a:xfrm>
              <a:off x="7254875" y="2696858"/>
              <a:ext cx="128588" cy="351564"/>
            </a:xfrm>
            <a:custGeom>
              <a:avLst/>
              <a:gdLst>
                <a:gd name="T0" fmla="*/ 62029374 w 37"/>
                <a:gd name="T1" fmla="*/ 21532931 h 117"/>
                <a:gd name="T2" fmla="*/ 31015459 w 37"/>
                <a:gd name="T3" fmla="*/ 0 h 117"/>
                <a:gd name="T4" fmla="*/ 19086555 w 37"/>
                <a:gd name="T5" fmla="*/ 11962912 h 117"/>
                <a:gd name="T6" fmla="*/ 54873268 w 37"/>
                <a:gd name="T7" fmla="*/ 35888735 h 117"/>
                <a:gd name="T8" fmla="*/ 76344677 w 37"/>
                <a:gd name="T9" fmla="*/ 78954597 h 117"/>
                <a:gd name="T10" fmla="*/ 11928904 w 37"/>
                <a:gd name="T11" fmla="*/ 122022007 h 117"/>
                <a:gd name="T12" fmla="*/ 57258122 w 37"/>
                <a:gd name="T13" fmla="*/ 126806244 h 117"/>
                <a:gd name="T14" fmla="*/ 57258122 w 37"/>
                <a:gd name="T15" fmla="*/ 160302087 h 117"/>
                <a:gd name="T16" fmla="*/ 57258122 w 37"/>
                <a:gd name="T17" fmla="*/ 165087870 h 117"/>
                <a:gd name="T18" fmla="*/ 2386399 w 37"/>
                <a:gd name="T19" fmla="*/ 239256684 h 117"/>
                <a:gd name="T20" fmla="*/ 0 w 37"/>
                <a:gd name="T21" fmla="*/ 279931202 h 117"/>
                <a:gd name="T22" fmla="*/ 31015459 w 37"/>
                <a:gd name="T23" fmla="*/ 229686664 h 117"/>
                <a:gd name="T24" fmla="*/ 42944364 w 37"/>
                <a:gd name="T25" fmla="*/ 215332408 h 117"/>
                <a:gd name="T26" fmla="*/ 76344677 w 37"/>
                <a:gd name="T27" fmla="*/ 162694978 h 117"/>
                <a:gd name="T28" fmla="*/ 76344677 w 37"/>
                <a:gd name="T29" fmla="*/ 105273312 h 117"/>
                <a:gd name="T30" fmla="*/ 88273581 w 37"/>
                <a:gd name="T31" fmla="*/ 74170361 h 117"/>
                <a:gd name="T32" fmla="*/ 62029374 w 37"/>
                <a:gd name="T33" fmla="*/ 21532931 h 11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7" h="117">
                  <a:moveTo>
                    <a:pt x="26" y="9"/>
                  </a:moveTo>
                  <a:cubicBezTo>
                    <a:pt x="22" y="5"/>
                    <a:pt x="18" y="1"/>
                    <a:pt x="13" y="0"/>
                  </a:cubicBezTo>
                  <a:cubicBezTo>
                    <a:pt x="11" y="1"/>
                    <a:pt x="10" y="3"/>
                    <a:pt x="8" y="5"/>
                  </a:cubicBezTo>
                  <a:cubicBezTo>
                    <a:pt x="15" y="5"/>
                    <a:pt x="20" y="8"/>
                    <a:pt x="23" y="15"/>
                  </a:cubicBezTo>
                  <a:cubicBezTo>
                    <a:pt x="26" y="23"/>
                    <a:pt x="29" y="29"/>
                    <a:pt x="32" y="33"/>
                  </a:cubicBezTo>
                  <a:cubicBezTo>
                    <a:pt x="29" y="47"/>
                    <a:pt x="20" y="53"/>
                    <a:pt x="5" y="51"/>
                  </a:cubicBezTo>
                  <a:cubicBezTo>
                    <a:pt x="10" y="56"/>
                    <a:pt x="17" y="57"/>
                    <a:pt x="24" y="53"/>
                  </a:cubicBezTo>
                  <a:cubicBezTo>
                    <a:pt x="24" y="67"/>
                    <a:pt x="24" y="67"/>
                    <a:pt x="24" y="67"/>
                  </a:cubicBezTo>
                  <a:cubicBezTo>
                    <a:pt x="24" y="68"/>
                    <a:pt x="24" y="68"/>
                    <a:pt x="24" y="69"/>
                  </a:cubicBezTo>
                  <a:cubicBezTo>
                    <a:pt x="18" y="82"/>
                    <a:pt x="11" y="92"/>
                    <a:pt x="1" y="100"/>
                  </a:cubicBezTo>
                  <a:cubicBezTo>
                    <a:pt x="0" y="117"/>
                    <a:pt x="0" y="117"/>
                    <a:pt x="0" y="117"/>
                  </a:cubicBezTo>
                  <a:cubicBezTo>
                    <a:pt x="13" y="96"/>
                    <a:pt x="13" y="96"/>
                    <a:pt x="13" y="96"/>
                  </a:cubicBezTo>
                  <a:cubicBezTo>
                    <a:pt x="15" y="94"/>
                    <a:pt x="16" y="92"/>
                    <a:pt x="18" y="90"/>
                  </a:cubicBezTo>
                  <a:cubicBezTo>
                    <a:pt x="24" y="84"/>
                    <a:pt x="28" y="77"/>
                    <a:pt x="32" y="68"/>
                  </a:cubicBezTo>
                  <a:cubicBezTo>
                    <a:pt x="32" y="44"/>
                    <a:pt x="32" y="44"/>
                    <a:pt x="32" y="44"/>
                  </a:cubicBezTo>
                  <a:cubicBezTo>
                    <a:pt x="34" y="40"/>
                    <a:pt x="36" y="36"/>
                    <a:pt x="37" y="31"/>
                  </a:cubicBezTo>
                  <a:cubicBezTo>
                    <a:pt x="32" y="25"/>
                    <a:pt x="29" y="18"/>
                    <a:pt x="26" y="9"/>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11" name="MH_Other_89"/>
            <p:cNvSpPr>
              <a:spLocks/>
            </p:cNvSpPr>
            <p:nvPr>
              <p:custDataLst>
                <p:tags r:id="rId98"/>
              </p:custDataLst>
            </p:nvPr>
          </p:nvSpPr>
          <p:spPr bwMode="auto">
            <a:xfrm>
              <a:off x="7248526" y="2711966"/>
              <a:ext cx="117475" cy="141449"/>
            </a:xfrm>
            <a:custGeom>
              <a:avLst/>
              <a:gdLst>
                <a:gd name="T0" fmla="*/ 0 w 34"/>
                <a:gd name="T1" fmla="*/ 50919724 h 48"/>
                <a:gd name="T2" fmla="*/ 2374409 w 34"/>
                <a:gd name="T3" fmla="*/ 76379586 h 48"/>
                <a:gd name="T4" fmla="*/ 14244914 w 34"/>
                <a:gd name="T5" fmla="*/ 101839448 h 48"/>
                <a:gd name="T6" fmla="*/ 16619323 w 34"/>
                <a:gd name="T7" fmla="*/ 106467407 h 48"/>
                <a:gd name="T8" fmla="*/ 80720663 w 34"/>
                <a:gd name="T9" fmla="*/ 64806645 h 48"/>
                <a:gd name="T10" fmla="*/ 59354063 w 34"/>
                <a:gd name="T11" fmla="*/ 23145882 h 48"/>
                <a:gd name="T12" fmla="*/ 23741009 w 34"/>
                <a:gd name="T13" fmla="*/ 0 h 48"/>
                <a:gd name="T14" fmla="*/ 0 w 34"/>
                <a:gd name="T15" fmla="*/ 50919724 h 4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4" h="48">
                  <a:moveTo>
                    <a:pt x="0" y="22"/>
                  </a:moveTo>
                  <a:cubicBezTo>
                    <a:pt x="0" y="26"/>
                    <a:pt x="0" y="30"/>
                    <a:pt x="1" y="33"/>
                  </a:cubicBezTo>
                  <a:cubicBezTo>
                    <a:pt x="2" y="37"/>
                    <a:pt x="3" y="41"/>
                    <a:pt x="6" y="44"/>
                  </a:cubicBezTo>
                  <a:cubicBezTo>
                    <a:pt x="6" y="45"/>
                    <a:pt x="6" y="45"/>
                    <a:pt x="7" y="46"/>
                  </a:cubicBezTo>
                  <a:cubicBezTo>
                    <a:pt x="22" y="48"/>
                    <a:pt x="31" y="42"/>
                    <a:pt x="34" y="28"/>
                  </a:cubicBezTo>
                  <a:cubicBezTo>
                    <a:pt x="31" y="24"/>
                    <a:pt x="28" y="18"/>
                    <a:pt x="25" y="10"/>
                  </a:cubicBezTo>
                  <a:cubicBezTo>
                    <a:pt x="22" y="3"/>
                    <a:pt x="17" y="0"/>
                    <a:pt x="10" y="0"/>
                  </a:cubicBezTo>
                  <a:cubicBezTo>
                    <a:pt x="5" y="6"/>
                    <a:pt x="2" y="14"/>
                    <a:pt x="0" y="22"/>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12" name="MH_Other_90"/>
            <p:cNvSpPr>
              <a:spLocks/>
            </p:cNvSpPr>
            <p:nvPr>
              <p:custDataLst>
                <p:tags r:id="rId99"/>
              </p:custDataLst>
            </p:nvPr>
          </p:nvSpPr>
          <p:spPr bwMode="auto">
            <a:xfrm>
              <a:off x="7226300" y="2810842"/>
              <a:ext cx="46038" cy="104371"/>
            </a:xfrm>
            <a:custGeom>
              <a:avLst/>
              <a:gdLst>
                <a:gd name="T0" fmla="*/ 30242608 w 13"/>
                <a:gd name="T1" fmla="*/ 26160911 h 35"/>
                <a:gd name="T2" fmla="*/ 17642315 w 13"/>
                <a:gd name="T3" fmla="*/ 0 h 35"/>
                <a:gd name="T4" fmla="*/ 0 w 13"/>
                <a:gd name="T5" fmla="*/ 54698265 h 35"/>
                <a:gd name="T6" fmla="*/ 7561446 w 13"/>
                <a:gd name="T7" fmla="*/ 83237161 h 35"/>
                <a:gd name="T8" fmla="*/ 32763619 w 13"/>
                <a:gd name="T9" fmla="*/ 66589729 h 35"/>
                <a:gd name="T10" fmla="*/ 32763619 w 13"/>
                <a:gd name="T11" fmla="*/ 30916880 h 35"/>
                <a:gd name="T12" fmla="*/ 30242608 w 13"/>
                <a:gd name="T13" fmla="*/ 26160911 h 3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 h="35">
                  <a:moveTo>
                    <a:pt x="12" y="11"/>
                  </a:moveTo>
                  <a:cubicBezTo>
                    <a:pt x="9" y="8"/>
                    <a:pt x="8" y="4"/>
                    <a:pt x="7" y="0"/>
                  </a:cubicBezTo>
                  <a:cubicBezTo>
                    <a:pt x="7" y="15"/>
                    <a:pt x="5" y="22"/>
                    <a:pt x="0" y="23"/>
                  </a:cubicBezTo>
                  <a:cubicBezTo>
                    <a:pt x="1" y="27"/>
                    <a:pt x="2" y="31"/>
                    <a:pt x="3" y="35"/>
                  </a:cubicBezTo>
                  <a:cubicBezTo>
                    <a:pt x="13" y="28"/>
                    <a:pt x="13" y="28"/>
                    <a:pt x="13" y="28"/>
                  </a:cubicBezTo>
                  <a:cubicBezTo>
                    <a:pt x="13" y="13"/>
                    <a:pt x="13" y="13"/>
                    <a:pt x="13" y="13"/>
                  </a:cubicBezTo>
                  <a:cubicBezTo>
                    <a:pt x="12" y="12"/>
                    <a:pt x="12" y="12"/>
                    <a:pt x="12" y="11"/>
                  </a:cubicBezTo>
                  <a:close/>
                </a:path>
              </a:pathLst>
            </a:custGeom>
            <a:solidFill>
              <a:srgbClr val="D7C59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13" name="MH_Other_91"/>
            <p:cNvSpPr>
              <a:spLocks/>
            </p:cNvSpPr>
            <p:nvPr>
              <p:custDataLst>
                <p:tags r:id="rId100"/>
              </p:custDataLst>
            </p:nvPr>
          </p:nvSpPr>
          <p:spPr bwMode="auto">
            <a:xfrm>
              <a:off x="7258050" y="2847921"/>
              <a:ext cx="82550" cy="148317"/>
            </a:xfrm>
            <a:custGeom>
              <a:avLst/>
              <a:gdLst>
                <a:gd name="T0" fmla="*/ 57965181 w 23"/>
                <a:gd name="T1" fmla="*/ 4836367 h 49"/>
                <a:gd name="T2" fmla="*/ 10080763 w 23"/>
                <a:gd name="T3" fmla="*/ 0 h 49"/>
                <a:gd name="T4" fmla="*/ 10080763 w 23"/>
                <a:gd name="T5" fmla="*/ 36275865 h 49"/>
                <a:gd name="T6" fmla="*/ 10080763 w 23"/>
                <a:gd name="T7" fmla="*/ 48366784 h 49"/>
                <a:gd name="T8" fmla="*/ 0 w 23"/>
                <a:gd name="T9" fmla="*/ 108826041 h 49"/>
                <a:gd name="T10" fmla="*/ 0 w 23"/>
                <a:gd name="T11" fmla="*/ 118498776 h 49"/>
                <a:gd name="T12" fmla="*/ 57965181 w 23"/>
                <a:gd name="T13" fmla="*/ 43530416 h 49"/>
                <a:gd name="T14" fmla="*/ 57965181 w 23"/>
                <a:gd name="T15" fmla="*/ 38694049 h 49"/>
                <a:gd name="T16" fmla="*/ 57965181 w 23"/>
                <a:gd name="T17" fmla="*/ 4836367 h 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3" h="49">
                  <a:moveTo>
                    <a:pt x="23" y="2"/>
                  </a:moveTo>
                  <a:cubicBezTo>
                    <a:pt x="16" y="6"/>
                    <a:pt x="9" y="5"/>
                    <a:pt x="4" y="0"/>
                  </a:cubicBezTo>
                  <a:cubicBezTo>
                    <a:pt x="4" y="15"/>
                    <a:pt x="4" y="15"/>
                    <a:pt x="4" y="15"/>
                  </a:cubicBezTo>
                  <a:cubicBezTo>
                    <a:pt x="4" y="20"/>
                    <a:pt x="4" y="20"/>
                    <a:pt x="4" y="20"/>
                  </a:cubicBezTo>
                  <a:cubicBezTo>
                    <a:pt x="1" y="27"/>
                    <a:pt x="0" y="36"/>
                    <a:pt x="0" y="45"/>
                  </a:cubicBezTo>
                  <a:cubicBezTo>
                    <a:pt x="0" y="49"/>
                    <a:pt x="0" y="49"/>
                    <a:pt x="0" y="49"/>
                  </a:cubicBezTo>
                  <a:cubicBezTo>
                    <a:pt x="10" y="41"/>
                    <a:pt x="17" y="31"/>
                    <a:pt x="23" y="18"/>
                  </a:cubicBezTo>
                  <a:cubicBezTo>
                    <a:pt x="23" y="17"/>
                    <a:pt x="23" y="17"/>
                    <a:pt x="23" y="16"/>
                  </a:cubicBezTo>
                  <a:cubicBezTo>
                    <a:pt x="23" y="2"/>
                    <a:pt x="23" y="2"/>
                    <a:pt x="23" y="2"/>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14" name="MH_Other_92"/>
            <p:cNvSpPr>
              <a:spLocks/>
            </p:cNvSpPr>
            <p:nvPr>
              <p:custDataLst>
                <p:tags r:id="rId101"/>
              </p:custDataLst>
            </p:nvPr>
          </p:nvSpPr>
          <p:spPr bwMode="auto">
            <a:xfrm>
              <a:off x="7094539" y="2912467"/>
              <a:ext cx="136525" cy="170289"/>
            </a:xfrm>
            <a:custGeom>
              <a:avLst/>
              <a:gdLst>
                <a:gd name="T0" fmla="*/ 33495843 w 39"/>
                <a:gd name="T1" fmla="*/ 63351749 h 57"/>
                <a:gd name="T2" fmla="*/ 43065863 w 39"/>
                <a:gd name="T3" fmla="*/ 44581201 h 57"/>
                <a:gd name="T4" fmla="*/ 35888735 w 39"/>
                <a:gd name="T5" fmla="*/ 133743603 h 57"/>
                <a:gd name="T6" fmla="*/ 93310401 w 39"/>
                <a:gd name="T7" fmla="*/ 124358328 h 57"/>
                <a:gd name="T8" fmla="*/ 69384578 w 39"/>
                <a:gd name="T9" fmla="*/ 32849225 h 57"/>
                <a:gd name="T10" fmla="*/ 86133272 w 39"/>
                <a:gd name="T11" fmla="*/ 16425379 h 57"/>
                <a:gd name="T12" fmla="*/ 76561706 w 39"/>
                <a:gd name="T13" fmla="*/ 16425379 h 57"/>
                <a:gd name="T14" fmla="*/ 90917509 w 39"/>
                <a:gd name="T15" fmla="*/ 2346701 h 57"/>
                <a:gd name="T16" fmla="*/ 33495843 w 39"/>
                <a:gd name="T17" fmla="*/ 37542628 h 57"/>
                <a:gd name="T18" fmla="*/ 0 w 39"/>
                <a:gd name="T19" fmla="*/ 122011627 h 57"/>
                <a:gd name="T20" fmla="*/ 11962912 w 39"/>
                <a:gd name="T21" fmla="*/ 122011627 h 57"/>
                <a:gd name="T22" fmla="*/ 16748695 w 39"/>
                <a:gd name="T23" fmla="*/ 126705030 h 57"/>
                <a:gd name="T24" fmla="*/ 26318715 w 39"/>
                <a:gd name="T25" fmla="*/ 131396901 h 57"/>
                <a:gd name="T26" fmla="*/ 33495843 w 39"/>
                <a:gd name="T27" fmla="*/ 63351749 h 5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9" h="57">
                  <a:moveTo>
                    <a:pt x="14" y="27"/>
                  </a:moveTo>
                  <a:cubicBezTo>
                    <a:pt x="18" y="19"/>
                    <a:pt x="18" y="19"/>
                    <a:pt x="18" y="19"/>
                  </a:cubicBezTo>
                  <a:cubicBezTo>
                    <a:pt x="15" y="57"/>
                    <a:pt x="15" y="57"/>
                    <a:pt x="15" y="57"/>
                  </a:cubicBezTo>
                  <a:cubicBezTo>
                    <a:pt x="39" y="53"/>
                    <a:pt x="39" y="53"/>
                    <a:pt x="39" y="53"/>
                  </a:cubicBezTo>
                  <a:cubicBezTo>
                    <a:pt x="29" y="14"/>
                    <a:pt x="29" y="14"/>
                    <a:pt x="29" y="14"/>
                  </a:cubicBezTo>
                  <a:cubicBezTo>
                    <a:pt x="36" y="7"/>
                    <a:pt x="36" y="7"/>
                    <a:pt x="36" y="7"/>
                  </a:cubicBezTo>
                  <a:cubicBezTo>
                    <a:pt x="32" y="7"/>
                    <a:pt x="32" y="7"/>
                    <a:pt x="32" y="7"/>
                  </a:cubicBezTo>
                  <a:cubicBezTo>
                    <a:pt x="38" y="1"/>
                    <a:pt x="38" y="1"/>
                    <a:pt x="38" y="1"/>
                  </a:cubicBezTo>
                  <a:cubicBezTo>
                    <a:pt x="24" y="0"/>
                    <a:pt x="16" y="5"/>
                    <a:pt x="14" y="16"/>
                  </a:cubicBezTo>
                  <a:cubicBezTo>
                    <a:pt x="0" y="52"/>
                    <a:pt x="0" y="52"/>
                    <a:pt x="0" y="52"/>
                  </a:cubicBezTo>
                  <a:cubicBezTo>
                    <a:pt x="5" y="52"/>
                    <a:pt x="5" y="52"/>
                    <a:pt x="5" y="52"/>
                  </a:cubicBezTo>
                  <a:cubicBezTo>
                    <a:pt x="7" y="54"/>
                    <a:pt x="7" y="54"/>
                    <a:pt x="7" y="54"/>
                  </a:cubicBezTo>
                  <a:cubicBezTo>
                    <a:pt x="11" y="56"/>
                    <a:pt x="11" y="56"/>
                    <a:pt x="11" y="56"/>
                  </a:cubicBezTo>
                  <a:cubicBezTo>
                    <a:pt x="14" y="27"/>
                    <a:pt x="14" y="27"/>
                    <a:pt x="14" y="27"/>
                  </a:cubicBezTo>
                  <a:close/>
                </a:path>
              </a:pathLst>
            </a:custGeom>
            <a:solidFill>
              <a:srgbClr val="9C9FB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15" name="MH_Other_93"/>
            <p:cNvSpPr>
              <a:spLocks/>
            </p:cNvSpPr>
            <p:nvPr>
              <p:custDataLst>
                <p:tags r:id="rId102"/>
              </p:custDataLst>
            </p:nvPr>
          </p:nvSpPr>
          <p:spPr bwMode="auto">
            <a:xfrm>
              <a:off x="7134225" y="2967399"/>
              <a:ext cx="25400" cy="115358"/>
            </a:xfrm>
            <a:custGeom>
              <a:avLst/>
              <a:gdLst>
                <a:gd name="T0" fmla="*/ 17642681 w 7"/>
                <a:gd name="T1" fmla="*/ 0 h 37"/>
                <a:gd name="T2" fmla="*/ 7561603 w 7"/>
                <a:gd name="T3" fmla="*/ 20161078 h 37"/>
                <a:gd name="T4" fmla="*/ 0 w 7"/>
                <a:gd name="T5" fmla="*/ 93244194 h 37"/>
                <a:gd name="T6" fmla="*/ 10081079 w 7"/>
                <a:gd name="T7" fmla="*/ 93244194 h 37"/>
                <a:gd name="T8" fmla="*/ 17642681 w 7"/>
                <a:gd name="T9" fmla="*/ 0 h 37"/>
                <a:gd name="T10" fmla="*/ 17642681 w 7"/>
                <a:gd name="T11" fmla="*/ 0 h 3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 h="37">
                  <a:moveTo>
                    <a:pt x="7" y="0"/>
                  </a:moveTo>
                  <a:lnTo>
                    <a:pt x="3" y="8"/>
                  </a:lnTo>
                  <a:lnTo>
                    <a:pt x="0" y="37"/>
                  </a:lnTo>
                  <a:lnTo>
                    <a:pt x="4" y="37"/>
                  </a:lnTo>
                  <a:lnTo>
                    <a:pt x="7" y="0"/>
                  </a:lnTo>
                  <a:close/>
                </a:path>
              </a:pathLst>
            </a:custGeom>
            <a:solidFill>
              <a:srgbClr val="7C7F9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16" name="MH_Other_94"/>
            <p:cNvSpPr>
              <a:spLocks/>
            </p:cNvSpPr>
            <p:nvPr>
              <p:custDataLst>
                <p:tags r:id="rId103"/>
              </p:custDataLst>
            </p:nvPr>
          </p:nvSpPr>
          <p:spPr bwMode="auto">
            <a:xfrm>
              <a:off x="7212013" y="2893242"/>
              <a:ext cx="107950" cy="189515"/>
            </a:xfrm>
            <a:custGeom>
              <a:avLst/>
              <a:gdLst>
                <a:gd name="T0" fmla="*/ 42483036 w 31"/>
                <a:gd name="T1" fmla="*/ 11812577 h 63"/>
                <a:gd name="T2" fmla="*/ 42483036 w 31"/>
                <a:gd name="T3" fmla="*/ 0 h 63"/>
                <a:gd name="T4" fmla="*/ 18881008 w 31"/>
                <a:gd name="T5" fmla="*/ 16539145 h 63"/>
                <a:gd name="T6" fmla="*/ 7080762 w 31"/>
                <a:gd name="T7" fmla="*/ 30714237 h 63"/>
                <a:gd name="T8" fmla="*/ 18881008 w 31"/>
                <a:gd name="T9" fmla="*/ 30714237 h 63"/>
                <a:gd name="T10" fmla="*/ 0 w 31"/>
                <a:gd name="T11" fmla="*/ 47253382 h 63"/>
                <a:gd name="T12" fmla="*/ 23602028 w 31"/>
                <a:gd name="T13" fmla="*/ 148847692 h 63"/>
                <a:gd name="T14" fmla="*/ 61365581 w 31"/>
                <a:gd name="T15" fmla="*/ 106319341 h 63"/>
                <a:gd name="T16" fmla="*/ 66085065 w 31"/>
                <a:gd name="T17" fmla="*/ 101594310 h 63"/>
                <a:gd name="T18" fmla="*/ 73165827 w 31"/>
                <a:gd name="T19" fmla="*/ 56703443 h 63"/>
                <a:gd name="T20" fmla="*/ 61365581 w 31"/>
                <a:gd name="T21" fmla="*/ 70880073 h 63"/>
                <a:gd name="T22" fmla="*/ 30682790 w 31"/>
                <a:gd name="T23" fmla="*/ 120495970 h 63"/>
                <a:gd name="T24" fmla="*/ 33042532 w 31"/>
                <a:gd name="T25" fmla="*/ 80330134 h 63"/>
                <a:gd name="T26" fmla="*/ 33042532 w 31"/>
                <a:gd name="T27" fmla="*/ 70880073 h 63"/>
                <a:gd name="T28" fmla="*/ 42483036 w 31"/>
                <a:gd name="T29" fmla="*/ 11812577 h 6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1" h="63">
                  <a:moveTo>
                    <a:pt x="18" y="5"/>
                  </a:moveTo>
                  <a:cubicBezTo>
                    <a:pt x="18" y="0"/>
                    <a:pt x="18" y="0"/>
                    <a:pt x="18" y="0"/>
                  </a:cubicBezTo>
                  <a:cubicBezTo>
                    <a:pt x="8" y="7"/>
                    <a:pt x="8" y="7"/>
                    <a:pt x="8" y="7"/>
                  </a:cubicBezTo>
                  <a:cubicBezTo>
                    <a:pt x="3" y="13"/>
                    <a:pt x="3" y="13"/>
                    <a:pt x="3" y="13"/>
                  </a:cubicBezTo>
                  <a:cubicBezTo>
                    <a:pt x="8" y="13"/>
                    <a:pt x="8" y="13"/>
                    <a:pt x="8" y="13"/>
                  </a:cubicBezTo>
                  <a:cubicBezTo>
                    <a:pt x="0" y="20"/>
                    <a:pt x="0" y="20"/>
                    <a:pt x="0" y="20"/>
                  </a:cubicBezTo>
                  <a:cubicBezTo>
                    <a:pt x="10" y="63"/>
                    <a:pt x="10" y="63"/>
                    <a:pt x="10" y="63"/>
                  </a:cubicBezTo>
                  <a:cubicBezTo>
                    <a:pt x="26" y="45"/>
                    <a:pt x="26" y="45"/>
                    <a:pt x="26" y="45"/>
                  </a:cubicBezTo>
                  <a:cubicBezTo>
                    <a:pt x="28" y="43"/>
                    <a:pt x="28" y="43"/>
                    <a:pt x="28" y="43"/>
                  </a:cubicBezTo>
                  <a:cubicBezTo>
                    <a:pt x="28" y="38"/>
                    <a:pt x="29" y="32"/>
                    <a:pt x="31" y="24"/>
                  </a:cubicBezTo>
                  <a:cubicBezTo>
                    <a:pt x="29" y="26"/>
                    <a:pt x="28" y="28"/>
                    <a:pt x="26" y="30"/>
                  </a:cubicBezTo>
                  <a:cubicBezTo>
                    <a:pt x="13" y="51"/>
                    <a:pt x="13" y="51"/>
                    <a:pt x="13" y="51"/>
                  </a:cubicBezTo>
                  <a:cubicBezTo>
                    <a:pt x="14" y="34"/>
                    <a:pt x="14" y="34"/>
                    <a:pt x="14" y="34"/>
                  </a:cubicBezTo>
                  <a:cubicBezTo>
                    <a:pt x="14" y="30"/>
                    <a:pt x="14" y="30"/>
                    <a:pt x="14" y="30"/>
                  </a:cubicBezTo>
                  <a:cubicBezTo>
                    <a:pt x="14" y="21"/>
                    <a:pt x="15" y="12"/>
                    <a:pt x="18" y="5"/>
                  </a:cubicBezTo>
                  <a:close/>
                </a:path>
              </a:pathLst>
            </a:custGeom>
            <a:solidFill>
              <a:srgbClr val="494E5C"/>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17" name="MH_Other_95"/>
            <p:cNvSpPr>
              <a:spLocks/>
            </p:cNvSpPr>
            <p:nvPr>
              <p:custDataLst>
                <p:tags r:id="rId104"/>
              </p:custDataLst>
            </p:nvPr>
          </p:nvSpPr>
          <p:spPr bwMode="auto">
            <a:xfrm>
              <a:off x="7148514" y="2934440"/>
              <a:ext cx="96837" cy="148317"/>
            </a:xfrm>
            <a:custGeom>
              <a:avLst/>
              <a:gdLst>
                <a:gd name="T0" fmla="*/ 45363342 w 27"/>
                <a:gd name="T1" fmla="*/ 17641888 h 48"/>
                <a:gd name="T2" fmla="*/ 63005435 w 27"/>
                <a:gd name="T3" fmla="*/ 0 h 48"/>
                <a:gd name="T4" fmla="*/ 50403713 w 27"/>
                <a:gd name="T5" fmla="*/ 0 h 48"/>
                <a:gd name="T6" fmla="*/ 35282599 w 27"/>
                <a:gd name="T7" fmla="*/ 17641888 h 48"/>
                <a:gd name="T8" fmla="*/ 57965064 w 27"/>
                <a:gd name="T9" fmla="*/ 113407825 h 48"/>
                <a:gd name="T10" fmla="*/ 0 w 27"/>
                <a:gd name="T11" fmla="*/ 120967500 h 48"/>
                <a:gd name="T12" fmla="*/ 68045806 w 27"/>
                <a:gd name="T13" fmla="*/ 120967500 h 48"/>
                <a:gd name="T14" fmla="*/ 45363342 w 27"/>
                <a:gd name="T15" fmla="*/ 17641888 h 48"/>
                <a:gd name="T16" fmla="*/ 45363342 w 27"/>
                <a:gd name="T17" fmla="*/ 17641888 h 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7" h="48">
                  <a:moveTo>
                    <a:pt x="18" y="7"/>
                  </a:moveTo>
                  <a:lnTo>
                    <a:pt x="25" y="0"/>
                  </a:lnTo>
                  <a:lnTo>
                    <a:pt x="20" y="0"/>
                  </a:lnTo>
                  <a:lnTo>
                    <a:pt x="14" y="7"/>
                  </a:lnTo>
                  <a:lnTo>
                    <a:pt x="23" y="45"/>
                  </a:lnTo>
                  <a:lnTo>
                    <a:pt x="0" y="48"/>
                  </a:lnTo>
                  <a:lnTo>
                    <a:pt x="27" y="48"/>
                  </a:lnTo>
                  <a:lnTo>
                    <a:pt x="18" y="7"/>
                  </a:lnTo>
                  <a:close/>
                </a:path>
              </a:pathLst>
            </a:custGeom>
            <a:solidFill>
              <a:srgbClr val="7C7F9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18" name="MH_Other_96"/>
            <p:cNvSpPr>
              <a:spLocks/>
            </p:cNvSpPr>
            <p:nvPr>
              <p:custDataLst>
                <p:tags r:id="rId105"/>
              </p:custDataLst>
            </p:nvPr>
          </p:nvSpPr>
          <p:spPr bwMode="auto">
            <a:xfrm>
              <a:off x="7208839" y="2915213"/>
              <a:ext cx="28575" cy="19226"/>
            </a:xfrm>
            <a:custGeom>
              <a:avLst/>
              <a:gdLst>
                <a:gd name="T0" fmla="*/ 7964311 w 9"/>
                <a:gd name="T1" fmla="*/ 15120938 h 6"/>
                <a:gd name="T2" fmla="*/ 17921111 w 9"/>
                <a:gd name="T3" fmla="*/ 0 h 6"/>
                <a:gd name="T4" fmla="*/ 11947878 w 9"/>
                <a:gd name="T5" fmla="*/ 0 h 6"/>
                <a:gd name="T6" fmla="*/ 0 w 9"/>
                <a:gd name="T7" fmla="*/ 15120938 h 6"/>
                <a:gd name="T8" fmla="*/ 7964311 w 9"/>
                <a:gd name="T9" fmla="*/ 15120938 h 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9" h="6">
                  <a:moveTo>
                    <a:pt x="4" y="6"/>
                  </a:moveTo>
                  <a:cubicBezTo>
                    <a:pt x="9" y="0"/>
                    <a:pt x="9" y="0"/>
                    <a:pt x="9" y="0"/>
                  </a:cubicBezTo>
                  <a:cubicBezTo>
                    <a:pt x="8" y="0"/>
                    <a:pt x="7" y="0"/>
                    <a:pt x="6" y="0"/>
                  </a:cubicBezTo>
                  <a:cubicBezTo>
                    <a:pt x="0" y="6"/>
                    <a:pt x="0" y="6"/>
                    <a:pt x="0" y="6"/>
                  </a:cubicBezTo>
                  <a:cubicBezTo>
                    <a:pt x="4" y="6"/>
                    <a:pt x="4" y="6"/>
                    <a:pt x="4" y="6"/>
                  </a:cubicBezTo>
                  <a:close/>
                </a:path>
              </a:pathLst>
            </a:custGeom>
            <a:solidFill>
              <a:srgbClr val="7C7F9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19" name="MH_Other_97"/>
            <p:cNvSpPr>
              <a:spLocks/>
            </p:cNvSpPr>
            <p:nvPr>
              <p:custDataLst>
                <p:tags r:id="rId106"/>
              </p:custDataLst>
            </p:nvPr>
          </p:nvSpPr>
          <p:spPr bwMode="auto">
            <a:xfrm>
              <a:off x="7245351" y="2927572"/>
              <a:ext cx="180975" cy="155183"/>
            </a:xfrm>
            <a:custGeom>
              <a:avLst/>
              <a:gdLst>
                <a:gd name="T0" fmla="*/ 43635943 w 52"/>
                <a:gd name="T1" fmla="*/ 74560601 h 52"/>
                <a:gd name="T2" fmla="*/ 38787505 w 52"/>
                <a:gd name="T3" fmla="*/ 79220829 h 52"/>
                <a:gd name="T4" fmla="*/ 50908600 w 52"/>
                <a:gd name="T5" fmla="*/ 109511550 h 52"/>
                <a:gd name="T6" fmla="*/ 0 w 52"/>
                <a:gd name="T7" fmla="*/ 121161358 h 52"/>
                <a:gd name="T8" fmla="*/ 50908600 w 52"/>
                <a:gd name="T9" fmla="*/ 121161358 h 52"/>
                <a:gd name="T10" fmla="*/ 116360958 w 52"/>
                <a:gd name="T11" fmla="*/ 34950950 h 52"/>
                <a:gd name="T12" fmla="*/ 126057834 w 52"/>
                <a:gd name="T13" fmla="*/ 0 h 52"/>
                <a:gd name="T14" fmla="*/ 94542986 w 52"/>
                <a:gd name="T15" fmla="*/ 55921214 h 52"/>
                <a:gd name="T16" fmla="*/ 55757038 w 52"/>
                <a:gd name="T17" fmla="*/ 95530865 h 52"/>
                <a:gd name="T18" fmla="*/ 43635943 w 52"/>
                <a:gd name="T19" fmla="*/ 74560601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52" h="52">
                  <a:moveTo>
                    <a:pt x="18" y="32"/>
                  </a:moveTo>
                  <a:cubicBezTo>
                    <a:pt x="16" y="34"/>
                    <a:pt x="16" y="34"/>
                    <a:pt x="16" y="34"/>
                  </a:cubicBezTo>
                  <a:cubicBezTo>
                    <a:pt x="21" y="47"/>
                    <a:pt x="21" y="47"/>
                    <a:pt x="21" y="47"/>
                  </a:cubicBezTo>
                  <a:cubicBezTo>
                    <a:pt x="0" y="52"/>
                    <a:pt x="0" y="52"/>
                    <a:pt x="0" y="52"/>
                  </a:cubicBezTo>
                  <a:cubicBezTo>
                    <a:pt x="21" y="52"/>
                    <a:pt x="21" y="52"/>
                    <a:pt x="21" y="52"/>
                  </a:cubicBezTo>
                  <a:cubicBezTo>
                    <a:pt x="48" y="15"/>
                    <a:pt x="48" y="15"/>
                    <a:pt x="48" y="15"/>
                  </a:cubicBezTo>
                  <a:cubicBezTo>
                    <a:pt x="52" y="0"/>
                    <a:pt x="52" y="0"/>
                    <a:pt x="52" y="0"/>
                  </a:cubicBezTo>
                  <a:cubicBezTo>
                    <a:pt x="50" y="8"/>
                    <a:pt x="46" y="16"/>
                    <a:pt x="39" y="24"/>
                  </a:cubicBezTo>
                  <a:cubicBezTo>
                    <a:pt x="35" y="26"/>
                    <a:pt x="29" y="32"/>
                    <a:pt x="23" y="41"/>
                  </a:cubicBezTo>
                  <a:cubicBezTo>
                    <a:pt x="20" y="39"/>
                    <a:pt x="19" y="36"/>
                    <a:pt x="18" y="32"/>
                  </a:cubicBezTo>
                  <a:close/>
                </a:path>
              </a:pathLst>
            </a:custGeom>
            <a:solidFill>
              <a:srgbClr val="7C7F9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20" name="MH_Other_98"/>
            <p:cNvSpPr>
              <a:spLocks/>
            </p:cNvSpPr>
            <p:nvPr>
              <p:custDataLst>
                <p:tags r:id="rId107"/>
              </p:custDataLst>
            </p:nvPr>
          </p:nvSpPr>
          <p:spPr bwMode="auto">
            <a:xfrm>
              <a:off x="7308850" y="2709220"/>
              <a:ext cx="120650" cy="341950"/>
            </a:xfrm>
            <a:custGeom>
              <a:avLst/>
              <a:gdLst>
                <a:gd name="T0" fmla="*/ 0 w 35"/>
                <a:gd name="T1" fmla="*/ 250871788 h 114"/>
                <a:gd name="T2" fmla="*/ 11891464 w 35"/>
                <a:gd name="T3" fmla="*/ 272374289 h 114"/>
                <a:gd name="T4" fmla="*/ 49942296 w 35"/>
                <a:gd name="T5" fmla="*/ 231757423 h 114"/>
                <a:gd name="T6" fmla="*/ 80859176 w 35"/>
                <a:gd name="T7" fmla="*/ 174415874 h 114"/>
                <a:gd name="T8" fmla="*/ 80859176 w 35"/>
                <a:gd name="T9" fmla="*/ 172026192 h 114"/>
                <a:gd name="T10" fmla="*/ 83237161 w 35"/>
                <a:gd name="T11" fmla="*/ 172026192 h 114"/>
                <a:gd name="T12" fmla="*/ 83237161 w 35"/>
                <a:gd name="T13" fmla="*/ 164858692 h 114"/>
                <a:gd name="T14" fmla="*/ 76103208 w 35"/>
                <a:gd name="T15" fmla="*/ 97958415 h 114"/>
                <a:gd name="T16" fmla="*/ 49942296 w 35"/>
                <a:gd name="T17" fmla="*/ 0 h 114"/>
                <a:gd name="T18" fmla="*/ 61833760 w 35"/>
                <a:gd name="T19" fmla="*/ 97958415 h 114"/>
                <a:gd name="T20" fmla="*/ 52320281 w 35"/>
                <a:gd name="T21" fmla="*/ 64509049 h 114"/>
                <a:gd name="T22" fmla="*/ 40428817 w 35"/>
                <a:gd name="T23" fmla="*/ 95570278 h 114"/>
                <a:gd name="T24" fmla="*/ 40428817 w 35"/>
                <a:gd name="T25" fmla="*/ 152911827 h 114"/>
                <a:gd name="T26" fmla="*/ 7133953 w 35"/>
                <a:gd name="T27" fmla="*/ 205475558 h 114"/>
                <a:gd name="T28" fmla="*/ 0 w 35"/>
                <a:gd name="T29" fmla="*/ 250871788 h 1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35" h="114">
                  <a:moveTo>
                    <a:pt x="0" y="105"/>
                  </a:moveTo>
                  <a:cubicBezTo>
                    <a:pt x="1" y="109"/>
                    <a:pt x="2" y="112"/>
                    <a:pt x="5" y="114"/>
                  </a:cubicBezTo>
                  <a:cubicBezTo>
                    <a:pt x="11" y="105"/>
                    <a:pt x="17" y="99"/>
                    <a:pt x="21" y="97"/>
                  </a:cubicBezTo>
                  <a:cubicBezTo>
                    <a:pt x="28" y="89"/>
                    <a:pt x="32" y="81"/>
                    <a:pt x="34" y="73"/>
                  </a:cubicBezTo>
                  <a:cubicBezTo>
                    <a:pt x="34" y="73"/>
                    <a:pt x="34" y="73"/>
                    <a:pt x="34" y="72"/>
                  </a:cubicBezTo>
                  <a:cubicBezTo>
                    <a:pt x="35" y="72"/>
                    <a:pt x="35" y="72"/>
                    <a:pt x="35" y="72"/>
                  </a:cubicBezTo>
                  <a:cubicBezTo>
                    <a:pt x="35" y="71"/>
                    <a:pt x="35" y="70"/>
                    <a:pt x="35" y="69"/>
                  </a:cubicBezTo>
                  <a:cubicBezTo>
                    <a:pt x="34" y="62"/>
                    <a:pt x="32" y="52"/>
                    <a:pt x="32" y="41"/>
                  </a:cubicBezTo>
                  <a:cubicBezTo>
                    <a:pt x="33" y="24"/>
                    <a:pt x="29" y="11"/>
                    <a:pt x="21" y="0"/>
                  </a:cubicBezTo>
                  <a:cubicBezTo>
                    <a:pt x="29" y="14"/>
                    <a:pt x="30" y="28"/>
                    <a:pt x="26" y="41"/>
                  </a:cubicBezTo>
                  <a:cubicBezTo>
                    <a:pt x="22" y="27"/>
                    <a:pt x="22" y="27"/>
                    <a:pt x="22" y="27"/>
                  </a:cubicBezTo>
                  <a:cubicBezTo>
                    <a:pt x="21" y="32"/>
                    <a:pt x="19" y="36"/>
                    <a:pt x="17" y="40"/>
                  </a:cubicBezTo>
                  <a:cubicBezTo>
                    <a:pt x="17" y="64"/>
                    <a:pt x="17" y="64"/>
                    <a:pt x="17" y="64"/>
                  </a:cubicBezTo>
                  <a:cubicBezTo>
                    <a:pt x="13" y="73"/>
                    <a:pt x="9" y="80"/>
                    <a:pt x="3" y="86"/>
                  </a:cubicBezTo>
                  <a:cubicBezTo>
                    <a:pt x="1" y="94"/>
                    <a:pt x="0" y="100"/>
                    <a:pt x="0" y="105"/>
                  </a:cubicBezTo>
                  <a:close/>
                </a:path>
              </a:pathLst>
            </a:custGeom>
            <a:solidFill>
              <a:srgbClr val="D7C598"/>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21" name="MH_Other_99"/>
            <p:cNvSpPr>
              <a:spLocks/>
            </p:cNvSpPr>
            <p:nvPr>
              <p:custDataLst>
                <p:tags r:id="rId108"/>
              </p:custDataLst>
            </p:nvPr>
          </p:nvSpPr>
          <p:spPr bwMode="auto">
            <a:xfrm>
              <a:off x="7131050" y="2924826"/>
              <a:ext cx="331788" cy="219728"/>
            </a:xfrm>
            <a:custGeom>
              <a:avLst/>
              <a:gdLst>
                <a:gd name="T0" fmla="*/ 229441885 w 95"/>
                <a:gd name="T1" fmla="*/ 7151808 h 73"/>
                <a:gd name="T2" fmla="*/ 207704909 w 95"/>
                <a:gd name="T3" fmla="*/ 0 h 73"/>
                <a:gd name="T4" fmla="*/ 205289862 w 95"/>
                <a:gd name="T5" fmla="*/ 0 h 73"/>
                <a:gd name="T6" fmla="*/ 205289862 w 95"/>
                <a:gd name="T7" fmla="*/ 2383936 h 73"/>
                <a:gd name="T8" fmla="*/ 195629675 w 95"/>
                <a:gd name="T9" fmla="*/ 38142976 h 73"/>
                <a:gd name="T10" fmla="*/ 130420301 w 95"/>
                <a:gd name="T11" fmla="*/ 126348608 h 73"/>
                <a:gd name="T12" fmla="*/ 79701209 w 95"/>
                <a:gd name="T13" fmla="*/ 126348608 h 73"/>
                <a:gd name="T14" fmla="*/ 12075234 w 95"/>
                <a:gd name="T15" fmla="*/ 126348608 h 73"/>
                <a:gd name="T16" fmla="*/ 0 w 95"/>
                <a:gd name="T17" fmla="*/ 157339776 h 73"/>
                <a:gd name="T18" fmla="*/ 147325629 w 95"/>
                <a:gd name="T19" fmla="*/ 174027328 h 73"/>
                <a:gd name="T20" fmla="*/ 202874815 w 95"/>
                <a:gd name="T21" fmla="*/ 97741376 h 73"/>
                <a:gd name="T22" fmla="*/ 229441885 w 95"/>
                <a:gd name="T23" fmla="*/ 7151808 h 7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95" h="73">
                  <a:moveTo>
                    <a:pt x="95" y="3"/>
                  </a:moveTo>
                  <a:cubicBezTo>
                    <a:pt x="86" y="0"/>
                    <a:pt x="86" y="0"/>
                    <a:pt x="86" y="0"/>
                  </a:cubicBezTo>
                  <a:cubicBezTo>
                    <a:pt x="86" y="0"/>
                    <a:pt x="86" y="0"/>
                    <a:pt x="85" y="0"/>
                  </a:cubicBezTo>
                  <a:cubicBezTo>
                    <a:pt x="85" y="1"/>
                    <a:pt x="85" y="1"/>
                    <a:pt x="85" y="1"/>
                  </a:cubicBezTo>
                  <a:cubicBezTo>
                    <a:pt x="81" y="16"/>
                    <a:pt x="81" y="16"/>
                    <a:pt x="81" y="16"/>
                  </a:cubicBezTo>
                  <a:cubicBezTo>
                    <a:pt x="54" y="53"/>
                    <a:pt x="54" y="53"/>
                    <a:pt x="54" y="53"/>
                  </a:cubicBezTo>
                  <a:cubicBezTo>
                    <a:pt x="33" y="53"/>
                    <a:pt x="33" y="53"/>
                    <a:pt x="33" y="53"/>
                  </a:cubicBezTo>
                  <a:cubicBezTo>
                    <a:pt x="5" y="53"/>
                    <a:pt x="5" y="53"/>
                    <a:pt x="5" y="53"/>
                  </a:cubicBezTo>
                  <a:cubicBezTo>
                    <a:pt x="2" y="57"/>
                    <a:pt x="1" y="61"/>
                    <a:pt x="0" y="66"/>
                  </a:cubicBezTo>
                  <a:cubicBezTo>
                    <a:pt x="61" y="73"/>
                    <a:pt x="61" y="73"/>
                    <a:pt x="61" y="73"/>
                  </a:cubicBezTo>
                  <a:cubicBezTo>
                    <a:pt x="84" y="41"/>
                    <a:pt x="84" y="41"/>
                    <a:pt x="84" y="41"/>
                  </a:cubicBezTo>
                  <a:cubicBezTo>
                    <a:pt x="92" y="31"/>
                    <a:pt x="95" y="19"/>
                    <a:pt x="95" y="3"/>
                  </a:cubicBezTo>
                  <a:close/>
                </a:path>
              </a:pathLst>
            </a:custGeom>
            <a:solidFill>
              <a:srgbClr val="9C9FB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22" name="MH_Other_100"/>
            <p:cNvSpPr>
              <a:spLocks/>
            </p:cNvSpPr>
            <p:nvPr>
              <p:custDataLst>
                <p:tags r:id="rId109"/>
              </p:custDataLst>
            </p:nvPr>
          </p:nvSpPr>
          <p:spPr bwMode="auto">
            <a:xfrm>
              <a:off x="7126289" y="2934440"/>
              <a:ext cx="371475" cy="243073"/>
            </a:xfrm>
            <a:custGeom>
              <a:avLst/>
              <a:gdLst>
                <a:gd name="T0" fmla="*/ 232892241 w 106"/>
                <a:gd name="T1" fmla="*/ 0 h 81"/>
                <a:gd name="T2" fmla="*/ 206206785 w 106"/>
                <a:gd name="T3" fmla="*/ 91094013 h 81"/>
                <a:gd name="T4" fmla="*/ 150409215 w 106"/>
                <a:gd name="T5" fmla="*/ 167805901 h 81"/>
                <a:gd name="T6" fmla="*/ 2426658 w 106"/>
                <a:gd name="T7" fmla="*/ 151025466 h 81"/>
                <a:gd name="T8" fmla="*/ 2426658 w 106"/>
                <a:gd name="T9" fmla="*/ 179791263 h 81"/>
                <a:gd name="T10" fmla="*/ 87334785 w 106"/>
                <a:gd name="T11" fmla="*/ 189379861 h 81"/>
                <a:gd name="T12" fmla="*/ 160112734 w 106"/>
                <a:gd name="T13" fmla="*/ 189379861 h 81"/>
                <a:gd name="T14" fmla="*/ 167391152 w 106"/>
                <a:gd name="T15" fmla="*/ 182189573 h 81"/>
                <a:gd name="T16" fmla="*/ 184373089 w 106"/>
                <a:gd name="T17" fmla="*/ 165407590 h 81"/>
                <a:gd name="T18" fmla="*/ 189224848 w 106"/>
                <a:gd name="T19" fmla="*/ 163010827 h 81"/>
                <a:gd name="T20" fmla="*/ 191649949 w 106"/>
                <a:gd name="T21" fmla="*/ 158217302 h 81"/>
                <a:gd name="T22" fmla="*/ 240169101 w 106"/>
                <a:gd name="T23" fmla="*/ 91094013 h 81"/>
                <a:gd name="T24" fmla="*/ 249872620 w 106"/>
                <a:gd name="T25" fmla="*/ 47944543 h 81"/>
                <a:gd name="T26" fmla="*/ 232892241 w 106"/>
                <a:gd name="T27" fmla="*/ 0 h 81"/>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06" h="81">
                  <a:moveTo>
                    <a:pt x="96" y="0"/>
                  </a:moveTo>
                  <a:cubicBezTo>
                    <a:pt x="96" y="16"/>
                    <a:pt x="93" y="28"/>
                    <a:pt x="85" y="38"/>
                  </a:cubicBezTo>
                  <a:cubicBezTo>
                    <a:pt x="62" y="70"/>
                    <a:pt x="62" y="70"/>
                    <a:pt x="62" y="70"/>
                  </a:cubicBezTo>
                  <a:cubicBezTo>
                    <a:pt x="1" y="63"/>
                    <a:pt x="1" y="63"/>
                    <a:pt x="1" y="63"/>
                  </a:cubicBezTo>
                  <a:cubicBezTo>
                    <a:pt x="0" y="67"/>
                    <a:pt x="0" y="70"/>
                    <a:pt x="1" y="75"/>
                  </a:cubicBezTo>
                  <a:cubicBezTo>
                    <a:pt x="36" y="79"/>
                    <a:pt x="36" y="79"/>
                    <a:pt x="36" y="79"/>
                  </a:cubicBezTo>
                  <a:cubicBezTo>
                    <a:pt x="47" y="81"/>
                    <a:pt x="57" y="81"/>
                    <a:pt x="66" y="79"/>
                  </a:cubicBezTo>
                  <a:cubicBezTo>
                    <a:pt x="67" y="78"/>
                    <a:pt x="68" y="77"/>
                    <a:pt x="69" y="76"/>
                  </a:cubicBezTo>
                  <a:cubicBezTo>
                    <a:pt x="72" y="74"/>
                    <a:pt x="74" y="72"/>
                    <a:pt x="76" y="69"/>
                  </a:cubicBezTo>
                  <a:cubicBezTo>
                    <a:pt x="77" y="69"/>
                    <a:pt x="77" y="68"/>
                    <a:pt x="78" y="68"/>
                  </a:cubicBezTo>
                  <a:cubicBezTo>
                    <a:pt x="78" y="67"/>
                    <a:pt x="79" y="66"/>
                    <a:pt x="79" y="66"/>
                  </a:cubicBezTo>
                  <a:cubicBezTo>
                    <a:pt x="87" y="57"/>
                    <a:pt x="94" y="48"/>
                    <a:pt x="99" y="38"/>
                  </a:cubicBezTo>
                  <a:cubicBezTo>
                    <a:pt x="103" y="20"/>
                    <a:pt x="103" y="20"/>
                    <a:pt x="103" y="20"/>
                  </a:cubicBezTo>
                  <a:cubicBezTo>
                    <a:pt x="106" y="8"/>
                    <a:pt x="104" y="1"/>
                    <a:pt x="96" y="0"/>
                  </a:cubicBezTo>
                  <a:close/>
                </a:path>
              </a:pathLst>
            </a:custGeom>
            <a:solidFill>
              <a:srgbClr val="7C7F9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23" name="MH_Other_101"/>
            <p:cNvSpPr>
              <a:spLocks/>
            </p:cNvSpPr>
            <p:nvPr>
              <p:custDataLst>
                <p:tags r:id="rId110"/>
              </p:custDataLst>
            </p:nvPr>
          </p:nvSpPr>
          <p:spPr bwMode="auto">
            <a:xfrm>
              <a:off x="7397750" y="3132195"/>
              <a:ext cx="14288" cy="15106"/>
            </a:xfrm>
            <a:custGeom>
              <a:avLst/>
              <a:gdLst>
                <a:gd name="T0" fmla="*/ 2520950 w 4"/>
                <a:gd name="T1" fmla="*/ 0 h 5"/>
                <a:gd name="T2" fmla="*/ 0 w 4"/>
                <a:gd name="T3" fmla="*/ 5039995 h 5"/>
                <a:gd name="T4" fmla="*/ 10080625 w 4"/>
                <a:gd name="T5" fmla="*/ 12599194 h 5"/>
                <a:gd name="T6" fmla="*/ 10080625 w 4"/>
                <a:gd name="T7" fmla="*/ 5039995 h 5"/>
                <a:gd name="T8" fmla="*/ 2520950 w 4"/>
                <a:gd name="T9" fmla="*/ 0 h 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 h="5">
                  <a:moveTo>
                    <a:pt x="1" y="0"/>
                  </a:moveTo>
                  <a:cubicBezTo>
                    <a:pt x="1" y="0"/>
                    <a:pt x="0" y="1"/>
                    <a:pt x="0" y="2"/>
                  </a:cubicBezTo>
                  <a:cubicBezTo>
                    <a:pt x="4" y="5"/>
                    <a:pt x="4" y="5"/>
                    <a:pt x="4" y="5"/>
                  </a:cubicBezTo>
                  <a:cubicBezTo>
                    <a:pt x="4" y="2"/>
                    <a:pt x="4" y="2"/>
                    <a:pt x="4" y="2"/>
                  </a:cubicBezTo>
                  <a:cubicBezTo>
                    <a:pt x="1" y="0"/>
                    <a:pt x="1" y="0"/>
                    <a:pt x="1" y="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24" name="MH_Other_102"/>
            <p:cNvSpPr>
              <a:spLocks/>
            </p:cNvSpPr>
            <p:nvPr>
              <p:custDataLst>
                <p:tags r:id="rId111"/>
              </p:custDataLst>
            </p:nvPr>
          </p:nvSpPr>
          <p:spPr bwMode="auto">
            <a:xfrm>
              <a:off x="7366000" y="3140435"/>
              <a:ext cx="46038" cy="21973"/>
            </a:xfrm>
            <a:custGeom>
              <a:avLst/>
              <a:gdLst>
                <a:gd name="T0" fmla="*/ 22682750 w 13"/>
                <a:gd name="T1" fmla="*/ 17639506 h 7"/>
                <a:gd name="T2" fmla="*/ 27723184 w 13"/>
                <a:gd name="T3" fmla="*/ 12599421 h 7"/>
                <a:gd name="T4" fmla="*/ 12601880 w 13"/>
                <a:gd name="T5" fmla="*/ 12599421 h 7"/>
                <a:gd name="T6" fmla="*/ 32763619 w 13"/>
                <a:gd name="T7" fmla="*/ 5040086 h 7"/>
                <a:gd name="T8" fmla="*/ 17642315 w 13"/>
                <a:gd name="T9" fmla="*/ 0 h 7"/>
                <a:gd name="T10" fmla="*/ 0 w 13"/>
                <a:gd name="T11" fmla="*/ 17639506 h 7"/>
                <a:gd name="T12" fmla="*/ 22682750 w 13"/>
                <a:gd name="T13" fmla="*/ 17639506 h 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 h="7">
                  <a:moveTo>
                    <a:pt x="9" y="7"/>
                  </a:moveTo>
                  <a:cubicBezTo>
                    <a:pt x="10" y="6"/>
                    <a:pt x="10" y="6"/>
                    <a:pt x="11" y="5"/>
                  </a:cubicBezTo>
                  <a:cubicBezTo>
                    <a:pt x="5" y="5"/>
                    <a:pt x="5" y="5"/>
                    <a:pt x="5" y="5"/>
                  </a:cubicBezTo>
                  <a:cubicBezTo>
                    <a:pt x="13" y="2"/>
                    <a:pt x="13" y="2"/>
                    <a:pt x="13" y="2"/>
                  </a:cubicBezTo>
                  <a:cubicBezTo>
                    <a:pt x="7" y="0"/>
                    <a:pt x="7" y="0"/>
                    <a:pt x="7" y="0"/>
                  </a:cubicBezTo>
                  <a:cubicBezTo>
                    <a:pt x="5" y="3"/>
                    <a:pt x="3" y="5"/>
                    <a:pt x="0" y="7"/>
                  </a:cubicBezTo>
                  <a:cubicBezTo>
                    <a:pt x="9" y="7"/>
                    <a:pt x="9" y="7"/>
                    <a:pt x="9" y="7"/>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25" name="MH_Other_103"/>
            <p:cNvSpPr>
              <a:spLocks/>
            </p:cNvSpPr>
            <p:nvPr>
              <p:custDataLst>
                <p:tags r:id="rId112"/>
              </p:custDataLst>
            </p:nvPr>
          </p:nvSpPr>
          <p:spPr bwMode="auto">
            <a:xfrm>
              <a:off x="7383463" y="3147301"/>
              <a:ext cx="28575" cy="9614"/>
            </a:xfrm>
            <a:custGeom>
              <a:avLst/>
              <a:gdLst>
                <a:gd name="T0" fmla="*/ 0 w 8"/>
                <a:gd name="T1" fmla="*/ 7558881 h 3"/>
                <a:gd name="T2" fmla="*/ 15120938 w 8"/>
                <a:gd name="T3" fmla="*/ 7558881 h 3"/>
                <a:gd name="T4" fmla="*/ 20161250 w 8"/>
                <a:gd name="T5" fmla="*/ 0 h 3"/>
                <a:gd name="T6" fmla="*/ 0 w 8"/>
                <a:gd name="T7" fmla="*/ 7558881 h 3"/>
                <a:gd name="T8" fmla="*/ 0 w 8"/>
                <a:gd name="T9" fmla="*/ 7558881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8" h="3">
                  <a:moveTo>
                    <a:pt x="0" y="3"/>
                  </a:moveTo>
                  <a:lnTo>
                    <a:pt x="6" y="3"/>
                  </a:lnTo>
                  <a:lnTo>
                    <a:pt x="8" y="0"/>
                  </a:lnTo>
                  <a:lnTo>
                    <a:pt x="0" y="3"/>
                  </a:ln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26" name="MH_Other_104"/>
            <p:cNvSpPr>
              <a:spLocks/>
            </p:cNvSpPr>
            <p:nvPr>
              <p:custDataLst>
                <p:tags r:id="rId113"/>
              </p:custDataLst>
            </p:nvPr>
          </p:nvSpPr>
          <p:spPr bwMode="auto">
            <a:xfrm>
              <a:off x="7391400" y="3137687"/>
              <a:ext cx="20638" cy="9613"/>
            </a:xfrm>
            <a:custGeom>
              <a:avLst/>
              <a:gdLst>
                <a:gd name="T0" fmla="*/ 0 w 6"/>
                <a:gd name="T1" fmla="*/ 2519098 h 3"/>
                <a:gd name="T2" fmla="*/ 15120938 w 6"/>
                <a:gd name="T3" fmla="*/ 7558881 h 3"/>
                <a:gd name="T4" fmla="*/ 5040313 w 6"/>
                <a:gd name="T5" fmla="*/ 0 h 3"/>
                <a:gd name="T6" fmla="*/ 0 w 6"/>
                <a:gd name="T7" fmla="*/ 2519098 h 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 h="3">
                  <a:moveTo>
                    <a:pt x="0" y="1"/>
                  </a:moveTo>
                  <a:cubicBezTo>
                    <a:pt x="6" y="3"/>
                    <a:pt x="6" y="3"/>
                    <a:pt x="6" y="3"/>
                  </a:cubicBezTo>
                  <a:cubicBezTo>
                    <a:pt x="2" y="0"/>
                    <a:pt x="2" y="0"/>
                    <a:pt x="2" y="0"/>
                  </a:cubicBezTo>
                  <a:cubicBezTo>
                    <a:pt x="1" y="0"/>
                    <a:pt x="1" y="1"/>
                    <a:pt x="0" y="1"/>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27" name="MH_Other_105"/>
            <p:cNvSpPr>
              <a:spLocks/>
            </p:cNvSpPr>
            <p:nvPr>
              <p:custDataLst>
                <p:tags r:id="rId114"/>
              </p:custDataLst>
            </p:nvPr>
          </p:nvSpPr>
          <p:spPr bwMode="auto">
            <a:xfrm>
              <a:off x="7077075" y="3162407"/>
              <a:ext cx="349250" cy="166168"/>
            </a:xfrm>
            <a:custGeom>
              <a:avLst/>
              <a:gdLst>
                <a:gd name="T0" fmla="*/ 215913454 w 101"/>
                <a:gd name="T1" fmla="*/ 37493972 h 56"/>
                <a:gd name="T2" fmla="*/ 215913454 w 101"/>
                <a:gd name="T3" fmla="*/ 4687321 h 56"/>
                <a:gd name="T4" fmla="*/ 192185956 w 101"/>
                <a:gd name="T5" fmla="*/ 7029450 h 56"/>
                <a:gd name="T6" fmla="*/ 187440149 w 101"/>
                <a:gd name="T7" fmla="*/ 14060431 h 56"/>
                <a:gd name="T8" fmla="*/ 64061472 w 101"/>
                <a:gd name="T9" fmla="*/ 14060431 h 56"/>
                <a:gd name="T10" fmla="*/ 0 w 101"/>
                <a:gd name="T11" fmla="*/ 0 h 56"/>
                <a:gd name="T12" fmla="*/ 28471765 w 101"/>
                <a:gd name="T13" fmla="*/ 21089881 h 56"/>
                <a:gd name="T14" fmla="*/ 42707648 w 101"/>
                <a:gd name="T15" fmla="*/ 23433541 h 56"/>
                <a:gd name="T16" fmla="*/ 78297355 w 101"/>
                <a:gd name="T17" fmla="*/ 28120862 h 56"/>
                <a:gd name="T18" fmla="*/ 47453456 w 101"/>
                <a:gd name="T19" fmla="*/ 89048375 h 56"/>
                <a:gd name="T20" fmla="*/ 16608016 w 101"/>
                <a:gd name="T21" fmla="*/ 96077825 h 56"/>
                <a:gd name="T22" fmla="*/ 11863749 w 101"/>
                <a:gd name="T23" fmla="*/ 107794595 h 56"/>
                <a:gd name="T24" fmla="*/ 18981690 w 101"/>
                <a:gd name="T25" fmla="*/ 114824045 h 56"/>
                <a:gd name="T26" fmla="*/ 66435146 w 101"/>
                <a:gd name="T27" fmla="*/ 96077825 h 56"/>
                <a:gd name="T28" fmla="*/ 68807280 w 101"/>
                <a:gd name="T29" fmla="*/ 91390504 h 56"/>
                <a:gd name="T30" fmla="*/ 94906911 w 101"/>
                <a:gd name="T31" fmla="*/ 28120862 h 56"/>
                <a:gd name="T32" fmla="*/ 104396986 w 101"/>
                <a:gd name="T33" fmla="*/ 28120862 h 56"/>
                <a:gd name="T34" fmla="*/ 182695881 w 101"/>
                <a:gd name="T35" fmla="*/ 21089881 h 56"/>
                <a:gd name="T36" fmla="*/ 213539780 w 101"/>
                <a:gd name="T37" fmla="*/ 100765145 h 56"/>
                <a:gd name="T38" fmla="*/ 116260735 w 101"/>
                <a:gd name="T39" fmla="*/ 107794595 h 56"/>
                <a:gd name="T40" fmla="*/ 158968383 w 101"/>
                <a:gd name="T41" fmla="*/ 128884476 h 56"/>
                <a:gd name="T42" fmla="*/ 218285588 w 101"/>
                <a:gd name="T43" fmla="*/ 124198686 h 56"/>
                <a:gd name="T44" fmla="*/ 239639412 w 101"/>
                <a:gd name="T45" fmla="*/ 121855026 h 56"/>
                <a:gd name="T46" fmla="*/ 215913454 w 101"/>
                <a:gd name="T47" fmla="*/ 37493972 h 5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101" h="56">
                  <a:moveTo>
                    <a:pt x="91" y="16"/>
                  </a:moveTo>
                  <a:cubicBezTo>
                    <a:pt x="91" y="2"/>
                    <a:pt x="91" y="2"/>
                    <a:pt x="91" y="2"/>
                  </a:cubicBezTo>
                  <a:cubicBezTo>
                    <a:pt x="89" y="3"/>
                    <a:pt x="86" y="4"/>
                    <a:pt x="81" y="3"/>
                  </a:cubicBezTo>
                  <a:cubicBezTo>
                    <a:pt x="79" y="6"/>
                    <a:pt x="79" y="6"/>
                    <a:pt x="79" y="6"/>
                  </a:cubicBezTo>
                  <a:cubicBezTo>
                    <a:pt x="61" y="9"/>
                    <a:pt x="44" y="9"/>
                    <a:pt x="27" y="6"/>
                  </a:cubicBezTo>
                  <a:cubicBezTo>
                    <a:pt x="18" y="6"/>
                    <a:pt x="9" y="4"/>
                    <a:pt x="0" y="0"/>
                  </a:cubicBezTo>
                  <a:cubicBezTo>
                    <a:pt x="1" y="5"/>
                    <a:pt x="5" y="8"/>
                    <a:pt x="12" y="9"/>
                  </a:cubicBezTo>
                  <a:cubicBezTo>
                    <a:pt x="14" y="10"/>
                    <a:pt x="16" y="10"/>
                    <a:pt x="18" y="10"/>
                  </a:cubicBezTo>
                  <a:cubicBezTo>
                    <a:pt x="23" y="11"/>
                    <a:pt x="28" y="11"/>
                    <a:pt x="33" y="12"/>
                  </a:cubicBezTo>
                  <a:cubicBezTo>
                    <a:pt x="20" y="38"/>
                    <a:pt x="20" y="38"/>
                    <a:pt x="20" y="38"/>
                  </a:cubicBezTo>
                  <a:cubicBezTo>
                    <a:pt x="15" y="41"/>
                    <a:pt x="11" y="42"/>
                    <a:pt x="7" y="41"/>
                  </a:cubicBezTo>
                  <a:cubicBezTo>
                    <a:pt x="5" y="46"/>
                    <a:pt x="5" y="46"/>
                    <a:pt x="5" y="46"/>
                  </a:cubicBezTo>
                  <a:cubicBezTo>
                    <a:pt x="6" y="47"/>
                    <a:pt x="7" y="48"/>
                    <a:pt x="8" y="49"/>
                  </a:cubicBezTo>
                  <a:cubicBezTo>
                    <a:pt x="16" y="54"/>
                    <a:pt x="23" y="51"/>
                    <a:pt x="28" y="41"/>
                  </a:cubicBezTo>
                  <a:cubicBezTo>
                    <a:pt x="28" y="41"/>
                    <a:pt x="28" y="40"/>
                    <a:pt x="29" y="39"/>
                  </a:cubicBezTo>
                  <a:cubicBezTo>
                    <a:pt x="40" y="12"/>
                    <a:pt x="40" y="12"/>
                    <a:pt x="40" y="12"/>
                  </a:cubicBezTo>
                  <a:cubicBezTo>
                    <a:pt x="41" y="12"/>
                    <a:pt x="43" y="12"/>
                    <a:pt x="44" y="12"/>
                  </a:cubicBezTo>
                  <a:cubicBezTo>
                    <a:pt x="55" y="12"/>
                    <a:pt x="66" y="11"/>
                    <a:pt x="77" y="9"/>
                  </a:cubicBezTo>
                  <a:cubicBezTo>
                    <a:pt x="90" y="43"/>
                    <a:pt x="90" y="43"/>
                    <a:pt x="90" y="43"/>
                  </a:cubicBezTo>
                  <a:cubicBezTo>
                    <a:pt x="77" y="47"/>
                    <a:pt x="64" y="49"/>
                    <a:pt x="49" y="46"/>
                  </a:cubicBezTo>
                  <a:cubicBezTo>
                    <a:pt x="52" y="53"/>
                    <a:pt x="58" y="56"/>
                    <a:pt x="67" y="55"/>
                  </a:cubicBezTo>
                  <a:cubicBezTo>
                    <a:pt x="92" y="53"/>
                    <a:pt x="92" y="53"/>
                    <a:pt x="92" y="53"/>
                  </a:cubicBezTo>
                  <a:cubicBezTo>
                    <a:pt x="101" y="52"/>
                    <a:pt x="101" y="52"/>
                    <a:pt x="101" y="52"/>
                  </a:cubicBezTo>
                  <a:cubicBezTo>
                    <a:pt x="91" y="16"/>
                    <a:pt x="91" y="16"/>
                    <a:pt x="91" y="16"/>
                  </a:cubicBezTo>
                  <a:close/>
                </a:path>
              </a:pathLst>
            </a:custGeom>
            <a:solidFill>
              <a:srgbClr val="7C7F9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28" name="MH_Other_106"/>
            <p:cNvSpPr>
              <a:spLocks/>
            </p:cNvSpPr>
            <p:nvPr>
              <p:custDataLst>
                <p:tags r:id="rId115"/>
              </p:custDataLst>
            </p:nvPr>
          </p:nvSpPr>
          <p:spPr bwMode="auto">
            <a:xfrm>
              <a:off x="7358064" y="3162407"/>
              <a:ext cx="39687" cy="12359"/>
            </a:xfrm>
            <a:custGeom>
              <a:avLst/>
              <a:gdLst>
                <a:gd name="T0" fmla="*/ 21178253 w 12"/>
                <a:gd name="T1" fmla="*/ 5040313 h 4"/>
                <a:gd name="T2" fmla="*/ 25413031 w 12"/>
                <a:gd name="T3" fmla="*/ 0 h 4"/>
                <a:gd name="T4" fmla="*/ 6353622 w 12"/>
                <a:gd name="T5" fmla="*/ 0 h 4"/>
                <a:gd name="T6" fmla="*/ 0 w 12"/>
                <a:gd name="T7" fmla="*/ 7561263 h 4"/>
                <a:gd name="T8" fmla="*/ 21178253 w 12"/>
                <a:gd name="T9" fmla="*/ 5040313 h 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 h="4">
                  <a:moveTo>
                    <a:pt x="10" y="2"/>
                  </a:moveTo>
                  <a:cubicBezTo>
                    <a:pt x="11" y="1"/>
                    <a:pt x="12" y="1"/>
                    <a:pt x="12" y="0"/>
                  </a:cubicBezTo>
                  <a:cubicBezTo>
                    <a:pt x="3" y="0"/>
                    <a:pt x="3" y="0"/>
                    <a:pt x="3" y="0"/>
                  </a:cubicBezTo>
                  <a:cubicBezTo>
                    <a:pt x="2" y="1"/>
                    <a:pt x="1" y="2"/>
                    <a:pt x="0" y="3"/>
                  </a:cubicBezTo>
                  <a:cubicBezTo>
                    <a:pt x="5" y="4"/>
                    <a:pt x="8" y="3"/>
                    <a:pt x="10" y="2"/>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29" name="MH_Other_107"/>
            <p:cNvSpPr>
              <a:spLocks/>
            </p:cNvSpPr>
            <p:nvPr>
              <p:custDataLst>
                <p:tags r:id="rId116"/>
              </p:custDataLst>
            </p:nvPr>
          </p:nvSpPr>
          <p:spPr bwMode="auto">
            <a:xfrm>
              <a:off x="7245351" y="3029197"/>
              <a:ext cx="74613" cy="53559"/>
            </a:xfrm>
            <a:custGeom>
              <a:avLst/>
              <a:gdLst>
                <a:gd name="T0" fmla="*/ 0 w 21"/>
                <a:gd name="T1" fmla="*/ 42841069 h 17"/>
                <a:gd name="T2" fmla="*/ 52924869 w 21"/>
                <a:gd name="T3" fmla="*/ 32760631 h 17"/>
                <a:gd name="T4" fmla="*/ 40323105 w 21"/>
                <a:gd name="T5" fmla="*/ 0 h 17"/>
                <a:gd name="T6" fmla="*/ 0 w 21"/>
                <a:gd name="T7" fmla="*/ 42841069 h 17"/>
                <a:gd name="T8" fmla="*/ 0 w 21"/>
                <a:gd name="T9" fmla="*/ 42841069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1" h="17">
                  <a:moveTo>
                    <a:pt x="0" y="17"/>
                  </a:moveTo>
                  <a:lnTo>
                    <a:pt x="21" y="13"/>
                  </a:lnTo>
                  <a:lnTo>
                    <a:pt x="16" y="0"/>
                  </a:lnTo>
                  <a:lnTo>
                    <a:pt x="0" y="17"/>
                  </a:lnTo>
                  <a:close/>
                </a:path>
              </a:pathLst>
            </a:custGeom>
            <a:solidFill>
              <a:srgbClr val="9C9FB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30" name="MH_Other_108"/>
            <p:cNvSpPr>
              <a:spLocks/>
            </p:cNvSpPr>
            <p:nvPr>
              <p:custDataLst>
                <p:tags r:id="rId117"/>
              </p:custDataLst>
            </p:nvPr>
          </p:nvSpPr>
          <p:spPr bwMode="auto">
            <a:xfrm>
              <a:off x="7073901" y="3122581"/>
              <a:ext cx="284163" cy="67292"/>
            </a:xfrm>
            <a:custGeom>
              <a:avLst/>
              <a:gdLst>
                <a:gd name="T0" fmla="*/ 196695122 w 82"/>
                <a:gd name="T1" fmla="*/ 40322500 h 22"/>
                <a:gd name="T2" fmla="*/ 124734134 w 82"/>
                <a:gd name="T3" fmla="*/ 40322500 h 22"/>
                <a:gd name="T4" fmla="*/ 40777841 w 82"/>
                <a:gd name="T5" fmla="*/ 30241875 h 22"/>
                <a:gd name="T6" fmla="*/ 40777841 w 82"/>
                <a:gd name="T7" fmla="*/ 0 h 22"/>
                <a:gd name="T8" fmla="*/ 4798122 w 82"/>
                <a:gd name="T9" fmla="*/ 12601575 h 22"/>
                <a:gd name="T10" fmla="*/ 2399061 w 82"/>
                <a:gd name="T11" fmla="*/ 32762825 h 22"/>
                <a:gd name="T12" fmla="*/ 67164415 w 82"/>
                <a:gd name="T13" fmla="*/ 47883763 h 22"/>
                <a:gd name="T14" fmla="*/ 191897000 w 82"/>
                <a:gd name="T15" fmla="*/ 47883763 h 22"/>
                <a:gd name="T16" fmla="*/ 196695122 w 82"/>
                <a:gd name="T17" fmla="*/ 40322500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2" h="22">
                  <a:moveTo>
                    <a:pt x="82" y="16"/>
                  </a:moveTo>
                  <a:cubicBezTo>
                    <a:pt x="73" y="18"/>
                    <a:pt x="63" y="18"/>
                    <a:pt x="52" y="16"/>
                  </a:cubicBezTo>
                  <a:cubicBezTo>
                    <a:pt x="17" y="12"/>
                    <a:pt x="17" y="12"/>
                    <a:pt x="17" y="12"/>
                  </a:cubicBezTo>
                  <a:cubicBezTo>
                    <a:pt x="16" y="7"/>
                    <a:pt x="16" y="4"/>
                    <a:pt x="17" y="0"/>
                  </a:cubicBezTo>
                  <a:cubicBezTo>
                    <a:pt x="12" y="3"/>
                    <a:pt x="7" y="5"/>
                    <a:pt x="2" y="5"/>
                  </a:cubicBezTo>
                  <a:cubicBezTo>
                    <a:pt x="1" y="8"/>
                    <a:pt x="0" y="11"/>
                    <a:pt x="1" y="13"/>
                  </a:cubicBezTo>
                  <a:cubicBezTo>
                    <a:pt x="10" y="17"/>
                    <a:pt x="19" y="19"/>
                    <a:pt x="28" y="19"/>
                  </a:cubicBezTo>
                  <a:cubicBezTo>
                    <a:pt x="45" y="22"/>
                    <a:pt x="62" y="22"/>
                    <a:pt x="80" y="19"/>
                  </a:cubicBezTo>
                  <a:cubicBezTo>
                    <a:pt x="82" y="16"/>
                    <a:pt x="82" y="16"/>
                    <a:pt x="82" y="16"/>
                  </a:cubicBezTo>
                  <a:close/>
                </a:path>
              </a:pathLst>
            </a:custGeom>
            <a:solidFill>
              <a:srgbClr val="9C9FB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31" name="MH_Other_109"/>
            <p:cNvSpPr>
              <a:spLocks/>
            </p:cNvSpPr>
            <p:nvPr>
              <p:custDataLst>
                <p:tags r:id="rId118"/>
              </p:custDataLst>
            </p:nvPr>
          </p:nvSpPr>
          <p:spPr bwMode="auto">
            <a:xfrm>
              <a:off x="7226300" y="3189873"/>
              <a:ext cx="160338" cy="120850"/>
            </a:xfrm>
            <a:custGeom>
              <a:avLst/>
              <a:gdLst>
                <a:gd name="T0" fmla="*/ 79589697 w 46"/>
                <a:gd name="T1" fmla="*/ 0 h 40"/>
                <a:gd name="T2" fmla="*/ 0 w 46"/>
                <a:gd name="T3" fmla="*/ 7186435 h 40"/>
                <a:gd name="T4" fmla="*/ 7235427 w 46"/>
                <a:gd name="T5" fmla="*/ 74266540 h 40"/>
                <a:gd name="T6" fmla="*/ 9647236 w 46"/>
                <a:gd name="T7" fmla="*/ 81452975 h 40"/>
                <a:gd name="T8" fmla="*/ 12059045 w 46"/>
                <a:gd name="T9" fmla="*/ 88640958 h 40"/>
                <a:gd name="T10" fmla="*/ 110943214 w 46"/>
                <a:gd name="T11" fmla="*/ 81452975 h 40"/>
                <a:gd name="T12" fmla="*/ 79589697 w 46"/>
                <a:gd name="T13" fmla="*/ 0 h 4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6" h="40">
                  <a:moveTo>
                    <a:pt x="33" y="0"/>
                  </a:moveTo>
                  <a:cubicBezTo>
                    <a:pt x="22" y="2"/>
                    <a:pt x="11" y="3"/>
                    <a:pt x="0" y="3"/>
                  </a:cubicBezTo>
                  <a:cubicBezTo>
                    <a:pt x="3" y="31"/>
                    <a:pt x="3" y="31"/>
                    <a:pt x="3" y="31"/>
                  </a:cubicBezTo>
                  <a:cubicBezTo>
                    <a:pt x="3" y="32"/>
                    <a:pt x="4" y="33"/>
                    <a:pt x="4" y="34"/>
                  </a:cubicBezTo>
                  <a:cubicBezTo>
                    <a:pt x="4" y="35"/>
                    <a:pt x="5" y="36"/>
                    <a:pt x="5" y="37"/>
                  </a:cubicBezTo>
                  <a:cubicBezTo>
                    <a:pt x="20" y="40"/>
                    <a:pt x="33" y="38"/>
                    <a:pt x="46" y="34"/>
                  </a:cubicBezTo>
                  <a:cubicBezTo>
                    <a:pt x="33" y="0"/>
                    <a:pt x="33" y="0"/>
                    <a:pt x="33" y="0"/>
                  </a:cubicBezTo>
                  <a:close/>
                </a:path>
              </a:pathLst>
            </a:custGeom>
            <a:solidFill>
              <a:srgbClr val="9C9FB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32" name="MH_Other_110"/>
            <p:cNvSpPr>
              <a:spLocks/>
            </p:cNvSpPr>
            <p:nvPr>
              <p:custDataLst>
                <p:tags r:id="rId119"/>
              </p:custDataLst>
            </p:nvPr>
          </p:nvSpPr>
          <p:spPr bwMode="auto">
            <a:xfrm>
              <a:off x="7173914" y="3199487"/>
              <a:ext cx="66675" cy="92011"/>
            </a:xfrm>
            <a:custGeom>
              <a:avLst/>
              <a:gdLst>
                <a:gd name="T0" fmla="*/ 36391660 w 20"/>
                <a:gd name="T1" fmla="*/ 0 h 31"/>
                <a:gd name="T2" fmla="*/ 27294499 w 20"/>
                <a:gd name="T3" fmla="*/ 0 h 31"/>
                <a:gd name="T4" fmla="*/ 2274290 w 20"/>
                <a:gd name="T5" fmla="*/ 63725323 h 31"/>
                <a:gd name="T6" fmla="*/ 0 w 20"/>
                <a:gd name="T7" fmla="*/ 68444806 h 31"/>
                <a:gd name="T8" fmla="*/ 45490328 w 20"/>
                <a:gd name="T9" fmla="*/ 73165827 h 31"/>
                <a:gd name="T10" fmla="*/ 43216038 w 20"/>
                <a:gd name="T11" fmla="*/ 66085065 h 31"/>
                <a:gd name="T12" fmla="*/ 36391660 w 20"/>
                <a:gd name="T13" fmla="*/ 0 h 3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 h="31">
                  <a:moveTo>
                    <a:pt x="16" y="0"/>
                  </a:moveTo>
                  <a:cubicBezTo>
                    <a:pt x="15" y="0"/>
                    <a:pt x="13" y="0"/>
                    <a:pt x="12" y="0"/>
                  </a:cubicBezTo>
                  <a:cubicBezTo>
                    <a:pt x="1" y="27"/>
                    <a:pt x="1" y="27"/>
                    <a:pt x="1" y="27"/>
                  </a:cubicBezTo>
                  <a:cubicBezTo>
                    <a:pt x="0" y="28"/>
                    <a:pt x="0" y="29"/>
                    <a:pt x="0" y="29"/>
                  </a:cubicBezTo>
                  <a:cubicBezTo>
                    <a:pt x="20" y="31"/>
                    <a:pt x="20" y="31"/>
                    <a:pt x="20" y="31"/>
                  </a:cubicBezTo>
                  <a:cubicBezTo>
                    <a:pt x="20" y="30"/>
                    <a:pt x="19" y="29"/>
                    <a:pt x="19" y="28"/>
                  </a:cubicBezTo>
                  <a:cubicBezTo>
                    <a:pt x="16" y="0"/>
                    <a:pt x="16" y="0"/>
                    <a:pt x="16" y="0"/>
                  </a:cubicBezTo>
                  <a:close/>
                </a:path>
              </a:pathLst>
            </a:custGeom>
            <a:solidFill>
              <a:srgbClr val="EAEAEA"/>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33" name="MH_Other_111"/>
            <p:cNvSpPr>
              <a:spLocks/>
            </p:cNvSpPr>
            <p:nvPr>
              <p:custDataLst>
                <p:tags r:id="rId120"/>
              </p:custDataLst>
            </p:nvPr>
          </p:nvSpPr>
          <p:spPr bwMode="auto">
            <a:xfrm>
              <a:off x="7069139" y="3082755"/>
              <a:ext cx="79375" cy="54932"/>
            </a:xfrm>
            <a:custGeom>
              <a:avLst/>
              <a:gdLst>
                <a:gd name="T0" fmla="*/ 53032853 w 23"/>
                <a:gd name="T1" fmla="*/ 2261937 h 19"/>
                <a:gd name="T2" fmla="*/ 43809616 w 23"/>
                <a:gd name="T3" fmla="*/ 0 h 19"/>
                <a:gd name="T4" fmla="*/ 32281329 w 23"/>
                <a:gd name="T5" fmla="*/ 20357432 h 19"/>
                <a:gd name="T6" fmla="*/ 0 w 23"/>
                <a:gd name="T7" fmla="*/ 24879801 h 19"/>
                <a:gd name="T8" fmla="*/ 0 w 23"/>
                <a:gd name="T9" fmla="*/ 42975296 h 19"/>
                <a:gd name="T10" fmla="*/ 6916668 w 23"/>
                <a:gd name="T11" fmla="*/ 42975296 h 19"/>
                <a:gd name="T12" fmla="*/ 41504566 w 23"/>
                <a:gd name="T13" fmla="*/ 31665612 h 19"/>
                <a:gd name="T14" fmla="*/ 53032853 w 23"/>
                <a:gd name="T15" fmla="*/ 2261937 h 19"/>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3" h="19">
                  <a:moveTo>
                    <a:pt x="23" y="1"/>
                  </a:moveTo>
                  <a:cubicBezTo>
                    <a:pt x="19" y="0"/>
                    <a:pt x="19" y="0"/>
                    <a:pt x="19" y="0"/>
                  </a:cubicBezTo>
                  <a:cubicBezTo>
                    <a:pt x="14" y="9"/>
                    <a:pt x="14" y="9"/>
                    <a:pt x="14" y="9"/>
                  </a:cubicBezTo>
                  <a:cubicBezTo>
                    <a:pt x="10" y="11"/>
                    <a:pt x="6" y="12"/>
                    <a:pt x="0" y="11"/>
                  </a:cubicBezTo>
                  <a:cubicBezTo>
                    <a:pt x="0" y="14"/>
                    <a:pt x="0" y="16"/>
                    <a:pt x="0" y="19"/>
                  </a:cubicBezTo>
                  <a:cubicBezTo>
                    <a:pt x="1" y="19"/>
                    <a:pt x="2" y="19"/>
                    <a:pt x="3" y="19"/>
                  </a:cubicBezTo>
                  <a:cubicBezTo>
                    <a:pt x="8" y="19"/>
                    <a:pt x="13" y="17"/>
                    <a:pt x="18" y="14"/>
                  </a:cubicBezTo>
                  <a:cubicBezTo>
                    <a:pt x="19" y="9"/>
                    <a:pt x="20" y="5"/>
                    <a:pt x="23" y="1"/>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34" name="MH_Other_112"/>
            <p:cNvSpPr>
              <a:spLocks/>
            </p:cNvSpPr>
            <p:nvPr>
              <p:custDataLst>
                <p:tags r:id="rId121"/>
              </p:custDataLst>
            </p:nvPr>
          </p:nvSpPr>
          <p:spPr bwMode="auto">
            <a:xfrm>
              <a:off x="7065963" y="3070395"/>
              <a:ext cx="68262" cy="45319"/>
            </a:xfrm>
            <a:custGeom>
              <a:avLst/>
              <a:gdLst>
                <a:gd name="T0" fmla="*/ 34117369 w 20"/>
                <a:gd name="T1" fmla="*/ 28793173 h 16"/>
                <a:gd name="T2" fmla="*/ 45490328 w 20"/>
                <a:gd name="T3" fmla="*/ 8859552 h 16"/>
                <a:gd name="T4" fmla="*/ 36391660 w 20"/>
                <a:gd name="T5" fmla="*/ 4430520 h 16"/>
                <a:gd name="T6" fmla="*/ 31843079 w 20"/>
                <a:gd name="T7" fmla="*/ 0 h 16"/>
                <a:gd name="T8" fmla="*/ 20470120 w 20"/>
                <a:gd name="T9" fmla="*/ 0 h 16"/>
                <a:gd name="T10" fmla="*/ 9098669 w 20"/>
                <a:gd name="T11" fmla="*/ 0 h 16"/>
                <a:gd name="T12" fmla="*/ 9098669 w 20"/>
                <a:gd name="T13" fmla="*/ 8859552 h 16"/>
                <a:gd name="T14" fmla="*/ 2274290 w 20"/>
                <a:gd name="T15" fmla="*/ 15504589 h 16"/>
                <a:gd name="T16" fmla="*/ 2274290 w 20"/>
                <a:gd name="T17" fmla="*/ 33223693 h 16"/>
                <a:gd name="T18" fmla="*/ 34117369 w 20"/>
                <a:gd name="T19" fmla="*/ 28793173 h 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0" h="16">
                  <a:moveTo>
                    <a:pt x="15" y="13"/>
                  </a:moveTo>
                  <a:cubicBezTo>
                    <a:pt x="20" y="4"/>
                    <a:pt x="20" y="4"/>
                    <a:pt x="20" y="4"/>
                  </a:cubicBezTo>
                  <a:cubicBezTo>
                    <a:pt x="16" y="2"/>
                    <a:pt x="16" y="2"/>
                    <a:pt x="16" y="2"/>
                  </a:cubicBezTo>
                  <a:cubicBezTo>
                    <a:pt x="14" y="0"/>
                    <a:pt x="14" y="0"/>
                    <a:pt x="14" y="0"/>
                  </a:cubicBezTo>
                  <a:cubicBezTo>
                    <a:pt x="9" y="0"/>
                    <a:pt x="9" y="0"/>
                    <a:pt x="9" y="0"/>
                  </a:cubicBezTo>
                  <a:cubicBezTo>
                    <a:pt x="4" y="0"/>
                    <a:pt x="4" y="0"/>
                    <a:pt x="4" y="0"/>
                  </a:cubicBezTo>
                  <a:cubicBezTo>
                    <a:pt x="3" y="1"/>
                    <a:pt x="3" y="2"/>
                    <a:pt x="4" y="4"/>
                  </a:cubicBezTo>
                  <a:cubicBezTo>
                    <a:pt x="1" y="7"/>
                    <a:pt x="1" y="7"/>
                    <a:pt x="1" y="7"/>
                  </a:cubicBezTo>
                  <a:cubicBezTo>
                    <a:pt x="0" y="10"/>
                    <a:pt x="0" y="12"/>
                    <a:pt x="1" y="15"/>
                  </a:cubicBezTo>
                  <a:cubicBezTo>
                    <a:pt x="7" y="16"/>
                    <a:pt x="11" y="15"/>
                    <a:pt x="15" y="13"/>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35" name="MH_Other_113"/>
            <p:cNvSpPr>
              <a:spLocks/>
            </p:cNvSpPr>
            <p:nvPr>
              <p:custDataLst>
                <p:tags r:id="rId122"/>
              </p:custDataLst>
            </p:nvPr>
          </p:nvSpPr>
          <p:spPr bwMode="auto">
            <a:xfrm>
              <a:off x="7097713" y="3193992"/>
              <a:ext cx="93662" cy="94759"/>
            </a:xfrm>
            <a:custGeom>
              <a:avLst/>
              <a:gdLst>
                <a:gd name="T0" fmla="*/ 65524063 w 26"/>
                <a:gd name="T1" fmla="*/ 4730504 h 32"/>
                <a:gd name="T2" fmla="*/ 27722513 w 26"/>
                <a:gd name="T3" fmla="*/ 0 h 32"/>
                <a:gd name="T4" fmla="*/ 0 w 26"/>
                <a:gd name="T5" fmla="*/ 73316653 h 32"/>
                <a:gd name="T6" fmla="*/ 32762825 w 26"/>
                <a:gd name="T7" fmla="*/ 66222435 h 32"/>
                <a:gd name="T8" fmla="*/ 65524063 w 26"/>
                <a:gd name="T9" fmla="*/ 4730504 h 3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 h="32">
                  <a:moveTo>
                    <a:pt x="26" y="2"/>
                  </a:moveTo>
                  <a:cubicBezTo>
                    <a:pt x="21" y="1"/>
                    <a:pt x="16" y="1"/>
                    <a:pt x="11" y="0"/>
                  </a:cubicBezTo>
                  <a:cubicBezTo>
                    <a:pt x="0" y="31"/>
                    <a:pt x="0" y="31"/>
                    <a:pt x="0" y="31"/>
                  </a:cubicBezTo>
                  <a:cubicBezTo>
                    <a:pt x="4" y="32"/>
                    <a:pt x="8" y="31"/>
                    <a:pt x="13" y="28"/>
                  </a:cubicBezTo>
                  <a:cubicBezTo>
                    <a:pt x="26" y="2"/>
                    <a:pt x="26" y="2"/>
                    <a:pt x="26" y="2"/>
                  </a:cubicBezTo>
                  <a:close/>
                </a:path>
              </a:pathLst>
            </a:custGeom>
            <a:solidFill>
              <a:srgbClr val="9C9FB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36" name="MH_Other_114"/>
            <p:cNvSpPr>
              <a:spLocks/>
            </p:cNvSpPr>
            <p:nvPr>
              <p:custDataLst>
                <p:tags r:id="rId123"/>
              </p:custDataLst>
            </p:nvPr>
          </p:nvSpPr>
          <p:spPr bwMode="auto">
            <a:xfrm>
              <a:off x="7102475" y="3286004"/>
              <a:ext cx="306388" cy="438082"/>
            </a:xfrm>
            <a:custGeom>
              <a:avLst/>
              <a:gdLst>
                <a:gd name="T0" fmla="*/ 48137474 w 88"/>
                <a:gd name="T1" fmla="*/ 0 h 146"/>
                <a:gd name="T2" fmla="*/ 0 w 88"/>
                <a:gd name="T3" fmla="*/ 19071573 h 146"/>
                <a:gd name="T4" fmla="*/ 0 w 88"/>
                <a:gd name="T5" fmla="*/ 30991305 h 146"/>
                <a:gd name="T6" fmla="*/ 74614015 w 88"/>
                <a:gd name="T7" fmla="*/ 30991305 h 146"/>
                <a:gd name="T8" fmla="*/ 161262399 w 88"/>
                <a:gd name="T9" fmla="*/ 64366558 h 146"/>
                <a:gd name="T10" fmla="*/ 142007720 w 88"/>
                <a:gd name="T11" fmla="*/ 290843026 h 146"/>
                <a:gd name="T12" fmla="*/ 21662484 w 88"/>
                <a:gd name="T13" fmla="*/ 321834332 h 146"/>
                <a:gd name="T14" fmla="*/ 62579647 w 88"/>
                <a:gd name="T15" fmla="*/ 324218278 h 146"/>
                <a:gd name="T16" fmla="*/ 115531178 w 88"/>
                <a:gd name="T17" fmla="*/ 333754065 h 146"/>
                <a:gd name="T18" fmla="*/ 127565547 w 88"/>
                <a:gd name="T19" fmla="*/ 338521958 h 146"/>
                <a:gd name="T20" fmla="*/ 199773309 w 88"/>
                <a:gd name="T21" fmla="*/ 345673797 h 146"/>
                <a:gd name="T22" fmla="*/ 199773309 w 88"/>
                <a:gd name="T23" fmla="*/ 259851721 h 146"/>
                <a:gd name="T24" fmla="*/ 202179562 w 88"/>
                <a:gd name="T25" fmla="*/ 28607359 h 146"/>
                <a:gd name="T26" fmla="*/ 142007720 w 88"/>
                <a:gd name="T27" fmla="*/ 33375252 h 146"/>
                <a:gd name="T28" fmla="*/ 98682752 w 88"/>
                <a:gd name="T29" fmla="*/ 11919733 h 146"/>
                <a:gd name="T30" fmla="*/ 96276499 w 88"/>
                <a:gd name="T31" fmla="*/ 4767893 h 146"/>
                <a:gd name="T32" fmla="*/ 48137474 w 88"/>
                <a:gd name="T33" fmla="*/ 0 h 14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88" h="146">
                  <a:moveTo>
                    <a:pt x="20" y="0"/>
                  </a:moveTo>
                  <a:cubicBezTo>
                    <a:pt x="15" y="10"/>
                    <a:pt x="8" y="13"/>
                    <a:pt x="0" y="8"/>
                  </a:cubicBezTo>
                  <a:cubicBezTo>
                    <a:pt x="0" y="9"/>
                    <a:pt x="0" y="11"/>
                    <a:pt x="0" y="13"/>
                  </a:cubicBezTo>
                  <a:cubicBezTo>
                    <a:pt x="10" y="18"/>
                    <a:pt x="21" y="18"/>
                    <a:pt x="31" y="13"/>
                  </a:cubicBezTo>
                  <a:cubicBezTo>
                    <a:pt x="42" y="23"/>
                    <a:pt x="54" y="27"/>
                    <a:pt x="67" y="27"/>
                  </a:cubicBezTo>
                  <a:cubicBezTo>
                    <a:pt x="70" y="61"/>
                    <a:pt x="67" y="92"/>
                    <a:pt x="59" y="122"/>
                  </a:cubicBezTo>
                  <a:cubicBezTo>
                    <a:pt x="9" y="135"/>
                    <a:pt x="9" y="135"/>
                    <a:pt x="9" y="135"/>
                  </a:cubicBezTo>
                  <a:cubicBezTo>
                    <a:pt x="14" y="135"/>
                    <a:pt x="20" y="135"/>
                    <a:pt x="26" y="136"/>
                  </a:cubicBezTo>
                  <a:cubicBezTo>
                    <a:pt x="33" y="137"/>
                    <a:pt x="40" y="138"/>
                    <a:pt x="48" y="140"/>
                  </a:cubicBezTo>
                  <a:cubicBezTo>
                    <a:pt x="50" y="141"/>
                    <a:pt x="52" y="142"/>
                    <a:pt x="53" y="142"/>
                  </a:cubicBezTo>
                  <a:cubicBezTo>
                    <a:pt x="64" y="145"/>
                    <a:pt x="74" y="146"/>
                    <a:pt x="83" y="145"/>
                  </a:cubicBezTo>
                  <a:cubicBezTo>
                    <a:pt x="83" y="109"/>
                    <a:pt x="83" y="109"/>
                    <a:pt x="83" y="109"/>
                  </a:cubicBezTo>
                  <a:cubicBezTo>
                    <a:pt x="88" y="71"/>
                    <a:pt x="88" y="38"/>
                    <a:pt x="84" y="12"/>
                  </a:cubicBezTo>
                  <a:cubicBezTo>
                    <a:pt x="59" y="14"/>
                    <a:pt x="59" y="14"/>
                    <a:pt x="59" y="14"/>
                  </a:cubicBezTo>
                  <a:cubicBezTo>
                    <a:pt x="50" y="15"/>
                    <a:pt x="44" y="12"/>
                    <a:pt x="41" y="5"/>
                  </a:cubicBezTo>
                  <a:cubicBezTo>
                    <a:pt x="41" y="4"/>
                    <a:pt x="40" y="3"/>
                    <a:pt x="40" y="2"/>
                  </a:cubicBezTo>
                  <a:cubicBezTo>
                    <a:pt x="20" y="0"/>
                    <a:pt x="20" y="0"/>
                    <a:pt x="20" y="0"/>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37" name="MH_Other_115"/>
            <p:cNvSpPr>
              <a:spLocks/>
            </p:cNvSpPr>
            <p:nvPr>
              <p:custDataLst>
                <p:tags r:id="rId124"/>
              </p:custDataLst>
            </p:nvPr>
          </p:nvSpPr>
          <p:spPr bwMode="auto">
            <a:xfrm>
              <a:off x="7102476" y="3323083"/>
              <a:ext cx="246063" cy="366671"/>
            </a:xfrm>
            <a:custGeom>
              <a:avLst/>
              <a:gdLst>
                <a:gd name="T0" fmla="*/ 164062887 w 70"/>
                <a:gd name="T1" fmla="*/ 33567495 h 122"/>
                <a:gd name="T2" fmla="*/ 75909834 w 70"/>
                <a:gd name="T3" fmla="*/ 0 h 122"/>
                <a:gd name="T4" fmla="*/ 0 w 70"/>
                <a:gd name="T5" fmla="*/ 0 h 122"/>
                <a:gd name="T6" fmla="*/ 9794262 w 70"/>
                <a:gd name="T7" fmla="*/ 119886342 h 122"/>
                <a:gd name="T8" fmla="*/ 22037481 w 70"/>
                <a:gd name="T9" fmla="*/ 292522490 h 122"/>
                <a:gd name="T10" fmla="*/ 144472798 w 70"/>
                <a:gd name="T11" fmla="*/ 261352010 h 122"/>
                <a:gd name="T12" fmla="*/ 164062887 w 70"/>
                <a:gd name="T13" fmla="*/ 33567495 h 1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70" h="122">
                  <a:moveTo>
                    <a:pt x="67" y="14"/>
                  </a:moveTo>
                  <a:cubicBezTo>
                    <a:pt x="54" y="14"/>
                    <a:pt x="42" y="10"/>
                    <a:pt x="31" y="0"/>
                  </a:cubicBezTo>
                  <a:cubicBezTo>
                    <a:pt x="21" y="5"/>
                    <a:pt x="10" y="5"/>
                    <a:pt x="0" y="0"/>
                  </a:cubicBezTo>
                  <a:cubicBezTo>
                    <a:pt x="0" y="15"/>
                    <a:pt x="1" y="31"/>
                    <a:pt x="4" y="50"/>
                  </a:cubicBezTo>
                  <a:cubicBezTo>
                    <a:pt x="9" y="122"/>
                    <a:pt x="9" y="122"/>
                    <a:pt x="9" y="122"/>
                  </a:cubicBezTo>
                  <a:cubicBezTo>
                    <a:pt x="59" y="109"/>
                    <a:pt x="59" y="109"/>
                    <a:pt x="59" y="109"/>
                  </a:cubicBezTo>
                  <a:cubicBezTo>
                    <a:pt x="67" y="79"/>
                    <a:pt x="70" y="48"/>
                    <a:pt x="67" y="14"/>
                  </a:cubicBez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38" name="MH_Other_116"/>
            <p:cNvSpPr>
              <a:spLocks/>
            </p:cNvSpPr>
            <p:nvPr>
              <p:custDataLst>
                <p:tags r:id="rId125"/>
              </p:custDataLst>
            </p:nvPr>
          </p:nvSpPr>
          <p:spPr bwMode="auto">
            <a:xfrm>
              <a:off x="7194551" y="3693874"/>
              <a:ext cx="131763" cy="398256"/>
            </a:xfrm>
            <a:custGeom>
              <a:avLst/>
              <a:gdLst>
                <a:gd name="T0" fmla="*/ 0 w 38"/>
                <a:gd name="T1" fmla="*/ 0 h 132"/>
                <a:gd name="T2" fmla="*/ 50174618 w 38"/>
                <a:gd name="T3" fmla="*/ 31288971 h 132"/>
                <a:gd name="T4" fmla="*/ 69289200 w 38"/>
                <a:gd name="T5" fmla="*/ 226247747 h 132"/>
                <a:gd name="T6" fmla="*/ 38229164 w 38"/>
                <a:gd name="T7" fmla="*/ 312895919 h 132"/>
                <a:gd name="T8" fmla="*/ 54954036 w 38"/>
                <a:gd name="T9" fmla="*/ 317709965 h 132"/>
                <a:gd name="T10" fmla="*/ 78846491 w 38"/>
                <a:gd name="T11" fmla="*/ 269572609 h 132"/>
                <a:gd name="T12" fmla="*/ 88403781 w 38"/>
                <a:gd name="T13" fmla="*/ 235875839 h 132"/>
                <a:gd name="T14" fmla="*/ 90793491 w 38"/>
                <a:gd name="T15" fmla="*/ 226247747 h 132"/>
                <a:gd name="T16" fmla="*/ 81236200 w 38"/>
                <a:gd name="T17" fmla="*/ 214213408 h 132"/>
                <a:gd name="T18" fmla="*/ 81236200 w 38"/>
                <a:gd name="T19" fmla="*/ 125158988 h 132"/>
                <a:gd name="T20" fmla="*/ 76458327 w 38"/>
                <a:gd name="T21" fmla="*/ 67393540 h 132"/>
                <a:gd name="T22" fmla="*/ 64511327 w 38"/>
                <a:gd name="T23" fmla="*/ 14442138 h 132"/>
                <a:gd name="T24" fmla="*/ 52564327 w 38"/>
                <a:gd name="T25" fmla="*/ 9628092 h 132"/>
                <a:gd name="T26" fmla="*/ 0 w 38"/>
                <a:gd name="T27" fmla="*/ 0 h 13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38" h="132">
                  <a:moveTo>
                    <a:pt x="0" y="0"/>
                  </a:moveTo>
                  <a:cubicBezTo>
                    <a:pt x="21" y="13"/>
                    <a:pt x="21" y="13"/>
                    <a:pt x="21" y="13"/>
                  </a:cubicBezTo>
                  <a:cubicBezTo>
                    <a:pt x="29" y="94"/>
                    <a:pt x="29" y="94"/>
                    <a:pt x="29" y="94"/>
                  </a:cubicBezTo>
                  <a:cubicBezTo>
                    <a:pt x="28" y="108"/>
                    <a:pt x="24" y="120"/>
                    <a:pt x="16" y="130"/>
                  </a:cubicBezTo>
                  <a:cubicBezTo>
                    <a:pt x="23" y="132"/>
                    <a:pt x="23" y="132"/>
                    <a:pt x="23" y="132"/>
                  </a:cubicBezTo>
                  <a:cubicBezTo>
                    <a:pt x="33" y="112"/>
                    <a:pt x="33" y="112"/>
                    <a:pt x="33" y="112"/>
                  </a:cubicBezTo>
                  <a:cubicBezTo>
                    <a:pt x="37" y="98"/>
                    <a:pt x="37" y="98"/>
                    <a:pt x="37" y="98"/>
                  </a:cubicBezTo>
                  <a:cubicBezTo>
                    <a:pt x="38" y="94"/>
                    <a:pt x="38" y="94"/>
                    <a:pt x="38" y="94"/>
                  </a:cubicBezTo>
                  <a:cubicBezTo>
                    <a:pt x="34" y="89"/>
                    <a:pt x="34" y="89"/>
                    <a:pt x="34" y="89"/>
                  </a:cubicBezTo>
                  <a:cubicBezTo>
                    <a:pt x="34" y="52"/>
                    <a:pt x="34" y="52"/>
                    <a:pt x="34" y="52"/>
                  </a:cubicBezTo>
                  <a:cubicBezTo>
                    <a:pt x="33" y="44"/>
                    <a:pt x="32" y="36"/>
                    <a:pt x="32" y="28"/>
                  </a:cubicBezTo>
                  <a:cubicBezTo>
                    <a:pt x="29" y="21"/>
                    <a:pt x="27" y="13"/>
                    <a:pt x="27" y="6"/>
                  </a:cubicBezTo>
                  <a:cubicBezTo>
                    <a:pt x="26" y="6"/>
                    <a:pt x="24" y="5"/>
                    <a:pt x="22" y="4"/>
                  </a:cubicBezTo>
                  <a:cubicBezTo>
                    <a:pt x="14" y="2"/>
                    <a:pt x="7" y="1"/>
                    <a:pt x="0"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39" name="MH_Other_117"/>
            <p:cNvSpPr>
              <a:spLocks noEditPoints="1"/>
            </p:cNvSpPr>
            <p:nvPr>
              <p:custDataLst>
                <p:tags r:id="rId126"/>
              </p:custDataLst>
            </p:nvPr>
          </p:nvSpPr>
          <p:spPr bwMode="auto">
            <a:xfrm>
              <a:off x="7194551" y="3693873"/>
              <a:ext cx="100013" cy="391391"/>
            </a:xfrm>
            <a:custGeom>
              <a:avLst/>
              <a:gdLst>
                <a:gd name="T0" fmla="*/ 49336434 w 29"/>
                <a:gd name="T1" fmla="*/ 31266919 h 130"/>
                <a:gd name="T2" fmla="*/ 0 w 29"/>
                <a:gd name="T3" fmla="*/ 0 h 130"/>
                <a:gd name="T4" fmla="*/ 9397343 w 29"/>
                <a:gd name="T5" fmla="*/ 24052312 h 130"/>
                <a:gd name="T6" fmla="*/ 39939091 w 29"/>
                <a:gd name="T7" fmla="*/ 209249993 h 130"/>
                <a:gd name="T8" fmla="*/ 21144405 w 29"/>
                <a:gd name="T9" fmla="*/ 310266910 h 130"/>
                <a:gd name="T10" fmla="*/ 37589372 w 29"/>
                <a:gd name="T11" fmla="*/ 312672296 h 130"/>
                <a:gd name="T12" fmla="*/ 68131121 w 29"/>
                <a:gd name="T13" fmla="*/ 226086146 h 130"/>
                <a:gd name="T14" fmla="*/ 49336434 w 29"/>
                <a:gd name="T15" fmla="*/ 31266919 h 130"/>
                <a:gd name="T16" fmla="*/ 14096781 w 29"/>
                <a:gd name="T17" fmla="*/ 24052312 h 130"/>
                <a:gd name="T18" fmla="*/ 9397343 w 29"/>
                <a:gd name="T19" fmla="*/ 12025380 h 130"/>
                <a:gd name="T20" fmla="*/ 18794686 w 29"/>
                <a:gd name="T21" fmla="*/ 16836153 h 130"/>
                <a:gd name="T22" fmla="*/ 39939091 w 29"/>
                <a:gd name="T23" fmla="*/ 173172301 h 130"/>
                <a:gd name="T24" fmla="*/ 54034340 w 29"/>
                <a:gd name="T25" fmla="*/ 235706140 h 130"/>
                <a:gd name="T26" fmla="*/ 44636997 w 29"/>
                <a:gd name="T27" fmla="*/ 293430757 h 130"/>
                <a:gd name="T28" fmla="*/ 35239653 w 29"/>
                <a:gd name="T29" fmla="*/ 307861524 h 130"/>
                <a:gd name="T30" fmla="*/ 30541748 w 29"/>
                <a:gd name="T31" fmla="*/ 307861524 h 130"/>
                <a:gd name="T32" fmla="*/ 44636997 w 29"/>
                <a:gd name="T33" fmla="*/ 209249993 h 130"/>
                <a:gd name="T34" fmla="*/ 44636997 w 29"/>
                <a:gd name="T35" fmla="*/ 206844607 h 130"/>
                <a:gd name="T36" fmla="*/ 14096781 w 29"/>
                <a:gd name="T37" fmla="*/ 24052312 h 130"/>
                <a:gd name="T38" fmla="*/ 14096781 w 29"/>
                <a:gd name="T39" fmla="*/ 24052312 h 13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9" h="130">
                  <a:moveTo>
                    <a:pt x="21" y="13"/>
                  </a:moveTo>
                  <a:cubicBezTo>
                    <a:pt x="0" y="0"/>
                    <a:pt x="0" y="0"/>
                    <a:pt x="0" y="0"/>
                  </a:cubicBezTo>
                  <a:cubicBezTo>
                    <a:pt x="4" y="10"/>
                    <a:pt x="4" y="10"/>
                    <a:pt x="4" y="10"/>
                  </a:cubicBezTo>
                  <a:cubicBezTo>
                    <a:pt x="5" y="37"/>
                    <a:pt x="10" y="62"/>
                    <a:pt x="17" y="87"/>
                  </a:cubicBezTo>
                  <a:cubicBezTo>
                    <a:pt x="20" y="107"/>
                    <a:pt x="17" y="121"/>
                    <a:pt x="9" y="129"/>
                  </a:cubicBezTo>
                  <a:cubicBezTo>
                    <a:pt x="16" y="130"/>
                    <a:pt x="16" y="130"/>
                    <a:pt x="16" y="130"/>
                  </a:cubicBezTo>
                  <a:cubicBezTo>
                    <a:pt x="24" y="120"/>
                    <a:pt x="28" y="108"/>
                    <a:pt x="29" y="94"/>
                  </a:cubicBezTo>
                  <a:cubicBezTo>
                    <a:pt x="21" y="13"/>
                    <a:pt x="21" y="13"/>
                    <a:pt x="21" y="13"/>
                  </a:cubicBezTo>
                  <a:close/>
                  <a:moveTo>
                    <a:pt x="6" y="10"/>
                  </a:moveTo>
                  <a:cubicBezTo>
                    <a:pt x="4" y="5"/>
                    <a:pt x="4" y="5"/>
                    <a:pt x="4" y="5"/>
                  </a:cubicBezTo>
                  <a:cubicBezTo>
                    <a:pt x="8" y="7"/>
                    <a:pt x="8" y="7"/>
                    <a:pt x="8" y="7"/>
                  </a:cubicBezTo>
                  <a:cubicBezTo>
                    <a:pt x="17" y="72"/>
                    <a:pt x="17" y="72"/>
                    <a:pt x="17" y="72"/>
                  </a:cubicBezTo>
                  <a:cubicBezTo>
                    <a:pt x="22" y="81"/>
                    <a:pt x="23" y="90"/>
                    <a:pt x="23" y="98"/>
                  </a:cubicBezTo>
                  <a:cubicBezTo>
                    <a:pt x="23" y="107"/>
                    <a:pt x="22" y="115"/>
                    <a:pt x="19" y="122"/>
                  </a:cubicBezTo>
                  <a:cubicBezTo>
                    <a:pt x="18" y="124"/>
                    <a:pt x="17" y="126"/>
                    <a:pt x="15" y="128"/>
                  </a:cubicBezTo>
                  <a:cubicBezTo>
                    <a:pt x="13" y="128"/>
                    <a:pt x="13" y="128"/>
                    <a:pt x="13" y="128"/>
                  </a:cubicBezTo>
                  <a:cubicBezTo>
                    <a:pt x="20" y="119"/>
                    <a:pt x="22" y="105"/>
                    <a:pt x="19" y="87"/>
                  </a:cubicBezTo>
                  <a:cubicBezTo>
                    <a:pt x="19" y="86"/>
                    <a:pt x="19" y="86"/>
                    <a:pt x="19" y="86"/>
                  </a:cubicBezTo>
                  <a:cubicBezTo>
                    <a:pt x="12" y="62"/>
                    <a:pt x="7" y="36"/>
                    <a:pt x="6" y="10"/>
                  </a:cubicBezTo>
                  <a:cubicBezTo>
                    <a:pt x="6" y="10"/>
                    <a:pt x="6" y="10"/>
                    <a:pt x="6" y="10"/>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40" name="MH_Other_118"/>
            <p:cNvSpPr>
              <a:spLocks/>
            </p:cNvSpPr>
            <p:nvPr>
              <p:custDataLst>
                <p:tags r:id="rId127"/>
              </p:custDataLst>
            </p:nvPr>
          </p:nvSpPr>
          <p:spPr bwMode="auto">
            <a:xfrm>
              <a:off x="7208838" y="3708980"/>
              <a:ext cx="63500" cy="370791"/>
            </a:xfrm>
            <a:custGeom>
              <a:avLst/>
              <a:gdLst>
                <a:gd name="T0" fmla="*/ 0 w 19"/>
                <a:gd name="T1" fmla="*/ 0 h 123"/>
                <a:gd name="T2" fmla="*/ 4523874 w 19"/>
                <a:gd name="T3" fmla="*/ 11993756 h 123"/>
                <a:gd name="T4" fmla="*/ 4523874 w 19"/>
                <a:gd name="T5" fmla="*/ 11993756 h 123"/>
                <a:gd name="T6" fmla="*/ 33927549 w 19"/>
                <a:gd name="T7" fmla="*/ 194296061 h 123"/>
                <a:gd name="T8" fmla="*/ 33927549 w 19"/>
                <a:gd name="T9" fmla="*/ 196695122 h 123"/>
                <a:gd name="T10" fmla="*/ 20357432 w 19"/>
                <a:gd name="T11" fmla="*/ 295042683 h 123"/>
                <a:gd name="T12" fmla="*/ 24879801 w 19"/>
                <a:gd name="T13" fmla="*/ 295042683 h 123"/>
                <a:gd name="T14" fmla="*/ 33927549 w 19"/>
                <a:gd name="T15" fmla="*/ 280649866 h 123"/>
                <a:gd name="T16" fmla="*/ 42975296 w 19"/>
                <a:gd name="T17" fmla="*/ 223081695 h 123"/>
                <a:gd name="T18" fmla="*/ 29403675 w 19"/>
                <a:gd name="T19" fmla="*/ 160713854 h 123"/>
                <a:gd name="T20" fmla="*/ 9047747 w 19"/>
                <a:gd name="T21" fmla="*/ 4798122 h 123"/>
                <a:gd name="T22" fmla="*/ 0 w 19"/>
                <a:gd name="T23" fmla="*/ 0 h 12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 h="123">
                  <a:moveTo>
                    <a:pt x="0" y="0"/>
                  </a:moveTo>
                  <a:cubicBezTo>
                    <a:pt x="2" y="5"/>
                    <a:pt x="2" y="5"/>
                    <a:pt x="2" y="5"/>
                  </a:cubicBezTo>
                  <a:cubicBezTo>
                    <a:pt x="2" y="5"/>
                    <a:pt x="2" y="5"/>
                    <a:pt x="2" y="5"/>
                  </a:cubicBezTo>
                  <a:cubicBezTo>
                    <a:pt x="3" y="31"/>
                    <a:pt x="8" y="57"/>
                    <a:pt x="15" y="81"/>
                  </a:cubicBezTo>
                  <a:cubicBezTo>
                    <a:pt x="15" y="81"/>
                    <a:pt x="15" y="81"/>
                    <a:pt x="15" y="82"/>
                  </a:cubicBezTo>
                  <a:cubicBezTo>
                    <a:pt x="18" y="100"/>
                    <a:pt x="16" y="114"/>
                    <a:pt x="9" y="123"/>
                  </a:cubicBezTo>
                  <a:cubicBezTo>
                    <a:pt x="11" y="123"/>
                    <a:pt x="11" y="123"/>
                    <a:pt x="11" y="123"/>
                  </a:cubicBezTo>
                  <a:cubicBezTo>
                    <a:pt x="13" y="121"/>
                    <a:pt x="14" y="119"/>
                    <a:pt x="15" y="117"/>
                  </a:cubicBezTo>
                  <a:cubicBezTo>
                    <a:pt x="18" y="110"/>
                    <a:pt x="19" y="102"/>
                    <a:pt x="19" y="93"/>
                  </a:cubicBezTo>
                  <a:cubicBezTo>
                    <a:pt x="19" y="85"/>
                    <a:pt x="18" y="76"/>
                    <a:pt x="13" y="67"/>
                  </a:cubicBezTo>
                  <a:cubicBezTo>
                    <a:pt x="4" y="2"/>
                    <a:pt x="4" y="2"/>
                    <a:pt x="4" y="2"/>
                  </a:cubicBezTo>
                  <a:cubicBezTo>
                    <a:pt x="0" y="0"/>
                    <a:pt x="0" y="0"/>
                    <a:pt x="0" y="0"/>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41" name="MH_Other_119"/>
            <p:cNvSpPr>
              <a:spLocks noEditPoints="1"/>
            </p:cNvSpPr>
            <p:nvPr>
              <p:custDataLst>
                <p:tags r:id="rId128"/>
              </p:custDataLst>
            </p:nvPr>
          </p:nvSpPr>
          <p:spPr bwMode="auto">
            <a:xfrm>
              <a:off x="7286625" y="3711727"/>
              <a:ext cx="96838" cy="438082"/>
            </a:xfrm>
            <a:custGeom>
              <a:avLst/>
              <a:gdLst>
                <a:gd name="T0" fmla="*/ 11716907 w 28"/>
                <a:gd name="T1" fmla="*/ 52446825 h 146"/>
                <a:gd name="T2" fmla="*/ 16404282 w 28"/>
                <a:gd name="T3" fmla="*/ 109661542 h 146"/>
                <a:gd name="T4" fmla="*/ 37494409 w 28"/>
                <a:gd name="T5" fmla="*/ 193101217 h 146"/>
                <a:gd name="T6" fmla="*/ 37494409 w 28"/>
                <a:gd name="T7" fmla="*/ 247931988 h 146"/>
                <a:gd name="T8" fmla="*/ 28121190 w 28"/>
                <a:gd name="T9" fmla="*/ 281307240 h 146"/>
                <a:gd name="T10" fmla="*/ 23433814 w 28"/>
                <a:gd name="T11" fmla="*/ 297994866 h 146"/>
                <a:gd name="T12" fmla="*/ 7029532 w 28"/>
                <a:gd name="T13" fmla="*/ 348057744 h 146"/>
                <a:gd name="T14" fmla="*/ 28121190 w 28"/>
                <a:gd name="T15" fmla="*/ 348057744 h 146"/>
                <a:gd name="T16" fmla="*/ 58586067 w 28"/>
                <a:gd name="T17" fmla="*/ 228860415 h 146"/>
                <a:gd name="T18" fmla="*/ 58586067 w 28"/>
                <a:gd name="T19" fmla="*/ 42911038 h 146"/>
                <a:gd name="T20" fmla="*/ 0 w 28"/>
                <a:gd name="T21" fmla="*/ 0 h 146"/>
                <a:gd name="T22" fmla="*/ 11716907 w 28"/>
                <a:gd name="T23" fmla="*/ 52446825 h 146"/>
                <a:gd name="T24" fmla="*/ 7029532 w 28"/>
                <a:gd name="T25" fmla="*/ 9535786 h 146"/>
                <a:gd name="T26" fmla="*/ 14060595 w 28"/>
                <a:gd name="T27" fmla="*/ 14303679 h 146"/>
                <a:gd name="T28" fmla="*/ 25777502 w 28"/>
                <a:gd name="T29" fmla="*/ 54830771 h 146"/>
                <a:gd name="T30" fmla="*/ 35150722 w 28"/>
                <a:gd name="T31" fmla="*/ 145420741 h 146"/>
                <a:gd name="T32" fmla="*/ 49211316 w 28"/>
                <a:gd name="T33" fmla="*/ 197869110 h 146"/>
                <a:gd name="T34" fmla="*/ 42181784 w 28"/>
                <a:gd name="T35" fmla="*/ 269387507 h 146"/>
                <a:gd name="T36" fmla="*/ 18747970 w 28"/>
                <a:gd name="T37" fmla="*/ 343289851 h 146"/>
                <a:gd name="T38" fmla="*/ 14060595 w 28"/>
                <a:gd name="T39" fmla="*/ 343289851 h 146"/>
                <a:gd name="T40" fmla="*/ 32808565 w 28"/>
                <a:gd name="T41" fmla="*/ 283691186 h 146"/>
                <a:gd name="T42" fmla="*/ 32808565 w 28"/>
                <a:gd name="T43" fmla="*/ 283691186 h 146"/>
                <a:gd name="T44" fmla="*/ 42181784 w 28"/>
                <a:gd name="T45" fmla="*/ 247931988 h 146"/>
                <a:gd name="T46" fmla="*/ 42181784 w 28"/>
                <a:gd name="T47" fmla="*/ 190717270 h 146"/>
                <a:gd name="T48" fmla="*/ 42181784 w 28"/>
                <a:gd name="T49" fmla="*/ 190717270 h 146"/>
                <a:gd name="T50" fmla="*/ 21090127 w 28"/>
                <a:gd name="T51" fmla="*/ 109661542 h 146"/>
                <a:gd name="T52" fmla="*/ 16404282 w 28"/>
                <a:gd name="T53" fmla="*/ 52446825 h 146"/>
                <a:gd name="T54" fmla="*/ 16404282 w 28"/>
                <a:gd name="T55" fmla="*/ 50062878 h 146"/>
                <a:gd name="T56" fmla="*/ 7029532 w 28"/>
                <a:gd name="T57" fmla="*/ 9535786 h 14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8" h="146">
                  <a:moveTo>
                    <a:pt x="5" y="22"/>
                  </a:moveTo>
                  <a:cubicBezTo>
                    <a:pt x="5" y="30"/>
                    <a:pt x="6" y="38"/>
                    <a:pt x="7" y="46"/>
                  </a:cubicBezTo>
                  <a:cubicBezTo>
                    <a:pt x="9" y="58"/>
                    <a:pt x="12" y="70"/>
                    <a:pt x="16" y="81"/>
                  </a:cubicBezTo>
                  <a:cubicBezTo>
                    <a:pt x="17" y="89"/>
                    <a:pt x="17" y="96"/>
                    <a:pt x="16" y="104"/>
                  </a:cubicBezTo>
                  <a:cubicBezTo>
                    <a:pt x="15" y="109"/>
                    <a:pt x="14" y="113"/>
                    <a:pt x="12" y="118"/>
                  </a:cubicBezTo>
                  <a:cubicBezTo>
                    <a:pt x="10" y="125"/>
                    <a:pt x="10" y="125"/>
                    <a:pt x="10" y="125"/>
                  </a:cubicBezTo>
                  <a:cubicBezTo>
                    <a:pt x="3" y="146"/>
                    <a:pt x="3" y="146"/>
                    <a:pt x="3" y="146"/>
                  </a:cubicBezTo>
                  <a:cubicBezTo>
                    <a:pt x="12" y="146"/>
                    <a:pt x="12" y="146"/>
                    <a:pt x="12" y="146"/>
                  </a:cubicBezTo>
                  <a:cubicBezTo>
                    <a:pt x="19" y="132"/>
                    <a:pt x="23" y="115"/>
                    <a:pt x="25" y="96"/>
                  </a:cubicBezTo>
                  <a:cubicBezTo>
                    <a:pt x="28" y="67"/>
                    <a:pt x="28" y="40"/>
                    <a:pt x="25" y="18"/>
                  </a:cubicBezTo>
                  <a:cubicBezTo>
                    <a:pt x="0" y="0"/>
                    <a:pt x="0" y="0"/>
                    <a:pt x="0" y="0"/>
                  </a:cubicBezTo>
                  <a:cubicBezTo>
                    <a:pt x="0" y="7"/>
                    <a:pt x="2" y="15"/>
                    <a:pt x="5" y="22"/>
                  </a:cubicBezTo>
                  <a:close/>
                  <a:moveTo>
                    <a:pt x="3" y="4"/>
                  </a:moveTo>
                  <a:cubicBezTo>
                    <a:pt x="6" y="6"/>
                    <a:pt x="6" y="6"/>
                    <a:pt x="6" y="6"/>
                  </a:cubicBezTo>
                  <a:cubicBezTo>
                    <a:pt x="11" y="23"/>
                    <a:pt x="11" y="23"/>
                    <a:pt x="11" y="23"/>
                  </a:cubicBezTo>
                  <a:cubicBezTo>
                    <a:pt x="10" y="36"/>
                    <a:pt x="11" y="49"/>
                    <a:pt x="15" y="61"/>
                  </a:cubicBezTo>
                  <a:cubicBezTo>
                    <a:pt x="18" y="69"/>
                    <a:pt x="20" y="77"/>
                    <a:pt x="21" y="83"/>
                  </a:cubicBezTo>
                  <a:cubicBezTo>
                    <a:pt x="22" y="94"/>
                    <a:pt x="21" y="104"/>
                    <a:pt x="18" y="113"/>
                  </a:cubicBezTo>
                  <a:cubicBezTo>
                    <a:pt x="8" y="144"/>
                    <a:pt x="8" y="144"/>
                    <a:pt x="8" y="144"/>
                  </a:cubicBezTo>
                  <a:cubicBezTo>
                    <a:pt x="6" y="144"/>
                    <a:pt x="6" y="144"/>
                    <a:pt x="6" y="144"/>
                  </a:cubicBezTo>
                  <a:cubicBezTo>
                    <a:pt x="14" y="119"/>
                    <a:pt x="14" y="119"/>
                    <a:pt x="14" y="119"/>
                  </a:cubicBezTo>
                  <a:cubicBezTo>
                    <a:pt x="14" y="119"/>
                    <a:pt x="14" y="119"/>
                    <a:pt x="14" y="119"/>
                  </a:cubicBezTo>
                  <a:cubicBezTo>
                    <a:pt x="16" y="114"/>
                    <a:pt x="17" y="109"/>
                    <a:pt x="18" y="104"/>
                  </a:cubicBezTo>
                  <a:cubicBezTo>
                    <a:pt x="19" y="96"/>
                    <a:pt x="19" y="89"/>
                    <a:pt x="18" y="80"/>
                  </a:cubicBezTo>
                  <a:cubicBezTo>
                    <a:pt x="18" y="80"/>
                    <a:pt x="18" y="80"/>
                    <a:pt x="18" y="80"/>
                  </a:cubicBezTo>
                  <a:cubicBezTo>
                    <a:pt x="14" y="69"/>
                    <a:pt x="11" y="58"/>
                    <a:pt x="9" y="46"/>
                  </a:cubicBezTo>
                  <a:cubicBezTo>
                    <a:pt x="8" y="38"/>
                    <a:pt x="7" y="30"/>
                    <a:pt x="7" y="22"/>
                  </a:cubicBezTo>
                  <a:cubicBezTo>
                    <a:pt x="7" y="22"/>
                    <a:pt x="7" y="21"/>
                    <a:pt x="7" y="21"/>
                  </a:cubicBezTo>
                  <a:cubicBezTo>
                    <a:pt x="4" y="16"/>
                    <a:pt x="3" y="10"/>
                    <a:pt x="3" y="4"/>
                  </a:cubicBezTo>
                  <a:close/>
                </a:path>
              </a:pathLst>
            </a:custGeom>
            <a:solidFill>
              <a:srgbClr val="E2B987"/>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42" name="MH_Other_120"/>
            <p:cNvSpPr>
              <a:spLocks/>
            </p:cNvSpPr>
            <p:nvPr>
              <p:custDataLst>
                <p:tags r:id="rId129"/>
              </p:custDataLst>
            </p:nvPr>
          </p:nvSpPr>
          <p:spPr bwMode="auto">
            <a:xfrm>
              <a:off x="7297739" y="3724085"/>
              <a:ext cx="65087" cy="422976"/>
            </a:xfrm>
            <a:custGeom>
              <a:avLst/>
              <a:gdLst>
                <a:gd name="T0" fmla="*/ 6785811 w 19"/>
                <a:gd name="T1" fmla="*/ 4826658 h 140"/>
                <a:gd name="T2" fmla="*/ 0 w 19"/>
                <a:gd name="T3" fmla="*/ 0 h 140"/>
                <a:gd name="T4" fmla="*/ 9047747 w 19"/>
                <a:gd name="T5" fmla="*/ 41025816 h 140"/>
                <a:gd name="T6" fmla="*/ 9047747 w 19"/>
                <a:gd name="T7" fmla="*/ 43439921 h 140"/>
                <a:gd name="T8" fmla="*/ 13571621 w 19"/>
                <a:gd name="T9" fmla="*/ 101358263 h 140"/>
                <a:gd name="T10" fmla="*/ 33927549 w 19"/>
                <a:gd name="T11" fmla="*/ 183409894 h 140"/>
                <a:gd name="T12" fmla="*/ 33927549 w 19"/>
                <a:gd name="T13" fmla="*/ 183409894 h 140"/>
                <a:gd name="T14" fmla="*/ 33927549 w 19"/>
                <a:gd name="T15" fmla="*/ 241329789 h 140"/>
                <a:gd name="T16" fmla="*/ 24879801 w 19"/>
                <a:gd name="T17" fmla="*/ 277528947 h 140"/>
                <a:gd name="T18" fmla="*/ 24879801 w 19"/>
                <a:gd name="T19" fmla="*/ 277528947 h 140"/>
                <a:gd name="T20" fmla="*/ 6785811 w 19"/>
                <a:gd name="T21" fmla="*/ 337861394 h 140"/>
                <a:gd name="T22" fmla="*/ 11309684 w 19"/>
                <a:gd name="T23" fmla="*/ 337861394 h 140"/>
                <a:gd name="T24" fmla="*/ 33927549 w 19"/>
                <a:gd name="T25" fmla="*/ 263048973 h 140"/>
                <a:gd name="T26" fmla="*/ 40713359 w 19"/>
                <a:gd name="T27" fmla="*/ 190650658 h 140"/>
                <a:gd name="T28" fmla="*/ 27141738 w 19"/>
                <a:gd name="T29" fmla="*/ 137557421 h 140"/>
                <a:gd name="T30" fmla="*/ 18095495 w 19"/>
                <a:gd name="T31" fmla="*/ 45852474 h 140"/>
                <a:gd name="T32" fmla="*/ 6785811 w 19"/>
                <a:gd name="T33" fmla="*/ 4826658 h 14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9" h="140">
                  <a:moveTo>
                    <a:pt x="3" y="2"/>
                  </a:moveTo>
                  <a:cubicBezTo>
                    <a:pt x="0" y="0"/>
                    <a:pt x="0" y="0"/>
                    <a:pt x="0" y="0"/>
                  </a:cubicBezTo>
                  <a:cubicBezTo>
                    <a:pt x="0" y="6"/>
                    <a:pt x="1" y="12"/>
                    <a:pt x="4" y="17"/>
                  </a:cubicBezTo>
                  <a:cubicBezTo>
                    <a:pt x="4" y="17"/>
                    <a:pt x="4" y="18"/>
                    <a:pt x="4" y="18"/>
                  </a:cubicBezTo>
                  <a:cubicBezTo>
                    <a:pt x="4" y="26"/>
                    <a:pt x="5" y="34"/>
                    <a:pt x="6" y="42"/>
                  </a:cubicBezTo>
                  <a:cubicBezTo>
                    <a:pt x="8" y="54"/>
                    <a:pt x="11" y="65"/>
                    <a:pt x="15" y="76"/>
                  </a:cubicBezTo>
                  <a:cubicBezTo>
                    <a:pt x="15" y="76"/>
                    <a:pt x="15" y="76"/>
                    <a:pt x="15" y="76"/>
                  </a:cubicBezTo>
                  <a:cubicBezTo>
                    <a:pt x="16" y="85"/>
                    <a:pt x="16" y="92"/>
                    <a:pt x="15" y="100"/>
                  </a:cubicBezTo>
                  <a:cubicBezTo>
                    <a:pt x="14" y="105"/>
                    <a:pt x="13" y="110"/>
                    <a:pt x="11" y="115"/>
                  </a:cubicBezTo>
                  <a:cubicBezTo>
                    <a:pt x="11" y="115"/>
                    <a:pt x="11" y="115"/>
                    <a:pt x="11" y="115"/>
                  </a:cubicBezTo>
                  <a:cubicBezTo>
                    <a:pt x="3" y="140"/>
                    <a:pt x="3" y="140"/>
                    <a:pt x="3" y="140"/>
                  </a:cubicBezTo>
                  <a:cubicBezTo>
                    <a:pt x="5" y="140"/>
                    <a:pt x="5" y="140"/>
                    <a:pt x="5" y="140"/>
                  </a:cubicBezTo>
                  <a:cubicBezTo>
                    <a:pt x="15" y="109"/>
                    <a:pt x="15" y="109"/>
                    <a:pt x="15" y="109"/>
                  </a:cubicBezTo>
                  <a:cubicBezTo>
                    <a:pt x="18" y="100"/>
                    <a:pt x="19" y="90"/>
                    <a:pt x="18" y="79"/>
                  </a:cubicBezTo>
                  <a:cubicBezTo>
                    <a:pt x="17" y="73"/>
                    <a:pt x="15" y="65"/>
                    <a:pt x="12" y="57"/>
                  </a:cubicBezTo>
                  <a:cubicBezTo>
                    <a:pt x="8" y="45"/>
                    <a:pt x="7" y="32"/>
                    <a:pt x="8" y="19"/>
                  </a:cubicBezTo>
                  <a:cubicBezTo>
                    <a:pt x="3" y="2"/>
                    <a:pt x="3" y="2"/>
                    <a:pt x="3" y="2"/>
                  </a:cubicBezTo>
                  <a:close/>
                </a:path>
              </a:pathLst>
            </a:custGeom>
            <a:solidFill>
              <a:srgbClr val="F2E6DD"/>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43" name="MH_Other_121"/>
            <p:cNvSpPr>
              <a:spLocks/>
            </p:cNvSpPr>
            <p:nvPr>
              <p:custDataLst>
                <p:tags r:id="rId130"/>
              </p:custDataLst>
            </p:nvPr>
          </p:nvSpPr>
          <p:spPr bwMode="auto">
            <a:xfrm>
              <a:off x="7286626" y="3711727"/>
              <a:ext cx="125413" cy="438082"/>
            </a:xfrm>
            <a:custGeom>
              <a:avLst/>
              <a:gdLst>
                <a:gd name="T0" fmla="*/ 0 w 36"/>
                <a:gd name="T1" fmla="*/ 0 h 146"/>
                <a:gd name="T2" fmla="*/ 59552732 w 36"/>
                <a:gd name="T3" fmla="*/ 42911038 h 146"/>
                <a:gd name="T4" fmla="*/ 59552732 w 36"/>
                <a:gd name="T5" fmla="*/ 228860415 h 146"/>
                <a:gd name="T6" fmla="*/ 28585620 w 36"/>
                <a:gd name="T7" fmla="*/ 348057744 h 146"/>
                <a:gd name="T8" fmla="*/ 52406713 w 36"/>
                <a:gd name="T9" fmla="*/ 348057744 h 146"/>
                <a:gd name="T10" fmla="*/ 71464822 w 36"/>
                <a:gd name="T11" fmla="*/ 278923293 h 146"/>
                <a:gd name="T12" fmla="*/ 71464822 w 36"/>
                <a:gd name="T13" fmla="*/ 221708576 h 146"/>
                <a:gd name="T14" fmla="*/ 71464822 w 36"/>
                <a:gd name="T15" fmla="*/ 7151840 h 146"/>
                <a:gd name="T16" fmla="*/ 0 w 36"/>
                <a:gd name="T17" fmla="*/ 0 h 1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146">
                  <a:moveTo>
                    <a:pt x="0" y="0"/>
                  </a:moveTo>
                  <a:cubicBezTo>
                    <a:pt x="25" y="18"/>
                    <a:pt x="25" y="18"/>
                    <a:pt x="25" y="18"/>
                  </a:cubicBezTo>
                  <a:cubicBezTo>
                    <a:pt x="28" y="40"/>
                    <a:pt x="28" y="67"/>
                    <a:pt x="25" y="96"/>
                  </a:cubicBezTo>
                  <a:cubicBezTo>
                    <a:pt x="23" y="115"/>
                    <a:pt x="19" y="132"/>
                    <a:pt x="12" y="146"/>
                  </a:cubicBezTo>
                  <a:cubicBezTo>
                    <a:pt x="22" y="146"/>
                    <a:pt x="22" y="146"/>
                    <a:pt x="22" y="146"/>
                  </a:cubicBezTo>
                  <a:cubicBezTo>
                    <a:pt x="25" y="139"/>
                    <a:pt x="28" y="129"/>
                    <a:pt x="30" y="117"/>
                  </a:cubicBezTo>
                  <a:cubicBezTo>
                    <a:pt x="30" y="93"/>
                    <a:pt x="30" y="93"/>
                    <a:pt x="30" y="93"/>
                  </a:cubicBezTo>
                  <a:cubicBezTo>
                    <a:pt x="36" y="58"/>
                    <a:pt x="36" y="28"/>
                    <a:pt x="30" y="3"/>
                  </a:cubicBezTo>
                  <a:cubicBezTo>
                    <a:pt x="21" y="4"/>
                    <a:pt x="11" y="3"/>
                    <a:pt x="0" y="0"/>
                  </a:cubicBezTo>
                  <a:close/>
                </a:path>
              </a:pathLst>
            </a:custGeom>
            <a:solidFill>
              <a:srgbClr val="B68B5E"/>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44" name="MH_Other_122"/>
            <p:cNvSpPr>
              <a:spLocks/>
            </p:cNvSpPr>
            <p:nvPr>
              <p:custDataLst>
                <p:tags r:id="rId131"/>
              </p:custDataLst>
            </p:nvPr>
          </p:nvSpPr>
          <p:spPr bwMode="auto">
            <a:xfrm>
              <a:off x="7286626" y="4063291"/>
              <a:ext cx="104775" cy="140077"/>
            </a:xfrm>
            <a:custGeom>
              <a:avLst/>
              <a:gdLst>
                <a:gd name="T0" fmla="*/ 70649915 w 30"/>
                <a:gd name="T1" fmla="*/ 16882427 h 46"/>
                <a:gd name="T2" fmla="*/ 70649915 w 30"/>
                <a:gd name="T3" fmla="*/ 0 h 46"/>
                <a:gd name="T4" fmla="*/ 51809631 w 30"/>
                <a:gd name="T5" fmla="*/ 69939929 h 46"/>
                <a:gd name="T6" fmla="*/ 28259659 w 30"/>
                <a:gd name="T7" fmla="*/ 69939929 h 46"/>
                <a:gd name="T8" fmla="*/ 7065298 w 30"/>
                <a:gd name="T9" fmla="*/ 69939929 h 46"/>
                <a:gd name="T10" fmla="*/ 2355611 w 30"/>
                <a:gd name="T11" fmla="*/ 106116558 h 46"/>
                <a:gd name="T12" fmla="*/ 58874929 w 30"/>
                <a:gd name="T13" fmla="*/ 89234131 h 46"/>
                <a:gd name="T14" fmla="*/ 58874929 w 30"/>
                <a:gd name="T15" fmla="*/ 69939929 h 46"/>
                <a:gd name="T16" fmla="*/ 70649915 w 30"/>
                <a:gd name="T17" fmla="*/ 16882427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0" h="46">
                  <a:moveTo>
                    <a:pt x="30" y="7"/>
                  </a:moveTo>
                  <a:cubicBezTo>
                    <a:pt x="30" y="0"/>
                    <a:pt x="30" y="0"/>
                    <a:pt x="30" y="0"/>
                  </a:cubicBezTo>
                  <a:cubicBezTo>
                    <a:pt x="28" y="12"/>
                    <a:pt x="25" y="22"/>
                    <a:pt x="22" y="29"/>
                  </a:cubicBezTo>
                  <a:cubicBezTo>
                    <a:pt x="12" y="29"/>
                    <a:pt x="12" y="29"/>
                    <a:pt x="12" y="29"/>
                  </a:cubicBezTo>
                  <a:cubicBezTo>
                    <a:pt x="3" y="29"/>
                    <a:pt x="3" y="29"/>
                    <a:pt x="3" y="29"/>
                  </a:cubicBezTo>
                  <a:cubicBezTo>
                    <a:pt x="0" y="33"/>
                    <a:pt x="0" y="38"/>
                    <a:pt x="1" y="44"/>
                  </a:cubicBezTo>
                  <a:cubicBezTo>
                    <a:pt x="10" y="46"/>
                    <a:pt x="18" y="43"/>
                    <a:pt x="25" y="37"/>
                  </a:cubicBezTo>
                  <a:cubicBezTo>
                    <a:pt x="25" y="29"/>
                    <a:pt x="25" y="29"/>
                    <a:pt x="25" y="29"/>
                  </a:cubicBezTo>
                  <a:cubicBezTo>
                    <a:pt x="30" y="7"/>
                    <a:pt x="30" y="7"/>
                    <a:pt x="30" y="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45" name="MH_Other_123"/>
            <p:cNvSpPr>
              <a:spLocks/>
            </p:cNvSpPr>
            <p:nvPr>
              <p:custDataLst>
                <p:tags r:id="rId132"/>
              </p:custDataLst>
            </p:nvPr>
          </p:nvSpPr>
          <p:spPr bwMode="auto">
            <a:xfrm>
              <a:off x="7191375" y="3989132"/>
              <a:ext cx="152400" cy="140077"/>
            </a:xfrm>
            <a:custGeom>
              <a:avLst/>
              <a:gdLst>
                <a:gd name="T0" fmla="*/ 105905390 w 44"/>
                <a:gd name="T1" fmla="*/ 28941303 h 46"/>
                <a:gd name="T2" fmla="*/ 91463111 w 44"/>
                <a:gd name="T3" fmla="*/ 0 h 46"/>
                <a:gd name="T4" fmla="*/ 81836477 w 44"/>
                <a:gd name="T5" fmla="*/ 33764853 h 46"/>
                <a:gd name="T6" fmla="*/ 57766012 w 44"/>
                <a:gd name="T7" fmla="*/ 81998805 h 46"/>
                <a:gd name="T8" fmla="*/ 40917463 w 44"/>
                <a:gd name="T9" fmla="*/ 77175255 h 46"/>
                <a:gd name="T10" fmla="*/ 24068913 w 44"/>
                <a:gd name="T11" fmla="*/ 74763479 h 46"/>
                <a:gd name="T12" fmla="*/ 4814093 w 44"/>
                <a:gd name="T13" fmla="*/ 108528333 h 46"/>
                <a:gd name="T14" fmla="*/ 64987927 w 44"/>
                <a:gd name="T15" fmla="*/ 91645906 h 46"/>
                <a:gd name="T16" fmla="*/ 86650570 w 44"/>
                <a:gd name="T17" fmla="*/ 43411954 h 46"/>
                <a:gd name="T18" fmla="*/ 86650570 w 44"/>
                <a:gd name="T19" fmla="*/ 79587030 h 46"/>
                <a:gd name="T20" fmla="*/ 91463111 w 44"/>
                <a:gd name="T21" fmla="*/ 79587030 h 46"/>
                <a:gd name="T22" fmla="*/ 96277204 w 44"/>
                <a:gd name="T23" fmla="*/ 43411954 h 46"/>
                <a:gd name="T24" fmla="*/ 105905390 w 44"/>
                <a:gd name="T25" fmla="*/ 28941303 h 4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44" h="46">
                  <a:moveTo>
                    <a:pt x="44" y="12"/>
                  </a:moveTo>
                  <a:cubicBezTo>
                    <a:pt x="43" y="6"/>
                    <a:pt x="42" y="2"/>
                    <a:pt x="38" y="0"/>
                  </a:cubicBezTo>
                  <a:cubicBezTo>
                    <a:pt x="34" y="14"/>
                    <a:pt x="34" y="14"/>
                    <a:pt x="34" y="14"/>
                  </a:cubicBezTo>
                  <a:cubicBezTo>
                    <a:pt x="24" y="34"/>
                    <a:pt x="24" y="34"/>
                    <a:pt x="24" y="34"/>
                  </a:cubicBezTo>
                  <a:cubicBezTo>
                    <a:pt x="17" y="32"/>
                    <a:pt x="17" y="32"/>
                    <a:pt x="17" y="32"/>
                  </a:cubicBezTo>
                  <a:cubicBezTo>
                    <a:pt x="10" y="31"/>
                    <a:pt x="10" y="31"/>
                    <a:pt x="10" y="31"/>
                  </a:cubicBezTo>
                  <a:cubicBezTo>
                    <a:pt x="3" y="35"/>
                    <a:pt x="0" y="39"/>
                    <a:pt x="2" y="45"/>
                  </a:cubicBezTo>
                  <a:cubicBezTo>
                    <a:pt x="12" y="46"/>
                    <a:pt x="21" y="43"/>
                    <a:pt x="27" y="38"/>
                  </a:cubicBezTo>
                  <a:cubicBezTo>
                    <a:pt x="29" y="30"/>
                    <a:pt x="32" y="24"/>
                    <a:pt x="36" y="18"/>
                  </a:cubicBezTo>
                  <a:cubicBezTo>
                    <a:pt x="36" y="33"/>
                    <a:pt x="36" y="33"/>
                    <a:pt x="36" y="33"/>
                  </a:cubicBezTo>
                  <a:cubicBezTo>
                    <a:pt x="38" y="33"/>
                    <a:pt x="38" y="33"/>
                    <a:pt x="38" y="33"/>
                  </a:cubicBezTo>
                  <a:cubicBezTo>
                    <a:pt x="40" y="18"/>
                    <a:pt x="40" y="18"/>
                    <a:pt x="40" y="18"/>
                  </a:cubicBezTo>
                  <a:cubicBezTo>
                    <a:pt x="44" y="12"/>
                    <a:pt x="44" y="12"/>
                    <a:pt x="44" y="1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sp>
          <p:nvSpPr>
            <p:cNvPr id="146" name="MH_Other_85"/>
            <p:cNvSpPr>
              <a:spLocks/>
            </p:cNvSpPr>
            <p:nvPr>
              <p:custDataLst>
                <p:tags r:id="rId133"/>
              </p:custDataLst>
            </p:nvPr>
          </p:nvSpPr>
          <p:spPr bwMode="auto">
            <a:xfrm>
              <a:off x="6546285" y="3969999"/>
              <a:ext cx="129809" cy="82568"/>
            </a:xfrm>
            <a:custGeom>
              <a:avLst/>
              <a:gdLst>
                <a:gd name="T0" fmla="*/ 22682200 w 34"/>
                <a:gd name="T1" fmla="*/ 0 h 22"/>
                <a:gd name="T2" fmla="*/ 2520950 w 34"/>
                <a:gd name="T3" fmla="*/ 43627526 h 22"/>
                <a:gd name="T4" fmla="*/ 70564375 w 34"/>
                <a:gd name="T5" fmla="*/ 36738889 h 22"/>
                <a:gd name="T6" fmla="*/ 70564375 w 34"/>
                <a:gd name="T7" fmla="*/ 25258839 h 22"/>
                <a:gd name="T8" fmla="*/ 83165950 w 34"/>
                <a:gd name="T9" fmla="*/ 25258839 h 22"/>
                <a:gd name="T10" fmla="*/ 83165950 w 34"/>
                <a:gd name="T11" fmla="*/ 9184344 h 22"/>
                <a:gd name="T12" fmla="*/ 85685313 w 34"/>
                <a:gd name="T13" fmla="*/ 9184344 h 22"/>
                <a:gd name="T14" fmla="*/ 57964388 w 34"/>
                <a:gd name="T15" fmla="*/ 9184344 h 22"/>
                <a:gd name="T16" fmla="*/ 22682200 w 34"/>
                <a:gd name="T17" fmla="*/ 0 h 2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4" h="22">
                  <a:moveTo>
                    <a:pt x="9" y="0"/>
                  </a:moveTo>
                  <a:cubicBezTo>
                    <a:pt x="3" y="5"/>
                    <a:pt x="0" y="12"/>
                    <a:pt x="1" y="19"/>
                  </a:cubicBezTo>
                  <a:cubicBezTo>
                    <a:pt x="13" y="22"/>
                    <a:pt x="22" y="21"/>
                    <a:pt x="28" y="16"/>
                  </a:cubicBezTo>
                  <a:cubicBezTo>
                    <a:pt x="28" y="11"/>
                    <a:pt x="28" y="11"/>
                    <a:pt x="28" y="11"/>
                  </a:cubicBezTo>
                  <a:cubicBezTo>
                    <a:pt x="33" y="11"/>
                    <a:pt x="33" y="11"/>
                    <a:pt x="33" y="11"/>
                  </a:cubicBezTo>
                  <a:cubicBezTo>
                    <a:pt x="33" y="4"/>
                    <a:pt x="33" y="4"/>
                    <a:pt x="33" y="4"/>
                  </a:cubicBezTo>
                  <a:cubicBezTo>
                    <a:pt x="33" y="4"/>
                    <a:pt x="34" y="4"/>
                    <a:pt x="34" y="4"/>
                  </a:cubicBezTo>
                  <a:cubicBezTo>
                    <a:pt x="23" y="4"/>
                    <a:pt x="23" y="4"/>
                    <a:pt x="23" y="4"/>
                  </a:cubicBezTo>
                  <a:cubicBezTo>
                    <a:pt x="18" y="4"/>
                    <a:pt x="13" y="3"/>
                    <a:pt x="9" y="0"/>
                  </a:cubicBezTo>
                  <a:close/>
                </a:path>
              </a:pathLst>
            </a:custGeom>
            <a:solidFill>
              <a:srgbClr val="28373A"/>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pPr eaLnBrk="1" fontAlgn="auto" hangingPunct="1">
                <a:spcBef>
                  <a:spcPts val="0"/>
                </a:spcBef>
                <a:spcAft>
                  <a:spcPts val="0"/>
                </a:spcAft>
                <a:defRPr/>
              </a:pPr>
              <a:endParaRPr lang="zh-CN" altLang="en-US" kern="0">
                <a:solidFill>
                  <a:prstClr val="black"/>
                </a:solidFill>
                <a:latin typeface="Arial" panose="020B0604020202020204" pitchFamily="34" charset="0"/>
                <a:ea typeface="宋体" panose="02010600030101010101" pitchFamily="2" charset="-122"/>
              </a:endParaRPr>
            </a:p>
          </p:txBody>
        </p:sp>
      </p:grpSp>
      <p:sp>
        <p:nvSpPr>
          <p:cNvPr id="163" name="MH_Other_4"/>
          <p:cNvSpPr/>
          <p:nvPr>
            <p:custDataLst>
              <p:tags r:id="rId6"/>
            </p:custDataLst>
          </p:nvPr>
        </p:nvSpPr>
        <p:spPr>
          <a:xfrm rot="3485961">
            <a:off x="3248415" y="2571376"/>
            <a:ext cx="1195993" cy="1223083"/>
          </a:xfrm>
          <a:prstGeom prst="ellipse">
            <a:avLst/>
          </a:prstGeom>
          <a:solidFill>
            <a:srgbClr val="FFFFFF"/>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sz="1350"/>
          </a:p>
        </p:txBody>
      </p:sp>
      <p:sp>
        <p:nvSpPr>
          <p:cNvPr id="164" name="MH_Other_5"/>
          <p:cNvSpPr/>
          <p:nvPr>
            <p:custDataLst>
              <p:tags r:id="rId7"/>
            </p:custDataLst>
          </p:nvPr>
        </p:nvSpPr>
        <p:spPr>
          <a:xfrm rot="2221913">
            <a:off x="3637609" y="2818198"/>
            <a:ext cx="720838" cy="932297"/>
          </a:xfrm>
          <a:custGeom>
            <a:avLst/>
            <a:gdLst/>
            <a:ahLst/>
            <a:cxnLst/>
            <a:rect l="l" t="t" r="r" b="b"/>
            <a:pathLst>
              <a:path w="1517963" h="2007730">
                <a:moveTo>
                  <a:pt x="514098" y="0"/>
                </a:moveTo>
                <a:cubicBezTo>
                  <a:pt x="1068517" y="0"/>
                  <a:pt x="1517963" y="449446"/>
                  <a:pt x="1517963" y="1003865"/>
                </a:cubicBezTo>
                <a:cubicBezTo>
                  <a:pt x="1517963" y="1558284"/>
                  <a:pt x="1068517" y="2007730"/>
                  <a:pt x="514098" y="2007730"/>
                </a:cubicBezTo>
                <a:cubicBezTo>
                  <a:pt x="406972" y="2007730"/>
                  <a:pt x="303765" y="1990950"/>
                  <a:pt x="207086" y="1959490"/>
                </a:cubicBezTo>
                <a:cubicBezTo>
                  <a:pt x="279744" y="1976607"/>
                  <a:pt x="355632" y="1985188"/>
                  <a:pt x="433595" y="1985188"/>
                </a:cubicBezTo>
                <a:cubicBezTo>
                  <a:pt x="988014" y="1985188"/>
                  <a:pt x="1437460" y="1551240"/>
                  <a:pt x="1437460" y="1015939"/>
                </a:cubicBezTo>
                <a:cubicBezTo>
                  <a:pt x="1437460" y="480638"/>
                  <a:pt x="988014" y="46690"/>
                  <a:pt x="433595" y="46690"/>
                </a:cubicBezTo>
                <a:cubicBezTo>
                  <a:pt x="278114" y="46690"/>
                  <a:pt x="130888" y="80819"/>
                  <a:pt x="0" y="142787"/>
                </a:cubicBezTo>
                <a:cubicBezTo>
                  <a:pt x="149912" y="51755"/>
                  <a:pt x="325961" y="0"/>
                  <a:pt x="514098" y="0"/>
                </a:cubicBezTo>
                <a:close/>
              </a:path>
            </a:pathLst>
          </a:custGeom>
          <a:gradFill>
            <a:gsLst>
              <a:gs pos="15000">
                <a:srgbClr val="FFFFFF">
                  <a:alpha val="0"/>
                </a:srgbClr>
              </a:gs>
              <a:gs pos="100000">
                <a:schemeClr val="accent1"/>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sz="1350"/>
          </a:p>
        </p:txBody>
      </p:sp>
      <p:sp>
        <p:nvSpPr>
          <p:cNvPr id="165" name="MH_SubTitle_3"/>
          <p:cNvSpPr/>
          <p:nvPr>
            <p:custDataLst>
              <p:tags r:id="rId8"/>
            </p:custDataLst>
          </p:nvPr>
        </p:nvSpPr>
        <p:spPr bwMode="auto">
          <a:xfrm>
            <a:off x="3451432" y="2781044"/>
            <a:ext cx="823182" cy="804950"/>
          </a:xfrm>
          <a:prstGeom prst="ellipse">
            <a:avLst/>
          </a:prstGeom>
          <a:solidFill>
            <a:srgbClr val="FFFFFF"/>
          </a:solidFill>
          <a:ln w="635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400" dirty="0" smtClean="0">
                <a:solidFill>
                  <a:srgbClr val="084CA1"/>
                </a:solidFill>
                <a:latin typeface="华文新魏" pitchFamily="2" charset="-122"/>
                <a:ea typeface="华文新魏" pitchFamily="2" charset="-122"/>
              </a:rPr>
              <a:t>03</a:t>
            </a:r>
            <a:endParaRPr lang="zh-CN" altLang="en-US" sz="2400" dirty="0">
              <a:solidFill>
                <a:srgbClr val="084CA1"/>
              </a:solidFill>
              <a:latin typeface="华文新魏" pitchFamily="2" charset="-122"/>
              <a:ea typeface="华文新魏" pitchFamily="2" charset="-122"/>
            </a:endParaRPr>
          </a:p>
        </p:txBody>
      </p:sp>
      <p:sp>
        <p:nvSpPr>
          <p:cNvPr id="166" name="MH_Other_8"/>
          <p:cNvSpPr/>
          <p:nvPr>
            <p:custDataLst>
              <p:tags r:id="rId9"/>
            </p:custDataLst>
          </p:nvPr>
        </p:nvSpPr>
        <p:spPr>
          <a:xfrm rot="13938104">
            <a:off x="2139779" y="1469219"/>
            <a:ext cx="1197197" cy="1224313"/>
          </a:xfrm>
          <a:prstGeom prst="ellipse">
            <a:avLst/>
          </a:prstGeom>
          <a:solidFill>
            <a:srgbClr val="FFFFFF"/>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sz="1350"/>
          </a:p>
        </p:txBody>
      </p:sp>
      <p:sp>
        <p:nvSpPr>
          <p:cNvPr id="167" name="MH_Other_9"/>
          <p:cNvSpPr/>
          <p:nvPr>
            <p:custDataLst>
              <p:tags r:id="rId10"/>
            </p:custDataLst>
          </p:nvPr>
        </p:nvSpPr>
        <p:spPr>
          <a:xfrm>
            <a:off x="3857486" y="1224087"/>
            <a:ext cx="1224314" cy="1195993"/>
          </a:xfrm>
          <a:prstGeom prst="ellipse">
            <a:avLst/>
          </a:prstGeom>
          <a:solidFill>
            <a:srgbClr val="FFFFFF"/>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sz="1350"/>
          </a:p>
        </p:txBody>
      </p:sp>
      <p:sp>
        <p:nvSpPr>
          <p:cNvPr id="168" name="MH_Other_10"/>
          <p:cNvSpPr/>
          <p:nvPr>
            <p:custDataLst>
              <p:tags r:id="rId11"/>
            </p:custDataLst>
          </p:nvPr>
        </p:nvSpPr>
        <p:spPr>
          <a:xfrm rot="20335952">
            <a:off x="4277524" y="1283729"/>
            <a:ext cx="720838" cy="932297"/>
          </a:xfrm>
          <a:custGeom>
            <a:avLst/>
            <a:gdLst/>
            <a:ahLst/>
            <a:cxnLst/>
            <a:rect l="l" t="t" r="r" b="b"/>
            <a:pathLst>
              <a:path w="1517963" h="2007730">
                <a:moveTo>
                  <a:pt x="514098" y="0"/>
                </a:moveTo>
                <a:cubicBezTo>
                  <a:pt x="1068517" y="0"/>
                  <a:pt x="1517963" y="449446"/>
                  <a:pt x="1517963" y="1003865"/>
                </a:cubicBezTo>
                <a:cubicBezTo>
                  <a:pt x="1517963" y="1558284"/>
                  <a:pt x="1068517" y="2007730"/>
                  <a:pt x="514098" y="2007730"/>
                </a:cubicBezTo>
                <a:cubicBezTo>
                  <a:pt x="406972" y="2007730"/>
                  <a:pt x="303765" y="1990950"/>
                  <a:pt x="207086" y="1959490"/>
                </a:cubicBezTo>
                <a:cubicBezTo>
                  <a:pt x="279744" y="1976607"/>
                  <a:pt x="355632" y="1985188"/>
                  <a:pt x="433595" y="1985188"/>
                </a:cubicBezTo>
                <a:cubicBezTo>
                  <a:pt x="988014" y="1985188"/>
                  <a:pt x="1437460" y="1551240"/>
                  <a:pt x="1437460" y="1015939"/>
                </a:cubicBezTo>
                <a:cubicBezTo>
                  <a:pt x="1437460" y="480638"/>
                  <a:pt x="988014" y="46690"/>
                  <a:pt x="433595" y="46690"/>
                </a:cubicBezTo>
                <a:cubicBezTo>
                  <a:pt x="278114" y="46690"/>
                  <a:pt x="130888" y="80819"/>
                  <a:pt x="0" y="142787"/>
                </a:cubicBezTo>
                <a:cubicBezTo>
                  <a:pt x="149912" y="51755"/>
                  <a:pt x="325961" y="0"/>
                  <a:pt x="514098" y="0"/>
                </a:cubicBezTo>
                <a:close/>
              </a:path>
            </a:pathLst>
          </a:custGeom>
          <a:gradFill>
            <a:gsLst>
              <a:gs pos="15000">
                <a:srgbClr val="FFFFFF">
                  <a:alpha val="0"/>
                </a:srgbClr>
              </a:gs>
              <a:gs pos="100000">
                <a:schemeClr val="accent1"/>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sz="1350"/>
          </a:p>
        </p:txBody>
      </p:sp>
      <p:sp>
        <p:nvSpPr>
          <p:cNvPr id="169" name="MH_SubTitle_2"/>
          <p:cNvSpPr/>
          <p:nvPr>
            <p:custDataLst>
              <p:tags r:id="rId12"/>
            </p:custDataLst>
          </p:nvPr>
        </p:nvSpPr>
        <p:spPr bwMode="auto">
          <a:xfrm>
            <a:off x="4066665" y="1405772"/>
            <a:ext cx="824412" cy="806153"/>
          </a:xfrm>
          <a:prstGeom prst="ellipse">
            <a:avLst/>
          </a:prstGeom>
          <a:solidFill>
            <a:srgbClr val="FFFFFF"/>
          </a:solidFill>
          <a:ln w="635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400" dirty="0" smtClean="0">
                <a:solidFill>
                  <a:srgbClr val="084CA1"/>
                </a:solidFill>
                <a:latin typeface="华文新魏" pitchFamily="2" charset="-122"/>
                <a:ea typeface="华文新魏" pitchFamily="2" charset="-122"/>
              </a:rPr>
              <a:t>02</a:t>
            </a:r>
            <a:endParaRPr lang="zh-CN" altLang="en-US" sz="2400" dirty="0">
              <a:solidFill>
                <a:srgbClr val="084CA1"/>
              </a:solidFill>
              <a:latin typeface="华文新魏" pitchFamily="2" charset="-122"/>
              <a:ea typeface="华文新魏" pitchFamily="2" charset="-122"/>
            </a:endParaRPr>
          </a:p>
        </p:txBody>
      </p:sp>
      <p:sp>
        <p:nvSpPr>
          <p:cNvPr id="170" name="MH_Title_1"/>
          <p:cNvSpPr/>
          <p:nvPr>
            <p:custDataLst>
              <p:tags r:id="rId13"/>
            </p:custDataLst>
          </p:nvPr>
        </p:nvSpPr>
        <p:spPr>
          <a:xfrm>
            <a:off x="2976472" y="1635585"/>
            <a:ext cx="1364587" cy="1334364"/>
          </a:xfrm>
          <a:prstGeom prst="ellipse">
            <a:avLst/>
          </a:prstGeom>
          <a:solidFill>
            <a:srgbClr val="FFFFFF"/>
          </a:solidFill>
          <a:ln w="1905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zh-CN" altLang="en-US" sz="3200" b="1" dirty="0" smtClean="0">
                <a:solidFill>
                  <a:srgbClr val="084CA1"/>
                </a:solidFill>
                <a:latin typeface="微软雅黑" pitchFamily="34" charset="-122"/>
                <a:ea typeface="微软雅黑" pitchFamily="34" charset="-122"/>
              </a:rPr>
              <a:t>职工</a:t>
            </a:r>
            <a:endParaRPr lang="zh-CN" altLang="en-US" sz="3200" b="1" dirty="0">
              <a:solidFill>
                <a:srgbClr val="084CA1"/>
              </a:solidFill>
              <a:latin typeface="微软雅黑" pitchFamily="34" charset="-122"/>
              <a:ea typeface="微软雅黑" pitchFamily="34" charset="-122"/>
            </a:endParaRPr>
          </a:p>
        </p:txBody>
      </p:sp>
      <p:sp>
        <p:nvSpPr>
          <p:cNvPr id="171" name="MH_Other_15"/>
          <p:cNvSpPr/>
          <p:nvPr>
            <p:custDataLst>
              <p:tags r:id="rId14"/>
            </p:custDataLst>
          </p:nvPr>
        </p:nvSpPr>
        <p:spPr>
          <a:xfrm rot="12674056">
            <a:off x="2216587" y="1528984"/>
            <a:ext cx="720838" cy="932297"/>
          </a:xfrm>
          <a:custGeom>
            <a:avLst/>
            <a:gdLst/>
            <a:ahLst/>
            <a:cxnLst/>
            <a:rect l="l" t="t" r="r" b="b"/>
            <a:pathLst>
              <a:path w="1517963" h="2007730">
                <a:moveTo>
                  <a:pt x="514098" y="0"/>
                </a:moveTo>
                <a:cubicBezTo>
                  <a:pt x="1068517" y="0"/>
                  <a:pt x="1517963" y="449446"/>
                  <a:pt x="1517963" y="1003865"/>
                </a:cubicBezTo>
                <a:cubicBezTo>
                  <a:pt x="1517963" y="1558284"/>
                  <a:pt x="1068517" y="2007730"/>
                  <a:pt x="514098" y="2007730"/>
                </a:cubicBezTo>
                <a:cubicBezTo>
                  <a:pt x="406972" y="2007730"/>
                  <a:pt x="303765" y="1990950"/>
                  <a:pt x="207086" y="1959490"/>
                </a:cubicBezTo>
                <a:cubicBezTo>
                  <a:pt x="279744" y="1976607"/>
                  <a:pt x="355632" y="1985188"/>
                  <a:pt x="433595" y="1985188"/>
                </a:cubicBezTo>
                <a:cubicBezTo>
                  <a:pt x="988014" y="1985188"/>
                  <a:pt x="1437460" y="1551240"/>
                  <a:pt x="1437460" y="1015939"/>
                </a:cubicBezTo>
                <a:cubicBezTo>
                  <a:pt x="1437460" y="480638"/>
                  <a:pt x="988014" y="46690"/>
                  <a:pt x="433595" y="46690"/>
                </a:cubicBezTo>
                <a:cubicBezTo>
                  <a:pt x="278114" y="46690"/>
                  <a:pt x="130888" y="80819"/>
                  <a:pt x="0" y="142787"/>
                </a:cubicBezTo>
                <a:cubicBezTo>
                  <a:pt x="149912" y="51755"/>
                  <a:pt x="325961" y="0"/>
                  <a:pt x="514098" y="0"/>
                </a:cubicBezTo>
                <a:close/>
              </a:path>
            </a:pathLst>
          </a:custGeom>
          <a:gradFill>
            <a:gsLst>
              <a:gs pos="15000">
                <a:srgbClr val="FFFFFF">
                  <a:alpha val="0"/>
                </a:srgbClr>
              </a:gs>
              <a:gs pos="100000">
                <a:schemeClr val="accent1"/>
              </a:gs>
            </a:gsLst>
            <a:lin ang="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fontAlgn="auto" hangingPunct="1">
              <a:spcBef>
                <a:spcPts val="0"/>
              </a:spcBef>
              <a:spcAft>
                <a:spcPts val="0"/>
              </a:spcAft>
              <a:defRPr/>
            </a:pPr>
            <a:endParaRPr lang="zh-CN" altLang="en-US" sz="1350"/>
          </a:p>
        </p:txBody>
      </p:sp>
      <p:sp>
        <p:nvSpPr>
          <p:cNvPr id="172" name="MH_SubTitle_1"/>
          <p:cNvSpPr/>
          <p:nvPr>
            <p:custDataLst>
              <p:tags r:id="rId15"/>
            </p:custDataLst>
          </p:nvPr>
        </p:nvSpPr>
        <p:spPr bwMode="auto">
          <a:xfrm>
            <a:off x="2309560" y="1678902"/>
            <a:ext cx="824412" cy="806153"/>
          </a:xfrm>
          <a:prstGeom prst="ellipse">
            <a:avLst/>
          </a:prstGeom>
          <a:solidFill>
            <a:srgbClr val="FFFFFF"/>
          </a:solidFill>
          <a:ln w="635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eaLnBrk="1" fontAlgn="auto" hangingPunct="1">
              <a:spcBef>
                <a:spcPts val="0"/>
              </a:spcBef>
              <a:spcAft>
                <a:spcPts val="0"/>
              </a:spcAft>
              <a:defRPr/>
            </a:pPr>
            <a:r>
              <a:rPr lang="en-US" altLang="zh-CN" sz="2400" dirty="0" smtClean="0">
                <a:solidFill>
                  <a:srgbClr val="084CA1"/>
                </a:solidFill>
                <a:latin typeface="华文新魏" pitchFamily="2" charset="-122"/>
                <a:ea typeface="华文新魏" pitchFamily="2" charset="-122"/>
              </a:rPr>
              <a:t>01</a:t>
            </a:r>
            <a:endParaRPr lang="zh-CN" altLang="en-US" sz="2400" dirty="0">
              <a:solidFill>
                <a:srgbClr val="084CA1"/>
              </a:solidFill>
              <a:latin typeface="华文新魏" pitchFamily="2" charset="-122"/>
              <a:ea typeface="华文新魏" pitchFamily="2" charset="-122"/>
            </a:endParaRPr>
          </a:p>
        </p:txBody>
      </p:sp>
      <p:sp>
        <p:nvSpPr>
          <p:cNvPr id="173" name="MH_Text_3"/>
          <p:cNvSpPr txBox="1"/>
          <p:nvPr>
            <p:custDataLst>
              <p:tags r:id="rId16"/>
            </p:custDataLst>
          </p:nvPr>
        </p:nvSpPr>
        <p:spPr>
          <a:xfrm>
            <a:off x="1197350" y="3835502"/>
            <a:ext cx="4946972" cy="1307997"/>
          </a:xfrm>
          <a:prstGeom prst="rect">
            <a:avLst/>
          </a:prstGeom>
          <a:noFill/>
        </p:spPr>
        <p:txBody>
          <a:bodyPr>
            <a:noAutofit/>
          </a:bodyPr>
          <a:lstStyle/>
          <a:p>
            <a:pPr>
              <a:lnSpc>
                <a:spcPct val="150000"/>
              </a:lnSpc>
              <a:defRPr/>
            </a:pPr>
            <a:r>
              <a:rPr lang="zh-CN" altLang="zh-CN" sz="1800" dirty="0">
                <a:latin typeface="微软雅黑" pitchFamily="34" charset="-122"/>
                <a:ea typeface="微软雅黑" pitchFamily="34" charset="-122"/>
              </a:rPr>
              <a:t>在企业的计划和控制下，虽未与企业订立劳动合同或未由其正式任命，但向企业所提供服务与职工所提供服务类似的</a:t>
            </a:r>
            <a:r>
              <a:rPr lang="zh-CN" altLang="zh-CN" sz="1800" dirty="0" smtClean="0">
                <a:latin typeface="微软雅黑" pitchFamily="34" charset="-122"/>
                <a:ea typeface="微软雅黑" pitchFamily="34" charset="-122"/>
              </a:rPr>
              <a:t>人员</a:t>
            </a:r>
            <a:r>
              <a:rPr lang="zh-CN" altLang="en-US" sz="1800" dirty="0">
                <a:latin typeface="微软雅黑" pitchFamily="34" charset="-122"/>
                <a:ea typeface="微软雅黑" pitchFamily="34" charset="-122"/>
              </a:rPr>
              <a:t>。</a:t>
            </a:r>
            <a:endParaRPr lang="en-US" altLang="zh-CN" sz="1800" dirty="0">
              <a:latin typeface="微软雅黑" pitchFamily="34" charset="-122"/>
              <a:ea typeface="微软雅黑" pitchFamily="34" charset="-122"/>
            </a:endParaRPr>
          </a:p>
        </p:txBody>
      </p:sp>
      <p:sp>
        <p:nvSpPr>
          <p:cNvPr id="174" name="MH_Text_2"/>
          <p:cNvSpPr txBox="1"/>
          <p:nvPr>
            <p:custDataLst>
              <p:tags r:id="rId17"/>
            </p:custDataLst>
          </p:nvPr>
        </p:nvSpPr>
        <p:spPr>
          <a:xfrm>
            <a:off x="5179911" y="1123950"/>
            <a:ext cx="3019253" cy="1456656"/>
          </a:xfrm>
          <a:prstGeom prst="rect">
            <a:avLst/>
          </a:prstGeom>
          <a:noFill/>
        </p:spPr>
        <p:txBody>
          <a:bodyPr>
            <a:noAutofit/>
          </a:bodyPr>
          <a:lstStyle/>
          <a:p>
            <a:pPr>
              <a:lnSpc>
                <a:spcPct val="130000"/>
              </a:lnSpc>
              <a:defRPr/>
            </a:pPr>
            <a:r>
              <a:rPr lang="zh-CN" altLang="zh-CN" sz="1800" dirty="0">
                <a:latin typeface="微软雅黑" pitchFamily="34" charset="-122"/>
                <a:ea typeface="微软雅黑" pitchFamily="34" charset="-122"/>
              </a:rPr>
              <a:t>未与企业订立劳动合同、但由企业正式任命的企业治理层和管理层人员，如董事会成员、监事会成员</a:t>
            </a:r>
            <a:r>
              <a:rPr lang="zh-CN" altLang="zh-CN" sz="1800" dirty="0" smtClean="0">
                <a:latin typeface="微软雅黑" pitchFamily="34" charset="-122"/>
                <a:ea typeface="微软雅黑" pitchFamily="34" charset="-122"/>
              </a:rPr>
              <a:t>等</a:t>
            </a:r>
            <a:r>
              <a:rPr lang="zh-CN" altLang="en-US" sz="1800" dirty="0">
                <a:latin typeface="微软雅黑" pitchFamily="34" charset="-122"/>
                <a:ea typeface="微软雅黑" pitchFamily="34" charset="-122"/>
              </a:rPr>
              <a:t>。</a:t>
            </a:r>
            <a:endParaRPr lang="en-US" altLang="zh-CN" sz="1800" dirty="0">
              <a:latin typeface="微软雅黑" pitchFamily="34" charset="-122"/>
              <a:ea typeface="微软雅黑" pitchFamily="34" charset="-122"/>
            </a:endParaRPr>
          </a:p>
        </p:txBody>
      </p:sp>
      <p:sp>
        <p:nvSpPr>
          <p:cNvPr id="175" name="MH_Text_1"/>
          <p:cNvSpPr txBox="1"/>
          <p:nvPr>
            <p:custDataLst>
              <p:tags r:id="rId18"/>
            </p:custDataLst>
          </p:nvPr>
        </p:nvSpPr>
        <p:spPr>
          <a:xfrm>
            <a:off x="155958" y="1565138"/>
            <a:ext cx="1894642" cy="1663102"/>
          </a:xfrm>
          <a:prstGeom prst="rect">
            <a:avLst/>
          </a:prstGeom>
          <a:noFill/>
        </p:spPr>
        <p:txBody>
          <a:bodyPr>
            <a:noAutofit/>
          </a:bodyPr>
          <a:lstStyle/>
          <a:p>
            <a:pPr>
              <a:lnSpc>
                <a:spcPct val="150000"/>
              </a:lnSpc>
              <a:defRPr/>
            </a:pPr>
            <a:r>
              <a:rPr lang="zh-CN" altLang="zh-CN" sz="1800" dirty="0">
                <a:latin typeface="微软雅黑" pitchFamily="34" charset="-122"/>
                <a:ea typeface="微软雅黑" pitchFamily="34" charset="-122"/>
              </a:rPr>
              <a:t>与企业订立劳动合同的所有人员，含全职、兼职和临时</a:t>
            </a:r>
            <a:r>
              <a:rPr lang="zh-CN" altLang="zh-CN" sz="1800" dirty="0" smtClean="0">
                <a:latin typeface="微软雅黑" pitchFamily="34" charset="-122"/>
                <a:ea typeface="微软雅黑" pitchFamily="34" charset="-122"/>
              </a:rPr>
              <a:t>职工</a:t>
            </a:r>
            <a:r>
              <a:rPr lang="zh-CN" altLang="en-US" sz="1800" dirty="0" smtClean="0">
                <a:latin typeface="微软雅黑" pitchFamily="34" charset="-122"/>
                <a:ea typeface="微软雅黑" pitchFamily="34" charset="-122"/>
              </a:rPr>
              <a:t>。</a:t>
            </a:r>
            <a:endParaRPr lang="en-US" altLang="zh-CN" sz="1800" kern="0" dirty="0">
              <a:solidFill>
                <a:schemeClr val="tx1">
                  <a:lumMod val="75000"/>
                  <a:lumOff val="25000"/>
                </a:schemeClr>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12029368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cxnSp>
        <p:nvCxnSpPr>
          <p:cNvPr id="12" name="直接连接符 11"/>
          <p:cNvCxnSpPr/>
          <p:nvPr/>
        </p:nvCxnSpPr>
        <p:spPr>
          <a:xfrm flipH="1">
            <a:off x="634298" y="3274581"/>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976487" y="1125034"/>
            <a:ext cx="7354713" cy="2169825"/>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）确认提供汽车的非货币性福利：</a:t>
            </a:r>
          </a:p>
          <a:p>
            <a:pPr>
              <a:lnSpc>
                <a:spcPct val="150000"/>
              </a:lnSpc>
            </a:pPr>
            <a:r>
              <a:rPr lang="zh-CN" altLang="zh-CN" sz="1800" dirty="0">
                <a:latin typeface="微软雅黑" pitchFamily="34" charset="-122"/>
                <a:ea typeface="微软雅黑" pitchFamily="34" charset="-122"/>
              </a:rPr>
              <a:t>借：管理费用　　　　　　　　　　　　　　　　</a:t>
            </a:r>
            <a:r>
              <a:rPr lang="en-US" altLang="zh-CN" sz="1800" dirty="0">
                <a:latin typeface="微软雅黑" pitchFamily="34" charset="-122"/>
                <a:ea typeface="微软雅黑" pitchFamily="34" charset="-122"/>
              </a:rPr>
              <a:t>20 000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非货币性福利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20 000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非货币性福利　　　　　　</a:t>
            </a:r>
            <a:r>
              <a:rPr lang="en-US" altLang="zh-CN" sz="1800" dirty="0">
                <a:latin typeface="微软雅黑" pitchFamily="34" charset="-122"/>
                <a:ea typeface="微软雅黑" pitchFamily="34" charset="-122"/>
              </a:rPr>
              <a:t>20 000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贷：累计折旧　　　　　　　　　　　　　　　　</a:t>
            </a:r>
            <a:r>
              <a:rPr lang="en-US" altLang="zh-CN" sz="1800" dirty="0">
                <a:latin typeface="微软雅黑" pitchFamily="34" charset="-122"/>
                <a:ea typeface="微软雅黑" pitchFamily="34" charset="-122"/>
              </a:rPr>
              <a:t>        20 000</a:t>
            </a:r>
            <a:endParaRPr lang="zh-CN" altLang="zh-CN" sz="1800" dirty="0">
              <a:latin typeface="微软雅黑" pitchFamily="34" charset="-122"/>
              <a:ea typeface="微软雅黑" pitchFamily="34" charset="-122"/>
            </a:endParaRPr>
          </a:p>
        </p:txBody>
      </p:sp>
      <p:sp>
        <p:nvSpPr>
          <p:cNvPr id="18" name="矩形 17"/>
          <p:cNvSpPr/>
          <p:nvPr/>
        </p:nvSpPr>
        <p:spPr>
          <a:xfrm>
            <a:off x="976486" y="3440043"/>
            <a:ext cx="7354713" cy="133882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zh-CN" sz="1800" b="1" dirty="0">
                <a:solidFill>
                  <a:srgbClr val="084CA1"/>
                </a:solidFill>
                <a:latin typeface="微软雅黑" pitchFamily="34" charset="-122"/>
                <a:ea typeface="微软雅黑" pitchFamily="34" charset="-122"/>
              </a:rPr>
              <a:t>）确认为职工租赁住房的非货币性福利：</a:t>
            </a:r>
          </a:p>
          <a:p>
            <a:pPr>
              <a:lnSpc>
                <a:spcPct val="150000"/>
              </a:lnSpc>
            </a:pPr>
            <a:r>
              <a:rPr lang="zh-CN" altLang="zh-CN" sz="1800" dirty="0">
                <a:latin typeface="微软雅黑" pitchFamily="34" charset="-122"/>
                <a:ea typeface="微软雅黑" pitchFamily="34" charset="-122"/>
              </a:rPr>
              <a:t>借：管理费用　　　　　　　　　　　　　　</a:t>
            </a:r>
            <a:r>
              <a:rPr lang="en-US" altLang="zh-CN" sz="1800" dirty="0">
                <a:latin typeface="微软雅黑" pitchFamily="34" charset="-122"/>
                <a:ea typeface="微软雅黑" pitchFamily="34" charset="-122"/>
              </a:rPr>
              <a:t>    40 000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非货币性福利　　　　　</a:t>
            </a:r>
            <a:r>
              <a:rPr lang="en-US" altLang="zh-CN" sz="1800" dirty="0">
                <a:latin typeface="微软雅黑" pitchFamily="34" charset="-122"/>
                <a:ea typeface="微软雅黑" pitchFamily="34" charset="-122"/>
              </a:rPr>
              <a:t>           40 </a:t>
            </a:r>
            <a:r>
              <a:rPr lang="en-US" altLang="zh-CN" sz="1800" dirty="0" smtClean="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7828195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 name="矩形 1"/>
          <p:cNvSpPr/>
          <p:nvPr/>
        </p:nvSpPr>
        <p:spPr>
          <a:xfrm>
            <a:off x="755562" y="1142611"/>
            <a:ext cx="7642401" cy="133882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3</a:t>
            </a:r>
            <a:r>
              <a:rPr lang="zh-CN" altLang="zh-CN" sz="1800" b="1" dirty="0">
                <a:solidFill>
                  <a:srgbClr val="084CA1"/>
                </a:solidFill>
                <a:latin typeface="微软雅黑" pitchFamily="34" charset="-122"/>
                <a:ea typeface="微软雅黑" pitchFamily="34" charset="-122"/>
              </a:rPr>
              <a:t>）甲公司每月支付副总裁以上高级管理人员住房租金时：</a:t>
            </a:r>
          </a:p>
          <a:p>
            <a:pPr>
              <a:lnSpc>
                <a:spcPct val="150000"/>
              </a:lnSpc>
            </a:pPr>
            <a:r>
              <a:rPr lang="zh-CN" altLang="zh-CN" sz="1800" dirty="0">
                <a:latin typeface="微软雅黑" pitchFamily="34" charset="-122"/>
                <a:ea typeface="微软雅黑" pitchFamily="34" charset="-122"/>
              </a:rPr>
              <a:t>借：应付职工薪酬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非货币性福利　　　　　</a:t>
            </a:r>
            <a:r>
              <a:rPr lang="en-US" altLang="zh-CN" sz="1800" dirty="0">
                <a:latin typeface="微软雅黑" pitchFamily="34" charset="-122"/>
                <a:ea typeface="微软雅黑" pitchFamily="34" charset="-122"/>
              </a:rPr>
              <a:t>  40 000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贷：银行存款　　　　　　　　　　　　　　　</a:t>
            </a:r>
            <a:r>
              <a:rPr lang="en-US" altLang="zh-CN" sz="1800" dirty="0">
                <a:latin typeface="微软雅黑" pitchFamily="34" charset="-122"/>
                <a:ea typeface="微软雅黑" pitchFamily="34" charset="-122"/>
              </a:rPr>
              <a:t>           40 000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4910412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6" y="649144"/>
            <a:ext cx="6807060"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、应付职</a:t>
            </a:r>
            <a:r>
              <a:rPr lang="zh-CN" altLang="en-US" sz="1800" b="1" dirty="0">
                <a:solidFill>
                  <a:srgbClr val="084CA1"/>
                </a:solidFill>
                <a:ea typeface="微软雅黑"/>
                <a:cs typeface="+mn-ea"/>
                <a:sym typeface="+mn-lt"/>
              </a:rPr>
              <a:t>工薪</a:t>
            </a:r>
            <a:r>
              <a:rPr lang="zh-CN" altLang="en-US" sz="1800" b="1" dirty="0" smtClean="0">
                <a:solidFill>
                  <a:srgbClr val="084CA1"/>
                </a:solidFill>
                <a:ea typeface="微软雅黑"/>
                <a:cs typeface="+mn-ea"/>
                <a:sym typeface="+mn-lt"/>
              </a:rPr>
              <a:t>酬的账户</a:t>
            </a:r>
            <a:r>
              <a:rPr lang="zh-CN" altLang="en-US" sz="1800" b="1" dirty="0">
                <a:solidFill>
                  <a:srgbClr val="084CA1"/>
                </a:solidFill>
                <a:ea typeface="微软雅黑"/>
                <a:cs typeface="+mn-ea"/>
                <a:sym typeface="+mn-lt"/>
              </a:rPr>
              <a:t>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设定提存计划的核算</a:t>
            </a:r>
          </a:p>
        </p:txBody>
      </p:sp>
      <p:grpSp>
        <p:nvGrpSpPr>
          <p:cNvPr id="18" name="组合 17"/>
          <p:cNvGrpSpPr/>
          <p:nvPr/>
        </p:nvGrpSpPr>
        <p:grpSpPr>
          <a:xfrm>
            <a:off x="107700" y="1333470"/>
            <a:ext cx="1760598" cy="1690207"/>
            <a:chOff x="1715" y="4363"/>
            <a:chExt cx="3628" cy="3490"/>
          </a:xfrm>
        </p:grpSpPr>
        <p:sp>
          <p:nvSpPr>
            <p:cNvPr id="29" name="椭圆 2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1" name="椭圆 30"/>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2" name="文本框 18"/>
          <p:cNvSpPr txBox="1"/>
          <p:nvPr/>
        </p:nvSpPr>
        <p:spPr>
          <a:xfrm>
            <a:off x="2540461" y="1701704"/>
            <a:ext cx="5558509" cy="2169825"/>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借：生产成本</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制造</a:t>
            </a:r>
            <a:r>
              <a:rPr lang="zh-CN" altLang="zh-CN" sz="1800" dirty="0">
                <a:latin typeface="微软雅黑" pitchFamily="34" charset="-122"/>
                <a:ea typeface="微软雅黑" pitchFamily="34" charset="-122"/>
              </a:rPr>
              <a:t>费用</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管理费用</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销售费用</a:t>
            </a:r>
            <a:r>
              <a:rPr lang="zh-CN" altLang="en-US" sz="1800" dirty="0" smtClean="0">
                <a:latin typeface="微软雅黑" pitchFamily="34" charset="-122"/>
                <a:ea typeface="微软雅黑" pitchFamily="34" charset="-122"/>
              </a:rPr>
              <a:t>等</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设定提存计划</a:t>
            </a:r>
          </a:p>
        </p:txBody>
      </p:sp>
      <p:sp>
        <p:nvSpPr>
          <p:cNvPr id="34" name="文本框 19"/>
          <p:cNvSpPr txBox="1"/>
          <p:nvPr/>
        </p:nvSpPr>
        <p:spPr>
          <a:xfrm>
            <a:off x="2573946" y="1131769"/>
            <a:ext cx="6570054" cy="499624"/>
          </a:xfrm>
          <a:prstGeom prst="rect">
            <a:avLst/>
          </a:prstGeom>
          <a:noFill/>
        </p:spPr>
        <p:txBody>
          <a:bodyPr wrap="square" rtlCol="0">
            <a:spAutoFit/>
          </a:bodyPr>
          <a:lstStyle/>
          <a:p>
            <a:pPr>
              <a:lnSpc>
                <a:spcPct val="150000"/>
              </a:lnSpc>
              <a:defRPr/>
            </a:pPr>
            <a:r>
              <a:rPr lang="zh-CN" altLang="zh-CN" sz="2000" b="1" kern="0" dirty="0">
                <a:solidFill>
                  <a:srgbClr val="084CA1"/>
                </a:solidFill>
                <a:latin typeface="微软雅黑" pitchFamily="34" charset="-122"/>
                <a:ea typeface="微软雅黑" pitchFamily="34" charset="-122"/>
              </a:rPr>
              <a:t>资产负债表</a:t>
            </a:r>
            <a:r>
              <a:rPr lang="zh-CN" altLang="zh-CN" sz="2000" b="1" kern="0" dirty="0" smtClean="0">
                <a:solidFill>
                  <a:srgbClr val="084CA1"/>
                </a:solidFill>
                <a:latin typeface="微软雅黑" pitchFamily="34" charset="-122"/>
                <a:ea typeface="微软雅黑" pitchFamily="34" charset="-122"/>
              </a:rPr>
              <a:t>日</a:t>
            </a:r>
            <a:r>
              <a:rPr lang="zh-CN" altLang="en-US" sz="2000" b="1" kern="0" dirty="0" smtClean="0">
                <a:solidFill>
                  <a:srgbClr val="084CA1"/>
                </a:solidFill>
                <a:latin typeface="微软雅黑" pitchFamily="34" charset="-122"/>
                <a:ea typeface="微软雅黑" pitchFamily="34" charset="-122"/>
              </a:rPr>
              <a:t>，</a:t>
            </a:r>
            <a:r>
              <a:rPr lang="zh-CN" altLang="zh-CN" sz="2000" b="1" kern="0" dirty="0">
                <a:solidFill>
                  <a:srgbClr val="084CA1"/>
                </a:solidFill>
                <a:latin typeface="微软雅黑" pitchFamily="34" charset="-122"/>
                <a:ea typeface="微软雅黑" pitchFamily="34" charset="-122"/>
              </a:rPr>
              <a:t>缴存的提存金</a:t>
            </a:r>
          </a:p>
        </p:txBody>
      </p:sp>
    </p:spTree>
    <p:custDataLst>
      <p:tags r:id="rId1"/>
    </p:custDataLst>
    <p:extLst>
      <p:ext uri="{BB962C8B-B14F-4D97-AF65-F5344CB8AC3E}">
        <p14:creationId xmlns:p14="http://schemas.microsoft.com/office/powerpoint/2010/main" val="15749830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2" y="1188988"/>
            <a:ext cx="7767950" cy="1754326"/>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甲企业根据所在地政府规定，按照职工工资总额的</a:t>
            </a:r>
            <a:r>
              <a:rPr lang="en-US" altLang="zh-CN" sz="1800" dirty="0">
                <a:latin typeface="微软雅黑" pitchFamily="34" charset="-122"/>
                <a:ea typeface="微软雅黑" pitchFamily="34" charset="-122"/>
              </a:rPr>
              <a:t>12</a:t>
            </a:r>
            <a:r>
              <a:rPr lang="zh-CN" altLang="zh-CN" sz="1800" dirty="0">
                <a:latin typeface="微软雅黑" pitchFamily="34" charset="-122"/>
                <a:ea typeface="微软雅黑" pitchFamily="34" charset="-122"/>
              </a:rPr>
              <a:t>％计提基本养老保险费，繳存当地社会保险经办机构。</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7</a:t>
            </a:r>
            <a:r>
              <a:rPr lang="zh-CN" altLang="zh-CN" sz="1800" dirty="0">
                <a:latin typeface="微软雅黑" pitchFamily="34" charset="-122"/>
                <a:ea typeface="微软雅黑" pitchFamily="34" charset="-122"/>
              </a:rPr>
              <a:t>月份，甲企业繳存的基本养老保险费，应计入生产成本的金额为</a:t>
            </a:r>
            <a:r>
              <a:rPr lang="en-US" altLang="zh-CN" sz="1800" dirty="0">
                <a:latin typeface="微软雅黑" pitchFamily="34" charset="-122"/>
                <a:ea typeface="微软雅黑" pitchFamily="34" charset="-122"/>
              </a:rPr>
              <a:t>57 600</a:t>
            </a:r>
            <a:r>
              <a:rPr lang="zh-CN" altLang="zh-CN" sz="1800" dirty="0">
                <a:latin typeface="微软雅黑" pitchFamily="34" charset="-122"/>
                <a:ea typeface="微软雅黑" pitchFamily="34" charset="-122"/>
              </a:rPr>
              <a:t>元，应计入制造费用的金额为</a:t>
            </a:r>
            <a:r>
              <a:rPr lang="en-US" altLang="zh-CN" sz="1800" dirty="0">
                <a:latin typeface="微软雅黑" pitchFamily="34" charset="-122"/>
                <a:ea typeface="微软雅黑" pitchFamily="34" charset="-122"/>
              </a:rPr>
              <a:t>12 600</a:t>
            </a:r>
            <a:r>
              <a:rPr lang="zh-CN" altLang="zh-CN" sz="1800" dirty="0">
                <a:latin typeface="微软雅黑" pitchFamily="34" charset="-122"/>
                <a:ea typeface="微软雅黑" pitchFamily="34" charset="-122"/>
              </a:rPr>
              <a:t>元，应计入管理费用的金额为</a:t>
            </a:r>
            <a:r>
              <a:rPr lang="en-US" altLang="zh-CN" sz="1800" dirty="0">
                <a:latin typeface="微软雅黑" pitchFamily="34" charset="-122"/>
                <a:ea typeface="微软雅黑" pitchFamily="34" charset="-122"/>
              </a:rPr>
              <a:t>10 872</a:t>
            </a:r>
            <a:r>
              <a:rPr lang="zh-CN" altLang="zh-CN" sz="1800" dirty="0">
                <a:latin typeface="微软雅黑" pitchFamily="34" charset="-122"/>
                <a:ea typeface="微软雅黑" pitchFamily="34" charset="-122"/>
              </a:rPr>
              <a:t>元，应计入销售费用的金额为</a:t>
            </a:r>
            <a:r>
              <a:rPr lang="en-US" altLang="zh-CN" sz="1800" dirty="0">
                <a:latin typeface="微软雅黑" pitchFamily="34" charset="-122"/>
                <a:ea typeface="微软雅黑" pitchFamily="34" charset="-122"/>
              </a:rPr>
              <a:t>2 088</a:t>
            </a:r>
            <a:r>
              <a:rPr lang="zh-CN" altLang="zh-CN" sz="1800" dirty="0">
                <a:latin typeface="微软雅黑" pitchFamily="34" charset="-122"/>
                <a:ea typeface="微软雅黑" pitchFamily="34" charset="-122"/>
              </a:rPr>
              <a:t>元。</a:t>
            </a:r>
          </a:p>
        </p:txBody>
      </p:sp>
      <p:sp>
        <p:nvSpPr>
          <p:cNvPr id="16" name="矩形 1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72541" y="2838737"/>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矩形 18"/>
          <p:cNvSpPr/>
          <p:nvPr/>
        </p:nvSpPr>
        <p:spPr>
          <a:xfrm>
            <a:off x="749887" y="2921852"/>
            <a:ext cx="8138525" cy="2169825"/>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借：生产成本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基本生产成本　　　　　　　　　 </a:t>
            </a:r>
            <a:r>
              <a:rPr lang="en-US" altLang="zh-CN" sz="1800" dirty="0">
                <a:latin typeface="微软雅黑" pitchFamily="34" charset="-122"/>
                <a:ea typeface="微软雅黑" pitchFamily="34" charset="-122"/>
              </a:rPr>
              <a:t>57 600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制造</a:t>
            </a:r>
            <a:r>
              <a:rPr lang="zh-CN" altLang="zh-CN" sz="1800" dirty="0">
                <a:latin typeface="微软雅黑" pitchFamily="34" charset="-122"/>
                <a:ea typeface="微软雅黑" pitchFamily="34" charset="-122"/>
              </a:rPr>
              <a:t>费用　　　　　　　　　　　　　　　　　 </a:t>
            </a:r>
            <a:r>
              <a:rPr lang="en-US" altLang="zh-CN" sz="1800" dirty="0">
                <a:latin typeface="微软雅黑" pitchFamily="34" charset="-122"/>
                <a:ea typeface="微软雅黑" pitchFamily="34" charset="-122"/>
              </a:rPr>
              <a:t>12 600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管理费用</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10 872</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销售</a:t>
            </a:r>
            <a:r>
              <a:rPr lang="zh-CN" altLang="zh-CN" sz="1800" dirty="0">
                <a:latin typeface="微软雅黑" pitchFamily="34" charset="-122"/>
                <a:ea typeface="微软雅黑" pitchFamily="34" charset="-122"/>
              </a:rPr>
              <a:t>费用　　　　　　　　　　　　　　　　　</a:t>
            </a:r>
            <a:r>
              <a:rPr lang="en-US" altLang="zh-CN" sz="1800" dirty="0">
                <a:latin typeface="微软雅黑" pitchFamily="34" charset="-122"/>
                <a:ea typeface="微软雅黑" pitchFamily="34" charset="-122"/>
              </a:rPr>
              <a:t>  2 088</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设定提存计划</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基本养老保险费　　</a:t>
            </a:r>
            <a:r>
              <a:rPr lang="en-US" altLang="zh-CN" sz="1800" dirty="0">
                <a:latin typeface="微软雅黑" pitchFamily="34" charset="-122"/>
                <a:ea typeface="微软雅黑" pitchFamily="34" charset="-122"/>
              </a:rPr>
              <a:t>  83 160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0191555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18948824">
            <a:off x="1876435" y="69803"/>
            <a:ext cx="4268390" cy="3862089"/>
          </a:xfrm>
          <a:prstGeom prst="triangle">
            <a:avLst/>
          </a:prstGeom>
          <a:solidFill>
            <a:srgbClr val="084CA1">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srgbClr val="0070C0"/>
                </a:solidFill>
              </a:rPr>
              <a:t> </a:t>
            </a:r>
            <a:endParaRPr lang="zh-CN" altLang="en-US" dirty="0">
              <a:solidFill>
                <a:srgbClr val="0070C0"/>
              </a:solidFill>
            </a:endParaRPr>
          </a:p>
        </p:txBody>
      </p:sp>
      <p:sp>
        <p:nvSpPr>
          <p:cNvPr id="7" name="等腰三角形 6"/>
          <p:cNvSpPr/>
          <p:nvPr/>
        </p:nvSpPr>
        <p:spPr>
          <a:xfrm rot="17636959">
            <a:off x="1973331" y="276494"/>
            <a:ext cx="3647489" cy="3660041"/>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prstClr val="white"/>
                </a:solidFill>
              </a:rPr>
              <a:t> </a:t>
            </a:r>
            <a:endParaRPr lang="zh-CN" altLang="en-US" dirty="0">
              <a:solidFill>
                <a:prstClr val="white"/>
              </a:solidFill>
            </a:endParaRPr>
          </a:p>
        </p:txBody>
      </p:sp>
      <p:sp>
        <p:nvSpPr>
          <p:cNvPr id="8" name="等腰三角形 7"/>
          <p:cNvSpPr/>
          <p:nvPr/>
        </p:nvSpPr>
        <p:spPr>
          <a:xfrm rot="20206928">
            <a:off x="2113796" y="332144"/>
            <a:ext cx="4042807" cy="3658787"/>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prstClr val="white"/>
                </a:solidFill>
              </a:rPr>
              <a:t> </a:t>
            </a:r>
            <a:endParaRPr lang="zh-CN" altLang="en-US" dirty="0">
              <a:solidFill>
                <a:prstClr val="white"/>
              </a:solidFill>
            </a:endParaRPr>
          </a:p>
        </p:txBody>
      </p:sp>
      <p:sp>
        <p:nvSpPr>
          <p:cNvPr id="3" name="矩形 2"/>
          <p:cNvSpPr/>
          <p:nvPr/>
        </p:nvSpPr>
        <p:spPr>
          <a:xfrm>
            <a:off x="3408763" y="1898038"/>
            <a:ext cx="2306000" cy="700184"/>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zh-CN" altLang="en-US" sz="4000" b="1" spc="113" dirty="0">
                <a:ln w="11430"/>
                <a:solidFill>
                  <a:srgbClr val="F8F8F8"/>
                </a:solidFill>
                <a:effectLst>
                  <a:outerShdw blurRad="50800" dist="38100" algn="l" rotWithShape="0">
                    <a:prstClr val="black">
                      <a:alpha val="40000"/>
                    </a:prstClr>
                  </a:outerShdw>
                </a:effectLst>
                <a:latin typeface="微软雅黑" pitchFamily="34" charset="-122"/>
                <a:ea typeface="微软雅黑" pitchFamily="34" charset="-122"/>
              </a:rPr>
              <a:t>谢谢观看</a:t>
            </a:r>
          </a:p>
        </p:txBody>
      </p:sp>
      <p:sp>
        <p:nvSpPr>
          <p:cNvPr id="10" name="矩形 9"/>
          <p:cNvSpPr/>
          <p:nvPr/>
        </p:nvSpPr>
        <p:spPr>
          <a:xfrm>
            <a:off x="3119715" y="2546135"/>
            <a:ext cx="2975542" cy="346241"/>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en-US" altLang="zh-CN" sz="1800" b="1" spc="113" dirty="0">
                <a:ln w="11430"/>
                <a:solidFill>
                  <a:srgbClr val="F8F8F8"/>
                </a:solidFill>
                <a:effectLst>
                  <a:outerShdw blurRad="50800" dist="38100" algn="l" rotWithShape="0">
                    <a:prstClr val="black">
                      <a:alpha val="40000"/>
                    </a:prstClr>
                  </a:outerShdw>
                </a:effectLst>
              </a:rPr>
              <a:t>THANKS FOR WATCHING</a:t>
            </a:r>
            <a:endParaRPr lang="zh-CN" altLang="en-US" sz="1800" b="1" spc="113" dirty="0">
              <a:ln w="11430"/>
              <a:solidFill>
                <a:srgbClr val="F8F8F8"/>
              </a:solidFill>
              <a:effectLst>
                <a:outerShdw blurRad="50800" dist="38100" algn="l" rotWithShape="0">
                  <a:prstClr val="black">
                    <a:alpha val="40000"/>
                  </a:prstClr>
                </a:outerShdw>
              </a:effectLst>
            </a:endParaRPr>
          </a:p>
        </p:txBody>
      </p:sp>
    </p:spTree>
    <p:custDataLst>
      <p:tags r:id="rId1"/>
    </p:custDataLst>
    <p:extLst>
      <p:ext uri="{BB962C8B-B14F-4D97-AF65-F5344CB8AC3E}">
        <p14:creationId xmlns:p14="http://schemas.microsoft.com/office/powerpoint/2010/main" val="1883919716"/>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应付职工薪酬核算的</a:t>
            </a:r>
            <a:r>
              <a:rPr lang="zh-CN" altLang="zh-CN" sz="2600" kern="0" dirty="0" smtClean="0">
                <a:solidFill>
                  <a:srgbClr val="084CA1"/>
                </a:solidFill>
                <a:latin typeface="微软雅黑"/>
                <a:ea typeface="微软雅黑"/>
              </a:rPr>
              <a:t>内容</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7" y="649144"/>
            <a:ext cx="4126670"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一、短期薪酬</a:t>
            </a:r>
            <a:endParaRPr lang="en-US" altLang="zh-CN" sz="1800" b="1" dirty="0">
              <a:solidFill>
                <a:srgbClr val="084CA1"/>
              </a:solidFill>
              <a:ea typeface="微软雅黑"/>
              <a:cs typeface="+mn-ea"/>
              <a:sym typeface="+mn-lt"/>
            </a:endParaRPr>
          </a:p>
        </p:txBody>
      </p:sp>
      <p:sp>
        <p:nvSpPr>
          <p:cNvPr id="147" name="TextBox 146"/>
          <p:cNvSpPr txBox="1"/>
          <p:nvPr/>
        </p:nvSpPr>
        <p:spPr>
          <a:xfrm>
            <a:off x="513689" y="1123950"/>
            <a:ext cx="8379486" cy="1015663"/>
          </a:xfrm>
          <a:prstGeom prst="rect">
            <a:avLst/>
          </a:prstGeom>
          <a:noFill/>
        </p:spPr>
        <p:txBody>
          <a:bodyPr wrap="square" rtlCol="0">
            <a:spAutoFit/>
          </a:bodyPr>
          <a:lstStyle/>
          <a:p>
            <a:pPr>
              <a:lnSpc>
                <a:spcPct val="150000"/>
              </a:lnSpc>
            </a:pPr>
            <a:r>
              <a:rPr lang="zh-CN" altLang="zh-CN" sz="2000" b="1" dirty="0">
                <a:solidFill>
                  <a:srgbClr val="C00000"/>
                </a:solidFill>
                <a:latin typeface="微软雅黑" pitchFamily="34" charset="-122"/>
                <a:ea typeface="微软雅黑" pitchFamily="34" charset="-122"/>
              </a:rPr>
              <a:t>短期薪</a:t>
            </a:r>
            <a:r>
              <a:rPr lang="zh-CN" altLang="zh-CN" sz="2000" b="1" dirty="0" smtClean="0">
                <a:solidFill>
                  <a:srgbClr val="C00000"/>
                </a:solidFill>
                <a:latin typeface="微软雅黑" pitchFamily="34" charset="-122"/>
                <a:ea typeface="微软雅黑" pitchFamily="34" charset="-122"/>
              </a:rPr>
              <a:t>酬</a:t>
            </a:r>
            <a:r>
              <a:rPr lang="zh-CN" altLang="en-US" sz="2000" dirty="0" smtClean="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企业</a:t>
            </a:r>
            <a:r>
              <a:rPr lang="zh-CN" altLang="zh-CN" sz="2000" dirty="0">
                <a:latin typeface="微软雅黑" pitchFamily="34" charset="-122"/>
                <a:ea typeface="微软雅黑" pitchFamily="34" charset="-122"/>
              </a:rPr>
              <a:t>在职工提供相关服务的年度报告期间结束后十二个月内需要全部予以支付的职工薪酬，因解除与职工的劳动关系给予的补偿除外。</a:t>
            </a:r>
          </a:p>
        </p:txBody>
      </p:sp>
      <p:sp>
        <p:nvSpPr>
          <p:cNvPr id="148" name="矩形 147"/>
          <p:cNvSpPr/>
          <p:nvPr/>
        </p:nvSpPr>
        <p:spPr>
          <a:xfrm>
            <a:off x="1376917" y="2036129"/>
            <a:ext cx="5570292" cy="2964914"/>
          </a:xfrm>
          <a:prstGeom prst="rect">
            <a:avLst/>
          </a:prstGeom>
        </p:spPr>
        <p:txBody>
          <a:bodyPr wrap="square">
            <a:spAutoFit/>
          </a:bodyPr>
          <a:lstStyle/>
          <a:p>
            <a:pPr>
              <a:lnSpc>
                <a:spcPts val="2800"/>
              </a:lnSpc>
              <a:buClr>
                <a:srgbClr val="4C91BB"/>
              </a:buClr>
            </a:pPr>
            <a:r>
              <a:rPr lang="zh-CN" altLang="zh-CN" sz="1800" dirty="0" smtClean="0">
                <a:latin typeface="微软雅黑" pitchFamily="34" charset="-122"/>
                <a:ea typeface="微软雅黑" pitchFamily="34" charset="-122"/>
              </a:rPr>
              <a:t>职工</a:t>
            </a:r>
            <a:r>
              <a:rPr lang="zh-CN" altLang="zh-CN" sz="1800" dirty="0">
                <a:latin typeface="微软雅黑" pitchFamily="34" charset="-122"/>
                <a:ea typeface="微软雅黑" pitchFamily="34" charset="-122"/>
              </a:rPr>
              <a:t>工资、奖金、津贴和</a:t>
            </a:r>
            <a:r>
              <a:rPr lang="zh-CN" altLang="zh-CN" sz="1800" dirty="0" smtClean="0">
                <a:latin typeface="微软雅黑" pitchFamily="34" charset="-122"/>
                <a:ea typeface="微软雅黑" pitchFamily="34" charset="-122"/>
              </a:rPr>
              <a:t>补贴</a:t>
            </a:r>
            <a:endParaRPr lang="en-US" altLang="zh-CN" sz="1800" dirty="0" smtClean="0">
              <a:latin typeface="微软雅黑" pitchFamily="34" charset="-122"/>
              <a:ea typeface="微软雅黑" pitchFamily="34" charset="-122"/>
            </a:endParaRPr>
          </a:p>
          <a:p>
            <a:pPr>
              <a:lnSpc>
                <a:spcPts val="2800"/>
              </a:lnSpc>
              <a:buClr>
                <a:srgbClr val="4C91BB"/>
              </a:buClr>
            </a:pPr>
            <a:r>
              <a:rPr lang="zh-CN" altLang="zh-CN" sz="1800" dirty="0" smtClean="0">
                <a:latin typeface="微软雅黑" pitchFamily="34" charset="-122"/>
                <a:ea typeface="微软雅黑" pitchFamily="34" charset="-122"/>
              </a:rPr>
              <a:t>职工</a:t>
            </a:r>
            <a:r>
              <a:rPr lang="zh-CN" altLang="zh-CN" sz="1800" dirty="0">
                <a:latin typeface="微软雅黑" pitchFamily="34" charset="-122"/>
                <a:ea typeface="微软雅黑" pitchFamily="34" charset="-122"/>
              </a:rPr>
              <a:t>福利费</a:t>
            </a:r>
          </a:p>
          <a:p>
            <a:pPr>
              <a:lnSpc>
                <a:spcPts val="2800"/>
              </a:lnSpc>
              <a:buClr>
                <a:srgbClr val="4C91BB"/>
              </a:buClr>
            </a:pPr>
            <a:r>
              <a:rPr lang="zh-CN" altLang="zh-CN" sz="1800" dirty="0" smtClean="0">
                <a:latin typeface="微软雅黑" pitchFamily="34" charset="-122"/>
                <a:ea typeface="微软雅黑" pitchFamily="34" charset="-122"/>
              </a:rPr>
              <a:t>医疗</a:t>
            </a:r>
            <a:r>
              <a:rPr lang="zh-CN" altLang="zh-CN" sz="1800" dirty="0">
                <a:latin typeface="微软雅黑" pitchFamily="34" charset="-122"/>
                <a:ea typeface="微软雅黑" pitchFamily="34" charset="-122"/>
              </a:rPr>
              <a:t>保险费、工伤保险费和生育保险费等社会保险费</a:t>
            </a:r>
          </a:p>
          <a:p>
            <a:pPr>
              <a:lnSpc>
                <a:spcPts val="2800"/>
              </a:lnSpc>
              <a:buClr>
                <a:srgbClr val="4C91BB"/>
              </a:buClr>
            </a:pPr>
            <a:r>
              <a:rPr lang="zh-CN" altLang="zh-CN" sz="1800" dirty="0" smtClean="0">
                <a:latin typeface="微软雅黑" pitchFamily="34" charset="-122"/>
                <a:ea typeface="微软雅黑" pitchFamily="34" charset="-122"/>
              </a:rPr>
              <a:t>住房</a:t>
            </a:r>
            <a:r>
              <a:rPr lang="zh-CN" altLang="zh-CN" sz="1800" dirty="0">
                <a:latin typeface="微软雅黑" pitchFamily="34" charset="-122"/>
                <a:ea typeface="微软雅黑" pitchFamily="34" charset="-122"/>
              </a:rPr>
              <a:t>公积金</a:t>
            </a:r>
          </a:p>
          <a:p>
            <a:pPr>
              <a:lnSpc>
                <a:spcPts val="2800"/>
              </a:lnSpc>
              <a:buClr>
                <a:srgbClr val="4C91BB"/>
              </a:buClr>
            </a:pPr>
            <a:r>
              <a:rPr lang="zh-CN" altLang="zh-CN" sz="1800" dirty="0" smtClean="0">
                <a:latin typeface="微软雅黑" pitchFamily="34" charset="-122"/>
                <a:ea typeface="微软雅黑" pitchFamily="34" charset="-122"/>
              </a:rPr>
              <a:t>工会</a:t>
            </a:r>
            <a:r>
              <a:rPr lang="zh-CN" altLang="zh-CN" sz="1800" dirty="0">
                <a:latin typeface="微软雅黑" pitchFamily="34" charset="-122"/>
                <a:ea typeface="微软雅黑" pitchFamily="34" charset="-122"/>
              </a:rPr>
              <a:t>经费和职工教育经费</a:t>
            </a:r>
          </a:p>
          <a:p>
            <a:pPr>
              <a:lnSpc>
                <a:spcPts val="2800"/>
              </a:lnSpc>
              <a:buClr>
                <a:srgbClr val="4C91BB"/>
              </a:buClr>
            </a:pPr>
            <a:r>
              <a:rPr lang="zh-CN" altLang="zh-CN" sz="1800" dirty="0" smtClean="0">
                <a:latin typeface="微软雅黑" pitchFamily="34" charset="-122"/>
                <a:ea typeface="微软雅黑" pitchFamily="34" charset="-122"/>
              </a:rPr>
              <a:t>短期</a:t>
            </a:r>
            <a:r>
              <a:rPr lang="zh-CN" altLang="zh-CN" sz="1800" dirty="0">
                <a:latin typeface="微软雅黑" pitchFamily="34" charset="-122"/>
                <a:ea typeface="微软雅黑" pitchFamily="34" charset="-122"/>
              </a:rPr>
              <a:t>带薪缺勤</a:t>
            </a:r>
          </a:p>
          <a:p>
            <a:pPr>
              <a:lnSpc>
                <a:spcPts val="2800"/>
              </a:lnSpc>
              <a:buClr>
                <a:srgbClr val="4C91BB"/>
              </a:buClr>
            </a:pPr>
            <a:r>
              <a:rPr lang="zh-CN" altLang="zh-CN" sz="1800" dirty="0" smtClean="0">
                <a:latin typeface="微软雅黑" pitchFamily="34" charset="-122"/>
                <a:ea typeface="微软雅黑" pitchFamily="34" charset="-122"/>
              </a:rPr>
              <a:t>短期</a:t>
            </a:r>
            <a:r>
              <a:rPr lang="zh-CN" altLang="zh-CN" sz="1800" dirty="0">
                <a:latin typeface="微软雅黑" pitchFamily="34" charset="-122"/>
                <a:ea typeface="微软雅黑" pitchFamily="34" charset="-122"/>
              </a:rPr>
              <a:t>利润分享计划</a:t>
            </a:r>
          </a:p>
          <a:p>
            <a:pPr>
              <a:lnSpc>
                <a:spcPts val="2800"/>
              </a:lnSpc>
              <a:buClr>
                <a:srgbClr val="4C91BB"/>
              </a:buClr>
            </a:pPr>
            <a:r>
              <a:rPr lang="zh-CN" altLang="zh-CN" sz="1800" dirty="0" smtClean="0">
                <a:latin typeface="微软雅黑" pitchFamily="34" charset="-122"/>
                <a:ea typeface="微软雅黑" pitchFamily="34" charset="-122"/>
              </a:rPr>
              <a:t>其他</a:t>
            </a:r>
            <a:r>
              <a:rPr lang="zh-CN" altLang="zh-CN" sz="1800" dirty="0">
                <a:latin typeface="微软雅黑" pitchFamily="34" charset="-122"/>
                <a:ea typeface="微软雅黑" pitchFamily="34" charset="-122"/>
              </a:rPr>
              <a:t>短期薪酬</a:t>
            </a:r>
          </a:p>
        </p:txBody>
      </p:sp>
      <p:sp>
        <p:nvSpPr>
          <p:cNvPr id="149" name="Shape 232"/>
          <p:cNvSpPr/>
          <p:nvPr/>
        </p:nvSpPr>
        <p:spPr>
          <a:xfrm>
            <a:off x="1065810" y="2104145"/>
            <a:ext cx="263078" cy="249235"/>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150" name="Shape 232"/>
          <p:cNvSpPr/>
          <p:nvPr/>
        </p:nvSpPr>
        <p:spPr>
          <a:xfrm>
            <a:off x="1065810" y="2460984"/>
            <a:ext cx="263078" cy="249235"/>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151" name="Shape 232"/>
          <p:cNvSpPr/>
          <p:nvPr/>
        </p:nvSpPr>
        <p:spPr>
          <a:xfrm>
            <a:off x="1065810" y="2806672"/>
            <a:ext cx="263078" cy="249235"/>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152" name="Shape 232"/>
          <p:cNvSpPr/>
          <p:nvPr/>
        </p:nvSpPr>
        <p:spPr>
          <a:xfrm>
            <a:off x="1065810" y="3208116"/>
            <a:ext cx="263078" cy="249235"/>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153" name="Shape 232"/>
          <p:cNvSpPr/>
          <p:nvPr/>
        </p:nvSpPr>
        <p:spPr>
          <a:xfrm>
            <a:off x="1065810" y="3564955"/>
            <a:ext cx="263078" cy="249235"/>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154" name="Shape 232"/>
          <p:cNvSpPr/>
          <p:nvPr/>
        </p:nvSpPr>
        <p:spPr>
          <a:xfrm>
            <a:off x="1065810" y="3910643"/>
            <a:ext cx="263078" cy="249235"/>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155" name="Shape 232"/>
          <p:cNvSpPr/>
          <p:nvPr/>
        </p:nvSpPr>
        <p:spPr>
          <a:xfrm>
            <a:off x="1065810" y="4300936"/>
            <a:ext cx="263078" cy="249235"/>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156" name="Shape 232"/>
          <p:cNvSpPr/>
          <p:nvPr/>
        </p:nvSpPr>
        <p:spPr>
          <a:xfrm>
            <a:off x="1065810" y="4657775"/>
            <a:ext cx="263078" cy="249235"/>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Tree>
    <p:custDataLst>
      <p:tags r:id="rId1"/>
    </p:custDataLst>
    <p:extLst>
      <p:ext uri="{BB962C8B-B14F-4D97-AF65-F5344CB8AC3E}">
        <p14:creationId xmlns:p14="http://schemas.microsoft.com/office/powerpoint/2010/main" val="20311632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应付职工薪酬核算的</a:t>
            </a:r>
            <a:r>
              <a:rPr lang="zh-CN" altLang="zh-CN" sz="2600" kern="0" dirty="0" smtClean="0">
                <a:solidFill>
                  <a:srgbClr val="084CA1"/>
                </a:solidFill>
                <a:latin typeface="微软雅黑"/>
                <a:ea typeface="微软雅黑"/>
              </a:rPr>
              <a:t>内容</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7" y="649144"/>
            <a:ext cx="4327392"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smtClean="0">
                <a:solidFill>
                  <a:srgbClr val="084CA1"/>
                </a:solidFill>
                <a:ea typeface="微软雅黑"/>
                <a:cs typeface="+mn-ea"/>
              </a:rPr>
              <a:t>离职</a:t>
            </a:r>
            <a:r>
              <a:rPr lang="zh-CN" altLang="zh-CN" sz="1800" b="1" dirty="0">
                <a:solidFill>
                  <a:srgbClr val="084CA1"/>
                </a:solidFill>
                <a:ea typeface="微软雅黑"/>
                <a:cs typeface="+mn-ea"/>
              </a:rPr>
              <a:t>后福利</a:t>
            </a:r>
            <a:endParaRPr lang="en-US" altLang="zh-CN" sz="1800" b="1" dirty="0">
              <a:solidFill>
                <a:srgbClr val="084CA1"/>
              </a:solidFill>
              <a:ea typeface="微软雅黑"/>
              <a:cs typeface="+mn-ea"/>
              <a:sym typeface="+mn-lt"/>
            </a:endParaRPr>
          </a:p>
        </p:txBody>
      </p:sp>
      <p:sp>
        <p:nvSpPr>
          <p:cNvPr id="18" name="TextBox 17"/>
          <p:cNvSpPr txBox="1"/>
          <p:nvPr/>
        </p:nvSpPr>
        <p:spPr>
          <a:xfrm>
            <a:off x="513689" y="1123950"/>
            <a:ext cx="8379486" cy="1015663"/>
          </a:xfrm>
          <a:prstGeom prst="rect">
            <a:avLst/>
          </a:prstGeom>
          <a:noFill/>
        </p:spPr>
        <p:txBody>
          <a:bodyPr wrap="square" rtlCol="0">
            <a:spAutoFit/>
          </a:bodyPr>
          <a:lstStyle/>
          <a:p>
            <a:pPr algn="l">
              <a:lnSpc>
                <a:spcPct val="150000"/>
              </a:lnSpc>
            </a:pPr>
            <a:r>
              <a:rPr sz="2000" b="1" dirty="0" err="1" smtClean="0">
                <a:solidFill>
                  <a:srgbClr val="C00000"/>
                </a:solidFill>
                <a:latin typeface="微软雅黑" pitchFamily="34" charset="-122"/>
                <a:ea typeface="微软雅黑" pitchFamily="34" charset="-122"/>
                <a:sym typeface="Microsoft YaHei"/>
              </a:rPr>
              <a:t>离职后福利</a:t>
            </a:r>
            <a:r>
              <a:rPr lang="zh-CN" altLang="en-US" sz="2000" dirty="0">
                <a:latin typeface="微软雅黑" pitchFamily="34" charset="-122"/>
                <a:ea typeface="微软雅黑" pitchFamily="34" charset="-122"/>
                <a:sym typeface="Microsoft YaHei"/>
              </a:rPr>
              <a:t>：</a:t>
            </a:r>
            <a:r>
              <a:rPr sz="2000" dirty="0" err="1" smtClean="0">
                <a:latin typeface="微软雅黑" pitchFamily="34" charset="-122"/>
                <a:ea typeface="微软雅黑" pitchFamily="34" charset="-122"/>
                <a:sym typeface="Microsoft YaHei"/>
              </a:rPr>
              <a:t>企业为获得职工提供的服务而在职工退休或与企业解除劳动关系后</a:t>
            </a:r>
            <a:r>
              <a:rPr sz="2000" dirty="0" smtClean="0">
                <a:latin typeface="微软雅黑" pitchFamily="34" charset="-122"/>
                <a:ea typeface="微软雅黑" pitchFamily="34" charset="-122"/>
                <a:sym typeface="Microsoft YaHei"/>
              </a:rPr>
              <a:t>， 提供的各种形式的报酬和福利， 短期薪酬和辞退福利除外。</a:t>
            </a:r>
          </a:p>
        </p:txBody>
      </p:sp>
      <p:sp>
        <p:nvSpPr>
          <p:cNvPr id="19" name="椭圆 18"/>
          <p:cNvSpPr/>
          <p:nvPr>
            <p:custDataLst>
              <p:tags r:id="rId7"/>
            </p:custDataLst>
          </p:nvPr>
        </p:nvSpPr>
        <p:spPr>
          <a:xfrm>
            <a:off x="3574179" y="2817391"/>
            <a:ext cx="1974447" cy="1584176"/>
          </a:xfrm>
          <a:prstGeom prst="ellipse">
            <a:avLst/>
          </a:prstGeom>
          <a:solidFill>
            <a:srgbClr val="0070C0"/>
          </a:solidFill>
          <a:ln>
            <a:noFill/>
          </a:ln>
        </p:spPr>
        <p:style>
          <a:lnRef idx="2">
            <a:srgbClr val="FE8A57">
              <a:shade val="50000"/>
            </a:srgbClr>
          </a:lnRef>
          <a:fillRef idx="1">
            <a:srgbClr val="FE8A57"/>
          </a:fillRef>
          <a:effectRef idx="0">
            <a:srgbClr val="FE8A57"/>
          </a:effectRef>
          <a:fontRef idx="minor">
            <a:sysClr val="window" lastClr="FFFFFF"/>
          </a:fontRef>
        </p:style>
        <p:txBody>
          <a:bodyPr rtlCol="0" anchor="ctr">
            <a:noAutofit/>
          </a:bodyPr>
          <a:lstStyle/>
          <a:p>
            <a:pPr algn="ctr">
              <a:lnSpc>
                <a:spcPct val="150000"/>
              </a:lnSpc>
            </a:pPr>
            <a:r>
              <a:rPr lang="zh-CN" altLang="en-US" sz="2400" b="1" dirty="0">
                <a:solidFill>
                  <a:schemeClr val="bg1"/>
                </a:solidFill>
                <a:latin typeface="微软雅黑" pitchFamily="34" charset="-122"/>
                <a:ea typeface="微软雅黑" pitchFamily="34" charset="-122"/>
                <a:sym typeface="Microsoft YaHei"/>
              </a:rPr>
              <a:t>离职</a:t>
            </a:r>
            <a:r>
              <a:rPr lang="zh-CN" altLang="en-US" sz="2400" b="1" dirty="0" smtClean="0">
                <a:solidFill>
                  <a:schemeClr val="bg1"/>
                </a:solidFill>
                <a:latin typeface="微软雅黑" pitchFamily="34" charset="-122"/>
                <a:ea typeface="微软雅黑" pitchFamily="34" charset="-122"/>
                <a:sym typeface="Microsoft YaHei"/>
              </a:rPr>
              <a:t>后福利</a:t>
            </a:r>
            <a:endParaRPr lang="zh-CN" altLang="en-US" sz="2400" b="1" dirty="0">
              <a:solidFill>
                <a:schemeClr val="bg1"/>
              </a:solidFill>
              <a:latin typeface="微软雅黑" pitchFamily="34" charset="-122"/>
              <a:ea typeface="微软雅黑" pitchFamily="34" charset="-122"/>
              <a:sym typeface="Microsoft YaHei"/>
            </a:endParaRPr>
          </a:p>
        </p:txBody>
      </p:sp>
      <p:cxnSp>
        <p:nvCxnSpPr>
          <p:cNvPr id="20" name="直接连接符 19"/>
          <p:cNvCxnSpPr>
            <a:stCxn id="19" idx="1"/>
          </p:cNvCxnSpPr>
          <p:nvPr/>
        </p:nvCxnSpPr>
        <p:spPr>
          <a:xfrm flipH="1" flipV="1">
            <a:off x="3509681" y="2817391"/>
            <a:ext cx="353649" cy="231997"/>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2267744" y="2817391"/>
            <a:ext cx="1241938"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2267744" y="2269643"/>
            <a:ext cx="1210588" cy="553998"/>
          </a:xfrm>
          <a:prstGeom prst="rect">
            <a:avLst/>
          </a:prstGeom>
        </p:spPr>
        <p:txBody>
          <a:bodyPr wrap="none">
            <a:spAutoFit/>
          </a:bodyPr>
          <a:lstStyle/>
          <a:p>
            <a:pPr>
              <a:lnSpc>
                <a:spcPct val="150000"/>
              </a:lnSpc>
            </a:pPr>
            <a:r>
              <a:rPr lang="zh-CN" altLang="zh-CN" sz="2000" dirty="0">
                <a:solidFill>
                  <a:prstClr val="black"/>
                </a:solidFill>
                <a:latin typeface="微软雅黑" pitchFamily="34" charset="-122"/>
                <a:ea typeface="微软雅黑" pitchFamily="34" charset="-122"/>
              </a:rPr>
              <a:t>退休福利</a:t>
            </a:r>
            <a:endParaRPr lang="zh-CN" altLang="en-US" sz="2000" dirty="0">
              <a:latin typeface="微软雅黑" pitchFamily="34" charset="-122"/>
              <a:ea typeface="微软雅黑" pitchFamily="34" charset="-122"/>
            </a:endParaRPr>
          </a:p>
        </p:txBody>
      </p:sp>
      <p:sp>
        <p:nvSpPr>
          <p:cNvPr id="23" name="矩形 22"/>
          <p:cNvSpPr/>
          <p:nvPr/>
        </p:nvSpPr>
        <p:spPr>
          <a:xfrm>
            <a:off x="1774480" y="3862350"/>
            <a:ext cx="1980029" cy="553998"/>
          </a:xfrm>
          <a:prstGeom prst="rect">
            <a:avLst/>
          </a:prstGeom>
        </p:spPr>
        <p:txBody>
          <a:bodyPr wrap="none">
            <a:spAutoFit/>
          </a:bodyPr>
          <a:lstStyle/>
          <a:p>
            <a:pPr>
              <a:lnSpc>
                <a:spcPct val="150000"/>
              </a:lnSpc>
            </a:pPr>
            <a:r>
              <a:rPr lang="zh-CN" altLang="zh-CN" sz="2000" dirty="0" smtClean="0">
                <a:solidFill>
                  <a:prstClr val="black"/>
                </a:solidFill>
                <a:latin typeface="微软雅黑" pitchFamily="34" charset="-122"/>
                <a:ea typeface="微软雅黑" pitchFamily="34" charset="-122"/>
              </a:rPr>
              <a:t>其他</a:t>
            </a:r>
            <a:r>
              <a:rPr lang="zh-CN" altLang="zh-CN" sz="2000" dirty="0">
                <a:solidFill>
                  <a:prstClr val="black"/>
                </a:solidFill>
                <a:latin typeface="微软雅黑" pitchFamily="34" charset="-122"/>
                <a:ea typeface="微软雅黑" pitchFamily="34" charset="-122"/>
              </a:rPr>
              <a:t>离职后福利</a:t>
            </a:r>
            <a:endParaRPr lang="zh-CN" altLang="en-US" sz="2000" dirty="0">
              <a:latin typeface="微软雅黑" pitchFamily="34" charset="-122"/>
              <a:ea typeface="微软雅黑" pitchFamily="34" charset="-122"/>
            </a:endParaRPr>
          </a:p>
        </p:txBody>
      </p:sp>
      <p:cxnSp>
        <p:nvCxnSpPr>
          <p:cNvPr id="24" name="直接连接符 23"/>
          <p:cNvCxnSpPr/>
          <p:nvPr/>
        </p:nvCxnSpPr>
        <p:spPr>
          <a:xfrm flipH="1">
            <a:off x="1835695" y="4412109"/>
            <a:ext cx="1673985"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stCxn id="19" idx="3"/>
          </p:cNvCxnSpPr>
          <p:nvPr/>
        </p:nvCxnSpPr>
        <p:spPr>
          <a:xfrm flipH="1">
            <a:off x="3509681" y="4169570"/>
            <a:ext cx="353649" cy="231997"/>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endCxn id="19" idx="7"/>
          </p:cNvCxnSpPr>
          <p:nvPr/>
        </p:nvCxnSpPr>
        <p:spPr>
          <a:xfrm flipH="1">
            <a:off x="5259475" y="2813943"/>
            <a:ext cx="289151" cy="235445"/>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5542436" y="2797066"/>
            <a:ext cx="1569660" cy="1"/>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5542436" y="2240026"/>
            <a:ext cx="1723549" cy="553998"/>
          </a:xfrm>
          <a:prstGeom prst="rect">
            <a:avLst/>
          </a:prstGeom>
        </p:spPr>
        <p:txBody>
          <a:bodyPr wrap="none">
            <a:spAutoFit/>
          </a:bodyPr>
          <a:lstStyle/>
          <a:p>
            <a:pPr>
              <a:lnSpc>
                <a:spcPct val="150000"/>
              </a:lnSpc>
            </a:pPr>
            <a:r>
              <a:rPr lang="zh-CN" altLang="zh-CN" sz="2000" dirty="0">
                <a:latin typeface="微软雅黑" pitchFamily="34" charset="-122"/>
                <a:ea typeface="微软雅黑" pitchFamily="34" charset="-122"/>
              </a:rPr>
              <a:t>设定提存计划</a:t>
            </a:r>
            <a:endParaRPr lang="zh-CN" altLang="en-US" sz="2000" dirty="0">
              <a:latin typeface="微软雅黑" pitchFamily="34" charset="-122"/>
              <a:ea typeface="微软雅黑" pitchFamily="34" charset="-122"/>
            </a:endParaRPr>
          </a:p>
        </p:txBody>
      </p:sp>
      <p:cxnSp>
        <p:nvCxnSpPr>
          <p:cNvPr id="29" name="直接连接符 28"/>
          <p:cNvCxnSpPr>
            <a:endCxn id="19" idx="5"/>
          </p:cNvCxnSpPr>
          <p:nvPr/>
        </p:nvCxnSpPr>
        <p:spPr>
          <a:xfrm flipH="1" flipV="1">
            <a:off x="5259475" y="4169570"/>
            <a:ext cx="282961" cy="242539"/>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5542436" y="4412109"/>
            <a:ext cx="1673985" cy="0"/>
          </a:xfrm>
          <a:prstGeom prst="line">
            <a:avLst/>
          </a:prstGeom>
          <a:ln w="1905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5580112" y="3862350"/>
            <a:ext cx="1723549" cy="553998"/>
          </a:xfrm>
          <a:prstGeom prst="rect">
            <a:avLst/>
          </a:prstGeom>
        </p:spPr>
        <p:txBody>
          <a:bodyPr wrap="none">
            <a:spAutoFit/>
          </a:bodyPr>
          <a:lstStyle/>
          <a:p>
            <a:pPr>
              <a:lnSpc>
                <a:spcPct val="150000"/>
              </a:lnSpc>
            </a:pPr>
            <a:r>
              <a:rPr lang="zh-CN" altLang="zh-CN" sz="2000" dirty="0">
                <a:latin typeface="微软雅黑" pitchFamily="34" charset="-122"/>
                <a:ea typeface="微软雅黑" pitchFamily="34" charset="-122"/>
              </a:rPr>
              <a:t>设定受益计划</a:t>
            </a:r>
            <a:endParaRPr lang="zh-CN" altLang="en-US" sz="20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5617618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应付职工薪酬核算的</a:t>
            </a:r>
            <a:r>
              <a:rPr lang="zh-CN" altLang="zh-CN" sz="2600" kern="0" dirty="0" smtClean="0">
                <a:solidFill>
                  <a:srgbClr val="084CA1"/>
                </a:solidFill>
                <a:latin typeface="微软雅黑"/>
                <a:ea typeface="微软雅黑"/>
              </a:rPr>
              <a:t>内容</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7" y="649144"/>
            <a:ext cx="4182426"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三</a:t>
            </a:r>
            <a:r>
              <a:rPr lang="zh-CN" altLang="en-US" sz="1800" b="1" dirty="0" smtClean="0">
                <a:solidFill>
                  <a:srgbClr val="084CA1"/>
                </a:solidFill>
                <a:ea typeface="微软雅黑"/>
                <a:cs typeface="+mn-ea"/>
                <a:sym typeface="+mn-lt"/>
              </a:rPr>
              <a:t>、辞退福利</a:t>
            </a:r>
            <a:endParaRPr lang="en-US" altLang="zh-CN" sz="1800" b="1" dirty="0">
              <a:solidFill>
                <a:srgbClr val="084CA1"/>
              </a:solidFill>
              <a:ea typeface="微软雅黑"/>
              <a:cs typeface="+mn-ea"/>
              <a:sym typeface="+mn-lt"/>
            </a:endParaRPr>
          </a:p>
        </p:txBody>
      </p:sp>
      <p:sp>
        <p:nvSpPr>
          <p:cNvPr id="2" name="矩形 1"/>
          <p:cNvSpPr/>
          <p:nvPr/>
        </p:nvSpPr>
        <p:spPr>
          <a:xfrm>
            <a:off x="713678" y="1123950"/>
            <a:ext cx="7370956" cy="1015663"/>
          </a:xfrm>
          <a:prstGeom prst="rect">
            <a:avLst/>
          </a:prstGeom>
        </p:spPr>
        <p:txBody>
          <a:bodyPr wrap="square">
            <a:spAutoFit/>
          </a:bodyPr>
          <a:lstStyle/>
          <a:p>
            <a:pPr>
              <a:lnSpc>
                <a:spcPct val="150000"/>
              </a:lnSpc>
            </a:pPr>
            <a:r>
              <a:rPr lang="zh-CN" altLang="zh-CN" sz="2000" b="1" dirty="0">
                <a:solidFill>
                  <a:srgbClr val="C00000"/>
                </a:solidFill>
                <a:latin typeface="微软雅黑" pitchFamily="34" charset="-122"/>
                <a:ea typeface="微软雅黑" pitchFamily="34" charset="-122"/>
              </a:rPr>
              <a:t>辞退</a:t>
            </a:r>
            <a:r>
              <a:rPr lang="zh-CN" altLang="zh-CN" sz="2000" b="1" dirty="0" smtClean="0">
                <a:solidFill>
                  <a:srgbClr val="C00000"/>
                </a:solidFill>
                <a:latin typeface="微软雅黑" pitchFamily="34" charset="-122"/>
                <a:ea typeface="微软雅黑" pitchFamily="34" charset="-122"/>
              </a:rPr>
              <a:t>福利</a:t>
            </a:r>
            <a:r>
              <a:rPr lang="zh-CN" altLang="en-US" sz="2000" dirty="0" smtClean="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企业</a:t>
            </a:r>
            <a:r>
              <a:rPr lang="zh-CN" altLang="zh-CN" sz="2000" dirty="0">
                <a:latin typeface="微软雅黑" pitchFamily="34" charset="-122"/>
                <a:ea typeface="微软雅黑" pitchFamily="34" charset="-122"/>
              </a:rPr>
              <a:t>在职工劳动合同到期之前解除与职工的劳动关系，或者为鼓励职工自愿接受裁减而给予职工的补偿。</a:t>
            </a:r>
          </a:p>
        </p:txBody>
      </p:sp>
      <p:sp>
        <p:nvSpPr>
          <p:cNvPr id="37" name="Shape 232"/>
          <p:cNvSpPr/>
          <p:nvPr/>
        </p:nvSpPr>
        <p:spPr>
          <a:xfrm>
            <a:off x="906788" y="2350477"/>
            <a:ext cx="263078" cy="249235"/>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38" name="矩形 37"/>
          <p:cNvSpPr/>
          <p:nvPr/>
        </p:nvSpPr>
        <p:spPr>
          <a:xfrm>
            <a:off x="1197349" y="2159472"/>
            <a:ext cx="6968889" cy="851321"/>
          </a:xfrm>
          <a:prstGeom prst="rect">
            <a:avLst/>
          </a:prstGeom>
        </p:spPr>
        <p:txBody>
          <a:bodyPr wrap="square" lIns="68579" tIns="34289" rIns="68579" bIns="34289">
            <a:spAutoFit/>
          </a:bodyPr>
          <a:lstStyle/>
          <a:p>
            <a:pPr>
              <a:lnSpc>
                <a:spcPct val="150000"/>
              </a:lnSpc>
            </a:pPr>
            <a:r>
              <a:rPr lang="en-US" altLang="zh-CN" sz="1800" dirty="0" smtClean="0">
                <a:latin typeface="微软雅黑" pitchFamily="34" charset="-122"/>
                <a:ea typeface="微软雅黑" pitchFamily="34" charset="-122"/>
                <a:cs typeface="+mn-ea"/>
                <a:sym typeface="+mn-lt"/>
              </a:rPr>
              <a:t>(1)</a:t>
            </a:r>
            <a:r>
              <a:rPr lang="zh-CN" altLang="en-US" sz="1800" dirty="0" smtClean="0">
                <a:latin typeface="微软雅黑" pitchFamily="34" charset="-122"/>
                <a:ea typeface="微软雅黑" pitchFamily="34" charset="-122"/>
                <a:cs typeface="+mn-ea"/>
                <a:sym typeface="+mn-lt"/>
              </a:rPr>
              <a:t>在职工劳动合同尚未到期前，无论职工本人是否愿意，企业决定解决与职工的劳动关系而给予的补偿。</a:t>
            </a:r>
            <a:endParaRPr lang="zh-CN" altLang="en-US" sz="1800" dirty="0">
              <a:latin typeface="微软雅黑" pitchFamily="34" charset="-122"/>
              <a:ea typeface="微软雅黑" pitchFamily="34" charset="-122"/>
              <a:cs typeface="+mn-ea"/>
              <a:sym typeface="+mn-lt"/>
            </a:endParaRPr>
          </a:p>
        </p:txBody>
      </p:sp>
      <p:sp>
        <p:nvSpPr>
          <p:cNvPr id="39" name="Shape 232"/>
          <p:cNvSpPr/>
          <p:nvPr/>
        </p:nvSpPr>
        <p:spPr>
          <a:xfrm>
            <a:off x="906788" y="3450262"/>
            <a:ext cx="263078" cy="249235"/>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40" name="矩形 39"/>
          <p:cNvSpPr/>
          <p:nvPr/>
        </p:nvSpPr>
        <p:spPr>
          <a:xfrm>
            <a:off x="1197349" y="3290247"/>
            <a:ext cx="6968889" cy="851321"/>
          </a:xfrm>
          <a:prstGeom prst="rect">
            <a:avLst/>
          </a:prstGeom>
        </p:spPr>
        <p:txBody>
          <a:bodyPr wrap="square" lIns="68579" tIns="34289" rIns="68579" bIns="34289">
            <a:spAutoFit/>
          </a:bodyPr>
          <a:lstStyle/>
          <a:p>
            <a:pPr>
              <a:lnSpc>
                <a:spcPct val="150000"/>
              </a:lnSpc>
            </a:pPr>
            <a:r>
              <a:rPr lang="en-US" altLang="zh-CN" sz="1800" dirty="0">
                <a:latin typeface="微软雅黑" pitchFamily="34" charset="-122"/>
                <a:ea typeface="微软雅黑" pitchFamily="34" charset="-122"/>
                <a:cs typeface="+mn-ea"/>
                <a:sym typeface="+mn-lt"/>
              </a:rPr>
              <a:t>(2</a:t>
            </a:r>
            <a:r>
              <a:rPr lang="en-US" altLang="zh-CN" sz="1800" dirty="0" smtClean="0">
                <a:latin typeface="微软雅黑" pitchFamily="34" charset="-122"/>
                <a:ea typeface="微软雅黑" pitchFamily="34" charset="-122"/>
                <a:cs typeface="+mn-ea"/>
                <a:sym typeface="+mn-lt"/>
              </a:rPr>
              <a:t>)</a:t>
            </a:r>
            <a:r>
              <a:rPr lang="zh-CN" altLang="en-US" sz="1800" dirty="0">
                <a:latin typeface="微软雅黑" pitchFamily="34" charset="-122"/>
                <a:ea typeface="微软雅黑" pitchFamily="34" charset="-122"/>
                <a:cs typeface="+mn-ea"/>
                <a:sym typeface="+mn-lt"/>
              </a:rPr>
              <a:t>在职工劳动合同尚未到期前</a:t>
            </a:r>
            <a:r>
              <a:rPr lang="zh-CN" altLang="en-US" sz="1800" dirty="0" smtClean="0">
                <a:latin typeface="微软雅黑" pitchFamily="34" charset="-122"/>
                <a:ea typeface="微软雅黑" pitchFamily="34" charset="-122"/>
                <a:cs typeface="+mn-ea"/>
                <a:sym typeface="+mn-lt"/>
              </a:rPr>
              <a:t>，为鼓励职工自愿接受裁减而给予的补偿，职工有权利选择继续在职或接受补偿离职。</a:t>
            </a:r>
            <a:endParaRPr lang="zh-CN" altLang="en-US" sz="1800" dirty="0">
              <a:latin typeface="微软雅黑" pitchFamily="34" charset="-122"/>
              <a:ea typeface="微软雅黑" pitchFamily="34" charset="-122"/>
              <a:cs typeface="+mn-ea"/>
              <a:sym typeface="+mn-lt"/>
            </a:endParaRPr>
          </a:p>
        </p:txBody>
      </p:sp>
    </p:spTree>
    <p:custDataLst>
      <p:tags r:id="rId1"/>
    </p:custDataLst>
    <p:extLst>
      <p:ext uri="{BB962C8B-B14F-4D97-AF65-F5344CB8AC3E}">
        <p14:creationId xmlns:p14="http://schemas.microsoft.com/office/powerpoint/2010/main" val="41381751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应付职工薪酬核算的</a:t>
            </a:r>
            <a:r>
              <a:rPr lang="zh-CN" altLang="zh-CN" sz="2600" kern="0" dirty="0" smtClean="0">
                <a:solidFill>
                  <a:srgbClr val="084CA1"/>
                </a:solidFill>
                <a:latin typeface="微软雅黑"/>
                <a:ea typeface="微软雅黑"/>
              </a:rPr>
              <a:t>内容</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6" y="649144"/>
            <a:ext cx="493981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四</a:t>
            </a:r>
            <a:r>
              <a:rPr lang="zh-CN" altLang="en-US" sz="1800" b="1" dirty="0" smtClean="0">
                <a:solidFill>
                  <a:srgbClr val="084CA1"/>
                </a:solidFill>
                <a:ea typeface="微软雅黑"/>
                <a:cs typeface="+mn-ea"/>
                <a:sym typeface="+mn-lt"/>
              </a:rPr>
              <a:t>、</a:t>
            </a:r>
            <a:r>
              <a:rPr lang="zh-CN" altLang="zh-CN" sz="1800" b="1" dirty="0" smtClean="0">
                <a:solidFill>
                  <a:srgbClr val="084CA1"/>
                </a:solidFill>
                <a:ea typeface="微软雅黑"/>
                <a:cs typeface="+mn-ea"/>
              </a:rPr>
              <a:t>其他</a:t>
            </a:r>
            <a:r>
              <a:rPr lang="zh-CN" altLang="zh-CN" sz="1800" b="1" dirty="0">
                <a:solidFill>
                  <a:srgbClr val="084CA1"/>
                </a:solidFill>
                <a:ea typeface="微软雅黑"/>
                <a:cs typeface="+mn-ea"/>
              </a:rPr>
              <a:t>长期职工福利</a:t>
            </a:r>
            <a:endParaRPr lang="en-US" altLang="zh-CN" sz="1800" b="1" dirty="0">
              <a:solidFill>
                <a:srgbClr val="084CA1"/>
              </a:solidFill>
              <a:ea typeface="微软雅黑"/>
              <a:cs typeface="+mn-ea"/>
              <a:sym typeface="+mn-lt"/>
            </a:endParaRPr>
          </a:p>
        </p:txBody>
      </p:sp>
      <p:sp>
        <p:nvSpPr>
          <p:cNvPr id="3" name="矩形 2"/>
          <p:cNvSpPr/>
          <p:nvPr/>
        </p:nvSpPr>
        <p:spPr>
          <a:xfrm>
            <a:off x="827390" y="1123950"/>
            <a:ext cx="7089976" cy="1015663"/>
          </a:xfrm>
          <a:prstGeom prst="rect">
            <a:avLst/>
          </a:prstGeom>
        </p:spPr>
        <p:txBody>
          <a:bodyPr wrap="square">
            <a:spAutoFit/>
          </a:bodyPr>
          <a:lstStyle/>
          <a:p>
            <a:pPr>
              <a:lnSpc>
                <a:spcPct val="150000"/>
              </a:lnSpc>
            </a:pPr>
            <a:r>
              <a:rPr lang="zh-CN" altLang="zh-CN" sz="2000" b="1" dirty="0">
                <a:solidFill>
                  <a:srgbClr val="C00000"/>
                </a:solidFill>
                <a:latin typeface="微软雅黑" pitchFamily="34" charset="-122"/>
                <a:ea typeface="微软雅黑" pitchFamily="34" charset="-122"/>
              </a:rPr>
              <a:t>其他长期职工</a:t>
            </a:r>
            <a:r>
              <a:rPr lang="zh-CN" altLang="zh-CN" sz="2000" b="1" dirty="0" smtClean="0">
                <a:solidFill>
                  <a:srgbClr val="C00000"/>
                </a:solidFill>
                <a:latin typeface="微软雅黑" pitchFamily="34" charset="-122"/>
                <a:ea typeface="微软雅黑" pitchFamily="34" charset="-122"/>
              </a:rPr>
              <a:t>福利</a:t>
            </a:r>
            <a:r>
              <a:rPr lang="zh-CN" altLang="en-US" sz="2000" dirty="0" smtClean="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除</a:t>
            </a:r>
            <a:r>
              <a:rPr lang="zh-CN" altLang="zh-CN" sz="2000" dirty="0">
                <a:latin typeface="微软雅黑" pitchFamily="34" charset="-122"/>
                <a:ea typeface="微软雅黑" pitchFamily="34" charset="-122"/>
              </a:rPr>
              <a:t>短期薪酬、离职后福利、辞退福利之外所有的职工薪</a:t>
            </a:r>
            <a:r>
              <a:rPr lang="zh-CN" altLang="zh-CN" sz="2000" dirty="0" smtClean="0">
                <a:latin typeface="微软雅黑" pitchFamily="34" charset="-122"/>
                <a:ea typeface="微软雅黑" pitchFamily="34" charset="-122"/>
              </a:rPr>
              <a:t>酬</a:t>
            </a:r>
            <a:r>
              <a:rPr lang="zh-CN" altLang="en-US" sz="2000" dirty="0" smtClean="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sp>
        <p:nvSpPr>
          <p:cNvPr id="14" name="十字箭头 13"/>
          <p:cNvSpPr/>
          <p:nvPr/>
        </p:nvSpPr>
        <p:spPr>
          <a:xfrm>
            <a:off x="1701794" y="2021043"/>
            <a:ext cx="5740412" cy="2987039"/>
          </a:xfrm>
          <a:prstGeom prst="quadArrow">
            <a:avLst>
              <a:gd name="adj1" fmla="val 2000"/>
              <a:gd name="adj2" fmla="val 4000"/>
              <a:gd name="adj3" fmla="val 5000"/>
            </a:avLst>
          </a:prstGeom>
          <a:solidFill>
            <a:srgbClr val="C00000"/>
          </a:soli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5" name="任意多边形 14"/>
          <p:cNvSpPr/>
          <p:nvPr/>
        </p:nvSpPr>
        <p:spPr>
          <a:xfrm>
            <a:off x="2044282" y="2168396"/>
            <a:ext cx="1889760" cy="1148791"/>
          </a:xfrm>
          <a:custGeom>
            <a:avLst/>
            <a:gdLst>
              <a:gd name="connsiteX0" fmla="*/ 0 w 1625600"/>
              <a:gd name="connsiteY0" fmla="*/ 270939 h 1625600"/>
              <a:gd name="connsiteX1" fmla="*/ 270939 w 1625600"/>
              <a:gd name="connsiteY1" fmla="*/ 0 h 1625600"/>
              <a:gd name="connsiteX2" fmla="*/ 1354661 w 1625600"/>
              <a:gd name="connsiteY2" fmla="*/ 0 h 1625600"/>
              <a:gd name="connsiteX3" fmla="*/ 1625600 w 1625600"/>
              <a:gd name="connsiteY3" fmla="*/ 270939 h 1625600"/>
              <a:gd name="connsiteX4" fmla="*/ 1625600 w 1625600"/>
              <a:gd name="connsiteY4" fmla="*/ 1354661 h 1625600"/>
              <a:gd name="connsiteX5" fmla="*/ 1354661 w 1625600"/>
              <a:gd name="connsiteY5" fmla="*/ 1625600 h 1625600"/>
              <a:gd name="connsiteX6" fmla="*/ 270939 w 1625600"/>
              <a:gd name="connsiteY6" fmla="*/ 1625600 h 1625600"/>
              <a:gd name="connsiteX7" fmla="*/ 0 w 1625600"/>
              <a:gd name="connsiteY7" fmla="*/ 1354661 h 1625600"/>
              <a:gd name="connsiteX8" fmla="*/ 0 w 1625600"/>
              <a:gd name="connsiteY8" fmla="*/ 270939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5600" h="1625600">
                <a:moveTo>
                  <a:pt x="0" y="270939"/>
                </a:moveTo>
                <a:cubicBezTo>
                  <a:pt x="0" y="121304"/>
                  <a:pt x="121304" y="0"/>
                  <a:pt x="270939" y="0"/>
                </a:cubicBezTo>
                <a:lnTo>
                  <a:pt x="1354661" y="0"/>
                </a:lnTo>
                <a:cubicBezTo>
                  <a:pt x="1504296" y="0"/>
                  <a:pt x="1625600" y="121304"/>
                  <a:pt x="1625600" y="270939"/>
                </a:cubicBezTo>
                <a:lnTo>
                  <a:pt x="1625600" y="1354661"/>
                </a:lnTo>
                <a:cubicBezTo>
                  <a:pt x="1625600" y="1504296"/>
                  <a:pt x="1504296" y="1625600"/>
                  <a:pt x="1354661" y="1625600"/>
                </a:cubicBezTo>
                <a:lnTo>
                  <a:pt x="270939" y="1625600"/>
                </a:lnTo>
                <a:cubicBezTo>
                  <a:pt x="121304" y="1625600"/>
                  <a:pt x="0" y="1504296"/>
                  <a:pt x="0" y="1354661"/>
                </a:cubicBezTo>
                <a:lnTo>
                  <a:pt x="0" y="270939"/>
                </a:lnTo>
                <a:close/>
              </a:path>
            </a:pathLst>
          </a:custGeom>
          <a:solidFill>
            <a:srgbClr val="0070C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7935" tIns="147935" rIns="147935" bIns="147935" numCol="1" spcCol="1270" anchor="ctr" anchorCtr="0">
            <a:noAutofit/>
          </a:bodyPr>
          <a:lstStyle/>
          <a:p>
            <a:pPr lvl="0" algn="ctr" defTabSz="800100">
              <a:lnSpc>
                <a:spcPct val="90000"/>
              </a:lnSpc>
              <a:spcBef>
                <a:spcPct val="0"/>
              </a:spcBef>
              <a:spcAft>
                <a:spcPct val="35000"/>
              </a:spcAft>
            </a:pPr>
            <a:r>
              <a:rPr lang="zh-CN" altLang="en-US" sz="2000" kern="1200" dirty="0" smtClean="0">
                <a:solidFill>
                  <a:schemeClr val="bg1"/>
                </a:solidFill>
                <a:latin typeface="微软雅黑" pitchFamily="34" charset="-122"/>
                <a:ea typeface="微软雅黑" pitchFamily="34" charset="-122"/>
              </a:rPr>
              <a:t>长期奖金计划</a:t>
            </a:r>
            <a:endParaRPr lang="zh-CN" altLang="en-US" sz="2000" kern="1200" dirty="0">
              <a:solidFill>
                <a:schemeClr val="bg1"/>
              </a:solidFill>
              <a:latin typeface="微软雅黑" pitchFamily="34" charset="-122"/>
              <a:ea typeface="微软雅黑" pitchFamily="34" charset="-122"/>
            </a:endParaRPr>
          </a:p>
        </p:txBody>
      </p:sp>
      <p:sp>
        <p:nvSpPr>
          <p:cNvPr id="16" name="任意多边形 15"/>
          <p:cNvSpPr/>
          <p:nvPr/>
        </p:nvSpPr>
        <p:spPr>
          <a:xfrm>
            <a:off x="5230186" y="2168396"/>
            <a:ext cx="1889760" cy="1148791"/>
          </a:xfrm>
          <a:custGeom>
            <a:avLst/>
            <a:gdLst>
              <a:gd name="connsiteX0" fmla="*/ 0 w 1625600"/>
              <a:gd name="connsiteY0" fmla="*/ 270939 h 1625600"/>
              <a:gd name="connsiteX1" fmla="*/ 270939 w 1625600"/>
              <a:gd name="connsiteY1" fmla="*/ 0 h 1625600"/>
              <a:gd name="connsiteX2" fmla="*/ 1354661 w 1625600"/>
              <a:gd name="connsiteY2" fmla="*/ 0 h 1625600"/>
              <a:gd name="connsiteX3" fmla="*/ 1625600 w 1625600"/>
              <a:gd name="connsiteY3" fmla="*/ 270939 h 1625600"/>
              <a:gd name="connsiteX4" fmla="*/ 1625600 w 1625600"/>
              <a:gd name="connsiteY4" fmla="*/ 1354661 h 1625600"/>
              <a:gd name="connsiteX5" fmla="*/ 1354661 w 1625600"/>
              <a:gd name="connsiteY5" fmla="*/ 1625600 h 1625600"/>
              <a:gd name="connsiteX6" fmla="*/ 270939 w 1625600"/>
              <a:gd name="connsiteY6" fmla="*/ 1625600 h 1625600"/>
              <a:gd name="connsiteX7" fmla="*/ 0 w 1625600"/>
              <a:gd name="connsiteY7" fmla="*/ 1354661 h 1625600"/>
              <a:gd name="connsiteX8" fmla="*/ 0 w 1625600"/>
              <a:gd name="connsiteY8" fmla="*/ 270939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5600" h="1625600">
                <a:moveTo>
                  <a:pt x="0" y="270939"/>
                </a:moveTo>
                <a:cubicBezTo>
                  <a:pt x="0" y="121304"/>
                  <a:pt x="121304" y="0"/>
                  <a:pt x="270939" y="0"/>
                </a:cubicBezTo>
                <a:lnTo>
                  <a:pt x="1354661" y="0"/>
                </a:lnTo>
                <a:cubicBezTo>
                  <a:pt x="1504296" y="0"/>
                  <a:pt x="1625600" y="121304"/>
                  <a:pt x="1625600" y="270939"/>
                </a:cubicBezTo>
                <a:lnTo>
                  <a:pt x="1625600" y="1354661"/>
                </a:lnTo>
                <a:cubicBezTo>
                  <a:pt x="1625600" y="1504296"/>
                  <a:pt x="1504296" y="1625600"/>
                  <a:pt x="1354661" y="1625600"/>
                </a:cubicBezTo>
                <a:lnTo>
                  <a:pt x="270939" y="1625600"/>
                </a:lnTo>
                <a:cubicBezTo>
                  <a:pt x="121304" y="1625600"/>
                  <a:pt x="0" y="1504296"/>
                  <a:pt x="0" y="1354661"/>
                </a:cubicBezTo>
                <a:lnTo>
                  <a:pt x="0" y="270939"/>
                </a:lnTo>
                <a:close/>
              </a:path>
            </a:pathLst>
          </a:custGeom>
          <a:solidFill>
            <a:srgbClr val="0070C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7935" tIns="147935" rIns="147935" bIns="147935" numCol="1" spcCol="1270" anchor="ctr" anchorCtr="0">
            <a:noAutofit/>
          </a:bodyPr>
          <a:lstStyle/>
          <a:p>
            <a:pPr lvl="0" algn="ctr" defTabSz="800100">
              <a:lnSpc>
                <a:spcPct val="90000"/>
              </a:lnSpc>
              <a:spcBef>
                <a:spcPct val="0"/>
              </a:spcBef>
              <a:spcAft>
                <a:spcPct val="35000"/>
              </a:spcAft>
            </a:pPr>
            <a:r>
              <a:rPr lang="zh-CN" altLang="en-US" sz="2000" kern="1200" dirty="0" smtClean="0">
                <a:solidFill>
                  <a:schemeClr val="bg1"/>
                </a:solidFill>
                <a:latin typeface="微软雅黑" pitchFamily="34" charset="-122"/>
                <a:ea typeface="微软雅黑" pitchFamily="34" charset="-122"/>
              </a:rPr>
              <a:t>长期带薪缺勤</a:t>
            </a:r>
            <a:endParaRPr lang="zh-CN" altLang="en-US" sz="2000" kern="1200" dirty="0">
              <a:solidFill>
                <a:schemeClr val="bg1"/>
              </a:solidFill>
              <a:latin typeface="微软雅黑" pitchFamily="34" charset="-122"/>
              <a:ea typeface="微软雅黑" pitchFamily="34" charset="-122"/>
            </a:endParaRPr>
          </a:p>
        </p:txBody>
      </p:sp>
      <p:sp>
        <p:nvSpPr>
          <p:cNvPr id="17" name="任意多边形 16"/>
          <p:cNvSpPr/>
          <p:nvPr/>
        </p:nvSpPr>
        <p:spPr>
          <a:xfrm>
            <a:off x="2044282" y="3683936"/>
            <a:ext cx="1889760" cy="1148791"/>
          </a:xfrm>
          <a:custGeom>
            <a:avLst/>
            <a:gdLst>
              <a:gd name="connsiteX0" fmla="*/ 0 w 1625600"/>
              <a:gd name="connsiteY0" fmla="*/ 270939 h 1625600"/>
              <a:gd name="connsiteX1" fmla="*/ 270939 w 1625600"/>
              <a:gd name="connsiteY1" fmla="*/ 0 h 1625600"/>
              <a:gd name="connsiteX2" fmla="*/ 1354661 w 1625600"/>
              <a:gd name="connsiteY2" fmla="*/ 0 h 1625600"/>
              <a:gd name="connsiteX3" fmla="*/ 1625600 w 1625600"/>
              <a:gd name="connsiteY3" fmla="*/ 270939 h 1625600"/>
              <a:gd name="connsiteX4" fmla="*/ 1625600 w 1625600"/>
              <a:gd name="connsiteY4" fmla="*/ 1354661 h 1625600"/>
              <a:gd name="connsiteX5" fmla="*/ 1354661 w 1625600"/>
              <a:gd name="connsiteY5" fmla="*/ 1625600 h 1625600"/>
              <a:gd name="connsiteX6" fmla="*/ 270939 w 1625600"/>
              <a:gd name="connsiteY6" fmla="*/ 1625600 h 1625600"/>
              <a:gd name="connsiteX7" fmla="*/ 0 w 1625600"/>
              <a:gd name="connsiteY7" fmla="*/ 1354661 h 1625600"/>
              <a:gd name="connsiteX8" fmla="*/ 0 w 1625600"/>
              <a:gd name="connsiteY8" fmla="*/ 270939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5600" h="1625600">
                <a:moveTo>
                  <a:pt x="0" y="270939"/>
                </a:moveTo>
                <a:cubicBezTo>
                  <a:pt x="0" y="121304"/>
                  <a:pt x="121304" y="0"/>
                  <a:pt x="270939" y="0"/>
                </a:cubicBezTo>
                <a:lnTo>
                  <a:pt x="1354661" y="0"/>
                </a:lnTo>
                <a:cubicBezTo>
                  <a:pt x="1504296" y="0"/>
                  <a:pt x="1625600" y="121304"/>
                  <a:pt x="1625600" y="270939"/>
                </a:cubicBezTo>
                <a:lnTo>
                  <a:pt x="1625600" y="1354661"/>
                </a:lnTo>
                <a:cubicBezTo>
                  <a:pt x="1625600" y="1504296"/>
                  <a:pt x="1504296" y="1625600"/>
                  <a:pt x="1354661" y="1625600"/>
                </a:cubicBezTo>
                <a:lnTo>
                  <a:pt x="270939" y="1625600"/>
                </a:lnTo>
                <a:cubicBezTo>
                  <a:pt x="121304" y="1625600"/>
                  <a:pt x="0" y="1504296"/>
                  <a:pt x="0" y="1354661"/>
                </a:cubicBezTo>
                <a:lnTo>
                  <a:pt x="0" y="270939"/>
                </a:lnTo>
                <a:close/>
              </a:path>
            </a:pathLst>
          </a:custGeom>
          <a:solidFill>
            <a:srgbClr val="0070C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7935" tIns="147935" rIns="147935" bIns="147935" numCol="1" spcCol="1270" anchor="ctr" anchorCtr="0">
            <a:noAutofit/>
          </a:bodyPr>
          <a:lstStyle/>
          <a:p>
            <a:pPr lvl="0" algn="ctr" defTabSz="800100">
              <a:lnSpc>
                <a:spcPct val="90000"/>
              </a:lnSpc>
              <a:spcBef>
                <a:spcPct val="0"/>
              </a:spcBef>
              <a:spcAft>
                <a:spcPct val="35000"/>
              </a:spcAft>
            </a:pPr>
            <a:r>
              <a:rPr lang="zh-CN" altLang="en-US" sz="2000" kern="1200" dirty="0" smtClean="0">
                <a:solidFill>
                  <a:schemeClr val="bg1"/>
                </a:solidFill>
                <a:latin typeface="微软雅黑" pitchFamily="34" charset="-122"/>
                <a:ea typeface="微软雅黑" pitchFamily="34" charset="-122"/>
              </a:rPr>
              <a:t>长期残疾福利</a:t>
            </a:r>
            <a:endParaRPr lang="zh-CN" altLang="en-US" sz="2000" kern="1200" dirty="0">
              <a:solidFill>
                <a:schemeClr val="bg1"/>
              </a:solidFill>
              <a:latin typeface="微软雅黑" pitchFamily="34" charset="-122"/>
              <a:ea typeface="微软雅黑" pitchFamily="34" charset="-122"/>
            </a:endParaRPr>
          </a:p>
        </p:txBody>
      </p:sp>
      <p:sp>
        <p:nvSpPr>
          <p:cNvPr id="18" name="任意多边形 17"/>
          <p:cNvSpPr/>
          <p:nvPr/>
        </p:nvSpPr>
        <p:spPr>
          <a:xfrm>
            <a:off x="5230186" y="3677227"/>
            <a:ext cx="1889760" cy="1148791"/>
          </a:xfrm>
          <a:custGeom>
            <a:avLst/>
            <a:gdLst>
              <a:gd name="connsiteX0" fmla="*/ 0 w 1625600"/>
              <a:gd name="connsiteY0" fmla="*/ 270939 h 1625600"/>
              <a:gd name="connsiteX1" fmla="*/ 270939 w 1625600"/>
              <a:gd name="connsiteY1" fmla="*/ 0 h 1625600"/>
              <a:gd name="connsiteX2" fmla="*/ 1354661 w 1625600"/>
              <a:gd name="connsiteY2" fmla="*/ 0 h 1625600"/>
              <a:gd name="connsiteX3" fmla="*/ 1625600 w 1625600"/>
              <a:gd name="connsiteY3" fmla="*/ 270939 h 1625600"/>
              <a:gd name="connsiteX4" fmla="*/ 1625600 w 1625600"/>
              <a:gd name="connsiteY4" fmla="*/ 1354661 h 1625600"/>
              <a:gd name="connsiteX5" fmla="*/ 1354661 w 1625600"/>
              <a:gd name="connsiteY5" fmla="*/ 1625600 h 1625600"/>
              <a:gd name="connsiteX6" fmla="*/ 270939 w 1625600"/>
              <a:gd name="connsiteY6" fmla="*/ 1625600 h 1625600"/>
              <a:gd name="connsiteX7" fmla="*/ 0 w 1625600"/>
              <a:gd name="connsiteY7" fmla="*/ 1354661 h 1625600"/>
              <a:gd name="connsiteX8" fmla="*/ 0 w 1625600"/>
              <a:gd name="connsiteY8" fmla="*/ 270939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25600" h="1625600">
                <a:moveTo>
                  <a:pt x="0" y="270939"/>
                </a:moveTo>
                <a:cubicBezTo>
                  <a:pt x="0" y="121304"/>
                  <a:pt x="121304" y="0"/>
                  <a:pt x="270939" y="0"/>
                </a:cubicBezTo>
                <a:lnTo>
                  <a:pt x="1354661" y="0"/>
                </a:lnTo>
                <a:cubicBezTo>
                  <a:pt x="1504296" y="0"/>
                  <a:pt x="1625600" y="121304"/>
                  <a:pt x="1625600" y="270939"/>
                </a:cubicBezTo>
                <a:lnTo>
                  <a:pt x="1625600" y="1354661"/>
                </a:lnTo>
                <a:cubicBezTo>
                  <a:pt x="1625600" y="1504296"/>
                  <a:pt x="1504296" y="1625600"/>
                  <a:pt x="1354661" y="1625600"/>
                </a:cubicBezTo>
                <a:lnTo>
                  <a:pt x="270939" y="1625600"/>
                </a:lnTo>
                <a:cubicBezTo>
                  <a:pt x="121304" y="1625600"/>
                  <a:pt x="0" y="1504296"/>
                  <a:pt x="0" y="1354661"/>
                </a:cubicBezTo>
                <a:lnTo>
                  <a:pt x="0" y="270939"/>
                </a:lnTo>
                <a:close/>
              </a:path>
            </a:pathLst>
          </a:custGeom>
          <a:solidFill>
            <a:srgbClr val="0070C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47935" tIns="147935" rIns="147935" bIns="147935" numCol="1" spcCol="1270" anchor="ctr" anchorCtr="0">
            <a:noAutofit/>
          </a:bodyPr>
          <a:lstStyle/>
          <a:p>
            <a:pPr lvl="0" algn="ctr" defTabSz="800100">
              <a:lnSpc>
                <a:spcPct val="90000"/>
              </a:lnSpc>
              <a:spcBef>
                <a:spcPct val="0"/>
              </a:spcBef>
              <a:spcAft>
                <a:spcPct val="35000"/>
              </a:spcAft>
            </a:pPr>
            <a:r>
              <a:rPr lang="zh-CN" altLang="en-US" sz="2000" kern="1200" dirty="0" smtClean="0">
                <a:solidFill>
                  <a:schemeClr val="bg1"/>
                </a:solidFill>
                <a:latin typeface="微软雅黑" pitchFamily="34" charset="-122"/>
                <a:ea typeface="微软雅黑" pitchFamily="34" charset="-122"/>
              </a:rPr>
              <a:t>长期利润分享计划</a:t>
            </a:r>
            <a:endParaRPr lang="zh-CN" altLang="en-US" sz="2000" kern="1200" dirty="0">
              <a:solidFill>
                <a:schemeClr val="bg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8312752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a:t>
            </a:r>
            <a:r>
              <a:rPr lang="zh-CN" altLang="zh-CN" sz="2600" kern="0" dirty="0" smtClean="0">
                <a:solidFill>
                  <a:srgbClr val="084CA1"/>
                </a:solidFill>
                <a:latin typeface="微软雅黑"/>
                <a:ea typeface="微软雅黑"/>
              </a:rPr>
              <a:t>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6" y="649144"/>
            <a:ext cx="493981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一、应付职工薪酬的科目设置</a:t>
            </a:r>
            <a:endParaRPr lang="en-US" altLang="zh-CN" sz="1800" b="1" dirty="0">
              <a:solidFill>
                <a:srgbClr val="084CA1"/>
              </a:solidFill>
              <a:ea typeface="微软雅黑"/>
              <a:cs typeface="+mn-ea"/>
              <a:sym typeface="+mn-lt"/>
            </a:endParaRPr>
          </a:p>
        </p:txBody>
      </p:sp>
      <p:cxnSp>
        <p:nvCxnSpPr>
          <p:cNvPr id="19" name="直接连接符 18"/>
          <p:cNvCxnSpPr/>
          <p:nvPr/>
        </p:nvCxnSpPr>
        <p:spPr>
          <a:xfrm>
            <a:off x="1216199" y="3288451"/>
            <a:ext cx="5840412"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4058224" y="3288451"/>
            <a:ext cx="0" cy="1455036"/>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87624" y="2932094"/>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22" name="TextBox 21"/>
          <p:cNvSpPr txBox="1"/>
          <p:nvPr/>
        </p:nvSpPr>
        <p:spPr>
          <a:xfrm>
            <a:off x="6406670" y="2932094"/>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23" name="TextBox 22"/>
          <p:cNvSpPr txBox="1"/>
          <p:nvPr/>
        </p:nvSpPr>
        <p:spPr>
          <a:xfrm>
            <a:off x="3172399" y="2901316"/>
            <a:ext cx="1771650" cy="400110"/>
          </a:xfrm>
          <a:prstGeom prst="rect">
            <a:avLst/>
          </a:prstGeom>
          <a:noFill/>
        </p:spPr>
        <p:txBody>
          <a:bodyPr wrap="square" rtlCol="0">
            <a:spAutoFit/>
          </a:bodyPr>
          <a:lstStyle/>
          <a:p>
            <a:pPr algn="dist"/>
            <a:r>
              <a:rPr lang="zh-CN" altLang="en-US" sz="2000" b="1" dirty="0" smtClean="0">
                <a:solidFill>
                  <a:srgbClr val="084CA1"/>
                </a:solidFill>
                <a:latin typeface="微软雅黑" pitchFamily="34" charset="-122"/>
                <a:ea typeface="微软雅黑" pitchFamily="34" charset="-122"/>
              </a:rPr>
              <a:t>应付职工薪酬</a:t>
            </a:r>
            <a:endParaRPr lang="zh-CN" altLang="en-US" sz="2000" b="1" dirty="0">
              <a:solidFill>
                <a:srgbClr val="084CA1"/>
              </a:solidFill>
              <a:latin typeface="微软雅黑" pitchFamily="34" charset="-122"/>
              <a:ea typeface="微软雅黑" pitchFamily="34" charset="-122"/>
            </a:endParaRPr>
          </a:p>
        </p:txBody>
      </p:sp>
      <p:sp>
        <p:nvSpPr>
          <p:cNvPr id="24" name="TextBox 23"/>
          <p:cNvSpPr txBox="1"/>
          <p:nvPr/>
        </p:nvSpPr>
        <p:spPr>
          <a:xfrm>
            <a:off x="1187625" y="3288450"/>
            <a:ext cx="2870600" cy="923330"/>
          </a:xfrm>
          <a:prstGeom prst="rect">
            <a:avLst/>
          </a:prstGeom>
          <a:noFill/>
        </p:spPr>
        <p:txBody>
          <a:bodyPr wrap="square" rtlCol="0">
            <a:spAutoFit/>
          </a:bodyPr>
          <a:lstStyle/>
          <a:p>
            <a:pPr lvl="0">
              <a:lnSpc>
                <a:spcPct val="150000"/>
              </a:lnSpc>
              <a:spcBef>
                <a:spcPct val="0"/>
              </a:spcBef>
            </a:pPr>
            <a:r>
              <a:rPr lang="zh-CN" altLang="zh-CN" sz="1800" dirty="0">
                <a:latin typeface="微软雅黑" pitchFamily="34" charset="-122"/>
                <a:ea typeface="微软雅黑" pitchFamily="34" charset="-122"/>
              </a:rPr>
              <a:t>实际发放的职工薪酬数额，包括扣还的款项等</a:t>
            </a:r>
            <a:endParaRPr lang="zh-CN" altLang="en-US" sz="1800" dirty="0">
              <a:latin typeface="微软雅黑" pitchFamily="34" charset="-122"/>
              <a:ea typeface="微软雅黑" pitchFamily="34" charset="-122"/>
            </a:endParaRPr>
          </a:p>
        </p:txBody>
      </p:sp>
      <p:sp>
        <p:nvSpPr>
          <p:cNvPr id="25" name="TextBox 24"/>
          <p:cNvSpPr txBox="1"/>
          <p:nvPr/>
        </p:nvSpPr>
        <p:spPr>
          <a:xfrm>
            <a:off x="4058224" y="3288450"/>
            <a:ext cx="2994777" cy="874407"/>
          </a:xfrm>
          <a:prstGeom prst="rect">
            <a:avLst/>
          </a:prstGeom>
          <a:noFill/>
        </p:spPr>
        <p:txBody>
          <a:bodyPr wrap="square" rtlCol="0">
            <a:spAutoFit/>
          </a:bodyPr>
          <a:lstStyle/>
          <a:p>
            <a:pPr lvl="0">
              <a:lnSpc>
                <a:spcPct val="150000"/>
              </a:lnSpc>
              <a:spcBef>
                <a:spcPct val="0"/>
              </a:spcBef>
            </a:pPr>
            <a:r>
              <a:rPr lang="zh-CN" altLang="zh-CN" sz="1800" dirty="0">
                <a:latin typeface="微软雅黑" pitchFamily="34" charset="-122"/>
                <a:ea typeface="微软雅黑" pitchFamily="34" charset="-122"/>
              </a:rPr>
              <a:t>已分配计入有关成本费用项目的职工薪酬的数额</a:t>
            </a:r>
            <a:endParaRPr lang="zh-CN" altLang="en-US" sz="1800" dirty="0">
              <a:latin typeface="微软雅黑" pitchFamily="34" charset="-122"/>
              <a:ea typeface="微软雅黑" pitchFamily="34" charset="-122"/>
            </a:endParaRPr>
          </a:p>
        </p:txBody>
      </p:sp>
      <p:cxnSp>
        <p:nvCxnSpPr>
          <p:cNvPr id="26" name="直接连接符 25"/>
          <p:cNvCxnSpPr/>
          <p:nvPr/>
        </p:nvCxnSpPr>
        <p:spPr>
          <a:xfrm>
            <a:off x="1212589" y="4155926"/>
            <a:ext cx="5840412" cy="2515"/>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805486" y="1125541"/>
            <a:ext cx="7366914" cy="1528624"/>
          </a:xfrm>
          <a:prstGeom prst="rect">
            <a:avLst/>
          </a:prstGeom>
          <a:solidFill>
            <a:schemeClr val="accent1">
              <a:lumMod val="40000"/>
              <a:lumOff val="60000"/>
            </a:schemeClr>
          </a:solidFill>
        </p:spPr>
        <p:txBody>
          <a:bodyPr wrap="square" rtlCol="0">
            <a:spAutoFit/>
          </a:bodyPr>
          <a:lstStyle/>
          <a:p>
            <a:pPr>
              <a:lnSpc>
                <a:spcPts val="2800"/>
              </a:lnSpc>
            </a:pPr>
            <a:r>
              <a:rPr lang="zh-CN" altLang="zh-CN" sz="1800" dirty="0">
                <a:latin typeface="微软雅黑" pitchFamily="34" charset="-122"/>
                <a:ea typeface="微软雅黑" pitchFamily="34" charset="-122"/>
              </a:rPr>
              <a:t>照“工资、奖金、津贴和补贴</a:t>
            </a:r>
            <a:r>
              <a:rPr lang="zh-CN" altLang="zh-CN" sz="1800" dirty="0" smtClean="0">
                <a:latin typeface="微软雅黑" pitchFamily="34" charset="-122"/>
                <a:ea typeface="微软雅黑" pitchFamily="34" charset="-122"/>
              </a:rPr>
              <a:t>”“职工福利费”“</a:t>
            </a:r>
            <a:r>
              <a:rPr lang="zh-CN" altLang="zh-CN" sz="1800" dirty="0">
                <a:latin typeface="微软雅黑" pitchFamily="34" charset="-122"/>
                <a:ea typeface="微软雅黑" pitchFamily="34" charset="-122"/>
              </a:rPr>
              <a:t>非货币性</a:t>
            </a:r>
            <a:r>
              <a:rPr lang="zh-CN" altLang="zh-CN" sz="1800" dirty="0" smtClean="0">
                <a:latin typeface="微软雅黑" pitchFamily="34" charset="-122"/>
                <a:ea typeface="微软雅黑" pitchFamily="34" charset="-122"/>
              </a:rPr>
              <a:t>福利”“社会保险费”“住房公积金”“</a:t>
            </a:r>
            <a:r>
              <a:rPr lang="zh-CN" altLang="zh-CN" sz="1800" dirty="0">
                <a:latin typeface="微软雅黑" pitchFamily="34" charset="-122"/>
                <a:ea typeface="微软雅黑" pitchFamily="34" charset="-122"/>
              </a:rPr>
              <a:t>工会经费和职工教育经费</a:t>
            </a:r>
            <a:r>
              <a:rPr lang="zh-CN" altLang="zh-CN" sz="1800" dirty="0" smtClean="0">
                <a:latin typeface="微软雅黑" pitchFamily="34" charset="-122"/>
                <a:ea typeface="微软雅黑" pitchFamily="34" charset="-122"/>
              </a:rPr>
              <a:t>”“带薪缺勤”“利润分享计划”“</a:t>
            </a:r>
            <a:r>
              <a:rPr lang="zh-CN" altLang="zh-CN" sz="1800" dirty="0">
                <a:latin typeface="微软雅黑" pitchFamily="34" charset="-122"/>
                <a:ea typeface="微软雅黑" pitchFamily="34" charset="-122"/>
              </a:rPr>
              <a:t>设定提存计划</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设定受益计划义务</a:t>
            </a:r>
            <a:r>
              <a:rPr lang="zh-CN" altLang="zh-CN" sz="1800" dirty="0" smtClean="0">
                <a:latin typeface="微软雅黑" pitchFamily="34" charset="-122"/>
                <a:ea typeface="微软雅黑" pitchFamily="34" charset="-122"/>
              </a:rPr>
              <a:t>”“辞退福利”</a:t>
            </a:r>
            <a:r>
              <a:rPr lang="zh-CN" altLang="zh-CN" sz="1800" dirty="0">
                <a:latin typeface="微软雅黑" pitchFamily="34" charset="-122"/>
                <a:ea typeface="微软雅黑" pitchFamily="34" charset="-122"/>
              </a:rPr>
              <a:t>等职工薪酬项目设置明细账进行明细</a:t>
            </a:r>
            <a:r>
              <a:rPr lang="zh-CN" altLang="zh-CN" sz="1800" dirty="0" smtClean="0">
                <a:latin typeface="微软雅黑" pitchFamily="34" charset="-122"/>
                <a:ea typeface="微软雅黑" pitchFamily="34" charset="-122"/>
              </a:rPr>
              <a:t>核算</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28" name="TextBox 27"/>
          <p:cNvSpPr txBox="1"/>
          <p:nvPr/>
        </p:nvSpPr>
        <p:spPr>
          <a:xfrm>
            <a:off x="4058224" y="4184119"/>
            <a:ext cx="2998387" cy="507831"/>
          </a:xfrm>
          <a:prstGeom prst="rect">
            <a:avLst/>
          </a:prstGeom>
          <a:noFill/>
        </p:spPr>
        <p:txBody>
          <a:bodyPr wrap="square" rtlCol="0">
            <a:spAutoFit/>
          </a:bodyPr>
          <a:lstStyle/>
          <a:p>
            <a:pPr lvl="0" algn="r">
              <a:lnSpc>
                <a:spcPct val="150000"/>
              </a:lnSpc>
              <a:spcBef>
                <a:spcPct val="0"/>
              </a:spcBef>
            </a:pPr>
            <a:r>
              <a:rPr lang="zh-CN" altLang="en-US" sz="1800" b="1" dirty="0" smtClean="0">
                <a:latin typeface="微软雅黑" pitchFamily="34" charset="-122"/>
                <a:ea typeface="微软雅黑" pitchFamily="34" charset="-122"/>
              </a:rPr>
              <a:t>余额：</a:t>
            </a:r>
            <a:r>
              <a:rPr lang="zh-CN" altLang="en-US" sz="1800" dirty="0" smtClean="0">
                <a:latin typeface="微软雅黑" pitchFamily="34" charset="-122"/>
                <a:ea typeface="微软雅黑" pitchFamily="34" charset="-122"/>
              </a:rPr>
              <a:t>应付未付的职工薪酬</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0067527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407383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应付职工薪酬的</a:t>
            </a:r>
            <a:r>
              <a:rPr lang="zh-CN" altLang="en-US" sz="2600" kern="0" dirty="0">
                <a:solidFill>
                  <a:srgbClr val="084CA1"/>
                </a:solidFill>
                <a:latin typeface="微软雅黑"/>
                <a:ea typeface="微软雅黑"/>
              </a:rPr>
              <a:t>账户处理</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6" y="649144"/>
            <a:ext cx="6807060"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、应付职工薪酬的账户处理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短期薪酬</a:t>
            </a:r>
            <a:r>
              <a:rPr lang="zh-CN" altLang="en-US" sz="1800" b="1" dirty="0">
                <a:solidFill>
                  <a:srgbClr val="084CA1"/>
                </a:solidFill>
                <a:ea typeface="微软雅黑"/>
                <a:cs typeface="+mn-ea"/>
              </a:rPr>
              <a:t>（</a:t>
            </a:r>
            <a:r>
              <a:rPr lang="zh-CN" altLang="zh-CN" sz="1800" b="1" dirty="0">
                <a:solidFill>
                  <a:srgbClr val="084CA1"/>
                </a:solidFill>
                <a:ea typeface="微软雅黑"/>
                <a:cs typeface="+mn-ea"/>
              </a:rPr>
              <a:t>货币性职工薪酬</a:t>
            </a:r>
            <a:r>
              <a:rPr lang="zh-CN" altLang="en-US" sz="1800" b="1" dirty="0">
                <a:solidFill>
                  <a:srgbClr val="084CA1"/>
                </a:solidFill>
                <a:ea typeface="微软雅黑"/>
                <a:cs typeface="+mn-ea"/>
              </a:rPr>
              <a:t>）</a:t>
            </a:r>
            <a:endParaRPr lang="en-US" altLang="zh-CN" sz="1800" b="1" dirty="0">
              <a:solidFill>
                <a:srgbClr val="084CA1"/>
              </a:solidFill>
              <a:ea typeface="微软雅黑"/>
              <a:cs typeface="+mn-ea"/>
              <a:sym typeface="+mn-lt"/>
            </a:endParaRPr>
          </a:p>
        </p:txBody>
      </p:sp>
      <p:grpSp>
        <p:nvGrpSpPr>
          <p:cNvPr id="18" name="组合 17"/>
          <p:cNvGrpSpPr/>
          <p:nvPr/>
        </p:nvGrpSpPr>
        <p:grpSpPr>
          <a:xfrm>
            <a:off x="107700" y="1333470"/>
            <a:ext cx="1760598" cy="1690207"/>
            <a:chOff x="1715" y="4363"/>
            <a:chExt cx="3628" cy="3490"/>
          </a:xfrm>
        </p:grpSpPr>
        <p:sp>
          <p:nvSpPr>
            <p:cNvPr id="29" name="椭圆 2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1" name="椭圆 30"/>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2" name="文本框 18"/>
          <p:cNvSpPr txBox="1"/>
          <p:nvPr/>
        </p:nvSpPr>
        <p:spPr>
          <a:xfrm>
            <a:off x="2540461" y="1701704"/>
            <a:ext cx="5558509" cy="2585323"/>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1</a:t>
            </a:r>
            <a:r>
              <a:rPr lang="zh-CN" altLang="en-US" sz="1800" b="1" dirty="0" smtClean="0">
                <a:latin typeface="微软雅黑" pitchFamily="34" charset="-122"/>
                <a:ea typeface="微软雅黑" pitchFamily="34" charset="-122"/>
              </a:rPr>
              <a:t>）</a:t>
            </a:r>
            <a:r>
              <a:rPr lang="zh-CN" altLang="zh-CN" sz="1800" b="1" dirty="0" smtClean="0">
                <a:latin typeface="微软雅黑" pitchFamily="34" charset="-122"/>
                <a:ea typeface="微软雅黑" pitchFamily="34" charset="-122"/>
              </a:rPr>
              <a:t>计</a:t>
            </a:r>
            <a:r>
              <a:rPr lang="zh-CN" altLang="zh-CN" sz="1800" b="1" dirty="0">
                <a:latin typeface="微软雅黑" pitchFamily="34" charset="-122"/>
                <a:ea typeface="微软雅黑" pitchFamily="34" charset="-122"/>
              </a:rPr>
              <a:t>提货币性职工薪酬时：</a:t>
            </a:r>
          </a:p>
          <a:p>
            <a:pPr>
              <a:lnSpc>
                <a:spcPct val="150000"/>
              </a:lnSpc>
            </a:pPr>
            <a:r>
              <a:rPr lang="zh-CN" altLang="zh-CN" sz="1800" dirty="0">
                <a:latin typeface="微软雅黑" pitchFamily="34" charset="-122"/>
                <a:ea typeface="微软雅黑" pitchFamily="34" charset="-122"/>
              </a:rPr>
              <a:t>借：管理费用</a:t>
            </a:r>
          </a:p>
          <a:p>
            <a:pPr>
              <a:lnSpc>
                <a:spcPct val="150000"/>
              </a:lnSpc>
            </a:pPr>
            <a:r>
              <a:rPr lang="zh-CN" altLang="zh-CN" sz="1800" dirty="0">
                <a:latin typeface="微软雅黑" pitchFamily="34" charset="-122"/>
                <a:ea typeface="微软雅黑" pitchFamily="34" charset="-122"/>
              </a:rPr>
              <a:t>　　生产成本</a:t>
            </a:r>
          </a:p>
          <a:p>
            <a:pPr>
              <a:lnSpc>
                <a:spcPct val="150000"/>
              </a:lnSpc>
            </a:pPr>
            <a:r>
              <a:rPr lang="zh-CN" altLang="zh-CN" sz="1800" dirty="0">
                <a:latin typeface="微软雅黑" pitchFamily="34" charset="-122"/>
                <a:ea typeface="微软雅黑" pitchFamily="34" charset="-122"/>
              </a:rPr>
              <a:t>　　制造费用</a:t>
            </a:r>
          </a:p>
          <a:p>
            <a:pPr>
              <a:lnSpc>
                <a:spcPct val="150000"/>
              </a:lnSpc>
            </a:pPr>
            <a:r>
              <a:rPr lang="zh-CN" altLang="zh-CN" sz="1800" dirty="0">
                <a:latin typeface="微软雅黑" pitchFamily="34" charset="-122"/>
                <a:ea typeface="微软雅黑" pitchFamily="34" charset="-122"/>
              </a:rPr>
              <a:t>　　劳务成本等</a:t>
            </a:r>
          </a:p>
          <a:p>
            <a:pPr>
              <a:lnSpc>
                <a:spcPct val="150000"/>
              </a:lnSpc>
            </a:pPr>
            <a:r>
              <a:rPr lang="zh-CN" altLang="zh-CN" sz="1800" dirty="0">
                <a:latin typeface="微软雅黑" pitchFamily="34" charset="-122"/>
                <a:ea typeface="微软雅黑" pitchFamily="34" charset="-122"/>
              </a:rPr>
              <a:t>　　贷：应付职工薪酬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工资、奖金、津贴和补贴</a:t>
            </a:r>
          </a:p>
        </p:txBody>
      </p:sp>
      <p:sp>
        <p:nvSpPr>
          <p:cNvPr id="34" name="文本框 19"/>
          <p:cNvSpPr txBox="1"/>
          <p:nvPr/>
        </p:nvSpPr>
        <p:spPr>
          <a:xfrm>
            <a:off x="2573946" y="1131769"/>
            <a:ext cx="6570054" cy="499624"/>
          </a:xfrm>
          <a:prstGeom prst="rect">
            <a:avLst/>
          </a:prstGeom>
          <a:noFill/>
        </p:spPr>
        <p:txBody>
          <a:bodyPr wrap="square" rtlCol="0">
            <a:spAutoFit/>
          </a:bodyPr>
          <a:lstStyle/>
          <a:p>
            <a:pPr>
              <a:lnSpc>
                <a:spcPct val="150000"/>
              </a:lnSpc>
              <a:defRPr/>
            </a:pPr>
            <a:r>
              <a:rPr lang="zh-CN" altLang="zh-CN" sz="2000" b="1" kern="0" dirty="0">
                <a:solidFill>
                  <a:srgbClr val="084CA1"/>
                </a:solidFill>
                <a:latin typeface="微软雅黑" pitchFamily="34" charset="-122"/>
                <a:ea typeface="微软雅黑" pitchFamily="34" charset="-122"/>
              </a:rPr>
              <a:t>工资、奖金、津贴和</a:t>
            </a:r>
            <a:r>
              <a:rPr lang="zh-CN" altLang="zh-CN" sz="2000" b="1" kern="0" dirty="0" smtClean="0">
                <a:solidFill>
                  <a:srgbClr val="084CA1"/>
                </a:solidFill>
                <a:latin typeface="微软雅黑" pitchFamily="34" charset="-122"/>
                <a:ea typeface="微软雅黑" pitchFamily="34" charset="-122"/>
              </a:rPr>
              <a:t>补贴</a:t>
            </a:r>
            <a:endParaRPr lang="zh-CN" altLang="zh-CN"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92454430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1129"/>
  <p:tag name="MH_SECTIONID" val="1130,1131,"/>
</p:tagLst>
</file>

<file path=ppt/tags/tag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100.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62"/>
</p:tagLst>
</file>

<file path=ppt/tags/tag101.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63"/>
</p:tagLst>
</file>

<file path=ppt/tags/tag102.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64"/>
</p:tagLst>
</file>

<file path=ppt/tags/tag103.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65"/>
</p:tagLst>
</file>

<file path=ppt/tags/tag104.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66"/>
</p:tagLst>
</file>

<file path=ppt/tags/tag105.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67"/>
</p:tagLst>
</file>

<file path=ppt/tags/tag106.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68"/>
</p:tagLst>
</file>

<file path=ppt/tags/tag107.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69"/>
</p:tagLst>
</file>

<file path=ppt/tags/tag108.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70"/>
</p:tagLst>
</file>

<file path=ppt/tags/tag109.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71"/>
</p:tagLst>
</file>

<file path=ppt/tags/tag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110.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72"/>
</p:tagLst>
</file>

<file path=ppt/tags/tag111.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73"/>
</p:tagLst>
</file>

<file path=ppt/tags/tag112.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74"/>
</p:tagLst>
</file>

<file path=ppt/tags/tag113.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75"/>
</p:tagLst>
</file>

<file path=ppt/tags/tag114.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76"/>
</p:tagLst>
</file>

<file path=ppt/tags/tag115.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77"/>
</p:tagLst>
</file>

<file path=ppt/tags/tag116.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78"/>
</p:tagLst>
</file>

<file path=ppt/tags/tag117.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81"/>
</p:tagLst>
</file>

<file path=ppt/tags/tag118.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82"/>
</p:tagLst>
</file>

<file path=ppt/tags/tag119.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83"/>
</p:tagLst>
</file>

<file path=ppt/tags/tag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120.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84"/>
</p:tagLst>
</file>

<file path=ppt/tags/tag121.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86"/>
</p:tagLst>
</file>

<file path=ppt/tags/tag122.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87"/>
</p:tagLst>
</file>

<file path=ppt/tags/tag123.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88"/>
</p:tagLst>
</file>

<file path=ppt/tags/tag124.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89"/>
</p:tagLst>
</file>

<file path=ppt/tags/tag125.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90"/>
</p:tagLst>
</file>

<file path=ppt/tags/tag126.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91"/>
</p:tagLst>
</file>

<file path=ppt/tags/tag127.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92"/>
</p:tagLst>
</file>

<file path=ppt/tags/tag128.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93"/>
</p:tagLst>
</file>

<file path=ppt/tags/tag129.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94"/>
</p:tagLst>
</file>

<file path=ppt/tags/tag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130.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95"/>
</p:tagLst>
</file>

<file path=ppt/tags/tag131.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96"/>
</p:tagLst>
</file>

<file path=ppt/tags/tag132.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97"/>
</p:tagLst>
</file>

<file path=ppt/tags/tag133.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98"/>
</p:tagLst>
</file>

<file path=ppt/tags/tag134.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99"/>
</p:tagLst>
</file>

<file path=ppt/tags/tag135.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00"/>
</p:tagLst>
</file>

<file path=ppt/tags/tag136.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01"/>
</p:tagLst>
</file>

<file path=ppt/tags/tag137.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02"/>
</p:tagLst>
</file>

<file path=ppt/tags/tag138.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03"/>
</p:tagLst>
</file>

<file path=ppt/tags/tag139.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04"/>
</p:tagLst>
</file>

<file path=ppt/tags/tag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140.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05"/>
</p:tagLst>
</file>

<file path=ppt/tags/tag141.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06"/>
</p:tagLst>
</file>

<file path=ppt/tags/tag142.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07"/>
</p:tagLst>
</file>

<file path=ppt/tags/tag143.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08"/>
</p:tagLst>
</file>

<file path=ppt/tags/tag144.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09"/>
</p:tagLst>
</file>

<file path=ppt/tags/tag145.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10"/>
</p:tagLst>
</file>

<file path=ppt/tags/tag146.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11"/>
</p:tagLst>
</file>

<file path=ppt/tags/tag147.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12"/>
</p:tagLst>
</file>

<file path=ppt/tags/tag148.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13"/>
</p:tagLst>
</file>

<file path=ppt/tags/tag149.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14"/>
</p:tagLst>
</file>

<file path=ppt/tags/tag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150.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15"/>
</p:tagLst>
</file>

<file path=ppt/tags/tag151.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16"/>
</p:tagLst>
</file>

<file path=ppt/tags/tag152.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17"/>
</p:tagLst>
</file>

<file path=ppt/tags/tag153.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18"/>
</p:tagLst>
</file>

<file path=ppt/tags/tag154.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19"/>
</p:tagLst>
</file>

<file path=ppt/tags/tag155.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20"/>
</p:tagLst>
</file>

<file path=ppt/tags/tag156.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21"/>
</p:tagLst>
</file>

<file path=ppt/tags/tag157.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22"/>
</p:tagLst>
</file>

<file path=ppt/tags/tag158.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23"/>
</p:tagLst>
</file>

<file path=ppt/tags/tag159.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85"/>
</p:tagLst>
</file>

<file path=ppt/tags/tag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6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7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783"/>
  <p:tag name="KSO_WM_UNIT_TYPE" val="l_i"/>
  <p:tag name="KSO_WM_UNIT_INDEX" val="1_7"/>
  <p:tag name="KSO_WM_UNIT_ID" val="259*l_i*1_7"/>
  <p:tag name="KSO_WM_UNIT_CLEAR" val="1"/>
  <p:tag name="KSO_WM_UNIT_LAYERLEVEL" val="1_1"/>
  <p:tag name="KSO_WM_BEAUTIFY_FLAG" val="#wm#"/>
  <p:tag name="KSO_WM_DIAGRAM_GROUP_CODE" val="l1-1"/>
  <p:tag name="KSO_WM_UNIT_TEXT_FILL_FORE_SCHEMECOLOR_INDEX" val="2"/>
  <p:tag name="KSO_WM_UNIT_TEXT_FILL_TYPE" val="1"/>
</p:tagLst>
</file>

<file path=ppt/tags/tag17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7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8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9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9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0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1.xml><?xml version="1.0" encoding="utf-8"?>
<p:tagLst xmlns:a="http://schemas.openxmlformats.org/drawingml/2006/main" xmlns:r="http://schemas.openxmlformats.org/officeDocument/2006/relationships" xmlns:p="http://schemas.openxmlformats.org/presentationml/2006/main">
  <p:tag name="MH" val="20180801115500"/>
  <p:tag name="MH_LIBRARY" val="GRAPHIC"/>
  <p:tag name="MH_TYPE" val="Other"/>
  <p:tag name="MH_ORDER" val="1"/>
</p:tagLst>
</file>

<file path=ppt/tags/tag2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1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80801115500"/>
  <p:tag name="MH_LIBRARY" val="GRAPHIC"/>
  <p:tag name="MH_TYPE" val="Title"/>
  <p:tag name="MH_ORDER" val="1"/>
</p:tagLst>
</file>

<file path=ppt/tags/tag2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2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xml><?xml version="1.0" encoding="utf-8"?>
<p:tagLst xmlns:a="http://schemas.openxmlformats.org/drawingml/2006/main" xmlns:r="http://schemas.openxmlformats.org/officeDocument/2006/relationships" xmlns:p="http://schemas.openxmlformats.org/presentationml/2006/main">
  <p:tag name="MH" val="20180801115500"/>
  <p:tag name="MH_LIBRARY" val="GRAPHIC"/>
  <p:tag name="MH_TYPE" val="SubTitle"/>
  <p:tag name="MH_ORDER" val="1"/>
</p:tagLst>
</file>

<file path=ppt/tags/tag2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3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4.xml><?xml version="1.0" encoding="utf-8"?>
<p:tagLst xmlns:a="http://schemas.openxmlformats.org/drawingml/2006/main" xmlns:r="http://schemas.openxmlformats.org/officeDocument/2006/relationships" xmlns:p="http://schemas.openxmlformats.org/presentationml/2006/main">
  <p:tag name="MH" val="20180801115500"/>
  <p:tag name="MH_LIBRARY" val="GRAPHIC"/>
  <p:tag name="MH_TYPE" val="SubTitle"/>
  <p:tag name="MH_ORDER" val="2"/>
</p:tagLst>
</file>

<file path=ppt/tags/tag2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4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4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5.xml><?xml version="1.0" encoding="utf-8"?>
<p:tagLst xmlns:a="http://schemas.openxmlformats.org/drawingml/2006/main" xmlns:r="http://schemas.openxmlformats.org/officeDocument/2006/relationships" xmlns:p="http://schemas.openxmlformats.org/presentationml/2006/main">
  <p:tag name="MH" val="20180801115500"/>
  <p:tag name="MH_LIBRARY" val="GRAPHIC"/>
  <p:tag name="MH_TYPE" val="SubTitle"/>
  <p:tag name="MH_ORDER" val="3"/>
</p:tagLst>
</file>

<file path=ppt/tags/tag2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5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xml><?xml version="1.0" encoding="utf-8"?>
<p:tagLst xmlns:a="http://schemas.openxmlformats.org/drawingml/2006/main" xmlns:r="http://schemas.openxmlformats.org/officeDocument/2006/relationships" xmlns:p="http://schemas.openxmlformats.org/presentationml/2006/main">
  <p:tag name="MH" val="20180801115500"/>
  <p:tag name="MH_LIBRARY" val="GRAPHIC"/>
  <p:tag name="MH_TYPE" val="SubTitle"/>
  <p:tag name="MH_ORDER" val="4"/>
</p:tagLst>
</file>

<file path=ppt/tags/tag26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6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6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6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8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8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9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0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0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xml><?xml version="1.0" encoding="utf-8"?>
<p:tagLst xmlns:a="http://schemas.openxmlformats.org/drawingml/2006/main" xmlns:r="http://schemas.openxmlformats.org/officeDocument/2006/relationships" xmlns:p="http://schemas.openxmlformats.org/presentationml/2006/main">
  <p:tag name="MH" val="20180801134342"/>
  <p:tag name="MH_LIBRARY" val="GRAPHIC"/>
  <p:tag name="MH_TYPE" val="Other"/>
  <p:tag name="MH_ORDER" val="4"/>
</p:tagLst>
</file>

<file path=ppt/tags/tag32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2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2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xml><?xml version="1.0" encoding="utf-8"?>
<p:tagLst xmlns:a="http://schemas.openxmlformats.org/drawingml/2006/main" xmlns:r="http://schemas.openxmlformats.org/officeDocument/2006/relationships" xmlns:p="http://schemas.openxmlformats.org/presentationml/2006/main">
  <p:tag name="MH" val="20180801134342"/>
  <p:tag name="MH_LIBRARY" val="GRAPHIC"/>
  <p:tag name="MH_TYPE" val="Other"/>
  <p:tag name="MH_ORDER" val="5"/>
</p:tagLst>
</file>

<file path=ppt/tags/tag3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3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xml><?xml version="1.0" encoding="utf-8"?>
<p:tagLst xmlns:a="http://schemas.openxmlformats.org/drawingml/2006/main" xmlns:r="http://schemas.openxmlformats.org/officeDocument/2006/relationships" xmlns:p="http://schemas.openxmlformats.org/presentationml/2006/main">
  <p:tag name="MH" val="20180801134342"/>
  <p:tag name="MH_LIBRARY" val="GRAPHIC"/>
  <p:tag name="MH_TYPE" val="SubTitle"/>
  <p:tag name="MH_ORDER" val="3"/>
</p:tagLst>
</file>

<file path=ppt/tags/tag34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4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4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xml><?xml version="1.0" encoding="utf-8"?>
<p:tagLst xmlns:a="http://schemas.openxmlformats.org/drawingml/2006/main" xmlns:r="http://schemas.openxmlformats.org/officeDocument/2006/relationships" xmlns:p="http://schemas.openxmlformats.org/presentationml/2006/main">
  <p:tag name="MH" val="20180801134342"/>
  <p:tag name="MH_LIBRARY" val="GRAPHIC"/>
  <p:tag name="MH_TYPE" val="Other"/>
  <p:tag name="MH_ORDER" val="8"/>
</p:tagLst>
</file>

<file path=ppt/tags/tag3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5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6.xml><?xml version="1.0" encoding="utf-8"?>
<p:tagLst xmlns:a="http://schemas.openxmlformats.org/drawingml/2006/main" xmlns:r="http://schemas.openxmlformats.org/officeDocument/2006/relationships" xmlns:p="http://schemas.openxmlformats.org/presentationml/2006/main">
  <p:tag name="MH" val="20180801134342"/>
  <p:tag name="MH_LIBRARY" val="GRAPHIC"/>
  <p:tag name="MH_TYPE" val="Other"/>
  <p:tag name="MH_ORDER" val="9"/>
</p:tagLst>
</file>

<file path=ppt/tags/tag3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61.xml><?xml version="1.0" encoding="utf-8"?>
<p:tagLst xmlns:a="http://schemas.openxmlformats.org/drawingml/2006/main" xmlns:r="http://schemas.openxmlformats.org/officeDocument/2006/relationships" xmlns:p="http://schemas.openxmlformats.org/presentationml/2006/main">
  <p:tag name="MH" val="20180629132639"/>
  <p:tag name="MH_LIBRARY" val="GRAPHIC"/>
</p:tagLst>
</file>

<file path=ppt/tags/tag37.xml><?xml version="1.0" encoding="utf-8"?>
<p:tagLst xmlns:a="http://schemas.openxmlformats.org/drawingml/2006/main" xmlns:r="http://schemas.openxmlformats.org/officeDocument/2006/relationships" xmlns:p="http://schemas.openxmlformats.org/presentationml/2006/main">
  <p:tag name="MH" val="20180801134342"/>
  <p:tag name="MH_LIBRARY" val="GRAPHIC"/>
  <p:tag name="MH_TYPE" val="Other"/>
  <p:tag name="MH_ORDER" val="10"/>
</p:tagLst>
</file>

<file path=ppt/tags/tag38.xml><?xml version="1.0" encoding="utf-8"?>
<p:tagLst xmlns:a="http://schemas.openxmlformats.org/drawingml/2006/main" xmlns:r="http://schemas.openxmlformats.org/officeDocument/2006/relationships" xmlns:p="http://schemas.openxmlformats.org/presentationml/2006/main">
  <p:tag name="MH" val="20180801134342"/>
  <p:tag name="MH_LIBRARY" val="GRAPHIC"/>
  <p:tag name="MH_TYPE" val="SubTitle"/>
  <p:tag name="MH_ORDER" val="2"/>
</p:tagLst>
</file>

<file path=ppt/tags/tag39.xml><?xml version="1.0" encoding="utf-8"?>
<p:tagLst xmlns:a="http://schemas.openxmlformats.org/drawingml/2006/main" xmlns:r="http://schemas.openxmlformats.org/officeDocument/2006/relationships" xmlns:p="http://schemas.openxmlformats.org/presentationml/2006/main">
  <p:tag name="MH" val="20180801134342"/>
  <p:tag name="MH_LIBRARY" val="GRAPHIC"/>
  <p:tag name="MH_TYPE" val="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40.xml><?xml version="1.0" encoding="utf-8"?>
<p:tagLst xmlns:a="http://schemas.openxmlformats.org/drawingml/2006/main" xmlns:r="http://schemas.openxmlformats.org/officeDocument/2006/relationships" xmlns:p="http://schemas.openxmlformats.org/presentationml/2006/main">
  <p:tag name="MH" val="20180801134342"/>
  <p:tag name="MH_LIBRARY" val="GRAPHIC"/>
  <p:tag name="MH_TYPE" val="Other"/>
  <p:tag name="MH_ORDER" val="15"/>
</p:tagLst>
</file>

<file path=ppt/tags/tag41.xml><?xml version="1.0" encoding="utf-8"?>
<p:tagLst xmlns:a="http://schemas.openxmlformats.org/drawingml/2006/main" xmlns:r="http://schemas.openxmlformats.org/officeDocument/2006/relationships" xmlns:p="http://schemas.openxmlformats.org/presentationml/2006/main">
  <p:tag name="MH" val="20180801134342"/>
  <p:tag name="MH_LIBRARY" val="GRAPHIC"/>
  <p:tag name="MH_TYPE" val="SubTitle"/>
  <p:tag name="MH_ORDER" val="1"/>
</p:tagLst>
</file>

<file path=ppt/tags/tag42.xml><?xml version="1.0" encoding="utf-8"?>
<p:tagLst xmlns:a="http://schemas.openxmlformats.org/drawingml/2006/main" xmlns:r="http://schemas.openxmlformats.org/officeDocument/2006/relationships" xmlns:p="http://schemas.openxmlformats.org/presentationml/2006/main">
  <p:tag name="MH" val="20180801134342"/>
  <p:tag name="MH_LIBRARY" val="GRAPHIC"/>
  <p:tag name="MH_TYPE" val="Text"/>
  <p:tag name="MH_ORDER" val="3"/>
</p:tagLst>
</file>

<file path=ppt/tags/tag43.xml><?xml version="1.0" encoding="utf-8"?>
<p:tagLst xmlns:a="http://schemas.openxmlformats.org/drawingml/2006/main" xmlns:r="http://schemas.openxmlformats.org/officeDocument/2006/relationships" xmlns:p="http://schemas.openxmlformats.org/presentationml/2006/main">
  <p:tag name="MH" val="20180801134342"/>
  <p:tag name="MH_LIBRARY" val="GRAPHIC"/>
  <p:tag name="MH_TYPE" val="Text"/>
  <p:tag name="MH_ORDER" val="2"/>
</p:tagLst>
</file>

<file path=ppt/tags/tag44.xml><?xml version="1.0" encoding="utf-8"?>
<p:tagLst xmlns:a="http://schemas.openxmlformats.org/drawingml/2006/main" xmlns:r="http://schemas.openxmlformats.org/officeDocument/2006/relationships" xmlns:p="http://schemas.openxmlformats.org/presentationml/2006/main">
  <p:tag name="MH" val="20180801134342"/>
  <p:tag name="MH_LIBRARY" val="GRAPHIC"/>
  <p:tag name="MH_TYPE" val="Text"/>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8"/>
</p:tagLst>
</file>

<file path=ppt/tags/tag47.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9"/>
</p:tagLst>
</file>

<file path=ppt/tags/tag48.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0"/>
</p:tagLst>
</file>

<file path=ppt/tags/tag49.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1"/>
</p:tagLst>
</file>

<file path=ppt/tags/tag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50.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2"/>
</p:tagLst>
</file>

<file path=ppt/tags/tag51.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3"/>
</p:tagLst>
</file>

<file path=ppt/tags/tag52.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4"/>
</p:tagLst>
</file>

<file path=ppt/tags/tag53.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5"/>
</p:tagLst>
</file>

<file path=ppt/tags/tag54.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6"/>
</p:tagLst>
</file>

<file path=ppt/tags/tag55.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7"/>
</p:tagLst>
</file>

<file path=ppt/tags/tag56.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8"/>
</p:tagLst>
</file>

<file path=ppt/tags/tag57.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19"/>
</p:tagLst>
</file>

<file path=ppt/tags/tag58.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20"/>
</p:tagLst>
</file>

<file path=ppt/tags/tag59.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21"/>
</p:tagLst>
</file>

<file path=ppt/tags/tag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60.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22"/>
</p:tagLst>
</file>

<file path=ppt/tags/tag61.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23"/>
</p:tagLst>
</file>

<file path=ppt/tags/tag62.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24"/>
</p:tagLst>
</file>

<file path=ppt/tags/tag63.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25"/>
</p:tagLst>
</file>

<file path=ppt/tags/tag64.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26"/>
</p:tagLst>
</file>

<file path=ppt/tags/tag65.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27"/>
</p:tagLst>
</file>

<file path=ppt/tags/tag66.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28"/>
</p:tagLst>
</file>

<file path=ppt/tags/tag67.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29"/>
</p:tagLst>
</file>

<file path=ppt/tags/tag68.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30"/>
</p:tagLst>
</file>

<file path=ppt/tags/tag69.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31"/>
</p:tagLst>
</file>

<file path=ppt/tags/tag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70.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32"/>
</p:tagLst>
</file>

<file path=ppt/tags/tag71.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33"/>
</p:tagLst>
</file>

<file path=ppt/tags/tag72.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34"/>
</p:tagLst>
</file>

<file path=ppt/tags/tag73.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35"/>
</p:tagLst>
</file>

<file path=ppt/tags/tag74.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36"/>
</p:tagLst>
</file>

<file path=ppt/tags/tag75.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37"/>
</p:tagLst>
</file>

<file path=ppt/tags/tag76.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38"/>
</p:tagLst>
</file>

<file path=ppt/tags/tag77.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39"/>
</p:tagLst>
</file>

<file path=ppt/tags/tag78.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40"/>
</p:tagLst>
</file>

<file path=ppt/tags/tag79.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41"/>
</p:tagLst>
</file>

<file path=ppt/tags/tag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80.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42"/>
</p:tagLst>
</file>

<file path=ppt/tags/tag81.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43"/>
</p:tagLst>
</file>

<file path=ppt/tags/tag82.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44"/>
</p:tagLst>
</file>

<file path=ppt/tags/tag83.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45"/>
</p:tagLst>
</file>

<file path=ppt/tags/tag84.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46"/>
</p:tagLst>
</file>

<file path=ppt/tags/tag85.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47"/>
</p:tagLst>
</file>

<file path=ppt/tags/tag86.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48"/>
</p:tagLst>
</file>

<file path=ppt/tags/tag87.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49"/>
</p:tagLst>
</file>

<file path=ppt/tags/tag88.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50"/>
</p:tagLst>
</file>

<file path=ppt/tags/tag89.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51"/>
</p:tagLst>
</file>

<file path=ppt/tags/tag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90.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52"/>
</p:tagLst>
</file>

<file path=ppt/tags/tag91.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53"/>
</p:tagLst>
</file>

<file path=ppt/tags/tag92.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54"/>
</p:tagLst>
</file>

<file path=ppt/tags/tag93.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55"/>
</p:tagLst>
</file>

<file path=ppt/tags/tag94.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56"/>
</p:tagLst>
</file>

<file path=ppt/tags/tag95.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57"/>
</p:tagLst>
</file>

<file path=ppt/tags/tag96.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58"/>
</p:tagLst>
</file>

<file path=ppt/tags/tag97.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59"/>
</p:tagLst>
</file>

<file path=ppt/tags/tag98.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60"/>
</p:tagLst>
</file>

<file path=ppt/tags/tag99.xml><?xml version="1.0" encoding="utf-8"?>
<p:tagLst xmlns:a="http://schemas.openxmlformats.org/drawingml/2006/main" xmlns:r="http://schemas.openxmlformats.org/officeDocument/2006/relationships" xmlns:p="http://schemas.openxmlformats.org/presentationml/2006/main">
  <p:tag name="MH" val="20180801131800"/>
  <p:tag name="MH_LIBRARY" val="GRAPHIC"/>
  <p:tag name="MH_TYPE" val="Other"/>
  <p:tag name="MH_ORDER" val="61"/>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7102</TotalTime>
  <Words>2399</Words>
  <Application>Microsoft Office PowerPoint</Application>
  <PresentationFormat>全屏显示(16:9)</PresentationFormat>
  <Paragraphs>295</Paragraphs>
  <Slides>34</Slides>
  <Notes>1</Notes>
  <HiddenSlides>0</HiddenSlides>
  <MMClips>0</MMClips>
  <ScaleCrop>false</ScaleCrop>
  <HeadingPairs>
    <vt:vector size="4" baseType="variant">
      <vt:variant>
        <vt:lpstr>主题</vt:lpstr>
      </vt:variant>
      <vt:variant>
        <vt:i4>2</vt:i4>
      </vt:variant>
      <vt:variant>
        <vt:lpstr>幻灯片标题</vt:lpstr>
      </vt:variant>
      <vt:variant>
        <vt:i4>34</vt:i4>
      </vt:variant>
    </vt:vector>
  </HeadingPairs>
  <TitlesOfParts>
    <vt:vector size="36" baseType="lpstr">
      <vt:lpstr>1_Office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lujinxia</cp:lastModifiedBy>
  <cp:revision>523</cp:revision>
  <dcterms:created xsi:type="dcterms:W3CDTF">2018-01-31T05:19:00Z</dcterms:created>
  <dcterms:modified xsi:type="dcterms:W3CDTF">2018-08-23T05:23:52Z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