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2224104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2375175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490310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18972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678987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1728221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3540318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3657457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3858835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2805585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3738519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45B536-5473-4FF3-BCE5-71BB822E1359}"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2565044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45B536-5473-4FF3-BCE5-71BB822E1359}"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E15792-0E91-4FB3-9C5B-42CC60EF4F95}" type="slidenum">
              <a:rPr lang="zh-CN" altLang="en-US" smtClean="0"/>
              <a:t>‹#›</a:t>
            </a:fld>
            <a:endParaRPr lang="zh-CN" altLang="en-US"/>
          </a:p>
        </p:txBody>
      </p:sp>
    </p:spTree>
    <p:extLst>
      <p:ext uri="{BB962C8B-B14F-4D97-AF65-F5344CB8AC3E}">
        <p14:creationId xmlns:p14="http://schemas.microsoft.com/office/powerpoint/2010/main" val="1499281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4445252"/>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第八章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市场</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竞争与控制权市场</a:t>
            </a:r>
          </a:p>
        </p:txBody>
      </p:sp>
    </p:spTree>
    <p:extLst>
      <p:ext uri="{BB962C8B-B14F-4D97-AF65-F5344CB8AC3E}">
        <p14:creationId xmlns:p14="http://schemas.microsoft.com/office/powerpoint/2010/main" val="28070110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控制权市场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公司接管防御与公司应变</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接管防御</a:t>
            </a:r>
          </a:p>
          <a:p>
            <a:r>
              <a:rPr lang="zh-CN" altLang="zh-CN" dirty="0"/>
              <a:t>接管防御</a:t>
            </a:r>
            <a:r>
              <a:rPr lang="en-US" altLang="zh-CN" dirty="0"/>
              <a:t>(Takeover Defenses)</a:t>
            </a:r>
            <a:endParaRPr lang="zh-CN" altLang="zh-CN" dirty="0"/>
          </a:p>
          <a:p>
            <a:r>
              <a:rPr lang="zh-CN" altLang="zh-CN" dirty="0"/>
              <a:t>是指目标公司的经理人和实际控制人为了防止公司控制权转移而采取的一系列旨在预防或挫败收购事件的行为</a:t>
            </a:r>
            <a:r>
              <a:rPr lang="en-US" altLang="zh-CN" dirty="0"/>
              <a:t>,</a:t>
            </a:r>
            <a:r>
              <a:rPr lang="zh-CN" altLang="zh-CN" dirty="0"/>
              <a:t>以将控制权掌握在自己手中。防御措施更多是一种经理人或实际控制人代理成本的表现</a:t>
            </a:r>
            <a:r>
              <a:rPr lang="en-US" altLang="zh-CN" dirty="0"/>
              <a:t>,</a:t>
            </a:r>
            <a:r>
              <a:rPr lang="zh-CN" altLang="zh-CN" dirty="0"/>
              <a:t>而不是代理问题的解决方案。</a:t>
            </a:r>
          </a:p>
          <a:p>
            <a:r>
              <a:rPr lang="zh-CN" altLang="zh-CN" dirty="0"/>
              <a:t>常见的接管防御措施有以下几种</a:t>
            </a:r>
            <a:r>
              <a:rPr lang="en-US" altLang="zh-CN" dirty="0"/>
              <a:t>: </a:t>
            </a:r>
            <a:endParaRPr lang="zh-CN" altLang="zh-CN" dirty="0"/>
          </a:p>
          <a:p>
            <a:r>
              <a:rPr lang="en-US" altLang="zh-CN" dirty="0"/>
              <a:t>1. </a:t>
            </a:r>
            <a:r>
              <a:rPr lang="zh-CN" altLang="zh-CN" dirty="0"/>
              <a:t>公司投票权结构配置</a:t>
            </a:r>
          </a:p>
          <a:p>
            <a:r>
              <a:rPr lang="en-US" altLang="zh-CN" dirty="0"/>
              <a:t>2. </a:t>
            </a:r>
            <a:r>
              <a:rPr lang="zh-CN" altLang="zh-CN" dirty="0"/>
              <a:t>反接管条款</a:t>
            </a:r>
          </a:p>
          <a:p>
            <a:r>
              <a:rPr lang="en-US" altLang="zh-CN" dirty="0"/>
              <a:t>3. </a:t>
            </a:r>
            <a:r>
              <a:rPr lang="zh-CN" altLang="zh-CN" dirty="0"/>
              <a:t>资本结构调整</a:t>
            </a:r>
          </a:p>
          <a:p>
            <a:endParaRPr lang="zh-CN" altLang="en-US" dirty="0"/>
          </a:p>
        </p:txBody>
      </p:sp>
    </p:spTree>
    <p:extLst>
      <p:ext uri="{BB962C8B-B14F-4D97-AF65-F5344CB8AC3E}">
        <p14:creationId xmlns:p14="http://schemas.microsoft.com/office/powerpoint/2010/main" val="137937861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控制权市场</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公司应变</a:t>
            </a:r>
          </a:p>
          <a:p>
            <a:r>
              <a:rPr lang="en-US" altLang="zh-CN" dirty="0"/>
              <a:t>1. </a:t>
            </a:r>
            <a:r>
              <a:rPr lang="zh-CN" altLang="zh-CN" dirty="0"/>
              <a:t>诉诸法律</a:t>
            </a:r>
          </a:p>
          <a:p>
            <a:r>
              <a:rPr lang="en-US" altLang="zh-CN" dirty="0"/>
              <a:t>2. </a:t>
            </a:r>
            <a:r>
              <a:rPr lang="zh-CN" altLang="zh-CN" dirty="0"/>
              <a:t>定向股份回购</a:t>
            </a:r>
          </a:p>
          <a:p>
            <a:r>
              <a:rPr lang="en-US" altLang="zh-CN" dirty="0"/>
              <a:t>3. </a:t>
            </a:r>
            <a:r>
              <a:rPr lang="zh-CN" altLang="zh-CN" dirty="0"/>
              <a:t>资产重组与债务重组</a:t>
            </a:r>
          </a:p>
          <a:p>
            <a:r>
              <a:rPr lang="en-US" altLang="zh-CN" dirty="0"/>
              <a:t>4. </a:t>
            </a:r>
            <a:r>
              <a:rPr lang="zh-CN" altLang="zh-CN" dirty="0"/>
              <a:t>毒丸计划</a:t>
            </a:r>
          </a:p>
          <a:p>
            <a:r>
              <a:rPr lang="en-US" altLang="zh-CN" dirty="0"/>
              <a:t>5. </a:t>
            </a:r>
            <a:r>
              <a:rPr lang="zh-CN" altLang="zh-CN" dirty="0"/>
              <a:t>还有其他一些措施</a:t>
            </a:r>
          </a:p>
          <a:p>
            <a:endParaRPr lang="zh-CN" altLang="en-US" dirty="0"/>
          </a:p>
        </p:txBody>
      </p:sp>
    </p:spTree>
    <p:extLst>
      <p:ext uri="{BB962C8B-B14F-4D97-AF65-F5344CB8AC3E}">
        <p14:creationId xmlns:p14="http://schemas.microsoft.com/office/powerpoint/2010/main" val="410240431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控制权市场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 代理权争夺、破产与控制权转移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代理权争夺的界定与原因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代理权争夺的公司治理效应</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代理权争夺的成功条件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破产与公司相机治理</a:t>
            </a:r>
          </a:p>
        </p:txBody>
      </p:sp>
    </p:spTree>
    <p:extLst>
      <p:ext uri="{BB962C8B-B14F-4D97-AF65-F5344CB8AC3E}">
        <p14:creationId xmlns:p14="http://schemas.microsoft.com/office/powerpoint/2010/main" val="350696426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控制权市场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六、 控制权市场机制发挥治理作用的途径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经理人更换</a:t>
            </a:r>
          </a:p>
          <a:p>
            <a:r>
              <a:rPr lang="zh-CN" altLang="zh-CN" dirty="0"/>
              <a:t>及时更换不称职的经理人是公司治理的应有之义</a:t>
            </a:r>
            <a:r>
              <a:rPr lang="en-US" altLang="zh-CN" dirty="0"/>
              <a:t>,</a:t>
            </a:r>
            <a:r>
              <a:rPr lang="zh-CN" altLang="zh-CN" dirty="0"/>
              <a:t>也是控制权市场发挥公司治理作用的最直接方式。在并购发生后</a:t>
            </a:r>
            <a:r>
              <a:rPr lang="en-US" altLang="zh-CN" dirty="0"/>
              <a:t>,</a:t>
            </a:r>
            <a:r>
              <a:rPr lang="zh-CN" altLang="zh-CN" dirty="0"/>
              <a:t>新的大股东为了实际控制公司</a:t>
            </a:r>
            <a:r>
              <a:rPr lang="en-US" altLang="zh-CN" dirty="0"/>
              <a:t>,</a:t>
            </a:r>
            <a:r>
              <a:rPr lang="zh-CN" altLang="zh-CN" dirty="0"/>
              <a:t>可能采取各种手段迫使目标公司管理层离职</a:t>
            </a:r>
            <a:r>
              <a:rPr lang="en-US" altLang="zh-CN" dirty="0"/>
              <a:t>,</a:t>
            </a:r>
            <a:r>
              <a:rPr lang="zh-CN" altLang="zh-CN" dirty="0"/>
              <a:t>且公司在被并购前绩效越差</a:t>
            </a:r>
            <a:r>
              <a:rPr lang="en-US" altLang="zh-CN" dirty="0"/>
              <a:t>,</a:t>
            </a:r>
            <a:r>
              <a:rPr lang="zh-CN" altLang="zh-CN" dirty="0"/>
              <a:t>市场表现越糟糕</a:t>
            </a:r>
            <a:r>
              <a:rPr lang="en-US" altLang="zh-CN" dirty="0"/>
              <a:t>,</a:t>
            </a:r>
            <a:r>
              <a:rPr lang="zh-CN" altLang="zh-CN" dirty="0"/>
              <a:t>原管理层离职的概率越高。</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潜在替换威胁</a:t>
            </a:r>
          </a:p>
          <a:p>
            <a:r>
              <a:rPr lang="zh-CN" altLang="zh-CN" dirty="0"/>
              <a:t>除经理人更换外</a:t>
            </a:r>
            <a:r>
              <a:rPr lang="en-US" altLang="zh-CN" dirty="0"/>
              <a:t>,</a:t>
            </a:r>
            <a:r>
              <a:rPr lang="zh-CN" altLang="zh-CN" dirty="0"/>
              <a:t>控制权市场向经理人施加的潜在替换威胁同样能够起到改善公司治理效率的作用。据统计</a:t>
            </a:r>
            <a:r>
              <a:rPr lang="en-US" altLang="zh-CN" dirty="0"/>
              <a:t>,</a:t>
            </a:r>
            <a:r>
              <a:rPr lang="zh-CN" altLang="zh-CN" dirty="0"/>
              <a:t>即便是发达资本市场</a:t>
            </a:r>
            <a:r>
              <a:rPr lang="en-US" altLang="zh-CN" dirty="0"/>
              <a:t>,</a:t>
            </a:r>
            <a:r>
              <a:rPr lang="zh-CN" altLang="zh-CN" dirty="0"/>
              <a:t>控制权争夺事件发生的概率也不高</a:t>
            </a:r>
            <a:r>
              <a:rPr lang="en-US" altLang="zh-CN" dirty="0"/>
              <a:t>,</a:t>
            </a:r>
            <a:r>
              <a:rPr lang="zh-CN" altLang="zh-CN" dirty="0"/>
              <a:t>再加上并非所有控制权争夺都能够实现控制权转移</a:t>
            </a:r>
            <a:r>
              <a:rPr lang="en-US" altLang="zh-CN" dirty="0"/>
              <a:t>,</a:t>
            </a:r>
            <a:r>
              <a:rPr lang="zh-CN" altLang="zh-CN" dirty="0"/>
              <a:t>这就使得通过经理人更换实现公司治理效率提升事件并不常见。</a:t>
            </a:r>
          </a:p>
          <a:p>
            <a:endParaRPr lang="zh-CN" altLang="en-US" dirty="0"/>
          </a:p>
        </p:txBody>
      </p:sp>
    </p:spTree>
    <p:extLst>
      <p:ext uri="{BB962C8B-B14F-4D97-AF65-F5344CB8AC3E}">
        <p14:creationId xmlns:p14="http://schemas.microsoft.com/office/powerpoint/2010/main" val="326838287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控制权市场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七、 控制权市场机制的局限性</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作用范围有限</a:t>
            </a:r>
          </a:p>
          <a:p>
            <a:r>
              <a:rPr lang="en-US" altLang="zh-CN" dirty="0"/>
              <a:t>1. </a:t>
            </a:r>
            <a:r>
              <a:rPr lang="zh-CN" altLang="zh-CN" dirty="0"/>
              <a:t>股权结构分散</a:t>
            </a:r>
          </a:p>
          <a:p>
            <a:r>
              <a:rPr lang="en-US" altLang="zh-CN" dirty="0"/>
              <a:t>2. </a:t>
            </a:r>
            <a:r>
              <a:rPr lang="zh-CN" altLang="zh-CN" dirty="0"/>
              <a:t>公司价值被低估</a:t>
            </a:r>
          </a:p>
          <a:p>
            <a:r>
              <a:rPr lang="en-US" altLang="zh-CN" dirty="0"/>
              <a:t>3. </a:t>
            </a:r>
            <a:r>
              <a:rPr lang="zh-CN" altLang="zh-CN" dirty="0"/>
              <a:t>并购障碍较少</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“野蛮人”入侵打乱公司经营秩序</a:t>
            </a:r>
          </a:p>
          <a:p>
            <a:r>
              <a:rPr lang="en-US" altLang="zh-CN" dirty="0"/>
              <a:t>1. </a:t>
            </a:r>
            <a:r>
              <a:rPr lang="zh-CN" altLang="zh-CN" dirty="0"/>
              <a:t>从控制权争夺的动机看</a:t>
            </a:r>
          </a:p>
          <a:p>
            <a:r>
              <a:rPr lang="en-US" altLang="zh-CN" dirty="0"/>
              <a:t>2. </a:t>
            </a:r>
            <a:r>
              <a:rPr lang="zh-CN" altLang="zh-CN" dirty="0"/>
              <a:t>从控制权争夺的过程看</a:t>
            </a:r>
          </a:p>
          <a:p>
            <a:r>
              <a:rPr lang="en-US" altLang="zh-CN" dirty="0"/>
              <a:t>3. </a:t>
            </a:r>
            <a:r>
              <a:rPr lang="zh-CN" altLang="zh-CN" dirty="0"/>
              <a:t>从收购方价值实现方式</a:t>
            </a:r>
            <a:r>
              <a:rPr lang="zh-CN" altLang="zh-CN" dirty="0" smtClean="0"/>
              <a:t>看</a:t>
            </a:r>
            <a:endParaRPr lang="zh-CN" altLang="zh-CN" dirty="0"/>
          </a:p>
        </p:txBody>
      </p:sp>
    </p:spTree>
    <p:extLst>
      <p:ext uri="{BB962C8B-B14F-4D97-AF65-F5344CB8AC3E}">
        <p14:creationId xmlns:p14="http://schemas.microsoft.com/office/powerpoint/2010/main" val="327162711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控制权市场</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助长经理人的短视行为</a:t>
            </a:r>
          </a:p>
          <a:p>
            <a:r>
              <a:rPr lang="zh-CN" altLang="zh-CN" dirty="0"/>
              <a:t>控制权市场在向经理人施加被替换的威胁</a:t>
            </a:r>
            <a:r>
              <a:rPr lang="en-US" altLang="zh-CN" dirty="0"/>
              <a:t>,</a:t>
            </a:r>
            <a:r>
              <a:rPr lang="zh-CN" altLang="zh-CN" dirty="0"/>
              <a:t>促使公司经理人尽职工作的同时</a:t>
            </a:r>
            <a:r>
              <a:rPr lang="en-US" altLang="zh-CN" dirty="0"/>
              <a:t>,</a:t>
            </a:r>
            <a:r>
              <a:rPr lang="zh-CN" altLang="zh-CN" dirty="0"/>
              <a:t>使经理人职业前景面临更大不确定性。面对这种情况</a:t>
            </a:r>
            <a:r>
              <a:rPr lang="en-US" altLang="zh-CN" dirty="0"/>
              <a:t>,</a:t>
            </a:r>
            <a:r>
              <a:rPr lang="zh-CN" altLang="zh-CN" dirty="0"/>
              <a:t>经理人不得不重视和追逐短期财务绩效</a:t>
            </a:r>
            <a:r>
              <a:rPr lang="en-US" altLang="zh-CN" dirty="0"/>
              <a:t>,</a:t>
            </a:r>
            <a:r>
              <a:rPr lang="zh-CN" altLang="zh-CN" dirty="0"/>
              <a:t>忽视和淡化公司的长远发展</a:t>
            </a:r>
            <a:r>
              <a:rPr lang="en-US" altLang="zh-CN" dirty="0"/>
              <a:t>,</a:t>
            </a:r>
            <a:r>
              <a:rPr lang="zh-CN" altLang="zh-CN" dirty="0"/>
              <a:t>一些对公司有长期价值的投资项目和活动</a:t>
            </a:r>
            <a:r>
              <a:rPr lang="en-US" altLang="zh-CN" dirty="0"/>
              <a:t>,</a:t>
            </a:r>
            <a:r>
              <a:rPr lang="zh-CN" altLang="zh-CN" dirty="0"/>
              <a:t>如研发、技术创新等也将被放弃。此外</a:t>
            </a:r>
            <a:r>
              <a:rPr lang="en-US" altLang="zh-CN" dirty="0"/>
              <a:t>,</a:t>
            </a:r>
            <a:r>
              <a:rPr lang="zh-CN" altLang="zh-CN" dirty="0"/>
              <a:t>为了提高收购方的成本</a:t>
            </a:r>
            <a:r>
              <a:rPr lang="en-US" altLang="zh-CN" dirty="0"/>
              <a:t>,</a:t>
            </a:r>
            <a:r>
              <a:rPr lang="zh-CN" altLang="zh-CN" dirty="0"/>
              <a:t>降低其预期收益</a:t>
            </a:r>
            <a:r>
              <a:rPr lang="en-US" altLang="zh-CN" dirty="0"/>
              <a:t>,</a:t>
            </a:r>
            <a:r>
              <a:rPr lang="zh-CN" altLang="zh-CN" dirty="0"/>
              <a:t>经理人还有可能通过财务造假等方式将公司股价维持在高于真实价值的水平</a:t>
            </a:r>
            <a:r>
              <a:rPr lang="en-US" altLang="zh-CN" dirty="0"/>
              <a:t>,</a:t>
            </a:r>
            <a:r>
              <a:rPr lang="zh-CN" altLang="zh-CN" dirty="0"/>
              <a:t>这同样降低了公司治理效率。</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反并购行为损害公司价值</a:t>
            </a:r>
          </a:p>
          <a:p>
            <a:r>
              <a:rPr lang="zh-CN" altLang="zh-CN" dirty="0"/>
              <a:t>控制权转移对公司现有的实际控制人和经理人而言都是难以接受的损失。为防止这种情况发生</a:t>
            </a:r>
            <a:r>
              <a:rPr lang="en-US" altLang="zh-CN" dirty="0"/>
              <a:t>,</a:t>
            </a:r>
            <a:r>
              <a:rPr lang="zh-CN" altLang="zh-CN" dirty="0"/>
              <a:t>他们会采取各种手段破坏收购方的控制权争夺</a:t>
            </a:r>
            <a:r>
              <a:rPr lang="en-US" altLang="zh-CN" dirty="0"/>
              <a:t>,</a:t>
            </a:r>
            <a:r>
              <a:rPr lang="zh-CN" altLang="zh-CN" dirty="0"/>
              <a:t>甚至以牺牲公司利益为代价</a:t>
            </a:r>
            <a:r>
              <a:rPr lang="en-US" altLang="zh-CN" dirty="0"/>
              <a:t>,</a:t>
            </a:r>
            <a:r>
              <a:rPr lang="zh-CN" altLang="zh-CN" dirty="0"/>
              <a:t>这种行为被称为反并购。诱发反并购行为是控制权市场公司治理作用的另一个重要局限。</a:t>
            </a:r>
          </a:p>
          <a:p>
            <a:endParaRPr lang="zh-CN" altLang="en-US" dirty="0"/>
          </a:p>
        </p:txBody>
      </p:sp>
    </p:spTree>
    <p:extLst>
      <p:ext uri="{BB962C8B-B14F-4D97-AF65-F5344CB8AC3E}">
        <p14:creationId xmlns:p14="http://schemas.microsoft.com/office/powerpoint/2010/main" val="114422236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grpSp>
        <p:nvGrpSpPr>
          <p:cNvPr id="29" name="组合 28"/>
          <p:cNvGrpSpPr/>
          <p:nvPr/>
        </p:nvGrpSpPr>
        <p:grpSpPr>
          <a:xfrm>
            <a:off x="1870430" y="2337551"/>
            <a:ext cx="6390109" cy="1475925"/>
            <a:chOff x="2488640" y="2139114"/>
            <a:chExt cx="6390109" cy="1475925"/>
          </a:xfrm>
        </p:grpSpPr>
        <p:grpSp>
          <p:nvGrpSpPr>
            <p:cNvPr id="30" name="Group 4"/>
            <p:cNvGrpSpPr/>
            <p:nvPr/>
          </p:nvGrpSpPr>
          <p:grpSpPr bwMode="auto">
            <a:xfrm>
              <a:off x="2488640" y="2139114"/>
              <a:ext cx="6390109" cy="639332"/>
              <a:chOff x="0" y="0"/>
              <a:chExt cx="2982" cy="288"/>
            </a:xfrm>
          </p:grpSpPr>
          <p:sp>
            <p:nvSpPr>
              <p:cNvPr id="3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产品市场竞争</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3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1" name="Group 8"/>
            <p:cNvGrpSpPr/>
            <p:nvPr/>
          </p:nvGrpSpPr>
          <p:grpSpPr bwMode="auto">
            <a:xfrm>
              <a:off x="2488640" y="2975707"/>
              <a:ext cx="6390109" cy="639332"/>
              <a:chOff x="0" y="0"/>
              <a:chExt cx="2982" cy="288"/>
            </a:xfrm>
          </p:grpSpPr>
          <p:sp>
            <p:nvSpPr>
              <p:cNvPr id="3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3"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控制权市场</a:t>
                </a:r>
                <a:endParaRPr lang="zh-CN" altLang="zh-CN" sz="2000" dirty="0">
                  <a:solidFill>
                    <a:prstClr val="black"/>
                  </a:solidFill>
                  <a:latin typeface="等线" panose="02010600030101010101" pitchFamily="2" charset="-122"/>
                  <a:ea typeface="等线" panose="02010600030101010101" pitchFamily="2" charset="-122"/>
                </a:endParaRPr>
              </a:p>
            </p:txBody>
          </p:sp>
          <p:sp>
            <p:nvSpPr>
              <p:cNvPr id="3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42543700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产品市场竞争</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产品市场竞争概述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概念界定</a:t>
            </a:r>
          </a:p>
          <a:p>
            <a:r>
              <a:rPr lang="zh-CN" altLang="zh-CN" dirty="0"/>
              <a:t>在产品市场竞争中失败的经理人很难找到免责的理由</a:t>
            </a:r>
            <a:r>
              <a:rPr lang="en-US" altLang="zh-CN" dirty="0"/>
              <a:t>,</a:t>
            </a:r>
            <a:r>
              <a:rPr lang="zh-CN" altLang="zh-CN" dirty="0"/>
              <a:t>竞争失败后的问责机制也会将公司治理中的大部分问题暴露出来。同时</a:t>
            </a:r>
            <a:r>
              <a:rPr lang="en-US" altLang="zh-CN" dirty="0"/>
              <a:t>,</a:t>
            </a:r>
            <a:r>
              <a:rPr lang="zh-CN" altLang="zh-CN" dirty="0"/>
              <a:t>产品市场竞争的压力将迫使经理人尽职工作</a:t>
            </a:r>
            <a:r>
              <a:rPr lang="en-US" altLang="zh-CN" dirty="0"/>
              <a:t>,</a:t>
            </a:r>
            <a:r>
              <a:rPr lang="zh-CN" altLang="zh-CN" dirty="0"/>
              <a:t>以尽可能维持和巩固公司市场地位</a:t>
            </a:r>
            <a:r>
              <a:rPr lang="en-US" altLang="zh-CN" dirty="0"/>
              <a:t>,</a:t>
            </a:r>
            <a:r>
              <a:rPr lang="zh-CN" altLang="zh-CN" dirty="0"/>
              <a:t>这和公司治理的要求是一致的。因此</a:t>
            </a:r>
            <a:r>
              <a:rPr lang="en-US" altLang="zh-CN" dirty="0"/>
              <a:t>,</a:t>
            </a:r>
            <a:r>
              <a:rPr lang="zh-CN" altLang="zh-CN" dirty="0"/>
              <a:t>产品市场竞争既是检验公司治理水平的“公正”裁判</a:t>
            </a:r>
            <a:r>
              <a:rPr lang="en-US" altLang="zh-CN" dirty="0"/>
              <a:t>,</a:t>
            </a:r>
            <a:r>
              <a:rPr lang="zh-CN" altLang="zh-CN" dirty="0"/>
              <a:t>也是提升公司治理水平的重要机制。</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市场竞争度测量</a:t>
            </a:r>
          </a:p>
          <a:p>
            <a:r>
              <a:rPr lang="zh-CN" altLang="zh-CN" dirty="0"/>
              <a:t>市场竞争度的测量</a:t>
            </a:r>
            <a:r>
              <a:rPr lang="en-US" altLang="zh-CN" dirty="0"/>
              <a:t>,</a:t>
            </a:r>
            <a:r>
              <a:rPr lang="zh-CN" altLang="zh-CN" dirty="0"/>
              <a:t>通常基于行业集中度</a:t>
            </a:r>
            <a:r>
              <a:rPr lang="en-US" altLang="zh-CN" dirty="0"/>
              <a:t>,</a:t>
            </a:r>
            <a:r>
              <a:rPr lang="zh-CN" altLang="zh-CN" dirty="0"/>
              <a:t>使用赫芬达尔</a:t>
            </a:r>
            <a:r>
              <a:rPr lang="en-US" altLang="zh-CN" dirty="0"/>
              <a:t>-</a:t>
            </a:r>
            <a:r>
              <a:rPr lang="zh-CN" altLang="zh-CN" dirty="0"/>
              <a:t>赫希曼指数</a:t>
            </a:r>
            <a:r>
              <a:rPr lang="en-US" altLang="zh-CN" dirty="0"/>
              <a:t>(</a:t>
            </a:r>
            <a:r>
              <a:rPr lang="en-US" altLang="zh-CN" dirty="0" err="1"/>
              <a:t>Herfindahl</a:t>
            </a:r>
            <a:r>
              <a:rPr lang="en-US" altLang="zh-CN" dirty="0"/>
              <a:t>-Hirschman Index, HHI,</a:t>
            </a:r>
            <a:r>
              <a:rPr lang="zh-CN" altLang="zh-CN" dirty="0"/>
              <a:t>简称赫芬达尔指数</a:t>
            </a:r>
            <a:r>
              <a:rPr lang="en-US" altLang="zh-CN" dirty="0"/>
              <a:t>)</a:t>
            </a:r>
            <a:r>
              <a:rPr lang="zh-CN" altLang="zh-CN" dirty="0"/>
              <a:t>。赫芬达尔指数是一种测量产业集中度的综合指数</a:t>
            </a:r>
            <a:r>
              <a:rPr lang="en-US" altLang="zh-CN" dirty="0"/>
              <a:t>,</a:t>
            </a:r>
            <a:r>
              <a:rPr lang="zh-CN" altLang="zh-CN" dirty="0"/>
              <a:t>指一个行业中各市场竞争主体所占行业总收入或总资产百分比的平方和</a:t>
            </a:r>
            <a:r>
              <a:rPr lang="en-US" altLang="zh-CN" dirty="0"/>
              <a:t>,</a:t>
            </a:r>
            <a:r>
              <a:rPr lang="zh-CN" altLang="zh-CN" dirty="0"/>
              <a:t>用来计量市场份额的变化</a:t>
            </a:r>
            <a:r>
              <a:rPr lang="en-US" altLang="zh-CN" dirty="0"/>
              <a:t>,</a:t>
            </a:r>
            <a:r>
              <a:rPr lang="zh-CN" altLang="zh-CN" dirty="0"/>
              <a:t>即市场中厂商规模的离散度</a:t>
            </a:r>
          </a:p>
          <a:p>
            <a:endParaRPr lang="zh-CN" altLang="en-US" dirty="0"/>
          </a:p>
        </p:txBody>
      </p:sp>
    </p:spTree>
    <p:extLst>
      <p:ext uri="{BB962C8B-B14F-4D97-AF65-F5344CB8AC3E}">
        <p14:creationId xmlns:p14="http://schemas.microsoft.com/office/powerpoint/2010/main" val="108876919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产品市场竞争</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产品市场竞争的治理功能</a:t>
            </a:r>
          </a:p>
          <a:p>
            <a:r>
              <a:rPr lang="en-US" altLang="zh-CN" dirty="0"/>
              <a:t>1. </a:t>
            </a:r>
            <a:r>
              <a:rPr lang="zh-CN" altLang="zh-CN" dirty="0"/>
              <a:t>公司经营失败将给经理人带来职业风险</a:t>
            </a:r>
          </a:p>
          <a:p>
            <a:r>
              <a:rPr lang="en-US" altLang="zh-CN" dirty="0"/>
              <a:t>2. </a:t>
            </a:r>
            <a:r>
              <a:rPr lang="zh-CN" altLang="zh-CN" dirty="0"/>
              <a:t>市场竞争以标尺方式传递对经理人业绩衡量的信息</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产品市场竞争的治理特点</a:t>
            </a:r>
          </a:p>
          <a:p>
            <a:r>
              <a:rPr lang="zh-CN" altLang="zh-CN" dirty="0"/>
              <a:t>产品市场竞争最大的特点是不受内部人操纵</a:t>
            </a:r>
            <a:r>
              <a:rPr lang="en-US" altLang="zh-CN" dirty="0"/>
              <a:t>,</a:t>
            </a:r>
            <a:r>
              <a:rPr lang="zh-CN" altLang="zh-CN" dirty="0"/>
              <a:t>这一点在公司股权相对集中的情境下显得尤为重要。当公司存在一股独大的大股东时</a:t>
            </a:r>
            <a:r>
              <a:rPr lang="en-US" altLang="zh-CN" dirty="0"/>
              <a:t>,</a:t>
            </a:r>
            <a:r>
              <a:rPr lang="zh-CN" altLang="zh-CN" dirty="0"/>
              <a:t>股东</a:t>
            </a:r>
            <a:r>
              <a:rPr lang="en-US" altLang="zh-CN" dirty="0"/>
              <a:t>(</a:t>
            </a:r>
            <a:r>
              <a:rPr lang="zh-CN" altLang="zh-CN" dirty="0"/>
              <a:t>大</a:t>
            </a:r>
            <a:r>
              <a:rPr lang="en-US" altLang="zh-CN" dirty="0"/>
              <a:t>)</a:t>
            </a:r>
            <a:r>
              <a:rPr lang="zh-CN" altLang="zh-CN" dirty="0"/>
              <a:t>会、董事会、监事会等内部治理机制可能因大股东的控制而无法发挥作用</a:t>
            </a:r>
            <a:r>
              <a:rPr lang="en-US" altLang="zh-CN" dirty="0"/>
              <a:t>,</a:t>
            </a:r>
            <a:r>
              <a:rPr lang="zh-CN" altLang="zh-CN" dirty="0"/>
              <a:t>控制权争夺可能因大股东的绝对控股而无法实现</a:t>
            </a:r>
            <a:r>
              <a:rPr lang="en-US" altLang="zh-CN" dirty="0"/>
              <a:t>,</a:t>
            </a:r>
            <a:r>
              <a:rPr lang="zh-CN" altLang="zh-CN" dirty="0"/>
              <a:t>不称职的经理人也可能是大股东派出的“自己人”或由大股东亲自担任而无法顺利更换。但产品市场中的竞争行为</a:t>
            </a:r>
            <a:r>
              <a:rPr lang="en-US" altLang="zh-CN" dirty="0"/>
              <a:t>,</a:t>
            </a:r>
            <a:r>
              <a:rPr lang="zh-CN" altLang="zh-CN" dirty="0"/>
              <a:t>尤其是竞争对手的行为是大股东无法操纵的。此外</a:t>
            </a:r>
            <a:r>
              <a:rPr lang="en-US" altLang="zh-CN" dirty="0"/>
              <a:t>,</a:t>
            </a:r>
            <a:r>
              <a:rPr lang="zh-CN" altLang="zh-CN" dirty="0"/>
              <a:t>同利用控制权争夺来接管公司的股权和资产相比</a:t>
            </a:r>
            <a:r>
              <a:rPr lang="en-US" altLang="zh-CN" dirty="0"/>
              <a:t>,</a:t>
            </a:r>
            <a:r>
              <a:rPr lang="zh-CN" altLang="zh-CN" dirty="0"/>
              <a:t>通过产品市场竞争来接管对市场份额的结果更加直接</a:t>
            </a:r>
            <a:r>
              <a:rPr lang="en-US" altLang="zh-CN" dirty="0"/>
              <a:t>,</a:t>
            </a:r>
            <a:r>
              <a:rPr lang="zh-CN" altLang="zh-CN" dirty="0"/>
              <a:t>竞争对手也更难以干预和抵抗。</a:t>
            </a:r>
          </a:p>
          <a:p>
            <a:endParaRPr lang="zh-CN" altLang="en-US" dirty="0"/>
          </a:p>
        </p:txBody>
      </p:sp>
    </p:spTree>
    <p:extLst>
      <p:ext uri="{BB962C8B-B14F-4D97-AF65-F5344CB8AC3E}">
        <p14:creationId xmlns:p14="http://schemas.microsoft.com/office/powerpoint/2010/main" val="97206413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产品市场竞争</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市场竞争发挥治理作用的途径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提供客观信息</a:t>
            </a:r>
          </a:p>
          <a:p>
            <a:r>
              <a:rPr lang="zh-CN" altLang="zh-CN" dirty="0"/>
              <a:t>亚当·斯密认为</a:t>
            </a:r>
            <a:r>
              <a:rPr lang="en-US" altLang="zh-CN" dirty="0"/>
              <a:t>,</a:t>
            </a:r>
            <a:r>
              <a:rPr lang="zh-CN" altLang="zh-CN" dirty="0"/>
              <a:t>竞争的过程和结果能够以最经济的方式揭示信息。市场中竞争的企业越多</a:t>
            </a:r>
            <a:r>
              <a:rPr lang="en-US" altLang="zh-CN" dirty="0"/>
              <a:t>,</a:t>
            </a:r>
            <a:r>
              <a:rPr lang="zh-CN" altLang="zh-CN" dirty="0"/>
              <a:t>竞争的程度越激烈</a:t>
            </a:r>
            <a:r>
              <a:rPr lang="en-US" altLang="zh-CN" dirty="0"/>
              <a:t>,</a:t>
            </a:r>
            <a:r>
              <a:rPr lang="zh-CN" altLang="zh-CN" dirty="0"/>
              <a:t>企业之间以及企业内部信息不对称的程度就越低。同时</a:t>
            </a:r>
            <a:r>
              <a:rPr lang="en-US" altLang="zh-CN" dirty="0"/>
              <a:t>,</a:t>
            </a:r>
            <a:r>
              <a:rPr lang="zh-CN" altLang="zh-CN" dirty="0"/>
              <a:t>由于同一行业内的全部企业都面临相同或相似的市场环境</a:t>
            </a:r>
            <a:r>
              <a:rPr lang="en-US" altLang="zh-CN" dirty="0"/>
              <a:t>,</a:t>
            </a:r>
            <a:r>
              <a:rPr lang="zh-CN" altLang="zh-CN" dirty="0"/>
              <a:t>因此企业间业绩的横向差异较少受到市场波动的影响</a:t>
            </a:r>
            <a:r>
              <a:rPr lang="en-US" altLang="zh-CN" dirty="0"/>
              <a:t>,</a:t>
            </a:r>
            <a:r>
              <a:rPr lang="zh-CN" altLang="zh-CN" dirty="0"/>
              <a:t>而更多地由经理人的能力和努力决定。</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清算威胁</a:t>
            </a:r>
          </a:p>
          <a:p>
            <a:r>
              <a:rPr lang="zh-CN" altLang="zh-CN" dirty="0"/>
              <a:t>充分的产品市场竞争带来的清算威胁对经理人的职位稳定和薪酬契约有重要影响</a:t>
            </a:r>
            <a:r>
              <a:rPr lang="en-US" altLang="zh-CN" dirty="0"/>
              <a:t>,</a:t>
            </a:r>
            <a:r>
              <a:rPr lang="zh-CN" altLang="zh-CN" dirty="0"/>
              <a:t>同时</a:t>
            </a:r>
            <a:r>
              <a:rPr lang="en-US" altLang="zh-CN" dirty="0"/>
              <a:t>,</a:t>
            </a:r>
            <a:r>
              <a:rPr lang="zh-CN" altLang="zh-CN" dirty="0"/>
              <a:t>公司价值和股东财富也将随公司在产品市场的表现而发生变化</a:t>
            </a:r>
            <a:r>
              <a:rPr lang="en-US" altLang="zh-CN" dirty="0"/>
              <a:t>,</a:t>
            </a:r>
            <a:r>
              <a:rPr lang="zh-CN" altLang="zh-CN" dirty="0"/>
              <a:t>这将迫使股东更加关注经理人的行为</a:t>
            </a:r>
            <a:r>
              <a:rPr lang="en-US" altLang="zh-CN" dirty="0"/>
              <a:t>,</a:t>
            </a:r>
            <a:r>
              <a:rPr lang="zh-CN" altLang="zh-CN" dirty="0"/>
              <a:t>提升经理人监督和激励的效率。</a:t>
            </a:r>
          </a:p>
          <a:p>
            <a:endParaRPr lang="zh-CN" altLang="en-US" dirty="0"/>
          </a:p>
        </p:txBody>
      </p:sp>
    </p:spTree>
    <p:extLst>
      <p:ext uri="{BB962C8B-B14F-4D97-AF65-F5344CB8AC3E}">
        <p14:creationId xmlns:p14="http://schemas.microsoft.com/office/powerpoint/2010/main" val="316707928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产品市场竞争</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市场竞争失效</a:t>
            </a:r>
          </a:p>
          <a:p>
            <a:r>
              <a:rPr lang="zh-CN" altLang="zh-CN" dirty="0"/>
              <a:t>第一</a:t>
            </a:r>
            <a:r>
              <a:rPr lang="en-US" altLang="zh-CN" dirty="0"/>
              <a:t>,</a:t>
            </a:r>
            <a:r>
              <a:rPr lang="zh-CN" altLang="zh-CN" dirty="0"/>
              <a:t>作为约束经理人行为的力量</a:t>
            </a:r>
            <a:r>
              <a:rPr lang="en-US" altLang="zh-CN" dirty="0"/>
              <a:t>,</a:t>
            </a:r>
            <a:r>
              <a:rPr lang="zh-CN" altLang="zh-CN" dirty="0"/>
              <a:t>市场竞争的作用力总在事后</a:t>
            </a:r>
            <a:r>
              <a:rPr lang="en-US" altLang="zh-CN" dirty="0"/>
              <a:t>(</a:t>
            </a:r>
            <a:r>
              <a:rPr lang="zh-CN" altLang="zh-CN" dirty="0"/>
              <a:t>代理问题发生后</a:t>
            </a:r>
            <a:r>
              <a:rPr lang="en-US" altLang="zh-CN" dirty="0"/>
              <a:t>)</a:t>
            </a:r>
            <a:r>
              <a:rPr lang="zh-CN" altLang="zh-CN" dirty="0"/>
              <a:t>展现</a:t>
            </a:r>
            <a:r>
              <a:rPr lang="en-US" altLang="zh-CN" dirty="0"/>
              <a:t>(</a:t>
            </a:r>
            <a:r>
              <a:rPr lang="zh-CN" altLang="zh-CN" dirty="0"/>
              <a:t>郑志刚</a:t>
            </a:r>
            <a:r>
              <a:rPr lang="en-US" altLang="zh-CN" dirty="0"/>
              <a:t>,2016)</a:t>
            </a:r>
            <a:r>
              <a:rPr lang="zh-CN" altLang="zh-CN" dirty="0"/>
              <a:t>。</a:t>
            </a:r>
          </a:p>
          <a:p>
            <a:r>
              <a:rPr lang="zh-CN" altLang="zh-CN" dirty="0"/>
              <a:t>第二</a:t>
            </a:r>
            <a:r>
              <a:rPr lang="en-US" altLang="zh-CN" dirty="0"/>
              <a:t>,</a:t>
            </a:r>
            <a:r>
              <a:rPr lang="zh-CN" altLang="zh-CN" dirty="0"/>
              <a:t>市场竞争无法从根本上阻止经理人对股东利益的侵占</a:t>
            </a:r>
            <a:r>
              <a:rPr lang="en-US" altLang="zh-CN" dirty="0"/>
              <a:t>(</a:t>
            </a:r>
            <a:r>
              <a:rPr lang="zh-CN" altLang="zh-CN" dirty="0"/>
              <a:t>郑志刚</a:t>
            </a:r>
            <a:r>
              <a:rPr lang="en-US" altLang="zh-CN" dirty="0"/>
              <a:t>,2016)</a:t>
            </a:r>
            <a:r>
              <a:rPr lang="zh-CN" altLang="zh-CN" dirty="0"/>
              <a:t>。</a:t>
            </a:r>
          </a:p>
          <a:p>
            <a:r>
              <a:rPr lang="zh-CN" altLang="zh-CN" dirty="0"/>
              <a:t>第三</a:t>
            </a:r>
            <a:r>
              <a:rPr lang="en-US" altLang="zh-CN" dirty="0"/>
              <a:t>,</a:t>
            </a:r>
            <a:r>
              <a:rPr lang="zh-CN" altLang="zh-CN" dirty="0"/>
              <a:t>市场竞争的有效性依赖于包括产权制度在内的一系列基础性制度的建立与完善。</a:t>
            </a:r>
          </a:p>
          <a:p>
            <a:r>
              <a:rPr lang="zh-CN" altLang="zh-CN" dirty="0"/>
              <a:t>第四</a:t>
            </a:r>
            <a:r>
              <a:rPr lang="en-US" altLang="zh-CN" dirty="0"/>
              <a:t>,</a:t>
            </a:r>
            <a:r>
              <a:rPr lang="zh-CN" altLang="zh-CN" dirty="0"/>
              <a:t>市场本身的局限。市场本身的局限性也可能限制其公司治理作用的发挥。</a:t>
            </a:r>
          </a:p>
          <a:p>
            <a:endParaRPr lang="zh-CN" altLang="en-US" dirty="0"/>
          </a:p>
        </p:txBody>
      </p:sp>
    </p:spTree>
    <p:extLst>
      <p:ext uri="{BB962C8B-B14F-4D97-AF65-F5344CB8AC3E}">
        <p14:creationId xmlns:p14="http://schemas.microsoft.com/office/powerpoint/2010/main" val="382662594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控制权市场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控制权市场的界定</a:t>
            </a:r>
          </a:p>
          <a:p>
            <a:r>
              <a:rPr lang="zh-CN" altLang="zh-CN" dirty="0"/>
              <a:t>控制权</a:t>
            </a:r>
            <a:r>
              <a:rPr lang="en-US" altLang="zh-CN" dirty="0"/>
              <a:t>,</a:t>
            </a:r>
            <a:r>
              <a:rPr lang="zh-CN" altLang="zh-CN" dirty="0"/>
              <a:t>是指公司实际控制人因拥有较高比例的公司股份或表决权</a:t>
            </a:r>
            <a:r>
              <a:rPr lang="en-US" altLang="zh-CN" dirty="0"/>
              <a:t>,</a:t>
            </a:r>
            <a:r>
              <a:rPr lang="zh-CN" altLang="zh-CN" dirty="0"/>
              <a:t>故而依法享有对公司经营决策、日常管理及财务政策等方面施加影响和控制的权利</a:t>
            </a:r>
            <a:r>
              <a:rPr lang="en-US" altLang="zh-CN" dirty="0"/>
              <a:t>,</a:t>
            </a:r>
            <a:r>
              <a:rPr lang="zh-CN" altLang="zh-CN" dirty="0"/>
              <a:t>即控制权表现为对公司发展与利益分配的实际影响能力及决定权</a:t>
            </a:r>
            <a:r>
              <a:rPr lang="zh-CN" altLang="zh-CN" dirty="0" smtClean="0"/>
              <a:t>。</a:t>
            </a:r>
            <a:endParaRPr lang="en-US" altLang="zh-CN" dirty="0" smtClean="0"/>
          </a:p>
          <a:p>
            <a:r>
              <a:rPr lang="zh-CN" altLang="zh-CN" dirty="0" smtClean="0"/>
              <a:t>控制权</a:t>
            </a:r>
            <a:r>
              <a:rPr lang="zh-CN" altLang="zh-CN" dirty="0"/>
              <a:t>市场</a:t>
            </a:r>
            <a:r>
              <a:rPr lang="en-US" altLang="zh-CN" dirty="0"/>
              <a:t>,</a:t>
            </a:r>
            <a:r>
              <a:rPr lang="zh-CN" altLang="zh-CN" dirty="0"/>
              <a:t>是指不同利益主体为获得对公司的控制权</a:t>
            </a:r>
            <a:r>
              <a:rPr lang="en-US" altLang="zh-CN" dirty="0"/>
              <a:t>,</a:t>
            </a:r>
            <a:r>
              <a:rPr lang="zh-CN" altLang="zh-CN" dirty="0"/>
              <a:t>采取各种手段争取足够数量的股权或委托表决权而相互竞争的市场</a:t>
            </a:r>
            <a:r>
              <a:rPr lang="en-US" altLang="zh-CN" dirty="0"/>
              <a:t>(</a:t>
            </a:r>
            <a:r>
              <a:rPr lang="zh-CN" altLang="zh-CN" dirty="0"/>
              <a:t>姜付秀等</a:t>
            </a:r>
            <a:r>
              <a:rPr lang="en-US" altLang="zh-CN" dirty="0"/>
              <a:t>,2022)</a:t>
            </a:r>
            <a:r>
              <a:rPr lang="zh-CN" altLang="zh-CN" dirty="0"/>
              <a:t>。</a:t>
            </a:r>
          </a:p>
          <a:p>
            <a:endParaRPr lang="zh-CN" altLang="en-US" dirty="0"/>
          </a:p>
        </p:txBody>
      </p:sp>
    </p:spTree>
    <p:extLst>
      <p:ext uri="{BB962C8B-B14F-4D97-AF65-F5344CB8AC3E}">
        <p14:creationId xmlns:p14="http://schemas.microsoft.com/office/powerpoint/2010/main" val="189439402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控制权市场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证券市场在控制权配置中的作用</a:t>
            </a:r>
          </a:p>
          <a:p>
            <a:r>
              <a:rPr lang="zh-CN" altLang="zh-CN" dirty="0"/>
              <a:t>第一</a:t>
            </a:r>
            <a:r>
              <a:rPr lang="en-US" altLang="zh-CN" dirty="0"/>
              <a:t>,</a:t>
            </a:r>
            <a:r>
              <a:rPr lang="zh-CN" altLang="zh-CN" dirty="0"/>
              <a:t>证券市场的价格定位职能为公司控制权配置主体的价值评估奠定了基础。</a:t>
            </a:r>
          </a:p>
          <a:p>
            <a:r>
              <a:rPr lang="zh-CN" altLang="zh-CN" dirty="0"/>
              <a:t>第二</a:t>
            </a:r>
            <a:r>
              <a:rPr lang="en-US" altLang="zh-CN" dirty="0"/>
              <a:t>,</a:t>
            </a:r>
            <a:r>
              <a:rPr lang="zh-CN" altLang="zh-CN" dirty="0"/>
              <a:t>发达的资本市场造就了控制权配置主体。</a:t>
            </a:r>
          </a:p>
          <a:p>
            <a:r>
              <a:rPr lang="zh-CN" altLang="zh-CN" dirty="0"/>
              <a:t>第三</a:t>
            </a:r>
            <a:r>
              <a:rPr lang="en-US" altLang="zh-CN" dirty="0"/>
              <a:t>,</a:t>
            </a:r>
            <a:r>
              <a:rPr lang="zh-CN" altLang="zh-CN" dirty="0"/>
              <a:t>资本市场上投资银行等中介机构的职能多样化为公司控制权配置提供了重要推动力。</a:t>
            </a:r>
          </a:p>
          <a:p>
            <a:endParaRPr lang="zh-CN" altLang="en-US" dirty="0"/>
          </a:p>
        </p:txBody>
      </p:sp>
    </p:spTree>
    <p:extLst>
      <p:ext uri="{BB962C8B-B14F-4D97-AF65-F5344CB8AC3E}">
        <p14:creationId xmlns:p14="http://schemas.microsoft.com/office/powerpoint/2010/main" val="229137171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控制权市场</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并购与相关理论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并购概述</a:t>
            </a:r>
          </a:p>
          <a:p>
            <a:r>
              <a:rPr lang="zh-CN" altLang="zh-CN" dirty="0"/>
              <a:t>并购</a:t>
            </a:r>
            <a:r>
              <a:rPr lang="en-US" altLang="zh-CN" dirty="0"/>
              <a:t>(Merger and Acquisition)</a:t>
            </a:r>
            <a:r>
              <a:rPr lang="zh-CN" altLang="zh-CN" dirty="0"/>
              <a:t>是指公司间的合并与收购这两类公司行为。其中</a:t>
            </a:r>
            <a:r>
              <a:rPr lang="en-US" altLang="zh-CN" dirty="0"/>
              <a:t>,</a:t>
            </a:r>
            <a:r>
              <a:rPr lang="zh-CN" altLang="zh-CN" dirty="0"/>
              <a:t>合并也称兼并</a:t>
            </a:r>
            <a:r>
              <a:rPr lang="en-US" altLang="zh-CN" dirty="0"/>
              <a:t>(Merger),</a:t>
            </a:r>
            <a:r>
              <a:rPr lang="zh-CN" altLang="zh-CN" dirty="0"/>
              <a:t>是指两家公司合并为独立的一家新公司</a:t>
            </a:r>
            <a:r>
              <a:rPr lang="en-US" altLang="zh-CN" dirty="0"/>
              <a:t>,</a:t>
            </a:r>
            <a:r>
              <a:rPr lang="zh-CN" altLang="zh-CN" dirty="0"/>
              <a:t>前两家公司的法人资格消失</a:t>
            </a:r>
            <a:r>
              <a:rPr lang="en-US" altLang="zh-CN" dirty="0"/>
              <a:t>,</a:t>
            </a:r>
            <a:r>
              <a:rPr lang="zh-CN" altLang="zh-CN" dirty="0"/>
              <a:t>新公司的法人资格成立并利用共同资源以实现共同目标。</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公司并购相关理论</a:t>
            </a:r>
          </a:p>
          <a:p>
            <a:r>
              <a:rPr lang="en-US" altLang="zh-CN" dirty="0"/>
              <a:t>1. </a:t>
            </a:r>
            <a:r>
              <a:rPr lang="zh-CN" altLang="zh-CN" dirty="0"/>
              <a:t>代理成本理论</a:t>
            </a:r>
          </a:p>
          <a:p>
            <a:r>
              <a:rPr lang="en-US" altLang="zh-CN" dirty="0"/>
              <a:t>2. </a:t>
            </a:r>
            <a:r>
              <a:rPr lang="zh-CN" altLang="zh-CN" dirty="0"/>
              <a:t>交易成本理论</a:t>
            </a:r>
          </a:p>
          <a:p>
            <a:r>
              <a:rPr lang="en-US" altLang="zh-CN" dirty="0"/>
              <a:t>3. </a:t>
            </a:r>
            <a:r>
              <a:rPr lang="zh-CN" altLang="zh-CN" dirty="0"/>
              <a:t>管理主义理论</a:t>
            </a:r>
          </a:p>
          <a:p>
            <a:r>
              <a:rPr lang="en-US" altLang="zh-CN" dirty="0"/>
              <a:t>4. </a:t>
            </a:r>
            <a:r>
              <a:rPr lang="zh-CN" altLang="zh-CN" dirty="0"/>
              <a:t>效率理论</a:t>
            </a:r>
          </a:p>
          <a:p>
            <a:endParaRPr lang="zh-CN" altLang="en-US" dirty="0"/>
          </a:p>
        </p:txBody>
      </p:sp>
    </p:spTree>
    <p:extLst>
      <p:ext uri="{BB962C8B-B14F-4D97-AF65-F5344CB8AC3E}">
        <p14:creationId xmlns:p14="http://schemas.microsoft.com/office/powerpoint/2010/main" val="64061105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1587</Words>
  <Application>Microsoft Office PowerPoint</Application>
  <PresentationFormat>宽屏</PresentationFormat>
  <Paragraphs>90</Paragraphs>
  <Slides>15</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15</vt:i4>
      </vt:variant>
    </vt:vector>
  </HeadingPairs>
  <TitlesOfParts>
    <vt:vector size="27" baseType="lpstr">
      <vt:lpstr>等线</vt:lpstr>
      <vt:lpstr>方正粗黑宋简体</vt:lpstr>
      <vt:lpstr>黑体</vt:lpstr>
      <vt:lpstr>楷体</vt:lpstr>
      <vt:lpstr>锐字工房云字库大黑GBK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产品市场竞争</vt:lpstr>
      <vt:lpstr>第一节　产品市场竞争</vt:lpstr>
      <vt:lpstr>第一节　产品市场竞争</vt:lpstr>
      <vt:lpstr>第一节　产品市场竞争</vt:lpstr>
      <vt:lpstr>第二节　控制权市场</vt:lpstr>
      <vt:lpstr>第二节　控制权市场</vt:lpstr>
      <vt:lpstr>第二节　控制权市场</vt:lpstr>
      <vt:lpstr>第二节　控制权市场</vt:lpstr>
      <vt:lpstr>第二节　控制权市场</vt:lpstr>
      <vt:lpstr>第二节　控制权市场</vt:lpstr>
      <vt:lpstr>第二节　控制权市场</vt:lpstr>
      <vt:lpstr>第二节　控制权市场</vt:lpstr>
      <vt:lpstr>第二节　控制权市场</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2024-06-02T07:56:58Z</dcterms:created>
  <dcterms:modified xsi:type="dcterms:W3CDTF">2024-06-02T08:01:46Z</dcterms:modified>
</cp:coreProperties>
</file>