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2" r:id="rId2"/>
    <p:sldId id="297" r:id="rId3"/>
    <p:sldId id="315" r:id="rId4"/>
    <p:sldId id="303" r:id="rId5"/>
    <p:sldId id="304" r:id="rId6"/>
    <p:sldId id="321" r:id="rId7"/>
    <p:sldId id="306" r:id="rId8"/>
    <p:sldId id="310" r:id="rId9"/>
    <p:sldId id="311" r:id="rId10"/>
    <p:sldId id="316" r:id="rId11"/>
    <p:sldId id="317" r:id="rId12"/>
    <p:sldId id="320" r:id="rId13"/>
    <p:sldId id="322" r:id="rId14"/>
    <p:sldId id="323" r:id="rId15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4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B2B2B2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73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768" y="184"/>
      </p:cViewPr>
      <p:guideLst>
        <p:guide orient="horz" pos="2194"/>
        <p:guide pos="38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2025/7/12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·5642电子商务综合实训-封一"/>
          <p:cNvPicPr>
            <a:picLocks noChangeAspect="1"/>
          </p:cNvPicPr>
          <p:nvPr/>
        </p:nvPicPr>
        <p:blipFill>
          <a:blip r:embed="rId2"/>
          <a:srcRect t="8528" r="6724" b="51704"/>
          <a:stretch>
            <a:fillRect/>
          </a:stretch>
        </p:blipFill>
        <p:spPr>
          <a:xfrm>
            <a:off x="2002155" y="171450"/>
            <a:ext cx="8606155" cy="50615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9.jpeg">
            <a:extLst>
              <a:ext uri="{FF2B5EF4-FFF2-40B4-BE49-F238E27FC236}">
                <a16:creationId xmlns:a16="http://schemas.microsoft.com/office/drawing/2014/main" id="{B07CB991-5E3A-F45A-6F87-E8C2B5D48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31DC91EE-D5AE-CC96-6311-65E72D5CF55E}"/>
              </a:ext>
            </a:extLst>
          </p:cNvPr>
          <p:cNvSpPr txBox="1"/>
          <p:nvPr/>
        </p:nvSpPr>
        <p:spPr>
          <a:xfrm>
            <a:off x="1171574" y="1432560"/>
            <a:ext cx="9997015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 阅读以下两个案例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携程旅行网和宽窄巷子官方旗舰店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),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做出自己对案例的点评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9D7243C7-9356-CFB9-F755-7E6FA4157E55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旅游电子商务</a:t>
            </a:r>
          </a:p>
        </p:txBody>
      </p:sp>
    </p:spTree>
    <p:extLst>
      <p:ext uri="{BB962C8B-B14F-4D97-AF65-F5344CB8AC3E}">
        <p14:creationId xmlns:p14="http://schemas.microsoft.com/office/powerpoint/2010/main" val="536157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6.jpeg">
            <a:extLst>
              <a:ext uri="{FF2B5EF4-FFF2-40B4-BE49-F238E27FC236}">
                <a16:creationId xmlns:a16="http://schemas.microsoft.com/office/drawing/2014/main" id="{4E6D4BA3-06C7-8654-106F-66F2D2EC5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90955"/>
            <a:ext cx="312420" cy="4165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5693278-82B4-BAF6-23C1-E9E33277B486}"/>
              </a:ext>
            </a:extLst>
          </p:cNvPr>
          <p:cNvSpPr txBox="1"/>
          <p:nvPr/>
        </p:nvSpPr>
        <p:spPr>
          <a:xfrm>
            <a:off x="880744" y="1297940"/>
            <a:ext cx="6823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相关知识：电子商务在制造业中具体应用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41FB683C-F3D7-4CC5-428D-5481DC48BC1D}"/>
              </a:ext>
            </a:extLst>
          </p:cNvPr>
          <p:cNvSpPr>
            <a:spLocks noGrp="1"/>
          </p:cNvSpPr>
          <p:nvPr/>
        </p:nvSpPr>
        <p:spPr>
          <a:xfrm>
            <a:off x="690933" y="354369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制造业电子商务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0FCAE68-BB96-19C1-A876-61083D2F9A18}"/>
              </a:ext>
            </a:extLst>
          </p:cNvPr>
          <p:cNvSpPr txBox="1"/>
          <p:nvPr/>
        </p:nvSpPr>
        <p:spPr>
          <a:xfrm>
            <a:off x="631190" y="2409944"/>
            <a:ext cx="6097904" cy="2775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—、 在线销售和供应链管理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个性化定制和快速响应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4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三、 智能制造和物联网应用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四、 数据分析和市场营销</a:t>
            </a:r>
          </a:p>
          <a:p>
            <a:pPr indent="304800">
              <a:lnSpc>
                <a:spcPct val="150000"/>
              </a:lnSpc>
            </a:pPr>
            <a:endParaRPr lang="zh-CN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922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9.jpeg">
            <a:extLst>
              <a:ext uri="{FF2B5EF4-FFF2-40B4-BE49-F238E27FC236}">
                <a16:creationId xmlns:a16="http://schemas.microsoft.com/office/drawing/2014/main" id="{49AD530A-A37F-E37E-3590-6D687A6C3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BA552D4A-C457-2FA5-434C-8713109E7B70}"/>
              </a:ext>
            </a:extLst>
          </p:cNvPr>
          <p:cNvSpPr txBox="1"/>
          <p:nvPr/>
        </p:nvSpPr>
        <p:spPr>
          <a:xfrm>
            <a:off x="1171574" y="1432560"/>
            <a:ext cx="9997015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任务实施：阅读以下案例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做出自己对案例的点评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海尔公司电子商务模式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A4D45A8-5E11-DC25-F267-ADA12F16EAC8}"/>
              </a:ext>
            </a:extLst>
          </p:cNvPr>
          <p:cNvSpPr>
            <a:spLocks noGrp="1"/>
          </p:cNvSpPr>
          <p:nvPr/>
        </p:nvSpPr>
        <p:spPr>
          <a:xfrm>
            <a:off x="690933" y="354369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制造业电子商务</a:t>
            </a:r>
          </a:p>
        </p:txBody>
      </p:sp>
    </p:spTree>
    <p:extLst>
      <p:ext uri="{BB962C8B-B14F-4D97-AF65-F5344CB8AC3E}">
        <p14:creationId xmlns:p14="http://schemas.microsoft.com/office/powerpoint/2010/main" val="3063073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6.jpeg">
            <a:extLst>
              <a:ext uri="{FF2B5EF4-FFF2-40B4-BE49-F238E27FC236}">
                <a16:creationId xmlns:a16="http://schemas.microsoft.com/office/drawing/2014/main" id="{0809A93E-71F3-8995-988A-814E189C6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56665"/>
            <a:ext cx="312420" cy="41656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0BA2E8C6-DA8F-88B2-B1FC-D39385C0740A}"/>
              </a:ext>
            </a:extLst>
          </p:cNvPr>
          <p:cNvSpPr txBox="1"/>
          <p:nvPr/>
        </p:nvSpPr>
        <p:spPr>
          <a:xfrm>
            <a:off x="892174" y="1233785"/>
            <a:ext cx="6823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F352CD41-6C4D-F8EA-B552-E234FDE49CAE}"/>
              </a:ext>
            </a:extLst>
          </p:cNvPr>
          <p:cNvSpPr>
            <a:spLocks noGrp="1"/>
          </p:cNvSpPr>
          <p:nvPr/>
        </p:nvSpPr>
        <p:spPr>
          <a:xfrm>
            <a:off x="690933" y="354369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四  物流与电子商务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4FEF463-6E3C-A37E-0316-E89A563B9ACC}"/>
              </a:ext>
            </a:extLst>
          </p:cNvPr>
          <p:cNvSpPr txBox="1"/>
          <p:nvPr/>
        </p:nvSpPr>
        <p:spPr>
          <a:xfrm>
            <a:off x="690933" y="1759605"/>
            <a:ext cx="6097904" cy="5098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一、 物流对电子商务的意义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供多种配送服务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帮助电商降低成本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对电商平台的竞争力和用户体验至关重要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物流对电子商务的挑战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配送速度的要求越来越高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创新消费者的个性化需求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多渠道的营销与销售模式的发展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三、 电子商务对物流的影响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创新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整合资源</a:t>
            </a: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141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9.jpeg">
            <a:extLst>
              <a:ext uri="{FF2B5EF4-FFF2-40B4-BE49-F238E27FC236}">
                <a16:creationId xmlns:a16="http://schemas.microsoft.com/office/drawing/2014/main" id="{9C287F3C-5519-D5BB-3114-44B650F9F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7C4096A8-1907-2163-6DD0-4616C861E67F}"/>
              </a:ext>
            </a:extLst>
          </p:cNvPr>
          <p:cNvSpPr txBox="1"/>
          <p:nvPr/>
        </p:nvSpPr>
        <p:spPr>
          <a:xfrm>
            <a:off x="1171574" y="1432560"/>
            <a:ext cx="9997015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任务实施：阅读以下案例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做出自己对案例的点评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中外运物流有限公司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081131E0-B029-35B9-9566-79420AFA22B4}"/>
              </a:ext>
            </a:extLst>
          </p:cNvPr>
          <p:cNvSpPr>
            <a:spLocks noGrp="1"/>
          </p:cNvSpPr>
          <p:nvPr/>
        </p:nvSpPr>
        <p:spPr>
          <a:xfrm>
            <a:off x="690933" y="354369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四  物流与电子商务</a:t>
            </a:r>
          </a:p>
        </p:txBody>
      </p:sp>
    </p:spTree>
    <p:extLst>
      <p:ext uri="{BB962C8B-B14F-4D97-AF65-F5344CB8AC3E}">
        <p14:creationId xmlns:p14="http://schemas.microsoft.com/office/powerpoint/2010/main" val="230398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4" name="图片 3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5" name="图片 4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7" name="图片 6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-12879" y="2711018"/>
            <a:ext cx="12191999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第十章　电子商务项目实例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8" name="图片 7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10" name="图片 9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11" name="图片 10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422775" y="1976120"/>
            <a:ext cx="5722620" cy="3806825"/>
            <a:chOff x="4141" y="2966"/>
            <a:chExt cx="9012" cy="5995"/>
          </a:xfrm>
        </p:grpSpPr>
        <p:grpSp>
          <p:nvGrpSpPr>
            <p:cNvPr id="27" name="组合 26"/>
            <p:cNvGrpSpPr/>
            <p:nvPr/>
          </p:nvGrpSpPr>
          <p:grpSpPr>
            <a:xfrm>
              <a:off x="4976" y="2966"/>
              <a:ext cx="8177" cy="2743"/>
              <a:chOff x="4976" y="3189"/>
              <a:chExt cx="8177" cy="2743"/>
            </a:xfrm>
          </p:grpSpPr>
          <p:sp>
            <p:nvSpPr>
              <p:cNvPr id="15" name="Rectangle 6"/>
              <p:cNvSpPr>
                <a:spLocks noChangeArrowheads="1"/>
              </p:cNvSpPr>
              <p:nvPr/>
            </p:nvSpPr>
            <p:spPr bwMode="auto">
              <a:xfrm>
                <a:off x="4976" y="3189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方正粗黑宋简体" panose="02000000000000000000" charset="-122"/>
                    <a:sym typeface="+mn-ea"/>
                  </a:rPr>
                  <a:t>学习目标</a:t>
                </a: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4976" y="4198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思维导图</a:t>
                </a:r>
              </a:p>
            </p:txBody>
          </p:sp>
          <p:sp>
            <p:nvSpPr>
              <p:cNvPr id="18" name="Rectangle 10"/>
              <p:cNvSpPr>
                <a:spLocks noChangeArrowheads="1"/>
              </p:cNvSpPr>
              <p:nvPr/>
            </p:nvSpPr>
            <p:spPr bwMode="auto">
              <a:xfrm>
                <a:off x="4976" y="5207"/>
                <a:ext cx="2819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引导案例</a:t>
                </a: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4141" y="5993"/>
              <a:ext cx="8000" cy="296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任务一　外贸电子商务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r>
                <a:rPr lang="zh-CN" altLang="en-US" sz="2000" dirty="0">
                  <a:latin typeface="+mj-ea"/>
                  <a:ea typeface="+mj-ea"/>
                  <a:cs typeface="+mj-ea"/>
                </a:rPr>
                <a:t>	</a:t>
              </a:r>
              <a:endParaRPr lang="en-US" altLang="zh-CN" sz="2000" dirty="0">
                <a:latin typeface="+mj-ea"/>
                <a:ea typeface="+mj-ea"/>
                <a:cs typeface="+mj-ea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任务二　旅游电子商务</a:t>
              </a:r>
              <a:endParaRPr lang="en-US" altLang="zh-CN" sz="2000" dirty="0">
                <a:effectLst/>
                <a:latin typeface="+mj-ea"/>
                <a:ea typeface="+mj-ea"/>
                <a:cs typeface="Times New Roman" panose="02020603050405020304" pitchFamily="18" charset="0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任务三　制造业电子商务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endParaRPr lang="en-US" altLang="zh-CN" sz="2000" dirty="0">
                <a:effectLst/>
                <a:latin typeface="+mj-ea"/>
                <a:ea typeface="+mj-ea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任务四　物流与电子商务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endParaRPr lang="zh-CN" altLang="en-US" sz="2000" dirty="0">
                <a:latin typeface="+mj-ea"/>
                <a:ea typeface="+mj-ea"/>
                <a:cs typeface="+mj-ea"/>
              </a:endParaRPr>
            </a:p>
          </p:txBody>
        </p:sp>
      </p:grp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229860" y="1122045"/>
            <a:ext cx="17329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目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录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4145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学习目标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6604" y="1641475"/>
            <a:ext cx="11213465" cy="41236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知识目标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掌握外贸电子商务、旅游电子商务、制造业电子商务的特点及发展趋势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了解物流对电子商务的影响、挑战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以及电子商务对物流的影响。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能力目标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具备分析外贸电子商务、旅游电子商务、制造业电子商务等典型企业特点及优劣势的能力。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素质及思政目标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引导学生深入思考电商行业的伦理道德、法律法规等问题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培养学生的法治意识和道德观念。　　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3193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思维导图</a:t>
            </a:r>
          </a:p>
        </p:txBody>
      </p:sp>
      <p:pic>
        <p:nvPicPr>
          <p:cNvPr id="3" name="image412.jpeg">
            <a:extLst>
              <a:ext uri="{FF2B5EF4-FFF2-40B4-BE49-F238E27FC236}">
                <a16:creationId xmlns:a16="http://schemas.microsoft.com/office/drawing/2014/main" id="{4A31B0C2-BF62-731E-3595-C628632BC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3020" y="1308417"/>
            <a:ext cx="7720330" cy="50624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7FEAA84C-AF50-A823-B272-5B6608B190BA}"/>
              </a:ext>
            </a:extLst>
          </p:cNvPr>
          <p:cNvSpPr>
            <a:spLocks noGrp="1"/>
          </p:cNvSpPr>
          <p:nvPr/>
        </p:nvSpPr>
        <p:spPr>
          <a:xfrm>
            <a:off x="690934" y="33193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引导案例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1876902-A57F-A93A-317D-E0DCB4C5ACD1}"/>
              </a:ext>
            </a:extLst>
          </p:cNvPr>
          <p:cNvSpPr txBox="1"/>
          <p:nvPr/>
        </p:nvSpPr>
        <p:spPr>
          <a:xfrm>
            <a:off x="522923" y="1461254"/>
            <a:ext cx="60979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2400" b="1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当下中国电子商务的发展环境与现状分析</a:t>
            </a:r>
          </a:p>
        </p:txBody>
      </p:sp>
    </p:spTree>
    <p:extLst>
      <p:ext uri="{BB962C8B-B14F-4D97-AF65-F5344CB8AC3E}">
        <p14:creationId xmlns:p14="http://schemas.microsoft.com/office/powerpoint/2010/main" val="742646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外贸电子商务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14" y="139636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15034" y="1396365"/>
            <a:ext cx="5908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相关知识：外贸电子商务模式</a:t>
            </a:r>
            <a:endParaRPr lang="zh-CN" altLang="zh-CN" sz="2400" dirty="0"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BC9407E-D816-C35E-8C6C-6BE87B33F484}"/>
              </a:ext>
            </a:extLst>
          </p:cNvPr>
          <p:cNvSpPr txBox="1"/>
          <p:nvPr/>
        </p:nvSpPr>
        <p:spPr>
          <a:xfrm>
            <a:off x="915034" y="2385135"/>
            <a:ext cx="8503286" cy="1667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两种手段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sym typeface="Wingdings" pitchFamily="2" charset="2"/>
              </a:rPr>
              <a:t>：（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sym typeface="Wingdings" pitchFamily="2" charset="2"/>
              </a:rPr>
              <a:t>1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sym typeface="Wingdings" pitchFamily="2" charset="2"/>
              </a:rPr>
              <a:t>）</a:t>
            </a:r>
            <a:r>
              <a:rPr lang="zh-CN" altLang="zh-CN" sz="2400" dirty="0">
                <a:latin typeface="楷体" panose="02010609060101010101" charset="-122"/>
                <a:ea typeface="楷体" panose="02010609060101010101" charset="-122"/>
              </a:rPr>
              <a:t>依靠第三方电子商务平台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          （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zh-CN" altLang="zh-CN" sz="2400" dirty="0">
                <a:latin typeface="楷体" panose="02010609060101010101" charset="-122"/>
                <a:ea typeface="楷体" panose="02010609060101010101" charset="-122"/>
              </a:rPr>
              <a:t>搭建属于自己的独立的外贸网站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外贸</a:t>
            </a:r>
            <a:r>
              <a:rPr lang="en-GB" altLang="zh-CN" sz="2400" dirty="0">
                <a:latin typeface="楷体" panose="02010609060101010101" charset="-122"/>
                <a:ea typeface="楷体" panose="02010609060101010101" charset="-122"/>
              </a:rPr>
              <a:t>B2B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模式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71574" y="1432560"/>
            <a:ext cx="9997015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任务实施：阅读以下两个案例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阿里巴巴和中国制造网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),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做出自己对案例的点评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5130701B-14E6-D878-07C8-92FD721CE632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外贸电子商务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旅游电子商务</a:t>
            </a: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30238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3093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AF86A41-C8B7-2645-1AC6-1172506319EB}"/>
              </a:ext>
            </a:extLst>
          </p:cNvPr>
          <p:cNvSpPr txBox="1"/>
          <p:nvPr/>
        </p:nvSpPr>
        <p:spPr>
          <a:xfrm>
            <a:off x="631190" y="1919144"/>
            <a:ext cx="6097904" cy="3329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一、 旅游电子商务特征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二、 旅游电子商务类型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B2B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交易模式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B2E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交易模式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（三）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B2C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交易模式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（四）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C2B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交易模式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 </a:t>
            </a:r>
            <a:endParaRPr lang="zh-CN" altLang="en-US" sz="24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PS​​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419</Words>
  <Application>Microsoft Macintosh PowerPoint</Application>
  <PresentationFormat>宽屏</PresentationFormat>
  <Paragraphs>61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楷体</vt:lpstr>
      <vt:lpstr>楷体</vt:lpstr>
      <vt:lpstr>微软雅黑</vt:lpstr>
      <vt:lpstr>微软雅黑</vt:lpstr>
      <vt:lpstr>Arial</vt:lpstr>
      <vt:lpstr>Arial Black</vt:lpstr>
      <vt:lpstr>Calibri</vt:lpstr>
      <vt:lpstr>Wingdings</vt:lpstr>
      <vt:lpstr>WPS​​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F0450</dc:creator>
  <cp:lastModifiedBy>Yuxuan Wu</cp:lastModifiedBy>
  <cp:revision>14</cp:revision>
  <dcterms:created xsi:type="dcterms:W3CDTF">2023-07-11T07:43:00Z</dcterms:created>
  <dcterms:modified xsi:type="dcterms:W3CDTF">2025-07-12T08:01:41Z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2052-12.8.2.17148</vt:lpwstr>
  </property>
  <property fmtid="{D5CDD505-2E9C-101B-9397-08002B2CF9AE}" pid="3" name="ICV">
    <vt:lpwstr>C0F0E8161CF642129E1613BD62D94B52_11</vt:lpwstr>
  </property>
</Properties>
</file>