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032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58090E-A96E-4A48-9CC8-AACBEF20AE7F}" type="datetimeFigureOut">
              <a:rPr lang="zh-CN" altLang="en-US" smtClean="0"/>
              <a:pPr/>
              <a:t>2020/12/30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44B0DE-C822-4A65-8789-9F03E3D05AE0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en-US" dirty="0" smtClean="0"/>
              <a:t>第九章  跨国公司管理策略（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</a:t>
            </a:r>
            <a:r>
              <a:rPr lang="en-US" altLang="zh-CN" dirty="0" smtClean="0"/>
              <a:t/>
            </a:r>
            <a:br>
              <a:rPr lang="en-US" altLang="zh-CN" dirty="0" smtClean="0"/>
            </a:br>
            <a:r>
              <a:rPr lang="en-US" altLang="zh-CN" dirty="0" smtClean="0"/>
              <a:t>——</a:t>
            </a:r>
            <a:r>
              <a:rPr lang="zh-CN" altLang="en-US" dirty="0" smtClean="0"/>
              <a:t>市场开发管理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pPr algn="l"/>
            <a:r>
              <a:rPr lang="en-US" altLang="zh-CN" dirty="0" smtClean="0"/>
              <a:t>1.</a:t>
            </a:r>
            <a:r>
              <a:rPr lang="zh-CN" altLang="en-US" dirty="0" smtClean="0"/>
              <a:t>市场环境的</a:t>
            </a:r>
            <a:r>
              <a:rPr lang="en-US" altLang="zh-CN" dirty="0" smtClean="0"/>
              <a:t>PEST</a:t>
            </a:r>
            <a:r>
              <a:rPr lang="zh-CN" altLang="en-US" dirty="0" smtClean="0"/>
              <a:t>分析</a:t>
            </a:r>
            <a:endParaRPr lang="en-US" altLang="zh-CN" dirty="0" smtClean="0"/>
          </a:p>
          <a:p>
            <a:pPr algn="l"/>
            <a:r>
              <a:rPr lang="en-US" altLang="zh-CN" dirty="0" smtClean="0"/>
              <a:t>2.</a:t>
            </a:r>
            <a:r>
              <a:rPr lang="zh-CN" altLang="en-US" dirty="0" smtClean="0"/>
              <a:t>行业发展空间与竞争结构</a:t>
            </a:r>
            <a:endParaRPr lang="en-US" altLang="zh-CN" dirty="0" smtClean="0"/>
          </a:p>
          <a:p>
            <a:pPr algn="l"/>
            <a:r>
              <a:rPr lang="en-US" altLang="zh-CN" dirty="0" smtClean="0"/>
              <a:t>3.</a:t>
            </a:r>
            <a:r>
              <a:rPr lang="zh-CN" altLang="en-US" dirty="0" smtClean="0"/>
              <a:t>跨国公司的产品策略</a:t>
            </a:r>
            <a:endParaRPr lang="en-US" altLang="zh-CN" dirty="0" smtClean="0"/>
          </a:p>
          <a:p>
            <a:pPr algn="l"/>
            <a:r>
              <a:rPr lang="en-US" altLang="zh-CN" dirty="0" smtClean="0"/>
              <a:t>4.</a:t>
            </a:r>
            <a:r>
              <a:rPr lang="zh-CN" altLang="en-US" dirty="0" smtClean="0"/>
              <a:t>跨国公司的销售策略</a:t>
            </a:r>
            <a:endParaRPr lang="zh-CN" alt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4.2</a:t>
            </a:r>
            <a:r>
              <a:rPr lang="zh-CN" altLang="en-US" dirty="0" smtClean="0"/>
              <a:t>销售渠道选择策略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altLang="zh-CN" dirty="0" smtClean="0"/>
              <a:t>4.2.1</a:t>
            </a:r>
            <a:r>
              <a:rPr lang="zh-CN" altLang="en-US" dirty="0" smtClean="0"/>
              <a:t>销售渠道的类型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）许可证贸易，则选择销售渠道是许可证受证人的任务；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）直接进入市场，则可选销售渠道为出口商、进口商或建立海外销售分支机构。</a:t>
            </a:r>
            <a:endParaRPr lang="en-US" altLang="zh-CN" dirty="0" smtClean="0"/>
          </a:p>
          <a:p>
            <a:r>
              <a:rPr lang="en-US" altLang="zh-CN" dirty="0" smtClean="0"/>
              <a:t>4.2.2</a:t>
            </a:r>
            <a:r>
              <a:rPr lang="zh-CN" altLang="en-US" dirty="0" smtClean="0"/>
              <a:t>选择销售渠道要考虑的因素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）选择何种销售渠道最有利可图；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）可供选择渠道的能力的大小；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）所选择销售渠道的成本高低；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）跨国公司对渠道能否进行有效控制。</a:t>
            </a:r>
            <a:endParaRPr lang="zh-CN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1.</a:t>
            </a:r>
            <a:r>
              <a:rPr lang="zh-CN" altLang="en-US" dirty="0" smtClean="0"/>
              <a:t>市场环境的</a:t>
            </a:r>
            <a:r>
              <a:rPr lang="en-US" altLang="zh-CN" dirty="0" smtClean="0"/>
              <a:t>PEST</a:t>
            </a:r>
            <a:r>
              <a:rPr lang="zh-CN" altLang="en-US" dirty="0" smtClean="0"/>
              <a:t>分析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z="2400" dirty="0" smtClean="0"/>
              <a:t>1.1</a:t>
            </a:r>
            <a:r>
              <a:rPr lang="zh-CN" altLang="en-US" sz="2400" dirty="0" smtClean="0"/>
              <a:t>市场环境的界定与分类</a:t>
            </a:r>
            <a:endParaRPr lang="en-US" altLang="zh-CN" sz="2400" dirty="0" smtClean="0"/>
          </a:p>
          <a:p>
            <a:r>
              <a:rPr lang="en-US" altLang="zh-CN" sz="2400" dirty="0" smtClean="0"/>
              <a:t>1.1.1</a:t>
            </a:r>
            <a:r>
              <a:rPr lang="zh-CN" altLang="en-US" sz="2400" dirty="0" smtClean="0"/>
              <a:t>市场环境：与跨国公司适应市场、实现战略目标的各种环境要素构成的综合环境。</a:t>
            </a:r>
            <a:endParaRPr lang="en-US" altLang="zh-CN" sz="2400" dirty="0" smtClean="0"/>
          </a:p>
          <a:p>
            <a:r>
              <a:rPr lang="en-US" altLang="zh-CN" sz="2400" dirty="0" smtClean="0"/>
              <a:t>1.1.2</a:t>
            </a:r>
            <a:r>
              <a:rPr lang="zh-CN" altLang="en-US" sz="2400" dirty="0" smtClean="0"/>
              <a:t>环境分类</a:t>
            </a:r>
            <a:endParaRPr lang="en-US" altLang="zh-CN" sz="2400" dirty="0" smtClean="0"/>
          </a:p>
          <a:p>
            <a:endParaRPr lang="en-US" altLang="zh-CN" sz="2400" dirty="0" smtClean="0"/>
          </a:p>
          <a:p>
            <a:endParaRPr lang="zh-CN" altLang="en-US" dirty="0"/>
          </a:p>
        </p:txBody>
      </p:sp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1524000" y="3357560"/>
          <a:ext cx="6096000" cy="23574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76298"/>
                <a:gridCol w="785818"/>
                <a:gridCol w="2143140"/>
                <a:gridCol w="2190744"/>
              </a:tblGrid>
              <a:tr h="589364">
                <a:tc rowSpan="2" gridSpan="2"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zh-CN" altLang="en-US" dirty="0" smtClean="0"/>
                        <a:t>复杂性</a:t>
                      </a:r>
                      <a:endParaRPr lang="zh-CN" alt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</a:tr>
              <a:tr h="589364">
                <a:tc gridSpan="2" vMerge="1"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高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低</a:t>
                      </a:r>
                      <a:endParaRPr lang="zh-CN" altLang="en-US" dirty="0"/>
                    </a:p>
                  </a:txBody>
                  <a:tcPr/>
                </a:tc>
              </a:tr>
              <a:tr h="589364">
                <a:tc rowSpan="2">
                  <a:txBody>
                    <a:bodyPr/>
                    <a:lstStyle/>
                    <a:p>
                      <a:r>
                        <a:rPr lang="zh-CN" altLang="en-US" dirty="0" smtClean="0"/>
                        <a:t>不确定性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低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复杂</a:t>
                      </a:r>
                      <a:r>
                        <a:rPr lang="en-US" altLang="zh-CN" dirty="0" smtClean="0"/>
                        <a:t>/</a:t>
                      </a:r>
                      <a:r>
                        <a:rPr lang="zh-CN" altLang="en-US" dirty="0" smtClean="0"/>
                        <a:t>静态的环境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简单</a:t>
                      </a:r>
                      <a:r>
                        <a:rPr lang="en-US" altLang="zh-CN" dirty="0" smtClean="0"/>
                        <a:t>/</a:t>
                      </a:r>
                      <a:r>
                        <a:rPr lang="zh-CN" altLang="en-US" dirty="0" smtClean="0"/>
                        <a:t>静态的环境</a:t>
                      </a:r>
                      <a:endParaRPr lang="zh-CN" altLang="en-US" dirty="0"/>
                    </a:p>
                  </a:txBody>
                  <a:tcPr/>
                </a:tc>
              </a:tr>
              <a:tr h="589364">
                <a:tc vMerge="1"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高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复杂</a:t>
                      </a:r>
                      <a:r>
                        <a:rPr lang="en-US" altLang="zh-CN" dirty="0" smtClean="0"/>
                        <a:t>/</a:t>
                      </a:r>
                      <a:r>
                        <a:rPr lang="zh-CN" altLang="en-US" dirty="0" smtClean="0"/>
                        <a:t>动态的环境</a:t>
                      </a:r>
                      <a:endParaRPr lang="zh-CN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zh-CN" altLang="en-US" dirty="0" smtClean="0"/>
                        <a:t>简单</a:t>
                      </a:r>
                      <a:r>
                        <a:rPr lang="en-US" altLang="zh-CN" dirty="0" smtClean="0"/>
                        <a:t>/</a:t>
                      </a:r>
                      <a:r>
                        <a:rPr lang="zh-CN" altLang="en-US" dirty="0" smtClean="0"/>
                        <a:t>动态的环境</a:t>
                      </a:r>
                      <a:endParaRPr lang="zh-CN" alt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1.2</a:t>
            </a:r>
            <a:r>
              <a:rPr lang="zh-CN" altLang="en-US" dirty="0" smtClean="0"/>
              <a:t>市场环境的</a:t>
            </a:r>
            <a:r>
              <a:rPr lang="en-US" altLang="zh-CN" dirty="0" smtClean="0"/>
              <a:t>PEST</a:t>
            </a:r>
            <a:r>
              <a:rPr lang="zh-CN" altLang="en-US" dirty="0" smtClean="0"/>
              <a:t>分析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PEST</a:t>
            </a:r>
            <a:r>
              <a:rPr lang="zh-CN" altLang="en-US" dirty="0" smtClean="0"/>
              <a:t>即政治、经济、技术以及社会因素。</a:t>
            </a:r>
            <a:endParaRPr lang="en-US" altLang="zh-CN" dirty="0" smtClean="0"/>
          </a:p>
          <a:p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857224" y="2285992"/>
            <a:ext cx="2428892" cy="192882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政治因素：</a:t>
            </a:r>
            <a:r>
              <a:rPr lang="en-US" altLang="zh-CN" dirty="0" smtClean="0"/>
              <a:t>WTO</a:t>
            </a:r>
            <a:r>
              <a:rPr lang="zh-CN" altLang="en-US" dirty="0" smtClean="0"/>
              <a:t>、竞争立法、环境立法、消费者权益法、税收、就业政策、贸易规则、企业与政府关系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5500694" y="2285992"/>
            <a:ext cx="2214578" cy="192882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社会因素：人口、收入分配、人口流动性、生活方式与价值观、工作态度、消费结构和水平、教育水平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928662" y="4500570"/>
            <a:ext cx="2500330" cy="16430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经济因素：商业周期、</a:t>
            </a:r>
            <a:r>
              <a:rPr lang="en-US" altLang="zh-CN" dirty="0" smtClean="0"/>
              <a:t>GDP</a:t>
            </a:r>
            <a:r>
              <a:rPr lang="zh-CN" altLang="en-US" dirty="0" smtClean="0"/>
              <a:t>趋势、货币供应与利率、通胀、失业与就业、可支配收入、原料、能源及其成本、贸易、投资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5572132" y="4357694"/>
            <a:ext cx="2214578" cy="185738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技术因素：政府对研究的支出、技术关注度、新产品开发技术转让速度、劳动生产率变化、技术工艺发展水平等</a:t>
            </a:r>
            <a:endParaRPr lang="zh-CN" altLang="en-US" dirty="0"/>
          </a:p>
        </p:txBody>
      </p:sp>
      <p:sp>
        <p:nvSpPr>
          <p:cNvPr id="8" name="椭圆 7"/>
          <p:cNvSpPr/>
          <p:nvPr/>
        </p:nvSpPr>
        <p:spPr>
          <a:xfrm>
            <a:off x="3500430" y="3071810"/>
            <a:ext cx="1928826" cy="278608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企业</a:t>
            </a:r>
            <a:endParaRPr lang="zh-CN" alt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2.</a:t>
            </a:r>
            <a:r>
              <a:rPr lang="zh-CN" altLang="en-US" dirty="0" smtClean="0"/>
              <a:t>行业发展空间与竞争结构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zh-CN" dirty="0" smtClean="0"/>
              <a:t>2.1</a:t>
            </a:r>
            <a:r>
              <a:rPr lang="zh-CN" altLang="en-US" dirty="0" smtClean="0"/>
              <a:t>行业发展空间分析要回答的问题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）行业中最重要的经济特征是什么？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）行业中生存的核心竞争力是什么？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）行业变革的驱动力有哪些？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）竞争力最强和最弱的企业是谁？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5</a:t>
            </a:r>
            <a:r>
              <a:rPr lang="zh-CN" altLang="en-US" dirty="0" smtClean="0"/>
              <a:t>）行业中下一个竞争行动是什么？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6</a:t>
            </a:r>
            <a:r>
              <a:rPr lang="zh-CN" altLang="en-US" dirty="0" smtClean="0"/>
              <a:t>）决定竞争成败的关键因素是什么？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7</a:t>
            </a:r>
            <a:r>
              <a:rPr lang="zh-CN" altLang="en-US" dirty="0" smtClean="0"/>
              <a:t>）行动的影响力有多大？</a:t>
            </a:r>
            <a:endParaRPr lang="zh-CN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2.2</a:t>
            </a:r>
            <a:r>
              <a:rPr lang="zh-CN" altLang="en-US" dirty="0" smtClean="0"/>
              <a:t>行业发展空间分析的基本框架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如图：</a:t>
            </a:r>
            <a:endParaRPr lang="en-US" altLang="zh-CN" dirty="0" smtClean="0"/>
          </a:p>
          <a:p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785786" y="2786058"/>
            <a:ext cx="928694" cy="250033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行业环境分析</a:t>
            </a:r>
            <a:endParaRPr lang="zh-CN" altLang="en-US" dirty="0"/>
          </a:p>
        </p:txBody>
      </p:sp>
      <p:cxnSp>
        <p:nvCxnSpPr>
          <p:cNvPr id="6" name="直接箭头连接符 5"/>
          <p:cNvCxnSpPr/>
          <p:nvPr/>
        </p:nvCxnSpPr>
        <p:spPr>
          <a:xfrm flipV="1">
            <a:off x="1785918" y="2786058"/>
            <a:ext cx="1428760" cy="92869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箭头连接符 7"/>
          <p:cNvCxnSpPr/>
          <p:nvPr/>
        </p:nvCxnSpPr>
        <p:spPr>
          <a:xfrm>
            <a:off x="1714480" y="3786190"/>
            <a:ext cx="1571636" cy="7143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箭头连接符 9"/>
          <p:cNvCxnSpPr/>
          <p:nvPr/>
        </p:nvCxnSpPr>
        <p:spPr>
          <a:xfrm>
            <a:off x="1714480" y="3857628"/>
            <a:ext cx="1357322" cy="128588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矩形 10"/>
          <p:cNvSpPr/>
          <p:nvPr/>
        </p:nvSpPr>
        <p:spPr>
          <a:xfrm>
            <a:off x="3286116" y="2214554"/>
            <a:ext cx="1928826" cy="64294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行业主要经济特征</a:t>
            </a:r>
            <a:endParaRPr lang="zh-CN" altLang="en-US" dirty="0"/>
          </a:p>
        </p:txBody>
      </p:sp>
      <p:cxnSp>
        <p:nvCxnSpPr>
          <p:cNvPr id="13" name="直接箭头连接符 12"/>
          <p:cNvCxnSpPr/>
          <p:nvPr/>
        </p:nvCxnSpPr>
        <p:spPr>
          <a:xfrm>
            <a:off x="5286380" y="2500306"/>
            <a:ext cx="857256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矩形 13"/>
          <p:cNvSpPr/>
          <p:nvPr/>
        </p:nvSpPr>
        <p:spPr>
          <a:xfrm>
            <a:off x="6215074" y="2071678"/>
            <a:ext cx="2000264" cy="135732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行业生命周期</a:t>
            </a:r>
            <a:endParaRPr lang="en-US" altLang="zh-CN" dirty="0" smtClean="0"/>
          </a:p>
          <a:p>
            <a:pPr algn="ctr"/>
            <a:r>
              <a:rPr lang="zh-CN" altLang="en-US" dirty="0" smtClean="0"/>
              <a:t>行业规模结构</a:t>
            </a:r>
            <a:endParaRPr lang="en-US" altLang="zh-CN" dirty="0" smtClean="0"/>
          </a:p>
          <a:p>
            <a:pPr algn="ctr"/>
            <a:r>
              <a:rPr lang="zh-CN" altLang="en-US" dirty="0" smtClean="0"/>
              <a:t>行业技术状况</a:t>
            </a:r>
            <a:endParaRPr lang="en-US" altLang="zh-CN" dirty="0" smtClean="0"/>
          </a:p>
          <a:p>
            <a:pPr algn="ctr"/>
            <a:r>
              <a:rPr lang="zh-CN" altLang="en-US" dirty="0"/>
              <a:t>行业</a:t>
            </a:r>
            <a:r>
              <a:rPr lang="zh-CN" altLang="en-US" dirty="0" smtClean="0"/>
              <a:t>内战略集团</a:t>
            </a:r>
            <a:endParaRPr lang="zh-CN" altLang="en-US" dirty="0"/>
          </a:p>
        </p:txBody>
      </p:sp>
      <p:sp>
        <p:nvSpPr>
          <p:cNvPr id="15" name="矩形 14"/>
          <p:cNvSpPr/>
          <p:nvPr/>
        </p:nvSpPr>
        <p:spPr>
          <a:xfrm>
            <a:off x="3357554" y="3714752"/>
            <a:ext cx="2000264" cy="428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行业成功的关键要素</a:t>
            </a:r>
            <a:endParaRPr lang="zh-CN" altLang="en-US" dirty="0"/>
          </a:p>
        </p:txBody>
      </p:sp>
      <p:sp>
        <p:nvSpPr>
          <p:cNvPr id="16" name="矩形 15"/>
          <p:cNvSpPr/>
          <p:nvPr/>
        </p:nvSpPr>
        <p:spPr>
          <a:xfrm>
            <a:off x="3214678" y="4929198"/>
            <a:ext cx="2428892" cy="50006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行业竞争结构</a:t>
            </a:r>
            <a:endParaRPr lang="zh-CN" altLang="en-US" dirty="0"/>
          </a:p>
        </p:txBody>
      </p:sp>
      <p:cxnSp>
        <p:nvCxnSpPr>
          <p:cNvPr id="18" name="直接箭头连接符 17"/>
          <p:cNvCxnSpPr/>
          <p:nvPr/>
        </p:nvCxnSpPr>
        <p:spPr>
          <a:xfrm>
            <a:off x="5715008" y="5214950"/>
            <a:ext cx="571504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矩形 18"/>
          <p:cNvSpPr/>
          <p:nvPr/>
        </p:nvSpPr>
        <p:spPr>
          <a:xfrm>
            <a:off x="6500826" y="4000504"/>
            <a:ext cx="1857388" cy="185738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潜在进入者</a:t>
            </a:r>
            <a:endParaRPr lang="en-US" altLang="zh-CN" dirty="0" smtClean="0"/>
          </a:p>
          <a:p>
            <a:pPr algn="ctr"/>
            <a:r>
              <a:rPr lang="zh-CN" altLang="en-US" dirty="0" smtClean="0"/>
              <a:t>替代产品</a:t>
            </a:r>
            <a:endParaRPr lang="en-US" altLang="zh-CN" dirty="0" smtClean="0"/>
          </a:p>
          <a:p>
            <a:pPr algn="ctr"/>
            <a:r>
              <a:rPr lang="zh-CN" altLang="en-US" dirty="0" smtClean="0"/>
              <a:t>卖方议价能力</a:t>
            </a:r>
            <a:endParaRPr lang="en-US" altLang="zh-CN" dirty="0" smtClean="0"/>
          </a:p>
          <a:p>
            <a:pPr algn="ctr"/>
            <a:r>
              <a:rPr lang="zh-CN" altLang="en-US" dirty="0" smtClean="0"/>
              <a:t>买方议价能力</a:t>
            </a:r>
            <a:endParaRPr lang="en-US" altLang="zh-CN" dirty="0" smtClean="0"/>
          </a:p>
          <a:p>
            <a:pPr algn="ctr"/>
            <a:r>
              <a:rPr lang="zh-CN" altLang="en-US" dirty="0"/>
              <a:t>现有</a:t>
            </a:r>
            <a:r>
              <a:rPr lang="zh-CN" altLang="en-US" dirty="0" smtClean="0"/>
              <a:t>企业的竞争</a:t>
            </a:r>
            <a:endParaRPr lang="zh-CN" alt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zh-CN" sz="3600" dirty="0" smtClean="0"/>
              <a:t>2.3</a:t>
            </a:r>
            <a:r>
              <a:rPr lang="zh-CN" altLang="en-US" sz="3600" dirty="0" smtClean="0"/>
              <a:t>行业的竞争结构：波特五因素模型</a:t>
            </a:r>
            <a:endParaRPr lang="zh-CN" altLang="en-US" sz="3600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图示：</a:t>
            </a:r>
            <a:endParaRPr lang="en-US" altLang="zh-CN" dirty="0" smtClean="0"/>
          </a:p>
          <a:p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2857488" y="2357430"/>
            <a:ext cx="2928958" cy="50006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潜在进入者的威胁</a:t>
            </a:r>
            <a:endParaRPr lang="zh-CN" altLang="en-US" dirty="0"/>
          </a:p>
        </p:txBody>
      </p:sp>
      <p:cxnSp>
        <p:nvCxnSpPr>
          <p:cNvPr id="6" name="直接箭头连接符 5"/>
          <p:cNvCxnSpPr/>
          <p:nvPr/>
        </p:nvCxnSpPr>
        <p:spPr>
          <a:xfrm rot="5400000">
            <a:off x="4071934" y="3143248"/>
            <a:ext cx="428628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椭圆 6"/>
          <p:cNvSpPr/>
          <p:nvPr/>
        </p:nvSpPr>
        <p:spPr>
          <a:xfrm>
            <a:off x="3000364" y="3357562"/>
            <a:ext cx="2786082" cy="121444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现有企业的竞争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3143240" y="4929198"/>
            <a:ext cx="2714644" cy="5715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替代品的威胁</a:t>
            </a:r>
            <a:endParaRPr lang="zh-CN" altLang="en-US" dirty="0"/>
          </a:p>
        </p:txBody>
      </p:sp>
      <p:cxnSp>
        <p:nvCxnSpPr>
          <p:cNvPr id="10" name="直接箭头连接符 9"/>
          <p:cNvCxnSpPr/>
          <p:nvPr/>
        </p:nvCxnSpPr>
        <p:spPr>
          <a:xfrm rot="5400000" flipH="1" flipV="1">
            <a:off x="4071934" y="4714884"/>
            <a:ext cx="28575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矩形 10"/>
          <p:cNvSpPr/>
          <p:nvPr/>
        </p:nvSpPr>
        <p:spPr>
          <a:xfrm>
            <a:off x="6572264" y="3643314"/>
            <a:ext cx="1428760" cy="8572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顾客的力量</a:t>
            </a:r>
            <a:endParaRPr lang="zh-CN" altLang="en-US" dirty="0"/>
          </a:p>
        </p:txBody>
      </p:sp>
      <p:cxnSp>
        <p:nvCxnSpPr>
          <p:cNvPr id="13" name="直接箭头连接符 12"/>
          <p:cNvCxnSpPr/>
          <p:nvPr/>
        </p:nvCxnSpPr>
        <p:spPr>
          <a:xfrm rot="10800000">
            <a:off x="6000760" y="3929066"/>
            <a:ext cx="428628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矩形 13"/>
          <p:cNvSpPr/>
          <p:nvPr/>
        </p:nvSpPr>
        <p:spPr>
          <a:xfrm>
            <a:off x="857224" y="3571876"/>
            <a:ext cx="1571636" cy="78581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/>
              <a:t>供应商的力量</a:t>
            </a:r>
            <a:endParaRPr lang="zh-CN" altLang="en-US" dirty="0"/>
          </a:p>
        </p:txBody>
      </p:sp>
      <p:cxnSp>
        <p:nvCxnSpPr>
          <p:cNvPr id="16" name="直接箭头连接符 15"/>
          <p:cNvCxnSpPr>
            <a:endCxn id="7" idx="2"/>
          </p:cNvCxnSpPr>
          <p:nvPr/>
        </p:nvCxnSpPr>
        <p:spPr>
          <a:xfrm flipV="1">
            <a:off x="2500298" y="3964785"/>
            <a:ext cx="500066" cy="3571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左弧形箭头 17"/>
          <p:cNvSpPr/>
          <p:nvPr/>
        </p:nvSpPr>
        <p:spPr>
          <a:xfrm>
            <a:off x="4143372" y="4143380"/>
            <a:ext cx="785818" cy="357190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3.</a:t>
            </a:r>
            <a:r>
              <a:rPr lang="zh-CN" altLang="en-US" dirty="0" smtClean="0"/>
              <a:t>跨国公司的产品策略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altLang="zh-CN" dirty="0" smtClean="0"/>
              <a:t>3.1</a:t>
            </a:r>
            <a:r>
              <a:rPr lang="zh-CN" altLang="en-US" dirty="0" smtClean="0"/>
              <a:t>产品改变策略</a:t>
            </a:r>
            <a:endParaRPr lang="en-US" altLang="zh-CN" dirty="0" smtClean="0"/>
          </a:p>
          <a:p>
            <a:r>
              <a:rPr lang="zh-CN" altLang="en-US" dirty="0" smtClean="0"/>
              <a:t>四种可供选择的策略：</a:t>
            </a:r>
            <a:endParaRPr lang="en-US" altLang="zh-CN" dirty="0" smtClean="0"/>
          </a:p>
          <a:p>
            <a:pPr>
              <a:buNone/>
            </a:pPr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）同一产品，同一信息传递策略（标准化策略），如可口可乐、柯达等全球一致性；</a:t>
            </a:r>
            <a:endParaRPr lang="en-US" altLang="zh-CN" dirty="0" smtClean="0"/>
          </a:p>
          <a:p>
            <a:pPr>
              <a:buNone/>
            </a:pPr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）产品延展，信息传递适应策略（“转换”产品用途，广告语也发生变化），如自行车；</a:t>
            </a:r>
            <a:endParaRPr lang="en-US" altLang="zh-CN" dirty="0" smtClean="0"/>
          </a:p>
          <a:p>
            <a:pPr>
              <a:buNone/>
            </a:pPr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）产品适应，信息传递延展策略，如麦当劳；</a:t>
            </a:r>
            <a:endParaRPr lang="en-US" altLang="zh-CN" dirty="0" smtClean="0"/>
          </a:p>
          <a:p>
            <a:pPr>
              <a:buNone/>
            </a:pPr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）双重适应策略（产品转换，信息传递转换）</a:t>
            </a:r>
            <a:endParaRPr lang="zh-CN" alt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3.2</a:t>
            </a:r>
            <a:r>
              <a:rPr lang="zh-CN" altLang="en-US" dirty="0" smtClean="0"/>
              <a:t>旧产品淘汰与新产品开发策略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altLang="zh-CN" dirty="0" smtClean="0"/>
              <a:t>3.2.1</a:t>
            </a:r>
            <a:r>
              <a:rPr lang="zh-CN" altLang="en-US" dirty="0" smtClean="0"/>
              <a:t>旧产品淘汰要考虑的因素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）产品现在的盈利能力；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）产品可以进一步开发的市场潜力；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）改变市场营销策略可能的优势；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）可供企业选择其他产品的机会；</a:t>
            </a:r>
            <a:endParaRPr lang="en-US" altLang="zh-CN" dirty="0" smtClean="0"/>
          </a:p>
          <a:p>
            <a:r>
              <a:rPr lang="en-US" altLang="zh-CN" dirty="0" smtClean="0"/>
              <a:t>3.2.2</a:t>
            </a:r>
            <a:r>
              <a:rPr lang="zh-CN" altLang="en-US" dirty="0" smtClean="0"/>
              <a:t>新产品开发策略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）基于市场调研的新产品设想；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）研制全新产品，开拓新市场；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）因地制宜，适应性强。</a:t>
            </a:r>
            <a:endParaRPr lang="zh-CN" alt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4.</a:t>
            </a:r>
            <a:r>
              <a:rPr lang="zh-CN" altLang="en-US" dirty="0" smtClean="0"/>
              <a:t>跨国公司的销售策略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altLang="zh-CN" dirty="0" smtClean="0"/>
              <a:t>4.1</a:t>
            </a:r>
            <a:r>
              <a:rPr lang="zh-CN" altLang="en-US" dirty="0" smtClean="0"/>
              <a:t>市场面选择策略</a:t>
            </a:r>
            <a:endParaRPr lang="en-US" altLang="zh-CN" dirty="0" smtClean="0"/>
          </a:p>
          <a:p>
            <a:r>
              <a:rPr lang="zh-CN" altLang="en-US" dirty="0" smtClean="0"/>
              <a:t>在国际市场细化的基础上，根据企业自身条件、目标、战略等，确定目标市场和用户范围。主要有以下策略：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1</a:t>
            </a:r>
            <a:r>
              <a:rPr lang="zh-CN" altLang="en-US" dirty="0" smtClean="0"/>
              <a:t>）产品优先策略，即根据产品品种选择市场；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2</a:t>
            </a:r>
            <a:r>
              <a:rPr lang="zh-CN" altLang="en-US" dirty="0" smtClean="0"/>
              <a:t>）用户优先策略，即根据用户确定产品品种；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3</a:t>
            </a:r>
            <a:r>
              <a:rPr lang="zh-CN" altLang="en-US" dirty="0" smtClean="0"/>
              <a:t>）远近结合策略，即远期近期目标相结合；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4</a:t>
            </a:r>
            <a:r>
              <a:rPr lang="zh-CN" altLang="en-US" dirty="0" smtClean="0"/>
              <a:t>）先多后少策略，即先将市场面选择大些；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5</a:t>
            </a:r>
            <a:r>
              <a:rPr lang="zh-CN" altLang="en-US" dirty="0" smtClean="0"/>
              <a:t>）本地外地优先选择策略，即先本地或先外地；</a:t>
            </a:r>
            <a:endParaRPr lang="en-US" altLang="zh-CN" dirty="0" smtClean="0"/>
          </a:p>
          <a:p>
            <a:r>
              <a:rPr lang="zh-CN" altLang="en-US" dirty="0" smtClean="0"/>
              <a:t>（</a:t>
            </a:r>
            <a:r>
              <a:rPr lang="en-US" altLang="zh-CN" dirty="0" smtClean="0"/>
              <a:t>6</a:t>
            </a:r>
            <a:r>
              <a:rPr lang="zh-CN" altLang="en-US" dirty="0" smtClean="0"/>
              <a:t>）重点突出策略，即重点开辟少数市场，再扩大市场面。</a:t>
            </a:r>
            <a:endParaRPr lang="zh-CN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326</TotalTime>
  <Words>1335</Words>
  <Application>Microsoft Office PowerPoint</Application>
  <PresentationFormat>全屏显示(4:3)</PresentationFormat>
  <Paragraphs>92</Paragraphs>
  <Slides>10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10</vt:i4>
      </vt:variant>
    </vt:vector>
  </HeadingPairs>
  <TitlesOfParts>
    <vt:vector size="11" baseType="lpstr">
      <vt:lpstr>Office 主题</vt:lpstr>
      <vt:lpstr>第九章  跨国公司管理策略（2） ——市场开发管理</vt:lpstr>
      <vt:lpstr>1.市场环境的PEST分析</vt:lpstr>
      <vt:lpstr>1.2市场环境的PEST分析</vt:lpstr>
      <vt:lpstr>2.行业发展空间与竞争结构</vt:lpstr>
      <vt:lpstr>2.2行业发展空间分析的基本框架</vt:lpstr>
      <vt:lpstr>2.3行业的竞争结构：波特五因素模型</vt:lpstr>
      <vt:lpstr>3.跨国公司的产品策略</vt:lpstr>
      <vt:lpstr>3.2旧产品淘汰与新产品开发策略</vt:lpstr>
      <vt:lpstr>4.跨国公司的销售策略</vt:lpstr>
      <vt:lpstr>4.2销售渠道选择策略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第九章  跨国公司管理策略（2） ——市场开发管理</dc:title>
  <dc:creator>ms</dc:creator>
  <cp:lastModifiedBy>Administrator</cp:lastModifiedBy>
  <cp:revision>22</cp:revision>
  <dcterms:created xsi:type="dcterms:W3CDTF">2011-08-06T05:50:09Z</dcterms:created>
  <dcterms:modified xsi:type="dcterms:W3CDTF">2020-12-30T07:29:04Z</dcterms:modified>
</cp:coreProperties>
</file>

<file path=docProps/thumbnail.jpeg>
</file>