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8" r:id="rId3"/>
    <p:sldId id="267" r:id="rId4"/>
    <p:sldId id="268" r:id="rId5"/>
    <p:sldId id="269" r:id="rId6"/>
    <p:sldId id="273" r:id="rId8"/>
    <p:sldId id="276" r:id="rId9"/>
    <p:sldId id="306" r:id="rId10"/>
    <p:sldId id="279" r:id="rId11"/>
    <p:sldId id="320" r:id="rId12"/>
    <p:sldId id="321" r:id="rId13"/>
    <p:sldId id="281" r:id="rId14"/>
    <p:sldId id="283" r:id="rId15"/>
    <p:sldId id="284" r:id="rId16"/>
    <p:sldId id="302" r:id="rId17"/>
    <p:sldId id="303" r:id="rId18"/>
    <p:sldId id="289" r:id="rId19"/>
    <p:sldId id="290" r:id="rId20"/>
    <p:sldId id="293" r:id="rId21"/>
    <p:sldId id="296" r:id="rId22"/>
    <p:sldId id="323" r:id="rId23"/>
    <p:sldId id="298" r:id="rId24"/>
    <p:sldId id="301" r:id="rId2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744" y="-78"/>
      </p:cViewPr>
      <p:guideLst>
        <p:guide orient="horz" pos="1614"/>
        <p:guide pos="285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1" y="1878806"/>
            <a:ext cx="3887391"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2.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3.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4.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5.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6.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7.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8.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380230" y="1688213"/>
            <a:ext cx="3027680" cy="2768600"/>
          </a:xfrm>
          <a:prstGeom prst="rect">
            <a:avLst/>
          </a:prstGeom>
          <a:noFill/>
        </p:spPr>
        <p:txBody>
          <a:bodyPr wrap="none" rtlCol="0">
            <a:spAutoFit/>
          </a:bodyPr>
          <a:lstStyle/>
          <a:p>
            <a:pPr algn="ctr">
              <a:lnSpc>
                <a:spcPct val="150000"/>
              </a:lnSpc>
            </a:pPr>
            <a:r>
              <a:rPr lang="en-US" altLang="zh-CN" sz="3200" dirty="0" smtClean="0">
                <a:latin typeface="微软雅黑" panose="020B0503020204020204" pitchFamily="34" charset="-122"/>
                <a:ea typeface="微软雅黑" panose="020B0503020204020204" pitchFamily="34" charset="-122"/>
              </a:rPr>
              <a:t>《</a:t>
            </a:r>
            <a:r>
              <a:rPr lang="zh-CN" altLang="en-US" sz="3200" dirty="0" smtClean="0">
                <a:latin typeface="微软雅黑" panose="020B0503020204020204" pitchFamily="34" charset="-122"/>
                <a:ea typeface="微软雅黑" panose="020B0503020204020204" pitchFamily="34" charset="-122"/>
              </a:rPr>
              <a:t>货币银行学</a:t>
            </a:r>
            <a:r>
              <a:rPr lang="en-US" altLang="zh-CN" sz="3200" dirty="0" smtClean="0">
                <a:latin typeface="微软雅黑" panose="020B0503020204020204" pitchFamily="34" charset="-122"/>
                <a:ea typeface="微软雅黑" panose="020B0503020204020204" pitchFamily="34" charset="-122"/>
              </a:rPr>
              <a:t>》</a:t>
            </a:r>
            <a:endParaRPr lang="en-US" altLang="zh-CN" sz="3200" dirty="0" smtClean="0">
              <a:latin typeface="微软雅黑" panose="020B0503020204020204" pitchFamily="34" charset="-122"/>
              <a:ea typeface="微软雅黑" panose="020B0503020204020204" pitchFamily="34" charset="-122"/>
            </a:endParaRPr>
          </a:p>
          <a:p>
            <a:pPr algn="ctr">
              <a:lnSpc>
                <a:spcPct val="150000"/>
              </a:lnSpc>
            </a:pPr>
            <a:endParaRPr lang="en-US" altLang="zh-CN" sz="3200" dirty="0" smtClean="0">
              <a:latin typeface="微软雅黑" panose="020B0503020204020204" pitchFamily="34" charset="-122"/>
              <a:ea typeface="微软雅黑" panose="020B0503020204020204" pitchFamily="34" charset="-122"/>
            </a:endParaRPr>
          </a:p>
          <a:p>
            <a:pPr algn="ctr">
              <a:lnSpc>
                <a:spcPct val="150000"/>
              </a:lnSpc>
            </a:pPr>
            <a:r>
              <a:rPr lang="zh-CN" altLang="en-US" sz="2000" dirty="0">
                <a:latin typeface="微软雅黑" panose="020B0503020204020204" pitchFamily="34" charset="-122"/>
                <a:ea typeface="微软雅黑" panose="020B0503020204020204" pitchFamily="34" charset="-122"/>
              </a:rPr>
              <a:t>主编：安烨教授</a:t>
            </a:r>
            <a:endParaRPr lang="zh-CN" altLang="en-US" sz="3200" dirty="0">
              <a:latin typeface="微软雅黑" panose="020B0503020204020204" pitchFamily="34" charset="-122"/>
              <a:ea typeface="微软雅黑" panose="020B0503020204020204" pitchFamily="34" charset="-122"/>
            </a:endParaRPr>
          </a:p>
          <a:p>
            <a:pPr algn="ctr">
              <a:lnSpc>
                <a:spcPct val="150000"/>
              </a:lnSpc>
            </a:pPr>
            <a:endParaRPr lang="zh-CN" altLang="en-US" sz="3200" dirty="0">
              <a:latin typeface="微软雅黑" panose="020B0503020204020204" pitchFamily="34" charset="-122"/>
              <a:ea typeface="微软雅黑" panose="020B0503020204020204" pitchFamily="34" charset="-122"/>
            </a:endParaRPr>
          </a:p>
        </p:txBody>
      </p:sp>
      <p:pic>
        <p:nvPicPr>
          <p:cNvPr id="4" name="图片 3" descr="微信图片_20180821130604"/>
          <p:cNvPicPr>
            <a:picLocks noChangeAspect="1"/>
          </p:cNvPicPr>
          <p:nvPr/>
        </p:nvPicPr>
        <p:blipFill>
          <a:blip r:embed="rId1" cstate="print"/>
          <a:stretch>
            <a:fillRect/>
          </a:stretch>
        </p:blipFill>
        <p:spPr>
          <a:xfrm>
            <a:off x="696595" y="538480"/>
            <a:ext cx="3049270" cy="406590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58340" y="1489075"/>
            <a:ext cx="6145530" cy="1699260"/>
          </a:xfrm>
        </p:spPr>
        <p:txBody>
          <a:bodyPr>
            <a:normAutofit/>
          </a:bodyPr>
          <a:lstStyle/>
          <a:p>
            <a:pPr algn="l" fontAlgn="auto">
              <a:lnSpc>
                <a:spcPct val="150000"/>
              </a:lnSpc>
            </a:pPr>
            <a:r>
              <a:rPr lang="zh-CN" altLang="en-US" sz="3200" dirty="0" smtClean="0">
                <a:latin typeface="微软雅黑" panose="020B0503020204020204" pitchFamily="34" charset="-122"/>
                <a:ea typeface="微软雅黑" panose="020B0503020204020204" pitchFamily="34" charset="-122"/>
                <a:cs typeface="+mn-cs"/>
              </a:rPr>
              <a:t>单</a:t>
            </a:r>
            <a:r>
              <a:rPr lang="zh-CN" altLang="en-US" sz="3200" dirty="0">
                <a:latin typeface="微软雅黑" panose="020B0503020204020204" pitchFamily="34" charset="-122"/>
                <a:ea typeface="微软雅黑" panose="020B0503020204020204" pitchFamily="34" charset="-122"/>
                <a:cs typeface="+mn-cs"/>
              </a:rPr>
              <a:t>元二： 货币的本质和职能</a:t>
            </a:r>
            <a:br>
              <a:rPr lang="en-US" altLang="zh-CN" sz="3200" dirty="0">
                <a:latin typeface="微软雅黑" panose="020B0503020204020204" pitchFamily="34" charset="-122"/>
                <a:ea typeface="微软雅黑" panose="020B0503020204020204" pitchFamily="34" charset="-122"/>
                <a:cs typeface="+mn-cs"/>
              </a:rPr>
            </a:b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76518" y="645459"/>
            <a:ext cx="8319246" cy="3908613"/>
          </a:xfrm>
        </p:spPr>
        <p:txBody>
          <a:bodyPr>
            <a:normAutofit/>
          </a:bodyPr>
          <a:lstStyle/>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rPr>
              <a:t>一、</a:t>
            </a:r>
            <a:r>
              <a:rPr lang="zh-CN" altLang="zh-CN" dirty="0" smtClean="0">
                <a:latin typeface="微软雅黑" panose="020B0503020204020204" pitchFamily="34" charset="-122"/>
                <a:ea typeface="微软雅黑" panose="020B0503020204020204" pitchFamily="34" charset="-122"/>
              </a:rPr>
              <a:t>货</a:t>
            </a:r>
            <a:r>
              <a:rPr lang="zh-CN" altLang="zh-CN" dirty="0">
                <a:latin typeface="微软雅黑" panose="020B0503020204020204" pitchFamily="34" charset="-122"/>
                <a:ea typeface="微软雅黑" panose="020B0503020204020204" pitchFamily="34" charset="-122"/>
              </a:rPr>
              <a:t>币的本质</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rPr>
              <a:t>马克思</a:t>
            </a:r>
            <a:r>
              <a:rPr lang="zh-CN" altLang="zh-CN" dirty="0" smtClean="0">
                <a:latin typeface="微软雅黑" panose="020B0503020204020204" pitchFamily="34" charset="-122"/>
                <a:ea typeface="微软雅黑" panose="020B0503020204020204" pitchFamily="34" charset="-122"/>
              </a:rPr>
              <a:t>把</a:t>
            </a:r>
            <a:r>
              <a:rPr lang="zh-CN" altLang="zh-CN" dirty="0">
                <a:latin typeface="微软雅黑" panose="020B0503020204020204" pitchFamily="34" charset="-122"/>
                <a:ea typeface="微软雅黑" panose="020B0503020204020204" pitchFamily="34" charset="-122"/>
              </a:rPr>
              <a:t>货币定义</a:t>
            </a:r>
            <a:r>
              <a:rPr lang="zh-CN" altLang="zh-CN" dirty="0" smtClean="0">
                <a:latin typeface="微软雅黑" panose="020B0503020204020204" pitchFamily="34" charset="-122"/>
                <a:ea typeface="微软雅黑" panose="020B0503020204020204" pitchFamily="34" charset="-122"/>
              </a:rPr>
              <a:t>为</a:t>
            </a:r>
            <a:r>
              <a:rPr lang="zh-CN" altLang="en-US" dirty="0" smtClean="0">
                <a:latin typeface="微软雅黑" panose="020B0503020204020204" pitchFamily="34" charset="-122"/>
                <a:ea typeface="微软雅黑" panose="020B0503020204020204" pitchFamily="34" charset="-122"/>
              </a:rPr>
              <a:t>：</a:t>
            </a:r>
            <a:r>
              <a:rPr lang="zh-CN" altLang="zh-CN" dirty="0" smtClean="0">
                <a:latin typeface="微软雅黑" panose="020B0503020204020204" pitchFamily="34" charset="-122"/>
                <a:ea typeface="微软雅黑" panose="020B0503020204020204" pitchFamily="34" charset="-122"/>
              </a:rPr>
              <a:t>货</a:t>
            </a:r>
            <a:r>
              <a:rPr lang="zh-CN" altLang="zh-CN" dirty="0">
                <a:latin typeface="微软雅黑" panose="020B0503020204020204" pitchFamily="34" charset="-122"/>
                <a:ea typeface="微软雅黑" panose="020B0503020204020204" pitchFamily="34" charset="-122"/>
              </a:rPr>
              <a:t>币是从商品世界中分离出来的、固定充当一般等价物的商品，并能反映一定的生产关系。</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    （</a:t>
            </a:r>
            <a:r>
              <a:rPr lang="zh-CN" altLang="zh-CN" dirty="0">
                <a:latin typeface="微软雅黑" panose="020B0503020204020204" pitchFamily="34" charset="-122"/>
                <a:ea typeface="微软雅黑" panose="020B0503020204020204" pitchFamily="34" charset="-122"/>
                <a:sym typeface="+mn-ea"/>
              </a:rPr>
              <a:t>一）货币是商</a:t>
            </a:r>
            <a:r>
              <a:rPr lang="zh-CN" altLang="zh-CN" dirty="0" smtClean="0">
                <a:latin typeface="微软雅黑" panose="020B0503020204020204" pitchFamily="34" charset="-122"/>
                <a:ea typeface="微软雅黑" panose="020B0503020204020204" pitchFamily="34" charset="-122"/>
                <a:sym typeface="+mn-ea"/>
              </a:rPr>
              <a:t>品</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    （</a:t>
            </a:r>
            <a:r>
              <a:rPr lang="zh-CN" altLang="zh-CN" dirty="0">
                <a:latin typeface="微软雅黑" panose="020B0503020204020204" pitchFamily="34" charset="-122"/>
                <a:ea typeface="微软雅黑" panose="020B0503020204020204" pitchFamily="34" charset="-122"/>
                <a:sym typeface="+mn-ea"/>
              </a:rPr>
              <a:t>二）货币是一般等价物</a:t>
            </a:r>
            <a:endParaRPr lang="zh-CN" altLang="zh-CN" dirty="0">
              <a:latin typeface="微软雅黑" panose="020B0503020204020204" pitchFamily="34" charset="-122"/>
              <a:ea typeface="微软雅黑" panose="020B0503020204020204" pitchFamily="34" charset="-122"/>
            </a:endParaRPr>
          </a:p>
          <a:p>
            <a:pPr marL="0" indent="0">
              <a:buNone/>
            </a:pPr>
            <a:endParaRPr lang="zh-CN" altLang="zh-CN" dirty="0"/>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76518" y="717177"/>
            <a:ext cx="8319246" cy="4123765"/>
          </a:xfrm>
        </p:spPr>
        <p:txBody>
          <a:bodyPr>
            <a:normAutofit/>
          </a:bodyPr>
          <a:lstStyle/>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rPr>
              <a:t>二、</a:t>
            </a:r>
            <a:r>
              <a:rPr lang="zh-CN" altLang="zh-CN" dirty="0" smtClean="0">
                <a:latin typeface="微软雅黑" panose="020B0503020204020204" pitchFamily="34" charset="-122"/>
                <a:ea typeface="微软雅黑" panose="020B0503020204020204" pitchFamily="34" charset="-122"/>
              </a:rPr>
              <a:t>货</a:t>
            </a:r>
            <a:r>
              <a:rPr lang="zh-CN" altLang="zh-CN" dirty="0">
                <a:latin typeface="微软雅黑" panose="020B0503020204020204" pitchFamily="34" charset="-122"/>
                <a:ea typeface="微软雅黑" panose="020B0503020204020204" pitchFamily="34" charset="-122"/>
              </a:rPr>
              <a:t>币</a:t>
            </a:r>
            <a:r>
              <a:rPr lang="zh-CN" altLang="zh-CN" dirty="0" smtClean="0">
                <a:latin typeface="微软雅黑" panose="020B0503020204020204" pitchFamily="34" charset="-122"/>
                <a:ea typeface="微软雅黑" panose="020B0503020204020204" pitchFamily="34" charset="-122"/>
              </a:rPr>
              <a:t>的</a:t>
            </a:r>
            <a:r>
              <a:rPr lang="zh-CN" altLang="en-US" dirty="0" smtClean="0">
                <a:latin typeface="微软雅黑" panose="020B0503020204020204" pitchFamily="34" charset="-122"/>
                <a:ea typeface="微软雅黑" panose="020B0503020204020204" pitchFamily="34" charset="-122"/>
              </a:rPr>
              <a:t>职能</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一）价值尺度</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二）流通手段</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三）贮藏手段</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四）支付手段</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五）世界货币</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12676" y="479386"/>
            <a:ext cx="8319246" cy="4374777"/>
          </a:xfrm>
        </p:spPr>
        <p:txBody>
          <a:bodyPr>
            <a:normAutofit/>
          </a:bodyPr>
          <a:lstStyle/>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一</a:t>
            </a: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价值尺度</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价</a:t>
            </a:r>
            <a:r>
              <a:rPr lang="zh-CN" altLang="zh-CN" dirty="0">
                <a:latin typeface="微软雅黑" panose="020B0503020204020204" pitchFamily="34" charset="-122"/>
                <a:ea typeface="微软雅黑" panose="020B0503020204020204" pitchFamily="34" charset="-122"/>
              </a:rPr>
              <a:t>值尺度是货币衡量和表现商品价值大小的职能。</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二</a:t>
            </a:r>
            <a:r>
              <a:rPr lang="zh-CN" altLang="zh-CN" dirty="0" smtClean="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流通手</a:t>
            </a:r>
            <a:r>
              <a:rPr lang="zh-CN" altLang="zh-CN" dirty="0" smtClean="0">
                <a:latin typeface="微软雅黑" panose="020B0503020204020204" pitchFamily="34" charset="-122"/>
                <a:ea typeface="微软雅黑" panose="020B0503020204020204" pitchFamily="34" charset="-122"/>
                <a:sym typeface="+mn-ea"/>
              </a:rPr>
              <a:t>段</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流</a:t>
            </a:r>
            <a:r>
              <a:rPr lang="zh-CN" altLang="zh-CN" dirty="0">
                <a:latin typeface="微软雅黑" panose="020B0503020204020204" pitchFamily="34" charset="-122"/>
                <a:ea typeface="微软雅黑" panose="020B0503020204020204" pitchFamily="34" charset="-122"/>
                <a:sym typeface="+mn-ea"/>
              </a:rPr>
              <a:t>通手段是货币在商品流通中充当交换媒介的职能。</a:t>
            </a:r>
            <a:endParaRPr lang="zh-CN"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三</a:t>
            </a:r>
            <a:r>
              <a:rPr lang="zh-CN" altLang="zh-CN" dirty="0" smtClean="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贮藏手段</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贮</a:t>
            </a:r>
            <a:r>
              <a:rPr lang="zh-CN" altLang="zh-CN" dirty="0">
                <a:latin typeface="微软雅黑" panose="020B0503020204020204" pitchFamily="34" charset="-122"/>
                <a:ea typeface="微软雅黑" panose="020B0503020204020204" pitchFamily="34" charset="-122"/>
                <a:sym typeface="+mn-ea"/>
              </a:rPr>
              <a:t>藏手段是货币退出流通领域被人们当作独立的价值形态和社会财富的一般代表保存起来的职能。</a:t>
            </a:r>
            <a:endParaRPr lang="zh-CN"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8650" y="1026319"/>
            <a:ext cx="7886700" cy="3263504"/>
          </a:xfrm>
        </p:spPr>
        <p:txBody>
          <a:bodyPr/>
          <a:lstStyle/>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四</a:t>
            </a:r>
            <a:r>
              <a:rPr lang="zh-CN" altLang="zh-CN" dirty="0" smtClean="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支付手</a:t>
            </a:r>
            <a:r>
              <a:rPr lang="zh-CN" altLang="zh-CN" dirty="0" smtClean="0">
                <a:latin typeface="微软雅黑" panose="020B0503020204020204" pitchFamily="34" charset="-122"/>
                <a:ea typeface="微软雅黑" panose="020B0503020204020204" pitchFamily="34" charset="-122"/>
                <a:sym typeface="+mn-ea"/>
              </a:rPr>
              <a:t>段</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货</a:t>
            </a:r>
            <a:r>
              <a:rPr lang="zh-CN" altLang="zh-CN" dirty="0">
                <a:latin typeface="微软雅黑" panose="020B0503020204020204" pitchFamily="34" charset="-122"/>
                <a:ea typeface="微软雅黑" panose="020B0503020204020204" pitchFamily="34" charset="-122"/>
                <a:sym typeface="+mn-ea"/>
              </a:rPr>
              <a:t>币在实现价值的单方面转移时，就执行支付手段的职</a:t>
            </a:r>
            <a:r>
              <a:rPr lang="zh-CN" altLang="zh-CN" dirty="0" smtClean="0">
                <a:latin typeface="微软雅黑" panose="020B0503020204020204" pitchFamily="34" charset="-122"/>
                <a:ea typeface="微软雅黑" panose="020B0503020204020204" pitchFamily="34" charset="-122"/>
                <a:sym typeface="+mn-ea"/>
              </a:rPr>
              <a:t>能</a:t>
            </a:r>
            <a:r>
              <a:rPr lang="zh-CN" altLang="en-US" dirty="0" smtClean="0">
                <a:latin typeface="微软雅黑" panose="020B0503020204020204" pitchFamily="34" charset="-122"/>
                <a:ea typeface="微软雅黑" panose="020B0503020204020204" pitchFamily="34" charset="-122"/>
                <a:sym typeface="+mn-ea"/>
              </a:rPr>
              <a:t>。</a:t>
            </a:r>
            <a:endParaRPr lang="zh-CN" altLang="en-US"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五</a:t>
            </a: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世界货币</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当</a:t>
            </a:r>
            <a:r>
              <a:rPr lang="zh-CN" altLang="zh-CN" dirty="0">
                <a:latin typeface="微软雅黑" panose="020B0503020204020204" pitchFamily="34" charset="-122"/>
                <a:ea typeface="微软雅黑" panose="020B0503020204020204" pitchFamily="34" charset="-122"/>
                <a:sym typeface="+mn-ea"/>
              </a:rPr>
              <a:t>一国货币超越国界，在世界市场上发挥一般等价物作用时便执行世界货币的职能。</a:t>
            </a:r>
            <a:endParaRPr lang="zh-CN" altLang="zh-CN" dirty="0">
              <a:latin typeface="微软雅黑" panose="020B0503020204020204" pitchFamily="34" charset="-122"/>
              <a:ea typeface="微软雅黑" panose="020B0503020204020204" pitchFamily="34" charset="-122"/>
            </a:endParaRPr>
          </a:p>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9595" y="601980"/>
            <a:ext cx="7886700" cy="4319270"/>
          </a:xfrm>
        </p:spPr>
        <p:txBody>
          <a:bodyPr>
            <a:normAutofit/>
          </a:bodyPr>
          <a:lstStyle/>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三、</a:t>
            </a:r>
            <a:r>
              <a:rPr lang="zh-CN" altLang="zh-CN" dirty="0" smtClean="0">
                <a:latin typeface="微软雅黑" panose="020B0503020204020204" pitchFamily="34" charset="-122"/>
                <a:ea typeface="微软雅黑" panose="020B0503020204020204" pitchFamily="34" charset="-122"/>
                <a:sym typeface="+mn-ea"/>
              </a:rPr>
              <a:t>货</a:t>
            </a:r>
            <a:r>
              <a:rPr lang="zh-CN" altLang="zh-CN" dirty="0">
                <a:latin typeface="微软雅黑" panose="020B0503020204020204" pitchFamily="34" charset="-122"/>
                <a:ea typeface="微软雅黑" panose="020B0503020204020204" pitchFamily="34" charset="-122"/>
                <a:sym typeface="+mn-ea"/>
              </a:rPr>
              <a:t>币与经济的关系</a:t>
            </a:r>
            <a:endParaRPr lang="zh-CN" altLang="en-US" dirty="0"/>
          </a:p>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货币与经济的初始关系是货币的产生促进了经济的发展，随着现代经济的发展，货币与经济的关系变得越来越复杂化。</a:t>
            </a:r>
            <a:endParaRPr lang="zh-CN" altLang="en-US"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a:latin typeface="微软雅黑" panose="020B0503020204020204" pitchFamily="34" charset="-122"/>
                <a:ea typeface="微软雅黑" panose="020B0503020204020204" pitchFamily="34" charset="-122"/>
              </a:rPr>
              <a:t>关于货币对实体经济的影响从理论上讲主要有两种：一个是货币面纱论，另一个是货币经济论。</a:t>
            </a:r>
            <a:endParaRPr lang="zh-CN" altLang="en-US" dirty="0"/>
          </a:p>
          <a:p>
            <a:pPr marL="0" indent="0">
              <a:buNone/>
            </a:pP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07091" y="-511999"/>
            <a:ext cx="7871012" cy="3478306"/>
          </a:xfrm>
        </p:spPr>
        <p:txBody>
          <a:bodyPr>
            <a:normAutofit/>
          </a:bodyPr>
          <a:lstStyle/>
          <a:p>
            <a:pPr algn="l">
              <a:lnSpc>
                <a:spcPct val="150000"/>
              </a:lnSpc>
            </a:pPr>
            <a:r>
              <a:rPr lang="zh-CN" altLang="en-US" sz="3200" dirty="0" smtClean="0">
                <a:latin typeface="微软雅黑" panose="020B0503020204020204" pitchFamily="34" charset="-122"/>
                <a:ea typeface="微软雅黑" panose="020B0503020204020204" pitchFamily="34" charset="-122"/>
              </a:rPr>
              <a:t>单</a:t>
            </a:r>
            <a:r>
              <a:rPr lang="zh-CN" altLang="en-US" sz="3200" dirty="0">
                <a:latin typeface="微软雅黑" panose="020B0503020204020204" pitchFamily="34" charset="-122"/>
                <a:ea typeface="微软雅黑" panose="020B0503020204020204" pitchFamily="34" charset="-122"/>
              </a:rPr>
              <a:t>元三：货币制度及其构成要素</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48236" y="376516"/>
            <a:ext cx="8319246" cy="4374777"/>
          </a:xfrm>
        </p:spPr>
        <p:txBody>
          <a:bodyPr>
            <a:normAutofit lnSpcReduction="10000"/>
          </a:bodyPr>
          <a:lstStyle/>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rPr>
              <a:t>一、货币制度及其形成</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rPr>
              <a:t>货币制度是国家法律规定的货币流通规则、结构和组织机构体系的总称，是随着商品经济的发展而逐步产生和发展的。</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二、货币制度的构成要素</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（一）货币材料的确</a:t>
            </a:r>
            <a:r>
              <a:rPr lang="zh-CN" altLang="zh-CN" dirty="0" smtClean="0">
                <a:latin typeface="微软雅黑" panose="020B0503020204020204" pitchFamily="34" charset="-122"/>
                <a:ea typeface="微软雅黑" panose="020B0503020204020204" pitchFamily="34" charset="-122"/>
                <a:sym typeface="+mn-ea"/>
              </a:rPr>
              <a:t>定</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（二）货币名称、货币单位和价格标</a:t>
            </a:r>
            <a:r>
              <a:rPr lang="zh-CN" altLang="zh-CN" dirty="0" smtClean="0">
                <a:latin typeface="微软雅黑" panose="020B0503020204020204" pitchFamily="34" charset="-122"/>
                <a:ea typeface="微软雅黑" panose="020B0503020204020204" pitchFamily="34" charset="-122"/>
                <a:sym typeface="+mn-ea"/>
              </a:rPr>
              <a:t>准</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（三）本位币、辅币及其偿付能</a:t>
            </a:r>
            <a:r>
              <a:rPr lang="zh-CN" altLang="zh-CN" dirty="0" smtClean="0">
                <a:latin typeface="微软雅黑" panose="020B0503020204020204" pitchFamily="34" charset="-122"/>
                <a:ea typeface="微软雅黑" panose="020B0503020204020204" pitchFamily="34" charset="-122"/>
                <a:sym typeface="+mn-ea"/>
              </a:rPr>
              <a:t>力</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（四）准备制度的确定</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a:lnSpc>
                <a:spcPct val="160000"/>
              </a:lnSpc>
              <a:buNone/>
            </a:pPr>
            <a:endParaRPr lang="en-US" altLang="zh-CN"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12676" y="485101"/>
            <a:ext cx="8319246" cy="4374777"/>
          </a:xfrm>
        </p:spPr>
        <p:txBody>
          <a:bodyPr>
            <a:normAutofit fontScale="80000"/>
          </a:bodyPr>
          <a:lstStyle/>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一</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货币材料的确</a:t>
            </a:r>
            <a:r>
              <a:rPr lang="zh-CN" altLang="zh-CN" dirty="0" smtClean="0">
                <a:latin typeface="微软雅黑" panose="020B0503020204020204" pitchFamily="34" charset="-122"/>
                <a:ea typeface="微软雅黑" panose="020B0503020204020204" pitchFamily="34" charset="-122"/>
              </a:rPr>
              <a:t>定</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rPr>
              <a:t>◆</a:t>
            </a:r>
            <a:r>
              <a:rPr lang="zh-CN" altLang="zh-CN" dirty="0" smtClean="0">
                <a:latin typeface="微软雅黑" panose="020B0503020204020204" pitchFamily="34" charset="-122"/>
                <a:ea typeface="微软雅黑" panose="020B0503020204020204" pitchFamily="34" charset="-122"/>
              </a:rPr>
              <a:t>货</a:t>
            </a:r>
            <a:r>
              <a:rPr lang="zh-CN" altLang="zh-CN" dirty="0">
                <a:latin typeface="微软雅黑" panose="020B0503020204020204" pitchFamily="34" charset="-122"/>
                <a:ea typeface="微软雅黑" panose="020B0503020204020204" pitchFamily="34" charset="-122"/>
              </a:rPr>
              <a:t>币材料简称“币材”，是指用来充当货币的商品</a:t>
            </a:r>
            <a:r>
              <a:rPr lang="zh-CN" altLang="zh-CN"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一</a:t>
            </a:r>
            <a:r>
              <a:rPr lang="zh-CN" altLang="zh-CN" dirty="0">
                <a:latin typeface="微软雅黑" panose="020B0503020204020204" pitchFamily="34" charset="-122"/>
                <a:ea typeface="微软雅黑" panose="020B0503020204020204" pitchFamily="34" charset="-122"/>
              </a:rPr>
              <a:t>个国家使用何种商品来作本位货币，是整个货币制度的基础，也是建立货币制度的首要步骤。</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二</a:t>
            </a:r>
            <a:r>
              <a:rPr lang="zh-CN" altLang="zh-CN" dirty="0" smtClean="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货币名称、货币单位和价格标</a:t>
            </a:r>
            <a:r>
              <a:rPr lang="zh-CN" altLang="zh-CN" dirty="0" smtClean="0">
                <a:latin typeface="微软雅黑" panose="020B0503020204020204" pitchFamily="34" charset="-122"/>
                <a:ea typeface="微软雅黑" panose="020B0503020204020204" pitchFamily="34" charset="-122"/>
                <a:sym typeface="+mn-ea"/>
              </a:rPr>
              <a:t>准</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smtClean="0">
                <a:latin typeface="微软雅黑" panose="020B0503020204020204" pitchFamily="34" charset="-122"/>
                <a:ea typeface="微软雅黑" panose="020B0503020204020204" pitchFamily="34" charset="-122"/>
                <a:sym typeface="+mn-ea"/>
              </a:rPr>
              <a:t>货</a:t>
            </a:r>
            <a:r>
              <a:rPr lang="zh-CN" altLang="zh-CN" dirty="0">
                <a:latin typeface="微软雅黑" panose="020B0503020204020204" pitchFamily="34" charset="-122"/>
                <a:ea typeface="微软雅黑" panose="020B0503020204020204" pitchFamily="34" charset="-122"/>
                <a:sym typeface="+mn-ea"/>
              </a:rPr>
              <a:t>币制度要规定本位币的名称，货币名称通常是依据习惯形成的</a:t>
            </a:r>
            <a:r>
              <a:rPr lang="zh-CN" altLang="zh-CN" dirty="0" smtClean="0">
                <a:latin typeface="微软雅黑" panose="020B0503020204020204" pitchFamily="34" charset="-122"/>
                <a:ea typeface="微软雅黑" panose="020B0503020204020204" pitchFamily="34" charset="-122"/>
                <a:sym typeface="+mn-ea"/>
              </a:rPr>
              <a:t>。</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smtClean="0">
                <a:latin typeface="微软雅黑" panose="020B0503020204020204" pitchFamily="34" charset="-122"/>
                <a:ea typeface="微软雅黑" panose="020B0503020204020204" pitchFamily="34" charset="-122"/>
                <a:sym typeface="+mn-ea"/>
              </a:rPr>
              <a:t>货</a:t>
            </a:r>
            <a:r>
              <a:rPr lang="zh-CN" altLang="zh-CN" dirty="0">
                <a:latin typeface="微软雅黑" panose="020B0503020204020204" pitchFamily="34" charset="-122"/>
                <a:ea typeface="微软雅黑" panose="020B0503020204020204" pitchFamily="34" charset="-122"/>
                <a:sym typeface="+mn-ea"/>
              </a:rPr>
              <a:t>币制度要明确货币的单位及其划分</a:t>
            </a:r>
            <a:r>
              <a:rPr lang="zh-CN" altLang="zh-CN" dirty="0" smtClean="0">
                <a:latin typeface="微软雅黑" panose="020B0503020204020204" pitchFamily="34" charset="-122"/>
                <a:ea typeface="微软雅黑" panose="020B0503020204020204" pitchFamily="34" charset="-122"/>
                <a:sym typeface="+mn-ea"/>
              </a:rPr>
              <a:t>。</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sym typeface="+mn-ea"/>
              </a:rPr>
              <a:t>◆</a:t>
            </a:r>
            <a:r>
              <a:rPr lang="zh-CN" altLang="zh-CN" dirty="0" smtClean="0">
                <a:latin typeface="微软雅黑" panose="020B0503020204020204" pitchFamily="34" charset="-122"/>
                <a:ea typeface="微软雅黑" panose="020B0503020204020204" pitchFamily="34" charset="-122"/>
                <a:sym typeface="+mn-ea"/>
              </a:rPr>
              <a:t>在</a:t>
            </a:r>
            <a:r>
              <a:rPr lang="zh-CN" altLang="zh-CN" dirty="0">
                <a:latin typeface="微软雅黑" panose="020B0503020204020204" pitchFamily="34" charset="-122"/>
                <a:ea typeface="微软雅黑" panose="020B0503020204020204" pitchFamily="34" charset="-122"/>
                <a:sym typeface="+mn-ea"/>
              </a:rPr>
              <a:t>金属货币流通条件下，价格标准是铸造单位货币的法定含金量。</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48236" y="519951"/>
            <a:ext cx="8319246" cy="4374777"/>
          </a:xfrm>
        </p:spPr>
        <p:txBody>
          <a:bodyPr>
            <a:normAutofit/>
          </a:bodyPr>
          <a:lstStyle/>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三</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本位币、辅币及其偿付能力</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rPr>
              <a:t>1.</a:t>
            </a:r>
            <a:r>
              <a:rPr lang="zh-CN" altLang="zh-CN" dirty="0">
                <a:latin typeface="微软雅黑" panose="020B0503020204020204" pitchFamily="34" charset="-122"/>
                <a:ea typeface="微软雅黑" panose="020B0503020204020204" pitchFamily="34" charset="-122"/>
              </a:rPr>
              <a:t>主币和辅</a:t>
            </a:r>
            <a:r>
              <a:rPr lang="zh-CN" altLang="zh-CN" dirty="0" smtClean="0">
                <a:latin typeface="微软雅黑" panose="020B0503020204020204" pitchFamily="34" charset="-122"/>
                <a:ea typeface="微软雅黑" panose="020B0503020204020204" pitchFamily="34" charset="-122"/>
              </a:rPr>
              <a:t>币</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rPr>
              <a:t>2.</a:t>
            </a:r>
            <a:r>
              <a:rPr lang="zh-CN" altLang="zh-CN" dirty="0">
                <a:latin typeface="微软雅黑" panose="020B0503020204020204" pitchFamily="34" charset="-122"/>
                <a:ea typeface="微软雅黑" panose="020B0503020204020204" pitchFamily="34" charset="-122"/>
              </a:rPr>
              <a:t>本位币的铸造及其偿付能</a:t>
            </a:r>
            <a:r>
              <a:rPr lang="zh-CN" altLang="zh-CN" dirty="0" smtClean="0">
                <a:latin typeface="微软雅黑" panose="020B0503020204020204" pitchFamily="34" charset="-122"/>
                <a:ea typeface="微软雅黑" panose="020B0503020204020204" pitchFamily="34" charset="-122"/>
              </a:rPr>
              <a:t>力</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dirty="0">
                <a:latin typeface="微软雅黑" panose="020B0503020204020204" pitchFamily="34" charset="-122"/>
                <a:ea typeface="微软雅黑" panose="020B0503020204020204" pitchFamily="34" charset="-122"/>
              </a:rPr>
              <a:t>3.</a:t>
            </a:r>
            <a:r>
              <a:rPr lang="zh-CN" altLang="zh-CN" dirty="0">
                <a:latin typeface="微软雅黑" panose="020B0503020204020204" pitchFamily="34" charset="-122"/>
                <a:ea typeface="微软雅黑" panose="020B0503020204020204" pitchFamily="34" charset="-122"/>
              </a:rPr>
              <a:t>辅币的铸造及其偿付能力</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四</a:t>
            </a: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准备制度的确定</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准</a:t>
            </a:r>
            <a:r>
              <a:rPr lang="zh-CN" altLang="zh-CN" dirty="0">
                <a:latin typeface="微软雅黑" panose="020B0503020204020204" pitchFamily="34" charset="-122"/>
                <a:ea typeface="微软雅黑" panose="020B0503020204020204" pitchFamily="34" charset="-122"/>
                <a:sym typeface="+mn-ea"/>
              </a:rPr>
              <a:t>备制度又称黄金储备制度，它是一国货币稳定的基础、也是一个国家经济实力强弱的重要标志之一。</a:t>
            </a:r>
            <a:endParaRPr lang="en-US" altLang="zh-CN"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17945" y="1849503"/>
            <a:ext cx="4366895" cy="829945"/>
          </a:xfrm>
          <a:prstGeom prst="rect">
            <a:avLst/>
          </a:prstGeom>
          <a:noFill/>
        </p:spPr>
        <p:txBody>
          <a:bodyPr wrap="none" rtlCol="0">
            <a:spAutoFit/>
          </a:bodyPr>
          <a:lstStyle/>
          <a:p>
            <a:pPr>
              <a:lnSpc>
                <a:spcPct val="150000"/>
              </a:lnSpc>
            </a:pPr>
            <a:r>
              <a:rPr lang="zh-CN" altLang="en-US" sz="3200" dirty="0" smtClean="0">
                <a:latin typeface="微软雅黑" panose="020B0503020204020204" pitchFamily="34" charset="-122"/>
                <a:ea typeface="微软雅黑" panose="020B0503020204020204" pitchFamily="34" charset="-122"/>
              </a:rPr>
              <a:t>第一章 货币与货币制度</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899471" y="-682179"/>
            <a:ext cx="7871012" cy="3478306"/>
          </a:xfrm>
        </p:spPr>
        <p:txBody>
          <a:bodyPr>
            <a:normAutofit/>
          </a:bodyPr>
          <a:lstStyle/>
          <a:p>
            <a:pPr algn="l">
              <a:lnSpc>
                <a:spcPct val="150000"/>
              </a:lnSpc>
            </a:pPr>
            <a:r>
              <a:rPr lang="zh-CN" altLang="en-US" sz="3200" dirty="0" smtClean="0">
                <a:latin typeface="微软雅黑" panose="020B0503020204020204" pitchFamily="34" charset="-122"/>
                <a:ea typeface="微软雅黑" panose="020B0503020204020204" pitchFamily="34" charset="-122"/>
              </a:rPr>
              <a:t>单</a:t>
            </a:r>
            <a:r>
              <a:rPr lang="zh-CN" altLang="en-US" sz="3200" dirty="0">
                <a:latin typeface="微软雅黑" panose="020B0503020204020204" pitchFamily="34" charset="-122"/>
                <a:ea typeface="微软雅黑" panose="020B0503020204020204" pitchFamily="34" charset="-122"/>
              </a:rPr>
              <a:t>元四：货币制度的演变</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30530" y="351790"/>
            <a:ext cx="8310245" cy="4542155"/>
          </a:xfrm>
        </p:spPr>
        <p:txBody>
          <a:bodyPr>
            <a:normAutofit lnSpcReduction="20000"/>
          </a:bodyPr>
          <a:lstStyle/>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一、</a:t>
            </a:r>
            <a:r>
              <a:rPr lang="zh-CN" altLang="zh-CN" dirty="0">
                <a:latin typeface="微软雅黑" panose="020B0503020204020204" pitchFamily="34" charset="-122"/>
                <a:ea typeface="微软雅黑" panose="020B0503020204020204" pitchFamily="34" charset="-122"/>
              </a:rPr>
              <a:t>货币制度的演变</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货</a:t>
            </a:r>
            <a:r>
              <a:rPr lang="zh-CN" altLang="zh-CN" dirty="0">
                <a:latin typeface="微软雅黑" panose="020B0503020204020204" pitchFamily="34" charset="-122"/>
                <a:ea typeface="微软雅黑" panose="020B0503020204020204" pitchFamily="34" charset="-122"/>
              </a:rPr>
              <a:t>币制度的演变大致经历了银本位制、金银复本位制、金本位制和纸币本位制四个阶段。</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（一）银本位</a:t>
            </a:r>
            <a:r>
              <a:rPr lang="zh-CN" altLang="zh-CN" dirty="0" smtClean="0">
                <a:latin typeface="微软雅黑" panose="020B0503020204020204" pitchFamily="34" charset="-122"/>
                <a:ea typeface="微软雅黑" panose="020B0503020204020204" pitchFamily="34" charset="-122"/>
                <a:sym typeface="+mn-ea"/>
              </a:rPr>
              <a:t>制</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银本位制是指以白银为本位货币的一种货币制度。</a:t>
            </a:r>
            <a:endParaRPr lang="zh-CN"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二</a:t>
            </a:r>
            <a:r>
              <a:rPr lang="zh-CN" altLang="zh-CN" dirty="0" smtClean="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金银复本位制度</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金银复本位制是指以金、银两种货币同时作为本位货币币材的货币制度。</a:t>
            </a:r>
            <a:endParaRPr lang="zh-CN"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金</a:t>
            </a:r>
            <a:r>
              <a:rPr lang="zh-CN" altLang="zh-CN" dirty="0">
                <a:latin typeface="微软雅黑" panose="020B0503020204020204" pitchFamily="34" charset="-122"/>
                <a:ea typeface="微软雅黑" panose="020B0503020204020204" pitchFamily="34" charset="-122"/>
                <a:sym typeface="+mn-ea"/>
              </a:rPr>
              <a:t>属复本位制按金银两种贵金属的不同关系又可分为平行本位制、双本位制和跛行本位制三种。</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21416" y="508373"/>
            <a:ext cx="8301318" cy="3319183"/>
          </a:xfrm>
        </p:spPr>
        <p:txBody>
          <a:bodyPr>
            <a:noAutofit/>
          </a:bodyPr>
          <a:lstStyle/>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三</a:t>
            </a:r>
            <a:r>
              <a:rPr lang="zh-CN" altLang="zh-CN" dirty="0" smtClean="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金本位制</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rPr>
              <a:t>金本位制（gold standary system）是指以黄金作为本位币的货币制度。</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以</a:t>
            </a:r>
            <a:r>
              <a:rPr lang="zh-CN" altLang="zh-CN" dirty="0">
                <a:latin typeface="微软雅黑" panose="020B0503020204020204" pitchFamily="34" charset="-122"/>
                <a:ea typeface="微软雅黑" panose="020B0503020204020204" pitchFamily="34" charset="-122"/>
                <a:sym typeface="+mn-ea"/>
              </a:rPr>
              <a:t>货币与黄金的联系程度为标准，可分为金币本位制、金块本位制、金汇兑本位制三种不同形式。</a:t>
            </a:r>
            <a:endParaRPr lang="zh-CN" altLang="zh-CN"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四</a:t>
            </a:r>
            <a:r>
              <a:rPr lang="zh-CN" altLang="zh-CN" dirty="0" smtClean="0">
                <a:latin typeface="微软雅黑" panose="020B0503020204020204" pitchFamily="34" charset="-122"/>
                <a:ea typeface="微软雅黑" panose="020B0503020204020204" pitchFamily="34" charset="-122"/>
                <a:sym typeface="+mn-ea"/>
              </a:rPr>
              <a:t>）</a:t>
            </a:r>
            <a:r>
              <a:rPr lang="zh-CN" altLang="zh-CN" dirty="0">
                <a:latin typeface="微软雅黑" panose="020B0503020204020204" pitchFamily="34" charset="-122"/>
                <a:ea typeface="微软雅黑" panose="020B0503020204020204" pitchFamily="34" charset="-122"/>
                <a:sym typeface="+mn-ea"/>
              </a:rPr>
              <a:t>纸币本位</a:t>
            </a:r>
            <a:r>
              <a:rPr lang="zh-CN" altLang="zh-CN" dirty="0" smtClean="0">
                <a:latin typeface="微软雅黑" panose="020B0503020204020204" pitchFamily="34" charset="-122"/>
                <a:ea typeface="微软雅黑" panose="020B0503020204020204" pitchFamily="34" charset="-122"/>
                <a:sym typeface="+mn-ea"/>
              </a:rPr>
              <a:t>制</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a:latin typeface="微软雅黑" panose="020B0503020204020204" pitchFamily="34" charset="-122"/>
                <a:ea typeface="微软雅黑" panose="020B0503020204020204" pitchFamily="34" charset="-122"/>
                <a:sym typeface="+mn-ea"/>
              </a:rPr>
              <a:t>纸币本位制又叫不兑现的信用货币制度，是指以纸币为本位货币，且纸币不规定含金量，也不能兑换为黄金的货币制度。</a:t>
            </a:r>
            <a:endParaRPr lang="zh-CN" altLang="zh-CN">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58340" y="1489075"/>
            <a:ext cx="6145530" cy="1699260"/>
          </a:xfrm>
        </p:spPr>
        <p:txBody>
          <a:bodyPr>
            <a:normAutofit/>
          </a:bodyPr>
          <a:lstStyle/>
          <a:p>
            <a:pPr algn="l" fontAlgn="auto">
              <a:lnSpc>
                <a:spcPct val="150000"/>
              </a:lnSpc>
            </a:pPr>
            <a:r>
              <a:rPr lang="zh-CN" altLang="en-US" sz="3200" dirty="0" smtClean="0">
                <a:latin typeface="微软雅黑" panose="020B0503020204020204" pitchFamily="34" charset="-122"/>
                <a:ea typeface="微软雅黑" panose="020B0503020204020204" pitchFamily="34" charset="-122"/>
                <a:cs typeface="+mn-cs"/>
              </a:rPr>
              <a:t>单</a:t>
            </a:r>
            <a:r>
              <a:rPr lang="zh-CN" altLang="en-US" sz="3200" dirty="0">
                <a:latin typeface="微软雅黑" panose="020B0503020204020204" pitchFamily="34" charset="-122"/>
                <a:ea typeface="微软雅黑" panose="020B0503020204020204" pitchFamily="34" charset="-122"/>
                <a:cs typeface="+mn-cs"/>
              </a:rPr>
              <a:t>元一：货币的产生和发展</a:t>
            </a:r>
            <a:br>
              <a:rPr lang="en-US" altLang="zh-CN" sz="3200" dirty="0">
                <a:latin typeface="微软雅黑" panose="020B0503020204020204" pitchFamily="34" charset="-122"/>
                <a:ea typeface="微软雅黑" panose="020B0503020204020204" pitchFamily="34" charset="-122"/>
                <a:cs typeface="+mn-cs"/>
              </a:rPr>
            </a:b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3237" y="159499"/>
            <a:ext cx="7581605" cy="5477510"/>
          </a:xfrm>
          <a:prstGeom prst="rect">
            <a:avLst/>
          </a:prstGeom>
          <a:noFill/>
        </p:spPr>
        <p:txBody>
          <a:bodyPr wrap="square" rtlCol="0">
            <a:spAutoFit/>
          </a:bodyPr>
          <a:lstStyle/>
          <a:p>
            <a:pPr fontAlgn="auto">
              <a:lnSpc>
                <a:spcPct val="150000"/>
              </a:lnSpc>
            </a:pPr>
            <a:r>
              <a:rPr lang="zh-CN" altLang="zh-CN" sz="2800" dirty="0">
                <a:latin typeface="微软雅黑" panose="020B0503020204020204" pitchFamily="34" charset="-122"/>
                <a:ea typeface="微软雅黑" panose="020B0503020204020204" pitchFamily="34" charset="-122"/>
              </a:rPr>
              <a:t>一．货币的产</a:t>
            </a:r>
            <a:r>
              <a:rPr lang="zh-CN" altLang="zh-CN" sz="2800" dirty="0" smtClean="0">
                <a:latin typeface="微软雅黑" panose="020B0503020204020204" pitchFamily="34" charset="-122"/>
                <a:ea typeface="微软雅黑" panose="020B0503020204020204" pitchFamily="34" charset="-122"/>
              </a:rPr>
              <a:t>生</a:t>
            </a:r>
            <a:endParaRPr lang="en-US" altLang="zh-CN" sz="2800" dirty="0">
              <a:latin typeface="微软雅黑" panose="020B0503020204020204" pitchFamily="34" charset="-122"/>
              <a:ea typeface="微软雅黑" panose="020B0503020204020204" pitchFamily="34" charset="-122"/>
            </a:endParaRPr>
          </a:p>
          <a:p>
            <a:pPr fontAlgn="auto">
              <a:lnSpc>
                <a:spcPct val="100000"/>
              </a:lnSpc>
            </a:pPr>
            <a:r>
              <a:rPr lang="en-US" altLang="zh-CN" sz="2800" dirty="0" smtClean="0">
                <a:latin typeface="微软雅黑" panose="020B0503020204020204" pitchFamily="34" charset="-122"/>
                <a:ea typeface="微软雅黑" panose="020B0503020204020204" pitchFamily="34" charset="-122"/>
              </a:rPr>
              <a:t>1</a:t>
            </a:r>
            <a:r>
              <a:rPr lang="zh-CN" altLang="en-US" sz="2800" dirty="0">
                <a:latin typeface="微软雅黑" panose="020B0503020204020204" pitchFamily="34" charset="-122"/>
                <a:ea typeface="微软雅黑" panose="020B0503020204020204" pitchFamily="34" charset="-122"/>
              </a:rPr>
              <a:t>、中国古代的货币起源</a:t>
            </a:r>
            <a:r>
              <a:rPr lang="zh-CN" altLang="en-US" sz="2800" dirty="0" smtClean="0">
                <a:latin typeface="微软雅黑" panose="020B0503020204020204" pitchFamily="34" charset="-122"/>
                <a:ea typeface="微软雅黑" panose="020B0503020204020204" pitchFamily="34" charset="-122"/>
              </a:rPr>
              <a:t>说</a:t>
            </a:r>
            <a:endParaRPr lang="en-US" altLang="zh-CN" sz="2800" dirty="0" smtClean="0">
              <a:latin typeface="微软雅黑" panose="020B0503020204020204" pitchFamily="34" charset="-122"/>
              <a:ea typeface="微软雅黑" panose="020B0503020204020204" pitchFamily="34" charset="-122"/>
            </a:endParaRPr>
          </a:p>
          <a:p>
            <a:pPr fontAlgn="auto">
              <a:lnSpc>
                <a:spcPct val="100000"/>
              </a:lnSpc>
            </a:pPr>
            <a:r>
              <a:rPr lang="zh-CN" altLang="en-US" sz="2800" dirty="0" smtClean="0">
                <a:latin typeface="微软雅黑" panose="020B0503020204020204" pitchFamily="34" charset="-122"/>
                <a:ea typeface="微软雅黑" panose="020B0503020204020204" pitchFamily="34" charset="-122"/>
              </a:rPr>
              <a:t>         （</a:t>
            </a:r>
            <a:r>
              <a:rPr lang="en-US" altLang="zh-CN" sz="2800" dirty="0">
                <a:latin typeface="微软雅黑" panose="020B0503020204020204" pitchFamily="34" charset="-122"/>
                <a:ea typeface="微软雅黑" panose="020B0503020204020204" pitchFamily="34" charset="-122"/>
              </a:rPr>
              <a:t>1</a:t>
            </a:r>
            <a:r>
              <a:rPr lang="zh-CN" altLang="en-US" sz="2800" dirty="0">
                <a:latin typeface="微软雅黑" panose="020B0503020204020204" pitchFamily="34" charset="-122"/>
                <a:ea typeface="微软雅黑" panose="020B0503020204020204" pitchFamily="34" charset="-122"/>
              </a:rPr>
              <a:t>）先王制币</a:t>
            </a:r>
            <a:r>
              <a:rPr lang="zh-CN" altLang="en-US" sz="2800" dirty="0" smtClean="0">
                <a:latin typeface="微软雅黑" panose="020B0503020204020204" pitchFamily="34" charset="-122"/>
                <a:ea typeface="微软雅黑" panose="020B0503020204020204" pitchFamily="34" charset="-122"/>
              </a:rPr>
              <a:t>说</a:t>
            </a:r>
            <a:endParaRPr lang="en-US" altLang="zh-CN" sz="2800" dirty="0">
              <a:latin typeface="微软雅黑" panose="020B0503020204020204" pitchFamily="34" charset="-122"/>
              <a:ea typeface="微软雅黑" panose="020B0503020204020204" pitchFamily="34" charset="-122"/>
            </a:endParaRPr>
          </a:p>
          <a:p>
            <a:pPr fontAlgn="auto">
              <a:lnSpc>
                <a:spcPct val="100000"/>
              </a:lnSpc>
            </a:pPr>
            <a:r>
              <a:rPr lang="zh-CN" altLang="en-US" sz="2800" dirty="0" smtClean="0">
                <a:latin typeface="微软雅黑" panose="020B0503020204020204" pitchFamily="34" charset="-122"/>
                <a:ea typeface="微软雅黑" panose="020B0503020204020204" pitchFamily="34" charset="-122"/>
              </a:rPr>
              <a:t>         （</a:t>
            </a:r>
            <a:r>
              <a:rPr lang="en-US" altLang="zh-CN" sz="2800" dirty="0" smtClean="0">
                <a:latin typeface="微软雅黑" panose="020B0503020204020204" pitchFamily="34" charset="-122"/>
                <a:ea typeface="微软雅黑" panose="020B0503020204020204" pitchFamily="34" charset="-122"/>
              </a:rPr>
              <a:t>2</a:t>
            </a:r>
            <a:r>
              <a:rPr lang="zh-CN" altLang="en-US" sz="2800" dirty="0" smtClean="0">
                <a:latin typeface="微软雅黑" panose="020B0503020204020204" pitchFamily="34" charset="-122"/>
                <a:ea typeface="微软雅黑" panose="020B0503020204020204" pitchFamily="34" charset="-122"/>
              </a:rPr>
              <a:t>）司马迁的货币起源观点</a:t>
            </a:r>
            <a:endParaRPr lang="zh-CN" altLang="en-US" sz="2800" dirty="0" smtClean="0">
              <a:latin typeface="微软雅黑" panose="020B0503020204020204" pitchFamily="34" charset="-122"/>
              <a:ea typeface="微软雅黑" panose="020B0503020204020204" pitchFamily="34" charset="-122"/>
            </a:endParaRPr>
          </a:p>
          <a:p>
            <a:pPr fontAlgn="auto">
              <a:lnSpc>
                <a:spcPct val="100000"/>
              </a:lnSpc>
            </a:pPr>
            <a:r>
              <a:rPr lang="en-US" altLang="zh-CN" sz="2800" dirty="0" smtClean="0">
                <a:latin typeface="微软雅黑" panose="020B0503020204020204" pitchFamily="34" charset="-122"/>
                <a:ea typeface="微软雅黑" panose="020B0503020204020204" pitchFamily="34" charset="-122"/>
                <a:sym typeface="+mn-ea"/>
              </a:rPr>
              <a:t>2</a:t>
            </a:r>
            <a:r>
              <a:rPr lang="zh-CN" altLang="en-US" sz="2800" dirty="0" smtClean="0">
                <a:latin typeface="微软雅黑" panose="020B0503020204020204" pitchFamily="34" charset="-122"/>
                <a:ea typeface="微软雅黑" panose="020B0503020204020204" pitchFamily="34" charset="-122"/>
                <a:sym typeface="+mn-ea"/>
              </a:rPr>
              <a:t>、西方货币起源说</a:t>
            </a:r>
            <a:endParaRPr lang="zh-CN" altLang="en-US" sz="2800" dirty="0" smtClean="0">
              <a:latin typeface="微软雅黑" panose="020B0503020204020204" pitchFamily="34" charset="-122"/>
              <a:ea typeface="微软雅黑" panose="020B0503020204020204" pitchFamily="34" charset="-122"/>
            </a:endParaRPr>
          </a:p>
          <a:p>
            <a:pPr marL="914400" lvl="2" indent="0" fontAlgn="auto">
              <a:lnSpc>
                <a:spcPct val="100000"/>
              </a:lnSpc>
              <a:buNone/>
            </a:pPr>
            <a:r>
              <a:rPr lang="zh-CN" altLang="en-US" sz="2800" dirty="0" smtClean="0">
                <a:latin typeface="微软雅黑" panose="020B0503020204020204" pitchFamily="34" charset="-122"/>
                <a:ea typeface="微软雅黑" panose="020B0503020204020204" pitchFamily="34" charset="-122"/>
                <a:sym typeface="+mn-ea"/>
              </a:rPr>
              <a:t>（</a:t>
            </a:r>
            <a:r>
              <a:rPr lang="en-US" altLang="zh-CN" sz="2800" dirty="0">
                <a:latin typeface="微软雅黑" panose="020B0503020204020204" pitchFamily="34" charset="-122"/>
                <a:ea typeface="微软雅黑" panose="020B0503020204020204" pitchFamily="34" charset="-122"/>
                <a:sym typeface="+mn-ea"/>
              </a:rPr>
              <a:t>1</a:t>
            </a:r>
            <a:r>
              <a:rPr lang="zh-CN" altLang="en-US" sz="2800" dirty="0">
                <a:latin typeface="微软雅黑" panose="020B0503020204020204" pitchFamily="34" charset="-122"/>
                <a:ea typeface="微软雅黑" panose="020B0503020204020204" pitchFamily="34" charset="-122"/>
                <a:sym typeface="+mn-ea"/>
              </a:rPr>
              <a:t>）创造发明</a:t>
            </a:r>
            <a:r>
              <a:rPr lang="zh-CN" altLang="en-US" sz="2800" dirty="0" smtClean="0">
                <a:latin typeface="微软雅黑" panose="020B0503020204020204" pitchFamily="34" charset="-122"/>
                <a:ea typeface="微软雅黑" panose="020B0503020204020204" pitchFamily="34" charset="-122"/>
                <a:sym typeface="+mn-ea"/>
              </a:rPr>
              <a:t>说</a:t>
            </a:r>
            <a:endParaRPr lang="en-US" altLang="zh-CN" sz="2800" dirty="0">
              <a:latin typeface="微软雅黑" panose="020B0503020204020204" pitchFamily="34" charset="-122"/>
              <a:ea typeface="微软雅黑" panose="020B0503020204020204" pitchFamily="34" charset="-122"/>
            </a:endParaRPr>
          </a:p>
          <a:p>
            <a:pPr marL="914400" lvl="2" indent="0" fontAlgn="auto">
              <a:lnSpc>
                <a:spcPct val="100000"/>
              </a:lnSpc>
              <a:buNone/>
            </a:pPr>
            <a:r>
              <a:rPr lang="zh-CN" altLang="en-US" sz="2800" dirty="0" smtClean="0">
                <a:latin typeface="微软雅黑" panose="020B0503020204020204" pitchFamily="34" charset="-122"/>
                <a:ea typeface="微软雅黑" panose="020B0503020204020204" pitchFamily="34" charset="-122"/>
                <a:sym typeface="+mn-ea"/>
              </a:rPr>
              <a:t>（</a:t>
            </a:r>
            <a:r>
              <a:rPr lang="en-US" altLang="zh-CN" sz="2800" dirty="0">
                <a:latin typeface="微软雅黑" panose="020B0503020204020204" pitchFamily="34" charset="-122"/>
                <a:ea typeface="微软雅黑" panose="020B0503020204020204" pitchFamily="34" charset="-122"/>
                <a:sym typeface="+mn-ea"/>
              </a:rPr>
              <a:t>2</a:t>
            </a:r>
            <a:r>
              <a:rPr lang="zh-CN" altLang="en-US" sz="2800" dirty="0">
                <a:latin typeface="微软雅黑" panose="020B0503020204020204" pitchFamily="34" charset="-122"/>
                <a:ea typeface="微软雅黑" panose="020B0503020204020204" pitchFamily="34" charset="-122"/>
                <a:sym typeface="+mn-ea"/>
              </a:rPr>
              <a:t>）便于交换</a:t>
            </a:r>
            <a:r>
              <a:rPr lang="zh-CN" altLang="en-US" sz="2800" dirty="0" smtClean="0">
                <a:latin typeface="微软雅黑" panose="020B0503020204020204" pitchFamily="34" charset="-122"/>
                <a:ea typeface="微软雅黑" panose="020B0503020204020204" pitchFamily="34" charset="-122"/>
                <a:sym typeface="+mn-ea"/>
              </a:rPr>
              <a:t>说</a:t>
            </a:r>
            <a:endParaRPr lang="zh-CN" altLang="en-US" sz="2800" dirty="0">
              <a:latin typeface="微软雅黑" panose="020B0503020204020204" pitchFamily="34" charset="-122"/>
              <a:ea typeface="微软雅黑" panose="020B0503020204020204" pitchFamily="34" charset="-122"/>
            </a:endParaRPr>
          </a:p>
          <a:p>
            <a:pPr marL="914400" lvl="2" indent="0" fontAlgn="auto">
              <a:lnSpc>
                <a:spcPct val="100000"/>
              </a:lnSpc>
              <a:buNone/>
            </a:pPr>
            <a:r>
              <a:rPr lang="zh-CN" altLang="en-US" sz="2800" dirty="0" smtClean="0">
                <a:latin typeface="微软雅黑" panose="020B0503020204020204" pitchFamily="34" charset="-122"/>
                <a:ea typeface="微软雅黑" panose="020B0503020204020204" pitchFamily="34" charset="-122"/>
                <a:sym typeface="+mn-ea"/>
              </a:rPr>
              <a:t>（</a:t>
            </a:r>
            <a:r>
              <a:rPr lang="en-US" altLang="zh-CN" sz="2800" dirty="0">
                <a:latin typeface="微软雅黑" panose="020B0503020204020204" pitchFamily="34" charset="-122"/>
                <a:ea typeface="微软雅黑" panose="020B0503020204020204" pitchFamily="34" charset="-122"/>
                <a:sym typeface="+mn-ea"/>
              </a:rPr>
              <a:t>3</a:t>
            </a:r>
            <a:r>
              <a:rPr lang="zh-CN" altLang="en-US" sz="2800" dirty="0">
                <a:latin typeface="微软雅黑" panose="020B0503020204020204" pitchFamily="34" charset="-122"/>
                <a:ea typeface="微软雅黑" panose="020B0503020204020204" pitchFamily="34" charset="-122"/>
                <a:sym typeface="+mn-ea"/>
              </a:rPr>
              <a:t>）保存财富说</a:t>
            </a:r>
            <a:endParaRPr lang="zh-CN" altLang="en-US" sz="28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800" dirty="0">
                <a:latin typeface="微软雅黑" panose="020B0503020204020204" pitchFamily="34" charset="-122"/>
                <a:ea typeface="微软雅黑" panose="020B0503020204020204" pitchFamily="34" charset="-122"/>
                <a:sym typeface="+mn-ea"/>
              </a:rPr>
              <a:t>（一）货币是商品经济内在矛盾发展的产物</a:t>
            </a:r>
            <a:endParaRPr lang="zh-CN" altLang="zh-CN" sz="28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800" dirty="0">
                <a:latin typeface="微软雅黑" panose="020B0503020204020204" pitchFamily="34" charset="-122"/>
                <a:ea typeface="微软雅黑" panose="020B0503020204020204" pitchFamily="34" charset="-122"/>
                <a:sym typeface="+mn-ea"/>
              </a:rPr>
              <a:t>（二）货币是商品价值形式发展的结果</a:t>
            </a:r>
            <a:endParaRPr lang="zh-CN" altLang="zh-CN" sz="2800" dirty="0">
              <a:latin typeface="微软雅黑" panose="020B0503020204020204" pitchFamily="34" charset="-122"/>
              <a:ea typeface="微软雅黑" panose="020B0503020204020204" pitchFamily="34" charset="-122"/>
            </a:endParaRPr>
          </a:p>
          <a:p>
            <a:pPr marL="914400" lvl="2" indent="0" fontAlgn="auto">
              <a:lnSpc>
                <a:spcPct val="100000"/>
              </a:lnSpc>
              <a:buNone/>
            </a:pPr>
            <a:endParaRPr lang="zh-CN" altLang="en-US" sz="2800" dirty="0">
              <a:latin typeface="微软雅黑" panose="020B0503020204020204" pitchFamily="34" charset="-122"/>
              <a:ea typeface="微软雅黑" panose="020B0503020204020204" pitchFamily="34" charset="-122"/>
            </a:endParaRPr>
          </a:p>
          <a:p>
            <a:endParaRPr lang="zh-CN" altLang="zh-CN"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8650" y="581409"/>
            <a:ext cx="7886700" cy="3560284"/>
          </a:xfrm>
        </p:spPr>
        <p:txBody>
          <a:bodyPr>
            <a:normAutofit/>
          </a:bodyPr>
          <a:lstStyle/>
          <a:p>
            <a:pPr marL="0" indent="0" fontAlgn="auto">
              <a:lnSpc>
                <a:spcPct val="100000"/>
              </a:lnSpc>
              <a:buNone/>
            </a:pPr>
            <a:r>
              <a:rPr lang="zh-CN" altLang="zh-CN" dirty="0">
                <a:latin typeface="微软雅黑" panose="020B0503020204020204" pitchFamily="34" charset="-122"/>
                <a:ea typeface="微软雅黑" panose="020B0503020204020204" pitchFamily="34" charset="-122"/>
              </a:rPr>
              <a:t>二、货币形态的演进</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货</a:t>
            </a:r>
            <a:r>
              <a:rPr lang="zh-CN" altLang="zh-CN" dirty="0">
                <a:latin typeface="微软雅黑" panose="020B0503020204020204" pitchFamily="34" charset="-122"/>
                <a:ea typeface="微软雅黑" panose="020B0503020204020204" pitchFamily="34" charset="-122"/>
              </a:rPr>
              <a:t>币经历了从实物货币到金属货币，再到信用货币，最后到电子货币四个阶段的发</a:t>
            </a:r>
            <a:r>
              <a:rPr lang="zh-CN" altLang="zh-CN" dirty="0" smtClean="0">
                <a:latin typeface="微软雅黑" panose="020B0503020204020204" pitchFamily="34" charset="-122"/>
                <a:ea typeface="微软雅黑" panose="020B0503020204020204" pitchFamily="34" charset="-122"/>
              </a:rPr>
              <a:t>展</a:t>
            </a:r>
            <a:r>
              <a:rPr lang="zh-CN" altLang="en-US" dirty="0" smtClean="0">
                <a:latin typeface="微软雅黑" panose="020B0503020204020204" pitchFamily="34" charset="-122"/>
                <a:ea typeface="微软雅黑" panose="020B0503020204020204" pitchFamily="34" charset="-122"/>
              </a:rPr>
              <a:t>。</a:t>
            </a:r>
            <a:endParaRPr lang="zh-CN" altLang="en-US"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sym typeface="+mn-ea"/>
              </a:rPr>
              <a:t>（一）实物货</a:t>
            </a:r>
            <a:r>
              <a:rPr lang="zh-CN" altLang="zh-CN" dirty="0" smtClean="0">
                <a:latin typeface="微软雅黑" panose="020B0503020204020204" pitchFamily="34" charset="-122"/>
                <a:ea typeface="微软雅黑" panose="020B0503020204020204" pitchFamily="34" charset="-122"/>
                <a:sym typeface="+mn-ea"/>
              </a:rPr>
              <a:t>币</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dirty="0" smtClean="0">
                <a:latin typeface="微软雅黑" panose="020B0503020204020204" pitchFamily="34" charset="-122"/>
                <a:ea typeface="微软雅黑" panose="020B0503020204020204" pitchFamily="34" charset="-122"/>
                <a:sym typeface="+mn-ea"/>
              </a:rPr>
              <a:t>实</a:t>
            </a:r>
            <a:r>
              <a:rPr lang="zh-CN" altLang="en-US" dirty="0">
                <a:latin typeface="微软雅黑" panose="020B0503020204020204" pitchFamily="34" charset="-122"/>
                <a:ea typeface="微软雅黑" panose="020B0503020204020204" pitchFamily="34" charset="-122"/>
                <a:sym typeface="+mn-ea"/>
              </a:rPr>
              <a:t>物货币又称商品货币或足值货币，是指以自然界存在的某种物品或人们生产的某种商品来充当货币。</a:t>
            </a:r>
            <a:endParaRPr lang="zh-CN" altLang="zh-CN" dirty="0">
              <a:latin typeface="微软雅黑" panose="020B0503020204020204" pitchFamily="34" charset="-122"/>
              <a:ea typeface="微软雅黑" panose="020B0503020204020204" pitchFamily="34" charset="-122"/>
            </a:endParaRPr>
          </a:p>
          <a:p>
            <a:pPr marL="0" indent="0">
              <a:buNone/>
            </a:pPr>
            <a:endParaRPr lang="zh-CN" altLang="en-US" dirty="0"/>
          </a:p>
          <a:p>
            <a:pPr marL="0" indent="0" fontAlgn="auto">
              <a:lnSpc>
                <a:spcPct val="100000"/>
              </a:lnSpc>
              <a:buNone/>
            </a:pP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87350" y="701676"/>
            <a:ext cx="8319135" cy="3633258"/>
          </a:xfrm>
        </p:spPr>
        <p:txBody>
          <a:bodyPr>
            <a:normAutofit/>
          </a:bodyPr>
          <a:lstStyle/>
          <a:p>
            <a:pPr marL="0" indent="0" fontAlgn="auto">
              <a:lnSpc>
                <a:spcPct val="120000"/>
              </a:lnSpc>
              <a:buNone/>
            </a:pP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二</a:t>
            </a:r>
            <a:r>
              <a:rPr lang="zh-CN"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金属货币和铸币</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dirty="0" smtClean="0">
                <a:latin typeface="微软雅黑" panose="020B0503020204020204" pitchFamily="34" charset="-122"/>
                <a:ea typeface="微软雅黑" panose="020B0503020204020204" pitchFamily="34" charset="-122"/>
              </a:rPr>
              <a:t>与</a:t>
            </a:r>
            <a:r>
              <a:rPr lang="zh-CN" altLang="zh-CN" dirty="0">
                <a:latin typeface="微软雅黑" panose="020B0503020204020204" pitchFamily="34" charset="-122"/>
                <a:ea typeface="微软雅黑" panose="020B0503020204020204" pitchFamily="34" charset="-122"/>
              </a:rPr>
              <a:t>实物货币相比，金属货币具有价值比较稳定，易于分割、易于保存、便于携带等优点。</a:t>
            </a:r>
            <a:endParaRPr lang="zh-CN" altLang="zh-CN"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en-US" dirty="0" smtClean="0">
                <a:latin typeface="微软雅黑" panose="020B0503020204020204" pitchFamily="34" charset="-122"/>
                <a:ea typeface="微软雅黑" panose="020B0503020204020204" pitchFamily="34" charset="-122"/>
                <a:sym typeface="+mn-ea"/>
              </a:rPr>
              <a:t>铸</a:t>
            </a:r>
            <a:r>
              <a:rPr lang="zh-CN" altLang="en-US" dirty="0">
                <a:latin typeface="微软雅黑" panose="020B0503020204020204" pitchFamily="34" charset="-122"/>
                <a:ea typeface="微软雅黑" panose="020B0503020204020204" pitchFamily="34" charset="-122"/>
                <a:sym typeface="+mn-ea"/>
              </a:rPr>
              <a:t>币</a:t>
            </a:r>
            <a:r>
              <a:rPr lang="en-US" altLang="zh-CN" dirty="0">
                <a:latin typeface="微软雅黑" panose="020B0503020204020204" pitchFamily="34" charset="-122"/>
                <a:ea typeface="微软雅黑" panose="020B0503020204020204" pitchFamily="34" charset="-122"/>
                <a:sym typeface="+mn-ea"/>
              </a:rPr>
              <a:t>(coin)</a:t>
            </a:r>
            <a:r>
              <a:rPr lang="zh-CN" altLang="en-US" dirty="0">
                <a:latin typeface="微软雅黑" panose="020B0503020204020204" pitchFamily="34" charset="-122"/>
                <a:ea typeface="微软雅黑" panose="020B0503020204020204" pitchFamily="34" charset="-122"/>
                <a:sym typeface="+mn-ea"/>
              </a:rPr>
              <a:t>是指由国家的印记证明其重量和成色的金属块</a:t>
            </a:r>
            <a:r>
              <a:rPr lang="zh-CN" altLang="en-US" dirty="0" smtClean="0">
                <a:latin typeface="微软雅黑" panose="020B0503020204020204" pitchFamily="34" charset="-122"/>
                <a:ea typeface="微软雅黑" panose="020B0503020204020204" pitchFamily="34" charset="-122"/>
                <a:sym typeface="+mn-ea"/>
              </a:rPr>
              <a:t>。</a:t>
            </a:r>
            <a:endParaRPr lang="zh-CN" altLang="en-US"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7850" y="1072886"/>
            <a:ext cx="7886700" cy="3263504"/>
          </a:xfrm>
        </p:spPr>
        <p:txBody>
          <a:bodyPr/>
          <a:lstStyle/>
          <a:p>
            <a:pPr marL="0" indent="0" fontAlgn="auto">
              <a:lnSpc>
                <a:spcPct val="12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三</a:t>
            </a: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信用货币</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dirty="0" smtClean="0">
                <a:latin typeface="微软雅黑" panose="020B0503020204020204" pitchFamily="34" charset="-122"/>
                <a:ea typeface="微软雅黑" panose="020B0503020204020204" pitchFamily="34" charset="-122"/>
                <a:sym typeface="+mn-ea"/>
              </a:rPr>
              <a:t> 1.</a:t>
            </a:r>
            <a:r>
              <a:rPr lang="zh-CN" altLang="zh-CN" dirty="0" smtClean="0">
                <a:latin typeface="微软雅黑" panose="020B0503020204020204" pitchFamily="34" charset="-122"/>
                <a:ea typeface="微软雅黑" panose="020B0503020204020204" pitchFamily="34" charset="-122"/>
                <a:sym typeface="+mn-ea"/>
              </a:rPr>
              <a:t>可兑换的信用货币——银行券</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dirty="0" smtClean="0">
                <a:latin typeface="微软雅黑" panose="020B0503020204020204" pitchFamily="34" charset="-122"/>
                <a:ea typeface="微软雅黑" panose="020B0503020204020204" pitchFamily="34" charset="-122"/>
                <a:sym typeface="+mn-ea"/>
              </a:rPr>
              <a:t> 2.</a:t>
            </a:r>
            <a:r>
              <a:rPr lang="zh-CN" altLang="zh-CN" dirty="0" smtClean="0">
                <a:latin typeface="微软雅黑" panose="020B0503020204020204" pitchFamily="34" charset="-122"/>
                <a:ea typeface="微软雅黑" panose="020B0503020204020204" pitchFamily="34" charset="-122"/>
                <a:sym typeface="+mn-ea"/>
              </a:rPr>
              <a:t>不可兑现的信用货币——纸币</a:t>
            </a:r>
            <a:endParaRPr lang="zh-CN" altLang="zh-CN"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dirty="0" smtClean="0">
                <a:latin typeface="微软雅黑" panose="020B0503020204020204" pitchFamily="34" charset="-122"/>
                <a:ea typeface="微软雅黑" panose="020B0503020204020204" pitchFamily="34" charset="-122"/>
                <a:sym typeface="+mn-ea"/>
              </a:rPr>
              <a:t> 3.</a:t>
            </a:r>
            <a:r>
              <a:rPr lang="zh-CN" altLang="zh-CN" dirty="0" smtClean="0">
                <a:latin typeface="微软雅黑" panose="020B0503020204020204" pitchFamily="34" charset="-122"/>
                <a:ea typeface="微软雅黑" panose="020B0503020204020204" pitchFamily="34" charset="-122"/>
                <a:sym typeface="+mn-ea"/>
              </a:rPr>
              <a:t>现代经济中的信用货币主要的存在形式是现金和存款</a:t>
            </a:r>
            <a:endParaRPr lang="zh-CN" altLang="en-US" dirty="0" smtClean="0"/>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676" y="504787"/>
            <a:ext cx="8319246" cy="4338146"/>
          </a:xfrm>
        </p:spPr>
        <p:txBody>
          <a:bodyPr>
            <a:normAutofit/>
          </a:bodyPr>
          <a:lstStyle/>
          <a:p>
            <a:pPr marL="0" indent="0" fontAlgn="auto">
              <a:lnSpc>
                <a:spcPct val="100000"/>
              </a:lnSpc>
              <a:buNone/>
            </a:pPr>
            <a:r>
              <a:rPr lang="en-US" altLang="zh-CN" dirty="0" smtClean="0">
                <a:latin typeface="微软雅黑" panose="020B0503020204020204" pitchFamily="34" charset="-122"/>
                <a:ea typeface="微软雅黑" panose="020B0503020204020204" pitchFamily="34" charset="-122"/>
              </a:rPr>
              <a:t>4</a:t>
            </a:r>
            <a:r>
              <a:rPr lang="en-US" altLang="zh-CN"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信用货币的基本特征</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1</a:t>
            </a:r>
            <a:r>
              <a:rPr lang="zh-CN" altLang="zh-CN" dirty="0" smtClean="0">
                <a:latin typeface="微软雅黑" panose="020B0503020204020204" pitchFamily="34" charset="-122"/>
                <a:ea typeface="微软雅黑" panose="020B0503020204020204" pitchFamily="34" charset="-122"/>
              </a:rPr>
              <a:t>）是</a:t>
            </a:r>
            <a:r>
              <a:rPr lang="zh-CN" altLang="zh-CN" dirty="0">
                <a:latin typeface="微软雅黑" panose="020B0503020204020204" pitchFamily="34" charset="-122"/>
                <a:ea typeface="微软雅黑" panose="020B0503020204020204" pitchFamily="34" charset="-122"/>
              </a:rPr>
              <a:t>一种价值符号，不具有十足的内在价值和黄金准备</a:t>
            </a:r>
            <a:r>
              <a:rPr lang="zh-CN" altLang="zh-CN"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2</a:t>
            </a:r>
            <a:r>
              <a:rPr lang="zh-CN" altLang="zh-CN" dirty="0">
                <a:latin typeface="微软雅黑" panose="020B0503020204020204" pitchFamily="34" charset="-122"/>
                <a:ea typeface="微软雅黑" panose="020B0503020204020204" pitchFamily="34" charset="-122"/>
              </a:rPr>
              <a:t>）信用货币是债务货币。</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3</a:t>
            </a:r>
            <a:r>
              <a:rPr lang="zh-CN" altLang="zh-CN" dirty="0">
                <a:latin typeface="微软雅黑" panose="020B0503020204020204" pitchFamily="34" charset="-122"/>
                <a:ea typeface="微软雅黑" panose="020B0503020204020204" pitchFamily="34" charset="-122"/>
              </a:rPr>
              <a:t>）信用货币具有强制性的特征。</a:t>
            </a:r>
            <a:endParaRPr lang="zh-CN" altLang="zh-CN"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四</a:t>
            </a:r>
            <a:r>
              <a:rPr lang="zh-CN" altLang="zh-CN" dirty="0" smtClean="0">
                <a:latin typeface="微软雅黑" panose="020B0503020204020204" pitchFamily="34" charset="-122"/>
                <a:ea typeface="微软雅黑" panose="020B0503020204020204" pitchFamily="34" charset="-122"/>
                <a:sym typeface="+mn-ea"/>
              </a:rPr>
              <a:t>）</a:t>
            </a:r>
            <a:r>
              <a:rPr lang="zh-CN" altLang="en-US" dirty="0" smtClean="0">
                <a:latin typeface="微软雅黑" panose="020B0503020204020204" pitchFamily="34" charset="-122"/>
                <a:ea typeface="微软雅黑" panose="020B0503020204020204" pitchFamily="34" charset="-122"/>
                <a:sym typeface="+mn-ea"/>
              </a:rPr>
              <a:t>电子货币</a:t>
            </a:r>
            <a:endParaRPr lang="en-US" altLang="zh-CN"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dirty="0" smtClean="0">
                <a:latin typeface="微软雅黑" panose="020B0503020204020204" pitchFamily="34" charset="-122"/>
                <a:ea typeface="微软雅黑" panose="020B0503020204020204" pitchFamily="34" charset="-122"/>
                <a:sym typeface="+mn-ea"/>
              </a:rPr>
              <a:t>电</a:t>
            </a:r>
            <a:r>
              <a:rPr lang="zh-CN" altLang="zh-CN" dirty="0">
                <a:latin typeface="微软雅黑" panose="020B0503020204020204" pitchFamily="34" charset="-122"/>
                <a:ea typeface="微软雅黑" panose="020B0503020204020204" pitchFamily="34" charset="-122"/>
                <a:sym typeface="+mn-ea"/>
              </a:rPr>
              <a:t>子货</a:t>
            </a:r>
            <a:r>
              <a:rPr lang="zh-CN" altLang="zh-CN" dirty="0" smtClean="0">
                <a:latin typeface="微软雅黑" panose="020B0503020204020204" pitchFamily="34" charset="-122"/>
                <a:ea typeface="微软雅黑" panose="020B0503020204020204" pitchFamily="34" charset="-122"/>
                <a:sym typeface="+mn-ea"/>
              </a:rPr>
              <a:t>币是</a:t>
            </a:r>
            <a:r>
              <a:rPr lang="zh-CN" altLang="zh-CN" dirty="0">
                <a:latin typeface="微软雅黑" panose="020B0503020204020204" pitchFamily="34" charset="-122"/>
                <a:ea typeface="微软雅黑" panose="020B0503020204020204" pitchFamily="34" charset="-122"/>
                <a:sym typeface="+mn-ea"/>
              </a:rPr>
              <a:t>信用货币与计算机、现代通信技术相结合的一种最新货币形</a:t>
            </a:r>
            <a:r>
              <a:rPr lang="zh-CN" altLang="zh-CN" dirty="0" smtClean="0">
                <a:latin typeface="微软雅黑" panose="020B0503020204020204" pitchFamily="34" charset="-122"/>
                <a:ea typeface="微软雅黑" panose="020B0503020204020204" pitchFamily="34" charset="-122"/>
                <a:sym typeface="+mn-ea"/>
              </a:rPr>
              <a:t>态</a:t>
            </a:r>
            <a:r>
              <a:rPr lang="zh-CN" altLang="en-US" dirty="0" smtClean="0">
                <a:latin typeface="微软雅黑" panose="020B0503020204020204" pitchFamily="34" charset="-122"/>
                <a:ea typeface="微软雅黑" panose="020B0503020204020204" pitchFamily="34" charset="-122"/>
                <a:sym typeface="+mn-ea"/>
              </a:rPr>
              <a:t>。</a:t>
            </a:r>
            <a:endParaRPr lang="en-US" altLang="zh-CN"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58165" y="296705"/>
            <a:ext cx="7886700" cy="994172"/>
          </a:xfrm>
        </p:spPr>
        <p:txBody>
          <a:bodyPr/>
          <a:p>
            <a:r>
              <a:rPr lang="zh-CN" altLang="en-US" sz="2800">
                <a:latin typeface="微软雅黑" panose="020B0503020204020204" pitchFamily="34" charset="-122"/>
                <a:ea typeface="微软雅黑" panose="020B0503020204020204" pitchFamily="34" charset="-122"/>
              </a:rPr>
              <a:t>（四）电子货币</a:t>
            </a:r>
            <a:endParaRPr lang="zh-CN" altLang="en-US" sz="2800">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691515" y="1164749"/>
            <a:ext cx="7886700" cy="3263504"/>
          </a:xfrm>
        </p:spPr>
        <p:txBody>
          <a:bodyPr/>
          <a:p>
            <a:pPr marL="0" indent="0">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电子货币（electronic money）是以金融电子化网络为基础，以商用电子化机具和各类交易卡为媒介，以电子计算机技术和通信技术为手段，以电子数据（二进制数据）形式存储在银行的计算机系统中，并通过计算机网络系统以电子信息传递形式实现流通和支付功能的货币。</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1836</Words>
  <Application>WPS 演示</Application>
  <PresentationFormat>全屏显示(16:9)</PresentationFormat>
  <Paragraphs>144</Paragraphs>
  <Slides>22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Arial</vt:lpstr>
      <vt:lpstr>宋体</vt:lpstr>
      <vt:lpstr>Wingdings</vt:lpstr>
      <vt:lpstr>微软雅黑</vt:lpstr>
      <vt:lpstr>Arial Unicode MS</vt:lpstr>
      <vt:lpstr>Calibri Light</vt:lpstr>
      <vt:lpstr>Calibri</vt:lpstr>
      <vt:lpstr>华文细黑</vt:lpstr>
      <vt:lpstr>黑体</vt:lpstr>
      <vt:lpstr>新宋体</vt:lpstr>
      <vt:lpstr>Office 主题</vt:lpstr>
      <vt:lpstr>PowerPoint 演示文稿</vt:lpstr>
      <vt:lpstr>PowerPoint 演示文稿</vt:lpstr>
      <vt:lpstr> 单元一：货币的产生发展、               职能及本质 </vt:lpstr>
      <vt:lpstr>PowerPoint 演示文稿</vt:lpstr>
      <vt:lpstr>PowerPoint 演示文稿</vt:lpstr>
      <vt:lpstr>PowerPoint 演示文稿</vt:lpstr>
      <vt:lpstr>PowerPoint 演示文稿</vt:lpstr>
      <vt:lpstr>PowerPoint 演示文稿</vt:lpstr>
      <vt:lpstr>PowerPoint 演示文稿</vt:lpstr>
      <vt:lpstr>单元一：货币的产生和发展 </vt:lpstr>
      <vt:lpstr>PowerPoint 演示文稿</vt:lpstr>
      <vt:lpstr>PowerPoint 演示文稿</vt:lpstr>
      <vt:lpstr>PowerPoint 演示文稿</vt:lpstr>
      <vt:lpstr>PowerPoint 演示文稿</vt:lpstr>
      <vt:lpstr>PowerPoint 演示文稿</vt:lpstr>
      <vt:lpstr>单元二：货币制度及演变</vt:lpstr>
      <vt:lpstr>PowerPoint 演示文稿</vt:lpstr>
      <vt:lpstr>PowerPoint 演示文稿</vt:lpstr>
      <vt:lpstr>PowerPoint 演示文稿</vt:lpstr>
      <vt:lpstr>单元三：货币制度及其构成要素</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Meizizi</cp:lastModifiedBy>
  <cp:revision>41</cp:revision>
  <dcterms:created xsi:type="dcterms:W3CDTF">2016-09-21T01:56:00Z</dcterms:created>
  <dcterms:modified xsi:type="dcterms:W3CDTF">2019-07-15T02:25:36Z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