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8" r:id="rId2"/>
    <p:sldId id="264" r:id="rId3"/>
    <p:sldId id="265" r:id="rId4"/>
    <p:sldId id="266" r:id="rId5"/>
    <p:sldId id="267" r:id="rId6"/>
    <p:sldId id="268" r:id="rId7"/>
    <p:sldId id="269" r:id="rId8"/>
    <p:sldId id="270" r:id="rId9"/>
    <p:sldId id="271"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9/14/2024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smtClean="0"/>
              <a:t>      本章</a:t>
            </a:r>
            <a:r>
              <a:rPr lang="zh-CN" altLang="en-US" sz="2400" dirty="0"/>
              <a:t>主要包括三部分的内容</a:t>
            </a:r>
            <a:r>
              <a:rPr lang="en-US" altLang="zh-CN" sz="2400" dirty="0"/>
              <a:t>:</a:t>
            </a:r>
            <a:r>
              <a:rPr lang="zh-CN" altLang="en-US" sz="2400" dirty="0"/>
              <a:t>第一</a:t>
            </a:r>
            <a:r>
              <a:rPr lang="en-US" altLang="zh-CN" sz="2400" dirty="0"/>
              <a:t>,</a:t>
            </a:r>
            <a:r>
              <a:rPr lang="zh-CN" altLang="en-US" sz="2400" dirty="0"/>
              <a:t>政府财务报告的目标与编制基础。包括</a:t>
            </a:r>
            <a:r>
              <a:rPr lang="zh-CN" altLang="en-US" sz="2400" dirty="0" smtClean="0"/>
              <a:t>政府财务</a:t>
            </a:r>
            <a:r>
              <a:rPr lang="zh-CN" altLang="en-US" sz="2400" dirty="0"/>
              <a:t>报告目标的重要性和目标的主要内容</a:t>
            </a:r>
            <a:r>
              <a:rPr lang="en-US" altLang="zh-CN" sz="2400" dirty="0"/>
              <a:t>;</a:t>
            </a:r>
            <a:r>
              <a:rPr lang="zh-CN" altLang="en-US" sz="2400" dirty="0"/>
              <a:t>政府财务报告编制基础的类型及实行</a:t>
            </a:r>
            <a:r>
              <a:rPr lang="zh-CN" altLang="en-US" sz="2400" dirty="0" smtClean="0"/>
              <a:t>权责发生</a:t>
            </a:r>
            <a:r>
              <a:rPr lang="zh-CN" altLang="en-US" sz="2400" dirty="0"/>
              <a:t>制的意义。第二</a:t>
            </a:r>
            <a:r>
              <a:rPr lang="en-US" altLang="zh-CN" sz="2400" dirty="0"/>
              <a:t>,</a:t>
            </a:r>
            <a:r>
              <a:rPr lang="zh-CN" altLang="en-US" sz="2400" dirty="0"/>
              <a:t>政府财务报告的主体与内容。这部分首先明确了政府及政府</a:t>
            </a:r>
            <a:r>
              <a:rPr lang="zh-CN" altLang="en-US" sz="2400" dirty="0" smtClean="0"/>
              <a:t>部门</a:t>
            </a:r>
            <a:r>
              <a:rPr lang="zh-CN" altLang="en-US" sz="2400" dirty="0"/>
              <a:t>的范围</a:t>
            </a:r>
            <a:r>
              <a:rPr lang="en-US" altLang="zh-CN" sz="2400" dirty="0"/>
              <a:t>;</a:t>
            </a:r>
            <a:r>
              <a:rPr lang="zh-CN" altLang="en-US" sz="2400" dirty="0"/>
              <a:t>其次分析了政府财务报告主体与政府预算主体之间的关系</a:t>
            </a:r>
            <a:r>
              <a:rPr lang="en-US" altLang="zh-CN" sz="2400" dirty="0"/>
              <a:t>,</a:t>
            </a:r>
            <a:r>
              <a:rPr lang="zh-CN" altLang="en-US" sz="2400" dirty="0"/>
              <a:t>同时还介绍</a:t>
            </a:r>
            <a:r>
              <a:rPr lang="zh-CN" altLang="en-US" sz="2400" dirty="0" smtClean="0"/>
              <a:t>了美国</a:t>
            </a:r>
            <a:r>
              <a:rPr lang="zh-CN" altLang="en-US" sz="2400" dirty="0"/>
              <a:t>的政府财务报告主体</a:t>
            </a:r>
            <a:r>
              <a:rPr lang="en-US" altLang="zh-CN" sz="2400" dirty="0"/>
              <a:t>;</a:t>
            </a:r>
            <a:r>
              <a:rPr lang="zh-CN" altLang="en-US" sz="2400" dirty="0"/>
              <a:t>最后</a:t>
            </a:r>
            <a:r>
              <a:rPr lang="en-US" altLang="zh-CN" sz="2400" dirty="0"/>
              <a:t>,</a:t>
            </a:r>
            <a:r>
              <a:rPr lang="zh-CN" altLang="en-US" sz="2400" dirty="0"/>
              <a:t>对我国及美国的政府财务报告的内容进行了介绍。</a:t>
            </a:r>
            <a:br>
              <a:rPr lang="zh-CN" altLang="en-US" sz="2400" dirty="0"/>
            </a:br>
            <a:r>
              <a:rPr lang="zh-CN" altLang="en-US" sz="2400" dirty="0"/>
              <a:t>第三</a:t>
            </a:r>
            <a:r>
              <a:rPr lang="en-US" altLang="zh-CN" sz="2400" dirty="0"/>
              <a:t>,</a:t>
            </a:r>
            <a:r>
              <a:rPr lang="zh-CN" altLang="en-US" sz="2400" dirty="0"/>
              <a:t>政府财务报告的管理。介绍了我国政府综合财务报告制度和我国政府</a:t>
            </a:r>
            <a:r>
              <a:rPr lang="zh-CN" altLang="en-US" sz="2400" dirty="0" smtClean="0"/>
              <a:t>会计制度的</a:t>
            </a:r>
            <a:r>
              <a:rPr lang="zh-CN" altLang="en-US" sz="2400" dirty="0"/>
              <a:t>演变及其主要内容</a:t>
            </a:r>
            <a:r>
              <a:rPr lang="en-US" altLang="zh-CN" sz="2400" dirty="0"/>
              <a:t>;</a:t>
            </a:r>
            <a:r>
              <a:rPr lang="zh-CN" altLang="en-US" sz="2400" dirty="0"/>
              <a:t>同时也介绍了政府财务报告分析体系。</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第十二</a:t>
            </a:r>
            <a:r>
              <a:rPr lang="zh-CN" altLang="en-US" sz="5400" dirty="0" smtClean="0">
                <a:latin typeface="华文新魏" panose="02010800040101010101" pitchFamily="2" charset="-122"/>
                <a:ea typeface="华文新魏" panose="02010800040101010101" pitchFamily="2" charset="-122"/>
              </a:rPr>
              <a:t>章 政府</a:t>
            </a:r>
            <a:r>
              <a:rPr lang="zh-CN" altLang="en-US" sz="5400" dirty="0">
                <a:latin typeface="华文新魏" panose="02010800040101010101" pitchFamily="2" charset="-122"/>
                <a:ea typeface="华文新魏" panose="02010800040101010101" pitchFamily="2" charset="-122"/>
              </a:rPr>
              <a:t>财务报告</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12.1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财务报告的目标与编制基础</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12.1.1  </a:t>
            </a:r>
            <a:r>
              <a:rPr lang="zh-CN" altLang="en-US" sz="2800" dirty="0" smtClean="0"/>
              <a:t>政府</a:t>
            </a:r>
            <a:r>
              <a:rPr lang="zh-CN" altLang="en-US" sz="2800" dirty="0"/>
              <a:t>财务报告的目标</a:t>
            </a:r>
            <a:endParaRPr lang="en-US" altLang="zh-CN" sz="2800" dirty="0" smtClean="0"/>
          </a:p>
          <a:p>
            <a:pPr marL="457200" lvl="1" indent="0">
              <a:buNone/>
            </a:pPr>
            <a:r>
              <a:rPr lang="en-US" altLang="zh-CN" sz="2800" b="1" dirty="0" smtClean="0"/>
              <a:t>1. </a:t>
            </a:r>
            <a:r>
              <a:rPr lang="zh-CN" altLang="en-US" sz="2800" b="1" dirty="0" smtClean="0"/>
              <a:t>政府</a:t>
            </a:r>
            <a:r>
              <a:rPr lang="zh-CN" altLang="en-US" sz="2800" b="1" dirty="0"/>
              <a:t>财务报告目标的重要性</a:t>
            </a:r>
            <a:endParaRPr lang="en-US" altLang="zh-CN" sz="2800" b="1" dirty="0" smtClean="0"/>
          </a:p>
          <a:p>
            <a:pPr marL="457200" lvl="1" indent="0">
              <a:buNone/>
            </a:pPr>
            <a:r>
              <a:rPr lang="en-US" altLang="zh-CN" sz="2800" b="1" dirty="0" smtClean="0"/>
              <a:t>2. </a:t>
            </a:r>
            <a:r>
              <a:rPr lang="zh-CN" altLang="en-US" sz="2800" b="1" dirty="0" smtClean="0"/>
              <a:t>政府</a:t>
            </a:r>
            <a:r>
              <a:rPr lang="zh-CN" altLang="en-US" sz="2800" b="1" dirty="0"/>
              <a:t>财务报告目标的内容</a:t>
            </a:r>
            <a:endParaRPr lang="en-US" altLang="zh-CN" sz="2800" b="1" dirty="0"/>
          </a:p>
        </p:txBody>
      </p:sp>
    </p:spTree>
    <p:extLst>
      <p:ext uri="{BB962C8B-B14F-4D97-AF65-F5344CB8AC3E}">
        <p14:creationId xmlns:p14="http://schemas.microsoft.com/office/powerpoint/2010/main" val="9282142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12.1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财务报告的目标与编制基础</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12.1.2 </a:t>
            </a:r>
            <a:r>
              <a:rPr lang="zh-CN" altLang="en-US" sz="2800" dirty="0" smtClean="0"/>
              <a:t>政府</a:t>
            </a:r>
            <a:r>
              <a:rPr lang="zh-CN" altLang="en-US" sz="2800" dirty="0"/>
              <a:t>财务报告的编制</a:t>
            </a:r>
            <a:r>
              <a:rPr lang="zh-CN" altLang="en-US" sz="2800" dirty="0" smtClean="0"/>
              <a:t>基础</a:t>
            </a:r>
            <a:endParaRPr lang="en-US" altLang="zh-CN" sz="2800" dirty="0" smtClean="0"/>
          </a:p>
          <a:p>
            <a:pPr marL="457200" lvl="1" indent="0">
              <a:buNone/>
            </a:pPr>
            <a:r>
              <a:rPr lang="en-US" altLang="zh-CN" sz="2800" b="1" dirty="0" smtClean="0"/>
              <a:t>1.</a:t>
            </a:r>
            <a:r>
              <a:rPr lang="zh-CN" altLang="en-US" sz="2800" b="1" dirty="0"/>
              <a:t>政府财务报告编制基础的</a:t>
            </a:r>
            <a:r>
              <a:rPr lang="zh-CN" altLang="en-US" sz="2800" b="1" dirty="0" smtClean="0"/>
              <a:t>类型</a:t>
            </a:r>
            <a:endParaRPr lang="en-US" altLang="zh-CN" sz="2800" b="1" dirty="0" smtClean="0"/>
          </a:p>
          <a:p>
            <a:pPr marL="457200" lvl="1" indent="0">
              <a:buNone/>
            </a:pPr>
            <a:r>
              <a:rPr lang="en-US" altLang="zh-CN" sz="2800" b="1" dirty="0" smtClean="0"/>
              <a:t>2.</a:t>
            </a:r>
            <a:r>
              <a:rPr lang="zh-CN" altLang="en-US" sz="2800" b="1" dirty="0"/>
              <a:t>实行权责发生制政府综合财务报告的意义</a:t>
            </a:r>
            <a:endParaRPr lang="en-US" altLang="zh-CN" sz="2800" b="1" dirty="0"/>
          </a:p>
        </p:txBody>
      </p:sp>
    </p:spTree>
    <p:extLst>
      <p:ext uri="{BB962C8B-B14F-4D97-AF65-F5344CB8AC3E}">
        <p14:creationId xmlns:p14="http://schemas.microsoft.com/office/powerpoint/2010/main" val="1727534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12.2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财务报告的主体与内容</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12.2.1 </a:t>
            </a:r>
            <a:r>
              <a:rPr lang="zh-CN" altLang="en-US" sz="2800" dirty="0" smtClean="0"/>
              <a:t>政府</a:t>
            </a:r>
            <a:r>
              <a:rPr lang="zh-CN" altLang="en-US" sz="2800" dirty="0"/>
              <a:t>财务报告的主体</a:t>
            </a:r>
            <a:endParaRPr lang="en-US" altLang="zh-CN" sz="2800" dirty="0" smtClean="0"/>
          </a:p>
          <a:p>
            <a:pPr marL="457200" lvl="1" indent="0">
              <a:buNone/>
            </a:pPr>
            <a:r>
              <a:rPr lang="en-US" altLang="zh-CN" sz="2800" b="1" dirty="0" smtClean="0"/>
              <a:t>1.</a:t>
            </a:r>
            <a:r>
              <a:rPr lang="zh-CN" altLang="en-US" sz="2800" b="1" dirty="0"/>
              <a:t>政府与政府部门</a:t>
            </a:r>
            <a:r>
              <a:rPr lang="en-US" altLang="zh-CN" sz="2800" b="1" dirty="0"/>
              <a:t>/</a:t>
            </a:r>
            <a:r>
              <a:rPr lang="zh-CN" altLang="en-US" sz="2800" b="1" dirty="0"/>
              <a:t>单位的</a:t>
            </a:r>
            <a:r>
              <a:rPr lang="zh-CN" altLang="en-US" sz="2800" b="1" dirty="0" smtClean="0"/>
              <a:t>界定</a:t>
            </a:r>
            <a:endParaRPr lang="en-US" altLang="zh-CN" sz="2800" b="1" dirty="0" smtClean="0"/>
          </a:p>
          <a:p>
            <a:pPr marL="457200" lvl="1" indent="0">
              <a:buNone/>
            </a:pPr>
            <a:r>
              <a:rPr lang="en-US" altLang="zh-CN" sz="2800" b="1" dirty="0" smtClean="0"/>
              <a:t>2.</a:t>
            </a:r>
            <a:r>
              <a:rPr lang="zh-CN" altLang="en-US" sz="2800" b="1" dirty="0"/>
              <a:t>我国政府财务报告主体与政府预算主体之间的</a:t>
            </a:r>
            <a:r>
              <a:rPr lang="zh-CN" altLang="en-US" sz="2800" b="1" dirty="0" smtClean="0"/>
              <a:t>关系</a:t>
            </a:r>
            <a:endParaRPr lang="en-US" altLang="zh-CN" sz="2800" b="1" dirty="0" smtClean="0"/>
          </a:p>
          <a:p>
            <a:pPr marL="457200" lvl="1" indent="0">
              <a:buNone/>
            </a:pPr>
            <a:r>
              <a:rPr lang="en-US" altLang="zh-CN" sz="2800" b="1" dirty="0" smtClean="0"/>
              <a:t>3.</a:t>
            </a:r>
            <a:r>
              <a:rPr lang="zh-CN" altLang="en-US" sz="2800" b="1" dirty="0"/>
              <a:t>美国政府财务报告主体</a:t>
            </a:r>
            <a:endParaRPr lang="en-US" altLang="zh-CN" sz="2800" b="1" dirty="0"/>
          </a:p>
        </p:txBody>
      </p:sp>
    </p:spTree>
    <p:extLst>
      <p:ext uri="{BB962C8B-B14F-4D97-AF65-F5344CB8AC3E}">
        <p14:creationId xmlns:p14="http://schemas.microsoft.com/office/powerpoint/2010/main" val="25989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12.2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财务报告的主体与内容</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12.2.2 </a:t>
            </a:r>
            <a:r>
              <a:rPr lang="zh-CN" altLang="en-US" sz="2800" dirty="0" smtClean="0"/>
              <a:t>政府</a:t>
            </a:r>
            <a:r>
              <a:rPr lang="zh-CN" altLang="en-US" sz="2800" dirty="0"/>
              <a:t>财务报告的内容</a:t>
            </a:r>
            <a:endParaRPr lang="en-US" altLang="zh-CN" sz="2800" dirty="0" smtClean="0"/>
          </a:p>
          <a:p>
            <a:pPr marL="457200" lvl="1" indent="0">
              <a:buNone/>
            </a:pPr>
            <a:r>
              <a:rPr lang="en-US" altLang="zh-CN" sz="2800" b="1" dirty="0" smtClean="0"/>
              <a:t>1.</a:t>
            </a:r>
            <a:r>
              <a:rPr lang="zh-CN" altLang="en-US" sz="2800" b="1" dirty="0"/>
              <a:t>我国政府财务报告的</a:t>
            </a:r>
            <a:r>
              <a:rPr lang="zh-CN" altLang="en-US" sz="2800" b="1" dirty="0" smtClean="0"/>
              <a:t>内容</a:t>
            </a:r>
            <a:endParaRPr lang="en-US" altLang="zh-CN" sz="2800" b="1" dirty="0" smtClean="0"/>
          </a:p>
          <a:p>
            <a:pPr marL="457200" lvl="1" indent="0">
              <a:buNone/>
            </a:pPr>
            <a:r>
              <a:rPr lang="en-US" altLang="zh-CN" sz="2800" b="1" dirty="0" smtClean="0"/>
              <a:t>2.</a:t>
            </a:r>
            <a:r>
              <a:rPr lang="zh-CN" altLang="en-US" sz="2800" b="1" dirty="0"/>
              <a:t>美国联邦政府财务报告的</a:t>
            </a:r>
            <a:r>
              <a:rPr lang="zh-CN" altLang="en-US" sz="2800" b="1" dirty="0" smtClean="0"/>
              <a:t>内容</a:t>
            </a:r>
            <a:endParaRPr lang="en-US" altLang="zh-CN" sz="2800" b="1" dirty="0"/>
          </a:p>
        </p:txBody>
      </p:sp>
    </p:spTree>
    <p:extLst>
      <p:ext uri="{BB962C8B-B14F-4D97-AF65-F5344CB8AC3E}">
        <p14:creationId xmlns:p14="http://schemas.microsoft.com/office/powerpoint/2010/main" val="4038652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12.3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12.3.1 </a:t>
            </a:r>
            <a:r>
              <a:rPr lang="zh-CN" altLang="en-US" sz="2800" dirty="0" smtClean="0"/>
              <a:t>我国</a:t>
            </a:r>
            <a:r>
              <a:rPr lang="zh-CN" altLang="en-US" sz="2800" dirty="0"/>
              <a:t>政府综合财务报告</a:t>
            </a:r>
            <a:r>
              <a:rPr lang="zh-CN" altLang="en-US" sz="2800" dirty="0" smtClean="0"/>
              <a:t>制度</a:t>
            </a:r>
            <a:endParaRPr lang="en-US" altLang="zh-CN" sz="2800" dirty="0" smtClean="0"/>
          </a:p>
          <a:p>
            <a:pPr marL="457200" lvl="1" indent="0">
              <a:buNone/>
            </a:pPr>
            <a:r>
              <a:rPr lang="en-US" altLang="zh-CN" sz="2800" b="1" dirty="0" smtClean="0"/>
              <a:t>1.</a:t>
            </a:r>
            <a:r>
              <a:rPr lang="zh-CN" altLang="en-US" sz="2800" b="1" dirty="0"/>
              <a:t>我国政府综合财务报告制度的</a:t>
            </a:r>
            <a:r>
              <a:rPr lang="zh-CN" altLang="en-US" sz="2800" b="1" dirty="0" smtClean="0"/>
              <a:t>演变</a:t>
            </a:r>
            <a:endParaRPr lang="en-US" altLang="zh-CN" sz="2800" b="1" dirty="0" smtClean="0"/>
          </a:p>
          <a:p>
            <a:pPr marL="457200" lvl="1" indent="0">
              <a:buNone/>
            </a:pPr>
            <a:r>
              <a:rPr lang="en-US" altLang="zh-CN" sz="2800" b="1" dirty="0" smtClean="0"/>
              <a:t>2.</a:t>
            </a:r>
            <a:r>
              <a:rPr lang="zh-CN" altLang="en-US" sz="2800" b="1" dirty="0"/>
              <a:t>我国政府综合财务报告制度的主要内容</a:t>
            </a:r>
            <a:endParaRPr lang="en-US" altLang="zh-CN" sz="2800" b="1" dirty="0"/>
          </a:p>
        </p:txBody>
      </p:sp>
    </p:spTree>
    <p:extLst>
      <p:ext uri="{BB962C8B-B14F-4D97-AF65-F5344CB8AC3E}">
        <p14:creationId xmlns:p14="http://schemas.microsoft.com/office/powerpoint/2010/main" val="5782949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12.3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12.3.2 </a:t>
            </a:r>
            <a:r>
              <a:rPr lang="zh-CN" altLang="en-US" sz="2800" dirty="0" smtClean="0"/>
              <a:t>我国</a:t>
            </a:r>
            <a:r>
              <a:rPr lang="zh-CN" altLang="en-US" sz="2800" dirty="0"/>
              <a:t>政府</a:t>
            </a:r>
            <a:r>
              <a:rPr lang="zh-CN" altLang="en-US" sz="2800" dirty="0" smtClean="0"/>
              <a:t>会计制度</a:t>
            </a:r>
            <a:endParaRPr lang="en-US" altLang="zh-CN" sz="2800" dirty="0" smtClean="0"/>
          </a:p>
          <a:p>
            <a:pPr marL="457200" lvl="1" indent="0">
              <a:buNone/>
            </a:pPr>
            <a:r>
              <a:rPr lang="en-US" altLang="zh-CN" sz="2800" b="1" dirty="0" smtClean="0"/>
              <a:t>1.</a:t>
            </a:r>
            <a:r>
              <a:rPr lang="zh-CN" altLang="en-US" sz="2800" b="1" dirty="0"/>
              <a:t>我国政府会计制度的</a:t>
            </a:r>
            <a:r>
              <a:rPr lang="zh-CN" altLang="en-US" sz="2800" b="1" dirty="0" smtClean="0"/>
              <a:t>演变</a:t>
            </a:r>
            <a:endParaRPr lang="en-US" altLang="zh-CN" sz="2800" b="1" dirty="0" smtClean="0"/>
          </a:p>
          <a:p>
            <a:pPr marL="457200" lvl="1" indent="0">
              <a:buNone/>
            </a:pPr>
            <a:r>
              <a:rPr lang="en-US" altLang="zh-CN" sz="2800" b="1" dirty="0" smtClean="0"/>
              <a:t>2.</a:t>
            </a:r>
            <a:r>
              <a:rPr lang="zh-CN" altLang="en-US" sz="2800" b="1" dirty="0"/>
              <a:t>我国政府会计标准体系</a:t>
            </a:r>
            <a:endParaRPr lang="en-US" altLang="zh-CN" sz="2800" b="1" dirty="0"/>
          </a:p>
        </p:txBody>
      </p:sp>
    </p:spTree>
    <p:extLst>
      <p:ext uri="{BB962C8B-B14F-4D97-AF65-F5344CB8AC3E}">
        <p14:creationId xmlns:p14="http://schemas.microsoft.com/office/powerpoint/2010/main" val="9317398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12.3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财务报告的管理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smtClean="0"/>
              <a:t>12.3.3  </a:t>
            </a:r>
            <a:r>
              <a:rPr lang="zh-CN" altLang="en-US" sz="2800" dirty="0" smtClean="0"/>
              <a:t>政府</a:t>
            </a:r>
            <a:r>
              <a:rPr lang="zh-CN" altLang="en-US" sz="2800" dirty="0"/>
              <a:t>财务报告分析体系</a:t>
            </a:r>
            <a:endParaRPr lang="en-US" altLang="zh-CN" sz="2800" dirty="0" smtClean="0"/>
          </a:p>
          <a:p>
            <a:pPr marL="457200" lvl="1" indent="0">
              <a:buNone/>
            </a:pPr>
            <a:r>
              <a:rPr lang="en-US" altLang="zh-CN" sz="2800" b="1" dirty="0" smtClean="0"/>
              <a:t>1.</a:t>
            </a:r>
            <a:r>
              <a:rPr lang="zh-CN" altLang="en-US" sz="2800" b="1" dirty="0"/>
              <a:t>我国政府综合财务报告</a:t>
            </a:r>
            <a:r>
              <a:rPr lang="zh-CN" altLang="en-US" sz="2800" b="1" dirty="0" smtClean="0"/>
              <a:t>分析</a:t>
            </a:r>
            <a:endParaRPr lang="en-US" altLang="zh-CN" sz="2800" b="1" dirty="0" smtClean="0"/>
          </a:p>
          <a:p>
            <a:pPr marL="457200" lvl="1" indent="0">
              <a:buNone/>
            </a:pPr>
            <a:r>
              <a:rPr lang="en-US" altLang="zh-CN" sz="2800" b="1" dirty="0" smtClean="0"/>
              <a:t>2.</a:t>
            </a:r>
            <a:r>
              <a:rPr lang="zh-CN" altLang="en-US" sz="2800" b="1" dirty="0"/>
              <a:t>我国政府部门财务报告</a:t>
            </a:r>
            <a:r>
              <a:rPr lang="zh-CN" altLang="en-US" sz="2800" b="1" dirty="0" smtClean="0"/>
              <a:t>分析</a:t>
            </a:r>
            <a:endParaRPr lang="en-US" altLang="zh-CN" sz="2800" b="1" dirty="0" smtClean="0"/>
          </a:p>
          <a:p>
            <a:pPr marL="457200" lvl="1" indent="0">
              <a:buNone/>
            </a:pPr>
            <a:r>
              <a:rPr lang="en-US" altLang="zh-CN" sz="2800" b="1" dirty="0" smtClean="0"/>
              <a:t>3.</a:t>
            </a:r>
            <a:r>
              <a:rPr lang="zh-CN" altLang="en-US" sz="2800" b="1" dirty="0"/>
              <a:t>美国联邦政府财务分析</a:t>
            </a:r>
            <a:r>
              <a:rPr lang="zh-CN" altLang="en-US" sz="2800" b="1" dirty="0" smtClean="0"/>
              <a:t>指标</a:t>
            </a:r>
            <a:endParaRPr lang="en-US" altLang="zh-CN" sz="2800" b="1" dirty="0" smtClean="0"/>
          </a:p>
          <a:p>
            <a:pPr marL="457200" lvl="1" indent="0">
              <a:buNone/>
            </a:pPr>
            <a:endParaRPr lang="en-US" altLang="zh-CN" sz="2800" b="1" dirty="0"/>
          </a:p>
        </p:txBody>
      </p:sp>
    </p:spTree>
    <p:extLst>
      <p:ext uri="{BB962C8B-B14F-4D97-AF65-F5344CB8AC3E}">
        <p14:creationId xmlns:p14="http://schemas.microsoft.com/office/powerpoint/2010/main" val="2394690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a:t>政府财务报告以权责发生制为基础编制</a:t>
            </a:r>
            <a:r>
              <a:rPr lang="en-US" altLang="zh-CN" sz="2400" dirty="0"/>
              <a:t>,</a:t>
            </a:r>
            <a:r>
              <a:rPr lang="zh-CN" altLang="en-US" sz="2400" dirty="0"/>
              <a:t>包括政府部门财务报告和政府综合财务报告。</a:t>
            </a:r>
            <a:r>
              <a:rPr lang="zh-CN" altLang="en-US" sz="2400" dirty="0" smtClean="0"/>
              <a:t>政府部门</a:t>
            </a:r>
            <a:r>
              <a:rPr lang="zh-CN" altLang="en-US" sz="2400" dirty="0"/>
              <a:t>财务报告由政府部门编制</a:t>
            </a:r>
            <a:r>
              <a:rPr lang="en-US" altLang="zh-CN" sz="2400" dirty="0"/>
              <a:t>,</a:t>
            </a:r>
            <a:r>
              <a:rPr lang="zh-CN" altLang="en-US" sz="2400" dirty="0"/>
              <a:t>主要反映本部门财务状况、运行情况等</a:t>
            </a:r>
            <a:r>
              <a:rPr lang="en-US" altLang="zh-CN" sz="2400" dirty="0"/>
              <a:t>,</a:t>
            </a:r>
            <a:r>
              <a:rPr lang="zh-CN" altLang="en-US" sz="2400" dirty="0"/>
              <a:t>为加强政府部门资产</a:t>
            </a:r>
            <a:r>
              <a:rPr lang="zh-CN" altLang="en-US" sz="2400" dirty="0" smtClean="0"/>
              <a:t>负债管理</a:t>
            </a:r>
            <a:r>
              <a:rPr lang="zh-CN" altLang="en-US" sz="2400" dirty="0"/>
              <a:t>、预算管理、绩效管理等提供信息支撑</a:t>
            </a:r>
            <a:r>
              <a:rPr lang="zh-CN" altLang="en-US" sz="2400" dirty="0" smtClean="0"/>
              <a:t>。</a:t>
            </a:r>
            <a:r>
              <a:rPr lang="en-US" altLang="zh-CN" sz="2400" smtClean="0"/>
              <a:t/>
            </a:r>
            <a:br>
              <a:rPr lang="en-US" altLang="zh-CN" sz="2400" smtClean="0"/>
            </a:br>
            <a:r>
              <a:rPr lang="zh-CN" altLang="en-US" sz="2400" smtClean="0"/>
              <a:t>政府</a:t>
            </a:r>
            <a:r>
              <a:rPr lang="zh-CN" altLang="en-US" sz="2400" dirty="0"/>
              <a:t>财务报告的目标与编制基础</a:t>
            </a:r>
            <a:r>
              <a:rPr lang="zh-CN" altLang="en-US" sz="2400" dirty="0" smtClean="0"/>
              <a:t>。</a:t>
            </a:r>
            <a:r>
              <a:rPr lang="en-US" altLang="zh-CN" sz="2400" dirty="0" smtClean="0"/>
              <a:t/>
            </a:r>
            <a:br>
              <a:rPr lang="en-US" altLang="zh-CN" sz="2400" dirty="0" smtClean="0"/>
            </a:br>
            <a:r>
              <a:rPr lang="zh-CN" altLang="en-US" sz="2400" dirty="0"/>
              <a:t>政府财务报告的主体与内容</a:t>
            </a:r>
            <a:r>
              <a:rPr lang="zh-CN" altLang="en-US" sz="2400" dirty="0" smtClean="0"/>
              <a:t>。</a:t>
            </a:r>
            <a:r>
              <a:rPr lang="en-US" altLang="zh-CN" sz="2400" dirty="0" smtClean="0"/>
              <a:t/>
            </a:r>
            <a:br>
              <a:rPr lang="en-US" altLang="zh-CN" sz="2400" dirty="0" smtClean="0"/>
            </a:br>
            <a:r>
              <a:rPr lang="zh-CN" altLang="en-US" sz="2400" dirty="0"/>
              <a:t>政府财务报告的管理。</a:t>
            </a:r>
            <a:endParaRPr lang="zh-CN" altLang="en-US" sz="24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696089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4177</TotalTime>
  <Words>476</Words>
  <Application>Microsoft Office PowerPoint</Application>
  <PresentationFormat>宽屏</PresentationFormat>
  <Paragraphs>34</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华文新魏</vt:lpstr>
      <vt:lpstr>宋体</vt:lpstr>
      <vt:lpstr>Arial</vt:lpstr>
      <vt:lpstr>Calibri</vt:lpstr>
      <vt:lpstr>Calibri Light</vt:lpstr>
      <vt:lpstr>Times New Roman</vt:lpstr>
      <vt:lpstr>天体</vt:lpstr>
      <vt:lpstr>      本章主要包括三部分的内容:第一,政府财务报告的目标与编制基础。包括政府财务报告目标的重要性和目标的主要内容;政府财务报告编制基础的类型及实行权责发生制的意义。第二,政府财务报告的主体与内容。这部分首先明确了政府及政府部门的范围;其次分析了政府财务报告主体与政府预算主体之间的关系,同时还介绍了美国的政府财务报告主体;最后,对我国及美国的政府财务报告的内容进行了介绍。 第三,政府财务报告的管理。介绍了我国政府综合财务报告制度和我国政府会计制度的演变及其主要内容;同时也介绍了政府财务报告分析体系。</vt:lpstr>
      <vt:lpstr>12.1  政府财务报告的目标与编制基础</vt:lpstr>
      <vt:lpstr>12.1  政府财务报告的目标与编制基础</vt:lpstr>
      <vt:lpstr>12.2 政府财务报告的主体与内容</vt:lpstr>
      <vt:lpstr>12.2 政府财务报告的主体与内容</vt:lpstr>
      <vt:lpstr>12.3 政府财务报告的管理</vt:lpstr>
      <vt:lpstr>12.3 政府财务报告的管理</vt:lpstr>
      <vt:lpstr>12.3 政府财务报告的管理</vt:lpstr>
      <vt:lpstr>政府财务报告以权责发生制为基础编制,包括政府部门财务报告和政府综合财务报告。政府部门财务报告由政府部门编制,主要反映本部门财务状况、运行情况等,为加强政府部门资产负债管理、预算管理、绩效管理等提供信息支撑。 政府财务报告的目标与编制基础。 政府财务报告的主体与内容。 政府财务报告的管理。</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169</cp:revision>
  <dcterms:created xsi:type="dcterms:W3CDTF">2024-09-02T02:45:44Z</dcterms:created>
  <dcterms:modified xsi:type="dcterms:W3CDTF">2024-09-14T06:16:37Z</dcterms:modified>
</cp:coreProperties>
</file>