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sldIdLst>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12192000" cy="6858000"/>
  <p:notesSz cx="6858000" cy="9144000"/>
  <p:custDataLst>
    <p:tags r:id="rId23"/>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幸全" initials="幸全"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3" Type="http://schemas.openxmlformats.org/officeDocument/2006/relationships/tags" Target="tags/tag64.xml"/><Relationship Id="rId22" Type="http://schemas.openxmlformats.org/officeDocument/2006/relationships/commentAuthors" Target="commentAuthors.xml"/><Relationship Id="rId21" Type="http://schemas.openxmlformats.org/officeDocument/2006/relationships/tableStyles" Target="tableStyles.xml"/><Relationship Id="rId20" Type="http://schemas.openxmlformats.org/officeDocument/2006/relationships/viewProps" Target="viewProps.xml"/><Relationship Id="rId2" Type="http://schemas.openxmlformats.org/officeDocument/2006/relationships/theme" Target="theme/theme1.xml"/><Relationship Id="rId19" Type="http://schemas.openxmlformats.org/officeDocument/2006/relationships/presProps" Target="presProps.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
        <p:nvSpPr>
          <p:cNvPr id="5" name="标题 1"/>
          <p:cNvSpPr>
            <a:spLocks noGrp="1"/>
          </p:cNvSpPr>
          <p:nvPr>
            <p:ph type="title"/>
          </p:nvPr>
        </p:nvSpPr>
        <p:spPr>
          <a:xfrm>
            <a:off x="573405" y="258445"/>
            <a:ext cx="8267065" cy="628650"/>
          </a:xfrm>
        </p:spPr>
        <p:txBody>
          <a:bodyPr>
            <a:noAutofit/>
          </a:bodyPr>
          <a:lstStyle>
            <a:lvl1pPr algn="l">
              <a:defRPr lang="zh-CN" altLang="zh-CN" sz="2400" b="0">
                <a:latin typeface="汉仪文黑-85W" panose="00020600040101010101" charset="-122"/>
                <a:ea typeface="汉仪文黑-85W" panose="00020600040101010101" charset="-122"/>
              </a:defRPr>
            </a:lvl1pPr>
          </a:lstStyle>
          <a:p>
            <a:pPr algn="l">
              <a:buClrTx/>
              <a:buSzTx/>
              <a:buFontTx/>
            </a:pPr>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0" y="1423670"/>
            <a:ext cx="10947400" cy="4864735"/>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7" Type="http://schemas.openxmlformats.org/officeDocument/2006/relationships/image" Target="../media/image5.png"/><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tags" Target="../tags/tag63.xml"/><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28" name="图片 27"/>
          <p:cNvPicPr>
            <a:picLocks noChangeAspect="1"/>
          </p:cNvPicPr>
          <p:nvPr userDrawn="1"/>
        </p:nvPicPr>
        <p:blipFill>
          <a:blip r:embed="rId3"/>
          <a:stretch>
            <a:fillRect/>
          </a:stretch>
        </p:blipFill>
        <p:spPr>
          <a:xfrm>
            <a:off x="-1" y="0"/>
            <a:ext cx="12192001" cy="6870700"/>
          </a:xfrm>
          <a:prstGeom prst="rect">
            <a:avLst/>
          </a:prstGeom>
        </p:spPr>
      </p:pic>
      <p:sp>
        <p:nvSpPr>
          <p:cNvPr id="1028" name="Rectangle 6"/>
          <p:cNvSpPr>
            <a:spLocks noGrp="1" noChangeArrowheads="1"/>
          </p:cNvSpPr>
          <p:nvPr>
            <p:ph type="body" idx="1"/>
          </p:nvPr>
        </p:nvSpPr>
        <p:spPr bwMode="auto">
          <a:xfrm>
            <a:off x="605155" y="1270001"/>
            <a:ext cx="11040533" cy="5114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zh-CN" smtClean="0"/>
              <a:t>单击此处编辑母版文本样式</a:t>
            </a:r>
            <a:endParaRPr lang="zh-CN" altLang="zh-CN" smtClean="0"/>
          </a:p>
          <a:p>
            <a:pPr lvl="1"/>
            <a:r>
              <a:rPr lang="zh-CN" altLang="zh-CN" smtClean="0"/>
              <a:t>第二级</a:t>
            </a:r>
            <a:endParaRPr lang="zh-CN" altLang="zh-CN" smtClean="0"/>
          </a:p>
          <a:p>
            <a:pPr lvl="2"/>
            <a:r>
              <a:rPr lang="zh-CN" altLang="zh-CN" smtClean="0"/>
              <a:t>第三级</a:t>
            </a:r>
            <a:endParaRPr lang="zh-CN" altLang="zh-CN" smtClean="0"/>
          </a:p>
          <a:p>
            <a:pPr lvl="3"/>
            <a:r>
              <a:rPr lang="zh-CN" altLang="zh-CN" smtClean="0"/>
              <a:t>第四级</a:t>
            </a:r>
            <a:endParaRPr lang="zh-CN" altLang="zh-CN" smtClean="0"/>
          </a:p>
          <a:p>
            <a:pPr lvl="4"/>
            <a:r>
              <a:rPr lang="zh-CN" altLang="zh-CN" smtClean="0"/>
              <a:t>第五级</a:t>
            </a:r>
            <a:endParaRPr lang="zh-CN" altLang="zh-CN" smtClean="0"/>
          </a:p>
        </p:txBody>
      </p:sp>
      <p:sp>
        <p:nvSpPr>
          <p:cNvPr id="1027" name="Rectangle 5"/>
          <p:cNvSpPr>
            <a:spLocks noGrp="1" noChangeArrowheads="1"/>
          </p:cNvSpPr>
          <p:nvPr>
            <p:ph type="title"/>
          </p:nvPr>
        </p:nvSpPr>
        <p:spPr bwMode="auto">
          <a:xfrm>
            <a:off x="1544955" y="343535"/>
            <a:ext cx="9516745" cy="7512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zh-CN" dirty="0" smtClean="0"/>
              <a:t>单击此处编辑母版标题样式</a:t>
            </a:r>
            <a:endParaRPr lang="zh-CN" altLang="zh-CN" dirty="0" smtClean="0"/>
          </a:p>
        </p:txBody>
      </p:sp>
      <p:pic>
        <p:nvPicPr>
          <p:cNvPr id="4" name="图片 3"/>
          <p:cNvPicPr>
            <a:picLocks noChangeAspect="1"/>
          </p:cNvPicPr>
          <p:nvPr userDrawn="1">
            <p:custDataLst>
              <p:tags r:id="rId4"/>
            </p:custDataLst>
          </p:nvPr>
        </p:nvPicPr>
        <p:blipFill>
          <a:blip r:embed="rId5"/>
          <a:stretch>
            <a:fillRect/>
          </a:stretch>
        </p:blipFill>
        <p:spPr>
          <a:xfrm>
            <a:off x="-12700" y="-33655"/>
            <a:ext cx="12192635" cy="6517640"/>
          </a:xfrm>
          <a:prstGeom prst="rect">
            <a:avLst/>
          </a:prstGeom>
        </p:spPr>
      </p:pic>
      <p:pic>
        <p:nvPicPr>
          <p:cNvPr id="7" name="图片 6"/>
          <p:cNvPicPr>
            <a:picLocks noChangeAspect="1"/>
          </p:cNvPicPr>
          <p:nvPr userDrawn="1"/>
        </p:nvPicPr>
        <p:blipFill>
          <a:blip r:embed="rId6"/>
          <a:stretch>
            <a:fillRect/>
          </a:stretch>
        </p:blipFill>
        <p:spPr>
          <a:xfrm>
            <a:off x="-12700" y="6384290"/>
            <a:ext cx="12211685" cy="483870"/>
          </a:xfrm>
          <a:prstGeom prst="rect">
            <a:avLst/>
          </a:prstGeom>
        </p:spPr>
      </p:pic>
      <p:pic>
        <p:nvPicPr>
          <p:cNvPr id="23" name="图片 22" descr="WPS图片编辑"/>
          <p:cNvPicPr>
            <a:picLocks noChangeAspect="1"/>
          </p:cNvPicPr>
          <p:nvPr userDrawn="1"/>
        </p:nvPicPr>
        <p:blipFill>
          <a:blip r:embed="rId7"/>
          <a:stretch>
            <a:fillRect/>
          </a:stretch>
        </p:blipFill>
        <p:spPr>
          <a:xfrm>
            <a:off x="9511665" y="6468745"/>
            <a:ext cx="2600325" cy="389255"/>
          </a:xfrm>
          <a:prstGeom prst="rect">
            <a:avLst/>
          </a:prstGeom>
        </p:spPr>
      </p:pic>
      <p:pic>
        <p:nvPicPr>
          <p:cNvPr id="18" name="图片 17"/>
          <p:cNvPicPr>
            <a:picLocks noChangeAspect="1"/>
          </p:cNvPicPr>
          <p:nvPr userDrawn="1"/>
        </p:nvPicPr>
        <p:blipFill>
          <a:blip r:embed="rId6"/>
          <a:stretch>
            <a:fillRect/>
          </a:stretch>
        </p:blipFill>
        <p:spPr>
          <a:xfrm>
            <a:off x="0" y="910590"/>
            <a:ext cx="8672830" cy="76200"/>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Lst>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xStyles>
    <p:titleStyle>
      <a:lvl1pPr algn="l" rtl="0" eaLnBrk="0" fontAlgn="base" hangingPunct="0">
        <a:spcBef>
          <a:spcPct val="0"/>
        </a:spcBef>
        <a:spcAft>
          <a:spcPct val="0"/>
        </a:spcAft>
        <a:defRPr sz="2400" b="1" kern="1200">
          <a:solidFill>
            <a:schemeClr val="tx2"/>
          </a:solidFill>
          <a:latin typeface="微软雅黑" panose="020B0503020204020204" charset="-122"/>
          <a:ea typeface="微软雅黑" panose="020B0503020204020204"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p:titleStyle>
    <p:body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6.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5" name="图片 4"/>
          <p:cNvPicPr>
            <a:picLocks noChangeAspect="1"/>
          </p:cNvPicPr>
          <p:nvPr/>
        </p:nvPicPr>
        <p:blipFill>
          <a:blip r:embed="rId1"/>
          <a:stretch>
            <a:fillRect/>
          </a:stretch>
        </p:blipFill>
        <p:spPr>
          <a:xfrm>
            <a:off x="0" y="0"/>
            <a:ext cx="12192000" cy="687705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sym typeface="+mn-ea"/>
              </a:rPr>
              <a:t>第二节　工作分析的基本术语</a:t>
            </a:r>
            <a:endParaRPr lang="zh-CN" altLang="en-US"/>
          </a:p>
        </p:txBody>
      </p:sp>
      <p:sp>
        <p:nvSpPr>
          <p:cNvPr id="3" name="内容占位符 2"/>
          <p:cNvSpPr>
            <a:spLocks noGrp="1"/>
          </p:cNvSpPr>
          <p:nvPr>
            <p:ph idx="1"/>
          </p:nvPr>
        </p:nvSpPr>
        <p:spPr/>
        <p:txBody>
          <a:bodyPr/>
          <a:p>
            <a:r>
              <a:rPr lang="zh-CN" altLang="en-US"/>
              <a:t>任职资格(Qualification),是指为了保证工作目标的实现,任职者必须具备的知识、技能与能力要求。它常常以胜任职位所需要的学历、专业、工作经验、工作技能、能力(素质)等加以表达。</a:t>
            </a:r>
            <a:endParaRPr lang="zh-CN" altLang="en-US"/>
          </a:p>
          <a:p>
            <a:r>
              <a:rPr lang="zh-CN" altLang="en-US"/>
              <a:t>业绩标准(Performance Standard),是指与职位的工作职责相对应的对职责完成的质量与效果进行评价的客观标准。例如,人力资源经理的业绩标准常包括员工满意度、空岗率、培训计划的完成率等。</a:t>
            </a:r>
            <a:endParaRPr lang="zh-CN" altLang="en-US"/>
          </a:p>
          <a:p>
            <a:r>
              <a:rPr lang="zh-CN" altLang="en-US"/>
              <a:t>职位(Position),是指承担一系列工作职责的某一任职者所对应的组织位置,它是组织的基本构成单位。职位与任职者是一一对应的。如果存在职位空缺,那么职位数量将多于任职者人数。例如,销售部副经理周平。</a:t>
            </a:r>
            <a:endParaRPr lang="zh-CN" altLang="en-US"/>
          </a:p>
          <a:p>
            <a:r>
              <a:rPr lang="zh-CN" altLang="en-US"/>
              <a:t>职务(Job),是指组织中承担相同或相似职责或工作内容的若干职位的总和。例如,销售部副经理。</a:t>
            </a:r>
            <a:endParaRPr lang="zh-CN" altLang="en-US"/>
          </a:p>
          <a:p>
            <a:r>
              <a:rPr lang="zh-CN" altLang="en-US"/>
              <a:t>职级(Class),是指工作责任大小、工作复杂性与难度,以及对任职者的能力水平要求近似的一组职位的总和,它常常与管理层级相联系。例如,部门副经理就是一个职级。</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sym typeface="+mn-ea"/>
              </a:rPr>
              <a:t>第二节　工作分析的基本术语</a:t>
            </a:r>
            <a:endParaRPr lang="zh-CN" altLang="en-US"/>
          </a:p>
        </p:txBody>
      </p:sp>
      <p:sp>
        <p:nvSpPr>
          <p:cNvPr id="3" name="内容占位符 2"/>
          <p:cNvSpPr>
            <a:spLocks noGrp="1"/>
          </p:cNvSpPr>
          <p:nvPr>
            <p:ph idx="1"/>
          </p:nvPr>
        </p:nvSpPr>
        <p:spPr/>
        <p:txBody>
          <a:bodyPr/>
          <a:p>
            <a:r>
              <a:rPr lang="zh-CN" altLang="en-US"/>
              <a:t>职系(Grade),是指工作性质和特征相同或充分相似,而责任轻重和繁简难易程度却不同的一些岗位所构成的系列或群体,职系是最基本的岗位业务分类,一个职系相当于一个专门职业。</a:t>
            </a:r>
            <a:endParaRPr lang="zh-CN" altLang="en-US"/>
          </a:p>
          <a:p>
            <a:r>
              <a:rPr lang="zh-CN" altLang="en-US"/>
              <a:t>职组(Functional Group),是由工作性质相似的若干职系构成的群体。例如,小学教师就是一个职系,而教师就是一个职组。</a:t>
            </a:r>
            <a:endParaRPr lang="zh-CN" altLang="en-US"/>
          </a:p>
          <a:p>
            <a:r>
              <a:rPr lang="zh-CN" altLang="en-US"/>
              <a:t>职业(Professional),是由在一定时间内不同组织中的相似工作所组成的,如会计、工程师、采购员等。“工作”和“职业”的区别主要在于其范围的不同。“工作”这个概念比较窄,一般是针对组织内部而言的;“职业”则可以跨组织,是针对整个行业而言的。</a:t>
            </a:r>
            <a:endParaRPr lang="zh-CN" altLang="en-US"/>
          </a:p>
          <a:p>
            <a:r>
              <a:rPr lang="zh-CN" altLang="en-US"/>
              <a:t>职业生涯(Career),是指一个人在其工作生活中所经历的一系列职位、工作或职业。</a:t>
            </a:r>
            <a:endParaRPr lang="zh-CN" altLang="en-US"/>
          </a:p>
          <a:p>
            <a:r>
              <a:rPr lang="zh-CN" altLang="en-US"/>
              <a:t>职等(Grade),是由工作性质不同,但工作繁简难易、责任大小以及所需资格条件等因素充分相同的职级归纳而成的。</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sym typeface="+mn-ea"/>
              </a:rPr>
              <a:t>第三节　对工作分析的认识误区</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一、只见树木,不见森林</a:t>
            </a:r>
            <a:endParaRPr lang="zh-CN" altLang="zh-CN" sz="2600" b="1" dirty="0">
              <a:latin typeface="黑体" panose="02010609060101010101" pitchFamily="49" charset="-122"/>
              <a:ea typeface="黑体" panose="02010609060101010101" pitchFamily="49" charset="-122"/>
            </a:endParaRPr>
          </a:p>
          <a:p>
            <a:r>
              <a:rPr lang="zh-CN" altLang="en-US"/>
              <a:t>所谓“只见树木,不见森林”,是指企业的工作分析缺乏系统思考与整体思维,缺乏对战略、组织、流程的整体适应能力。具体包括以下几个方面:</a:t>
            </a:r>
            <a:endParaRPr lang="zh-CN" altLang="en-US"/>
          </a:p>
          <a:p>
            <a:r>
              <a:rPr lang="zh-CN" altLang="en-US"/>
              <a:t>问题一:工作分析缺乏战略导向</a:t>
            </a:r>
            <a:endParaRPr lang="zh-CN" altLang="en-US"/>
          </a:p>
          <a:p>
            <a:r>
              <a:rPr lang="zh-CN" altLang="en-US"/>
              <a:t>问题二:工作分析不能适应组织的变革</a:t>
            </a:r>
            <a:endParaRPr lang="zh-CN" altLang="en-US"/>
          </a:p>
          <a:p>
            <a:r>
              <a:rPr lang="zh-CN" altLang="en-US"/>
              <a:t>问题三:工作分析缺乏对流程的衔接与磨合</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sym typeface="+mn-ea"/>
              </a:rPr>
              <a:t>第三节　对工作分析的认识误区</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二、重结果,轻过程</a:t>
            </a:r>
            <a:endParaRPr lang="zh-CN" altLang="zh-CN" sz="2600" b="1" dirty="0">
              <a:latin typeface="黑体" panose="02010609060101010101" pitchFamily="49" charset="-122"/>
              <a:ea typeface="黑体" panose="02010609060101010101" pitchFamily="49" charset="-122"/>
            </a:endParaRPr>
          </a:p>
          <a:p>
            <a:r>
              <a:rPr lang="zh-CN" altLang="en-US"/>
              <a:t>问题四:忽视工作分析过程本身的价值与贡献</a:t>
            </a:r>
            <a:endParaRPr lang="zh-CN" altLang="en-US"/>
          </a:p>
          <a:p>
            <a:r>
              <a:rPr lang="zh-CN" altLang="en-US"/>
              <a:t>问题五:忽视对工作分析过程的管理与控制</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sym typeface="+mn-ea"/>
              </a:rPr>
              <a:t>第三节　对工作分析的认识误区</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三、重描述,轻分析</a:t>
            </a:r>
            <a:endParaRPr lang="zh-CN" altLang="zh-CN" sz="2600" b="1" dirty="0">
              <a:latin typeface="黑体" panose="02010609060101010101" pitchFamily="49" charset="-122"/>
              <a:ea typeface="黑体" panose="02010609060101010101" pitchFamily="49" charset="-122"/>
            </a:endParaRPr>
          </a:p>
          <a:p>
            <a:r>
              <a:rPr lang="zh-CN" altLang="en-US"/>
              <a:t>工作分析的一大基本任务是对工作要素的分析,而不是对其进行简单的罗列与描述,而重描述、轻分析恰恰又是国内企业目前在工作分析中的通病。</a:t>
            </a:r>
            <a:endParaRPr lang="zh-CN" altLang="en-US"/>
          </a:p>
          <a:p>
            <a:r>
              <a:rPr lang="zh-CN" altLang="en-US"/>
              <a:t>问题六:忽视对工作职责之间内在逻辑关系的系统把握</a:t>
            </a:r>
            <a:endParaRPr lang="zh-CN" altLang="en-US"/>
          </a:p>
          <a:p>
            <a:r>
              <a:rPr lang="zh-CN" altLang="en-US"/>
              <a:t>问题七:忽视对职责与业绩标准、任职资格之间关系的把握</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sym typeface="+mn-ea"/>
              </a:rPr>
              <a:t>第三节　对工作分析的认识误区</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四、重拿来,轻创新</a:t>
            </a:r>
            <a:endParaRPr lang="zh-CN" altLang="zh-CN" sz="2600" b="1" dirty="0">
              <a:latin typeface="黑体" panose="02010609060101010101" pitchFamily="49" charset="-122"/>
              <a:ea typeface="黑体" panose="02010609060101010101" pitchFamily="49" charset="-122"/>
            </a:endParaRPr>
          </a:p>
          <a:p>
            <a:r>
              <a:rPr lang="zh-CN" altLang="en-US"/>
              <a:t>其具体表现在以下几个方面。</a:t>
            </a:r>
            <a:endParaRPr lang="zh-CN" altLang="en-US"/>
          </a:p>
          <a:p>
            <a:r>
              <a:rPr lang="zh-CN" altLang="en-US"/>
              <a:t>问题八:工作分析框架与技术缺乏假设系统</a:t>
            </a:r>
            <a:endParaRPr lang="zh-CN" altLang="en-US"/>
          </a:p>
          <a:p>
            <a:r>
              <a:rPr lang="zh-CN" altLang="en-US"/>
              <a:t>问题九:工作分析的操作缺乏明确的目标导向,成果缺乏显著的应用</a:t>
            </a:r>
            <a:endParaRPr lang="zh-CN" altLang="en-US"/>
          </a:p>
          <a:p>
            <a:r>
              <a:rPr lang="zh-CN" altLang="en-US"/>
              <a:t>问题十:缺乏成熟的职位信息收集与处理技术</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p:cNvPicPr>
            <a:picLocks noChangeAspect="1"/>
          </p:cNvPicPr>
          <p:nvPr/>
        </p:nvPicPr>
        <p:blipFill>
          <a:blip r:embed="rId1"/>
          <a:stretch>
            <a:fillRect/>
          </a:stretch>
        </p:blipFill>
        <p:spPr>
          <a:xfrm>
            <a:off x="635" y="0"/>
            <a:ext cx="12191365" cy="6869430"/>
          </a:xfrm>
          <a:prstGeom prst="rect">
            <a:avLst/>
          </a:prstGeom>
        </p:spPr>
      </p:pic>
      <p:sp>
        <p:nvSpPr>
          <p:cNvPr id="16" name="文本框 15"/>
          <p:cNvSpPr txBox="1"/>
          <p:nvPr/>
        </p:nvSpPr>
        <p:spPr>
          <a:xfrm>
            <a:off x="1697355" y="2369820"/>
            <a:ext cx="9644380" cy="1014730"/>
          </a:xfrm>
          <a:prstGeom prst="rect">
            <a:avLst/>
          </a:prstGeom>
          <a:noFill/>
        </p:spPr>
        <p:txBody>
          <a:bodyPr wrap="square" rtlCol="0">
            <a:spAutoFit/>
          </a:bodyPr>
          <a:p>
            <a:pPr algn="ctr"/>
            <a:r>
              <a:rPr lang="zh-CN" altLang="en-US" sz="6000">
                <a:latin typeface="汉仪文黑-85W" panose="00020600040101010101" charset="-122"/>
                <a:ea typeface="汉仪文黑-85W" panose="00020600040101010101" charset="-122"/>
              </a:rPr>
              <a:t>第一章　工作分析概述</a:t>
            </a:r>
            <a:endParaRPr lang="zh-CN" altLang="en-US" sz="6000" b="1">
              <a:latin typeface="汉仪文黑-85W" panose="00020600040101010101" charset="-122"/>
              <a:ea typeface="汉仪文黑-85W" panose="00020600040101010101" charset="-122"/>
            </a:endParaRPr>
          </a:p>
        </p:txBody>
      </p:sp>
      <p:sp>
        <p:nvSpPr>
          <p:cNvPr id="5" name="文本框 4"/>
          <p:cNvSpPr txBox="1"/>
          <p:nvPr/>
        </p:nvSpPr>
        <p:spPr>
          <a:xfrm>
            <a:off x="635" y="1501775"/>
            <a:ext cx="3623310" cy="368300"/>
          </a:xfrm>
          <a:prstGeom prst="rect">
            <a:avLst/>
          </a:prstGeom>
          <a:noFill/>
          <a:ln w="9525">
            <a:noFill/>
          </a:ln>
        </p:spPr>
        <p:txBody>
          <a:bodyPr wrap="square">
            <a:spAutoFit/>
          </a:bodyPr>
          <a:p>
            <a:pPr indent="0" algn="l"/>
            <a:r>
              <a:rPr lang="en-US" altLang="zh-CN" b="0">
                <a:solidFill>
                  <a:srgbClr val="000000"/>
                </a:solidFill>
                <a:latin typeface="NEU-BZ-S92" charset="0"/>
                <a:cs typeface="方正书宋_GBK" charset="0"/>
              </a:rPr>
              <a:t>  </a:t>
            </a:r>
            <a:r>
              <a:rPr lang="en-US" altLang="zh-CN" b="1">
                <a:solidFill>
                  <a:srgbClr val="000000"/>
                </a:solidFill>
                <a:latin typeface="NEU-BZ-S92" charset="0"/>
                <a:cs typeface="方正书宋_GBK" charset="0"/>
              </a:rPr>
              <a:t> </a:t>
            </a:r>
            <a:r>
              <a:rPr lang="zh-CN">
                <a:solidFill>
                  <a:srgbClr val="000000"/>
                </a:solidFill>
                <a:latin typeface="汉仪文黑-85W" panose="00020600040101010101" charset="-122"/>
                <a:ea typeface="汉仪文黑-85W" panose="00020600040101010101" charset="-122"/>
                <a:cs typeface="方正书宋_GBK" charset="0"/>
              </a:rPr>
              <a:t>第一编　工作分析的基础理论</a:t>
            </a:r>
            <a:endParaRPr lang="zh-CN" altLang="en-US">
              <a:solidFill>
                <a:srgbClr val="000000"/>
              </a:solidFill>
              <a:latin typeface="汉仪文黑-85W" panose="00020600040101010101" charset="-122"/>
              <a:ea typeface="汉仪文黑-85W" panose="00020600040101010101" charset="-122"/>
              <a:cs typeface="方正书宋_GBK" charset="0"/>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sz="3600" dirty="0">
                <a:cs typeface="汉仪文黑-85W" panose="00020600040101010101" charset="-122"/>
              </a:rPr>
              <a:t>目 录</a:t>
            </a:r>
            <a:endParaRPr lang="en-US" sz="3600" dirty="0">
              <a:cs typeface="汉仪文黑-85W" panose="00020600040101010101" charset="-122"/>
            </a:endParaRPr>
          </a:p>
        </p:txBody>
      </p:sp>
      <p:grpSp>
        <p:nvGrpSpPr>
          <p:cNvPr id="24" name="组合 23"/>
          <p:cNvGrpSpPr/>
          <p:nvPr/>
        </p:nvGrpSpPr>
        <p:grpSpPr>
          <a:xfrm>
            <a:off x="3009265" y="2540000"/>
            <a:ext cx="6336030" cy="632460"/>
            <a:chOff x="0" y="0"/>
            <a:chExt cx="2984" cy="320"/>
          </a:xfrm>
        </p:grpSpPr>
        <p:sp>
          <p:nvSpPr>
            <p:cNvPr id="25" name="AutoShape 5"/>
            <p:cNvSpPr/>
            <p:nvPr/>
          </p:nvSpPr>
          <p:spPr>
            <a:xfrm>
              <a:off x="200" y="0"/>
              <a:ext cx="2784" cy="320"/>
            </a:xfrm>
            <a:prstGeom prst="roundRect">
              <a:avLst>
                <a:gd name="adj" fmla="val 50000"/>
              </a:avLst>
            </a:prstGeom>
            <a:gradFill rotWithShape="1">
              <a:gsLst>
                <a:gs pos="0">
                  <a:srgbClr val="FFFFFF"/>
                </a:gs>
                <a:gs pos="100000">
                  <a:schemeClr val="accent1"/>
                </a:gs>
              </a:gsLst>
              <a:lin ang="0" scaled="1"/>
              <a:tileRect/>
            </a:gradFill>
            <a:ln w="28575" cap="flat" cmpd="sng">
              <a:solidFill>
                <a:schemeClr val="bg2"/>
              </a:solidFill>
              <a:prstDash val="solid"/>
              <a:headEnd type="none" w="med" len="med"/>
              <a:tailEnd type="none" w="med" len="med"/>
            </a:ln>
          </p:spPr>
          <p:txBody>
            <a:bodyPr wrap="none" anchor="ctr" anchorCtr="0"/>
            <a:p>
              <a:pPr algn="l" eaLnBrk="0" hangingPunct="0"/>
              <a:r>
                <a:rPr lang="en-US" altLang="zh-CN" sz="2400" dirty="0">
                  <a:latin typeface="汉仪文黑-85W" panose="00020600040101010101" charset="-122"/>
                  <a:ea typeface="汉仪文黑-85W" panose="00020600040101010101" charset="-122"/>
                  <a:sym typeface="+mn-ea"/>
                </a:rPr>
                <a:t>第一节　工作分析的概念</a:t>
              </a:r>
              <a:endParaRPr lang="en-US" altLang="zh-CN" sz="2400" dirty="0">
                <a:latin typeface="汉仪文黑-85W" panose="00020600040101010101" charset="-122"/>
                <a:ea typeface="汉仪文黑-85W" panose="00020600040101010101" charset="-122"/>
                <a:sym typeface="+mn-ea"/>
              </a:endParaRPr>
            </a:p>
          </p:txBody>
        </p:sp>
        <p:grpSp>
          <p:nvGrpSpPr>
            <p:cNvPr id="26" name="组合 25"/>
            <p:cNvGrpSpPr/>
            <p:nvPr/>
          </p:nvGrpSpPr>
          <p:grpSpPr>
            <a:xfrm>
              <a:off x="0" y="56"/>
              <a:ext cx="240" cy="240"/>
              <a:chOff x="0" y="0"/>
              <a:chExt cx="1615" cy="1615"/>
            </a:xfrm>
          </p:grpSpPr>
          <p:sp>
            <p:nvSpPr>
              <p:cNvPr id="27" name="Oval 7"/>
              <p:cNvSpPr/>
              <p:nvPr/>
            </p:nvSpPr>
            <p:spPr>
              <a:xfrm>
                <a:off x="0" y="0"/>
                <a:ext cx="1615" cy="1615"/>
              </a:xfrm>
              <a:prstGeom prst="ellipse">
                <a:avLst/>
              </a:prstGeom>
              <a:gradFill rotWithShape="1">
                <a:gsLst>
                  <a:gs pos="0">
                    <a:srgbClr val="767676"/>
                  </a:gs>
                  <a:gs pos="50000">
                    <a:srgbClr val="FFFFFF"/>
                  </a:gs>
                  <a:gs pos="100000">
                    <a:srgbClr val="767676"/>
                  </a:gs>
                </a:gsLst>
                <a:lin ang="5400000" scaled="1"/>
                <a:tileRect/>
              </a:gradFill>
              <a:ln w="9525">
                <a:noFill/>
              </a:ln>
            </p:spPr>
            <p:txBody>
              <a:bodyPr wrap="none" anchor="ctr" anchorCtr="0"/>
              <a:p>
                <a:endParaRPr lang="zh-CN" altLang="en-US" dirty="0">
                  <a:latin typeface="汉仪中黑S" panose="00020600040101010101" charset="-122"/>
                  <a:ea typeface="汉仪中黑S" panose="00020600040101010101" charset="-122"/>
                </a:endParaRPr>
              </a:p>
            </p:txBody>
          </p:sp>
          <p:sp>
            <p:nvSpPr>
              <p:cNvPr id="28" name="Oval 8"/>
              <p:cNvSpPr/>
              <p:nvPr/>
            </p:nvSpPr>
            <p:spPr>
              <a:xfrm>
                <a:off x="92" y="91"/>
                <a:ext cx="1430" cy="1430"/>
              </a:xfrm>
              <a:prstGeom prst="ellipse">
                <a:avLst/>
              </a:prstGeom>
              <a:gradFill rotWithShape="1">
                <a:gsLst>
                  <a:gs pos="0">
                    <a:srgbClr val="FFFFFF"/>
                  </a:gs>
                  <a:gs pos="50000">
                    <a:srgbClr val="A2A2A2"/>
                  </a:gs>
                  <a:gs pos="100000">
                    <a:srgbClr val="FFFFFF"/>
                  </a:gs>
                </a:gsLst>
                <a:lin ang="0" scaled="1"/>
                <a:tileRect/>
              </a:gradFill>
              <a:ln w="9525">
                <a:noFill/>
              </a:ln>
            </p:spPr>
            <p:txBody>
              <a:bodyPr wrap="none" anchor="ctr" anchorCtr="0"/>
              <a:p>
                <a:endParaRPr lang="zh-CN" altLang="en-US" dirty="0">
                  <a:latin typeface="汉仪中黑S" panose="00020600040101010101" charset="-122"/>
                  <a:ea typeface="汉仪中黑S" panose="00020600040101010101" charset="-122"/>
                </a:endParaRPr>
              </a:p>
            </p:txBody>
          </p:sp>
          <p:sp>
            <p:nvSpPr>
              <p:cNvPr id="29" name="Oval 9"/>
              <p:cNvSpPr/>
              <p:nvPr/>
            </p:nvSpPr>
            <p:spPr>
              <a:xfrm>
                <a:off x="175" y="175"/>
                <a:ext cx="1265" cy="1265"/>
              </a:xfrm>
              <a:prstGeom prst="ellipse">
                <a:avLst/>
              </a:prstGeom>
              <a:gradFill rotWithShape="1">
                <a:gsLst>
                  <a:gs pos="0">
                    <a:schemeClr val="hlink"/>
                  </a:gs>
                  <a:gs pos="50000">
                    <a:srgbClr val="FFFFFF"/>
                  </a:gs>
                  <a:gs pos="100000">
                    <a:schemeClr val="hlink"/>
                  </a:gs>
                </a:gsLst>
                <a:lin ang="18900000" scaled="1"/>
                <a:tileRect/>
              </a:gradFill>
              <a:ln w="9525">
                <a:noFill/>
              </a:ln>
            </p:spPr>
            <p:txBody>
              <a:bodyPr wrap="square" anchor="ctr" anchorCtr="0">
                <a:spAutoFit/>
              </a:bodyPr>
              <a:p>
                <a:endParaRPr lang="zh-CN" altLang="en-US" dirty="0">
                  <a:latin typeface="汉仪中黑S" panose="00020600040101010101" charset="-122"/>
                  <a:ea typeface="汉仪中黑S" panose="00020600040101010101" charset="-122"/>
                </a:endParaRPr>
              </a:p>
            </p:txBody>
          </p:sp>
          <p:sp>
            <p:nvSpPr>
              <p:cNvPr id="30" name="Oval 10"/>
              <p:cNvSpPr/>
              <p:nvPr/>
            </p:nvSpPr>
            <p:spPr>
              <a:xfrm>
                <a:off x="176" y="176"/>
                <a:ext cx="1262" cy="1264"/>
              </a:xfrm>
              <a:prstGeom prst="ellipse">
                <a:avLst/>
              </a:prstGeom>
              <a:gradFill rotWithShape="1">
                <a:gsLst>
                  <a:gs pos="0">
                    <a:srgbClr val="000000"/>
                  </a:gs>
                  <a:gs pos="100000">
                    <a:srgbClr val="FFCC00"/>
                  </a:gs>
                </a:gsLst>
                <a:lin ang="18900000" scaled="1"/>
                <a:tileRect/>
              </a:gradFill>
              <a:ln w="9525">
                <a:noFill/>
              </a:ln>
            </p:spPr>
            <p:txBody>
              <a:bodyPr wrap="square" anchor="ctr" anchorCtr="0">
                <a:spAutoFit/>
              </a:bodyPr>
              <a:p>
                <a:endParaRPr lang="zh-CN" altLang="en-US" dirty="0">
                  <a:latin typeface="汉仪中黑S" panose="00020600040101010101" charset="-122"/>
                  <a:ea typeface="汉仪中黑S" panose="00020600040101010101" charset="-122"/>
                </a:endParaRPr>
              </a:p>
            </p:txBody>
          </p:sp>
          <p:sp>
            <p:nvSpPr>
              <p:cNvPr id="31" name="Oval 11"/>
              <p:cNvSpPr/>
              <p:nvPr/>
            </p:nvSpPr>
            <p:spPr>
              <a:xfrm>
                <a:off x="256" y="256"/>
                <a:ext cx="1097" cy="1104"/>
              </a:xfrm>
              <a:prstGeom prst="ellipse">
                <a:avLst/>
              </a:prstGeom>
              <a:gradFill rotWithShape="1">
                <a:gsLst>
                  <a:gs pos="0">
                    <a:schemeClr val="hlink"/>
                  </a:gs>
                  <a:gs pos="50000">
                    <a:srgbClr val="3C5028"/>
                  </a:gs>
                  <a:gs pos="100000">
                    <a:schemeClr val="hlink"/>
                  </a:gs>
                </a:gsLst>
                <a:lin ang="2700000" scaled="1"/>
                <a:tileRect/>
              </a:gradFill>
              <a:ln w="9525">
                <a:noFill/>
              </a:ln>
            </p:spPr>
            <p:txBody>
              <a:bodyPr anchor="ctr" anchorCtr="0">
                <a:spAutoFit/>
              </a:bodyPr>
              <a:p>
                <a:endParaRPr lang="zh-CN" altLang="en-US" dirty="0">
                  <a:latin typeface="汉仪中黑S" panose="00020600040101010101" charset="-122"/>
                  <a:ea typeface="汉仪中黑S" panose="00020600040101010101" charset="-122"/>
                </a:endParaRPr>
              </a:p>
            </p:txBody>
          </p:sp>
          <p:sp>
            <p:nvSpPr>
              <p:cNvPr id="32" name="Oval 12"/>
              <p:cNvSpPr/>
              <p:nvPr/>
            </p:nvSpPr>
            <p:spPr>
              <a:xfrm>
                <a:off x="259" y="259"/>
                <a:ext cx="1096" cy="1098"/>
              </a:xfrm>
              <a:prstGeom prst="ellipse">
                <a:avLst/>
              </a:prstGeom>
              <a:gradFill rotWithShape="1">
                <a:gsLst>
                  <a:gs pos="0">
                    <a:srgbClr val="FFCC00"/>
                  </a:gs>
                  <a:gs pos="100000">
                    <a:srgbClr val="7C6300"/>
                  </a:gs>
                </a:gsLst>
                <a:lin ang="18900000" scaled="1"/>
                <a:tileRect/>
              </a:gradFill>
              <a:ln w="9525">
                <a:noFill/>
              </a:ln>
            </p:spPr>
            <p:txBody>
              <a:bodyPr anchor="ctr" anchorCtr="0">
                <a:spAutoFit/>
              </a:bodyPr>
              <a:p>
                <a:endParaRPr lang="zh-CN" altLang="en-US" dirty="0">
                  <a:latin typeface="汉仪中黑S" panose="00020600040101010101" charset="-122"/>
                  <a:ea typeface="汉仪中黑S" panose="00020600040101010101" charset="-122"/>
                </a:endParaRPr>
              </a:p>
            </p:txBody>
          </p:sp>
        </p:grpSp>
      </p:grpSp>
      <p:grpSp>
        <p:nvGrpSpPr>
          <p:cNvPr id="33" name="组合 32"/>
          <p:cNvGrpSpPr/>
          <p:nvPr/>
        </p:nvGrpSpPr>
        <p:grpSpPr>
          <a:xfrm>
            <a:off x="3009265" y="3309620"/>
            <a:ext cx="6319520" cy="632460"/>
            <a:chOff x="0" y="0"/>
            <a:chExt cx="2976" cy="320"/>
          </a:xfrm>
        </p:grpSpPr>
        <p:sp>
          <p:nvSpPr>
            <p:cNvPr id="34" name="AutoShape 14"/>
            <p:cNvSpPr/>
            <p:nvPr/>
          </p:nvSpPr>
          <p:spPr>
            <a:xfrm>
              <a:off x="192" y="0"/>
              <a:ext cx="2784" cy="320"/>
            </a:xfrm>
            <a:prstGeom prst="roundRect">
              <a:avLst>
                <a:gd name="adj" fmla="val 50000"/>
              </a:avLst>
            </a:prstGeom>
            <a:gradFill rotWithShape="1">
              <a:gsLst>
                <a:gs pos="0">
                  <a:srgbClr val="FFFFFF"/>
                </a:gs>
                <a:gs pos="100000">
                  <a:schemeClr val="folHlink"/>
                </a:gs>
              </a:gsLst>
              <a:lin ang="0" scaled="1"/>
              <a:tileRect/>
            </a:gradFill>
            <a:ln w="28575" cap="flat" cmpd="sng">
              <a:solidFill>
                <a:schemeClr val="bg2"/>
              </a:solidFill>
              <a:prstDash val="solid"/>
              <a:headEnd type="none" w="med" len="med"/>
              <a:tailEnd type="none" w="med" len="med"/>
            </a:ln>
          </p:spPr>
          <p:txBody>
            <a:bodyPr wrap="none" anchor="ctr" anchorCtr="0"/>
            <a:p>
              <a:pPr algn="l" eaLnBrk="0" hangingPunct="0"/>
              <a:r>
                <a:rPr lang="en-US" altLang="zh-CN" sz="2400" dirty="0">
                  <a:latin typeface="汉仪文黑-85W" panose="00020600040101010101" charset="-122"/>
                  <a:ea typeface="汉仪文黑-85W" panose="00020600040101010101" charset="-122"/>
                  <a:sym typeface="+mn-ea"/>
                </a:rPr>
                <a:t>第二节　工作分析的基本术语</a:t>
              </a:r>
              <a:endParaRPr lang="en-US" altLang="zh-CN" b="1" dirty="0">
                <a:latin typeface="汉仪中黑S" panose="00020600040101010101" charset="-122"/>
                <a:ea typeface="汉仪中黑S" panose="00020600040101010101" charset="-122"/>
              </a:endParaRPr>
            </a:p>
          </p:txBody>
        </p:sp>
        <p:grpSp>
          <p:nvGrpSpPr>
            <p:cNvPr id="35" name="组合 34"/>
            <p:cNvGrpSpPr/>
            <p:nvPr/>
          </p:nvGrpSpPr>
          <p:grpSpPr>
            <a:xfrm>
              <a:off x="0" y="67"/>
              <a:ext cx="240" cy="240"/>
              <a:chOff x="0" y="0"/>
              <a:chExt cx="1615" cy="1615"/>
            </a:xfrm>
          </p:grpSpPr>
          <p:sp>
            <p:nvSpPr>
              <p:cNvPr id="36" name="Oval 16"/>
              <p:cNvSpPr/>
              <p:nvPr/>
            </p:nvSpPr>
            <p:spPr>
              <a:xfrm>
                <a:off x="0" y="0"/>
                <a:ext cx="1615" cy="1615"/>
              </a:xfrm>
              <a:prstGeom prst="ellipse">
                <a:avLst/>
              </a:prstGeom>
              <a:gradFill rotWithShape="1">
                <a:gsLst>
                  <a:gs pos="0">
                    <a:srgbClr val="767676"/>
                  </a:gs>
                  <a:gs pos="50000">
                    <a:srgbClr val="FFFFFF"/>
                  </a:gs>
                  <a:gs pos="100000">
                    <a:srgbClr val="767676"/>
                  </a:gs>
                </a:gsLst>
                <a:lin ang="5400000" scaled="1"/>
                <a:tileRect/>
              </a:gradFill>
              <a:ln w="9525">
                <a:noFill/>
              </a:ln>
            </p:spPr>
            <p:txBody>
              <a:bodyPr wrap="none" anchor="ctr" anchorCtr="0"/>
              <a:p>
                <a:endParaRPr lang="zh-CN" altLang="en-US" dirty="0">
                  <a:latin typeface="汉仪中黑S" panose="00020600040101010101" charset="-122"/>
                  <a:ea typeface="汉仪中黑S" panose="00020600040101010101" charset="-122"/>
                </a:endParaRPr>
              </a:p>
            </p:txBody>
          </p:sp>
          <p:sp>
            <p:nvSpPr>
              <p:cNvPr id="37" name="Oval 17"/>
              <p:cNvSpPr/>
              <p:nvPr/>
            </p:nvSpPr>
            <p:spPr>
              <a:xfrm>
                <a:off x="92" y="91"/>
                <a:ext cx="1430" cy="1430"/>
              </a:xfrm>
              <a:prstGeom prst="ellipse">
                <a:avLst/>
              </a:prstGeom>
              <a:gradFill rotWithShape="1">
                <a:gsLst>
                  <a:gs pos="0">
                    <a:srgbClr val="FFFFFF"/>
                  </a:gs>
                  <a:gs pos="50000">
                    <a:srgbClr val="A2A2A2"/>
                  </a:gs>
                  <a:gs pos="100000">
                    <a:srgbClr val="FFFFFF"/>
                  </a:gs>
                </a:gsLst>
                <a:lin ang="0" scaled="1"/>
                <a:tileRect/>
              </a:gradFill>
              <a:ln w="9525">
                <a:noFill/>
              </a:ln>
            </p:spPr>
            <p:txBody>
              <a:bodyPr wrap="none" anchor="ctr" anchorCtr="0"/>
              <a:p>
                <a:endParaRPr lang="zh-CN" altLang="en-US" dirty="0">
                  <a:latin typeface="汉仪中黑S" panose="00020600040101010101" charset="-122"/>
                  <a:ea typeface="汉仪中黑S" panose="00020600040101010101" charset="-122"/>
                </a:endParaRPr>
              </a:p>
            </p:txBody>
          </p:sp>
          <p:sp>
            <p:nvSpPr>
              <p:cNvPr id="38" name="Oval 18"/>
              <p:cNvSpPr/>
              <p:nvPr/>
            </p:nvSpPr>
            <p:spPr>
              <a:xfrm>
                <a:off x="175" y="175"/>
                <a:ext cx="1265" cy="1265"/>
              </a:xfrm>
              <a:prstGeom prst="ellipse">
                <a:avLst/>
              </a:prstGeom>
              <a:gradFill rotWithShape="1">
                <a:gsLst>
                  <a:gs pos="0">
                    <a:schemeClr val="hlink"/>
                  </a:gs>
                  <a:gs pos="50000">
                    <a:srgbClr val="FFFFFF"/>
                  </a:gs>
                  <a:gs pos="100000">
                    <a:schemeClr val="hlink"/>
                  </a:gs>
                </a:gsLst>
                <a:lin ang="18900000" scaled="1"/>
                <a:tileRect/>
              </a:gradFill>
              <a:ln w="9525">
                <a:noFill/>
              </a:ln>
            </p:spPr>
            <p:txBody>
              <a:bodyPr wrap="square" anchor="ctr" anchorCtr="0">
                <a:spAutoFit/>
              </a:bodyPr>
              <a:p>
                <a:endParaRPr lang="zh-CN" altLang="en-US" dirty="0">
                  <a:latin typeface="汉仪中黑S" panose="00020600040101010101" charset="-122"/>
                  <a:ea typeface="汉仪中黑S" panose="00020600040101010101" charset="-122"/>
                </a:endParaRPr>
              </a:p>
            </p:txBody>
          </p:sp>
          <p:sp>
            <p:nvSpPr>
              <p:cNvPr id="39" name="Oval 19"/>
              <p:cNvSpPr/>
              <p:nvPr/>
            </p:nvSpPr>
            <p:spPr>
              <a:xfrm>
                <a:off x="176" y="176"/>
                <a:ext cx="1262" cy="1264"/>
              </a:xfrm>
              <a:prstGeom prst="ellipse">
                <a:avLst/>
              </a:prstGeom>
              <a:gradFill rotWithShape="1">
                <a:gsLst>
                  <a:gs pos="0">
                    <a:srgbClr val="000000"/>
                  </a:gs>
                  <a:gs pos="100000">
                    <a:srgbClr val="48BE67"/>
                  </a:gs>
                </a:gsLst>
                <a:lin ang="18900000" scaled="1"/>
                <a:tileRect/>
              </a:gradFill>
              <a:ln w="9525">
                <a:noFill/>
              </a:ln>
            </p:spPr>
            <p:txBody>
              <a:bodyPr wrap="square" anchor="ctr" anchorCtr="0">
                <a:spAutoFit/>
              </a:bodyPr>
              <a:p>
                <a:endParaRPr lang="zh-CN" altLang="en-US" dirty="0">
                  <a:latin typeface="汉仪中黑S" panose="00020600040101010101" charset="-122"/>
                  <a:ea typeface="汉仪中黑S" panose="00020600040101010101" charset="-122"/>
                </a:endParaRPr>
              </a:p>
            </p:txBody>
          </p:sp>
          <p:sp>
            <p:nvSpPr>
              <p:cNvPr id="40" name="Oval 20"/>
              <p:cNvSpPr/>
              <p:nvPr/>
            </p:nvSpPr>
            <p:spPr>
              <a:xfrm>
                <a:off x="256" y="256"/>
                <a:ext cx="1097" cy="1104"/>
              </a:xfrm>
              <a:prstGeom prst="ellipse">
                <a:avLst/>
              </a:prstGeom>
              <a:gradFill rotWithShape="1">
                <a:gsLst>
                  <a:gs pos="0">
                    <a:schemeClr val="hlink"/>
                  </a:gs>
                  <a:gs pos="50000">
                    <a:srgbClr val="3C5028"/>
                  </a:gs>
                  <a:gs pos="100000">
                    <a:schemeClr val="hlink"/>
                  </a:gs>
                </a:gsLst>
                <a:lin ang="2700000" scaled="1"/>
                <a:tileRect/>
              </a:gradFill>
              <a:ln w="9525">
                <a:noFill/>
              </a:ln>
            </p:spPr>
            <p:txBody>
              <a:bodyPr anchor="ctr" anchorCtr="0">
                <a:spAutoFit/>
              </a:bodyPr>
              <a:p>
                <a:endParaRPr lang="zh-CN" altLang="en-US" dirty="0">
                  <a:latin typeface="汉仪中黑S" panose="00020600040101010101" charset="-122"/>
                  <a:ea typeface="汉仪中黑S" panose="00020600040101010101" charset="-122"/>
                </a:endParaRPr>
              </a:p>
            </p:txBody>
          </p:sp>
          <p:sp>
            <p:nvSpPr>
              <p:cNvPr id="41" name="Oval 21"/>
              <p:cNvSpPr/>
              <p:nvPr/>
            </p:nvSpPr>
            <p:spPr>
              <a:xfrm>
                <a:off x="259" y="259"/>
                <a:ext cx="1096" cy="1098"/>
              </a:xfrm>
              <a:prstGeom prst="ellipse">
                <a:avLst/>
              </a:prstGeom>
              <a:gradFill rotWithShape="1">
                <a:gsLst>
                  <a:gs pos="0">
                    <a:srgbClr val="48BE67"/>
                  </a:gs>
                  <a:gs pos="100000">
                    <a:srgbClr val="235C32"/>
                  </a:gs>
                </a:gsLst>
                <a:lin ang="18900000" scaled="1"/>
                <a:tileRect/>
              </a:gradFill>
              <a:ln w="9525">
                <a:noFill/>
              </a:ln>
            </p:spPr>
            <p:txBody>
              <a:bodyPr anchor="ctr" anchorCtr="0">
                <a:spAutoFit/>
              </a:bodyPr>
              <a:p>
                <a:endParaRPr lang="zh-CN" altLang="en-US" dirty="0">
                  <a:latin typeface="汉仪中黑S" panose="00020600040101010101" charset="-122"/>
                  <a:ea typeface="汉仪中黑S" panose="00020600040101010101" charset="-122"/>
                </a:endParaRPr>
              </a:p>
            </p:txBody>
          </p:sp>
        </p:grpSp>
      </p:grpSp>
      <p:grpSp>
        <p:nvGrpSpPr>
          <p:cNvPr id="42" name="组合 41"/>
          <p:cNvGrpSpPr/>
          <p:nvPr/>
        </p:nvGrpSpPr>
        <p:grpSpPr>
          <a:xfrm>
            <a:off x="3009265" y="4071620"/>
            <a:ext cx="6319520" cy="632460"/>
            <a:chOff x="0" y="0"/>
            <a:chExt cx="2976" cy="320"/>
          </a:xfrm>
        </p:grpSpPr>
        <p:sp>
          <p:nvSpPr>
            <p:cNvPr id="43" name="AutoShape 23"/>
            <p:cNvSpPr/>
            <p:nvPr/>
          </p:nvSpPr>
          <p:spPr>
            <a:xfrm>
              <a:off x="192" y="0"/>
              <a:ext cx="2784" cy="320"/>
            </a:xfrm>
            <a:prstGeom prst="roundRect">
              <a:avLst>
                <a:gd name="adj" fmla="val 50000"/>
              </a:avLst>
            </a:prstGeom>
            <a:gradFill rotWithShape="1">
              <a:gsLst>
                <a:gs pos="0">
                  <a:srgbClr val="FFFFFF"/>
                </a:gs>
                <a:gs pos="100000">
                  <a:schemeClr val="accent1"/>
                </a:gs>
              </a:gsLst>
              <a:lin ang="0" scaled="1"/>
              <a:tileRect/>
            </a:gradFill>
            <a:ln w="28575" cap="flat" cmpd="sng">
              <a:solidFill>
                <a:schemeClr val="bg2"/>
              </a:solidFill>
              <a:prstDash val="solid"/>
              <a:headEnd type="none" w="med" len="med"/>
              <a:tailEnd type="none" w="med" len="med"/>
            </a:ln>
          </p:spPr>
          <p:txBody>
            <a:bodyPr wrap="none" anchor="ctr" anchorCtr="0"/>
            <a:p>
              <a:pPr algn="l" eaLnBrk="0" hangingPunct="0"/>
              <a:r>
                <a:rPr lang="en-US" altLang="zh-CN" sz="2400" dirty="0">
                  <a:latin typeface="汉仪文黑-85W" panose="00020600040101010101" charset="-122"/>
                  <a:ea typeface="汉仪文黑-85W" panose="00020600040101010101" charset="-122"/>
                  <a:sym typeface="+mn-ea"/>
                </a:rPr>
                <a:t>第三节　对工作分析的认识误区</a:t>
              </a:r>
              <a:endParaRPr lang="en-US" altLang="zh-CN" sz="2400" dirty="0">
                <a:latin typeface="汉仪文黑-85W" panose="00020600040101010101" charset="-122"/>
                <a:ea typeface="汉仪文黑-85W" panose="00020600040101010101" charset="-122"/>
              </a:endParaRPr>
            </a:p>
          </p:txBody>
        </p:sp>
        <p:grpSp>
          <p:nvGrpSpPr>
            <p:cNvPr id="44" name="组合 43"/>
            <p:cNvGrpSpPr/>
            <p:nvPr/>
          </p:nvGrpSpPr>
          <p:grpSpPr>
            <a:xfrm>
              <a:off x="0" y="48"/>
              <a:ext cx="240" cy="240"/>
              <a:chOff x="0" y="0"/>
              <a:chExt cx="1615" cy="1615"/>
            </a:xfrm>
          </p:grpSpPr>
          <p:sp>
            <p:nvSpPr>
              <p:cNvPr id="45" name="Oval 25"/>
              <p:cNvSpPr/>
              <p:nvPr/>
            </p:nvSpPr>
            <p:spPr>
              <a:xfrm>
                <a:off x="0" y="0"/>
                <a:ext cx="1615" cy="1615"/>
              </a:xfrm>
              <a:prstGeom prst="ellipse">
                <a:avLst/>
              </a:prstGeom>
              <a:gradFill rotWithShape="1">
                <a:gsLst>
                  <a:gs pos="0">
                    <a:srgbClr val="767676"/>
                  </a:gs>
                  <a:gs pos="50000">
                    <a:srgbClr val="FFFFFF"/>
                  </a:gs>
                  <a:gs pos="100000">
                    <a:srgbClr val="767676"/>
                  </a:gs>
                </a:gsLst>
                <a:lin ang="5400000" scaled="1"/>
                <a:tileRect/>
              </a:gradFill>
              <a:ln w="9525">
                <a:noFill/>
              </a:ln>
            </p:spPr>
            <p:txBody>
              <a:bodyPr wrap="none" anchor="ctr" anchorCtr="0"/>
              <a:p>
                <a:endParaRPr lang="zh-CN" altLang="en-US" dirty="0">
                  <a:latin typeface="汉仪中黑S" panose="00020600040101010101" charset="-122"/>
                  <a:ea typeface="汉仪中黑S" panose="00020600040101010101" charset="-122"/>
                </a:endParaRPr>
              </a:p>
            </p:txBody>
          </p:sp>
          <p:sp>
            <p:nvSpPr>
              <p:cNvPr id="46" name="Oval 26"/>
              <p:cNvSpPr/>
              <p:nvPr/>
            </p:nvSpPr>
            <p:spPr>
              <a:xfrm>
                <a:off x="92" y="91"/>
                <a:ext cx="1430" cy="1430"/>
              </a:xfrm>
              <a:prstGeom prst="ellipse">
                <a:avLst/>
              </a:prstGeom>
              <a:gradFill rotWithShape="1">
                <a:gsLst>
                  <a:gs pos="0">
                    <a:srgbClr val="FFFFFF"/>
                  </a:gs>
                  <a:gs pos="50000">
                    <a:srgbClr val="A2A2A2"/>
                  </a:gs>
                  <a:gs pos="100000">
                    <a:srgbClr val="FFFFFF"/>
                  </a:gs>
                </a:gsLst>
                <a:lin ang="0" scaled="1"/>
                <a:tileRect/>
              </a:gradFill>
              <a:ln w="9525">
                <a:noFill/>
              </a:ln>
            </p:spPr>
            <p:txBody>
              <a:bodyPr wrap="none" anchor="ctr" anchorCtr="0"/>
              <a:p>
                <a:endParaRPr lang="zh-CN" altLang="en-US" dirty="0">
                  <a:latin typeface="汉仪中黑S" panose="00020600040101010101" charset="-122"/>
                  <a:ea typeface="汉仪中黑S" panose="00020600040101010101" charset="-122"/>
                </a:endParaRPr>
              </a:p>
            </p:txBody>
          </p:sp>
          <p:sp>
            <p:nvSpPr>
              <p:cNvPr id="47" name="Oval 27"/>
              <p:cNvSpPr/>
              <p:nvPr/>
            </p:nvSpPr>
            <p:spPr>
              <a:xfrm>
                <a:off x="175" y="175"/>
                <a:ext cx="1265" cy="1265"/>
              </a:xfrm>
              <a:prstGeom prst="ellipse">
                <a:avLst/>
              </a:prstGeom>
              <a:gradFill rotWithShape="1">
                <a:gsLst>
                  <a:gs pos="0">
                    <a:schemeClr val="hlink"/>
                  </a:gs>
                  <a:gs pos="50000">
                    <a:srgbClr val="FFFFFF"/>
                  </a:gs>
                  <a:gs pos="100000">
                    <a:schemeClr val="hlink"/>
                  </a:gs>
                </a:gsLst>
                <a:lin ang="18900000" scaled="1"/>
                <a:tileRect/>
              </a:gradFill>
              <a:ln w="9525">
                <a:noFill/>
              </a:ln>
            </p:spPr>
            <p:txBody>
              <a:bodyPr wrap="square" anchor="ctr" anchorCtr="0">
                <a:spAutoFit/>
              </a:bodyPr>
              <a:p>
                <a:endParaRPr lang="zh-CN" altLang="en-US" dirty="0">
                  <a:latin typeface="汉仪中黑S" panose="00020600040101010101" charset="-122"/>
                  <a:ea typeface="汉仪中黑S" panose="00020600040101010101" charset="-122"/>
                </a:endParaRPr>
              </a:p>
            </p:txBody>
          </p:sp>
          <p:sp>
            <p:nvSpPr>
              <p:cNvPr id="48" name="Oval 28"/>
              <p:cNvSpPr/>
              <p:nvPr/>
            </p:nvSpPr>
            <p:spPr>
              <a:xfrm>
                <a:off x="176" y="176"/>
                <a:ext cx="1262" cy="1264"/>
              </a:xfrm>
              <a:prstGeom prst="ellipse">
                <a:avLst/>
              </a:prstGeom>
              <a:gradFill rotWithShape="1">
                <a:gsLst>
                  <a:gs pos="0">
                    <a:srgbClr val="21B3E1"/>
                  </a:gs>
                  <a:gs pos="100000">
                    <a:srgbClr val="0F5368"/>
                  </a:gs>
                </a:gsLst>
                <a:lin ang="5400000" scaled="1"/>
                <a:tileRect/>
              </a:gradFill>
              <a:ln w="9525">
                <a:noFill/>
              </a:ln>
            </p:spPr>
            <p:txBody>
              <a:bodyPr wrap="square" anchor="ctr" anchorCtr="0">
                <a:spAutoFit/>
              </a:bodyPr>
              <a:p>
                <a:endParaRPr lang="zh-CN" altLang="en-US" dirty="0">
                  <a:latin typeface="汉仪中黑S" panose="00020600040101010101" charset="-122"/>
                  <a:ea typeface="汉仪中黑S" panose="00020600040101010101" charset="-122"/>
                </a:endParaRPr>
              </a:p>
            </p:txBody>
          </p:sp>
          <p:sp>
            <p:nvSpPr>
              <p:cNvPr id="49" name="Oval 29"/>
              <p:cNvSpPr/>
              <p:nvPr/>
            </p:nvSpPr>
            <p:spPr>
              <a:xfrm>
                <a:off x="256" y="256"/>
                <a:ext cx="1097" cy="1104"/>
              </a:xfrm>
              <a:prstGeom prst="ellipse">
                <a:avLst/>
              </a:prstGeom>
              <a:gradFill rotWithShape="1">
                <a:gsLst>
                  <a:gs pos="0">
                    <a:schemeClr val="hlink"/>
                  </a:gs>
                  <a:gs pos="50000">
                    <a:srgbClr val="3C5028"/>
                  </a:gs>
                  <a:gs pos="100000">
                    <a:schemeClr val="hlink"/>
                  </a:gs>
                </a:gsLst>
                <a:lin ang="2700000" scaled="1"/>
                <a:tileRect/>
              </a:gradFill>
              <a:ln w="9525">
                <a:noFill/>
              </a:ln>
            </p:spPr>
            <p:txBody>
              <a:bodyPr anchor="ctr" anchorCtr="0">
                <a:spAutoFit/>
              </a:bodyPr>
              <a:p>
                <a:endParaRPr lang="zh-CN" altLang="en-US" dirty="0">
                  <a:latin typeface="汉仪中黑S" panose="00020600040101010101" charset="-122"/>
                  <a:ea typeface="汉仪中黑S" panose="00020600040101010101" charset="-122"/>
                </a:endParaRPr>
              </a:p>
            </p:txBody>
          </p:sp>
          <p:sp>
            <p:nvSpPr>
              <p:cNvPr id="50" name="Oval 30"/>
              <p:cNvSpPr/>
              <p:nvPr/>
            </p:nvSpPr>
            <p:spPr>
              <a:xfrm>
                <a:off x="259" y="259"/>
                <a:ext cx="1096" cy="1098"/>
              </a:xfrm>
              <a:prstGeom prst="ellipse">
                <a:avLst/>
              </a:prstGeom>
              <a:gradFill rotWithShape="1">
                <a:gsLst>
                  <a:gs pos="0">
                    <a:srgbClr val="21B3E1"/>
                  </a:gs>
                  <a:gs pos="100000">
                    <a:srgbClr val="10576D"/>
                  </a:gs>
                </a:gsLst>
                <a:lin ang="18900000" scaled="1"/>
                <a:tileRect/>
              </a:gradFill>
              <a:ln w="9525">
                <a:noFill/>
              </a:ln>
            </p:spPr>
            <p:txBody>
              <a:bodyPr anchor="ctr" anchorCtr="0">
                <a:spAutoFit/>
              </a:bodyPr>
              <a:p>
                <a:endParaRPr lang="zh-CN" altLang="en-US" dirty="0">
                  <a:latin typeface="汉仪中黑S" panose="00020600040101010101" charset="-122"/>
                  <a:ea typeface="汉仪中黑S" panose="00020600040101010101" charset="-122"/>
                </a:endParaRPr>
              </a:p>
            </p:txBody>
          </p:sp>
        </p:grpSp>
      </p:gr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sym typeface="+mn-ea"/>
              </a:rPr>
              <a:t>第一节　工作分析的概念</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一、工作的定义</a:t>
            </a:r>
            <a:endParaRPr lang="zh-CN" altLang="zh-CN" sz="2600" b="1" dirty="0">
              <a:latin typeface="黑体" panose="02010609060101010101" pitchFamily="49" charset="-122"/>
              <a:ea typeface="黑体" panose="02010609060101010101" pitchFamily="49" charset="-122"/>
            </a:endParaRPr>
          </a:p>
          <a:p>
            <a:pPr marL="0" indent="0" algn="just">
              <a:buClrTx/>
              <a:buSz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(一)工作是组织最基本的活动单元</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0" algn="just">
              <a:buClrTx/>
              <a:buSz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(二)工作是相对独立的责权统一体</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0" algn="just">
              <a:buClrTx/>
              <a:buSz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(三)工作是同类岗位(职位)的总称</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0" algn="just">
              <a:buClrTx/>
              <a:buSz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(四)工作是部门、业务组成和组织划分的信息基础</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0" algn="just">
              <a:buClrTx/>
              <a:buSz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(五)工作是人进入组织的中介</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0" algn="just">
              <a:buClrTx/>
              <a:buSz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(六)工作与组织相互支持</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sym typeface="+mn-ea"/>
              </a:rPr>
              <a:t>第一节　工作分析的概念</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二、工作分析的定义、目的与作用</a:t>
            </a:r>
            <a:endParaRPr lang="zh-CN" altLang="zh-CN" sz="2600" b="1" dirty="0">
              <a:latin typeface="黑体" panose="02010609060101010101" pitchFamily="49" charset="-122"/>
              <a:ea typeface="黑体" panose="02010609060101010101" pitchFamily="49" charset="-122"/>
            </a:endParaRPr>
          </a:p>
          <a:p>
            <a:pPr marL="0" indent="0" algn="just">
              <a:buClrTx/>
              <a:buSz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(一)工作分析的定义</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en-US" altLang="zh-CN"/>
              <a:t>工作分析是采用科学的方法或技术全面了解一项工作或提取关于一项工作的全面信息的活动。这一概念包括如下内涵:首先,工作分析是一种技术,它包含一系列的方法和程序;其次,实施工作分析是一种过程,是采用标准的程序和方法收集有关工作信息的过程;再次,工作分析的结果是制订工作说明书(包括工作内容和任职资格等)。</a:t>
            </a:r>
            <a:endParaRPr lang="en-US" altLang="zh-CN"/>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sym typeface="+mn-ea"/>
              </a:rPr>
              <a:t>(二)工作分析的目的</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0">
              <a:buNone/>
            </a:pPr>
            <a:r>
              <a:rPr lang="zh-CN" altLang="en-US">
                <a:sym typeface="+mn-ea"/>
              </a:rPr>
              <a:t>(1)工作的输出特征:一个工作最终产生的是什么(产品或服务等),它与组织内部其他工作的输出有什么不同。</a:t>
            </a:r>
            <a:endParaRPr lang="zh-CN" altLang="en-US"/>
          </a:p>
          <a:p>
            <a:pPr marL="0" indent="0">
              <a:buNone/>
            </a:pPr>
            <a:r>
              <a:rPr lang="zh-CN" altLang="en-US">
                <a:sym typeface="+mn-ea"/>
              </a:rPr>
              <a:t>(2)工作的输入特征:一项工作对从事该工作的人的资格要求(如知识、技能、经验、个性等)是什么,使用什么设备、材料,采用什么方法。</a:t>
            </a:r>
            <a:endParaRPr lang="en-US" altLang="zh-CN"/>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sym typeface="+mn-ea"/>
              </a:rPr>
              <a:t>第一节　工作分析的概念</a:t>
            </a:r>
            <a:endParaRPr lang="zh-CN" altLang="en-US"/>
          </a:p>
        </p:txBody>
      </p:sp>
      <p:sp>
        <p:nvSpPr>
          <p:cNvPr id="3" name="内容占位符 2"/>
          <p:cNvSpPr>
            <a:spLocks noGrp="1"/>
          </p:cNvSpPr>
          <p:nvPr>
            <p:ph idx="1"/>
          </p:nvPr>
        </p:nvSpPr>
        <p:spPr/>
        <p:txBody>
          <a:bodyPr/>
          <a:p>
            <a:r>
              <a:rPr lang="zh-CN" altLang="en-US"/>
              <a:t>(3)工作的转换特征:一项工作是如何从输入转换为输出的,转换的程序、技术、方法是什么。</a:t>
            </a:r>
            <a:endParaRPr lang="zh-CN" altLang="en-US"/>
          </a:p>
          <a:p>
            <a:r>
              <a:rPr lang="zh-CN" altLang="en-US"/>
              <a:t>(4)工作的关联性特征:每个工作在组织中的位置是什么,工作的职责权力是什么,工作对人的体力和智力有什么要求,工作执行的时限是什么,以及适用于该工作的法律和规章制度有哪些。</a:t>
            </a:r>
            <a:endParaRPr lang="zh-CN" altLang="en-US"/>
          </a:p>
          <a:p>
            <a:r>
              <a:rPr lang="zh-CN" altLang="en-US"/>
              <a:t>(5)工作的动态特征:每一工作或者职务的内容都是不断变化的。工作分析中应该考虑时间、情景、人员这三个可变因素。</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(三)工作分析的作用</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1.从组织角度来说</a:t>
            </a:r>
            <a:endParaRPr lang="zh-CN" altLang="en-US"/>
          </a:p>
          <a:p>
            <a:r>
              <a:rPr lang="zh-CN" altLang="en-US"/>
              <a:t>2.从人力资源管理的角度来说</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sym typeface="+mn-ea"/>
              </a:rPr>
              <a:t>第一节　工作分析的概念</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三、工作分析的主体、客体及内容</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(一)工作分析的主体</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1.工作分析小组</a:t>
            </a:r>
            <a:endParaRPr lang="zh-CN" altLang="en-US"/>
          </a:p>
          <a:p>
            <a:r>
              <a:rPr lang="zh-CN" altLang="en-US"/>
              <a:t>2.工作分析对象的直接领导</a:t>
            </a:r>
            <a:endParaRPr lang="zh-CN" altLang="en-US"/>
          </a:p>
          <a:p>
            <a:r>
              <a:rPr lang="zh-CN" altLang="en-US"/>
              <a:t>3.工作任职者</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(二)工作分析的客体</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工作分析的客体是工作分析的基本对象,只有明确了工作分析的客体,在实施工作分析的时候才能做到有的放矢,具有针对性。</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sym typeface="+mn-ea"/>
              </a:rPr>
              <a:t>第一节　工作分析的概念</a:t>
            </a:r>
            <a:endParaRPr lang="zh-CN" altLang="en-US"/>
          </a:p>
        </p:txBody>
      </p:sp>
      <p:sp>
        <p:nvSpPr>
          <p:cNvPr id="3" name="内容占位符 2"/>
          <p:cNvSpPr>
            <a:spLocks noGrp="1"/>
          </p:cNvSpPr>
          <p:nvPr>
            <p:ph idx="1"/>
          </p:nvPr>
        </p:nvSpPr>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(三)工作分析的内容</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一般情况下,工作分析的内容包括工作基本资料(如工作名称、工作代码、工作地点、所属部门、上下级关系等)、工作内容(如工作任务、工作责任、工作标准等)、工作关系(如监督指导关系、职位升迁、工作联系等)、工作环境(如工作的物理环境、安全环境、社会环境等)和任职条件(如教育背景、必备知识、经验、素质要求等)等。</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dirty="0">
                <a:sym typeface="+mn-ea"/>
              </a:rPr>
              <a:t>第二节　工作分析的基本术语</a:t>
            </a:r>
            <a:endParaRPr lang="zh-CN" altLang="en-US"/>
          </a:p>
        </p:txBody>
      </p:sp>
      <p:sp>
        <p:nvSpPr>
          <p:cNvPr id="3" name="内容占位符 2"/>
          <p:cNvSpPr>
            <a:spLocks noGrp="1"/>
          </p:cNvSpPr>
          <p:nvPr>
            <p:ph idx="1"/>
          </p:nvPr>
        </p:nvSpPr>
        <p:spPr/>
        <p:txBody>
          <a:bodyPr/>
          <a:p>
            <a:r>
              <a:rPr lang="zh-CN" altLang="en-US"/>
              <a:t>工作要素(Job Elements),是指工作中不能再继续分解的最小活动单位,工作要素是形成职责的信息来源和分析基础,并不直接体现于职位说明书之中。例如,接听电话。</a:t>
            </a:r>
            <a:endParaRPr lang="zh-CN" altLang="en-US"/>
          </a:p>
          <a:p>
            <a:r>
              <a:rPr lang="zh-CN" altLang="en-US"/>
              <a:t>任务(Task),是指为了达到某种目的而进行的一系列工作要素,是职位分析的基本单位,是对工作职责的进一步分解。例如,回答客户的电话咨询。</a:t>
            </a:r>
            <a:endParaRPr lang="zh-CN" altLang="en-US"/>
          </a:p>
          <a:p>
            <a:r>
              <a:rPr lang="zh-CN" altLang="en-US"/>
              <a:t>职责细分(Duty),既可以作为职位分析中完成职责的主要步骤而成为职责描述的基础,也可以以履行程序或“小职责”的身份出现在职位说明书中。例如,处理客户的电话咨询与投诉。</a:t>
            </a:r>
            <a:endParaRPr lang="zh-CN" altLang="en-US"/>
          </a:p>
          <a:p>
            <a:r>
              <a:rPr lang="zh-CN" altLang="en-US"/>
              <a:t>职责(Responsibility),是指为了在某个关键成果领域取得成果而完成的一系列任务的集合,它常常用任职者的行动加上行动的目标来加以表达。例如,维护客户关系,以保持和提升公司在客户中的形象。</a:t>
            </a:r>
            <a:endParaRPr lang="zh-CN" altLang="en-US"/>
          </a:p>
          <a:p>
            <a:r>
              <a:rPr lang="zh-CN" altLang="en-US"/>
              <a:t>权限(Authority),是指为了保证职责的有效履行,任职者必须具备的对某事项进行决策的范围和程度。它常常用“具有批准……事项的权限”来进行表达。例如,具有批准预算外5 000元以内的礼品费支出的权限。</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KSO_WM_UNIT_PLACING_PICTURE_USER_VIEWPORT" val="{&quot;height&quot;:5150,&quot;width&quot;:19201}"/>
</p:tagLst>
</file>

<file path=ppt/tags/tag64.xml><?xml version="1.0" encoding="utf-8"?>
<p:tagLst xmlns:p="http://schemas.openxmlformats.org/presentationml/2006/main">
  <p:tag name="COMMONDATA" val="eyJoZGlkIjoiNTBlODZkODVmOTIxMWE2ZDY3MjViNmY2OTBlOTlkYTMifQ=="/>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GungsuhChe"/>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2726</Words>
  <Application>WPS 演示</Application>
  <PresentationFormat>宽屏</PresentationFormat>
  <Paragraphs>108</Paragraphs>
  <Slides>15</Slides>
  <Notes>4</Notes>
  <HiddenSlides>0</HiddenSlides>
  <MMClips>0</MMClips>
  <ScaleCrop>false</ScaleCrop>
  <HeadingPairs>
    <vt:vector size="6" baseType="variant">
      <vt:variant>
        <vt:lpstr>已用的字体</vt:lpstr>
      </vt:variant>
      <vt:variant>
        <vt:i4>16</vt:i4>
      </vt:variant>
      <vt:variant>
        <vt:lpstr>主题</vt:lpstr>
      </vt:variant>
      <vt:variant>
        <vt:i4>2</vt:i4>
      </vt:variant>
      <vt:variant>
        <vt:lpstr>幻灯片标题</vt:lpstr>
      </vt:variant>
      <vt:variant>
        <vt:i4>15</vt:i4>
      </vt:variant>
    </vt:vector>
  </HeadingPairs>
  <TitlesOfParts>
    <vt:vector size="33" baseType="lpstr">
      <vt:lpstr>Arial</vt:lpstr>
      <vt:lpstr>宋体</vt:lpstr>
      <vt:lpstr>Wingdings</vt:lpstr>
      <vt:lpstr>Wingdings</vt:lpstr>
      <vt:lpstr>微软雅黑</vt:lpstr>
      <vt:lpstr>Calibri</vt:lpstr>
      <vt:lpstr>Arial Unicode MS</vt:lpstr>
      <vt:lpstr>GungsuhChe</vt:lpstr>
      <vt:lpstr>Malgun Gothic</vt:lpstr>
      <vt:lpstr>汉仪文黑-85W</vt:lpstr>
      <vt:lpstr>NEU-BZ-S92</vt:lpstr>
      <vt:lpstr>Segoe Print</vt:lpstr>
      <vt:lpstr>方正书宋_GBK</vt:lpstr>
      <vt:lpstr>汉仪中黑S</vt:lpstr>
      <vt:lpstr>黑体</vt:lpstr>
      <vt:lpstr>楷体</vt:lpstr>
      <vt:lpstr>Office 主题​​</vt:lpstr>
      <vt:lpstr>默认设计模板</vt:lpstr>
      <vt:lpstr>PowerPoint 演示文稿</vt:lpstr>
      <vt:lpstr>PowerPoint 演示文稿</vt:lpstr>
      <vt:lpstr>目 录</vt:lpstr>
      <vt:lpstr>第一节　工作分析的概念</vt:lpstr>
      <vt:lpstr>第一节　工作分析的概念</vt:lpstr>
      <vt:lpstr>第一节　工作分析的概念</vt:lpstr>
      <vt:lpstr>第一节　工作分析的概念</vt:lpstr>
      <vt:lpstr>第一节　工作分析的概念</vt:lpstr>
      <vt:lpstr>第二节　工作分析的基本术语</vt:lpstr>
      <vt:lpstr>第二节　工作分析的基本术语</vt:lpstr>
      <vt:lpstr>第二节　工作分析的基本术语</vt:lpstr>
      <vt:lpstr>第三节　对工作分析的认识误区</vt:lpstr>
      <vt:lpstr>第三节　对工作分析的认识误区</vt:lpstr>
      <vt:lpstr>第三节　对工作分析的认识误区</vt:lpstr>
      <vt:lpstr>第三节　对工作分析的认识误区</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sunny</cp:lastModifiedBy>
  <cp:revision>155</cp:revision>
  <dcterms:created xsi:type="dcterms:W3CDTF">2019-06-19T02:08:00Z</dcterms:created>
  <dcterms:modified xsi:type="dcterms:W3CDTF">2023-02-11T09:48:28Z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2052-11.1.0.13012</vt:lpwstr>
  </property>
  <property fmtid="{D5CDD505-2E9C-101B-9397-08002B2CF9AE}" pid="3" name="ICV">
    <vt:lpwstr>AD1BDB1D67F8406CA24A26DCE0694E89</vt:lpwstr>
  </property>
</Properties>
</file>