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</p:sldMasterIdLst>
  <p:sldIdLst>
    <p:sldId id="256" r:id="rId4"/>
    <p:sldId id="260" r:id="rId5"/>
    <p:sldId id="257" r:id="rId6"/>
    <p:sldId id="264" r:id="rId7"/>
    <p:sldId id="26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DFF"/>
    <a:srgbClr val="C9CACA"/>
    <a:srgbClr val="106EB8"/>
    <a:srgbClr val="71B4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22"/>
    <p:restoredTop sz="94677"/>
  </p:normalViewPr>
  <p:slideViewPr>
    <p:cSldViewPr snapToGrid="0">
      <p:cViewPr varScale="1">
        <p:scale>
          <a:sx n="55" d="100"/>
          <a:sy n="55" d="100"/>
        </p:scale>
        <p:origin x="224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265" y="5165090"/>
            <a:ext cx="2324100" cy="108902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270" y="6282690"/>
            <a:ext cx="12190095" cy="574675"/>
          </a:xfrm>
          <a:prstGeom prst="rect">
            <a:avLst/>
          </a:prstGeom>
          <a:solidFill>
            <a:srgbClr val="C9CACA"/>
          </a:solidFill>
          <a:ln w="12700" cap="flat" cmpd="sng">
            <a:noFill/>
            <a:prstDash val="solid"/>
            <a:miter lim="800000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265" y="5165090"/>
            <a:ext cx="2324100" cy="108902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270" y="6282690"/>
            <a:ext cx="12190095" cy="574675"/>
          </a:xfrm>
          <a:prstGeom prst="rect">
            <a:avLst/>
          </a:prstGeom>
          <a:solidFill>
            <a:srgbClr val="C9CACA"/>
          </a:solidFill>
          <a:ln w="12700" cap="flat" cmpd="sng">
            <a:noFill/>
            <a:prstDash val="solid"/>
            <a:miter lim="800000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41200" cy="6858000"/>
            <a:chOff x="0" y="0"/>
            <a:chExt cx="19120" cy="10800"/>
          </a:xfrm>
        </p:grpSpPr>
        <p:sp>
          <p:nvSpPr>
            <p:cNvPr id="4" name="文本框 3"/>
            <p:cNvSpPr txBox="1"/>
            <p:nvPr/>
          </p:nvSpPr>
          <p:spPr>
            <a:xfrm>
              <a:off x="6805" y="5428"/>
              <a:ext cx="559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刘庆林  邓  刚  刘秀红 ◎ 主编</a:t>
              </a:r>
              <a:endParaRPr lang="zh-CN" altLang="en-US" sz="2000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824" y="3593"/>
              <a:ext cx="7552" cy="1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国际贸易实务</a:t>
              </a:r>
              <a:endParaRPr lang="zh-CN" altLang="en-US" sz="5400" b="1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 rot="5400000">
              <a:off x="13338" y="4864"/>
              <a:ext cx="10549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600" b="1" dirty="0">
                  <a:solidFill>
                    <a:srgbClr val="71B42B"/>
                  </a:solidFill>
                </a:rPr>
                <a:t>P</a:t>
              </a:r>
              <a:r>
                <a:rPr kumimoji="1" lang="en-US" altLang="zh-CN" sz="3600" b="1" dirty="0">
                  <a:solidFill>
                    <a:srgbClr val="106EB8"/>
                  </a:solidFill>
                </a:rPr>
                <a:t>ractice</a:t>
              </a:r>
              <a:r>
                <a:rPr kumimoji="1" lang="zh-CN" altLang="en-US" sz="3600" b="1" dirty="0"/>
                <a:t> 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of</a:t>
              </a:r>
              <a:r>
                <a:rPr kumimoji="1" lang="en-GB" altLang="zh-CN" sz="3600" b="1" dirty="0"/>
                <a:t>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I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nternational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T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rade</a:t>
              </a:r>
              <a:endParaRPr kumimoji="1" lang="zh-CN" altLang="en-US" sz="3600" b="1" dirty="0">
                <a:solidFill>
                  <a:srgbClr val="106EB8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0"/>
              <a:ext cx="17982" cy="1034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9766"/>
              <a:ext cx="17982" cy="1034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747" y="5157"/>
              <a:ext cx="7552" cy="120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" y="1260"/>
              <a:ext cx="8976" cy="144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l="4835" t="17244" b="11150"/>
            <a:stretch>
              <a:fillRect/>
            </a:stretch>
          </p:blipFill>
          <p:spPr>
            <a:xfrm>
              <a:off x="14428" y="8352"/>
              <a:ext cx="3554" cy="125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/>
          <p:cNvPicPr>
            <a:picLocks noGrp="1" noChangeAspect="1"/>
          </p:cNvPicPr>
          <p:nvPr>
            <p:ph idx="4294967295"/>
          </p:nvPr>
        </p:nvPicPr>
        <p:blipFill rotWithShape="1">
          <a:blip r:embed="rId1">
            <a:alphaModFix amt="23000"/>
          </a:blip>
          <a:srcRect l="5946" t="60577" r="35312" b="11306"/>
          <a:stretch>
            <a:fillRect/>
          </a:stretch>
        </p:blipFill>
        <p:spPr>
          <a:xfrm>
            <a:off x="2771775" y="992980"/>
            <a:ext cx="7050003" cy="4670582"/>
          </a:xfr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4835" t="17244" b="11150"/>
          <a:stretch>
            <a:fillRect/>
          </a:stretch>
        </p:blipFill>
        <p:spPr>
          <a:xfrm>
            <a:off x="9821545" y="5663565"/>
            <a:ext cx="2256790" cy="7956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762760" y="1369695"/>
            <a:ext cx="8667115" cy="795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>
                <a:latin typeface="黑体" charset="0"/>
                <a:ea typeface="黑体" charset="0"/>
                <a:cs typeface="黑体" charset="0"/>
              </a:rPr>
              <a:t>第一章　贸易术语与国际贸易惯例</a:t>
            </a:r>
            <a:endParaRPr lang="zh-CN" altLang="en-US" sz="4400" b="1"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71775" y="2264410"/>
            <a:ext cx="7379970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80000"/>
              </a:lnSpc>
            </a:pP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第一节　贸易术语的概念及其发展</a:t>
            </a:r>
            <a:endParaRPr lang="en-US" altLang="zh-CN" sz="3200" b="1">
              <a:latin typeface="黑体" charset="0"/>
              <a:ea typeface="黑体" charset="0"/>
              <a:cs typeface="黑体" charset="0"/>
            </a:endParaRPr>
          </a:p>
          <a:p>
            <a:pPr algn="l">
              <a:lnSpc>
                <a:spcPct val="180000"/>
              </a:lnSpc>
            </a:pP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第二节　国际贸易惯例及其性质和作用</a:t>
            </a:r>
            <a:endParaRPr lang="zh-CN" altLang="en-US" sz="3200" b="1">
              <a:latin typeface="黑体" charset="0"/>
              <a:ea typeface="黑体" charset="0"/>
              <a:cs typeface="黑体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第一节　贸易术语的概念及其发展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4235" y="1464945"/>
            <a:ext cx="7092950" cy="3928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/>
              <a:t>一、</a:t>
            </a:r>
            <a:r>
              <a:rPr lang="en-US" altLang="zh-CN" sz="2400"/>
              <a:t> </a:t>
            </a:r>
            <a:r>
              <a:rPr lang="zh-CN" altLang="en-US" sz="2400"/>
              <a:t>贸易术语的含义和作用</a:t>
            </a:r>
            <a:endParaRPr lang="zh-CN" altLang="en-US" sz="2400"/>
          </a:p>
          <a:p>
            <a:pPr lvl="1">
              <a:lnSpc>
                <a:spcPct val="130000"/>
              </a:lnSpc>
            </a:pPr>
            <a:r>
              <a:rPr lang="en-US" altLang="zh-CN" sz="2400"/>
              <a:t>1. </a:t>
            </a:r>
            <a:r>
              <a:rPr lang="zh-CN" altLang="en-US" sz="2400"/>
              <a:t>简化交易手续</a:t>
            </a:r>
            <a:r>
              <a:rPr lang="en-US" altLang="zh-CN" sz="2400"/>
              <a:t>,</a:t>
            </a:r>
            <a:r>
              <a:rPr lang="zh-CN" altLang="en-US" sz="2400"/>
              <a:t>缩短洽商时间</a:t>
            </a:r>
            <a:r>
              <a:rPr lang="en-US" altLang="zh-CN" sz="2400"/>
              <a:t>,</a:t>
            </a:r>
            <a:r>
              <a:rPr lang="zh-CN" altLang="en-US" sz="2400"/>
              <a:t>节约费用开支</a:t>
            </a:r>
            <a:endParaRPr lang="zh-CN" altLang="en-US" sz="2400"/>
          </a:p>
          <a:p>
            <a:pPr lvl="1">
              <a:lnSpc>
                <a:spcPct val="130000"/>
              </a:lnSpc>
            </a:pPr>
            <a:r>
              <a:rPr lang="en-US" altLang="zh-CN" sz="2400"/>
              <a:t>2. </a:t>
            </a:r>
            <a:r>
              <a:rPr lang="zh-CN" altLang="en-US" sz="2400"/>
              <a:t>有利于买卖双方进行比价和成本核算</a:t>
            </a:r>
            <a:endParaRPr lang="zh-CN" altLang="en-US" sz="2400"/>
          </a:p>
          <a:p>
            <a:pPr lvl="1">
              <a:lnSpc>
                <a:spcPct val="130000"/>
              </a:lnSpc>
            </a:pPr>
            <a:r>
              <a:rPr lang="en-US" altLang="zh-CN" sz="2400"/>
              <a:t>3. </a:t>
            </a:r>
            <a:r>
              <a:rPr lang="zh-CN" altLang="en-US" sz="2400"/>
              <a:t>有利于妥善解决贸易纠纷</a:t>
            </a:r>
            <a:endParaRPr lang="zh-CN" altLang="en-US" sz="2400"/>
          </a:p>
          <a:p>
            <a:pPr>
              <a:lnSpc>
                <a:spcPct val="130000"/>
              </a:lnSpc>
            </a:pPr>
            <a:r>
              <a:rPr lang="zh-CN" altLang="en-US" sz="2400"/>
              <a:t>二、</a:t>
            </a:r>
            <a:r>
              <a:rPr lang="en-US" altLang="zh-CN" sz="2400"/>
              <a:t> </a:t>
            </a:r>
            <a:r>
              <a:rPr lang="zh-CN" altLang="en-US" sz="2400"/>
              <a:t>贸易术语的产生与发展</a:t>
            </a:r>
            <a:endParaRPr lang="zh-CN" altLang="en-US" sz="2400"/>
          </a:p>
          <a:p>
            <a:pPr lvl="1">
              <a:lnSpc>
                <a:spcPct val="130000"/>
              </a:lnSpc>
            </a:pPr>
            <a:r>
              <a:rPr lang="en-US" altLang="zh-CN" sz="2400"/>
              <a:t>1936</a:t>
            </a:r>
            <a:r>
              <a:rPr lang="zh-CN" altLang="en-US" sz="2400"/>
              <a:t>年</a:t>
            </a:r>
            <a:r>
              <a:rPr lang="zh-CN" sz="2400"/>
              <a:t>：</a:t>
            </a:r>
            <a:r>
              <a:rPr lang="zh-CN" altLang="en-US" sz="2400"/>
              <a:t>《国际贸易解释通则》</a:t>
            </a:r>
            <a:endParaRPr lang="zh-CN" altLang="en-US" sz="2400"/>
          </a:p>
          <a:p>
            <a:pPr lvl="1">
              <a:lnSpc>
                <a:spcPct val="130000"/>
              </a:lnSpc>
            </a:pPr>
            <a:r>
              <a:rPr lang="en-US" altLang="zh-CN" sz="2400"/>
              <a:t>1990</a:t>
            </a:r>
            <a:r>
              <a:rPr lang="zh-CN" altLang="en-US" sz="2400"/>
              <a:t>年：《国际贸易术语解释通则</a:t>
            </a:r>
            <a:r>
              <a:rPr lang="en-US" altLang="zh-CN" sz="2400"/>
              <a:t>1990</a:t>
            </a:r>
            <a:r>
              <a:rPr lang="zh-CN" altLang="en-US" sz="2400"/>
              <a:t>》</a:t>
            </a:r>
            <a:endParaRPr lang="zh-CN" altLang="en-US" sz="2400"/>
          </a:p>
          <a:p>
            <a:pPr lvl="1">
              <a:lnSpc>
                <a:spcPct val="130000"/>
              </a:lnSpc>
            </a:pPr>
            <a:r>
              <a:rPr lang="zh-CN" altLang="en-US" sz="2400"/>
              <a:t>如今：《国际贸易术语解释通则</a:t>
            </a:r>
            <a:r>
              <a:rPr lang="en-US" altLang="zh-CN" sz="2400"/>
              <a:t>2020</a:t>
            </a:r>
            <a:r>
              <a:rPr lang="zh-CN" altLang="en-US" sz="2400"/>
              <a:t>》</a:t>
            </a:r>
            <a:endParaRPr lang="zh-CN" altLang="en-US"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第二节　国际贸易惯例及其性质和作用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7240" y="1338580"/>
            <a:ext cx="929894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000"/>
              <a:t>　一、</a:t>
            </a:r>
            <a:r>
              <a:rPr lang="en-US" altLang="zh-CN" sz="2000"/>
              <a:t> </a:t>
            </a:r>
            <a:r>
              <a:rPr lang="zh-CN" altLang="en-US" sz="2000"/>
              <a:t>关于贸易术语的国际贸易惯例</a:t>
            </a:r>
            <a:endParaRPr lang="zh-CN" altLang="en-US" sz="2000"/>
          </a:p>
          <a:p>
            <a:pPr lvl="1">
              <a:lnSpc>
                <a:spcPct val="12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一</a:t>
            </a:r>
            <a:r>
              <a:rPr lang="en-US" altLang="zh-CN" sz="2000"/>
              <a:t>) </a:t>
            </a:r>
            <a:r>
              <a:rPr lang="zh-CN" altLang="en-US" sz="2000"/>
              <a:t>《</a:t>
            </a:r>
            <a:r>
              <a:rPr lang="en-US" altLang="zh-CN" sz="2000"/>
              <a:t>1932</a:t>
            </a:r>
            <a:r>
              <a:rPr lang="zh-CN" altLang="en-US" sz="2000"/>
              <a:t>年华沙</a:t>
            </a:r>
            <a:r>
              <a:rPr lang="en-US" altLang="zh-CN" sz="2000"/>
              <a:t>-</a:t>
            </a:r>
            <a:r>
              <a:rPr lang="zh-CN" altLang="en-US" sz="2000"/>
              <a:t>牛津规则》：国际法协会专门为解释</a:t>
            </a:r>
            <a:r>
              <a:rPr lang="en-US" altLang="zh-CN" sz="2000"/>
              <a:t>CIF</a:t>
            </a:r>
            <a:r>
              <a:rPr lang="zh-CN" altLang="en-US" sz="2000"/>
              <a:t>合同而制定</a:t>
            </a:r>
            <a:endParaRPr lang="zh-CN" altLang="en-US" sz="2000"/>
          </a:p>
          <a:p>
            <a:pPr lvl="1">
              <a:lnSpc>
                <a:spcPct val="12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二</a:t>
            </a:r>
            <a:r>
              <a:rPr lang="en-US" altLang="zh-CN" sz="2000"/>
              <a:t>) </a:t>
            </a:r>
            <a:r>
              <a:rPr lang="zh-CN" altLang="en-US" sz="2000"/>
              <a:t>《</a:t>
            </a:r>
            <a:r>
              <a:rPr lang="en-US" altLang="zh-CN" sz="2000"/>
              <a:t>1990</a:t>
            </a:r>
            <a:r>
              <a:rPr lang="zh-CN" altLang="en-US" sz="2000"/>
              <a:t>年美国对外贸易定义修订本》</a:t>
            </a:r>
            <a:endParaRPr lang="zh-CN" altLang="en-US" sz="2000"/>
          </a:p>
          <a:p>
            <a:pPr lvl="2">
              <a:lnSpc>
                <a:spcPct val="120000"/>
              </a:lnSpc>
            </a:pPr>
            <a:r>
              <a:rPr lang="en-US" altLang="zh-CN" sz="2000"/>
              <a:t>(1) EXW(Ex Works)(</a:t>
            </a:r>
            <a:r>
              <a:rPr lang="zh-CN" altLang="en-US" sz="2000"/>
              <a:t>产地交货</a:t>
            </a:r>
            <a:r>
              <a:rPr lang="en-US" altLang="zh-CN" sz="2000"/>
              <a:t>);</a:t>
            </a:r>
            <a:endParaRPr lang="en-US" altLang="zh-CN" sz="2000"/>
          </a:p>
          <a:p>
            <a:pPr lvl="2">
              <a:lnSpc>
                <a:spcPct val="120000"/>
              </a:lnSpc>
            </a:pPr>
            <a:r>
              <a:rPr lang="en-US" altLang="zh-CN" sz="2000"/>
              <a:t>(2) FOB(Free on Board)(</a:t>
            </a:r>
            <a:r>
              <a:rPr lang="zh-CN" altLang="en-US" sz="2000"/>
              <a:t>在运输工具上交货</a:t>
            </a:r>
            <a:r>
              <a:rPr lang="en-US" altLang="zh-CN" sz="2000"/>
              <a:t>);</a:t>
            </a:r>
            <a:endParaRPr lang="en-US" altLang="zh-CN" sz="2000"/>
          </a:p>
          <a:p>
            <a:pPr lvl="2">
              <a:lnSpc>
                <a:spcPct val="120000"/>
              </a:lnSpc>
            </a:pPr>
            <a:r>
              <a:rPr lang="en-US" altLang="zh-CN" sz="2000"/>
              <a:t>(3) FAS(Free Alongside Ship)(</a:t>
            </a:r>
            <a:r>
              <a:rPr lang="zh-CN" altLang="en-US" sz="2000"/>
              <a:t>在运输工具旁边交货</a:t>
            </a:r>
            <a:r>
              <a:rPr lang="en-US" altLang="zh-CN" sz="2000"/>
              <a:t>);</a:t>
            </a:r>
            <a:endParaRPr lang="en-US" altLang="zh-CN" sz="2000"/>
          </a:p>
          <a:p>
            <a:pPr lvl="2">
              <a:lnSpc>
                <a:spcPct val="120000"/>
              </a:lnSpc>
            </a:pPr>
            <a:r>
              <a:rPr lang="en-US" altLang="zh-CN" sz="2000"/>
              <a:t>(4) CFR(Cost and Freight)(</a:t>
            </a:r>
            <a:r>
              <a:rPr lang="zh-CN" altLang="en-US" sz="2000"/>
              <a:t>成本加运费</a:t>
            </a:r>
            <a:r>
              <a:rPr lang="en-US" altLang="zh-CN" sz="2000"/>
              <a:t>);</a:t>
            </a:r>
            <a:endParaRPr lang="en-US" altLang="zh-CN" sz="2000"/>
          </a:p>
          <a:p>
            <a:pPr lvl="2">
              <a:lnSpc>
                <a:spcPct val="120000"/>
              </a:lnSpc>
            </a:pPr>
            <a:r>
              <a:rPr lang="en-US" altLang="zh-CN" sz="2000"/>
              <a:t>(5) CIF(Cost,Insurance,Freight)(</a:t>
            </a:r>
            <a:r>
              <a:rPr lang="zh-CN" altLang="en-US" sz="2000"/>
              <a:t>成本、保险费、运费</a:t>
            </a:r>
            <a:r>
              <a:rPr lang="en-US" altLang="zh-CN" sz="2000"/>
              <a:t>);</a:t>
            </a:r>
            <a:endParaRPr lang="en-US" altLang="zh-CN" sz="2000"/>
          </a:p>
          <a:p>
            <a:pPr lvl="2">
              <a:lnSpc>
                <a:spcPct val="120000"/>
              </a:lnSpc>
            </a:pPr>
            <a:r>
              <a:rPr lang="en-US" altLang="zh-CN" sz="2000"/>
              <a:t>(6) DEQ(Delivered Ex Quay)(</a:t>
            </a:r>
            <a:r>
              <a:rPr lang="zh-CN" altLang="en-US" sz="2000"/>
              <a:t>目的港码头交货</a:t>
            </a:r>
            <a:r>
              <a:rPr lang="en-US" altLang="zh-CN" sz="2000"/>
              <a:t>)</a:t>
            </a:r>
            <a:endParaRPr lang="en-US" altLang="zh-CN" sz="2000"/>
          </a:p>
          <a:p>
            <a:pPr lvl="1">
              <a:lnSpc>
                <a:spcPct val="12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三</a:t>
            </a:r>
            <a:r>
              <a:rPr lang="en-US" altLang="zh-CN" sz="2000"/>
              <a:t>) </a:t>
            </a:r>
            <a:r>
              <a:rPr lang="zh-CN" altLang="en-US" sz="2000"/>
              <a:t>《</a:t>
            </a:r>
            <a:r>
              <a:rPr lang="en-US" altLang="zh-CN" sz="2000"/>
              <a:t>2020</a:t>
            </a:r>
            <a:r>
              <a:rPr lang="zh-CN" altLang="en-US" sz="2000"/>
              <a:t>通则》</a:t>
            </a:r>
            <a:r>
              <a:rPr lang="en-US" altLang="zh-CN" sz="2000"/>
              <a:t>(INCOTERMS2020)</a:t>
            </a:r>
            <a:endParaRPr lang="en-US" altLang="zh-CN" sz="2000"/>
          </a:p>
          <a:p>
            <a:pPr lvl="2">
              <a:lnSpc>
                <a:spcPct val="120000"/>
              </a:lnSpc>
            </a:pPr>
            <a:r>
              <a:rPr lang="en-US" altLang="zh-CN" sz="2000"/>
              <a:t>EXW</a:t>
            </a:r>
            <a:r>
              <a:rPr lang="zh-CN" altLang="en-US" sz="2000"/>
              <a:t>、</a:t>
            </a:r>
            <a:r>
              <a:rPr lang="en-US" altLang="zh-CN" sz="2000"/>
              <a:t>FCA</a:t>
            </a:r>
            <a:r>
              <a:rPr lang="zh-CN" altLang="en-US" sz="2000"/>
              <a:t>、</a:t>
            </a:r>
            <a:r>
              <a:rPr lang="en-US" altLang="zh-CN" sz="2000"/>
              <a:t>CPT</a:t>
            </a:r>
            <a:r>
              <a:rPr lang="zh-CN" altLang="en-US" sz="2000"/>
              <a:t>、</a:t>
            </a:r>
            <a:r>
              <a:rPr lang="en-US" altLang="zh-CN" sz="2000"/>
              <a:t>CIP</a:t>
            </a:r>
            <a:r>
              <a:rPr lang="zh-CN" altLang="en-US" sz="2000"/>
              <a:t>、</a:t>
            </a:r>
            <a:r>
              <a:rPr lang="en-US" altLang="zh-CN" sz="2000"/>
              <a:t>DAT</a:t>
            </a:r>
            <a:r>
              <a:rPr lang="zh-CN" altLang="en-US" sz="2000"/>
              <a:t>、</a:t>
            </a:r>
            <a:r>
              <a:rPr lang="en-US" altLang="zh-CN" sz="2000"/>
              <a:t>DAP</a:t>
            </a:r>
            <a:r>
              <a:rPr lang="zh-CN" altLang="en-US" sz="2000"/>
              <a:t>和</a:t>
            </a:r>
            <a:r>
              <a:rPr lang="en-US" altLang="zh-CN" sz="2000"/>
              <a:t>DDP</a:t>
            </a:r>
            <a:r>
              <a:rPr lang="zh-CN" altLang="en-US" sz="2000"/>
              <a:t>（各种运输方式）</a:t>
            </a:r>
            <a:endParaRPr lang="zh-CN" altLang="en-US" sz="2000"/>
          </a:p>
          <a:p>
            <a:pPr lvl="2">
              <a:lnSpc>
                <a:spcPct val="120000"/>
              </a:lnSpc>
            </a:pPr>
            <a:r>
              <a:rPr lang="en-US" altLang="zh-CN" sz="2000"/>
              <a:t>FAS</a:t>
            </a:r>
            <a:r>
              <a:rPr lang="zh-CN" altLang="en-US" sz="2000"/>
              <a:t>、</a:t>
            </a:r>
            <a:r>
              <a:rPr lang="en-US" altLang="zh-CN" sz="2000"/>
              <a:t>FOB</a:t>
            </a:r>
            <a:r>
              <a:rPr lang="zh-CN" altLang="en-US" sz="2000"/>
              <a:t>、</a:t>
            </a:r>
            <a:r>
              <a:rPr lang="en-US" altLang="zh-CN" sz="2000"/>
              <a:t>CFR</a:t>
            </a:r>
            <a:r>
              <a:rPr lang="zh-CN" altLang="en-US" sz="2000"/>
              <a:t>和</a:t>
            </a:r>
            <a:r>
              <a:rPr lang="en-US" altLang="zh-CN" sz="2000"/>
              <a:t>CIF</a:t>
            </a:r>
            <a:r>
              <a:rPr lang="zh-CN" altLang="en-US" sz="2000"/>
              <a:t>（仅水上运输方式）</a:t>
            </a:r>
            <a:endParaRPr lang="zh-CN" altLang="en-US" sz="2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01040" y="1634490"/>
            <a:ext cx="10287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二、</a:t>
            </a:r>
            <a:r>
              <a:rPr lang="en-US" altLang="zh-CN" sz="2000"/>
              <a:t> </a:t>
            </a:r>
            <a:r>
              <a:rPr lang="zh-CN" altLang="en-US" sz="2000"/>
              <a:t>国际贸易惯例的性质和作用</a:t>
            </a:r>
            <a:endParaRPr lang="zh-CN" altLang="en-US" sz="2000"/>
          </a:p>
          <a:p>
            <a:pPr marL="742950" lvl="1" indent="-285750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zh-CN" altLang="en-US" sz="2000"/>
              <a:t>性质：为国际组织</a:t>
            </a:r>
            <a:r>
              <a:rPr lang="en-US" altLang="zh-CN" sz="2000"/>
              <a:t>/</a:t>
            </a:r>
            <a:r>
              <a:rPr lang="zh-CN" altLang="en-US" sz="2000"/>
              <a:t>权威机构为了减少贸易争端，规范贸易行为，在长期、大量的贸易实践的基础上制定出来的</a:t>
            </a:r>
            <a:endParaRPr lang="zh-CN" altLang="en-US" sz="2000"/>
          </a:p>
          <a:p>
            <a:pPr marL="742950" lvl="1" indent="-285750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zh-CN" altLang="en-US" sz="2000"/>
              <a:t>规范作用：如果双方同意采用某种惯例，并在合同中明确</a:t>
            </a:r>
            <a:r>
              <a:rPr lang="zh-CN" sz="2000"/>
              <a:t>，</a:t>
            </a:r>
            <a:r>
              <a:rPr lang="zh-CN" altLang="en-US" sz="2000"/>
              <a:t>则具有了强制性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第二节　国际贸易惯例及其性质和作用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758</Words>
  <Application>WPS 文字</Application>
  <PresentationFormat>宽屏</PresentationFormat>
  <Paragraphs>43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23" baseType="lpstr">
      <vt:lpstr>Arial</vt:lpstr>
      <vt:lpstr>宋体</vt:lpstr>
      <vt:lpstr>Wingdings</vt:lpstr>
      <vt:lpstr>Songti SC</vt:lpstr>
      <vt:lpstr>黑体</vt:lpstr>
      <vt:lpstr>黑体-简</vt:lpstr>
      <vt:lpstr>微软雅黑</vt:lpstr>
      <vt:lpstr>汉仪旗黑</vt:lpstr>
      <vt:lpstr>宋体</vt:lpstr>
      <vt:lpstr>Arial Unicode MS</vt:lpstr>
      <vt:lpstr>宋体-简</vt:lpstr>
      <vt:lpstr>等线 Light</vt:lpstr>
      <vt:lpstr>苹方-简</vt:lpstr>
      <vt:lpstr>等线</vt:lpstr>
      <vt:lpstr>Calibri</vt:lpstr>
      <vt:lpstr>Helvetica Neue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Yuxuan Wu</dc:creator>
  <cp:lastModifiedBy>yuxuanwu</cp:lastModifiedBy>
  <cp:revision>3</cp:revision>
  <dcterms:created xsi:type="dcterms:W3CDTF">2025-08-16T04:57:28Z</dcterms:created>
  <dcterms:modified xsi:type="dcterms:W3CDTF">2025-08-16T04:57:28Z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683BEBA8A97D046E3D0BA0681DD7D797_42</vt:lpwstr>
  </property>
  <property fmtid="{D5CDD505-2E9C-101B-9397-08002B2CF9AE}" pid="3" name="KSOProductBuildVer">
    <vt:lpwstr>2052-12.1.21936.21936</vt:lpwstr>
  </property>
</Properties>
</file>