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94" r:id="rId2"/>
  </p:sldMasterIdLst>
  <p:notesMasterIdLst>
    <p:notesMasterId r:id="rId20"/>
  </p:notesMasterIdLst>
  <p:sldIdLst>
    <p:sldId id="1281" r:id="rId3"/>
    <p:sldId id="1282" r:id="rId4"/>
    <p:sldId id="1291" r:id="rId5"/>
    <p:sldId id="1292" r:id="rId6"/>
    <p:sldId id="1293" r:id="rId7"/>
    <p:sldId id="1294" r:id="rId8"/>
    <p:sldId id="1295" r:id="rId9"/>
    <p:sldId id="1296" r:id="rId10"/>
    <p:sldId id="1297" r:id="rId11"/>
    <p:sldId id="1298" r:id="rId12"/>
    <p:sldId id="1299" r:id="rId13"/>
    <p:sldId id="1608" r:id="rId14"/>
    <p:sldId id="1609" r:id="rId15"/>
    <p:sldId id="1300" r:id="rId16"/>
    <p:sldId id="1302" r:id="rId17"/>
    <p:sldId id="1301" r:id="rId18"/>
    <p:sldId id="1131" r:id="rId19"/>
  </p:sldIdLst>
  <p:sldSz cx="9144000" cy="5143500" type="screen16x9"/>
  <p:notesSz cx="7104063" cy="10234613"/>
  <p:custDataLst>
    <p:tags r:id="rId21"/>
  </p:custDataLst>
  <p:defaultText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4CA1"/>
    <a:srgbClr val="5BB9FF"/>
    <a:srgbClr val="0C72EE"/>
    <a:srgbClr val="0081E2"/>
    <a:srgbClr val="159BFF"/>
    <a:srgbClr val="0594FF"/>
    <a:srgbClr val="AD8684"/>
    <a:srgbClr val="F45E62"/>
    <a:srgbClr val="C66951"/>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3928" autoAdjust="0"/>
    <p:restoredTop sz="99423" autoAdjust="0"/>
  </p:normalViewPr>
  <p:slideViewPr>
    <p:cSldViewPr snapToGrid="0">
      <p:cViewPr varScale="1">
        <p:scale>
          <a:sx n="84" d="100"/>
          <a:sy n="84" d="100"/>
        </p:scale>
        <p:origin x="-954" y="-90"/>
      </p:cViewPr>
      <p:guideLst>
        <p:guide orient="horz" pos="1620"/>
        <p:guide orient="horz" pos="2981"/>
        <p:guide orient="horz" pos="708"/>
        <p:guide pos="2883"/>
        <p:guide pos="157"/>
        <p:guide pos="5606"/>
        <p:guide pos="2265"/>
      </p:guideLst>
    </p:cSldViewPr>
  </p:slideViewPr>
  <p:outlineViewPr>
    <p:cViewPr>
      <p:scale>
        <a:sx n="33" d="100"/>
        <a:sy n="33" d="100"/>
      </p:scale>
      <p:origin x="0" y="39522"/>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2018/8/23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416605213"/>
      </p:ext>
    </p:extLst>
  </p:cSld>
  <p:clrMap bg1="lt1" tx1="dk1" bg2="lt2" tx2="dk2" accent1="accent1" accent2="accent2" accent3="accent3" accent4="accent4" accent5="accent5" accent6="accent6" hlink="hlink" folHlink="folHlink"/>
  <p:notesStyle>
    <a:lvl1pPr marL="0" algn="l" defTabSz="685703" rtl="0" eaLnBrk="1" latinLnBrk="0" hangingPunct="1">
      <a:defRPr sz="900" kern="1200">
        <a:solidFill>
          <a:schemeClr val="tx1"/>
        </a:solidFill>
        <a:latin typeface="+mn-lt"/>
        <a:ea typeface="+mn-ea"/>
        <a:cs typeface="+mn-cs"/>
      </a:defRPr>
    </a:lvl1pPr>
    <a:lvl2pPr marL="342851" algn="l" defTabSz="685703" rtl="0" eaLnBrk="1" latinLnBrk="0" hangingPunct="1">
      <a:defRPr sz="900" kern="1200">
        <a:solidFill>
          <a:schemeClr val="tx1"/>
        </a:solidFill>
        <a:latin typeface="+mn-lt"/>
        <a:ea typeface="+mn-ea"/>
        <a:cs typeface="+mn-cs"/>
      </a:defRPr>
    </a:lvl2pPr>
    <a:lvl3pPr marL="685703" algn="l" defTabSz="685703" rtl="0" eaLnBrk="1" latinLnBrk="0" hangingPunct="1">
      <a:defRPr sz="900" kern="1200">
        <a:solidFill>
          <a:schemeClr val="tx1"/>
        </a:solidFill>
        <a:latin typeface="+mn-lt"/>
        <a:ea typeface="+mn-ea"/>
        <a:cs typeface="+mn-cs"/>
      </a:defRPr>
    </a:lvl3pPr>
    <a:lvl4pPr marL="1028555" algn="l" defTabSz="685703" rtl="0" eaLnBrk="1" latinLnBrk="0" hangingPunct="1">
      <a:defRPr sz="900" kern="1200">
        <a:solidFill>
          <a:schemeClr val="tx1"/>
        </a:solidFill>
        <a:latin typeface="+mn-lt"/>
        <a:ea typeface="+mn-ea"/>
        <a:cs typeface="+mn-cs"/>
      </a:defRPr>
    </a:lvl4pPr>
    <a:lvl5pPr marL="1371405" algn="l" defTabSz="685703" rtl="0" eaLnBrk="1" latinLnBrk="0" hangingPunct="1">
      <a:defRPr sz="900" kern="1200">
        <a:solidFill>
          <a:schemeClr val="tx1"/>
        </a:solidFill>
        <a:latin typeface="+mn-lt"/>
        <a:ea typeface="+mn-ea"/>
        <a:cs typeface="+mn-cs"/>
      </a:defRPr>
    </a:lvl5pPr>
    <a:lvl6pPr marL="1714256" algn="l" defTabSz="685703" rtl="0" eaLnBrk="1" latinLnBrk="0" hangingPunct="1">
      <a:defRPr sz="900" kern="1200">
        <a:solidFill>
          <a:schemeClr val="tx1"/>
        </a:solidFill>
        <a:latin typeface="+mn-lt"/>
        <a:ea typeface="+mn-ea"/>
        <a:cs typeface="+mn-cs"/>
      </a:defRPr>
    </a:lvl6pPr>
    <a:lvl7pPr marL="2057108" algn="l" defTabSz="685703" rtl="0" eaLnBrk="1" latinLnBrk="0" hangingPunct="1">
      <a:defRPr sz="900" kern="1200">
        <a:solidFill>
          <a:schemeClr val="tx1"/>
        </a:solidFill>
        <a:latin typeface="+mn-lt"/>
        <a:ea typeface="+mn-ea"/>
        <a:cs typeface="+mn-cs"/>
      </a:defRPr>
    </a:lvl7pPr>
    <a:lvl8pPr marL="2399959" algn="l" defTabSz="685703" rtl="0" eaLnBrk="1" latinLnBrk="0" hangingPunct="1">
      <a:defRPr sz="900" kern="1200">
        <a:solidFill>
          <a:schemeClr val="tx1"/>
        </a:solidFill>
        <a:latin typeface="+mn-lt"/>
        <a:ea typeface="+mn-ea"/>
        <a:cs typeface="+mn-cs"/>
      </a:defRPr>
    </a:lvl8pPr>
    <a:lvl9pPr marL="2742809" algn="l" defTabSz="685703"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481013" y="1279525"/>
            <a:ext cx="6140450" cy="34544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smtClean="0"/>
              <a:t>模板来自于 </a:t>
            </a:r>
            <a:r>
              <a:rPr lang="en-US" altLang="zh-CN" smtClean="0"/>
              <a:t>http://docer.wps.cn</a:t>
            </a:r>
            <a:endParaRPr lang="zh-CN" altLang="en-US"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itchFamily="34" charset="0"/>
                <a:ea typeface="微软雅黑" pitchFamily="34" charset="-122"/>
              </a:defRPr>
            </a:lvl1pPr>
            <a:lvl2pPr marL="804986" indent="-309610">
              <a:defRPr>
                <a:solidFill>
                  <a:schemeClr val="tx1"/>
                </a:solidFill>
                <a:latin typeface="Arial Narrow" pitchFamily="34" charset="0"/>
                <a:ea typeface="微软雅黑" pitchFamily="34" charset="-122"/>
              </a:defRPr>
            </a:lvl2pPr>
            <a:lvl3pPr marL="1238441" indent="-247688">
              <a:defRPr>
                <a:solidFill>
                  <a:schemeClr val="tx1"/>
                </a:solidFill>
                <a:latin typeface="Arial Narrow" pitchFamily="34" charset="0"/>
                <a:ea typeface="微软雅黑" pitchFamily="34" charset="-122"/>
              </a:defRPr>
            </a:lvl3pPr>
            <a:lvl4pPr marL="1733817" indent="-247688">
              <a:defRPr>
                <a:solidFill>
                  <a:schemeClr val="tx1"/>
                </a:solidFill>
                <a:latin typeface="Arial Narrow" pitchFamily="34" charset="0"/>
                <a:ea typeface="微软雅黑" pitchFamily="34" charset="-122"/>
              </a:defRPr>
            </a:lvl4pPr>
            <a:lvl5pPr marL="2229193" indent="-247688">
              <a:defRPr>
                <a:solidFill>
                  <a:schemeClr val="tx1"/>
                </a:solidFill>
                <a:latin typeface="Arial Narrow" pitchFamily="34" charset="0"/>
                <a:ea typeface="微软雅黑" pitchFamily="34" charset="-122"/>
              </a:defRPr>
            </a:lvl5pPr>
            <a:lvl6pPr marL="2724569" indent="-247688" eaLnBrk="0" fontAlgn="base" hangingPunct="0">
              <a:spcBef>
                <a:spcPct val="0"/>
              </a:spcBef>
              <a:spcAft>
                <a:spcPct val="0"/>
              </a:spcAft>
              <a:defRPr>
                <a:solidFill>
                  <a:schemeClr val="tx1"/>
                </a:solidFill>
                <a:latin typeface="Arial Narrow" pitchFamily="34" charset="0"/>
                <a:ea typeface="微软雅黑" pitchFamily="34" charset="-122"/>
              </a:defRPr>
            </a:lvl6pPr>
            <a:lvl7pPr marL="3219945" indent="-247688" eaLnBrk="0" fontAlgn="base" hangingPunct="0">
              <a:spcBef>
                <a:spcPct val="0"/>
              </a:spcBef>
              <a:spcAft>
                <a:spcPct val="0"/>
              </a:spcAft>
              <a:defRPr>
                <a:solidFill>
                  <a:schemeClr val="tx1"/>
                </a:solidFill>
                <a:latin typeface="Arial Narrow" pitchFamily="34" charset="0"/>
                <a:ea typeface="微软雅黑" pitchFamily="34" charset="-122"/>
              </a:defRPr>
            </a:lvl7pPr>
            <a:lvl8pPr marL="3715322" indent="-247688" eaLnBrk="0" fontAlgn="base" hangingPunct="0">
              <a:spcBef>
                <a:spcPct val="0"/>
              </a:spcBef>
              <a:spcAft>
                <a:spcPct val="0"/>
              </a:spcAft>
              <a:defRPr>
                <a:solidFill>
                  <a:schemeClr val="tx1"/>
                </a:solidFill>
                <a:latin typeface="Arial Narrow" pitchFamily="34" charset="0"/>
                <a:ea typeface="微软雅黑" pitchFamily="34" charset="-122"/>
              </a:defRPr>
            </a:lvl8pPr>
            <a:lvl9pPr marL="4210698" indent="-247688" eaLnBrk="0" fontAlgn="base" hangingPunct="0">
              <a:spcBef>
                <a:spcPct val="0"/>
              </a:spcBef>
              <a:spcAft>
                <a:spcPct val="0"/>
              </a:spcAft>
              <a:defRPr>
                <a:solidFill>
                  <a:schemeClr val="tx1"/>
                </a:solidFill>
                <a:latin typeface="Arial Narrow" pitchFamily="34" charset="0"/>
                <a:ea typeface="微软雅黑" pitchFamily="34" charset="-122"/>
              </a:defRPr>
            </a:lvl9pPr>
          </a:lstStyle>
          <a:p>
            <a:fld id="{C6D8A45C-C72D-4672-9BA5-0359BDE4593E}" type="slidenum">
              <a:rPr lang="zh-CN" altLang="en-US">
                <a:latin typeface="Calibri" pitchFamily="34" charset="0"/>
                <a:ea typeface="宋体" charset="-122"/>
              </a:rPr>
              <a:pPr/>
              <a:t>17</a:t>
            </a:fld>
            <a:endParaRPr lang="zh-CN" altLang="en-US">
              <a:latin typeface="Calibri" pitchFamily="34" charset="0"/>
              <a:ea typeface="宋体" charset="-122"/>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1" y="841772"/>
            <a:ext cx="6858000" cy="1790700"/>
          </a:xfrm>
        </p:spPr>
        <p:txBody>
          <a:bodyPr anchor="b"/>
          <a:lstStyle>
            <a:lvl1pPr algn="ctr">
              <a:defRPr sz="4500">
                <a:latin typeface="微软雅黑" pitchFamily="34" charset="-122"/>
                <a:ea typeface="微软雅黑" pitchFamily="34" charset="-122"/>
              </a:defRPr>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1143001" y="2701528"/>
            <a:ext cx="6858000" cy="1241822"/>
          </a:xfrm>
        </p:spPr>
        <p:txBody>
          <a:bodyPr/>
          <a:lstStyle>
            <a:lvl1pPr marL="0" indent="0" algn="ctr">
              <a:buNone/>
              <a:defRPr sz="1800">
                <a:latin typeface="微软雅黑" pitchFamily="34" charset="-122"/>
                <a:ea typeface="微软雅黑" pitchFamily="34" charset="-122"/>
              </a:defRPr>
            </a:lvl1pPr>
            <a:lvl2pPr marL="342851" indent="0" algn="ctr">
              <a:buNone/>
              <a:defRPr sz="1500"/>
            </a:lvl2pPr>
            <a:lvl3pPr marL="685703" indent="0" algn="ctr">
              <a:buNone/>
              <a:defRPr sz="1400"/>
            </a:lvl3pPr>
            <a:lvl4pPr marL="1028555" indent="0" algn="ctr">
              <a:buNone/>
              <a:defRPr sz="1200"/>
            </a:lvl4pPr>
            <a:lvl5pPr marL="1371405" indent="0" algn="ctr">
              <a:buNone/>
              <a:defRPr sz="1200"/>
            </a:lvl5pPr>
            <a:lvl6pPr marL="1714256" indent="0" algn="ctr">
              <a:buNone/>
              <a:defRPr sz="1200"/>
            </a:lvl6pPr>
            <a:lvl7pPr marL="2057108" indent="0" algn="ctr">
              <a:buNone/>
              <a:defRPr sz="1200"/>
            </a:lvl7pPr>
            <a:lvl8pPr marL="2399959" indent="0" algn="ctr">
              <a:buNone/>
              <a:defRPr sz="1200"/>
            </a:lvl8pPr>
            <a:lvl9pPr marL="2742809" indent="0" algn="ctr">
              <a:buNone/>
              <a:defRPr sz="12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628651" y="273846"/>
            <a:ext cx="7886700" cy="4358879"/>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1" y="1597823"/>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851" indent="0" algn="ctr">
              <a:buNone/>
              <a:defRPr>
                <a:solidFill>
                  <a:schemeClr val="tx1">
                    <a:tint val="75000"/>
                  </a:schemeClr>
                </a:solidFill>
              </a:defRPr>
            </a:lvl2pPr>
            <a:lvl3pPr marL="685703" indent="0" algn="ctr">
              <a:buNone/>
              <a:defRPr>
                <a:solidFill>
                  <a:schemeClr val="tx1">
                    <a:tint val="75000"/>
                  </a:schemeClr>
                </a:solidFill>
              </a:defRPr>
            </a:lvl3pPr>
            <a:lvl4pPr marL="1028555" indent="0" algn="ctr">
              <a:buNone/>
              <a:defRPr>
                <a:solidFill>
                  <a:schemeClr val="tx1">
                    <a:tint val="75000"/>
                  </a:schemeClr>
                </a:solidFill>
              </a:defRPr>
            </a:lvl4pPr>
            <a:lvl5pPr marL="1371405" indent="0" algn="ctr">
              <a:buNone/>
              <a:defRPr>
                <a:solidFill>
                  <a:schemeClr val="tx1">
                    <a:tint val="75000"/>
                  </a:schemeClr>
                </a:solidFill>
              </a:defRPr>
            </a:lvl5pPr>
            <a:lvl6pPr marL="1714256" indent="0" algn="ctr">
              <a:buNone/>
              <a:defRPr>
                <a:solidFill>
                  <a:schemeClr val="tx1">
                    <a:tint val="75000"/>
                  </a:schemeClr>
                </a:solidFill>
              </a:defRPr>
            </a:lvl6pPr>
            <a:lvl7pPr marL="2057108" indent="0" algn="ctr">
              <a:buNone/>
              <a:defRPr>
                <a:solidFill>
                  <a:schemeClr val="tx1">
                    <a:tint val="75000"/>
                  </a:schemeClr>
                </a:solidFill>
              </a:defRPr>
            </a:lvl7pPr>
            <a:lvl8pPr marL="2399959" indent="0" algn="ctr">
              <a:buNone/>
              <a:defRPr>
                <a:solidFill>
                  <a:schemeClr val="tx1">
                    <a:tint val="75000"/>
                  </a:schemeClr>
                </a:solidFill>
              </a:defRPr>
            </a:lvl8pPr>
            <a:lvl9pPr marL="2742809"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9785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2622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9"/>
            <a:ext cx="7772400" cy="1021556"/>
          </a:xfrm>
        </p:spPr>
        <p:txBody>
          <a:bodyPr anchor="t"/>
          <a:lstStyle>
            <a:lvl1pPr algn="l">
              <a:defRPr sz="3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851" indent="0">
              <a:buNone/>
              <a:defRPr sz="1400">
                <a:solidFill>
                  <a:schemeClr val="tx1">
                    <a:tint val="75000"/>
                  </a:schemeClr>
                </a:solidFill>
              </a:defRPr>
            </a:lvl2pPr>
            <a:lvl3pPr marL="685703" indent="0">
              <a:buNone/>
              <a:defRPr sz="1200">
                <a:solidFill>
                  <a:schemeClr val="tx1">
                    <a:tint val="75000"/>
                  </a:schemeClr>
                </a:solidFill>
              </a:defRPr>
            </a:lvl3pPr>
            <a:lvl4pPr marL="1028555" indent="0">
              <a:buNone/>
              <a:defRPr sz="1100">
                <a:solidFill>
                  <a:schemeClr val="tx1">
                    <a:tint val="75000"/>
                  </a:schemeClr>
                </a:solidFill>
              </a:defRPr>
            </a:lvl4pPr>
            <a:lvl5pPr marL="1371405" indent="0">
              <a:buNone/>
              <a:defRPr sz="1100">
                <a:solidFill>
                  <a:schemeClr val="tx1">
                    <a:tint val="75000"/>
                  </a:schemeClr>
                </a:solidFill>
              </a:defRPr>
            </a:lvl5pPr>
            <a:lvl6pPr marL="1714256" indent="0">
              <a:buNone/>
              <a:defRPr sz="1100">
                <a:solidFill>
                  <a:schemeClr val="tx1">
                    <a:tint val="75000"/>
                  </a:schemeClr>
                </a:solidFill>
              </a:defRPr>
            </a:lvl6pPr>
            <a:lvl7pPr marL="2057108" indent="0">
              <a:buNone/>
              <a:defRPr sz="1100">
                <a:solidFill>
                  <a:schemeClr val="tx1">
                    <a:tint val="75000"/>
                  </a:schemeClr>
                </a:solidFill>
              </a:defRPr>
            </a:lvl7pPr>
            <a:lvl8pPr marL="2399959" indent="0">
              <a:buNone/>
              <a:defRPr sz="1100">
                <a:solidFill>
                  <a:schemeClr val="tx1">
                    <a:tint val="75000"/>
                  </a:schemeClr>
                </a:solidFill>
              </a:defRPr>
            </a:lvl8pPr>
            <a:lvl9pPr marL="2742809" indent="0">
              <a:buNone/>
              <a:defRPr sz="11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92820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1" y="1200154"/>
            <a:ext cx="5410200" cy="3394472"/>
          </a:xfrm>
        </p:spPr>
        <p:txBody>
          <a:bodyPr/>
          <a:lstStyle>
            <a:lvl1pPr>
              <a:defRPr sz="2100"/>
            </a:lvl1pPr>
            <a:lvl2pPr>
              <a:defRPr sz="1800"/>
            </a:lvl2pPr>
            <a:lvl3pPr>
              <a:defRPr sz="1500"/>
            </a:lvl3pPr>
            <a:lvl4pPr>
              <a:defRPr sz="1400"/>
            </a:lvl4pPr>
            <a:lvl5pPr>
              <a:defRPr sz="1400"/>
            </a:lvl5pPr>
            <a:lvl6pPr>
              <a:defRPr sz="1400"/>
            </a:lvl6pPr>
            <a:lvl7pPr>
              <a:defRPr sz="1400"/>
            </a:lvl7pPr>
            <a:lvl8pPr>
              <a:defRPr sz="1400"/>
            </a:lvl8pPr>
            <a:lvl9pPr>
              <a:defRPr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64673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2" y="1151337"/>
            <a:ext cx="4040188"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2" y="1631156"/>
            <a:ext cx="4040188"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9" y="1151337"/>
            <a:ext cx="4041775" cy="479822"/>
          </a:xfrm>
        </p:spPr>
        <p:txBody>
          <a:bodyPr anchor="b"/>
          <a:lstStyle>
            <a:lvl1pPr marL="0" indent="0">
              <a:buNone/>
              <a:defRPr sz="1800" b="1"/>
            </a:lvl1pPr>
            <a:lvl2pPr marL="342851" indent="0">
              <a:buNone/>
              <a:defRPr sz="1500" b="1"/>
            </a:lvl2pPr>
            <a:lvl3pPr marL="685703" indent="0">
              <a:buNone/>
              <a:defRPr sz="1400" b="1"/>
            </a:lvl3pPr>
            <a:lvl4pPr marL="1028555" indent="0">
              <a:buNone/>
              <a:defRPr sz="1200" b="1"/>
            </a:lvl4pPr>
            <a:lvl5pPr marL="1371405" indent="0">
              <a:buNone/>
              <a:defRPr sz="1200" b="1"/>
            </a:lvl5pPr>
            <a:lvl6pPr marL="1714256" indent="0">
              <a:buNone/>
              <a:defRPr sz="1200" b="1"/>
            </a:lvl6pPr>
            <a:lvl7pPr marL="2057108" indent="0">
              <a:buNone/>
              <a:defRPr sz="1200" b="1"/>
            </a:lvl7pPr>
            <a:lvl8pPr marL="2399959" indent="0">
              <a:buNone/>
              <a:defRPr sz="1200" b="1"/>
            </a:lvl8pPr>
            <a:lvl9pPr marL="2742809"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29" y="1631156"/>
            <a:ext cx="4041775" cy="2963466"/>
          </a:xfrm>
        </p:spPr>
        <p:txBody>
          <a:bodyPr/>
          <a:lstStyle>
            <a:lvl1pPr>
              <a:defRPr sz="1800"/>
            </a:lvl1pPr>
            <a:lvl2pPr>
              <a:defRPr sz="1500"/>
            </a:lvl2pPr>
            <a:lvl3pPr>
              <a:defRPr sz="140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895431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48666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23205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4" y="204787"/>
            <a:ext cx="3008313" cy="871538"/>
          </a:xfrm>
        </p:spPr>
        <p:txBody>
          <a:bodyPr anchor="b"/>
          <a:lstStyle>
            <a:lvl1pPr algn="l">
              <a:defRPr sz="1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92"/>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4" y="1076330"/>
            <a:ext cx="3008313" cy="351829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309724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1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1792288" y="4025505"/>
            <a:ext cx="5486400" cy="603647"/>
          </a:xfrm>
        </p:spPr>
        <p:txBody>
          <a:bodyPr/>
          <a:lstStyle>
            <a:lvl1pPr marL="0" indent="0">
              <a:buNone/>
              <a:defRPr sz="1100"/>
            </a:lvl1pPr>
            <a:lvl2pPr marL="342851" indent="0">
              <a:buNone/>
              <a:defRPr sz="900"/>
            </a:lvl2pPr>
            <a:lvl3pPr marL="685703" indent="0">
              <a:buNone/>
              <a:defRPr sz="800"/>
            </a:lvl3pPr>
            <a:lvl4pPr marL="1028555" indent="0">
              <a:buNone/>
              <a:defRPr sz="700"/>
            </a:lvl4pPr>
            <a:lvl5pPr marL="1371405" indent="0">
              <a:buNone/>
              <a:defRPr sz="700"/>
            </a:lvl5pPr>
            <a:lvl6pPr marL="1714256" indent="0">
              <a:buNone/>
              <a:defRPr sz="700"/>
            </a:lvl6pPr>
            <a:lvl7pPr marL="2057108" indent="0">
              <a:buNone/>
              <a:defRPr sz="700"/>
            </a:lvl7pPr>
            <a:lvl8pPr marL="2399959" indent="0">
              <a:buNone/>
              <a:defRPr sz="700"/>
            </a:lvl8pPr>
            <a:lvl9pPr marL="2742809" indent="0">
              <a:buNone/>
              <a:defRPr sz="7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651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52483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05982"/>
            <a:ext cx="27432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05982"/>
            <a:ext cx="80772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263CA72-FBC1-4C72-9018-04C763476854}" type="datetimeFigureOut">
              <a:rPr lang="zh-CN" altLang="en-US" smtClean="0">
                <a:solidFill>
                  <a:prstClr val="black">
                    <a:tint val="75000"/>
                  </a:prstClr>
                </a:solidFill>
              </a:rPr>
              <a:pPr/>
              <a:t>2018/8/23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FBF8B98C-DB5F-4B55-9D66-DF6A42A12D45}"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7780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9" y="1282306"/>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9" y="3442099"/>
            <a:ext cx="7886700" cy="1125140"/>
          </a:xfrm>
        </p:spPr>
        <p:txBody>
          <a:bodyPr/>
          <a:lstStyle>
            <a:lvl1pPr marL="0" indent="0">
              <a:buNone/>
              <a:defRPr sz="1800">
                <a:solidFill>
                  <a:schemeClr val="tx1">
                    <a:tint val="75000"/>
                  </a:schemeClr>
                </a:solidFill>
              </a:defRPr>
            </a:lvl1pPr>
            <a:lvl2pPr marL="342851" indent="0">
              <a:buNone/>
              <a:defRPr sz="1500">
                <a:solidFill>
                  <a:schemeClr val="tx1">
                    <a:tint val="75000"/>
                  </a:schemeClr>
                </a:solidFill>
              </a:defRPr>
            </a:lvl2pPr>
            <a:lvl3pPr marL="685703" indent="0">
              <a:buNone/>
              <a:defRPr sz="1400">
                <a:solidFill>
                  <a:schemeClr val="tx1">
                    <a:tint val="75000"/>
                  </a:schemeClr>
                </a:solidFill>
              </a:defRPr>
            </a:lvl3pPr>
            <a:lvl4pPr marL="1028555" indent="0">
              <a:buNone/>
              <a:defRPr sz="1200">
                <a:solidFill>
                  <a:schemeClr val="tx1">
                    <a:tint val="75000"/>
                  </a:schemeClr>
                </a:solidFill>
              </a:defRPr>
            </a:lvl4pPr>
            <a:lvl5pPr marL="1371405" indent="0">
              <a:buNone/>
              <a:defRPr sz="1200">
                <a:solidFill>
                  <a:schemeClr val="tx1">
                    <a:tint val="75000"/>
                  </a:schemeClr>
                </a:solidFill>
              </a:defRPr>
            </a:lvl5pPr>
            <a:lvl6pPr marL="1714256" indent="0">
              <a:buNone/>
              <a:defRPr sz="1200">
                <a:solidFill>
                  <a:schemeClr val="tx1">
                    <a:tint val="75000"/>
                  </a:schemeClr>
                </a:solidFill>
              </a:defRPr>
            </a:lvl6pPr>
            <a:lvl7pPr marL="2057108" indent="0">
              <a:buNone/>
              <a:defRPr sz="1200">
                <a:solidFill>
                  <a:schemeClr val="tx1">
                    <a:tint val="75000"/>
                  </a:schemeClr>
                </a:solidFill>
              </a:defRPr>
            </a:lvl7pPr>
            <a:lvl8pPr marL="2399959" indent="0">
              <a:buNone/>
              <a:defRPr sz="1200">
                <a:solidFill>
                  <a:schemeClr val="tx1">
                    <a:tint val="75000"/>
                  </a:schemeClr>
                </a:solidFill>
              </a:defRPr>
            </a:lvl8pPr>
            <a:lvl9pPr marL="2742809"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1"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90082" y="1333829"/>
            <a:ext cx="3655181"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4" name="内容占位符 3"/>
          <p:cNvSpPr>
            <a:spLocks noGrp="1"/>
          </p:cNvSpPr>
          <p:nvPr>
            <p:ph sz="half" idx="2"/>
          </p:nvPr>
        </p:nvSpPr>
        <p:spPr>
          <a:xfrm>
            <a:off x="890082" y="1999036"/>
            <a:ext cx="3655181"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92705" y="1333829"/>
            <a:ext cx="3673182" cy="617934"/>
          </a:xfrm>
        </p:spPr>
        <p:txBody>
          <a:bodyPr anchor="ctr" anchorCtr="0"/>
          <a:lstStyle>
            <a:lvl1pPr marL="0" indent="0">
              <a:buNone/>
              <a:defRPr sz="2100"/>
            </a:lvl1pPr>
            <a:lvl2pPr marL="342851" indent="0">
              <a:buNone/>
              <a:defRPr sz="1800"/>
            </a:lvl2pPr>
            <a:lvl3pPr marL="685703" indent="0">
              <a:buNone/>
              <a:defRPr sz="1500"/>
            </a:lvl3pPr>
            <a:lvl4pPr marL="1028555" indent="0">
              <a:buNone/>
              <a:defRPr sz="1400"/>
            </a:lvl4pPr>
            <a:lvl5pPr marL="1371405" indent="0">
              <a:buNone/>
              <a:defRPr sz="1400"/>
            </a:lvl5pPr>
            <a:lvl6pPr marL="1714256" indent="0">
              <a:buNone/>
              <a:defRPr sz="1400"/>
            </a:lvl6pPr>
            <a:lvl7pPr marL="2057108" indent="0">
              <a:buNone/>
              <a:defRPr sz="1400"/>
            </a:lvl7pPr>
            <a:lvl8pPr marL="2399959" indent="0">
              <a:buNone/>
              <a:defRPr sz="1400"/>
            </a:lvl8pPr>
            <a:lvl9pPr marL="2742809" indent="0">
              <a:buNone/>
              <a:defRPr sz="1400"/>
            </a:lvl9pPr>
          </a:lstStyle>
          <a:p>
            <a:pPr lvl="0"/>
            <a:r>
              <a:rPr lang="zh-CN" altLang="en-US" smtClean="0"/>
              <a:t>单击此处编辑母版文本样式</a:t>
            </a:r>
          </a:p>
        </p:txBody>
      </p:sp>
      <p:sp>
        <p:nvSpPr>
          <p:cNvPr id="6" name="内容占位符 5"/>
          <p:cNvSpPr>
            <a:spLocks noGrp="1"/>
          </p:cNvSpPr>
          <p:nvPr>
            <p:ph sz="quarter" idx="4"/>
          </p:nvPr>
        </p:nvSpPr>
        <p:spPr>
          <a:xfrm>
            <a:off x="4692705" y="1999036"/>
            <a:ext cx="3673182" cy="264321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1"/>
            <a:ext cx="3124012"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342901"/>
            <a:ext cx="4629150" cy="4052888"/>
          </a:xfrm>
        </p:spPr>
        <p:txBody>
          <a:bodyPr/>
          <a:lstStyle>
            <a:lvl1pPr marL="0" indent="0">
              <a:buNone/>
              <a:defRPr sz="2400"/>
            </a:lvl1pPr>
            <a:lvl2pPr marL="342851" indent="0">
              <a:buNone/>
              <a:defRPr sz="2100"/>
            </a:lvl2pPr>
            <a:lvl3pPr marL="685703" indent="0">
              <a:buNone/>
              <a:defRPr sz="1800"/>
            </a:lvl3pPr>
            <a:lvl4pPr marL="1028555" indent="0">
              <a:buNone/>
              <a:defRPr sz="1500"/>
            </a:lvl4pPr>
            <a:lvl5pPr marL="1371405" indent="0">
              <a:buNone/>
              <a:defRPr sz="1500"/>
            </a:lvl5pPr>
            <a:lvl6pPr marL="1714256" indent="0">
              <a:buNone/>
              <a:defRPr sz="1500"/>
            </a:lvl6pPr>
            <a:lvl7pPr marL="2057108" indent="0">
              <a:buNone/>
              <a:defRPr sz="1500"/>
            </a:lvl7pPr>
            <a:lvl8pPr marL="2399959" indent="0">
              <a:buNone/>
              <a:defRPr sz="1500"/>
            </a:lvl8pPr>
            <a:lvl9pPr marL="2742809" indent="0">
              <a:buNone/>
              <a:defRPr sz="1500"/>
            </a:lvl9pPr>
          </a:lstStyle>
          <a:p>
            <a:endParaRPr lang="zh-CN" altLang="en-US"/>
          </a:p>
        </p:txBody>
      </p:sp>
      <p:sp>
        <p:nvSpPr>
          <p:cNvPr id="4" name="文本占位符 3"/>
          <p:cNvSpPr>
            <a:spLocks noGrp="1"/>
          </p:cNvSpPr>
          <p:nvPr>
            <p:ph type="body" sz="half" idx="2"/>
          </p:nvPr>
        </p:nvSpPr>
        <p:spPr>
          <a:xfrm>
            <a:off x="629841" y="1543052"/>
            <a:ext cx="3124012" cy="2858691"/>
          </a:xfrm>
        </p:spPr>
        <p:txBody>
          <a:bodyPr/>
          <a:lstStyle>
            <a:lvl1pPr marL="0" indent="0">
              <a:buNone/>
              <a:defRPr sz="1500"/>
            </a:lvl1pPr>
            <a:lvl2pPr marL="342851" indent="0">
              <a:buNone/>
              <a:defRPr sz="1400"/>
            </a:lvl2pPr>
            <a:lvl3pPr marL="685703" indent="0">
              <a:buNone/>
              <a:defRPr sz="1200"/>
            </a:lvl3pPr>
            <a:lvl4pPr marL="1028555" indent="0">
              <a:buNone/>
              <a:defRPr sz="1100"/>
            </a:lvl4pPr>
            <a:lvl5pPr marL="1371405" indent="0">
              <a:buNone/>
              <a:defRPr sz="1100"/>
            </a:lvl5pPr>
            <a:lvl6pPr marL="1714256" indent="0">
              <a:buNone/>
              <a:defRPr sz="1100"/>
            </a:lvl6pPr>
            <a:lvl7pPr marL="2057108" indent="0">
              <a:buNone/>
              <a:defRPr sz="1100"/>
            </a:lvl7pPr>
            <a:lvl8pPr marL="2399959" indent="0">
              <a:buNone/>
              <a:defRPr sz="1100"/>
            </a:lvl8pPr>
            <a:lvl9pPr marL="2742809"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6" y="273846"/>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1" y="273846"/>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1" y="273844"/>
            <a:ext cx="7886700" cy="994172"/>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1" y="1369219"/>
            <a:ext cx="7886700" cy="3263504"/>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4"/>
            <a:ext cx="20574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028951" y="4767264"/>
            <a:ext cx="30861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7951" y="4767264"/>
            <a:ext cx="20574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70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26" indent="-171426" algn="l" defTabSz="68570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277" indent="-171426" algn="l" defTabSz="68570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28" indent="-171426" algn="l" defTabSz="68570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199979"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4pPr>
      <a:lvl5pPr marL="1542830"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5pPr>
      <a:lvl6pPr marL="1885682"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53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384"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236" indent="-171426" algn="l" defTabSz="685703"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24000" r="-24000"/>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68570" tIns="34286" rIns="68570" bIns="34286"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4"/>
            <a:ext cx="8229600" cy="3394472"/>
          </a:xfrm>
          <a:prstGeom prst="rect">
            <a:avLst/>
          </a:prstGeom>
        </p:spPr>
        <p:txBody>
          <a:bodyPr vert="horz" lIns="68570" tIns="34286" rIns="68570" bIns="34286"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6"/>
            <a:ext cx="2133600" cy="273844"/>
          </a:xfrm>
          <a:prstGeom prst="rect">
            <a:avLst/>
          </a:prstGeom>
        </p:spPr>
        <p:txBody>
          <a:bodyPr vert="horz" lIns="68570" tIns="34286" rIns="68570" bIns="34286" rtlCol="0" anchor="ctr"/>
          <a:lstStyle>
            <a:lvl1pPr algn="l">
              <a:defRPr sz="900">
                <a:solidFill>
                  <a:schemeClr val="tx1">
                    <a:tint val="75000"/>
                  </a:schemeClr>
                </a:solidFill>
              </a:defRPr>
            </a:lvl1pPr>
          </a:lstStyle>
          <a:p>
            <a:fld id="{82F288E0-7875-42C4-84C8-98DBBD3BF4D2}" type="datetimeFigureOut">
              <a:rPr lang="zh-CN" altLang="en-US" smtClean="0"/>
              <a:t>2018/8/23</a:t>
            </a:fld>
            <a:endParaRPr lang="zh-CN" altLang="en-US"/>
          </a:p>
        </p:txBody>
      </p:sp>
      <p:sp>
        <p:nvSpPr>
          <p:cNvPr id="5" name="页脚占位符 4"/>
          <p:cNvSpPr>
            <a:spLocks noGrp="1"/>
          </p:cNvSpPr>
          <p:nvPr>
            <p:ph type="ftr" sz="quarter" idx="3"/>
          </p:nvPr>
        </p:nvSpPr>
        <p:spPr>
          <a:xfrm>
            <a:off x="3124200" y="4767266"/>
            <a:ext cx="2895600" cy="273844"/>
          </a:xfrm>
          <a:prstGeom prst="rect">
            <a:avLst/>
          </a:prstGeom>
        </p:spPr>
        <p:txBody>
          <a:bodyPr vert="horz" lIns="68570" tIns="34286" rIns="68570" bIns="34286" rtlCol="0" anchor="ctr"/>
          <a:lstStyle>
            <a:lvl1pPr algn="ctr">
              <a:defRPr sz="9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6"/>
            <a:ext cx="2133600" cy="273844"/>
          </a:xfrm>
          <a:prstGeom prst="rect">
            <a:avLst/>
          </a:prstGeom>
        </p:spPr>
        <p:txBody>
          <a:bodyPr vert="horz" lIns="68570" tIns="34286" rIns="68570" bIns="34286" rtlCol="0" anchor="ctr"/>
          <a:lstStyle>
            <a:lvl1pPr algn="r">
              <a:defRPr sz="900">
                <a:solidFill>
                  <a:schemeClr val="tx1">
                    <a:tint val="75000"/>
                  </a:schemeClr>
                </a:solidFill>
              </a:defRPr>
            </a:lvl1pPr>
          </a:lstStyle>
          <a:p>
            <a:fld id="{7D9BB5D0-35E4-459D-AEF3-FE4D7C45CC19}" type="slidenum">
              <a:rPr lang="zh-CN" altLang="en-US" smtClean="0"/>
              <a:t>‹#›</a:t>
            </a:fld>
            <a:endParaRPr lang="zh-CN" altLang="en-US"/>
          </a:p>
        </p:txBody>
      </p:sp>
    </p:spTree>
    <p:extLst>
      <p:ext uri="{BB962C8B-B14F-4D97-AF65-F5344CB8AC3E}">
        <p14:creationId xmlns:p14="http://schemas.microsoft.com/office/powerpoint/2010/main" val="234455334"/>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defTabSz="685703" rtl="0" eaLnBrk="1" latinLnBrk="0" hangingPunct="1">
        <a:spcBef>
          <a:spcPct val="0"/>
        </a:spcBef>
        <a:buNone/>
        <a:defRPr sz="3300" kern="1200">
          <a:solidFill>
            <a:schemeClr val="tx1"/>
          </a:solidFill>
          <a:latin typeface="+mj-lt"/>
          <a:ea typeface="+mj-ea"/>
          <a:cs typeface="+mj-cs"/>
        </a:defRPr>
      </a:lvl1pPr>
    </p:titleStyle>
    <p:bodyStyle>
      <a:lvl1pPr marL="257138" indent="-257138" algn="l" defTabSz="685703"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557134" indent="-214283" algn="l" defTabSz="685703"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57128" indent="-171426" algn="l" defTabSz="685703" rtl="0" eaLnBrk="1" latinLnBrk="0" hangingPunct="1">
        <a:spcBef>
          <a:spcPct val="20000"/>
        </a:spcBef>
        <a:buFont typeface="Arial" pitchFamily="34" charset="0"/>
        <a:buChar char="•"/>
        <a:defRPr sz="1800" kern="1200">
          <a:solidFill>
            <a:schemeClr val="tx1"/>
          </a:solidFill>
          <a:latin typeface="+mn-lt"/>
          <a:ea typeface="+mn-ea"/>
          <a:cs typeface="+mn-cs"/>
        </a:defRPr>
      </a:lvl3pPr>
      <a:lvl4pPr marL="1199979"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4pPr>
      <a:lvl5pPr marL="1542830"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5pPr>
      <a:lvl6pPr marL="1885682"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53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384"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236" indent="-171426" algn="l" defTabSz="68570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zh-CN"/>
      </a:defPPr>
      <a:lvl1pPr marL="0" algn="l" defTabSz="685703" rtl="0" eaLnBrk="1" latinLnBrk="0" hangingPunct="1">
        <a:defRPr sz="1400" kern="1200">
          <a:solidFill>
            <a:schemeClr val="tx1"/>
          </a:solidFill>
          <a:latin typeface="+mn-lt"/>
          <a:ea typeface="+mn-ea"/>
          <a:cs typeface="+mn-cs"/>
        </a:defRPr>
      </a:lvl1pPr>
      <a:lvl2pPr marL="342851" algn="l" defTabSz="685703" rtl="0" eaLnBrk="1" latinLnBrk="0" hangingPunct="1">
        <a:defRPr sz="1400" kern="1200">
          <a:solidFill>
            <a:schemeClr val="tx1"/>
          </a:solidFill>
          <a:latin typeface="+mn-lt"/>
          <a:ea typeface="+mn-ea"/>
          <a:cs typeface="+mn-cs"/>
        </a:defRPr>
      </a:lvl2pPr>
      <a:lvl3pPr marL="685703" algn="l" defTabSz="685703" rtl="0" eaLnBrk="1" latinLnBrk="0" hangingPunct="1">
        <a:defRPr sz="1400" kern="1200">
          <a:solidFill>
            <a:schemeClr val="tx1"/>
          </a:solidFill>
          <a:latin typeface="+mn-lt"/>
          <a:ea typeface="+mn-ea"/>
          <a:cs typeface="+mn-cs"/>
        </a:defRPr>
      </a:lvl3pPr>
      <a:lvl4pPr marL="1028555" algn="l" defTabSz="685703" rtl="0" eaLnBrk="1" latinLnBrk="0" hangingPunct="1">
        <a:defRPr sz="1400" kern="1200">
          <a:solidFill>
            <a:schemeClr val="tx1"/>
          </a:solidFill>
          <a:latin typeface="+mn-lt"/>
          <a:ea typeface="+mn-ea"/>
          <a:cs typeface="+mn-cs"/>
        </a:defRPr>
      </a:lvl4pPr>
      <a:lvl5pPr marL="1371405" algn="l" defTabSz="685703" rtl="0" eaLnBrk="1" latinLnBrk="0" hangingPunct="1">
        <a:defRPr sz="1400" kern="1200">
          <a:solidFill>
            <a:schemeClr val="tx1"/>
          </a:solidFill>
          <a:latin typeface="+mn-lt"/>
          <a:ea typeface="+mn-ea"/>
          <a:cs typeface="+mn-cs"/>
        </a:defRPr>
      </a:lvl5pPr>
      <a:lvl6pPr marL="1714256" algn="l" defTabSz="685703" rtl="0" eaLnBrk="1" latinLnBrk="0" hangingPunct="1">
        <a:defRPr sz="1400" kern="1200">
          <a:solidFill>
            <a:schemeClr val="tx1"/>
          </a:solidFill>
          <a:latin typeface="+mn-lt"/>
          <a:ea typeface="+mn-ea"/>
          <a:cs typeface="+mn-cs"/>
        </a:defRPr>
      </a:lvl6pPr>
      <a:lvl7pPr marL="2057108" algn="l" defTabSz="685703" rtl="0" eaLnBrk="1" latinLnBrk="0" hangingPunct="1">
        <a:defRPr sz="1400" kern="1200">
          <a:solidFill>
            <a:schemeClr val="tx1"/>
          </a:solidFill>
          <a:latin typeface="+mn-lt"/>
          <a:ea typeface="+mn-ea"/>
          <a:cs typeface="+mn-cs"/>
        </a:defRPr>
      </a:lvl7pPr>
      <a:lvl8pPr marL="2399959" algn="l" defTabSz="685703" rtl="0" eaLnBrk="1" latinLnBrk="0" hangingPunct="1">
        <a:defRPr sz="1400" kern="1200">
          <a:solidFill>
            <a:schemeClr val="tx1"/>
          </a:solidFill>
          <a:latin typeface="+mn-lt"/>
          <a:ea typeface="+mn-ea"/>
          <a:cs typeface="+mn-cs"/>
        </a:defRPr>
      </a:lvl8pPr>
      <a:lvl9pPr marL="2742809" algn="l" defTabSz="685703"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slideLayout" Target="../slideLayouts/slideLayout17.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s>
</file>

<file path=ppt/slides/_rels/slide10.xml.rels><?xml version="1.0" encoding="UTF-8" standalone="yes"?>
<Relationships xmlns="http://schemas.openxmlformats.org/package/2006/relationships"><Relationship Id="rId8" Type="http://schemas.openxmlformats.org/officeDocument/2006/relationships/tags" Target="../tags/tag79.xml"/><Relationship Id="rId3" Type="http://schemas.openxmlformats.org/officeDocument/2006/relationships/tags" Target="../tags/tag74.xml"/><Relationship Id="rId7" Type="http://schemas.openxmlformats.org/officeDocument/2006/relationships/tags" Target="../tags/tag78.xml"/><Relationship Id="rId2" Type="http://schemas.openxmlformats.org/officeDocument/2006/relationships/tags" Target="../tags/tag73.xml"/><Relationship Id="rId1" Type="http://schemas.openxmlformats.org/officeDocument/2006/relationships/tags" Target="../tags/tag72.xml"/><Relationship Id="rId6" Type="http://schemas.openxmlformats.org/officeDocument/2006/relationships/tags" Target="../tags/tag77.xml"/><Relationship Id="rId5" Type="http://schemas.openxmlformats.org/officeDocument/2006/relationships/tags" Target="../tags/tag76.xml"/><Relationship Id="rId4" Type="http://schemas.openxmlformats.org/officeDocument/2006/relationships/tags" Target="../tags/tag75.xml"/><Relationship Id="rId9"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82.xml"/><Relationship Id="rId7" Type="http://schemas.openxmlformats.org/officeDocument/2006/relationships/tags" Target="../tags/tag86.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89.xml"/><Relationship Id="rId7" Type="http://schemas.openxmlformats.org/officeDocument/2006/relationships/tags" Target="../tags/tag93.xml"/><Relationship Id="rId2" Type="http://schemas.openxmlformats.org/officeDocument/2006/relationships/tags" Target="../tags/tag88.xml"/><Relationship Id="rId1" Type="http://schemas.openxmlformats.org/officeDocument/2006/relationships/tags" Target="../tags/tag87.xml"/><Relationship Id="rId6" Type="http://schemas.openxmlformats.org/officeDocument/2006/relationships/tags" Target="../tags/tag92.xml"/><Relationship Id="rId5" Type="http://schemas.openxmlformats.org/officeDocument/2006/relationships/tags" Target="../tags/tag91.xml"/><Relationship Id="rId4" Type="http://schemas.openxmlformats.org/officeDocument/2006/relationships/tags" Target="../tags/tag90.xml"/></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96.xml"/><Relationship Id="rId7" Type="http://schemas.openxmlformats.org/officeDocument/2006/relationships/tags" Target="../tags/tag100.xml"/><Relationship Id="rId2" Type="http://schemas.openxmlformats.org/officeDocument/2006/relationships/tags" Target="../tags/tag95.xml"/><Relationship Id="rId1" Type="http://schemas.openxmlformats.org/officeDocument/2006/relationships/tags" Target="../tags/tag94.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tags" Target="../tags/tag97.xml"/></Relationships>
</file>

<file path=ppt/slides/_rels/slide14.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slideLayout" Target="../slideLayouts/slideLayout17.xml"/><Relationship Id="rId2" Type="http://schemas.openxmlformats.org/officeDocument/2006/relationships/tags" Target="../tags/tag102.xml"/><Relationship Id="rId1" Type="http://schemas.openxmlformats.org/officeDocument/2006/relationships/tags" Target="../tags/tag101.xml"/><Relationship Id="rId6" Type="http://schemas.openxmlformats.org/officeDocument/2006/relationships/tags" Target="../tags/tag106.xml"/><Relationship Id="rId5" Type="http://schemas.openxmlformats.org/officeDocument/2006/relationships/tags" Target="../tags/tag105.xml"/><Relationship Id="rId4" Type="http://schemas.openxmlformats.org/officeDocument/2006/relationships/tags" Target="../tags/tag104.xml"/></Relationships>
</file>

<file path=ppt/slides/_rels/slide15.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slideLayout" Target="../slideLayouts/slideLayout17.xml"/><Relationship Id="rId2" Type="http://schemas.openxmlformats.org/officeDocument/2006/relationships/tags" Target="../tags/tag108.xml"/><Relationship Id="rId1" Type="http://schemas.openxmlformats.org/officeDocument/2006/relationships/tags" Target="../tags/tag107.xml"/><Relationship Id="rId6" Type="http://schemas.openxmlformats.org/officeDocument/2006/relationships/tags" Target="../tags/tag112.xml"/><Relationship Id="rId5" Type="http://schemas.openxmlformats.org/officeDocument/2006/relationships/tags" Target="../tags/tag111.xml"/><Relationship Id="rId4" Type="http://schemas.openxmlformats.org/officeDocument/2006/relationships/tags" Target="../tags/tag110.xml"/></Relationships>
</file>

<file path=ppt/slides/_rels/slide16.xml.rels><?xml version="1.0" encoding="UTF-8" standalone="yes"?>
<Relationships xmlns="http://schemas.openxmlformats.org/package/2006/relationships"><Relationship Id="rId3" Type="http://schemas.openxmlformats.org/officeDocument/2006/relationships/tags" Target="../tags/tag115.xml"/><Relationship Id="rId7" Type="http://schemas.openxmlformats.org/officeDocument/2006/relationships/slideLayout" Target="../slideLayouts/slideLayout17.xml"/><Relationship Id="rId2" Type="http://schemas.openxmlformats.org/officeDocument/2006/relationships/tags" Target="../tags/tag114.xml"/><Relationship Id="rId1" Type="http://schemas.openxmlformats.org/officeDocument/2006/relationships/tags" Target="../tags/tag113.xml"/><Relationship Id="rId6" Type="http://schemas.openxmlformats.org/officeDocument/2006/relationships/tags" Target="../tags/tag118.xml"/><Relationship Id="rId5" Type="http://schemas.openxmlformats.org/officeDocument/2006/relationships/tags" Target="../tags/tag117.xml"/><Relationship Id="rId4" Type="http://schemas.openxmlformats.org/officeDocument/2006/relationships/tags" Target="../tags/tag11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19.xml"/></Relationships>
</file>

<file path=ppt/slides/_rels/slide2.xml.rels><?xml version="1.0" encoding="UTF-8" standalone="yes"?>
<Relationships xmlns="http://schemas.openxmlformats.org/package/2006/relationships"><Relationship Id="rId3" Type="http://schemas.openxmlformats.org/officeDocument/2006/relationships/tags" Target="../tags/tag18.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tags" Target="../tags/tag16.xml"/><Relationship Id="rId6" Type="http://schemas.openxmlformats.org/officeDocument/2006/relationships/slideLayout" Target="../slideLayouts/slideLayout17.xml"/><Relationship Id="rId5" Type="http://schemas.openxmlformats.org/officeDocument/2006/relationships/tags" Target="../tags/tag20.xml"/><Relationship Id="rId4" Type="http://schemas.openxmlformats.org/officeDocument/2006/relationships/tags" Target="../tags/tag19.xml"/></Relationships>
</file>

<file path=ppt/slides/_rels/slide3.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slideLayout" Target="../slideLayouts/slideLayout17.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s>
</file>

<file path=ppt/slides/_rels/slide4.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slideLayout" Target="../slideLayouts/slideLayout17.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s>
</file>

<file path=ppt/slides/_rels/slide5.xml.rels><?xml version="1.0" encoding="UTF-8" standalone="yes"?>
<Relationships xmlns="http://schemas.openxmlformats.org/package/2006/relationships"><Relationship Id="rId3" Type="http://schemas.openxmlformats.org/officeDocument/2006/relationships/tags" Target="../tags/tag35.xml"/><Relationship Id="rId7" Type="http://schemas.openxmlformats.org/officeDocument/2006/relationships/slideLayout" Target="../slideLayouts/slideLayout17.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s>
</file>

<file path=ppt/slides/_rels/slide6.xml.rels><?xml version="1.0" encoding="UTF-8" standalone="yes"?>
<Relationships xmlns="http://schemas.openxmlformats.org/package/2006/relationships"><Relationship Id="rId3" Type="http://schemas.openxmlformats.org/officeDocument/2006/relationships/tags" Target="../tags/tag41.xml"/><Relationship Id="rId7" Type="http://schemas.openxmlformats.org/officeDocument/2006/relationships/slideLayout" Target="../slideLayouts/slideLayout17.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s>
</file>

<file path=ppt/slides/_rels/slide7.xml.rels><?xml version="1.0" encoding="UTF-8" standalone="yes"?>
<Relationships xmlns="http://schemas.openxmlformats.org/package/2006/relationships"><Relationship Id="rId8" Type="http://schemas.openxmlformats.org/officeDocument/2006/relationships/tags" Target="../tags/tag52.xml"/><Relationship Id="rId13" Type="http://schemas.openxmlformats.org/officeDocument/2006/relationships/slideLayout" Target="../slideLayouts/slideLayout17.xml"/><Relationship Id="rId3" Type="http://schemas.openxmlformats.org/officeDocument/2006/relationships/tags" Target="../tags/tag47.xml"/><Relationship Id="rId7" Type="http://schemas.openxmlformats.org/officeDocument/2006/relationships/tags" Target="../tags/tag51.xml"/><Relationship Id="rId12" Type="http://schemas.openxmlformats.org/officeDocument/2006/relationships/tags" Target="../tags/tag56.xml"/><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tags" Target="../tags/tag50.xml"/><Relationship Id="rId11" Type="http://schemas.openxmlformats.org/officeDocument/2006/relationships/tags" Target="../tags/tag55.xml"/><Relationship Id="rId5" Type="http://schemas.openxmlformats.org/officeDocument/2006/relationships/tags" Target="../tags/tag49.xml"/><Relationship Id="rId10" Type="http://schemas.openxmlformats.org/officeDocument/2006/relationships/tags" Target="../tags/tag54.xml"/><Relationship Id="rId4" Type="http://schemas.openxmlformats.org/officeDocument/2006/relationships/tags" Target="../tags/tag48.xml"/><Relationship Id="rId9" Type="http://schemas.openxmlformats.org/officeDocument/2006/relationships/tags" Target="../tags/tag53.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tags" Target="../tags/tag59.xml"/><Relationship Id="rId7" Type="http://schemas.openxmlformats.org/officeDocument/2006/relationships/tags" Target="../tags/tag6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5" Type="http://schemas.openxmlformats.org/officeDocument/2006/relationships/tags" Target="../tags/tag61.xml"/><Relationship Id="rId4" Type="http://schemas.openxmlformats.org/officeDocument/2006/relationships/tags" Target="../tags/tag60.xml"/></Relationships>
</file>

<file path=ppt/slides/_rels/slide9.xml.rels><?xml version="1.0" encoding="UTF-8" standalone="yes"?>
<Relationships xmlns="http://schemas.openxmlformats.org/package/2006/relationships"><Relationship Id="rId8" Type="http://schemas.openxmlformats.org/officeDocument/2006/relationships/tags" Target="../tags/tag71.xml"/><Relationship Id="rId3" Type="http://schemas.openxmlformats.org/officeDocument/2006/relationships/tags" Target="../tags/tag66.xml"/><Relationship Id="rId7" Type="http://schemas.openxmlformats.org/officeDocument/2006/relationships/tags" Target="../tags/tag70.xml"/><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tags" Target="../tags/tag69.xml"/><Relationship Id="rId5" Type="http://schemas.openxmlformats.org/officeDocument/2006/relationships/tags" Target="../tags/tag68.xml"/><Relationship Id="rId4" Type="http://schemas.openxmlformats.org/officeDocument/2006/relationships/tags" Target="../tags/tag67.xml"/><Relationship Id="rId9"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Placeholder 3"/>
          <p:cNvSpPr txBox="1">
            <a:spLocks/>
          </p:cNvSpPr>
          <p:nvPr>
            <p:custDataLst>
              <p:tags r:id="rId2"/>
            </p:custDataLst>
          </p:nvPr>
        </p:nvSpPr>
        <p:spPr bwMode="auto">
          <a:xfrm>
            <a:off x="17466" y="1910955"/>
            <a:ext cx="1641475" cy="117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eaLnBrk="0" fontAlgn="base" hangingPunct="0">
              <a:spcBef>
                <a:spcPct val="0"/>
              </a:spcBef>
              <a:spcAft>
                <a:spcPct val="0"/>
              </a:spcAft>
              <a:defRPr>
                <a:solidFill>
                  <a:schemeClr val="tx1"/>
                </a:solidFill>
                <a:latin typeface="Calibri" pitchFamily="34" charset="0"/>
                <a:ea typeface="宋体" charset="-122"/>
              </a:defRPr>
            </a:lvl6pPr>
            <a:lvl7pPr marL="2971800" indent="-228600" eaLnBrk="0" fontAlgn="base" hangingPunct="0">
              <a:spcBef>
                <a:spcPct val="0"/>
              </a:spcBef>
              <a:spcAft>
                <a:spcPct val="0"/>
              </a:spcAft>
              <a:defRPr>
                <a:solidFill>
                  <a:schemeClr val="tx1"/>
                </a:solidFill>
                <a:latin typeface="Calibri" pitchFamily="34" charset="0"/>
                <a:ea typeface="宋体" charset="-122"/>
              </a:defRPr>
            </a:lvl7pPr>
            <a:lvl8pPr marL="3429000" indent="-228600" eaLnBrk="0" fontAlgn="base" hangingPunct="0">
              <a:spcBef>
                <a:spcPct val="0"/>
              </a:spcBef>
              <a:spcAft>
                <a:spcPct val="0"/>
              </a:spcAft>
              <a:defRPr>
                <a:solidFill>
                  <a:schemeClr val="tx1"/>
                </a:solidFill>
                <a:latin typeface="Calibri" pitchFamily="34" charset="0"/>
                <a:ea typeface="宋体" charset="-122"/>
              </a:defRPr>
            </a:lvl8pPr>
            <a:lvl9pPr marL="3886200" indent="-228600" eaLnBrk="0" fontAlgn="base" hangingPunct="0">
              <a:spcBef>
                <a:spcPct val="0"/>
              </a:spcBef>
              <a:spcAft>
                <a:spcPct val="0"/>
              </a:spcAft>
              <a:defRPr>
                <a:solidFill>
                  <a:schemeClr val="tx1"/>
                </a:solidFill>
                <a:latin typeface="Calibri" pitchFamily="34" charset="0"/>
                <a:ea typeface="宋体" charset="-122"/>
              </a:defRPr>
            </a:lvl9pPr>
          </a:lstStyle>
          <a:p>
            <a:pPr algn="ctr">
              <a:spcBef>
                <a:spcPct val="20000"/>
              </a:spcBef>
              <a:buFont typeface="Arial" charset="0"/>
              <a:buNone/>
            </a:pPr>
            <a:r>
              <a:rPr lang="en-US" altLang="zh-CN" sz="8600" b="1" dirty="0" smtClean="0">
                <a:solidFill>
                  <a:srgbClr val="084CA1"/>
                </a:solidFill>
                <a:latin typeface="Arial" charset="0"/>
                <a:cs typeface="Arial" charset="0"/>
              </a:rPr>
              <a:t>03</a:t>
            </a:r>
            <a:endParaRPr lang="en-US" altLang="zh-CN" sz="8600" b="1" dirty="0">
              <a:solidFill>
                <a:srgbClr val="084CA1"/>
              </a:solidFill>
              <a:latin typeface="Arial" charset="0"/>
              <a:cs typeface="Arial" charset="0"/>
            </a:endParaRPr>
          </a:p>
        </p:txBody>
      </p:sp>
      <p:sp>
        <p:nvSpPr>
          <p:cNvPr id="3075" name="文本框 16"/>
          <p:cNvSpPr txBox="1">
            <a:spLocks noChangeArrowheads="1"/>
          </p:cNvSpPr>
          <p:nvPr>
            <p:custDataLst>
              <p:tags r:id="rId3"/>
            </p:custDataLst>
          </p:nvPr>
        </p:nvSpPr>
        <p:spPr bwMode="auto">
          <a:xfrm>
            <a:off x="1627919" y="2411128"/>
            <a:ext cx="5032375" cy="56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0" tIns="34286" rIns="68570" bIns="34286" anchor="b">
            <a:noAutofit/>
          </a:bodyPr>
          <a:lstStyle>
            <a:defPPr>
              <a:defRPr lang="zh-CN"/>
            </a:defPPr>
            <a:lvl1pPr>
              <a:defRPr sz="4400" b="1">
                <a:solidFill>
                  <a:srgbClr val="084CA1"/>
                </a:solidFill>
                <a:latin typeface="微软雅黑" pitchFamily="34" charset="-122"/>
                <a:ea typeface="微软雅黑" pitchFamily="34" charset="-122"/>
                <a:cs typeface="Arial" charset="0"/>
              </a:defRPr>
            </a:lvl1pPr>
            <a:lvl2pPr marL="742950" indent="-285750">
              <a:defRPr>
                <a:latin typeface="Calibri" panose="020F0502020204030204" pitchFamily="34" charset="0"/>
                <a:ea typeface="宋体" panose="02010600030101010101" pitchFamily="2" charset="-122"/>
              </a:defRPr>
            </a:lvl2pPr>
            <a:lvl3pPr marL="1143000" indent="-228600">
              <a:defRPr>
                <a:latin typeface="Calibri" panose="020F0502020204030204" pitchFamily="34" charset="0"/>
                <a:ea typeface="宋体" panose="02010600030101010101" pitchFamily="2" charset="-122"/>
              </a:defRPr>
            </a:lvl3pPr>
            <a:lvl4pPr marL="1600200" indent="-228600">
              <a:defRPr>
                <a:latin typeface="Calibri" panose="020F0502020204030204" pitchFamily="34" charset="0"/>
                <a:ea typeface="宋体" panose="02010600030101010101" pitchFamily="2" charset="-122"/>
              </a:defRPr>
            </a:lvl4pPr>
            <a:lvl5pPr marL="2057400" indent="-228600">
              <a:defRPr>
                <a:latin typeface="Calibri" panose="020F0502020204030204" pitchFamily="34" charset="0"/>
                <a:ea typeface="宋体" panose="02010600030101010101" pitchFamily="2" charset="-122"/>
              </a:defRPr>
            </a:lvl5pPr>
            <a:lvl6pPr marL="2514600" indent="-228600" fontAlgn="base">
              <a:spcBef>
                <a:spcPct val="0"/>
              </a:spcBef>
              <a:spcAft>
                <a:spcPct val="0"/>
              </a:spcAft>
              <a:defRPr>
                <a:latin typeface="Calibri" panose="020F0502020204030204" pitchFamily="34" charset="0"/>
                <a:ea typeface="宋体" panose="02010600030101010101" pitchFamily="2" charset="-122"/>
              </a:defRPr>
            </a:lvl6pPr>
            <a:lvl7pPr marL="2971800" indent="-228600" fontAlgn="base">
              <a:spcBef>
                <a:spcPct val="0"/>
              </a:spcBef>
              <a:spcAft>
                <a:spcPct val="0"/>
              </a:spcAft>
              <a:defRPr>
                <a:latin typeface="Calibri" panose="020F0502020204030204" pitchFamily="34" charset="0"/>
                <a:ea typeface="宋体" panose="02010600030101010101" pitchFamily="2" charset="-122"/>
              </a:defRPr>
            </a:lvl7pPr>
            <a:lvl8pPr marL="3429000" indent="-228600" fontAlgn="base">
              <a:spcBef>
                <a:spcPct val="0"/>
              </a:spcBef>
              <a:spcAft>
                <a:spcPct val="0"/>
              </a:spcAft>
              <a:defRPr>
                <a:latin typeface="Calibri" panose="020F0502020204030204" pitchFamily="34" charset="0"/>
                <a:ea typeface="宋体" panose="02010600030101010101" pitchFamily="2" charset="-122"/>
              </a:defRPr>
            </a:lvl8pPr>
            <a:lvl9pPr marL="3886200" indent="-228600" fontAlgn="base">
              <a:spcBef>
                <a:spcPct val="0"/>
              </a:spcBef>
              <a:spcAft>
                <a:spcPct val="0"/>
              </a:spcAft>
              <a:defRPr>
                <a:latin typeface="Calibri" panose="020F0502020204030204" pitchFamily="34" charset="0"/>
                <a:ea typeface="宋体" panose="02010600030101010101" pitchFamily="2" charset="-122"/>
              </a:defRPr>
            </a:lvl9pPr>
          </a:lstStyle>
          <a:p>
            <a:r>
              <a:rPr lang="zh-CN" altLang="en-US" dirty="0" smtClean="0">
                <a:sym typeface="Microsoft YaHei"/>
              </a:rPr>
              <a:t>交易性金融资产</a:t>
            </a:r>
            <a:endParaRPr lang="zh-CN" altLang="en-US" dirty="0">
              <a:sym typeface="Microsoft YaHei"/>
            </a:endParaRPr>
          </a:p>
        </p:txBody>
      </p:sp>
      <p:sp>
        <p:nvSpPr>
          <p:cNvPr id="19" name="等腰三角形 18"/>
          <p:cNvSpPr/>
          <p:nvPr>
            <p:custDataLst>
              <p:tags r:id="rId4"/>
            </p:custDataLst>
          </p:nvPr>
        </p:nvSpPr>
        <p:spPr>
          <a:xfrm rot="9233090">
            <a:off x="7207250" y="1840708"/>
            <a:ext cx="266700" cy="172641"/>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0" name="等腰三角形 19"/>
          <p:cNvSpPr/>
          <p:nvPr>
            <p:custDataLst>
              <p:tags r:id="rId5"/>
            </p:custDataLst>
          </p:nvPr>
        </p:nvSpPr>
        <p:spPr>
          <a:xfrm rot="15569576">
            <a:off x="6904437" y="2303860"/>
            <a:ext cx="297656" cy="34290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1" name="等腰三角形 20"/>
          <p:cNvSpPr/>
          <p:nvPr>
            <p:custDataLst>
              <p:tags r:id="rId6"/>
            </p:custDataLst>
          </p:nvPr>
        </p:nvSpPr>
        <p:spPr>
          <a:xfrm rot="21371394">
            <a:off x="6723063" y="1353744"/>
            <a:ext cx="266700" cy="172640"/>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2" name="等腰三角形 21"/>
          <p:cNvSpPr/>
          <p:nvPr>
            <p:custDataLst>
              <p:tags r:id="rId7"/>
            </p:custDataLst>
          </p:nvPr>
        </p:nvSpPr>
        <p:spPr>
          <a:xfrm rot="12912161">
            <a:off x="7764463" y="2615807"/>
            <a:ext cx="944562" cy="611981"/>
          </a:xfrm>
          <a:prstGeom prst="triangl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3" name="等腰三角形 22"/>
          <p:cNvSpPr/>
          <p:nvPr>
            <p:custDataLst>
              <p:tags r:id="rId8"/>
            </p:custDataLst>
          </p:nvPr>
        </p:nvSpPr>
        <p:spPr>
          <a:xfrm rot="12912161">
            <a:off x="7632700" y="2570561"/>
            <a:ext cx="1176338" cy="760809"/>
          </a:xfrm>
          <a:prstGeom prst="triangle">
            <a:avLst/>
          </a:prstGeom>
          <a:noFill/>
          <a:ln w="12700" cap="flat" cmpd="sng" algn="ctr">
            <a:solidFill>
              <a:srgbClr val="3B8DE9"/>
            </a:solid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4" name="椭圆 23"/>
          <p:cNvSpPr/>
          <p:nvPr>
            <p:custDataLst>
              <p:tags r:id="rId9"/>
            </p:custDataLst>
          </p:nvPr>
        </p:nvSpPr>
        <p:spPr>
          <a:xfrm rot="9110320">
            <a:off x="8953500" y="2844407"/>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5" name="椭圆 24"/>
          <p:cNvSpPr/>
          <p:nvPr>
            <p:custDataLst>
              <p:tags r:id="rId10"/>
            </p:custDataLst>
          </p:nvPr>
        </p:nvSpPr>
        <p:spPr>
          <a:xfrm rot="9110320">
            <a:off x="7864476" y="3221832"/>
            <a:ext cx="115888" cy="86916"/>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6" name="椭圆 25"/>
          <p:cNvSpPr/>
          <p:nvPr>
            <p:custDataLst>
              <p:tags r:id="rId11"/>
            </p:custDataLst>
          </p:nvPr>
        </p:nvSpPr>
        <p:spPr>
          <a:xfrm rot="9110320">
            <a:off x="7981950" y="2349106"/>
            <a:ext cx="114300" cy="86915"/>
          </a:xfrm>
          <a:prstGeom prst="ellipse">
            <a:avLst/>
          </a:prstGeom>
          <a:solidFill>
            <a:srgbClr val="3B8DE9"/>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FFFF"/>
              </a:solidFill>
              <a:ea typeface="幼圆"/>
            </a:endParaRPr>
          </a:p>
        </p:txBody>
      </p:sp>
      <p:sp>
        <p:nvSpPr>
          <p:cNvPr id="27" name="等腰三角形 26"/>
          <p:cNvSpPr/>
          <p:nvPr>
            <p:custDataLst>
              <p:tags r:id="rId12"/>
            </p:custDataLst>
          </p:nvPr>
        </p:nvSpPr>
        <p:spPr>
          <a:xfrm rot="18210217">
            <a:off x="6330157" y="1608538"/>
            <a:ext cx="95250" cy="109537"/>
          </a:xfrm>
          <a:prstGeom prst="triangle">
            <a:avLst/>
          </a:prstGeom>
          <a:solidFill>
            <a:srgbClr val="3B8DE9">
              <a:lumMod val="20000"/>
              <a:lumOff val="8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sp>
        <p:nvSpPr>
          <p:cNvPr id="28" name="等腰三角形 27"/>
          <p:cNvSpPr/>
          <p:nvPr>
            <p:custDataLst>
              <p:tags r:id="rId13"/>
            </p:custDataLst>
          </p:nvPr>
        </p:nvSpPr>
        <p:spPr>
          <a:xfrm rot="8748521">
            <a:off x="6672266" y="1735932"/>
            <a:ext cx="128587" cy="82154"/>
          </a:xfrm>
          <a:prstGeom prst="triangle">
            <a:avLst/>
          </a:prstGeom>
          <a:solidFill>
            <a:srgbClr val="3B8DE9">
              <a:lumMod val="60000"/>
              <a:lumOff val="40000"/>
            </a:srgbClr>
          </a:solidFill>
          <a:ln w="12700" cap="flat" cmpd="sng" algn="ctr">
            <a:noFill/>
            <a:prstDash val="solid"/>
            <a:miter lim="800000"/>
          </a:ln>
          <a:effectLst/>
        </p:spPr>
        <p:txBody>
          <a:bodyPr lIns="68570" tIns="34286" rIns="68570" bIns="34286" anchor="ctr"/>
          <a:lstStyle/>
          <a:p>
            <a:pPr algn="ctr">
              <a:defRPr/>
            </a:pPr>
            <a:endParaRPr lang="zh-CN" altLang="en-US" kern="0">
              <a:solidFill>
                <a:srgbClr val="FFC20F"/>
              </a:solidFill>
              <a:ea typeface="幼圆"/>
            </a:endParaRPr>
          </a:p>
        </p:txBody>
      </p:sp>
      <p:cxnSp>
        <p:nvCxnSpPr>
          <p:cNvPr id="3087" name="Straight Connector 13"/>
          <p:cNvCxnSpPr>
            <a:cxnSpLocks noChangeShapeType="1"/>
          </p:cNvCxnSpPr>
          <p:nvPr>
            <p:custDataLst>
              <p:tags r:id="rId14"/>
            </p:custDataLst>
          </p:nvPr>
        </p:nvCxnSpPr>
        <p:spPr bwMode="auto">
          <a:xfrm flipH="1">
            <a:off x="0" y="3082529"/>
            <a:ext cx="6732588" cy="0"/>
          </a:xfrm>
          <a:prstGeom prst="line">
            <a:avLst/>
          </a:prstGeom>
          <a:noFill/>
          <a:ln w="19050" cap="sq" algn="ctr">
            <a:solidFill>
              <a:srgbClr val="084CA1"/>
            </a:solidFill>
            <a:miter lim="800000"/>
            <a:headEnd type="oval" w="med" len="med"/>
            <a:tailEnd/>
          </a:ln>
          <a:extLst>
            <a:ext uri="{909E8E84-426E-40DD-AFC4-6F175D3DCCD1}">
              <a14:hiddenFill xmlns:a14="http://schemas.microsoft.com/office/drawing/2010/main">
                <a:noFill/>
              </a14:hiddenFill>
            </a:ext>
          </a:extLst>
        </p:spPr>
      </p:cxnSp>
    </p:spTree>
    <p:custDataLst>
      <p:tags r:id="rId1"/>
    </p:custDataLst>
    <p:extLst>
      <p:ext uri="{BB962C8B-B14F-4D97-AF65-F5344CB8AC3E}">
        <p14:creationId xmlns:p14="http://schemas.microsoft.com/office/powerpoint/2010/main" val="4689002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3106972"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期末计量</a:t>
            </a:r>
          </a:p>
        </p:txBody>
      </p:sp>
      <p:sp>
        <p:nvSpPr>
          <p:cNvPr id="25" name="矩形 24"/>
          <p:cNvSpPr/>
          <p:nvPr>
            <p:custDataLst>
              <p:tags r:id="rId7"/>
            </p:custDataLst>
          </p:nvPr>
        </p:nvSpPr>
        <p:spPr>
          <a:xfrm>
            <a:off x="3055204" y="3524099"/>
            <a:ext cx="5186283" cy="927345"/>
          </a:xfrm>
          <a:prstGeom prst="rect">
            <a:avLst/>
          </a:prstGeom>
        </p:spPr>
        <p:txBody>
          <a:bodyPr wrap="square">
            <a:noAutofit/>
          </a:bodyPr>
          <a:lstStyle/>
          <a:p>
            <a:pPr>
              <a:lnSpc>
                <a:spcPct val="150000"/>
              </a:lnSpc>
            </a:pPr>
            <a:r>
              <a:rPr lang="zh-CN" altLang="zh-CN" sz="1800" dirty="0">
                <a:latin typeface="微软雅黑" pitchFamily="34" charset="-122"/>
                <a:ea typeface="微软雅黑" pitchFamily="34" charset="-122"/>
              </a:rPr>
              <a:t>借：公允价值变动损益</a:t>
            </a:r>
          </a:p>
          <a:p>
            <a:pPr>
              <a:lnSpc>
                <a:spcPct val="150000"/>
              </a:lnSpc>
            </a:pPr>
            <a:r>
              <a:rPr lang="zh-CN" altLang="zh-CN" sz="1800" dirty="0">
                <a:latin typeface="微软雅黑" pitchFamily="34" charset="-122"/>
                <a:ea typeface="微软雅黑" pitchFamily="34" charset="-122"/>
              </a:rPr>
              <a:t>　　贷：交易性金融资产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公允价值变动（差额）</a:t>
            </a:r>
          </a:p>
        </p:txBody>
      </p:sp>
      <p:sp>
        <p:nvSpPr>
          <p:cNvPr id="29" name="圆角矩形 28"/>
          <p:cNvSpPr/>
          <p:nvPr/>
        </p:nvSpPr>
        <p:spPr>
          <a:xfrm>
            <a:off x="3080719" y="3543582"/>
            <a:ext cx="5160769"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0" name="îṩ1íḍè"/>
          <p:cNvSpPr/>
          <p:nvPr/>
        </p:nvSpPr>
        <p:spPr bwMode="auto">
          <a:xfrm>
            <a:off x="3004927" y="3939430"/>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cxnSp>
        <p:nvCxnSpPr>
          <p:cNvPr id="31" name="Straight Connector 14"/>
          <p:cNvCxnSpPr>
            <a:stCxn id="30" idx="2"/>
          </p:cNvCxnSpPr>
          <p:nvPr/>
        </p:nvCxnSpPr>
        <p:spPr>
          <a:xfrm flipH="1">
            <a:off x="2626957" y="3995476"/>
            <a:ext cx="377970" cy="164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2" name="文本框 14"/>
          <p:cNvSpPr txBox="1"/>
          <p:nvPr/>
        </p:nvSpPr>
        <p:spPr>
          <a:xfrm>
            <a:off x="976136" y="3805114"/>
            <a:ext cx="1672042" cy="369332"/>
          </a:xfrm>
          <a:prstGeom prst="rect">
            <a:avLst/>
          </a:prstGeom>
          <a:solidFill>
            <a:schemeClr val="accent1">
              <a:lumMod val="60000"/>
              <a:lumOff val="40000"/>
            </a:schemeClr>
          </a:solidFill>
        </p:spPr>
        <p:txBody>
          <a:bodyPr wrap="square" rtlCol="0" anchor="ctr">
            <a:spAutoFit/>
          </a:bodyPr>
          <a:lstStyle/>
          <a:p>
            <a:r>
              <a:rPr lang="zh-CN" altLang="zh-CN" sz="1800" dirty="0">
                <a:latin typeface="微软雅黑" pitchFamily="34" charset="-122"/>
                <a:ea typeface="微软雅黑" pitchFamily="34" charset="-122"/>
              </a:rPr>
              <a:t>如果价格下跌</a:t>
            </a:r>
          </a:p>
        </p:txBody>
      </p:sp>
      <p:sp>
        <p:nvSpPr>
          <p:cNvPr id="33" name="矩形 32"/>
          <p:cNvSpPr/>
          <p:nvPr>
            <p:custDataLst>
              <p:tags r:id="rId8"/>
            </p:custDataLst>
          </p:nvPr>
        </p:nvSpPr>
        <p:spPr>
          <a:xfrm>
            <a:off x="3055205" y="1576390"/>
            <a:ext cx="4896544" cy="927345"/>
          </a:xfrm>
          <a:prstGeom prst="rect">
            <a:avLst/>
          </a:prstGeom>
        </p:spPr>
        <p:txBody>
          <a:bodyPr wrap="square">
            <a:noAutofit/>
          </a:bodyPr>
          <a:lstStyle/>
          <a:p>
            <a:pPr>
              <a:lnSpc>
                <a:spcPct val="150000"/>
              </a:lnSpc>
            </a:pPr>
            <a:r>
              <a:rPr lang="zh-CN" altLang="zh-CN" sz="1800" dirty="0">
                <a:latin typeface="微软雅黑" pitchFamily="34" charset="-122"/>
                <a:ea typeface="微软雅黑" pitchFamily="34" charset="-122"/>
              </a:rPr>
              <a:t>借：交易性金融资产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a:t>
            </a:r>
          </a:p>
          <a:p>
            <a:pPr>
              <a:lnSpc>
                <a:spcPct val="150000"/>
              </a:lnSpc>
            </a:pP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：公允价值变动损益（差额）</a:t>
            </a:r>
          </a:p>
        </p:txBody>
      </p:sp>
      <p:sp>
        <p:nvSpPr>
          <p:cNvPr id="34" name="圆角矩形 33"/>
          <p:cNvSpPr/>
          <p:nvPr/>
        </p:nvSpPr>
        <p:spPr>
          <a:xfrm>
            <a:off x="3080720" y="1595873"/>
            <a:ext cx="5160768"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5" name="îṩ1íḍè"/>
          <p:cNvSpPr/>
          <p:nvPr/>
        </p:nvSpPr>
        <p:spPr bwMode="auto">
          <a:xfrm>
            <a:off x="3004927" y="1991721"/>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cxnSp>
        <p:nvCxnSpPr>
          <p:cNvPr id="36" name="Straight Connector 14"/>
          <p:cNvCxnSpPr>
            <a:stCxn id="35" idx="2"/>
          </p:cNvCxnSpPr>
          <p:nvPr/>
        </p:nvCxnSpPr>
        <p:spPr>
          <a:xfrm flipH="1">
            <a:off x="2626957" y="2047767"/>
            <a:ext cx="377970" cy="164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37" name="文本框 14"/>
          <p:cNvSpPr txBox="1"/>
          <p:nvPr/>
        </p:nvSpPr>
        <p:spPr>
          <a:xfrm>
            <a:off x="976136" y="1857405"/>
            <a:ext cx="1672042" cy="369332"/>
          </a:xfrm>
          <a:prstGeom prst="rect">
            <a:avLst/>
          </a:prstGeom>
          <a:solidFill>
            <a:schemeClr val="accent1">
              <a:lumMod val="60000"/>
              <a:lumOff val="40000"/>
            </a:schemeClr>
          </a:solidFill>
        </p:spPr>
        <p:txBody>
          <a:bodyPr wrap="square" rtlCol="0" anchor="ctr">
            <a:spAutoFit/>
          </a:bodyPr>
          <a:lstStyle/>
          <a:p>
            <a:r>
              <a:rPr lang="zh-CN" altLang="zh-CN" sz="1800" dirty="0">
                <a:latin typeface="微软雅黑" pitchFamily="34" charset="-122"/>
                <a:ea typeface="微软雅黑" pitchFamily="34" charset="-122"/>
              </a:rPr>
              <a:t>如果价格上涨</a:t>
            </a:r>
          </a:p>
        </p:txBody>
      </p:sp>
    </p:spTree>
    <p:custDataLst>
      <p:tags r:id="rId1"/>
    </p:custDataLst>
    <p:extLst>
      <p:ext uri="{BB962C8B-B14F-4D97-AF65-F5344CB8AC3E}">
        <p14:creationId xmlns:p14="http://schemas.microsoft.com/office/powerpoint/2010/main" val="260306196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264530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出售</a:t>
            </a:r>
          </a:p>
        </p:txBody>
      </p:sp>
      <p:grpSp>
        <p:nvGrpSpPr>
          <p:cNvPr id="18" name="组合 17"/>
          <p:cNvGrpSpPr/>
          <p:nvPr/>
        </p:nvGrpSpPr>
        <p:grpSpPr>
          <a:xfrm>
            <a:off x="2963686" y="3070973"/>
            <a:ext cx="562070" cy="112092"/>
            <a:chOff x="3896693" y="665994"/>
            <a:chExt cx="562070" cy="112092"/>
          </a:xfrm>
          <a:solidFill>
            <a:srgbClr val="084CA1"/>
          </a:solidFill>
        </p:grpSpPr>
        <p:cxnSp>
          <p:nvCxnSpPr>
            <p:cNvPr id="19"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0"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1" name="文本框 14"/>
          <p:cNvSpPr txBox="1"/>
          <p:nvPr/>
        </p:nvSpPr>
        <p:spPr>
          <a:xfrm>
            <a:off x="511146" y="2873105"/>
            <a:ext cx="2478906" cy="507831"/>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出售交易性金融资产时</a:t>
            </a:r>
          </a:p>
        </p:txBody>
      </p:sp>
      <p:sp>
        <p:nvSpPr>
          <p:cNvPr id="22" name="矩形 21"/>
          <p:cNvSpPr/>
          <p:nvPr>
            <p:custDataLst>
              <p:tags r:id="rId7"/>
            </p:custDataLst>
          </p:nvPr>
        </p:nvSpPr>
        <p:spPr>
          <a:xfrm>
            <a:off x="3453747" y="1760008"/>
            <a:ext cx="5444191" cy="2538859"/>
          </a:xfrm>
          <a:prstGeom prst="rect">
            <a:avLst/>
          </a:prstGeom>
        </p:spPr>
        <p:txBody>
          <a:bodyPr wrap="square">
            <a:noAutofit/>
          </a:bodyPr>
          <a:lstStyle/>
          <a:p>
            <a:pPr>
              <a:lnSpc>
                <a:spcPct val="150000"/>
              </a:lnSpc>
            </a:pPr>
            <a:r>
              <a:rPr lang="zh-CN" altLang="zh-CN" sz="1800" dirty="0">
                <a:latin typeface="微软雅黑" pitchFamily="34" charset="-122"/>
                <a:ea typeface="微软雅黑" pitchFamily="34" charset="-122"/>
              </a:rPr>
              <a:t>借：其他货币资金</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存出投资款</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公允价值变动</a:t>
            </a:r>
            <a:endParaRPr lang="en-US"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借或贷：</a:t>
            </a:r>
            <a:r>
              <a:rPr lang="zh-CN" altLang="zh-CN" sz="1800" dirty="0">
                <a:latin typeface="微软雅黑" pitchFamily="34" charset="-122"/>
                <a:ea typeface="微软雅黑" pitchFamily="34" charset="-122"/>
              </a:rPr>
              <a:t>投资收益</a:t>
            </a:r>
            <a:endParaRPr lang="en-US" altLang="zh-CN"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同时，</a:t>
            </a:r>
            <a:r>
              <a:rPr lang="zh-CN" altLang="zh-CN" sz="1800" dirty="0">
                <a:latin typeface="微软雅黑" pitchFamily="34" charset="-122"/>
                <a:ea typeface="微软雅黑" pitchFamily="34" charset="-122"/>
              </a:rPr>
              <a:t>借或贷</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公允价值变动损益</a:t>
            </a:r>
            <a:endParaRPr lang="en-US"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或借</a:t>
            </a:r>
            <a:r>
              <a:rPr lang="zh-CN" altLang="en-US"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投资收益‌</a:t>
            </a:r>
          </a:p>
        </p:txBody>
      </p:sp>
      <p:sp>
        <p:nvSpPr>
          <p:cNvPr id="23" name="圆角矩形 22"/>
          <p:cNvSpPr/>
          <p:nvPr/>
        </p:nvSpPr>
        <p:spPr>
          <a:xfrm>
            <a:off x="3482088" y="1673564"/>
            <a:ext cx="5415849" cy="262530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 name="矩形 1"/>
          <p:cNvSpPr/>
          <p:nvPr/>
        </p:nvSpPr>
        <p:spPr>
          <a:xfrm>
            <a:off x="3404126" y="1271072"/>
            <a:ext cx="5493812" cy="369332"/>
          </a:xfrm>
          <a:prstGeom prst="rect">
            <a:avLst/>
          </a:prstGeom>
        </p:spPr>
        <p:txBody>
          <a:bodyPr wrap="none">
            <a:spAutoFit/>
          </a:bodyPr>
          <a:lstStyle/>
          <a:p>
            <a:r>
              <a:rPr lang="zh-CN" altLang="zh-CN" sz="1800" b="1" dirty="0">
                <a:latin typeface="微软雅黑" pitchFamily="34" charset="-122"/>
                <a:ea typeface="微软雅黑" pitchFamily="34" charset="-122"/>
              </a:rPr>
              <a:t>处置时的投资收益＝出售的公允价值－初始入账金额</a:t>
            </a:r>
          </a:p>
        </p:txBody>
      </p:sp>
    </p:spTree>
    <p:custDataLst>
      <p:tags r:id="rId1"/>
    </p:custDataLst>
    <p:extLst>
      <p:ext uri="{BB962C8B-B14F-4D97-AF65-F5344CB8AC3E}">
        <p14:creationId xmlns:p14="http://schemas.microsoft.com/office/powerpoint/2010/main" val="75881719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264530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出售</a:t>
            </a:r>
          </a:p>
        </p:txBody>
      </p:sp>
      <p:grpSp>
        <p:nvGrpSpPr>
          <p:cNvPr id="18" name="组合 17"/>
          <p:cNvGrpSpPr/>
          <p:nvPr/>
        </p:nvGrpSpPr>
        <p:grpSpPr>
          <a:xfrm>
            <a:off x="2963686" y="3070973"/>
            <a:ext cx="562070" cy="112092"/>
            <a:chOff x="3896693" y="665994"/>
            <a:chExt cx="562070" cy="112092"/>
          </a:xfrm>
          <a:solidFill>
            <a:srgbClr val="084CA1"/>
          </a:solidFill>
        </p:grpSpPr>
        <p:cxnSp>
          <p:nvCxnSpPr>
            <p:cNvPr id="19"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0"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1" name="文本框 14"/>
          <p:cNvSpPr txBox="1"/>
          <p:nvPr/>
        </p:nvSpPr>
        <p:spPr>
          <a:xfrm>
            <a:off x="249238" y="2873105"/>
            <a:ext cx="2740814" cy="507831"/>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转让金融商品应交增值税</a:t>
            </a:r>
          </a:p>
        </p:txBody>
      </p:sp>
      <p:sp>
        <p:nvSpPr>
          <p:cNvPr id="22" name="矩形 21"/>
          <p:cNvSpPr/>
          <p:nvPr>
            <p:custDataLst>
              <p:tags r:id="rId7"/>
            </p:custDataLst>
          </p:nvPr>
        </p:nvSpPr>
        <p:spPr>
          <a:xfrm>
            <a:off x="3453747" y="1693105"/>
            <a:ext cx="5444191" cy="3011934"/>
          </a:xfrm>
          <a:prstGeom prst="rect">
            <a:avLst/>
          </a:prstGeom>
        </p:spPr>
        <p:txBody>
          <a:bodyPr wrap="square">
            <a:noAutofit/>
          </a:bodyPr>
          <a:lstStyle/>
          <a:p>
            <a:pPr>
              <a:lnSpc>
                <a:spcPct val="150000"/>
              </a:lnSpc>
            </a:pP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转让金融商品当月月末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①如产生转让收益，则按应纳税</a:t>
            </a:r>
            <a:r>
              <a:rPr lang="zh-CN" altLang="zh-CN" sz="1800" dirty="0" smtClean="0">
                <a:latin typeface="微软雅黑" pitchFamily="34" charset="-122"/>
                <a:ea typeface="微软雅黑" pitchFamily="34" charset="-122"/>
              </a:rPr>
              <a:t>额</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借：投资收益</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：应交税费——转让金融商品应交增值税　 </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②如产生转让损失，则按可结转下月抵扣</a:t>
            </a:r>
            <a:r>
              <a:rPr lang="zh-CN" altLang="zh-CN" sz="1800" dirty="0" smtClean="0">
                <a:latin typeface="微软雅黑" pitchFamily="34" charset="-122"/>
                <a:ea typeface="微软雅黑" pitchFamily="34" charset="-122"/>
              </a:rPr>
              <a:t>税额</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借：应交税费——转让金融商品应交增值税</a:t>
            </a:r>
            <a:r>
              <a:rPr lang="en-US" altLang="zh-CN" sz="1800" dirty="0">
                <a:latin typeface="微软雅黑" pitchFamily="34" charset="-122"/>
                <a:ea typeface="微软雅黑" pitchFamily="34" charset="-122"/>
              </a:rPr>
              <a:t> </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a:t>
            </a:r>
            <a:r>
              <a:rPr lang="zh-CN" altLang="zh-CN" sz="1800" dirty="0" smtClean="0">
                <a:latin typeface="微软雅黑" pitchFamily="34" charset="-122"/>
                <a:ea typeface="微软雅黑" pitchFamily="34" charset="-122"/>
              </a:rPr>
              <a:t>收益</a:t>
            </a:r>
            <a:endParaRPr lang="zh-CN" altLang="zh-CN" sz="1800" dirty="0">
              <a:latin typeface="微软雅黑" pitchFamily="34" charset="-122"/>
              <a:ea typeface="微软雅黑" pitchFamily="34" charset="-122"/>
            </a:endParaRPr>
          </a:p>
        </p:txBody>
      </p:sp>
      <p:sp>
        <p:nvSpPr>
          <p:cNvPr id="23" name="圆角矩形 22"/>
          <p:cNvSpPr/>
          <p:nvPr/>
        </p:nvSpPr>
        <p:spPr>
          <a:xfrm>
            <a:off x="3482088" y="1540928"/>
            <a:ext cx="5415849" cy="3164111"/>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3" name="矩形 2"/>
          <p:cNvSpPr/>
          <p:nvPr/>
        </p:nvSpPr>
        <p:spPr>
          <a:xfrm>
            <a:off x="3482088" y="1171145"/>
            <a:ext cx="4985660" cy="400110"/>
          </a:xfrm>
          <a:prstGeom prst="rect">
            <a:avLst/>
          </a:prstGeom>
        </p:spPr>
        <p:txBody>
          <a:bodyPr wrap="none">
            <a:spAutoFit/>
          </a:bodyPr>
          <a:lstStyle/>
          <a:p>
            <a:r>
              <a:rPr lang="zh-CN" altLang="zh-CN" sz="2000" b="1" dirty="0">
                <a:latin typeface="微软雅黑" pitchFamily="34" charset="-122"/>
                <a:ea typeface="微软雅黑" pitchFamily="34" charset="-122"/>
              </a:rPr>
              <a:t>应交增值税额</a:t>
            </a:r>
            <a:r>
              <a:rPr lang="en-US" altLang="zh-CN" sz="2000" b="1" dirty="0">
                <a:latin typeface="微软雅黑" pitchFamily="34" charset="-122"/>
                <a:ea typeface="微软雅黑" pitchFamily="34" charset="-122"/>
              </a:rPr>
              <a:t>=</a:t>
            </a:r>
            <a:r>
              <a:rPr lang="zh-CN" altLang="zh-CN" sz="2000" b="1" dirty="0">
                <a:latin typeface="微软雅黑" pitchFamily="34" charset="-122"/>
                <a:ea typeface="微软雅黑" pitchFamily="34" charset="-122"/>
              </a:rPr>
              <a:t>含税收益</a:t>
            </a:r>
            <a:r>
              <a:rPr lang="en-US" altLang="zh-CN" sz="2000" b="1" dirty="0">
                <a:latin typeface="微软雅黑" pitchFamily="34" charset="-122"/>
                <a:ea typeface="微软雅黑" pitchFamily="34" charset="-122"/>
              </a:rPr>
              <a:t>/</a:t>
            </a:r>
            <a:r>
              <a:rPr lang="zh-CN" altLang="zh-CN" sz="2000" b="1" dirty="0">
                <a:latin typeface="微软雅黑" pitchFamily="34" charset="-122"/>
                <a:ea typeface="微软雅黑" pitchFamily="34" charset="-122"/>
              </a:rPr>
              <a:t>（</a:t>
            </a:r>
            <a:r>
              <a:rPr lang="en-US" altLang="zh-CN" sz="2000" b="1" dirty="0">
                <a:latin typeface="微软雅黑" pitchFamily="34" charset="-122"/>
                <a:ea typeface="微软雅黑" pitchFamily="34" charset="-122"/>
              </a:rPr>
              <a:t>1</a:t>
            </a:r>
            <a:r>
              <a:rPr lang="zh-CN" altLang="zh-CN" sz="2000" b="1" dirty="0">
                <a:latin typeface="微软雅黑" pitchFamily="34" charset="-122"/>
                <a:ea typeface="微软雅黑" pitchFamily="34" charset="-122"/>
              </a:rPr>
              <a:t>＋</a:t>
            </a:r>
            <a:r>
              <a:rPr lang="en-US" altLang="zh-CN" sz="2000" b="1" dirty="0">
                <a:latin typeface="微软雅黑" pitchFamily="34" charset="-122"/>
                <a:ea typeface="微软雅黑" pitchFamily="34" charset="-122"/>
              </a:rPr>
              <a:t>6%</a:t>
            </a:r>
            <a:r>
              <a:rPr lang="zh-CN" altLang="zh-CN" sz="2000" b="1" dirty="0">
                <a:latin typeface="微软雅黑" pitchFamily="34" charset="-122"/>
                <a:ea typeface="微软雅黑" pitchFamily="34" charset="-122"/>
              </a:rPr>
              <a:t>）×</a:t>
            </a:r>
            <a:r>
              <a:rPr lang="en-US" altLang="zh-CN" sz="2000" b="1" dirty="0">
                <a:latin typeface="微软雅黑" pitchFamily="34" charset="-122"/>
                <a:ea typeface="微软雅黑" pitchFamily="34" charset="-122"/>
              </a:rPr>
              <a:t>6%</a:t>
            </a:r>
            <a:endParaRPr lang="zh-CN" altLang="en-US" sz="20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84946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2645307"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（三）账务处理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出售</a:t>
            </a:r>
          </a:p>
        </p:txBody>
      </p:sp>
      <p:grpSp>
        <p:nvGrpSpPr>
          <p:cNvPr id="18" name="组合 17"/>
          <p:cNvGrpSpPr/>
          <p:nvPr/>
        </p:nvGrpSpPr>
        <p:grpSpPr>
          <a:xfrm>
            <a:off x="2963686" y="3070973"/>
            <a:ext cx="562070" cy="112092"/>
            <a:chOff x="3896693" y="665994"/>
            <a:chExt cx="562070" cy="112092"/>
          </a:xfrm>
          <a:solidFill>
            <a:srgbClr val="084CA1"/>
          </a:solidFill>
        </p:grpSpPr>
        <p:cxnSp>
          <p:nvCxnSpPr>
            <p:cNvPr id="19"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0"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1" name="文本框 14"/>
          <p:cNvSpPr txBox="1"/>
          <p:nvPr/>
        </p:nvSpPr>
        <p:spPr>
          <a:xfrm>
            <a:off x="249238" y="2873105"/>
            <a:ext cx="2740814" cy="507831"/>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转让金融商品应交增值税</a:t>
            </a:r>
          </a:p>
        </p:txBody>
      </p:sp>
      <p:sp>
        <p:nvSpPr>
          <p:cNvPr id="22" name="矩形 21"/>
          <p:cNvSpPr/>
          <p:nvPr>
            <p:custDataLst>
              <p:tags r:id="rId7"/>
            </p:custDataLst>
          </p:nvPr>
        </p:nvSpPr>
        <p:spPr>
          <a:xfrm>
            <a:off x="3453747" y="1174526"/>
            <a:ext cx="5444191" cy="3557811"/>
          </a:xfrm>
          <a:prstGeom prst="rect">
            <a:avLst/>
          </a:prstGeom>
        </p:spPr>
        <p:txBody>
          <a:bodyPr wrap="square">
            <a:noAutofit/>
          </a:bodyPr>
          <a:lstStyle/>
          <a:p>
            <a:pPr>
              <a:lnSpc>
                <a:spcPct val="150000"/>
              </a:lnSpc>
            </a:pP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实际缴纳</a:t>
            </a:r>
            <a:r>
              <a:rPr lang="zh-CN" altLang="zh-CN" sz="1800" dirty="0" smtClean="0">
                <a:latin typeface="微软雅黑" pitchFamily="34" charset="-122"/>
                <a:ea typeface="微软雅黑" pitchFamily="34" charset="-122"/>
              </a:rPr>
              <a:t>增值税</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借：应交税费——转让金融商品应交增值税</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zh-CN" altLang="zh-CN" sz="1800" dirty="0">
                <a:latin typeface="微软雅黑" pitchFamily="34" charset="-122"/>
                <a:ea typeface="微软雅黑" pitchFamily="34" charset="-122"/>
              </a:rPr>
              <a:t>　　贷：银行存款</a:t>
            </a:r>
            <a:r>
              <a:rPr lang="zh-CN" altLang="zh-CN" sz="1800" dirty="0" smtClean="0">
                <a:latin typeface="微软雅黑" pitchFamily="34" charset="-122"/>
                <a:ea typeface="微软雅黑" pitchFamily="34" charset="-122"/>
              </a:rPr>
              <a:t>等</a:t>
            </a:r>
            <a:endParaRPr lang="en-US" altLang="zh-CN" sz="1800" dirty="0" smtClean="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年末</a:t>
            </a:r>
            <a:r>
              <a:rPr lang="zh-CN"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本年度的金融商品转让损失无法弥补，且本年度的金融商品转让损失不可转入下年度继续抵减转让金融商品的收益</a:t>
            </a:r>
            <a:r>
              <a:rPr lang="zh-CN" altLang="zh-CN" sz="1800" dirty="0" smtClean="0">
                <a:latin typeface="微软雅黑" pitchFamily="34" charset="-122"/>
                <a:ea typeface="微软雅黑" pitchFamily="34" charset="-122"/>
              </a:rPr>
              <a:t>。</a:t>
            </a:r>
            <a:endParaRPr lang="en-US" altLang="zh-CN" sz="1800" dirty="0" smtClean="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借：投资收益</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zh-CN" altLang="zh-CN" sz="1800" dirty="0">
                <a:latin typeface="微软雅黑" pitchFamily="34" charset="-122"/>
                <a:ea typeface="微软雅黑" pitchFamily="34" charset="-122"/>
              </a:rPr>
              <a:t>　　贷：应交税费——转让金融商品应交增值税</a:t>
            </a:r>
          </a:p>
        </p:txBody>
      </p:sp>
      <p:sp>
        <p:nvSpPr>
          <p:cNvPr id="23" name="圆角矩形 22"/>
          <p:cNvSpPr/>
          <p:nvPr/>
        </p:nvSpPr>
        <p:spPr>
          <a:xfrm>
            <a:off x="3482088" y="1123950"/>
            <a:ext cx="5415849" cy="3608388"/>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671128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3" name="矩形 2"/>
          <p:cNvSpPr/>
          <p:nvPr/>
        </p:nvSpPr>
        <p:spPr>
          <a:xfrm>
            <a:off x="253999" y="1124357"/>
            <a:ext cx="8643939" cy="3416320"/>
          </a:xfrm>
          <a:prstGeom prst="rect">
            <a:avLst/>
          </a:prstGeom>
        </p:spPr>
        <p:txBody>
          <a:bodyPr wrap="square">
            <a:spAutoFit/>
          </a:bodyPr>
          <a:lstStyle/>
          <a:p>
            <a:pPr>
              <a:lnSpc>
                <a:spcPct val="150000"/>
              </a:lnSpc>
            </a:pPr>
            <a:r>
              <a:rPr lang="en-US" altLang="zh-CN" sz="1800" dirty="0">
                <a:latin typeface="微软雅黑" pitchFamily="34" charset="-122"/>
                <a:ea typeface="微软雅黑" pitchFamily="34" charset="-122"/>
              </a:rPr>
              <a:t>2018</a:t>
            </a:r>
            <a:r>
              <a:rPr lang="zh-CN" altLang="zh-CN" sz="1800" dirty="0">
                <a:latin typeface="微软雅黑" pitchFamily="34" charset="-122"/>
                <a:ea typeface="微软雅黑" pitchFamily="34" charset="-122"/>
              </a:rPr>
              <a:t>年</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月至</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月，甲上市公司发生的交易性金融资产业务如下：</a:t>
            </a:r>
          </a:p>
          <a:p>
            <a:pPr>
              <a:lnSpc>
                <a:spcPct val="150000"/>
              </a:lnSpc>
            </a:pP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日，以银行存款购入</a:t>
            </a:r>
            <a:r>
              <a:rPr lang="en-US" altLang="zh-CN" sz="1800" dirty="0">
                <a:latin typeface="微软雅黑" pitchFamily="34" charset="-122"/>
                <a:ea typeface="微软雅黑" pitchFamily="34" charset="-122"/>
              </a:rPr>
              <a:t>A</a:t>
            </a:r>
            <a:r>
              <a:rPr lang="zh-CN" altLang="zh-CN" sz="1800" dirty="0">
                <a:latin typeface="微软雅黑" pitchFamily="34" charset="-122"/>
                <a:ea typeface="微软雅黑" pitchFamily="34" charset="-122"/>
              </a:rPr>
              <a:t>上市公司股票</a:t>
            </a:r>
            <a:r>
              <a:rPr lang="en-US" altLang="zh-CN" sz="1800" dirty="0">
                <a:latin typeface="微软雅黑" pitchFamily="34" charset="-122"/>
                <a:ea typeface="微软雅黑" pitchFamily="34" charset="-122"/>
              </a:rPr>
              <a:t>100</a:t>
            </a:r>
            <a:r>
              <a:rPr lang="zh-CN" altLang="zh-CN" sz="1800" dirty="0">
                <a:latin typeface="微软雅黑" pitchFamily="34" charset="-122"/>
                <a:ea typeface="微软雅黑" pitchFamily="34" charset="-122"/>
              </a:rPr>
              <a:t>万股，每股</a:t>
            </a:r>
            <a:r>
              <a:rPr lang="en-US" altLang="zh-CN" sz="1800" dirty="0">
                <a:latin typeface="微软雅黑" pitchFamily="34" charset="-122"/>
                <a:ea typeface="微软雅黑" pitchFamily="34" charset="-122"/>
              </a:rPr>
              <a:t>8</a:t>
            </a:r>
            <a:r>
              <a:rPr lang="zh-CN" altLang="zh-CN" sz="1800" dirty="0">
                <a:latin typeface="微软雅黑" pitchFamily="34" charset="-122"/>
                <a:ea typeface="微软雅黑" pitchFamily="34" charset="-122"/>
              </a:rPr>
              <a:t>元，另发生相关的交易费用</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万元，并将该股票划分为交易性金融资产；</a:t>
            </a:r>
          </a:p>
          <a:p>
            <a:pPr>
              <a:lnSpc>
                <a:spcPct val="150000"/>
              </a:lnSpc>
            </a:pP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31</a:t>
            </a:r>
            <a:r>
              <a:rPr lang="zh-CN" altLang="zh-CN" sz="1800" dirty="0">
                <a:latin typeface="微软雅黑" pitchFamily="34" charset="-122"/>
                <a:ea typeface="微软雅黑" pitchFamily="34" charset="-122"/>
              </a:rPr>
              <a:t>日，该股票在证券交易所的收盘价格为每股</a:t>
            </a:r>
            <a:r>
              <a:rPr lang="en-US" altLang="zh-CN" sz="1800" dirty="0">
                <a:latin typeface="微软雅黑" pitchFamily="34" charset="-122"/>
                <a:ea typeface="微软雅黑" pitchFamily="34" charset="-122"/>
              </a:rPr>
              <a:t>7.70</a:t>
            </a:r>
            <a:r>
              <a:rPr lang="zh-CN" altLang="zh-CN" sz="1800" dirty="0">
                <a:latin typeface="微软雅黑" pitchFamily="34" charset="-122"/>
                <a:ea typeface="微软雅黑" pitchFamily="34" charset="-122"/>
              </a:rPr>
              <a:t>元；</a:t>
            </a:r>
          </a:p>
          <a:p>
            <a:pPr>
              <a:lnSpc>
                <a:spcPct val="150000"/>
              </a:lnSpc>
            </a:pP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30</a:t>
            </a:r>
            <a:r>
              <a:rPr lang="zh-CN" altLang="zh-CN" sz="1800" dirty="0">
                <a:latin typeface="微软雅黑" pitchFamily="34" charset="-122"/>
                <a:ea typeface="微软雅黑" pitchFamily="34" charset="-122"/>
              </a:rPr>
              <a:t>日，该股票在证券交易所的收盘价格为每股</a:t>
            </a:r>
            <a:r>
              <a:rPr lang="en-US" altLang="zh-CN" sz="1800" dirty="0">
                <a:latin typeface="微软雅黑" pitchFamily="34" charset="-122"/>
                <a:ea typeface="微软雅黑" pitchFamily="34" charset="-122"/>
              </a:rPr>
              <a:t>8.10</a:t>
            </a:r>
            <a:r>
              <a:rPr lang="zh-CN" altLang="zh-CN" sz="1800" dirty="0">
                <a:latin typeface="微软雅黑" pitchFamily="34" charset="-122"/>
                <a:ea typeface="微软雅黑" pitchFamily="34" charset="-122"/>
              </a:rPr>
              <a:t>元；</a:t>
            </a:r>
          </a:p>
          <a:p>
            <a:pPr>
              <a:lnSpc>
                <a:spcPct val="150000"/>
              </a:lnSpc>
            </a:pP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5</a:t>
            </a:r>
            <a:r>
              <a:rPr lang="zh-CN" altLang="zh-CN" sz="1800" dirty="0">
                <a:latin typeface="微软雅黑" pitchFamily="34" charset="-122"/>
                <a:ea typeface="微软雅黑" pitchFamily="34" charset="-122"/>
              </a:rPr>
              <a:t>月</a:t>
            </a:r>
            <a:r>
              <a:rPr lang="en-US" altLang="zh-CN" sz="1800" dirty="0">
                <a:latin typeface="微软雅黑" pitchFamily="34" charset="-122"/>
                <a:ea typeface="微软雅黑" pitchFamily="34" charset="-122"/>
              </a:rPr>
              <a:t>10</a:t>
            </a:r>
            <a:r>
              <a:rPr lang="zh-CN" altLang="zh-CN" sz="1800" dirty="0">
                <a:latin typeface="微软雅黑" pitchFamily="34" charset="-122"/>
                <a:ea typeface="微软雅黑" pitchFamily="34" charset="-122"/>
              </a:rPr>
              <a:t>日，将所持有的该股票全部出售，所得价款</a:t>
            </a:r>
            <a:r>
              <a:rPr lang="en-US" altLang="zh-CN" sz="1800" dirty="0">
                <a:latin typeface="微软雅黑" pitchFamily="34" charset="-122"/>
                <a:ea typeface="微软雅黑" pitchFamily="34" charset="-122"/>
              </a:rPr>
              <a:t>825</a:t>
            </a:r>
            <a:r>
              <a:rPr lang="zh-CN" altLang="zh-CN" sz="1800" dirty="0">
                <a:latin typeface="微软雅黑" pitchFamily="34" charset="-122"/>
                <a:ea typeface="微软雅黑" pitchFamily="34" charset="-122"/>
              </a:rPr>
              <a:t>万元，已存入银行。</a:t>
            </a:r>
          </a:p>
          <a:p>
            <a:pPr>
              <a:lnSpc>
                <a:spcPct val="150000"/>
              </a:lnSpc>
            </a:pPr>
            <a:r>
              <a:rPr lang="zh-CN" altLang="zh-CN" sz="1800" dirty="0" smtClean="0">
                <a:latin typeface="微软雅黑" pitchFamily="34" charset="-122"/>
                <a:ea typeface="微软雅黑" pitchFamily="34" charset="-122"/>
              </a:rPr>
              <a:t>假定</a:t>
            </a:r>
            <a:r>
              <a:rPr lang="zh-CN" altLang="zh-CN" sz="1800" dirty="0">
                <a:latin typeface="微软雅黑" pitchFamily="34" charset="-122"/>
                <a:ea typeface="微软雅黑" pitchFamily="34" charset="-122"/>
              </a:rPr>
              <a:t>不考虑相关税费。</a:t>
            </a:r>
          </a:p>
          <a:p>
            <a:pPr>
              <a:lnSpc>
                <a:spcPct val="150000"/>
              </a:lnSpc>
            </a:pPr>
            <a:r>
              <a:rPr lang="zh-CN" altLang="zh-CN" sz="1800" dirty="0" smtClean="0">
                <a:latin typeface="微软雅黑" pitchFamily="34" charset="-122"/>
                <a:ea typeface="微软雅黑" pitchFamily="34" charset="-122"/>
              </a:rPr>
              <a:t>要求</a:t>
            </a:r>
            <a:r>
              <a:rPr lang="zh-CN" altLang="zh-CN" sz="1800" dirty="0">
                <a:latin typeface="微软雅黑" pitchFamily="34" charset="-122"/>
                <a:ea typeface="微软雅黑" pitchFamily="34" charset="-122"/>
              </a:rPr>
              <a:t>：逐笔编制甲上市公司上述业务的会计公录。（金额用万元表示）</a:t>
            </a:r>
          </a:p>
        </p:txBody>
      </p:sp>
    </p:spTree>
    <p:custDataLst>
      <p:tags r:id="rId1"/>
    </p:custDataLst>
    <p:extLst>
      <p:ext uri="{BB962C8B-B14F-4D97-AF65-F5344CB8AC3E}">
        <p14:creationId xmlns:p14="http://schemas.microsoft.com/office/powerpoint/2010/main" val="11119652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1137413" y="1455738"/>
            <a:ext cx="7748650" cy="3000821"/>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a:t>
            </a:r>
            <a:r>
              <a:rPr lang="zh-CN" altLang="zh-CN" sz="1800" dirty="0">
                <a:latin typeface="微软雅黑" pitchFamily="34" charset="-122"/>
                <a:ea typeface="微软雅黑" pitchFamily="34" charset="-122"/>
              </a:rPr>
              <a:t>）借：交易性金融资产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　　</a:t>
            </a:r>
            <a:r>
              <a:rPr lang="en-US" altLang="zh-CN" sz="1800" dirty="0">
                <a:latin typeface="微软雅黑" pitchFamily="34" charset="-122"/>
                <a:ea typeface="微软雅黑" pitchFamily="34" charset="-122"/>
              </a:rPr>
              <a:t>800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收益</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2</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：银行存款　　</a:t>
            </a:r>
            <a:r>
              <a:rPr lang="en-US" altLang="zh-CN" sz="1800" dirty="0">
                <a:latin typeface="微软雅黑" pitchFamily="34" charset="-122"/>
                <a:ea typeface="微软雅黑" pitchFamily="34" charset="-122"/>
              </a:rPr>
              <a:t>                       802</a:t>
            </a:r>
            <a:endParaRPr lang="zh-CN" altLang="zh-CN" sz="1800" dirty="0">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2</a:t>
            </a:r>
            <a:r>
              <a:rPr lang="zh-CN" altLang="zh-CN" sz="1800" dirty="0">
                <a:latin typeface="微软雅黑" pitchFamily="34" charset="-122"/>
                <a:ea typeface="微软雅黑" pitchFamily="34" charset="-122"/>
              </a:rPr>
              <a:t>）借：公允价值变动损益</a:t>
            </a:r>
            <a:r>
              <a:rPr lang="en-US" altLang="zh-CN" sz="1800" dirty="0">
                <a:latin typeface="微软雅黑" pitchFamily="34" charset="-122"/>
                <a:ea typeface="微软雅黑" pitchFamily="34" charset="-122"/>
              </a:rPr>
              <a:t>               30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100×7.70</a:t>
            </a:r>
            <a:r>
              <a:rPr lang="zh-CN" altLang="zh-CN" sz="1800" dirty="0">
                <a:latin typeface="微软雅黑" pitchFamily="34" charset="-122"/>
                <a:ea typeface="微软雅黑" pitchFamily="34" charset="-122"/>
              </a:rPr>
              <a:t>）</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　</a:t>
            </a:r>
            <a:r>
              <a:rPr lang="en-US" altLang="zh-CN" sz="1800" dirty="0">
                <a:latin typeface="微软雅黑" pitchFamily="34" charset="-122"/>
                <a:ea typeface="微软雅黑" pitchFamily="34" charset="-122"/>
              </a:rPr>
              <a:t>              30</a:t>
            </a:r>
            <a:r>
              <a:rPr lang="zh-CN" altLang="zh-CN" sz="1800" dirty="0">
                <a:latin typeface="微软雅黑" pitchFamily="34" charset="-122"/>
                <a:ea typeface="微软雅黑" pitchFamily="34" charset="-122"/>
              </a:rPr>
              <a:t>　</a:t>
            </a:r>
          </a:p>
          <a:p>
            <a:pPr>
              <a:lnSpc>
                <a:spcPct val="150000"/>
              </a:lnSpc>
            </a:pP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3</a:t>
            </a:r>
            <a:r>
              <a:rPr lang="zh-CN" altLang="zh-CN" sz="1800" dirty="0">
                <a:latin typeface="微软雅黑" pitchFamily="34" charset="-122"/>
                <a:ea typeface="微软雅黑" pitchFamily="34" charset="-122"/>
              </a:rPr>
              <a:t>）借：交易性金融资产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　</a:t>
            </a:r>
            <a:r>
              <a:rPr lang="en-US" altLang="zh-CN" sz="1800" dirty="0">
                <a:latin typeface="微软雅黑" pitchFamily="34" charset="-122"/>
                <a:ea typeface="微软雅黑" pitchFamily="34" charset="-122"/>
              </a:rPr>
              <a:t>40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8.10×100</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7.70×100</a:t>
            </a:r>
            <a:r>
              <a:rPr lang="zh-CN" altLang="zh-CN" sz="1800" dirty="0">
                <a:latin typeface="微软雅黑" pitchFamily="34" charset="-122"/>
                <a:ea typeface="微软雅黑" pitchFamily="34" charset="-122"/>
              </a:rPr>
              <a:t>）</a:t>
            </a: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：公允价值变动损益</a:t>
            </a:r>
            <a:r>
              <a:rPr lang="en-US" altLang="zh-CN" sz="1800" dirty="0">
                <a:latin typeface="微软雅黑" pitchFamily="34" charset="-122"/>
                <a:ea typeface="微软雅黑" pitchFamily="34" charset="-122"/>
              </a:rPr>
              <a:t>                               40</a:t>
            </a:r>
            <a:r>
              <a:rPr lang="zh-CN" altLang="zh-CN" sz="1800" dirty="0">
                <a:latin typeface="微软雅黑" pitchFamily="34" charset="-122"/>
                <a:ea typeface="微软雅黑" pitchFamily="34" charset="-122"/>
              </a:rPr>
              <a:t>　　</a:t>
            </a:r>
          </a:p>
        </p:txBody>
      </p:sp>
      <p:grpSp>
        <p:nvGrpSpPr>
          <p:cNvPr id="14" name="组合 13"/>
          <p:cNvGrpSpPr/>
          <p:nvPr/>
        </p:nvGrpSpPr>
        <p:grpSpPr>
          <a:xfrm>
            <a:off x="339517" y="1455738"/>
            <a:ext cx="999493" cy="939630"/>
            <a:chOff x="1930402" y="2154669"/>
            <a:chExt cx="1076101" cy="1035902"/>
          </a:xfrm>
          <a:solidFill>
            <a:srgbClr val="00A4E6"/>
          </a:solidFill>
        </p:grpSpPr>
        <p:sp>
          <p:nvSpPr>
            <p:cNvPr id="16" name="椭圆 15"/>
            <p:cNvSpPr/>
            <p:nvPr/>
          </p:nvSpPr>
          <p:spPr>
            <a:xfrm>
              <a:off x="1930402" y="2255193"/>
              <a:ext cx="935378" cy="935378"/>
            </a:xfrm>
            <a:prstGeom prst="ellipse">
              <a:avLst/>
            </a:prstGeom>
            <a:solidFill>
              <a:srgbClr val="084CA1"/>
            </a:solidFill>
            <a:ln w="12700" cap="flat" cmpd="sng" algn="ctr">
              <a:noFill/>
              <a:prstDash val="solid"/>
              <a:miter lim="800000"/>
            </a:ln>
            <a:effectLst/>
          </p:spPr>
          <p:txBody>
            <a:bodyPr lIns="0" tIns="0" rIns="0" bIns="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rgbClr val="FFFFFF"/>
                  </a:solidFill>
                  <a:effectLst/>
                  <a:uLnTx/>
                  <a:uFillTx/>
                  <a:latin typeface="Arial"/>
                  <a:ea typeface="Microsoft YaHei"/>
                  <a:cs typeface="+mn-cs"/>
                  <a:sym typeface="Arial" panose="020B0604020202020204" pitchFamily="34" charset="0"/>
                </a:rPr>
                <a:t>案例</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rgbClr val="FFFFFF"/>
                  </a:solidFill>
                  <a:effectLst/>
                  <a:uLnTx/>
                  <a:uFillTx/>
                  <a:latin typeface="Arial"/>
                  <a:ea typeface="Microsoft YaHei"/>
                  <a:cs typeface="+mn-cs"/>
                  <a:sym typeface="Arial" panose="020B0604020202020204" pitchFamily="34" charset="0"/>
                </a:rPr>
                <a:t>解析</a:t>
              </a:r>
            </a:p>
          </p:txBody>
        </p:sp>
        <p:sp>
          <p:nvSpPr>
            <p:cNvPr id="17" name="椭圆 16"/>
            <p:cNvSpPr/>
            <p:nvPr/>
          </p:nvSpPr>
          <p:spPr>
            <a:xfrm flipV="1">
              <a:off x="2805455" y="2154669"/>
              <a:ext cx="201048" cy="201048"/>
            </a:xfrm>
            <a:prstGeom prst="ellipse">
              <a:avLst/>
            </a:prstGeom>
            <a:solidFill>
              <a:srgbClr val="066DCA">
                <a:lumMod val="60000"/>
                <a:lumOff val="40000"/>
              </a:srgbClr>
            </a:solidFill>
            <a:ln w="12700" cap="flat" cmpd="sng" algn="ctr">
              <a:noFill/>
              <a:prstDash val="solid"/>
              <a:miter lim="800000"/>
            </a:ln>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b="0" i="0" u="none" strike="noStrike" kern="1200" cap="none" spc="0" normalizeH="0" baseline="0" noProof="0">
                <a:ln>
                  <a:noFill/>
                </a:ln>
                <a:solidFill>
                  <a:srgbClr val="FFFFFF"/>
                </a:solidFill>
                <a:effectLst/>
                <a:uLnTx/>
                <a:uFillTx/>
                <a:latin typeface="Arial"/>
                <a:ea typeface="Microsoft YaHei"/>
                <a:cs typeface="+mn-cs"/>
                <a:sym typeface="Arial" panose="020B0604020202020204" pitchFamily="34" charset="0"/>
              </a:endParaRPr>
            </a:p>
          </p:txBody>
        </p:sp>
      </p:grpSp>
    </p:spTree>
    <p:custDataLst>
      <p:tags r:id="rId1"/>
    </p:custDataLst>
    <p:extLst>
      <p:ext uri="{BB962C8B-B14F-4D97-AF65-F5344CB8AC3E}">
        <p14:creationId xmlns:p14="http://schemas.microsoft.com/office/powerpoint/2010/main" val="6622445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5" name="矩形 14"/>
          <p:cNvSpPr/>
          <p:nvPr/>
        </p:nvSpPr>
        <p:spPr>
          <a:xfrm>
            <a:off x="1545943" y="649144"/>
            <a:ext cx="612700" cy="352515"/>
          </a:xfrm>
          <a:prstGeom prst="rect">
            <a:avLst/>
          </a:prstGeom>
        </p:spPr>
        <p:txBody>
          <a:bodyPr wrap="none" lIns="74787" tIns="37393" rIns="74787" bIns="37393">
            <a:spAutoFit/>
          </a:bodyPr>
          <a:lstStyle/>
          <a:p>
            <a:pPr lvl="0"/>
            <a:r>
              <a:rPr lang="zh-CN" altLang="en-US" sz="1800" b="1" dirty="0">
                <a:solidFill>
                  <a:srgbClr val="084CA1"/>
                </a:solidFill>
                <a:ea typeface="微软雅黑"/>
                <a:cs typeface="+mn-ea"/>
                <a:sym typeface="+mn-lt"/>
              </a:rPr>
              <a:t>案例</a:t>
            </a:r>
            <a:endParaRPr lang="zh-CN" altLang="zh-CN" sz="1800" b="1" dirty="0">
              <a:solidFill>
                <a:srgbClr val="084CA1"/>
              </a:solidFill>
              <a:ea typeface="微软雅黑"/>
              <a:cs typeface="+mn-ea"/>
            </a:endParaRPr>
          </a:p>
        </p:txBody>
      </p:sp>
      <p:sp>
        <p:nvSpPr>
          <p:cNvPr id="2" name="矩形 1"/>
          <p:cNvSpPr/>
          <p:nvPr/>
        </p:nvSpPr>
        <p:spPr>
          <a:xfrm>
            <a:off x="1545942" y="1455738"/>
            <a:ext cx="7170545" cy="2585323"/>
          </a:xfrm>
          <a:prstGeom prst="rect">
            <a:avLst/>
          </a:prstGeom>
        </p:spPr>
        <p:txBody>
          <a:bodyPr wrap="square">
            <a:spAutoFit/>
          </a:bodyPr>
          <a:lstStyle/>
          <a:p>
            <a:pPr>
              <a:lnSpc>
                <a:spcPct val="150000"/>
              </a:lnSpc>
            </a:pPr>
            <a:r>
              <a:rPr lang="zh-CN" altLang="zh-CN" sz="1800" dirty="0" smtClean="0">
                <a:latin typeface="微软雅黑" pitchFamily="34" charset="-122"/>
                <a:ea typeface="微软雅黑" pitchFamily="34" charset="-122"/>
              </a:rPr>
              <a:t>（</a:t>
            </a:r>
            <a:r>
              <a:rPr lang="en-US" altLang="zh-CN" sz="1800" dirty="0">
                <a:latin typeface="微软雅黑" pitchFamily="34" charset="-122"/>
                <a:ea typeface="微软雅黑" pitchFamily="34" charset="-122"/>
              </a:rPr>
              <a:t>4</a:t>
            </a:r>
            <a:r>
              <a:rPr lang="zh-CN" altLang="zh-CN" sz="1800" dirty="0">
                <a:latin typeface="微软雅黑" pitchFamily="34" charset="-122"/>
                <a:ea typeface="微软雅黑" pitchFamily="34" charset="-122"/>
              </a:rPr>
              <a:t>）借：银行存款</a:t>
            </a: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　</a:t>
            </a:r>
            <a:r>
              <a:rPr lang="en-US" altLang="zh-CN" sz="1800" dirty="0">
                <a:latin typeface="微软雅黑" pitchFamily="34" charset="-122"/>
                <a:ea typeface="微软雅黑" pitchFamily="34" charset="-122"/>
              </a:rPr>
              <a:t>825</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：交易性金融资产</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成本</a:t>
            </a:r>
            <a:r>
              <a:rPr lang="en-US" altLang="zh-CN" sz="1800" dirty="0">
                <a:latin typeface="微软雅黑" pitchFamily="34" charset="-122"/>
                <a:ea typeface="微软雅黑" pitchFamily="34" charset="-122"/>
              </a:rPr>
              <a:t>                        800</a:t>
            </a:r>
            <a:endParaRPr lang="zh-CN" altLang="zh-CN" sz="1800" dirty="0">
              <a:latin typeface="微软雅黑" pitchFamily="34" charset="-122"/>
              <a:ea typeface="微软雅黑" pitchFamily="34" charset="-122"/>
            </a:endParaRPr>
          </a:p>
          <a:p>
            <a:pPr>
              <a:lnSpc>
                <a:spcPct val="150000"/>
              </a:lnSpc>
            </a:pPr>
            <a:r>
              <a:rPr lang="en-US" altLang="zh-CN" sz="1800" dirty="0">
                <a:latin typeface="微软雅黑" pitchFamily="34" charset="-122"/>
                <a:ea typeface="微软雅黑" pitchFamily="34" charset="-122"/>
              </a:rPr>
              <a:t>                          </a:t>
            </a:r>
            <a:r>
              <a:rPr lang="en-US" altLang="zh-CN" sz="1800" dirty="0" smtClean="0">
                <a:latin typeface="微软雅黑" pitchFamily="34" charset="-122"/>
                <a:ea typeface="微软雅黑" pitchFamily="34" charset="-122"/>
              </a:rPr>
              <a:t>                   </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公允价值变动</a:t>
            </a:r>
            <a:r>
              <a:rPr lang="en-US" altLang="zh-CN" sz="1800" dirty="0">
                <a:latin typeface="微软雅黑" pitchFamily="34" charset="-122"/>
                <a:ea typeface="微软雅黑" pitchFamily="34" charset="-122"/>
              </a:rPr>
              <a:t>                10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收益</a:t>
            </a:r>
            <a:r>
              <a:rPr lang="en-US" altLang="zh-CN" sz="1800" dirty="0">
                <a:latin typeface="微软雅黑" pitchFamily="34" charset="-122"/>
                <a:ea typeface="微软雅黑" pitchFamily="34" charset="-122"/>
              </a:rPr>
              <a:t>                                           15</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借</a:t>
            </a:r>
            <a:r>
              <a:rPr lang="zh-CN" altLang="zh-CN" sz="1800" dirty="0">
                <a:latin typeface="微软雅黑" pitchFamily="34" charset="-122"/>
                <a:ea typeface="微软雅黑" pitchFamily="34" charset="-122"/>
              </a:rPr>
              <a:t>：公允价值变动损益</a:t>
            </a:r>
            <a:r>
              <a:rPr lang="en-US" altLang="zh-CN" sz="1800" dirty="0">
                <a:latin typeface="微软雅黑" pitchFamily="34" charset="-122"/>
                <a:ea typeface="微软雅黑" pitchFamily="34" charset="-122"/>
              </a:rPr>
              <a:t>                10</a:t>
            </a:r>
            <a:endParaRPr lang="zh-CN" altLang="zh-CN" sz="1800" dirty="0">
              <a:latin typeface="微软雅黑" pitchFamily="34" charset="-122"/>
              <a:ea typeface="微软雅黑" pitchFamily="34" charset="-122"/>
            </a:endParaRPr>
          </a:p>
          <a:p>
            <a:pPr>
              <a:lnSpc>
                <a:spcPct val="150000"/>
              </a:lnSpc>
            </a:pPr>
            <a:r>
              <a:rPr lang="en-US" altLang="zh-CN" sz="1800" dirty="0" smtClean="0">
                <a:latin typeface="微软雅黑" pitchFamily="34" charset="-122"/>
                <a:ea typeface="微软雅黑" pitchFamily="34" charset="-122"/>
              </a:rPr>
              <a:t>               </a:t>
            </a:r>
            <a:r>
              <a:rPr lang="zh-CN" altLang="zh-CN" sz="1800" dirty="0" smtClean="0">
                <a:latin typeface="微软雅黑" pitchFamily="34" charset="-122"/>
                <a:ea typeface="微软雅黑" pitchFamily="34" charset="-122"/>
              </a:rPr>
              <a:t>贷</a:t>
            </a:r>
            <a:r>
              <a:rPr lang="zh-CN" altLang="zh-CN" sz="1800" dirty="0">
                <a:latin typeface="微软雅黑" pitchFamily="34" charset="-122"/>
                <a:ea typeface="微软雅黑" pitchFamily="34" charset="-122"/>
              </a:rPr>
              <a:t>：投资收益</a:t>
            </a:r>
            <a:r>
              <a:rPr lang="en-US" altLang="zh-CN" sz="1800" dirty="0">
                <a:latin typeface="微软雅黑" pitchFamily="34" charset="-122"/>
                <a:ea typeface="微软雅黑" pitchFamily="34" charset="-122"/>
              </a:rPr>
              <a:t>                                      10</a:t>
            </a:r>
            <a:endParaRPr lang="zh-CN" altLang="zh-CN" sz="1800" dirty="0">
              <a:latin typeface="微软雅黑" pitchFamily="34" charset="-122"/>
              <a:ea typeface="微软雅黑" pitchFamily="34" charset="-122"/>
            </a:endParaRPr>
          </a:p>
        </p:txBody>
      </p:sp>
      <p:grpSp>
        <p:nvGrpSpPr>
          <p:cNvPr id="11" name="组合 10"/>
          <p:cNvGrpSpPr/>
          <p:nvPr/>
        </p:nvGrpSpPr>
        <p:grpSpPr>
          <a:xfrm>
            <a:off x="339517" y="1455738"/>
            <a:ext cx="999493" cy="939630"/>
            <a:chOff x="1930402" y="2154669"/>
            <a:chExt cx="1076101" cy="1035902"/>
          </a:xfrm>
          <a:solidFill>
            <a:srgbClr val="00A4E6"/>
          </a:solidFill>
        </p:grpSpPr>
        <p:sp>
          <p:nvSpPr>
            <p:cNvPr id="12" name="椭圆 11"/>
            <p:cNvSpPr/>
            <p:nvPr/>
          </p:nvSpPr>
          <p:spPr>
            <a:xfrm>
              <a:off x="1930402" y="2255193"/>
              <a:ext cx="935378" cy="935378"/>
            </a:xfrm>
            <a:prstGeom prst="ellipse">
              <a:avLst/>
            </a:prstGeom>
            <a:solidFill>
              <a:srgbClr val="084CA1"/>
            </a:solidFill>
            <a:ln w="12700" cap="flat" cmpd="sng" algn="ctr">
              <a:noFill/>
              <a:prstDash val="solid"/>
              <a:miter lim="800000"/>
            </a:ln>
            <a:effectLst/>
          </p:spPr>
          <p:txBody>
            <a:bodyPr lIns="0" tIns="0" rIns="0" bIns="0"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rgbClr val="FFFFFF"/>
                  </a:solidFill>
                  <a:effectLst/>
                  <a:uLnTx/>
                  <a:uFillTx/>
                  <a:latin typeface="Arial"/>
                  <a:ea typeface="Microsoft YaHei"/>
                  <a:cs typeface="+mn-cs"/>
                  <a:sym typeface="Arial" panose="020B0604020202020204" pitchFamily="34" charset="0"/>
                </a:rPr>
                <a:t>案例</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rgbClr val="FFFFFF"/>
                  </a:solidFill>
                  <a:effectLst/>
                  <a:uLnTx/>
                  <a:uFillTx/>
                  <a:latin typeface="Arial"/>
                  <a:ea typeface="Microsoft YaHei"/>
                  <a:cs typeface="+mn-cs"/>
                  <a:sym typeface="Arial" panose="020B0604020202020204" pitchFamily="34" charset="0"/>
                </a:rPr>
                <a:t>解析</a:t>
              </a:r>
            </a:p>
          </p:txBody>
        </p:sp>
        <p:sp>
          <p:nvSpPr>
            <p:cNvPr id="13" name="椭圆 12"/>
            <p:cNvSpPr/>
            <p:nvPr/>
          </p:nvSpPr>
          <p:spPr>
            <a:xfrm flipV="1">
              <a:off x="2805455" y="2154669"/>
              <a:ext cx="201048" cy="201048"/>
            </a:xfrm>
            <a:prstGeom prst="ellipse">
              <a:avLst/>
            </a:prstGeom>
            <a:solidFill>
              <a:srgbClr val="066DCA">
                <a:lumMod val="60000"/>
                <a:lumOff val="40000"/>
              </a:srgbClr>
            </a:solidFill>
            <a:ln w="12700" cap="flat" cmpd="sng" algn="ctr">
              <a:noFill/>
              <a:prstDash val="solid"/>
              <a:miter lim="800000"/>
            </a:ln>
            <a:effectLst/>
          </p:spPr>
          <p:txBody>
            <a:bodyPr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b="0" i="0" u="none" strike="noStrike" kern="1200" cap="none" spc="0" normalizeH="0" baseline="0" noProof="0">
                <a:ln>
                  <a:noFill/>
                </a:ln>
                <a:solidFill>
                  <a:srgbClr val="FFFFFF"/>
                </a:solidFill>
                <a:effectLst/>
                <a:uLnTx/>
                <a:uFillTx/>
                <a:latin typeface="Arial"/>
                <a:ea typeface="Microsoft YaHei"/>
                <a:cs typeface="+mn-cs"/>
                <a:sym typeface="Arial" panose="020B0604020202020204" pitchFamily="34" charset="0"/>
              </a:endParaRPr>
            </a:p>
          </p:txBody>
        </p:sp>
      </p:grpSp>
    </p:spTree>
    <p:custDataLst>
      <p:tags r:id="rId1"/>
    </p:custDataLst>
    <p:extLst>
      <p:ext uri="{BB962C8B-B14F-4D97-AF65-F5344CB8AC3E}">
        <p14:creationId xmlns:p14="http://schemas.microsoft.com/office/powerpoint/2010/main" val="417308032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1"/>
          <p:cNvSpPr/>
          <p:nvPr/>
        </p:nvSpPr>
        <p:spPr>
          <a:xfrm rot="18948824">
            <a:off x="1876435" y="69803"/>
            <a:ext cx="4268390" cy="3862089"/>
          </a:xfrm>
          <a:prstGeom prst="triangle">
            <a:avLst/>
          </a:prstGeom>
          <a:solidFill>
            <a:srgbClr val="084CA1">
              <a:alpha val="8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solidFill>
                  <a:srgbClr val="0070C0"/>
                </a:solidFill>
              </a:rPr>
              <a:t> </a:t>
            </a:r>
            <a:endParaRPr lang="zh-CN" altLang="en-US" dirty="0">
              <a:solidFill>
                <a:srgbClr val="0070C0"/>
              </a:solidFill>
            </a:endParaRPr>
          </a:p>
        </p:txBody>
      </p:sp>
      <p:sp>
        <p:nvSpPr>
          <p:cNvPr id="7" name="等腰三角形 6"/>
          <p:cNvSpPr/>
          <p:nvPr/>
        </p:nvSpPr>
        <p:spPr>
          <a:xfrm rot="17636959">
            <a:off x="1973331" y="276494"/>
            <a:ext cx="3647489" cy="3660041"/>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8" name="等腰三角形 7"/>
          <p:cNvSpPr/>
          <p:nvPr/>
        </p:nvSpPr>
        <p:spPr>
          <a:xfrm rot="20206928">
            <a:off x="2113796" y="332144"/>
            <a:ext cx="4042807" cy="3658787"/>
          </a:xfrm>
          <a:prstGeom prst="triangle">
            <a:avLst/>
          </a:prstGeom>
          <a:noFill/>
          <a:ln>
            <a:solidFill>
              <a:srgbClr val="084CA1">
                <a:alpha val="24706"/>
              </a:srgbClr>
            </a:solid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r>
              <a:rPr lang="en-US" altLang="zh-CN" dirty="0" smtClean="0"/>
              <a:t> </a:t>
            </a:r>
            <a:endParaRPr lang="zh-CN" altLang="en-US" dirty="0"/>
          </a:p>
        </p:txBody>
      </p:sp>
      <p:sp>
        <p:nvSpPr>
          <p:cNvPr id="3" name="矩形 2"/>
          <p:cNvSpPr/>
          <p:nvPr/>
        </p:nvSpPr>
        <p:spPr>
          <a:xfrm>
            <a:off x="3408763" y="1898038"/>
            <a:ext cx="2306000" cy="700184"/>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zh-CN" altLang="en-US" sz="4000" b="1" spc="113" dirty="0">
                <a:ln w="11430"/>
                <a:solidFill>
                  <a:srgbClr val="F8F8F8"/>
                </a:solidFill>
                <a:effectLst>
                  <a:outerShdw blurRad="50800" dist="38100" algn="l" rotWithShape="0">
                    <a:prstClr val="black">
                      <a:alpha val="40000"/>
                    </a:prstClr>
                  </a:outerShdw>
                </a:effectLst>
                <a:latin typeface="微软雅黑" pitchFamily="34" charset="-122"/>
                <a:ea typeface="微软雅黑" pitchFamily="34" charset="-122"/>
              </a:rPr>
              <a:t>谢谢观看</a:t>
            </a:r>
          </a:p>
        </p:txBody>
      </p:sp>
      <p:sp>
        <p:nvSpPr>
          <p:cNvPr id="10" name="矩形 9"/>
          <p:cNvSpPr/>
          <p:nvPr/>
        </p:nvSpPr>
        <p:spPr>
          <a:xfrm>
            <a:off x="3119715" y="2546135"/>
            <a:ext cx="2975542" cy="346241"/>
          </a:xfrm>
          <a:prstGeom prst="rect">
            <a:avLst/>
          </a:prstGeom>
          <a:noFill/>
        </p:spPr>
        <p:txBody>
          <a:bodyPr wrap="none" lIns="68570" tIns="34286" rIns="68570" bIns="34286">
            <a:spAutoFit/>
            <a:scene3d>
              <a:camera prst="orthographicFront"/>
              <a:lightRig rig="soft" dir="t">
                <a:rot lat="0" lon="0" rev="10800000"/>
              </a:lightRig>
            </a:scene3d>
            <a:sp3d extrusionH="57150">
              <a:bevelT w="27940" h="12700" prst="softRound"/>
              <a:contourClr>
                <a:srgbClr val="DDDDDD"/>
              </a:contourClr>
            </a:sp3d>
          </a:bodyPr>
          <a:lstStyle/>
          <a:p>
            <a:pPr algn="ctr"/>
            <a:r>
              <a:rPr lang="en-US" altLang="zh-CN" sz="1800" b="1" spc="113" dirty="0">
                <a:ln w="11430"/>
                <a:solidFill>
                  <a:srgbClr val="F8F8F8"/>
                </a:solidFill>
                <a:effectLst>
                  <a:outerShdw blurRad="50800" dist="38100" algn="l" rotWithShape="0">
                    <a:prstClr val="black">
                      <a:alpha val="40000"/>
                    </a:prstClr>
                  </a:outerShdw>
                </a:effectLst>
              </a:rPr>
              <a:t>THANKS FOR WATCHING</a:t>
            </a:r>
            <a:endParaRPr lang="zh-CN" altLang="en-US" sz="1800" b="1" spc="113" dirty="0">
              <a:ln w="11430"/>
              <a:solidFill>
                <a:srgbClr val="F8F8F8"/>
              </a:solidFill>
              <a:effectLst>
                <a:outerShdw blurRad="50800" dist="38100" algn="l" rotWithShape="0">
                  <a:prstClr val="black">
                    <a:alpha val="40000"/>
                  </a:prstClr>
                </a:outerShdw>
              </a:effectLst>
            </a:endParaRPr>
          </a:p>
        </p:txBody>
      </p:sp>
    </p:spTree>
    <p:custDataLst>
      <p:tags r:id="rId1"/>
    </p:custDataLst>
    <p:extLst>
      <p:ext uri="{BB962C8B-B14F-4D97-AF65-F5344CB8AC3E}">
        <p14:creationId xmlns:p14="http://schemas.microsoft.com/office/powerpoint/2010/main" val="3960321672"/>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3597667"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交易性金融资产的内容</a:t>
            </a:r>
            <a:endParaRPr lang="zh-CN" altLang="en-US" sz="2600" kern="0" dirty="0">
              <a:solidFill>
                <a:srgbClr val="084CA1"/>
              </a:solidFill>
              <a:latin typeface="微软雅黑"/>
              <a:ea typeface="微软雅黑"/>
            </a:endParaRPr>
          </a:p>
        </p:txBody>
      </p:sp>
      <p:pic>
        <p:nvPicPr>
          <p:cNvPr id="2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86694" y="1485773"/>
            <a:ext cx="4594168" cy="306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矩形 20"/>
          <p:cNvSpPr/>
          <p:nvPr/>
        </p:nvSpPr>
        <p:spPr>
          <a:xfrm>
            <a:off x="579726" y="1948866"/>
            <a:ext cx="4660959" cy="2136289"/>
          </a:xfrm>
          <a:prstGeom prst="rect">
            <a:avLst/>
          </a:prstGeom>
          <a:solidFill>
            <a:srgbClr val="084CA1"/>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Microsoft YaHei"/>
              <a:cs typeface="+mn-cs"/>
            </a:endParaRPr>
          </a:p>
        </p:txBody>
      </p:sp>
      <p:sp>
        <p:nvSpPr>
          <p:cNvPr id="22" name="矩形 21"/>
          <p:cNvSpPr/>
          <p:nvPr/>
        </p:nvSpPr>
        <p:spPr>
          <a:xfrm>
            <a:off x="740839" y="2192739"/>
            <a:ext cx="4440471" cy="1754326"/>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solidFill>
                  <a:srgbClr val="FFC000"/>
                </a:solidFill>
                <a:latin typeface="微软雅黑" pitchFamily="34" charset="-122"/>
                <a:ea typeface="微软雅黑" pitchFamily="34" charset="-122"/>
              </a:rPr>
              <a:t>交易性金融资产</a:t>
            </a:r>
            <a:r>
              <a:rPr lang="zh-CN" altLang="en-US" dirty="0">
                <a:solidFill>
                  <a:schemeClr val="bg1"/>
                </a:solidFill>
                <a:latin typeface="微软雅黑" pitchFamily="34" charset="-122"/>
                <a:ea typeface="微软雅黑" pitchFamily="34" charset="-122"/>
              </a:rPr>
              <a:t>是指企业为了近期内</a:t>
            </a:r>
            <a:r>
              <a:rPr lang="zh-CN" altLang="en-US" b="1" dirty="0">
                <a:solidFill>
                  <a:srgbClr val="FFC000"/>
                </a:solidFill>
                <a:latin typeface="微软雅黑" pitchFamily="34" charset="-122"/>
                <a:ea typeface="微软雅黑" pitchFamily="34" charset="-122"/>
              </a:rPr>
              <a:t>出售</a:t>
            </a:r>
            <a:r>
              <a:rPr lang="zh-CN" altLang="en-US" dirty="0">
                <a:solidFill>
                  <a:schemeClr val="bg1"/>
                </a:solidFill>
                <a:latin typeface="微软雅黑" pitchFamily="34" charset="-122"/>
                <a:ea typeface="微软雅黑" pitchFamily="34" charset="-122"/>
              </a:rPr>
              <a:t>、以</a:t>
            </a:r>
            <a:r>
              <a:rPr lang="zh-CN" altLang="en-US" b="1" dirty="0">
                <a:solidFill>
                  <a:srgbClr val="FFC000"/>
                </a:solidFill>
                <a:latin typeface="微软雅黑" pitchFamily="34" charset="-122"/>
                <a:ea typeface="微软雅黑" pitchFamily="34" charset="-122"/>
              </a:rPr>
              <a:t>赚取差价</a:t>
            </a:r>
            <a:r>
              <a:rPr lang="zh-CN" altLang="en-US" dirty="0">
                <a:solidFill>
                  <a:schemeClr val="bg1"/>
                </a:solidFill>
                <a:latin typeface="微软雅黑" pitchFamily="34" charset="-122"/>
                <a:ea typeface="微软雅黑" pitchFamily="34" charset="-122"/>
              </a:rPr>
              <a:t>为目的，并有活跃市场的金融资产，包括</a:t>
            </a:r>
            <a:r>
              <a:rPr lang="zh-CN" altLang="en-US" u="heavy" dirty="0">
                <a:solidFill>
                  <a:srgbClr val="FFC000"/>
                </a:solidFill>
                <a:uFill>
                  <a:solidFill>
                    <a:srgbClr val="FFC000"/>
                  </a:solidFill>
                </a:uFill>
                <a:latin typeface="微软雅黑" pitchFamily="34" charset="-122"/>
                <a:ea typeface="微软雅黑" pitchFamily="34" charset="-122"/>
              </a:rPr>
              <a:t>为交易目的</a:t>
            </a:r>
            <a:r>
              <a:rPr lang="zh-CN" altLang="en-US" dirty="0">
                <a:solidFill>
                  <a:schemeClr val="bg1"/>
                </a:solidFill>
                <a:latin typeface="微软雅黑" pitchFamily="34" charset="-122"/>
                <a:ea typeface="微软雅黑" pitchFamily="34" charset="-122"/>
              </a:rPr>
              <a:t>所持有的</a:t>
            </a:r>
            <a:r>
              <a:rPr lang="zh-CN" altLang="en-US" u="heavy" dirty="0">
                <a:solidFill>
                  <a:srgbClr val="FFC000"/>
                </a:solidFill>
                <a:uFill>
                  <a:solidFill>
                    <a:srgbClr val="FFC000"/>
                  </a:solidFill>
                </a:uFill>
                <a:latin typeface="微软雅黑" pitchFamily="34" charset="-122"/>
                <a:ea typeface="微软雅黑" pitchFamily="34" charset="-122"/>
              </a:rPr>
              <a:t>债券投资、股票投资、基金投资、权证投资</a:t>
            </a:r>
            <a:r>
              <a:rPr lang="zh-CN" altLang="en-US" dirty="0">
                <a:solidFill>
                  <a:schemeClr val="bg1"/>
                </a:solidFill>
                <a:latin typeface="微软雅黑" pitchFamily="34" charset="-122"/>
                <a:ea typeface="微软雅黑" pitchFamily="34" charset="-122"/>
              </a:rPr>
              <a:t>等</a:t>
            </a:r>
            <a:r>
              <a:rPr lang="zh-CN" altLang="en-US" dirty="0" smtClean="0">
                <a:solidFill>
                  <a:schemeClr val="bg1"/>
                </a:solidFill>
                <a:latin typeface="微软雅黑" pitchFamily="34" charset="-122"/>
                <a:ea typeface="微软雅黑" pitchFamily="34" charset="-122"/>
              </a:rPr>
              <a:t>。</a:t>
            </a:r>
            <a:endParaRPr lang="zh-CN" altLang="en-US" dirty="0">
              <a:solidFill>
                <a:schemeClr val="bg1"/>
              </a:solidFill>
              <a:latin typeface="微软雅黑" pitchFamily="34" charset="-122"/>
              <a:ea typeface="微软雅黑" pitchFamily="34" charset="-122"/>
            </a:endParaRPr>
          </a:p>
        </p:txBody>
      </p:sp>
      <p:sp>
        <p:nvSpPr>
          <p:cNvPr id="23" name="矩形 22"/>
          <p:cNvSpPr/>
          <p:nvPr/>
        </p:nvSpPr>
        <p:spPr>
          <a:xfrm>
            <a:off x="734315" y="2147533"/>
            <a:ext cx="4308674" cy="1795434"/>
          </a:xfrm>
          <a:prstGeom prst="rect">
            <a:avLst/>
          </a:prstGeom>
          <a:noFill/>
          <a:ln w="22225" cmpd="sng">
            <a:solidFill>
              <a:srgbClr val="FFFFFF"/>
            </a:solidFill>
            <a:prstDash val="sysDot"/>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Microsoft YaHei"/>
              <a:cs typeface="+mn-cs"/>
            </a:endParaRPr>
          </a:p>
        </p:txBody>
      </p:sp>
    </p:spTree>
    <p:custDataLst>
      <p:tags r:id="rId1"/>
    </p:custDataLst>
    <p:extLst>
      <p:ext uri="{BB962C8B-B14F-4D97-AF65-F5344CB8AC3E}">
        <p14:creationId xmlns:p14="http://schemas.microsoft.com/office/powerpoint/2010/main" val="2956193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4075186"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科目的设置</a:t>
            </a:r>
          </a:p>
        </p:txBody>
      </p:sp>
      <p:sp>
        <p:nvSpPr>
          <p:cNvPr id="12" name="Line 2"/>
          <p:cNvSpPr/>
          <p:nvPr/>
        </p:nvSpPr>
        <p:spPr>
          <a:xfrm>
            <a:off x="366879" y="1395636"/>
            <a:ext cx="4939803" cy="0"/>
          </a:xfrm>
          <a:prstGeom prst="line">
            <a:avLst/>
          </a:prstGeom>
          <a:ln w="9525" cap="flat" cmpd="sng">
            <a:solidFill>
              <a:srgbClr val="000000"/>
            </a:solidFill>
            <a:prstDash val="solid"/>
            <a:headEnd type="none" w="med" len="med"/>
            <a:tailEnd type="none" w="med" len="med"/>
          </a:ln>
        </p:spPr>
      </p:sp>
      <p:sp>
        <p:nvSpPr>
          <p:cNvPr id="13" name="Line 3"/>
          <p:cNvSpPr/>
          <p:nvPr/>
        </p:nvSpPr>
        <p:spPr>
          <a:xfrm>
            <a:off x="2790418" y="1395636"/>
            <a:ext cx="1" cy="3327177"/>
          </a:xfrm>
          <a:prstGeom prst="line">
            <a:avLst/>
          </a:prstGeom>
          <a:ln w="9525" cap="flat" cmpd="sng">
            <a:solidFill>
              <a:srgbClr val="000000"/>
            </a:solidFill>
            <a:prstDash val="solid"/>
            <a:headEnd type="none" w="med" len="med"/>
            <a:tailEnd type="none" w="med" len="med"/>
          </a:ln>
        </p:spPr>
      </p:sp>
      <p:sp>
        <p:nvSpPr>
          <p:cNvPr id="14" name="Rectangle 4"/>
          <p:cNvSpPr/>
          <p:nvPr/>
        </p:nvSpPr>
        <p:spPr>
          <a:xfrm>
            <a:off x="2036771" y="1037906"/>
            <a:ext cx="2206348" cy="369332"/>
          </a:xfrm>
          <a:prstGeom prst="rect">
            <a:avLst/>
          </a:prstGeom>
          <a:noFill/>
          <a:ln w="9525">
            <a:noFill/>
          </a:ln>
        </p:spPr>
        <p:txBody>
          <a:bodyP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solidFill>
                  <a:srgbClr val="084CA1"/>
                </a:solidFill>
                <a:latin typeface="微软雅黑" pitchFamily="34" charset="-122"/>
                <a:ea typeface="微软雅黑" pitchFamily="34" charset="-122"/>
              </a:rPr>
              <a:t>交易性金融资产</a:t>
            </a:r>
          </a:p>
        </p:txBody>
      </p:sp>
      <p:sp>
        <p:nvSpPr>
          <p:cNvPr id="15" name="Rectangle 5"/>
          <p:cNvSpPr/>
          <p:nvPr/>
        </p:nvSpPr>
        <p:spPr>
          <a:xfrm>
            <a:off x="366879" y="1503874"/>
            <a:ext cx="2411860" cy="6463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①</a:t>
            </a:r>
            <a:r>
              <a:rPr lang="zh-CN" altLang="en-US" dirty="0">
                <a:latin typeface="微软雅黑" pitchFamily="34" charset="-122"/>
                <a:ea typeface="微软雅黑" pitchFamily="34" charset="-122"/>
              </a:rPr>
              <a:t>交易性金融资产取得成本</a:t>
            </a:r>
          </a:p>
        </p:txBody>
      </p:sp>
      <p:sp>
        <p:nvSpPr>
          <p:cNvPr id="16" name="Line 9"/>
          <p:cNvSpPr/>
          <p:nvPr/>
        </p:nvSpPr>
        <p:spPr>
          <a:xfrm>
            <a:off x="366879" y="3603126"/>
            <a:ext cx="4939803" cy="0"/>
          </a:xfrm>
          <a:prstGeom prst="line">
            <a:avLst/>
          </a:prstGeom>
          <a:ln w="9525" cap="flat" cmpd="sng">
            <a:solidFill>
              <a:srgbClr val="000000"/>
            </a:solidFill>
            <a:prstDash val="solid"/>
            <a:headEnd type="none" w="med" len="med"/>
            <a:tailEnd type="none" w="med" len="med"/>
          </a:ln>
        </p:spPr>
      </p:sp>
      <p:sp>
        <p:nvSpPr>
          <p:cNvPr id="17" name="Rectangle 10"/>
          <p:cNvSpPr/>
          <p:nvPr/>
        </p:nvSpPr>
        <p:spPr>
          <a:xfrm>
            <a:off x="457073" y="3731960"/>
            <a:ext cx="2231471" cy="92333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pitchFamily="34" charset="-122"/>
                <a:ea typeface="微软雅黑" pitchFamily="34" charset="-122"/>
              </a:rPr>
              <a:t>期末余额：</a:t>
            </a:r>
            <a:r>
              <a:rPr lang="zh-CN" altLang="en-US" dirty="0" smtClean="0">
                <a:latin typeface="微软雅黑" pitchFamily="34" charset="-122"/>
                <a:ea typeface="微软雅黑" pitchFamily="34" charset="-122"/>
              </a:rPr>
              <a:t>反映</a:t>
            </a:r>
            <a:r>
              <a:rPr lang="zh-CN" altLang="en-US" dirty="0">
                <a:latin typeface="微软雅黑" pitchFamily="34" charset="-122"/>
                <a:ea typeface="微软雅黑" pitchFamily="34" charset="-122"/>
              </a:rPr>
              <a:t>企业持有交易性金融资产的</a:t>
            </a:r>
            <a:r>
              <a:rPr lang="zh-CN" altLang="en-US" dirty="0">
                <a:solidFill>
                  <a:srgbClr val="C00000"/>
                </a:solidFill>
                <a:latin typeface="微软雅黑" pitchFamily="34" charset="-122"/>
                <a:ea typeface="微软雅黑" pitchFamily="34" charset="-122"/>
              </a:rPr>
              <a:t>公允价值</a:t>
            </a:r>
          </a:p>
        </p:txBody>
      </p:sp>
      <p:sp>
        <p:nvSpPr>
          <p:cNvPr id="18" name="Rectangle 11"/>
          <p:cNvSpPr/>
          <p:nvPr/>
        </p:nvSpPr>
        <p:spPr>
          <a:xfrm>
            <a:off x="366879" y="2080043"/>
            <a:ext cx="2498692" cy="6463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②</a:t>
            </a:r>
            <a:r>
              <a:rPr lang="zh-CN" altLang="en-US" dirty="0">
                <a:latin typeface="微软雅黑" pitchFamily="34" charset="-122"/>
                <a:ea typeface="微软雅黑" pitchFamily="34" charset="-122"/>
              </a:rPr>
              <a:t>公允价值</a:t>
            </a:r>
            <a:r>
              <a:rPr lang="zh-CN" altLang="en-US" dirty="0">
                <a:solidFill>
                  <a:srgbClr val="C00000"/>
                </a:solidFill>
                <a:latin typeface="微软雅黑" pitchFamily="34" charset="-122"/>
                <a:ea typeface="微软雅黑" pitchFamily="34" charset="-122"/>
              </a:rPr>
              <a:t>高于</a:t>
            </a:r>
            <a:r>
              <a:rPr lang="zh-CN" altLang="en-US" dirty="0">
                <a:latin typeface="微软雅黑" pitchFamily="34" charset="-122"/>
                <a:ea typeface="微软雅黑" pitchFamily="34" charset="-122"/>
              </a:rPr>
              <a:t>账面余额的差额</a:t>
            </a:r>
          </a:p>
        </p:txBody>
      </p:sp>
      <p:sp>
        <p:nvSpPr>
          <p:cNvPr id="19" name="Rectangle 12"/>
          <p:cNvSpPr/>
          <p:nvPr/>
        </p:nvSpPr>
        <p:spPr>
          <a:xfrm>
            <a:off x="366879" y="2656211"/>
            <a:ext cx="2498691" cy="92333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③</a:t>
            </a:r>
            <a:r>
              <a:rPr lang="zh-CN" altLang="en-US" dirty="0">
                <a:latin typeface="微软雅黑" pitchFamily="34" charset="-122"/>
                <a:ea typeface="微软雅黑" pitchFamily="34" charset="-122"/>
              </a:rPr>
              <a:t>出售交易性金融资产结转公允价值变动额（</a:t>
            </a:r>
            <a:r>
              <a:rPr lang="zh-CN" altLang="en-US" dirty="0">
                <a:solidFill>
                  <a:srgbClr val="C00000"/>
                </a:solidFill>
                <a:latin typeface="微软雅黑" pitchFamily="34" charset="-122"/>
                <a:ea typeface="微软雅黑" pitchFamily="34" charset="-122"/>
              </a:rPr>
              <a:t>下降</a:t>
            </a:r>
            <a:r>
              <a:rPr lang="zh-CN" altLang="en-US" dirty="0">
                <a:latin typeface="微软雅黑" pitchFamily="34" charset="-122"/>
                <a:ea typeface="微软雅黑" pitchFamily="34" charset="-122"/>
              </a:rPr>
              <a:t>）</a:t>
            </a:r>
          </a:p>
        </p:txBody>
      </p:sp>
      <p:sp>
        <p:nvSpPr>
          <p:cNvPr id="24" name="Rectangle 13"/>
          <p:cNvSpPr/>
          <p:nvPr/>
        </p:nvSpPr>
        <p:spPr>
          <a:xfrm>
            <a:off x="2790420" y="1462067"/>
            <a:ext cx="2410972" cy="6463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①</a:t>
            </a:r>
            <a:r>
              <a:rPr lang="zh-CN" altLang="en-US" dirty="0">
                <a:latin typeface="微软雅黑" pitchFamily="34" charset="-122"/>
                <a:ea typeface="微软雅黑" pitchFamily="34" charset="-122"/>
              </a:rPr>
              <a:t>公允价值</a:t>
            </a:r>
            <a:r>
              <a:rPr lang="zh-CN" altLang="en-US" dirty="0">
                <a:solidFill>
                  <a:srgbClr val="C00000"/>
                </a:solidFill>
                <a:latin typeface="微软雅黑" pitchFamily="34" charset="-122"/>
                <a:ea typeface="微软雅黑" pitchFamily="34" charset="-122"/>
              </a:rPr>
              <a:t>低于</a:t>
            </a:r>
            <a:r>
              <a:rPr lang="zh-CN" altLang="en-US" dirty="0">
                <a:latin typeface="微软雅黑" pitchFamily="34" charset="-122"/>
                <a:ea typeface="微软雅黑" pitchFamily="34" charset="-122"/>
              </a:rPr>
              <a:t>账面余额的差额</a:t>
            </a:r>
          </a:p>
        </p:txBody>
      </p:sp>
      <p:sp>
        <p:nvSpPr>
          <p:cNvPr id="25" name="Rectangle 14"/>
          <p:cNvSpPr/>
          <p:nvPr/>
        </p:nvSpPr>
        <p:spPr>
          <a:xfrm>
            <a:off x="2790420" y="2008811"/>
            <a:ext cx="2311843" cy="6463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②</a:t>
            </a:r>
            <a:r>
              <a:rPr lang="zh-CN" altLang="en-US" dirty="0">
                <a:latin typeface="微软雅黑" pitchFamily="34" charset="-122"/>
                <a:ea typeface="微软雅黑" pitchFamily="34" charset="-122"/>
              </a:rPr>
              <a:t>出售交易性金融资产结转的成本</a:t>
            </a:r>
          </a:p>
        </p:txBody>
      </p:sp>
      <p:sp>
        <p:nvSpPr>
          <p:cNvPr id="26" name="Rectangle 15"/>
          <p:cNvSpPr/>
          <p:nvPr/>
        </p:nvSpPr>
        <p:spPr>
          <a:xfrm>
            <a:off x="2790420" y="2586040"/>
            <a:ext cx="2311841" cy="923330"/>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dirty="0">
                <a:latin typeface="微软雅黑" pitchFamily="34" charset="-122"/>
                <a:ea typeface="微软雅黑" pitchFamily="34" charset="-122"/>
              </a:rPr>
              <a:t>③</a:t>
            </a:r>
            <a:r>
              <a:rPr lang="zh-CN" altLang="en-US" dirty="0">
                <a:latin typeface="微软雅黑" pitchFamily="34" charset="-122"/>
                <a:ea typeface="微软雅黑" pitchFamily="34" charset="-122"/>
              </a:rPr>
              <a:t>出售交易性金融资产结转公允价值变动额（</a:t>
            </a:r>
            <a:r>
              <a:rPr lang="zh-CN" altLang="en-US" dirty="0">
                <a:solidFill>
                  <a:srgbClr val="C00000"/>
                </a:solidFill>
                <a:latin typeface="微软雅黑" pitchFamily="34" charset="-122"/>
                <a:ea typeface="微软雅黑" pitchFamily="34" charset="-122"/>
              </a:rPr>
              <a:t>上升</a:t>
            </a:r>
            <a:r>
              <a:rPr lang="zh-CN" altLang="en-US" dirty="0">
                <a:latin typeface="微软雅黑" pitchFamily="34" charset="-122"/>
                <a:ea typeface="微软雅黑" pitchFamily="34" charset="-122"/>
              </a:rPr>
              <a:t>）</a:t>
            </a:r>
          </a:p>
        </p:txBody>
      </p:sp>
      <p:sp>
        <p:nvSpPr>
          <p:cNvPr id="27" name="圆角矩形 26"/>
          <p:cNvSpPr/>
          <p:nvPr/>
        </p:nvSpPr>
        <p:spPr>
          <a:xfrm>
            <a:off x="5457216" y="1304848"/>
            <a:ext cx="3440721" cy="3682788"/>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i="0" u="none" strike="noStrike" kern="1200" cap="none" spc="0" normalizeH="0" baseline="0" noProof="0" dirty="0">
                <a:ln>
                  <a:noFill/>
                </a:ln>
                <a:solidFill>
                  <a:srgbClr val="FFC000"/>
                </a:solidFill>
                <a:effectLst/>
                <a:uLnTx/>
                <a:uFillTx/>
                <a:latin typeface="微软雅黑" pitchFamily="34" charset="-122"/>
                <a:ea typeface="微软雅黑" pitchFamily="34" charset="-122"/>
              </a:rPr>
              <a:t>资产类</a:t>
            </a:r>
            <a:r>
              <a:rPr kumimoji="0" lang="zh-CN" altLang="en-US"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账户；</a:t>
            </a:r>
            <a:endPar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核算企业持有的</a:t>
            </a:r>
            <a:r>
              <a:rPr kumimoji="0" lang="zh-CN" altLang="en-US" i="0" u="none" strike="noStrike" kern="1200" cap="none" spc="0" normalizeH="0" baseline="0" noProof="0" dirty="0">
                <a:ln>
                  <a:noFill/>
                </a:ln>
                <a:solidFill>
                  <a:srgbClr val="FFC000"/>
                </a:solidFill>
                <a:effectLst/>
                <a:uLnTx/>
                <a:uFillTx/>
                <a:latin typeface="微软雅黑" pitchFamily="34" charset="-122"/>
                <a:ea typeface="微软雅黑" pitchFamily="34" charset="-122"/>
              </a:rPr>
              <a:t>以公允价值计量且其变动计入当期损益的金融资产</a:t>
            </a:r>
            <a:r>
              <a:rPr kumimoji="0" lang="zh-CN" altLang="en-US"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a:t>
            </a:r>
            <a:endPar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企业应当按照交易性金融资产的类别和品种，分别设置</a:t>
            </a:r>
            <a:r>
              <a:rPr kumimoji="0" lang="en-US" altLang="zh-CN" i="0" u="none" strike="noStrike" kern="120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成本</a:t>
            </a:r>
            <a:r>
              <a:rPr kumimoji="0" lang="en-US" altLang="zh-CN" i="0" u="none" strike="noStrike" kern="120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a:t>
            </a:r>
            <a:r>
              <a:rPr kumimoji="0" lang="en-US" altLang="zh-CN" i="0" u="none" strike="noStrike" kern="120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公允价值变动</a:t>
            </a:r>
            <a:r>
              <a:rPr kumimoji="0" lang="en-US" altLang="zh-CN" i="0" u="none" strike="noStrike" kern="1200" cap="none" spc="0" normalizeH="0" baseline="0" noProof="0" dirty="0">
                <a:ln>
                  <a:noFill/>
                </a:ln>
                <a:solidFill>
                  <a:srgbClr val="FFFFFF"/>
                </a:solidFill>
                <a:effectLst/>
                <a:uLnTx/>
                <a:uFillTx/>
                <a:latin typeface="微软雅黑" pitchFamily="34" charset="-122"/>
                <a:ea typeface="微软雅黑" pitchFamily="34" charset="-122"/>
              </a:rPr>
              <a:t>"</a:t>
            </a:r>
            <a:r>
              <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rPr>
              <a:t>等明细科目进行</a:t>
            </a:r>
            <a:r>
              <a:rPr kumimoji="0" lang="zh-CN" altLang="en-US"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核算；</a:t>
            </a:r>
            <a:endParaRPr kumimoji="0" lang="zh-CN" altLang="en-US"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8" name="TextBox 27"/>
          <p:cNvSpPr txBox="1"/>
          <p:nvPr/>
        </p:nvSpPr>
        <p:spPr>
          <a:xfrm>
            <a:off x="366879" y="1037906"/>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29" name="TextBox 28"/>
          <p:cNvSpPr txBox="1"/>
          <p:nvPr/>
        </p:nvSpPr>
        <p:spPr>
          <a:xfrm>
            <a:off x="4660351" y="1037906"/>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27258778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4075186"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科目的设置</a:t>
            </a:r>
          </a:p>
        </p:txBody>
      </p:sp>
      <p:sp>
        <p:nvSpPr>
          <p:cNvPr id="22" name="圆角矩形 21"/>
          <p:cNvSpPr/>
          <p:nvPr/>
        </p:nvSpPr>
        <p:spPr>
          <a:xfrm>
            <a:off x="4966522" y="1455738"/>
            <a:ext cx="3622681" cy="2794361"/>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rPr>
              <a:t>损益类</a:t>
            </a:r>
            <a:r>
              <a:rPr kumimoji="0" lang="zh-CN" altLang="en-US"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账户</a:t>
            </a:r>
            <a:r>
              <a:rPr kumimoji="0" lang="zh-CN" altLang="en-US"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a:t>
            </a:r>
            <a:endParaRPr kumimoji="0" lang="zh-CN" altLang="en-US"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a:p>
            <a:pPr marL="285750" lvl="0" indent="-285750" algn="just">
              <a:lnSpc>
                <a:spcPct val="150000"/>
              </a:lnSpc>
              <a:buFont typeface="Wingdings" panose="05000000000000000000" charset="0"/>
              <a:buChar char=""/>
            </a:pPr>
            <a:r>
              <a:rPr lang="zh-CN" altLang="zh-CN" dirty="0">
                <a:latin typeface="微软雅黑" pitchFamily="34" charset="-122"/>
                <a:ea typeface="微软雅黑" pitchFamily="34" charset="-122"/>
              </a:rPr>
              <a:t>核算企业交易性金融资产等公允价值变动而形成的应计入当期损益的利得或损失。</a:t>
            </a:r>
            <a:endParaRPr kumimoji="0" lang="zh-CN" altLang="en-US"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Rectangle 4"/>
          <p:cNvSpPr/>
          <p:nvPr/>
        </p:nvSpPr>
        <p:spPr>
          <a:xfrm>
            <a:off x="1539699" y="1455738"/>
            <a:ext cx="2141652" cy="5078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b="1" dirty="0">
                <a:solidFill>
                  <a:srgbClr val="084CA1"/>
                </a:solidFill>
                <a:latin typeface="微软雅黑" pitchFamily="34" charset="-122"/>
                <a:ea typeface="微软雅黑" pitchFamily="34" charset="-122"/>
              </a:rPr>
              <a:t>公允价值变动损益</a:t>
            </a:r>
            <a:endParaRPr lang="zh-CN" altLang="en-US" b="1" dirty="0">
              <a:solidFill>
                <a:srgbClr val="084CA1"/>
              </a:solidFill>
              <a:latin typeface="微软雅黑" pitchFamily="34" charset="-122"/>
              <a:ea typeface="微软雅黑" pitchFamily="34" charset="-122"/>
            </a:endParaRPr>
          </a:p>
        </p:txBody>
      </p:sp>
      <p:sp>
        <p:nvSpPr>
          <p:cNvPr id="30" name="Rectangle 5"/>
          <p:cNvSpPr/>
          <p:nvPr/>
        </p:nvSpPr>
        <p:spPr>
          <a:xfrm>
            <a:off x="551755" y="2065056"/>
            <a:ext cx="1894562" cy="1338828"/>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dirty="0">
                <a:latin typeface="微软雅黑" pitchFamily="34" charset="-122"/>
                <a:ea typeface="微软雅黑" pitchFamily="34" charset="-122"/>
              </a:rPr>
              <a:t>资产负债表日其公允价值</a:t>
            </a:r>
            <a:r>
              <a:rPr lang="zh-CN" altLang="zh-CN" b="1" dirty="0">
                <a:solidFill>
                  <a:srgbClr val="C00000"/>
                </a:solidFill>
                <a:latin typeface="微软雅黑" pitchFamily="34" charset="-122"/>
                <a:ea typeface="微软雅黑" pitchFamily="34" charset="-122"/>
              </a:rPr>
              <a:t>低于</a:t>
            </a:r>
            <a:r>
              <a:rPr lang="zh-CN" altLang="zh-CN" dirty="0">
                <a:latin typeface="微软雅黑" pitchFamily="34" charset="-122"/>
                <a:ea typeface="微软雅黑" pitchFamily="34" charset="-122"/>
              </a:rPr>
              <a:t>账面余额的差额</a:t>
            </a:r>
            <a:endParaRPr lang="zh-CN" altLang="en-US" b="1" dirty="0">
              <a:solidFill>
                <a:srgbClr val="C00000"/>
              </a:solidFill>
              <a:latin typeface="微软雅黑" pitchFamily="34" charset="-122"/>
              <a:ea typeface="微软雅黑" pitchFamily="34" charset="-122"/>
            </a:endParaRPr>
          </a:p>
        </p:txBody>
      </p:sp>
      <p:sp>
        <p:nvSpPr>
          <p:cNvPr id="31" name="Rectangle 6"/>
          <p:cNvSpPr/>
          <p:nvPr/>
        </p:nvSpPr>
        <p:spPr>
          <a:xfrm>
            <a:off x="2700756" y="2065056"/>
            <a:ext cx="1871243" cy="1338828"/>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zh-CN" dirty="0">
                <a:latin typeface="微软雅黑" pitchFamily="34" charset="-122"/>
                <a:ea typeface="微软雅黑" pitchFamily="34" charset="-122"/>
              </a:rPr>
              <a:t>资产负债表日其公允价值</a:t>
            </a:r>
            <a:r>
              <a:rPr lang="zh-CN" altLang="zh-CN" b="1" dirty="0">
                <a:solidFill>
                  <a:srgbClr val="C00000"/>
                </a:solidFill>
                <a:latin typeface="微软雅黑" pitchFamily="34" charset="-122"/>
                <a:ea typeface="微软雅黑" pitchFamily="34" charset="-122"/>
              </a:rPr>
              <a:t>高于</a:t>
            </a:r>
            <a:r>
              <a:rPr lang="zh-CN" altLang="zh-CN" dirty="0">
                <a:latin typeface="微软雅黑" pitchFamily="34" charset="-122"/>
                <a:ea typeface="微软雅黑" pitchFamily="34" charset="-122"/>
              </a:rPr>
              <a:t>账面余额的差额</a:t>
            </a:r>
            <a:endParaRPr lang="zh-CN" altLang="en-US" b="1" dirty="0">
              <a:solidFill>
                <a:srgbClr val="C00000"/>
              </a:solidFill>
              <a:latin typeface="微软雅黑" pitchFamily="34" charset="-122"/>
              <a:ea typeface="微软雅黑" pitchFamily="34" charset="-122"/>
            </a:endParaRPr>
          </a:p>
        </p:txBody>
      </p:sp>
      <p:sp>
        <p:nvSpPr>
          <p:cNvPr id="34" name="Line 2"/>
          <p:cNvSpPr/>
          <p:nvPr/>
        </p:nvSpPr>
        <p:spPr>
          <a:xfrm>
            <a:off x="551757" y="1958495"/>
            <a:ext cx="4025006" cy="5073"/>
          </a:xfrm>
          <a:prstGeom prst="line">
            <a:avLst/>
          </a:prstGeom>
          <a:ln w="9525" cap="flat" cmpd="sng">
            <a:solidFill>
              <a:srgbClr val="000000"/>
            </a:solidFill>
            <a:prstDash val="solid"/>
            <a:headEnd type="none" w="med" len="med"/>
            <a:tailEnd type="none" w="med" len="med"/>
          </a:ln>
        </p:spPr>
      </p:sp>
      <p:sp>
        <p:nvSpPr>
          <p:cNvPr id="35" name="Line 3"/>
          <p:cNvSpPr/>
          <p:nvPr/>
        </p:nvSpPr>
        <p:spPr>
          <a:xfrm>
            <a:off x="2609889" y="1958496"/>
            <a:ext cx="0" cy="2291603"/>
          </a:xfrm>
          <a:prstGeom prst="line">
            <a:avLst/>
          </a:prstGeom>
          <a:ln w="9525" cap="flat" cmpd="sng">
            <a:solidFill>
              <a:srgbClr val="000000"/>
            </a:solidFill>
            <a:prstDash val="solid"/>
            <a:headEnd type="none" w="med" len="med"/>
            <a:tailEnd type="none" w="med" len="med"/>
          </a:ln>
        </p:spPr>
      </p:sp>
      <p:sp>
        <p:nvSpPr>
          <p:cNvPr id="36" name="Line 9"/>
          <p:cNvSpPr/>
          <p:nvPr/>
        </p:nvSpPr>
        <p:spPr>
          <a:xfrm>
            <a:off x="551757" y="3440100"/>
            <a:ext cx="4025006" cy="0"/>
          </a:xfrm>
          <a:prstGeom prst="line">
            <a:avLst/>
          </a:prstGeom>
          <a:ln w="9525" cap="flat" cmpd="sng">
            <a:solidFill>
              <a:srgbClr val="000000"/>
            </a:solidFill>
            <a:prstDash val="solid"/>
            <a:headEnd type="none" w="med" len="med"/>
            <a:tailEnd type="none" w="med" len="med"/>
          </a:ln>
        </p:spPr>
      </p:sp>
      <p:sp>
        <p:nvSpPr>
          <p:cNvPr id="37" name="Rectangle 11"/>
          <p:cNvSpPr/>
          <p:nvPr/>
        </p:nvSpPr>
        <p:spPr>
          <a:xfrm>
            <a:off x="665172" y="3556249"/>
            <a:ext cx="1650227"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latin typeface="微软雅黑" pitchFamily="34" charset="-122"/>
                <a:ea typeface="微软雅黑" pitchFamily="34" charset="-122"/>
              </a:rPr>
              <a:t>期末</a:t>
            </a:r>
            <a:r>
              <a:rPr lang="zh-CN" altLang="en-US" b="1" dirty="0" smtClean="0">
                <a:solidFill>
                  <a:srgbClr val="C00000"/>
                </a:solidFill>
                <a:latin typeface="微软雅黑" pitchFamily="34" charset="-122"/>
                <a:ea typeface="微软雅黑" pitchFamily="34" charset="-122"/>
              </a:rPr>
              <a:t>无余额</a:t>
            </a:r>
            <a:endParaRPr lang="zh-CN" altLang="en-US" b="1" dirty="0">
              <a:solidFill>
                <a:srgbClr val="C00000"/>
              </a:solidFill>
              <a:latin typeface="微软雅黑" pitchFamily="34" charset="-122"/>
              <a:ea typeface="微软雅黑" pitchFamily="34" charset="-122"/>
            </a:endParaRPr>
          </a:p>
        </p:txBody>
      </p:sp>
      <p:sp>
        <p:nvSpPr>
          <p:cNvPr id="38" name="TextBox 37"/>
          <p:cNvSpPr txBox="1"/>
          <p:nvPr/>
        </p:nvSpPr>
        <p:spPr>
          <a:xfrm>
            <a:off x="575109" y="1586363"/>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9" name="TextBox 38"/>
          <p:cNvSpPr txBox="1"/>
          <p:nvPr/>
        </p:nvSpPr>
        <p:spPr>
          <a:xfrm>
            <a:off x="3930431" y="156480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0960525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4075186"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（一）</a:t>
            </a:r>
            <a:r>
              <a:rPr lang="zh-CN" altLang="zh-CN" sz="1800" b="1" dirty="0">
                <a:solidFill>
                  <a:srgbClr val="084CA1"/>
                </a:solidFill>
                <a:ea typeface="微软雅黑"/>
                <a:cs typeface="+mn-ea"/>
              </a:rPr>
              <a:t>应收款项减值损失</a:t>
            </a:r>
            <a:r>
              <a:rPr lang="zh-CN" altLang="zh-CN" sz="1800" b="1" dirty="0" smtClean="0">
                <a:solidFill>
                  <a:srgbClr val="084CA1"/>
                </a:solidFill>
                <a:ea typeface="微软雅黑"/>
                <a:cs typeface="+mn-ea"/>
              </a:rPr>
              <a:t>的</a:t>
            </a:r>
            <a:r>
              <a:rPr lang="zh-CN" altLang="zh-CN" sz="1800" b="1" dirty="0">
                <a:solidFill>
                  <a:srgbClr val="084CA1"/>
                </a:solidFill>
                <a:ea typeface="微软雅黑"/>
                <a:cs typeface="+mn-ea"/>
              </a:rPr>
              <a:t>科目的设置</a:t>
            </a:r>
          </a:p>
        </p:txBody>
      </p:sp>
      <p:sp>
        <p:nvSpPr>
          <p:cNvPr id="22" name="圆角矩形 21"/>
          <p:cNvSpPr/>
          <p:nvPr/>
        </p:nvSpPr>
        <p:spPr>
          <a:xfrm>
            <a:off x="4966522" y="1455738"/>
            <a:ext cx="3622681" cy="2794361"/>
          </a:xfrm>
          <a:prstGeom prst="roundRect">
            <a:avLst>
              <a:gd name="adj" fmla="val 3178"/>
            </a:avLst>
          </a:prstGeom>
          <a:solidFill>
            <a:srgbClr val="084CA1"/>
          </a:solidFill>
          <a:ln w="12700" cap="flat" cmpd="sng" algn="ctr">
            <a:solidFill>
              <a:srgbClr val="066DCA">
                <a:shade val="50000"/>
              </a:srgbClr>
            </a:solidFill>
            <a:prstDash val="solid"/>
            <a:miter lim="800000"/>
          </a:ln>
          <a:effectLst/>
        </p:spPr>
        <p:txBody>
          <a:bodyPr rtlCol="0" anchor="ct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rPr>
              <a:t>损益类</a:t>
            </a:r>
            <a:r>
              <a:rPr kumimoji="0" lang="zh-CN" altLang="en-US"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账户</a:t>
            </a:r>
            <a:r>
              <a:rPr kumimoji="0" lang="zh-CN" altLang="en-US"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a:t>
            </a:r>
            <a:endParaRPr kumimoji="0" lang="zh-CN" altLang="en-US"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a:p>
            <a:pPr marL="285750" marR="0" lvl="0" indent="-285750" algn="just" defTabSz="914400" rtl="0" eaLnBrk="1" fontAlgn="auto" latinLnBrk="0" hangingPunct="1">
              <a:lnSpc>
                <a:spcPct val="150000"/>
              </a:lnSpc>
              <a:spcBef>
                <a:spcPts val="0"/>
              </a:spcBef>
              <a:spcAft>
                <a:spcPts val="0"/>
              </a:spcAft>
              <a:buClrTx/>
              <a:buSzTx/>
              <a:buFont typeface="Wingdings" panose="05000000000000000000" charset="0"/>
              <a:buChar char=""/>
              <a:tabLst/>
              <a:defRPr/>
            </a:pPr>
            <a:r>
              <a:rPr kumimoji="0" lang="zh-CN" altLang="en-US" b="0" i="0" u="none" strike="noStrike" kern="1200" cap="none" spc="0" normalizeH="0" baseline="0" noProof="0" dirty="0">
                <a:ln>
                  <a:noFill/>
                </a:ln>
                <a:solidFill>
                  <a:srgbClr val="FFFFFF"/>
                </a:solidFill>
                <a:effectLst/>
                <a:uLnTx/>
                <a:uFillTx/>
                <a:latin typeface="微软雅黑" pitchFamily="34" charset="-122"/>
                <a:ea typeface="微软雅黑" pitchFamily="34" charset="-122"/>
              </a:rPr>
              <a:t>核算</a:t>
            </a:r>
            <a:r>
              <a:rPr kumimoji="0" lang="zh-CN" altLang="en-US"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企业因进行投资（包括</a:t>
            </a:r>
            <a:r>
              <a:rPr kumimoji="0" lang="zh-CN" altLang="en-US" b="1" i="0" u="none" strike="noStrike" kern="1200" cap="none" spc="0" normalizeH="0" baseline="0" noProof="0" dirty="0" smtClean="0">
                <a:ln>
                  <a:noFill/>
                </a:ln>
                <a:solidFill>
                  <a:srgbClr val="FFC000"/>
                </a:solidFill>
                <a:effectLst/>
                <a:uLnTx/>
                <a:uFillTx/>
                <a:latin typeface="微软雅黑" pitchFamily="34" charset="-122"/>
                <a:ea typeface="微软雅黑" pitchFamily="34" charset="-122"/>
              </a:rPr>
              <a:t>交易性金融资产、持有至到期投资、可供出售金融资产</a:t>
            </a:r>
            <a:r>
              <a:rPr kumimoji="0" lang="zh-CN" altLang="en-US"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rPr>
              <a:t>等）确认的投资收益或投资损失；</a:t>
            </a:r>
            <a:endParaRPr kumimoji="0" lang="zh-CN" altLang="en-US" b="0" i="0" u="none" strike="noStrike" kern="120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3" name="Rectangle 4"/>
          <p:cNvSpPr/>
          <p:nvPr/>
        </p:nvSpPr>
        <p:spPr>
          <a:xfrm>
            <a:off x="2038142" y="1455738"/>
            <a:ext cx="1325230" cy="507831"/>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150000"/>
              </a:lnSpc>
            </a:pPr>
            <a:r>
              <a:rPr lang="zh-CN" altLang="en-US" b="1" dirty="0">
                <a:solidFill>
                  <a:srgbClr val="084CA1"/>
                </a:solidFill>
                <a:latin typeface="微软雅黑" pitchFamily="34" charset="-122"/>
                <a:ea typeface="微软雅黑" pitchFamily="34" charset="-122"/>
              </a:rPr>
              <a:t>投资收益</a:t>
            </a:r>
          </a:p>
        </p:txBody>
      </p:sp>
      <p:sp>
        <p:nvSpPr>
          <p:cNvPr id="30" name="Rectangle 5"/>
          <p:cNvSpPr/>
          <p:nvPr/>
        </p:nvSpPr>
        <p:spPr>
          <a:xfrm>
            <a:off x="611849" y="2065056"/>
            <a:ext cx="1592152"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pitchFamily="34" charset="-122"/>
                <a:ea typeface="微软雅黑" pitchFamily="34" charset="-122"/>
              </a:rPr>
              <a:t>投资</a:t>
            </a:r>
            <a:r>
              <a:rPr lang="zh-CN" altLang="en-US" b="1" dirty="0">
                <a:solidFill>
                  <a:srgbClr val="C00000"/>
                </a:solidFill>
                <a:latin typeface="微软雅黑" pitchFamily="34" charset="-122"/>
                <a:ea typeface="微软雅黑" pitchFamily="34" charset="-122"/>
              </a:rPr>
              <a:t>损失</a:t>
            </a:r>
          </a:p>
        </p:txBody>
      </p:sp>
      <p:sp>
        <p:nvSpPr>
          <p:cNvPr id="31" name="Rectangle 6"/>
          <p:cNvSpPr/>
          <p:nvPr/>
        </p:nvSpPr>
        <p:spPr>
          <a:xfrm>
            <a:off x="2700757" y="2065056"/>
            <a:ext cx="1426339"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pitchFamily="34" charset="-122"/>
                <a:ea typeface="微软雅黑" pitchFamily="34" charset="-122"/>
              </a:rPr>
              <a:t>投资</a:t>
            </a:r>
            <a:r>
              <a:rPr lang="zh-CN" altLang="en-US" b="1" dirty="0">
                <a:solidFill>
                  <a:srgbClr val="C00000"/>
                </a:solidFill>
                <a:latin typeface="微软雅黑" pitchFamily="34" charset="-122"/>
                <a:ea typeface="微软雅黑" pitchFamily="34" charset="-122"/>
              </a:rPr>
              <a:t>收益</a:t>
            </a:r>
          </a:p>
        </p:txBody>
      </p:sp>
      <p:sp>
        <p:nvSpPr>
          <p:cNvPr id="32" name="Rectangle 11"/>
          <p:cNvSpPr/>
          <p:nvPr/>
        </p:nvSpPr>
        <p:spPr>
          <a:xfrm>
            <a:off x="611849" y="2508164"/>
            <a:ext cx="1703549"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pitchFamily="34" charset="-122"/>
                <a:ea typeface="微软雅黑" pitchFamily="34" charset="-122"/>
              </a:rPr>
              <a:t>结转</a:t>
            </a:r>
            <a:r>
              <a:rPr lang="zh-CN" altLang="en-US" b="1" dirty="0">
                <a:solidFill>
                  <a:srgbClr val="C00000"/>
                </a:solidFill>
                <a:latin typeface="微软雅黑" pitchFamily="34" charset="-122"/>
                <a:ea typeface="微软雅黑" pitchFamily="34" charset="-122"/>
              </a:rPr>
              <a:t>投资收益</a:t>
            </a:r>
          </a:p>
        </p:txBody>
      </p:sp>
      <p:sp>
        <p:nvSpPr>
          <p:cNvPr id="33" name="Rectangle 12"/>
          <p:cNvSpPr/>
          <p:nvPr/>
        </p:nvSpPr>
        <p:spPr>
          <a:xfrm>
            <a:off x="2676355" y="2508164"/>
            <a:ext cx="1735750"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a:latin typeface="微软雅黑" pitchFamily="34" charset="-122"/>
                <a:ea typeface="微软雅黑" pitchFamily="34" charset="-122"/>
              </a:rPr>
              <a:t>结转</a:t>
            </a:r>
            <a:r>
              <a:rPr lang="zh-CN" altLang="en-US" b="1" dirty="0">
                <a:solidFill>
                  <a:srgbClr val="C00000"/>
                </a:solidFill>
                <a:latin typeface="微软雅黑" pitchFamily="34" charset="-122"/>
                <a:ea typeface="微软雅黑" pitchFamily="34" charset="-122"/>
              </a:rPr>
              <a:t>投资损失</a:t>
            </a:r>
          </a:p>
        </p:txBody>
      </p:sp>
      <p:sp>
        <p:nvSpPr>
          <p:cNvPr id="34" name="Line 2"/>
          <p:cNvSpPr/>
          <p:nvPr/>
        </p:nvSpPr>
        <p:spPr>
          <a:xfrm>
            <a:off x="551757" y="1958495"/>
            <a:ext cx="4025006" cy="5073"/>
          </a:xfrm>
          <a:prstGeom prst="line">
            <a:avLst/>
          </a:prstGeom>
          <a:ln w="9525" cap="flat" cmpd="sng">
            <a:solidFill>
              <a:srgbClr val="000000"/>
            </a:solidFill>
            <a:prstDash val="solid"/>
            <a:headEnd type="none" w="med" len="med"/>
            <a:tailEnd type="none" w="med" len="med"/>
          </a:ln>
        </p:spPr>
      </p:sp>
      <p:sp>
        <p:nvSpPr>
          <p:cNvPr id="35" name="Line 3"/>
          <p:cNvSpPr/>
          <p:nvPr/>
        </p:nvSpPr>
        <p:spPr>
          <a:xfrm>
            <a:off x="2609889" y="1958496"/>
            <a:ext cx="0" cy="1879431"/>
          </a:xfrm>
          <a:prstGeom prst="line">
            <a:avLst/>
          </a:prstGeom>
          <a:ln w="9525" cap="flat" cmpd="sng">
            <a:solidFill>
              <a:srgbClr val="000000"/>
            </a:solidFill>
            <a:prstDash val="solid"/>
            <a:headEnd type="none" w="med" len="med"/>
            <a:tailEnd type="none" w="med" len="med"/>
          </a:ln>
        </p:spPr>
      </p:sp>
      <p:sp>
        <p:nvSpPr>
          <p:cNvPr id="36" name="Line 9"/>
          <p:cNvSpPr/>
          <p:nvPr/>
        </p:nvSpPr>
        <p:spPr>
          <a:xfrm>
            <a:off x="551757" y="3107600"/>
            <a:ext cx="4025006" cy="0"/>
          </a:xfrm>
          <a:prstGeom prst="line">
            <a:avLst/>
          </a:prstGeom>
          <a:ln w="9525" cap="flat" cmpd="sng">
            <a:solidFill>
              <a:srgbClr val="000000"/>
            </a:solidFill>
            <a:prstDash val="solid"/>
            <a:headEnd type="none" w="med" len="med"/>
            <a:tailEnd type="none" w="med" len="med"/>
          </a:ln>
        </p:spPr>
      </p:sp>
      <p:sp>
        <p:nvSpPr>
          <p:cNvPr id="37" name="Rectangle 11"/>
          <p:cNvSpPr/>
          <p:nvPr/>
        </p:nvSpPr>
        <p:spPr>
          <a:xfrm>
            <a:off x="665172" y="3223749"/>
            <a:ext cx="1650227" cy="369332"/>
          </a:xfrm>
          <a:prstGeom prst="rect">
            <a:avLst/>
          </a:prstGeom>
          <a:noFill/>
          <a:ln w="9525">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b="1" dirty="0" smtClean="0">
                <a:latin typeface="微软雅黑" pitchFamily="34" charset="-122"/>
                <a:ea typeface="微软雅黑" pitchFamily="34" charset="-122"/>
              </a:rPr>
              <a:t>期末</a:t>
            </a:r>
            <a:r>
              <a:rPr lang="zh-CN" altLang="en-US" b="1" dirty="0" smtClean="0">
                <a:solidFill>
                  <a:srgbClr val="C00000"/>
                </a:solidFill>
                <a:latin typeface="微软雅黑" pitchFamily="34" charset="-122"/>
                <a:ea typeface="微软雅黑" pitchFamily="34" charset="-122"/>
              </a:rPr>
              <a:t>无余额</a:t>
            </a:r>
            <a:endParaRPr lang="zh-CN" altLang="en-US" b="1" dirty="0">
              <a:solidFill>
                <a:srgbClr val="C00000"/>
              </a:solidFill>
              <a:latin typeface="微软雅黑" pitchFamily="34" charset="-122"/>
              <a:ea typeface="微软雅黑" pitchFamily="34" charset="-122"/>
            </a:endParaRPr>
          </a:p>
        </p:txBody>
      </p:sp>
      <p:sp>
        <p:nvSpPr>
          <p:cNvPr id="38" name="TextBox 37"/>
          <p:cNvSpPr txBox="1"/>
          <p:nvPr/>
        </p:nvSpPr>
        <p:spPr>
          <a:xfrm>
            <a:off x="575109" y="1586363"/>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借方</a:t>
            </a:r>
            <a:endParaRPr lang="zh-CN" altLang="en-US" sz="1800" b="1" dirty="0">
              <a:latin typeface="微软雅黑" pitchFamily="34" charset="-122"/>
              <a:ea typeface="微软雅黑" pitchFamily="34" charset="-122"/>
            </a:endParaRPr>
          </a:p>
        </p:txBody>
      </p:sp>
      <p:sp>
        <p:nvSpPr>
          <p:cNvPr id="39" name="TextBox 38"/>
          <p:cNvSpPr txBox="1"/>
          <p:nvPr/>
        </p:nvSpPr>
        <p:spPr>
          <a:xfrm>
            <a:off x="3930431" y="1564804"/>
            <a:ext cx="646331" cy="369332"/>
          </a:xfrm>
          <a:prstGeom prst="rect">
            <a:avLst/>
          </a:prstGeom>
          <a:noFill/>
        </p:spPr>
        <p:txBody>
          <a:bodyPr wrap="none" rtlCol="0">
            <a:spAutoFit/>
          </a:bodyPr>
          <a:lstStyle/>
          <a:p>
            <a:r>
              <a:rPr lang="zh-CN" altLang="en-US" sz="1800" b="1" dirty="0" smtClean="0">
                <a:latin typeface="微软雅黑" pitchFamily="34" charset="-122"/>
                <a:ea typeface="微软雅黑" pitchFamily="34" charset="-122"/>
              </a:rPr>
              <a:t>贷方</a:t>
            </a:r>
            <a:endParaRPr lang="zh-CN" altLang="en-US" sz="1800" b="1"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387262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交易性金融资产的取得</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初始计量</a:t>
            </a:r>
            <a:r>
              <a:rPr lang="zh-CN" altLang="en-US" sz="1800" b="1" dirty="0">
                <a:solidFill>
                  <a:srgbClr val="084CA1"/>
                </a:solidFill>
                <a:ea typeface="微软雅黑"/>
                <a:cs typeface="+mn-ea"/>
              </a:rPr>
              <a:t>）</a:t>
            </a:r>
            <a:endParaRPr lang="zh-CN" altLang="zh-CN" sz="1800" b="1" dirty="0">
              <a:solidFill>
                <a:srgbClr val="084CA1"/>
              </a:solidFill>
              <a:ea typeface="微软雅黑"/>
              <a:cs typeface="+mn-ea"/>
            </a:endParaRPr>
          </a:p>
        </p:txBody>
      </p:sp>
      <p:sp>
        <p:nvSpPr>
          <p:cNvPr id="20" name="iŝļíḓè"/>
          <p:cNvSpPr txBox="1"/>
          <p:nvPr/>
        </p:nvSpPr>
        <p:spPr>
          <a:xfrm>
            <a:off x="4702629" y="1333690"/>
            <a:ext cx="4195309" cy="1080296"/>
          </a:xfrm>
          <a:prstGeom prst="rect">
            <a:avLst/>
          </a:prstGeom>
          <a:noFill/>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C00000"/>
                </a:solidFill>
                <a:effectLst/>
                <a:uLnTx/>
                <a:uFillTx/>
                <a:latin typeface="微软雅黑" pitchFamily="34" charset="-122"/>
                <a:ea typeface="微软雅黑" pitchFamily="34" charset="-122"/>
              </a:rPr>
              <a:t>实际支付的</a:t>
            </a:r>
            <a:r>
              <a:rPr kumimoji="0" lang="zh-CN" altLang="en-US"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rPr>
              <a:t>价款</a:t>
            </a: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包含</a:t>
            </a:r>
            <a:r>
              <a:rPr kumimoji="0" lang="zh-CN" altLang="en-US" b="0" i="0" u="heavy" strike="noStrike" kern="1200" cap="none" spc="0" normalizeH="0" baseline="0" noProof="0" dirty="0" smtClean="0">
                <a:ln>
                  <a:noFill/>
                </a:ln>
                <a:solidFill>
                  <a:srgbClr val="000000"/>
                </a:solidFill>
                <a:effectLst/>
                <a:uLnTx/>
                <a:uFill>
                  <a:solidFill>
                    <a:srgbClr val="C00000"/>
                  </a:solidFill>
                </a:uFill>
                <a:latin typeface="微软雅黑" pitchFamily="34" charset="-122"/>
                <a:ea typeface="微软雅黑" pitchFamily="34" charset="-122"/>
              </a:rPr>
              <a:t>已</a:t>
            </a:r>
            <a:r>
              <a:rPr kumimoji="0" lang="zh-CN" altLang="en-US" b="0" i="0" u="heavy" strike="noStrike" kern="1200" cap="none" spc="0" normalizeH="0" baseline="0" noProof="0" dirty="0">
                <a:ln>
                  <a:noFill/>
                </a:ln>
                <a:solidFill>
                  <a:srgbClr val="000000"/>
                </a:solidFill>
                <a:effectLst/>
                <a:uLnTx/>
                <a:uFill>
                  <a:solidFill>
                    <a:srgbClr val="C00000"/>
                  </a:solidFill>
                </a:uFill>
                <a:latin typeface="微软雅黑" pitchFamily="34" charset="-122"/>
                <a:ea typeface="微软雅黑" pitchFamily="34" charset="-122"/>
              </a:rPr>
              <a:t>宣告但尚未发放的现金股利或已到付息期但尚未领取的债券</a:t>
            </a:r>
            <a:r>
              <a:rPr kumimoji="0" lang="zh-CN" altLang="en-US" b="0" i="0" u="heavy" strike="noStrike" kern="1200" cap="none" spc="0" normalizeH="0" baseline="0" noProof="0" dirty="0" smtClean="0">
                <a:ln>
                  <a:noFill/>
                </a:ln>
                <a:solidFill>
                  <a:srgbClr val="000000"/>
                </a:solidFill>
                <a:effectLst/>
                <a:uLnTx/>
                <a:uFill>
                  <a:solidFill>
                    <a:srgbClr val="C00000"/>
                  </a:solidFill>
                </a:uFill>
                <a:latin typeface="微软雅黑" pitchFamily="34" charset="-122"/>
                <a:ea typeface="微软雅黑" pitchFamily="34" charset="-122"/>
              </a:rPr>
              <a:t>利息</a:t>
            </a: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a:t>
            </a:r>
            <a:endPar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21" name="îśḻíḑe"/>
          <p:cNvSpPr txBox="1"/>
          <p:nvPr/>
        </p:nvSpPr>
        <p:spPr>
          <a:xfrm>
            <a:off x="3961352" y="2499358"/>
            <a:ext cx="4935979" cy="1440394"/>
          </a:xfrm>
          <a:prstGeom prst="rect">
            <a:avLst/>
          </a:prstGeom>
          <a:noFill/>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b="1" i="0" u="none" strike="noStrike" kern="1200" cap="none" spc="0" normalizeH="0" baseline="0" noProof="0" dirty="0">
                <a:ln>
                  <a:noFill/>
                </a:ln>
                <a:solidFill>
                  <a:srgbClr val="C00000"/>
                </a:solidFill>
                <a:effectLst/>
                <a:uLnTx/>
                <a:uFillTx/>
                <a:latin typeface="微软雅黑" pitchFamily="34" charset="-122"/>
                <a:ea typeface="微软雅黑" pitchFamily="34" charset="-122"/>
              </a:rPr>
              <a:t>相关交易费用</a:t>
            </a:r>
            <a:r>
              <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计入</a:t>
            </a:r>
            <a:r>
              <a:rPr kumimoji="0" lang="zh-CN" altLang="en-US" b="1" i="0" u="none" strike="noStrike" kern="1200" cap="none" spc="0" normalizeH="0" baseline="0" noProof="0" dirty="0">
                <a:ln>
                  <a:noFill/>
                </a:ln>
                <a:solidFill>
                  <a:srgbClr val="C00000"/>
                </a:solidFill>
                <a:effectLst/>
                <a:uLnTx/>
                <a:uFillTx/>
                <a:latin typeface="微软雅黑" pitchFamily="34" charset="-122"/>
                <a:ea typeface="微软雅黑" pitchFamily="34" charset="-122"/>
              </a:rPr>
              <a:t>当期损益（投资收益）</a:t>
            </a:r>
            <a:r>
              <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，交易</a:t>
            </a: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费用指</a:t>
            </a:r>
            <a:r>
              <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rPr>
              <a:t>可直接归属于购买、发行或处置金融工具新增的外部费用，包括</a:t>
            </a:r>
            <a:r>
              <a:rPr kumimoji="0" lang="zh-CN" altLang="en-US" b="0" i="0" u="heavy" strike="noStrike" kern="1200" cap="none" spc="0" normalizeH="0" baseline="0" noProof="0" dirty="0">
                <a:ln>
                  <a:noFill/>
                </a:ln>
                <a:solidFill>
                  <a:srgbClr val="000000"/>
                </a:solidFill>
                <a:effectLst/>
                <a:uLnTx/>
                <a:uFill>
                  <a:solidFill>
                    <a:srgbClr val="C00000"/>
                  </a:solidFill>
                </a:uFill>
                <a:latin typeface="微软雅黑" pitchFamily="34" charset="-122"/>
                <a:ea typeface="微软雅黑" pitchFamily="34" charset="-122"/>
              </a:rPr>
              <a:t>支付给代理机构、咨询公司、券商等的手续费和佣金及其他必要</a:t>
            </a:r>
            <a:r>
              <a:rPr kumimoji="0" lang="zh-CN" altLang="en-US" b="0" i="0" u="heavy" strike="noStrike" kern="1200" cap="none" spc="0" normalizeH="0" baseline="0" noProof="0" dirty="0" smtClean="0">
                <a:ln>
                  <a:noFill/>
                </a:ln>
                <a:solidFill>
                  <a:srgbClr val="000000"/>
                </a:solidFill>
                <a:effectLst/>
                <a:uLnTx/>
                <a:uFill>
                  <a:solidFill>
                    <a:srgbClr val="C00000"/>
                  </a:solidFill>
                </a:uFill>
                <a:latin typeface="微软雅黑" pitchFamily="34" charset="-122"/>
                <a:ea typeface="微软雅黑" pitchFamily="34" charset="-122"/>
              </a:rPr>
              <a:t>支出</a:t>
            </a: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a:t>
            </a:r>
            <a:endPar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endParaRPr>
          </a:p>
        </p:txBody>
      </p:sp>
      <p:sp>
        <p:nvSpPr>
          <p:cNvPr id="24" name="îṩḻiḍè"/>
          <p:cNvSpPr txBox="1"/>
          <p:nvPr/>
        </p:nvSpPr>
        <p:spPr>
          <a:xfrm>
            <a:off x="3239666" y="3889682"/>
            <a:ext cx="3143321" cy="360099"/>
          </a:xfrm>
          <a:prstGeom prst="rect">
            <a:avLst/>
          </a:prstGeom>
          <a:noFill/>
        </p:spPr>
        <p:txBody>
          <a:bodyPr wrap="square" lIns="0" tIns="0" rIns="0" bIns="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按</a:t>
            </a:r>
            <a:r>
              <a:rPr kumimoji="0" lang="zh-CN" altLang="en-US"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rPr>
              <a:t>公允价值</a:t>
            </a:r>
            <a:r>
              <a:rPr kumimoji="0" lang="zh-CN" altLang="en-US" b="0"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rPr>
              <a:t>计量。</a:t>
            </a:r>
            <a:endParaRPr kumimoji="0" lang="zh-CN" altLang="en-US" b="0" i="0" u="none" strike="noStrike" kern="1200" cap="none" spc="0" normalizeH="0" baseline="0" noProof="0" dirty="0">
              <a:ln>
                <a:noFill/>
              </a:ln>
              <a:solidFill>
                <a:srgbClr val="000000"/>
              </a:solidFill>
              <a:effectLst/>
              <a:uLnTx/>
              <a:uFillTx/>
              <a:latin typeface="微软雅黑" pitchFamily="34" charset="-122"/>
              <a:ea typeface="微软雅黑" pitchFamily="34" charset="-122"/>
            </a:endParaRPr>
          </a:p>
        </p:txBody>
      </p:sp>
      <p:grpSp>
        <p:nvGrpSpPr>
          <p:cNvPr id="3" name="组合 2"/>
          <p:cNvGrpSpPr/>
          <p:nvPr/>
        </p:nvGrpSpPr>
        <p:grpSpPr>
          <a:xfrm>
            <a:off x="238791" y="1227906"/>
            <a:ext cx="4463838" cy="3400087"/>
            <a:chOff x="238790" y="1455738"/>
            <a:chExt cx="5039169" cy="3265487"/>
          </a:xfrm>
        </p:grpSpPr>
        <p:grpSp>
          <p:nvGrpSpPr>
            <p:cNvPr id="25" name="组合 24"/>
            <p:cNvGrpSpPr/>
            <p:nvPr/>
          </p:nvGrpSpPr>
          <p:grpSpPr>
            <a:xfrm>
              <a:off x="238790" y="3323017"/>
              <a:ext cx="3387649" cy="1398208"/>
              <a:chOff x="716348" y="4033478"/>
              <a:chExt cx="4618710" cy="1813883"/>
            </a:xfrm>
          </p:grpSpPr>
          <p:grpSp>
            <p:nvGrpSpPr>
              <p:cNvPr id="26" name="组合 25"/>
              <p:cNvGrpSpPr/>
              <p:nvPr/>
            </p:nvGrpSpPr>
            <p:grpSpPr>
              <a:xfrm>
                <a:off x="716348" y="4033478"/>
                <a:ext cx="4618710" cy="1813883"/>
                <a:chOff x="716348" y="4033478"/>
                <a:chExt cx="4618710" cy="1813883"/>
              </a:xfrm>
            </p:grpSpPr>
            <p:sp>
              <p:nvSpPr>
                <p:cNvPr id="28" name="ïŝļïdê"/>
                <p:cNvSpPr/>
                <p:nvPr/>
              </p:nvSpPr>
              <p:spPr>
                <a:xfrm>
                  <a:off x="716348" y="4609598"/>
                  <a:ext cx="2787299" cy="1237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51" y="0"/>
                      </a:lnTo>
                      <a:lnTo>
                        <a:pt x="0" y="21600"/>
                      </a:lnTo>
                      <a:lnTo>
                        <a:pt x="14029" y="21600"/>
                      </a:lnTo>
                      <a:lnTo>
                        <a:pt x="21600" y="0"/>
                      </a:lnTo>
                      <a:close/>
                    </a:path>
                  </a:pathLst>
                </a:custGeom>
                <a:solidFill>
                  <a:srgbClr val="00B0D3">
                    <a:alpha val="93405"/>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29" name="ïš1ídè"/>
                <p:cNvSpPr/>
                <p:nvPr/>
              </p:nvSpPr>
              <p:spPr>
                <a:xfrm>
                  <a:off x="2533930" y="4033478"/>
                  <a:ext cx="2801128" cy="1647749"/>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00B0D3"/>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0" name="işļïḋé"/>
                <p:cNvSpPr/>
                <p:nvPr/>
              </p:nvSpPr>
              <p:spPr>
                <a:xfrm flipH="1">
                  <a:off x="1791611" y="4764323"/>
                  <a:ext cx="669416" cy="928314"/>
                </a:xfrm>
                <a:custGeom>
                  <a:avLst/>
                  <a:gdLst>
                    <a:gd name="connsiteX0" fmla="*/ 91443 w 436291"/>
                    <a:gd name="connsiteY0" fmla="*/ 435960 h 605027"/>
                    <a:gd name="connsiteX1" fmla="*/ 129077 w 436291"/>
                    <a:gd name="connsiteY1" fmla="*/ 440305 h 605027"/>
                    <a:gd name="connsiteX2" fmla="*/ 142678 w 436291"/>
                    <a:gd name="connsiteY2" fmla="*/ 502572 h 605027"/>
                    <a:gd name="connsiteX3" fmla="*/ 142332 w 436291"/>
                    <a:gd name="connsiteY3" fmla="*/ 555286 h 605027"/>
                    <a:gd name="connsiteX4" fmla="*/ 135877 w 436291"/>
                    <a:gd name="connsiteY4" fmla="*/ 587168 h 605027"/>
                    <a:gd name="connsiteX5" fmla="*/ 112479 w 436291"/>
                    <a:gd name="connsiteY5" fmla="*/ 594074 h 605027"/>
                    <a:gd name="connsiteX6" fmla="*/ 61186 w 436291"/>
                    <a:gd name="connsiteY6" fmla="*/ 594074 h 605027"/>
                    <a:gd name="connsiteX7" fmla="*/ 43781 w 436291"/>
                    <a:gd name="connsiteY7" fmla="*/ 576694 h 605027"/>
                    <a:gd name="connsiteX8" fmla="*/ 38825 w 436291"/>
                    <a:gd name="connsiteY8" fmla="*/ 503493 h 605027"/>
                    <a:gd name="connsiteX9" fmla="*/ 46317 w 436291"/>
                    <a:gd name="connsiteY9" fmla="*/ 450088 h 605027"/>
                    <a:gd name="connsiteX10" fmla="*/ 54501 w 436291"/>
                    <a:gd name="connsiteY10" fmla="*/ 446981 h 605027"/>
                    <a:gd name="connsiteX11" fmla="*/ 91443 w 436291"/>
                    <a:gd name="connsiteY11" fmla="*/ 435960 h 605027"/>
                    <a:gd name="connsiteX12" fmla="*/ 274932 w 436291"/>
                    <a:gd name="connsiteY12" fmla="*/ 329996 h 605027"/>
                    <a:gd name="connsiteX13" fmla="*/ 293251 w 436291"/>
                    <a:gd name="connsiteY13" fmla="*/ 348292 h 605027"/>
                    <a:gd name="connsiteX14" fmla="*/ 290601 w 436291"/>
                    <a:gd name="connsiteY14" fmla="*/ 567499 h 605027"/>
                    <a:gd name="connsiteX15" fmla="*/ 194976 w 436291"/>
                    <a:gd name="connsiteY15" fmla="*/ 602480 h 605027"/>
                    <a:gd name="connsiteX16" fmla="*/ 177003 w 436291"/>
                    <a:gd name="connsiteY16" fmla="*/ 584414 h 605027"/>
                    <a:gd name="connsiteX17" fmla="*/ 185183 w 436291"/>
                    <a:gd name="connsiteY17" fmla="*/ 348752 h 605027"/>
                    <a:gd name="connsiteX18" fmla="*/ 196589 w 436291"/>
                    <a:gd name="connsiteY18" fmla="*/ 336209 h 605027"/>
                    <a:gd name="connsiteX19" fmla="*/ 205576 w 436291"/>
                    <a:gd name="connsiteY19" fmla="*/ 333333 h 605027"/>
                    <a:gd name="connsiteX20" fmla="*/ 274932 w 436291"/>
                    <a:gd name="connsiteY20" fmla="*/ 329996 h 605027"/>
                    <a:gd name="connsiteX21" fmla="*/ 340634 w 436291"/>
                    <a:gd name="connsiteY21" fmla="*/ 218379 h 605027"/>
                    <a:gd name="connsiteX22" fmla="*/ 417823 w 436291"/>
                    <a:gd name="connsiteY22" fmla="*/ 222866 h 605027"/>
                    <a:gd name="connsiteX23" fmla="*/ 436257 w 436291"/>
                    <a:gd name="connsiteY23" fmla="*/ 241274 h 605027"/>
                    <a:gd name="connsiteX24" fmla="*/ 430842 w 436291"/>
                    <a:gd name="connsiteY24" fmla="*/ 584820 h 605027"/>
                    <a:gd name="connsiteX25" fmla="*/ 413446 w 436291"/>
                    <a:gd name="connsiteY25" fmla="*/ 602193 h 605027"/>
                    <a:gd name="connsiteX26" fmla="*/ 333606 w 436291"/>
                    <a:gd name="connsiteY26" fmla="*/ 603919 h 605027"/>
                    <a:gd name="connsiteX27" fmla="*/ 316556 w 436291"/>
                    <a:gd name="connsiteY27" fmla="*/ 586891 h 605027"/>
                    <a:gd name="connsiteX28" fmla="*/ 323238 w 436291"/>
                    <a:gd name="connsiteY28" fmla="*/ 247602 h 605027"/>
                    <a:gd name="connsiteX29" fmla="*/ 324044 w 436291"/>
                    <a:gd name="connsiteY29" fmla="*/ 243690 h 605027"/>
                    <a:gd name="connsiteX30" fmla="*/ 340634 w 436291"/>
                    <a:gd name="connsiteY30" fmla="*/ 218379 h 605027"/>
                    <a:gd name="connsiteX31" fmla="*/ 339245 w 436291"/>
                    <a:gd name="connsiteY31" fmla="*/ 90 h 605027"/>
                    <a:gd name="connsiteX32" fmla="*/ 396977 w 436291"/>
                    <a:gd name="connsiteY32" fmla="*/ 10677 h 605027"/>
                    <a:gd name="connsiteX33" fmla="*/ 428552 w 436291"/>
                    <a:gd name="connsiteY33" fmla="*/ 27708 h 605027"/>
                    <a:gd name="connsiteX34" fmla="*/ 427284 w 436291"/>
                    <a:gd name="connsiteY34" fmla="*/ 66604 h 605027"/>
                    <a:gd name="connsiteX35" fmla="*/ 413110 w 436291"/>
                    <a:gd name="connsiteY35" fmla="*/ 130126 h 605027"/>
                    <a:gd name="connsiteX36" fmla="*/ 377157 w 436291"/>
                    <a:gd name="connsiteY36" fmla="*/ 120229 h 605027"/>
                    <a:gd name="connsiteX37" fmla="*/ 386261 w 436291"/>
                    <a:gd name="connsiteY37" fmla="*/ 78456 h 605027"/>
                    <a:gd name="connsiteX38" fmla="*/ 27995 w 436291"/>
                    <a:gd name="connsiteY38" fmla="*/ 366031 h 605027"/>
                    <a:gd name="connsiteX39" fmla="*/ 4833 w 436291"/>
                    <a:gd name="connsiteY39" fmla="*/ 342786 h 605027"/>
                    <a:gd name="connsiteX40" fmla="*/ 370819 w 436291"/>
                    <a:gd name="connsiteY40" fmla="*/ 44279 h 605027"/>
                    <a:gd name="connsiteX41" fmla="*/ 334290 w 436291"/>
                    <a:gd name="connsiteY41" fmla="*/ 36454 h 605027"/>
                    <a:gd name="connsiteX42" fmla="*/ 339245 w 436291"/>
                    <a:gd name="connsiteY42" fmla="*/ 90 h 605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36291" h="605027">
                      <a:moveTo>
                        <a:pt x="91443" y="435960"/>
                      </a:moveTo>
                      <a:cubicBezTo>
                        <a:pt x="105390" y="434493"/>
                        <a:pt x="119453" y="435586"/>
                        <a:pt x="129077" y="440305"/>
                      </a:cubicBezTo>
                      <a:cubicBezTo>
                        <a:pt x="150170" y="450664"/>
                        <a:pt x="142678" y="484042"/>
                        <a:pt x="142678" y="502572"/>
                      </a:cubicBezTo>
                      <a:cubicBezTo>
                        <a:pt x="142678" y="520067"/>
                        <a:pt x="142563" y="537677"/>
                        <a:pt x="142332" y="555286"/>
                      </a:cubicBezTo>
                      <a:cubicBezTo>
                        <a:pt x="142217" y="565530"/>
                        <a:pt x="143600" y="578996"/>
                        <a:pt x="135877" y="587168"/>
                      </a:cubicBezTo>
                      <a:cubicBezTo>
                        <a:pt x="129653" y="593728"/>
                        <a:pt x="120778" y="593844"/>
                        <a:pt x="112479" y="594074"/>
                      </a:cubicBezTo>
                      <a:cubicBezTo>
                        <a:pt x="95420" y="594649"/>
                        <a:pt x="78245" y="594074"/>
                        <a:pt x="61186" y="594074"/>
                      </a:cubicBezTo>
                      <a:cubicBezTo>
                        <a:pt x="51043" y="594074"/>
                        <a:pt x="44588" y="586017"/>
                        <a:pt x="43781" y="576694"/>
                      </a:cubicBezTo>
                      <a:cubicBezTo>
                        <a:pt x="41707" y="552294"/>
                        <a:pt x="40208" y="527893"/>
                        <a:pt x="38825" y="503493"/>
                      </a:cubicBezTo>
                      <a:cubicBezTo>
                        <a:pt x="37672" y="484157"/>
                        <a:pt x="32255" y="465051"/>
                        <a:pt x="46317" y="450088"/>
                      </a:cubicBezTo>
                      <a:cubicBezTo>
                        <a:pt x="48507" y="447671"/>
                        <a:pt x="51504" y="446751"/>
                        <a:pt x="54501" y="446981"/>
                      </a:cubicBezTo>
                      <a:cubicBezTo>
                        <a:pt x="63665" y="441456"/>
                        <a:pt x="77496" y="437428"/>
                        <a:pt x="91443" y="435960"/>
                      </a:cubicBezTo>
                      <a:close/>
                      <a:moveTo>
                        <a:pt x="274932" y="329996"/>
                      </a:moveTo>
                      <a:cubicBezTo>
                        <a:pt x="285071" y="329535"/>
                        <a:pt x="293020" y="338856"/>
                        <a:pt x="293251" y="348292"/>
                      </a:cubicBezTo>
                      <a:cubicBezTo>
                        <a:pt x="295209" y="420440"/>
                        <a:pt x="298781" y="495695"/>
                        <a:pt x="290601" y="567499"/>
                      </a:cubicBezTo>
                      <a:cubicBezTo>
                        <a:pt x="284841" y="618359"/>
                        <a:pt x="236567" y="602940"/>
                        <a:pt x="194976" y="602480"/>
                      </a:cubicBezTo>
                      <a:cubicBezTo>
                        <a:pt x="185414" y="602365"/>
                        <a:pt x="176773" y="594310"/>
                        <a:pt x="177003" y="584414"/>
                      </a:cubicBezTo>
                      <a:cubicBezTo>
                        <a:pt x="178386" y="505821"/>
                        <a:pt x="177464" y="426999"/>
                        <a:pt x="185183" y="348752"/>
                      </a:cubicBezTo>
                      <a:cubicBezTo>
                        <a:pt x="185875" y="341157"/>
                        <a:pt x="191059" y="337130"/>
                        <a:pt x="196589" y="336209"/>
                      </a:cubicBezTo>
                      <a:cubicBezTo>
                        <a:pt x="199124" y="334713"/>
                        <a:pt x="202004" y="333563"/>
                        <a:pt x="205576" y="333333"/>
                      </a:cubicBezTo>
                      <a:cubicBezTo>
                        <a:pt x="228733" y="332297"/>
                        <a:pt x="251775" y="331146"/>
                        <a:pt x="274932" y="329996"/>
                      </a:cubicBezTo>
                      <a:close/>
                      <a:moveTo>
                        <a:pt x="340634" y="218379"/>
                      </a:moveTo>
                      <a:cubicBezTo>
                        <a:pt x="366441" y="219414"/>
                        <a:pt x="392132" y="220910"/>
                        <a:pt x="417823" y="222866"/>
                      </a:cubicBezTo>
                      <a:cubicBezTo>
                        <a:pt x="427271" y="223671"/>
                        <a:pt x="436948" y="230804"/>
                        <a:pt x="436257" y="241274"/>
                      </a:cubicBezTo>
                      <a:cubicBezTo>
                        <a:pt x="428999" y="355751"/>
                        <a:pt x="427501" y="470113"/>
                        <a:pt x="430842" y="584820"/>
                      </a:cubicBezTo>
                      <a:cubicBezTo>
                        <a:pt x="431188" y="594370"/>
                        <a:pt x="422662" y="602078"/>
                        <a:pt x="413446" y="602193"/>
                      </a:cubicBezTo>
                      <a:cubicBezTo>
                        <a:pt x="386833" y="602769"/>
                        <a:pt x="360219" y="603344"/>
                        <a:pt x="333606" y="603919"/>
                      </a:cubicBezTo>
                      <a:cubicBezTo>
                        <a:pt x="324735" y="604034"/>
                        <a:pt x="316210" y="595866"/>
                        <a:pt x="316556" y="586891"/>
                      </a:cubicBezTo>
                      <a:cubicBezTo>
                        <a:pt x="321625" y="473680"/>
                        <a:pt x="320012" y="360698"/>
                        <a:pt x="323238" y="247602"/>
                      </a:cubicBezTo>
                      <a:cubicBezTo>
                        <a:pt x="323238" y="246106"/>
                        <a:pt x="323699" y="244956"/>
                        <a:pt x="324044" y="243690"/>
                      </a:cubicBezTo>
                      <a:cubicBezTo>
                        <a:pt x="319897" y="232530"/>
                        <a:pt x="325311" y="217688"/>
                        <a:pt x="340634" y="218379"/>
                      </a:cubicBezTo>
                      <a:close/>
                      <a:moveTo>
                        <a:pt x="339245" y="90"/>
                      </a:moveTo>
                      <a:cubicBezTo>
                        <a:pt x="358835" y="1931"/>
                        <a:pt x="378079" y="5038"/>
                        <a:pt x="396977" y="10677"/>
                      </a:cubicBezTo>
                      <a:cubicBezTo>
                        <a:pt x="407694" y="13784"/>
                        <a:pt x="422444" y="17236"/>
                        <a:pt x="428552" y="27708"/>
                      </a:cubicBezTo>
                      <a:cubicBezTo>
                        <a:pt x="435466" y="39676"/>
                        <a:pt x="430050" y="54290"/>
                        <a:pt x="427284" y="66604"/>
                      </a:cubicBezTo>
                      <a:cubicBezTo>
                        <a:pt x="422560" y="87778"/>
                        <a:pt x="417835" y="108952"/>
                        <a:pt x="413110" y="130126"/>
                      </a:cubicBezTo>
                      <a:cubicBezTo>
                        <a:pt x="407694" y="154061"/>
                        <a:pt x="368169" y="141978"/>
                        <a:pt x="377157" y="120229"/>
                      </a:cubicBezTo>
                      <a:cubicBezTo>
                        <a:pt x="380268" y="106420"/>
                        <a:pt x="383149" y="92496"/>
                        <a:pt x="386261" y="78456"/>
                      </a:cubicBezTo>
                      <a:cubicBezTo>
                        <a:pt x="263996" y="171783"/>
                        <a:pt x="145880" y="266836"/>
                        <a:pt x="27995" y="366031"/>
                      </a:cubicBezTo>
                      <a:cubicBezTo>
                        <a:pt x="11977" y="379495"/>
                        <a:pt x="-9802" y="358436"/>
                        <a:pt x="4833" y="342786"/>
                      </a:cubicBezTo>
                      <a:cubicBezTo>
                        <a:pt x="108890" y="231162"/>
                        <a:pt x="239567" y="125292"/>
                        <a:pt x="370819" y="44279"/>
                      </a:cubicBezTo>
                      <a:cubicBezTo>
                        <a:pt x="358719" y="41517"/>
                        <a:pt x="346505" y="38640"/>
                        <a:pt x="334290" y="36454"/>
                      </a:cubicBezTo>
                      <a:cubicBezTo>
                        <a:pt x="313778" y="32771"/>
                        <a:pt x="318618" y="-1982"/>
                        <a:pt x="339245" y="9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grpSp>
          <p:sp>
            <p:nvSpPr>
              <p:cNvPr id="27" name="íṥľîḑê"/>
              <p:cNvSpPr/>
              <p:nvPr/>
            </p:nvSpPr>
            <p:spPr>
              <a:xfrm>
                <a:off x="3732248" y="4654089"/>
                <a:ext cx="520548" cy="409341"/>
              </a:xfrm>
              <a:prstGeom prst="rect">
                <a:avLst/>
              </a:prstGeom>
              <a:ln w="12700">
                <a:miter lim="400000"/>
              </a:ln>
            </p:spPr>
            <p:txBody>
              <a:bodyPr lIns="25400" tIns="25400" rIns="25400" bIns="2540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FFFFFF"/>
                    </a:solidFill>
                    <a:effectLst/>
                    <a:uLnTx/>
                    <a:uFillTx/>
                    <a:latin typeface="微软雅黑" pitchFamily="34" charset="-122"/>
                    <a:ea typeface="微软雅黑" pitchFamily="34" charset="-122"/>
                  </a:rPr>
                  <a:t>1</a:t>
                </a:r>
              </a:p>
            </p:txBody>
          </p:sp>
        </p:grpSp>
        <p:grpSp>
          <p:nvGrpSpPr>
            <p:cNvPr id="41" name="组合 40"/>
            <p:cNvGrpSpPr/>
            <p:nvPr/>
          </p:nvGrpSpPr>
          <p:grpSpPr>
            <a:xfrm>
              <a:off x="1037814" y="2403482"/>
              <a:ext cx="3403327" cy="1398208"/>
              <a:chOff x="1840267" y="2799220"/>
              <a:chExt cx="4640086" cy="1813883"/>
            </a:xfrm>
          </p:grpSpPr>
          <p:sp>
            <p:nvSpPr>
              <p:cNvPr id="42" name="í$ľïḋè"/>
              <p:cNvSpPr/>
              <p:nvPr/>
            </p:nvSpPr>
            <p:spPr>
              <a:xfrm>
                <a:off x="1840267" y="3375340"/>
                <a:ext cx="2784097" cy="1237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2" y="0"/>
                    </a:lnTo>
                    <a:lnTo>
                      <a:pt x="0" y="21600"/>
                    </a:lnTo>
                    <a:lnTo>
                      <a:pt x="12689" y="21600"/>
                    </a:lnTo>
                    <a:lnTo>
                      <a:pt x="21600" y="0"/>
                    </a:lnTo>
                    <a:close/>
                  </a:path>
                </a:pathLst>
              </a:custGeom>
              <a:solidFill>
                <a:srgbClr val="00A4E6">
                  <a:alpha val="93405"/>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3" name="išļîḓé"/>
              <p:cNvSpPr/>
              <p:nvPr/>
            </p:nvSpPr>
            <p:spPr>
              <a:xfrm>
                <a:off x="3679225" y="2799220"/>
                <a:ext cx="2801128" cy="1647749"/>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00A4E6"/>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4" name="ïṥlïdê"/>
              <p:cNvSpPr/>
              <p:nvPr/>
            </p:nvSpPr>
            <p:spPr>
              <a:xfrm flipH="1">
                <a:off x="2778694" y="3533418"/>
                <a:ext cx="907242" cy="921607"/>
              </a:xfrm>
              <a:custGeom>
                <a:avLst/>
                <a:gdLst>
                  <a:gd name="connsiteX0" fmla="*/ 149604 w 577154"/>
                  <a:gd name="connsiteY0" fmla="*/ 536234 h 586292"/>
                  <a:gd name="connsiteX1" fmla="*/ 214914 w 577154"/>
                  <a:gd name="connsiteY1" fmla="*/ 562021 h 586292"/>
                  <a:gd name="connsiteX2" fmla="*/ 211877 w 577154"/>
                  <a:gd name="connsiteY2" fmla="*/ 559746 h 586292"/>
                  <a:gd name="connsiteX3" fmla="*/ 202004 w 577154"/>
                  <a:gd name="connsiteY3" fmla="*/ 554437 h 586292"/>
                  <a:gd name="connsiteX4" fmla="*/ 196688 w 577154"/>
                  <a:gd name="connsiteY4" fmla="*/ 551403 h 586292"/>
                  <a:gd name="connsiteX5" fmla="*/ 184537 w 577154"/>
                  <a:gd name="connsiteY5" fmla="*/ 543818 h 586292"/>
                  <a:gd name="connsiteX6" fmla="*/ 177702 w 577154"/>
                  <a:gd name="connsiteY6" fmla="*/ 538509 h 586292"/>
                  <a:gd name="connsiteX7" fmla="*/ 173905 w 577154"/>
                  <a:gd name="connsiteY7" fmla="*/ 536234 h 586292"/>
                  <a:gd name="connsiteX8" fmla="*/ 299943 w 577154"/>
                  <a:gd name="connsiteY8" fmla="*/ 499816 h 586292"/>
                  <a:gd name="connsiteX9" fmla="*/ 318939 w 577154"/>
                  <a:gd name="connsiteY9" fmla="*/ 500576 h 586292"/>
                  <a:gd name="connsiteX10" fmla="*/ 329576 w 577154"/>
                  <a:gd name="connsiteY10" fmla="*/ 511222 h 586292"/>
                  <a:gd name="connsiteX11" fmla="*/ 319698 w 577154"/>
                  <a:gd name="connsiteY11" fmla="*/ 521108 h 586292"/>
                  <a:gd name="connsiteX12" fmla="*/ 318939 w 577154"/>
                  <a:gd name="connsiteY12" fmla="*/ 521108 h 586292"/>
                  <a:gd name="connsiteX13" fmla="*/ 297663 w 577154"/>
                  <a:gd name="connsiteY13" fmla="*/ 519587 h 586292"/>
                  <a:gd name="connsiteX14" fmla="*/ 288545 w 577154"/>
                  <a:gd name="connsiteY14" fmla="*/ 508941 h 586292"/>
                  <a:gd name="connsiteX15" fmla="*/ 299943 w 577154"/>
                  <a:gd name="connsiteY15" fmla="*/ 499816 h 586292"/>
                  <a:gd name="connsiteX16" fmla="*/ 88851 w 577154"/>
                  <a:gd name="connsiteY16" fmla="*/ 485417 h 586292"/>
                  <a:gd name="connsiteX17" fmla="*/ 119987 w 577154"/>
                  <a:gd name="connsiteY17" fmla="*/ 515755 h 586292"/>
                  <a:gd name="connsiteX18" fmla="*/ 150364 w 577154"/>
                  <a:gd name="connsiteY18" fmla="*/ 515755 h 586292"/>
                  <a:gd name="connsiteX19" fmla="*/ 148085 w 577154"/>
                  <a:gd name="connsiteY19" fmla="*/ 513480 h 586292"/>
                  <a:gd name="connsiteX20" fmla="*/ 142010 w 577154"/>
                  <a:gd name="connsiteY20" fmla="*/ 507412 h 586292"/>
                  <a:gd name="connsiteX21" fmla="*/ 136694 w 577154"/>
                  <a:gd name="connsiteY21" fmla="*/ 501344 h 586292"/>
                  <a:gd name="connsiteX22" fmla="*/ 127581 w 577154"/>
                  <a:gd name="connsiteY22" fmla="*/ 489967 h 586292"/>
                  <a:gd name="connsiteX23" fmla="*/ 123784 w 577154"/>
                  <a:gd name="connsiteY23" fmla="*/ 485417 h 586292"/>
                  <a:gd name="connsiteX24" fmla="*/ 399912 w 577154"/>
                  <a:gd name="connsiteY24" fmla="*/ 482256 h 586292"/>
                  <a:gd name="connsiteX25" fmla="*/ 405611 w 577154"/>
                  <a:gd name="connsiteY25" fmla="*/ 486996 h 586292"/>
                  <a:gd name="connsiteX26" fmla="*/ 401812 w 577154"/>
                  <a:gd name="connsiteY26" fmla="*/ 500648 h 586292"/>
                  <a:gd name="connsiteX27" fmla="*/ 382056 w 577154"/>
                  <a:gd name="connsiteY27" fmla="*/ 509750 h 586292"/>
                  <a:gd name="connsiteX28" fmla="*/ 378257 w 577154"/>
                  <a:gd name="connsiteY28" fmla="*/ 510508 h 586292"/>
                  <a:gd name="connsiteX29" fmla="*/ 369139 w 577154"/>
                  <a:gd name="connsiteY29" fmla="*/ 503682 h 586292"/>
                  <a:gd name="connsiteX30" fmla="*/ 375217 w 577154"/>
                  <a:gd name="connsiteY30" fmla="*/ 490789 h 586292"/>
                  <a:gd name="connsiteX31" fmla="*/ 391934 w 577154"/>
                  <a:gd name="connsiteY31" fmla="*/ 483204 h 586292"/>
                  <a:gd name="connsiteX32" fmla="*/ 399912 w 577154"/>
                  <a:gd name="connsiteY32" fmla="*/ 482256 h 586292"/>
                  <a:gd name="connsiteX33" fmla="*/ 229351 w 577154"/>
                  <a:gd name="connsiteY33" fmla="*/ 474063 h 586292"/>
                  <a:gd name="connsiteX34" fmla="*/ 246091 w 577154"/>
                  <a:gd name="connsiteY34" fmla="*/ 483157 h 586292"/>
                  <a:gd name="connsiteX35" fmla="*/ 250656 w 577154"/>
                  <a:gd name="connsiteY35" fmla="*/ 496797 h 586292"/>
                  <a:gd name="connsiteX36" fmla="*/ 241525 w 577154"/>
                  <a:gd name="connsiteY36" fmla="*/ 502101 h 586292"/>
                  <a:gd name="connsiteX37" fmla="*/ 236960 w 577154"/>
                  <a:gd name="connsiteY37" fmla="*/ 501343 h 586292"/>
                  <a:gd name="connsiteX38" fmla="*/ 218698 w 577154"/>
                  <a:gd name="connsiteY38" fmla="*/ 490735 h 586292"/>
                  <a:gd name="connsiteX39" fmla="*/ 215654 w 577154"/>
                  <a:gd name="connsiteY39" fmla="*/ 477094 h 586292"/>
                  <a:gd name="connsiteX40" fmla="*/ 229351 w 577154"/>
                  <a:gd name="connsiteY40" fmla="*/ 474063 h 586292"/>
                  <a:gd name="connsiteX41" fmla="*/ 464745 w 577154"/>
                  <a:gd name="connsiteY41" fmla="*/ 433889 h 586292"/>
                  <a:gd name="connsiteX42" fmla="*/ 466262 w 577154"/>
                  <a:gd name="connsiteY42" fmla="*/ 447550 h 586292"/>
                  <a:gd name="connsiteX43" fmla="*/ 451842 w 577154"/>
                  <a:gd name="connsiteY43" fmla="*/ 463488 h 586292"/>
                  <a:gd name="connsiteX44" fmla="*/ 445012 w 577154"/>
                  <a:gd name="connsiteY44" fmla="*/ 466524 h 586292"/>
                  <a:gd name="connsiteX45" fmla="*/ 438181 w 577154"/>
                  <a:gd name="connsiteY45" fmla="*/ 463488 h 586292"/>
                  <a:gd name="connsiteX46" fmla="*/ 438181 w 577154"/>
                  <a:gd name="connsiteY46" fmla="*/ 449068 h 586292"/>
                  <a:gd name="connsiteX47" fmla="*/ 450324 w 577154"/>
                  <a:gd name="connsiteY47" fmla="*/ 435407 h 586292"/>
                  <a:gd name="connsiteX48" fmla="*/ 464745 w 577154"/>
                  <a:gd name="connsiteY48" fmla="*/ 433889 h 586292"/>
                  <a:gd name="connsiteX49" fmla="*/ 49362 w 577154"/>
                  <a:gd name="connsiteY49" fmla="*/ 424740 h 586292"/>
                  <a:gd name="connsiteX50" fmla="*/ 73663 w 577154"/>
                  <a:gd name="connsiteY50" fmla="*/ 464938 h 586292"/>
                  <a:gd name="connsiteX51" fmla="*/ 109355 w 577154"/>
                  <a:gd name="connsiteY51" fmla="*/ 464938 h 586292"/>
                  <a:gd name="connsiteX52" fmla="*/ 104039 w 577154"/>
                  <a:gd name="connsiteY52" fmla="*/ 456595 h 586292"/>
                  <a:gd name="connsiteX53" fmla="*/ 101761 w 577154"/>
                  <a:gd name="connsiteY53" fmla="*/ 452044 h 586292"/>
                  <a:gd name="connsiteX54" fmla="*/ 94926 w 577154"/>
                  <a:gd name="connsiteY54" fmla="*/ 439909 h 586292"/>
                  <a:gd name="connsiteX55" fmla="*/ 92648 w 577154"/>
                  <a:gd name="connsiteY55" fmla="*/ 435358 h 586292"/>
                  <a:gd name="connsiteX56" fmla="*/ 88092 w 577154"/>
                  <a:gd name="connsiteY56" fmla="*/ 424740 h 586292"/>
                  <a:gd name="connsiteX57" fmla="*/ 161771 w 577154"/>
                  <a:gd name="connsiteY57" fmla="*/ 417898 h 586292"/>
                  <a:gd name="connsiteX58" fmla="*/ 176164 w 577154"/>
                  <a:gd name="connsiteY58" fmla="*/ 420173 h 586292"/>
                  <a:gd name="connsiteX59" fmla="*/ 187527 w 577154"/>
                  <a:gd name="connsiteY59" fmla="*/ 435341 h 586292"/>
                  <a:gd name="connsiteX60" fmla="*/ 186012 w 577154"/>
                  <a:gd name="connsiteY60" fmla="*/ 449750 h 586292"/>
                  <a:gd name="connsiteX61" fmla="*/ 179194 w 577154"/>
                  <a:gd name="connsiteY61" fmla="*/ 452025 h 586292"/>
                  <a:gd name="connsiteX62" fmla="*/ 171619 w 577154"/>
                  <a:gd name="connsiteY62" fmla="*/ 448233 h 586292"/>
                  <a:gd name="connsiteX63" fmla="*/ 159498 w 577154"/>
                  <a:gd name="connsiteY63" fmla="*/ 431549 h 586292"/>
                  <a:gd name="connsiteX64" fmla="*/ 161771 w 577154"/>
                  <a:gd name="connsiteY64" fmla="*/ 417898 h 586292"/>
                  <a:gd name="connsiteX65" fmla="*/ 31136 w 577154"/>
                  <a:gd name="connsiteY65" fmla="*/ 373923 h 586292"/>
                  <a:gd name="connsiteX66" fmla="*/ 41008 w 577154"/>
                  <a:gd name="connsiteY66" fmla="*/ 404261 h 586292"/>
                  <a:gd name="connsiteX67" fmla="*/ 79738 w 577154"/>
                  <a:gd name="connsiteY67" fmla="*/ 404261 h 586292"/>
                  <a:gd name="connsiteX68" fmla="*/ 78979 w 577154"/>
                  <a:gd name="connsiteY68" fmla="*/ 401227 h 586292"/>
                  <a:gd name="connsiteX69" fmla="*/ 77460 w 577154"/>
                  <a:gd name="connsiteY69" fmla="*/ 397435 h 586292"/>
                  <a:gd name="connsiteX70" fmla="*/ 72144 w 577154"/>
                  <a:gd name="connsiteY70" fmla="*/ 379232 h 586292"/>
                  <a:gd name="connsiteX71" fmla="*/ 71385 w 577154"/>
                  <a:gd name="connsiteY71" fmla="*/ 377715 h 586292"/>
                  <a:gd name="connsiteX72" fmla="*/ 70625 w 577154"/>
                  <a:gd name="connsiteY72" fmla="*/ 373923 h 586292"/>
                  <a:gd name="connsiteX73" fmla="*/ 499728 w 577154"/>
                  <a:gd name="connsiteY73" fmla="*/ 361797 h 586292"/>
                  <a:gd name="connsiteX74" fmla="*/ 506554 w 577154"/>
                  <a:gd name="connsiteY74" fmla="*/ 374694 h 586292"/>
                  <a:gd name="connsiteX75" fmla="*/ 498970 w 577154"/>
                  <a:gd name="connsiteY75" fmla="*/ 394418 h 586292"/>
                  <a:gd name="connsiteX76" fmla="*/ 489868 w 577154"/>
                  <a:gd name="connsiteY76" fmla="*/ 400487 h 586292"/>
                  <a:gd name="connsiteX77" fmla="*/ 485318 w 577154"/>
                  <a:gd name="connsiteY77" fmla="*/ 399729 h 586292"/>
                  <a:gd name="connsiteX78" fmla="*/ 480009 w 577154"/>
                  <a:gd name="connsiteY78" fmla="*/ 386073 h 586292"/>
                  <a:gd name="connsiteX79" fmla="*/ 486835 w 577154"/>
                  <a:gd name="connsiteY79" fmla="*/ 367866 h 586292"/>
                  <a:gd name="connsiteX80" fmla="*/ 499728 w 577154"/>
                  <a:gd name="connsiteY80" fmla="*/ 361797 h 586292"/>
                  <a:gd name="connsiteX81" fmla="*/ 132907 w 577154"/>
                  <a:gd name="connsiteY81" fmla="*/ 343643 h 586292"/>
                  <a:gd name="connsiteX82" fmla="*/ 145066 w 577154"/>
                  <a:gd name="connsiteY82" fmla="*/ 350471 h 586292"/>
                  <a:gd name="connsiteX83" fmla="*/ 150385 w 577154"/>
                  <a:gd name="connsiteY83" fmla="*/ 368678 h 586292"/>
                  <a:gd name="connsiteX84" fmla="*/ 144306 w 577154"/>
                  <a:gd name="connsiteY84" fmla="*/ 381575 h 586292"/>
                  <a:gd name="connsiteX85" fmla="*/ 141266 w 577154"/>
                  <a:gd name="connsiteY85" fmla="*/ 382333 h 586292"/>
                  <a:gd name="connsiteX86" fmla="*/ 131388 w 577154"/>
                  <a:gd name="connsiteY86" fmla="*/ 375506 h 586292"/>
                  <a:gd name="connsiteX87" fmla="*/ 125309 w 577154"/>
                  <a:gd name="connsiteY87" fmla="*/ 355781 h 586292"/>
                  <a:gd name="connsiteX88" fmla="*/ 132907 w 577154"/>
                  <a:gd name="connsiteY88" fmla="*/ 343643 h 586292"/>
                  <a:gd name="connsiteX89" fmla="*/ 21263 w 577154"/>
                  <a:gd name="connsiteY89" fmla="*/ 323864 h 586292"/>
                  <a:gd name="connsiteX90" fmla="*/ 25820 w 577154"/>
                  <a:gd name="connsiteY90" fmla="*/ 354203 h 586292"/>
                  <a:gd name="connsiteX91" fmla="*/ 66069 w 577154"/>
                  <a:gd name="connsiteY91" fmla="*/ 354203 h 586292"/>
                  <a:gd name="connsiteX92" fmla="*/ 63031 w 577154"/>
                  <a:gd name="connsiteY92" fmla="*/ 337516 h 586292"/>
                  <a:gd name="connsiteX93" fmla="*/ 63031 w 577154"/>
                  <a:gd name="connsiteY93" fmla="*/ 335999 h 586292"/>
                  <a:gd name="connsiteX94" fmla="*/ 61512 w 577154"/>
                  <a:gd name="connsiteY94" fmla="*/ 323864 h 586292"/>
                  <a:gd name="connsiteX95" fmla="*/ 509625 w 577154"/>
                  <a:gd name="connsiteY95" fmla="*/ 282911 h 586292"/>
                  <a:gd name="connsiteX96" fmla="*/ 519524 w 577154"/>
                  <a:gd name="connsiteY96" fmla="*/ 292773 h 586292"/>
                  <a:gd name="connsiteX97" fmla="*/ 519524 w 577154"/>
                  <a:gd name="connsiteY97" fmla="*/ 293532 h 586292"/>
                  <a:gd name="connsiteX98" fmla="*/ 518763 w 577154"/>
                  <a:gd name="connsiteY98" fmla="*/ 313256 h 586292"/>
                  <a:gd name="connsiteX99" fmla="*/ 508863 w 577154"/>
                  <a:gd name="connsiteY99" fmla="*/ 323118 h 586292"/>
                  <a:gd name="connsiteX100" fmla="*/ 508102 w 577154"/>
                  <a:gd name="connsiteY100" fmla="*/ 322360 h 586292"/>
                  <a:gd name="connsiteX101" fmla="*/ 498964 w 577154"/>
                  <a:gd name="connsiteY101" fmla="*/ 311739 h 586292"/>
                  <a:gd name="connsiteX102" fmla="*/ 498964 w 577154"/>
                  <a:gd name="connsiteY102" fmla="*/ 293532 h 586292"/>
                  <a:gd name="connsiteX103" fmla="*/ 509625 w 577154"/>
                  <a:gd name="connsiteY103" fmla="*/ 282911 h 586292"/>
                  <a:gd name="connsiteX104" fmla="*/ 20504 w 577154"/>
                  <a:gd name="connsiteY104" fmla="*/ 273047 h 586292"/>
                  <a:gd name="connsiteX105" fmla="*/ 19744 w 577154"/>
                  <a:gd name="connsiteY105" fmla="*/ 293525 h 586292"/>
                  <a:gd name="connsiteX106" fmla="*/ 20504 w 577154"/>
                  <a:gd name="connsiteY106" fmla="*/ 303385 h 586292"/>
                  <a:gd name="connsiteX107" fmla="*/ 60753 w 577154"/>
                  <a:gd name="connsiteY107" fmla="*/ 303385 h 586292"/>
                  <a:gd name="connsiteX108" fmla="*/ 60753 w 577154"/>
                  <a:gd name="connsiteY108" fmla="*/ 293525 h 586292"/>
                  <a:gd name="connsiteX109" fmla="*/ 61512 w 577154"/>
                  <a:gd name="connsiteY109" fmla="*/ 273805 h 586292"/>
                  <a:gd name="connsiteX110" fmla="*/ 61512 w 577154"/>
                  <a:gd name="connsiteY110" fmla="*/ 273047 h 586292"/>
                  <a:gd name="connsiteX111" fmla="*/ 129811 w 577154"/>
                  <a:gd name="connsiteY111" fmla="*/ 263173 h 586292"/>
                  <a:gd name="connsiteX112" fmla="*/ 138897 w 577154"/>
                  <a:gd name="connsiteY112" fmla="*/ 274553 h 586292"/>
                  <a:gd name="connsiteX113" fmla="*/ 138140 w 577154"/>
                  <a:gd name="connsiteY113" fmla="*/ 292760 h 586292"/>
                  <a:gd name="connsiteX114" fmla="*/ 138140 w 577154"/>
                  <a:gd name="connsiteY114" fmla="*/ 293518 h 586292"/>
                  <a:gd name="connsiteX115" fmla="*/ 128297 w 577154"/>
                  <a:gd name="connsiteY115" fmla="*/ 303380 h 586292"/>
                  <a:gd name="connsiteX116" fmla="*/ 117697 w 577154"/>
                  <a:gd name="connsiteY116" fmla="*/ 294277 h 586292"/>
                  <a:gd name="connsiteX117" fmla="*/ 117697 w 577154"/>
                  <a:gd name="connsiteY117" fmla="*/ 293518 h 586292"/>
                  <a:gd name="connsiteX118" fmla="*/ 118454 w 577154"/>
                  <a:gd name="connsiteY118" fmla="*/ 273035 h 586292"/>
                  <a:gd name="connsiteX119" fmla="*/ 129811 w 577154"/>
                  <a:gd name="connsiteY119" fmla="*/ 263173 h 586292"/>
                  <a:gd name="connsiteX120" fmla="*/ 28098 w 577154"/>
                  <a:gd name="connsiteY120" fmla="*/ 222230 h 586292"/>
                  <a:gd name="connsiteX121" fmla="*/ 22782 w 577154"/>
                  <a:gd name="connsiteY121" fmla="*/ 252568 h 586292"/>
                  <a:gd name="connsiteX122" fmla="*/ 63031 w 577154"/>
                  <a:gd name="connsiteY122" fmla="*/ 252568 h 586292"/>
                  <a:gd name="connsiteX123" fmla="*/ 63031 w 577154"/>
                  <a:gd name="connsiteY123" fmla="*/ 250293 h 586292"/>
                  <a:gd name="connsiteX124" fmla="*/ 63031 w 577154"/>
                  <a:gd name="connsiteY124" fmla="*/ 249535 h 586292"/>
                  <a:gd name="connsiteX125" fmla="*/ 66828 w 577154"/>
                  <a:gd name="connsiteY125" fmla="*/ 229815 h 586292"/>
                  <a:gd name="connsiteX126" fmla="*/ 67588 w 577154"/>
                  <a:gd name="connsiteY126" fmla="*/ 226022 h 586292"/>
                  <a:gd name="connsiteX127" fmla="*/ 68347 w 577154"/>
                  <a:gd name="connsiteY127" fmla="*/ 222230 h 586292"/>
                  <a:gd name="connsiteX128" fmla="*/ 492894 w 577154"/>
                  <a:gd name="connsiteY128" fmla="*/ 204013 h 586292"/>
                  <a:gd name="connsiteX129" fmla="*/ 505825 w 577154"/>
                  <a:gd name="connsiteY129" fmla="*/ 210836 h 586292"/>
                  <a:gd name="connsiteX130" fmla="*/ 511911 w 577154"/>
                  <a:gd name="connsiteY130" fmla="*/ 230547 h 586292"/>
                  <a:gd name="connsiteX131" fmla="*/ 504304 w 577154"/>
                  <a:gd name="connsiteY131" fmla="*/ 242677 h 586292"/>
                  <a:gd name="connsiteX132" fmla="*/ 502022 w 577154"/>
                  <a:gd name="connsiteY132" fmla="*/ 243435 h 586292"/>
                  <a:gd name="connsiteX133" fmla="*/ 492133 w 577154"/>
                  <a:gd name="connsiteY133" fmla="*/ 235854 h 586292"/>
                  <a:gd name="connsiteX134" fmla="*/ 486809 w 577154"/>
                  <a:gd name="connsiteY134" fmla="*/ 216901 h 586292"/>
                  <a:gd name="connsiteX135" fmla="*/ 492894 w 577154"/>
                  <a:gd name="connsiteY135" fmla="*/ 204013 h 586292"/>
                  <a:gd name="connsiteX136" fmla="*/ 151873 w 577154"/>
                  <a:gd name="connsiteY136" fmla="*/ 186619 h 586292"/>
                  <a:gd name="connsiteX137" fmla="*/ 157203 w 577154"/>
                  <a:gd name="connsiteY137" fmla="*/ 200274 h 586292"/>
                  <a:gd name="connsiteX138" fmla="*/ 150350 w 577154"/>
                  <a:gd name="connsiteY138" fmla="*/ 217723 h 586292"/>
                  <a:gd name="connsiteX139" fmla="*/ 140450 w 577154"/>
                  <a:gd name="connsiteY139" fmla="*/ 224550 h 586292"/>
                  <a:gd name="connsiteX140" fmla="*/ 137404 w 577154"/>
                  <a:gd name="connsiteY140" fmla="*/ 224550 h 586292"/>
                  <a:gd name="connsiteX141" fmla="*/ 131312 w 577154"/>
                  <a:gd name="connsiteY141" fmla="*/ 211654 h 586292"/>
                  <a:gd name="connsiteX142" fmla="*/ 138927 w 577154"/>
                  <a:gd name="connsiteY142" fmla="*/ 191929 h 586292"/>
                  <a:gd name="connsiteX143" fmla="*/ 151873 w 577154"/>
                  <a:gd name="connsiteY143" fmla="*/ 186619 h 586292"/>
                  <a:gd name="connsiteX144" fmla="*/ 218736 w 577154"/>
                  <a:gd name="connsiteY144" fmla="*/ 186536 h 586292"/>
                  <a:gd name="connsiteX145" fmla="*/ 281780 w 577154"/>
                  <a:gd name="connsiteY145" fmla="*/ 186536 h 586292"/>
                  <a:gd name="connsiteX146" fmla="*/ 292414 w 577154"/>
                  <a:gd name="connsiteY146" fmla="*/ 196401 h 586292"/>
                  <a:gd name="connsiteX147" fmla="*/ 281780 w 577154"/>
                  <a:gd name="connsiteY147" fmla="*/ 207024 h 586292"/>
                  <a:gd name="connsiteX148" fmla="*/ 264310 w 577154"/>
                  <a:gd name="connsiteY148" fmla="*/ 207024 h 586292"/>
                  <a:gd name="connsiteX149" fmla="*/ 322037 w 577154"/>
                  <a:gd name="connsiteY149" fmla="*/ 294288 h 586292"/>
                  <a:gd name="connsiteX150" fmla="*/ 379004 w 577154"/>
                  <a:gd name="connsiteY150" fmla="*/ 207024 h 586292"/>
                  <a:gd name="connsiteX151" fmla="*/ 361534 w 577154"/>
                  <a:gd name="connsiteY151" fmla="*/ 207024 h 586292"/>
                  <a:gd name="connsiteX152" fmla="*/ 351659 w 577154"/>
                  <a:gd name="connsiteY152" fmla="*/ 196401 h 586292"/>
                  <a:gd name="connsiteX153" fmla="*/ 361534 w 577154"/>
                  <a:gd name="connsiteY153" fmla="*/ 186536 h 586292"/>
                  <a:gd name="connsiteX154" fmla="*/ 425337 w 577154"/>
                  <a:gd name="connsiteY154" fmla="*/ 186536 h 586292"/>
                  <a:gd name="connsiteX155" fmla="*/ 435211 w 577154"/>
                  <a:gd name="connsiteY155" fmla="*/ 196401 h 586292"/>
                  <a:gd name="connsiteX156" fmla="*/ 425337 w 577154"/>
                  <a:gd name="connsiteY156" fmla="*/ 207024 h 586292"/>
                  <a:gd name="connsiteX157" fmla="*/ 405588 w 577154"/>
                  <a:gd name="connsiteY157" fmla="*/ 207024 h 586292"/>
                  <a:gd name="connsiteX158" fmla="*/ 401031 w 577154"/>
                  <a:gd name="connsiteY158" fmla="*/ 209301 h 586292"/>
                  <a:gd name="connsiteX159" fmla="*/ 337987 w 577154"/>
                  <a:gd name="connsiteY159" fmla="*/ 307947 h 586292"/>
                  <a:gd name="connsiteX160" fmla="*/ 373687 w 577154"/>
                  <a:gd name="connsiteY160" fmla="*/ 307947 h 586292"/>
                  <a:gd name="connsiteX161" fmla="*/ 384321 w 577154"/>
                  <a:gd name="connsiteY161" fmla="*/ 317812 h 586292"/>
                  <a:gd name="connsiteX162" fmla="*/ 373687 w 577154"/>
                  <a:gd name="connsiteY162" fmla="*/ 328435 h 586292"/>
                  <a:gd name="connsiteX163" fmla="*/ 331911 w 577154"/>
                  <a:gd name="connsiteY163" fmla="*/ 328435 h 586292"/>
                  <a:gd name="connsiteX164" fmla="*/ 331911 w 577154"/>
                  <a:gd name="connsiteY164" fmla="*/ 338300 h 586292"/>
                  <a:gd name="connsiteX165" fmla="*/ 373687 w 577154"/>
                  <a:gd name="connsiteY165" fmla="*/ 338300 h 586292"/>
                  <a:gd name="connsiteX166" fmla="*/ 384321 w 577154"/>
                  <a:gd name="connsiteY166" fmla="*/ 348164 h 586292"/>
                  <a:gd name="connsiteX167" fmla="*/ 373687 w 577154"/>
                  <a:gd name="connsiteY167" fmla="*/ 358788 h 586292"/>
                  <a:gd name="connsiteX168" fmla="*/ 331911 w 577154"/>
                  <a:gd name="connsiteY168" fmla="*/ 358788 h 586292"/>
                  <a:gd name="connsiteX169" fmla="*/ 331911 w 577154"/>
                  <a:gd name="connsiteY169" fmla="*/ 399005 h 586292"/>
                  <a:gd name="connsiteX170" fmla="*/ 355457 w 577154"/>
                  <a:gd name="connsiteY170" fmla="*/ 399005 h 586292"/>
                  <a:gd name="connsiteX171" fmla="*/ 365332 w 577154"/>
                  <a:gd name="connsiteY171" fmla="*/ 408870 h 586292"/>
                  <a:gd name="connsiteX172" fmla="*/ 355457 w 577154"/>
                  <a:gd name="connsiteY172" fmla="*/ 419493 h 586292"/>
                  <a:gd name="connsiteX173" fmla="*/ 288616 w 577154"/>
                  <a:gd name="connsiteY173" fmla="*/ 419493 h 586292"/>
                  <a:gd name="connsiteX174" fmla="*/ 278742 w 577154"/>
                  <a:gd name="connsiteY174" fmla="*/ 408870 h 586292"/>
                  <a:gd name="connsiteX175" fmla="*/ 288616 w 577154"/>
                  <a:gd name="connsiteY175" fmla="*/ 399005 h 586292"/>
                  <a:gd name="connsiteX176" fmla="*/ 312162 w 577154"/>
                  <a:gd name="connsiteY176" fmla="*/ 399005 h 586292"/>
                  <a:gd name="connsiteX177" fmla="*/ 312162 w 577154"/>
                  <a:gd name="connsiteY177" fmla="*/ 358788 h 586292"/>
                  <a:gd name="connsiteX178" fmla="*/ 270386 w 577154"/>
                  <a:gd name="connsiteY178" fmla="*/ 358788 h 586292"/>
                  <a:gd name="connsiteX179" fmla="*/ 259752 w 577154"/>
                  <a:gd name="connsiteY179" fmla="*/ 348164 h 586292"/>
                  <a:gd name="connsiteX180" fmla="*/ 270386 w 577154"/>
                  <a:gd name="connsiteY180" fmla="*/ 338300 h 586292"/>
                  <a:gd name="connsiteX181" fmla="*/ 312162 w 577154"/>
                  <a:gd name="connsiteY181" fmla="*/ 338300 h 586292"/>
                  <a:gd name="connsiteX182" fmla="*/ 312162 w 577154"/>
                  <a:gd name="connsiteY182" fmla="*/ 328435 h 586292"/>
                  <a:gd name="connsiteX183" fmla="*/ 270386 w 577154"/>
                  <a:gd name="connsiteY183" fmla="*/ 328435 h 586292"/>
                  <a:gd name="connsiteX184" fmla="*/ 259752 w 577154"/>
                  <a:gd name="connsiteY184" fmla="*/ 317812 h 586292"/>
                  <a:gd name="connsiteX185" fmla="*/ 270386 w 577154"/>
                  <a:gd name="connsiteY185" fmla="*/ 307947 h 586292"/>
                  <a:gd name="connsiteX186" fmla="*/ 305326 w 577154"/>
                  <a:gd name="connsiteY186" fmla="*/ 307947 h 586292"/>
                  <a:gd name="connsiteX187" fmla="*/ 242283 w 577154"/>
                  <a:gd name="connsiteY187" fmla="*/ 209301 h 586292"/>
                  <a:gd name="connsiteX188" fmla="*/ 238485 w 577154"/>
                  <a:gd name="connsiteY188" fmla="*/ 207024 h 586292"/>
                  <a:gd name="connsiteX189" fmla="*/ 218736 w 577154"/>
                  <a:gd name="connsiteY189" fmla="*/ 207024 h 586292"/>
                  <a:gd name="connsiteX190" fmla="*/ 208102 w 577154"/>
                  <a:gd name="connsiteY190" fmla="*/ 196401 h 586292"/>
                  <a:gd name="connsiteX191" fmla="*/ 218736 w 577154"/>
                  <a:gd name="connsiteY191" fmla="*/ 186536 h 586292"/>
                  <a:gd name="connsiteX192" fmla="*/ 44805 w 577154"/>
                  <a:gd name="connsiteY192" fmla="*/ 172171 h 586292"/>
                  <a:gd name="connsiteX193" fmla="*/ 33414 w 577154"/>
                  <a:gd name="connsiteY193" fmla="*/ 202510 h 586292"/>
                  <a:gd name="connsiteX194" fmla="*/ 73663 w 577154"/>
                  <a:gd name="connsiteY194" fmla="*/ 202510 h 586292"/>
                  <a:gd name="connsiteX195" fmla="*/ 77460 w 577154"/>
                  <a:gd name="connsiteY195" fmla="*/ 188858 h 586292"/>
                  <a:gd name="connsiteX196" fmla="*/ 78979 w 577154"/>
                  <a:gd name="connsiteY196" fmla="*/ 185065 h 586292"/>
                  <a:gd name="connsiteX197" fmla="*/ 83535 w 577154"/>
                  <a:gd name="connsiteY197" fmla="*/ 172171 h 586292"/>
                  <a:gd name="connsiteX198" fmla="*/ 451103 w 577154"/>
                  <a:gd name="connsiteY198" fmla="*/ 136487 h 586292"/>
                  <a:gd name="connsiteX199" fmla="*/ 465547 w 577154"/>
                  <a:gd name="connsiteY199" fmla="*/ 138009 h 586292"/>
                  <a:gd name="connsiteX200" fmla="*/ 477709 w 577154"/>
                  <a:gd name="connsiteY200" fmla="*/ 154748 h 586292"/>
                  <a:gd name="connsiteX201" fmla="*/ 475429 w 577154"/>
                  <a:gd name="connsiteY201" fmla="*/ 168444 h 586292"/>
                  <a:gd name="connsiteX202" fmla="*/ 469347 w 577154"/>
                  <a:gd name="connsiteY202" fmla="*/ 169966 h 586292"/>
                  <a:gd name="connsiteX203" fmla="*/ 460986 w 577154"/>
                  <a:gd name="connsiteY203" fmla="*/ 166161 h 586292"/>
                  <a:gd name="connsiteX204" fmla="*/ 449583 w 577154"/>
                  <a:gd name="connsiteY204" fmla="*/ 150183 h 586292"/>
                  <a:gd name="connsiteX205" fmla="*/ 451103 w 577154"/>
                  <a:gd name="connsiteY205" fmla="*/ 136487 h 586292"/>
                  <a:gd name="connsiteX206" fmla="*/ 185242 w 577154"/>
                  <a:gd name="connsiteY206" fmla="*/ 122835 h 586292"/>
                  <a:gd name="connsiteX207" fmla="*/ 199674 w 577154"/>
                  <a:gd name="connsiteY207" fmla="*/ 122835 h 586292"/>
                  <a:gd name="connsiteX208" fmla="*/ 199674 w 577154"/>
                  <a:gd name="connsiteY208" fmla="*/ 137266 h 586292"/>
                  <a:gd name="connsiteX209" fmla="*/ 186762 w 577154"/>
                  <a:gd name="connsiteY209" fmla="*/ 150938 h 586292"/>
                  <a:gd name="connsiteX210" fmla="*/ 179166 w 577154"/>
                  <a:gd name="connsiteY210" fmla="*/ 154736 h 586292"/>
                  <a:gd name="connsiteX211" fmla="*/ 173090 w 577154"/>
                  <a:gd name="connsiteY211" fmla="*/ 152457 h 586292"/>
                  <a:gd name="connsiteX212" fmla="*/ 171571 w 577154"/>
                  <a:gd name="connsiteY212" fmla="*/ 138026 h 586292"/>
                  <a:gd name="connsiteX213" fmla="*/ 185242 w 577154"/>
                  <a:gd name="connsiteY213" fmla="*/ 122835 h 586292"/>
                  <a:gd name="connsiteX214" fmla="*/ 81257 w 577154"/>
                  <a:gd name="connsiteY214" fmla="*/ 111494 h 586292"/>
                  <a:gd name="connsiteX215" fmla="*/ 54677 w 577154"/>
                  <a:gd name="connsiteY215" fmla="*/ 151692 h 586292"/>
                  <a:gd name="connsiteX216" fmla="*/ 92648 w 577154"/>
                  <a:gd name="connsiteY216" fmla="*/ 151692 h 586292"/>
                  <a:gd name="connsiteX217" fmla="*/ 92648 w 577154"/>
                  <a:gd name="connsiteY217" fmla="*/ 150934 h 586292"/>
                  <a:gd name="connsiteX218" fmla="*/ 94926 w 577154"/>
                  <a:gd name="connsiteY218" fmla="*/ 146383 h 586292"/>
                  <a:gd name="connsiteX219" fmla="*/ 101761 w 577154"/>
                  <a:gd name="connsiteY219" fmla="*/ 135006 h 586292"/>
                  <a:gd name="connsiteX220" fmla="*/ 104039 w 577154"/>
                  <a:gd name="connsiteY220" fmla="*/ 130455 h 586292"/>
                  <a:gd name="connsiteX221" fmla="*/ 113152 w 577154"/>
                  <a:gd name="connsiteY221" fmla="*/ 116803 h 586292"/>
                  <a:gd name="connsiteX222" fmla="*/ 116190 w 577154"/>
                  <a:gd name="connsiteY222" fmla="*/ 111494 h 586292"/>
                  <a:gd name="connsiteX223" fmla="*/ 400213 w 577154"/>
                  <a:gd name="connsiteY223" fmla="*/ 85002 h 586292"/>
                  <a:gd name="connsiteX224" fmla="*/ 418420 w 577154"/>
                  <a:gd name="connsiteY224" fmla="*/ 95611 h 586292"/>
                  <a:gd name="connsiteX225" fmla="*/ 421455 w 577154"/>
                  <a:gd name="connsiteY225" fmla="*/ 109251 h 586292"/>
                  <a:gd name="connsiteX226" fmla="*/ 413110 w 577154"/>
                  <a:gd name="connsiteY226" fmla="*/ 113798 h 586292"/>
                  <a:gd name="connsiteX227" fmla="*/ 407800 w 577154"/>
                  <a:gd name="connsiteY227" fmla="*/ 112282 h 586292"/>
                  <a:gd name="connsiteX228" fmla="*/ 391110 w 577154"/>
                  <a:gd name="connsiteY228" fmla="*/ 103189 h 586292"/>
                  <a:gd name="connsiteX229" fmla="*/ 386558 w 577154"/>
                  <a:gd name="connsiteY229" fmla="*/ 89549 h 586292"/>
                  <a:gd name="connsiteX230" fmla="*/ 400213 w 577154"/>
                  <a:gd name="connsiteY230" fmla="*/ 85002 h 586292"/>
                  <a:gd name="connsiteX231" fmla="*/ 255897 w 577154"/>
                  <a:gd name="connsiteY231" fmla="*/ 76571 h 586292"/>
                  <a:gd name="connsiteX232" fmla="*/ 268814 w 577154"/>
                  <a:gd name="connsiteY232" fmla="*/ 82644 h 586292"/>
                  <a:gd name="connsiteX233" fmla="*/ 262735 w 577154"/>
                  <a:gd name="connsiteY233" fmla="*/ 95550 h 586292"/>
                  <a:gd name="connsiteX234" fmla="*/ 245259 w 577154"/>
                  <a:gd name="connsiteY234" fmla="*/ 103141 h 586292"/>
                  <a:gd name="connsiteX235" fmla="*/ 240700 w 577154"/>
                  <a:gd name="connsiteY235" fmla="*/ 104660 h 586292"/>
                  <a:gd name="connsiteX236" fmla="*/ 231582 w 577154"/>
                  <a:gd name="connsiteY236" fmla="*/ 99346 h 586292"/>
                  <a:gd name="connsiteX237" fmla="*/ 236141 w 577154"/>
                  <a:gd name="connsiteY237" fmla="*/ 85681 h 586292"/>
                  <a:gd name="connsiteX238" fmla="*/ 255897 w 577154"/>
                  <a:gd name="connsiteY238" fmla="*/ 76571 h 586292"/>
                  <a:gd name="connsiteX239" fmla="*/ 318232 w 577154"/>
                  <a:gd name="connsiteY239" fmla="*/ 65184 h 586292"/>
                  <a:gd name="connsiteX240" fmla="*/ 318990 w 577154"/>
                  <a:gd name="connsiteY240" fmla="*/ 65184 h 586292"/>
                  <a:gd name="connsiteX241" fmla="*/ 339459 w 577154"/>
                  <a:gd name="connsiteY241" fmla="*/ 66705 h 586292"/>
                  <a:gd name="connsiteX242" fmla="*/ 348556 w 577154"/>
                  <a:gd name="connsiteY242" fmla="*/ 78111 h 586292"/>
                  <a:gd name="connsiteX243" fmla="*/ 337943 w 577154"/>
                  <a:gd name="connsiteY243" fmla="*/ 87237 h 586292"/>
                  <a:gd name="connsiteX244" fmla="*/ 337184 w 577154"/>
                  <a:gd name="connsiteY244" fmla="*/ 86476 h 586292"/>
                  <a:gd name="connsiteX245" fmla="*/ 318990 w 577154"/>
                  <a:gd name="connsiteY245" fmla="*/ 85716 h 586292"/>
                  <a:gd name="connsiteX246" fmla="*/ 308376 w 577154"/>
                  <a:gd name="connsiteY246" fmla="*/ 75830 h 586292"/>
                  <a:gd name="connsiteX247" fmla="*/ 318232 w 577154"/>
                  <a:gd name="connsiteY247" fmla="*/ 65184 h 586292"/>
                  <a:gd name="connsiteX248" fmla="*/ 133656 w 577154"/>
                  <a:gd name="connsiteY248" fmla="*/ 60677 h 586292"/>
                  <a:gd name="connsiteX249" fmla="*/ 98723 w 577154"/>
                  <a:gd name="connsiteY249" fmla="*/ 91015 h 586292"/>
                  <a:gd name="connsiteX250" fmla="*/ 132138 w 577154"/>
                  <a:gd name="connsiteY250" fmla="*/ 91015 h 586292"/>
                  <a:gd name="connsiteX251" fmla="*/ 136694 w 577154"/>
                  <a:gd name="connsiteY251" fmla="*/ 85706 h 586292"/>
                  <a:gd name="connsiteX252" fmla="*/ 142010 w 577154"/>
                  <a:gd name="connsiteY252" fmla="*/ 79638 h 586292"/>
                  <a:gd name="connsiteX253" fmla="*/ 148085 w 577154"/>
                  <a:gd name="connsiteY253" fmla="*/ 73571 h 586292"/>
                  <a:gd name="connsiteX254" fmla="*/ 154161 w 577154"/>
                  <a:gd name="connsiteY254" fmla="*/ 67503 h 586292"/>
                  <a:gd name="connsiteX255" fmla="*/ 161755 w 577154"/>
                  <a:gd name="connsiteY255" fmla="*/ 60677 h 586292"/>
                  <a:gd name="connsiteX256" fmla="*/ 214914 w 577154"/>
                  <a:gd name="connsiteY256" fmla="*/ 25029 h 586292"/>
                  <a:gd name="connsiteX257" fmla="*/ 168589 w 577154"/>
                  <a:gd name="connsiteY257" fmla="*/ 40198 h 586292"/>
                  <a:gd name="connsiteX258" fmla="*/ 188334 w 577154"/>
                  <a:gd name="connsiteY258" fmla="*/ 40198 h 586292"/>
                  <a:gd name="connsiteX259" fmla="*/ 196688 w 577154"/>
                  <a:gd name="connsiteY259" fmla="*/ 34889 h 586292"/>
                  <a:gd name="connsiteX260" fmla="*/ 202004 w 577154"/>
                  <a:gd name="connsiteY260" fmla="*/ 31855 h 586292"/>
                  <a:gd name="connsiteX261" fmla="*/ 211877 w 577154"/>
                  <a:gd name="connsiteY261" fmla="*/ 26546 h 586292"/>
                  <a:gd name="connsiteX262" fmla="*/ 214914 w 577154"/>
                  <a:gd name="connsiteY262" fmla="*/ 25029 h 586292"/>
                  <a:gd name="connsiteX263" fmla="*/ 318954 w 577154"/>
                  <a:gd name="connsiteY263" fmla="*/ 20478 h 586292"/>
                  <a:gd name="connsiteX264" fmla="*/ 294653 w 577154"/>
                  <a:gd name="connsiteY264" fmla="*/ 21237 h 586292"/>
                  <a:gd name="connsiteX265" fmla="*/ 290855 w 577154"/>
                  <a:gd name="connsiteY265" fmla="*/ 21995 h 586292"/>
                  <a:gd name="connsiteX266" fmla="*/ 289337 w 577154"/>
                  <a:gd name="connsiteY266" fmla="*/ 22754 h 586292"/>
                  <a:gd name="connsiteX267" fmla="*/ 278705 w 577154"/>
                  <a:gd name="connsiteY267" fmla="*/ 24271 h 586292"/>
                  <a:gd name="connsiteX268" fmla="*/ 277945 w 577154"/>
                  <a:gd name="connsiteY268" fmla="*/ 24271 h 586292"/>
                  <a:gd name="connsiteX269" fmla="*/ 268073 w 577154"/>
                  <a:gd name="connsiteY269" fmla="*/ 26546 h 586292"/>
                  <a:gd name="connsiteX270" fmla="*/ 266554 w 577154"/>
                  <a:gd name="connsiteY270" fmla="*/ 26546 h 586292"/>
                  <a:gd name="connsiteX271" fmla="*/ 257441 w 577154"/>
                  <a:gd name="connsiteY271" fmla="*/ 29580 h 586292"/>
                  <a:gd name="connsiteX272" fmla="*/ 254404 w 577154"/>
                  <a:gd name="connsiteY272" fmla="*/ 30338 h 586292"/>
                  <a:gd name="connsiteX273" fmla="*/ 246810 w 577154"/>
                  <a:gd name="connsiteY273" fmla="*/ 32614 h 586292"/>
                  <a:gd name="connsiteX274" fmla="*/ 240734 w 577154"/>
                  <a:gd name="connsiteY274" fmla="*/ 35648 h 586292"/>
                  <a:gd name="connsiteX275" fmla="*/ 236937 w 577154"/>
                  <a:gd name="connsiteY275" fmla="*/ 37164 h 586292"/>
                  <a:gd name="connsiteX276" fmla="*/ 109355 w 577154"/>
                  <a:gd name="connsiteY276" fmla="*/ 163069 h 586292"/>
                  <a:gd name="connsiteX277" fmla="*/ 109355 w 577154"/>
                  <a:gd name="connsiteY277" fmla="*/ 164586 h 586292"/>
                  <a:gd name="connsiteX278" fmla="*/ 104799 w 577154"/>
                  <a:gd name="connsiteY278" fmla="*/ 174446 h 586292"/>
                  <a:gd name="connsiteX279" fmla="*/ 103280 w 577154"/>
                  <a:gd name="connsiteY279" fmla="*/ 178239 h 586292"/>
                  <a:gd name="connsiteX280" fmla="*/ 100242 w 577154"/>
                  <a:gd name="connsiteY280" fmla="*/ 185823 h 586292"/>
                  <a:gd name="connsiteX281" fmla="*/ 97964 w 577154"/>
                  <a:gd name="connsiteY281" fmla="*/ 190374 h 586292"/>
                  <a:gd name="connsiteX282" fmla="*/ 95686 w 577154"/>
                  <a:gd name="connsiteY282" fmla="*/ 197201 h 586292"/>
                  <a:gd name="connsiteX283" fmla="*/ 94167 w 577154"/>
                  <a:gd name="connsiteY283" fmla="*/ 203268 h 586292"/>
                  <a:gd name="connsiteX284" fmla="*/ 92648 w 577154"/>
                  <a:gd name="connsiteY284" fmla="*/ 209336 h 586292"/>
                  <a:gd name="connsiteX285" fmla="*/ 90370 w 577154"/>
                  <a:gd name="connsiteY285" fmla="*/ 215404 h 586292"/>
                  <a:gd name="connsiteX286" fmla="*/ 88851 w 577154"/>
                  <a:gd name="connsiteY286" fmla="*/ 221471 h 586292"/>
                  <a:gd name="connsiteX287" fmla="*/ 87332 w 577154"/>
                  <a:gd name="connsiteY287" fmla="*/ 227539 h 586292"/>
                  <a:gd name="connsiteX288" fmla="*/ 86573 w 577154"/>
                  <a:gd name="connsiteY288" fmla="*/ 234365 h 586292"/>
                  <a:gd name="connsiteX289" fmla="*/ 85054 w 577154"/>
                  <a:gd name="connsiteY289" fmla="*/ 240433 h 586292"/>
                  <a:gd name="connsiteX290" fmla="*/ 84295 w 577154"/>
                  <a:gd name="connsiteY290" fmla="*/ 247259 h 586292"/>
                  <a:gd name="connsiteX291" fmla="*/ 83535 w 577154"/>
                  <a:gd name="connsiteY291" fmla="*/ 253327 h 586292"/>
                  <a:gd name="connsiteX292" fmla="*/ 82776 w 577154"/>
                  <a:gd name="connsiteY292" fmla="*/ 260912 h 586292"/>
                  <a:gd name="connsiteX293" fmla="*/ 82016 w 577154"/>
                  <a:gd name="connsiteY293" fmla="*/ 266221 h 586292"/>
                  <a:gd name="connsiteX294" fmla="*/ 81257 w 577154"/>
                  <a:gd name="connsiteY294" fmla="*/ 275322 h 586292"/>
                  <a:gd name="connsiteX295" fmla="*/ 81257 w 577154"/>
                  <a:gd name="connsiteY295" fmla="*/ 279873 h 586292"/>
                  <a:gd name="connsiteX296" fmla="*/ 80498 w 577154"/>
                  <a:gd name="connsiteY296" fmla="*/ 293525 h 586292"/>
                  <a:gd name="connsiteX297" fmla="*/ 81257 w 577154"/>
                  <a:gd name="connsiteY297" fmla="*/ 306419 h 586292"/>
                  <a:gd name="connsiteX298" fmla="*/ 81257 w 577154"/>
                  <a:gd name="connsiteY298" fmla="*/ 311729 h 586292"/>
                  <a:gd name="connsiteX299" fmla="*/ 82016 w 577154"/>
                  <a:gd name="connsiteY299" fmla="*/ 320072 h 586292"/>
                  <a:gd name="connsiteX300" fmla="*/ 82776 w 577154"/>
                  <a:gd name="connsiteY300" fmla="*/ 325381 h 586292"/>
                  <a:gd name="connsiteX301" fmla="*/ 83535 w 577154"/>
                  <a:gd name="connsiteY301" fmla="*/ 332966 h 586292"/>
                  <a:gd name="connsiteX302" fmla="*/ 84295 w 577154"/>
                  <a:gd name="connsiteY302" fmla="*/ 339033 h 586292"/>
                  <a:gd name="connsiteX303" fmla="*/ 85054 w 577154"/>
                  <a:gd name="connsiteY303" fmla="*/ 345859 h 586292"/>
                  <a:gd name="connsiteX304" fmla="*/ 86573 w 577154"/>
                  <a:gd name="connsiteY304" fmla="*/ 351927 h 586292"/>
                  <a:gd name="connsiteX305" fmla="*/ 87332 w 577154"/>
                  <a:gd name="connsiteY305" fmla="*/ 358753 h 586292"/>
                  <a:gd name="connsiteX306" fmla="*/ 88851 w 577154"/>
                  <a:gd name="connsiteY306" fmla="*/ 364821 h 586292"/>
                  <a:gd name="connsiteX307" fmla="*/ 90370 w 577154"/>
                  <a:gd name="connsiteY307" fmla="*/ 370889 h 586292"/>
                  <a:gd name="connsiteX308" fmla="*/ 91889 w 577154"/>
                  <a:gd name="connsiteY308" fmla="*/ 376956 h 586292"/>
                  <a:gd name="connsiteX309" fmla="*/ 94167 w 577154"/>
                  <a:gd name="connsiteY309" fmla="*/ 383783 h 586292"/>
                  <a:gd name="connsiteX310" fmla="*/ 95686 w 577154"/>
                  <a:gd name="connsiteY310" fmla="*/ 389092 h 586292"/>
                  <a:gd name="connsiteX311" fmla="*/ 97964 w 577154"/>
                  <a:gd name="connsiteY311" fmla="*/ 395918 h 586292"/>
                  <a:gd name="connsiteX312" fmla="*/ 100242 w 577154"/>
                  <a:gd name="connsiteY312" fmla="*/ 401227 h 586292"/>
                  <a:gd name="connsiteX313" fmla="*/ 103280 w 577154"/>
                  <a:gd name="connsiteY313" fmla="*/ 408812 h 586292"/>
                  <a:gd name="connsiteX314" fmla="*/ 104799 w 577154"/>
                  <a:gd name="connsiteY314" fmla="*/ 412604 h 586292"/>
                  <a:gd name="connsiteX315" fmla="*/ 108596 w 577154"/>
                  <a:gd name="connsiteY315" fmla="*/ 422464 h 586292"/>
                  <a:gd name="connsiteX316" fmla="*/ 109355 w 577154"/>
                  <a:gd name="connsiteY316" fmla="*/ 423223 h 586292"/>
                  <a:gd name="connsiteX317" fmla="*/ 236937 w 577154"/>
                  <a:gd name="connsiteY317" fmla="*/ 549886 h 586292"/>
                  <a:gd name="connsiteX318" fmla="*/ 240734 w 577154"/>
                  <a:gd name="connsiteY318" fmla="*/ 551403 h 586292"/>
                  <a:gd name="connsiteX319" fmla="*/ 246810 w 577154"/>
                  <a:gd name="connsiteY319" fmla="*/ 553678 h 586292"/>
                  <a:gd name="connsiteX320" fmla="*/ 254404 w 577154"/>
                  <a:gd name="connsiteY320" fmla="*/ 555954 h 586292"/>
                  <a:gd name="connsiteX321" fmla="*/ 257441 w 577154"/>
                  <a:gd name="connsiteY321" fmla="*/ 557471 h 586292"/>
                  <a:gd name="connsiteX322" fmla="*/ 266554 w 577154"/>
                  <a:gd name="connsiteY322" fmla="*/ 559746 h 586292"/>
                  <a:gd name="connsiteX323" fmla="*/ 268073 w 577154"/>
                  <a:gd name="connsiteY323" fmla="*/ 559746 h 586292"/>
                  <a:gd name="connsiteX324" fmla="*/ 277945 w 577154"/>
                  <a:gd name="connsiteY324" fmla="*/ 562021 h 586292"/>
                  <a:gd name="connsiteX325" fmla="*/ 278705 w 577154"/>
                  <a:gd name="connsiteY325" fmla="*/ 562780 h 586292"/>
                  <a:gd name="connsiteX326" fmla="*/ 289337 w 577154"/>
                  <a:gd name="connsiteY326" fmla="*/ 564297 h 586292"/>
                  <a:gd name="connsiteX327" fmla="*/ 290855 w 577154"/>
                  <a:gd name="connsiteY327" fmla="*/ 564297 h 586292"/>
                  <a:gd name="connsiteX328" fmla="*/ 294653 w 577154"/>
                  <a:gd name="connsiteY328" fmla="*/ 565055 h 586292"/>
                  <a:gd name="connsiteX329" fmla="*/ 318954 w 577154"/>
                  <a:gd name="connsiteY329" fmla="*/ 566572 h 586292"/>
                  <a:gd name="connsiteX330" fmla="*/ 556650 w 577154"/>
                  <a:gd name="connsiteY330" fmla="*/ 293525 h 586292"/>
                  <a:gd name="connsiteX331" fmla="*/ 318954 w 577154"/>
                  <a:gd name="connsiteY331" fmla="*/ 20478 h 586292"/>
                  <a:gd name="connsiteX332" fmla="*/ 258201 w 577154"/>
                  <a:gd name="connsiteY332" fmla="*/ 0 h 586292"/>
                  <a:gd name="connsiteX333" fmla="*/ 287818 w 577154"/>
                  <a:gd name="connsiteY333" fmla="*/ 2275 h 586292"/>
                  <a:gd name="connsiteX334" fmla="*/ 318954 w 577154"/>
                  <a:gd name="connsiteY334" fmla="*/ 0 h 586292"/>
                  <a:gd name="connsiteX335" fmla="*/ 577154 w 577154"/>
                  <a:gd name="connsiteY335" fmla="*/ 293525 h 586292"/>
                  <a:gd name="connsiteX336" fmla="*/ 318954 w 577154"/>
                  <a:gd name="connsiteY336" fmla="*/ 586292 h 586292"/>
                  <a:gd name="connsiteX337" fmla="*/ 287818 w 577154"/>
                  <a:gd name="connsiteY337" fmla="*/ 584775 h 586292"/>
                  <a:gd name="connsiteX338" fmla="*/ 258201 w 577154"/>
                  <a:gd name="connsiteY338" fmla="*/ 586292 h 586292"/>
                  <a:gd name="connsiteX339" fmla="*/ 110874 w 577154"/>
                  <a:gd name="connsiteY339" fmla="*/ 533958 h 586292"/>
                  <a:gd name="connsiteX340" fmla="*/ 108596 w 577154"/>
                  <a:gd name="connsiteY340" fmla="*/ 532441 h 586292"/>
                  <a:gd name="connsiteX341" fmla="*/ 60753 w 577154"/>
                  <a:gd name="connsiteY341" fmla="*/ 482383 h 586292"/>
                  <a:gd name="connsiteX342" fmla="*/ 59993 w 577154"/>
                  <a:gd name="connsiteY342" fmla="*/ 480866 h 586292"/>
                  <a:gd name="connsiteX343" fmla="*/ 25060 w 577154"/>
                  <a:gd name="connsiteY343" fmla="*/ 419430 h 586292"/>
                  <a:gd name="connsiteX344" fmla="*/ 24301 w 577154"/>
                  <a:gd name="connsiteY344" fmla="*/ 417913 h 586292"/>
                  <a:gd name="connsiteX345" fmla="*/ 0 w 577154"/>
                  <a:gd name="connsiteY345" fmla="*/ 293525 h 586292"/>
                  <a:gd name="connsiteX346" fmla="*/ 9872 w 577154"/>
                  <a:gd name="connsiteY346" fmla="*/ 211611 h 586292"/>
                  <a:gd name="connsiteX347" fmla="*/ 10632 w 577154"/>
                  <a:gd name="connsiteY347" fmla="*/ 207819 h 586292"/>
                  <a:gd name="connsiteX348" fmla="*/ 28857 w 577154"/>
                  <a:gd name="connsiteY348" fmla="*/ 158519 h 586292"/>
                  <a:gd name="connsiteX349" fmla="*/ 29617 w 577154"/>
                  <a:gd name="connsiteY349" fmla="*/ 157002 h 586292"/>
                  <a:gd name="connsiteX350" fmla="*/ 67588 w 577154"/>
                  <a:gd name="connsiteY350" fmla="*/ 94808 h 586292"/>
                  <a:gd name="connsiteX351" fmla="*/ 69106 w 577154"/>
                  <a:gd name="connsiteY351" fmla="*/ 94049 h 586292"/>
                  <a:gd name="connsiteX352" fmla="*/ 123025 w 577154"/>
                  <a:gd name="connsiteY352" fmla="*/ 43232 h 586292"/>
                  <a:gd name="connsiteX353" fmla="*/ 258201 w 577154"/>
                  <a:gd name="connsiteY353" fmla="*/ 0 h 5862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Lst>
                <a:rect l="l" t="t" r="r" b="b"/>
                <a:pathLst>
                  <a:path w="577154" h="586292">
                    <a:moveTo>
                      <a:pt x="149604" y="536234"/>
                    </a:moveTo>
                    <a:cubicBezTo>
                      <a:pt x="170108" y="548369"/>
                      <a:pt x="191372" y="556712"/>
                      <a:pt x="214914" y="562021"/>
                    </a:cubicBezTo>
                    <a:cubicBezTo>
                      <a:pt x="214155" y="561263"/>
                      <a:pt x="212636" y="560504"/>
                      <a:pt x="211877" y="559746"/>
                    </a:cubicBezTo>
                    <a:cubicBezTo>
                      <a:pt x="208079" y="558229"/>
                      <a:pt x="205041" y="556712"/>
                      <a:pt x="202004" y="554437"/>
                    </a:cubicBezTo>
                    <a:cubicBezTo>
                      <a:pt x="199725" y="553678"/>
                      <a:pt x="198207" y="552920"/>
                      <a:pt x="196688" y="551403"/>
                    </a:cubicBezTo>
                    <a:cubicBezTo>
                      <a:pt x="192131" y="549128"/>
                      <a:pt x="188334" y="546094"/>
                      <a:pt x="184537" y="543818"/>
                    </a:cubicBezTo>
                    <a:cubicBezTo>
                      <a:pt x="182259" y="542301"/>
                      <a:pt x="179981" y="540784"/>
                      <a:pt x="177702" y="538509"/>
                    </a:cubicBezTo>
                    <a:cubicBezTo>
                      <a:pt x="176184" y="537751"/>
                      <a:pt x="175424" y="536992"/>
                      <a:pt x="173905" y="536234"/>
                    </a:cubicBezTo>
                    <a:close/>
                    <a:moveTo>
                      <a:pt x="299943" y="499816"/>
                    </a:moveTo>
                    <a:cubicBezTo>
                      <a:pt x="306021" y="500576"/>
                      <a:pt x="312100" y="500576"/>
                      <a:pt x="318939" y="500576"/>
                    </a:cubicBezTo>
                    <a:cubicBezTo>
                      <a:pt x="324257" y="500576"/>
                      <a:pt x="329576" y="505139"/>
                      <a:pt x="329576" y="511222"/>
                    </a:cubicBezTo>
                    <a:cubicBezTo>
                      <a:pt x="329576" y="516546"/>
                      <a:pt x="325017" y="521108"/>
                      <a:pt x="319698" y="521108"/>
                    </a:cubicBezTo>
                    <a:lnTo>
                      <a:pt x="318939" y="521108"/>
                    </a:lnTo>
                    <a:cubicBezTo>
                      <a:pt x="311340" y="521108"/>
                      <a:pt x="304502" y="520348"/>
                      <a:pt x="297663" y="519587"/>
                    </a:cubicBezTo>
                    <a:cubicBezTo>
                      <a:pt x="291584" y="518827"/>
                      <a:pt x="287785" y="514264"/>
                      <a:pt x="288545" y="508941"/>
                    </a:cubicBezTo>
                    <a:cubicBezTo>
                      <a:pt x="289305" y="502857"/>
                      <a:pt x="293864" y="499055"/>
                      <a:pt x="299943" y="499816"/>
                    </a:cubicBezTo>
                    <a:close/>
                    <a:moveTo>
                      <a:pt x="88851" y="485417"/>
                    </a:moveTo>
                    <a:cubicBezTo>
                      <a:pt x="98723" y="496794"/>
                      <a:pt x="109355" y="506654"/>
                      <a:pt x="119987" y="515755"/>
                    </a:cubicBezTo>
                    <a:lnTo>
                      <a:pt x="150364" y="515755"/>
                    </a:lnTo>
                    <a:cubicBezTo>
                      <a:pt x="149604" y="514997"/>
                      <a:pt x="148845" y="514238"/>
                      <a:pt x="148085" y="513480"/>
                    </a:cubicBezTo>
                    <a:cubicBezTo>
                      <a:pt x="146566" y="511204"/>
                      <a:pt x="144288" y="508929"/>
                      <a:pt x="142010" y="507412"/>
                    </a:cubicBezTo>
                    <a:cubicBezTo>
                      <a:pt x="140491" y="505137"/>
                      <a:pt x="138213" y="502861"/>
                      <a:pt x="136694" y="501344"/>
                    </a:cubicBezTo>
                    <a:cubicBezTo>
                      <a:pt x="133656" y="497552"/>
                      <a:pt x="130619" y="493760"/>
                      <a:pt x="127581" y="489967"/>
                    </a:cubicBezTo>
                    <a:cubicBezTo>
                      <a:pt x="126062" y="488450"/>
                      <a:pt x="125303" y="486934"/>
                      <a:pt x="123784" y="485417"/>
                    </a:cubicBezTo>
                    <a:close/>
                    <a:moveTo>
                      <a:pt x="399912" y="482256"/>
                    </a:moveTo>
                    <a:cubicBezTo>
                      <a:pt x="402382" y="483014"/>
                      <a:pt x="404471" y="484721"/>
                      <a:pt x="405611" y="486996"/>
                    </a:cubicBezTo>
                    <a:cubicBezTo>
                      <a:pt x="408650" y="492305"/>
                      <a:pt x="406371" y="498373"/>
                      <a:pt x="401812" y="500648"/>
                    </a:cubicBezTo>
                    <a:cubicBezTo>
                      <a:pt x="394973" y="504441"/>
                      <a:pt x="388895" y="506716"/>
                      <a:pt x="382056" y="509750"/>
                    </a:cubicBezTo>
                    <a:cubicBezTo>
                      <a:pt x="380536" y="509750"/>
                      <a:pt x="379776" y="510508"/>
                      <a:pt x="378257" y="510508"/>
                    </a:cubicBezTo>
                    <a:cubicBezTo>
                      <a:pt x="374458" y="510508"/>
                      <a:pt x="370658" y="507474"/>
                      <a:pt x="369139" y="503682"/>
                    </a:cubicBezTo>
                    <a:cubicBezTo>
                      <a:pt x="366859" y="498373"/>
                      <a:pt x="369899" y="492305"/>
                      <a:pt x="375217" y="490789"/>
                    </a:cubicBezTo>
                    <a:cubicBezTo>
                      <a:pt x="380536" y="488513"/>
                      <a:pt x="386615" y="486238"/>
                      <a:pt x="391934" y="483204"/>
                    </a:cubicBezTo>
                    <a:cubicBezTo>
                      <a:pt x="394593" y="481687"/>
                      <a:pt x="397443" y="481498"/>
                      <a:pt x="399912" y="482256"/>
                    </a:cubicBezTo>
                    <a:close/>
                    <a:moveTo>
                      <a:pt x="229351" y="474063"/>
                    </a:moveTo>
                    <a:cubicBezTo>
                      <a:pt x="234677" y="477094"/>
                      <a:pt x="240764" y="480126"/>
                      <a:pt x="246091" y="483157"/>
                    </a:cubicBezTo>
                    <a:cubicBezTo>
                      <a:pt x="250656" y="486188"/>
                      <a:pt x="252939" y="492250"/>
                      <a:pt x="250656" y="496797"/>
                    </a:cubicBezTo>
                    <a:cubicBezTo>
                      <a:pt x="248374" y="500586"/>
                      <a:pt x="245330" y="502101"/>
                      <a:pt x="241525" y="502101"/>
                    </a:cubicBezTo>
                    <a:cubicBezTo>
                      <a:pt x="240004" y="502101"/>
                      <a:pt x="238482" y="502101"/>
                      <a:pt x="236960" y="501343"/>
                    </a:cubicBezTo>
                    <a:cubicBezTo>
                      <a:pt x="230872" y="498312"/>
                      <a:pt x="224024" y="494523"/>
                      <a:pt x="218698" y="490735"/>
                    </a:cubicBezTo>
                    <a:cubicBezTo>
                      <a:pt x="214132" y="487703"/>
                      <a:pt x="212610" y="481641"/>
                      <a:pt x="215654" y="477094"/>
                    </a:cubicBezTo>
                    <a:cubicBezTo>
                      <a:pt x="218698" y="471790"/>
                      <a:pt x="224785" y="471032"/>
                      <a:pt x="229351" y="474063"/>
                    </a:cubicBezTo>
                    <a:close/>
                    <a:moveTo>
                      <a:pt x="464745" y="433889"/>
                    </a:moveTo>
                    <a:cubicBezTo>
                      <a:pt x="469298" y="436925"/>
                      <a:pt x="470057" y="443755"/>
                      <a:pt x="466262" y="447550"/>
                    </a:cubicBezTo>
                    <a:cubicBezTo>
                      <a:pt x="461709" y="453622"/>
                      <a:pt x="457155" y="458935"/>
                      <a:pt x="451842" y="463488"/>
                    </a:cubicBezTo>
                    <a:cubicBezTo>
                      <a:pt x="450324" y="465765"/>
                      <a:pt x="447288" y="466524"/>
                      <a:pt x="445012" y="466524"/>
                    </a:cubicBezTo>
                    <a:cubicBezTo>
                      <a:pt x="442735" y="466524"/>
                      <a:pt x="439699" y="465765"/>
                      <a:pt x="438181" y="463488"/>
                    </a:cubicBezTo>
                    <a:cubicBezTo>
                      <a:pt x="433627" y="459694"/>
                      <a:pt x="433627" y="453622"/>
                      <a:pt x="438181" y="449068"/>
                    </a:cubicBezTo>
                    <a:cubicBezTo>
                      <a:pt x="441976" y="444514"/>
                      <a:pt x="446530" y="439961"/>
                      <a:pt x="450324" y="435407"/>
                    </a:cubicBezTo>
                    <a:cubicBezTo>
                      <a:pt x="454119" y="430853"/>
                      <a:pt x="460191" y="430094"/>
                      <a:pt x="464745" y="433889"/>
                    </a:cubicBezTo>
                    <a:close/>
                    <a:moveTo>
                      <a:pt x="49362" y="424740"/>
                    </a:moveTo>
                    <a:cubicBezTo>
                      <a:pt x="56196" y="439150"/>
                      <a:pt x="64550" y="452803"/>
                      <a:pt x="73663" y="464938"/>
                    </a:cubicBezTo>
                    <a:lnTo>
                      <a:pt x="109355" y="464938"/>
                    </a:lnTo>
                    <a:cubicBezTo>
                      <a:pt x="107836" y="461904"/>
                      <a:pt x="106318" y="459629"/>
                      <a:pt x="104039" y="456595"/>
                    </a:cubicBezTo>
                    <a:cubicBezTo>
                      <a:pt x="103280" y="455078"/>
                      <a:pt x="102521" y="453561"/>
                      <a:pt x="101761" y="452044"/>
                    </a:cubicBezTo>
                    <a:cubicBezTo>
                      <a:pt x="99483" y="448252"/>
                      <a:pt x="97205" y="443701"/>
                      <a:pt x="94926" y="439909"/>
                    </a:cubicBezTo>
                    <a:cubicBezTo>
                      <a:pt x="94167" y="438392"/>
                      <a:pt x="93408" y="436875"/>
                      <a:pt x="92648" y="435358"/>
                    </a:cubicBezTo>
                    <a:cubicBezTo>
                      <a:pt x="91129" y="431566"/>
                      <a:pt x="89611" y="428532"/>
                      <a:pt x="88092" y="424740"/>
                    </a:cubicBezTo>
                    <a:close/>
                    <a:moveTo>
                      <a:pt x="161771" y="417898"/>
                    </a:moveTo>
                    <a:cubicBezTo>
                      <a:pt x="166316" y="414864"/>
                      <a:pt x="173134" y="415623"/>
                      <a:pt x="176164" y="420173"/>
                    </a:cubicBezTo>
                    <a:cubicBezTo>
                      <a:pt x="179194" y="425482"/>
                      <a:pt x="183739" y="430790"/>
                      <a:pt x="187527" y="435341"/>
                    </a:cubicBezTo>
                    <a:cubicBezTo>
                      <a:pt x="190557" y="439891"/>
                      <a:pt x="190557" y="446717"/>
                      <a:pt x="186012" y="449750"/>
                    </a:cubicBezTo>
                    <a:cubicBezTo>
                      <a:pt x="183739" y="451267"/>
                      <a:pt x="181466" y="452025"/>
                      <a:pt x="179194" y="452025"/>
                    </a:cubicBezTo>
                    <a:cubicBezTo>
                      <a:pt x="176921" y="452025"/>
                      <a:pt x="173891" y="451267"/>
                      <a:pt x="171619" y="448233"/>
                    </a:cubicBezTo>
                    <a:cubicBezTo>
                      <a:pt x="167074" y="442925"/>
                      <a:pt x="163286" y="437616"/>
                      <a:pt x="159498" y="431549"/>
                    </a:cubicBezTo>
                    <a:cubicBezTo>
                      <a:pt x="155711" y="426998"/>
                      <a:pt x="157226" y="420931"/>
                      <a:pt x="161771" y="417898"/>
                    </a:cubicBezTo>
                    <a:close/>
                    <a:moveTo>
                      <a:pt x="31136" y="373923"/>
                    </a:moveTo>
                    <a:cubicBezTo>
                      <a:pt x="33414" y="384541"/>
                      <a:pt x="37211" y="394401"/>
                      <a:pt x="41008" y="404261"/>
                    </a:cubicBezTo>
                    <a:lnTo>
                      <a:pt x="79738" y="404261"/>
                    </a:lnTo>
                    <a:cubicBezTo>
                      <a:pt x="79738" y="403503"/>
                      <a:pt x="78979" y="401986"/>
                      <a:pt x="78979" y="401227"/>
                    </a:cubicBezTo>
                    <a:cubicBezTo>
                      <a:pt x="78219" y="399710"/>
                      <a:pt x="77460" y="398952"/>
                      <a:pt x="77460" y="397435"/>
                    </a:cubicBezTo>
                    <a:cubicBezTo>
                      <a:pt x="75182" y="391367"/>
                      <a:pt x="73663" y="385300"/>
                      <a:pt x="72144" y="379232"/>
                    </a:cubicBezTo>
                    <a:cubicBezTo>
                      <a:pt x="71385" y="378473"/>
                      <a:pt x="71385" y="378473"/>
                      <a:pt x="71385" y="377715"/>
                    </a:cubicBezTo>
                    <a:cubicBezTo>
                      <a:pt x="71385" y="376956"/>
                      <a:pt x="70625" y="375439"/>
                      <a:pt x="70625" y="373923"/>
                    </a:cubicBezTo>
                    <a:close/>
                    <a:moveTo>
                      <a:pt x="499728" y="361797"/>
                    </a:moveTo>
                    <a:cubicBezTo>
                      <a:pt x="505037" y="363315"/>
                      <a:pt x="508071" y="369384"/>
                      <a:pt x="506554" y="374694"/>
                    </a:cubicBezTo>
                    <a:cubicBezTo>
                      <a:pt x="504279" y="381522"/>
                      <a:pt x="501245" y="387591"/>
                      <a:pt x="498970" y="394418"/>
                    </a:cubicBezTo>
                    <a:cubicBezTo>
                      <a:pt x="497453" y="398211"/>
                      <a:pt x="493661" y="400487"/>
                      <a:pt x="489868" y="400487"/>
                    </a:cubicBezTo>
                    <a:cubicBezTo>
                      <a:pt x="488352" y="400487"/>
                      <a:pt x="486835" y="399729"/>
                      <a:pt x="485318" y="399729"/>
                    </a:cubicBezTo>
                    <a:cubicBezTo>
                      <a:pt x="480767" y="397453"/>
                      <a:pt x="477733" y="391384"/>
                      <a:pt x="480009" y="386073"/>
                    </a:cubicBezTo>
                    <a:cubicBezTo>
                      <a:pt x="483042" y="380004"/>
                      <a:pt x="485318" y="373935"/>
                      <a:pt x="486835" y="367866"/>
                    </a:cubicBezTo>
                    <a:cubicBezTo>
                      <a:pt x="489110" y="362556"/>
                      <a:pt x="494419" y="360280"/>
                      <a:pt x="499728" y="361797"/>
                    </a:cubicBezTo>
                    <a:close/>
                    <a:moveTo>
                      <a:pt x="132907" y="343643"/>
                    </a:moveTo>
                    <a:cubicBezTo>
                      <a:pt x="138227" y="342126"/>
                      <a:pt x="143546" y="345161"/>
                      <a:pt x="145066" y="350471"/>
                    </a:cubicBezTo>
                    <a:cubicBezTo>
                      <a:pt x="146586" y="356540"/>
                      <a:pt x="148865" y="363368"/>
                      <a:pt x="150385" y="368678"/>
                    </a:cubicBezTo>
                    <a:cubicBezTo>
                      <a:pt x="152665" y="373988"/>
                      <a:pt x="149625" y="380057"/>
                      <a:pt x="144306" y="381575"/>
                    </a:cubicBezTo>
                    <a:cubicBezTo>
                      <a:pt x="142786" y="382333"/>
                      <a:pt x="142026" y="382333"/>
                      <a:pt x="141266" y="382333"/>
                    </a:cubicBezTo>
                    <a:cubicBezTo>
                      <a:pt x="136707" y="382333"/>
                      <a:pt x="132907" y="380057"/>
                      <a:pt x="131388" y="375506"/>
                    </a:cubicBezTo>
                    <a:cubicBezTo>
                      <a:pt x="129108" y="368678"/>
                      <a:pt x="126828" y="362609"/>
                      <a:pt x="125309" y="355781"/>
                    </a:cubicBezTo>
                    <a:cubicBezTo>
                      <a:pt x="123789" y="350471"/>
                      <a:pt x="127588" y="344402"/>
                      <a:pt x="132907" y="343643"/>
                    </a:cubicBezTo>
                    <a:close/>
                    <a:moveTo>
                      <a:pt x="21263" y="323864"/>
                    </a:moveTo>
                    <a:cubicBezTo>
                      <a:pt x="22782" y="333724"/>
                      <a:pt x="24301" y="344342"/>
                      <a:pt x="25820" y="354203"/>
                    </a:cubicBezTo>
                    <a:lnTo>
                      <a:pt x="66069" y="354203"/>
                    </a:lnTo>
                    <a:cubicBezTo>
                      <a:pt x="65309" y="348135"/>
                      <a:pt x="63790" y="342826"/>
                      <a:pt x="63031" y="337516"/>
                    </a:cubicBezTo>
                    <a:cubicBezTo>
                      <a:pt x="63031" y="336758"/>
                      <a:pt x="63031" y="336758"/>
                      <a:pt x="63031" y="335999"/>
                    </a:cubicBezTo>
                    <a:cubicBezTo>
                      <a:pt x="63031" y="332207"/>
                      <a:pt x="62272" y="327656"/>
                      <a:pt x="61512" y="323864"/>
                    </a:cubicBezTo>
                    <a:close/>
                    <a:moveTo>
                      <a:pt x="509625" y="282911"/>
                    </a:moveTo>
                    <a:cubicBezTo>
                      <a:pt x="514955" y="282911"/>
                      <a:pt x="519524" y="286704"/>
                      <a:pt x="519524" y="292773"/>
                    </a:cubicBezTo>
                    <a:lnTo>
                      <a:pt x="519524" y="293532"/>
                    </a:lnTo>
                    <a:cubicBezTo>
                      <a:pt x="519524" y="300360"/>
                      <a:pt x="519524" y="307187"/>
                      <a:pt x="518763" y="313256"/>
                    </a:cubicBezTo>
                    <a:cubicBezTo>
                      <a:pt x="518763" y="318567"/>
                      <a:pt x="514194" y="323118"/>
                      <a:pt x="508863" y="323118"/>
                    </a:cubicBezTo>
                    <a:cubicBezTo>
                      <a:pt x="508102" y="323118"/>
                      <a:pt x="508102" y="323118"/>
                      <a:pt x="508102" y="322360"/>
                    </a:cubicBezTo>
                    <a:cubicBezTo>
                      <a:pt x="502010" y="322360"/>
                      <a:pt x="498202" y="317808"/>
                      <a:pt x="498964" y="311739"/>
                    </a:cubicBezTo>
                    <a:cubicBezTo>
                      <a:pt x="498964" y="305670"/>
                      <a:pt x="498964" y="299601"/>
                      <a:pt x="498964" y="293532"/>
                    </a:cubicBezTo>
                    <a:cubicBezTo>
                      <a:pt x="498964" y="287463"/>
                      <a:pt x="503533" y="282911"/>
                      <a:pt x="509625" y="282911"/>
                    </a:cubicBezTo>
                    <a:close/>
                    <a:moveTo>
                      <a:pt x="20504" y="273047"/>
                    </a:moveTo>
                    <a:cubicBezTo>
                      <a:pt x="20504" y="279873"/>
                      <a:pt x="19744" y="286699"/>
                      <a:pt x="19744" y="293525"/>
                    </a:cubicBezTo>
                    <a:cubicBezTo>
                      <a:pt x="19744" y="296559"/>
                      <a:pt x="20504" y="300352"/>
                      <a:pt x="20504" y="303385"/>
                    </a:cubicBezTo>
                    <a:lnTo>
                      <a:pt x="60753" y="303385"/>
                    </a:lnTo>
                    <a:cubicBezTo>
                      <a:pt x="60753" y="300352"/>
                      <a:pt x="60753" y="296559"/>
                      <a:pt x="60753" y="293525"/>
                    </a:cubicBezTo>
                    <a:cubicBezTo>
                      <a:pt x="60753" y="286699"/>
                      <a:pt x="60753" y="279873"/>
                      <a:pt x="61512" y="273805"/>
                    </a:cubicBezTo>
                    <a:cubicBezTo>
                      <a:pt x="61512" y="273047"/>
                      <a:pt x="61512" y="273047"/>
                      <a:pt x="61512" y="273047"/>
                    </a:cubicBezTo>
                    <a:close/>
                    <a:moveTo>
                      <a:pt x="129811" y="263173"/>
                    </a:moveTo>
                    <a:cubicBezTo>
                      <a:pt x="135111" y="263932"/>
                      <a:pt x="138897" y="268484"/>
                      <a:pt x="138897" y="274553"/>
                    </a:cubicBezTo>
                    <a:cubicBezTo>
                      <a:pt x="138140" y="280622"/>
                      <a:pt x="138140" y="286691"/>
                      <a:pt x="138140" y="292760"/>
                    </a:cubicBezTo>
                    <a:lnTo>
                      <a:pt x="138140" y="293518"/>
                    </a:lnTo>
                    <a:cubicBezTo>
                      <a:pt x="138140" y="298829"/>
                      <a:pt x="133597" y="303380"/>
                      <a:pt x="128297" y="303380"/>
                    </a:cubicBezTo>
                    <a:cubicBezTo>
                      <a:pt x="122997" y="303380"/>
                      <a:pt x="118454" y="299587"/>
                      <a:pt x="117697" y="294277"/>
                    </a:cubicBezTo>
                    <a:lnTo>
                      <a:pt x="117697" y="293518"/>
                    </a:lnTo>
                    <a:cubicBezTo>
                      <a:pt x="117697" y="286691"/>
                      <a:pt x="118454" y="279863"/>
                      <a:pt x="118454" y="273035"/>
                    </a:cubicBezTo>
                    <a:cubicBezTo>
                      <a:pt x="119211" y="266966"/>
                      <a:pt x="123754" y="263173"/>
                      <a:pt x="129811" y="263173"/>
                    </a:cubicBezTo>
                    <a:close/>
                    <a:moveTo>
                      <a:pt x="28098" y="222230"/>
                    </a:moveTo>
                    <a:cubicBezTo>
                      <a:pt x="25820" y="232090"/>
                      <a:pt x="24301" y="242708"/>
                      <a:pt x="22782" y="252568"/>
                    </a:cubicBezTo>
                    <a:lnTo>
                      <a:pt x="63031" y="252568"/>
                    </a:lnTo>
                    <a:cubicBezTo>
                      <a:pt x="63031" y="251810"/>
                      <a:pt x="63031" y="251052"/>
                      <a:pt x="63031" y="250293"/>
                    </a:cubicBezTo>
                    <a:cubicBezTo>
                      <a:pt x="63031" y="250293"/>
                      <a:pt x="63031" y="249535"/>
                      <a:pt x="63031" y="249535"/>
                    </a:cubicBezTo>
                    <a:cubicBezTo>
                      <a:pt x="64550" y="242708"/>
                      <a:pt x="65309" y="236641"/>
                      <a:pt x="66828" y="229815"/>
                    </a:cubicBezTo>
                    <a:cubicBezTo>
                      <a:pt x="66828" y="229056"/>
                      <a:pt x="66828" y="227539"/>
                      <a:pt x="67588" y="226022"/>
                    </a:cubicBezTo>
                    <a:cubicBezTo>
                      <a:pt x="67588" y="225264"/>
                      <a:pt x="67588" y="223747"/>
                      <a:pt x="68347" y="222230"/>
                    </a:cubicBezTo>
                    <a:close/>
                    <a:moveTo>
                      <a:pt x="492894" y="204013"/>
                    </a:moveTo>
                    <a:cubicBezTo>
                      <a:pt x="498219" y="202497"/>
                      <a:pt x="504304" y="205530"/>
                      <a:pt x="505825" y="210836"/>
                    </a:cubicBezTo>
                    <a:cubicBezTo>
                      <a:pt x="508108" y="216901"/>
                      <a:pt x="510390" y="223724"/>
                      <a:pt x="511911" y="230547"/>
                    </a:cubicBezTo>
                    <a:cubicBezTo>
                      <a:pt x="513432" y="235854"/>
                      <a:pt x="509629" y="241161"/>
                      <a:pt x="504304" y="242677"/>
                    </a:cubicBezTo>
                    <a:cubicBezTo>
                      <a:pt x="503543" y="243435"/>
                      <a:pt x="502783" y="243435"/>
                      <a:pt x="502022" y="243435"/>
                    </a:cubicBezTo>
                    <a:cubicBezTo>
                      <a:pt x="497458" y="243435"/>
                      <a:pt x="493655" y="240403"/>
                      <a:pt x="492133" y="235854"/>
                    </a:cubicBezTo>
                    <a:cubicBezTo>
                      <a:pt x="490612" y="229031"/>
                      <a:pt x="489091" y="222966"/>
                      <a:pt x="486809" y="216901"/>
                    </a:cubicBezTo>
                    <a:cubicBezTo>
                      <a:pt x="485287" y="211595"/>
                      <a:pt x="487569" y="206288"/>
                      <a:pt x="492894" y="204013"/>
                    </a:cubicBezTo>
                    <a:close/>
                    <a:moveTo>
                      <a:pt x="151873" y="186619"/>
                    </a:moveTo>
                    <a:cubicBezTo>
                      <a:pt x="157203" y="188895"/>
                      <a:pt x="159488" y="194964"/>
                      <a:pt x="157203" y="200274"/>
                    </a:cubicBezTo>
                    <a:cubicBezTo>
                      <a:pt x="154919" y="205585"/>
                      <a:pt x="152634" y="211654"/>
                      <a:pt x="150350" y="217723"/>
                    </a:cubicBezTo>
                    <a:cubicBezTo>
                      <a:pt x="148827" y="222274"/>
                      <a:pt x="145019" y="224550"/>
                      <a:pt x="140450" y="224550"/>
                    </a:cubicBezTo>
                    <a:cubicBezTo>
                      <a:pt x="139689" y="224550"/>
                      <a:pt x="138927" y="224550"/>
                      <a:pt x="137404" y="224550"/>
                    </a:cubicBezTo>
                    <a:cubicBezTo>
                      <a:pt x="132074" y="222274"/>
                      <a:pt x="129028" y="216964"/>
                      <a:pt x="131312" y="211654"/>
                    </a:cubicBezTo>
                    <a:cubicBezTo>
                      <a:pt x="133597" y="204826"/>
                      <a:pt x="135881" y="197998"/>
                      <a:pt x="138927" y="191929"/>
                    </a:cubicBezTo>
                    <a:cubicBezTo>
                      <a:pt x="141212" y="186619"/>
                      <a:pt x="147304" y="184343"/>
                      <a:pt x="151873" y="186619"/>
                    </a:cubicBezTo>
                    <a:close/>
                    <a:moveTo>
                      <a:pt x="218736" y="186536"/>
                    </a:moveTo>
                    <a:lnTo>
                      <a:pt x="281780" y="186536"/>
                    </a:lnTo>
                    <a:cubicBezTo>
                      <a:pt x="288616" y="186536"/>
                      <a:pt x="292414" y="190330"/>
                      <a:pt x="292414" y="196401"/>
                    </a:cubicBezTo>
                    <a:cubicBezTo>
                      <a:pt x="292414" y="202471"/>
                      <a:pt x="288616" y="207024"/>
                      <a:pt x="281780" y="207024"/>
                    </a:cubicBezTo>
                    <a:lnTo>
                      <a:pt x="264310" y="207024"/>
                    </a:lnTo>
                    <a:lnTo>
                      <a:pt x="322037" y="294288"/>
                    </a:lnTo>
                    <a:lnTo>
                      <a:pt x="379004" y="207024"/>
                    </a:lnTo>
                    <a:lnTo>
                      <a:pt x="361534" y="207024"/>
                    </a:lnTo>
                    <a:cubicBezTo>
                      <a:pt x="355457" y="207024"/>
                      <a:pt x="351659" y="202471"/>
                      <a:pt x="351659" y="196401"/>
                    </a:cubicBezTo>
                    <a:cubicBezTo>
                      <a:pt x="351659" y="190330"/>
                      <a:pt x="355457" y="186536"/>
                      <a:pt x="361534" y="186536"/>
                    </a:cubicBezTo>
                    <a:lnTo>
                      <a:pt x="425337" y="186536"/>
                    </a:lnTo>
                    <a:cubicBezTo>
                      <a:pt x="431413" y="186536"/>
                      <a:pt x="435211" y="190330"/>
                      <a:pt x="435211" y="196401"/>
                    </a:cubicBezTo>
                    <a:cubicBezTo>
                      <a:pt x="435211" y="202471"/>
                      <a:pt x="431413" y="207024"/>
                      <a:pt x="425337" y="207024"/>
                    </a:cubicBezTo>
                    <a:lnTo>
                      <a:pt x="405588" y="207024"/>
                    </a:lnTo>
                    <a:cubicBezTo>
                      <a:pt x="404069" y="207024"/>
                      <a:pt x="402550" y="207024"/>
                      <a:pt x="401031" y="209301"/>
                    </a:cubicBezTo>
                    <a:lnTo>
                      <a:pt x="337987" y="307947"/>
                    </a:lnTo>
                    <a:lnTo>
                      <a:pt x="373687" y="307947"/>
                    </a:lnTo>
                    <a:cubicBezTo>
                      <a:pt x="380523" y="307947"/>
                      <a:pt x="384321" y="311741"/>
                      <a:pt x="384321" y="317812"/>
                    </a:cubicBezTo>
                    <a:cubicBezTo>
                      <a:pt x="384321" y="324641"/>
                      <a:pt x="380523" y="328435"/>
                      <a:pt x="373687" y="328435"/>
                    </a:cubicBezTo>
                    <a:lnTo>
                      <a:pt x="331911" y="328435"/>
                    </a:lnTo>
                    <a:lnTo>
                      <a:pt x="331911" y="338300"/>
                    </a:lnTo>
                    <a:lnTo>
                      <a:pt x="373687" y="338300"/>
                    </a:lnTo>
                    <a:cubicBezTo>
                      <a:pt x="380523" y="338300"/>
                      <a:pt x="384321" y="342094"/>
                      <a:pt x="384321" y="348164"/>
                    </a:cubicBezTo>
                    <a:cubicBezTo>
                      <a:pt x="384321" y="354994"/>
                      <a:pt x="380523" y="358788"/>
                      <a:pt x="373687" y="358788"/>
                    </a:cubicBezTo>
                    <a:lnTo>
                      <a:pt x="331911" y="358788"/>
                    </a:lnTo>
                    <a:lnTo>
                      <a:pt x="331911" y="399005"/>
                    </a:lnTo>
                    <a:lnTo>
                      <a:pt x="355457" y="399005"/>
                    </a:lnTo>
                    <a:cubicBezTo>
                      <a:pt x="361534" y="399005"/>
                      <a:pt x="365332" y="402799"/>
                      <a:pt x="365332" y="408870"/>
                    </a:cubicBezTo>
                    <a:cubicBezTo>
                      <a:pt x="365332" y="415699"/>
                      <a:pt x="361534" y="419493"/>
                      <a:pt x="355457" y="419493"/>
                    </a:cubicBezTo>
                    <a:lnTo>
                      <a:pt x="288616" y="419493"/>
                    </a:lnTo>
                    <a:cubicBezTo>
                      <a:pt x="282539" y="419493"/>
                      <a:pt x="278742" y="415699"/>
                      <a:pt x="278742" y="408870"/>
                    </a:cubicBezTo>
                    <a:cubicBezTo>
                      <a:pt x="278742" y="402799"/>
                      <a:pt x="282539" y="399005"/>
                      <a:pt x="288616" y="399005"/>
                    </a:cubicBezTo>
                    <a:lnTo>
                      <a:pt x="312162" y="399005"/>
                    </a:lnTo>
                    <a:lnTo>
                      <a:pt x="312162" y="358788"/>
                    </a:lnTo>
                    <a:lnTo>
                      <a:pt x="270386" y="358788"/>
                    </a:lnTo>
                    <a:cubicBezTo>
                      <a:pt x="264310" y="358788"/>
                      <a:pt x="259752" y="354994"/>
                      <a:pt x="259752" y="348164"/>
                    </a:cubicBezTo>
                    <a:cubicBezTo>
                      <a:pt x="259752" y="342094"/>
                      <a:pt x="264310" y="338300"/>
                      <a:pt x="270386" y="338300"/>
                    </a:cubicBezTo>
                    <a:lnTo>
                      <a:pt x="312162" y="338300"/>
                    </a:lnTo>
                    <a:lnTo>
                      <a:pt x="312162" y="328435"/>
                    </a:lnTo>
                    <a:lnTo>
                      <a:pt x="270386" y="328435"/>
                    </a:lnTo>
                    <a:cubicBezTo>
                      <a:pt x="264310" y="328435"/>
                      <a:pt x="259752" y="324641"/>
                      <a:pt x="259752" y="317812"/>
                    </a:cubicBezTo>
                    <a:cubicBezTo>
                      <a:pt x="259752" y="311741"/>
                      <a:pt x="264310" y="307947"/>
                      <a:pt x="270386" y="307947"/>
                    </a:cubicBezTo>
                    <a:lnTo>
                      <a:pt x="305326" y="307947"/>
                    </a:lnTo>
                    <a:lnTo>
                      <a:pt x="242283" y="209301"/>
                    </a:lnTo>
                    <a:cubicBezTo>
                      <a:pt x="241523" y="207024"/>
                      <a:pt x="240004" y="207024"/>
                      <a:pt x="238485" y="207024"/>
                    </a:cubicBezTo>
                    <a:lnTo>
                      <a:pt x="218736" y="207024"/>
                    </a:lnTo>
                    <a:cubicBezTo>
                      <a:pt x="211900" y="207024"/>
                      <a:pt x="208102" y="202471"/>
                      <a:pt x="208102" y="196401"/>
                    </a:cubicBezTo>
                    <a:cubicBezTo>
                      <a:pt x="208102" y="190330"/>
                      <a:pt x="211900" y="186536"/>
                      <a:pt x="218736" y="186536"/>
                    </a:cubicBezTo>
                    <a:close/>
                    <a:moveTo>
                      <a:pt x="44805" y="172171"/>
                    </a:moveTo>
                    <a:cubicBezTo>
                      <a:pt x="41008" y="182031"/>
                      <a:pt x="37211" y="191891"/>
                      <a:pt x="33414" y="202510"/>
                    </a:cubicBezTo>
                    <a:lnTo>
                      <a:pt x="73663" y="202510"/>
                    </a:lnTo>
                    <a:cubicBezTo>
                      <a:pt x="74422" y="197959"/>
                      <a:pt x="75941" y="193408"/>
                      <a:pt x="77460" y="188858"/>
                    </a:cubicBezTo>
                    <a:cubicBezTo>
                      <a:pt x="77460" y="188099"/>
                      <a:pt x="78219" y="186582"/>
                      <a:pt x="78979" y="185065"/>
                    </a:cubicBezTo>
                    <a:cubicBezTo>
                      <a:pt x="80498" y="180514"/>
                      <a:pt x="82016" y="175963"/>
                      <a:pt x="83535" y="172171"/>
                    </a:cubicBezTo>
                    <a:close/>
                    <a:moveTo>
                      <a:pt x="451103" y="136487"/>
                    </a:moveTo>
                    <a:cubicBezTo>
                      <a:pt x="455664" y="132683"/>
                      <a:pt x="461746" y="133444"/>
                      <a:pt x="465547" y="138009"/>
                    </a:cubicBezTo>
                    <a:cubicBezTo>
                      <a:pt x="470108" y="143335"/>
                      <a:pt x="473909" y="148661"/>
                      <a:pt x="477709" y="154748"/>
                    </a:cubicBezTo>
                    <a:cubicBezTo>
                      <a:pt x="481510" y="159313"/>
                      <a:pt x="479990" y="165400"/>
                      <a:pt x="475429" y="168444"/>
                    </a:cubicBezTo>
                    <a:cubicBezTo>
                      <a:pt x="473909" y="169966"/>
                      <a:pt x="471628" y="169966"/>
                      <a:pt x="469347" y="169966"/>
                    </a:cubicBezTo>
                    <a:cubicBezTo>
                      <a:pt x="466307" y="169966"/>
                      <a:pt x="463266" y="168444"/>
                      <a:pt x="460986" y="166161"/>
                    </a:cubicBezTo>
                    <a:cubicBezTo>
                      <a:pt x="457945" y="160835"/>
                      <a:pt x="454144" y="155509"/>
                      <a:pt x="449583" y="150183"/>
                    </a:cubicBezTo>
                    <a:cubicBezTo>
                      <a:pt x="446542" y="146379"/>
                      <a:pt x="446542" y="139531"/>
                      <a:pt x="451103" y="136487"/>
                    </a:cubicBezTo>
                    <a:close/>
                    <a:moveTo>
                      <a:pt x="185242" y="122835"/>
                    </a:moveTo>
                    <a:cubicBezTo>
                      <a:pt x="189040" y="119037"/>
                      <a:pt x="195876" y="119037"/>
                      <a:pt x="199674" y="122835"/>
                    </a:cubicBezTo>
                    <a:cubicBezTo>
                      <a:pt x="203472" y="126632"/>
                      <a:pt x="203472" y="132709"/>
                      <a:pt x="199674" y="137266"/>
                    </a:cubicBezTo>
                    <a:cubicBezTo>
                      <a:pt x="195117" y="141823"/>
                      <a:pt x="191319" y="146381"/>
                      <a:pt x="186762" y="150938"/>
                    </a:cubicBezTo>
                    <a:cubicBezTo>
                      <a:pt x="185242" y="153976"/>
                      <a:pt x="182204" y="154736"/>
                      <a:pt x="179166" y="154736"/>
                    </a:cubicBezTo>
                    <a:cubicBezTo>
                      <a:pt x="176887" y="154736"/>
                      <a:pt x="174609" y="153976"/>
                      <a:pt x="173090" y="152457"/>
                    </a:cubicBezTo>
                    <a:cubicBezTo>
                      <a:pt x="168532" y="149419"/>
                      <a:pt x="167773" y="142583"/>
                      <a:pt x="171571" y="138026"/>
                    </a:cubicBezTo>
                    <a:cubicBezTo>
                      <a:pt x="176128" y="132709"/>
                      <a:pt x="180685" y="127392"/>
                      <a:pt x="185242" y="122835"/>
                    </a:cubicBezTo>
                    <a:close/>
                    <a:moveTo>
                      <a:pt x="81257" y="111494"/>
                    </a:moveTo>
                    <a:cubicBezTo>
                      <a:pt x="71385" y="123629"/>
                      <a:pt x="62272" y="137282"/>
                      <a:pt x="54677" y="151692"/>
                    </a:cubicBezTo>
                    <a:lnTo>
                      <a:pt x="92648" y="151692"/>
                    </a:lnTo>
                    <a:lnTo>
                      <a:pt x="92648" y="150934"/>
                    </a:lnTo>
                    <a:cubicBezTo>
                      <a:pt x="93408" y="149417"/>
                      <a:pt x="94167" y="147900"/>
                      <a:pt x="94926" y="146383"/>
                    </a:cubicBezTo>
                    <a:cubicBezTo>
                      <a:pt x="97205" y="142591"/>
                      <a:pt x="99483" y="138799"/>
                      <a:pt x="101761" y="135006"/>
                    </a:cubicBezTo>
                    <a:cubicBezTo>
                      <a:pt x="102521" y="133489"/>
                      <a:pt x="103280" y="131972"/>
                      <a:pt x="104039" y="130455"/>
                    </a:cubicBezTo>
                    <a:cubicBezTo>
                      <a:pt x="107077" y="125905"/>
                      <a:pt x="110115" y="121354"/>
                      <a:pt x="113152" y="116803"/>
                    </a:cubicBezTo>
                    <a:cubicBezTo>
                      <a:pt x="113912" y="114528"/>
                      <a:pt x="115431" y="113011"/>
                      <a:pt x="116190" y="111494"/>
                    </a:cubicBezTo>
                    <a:close/>
                    <a:moveTo>
                      <a:pt x="400213" y="85002"/>
                    </a:moveTo>
                    <a:cubicBezTo>
                      <a:pt x="406282" y="88033"/>
                      <a:pt x="412351" y="91822"/>
                      <a:pt x="418420" y="95611"/>
                    </a:cubicBezTo>
                    <a:cubicBezTo>
                      <a:pt x="422972" y="98642"/>
                      <a:pt x="424489" y="104704"/>
                      <a:pt x="421455" y="109251"/>
                    </a:cubicBezTo>
                    <a:cubicBezTo>
                      <a:pt x="419179" y="112282"/>
                      <a:pt x="416144" y="113798"/>
                      <a:pt x="413110" y="113798"/>
                    </a:cubicBezTo>
                    <a:cubicBezTo>
                      <a:pt x="410834" y="113798"/>
                      <a:pt x="409317" y="113798"/>
                      <a:pt x="407800" y="112282"/>
                    </a:cubicBezTo>
                    <a:cubicBezTo>
                      <a:pt x="402489" y="109251"/>
                      <a:pt x="396420" y="106220"/>
                      <a:pt x="391110" y="103189"/>
                    </a:cubicBezTo>
                    <a:cubicBezTo>
                      <a:pt x="385799" y="100915"/>
                      <a:pt x="384282" y="94853"/>
                      <a:pt x="386558" y="89549"/>
                    </a:cubicBezTo>
                    <a:cubicBezTo>
                      <a:pt x="388834" y="84244"/>
                      <a:pt x="394903" y="82729"/>
                      <a:pt x="400213" y="85002"/>
                    </a:cubicBezTo>
                    <a:close/>
                    <a:moveTo>
                      <a:pt x="255897" y="76571"/>
                    </a:moveTo>
                    <a:cubicBezTo>
                      <a:pt x="261215" y="75053"/>
                      <a:pt x="266534" y="77330"/>
                      <a:pt x="268814" y="82644"/>
                    </a:cubicBezTo>
                    <a:cubicBezTo>
                      <a:pt x="271093" y="87958"/>
                      <a:pt x="268054" y="94032"/>
                      <a:pt x="262735" y="95550"/>
                    </a:cubicBezTo>
                    <a:cubicBezTo>
                      <a:pt x="257416" y="97827"/>
                      <a:pt x="251338" y="100864"/>
                      <a:pt x="245259" y="103141"/>
                    </a:cubicBezTo>
                    <a:cubicBezTo>
                      <a:pt x="243739" y="103901"/>
                      <a:pt x="242219" y="104660"/>
                      <a:pt x="240700" y="104660"/>
                    </a:cubicBezTo>
                    <a:cubicBezTo>
                      <a:pt x="237660" y="104660"/>
                      <a:pt x="233861" y="102382"/>
                      <a:pt x="231582" y="99346"/>
                    </a:cubicBezTo>
                    <a:cubicBezTo>
                      <a:pt x="229302" y="94032"/>
                      <a:pt x="231582" y="87958"/>
                      <a:pt x="236141" y="85681"/>
                    </a:cubicBezTo>
                    <a:cubicBezTo>
                      <a:pt x="242979" y="81885"/>
                      <a:pt x="249058" y="79608"/>
                      <a:pt x="255897" y="76571"/>
                    </a:cubicBezTo>
                    <a:close/>
                    <a:moveTo>
                      <a:pt x="318232" y="65184"/>
                    </a:moveTo>
                    <a:lnTo>
                      <a:pt x="318990" y="65184"/>
                    </a:lnTo>
                    <a:cubicBezTo>
                      <a:pt x="325813" y="65184"/>
                      <a:pt x="332636" y="65944"/>
                      <a:pt x="339459" y="66705"/>
                    </a:cubicBezTo>
                    <a:cubicBezTo>
                      <a:pt x="344766" y="67465"/>
                      <a:pt x="349314" y="72028"/>
                      <a:pt x="348556" y="78111"/>
                    </a:cubicBezTo>
                    <a:cubicBezTo>
                      <a:pt x="347798" y="83435"/>
                      <a:pt x="343249" y="87237"/>
                      <a:pt x="337943" y="87237"/>
                    </a:cubicBezTo>
                    <a:cubicBezTo>
                      <a:pt x="337943" y="87237"/>
                      <a:pt x="337184" y="86476"/>
                      <a:pt x="337184" y="86476"/>
                    </a:cubicBezTo>
                    <a:cubicBezTo>
                      <a:pt x="331120" y="85716"/>
                      <a:pt x="325055" y="85716"/>
                      <a:pt x="318990" y="85716"/>
                    </a:cubicBezTo>
                    <a:cubicBezTo>
                      <a:pt x="312925" y="85716"/>
                      <a:pt x="308376" y="81153"/>
                      <a:pt x="308376" y="75830"/>
                    </a:cubicBezTo>
                    <a:cubicBezTo>
                      <a:pt x="308376" y="69746"/>
                      <a:pt x="312925" y="65184"/>
                      <a:pt x="318232" y="65184"/>
                    </a:cubicBezTo>
                    <a:close/>
                    <a:moveTo>
                      <a:pt x="133656" y="60677"/>
                    </a:moveTo>
                    <a:cubicBezTo>
                      <a:pt x="121506" y="69778"/>
                      <a:pt x="109355" y="79638"/>
                      <a:pt x="98723" y="91015"/>
                    </a:cubicBezTo>
                    <a:lnTo>
                      <a:pt x="132138" y="91015"/>
                    </a:lnTo>
                    <a:cubicBezTo>
                      <a:pt x="133656" y="89498"/>
                      <a:pt x="135175" y="87223"/>
                      <a:pt x="136694" y="85706"/>
                    </a:cubicBezTo>
                    <a:cubicBezTo>
                      <a:pt x="138213" y="83431"/>
                      <a:pt x="140491" y="81155"/>
                      <a:pt x="142010" y="79638"/>
                    </a:cubicBezTo>
                    <a:cubicBezTo>
                      <a:pt x="144288" y="77363"/>
                      <a:pt x="146566" y="75088"/>
                      <a:pt x="148085" y="73571"/>
                    </a:cubicBezTo>
                    <a:cubicBezTo>
                      <a:pt x="150364" y="71295"/>
                      <a:pt x="151882" y="69020"/>
                      <a:pt x="154161" y="67503"/>
                    </a:cubicBezTo>
                    <a:cubicBezTo>
                      <a:pt x="156439" y="65228"/>
                      <a:pt x="159477" y="62952"/>
                      <a:pt x="161755" y="60677"/>
                    </a:cubicBezTo>
                    <a:close/>
                    <a:moveTo>
                      <a:pt x="214914" y="25029"/>
                    </a:moveTo>
                    <a:cubicBezTo>
                      <a:pt x="198966" y="28063"/>
                      <a:pt x="183018" y="33372"/>
                      <a:pt x="168589" y="40198"/>
                    </a:cubicBezTo>
                    <a:lnTo>
                      <a:pt x="188334" y="40198"/>
                    </a:lnTo>
                    <a:cubicBezTo>
                      <a:pt x="190612" y="38681"/>
                      <a:pt x="193650" y="37164"/>
                      <a:pt x="196688" y="34889"/>
                    </a:cubicBezTo>
                    <a:cubicBezTo>
                      <a:pt x="198207" y="34131"/>
                      <a:pt x="199725" y="32614"/>
                      <a:pt x="202004" y="31855"/>
                    </a:cubicBezTo>
                    <a:cubicBezTo>
                      <a:pt x="205041" y="30338"/>
                      <a:pt x="208079" y="28063"/>
                      <a:pt x="211877" y="26546"/>
                    </a:cubicBezTo>
                    <a:cubicBezTo>
                      <a:pt x="212636" y="25787"/>
                      <a:pt x="214155" y="25029"/>
                      <a:pt x="214914" y="25029"/>
                    </a:cubicBezTo>
                    <a:close/>
                    <a:moveTo>
                      <a:pt x="318954" y="20478"/>
                    </a:moveTo>
                    <a:cubicBezTo>
                      <a:pt x="310600" y="20478"/>
                      <a:pt x="303006" y="20478"/>
                      <a:pt x="294653" y="21237"/>
                    </a:cubicBezTo>
                    <a:lnTo>
                      <a:pt x="290855" y="21995"/>
                    </a:lnTo>
                    <a:cubicBezTo>
                      <a:pt x="290096" y="21995"/>
                      <a:pt x="290096" y="21995"/>
                      <a:pt x="289337" y="22754"/>
                    </a:cubicBezTo>
                    <a:cubicBezTo>
                      <a:pt x="285540" y="22754"/>
                      <a:pt x="282502" y="23512"/>
                      <a:pt x="278705" y="24271"/>
                    </a:cubicBezTo>
                    <a:cubicBezTo>
                      <a:pt x="278705" y="24271"/>
                      <a:pt x="278705" y="24271"/>
                      <a:pt x="277945" y="24271"/>
                    </a:cubicBezTo>
                    <a:cubicBezTo>
                      <a:pt x="274908" y="25029"/>
                      <a:pt x="271111" y="25787"/>
                      <a:pt x="268073" y="26546"/>
                    </a:cubicBezTo>
                    <a:cubicBezTo>
                      <a:pt x="267314" y="26546"/>
                      <a:pt x="267314" y="26546"/>
                      <a:pt x="266554" y="26546"/>
                    </a:cubicBezTo>
                    <a:cubicBezTo>
                      <a:pt x="263517" y="27304"/>
                      <a:pt x="260479" y="28821"/>
                      <a:pt x="257441" y="29580"/>
                    </a:cubicBezTo>
                    <a:cubicBezTo>
                      <a:pt x="256682" y="29580"/>
                      <a:pt x="255922" y="30338"/>
                      <a:pt x="254404" y="30338"/>
                    </a:cubicBezTo>
                    <a:cubicBezTo>
                      <a:pt x="252125" y="31097"/>
                      <a:pt x="249847" y="31855"/>
                      <a:pt x="246810" y="32614"/>
                    </a:cubicBezTo>
                    <a:cubicBezTo>
                      <a:pt x="245291" y="33372"/>
                      <a:pt x="243012" y="34131"/>
                      <a:pt x="240734" y="35648"/>
                    </a:cubicBezTo>
                    <a:cubicBezTo>
                      <a:pt x="239215" y="35648"/>
                      <a:pt x="238456" y="36406"/>
                      <a:pt x="236937" y="37164"/>
                    </a:cubicBezTo>
                    <a:cubicBezTo>
                      <a:pt x="182259" y="59918"/>
                      <a:pt x="136694" y="105426"/>
                      <a:pt x="109355" y="163069"/>
                    </a:cubicBezTo>
                    <a:cubicBezTo>
                      <a:pt x="109355" y="163828"/>
                      <a:pt x="109355" y="163828"/>
                      <a:pt x="109355" y="164586"/>
                    </a:cubicBezTo>
                    <a:cubicBezTo>
                      <a:pt x="107836" y="167620"/>
                      <a:pt x="106318" y="170654"/>
                      <a:pt x="104799" y="174446"/>
                    </a:cubicBezTo>
                    <a:cubicBezTo>
                      <a:pt x="104039" y="175205"/>
                      <a:pt x="103280" y="176722"/>
                      <a:pt x="103280" y="178239"/>
                    </a:cubicBezTo>
                    <a:cubicBezTo>
                      <a:pt x="101761" y="180514"/>
                      <a:pt x="101002" y="182789"/>
                      <a:pt x="100242" y="185823"/>
                    </a:cubicBezTo>
                    <a:cubicBezTo>
                      <a:pt x="99483" y="187341"/>
                      <a:pt x="98723" y="188858"/>
                      <a:pt x="97964" y="190374"/>
                    </a:cubicBezTo>
                    <a:cubicBezTo>
                      <a:pt x="97205" y="192650"/>
                      <a:pt x="96445" y="194925"/>
                      <a:pt x="95686" y="197201"/>
                    </a:cubicBezTo>
                    <a:cubicBezTo>
                      <a:pt x="95686" y="199476"/>
                      <a:pt x="94926" y="200993"/>
                      <a:pt x="94167" y="203268"/>
                    </a:cubicBezTo>
                    <a:cubicBezTo>
                      <a:pt x="93408" y="204785"/>
                      <a:pt x="92648" y="207061"/>
                      <a:pt x="92648" y="209336"/>
                    </a:cubicBezTo>
                    <a:cubicBezTo>
                      <a:pt x="91889" y="211611"/>
                      <a:pt x="91129" y="213128"/>
                      <a:pt x="90370" y="215404"/>
                    </a:cubicBezTo>
                    <a:cubicBezTo>
                      <a:pt x="90370" y="217679"/>
                      <a:pt x="89611" y="219955"/>
                      <a:pt x="88851" y="221471"/>
                    </a:cubicBezTo>
                    <a:cubicBezTo>
                      <a:pt x="88851" y="223747"/>
                      <a:pt x="88092" y="226022"/>
                      <a:pt x="87332" y="227539"/>
                    </a:cubicBezTo>
                    <a:cubicBezTo>
                      <a:pt x="87332" y="229815"/>
                      <a:pt x="86573" y="232090"/>
                      <a:pt x="86573" y="234365"/>
                    </a:cubicBezTo>
                    <a:cubicBezTo>
                      <a:pt x="85813" y="236641"/>
                      <a:pt x="85813" y="238158"/>
                      <a:pt x="85054" y="240433"/>
                    </a:cubicBezTo>
                    <a:cubicBezTo>
                      <a:pt x="85054" y="242708"/>
                      <a:pt x="84295" y="244984"/>
                      <a:pt x="84295" y="247259"/>
                    </a:cubicBezTo>
                    <a:cubicBezTo>
                      <a:pt x="83535" y="249535"/>
                      <a:pt x="83535" y="251810"/>
                      <a:pt x="83535" y="253327"/>
                    </a:cubicBezTo>
                    <a:cubicBezTo>
                      <a:pt x="82776" y="255602"/>
                      <a:pt x="82776" y="258636"/>
                      <a:pt x="82776" y="260912"/>
                    </a:cubicBezTo>
                    <a:cubicBezTo>
                      <a:pt x="82016" y="262428"/>
                      <a:pt x="82016" y="264704"/>
                      <a:pt x="82016" y="266221"/>
                    </a:cubicBezTo>
                    <a:cubicBezTo>
                      <a:pt x="82016" y="269255"/>
                      <a:pt x="81257" y="272288"/>
                      <a:pt x="81257" y="275322"/>
                    </a:cubicBezTo>
                    <a:cubicBezTo>
                      <a:pt x="81257" y="276839"/>
                      <a:pt x="81257" y="278356"/>
                      <a:pt x="81257" y="279873"/>
                    </a:cubicBezTo>
                    <a:cubicBezTo>
                      <a:pt x="80498" y="284424"/>
                      <a:pt x="80498" y="288975"/>
                      <a:pt x="80498" y="293525"/>
                    </a:cubicBezTo>
                    <a:cubicBezTo>
                      <a:pt x="80498" y="298076"/>
                      <a:pt x="80498" y="302627"/>
                      <a:pt x="81257" y="306419"/>
                    </a:cubicBezTo>
                    <a:cubicBezTo>
                      <a:pt x="81257" y="308695"/>
                      <a:pt x="81257" y="310212"/>
                      <a:pt x="81257" y="311729"/>
                    </a:cubicBezTo>
                    <a:cubicBezTo>
                      <a:pt x="81257" y="314004"/>
                      <a:pt x="81257" y="317038"/>
                      <a:pt x="82016" y="320072"/>
                    </a:cubicBezTo>
                    <a:cubicBezTo>
                      <a:pt x="82016" y="321589"/>
                      <a:pt x="82016" y="323864"/>
                      <a:pt x="82776" y="325381"/>
                    </a:cubicBezTo>
                    <a:cubicBezTo>
                      <a:pt x="82776" y="328415"/>
                      <a:pt x="82776" y="330690"/>
                      <a:pt x="83535" y="332966"/>
                    </a:cubicBezTo>
                    <a:cubicBezTo>
                      <a:pt x="83535" y="335241"/>
                      <a:pt x="83535" y="336758"/>
                      <a:pt x="84295" y="339033"/>
                    </a:cubicBezTo>
                    <a:cubicBezTo>
                      <a:pt x="84295" y="341309"/>
                      <a:pt x="85054" y="343584"/>
                      <a:pt x="85054" y="345859"/>
                    </a:cubicBezTo>
                    <a:cubicBezTo>
                      <a:pt x="85813" y="348135"/>
                      <a:pt x="85813" y="350410"/>
                      <a:pt x="86573" y="351927"/>
                    </a:cubicBezTo>
                    <a:cubicBezTo>
                      <a:pt x="86573" y="354203"/>
                      <a:pt x="87332" y="356478"/>
                      <a:pt x="87332" y="358753"/>
                    </a:cubicBezTo>
                    <a:cubicBezTo>
                      <a:pt x="88092" y="361029"/>
                      <a:pt x="88851" y="362546"/>
                      <a:pt x="88851" y="364821"/>
                    </a:cubicBezTo>
                    <a:cubicBezTo>
                      <a:pt x="89611" y="367096"/>
                      <a:pt x="90370" y="369372"/>
                      <a:pt x="90370" y="370889"/>
                    </a:cubicBezTo>
                    <a:cubicBezTo>
                      <a:pt x="91129" y="373164"/>
                      <a:pt x="91889" y="375439"/>
                      <a:pt x="91889" y="376956"/>
                    </a:cubicBezTo>
                    <a:cubicBezTo>
                      <a:pt x="92648" y="379232"/>
                      <a:pt x="93408" y="381507"/>
                      <a:pt x="94167" y="383783"/>
                    </a:cubicBezTo>
                    <a:cubicBezTo>
                      <a:pt x="94926" y="385300"/>
                      <a:pt x="95686" y="387575"/>
                      <a:pt x="95686" y="389092"/>
                    </a:cubicBezTo>
                    <a:cubicBezTo>
                      <a:pt x="96445" y="391367"/>
                      <a:pt x="97205" y="393643"/>
                      <a:pt x="97964" y="395918"/>
                    </a:cubicBezTo>
                    <a:cubicBezTo>
                      <a:pt x="98723" y="397435"/>
                      <a:pt x="99483" y="398952"/>
                      <a:pt x="100242" y="401227"/>
                    </a:cubicBezTo>
                    <a:cubicBezTo>
                      <a:pt x="101002" y="403503"/>
                      <a:pt x="101761" y="405778"/>
                      <a:pt x="103280" y="408812"/>
                    </a:cubicBezTo>
                    <a:cubicBezTo>
                      <a:pt x="103280" y="409570"/>
                      <a:pt x="104039" y="411087"/>
                      <a:pt x="104799" y="412604"/>
                    </a:cubicBezTo>
                    <a:cubicBezTo>
                      <a:pt x="106318" y="415638"/>
                      <a:pt x="107077" y="418672"/>
                      <a:pt x="108596" y="422464"/>
                    </a:cubicBezTo>
                    <a:cubicBezTo>
                      <a:pt x="109355" y="422464"/>
                      <a:pt x="109355" y="423223"/>
                      <a:pt x="109355" y="423223"/>
                    </a:cubicBezTo>
                    <a:cubicBezTo>
                      <a:pt x="136694" y="481624"/>
                      <a:pt x="182259" y="526374"/>
                      <a:pt x="236937" y="549886"/>
                    </a:cubicBezTo>
                    <a:cubicBezTo>
                      <a:pt x="237697" y="549886"/>
                      <a:pt x="239215" y="550644"/>
                      <a:pt x="240734" y="551403"/>
                    </a:cubicBezTo>
                    <a:cubicBezTo>
                      <a:pt x="243012" y="552161"/>
                      <a:pt x="245291" y="552920"/>
                      <a:pt x="246810" y="553678"/>
                    </a:cubicBezTo>
                    <a:cubicBezTo>
                      <a:pt x="249847" y="554437"/>
                      <a:pt x="252125" y="555195"/>
                      <a:pt x="254404" y="555954"/>
                    </a:cubicBezTo>
                    <a:cubicBezTo>
                      <a:pt x="255922" y="556712"/>
                      <a:pt x="256682" y="556712"/>
                      <a:pt x="257441" y="557471"/>
                    </a:cubicBezTo>
                    <a:cubicBezTo>
                      <a:pt x="260479" y="558229"/>
                      <a:pt x="263517" y="558988"/>
                      <a:pt x="266554" y="559746"/>
                    </a:cubicBezTo>
                    <a:cubicBezTo>
                      <a:pt x="267314" y="559746"/>
                      <a:pt x="267314" y="559746"/>
                      <a:pt x="268073" y="559746"/>
                    </a:cubicBezTo>
                    <a:cubicBezTo>
                      <a:pt x="271111" y="560504"/>
                      <a:pt x="274908" y="561263"/>
                      <a:pt x="277945" y="562021"/>
                    </a:cubicBezTo>
                    <a:cubicBezTo>
                      <a:pt x="278705" y="562021"/>
                      <a:pt x="278705" y="562021"/>
                      <a:pt x="278705" y="562780"/>
                    </a:cubicBezTo>
                    <a:cubicBezTo>
                      <a:pt x="282502" y="562780"/>
                      <a:pt x="285540" y="563538"/>
                      <a:pt x="289337" y="564297"/>
                    </a:cubicBezTo>
                    <a:cubicBezTo>
                      <a:pt x="290096" y="564297"/>
                      <a:pt x="290096" y="564297"/>
                      <a:pt x="290855" y="564297"/>
                    </a:cubicBezTo>
                    <a:lnTo>
                      <a:pt x="294653" y="565055"/>
                    </a:lnTo>
                    <a:cubicBezTo>
                      <a:pt x="303006" y="565814"/>
                      <a:pt x="310600" y="566572"/>
                      <a:pt x="318954" y="566572"/>
                    </a:cubicBezTo>
                    <a:cubicBezTo>
                      <a:pt x="449573" y="566572"/>
                      <a:pt x="556650" y="443701"/>
                      <a:pt x="556650" y="293525"/>
                    </a:cubicBezTo>
                    <a:cubicBezTo>
                      <a:pt x="556650" y="142591"/>
                      <a:pt x="449573" y="20478"/>
                      <a:pt x="318954" y="20478"/>
                    </a:cubicBezTo>
                    <a:close/>
                    <a:moveTo>
                      <a:pt x="258201" y="0"/>
                    </a:moveTo>
                    <a:cubicBezTo>
                      <a:pt x="268073" y="0"/>
                      <a:pt x="277945" y="758"/>
                      <a:pt x="287818" y="2275"/>
                    </a:cubicBezTo>
                    <a:cubicBezTo>
                      <a:pt x="298450" y="758"/>
                      <a:pt x="308322" y="0"/>
                      <a:pt x="318954" y="0"/>
                    </a:cubicBezTo>
                    <a:cubicBezTo>
                      <a:pt x="460964" y="0"/>
                      <a:pt x="577154" y="131214"/>
                      <a:pt x="577154" y="293525"/>
                    </a:cubicBezTo>
                    <a:cubicBezTo>
                      <a:pt x="577154" y="455078"/>
                      <a:pt x="460964" y="586292"/>
                      <a:pt x="318954" y="586292"/>
                    </a:cubicBezTo>
                    <a:cubicBezTo>
                      <a:pt x="308322" y="586292"/>
                      <a:pt x="298450" y="585534"/>
                      <a:pt x="287818" y="584775"/>
                    </a:cubicBezTo>
                    <a:cubicBezTo>
                      <a:pt x="277945" y="585534"/>
                      <a:pt x="268073" y="586292"/>
                      <a:pt x="258201" y="586292"/>
                    </a:cubicBezTo>
                    <a:cubicBezTo>
                      <a:pt x="203522" y="586292"/>
                      <a:pt x="152642" y="567331"/>
                      <a:pt x="110874" y="533958"/>
                    </a:cubicBezTo>
                    <a:cubicBezTo>
                      <a:pt x="110115" y="533200"/>
                      <a:pt x="109355" y="533200"/>
                      <a:pt x="108596" y="532441"/>
                    </a:cubicBezTo>
                    <a:cubicBezTo>
                      <a:pt x="91129" y="518031"/>
                      <a:pt x="75182" y="501344"/>
                      <a:pt x="60753" y="482383"/>
                    </a:cubicBezTo>
                    <a:cubicBezTo>
                      <a:pt x="60753" y="482383"/>
                      <a:pt x="59993" y="481624"/>
                      <a:pt x="59993" y="480866"/>
                    </a:cubicBezTo>
                    <a:cubicBezTo>
                      <a:pt x="46324" y="461904"/>
                      <a:pt x="34173" y="441426"/>
                      <a:pt x="25060" y="419430"/>
                    </a:cubicBezTo>
                    <a:cubicBezTo>
                      <a:pt x="24301" y="418672"/>
                      <a:pt x="24301" y="417913"/>
                      <a:pt x="24301" y="417913"/>
                    </a:cubicBezTo>
                    <a:cubicBezTo>
                      <a:pt x="8353" y="379990"/>
                      <a:pt x="0" y="337516"/>
                      <a:pt x="0" y="293525"/>
                    </a:cubicBezTo>
                    <a:cubicBezTo>
                      <a:pt x="0" y="264704"/>
                      <a:pt x="3037" y="237399"/>
                      <a:pt x="9872" y="211611"/>
                    </a:cubicBezTo>
                    <a:cubicBezTo>
                      <a:pt x="9872" y="210095"/>
                      <a:pt x="10632" y="209336"/>
                      <a:pt x="10632" y="207819"/>
                    </a:cubicBezTo>
                    <a:cubicBezTo>
                      <a:pt x="15188" y="191133"/>
                      <a:pt x="21263" y="174446"/>
                      <a:pt x="28857" y="158519"/>
                    </a:cubicBezTo>
                    <a:cubicBezTo>
                      <a:pt x="28857" y="157760"/>
                      <a:pt x="28857" y="157760"/>
                      <a:pt x="29617" y="157002"/>
                    </a:cubicBezTo>
                    <a:cubicBezTo>
                      <a:pt x="39489" y="134248"/>
                      <a:pt x="52399" y="113769"/>
                      <a:pt x="67588" y="94808"/>
                    </a:cubicBezTo>
                    <a:cubicBezTo>
                      <a:pt x="68347" y="94808"/>
                      <a:pt x="68347" y="94049"/>
                      <a:pt x="69106" y="94049"/>
                    </a:cubicBezTo>
                    <a:cubicBezTo>
                      <a:pt x="85054" y="74329"/>
                      <a:pt x="103280" y="57643"/>
                      <a:pt x="123025" y="43232"/>
                    </a:cubicBezTo>
                    <a:cubicBezTo>
                      <a:pt x="162514" y="15927"/>
                      <a:pt x="208839" y="0"/>
                      <a:pt x="258201"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5" name="îŝ1íḑé"/>
              <p:cNvSpPr/>
              <p:nvPr/>
            </p:nvSpPr>
            <p:spPr>
              <a:xfrm>
                <a:off x="5018405" y="3436114"/>
                <a:ext cx="520548" cy="409341"/>
              </a:xfrm>
              <a:prstGeom prst="rect">
                <a:avLst/>
              </a:prstGeom>
              <a:ln w="12700">
                <a:miter lim="400000"/>
              </a:ln>
            </p:spPr>
            <p:txBody>
              <a:bodyPr lIns="25400" tIns="25400" rIns="25400" bIns="2540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FFFFFF"/>
                    </a:solidFill>
                    <a:effectLst/>
                    <a:uLnTx/>
                    <a:uFillTx/>
                    <a:latin typeface="微软雅黑" pitchFamily="34" charset="-122"/>
                    <a:ea typeface="微软雅黑" pitchFamily="34" charset="-122"/>
                  </a:rPr>
                  <a:t>2</a:t>
                </a:r>
              </a:p>
            </p:txBody>
          </p:sp>
        </p:grpSp>
        <p:grpSp>
          <p:nvGrpSpPr>
            <p:cNvPr id="46" name="组合 45"/>
            <p:cNvGrpSpPr/>
            <p:nvPr/>
          </p:nvGrpSpPr>
          <p:grpSpPr>
            <a:xfrm>
              <a:off x="1856249" y="1455738"/>
              <a:ext cx="3421710" cy="1398208"/>
              <a:chOff x="2956119" y="1569720"/>
              <a:chExt cx="4665149" cy="1813883"/>
            </a:xfrm>
          </p:grpSpPr>
          <p:sp>
            <p:nvSpPr>
              <p:cNvPr id="47" name="îSḻîdé"/>
              <p:cNvSpPr/>
              <p:nvPr/>
            </p:nvSpPr>
            <p:spPr>
              <a:xfrm>
                <a:off x="2956119" y="2145840"/>
                <a:ext cx="2784581" cy="12377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8760" y="0"/>
                    </a:lnTo>
                    <a:lnTo>
                      <a:pt x="0" y="21600"/>
                    </a:lnTo>
                    <a:lnTo>
                      <a:pt x="13172" y="21600"/>
                    </a:lnTo>
                    <a:cubicBezTo>
                      <a:pt x="14174" y="18627"/>
                      <a:pt x="15207" y="15731"/>
                      <a:pt x="16266" y="12900"/>
                    </a:cubicBezTo>
                    <a:cubicBezTo>
                      <a:pt x="17950" y="8401"/>
                      <a:pt x="19728" y="4093"/>
                      <a:pt x="21600" y="0"/>
                    </a:cubicBezTo>
                    <a:close/>
                  </a:path>
                </a:pathLst>
              </a:custGeom>
              <a:solidFill>
                <a:srgbClr val="066DCA">
                  <a:alpha val="93405"/>
                </a:srgbClr>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8" name="îṣḷiḑé"/>
              <p:cNvSpPr/>
              <p:nvPr/>
            </p:nvSpPr>
            <p:spPr>
              <a:xfrm>
                <a:off x="4820140" y="1569720"/>
                <a:ext cx="2801128" cy="1647749"/>
              </a:xfrm>
              <a:custGeom>
                <a:avLst/>
                <a:gdLst/>
                <a:ahLst/>
                <a:cxnLst>
                  <a:cxn ang="0">
                    <a:pos x="wd2" y="hd2"/>
                  </a:cxn>
                  <a:cxn ang="5400000">
                    <a:pos x="wd2" y="hd2"/>
                  </a:cxn>
                  <a:cxn ang="10800000">
                    <a:pos x="wd2" y="hd2"/>
                  </a:cxn>
                  <a:cxn ang="16200000">
                    <a:pos x="wd2" y="hd2"/>
                  </a:cxn>
                </a:cxnLst>
                <a:rect l="0" t="0" r="r" b="b"/>
                <a:pathLst>
                  <a:path w="21600" h="21600" extrusionOk="0">
                    <a:moveTo>
                      <a:pt x="15865" y="21600"/>
                    </a:moveTo>
                    <a:cubicBezTo>
                      <a:pt x="15986" y="21600"/>
                      <a:pt x="16105" y="21513"/>
                      <a:pt x="16210" y="21347"/>
                    </a:cubicBezTo>
                    <a:lnTo>
                      <a:pt x="21600" y="10793"/>
                    </a:lnTo>
                    <a:lnTo>
                      <a:pt x="16208" y="237"/>
                    </a:lnTo>
                    <a:cubicBezTo>
                      <a:pt x="16110" y="83"/>
                      <a:pt x="15996" y="0"/>
                      <a:pt x="15880" y="0"/>
                    </a:cubicBezTo>
                    <a:cubicBezTo>
                      <a:pt x="15616" y="0"/>
                      <a:pt x="15391" y="416"/>
                      <a:pt x="15377" y="920"/>
                    </a:cubicBezTo>
                    <a:lnTo>
                      <a:pt x="15382" y="3373"/>
                    </a:lnTo>
                    <a:lnTo>
                      <a:pt x="10620" y="3373"/>
                    </a:lnTo>
                    <a:cubicBezTo>
                      <a:pt x="10261" y="3372"/>
                      <a:pt x="9818" y="3433"/>
                      <a:pt x="9416" y="3585"/>
                    </a:cubicBezTo>
                    <a:cubicBezTo>
                      <a:pt x="9014" y="3737"/>
                      <a:pt x="8652" y="3981"/>
                      <a:pt x="8455" y="4347"/>
                    </a:cubicBezTo>
                    <a:cubicBezTo>
                      <a:pt x="8387" y="4483"/>
                      <a:pt x="834" y="18287"/>
                      <a:pt x="517" y="19016"/>
                    </a:cubicBezTo>
                    <a:cubicBezTo>
                      <a:pt x="224" y="19690"/>
                      <a:pt x="48" y="20667"/>
                      <a:pt x="0" y="21293"/>
                    </a:cubicBezTo>
                    <a:cubicBezTo>
                      <a:pt x="181" y="20284"/>
                      <a:pt x="554" y="19528"/>
                      <a:pt x="1048" y="19024"/>
                    </a:cubicBezTo>
                    <a:cubicBezTo>
                      <a:pt x="1541" y="18521"/>
                      <a:pt x="2154" y="18269"/>
                      <a:pt x="2814" y="18269"/>
                    </a:cubicBezTo>
                    <a:lnTo>
                      <a:pt x="15383" y="18257"/>
                    </a:lnTo>
                    <a:lnTo>
                      <a:pt x="15377" y="20664"/>
                    </a:lnTo>
                    <a:cubicBezTo>
                      <a:pt x="15390" y="21192"/>
                      <a:pt x="15600" y="21600"/>
                      <a:pt x="15865" y="21600"/>
                    </a:cubicBezTo>
                    <a:close/>
                  </a:path>
                </a:pathLst>
              </a:custGeom>
              <a:solidFill>
                <a:srgbClr val="066DCA"/>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49" name="işľiďè"/>
              <p:cNvSpPr/>
              <p:nvPr/>
            </p:nvSpPr>
            <p:spPr>
              <a:xfrm flipH="1">
                <a:off x="3839336" y="2253189"/>
                <a:ext cx="928314" cy="926914"/>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rgbClr val="FFFFFF"/>
              </a:solidFill>
              <a:ln w="12700">
                <a:miter lim="400000"/>
              </a:ln>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b="0" i="0" u="none" strike="noStrike" kern="1200" cap="none" spc="0" normalizeH="0" baseline="0" noProof="0">
                  <a:ln>
                    <a:noFill/>
                  </a:ln>
                  <a:solidFill>
                    <a:srgbClr val="000000"/>
                  </a:solidFill>
                  <a:effectLst/>
                  <a:uLnTx/>
                  <a:uFillTx/>
                  <a:latin typeface="微软雅黑" pitchFamily="34" charset="-122"/>
                  <a:ea typeface="微软雅黑" pitchFamily="34" charset="-122"/>
                </a:endParaRPr>
              </a:p>
            </p:txBody>
          </p:sp>
          <p:sp>
            <p:nvSpPr>
              <p:cNvPr id="50" name="îśḷïďe"/>
              <p:cNvSpPr/>
              <p:nvPr/>
            </p:nvSpPr>
            <p:spPr>
              <a:xfrm>
                <a:off x="6221014" y="2180199"/>
                <a:ext cx="520548" cy="409341"/>
              </a:xfrm>
              <a:prstGeom prst="rect">
                <a:avLst/>
              </a:prstGeom>
              <a:ln w="12700">
                <a:miter lim="400000"/>
              </a:ln>
            </p:spPr>
            <p:txBody>
              <a:bodyPr lIns="25400" tIns="25400" rIns="25400" bIns="25400"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FFFFFF"/>
                    </a:solidFill>
                    <a:effectLst/>
                    <a:uLnTx/>
                    <a:uFillTx/>
                    <a:latin typeface="微软雅黑" pitchFamily="34" charset="-122"/>
                    <a:ea typeface="微软雅黑" pitchFamily="34" charset="-122"/>
                  </a:rPr>
                  <a:t>3</a:t>
                </a:r>
              </a:p>
            </p:txBody>
          </p:sp>
        </p:grpSp>
      </p:grpSp>
    </p:spTree>
    <p:custDataLst>
      <p:tags r:id="rId1"/>
    </p:custDataLst>
    <p:extLst>
      <p:ext uri="{BB962C8B-B14F-4D97-AF65-F5344CB8AC3E}">
        <p14:creationId xmlns:p14="http://schemas.microsoft.com/office/powerpoint/2010/main" val="9126721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交易性金融资产的取得</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初始计量</a:t>
            </a:r>
            <a:r>
              <a:rPr lang="zh-CN" altLang="en-US" sz="1800" b="1" dirty="0">
                <a:solidFill>
                  <a:srgbClr val="084CA1"/>
                </a:solidFill>
                <a:ea typeface="微软雅黑"/>
                <a:cs typeface="+mn-ea"/>
              </a:rPr>
              <a:t>）</a:t>
            </a:r>
            <a:endParaRPr lang="zh-CN" altLang="zh-CN" sz="1800" b="1" dirty="0">
              <a:solidFill>
                <a:srgbClr val="084CA1"/>
              </a:solidFill>
              <a:ea typeface="微软雅黑"/>
              <a:cs typeface="+mn-ea"/>
            </a:endParaRPr>
          </a:p>
        </p:txBody>
      </p:sp>
      <p:sp>
        <p:nvSpPr>
          <p:cNvPr id="2" name="矩形 1"/>
          <p:cNvSpPr/>
          <p:nvPr/>
        </p:nvSpPr>
        <p:spPr>
          <a:xfrm>
            <a:off x="251941" y="1130186"/>
            <a:ext cx="7942034" cy="369332"/>
          </a:xfrm>
          <a:prstGeom prst="rect">
            <a:avLst/>
          </a:prstGeom>
        </p:spPr>
        <p:txBody>
          <a:bodyPr wrap="square">
            <a:spAutoFit/>
          </a:bodyPr>
          <a:lstStyle/>
          <a:p>
            <a:r>
              <a:rPr lang="zh-CN" altLang="zh-CN" sz="1800" dirty="0">
                <a:latin typeface="微软雅黑" pitchFamily="34" charset="-122"/>
                <a:ea typeface="微软雅黑" pitchFamily="34" charset="-122"/>
              </a:rPr>
              <a:t>金融资产的公允价值，应当以市场交易价格为基础加以确定。核算时应</a:t>
            </a:r>
            <a:r>
              <a:rPr lang="zh-CN" altLang="zh-CN" sz="1800" dirty="0" smtClean="0">
                <a:latin typeface="微软雅黑" pitchFamily="34" charset="-122"/>
                <a:ea typeface="微软雅黑" pitchFamily="34" charset="-122"/>
              </a:rPr>
              <a:t>注意：</a:t>
            </a:r>
            <a:endParaRPr lang="zh-CN" altLang="zh-CN" sz="1800" dirty="0">
              <a:latin typeface="微软雅黑" pitchFamily="34" charset="-122"/>
              <a:ea typeface="微软雅黑" pitchFamily="34" charset="-122"/>
            </a:endParaRPr>
          </a:p>
        </p:txBody>
      </p:sp>
      <p:grpSp>
        <p:nvGrpSpPr>
          <p:cNvPr id="30" name="组合 29"/>
          <p:cNvGrpSpPr/>
          <p:nvPr/>
        </p:nvGrpSpPr>
        <p:grpSpPr>
          <a:xfrm>
            <a:off x="471456" y="1954869"/>
            <a:ext cx="804463" cy="759190"/>
            <a:chOff x="2735796" y="1319654"/>
            <a:chExt cx="1404156" cy="1053117"/>
          </a:xfrm>
        </p:grpSpPr>
        <p:sp>
          <p:nvSpPr>
            <p:cNvPr id="31" name="MH_Other_1"/>
            <p:cNvSpPr/>
            <p:nvPr>
              <p:custDataLst>
                <p:tags r:id="rId10"/>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32" name="MH_Other_2"/>
            <p:cNvSpPr/>
            <p:nvPr>
              <p:custDataLst>
                <p:tags r:id="rId11"/>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sz="3600" b="1" kern="0" dirty="0" smtClean="0">
                  <a:solidFill>
                    <a:srgbClr val="FFFFFF"/>
                  </a:solidFill>
                  <a:latin typeface="华文新魏" pitchFamily="2" charset="-122"/>
                  <a:ea typeface="华文新魏" pitchFamily="2" charset="-122"/>
                </a:rPr>
                <a:t>1</a:t>
              </a:r>
              <a:endParaRPr lang="en-US" sz="3600" b="1" kern="0" dirty="0">
                <a:solidFill>
                  <a:srgbClr val="FFFFFF"/>
                </a:solidFill>
                <a:latin typeface="华文新魏" pitchFamily="2" charset="-122"/>
                <a:ea typeface="华文新魏" pitchFamily="2" charset="-122"/>
              </a:endParaRPr>
            </a:p>
          </p:txBody>
        </p:sp>
        <p:sp>
          <p:nvSpPr>
            <p:cNvPr id="33" name="MH_Other_3"/>
            <p:cNvSpPr/>
            <p:nvPr>
              <p:custDataLst>
                <p:tags r:id="rId12"/>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grpSp>
        <p:nvGrpSpPr>
          <p:cNvPr id="34" name="组合 33"/>
          <p:cNvGrpSpPr/>
          <p:nvPr/>
        </p:nvGrpSpPr>
        <p:grpSpPr>
          <a:xfrm>
            <a:off x="471456" y="3154277"/>
            <a:ext cx="804463" cy="759190"/>
            <a:chOff x="2735796" y="1319654"/>
            <a:chExt cx="1404156" cy="1053117"/>
          </a:xfrm>
        </p:grpSpPr>
        <p:sp>
          <p:nvSpPr>
            <p:cNvPr id="35" name="MH_Other_1"/>
            <p:cNvSpPr/>
            <p:nvPr>
              <p:custDataLst>
                <p:tags r:id="rId7"/>
              </p:custDataLst>
            </p:nvPr>
          </p:nvSpPr>
          <p:spPr>
            <a:xfrm>
              <a:off x="2735796" y="1319654"/>
              <a:ext cx="1404156" cy="1053117"/>
            </a:xfrm>
            <a:prstGeom prst="ellipse">
              <a:avLst/>
            </a:prstGeom>
            <a:solidFill>
              <a:sysClr val="window" lastClr="FFFFFF">
                <a:lumMod val="95000"/>
              </a:sysClr>
            </a:solidFill>
            <a:ln w="25400" cap="flat" cmpd="sng" algn="ctr">
              <a:noFill/>
              <a:prstDash val="solid"/>
            </a:ln>
            <a:effectLst>
              <a:innerShdw blurRad="63500" dist="50800" dir="13500000">
                <a:prstClr val="black">
                  <a:alpha val="20000"/>
                </a:prstClr>
              </a:inn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sp>
          <p:nvSpPr>
            <p:cNvPr id="36" name="MH_Other_2"/>
            <p:cNvSpPr/>
            <p:nvPr>
              <p:custDataLst>
                <p:tags r:id="rId8"/>
              </p:custDataLst>
            </p:nvPr>
          </p:nvSpPr>
          <p:spPr>
            <a:xfrm>
              <a:off x="2884488" y="1434704"/>
              <a:ext cx="1116012" cy="835819"/>
            </a:xfrm>
            <a:prstGeom prst="ellipse">
              <a:avLst/>
            </a:prstGeom>
            <a:solidFill>
              <a:srgbClr val="084CA1"/>
            </a:solidFill>
            <a:ln w="25400" cap="flat" cmpd="sng" algn="ctr">
              <a:no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r>
                <a:rPr lang="en-US" altLang="zh-CN" sz="3600" b="1" kern="0" dirty="0" smtClean="0">
                  <a:solidFill>
                    <a:srgbClr val="FFFFFF"/>
                  </a:solidFill>
                  <a:latin typeface="华文新魏" pitchFamily="2" charset="-122"/>
                  <a:ea typeface="华文新魏" pitchFamily="2" charset="-122"/>
                </a:rPr>
                <a:t>2</a:t>
              </a:r>
              <a:endParaRPr lang="en-US" sz="3600" b="1" kern="0" dirty="0">
                <a:solidFill>
                  <a:srgbClr val="FFFFFF"/>
                </a:solidFill>
                <a:latin typeface="华文新魏" pitchFamily="2" charset="-122"/>
                <a:ea typeface="华文新魏" pitchFamily="2" charset="-122"/>
              </a:endParaRPr>
            </a:p>
          </p:txBody>
        </p:sp>
        <p:sp>
          <p:nvSpPr>
            <p:cNvPr id="37" name="MH_Other_3"/>
            <p:cNvSpPr/>
            <p:nvPr>
              <p:custDataLst>
                <p:tags r:id="rId9"/>
              </p:custDataLst>
            </p:nvPr>
          </p:nvSpPr>
          <p:spPr>
            <a:xfrm>
              <a:off x="3935413" y="1468041"/>
              <a:ext cx="163512" cy="122634"/>
            </a:xfrm>
            <a:prstGeom prst="ellipse">
              <a:avLst/>
            </a:prstGeom>
            <a:solidFill>
              <a:srgbClr val="084CA1"/>
            </a:solidFill>
            <a:ln w="25400" cap="flat" cmpd="sng" algn="ctr">
              <a:solidFill>
                <a:srgbClr val="FFFFFF"/>
              </a:solidFill>
              <a:prstDash val="solid"/>
            </a:ln>
            <a:effectLst>
              <a:outerShdw blurRad="50800" dist="38100" dir="2700000" algn="tl" rotWithShape="0">
                <a:prstClr val="black">
                  <a:alpha val="20000"/>
                </a:prstClr>
              </a:outerShdw>
            </a:effectLst>
          </p:spPr>
          <p:txBody>
            <a:bodyPr anchor="ctr"/>
            <a:lstStyle/>
            <a:p>
              <a:pPr algn="ctr" eaLnBrk="1" fontAlgn="auto" hangingPunct="1">
                <a:spcBef>
                  <a:spcPts val="0"/>
                </a:spcBef>
                <a:spcAft>
                  <a:spcPts val="0"/>
                </a:spcAft>
                <a:defRPr/>
              </a:pPr>
              <a:endParaRPr lang="en-US" sz="1350" kern="0">
                <a:solidFill>
                  <a:sysClr val="window" lastClr="FFFFFF"/>
                </a:solidFill>
                <a:latin typeface="华文新魏" pitchFamily="2" charset="-122"/>
                <a:ea typeface="华文新魏" pitchFamily="2" charset="-122"/>
              </a:endParaRPr>
            </a:p>
          </p:txBody>
        </p:sp>
      </p:grpSp>
      <p:sp>
        <p:nvSpPr>
          <p:cNvPr id="4" name="矩形 3"/>
          <p:cNvSpPr/>
          <p:nvPr/>
        </p:nvSpPr>
        <p:spPr>
          <a:xfrm>
            <a:off x="1421257" y="1897260"/>
            <a:ext cx="7212102" cy="874407"/>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实际支付的</a:t>
            </a:r>
            <a:r>
              <a:rPr lang="zh-CN" altLang="zh-CN" sz="1800" dirty="0" smtClean="0">
                <a:latin typeface="微软雅黑" pitchFamily="34" charset="-122"/>
                <a:ea typeface="微软雅黑" pitchFamily="34" charset="-122"/>
              </a:rPr>
              <a:t>价款包含已</a:t>
            </a:r>
            <a:r>
              <a:rPr lang="zh-CN" altLang="zh-CN" sz="1800" dirty="0">
                <a:latin typeface="微软雅黑" pitchFamily="34" charset="-122"/>
                <a:ea typeface="微软雅黑" pitchFamily="34" charset="-122"/>
              </a:rPr>
              <a:t>宣告但尚未发放的现金股利或已到付息期但尚未领取的债券</a:t>
            </a:r>
            <a:r>
              <a:rPr lang="zh-CN" altLang="zh-CN" sz="1800" dirty="0" smtClean="0">
                <a:latin typeface="微软雅黑" pitchFamily="34" charset="-122"/>
                <a:ea typeface="微软雅黑" pitchFamily="34" charset="-122"/>
              </a:rPr>
              <a:t>利息。</a:t>
            </a:r>
            <a:endParaRPr lang="zh-CN" altLang="zh-CN" sz="1800" dirty="0">
              <a:latin typeface="微软雅黑" pitchFamily="34" charset="-122"/>
              <a:ea typeface="微软雅黑" pitchFamily="34" charset="-122"/>
            </a:endParaRPr>
          </a:p>
        </p:txBody>
      </p:sp>
      <p:sp>
        <p:nvSpPr>
          <p:cNvPr id="5" name="矩形 4"/>
          <p:cNvSpPr/>
          <p:nvPr/>
        </p:nvSpPr>
        <p:spPr>
          <a:xfrm>
            <a:off x="1421257" y="3061432"/>
            <a:ext cx="7566626" cy="1338828"/>
          </a:xfrm>
          <a:prstGeom prst="rect">
            <a:avLst/>
          </a:prstGeom>
        </p:spPr>
        <p:txBody>
          <a:bodyPr wrap="square">
            <a:spAutoFit/>
          </a:bodyPr>
          <a:lstStyle/>
          <a:p>
            <a:pPr>
              <a:lnSpc>
                <a:spcPct val="150000"/>
              </a:lnSpc>
            </a:pPr>
            <a:r>
              <a:rPr lang="zh-CN" altLang="zh-CN" sz="1800" dirty="0">
                <a:latin typeface="微软雅黑" pitchFamily="34" charset="-122"/>
                <a:ea typeface="微软雅黑" pitchFamily="34" charset="-122"/>
              </a:rPr>
              <a:t>取得交易性金融资产所发生的相关交易费用应在发生时计入</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a:t>
            </a:r>
            <a:r>
              <a:rPr lang="en-US" altLang="zh-CN"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投资</a:t>
            </a:r>
            <a:r>
              <a:rPr lang="zh-CN" altLang="zh-CN" sz="1800" dirty="0">
                <a:latin typeface="微软雅黑" pitchFamily="34" charset="-122"/>
                <a:ea typeface="微软雅黑" pitchFamily="34" charset="-122"/>
              </a:rPr>
              <a:t>收益‌</a:t>
            </a:r>
            <a:r>
              <a:rPr lang="en-US" altLang="zh-CN" sz="1800" dirty="0">
                <a:latin typeface="微软雅黑" pitchFamily="34" charset="-122"/>
                <a:ea typeface="微软雅黑" pitchFamily="34" charset="-122"/>
              </a:rPr>
              <a:t>”</a:t>
            </a:r>
            <a:r>
              <a:rPr lang="zh-CN" altLang="zh-CN" sz="1800" dirty="0">
                <a:latin typeface="微软雅黑" pitchFamily="34" charset="-122"/>
                <a:ea typeface="微软雅黑" pitchFamily="34" charset="-122"/>
              </a:rPr>
              <a:t>。交易</a:t>
            </a:r>
            <a:r>
              <a:rPr lang="zh-CN" altLang="zh-CN" sz="1800" dirty="0" smtClean="0">
                <a:latin typeface="微软雅黑" pitchFamily="34" charset="-122"/>
                <a:ea typeface="微软雅黑" pitchFamily="34" charset="-122"/>
              </a:rPr>
              <a:t>费用</a:t>
            </a:r>
            <a:r>
              <a:rPr lang="zh-CN" altLang="en-US" sz="1800" dirty="0">
                <a:latin typeface="微软雅黑" pitchFamily="34" charset="-122"/>
                <a:ea typeface="微软雅黑" pitchFamily="34" charset="-122"/>
              </a:rPr>
              <a:t>：</a:t>
            </a:r>
            <a:r>
              <a:rPr lang="zh-CN" altLang="zh-CN" sz="1800" dirty="0" smtClean="0">
                <a:latin typeface="微软雅黑" pitchFamily="34" charset="-122"/>
                <a:ea typeface="微软雅黑" pitchFamily="34" charset="-122"/>
              </a:rPr>
              <a:t>直接</a:t>
            </a:r>
            <a:r>
              <a:rPr lang="zh-CN" altLang="zh-CN" sz="1800" dirty="0">
                <a:latin typeface="微软雅黑" pitchFamily="34" charset="-122"/>
                <a:ea typeface="微软雅黑" pitchFamily="34" charset="-122"/>
              </a:rPr>
              <a:t>归属于购买、发行或处置金融工具新增的外部费用，包括支付给代理机构、咨询公司、券商等的手续费和佣金以及其他必要的支出</a:t>
            </a:r>
            <a:r>
              <a:rPr lang="zh-CN" altLang="zh-CN" dirty="0"/>
              <a:t>。</a:t>
            </a:r>
          </a:p>
        </p:txBody>
      </p:sp>
    </p:spTree>
    <p:custDataLst>
      <p:tags r:id="rId1"/>
    </p:custDataLst>
    <p:extLst>
      <p:ext uri="{BB962C8B-B14F-4D97-AF65-F5344CB8AC3E}">
        <p14:creationId xmlns:p14="http://schemas.microsoft.com/office/powerpoint/2010/main" val="11268838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5876961" cy="352515"/>
          </a:xfrm>
          <a:prstGeom prst="rect">
            <a:avLst/>
          </a:prstGeom>
        </p:spPr>
        <p:txBody>
          <a:bodyPr wrap="none" lIns="74787" tIns="37393" rIns="74787" bIns="37393">
            <a:spAutoFit/>
          </a:bodyPr>
          <a:lstStyle/>
          <a:p>
            <a:pPr lvl="0"/>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交易性金融资产的取得</a:t>
            </a:r>
            <a:r>
              <a:rPr lang="zh-CN" altLang="en-US" sz="1800" b="1" dirty="0">
                <a:solidFill>
                  <a:srgbClr val="084CA1"/>
                </a:solidFill>
                <a:ea typeface="微软雅黑"/>
                <a:cs typeface="+mn-ea"/>
              </a:rPr>
              <a:t>（</a:t>
            </a:r>
            <a:r>
              <a:rPr lang="zh-CN" altLang="zh-CN" sz="1800" b="1" dirty="0">
                <a:solidFill>
                  <a:srgbClr val="084CA1"/>
                </a:solidFill>
                <a:ea typeface="微软雅黑"/>
                <a:cs typeface="+mn-ea"/>
              </a:rPr>
              <a:t>初始计量</a:t>
            </a:r>
            <a:r>
              <a:rPr lang="zh-CN" altLang="en-US" sz="1800" b="1" dirty="0">
                <a:solidFill>
                  <a:srgbClr val="084CA1"/>
                </a:solidFill>
                <a:ea typeface="微软雅黑"/>
                <a:cs typeface="+mn-ea"/>
              </a:rPr>
              <a:t>）</a:t>
            </a:r>
            <a:endParaRPr lang="zh-CN" altLang="zh-CN" sz="1800" b="1" dirty="0">
              <a:solidFill>
                <a:srgbClr val="084CA1"/>
              </a:solidFill>
              <a:ea typeface="微软雅黑"/>
              <a:cs typeface="+mn-ea"/>
            </a:endParaRPr>
          </a:p>
        </p:txBody>
      </p:sp>
      <p:grpSp>
        <p:nvGrpSpPr>
          <p:cNvPr id="19" name="组合 18"/>
          <p:cNvGrpSpPr/>
          <p:nvPr/>
        </p:nvGrpSpPr>
        <p:grpSpPr>
          <a:xfrm>
            <a:off x="1700875" y="2600101"/>
            <a:ext cx="562070" cy="112092"/>
            <a:chOff x="3896693" y="665994"/>
            <a:chExt cx="562070" cy="112092"/>
          </a:xfrm>
          <a:solidFill>
            <a:srgbClr val="084CA1"/>
          </a:solidFill>
        </p:grpSpPr>
        <p:cxnSp>
          <p:nvCxnSpPr>
            <p:cNvPr id="20"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1"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2" name="文本框 14"/>
          <p:cNvSpPr txBox="1"/>
          <p:nvPr/>
        </p:nvSpPr>
        <p:spPr>
          <a:xfrm>
            <a:off x="214272" y="2166605"/>
            <a:ext cx="1491866" cy="923330"/>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交易性金融资产的取得</a:t>
            </a:r>
          </a:p>
        </p:txBody>
      </p:sp>
      <p:sp>
        <p:nvSpPr>
          <p:cNvPr id="23" name="矩形 22"/>
          <p:cNvSpPr/>
          <p:nvPr>
            <p:custDataLst>
              <p:tags r:id="rId7"/>
            </p:custDataLst>
          </p:nvPr>
        </p:nvSpPr>
        <p:spPr>
          <a:xfrm>
            <a:off x="2190936" y="1432932"/>
            <a:ext cx="6708589" cy="2587083"/>
          </a:xfrm>
          <a:prstGeom prst="rect">
            <a:avLst/>
          </a:prstGeom>
        </p:spPr>
        <p:txBody>
          <a:bodyPr wrap="square" anchor="ctr">
            <a:noAutofit/>
          </a:bodyPr>
          <a:lstStyle/>
          <a:p>
            <a:pPr>
              <a:lnSpc>
                <a:spcPct val="150000"/>
              </a:lnSpc>
            </a:pPr>
            <a:r>
              <a:rPr lang="zh-CN" altLang="zh-CN" sz="1800" dirty="0">
                <a:latin typeface="微软雅黑" pitchFamily="34" charset="-122"/>
                <a:ea typeface="微软雅黑" pitchFamily="34" charset="-122"/>
              </a:rPr>
              <a:t>借：交易性金融资产——成本</a:t>
            </a:r>
            <a:r>
              <a:rPr lang="zh-CN" altLang="zh-CN" sz="1800" b="1" dirty="0">
                <a:solidFill>
                  <a:srgbClr val="C00000"/>
                </a:solidFill>
                <a:latin typeface="微软雅黑" pitchFamily="34" charset="-122"/>
                <a:ea typeface="微软雅黑" pitchFamily="34" charset="-122"/>
              </a:rPr>
              <a:t>（取得时的公允价值含宣告但尚未发放的现金股利或债券利息）</a:t>
            </a:r>
            <a:r>
              <a:rPr lang="en-US" altLang="zh-CN" sz="1800" b="1" dirty="0">
                <a:solidFill>
                  <a:srgbClr val="C00000"/>
                </a:solidFill>
                <a:latin typeface="微软雅黑" pitchFamily="34" charset="-122"/>
                <a:ea typeface="微软雅黑" pitchFamily="34" charset="-122"/>
              </a:rPr>
              <a:t> </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投资收益</a:t>
            </a:r>
            <a:r>
              <a:rPr lang="en-US" altLang="zh-CN" sz="1800" dirty="0">
                <a:latin typeface="微软雅黑" pitchFamily="34" charset="-122"/>
                <a:ea typeface="微软雅黑" pitchFamily="34" charset="-122"/>
              </a:rPr>
              <a:t>     </a:t>
            </a:r>
            <a:r>
              <a:rPr lang="zh-CN" altLang="zh-CN" sz="1800" b="1" dirty="0">
                <a:solidFill>
                  <a:srgbClr val="C00000"/>
                </a:solidFill>
                <a:latin typeface="微软雅黑" pitchFamily="34" charset="-122"/>
                <a:ea typeface="微软雅黑" pitchFamily="34" charset="-122"/>
              </a:rPr>
              <a:t>（交易费用）</a:t>
            </a:r>
          </a:p>
          <a:p>
            <a:pPr>
              <a:lnSpc>
                <a:spcPct val="150000"/>
              </a:lnSpc>
            </a:pPr>
            <a:r>
              <a:rPr lang="zh-CN" altLang="zh-CN" sz="1800" dirty="0">
                <a:latin typeface="微软雅黑" pitchFamily="34" charset="-122"/>
                <a:ea typeface="微软雅黑" pitchFamily="34" charset="-122"/>
              </a:rPr>
              <a:t>　应交税费——应交增值税（进项税额）</a:t>
            </a:r>
            <a:r>
              <a:rPr lang="en-US" altLang="zh-CN" sz="1800" dirty="0">
                <a:latin typeface="微软雅黑" pitchFamily="34" charset="-122"/>
                <a:ea typeface="微软雅黑" pitchFamily="34" charset="-122"/>
              </a:rPr>
              <a:t>   </a:t>
            </a:r>
            <a:r>
              <a:rPr lang="zh-CN" altLang="zh-CN" sz="1800" b="1" dirty="0">
                <a:solidFill>
                  <a:srgbClr val="C00000"/>
                </a:solidFill>
                <a:latin typeface="微软雅黑" pitchFamily="34" charset="-122"/>
                <a:ea typeface="微软雅黑" pitchFamily="34" charset="-122"/>
              </a:rPr>
              <a:t>（交易费用增值税）</a:t>
            </a:r>
            <a:r>
              <a:rPr lang="en-US" altLang="zh-CN" sz="1800" b="1" dirty="0">
                <a:solidFill>
                  <a:srgbClr val="C00000"/>
                </a:solidFill>
                <a:latin typeface="微软雅黑" pitchFamily="34" charset="-122"/>
                <a:ea typeface="微软雅黑" pitchFamily="34" charset="-122"/>
              </a:rPr>
              <a:t> </a:t>
            </a:r>
            <a:endParaRPr lang="zh-CN" altLang="zh-CN" sz="1800" b="1" dirty="0">
              <a:solidFill>
                <a:srgbClr val="C00000"/>
              </a:solidFill>
              <a:latin typeface="微软雅黑" pitchFamily="34" charset="-122"/>
              <a:ea typeface="微软雅黑" pitchFamily="34" charset="-122"/>
            </a:endParaRPr>
          </a:p>
          <a:p>
            <a:pPr>
              <a:lnSpc>
                <a:spcPct val="150000"/>
              </a:lnSpc>
            </a:pPr>
            <a:r>
              <a:rPr lang="zh-CN" altLang="zh-CN" sz="1800" dirty="0">
                <a:latin typeface="微软雅黑" pitchFamily="34" charset="-122"/>
                <a:ea typeface="微软雅黑" pitchFamily="34" charset="-122"/>
              </a:rPr>
              <a:t>　贷：其他货币资金——存出投资</a:t>
            </a:r>
            <a:r>
              <a:rPr lang="zh-CN" altLang="zh-CN" sz="1800" dirty="0" smtClean="0">
                <a:latin typeface="微软雅黑" pitchFamily="34" charset="-122"/>
                <a:ea typeface="微软雅黑" pitchFamily="34" charset="-122"/>
              </a:rPr>
              <a:t>款</a:t>
            </a:r>
            <a:r>
              <a:rPr lang="zh-CN" altLang="en-US" sz="1800" b="1" dirty="0">
                <a:solidFill>
                  <a:srgbClr val="C00000"/>
                </a:solidFill>
                <a:latin typeface="微软雅黑" pitchFamily="34" charset="-122"/>
                <a:ea typeface="微软雅黑" pitchFamily="34" charset="-122"/>
              </a:rPr>
              <a:t>（</a:t>
            </a:r>
            <a:r>
              <a:rPr lang="zh-CN" altLang="zh-CN" sz="1800" b="1" dirty="0" smtClean="0">
                <a:solidFill>
                  <a:srgbClr val="C00000"/>
                </a:solidFill>
                <a:latin typeface="微软雅黑" pitchFamily="34" charset="-122"/>
                <a:ea typeface="微软雅黑" pitchFamily="34" charset="-122"/>
              </a:rPr>
              <a:t>实际</a:t>
            </a:r>
            <a:r>
              <a:rPr lang="zh-CN" altLang="zh-CN" sz="1800" b="1" dirty="0">
                <a:solidFill>
                  <a:srgbClr val="C00000"/>
                </a:solidFill>
                <a:latin typeface="微软雅黑" pitchFamily="34" charset="-122"/>
                <a:ea typeface="微软雅黑" pitchFamily="34" charset="-122"/>
              </a:rPr>
              <a:t>支付</a:t>
            </a:r>
            <a:r>
              <a:rPr lang="zh-CN" altLang="zh-CN" sz="1800" b="1" dirty="0" smtClean="0">
                <a:solidFill>
                  <a:srgbClr val="C00000"/>
                </a:solidFill>
                <a:latin typeface="微软雅黑" pitchFamily="34" charset="-122"/>
                <a:ea typeface="微软雅黑" pitchFamily="34" charset="-122"/>
              </a:rPr>
              <a:t>金额</a:t>
            </a:r>
            <a:r>
              <a:rPr lang="zh-CN" altLang="en-US" sz="1800" b="1" dirty="0" smtClean="0">
                <a:solidFill>
                  <a:srgbClr val="C00000"/>
                </a:solidFill>
                <a:latin typeface="微软雅黑" pitchFamily="34" charset="-122"/>
                <a:ea typeface="微软雅黑" pitchFamily="34" charset="-122"/>
              </a:rPr>
              <a:t>）</a:t>
            </a:r>
            <a:endParaRPr lang="zh-CN" altLang="zh-CN" sz="1800" b="1" dirty="0">
              <a:solidFill>
                <a:srgbClr val="C00000"/>
              </a:solidFill>
              <a:latin typeface="微软雅黑" pitchFamily="34" charset="-122"/>
              <a:ea typeface="微软雅黑" pitchFamily="34" charset="-122"/>
            </a:endParaRPr>
          </a:p>
        </p:txBody>
      </p:sp>
      <p:sp>
        <p:nvSpPr>
          <p:cNvPr id="24" name="圆角矩形 23"/>
          <p:cNvSpPr/>
          <p:nvPr/>
        </p:nvSpPr>
        <p:spPr>
          <a:xfrm>
            <a:off x="2219277" y="1594624"/>
            <a:ext cx="6680248" cy="2274849"/>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17712338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2" name="MH_Others_1"/>
          <p:cNvCxnSpPr/>
          <p:nvPr>
            <p:custDataLst>
              <p:tags r:id="rId2"/>
            </p:custDataLst>
          </p:nvPr>
        </p:nvCxnSpPr>
        <p:spPr>
          <a:xfrm>
            <a:off x="0" y="598575"/>
            <a:ext cx="9144000" cy="0"/>
          </a:xfrm>
          <a:prstGeom prst="line">
            <a:avLst/>
          </a:prstGeom>
          <a:noFill/>
          <a:ln w="34925" cap="flat" cmpd="sng" algn="ctr">
            <a:solidFill>
              <a:srgbClr val="084CA1"/>
            </a:solidFill>
            <a:prstDash val="solid"/>
            <a:miter lim="800000"/>
          </a:ln>
          <a:effectLst/>
        </p:spPr>
      </p:cxnSp>
      <p:sp>
        <p:nvSpPr>
          <p:cNvPr id="74" name="MH_Others_3"/>
          <p:cNvSpPr>
            <a:spLocks/>
          </p:cNvSpPr>
          <p:nvPr>
            <p:custDataLst>
              <p:tags r:id="rId3"/>
            </p:custDataLst>
          </p:nvPr>
        </p:nvSpPr>
        <p:spPr>
          <a:xfrm>
            <a:off x="457430" y="277323"/>
            <a:ext cx="739919" cy="741600"/>
          </a:xfrm>
          <a:prstGeom prst="ellipse">
            <a:avLst/>
          </a:prstGeom>
          <a:solidFill>
            <a:srgbClr val="084CA1"/>
          </a:solidFill>
          <a:ln w="12700" cap="flat" cmpd="sng" algn="ctr">
            <a:noFill/>
            <a:prstDash val="solid"/>
            <a:miter lim="800000"/>
          </a:ln>
          <a:effectLst/>
        </p:spPr>
        <p:txBody>
          <a:bodyPr lIns="74787" tIns="37393" rIns="74787" bIns="37393" anchor="ctr">
            <a:noAutofit/>
          </a:bodyPr>
          <a:lstStyle/>
          <a:p>
            <a:pPr algn="ctr" defTabSz="747869">
              <a:defRPr/>
            </a:pPr>
            <a:endParaRPr lang="zh-CN" altLang="en-US" sz="1500" kern="0">
              <a:solidFill>
                <a:srgbClr val="FFFFFF"/>
              </a:solidFill>
              <a:latin typeface="Arial"/>
              <a:ea typeface="微软雅黑"/>
            </a:endParaRPr>
          </a:p>
        </p:txBody>
      </p:sp>
      <p:sp>
        <p:nvSpPr>
          <p:cNvPr id="75" name="MH_Others_4"/>
          <p:cNvSpPr txBox="1">
            <a:spLocks/>
          </p:cNvSpPr>
          <p:nvPr>
            <p:custDataLst>
              <p:tags r:id="rId4"/>
            </p:custDataLst>
          </p:nvPr>
        </p:nvSpPr>
        <p:spPr>
          <a:xfrm>
            <a:off x="513688" y="276919"/>
            <a:ext cx="720000" cy="760987"/>
          </a:xfrm>
          <a:prstGeom prst="rect">
            <a:avLst/>
          </a:prstGeom>
          <a:noFill/>
        </p:spPr>
        <p:txBody>
          <a:bodyPr lIns="74787" tIns="37393" rIns="74787" bIns="37393" anchor="ctr">
            <a:noAutofit/>
          </a:bodyPr>
          <a:lstStyle/>
          <a:p>
            <a:pPr defTabSz="747869">
              <a:defRPr/>
            </a:pPr>
            <a:r>
              <a:rPr lang="en-US" altLang="zh-CN" sz="6000" kern="0" spc="327" dirty="0" smtClean="0">
                <a:solidFill>
                  <a:srgbClr val="FFFFFF"/>
                </a:solidFill>
                <a:latin typeface="微软雅黑"/>
                <a:ea typeface="微软雅黑"/>
              </a:rPr>
              <a:t>1</a:t>
            </a:r>
            <a:endParaRPr lang="zh-CN" altLang="en-US" sz="4400" kern="0" spc="327" dirty="0">
              <a:solidFill>
                <a:srgbClr val="066DCA">
                  <a:lumMod val="40000"/>
                  <a:lumOff val="60000"/>
                </a:srgbClr>
              </a:solidFill>
              <a:latin typeface="微软雅黑"/>
              <a:ea typeface="微软雅黑"/>
            </a:endParaRPr>
          </a:p>
        </p:txBody>
      </p:sp>
      <p:sp>
        <p:nvSpPr>
          <p:cNvPr id="76" name="MH_Others_5"/>
          <p:cNvSpPr txBox="1">
            <a:spLocks noChangeArrowheads="1"/>
          </p:cNvSpPr>
          <p:nvPr>
            <p:custDataLst>
              <p:tags r:id="rId5"/>
            </p:custDataLst>
          </p:nvPr>
        </p:nvSpPr>
        <p:spPr bwMode="auto">
          <a:xfrm>
            <a:off x="1211839" y="230618"/>
            <a:ext cx="5925231" cy="324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4787" tIns="37393" rIns="74787" bIns="37393" anchor="ct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defTabSz="747869">
              <a:defRPr/>
            </a:pPr>
            <a:r>
              <a:rPr lang="zh-CN" altLang="en-US" sz="2600" kern="0" dirty="0" smtClean="0">
                <a:solidFill>
                  <a:srgbClr val="084CA1"/>
                </a:solidFill>
                <a:latin typeface="微软雅黑"/>
                <a:ea typeface="微软雅黑"/>
              </a:rPr>
              <a:t>交易性</a:t>
            </a:r>
            <a:r>
              <a:rPr lang="zh-CN" altLang="en-US" sz="2600" kern="0" dirty="0">
                <a:solidFill>
                  <a:srgbClr val="084CA1"/>
                </a:solidFill>
                <a:latin typeface="微软雅黑"/>
                <a:ea typeface="微软雅黑"/>
              </a:rPr>
              <a:t>金融资产的</a:t>
            </a:r>
            <a:r>
              <a:rPr lang="zh-CN" altLang="zh-CN" sz="2600" kern="0" dirty="0">
                <a:solidFill>
                  <a:srgbClr val="084CA1"/>
                </a:solidFill>
                <a:latin typeface="微软雅黑"/>
                <a:ea typeface="微软雅黑"/>
              </a:rPr>
              <a:t>账务</a:t>
            </a:r>
            <a:r>
              <a:rPr lang="zh-CN" altLang="zh-CN" sz="2600" kern="0" dirty="0" smtClean="0">
                <a:solidFill>
                  <a:srgbClr val="084CA1"/>
                </a:solidFill>
                <a:latin typeface="微软雅黑"/>
                <a:ea typeface="微软雅黑"/>
              </a:rPr>
              <a:t>处理</a:t>
            </a:r>
            <a:endParaRPr lang="zh-CN" altLang="en-US" sz="2600" kern="0" dirty="0">
              <a:solidFill>
                <a:srgbClr val="084CA1"/>
              </a:solidFill>
              <a:latin typeface="微软雅黑"/>
              <a:ea typeface="微软雅黑"/>
            </a:endParaRPr>
          </a:p>
        </p:txBody>
      </p:sp>
      <p:sp>
        <p:nvSpPr>
          <p:cNvPr id="10" name="MH_Other_1"/>
          <p:cNvSpPr>
            <a:spLocks/>
          </p:cNvSpPr>
          <p:nvPr>
            <p:custDataLst>
              <p:tags r:id="rId6"/>
            </p:custDataLst>
          </p:nvPr>
        </p:nvSpPr>
        <p:spPr bwMode="auto">
          <a:xfrm>
            <a:off x="1250774" y="674270"/>
            <a:ext cx="288925" cy="283369"/>
          </a:xfrm>
          <a:custGeom>
            <a:avLst/>
            <a:gdLst>
              <a:gd name="T0" fmla="*/ 88122 w 289560"/>
              <a:gd name="T1" fmla="*/ 199537 h 378262"/>
              <a:gd name="T2" fmla="*/ 176246 w 289560"/>
              <a:gd name="T3" fmla="*/ 288027 h 378262"/>
              <a:gd name="T4" fmla="*/ 88122 w 289560"/>
              <a:gd name="T5" fmla="*/ 376518 h 378262"/>
              <a:gd name="T6" fmla="*/ 0 w 289560"/>
              <a:gd name="T7" fmla="*/ 288027 h 378262"/>
              <a:gd name="T8" fmla="*/ 198906 w 289560"/>
              <a:gd name="T9" fmla="*/ 99768 h 378262"/>
              <a:gd name="T10" fmla="*/ 287028 w 289560"/>
              <a:gd name="T11" fmla="*/ 188259 h 378262"/>
              <a:gd name="T12" fmla="*/ 198906 w 289560"/>
              <a:gd name="T13" fmla="*/ 276749 h 378262"/>
              <a:gd name="T14" fmla="*/ 110783 w 289560"/>
              <a:gd name="T15" fmla="*/ 188259 h 378262"/>
              <a:gd name="T16" fmla="*/ 88122 w 289560"/>
              <a:gd name="T17" fmla="*/ 0 h 378262"/>
              <a:gd name="T18" fmla="*/ 176246 w 289560"/>
              <a:gd name="T19" fmla="*/ 88490 h 378262"/>
              <a:gd name="T20" fmla="*/ 88122 w 289560"/>
              <a:gd name="T21" fmla="*/ 176980 h 378262"/>
              <a:gd name="T22" fmla="*/ 0 w 289560"/>
              <a:gd name="T23" fmla="*/ 88490 h 37826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89560" h="378262">
                <a:moveTo>
                  <a:pt x="88900" y="200462"/>
                </a:moveTo>
                <a:lnTo>
                  <a:pt x="177800" y="289362"/>
                </a:lnTo>
                <a:lnTo>
                  <a:pt x="88900" y="378262"/>
                </a:lnTo>
                <a:lnTo>
                  <a:pt x="0" y="289362"/>
                </a:lnTo>
                <a:lnTo>
                  <a:pt x="88900" y="200462"/>
                </a:lnTo>
                <a:close/>
                <a:moveTo>
                  <a:pt x="200660" y="100231"/>
                </a:moveTo>
                <a:lnTo>
                  <a:pt x="289560" y="189131"/>
                </a:lnTo>
                <a:lnTo>
                  <a:pt x="200660" y="278031"/>
                </a:lnTo>
                <a:lnTo>
                  <a:pt x="111760" y="189131"/>
                </a:lnTo>
                <a:lnTo>
                  <a:pt x="200660" y="100231"/>
                </a:lnTo>
                <a:close/>
                <a:moveTo>
                  <a:pt x="88900" y="0"/>
                </a:moveTo>
                <a:lnTo>
                  <a:pt x="177800" y="88900"/>
                </a:lnTo>
                <a:lnTo>
                  <a:pt x="88900" y="177800"/>
                </a:lnTo>
                <a:lnTo>
                  <a:pt x="0" y="88900"/>
                </a:lnTo>
                <a:lnTo>
                  <a:pt x="88900" y="0"/>
                </a:lnTo>
                <a:close/>
              </a:path>
            </a:pathLst>
          </a:custGeom>
          <a:solidFill>
            <a:srgbClr val="084CA1"/>
          </a:solidFill>
          <a:ln>
            <a:noFill/>
          </a:ln>
        </p:spPr>
        <p:txBody>
          <a:bodyPr lIns="81630" tIns="40815" rIns="81630" bIns="40815" anchor="ctr"/>
          <a:lstStyle/>
          <a:p>
            <a:endParaRPr lang="zh-CN" altLang="en-US">
              <a:solidFill>
                <a:srgbClr val="00B0F0"/>
              </a:solidFill>
            </a:endParaRPr>
          </a:p>
        </p:txBody>
      </p:sp>
      <p:sp>
        <p:nvSpPr>
          <p:cNvPr id="11" name="矩形 10"/>
          <p:cNvSpPr/>
          <p:nvPr/>
        </p:nvSpPr>
        <p:spPr>
          <a:xfrm>
            <a:off x="1421258" y="649144"/>
            <a:ext cx="7261956" cy="352515"/>
          </a:xfrm>
          <a:prstGeom prst="rect">
            <a:avLst/>
          </a:prstGeom>
        </p:spPr>
        <p:txBody>
          <a:bodyPr wrap="none" lIns="74787" tIns="37393" rIns="74787" bIns="37393">
            <a:spAutoFit/>
          </a:bodyPr>
          <a:lstStyle/>
          <a:p>
            <a:r>
              <a:rPr lang="zh-CN" altLang="en-US" sz="1800" b="1" dirty="0" smtClean="0">
                <a:solidFill>
                  <a:srgbClr val="084CA1"/>
                </a:solidFill>
                <a:ea typeface="微软雅黑"/>
                <a:cs typeface="+mn-ea"/>
                <a:sym typeface="+mn-lt"/>
              </a:rPr>
              <a:t>（</a:t>
            </a:r>
            <a:r>
              <a:rPr lang="zh-CN" altLang="en-US" sz="1800" b="1" dirty="0">
                <a:solidFill>
                  <a:srgbClr val="084CA1"/>
                </a:solidFill>
                <a:ea typeface="微软雅黑"/>
                <a:cs typeface="+mn-ea"/>
                <a:sym typeface="+mn-lt"/>
              </a:rPr>
              <a:t>二</a:t>
            </a:r>
            <a:r>
              <a:rPr lang="zh-CN" altLang="en-US" sz="1800" b="1" dirty="0" smtClean="0">
                <a:solidFill>
                  <a:srgbClr val="084CA1"/>
                </a:solidFill>
                <a:ea typeface="微软雅黑"/>
                <a:cs typeface="+mn-ea"/>
                <a:sym typeface="+mn-lt"/>
              </a:rPr>
              <a:t>）账务处理</a:t>
            </a:r>
            <a:r>
              <a:rPr lang="en-US" altLang="zh-CN" sz="1800" b="1" dirty="0" smtClean="0">
                <a:solidFill>
                  <a:srgbClr val="084CA1"/>
                </a:solidFill>
                <a:ea typeface="微软雅黑"/>
                <a:cs typeface="+mn-ea"/>
                <a:sym typeface="+mn-lt"/>
              </a:rPr>
              <a:t>——</a:t>
            </a:r>
            <a:r>
              <a:rPr lang="zh-CN" altLang="zh-CN" sz="1800" b="1" dirty="0">
                <a:solidFill>
                  <a:srgbClr val="084CA1"/>
                </a:solidFill>
                <a:ea typeface="微软雅黑"/>
                <a:cs typeface="+mn-ea"/>
              </a:rPr>
              <a:t>持有期间交易性金融资产的现金股利和利息的处理</a:t>
            </a:r>
          </a:p>
        </p:txBody>
      </p:sp>
      <p:grpSp>
        <p:nvGrpSpPr>
          <p:cNvPr id="19" name="组合 18"/>
          <p:cNvGrpSpPr/>
          <p:nvPr/>
        </p:nvGrpSpPr>
        <p:grpSpPr>
          <a:xfrm>
            <a:off x="3061068" y="2078231"/>
            <a:ext cx="562070" cy="112092"/>
            <a:chOff x="3896693" y="665994"/>
            <a:chExt cx="562070" cy="112092"/>
          </a:xfrm>
          <a:solidFill>
            <a:srgbClr val="084CA1"/>
          </a:solidFill>
        </p:grpSpPr>
        <p:cxnSp>
          <p:nvCxnSpPr>
            <p:cNvPr id="20" name="Straight Connector 14"/>
            <p:cNvCxnSpPr/>
            <p:nvPr/>
          </p:nvCxnSpPr>
          <p:spPr>
            <a:xfrm flipH="1">
              <a:off x="3896693" y="728946"/>
              <a:ext cx="490062" cy="0"/>
            </a:xfrm>
            <a:prstGeom prst="line">
              <a:avLst/>
            </a:prstGeom>
            <a:grpFill/>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1" name="îṩ1íḍè"/>
            <p:cNvSpPr/>
            <p:nvPr/>
          </p:nvSpPr>
          <p:spPr bwMode="auto">
            <a:xfrm>
              <a:off x="4346671" y="665994"/>
              <a:ext cx="112092" cy="112092"/>
            </a:xfrm>
            <a:prstGeom prst="ellipse">
              <a:avLst/>
            </a:prstGeom>
            <a:grp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grpSp>
      <p:sp>
        <p:nvSpPr>
          <p:cNvPr id="22" name="文本框 14"/>
          <p:cNvSpPr txBox="1"/>
          <p:nvPr/>
        </p:nvSpPr>
        <p:spPr>
          <a:xfrm>
            <a:off x="251761" y="1257115"/>
            <a:ext cx="2956956" cy="1754326"/>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被投资单位宣告现金股利或在资产负债表日按分期付息、一次还本债券投资的票面利率计算的利息收入</a:t>
            </a:r>
            <a:endParaRPr lang="zh-CN" altLang="en-US" sz="1800" dirty="0">
              <a:latin typeface="微软雅黑" pitchFamily="34" charset="-122"/>
              <a:ea typeface="微软雅黑" pitchFamily="34" charset="-122"/>
            </a:endParaRPr>
          </a:p>
        </p:txBody>
      </p:sp>
      <p:sp>
        <p:nvSpPr>
          <p:cNvPr id="23" name="矩形 22"/>
          <p:cNvSpPr/>
          <p:nvPr>
            <p:custDataLst>
              <p:tags r:id="rId7"/>
            </p:custDataLst>
          </p:nvPr>
        </p:nvSpPr>
        <p:spPr>
          <a:xfrm>
            <a:off x="3623138" y="1640286"/>
            <a:ext cx="5444191" cy="875889"/>
          </a:xfrm>
          <a:prstGeom prst="rect">
            <a:avLst/>
          </a:prstGeom>
        </p:spPr>
        <p:txBody>
          <a:bodyPr wrap="square">
            <a:noAutofit/>
          </a:bodyPr>
          <a:lstStyle/>
          <a:p>
            <a:pPr>
              <a:lnSpc>
                <a:spcPct val="150000"/>
              </a:lnSpc>
            </a:pPr>
            <a:r>
              <a:rPr lang="zh-CN" altLang="zh-CN" sz="1800" dirty="0">
                <a:latin typeface="微软雅黑" pitchFamily="34" charset="-122"/>
                <a:ea typeface="微软雅黑" pitchFamily="34" charset="-122"/>
              </a:rPr>
              <a:t>借：</a:t>
            </a:r>
            <a:r>
              <a:rPr lang="zh-CN" altLang="en-US" sz="1800" dirty="0">
                <a:latin typeface="微软雅黑" pitchFamily="34" charset="-122"/>
                <a:ea typeface="微软雅黑" pitchFamily="34" charset="-122"/>
              </a:rPr>
              <a:t>应收股利</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应收利息</a:t>
            </a:r>
            <a:r>
              <a:rPr lang="en-US" altLang="zh-CN" sz="1800" dirty="0">
                <a:latin typeface="微软雅黑" pitchFamily="34" charset="-122"/>
                <a:ea typeface="微软雅黑" pitchFamily="34" charset="-122"/>
              </a:rPr>
              <a:t/>
            </a:r>
            <a:br>
              <a:rPr lang="en-US" altLang="zh-CN" sz="1800" dirty="0">
                <a:latin typeface="微软雅黑" pitchFamily="34" charset="-122"/>
                <a:ea typeface="微软雅黑" pitchFamily="34" charset="-122"/>
              </a:rPr>
            </a:br>
            <a:r>
              <a:rPr lang="en-US" altLang="zh-CN" sz="1800" dirty="0">
                <a:latin typeface="微软雅黑" pitchFamily="34" charset="-122"/>
                <a:ea typeface="微软雅黑" pitchFamily="34" charset="-122"/>
              </a:rPr>
              <a:t>        </a:t>
            </a:r>
            <a:r>
              <a:rPr lang="zh-CN" altLang="zh-CN" sz="1800" dirty="0">
                <a:latin typeface="微软雅黑" pitchFamily="34" charset="-122"/>
                <a:ea typeface="微软雅黑" pitchFamily="34" charset="-122"/>
              </a:rPr>
              <a:t>贷：投资收益</a:t>
            </a:r>
          </a:p>
        </p:txBody>
      </p:sp>
      <p:sp>
        <p:nvSpPr>
          <p:cNvPr id="24" name="圆角矩形 23"/>
          <p:cNvSpPr/>
          <p:nvPr/>
        </p:nvSpPr>
        <p:spPr>
          <a:xfrm>
            <a:off x="3579470" y="1179572"/>
            <a:ext cx="5415849" cy="1924669"/>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16" name="矩形 15"/>
          <p:cNvSpPr/>
          <p:nvPr>
            <p:custDataLst>
              <p:tags r:id="rId8"/>
            </p:custDataLst>
          </p:nvPr>
        </p:nvSpPr>
        <p:spPr>
          <a:xfrm>
            <a:off x="3553955" y="3547849"/>
            <a:ext cx="4896544" cy="927345"/>
          </a:xfrm>
          <a:prstGeom prst="rect">
            <a:avLst/>
          </a:prstGeom>
        </p:spPr>
        <p:txBody>
          <a:bodyPr wrap="square">
            <a:noAutofit/>
          </a:bodyPr>
          <a:lstStyle/>
          <a:p>
            <a:pPr>
              <a:lnSpc>
                <a:spcPct val="150000"/>
              </a:lnSpc>
            </a:pPr>
            <a:r>
              <a:rPr lang="zh-CN" altLang="en-US" sz="1800" dirty="0">
                <a:latin typeface="微软雅黑" pitchFamily="34" charset="-122"/>
                <a:ea typeface="微软雅黑" pitchFamily="34" charset="-122"/>
              </a:rPr>
              <a:t>借：</a:t>
            </a:r>
            <a:r>
              <a:rPr lang="zh-CN" altLang="zh-CN" sz="1800" dirty="0">
                <a:latin typeface="微软雅黑" pitchFamily="34" charset="-122"/>
                <a:ea typeface="微软雅黑" pitchFamily="34" charset="-122"/>
              </a:rPr>
              <a:t>银行</a:t>
            </a:r>
            <a:r>
              <a:rPr lang="zh-CN" altLang="zh-CN" sz="1800" dirty="0" smtClean="0">
                <a:latin typeface="微软雅黑" pitchFamily="34" charset="-122"/>
                <a:ea typeface="微软雅黑" pitchFamily="34" charset="-122"/>
              </a:rPr>
              <a:t>存款</a:t>
            </a:r>
            <a:r>
              <a:rPr lang="en-US" altLang="zh-CN" sz="1800" dirty="0" smtClean="0">
                <a:latin typeface="微软雅黑" pitchFamily="34" charset="-122"/>
                <a:ea typeface="微软雅黑" pitchFamily="34" charset="-122"/>
              </a:rPr>
              <a:t>/</a:t>
            </a:r>
            <a:r>
              <a:rPr lang="zh-CN" altLang="zh-CN" sz="1800" dirty="0">
                <a:latin typeface="微软雅黑" pitchFamily="34" charset="-122"/>
                <a:ea typeface="微软雅黑" pitchFamily="34" charset="-122"/>
              </a:rPr>
              <a:t>其他货币资金——存出投资</a:t>
            </a:r>
            <a:r>
              <a:rPr lang="zh-CN" altLang="zh-CN" sz="1800" dirty="0" smtClean="0">
                <a:latin typeface="微软雅黑" pitchFamily="34" charset="-122"/>
                <a:ea typeface="微软雅黑" pitchFamily="34" charset="-122"/>
              </a:rPr>
              <a:t>款</a:t>
            </a:r>
            <a:endParaRPr lang="zh-CN" altLang="en-US" sz="1800" dirty="0">
              <a:latin typeface="微软雅黑" pitchFamily="34" charset="-122"/>
              <a:ea typeface="微软雅黑" pitchFamily="34" charset="-122"/>
            </a:endParaRPr>
          </a:p>
          <a:p>
            <a:pPr>
              <a:lnSpc>
                <a:spcPct val="150000"/>
              </a:lnSpc>
            </a:pPr>
            <a:r>
              <a:rPr lang="zh-CN" altLang="en-US" sz="1800" dirty="0">
                <a:latin typeface="微软雅黑" pitchFamily="34" charset="-122"/>
                <a:ea typeface="微软雅黑" pitchFamily="34" charset="-122"/>
              </a:rPr>
              <a:t>    贷：应收股利</a:t>
            </a:r>
            <a:r>
              <a:rPr lang="en-US" altLang="zh-CN" sz="1800" dirty="0">
                <a:latin typeface="微软雅黑" pitchFamily="34" charset="-122"/>
                <a:ea typeface="微软雅黑" pitchFamily="34" charset="-122"/>
              </a:rPr>
              <a:t>/</a:t>
            </a:r>
            <a:r>
              <a:rPr lang="zh-CN" altLang="en-US" sz="1800" dirty="0">
                <a:latin typeface="微软雅黑" pitchFamily="34" charset="-122"/>
                <a:ea typeface="微软雅黑" pitchFamily="34" charset="-122"/>
              </a:rPr>
              <a:t>应收利息</a:t>
            </a:r>
          </a:p>
        </p:txBody>
      </p:sp>
      <p:sp>
        <p:nvSpPr>
          <p:cNvPr id="17" name="圆角矩形 16"/>
          <p:cNvSpPr/>
          <p:nvPr/>
        </p:nvSpPr>
        <p:spPr>
          <a:xfrm>
            <a:off x="3579469" y="3567332"/>
            <a:ext cx="5415849" cy="949254"/>
          </a:xfrm>
          <a:prstGeom prst="roundRect">
            <a:avLst/>
          </a:prstGeom>
          <a:noFill/>
          <a:ln w="19050">
            <a:solidFill>
              <a:srgbClr val="084CA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微软雅黑" pitchFamily="34" charset="-122"/>
              <a:ea typeface="微软雅黑" pitchFamily="34" charset="-122"/>
            </a:endParaRPr>
          </a:p>
        </p:txBody>
      </p:sp>
      <p:sp>
        <p:nvSpPr>
          <p:cNvPr id="26" name="îṩ1íḍè"/>
          <p:cNvSpPr/>
          <p:nvPr/>
        </p:nvSpPr>
        <p:spPr bwMode="auto">
          <a:xfrm>
            <a:off x="3503677" y="3963180"/>
            <a:ext cx="112092" cy="112092"/>
          </a:xfrm>
          <a:prstGeom prst="ellipse">
            <a:avLst/>
          </a:prstGeom>
          <a:solidFill>
            <a:srgbClr val="084CA1"/>
          </a:solidFill>
          <a:ln w="19050">
            <a:solidFill>
              <a:srgbClr val="084CA1"/>
            </a:solidFill>
            <a:round/>
          </a:ln>
        </p:spPr>
        <p:txBody>
          <a:bodyPr anchor="ctr"/>
          <a:lstStyle/>
          <a:p>
            <a:pPr algn="ctr"/>
            <a:endParaRPr sz="1800">
              <a:latin typeface="微软雅黑" pitchFamily="34" charset="-122"/>
              <a:ea typeface="微软雅黑" pitchFamily="34" charset="-122"/>
              <a:cs typeface="+mn-ea"/>
              <a:sym typeface="+mn-lt"/>
            </a:endParaRPr>
          </a:p>
        </p:txBody>
      </p:sp>
      <p:cxnSp>
        <p:nvCxnSpPr>
          <p:cNvPr id="27" name="Straight Connector 14"/>
          <p:cNvCxnSpPr>
            <a:stCxn id="26" idx="2"/>
          </p:cNvCxnSpPr>
          <p:nvPr/>
        </p:nvCxnSpPr>
        <p:spPr>
          <a:xfrm flipH="1">
            <a:off x="3125707" y="4019226"/>
            <a:ext cx="377970" cy="1645"/>
          </a:xfrm>
          <a:prstGeom prst="line">
            <a:avLst/>
          </a:prstGeom>
          <a:ln w="19050">
            <a:solidFill>
              <a:srgbClr val="084CA1"/>
            </a:solidFill>
          </a:ln>
        </p:spPr>
        <p:style>
          <a:lnRef idx="1">
            <a:schemeClr val="accent1"/>
          </a:lnRef>
          <a:fillRef idx="0">
            <a:schemeClr val="accent1"/>
          </a:fillRef>
          <a:effectRef idx="0">
            <a:schemeClr val="accent1"/>
          </a:effectRef>
          <a:fontRef idx="minor">
            <a:schemeClr val="tx1"/>
          </a:fontRef>
        </p:style>
      </p:cxnSp>
      <p:sp>
        <p:nvSpPr>
          <p:cNvPr id="28" name="文本框 14"/>
          <p:cNvSpPr txBox="1"/>
          <p:nvPr/>
        </p:nvSpPr>
        <p:spPr>
          <a:xfrm>
            <a:off x="251761" y="3759614"/>
            <a:ext cx="2967446" cy="507831"/>
          </a:xfrm>
          <a:prstGeom prst="rect">
            <a:avLst/>
          </a:prstGeom>
          <a:solidFill>
            <a:schemeClr val="accent1">
              <a:lumMod val="60000"/>
              <a:lumOff val="40000"/>
            </a:schemeClr>
          </a:solidFill>
        </p:spPr>
        <p:txBody>
          <a:bodyPr wrap="square" rtlCol="0" anchor="ctr">
            <a:spAutoFit/>
          </a:bodyPr>
          <a:lstStyle/>
          <a:p>
            <a:pPr>
              <a:lnSpc>
                <a:spcPct val="150000"/>
              </a:lnSpc>
            </a:pPr>
            <a:r>
              <a:rPr lang="zh-CN" altLang="zh-CN" sz="1800" dirty="0">
                <a:latin typeface="微软雅黑" pitchFamily="34" charset="-122"/>
                <a:ea typeface="微软雅黑" pitchFamily="34" charset="-122"/>
              </a:rPr>
              <a:t>收到现金股利或债券利息时</a:t>
            </a:r>
            <a:endParaRPr lang="zh-CN" altLang="en-US" sz="1800" dirty="0">
              <a:latin typeface="微软雅黑" pitchFamily="34" charset="-122"/>
              <a:ea typeface="微软雅黑" pitchFamily="34" charset="-122"/>
            </a:endParaRPr>
          </a:p>
        </p:txBody>
      </p:sp>
    </p:spTree>
    <p:custDataLst>
      <p:tags r:id="rId1"/>
    </p:custDataLst>
    <p:extLst>
      <p:ext uri="{BB962C8B-B14F-4D97-AF65-F5344CB8AC3E}">
        <p14:creationId xmlns:p14="http://schemas.microsoft.com/office/powerpoint/2010/main" val="52008433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1129"/>
  <p:tag name="MH_SECTIONID" val="1130,1131,"/>
</p:tagLst>
</file>

<file path=ppt/tags/tag10.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3"/>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10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0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0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0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4"/>
</p:tagLst>
</file>

<file path=ppt/tags/tag11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1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1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119.xml><?xml version="1.0" encoding="utf-8"?>
<p:tagLst xmlns:a="http://schemas.openxmlformats.org/drawingml/2006/main" xmlns:r="http://schemas.openxmlformats.org/officeDocument/2006/relationships" xmlns:p="http://schemas.openxmlformats.org/presentationml/2006/main">
  <p:tag name="MH" val="20180629132639"/>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Oval 25"/>
</p:tagLst>
</file>

<file path=ppt/tags/tag1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6"/>
</p:tagLst>
</file>

<file path=ppt/tags/tag1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7"/>
</p:tagLst>
</file>

<file path=ppt/tags/tag1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Straight Connector 13"/>
</p:tagLst>
</file>

<file path=ppt/tags/tag16.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1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1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1.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6.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2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2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Text Placeholder 3"/>
</p:tagLst>
</file>

<file path=ppt/tags/tag3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3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38.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文本框 16"/>
</p:tagLst>
</file>

<file path=ppt/tags/tag4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4.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4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4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8"/>
</p:tagLst>
</file>

<file path=ppt/tags/tag50.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3.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4.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2"/>
</p:tagLst>
</file>

<file path=ppt/tags/tag56.xml><?xml version="1.0" encoding="utf-8"?>
<p:tagLst xmlns:a="http://schemas.openxmlformats.org/drawingml/2006/main" xmlns:r="http://schemas.openxmlformats.org/officeDocument/2006/relationships" xmlns:p="http://schemas.openxmlformats.org/presentationml/2006/main">
  <p:tag name="MH" val="20180716173537"/>
  <p:tag name="MH_LIBRARY" val="GRAPHIC"/>
  <p:tag name="MH_TYPE" val="Other"/>
  <p:tag name="MH_ORDER" val="3"/>
</p:tagLst>
</file>

<file path=ppt/tags/tag5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5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5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19"/>
</p:tagLst>
</file>

<file path=ppt/tags/tag6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6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6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6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0"/>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2.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7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77.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8.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1"/>
</p:tagLst>
</file>

<file path=ppt/tags/tag80.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2.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3.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4.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5.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87.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8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89.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xml><?xml version="1.0" encoding="utf-8"?>
<p:tagLst xmlns:a="http://schemas.openxmlformats.org/drawingml/2006/main" xmlns:r="http://schemas.openxmlformats.org/officeDocument/2006/relationships" xmlns:p="http://schemas.openxmlformats.org/presentationml/2006/main">
  <p:tag name="MH" val="20180629131825"/>
  <p:tag name="MH_LIBRARY" val="GRAPHIC"/>
  <p:tag name="MH_ORDER" val="Isosceles Triangle 22"/>
</p:tagLst>
</file>

<file path=ppt/tags/tag90.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1.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2.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169019"/>
  <p:tag name="KSO_WM_UNIT_TYPE" val="f"/>
  <p:tag name="KSO_WM_UNIT_INDEX" val="1"/>
  <p:tag name="KSO_WM_UNIT_ID" val="256*f*1"/>
  <p:tag name="KSO_WM_UNIT_CLEAR" val="1"/>
  <p:tag name="KSO_WM_UNIT_LAYERLEVEL" val="1"/>
  <p:tag name="KSO_WM_UNIT_VALUE" val="90"/>
  <p:tag name="KSO_WM_UNIT_HIGHLIGHT" val="0"/>
  <p:tag name="KSO_WM_UNIT_COMPATIBLE" val="0"/>
  <p:tag name="KSO_WM_BEAUTIFY_FLAG" val="#wm#"/>
  <p:tag name="KSO_WM_UNIT_PRESET_TEXT_INDEX" val="5"/>
  <p:tag name="KSO_WM_UNIT_PRESET_TEXT_LEN" val="198"/>
</p:tagLst>
</file>

<file path=ppt/tags/tag94.xml><?xml version="1.0" encoding="utf-8"?>
<p:tagLst xmlns:a="http://schemas.openxmlformats.org/drawingml/2006/main" xmlns:r="http://schemas.openxmlformats.org/officeDocument/2006/relationships" xmlns:p="http://schemas.openxmlformats.org/presentationml/2006/main">
  <p:tag name="MH" val="20180629131825"/>
  <p:tag name="MH_LIBRARY" val="GRAPHIC"/>
</p:tagLst>
</file>

<file path=ppt/tags/tag95.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6.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7.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8.xml><?xml version="1.0" encoding="utf-8"?>
<p:tagLst xmlns:a="http://schemas.openxmlformats.org/drawingml/2006/main" xmlns:r="http://schemas.openxmlformats.org/officeDocument/2006/relationships" xmlns:p="http://schemas.openxmlformats.org/presentationml/2006/main">
  <p:tag name="MH" val="20180110133116"/>
  <p:tag name="MH_LIBRARY" val="CONTENTS"/>
  <p:tag name="MH_TYPE" val="OTHERS"/>
  <p:tag name="ID" val="545842"/>
</p:tagLst>
</file>

<file path=ppt/tags/tag99.xml><?xml version="1.0" encoding="utf-8"?>
<p:tagLst xmlns:a="http://schemas.openxmlformats.org/drawingml/2006/main" xmlns:r="http://schemas.openxmlformats.org/officeDocument/2006/relationships" xmlns:p="http://schemas.openxmlformats.org/presentationml/2006/main">
  <p:tag name="MH" val="20180629155725"/>
  <p:tag name="MH_LIBRARY" val="GRAPHIC"/>
  <p:tag name="MH_TYPE" val="Other"/>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穿越">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6647</TotalTime>
  <Words>1166</Words>
  <Application>Microsoft Office PowerPoint</Application>
  <PresentationFormat>全屏显示(16:9)</PresentationFormat>
  <Paragraphs>157</Paragraphs>
  <Slides>17</Slides>
  <Notes>1</Notes>
  <HiddenSlides>0</HiddenSlides>
  <MMClips>0</MMClips>
  <ScaleCrop>false</ScaleCrop>
  <HeadingPairs>
    <vt:vector size="4" baseType="variant">
      <vt:variant>
        <vt:lpstr>主题</vt:lpstr>
      </vt:variant>
      <vt:variant>
        <vt:i4>2</vt:i4>
      </vt:variant>
      <vt:variant>
        <vt:lpstr>幻灯片标题</vt:lpstr>
      </vt:variant>
      <vt:variant>
        <vt:i4>17</vt:i4>
      </vt:variant>
    </vt:vector>
  </HeadingPairs>
  <TitlesOfParts>
    <vt:vector size="19" baseType="lpstr">
      <vt:lpstr>Office 主题</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lujinxia</cp:lastModifiedBy>
  <cp:revision>481</cp:revision>
  <dcterms:created xsi:type="dcterms:W3CDTF">2018-01-31T05:19:00Z</dcterms:created>
  <dcterms:modified xsi:type="dcterms:W3CDTF">2018-08-23T03:57:53Z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