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4.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第六章　战略管理</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战略的层次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经营战略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经营战略的主要内容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依照企业战略的指示,各业务单元需要做出的贡献。</a:t>
            </a:r>
            <a:endParaRPr lang="zh-CN" altLang="en-US"/>
          </a:p>
          <a:p>
            <a:r>
              <a:rPr lang="zh-CN" altLang="en-US"/>
              <a:t>(2) 确定竞争方式。</a:t>
            </a:r>
            <a:endParaRPr lang="zh-CN" altLang="en-US"/>
          </a:p>
          <a:p>
            <a:r>
              <a:rPr lang="zh-CN" altLang="en-US"/>
              <a:t>(3) 对各职能部门的要求。</a:t>
            </a:r>
            <a:endParaRPr lang="zh-CN" altLang="en-US"/>
          </a:p>
          <a:p>
            <a:r>
              <a:rPr lang="zh-CN" altLang="en-US"/>
              <a:t>(4) 业务单元内的资源利用。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适应战略模型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管理问题</a:t>
            </a:r>
            <a:endParaRPr lang="zh-CN" altLang="en-US"/>
          </a:p>
          <a:p>
            <a:r>
              <a:rPr lang="zh-CN" altLang="en-US">
                <a:sym typeface="+mn-ea"/>
              </a:rPr>
              <a:t>2. 战略类型</a:t>
            </a:r>
            <a:endParaRPr lang="zh-CN" altLang="en-US"/>
          </a:p>
          <a:p>
            <a:r>
              <a:rPr lang="zh-CN" altLang="en-US">
                <a:sym typeface="+mn-ea"/>
              </a:rPr>
              <a:t>3. 战略与环境的适应</a:t>
            </a:r>
            <a:endParaRPr lang="zh-CN" altLang="en-US"/>
          </a:p>
          <a:p>
            <a:endParaRPr lang="en-US" altLang="zh-CN"/>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战略的层次</a:t>
            </a:r>
            <a:endParaRPr lang="zh-CN" altLang="en-US"/>
          </a:p>
        </p:txBody>
      </p:sp>
      <p:sp>
        <p:nvSpPr>
          <p:cNvPr id="3" name="内容占位符 2"/>
          <p:cNvSpPr>
            <a:spLocks noGrp="1"/>
          </p:cNvSpPr>
          <p:nvPr>
            <p:ph idx="1"/>
          </p:nvPr>
        </p:nvSpPr>
        <p:spPr>
          <a:xfrm>
            <a:off x="622300" y="1423670"/>
            <a:ext cx="6005195" cy="4864735"/>
          </a:xfrm>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竞争战略模型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竞争战略模型(见图6-9)是由迈克尔·波特提出</a:t>
            </a:r>
            <a:r>
              <a:rPr lang="en-US" altLang="zh-CN"/>
              <a:t>.</a:t>
            </a:r>
            <a:endParaRPr lang="en-US" altLang="zh-CN"/>
          </a:p>
          <a:p>
            <a:r>
              <a:rPr lang="zh-CN" altLang="en-US"/>
              <a:t>管理当局可以通过分析自身的长处和竞争对手的短处,寻找一种适合组织发展的战略,以维系自身强有力的市场地位,从而避免与产业中所有竞争对手的死拼硬杀。</a:t>
            </a:r>
            <a:endParaRPr lang="zh-CN" altLang="en-US"/>
          </a:p>
          <a:p>
            <a:r>
              <a:rPr lang="zh-CN" altLang="en-US"/>
              <a:t>1. 成本领先战略</a:t>
            </a:r>
            <a:endParaRPr lang="zh-CN" altLang="en-US"/>
          </a:p>
          <a:p>
            <a:r>
              <a:rPr lang="zh-CN" altLang="en-US"/>
              <a:t>2. 差异化战略</a:t>
            </a:r>
            <a:endParaRPr lang="zh-CN" altLang="en-US"/>
          </a:p>
          <a:p>
            <a:r>
              <a:rPr lang="zh-CN" altLang="en-US"/>
              <a:t>3. 目标集聚战略</a:t>
            </a:r>
            <a:endParaRPr lang="zh-CN" altLang="en-US"/>
          </a:p>
        </p:txBody>
      </p:sp>
      <p:pic>
        <p:nvPicPr>
          <p:cNvPr id="174" name="6-9.jpg" descr="id:2147493767;FounderCES"/>
          <p:cNvPicPr>
            <a:picLocks noChangeAspect="1"/>
          </p:cNvPicPr>
          <p:nvPr/>
        </p:nvPicPr>
        <p:blipFill>
          <a:blip r:embed="rId1"/>
          <a:stretch>
            <a:fillRect/>
          </a:stretch>
        </p:blipFill>
        <p:spPr>
          <a:xfrm>
            <a:off x="7224395" y="2924810"/>
            <a:ext cx="4065905" cy="1407795"/>
          </a:xfrm>
          <a:prstGeom prst="rect">
            <a:avLst/>
          </a:prstGeom>
        </p:spPr>
      </p:pic>
      <p:sp>
        <p:nvSpPr>
          <p:cNvPr id="104" name="文本框 103"/>
          <p:cNvSpPr txBox="1"/>
          <p:nvPr/>
        </p:nvSpPr>
        <p:spPr>
          <a:xfrm>
            <a:off x="7511415" y="4601845"/>
            <a:ext cx="3585210" cy="368300"/>
          </a:xfrm>
          <a:prstGeom prst="rect">
            <a:avLst/>
          </a:prstGeom>
          <a:noFill/>
          <a:ln w="9525">
            <a:noFill/>
          </a:ln>
        </p:spPr>
        <p:txBody>
          <a:bodyPr wrap="square">
            <a:spAutoFit/>
          </a:bodyPr>
          <a:p>
            <a:pPr indent="228600" algn="ctr"/>
            <a:r>
              <a:rPr lang="zh-CN" b="0">
                <a:solidFill>
                  <a:srgbClr val="000000"/>
                </a:solidFill>
                <a:cs typeface="方正书宋_GBK" charset="0"/>
              </a:rPr>
              <a:t>图6-9　3种通用竞争战略</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战略的层次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职能层战略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市场营销战略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财务战略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生产战略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研究与开发战略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人力资源战略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战略规划框架与分析工具</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战略框架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维持战略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维持战略又称稳定战略,其主要特征是组织继续从事当前各种业务,没有什么重大的变化,维持一种温和的增长,或者干脆维持现状。具体来看,实施维持战略的企业可能从事以下活动: 通过提供相同的产品或服务继续服务于相同的顾客;维持现有的市场份额;维持组织现有的经营业务。管理者没兴趣改变现状。</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增长战略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增长战略又称扩张战略,是指增加组织的经营层次,如扩大企业规模、扩大市场份额、增加雇员、提高收益等。增长战略可分为两类,即一体化战略与多元化战略。</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收缩战略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收缩战略通常是在危急情况下使用的一种战略,是指紧缩经营规模或多元化的经营范围。多数管理者并不愿意公开承认他们在使用这一战略,因为收缩战略似乎是与组织的增长目标背道而驰的。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战略规划框架与分析工具</a:t>
            </a:r>
            <a:endParaRPr lang="zh-CN" altLang="en-US"/>
          </a:p>
        </p:txBody>
      </p:sp>
      <p:sp>
        <p:nvSpPr>
          <p:cNvPr id="3" name="内容占位符 2"/>
          <p:cNvSpPr>
            <a:spLocks noGrp="1"/>
          </p:cNvSpPr>
          <p:nvPr>
            <p:ph idx="1"/>
          </p:nvPr>
        </p:nvSpPr>
        <p:spPr>
          <a:xfrm>
            <a:off x="622300" y="1423670"/>
            <a:ext cx="671639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业务组织分析法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BCG发展矩阵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BCG矩阵的横坐标代表相对市场份额,纵坐标代表市场增长率。两个坐标分别有高、低两档,这样就产生了4种业务组合: </a:t>
            </a:r>
            <a:endParaRPr lang="zh-CN" altLang="en-US"/>
          </a:p>
          <a:p>
            <a:r>
              <a:rPr lang="zh-CN" altLang="en-US"/>
              <a:t>1. 明星类业务</a:t>
            </a:r>
            <a:endParaRPr lang="zh-CN" altLang="en-US"/>
          </a:p>
          <a:p>
            <a:r>
              <a:rPr lang="zh-CN" altLang="en-US"/>
              <a:t>2. 问题类业务</a:t>
            </a:r>
            <a:endParaRPr lang="zh-CN" altLang="en-US"/>
          </a:p>
          <a:p>
            <a:r>
              <a:rPr lang="zh-CN" altLang="en-US"/>
              <a:t>3. 金牛类业务</a:t>
            </a:r>
            <a:endParaRPr lang="zh-CN" altLang="en-US"/>
          </a:p>
          <a:p>
            <a:r>
              <a:rPr lang="zh-CN" altLang="en-US"/>
              <a:t>4. 瘦狗类业务</a:t>
            </a:r>
            <a:endParaRPr lang="zh-CN" altLang="en-US"/>
          </a:p>
        </p:txBody>
      </p:sp>
      <p:pic>
        <p:nvPicPr>
          <p:cNvPr id="178" name="6-10.jpg" descr="id:2147493805;FounderCES"/>
          <p:cNvPicPr>
            <a:picLocks noChangeAspect="1"/>
          </p:cNvPicPr>
          <p:nvPr/>
        </p:nvPicPr>
        <p:blipFill>
          <a:blip r:embed="rId1"/>
          <a:stretch>
            <a:fillRect/>
          </a:stretch>
        </p:blipFill>
        <p:spPr>
          <a:xfrm>
            <a:off x="8343900" y="2494280"/>
            <a:ext cx="2238375" cy="2058035"/>
          </a:xfrm>
          <a:prstGeom prst="rect">
            <a:avLst/>
          </a:prstGeom>
        </p:spPr>
      </p:pic>
      <p:sp>
        <p:nvSpPr>
          <p:cNvPr id="105" name="文本框 104"/>
          <p:cNvSpPr txBox="1"/>
          <p:nvPr/>
        </p:nvSpPr>
        <p:spPr>
          <a:xfrm>
            <a:off x="8280400" y="5026025"/>
            <a:ext cx="2889250" cy="368300"/>
          </a:xfrm>
          <a:prstGeom prst="rect">
            <a:avLst/>
          </a:prstGeom>
          <a:noFill/>
          <a:ln w="9525">
            <a:noFill/>
          </a:ln>
        </p:spPr>
        <p:txBody>
          <a:bodyPr wrap="square">
            <a:spAutoFit/>
          </a:bodyPr>
          <a:p>
            <a:pPr indent="228600"/>
            <a:r>
              <a:rPr lang="zh-CN" b="0">
                <a:solidFill>
                  <a:srgbClr val="000000"/>
                </a:solidFill>
                <a:cs typeface="方正书宋_GBK" charset="0"/>
              </a:rPr>
              <a:t>图6-10　BCG发展矩阵</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战略规划框架与分析工具</a:t>
            </a:r>
            <a:endParaRPr lang="zh-CN" altLang="en-US"/>
          </a:p>
        </p:txBody>
      </p:sp>
      <p:sp>
        <p:nvSpPr>
          <p:cNvPr id="3" name="内容占位符 2"/>
          <p:cNvSpPr>
            <a:spLocks noGrp="1"/>
          </p:cNvSpPr>
          <p:nvPr>
            <p:ph idx="1"/>
          </p:nvPr>
        </p:nvSpPr>
        <p:spPr>
          <a:xfrm>
            <a:off x="622300" y="1423670"/>
            <a:ext cx="6738620" cy="4864735"/>
          </a:xfrm>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麦肯锡矩阵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麦肯锡矩阵(见图6-11)是美国麦肯锡咨询公司对BCG发展矩阵进行调整后用于业务组合分析的又一种方法。</a:t>
            </a:r>
            <a:endParaRPr lang="zh-CN" altLang="en-US"/>
          </a:p>
          <a:p>
            <a:r>
              <a:rPr lang="zh-CN" altLang="en-US"/>
              <a:t>它克服了BCG发展矩阵的一些局限性,通过权数使用多项指标对业务优势及其吸引力进行分析。其横坐标代表业务竞争优势,纵坐标代表产业吸引力。两个坐标都分为高、中、低3类,这样就形成了9类不同的组合。</a:t>
            </a:r>
            <a:endParaRPr lang="zh-CN" altLang="en-US"/>
          </a:p>
        </p:txBody>
      </p:sp>
      <p:pic>
        <p:nvPicPr>
          <p:cNvPr id="179" name="6-11.jpg" descr="id:2147493812;FounderCES"/>
          <p:cNvPicPr>
            <a:picLocks noChangeAspect="1"/>
          </p:cNvPicPr>
          <p:nvPr/>
        </p:nvPicPr>
        <p:blipFill>
          <a:blip r:embed="rId1"/>
          <a:stretch>
            <a:fillRect/>
          </a:stretch>
        </p:blipFill>
        <p:spPr>
          <a:xfrm>
            <a:off x="8281670" y="2448560"/>
            <a:ext cx="3075305" cy="2071370"/>
          </a:xfrm>
          <a:prstGeom prst="rect">
            <a:avLst/>
          </a:prstGeom>
        </p:spPr>
      </p:pic>
      <p:sp>
        <p:nvSpPr>
          <p:cNvPr id="105" name="文本框 104"/>
          <p:cNvSpPr txBox="1"/>
          <p:nvPr/>
        </p:nvSpPr>
        <p:spPr>
          <a:xfrm>
            <a:off x="8281670" y="4703445"/>
            <a:ext cx="3229610" cy="368300"/>
          </a:xfrm>
          <a:prstGeom prst="rect">
            <a:avLst/>
          </a:prstGeom>
          <a:noFill/>
          <a:ln w="9525">
            <a:noFill/>
          </a:ln>
        </p:spPr>
        <p:txBody>
          <a:bodyPr wrap="square">
            <a:spAutoFit/>
          </a:bodyPr>
          <a:p>
            <a:pPr indent="228600" algn="ctr"/>
            <a:r>
              <a:rPr lang="zh-CN" b="0">
                <a:solidFill>
                  <a:srgbClr val="000000"/>
                </a:solidFill>
                <a:cs typeface="方正书宋_GBK" charset="0"/>
              </a:rPr>
              <a:t>图6-11　麦肯锡矩阵</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战略规划框架与分析工具</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生命周期分析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生命周期分析(见表6-4)主要是根据各项业务所处的产品生命周期及其大致的竞争地位来确定战略类型的,适用于无法精确量化、无法用BCG发展矩阵和麦肯锡矩阵分析的情况。但在实际市场中,产品生命阶段并无明显界限,较难精确划分,故该矩阵的实际可操作性较差,更适合于理论分析。</a:t>
            </a:r>
            <a:endParaRPr lang="zh-CN" altLang="en-US"/>
          </a:p>
        </p:txBody>
      </p:sp>
      <p:sp>
        <p:nvSpPr>
          <p:cNvPr id="105" name="文本框 104"/>
          <p:cNvSpPr txBox="1"/>
          <p:nvPr/>
        </p:nvSpPr>
        <p:spPr>
          <a:xfrm>
            <a:off x="3910965" y="3484245"/>
            <a:ext cx="3803015" cy="368300"/>
          </a:xfrm>
          <a:prstGeom prst="rect">
            <a:avLst/>
          </a:prstGeom>
          <a:noFill/>
          <a:ln w="9525">
            <a:noFill/>
          </a:ln>
        </p:spPr>
        <p:txBody>
          <a:bodyPr wrap="square">
            <a:spAutoFit/>
          </a:bodyPr>
          <a:p>
            <a:pPr indent="228600"/>
            <a:r>
              <a:rPr lang="zh-CN" b="0">
                <a:solidFill>
                  <a:srgbClr val="000000"/>
                </a:solidFill>
                <a:cs typeface="方正书宋_GBK" charset="0"/>
              </a:rPr>
              <a:t>表6-4　产品生命周期分析表　</a:t>
            </a:r>
            <a:endParaRPr lang="zh-CN" altLang="en-US" b="0">
              <a:solidFill>
                <a:srgbClr val="000000"/>
              </a:solidFill>
              <a:cs typeface="方正书宋_GBK" charset="0"/>
            </a:endParaRPr>
          </a:p>
        </p:txBody>
      </p:sp>
      <p:graphicFrame>
        <p:nvGraphicFramePr>
          <p:cNvPr id="4" name="表格 3"/>
          <p:cNvGraphicFramePr/>
          <p:nvPr>
            <p:custDataLst>
              <p:tags r:id="rId1"/>
            </p:custDataLst>
          </p:nvPr>
        </p:nvGraphicFramePr>
        <p:xfrm>
          <a:off x="3429000" y="3883025"/>
          <a:ext cx="5232400" cy="0"/>
        </p:xfrm>
        <a:graphic>
          <a:graphicData uri="http://schemas.openxmlformats.org/drawingml/2006/table">
            <a:tbl>
              <a:tblPr/>
              <a:tblGrid>
                <a:gridCol w="1833563"/>
                <a:gridCol w="4762"/>
                <a:gridCol w="1119188"/>
                <a:gridCol w="11112"/>
                <a:gridCol w="1122363"/>
                <a:gridCol w="9525"/>
                <a:gridCol w="1131887"/>
              </a:tblGrid>
              <a:tr h="0">
                <a:tc gridSpan="2">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产品生命阶段</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中等</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差</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引进阶段</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发展阶段</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盈或?</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可能亏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成熟阶段</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衰退阶段</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gridSpan="2">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hMerge="1">
                  <a:tcPr>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r>
              <a:tr h="0">
                <a:tc gridSpan="7">
                  <a:txBody>
                    <a:bodyPr/>
                    <a:p>
                      <a:pPr indent="0" fontAlgn="auto">
                        <a:lnSpc>
                          <a:spcPct val="150000"/>
                        </a:lnSpc>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000250"/>
            <a:chOff x="5313" y="3179"/>
            <a:chExt cx="9165" cy="3150"/>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战略管理框架</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战略的层次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战略规划框架与分析工具</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战略管理框架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战略和战略管理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战略和战略管理的概念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战略可以被理解为是确定组织总体目标和保证组织总体目标得以实现的一系列方针、政策、活动的集合体。而战略管理是指围绕战略的分析、选择、实施和评估而进行的管理过程,这一管理活动的有效性将对组织的发展方向具有长远、全局性的影响。</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通过战略管理形成和强化核心竞争力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核心竞争力的识别和建立是一个自上而下的过程</a:t>
            </a:r>
            <a:endParaRPr lang="zh-CN" altLang="en-US"/>
          </a:p>
          <a:p>
            <a:r>
              <a:rPr lang="zh-CN" altLang="en-US"/>
              <a:t>2. 核心竞争力在组织发展的过程中应具有相对稳定性</a:t>
            </a:r>
            <a:endParaRPr lang="zh-CN" altLang="en-US"/>
          </a:p>
          <a:p>
            <a:r>
              <a:rPr lang="zh-CN" altLang="en-US"/>
              <a:t>3. 核心竞争力通常是指组织所拥有的某一种强势能力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战略管理框架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战略管理过程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战略分析阶段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确定组织宗旨与使命</a:t>
            </a:r>
            <a:endParaRPr lang="zh-CN" altLang="en-US"/>
          </a:p>
          <a:p>
            <a:r>
              <a:rPr lang="zh-CN" altLang="en-US"/>
              <a:t>2. 分析组织外部环境</a:t>
            </a:r>
            <a:endParaRPr lang="zh-CN" altLang="en-US"/>
          </a:p>
          <a:p>
            <a:r>
              <a:rPr lang="zh-CN" altLang="en-US"/>
              <a:t>3. 评估组织内部资源与能力</a:t>
            </a:r>
            <a:endParaRPr lang="zh-CN" altLang="en-US"/>
          </a:p>
        </p:txBody>
      </p:sp>
      <p:pic>
        <p:nvPicPr>
          <p:cNvPr id="164" name="6-1.jpg" descr="id:2147493680;FounderCES"/>
          <p:cNvPicPr>
            <a:picLocks noChangeAspect="1"/>
          </p:cNvPicPr>
          <p:nvPr/>
        </p:nvPicPr>
        <p:blipFill>
          <a:blip r:embed="rId1"/>
          <a:stretch>
            <a:fillRect/>
          </a:stretch>
        </p:blipFill>
        <p:spPr>
          <a:xfrm>
            <a:off x="6729730" y="1995170"/>
            <a:ext cx="3150870" cy="2867660"/>
          </a:xfrm>
          <a:prstGeom prst="rect">
            <a:avLst/>
          </a:prstGeom>
        </p:spPr>
      </p:pic>
      <p:sp>
        <p:nvSpPr>
          <p:cNvPr id="103" name="文本框 102"/>
          <p:cNvSpPr txBox="1"/>
          <p:nvPr/>
        </p:nvSpPr>
        <p:spPr>
          <a:xfrm>
            <a:off x="6729730" y="5172075"/>
            <a:ext cx="3251200" cy="368300"/>
          </a:xfrm>
          <a:prstGeom prst="rect">
            <a:avLst/>
          </a:prstGeom>
          <a:noFill/>
          <a:ln w="9525">
            <a:noFill/>
          </a:ln>
        </p:spPr>
        <p:txBody>
          <a:bodyPr wrap="square">
            <a:spAutoFit/>
          </a:bodyPr>
          <a:p>
            <a:pPr indent="228600" algn="ctr"/>
            <a:r>
              <a:rPr lang="zh-CN" b="0">
                <a:solidFill>
                  <a:srgbClr val="000000"/>
                </a:solidFill>
                <a:cs typeface="方正书宋_GBK" charset="0"/>
              </a:rPr>
              <a:t>图6-1　战略管理过程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战略管理框架</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战略选择阶段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67" name="6-4.jpg" descr="id:2147493717;FounderCES"/>
          <p:cNvPicPr>
            <a:picLocks noChangeAspect="1"/>
          </p:cNvPicPr>
          <p:nvPr/>
        </p:nvPicPr>
        <p:blipFill>
          <a:blip r:embed="rId1"/>
          <a:stretch>
            <a:fillRect/>
          </a:stretch>
        </p:blipFill>
        <p:spPr>
          <a:xfrm>
            <a:off x="1198880" y="2286635"/>
            <a:ext cx="5237480" cy="3540760"/>
          </a:xfrm>
          <a:prstGeom prst="rect">
            <a:avLst/>
          </a:prstGeom>
        </p:spPr>
      </p:pic>
      <p:sp>
        <p:nvSpPr>
          <p:cNvPr id="103" name="文本框 102"/>
          <p:cNvSpPr txBox="1"/>
          <p:nvPr/>
        </p:nvSpPr>
        <p:spPr>
          <a:xfrm>
            <a:off x="1076960" y="5920105"/>
            <a:ext cx="5080000" cy="368300"/>
          </a:xfrm>
          <a:prstGeom prst="rect">
            <a:avLst/>
          </a:prstGeom>
          <a:noFill/>
          <a:ln w="9525">
            <a:noFill/>
          </a:ln>
        </p:spPr>
        <p:txBody>
          <a:bodyPr>
            <a:spAutoFit/>
          </a:bodyPr>
          <a:p>
            <a:pPr indent="228600" algn="ctr"/>
            <a:r>
              <a:rPr lang="zh-CN" b="0">
                <a:solidFill>
                  <a:srgbClr val="000000"/>
                </a:solidFill>
                <a:cs typeface="方正书宋_GBK" charset="0"/>
              </a:rPr>
              <a:t>图6-4　SWOT分析法</a:t>
            </a:r>
            <a:endParaRPr lang="zh-CN" altLang="en-US" b="0">
              <a:solidFill>
                <a:srgbClr val="000000"/>
              </a:solidFill>
              <a:cs typeface="方正书宋_GBK" charset="0"/>
            </a:endParaRPr>
          </a:p>
        </p:txBody>
      </p:sp>
      <p:pic>
        <p:nvPicPr>
          <p:cNvPr id="168" name="6-5.jpg" descr="id:2147493724;FounderCES"/>
          <p:cNvPicPr>
            <a:picLocks noChangeAspect="1"/>
          </p:cNvPicPr>
          <p:nvPr/>
        </p:nvPicPr>
        <p:blipFill>
          <a:blip r:embed="rId2"/>
          <a:stretch>
            <a:fillRect/>
          </a:stretch>
        </p:blipFill>
        <p:spPr>
          <a:xfrm>
            <a:off x="7460615" y="3175000"/>
            <a:ext cx="3492500" cy="1173480"/>
          </a:xfrm>
          <a:prstGeom prst="rect">
            <a:avLst/>
          </a:prstGeom>
        </p:spPr>
      </p:pic>
      <p:sp>
        <p:nvSpPr>
          <p:cNvPr id="104" name="文本框 103"/>
          <p:cNvSpPr txBox="1"/>
          <p:nvPr/>
        </p:nvSpPr>
        <p:spPr>
          <a:xfrm>
            <a:off x="7366635" y="4743450"/>
            <a:ext cx="3795395" cy="368300"/>
          </a:xfrm>
          <a:prstGeom prst="rect">
            <a:avLst/>
          </a:prstGeom>
          <a:noFill/>
          <a:ln w="9525">
            <a:noFill/>
          </a:ln>
        </p:spPr>
        <p:txBody>
          <a:bodyPr wrap="square">
            <a:spAutoFit/>
          </a:bodyPr>
          <a:p>
            <a:pPr indent="0" algn="ctr"/>
            <a:r>
              <a:rPr lang="zh-CN" b="0">
                <a:solidFill>
                  <a:srgbClr val="000000"/>
                </a:solidFill>
                <a:cs typeface="方正书宋_GBK" charset="0"/>
              </a:rPr>
              <a:t>图6-5　SWOT的内部关系图</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战略管理框架</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战略实施阶段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高层管理者的领导能力是战略计划取得成功的一个必要因素,但是中层和基层管理者执行高层管理部门计划的主动性也十分关键。根据确定的战略计划制订战术计划和作业计划,然后把组织中最好的人员投入实施计划。这里不仅意味着由某个人从事某项任务,而且意味着落实个人的责任、完成任务的时间,以及以何标准来衡量成果等。近年来,战略与组织文化的关系也备受人们关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战略评价阶段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战略评价是整个战略管理过程的最后一个环节。战略评价标准,包括定性指标和定量指标两个方面。在定性指标方面,包括战略与环境的适应性、对环境中的机会和威胁进行再评估和分析;在定量指标方面,一般包括资金的筹措与投放、投资报酬、技术进步、市场开创等内容。此外,还应建立必需的战略管理信息系统,采用先进的手段和科学的方法,进行全面、精准、及时、必要的信息反馈,以便更好地掌握组织内、外部各方面的情况。</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战略的层次</a:t>
            </a:r>
            <a:endParaRPr lang="zh-CN" altLang="en-US"/>
          </a:p>
        </p:txBody>
      </p:sp>
      <p:pic>
        <p:nvPicPr>
          <p:cNvPr id="171" name="6-6.jpg" descr="id:2147493746;FounderCES"/>
          <p:cNvPicPr>
            <a:picLocks noChangeAspect="1"/>
          </p:cNvPicPr>
          <p:nvPr/>
        </p:nvPicPr>
        <p:blipFill>
          <a:blip r:embed="rId1"/>
          <a:stretch>
            <a:fillRect/>
          </a:stretch>
        </p:blipFill>
        <p:spPr>
          <a:xfrm>
            <a:off x="2210435" y="2904490"/>
            <a:ext cx="6797675" cy="2230755"/>
          </a:xfrm>
          <a:prstGeom prst="rect">
            <a:avLst/>
          </a:prstGeom>
        </p:spPr>
      </p:pic>
      <p:sp>
        <p:nvSpPr>
          <p:cNvPr id="104" name="文本框 103"/>
          <p:cNvSpPr txBox="1"/>
          <p:nvPr/>
        </p:nvSpPr>
        <p:spPr>
          <a:xfrm>
            <a:off x="3069590" y="5363845"/>
            <a:ext cx="5080000" cy="368300"/>
          </a:xfrm>
          <a:prstGeom prst="rect">
            <a:avLst/>
          </a:prstGeom>
          <a:noFill/>
          <a:ln w="9525">
            <a:noFill/>
          </a:ln>
        </p:spPr>
        <p:txBody>
          <a:bodyPr>
            <a:spAutoFit/>
          </a:bodyPr>
          <a:p>
            <a:pPr indent="228600" algn="ctr"/>
            <a:r>
              <a:rPr lang="zh-CN" b="0">
                <a:solidFill>
                  <a:srgbClr val="000000"/>
                </a:solidFill>
                <a:cs typeface="方正书宋_GBK" charset="0"/>
              </a:rPr>
              <a:t>图6-6　组织战略的层次</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战略的层次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企业层战略</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一体化战略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一体化战略是指企业将互相联系密切的经营活动纳入企业边界之内,组成统一经济实体加以控制和支配的过程。一体化战略又有纵向一体化和横向一体化之分。如果战略目标是扩大市场份额,则常选择横向一体化战略,即收买或合并同类企业或业务。纵向一体化包括前向一体化和后向一体化。有时企业为了扩大其经营业务或控制销售渠道,收购与合并自己的下游产业,即为前向一体化。企业也可收买或合并自己的上游产业与业务,则为后向一体化。</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多元化战略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多元化战略是指企业同时经营多种基本经济用途不同的产品或服务的战略方案。多元化可以是混合多元化,即开发与本组织原有业务并无关联的新业务;也可以是集中多元化,即扩展与</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战略的层次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兼并与收购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兼并(又称吸收合并),是指两家或者更多的独立企业合并组成一家企业,通常由一家占优势的企业吸收一家或者多家企业。收购是指一家企业用现金或者有价证券购买另一家企业的股票或者资产,以获得对该企业的全部资产或者某项资产的所有权,或对该企业的控制权。这是企业通过所有权变更而进入不同行业领域的重要手段。</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战略联盟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战略联盟是指两个或两个以上的组织为了实现各自的利益目标,出于优势互补的考虑而建立的一种战略合作伙伴关系。这种战略合作伙伴关系建立的动机可能是多种多样的,例如,为了实现技术与市场的互补,为了降低可能遇到的风险,为了加快组织创新的速度,为了避免市场进入的壁垒,为了克服供货或销货的瓶颈效应等,这些都是组织通过结盟方式可以达成的目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ec1c8afe-cd4d-4e55-b312-761811450df0}"/>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2737</Words>
  <Application>WPS 演示</Application>
  <PresentationFormat>宽屏</PresentationFormat>
  <Paragraphs>205</Paragraphs>
  <Slides>16</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16</vt:i4>
      </vt:variant>
    </vt:vector>
  </HeadingPairs>
  <TitlesOfParts>
    <vt:vector size="31"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战略管理框架</vt:lpstr>
      <vt:lpstr>第一节　战略管理框架</vt:lpstr>
      <vt:lpstr>第一节　战略管理框架</vt:lpstr>
      <vt:lpstr>第一节　战略管理框架</vt:lpstr>
      <vt:lpstr>第二节　战略的层次</vt:lpstr>
      <vt:lpstr>第二节　战略的层次</vt:lpstr>
      <vt:lpstr>第二节　战略的层次</vt:lpstr>
      <vt:lpstr>第二节　战略的层次</vt:lpstr>
      <vt:lpstr>第二节　战略的层次</vt:lpstr>
      <vt:lpstr>第二节　战略的层次</vt:lpstr>
      <vt:lpstr>第三节　战略规划框架与分析工具</vt:lpstr>
      <vt:lpstr>第三节　战略规划框架与分析工具</vt:lpstr>
      <vt:lpstr>第三节　战略规划框架与分析工具</vt:lpstr>
      <vt:lpstr>第三节　战略规划框架与分析工具</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2023-06-22T00:52:16Z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4A64644DA11A4D3C87E3BDA0618A3EAF</vt:lpwstr>
  </property>
</Properties>
</file>