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Default Extension="vml" ContentType="application/vnd.openxmlformats-officedocument.vmlDrawing"/>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6"/>
  </p:notesMasterIdLst>
  <p:sldIdLst>
    <p:sldId id="257" r:id="rId2"/>
    <p:sldId id="278" r:id="rId3"/>
    <p:sldId id="279" r:id="rId4"/>
    <p:sldId id="280" r:id="rId5"/>
    <p:sldId id="281" r:id="rId6"/>
    <p:sldId id="282" r:id="rId7"/>
    <p:sldId id="283" r:id="rId8"/>
    <p:sldId id="284" r:id="rId9"/>
    <p:sldId id="285" r:id="rId10"/>
    <p:sldId id="286" r:id="rId11"/>
    <p:sldId id="299" r:id="rId12"/>
    <p:sldId id="287" r:id="rId13"/>
    <p:sldId id="289" r:id="rId14"/>
    <p:sldId id="290" r:id="rId15"/>
    <p:sldId id="291" r:id="rId16"/>
    <p:sldId id="292" r:id="rId17"/>
    <p:sldId id="293" r:id="rId18"/>
    <p:sldId id="294" r:id="rId19"/>
    <p:sldId id="295" r:id="rId20"/>
    <p:sldId id="296" r:id="rId21"/>
    <p:sldId id="300" r:id="rId22"/>
    <p:sldId id="301" r:id="rId23"/>
    <p:sldId id="297" r:id="rId24"/>
    <p:sldId id="298" r:id="rId25"/>
  </p:sldIdLst>
  <p:sldSz cx="9144000" cy="6858000" type="screen4x3"/>
  <p:notesSz cx="6858000" cy="9144000"/>
  <p:defaultTextStyle>
    <a:defPPr>
      <a:defRPr lang="en-US"/>
    </a:defPPr>
    <a:lvl1pPr algn="ctr" rtl="0" fontAlgn="base">
      <a:spcBef>
        <a:spcPct val="0"/>
      </a:spcBef>
      <a:spcAft>
        <a:spcPct val="0"/>
      </a:spcAft>
      <a:defRPr kumimoji="1" sz="1400" kern="1200">
        <a:solidFill>
          <a:schemeClr val="tx1"/>
        </a:solidFill>
        <a:latin typeface="Tahoma" pitchFamily="34" charset="0"/>
        <a:ea typeface="黑体" pitchFamily="2" charset="-122"/>
        <a:cs typeface="+mn-cs"/>
      </a:defRPr>
    </a:lvl1pPr>
    <a:lvl2pPr marL="457200" algn="ctr" rtl="0" fontAlgn="base">
      <a:spcBef>
        <a:spcPct val="0"/>
      </a:spcBef>
      <a:spcAft>
        <a:spcPct val="0"/>
      </a:spcAft>
      <a:defRPr kumimoji="1" sz="1400" kern="1200">
        <a:solidFill>
          <a:schemeClr val="tx1"/>
        </a:solidFill>
        <a:latin typeface="Tahoma" pitchFamily="34" charset="0"/>
        <a:ea typeface="黑体" pitchFamily="2" charset="-122"/>
        <a:cs typeface="+mn-cs"/>
      </a:defRPr>
    </a:lvl2pPr>
    <a:lvl3pPr marL="914400" algn="ctr" rtl="0" fontAlgn="base">
      <a:spcBef>
        <a:spcPct val="0"/>
      </a:spcBef>
      <a:spcAft>
        <a:spcPct val="0"/>
      </a:spcAft>
      <a:defRPr kumimoji="1" sz="1400" kern="1200">
        <a:solidFill>
          <a:schemeClr val="tx1"/>
        </a:solidFill>
        <a:latin typeface="Tahoma" pitchFamily="34" charset="0"/>
        <a:ea typeface="黑体" pitchFamily="2" charset="-122"/>
        <a:cs typeface="+mn-cs"/>
      </a:defRPr>
    </a:lvl3pPr>
    <a:lvl4pPr marL="1371600" algn="ctr" rtl="0" fontAlgn="base">
      <a:spcBef>
        <a:spcPct val="0"/>
      </a:spcBef>
      <a:spcAft>
        <a:spcPct val="0"/>
      </a:spcAft>
      <a:defRPr kumimoji="1" sz="1400" kern="1200">
        <a:solidFill>
          <a:schemeClr val="tx1"/>
        </a:solidFill>
        <a:latin typeface="Tahoma" pitchFamily="34" charset="0"/>
        <a:ea typeface="黑体" pitchFamily="2" charset="-122"/>
        <a:cs typeface="+mn-cs"/>
      </a:defRPr>
    </a:lvl4pPr>
    <a:lvl5pPr marL="1828800" algn="ctr" rtl="0" fontAlgn="base">
      <a:spcBef>
        <a:spcPct val="0"/>
      </a:spcBef>
      <a:spcAft>
        <a:spcPct val="0"/>
      </a:spcAft>
      <a:defRPr kumimoji="1" sz="1400" kern="1200">
        <a:solidFill>
          <a:schemeClr val="tx1"/>
        </a:solidFill>
        <a:latin typeface="Tahoma" pitchFamily="34" charset="0"/>
        <a:ea typeface="黑体" pitchFamily="2" charset="-122"/>
        <a:cs typeface="+mn-cs"/>
      </a:defRPr>
    </a:lvl5pPr>
    <a:lvl6pPr marL="2286000" algn="l" defTabSz="914400" rtl="0" eaLnBrk="1" latinLnBrk="0" hangingPunct="1">
      <a:defRPr kumimoji="1" sz="1400" kern="1200">
        <a:solidFill>
          <a:schemeClr val="tx1"/>
        </a:solidFill>
        <a:latin typeface="Tahoma" pitchFamily="34" charset="0"/>
        <a:ea typeface="黑体" pitchFamily="2" charset="-122"/>
        <a:cs typeface="+mn-cs"/>
      </a:defRPr>
    </a:lvl6pPr>
    <a:lvl7pPr marL="2743200" algn="l" defTabSz="914400" rtl="0" eaLnBrk="1" latinLnBrk="0" hangingPunct="1">
      <a:defRPr kumimoji="1" sz="1400" kern="1200">
        <a:solidFill>
          <a:schemeClr val="tx1"/>
        </a:solidFill>
        <a:latin typeface="Tahoma" pitchFamily="34" charset="0"/>
        <a:ea typeface="黑体" pitchFamily="2" charset="-122"/>
        <a:cs typeface="+mn-cs"/>
      </a:defRPr>
    </a:lvl7pPr>
    <a:lvl8pPr marL="3200400" algn="l" defTabSz="914400" rtl="0" eaLnBrk="1" latinLnBrk="0" hangingPunct="1">
      <a:defRPr kumimoji="1" sz="1400" kern="1200">
        <a:solidFill>
          <a:schemeClr val="tx1"/>
        </a:solidFill>
        <a:latin typeface="Tahoma" pitchFamily="34" charset="0"/>
        <a:ea typeface="黑体" pitchFamily="2" charset="-122"/>
        <a:cs typeface="+mn-cs"/>
      </a:defRPr>
    </a:lvl8pPr>
    <a:lvl9pPr marL="3657600" algn="l" defTabSz="914400" rtl="0" eaLnBrk="1" latinLnBrk="0" hangingPunct="1">
      <a:defRPr kumimoji="1" sz="1400" kern="1200">
        <a:solidFill>
          <a:schemeClr val="tx1"/>
        </a:solidFill>
        <a:latin typeface="Tahoma" pitchFamily="34" charset="0"/>
        <a:ea typeface="黑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FF"/>
    <a:srgbClr val="00CCFF"/>
    <a:srgbClr val="04EAFC"/>
    <a:srgbClr val="FDF779"/>
    <a:srgbClr val="EEE800"/>
    <a:srgbClr val="99CCFF"/>
    <a:srgbClr val="993300"/>
    <a:srgbClr val="FF00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475" autoAdjust="0"/>
    <p:restoredTop sz="94660"/>
  </p:normalViewPr>
  <p:slideViewPr>
    <p:cSldViewPr>
      <p:cViewPr varScale="1">
        <p:scale>
          <a:sx n="70" d="100"/>
          <a:sy n="70" d="100"/>
        </p:scale>
        <p:origin x="-1500" y="-108"/>
      </p:cViewPr>
      <p:guideLst>
        <p:guide orient="horz" pos="2592"/>
        <p:guide pos="172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Times New Roman" pitchFamily="18" charset="0"/>
                <a:ea typeface="宋体" pitchFamily="2" charset="-122"/>
              </a:defRPr>
            </a:lvl1pPr>
          </a:lstStyle>
          <a:p>
            <a:endParaRPr lang="zh-CN" altLang="en-US"/>
          </a:p>
        </p:txBody>
      </p:sp>
      <p:sp>
        <p:nvSpPr>
          <p:cNvPr id="7171"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ea typeface="宋体" pitchFamily="2" charset="-122"/>
              </a:defRPr>
            </a:lvl1pPr>
          </a:lstStyle>
          <a:p>
            <a:endParaRPr lang="en-US" altLang="zh-CN"/>
          </a:p>
        </p:txBody>
      </p:sp>
      <p:sp>
        <p:nvSpPr>
          <p:cNvPr id="7172" name="Rectangle 4"/>
          <p:cNvSpPr>
            <a:spLocks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7173"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7174"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Times New Roman" pitchFamily="18" charset="0"/>
                <a:ea typeface="宋体" pitchFamily="2" charset="-122"/>
              </a:defRPr>
            </a:lvl1pPr>
          </a:lstStyle>
          <a:p>
            <a:endParaRPr lang="en-US" altLang="zh-CN"/>
          </a:p>
        </p:txBody>
      </p:sp>
      <p:sp>
        <p:nvSpPr>
          <p:cNvPr id="7175"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pitchFamily="18" charset="0"/>
                <a:ea typeface="宋体" pitchFamily="2" charset="-122"/>
              </a:defRPr>
            </a:lvl1pPr>
          </a:lstStyle>
          <a:p>
            <a:fld id="{7BBEC966-1035-4F86-B657-CD6C02622FC9}" type="slidenum">
              <a:rPr lang="zh-CN" altLang="en-US"/>
              <a:pPr/>
              <a:t>‹#›</a:t>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kumimoji="1" sz="1200" kern="1200">
        <a:solidFill>
          <a:schemeClr val="tx1"/>
        </a:solidFill>
        <a:latin typeface="Times New Roman" pitchFamily="18" charset="0"/>
        <a:ea typeface="宋体" pitchFamily="2" charset="-122"/>
        <a:cs typeface="+mn-cs"/>
      </a:defRPr>
    </a:lvl1pPr>
    <a:lvl2pPr marL="457200" algn="l" rtl="0" fontAlgn="base">
      <a:spcBef>
        <a:spcPct val="30000"/>
      </a:spcBef>
      <a:spcAft>
        <a:spcPct val="0"/>
      </a:spcAft>
      <a:defRPr kumimoji="1" sz="1200" kern="1200">
        <a:solidFill>
          <a:schemeClr val="tx1"/>
        </a:solidFill>
        <a:latin typeface="Times New Roman" pitchFamily="18" charset="0"/>
        <a:ea typeface="宋体" pitchFamily="2" charset="-122"/>
        <a:cs typeface="+mn-cs"/>
      </a:defRPr>
    </a:lvl2pPr>
    <a:lvl3pPr marL="914400" algn="l" rtl="0" fontAlgn="base">
      <a:spcBef>
        <a:spcPct val="30000"/>
      </a:spcBef>
      <a:spcAft>
        <a:spcPct val="0"/>
      </a:spcAft>
      <a:defRPr kumimoji="1" sz="1200" kern="1200">
        <a:solidFill>
          <a:schemeClr val="tx1"/>
        </a:solidFill>
        <a:latin typeface="Times New Roman" pitchFamily="18" charset="0"/>
        <a:ea typeface="宋体" pitchFamily="2" charset="-122"/>
        <a:cs typeface="+mn-cs"/>
      </a:defRPr>
    </a:lvl3pPr>
    <a:lvl4pPr marL="1371600" algn="l" rtl="0" fontAlgn="base">
      <a:spcBef>
        <a:spcPct val="30000"/>
      </a:spcBef>
      <a:spcAft>
        <a:spcPct val="0"/>
      </a:spcAft>
      <a:defRPr kumimoji="1" sz="1200" kern="1200">
        <a:solidFill>
          <a:schemeClr val="tx1"/>
        </a:solidFill>
        <a:latin typeface="Times New Roman" pitchFamily="18" charset="0"/>
        <a:ea typeface="宋体" pitchFamily="2" charset="-122"/>
        <a:cs typeface="+mn-cs"/>
      </a:defRPr>
    </a:lvl4pPr>
    <a:lvl5pPr marL="1828800" algn="l" rtl="0" fontAlgn="base">
      <a:spcBef>
        <a:spcPct val="30000"/>
      </a:spcBef>
      <a:spcAft>
        <a:spcPct val="0"/>
      </a:spcAft>
      <a:defRPr kumimoji="1"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229F2C0-FC92-47AC-8D85-25A436CC46E9}" type="slidenum">
              <a:rPr lang="zh-CN" altLang="en-US"/>
              <a:pPr/>
              <a:t>1</a:t>
            </a:fld>
            <a:endParaRPr lang="en-US" altLang="zh-CN"/>
          </a:p>
        </p:txBody>
      </p:sp>
      <p:sp>
        <p:nvSpPr>
          <p:cNvPr id="406530" name="Rectangle 2"/>
          <p:cNvSpPr>
            <a:spLocks noChangeArrowheads="1" noTextEdit="1"/>
          </p:cNvSpPr>
          <p:nvPr>
            <p:ph type="sldImg"/>
          </p:nvPr>
        </p:nvSpPr>
        <p:spPr>
          <a:ln/>
        </p:spPr>
      </p:sp>
      <p:sp>
        <p:nvSpPr>
          <p:cNvPr id="40653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E8A24C-2616-45BD-9FF0-35A32D32532F}" type="slidenum">
              <a:rPr lang="zh-CN" altLang="en-US"/>
              <a:pPr/>
              <a:t>10</a:t>
            </a:fld>
            <a:endParaRPr lang="en-US" altLang="zh-CN"/>
          </a:p>
        </p:txBody>
      </p:sp>
      <p:sp>
        <p:nvSpPr>
          <p:cNvPr id="683010" name="Rectangle 2"/>
          <p:cNvSpPr>
            <a:spLocks noChangeArrowheads="1" noTextEdit="1"/>
          </p:cNvSpPr>
          <p:nvPr>
            <p:ph type="sldImg"/>
          </p:nvPr>
        </p:nvSpPr>
        <p:spPr>
          <a:ln/>
        </p:spPr>
      </p:sp>
      <p:sp>
        <p:nvSpPr>
          <p:cNvPr id="68301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5CD76C-FFE4-491B-8AE4-7C45224D843F}" type="slidenum">
              <a:rPr lang="zh-CN" altLang="en-US"/>
              <a:pPr/>
              <a:t>11</a:t>
            </a:fld>
            <a:endParaRPr lang="en-US" altLang="zh-CN"/>
          </a:p>
        </p:txBody>
      </p:sp>
      <p:sp>
        <p:nvSpPr>
          <p:cNvPr id="716802" name="Rectangle 2"/>
          <p:cNvSpPr>
            <a:spLocks noChangeArrowheads="1" noTextEdit="1"/>
          </p:cNvSpPr>
          <p:nvPr>
            <p:ph type="sldImg"/>
          </p:nvPr>
        </p:nvSpPr>
        <p:spPr>
          <a:ln/>
        </p:spPr>
      </p:sp>
      <p:sp>
        <p:nvSpPr>
          <p:cNvPr id="716803"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5846132-F24E-4A85-85BA-5CD90432FF4D}" type="slidenum">
              <a:rPr lang="zh-CN" altLang="en-US"/>
              <a:pPr/>
              <a:t>12</a:t>
            </a:fld>
            <a:endParaRPr lang="en-US" altLang="zh-CN"/>
          </a:p>
        </p:txBody>
      </p:sp>
      <p:sp>
        <p:nvSpPr>
          <p:cNvPr id="684034" name="Rectangle 2"/>
          <p:cNvSpPr>
            <a:spLocks noChangeArrowheads="1" noTextEdit="1"/>
          </p:cNvSpPr>
          <p:nvPr>
            <p:ph type="sldImg"/>
          </p:nvPr>
        </p:nvSpPr>
        <p:spPr>
          <a:ln/>
        </p:spPr>
      </p:sp>
      <p:sp>
        <p:nvSpPr>
          <p:cNvPr id="684035"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C355359-F095-49D4-8771-82ED40006422}" type="slidenum">
              <a:rPr lang="zh-CN" altLang="en-US"/>
              <a:pPr/>
              <a:t>13</a:t>
            </a:fld>
            <a:endParaRPr lang="en-US" altLang="zh-CN"/>
          </a:p>
        </p:txBody>
      </p:sp>
      <p:sp>
        <p:nvSpPr>
          <p:cNvPr id="695298" name="Rectangle 2"/>
          <p:cNvSpPr>
            <a:spLocks noChangeArrowheads="1" noTextEdit="1"/>
          </p:cNvSpPr>
          <p:nvPr>
            <p:ph type="sldImg"/>
          </p:nvPr>
        </p:nvSpPr>
        <p:spPr>
          <a:ln/>
        </p:spPr>
      </p:sp>
      <p:sp>
        <p:nvSpPr>
          <p:cNvPr id="695299"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72514B3-E290-4412-A23E-153FB913B23C}" type="slidenum">
              <a:rPr lang="zh-CN" altLang="en-US"/>
              <a:pPr/>
              <a:t>14</a:t>
            </a:fld>
            <a:endParaRPr lang="en-US" altLang="zh-CN"/>
          </a:p>
        </p:txBody>
      </p:sp>
      <p:sp>
        <p:nvSpPr>
          <p:cNvPr id="696322" name="Rectangle 2"/>
          <p:cNvSpPr>
            <a:spLocks noChangeArrowheads="1" noTextEdit="1"/>
          </p:cNvSpPr>
          <p:nvPr>
            <p:ph type="sldImg"/>
          </p:nvPr>
        </p:nvSpPr>
        <p:spPr>
          <a:ln/>
        </p:spPr>
      </p:sp>
      <p:sp>
        <p:nvSpPr>
          <p:cNvPr id="696323"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AACC53E-E831-4148-88D9-AF028EB02566}" type="slidenum">
              <a:rPr lang="zh-CN" altLang="en-US"/>
              <a:pPr/>
              <a:t>15</a:t>
            </a:fld>
            <a:endParaRPr lang="en-US" altLang="zh-CN"/>
          </a:p>
        </p:txBody>
      </p:sp>
      <p:sp>
        <p:nvSpPr>
          <p:cNvPr id="697346" name="Rectangle 2"/>
          <p:cNvSpPr>
            <a:spLocks noChangeArrowheads="1" noTextEdit="1"/>
          </p:cNvSpPr>
          <p:nvPr>
            <p:ph type="sldImg"/>
          </p:nvPr>
        </p:nvSpPr>
        <p:spPr>
          <a:ln/>
        </p:spPr>
      </p:sp>
      <p:sp>
        <p:nvSpPr>
          <p:cNvPr id="69734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5FE383B-D47C-49CF-82F7-C7C5A7E5AC7C}" type="slidenum">
              <a:rPr lang="zh-CN" altLang="en-US"/>
              <a:pPr/>
              <a:t>16</a:t>
            </a:fld>
            <a:endParaRPr lang="en-US" altLang="zh-CN"/>
          </a:p>
        </p:txBody>
      </p:sp>
      <p:sp>
        <p:nvSpPr>
          <p:cNvPr id="698370" name="Rectangle 2"/>
          <p:cNvSpPr>
            <a:spLocks noChangeArrowheads="1" noTextEdit="1"/>
          </p:cNvSpPr>
          <p:nvPr>
            <p:ph type="sldImg"/>
          </p:nvPr>
        </p:nvSpPr>
        <p:spPr>
          <a:ln/>
        </p:spPr>
      </p:sp>
      <p:sp>
        <p:nvSpPr>
          <p:cNvPr id="69837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813F024-A594-4F15-B27E-90FCA75C7B08}" type="slidenum">
              <a:rPr lang="zh-CN" altLang="en-US"/>
              <a:pPr/>
              <a:t>17</a:t>
            </a:fld>
            <a:endParaRPr lang="en-US" altLang="zh-CN"/>
          </a:p>
        </p:txBody>
      </p:sp>
      <p:sp>
        <p:nvSpPr>
          <p:cNvPr id="699394" name="Rectangle 2"/>
          <p:cNvSpPr>
            <a:spLocks noChangeArrowheads="1" noTextEdit="1"/>
          </p:cNvSpPr>
          <p:nvPr>
            <p:ph type="sldImg"/>
          </p:nvPr>
        </p:nvSpPr>
        <p:spPr>
          <a:ln/>
        </p:spPr>
      </p:sp>
      <p:sp>
        <p:nvSpPr>
          <p:cNvPr id="699395"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B3740C7-558E-4BC7-82E4-9631C78522D4}" type="slidenum">
              <a:rPr lang="zh-CN" altLang="en-US"/>
              <a:pPr/>
              <a:t>18</a:t>
            </a:fld>
            <a:endParaRPr lang="en-US" altLang="zh-CN"/>
          </a:p>
        </p:txBody>
      </p:sp>
      <p:sp>
        <p:nvSpPr>
          <p:cNvPr id="700418" name="Rectangle 2"/>
          <p:cNvSpPr>
            <a:spLocks noChangeArrowheads="1" noTextEdit="1"/>
          </p:cNvSpPr>
          <p:nvPr>
            <p:ph type="sldImg"/>
          </p:nvPr>
        </p:nvSpPr>
        <p:spPr>
          <a:ln/>
        </p:spPr>
      </p:sp>
      <p:sp>
        <p:nvSpPr>
          <p:cNvPr id="700419"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9B0BA21-6E63-41FA-89F7-2D40831912ED}" type="slidenum">
              <a:rPr lang="zh-CN" altLang="en-US"/>
              <a:pPr/>
              <a:t>19</a:t>
            </a:fld>
            <a:endParaRPr lang="en-US" altLang="zh-CN"/>
          </a:p>
        </p:txBody>
      </p:sp>
      <p:sp>
        <p:nvSpPr>
          <p:cNvPr id="701442" name="Rectangle 2"/>
          <p:cNvSpPr>
            <a:spLocks noChangeArrowheads="1" noTextEdit="1"/>
          </p:cNvSpPr>
          <p:nvPr>
            <p:ph type="sldImg"/>
          </p:nvPr>
        </p:nvSpPr>
        <p:spPr>
          <a:ln/>
        </p:spPr>
      </p:sp>
      <p:sp>
        <p:nvSpPr>
          <p:cNvPr id="701443"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A0ADB75-48D7-4524-A76E-55FF02EEEB36}" type="slidenum">
              <a:rPr lang="zh-CN" altLang="en-US"/>
              <a:pPr/>
              <a:t>2</a:t>
            </a:fld>
            <a:endParaRPr lang="en-US" altLang="zh-CN"/>
          </a:p>
        </p:txBody>
      </p:sp>
      <p:sp>
        <p:nvSpPr>
          <p:cNvPr id="407554" name="Rectangle 2"/>
          <p:cNvSpPr>
            <a:spLocks noChangeArrowheads="1" noTextEdit="1"/>
          </p:cNvSpPr>
          <p:nvPr>
            <p:ph type="sldImg"/>
          </p:nvPr>
        </p:nvSpPr>
        <p:spPr>
          <a:ln/>
        </p:spPr>
      </p:sp>
      <p:sp>
        <p:nvSpPr>
          <p:cNvPr id="407555"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9F710BD-3FC0-4291-A682-A1D685FA2F40}" type="slidenum">
              <a:rPr lang="zh-CN" altLang="en-US"/>
              <a:pPr/>
              <a:t>20</a:t>
            </a:fld>
            <a:endParaRPr lang="en-US" altLang="zh-CN"/>
          </a:p>
        </p:txBody>
      </p:sp>
      <p:sp>
        <p:nvSpPr>
          <p:cNvPr id="702466" name="Rectangle 2"/>
          <p:cNvSpPr>
            <a:spLocks noChangeArrowheads="1" noTextEdit="1"/>
          </p:cNvSpPr>
          <p:nvPr>
            <p:ph type="sldImg"/>
          </p:nvPr>
        </p:nvSpPr>
        <p:spPr>
          <a:ln/>
        </p:spPr>
      </p:sp>
      <p:sp>
        <p:nvSpPr>
          <p:cNvPr id="70246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F24967B-DCBF-4BC9-B298-B8F0A876809A}" type="slidenum">
              <a:rPr lang="zh-CN" altLang="en-US"/>
              <a:pPr/>
              <a:t>21</a:t>
            </a:fld>
            <a:endParaRPr lang="en-US" altLang="zh-CN"/>
          </a:p>
        </p:txBody>
      </p:sp>
      <p:sp>
        <p:nvSpPr>
          <p:cNvPr id="719874" name="Rectangle 2"/>
          <p:cNvSpPr>
            <a:spLocks noChangeArrowheads="1" noTextEdit="1"/>
          </p:cNvSpPr>
          <p:nvPr>
            <p:ph type="sldImg"/>
          </p:nvPr>
        </p:nvSpPr>
        <p:spPr>
          <a:ln/>
        </p:spPr>
      </p:sp>
      <p:sp>
        <p:nvSpPr>
          <p:cNvPr id="719875"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0B40F00-9E9D-44F3-8E28-4AFC569575E7}" type="slidenum">
              <a:rPr lang="zh-CN" altLang="en-US"/>
              <a:pPr/>
              <a:t>22</a:t>
            </a:fld>
            <a:endParaRPr lang="en-US" altLang="zh-CN"/>
          </a:p>
        </p:txBody>
      </p:sp>
      <p:sp>
        <p:nvSpPr>
          <p:cNvPr id="720898" name="Rectangle 2"/>
          <p:cNvSpPr>
            <a:spLocks noChangeArrowheads="1" noTextEdit="1"/>
          </p:cNvSpPr>
          <p:nvPr>
            <p:ph type="sldImg"/>
          </p:nvPr>
        </p:nvSpPr>
        <p:spPr>
          <a:ln/>
        </p:spPr>
      </p:sp>
      <p:sp>
        <p:nvSpPr>
          <p:cNvPr id="720899"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1F929E3-A500-4FFE-BD74-8949C100C1C0}" type="slidenum">
              <a:rPr lang="zh-CN" altLang="en-US"/>
              <a:pPr/>
              <a:t>23</a:t>
            </a:fld>
            <a:endParaRPr lang="en-US" altLang="zh-CN"/>
          </a:p>
        </p:txBody>
      </p:sp>
      <p:sp>
        <p:nvSpPr>
          <p:cNvPr id="709634" name="Rectangle 2"/>
          <p:cNvSpPr>
            <a:spLocks noChangeArrowheads="1" noTextEdit="1"/>
          </p:cNvSpPr>
          <p:nvPr>
            <p:ph type="sldImg"/>
          </p:nvPr>
        </p:nvSpPr>
        <p:spPr>
          <a:ln/>
        </p:spPr>
      </p:sp>
      <p:sp>
        <p:nvSpPr>
          <p:cNvPr id="709635"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273512E-43C6-4705-A8E0-2A2909234527}" type="slidenum">
              <a:rPr lang="zh-CN" altLang="en-US"/>
              <a:pPr/>
              <a:t>24</a:t>
            </a:fld>
            <a:endParaRPr lang="en-US" altLang="zh-CN"/>
          </a:p>
        </p:txBody>
      </p:sp>
      <p:sp>
        <p:nvSpPr>
          <p:cNvPr id="710658" name="Rectangle 2"/>
          <p:cNvSpPr>
            <a:spLocks noChangeArrowheads="1" noTextEdit="1"/>
          </p:cNvSpPr>
          <p:nvPr>
            <p:ph type="sldImg"/>
          </p:nvPr>
        </p:nvSpPr>
        <p:spPr>
          <a:ln/>
        </p:spPr>
      </p:sp>
      <p:sp>
        <p:nvSpPr>
          <p:cNvPr id="710659"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33FD8B9-0171-4F13-AF49-A18A1B12C946}" type="slidenum">
              <a:rPr lang="zh-CN" altLang="en-US"/>
              <a:pPr/>
              <a:t>3</a:t>
            </a:fld>
            <a:endParaRPr lang="en-US" altLang="zh-CN"/>
          </a:p>
        </p:txBody>
      </p:sp>
      <p:sp>
        <p:nvSpPr>
          <p:cNvPr id="675842" name="Rectangle 2"/>
          <p:cNvSpPr>
            <a:spLocks noChangeArrowheads="1" noTextEdit="1"/>
          </p:cNvSpPr>
          <p:nvPr>
            <p:ph type="sldImg"/>
          </p:nvPr>
        </p:nvSpPr>
        <p:spPr>
          <a:ln/>
        </p:spPr>
      </p:sp>
      <p:sp>
        <p:nvSpPr>
          <p:cNvPr id="675843"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50B3930-7D9C-4D7B-8C0A-85B8620688C2}" type="slidenum">
              <a:rPr lang="zh-CN" altLang="en-US"/>
              <a:pPr/>
              <a:t>4</a:t>
            </a:fld>
            <a:endParaRPr lang="en-US" altLang="zh-CN"/>
          </a:p>
        </p:txBody>
      </p:sp>
      <p:sp>
        <p:nvSpPr>
          <p:cNvPr id="676866" name="Rectangle 2"/>
          <p:cNvSpPr>
            <a:spLocks noChangeArrowheads="1" noTextEdit="1"/>
          </p:cNvSpPr>
          <p:nvPr>
            <p:ph type="sldImg"/>
          </p:nvPr>
        </p:nvSpPr>
        <p:spPr>
          <a:ln/>
        </p:spPr>
      </p:sp>
      <p:sp>
        <p:nvSpPr>
          <p:cNvPr id="67686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B68E3A3-E2C0-458F-99F4-FA38298DABA9}" type="slidenum">
              <a:rPr lang="zh-CN" altLang="en-US"/>
              <a:pPr/>
              <a:t>5</a:t>
            </a:fld>
            <a:endParaRPr lang="en-US" altLang="zh-CN"/>
          </a:p>
        </p:txBody>
      </p:sp>
      <p:sp>
        <p:nvSpPr>
          <p:cNvPr id="677890" name="Rectangle 2"/>
          <p:cNvSpPr>
            <a:spLocks noChangeArrowheads="1" noTextEdit="1"/>
          </p:cNvSpPr>
          <p:nvPr>
            <p:ph type="sldImg"/>
          </p:nvPr>
        </p:nvSpPr>
        <p:spPr>
          <a:ln/>
        </p:spPr>
      </p:sp>
      <p:sp>
        <p:nvSpPr>
          <p:cNvPr id="67789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E9E01DB-AB5B-435F-B432-48EBEA8C135B}" type="slidenum">
              <a:rPr lang="zh-CN" altLang="en-US"/>
              <a:pPr/>
              <a:t>6</a:t>
            </a:fld>
            <a:endParaRPr lang="en-US" altLang="zh-CN"/>
          </a:p>
        </p:txBody>
      </p:sp>
      <p:sp>
        <p:nvSpPr>
          <p:cNvPr id="678914" name="Rectangle 2"/>
          <p:cNvSpPr>
            <a:spLocks noChangeArrowheads="1" noTextEdit="1"/>
          </p:cNvSpPr>
          <p:nvPr>
            <p:ph type="sldImg"/>
          </p:nvPr>
        </p:nvSpPr>
        <p:spPr>
          <a:ln/>
        </p:spPr>
      </p:sp>
      <p:sp>
        <p:nvSpPr>
          <p:cNvPr id="678915"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0CA4EBE-2EB4-414F-A553-3A06BE5189DD}" type="slidenum">
              <a:rPr lang="zh-CN" altLang="en-US"/>
              <a:pPr/>
              <a:t>7</a:t>
            </a:fld>
            <a:endParaRPr lang="en-US" altLang="zh-CN"/>
          </a:p>
        </p:txBody>
      </p:sp>
      <p:sp>
        <p:nvSpPr>
          <p:cNvPr id="679938" name="Rectangle 2"/>
          <p:cNvSpPr>
            <a:spLocks noChangeArrowheads="1" noTextEdit="1"/>
          </p:cNvSpPr>
          <p:nvPr>
            <p:ph type="sldImg"/>
          </p:nvPr>
        </p:nvSpPr>
        <p:spPr>
          <a:ln/>
        </p:spPr>
      </p:sp>
      <p:sp>
        <p:nvSpPr>
          <p:cNvPr id="679939"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142EB4-6BA7-439C-BFF3-D9B915270021}" type="slidenum">
              <a:rPr lang="zh-CN" altLang="en-US"/>
              <a:pPr/>
              <a:t>8</a:t>
            </a:fld>
            <a:endParaRPr lang="en-US" altLang="zh-CN"/>
          </a:p>
        </p:txBody>
      </p:sp>
      <p:sp>
        <p:nvSpPr>
          <p:cNvPr id="680962" name="Rectangle 2"/>
          <p:cNvSpPr>
            <a:spLocks noChangeArrowheads="1" noTextEdit="1"/>
          </p:cNvSpPr>
          <p:nvPr>
            <p:ph type="sldImg"/>
          </p:nvPr>
        </p:nvSpPr>
        <p:spPr>
          <a:ln/>
        </p:spPr>
      </p:sp>
      <p:sp>
        <p:nvSpPr>
          <p:cNvPr id="680963"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DCE18FB-6E67-43C2-BE35-818C2DC94F7E}" type="slidenum">
              <a:rPr lang="zh-CN" altLang="en-US"/>
              <a:pPr/>
              <a:t>9</a:t>
            </a:fld>
            <a:endParaRPr lang="en-US" altLang="zh-CN"/>
          </a:p>
        </p:txBody>
      </p:sp>
      <p:sp>
        <p:nvSpPr>
          <p:cNvPr id="681986" name="Rectangle 2"/>
          <p:cNvSpPr>
            <a:spLocks noChangeArrowheads="1" noTextEdit="1"/>
          </p:cNvSpPr>
          <p:nvPr>
            <p:ph type="sldImg"/>
          </p:nvPr>
        </p:nvSpPr>
        <p:spPr>
          <a:ln/>
        </p:spPr>
      </p:sp>
      <p:sp>
        <p:nvSpPr>
          <p:cNvPr id="681987" name="Rectangle 3"/>
          <p:cNvSpPr>
            <a:spLocks noGrp="1" noChangeArrowheads="1"/>
          </p:cNvSpPr>
          <p:nvPr>
            <p:ph type="body" idx="1"/>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9219" name="Rectangle 3"/>
          <p:cNvSpPr>
            <a:spLocks noGrp="1" noChangeArrowheads="1"/>
          </p:cNvSpPr>
          <p:nvPr>
            <p:ph type="ctrTitle"/>
          </p:nvPr>
        </p:nvSpPr>
        <p:spPr>
          <a:xfrm>
            <a:off x="1295400" y="76200"/>
            <a:ext cx="7772400" cy="1143000"/>
          </a:xfrm>
        </p:spPr>
        <p:txBody>
          <a:bodyPr/>
          <a:lstStyle>
            <a:lvl1pPr algn="l">
              <a:defRPr sz="2800"/>
            </a:lvl1pPr>
          </a:lstStyle>
          <a:p>
            <a:r>
              <a:rPr lang="zh-CN" altLang="en-US"/>
              <a:t>单击此处编辑母版标题样式</a:t>
            </a:r>
          </a:p>
        </p:txBody>
      </p:sp>
      <p:sp>
        <p:nvSpPr>
          <p:cNvPr id="9220" name="Rectangle 4"/>
          <p:cNvSpPr>
            <a:spLocks noGrp="1" noChangeArrowheads="1"/>
          </p:cNvSpPr>
          <p:nvPr>
            <p:ph type="subTitle" idx="1"/>
          </p:nvPr>
        </p:nvSpPr>
        <p:spPr>
          <a:xfrm>
            <a:off x="1371600" y="3886200"/>
            <a:ext cx="6400800" cy="1752600"/>
          </a:xfrm>
        </p:spPr>
        <p:txBody>
          <a:bodyPr/>
          <a:lstStyle>
            <a:lvl1pPr algn="ctr">
              <a:defRPr/>
            </a:lvl1pPr>
          </a:lstStyle>
          <a:p>
            <a:r>
              <a:rPr lang="zh-CN" altLang="en-US"/>
              <a:t>单击此处编辑母版副标题样式</a:t>
            </a:r>
          </a:p>
        </p:txBody>
      </p:sp>
      <p:sp>
        <p:nvSpPr>
          <p:cNvPr id="9221" name="Rectangle 5"/>
          <p:cNvSpPr>
            <a:spLocks noGrp="1" noChangeArrowheads="1"/>
          </p:cNvSpPr>
          <p:nvPr>
            <p:ph type="dt" sz="half" idx="2"/>
          </p:nvPr>
        </p:nvSpPr>
        <p:spPr/>
        <p:txBody>
          <a:bodyPr/>
          <a:lstStyle>
            <a:lvl1pPr>
              <a:defRPr/>
            </a:lvl1pPr>
          </a:lstStyle>
          <a:p>
            <a:endParaRPr lang="en-US" altLang="zh-CN"/>
          </a:p>
        </p:txBody>
      </p:sp>
      <p:sp>
        <p:nvSpPr>
          <p:cNvPr id="9222" name="Rectangle 6"/>
          <p:cNvSpPr>
            <a:spLocks noGrp="1" noChangeArrowheads="1"/>
          </p:cNvSpPr>
          <p:nvPr>
            <p:ph type="ftr" sz="quarter" idx="3"/>
          </p:nvPr>
        </p:nvSpPr>
        <p:spPr bwMode="auto">
          <a:xfrm>
            <a:off x="3429000" y="6172200"/>
            <a:ext cx="2895600" cy="4572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defRPr kumimoji="0">
                <a:solidFill>
                  <a:schemeClr val="accent2"/>
                </a:solidFill>
                <a:latin typeface="+mn-lt"/>
                <a:ea typeface="宋体" pitchFamily="2" charset="-122"/>
              </a:defRPr>
            </a:lvl1pPr>
          </a:lstStyle>
          <a:p>
            <a:r>
              <a:rPr lang="zh-CN" altLang="en-US"/>
              <a:t>机密</a:t>
            </a:r>
            <a:endParaRPr lang="en-US" altLang="zh-CN"/>
          </a:p>
        </p:txBody>
      </p:sp>
      <p:sp>
        <p:nvSpPr>
          <p:cNvPr id="9223" name="Rectangle 7"/>
          <p:cNvSpPr>
            <a:spLocks noGrp="1" noChangeArrowheads="1"/>
          </p:cNvSpPr>
          <p:nvPr>
            <p:ph type="sldNum" sz="quarter" idx="4"/>
          </p:nvPr>
        </p:nvSpPr>
        <p:spPr>
          <a:xfrm>
            <a:off x="6553200" y="6248400"/>
            <a:ext cx="1905000" cy="457200"/>
          </a:xfrm>
        </p:spPr>
        <p:txBody>
          <a:bodyPr/>
          <a:lstStyle>
            <a:lvl1pPr>
              <a:defRPr/>
            </a:lvl1pPr>
          </a:lstStyle>
          <a:p>
            <a:fld id="{E783F6DB-5B2F-4D18-8FD7-3065D78DF32B}" type="slidenum">
              <a:rPr lang="zh-CN" altLang="en-US"/>
              <a:pPr/>
              <a:t>‹#›</a:t>
            </a:fld>
            <a:endParaRPr lang="en-US" altLang="zh-CN"/>
          </a:p>
        </p:txBody>
      </p:sp>
      <p:sp>
        <p:nvSpPr>
          <p:cNvPr id="9228" name="Rectangle 12"/>
          <p:cNvSpPr>
            <a:spLocks noChangeArrowheads="1"/>
          </p:cNvSpPr>
          <p:nvPr userDrawn="1"/>
        </p:nvSpPr>
        <p:spPr bwMode="auto">
          <a:xfrm>
            <a:off x="0" y="0"/>
            <a:ext cx="611188" cy="6858000"/>
          </a:xfrm>
          <a:prstGeom prst="rect">
            <a:avLst/>
          </a:prstGeom>
          <a:solidFill>
            <a:srgbClr val="334F6D"/>
          </a:solidFill>
          <a:ln w="12700">
            <a:solidFill>
              <a:srgbClr val="808080"/>
            </a:solidFill>
            <a:miter lim="800000"/>
            <a:headEnd/>
            <a:tailEnd/>
          </a:ln>
          <a:effectLst>
            <a:outerShdw dist="35921" dir="2700000" algn="ctr" rotWithShape="0">
              <a:srgbClr val="969696"/>
            </a:outerShdw>
          </a:effectLst>
        </p:spPr>
        <p:txBody>
          <a:bodyPr vert="eaVert" wrap="none" anchor="ctr"/>
          <a:lstStyle/>
          <a:p>
            <a:pPr eaLnBrk="0" hangingPunct="0">
              <a:lnSpc>
                <a:spcPct val="90000"/>
              </a:lnSpc>
            </a:pPr>
            <a:endParaRPr kumimoji="0" lang="zh-CN" altLang="en-US" b="1" i="1">
              <a:solidFill>
                <a:schemeClr val="bg1"/>
              </a:solidFill>
              <a:latin typeface="CG Omega" pitchFamily="34" charset="0"/>
              <a:ea typeface="楷体" pitchFamily="2"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灯片编号占位符 4"/>
          <p:cNvSpPr>
            <a:spLocks noGrp="1"/>
          </p:cNvSpPr>
          <p:nvPr>
            <p:ph type="sldNum" sz="quarter" idx="11"/>
          </p:nvPr>
        </p:nvSpPr>
        <p:spPr/>
        <p:txBody>
          <a:bodyPr/>
          <a:lstStyle>
            <a:lvl1pPr>
              <a:defRPr/>
            </a:lvl1pPr>
          </a:lstStyle>
          <a:p>
            <a:fld id="{7A9D13B4-0B28-46DE-9DE7-3FE8CA4FEAEF}" type="slidenum">
              <a:rPr lang="zh-CN" altLang="en-US"/>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4638" y="152400"/>
            <a:ext cx="2051050" cy="59404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313" y="152400"/>
            <a:ext cx="6003925" cy="59404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灯片编号占位符 4"/>
          <p:cNvSpPr>
            <a:spLocks noGrp="1"/>
          </p:cNvSpPr>
          <p:nvPr>
            <p:ph type="sldNum" sz="quarter" idx="11"/>
          </p:nvPr>
        </p:nvSpPr>
        <p:spPr/>
        <p:txBody>
          <a:bodyPr/>
          <a:lstStyle>
            <a:lvl1pPr>
              <a:defRPr/>
            </a:lvl1pPr>
          </a:lstStyle>
          <a:p>
            <a:fld id="{306AA905-6EAC-4D6F-9947-78B5960C75EE}" type="slidenum">
              <a:rPr lang="zh-CN" altLang="en-US"/>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灯片编号占位符 4"/>
          <p:cNvSpPr>
            <a:spLocks noGrp="1"/>
          </p:cNvSpPr>
          <p:nvPr>
            <p:ph type="sldNum" sz="quarter" idx="11"/>
          </p:nvPr>
        </p:nvSpPr>
        <p:spPr/>
        <p:txBody>
          <a:bodyPr/>
          <a:lstStyle>
            <a:lvl1pPr>
              <a:defRPr/>
            </a:lvl1pPr>
          </a:lstStyle>
          <a:p>
            <a:fld id="{77A903B1-67CA-4219-B00B-D75E9A714765}" type="slidenum">
              <a:rPr lang="zh-CN" altLang="en-US"/>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灯片编号占位符 4"/>
          <p:cNvSpPr>
            <a:spLocks noGrp="1"/>
          </p:cNvSpPr>
          <p:nvPr>
            <p:ph type="sldNum" sz="quarter" idx="11"/>
          </p:nvPr>
        </p:nvSpPr>
        <p:spPr/>
        <p:txBody>
          <a:bodyPr/>
          <a:lstStyle>
            <a:lvl1pPr>
              <a:defRPr/>
            </a:lvl1pPr>
          </a:lstStyle>
          <a:p>
            <a:fld id="{7DFF5BD5-A604-4DA1-8980-C7EF69320605}" type="slidenum">
              <a:rPr lang="zh-CN" altLang="en-US"/>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68313" y="1052513"/>
            <a:ext cx="4027487" cy="5040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052513"/>
            <a:ext cx="4027488" cy="5040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灯片编号占位符 5"/>
          <p:cNvSpPr>
            <a:spLocks noGrp="1"/>
          </p:cNvSpPr>
          <p:nvPr>
            <p:ph type="sldNum" sz="quarter" idx="11"/>
          </p:nvPr>
        </p:nvSpPr>
        <p:spPr/>
        <p:txBody>
          <a:bodyPr/>
          <a:lstStyle>
            <a:lvl1pPr>
              <a:defRPr/>
            </a:lvl1pPr>
          </a:lstStyle>
          <a:p>
            <a:fld id="{88B06C12-EEF6-4900-A7FF-70A7ABAA0510}" type="slidenum">
              <a:rPr lang="zh-CN" altLang="en-US"/>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灯片编号占位符 7"/>
          <p:cNvSpPr>
            <a:spLocks noGrp="1"/>
          </p:cNvSpPr>
          <p:nvPr>
            <p:ph type="sldNum" sz="quarter" idx="11"/>
          </p:nvPr>
        </p:nvSpPr>
        <p:spPr/>
        <p:txBody>
          <a:bodyPr/>
          <a:lstStyle>
            <a:lvl1pPr>
              <a:defRPr/>
            </a:lvl1pPr>
          </a:lstStyle>
          <a:p>
            <a:fld id="{26599241-ED85-467B-A069-CCE78F2F71CA}" type="slidenum">
              <a:rPr lang="zh-CN" altLang="en-US"/>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灯片编号占位符 3"/>
          <p:cNvSpPr>
            <a:spLocks noGrp="1"/>
          </p:cNvSpPr>
          <p:nvPr>
            <p:ph type="sldNum" sz="quarter" idx="11"/>
          </p:nvPr>
        </p:nvSpPr>
        <p:spPr/>
        <p:txBody>
          <a:bodyPr/>
          <a:lstStyle>
            <a:lvl1pPr>
              <a:defRPr/>
            </a:lvl1pPr>
          </a:lstStyle>
          <a:p>
            <a:fld id="{78BF3AE1-0067-41AA-9AA0-1B4F8761D76C}" type="slidenum">
              <a:rPr lang="zh-CN" altLang="en-US"/>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灯片编号占位符 2"/>
          <p:cNvSpPr>
            <a:spLocks noGrp="1"/>
          </p:cNvSpPr>
          <p:nvPr>
            <p:ph type="sldNum" sz="quarter" idx="11"/>
          </p:nvPr>
        </p:nvSpPr>
        <p:spPr/>
        <p:txBody>
          <a:bodyPr/>
          <a:lstStyle>
            <a:lvl1pPr>
              <a:defRPr/>
            </a:lvl1pPr>
          </a:lstStyle>
          <a:p>
            <a:fld id="{7C539EDC-C7B0-4ECD-9457-0CDAA12FF56C}" type="slidenum">
              <a:rPr lang="zh-CN" altLang="en-US"/>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灯片编号占位符 5"/>
          <p:cNvSpPr>
            <a:spLocks noGrp="1"/>
          </p:cNvSpPr>
          <p:nvPr>
            <p:ph type="sldNum" sz="quarter" idx="11"/>
          </p:nvPr>
        </p:nvSpPr>
        <p:spPr/>
        <p:txBody>
          <a:bodyPr/>
          <a:lstStyle>
            <a:lvl1pPr>
              <a:defRPr/>
            </a:lvl1pPr>
          </a:lstStyle>
          <a:p>
            <a:fld id="{60D3571B-FCEC-4420-A200-8462F0FBAD16}" type="slidenum">
              <a:rPr lang="zh-CN" altLang="en-US"/>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灯片编号占位符 5"/>
          <p:cNvSpPr>
            <a:spLocks noGrp="1"/>
          </p:cNvSpPr>
          <p:nvPr>
            <p:ph type="sldNum" sz="quarter" idx="11"/>
          </p:nvPr>
        </p:nvSpPr>
        <p:spPr/>
        <p:txBody>
          <a:bodyPr/>
          <a:lstStyle>
            <a:lvl1pPr>
              <a:defRPr/>
            </a:lvl1pPr>
          </a:lstStyle>
          <a:p>
            <a:fld id="{B5142B5E-167B-440D-B6BE-0A1EF746604B}" type="slidenum">
              <a:rPr lang="zh-CN" altLang="en-US"/>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FEFFF"/>
        </a:solidFill>
        <a:effectLst/>
      </p:bgPr>
    </p:bg>
    <p:spTree>
      <p:nvGrpSpPr>
        <p:cNvPr id="1" name=""/>
        <p:cNvGrpSpPr/>
        <p:nvPr/>
      </p:nvGrpSpPr>
      <p:grpSpPr>
        <a:xfrm>
          <a:off x="0" y="0"/>
          <a:ext cx="0" cy="0"/>
          <a:chOff x="0" y="0"/>
          <a:chExt cx="0" cy="0"/>
        </a:xfrm>
      </p:grpSpPr>
      <p:sp>
        <p:nvSpPr>
          <p:cNvPr id="1031" name="Rectangle 7"/>
          <p:cNvSpPr>
            <a:spLocks noChangeArrowheads="1"/>
          </p:cNvSpPr>
          <p:nvPr userDrawn="1"/>
        </p:nvSpPr>
        <p:spPr bwMode="ltGray">
          <a:xfrm>
            <a:off x="8458200" y="214313"/>
            <a:ext cx="304800" cy="547687"/>
          </a:xfrm>
          <a:prstGeom prst="rect">
            <a:avLst/>
          </a:prstGeom>
          <a:solidFill>
            <a:srgbClr val="003399"/>
          </a:solidFill>
          <a:ln w="12700">
            <a:solidFill>
              <a:srgbClr val="003399"/>
            </a:solidFill>
            <a:miter lim="800000"/>
            <a:headEnd type="none" w="sm" len="sm"/>
            <a:tailEnd type="none" w="sm" len="sm"/>
          </a:ln>
          <a:effectLst/>
        </p:spPr>
        <p:txBody>
          <a:bodyPr lIns="0" tIns="72000" rIns="0" bIns="0" anchorCtr="1"/>
          <a:lstStyle/>
          <a:p>
            <a:pPr eaLnBrk="0" hangingPunct="0">
              <a:spcBef>
                <a:spcPct val="50000"/>
              </a:spcBef>
            </a:pPr>
            <a:endParaRPr kumimoji="0" lang="en-US" altLang="en-US" sz="900" b="1">
              <a:solidFill>
                <a:schemeClr val="bg1"/>
              </a:solidFill>
              <a:latin typeface="Arial" charset="0"/>
              <a:ea typeface="宋体" pitchFamily="2" charset="-122"/>
            </a:endParaRPr>
          </a:p>
        </p:txBody>
      </p:sp>
      <p:sp>
        <p:nvSpPr>
          <p:cNvPr id="1026" name="Rectangle 2"/>
          <p:cNvSpPr>
            <a:spLocks noGrp="1" noChangeArrowheads="1"/>
          </p:cNvSpPr>
          <p:nvPr>
            <p:ph type="title"/>
          </p:nvPr>
        </p:nvSpPr>
        <p:spPr bwMode="auto">
          <a:xfrm>
            <a:off x="2362200" y="152400"/>
            <a:ext cx="4495800" cy="6858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68313" y="1052513"/>
            <a:ext cx="8207375" cy="50403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0"/>
            <a:r>
              <a:rPr lang="zh-CN" altLang="en-US" smtClean="0"/>
              <a:t>第二级</a:t>
            </a:r>
          </a:p>
          <a:p>
            <a:pPr lvl="0"/>
            <a:r>
              <a:rPr lang="zh-CN" altLang="en-US" smtClean="0"/>
              <a:t>第三级</a:t>
            </a:r>
          </a:p>
          <a:p>
            <a:pPr lvl="0"/>
            <a:r>
              <a:rPr lang="zh-CN" altLang="en-US" smtClean="0"/>
              <a:t>第四级</a:t>
            </a:r>
          </a:p>
          <a:p>
            <a:pPr lvl="0"/>
            <a:r>
              <a:rPr lang="zh-CN" altLang="en-US" smtClean="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kumimoji="0">
                <a:latin typeface="+mn-lt"/>
                <a:ea typeface="宋体" pitchFamily="2" charset="-122"/>
              </a:defRPr>
            </a:lvl1pPr>
          </a:lstStyle>
          <a:p>
            <a:endParaRPr lang="en-US" altLang="zh-CN"/>
          </a:p>
        </p:txBody>
      </p:sp>
      <p:sp>
        <p:nvSpPr>
          <p:cNvPr id="1030" name="Rectangle 6"/>
          <p:cNvSpPr>
            <a:spLocks noGrp="1" noChangeArrowheads="1"/>
          </p:cNvSpPr>
          <p:nvPr>
            <p:ph type="sldNum" sz="quarter" idx="4"/>
          </p:nvPr>
        </p:nvSpPr>
        <p:spPr bwMode="auto">
          <a:xfrm>
            <a:off x="6740525" y="333375"/>
            <a:ext cx="20574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kumimoji="0">
                <a:solidFill>
                  <a:schemeClr val="bg1"/>
                </a:solidFill>
                <a:latin typeface="+mn-lt"/>
                <a:ea typeface="宋体" pitchFamily="2" charset="-122"/>
              </a:defRPr>
            </a:lvl1pPr>
          </a:lstStyle>
          <a:p>
            <a:fld id="{D56327EE-DC29-48A8-88FE-DE427828F2D6}" type="slidenum">
              <a:rPr lang="zh-CN" altLang="en-US"/>
              <a:pPr/>
              <a:t>‹#›</a:t>
            </a:fld>
            <a:endParaRPr lang="en-US" altLang="zh-CN"/>
          </a:p>
        </p:txBody>
      </p:sp>
      <p:sp>
        <p:nvSpPr>
          <p:cNvPr id="1032" name="Line 8"/>
          <p:cNvSpPr>
            <a:spLocks noChangeShapeType="1"/>
          </p:cNvSpPr>
          <p:nvPr userDrawn="1"/>
        </p:nvSpPr>
        <p:spPr bwMode="ltGray">
          <a:xfrm>
            <a:off x="457200" y="762000"/>
            <a:ext cx="8305800" cy="0"/>
          </a:xfrm>
          <a:prstGeom prst="line">
            <a:avLst/>
          </a:prstGeom>
          <a:noFill/>
          <a:ln w="28575">
            <a:solidFill>
              <a:srgbClr val="003399"/>
            </a:solidFill>
            <a:round/>
            <a:headEnd type="none" w="sm" len="sm"/>
            <a:tailEnd type="none" w="sm" len="sm"/>
          </a:ln>
          <a:effectLst/>
        </p:spPr>
        <p:txBody>
          <a:bodyPr wrap="none" anchor="ctr"/>
          <a:lstStyle/>
          <a:p>
            <a:endParaRPr lang="zh-CN" altLang="en-US"/>
          </a:p>
        </p:txBody>
      </p:sp>
      <p:sp>
        <p:nvSpPr>
          <p:cNvPr id="1033" name="Line 9"/>
          <p:cNvSpPr>
            <a:spLocks noChangeShapeType="1"/>
          </p:cNvSpPr>
          <p:nvPr userDrawn="1"/>
        </p:nvSpPr>
        <p:spPr bwMode="ltGray">
          <a:xfrm flipV="1">
            <a:off x="381000" y="6248400"/>
            <a:ext cx="8382000" cy="0"/>
          </a:xfrm>
          <a:prstGeom prst="line">
            <a:avLst/>
          </a:prstGeom>
          <a:noFill/>
          <a:ln w="28575">
            <a:solidFill>
              <a:srgbClr val="003399"/>
            </a:solidFill>
            <a:round/>
            <a:headEnd type="none" w="sm" len="sm"/>
            <a:tailEnd type="none" w="sm" len="sm"/>
          </a:ln>
          <a:effectLst/>
        </p:spPr>
        <p:txBody>
          <a:bodyPr wrap="none" anchor="ctr"/>
          <a:lstStyle/>
          <a:p>
            <a:endParaRPr lang="zh-CN" altLang="en-US"/>
          </a:p>
        </p:txBody>
      </p:sp>
      <p:sp>
        <p:nvSpPr>
          <p:cNvPr id="1039" name="Text Box 15"/>
          <p:cNvSpPr txBox="1">
            <a:spLocks noChangeArrowheads="1"/>
          </p:cNvSpPr>
          <p:nvPr userDrawn="1"/>
        </p:nvSpPr>
        <p:spPr bwMode="auto">
          <a:xfrm>
            <a:off x="4356100" y="6381750"/>
            <a:ext cx="4392613" cy="304800"/>
          </a:xfrm>
          <a:prstGeom prst="rect">
            <a:avLst/>
          </a:prstGeom>
          <a:noFill/>
          <a:ln w="12700">
            <a:noFill/>
            <a:miter lim="800000"/>
            <a:headEnd/>
            <a:tailEnd/>
          </a:ln>
          <a:effectLst/>
        </p:spPr>
        <p:txBody>
          <a:bodyPr>
            <a:spAutoFit/>
          </a:bodyPr>
          <a:lstStyle/>
          <a:p>
            <a:pPr>
              <a:spcBef>
                <a:spcPct val="50000"/>
              </a:spcBef>
            </a:pPr>
            <a:r>
              <a:rPr lang="en-US" altLang="zh-CN" i="1">
                <a:latin typeface="Times New Roman" pitchFamily="18" charset="0"/>
              </a:rPr>
              <a:t>Shanghai University of Finance and Economics, HR</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fontAlgn="base">
        <a:spcBef>
          <a:spcPct val="0"/>
        </a:spcBef>
        <a:spcAft>
          <a:spcPct val="0"/>
        </a:spcAft>
        <a:defRPr kumimoji="1" sz="2400">
          <a:solidFill>
            <a:schemeClr val="tx1"/>
          </a:solidFill>
          <a:latin typeface="+mj-lt"/>
          <a:ea typeface="+mj-ea"/>
          <a:cs typeface="+mj-cs"/>
        </a:defRPr>
      </a:lvl1pPr>
      <a:lvl2pPr algn="ctr" rtl="0" fontAlgn="base">
        <a:spcBef>
          <a:spcPct val="0"/>
        </a:spcBef>
        <a:spcAft>
          <a:spcPct val="0"/>
        </a:spcAft>
        <a:defRPr kumimoji="1" sz="2400">
          <a:solidFill>
            <a:schemeClr val="tx1"/>
          </a:solidFill>
          <a:latin typeface="Times New Roman" pitchFamily="18" charset="0"/>
          <a:ea typeface="黑体" pitchFamily="2" charset="-122"/>
        </a:defRPr>
      </a:lvl2pPr>
      <a:lvl3pPr algn="ctr" rtl="0" fontAlgn="base">
        <a:spcBef>
          <a:spcPct val="0"/>
        </a:spcBef>
        <a:spcAft>
          <a:spcPct val="0"/>
        </a:spcAft>
        <a:defRPr kumimoji="1" sz="2400">
          <a:solidFill>
            <a:schemeClr val="tx1"/>
          </a:solidFill>
          <a:latin typeface="Times New Roman" pitchFamily="18" charset="0"/>
          <a:ea typeface="黑体" pitchFamily="2" charset="-122"/>
        </a:defRPr>
      </a:lvl3pPr>
      <a:lvl4pPr algn="ctr" rtl="0" fontAlgn="base">
        <a:spcBef>
          <a:spcPct val="0"/>
        </a:spcBef>
        <a:spcAft>
          <a:spcPct val="0"/>
        </a:spcAft>
        <a:defRPr kumimoji="1" sz="2400">
          <a:solidFill>
            <a:schemeClr val="tx1"/>
          </a:solidFill>
          <a:latin typeface="Times New Roman" pitchFamily="18" charset="0"/>
          <a:ea typeface="黑体" pitchFamily="2" charset="-122"/>
        </a:defRPr>
      </a:lvl4pPr>
      <a:lvl5pPr algn="ctr" rtl="0" fontAlgn="base">
        <a:spcBef>
          <a:spcPct val="0"/>
        </a:spcBef>
        <a:spcAft>
          <a:spcPct val="0"/>
        </a:spcAft>
        <a:defRPr kumimoji="1" sz="2400">
          <a:solidFill>
            <a:schemeClr val="tx1"/>
          </a:solidFill>
          <a:latin typeface="Times New Roman" pitchFamily="18" charset="0"/>
          <a:ea typeface="黑体" pitchFamily="2" charset="-122"/>
        </a:defRPr>
      </a:lvl5pPr>
      <a:lvl6pPr marL="457200" algn="ctr" rtl="0" fontAlgn="base">
        <a:spcBef>
          <a:spcPct val="0"/>
        </a:spcBef>
        <a:spcAft>
          <a:spcPct val="0"/>
        </a:spcAft>
        <a:defRPr kumimoji="1" sz="2400">
          <a:solidFill>
            <a:schemeClr val="tx1"/>
          </a:solidFill>
          <a:latin typeface="Times New Roman" pitchFamily="18" charset="0"/>
          <a:ea typeface="黑体" pitchFamily="2" charset="-122"/>
        </a:defRPr>
      </a:lvl6pPr>
      <a:lvl7pPr marL="914400" algn="ctr" rtl="0" fontAlgn="base">
        <a:spcBef>
          <a:spcPct val="0"/>
        </a:spcBef>
        <a:spcAft>
          <a:spcPct val="0"/>
        </a:spcAft>
        <a:defRPr kumimoji="1" sz="2400">
          <a:solidFill>
            <a:schemeClr val="tx1"/>
          </a:solidFill>
          <a:latin typeface="Times New Roman" pitchFamily="18" charset="0"/>
          <a:ea typeface="黑体" pitchFamily="2" charset="-122"/>
        </a:defRPr>
      </a:lvl7pPr>
      <a:lvl8pPr marL="1371600" algn="ctr" rtl="0" fontAlgn="base">
        <a:spcBef>
          <a:spcPct val="0"/>
        </a:spcBef>
        <a:spcAft>
          <a:spcPct val="0"/>
        </a:spcAft>
        <a:defRPr kumimoji="1" sz="2400">
          <a:solidFill>
            <a:schemeClr val="tx1"/>
          </a:solidFill>
          <a:latin typeface="Times New Roman" pitchFamily="18" charset="0"/>
          <a:ea typeface="黑体" pitchFamily="2" charset="-122"/>
        </a:defRPr>
      </a:lvl8pPr>
      <a:lvl9pPr marL="1828800" algn="ctr" rtl="0" fontAlgn="base">
        <a:spcBef>
          <a:spcPct val="0"/>
        </a:spcBef>
        <a:spcAft>
          <a:spcPct val="0"/>
        </a:spcAft>
        <a:defRPr kumimoji="1" sz="2400">
          <a:solidFill>
            <a:schemeClr val="tx1"/>
          </a:solidFill>
          <a:latin typeface="Times New Roman" pitchFamily="18" charset="0"/>
          <a:ea typeface="黑体" pitchFamily="2" charset="-122"/>
        </a:defRPr>
      </a:lvl9pPr>
    </p:titleStyle>
    <p:bodyStyle>
      <a:lvl1pPr indent="387350" algn="l" rtl="0" fontAlgn="base">
        <a:spcBef>
          <a:spcPct val="0"/>
        </a:spcBef>
        <a:spcAft>
          <a:spcPct val="0"/>
        </a:spcAft>
        <a:buClr>
          <a:srgbClr val="990000"/>
        </a:buClr>
        <a:buFont typeface="Wingdings" pitchFamily="2" charset="2"/>
        <a:buChar char="X"/>
        <a:defRPr kumimoji="1" sz="2000">
          <a:solidFill>
            <a:schemeClr val="tx1"/>
          </a:solidFill>
          <a:latin typeface="+mn-lt"/>
          <a:ea typeface="+mn-ea"/>
          <a:cs typeface="+mn-cs"/>
        </a:defRPr>
      </a:lvl1pPr>
      <a:lvl2pPr marL="863600" indent="-285750" algn="l" rtl="0" fontAlgn="base">
        <a:spcBef>
          <a:spcPct val="20000"/>
        </a:spcBef>
        <a:spcAft>
          <a:spcPct val="0"/>
        </a:spcAft>
        <a:buChar char="–"/>
        <a:defRPr kumimoji="1" sz="2800">
          <a:solidFill>
            <a:schemeClr val="tx1"/>
          </a:solidFill>
          <a:latin typeface="+mn-lt"/>
          <a:ea typeface="宋体" pitchFamily="2" charset="-122"/>
        </a:defRPr>
      </a:lvl2pPr>
      <a:lvl3pPr marL="1282700" indent="-228600" algn="l" rtl="0" fontAlgn="base">
        <a:spcBef>
          <a:spcPct val="20000"/>
        </a:spcBef>
        <a:spcAft>
          <a:spcPct val="0"/>
        </a:spcAft>
        <a:buChar char="•"/>
        <a:defRPr kumimoji="1" sz="2400">
          <a:solidFill>
            <a:schemeClr val="tx1"/>
          </a:solidFill>
          <a:latin typeface="+mn-lt"/>
          <a:ea typeface="宋体" pitchFamily="2" charset="-122"/>
        </a:defRPr>
      </a:lvl3pPr>
      <a:lvl4pPr marL="1701800" indent="-228600" algn="l" rtl="0" fontAlgn="base">
        <a:spcBef>
          <a:spcPct val="20000"/>
        </a:spcBef>
        <a:spcAft>
          <a:spcPct val="0"/>
        </a:spcAft>
        <a:buChar char="–"/>
        <a:defRPr kumimoji="1" sz="2000">
          <a:solidFill>
            <a:schemeClr val="tx1"/>
          </a:solidFill>
          <a:latin typeface="+mn-lt"/>
          <a:ea typeface="宋体" pitchFamily="2" charset="-122"/>
        </a:defRPr>
      </a:lvl4pPr>
      <a:lvl5pPr marL="2120900" indent="-228600" algn="l" rtl="0" fontAlgn="base">
        <a:spcBef>
          <a:spcPct val="20000"/>
        </a:spcBef>
        <a:spcAft>
          <a:spcPct val="0"/>
        </a:spcAft>
        <a:buChar char="»"/>
        <a:defRPr kumimoji="1" sz="2000">
          <a:solidFill>
            <a:schemeClr val="tx1"/>
          </a:solidFill>
          <a:latin typeface="+mn-lt"/>
          <a:ea typeface="宋体" pitchFamily="2" charset="-122"/>
        </a:defRPr>
      </a:lvl5pPr>
      <a:lvl6pPr marL="2578100" indent="-228600" algn="l" rtl="0" fontAlgn="base">
        <a:spcBef>
          <a:spcPct val="20000"/>
        </a:spcBef>
        <a:spcAft>
          <a:spcPct val="0"/>
        </a:spcAft>
        <a:buChar char="»"/>
        <a:defRPr kumimoji="1" sz="2000">
          <a:solidFill>
            <a:schemeClr val="tx1"/>
          </a:solidFill>
          <a:latin typeface="+mn-lt"/>
          <a:ea typeface="宋体" pitchFamily="2" charset="-122"/>
        </a:defRPr>
      </a:lvl6pPr>
      <a:lvl7pPr marL="3035300" indent="-228600" algn="l" rtl="0" fontAlgn="base">
        <a:spcBef>
          <a:spcPct val="20000"/>
        </a:spcBef>
        <a:spcAft>
          <a:spcPct val="0"/>
        </a:spcAft>
        <a:buChar char="»"/>
        <a:defRPr kumimoji="1" sz="2000">
          <a:solidFill>
            <a:schemeClr val="tx1"/>
          </a:solidFill>
          <a:latin typeface="+mn-lt"/>
          <a:ea typeface="宋体" pitchFamily="2" charset="-122"/>
        </a:defRPr>
      </a:lvl7pPr>
      <a:lvl8pPr marL="3492500" indent="-228600" algn="l" rtl="0" fontAlgn="base">
        <a:spcBef>
          <a:spcPct val="20000"/>
        </a:spcBef>
        <a:spcAft>
          <a:spcPct val="0"/>
        </a:spcAft>
        <a:buChar char="»"/>
        <a:defRPr kumimoji="1" sz="2000">
          <a:solidFill>
            <a:schemeClr val="tx1"/>
          </a:solidFill>
          <a:latin typeface="+mn-lt"/>
          <a:ea typeface="宋体" pitchFamily="2" charset="-122"/>
        </a:defRPr>
      </a:lvl8pPr>
      <a:lvl9pPr marL="3949700" indent="-228600" algn="l" rtl="0" fontAlgn="base">
        <a:spcBef>
          <a:spcPct val="20000"/>
        </a:spcBef>
        <a:spcAft>
          <a:spcPct val="0"/>
        </a:spcAft>
        <a:buChar char="»"/>
        <a:defRPr kumimoji="1"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oleObject" Target="../embeddings/oleObject3.bin"/><Relationship Id="rId4" Type="http://schemas.openxmlformats.org/officeDocument/2006/relationships/oleObject" Target="../embeddings/oleObject2.bin"/></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4"/>
          <p:cNvSpPr>
            <a:spLocks noGrp="1"/>
          </p:cNvSpPr>
          <p:nvPr>
            <p:ph type="sldNum" sz="quarter" idx="11"/>
          </p:nvPr>
        </p:nvSpPr>
        <p:spPr/>
        <p:txBody>
          <a:bodyPr/>
          <a:lstStyle/>
          <a:p>
            <a:fld id="{70508265-FBDA-4017-B53E-B36E8A0EF63A}" type="slidenum">
              <a:rPr lang="zh-CN" altLang="en-US"/>
              <a:pPr/>
              <a:t>1</a:t>
            </a:fld>
            <a:endParaRPr lang="en-US" altLang="zh-CN"/>
          </a:p>
        </p:txBody>
      </p:sp>
      <p:sp>
        <p:nvSpPr>
          <p:cNvPr id="5124" name="Text Box 4"/>
          <p:cNvSpPr txBox="1">
            <a:spLocks noChangeArrowheads="1"/>
          </p:cNvSpPr>
          <p:nvPr/>
        </p:nvSpPr>
        <p:spPr bwMode="auto">
          <a:xfrm>
            <a:off x="468313" y="1757363"/>
            <a:ext cx="8280400" cy="2052637"/>
          </a:xfrm>
          <a:prstGeom prst="rect">
            <a:avLst/>
          </a:prstGeom>
          <a:noFill/>
          <a:ln w="9525">
            <a:noFill/>
            <a:miter lim="800000"/>
            <a:headEnd/>
            <a:tailEnd/>
          </a:ln>
          <a:effectLst/>
        </p:spPr>
        <p:txBody>
          <a:bodyPr>
            <a:spAutoFit/>
          </a:bodyPr>
          <a:lstStyle/>
          <a:p>
            <a:pPr>
              <a:spcBef>
                <a:spcPct val="20000"/>
              </a:spcBef>
            </a:pPr>
            <a:endParaRPr lang="zh-CN" altLang="en-US" sz="3200" b="1">
              <a:solidFill>
                <a:schemeClr val="tx2"/>
              </a:solidFill>
              <a:latin typeface="Monotype Corsiva" pitchFamily="66" charset="0"/>
              <a:ea typeface="华文行楷" pitchFamily="2" charset="-122"/>
            </a:endParaRPr>
          </a:p>
          <a:p>
            <a:pPr>
              <a:spcBef>
                <a:spcPct val="20000"/>
              </a:spcBef>
            </a:pPr>
            <a:r>
              <a:rPr lang="zh-CN" altLang="en-US" sz="4400" b="1"/>
              <a:t>第九章 绩效的综合评价</a:t>
            </a:r>
          </a:p>
          <a:p>
            <a:pPr algn="l"/>
            <a:r>
              <a:rPr lang="zh-CN" altLang="en-US" sz="4400" b="1">
                <a:solidFill>
                  <a:schemeClr val="tx2"/>
                </a:solidFill>
                <a:latin typeface="Times New Roman" pitchFamily="18" charset="0"/>
              </a:rPr>
              <a:t>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FCBA6289-70F8-4423-9FE2-AE64205FAB11}" type="slidenum">
              <a:rPr lang="zh-CN" altLang="en-US"/>
              <a:pPr/>
              <a:t>10</a:t>
            </a:fld>
            <a:endParaRPr lang="en-US" altLang="zh-CN"/>
          </a:p>
        </p:txBody>
      </p:sp>
      <p:sp>
        <p:nvSpPr>
          <p:cNvPr id="673794" name="Rectangle 2"/>
          <p:cNvSpPr>
            <a:spLocks noGrp="1" noChangeArrowheads="1"/>
          </p:cNvSpPr>
          <p:nvPr>
            <p:ph type="title"/>
          </p:nvPr>
        </p:nvSpPr>
        <p:spPr/>
        <p:txBody>
          <a:bodyPr/>
          <a:lstStyle/>
          <a:p>
            <a:r>
              <a:rPr lang="zh-CN" altLang="en-US"/>
              <a:t>我国企业绩效评价方法的演进</a:t>
            </a:r>
          </a:p>
        </p:txBody>
      </p:sp>
      <p:sp>
        <p:nvSpPr>
          <p:cNvPr id="673795" name="Rectangle 3"/>
          <p:cNvSpPr>
            <a:spLocks noGrp="1" noChangeArrowheads="1"/>
          </p:cNvSpPr>
          <p:nvPr>
            <p:ph type="body" idx="1"/>
          </p:nvPr>
        </p:nvSpPr>
        <p:spPr/>
        <p:txBody>
          <a:bodyPr/>
          <a:lstStyle/>
          <a:p>
            <a:pPr>
              <a:lnSpc>
                <a:spcPct val="110000"/>
              </a:lnSpc>
            </a:pPr>
            <a:r>
              <a:rPr lang="zh-CN" altLang="en-US"/>
              <a:t>（四）新世纪的变革时期（</a:t>
            </a:r>
            <a:r>
              <a:rPr lang="en-US" altLang="zh-CN"/>
              <a:t>1999</a:t>
            </a:r>
            <a:r>
              <a:rPr lang="zh-CN" altLang="en-US"/>
              <a:t>年至今）</a:t>
            </a:r>
          </a:p>
          <a:p>
            <a:pPr>
              <a:lnSpc>
                <a:spcPct val="110000"/>
              </a:lnSpc>
            </a:pPr>
            <a:r>
              <a:rPr lang="en-US" altLang="zh-CN"/>
              <a:t>1999</a:t>
            </a:r>
            <a:r>
              <a:rPr lang="zh-CN" altLang="en-US"/>
              <a:t>年</a:t>
            </a:r>
            <a:r>
              <a:rPr lang="en-US" altLang="zh-CN"/>
              <a:t>6</a:t>
            </a:r>
            <a:r>
              <a:rPr lang="zh-CN" altLang="en-US"/>
              <a:t>月</a:t>
            </a:r>
            <a:r>
              <a:rPr lang="en-US" altLang="zh-CN"/>
              <a:t>1</a:t>
            </a:r>
            <a:r>
              <a:rPr lang="zh-CN" altLang="en-US"/>
              <a:t>日财政部、原国家经贸委、人事部、原国家计委联合印发了</a:t>
            </a:r>
            <a:r>
              <a:rPr lang="en-US" altLang="zh-CN"/>
              <a:t>《</a:t>
            </a:r>
            <a:r>
              <a:rPr lang="zh-CN" altLang="en-US"/>
              <a:t>国有资本金绩效评价指标体系</a:t>
            </a:r>
            <a:r>
              <a:rPr lang="en-US" altLang="zh-CN"/>
              <a:t>》</a:t>
            </a:r>
            <a:r>
              <a:rPr lang="zh-CN" altLang="en-US"/>
              <a:t>及</a:t>
            </a:r>
            <a:r>
              <a:rPr lang="en-US" altLang="zh-CN"/>
              <a:t>《</a:t>
            </a:r>
            <a:r>
              <a:rPr lang="zh-CN" altLang="en-US"/>
              <a:t>国有资本金绩效评价操作细则</a:t>
            </a:r>
            <a:r>
              <a:rPr lang="en-US" altLang="zh-CN"/>
              <a:t>》</a:t>
            </a:r>
            <a:r>
              <a:rPr lang="zh-CN" altLang="en-US"/>
              <a:t>对国有企业绩效评价进行了重新规范，这标志着企业评价制度在我国的初步建立。</a:t>
            </a:r>
          </a:p>
          <a:p>
            <a:pPr>
              <a:lnSpc>
                <a:spcPct val="110000"/>
              </a:lnSpc>
            </a:pPr>
            <a:r>
              <a:rPr lang="zh-CN" altLang="en-US"/>
              <a:t>该指标体系重点评价企业资本效益状况、资产运营状况、偿债能力状况和发展能力状况等内容，通过</a:t>
            </a:r>
            <a:r>
              <a:rPr lang="en-US" altLang="zh-CN"/>
              <a:t>8</a:t>
            </a:r>
            <a:r>
              <a:rPr lang="zh-CN" altLang="en-US"/>
              <a:t>项基本指标、</a:t>
            </a:r>
            <a:r>
              <a:rPr lang="en-US" altLang="zh-CN"/>
              <a:t>16</a:t>
            </a:r>
            <a:r>
              <a:rPr lang="zh-CN" altLang="en-US"/>
              <a:t>项修正指标和</a:t>
            </a:r>
            <a:r>
              <a:rPr lang="en-US" altLang="zh-CN"/>
              <a:t>8</a:t>
            </a:r>
            <a:r>
              <a:rPr lang="zh-CN" altLang="en-US"/>
              <a:t>项评议指标</a:t>
            </a:r>
            <a:r>
              <a:rPr lang="en-US" altLang="zh-CN"/>
              <a:t>3</a:t>
            </a:r>
            <a:r>
              <a:rPr lang="zh-CN" altLang="en-US"/>
              <a:t>个层次对企业绩效进行深入分析，以全面反映企业的生产经营状况和经营者的绩效。 </a:t>
            </a:r>
          </a:p>
          <a:p>
            <a:pPr>
              <a:lnSpc>
                <a:spcPct val="110000"/>
              </a:lnSpc>
            </a:pPr>
            <a:r>
              <a:rPr lang="en-US" altLang="zh-CN"/>
              <a:t>2002</a:t>
            </a:r>
            <a:r>
              <a:rPr lang="zh-CN" altLang="en-US"/>
              <a:t>年</a:t>
            </a:r>
            <a:r>
              <a:rPr lang="en-US" altLang="zh-CN"/>
              <a:t>2</a:t>
            </a:r>
            <a:r>
              <a:rPr lang="zh-CN" altLang="en-US"/>
              <a:t>月</a:t>
            </a:r>
            <a:r>
              <a:rPr lang="en-US" altLang="zh-CN"/>
              <a:t>22</a:t>
            </a:r>
            <a:r>
              <a:rPr lang="zh-CN" altLang="en-US"/>
              <a:t>日，财政部等五部委联合印发了</a:t>
            </a:r>
            <a:r>
              <a:rPr lang="en-US" altLang="zh-CN"/>
              <a:t>《</a:t>
            </a:r>
            <a:r>
              <a:rPr lang="zh-CN" altLang="en-US"/>
              <a:t>企业效绩评价操作细则（修订）</a:t>
            </a:r>
            <a:r>
              <a:rPr lang="en-US" altLang="zh-CN"/>
              <a:t>》</a:t>
            </a:r>
            <a:r>
              <a:rPr lang="zh-CN" altLang="en-US"/>
              <a:t>。</a:t>
            </a:r>
          </a:p>
          <a:p>
            <a:pPr>
              <a:lnSpc>
                <a:spcPct val="110000"/>
              </a:lnSpc>
            </a:pPr>
            <a:r>
              <a:rPr lang="en-US" altLang="zh-CN"/>
              <a:t>2006</a:t>
            </a:r>
            <a:r>
              <a:rPr lang="zh-CN" altLang="en-US"/>
              <a:t>年</a:t>
            </a:r>
            <a:r>
              <a:rPr lang="en-US" altLang="zh-CN"/>
              <a:t>9</a:t>
            </a:r>
            <a:r>
              <a:rPr lang="zh-CN" altLang="en-US"/>
              <a:t>月</a:t>
            </a:r>
            <a:r>
              <a:rPr lang="en-US" altLang="zh-CN"/>
              <a:t>12</a:t>
            </a:r>
            <a:r>
              <a:rPr lang="zh-CN" altLang="en-US"/>
              <a:t>日，国务院国有资产监督管理委员会根据</a:t>
            </a:r>
            <a:r>
              <a:rPr lang="en-US" altLang="zh-CN"/>
              <a:t>《</a:t>
            </a:r>
            <a:r>
              <a:rPr lang="zh-CN" altLang="en-US"/>
              <a:t>中央企业综合绩效评价管理暂行办法</a:t>
            </a:r>
            <a:r>
              <a:rPr lang="en-US" altLang="zh-CN"/>
              <a:t>》</a:t>
            </a:r>
            <a:r>
              <a:rPr lang="zh-CN" altLang="en-US"/>
              <a:t>（国资委令第</a:t>
            </a:r>
            <a:r>
              <a:rPr lang="en-US" altLang="zh-CN"/>
              <a:t>14</a:t>
            </a:r>
            <a:r>
              <a:rPr lang="zh-CN" altLang="en-US"/>
              <a:t>号），又制定了</a:t>
            </a:r>
            <a:r>
              <a:rPr lang="en-US" altLang="zh-CN"/>
              <a:t>《</a:t>
            </a:r>
            <a:r>
              <a:rPr lang="zh-CN" altLang="en-US"/>
              <a:t>中央企业综合绩效评价实施细则</a:t>
            </a:r>
            <a:r>
              <a:rPr lang="en-US" altLang="zh-CN"/>
              <a:t>》</a:t>
            </a:r>
            <a:r>
              <a:rPr lang="zh-CN" altLang="en-US"/>
              <a:t>，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 name="灯片编号占位符 2"/>
          <p:cNvSpPr>
            <a:spLocks noGrp="1"/>
          </p:cNvSpPr>
          <p:nvPr>
            <p:ph type="sldNum" sz="quarter" idx="11"/>
          </p:nvPr>
        </p:nvSpPr>
        <p:spPr/>
        <p:txBody>
          <a:bodyPr/>
          <a:lstStyle/>
          <a:p>
            <a:fld id="{5C13AABE-5524-47FB-937A-14D622A93D7B}" type="slidenum">
              <a:rPr lang="zh-CN" altLang="en-US"/>
              <a:pPr/>
              <a:t>11</a:t>
            </a:fld>
            <a:endParaRPr lang="en-US" altLang="zh-CN"/>
          </a:p>
        </p:txBody>
      </p:sp>
      <p:graphicFrame>
        <p:nvGraphicFramePr>
          <p:cNvPr id="716597" name="Group 821"/>
          <p:cNvGraphicFramePr>
            <a:graphicFrameLocks noGrp="1"/>
          </p:cNvGraphicFramePr>
          <p:nvPr/>
        </p:nvGraphicFramePr>
        <p:xfrm>
          <a:off x="611188" y="765175"/>
          <a:ext cx="7920037" cy="5516880"/>
        </p:xfrm>
        <a:graphic>
          <a:graphicData uri="http://schemas.openxmlformats.org/drawingml/2006/table">
            <a:tbl>
              <a:tblPr/>
              <a:tblGrid>
                <a:gridCol w="593725"/>
                <a:gridCol w="596900"/>
                <a:gridCol w="1736725"/>
                <a:gridCol w="500062"/>
                <a:gridCol w="1995488"/>
                <a:gridCol w="500062"/>
                <a:gridCol w="1163638"/>
                <a:gridCol w="833437"/>
              </a:tblGrid>
              <a:tr h="3889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内容</a:t>
                      </a:r>
                    </a:p>
                  </a:txBody>
                  <a:tcPr anchor="ct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权重</a:t>
                      </a:r>
                    </a:p>
                  </a:txBody>
                  <a:tcPr anchor="ct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基本指标</a:t>
                      </a:r>
                    </a:p>
                  </a:txBody>
                  <a:tcPr anchor="ct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权重</a:t>
                      </a:r>
                    </a:p>
                  </a:txBody>
                  <a:tcPr anchor="ct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修正指标</a:t>
                      </a:r>
                    </a:p>
                  </a:txBody>
                  <a:tcPr anchor="ct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权重</a:t>
                      </a:r>
                    </a:p>
                  </a:txBody>
                  <a:tcPr anchor="ct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评议指标</a:t>
                      </a:r>
                    </a:p>
                  </a:txBody>
                  <a:tcPr anchor="ct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权重</a:t>
                      </a:r>
                    </a:p>
                  </a:txBody>
                  <a:tcPr anchor="ct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solidFill>
                      <a:srgbClr val="E6E6E6"/>
                    </a:solidFill>
                  </a:tcPr>
                </a:tc>
              </a:tr>
              <a:tr h="215900">
                <a:tc row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rgbClr val="000000"/>
                          </a:solidFill>
                          <a:effectLst/>
                          <a:latin typeface="Times New Roman" pitchFamily="18" charset="0"/>
                          <a:ea typeface="宋体" pitchFamily="2" charset="-122"/>
                        </a:rPr>
                        <a:t>盈利能力状况</a:t>
                      </a:r>
                      <a:endParaRPr kumimoji="1" lang="zh-CN" altLang="en-US" sz="14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row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34</a:t>
                      </a:r>
                    </a:p>
                  </a:txBody>
                  <a:tcPr anchor="ct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rgbClr val="000000"/>
                          </a:solidFill>
                          <a:effectLst/>
                          <a:latin typeface="Times New Roman" pitchFamily="18" charset="0"/>
                          <a:ea typeface="宋体" pitchFamily="2" charset="-122"/>
                        </a:rPr>
                        <a:t>净资产收益率</a:t>
                      </a:r>
                      <a:endParaRPr kumimoji="1" lang="zh-CN" altLang="en-US" sz="1400" b="0" i="0" u="none" strike="noStrike" cap="none" normalizeH="0" baseline="0" smtClean="0">
                        <a:ln>
                          <a:noFill/>
                        </a:ln>
                        <a:solidFill>
                          <a:schemeClr val="tx1"/>
                        </a:solidFill>
                        <a:effectLst/>
                        <a:latin typeface="Times New Roman" pitchFamily="18" charset="0"/>
                        <a:ea typeface="黑体" pitchFamily="2"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rgbClr val="000000"/>
                          </a:solidFill>
                          <a:effectLst/>
                          <a:latin typeface="Times New Roman" pitchFamily="18" charset="0"/>
                          <a:ea typeface="宋体" pitchFamily="2" charset="-122"/>
                        </a:rPr>
                        <a:t>总资产报酬率</a:t>
                      </a:r>
                      <a:endParaRPr kumimoji="1" lang="zh-CN" altLang="en-US" sz="14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销售（营业）利润率</a:t>
                      </a:r>
                    </a:p>
                  </a:txBody>
                  <a:tcPr anchor="ct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rgbClr val="000000"/>
                          </a:solidFill>
                          <a:effectLst/>
                          <a:latin typeface="Times New Roman" pitchFamily="18" charset="0"/>
                          <a:ea typeface="宋体" pitchFamily="2" charset="-122"/>
                        </a:rPr>
                        <a:t>战略管理</a:t>
                      </a:r>
                      <a:endParaRPr kumimoji="1" lang="zh-CN" altLang="en-US" sz="1400" b="0" i="0" u="none" strike="noStrike" cap="none" normalizeH="0" baseline="0" smtClean="0">
                        <a:ln>
                          <a:noFill/>
                        </a:ln>
                        <a:solidFill>
                          <a:schemeClr val="tx1"/>
                        </a:solidFill>
                        <a:effectLst/>
                        <a:latin typeface="Times New Roman" pitchFamily="18" charset="0"/>
                        <a:ea typeface="黑体" pitchFamily="2" charset="-122"/>
                        <a:cs typeface="Times New Roman" pitchFamily="18" charset="0"/>
                      </a:endParaRPr>
                    </a:p>
                  </a:txBody>
                  <a:tcPr anchor="ct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18</a:t>
                      </a:r>
                    </a:p>
                  </a:txBody>
                  <a:tcPr anchor="ct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r>
              <a:tr h="215900">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rgbClr val="000000"/>
                          </a:solidFill>
                          <a:effectLst/>
                          <a:latin typeface="Times New Roman" pitchFamily="18" charset="0"/>
                          <a:ea typeface="宋体" pitchFamily="2" charset="-122"/>
                        </a:rPr>
                        <a:t>总资产报酬率</a:t>
                      </a:r>
                      <a:endParaRPr kumimoji="1" lang="zh-CN" altLang="en-US" sz="14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14</a:t>
                      </a: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盈余现金保障倍数</a:t>
                      </a:r>
                    </a:p>
                  </a:txBody>
                  <a:tcPr anchor="ct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9</a:t>
                      </a: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rgbClr val="000000"/>
                          </a:solidFill>
                          <a:effectLst/>
                          <a:latin typeface="Times New Roman" pitchFamily="18" charset="0"/>
                          <a:ea typeface="宋体" pitchFamily="2" charset="-122"/>
                        </a:rPr>
                        <a:t>发展创新</a:t>
                      </a:r>
                      <a:endParaRPr kumimoji="1" lang="zh-CN" altLang="en-US" sz="1400" b="0" i="0" u="none" strike="noStrike" cap="none" normalizeH="0" baseline="0" smtClean="0">
                        <a:ln>
                          <a:noFill/>
                        </a:ln>
                        <a:solidFill>
                          <a:schemeClr val="tx1"/>
                        </a:solidFill>
                        <a:effectLst/>
                        <a:latin typeface="Times New Roman" pitchFamily="18" charset="0"/>
                        <a:ea typeface="黑体" pitchFamily="2" charset="-122"/>
                        <a:cs typeface="Times New Roman" pitchFamily="18" charset="0"/>
                      </a:endParaRPr>
                    </a:p>
                  </a:txBody>
                  <a:tcPr anchor="ct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p>
                  </a:txBody>
                  <a:tcPr anchor="ct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r>
              <a:tr h="215900">
                <a:tc vMerge="1">
                  <a:txBody>
                    <a:bodyPr/>
                    <a:lstStyle/>
                    <a:p>
                      <a:endParaRPr lang="zh-CN" altLang="en-US"/>
                    </a:p>
                  </a:txBody>
                  <a:tcPr/>
                </a:tc>
                <a:tc vMerge="1">
                  <a:txBody>
                    <a:bodyPr/>
                    <a:lstStyle/>
                    <a:p>
                      <a:endParaRPr lang="zh-CN" altLang="en-US"/>
                    </a:p>
                  </a:txBody>
                  <a:tcPr/>
                </a:tc>
                <a:tc>
                  <a:txBody>
                    <a:bodyPr/>
                    <a:lstStyle/>
                    <a:p>
                      <a:pPr marL="387350" marR="0" lvl="0" indent="0" algn="l" defTabSz="914400" rtl="0" eaLnBrk="1" fontAlgn="base" latinLnBrk="0" hangingPunct="1">
                        <a:lnSpc>
                          <a:spcPct val="100000"/>
                        </a:lnSpc>
                        <a:spcBef>
                          <a:spcPct val="0"/>
                        </a:spcBef>
                        <a:spcAft>
                          <a:spcPct val="0"/>
                        </a:spcAft>
                        <a:buClr>
                          <a:srgbClr val="990000"/>
                        </a:buClr>
                        <a:buSzTx/>
                        <a:buFont typeface="Wingdings" pitchFamily="2" charset="2"/>
                        <a:buNone/>
                        <a:tabLst/>
                      </a:pPr>
                      <a:endParaRPr kumimoji="1" lang="zh-CN" altLang="en-US" sz="1400" b="0" i="0" u="none" strike="noStrike" cap="none" normalizeH="0" baseline="0" smtClean="0">
                        <a:ln>
                          <a:noFill/>
                        </a:ln>
                        <a:solidFill>
                          <a:schemeClr val="tx1"/>
                        </a:solidFill>
                        <a:effectLst/>
                        <a:latin typeface="Times New Roman" pitchFamily="18" charset="0"/>
                        <a:ea typeface="华文新魏" pitchFamily="2" charset="-122"/>
                      </a:endParaRP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387350" marR="0" lvl="0" indent="0" algn="l" defTabSz="914400" rtl="0" eaLnBrk="1" fontAlgn="base" latinLnBrk="0" hangingPunct="1">
                        <a:lnSpc>
                          <a:spcPct val="100000"/>
                        </a:lnSpc>
                        <a:spcBef>
                          <a:spcPct val="0"/>
                        </a:spcBef>
                        <a:spcAft>
                          <a:spcPct val="0"/>
                        </a:spcAft>
                        <a:buClr>
                          <a:srgbClr val="990000"/>
                        </a:buClr>
                        <a:buSzTx/>
                        <a:buFont typeface="Wingdings" pitchFamily="2" charset="2"/>
                        <a:buNone/>
                        <a:tabLst/>
                      </a:pPr>
                      <a:endParaRPr kumimoji="1" lang="zh-CN" altLang="en-US" sz="1400" b="0" i="0" u="none" strike="noStrike" cap="none" normalizeH="0" baseline="0" smtClean="0">
                        <a:ln>
                          <a:noFill/>
                        </a:ln>
                        <a:solidFill>
                          <a:schemeClr val="tx1"/>
                        </a:solidFill>
                        <a:effectLst/>
                        <a:latin typeface="Times New Roman" pitchFamily="18" charset="0"/>
                        <a:ea typeface="华文新魏" pitchFamily="2" charset="-122"/>
                      </a:endParaRP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成本费用利润率</a:t>
                      </a:r>
                    </a:p>
                  </a:txBody>
                  <a:tcPr anchor="ct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8</a:t>
                      </a: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rgbClr val="000000"/>
                          </a:solidFill>
                          <a:effectLst/>
                          <a:latin typeface="Times New Roman" pitchFamily="18" charset="0"/>
                          <a:ea typeface="宋体" pitchFamily="2" charset="-122"/>
                        </a:rPr>
                        <a:t>经营决策</a:t>
                      </a:r>
                      <a:endParaRPr kumimoji="1" lang="zh-CN" altLang="en-US" sz="1400" b="0" i="0" u="none" strike="noStrike" cap="none" normalizeH="0" baseline="0" smtClean="0">
                        <a:ln>
                          <a:noFill/>
                        </a:ln>
                        <a:solidFill>
                          <a:schemeClr val="tx1"/>
                        </a:solidFill>
                        <a:effectLst/>
                        <a:latin typeface="Times New Roman" pitchFamily="18" charset="0"/>
                        <a:ea typeface="黑体" pitchFamily="2" charset="-122"/>
                        <a:cs typeface="Times New Roman" pitchFamily="18" charset="0"/>
                      </a:endParaRPr>
                    </a:p>
                  </a:txBody>
                  <a:tcPr anchor="ct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16</a:t>
                      </a:r>
                    </a:p>
                  </a:txBody>
                  <a:tcPr anchor="ct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r>
              <a:tr h="215900">
                <a:tc vMerge="1">
                  <a:txBody>
                    <a:bodyPr/>
                    <a:lstStyle/>
                    <a:p>
                      <a:endParaRPr lang="zh-CN" altLang="en-US"/>
                    </a:p>
                  </a:txBody>
                  <a:tcPr/>
                </a:tc>
                <a:tc vMerge="1">
                  <a:txBody>
                    <a:bodyPr/>
                    <a:lstStyle/>
                    <a:p>
                      <a:endParaRPr lang="zh-CN" altLang="en-US"/>
                    </a:p>
                  </a:txBody>
                  <a:tcPr/>
                </a:tc>
                <a:tc>
                  <a:txBody>
                    <a:bodyPr/>
                    <a:lstStyle/>
                    <a:p>
                      <a:pPr marL="387350" marR="0" lvl="0" indent="0" algn="l" defTabSz="914400" rtl="0" eaLnBrk="1" fontAlgn="base" latinLnBrk="0" hangingPunct="1">
                        <a:lnSpc>
                          <a:spcPct val="100000"/>
                        </a:lnSpc>
                        <a:spcBef>
                          <a:spcPct val="0"/>
                        </a:spcBef>
                        <a:spcAft>
                          <a:spcPct val="0"/>
                        </a:spcAft>
                        <a:buClr>
                          <a:srgbClr val="990000"/>
                        </a:buClr>
                        <a:buSzTx/>
                        <a:buFont typeface="Wingdings" pitchFamily="2" charset="2"/>
                        <a:buNone/>
                        <a:tabLst/>
                      </a:pPr>
                      <a:endParaRPr kumimoji="1" lang="zh-CN" altLang="en-US" sz="1400" b="0" i="0" u="none" strike="noStrike" cap="none" normalizeH="0" baseline="0" smtClean="0">
                        <a:ln>
                          <a:noFill/>
                        </a:ln>
                        <a:solidFill>
                          <a:schemeClr val="tx1"/>
                        </a:solidFill>
                        <a:effectLst/>
                        <a:latin typeface="Times New Roman" pitchFamily="18" charset="0"/>
                        <a:ea typeface="华文新魏" pitchFamily="2" charset="-122"/>
                      </a:endParaRP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387350" marR="0" lvl="0" indent="0" algn="l" defTabSz="914400" rtl="0" eaLnBrk="1" fontAlgn="base" latinLnBrk="0" hangingPunct="1">
                        <a:lnSpc>
                          <a:spcPct val="100000"/>
                        </a:lnSpc>
                        <a:spcBef>
                          <a:spcPct val="0"/>
                        </a:spcBef>
                        <a:spcAft>
                          <a:spcPct val="0"/>
                        </a:spcAft>
                        <a:buClr>
                          <a:srgbClr val="990000"/>
                        </a:buClr>
                        <a:buSzTx/>
                        <a:buFont typeface="Wingdings" pitchFamily="2" charset="2"/>
                        <a:buNone/>
                        <a:tabLst/>
                      </a:pPr>
                      <a:endParaRPr kumimoji="1" lang="zh-CN" altLang="en-US" sz="1400" b="0" i="0" u="none" strike="noStrike" cap="none" normalizeH="0" baseline="0" smtClean="0">
                        <a:ln>
                          <a:noFill/>
                        </a:ln>
                        <a:solidFill>
                          <a:schemeClr val="tx1"/>
                        </a:solidFill>
                        <a:effectLst/>
                        <a:latin typeface="Times New Roman" pitchFamily="18" charset="0"/>
                        <a:ea typeface="华文新魏" pitchFamily="2" charset="-122"/>
                      </a:endParaRP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资本收益率</a:t>
                      </a:r>
                    </a:p>
                  </a:txBody>
                  <a:tcPr anchor="ct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7</a:t>
                      </a: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rgbClr val="000000"/>
                          </a:solidFill>
                          <a:effectLst/>
                          <a:latin typeface="Times New Roman" pitchFamily="18" charset="0"/>
                          <a:ea typeface="宋体" pitchFamily="2" charset="-122"/>
                        </a:rPr>
                        <a:t>风险控制</a:t>
                      </a:r>
                      <a:endParaRPr kumimoji="1" lang="zh-CN" altLang="en-US" sz="1400" b="0" i="0" u="none" strike="noStrike" cap="none" normalizeH="0" baseline="0" smtClean="0">
                        <a:ln>
                          <a:noFill/>
                        </a:ln>
                        <a:solidFill>
                          <a:schemeClr val="tx1"/>
                        </a:solidFill>
                        <a:effectLst/>
                        <a:latin typeface="Times New Roman" pitchFamily="18" charset="0"/>
                        <a:ea typeface="黑体" pitchFamily="2" charset="-122"/>
                        <a:cs typeface="Times New Roman" pitchFamily="18" charset="0"/>
                      </a:endParaRPr>
                    </a:p>
                  </a:txBody>
                  <a:tcPr anchor="ct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13</a:t>
                      </a:r>
                    </a:p>
                  </a:txBody>
                  <a:tcPr anchor="ct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r>
              <a:tr h="215900">
                <a:tc row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rgbClr val="000000"/>
                          </a:solidFill>
                          <a:effectLst/>
                          <a:latin typeface="Times New Roman" pitchFamily="18" charset="0"/>
                          <a:ea typeface="宋体" pitchFamily="2" charset="-122"/>
                        </a:rPr>
                        <a:t>资产质量状况</a:t>
                      </a:r>
                      <a:endParaRPr kumimoji="1" lang="zh-CN" altLang="en-US" sz="14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22</a:t>
                      </a:r>
                    </a:p>
                  </a:txBody>
                  <a:tcPr anchor="ct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总资产周转率</a:t>
                      </a:r>
                    </a:p>
                  </a:txBody>
                  <a:tcPr anchor="ct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不良资产比率</a:t>
                      </a:r>
                    </a:p>
                  </a:txBody>
                  <a:tcPr anchor="ct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9</a:t>
                      </a: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rgbClr val="000000"/>
                          </a:solidFill>
                          <a:effectLst/>
                          <a:latin typeface="Times New Roman" pitchFamily="18" charset="0"/>
                          <a:ea typeface="宋体" pitchFamily="2" charset="-122"/>
                        </a:rPr>
                        <a:t>基础管理</a:t>
                      </a:r>
                      <a:endParaRPr kumimoji="1" lang="zh-CN" altLang="en-US" sz="1400" b="0" i="0" u="none" strike="noStrike" cap="none" normalizeH="0" baseline="0" smtClean="0">
                        <a:ln>
                          <a:noFill/>
                        </a:ln>
                        <a:solidFill>
                          <a:schemeClr val="tx1"/>
                        </a:solidFill>
                        <a:effectLst/>
                        <a:latin typeface="Times New Roman" pitchFamily="18" charset="0"/>
                        <a:ea typeface="黑体" pitchFamily="2" charset="-122"/>
                        <a:cs typeface="Times New Roman" pitchFamily="18" charset="0"/>
                      </a:endParaRPr>
                    </a:p>
                  </a:txBody>
                  <a:tcPr anchor="ct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14</a:t>
                      </a:r>
                    </a:p>
                  </a:txBody>
                  <a:tcPr anchor="ct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r>
              <a:tr h="215900">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应收账款周转率</a:t>
                      </a: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次</a:t>
                      </a: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p>
                  </a:txBody>
                  <a:tcPr anchor="ct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12</a:t>
                      </a: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资产现金回收率</a:t>
                      </a:r>
                    </a:p>
                  </a:txBody>
                  <a:tcPr anchor="ct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7</a:t>
                      </a: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rgbClr val="000000"/>
                          </a:solidFill>
                          <a:effectLst/>
                          <a:latin typeface="Times New Roman" pitchFamily="18" charset="0"/>
                          <a:ea typeface="宋体" pitchFamily="2" charset="-122"/>
                        </a:rPr>
                        <a:t>人力资源</a:t>
                      </a:r>
                      <a:endParaRPr kumimoji="1" lang="zh-CN" altLang="en-US" sz="1400" b="0" i="0" u="none" strike="noStrike" cap="none" normalizeH="0" baseline="0" smtClean="0">
                        <a:ln>
                          <a:noFill/>
                        </a:ln>
                        <a:solidFill>
                          <a:schemeClr val="tx1"/>
                        </a:solidFill>
                        <a:effectLst/>
                        <a:latin typeface="Times New Roman" pitchFamily="18" charset="0"/>
                        <a:ea typeface="黑体" pitchFamily="2" charset="-122"/>
                        <a:cs typeface="Times New Roman" pitchFamily="18" charset="0"/>
                      </a:endParaRPr>
                    </a:p>
                  </a:txBody>
                  <a:tcPr anchor="ct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8</a:t>
                      </a:r>
                    </a:p>
                  </a:txBody>
                  <a:tcPr anchor="ct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r>
              <a:tr h="215900">
                <a:tc vMerge="1">
                  <a:txBody>
                    <a:bodyPr/>
                    <a:lstStyle/>
                    <a:p>
                      <a:endParaRPr lang="zh-CN" altLang="en-US"/>
                    </a:p>
                  </a:txBody>
                  <a:tcPr/>
                </a:tc>
                <a:tc vMerge="1">
                  <a:txBody>
                    <a:bodyPr/>
                    <a:lstStyle/>
                    <a:p>
                      <a:endParaRPr lang="zh-CN" altLang="en-US"/>
                    </a:p>
                  </a:txBody>
                  <a:tcPr/>
                </a:tc>
                <a:tc>
                  <a:txBody>
                    <a:bodyPr/>
                    <a:lstStyle/>
                    <a:p>
                      <a:pPr marL="387350" marR="0" lvl="0" indent="0" algn="l" defTabSz="914400" rtl="0" eaLnBrk="1" fontAlgn="base" latinLnBrk="0" hangingPunct="1">
                        <a:lnSpc>
                          <a:spcPct val="100000"/>
                        </a:lnSpc>
                        <a:spcBef>
                          <a:spcPct val="0"/>
                        </a:spcBef>
                        <a:spcAft>
                          <a:spcPct val="0"/>
                        </a:spcAft>
                        <a:buClr>
                          <a:srgbClr val="990000"/>
                        </a:buClr>
                        <a:buSzTx/>
                        <a:buFont typeface="Wingdings" pitchFamily="2" charset="2"/>
                        <a:buNone/>
                        <a:tabLst/>
                      </a:pPr>
                      <a:endParaRPr kumimoji="1" lang="zh-CN" altLang="en-US" sz="1400" b="0" i="0" u="none" strike="noStrike" cap="none" normalizeH="0" baseline="0" smtClean="0">
                        <a:ln>
                          <a:noFill/>
                        </a:ln>
                        <a:solidFill>
                          <a:schemeClr val="tx1"/>
                        </a:solidFill>
                        <a:effectLst/>
                        <a:latin typeface="Times New Roman" pitchFamily="18" charset="0"/>
                        <a:ea typeface="华文新魏" pitchFamily="2" charset="-122"/>
                      </a:endParaRP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387350" marR="0" lvl="0" indent="0" algn="l" defTabSz="914400" rtl="0" eaLnBrk="1" fontAlgn="base" latinLnBrk="0" hangingPunct="1">
                        <a:lnSpc>
                          <a:spcPct val="100000"/>
                        </a:lnSpc>
                        <a:spcBef>
                          <a:spcPct val="0"/>
                        </a:spcBef>
                        <a:spcAft>
                          <a:spcPct val="0"/>
                        </a:spcAft>
                        <a:buClr>
                          <a:srgbClr val="990000"/>
                        </a:buClr>
                        <a:buSzTx/>
                        <a:buFont typeface="Wingdings" pitchFamily="2" charset="2"/>
                        <a:buNone/>
                        <a:tabLst/>
                      </a:pPr>
                      <a:endParaRPr kumimoji="1" lang="zh-CN" altLang="en-US" sz="1400" b="0" i="0" u="none" strike="noStrike" cap="none" normalizeH="0" baseline="0" smtClean="0">
                        <a:ln>
                          <a:noFill/>
                        </a:ln>
                        <a:solidFill>
                          <a:schemeClr val="tx1"/>
                        </a:solidFill>
                        <a:effectLst/>
                        <a:latin typeface="Times New Roman" pitchFamily="18" charset="0"/>
                        <a:ea typeface="华文新魏" pitchFamily="2" charset="-122"/>
                      </a:endParaRP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流动资产周转率</a:t>
                      </a:r>
                    </a:p>
                  </a:txBody>
                  <a:tcPr anchor="ct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rgbClr val="000000"/>
                          </a:solidFill>
                          <a:effectLst/>
                          <a:latin typeface="Times New Roman" pitchFamily="18" charset="0"/>
                          <a:ea typeface="宋体" pitchFamily="2" charset="-122"/>
                        </a:rPr>
                        <a:t>行业影响</a:t>
                      </a:r>
                      <a:endParaRPr kumimoji="1" lang="zh-CN" altLang="en-US" sz="1400" b="0" i="0" u="none" strike="noStrike" cap="none" normalizeH="0" baseline="0" smtClean="0">
                        <a:ln>
                          <a:noFill/>
                        </a:ln>
                        <a:solidFill>
                          <a:schemeClr val="tx1"/>
                        </a:solidFill>
                        <a:effectLst/>
                        <a:latin typeface="Times New Roman" pitchFamily="18" charset="0"/>
                        <a:ea typeface="黑体" pitchFamily="2" charset="-122"/>
                        <a:cs typeface="Times New Roman" pitchFamily="18" charset="0"/>
                      </a:endParaRPr>
                    </a:p>
                  </a:txBody>
                  <a:tcPr anchor="ct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8</a:t>
                      </a:r>
                    </a:p>
                  </a:txBody>
                  <a:tcPr anchor="ct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r>
              <a:tr h="215900">
                <a:tc rowSpan="4">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rgbClr val="000000"/>
                          </a:solidFill>
                          <a:effectLst/>
                          <a:latin typeface="Times New Roman" pitchFamily="18" charset="0"/>
                          <a:ea typeface="宋体" pitchFamily="2" charset="-122"/>
                        </a:rPr>
                        <a:t>债务风险状况</a:t>
                      </a:r>
                      <a:endParaRPr kumimoji="1" lang="zh-CN" altLang="en-US" sz="1400" b="0" i="0" u="none" strike="noStrike" cap="none" normalizeH="0" baseline="0" smtClean="0">
                        <a:ln>
                          <a:noFill/>
                        </a:ln>
                        <a:solidFill>
                          <a:schemeClr val="tx1"/>
                        </a:solidFill>
                        <a:effectLst/>
                        <a:latin typeface="Times New Roman" pitchFamily="18" charset="0"/>
                        <a:ea typeface="黑体" pitchFamily="2" charset="-122"/>
                        <a:cs typeface="Times New Roman" pitchFamily="18" charset="0"/>
                      </a:endParaRPr>
                    </a:p>
                  </a:txBody>
                  <a:tcPr anchor="ct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row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22</a:t>
                      </a:r>
                    </a:p>
                  </a:txBody>
                  <a:tcPr anchor="ct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资产负债率</a:t>
                      </a:r>
                    </a:p>
                  </a:txBody>
                  <a:tcPr anchor="ct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12</a:t>
                      </a: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速动比率</a:t>
                      </a:r>
                    </a:p>
                  </a:txBody>
                  <a:tcPr anchor="ct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rgbClr val="000000"/>
                          </a:solidFill>
                          <a:effectLst/>
                          <a:latin typeface="Times New Roman" pitchFamily="18" charset="0"/>
                          <a:ea typeface="宋体" pitchFamily="2" charset="-122"/>
                        </a:rPr>
                        <a:t>社会贡献</a:t>
                      </a:r>
                      <a:endParaRPr kumimoji="1" lang="zh-CN" altLang="en-US" sz="14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8</a:t>
                      </a:r>
                    </a:p>
                  </a:txBody>
                  <a:tcPr anchor="ct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r>
              <a:tr h="215900">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已获利息倍数</a:t>
                      </a:r>
                    </a:p>
                  </a:txBody>
                  <a:tcPr anchor="ct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现金流动负债比率</a:t>
                      </a:r>
                    </a:p>
                  </a:txBody>
                  <a:tcPr anchor="ct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387350" marR="0" lvl="0" indent="0" algn="l" defTabSz="914400" rtl="0" eaLnBrk="1" fontAlgn="base" latinLnBrk="0" hangingPunct="1">
                        <a:lnSpc>
                          <a:spcPct val="100000"/>
                        </a:lnSpc>
                        <a:spcBef>
                          <a:spcPct val="0"/>
                        </a:spcBef>
                        <a:spcAft>
                          <a:spcPct val="0"/>
                        </a:spcAft>
                        <a:buClr>
                          <a:srgbClr val="990000"/>
                        </a:buClr>
                        <a:buSzTx/>
                        <a:buFont typeface="Wingdings" pitchFamily="2" charset="2"/>
                        <a:buNone/>
                        <a:tabLst/>
                      </a:pPr>
                      <a:endParaRPr kumimoji="1" lang="zh-CN" altLang="en-US" sz="1400" b="0" i="0" u="none" strike="noStrike" cap="none" normalizeH="0" baseline="0" smtClean="0">
                        <a:ln>
                          <a:noFill/>
                        </a:ln>
                        <a:solidFill>
                          <a:schemeClr val="tx1"/>
                        </a:solidFill>
                        <a:effectLst/>
                        <a:latin typeface="Times New Roman" pitchFamily="18" charset="0"/>
                        <a:ea typeface="华文新魏" pitchFamily="2" charset="-122"/>
                      </a:endParaRPr>
                    </a:p>
                  </a:txBody>
                  <a:tcPr anchor="ct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387350" marR="0" lvl="0" indent="0" algn="l" defTabSz="914400" rtl="0" eaLnBrk="1" fontAlgn="base" latinLnBrk="0" hangingPunct="1">
                        <a:lnSpc>
                          <a:spcPct val="100000"/>
                        </a:lnSpc>
                        <a:spcBef>
                          <a:spcPct val="0"/>
                        </a:spcBef>
                        <a:spcAft>
                          <a:spcPct val="0"/>
                        </a:spcAft>
                        <a:buClr>
                          <a:srgbClr val="990000"/>
                        </a:buClr>
                        <a:buSzTx/>
                        <a:buFont typeface="Wingdings" pitchFamily="2" charset="2"/>
                        <a:buNone/>
                        <a:tabLst/>
                      </a:pPr>
                      <a:endParaRPr kumimoji="1" lang="zh-CN" altLang="en-US" sz="1400" b="0" i="0" u="none" strike="noStrike" cap="none" normalizeH="0" baseline="0" smtClean="0">
                        <a:ln>
                          <a:noFill/>
                        </a:ln>
                        <a:solidFill>
                          <a:schemeClr val="tx1"/>
                        </a:solidFill>
                        <a:effectLst/>
                        <a:latin typeface="Times New Roman" pitchFamily="18" charset="0"/>
                        <a:ea typeface="华文新魏" pitchFamily="2" charset="-122"/>
                      </a:endParaRPr>
                    </a:p>
                  </a:txBody>
                  <a:tcPr anchor="ct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r>
              <a:tr h="215900">
                <a:tc vMerge="1">
                  <a:txBody>
                    <a:bodyPr/>
                    <a:lstStyle/>
                    <a:p>
                      <a:endParaRPr lang="zh-CN" altLang="en-US"/>
                    </a:p>
                  </a:txBody>
                  <a:tcPr/>
                </a:tc>
                <a:tc vMerge="1">
                  <a:txBody>
                    <a:bodyPr/>
                    <a:lstStyle/>
                    <a:p>
                      <a:endParaRPr lang="zh-CN" altLang="en-US"/>
                    </a:p>
                  </a:txBody>
                  <a:tcPr/>
                </a:tc>
                <a:tc>
                  <a:txBody>
                    <a:bodyPr/>
                    <a:lstStyle/>
                    <a:p>
                      <a:pPr marL="387350" marR="0" lvl="0" indent="0" algn="l" defTabSz="914400" rtl="0" eaLnBrk="1" fontAlgn="base" latinLnBrk="0" hangingPunct="1">
                        <a:lnSpc>
                          <a:spcPct val="100000"/>
                        </a:lnSpc>
                        <a:spcBef>
                          <a:spcPct val="0"/>
                        </a:spcBef>
                        <a:spcAft>
                          <a:spcPct val="0"/>
                        </a:spcAft>
                        <a:buClr>
                          <a:srgbClr val="990000"/>
                        </a:buClr>
                        <a:buSzTx/>
                        <a:buFont typeface="Wingdings" pitchFamily="2" charset="2"/>
                        <a:buNone/>
                        <a:tabLst/>
                      </a:pPr>
                      <a:endParaRPr kumimoji="1" lang="zh-CN" altLang="en-US" sz="1400" b="0" i="0" u="none" strike="noStrike" cap="none" normalizeH="0" baseline="0" smtClean="0">
                        <a:ln>
                          <a:noFill/>
                        </a:ln>
                        <a:solidFill>
                          <a:schemeClr val="tx1"/>
                        </a:solidFill>
                        <a:effectLst/>
                        <a:latin typeface="Times New Roman" pitchFamily="18" charset="0"/>
                        <a:ea typeface="华文新魏" pitchFamily="2" charset="-122"/>
                      </a:endParaRP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387350" marR="0" lvl="0" indent="0" algn="l" defTabSz="914400" rtl="0" eaLnBrk="1" fontAlgn="base" latinLnBrk="0" hangingPunct="1">
                        <a:lnSpc>
                          <a:spcPct val="100000"/>
                        </a:lnSpc>
                        <a:spcBef>
                          <a:spcPct val="0"/>
                        </a:spcBef>
                        <a:spcAft>
                          <a:spcPct val="0"/>
                        </a:spcAft>
                        <a:buClr>
                          <a:srgbClr val="990000"/>
                        </a:buClr>
                        <a:buSzTx/>
                        <a:buFont typeface="Wingdings" pitchFamily="2" charset="2"/>
                        <a:buNone/>
                        <a:tabLst/>
                      </a:pPr>
                      <a:endParaRPr kumimoji="1" lang="zh-CN" altLang="en-US" sz="1400" b="0" i="0" u="none" strike="noStrike" cap="none" normalizeH="0" baseline="0" smtClean="0">
                        <a:ln>
                          <a:noFill/>
                        </a:ln>
                        <a:solidFill>
                          <a:schemeClr val="tx1"/>
                        </a:solidFill>
                        <a:effectLst/>
                        <a:latin typeface="Times New Roman" pitchFamily="18" charset="0"/>
                        <a:ea typeface="华文新魏" pitchFamily="2" charset="-122"/>
                      </a:endParaRP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带息负债比率</a:t>
                      </a:r>
                    </a:p>
                  </a:txBody>
                  <a:tcPr anchor="ct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5</a:t>
                      </a: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387350" marR="0" lvl="0" indent="0" algn="l" defTabSz="914400" rtl="0" eaLnBrk="1" fontAlgn="base" latinLnBrk="0" hangingPunct="1">
                        <a:lnSpc>
                          <a:spcPct val="100000"/>
                        </a:lnSpc>
                        <a:spcBef>
                          <a:spcPct val="0"/>
                        </a:spcBef>
                        <a:spcAft>
                          <a:spcPct val="0"/>
                        </a:spcAft>
                        <a:buClr>
                          <a:srgbClr val="990000"/>
                        </a:buClr>
                        <a:buSzTx/>
                        <a:buFont typeface="Wingdings" pitchFamily="2" charset="2"/>
                        <a:buNone/>
                        <a:tabLst/>
                      </a:pPr>
                      <a:endParaRPr kumimoji="1" lang="zh-CN" altLang="en-US" sz="1400" b="0" i="0" u="none" strike="noStrike" cap="none" normalizeH="0" baseline="0" smtClean="0">
                        <a:ln>
                          <a:noFill/>
                        </a:ln>
                        <a:solidFill>
                          <a:schemeClr val="tx1"/>
                        </a:solidFill>
                        <a:effectLst/>
                        <a:latin typeface="Times New Roman" pitchFamily="18" charset="0"/>
                        <a:ea typeface="华文新魏" pitchFamily="2" charset="-122"/>
                      </a:endParaRPr>
                    </a:p>
                  </a:txBody>
                  <a:tcPr anchor="ct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387350" marR="0" lvl="0" indent="0" algn="l" defTabSz="914400" rtl="0" eaLnBrk="1" fontAlgn="base" latinLnBrk="0" hangingPunct="1">
                        <a:lnSpc>
                          <a:spcPct val="100000"/>
                        </a:lnSpc>
                        <a:spcBef>
                          <a:spcPct val="0"/>
                        </a:spcBef>
                        <a:spcAft>
                          <a:spcPct val="0"/>
                        </a:spcAft>
                        <a:buClr>
                          <a:srgbClr val="990000"/>
                        </a:buClr>
                        <a:buSzTx/>
                        <a:buFont typeface="Wingdings" pitchFamily="2" charset="2"/>
                        <a:buNone/>
                        <a:tabLst/>
                      </a:pPr>
                      <a:endParaRPr kumimoji="1" lang="zh-CN" altLang="en-US" sz="1400" b="0" i="0" u="none" strike="noStrike" cap="none" normalizeH="0" baseline="0" smtClean="0">
                        <a:ln>
                          <a:noFill/>
                        </a:ln>
                        <a:solidFill>
                          <a:schemeClr val="tx1"/>
                        </a:solidFill>
                        <a:effectLst/>
                        <a:latin typeface="Times New Roman" pitchFamily="18" charset="0"/>
                        <a:ea typeface="华文新魏" pitchFamily="2" charset="-122"/>
                      </a:endParaRPr>
                    </a:p>
                  </a:txBody>
                  <a:tcPr anchor="ct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r>
              <a:tr h="215900">
                <a:tc vMerge="1">
                  <a:txBody>
                    <a:bodyPr/>
                    <a:lstStyle/>
                    <a:p>
                      <a:endParaRPr lang="zh-CN" altLang="en-US"/>
                    </a:p>
                  </a:txBody>
                  <a:tcPr/>
                </a:tc>
                <a:tc vMerge="1">
                  <a:txBody>
                    <a:bodyPr/>
                    <a:lstStyle/>
                    <a:p>
                      <a:endParaRPr lang="zh-CN" altLang="en-US"/>
                    </a:p>
                  </a:txBody>
                  <a:tcPr/>
                </a:tc>
                <a:tc>
                  <a:txBody>
                    <a:bodyPr/>
                    <a:lstStyle/>
                    <a:p>
                      <a:pPr marL="387350" marR="0" lvl="0" indent="0" algn="l" defTabSz="914400" rtl="0" eaLnBrk="1" fontAlgn="base" latinLnBrk="0" hangingPunct="1">
                        <a:lnSpc>
                          <a:spcPct val="100000"/>
                        </a:lnSpc>
                        <a:spcBef>
                          <a:spcPct val="0"/>
                        </a:spcBef>
                        <a:spcAft>
                          <a:spcPct val="0"/>
                        </a:spcAft>
                        <a:buClr>
                          <a:srgbClr val="990000"/>
                        </a:buClr>
                        <a:buSzTx/>
                        <a:buFont typeface="Wingdings" pitchFamily="2" charset="2"/>
                        <a:buNone/>
                        <a:tabLst/>
                      </a:pPr>
                      <a:endParaRPr kumimoji="1" lang="zh-CN" altLang="en-US" sz="1400" b="0" i="0" u="none" strike="noStrike" cap="none" normalizeH="0" baseline="0" smtClean="0">
                        <a:ln>
                          <a:noFill/>
                        </a:ln>
                        <a:solidFill>
                          <a:schemeClr val="tx1"/>
                        </a:solidFill>
                        <a:effectLst/>
                        <a:latin typeface="Times New Roman" pitchFamily="18" charset="0"/>
                        <a:ea typeface="华文新魏" pitchFamily="2" charset="-122"/>
                      </a:endParaRP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387350" marR="0" lvl="0" indent="0" algn="l" defTabSz="914400" rtl="0" eaLnBrk="1" fontAlgn="base" latinLnBrk="0" hangingPunct="1">
                        <a:lnSpc>
                          <a:spcPct val="100000"/>
                        </a:lnSpc>
                        <a:spcBef>
                          <a:spcPct val="0"/>
                        </a:spcBef>
                        <a:spcAft>
                          <a:spcPct val="0"/>
                        </a:spcAft>
                        <a:buClr>
                          <a:srgbClr val="990000"/>
                        </a:buClr>
                        <a:buSzTx/>
                        <a:buFont typeface="Wingdings" pitchFamily="2" charset="2"/>
                        <a:buNone/>
                        <a:tabLst/>
                      </a:pPr>
                      <a:endParaRPr kumimoji="1" lang="zh-CN" altLang="en-US" sz="1400" b="0" i="0" u="none" strike="noStrike" cap="none" normalizeH="0" baseline="0" smtClean="0">
                        <a:ln>
                          <a:noFill/>
                        </a:ln>
                        <a:solidFill>
                          <a:schemeClr val="tx1"/>
                        </a:solidFill>
                        <a:effectLst/>
                        <a:latin typeface="Times New Roman" pitchFamily="18" charset="0"/>
                        <a:ea typeface="华文新魏" pitchFamily="2" charset="-122"/>
                      </a:endParaRP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或有负债比率</a:t>
                      </a:r>
                    </a:p>
                  </a:txBody>
                  <a:tcPr anchor="ct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5</a:t>
                      </a: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387350" marR="0" lvl="0" indent="0" algn="l" defTabSz="914400" rtl="0" eaLnBrk="1" fontAlgn="base" latinLnBrk="0" hangingPunct="1">
                        <a:lnSpc>
                          <a:spcPct val="100000"/>
                        </a:lnSpc>
                        <a:spcBef>
                          <a:spcPct val="0"/>
                        </a:spcBef>
                        <a:spcAft>
                          <a:spcPct val="0"/>
                        </a:spcAft>
                        <a:buClr>
                          <a:srgbClr val="990000"/>
                        </a:buClr>
                        <a:buSzTx/>
                        <a:buFont typeface="Wingdings" pitchFamily="2" charset="2"/>
                        <a:buNone/>
                        <a:tabLst/>
                      </a:pPr>
                      <a:endParaRPr kumimoji="1" lang="zh-CN" altLang="en-US" sz="1400" b="0" i="0" u="none" strike="noStrike" cap="none" normalizeH="0" baseline="0" smtClean="0">
                        <a:ln>
                          <a:noFill/>
                        </a:ln>
                        <a:solidFill>
                          <a:schemeClr val="tx1"/>
                        </a:solidFill>
                        <a:effectLst/>
                        <a:latin typeface="Times New Roman" pitchFamily="18" charset="0"/>
                        <a:ea typeface="华文新魏" pitchFamily="2" charset="-122"/>
                      </a:endParaRPr>
                    </a:p>
                  </a:txBody>
                  <a:tcPr anchor="ct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387350" marR="0" lvl="0" indent="0" algn="l" defTabSz="914400" rtl="0" eaLnBrk="1" fontAlgn="base" latinLnBrk="0" hangingPunct="1">
                        <a:lnSpc>
                          <a:spcPct val="100000"/>
                        </a:lnSpc>
                        <a:spcBef>
                          <a:spcPct val="0"/>
                        </a:spcBef>
                        <a:spcAft>
                          <a:spcPct val="0"/>
                        </a:spcAft>
                        <a:buClr>
                          <a:srgbClr val="990000"/>
                        </a:buClr>
                        <a:buSzTx/>
                        <a:buFont typeface="Wingdings" pitchFamily="2" charset="2"/>
                        <a:buNone/>
                        <a:tabLst/>
                      </a:pPr>
                      <a:endParaRPr kumimoji="1" lang="zh-CN" altLang="en-US" sz="1400" b="0" i="0" u="none" strike="noStrike" cap="none" normalizeH="0" baseline="0" smtClean="0">
                        <a:ln>
                          <a:noFill/>
                        </a:ln>
                        <a:solidFill>
                          <a:schemeClr val="tx1"/>
                        </a:solidFill>
                        <a:effectLst/>
                        <a:latin typeface="Times New Roman" pitchFamily="18" charset="0"/>
                        <a:ea typeface="华文新魏" pitchFamily="2" charset="-122"/>
                      </a:endParaRPr>
                    </a:p>
                  </a:txBody>
                  <a:tcPr anchor="ct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r>
              <a:tr h="215900">
                <a:tc row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rgbClr val="000000"/>
                          </a:solidFill>
                          <a:effectLst/>
                          <a:latin typeface="Times New Roman" pitchFamily="18" charset="0"/>
                          <a:ea typeface="宋体" pitchFamily="2" charset="-122"/>
                        </a:rPr>
                        <a:t>经营增长状况</a:t>
                      </a:r>
                      <a:endParaRPr kumimoji="1" lang="zh-CN" altLang="en-US" sz="14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22</a:t>
                      </a:r>
                    </a:p>
                  </a:txBody>
                  <a:tcPr anchor="ct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销售（营业）增长率</a:t>
                      </a:r>
                    </a:p>
                  </a:txBody>
                  <a:tcPr anchor="ct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12</a:t>
                      </a: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销售（营业）利润增长率</a:t>
                      </a:r>
                    </a:p>
                  </a:txBody>
                  <a:tcPr anchor="ct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387350" marR="0" lvl="0" indent="0" algn="l" defTabSz="914400" rtl="0" eaLnBrk="1" fontAlgn="base" latinLnBrk="0" hangingPunct="1">
                        <a:lnSpc>
                          <a:spcPct val="100000"/>
                        </a:lnSpc>
                        <a:spcBef>
                          <a:spcPct val="0"/>
                        </a:spcBef>
                        <a:spcAft>
                          <a:spcPct val="0"/>
                        </a:spcAft>
                        <a:buClr>
                          <a:srgbClr val="990000"/>
                        </a:buClr>
                        <a:buSzTx/>
                        <a:buFont typeface="Wingdings" pitchFamily="2" charset="2"/>
                        <a:buNone/>
                        <a:tabLst/>
                      </a:pPr>
                      <a:endParaRPr kumimoji="1" lang="zh-CN" altLang="en-US" sz="1400" b="0" i="0" u="none" strike="noStrike" cap="none" normalizeH="0" baseline="0" smtClean="0">
                        <a:ln>
                          <a:noFill/>
                        </a:ln>
                        <a:solidFill>
                          <a:schemeClr val="tx1"/>
                        </a:solidFill>
                        <a:effectLst/>
                        <a:latin typeface="Times New Roman" pitchFamily="18" charset="0"/>
                        <a:ea typeface="华文新魏" pitchFamily="2" charset="-122"/>
                      </a:endParaRPr>
                    </a:p>
                  </a:txBody>
                  <a:tcPr anchor="ct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387350" marR="0" lvl="0" indent="0" algn="l" defTabSz="914400" rtl="0" eaLnBrk="1" fontAlgn="base" latinLnBrk="0" hangingPunct="1">
                        <a:lnSpc>
                          <a:spcPct val="100000"/>
                        </a:lnSpc>
                        <a:spcBef>
                          <a:spcPct val="0"/>
                        </a:spcBef>
                        <a:spcAft>
                          <a:spcPct val="0"/>
                        </a:spcAft>
                        <a:buClr>
                          <a:srgbClr val="990000"/>
                        </a:buClr>
                        <a:buSzTx/>
                        <a:buFont typeface="Wingdings" pitchFamily="2" charset="2"/>
                        <a:buNone/>
                        <a:tabLst/>
                      </a:pPr>
                      <a:endParaRPr kumimoji="1" lang="zh-CN" altLang="en-US" sz="1400" b="0" i="0" u="none" strike="noStrike" cap="none" normalizeH="0" baseline="0" smtClean="0">
                        <a:ln>
                          <a:noFill/>
                        </a:ln>
                        <a:solidFill>
                          <a:schemeClr val="tx1"/>
                        </a:solidFill>
                        <a:effectLst/>
                        <a:latin typeface="Times New Roman" pitchFamily="18" charset="0"/>
                        <a:ea typeface="华文新魏" pitchFamily="2" charset="-122"/>
                      </a:endParaRPr>
                    </a:p>
                  </a:txBody>
                  <a:tcPr anchor="ct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r>
              <a:tr h="215900">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资本保值增值率</a:t>
                      </a:r>
                    </a:p>
                  </a:txBody>
                  <a:tcPr anchor="ct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总资产增长率</a:t>
                      </a:r>
                    </a:p>
                  </a:txBody>
                  <a:tcPr anchor="ct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7</a:t>
                      </a: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387350" marR="0" lvl="0" indent="0" algn="l" defTabSz="914400" rtl="0" eaLnBrk="1" fontAlgn="base" latinLnBrk="0" hangingPunct="1">
                        <a:lnSpc>
                          <a:spcPct val="100000"/>
                        </a:lnSpc>
                        <a:spcBef>
                          <a:spcPct val="0"/>
                        </a:spcBef>
                        <a:spcAft>
                          <a:spcPct val="0"/>
                        </a:spcAft>
                        <a:buClr>
                          <a:srgbClr val="990000"/>
                        </a:buClr>
                        <a:buSzTx/>
                        <a:buFont typeface="Wingdings" pitchFamily="2" charset="2"/>
                        <a:buNone/>
                        <a:tabLst/>
                      </a:pPr>
                      <a:endParaRPr kumimoji="1" lang="zh-CN" altLang="en-US" sz="1400" b="0" i="0" u="none" strike="noStrike" cap="none" normalizeH="0" baseline="0" smtClean="0">
                        <a:ln>
                          <a:noFill/>
                        </a:ln>
                        <a:solidFill>
                          <a:schemeClr val="tx1"/>
                        </a:solidFill>
                        <a:effectLst/>
                        <a:latin typeface="Times New Roman" pitchFamily="18" charset="0"/>
                        <a:ea typeface="华文新魏" pitchFamily="2" charset="-122"/>
                      </a:endParaRP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387350" marR="0" lvl="0" indent="0" algn="l" defTabSz="914400" rtl="0" eaLnBrk="1" fontAlgn="base" latinLnBrk="0" hangingPunct="1">
                        <a:lnSpc>
                          <a:spcPct val="100000"/>
                        </a:lnSpc>
                        <a:spcBef>
                          <a:spcPct val="0"/>
                        </a:spcBef>
                        <a:spcAft>
                          <a:spcPct val="0"/>
                        </a:spcAft>
                        <a:buClr>
                          <a:srgbClr val="990000"/>
                        </a:buClr>
                        <a:buSzTx/>
                        <a:buFont typeface="Wingdings" pitchFamily="2" charset="2"/>
                        <a:buNone/>
                        <a:tabLst/>
                      </a:pPr>
                      <a:endParaRPr kumimoji="1" lang="zh-CN" altLang="en-US" sz="1400" b="0" i="0" u="none" strike="noStrike" cap="none" normalizeH="0" baseline="0" smtClean="0">
                        <a:ln>
                          <a:noFill/>
                        </a:ln>
                        <a:solidFill>
                          <a:schemeClr val="tx1"/>
                        </a:solidFill>
                        <a:effectLst/>
                        <a:latin typeface="Times New Roman" pitchFamily="18" charset="0"/>
                        <a:ea typeface="华文新魏" pitchFamily="2" charset="-122"/>
                      </a:endParaRP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r>
              <a:tr h="215900">
                <a:tc vMerge="1">
                  <a:txBody>
                    <a:bodyPr/>
                    <a:lstStyle/>
                    <a:p>
                      <a:endParaRPr lang="zh-CN" altLang="en-US"/>
                    </a:p>
                  </a:txBody>
                  <a:tcPr/>
                </a:tc>
                <a:tc vMerge="1">
                  <a:txBody>
                    <a:bodyPr/>
                    <a:lstStyle/>
                    <a:p>
                      <a:endParaRPr lang="zh-CN" altLang="en-US"/>
                    </a:p>
                  </a:txBody>
                  <a:tcPr/>
                </a:tc>
                <a:tc>
                  <a:txBody>
                    <a:bodyPr/>
                    <a:lstStyle/>
                    <a:p>
                      <a:pPr marL="387350" marR="0" lvl="0" indent="0" algn="l" defTabSz="914400" rtl="0" eaLnBrk="1" fontAlgn="base" latinLnBrk="0" hangingPunct="1">
                        <a:lnSpc>
                          <a:spcPct val="100000"/>
                        </a:lnSpc>
                        <a:spcBef>
                          <a:spcPct val="0"/>
                        </a:spcBef>
                        <a:spcAft>
                          <a:spcPct val="0"/>
                        </a:spcAft>
                        <a:buClr>
                          <a:srgbClr val="990000"/>
                        </a:buClr>
                        <a:buSzTx/>
                        <a:buFont typeface="Wingdings" pitchFamily="2" charset="2"/>
                        <a:buNone/>
                        <a:tabLst/>
                      </a:pPr>
                      <a:endParaRPr kumimoji="1" lang="zh-CN" altLang="en-US" sz="1400" b="0" i="0" u="none" strike="noStrike" cap="none" normalizeH="0" baseline="0" smtClean="0">
                        <a:ln>
                          <a:noFill/>
                        </a:ln>
                        <a:solidFill>
                          <a:schemeClr val="tx1"/>
                        </a:solidFill>
                        <a:effectLst/>
                        <a:latin typeface="Times New Roman" pitchFamily="18" charset="0"/>
                        <a:ea typeface="华文新魏" pitchFamily="2" charset="-122"/>
                      </a:endParaRP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387350" marR="0" lvl="0" indent="0" algn="l" defTabSz="914400" rtl="0" eaLnBrk="1" fontAlgn="base" latinLnBrk="0" hangingPunct="1">
                        <a:lnSpc>
                          <a:spcPct val="100000"/>
                        </a:lnSpc>
                        <a:spcBef>
                          <a:spcPct val="0"/>
                        </a:spcBef>
                        <a:spcAft>
                          <a:spcPct val="0"/>
                        </a:spcAft>
                        <a:buClr>
                          <a:srgbClr val="990000"/>
                        </a:buClr>
                        <a:buSzTx/>
                        <a:buFont typeface="Wingdings" pitchFamily="2" charset="2"/>
                        <a:buNone/>
                        <a:tabLst/>
                      </a:pPr>
                      <a:endParaRPr kumimoji="1" lang="zh-CN" altLang="en-US" sz="1400" b="0" i="0" u="none" strike="noStrike" cap="none" normalizeH="0" baseline="0" smtClean="0">
                        <a:ln>
                          <a:noFill/>
                        </a:ln>
                        <a:solidFill>
                          <a:schemeClr val="tx1"/>
                        </a:solidFill>
                        <a:effectLst/>
                        <a:latin typeface="Times New Roman" pitchFamily="18" charset="0"/>
                        <a:ea typeface="华文新魏" pitchFamily="2" charset="-122"/>
                      </a:endParaRP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技术投入比率</a:t>
                      </a:r>
                    </a:p>
                  </a:txBody>
                  <a:tcPr anchor="ct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5</a:t>
                      </a: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387350" marR="0" lvl="0" indent="0" algn="l" defTabSz="914400" rtl="0" eaLnBrk="1" fontAlgn="base" latinLnBrk="0" hangingPunct="1">
                        <a:lnSpc>
                          <a:spcPct val="100000"/>
                        </a:lnSpc>
                        <a:spcBef>
                          <a:spcPct val="0"/>
                        </a:spcBef>
                        <a:spcAft>
                          <a:spcPct val="0"/>
                        </a:spcAft>
                        <a:buClr>
                          <a:srgbClr val="990000"/>
                        </a:buClr>
                        <a:buSzTx/>
                        <a:buFont typeface="Wingdings" pitchFamily="2" charset="2"/>
                        <a:buNone/>
                        <a:tabLst/>
                      </a:pPr>
                      <a:endParaRPr kumimoji="1" lang="zh-CN" altLang="en-US" sz="1400" b="0" i="0" u="none" strike="noStrike" cap="none" normalizeH="0" baseline="0" smtClean="0">
                        <a:ln>
                          <a:noFill/>
                        </a:ln>
                        <a:solidFill>
                          <a:schemeClr val="tx1"/>
                        </a:solidFill>
                        <a:effectLst/>
                        <a:latin typeface="Times New Roman" pitchFamily="18" charset="0"/>
                        <a:ea typeface="华文新魏" pitchFamily="2" charset="-122"/>
                      </a:endParaRP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387350" marR="0" lvl="0" indent="0" algn="l" defTabSz="914400" rtl="0" eaLnBrk="1" fontAlgn="base" latinLnBrk="0" hangingPunct="1">
                        <a:lnSpc>
                          <a:spcPct val="100000"/>
                        </a:lnSpc>
                        <a:spcBef>
                          <a:spcPct val="0"/>
                        </a:spcBef>
                        <a:spcAft>
                          <a:spcPct val="0"/>
                        </a:spcAft>
                        <a:buClr>
                          <a:srgbClr val="990000"/>
                        </a:buClr>
                        <a:buSzTx/>
                        <a:buFont typeface="Wingdings" pitchFamily="2" charset="2"/>
                        <a:buNone/>
                        <a:tabLst/>
                      </a:pPr>
                      <a:endParaRPr kumimoji="1" lang="zh-CN" altLang="en-US" sz="1400" b="0" i="0" u="none" strike="noStrike" cap="none" normalizeH="0" baseline="0" smtClean="0">
                        <a:ln>
                          <a:noFill/>
                        </a:ln>
                        <a:solidFill>
                          <a:schemeClr val="tx1"/>
                        </a:solidFill>
                        <a:effectLst/>
                        <a:latin typeface="Times New Roman" pitchFamily="18" charset="0"/>
                        <a:ea typeface="华文新魏" pitchFamily="2" charset="-122"/>
                      </a:endParaRP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r>
              <a:tr h="1809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合计</a:t>
                      </a: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100</a:t>
                      </a: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387350" marR="0" lvl="0" indent="0" algn="l" defTabSz="914400" rtl="0" eaLnBrk="1" fontAlgn="base" latinLnBrk="0" hangingPunct="1">
                        <a:lnSpc>
                          <a:spcPct val="100000"/>
                        </a:lnSpc>
                        <a:spcBef>
                          <a:spcPct val="0"/>
                        </a:spcBef>
                        <a:spcAft>
                          <a:spcPct val="0"/>
                        </a:spcAft>
                        <a:buClr>
                          <a:srgbClr val="990000"/>
                        </a:buClr>
                        <a:buSzTx/>
                        <a:buFont typeface="Wingdings" pitchFamily="2" charset="2"/>
                        <a:buNone/>
                        <a:tabLst/>
                      </a:pPr>
                      <a:endParaRPr kumimoji="1" lang="zh-CN" altLang="en-US" sz="1400" b="0" i="0" u="none" strike="noStrike" cap="none" normalizeH="0" baseline="0" smtClean="0">
                        <a:ln>
                          <a:noFill/>
                        </a:ln>
                        <a:solidFill>
                          <a:schemeClr val="tx1"/>
                        </a:solidFill>
                        <a:effectLst/>
                        <a:latin typeface="Times New Roman" pitchFamily="18" charset="0"/>
                        <a:ea typeface="华文新魏" pitchFamily="2" charset="-122"/>
                      </a:endParaRP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100</a:t>
                      </a: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387350" marR="0" lvl="0" indent="0" algn="l" defTabSz="914400" rtl="0" eaLnBrk="1" fontAlgn="base" latinLnBrk="0" hangingPunct="1">
                        <a:lnSpc>
                          <a:spcPct val="100000"/>
                        </a:lnSpc>
                        <a:spcBef>
                          <a:spcPct val="0"/>
                        </a:spcBef>
                        <a:spcAft>
                          <a:spcPct val="0"/>
                        </a:spcAft>
                        <a:buClr>
                          <a:srgbClr val="990000"/>
                        </a:buClr>
                        <a:buSzTx/>
                        <a:buFont typeface="Wingdings" pitchFamily="2" charset="2"/>
                        <a:buNone/>
                        <a:tabLst/>
                      </a:pPr>
                      <a:endParaRPr kumimoji="1" lang="zh-CN" altLang="en-US" sz="1400" b="0" i="0" u="none" strike="noStrike" cap="none" normalizeH="0" baseline="0" smtClean="0">
                        <a:ln>
                          <a:noFill/>
                        </a:ln>
                        <a:solidFill>
                          <a:schemeClr val="tx1"/>
                        </a:solidFill>
                        <a:effectLst/>
                        <a:latin typeface="Times New Roman" pitchFamily="18" charset="0"/>
                        <a:ea typeface="华文新魏" pitchFamily="2" charset="-122"/>
                      </a:endParaRP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100</a:t>
                      </a: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387350" marR="0" lvl="0" indent="0" algn="l" defTabSz="914400" rtl="0" eaLnBrk="1" fontAlgn="base" latinLnBrk="0" hangingPunct="1">
                        <a:lnSpc>
                          <a:spcPct val="100000"/>
                        </a:lnSpc>
                        <a:spcBef>
                          <a:spcPct val="0"/>
                        </a:spcBef>
                        <a:spcAft>
                          <a:spcPct val="0"/>
                        </a:spcAft>
                        <a:buClr>
                          <a:srgbClr val="990000"/>
                        </a:buClr>
                        <a:buSzTx/>
                        <a:buFont typeface="Wingdings" pitchFamily="2" charset="2"/>
                        <a:buNone/>
                        <a:tabLst/>
                      </a:pPr>
                      <a:endParaRPr kumimoji="1" lang="zh-CN" altLang="en-US" sz="1400" b="0" i="0" u="none" strike="noStrike" cap="none" normalizeH="0" baseline="0" smtClean="0">
                        <a:ln>
                          <a:noFill/>
                        </a:ln>
                        <a:solidFill>
                          <a:schemeClr val="tx1"/>
                        </a:solidFill>
                        <a:effectLst/>
                        <a:latin typeface="Times New Roman" pitchFamily="18" charset="0"/>
                        <a:ea typeface="华文新魏" pitchFamily="2" charset="-122"/>
                      </a:endParaRP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100</a:t>
                      </a: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716598" name="Text Box 822"/>
          <p:cNvSpPr txBox="1">
            <a:spLocks noChangeArrowheads="1"/>
          </p:cNvSpPr>
          <p:nvPr/>
        </p:nvSpPr>
        <p:spPr bwMode="auto">
          <a:xfrm>
            <a:off x="1258888" y="333375"/>
            <a:ext cx="6697662" cy="304800"/>
          </a:xfrm>
          <a:prstGeom prst="rect">
            <a:avLst/>
          </a:prstGeom>
          <a:noFill/>
          <a:ln w="12700">
            <a:noFill/>
            <a:miter lim="800000"/>
            <a:headEnd/>
            <a:tailEnd/>
          </a:ln>
          <a:effectLst/>
        </p:spPr>
        <p:txBody>
          <a:bodyPr>
            <a:spAutoFit/>
          </a:bodyPr>
          <a:lstStyle/>
          <a:p>
            <a:pPr>
              <a:spcBef>
                <a:spcPct val="50000"/>
              </a:spcBef>
            </a:pPr>
            <a:r>
              <a:rPr lang="en-US" altLang="zh-CN" b="1"/>
              <a:t>2006</a:t>
            </a:r>
            <a:r>
              <a:rPr lang="zh-CN" altLang="en-US" b="1"/>
              <a:t>年国资委发布的</a:t>
            </a:r>
            <a:r>
              <a:rPr lang="en-US" altLang="zh-CN" b="1"/>
              <a:t>《</a:t>
            </a:r>
            <a:r>
              <a:rPr lang="zh-CN" altLang="en-US" b="1"/>
              <a:t>中央企业综合绩效评价实施细则</a:t>
            </a:r>
            <a:r>
              <a:rPr lang="en-US" altLang="zh-CN" b="1"/>
              <a:t>》</a:t>
            </a:r>
            <a:r>
              <a:rPr lang="zh-CN" altLang="en-US" b="1"/>
              <a:t>指标体系</a:t>
            </a:r>
            <a:r>
              <a:rPr lang="zh-CN" altLang="en-US"/>
              <a:t>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096BFC27-53CB-4C94-9CFF-E9AB5E53BB7D}" type="slidenum">
              <a:rPr lang="zh-CN" altLang="en-US"/>
              <a:pPr/>
              <a:t>12</a:t>
            </a:fld>
            <a:endParaRPr lang="en-US" altLang="zh-CN"/>
          </a:p>
        </p:txBody>
      </p:sp>
      <p:sp>
        <p:nvSpPr>
          <p:cNvPr id="674818" name="Rectangle 2"/>
          <p:cNvSpPr>
            <a:spLocks noGrp="1" noChangeArrowheads="1"/>
          </p:cNvSpPr>
          <p:nvPr>
            <p:ph type="title"/>
          </p:nvPr>
        </p:nvSpPr>
        <p:spPr>
          <a:xfrm>
            <a:off x="2362200" y="152400"/>
            <a:ext cx="4873625" cy="685800"/>
          </a:xfrm>
        </p:spPr>
        <p:txBody>
          <a:bodyPr/>
          <a:lstStyle/>
          <a:p>
            <a:r>
              <a:rPr lang="zh-CN" altLang="en-US" sz="2000" b="1"/>
              <a:t>绩效评价指标、评价标准及其确定方法</a:t>
            </a:r>
            <a:r>
              <a:rPr lang="zh-CN" altLang="en-US" sz="2000"/>
              <a:t> </a:t>
            </a:r>
          </a:p>
        </p:txBody>
      </p:sp>
      <p:sp>
        <p:nvSpPr>
          <p:cNvPr id="674819" name="Rectangle 3"/>
          <p:cNvSpPr>
            <a:spLocks noGrp="1" noChangeArrowheads="1"/>
          </p:cNvSpPr>
          <p:nvPr>
            <p:ph type="body" idx="1"/>
          </p:nvPr>
        </p:nvSpPr>
        <p:spPr/>
        <p:txBody>
          <a:bodyPr/>
          <a:lstStyle/>
          <a:p>
            <a:pPr>
              <a:lnSpc>
                <a:spcPct val="110000"/>
              </a:lnSpc>
            </a:pPr>
            <a:r>
              <a:rPr lang="zh-CN" altLang="en-US" sz="2400"/>
              <a:t>（一）绩效评价指标的选择原则</a:t>
            </a:r>
          </a:p>
          <a:p>
            <a:pPr>
              <a:lnSpc>
                <a:spcPct val="110000"/>
              </a:lnSpc>
            </a:pPr>
            <a:r>
              <a:rPr lang="zh-CN" altLang="en-US" sz="2400"/>
              <a:t>在设计企业绩效评价指标时，应该遵循以下一些主要原则：</a:t>
            </a:r>
          </a:p>
          <a:p>
            <a:pPr>
              <a:lnSpc>
                <a:spcPct val="110000"/>
              </a:lnSpc>
            </a:pPr>
            <a:r>
              <a:rPr lang="en-US" altLang="zh-CN" sz="2400"/>
              <a:t>1</a:t>
            </a:r>
            <a:r>
              <a:rPr lang="zh-CN" altLang="en-US" sz="2400"/>
              <a:t>．指标的选择必须能够促使企业的管理者以及其他利益相关者关注企业目标，为实现企业目标而努力；</a:t>
            </a:r>
          </a:p>
          <a:p>
            <a:pPr>
              <a:lnSpc>
                <a:spcPct val="110000"/>
              </a:lnSpc>
            </a:pPr>
            <a:r>
              <a:rPr lang="en-US" altLang="zh-CN" sz="2400"/>
              <a:t>2</a:t>
            </a:r>
            <a:r>
              <a:rPr lang="zh-CN" altLang="en-US" sz="2400"/>
              <a:t>．指标的选择必须容易从企业的公开资料中获得；</a:t>
            </a:r>
          </a:p>
          <a:p>
            <a:pPr>
              <a:lnSpc>
                <a:spcPct val="110000"/>
              </a:lnSpc>
            </a:pPr>
            <a:r>
              <a:rPr lang="en-US" altLang="zh-CN" sz="2400"/>
              <a:t>3</a:t>
            </a:r>
            <a:r>
              <a:rPr lang="zh-CN" altLang="en-US" sz="2400"/>
              <a:t>．指标的选择必须科学合理，各指标之间在涵盖的经济内容上不能重复，在解释功能上要互相配合；</a:t>
            </a:r>
          </a:p>
          <a:p>
            <a:pPr>
              <a:lnSpc>
                <a:spcPct val="110000"/>
              </a:lnSpc>
            </a:pPr>
            <a:r>
              <a:rPr lang="en-US" altLang="zh-CN" sz="2400"/>
              <a:t>4</a:t>
            </a:r>
            <a:r>
              <a:rPr lang="zh-CN" altLang="en-US" sz="2400"/>
              <a:t>．指标的选择必须简便易行，指标的数量不能太多，指标的含义要准确。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00AB3560-1C66-4F8E-9395-58201C2E13C3}" type="slidenum">
              <a:rPr lang="zh-CN" altLang="en-US"/>
              <a:pPr/>
              <a:t>13</a:t>
            </a:fld>
            <a:endParaRPr lang="en-US" altLang="zh-CN"/>
          </a:p>
        </p:txBody>
      </p:sp>
      <p:sp>
        <p:nvSpPr>
          <p:cNvPr id="687106" name="Rectangle 2"/>
          <p:cNvSpPr>
            <a:spLocks noGrp="1" noChangeArrowheads="1"/>
          </p:cNvSpPr>
          <p:nvPr>
            <p:ph type="title"/>
          </p:nvPr>
        </p:nvSpPr>
        <p:spPr>
          <a:xfrm>
            <a:off x="2362200" y="152400"/>
            <a:ext cx="4802188" cy="685800"/>
          </a:xfrm>
        </p:spPr>
        <p:txBody>
          <a:bodyPr/>
          <a:lstStyle/>
          <a:p>
            <a:r>
              <a:rPr lang="zh-CN" altLang="en-US" sz="2000" b="1"/>
              <a:t>绩效评价指标、评价标准及其确定方法</a:t>
            </a:r>
          </a:p>
        </p:txBody>
      </p:sp>
      <p:sp>
        <p:nvSpPr>
          <p:cNvPr id="687107" name="Rectangle 3"/>
          <p:cNvSpPr>
            <a:spLocks noGrp="1" noChangeArrowheads="1"/>
          </p:cNvSpPr>
          <p:nvPr>
            <p:ph type="body" idx="1"/>
          </p:nvPr>
        </p:nvSpPr>
        <p:spPr/>
        <p:txBody>
          <a:bodyPr/>
          <a:lstStyle/>
          <a:p>
            <a:pPr>
              <a:lnSpc>
                <a:spcPct val="110000"/>
              </a:lnSpc>
            </a:pPr>
            <a:r>
              <a:rPr lang="zh-CN" altLang="en-US"/>
              <a:t>（二）绩效评价指标的选择和比较</a:t>
            </a:r>
          </a:p>
          <a:p>
            <a:pPr>
              <a:lnSpc>
                <a:spcPct val="110000"/>
              </a:lnSpc>
            </a:pPr>
            <a:r>
              <a:rPr lang="en-US" altLang="zh-CN"/>
              <a:t>1</a:t>
            </a:r>
            <a:r>
              <a:rPr lang="zh-CN" altLang="en-US"/>
              <a:t>．单指标和多指标</a:t>
            </a:r>
          </a:p>
          <a:p>
            <a:pPr>
              <a:lnSpc>
                <a:spcPct val="110000"/>
              </a:lnSpc>
            </a:pPr>
            <a:r>
              <a:rPr lang="en-US" altLang="zh-CN"/>
              <a:t>2</a:t>
            </a:r>
            <a:r>
              <a:rPr lang="zh-CN" altLang="en-US"/>
              <a:t>．内部指标和外部指标</a:t>
            </a:r>
          </a:p>
          <a:p>
            <a:pPr>
              <a:lnSpc>
                <a:spcPct val="110000"/>
              </a:lnSpc>
            </a:pPr>
            <a:r>
              <a:rPr lang="en-US" altLang="zh-CN"/>
              <a:t>3</a:t>
            </a:r>
            <a:r>
              <a:rPr lang="zh-CN" altLang="en-US"/>
              <a:t>．财务指标和非财务指标</a:t>
            </a:r>
          </a:p>
          <a:p>
            <a:pPr>
              <a:lnSpc>
                <a:spcPct val="110000"/>
              </a:lnSpc>
            </a:pPr>
            <a:endParaRPr lang="zh-CN" altLang="en-US"/>
          </a:p>
          <a:p>
            <a:pPr>
              <a:lnSpc>
                <a:spcPct val="110000"/>
              </a:lnSpc>
            </a:pPr>
            <a:r>
              <a:rPr lang="zh-CN" altLang="en-US"/>
              <a:t>绩效评价标准是对评价客体进行分析评判的标尺，进行绩效评价的时候，必须确定一个参照系统，通过与参照系统进行比较，来确定绩效的好坏。由于评价的目的、范围和出发点不同，必然要有相应的评价标准与之相适应。 </a:t>
            </a:r>
          </a:p>
          <a:p>
            <a:pPr>
              <a:lnSpc>
                <a:spcPct val="110000"/>
              </a:lnSpc>
            </a:pPr>
            <a:r>
              <a:rPr lang="en-US" altLang="zh-CN"/>
              <a:t>1</a:t>
            </a:r>
            <a:r>
              <a:rPr lang="zh-CN" altLang="en-US"/>
              <a:t>．历史标准</a:t>
            </a:r>
          </a:p>
          <a:p>
            <a:pPr>
              <a:lnSpc>
                <a:spcPct val="110000"/>
              </a:lnSpc>
            </a:pPr>
            <a:r>
              <a:rPr lang="en-US" altLang="zh-CN"/>
              <a:t>2</a:t>
            </a:r>
            <a:r>
              <a:rPr lang="zh-CN" altLang="en-US"/>
              <a:t>．预算标准</a:t>
            </a:r>
          </a:p>
          <a:p>
            <a:pPr>
              <a:lnSpc>
                <a:spcPct val="110000"/>
              </a:lnSpc>
            </a:pPr>
            <a:r>
              <a:rPr lang="en-US" altLang="zh-CN"/>
              <a:t>3</a:t>
            </a:r>
            <a:r>
              <a:rPr lang="zh-CN" altLang="en-US"/>
              <a:t>．公认标准</a:t>
            </a:r>
          </a:p>
          <a:p>
            <a:pPr>
              <a:lnSpc>
                <a:spcPct val="110000"/>
              </a:lnSpc>
            </a:pPr>
            <a:r>
              <a:rPr lang="en-US" altLang="zh-CN"/>
              <a:t>4</a:t>
            </a:r>
            <a:r>
              <a:rPr lang="zh-CN" altLang="en-US"/>
              <a:t>．行业标准</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46B7C20B-2B8A-4C1D-8AF8-F6AA45E82F55}" type="slidenum">
              <a:rPr lang="zh-CN" altLang="en-US"/>
              <a:pPr/>
              <a:t>14</a:t>
            </a:fld>
            <a:endParaRPr lang="en-US" altLang="zh-CN"/>
          </a:p>
        </p:txBody>
      </p:sp>
      <p:sp>
        <p:nvSpPr>
          <p:cNvPr id="688130" name="Rectangle 2"/>
          <p:cNvSpPr>
            <a:spLocks noGrp="1" noChangeArrowheads="1"/>
          </p:cNvSpPr>
          <p:nvPr>
            <p:ph type="title"/>
          </p:nvPr>
        </p:nvSpPr>
        <p:spPr/>
        <p:txBody>
          <a:bodyPr/>
          <a:lstStyle/>
          <a:p>
            <a:r>
              <a:rPr lang="zh-CN" altLang="en-US"/>
              <a:t>绩效评价标准的确定方法 </a:t>
            </a:r>
          </a:p>
        </p:txBody>
      </p:sp>
      <p:sp>
        <p:nvSpPr>
          <p:cNvPr id="688131" name="Rectangle 3"/>
          <p:cNvSpPr>
            <a:spLocks noGrp="1" noChangeArrowheads="1"/>
          </p:cNvSpPr>
          <p:nvPr>
            <p:ph type="body" idx="1"/>
          </p:nvPr>
        </p:nvSpPr>
        <p:spPr/>
        <p:txBody>
          <a:bodyPr/>
          <a:lstStyle/>
          <a:p>
            <a:pPr>
              <a:lnSpc>
                <a:spcPct val="125000"/>
              </a:lnSpc>
            </a:pPr>
            <a:r>
              <a:rPr lang="en-US" altLang="zh-CN"/>
              <a:t>1</a:t>
            </a:r>
            <a:r>
              <a:rPr lang="zh-CN" altLang="en-US"/>
              <a:t>．标杆瞄准</a:t>
            </a:r>
          </a:p>
          <a:p>
            <a:pPr>
              <a:lnSpc>
                <a:spcPct val="125000"/>
              </a:lnSpc>
            </a:pPr>
            <a:r>
              <a:rPr lang="zh-CN" altLang="en-US"/>
              <a:t>标杆瞄准是一种绩效评价标准的创新，它需要企业找出某些活动或工作中表现最佳的同行业竞争者或其他行业的领先者，然后以本公司的绩效与之相比。标杆瞄准既可用于财务评价，也可用于非财务评价，特别是在非财务评价标准的设定中能更好地促使企业发现差异，判断自身竞争优势与劣势。</a:t>
            </a:r>
          </a:p>
          <a:p>
            <a:pPr>
              <a:lnSpc>
                <a:spcPct val="125000"/>
              </a:lnSpc>
            </a:pPr>
            <a:r>
              <a:rPr lang="en-US" altLang="zh-CN"/>
              <a:t>2</a:t>
            </a:r>
            <a:r>
              <a:rPr lang="zh-CN" altLang="en-US"/>
              <a:t>．绩效标准矩阵</a:t>
            </a:r>
          </a:p>
          <a:p>
            <a:pPr>
              <a:lnSpc>
                <a:spcPct val="125000"/>
              </a:lnSpc>
            </a:pPr>
            <a:r>
              <a:rPr lang="zh-CN" altLang="en-US"/>
              <a:t>绩效标准矩阵是指同时以两种或两种以上的标准来确定绩效评价标准并对绩效进行评价的指标体系，比如可以同时以预算标准和竞争对手标准为标准，还可以同时以绝对标准和相对标准来作为评价标准。</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1F01CA5F-F41F-4511-A64D-FDA6C2624A30}" type="slidenum">
              <a:rPr lang="zh-CN" altLang="en-US"/>
              <a:pPr/>
              <a:t>15</a:t>
            </a:fld>
            <a:endParaRPr lang="en-US" altLang="zh-CN"/>
          </a:p>
        </p:txBody>
      </p:sp>
      <p:sp>
        <p:nvSpPr>
          <p:cNvPr id="689154" name="Rectangle 2"/>
          <p:cNvSpPr>
            <a:spLocks noGrp="1" noChangeArrowheads="1"/>
          </p:cNvSpPr>
          <p:nvPr>
            <p:ph type="title"/>
          </p:nvPr>
        </p:nvSpPr>
        <p:spPr/>
        <p:txBody>
          <a:bodyPr/>
          <a:lstStyle/>
          <a:p>
            <a:r>
              <a:rPr lang="zh-CN" altLang="en-US"/>
              <a:t>企业绩效评价的主要方法 </a:t>
            </a:r>
          </a:p>
        </p:txBody>
      </p:sp>
      <p:sp>
        <p:nvSpPr>
          <p:cNvPr id="689155" name="Rectangle 3"/>
          <p:cNvSpPr>
            <a:spLocks noGrp="1" noChangeArrowheads="1"/>
          </p:cNvSpPr>
          <p:nvPr>
            <p:ph type="body" idx="1"/>
          </p:nvPr>
        </p:nvSpPr>
        <p:spPr/>
        <p:txBody>
          <a:bodyPr/>
          <a:lstStyle/>
          <a:p>
            <a:r>
              <a:rPr lang="zh-CN" altLang="en-US" sz="2400"/>
              <a:t>经济增加值的概念</a:t>
            </a:r>
          </a:p>
          <a:p>
            <a:r>
              <a:rPr lang="zh-CN" altLang="en-US" sz="2400"/>
              <a:t>经济增加值（</a:t>
            </a:r>
            <a:r>
              <a:rPr lang="en-US" altLang="zh-CN" sz="2400"/>
              <a:t>Economic Value Added</a:t>
            </a:r>
            <a:r>
              <a:rPr lang="zh-CN" altLang="en-US" sz="2400"/>
              <a:t>，</a:t>
            </a:r>
            <a:r>
              <a:rPr lang="en-US" altLang="zh-CN" sz="2400"/>
              <a:t>EVA</a:t>
            </a:r>
            <a:r>
              <a:rPr lang="zh-CN" altLang="en-US" sz="2400"/>
              <a:t>）也称经济利润（</a:t>
            </a:r>
            <a:r>
              <a:rPr lang="en-US" altLang="zh-CN" sz="2400"/>
              <a:t>Economic Profit</a:t>
            </a:r>
            <a:r>
              <a:rPr lang="zh-CN" altLang="en-US" sz="2400"/>
              <a:t>），是美国斯特恩</a:t>
            </a:r>
            <a:r>
              <a:rPr lang="en-US" altLang="zh-CN" sz="2400"/>
              <a:t>·</a:t>
            </a:r>
            <a:r>
              <a:rPr lang="zh-CN" altLang="en-US" sz="2400"/>
              <a:t>斯图尔特（</a:t>
            </a:r>
            <a:r>
              <a:rPr lang="en-US" altLang="zh-CN" sz="2400"/>
              <a:t>Stern &amp; Stewart</a:t>
            </a:r>
            <a:r>
              <a:rPr lang="zh-CN" altLang="en-US" sz="2400"/>
              <a:t>）管理咨询公司创造的一项经济指标，用于评价企业的业绩，并作为企业财务管理体系和经理层与员工激励制度的基础。</a:t>
            </a:r>
          </a:p>
          <a:p>
            <a:r>
              <a:rPr lang="zh-CN" altLang="en-US"/>
              <a:t>经济增加值指的是企业收入扣除所有成本（包括企业债务成本和权益成本）后的剩余收益，在数量上等于息前税后净经营利润</a:t>
            </a:r>
            <a:r>
              <a:rPr lang="en-US" altLang="zh-CN"/>
              <a:t>(Net Operating Profit Less Adjusted Tax</a:t>
            </a:r>
            <a:r>
              <a:rPr lang="zh-CN" altLang="en-US"/>
              <a:t>，简称</a:t>
            </a:r>
            <a:r>
              <a:rPr lang="en-US" altLang="zh-CN"/>
              <a:t>NOPLAT)</a:t>
            </a:r>
            <a:r>
              <a:rPr lang="zh-CN" altLang="en-US"/>
              <a:t>再减去债务和股权的成本，即投入资本总额（</a:t>
            </a:r>
            <a:r>
              <a:rPr lang="en-US" altLang="zh-CN"/>
              <a:t>Invested Capital</a:t>
            </a:r>
            <a:r>
              <a:rPr lang="zh-CN" altLang="en-US"/>
              <a:t>，简称</a:t>
            </a:r>
            <a:r>
              <a:rPr lang="en-US" altLang="zh-CN"/>
              <a:t>IC</a:t>
            </a:r>
            <a:r>
              <a:rPr lang="zh-CN" altLang="en-US"/>
              <a:t>）乘以加权平均资本成本率（</a:t>
            </a:r>
            <a:r>
              <a:rPr lang="en-US" altLang="zh-CN"/>
              <a:t>Weighted Average Cost of Capital</a:t>
            </a:r>
            <a:r>
              <a:rPr lang="zh-CN" altLang="en-US"/>
              <a:t>，简称</a:t>
            </a:r>
            <a:r>
              <a:rPr lang="en-US" altLang="zh-CN"/>
              <a:t>WACC</a:t>
            </a:r>
            <a:r>
              <a:rPr lang="zh-CN" altLang="en-US"/>
              <a:t>）。此外，经济增加值还可以通过用投入资本报酬率（</a:t>
            </a:r>
            <a:r>
              <a:rPr lang="en-US" altLang="zh-CN"/>
              <a:t>ROIC</a:t>
            </a:r>
            <a:r>
              <a:rPr lang="zh-CN" altLang="en-US"/>
              <a:t>）减去加权平均资本成本率再乘以投入资本总额后得到。经济增加值的具体计算公式如下：</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92138E6F-1E83-4185-86EB-D7432758C315}" type="slidenum">
              <a:rPr lang="zh-CN" altLang="en-US"/>
              <a:pPr/>
              <a:t>16</a:t>
            </a:fld>
            <a:endParaRPr lang="en-US" altLang="zh-CN"/>
          </a:p>
        </p:txBody>
      </p:sp>
      <p:sp>
        <p:nvSpPr>
          <p:cNvPr id="690178" name="Rectangle 2"/>
          <p:cNvSpPr>
            <a:spLocks noGrp="1" noChangeArrowheads="1"/>
          </p:cNvSpPr>
          <p:nvPr>
            <p:ph type="title"/>
          </p:nvPr>
        </p:nvSpPr>
        <p:spPr/>
        <p:txBody>
          <a:bodyPr/>
          <a:lstStyle/>
          <a:p>
            <a:r>
              <a:rPr lang="zh-CN" altLang="en-US"/>
              <a:t>企业绩效评价的主要方法</a:t>
            </a:r>
          </a:p>
        </p:txBody>
      </p:sp>
      <p:sp>
        <p:nvSpPr>
          <p:cNvPr id="690179" name="Rectangle 3"/>
          <p:cNvSpPr>
            <a:spLocks noGrp="1" noChangeArrowheads="1"/>
          </p:cNvSpPr>
          <p:nvPr>
            <p:ph type="body" idx="1"/>
          </p:nvPr>
        </p:nvSpPr>
        <p:spPr>
          <a:xfrm>
            <a:off x="179388" y="908050"/>
            <a:ext cx="8713787" cy="5184775"/>
          </a:xfrm>
          <a:ln/>
        </p:spPr>
        <p:txBody>
          <a:bodyPr/>
          <a:lstStyle/>
          <a:p>
            <a:pPr>
              <a:buFont typeface="Wingdings" pitchFamily="2" charset="2"/>
              <a:buNone/>
            </a:pPr>
            <a:r>
              <a:rPr lang="zh-CN" altLang="en-US" sz="2400" dirty="0">
                <a:solidFill>
                  <a:srgbClr val="993300"/>
                </a:solidFill>
              </a:rPr>
              <a:t>经济增加值＝息前税后净经营利润－加权平均资本成本率</a:t>
            </a:r>
            <a:r>
              <a:rPr lang="en-US" altLang="zh-CN" sz="2400" dirty="0">
                <a:solidFill>
                  <a:srgbClr val="993300"/>
                </a:solidFill>
              </a:rPr>
              <a:t>×</a:t>
            </a:r>
            <a:r>
              <a:rPr lang="zh-CN" altLang="en-US" sz="2400" dirty="0">
                <a:solidFill>
                  <a:srgbClr val="993300"/>
                </a:solidFill>
              </a:rPr>
              <a:t>投入资本总额</a:t>
            </a:r>
          </a:p>
          <a:p>
            <a:pPr>
              <a:buFont typeface="Wingdings" pitchFamily="2" charset="2"/>
              <a:buNone/>
            </a:pPr>
            <a:r>
              <a:rPr lang="zh-CN" altLang="en-US" sz="2400" dirty="0" smtClean="0">
                <a:solidFill>
                  <a:srgbClr val="993300"/>
                </a:solidFill>
              </a:rPr>
              <a:t>＝（</a:t>
            </a:r>
            <a:r>
              <a:rPr lang="zh-CN" altLang="en-US" sz="2400" dirty="0">
                <a:solidFill>
                  <a:srgbClr val="993300"/>
                </a:solidFill>
              </a:rPr>
              <a:t>投入资本报酬率－加权平均资本成本率）</a:t>
            </a:r>
            <a:r>
              <a:rPr lang="en-US" altLang="zh-CN" sz="2400" dirty="0">
                <a:solidFill>
                  <a:srgbClr val="993300"/>
                </a:solidFill>
              </a:rPr>
              <a:t>×</a:t>
            </a:r>
            <a:r>
              <a:rPr lang="zh-CN" altLang="en-US" sz="2400" dirty="0">
                <a:solidFill>
                  <a:srgbClr val="993300"/>
                </a:solidFill>
              </a:rPr>
              <a:t>投入资本总额</a:t>
            </a:r>
          </a:p>
          <a:p>
            <a:pPr>
              <a:buFont typeface="Wingdings" pitchFamily="2" charset="2"/>
              <a:buNone/>
            </a:pPr>
            <a:r>
              <a:rPr lang="en-US" altLang="zh-CN" sz="1800" dirty="0">
                <a:solidFill>
                  <a:srgbClr val="FF0000"/>
                </a:solidFill>
              </a:rPr>
              <a:t>  </a:t>
            </a:r>
            <a:r>
              <a:rPr lang="en-US" altLang="zh-CN" sz="2400" b="1" dirty="0">
                <a:solidFill>
                  <a:srgbClr val="FF0000"/>
                </a:solidFill>
              </a:rPr>
              <a:t>EVA=NOPLAT-WACC ×</a:t>
            </a:r>
            <a:r>
              <a:rPr lang="zh-CN" altLang="en-US" sz="2400" b="1" dirty="0">
                <a:solidFill>
                  <a:srgbClr val="FF0000"/>
                </a:solidFill>
              </a:rPr>
              <a:t> </a:t>
            </a:r>
            <a:r>
              <a:rPr lang="en-US" altLang="zh-CN" sz="2400" b="1" dirty="0">
                <a:solidFill>
                  <a:srgbClr val="FF0000"/>
                </a:solidFill>
              </a:rPr>
              <a:t>IC=</a:t>
            </a:r>
            <a:r>
              <a:rPr lang="zh-CN" altLang="en-US" sz="2400" b="1" dirty="0">
                <a:solidFill>
                  <a:srgbClr val="FF0000"/>
                </a:solidFill>
              </a:rPr>
              <a:t>（</a:t>
            </a:r>
            <a:r>
              <a:rPr lang="en-US" altLang="zh-CN" sz="2400" b="1" dirty="0">
                <a:solidFill>
                  <a:srgbClr val="FF0000"/>
                </a:solidFill>
              </a:rPr>
              <a:t>ROIC-WACC</a:t>
            </a:r>
            <a:r>
              <a:rPr lang="zh-CN" altLang="en-US" sz="2400" b="1" dirty="0">
                <a:solidFill>
                  <a:srgbClr val="FF0000"/>
                </a:solidFill>
              </a:rPr>
              <a:t>） </a:t>
            </a:r>
            <a:r>
              <a:rPr lang="en-US" altLang="zh-CN" sz="2400" b="1" dirty="0">
                <a:solidFill>
                  <a:srgbClr val="FF0000"/>
                </a:solidFill>
              </a:rPr>
              <a:t>×</a:t>
            </a:r>
            <a:r>
              <a:rPr lang="zh-CN" altLang="en-US" sz="2400" b="1" dirty="0">
                <a:solidFill>
                  <a:srgbClr val="FF0000"/>
                </a:solidFill>
              </a:rPr>
              <a:t> </a:t>
            </a:r>
            <a:r>
              <a:rPr lang="en-US" altLang="zh-CN" sz="2400" b="1" dirty="0">
                <a:solidFill>
                  <a:srgbClr val="FF0000"/>
                </a:solidFill>
              </a:rPr>
              <a:t>IC</a:t>
            </a:r>
          </a:p>
          <a:p>
            <a:pPr>
              <a:lnSpc>
                <a:spcPct val="120000"/>
              </a:lnSpc>
            </a:pPr>
            <a:r>
              <a:rPr lang="zh-CN" altLang="en-US" dirty="0"/>
              <a:t>上述公式中加权平均资本成本率由股权资本成本和债务资本成本加权平均得到，其中股权资本成本可以看作股东认可的投资回报率，是股东投资于公司的机会成本。债务资本成本一般按照银行贷款利率计算。投入资本总额是公司负债总额和权益资本总额之和。加权平均资本成本率的计算公式为：</a:t>
            </a:r>
          </a:p>
          <a:p>
            <a:pPr>
              <a:lnSpc>
                <a:spcPct val="120000"/>
              </a:lnSpc>
            </a:pPr>
            <a:endParaRPr lang="zh-CN" altLang="en-US" dirty="0"/>
          </a:p>
          <a:p>
            <a:pPr>
              <a:buFont typeface="Wingdings" pitchFamily="2" charset="2"/>
              <a:buNone/>
            </a:pPr>
            <a:r>
              <a:rPr lang="zh-CN" altLang="en-US" dirty="0">
                <a:solidFill>
                  <a:srgbClr val="993300"/>
                </a:solidFill>
              </a:rPr>
              <a:t>加权平均资本成本率＝股权资本成本率</a:t>
            </a:r>
            <a:r>
              <a:rPr lang="en-US" altLang="zh-CN" dirty="0">
                <a:solidFill>
                  <a:srgbClr val="993300"/>
                </a:solidFill>
              </a:rPr>
              <a:t>×</a:t>
            </a:r>
            <a:r>
              <a:rPr lang="zh-CN" altLang="en-US" dirty="0">
                <a:solidFill>
                  <a:srgbClr val="993300"/>
                </a:solidFill>
              </a:rPr>
              <a:t>股权资本构成率 </a:t>
            </a:r>
            <a:r>
              <a:rPr lang="en-US" altLang="zh-CN" dirty="0">
                <a:solidFill>
                  <a:srgbClr val="993300"/>
                </a:solidFill>
              </a:rPr>
              <a:t>+ </a:t>
            </a:r>
            <a:r>
              <a:rPr lang="zh-CN" altLang="en-US" dirty="0">
                <a:solidFill>
                  <a:srgbClr val="993300"/>
                </a:solidFill>
              </a:rPr>
              <a:t>债务资本成本率</a:t>
            </a:r>
            <a:r>
              <a:rPr lang="en-US" altLang="zh-CN" dirty="0">
                <a:solidFill>
                  <a:srgbClr val="993300"/>
                </a:solidFill>
              </a:rPr>
              <a:t>×</a:t>
            </a:r>
            <a:r>
              <a:rPr lang="zh-CN" altLang="en-US" dirty="0">
                <a:solidFill>
                  <a:srgbClr val="993300"/>
                </a:solidFill>
              </a:rPr>
              <a:t>债务资本构成率</a:t>
            </a:r>
          </a:p>
          <a:p>
            <a:endParaRPr lang="zh-CN" altLang="en-US" dirty="0">
              <a:solidFill>
                <a:srgbClr val="993300"/>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09198845-7CAC-464C-88C5-F9F0A3BF2918}" type="slidenum">
              <a:rPr lang="zh-CN" altLang="en-US"/>
              <a:pPr/>
              <a:t>17</a:t>
            </a:fld>
            <a:endParaRPr lang="en-US" altLang="zh-CN"/>
          </a:p>
        </p:txBody>
      </p:sp>
      <p:sp>
        <p:nvSpPr>
          <p:cNvPr id="691202" name="Rectangle 2"/>
          <p:cNvSpPr>
            <a:spLocks noGrp="1" noChangeArrowheads="1"/>
          </p:cNvSpPr>
          <p:nvPr>
            <p:ph type="title"/>
          </p:nvPr>
        </p:nvSpPr>
        <p:spPr/>
        <p:txBody>
          <a:bodyPr/>
          <a:lstStyle/>
          <a:p>
            <a:r>
              <a:rPr lang="zh-CN" altLang="en-US"/>
              <a:t>企业绩效评价的主要方法</a:t>
            </a:r>
          </a:p>
        </p:txBody>
      </p:sp>
      <p:sp>
        <p:nvSpPr>
          <p:cNvPr id="691203" name="Rectangle 3"/>
          <p:cNvSpPr>
            <a:spLocks noGrp="1" noChangeArrowheads="1"/>
          </p:cNvSpPr>
          <p:nvPr>
            <p:ph type="body" idx="1"/>
          </p:nvPr>
        </p:nvSpPr>
        <p:spPr/>
        <p:txBody>
          <a:bodyPr/>
          <a:lstStyle/>
          <a:p>
            <a:pPr>
              <a:lnSpc>
                <a:spcPct val="130000"/>
              </a:lnSpc>
            </a:pPr>
            <a:r>
              <a:rPr lang="zh-CN" altLang="en-US" dirty="0"/>
              <a:t>在计算经济增加值的过程中，上述公式只是计算基本经济增加值的一般公式，企业经营利润并没有经过调整；而真实的经济增加值才是公司经营业绩最准确的度量指标，它要对会计数据做出所有必要的调整，这种调整使经济增加值更加接近企业的经济现实</a:t>
            </a:r>
            <a:r>
              <a:rPr lang="zh-CN" altLang="en-US" dirty="0" smtClean="0"/>
              <a:t>。</a:t>
            </a:r>
            <a:endParaRPr lang="en-US" altLang="zh-CN" dirty="0" smtClean="0"/>
          </a:p>
          <a:p>
            <a:pPr>
              <a:lnSpc>
                <a:spcPct val="130000"/>
              </a:lnSpc>
            </a:pPr>
            <a:endParaRPr lang="zh-CN" altLang="en-US" dirty="0"/>
          </a:p>
          <a:p>
            <a:pPr>
              <a:lnSpc>
                <a:spcPct val="130000"/>
              </a:lnSpc>
            </a:pPr>
            <a:r>
              <a:rPr lang="zh-CN" altLang="en-US" dirty="0"/>
              <a:t>经济增加值是对传统会计核算的一种重要补充。企业的经营活动是否能够为企业创造价值，可以通过投资报酬和资本成本的比较来体现。 当投资报酬多过资本成本时，就是创造了企业价值；反之，当投资报酬少于资本成本时，就是破坏了企业价值。企业经济增加值持续增长意味着公司市场价值的不断增加和股东财富的增长，从而有利于实现股东财富的最大化。</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6DF95FE9-38B5-4053-AD52-88355C257863}" type="slidenum">
              <a:rPr lang="zh-CN" altLang="en-US"/>
              <a:pPr/>
              <a:t>18</a:t>
            </a:fld>
            <a:endParaRPr lang="en-US" altLang="zh-CN"/>
          </a:p>
        </p:txBody>
      </p:sp>
      <p:sp>
        <p:nvSpPr>
          <p:cNvPr id="692226" name="Rectangle 2"/>
          <p:cNvSpPr>
            <a:spLocks noGrp="1" noChangeArrowheads="1"/>
          </p:cNvSpPr>
          <p:nvPr>
            <p:ph type="title"/>
          </p:nvPr>
        </p:nvSpPr>
        <p:spPr/>
        <p:txBody>
          <a:bodyPr/>
          <a:lstStyle/>
          <a:p>
            <a:r>
              <a:rPr lang="zh-CN" altLang="en-US"/>
              <a:t>企业绩效评价的主要方法</a:t>
            </a:r>
          </a:p>
        </p:txBody>
      </p:sp>
      <p:sp>
        <p:nvSpPr>
          <p:cNvPr id="692227" name="Rectangle 3"/>
          <p:cNvSpPr>
            <a:spLocks noGrp="1" noChangeArrowheads="1"/>
          </p:cNvSpPr>
          <p:nvPr>
            <p:ph type="body" idx="1"/>
          </p:nvPr>
        </p:nvSpPr>
        <p:spPr/>
        <p:txBody>
          <a:bodyPr/>
          <a:lstStyle/>
          <a:p>
            <a:pPr>
              <a:lnSpc>
                <a:spcPct val="110000"/>
              </a:lnSpc>
            </a:pPr>
            <a:r>
              <a:rPr lang="zh-CN" altLang="en-US" sz="2400"/>
              <a:t>从实质上来讲，经济增加值是一种广义上的财务指标，只不过是对严格意义上的财务指标进行了适当的调整。</a:t>
            </a:r>
          </a:p>
          <a:p>
            <a:pPr>
              <a:lnSpc>
                <a:spcPct val="110000"/>
              </a:lnSpc>
            </a:pPr>
            <a:r>
              <a:rPr lang="zh-CN" altLang="en-US" sz="2400"/>
              <a:t>经济增加值还是一种全面财务管理和薪酬激励体制的框架，经济附加值几乎可以渗透到企业管理的各个方面。</a:t>
            </a:r>
            <a:endParaRPr lang="en-US" altLang="zh-CN" sz="2400"/>
          </a:p>
          <a:p>
            <a:pPr>
              <a:lnSpc>
                <a:spcPct val="110000"/>
              </a:lnSpc>
            </a:pPr>
            <a:r>
              <a:rPr lang="zh-CN" altLang="en-US" sz="2400"/>
              <a:t>经济增加值的局限性在于：</a:t>
            </a:r>
          </a:p>
          <a:p>
            <a:pPr>
              <a:lnSpc>
                <a:spcPct val="110000"/>
              </a:lnSpc>
            </a:pPr>
            <a:r>
              <a:rPr lang="zh-CN" altLang="en-US" sz="2400"/>
              <a:t>一是不便于比较不同规模的企业；</a:t>
            </a:r>
          </a:p>
          <a:p>
            <a:pPr>
              <a:lnSpc>
                <a:spcPct val="110000"/>
              </a:lnSpc>
            </a:pPr>
            <a:r>
              <a:rPr lang="zh-CN" altLang="en-US" sz="2400"/>
              <a:t>二是不同成长阶段的公司经济增加值也不同，如处于成长阶段的公司经济增加值较少，而处于衰退阶段的公司经济增加值可能较高。</a:t>
            </a:r>
          </a:p>
          <a:p>
            <a:pPr>
              <a:lnSpc>
                <a:spcPct val="110000"/>
              </a:lnSpc>
            </a:pPr>
            <a:r>
              <a:rPr lang="zh-CN" altLang="en-US" sz="2400"/>
              <a:t>三是缺乏统一的业绩评价标准，只能在企业内部评价中使用。 </a:t>
            </a:r>
          </a:p>
          <a:p>
            <a:endParaRPr lang="zh-CN" altLang="en-US" sz="240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72697A3A-DD23-45B9-B2B2-EF67ED8FCAC0}" type="slidenum">
              <a:rPr lang="zh-CN" altLang="en-US"/>
              <a:pPr/>
              <a:t>19</a:t>
            </a:fld>
            <a:endParaRPr lang="en-US" altLang="zh-CN"/>
          </a:p>
        </p:txBody>
      </p:sp>
      <p:sp>
        <p:nvSpPr>
          <p:cNvPr id="693250" name="Rectangle 2"/>
          <p:cNvSpPr>
            <a:spLocks noGrp="1" noChangeArrowheads="1"/>
          </p:cNvSpPr>
          <p:nvPr>
            <p:ph type="title"/>
          </p:nvPr>
        </p:nvSpPr>
        <p:spPr/>
        <p:txBody>
          <a:bodyPr/>
          <a:lstStyle/>
          <a:p>
            <a:r>
              <a:rPr lang="zh-CN" altLang="en-US"/>
              <a:t>企业绩效评价的主要方法</a:t>
            </a:r>
          </a:p>
        </p:txBody>
      </p:sp>
      <p:sp>
        <p:nvSpPr>
          <p:cNvPr id="693251" name="Rectangle 3"/>
          <p:cNvSpPr>
            <a:spLocks noGrp="1" noChangeArrowheads="1"/>
          </p:cNvSpPr>
          <p:nvPr>
            <p:ph type="body" idx="1"/>
          </p:nvPr>
        </p:nvSpPr>
        <p:spPr/>
        <p:txBody>
          <a:bodyPr/>
          <a:lstStyle/>
          <a:p>
            <a:r>
              <a:rPr lang="zh-CN" altLang="en-US" sz="2400"/>
              <a:t>市场增加值的概念</a:t>
            </a:r>
          </a:p>
          <a:p>
            <a:r>
              <a:rPr lang="zh-CN" altLang="en-US" sz="2400"/>
              <a:t>企业的名义价值即构成企业资产合约时正式的账面价值（成本价），是以公认的会计准则为计量依据的资产价值表现形式，它既可以代表真实资产的账面数额，也可以作为虚拟资产的价值基础，以单纯用于计量目的。</a:t>
            </a:r>
          </a:p>
          <a:p>
            <a:r>
              <a:rPr lang="zh-CN" altLang="en-US" sz="2400"/>
              <a:t>企业的市场价值是指企业在市场上进行交易时的价值，能够公允反映企业全部资产现时的价值状况，也称公允价值。公允价值最大的特征是来自于公平交易的市场，是参与市场交易的理智双方充分考虑了市场的信息后所达成的共识。因此，公允价值实际上是与公平市场的交易价格相一致的，其本质就是市场对计量客体价值的确定。</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5" name="Text Box 5"/>
          <p:cNvSpPr txBox="1">
            <a:spLocks noChangeArrowheads="1"/>
          </p:cNvSpPr>
          <p:nvPr/>
        </p:nvSpPr>
        <p:spPr bwMode="auto">
          <a:xfrm>
            <a:off x="1042988" y="1628775"/>
            <a:ext cx="838200" cy="1006475"/>
          </a:xfrm>
          <a:prstGeom prst="rect">
            <a:avLst/>
          </a:prstGeom>
          <a:noFill/>
          <a:ln w="9525">
            <a:noFill/>
            <a:miter lim="800000"/>
            <a:headEnd/>
            <a:tailEnd/>
          </a:ln>
          <a:effectLst/>
        </p:spPr>
        <p:txBody>
          <a:bodyPr lIns="90000" tIns="46800" rIns="90000" bIns="46800">
            <a:spAutoFit/>
          </a:bodyPr>
          <a:lstStyle/>
          <a:p>
            <a:pPr algn="l">
              <a:spcBef>
                <a:spcPct val="50000"/>
              </a:spcBef>
            </a:pPr>
            <a:r>
              <a:rPr lang="zh-CN" altLang="en-US" sz="6000" b="1">
                <a:latin typeface="Times New Roman" pitchFamily="18" charset="0"/>
                <a:ea typeface="宋体" pitchFamily="2" charset="-122"/>
                <a:sym typeface="Wingdings" pitchFamily="2" charset="2"/>
              </a:rPr>
              <a:t></a:t>
            </a:r>
            <a:endParaRPr lang="zh-CN" altLang="en-US" sz="6000" b="1">
              <a:latin typeface="Times New Roman" pitchFamily="18" charset="0"/>
              <a:ea typeface="宋体" pitchFamily="2" charset="-122"/>
            </a:endParaRPr>
          </a:p>
        </p:txBody>
      </p:sp>
      <p:sp>
        <p:nvSpPr>
          <p:cNvPr id="66569" name="Text Box 9"/>
          <p:cNvSpPr txBox="1">
            <a:spLocks noChangeArrowheads="1"/>
          </p:cNvSpPr>
          <p:nvPr/>
        </p:nvSpPr>
        <p:spPr bwMode="auto">
          <a:xfrm>
            <a:off x="1979613" y="1557338"/>
            <a:ext cx="6551612" cy="2590800"/>
          </a:xfrm>
          <a:prstGeom prst="rect">
            <a:avLst/>
          </a:prstGeom>
          <a:noFill/>
          <a:ln w="9525">
            <a:noFill/>
            <a:miter lim="800000"/>
            <a:headEnd/>
            <a:tailEnd/>
          </a:ln>
          <a:effectLst/>
        </p:spPr>
        <p:txBody>
          <a:bodyPr lIns="90000" tIns="46800" rIns="90000" bIns="46800">
            <a:spAutoFit/>
          </a:bodyPr>
          <a:lstStyle/>
          <a:p>
            <a:endParaRPr lang="zh-CN" altLang="en-US"/>
          </a:p>
          <a:p>
            <a:pPr algn="l">
              <a:lnSpc>
                <a:spcPct val="125000"/>
              </a:lnSpc>
              <a:buClr>
                <a:srgbClr val="FF0066"/>
              </a:buClr>
              <a:buSzPct val="110000"/>
              <a:buFont typeface="Wingdings" pitchFamily="2" charset="2"/>
              <a:buChar char="þ"/>
            </a:pPr>
            <a:r>
              <a:rPr lang="zh-CN" altLang="en-US" sz="2400"/>
              <a:t>了解西方国家企业绩效评价方法的演进；</a:t>
            </a:r>
          </a:p>
          <a:p>
            <a:pPr algn="l">
              <a:lnSpc>
                <a:spcPct val="125000"/>
              </a:lnSpc>
              <a:buClr>
                <a:srgbClr val="FF0066"/>
              </a:buClr>
              <a:buSzPct val="110000"/>
              <a:buFont typeface="Wingdings" pitchFamily="2" charset="2"/>
              <a:buChar char="þ"/>
            </a:pPr>
            <a:r>
              <a:rPr lang="zh-CN" altLang="en-US" sz="2400"/>
              <a:t>熟悉我国企业绩效评价方法的演进；</a:t>
            </a:r>
          </a:p>
          <a:p>
            <a:pPr algn="l">
              <a:lnSpc>
                <a:spcPct val="125000"/>
              </a:lnSpc>
              <a:buClr>
                <a:srgbClr val="FF0066"/>
              </a:buClr>
              <a:buSzPct val="110000"/>
              <a:buFont typeface="Wingdings" pitchFamily="2" charset="2"/>
              <a:buChar char="þ"/>
            </a:pPr>
            <a:r>
              <a:rPr lang="zh-CN" altLang="en-US" sz="2400"/>
              <a:t>了解企业绩效评价指标及其确定标准；</a:t>
            </a:r>
          </a:p>
          <a:p>
            <a:pPr algn="l">
              <a:lnSpc>
                <a:spcPct val="125000"/>
              </a:lnSpc>
              <a:buClr>
                <a:srgbClr val="FF0066"/>
              </a:buClr>
              <a:buSzPct val="110000"/>
              <a:buFont typeface="Wingdings" pitchFamily="2" charset="2"/>
              <a:buChar char="þ"/>
            </a:pPr>
            <a:r>
              <a:rPr lang="zh-CN" altLang="en-US" sz="2400"/>
              <a:t>掌握经济增加值和市场增加值的原理；</a:t>
            </a:r>
          </a:p>
          <a:p>
            <a:pPr algn="l">
              <a:lnSpc>
                <a:spcPct val="125000"/>
              </a:lnSpc>
              <a:buClr>
                <a:srgbClr val="FF0066"/>
              </a:buClr>
              <a:buSzPct val="110000"/>
              <a:buFont typeface="Wingdings" pitchFamily="2" charset="2"/>
              <a:buChar char="þ"/>
            </a:pPr>
            <a:r>
              <a:rPr lang="zh-CN" altLang="en-US" sz="2400"/>
              <a:t>掌握沃尔评分方法。</a:t>
            </a:r>
          </a:p>
        </p:txBody>
      </p:sp>
      <p:sp>
        <p:nvSpPr>
          <p:cNvPr id="66570" name="Rectangle 10"/>
          <p:cNvSpPr>
            <a:spLocks noGrp="1" noChangeArrowheads="1"/>
          </p:cNvSpPr>
          <p:nvPr>
            <p:ph type="ctrTitle"/>
          </p:nvPr>
        </p:nvSpPr>
        <p:spPr>
          <a:xfrm>
            <a:off x="2195513" y="765175"/>
            <a:ext cx="1676400" cy="762000"/>
          </a:xfrm>
        </p:spPr>
        <p:txBody>
          <a:bodyPr/>
          <a:lstStyle/>
          <a:p>
            <a:r>
              <a:rPr lang="zh-CN" altLang="en-US"/>
              <a:t>学习目的</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1DC07EC0-C3BD-4029-B96E-F7312A2B62F7}" type="slidenum">
              <a:rPr lang="zh-CN" altLang="en-US"/>
              <a:pPr/>
              <a:t>20</a:t>
            </a:fld>
            <a:endParaRPr lang="en-US" altLang="zh-CN"/>
          </a:p>
        </p:txBody>
      </p:sp>
      <p:sp>
        <p:nvSpPr>
          <p:cNvPr id="694274" name="Rectangle 2"/>
          <p:cNvSpPr>
            <a:spLocks noGrp="1" noChangeArrowheads="1"/>
          </p:cNvSpPr>
          <p:nvPr>
            <p:ph type="title"/>
          </p:nvPr>
        </p:nvSpPr>
        <p:spPr/>
        <p:txBody>
          <a:bodyPr/>
          <a:lstStyle/>
          <a:p>
            <a:r>
              <a:rPr lang="zh-CN" altLang="en-US"/>
              <a:t>企业绩效评价的主要方法</a:t>
            </a:r>
          </a:p>
        </p:txBody>
      </p:sp>
      <p:sp>
        <p:nvSpPr>
          <p:cNvPr id="694275" name="Rectangle 3"/>
          <p:cNvSpPr>
            <a:spLocks noGrp="1" noChangeArrowheads="1"/>
          </p:cNvSpPr>
          <p:nvPr>
            <p:ph type="body" idx="1"/>
          </p:nvPr>
        </p:nvSpPr>
        <p:spPr/>
        <p:txBody>
          <a:bodyPr/>
          <a:lstStyle/>
          <a:p>
            <a:pPr>
              <a:lnSpc>
                <a:spcPct val="130000"/>
              </a:lnSpc>
            </a:pPr>
            <a:r>
              <a:rPr lang="zh-CN" altLang="en-US"/>
              <a:t>市场增加值是企业总市值和总投入资本之间的差额，是企业市场价值相对于投入资本的增值部分，以此可直接衡量企业经营活动对投资者财富的贡献。市场增加值的计算公式为：</a:t>
            </a:r>
          </a:p>
          <a:p>
            <a:pPr>
              <a:lnSpc>
                <a:spcPct val="130000"/>
              </a:lnSpc>
              <a:buFont typeface="Wingdings" pitchFamily="2" charset="2"/>
              <a:buNone/>
            </a:pPr>
            <a:r>
              <a:rPr lang="zh-CN" altLang="en-US">
                <a:solidFill>
                  <a:srgbClr val="993300"/>
                </a:solidFill>
              </a:rPr>
              <a:t>市场增加值</a:t>
            </a:r>
            <a:r>
              <a:rPr lang="en-US" altLang="zh-CN">
                <a:solidFill>
                  <a:srgbClr val="993300"/>
                </a:solidFill>
              </a:rPr>
              <a:t>=</a:t>
            </a:r>
            <a:r>
              <a:rPr lang="zh-CN" altLang="en-US">
                <a:solidFill>
                  <a:srgbClr val="993300"/>
                </a:solidFill>
              </a:rPr>
              <a:t>企业资本总市值－企业占用的总资本</a:t>
            </a:r>
          </a:p>
          <a:p>
            <a:pPr>
              <a:lnSpc>
                <a:spcPct val="130000"/>
              </a:lnSpc>
            </a:pPr>
            <a:r>
              <a:rPr lang="zh-CN" altLang="en-US"/>
              <a:t>上式中企业资本总市值包括债务资本市值和股权资本市值之和，企业占用的总资本是资本供应者投入的全部资本，一般用资本投入时的账面成本价值来计量。</a:t>
            </a:r>
          </a:p>
          <a:p>
            <a:pPr>
              <a:lnSpc>
                <a:spcPct val="130000"/>
              </a:lnSpc>
            </a:pPr>
            <a:r>
              <a:rPr lang="zh-CN" altLang="en-US"/>
              <a:t>通常，企业债务资本的市场价值和账面成本价值基本相同，因此市场增加值的计算公式还可以简化为如下形式：</a:t>
            </a:r>
          </a:p>
          <a:p>
            <a:pPr>
              <a:lnSpc>
                <a:spcPct val="130000"/>
              </a:lnSpc>
              <a:buFont typeface="Wingdings" pitchFamily="2" charset="2"/>
              <a:buNone/>
            </a:pPr>
            <a:r>
              <a:rPr lang="zh-CN" altLang="en-US">
                <a:solidFill>
                  <a:srgbClr val="993300"/>
                </a:solidFill>
              </a:rPr>
              <a:t>市场增加值</a:t>
            </a:r>
            <a:r>
              <a:rPr lang="en-US" altLang="zh-CN">
                <a:solidFill>
                  <a:srgbClr val="993300"/>
                </a:solidFill>
              </a:rPr>
              <a:t>=</a:t>
            </a:r>
            <a:r>
              <a:rPr lang="zh-CN" altLang="en-US">
                <a:solidFill>
                  <a:srgbClr val="993300"/>
                </a:solidFill>
              </a:rPr>
              <a:t>企业权益资本市值－企业占用的权益资本</a:t>
            </a:r>
          </a:p>
          <a:p>
            <a:pPr>
              <a:lnSpc>
                <a:spcPct val="130000"/>
              </a:lnSpc>
              <a:buFont typeface="Wingdings" pitchFamily="2" charset="2"/>
              <a:buNone/>
            </a:pPr>
            <a:r>
              <a:rPr lang="zh-CN" altLang="en-US">
                <a:solidFill>
                  <a:srgbClr val="993300"/>
                </a:solidFill>
              </a:rPr>
              <a:t>　　　　 </a:t>
            </a:r>
            <a:r>
              <a:rPr lang="en-US" altLang="zh-CN">
                <a:solidFill>
                  <a:srgbClr val="993300"/>
                </a:solidFill>
              </a:rPr>
              <a:t>=</a:t>
            </a:r>
            <a:r>
              <a:rPr lang="zh-CN" altLang="en-US">
                <a:solidFill>
                  <a:srgbClr val="993300"/>
                </a:solidFill>
              </a:rPr>
              <a:t>企业股票价格 </a:t>
            </a:r>
            <a:r>
              <a:rPr lang="zh-CN" altLang="en-US">
                <a:solidFill>
                  <a:srgbClr val="993300"/>
                </a:solidFill>
                <a:sym typeface="Symbol" pitchFamily="18" charset="2"/>
              </a:rPr>
              <a:t></a:t>
            </a:r>
            <a:r>
              <a:rPr lang="zh-CN" altLang="en-US">
                <a:solidFill>
                  <a:srgbClr val="993300"/>
                </a:solidFill>
              </a:rPr>
              <a:t> 流通在外股票数量 </a:t>
            </a:r>
            <a:r>
              <a:rPr lang="en-US" altLang="zh-CN">
                <a:solidFill>
                  <a:srgbClr val="993300"/>
                </a:solidFill>
              </a:rPr>
              <a:t>-</a:t>
            </a:r>
            <a:r>
              <a:rPr lang="zh-CN" altLang="en-US">
                <a:solidFill>
                  <a:srgbClr val="993300"/>
                </a:solidFill>
              </a:rPr>
              <a:t>企业占用的权益资本</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A6B6CB45-CBD1-48E3-8879-166B0F605CD5}" type="slidenum">
              <a:rPr lang="zh-CN" altLang="en-US"/>
              <a:pPr/>
              <a:t>21</a:t>
            </a:fld>
            <a:endParaRPr lang="en-US" altLang="zh-CN"/>
          </a:p>
        </p:txBody>
      </p:sp>
      <p:sp>
        <p:nvSpPr>
          <p:cNvPr id="717826" name="Rectangle 2"/>
          <p:cNvSpPr>
            <a:spLocks noGrp="1" noChangeArrowheads="1"/>
          </p:cNvSpPr>
          <p:nvPr>
            <p:ph type="title"/>
          </p:nvPr>
        </p:nvSpPr>
        <p:spPr/>
        <p:txBody>
          <a:bodyPr/>
          <a:lstStyle/>
          <a:p>
            <a:r>
              <a:rPr lang="zh-CN" altLang="en-US"/>
              <a:t> 如何识别企业是否创造价值 </a:t>
            </a:r>
          </a:p>
        </p:txBody>
      </p:sp>
      <p:sp>
        <p:nvSpPr>
          <p:cNvPr id="717827" name="Rectangle 3"/>
          <p:cNvSpPr>
            <a:spLocks noGrp="1" noChangeArrowheads="1"/>
          </p:cNvSpPr>
          <p:nvPr>
            <p:ph type="body" idx="1"/>
          </p:nvPr>
        </p:nvSpPr>
        <p:spPr/>
        <p:txBody>
          <a:bodyPr/>
          <a:lstStyle/>
          <a:p>
            <a:r>
              <a:rPr lang="zh-CN" altLang="en-US"/>
              <a:t>经济增加值（</a:t>
            </a:r>
            <a:r>
              <a:rPr lang="en-US" altLang="zh-CN"/>
              <a:t>EVA</a:t>
            </a:r>
            <a:r>
              <a:rPr lang="zh-CN" altLang="en-US"/>
              <a:t>）和市场增加值（</a:t>
            </a:r>
            <a:r>
              <a:rPr lang="en-US" altLang="zh-CN"/>
              <a:t>MVA</a:t>
            </a:r>
            <a:r>
              <a:rPr lang="zh-CN" altLang="en-US"/>
              <a:t>）之间存在这样的关系，即企业的</a:t>
            </a:r>
            <a:r>
              <a:rPr lang="en-US" altLang="zh-CN"/>
              <a:t>MVA</a:t>
            </a:r>
            <a:r>
              <a:rPr lang="zh-CN" altLang="en-US"/>
              <a:t>等于企业投资的未来各期的</a:t>
            </a:r>
            <a:r>
              <a:rPr lang="en-US" altLang="zh-CN"/>
              <a:t>EVA</a:t>
            </a:r>
            <a:r>
              <a:rPr lang="zh-CN" altLang="en-US"/>
              <a:t>以加权平均资本成本率（</a:t>
            </a:r>
            <a:r>
              <a:rPr lang="en-US" altLang="zh-CN"/>
              <a:t>WACC</a:t>
            </a:r>
            <a:r>
              <a:rPr lang="zh-CN" altLang="en-US"/>
              <a:t>）为折现率折现后的累计现值。假定企业</a:t>
            </a:r>
            <a:r>
              <a:rPr lang="en-US" altLang="zh-CN"/>
              <a:t>EVA</a:t>
            </a:r>
            <a:r>
              <a:rPr lang="zh-CN" altLang="en-US"/>
              <a:t>以固定增长率</a:t>
            </a:r>
            <a:r>
              <a:rPr lang="en-US" altLang="zh-CN"/>
              <a:t>g</a:t>
            </a:r>
            <a:r>
              <a:rPr lang="zh-CN" altLang="en-US"/>
              <a:t>增长，类似“股利固定增长股票定价模型”，企业的</a:t>
            </a:r>
            <a:r>
              <a:rPr lang="en-US" altLang="zh-CN"/>
              <a:t>MVA</a:t>
            </a:r>
            <a:r>
              <a:rPr lang="zh-CN" altLang="en-US"/>
              <a:t>可以写成下式：</a:t>
            </a:r>
          </a:p>
          <a:p>
            <a:endParaRPr lang="zh-CN" altLang="en-US"/>
          </a:p>
          <a:p>
            <a:endParaRPr lang="zh-CN" altLang="en-US"/>
          </a:p>
          <a:p>
            <a:endParaRPr lang="zh-CN" altLang="en-US"/>
          </a:p>
          <a:p>
            <a:r>
              <a:rPr lang="zh-CN" altLang="en-US"/>
              <a:t>其中</a:t>
            </a:r>
            <a:r>
              <a:rPr lang="en-US" altLang="zh-CN"/>
              <a:t>ROIC</a:t>
            </a:r>
            <a:r>
              <a:rPr lang="zh-CN" altLang="en-US"/>
              <a:t>是投入资本报酬率，</a:t>
            </a:r>
            <a:r>
              <a:rPr lang="en-US" altLang="zh-CN"/>
              <a:t>IC</a:t>
            </a:r>
            <a:r>
              <a:rPr lang="zh-CN" altLang="en-US"/>
              <a:t>是投入资本总额。</a:t>
            </a:r>
          </a:p>
          <a:p>
            <a:r>
              <a:rPr lang="zh-CN" altLang="en-US"/>
              <a:t>显然，（</a:t>
            </a:r>
            <a:r>
              <a:rPr lang="en-US" altLang="zh-CN"/>
              <a:t>1</a:t>
            </a:r>
            <a:r>
              <a:rPr lang="zh-CN" altLang="en-US"/>
              <a:t>）当</a:t>
            </a:r>
            <a:r>
              <a:rPr lang="en-US" altLang="zh-CN"/>
              <a:t>WACC&gt;g</a:t>
            </a:r>
            <a:r>
              <a:rPr lang="zh-CN" altLang="en-US"/>
              <a:t>，</a:t>
            </a:r>
            <a:r>
              <a:rPr lang="en-US" altLang="zh-CN"/>
              <a:t>MVA&gt;0</a:t>
            </a:r>
            <a:r>
              <a:rPr lang="zh-CN" altLang="en-US"/>
              <a:t>，说明企业创造价值；当</a:t>
            </a:r>
            <a:r>
              <a:rPr lang="en-US" altLang="zh-CN"/>
              <a:t>WACC&lt;g</a:t>
            </a:r>
            <a:r>
              <a:rPr lang="zh-CN" altLang="en-US"/>
              <a:t>，</a:t>
            </a:r>
            <a:r>
              <a:rPr lang="en-US" altLang="zh-CN"/>
              <a:t>MVA&lt;0</a:t>
            </a:r>
            <a:r>
              <a:rPr lang="zh-CN" altLang="en-US"/>
              <a:t>，说明企业损害价值。（</a:t>
            </a:r>
            <a:r>
              <a:rPr lang="en-US" altLang="zh-CN"/>
              <a:t>2</a:t>
            </a:r>
            <a:r>
              <a:rPr lang="zh-CN" altLang="en-US"/>
              <a:t>）当</a:t>
            </a:r>
            <a:r>
              <a:rPr lang="en-US" altLang="zh-CN"/>
              <a:t>ROIC&gt;WACC</a:t>
            </a:r>
            <a:r>
              <a:rPr lang="zh-CN" altLang="en-US"/>
              <a:t>时，</a:t>
            </a:r>
            <a:r>
              <a:rPr lang="en-US" altLang="zh-CN"/>
              <a:t>EVA &gt;0</a:t>
            </a:r>
            <a:r>
              <a:rPr lang="zh-CN" altLang="en-US"/>
              <a:t>，说明企业创造价值；当</a:t>
            </a:r>
            <a:r>
              <a:rPr lang="en-US" altLang="zh-CN"/>
              <a:t>ROIC&lt;WACC</a:t>
            </a:r>
            <a:r>
              <a:rPr lang="zh-CN" altLang="en-US"/>
              <a:t>，</a:t>
            </a:r>
            <a:r>
              <a:rPr lang="en-US" altLang="zh-CN"/>
              <a:t>EVA&lt;0</a:t>
            </a:r>
            <a:r>
              <a:rPr lang="zh-CN" altLang="en-US"/>
              <a:t>，说明企业损害价值。（</a:t>
            </a:r>
            <a:r>
              <a:rPr lang="en-US" altLang="zh-CN"/>
              <a:t>3</a:t>
            </a:r>
            <a:r>
              <a:rPr lang="zh-CN" altLang="en-US"/>
              <a:t>）因为企业投入资本所产生的</a:t>
            </a:r>
            <a:r>
              <a:rPr lang="en-US" altLang="zh-CN"/>
              <a:t>EVA</a:t>
            </a:r>
            <a:r>
              <a:rPr lang="zh-CN" altLang="en-US"/>
              <a:t>的累计现值等于 </a:t>
            </a:r>
            <a:r>
              <a:rPr lang="en-US" altLang="zh-CN"/>
              <a:t>MVA</a:t>
            </a:r>
            <a:r>
              <a:rPr lang="zh-CN" altLang="en-US"/>
              <a:t>，因此在理论上，</a:t>
            </a:r>
            <a:r>
              <a:rPr lang="en-US" altLang="zh-CN"/>
              <a:t>EVA</a:t>
            </a:r>
            <a:r>
              <a:rPr lang="zh-CN" altLang="en-US"/>
              <a:t>的最大化也就是</a:t>
            </a:r>
            <a:r>
              <a:rPr lang="en-US" altLang="zh-CN"/>
              <a:t>MVA</a:t>
            </a:r>
            <a:r>
              <a:rPr lang="zh-CN" altLang="en-US"/>
              <a:t>的最大化。</a:t>
            </a:r>
          </a:p>
        </p:txBody>
      </p:sp>
      <p:sp>
        <p:nvSpPr>
          <p:cNvPr id="717829" name="Rectangle 5"/>
          <p:cNvSpPr>
            <a:spLocks noChangeArrowheads="1"/>
          </p:cNvSpPr>
          <p:nvPr/>
        </p:nvSpPr>
        <p:spPr bwMode="auto">
          <a:xfrm>
            <a:off x="0" y="3243263"/>
            <a:ext cx="9144000" cy="0"/>
          </a:xfrm>
          <a:prstGeom prst="rect">
            <a:avLst/>
          </a:prstGeom>
          <a:noFill/>
          <a:ln w="12700">
            <a:noFill/>
            <a:miter lim="800000"/>
            <a:headEnd/>
            <a:tailEnd/>
          </a:ln>
          <a:effectLst/>
        </p:spPr>
        <p:txBody>
          <a:bodyPr rot="10800000" vert="eaVert" wrap="none" anchor="ctr">
            <a:spAutoFit/>
          </a:bodyPr>
          <a:lstStyle/>
          <a:p>
            <a:endParaRPr lang="zh-CN" altLang="en-US"/>
          </a:p>
        </p:txBody>
      </p:sp>
      <p:graphicFrame>
        <p:nvGraphicFramePr>
          <p:cNvPr id="717828" name="Object 4"/>
          <p:cNvGraphicFramePr>
            <a:graphicFrameLocks noChangeAspect="1"/>
          </p:cNvGraphicFramePr>
          <p:nvPr/>
        </p:nvGraphicFramePr>
        <p:xfrm>
          <a:off x="1835150" y="2492375"/>
          <a:ext cx="3457575" cy="561975"/>
        </p:xfrm>
        <a:graphic>
          <a:graphicData uri="http://schemas.openxmlformats.org/presentationml/2006/ole">
            <p:oleObj spid="_x0000_s717828" name="公式" r:id="rId4" imgW="2590800" imgH="419100" progId="Equation.3">
              <p:embed/>
            </p:oleObj>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4"/>
          <p:cNvSpPr>
            <a:spLocks noGrp="1"/>
          </p:cNvSpPr>
          <p:nvPr>
            <p:ph type="sldNum" sz="quarter" idx="11"/>
          </p:nvPr>
        </p:nvSpPr>
        <p:spPr/>
        <p:txBody>
          <a:bodyPr/>
          <a:lstStyle/>
          <a:p>
            <a:fld id="{E15171F5-165C-474D-ADA9-1B9F2264BB77}" type="slidenum">
              <a:rPr lang="zh-CN" altLang="en-US"/>
              <a:pPr/>
              <a:t>22</a:t>
            </a:fld>
            <a:endParaRPr lang="en-US" altLang="zh-CN"/>
          </a:p>
        </p:txBody>
      </p:sp>
      <p:sp>
        <p:nvSpPr>
          <p:cNvPr id="718850" name="Rectangle 2"/>
          <p:cNvSpPr>
            <a:spLocks noGrp="1" noChangeArrowheads="1"/>
          </p:cNvSpPr>
          <p:nvPr>
            <p:ph type="title"/>
          </p:nvPr>
        </p:nvSpPr>
        <p:spPr/>
        <p:txBody>
          <a:bodyPr/>
          <a:lstStyle/>
          <a:p>
            <a:r>
              <a:rPr lang="zh-CN" altLang="en-US"/>
              <a:t>如何识别企业是否创造价值</a:t>
            </a:r>
          </a:p>
        </p:txBody>
      </p:sp>
      <p:sp>
        <p:nvSpPr>
          <p:cNvPr id="718851" name="Rectangle 3"/>
          <p:cNvSpPr>
            <a:spLocks noGrp="1" noChangeArrowheads="1"/>
          </p:cNvSpPr>
          <p:nvPr>
            <p:ph type="body" idx="1"/>
          </p:nvPr>
        </p:nvSpPr>
        <p:spPr>
          <a:xfrm>
            <a:off x="468313" y="981075"/>
            <a:ext cx="8207375" cy="5256213"/>
          </a:xfrm>
        </p:spPr>
        <p:txBody>
          <a:bodyPr/>
          <a:lstStyle/>
          <a:p>
            <a:pPr>
              <a:lnSpc>
                <a:spcPct val="105000"/>
              </a:lnSpc>
            </a:pPr>
            <a:r>
              <a:rPr lang="zh-CN" altLang="en-US" dirty="0"/>
              <a:t>上式还可以进一步变化成以下形式：</a:t>
            </a:r>
          </a:p>
          <a:p>
            <a:pPr>
              <a:lnSpc>
                <a:spcPct val="105000"/>
              </a:lnSpc>
            </a:pPr>
            <a:endParaRPr lang="zh-CN" altLang="en-US" dirty="0"/>
          </a:p>
          <a:p>
            <a:pPr>
              <a:lnSpc>
                <a:spcPct val="105000"/>
              </a:lnSpc>
            </a:pPr>
            <a:endParaRPr lang="zh-CN" altLang="en-US" dirty="0"/>
          </a:p>
          <a:p>
            <a:pPr>
              <a:lnSpc>
                <a:spcPct val="105000"/>
              </a:lnSpc>
            </a:pPr>
            <a:endParaRPr lang="zh-CN" altLang="en-US" dirty="0"/>
          </a:p>
          <a:p>
            <a:pPr>
              <a:lnSpc>
                <a:spcPct val="105000"/>
              </a:lnSpc>
            </a:pPr>
            <a:endParaRPr lang="zh-CN" altLang="en-US" dirty="0"/>
          </a:p>
          <a:p>
            <a:pPr>
              <a:lnSpc>
                <a:spcPct val="105000"/>
              </a:lnSpc>
            </a:pPr>
            <a:endParaRPr lang="zh-CN" altLang="en-US" dirty="0"/>
          </a:p>
          <a:p>
            <a:pPr>
              <a:lnSpc>
                <a:spcPct val="105000"/>
              </a:lnSpc>
            </a:pPr>
            <a:r>
              <a:rPr lang="zh-CN" altLang="en-US" dirty="0"/>
              <a:t>其中，</a:t>
            </a:r>
            <a:r>
              <a:rPr lang="en-US" altLang="zh-CN" dirty="0"/>
              <a:t>EBIT</a:t>
            </a:r>
            <a:r>
              <a:rPr lang="zh-CN" altLang="en-US" dirty="0"/>
              <a:t>是息税前利润，</a:t>
            </a:r>
            <a:r>
              <a:rPr lang="en-US" altLang="zh-CN" dirty="0"/>
              <a:t>S</a:t>
            </a:r>
            <a:r>
              <a:rPr lang="zh-CN" altLang="en-US" dirty="0"/>
              <a:t>是销售额，</a:t>
            </a:r>
            <a:r>
              <a:rPr lang="en-US" altLang="zh-CN" dirty="0"/>
              <a:t>T</a:t>
            </a:r>
            <a:r>
              <a:rPr lang="zh-CN" altLang="en-US" dirty="0"/>
              <a:t>是所得税税率。由上式可以看出，企业价值创造的主要影响因素有：</a:t>
            </a:r>
          </a:p>
          <a:p>
            <a:pPr>
              <a:lnSpc>
                <a:spcPct val="105000"/>
              </a:lnSpc>
            </a:pPr>
            <a:r>
              <a:rPr lang="en-US" altLang="zh-CN" sz="1800" dirty="0"/>
              <a:t>1</a:t>
            </a:r>
            <a:r>
              <a:rPr lang="zh-CN" altLang="en-US" sz="1800" dirty="0"/>
              <a:t>．投入资本报酬率</a:t>
            </a:r>
            <a:r>
              <a:rPr lang="en-US" altLang="zh-CN" sz="1800" dirty="0"/>
              <a:t>ROIC</a:t>
            </a:r>
            <a:r>
              <a:rPr lang="zh-CN" altLang="en-US" sz="1800" dirty="0"/>
              <a:t>，反映公司的经营获利能力，与价值创造成正比，即企业的经营获利能力愈高，价值创造愈大</a:t>
            </a:r>
            <a:r>
              <a:rPr lang="zh-CN" altLang="en-US" sz="1800" dirty="0" smtClean="0"/>
              <a:t>。</a:t>
            </a:r>
            <a:endParaRPr lang="zh-CN" altLang="en-US" sz="1800" dirty="0"/>
          </a:p>
          <a:p>
            <a:pPr>
              <a:lnSpc>
                <a:spcPct val="105000"/>
              </a:lnSpc>
            </a:pPr>
            <a:r>
              <a:rPr lang="en-US" altLang="zh-CN" sz="1800" dirty="0"/>
              <a:t>2</a:t>
            </a:r>
            <a:r>
              <a:rPr lang="zh-CN" altLang="en-US" sz="1800" dirty="0"/>
              <a:t>．加权平均资本成本率</a:t>
            </a:r>
            <a:r>
              <a:rPr lang="en-US" altLang="zh-CN" sz="1800" dirty="0"/>
              <a:t>WACC</a:t>
            </a:r>
            <a:r>
              <a:rPr lang="zh-CN" altLang="en-US" sz="1800" dirty="0"/>
              <a:t>，反映公司使用每单位资本的平均成本，与价值创造成反比，即企业使用资本的成本愈高，价值创造愈小。</a:t>
            </a:r>
          </a:p>
          <a:p>
            <a:pPr>
              <a:lnSpc>
                <a:spcPct val="105000"/>
              </a:lnSpc>
            </a:pPr>
            <a:r>
              <a:rPr lang="en-US" altLang="zh-CN" sz="1800" dirty="0"/>
              <a:t>3</a:t>
            </a:r>
            <a:r>
              <a:rPr lang="zh-CN" altLang="en-US" sz="1800" dirty="0"/>
              <a:t>．固定增长率</a:t>
            </a:r>
            <a:r>
              <a:rPr lang="en-US" altLang="zh-CN" sz="1800" dirty="0"/>
              <a:t>g</a:t>
            </a:r>
            <a:r>
              <a:rPr lang="zh-CN" altLang="en-US" sz="1800" dirty="0"/>
              <a:t>，与价值创造成反比，即高速增长的企业不一定创造价值，可能损害价值，而低速增长的企业不一定损害价值，可能创造价值。</a:t>
            </a:r>
          </a:p>
        </p:txBody>
      </p:sp>
      <p:sp>
        <p:nvSpPr>
          <p:cNvPr id="718853" name="Rectangle 5"/>
          <p:cNvSpPr>
            <a:spLocks noChangeArrowheads="1"/>
          </p:cNvSpPr>
          <p:nvPr/>
        </p:nvSpPr>
        <p:spPr bwMode="auto">
          <a:xfrm>
            <a:off x="0" y="3238500"/>
            <a:ext cx="9144000" cy="0"/>
          </a:xfrm>
          <a:prstGeom prst="rect">
            <a:avLst/>
          </a:prstGeom>
          <a:noFill/>
          <a:ln w="12700">
            <a:noFill/>
            <a:miter lim="800000"/>
            <a:headEnd/>
            <a:tailEnd/>
          </a:ln>
          <a:effectLst/>
        </p:spPr>
        <p:txBody>
          <a:bodyPr rot="10800000" vert="eaVert" wrap="none" anchor="ctr">
            <a:spAutoFit/>
          </a:bodyPr>
          <a:lstStyle/>
          <a:p>
            <a:endParaRPr lang="zh-CN" altLang="en-US"/>
          </a:p>
        </p:txBody>
      </p:sp>
      <p:graphicFrame>
        <p:nvGraphicFramePr>
          <p:cNvPr id="718852" name="Object 4"/>
          <p:cNvGraphicFramePr>
            <a:graphicFrameLocks noChangeAspect="1"/>
          </p:cNvGraphicFramePr>
          <p:nvPr/>
        </p:nvGraphicFramePr>
        <p:xfrm>
          <a:off x="1908175" y="1557338"/>
          <a:ext cx="5040313" cy="493712"/>
        </p:xfrm>
        <a:graphic>
          <a:graphicData uri="http://schemas.openxmlformats.org/presentationml/2006/ole">
            <p:oleObj spid="_x0000_s718852" name="公式" r:id="rId4" imgW="4216400" imgH="431800" progId="Equation.3">
              <p:embed/>
            </p:oleObj>
          </a:graphicData>
        </a:graphic>
      </p:graphicFrame>
      <p:sp>
        <p:nvSpPr>
          <p:cNvPr id="718855" name="Rectangle 7"/>
          <p:cNvSpPr>
            <a:spLocks noChangeArrowheads="1"/>
          </p:cNvSpPr>
          <p:nvPr/>
        </p:nvSpPr>
        <p:spPr bwMode="auto">
          <a:xfrm>
            <a:off x="0" y="3233738"/>
            <a:ext cx="9144000" cy="0"/>
          </a:xfrm>
          <a:prstGeom prst="rect">
            <a:avLst/>
          </a:prstGeom>
          <a:noFill/>
          <a:ln w="12700">
            <a:noFill/>
            <a:miter lim="800000"/>
            <a:headEnd/>
            <a:tailEnd/>
          </a:ln>
          <a:effectLst/>
        </p:spPr>
        <p:txBody>
          <a:bodyPr rot="10800000" vert="eaVert" wrap="none" anchor="ctr">
            <a:spAutoFit/>
          </a:bodyPr>
          <a:lstStyle/>
          <a:p>
            <a:endParaRPr lang="zh-CN" altLang="en-US"/>
          </a:p>
        </p:txBody>
      </p:sp>
      <p:graphicFrame>
        <p:nvGraphicFramePr>
          <p:cNvPr id="718854" name="Object 6"/>
          <p:cNvGraphicFramePr>
            <a:graphicFrameLocks noChangeAspect="1"/>
          </p:cNvGraphicFramePr>
          <p:nvPr/>
        </p:nvGraphicFramePr>
        <p:xfrm>
          <a:off x="2339975" y="2133600"/>
          <a:ext cx="4033838" cy="511175"/>
        </p:xfrm>
        <a:graphic>
          <a:graphicData uri="http://schemas.openxmlformats.org/presentationml/2006/ole">
            <p:oleObj spid="_x0000_s718854" name="公式" r:id="rId5" imgW="3378200" imgH="444500" progId="Equation.3">
              <p:embed/>
            </p:oleObj>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E63CB22A-7BB3-469C-B8E9-A15C84A050B4}" type="slidenum">
              <a:rPr lang="zh-CN" altLang="en-US"/>
              <a:pPr/>
              <a:t>23</a:t>
            </a:fld>
            <a:endParaRPr lang="en-US" altLang="zh-CN"/>
          </a:p>
        </p:txBody>
      </p:sp>
      <p:sp>
        <p:nvSpPr>
          <p:cNvPr id="703490" name="Rectangle 2"/>
          <p:cNvSpPr>
            <a:spLocks noGrp="1" noChangeArrowheads="1"/>
          </p:cNvSpPr>
          <p:nvPr>
            <p:ph type="title"/>
          </p:nvPr>
        </p:nvSpPr>
        <p:spPr/>
        <p:txBody>
          <a:bodyPr/>
          <a:lstStyle/>
          <a:p>
            <a:r>
              <a:rPr lang="zh-CN" altLang="en-US"/>
              <a:t>沃尔评分方法 </a:t>
            </a:r>
          </a:p>
        </p:txBody>
      </p:sp>
      <p:sp>
        <p:nvSpPr>
          <p:cNvPr id="703491" name="Rectangle 3"/>
          <p:cNvSpPr>
            <a:spLocks noGrp="1" noChangeArrowheads="1"/>
          </p:cNvSpPr>
          <p:nvPr>
            <p:ph type="body" idx="1"/>
          </p:nvPr>
        </p:nvSpPr>
        <p:spPr/>
        <p:txBody>
          <a:bodyPr/>
          <a:lstStyle/>
          <a:p>
            <a:r>
              <a:rPr lang="zh-CN" altLang="en-US" sz="2400" dirty="0"/>
              <a:t>财务状况综合评价的最早实践者是美国的亚力山大</a:t>
            </a:r>
            <a:r>
              <a:rPr lang="en-US" altLang="zh-CN" sz="2400" dirty="0"/>
              <a:t>·</a:t>
            </a:r>
            <a:r>
              <a:rPr lang="zh-CN" altLang="en-US" sz="2400" dirty="0"/>
              <a:t>沃尔教授，他在</a:t>
            </a:r>
            <a:r>
              <a:rPr lang="en-US" altLang="zh-CN" sz="2400" dirty="0"/>
              <a:t>20</a:t>
            </a:r>
            <a:r>
              <a:rPr lang="zh-CN" altLang="en-US" sz="2400" dirty="0"/>
              <a:t>世纪初出版的</a:t>
            </a:r>
            <a:r>
              <a:rPr lang="en-US" altLang="zh-CN" sz="2400" dirty="0"/>
              <a:t>《</a:t>
            </a:r>
            <a:r>
              <a:rPr lang="zh-CN" altLang="en-US" sz="2400" dirty="0"/>
              <a:t>信用晴雨表研究</a:t>
            </a:r>
            <a:r>
              <a:rPr lang="en-US" altLang="zh-CN" sz="2400" dirty="0"/>
              <a:t>》</a:t>
            </a:r>
            <a:r>
              <a:rPr lang="zh-CN" altLang="en-US" sz="2400" dirty="0"/>
              <a:t>和</a:t>
            </a:r>
            <a:r>
              <a:rPr lang="en-US" altLang="zh-CN" sz="2400" dirty="0"/>
              <a:t>《</a:t>
            </a:r>
            <a:r>
              <a:rPr lang="zh-CN" altLang="en-US" sz="2400" dirty="0"/>
              <a:t>财务报表比率分析</a:t>
            </a:r>
            <a:r>
              <a:rPr lang="en-US" altLang="zh-CN" sz="2400" dirty="0"/>
              <a:t>》</a:t>
            </a:r>
            <a:r>
              <a:rPr lang="zh-CN" altLang="en-US" sz="2400" dirty="0"/>
              <a:t>中提出了信用能力指数概念，把流动比率、产权比率、固定资产比率、存货周转率、应收账款周转率、固定资产周转率、自有资金周转率等七项财务比率用线性关系结合起来，并分别给定各自的分数权重，然后通过与标准比率进行比较，确定各项指标的得分及总体指标的累计分数，从而对企业的信用水平作出评价。</a:t>
            </a:r>
          </a:p>
          <a:p>
            <a:r>
              <a:rPr lang="zh-CN" altLang="en-US" sz="2400" dirty="0"/>
              <a:t>原始意义上的沃尔分析法存在两个缺陷：一是所选定的七项指标缺乏证明力；二是当某项指标严重异常时</a:t>
            </a:r>
            <a:r>
              <a:rPr lang="en-US" altLang="zh-CN" sz="2400" dirty="0"/>
              <a:t>, </a:t>
            </a:r>
            <a:r>
              <a:rPr lang="zh-CN" altLang="en-US" sz="2400" dirty="0"/>
              <a:t>会对总评分产生不合逻辑的重大影响。</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9D477F1D-2C0B-4BC6-A65B-75E142168105}" type="slidenum">
              <a:rPr lang="zh-CN" altLang="en-US"/>
              <a:pPr/>
              <a:t>24</a:t>
            </a:fld>
            <a:endParaRPr lang="en-US" altLang="zh-CN"/>
          </a:p>
        </p:txBody>
      </p:sp>
      <p:sp>
        <p:nvSpPr>
          <p:cNvPr id="704514" name="Rectangle 2"/>
          <p:cNvSpPr>
            <a:spLocks noGrp="1" noChangeArrowheads="1"/>
          </p:cNvSpPr>
          <p:nvPr>
            <p:ph type="title"/>
          </p:nvPr>
        </p:nvSpPr>
        <p:spPr/>
        <p:txBody>
          <a:bodyPr/>
          <a:lstStyle/>
          <a:p>
            <a:r>
              <a:rPr lang="zh-CN" altLang="en-US"/>
              <a:t>沃尔评分方法</a:t>
            </a:r>
          </a:p>
        </p:txBody>
      </p:sp>
      <p:sp>
        <p:nvSpPr>
          <p:cNvPr id="704515" name="Rectangle 3"/>
          <p:cNvSpPr>
            <a:spLocks noGrp="1" noChangeArrowheads="1"/>
          </p:cNvSpPr>
          <p:nvPr>
            <p:ph type="body" idx="1"/>
          </p:nvPr>
        </p:nvSpPr>
        <p:spPr/>
        <p:txBody>
          <a:bodyPr/>
          <a:lstStyle/>
          <a:p>
            <a:pPr>
              <a:lnSpc>
                <a:spcPct val="120000"/>
              </a:lnSpc>
            </a:pPr>
            <a:r>
              <a:rPr lang="zh-CN" altLang="en-US"/>
              <a:t>（二）沃尔评分法的分析程序</a:t>
            </a:r>
          </a:p>
          <a:p>
            <a:pPr>
              <a:lnSpc>
                <a:spcPct val="120000"/>
              </a:lnSpc>
            </a:pPr>
            <a:r>
              <a:rPr lang="zh-CN" altLang="en-US"/>
              <a:t>    运用沃尔评分法进行综合评价的分析程序有以下步骤：</a:t>
            </a:r>
          </a:p>
          <a:p>
            <a:pPr>
              <a:lnSpc>
                <a:spcPct val="120000"/>
              </a:lnSpc>
            </a:pPr>
            <a:r>
              <a:rPr lang="en-US" altLang="zh-CN"/>
              <a:t>1</a:t>
            </a:r>
            <a:r>
              <a:rPr lang="zh-CN" altLang="en-US"/>
              <a:t>．选定评价企业财务状况的比率指标</a:t>
            </a:r>
          </a:p>
          <a:p>
            <a:pPr>
              <a:lnSpc>
                <a:spcPct val="120000"/>
              </a:lnSpc>
            </a:pPr>
            <a:r>
              <a:rPr lang="en-US" altLang="zh-CN"/>
              <a:t>2</a:t>
            </a:r>
            <a:r>
              <a:rPr lang="zh-CN" altLang="en-US"/>
              <a:t>．根据各项财务比率的重要程度，确立其重要性系数，即权重分值，并使各分值的总和等于</a:t>
            </a:r>
            <a:r>
              <a:rPr lang="en-US" altLang="zh-CN"/>
              <a:t>100</a:t>
            </a:r>
            <a:r>
              <a:rPr lang="zh-CN" altLang="en-US"/>
              <a:t>分。</a:t>
            </a:r>
          </a:p>
          <a:p>
            <a:pPr>
              <a:lnSpc>
                <a:spcPct val="120000"/>
              </a:lnSpc>
            </a:pPr>
            <a:r>
              <a:rPr lang="en-US" altLang="zh-CN"/>
              <a:t>3</a:t>
            </a:r>
            <a:r>
              <a:rPr lang="zh-CN" altLang="en-US"/>
              <a:t>．确定各项财务比率标准值。标准比率值应以行业的平均值作为基础，适当进行理论修正。同时规定评分值的上限和下限，以减少个别指标异常给总分评价带来的不合理影响。</a:t>
            </a:r>
          </a:p>
          <a:p>
            <a:pPr>
              <a:lnSpc>
                <a:spcPct val="120000"/>
              </a:lnSpc>
            </a:pPr>
            <a:r>
              <a:rPr lang="en-US" altLang="zh-CN"/>
              <a:t>4</a:t>
            </a:r>
            <a:r>
              <a:rPr lang="zh-CN" altLang="en-US"/>
              <a:t>．计算各指标实际值与标准值的比率，称之为关系比率。 </a:t>
            </a:r>
          </a:p>
          <a:p>
            <a:pPr>
              <a:lnSpc>
                <a:spcPct val="120000"/>
              </a:lnSpc>
            </a:pPr>
            <a:r>
              <a:rPr lang="en-US" altLang="zh-CN"/>
              <a:t>5</a:t>
            </a:r>
            <a:r>
              <a:rPr lang="zh-CN" altLang="en-US"/>
              <a:t>．计算各项比率指标的综合分值。各项比率指标的综合分值等于各指标权重分值乘以该指标的关系比率，其合计数即为综合评分结果。一般来说，综合评分在</a:t>
            </a:r>
            <a:r>
              <a:rPr lang="en-US" altLang="zh-CN"/>
              <a:t>100</a:t>
            </a:r>
            <a:r>
              <a:rPr lang="zh-CN" altLang="en-US"/>
              <a:t>分左右，表明企业财务状况基本符合标准要求；如与</a:t>
            </a:r>
            <a:r>
              <a:rPr lang="en-US" altLang="zh-CN"/>
              <a:t>100</a:t>
            </a:r>
            <a:r>
              <a:rPr lang="zh-CN" altLang="en-US"/>
              <a:t>分有较大差距，则表明企业财务状况偏离标准要求。</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7336241D-2035-49E7-AF0D-CA66FFF6FCA2}" type="slidenum">
              <a:rPr lang="zh-CN" altLang="en-US"/>
              <a:pPr/>
              <a:t>3</a:t>
            </a:fld>
            <a:endParaRPr lang="en-US" altLang="zh-CN"/>
          </a:p>
        </p:txBody>
      </p:sp>
      <p:sp>
        <p:nvSpPr>
          <p:cNvPr id="666626" name="Rectangle 2"/>
          <p:cNvSpPr>
            <a:spLocks noGrp="1" noChangeArrowheads="1"/>
          </p:cNvSpPr>
          <p:nvPr>
            <p:ph type="title"/>
          </p:nvPr>
        </p:nvSpPr>
        <p:spPr/>
        <p:txBody>
          <a:bodyPr/>
          <a:lstStyle/>
          <a:p>
            <a:r>
              <a:rPr lang="zh-CN" altLang="en-US"/>
              <a:t>企业绩效评价方法的历史演进</a:t>
            </a:r>
          </a:p>
        </p:txBody>
      </p:sp>
      <p:sp>
        <p:nvSpPr>
          <p:cNvPr id="666627" name="Rectangle 3"/>
          <p:cNvSpPr>
            <a:spLocks noGrp="1" noChangeArrowheads="1"/>
          </p:cNvSpPr>
          <p:nvPr>
            <p:ph type="body" idx="1"/>
          </p:nvPr>
        </p:nvSpPr>
        <p:spPr/>
        <p:txBody>
          <a:bodyPr/>
          <a:lstStyle/>
          <a:p>
            <a:r>
              <a:rPr lang="zh-CN" altLang="en-US" sz="2400" dirty="0"/>
              <a:t>企业绩效是指一定经营期间的企业经营效益和经营者业绩。企业经营效益主要表现在偿债能力、盈利能力、资产营运水平、投资报酬能力和持续发展能力等方面。经营者业绩主要通过经营者在经营管理企业的过程中对企业经营、成长、发展所取得的成果和所做出的贡献来体现</a:t>
            </a:r>
            <a:r>
              <a:rPr lang="zh-CN" altLang="en-US" sz="2400" dirty="0" smtClean="0"/>
              <a:t>。</a:t>
            </a:r>
            <a:endParaRPr lang="en-US" altLang="zh-CN" sz="2400" dirty="0" smtClean="0"/>
          </a:p>
          <a:p>
            <a:endParaRPr lang="zh-CN" altLang="en-US" sz="2400" dirty="0"/>
          </a:p>
          <a:p>
            <a:r>
              <a:rPr lang="zh-CN" altLang="en-US" sz="2400" dirty="0"/>
              <a:t>企业绩效评价是指运用数理统计和运筹学方法，采用特定的指标体系，对照统一的标准，按照统一的程序，通过定量定性对比分析，对企业一定经营期间的经营效益和经营者业绩作出的客观、公正和准确的综合评判。</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5EECD168-F9EC-4F90-A6EA-EAF103C46295}" type="slidenum">
              <a:rPr lang="zh-CN" altLang="en-US"/>
              <a:pPr/>
              <a:t>4</a:t>
            </a:fld>
            <a:endParaRPr lang="en-US" altLang="zh-CN"/>
          </a:p>
        </p:txBody>
      </p:sp>
      <p:sp>
        <p:nvSpPr>
          <p:cNvPr id="667650" name="Rectangle 2"/>
          <p:cNvSpPr>
            <a:spLocks noGrp="1" noChangeArrowheads="1"/>
          </p:cNvSpPr>
          <p:nvPr>
            <p:ph type="title"/>
          </p:nvPr>
        </p:nvSpPr>
        <p:spPr/>
        <p:txBody>
          <a:bodyPr/>
          <a:lstStyle/>
          <a:p>
            <a:r>
              <a:rPr lang="zh-CN" altLang="en-US" sz="2000" b="1"/>
              <a:t>西方国家企业绩效评价方法的演进</a:t>
            </a:r>
          </a:p>
        </p:txBody>
      </p:sp>
      <p:sp>
        <p:nvSpPr>
          <p:cNvPr id="667651" name="Rectangle 3"/>
          <p:cNvSpPr>
            <a:spLocks noGrp="1" noChangeArrowheads="1"/>
          </p:cNvSpPr>
          <p:nvPr>
            <p:ph type="body" idx="1"/>
          </p:nvPr>
        </p:nvSpPr>
        <p:spPr/>
        <p:txBody>
          <a:bodyPr/>
          <a:lstStyle/>
          <a:p>
            <a:pPr>
              <a:lnSpc>
                <a:spcPct val="110000"/>
              </a:lnSpc>
            </a:pPr>
            <a:r>
              <a:rPr lang="zh-CN" altLang="en-US" dirty="0"/>
              <a:t>西方国家企业经营绩效评价方法的演进可以分为三个时期：成本绩效评价时期，财务绩效评价时期和经营绩效评价的创新时期。 </a:t>
            </a:r>
          </a:p>
          <a:p>
            <a:pPr>
              <a:lnSpc>
                <a:spcPct val="110000"/>
              </a:lnSpc>
            </a:pPr>
            <a:r>
              <a:rPr lang="zh-CN" altLang="en-US" dirty="0"/>
              <a:t>（一）成本绩效评价时期（</a:t>
            </a:r>
            <a:r>
              <a:rPr lang="en-US" altLang="zh-CN" dirty="0"/>
              <a:t>19</a:t>
            </a:r>
            <a:r>
              <a:rPr lang="zh-CN" altLang="en-US" dirty="0"/>
              <a:t>世纪初</a:t>
            </a:r>
            <a:r>
              <a:rPr lang="en-US" altLang="zh-CN" dirty="0"/>
              <a:t>——20</a:t>
            </a:r>
            <a:r>
              <a:rPr lang="zh-CN" altLang="en-US" dirty="0"/>
              <a:t>世纪初）</a:t>
            </a:r>
          </a:p>
          <a:p>
            <a:pPr>
              <a:lnSpc>
                <a:spcPct val="110000"/>
              </a:lnSpc>
            </a:pPr>
            <a:r>
              <a:rPr lang="zh-CN" altLang="en-US" dirty="0"/>
              <a:t>在</a:t>
            </a:r>
            <a:r>
              <a:rPr lang="en-US" altLang="zh-CN" dirty="0"/>
              <a:t>19</a:t>
            </a:r>
            <a:r>
              <a:rPr lang="zh-CN" altLang="en-US" dirty="0"/>
              <a:t>世纪以前，真正意义上的企业绩效评价并不存在，更不用说绩效评价指标或绩效评价指标体系。</a:t>
            </a:r>
          </a:p>
          <a:p>
            <a:pPr>
              <a:lnSpc>
                <a:spcPct val="110000"/>
              </a:lnSpc>
            </a:pPr>
            <a:r>
              <a:rPr lang="zh-CN" altLang="en-US" dirty="0"/>
              <a:t>对西方企业绩效评价指标体系的研究，可以追溯到</a:t>
            </a:r>
            <a:r>
              <a:rPr lang="en-US" altLang="zh-CN" dirty="0"/>
              <a:t>19</a:t>
            </a:r>
            <a:r>
              <a:rPr lang="zh-CN" altLang="en-US" dirty="0"/>
              <a:t>世纪初出现的纺织业、铁路业、钢铁业和商业等企业管理需要的成本绩效评价时期</a:t>
            </a:r>
            <a:r>
              <a:rPr lang="zh-CN" altLang="en-US" dirty="0" smtClean="0"/>
              <a:t>。</a:t>
            </a:r>
            <a:endParaRPr lang="en-US" altLang="zh-CN" dirty="0" smtClean="0"/>
          </a:p>
          <a:p>
            <a:pPr>
              <a:lnSpc>
                <a:spcPct val="110000"/>
              </a:lnSpc>
            </a:pPr>
            <a:endParaRPr lang="zh-CN" altLang="en-US" dirty="0"/>
          </a:p>
          <a:p>
            <a:pPr>
              <a:lnSpc>
                <a:spcPct val="110000"/>
              </a:lnSpc>
            </a:pPr>
            <a:r>
              <a:rPr lang="zh-CN" altLang="en-US" dirty="0"/>
              <a:t>从成本绩效评价时期各阶段的特点来看，可分为三个阶段：早期简单成本绩效评价阶段、较复杂成本绩效评价阶段和标准成本绩效评价阶段。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2893C31D-7F00-451E-9A40-1882B0CFD55D}" type="slidenum">
              <a:rPr lang="zh-CN" altLang="en-US"/>
              <a:pPr/>
              <a:t>5</a:t>
            </a:fld>
            <a:endParaRPr lang="en-US" altLang="zh-CN"/>
          </a:p>
        </p:txBody>
      </p:sp>
      <p:sp>
        <p:nvSpPr>
          <p:cNvPr id="668674" name="Rectangle 2"/>
          <p:cNvSpPr>
            <a:spLocks noGrp="1" noChangeArrowheads="1"/>
          </p:cNvSpPr>
          <p:nvPr>
            <p:ph type="title"/>
          </p:nvPr>
        </p:nvSpPr>
        <p:spPr/>
        <p:txBody>
          <a:bodyPr/>
          <a:lstStyle/>
          <a:p>
            <a:r>
              <a:rPr lang="zh-CN" altLang="en-US" sz="2000" b="1"/>
              <a:t>西方国家企业绩效评价方法的演进</a:t>
            </a:r>
          </a:p>
        </p:txBody>
      </p:sp>
      <p:sp>
        <p:nvSpPr>
          <p:cNvPr id="668675" name="Rectangle 3"/>
          <p:cNvSpPr>
            <a:spLocks noGrp="1" noChangeArrowheads="1"/>
          </p:cNvSpPr>
          <p:nvPr>
            <p:ph type="body" idx="1"/>
          </p:nvPr>
        </p:nvSpPr>
        <p:spPr/>
        <p:txBody>
          <a:bodyPr/>
          <a:lstStyle/>
          <a:p>
            <a:pPr>
              <a:lnSpc>
                <a:spcPct val="120000"/>
              </a:lnSpc>
            </a:pPr>
            <a:r>
              <a:rPr lang="zh-CN" altLang="en-US" sz="2400"/>
              <a:t>（二）财务绩效评价时期（约</a:t>
            </a:r>
            <a:r>
              <a:rPr lang="en-US" altLang="zh-CN" sz="2400"/>
              <a:t>20</a:t>
            </a:r>
            <a:r>
              <a:rPr lang="zh-CN" altLang="en-US" sz="2400"/>
              <a:t>世纪初</a:t>
            </a:r>
            <a:r>
              <a:rPr lang="en-US" altLang="zh-CN" sz="2400"/>
              <a:t>——20</a:t>
            </a:r>
            <a:r>
              <a:rPr lang="zh-CN" altLang="en-US" sz="2400"/>
              <a:t>世纪</a:t>
            </a:r>
            <a:r>
              <a:rPr lang="en-US" altLang="zh-CN" sz="2400"/>
              <a:t>90</a:t>
            </a:r>
            <a:r>
              <a:rPr lang="zh-CN" altLang="en-US" sz="2400"/>
              <a:t>年代）</a:t>
            </a:r>
          </a:p>
          <a:p>
            <a:pPr>
              <a:lnSpc>
                <a:spcPct val="120000"/>
              </a:lnSpc>
            </a:pPr>
            <a:r>
              <a:rPr lang="en-US" altLang="zh-CN" sz="2400"/>
              <a:t>20</a:t>
            </a:r>
            <a:r>
              <a:rPr lang="zh-CN" altLang="en-US" sz="2400"/>
              <a:t>世纪初，从事多种经营的综合性企业发展起来了，为企业绩效评价指标体系进一步发展提供了机会。杜邦公司设计了多个重要的经营和预算指标，这其中持续时间最长的、也最为重要的指标就是投资报酬率指标，为企业整体及其各部门的经营业绩提供了评价的依据。</a:t>
            </a:r>
          </a:p>
          <a:p>
            <a:pPr>
              <a:lnSpc>
                <a:spcPct val="120000"/>
              </a:lnSpc>
            </a:pPr>
            <a:r>
              <a:rPr lang="zh-CN" altLang="en-US" sz="2400"/>
              <a:t>财务绩效评价时期经历了以下三个阶段：以销售利润率为中心的财务绩效评价阶段、以投资报酬率为中心的财务绩效评价阶段和以财务指标为主的绩效评价阶段等。</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FBD68B4C-B49C-4180-A59A-324A50D74B11}" type="slidenum">
              <a:rPr lang="zh-CN" altLang="en-US"/>
              <a:pPr/>
              <a:t>6</a:t>
            </a:fld>
            <a:endParaRPr lang="en-US" altLang="zh-CN"/>
          </a:p>
        </p:txBody>
      </p:sp>
      <p:sp>
        <p:nvSpPr>
          <p:cNvPr id="669698" name="Rectangle 2"/>
          <p:cNvSpPr>
            <a:spLocks noGrp="1" noChangeArrowheads="1"/>
          </p:cNvSpPr>
          <p:nvPr>
            <p:ph type="title"/>
          </p:nvPr>
        </p:nvSpPr>
        <p:spPr/>
        <p:txBody>
          <a:bodyPr/>
          <a:lstStyle/>
          <a:p>
            <a:r>
              <a:rPr lang="zh-CN" altLang="en-US" sz="2000" b="1"/>
              <a:t>西方国家企业绩效评价方法的演进</a:t>
            </a:r>
          </a:p>
        </p:txBody>
      </p:sp>
      <p:sp>
        <p:nvSpPr>
          <p:cNvPr id="669699" name="Rectangle 3"/>
          <p:cNvSpPr>
            <a:spLocks noGrp="1" noChangeArrowheads="1"/>
          </p:cNvSpPr>
          <p:nvPr>
            <p:ph type="body" idx="1"/>
          </p:nvPr>
        </p:nvSpPr>
        <p:spPr/>
        <p:txBody>
          <a:bodyPr/>
          <a:lstStyle/>
          <a:p>
            <a:pPr>
              <a:lnSpc>
                <a:spcPct val="120000"/>
              </a:lnSpc>
            </a:pPr>
            <a:r>
              <a:rPr lang="zh-CN" altLang="en-US" sz="2400"/>
              <a:t>（三）企业绩效评价指标体系创新时期（</a:t>
            </a:r>
            <a:r>
              <a:rPr lang="en-US" altLang="zh-CN" sz="2400"/>
              <a:t>20</a:t>
            </a:r>
            <a:r>
              <a:rPr lang="zh-CN" altLang="en-US" sz="2400"/>
              <a:t>世纪</a:t>
            </a:r>
            <a:r>
              <a:rPr lang="en-US" altLang="zh-CN" sz="2400"/>
              <a:t>90</a:t>
            </a:r>
            <a:r>
              <a:rPr lang="zh-CN" altLang="en-US" sz="2400"/>
              <a:t>年代至今）</a:t>
            </a:r>
          </a:p>
          <a:p>
            <a:pPr>
              <a:lnSpc>
                <a:spcPct val="120000"/>
              </a:lnSpc>
            </a:pPr>
            <a:r>
              <a:rPr lang="en-US" altLang="zh-CN" sz="2400"/>
              <a:t>20</a:t>
            </a:r>
            <a:r>
              <a:rPr lang="zh-CN" altLang="en-US" sz="2400"/>
              <a:t>世纪</a:t>
            </a:r>
            <a:r>
              <a:rPr lang="en-US" altLang="zh-CN" sz="2400"/>
              <a:t>90</a:t>
            </a:r>
            <a:r>
              <a:rPr lang="zh-CN" altLang="en-US" sz="2400"/>
              <a:t>年代以后，出现了一些各具特色的融入非财务指标的业绩评价方法和体系，最具代表性的有以下四种：德鲁克以改革为核心的观点、霍尔的“四尺度”论、克罗斯和林奇的等级制度，以及卡普兰和诺顿的平衡记分卡等。</a:t>
            </a:r>
          </a:p>
          <a:p>
            <a:pPr>
              <a:lnSpc>
                <a:spcPct val="120000"/>
              </a:lnSpc>
            </a:pPr>
            <a:r>
              <a:rPr lang="en-US" altLang="zh-CN" sz="2400"/>
              <a:t>1</a:t>
            </a:r>
            <a:r>
              <a:rPr lang="zh-CN" altLang="en-US" sz="2400"/>
              <a:t>．德鲁克以改革为核心的观点</a:t>
            </a:r>
          </a:p>
          <a:p>
            <a:pPr>
              <a:lnSpc>
                <a:spcPct val="120000"/>
              </a:lnSpc>
            </a:pPr>
            <a:r>
              <a:rPr lang="en-US" altLang="zh-CN" sz="2400"/>
              <a:t>2</a:t>
            </a:r>
            <a:r>
              <a:rPr lang="zh-CN" altLang="en-US" sz="2400"/>
              <a:t>．霍尔的“四尺度”论</a:t>
            </a:r>
          </a:p>
          <a:p>
            <a:pPr>
              <a:lnSpc>
                <a:spcPct val="120000"/>
              </a:lnSpc>
            </a:pPr>
            <a:r>
              <a:rPr lang="en-US" altLang="zh-CN" sz="2400"/>
              <a:t>3</a:t>
            </a:r>
            <a:r>
              <a:rPr lang="zh-CN" altLang="en-US" sz="2400"/>
              <a:t>．克罗斯和林奇的等级制度</a:t>
            </a:r>
          </a:p>
          <a:p>
            <a:pPr>
              <a:lnSpc>
                <a:spcPct val="120000"/>
              </a:lnSpc>
            </a:pPr>
            <a:r>
              <a:rPr lang="en-US" altLang="zh-CN" sz="2400"/>
              <a:t>4</a:t>
            </a:r>
            <a:r>
              <a:rPr lang="zh-CN" altLang="en-US" sz="2400"/>
              <a:t>．卡普兰和诺顿的平衡记分法</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09264DB6-670F-4D7F-864E-49C2764427DF}" type="slidenum">
              <a:rPr lang="zh-CN" altLang="en-US"/>
              <a:pPr/>
              <a:t>7</a:t>
            </a:fld>
            <a:endParaRPr lang="en-US" altLang="zh-CN"/>
          </a:p>
        </p:txBody>
      </p:sp>
      <p:sp>
        <p:nvSpPr>
          <p:cNvPr id="670722" name="Rectangle 2"/>
          <p:cNvSpPr>
            <a:spLocks noGrp="1" noChangeArrowheads="1"/>
          </p:cNvSpPr>
          <p:nvPr>
            <p:ph type="title"/>
          </p:nvPr>
        </p:nvSpPr>
        <p:spPr/>
        <p:txBody>
          <a:bodyPr/>
          <a:lstStyle/>
          <a:p>
            <a:r>
              <a:rPr lang="zh-CN" altLang="en-US" sz="2000" b="1"/>
              <a:t>西方国家企业绩效评价方法的演进</a:t>
            </a:r>
          </a:p>
        </p:txBody>
      </p:sp>
      <p:sp>
        <p:nvSpPr>
          <p:cNvPr id="670723" name="Rectangle 3"/>
          <p:cNvSpPr>
            <a:spLocks noGrp="1" noChangeArrowheads="1"/>
          </p:cNvSpPr>
          <p:nvPr>
            <p:ph type="body" idx="1"/>
          </p:nvPr>
        </p:nvSpPr>
        <p:spPr/>
        <p:txBody>
          <a:bodyPr/>
          <a:lstStyle/>
          <a:p>
            <a:pPr>
              <a:lnSpc>
                <a:spcPct val="115000"/>
              </a:lnSpc>
            </a:pPr>
            <a:r>
              <a:rPr lang="zh-CN" altLang="en-US" dirty="0"/>
              <a:t>与其他创新的绩效评价体系相比，美国哈佛商学院的教授卡普兰与复兴全球战略集团总裁诺顿开发的平衡记分法的影响较大，应用较广</a:t>
            </a:r>
            <a:r>
              <a:rPr lang="zh-CN" altLang="en-US" dirty="0" smtClean="0"/>
              <a:t>。</a:t>
            </a:r>
            <a:endParaRPr lang="en-US" altLang="zh-CN" dirty="0" smtClean="0"/>
          </a:p>
          <a:p>
            <a:pPr>
              <a:lnSpc>
                <a:spcPct val="115000"/>
              </a:lnSpc>
            </a:pPr>
            <a:endParaRPr lang="zh-CN" altLang="en-US" dirty="0"/>
          </a:p>
          <a:p>
            <a:pPr>
              <a:lnSpc>
                <a:spcPct val="115000"/>
              </a:lnSpc>
            </a:pPr>
            <a:r>
              <a:rPr lang="zh-CN" altLang="en-US" dirty="0"/>
              <a:t>平衡记分法的基本思路是：将涉及企业表面现象和深层实质、短期成果和长远发展、内部状况和外部环境的各种因素划分为几个主要的方面，并针对各个方面的目标，设计出相应的评价指标，以便系统、全面地反映企业的整体运营情况，为企业的战略管理服务。“平衡”之意就是要平衡兼顾战略与战术、长期和短期目标、财务和非财务衡量方法、滞后和先行指标，以及外部和内部的经营绩效等诸多方面</a:t>
            </a:r>
            <a:r>
              <a:rPr lang="zh-CN" altLang="en-US" dirty="0" smtClean="0"/>
              <a:t>。</a:t>
            </a:r>
            <a:endParaRPr lang="en-US" altLang="zh-CN" dirty="0" smtClean="0"/>
          </a:p>
          <a:p>
            <a:pPr>
              <a:lnSpc>
                <a:spcPct val="115000"/>
              </a:lnSpc>
            </a:pPr>
            <a:endParaRPr lang="zh-CN" altLang="en-US" dirty="0"/>
          </a:p>
          <a:p>
            <a:pPr>
              <a:lnSpc>
                <a:spcPct val="115000"/>
              </a:lnSpc>
            </a:pPr>
            <a:r>
              <a:rPr lang="zh-CN" altLang="en-US" dirty="0"/>
              <a:t>平衡记分卡是一种主观评价的方法，尤其是在权重和绩效标准的选择上，所以只具有相对的准确性。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5DBABFBB-9E72-4BDE-ADFF-FC5300102A39}" type="slidenum">
              <a:rPr lang="zh-CN" altLang="en-US"/>
              <a:pPr/>
              <a:t>8</a:t>
            </a:fld>
            <a:endParaRPr lang="en-US" altLang="zh-CN"/>
          </a:p>
        </p:txBody>
      </p:sp>
      <p:sp>
        <p:nvSpPr>
          <p:cNvPr id="671746" name="Rectangle 2"/>
          <p:cNvSpPr>
            <a:spLocks noGrp="1" noChangeArrowheads="1"/>
          </p:cNvSpPr>
          <p:nvPr>
            <p:ph type="title"/>
          </p:nvPr>
        </p:nvSpPr>
        <p:spPr/>
        <p:txBody>
          <a:bodyPr/>
          <a:lstStyle/>
          <a:p>
            <a:r>
              <a:rPr lang="zh-CN" altLang="en-US"/>
              <a:t>我国企业绩效评价方法的演进 </a:t>
            </a:r>
          </a:p>
        </p:txBody>
      </p:sp>
      <p:sp>
        <p:nvSpPr>
          <p:cNvPr id="671747" name="Rectangle 3"/>
          <p:cNvSpPr>
            <a:spLocks noGrp="1" noChangeArrowheads="1"/>
          </p:cNvSpPr>
          <p:nvPr>
            <p:ph type="body" idx="1"/>
          </p:nvPr>
        </p:nvSpPr>
        <p:spPr>
          <a:xfrm>
            <a:off x="468313" y="981075"/>
            <a:ext cx="8207375" cy="5111750"/>
          </a:xfrm>
        </p:spPr>
        <p:txBody>
          <a:bodyPr/>
          <a:lstStyle/>
          <a:p>
            <a:pPr>
              <a:lnSpc>
                <a:spcPct val="110000"/>
              </a:lnSpc>
            </a:pPr>
            <a:r>
              <a:rPr lang="zh-CN" altLang="en-US"/>
              <a:t>建国以来，随着企业改革和会计制度的变迁，我国先后制定并实施了不同的企业绩效评价指标体系，其发展阶段大致可以分为以下四个时期。 </a:t>
            </a:r>
          </a:p>
          <a:p>
            <a:pPr>
              <a:lnSpc>
                <a:spcPct val="110000"/>
              </a:lnSpc>
            </a:pPr>
            <a:r>
              <a:rPr lang="zh-CN" altLang="en-US"/>
              <a:t>（一）计划经济时期（</a:t>
            </a:r>
            <a:r>
              <a:rPr lang="en-US" altLang="zh-CN"/>
              <a:t>1949</a:t>
            </a:r>
            <a:r>
              <a:rPr lang="zh-CN" altLang="en-US"/>
              <a:t>年</a:t>
            </a:r>
            <a:r>
              <a:rPr lang="en-US" altLang="zh-CN"/>
              <a:t>-1979</a:t>
            </a:r>
            <a:r>
              <a:rPr lang="zh-CN" altLang="en-US"/>
              <a:t>年）</a:t>
            </a:r>
          </a:p>
          <a:p>
            <a:pPr>
              <a:lnSpc>
                <a:spcPct val="110000"/>
              </a:lnSpc>
            </a:pPr>
            <a:r>
              <a:rPr lang="zh-CN" altLang="en-US"/>
              <a:t>在计划经济时期，政府部门对国有企业主要考核的是指令性生产计划的完成情况，以产品产量和企业产值为核心考核内容。当时的绩效评价主要指标为“产量，质量，节约降耗”。 </a:t>
            </a:r>
          </a:p>
          <a:p>
            <a:pPr>
              <a:lnSpc>
                <a:spcPct val="110000"/>
              </a:lnSpc>
            </a:pPr>
            <a:r>
              <a:rPr lang="zh-CN" altLang="en-US"/>
              <a:t>（二）改革开放初期（</a:t>
            </a:r>
            <a:r>
              <a:rPr lang="en-US" altLang="zh-CN"/>
              <a:t>1980</a:t>
            </a:r>
            <a:r>
              <a:rPr lang="zh-CN" altLang="en-US"/>
              <a:t>年</a:t>
            </a:r>
            <a:r>
              <a:rPr lang="en-US" altLang="zh-CN"/>
              <a:t>-1990</a:t>
            </a:r>
            <a:r>
              <a:rPr lang="zh-CN" altLang="en-US"/>
              <a:t>年）</a:t>
            </a:r>
          </a:p>
          <a:p>
            <a:pPr>
              <a:lnSpc>
                <a:spcPct val="110000"/>
              </a:lnSpc>
            </a:pPr>
            <a:r>
              <a:rPr lang="en-US" altLang="zh-CN"/>
              <a:t>20</a:t>
            </a:r>
            <a:r>
              <a:rPr lang="zh-CN" altLang="en-US"/>
              <a:t>世纪</a:t>
            </a:r>
            <a:r>
              <a:rPr lang="en-US" altLang="zh-CN"/>
              <a:t>80</a:t>
            </a:r>
            <a:r>
              <a:rPr lang="zh-CN" altLang="en-US"/>
              <a:t>年代以后，我国开始实施全面的改革和开放。随着企业的发展，对企业的考核评价逐步由以实物量指标为主转化为用价值量指标衡量为主，国家对企业的经营考核逐步过渡到以“实现产值”和“上缴利税”为主要内容，逐步将企业管理纳入到以效益为核心的轨道。在强调经济效益方面，开始注重企业的利润、成本、产值等价值指标的考核，并以企业利润的完成决定企业的报酬和激励方式。</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6172C957-913E-40B2-B790-E5025FDBC20F}" type="slidenum">
              <a:rPr lang="zh-CN" altLang="en-US"/>
              <a:pPr/>
              <a:t>9</a:t>
            </a:fld>
            <a:endParaRPr lang="en-US" altLang="zh-CN"/>
          </a:p>
        </p:txBody>
      </p:sp>
      <p:sp>
        <p:nvSpPr>
          <p:cNvPr id="672770" name="Rectangle 2"/>
          <p:cNvSpPr>
            <a:spLocks noGrp="1" noChangeArrowheads="1"/>
          </p:cNvSpPr>
          <p:nvPr>
            <p:ph type="title"/>
          </p:nvPr>
        </p:nvSpPr>
        <p:spPr/>
        <p:txBody>
          <a:bodyPr/>
          <a:lstStyle/>
          <a:p>
            <a:r>
              <a:rPr lang="zh-CN" altLang="en-US"/>
              <a:t>我国企业绩效评价方法的演进</a:t>
            </a:r>
          </a:p>
        </p:txBody>
      </p:sp>
      <p:sp>
        <p:nvSpPr>
          <p:cNvPr id="672771" name="Rectangle 3"/>
          <p:cNvSpPr>
            <a:spLocks noGrp="1" noChangeArrowheads="1"/>
          </p:cNvSpPr>
          <p:nvPr>
            <p:ph type="body" idx="1"/>
          </p:nvPr>
        </p:nvSpPr>
        <p:spPr>
          <a:xfrm>
            <a:off x="468313" y="981075"/>
            <a:ext cx="8207375" cy="5111750"/>
          </a:xfrm>
        </p:spPr>
        <p:txBody>
          <a:bodyPr/>
          <a:lstStyle/>
          <a:p>
            <a:r>
              <a:rPr lang="zh-CN" altLang="en-US" dirty="0"/>
              <a:t>（三）建立现代企业制度时期（</a:t>
            </a:r>
            <a:r>
              <a:rPr lang="en-US" altLang="zh-CN" dirty="0"/>
              <a:t>1991</a:t>
            </a:r>
            <a:r>
              <a:rPr lang="zh-CN" altLang="en-US" dirty="0"/>
              <a:t>年</a:t>
            </a:r>
            <a:r>
              <a:rPr lang="en-US" altLang="zh-CN" dirty="0"/>
              <a:t>-1999</a:t>
            </a:r>
            <a:r>
              <a:rPr lang="zh-CN" altLang="en-US" dirty="0"/>
              <a:t>年）</a:t>
            </a:r>
          </a:p>
          <a:p>
            <a:r>
              <a:rPr lang="en-US" altLang="zh-CN" dirty="0" smtClean="0"/>
              <a:t>1993</a:t>
            </a:r>
            <a:r>
              <a:rPr lang="zh-CN" altLang="en-US" dirty="0"/>
              <a:t>年，财政部出台了</a:t>
            </a:r>
            <a:r>
              <a:rPr lang="en-US" altLang="zh-CN" dirty="0"/>
              <a:t>《</a:t>
            </a:r>
            <a:r>
              <a:rPr lang="zh-CN" altLang="en-US" dirty="0"/>
              <a:t>企业财务通则</a:t>
            </a:r>
            <a:r>
              <a:rPr lang="en-US" altLang="zh-CN" dirty="0"/>
              <a:t>》</a:t>
            </a:r>
            <a:r>
              <a:rPr lang="zh-CN" altLang="en-US" dirty="0"/>
              <a:t>，设计出一套财务业绩评价指标体系，规定企业业绩评价指标体系由</a:t>
            </a:r>
            <a:r>
              <a:rPr lang="en-US" altLang="zh-CN" dirty="0"/>
              <a:t>8</a:t>
            </a:r>
            <a:r>
              <a:rPr lang="zh-CN" altLang="en-US" dirty="0"/>
              <a:t>项指标组成，分别从偿债能力、营运能力和获利能力方面对企业的经营业绩进行全面、综合地评价</a:t>
            </a:r>
            <a:r>
              <a:rPr lang="zh-CN" altLang="en-US" dirty="0" smtClean="0"/>
              <a:t>。</a:t>
            </a:r>
            <a:endParaRPr lang="en-US" altLang="zh-CN" dirty="0" smtClean="0"/>
          </a:p>
          <a:p>
            <a:endParaRPr lang="zh-CN" altLang="en-US" dirty="0"/>
          </a:p>
          <a:p>
            <a:r>
              <a:rPr lang="en-US" altLang="zh-CN" dirty="0"/>
              <a:t>1995</a:t>
            </a:r>
            <a:r>
              <a:rPr lang="zh-CN" altLang="en-US" dirty="0"/>
              <a:t>年，财政部又制定了</a:t>
            </a:r>
            <a:r>
              <a:rPr lang="en-US" altLang="zh-CN" dirty="0"/>
              <a:t>《</a:t>
            </a:r>
            <a:r>
              <a:rPr lang="zh-CN" altLang="en-US" dirty="0"/>
              <a:t>企业经济效益评价指标体系 </a:t>
            </a:r>
            <a:r>
              <a:rPr lang="en-US" altLang="zh-CN" dirty="0"/>
              <a:t>(</a:t>
            </a:r>
            <a:r>
              <a:rPr lang="zh-CN" altLang="en-US" dirty="0"/>
              <a:t>试行</a:t>
            </a:r>
            <a:r>
              <a:rPr lang="en-US" altLang="zh-CN" dirty="0"/>
              <a:t>)》</a:t>
            </a:r>
            <a:r>
              <a:rPr lang="zh-CN" altLang="en-US" dirty="0"/>
              <a:t>，企业业绩评价指标增为</a:t>
            </a:r>
            <a:r>
              <a:rPr lang="en-US" altLang="zh-CN" dirty="0"/>
              <a:t>10</a:t>
            </a:r>
            <a:r>
              <a:rPr lang="zh-CN" altLang="en-US" dirty="0"/>
              <a:t>项指标，每项指标并设定相应权重，同时首次对企业的社会贡献能力进行评价</a:t>
            </a:r>
            <a:r>
              <a:rPr lang="zh-CN" altLang="en-US" dirty="0" smtClean="0"/>
              <a:t>。</a:t>
            </a:r>
            <a:endParaRPr lang="en-US" altLang="zh-CN" dirty="0" smtClean="0"/>
          </a:p>
          <a:p>
            <a:endParaRPr lang="zh-CN" altLang="en-US" dirty="0"/>
          </a:p>
          <a:p>
            <a:r>
              <a:rPr lang="en-US" altLang="zh-CN" dirty="0"/>
              <a:t>1997</a:t>
            </a:r>
            <a:r>
              <a:rPr lang="zh-CN" altLang="en-US" dirty="0"/>
              <a:t>年，国家统计局、国家计委和国家经贸委对工业经济效益评价体系再次作出调整，采用总资产贡献率、资产保值增值率、资产负债率、流动资产周转率、成本费用利润率、全员劳动生产率和产品销售率等</a:t>
            </a:r>
            <a:r>
              <a:rPr lang="en-US" altLang="zh-CN" dirty="0"/>
              <a:t>7</a:t>
            </a:r>
            <a:r>
              <a:rPr lang="zh-CN" altLang="en-US" dirty="0"/>
              <a:t>项指标，并根据前述各项指标在综合经济效益中的重要程度，由专家调查法确定新的指标权重，评价标准值则按照前四年全国平均值确定。 </a:t>
            </a:r>
          </a:p>
        </p:txBody>
      </p:sp>
    </p:spTree>
  </p:cSld>
  <p:clrMapOvr>
    <a:masterClrMapping/>
  </p:clrMapOvr>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黑体"/>
        <a:cs typeface=""/>
      </a:majorFont>
      <a:minorFont>
        <a:latin typeface="Times New Roman"/>
        <a:ea typeface="华文新魏"/>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rot="10800000" vert="eaVert"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en-US" sz="1400" b="0" i="0" u="none" strike="noStrike" cap="none" normalizeH="0" baseline="0" smtClean="0">
            <a:ln>
              <a:noFill/>
            </a:ln>
            <a:solidFill>
              <a:schemeClr val="tx1"/>
            </a:solidFill>
            <a:effectLst/>
            <a:latin typeface="Tahoma" pitchFamily="34" charset="0"/>
            <a:ea typeface="黑体" pitchFamily="2" charset="-122"/>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rot="10800000" vert="eaVert"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en-US" sz="1400" b="0" i="0" u="none" strike="noStrike" cap="none" normalizeH="0" baseline="0" smtClean="0">
            <a:ln>
              <a:noFill/>
            </a:ln>
            <a:solidFill>
              <a:schemeClr val="tx1"/>
            </a:solidFill>
            <a:effectLst/>
            <a:latin typeface="Tahoma" pitchFamily="34" charset="0"/>
            <a:ea typeface="黑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2370</TotalTime>
  <Words>3484</Words>
  <Application>Microsoft Office PowerPoint</Application>
  <PresentationFormat>全屏显示(4:3)</PresentationFormat>
  <Paragraphs>273</Paragraphs>
  <Slides>24</Slides>
  <Notes>24</Notes>
  <HiddenSlides>0</HiddenSlides>
  <MMClips>0</MMClips>
  <ScaleCrop>false</ScaleCrop>
  <HeadingPairs>
    <vt:vector size="8" baseType="variant">
      <vt:variant>
        <vt:lpstr>已用的字体</vt:lpstr>
      </vt:variant>
      <vt:variant>
        <vt:i4>14</vt:i4>
      </vt:variant>
      <vt:variant>
        <vt:lpstr>主题</vt:lpstr>
      </vt:variant>
      <vt:variant>
        <vt:i4>1</vt:i4>
      </vt:variant>
      <vt:variant>
        <vt:lpstr>嵌入 OLE 服务器</vt:lpstr>
      </vt:variant>
      <vt:variant>
        <vt:i4>1</vt:i4>
      </vt:variant>
      <vt:variant>
        <vt:lpstr>幻灯片标题</vt:lpstr>
      </vt:variant>
      <vt:variant>
        <vt:i4>24</vt:i4>
      </vt:variant>
    </vt:vector>
  </HeadingPairs>
  <TitlesOfParts>
    <vt:vector size="40" baseType="lpstr">
      <vt:lpstr>Times New Roman</vt:lpstr>
      <vt:lpstr>宋体</vt:lpstr>
      <vt:lpstr>黑体</vt:lpstr>
      <vt:lpstr>华文新魏</vt:lpstr>
      <vt:lpstr>Wingdings</vt:lpstr>
      <vt:lpstr>Arial</vt:lpstr>
      <vt:lpstr>Verdana</vt:lpstr>
      <vt:lpstr>CG Omega</vt:lpstr>
      <vt:lpstr>楷体</vt:lpstr>
      <vt:lpstr>Monotype Corsiva</vt:lpstr>
      <vt:lpstr>华文行楷</vt:lpstr>
      <vt:lpstr>Tahoma</vt:lpstr>
      <vt:lpstr>Garamond</vt:lpstr>
      <vt:lpstr>Symbol</vt:lpstr>
      <vt:lpstr>默认设计模板</vt:lpstr>
      <vt:lpstr>Microsoft 公式 3.0</vt:lpstr>
      <vt:lpstr>幻灯片 1</vt:lpstr>
      <vt:lpstr>学习目的</vt:lpstr>
      <vt:lpstr>企业绩效评价方法的历史演进</vt:lpstr>
      <vt:lpstr>西方国家企业绩效评价方法的演进</vt:lpstr>
      <vt:lpstr>西方国家企业绩效评价方法的演进</vt:lpstr>
      <vt:lpstr>西方国家企业绩效评价方法的演进</vt:lpstr>
      <vt:lpstr>西方国家企业绩效评价方法的演进</vt:lpstr>
      <vt:lpstr>我国企业绩效评价方法的演进 </vt:lpstr>
      <vt:lpstr>我国企业绩效评价方法的演进</vt:lpstr>
      <vt:lpstr>我国企业绩效评价方法的演进</vt:lpstr>
      <vt:lpstr>幻灯片 11</vt:lpstr>
      <vt:lpstr>绩效评价指标、评价标准及其确定方法 </vt:lpstr>
      <vt:lpstr>绩效评价指标、评价标准及其确定方法</vt:lpstr>
      <vt:lpstr>绩效评价标准的确定方法 </vt:lpstr>
      <vt:lpstr>企业绩效评价的主要方法 </vt:lpstr>
      <vt:lpstr>企业绩效评价的主要方法</vt:lpstr>
      <vt:lpstr>企业绩效评价的主要方法</vt:lpstr>
      <vt:lpstr>企业绩效评价的主要方法</vt:lpstr>
      <vt:lpstr>企业绩效评价的主要方法</vt:lpstr>
      <vt:lpstr>企业绩效评价的主要方法</vt:lpstr>
      <vt:lpstr> 如何识别企业是否创造价值 </vt:lpstr>
      <vt:lpstr>如何识别企业是否创造价值</vt:lpstr>
      <vt:lpstr>沃尔评分方法 </vt:lpstr>
      <vt:lpstr>沃尔评分方法</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lenovo</dc:creator>
  <cp:lastModifiedBy>lenovo</cp:lastModifiedBy>
  <cp:revision>929</cp:revision>
  <dcterms:created xsi:type="dcterms:W3CDTF">1601-01-01T00:00:00Z</dcterms:created>
  <dcterms:modified xsi:type="dcterms:W3CDTF">2023-02-14T05:15:15Z</dcterms:modified>
</cp:coreProperties>
</file>