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1299" r:id="rId2"/>
    <p:sldId id="1139" r:id="rId3"/>
    <p:sldId id="1159" r:id="rId4"/>
    <p:sldId id="1271" r:id="rId5"/>
    <p:sldId id="1272" r:id="rId6"/>
    <p:sldId id="1273" r:id="rId7"/>
    <p:sldId id="1268" r:id="rId8"/>
    <p:sldId id="1274" r:id="rId9"/>
    <p:sldId id="1275" r:id="rId10"/>
    <p:sldId id="1276" r:id="rId11"/>
    <p:sldId id="1277" r:id="rId12"/>
    <p:sldId id="1278" r:id="rId13"/>
    <p:sldId id="1269" r:id="rId14"/>
    <p:sldId id="1279" r:id="rId15"/>
    <p:sldId id="1280" r:id="rId16"/>
    <p:sldId id="1281" r:id="rId17"/>
    <p:sldId id="1282" r:id="rId18"/>
    <p:sldId id="1283"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3"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4"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第十章    </a:t>
            </a:r>
            <a:r>
              <a:rPr lang="zh-CN" altLang="en-US" sz="3200" dirty="0">
                <a:latin typeface="Arial Black" pitchFamily="34" charset="0"/>
                <a:ea typeface="华文细黑" pitchFamily="2" charset="-122"/>
              </a:rPr>
              <a:t>　经济效益审计</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30738"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30739"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30740"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30741"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3269060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a:t>
            </a:r>
            <a:r>
              <a:rPr lang="zh-CN" altLang="en-US" sz="2400" b="1" kern="1200" dirty="0" smtClean="0">
                <a:solidFill>
                  <a:srgbClr val="000000"/>
                </a:solidFill>
                <a:latin typeface="黑体" pitchFamily="2" charset="-122"/>
                <a:ea typeface="黑体" pitchFamily="2" charset="-122"/>
                <a:cs typeface="+mn-ea"/>
              </a:rPr>
              <a:t>、</a:t>
            </a:r>
            <a:r>
              <a:rPr lang="zh-CN" altLang="en-US" sz="2400" b="1" kern="1200" dirty="0">
                <a:solidFill>
                  <a:srgbClr val="000000"/>
                </a:solidFill>
                <a:latin typeface="黑体" pitchFamily="2" charset="-122"/>
                <a:ea typeface="黑体" pitchFamily="2" charset="-122"/>
                <a:cs typeface="+mn-ea"/>
              </a:rPr>
              <a:t>经济效益审计报告</a:t>
            </a:r>
          </a:p>
          <a:p>
            <a:pPr marL="0" indent="0">
              <a:buNone/>
            </a:pPr>
            <a:r>
              <a:rPr lang="zh-CN" altLang="en-US" sz="2200" b="1" kern="1200" dirty="0">
                <a:solidFill>
                  <a:srgbClr val="000000"/>
                </a:solidFill>
                <a:latin typeface="楷体_GB2312" pitchFamily="49" charset="-122"/>
                <a:ea typeface="楷体_GB2312" pitchFamily="49" charset="-122"/>
                <a:cs typeface="+mn-ea"/>
              </a:rPr>
              <a:t>(一)经济效益审计报告的一般要求</a:t>
            </a:r>
          </a:p>
          <a:p>
            <a:r>
              <a:rPr lang="zh-CN" altLang="en-US" dirty="0"/>
              <a:t>1.经济效益审计报告的特点</a:t>
            </a:r>
          </a:p>
          <a:p>
            <a:r>
              <a:rPr lang="zh-CN" altLang="en-US" dirty="0"/>
              <a:t>2.经济效益审计报告的一般要求</a:t>
            </a:r>
          </a:p>
          <a:p>
            <a:pPr marL="0" indent="0">
              <a:buNone/>
            </a:pPr>
            <a:r>
              <a:rPr lang="zh-CN" altLang="en-US" sz="2200" b="1" kern="1200" dirty="0">
                <a:solidFill>
                  <a:srgbClr val="000000"/>
                </a:solidFill>
                <a:latin typeface="楷体_GB2312" pitchFamily="49" charset="-122"/>
                <a:ea typeface="楷体_GB2312" pitchFamily="49" charset="-122"/>
                <a:cs typeface="+mn-ea"/>
              </a:rPr>
              <a:t>(二)经济效益审计报告的基本模式和内容</a:t>
            </a:r>
          </a:p>
          <a:p>
            <a:r>
              <a:rPr lang="zh-CN" altLang="en-US" dirty="0"/>
              <a:t>1.审计报告的基本模式</a:t>
            </a:r>
          </a:p>
          <a:p>
            <a:r>
              <a:rPr lang="zh-CN" altLang="en-US" dirty="0"/>
              <a:t>2.项目审计报告的内容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pPr marL="0" indent="0">
              <a:buNone/>
            </a:pPr>
            <a:r>
              <a:rPr lang="zh-CN" altLang="en-US" sz="2400" b="1" kern="1200" dirty="0" smtClean="0">
                <a:solidFill>
                  <a:srgbClr val="000000"/>
                </a:solidFill>
                <a:latin typeface="黑体" pitchFamily="2" charset="-122"/>
                <a:ea typeface="黑体" pitchFamily="2" charset="-122"/>
                <a:cs typeface="+mn-ea"/>
              </a:rPr>
              <a:t>五 </a:t>
            </a:r>
            <a:r>
              <a:rPr lang="zh-CN" altLang="en-US" sz="2400" b="1" kern="1200" dirty="0" smtClean="0">
                <a:solidFill>
                  <a:srgbClr val="000000"/>
                </a:solidFill>
                <a:latin typeface="黑体" pitchFamily="2" charset="-122"/>
                <a:ea typeface="黑体" pitchFamily="2" charset="-122"/>
                <a:cs typeface="+mn-ea"/>
              </a:rPr>
              <a:t>、</a:t>
            </a:r>
            <a:r>
              <a:rPr lang="zh-CN" altLang="en-US" sz="2400" b="1" kern="1200" dirty="0">
                <a:solidFill>
                  <a:srgbClr val="000000"/>
                </a:solidFill>
                <a:latin typeface="黑体" pitchFamily="2" charset="-122"/>
                <a:ea typeface="黑体" pitchFamily="2" charset="-122"/>
                <a:cs typeface="+mn-ea"/>
              </a:rPr>
              <a:t>后续审计</a:t>
            </a:r>
          </a:p>
          <a:p>
            <a:pPr marL="0" indent="0">
              <a:buNone/>
            </a:pPr>
            <a:r>
              <a:rPr lang="zh-CN" altLang="en-US" sz="2200" b="1" kern="1200" dirty="0">
                <a:solidFill>
                  <a:srgbClr val="000000"/>
                </a:solidFill>
                <a:latin typeface="楷体_GB2312" pitchFamily="49" charset="-122"/>
                <a:ea typeface="楷体_GB2312" pitchFamily="49" charset="-122"/>
                <a:cs typeface="+mn-ea"/>
              </a:rPr>
              <a:t>(一)后续审计的目的</a:t>
            </a:r>
          </a:p>
          <a:p>
            <a:r>
              <a:rPr lang="zh-CN" altLang="en-US" dirty="0"/>
              <a:t>(1)确认“已经采取的纠正行动和正在达到要求的结果”</a:t>
            </a:r>
          </a:p>
          <a:p>
            <a:r>
              <a:rPr lang="zh-CN" altLang="en-US" dirty="0"/>
              <a:t>(2)确认“高级管理层或董事会已经承担了对报告中的审计结果不采取纠正行动而产生的风险”</a:t>
            </a:r>
          </a:p>
          <a:p>
            <a:pPr marL="0" indent="0">
              <a:buNone/>
            </a:pPr>
            <a:r>
              <a:rPr lang="zh-CN" altLang="en-US" sz="2200" b="1" kern="1200" dirty="0">
                <a:solidFill>
                  <a:srgbClr val="000000"/>
                </a:solidFill>
                <a:latin typeface="楷体_GB2312" pitchFamily="49" charset="-122"/>
                <a:ea typeface="楷体_GB2312" pitchFamily="49" charset="-122"/>
                <a:cs typeface="+mn-ea"/>
              </a:rPr>
              <a:t>(二)后续审计的基本步骤</a:t>
            </a:r>
          </a:p>
          <a:p>
            <a:r>
              <a:rPr lang="zh-CN" altLang="en-US" dirty="0"/>
              <a:t>(1)要求被审单位对审计报告中的审计结果作出书面回复,并对书面回复进行审阅。</a:t>
            </a:r>
          </a:p>
          <a:p>
            <a:r>
              <a:rPr lang="zh-CN" altLang="en-US" dirty="0"/>
              <a:t>(2)与被审单位管理当局探讨回复中不清楚或未作回复的事项,同时澄清有异议或有误解的审计事项或建议,可以通过面谈或电话询问的方式来解决问题和误会。</a:t>
            </a: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r>
              <a:rPr lang="zh-CN" altLang="en-US">
                <a:sym typeface="+mn-ea"/>
              </a:rPr>
              <a:t>(3)对审计报告中的重大问题及其纠正建议的采纳情况进行现场审计,现场审计的方法包括现场访问、直接观察、测试和检查纠正措施的有关文件等,与正常审计工作一样,审计人员应将审查工作过程形成工作底稿并归档。</a:t>
            </a:r>
            <a:endParaRPr lang="zh-CN" altLang="en-US"/>
          </a:p>
          <a:p>
            <a:r>
              <a:rPr lang="zh-CN" altLang="en-US">
                <a:sym typeface="+mn-ea"/>
              </a:rPr>
              <a:t>(4)评估采纳审计建议所达到的效果,主要是根据改善后的情况或被审单位管理当局已经采取或将要采取的措施,对所涉及业务活动的控制风险进行重新评估。</a:t>
            </a:r>
            <a:endParaRPr lang="zh-CN" altLang="en-US"/>
          </a:p>
          <a:p>
            <a:r>
              <a:rPr lang="zh-CN" altLang="en-US">
                <a:sym typeface="+mn-ea"/>
              </a:rPr>
              <a:t>(5)报告后续审计的结果。</a:t>
            </a:r>
            <a:endParaRPr lang="zh-CN" altLang="en-US"/>
          </a:p>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一、经济效益审计评价标准的特点和确定原则</a:t>
            </a:r>
          </a:p>
          <a:p>
            <a:pPr marL="0" indent="0">
              <a:buNone/>
            </a:pPr>
            <a:r>
              <a:rPr lang="zh-CN" altLang="en-US" sz="2200" b="1" kern="1200" dirty="0">
                <a:solidFill>
                  <a:srgbClr val="000000"/>
                </a:solidFill>
                <a:latin typeface="楷体_GB2312" pitchFamily="49" charset="-122"/>
                <a:ea typeface="楷体_GB2312" pitchFamily="49" charset="-122"/>
                <a:cs typeface="+mn-ea"/>
              </a:rPr>
              <a:t>(一)一般审计标准(如财务审计)的基本特点是层次性、相关性、地域性和时效性</a:t>
            </a:r>
          </a:p>
          <a:p>
            <a:r>
              <a:rPr lang="zh-CN" altLang="en-US" dirty="0"/>
              <a:t>1.经济效益审计标准的多维性</a:t>
            </a:r>
          </a:p>
          <a:p>
            <a:r>
              <a:rPr lang="zh-CN" altLang="en-US" dirty="0"/>
              <a:t>2.经济效益审计标准的可控性</a:t>
            </a:r>
          </a:p>
          <a:p>
            <a:r>
              <a:rPr lang="zh-CN" altLang="en-US" dirty="0"/>
              <a:t>3.经济效益审计标准的动态性</a:t>
            </a:r>
          </a:p>
          <a:p>
            <a:r>
              <a:rPr lang="zh-CN" altLang="en-US" dirty="0"/>
              <a:t>4.经济效益审计标准的指导性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(二)经济效益审计评价标准的确定原则</a:t>
            </a:r>
          </a:p>
          <a:p>
            <a:r>
              <a:rPr lang="zh-CN" altLang="en-US" dirty="0"/>
              <a:t>1.确定审计标准的全面性和完整性原则</a:t>
            </a:r>
          </a:p>
          <a:p>
            <a:r>
              <a:rPr lang="zh-CN" altLang="en-US" dirty="0"/>
              <a:t>2.确定审计标准的责任性和可控性原则</a:t>
            </a:r>
          </a:p>
          <a:p>
            <a:r>
              <a:rPr lang="zh-CN" altLang="en-US" dirty="0"/>
              <a:t>3.确定审计标准的计划性和可比性原则</a:t>
            </a:r>
          </a:p>
          <a:p>
            <a:r>
              <a:rPr lang="zh-CN" altLang="en-US" dirty="0"/>
              <a:t>4.确定审计标准的科学性和严密性原则</a:t>
            </a:r>
          </a:p>
          <a:p>
            <a:r>
              <a:rPr lang="zh-CN" altLang="en-US" dirty="0"/>
              <a:t>5.确定标准水平的先进性与合理性原则</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二、经济活动效益性评价标准的具体内容</a:t>
            </a:r>
          </a:p>
          <a:p>
            <a:pPr marL="0" indent="0">
              <a:buNone/>
            </a:pPr>
            <a:r>
              <a:rPr lang="zh-CN" altLang="en-US" sz="2200" b="1" kern="1200" dirty="0">
                <a:solidFill>
                  <a:srgbClr val="000000"/>
                </a:solidFill>
                <a:latin typeface="楷体_GB2312" pitchFamily="49" charset="-122"/>
                <a:ea typeface="楷体_GB2312" pitchFamily="49" charset="-122"/>
                <a:cs typeface="+mn-ea"/>
              </a:rPr>
              <a:t>(一)按范围层次划分,经济效益审计评价标准分</a:t>
            </a:r>
            <a:r>
              <a:rPr lang="zh-CN" altLang="en-US" sz="2200" b="1" kern="1200" dirty="0" smtClean="0">
                <a:solidFill>
                  <a:srgbClr val="000000"/>
                </a:solidFill>
                <a:latin typeface="楷体_GB2312" pitchFamily="49" charset="-122"/>
                <a:ea typeface="楷体_GB2312" pitchFamily="49" charset="-122"/>
                <a:cs typeface="+mn-ea"/>
              </a:rPr>
              <a:t>为两</a:t>
            </a:r>
            <a:r>
              <a:rPr lang="zh-CN" altLang="en-US" sz="2200" b="1" kern="1200" dirty="0">
                <a:solidFill>
                  <a:srgbClr val="000000"/>
                </a:solidFill>
                <a:latin typeface="楷体_GB2312" pitchFamily="49" charset="-122"/>
                <a:ea typeface="楷体_GB2312" pitchFamily="49" charset="-122"/>
                <a:cs typeface="+mn-ea"/>
              </a:rPr>
              <a:t>大类</a:t>
            </a:r>
          </a:p>
          <a:p>
            <a:r>
              <a:rPr lang="zh-CN" altLang="en-US" dirty="0"/>
              <a:t>1.经济效益审计总体评价标准</a:t>
            </a:r>
          </a:p>
          <a:p>
            <a:r>
              <a:rPr lang="zh-CN" altLang="en-US" dirty="0"/>
              <a:t>2.经济效益审计具体评价标准</a:t>
            </a:r>
          </a:p>
          <a:p>
            <a:pPr marL="0" indent="0">
              <a:buNone/>
            </a:pPr>
            <a:r>
              <a:rPr lang="zh-CN" altLang="en-US" sz="2200" b="1" kern="1200" dirty="0">
                <a:solidFill>
                  <a:srgbClr val="000000"/>
                </a:solidFill>
                <a:latin typeface="楷体_GB2312" pitchFamily="49" charset="-122"/>
                <a:ea typeface="楷体_GB2312" pitchFamily="49" charset="-122"/>
                <a:cs typeface="+mn-ea"/>
              </a:rPr>
              <a:t>(二)按内容性质划分,经济效益审计评价标准分为四类</a:t>
            </a:r>
          </a:p>
          <a:p>
            <a:r>
              <a:rPr lang="zh-CN" altLang="en-US" dirty="0"/>
              <a:t>1.国家政策、法律法规和国民经济计划</a:t>
            </a:r>
          </a:p>
          <a:p>
            <a:r>
              <a:rPr lang="zh-CN" altLang="en-US" dirty="0"/>
              <a:t>2.部门和单位自行制订的计划、预算、定额、合同</a:t>
            </a:r>
          </a:p>
          <a:p>
            <a:r>
              <a:rPr lang="zh-CN" altLang="en-US" dirty="0"/>
              <a:t>3.历史水平、行业水平、计划水平、国际水平</a:t>
            </a:r>
          </a:p>
          <a:p>
            <a:r>
              <a:rPr lang="zh-CN" altLang="en-US" dirty="0"/>
              <a:t>4.理论依据及科学计算数据</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a:xfrm>
            <a:off x="395605" y="1269365"/>
            <a:ext cx="8489950"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三、经济效益审计评价指标体系</a:t>
            </a:r>
          </a:p>
          <a:p>
            <a:pPr marL="0" indent="0">
              <a:buNone/>
            </a:pPr>
            <a:r>
              <a:rPr lang="zh-CN" altLang="en-US" sz="2200" b="1" kern="1200" dirty="0">
                <a:solidFill>
                  <a:srgbClr val="000000"/>
                </a:solidFill>
                <a:latin typeface="楷体_GB2312" pitchFamily="49" charset="-122"/>
                <a:ea typeface="楷体_GB2312" pitchFamily="49" charset="-122"/>
                <a:cs typeface="+mn-ea"/>
              </a:rPr>
              <a:t>(一)</a:t>
            </a:r>
            <a:r>
              <a:rPr lang="zh-CN" altLang="en-US" sz="2200" b="1" kern="1200" dirty="0" smtClean="0">
                <a:solidFill>
                  <a:srgbClr val="000000"/>
                </a:solidFill>
                <a:latin typeface="楷体_GB2312" pitchFamily="49" charset="-122"/>
                <a:ea typeface="楷体_GB2312" pitchFamily="49" charset="-122"/>
                <a:cs typeface="+mn-ea"/>
              </a:rPr>
              <a:t>投入</a:t>
            </a:r>
            <a:r>
              <a:rPr lang="en-US" altLang="zh-CN" sz="2200" b="1" kern="1200" dirty="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产出</a:t>
            </a:r>
            <a:r>
              <a:rPr lang="en-US" altLang="zh-CN" sz="2200" b="1" kern="1200" dirty="0" smtClean="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效益</a:t>
            </a:r>
            <a:r>
              <a:rPr lang="zh-CN" altLang="en-US" sz="2200" b="1" kern="1200" dirty="0">
                <a:solidFill>
                  <a:srgbClr val="000000"/>
                </a:solidFill>
                <a:latin typeface="楷体_GB2312" pitchFamily="49" charset="-122"/>
                <a:ea typeface="楷体_GB2312" pitchFamily="49" charset="-122"/>
                <a:cs typeface="+mn-ea"/>
              </a:rPr>
              <a:t>体系</a:t>
            </a:r>
          </a:p>
          <a:p>
            <a:r>
              <a:rPr lang="zh-CN" altLang="en-US" dirty="0"/>
              <a:t>(1)上述经济效益审计指标体系按投入、产出和效益三部分分类(也有将其分成核心指标、辅助指标和基层指标三类,或分成衡量指标、分析指标和目的指标三类以及其他分类),并列举出各类中的一部分指标,所列指标也不可能完全适用于所有被审对象。</a:t>
            </a:r>
          </a:p>
          <a:p>
            <a:r>
              <a:rPr lang="zh-CN" altLang="en-US" dirty="0"/>
              <a:t>(2)经济效益审计指标根据综合程度可分为不同层次,如综合指挥、具体指标、里层指标、表层指标、通用指标、说明指标等,这些指标在审计过程中发挥不同的作用,与审计结论的紧密关系也不相同,审计人员应予以注意。</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a:xfrm>
            <a:off x="396240" y="1270635"/>
            <a:ext cx="8656320" cy="5112385"/>
          </a:xfrm>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a:t>
            </a:r>
            <a:r>
              <a:rPr lang="zh-CN" altLang="en-US" sz="2200" b="1" kern="1200" dirty="0" smtClean="0">
                <a:solidFill>
                  <a:srgbClr val="000000"/>
                </a:solidFill>
                <a:latin typeface="楷体_GB2312" pitchFamily="49" charset="-122"/>
                <a:ea typeface="楷体_GB2312" pitchFamily="49" charset="-122"/>
                <a:cs typeface="+mn-ea"/>
              </a:rPr>
              <a:t>综合</a:t>
            </a:r>
            <a:r>
              <a:rPr lang="en-US" altLang="zh-CN" sz="2200" b="1" kern="1200" dirty="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局部</a:t>
            </a:r>
            <a:r>
              <a:rPr lang="en-US" altLang="zh-CN" sz="2200" b="1" kern="1200" dirty="0" smtClean="0">
                <a:solidFill>
                  <a:srgbClr val="000000"/>
                </a:solidFill>
                <a:latin typeface="楷体_GB2312" pitchFamily="49" charset="-122"/>
                <a:ea typeface="楷体_GB2312" pitchFamily="49" charset="-122"/>
                <a:cs typeface="+mn-ea"/>
              </a:rPr>
              <a:t>-</a:t>
            </a:r>
            <a:r>
              <a:rPr lang="zh-CN" altLang="en-US" sz="2200" b="1" kern="1200" dirty="0" smtClean="0">
                <a:solidFill>
                  <a:srgbClr val="000000"/>
                </a:solidFill>
                <a:latin typeface="楷体_GB2312" pitchFamily="49" charset="-122"/>
                <a:ea typeface="楷体_GB2312" pitchFamily="49" charset="-122"/>
                <a:cs typeface="+mn-ea"/>
              </a:rPr>
              <a:t>因素</a:t>
            </a:r>
            <a:r>
              <a:rPr lang="zh-CN" altLang="en-US" sz="2200" b="1" kern="1200" dirty="0">
                <a:solidFill>
                  <a:srgbClr val="000000"/>
                </a:solidFill>
                <a:latin typeface="楷体_GB2312" pitchFamily="49" charset="-122"/>
                <a:ea typeface="楷体_GB2312" pitchFamily="49" charset="-122"/>
                <a:cs typeface="+mn-ea"/>
              </a:rPr>
              <a:t>体系</a:t>
            </a:r>
          </a:p>
          <a:p>
            <a:r>
              <a:rPr lang="zh-CN" altLang="en-US" dirty="0" smtClean="0"/>
              <a:t>综合</a:t>
            </a:r>
            <a:r>
              <a:rPr lang="en-US" altLang="zh-CN" dirty="0"/>
              <a:t>-</a:t>
            </a:r>
            <a:r>
              <a:rPr lang="zh-CN" altLang="en-US" dirty="0" smtClean="0"/>
              <a:t>局部</a:t>
            </a:r>
            <a:r>
              <a:rPr lang="en-US" altLang="zh-CN" dirty="0" smtClean="0"/>
              <a:t>-</a:t>
            </a:r>
            <a:r>
              <a:rPr lang="zh-CN" altLang="en-US" dirty="0" smtClean="0"/>
              <a:t>因素</a:t>
            </a:r>
            <a:r>
              <a:rPr lang="zh-CN" altLang="en-US" dirty="0"/>
              <a:t>体系由综合指标、局部指标和周转指标三部分构成,是表层—里层指标体系的延伸:</a:t>
            </a:r>
          </a:p>
          <a:p>
            <a:r>
              <a:rPr lang="zh-CN" altLang="en-US" dirty="0"/>
              <a:t>(1)综合指标是指能反映经济效益主体(某企业、某单位或某项目)整体的投入、产出之比的指标,如资金利润率、人均创利润额、总资产报酬率、净现值等指标。</a:t>
            </a:r>
          </a:p>
          <a:p>
            <a:r>
              <a:rPr lang="zh-CN" altLang="en-US" dirty="0"/>
              <a:t>(2)局部指标是指能反映某一方面(资源或经济活动等)局部等投入、产出之比的指标,如全员劳动生产率、流动资金周转率、产品合格率、成本计划完成率(或降低率)等指标。</a:t>
            </a:r>
          </a:p>
          <a:p>
            <a:r>
              <a:rPr lang="zh-CN" altLang="en-US" dirty="0"/>
              <a:t>(3)周转指标是指能反映综合和局部指标变动的影响因素的指标,往往是提出审计建议的出发点。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经济效益审计的评价标准</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(三)资本金效绩评价指标体系</a:t>
            </a:r>
          </a:p>
          <a:p>
            <a:r>
              <a:rPr lang="zh-CN" altLang="en-US" dirty="0"/>
              <a:t>1.社会经济环境对审计的要求</a:t>
            </a:r>
          </a:p>
          <a:p>
            <a:r>
              <a:rPr lang="zh-CN" altLang="en-US" dirty="0"/>
              <a:t>2.我国有关经济效益评价指标体系的规定</a:t>
            </a:r>
          </a:p>
          <a:p>
            <a:r>
              <a:rPr lang="zh-CN" altLang="en-US" dirty="0"/>
              <a:t>3.企业国有资本金效绩评价指标体系</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541905"/>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经济效益审计的基本理论</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经济效益审计的程序</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经济效益审计的评价标准</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20509"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20510"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经济效益审计的基本理论</a:t>
            </a:r>
          </a:p>
        </p:txBody>
      </p:sp>
      <p:sp>
        <p:nvSpPr>
          <p:cNvPr id="3" name="内容占位符 2"/>
          <p:cNvSpPr>
            <a:spLocks noGrp="1"/>
          </p:cNvSpPr>
          <p:nvPr>
            <p:ph sz="half" idx="2"/>
          </p:nvPr>
        </p:nvSpPr>
        <p:spPr>
          <a:xfrm>
            <a:off x="395536" y="1268760"/>
            <a:ext cx="8505874" cy="5112568"/>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a:t>
            </a:r>
            <a:r>
              <a:rPr lang="zh-CN" altLang="en-US" sz="2400" b="1" kern="1200" dirty="0" smtClean="0">
                <a:solidFill>
                  <a:srgbClr val="000000"/>
                </a:solidFill>
                <a:latin typeface="黑体" pitchFamily="2" charset="-122"/>
                <a:ea typeface="黑体" pitchFamily="2" charset="-122"/>
                <a:cs typeface="+mn-ea"/>
              </a:rPr>
              <a:t>经济效益概述</a:t>
            </a:r>
            <a:endParaRPr lang="en-US" altLang="zh-CN" sz="2400" b="1" kern="1200" dirty="0" smtClean="0">
              <a:solidFill>
                <a:srgbClr val="000000"/>
              </a:solidFill>
              <a:latin typeface="黑体" pitchFamily="2" charset="-122"/>
              <a:ea typeface="黑体" pitchFamily="2" charset="-122"/>
              <a:cs typeface="+mn-ea"/>
            </a:endParaRPr>
          </a:p>
          <a:p>
            <a:pPr marL="0" indent="0">
              <a:buNone/>
            </a:pPr>
            <a:r>
              <a:rPr lang="zh-CN" altLang="en-US" sz="2200" b="1" kern="1200" dirty="0" smtClean="0">
                <a:solidFill>
                  <a:srgbClr val="000000"/>
                </a:solidFill>
                <a:latin typeface="楷体_GB2312" pitchFamily="49" charset="-122"/>
                <a:ea typeface="楷体_GB2312" pitchFamily="49" charset="-122"/>
                <a:cs typeface="+mn-ea"/>
              </a:rPr>
              <a:t>(</a:t>
            </a:r>
            <a:r>
              <a:rPr lang="zh-CN" altLang="en-US" sz="2200" b="1" kern="1200" dirty="0">
                <a:solidFill>
                  <a:srgbClr val="000000"/>
                </a:solidFill>
                <a:latin typeface="楷体_GB2312" pitchFamily="49" charset="-122"/>
                <a:ea typeface="楷体_GB2312" pitchFamily="49" charset="-122"/>
                <a:cs typeface="+mn-ea"/>
              </a:rPr>
              <a:t>一)效益和经济效</a:t>
            </a:r>
            <a:r>
              <a:rPr lang="zh-CN" altLang="en-US" sz="2200" b="1" kern="1200" dirty="0" smtClean="0">
                <a:solidFill>
                  <a:srgbClr val="000000"/>
                </a:solidFill>
                <a:latin typeface="楷体_GB2312" pitchFamily="49" charset="-122"/>
                <a:ea typeface="楷体_GB2312" pitchFamily="49" charset="-122"/>
                <a:cs typeface="+mn-ea"/>
              </a:rPr>
              <a:t>益</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(二)经济效益的构成</a:t>
            </a:r>
          </a:p>
          <a:p>
            <a:pPr marL="0" indent="0">
              <a:buNone/>
            </a:pPr>
            <a:r>
              <a:rPr lang="zh-CN" altLang="en-US" sz="2200" b="1" kern="1200" dirty="0">
                <a:solidFill>
                  <a:srgbClr val="000000"/>
                </a:solidFill>
                <a:latin typeface="楷体_GB2312" pitchFamily="49" charset="-122"/>
                <a:ea typeface="楷体_GB2312" pitchFamily="49" charset="-122"/>
                <a:cs typeface="+mn-ea"/>
              </a:rPr>
              <a:t>(三)正确理解经济效益的概</a:t>
            </a:r>
            <a:r>
              <a:rPr lang="zh-CN" altLang="en-US" sz="2200" b="1" kern="1200" dirty="0" smtClean="0">
                <a:solidFill>
                  <a:srgbClr val="000000"/>
                </a:solidFill>
                <a:latin typeface="楷体_GB2312" pitchFamily="49" charset="-122"/>
                <a:ea typeface="楷体_GB2312" pitchFamily="49" charset="-122"/>
                <a:cs typeface="+mn-ea"/>
              </a:rPr>
              <a:t>念</a:t>
            </a:r>
            <a:endParaRPr lang="zh-CN" altLang="en-US" sz="22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经济效益审计的基本理论</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二、经济效益审计的概念要素</a:t>
            </a:r>
          </a:p>
          <a:p>
            <a:pPr marL="0" indent="0">
              <a:buNone/>
            </a:pPr>
            <a:r>
              <a:rPr lang="zh-CN" altLang="en-US" sz="2200" b="1" kern="1200" dirty="0">
                <a:solidFill>
                  <a:srgbClr val="000000"/>
                </a:solidFill>
                <a:latin typeface="楷体_GB2312" pitchFamily="49" charset="-122"/>
                <a:ea typeface="楷体_GB2312" pitchFamily="49" charset="-122"/>
                <a:cs typeface="+mn-ea"/>
              </a:rPr>
              <a:t>(一)我国关于经济效益审计概念的几种提法</a:t>
            </a:r>
          </a:p>
        </p:txBody>
      </p:sp>
      <p:pic>
        <p:nvPicPr>
          <p:cNvPr id="4" name="图片 3"/>
          <p:cNvPicPr>
            <a:picLocks noChangeAspect="1"/>
          </p:cNvPicPr>
          <p:nvPr/>
        </p:nvPicPr>
        <p:blipFill>
          <a:blip r:embed="rId2"/>
          <a:stretch>
            <a:fillRect/>
          </a:stretch>
        </p:blipFill>
        <p:spPr>
          <a:xfrm>
            <a:off x="681970" y="2539169"/>
            <a:ext cx="8219440" cy="25717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经济效益审计的基本理论</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(二)经济效益审计的概念要素</a:t>
            </a:r>
          </a:p>
          <a:p>
            <a:r>
              <a:rPr lang="zh-CN" altLang="en-US" dirty="0"/>
              <a:t>1.审计主体及其分工</a:t>
            </a:r>
          </a:p>
          <a:p>
            <a:r>
              <a:rPr lang="zh-CN" altLang="en-US" dirty="0"/>
              <a:t>2.审计对象客体</a:t>
            </a:r>
          </a:p>
          <a:p>
            <a:r>
              <a:rPr lang="zh-CN" altLang="en-US" dirty="0"/>
              <a:t>3.审计目的</a:t>
            </a:r>
          </a:p>
          <a:p>
            <a:r>
              <a:rPr lang="zh-CN" altLang="en-US" dirty="0"/>
              <a:t>4.审计职能</a:t>
            </a:r>
          </a:p>
          <a:p>
            <a:r>
              <a:rPr lang="zh-CN" altLang="en-US" dirty="0"/>
              <a:t>5.审计方法</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经济效益审计的基本理论</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三、经济效益审计的分类和特征</a:t>
            </a:r>
          </a:p>
          <a:p>
            <a:pPr marL="0" indent="0">
              <a:buNone/>
            </a:pPr>
            <a:r>
              <a:rPr lang="zh-CN" altLang="en-US" sz="2200" b="1" kern="1200" dirty="0">
                <a:solidFill>
                  <a:srgbClr val="000000"/>
                </a:solidFill>
                <a:latin typeface="楷体_GB2312" pitchFamily="49" charset="-122"/>
                <a:ea typeface="楷体_GB2312" pitchFamily="49" charset="-122"/>
                <a:cs typeface="+mn-ea"/>
              </a:rPr>
              <a:t>(一)经济效益审计的分类</a:t>
            </a:r>
          </a:p>
          <a:p>
            <a:r>
              <a:rPr lang="zh-CN" altLang="en-US" dirty="0"/>
              <a:t>1.按审计对象层次进行分类</a:t>
            </a:r>
          </a:p>
          <a:p>
            <a:r>
              <a:rPr lang="zh-CN" altLang="en-US" dirty="0"/>
              <a:t>2. 按审计范围进行分类</a:t>
            </a:r>
          </a:p>
          <a:p>
            <a:r>
              <a:rPr lang="zh-CN" altLang="en-US" dirty="0"/>
              <a:t>3.其他分类</a:t>
            </a:r>
          </a:p>
          <a:p>
            <a:pPr marL="0" indent="0">
              <a:buNone/>
            </a:pPr>
            <a:r>
              <a:rPr lang="zh-CN" altLang="en-US" sz="2200" b="1" kern="1200" dirty="0">
                <a:solidFill>
                  <a:srgbClr val="000000"/>
                </a:solidFill>
                <a:latin typeface="楷体_GB2312" pitchFamily="49" charset="-122"/>
                <a:ea typeface="楷体_GB2312" pitchFamily="49" charset="-122"/>
                <a:cs typeface="+mn-ea"/>
              </a:rPr>
              <a:t>(二)经济效益审计的特征</a:t>
            </a:r>
          </a:p>
          <a:p>
            <a:r>
              <a:rPr lang="zh-CN" altLang="en-US" dirty="0"/>
              <a:t>1.经济效益审计与财务审计的比较</a:t>
            </a:r>
          </a:p>
          <a:p>
            <a:r>
              <a:rPr lang="zh-CN" altLang="en-US" dirty="0"/>
              <a:t>2.经济效益审计与管理活动的比较</a:t>
            </a:r>
          </a:p>
          <a:p>
            <a:r>
              <a:rPr lang="zh-CN" altLang="en-US" dirty="0"/>
              <a:t>3.经济效益审计的基本特征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一、经济效益审计程序的特点</a:t>
            </a:r>
          </a:p>
          <a:p>
            <a:pPr marL="0" indent="0">
              <a:buNone/>
            </a:pPr>
            <a:r>
              <a:rPr lang="zh-CN" altLang="en-US" sz="2200" b="1" kern="1200" dirty="0">
                <a:solidFill>
                  <a:srgbClr val="000000"/>
                </a:solidFill>
                <a:latin typeface="楷体_GB2312" pitchFamily="49" charset="-122"/>
                <a:ea typeface="楷体_GB2312" pitchFamily="49" charset="-122"/>
                <a:cs typeface="+mn-ea"/>
              </a:rPr>
              <a:t>(一)建立审计项目需要选择</a:t>
            </a:r>
          </a:p>
          <a:p>
            <a:pPr marL="0" indent="0">
              <a:buNone/>
            </a:pPr>
            <a:r>
              <a:rPr lang="zh-CN" altLang="en-US" sz="2200" b="1" kern="1200" dirty="0">
                <a:solidFill>
                  <a:srgbClr val="000000"/>
                </a:solidFill>
                <a:latin typeface="楷体_GB2312" pitchFamily="49" charset="-122"/>
                <a:ea typeface="楷体_GB2312" pitchFamily="49" charset="-122"/>
                <a:cs typeface="+mn-ea"/>
              </a:rPr>
              <a:t>(二)审计方案应分层次编制</a:t>
            </a:r>
          </a:p>
          <a:p>
            <a:pPr marL="0" indent="0">
              <a:buNone/>
            </a:pPr>
            <a:r>
              <a:rPr lang="zh-CN" altLang="en-US" sz="2200" b="1" kern="1200" dirty="0">
                <a:solidFill>
                  <a:srgbClr val="000000"/>
                </a:solidFill>
                <a:latin typeface="楷体_GB2312" pitchFamily="49" charset="-122"/>
                <a:ea typeface="楷体_GB2312" pitchFamily="49" charset="-122"/>
                <a:cs typeface="+mn-ea"/>
              </a:rPr>
              <a:t>(三)审计取证比较复杂</a:t>
            </a:r>
          </a:p>
          <a:p>
            <a:pPr marL="0" indent="0">
              <a:buNone/>
            </a:pPr>
            <a:r>
              <a:rPr lang="zh-CN" altLang="en-US" sz="2200" b="1" kern="1200" dirty="0">
                <a:solidFill>
                  <a:srgbClr val="000000"/>
                </a:solidFill>
                <a:latin typeface="楷体_GB2312" pitchFamily="49" charset="-122"/>
                <a:ea typeface="楷体_GB2312" pitchFamily="49" charset="-122"/>
                <a:cs typeface="+mn-ea"/>
              </a:rPr>
              <a:t>(四)建设性、风险性的审计报告</a:t>
            </a:r>
          </a:p>
          <a:p>
            <a:pPr marL="0" indent="0">
              <a:buNone/>
            </a:pPr>
            <a:r>
              <a:rPr lang="zh-CN" altLang="en-US" sz="2200" b="1" kern="1200" dirty="0">
                <a:solidFill>
                  <a:srgbClr val="000000"/>
                </a:solidFill>
                <a:latin typeface="楷体_GB2312" pitchFamily="49" charset="-122"/>
                <a:ea typeface="楷体_GB2312" pitchFamily="49" charset="-122"/>
                <a:cs typeface="+mn-ea"/>
              </a:rPr>
              <a:t>(五)后续审计</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二、审计项目</a:t>
            </a:r>
            <a:r>
              <a:rPr lang="zh-CN" altLang="en-US" sz="2400" b="1" kern="1200" dirty="0">
                <a:solidFill>
                  <a:srgbClr val="000000"/>
                </a:solidFill>
                <a:latin typeface="黑体" pitchFamily="2" charset="-122"/>
                <a:ea typeface="黑体" pitchFamily="2" charset="-122"/>
                <a:cs typeface="+mn-ea"/>
              </a:rPr>
              <a:t>的</a:t>
            </a:r>
            <a:r>
              <a:rPr lang="zh-CN" altLang="en-US" sz="2400" b="1" kern="1200" dirty="0" smtClean="0">
                <a:solidFill>
                  <a:srgbClr val="000000"/>
                </a:solidFill>
                <a:latin typeface="黑体" pitchFamily="2" charset="-122"/>
                <a:ea typeface="黑体" pitchFamily="2" charset="-122"/>
                <a:cs typeface="+mn-ea"/>
              </a:rPr>
              <a:t>建立</a:t>
            </a:r>
            <a:r>
              <a:rPr lang="zh-CN" altLang="en-US" sz="2400" b="1" kern="1200" dirty="0">
                <a:solidFill>
                  <a:srgbClr val="000000"/>
                </a:solidFill>
                <a:latin typeface="黑体" pitchFamily="2" charset="-122"/>
                <a:ea typeface="黑体" pitchFamily="2" charset="-122"/>
                <a:cs typeface="+mn-ea"/>
              </a:rPr>
              <a:t>和</a:t>
            </a:r>
            <a:r>
              <a:rPr lang="zh-CN" altLang="en-US" sz="2400" b="1" kern="1200" dirty="0" smtClean="0">
                <a:solidFill>
                  <a:srgbClr val="000000"/>
                </a:solidFill>
                <a:latin typeface="黑体" pitchFamily="2" charset="-122"/>
                <a:ea typeface="黑体" pitchFamily="2" charset="-122"/>
                <a:cs typeface="+mn-ea"/>
              </a:rPr>
              <a:t>选择</a:t>
            </a:r>
            <a:endParaRPr lang="zh-CN" altLang="en-US" sz="2400" b="1" kern="1200" dirty="0">
              <a:solidFill>
                <a:srgbClr val="000000"/>
              </a:solidFill>
              <a:latin typeface="黑体" pitchFamily="2" charset="-122"/>
              <a:ea typeface="黑体" pitchFamily="2"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(一)审计项目的建立</a:t>
            </a:r>
          </a:p>
          <a:p>
            <a:r>
              <a:rPr lang="zh-CN" altLang="en-US" dirty="0"/>
              <a:t>1.审计立项的种类</a:t>
            </a:r>
          </a:p>
          <a:p>
            <a:r>
              <a:rPr lang="zh-CN" altLang="en-US" dirty="0"/>
              <a:t>2.审计立项的原则</a:t>
            </a:r>
          </a:p>
          <a:p>
            <a:pPr marL="0" indent="0">
              <a:buNone/>
            </a:pPr>
            <a:r>
              <a:rPr lang="zh-CN" altLang="en-US" sz="2200" b="1" kern="1200" dirty="0">
                <a:solidFill>
                  <a:srgbClr val="000000"/>
                </a:solidFill>
                <a:latin typeface="楷体_GB2312" pitchFamily="49" charset="-122"/>
                <a:ea typeface="楷体_GB2312" pitchFamily="49" charset="-122"/>
                <a:cs typeface="+mn-ea"/>
              </a:rPr>
              <a:t>(二)经济效益审计项目的选择</a:t>
            </a:r>
          </a:p>
          <a:p>
            <a:r>
              <a:rPr lang="zh-CN" altLang="en-US" dirty="0"/>
              <a:t>(1)制订计划年度的审计项目计划;</a:t>
            </a:r>
          </a:p>
          <a:p>
            <a:r>
              <a:rPr lang="zh-CN" altLang="en-US" dirty="0"/>
              <a:t>(2)应所在部门的管理当局或公司董事会的要求;</a:t>
            </a:r>
          </a:p>
          <a:p>
            <a:r>
              <a:rPr lang="zh-CN" altLang="en-US" dirty="0"/>
              <a:t>(3)应被审者的要求</a:t>
            </a:r>
            <a:r>
              <a:rPr lang="zh-CN" altLang="en-US" dirty="0" smtClean="0"/>
              <a:t>。</a:t>
            </a:r>
            <a:endParaRPr lang="en-US" altLang="zh-CN" dirty="0" smtClean="0"/>
          </a:p>
          <a:p>
            <a:pPr marL="0" indent="0">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经济效益审计的程序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a:t>
            </a:r>
            <a:r>
              <a:rPr lang="zh-CN" altLang="en-US" sz="2400" b="1" kern="1200" dirty="0" smtClean="0">
                <a:solidFill>
                  <a:srgbClr val="000000"/>
                </a:solidFill>
                <a:latin typeface="黑体" pitchFamily="2" charset="-122"/>
                <a:ea typeface="黑体" pitchFamily="2" charset="-122"/>
                <a:cs typeface="+mn-ea"/>
              </a:rPr>
              <a:t>、</a:t>
            </a:r>
            <a:r>
              <a:rPr lang="zh-CN" altLang="en-US" sz="2400" b="1" kern="1200" dirty="0">
                <a:solidFill>
                  <a:srgbClr val="000000"/>
                </a:solidFill>
                <a:latin typeface="黑体" pitchFamily="2" charset="-122"/>
                <a:ea typeface="黑体" pitchFamily="2" charset="-122"/>
                <a:cs typeface="+mn-ea"/>
              </a:rPr>
              <a:t>经济效益审计</a:t>
            </a:r>
            <a:r>
              <a:rPr lang="zh-CN" altLang="en-US" sz="2400" b="1" kern="1200" dirty="0" smtClean="0">
                <a:solidFill>
                  <a:srgbClr val="000000"/>
                </a:solidFill>
                <a:latin typeface="黑体" pitchFamily="2" charset="-122"/>
                <a:ea typeface="黑体" pitchFamily="2" charset="-122"/>
                <a:cs typeface="+mn-ea"/>
              </a:rPr>
              <a:t>计划</a:t>
            </a:r>
            <a:endParaRPr lang="en-US" altLang="zh-CN" sz="2400" b="1" kern="1200" dirty="0" smtClean="0">
              <a:solidFill>
                <a:srgbClr val="000000"/>
              </a:solidFill>
              <a:latin typeface="黑体" pitchFamily="2" charset="-122"/>
              <a:ea typeface="黑体" pitchFamily="2" charset="-122"/>
              <a:cs typeface="+mn-ea"/>
            </a:endParaRPr>
          </a:p>
          <a:p>
            <a:pPr marL="0" indent="0">
              <a:buNone/>
            </a:pPr>
            <a:r>
              <a:rPr lang="en-US" altLang="zh-CN" sz="2400" dirty="0"/>
              <a:t>(</a:t>
            </a:r>
            <a:r>
              <a:rPr lang="zh-CN" altLang="zh-CN" sz="2400" dirty="0"/>
              <a:t>一</a:t>
            </a:r>
            <a:r>
              <a:rPr lang="en-US" altLang="zh-CN" sz="2400" dirty="0"/>
              <a:t>)</a:t>
            </a:r>
            <a:r>
              <a:rPr lang="zh-CN" altLang="zh-CN" sz="2400" dirty="0"/>
              <a:t>分层次的审计计划</a:t>
            </a:r>
          </a:p>
          <a:p>
            <a:pPr marL="0" indent="0">
              <a:buNone/>
            </a:pPr>
            <a:endParaRPr lang="zh-CN" altLang="en-US" sz="2400" b="1" kern="1200" dirty="0">
              <a:solidFill>
                <a:srgbClr val="000000"/>
              </a:solidFill>
              <a:latin typeface="黑体" pitchFamily="2" charset="-122"/>
              <a:ea typeface="黑体" pitchFamily="2" charset="-122"/>
              <a:cs typeface="+mn-ea"/>
            </a:endParaRPr>
          </a:p>
        </p:txBody>
      </p:sp>
      <p:pic>
        <p:nvPicPr>
          <p:cNvPr id="4" name="图片 3"/>
          <p:cNvPicPr>
            <a:picLocks noChangeAspect="1"/>
          </p:cNvPicPr>
          <p:nvPr/>
        </p:nvPicPr>
        <p:blipFill>
          <a:blip r:embed="rId2"/>
          <a:stretch>
            <a:fillRect/>
          </a:stretch>
        </p:blipFill>
        <p:spPr>
          <a:xfrm>
            <a:off x="323527" y="2591456"/>
            <a:ext cx="10244455" cy="2159000"/>
          </a:xfrm>
          <a:prstGeom prst="rect">
            <a:avLst/>
          </a:prstGeom>
        </p:spPr>
      </p:pic>
      <p:sp>
        <p:nvSpPr>
          <p:cNvPr id="5" name="矩形 4"/>
          <p:cNvSpPr/>
          <p:nvPr/>
        </p:nvSpPr>
        <p:spPr>
          <a:xfrm>
            <a:off x="467544" y="4581128"/>
            <a:ext cx="7128792" cy="400110"/>
          </a:xfrm>
          <a:prstGeom prst="rect">
            <a:avLst/>
          </a:prstGeom>
        </p:spPr>
        <p:txBody>
          <a:bodyPr wrap="square">
            <a:spAutoFit/>
          </a:bodyPr>
          <a:lstStyle/>
          <a:p>
            <a:r>
              <a:rPr lang="en-US" altLang="zh-CN" sz="2000" dirty="0"/>
              <a:t>(</a:t>
            </a:r>
            <a:r>
              <a:rPr lang="zh-CN" altLang="zh-CN" sz="2000" dirty="0"/>
              <a:t>二</a:t>
            </a:r>
            <a:r>
              <a:rPr lang="en-US" altLang="zh-CN" sz="2000" dirty="0"/>
              <a:t>)</a:t>
            </a:r>
            <a:r>
              <a:rPr lang="zh-CN" altLang="zh-CN" sz="2000" dirty="0"/>
              <a:t>重要性判断和风险评估结果在经济效益审计计划中的应用</a:t>
            </a:r>
            <a:endParaRPr lang="zh-CN" altLang="zh-CN" sz="2000" dirty="0"/>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1205</Words>
  <Application>Microsoft Office PowerPoint</Application>
  <PresentationFormat>全屏显示(4:3)</PresentationFormat>
  <Paragraphs>114</Paragraphs>
  <Slides>18</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18</vt:i4>
      </vt:variant>
    </vt:vector>
  </HeadingPairs>
  <TitlesOfParts>
    <vt:vector size="20" baseType="lpstr">
      <vt:lpstr>默认设计模板</vt:lpstr>
      <vt:lpstr>Bitmap Image</vt:lpstr>
      <vt:lpstr>PowerPoint 演示文稿</vt:lpstr>
      <vt:lpstr>PowerPoint 演示文稿</vt:lpstr>
      <vt:lpstr>第一节　经济效益审计的基本理论</vt:lpstr>
      <vt:lpstr>第一节　经济效益审计的基本理论</vt:lpstr>
      <vt:lpstr>第一节　经济效益审计的基本理论</vt:lpstr>
      <vt:lpstr>第一节　经济效益审计的基本理论</vt:lpstr>
      <vt:lpstr>第二节　经济效益审计的程序</vt:lpstr>
      <vt:lpstr>第二节　经济效益审计的程序</vt:lpstr>
      <vt:lpstr>第二节　经济效益审计的程序</vt:lpstr>
      <vt:lpstr>第二节　经济效益审计的程序</vt:lpstr>
      <vt:lpstr>第二节　经济效益审计的程序</vt:lpstr>
      <vt:lpstr>第二节　经济效益审计的程序</vt:lpstr>
      <vt:lpstr>第三节　经济效益审计的评价标准</vt:lpstr>
      <vt:lpstr>第三节　经济效益审计的评价标准</vt:lpstr>
      <vt:lpstr>第三节　经济效益审计的评价标准</vt:lpstr>
      <vt:lpstr>第三节　经济效益审计的评价标准</vt:lpstr>
      <vt:lpstr>第三节　经济效益审计的评价标准</vt:lpstr>
      <vt:lpstr>第三节　经济效益审计的评价标准</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127</cp:revision>
  <dcterms:created xsi:type="dcterms:W3CDTF">2013-07-06T13:20:00Z</dcterms:created>
  <dcterms:modified xsi:type="dcterms:W3CDTF">2022-08-29T05:40:29Z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