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410" y="-5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C79FC-D869-4CE2-ADF4-E1F0E2D1CD02}" type="datetimeFigureOut">
              <a:rPr lang="zh-CN" altLang="en-US" smtClean="0"/>
              <a:pPr/>
              <a:t>2016/9/17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06D9A-5131-4D91-9DF7-AA46DC4A48D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80225"/>
          <p:cNvSpPr>
            <a:spLocks noGrp="1" noRot="1" noChangeAspect="1" noChangeArrowheads="1" noTextEdit="1"/>
          </p:cNvSpPr>
          <p:nvPr>
            <p:ph type="sldImg" idx="4294967295"/>
          </p:nvPr>
        </p:nvSpPr>
        <p:spPr>
          <a:ln/>
        </p:spPr>
      </p:sp>
      <p:sp>
        <p:nvSpPr>
          <p:cNvPr id="47107" name="文本占位符 180226"/>
          <p:cNvSpPr>
            <a:spLocks noGrp="1" noChangeArrowheads="1"/>
          </p:cNvSpPr>
          <p:nvPr>
            <p:ph type="body" idx="4294967295"/>
          </p:nvPr>
        </p:nvSpPr>
        <p:spPr>
          <a:noFill/>
          <a:ln/>
        </p:spPr>
        <p:txBody>
          <a:bodyPr/>
          <a:lstStyle/>
          <a:p>
            <a:pPr eaLnBrk="1" hangingPunct="1"/>
            <a:endParaRPr lang="zh-CN" altLang="zh-CN" smtClean="0"/>
          </a:p>
        </p:txBody>
      </p:sp>
      <p:sp>
        <p:nvSpPr>
          <p:cNvPr id="47108" name="日期占位符 1"/>
          <p:cNvSpPr>
            <a:spLocks noGrp="1" noChangeArrowheads="1"/>
          </p:cNvSpPr>
          <p:nvPr>
            <p:ph type="dt" sz="quarter" idx="1"/>
          </p:nvPr>
        </p:nvSpPr>
        <p:spPr>
          <a:noFill/>
        </p:spPr>
        <p:txBody>
          <a:bodyPr/>
          <a:lstStyle/>
          <a:p>
            <a:r>
              <a:rPr lang="zh-CN" altLang="en-US"/>
              <a:t>2007-2-28</a:t>
            </a:r>
          </a:p>
        </p:txBody>
      </p:sp>
      <p:sp>
        <p:nvSpPr>
          <p:cNvPr id="47109" name="页脚占位符 2"/>
          <p:cNvSpPr>
            <a:spLocks noGrp="1" noChangeArrowheads="1"/>
          </p:cNvSpPr>
          <p:nvPr>
            <p:ph type="ftr" sz="quarter" idx="4"/>
          </p:nvPr>
        </p:nvSpPr>
        <p:spPr>
          <a:noFill/>
        </p:spPr>
        <p:txBody>
          <a:bodyPr/>
          <a:lstStyle/>
          <a:p>
            <a:r>
              <a:rPr lang="zh-CN" altLang="en-US"/>
              <a:t>上海财大  杨海燕</a:t>
            </a:r>
          </a:p>
        </p:txBody>
      </p:sp>
      <p:sp>
        <p:nvSpPr>
          <p:cNvPr id="47110" name="灯片编号占位符 3"/>
          <p:cNvSpPr>
            <a:spLocks noGrp="1" noChangeArrowheads="1"/>
          </p:cNvSpPr>
          <p:nvPr>
            <p:ph type="sldNum" sz="quarter" idx="5"/>
          </p:nvPr>
        </p:nvSpPr>
        <p:spPr>
          <a:noFill/>
        </p:spPr>
        <p:txBody>
          <a:bodyPr/>
          <a:lstStyle/>
          <a:p>
            <a:fld id="{D173652C-A07A-4001-803E-6605C2F9ED3B}" type="slidenum">
              <a:rPr lang="zh-CN" altLang="en-US"/>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4210" name="标题 94209"/>
          <p:cNvSpPr>
            <a:spLocks noGrp="1" noRot="1"/>
          </p:cNvSpPr>
          <p:nvPr>
            <p:ph type="ctrTitle"/>
          </p:nvPr>
        </p:nvSpPr>
        <p:spPr>
          <a:xfrm>
            <a:off x="3962400" y="1066800"/>
            <a:ext cx="4648200" cy="1981200"/>
          </a:xfrm>
          <a:prstGeom prst="rect">
            <a:avLst/>
          </a:prstGeom>
          <a:noFill/>
          <a:ln w="9525">
            <a:noFill/>
            <a:miter/>
          </a:ln>
        </p:spPr>
        <p:txBody>
          <a:bodyPr/>
          <a:lstStyle>
            <a:lvl1pPr lvl="0">
              <a:defRPr kern="1200"/>
            </a:lvl1pPr>
          </a:lstStyle>
          <a:p>
            <a:pPr lvl="0"/>
            <a:r>
              <a:rPr lang="zh-CN" altLang="en-US" noProof="1" smtClean="0"/>
              <a:t>单击此处编辑母版标题样式</a:t>
            </a:r>
            <a:endParaRPr lang="zh-CN" altLang="en-US" noProof="1"/>
          </a:p>
        </p:txBody>
      </p:sp>
      <p:sp>
        <p:nvSpPr>
          <p:cNvPr id="94211" name="副标题 94210"/>
          <p:cNvSpPr>
            <a:spLocks noGrp="1" noRot="1"/>
          </p:cNvSpPr>
          <p:nvPr>
            <p:ph type="subTitle" idx="1"/>
          </p:nvPr>
        </p:nvSpPr>
        <p:spPr>
          <a:xfrm>
            <a:off x="3962400" y="3657600"/>
            <a:ext cx="4572000" cy="1676400"/>
          </a:xfrm>
          <a:prstGeom prst="rect">
            <a:avLst/>
          </a:prstGeom>
          <a:noFill/>
          <a:ln w="9525">
            <a:noFill/>
            <a:miter/>
          </a:ln>
        </p:spPr>
        <p:txBody>
          <a:bodyPr/>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a:r>
              <a:rPr lang="zh-CN" altLang="en-US" noProof="1" smtClean="0"/>
              <a:t>单击此处编辑母版副标题样式</a:t>
            </a:r>
            <a:endParaRPr lang="zh-CN" altLang="en-US" noProof="1"/>
          </a:p>
        </p:txBody>
      </p:sp>
      <p:sp>
        <p:nvSpPr>
          <p:cNvPr id="4" name="日期占位符 94211"/>
          <p:cNvSpPr>
            <a:spLocks noGrp="1"/>
          </p:cNvSpPr>
          <p:nvPr>
            <p:ph type="dt" sz="half" idx="10"/>
          </p:nvPr>
        </p:nvSpPr>
        <p:spPr>
          <a:xfrm>
            <a:off x="301625" y="6076950"/>
            <a:ext cx="2289175" cy="476250"/>
          </a:xfrm>
        </p:spPr>
        <p:txBody>
          <a:bodyPr anchor="t"/>
          <a:lstStyle>
            <a:lvl1pPr>
              <a:defRPr/>
            </a:lvl1pPr>
          </a:lstStyle>
          <a:p>
            <a:fld id="{C944989F-0EBC-4A45-9AF7-F86547265E57}" type="datetime1">
              <a:rPr lang="zh-CN" altLang="en-US" smtClean="0"/>
              <a:pPr/>
              <a:t>2016/9/17</a:t>
            </a:fld>
            <a:endParaRPr lang="zh-CN" altLang="en-US"/>
          </a:p>
        </p:txBody>
      </p:sp>
      <p:sp>
        <p:nvSpPr>
          <p:cNvPr id="5" name="页脚占位符 94212"/>
          <p:cNvSpPr>
            <a:spLocks noGrp="1"/>
          </p:cNvSpPr>
          <p:nvPr>
            <p:ph type="ftr" sz="quarter" idx="11"/>
          </p:nvPr>
        </p:nvSpPr>
        <p:spPr>
          <a:xfrm>
            <a:off x="3124200" y="6076950"/>
            <a:ext cx="2895600" cy="476250"/>
          </a:xfrm>
        </p:spPr>
        <p:txBody>
          <a:bodyPr anchor="t"/>
          <a:lstStyle>
            <a:lvl1pPr>
              <a:defRPr/>
            </a:lvl1pPr>
          </a:lstStyle>
          <a:p>
            <a:r>
              <a:rPr lang="zh-CN" altLang="en-US" smtClean="0"/>
              <a:t>上海财经大学</a:t>
            </a:r>
            <a:endParaRPr lang="zh-CN" altLang="en-US"/>
          </a:p>
        </p:txBody>
      </p:sp>
      <p:sp>
        <p:nvSpPr>
          <p:cNvPr id="6" name="灯片编号占位符 94213"/>
          <p:cNvSpPr>
            <a:spLocks noGrp="1"/>
          </p:cNvSpPr>
          <p:nvPr>
            <p:ph type="sldNum" sz="quarter" idx="12"/>
          </p:nvPr>
        </p:nvSpPr>
        <p:spPr>
          <a:xfrm>
            <a:off x="6443663" y="6092825"/>
            <a:ext cx="2289175" cy="476250"/>
          </a:xfrm>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F36CEBF6-5744-459F-89A4-CD9C4981EABC}"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6BD5D362-62FA-4CC9-8504-3D66CADCA445}"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6558D4A0-43A7-48EC-A1B6-061F06A41D72}"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93187"/>
          <p:cNvSpPr>
            <a:spLocks noGrp="1"/>
          </p:cNvSpPr>
          <p:nvPr>
            <p:ph type="dt" sz="half" idx="10"/>
          </p:nvPr>
        </p:nvSpPr>
        <p:spPr>
          <a:ln/>
        </p:spPr>
        <p:txBody>
          <a:bodyPr/>
          <a:lstStyle>
            <a:lvl1pPr>
              <a:defRPr/>
            </a:lvl1pPr>
          </a:lstStyle>
          <a:p>
            <a:fld id="{B50F7582-8EE1-4352-B391-DE835EE7FB2B}"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93187"/>
          <p:cNvSpPr>
            <a:spLocks noGrp="1"/>
          </p:cNvSpPr>
          <p:nvPr>
            <p:ph type="dt" sz="half" idx="10"/>
          </p:nvPr>
        </p:nvSpPr>
        <p:spPr>
          <a:ln/>
        </p:spPr>
        <p:txBody>
          <a:bodyPr/>
          <a:lstStyle>
            <a:lvl1pPr>
              <a:defRPr/>
            </a:lvl1pPr>
          </a:lstStyle>
          <a:p>
            <a:fld id="{6A69B915-86DF-4A03-B860-6E99EF8AEFE8}" type="datetime1">
              <a:rPr lang="zh-CN" altLang="en-US" smtClean="0"/>
              <a:pPr/>
              <a:t>2016/9/17</a:t>
            </a:fld>
            <a:endParaRPr lang="zh-CN" altLang="en-US"/>
          </a:p>
        </p:txBody>
      </p:sp>
      <p:sp>
        <p:nvSpPr>
          <p:cNvPr id="7"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8"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93187"/>
          <p:cNvSpPr>
            <a:spLocks noGrp="1"/>
          </p:cNvSpPr>
          <p:nvPr>
            <p:ph type="dt" sz="half" idx="10"/>
          </p:nvPr>
        </p:nvSpPr>
        <p:spPr>
          <a:ln/>
        </p:spPr>
        <p:txBody>
          <a:bodyPr/>
          <a:lstStyle>
            <a:lvl1pPr>
              <a:defRPr/>
            </a:lvl1pPr>
          </a:lstStyle>
          <a:p>
            <a:fld id="{9925D0EB-88BA-4469-97E1-0F2466ED1AED}"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93187"/>
          <p:cNvSpPr>
            <a:spLocks noGrp="1"/>
          </p:cNvSpPr>
          <p:nvPr>
            <p:ph type="dt" sz="half" idx="10"/>
          </p:nvPr>
        </p:nvSpPr>
        <p:spPr>
          <a:ln/>
        </p:spPr>
        <p:txBody>
          <a:bodyPr/>
          <a:lstStyle>
            <a:lvl1pPr>
              <a:defRPr/>
            </a:lvl1pPr>
          </a:lstStyle>
          <a:p>
            <a:fld id="{B4275587-DD0D-47B8-B420-2B923B779057}" type="datetime1">
              <a:rPr lang="zh-CN" altLang="en-US" smtClean="0"/>
              <a:pPr/>
              <a:t>2016/9/17</a:t>
            </a:fld>
            <a:endParaRPr lang="zh-CN" altLang="en-US"/>
          </a:p>
        </p:txBody>
      </p:sp>
      <p:sp>
        <p:nvSpPr>
          <p:cNvPr id="5"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6"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93187"/>
          <p:cNvSpPr>
            <a:spLocks noGrp="1"/>
          </p:cNvSpPr>
          <p:nvPr>
            <p:ph type="dt" sz="half" idx="10"/>
          </p:nvPr>
        </p:nvSpPr>
        <p:spPr>
          <a:ln/>
        </p:spPr>
        <p:txBody>
          <a:bodyPr/>
          <a:lstStyle>
            <a:lvl1pPr>
              <a:defRPr/>
            </a:lvl1pPr>
          </a:lstStyle>
          <a:p>
            <a:fld id="{EF4FFC4C-2781-4471-A95B-1E0E2EB089C9}"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93187"/>
          <p:cNvSpPr>
            <a:spLocks noGrp="1"/>
          </p:cNvSpPr>
          <p:nvPr>
            <p:ph type="dt" sz="half" idx="10"/>
          </p:nvPr>
        </p:nvSpPr>
        <p:spPr>
          <a:ln/>
        </p:spPr>
        <p:txBody>
          <a:bodyPr/>
          <a:lstStyle>
            <a:lvl1pPr>
              <a:defRPr/>
            </a:lvl1pPr>
          </a:lstStyle>
          <a:p>
            <a:fld id="{AA7B3019-C73D-4E35-80DA-0D72045B7424}" type="datetime1">
              <a:rPr lang="zh-CN" altLang="en-US" smtClean="0"/>
              <a:pPr/>
              <a:t>2016/9/17</a:t>
            </a:fld>
            <a:endParaRPr lang="zh-CN" altLang="en-US"/>
          </a:p>
        </p:txBody>
      </p:sp>
      <p:sp>
        <p:nvSpPr>
          <p:cNvPr id="8"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9"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93187"/>
          <p:cNvSpPr>
            <a:spLocks noGrp="1"/>
          </p:cNvSpPr>
          <p:nvPr>
            <p:ph type="dt" sz="half" idx="10"/>
          </p:nvPr>
        </p:nvSpPr>
        <p:spPr>
          <a:ln/>
        </p:spPr>
        <p:txBody>
          <a:bodyPr/>
          <a:lstStyle>
            <a:lvl1pPr>
              <a:defRPr/>
            </a:lvl1pPr>
          </a:lstStyle>
          <a:p>
            <a:fld id="{9526CDC1-5C82-4233-842D-ADA25EA6DFD3}" type="datetime1">
              <a:rPr lang="zh-CN" altLang="en-US" smtClean="0"/>
              <a:pPr/>
              <a:t>2016/9/17</a:t>
            </a:fld>
            <a:endParaRPr lang="zh-CN" altLang="en-US"/>
          </a:p>
        </p:txBody>
      </p:sp>
      <p:sp>
        <p:nvSpPr>
          <p:cNvPr id="4"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5"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3187"/>
          <p:cNvSpPr>
            <a:spLocks noGrp="1"/>
          </p:cNvSpPr>
          <p:nvPr>
            <p:ph type="dt" sz="half" idx="10"/>
          </p:nvPr>
        </p:nvSpPr>
        <p:spPr>
          <a:ln/>
        </p:spPr>
        <p:txBody>
          <a:bodyPr/>
          <a:lstStyle>
            <a:lvl1pPr>
              <a:defRPr/>
            </a:lvl1pPr>
          </a:lstStyle>
          <a:p>
            <a:fld id="{DD7FCCF8-58D2-4E4F-824D-E10EE80E0F56}" type="datetime1">
              <a:rPr lang="zh-CN" altLang="en-US" smtClean="0"/>
              <a:pPr/>
              <a:t>2016/9/17</a:t>
            </a:fld>
            <a:endParaRPr lang="zh-CN" altLang="en-US"/>
          </a:p>
        </p:txBody>
      </p:sp>
      <p:sp>
        <p:nvSpPr>
          <p:cNvPr id="3"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4"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B2310C83-B81C-4A55-B09E-51703361A77A}"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93187"/>
          <p:cNvSpPr>
            <a:spLocks noGrp="1"/>
          </p:cNvSpPr>
          <p:nvPr>
            <p:ph type="dt" sz="half" idx="10"/>
          </p:nvPr>
        </p:nvSpPr>
        <p:spPr>
          <a:ln/>
        </p:spPr>
        <p:txBody>
          <a:bodyPr/>
          <a:lstStyle>
            <a:lvl1pPr>
              <a:defRPr/>
            </a:lvl1pPr>
          </a:lstStyle>
          <a:p>
            <a:fld id="{D189BD61-B4AE-4823-912A-45F087A66F8C}" type="datetime1">
              <a:rPr lang="zh-CN" altLang="en-US" smtClean="0"/>
              <a:pPr/>
              <a:t>2016/9/17</a:t>
            </a:fld>
            <a:endParaRPr lang="zh-CN" altLang="en-US"/>
          </a:p>
        </p:txBody>
      </p:sp>
      <p:sp>
        <p:nvSpPr>
          <p:cNvPr id="6" name="页脚占位符 93188"/>
          <p:cNvSpPr>
            <a:spLocks noGrp="1"/>
          </p:cNvSpPr>
          <p:nvPr>
            <p:ph type="ftr" sz="quarter" idx="11"/>
          </p:nvPr>
        </p:nvSpPr>
        <p:spPr>
          <a:ln/>
        </p:spPr>
        <p:txBody>
          <a:bodyPr/>
          <a:lstStyle>
            <a:lvl1pPr>
              <a:defRPr/>
            </a:lvl1pPr>
          </a:lstStyle>
          <a:p>
            <a:r>
              <a:rPr lang="zh-CN" altLang="en-US" smtClean="0"/>
              <a:t>上海财经大学</a:t>
            </a:r>
            <a:endParaRPr lang="zh-CN" altLang="en-US"/>
          </a:p>
        </p:txBody>
      </p:sp>
      <p:sp>
        <p:nvSpPr>
          <p:cNvPr id="7" name="灯片编号占位符 93189"/>
          <p:cNvSpPr>
            <a:spLocks noGrp="1"/>
          </p:cNvSpPr>
          <p:nvPr>
            <p:ph type="sldNum" sz="quarter" idx="12"/>
          </p:nvPr>
        </p:nvSpPr>
        <p:spPr>
          <a:ln/>
        </p:spPr>
        <p:txBody>
          <a:bodyPr/>
          <a:lstStyle>
            <a:lvl1pPr>
              <a:defRPr/>
            </a:lvl1pPr>
          </a:lstStyle>
          <a:p>
            <a:fld id="{F37CE419-77F9-45A1-89DC-EBD4817AB0EC}" type="slidenum">
              <a:rPr lang="zh-CN" altLang="en-US" smtClean="0"/>
              <a:pPr/>
              <a:t>‹#›</a:t>
            </a:fld>
            <a:endParaRPr lang="zh-CN" alt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标题 93185"/>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93186"/>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日期占位符 93187"/>
          <p:cNvSpPr>
            <a:spLocks noGrp="1"/>
          </p:cNvSpPr>
          <p:nvPr>
            <p:ph type="dt" sz="half" idx="2"/>
          </p:nvPr>
        </p:nvSpPr>
        <p:spPr>
          <a:xfrm>
            <a:off x="301625" y="5805488"/>
            <a:ext cx="2289175" cy="690562"/>
          </a:xfrm>
          <a:prstGeom prst="rect">
            <a:avLst/>
          </a:prstGeom>
          <a:noFill/>
          <a:ln w="9525">
            <a:noFill/>
            <a:miter/>
          </a:ln>
        </p:spPr>
        <p:txBody>
          <a:bodyPr/>
          <a:lstStyle>
            <a:lvl1pPr>
              <a:defRPr sz="1400" noProof="1" dirty="0"/>
            </a:lvl1pPr>
          </a:lstStyle>
          <a:p>
            <a:fld id="{442B067A-3588-4AEA-8EDA-43844760B41F}" type="datetime1">
              <a:rPr lang="zh-CN" altLang="en-US" smtClean="0"/>
              <a:pPr/>
              <a:t>2016/9/17</a:t>
            </a:fld>
            <a:endParaRPr lang="zh-CN" altLang="en-US"/>
          </a:p>
        </p:txBody>
      </p:sp>
      <p:sp>
        <p:nvSpPr>
          <p:cNvPr id="93189" name="页脚占位符 93188"/>
          <p:cNvSpPr>
            <a:spLocks noGrp="1"/>
          </p:cNvSpPr>
          <p:nvPr>
            <p:ph type="ftr" sz="quarter" idx="3"/>
          </p:nvPr>
        </p:nvSpPr>
        <p:spPr>
          <a:xfrm>
            <a:off x="3124200" y="5805488"/>
            <a:ext cx="2895600" cy="690562"/>
          </a:xfrm>
          <a:prstGeom prst="rect">
            <a:avLst/>
          </a:prstGeom>
          <a:noFill/>
          <a:ln w="9525">
            <a:noFill/>
            <a:miter/>
          </a:ln>
        </p:spPr>
        <p:txBody>
          <a:bodyPr/>
          <a:lstStyle>
            <a:lvl1pPr algn="ctr">
              <a:defRPr sz="1400" noProof="1" dirty="0">
                <a:cs typeface="+mn-ea"/>
              </a:defRPr>
            </a:lvl1pPr>
          </a:lstStyle>
          <a:p>
            <a:r>
              <a:rPr lang="zh-CN" altLang="en-US" smtClean="0"/>
              <a:t>上海财经大学</a:t>
            </a:r>
            <a:endParaRPr lang="zh-CN" altLang="en-US"/>
          </a:p>
        </p:txBody>
      </p:sp>
      <p:sp>
        <p:nvSpPr>
          <p:cNvPr id="93190" name="灯片编号占位符 93189"/>
          <p:cNvSpPr>
            <a:spLocks noGrp="1"/>
          </p:cNvSpPr>
          <p:nvPr>
            <p:ph type="sldNum" sz="quarter" idx="4"/>
          </p:nvPr>
        </p:nvSpPr>
        <p:spPr>
          <a:xfrm>
            <a:off x="6553200" y="5734050"/>
            <a:ext cx="2289175" cy="762000"/>
          </a:xfrm>
          <a:prstGeom prst="rect">
            <a:avLst/>
          </a:prstGeom>
          <a:noFill/>
          <a:ln w="9525">
            <a:noFill/>
            <a:miter/>
          </a:ln>
        </p:spPr>
        <p:txBody>
          <a:bodyPr vert="horz" wrap="square" lIns="91440" tIns="45720" rIns="91440" bIns="45720" numCol="1" anchor="t" anchorCtr="0" compatLnSpc="1">
            <a:prstTxWarp prst="textNoShape">
              <a:avLst/>
            </a:prstTxWarp>
          </a:bodyPr>
          <a:lstStyle>
            <a:lvl1pPr algn="r">
              <a:defRPr sz="1400"/>
            </a:lvl1pPr>
          </a:lstStyle>
          <a:p>
            <a:fld id="{F37CE419-77F9-45A1-89DC-EBD4817AB0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blinds dir="vert"/>
  </p:transition>
  <p:hf hdr="0" dt="0"/>
  <p:txStyles>
    <p:titleStyle>
      <a:lvl1pPr algn="ctr" rtl="0" eaLnBrk="1" fontAlgn="base" hangingPunct="1">
        <a:spcBef>
          <a:spcPct val="0"/>
        </a:spcBef>
        <a:spcAft>
          <a:spcPct val="0"/>
        </a:spcAft>
        <a:buFont typeface="Arial" pitchFamily="34" charset="0"/>
        <a:defRPr sz="4400" kern="1200">
          <a:solidFill>
            <a:schemeClr val="tx2"/>
          </a:solidFill>
          <a:latin typeface="+mj-lt"/>
          <a:ea typeface="+mj-ea"/>
          <a:cs typeface="+mj-cs"/>
        </a:defRPr>
      </a:lvl1pPr>
      <a:lvl2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2pPr>
      <a:lvl3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3pPr>
      <a:lvl4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4pPr>
      <a:lvl5pPr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buFont typeface="Arial" pitchFamily="34" charset="0"/>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hlink"/>
        </a:buClr>
        <a:buSzPct val="85000"/>
        <a:buFont typeface="Wingdings"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noRot="1" noChangeArrowheads="1"/>
          </p:cNvSpPr>
          <p:nvPr>
            <p:ph type="ctrTitle"/>
          </p:nvPr>
        </p:nvSpPr>
        <p:spPr>
          <a:xfrm>
            <a:off x="3995738" y="1844675"/>
            <a:ext cx="4648200" cy="1981200"/>
          </a:xfrm>
        </p:spPr>
        <p:txBody>
          <a:bodyPr/>
          <a:lstStyle/>
          <a:p>
            <a:pPr eaLnBrk="1" hangingPunct="1">
              <a:lnSpc>
                <a:spcPct val="120000"/>
              </a:lnSpc>
            </a:pPr>
            <a:r>
              <a:rPr lang="zh-CN" altLang="en-US" sz="3600" dirty="0" smtClean="0"/>
              <a:t>公 共 经 济 学</a:t>
            </a:r>
            <a:br>
              <a:rPr lang="zh-CN" altLang="en-US" sz="3600" dirty="0" smtClean="0"/>
            </a:br>
            <a:r>
              <a:rPr lang="zh-CN" altLang="en-US" sz="3600" dirty="0" smtClean="0"/>
              <a:t>（财 政 学）</a:t>
            </a:r>
            <a:br>
              <a:rPr lang="zh-CN" altLang="en-US" sz="3600" dirty="0" smtClean="0"/>
            </a:br>
            <a:r>
              <a:rPr lang="en-US" altLang="zh-CN" sz="3600" dirty="0" smtClean="0">
                <a:latin typeface="隶书" pitchFamily="49" charset="-122"/>
              </a:rPr>
              <a:t>Public Finance</a:t>
            </a:r>
          </a:p>
        </p:txBody>
      </p:sp>
      <p:grpSp>
        <p:nvGrpSpPr>
          <p:cNvPr id="2" name="Group 2"/>
          <p:cNvGrpSpPr>
            <a:grpSpLocks/>
          </p:cNvGrpSpPr>
          <p:nvPr/>
        </p:nvGrpSpPr>
        <p:grpSpPr bwMode="auto">
          <a:xfrm>
            <a:off x="6072188" y="5000625"/>
            <a:ext cx="2428875" cy="468313"/>
            <a:chOff x="7065" y="1894"/>
            <a:chExt cx="3158" cy="596"/>
          </a:xfrm>
        </p:grpSpPr>
        <p:pic>
          <p:nvPicPr>
            <p:cNvPr id="5124" name="Picture 3" descr="主题3"/>
            <p:cNvPicPr>
              <a:picLocks noChangeAspect="1" noChangeArrowheads="1"/>
            </p:cNvPicPr>
            <p:nvPr/>
          </p:nvPicPr>
          <p:blipFill>
            <a:blip r:embed="rId3"/>
            <a:srcRect/>
            <a:stretch>
              <a:fillRect/>
            </a:stretch>
          </p:blipFill>
          <p:spPr bwMode="auto">
            <a:xfrm>
              <a:off x="7065" y="1894"/>
              <a:ext cx="688" cy="596"/>
            </a:xfrm>
            <a:prstGeom prst="rect">
              <a:avLst/>
            </a:prstGeom>
            <a:noFill/>
            <a:ln w="9525">
              <a:noFill/>
              <a:miter lim="800000"/>
              <a:headEnd/>
              <a:tailEnd/>
            </a:ln>
          </p:spPr>
        </p:pic>
        <p:pic>
          <p:nvPicPr>
            <p:cNvPr id="5125" name="Picture 4" descr="主题"/>
            <p:cNvPicPr>
              <a:picLocks noChangeAspect="1" noChangeArrowheads="1"/>
            </p:cNvPicPr>
            <p:nvPr/>
          </p:nvPicPr>
          <p:blipFill>
            <a:blip r:embed="rId4"/>
            <a:srcRect/>
            <a:stretch>
              <a:fillRect/>
            </a:stretch>
          </p:blipFill>
          <p:spPr bwMode="auto">
            <a:xfrm>
              <a:off x="7994" y="1949"/>
              <a:ext cx="2229" cy="450"/>
            </a:xfrm>
            <a:prstGeom prst="rect">
              <a:avLst/>
            </a:prstGeom>
            <a:noFill/>
            <a:ln w="9525">
              <a:noFill/>
              <a:miter lim="800000"/>
              <a:headEnd/>
              <a:tailEnd/>
            </a:ln>
          </p:spPr>
        </p:pic>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所得税制的改革</a:t>
            </a:r>
            <a:endParaRPr lang="en-US" altLang="zh-CN" dirty="0" smtClean="0"/>
          </a:p>
          <a:p>
            <a:pPr lvl="1"/>
            <a:r>
              <a:rPr lang="zh-CN" altLang="en-US" dirty="0" smtClean="0"/>
              <a:t>所得税收入分享改革</a:t>
            </a:r>
            <a:endParaRPr lang="en-US" altLang="zh-CN" dirty="0" smtClean="0"/>
          </a:p>
          <a:p>
            <a:pPr lvl="1"/>
            <a:r>
              <a:rPr lang="zh-CN" altLang="en-US" dirty="0" smtClean="0"/>
              <a:t>个人所得</a:t>
            </a:r>
            <a:r>
              <a:rPr lang="zh-CN" altLang="en-US" dirty="0" smtClean="0"/>
              <a:t>税改革</a:t>
            </a:r>
            <a:endParaRPr lang="en-US" altLang="zh-CN" dirty="0" smtClean="0"/>
          </a:p>
          <a:p>
            <a:pPr lvl="2"/>
            <a:r>
              <a:rPr lang="zh-CN" altLang="en-US" dirty="0" smtClean="0"/>
              <a:t>分类税制改为综合分类税制</a:t>
            </a:r>
            <a:endParaRPr lang="en-US" altLang="zh-CN" dirty="0" smtClean="0"/>
          </a:p>
          <a:p>
            <a:pPr lvl="2"/>
            <a:r>
              <a:rPr lang="zh-CN" altLang="en-US" dirty="0" smtClean="0"/>
              <a:t>重新设计税率、级次和税前扣除</a:t>
            </a:r>
            <a:endParaRPr lang="en-US" altLang="zh-CN" dirty="0" smtClean="0"/>
          </a:p>
          <a:p>
            <a:pPr lvl="1"/>
            <a:r>
              <a:rPr lang="zh-CN" altLang="en-US" dirty="0" smtClean="0"/>
              <a:t>开征社会保险税</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10</a:t>
            </a:fld>
            <a:endParaRPr lang="zh-CN" alt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dirty="0" smtClean="0"/>
              <a:t>第十八章  财产税和其他税</a:t>
            </a:r>
            <a:endParaRPr lang="zh-CN" altLang="en-US" sz="4000" dirty="0"/>
          </a:p>
        </p:txBody>
      </p:sp>
      <p:sp>
        <p:nvSpPr>
          <p:cNvPr id="3" name="内容占位符 2"/>
          <p:cNvSpPr>
            <a:spLocks noGrp="1"/>
          </p:cNvSpPr>
          <p:nvPr>
            <p:ph idx="1"/>
          </p:nvPr>
        </p:nvSpPr>
        <p:spPr/>
        <p:txBody>
          <a:bodyPr/>
          <a:lstStyle/>
          <a:p>
            <a:pPr marL="609600" indent="-609600"/>
            <a:r>
              <a:rPr lang="zh-CN" altLang="en-US" b="1" dirty="0" smtClean="0">
                <a:latin typeface="+mn-ea"/>
              </a:rPr>
              <a:t>引言：本章主题</a:t>
            </a:r>
          </a:p>
          <a:p>
            <a:r>
              <a:rPr lang="zh-CN" altLang="en-US" dirty="0" smtClean="0">
                <a:latin typeface="+mn-ea"/>
              </a:rPr>
              <a:t>所得税是以所得额或收益额为课税对象的税类。</a:t>
            </a:r>
            <a:r>
              <a:rPr lang="zh-CN" altLang="en-US" dirty="0" smtClean="0">
                <a:latin typeface="宋体" pitchFamily="2" charset="-122"/>
              </a:rPr>
              <a:t>本章介绍了个人所得税和企业所得税的基本概况并分析了它们对经济的影响，</a:t>
            </a:r>
            <a:r>
              <a:rPr lang="zh-CN" altLang="en-US" dirty="0" smtClean="0">
                <a:latin typeface="宋体" pitchFamily="2" charset="-122"/>
              </a:rPr>
              <a:t>和所得税改革的</a:t>
            </a:r>
            <a:r>
              <a:rPr lang="zh-CN" altLang="en-US" dirty="0" smtClean="0">
                <a:latin typeface="宋体" pitchFamily="2" charset="-122"/>
              </a:rPr>
              <a:t>问题。</a:t>
            </a:r>
            <a:r>
              <a:rPr lang="zh-CN" altLang="en-US" dirty="0" smtClean="0"/>
              <a:t> </a:t>
            </a:r>
            <a:endParaRPr lang="zh-CN" altLang="en-US" dirty="0">
              <a:latin typeface="+mn-ea"/>
            </a:endParaRPr>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2</a:t>
            </a:fld>
            <a:endParaRPr lang="zh-CN" altLang="en-US"/>
          </a:p>
        </p:txBody>
      </p:sp>
      <p:sp>
        <p:nvSpPr>
          <p:cNvPr id="5" name="页脚占位符 4"/>
          <p:cNvSpPr>
            <a:spLocks noGrp="1"/>
          </p:cNvSpPr>
          <p:nvPr>
            <p:ph type="ftr" sz="quarter" idx="11"/>
          </p:nvPr>
        </p:nvSpPr>
        <p:spPr/>
        <p:txBody>
          <a:bodyPr/>
          <a:lstStyle/>
          <a:p>
            <a:r>
              <a:rPr lang="zh-CN" altLang="en-US" smtClean="0"/>
              <a:t>上海财经大学</a:t>
            </a:r>
            <a:endParaRPr lang="zh-CN" alt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本章目录</a:t>
            </a:r>
            <a:endParaRPr lang="zh-CN" altLang="en-US" dirty="0"/>
          </a:p>
        </p:txBody>
      </p:sp>
      <p:sp>
        <p:nvSpPr>
          <p:cNvPr id="3" name="内容占位符 2"/>
          <p:cNvSpPr>
            <a:spLocks noGrp="1"/>
          </p:cNvSpPr>
          <p:nvPr>
            <p:ph idx="1"/>
          </p:nvPr>
        </p:nvSpPr>
        <p:spPr/>
        <p:txBody>
          <a:bodyPr/>
          <a:lstStyle/>
          <a:p>
            <a:r>
              <a:rPr lang="zh-CN" altLang="en-US" dirty="0" smtClean="0">
                <a:hlinkClick r:id="rId2" action="ppaction://hlinksldjump"/>
              </a:rPr>
              <a:t>第一节  </a:t>
            </a:r>
            <a:r>
              <a:rPr lang="zh-CN" altLang="en-US" dirty="0" smtClean="0">
                <a:hlinkClick r:id="rId2" action="ppaction://hlinksldjump"/>
              </a:rPr>
              <a:t>财产税的特点及其类型</a:t>
            </a:r>
            <a:endParaRPr lang="zh-CN" altLang="en-US" dirty="0" smtClean="0">
              <a:hlinkClick r:id="rId2" action="ppaction://hlinksldjump"/>
            </a:endParaRPr>
          </a:p>
          <a:p>
            <a:r>
              <a:rPr lang="zh-CN" altLang="en-US" dirty="0" smtClean="0">
                <a:hlinkClick r:id="" action="ppaction://noaction"/>
              </a:rPr>
              <a:t>第二节  </a:t>
            </a:r>
            <a:r>
              <a:rPr lang="zh-CN" altLang="en-US" dirty="0" smtClean="0">
                <a:hlinkClick r:id="rId2" action="ppaction://hlinksldjump"/>
              </a:rPr>
              <a:t>我国的财产税制度</a:t>
            </a:r>
            <a:endParaRPr lang="en-US" altLang="zh-CN" dirty="0" smtClean="0">
              <a:hlinkClick r:id="rId2" action="ppaction://hlinksldjump"/>
            </a:endParaRPr>
          </a:p>
          <a:p>
            <a:r>
              <a:rPr lang="zh-CN" altLang="en-US" dirty="0" smtClean="0">
                <a:hlinkClick r:id="rId2" action="ppaction://hlinksldjump"/>
              </a:rPr>
              <a:t>第三节  </a:t>
            </a:r>
            <a:r>
              <a:rPr lang="zh-CN" altLang="en-US" dirty="0" smtClean="0">
                <a:hlinkClick r:id="rId2" action="ppaction://hlinksldjump"/>
              </a:rPr>
              <a:t>财产税有关问题的探讨</a:t>
            </a:r>
            <a:endParaRPr lang="en-US" altLang="zh-CN" dirty="0" smtClean="0">
              <a:hlinkClick r:id="rId2" action="ppaction://hlinksldjump"/>
            </a:endParaRPr>
          </a:p>
          <a:p>
            <a:r>
              <a:rPr lang="zh-CN" altLang="en-US" dirty="0" smtClean="0">
                <a:hlinkClick r:id="rId2" action="ppaction://hlinksldjump"/>
              </a:rPr>
              <a:t>第四</a:t>
            </a:r>
            <a:r>
              <a:rPr lang="zh-CN" altLang="en-US" dirty="0" smtClean="0">
                <a:hlinkClick r:id="rId2" action="ppaction://hlinksldjump"/>
              </a:rPr>
              <a:t>节  资源税和其他税</a:t>
            </a:r>
            <a:endParaRPr lang="en-US" altLang="zh-CN" dirty="0" smtClean="0">
              <a:hlinkClick r:id="rId2" action="ppaction://hlinksldjump"/>
            </a:endParaRPr>
          </a:p>
          <a:p>
            <a:endParaRPr lang="zh-CN" altLang="en-US" dirty="0"/>
          </a:p>
        </p:txBody>
      </p:sp>
      <p:sp>
        <p:nvSpPr>
          <p:cNvPr id="4" name="灯片编号占位符 3"/>
          <p:cNvSpPr>
            <a:spLocks noGrp="1"/>
          </p:cNvSpPr>
          <p:nvPr>
            <p:ph type="sldNum" sz="quarter" idx="12"/>
          </p:nvPr>
        </p:nvSpPr>
        <p:spPr/>
        <p:txBody>
          <a:bodyPr/>
          <a:lstStyle/>
          <a:p>
            <a:fld id="{F37CE419-77F9-45A1-89DC-EBD4817AB0EC}" type="slidenum">
              <a:rPr lang="zh-CN" altLang="en-US" smtClean="0"/>
              <a:pPr/>
              <a:t>3</a:t>
            </a:fld>
            <a:endParaRPr lang="zh-CN" altLang="en-US"/>
          </a:p>
        </p:txBody>
      </p:sp>
      <p:sp>
        <p:nvSpPr>
          <p:cNvPr id="5" name="页脚占位符 4"/>
          <p:cNvSpPr>
            <a:spLocks noGrp="1"/>
          </p:cNvSpPr>
          <p:nvPr>
            <p:ph type="ftr" sz="quarter" idx="11"/>
          </p:nvPr>
        </p:nvSpPr>
        <p:spPr/>
        <p:txBody>
          <a:bodyPr/>
          <a:lstStyle/>
          <a:p>
            <a:r>
              <a:rPr lang="zh-CN" altLang="en-US" dirty="0" smtClean="0"/>
              <a:t>上海财经大学</a:t>
            </a:r>
            <a:endParaRPr lang="zh-CN" altLang="en-US" dirty="0"/>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所得税的特点及类型</a:t>
            </a:r>
            <a:endParaRPr lang="zh-CN" altLang="en-US" dirty="0"/>
          </a:p>
        </p:txBody>
      </p:sp>
      <p:sp>
        <p:nvSpPr>
          <p:cNvPr id="3" name="内容占位符 2"/>
          <p:cNvSpPr>
            <a:spLocks noGrp="1"/>
          </p:cNvSpPr>
          <p:nvPr>
            <p:ph idx="1"/>
          </p:nvPr>
        </p:nvSpPr>
        <p:spPr/>
        <p:txBody>
          <a:bodyPr/>
          <a:lstStyle/>
          <a:p>
            <a:r>
              <a:rPr lang="zh-CN" altLang="en-US" dirty="0" smtClean="0"/>
              <a:t>所得税的特点：</a:t>
            </a:r>
            <a:endParaRPr lang="en-US" altLang="zh-CN" dirty="0" smtClean="0"/>
          </a:p>
          <a:p>
            <a:pPr lvl="1"/>
            <a:r>
              <a:rPr lang="zh-CN" altLang="en-US" dirty="0" smtClean="0"/>
              <a:t>税负不易转嫁</a:t>
            </a:r>
            <a:endParaRPr lang="en-US" altLang="zh-CN" dirty="0" smtClean="0"/>
          </a:p>
          <a:p>
            <a:pPr lvl="1"/>
            <a:r>
              <a:rPr lang="zh-CN" altLang="en-US" dirty="0" smtClean="0"/>
              <a:t>一般不</a:t>
            </a:r>
            <a:r>
              <a:rPr lang="zh-CN" altLang="en-US" dirty="0" smtClean="0"/>
              <a:t>存在重复征税，税负较公平</a:t>
            </a:r>
            <a:endParaRPr lang="en-US" altLang="zh-CN" dirty="0" smtClean="0"/>
          </a:p>
          <a:p>
            <a:pPr lvl="1"/>
            <a:r>
              <a:rPr lang="zh-CN" altLang="en-US" dirty="0" smtClean="0"/>
              <a:t>税源普遍，课征有弹性</a:t>
            </a:r>
            <a:endParaRPr lang="en-US" altLang="zh-CN" dirty="0" smtClean="0"/>
          </a:p>
          <a:p>
            <a:pPr lvl="1"/>
            <a:r>
              <a:rPr lang="zh-CN" altLang="en-US" dirty="0" smtClean="0"/>
              <a:t>计</a:t>
            </a:r>
            <a:r>
              <a:rPr lang="zh-CN" altLang="en-US" dirty="0" smtClean="0"/>
              <a:t>税较复杂，稽征管理难度较大</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4</a:t>
            </a:fld>
            <a:endParaRPr lang="zh-CN" altLang="en-US"/>
          </a:p>
        </p:txBody>
      </p:sp>
    </p:spTree>
  </p:cSld>
  <p:clrMapOvr>
    <a:masterClrMapping/>
  </p:clrMapOvr>
  <p:transition>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1357298"/>
            <a:ext cx="8540750" cy="4510102"/>
          </a:xfrm>
        </p:spPr>
        <p:txBody>
          <a:bodyPr/>
          <a:lstStyle/>
          <a:p>
            <a:r>
              <a:rPr lang="zh-CN" altLang="en-US" dirty="0" smtClean="0"/>
              <a:t>所得税的类型</a:t>
            </a:r>
            <a:endParaRPr lang="en-US" altLang="zh-CN" dirty="0" smtClean="0"/>
          </a:p>
          <a:p>
            <a:pPr lvl="1"/>
            <a:r>
              <a:rPr lang="zh-CN" altLang="en-US" dirty="0" smtClean="0"/>
              <a:t>企业</a:t>
            </a:r>
            <a:r>
              <a:rPr lang="zh-CN" altLang="en-US" dirty="0" smtClean="0"/>
              <a:t>所得税</a:t>
            </a:r>
            <a:endParaRPr lang="en-US" altLang="zh-CN" dirty="0" smtClean="0"/>
          </a:p>
          <a:p>
            <a:pPr lvl="2"/>
            <a:r>
              <a:rPr lang="zh-CN" altLang="en-US" dirty="0" smtClean="0"/>
              <a:t>企业</a:t>
            </a:r>
            <a:r>
              <a:rPr lang="zh-CN" altLang="en-US" dirty="0" smtClean="0"/>
              <a:t>所得税型</a:t>
            </a:r>
            <a:endParaRPr lang="en-US" altLang="zh-CN" dirty="0" smtClean="0"/>
          </a:p>
          <a:p>
            <a:pPr lvl="2"/>
            <a:r>
              <a:rPr lang="zh-CN" altLang="en-US" dirty="0" smtClean="0"/>
              <a:t>公司</a:t>
            </a:r>
            <a:r>
              <a:rPr lang="zh-CN" altLang="en-US" dirty="0" smtClean="0"/>
              <a:t>所得税型</a:t>
            </a:r>
            <a:endParaRPr lang="en-US" altLang="zh-CN" dirty="0" smtClean="0"/>
          </a:p>
          <a:p>
            <a:pPr lvl="1"/>
            <a:r>
              <a:rPr lang="zh-CN" altLang="en-US" dirty="0" smtClean="0"/>
              <a:t>个人所得</a:t>
            </a:r>
            <a:r>
              <a:rPr lang="zh-CN" altLang="en-US" dirty="0" smtClean="0"/>
              <a:t>税</a:t>
            </a:r>
            <a:endParaRPr lang="en-US" altLang="zh-CN" dirty="0" smtClean="0"/>
          </a:p>
          <a:p>
            <a:pPr lvl="2"/>
            <a:r>
              <a:rPr lang="zh-CN" altLang="en-US" dirty="0" smtClean="0"/>
              <a:t>个人综合所得税</a:t>
            </a:r>
            <a:endParaRPr lang="en-US" altLang="zh-CN" dirty="0" smtClean="0"/>
          </a:p>
          <a:p>
            <a:pPr lvl="2"/>
            <a:r>
              <a:rPr lang="zh-CN" altLang="en-US" dirty="0" smtClean="0"/>
              <a:t>个人分类所得税</a:t>
            </a:r>
            <a:endParaRPr lang="en-US" altLang="zh-CN" dirty="0" smtClean="0"/>
          </a:p>
          <a:p>
            <a:pPr lvl="2"/>
            <a:r>
              <a:rPr lang="zh-CN" altLang="en-US" dirty="0" smtClean="0"/>
              <a:t>个人混合所得税</a:t>
            </a:r>
            <a:endParaRPr lang="en-US" altLang="zh-CN" dirty="0" smtClean="0"/>
          </a:p>
          <a:p>
            <a:pPr lvl="1"/>
            <a:r>
              <a:rPr lang="zh-CN" altLang="en-US" dirty="0" smtClean="0"/>
              <a:t>企业</a:t>
            </a:r>
            <a:r>
              <a:rPr lang="zh-CN" altLang="en-US" dirty="0" smtClean="0"/>
              <a:t>所得税与个人所得税的关系</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5</a:t>
            </a:fld>
            <a:endParaRPr lang="zh-CN" alt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所得税制概述</a:t>
            </a:r>
            <a:endParaRPr lang="zh-CN" altLang="en-US" dirty="0"/>
          </a:p>
        </p:txBody>
      </p:sp>
      <p:sp>
        <p:nvSpPr>
          <p:cNvPr id="3" name="内容占位符 2"/>
          <p:cNvSpPr>
            <a:spLocks noGrp="1"/>
          </p:cNvSpPr>
          <p:nvPr>
            <p:ph idx="1"/>
          </p:nvPr>
        </p:nvSpPr>
        <p:spPr>
          <a:xfrm>
            <a:off x="304800" y="1571612"/>
            <a:ext cx="8540750" cy="4295788"/>
          </a:xfrm>
        </p:spPr>
        <p:txBody>
          <a:bodyPr/>
          <a:lstStyle/>
          <a:p>
            <a:r>
              <a:rPr lang="zh-CN" altLang="en-US" sz="2800" dirty="0" smtClean="0"/>
              <a:t>征收范围</a:t>
            </a:r>
            <a:endParaRPr lang="en-US" altLang="zh-CN" sz="2800" dirty="0" smtClean="0"/>
          </a:p>
          <a:p>
            <a:pPr lvl="1"/>
            <a:r>
              <a:rPr lang="zh-CN" altLang="en-US" sz="2400" dirty="0" smtClean="0"/>
              <a:t>居民</a:t>
            </a:r>
            <a:r>
              <a:rPr lang="zh-CN" altLang="en-US" sz="2400" dirty="0" smtClean="0"/>
              <a:t>纳税人和非居民纳税人</a:t>
            </a:r>
            <a:endParaRPr lang="en-US" altLang="zh-CN" sz="2400" dirty="0" smtClean="0"/>
          </a:p>
          <a:p>
            <a:pPr lvl="1"/>
            <a:r>
              <a:rPr lang="zh-CN" altLang="en-US" sz="2400" dirty="0" smtClean="0"/>
              <a:t>境内</a:t>
            </a:r>
            <a:r>
              <a:rPr lang="zh-CN" altLang="en-US" sz="2400" dirty="0" smtClean="0"/>
              <a:t>所得和境外所得</a:t>
            </a:r>
            <a:endParaRPr lang="en-US" altLang="zh-CN" sz="2400" dirty="0" smtClean="0"/>
          </a:p>
          <a:p>
            <a:r>
              <a:rPr lang="zh-CN" altLang="en-US" sz="2800" dirty="0" smtClean="0"/>
              <a:t>税</a:t>
            </a:r>
            <a:r>
              <a:rPr lang="zh-CN" altLang="en-US" sz="2800" dirty="0" smtClean="0"/>
              <a:t>基</a:t>
            </a:r>
            <a:endParaRPr lang="en-US" altLang="zh-CN" sz="2800" dirty="0" smtClean="0"/>
          </a:p>
          <a:p>
            <a:pPr lvl="1"/>
            <a:r>
              <a:rPr lang="zh-CN" altLang="en-US" sz="2400" dirty="0" smtClean="0"/>
              <a:t>企业应税</a:t>
            </a:r>
            <a:r>
              <a:rPr lang="zh-CN" altLang="en-US" sz="2400" dirty="0" smtClean="0"/>
              <a:t>所得</a:t>
            </a:r>
            <a:endParaRPr lang="en-US" altLang="zh-CN" sz="2400" dirty="0" smtClean="0"/>
          </a:p>
          <a:p>
            <a:pPr lvl="1"/>
            <a:r>
              <a:rPr lang="zh-CN" altLang="en-US" sz="2400" dirty="0" smtClean="0"/>
              <a:t>个人应税所得</a:t>
            </a:r>
            <a:endParaRPr lang="en-US" altLang="zh-CN" sz="2400" dirty="0" smtClean="0"/>
          </a:p>
          <a:p>
            <a:r>
              <a:rPr lang="zh-CN" altLang="en-US" sz="2800" dirty="0" smtClean="0"/>
              <a:t>税率结构</a:t>
            </a:r>
            <a:endParaRPr lang="en-US" altLang="zh-CN" sz="2800" dirty="0" smtClean="0"/>
          </a:p>
          <a:p>
            <a:pPr lvl="1"/>
            <a:r>
              <a:rPr lang="zh-CN" altLang="en-US" sz="2400" dirty="0" smtClean="0"/>
              <a:t>比例</a:t>
            </a:r>
            <a:r>
              <a:rPr lang="zh-CN" altLang="en-US" sz="2400" dirty="0" smtClean="0"/>
              <a:t>税率</a:t>
            </a:r>
            <a:endParaRPr lang="en-US" altLang="zh-CN" sz="2400" dirty="0" smtClean="0"/>
          </a:p>
          <a:p>
            <a:pPr lvl="1"/>
            <a:r>
              <a:rPr lang="zh-CN" altLang="en-US" sz="2400" dirty="0" smtClean="0"/>
              <a:t>累进税率</a:t>
            </a:r>
            <a:endParaRPr lang="zh-CN" altLang="en-US" sz="2400"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6</a:t>
            </a:fld>
            <a:endParaRPr lang="zh-CN" alt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04800" y="857232"/>
            <a:ext cx="8540750" cy="5010168"/>
          </a:xfrm>
        </p:spPr>
        <p:txBody>
          <a:bodyPr/>
          <a:lstStyle/>
          <a:p>
            <a:r>
              <a:rPr lang="zh-CN" altLang="en-US" sz="2800" dirty="0" smtClean="0"/>
              <a:t>税收优惠</a:t>
            </a:r>
            <a:endParaRPr lang="en-US" altLang="zh-CN" sz="2800" dirty="0" smtClean="0"/>
          </a:p>
          <a:p>
            <a:pPr lvl="1"/>
            <a:r>
              <a:rPr lang="zh-CN" altLang="en-US" sz="2400" dirty="0" smtClean="0"/>
              <a:t>税收优惠形式</a:t>
            </a:r>
            <a:endParaRPr lang="en-US" altLang="zh-CN" sz="2400" dirty="0" smtClean="0"/>
          </a:p>
          <a:p>
            <a:pPr lvl="1"/>
            <a:r>
              <a:rPr lang="zh-CN" altLang="en-US" sz="2400" dirty="0" smtClean="0"/>
              <a:t>税收优惠政策</a:t>
            </a:r>
            <a:endParaRPr lang="en-US" altLang="zh-CN" sz="2400" dirty="0" smtClean="0"/>
          </a:p>
          <a:p>
            <a:r>
              <a:rPr lang="zh-CN" altLang="en-US" sz="2800" dirty="0" smtClean="0"/>
              <a:t>征收方法</a:t>
            </a:r>
            <a:endParaRPr lang="en-US" altLang="zh-CN" sz="2800" dirty="0" smtClean="0"/>
          </a:p>
          <a:p>
            <a:pPr lvl="1"/>
            <a:r>
              <a:rPr lang="zh-CN" altLang="en-US" sz="2400" dirty="0" smtClean="0"/>
              <a:t>企业</a:t>
            </a:r>
            <a:r>
              <a:rPr lang="zh-CN" altLang="en-US" sz="2400" dirty="0" smtClean="0"/>
              <a:t>所得税的征收</a:t>
            </a:r>
            <a:endParaRPr lang="en-US" altLang="zh-CN" sz="2400" dirty="0" smtClean="0"/>
          </a:p>
          <a:p>
            <a:pPr lvl="1"/>
            <a:r>
              <a:rPr lang="zh-CN" altLang="en-US" sz="2400" dirty="0" smtClean="0"/>
              <a:t>个人所得</a:t>
            </a:r>
            <a:r>
              <a:rPr lang="zh-CN" altLang="en-US" sz="2400" dirty="0" smtClean="0"/>
              <a:t>税的征收</a:t>
            </a:r>
            <a:endParaRPr lang="en-US" altLang="zh-CN" sz="2400" dirty="0" smtClean="0"/>
          </a:p>
          <a:p>
            <a:r>
              <a:rPr lang="zh-CN" altLang="en-US" sz="2800" dirty="0" smtClean="0"/>
              <a:t>所得税政策选择</a:t>
            </a:r>
            <a:endParaRPr lang="en-US" altLang="zh-CN" sz="2800" dirty="0" smtClean="0"/>
          </a:p>
          <a:p>
            <a:pPr lvl="1"/>
            <a:r>
              <a:rPr lang="zh-CN" altLang="en-US" sz="2400" dirty="0" smtClean="0"/>
              <a:t>税</a:t>
            </a:r>
            <a:r>
              <a:rPr lang="zh-CN" altLang="en-US" sz="2400" dirty="0" smtClean="0"/>
              <a:t>基政策</a:t>
            </a:r>
            <a:endParaRPr lang="en-US" altLang="zh-CN" sz="2400" dirty="0" smtClean="0"/>
          </a:p>
          <a:p>
            <a:pPr lvl="1"/>
            <a:r>
              <a:rPr lang="zh-CN" altLang="en-US" sz="2400" dirty="0" smtClean="0"/>
              <a:t>税率政策</a:t>
            </a:r>
            <a:endParaRPr lang="en-US" altLang="zh-CN" sz="2400" dirty="0" smtClean="0"/>
          </a:p>
          <a:p>
            <a:pPr lvl="1"/>
            <a:r>
              <a:rPr lang="zh-CN" altLang="en-US" sz="2400" dirty="0" smtClean="0"/>
              <a:t>征收政策</a:t>
            </a:r>
            <a:endParaRPr lang="en-US" altLang="zh-CN" sz="2400" dirty="0" smtClean="0"/>
          </a:p>
          <a:p>
            <a:pPr lvl="1"/>
            <a:r>
              <a:rPr lang="zh-CN" altLang="en-US" sz="2400" dirty="0" smtClean="0"/>
              <a:t>优惠政策</a:t>
            </a:r>
            <a:endParaRPr lang="zh-CN" altLang="en-US" sz="2400"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7</a:t>
            </a:fld>
            <a:endParaRPr lang="zh-CN" alt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我国现行所得税制度</a:t>
            </a:r>
            <a:endParaRPr lang="zh-CN" altLang="en-US" dirty="0"/>
          </a:p>
        </p:txBody>
      </p:sp>
      <p:sp>
        <p:nvSpPr>
          <p:cNvPr id="3" name="内容占位符 2"/>
          <p:cNvSpPr>
            <a:spLocks noGrp="1"/>
          </p:cNvSpPr>
          <p:nvPr>
            <p:ph idx="1"/>
          </p:nvPr>
        </p:nvSpPr>
        <p:spPr/>
        <p:txBody>
          <a:bodyPr/>
          <a:lstStyle/>
          <a:p>
            <a:r>
              <a:rPr lang="zh-CN" altLang="en-US" dirty="0" smtClean="0"/>
              <a:t>企业所得税</a:t>
            </a:r>
            <a:endParaRPr lang="en-US" altLang="zh-CN" dirty="0" smtClean="0"/>
          </a:p>
          <a:p>
            <a:pPr lvl="1"/>
            <a:r>
              <a:rPr lang="zh-CN" altLang="en-US" dirty="0" smtClean="0"/>
              <a:t>纳税人</a:t>
            </a:r>
            <a:endParaRPr lang="en-US" altLang="zh-CN" dirty="0" smtClean="0"/>
          </a:p>
          <a:p>
            <a:pPr lvl="1"/>
            <a:r>
              <a:rPr lang="zh-CN" altLang="en-US" dirty="0" smtClean="0"/>
              <a:t>征税</a:t>
            </a:r>
            <a:r>
              <a:rPr lang="zh-CN" altLang="en-US" dirty="0" smtClean="0"/>
              <a:t>对象</a:t>
            </a:r>
            <a:endParaRPr lang="en-US" altLang="zh-CN" dirty="0" smtClean="0"/>
          </a:p>
          <a:p>
            <a:pPr lvl="1"/>
            <a:r>
              <a:rPr lang="zh-CN" altLang="en-US" dirty="0" smtClean="0"/>
              <a:t>税率</a:t>
            </a:r>
            <a:endParaRPr lang="en-US" altLang="zh-CN" dirty="0" smtClean="0"/>
          </a:p>
          <a:p>
            <a:pPr lvl="1"/>
            <a:r>
              <a:rPr lang="zh-CN" altLang="en-US" dirty="0" smtClean="0"/>
              <a:t>计</a:t>
            </a:r>
            <a:r>
              <a:rPr lang="zh-CN" altLang="en-US" dirty="0" smtClean="0"/>
              <a:t>税依据和应纳所得税额的计算</a:t>
            </a:r>
            <a:endParaRPr lang="en-US" altLang="zh-CN" dirty="0" smtClean="0"/>
          </a:p>
          <a:p>
            <a:pPr lvl="1"/>
            <a:r>
              <a:rPr lang="zh-CN" altLang="en-US" dirty="0" smtClean="0"/>
              <a:t>税收优惠</a:t>
            </a:r>
            <a:endParaRPr lang="en-US" altLang="zh-CN" dirty="0" smtClean="0"/>
          </a:p>
          <a:p>
            <a:pPr lvl="1"/>
            <a:r>
              <a:rPr lang="zh-CN" altLang="en-US" dirty="0" smtClean="0"/>
              <a:t>征收管理</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8</a:t>
            </a:fld>
            <a:endParaRPr lang="zh-CN" altLang="en-US"/>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个人所得税</a:t>
            </a:r>
            <a:endParaRPr lang="en-US" altLang="zh-CN" dirty="0" smtClean="0"/>
          </a:p>
          <a:p>
            <a:pPr lvl="1"/>
            <a:r>
              <a:rPr lang="zh-CN" altLang="en-US" dirty="0" smtClean="0"/>
              <a:t>纳税人</a:t>
            </a:r>
            <a:endParaRPr lang="en-US" altLang="zh-CN" dirty="0" smtClean="0"/>
          </a:p>
          <a:p>
            <a:pPr lvl="1"/>
            <a:r>
              <a:rPr lang="zh-CN" altLang="en-US" dirty="0" smtClean="0"/>
              <a:t>征税</a:t>
            </a:r>
            <a:r>
              <a:rPr lang="zh-CN" altLang="en-US" dirty="0" smtClean="0"/>
              <a:t>对象</a:t>
            </a:r>
            <a:endParaRPr lang="en-US" altLang="zh-CN" dirty="0" smtClean="0"/>
          </a:p>
          <a:p>
            <a:pPr lvl="1"/>
            <a:r>
              <a:rPr lang="zh-CN" altLang="en-US" dirty="0" smtClean="0"/>
              <a:t>税率</a:t>
            </a:r>
            <a:endParaRPr lang="en-US" altLang="zh-CN" dirty="0" smtClean="0"/>
          </a:p>
          <a:p>
            <a:pPr lvl="1"/>
            <a:r>
              <a:rPr lang="zh-CN" altLang="en-US" dirty="0" smtClean="0"/>
              <a:t>个人所得</a:t>
            </a:r>
            <a:r>
              <a:rPr lang="zh-CN" altLang="en-US" dirty="0" smtClean="0"/>
              <a:t>税的计算</a:t>
            </a:r>
            <a:endParaRPr lang="en-US" altLang="zh-CN" dirty="0" smtClean="0"/>
          </a:p>
          <a:p>
            <a:pPr lvl="1"/>
            <a:r>
              <a:rPr lang="zh-CN" altLang="en-US" dirty="0" smtClean="0"/>
              <a:t>税收优惠</a:t>
            </a:r>
            <a:endParaRPr lang="en-US" altLang="zh-CN" dirty="0" smtClean="0"/>
          </a:p>
          <a:p>
            <a:pPr lvl="1"/>
            <a:r>
              <a:rPr lang="zh-CN" altLang="en-US" dirty="0" smtClean="0"/>
              <a:t>征收管理</a:t>
            </a:r>
            <a:endParaRPr lang="zh-CN" altLang="en-US" dirty="0"/>
          </a:p>
        </p:txBody>
      </p:sp>
      <p:sp>
        <p:nvSpPr>
          <p:cNvPr id="4" name="页脚占位符 3"/>
          <p:cNvSpPr>
            <a:spLocks noGrp="1"/>
          </p:cNvSpPr>
          <p:nvPr>
            <p:ph type="ftr" sz="quarter" idx="11"/>
          </p:nvPr>
        </p:nvSpPr>
        <p:spPr/>
        <p:txBody>
          <a:bodyPr/>
          <a:lstStyle/>
          <a:p>
            <a:r>
              <a:rPr lang="zh-CN" altLang="en-US" smtClean="0"/>
              <a:t>上海财经大学</a:t>
            </a:r>
            <a:endParaRPr lang="zh-CN" altLang="en-US"/>
          </a:p>
        </p:txBody>
      </p:sp>
      <p:sp>
        <p:nvSpPr>
          <p:cNvPr id="5" name="灯片编号占位符 4"/>
          <p:cNvSpPr>
            <a:spLocks noGrp="1"/>
          </p:cNvSpPr>
          <p:nvPr>
            <p:ph type="sldNum" sz="quarter" idx="12"/>
          </p:nvPr>
        </p:nvSpPr>
        <p:spPr/>
        <p:txBody>
          <a:bodyPr/>
          <a:lstStyle/>
          <a:p>
            <a:fld id="{F37CE419-77F9-45A1-89DC-EBD4817AB0EC}" type="slidenum">
              <a:rPr lang="zh-CN" altLang="en-US" smtClean="0"/>
              <a:pPr/>
              <a:t>9</a:t>
            </a:fld>
            <a:endParaRPr lang="zh-CN" altLang="en-US"/>
          </a:p>
        </p:txBody>
      </p:sp>
    </p:spTree>
  </p:cSld>
  <p:clrMapOvr>
    <a:masterClrMapping/>
  </p:clrMapOvr>
  <p:transition>
    <p:blinds dir="vert"/>
  </p:transition>
</p:sld>
</file>

<file path=ppt/theme/theme1.xml><?xml version="1.0" encoding="utf-8"?>
<a:theme xmlns:a="http://schemas.openxmlformats.org/drawingml/2006/main" name="主题2">
  <a:themeElements>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主题2</Template>
  <TotalTime>803</TotalTime>
  <Words>324</Words>
  <Application>Microsoft Office PowerPoint</Application>
  <PresentationFormat>全屏显示(4:3)</PresentationFormat>
  <Paragraphs>87</Paragraphs>
  <Slides>10</Slides>
  <Notes>1</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主题2</vt:lpstr>
      <vt:lpstr>公 共 经 济 学 （财 政 学） Public Finance</vt:lpstr>
      <vt:lpstr>第十八章  财产税和其他税</vt:lpstr>
      <vt:lpstr>本章目录</vt:lpstr>
      <vt:lpstr>所得税的特点及类型</vt:lpstr>
      <vt:lpstr>幻灯片 5</vt:lpstr>
      <vt:lpstr>所得税制概述</vt:lpstr>
      <vt:lpstr>幻灯片 7</vt:lpstr>
      <vt:lpstr>我国现行所得税制度</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 共 经 济 学 （财 政 学） Public Finance</dc:title>
  <dc:creator>杨海燕</dc:creator>
  <cp:lastModifiedBy>杨海燕</cp:lastModifiedBy>
  <cp:revision>32</cp:revision>
  <dcterms:created xsi:type="dcterms:W3CDTF">2016-09-17T04:13:46Z</dcterms:created>
  <dcterms:modified xsi:type="dcterms:W3CDTF">2016-09-17T17:39:18Z</dcterms:modified>
</cp:coreProperties>
</file>