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01"/>
  </p:notesMasterIdLst>
  <p:sldIdLst>
    <p:sldId id="344" r:id="rId2"/>
    <p:sldId id="345" r:id="rId3"/>
    <p:sldId id="346" r:id="rId4"/>
    <p:sldId id="343" r:id="rId5"/>
    <p:sldId id="347" r:id="rId6"/>
    <p:sldId id="349" r:id="rId7"/>
    <p:sldId id="358" r:id="rId8"/>
    <p:sldId id="484" r:id="rId9"/>
    <p:sldId id="485" r:id="rId10"/>
    <p:sldId id="351" r:id="rId11"/>
    <p:sldId id="352" r:id="rId12"/>
    <p:sldId id="486" r:id="rId13"/>
    <p:sldId id="350" r:id="rId14"/>
    <p:sldId id="463" r:id="rId15"/>
    <p:sldId id="487" r:id="rId16"/>
    <p:sldId id="464" r:id="rId17"/>
    <p:sldId id="488" r:id="rId18"/>
    <p:sldId id="489" r:id="rId19"/>
    <p:sldId id="490" r:id="rId20"/>
    <p:sldId id="491" r:id="rId21"/>
    <p:sldId id="492" r:id="rId22"/>
    <p:sldId id="493" r:id="rId23"/>
    <p:sldId id="494" r:id="rId24"/>
    <p:sldId id="495" r:id="rId25"/>
    <p:sldId id="496" r:id="rId26"/>
    <p:sldId id="497" r:id="rId27"/>
    <p:sldId id="498" r:id="rId28"/>
    <p:sldId id="499" r:id="rId29"/>
    <p:sldId id="500" r:id="rId30"/>
    <p:sldId id="501" r:id="rId31"/>
    <p:sldId id="502" r:id="rId32"/>
    <p:sldId id="503" r:id="rId33"/>
    <p:sldId id="504" r:id="rId34"/>
    <p:sldId id="505" r:id="rId35"/>
    <p:sldId id="506" r:id="rId36"/>
    <p:sldId id="507" r:id="rId37"/>
    <p:sldId id="508" r:id="rId38"/>
    <p:sldId id="509" r:id="rId39"/>
    <p:sldId id="510" r:id="rId40"/>
    <p:sldId id="511" r:id="rId41"/>
    <p:sldId id="512" r:id="rId42"/>
    <p:sldId id="513" r:id="rId43"/>
    <p:sldId id="514" r:id="rId44"/>
    <p:sldId id="515" r:id="rId45"/>
    <p:sldId id="517" r:id="rId46"/>
    <p:sldId id="516" r:id="rId47"/>
    <p:sldId id="518" r:id="rId48"/>
    <p:sldId id="519" r:id="rId49"/>
    <p:sldId id="520" r:id="rId50"/>
    <p:sldId id="521" r:id="rId51"/>
    <p:sldId id="522" r:id="rId52"/>
    <p:sldId id="523" r:id="rId53"/>
    <p:sldId id="524" r:id="rId54"/>
    <p:sldId id="525" r:id="rId55"/>
    <p:sldId id="526" r:id="rId56"/>
    <p:sldId id="527" r:id="rId57"/>
    <p:sldId id="528" r:id="rId58"/>
    <p:sldId id="529" r:id="rId59"/>
    <p:sldId id="530" r:id="rId60"/>
    <p:sldId id="532" r:id="rId61"/>
    <p:sldId id="531" r:id="rId62"/>
    <p:sldId id="354" r:id="rId63"/>
    <p:sldId id="359" r:id="rId64"/>
    <p:sldId id="533" r:id="rId65"/>
    <p:sldId id="468" r:id="rId66"/>
    <p:sldId id="424" r:id="rId67"/>
    <p:sldId id="426" r:id="rId68"/>
    <p:sldId id="427" r:id="rId69"/>
    <p:sldId id="370" r:id="rId70"/>
    <p:sldId id="476" r:id="rId71"/>
    <p:sldId id="534" r:id="rId72"/>
    <p:sldId id="535" r:id="rId73"/>
    <p:sldId id="536" r:id="rId74"/>
    <p:sldId id="537" r:id="rId75"/>
    <p:sldId id="403" r:id="rId76"/>
    <p:sldId id="477" r:id="rId77"/>
    <p:sldId id="538" r:id="rId78"/>
    <p:sldId id="413" r:id="rId79"/>
    <p:sldId id="539" r:id="rId80"/>
    <p:sldId id="479" r:id="rId81"/>
    <p:sldId id="428" r:id="rId82"/>
    <p:sldId id="540" r:id="rId83"/>
    <p:sldId id="541" r:id="rId84"/>
    <p:sldId id="542" r:id="rId85"/>
    <p:sldId id="391" r:id="rId86"/>
    <p:sldId id="543" r:id="rId87"/>
    <p:sldId id="544" r:id="rId88"/>
    <p:sldId id="443" r:id="rId89"/>
    <p:sldId id="444" r:id="rId90"/>
    <p:sldId id="445" r:id="rId91"/>
    <p:sldId id="446" r:id="rId92"/>
    <p:sldId id="448" r:id="rId93"/>
    <p:sldId id="545" r:id="rId94"/>
    <p:sldId id="546" r:id="rId95"/>
    <p:sldId id="449" r:id="rId96"/>
    <p:sldId id="483" r:id="rId97"/>
    <p:sldId id="547" r:id="rId98"/>
    <p:sldId id="318" r:id="rId99"/>
    <p:sldId id="548" r:id="rId100"/>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13996"/>
            <a:ext cx="9162661" cy="6871996"/>
          </a:xfrm>
          <a:prstGeom prst="rect">
            <a:avLst/>
          </a:prstGeom>
          <a:noFill/>
          <a:ln w="9525">
            <a:solidFill>
              <a:srgbClr val="000000"/>
            </a:solidFill>
            <a:miter lim="800000"/>
            <a:headEnd/>
            <a:tailEnd/>
          </a:ln>
        </p:spPr>
      </p:sp>
      <p:sp>
        <p:nvSpPr>
          <p:cNvPr id="819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pPr>
              <a:defRPr/>
            </a:pPr>
            <a:fld id="{8D3E2896-2279-4A1A-BDE5-9E38F47EC224}" type="slidenum">
              <a:rPr lang="en-US" altLang="zh-CN"/>
              <a:pPr>
                <a:defRPr/>
              </a:pPr>
              <a:t>‹#›</a:t>
            </a:fld>
            <a:endParaRPr lang="en-US" altLang="zh-CN"/>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179388" y="0"/>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userDrawn="1"/>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054560" y="354805"/>
            <a:ext cx="503488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1095530">
            <a:off x="7713032" y="-113795"/>
            <a:ext cx="1435224" cy="1435224"/>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85058" y="-82646"/>
            <a:ext cx="1728192" cy="1728192"/>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1043608" y="600093"/>
            <a:ext cx="910040" cy="910040"/>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267744" y="980728"/>
            <a:ext cx="6735122" cy="1066792"/>
          </a:xfrm>
        </p:spPr>
        <p:txBody>
          <a:bodyPr/>
          <a:lstStyle/>
          <a:p>
            <a:r>
              <a:rPr lang="zh-CN" altLang="en-US" dirty="0">
                <a:solidFill>
                  <a:schemeClr val="tx2">
                    <a:lumMod val="50000"/>
                  </a:schemeClr>
                </a:solidFill>
                <a:ea typeface="宋体" pitchFamily="2" charset="-122"/>
              </a:rPr>
              <a:t>学习</a:t>
            </a:r>
            <a:r>
              <a:rPr lang="zh-CN" altLang="en-US" dirty="0" smtClean="0">
                <a:solidFill>
                  <a:schemeClr val="tx2">
                    <a:lumMod val="50000"/>
                  </a:schemeClr>
                </a:solidFill>
                <a:ea typeface="宋体" pitchFamily="2" charset="-122"/>
              </a:rPr>
              <a:t>情境</a:t>
            </a:r>
            <a:r>
              <a:rPr lang="en-US" altLang="zh-CN" dirty="0" smtClean="0">
                <a:solidFill>
                  <a:schemeClr val="tx2">
                    <a:lumMod val="50000"/>
                  </a:schemeClr>
                </a:solidFill>
                <a:ea typeface="宋体" pitchFamily="2" charset="-122"/>
              </a:rPr>
              <a:t>9    T-SQL</a:t>
            </a:r>
            <a:r>
              <a:rPr lang="zh-CN" altLang="en-US" dirty="0">
                <a:solidFill>
                  <a:schemeClr val="tx2">
                    <a:lumMod val="50000"/>
                  </a:schemeClr>
                </a:solidFill>
                <a:ea typeface="宋体" pitchFamily="2" charset="-122"/>
              </a:rPr>
              <a:t>编程基础</a:t>
            </a:r>
            <a:br>
              <a:rPr lang="zh-CN" altLang="en-US" dirty="0">
                <a:solidFill>
                  <a:schemeClr val="tx2">
                    <a:lumMod val="50000"/>
                  </a:schemeClr>
                </a:solidFill>
                <a:ea typeface="宋体" pitchFamily="2" charset="-122"/>
              </a:rPr>
            </a:b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3728" y="332656"/>
            <a:ext cx="5952245" cy="487363"/>
          </a:xfrm>
        </p:spPr>
        <p:txBody>
          <a:bodyPr/>
          <a:lstStyle/>
          <a:p>
            <a:r>
              <a:rPr lang="zh-CN" altLang="en-US" sz="2800" dirty="0" smtClean="0"/>
              <a:t>任务</a:t>
            </a:r>
            <a:r>
              <a:rPr lang="en-US" altLang="zh-CN" sz="2800" dirty="0" smtClean="0"/>
              <a:t>1    </a:t>
            </a:r>
            <a:r>
              <a:rPr lang="zh-CN" altLang="en-US" sz="2800" dirty="0" smtClean="0"/>
              <a:t>编写</a:t>
            </a:r>
            <a:r>
              <a:rPr lang="en-US" altLang="zh-CN" sz="2800" dirty="0"/>
              <a:t>T-SQL</a:t>
            </a:r>
            <a:r>
              <a:rPr lang="zh-CN" altLang="en-US" sz="2800" dirty="0"/>
              <a:t>程序，查询各班的班级编号、名称及所属系部</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10</a:t>
            </a:fld>
            <a:endParaRPr lang="en-US" altLang="zh-CN"/>
          </a:p>
        </p:txBody>
      </p:sp>
      <p:sp>
        <p:nvSpPr>
          <p:cNvPr id="6" name="AutoShape 2"/>
          <p:cNvSpPr>
            <a:spLocks noChangeArrowheads="1"/>
          </p:cNvSpPr>
          <p:nvPr/>
        </p:nvSpPr>
        <p:spPr bwMode="gray">
          <a:xfrm>
            <a:off x="2013939" y="1772816"/>
            <a:ext cx="3866494" cy="86409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23938" y="2008192"/>
            <a:ext cx="5182867" cy="341632"/>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56523" y="1479866"/>
            <a:ext cx="1330066" cy="1330066"/>
          </a:xfrm>
          <a:prstGeom prst="rect">
            <a:avLst/>
          </a:prstGeom>
          <a:noFill/>
        </p:spPr>
      </p:pic>
      <p:sp>
        <p:nvSpPr>
          <p:cNvPr id="10" name="Text Box 7"/>
          <p:cNvSpPr txBox="1">
            <a:spLocks noChangeArrowheads="1"/>
          </p:cNvSpPr>
          <p:nvPr/>
        </p:nvSpPr>
        <p:spPr bwMode="black">
          <a:xfrm>
            <a:off x="835245" y="198437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7" y="3122480"/>
            <a:ext cx="3380244" cy="76765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8" y="3321643"/>
            <a:ext cx="305649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322360" y="3303528"/>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83030" y="2809932"/>
            <a:ext cx="1307205" cy="1307205"/>
          </a:xfrm>
          <a:prstGeom prst="rect">
            <a:avLst/>
          </a:prstGeom>
          <a:noFill/>
        </p:spPr>
      </p:pic>
      <p:sp>
        <p:nvSpPr>
          <p:cNvPr id="15" name="Text Box 12"/>
          <p:cNvSpPr txBox="1">
            <a:spLocks noChangeArrowheads="1"/>
          </p:cNvSpPr>
          <p:nvPr/>
        </p:nvSpPr>
        <p:spPr bwMode="black">
          <a:xfrm>
            <a:off x="848498" y="3263479"/>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pic>
        <p:nvPicPr>
          <p:cNvPr id="1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3542010" y="3957677"/>
            <a:ext cx="4702695" cy="303563"/>
          </a:xfrm>
          <a:prstGeom prst="rect">
            <a:avLst/>
          </a:prstGeom>
          <a:noFill/>
          <a:ln w="9525">
            <a:noFill/>
            <a:miter lim="800000"/>
            <a:headEnd/>
            <a:tailEnd/>
          </a:ln>
        </p:spPr>
      </p:pic>
      <p:pic>
        <p:nvPicPr>
          <p:cNvPr id="17" name="Picture 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63888" y="4221088"/>
            <a:ext cx="4680818" cy="21658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6" name="AutoShape 2"/>
          <p:cNvSpPr>
            <a:spLocks noChangeArrowheads="1"/>
          </p:cNvSpPr>
          <p:nvPr/>
        </p:nvSpPr>
        <p:spPr bwMode="gray">
          <a:xfrm>
            <a:off x="2056598" y="1772815"/>
            <a:ext cx="6459564" cy="1152129"/>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22456" y="2125884"/>
            <a:ext cx="5095875" cy="369332"/>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语句，观察执行结果。</a:t>
            </a:r>
          </a:p>
        </p:txBody>
      </p:sp>
      <p:sp>
        <p:nvSpPr>
          <p:cNvPr id="8" name="AutoShape 4"/>
          <p:cNvSpPr>
            <a:spLocks noChangeArrowheads="1"/>
          </p:cNvSpPr>
          <p:nvPr/>
        </p:nvSpPr>
        <p:spPr bwMode="gray">
          <a:xfrm>
            <a:off x="2359024" y="2131910"/>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92200" y="1603326"/>
            <a:ext cx="1414448" cy="1414448"/>
          </a:xfrm>
          <a:prstGeom prst="rect">
            <a:avLst/>
          </a:prstGeom>
          <a:noFill/>
        </p:spPr>
      </p:pic>
      <p:sp>
        <p:nvSpPr>
          <p:cNvPr id="10" name="Text Box 7"/>
          <p:cNvSpPr txBox="1">
            <a:spLocks noChangeArrowheads="1"/>
          </p:cNvSpPr>
          <p:nvPr/>
        </p:nvSpPr>
        <p:spPr bwMode="black">
          <a:xfrm>
            <a:off x="955674" y="2131910"/>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11" name="AutoShape 8"/>
          <p:cNvSpPr>
            <a:spLocks noChangeArrowheads="1"/>
          </p:cNvSpPr>
          <p:nvPr/>
        </p:nvSpPr>
        <p:spPr bwMode="gray">
          <a:xfrm>
            <a:off x="1475656" y="3212976"/>
            <a:ext cx="6542675" cy="245234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1609619" y="3284984"/>
            <a:ext cx="6408712" cy="2308324"/>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本任务编写了一个最简单的</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程序。</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是</a:t>
            </a:r>
            <a:r>
              <a:rPr lang="en-US" altLang="zh-CN" dirty="0">
                <a:solidFill>
                  <a:schemeClr val="tx2">
                    <a:lumMod val="50000"/>
                  </a:schemeClr>
                </a:solidFill>
                <a:latin typeface="黑体" pitchFamily="49" charset="-122"/>
                <a:ea typeface="黑体" pitchFamily="49" charset="-122"/>
              </a:rPr>
              <a:t>Microsoft SQL Server</a:t>
            </a:r>
            <a:r>
              <a:rPr lang="zh-CN" altLang="en-US" dirty="0">
                <a:solidFill>
                  <a:schemeClr val="tx2">
                    <a:lumMod val="50000"/>
                  </a:schemeClr>
                </a:solidFill>
                <a:latin typeface="黑体" pitchFamily="49" charset="-122"/>
                <a:ea typeface="黑体" pitchFamily="49" charset="-122"/>
              </a:rPr>
              <a:t>提供的查询语言，它是</a:t>
            </a:r>
            <a:r>
              <a:rPr lang="en-US" altLang="zh-CN" dirty="0">
                <a:solidFill>
                  <a:schemeClr val="tx2">
                    <a:lumMod val="50000"/>
                  </a:schemeClr>
                </a:solidFill>
                <a:latin typeface="黑体" pitchFamily="49" charset="-122"/>
                <a:ea typeface="黑体" pitchFamily="49" charset="-122"/>
              </a:rPr>
              <a:t>Microsoft</a:t>
            </a:r>
            <a:r>
              <a:rPr lang="zh-CN" altLang="en-US" dirty="0">
                <a:solidFill>
                  <a:schemeClr val="tx2">
                    <a:lumMod val="50000"/>
                  </a:schemeClr>
                </a:solidFill>
                <a:latin typeface="黑体" pitchFamily="49" charset="-122"/>
                <a:ea typeface="黑体" pitchFamily="49" charset="-122"/>
              </a:rPr>
              <a:t>公司对于</a:t>
            </a:r>
            <a:r>
              <a:rPr lang="en-US" altLang="zh-CN" dirty="0">
                <a:solidFill>
                  <a:schemeClr val="tx2">
                    <a:lumMod val="50000"/>
                  </a:schemeClr>
                </a:solidFill>
                <a:latin typeface="黑体" pitchFamily="49" charset="-122"/>
                <a:ea typeface="黑体" pitchFamily="49" charset="-122"/>
              </a:rPr>
              <a:t>ANSI SQL</a:t>
            </a:r>
            <a:r>
              <a:rPr lang="zh-CN" altLang="en-US" dirty="0">
                <a:solidFill>
                  <a:schemeClr val="tx2">
                    <a:lumMod val="50000"/>
                  </a:schemeClr>
                </a:solidFill>
                <a:latin typeface="黑体" pitchFamily="49" charset="-122"/>
                <a:ea typeface="黑体" pitchFamily="49" charset="-122"/>
              </a:rPr>
              <a:t>的一个扩展，它不仅提供了对</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标准的支持，另外还提供了类似于</a:t>
            </a:r>
            <a:r>
              <a:rPr lang="en-US" altLang="zh-CN" dirty="0">
                <a:solidFill>
                  <a:schemeClr val="tx2">
                    <a:lumMod val="50000"/>
                  </a:schemeClr>
                </a:solidFill>
                <a:latin typeface="黑体" pitchFamily="49" charset="-122"/>
                <a:ea typeface="黑体" pitchFamily="49" charset="-122"/>
              </a:rPr>
              <a:t>C</a:t>
            </a:r>
            <a:r>
              <a:rPr lang="zh-CN" altLang="en-US" dirty="0">
                <a:solidFill>
                  <a:schemeClr val="tx2">
                    <a:lumMod val="50000"/>
                  </a:schemeClr>
                </a:solidFill>
                <a:latin typeface="黑体" pitchFamily="49" charset="-122"/>
                <a:ea typeface="黑体" pitchFamily="49" charset="-122"/>
              </a:rPr>
              <a:t>等编程语言的基本功能。</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对于使用</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非常重要，它是</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功能的核心，使用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编写程序可以完成所有的数据库管理工作</a:t>
            </a:r>
            <a:r>
              <a:rPr lang="zh-CN" altLang="en-US" dirty="0">
                <a:solidFill>
                  <a:schemeClr val="tx2">
                    <a:lumMod val="50000"/>
                  </a:schemeClr>
                </a:solidFill>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a:t>
            </a:fld>
            <a:endParaRPr lang="en-US" altLang="zh-CN"/>
          </a:p>
        </p:txBody>
      </p:sp>
      <p:sp>
        <p:nvSpPr>
          <p:cNvPr id="6" name="AutoShape 8"/>
          <p:cNvSpPr>
            <a:spLocks noChangeArrowheads="1"/>
          </p:cNvSpPr>
          <p:nvPr/>
        </p:nvSpPr>
        <p:spPr bwMode="gray">
          <a:xfrm>
            <a:off x="1169622" y="1592796"/>
            <a:ext cx="7128792" cy="4248472"/>
          </a:xfrm>
          <a:prstGeom prst="roundRect">
            <a:avLst>
              <a:gd name="adj" fmla="val 11505"/>
            </a:avLst>
          </a:prstGeom>
          <a:gradFill>
            <a:gsLst>
              <a:gs pos="10000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7" name="矩形 6"/>
          <p:cNvSpPr/>
          <p:nvPr/>
        </p:nvSpPr>
        <p:spPr>
          <a:xfrm>
            <a:off x="1511660" y="1916832"/>
            <a:ext cx="6336704" cy="1477328"/>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另外，本任务中使用了注释语句，也称为注解，注释内容通常是一些说明性文字，对程序的</a:t>
            </a:r>
            <a:r>
              <a:rPr lang="zh-CN" altLang="en-US" dirty="0" smtClean="0">
                <a:solidFill>
                  <a:schemeClr val="tx2">
                    <a:lumMod val="50000"/>
                  </a:schemeClr>
                </a:solidFill>
                <a:latin typeface="黑体" pitchFamily="49" charset="-122"/>
                <a:ea typeface="黑体" pitchFamily="49" charset="-122"/>
              </a:rPr>
              <a:t>结</a:t>
            </a:r>
            <a:r>
              <a:rPr lang="zh-CN" altLang="en-US" dirty="0">
                <a:solidFill>
                  <a:schemeClr val="tx2">
                    <a:lumMod val="50000"/>
                  </a:schemeClr>
                </a:solidFill>
                <a:latin typeface="黑体" pitchFamily="49" charset="-122"/>
                <a:ea typeface="黑体" pitchFamily="49" charset="-122"/>
              </a:rPr>
              <a:t>构及功能给出简要的解释。注释语句不是可执行语句，不被系统编译，也不被程序执行。使用注释语句的目的是为了使程序代码易读易分析，也便于日后的管理和维护。</a:t>
            </a:r>
          </a:p>
        </p:txBody>
      </p:sp>
      <p:sp>
        <p:nvSpPr>
          <p:cNvPr id="8" name="矩形 7"/>
          <p:cNvSpPr/>
          <p:nvPr/>
        </p:nvSpPr>
        <p:spPr>
          <a:xfrm>
            <a:off x="1511660" y="3717032"/>
            <a:ext cx="6444716" cy="1837426"/>
          </a:xfrm>
          <a:prstGeom prst="rect">
            <a:avLst/>
          </a:prstGeom>
        </p:spPr>
        <p:txBody>
          <a:bodyPr wrap="square">
            <a:spAutoFit/>
          </a:bodyPr>
          <a:lstStyle/>
          <a:p>
            <a:pPr>
              <a:lnSpc>
                <a:spcPct val="90000"/>
              </a:lnSpc>
            </a:pPr>
            <a:r>
              <a:rPr lang="en-US" altLang="zh-CN" dirty="0">
                <a:solidFill>
                  <a:schemeClr val="bg1"/>
                </a:solidFill>
                <a:latin typeface="黑体" pitchFamily="49" charset="-122"/>
                <a:ea typeface="黑体" pitchFamily="49" charset="-122"/>
              </a:rPr>
              <a:t>SQL Server</a:t>
            </a:r>
            <a:r>
              <a:rPr lang="zh-CN" altLang="en-US" dirty="0">
                <a:solidFill>
                  <a:schemeClr val="bg1"/>
                </a:solidFill>
                <a:latin typeface="黑体" pitchFamily="49" charset="-122"/>
                <a:ea typeface="黑体" pitchFamily="49" charset="-122"/>
              </a:rPr>
              <a:t>支持两种形式的程序注释语句：</a:t>
            </a:r>
          </a:p>
          <a:p>
            <a:pPr>
              <a:lnSpc>
                <a:spcPct val="90000"/>
              </a:lnSpc>
            </a:pPr>
            <a:endParaRPr lang="zh-CN" altLang="en-US" dirty="0">
              <a:solidFill>
                <a:schemeClr val="bg1"/>
              </a:solidFill>
              <a:latin typeface="黑体" pitchFamily="49" charset="-122"/>
              <a:ea typeface="黑体" pitchFamily="49" charset="-122"/>
            </a:endParaRPr>
          </a:p>
          <a:p>
            <a:pPr>
              <a:lnSpc>
                <a:spcPct val="90000"/>
              </a:lnSpc>
            </a:pPr>
            <a:r>
              <a:rPr lang="en-US" altLang="zh-CN" dirty="0">
                <a:solidFill>
                  <a:schemeClr val="bg1"/>
                </a:solidFill>
                <a:latin typeface="黑体" pitchFamily="49" charset="-122"/>
                <a:ea typeface="黑体" pitchFamily="49" charset="-122"/>
              </a:rPr>
              <a:t> 1</a:t>
            </a:r>
            <a:r>
              <a:rPr lang="zh-CN" altLang="en-US" dirty="0">
                <a:solidFill>
                  <a:schemeClr val="bg1"/>
                </a:solidFill>
                <a:latin typeface="黑体" pitchFamily="49" charset="-122"/>
                <a:ea typeface="黑体" pitchFamily="49" charset="-122"/>
              </a:rPr>
              <a:t>．单行注释语句：使用</a:t>
            </a:r>
            <a:r>
              <a:rPr lang="en-US" altLang="zh-CN" dirty="0">
                <a:solidFill>
                  <a:schemeClr val="bg1"/>
                </a:solidFill>
                <a:latin typeface="黑体" pitchFamily="49" charset="-122"/>
                <a:ea typeface="黑体" pitchFamily="49" charset="-122"/>
              </a:rPr>
              <a:t>ANSI</a:t>
            </a:r>
            <a:r>
              <a:rPr lang="zh-CN" altLang="en-US" dirty="0">
                <a:solidFill>
                  <a:schemeClr val="bg1"/>
                </a:solidFill>
                <a:latin typeface="黑体" pitchFamily="49" charset="-122"/>
                <a:ea typeface="黑体" pitchFamily="49" charset="-122"/>
              </a:rPr>
              <a:t>标准的注释符 “</a:t>
            </a:r>
            <a:r>
              <a:rPr lang="en-US" altLang="zh-CN" dirty="0">
                <a:solidFill>
                  <a:schemeClr val="bg1"/>
                </a:solidFill>
                <a:latin typeface="黑体" pitchFamily="49" charset="-122"/>
                <a:ea typeface="黑体" pitchFamily="49" charset="-122"/>
              </a:rPr>
              <a:t>--</a:t>
            </a:r>
            <a:r>
              <a:rPr lang="zh-CN" altLang="en-US" dirty="0">
                <a:solidFill>
                  <a:schemeClr val="bg1"/>
                </a:solidFill>
                <a:latin typeface="黑体" pitchFamily="49" charset="-122"/>
                <a:ea typeface="黑体" pitchFamily="49" charset="-122"/>
              </a:rPr>
              <a:t>”，注释语句写在“</a:t>
            </a:r>
            <a:r>
              <a:rPr lang="en-US" altLang="zh-CN" dirty="0">
                <a:solidFill>
                  <a:schemeClr val="bg1"/>
                </a:solidFill>
                <a:latin typeface="黑体" pitchFamily="49" charset="-122"/>
                <a:ea typeface="黑体" pitchFamily="49" charset="-122"/>
              </a:rPr>
              <a:t>--</a:t>
            </a:r>
            <a:r>
              <a:rPr lang="zh-CN" altLang="en-US" dirty="0">
                <a:solidFill>
                  <a:schemeClr val="bg1"/>
                </a:solidFill>
                <a:latin typeface="黑体" pitchFamily="49" charset="-122"/>
                <a:ea typeface="黑体" pitchFamily="49" charset="-122"/>
              </a:rPr>
              <a:t>”的后面，只能书写单行</a:t>
            </a:r>
          </a:p>
          <a:p>
            <a:pPr>
              <a:lnSpc>
                <a:spcPct val="90000"/>
              </a:lnSpc>
            </a:pPr>
            <a:endParaRPr lang="zh-CN" altLang="en-US" dirty="0">
              <a:solidFill>
                <a:schemeClr val="bg1"/>
              </a:solidFill>
              <a:latin typeface="黑体" pitchFamily="49" charset="-122"/>
              <a:ea typeface="黑体" pitchFamily="49" charset="-122"/>
            </a:endParaRPr>
          </a:p>
          <a:p>
            <a:pPr>
              <a:lnSpc>
                <a:spcPct val="90000"/>
              </a:lnSpc>
            </a:pPr>
            <a:r>
              <a:rPr lang="en-US" altLang="zh-CN" dirty="0">
                <a:solidFill>
                  <a:schemeClr val="bg1"/>
                </a:solidFill>
                <a:latin typeface="黑体" pitchFamily="49" charset="-122"/>
                <a:ea typeface="黑体" pitchFamily="49" charset="-122"/>
              </a:rPr>
              <a:t> 2</a:t>
            </a:r>
            <a:r>
              <a:rPr lang="zh-CN" altLang="en-US" dirty="0">
                <a:solidFill>
                  <a:schemeClr val="bg1"/>
                </a:solidFill>
                <a:latin typeface="黑体" pitchFamily="49" charset="-122"/>
                <a:ea typeface="黑体" pitchFamily="49" charset="-122"/>
              </a:rPr>
              <a:t>．多行注释语句：使用与</a:t>
            </a:r>
            <a:r>
              <a:rPr lang="en-US" altLang="zh-CN" dirty="0">
                <a:solidFill>
                  <a:schemeClr val="bg1"/>
                </a:solidFill>
                <a:latin typeface="黑体" pitchFamily="49" charset="-122"/>
                <a:ea typeface="黑体" pitchFamily="49" charset="-122"/>
              </a:rPr>
              <a:t>C</a:t>
            </a:r>
            <a:r>
              <a:rPr lang="zh-CN" altLang="en-US" dirty="0">
                <a:solidFill>
                  <a:schemeClr val="bg1"/>
                </a:solidFill>
                <a:latin typeface="黑体" pitchFamily="49" charset="-122"/>
                <a:ea typeface="黑体" pitchFamily="49" charset="-122"/>
              </a:rPr>
              <a:t>语言相同的程序注释符“</a:t>
            </a:r>
            <a:r>
              <a:rPr lang="en-US" altLang="zh-CN" dirty="0">
                <a:solidFill>
                  <a:schemeClr val="bg1"/>
                </a:solidFill>
                <a:latin typeface="黑体" pitchFamily="49" charset="-122"/>
                <a:ea typeface="黑体" pitchFamily="49" charset="-122"/>
              </a:rPr>
              <a:t>/*  */</a:t>
            </a:r>
            <a:r>
              <a:rPr lang="zh-CN" altLang="en-US" dirty="0">
                <a:solidFill>
                  <a:schemeClr val="bg1"/>
                </a:solidFill>
                <a:latin typeface="黑体" pitchFamily="49" charset="-122"/>
                <a:ea typeface="黑体" pitchFamily="49" charset="-122"/>
              </a:rPr>
              <a:t>”，注释语句写在“</a:t>
            </a:r>
            <a:r>
              <a:rPr lang="en-US" altLang="zh-CN" dirty="0">
                <a:solidFill>
                  <a:schemeClr val="bg1"/>
                </a:solidFill>
                <a:latin typeface="黑体" pitchFamily="49" charset="-122"/>
                <a:ea typeface="黑体" pitchFamily="49" charset="-122"/>
              </a:rPr>
              <a:t>/*</a:t>
            </a:r>
            <a:r>
              <a:rPr lang="zh-CN" altLang="en-US" dirty="0">
                <a:solidFill>
                  <a:schemeClr val="bg1"/>
                </a:solidFill>
                <a:latin typeface="黑体" pitchFamily="49" charset="-122"/>
                <a:ea typeface="黑体" pitchFamily="49" charset="-122"/>
              </a:rPr>
              <a:t>”和“</a:t>
            </a:r>
            <a:r>
              <a:rPr lang="en-US" altLang="zh-CN" dirty="0">
                <a:solidFill>
                  <a:schemeClr val="bg1"/>
                </a:solidFill>
                <a:latin typeface="黑体" pitchFamily="49" charset="-122"/>
                <a:ea typeface="黑体" pitchFamily="49" charset="-122"/>
              </a:rPr>
              <a:t>*/</a:t>
            </a:r>
            <a:r>
              <a:rPr lang="zh-CN" altLang="en-US" dirty="0">
                <a:solidFill>
                  <a:schemeClr val="bg1"/>
                </a:solidFill>
                <a:latin typeface="黑体" pitchFamily="49" charset="-122"/>
                <a:ea typeface="黑体" pitchFamily="49" charset="-122"/>
              </a:rPr>
              <a:t>”之间，可以连续书写多行。</a:t>
            </a:r>
          </a:p>
        </p:txBody>
      </p:sp>
    </p:spTree>
    <p:extLst>
      <p:ext uri="{BB962C8B-B14F-4D97-AF65-F5344CB8AC3E}">
        <p14:creationId xmlns:p14="http://schemas.microsoft.com/office/powerpoint/2010/main" xmlns="" val="3711161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2      </a:t>
            </a:r>
            <a:r>
              <a:rPr lang="zh-CN" altLang="en-US" sz="2400" dirty="0" smtClean="0"/>
              <a:t>编写</a:t>
            </a:r>
            <a:r>
              <a:rPr lang="en-US" altLang="zh-CN" sz="2400" dirty="0"/>
              <a:t>T-SQL</a:t>
            </a:r>
            <a:r>
              <a:rPr lang="zh-CN" altLang="en-US" sz="2400" dirty="0"/>
              <a:t>程序，查询姓所有姓“王”的教师的信息</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a:t>
            </a:fld>
            <a:endParaRPr lang="en-US" altLang="zh-CN"/>
          </a:p>
        </p:txBody>
      </p:sp>
      <p:sp>
        <p:nvSpPr>
          <p:cNvPr id="9" name="Line 18"/>
          <p:cNvSpPr>
            <a:spLocks noChangeShapeType="1"/>
          </p:cNvSpPr>
          <p:nvPr/>
        </p:nvSpPr>
        <p:spPr bwMode="auto">
          <a:xfrm>
            <a:off x="1357290" y="2928934"/>
            <a:ext cx="3430734"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21" name="AutoShape 2"/>
          <p:cNvSpPr>
            <a:spLocks noChangeArrowheads="1"/>
          </p:cNvSpPr>
          <p:nvPr/>
        </p:nvSpPr>
        <p:spPr bwMode="gray">
          <a:xfrm>
            <a:off x="1831214" y="1696699"/>
            <a:ext cx="3100827" cy="1008112"/>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22" name="Text Box 3"/>
          <p:cNvSpPr txBox="1">
            <a:spLocks noChangeArrowheads="1"/>
          </p:cNvSpPr>
          <p:nvPr/>
        </p:nvSpPr>
        <p:spPr bwMode="black">
          <a:xfrm>
            <a:off x="3037701" y="2014499"/>
            <a:ext cx="1894340" cy="369332"/>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新建查询文件</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23" name="AutoShape 4"/>
          <p:cNvSpPr>
            <a:spLocks noChangeArrowheads="1"/>
          </p:cNvSpPr>
          <p:nvPr/>
        </p:nvSpPr>
        <p:spPr bwMode="gray">
          <a:xfrm>
            <a:off x="2504300" y="2014499"/>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24" name="Picture 5" descr="DO_circle001"/>
          <p:cNvPicPr>
            <a:picLocks noChangeAspect="1" noChangeArrowheads="1"/>
          </p:cNvPicPr>
          <p:nvPr/>
        </p:nvPicPr>
        <p:blipFill>
          <a:blip r:embed="rId2" cstate="print"/>
          <a:srcRect/>
          <a:stretch>
            <a:fillRect/>
          </a:stretch>
        </p:blipFill>
        <p:spPr bwMode="auto">
          <a:xfrm>
            <a:off x="1089852" y="1497775"/>
            <a:ext cx="1414448" cy="1414448"/>
          </a:xfrm>
          <a:prstGeom prst="rect">
            <a:avLst/>
          </a:prstGeom>
          <a:noFill/>
        </p:spPr>
      </p:pic>
      <p:sp>
        <p:nvSpPr>
          <p:cNvPr id="25" name="Text Box 7"/>
          <p:cNvSpPr txBox="1">
            <a:spLocks noChangeArrowheads="1"/>
          </p:cNvSpPr>
          <p:nvPr/>
        </p:nvSpPr>
        <p:spPr bwMode="black">
          <a:xfrm>
            <a:off x="953326" y="2026359"/>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4" name="AutoShape 2"/>
          <p:cNvSpPr>
            <a:spLocks noChangeArrowheads="1"/>
          </p:cNvSpPr>
          <p:nvPr/>
        </p:nvSpPr>
        <p:spPr bwMode="gray">
          <a:xfrm>
            <a:off x="1831214" y="3263547"/>
            <a:ext cx="3100827" cy="1008112"/>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5" name="Text Box 3"/>
          <p:cNvSpPr txBox="1">
            <a:spLocks noChangeArrowheads="1"/>
          </p:cNvSpPr>
          <p:nvPr/>
        </p:nvSpPr>
        <p:spPr bwMode="black">
          <a:xfrm>
            <a:off x="3037701" y="3581347"/>
            <a:ext cx="1894340" cy="369332"/>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6" name="AutoShape 4"/>
          <p:cNvSpPr>
            <a:spLocks noChangeArrowheads="1"/>
          </p:cNvSpPr>
          <p:nvPr/>
        </p:nvSpPr>
        <p:spPr bwMode="gray">
          <a:xfrm>
            <a:off x="2504300" y="3581347"/>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7" name="Picture 5" descr="DO_circle001"/>
          <p:cNvPicPr>
            <a:picLocks noChangeAspect="1" noChangeArrowheads="1"/>
          </p:cNvPicPr>
          <p:nvPr/>
        </p:nvPicPr>
        <p:blipFill>
          <a:blip r:embed="rId2" cstate="print"/>
          <a:srcRect/>
          <a:stretch>
            <a:fillRect/>
          </a:stretch>
        </p:blipFill>
        <p:spPr bwMode="auto">
          <a:xfrm>
            <a:off x="1089852" y="3064623"/>
            <a:ext cx="1414448" cy="1414448"/>
          </a:xfrm>
          <a:prstGeom prst="rect">
            <a:avLst/>
          </a:prstGeom>
          <a:noFill/>
        </p:spPr>
      </p:pic>
      <p:sp>
        <p:nvSpPr>
          <p:cNvPr id="18" name="Text Box 7"/>
          <p:cNvSpPr txBox="1">
            <a:spLocks noChangeArrowheads="1"/>
          </p:cNvSpPr>
          <p:nvPr/>
        </p:nvSpPr>
        <p:spPr bwMode="black">
          <a:xfrm>
            <a:off x="953326" y="3593207"/>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pic>
        <p:nvPicPr>
          <p:cNvPr id="19" name="Picture 1"/>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20090"/>
          <a:stretch/>
        </p:blipFill>
        <p:spPr bwMode="auto">
          <a:xfrm>
            <a:off x="2504300" y="4149081"/>
            <a:ext cx="4967231" cy="22325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AutoShape 2"/>
          <p:cNvSpPr>
            <a:spLocks noChangeArrowheads="1"/>
          </p:cNvSpPr>
          <p:nvPr/>
        </p:nvSpPr>
        <p:spPr bwMode="gray">
          <a:xfrm rot="5400000">
            <a:off x="6082979" y="3019220"/>
            <a:ext cx="2401801" cy="1442095"/>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34" name="AutoShape 4"/>
          <p:cNvSpPr>
            <a:spLocks noChangeArrowheads="1"/>
          </p:cNvSpPr>
          <p:nvPr/>
        </p:nvSpPr>
        <p:spPr bwMode="gray">
          <a:xfrm rot="5400000">
            <a:off x="7021157" y="2746531"/>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36" name="Picture 5" descr="DO_circle001"/>
          <p:cNvPicPr>
            <a:picLocks noChangeAspect="1" noChangeArrowheads="1"/>
          </p:cNvPicPr>
          <p:nvPr/>
        </p:nvPicPr>
        <p:blipFill>
          <a:blip r:embed="rId2" cstate="print"/>
          <a:srcRect/>
          <a:stretch>
            <a:fillRect/>
          </a:stretch>
        </p:blipFill>
        <p:spPr bwMode="auto">
          <a:xfrm>
            <a:off x="6562836" y="1495215"/>
            <a:ext cx="1330066" cy="1330066"/>
          </a:xfrm>
          <a:prstGeom prst="rect">
            <a:avLst/>
          </a:prstGeom>
          <a:noFill/>
        </p:spPr>
      </p:pic>
      <p:sp>
        <p:nvSpPr>
          <p:cNvPr id="37" name="Text Box 7"/>
          <p:cNvSpPr txBox="1">
            <a:spLocks noChangeArrowheads="1"/>
          </p:cNvSpPr>
          <p:nvPr/>
        </p:nvSpPr>
        <p:spPr bwMode="black">
          <a:xfrm>
            <a:off x="6434511" y="1960051"/>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38" name="Text Box 3"/>
          <p:cNvSpPr txBox="1">
            <a:spLocks noChangeArrowheads="1"/>
          </p:cNvSpPr>
          <p:nvPr/>
        </p:nvSpPr>
        <p:spPr bwMode="black">
          <a:xfrm>
            <a:off x="6668779" y="3163012"/>
            <a:ext cx="1230205" cy="1200329"/>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语句，观察执行结果</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2</a:t>
            </a:r>
            <a:r>
              <a:rPr lang="zh-CN" altLang="en-US" sz="2800" dirty="0" smtClean="0"/>
              <a:t>（</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14</a:t>
            </a:fld>
            <a:endParaRPr lang="en-US" altLang="zh-CN"/>
          </a:p>
        </p:txBody>
      </p:sp>
      <p:sp>
        <p:nvSpPr>
          <p:cNvPr id="11" name="AutoShape 8"/>
          <p:cNvSpPr>
            <a:spLocks noChangeArrowheads="1"/>
          </p:cNvSpPr>
          <p:nvPr/>
        </p:nvSpPr>
        <p:spPr bwMode="gray">
          <a:xfrm>
            <a:off x="899592" y="1849179"/>
            <a:ext cx="7200800" cy="366805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1367644" y="2218728"/>
            <a:ext cx="6264696" cy="286232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pPr marL="0" indent="0" eaLnBrk="1" hangingPunct="1">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本任务内有两个批处理。所谓批是指从客户机传送到服务器上的一组完整数据和</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指令，批中的所有</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语句做为一个整体编译成一个执行单元后从应用程序一次性地发送到</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服务器进行执行，称之为批处理。</a:t>
            </a: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所有的批处理命令都使用</a:t>
            </a:r>
            <a:r>
              <a:rPr lang="en-US" altLang="zh-CN" dirty="0">
                <a:solidFill>
                  <a:schemeClr val="tx2">
                    <a:lumMod val="50000"/>
                  </a:schemeClr>
                </a:solidFill>
                <a:latin typeface="黑体" pitchFamily="49" charset="-122"/>
                <a:ea typeface="黑体" pitchFamily="49" charset="-122"/>
              </a:rPr>
              <a:t>GO</a:t>
            </a:r>
            <a:r>
              <a:rPr lang="zh-CN" altLang="en-US" dirty="0">
                <a:solidFill>
                  <a:schemeClr val="tx2">
                    <a:lumMod val="50000"/>
                  </a:schemeClr>
                </a:solidFill>
                <a:latin typeface="黑体" pitchFamily="49" charset="-122"/>
                <a:ea typeface="黑体" pitchFamily="49" charset="-122"/>
              </a:rPr>
              <a:t>作为结束标志，当</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的编译器扫描到某行的前两个字符是</a:t>
            </a:r>
            <a:r>
              <a:rPr lang="en-US" altLang="zh-CN" dirty="0">
                <a:solidFill>
                  <a:schemeClr val="tx2">
                    <a:lumMod val="50000"/>
                  </a:schemeClr>
                </a:solidFill>
                <a:latin typeface="黑体" pitchFamily="49" charset="-122"/>
                <a:ea typeface="黑体" pitchFamily="49" charset="-122"/>
              </a:rPr>
              <a:t>GO</a:t>
            </a:r>
            <a:r>
              <a:rPr lang="zh-CN" altLang="en-US" dirty="0">
                <a:solidFill>
                  <a:schemeClr val="tx2">
                    <a:lumMod val="50000"/>
                  </a:schemeClr>
                </a:solidFill>
                <a:latin typeface="黑体" pitchFamily="49" charset="-122"/>
                <a:ea typeface="黑体" pitchFamily="49" charset="-122"/>
              </a:rPr>
              <a:t>的时候，它会把</a:t>
            </a:r>
            <a:r>
              <a:rPr lang="en-US" altLang="zh-CN" dirty="0">
                <a:solidFill>
                  <a:schemeClr val="tx2">
                    <a:lumMod val="50000"/>
                  </a:schemeClr>
                </a:solidFill>
                <a:latin typeface="黑体" pitchFamily="49" charset="-122"/>
                <a:ea typeface="黑体" pitchFamily="49" charset="-122"/>
              </a:rPr>
              <a:t>GO</a:t>
            </a:r>
            <a:r>
              <a:rPr lang="zh-CN" altLang="en-US" dirty="0">
                <a:solidFill>
                  <a:schemeClr val="tx2">
                    <a:lumMod val="50000"/>
                  </a:schemeClr>
                </a:solidFill>
                <a:latin typeface="黑体" pitchFamily="49" charset="-122"/>
                <a:ea typeface="黑体" pitchFamily="49" charset="-122"/>
              </a:rPr>
              <a:t>前面的所有语句作为一个批处理送往服务器。</a:t>
            </a:r>
          </a:p>
        </p:txBody>
      </p:sp>
    </p:spTree>
    <p:extLst>
      <p:ext uri="{BB962C8B-B14F-4D97-AF65-F5344CB8AC3E}">
        <p14:creationId xmlns:p14="http://schemas.microsoft.com/office/powerpoint/2010/main" xmlns="" val="36442872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2</a:t>
            </a:r>
            <a:r>
              <a:rPr lang="zh-CN" altLang="en-US" sz="2800" dirty="0" smtClean="0"/>
              <a:t>（</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15</a:t>
            </a:fld>
            <a:endParaRPr lang="en-US" altLang="zh-CN"/>
          </a:p>
        </p:txBody>
      </p:sp>
      <p:sp>
        <p:nvSpPr>
          <p:cNvPr id="11" name="AutoShape 8"/>
          <p:cNvSpPr>
            <a:spLocks noChangeArrowheads="1"/>
          </p:cNvSpPr>
          <p:nvPr/>
        </p:nvSpPr>
        <p:spPr bwMode="gray">
          <a:xfrm>
            <a:off x="899592" y="1849179"/>
            <a:ext cx="7200800" cy="2875965"/>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1367644" y="2218728"/>
            <a:ext cx="6264696" cy="2031325"/>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由于批处理中的所有语句被当作是一个整体，因此若其中一个语句出现了编译错误，则该批处理内所有语句的执行都将被取消。</a:t>
            </a: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在</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中，创建数据库、表以及存储过程和视图等，必须在语句末尾添加批处理标志</a:t>
            </a:r>
            <a:r>
              <a:rPr lang="en-US" altLang="zh-CN" dirty="0">
                <a:solidFill>
                  <a:schemeClr val="tx2">
                    <a:lumMod val="50000"/>
                  </a:schemeClr>
                </a:solidFill>
                <a:latin typeface="黑体" pitchFamily="49" charset="-122"/>
                <a:ea typeface="黑体" pitchFamily="49" charset="-122"/>
              </a:rPr>
              <a:t>GO</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4756245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3    </a:t>
            </a:r>
            <a:r>
              <a:rPr lang="zh-CN" altLang="en-US" sz="2800" dirty="0" smtClean="0"/>
              <a:t>编写</a:t>
            </a:r>
            <a:r>
              <a:rPr lang="en-US" altLang="zh-CN" sz="2800" dirty="0"/>
              <a:t>T-SQL</a:t>
            </a:r>
            <a:r>
              <a:rPr lang="zh-CN" altLang="en-US" sz="2800" dirty="0"/>
              <a:t>程序，按照指定条件查询学生信息</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16</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a:solidFill>
                  <a:schemeClr val="tx2">
                    <a:lumMod val="50000"/>
                  </a:schemeClr>
                </a:solidFill>
                <a:latin typeface="黑体" pitchFamily="49" charset="-122"/>
                <a:ea typeface="黑体" pitchFamily="49" charset="-122"/>
              </a:rPr>
              <a:t>9.1</a:t>
            </a:r>
            <a:r>
              <a:rPr lang="zh-CN" altLang="en-US" dirty="0">
                <a:solidFill>
                  <a:schemeClr val="tx2">
                    <a:lumMod val="50000"/>
                  </a:schemeClr>
                </a:solidFill>
                <a:latin typeface="黑体" pitchFamily="49" charset="-122"/>
                <a:ea typeface="黑体" pitchFamily="49" charset="-122"/>
              </a:rPr>
              <a:t>所示。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4911171" y="1902464"/>
            <a:ext cx="3528317" cy="2443752"/>
          </a:xfrm>
          <a:prstGeom prst="rect">
            <a:avLst/>
          </a:prstGeom>
          <a:noFill/>
          <a:ln w="9525">
            <a:noFill/>
            <a:miter lim="800000"/>
            <a:headEnd/>
            <a:tailEnd/>
          </a:ln>
        </p:spPr>
      </p:pic>
      <p:pic>
        <p:nvPicPr>
          <p:cNvPr id="22" name="Picture 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09010" y="4447076"/>
            <a:ext cx="2526506" cy="1247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Rectangle 4"/>
          <p:cNvSpPr>
            <a:spLocks noChangeArrowheads="1"/>
          </p:cNvSpPr>
          <p:nvPr/>
        </p:nvSpPr>
        <p:spPr bwMode="auto">
          <a:xfrm>
            <a:off x="6306344" y="5864170"/>
            <a:ext cx="731838"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b="1" dirty="0">
                <a:solidFill>
                  <a:schemeClr val="tx2"/>
                </a:solidFill>
              </a:rPr>
              <a:t>9.1</a:t>
            </a:r>
            <a:endParaRPr lang="zh-CN" altLang="en-US" b="1" dirty="0">
              <a:solidFill>
                <a:schemeClr val="tx2"/>
              </a:solidFill>
            </a:endParaRPr>
          </a:p>
        </p:txBody>
      </p:sp>
    </p:spTree>
    <p:extLst>
      <p:ext uri="{BB962C8B-B14F-4D97-AF65-F5344CB8AC3E}">
        <p14:creationId xmlns:p14="http://schemas.microsoft.com/office/powerpoint/2010/main" xmlns="" val="15751419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17</a:t>
            </a:fld>
            <a:endParaRPr lang="en-US" altLang="zh-CN"/>
          </a:p>
        </p:txBody>
      </p:sp>
      <p:sp>
        <p:nvSpPr>
          <p:cNvPr id="6" name="AutoShape 8"/>
          <p:cNvSpPr>
            <a:spLocks noChangeArrowheads="1"/>
          </p:cNvSpPr>
          <p:nvPr/>
        </p:nvSpPr>
        <p:spPr bwMode="gray">
          <a:xfrm>
            <a:off x="1280465" y="1916832"/>
            <a:ext cx="6552728"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667853" y="2348880"/>
            <a:ext cx="6048672"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本任务主要完成了一个操作，就是根据给定的局部变量的值在</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表中查询符合条件的记录。</a:t>
            </a:r>
          </a:p>
          <a:p>
            <a:endParaRPr lang="zh-CN" altLang="en-US"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．变量是程序执行中必不可少的部分，它主要是用来 </a:t>
            </a:r>
          </a:p>
          <a:p>
            <a:r>
              <a:rPr lang="zh-CN" altLang="en-US" dirty="0">
                <a:solidFill>
                  <a:schemeClr val="tx2">
                    <a:lumMod val="50000"/>
                  </a:schemeClr>
                </a:solidFill>
                <a:latin typeface="黑体" pitchFamily="49" charset="-122"/>
                <a:ea typeface="黑体" pitchFamily="49" charset="-122"/>
              </a:rPr>
              <a:t>   在程序运行过程中存储和传递数据。变量其实就是</a:t>
            </a:r>
          </a:p>
          <a:p>
            <a:r>
              <a:rPr lang="zh-CN" altLang="en-US" dirty="0">
                <a:solidFill>
                  <a:schemeClr val="tx2">
                    <a:lumMod val="50000"/>
                  </a:schemeClr>
                </a:solidFill>
                <a:latin typeface="黑体" pitchFamily="49" charset="-122"/>
                <a:ea typeface="黑体" pitchFamily="49" charset="-122"/>
              </a:rPr>
              <a:t>   内存中的一个存储区域，存储在这个区域中的数据</a:t>
            </a:r>
          </a:p>
          <a:p>
            <a:r>
              <a:rPr lang="zh-CN" altLang="en-US" dirty="0">
                <a:solidFill>
                  <a:schemeClr val="tx2">
                    <a:lumMod val="50000"/>
                  </a:schemeClr>
                </a:solidFill>
                <a:latin typeface="黑体" pitchFamily="49" charset="-122"/>
                <a:ea typeface="黑体" pitchFamily="49" charset="-122"/>
              </a:rPr>
              <a:t>   就是变量的值。在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语句中变量有两种，局部</a:t>
            </a:r>
          </a:p>
          <a:p>
            <a:r>
              <a:rPr lang="zh-CN" altLang="en-US" dirty="0">
                <a:solidFill>
                  <a:schemeClr val="tx2">
                    <a:lumMod val="50000"/>
                  </a:schemeClr>
                </a:solidFill>
                <a:latin typeface="黑体" pitchFamily="49" charset="-122"/>
                <a:ea typeface="黑体" pitchFamily="49" charset="-122"/>
              </a:rPr>
              <a:t>   变量与全局变量。</a:t>
            </a:r>
          </a:p>
        </p:txBody>
      </p:sp>
    </p:spTree>
    <p:extLst>
      <p:ext uri="{BB962C8B-B14F-4D97-AF65-F5344CB8AC3E}">
        <p14:creationId xmlns:p14="http://schemas.microsoft.com/office/powerpoint/2010/main" xmlns="" val="29573743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18</a:t>
            </a:fld>
            <a:endParaRPr lang="en-US" altLang="zh-CN"/>
          </a:p>
        </p:txBody>
      </p:sp>
      <p:sp>
        <p:nvSpPr>
          <p:cNvPr id="6" name="AutoShape 8"/>
          <p:cNvSpPr>
            <a:spLocks noChangeArrowheads="1"/>
          </p:cNvSpPr>
          <p:nvPr/>
        </p:nvSpPr>
        <p:spPr bwMode="gray">
          <a:xfrm>
            <a:off x="1280465" y="1916832"/>
            <a:ext cx="6552728"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667853" y="2147371"/>
            <a:ext cx="6048672" cy="3139321"/>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局部变量是作用域局限在一定范围内的变量，是用户自定义的变量。一般来说，局部变量的使用</a:t>
            </a:r>
          </a:p>
          <a:p>
            <a:r>
              <a:rPr lang="zh-CN" altLang="en-US" dirty="0">
                <a:solidFill>
                  <a:schemeClr val="tx2">
                    <a:lumMod val="50000"/>
                  </a:schemeClr>
                </a:solidFill>
                <a:latin typeface="黑体" pitchFamily="49" charset="-122"/>
                <a:ea typeface="黑体" pitchFamily="49" charset="-122"/>
              </a:rPr>
              <a:t>  范围局限于定义它的批处理内。定义它的批处理中的</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语句可以引用这个局部变量，直到批处理结束，这个局部变量的生命周期也就结束了。</a:t>
            </a:r>
          </a:p>
          <a:p>
            <a:endParaRPr lang="zh-CN" altLang="en-US"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．在使用一个局部变量之前，必须先声明该变量。声明局部变量的语法格式如下：</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DECLARE  @</a:t>
            </a:r>
            <a:r>
              <a:rPr lang="zh-CN" altLang="en-US" dirty="0">
                <a:solidFill>
                  <a:schemeClr val="tx2">
                    <a:lumMod val="50000"/>
                  </a:schemeClr>
                </a:solidFill>
                <a:latin typeface="黑体" pitchFamily="49" charset="-122"/>
                <a:ea typeface="黑体" pitchFamily="49" charset="-122"/>
              </a:rPr>
              <a:t>变量名  变量类型 </a:t>
            </a: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变量名  变量类型</a:t>
            </a:r>
            <a:r>
              <a:rPr lang="en-US" altLang="zh-CN" dirty="0">
                <a:solidFill>
                  <a:schemeClr val="tx2">
                    <a:lumMod val="50000"/>
                  </a:schemeClr>
                </a:solidFill>
                <a:latin typeface="黑体" pitchFamily="49" charset="-122"/>
                <a:ea typeface="黑体" pitchFamily="49" charset="-122"/>
              </a:rPr>
              <a:t>] …… ……</a:t>
            </a:r>
          </a:p>
        </p:txBody>
      </p:sp>
    </p:spTree>
    <p:extLst>
      <p:ext uri="{BB962C8B-B14F-4D97-AF65-F5344CB8AC3E}">
        <p14:creationId xmlns:p14="http://schemas.microsoft.com/office/powerpoint/2010/main" xmlns="" val="39275417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19</a:t>
            </a:fld>
            <a:endParaRPr lang="en-US" altLang="zh-CN"/>
          </a:p>
        </p:txBody>
      </p:sp>
      <p:sp>
        <p:nvSpPr>
          <p:cNvPr id="6" name="AutoShape 8"/>
          <p:cNvSpPr>
            <a:spLocks noChangeArrowheads="1"/>
          </p:cNvSpPr>
          <p:nvPr/>
        </p:nvSpPr>
        <p:spPr bwMode="gray">
          <a:xfrm>
            <a:off x="1280465" y="1916832"/>
            <a:ext cx="6552728"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667853" y="2147371"/>
            <a:ext cx="6048672" cy="2862322"/>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声明语句中的各部分说明如下：</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局部变量名的命名必须遵循</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的标识符命名规则，并且必须以字符“</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开头。</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局部变量的类型可以是系统数据类型，也可以是用户自定义的数据类型。</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DECLARE</a:t>
            </a:r>
            <a:r>
              <a:rPr lang="zh-CN" altLang="en-US" dirty="0">
                <a:solidFill>
                  <a:schemeClr val="tx2">
                    <a:lumMod val="50000"/>
                  </a:schemeClr>
                </a:solidFill>
                <a:latin typeface="黑体" pitchFamily="49" charset="-122"/>
                <a:ea typeface="黑体" pitchFamily="49" charset="-122"/>
              </a:rPr>
              <a:t>语句可以声明一个或多个局部变量，变量被声明以后初值都是</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27579895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1847217"/>
            <a:ext cx="6532778" cy="367001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60441" y="2229575"/>
            <a:ext cx="4979911" cy="2862322"/>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a:solidFill>
                  <a:schemeClr val="tx2">
                    <a:lumMod val="50000"/>
                  </a:schemeClr>
                </a:solidFill>
                <a:latin typeface="黑体" pitchFamily="49" charset="-122"/>
                <a:ea typeface="黑体" pitchFamily="49" charset="-122"/>
              </a:rPr>
              <a:t>在学生管理数据库的使用过程中，经常会遇到需</a:t>
            </a:r>
          </a:p>
          <a:p>
            <a:pPr lvl="0"/>
            <a:r>
              <a:rPr lang="zh-CN" altLang="en-US" sz="2000" b="0" dirty="0">
                <a:solidFill>
                  <a:schemeClr val="tx2">
                    <a:lumMod val="50000"/>
                  </a:schemeClr>
                </a:solidFill>
                <a:latin typeface="黑体" pitchFamily="49" charset="-122"/>
                <a:ea typeface="黑体" pitchFamily="49" charset="-122"/>
              </a:rPr>
              <a:t>要把若干条命令组织起来完成复杂应用的情况，即需要进行结构化编程。</a:t>
            </a:r>
            <a:r>
              <a:rPr lang="en-US" altLang="zh-CN" sz="2000" b="0" dirty="0">
                <a:solidFill>
                  <a:schemeClr val="tx2">
                    <a:lumMod val="50000"/>
                  </a:schemeClr>
                </a:solidFill>
                <a:latin typeface="黑体" pitchFamily="49" charset="-122"/>
                <a:ea typeface="黑体" pitchFamily="49" charset="-122"/>
              </a:rPr>
              <a:t>SQL SERVER 2005</a:t>
            </a:r>
            <a:r>
              <a:rPr lang="zh-CN" altLang="en-US" sz="2000" b="0" dirty="0">
                <a:solidFill>
                  <a:schemeClr val="tx2">
                    <a:lumMod val="50000"/>
                  </a:schemeClr>
                </a:solidFill>
                <a:latin typeface="黑体" pitchFamily="49" charset="-122"/>
                <a:ea typeface="黑体" pitchFamily="49" charset="-122"/>
              </a:rPr>
              <a:t>中的</a:t>
            </a:r>
            <a:r>
              <a:rPr lang="en-US" altLang="zh-CN" sz="2000" b="0" dirty="0">
                <a:solidFill>
                  <a:schemeClr val="tx2">
                    <a:lumMod val="50000"/>
                  </a:schemeClr>
                </a:solidFill>
                <a:latin typeface="黑体" pitchFamily="49" charset="-122"/>
                <a:ea typeface="黑体" pitchFamily="49" charset="-122"/>
              </a:rPr>
              <a:t>T-SQL</a:t>
            </a:r>
            <a:r>
              <a:rPr lang="zh-CN" altLang="en-US" sz="2000" b="0" dirty="0">
                <a:solidFill>
                  <a:schemeClr val="tx2">
                    <a:lumMod val="50000"/>
                  </a:schemeClr>
                </a:solidFill>
                <a:latin typeface="黑体" pitchFamily="49" charset="-122"/>
                <a:ea typeface="黑体" pitchFamily="49" charset="-122"/>
              </a:rPr>
              <a:t>语言支持结构化的编程方法，使用顺序、选择、循环三种结构的流程控制语句，可以控制语句的执行顺序，编写出满足复杂管理需求的程序，所以就需要具备必要的</a:t>
            </a:r>
            <a:r>
              <a:rPr lang="en-US" altLang="zh-CN" sz="2000" b="0" dirty="0">
                <a:solidFill>
                  <a:schemeClr val="tx2">
                    <a:lumMod val="50000"/>
                  </a:schemeClr>
                </a:solidFill>
                <a:latin typeface="黑体" pitchFamily="49" charset="-122"/>
                <a:ea typeface="黑体" pitchFamily="49" charset="-122"/>
              </a:rPr>
              <a:t>T-SQL</a:t>
            </a:r>
            <a:r>
              <a:rPr lang="zh-CN" altLang="en-US" sz="2000" b="0" dirty="0">
                <a:solidFill>
                  <a:schemeClr val="tx2">
                    <a:lumMod val="50000"/>
                  </a:schemeClr>
                </a:solidFill>
                <a:latin typeface="黑体" pitchFamily="49" charset="-122"/>
                <a:ea typeface="黑体" pitchFamily="49" charset="-122"/>
              </a:rPr>
              <a:t>编程基础知识。</a:t>
            </a: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20</a:t>
            </a:fld>
            <a:endParaRPr lang="en-US" altLang="zh-CN"/>
          </a:p>
        </p:txBody>
      </p:sp>
      <p:sp>
        <p:nvSpPr>
          <p:cNvPr id="6" name="AutoShape 8"/>
          <p:cNvSpPr>
            <a:spLocks noChangeArrowheads="1"/>
          </p:cNvSpPr>
          <p:nvPr/>
        </p:nvSpPr>
        <p:spPr bwMode="gray">
          <a:xfrm>
            <a:off x="1280465" y="1916832"/>
            <a:ext cx="6552728"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667853" y="2147371"/>
            <a:ext cx="6048672" cy="2862322"/>
          </a:xfrm>
          <a:prstGeom prst="rect">
            <a:avLst/>
          </a:prstGeom>
        </p:spPr>
        <p:txBody>
          <a:bodyPr wrap="square">
            <a:spAutoFit/>
          </a:bodyPr>
          <a:lstStyle/>
          <a:p>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 局部变量被创建之后，系统将其初始值设为</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a:t>
            </a:r>
          </a:p>
          <a:p>
            <a:r>
              <a:rPr lang="zh-CN" altLang="en-US" dirty="0">
                <a:solidFill>
                  <a:schemeClr val="tx2">
                    <a:lumMod val="50000"/>
                  </a:schemeClr>
                </a:solidFill>
                <a:latin typeface="黑体" pitchFamily="49" charset="-122"/>
                <a:ea typeface="黑体" pitchFamily="49" charset="-122"/>
              </a:rPr>
              <a:t>    若要改变局部变量的值，可以使用</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语句给局</a:t>
            </a:r>
          </a:p>
          <a:p>
            <a:r>
              <a:rPr lang="zh-CN" altLang="en-US" dirty="0">
                <a:solidFill>
                  <a:schemeClr val="tx2">
                    <a:lumMod val="50000"/>
                  </a:schemeClr>
                </a:solidFill>
                <a:latin typeface="黑体" pitchFamily="49" charset="-122"/>
                <a:ea typeface="黑体" pitchFamily="49" charset="-122"/>
              </a:rPr>
              <a:t>    部变量赋值。</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语句的语法格式为：</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赋值语句中的各部分说明如下：</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变量名是准备为其赋值的局部变量。</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表达式是有效的</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表达式，且其类型应与  </a:t>
            </a:r>
          </a:p>
          <a:p>
            <a:r>
              <a:rPr lang="zh-CN" altLang="en-US" dirty="0">
                <a:solidFill>
                  <a:schemeClr val="tx2">
                    <a:lumMod val="50000"/>
                  </a:schemeClr>
                </a:solidFill>
                <a:latin typeface="黑体" pitchFamily="49" charset="-122"/>
                <a:ea typeface="黑体" pitchFamily="49" charset="-122"/>
              </a:rPr>
              <a:t>  局部变量的数据类型相匹配。</a:t>
            </a:r>
          </a:p>
        </p:txBody>
      </p:sp>
    </p:spTree>
    <p:extLst>
      <p:ext uri="{BB962C8B-B14F-4D97-AF65-F5344CB8AC3E}">
        <p14:creationId xmlns:p14="http://schemas.microsoft.com/office/powerpoint/2010/main" xmlns="" val="1103444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4560" y="354805"/>
            <a:ext cx="5757800" cy="487363"/>
          </a:xfrm>
        </p:spPr>
        <p:txBody>
          <a:bodyPr/>
          <a:lstStyle/>
          <a:p>
            <a:r>
              <a:rPr lang="zh-CN" altLang="en-US" sz="2800" dirty="0" smtClean="0"/>
              <a:t>任务</a:t>
            </a:r>
            <a:r>
              <a:rPr lang="en-US" altLang="zh-CN" sz="2800" dirty="0" smtClean="0"/>
              <a:t>4    </a:t>
            </a:r>
            <a:r>
              <a:rPr lang="zh-CN" altLang="en-US" sz="2800" dirty="0" smtClean="0"/>
              <a:t>编写</a:t>
            </a:r>
            <a:r>
              <a:rPr lang="en-US" altLang="zh-CN" sz="2800" dirty="0"/>
              <a:t>T-SQL</a:t>
            </a:r>
            <a:r>
              <a:rPr lang="zh-CN" altLang="en-US" sz="2800" dirty="0"/>
              <a:t>程序，将指定学生信息保存至局部变量中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21</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9.2</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3" name="Rectangle 4"/>
          <p:cNvSpPr>
            <a:spLocks noChangeArrowheads="1"/>
          </p:cNvSpPr>
          <p:nvPr/>
        </p:nvSpPr>
        <p:spPr bwMode="auto">
          <a:xfrm>
            <a:off x="6306344" y="5864170"/>
            <a:ext cx="73770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b="1" dirty="0" smtClean="0">
                <a:solidFill>
                  <a:schemeClr val="tx2"/>
                </a:solidFill>
              </a:rPr>
              <a:t>9.</a:t>
            </a:r>
            <a:r>
              <a:rPr lang="en-US" altLang="zh-CN" b="1" dirty="0" smtClean="0">
                <a:solidFill>
                  <a:schemeClr val="tx2"/>
                </a:solidFill>
              </a:rPr>
              <a:t>2</a:t>
            </a:r>
            <a:endParaRPr lang="zh-CN" altLang="en-US" b="1" dirty="0">
              <a:solidFill>
                <a:schemeClr val="tx2"/>
              </a:solidFill>
            </a:endParaRPr>
          </a:p>
        </p:txBody>
      </p:sp>
      <p:pic>
        <p:nvPicPr>
          <p:cNvPr id="2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5140242" y="1867812"/>
            <a:ext cx="3069906" cy="2691844"/>
          </a:xfrm>
          <a:prstGeom prst="rect">
            <a:avLst/>
          </a:prstGeom>
          <a:noFill/>
          <a:ln w="9525">
            <a:noFill/>
            <a:miter lim="800000"/>
            <a:headEnd/>
            <a:tailEnd/>
          </a:ln>
        </p:spPr>
      </p:pic>
      <p:pic>
        <p:nvPicPr>
          <p:cNvPr id="25" name="Picture 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96136" y="4823052"/>
            <a:ext cx="1484863" cy="10550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840966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latin typeface="+mj-ea"/>
              </a:rPr>
              <a:t>任务</a:t>
            </a:r>
            <a:r>
              <a:rPr lang="en-US" altLang="zh-CN" sz="2800" dirty="0" smtClean="0">
                <a:latin typeface="+mj-ea"/>
              </a:rPr>
              <a:t>4    </a:t>
            </a:r>
            <a:r>
              <a:rPr lang="zh-CN" altLang="en-US" sz="2800" dirty="0" smtClean="0">
                <a:latin typeface="+mj-ea"/>
              </a:rPr>
              <a:t>（续）</a:t>
            </a:r>
            <a:endParaRPr lang="zh-CN" altLang="en-US" sz="2800" dirty="0">
              <a:latin typeface="+mj-ea"/>
            </a:endParaRP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22</a:t>
            </a:fld>
            <a:endParaRPr lang="en-US" altLang="zh-CN"/>
          </a:p>
        </p:txBody>
      </p:sp>
      <p:sp>
        <p:nvSpPr>
          <p:cNvPr id="6" name="AutoShape 2"/>
          <p:cNvSpPr>
            <a:spLocks noChangeArrowheads="1"/>
          </p:cNvSpPr>
          <p:nvPr/>
        </p:nvSpPr>
        <p:spPr bwMode="gray">
          <a:xfrm>
            <a:off x="2002208" y="1784462"/>
            <a:ext cx="2612136" cy="1161460"/>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05075" y="1903527"/>
            <a:ext cx="184673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语句，使用</a:t>
            </a:r>
            <a:r>
              <a:rPr lang="en-US" altLang="zh-CN" dirty="0">
                <a:solidFill>
                  <a:schemeClr val="tx2">
                    <a:lumMod val="50000"/>
                  </a:schemeClr>
                </a:solidFill>
                <a:latin typeface="黑体" pitchFamily="49" charset="-122"/>
                <a:ea typeface="黑体" pitchFamily="49" charset="-122"/>
              </a:rPr>
              <a:t>PRINT</a:t>
            </a:r>
            <a:r>
              <a:rPr lang="zh-CN" altLang="en-US" dirty="0">
                <a:solidFill>
                  <a:schemeClr val="tx2">
                    <a:lumMod val="50000"/>
                  </a:schemeClr>
                </a:solidFill>
                <a:latin typeface="黑体" pitchFamily="49" charset="-122"/>
                <a:ea typeface="黑体" pitchFamily="49" charset="-122"/>
              </a:rPr>
              <a:t>语句输出变量的值。</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9.3</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5</a:t>
            </a:r>
            <a:endParaRPr lang="en-US" altLang="zh-CN" sz="2000" b="1" dirty="0">
              <a:ea typeface="宋体" pitchFamily="2" charset="-122"/>
            </a:endParaRPr>
          </a:p>
        </p:txBody>
      </p:sp>
      <p:pic>
        <p:nvPicPr>
          <p:cNvPr id="22" name="Picture 1"/>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16585"/>
          <a:stretch/>
        </p:blipFill>
        <p:spPr bwMode="auto">
          <a:xfrm>
            <a:off x="4649856" y="1852756"/>
            <a:ext cx="3864950" cy="8538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16332"/>
          <a:stretch/>
        </p:blipFill>
        <p:spPr bwMode="auto">
          <a:xfrm>
            <a:off x="4649856" y="2706601"/>
            <a:ext cx="3876620" cy="2108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矩形 6"/>
          <p:cNvSpPr>
            <a:spLocks noChangeArrowheads="1"/>
          </p:cNvSpPr>
          <p:nvPr/>
        </p:nvSpPr>
        <p:spPr bwMode="auto">
          <a:xfrm>
            <a:off x="6033136" y="5749984"/>
            <a:ext cx="109839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fr-FR" altLang="en-US" b="1" dirty="0">
                <a:solidFill>
                  <a:schemeClr val="tx2"/>
                </a:solidFill>
                <a:latin typeface="Calibri" pitchFamily="34" charset="0"/>
              </a:rPr>
              <a:t>9.3</a:t>
            </a:r>
            <a:endParaRPr lang="zh-CN" altLang="en-US" b="1" dirty="0">
              <a:solidFill>
                <a:schemeClr val="tx2"/>
              </a:solidFill>
              <a:latin typeface="Calibri" pitchFamily="34" charset="0"/>
            </a:endParaRPr>
          </a:p>
        </p:txBody>
      </p:sp>
      <p:pic>
        <p:nvPicPr>
          <p:cNvPr id="28"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786641" y="4954208"/>
            <a:ext cx="1512888" cy="7398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527302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4(</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23</a:t>
            </a:fld>
            <a:endParaRPr lang="en-US" altLang="zh-CN"/>
          </a:p>
        </p:txBody>
      </p:sp>
      <p:sp>
        <p:nvSpPr>
          <p:cNvPr id="6" name="AutoShape 8"/>
          <p:cNvSpPr>
            <a:spLocks noChangeArrowheads="1"/>
          </p:cNvSpPr>
          <p:nvPr/>
        </p:nvSpPr>
        <p:spPr bwMode="gray">
          <a:xfrm>
            <a:off x="1152056" y="2132856"/>
            <a:ext cx="6912768" cy="345638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85220" y="2276872"/>
            <a:ext cx="6246440" cy="3250121"/>
          </a:xfrm>
          <a:prstGeom prst="rect">
            <a:avLst/>
          </a:prstGeom>
        </p:spPr>
        <p:txBody>
          <a:bodyPr wrap="square">
            <a:spAutoFit/>
          </a:bodyPr>
          <a:lstStyle/>
          <a:p>
            <a:pPr>
              <a:lnSpc>
                <a:spcPct val="80000"/>
              </a:lnSpc>
            </a:pPr>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pPr>
              <a:lnSpc>
                <a:spcPct val="80000"/>
              </a:lnSpc>
            </a:pPr>
            <a:endParaRPr lang="zh-CN" altLang="en-US" dirty="0">
              <a:solidFill>
                <a:schemeClr val="tx2">
                  <a:lumMod val="50000"/>
                </a:schemeClr>
              </a:solidFill>
              <a:latin typeface="黑体" pitchFamily="49" charset="-122"/>
              <a:ea typeface="黑体" pitchFamily="49" charset="-122"/>
            </a:endParaRPr>
          </a:p>
          <a:p>
            <a:pPr>
              <a:lnSpc>
                <a:spcPct val="80000"/>
              </a:lnSpc>
            </a:pP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．本任务使用了</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语句给局部变量重新赋值，  </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语句的语法格式为：</a:t>
            </a:r>
          </a:p>
          <a:p>
            <a:pPr>
              <a:lnSpc>
                <a:spcPct val="80000"/>
              </a:lnSpc>
            </a:pPr>
            <a:endParaRPr lang="zh-CN" altLang="en-US" dirty="0">
              <a:solidFill>
                <a:schemeClr val="tx2">
                  <a:lumMod val="50000"/>
                </a:schemeClr>
              </a:solidFill>
              <a:latin typeface="黑体" pitchFamily="49" charset="-122"/>
              <a:ea typeface="黑体" pitchFamily="49" charset="-122"/>
            </a:endParaRPr>
          </a:p>
          <a:p>
            <a:pPr>
              <a:lnSpc>
                <a:spcPct val="80000"/>
              </a:lnSpc>
            </a:pPr>
            <a:r>
              <a:rPr lang="en-US" altLang="zh-CN" dirty="0">
                <a:solidFill>
                  <a:schemeClr val="tx2">
                    <a:lumMod val="50000"/>
                  </a:schemeClr>
                </a:solidFill>
                <a:latin typeface="黑体" pitchFamily="49" charset="-122"/>
                <a:ea typeface="黑体" pitchFamily="49" charset="-122"/>
              </a:rPr>
              <a:t>    SELECT  @</a:t>
            </a:r>
            <a:r>
              <a:rPr lang="zh-CN" altLang="en-US" dirty="0">
                <a:solidFill>
                  <a:schemeClr val="tx2">
                    <a:lumMod val="50000"/>
                  </a:schemeClr>
                </a:solidFill>
                <a:latin typeface="黑体" pitchFamily="49" charset="-122"/>
                <a:ea typeface="黑体" pitchFamily="49" charset="-122"/>
              </a:rPr>
              <a:t>变量名</a:t>
            </a:r>
            <a:r>
              <a:rPr lang="en-US" altLang="zh-CN" dirty="0">
                <a:solidFill>
                  <a:schemeClr val="tx2">
                    <a:lumMod val="50000"/>
                  </a:schemeClr>
                </a:solidFill>
                <a:latin typeface="黑体" pitchFamily="49" charset="-122"/>
                <a:ea typeface="黑体" pitchFamily="49" charset="-122"/>
              </a:rPr>
              <a:t> = </a:t>
            </a:r>
            <a:r>
              <a:rPr lang="zh-CN" altLang="en-US" dirty="0">
                <a:solidFill>
                  <a:schemeClr val="tx2">
                    <a:lumMod val="50000"/>
                  </a:schemeClr>
                </a:solidFill>
                <a:latin typeface="黑体" pitchFamily="49" charset="-122"/>
                <a:ea typeface="黑体" pitchFamily="49" charset="-122"/>
              </a:rPr>
              <a:t>表达式</a:t>
            </a:r>
            <a:r>
              <a:rPr lang="en-US" altLang="zh-CN" dirty="0">
                <a:solidFill>
                  <a:schemeClr val="tx2">
                    <a:lumMod val="50000"/>
                  </a:schemeClr>
                </a:solidFill>
                <a:latin typeface="黑体" pitchFamily="49" charset="-122"/>
                <a:ea typeface="黑体" pitchFamily="49" charset="-122"/>
              </a:rPr>
              <a:t> </a:t>
            </a:r>
          </a:p>
          <a:p>
            <a:pPr>
              <a:lnSpc>
                <a:spcPct val="80000"/>
              </a:lnSpc>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变量名</a:t>
            </a:r>
            <a:r>
              <a:rPr lang="en-US" altLang="zh-CN" dirty="0">
                <a:solidFill>
                  <a:schemeClr val="tx2">
                    <a:lumMod val="50000"/>
                  </a:schemeClr>
                </a:solidFill>
                <a:latin typeface="黑体" pitchFamily="49" charset="-122"/>
                <a:ea typeface="黑体" pitchFamily="49" charset="-122"/>
              </a:rPr>
              <a:t> = </a:t>
            </a:r>
            <a:r>
              <a:rPr lang="zh-CN" altLang="en-US" dirty="0">
                <a:solidFill>
                  <a:schemeClr val="tx2">
                    <a:lumMod val="50000"/>
                  </a:schemeClr>
                </a:solidFill>
                <a:latin typeface="黑体" pitchFamily="49" charset="-122"/>
                <a:ea typeface="黑体" pitchFamily="49" charset="-122"/>
              </a:rPr>
              <a:t>表达式</a:t>
            </a:r>
            <a:r>
              <a:rPr lang="en-US" altLang="zh-CN" dirty="0">
                <a:solidFill>
                  <a:schemeClr val="tx2">
                    <a:lumMod val="50000"/>
                  </a:schemeClr>
                </a:solidFill>
                <a:latin typeface="黑体" pitchFamily="49" charset="-122"/>
                <a:ea typeface="黑体" pitchFamily="49" charset="-122"/>
              </a:rPr>
              <a:t>] …… ……</a:t>
            </a:r>
          </a:p>
          <a:p>
            <a:pPr>
              <a:lnSpc>
                <a:spcPct val="80000"/>
              </a:lnSpc>
            </a:pPr>
            <a:r>
              <a:rPr lang="zh-CN" altLang="en-US" dirty="0">
                <a:solidFill>
                  <a:schemeClr val="tx2">
                    <a:lumMod val="50000"/>
                  </a:schemeClr>
                </a:solidFill>
                <a:latin typeface="黑体" pitchFamily="49" charset="-122"/>
                <a:ea typeface="黑体" pitchFamily="49" charset="-122"/>
              </a:rPr>
              <a:t>  </a:t>
            </a:r>
          </a:p>
          <a:p>
            <a:r>
              <a:rPr lang="zh-CN" altLang="en-US" dirty="0">
                <a:solidFill>
                  <a:schemeClr val="tx2">
                    <a:lumMod val="50000"/>
                  </a:schemeClr>
                </a:solidFill>
                <a:latin typeface="黑体" pitchFamily="49" charset="-122"/>
                <a:ea typeface="黑体" pitchFamily="49" charset="-122"/>
              </a:rPr>
              <a:t>赋值语句中的各部分说明与上一任务中</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语句一</a:t>
            </a:r>
          </a:p>
          <a:p>
            <a:r>
              <a:rPr lang="zh-CN" altLang="en-US" dirty="0">
                <a:solidFill>
                  <a:schemeClr val="tx2">
                    <a:lumMod val="50000"/>
                  </a:schemeClr>
                </a:solidFill>
                <a:latin typeface="黑体" pitchFamily="49" charset="-122"/>
                <a:ea typeface="黑体" pitchFamily="49" charset="-122"/>
              </a:rPr>
              <a:t>致，除此之外，从语法格式中可看出，</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a:t>
            </a:r>
          </a:p>
          <a:p>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语句的区别在于使用</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语句一次只能给一个</a:t>
            </a:r>
          </a:p>
          <a:p>
            <a:r>
              <a:rPr lang="zh-CN" altLang="en-US" dirty="0">
                <a:solidFill>
                  <a:schemeClr val="tx2">
                    <a:lumMod val="50000"/>
                  </a:schemeClr>
                </a:solidFill>
                <a:latin typeface="黑体" pitchFamily="49" charset="-122"/>
                <a:ea typeface="黑体" pitchFamily="49" charset="-122"/>
              </a:rPr>
              <a:t>变量赋值，而在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语句中可以一次给多个变量</a:t>
            </a:r>
          </a:p>
          <a:p>
            <a:r>
              <a:rPr lang="zh-CN" altLang="en-US" dirty="0">
                <a:solidFill>
                  <a:schemeClr val="tx2">
                    <a:lumMod val="50000"/>
                  </a:schemeClr>
                </a:solidFill>
                <a:latin typeface="黑体" pitchFamily="49" charset="-122"/>
                <a:ea typeface="黑体" pitchFamily="49" charset="-122"/>
              </a:rPr>
              <a:t>赋值。</a:t>
            </a:r>
          </a:p>
        </p:txBody>
      </p:sp>
    </p:spTree>
    <p:extLst>
      <p:ext uri="{BB962C8B-B14F-4D97-AF65-F5344CB8AC3E}">
        <p14:creationId xmlns:p14="http://schemas.microsoft.com/office/powerpoint/2010/main" xmlns="" val="28565595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4(</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24</a:t>
            </a:fld>
            <a:endParaRPr lang="en-US" altLang="zh-CN"/>
          </a:p>
        </p:txBody>
      </p:sp>
      <p:sp>
        <p:nvSpPr>
          <p:cNvPr id="6" name="AutoShape 8"/>
          <p:cNvSpPr>
            <a:spLocks noChangeArrowheads="1"/>
          </p:cNvSpPr>
          <p:nvPr/>
        </p:nvSpPr>
        <p:spPr bwMode="gray">
          <a:xfrm>
            <a:off x="1152056" y="2132856"/>
            <a:ext cx="6912768" cy="345638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85220" y="2636912"/>
            <a:ext cx="6246440" cy="2308324"/>
          </a:xfrm>
          <a:prstGeom prst="rect">
            <a:avLst/>
          </a:prstGeom>
        </p:spPr>
        <p:txBody>
          <a:bodyPr wrap="square">
            <a:spAutoFit/>
          </a:bodyPr>
          <a:lstStyle/>
          <a:p>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．本任务中局部变量的输出使用了两种形式，</a:t>
            </a: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语句和</a:t>
            </a:r>
            <a:r>
              <a:rPr lang="en-US" altLang="zh-CN" dirty="0">
                <a:solidFill>
                  <a:schemeClr val="tx2">
                    <a:lumMod val="50000"/>
                  </a:schemeClr>
                </a:solidFill>
                <a:latin typeface="黑体" pitchFamily="49" charset="-122"/>
                <a:ea typeface="黑体" pitchFamily="49" charset="-122"/>
              </a:rPr>
              <a:t>PRINT</a:t>
            </a:r>
            <a:r>
              <a:rPr lang="zh-CN" altLang="en-US" dirty="0">
                <a:solidFill>
                  <a:schemeClr val="tx2">
                    <a:lumMod val="50000"/>
                  </a:schemeClr>
                </a:solidFill>
                <a:latin typeface="黑体" pitchFamily="49" charset="-122"/>
                <a:ea typeface="黑体" pitchFamily="49" charset="-122"/>
              </a:rPr>
              <a:t>语句。使用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语句输出</a:t>
            </a:r>
          </a:p>
          <a:p>
            <a:r>
              <a:rPr lang="zh-CN" altLang="en-US" dirty="0">
                <a:solidFill>
                  <a:schemeClr val="tx2">
                    <a:lumMod val="50000"/>
                  </a:schemeClr>
                </a:solidFill>
                <a:latin typeface="黑体" pitchFamily="49" charset="-122"/>
                <a:ea typeface="黑体" pitchFamily="49" charset="-122"/>
              </a:rPr>
              <a:t>   局部变量的值，与使用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语句显示表达式的</a:t>
            </a:r>
          </a:p>
          <a:p>
            <a:r>
              <a:rPr lang="zh-CN" altLang="en-US" dirty="0">
                <a:solidFill>
                  <a:schemeClr val="tx2">
                    <a:lumMod val="50000"/>
                  </a:schemeClr>
                </a:solidFill>
                <a:latin typeface="黑体" pitchFamily="49" charset="-122"/>
                <a:ea typeface="黑体" pitchFamily="49" charset="-122"/>
              </a:rPr>
              <a:t>   值方式相同，在学习情境六中已有描述。</a:t>
            </a:r>
          </a:p>
          <a:p>
            <a:pPr>
              <a:lnSpc>
                <a:spcPct val="80000"/>
              </a:lnSpc>
            </a:pPr>
            <a:endParaRPr lang="zh-CN" altLang="en-US" dirty="0">
              <a:solidFill>
                <a:schemeClr val="tx2">
                  <a:lumMod val="50000"/>
                </a:schemeClr>
              </a:solidFill>
              <a:latin typeface="黑体" pitchFamily="49" charset="-122"/>
              <a:ea typeface="黑体" pitchFamily="49" charset="-122"/>
            </a:endParaRPr>
          </a:p>
          <a:p>
            <a:pPr>
              <a:lnSpc>
                <a:spcPct val="80000"/>
              </a:lnSpc>
            </a:pPr>
            <a:r>
              <a:rPr lang="en-US" altLang="zh-CN" dirty="0">
                <a:solidFill>
                  <a:schemeClr val="tx2">
                    <a:lumMod val="50000"/>
                  </a:schemeClr>
                </a:solidFill>
                <a:latin typeface="黑体" pitchFamily="49" charset="-122"/>
                <a:ea typeface="黑体" pitchFamily="49" charset="-122"/>
              </a:rPr>
              <a:t>PRINT</a:t>
            </a:r>
            <a:r>
              <a:rPr lang="zh-CN" altLang="en-US" dirty="0">
                <a:solidFill>
                  <a:schemeClr val="tx2">
                    <a:lumMod val="50000"/>
                  </a:schemeClr>
                </a:solidFill>
                <a:latin typeface="黑体" pitchFamily="49" charset="-122"/>
                <a:ea typeface="黑体" pitchFamily="49" charset="-122"/>
              </a:rPr>
              <a:t>语句的语法格式如下：</a:t>
            </a:r>
          </a:p>
          <a:p>
            <a:pPr>
              <a:lnSpc>
                <a:spcPct val="80000"/>
              </a:lnSpc>
            </a:pPr>
            <a:endParaRPr lang="zh-CN" altLang="en-US" dirty="0">
              <a:solidFill>
                <a:schemeClr val="tx2">
                  <a:lumMod val="50000"/>
                </a:schemeClr>
              </a:solidFill>
              <a:latin typeface="黑体" pitchFamily="49" charset="-122"/>
              <a:ea typeface="黑体" pitchFamily="49" charset="-122"/>
            </a:endParaRPr>
          </a:p>
          <a:p>
            <a:pPr>
              <a:lnSpc>
                <a:spcPct val="80000"/>
              </a:lnSpc>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PRINT @</a:t>
            </a:r>
            <a:r>
              <a:rPr lang="zh-CN" altLang="en-US" dirty="0">
                <a:solidFill>
                  <a:schemeClr val="tx2">
                    <a:lumMod val="50000"/>
                  </a:schemeClr>
                </a:solidFill>
                <a:latin typeface="黑体" pitchFamily="49" charset="-122"/>
                <a:ea typeface="黑体" pitchFamily="49" charset="-122"/>
              </a:rPr>
              <a:t>局部变量名</a:t>
            </a:r>
          </a:p>
          <a:p>
            <a:pPr>
              <a:lnSpc>
                <a:spcPct val="80000"/>
              </a:lnSpc>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5760861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4560" y="354805"/>
            <a:ext cx="5793718" cy="487363"/>
          </a:xfrm>
        </p:spPr>
        <p:txBody>
          <a:bodyPr/>
          <a:lstStyle/>
          <a:p>
            <a:r>
              <a:rPr lang="zh-CN" altLang="en-US" sz="2400" dirty="0" smtClean="0"/>
              <a:t>任务</a:t>
            </a:r>
            <a:r>
              <a:rPr lang="en-US" altLang="zh-CN" sz="2400" dirty="0" smtClean="0"/>
              <a:t>5   </a:t>
            </a:r>
            <a:r>
              <a:rPr lang="zh-CN" altLang="en-US" sz="2400" dirty="0" smtClean="0"/>
              <a:t>编写</a:t>
            </a:r>
            <a:r>
              <a:rPr lang="en-US" altLang="zh-CN" sz="2400" dirty="0"/>
              <a:t>T-SQL</a:t>
            </a:r>
            <a:r>
              <a:rPr lang="zh-CN" altLang="en-US" sz="2400" dirty="0"/>
              <a:t>程序，当插入记录的操作不能完成时，返回错误代码的值</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25</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9.4</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5087632" y="1964911"/>
            <a:ext cx="3423011" cy="2496299"/>
          </a:xfrm>
          <a:prstGeom prst="rect">
            <a:avLst/>
          </a:prstGeom>
          <a:noFill/>
          <a:ln w="9525">
            <a:noFill/>
            <a:miter lim="800000"/>
            <a:headEnd/>
            <a:tailEnd/>
          </a:ln>
        </p:spPr>
      </p:pic>
      <p:pic>
        <p:nvPicPr>
          <p:cNvPr id="26" name="Picture 1" descr="10-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508104" y="4480861"/>
            <a:ext cx="2592288" cy="1383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矩形 5"/>
          <p:cNvSpPr>
            <a:spLocks noChangeArrowheads="1"/>
          </p:cNvSpPr>
          <p:nvPr/>
        </p:nvSpPr>
        <p:spPr bwMode="auto">
          <a:xfrm>
            <a:off x="7092280" y="5680814"/>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a:solidFill>
                  <a:schemeClr val="tx2"/>
                </a:solidFill>
                <a:latin typeface="Calibri" pitchFamily="34" charset="0"/>
              </a:rPr>
              <a:t>9.4</a:t>
            </a:r>
            <a:endParaRPr lang="zh-CN" altLang="en-US" b="1" dirty="0">
              <a:solidFill>
                <a:schemeClr val="tx2"/>
              </a:solidFill>
              <a:latin typeface="Calibri" pitchFamily="34" charset="0"/>
            </a:endParaRPr>
          </a:p>
        </p:txBody>
      </p:sp>
    </p:spTree>
    <p:extLst>
      <p:ext uri="{BB962C8B-B14F-4D97-AF65-F5344CB8AC3E}">
        <p14:creationId xmlns:p14="http://schemas.microsoft.com/office/powerpoint/2010/main" xmlns="" val="26543626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5(</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26</a:t>
            </a:fld>
            <a:endParaRPr lang="en-US" altLang="zh-CN"/>
          </a:p>
        </p:txBody>
      </p:sp>
      <p:sp>
        <p:nvSpPr>
          <p:cNvPr id="6" name="AutoShape 8"/>
          <p:cNvSpPr>
            <a:spLocks noChangeArrowheads="1"/>
          </p:cNvSpPr>
          <p:nvPr/>
        </p:nvSpPr>
        <p:spPr bwMode="gray">
          <a:xfrm>
            <a:off x="1152056" y="2132856"/>
            <a:ext cx="6912768" cy="345638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3139321"/>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本任务中使用了全局变量</a:t>
            </a:r>
            <a:r>
              <a:rPr lang="en-US" altLang="zh-CN" dirty="0">
                <a:solidFill>
                  <a:schemeClr val="tx2">
                    <a:lumMod val="50000"/>
                  </a:schemeClr>
                </a:solidFill>
                <a:latin typeface="黑体" pitchFamily="49" charset="-122"/>
                <a:ea typeface="黑体" pitchFamily="49" charset="-122"/>
              </a:rPr>
              <a:t>@@ERROR</a:t>
            </a:r>
            <a:r>
              <a:rPr lang="zh-CN" altLang="en-US" dirty="0">
                <a:solidFill>
                  <a:schemeClr val="tx2">
                    <a:lumMod val="50000"/>
                  </a:schemeClr>
                </a:solidFill>
                <a:latin typeface="黑体" pitchFamily="49" charset="-122"/>
                <a:ea typeface="黑体" pitchFamily="49" charset="-122"/>
              </a:rPr>
              <a:t>，全局变量是以“</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开头，由系统预先定义并负责维护的变量，也可以把全局变量看成是一种特殊形式的函数。全局变量不可以由用户随意建立和修改，作用范围也并不局限于某个程序，而是任何程序均可调用。</a:t>
            </a:r>
          </a:p>
          <a:p>
            <a:endParaRPr lang="zh-CN" altLang="en-US"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SQL Serve</a:t>
            </a:r>
            <a:r>
              <a:rPr lang="zh-CN" altLang="en-US" dirty="0">
                <a:solidFill>
                  <a:schemeClr val="tx2">
                    <a:lumMod val="50000"/>
                  </a:schemeClr>
                </a:solidFill>
                <a:latin typeface="黑体" pitchFamily="49" charset="-122"/>
                <a:ea typeface="黑体" pitchFamily="49" charset="-122"/>
              </a:rPr>
              <a:t>常用的全局变量有三十多个，通常用来存储一些</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的配置值和效能统计数字，用户可以通过查询全局变量来检测系统的参数值或者执</a:t>
            </a:r>
          </a:p>
        </p:txBody>
      </p:sp>
    </p:spTree>
    <p:extLst>
      <p:ext uri="{BB962C8B-B14F-4D97-AF65-F5344CB8AC3E}">
        <p14:creationId xmlns:p14="http://schemas.microsoft.com/office/powerpoint/2010/main" xmlns="" val="17808566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5(</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27</a:t>
            </a:fld>
            <a:endParaRPr lang="en-US" altLang="zh-CN"/>
          </a:p>
        </p:txBody>
      </p:sp>
      <p:sp>
        <p:nvSpPr>
          <p:cNvPr id="6" name="AutoShape 8"/>
          <p:cNvSpPr>
            <a:spLocks noChangeArrowheads="1"/>
          </p:cNvSpPr>
          <p:nvPr/>
        </p:nvSpPr>
        <p:spPr bwMode="gray">
          <a:xfrm>
            <a:off x="1152056" y="2132856"/>
            <a:ext cx="6912768" cy="28803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2308324"/>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行查询命令后的状态值。对于其他全局变量，读者可通过自行查阅</a:t>
            </a:r>
            <a:r>
              <a:rPr lang="en-US" altLang="zh-CN" dirty="0">
                <a:solidFill>
                  <a:schemeClr val="tx2">
                    <a:lumMod val="50000"/>
                  </a:schemeClr>
                </a:solidFill>
                <a:latin typeface="黑体" pitchFamily="49" charset="-122"/>
                <a:ea typeface="黑体" pitchFamily="49" charset="-122"/>
              </a:rPr>
              <a:t>SQL Server 2005</a:t>
            </a:r>
            <a:r>
              <a:rPr lang="zh-CN" altLang="en-US" dirty="0">
                <a:solidFill>
                  <a:schemeClr val="tx2">
                    <a:lumMod val="50000"/>
                  </a:schemeClr>
                </a:solidFill>
                <a:latin typeface="黑体" pitchFamily="49" charset="-122"/>
                <a:ea typeface="黑体" pitchFamily="49" charset="-122"/>
              </a:rPr>
              <a:t>联机丛书进行学习。</a:t>
            </a:r>
          </a:p>
          <a:p>
            <a:endParaRPr lang="zh-CN" altLang="en-US" dirty="0">
              <a:solidFill>
                <a:schemeClr val="tx2">
                  <a:lumMod val="50000"/>
                </a:schemeClr>
              </a:solidFill>
              <a:latin typeface="黑体" pitchFamily="49" charset="-122"/>
              <a:ea typeface="黑体" pitchFamily="49" charset="-122"/>
            </a:endParaRP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注意：</a:t>
            </a:r>
          </a:p>
          <a:p>
            <a:r>
              <a:rPr lang="zh-CN" altLang="en-US" dirty="0">
                <a:solidFill>
                  <a:schemeClr val="tx2">
                    <a:lumMod val="50000"/>
                  </a:schemeClr>
                </a:solidFill>
                <a:latin typeface="黑体" pitchFamily="49" charset="-122"/>
                <a:ea typeface="黑体" pitchFamily="49" charset="-122"/>
              </a:rPr>
              <a:t>    </a:t>
            </a:r>
          </a:p>
          <a:p>
            <a:r>
              <a:rPr lang="zh-CN" altLang="en-US" dirty="0">
                <a:solidFill>
                  <a:schemeClr val="tx2">
                    <a:lumMod val="50000"/>
                  </a:schemeClr>
                </a:solidFill>
                <a:latin typeface="黑体" pitchFamily="49" charset="-122"/>
                <a:ea typeface="黑体" pitchFamily="49" charset="-122"/>
              </a:rPr>
              <a:t>局部变量的名称不能与全局变量的名称相同，</a:t>
            </a:r>
          </a:p>
          <a:p>
            <a:r>
              <a:rPr lang="zh-CN" altLang="en-US" dirty="0">
                <a:solidFill>
                  <a:schemeClr val="tx2">
                    <a:lumMod val="50000"/>
                  </a:schemeClr>
                </a:solidFill>
                <a:latin typeface="黑体" pitchFamily="49" charset="-122"/>
                <a:ea typeface="黑体" pitchFamily="49" charset="-122"/>
              </a:rPr>
              <a:t>否则就会在应用程序中出错。</a:t>
            </a:r>
          </a:p>
        </p:txBody>
      </p:sp>
    </p:spTree>
    <p:extLst>
      <p:ext uri="{BB962C8B-B14F-4D97-AF65-F5344CB8AC3E}">
        <p14:creationId xmlns:p14="http://schemas.microsoft.com/office/powerpoint/2010/main" xmlns="" val="5154711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4560" y="354805"/>
            <a:ext cx="5613784" cy="487363"/>
          </a:xfrm>
        </p:spPr>
        <p:txBody>
          <a:bodyPr/>
          <a:lstStyle/>
          <a:p>
            <a:r>
              <a:rPr lang="zh-CN" altLang="en-US" sz="2000" dirty="0" smtClean="0"/>
              <a:t>任务</a:t>
            </a:r>
            <a:r>
              <a:rPr lang="en-US" altLang="zh-CN" sz="2000" dirty="0" smtClean="0"/>
              <a:t>6    </a:t>
            </a:r>
            <a:r>
              <a:rPr lang="zh-CN" altLang="en-US" sz="2000" dirty="0" smtClean="0"/>
              <a:t>编写</a:t>
            </a:r>
            <a:r>
              <a:rPr lang="en-US" altLang="zh-CN" sz="2000" dirty="0"/>
              <a:t>T-SQL</a:t>
            </a:r>
            <a:r>
              <a:rPr lang="zh-CN" altLang="en-US" sz="2000" dirty="0"/>
              <a:t>程序，查询成绩表中成绩的</a:t>
            </a:r>
            <a:r>
              <a:rPr lang="en-US" altLang="zh-CN" sz="2000" dirty="0"/>
              <a:t>70%</a:t>
            </a:r>
            <a:r>
              <a:rPr lang="zh-CN" altLang="en-US" sz="2000" dirty="0"/>
              <a:t>仍大于</a:t>
            </a:r>
            <a:r>
              <a:rPr lang="en-US" altLang="zh-CN" sz="2000" dirty="0"/>
              <a:t>60</a:t>
            </a:r>
            <a:r>
              <a:rPr lang="zh-CN" altLang="en-US" sz="2000" dirty="0"/>
              <a:t>分的学生学号和其原来的成绩</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28</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9.5</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5226237" y="2069046"/>
            <a:ext cx="2951061" cy="1230604"/>
          </a:xfrm>
          <a:prstGeom prst="rect">
            <a:avLst/>
          </a:prstGeom>
          <a:noFill/>
          <a:ln w="9525">
            <a:noFill/>
            <a:miter lim="800000"/>
            <a:headEnd/>
            <a:tailEnd/>
          </a:ln>
        </p:spPr>
      </p:pic>
      <p:pic>
        <p:nvPicPr>
          <p:cNvPr id="24" name="Picture 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535625" y="3299650"/>
            <a:ext cx="2332284" cy="30096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矩形 5"/>
          <p:cNvSpPr>
            <a:spLocks noChangeArrowheads="1"/>
          </p:cNvSpPr>
          <p:nvPr/>
        </p:nvSpPr>
        <p:spPr bwMode="auto">
          <a:xfrm>
            <a:off x="7489910" y="5911294"/>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smtClean="0">
                <a:solidFill>
                  <a:schemeClr val="tx2"/>
                </a:solidFill>
                <a:latin typeface="Calibri" pitchFamily="34" charset="0"/>
              </a:rPr>
              <a:t>9.</a:t>
            </a:r>
            <a:r>
              <a:rPr lang="en-US" altLang="zh-CN" b="1" dirty="0" smtClean="0">
                <a:solidFill>
                  <a:schemeClr val="tx2"/>
                </a:solidFill>
                <a:latin typeface="Calibri" pitchFamily="34" charset="0"/>
              </a:rPr>
              <a:t>5</a:t>
            </a:r>
            <a:endParaRPr lang="zh-CN" altLang="en-US" b="1" dirty="0">
              <a:solidFill>
                <a:schemeClr val="tx2"/>
              </a:solidFill>
              <a:latin typeface="Calibri" pitchFamily="34" charset="0"/>
            </a:endParaRPr>
          </a:p>
        </p:txBody>
      </p:sp>
    </p:spTree>
    <p:extLst>
      <p:ext uri="{BB962C8B-B14F-4D97-AF65-F5344CB8AC3E}">
        <p14:creationId xmlns:p14="http://schemas.microsoft.com/office/powerpoint/2010/main" xmlns="" val="7338118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6(</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29</a:t>
            </a:fld>
            <a:endParaRPr lang="en-US" altLang="zh-CN"/>
          </a:p>
        </p:txBody>
      </p:sp>
      <p:sp>
        <p:nvSpPr>
          <p:cNvPr id="6" name="AutoShape 8"/>
          <p:cNvSpPr>
            <a:spLocks noChangeArrowheads="1"/>
          </p:cNvSpPr>
          <p:nvPr/>
        </p:nvSpPr>
        <p:spPr bwMode="gray">
          <a:xfrm>
            <a:off x="1152056" y="2132856"/>
            <a:ext cx="6912768" cy="28803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本任务中使用了算术运算符和比较运算符</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zh-CN" altLang="en-US" dirty="0">
                <a:latin typeface="黑体" pitchFamily="49" charset="-122"/>
                <a:ea typeface="黑体" pitchFamily="49" charset="-122"/>
              </a:rPr>
              <a:t>算术运算符</a:t>
            </a:r>
            <a:r>
              <a:rPr lang="zh-CN" altLang="en-US" dirty="0">
                <a:solidFill>
                  <a:schemeClr val="tx2">
                    <a:lumMod val="50000"/>
                  </a:schemeClr>
                </a:solidFill>
                <a:latin typeface="黑体" pitchFamily="49" charset="-122"/>
                <a:ea typeface="黑体" pitchFamily="49" charset="-122"/>
              </a:rPr>
              <a:t>用来执行算术运算，</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中的算术运算符包括：</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（加法运算符）、</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（减法运算符）、*（乘法运算符）、</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（除法运算符）以及</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（模运算符或取余运算符，返回一个除法的整数余数，要求数据类型为</a:t>
            </a:r>
            <a:r>
              <a:rPr lang="en-US" altLang="zh-CN" dirty="0">
                <a:solidFill>
                  <a:schemeClr val="tx2">
                    <a:lumMod val="50000"/>
                  </a:schemeClr>
                </a:solidFill>
                <a:latin typeface="黑体" pitchFamily="49" charset="-122"/>
                <a:ea typeface="黑体" pitchFamily="49" charset="-122"/>
              </a:rPr>
              <a:t>INT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SMALLINT</a:t>
            </a:r>
            <a:r>
              <a:rPr lang="zh-CN" altLang="en-US" dirty="0">
                <a:solidFill>
                  <a:schemeClr val="tx2">
                    <a:lumMod val="50000"/>
                  </a:schemeClr>
                </a:solidFill>
                <a:latin typeface="黑体" pitchFamily="49" charset="-122"/>
                <a:ea typeface="黑体" pitchFamily="49" charset="-122"/>
              </a:rPr>
              <a:t>或</a:t>
            </a:r>
            <a:r>
              <a:rPr lang="en-US" altLang="zh-CN" dirty="0">
                <a:solidFill>
                  <a:schemeClr val="tx2">
                    <a:lumMod val="50000"/>
                  </a:schemeClr>
                </a:solidFill>
                <a:latin typeface="黑体" pitchFamily="49" charset="-122"/>
                <a:ea typeface="黑体" pitchFamily="49" charset="-122"/>
              </a:rPr>
              <a:t>TINYINT</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1496005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3501009"/>
            <a:ext cx="4019550" cy="1440160"/>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掌握使用</a:t>
            </a:r>
            <a:r>
              <a:rPr lang="en-US" altLang="zh-CN" dirty="0">
                <a:solidFill>
                  <a:schemeClr val="folHlink"/>
                </a:solidFill>
              </a:rPr>
              <a:t>T-SQL</a:t>
            </a:r>
            <a:r>
              <a:rPr lang="zh-CN" altLang="en-US" dirty="0">
                <a:solidFill>
                  <a:schemeClr val="folHlink"/>
                </a:solidFill>
              </a:rPr>
              <a:t>语言编程的基本方法</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grpSp>
        <p:nvGrpSpPr>
          <p:cNvPr id="44" name="组合 43"/>
          <p:cNvGrpSpPr/>
          <p:nvPr/>
        </p:nvGrpSpPr>
        <p:grpSpPr>
          <a:xfrm>
            <a:off x="1163638" y="3336926"/>
            <a:ext cx="3003550" cy="2103849"/>
            <a:chOff x="1163638" y="3336926"/>
            <a:chExt cx="3003550" cy="2103849"/>
          </a:xfrm>
        </p:grpSpPr>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1</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6(</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30</a:t>
            </a:fld>
            <a:endParaRPr lang="en-US" altLang="zh-CN"/>
          </a:p>
        </p:txBody>
      </p:sp>
      <p:sp>
        <p:nvSpPr>
          <p:cNvPr id="6" name="AutoShape 8"/>
          <p:cNvSpPr>
            <a:spLocks noChangeArrowheads="1"/>
          </p:cNvSpPr>
          <p:nvPr/>
        </p:nvSpPr>
        <p:spPr bwMode="gray">
          <a:xfrm>
            <a:off x="1152056" y="2132856"/>
            <a:ext cx="6912768" cy="28803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564904"/>
            <a:ext cx="5555468" cy="1754326"/>
          </a:xfrm>
          <a:prstGeom prst="rect">
            <a:avLst/>
          </a:prstGeom>
        </p:spPr>
        <p:txBody>
          <a:bodyPr wrap="square">
            <a:spAutoFit/>
          </a:bodyPr>
          <a:lstStyle/>
          <a:p>
            <a:r>
              <a:rPr lang="zh-CN" altLang="en-US" dirty="0">
                <a:latin typeface="黑体" pitchFamily="49" charset="-122"/>
                <a:ea typeface="黑体" pitchFamily="49" charset="-122"/>
              </a:rPr>
              <a:t>比较运算符</a:t>
            </a:r>
            <a:r>
              <a:rPr lang="zh-CN" altLang="en-US" dirty="0">
                <a:solidFill>
                  <a:schemeClr val="tx2">
                    <a:lumMod val="50000"/>
                  </a:schemeClr>
                </a:solidFill>
                <a:latin typeface="黑体" pitchFamily="49" charset="-122"/>
                <a:ea typeface="黑体" pitchFamily="49" charset="-122"/>
              </a:rPr>
              <a:t>用于比较两个表达式的大小</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中的比较运算符包括：＞（大于）、＞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（大于等于）、＜（小于）、＜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（小于等于）、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（等于）、！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，＜＞（不等于）、！＞（不大于）、！＜（不小于）。比较运算符的运算结果是布尔数据类型，它有三种可能的结果：</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以及</a:t>
            </a:r>
            <a:r>
              <a:rPr lang="en-US" altLang="zh-CN" dirty="0">
                <a:solidFill>
                  <a:schemeClr val="tx2">
                    <a:lumMod val="50000"/>
                  </a:schemeClr>
                </a:solidFill>
                <a:latin typeface="黑体" pitchFamily="49" charset="-122"/>
                <a:ea typeface="黑体" pitchFamily="49" charset="-122"/>
              </a:rPr>
              <a:t>UNKNOWN</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40496391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smtClean="0"/>
              <a:t>任务</a:t>
            </a:r>
            <a:r>
              <a:rPr lang="en-US" altLang="zh-CN" sz="2000" dirty="0" smtClean="0"/>
              <a:t>7         </a:t>
            </a:r>
            <a:r>
              <a:rPr lang="zh-CN" altLang="en-US" sz="2000" dirty="0" smtClean="0"/>
              <a:t>编写</a:t>
            </a:r>
            <a:r>
              <a:rPr lang="en-US" altLang="zh-CN" sz="2000" dirty="0"/>
              <a:t>T-SQL</a:t>
            </a:r>
            <a:r>
              <a:rPr lang="zh-CN" altLang="en-US" sz="2000" dirty="0"/>
              <a:t>程序，查询经济信息系所有教师的信息</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31</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9.6</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7" name="矩形 5"/>
          <p:cNvSpPr>
            <a:spLocks noChangeArrowheads="1"/>
          </p:cNvSpPr>
          <p:nvPr/>
        </p:nvSpPr>
        <p:spPr bwMode="auto">
          <a:xfrm>
            <a:off x="7200330" y="5858130"/>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smtClean="0">
                <a:solidFill>
                  <a:schemeClr val="tx2"/>
                </a:solidFill>
                <a:latin typeface="Calibri" pitchFamily="34" charset="0"/>
              </a:rPr>
              <a:t>9.</a:t>
            </a:r>
            <a:r>
              <a:rPr lang="en-US" altLang="zh-CN" b="1" dirty="0" smtClean="0">
                <a:solidFill>
                  <a:schemeClr val="tx2"/>
                </a:solidFill>
                <a:latin typeface="Calibri" pitchFamily="34" charset="0"/>
              </a:rPr>
              <a:t>6</a:t>
            </a:r>
            <a:endParaRPr lang="zh-CN" altLang="en-US" b="1" dirty="0">
              <a:solidFill>
                <a:schemeClr val="tx2"/>
              </a:solidFill>
              <a:latin typeface="Calibri" pitchFamily="34" charset="0"/>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5038009" y="2069046"/>
            <a:ext cx="3327516" cy="2040508"/>
          </a:xfrm>
          <a:prstGeom prst="rect">
            <a:avLst/>
          </a:prstGeom>
          <a:noFill/>
          <a:ln w="9525">
            <a:noFill/>
            <a:miter lim="800000"/>
            <a:headEnd/>
            <a:tailEnd/>
          </a:ln>
        </p:spPr>
      </p:pic>
      <p:pic>
        <p:nvPicPr>
          <p:cNvPr id="25" name="Picture 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64088" y="4301402"/>
            <a:ext cx="1829691" cy="1765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899596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7(</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32</a:t>
            </a:fld>
            <a:endParaRPr lang="en-US" altLang="zh-CN"/>
          </a:p>
        </p:txBody>
      </p:sp>
      <p:sp>
        <p:nvSpPr>
          <p:cNvPr id="6" name="AutoShape 8"/>
          <p:cNvSpPr>
            <a:spLocks noChangeArrowheads="1"/>
          </p:cNvSpPr>
          <p:nvPr/>
        </p:nvSpPr>
        <p:spPr bwMode="gray">
          <a:xfrm>
            <a:off x="1152056" y="2132856"/>
            <a:ext cx="6912768" cy="28803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2308324"/>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本任务中使用了赋值运算符，</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中的赋值运算符只有一个，就是“</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。和其它语言中的赋值运算符一样，</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中的赋值运算符的作用就是将数据值指派给特定的对象，例如前面给局部变量赋值时</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SET</a:t>
            </a:r>
            <a:r>
              <a:rPr lang="zh-CN" altLang="en-US" dirty="0">
                <a:solidFill>
                  <a:schemeClr val="tx2">
                    <a:lumMod val="50000"/>
                  </a:schemeClr>
                </a:solidFill>
                <a:latin typeface="黑体" pitchFamily="49" charset="-122"/>
                <a:ea typeface="黑体" pitchFamily="49" charset="-122"/>
              </a:rPr>
              <a:t>语句中使用的“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。此外，也可以使用赋值运算符在列标题和列定义值的表达式之间建立关系。</a:t>
            </a:r>
          </a:p>
        </p:txBody>
      </p:sp>
    </p:spTree>
    <p:extLst>
      <p:ext uri="{BB962C8B-B14F-4D97-AF65-F5344CB8AC3E}">
        <p14:creationId xmlns:p14="http://schemas.microsoft.com/office/powerpoint/2010/main" xmlns="" val="27848164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smtClean="0"/>
              <a:t>任务</a:t>
            </a:r>
            <a:r>
              <a:rPr lang="en-US" altLang="zh-CN" sz="2000" dirty="0" smtClean="0"/>
              <a:t>8      </a:t>
            </a:r>
            <a:r>
              <a:rPr lang="zh-CN" altLang="en-US" sz="2000" dirty="0" smtClean="0"/>
              <a:t>编写</a:t>
            </a:r>
            <a:r>
              <a:rPr lang="en-US" altLang="zh-CN" sz="2000" dirty="0"/>
              <a:t>T-SQL</a:t>
            </a:r>
            <a:r>
              <a:rPr lang="zh-CN" altLang="en-US" sz="2000" dirty="0"/>
              <a:t>程序，查询所有家庭所在地为山西的男同学</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33</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9.7</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7" name="矩形 5"/>
          <p:cNvSpPr>
            <a:spLocks noChangeArrowheads="1"/>
          </p:cNvSpPr>
          <p:nvPr/>
        </p:nvSpPr>
        <p:spPr bwMode="auto">
          <a:xfrm>
            <a:off x="6261841" y="5497458"/>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smtClean="0">
                <a:solidFill>
                  <a:schemeClr val="tx2"/>
                </a:solidFill>
                <a:latin typeface="Calibri" pitchFamily="34" charset="0"/>
              </a:rPr>
              <a:t>9.</a:t>
            </a:r>
            <a:r>
              <a:rPr lang="en-US" altLang="zh-CN" b="1" dirty="0" smtClean="0">
                <a:solidFill>
                  <a:schemeClr val="tx2"/>
                </a:solidFill>
                <a:latin typeface="Calibri" pitchFamily="34" charset="0"/>
              </a:rPr>
              <a:t>7</a:t>
            </a:r>
            <a:endParaRPr lang="zh-CN" altLang="en-US" b="1" dirty="0">
              <a:solidFill>
                <a:schemeClr val="tx2"/>
              </a:solidFill>
              <a:latin typeface="Calibri" pitchFamily="34" charset="0"/>
            </a:endParaRPr>
          </a:p>
        </p:txBody>
      </p:sp>
      <p:pic>
        <p:nvPicPr>
          <p:cNvPr id="23"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73899" y="2415162"/>
            <a:ext cx="3331881" cy="152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23879" y="4529783"/>
            <a:ext cx="2431922" cy="731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771188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8(</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34</a:t>
            </a:fld>
            <a:endParaRPr lang="en-US" altLang="zh-CN"/>
          </a:p>
        </p:txBody>
      </p:sp>
      <p:sp>
        <p:nvSpPr>
          <p:cNvPr id="6" name="AutoShape 8"/>
          <p:cNvSpPr>
            <a:spLocks noChangeArrowheads="1"/>
          </p:cNvSpPr>
          <p:nvPr/>
        </p:nvSpPr>
        <p:spPr bwMode="gray">
          <a:xfrm>
            <a:off x="1152056" y="2132856"/>
            <a:ext cx="6912768"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本任务中使用了逻辑运算符，逻辑运算符用来测试某些条件是否成立，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中的逻辑运算符包括：</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NOT</a:t>
            </a:r>
            <a:r>
              <a:rPr lang="zh-CN" altLang="en-US" dirty="0">
                <a:solidFill>
                  <a:schemeClr val="tx2">
                    <a:lumMod val="50000"/>
                  </a:schemeClr>
                </a:solidFill>
                <a:latin typeface="黑体" pitchFamily="49" charset="-122"/>
                <a:ea typeface="黑体" pitchFamily="49" charset="-122"/>
              </a:rPr>
              <a:t>（非运算符）用于表示对条件的否定。</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（与运算符）用于连接查询条件，只有</a:t>
            </a:r>
            <a:r>
              <a:rPr lang="en-US" altLang="zh-CN" dirty="0">
                <a:solidFill>
                  <a:schemeClr val="tx2">
                    <a:lumMod val="50000"/>
                  </a:schemeClr>
                </a:solidFill>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两边的条件的值都为真时，其结果值才为真。</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OR</a:t>
            </a:r>
            <a:r>
              <a:rPr lang="zh-CN" altLang="en-US" dirty="0">
                <a:solidFill>
                  <a:schemeClr val="tx2">
                    <a:lumMod val="50000"/>
                  </a:schemeClr>
                </a:solidFill>
                <a:latin typeface="黑体" pitchFamily="49" charset="-122"/>
                <a:ea typeface="黑体" pitchFamily="49" charset="-122"/>
              </a:rPr>
              <a:t>（或运算符）用于连接查询条件，只要</a:t>
            </a:r>
            <a:r>
              <a:rPr lang="en-US" altLang="zh-CN" dirty="0">
                <a:solidFill>
                  <a:schemeClr val="tx2">
                    <a:lumMod val="50000"/>
                  </a:schemeClr>
                </a:solidFill>
                <a:latin typeface="黑体" pitchFamily="49" charset="-122"/>
                <a:ea typeface="黑体" pitchFamily="49" charset="-122"/>
              </a:rPr>
              <a:t>OR</a:t>
            </a:r>
            <a:r>
              <a:rPr lang="zh-CN" altLang="en-US" dirty="0">
                <a:solidFill>
                  <a:schemeClr val="tx2">
                    <a:lumMod val="50000"/>
                  </a:schemeClr>
                </a:solidFill>
                <a:latin typeface="黑体" pitchFamily="49" charset="-122"/>
                <a:ea typeface="黑体" pitchFamily="49" charset="-122"/>
              </a:rPr>
              <a:t>两边的条件中有一个为真，其结果值就为真。</a:t>
            </a:r>
          </a:p>
        </p:txBody>
      </p:sp>
    </p:spTree>
    <p:extLst>
      <p:ext uri="{BB962C8B-B14F-4D97-AF65-F5344CB8AC3E}">
        <p14:creationId xmlns:p14="http://schemas.microsoft.com/office/powerpoint/2010/main" xmlns="" val="12834154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8(</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sp>
        <p:nvSpPr>
          <p:cNvPr id="6" name="AutoShape 8"/>
          <p:cNvSpPr>
            <a:spLocks noChangeArrowheads="1"/>
          </p:cNvSpPr>
          <p:nvPr/>
        </p:nvSpPr>
        <p:spPr bwMode="gray">
          <a:xfrm>
            <a:off x="1131640" y="1988781"/>
            <a:ext cx="6912768"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291387"/>
            <a:ext cx="6246440" cy="2419124"/>
          </a:xfrm>
          <a:prstGeom prst="rect">
            <a:avLst/>
          </a:prstGeom>
        </p:spPr>
        <p:txBody>
          <a:bodyPr wrap="square">
            <a:spAutoFit/>
          </a:bodyPr>
          <a:lstStyle/>
          <a:p>
            <a:pPr>
              <a:lnSpc>
                <a:spcPct val="120000"/>
              </a:lnSpc>
            </a:pPr>
            <a:r>
              <a:rPr lang="zh-CN" altLang="en-US" dirty="0">
                <a:solidFill>
                  <a:schemeClr val="tx2">
                    <a:lumMod val="50000"/>
                  </a:schemeClr>
                </a:solidFill>
                <a:latin typeface="黑体" pitchFamily="49" charset="-122"/>
                <a:ea typeface="黑体" pitchFamily="49" charset="-122"/>
              </a:rPr>
              <a:t>逻辑运算符和比较运算符一样，运算结果是布尔数据类型。那些返回布尔数据类型的表达式称为布尔表达式，</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中的布尔表达式有三种可能的值，分别是</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以及</a:t>
            </a:r>
            <a:r>
              <a:rPr lang="en-US" altLang="zh-CN" dirty="0">
                <a:solidFill>
                  <a:schemeClr val="tx2">
                    <a:lumMod val="50000"/>
                  </a:schemeClr>
                </a:solidFill>
                <a:latin typeface="黑体" pitchFamily="49" charset="-122"/>
                <a:ea typeface="黑体" pitchFamily="49" charset="-122"/>
              </a:rPr>
              <a:t>UNKNOWN</a:t>
            </a:r>
            <a:r>
              <a:rPr lang="zh-CN" altLang="en-US" dirty="0">
                <a:solidFill>
                  <a:schemeClr val="tx2">
                    <a:lumMod val="50000"/>
                  </a:schemeClr>
                </a:solidFill>
                <a:latin typeface="黑体" pitchFamily="49" charset="-122"/>
                <a:ea typeface="黑体" pitchFamily="49" charset="-122"/>
              </a:rPr>
              <a:t>，其中</a:t>
            </a:r>
            <a:r>
              <a:rPr lang="en-US" altLang="zh-CN" dirty="0">
                <a:solidFill>
                  <a:schemeClr val="tx2">
                    <a:lumMod val="50000"/>
                  </a:schemeClr>
                </a:solidFill>
                <a:latin typeface="黑体" pitchFamily="49" charset="-122"/>
                <a:ea typeface="黑体" pitchFamily="49" charset="-122"/>
              </a:rPr>
              <a:t>UNKNOWN</a:t>
            </a:r>
            <a:r>
              <a:rPr lang="zh-CN" altLang="en-US" dirty="0">
                <a:solidFill>
                  <a:schemeClr val="tx2">
                    <a:lumMod val="50000"/>
                  </a:schemeClr>
                </a:solidFill>
                <a:latin typeface="黑体" pitchFamily="49" charset="-122"/>
                <a:ea typeface="黑体" pitchFamily="49" charset="-122"/>
              </a:rPr>
              <a:t>是由值为</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的数据参加运算得到的结果</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120000"/>
              </a:lnSpc>
            </a:pPr>
            <a:r>
              <a:rPr lang="zh-CN" altLang="en-US" dirty="0" smtClean="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9-1</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9-2</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9-3</a:t>
            </a:r>
            <a:r>
              <a:rPr lang="zh-CN" altLang="en-US" dirty="0">
                <a:solidFill>
                  <a:schemeClr val="tx2">
                    <a:lumMod val="50000"/>
                  </a:schemeClr>
                </a:solidFill>
                <a:latin typeface="黑体" pitchFamily="49" charset="-122"/>
                <a:ea typeface="黑体" pitchFamily="49" charset="-122"/>
              </a:rPr>
              <a:t>列出了进行各种逻辑运算时不同情况得到的结果。</a:t>
            </a:r>
          </a:p>
        </p:txBody>
      </p:sp>
    </p:spTree>
    <p:extLst>
      <p:ext uri="{BB962C8B-B14F-4D97-AF65-F5344CB8AC3E}">
        <p14:creationId xmlns:p14="http://schemas.microsoft.com/office/powerpoint/2010/main" xmlns="" val="36778030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 </a:t>
            </a:r>
            <a:r>
              <a:rPr lang="en-US" altLang="zh-CN" dirty="0" smtClean="0"/>
              <a:t>8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6" name="Rectangle 2"/>
          <p:cNvSpPr txBox="1">
            <a:spLocks noChangeArrowheads="1"/>
          </p:cNvSpPr>
          <p:nvPr/>
        </p:nvSpPr>
        <p:spPr bwMode="gray">
          <a:xfrm>
            <a:off x="468313" y="1484313"/>
            <a:ext cx="4038600" cy="43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Wingdings" pitchFamily="2" charset="2"/>
              <a:buChar char="v"/>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mn-lt"/>
                <a:ea typeface="方正姚体" pitchFamily="2"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mn-lt"/>
                <a:ea typeface="方正姚体"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方正姚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方正姚体" pitchFamily="2"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buFontTx/>
              <a:buNone/>
            </a:pPr>
            <a:r>
              <a:rPr lang="zh-CN" altLang="en-US" sz="1800" smtClean="0">
                <a:solidFill>
                  <a:schemeClr val="tx2">
                    <a:lumMod val="50000"/>
                  </a:schemeClr>
                </a:solidFill>
                <a:latin typeface="黑体" pitchFamily="49" charset="-122"/>
                <a:ea typeface="黑体" pitchFamily="49" charset="-122"/>
              </a:rPr>
              <a:t>表</a:t>
            </a:r>
            <a:r>
              <a:rPr lang="en-US" sz="1800" smtClean="0">
                <a:solidFill>
                  <a:schemeClr val="tx2">
                    <a:lumMod val="50000"/>
                  </a:schemeClr>
                </a:solidFill>
                <a:latin typeface="黑体" pitchFamily="49" charset="-122"/>
                <a:ea typeface="黑体" pitchFamily="49" charset="-122"/>
              </a:rPr>
              <a:t>9-1 NOT</a:t>
            </a:r>
            <a:r>
              <a:rPr lang="zh-CN" altLang="en-US" sz="1800" smtClean="0">
                <a:solidFill>
                  <a:schemeClr val="tx2">
                    <a:lumMod val="50000"/>
                  </a:schemeClr>
                </a:solidFill>
                <a:latin typeface="黑体" pitchFamily="49" charset="-122"/>
                <a:ea typeface="黑体" pitchFamily="49" charset="-122"/>
              </a:rPr>
              <a:t>运算的各种结果</a:t>
            </a:r>
            <a:endParaRPr lang="zh-CN" altLang="en-US" sz="1800">
              <a:solidFill>
                <a:schemeClr val="tx2">
                  <a:lumMod val="50000"/>
                </a:schemeClr>
              </a:solidFill>
              <a:latin typeface="黑体" pitchFamily="49" charset="-122"/>
              <a:ea typeface="黑体" pitchFamily="49" charset="-122"/>
            </a:endParaRPr>
          </a:p>
        </p:txBody>
      </p:sp>
      <p:graphicFrame>
        <p:nvGraphicFramePr>
          <p:cNvPr id="7" name="Group 3"/>
          <p:cNvGraphicFramePr>
            <a:graphicFrameLocks noGrp="1"/>
          </p:cNvGraphicFramePr>
          <p:nvPr>
            <p:ph sz="quarter" idx="4294967295"/>
            <p:extLst>
              <p:ext uri="{D42A27DB-BD31-4B8C-83A1-F6EECF244321}">
                <p14:modId xmlns:p14="http://schemas.microsoft.com/office/powerpoint/2010/main" xmlns="" val="3709943805"/>
              </p:ext>
            </p:extLst>
          </p:nvPr>
        </p:nvGraphicFramePr>
        <p:xfrm>
          <a:off x="250825" y="1989138"/>
          <a:ext cx="4038600" cy="2185989"/>
        </p:xfrm>
        <a:graphic>
          <a:graphicData uri="http://schemas.openxmlformats.org/drawingml/2006/table">
            <a:tbl>
              <a:tblPr/>
              <a:tblGrid>
                <a:gridCol w="1857375"/>
                <a:gridCol w="2181225"/>
              </a:tblGrid>
              <a:tr h="563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rPr>
                        <a:t>NOT</a:t>
                      </a:r>
                      <a:r>
                        <a:rPr kumimoji="0" lang="zh-CN" altLang="en-US" sz="2400" b="0" i="0" u="none" strike="noStrike" cap="none" normalizeH="0" baseline="0" dirty="0" smtClean="0">
                          <a:ln>
                            <a:noFill/>
                          </a:ln>
                          <a:solidFill>
                            <a:schemeClr val="tx1"/>
                          </a:solidFill>
                          <a:effectLst/>
                          <a:latin typeface="Times New Roman" pitchFamily="18" charset="0"/>
                          <a:ea typeface="黑体" pitchFamily="49" charset="-122"/>
                        </a:rPr>
                        <a:t>运算</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rPr>
                        <a:t>运算结果</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498475">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60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63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
        <p:nvSpPr>
          <p:cNvPr id="8" name="Rectangle 20"/>
          <p:cNvSpPr>
            <a:spLocks noChangeArrowheads="1"/>
          </p:cNvSpPr>
          <p:nvPr/>
        </p:nvSpPr>
        <p:spPr bwMode="auto">
          <a:xfrm>
            <a:off x="4716463" y="1412875"/>
            <a:ext cx="286328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a:solidFill>
                  <a:schemeClr val="tx2">
                    <a:lumMod val="50000"/>
                  </a:schemeClr>
                </a:solidFill>
                <a:latin typeface="黑体" pitchFamily="49" charset="-122"/>
                <a:ea typeface="黑体" pitchFamily="49" charset="-122"/>
              </a:rPr>
              <a:t>表</a:t>
            </a:r>
            <a:r>
              <a:rPr lang="en-US">
                <a:solidFill>
                  <a:schemeClr val="tx2">
                    <a:lumMod val="50000"/>
                  </a:schemeClr>
                </a:solidFill>
                <a:latin typeface="黑体" pitchFamily="49" charset="-122"/>
                <a:ea typeface="黑体" pitchFamily="49" charset="-122"/>
              </a:rPr>
              <a:t>9-2 AND</a:t>
            </a:r>
            <a:r>
              <a:rPr lang="zh-CN" altLang="en-US">
                <a:solidFill>
                  <a:schemeClr val="tx2">
                    <a:lumMod val="50000"/>
                  </a:schemeClr>
                </a:solidFill>
                <a:latin typeface="黑体" pitchFamily="49" charset="-122"/>
                <a:ea typeface="黑体" pitchFamily="49" charset="-122"/>
              </a:rPr>
              <a:t>运算的各种结果</a:t>
            </a:r>
          </a:p>
        </p:txBody>
      </p:sp>
      <p:graphicFrame>
        <p:nvGraphicFramePr>
          <p:cNvPr id="9" name="Group 21"/>
          <p:cNvGraphicFramePr>
            <a:graphicFrameLocks noGrp="1"/>
          </p:cNvGraphicFramePr>
          <p:nvPr>
            <p:ph sz="quarter" idx="4294967295"/>
            <p:extLst>
              <p:ext uri="{D42A27DB-BD31-4B8C-83A1-F6EECF244321}">
                <p14:modId xmlns:p14="http://schemas.microsoft.com/office/powerpoint/2010/main" xmlns="" val="3694934466"/>
              </p:ext>
            </p:extLst>
          </p:nvPr>
        </p:nvGraphicFramePr>
        <p:xfrm>
          <a:off x="4500563" y="1989138"/>
          <a:ext cx="4319587" cy="2279651"/>
        </p:xfrm>
        <a:graphic>
          <a:graphicData uri="http://schemas.openxmlformats.org/drawingml/2006/table">
            <a:tbl>
              <a:tblPr/>
              <a:tblGrid>
                <a:gridCol w="1073150"/>
                <a:gridCol w="1081087"/>
                <a:gridCol w="1217613"/>
                <a:gridCol w="947737"/>
              </a:tblGrid>
              <a:tr h="5762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AND</a:t>
                      </a:r>
                      <a:r>
                        <a:rPr kumimoji="0" lang="zh-CN" altLang="en-US" sz="1800" b="1" i="0" u="none" strike="noStrike" cap="none" normalizeH="0" baseline="0" dirty="0" smtClean="0">
                          <a:ln>
                            <a:noFill/>
                          </a:ln>
                          <a:solidFill>
                            <a:schemeClr val="tx1"/>
                          </a:solidFill>
                          <a:effectLst/>
                          <a:latin typeface="Times New Roman" pitchFamily="18" charset="0"/>
                          <a:ea typeface="黑体" pitchFamily="49" charset="-122"/>
                        </a:rPr>
                        <a:t>运算</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90550">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191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
        <p:nvSpPr>
          <p:cNvPr id="10" name="Rectangle 48"/>
          <p:cNvSpPr>
            <a:spLocks noChangeArrowheads="1"/>
          </p:cNvSpPr>
          <p:nvPr/>
        </p:nvSpPr>
        <p:spPr bwMode="auto">
          <a:xfrm>
            <a:off x="827088" y="4313238"/>
            <a:ext cx="274626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a:solidFill>
                  <a:schemeClr val="tx2">
                    <a:lumMod val="50000"/>
                  </a:schemeClr>
                </a:solidFill>
                <a:latin typeface="黑体" pitchFamily="49" charset="-122"/>
                <a:ea typeface="黑体" pitchFamily="49" charset="-122"/>
              </a:rPr>
              <a:t>表</a:t>
            </a:r>
            <a:r>
              <a:rPr lang="en-US">
                <a:solidFill>
                  <a:schemeClr val="tx2">
                    <a:lumMod val="50000"/>
                  </a:schemeClr>
                </a:solidFill>
                <a:latin typeface="黑体" pitchFamily="49" charset="-122"/>
                <a:ea typeface="黑体" pitchFamily="49" charset="-122"/>
              </a:rPr>
              <a:t>9-3 OR</a:t>
            </a:r>
            <a:r>
              <a:rPr lang="zh-CN" altLang="en-US">
                <a:solidFill>
                  <a:schemeClr val="tx2">
                    <a:lumMod val="50000"/>
                  </a:schemeClr>
                </a:solidFill>
                <a:latin typeface="黑体" pitchFamily="49" charset="-122"/>
                <a:ea typeface="黑体" pitchFamily="49" charset="-122"/>
              </a:rPr>
              <a:t>运算的各种结果</a:t>
            </a:r>
          </a:p>
        </p:txBody>
      </p:sp>
      <p:graphicFrame>
        <p:nvGraphicFramePr>
          <p:cNvPr id="11" name="Group 49"/>
          <p:cNvGraphicFramePr>
            <a:graphicFrameLocks noGrp="1"/>
          </p:cNvGraphicFramePr>
          <p:nvPr>
            <p:extLst>
              <p:ext uri="{D42A27DB-BD31-4B8C-83A1-F6EECF244321}">
                <p14:modId xmlns:p14="http://schemas.microsoft.com/office/powerpoint/2010/main" xmlns="" val="3064750096"/>
              </p:ext>
            </p:extLst>
          </p:nvPr>
        </p:nvGraphicFramePr>
        <p:xfrm>
          <a:off x="827088" y="4797425"/>
          <a:ext cx="5184775" cy="2012951"/>
        </p:xfrm>
        <a:graphic>
          <a:graphicData uri="http://schemas.openxmlformats.org/drawingml/2006/table">
            <a:tbl>
              <a:tblPr/>
              <a:tblGrid>
                <a:gridCol w="1362075"/>
                <a:gridCol w="955675"/>
                <a:gridCol w="1527175"/>
                <a:gridCol w="1339850"/>
              </a:tblGrid>
              <a:tr h="503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黑体" pitchFamily="49" charset="-122"/>
                          <a:ea typeface="黑体" pitchFamily="49" charset="-122"/>
                        </a:rPr>
                        <a:t>OR</a:t>
                      </a:r>
                      <a:r>
                        <a:rPr kumimoji="0" lang="zh-CN" altLang="en-US" sz="2000" b="1" i="0" u="none" strike="noStrike" cap="none" normalizeH="0" baseline="0" smtClean="0">
                          <a:ln>
                            <a:noFill/>
                          </a:ln>
                          <a:solidFill>
                            <a:schemeClr val="tx1"/>
                          </a:solidFill>
                          <a:effectLst/>
                          <a:latin typeface="黑体" pitchFamily="49" charset="-122"/>
                          <a:ea typeface="黑体" pitchFamily="49" charset="-122"/>
                        </a:rPr>
                        <a:t>运算</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04825">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609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95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TRUE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UNKNOWN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FALSE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Tree>
    <p:extLst>
      <p:ext uri="{BB962C8B-B14F-4D97-AF65-F5344CB8AC3E}">
        <p14:creationId xmlns:p14="http://schemas.microsoft.com/office/powerpoint/2010/main" xmlns="" val="6272194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3350" y="354805"/>
            <a:ext cx="5919010" cy="487363"/>
          </a:xfrm>
        </p:spPr>
        <p:txBody>
          <a:bodyPr/>
          <a:lstStyle/>
          <a:p>
            <a:r>
              <a:rPr lang="zh-CN" altLang="en-US" sz="2000" dirty="0" smtClean="0"/>
              <a:t>任务</a:t>
            </a:r>
            <a:r>
              <a:rPr lang="en-US" altLang="zh-CN" sz="2000" dirty="0" smtClean="0"/>
              <a:t>9     </a:t>
            </a:r>
            <a:r>
              <a:rPr lang="zh-CN" altLang="en-US" sz="2000" dirty="0" smtClean="0"/>
              <a:t>编写</a:t>
            </a:r>
            <a:r>
              <a:rPr lang="en-US" altLang="zh-CN" sz="2000" dirty="0"/>
              <a:t>T-SQL</a:t>
            </a:r>
            <a:r>
              <a:rPr lang="zh-CN" altLang="en-US" sz="2000" dirty="0"/>
              <a:t>程序，查询班级编号及其对应的班级名称，并在班级名称前显示班级所在系部</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37</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9.8</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7" name="矩形 5"/>
          <p:cNvSpPr>
            <a:spLocks noChangeArrowheads="1"/>
          </p:cNvSpPr>
          <p:nvPr/>
        </p:nvSpPr>
        <p:spPr bwMode="auto">
          <a:xfrm>
            <a:off x="6261841" y="5497458"/>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smtClean="0">
                <a:solidFill>
                  <a:schemeClr val="tx2"/>
                </a:solidFill>
                <a:latin typeface="Calibri" pitchFamily="34" charset="0"/>
              </a:rPr>
              <a:t>9.</a:t>
            </a:r>
            <a:r>
              <a:rPr lang="en-US" altLang="zh-CN" b="1" dirty="0" smtClean="0">
                <a:solidFill>
                  <a:schemeClr val="tx2"/>
                </a:solidFill>
                <a:latin typeface="Calibri" pitchFamily="34" charset="0"/>
              </a:rPr>
              <a:t>8</a:t>
            </a:r>
            <a:endParaRPr lang="zh-CN" altLang="en-US" b="1" dirty="0">
              <a:solidFill>
                <a:schemeClr val="tx2"/>
              </a:solidFill>
              <a:latin typeface="Calibri" pitchFamily="34" charset="0"/>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88380" y="2137773"/>
            <a:ext cx="3292249" cy="1201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88380" y="3646916"/>
            <a:ext cx="3282264" cy="1802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04111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9(</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sp>
        <p:nvSpPr>
          <p:cNvPr id="6" name="AutoShape 8"/>
          <p:cNvSpPr>
            <a:spLocks noChangeArrowheads="1"/>
          </p:cNvSpPr>
          <p:nvPr/>
        </p:nvSpPr>
        <p:spPr bwMode="gray">
          <a:xfrm>
            <a:off x="1152056" y="2132856"/>
            <a:ext cx="6912768"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492896"/>
            <a:ext cx="6246440" cy="2031325"/>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本任务中使用了连接运算符，</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中的连接运算符“</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用于连接字符串或二进制数据串、列名或列的混合体，其实质就是将一个串加入到另一个串的尾部</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中的运算符的处理顺序如表</a:t>
            </a:r>
            <a:r>
              <a:rPr lang="en-US" altLang="zh-CN" dirty="0">
                <a:solidFill>
                  <a:schemeClr val="tx2">
                    <a:lumMod val="50000"/>
                  </a:schemeClr>
                </a:solidFill>
                <a:latin typeface="黑体" pitchFamily="49" charset="-122"/>
                <a:ea typeface="黑体" pitchFamily="49" charset="-122"/>
              </a:rPr>
              <a:t>9-4</a:t>
            </a:r>
            <a:r>
              <a:rPr lang="zh-CN" altLang="en-US" dirty="0">
                <a:solidFill>
                  <a:schemeClr val="tx2">
                    <a:lumMod val="50000"/>
                  </a:schemeClr>
                </a:solidFill>
                <a:latin typeface="黑体" pitchFamily="49" charset="-122"/>
                <a:ea typeface="黑体" pitchFamily="49" charset="-122"/>
              </a:rPr>
              <a:t>所示。</a:t>
            </a:r>
          </a:p>
        </p:txBody>
      </p:sp>
    </p:spTree>
    <p:extLst>
      <p:ext uri="{BB962C8B-B14F-4D97-AF65-F5344CB8AC3E}">
        <p14:creationId xmlns:p14="http://schemas.microsoft.com/office/powerpoint/2010/main" xmlns="" val="17542569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9</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39</a:t>
            </a:fld>
            <a:endParaRPr lang="en-US" altLang="zh-CN"/>
          </a:p>
        </p:txBody>
      </p:sp>
      <p:graphicFrame>
        <p:nvGraphicFramePr>
          <p:cNvPr id="6" name="Group 2"/>
          <p:cNvGraphicFramePr>
            <a:graphicFrameLocks noGrp="1"/>
          </p:cNvGraphicFramePr>
          <p:nvPr>
            <p:ph idx="1"/>
            <p:extLst>
              <p:ext uri="{D42A27DB-BD31-4B8C-83A1-F6EECF244321}">
                <p14:modId xmlns:p14="http://schemas.microsoft.com/office/powerpoint/2010/main" xmlns="" val="3723434872"/>
              </p:ext>
            </p:extLst>
          </p:nvPr>
        </p:nvGraphicFramePr>
        <p:xfrm>
          <a:off x="468313" y="1701800"/>
          <a:ext cx="8208962" cy="5108575"/>
        </p:xfrm>
        <a:graphic>
          <a:graphicData uri="http://schemas.openxmlformats.org/drawingml/2006/table">
            <a:tbl>
              <a:tblPr/>
              <a:tblGrid>
                <a:gridCol w="1022350"/>
                <a:gridCol w="3724275"/>
                <a:gridCol w="3462337"/>
              </a:tblGrid>
              <a:tr h="336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优先级</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含义</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1</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 )</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括号</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2</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按位取反</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3</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乘法运算符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除法运算符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模运算符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504825">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4</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加法运算符、连接运算符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减法运算符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&amp;</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按位与运算符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5</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  &gt;  &lt;  &gt;=  &lt;=  &lt;&gt;  !=  !&gt;  !&lt;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比较运算符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6</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按位或运算符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按位异或运算符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7</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NOT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逻辑非运算符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8</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AND</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逻辑与运算符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9</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OR</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逻辑或运算符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10</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赋值运算符</a:t>
                      </a:r>
                    </a:p>
                  </a:txBody>
                  <a:tcPr marL="62865" marR="6286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
        <p:nvSpPr>
          <p:cNvPr id="7" name="Rectangle 67"/>
          <p:cNvSpPr>
            <a:spLocks noChangeArrowheads="1"/>
          </p:cNvSpPr>
          <p:nvPr/>
        </p:nvSpPr>
        <p:spPr bwMode="auto">
          <a:xfrm>
            <a:off x="2413000" y="1196975"/>
            <a:ext cx="3159839"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2000" dirty="0">
                <a:solidFill>
                  <a:schemeClr val="tx2">
                    <a:lumMod val="50000"/>
                  </a:schemeClr>
                </a:solidFill>
                <a:latin typeface="黑体" pitchFamily="49" charset="-122"/>
                <a:ea typeface="黑体" pitchFamily="49" charset="-122"/>
              </a:rPr>
              <a:t>表</a:t>
            </a:r>
            <a:r>
              <a:rPr lang="en-US" sz="2000" dirty="0">
                <a:solidFill>
                  <a:schemeClr val="tx2">
                    <a:lumMod val="50000"/>
                  </a:schemeClr>
                </a:solidFill>
                <a:latin typeface="黑体" pitchFamily="49" charset="-122"/>
                <a:ea typeface="黑体" pitchFamily="49" charset="-122"/>
              </a:rPr>
              <a:t>9-4 T-SQL</a:t>
            </a:r>
            <a:r>
              <a:rPr lang="zh-CN" altLang="en-US" sz="2000" dirty="0">
                <a:solidFill>
                  <a:schemeClr val="tx2">
                    <a:lumMod val="50000"/>
                  </a:schemeClr>
                </a:solidFill>
                <a:latin typeface="黑体" pitchFamily="49" charset="-122"/>
                <a:ea typeface="黑体" pitchFamily="49" charset="-122"/>
              </a:rPr>
              <a:t>运算符优先级</a:t>
            </a:r>
          </a:p>
        </p:txBody>
      </p:sp>
    </p:spTree>
    <p:extLst>
      <p:ext uri="{BB962C8B-B14F-4D97-AF65-F5344CB8AC3E}">
        <p14:creationId xmlns:p14="http://schemas.microsoft.com/office/powerpoint/2010/main" xmlns="" val="4263226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zh-CN" altLang="en-US" dirty="0" smtClean="0">
                <a:ea typeface="宋体" pitchFamily="2" charset="-122"/>
              </a:rPr>
              <a:t>学习情境划分</a:t>
            </a:r>
            <a:endParaRPr lang="en-US" altLang="zh-CN" dirty="0">
              <a:ea typeface="宋体" pitchFamily="2" charset="-122"/>
            </a:endParaRPr>
          </a:p>
        </p:txBody>
      </p:sp>
      <p:grpSp>
        <p:nvGrpSpPr>
          <p:cNvPr id="3" name="Group 8"/>
          <p:cNvGrpSpPr>
            <a:grpSpLocks/>
          </p:cNvGrpSpPr>
          <p:nvPr/>
        </p:nvGrpSpPr>
        <p:grpSpPr bwMode="auto">
          <a:xfrm>
            <a:off x="857224" y="3121036"/>
            <a:ext cx="2071702" cy="1379534"/>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5950480" y="3121036"/>
            <a:ext cx="2237018" cy="1308096"/>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028600" y="3286124"/>
            <a:ext cx="218673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altLang="zh-CN" dirty="0" smtClean="0">
                <a:solidFill>
                  <a:schemeClr val="bg1"/>
                </a:solidFill>
              </a:rPr>
              <a:t>9</a:t>
            </a:r>
            <a:r>
              <a:rPr lang="en-US" dirty="0" smtClean="0">
                <a:solidFill>
                  <a:schemeClr val="bg1"/>
                </a:solidFill>
              </a:rPr>
              <a:t>.3  </a:t>
            </a:r>
          </a:p>
          <a:p>
            <a:pPr>
              <a:spcBef>
                <a:spcPts val="1200"/>
              </a:spcBef>
            </a:pPr>
            <a:r>
              <a:rPr lang="zh-CN" altLang="en-US" dirty="0">
                <a:solidFill>
                  <a:schemeClr val="bg1"/>
                </a:solidFill>
              </a:rPr>
              <a:t>编写循环结构</a:t>
            </a:r>
            <a:r>
              <a:rPr lang="en-US" altLang="zh-CN" dirty="0">
                <a:solidFill>
                  <a:schemeClr val="bg1"/>
                </a:solidFill>
              </a:rPr>
              <a:t>T-SQL</a:t>
            </a:r>
            <a:r>
              <a:rPr lang="zh-CN" altLang="en-US" dirty="0">
                <a:solidFill>
                  <a:schemeClr val="bg1"/>
                </a:solidFill>
              </a:rPr>
              <a:t>程序</a:t>
            </a:r>
          </a:p>
        </p:txBody>
      </p:sp>
      <p:sp>
        <p:nvSpPr>
          <p:cNvPr id="85026" name="Text Box 34"/>
          <p:cNvSpPr txBox="1">
            <a:spLocks noChangeArrowheads="1"/>
          </p:cNvSpPr>
          <p:nvPr/>
        </p:nvSpPr>
        <p:spPr bwMode="black">
          <a:xfrm>
            <a:off x="3428992" y="3197139"/>
            <a:ext cx="2214578" cy="1354217"/>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9.2 </a:t>
            </a:r>
          </a:p>
          <a:p>
            <a:pPr>
              <a:spcBef>
                <a:spcPts val="1200"/>
              </a:spcBef>
            </a:pPr>
            <a:r>
              <a:rPr lang="zh-CN" altLang="en-US" dirty="0">
                <a:solidFill>
                  <a:srgbClr val="F8F8F8"/>
                </a:solidFill>
              </a:rPr>
              <a:t>编写选择结构</a:t>
            </a:r>
            <a:r>
              <a:rPr lang="en-US" altLang="zh-CN" dirty="0">
                <a:solidFill>
                  <a:srgbClr val="F8F8F8"/>
                </a:solidFill>
              </a:rPr>
              <a:t>T-SQL</a:t>
            </a:r>
            <a:r>
              <a:rPr lang="zh-CN" altLang="en-US" dirty="0">
                <a:solidFill>
                  <a:srgbClr val="F8F8F8"/>
                </a:solidFill>
              </a:rPr>
              <a:t>程序</a:t>
            </a:r>
            <a:br>
              <a:rPr lang="zh-CN" altLang="en-US" dirty="0">
                <a:solidFill>
                  <a:srgbClr val="F8F8F8"/>
                </a:solidFill>
              </a:rPr>
            </a:br>
            <a:endParaRPr lang="zh-CN" altLang="en-US" dirty="0">
              <a:solidFill>
                <a:srgbClr val="F8F8F8"/>
              </a:solidFill>
            </a:endParaRP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89768" y="3181480"/>
            <a:ext cx="2131170"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altLang="zh-CN" dirty="0" smtClean="0">
                <a:solidFill>
                  <a:schemeClr val="bg1"/>
                </a:solidFill>
              </a:rPr>
              <a:t>9</a:t>
            </a:r>
            <a:r>
              <a:rPr lang="en-US" dirty="0" smtClean="0">
                <a:solidFill>
                  <a:schemeClr val="bg1"/>
                </a:solidFill>
              </a:rPr>
              <a:t>.1</a:t>
            </a:r>
          </a:p>
          <a:p>
            <a:pPr>
              <a:spcBef>
                <a:spcPct val="50000"/>
              </a:spcBef>
            </a:pPr>
            <a:r>
              <a:rPr lang="zh-CN" altLang="en-US" dirty="0">
                <a:solidFill>
                  <a:schemeClr val="bg1"/>
                </a:solidFill>
              </a:rPr>
              <a:t>编写顺序结构</a:t>
            </a:r>
            <a:r>
              <a:rPr lang="en-US" altLang="zh-CN" dirty="0">
                <a:solidFill>
                  <a:schemeClr val="bg1"/>
                </a:solidFill>
              </a:rPr>
              <a:t>T-SQL</a:t>
            </a:r>
            <a:r>
              <a:rPr lang="zh-CN" altLang="en-US" dirty="0">
                <a:solidFill>
                  <a:schemeClr val="bg1"/>
                </a:solidFill>
              </a:rPr>
              <a:t>程序</a:t>
            </a:r>
            <a:endParaRPr lang="en-US" altLang="zh-CN" b="1" dirty="0">
              <a:solidFill>
                <a:schemeClr val="bg1"/>
              </a:solidFill>
              <a:ea typeface="宋体"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smtClean="0"/>
              <a:t>任务</a:t>
            </a:r>
            <a:r>
              <a:rPr lang="en-US" altLang="zh-CN" sz="2000" dirty="0" smtClean="0"/>
              <a:t>10           </a:t>
            </a:r>
            <a:r>
              <a:rPr lang="zh-CN" altLang="en-US" sz="2000" dirty="0" smtClean="0"/>
              <a:t>编写</a:t>
            </a:r>
            <a:r>
              <a:rPr lang="en-US" altLang="zh-CN" sz="2000" dirty="0"/>
              <a:t>T-SQL</a:t>
            </a:r>
            <a:r>
              <a:rPr lang="zh-CN" altLang="en-US" sz="2000" dirty="0"/>
              <a:t>程序，查询</a:t>
            </a:r>
            <a:r>
              <a:rPr lang="en-US" altLang="zh-CN" sz="2000" dirty="0"/>
              <a:t>Students</a:t>
            </a:r>
            <a:r>
              <a:rPr lang="zh-CN" altLang="en-US" sz="2000" dirty="0"/>
              <a:t>表的第一列的长度</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40</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9.9</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7" name="矩形 5"/>
          <p:cNvSpPr>
            <a:spLocks noChangeArrowheads="1"/>
          </p:cNvSpPr>
          <p:nvPr/>
        </p:nvSpPr>
        <p:spPr bwMode="auto">
          <a:xfrm>
            <a:off x="6261841" y="5497458"/>
            <a:ext cx="75599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smtClean="0">
                <a:solidFill>
                  <a:schemeClr val="tx2"/>
                </a:solidFill>
                <a:latin typeface="Calibri" pitchFamily="34" charset="0"/>
              </a:rPr>
              <a:t>9.</a:t>
            </a:r>
            <a:r>
              <a:rPr lang="en-US" altLang="zh-CN" b="1" dirty="0" smtClean="0">
                <a:solidFill>
                  <a:schemeClr val="tx2"/>
                </a:solidFill>
                <a:latin typeface="Calibri" pitchFamily="34" charset="0"/>
              </a:rPr>
              <a:t>9</a:t>
            </a:r>
            <a:endParaRPr lang="zh-CN" altLang="en-US" b="1" dirty="0">
              <a:solidFill>
                <a:schemeClr val="tx2"/>
              </a:solidFill>
              <a:latin typeface="Calibri" pitchFamily="34" charset="0"/>
            </a:endParaRPr>
          </a:p>
        </p:txBody>
      </p:sp>
      <p:pic>
        <p:nvPicPr>
          <p:cNvPr id="23" name="Picture 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10996" y="2303464"/>
            <a:ext cx="3744838" cy="1449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512595" y="4293096"/>
            <a:ext cx="2015803" cy="9498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909056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10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sp>
        <p:nvSpPr>
          <p:cNvPr id="6" name="AutoShape 8"/>
          <p:cNvSpPr>
            <a:spLocks noChangeArrowheads="1"/>
          </p:cNvSpPr>
          <p:nvPr/>
        </p:nvSpPr>
        <p:spPr bwMode="gray">
          <a:xfrm>
            <a:off x="1152056" y="2132856"/>
            <a:ext cx="6912768"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492896"/>
            <a:ext cx="6246440" cy="2308324"/>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为了让用户更方便的对数据库进行操作，</a:t>
            </a:r>
            <a:r>
              <a:rPr lang="en-US" altLang="zh-CN" dirty="0">
                <a:solidFill>
                  <a:schemeClr val="tx2">
                    <a:lumMod val="50000"/>
                  </a:schemeClr>
                </a:solidFill>
                <a:latin typeface="黑体" pitchFamily="49" charset="-122"/>
                <a:ea typeface="黑体" pitchFamily="49" charset="-122"/>
              </a:rPr>
              <a:t>SQL Server 2005</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中提供了许多内置函数。函数其实就是一段程序代码，用户可以通过调用内置函数并为其提供所需的参数来执行一些特殊的运算或完成复杂的操作。</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提供的函数有系统函数、字符串函数、日期和时间函数、数学函数、转换函数等。</a:t>
            </a:r>
          </a:p>
        </p:txBody>
      </p:sp>
    </p:spTree>
    <p:extLst>
      <p:ext uri="{BB962C8B-B14F-4D97-AF65-F5344CB8AC3E}">
        <p14:creationId xmlns:p14="http://schemas.microsoft.com/office/powerpoint/2010/main" xmlns="" val="30990567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10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sp>
        <p:nvSpPr>
          <p:cNvPr id="6" name="矩形 5"/>
          <p:cNvSpPr/>
          <p:nvPr/>
        </p:nvSpPr>
        <p:spPr>
          <a:xfrm>
            <a:off x="1403648" y="1772815"/>
            <a:ext cx="6264696" cy="646331"/>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本任务使用了系统函数</a:t>
            </a:r>
            <a:r>
              <a:rPr lang="en-US" altLang="zh-CN" dirty="0">
                <a:solidFill>
                  <a:schemeClr val="tx2">
                    <a:lumMod val="50000"/>
                  </a:schemeClr>
                </a:solidFill>
                <a:latin typeface="黑体" pitchFamily="49" charset="-122"/>
                <a:ea typeface="黑体" pitchFamily="49" charset="-122"/>
              </a:rPr>
              <a:t>COL_NAME</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COL_LENGTH</a:t>
            </a:r>
            <a:r>
              <a:rPr lang="zh-CN" altLang="en-US" dirty="0">
                <a:solidFill>
                  <a:schemeClr val="tx2">
                    <a:lumMod val="50000"/>
                  </a:schemeClr>
                </a:solidFill>
                <a:latin typeface="黑体" pitchFamily="49" charset="-122"/>
                <a:ea typeface="黑体" pitchFamily="49" charset="-122"/>
              </a:rPr>
              <a:t>，其格式与功能如表</a:t>
            </a:r>
            <a:r>
              <a:rPr lang="en-US" altLang="zh-CN" dirty="0">
                <a:solidFill>
                  <a:schemeClr val="tx2">
                    <a:lumMod val="50000"/>
                  </a:schemeClr>
                </a:solidFill>
                <a:latin typeface="黑体" pitchFamily="49" charset="-122"/>
                <a:ea typeface="黑体" pitchFamily="49" charset="-122"/>
              </a:rPr>
              <a:t>9-5</a:t>
            </a:r>
            <a:r>
              <a:rPr lang="zh-CN" altLang="en-US" dirty="0">
                <a:solidFill>
                  <a:schemeClr val="tx2">
                    <a:lumMod val="50000"/>
                  </a:schemeClr>
                </a:solidFill>
                <a:latin typeface="黑体" pitchFamily="49" charset="-122"/>
                <a:ea typeface="黑体" pitchFamily="49" charset="-122"/>
              </a:rPr>
              <a:t>所示</a:t>
            </a:r>
            <a:endParaRPr lang="zh-CN" altLang="en-US" dirty="0">
              <a:solidFill>
                <a:schemeClr val="tx2">
                  <a:lumMod val="50000"/>
                </a:schemeClr>
              </a:solidFill>
            </a:endParaRPr>
          </a:p>
        </p:txBody>
      </p:sp>
      <p:sp>
        <p:nvSpPr>
          <p:cNvPr id="7" name="Rectangle 2"/>
          <p:cNvSpPr txBox="1">
            <a:spLocks noChangeArrowheads="1"/>
          </p:cNvSpPr>
          <p:nvPr/>
        </p:nvSpPr>
        <p:spPr bwMode="gray">
          <a:xfrm>
            <a:off x="1392397" y="2874584"/>
            <a:ext cx="5544616" cy="460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Wingdings" pitchFamily="2" charset="2"/>
              <a:buChar char="v"/>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mn-lt"/>
                <a:ea typeface="方正姚体" pitchFamily="2"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mn-lt"/>
                <a:ea typeface="方正姚体"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方正姚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方正姚体" pitchFamily="2"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FontTx/>
              <a:buNone/>
            </a:pPr>
            <a:r>
              <a:rPr lang="zh-CN" altLang="en-US" sz="2000" dirty="0" smtClean="0">
                <a:solidFill>
                  <a:schemeClr val="tx2">
                    <a:lumMod val="50000"/>
                  </a:schemeClr>
                </a:solidFill>
                <a:latin typeface="黑体" pitchFamily="49" charset="-122"/>
                <a:ea typeface="黑体" pitchFamily="49" charset="-122"/>
              </a:rPr>
              <a:t>      表</a:t>
            </a:r>
            <a:r>
              <a:rPr lang="en-US" sz="2000" dirty="0" smtClean="0">
                <a:solidFill>
                  <a:schemeClr val="tx2">
                    <a:lumMod val="50000"/>
                  </a:schemeClr>
                </a:solidFill>
                <a:latin typeface="黑体" pitchFamily="49" charset="-122"/>
                <a:ea typeface="黑体" pitchFamily="49" charset="-122"/>
              </a:rPr>
              <a:t>9-5 </a:t>
            </a:r>
            <a:r>
              <a:rPr lang="zh-CN" altLang="en-US" sz="2000" dirty="0" smtClean="0">
                <a:solidFill>
                  <a:schemeClr val="tx2">
                    <a:lumMod val="50000"/>
                  </a:schemeClr>
                </a:solidFill>
                <a:latin typeface="黑体" pitchFamily="49" charset="-122"/>
                <a:ea typeface="黑体" pitchFamily="49" charset="-122"/>
              </a:rPr>
              <a:t>系统函数</a:t>
            </a:r>
            <a:r>
              <a:rPr lang="en-US" sz="2000" dirty="0" smtClean="0">
                <a:solidFill>
                  <a:schemeClr val="tx2">
                    <a:lumMod val="50000"/>
                  </a:schemeClr>
                </a:solidFill>
                <a:latin typeface="黑体" pitchFamily="49" charset="-122"/>
                <a:ea typeface="黑体" pitchFamily="49" charset="-122"/>
              </a:rPr>
              <a:t>COL_NAME</a:t>
            </a:r>
            <a:r>
              <a:rPr lang="zh-CN" altLang="en-US" sz="2000" dirty="0" smtClean="0">
                <a:solidFill>
                  <a:schemeClr val="tx2">
                    <a:lumMod val="50000"/>
                  </a:schemeClr>
                </a:solidFill>
                <a:latin typeface="黑体" pitchFamily="49" charset="-122"/>
                <a:ea typeface="黑体" pitchFamily="49" charset="-122"/>
              </a:rPr>
              <a:t>和</a:t>
            </a:r>
            <a:r>
              <a:rPr lang="en-US" sz="2000" dirty="0" smtClean="0">
                <a:solidFill>
                  <a:schemeClr val="tx2">
                    <a:lumMod val="50000"/>
                  </a:schemeClr>
                </a:solidFill>
                <a:latin typeface="黑体" pitchFamily="49" charset="-122"/>
                <a:ea typeface="黑体" pitchFamily="49" charset="-122"/>
              </a:rPr>
              <a:t>COL_LENGTH</a:t>
            </a:r>
            <a:endParaRPr lang="zh-CN" altLang="en-US" sz="2000" dirty="0">
              <a:solidFill>
                <a:schemeClr val="tx2">
                  <a:lumMod val="50000"/>
                </a:schemeClr>
              </a:solidFill>
              <a:latin typeface="黑体" pitchFamily="49" charset="-122"/>
              <a:ea typeface="黑体" pitchFamily="49" charset="-122"/>
            </a:endParaRPr>
          </a:p>
        </p:txBody>
      </p:sp>
      <p:graphicFrame>
        <p:nvGraphicFramePr>
          <p:cNvPr id="8" name="Group 3"/>
          <p:cNvGraphicFramePr>
            <a:graphicFrameLocks noGrp="1"/>
          </p:cNvGraphicFramePr>
          <p:nvPr>
            <p:ph sz="half" idx="4294967295"/>
            <p:extLst>
              <p:ext uri="{D42A27DB-BD31-4B8C-83A1-F6EECF244321}">
                <p14:modId xmlns:p14="http://schemas.microsoft.com/office/powerpoint/2010/main" xmlns="" val="2978025467"/>
              </p:ext>
            </p:extLst>
          </p:nvPr>
        </p:nvGraphicFramePr>
        <p:xfrm>
          <a:off x="1083460" y="3390522"/>
          <a:ext cx="7488237" cy="2206625"/>
        </p:xfrm>
        <a:graphic>
          <a:graphicData uri="http://schemas.openxmlformats.org/drawingml/2006/table">
            <a:tbl>
              <a:tblPr/>
              <a:tblGrid>
                <a:gridCol w="1727200"/>
                <a:gridCol w="2339975"/>
                <a:gridCol w="3421062"/>
              </a:tblGrid>
              <a:tr h="603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函数名</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参数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函数功能</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7905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COL_LENGTH</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 'table' , 'column'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返回指定表的指定列的长度</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812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COL_NAME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rPr>
                        <a:t>( table_id , column_id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rPr>
                        <a:t>返回指定表中指定字段（列）的名称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Tree>
    <p:extLst>
      <p:ext uri="{BB962C8B-B14F-4D97-AF65-F5344CB8AC3E}">
        <p14:creationId xmlns:p14="http://schemas.microsoft.com/office/powerpoint/2010/main" xmlns="" val="23621024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10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sp>
        <p:nvSpPr>
          <p:cNvPr id="6" name="AutoShape 8"/>
          <p:cNvSpPr>
            <a:spLocks noChangeArrowheads="1"/>
          </p:cNvSpPr>
          <p:nvPr/>
        </p:nvSpPr>
        <p:spPr bwMode="gray">
          <a:xfrm>
            <a:off x="1152056" y="2132856"/>
            <a:ext cx="6912768" cy="187220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492896"/>
            <a:ext cx="5915508" cy="923330"/>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系统函数可以返回有关当前环境的信息，例如有关服务器、用户、数据库对象的系统信息。其他常用的系统函数及其功能读者可自行查阅</a:t>
            </a:r>
            <a:r>
              <a:rPr lang="en-US" altLang="zh-CN" dirty="0">
                <a:solidFill>
                  <a:schemeClr val="tx2">
                    <a:lumMod val="50000"/>
                  </a:schemeClr>
                </a:solidFill>
                <a:latin typeface="黑体" pitchFamily="49" charset="-122"/>
                <a:ea typeface="黑体" pitchFamily="49" charset="-122"/>
              </a:rPr>
              <a:t>SQL Server 2005</a:t>
            </a:r>
            <a:r>
              <a:rPr lang="zh-CN" altLang="en-US" dirty="0">
                <a:solidFill>
                  <a:schemeClr val="tx2">
                    <a:lumMod val="50000"/>
                  </a:schemeClr>
                </a:solidFill>
                <a:latin typeface="黑体" pitchFamily="49" charset="-122"/>
                <a:ea typeface="黑体" pitchFamily="49" charset="-122"/>
              </a:rPr>
              <a:t>联机丛书。</a:t>
            </a:r>
          </a:p>
        </p:txBody>
      </p:sp>
    </p:spTree>
    <p:extLst>
      <p:ext uri="{BB962C8B-B14F-4D97-AF65-F5344CB8AC3E}">
        <p14:creationId xmlns:p14="http://schemas.microsoft.com/office/powerpoint/2010/main" xmlns="" val="33283540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smtClean="0"/>
              <a:t>任务</a:t>
            </a:r>
            <a:r>
              <a:rPr lang="en-US" altLang="zh-CN" sz="2000" dirty="0" smtClean="0"/>
              <a:t>11      </a:t>
            </a:r>
            <a:r>
              <a:rPr lang="zh-CN" altLang="en-US" sz="2000" dirty="0" smtClean="0"/>
              <a:t>编写</a:t>
            </a:r>
            <a:r>
              <a:rPr lang="en-US" altLang="zh-CN" sz="2000" dirty="0"/>
              <a:t>T-SQL</a:t>
            </a:r>
            <a:r>
              <a:rPr lang="zh-CN" altLang="en-US" sz="2000" dirty="0"/>
              <a:t>程序，查询</a:t>
            </a:r>
            <a:r>
              <a:rPr lang="en-US" altLang="zh-CN" sz="2000" dirty="0"/>
              <a:t>2011</a:t>
            </a:r>
            <a:r>
              <a:rPr lang="zh-CN" altLang="en-US" sz="2000" dirty="0"/>
              <a:t>级学生中</a:t>
            </a:r>
            <a:r>
              <a:rPr lang="en-US" altLang="zh-CN" sz="2000" dirty="0"/>
              <a:t>6</a:t>
            </a:r>
            <a:r>
              <a:rPr lang="zh-CN" altLang="en-US" sz="2000" dirty="0"/>
              <a:t>月出生的学生的年龄</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44</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9.10</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 </a:t>
            </a: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7" name="矩形 5"/>
          <p:cNvSpPr>
            <a:spLocks noChangeArrowheads="1"/>
          </p:cNvSpPr>
          <p:nvPr/>
        </p:nvSpPr>
        <p:spPr bwMode="auto">
          <a:xfrm>
            <a:off x="6261840" y="5497458"/>
            <a:ext cx="97445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smtClean="0">
                <a:solidFill>
                  <a:schemeClr val="tx2"/>
                </a:solidFill>
                <a:latin typeface="Calibri" pitchFamily="34" charset="0"/>
              </a:rPr>
              <a:t>图</a:t>
            </a:r>
            <a:r>
              <a:rPr lang="en-US" altLang="zh-CN" b="1" dirty="0" smtClean="0">
                <a:solidFill>
                  <a:schemeClr val="tx2"/>
                </a:solidFill>
                <a:latin typeface="Calibri" pitchFamily="34" charset="0"/>
              </a:rPr>
              <a:t>9.10</a:t>
            </a:r>
            <a:endParaRPr lang="zh-CN" altLang="en-US" b="1" dirty="0">
              <a:solidFill>
                <a:schemeClr val="tx2"/>
              </a:solidFill>
              <a:latin typeface="Calibri" pitchFamily="34" charset="0"/>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32160" y="4125398"/>
            <a:ext cx="3255870" cy="11431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88003" y="1981389"/>
            <a:ext cx="4144185" cy="19176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065938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34108" y="2841745"/>
            <a:ext cx="6019800" cy="487363"/>
          </a:xfrm>
        </p:spPr>
        <p:txBody>
          <a:bodyPr/>
          <a:lstStyle/>
          <a:p>
            <a:r>
              <a:rPr lang="zh-CN" altLang="en-US" dirty="0" smtClean="0"/>
              <a:t>任务</a:t>
            </a:r>
            <a:r>
              <a:rPr lang="en-US" altLang="zh-CN" dirty="0" smtClean="0"/>
              <a:t>11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sp>
        <p:nvSpPr>
          <p:cNvPr id="6" name="矩形 5"/>
          <p:cNvSpPr/>
          <p:nvPr/>
        </p:nvSpPr>
        <p:spPr>
          <a:xfrm>
            <a:off x="1251280" y="1484784"/>
            <a:ext cx="6768752" cy="1200329"/>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本任务中使用了日期时间函数</a:t>
            </a:r>
            <a:r>
              <a:rPr lang="en-US" altLang="zh-CN" dirty="0">
                <a:solidFill>
                  <a:schemeClr val="tx2">
                    <a:lumMod val="50000"/>
                  </a:schemeClr>
                </a:solidFill>
                <a:latin typeface="黑体" pitchFamily="49" charset="-122"/>
                <a:ea typeface="黑体" pitchFamily="49" charset="-122"/>
              </a:rPr>
              <a:t>DATEDIFF</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GETDATE</a:t>
            </a:r>
            <a:r>
              <a:rPr lang="zh-CN" altLang="en-US" dirty="0">
                <a:solidFill>
                  <a:schemeClr val="tx2">
                    <a:lumMod val="50000"/>
                  </a:schemeClr>
                </a:solidFill>
                <a:latin typeface="黑体" pitchFamily="49" charset="-122"/>
                <a:ea typeface="黑体" pitchFamily="49" charset="-122"/>
              </a:rPr>
              <a:t>，字符串函数</a:t>
            </a:r>
            <a:r>
              <a:rPr lang="en-US" altLang="zh-CN" dirty="0">
                <a:solidFill>
                  <a:schemeClr val="tx2">
                    <a:lumMod val="50000"/>
                  </a:schemeClr>
                </a:solidFill>
                <a:latin typeface="黑体" pitchFamily="49" charset="-122"/>
                <a:ea typeface="黑体" pitchFamily="49" charset="-122"/>
              </a:rPr>
              <a:t>SUBSTRING</a:t>
            </a:r>
            <a:r>
              <a:rPr lang="zh-CN" altLang="en-US" dirty="0">
                <a:solidFill>
                  <a:schemeClr val="tx2">
                    <a:lumMod val="50000"/>
                  </a:schemeClr>
                </a:solidFill>
                <a:latin typeface="黑体" pitchFamily="49" charset="-122"/>
                <a:ea typeface="黑体" pitchFamily="49" charset="-122"/>
              </a:rPr>
              <a:t>以及转换函数</a:t>
            </a:r>
            <a:r>
              <a:rPr lang="en-US" altLang="zh-CN" dirty="0">
                <a:solidFill>
                  <a:schemeClr val="tx2">
                    <a:lumMod val="50000"/>
                  </a:schemeClr>
                </a:solidFill>
                <a:latin typeface="黑体" pitchFamily="49" charset="-122"/>
                <a:ea typeface="黑体" pitchFamily="49" charset="-122"/>
              </a:rPr>
              <a:t>CONVERT</a:t>
            </a:r>
            <a:r>
              <a:rPr lang="zh-CN" altLang="en-US" dirty="0">
                <a:solidFill>
                  <a:schemeClr val="tx2">
                    <a:lumMod val="50000"/>
                  </a:schemeClr>
                </a:solidFill>
                <a:latin typeface="黑体" pitchFamily="49" charset="-122"/>
                <a:ea typeface="黑体" pitchFamily="49" charset="-122"/>
              </a:rPr>
              <a:t>，其格式与功能如表</a:t>
            </a:r>
            <a:r>
              <a:rPr lang="en-US" altLang="zh-CN" dirty="0">
                <a:solidFill>
                  <a:schemeClr val="tx2">
                    <a:lumMod val="50000"/>
                  </a:schemeClr>
                </a:solidFill>
                <a:latin typeface="黑体" pitchFamily="49" charset="-122"/>
                <a:ea typeface="黑体" pitchFamily="49" charset="-122"/>
              </a:rPr>
              <a:t>9-6</a:t>
            </a:r>
            <a:r>
              <a:rPr lang="zh-CN" altLang="en-US" dirty="0">
                <a:solidFill>
                  <a:schemeClr val="tx2">
                    <a:lumMod val="50000"/>
                  </a:schemeClr>
                </a:solidFill>
                <a:latin typeface="黑体" pitchFamily="49" charset="-122"/>
                <a:ea typeface="黑体" pitchFamily="49" charset="-122"/>
              </a:rPr>
              <a:t>所示</a:t>
            </a:r>
            <a:r>
              <a:rPr lang="zh-CN" altLang="en-US" dirty="0">
                <a:solidFill>
                  <a:schemeClr val="tx2"/>
                </a:solidFill>
                <a:latin typeface="黑体" pitchFamily="49" charset="-122"/>
                <a:ea typeface="黑体" pitchFamily="49" charset="-122"/>
              </a:rPr>
              <a:t>。</a:t>
            </a:r>
          </a:p>
        </p:txBody>
      </p:sp>
      <p:graphicFrame>
        <p:nvGraphicFramePr>
          <p:cNvPr id="7" name="Group 2"/>
          <p:cNvGraphicFramePr>
            <a:graphicFrameLocks noGrp="1"/>
          </p:cNvGraphicFramePr>
          <p:nvPr>
            <p:ph idx="1"/>
            <p:extLst>
              <p:ext uri="{D42A27DB-BD31-4B8C-83A1-F6EECF244321}">
                <p14:modId xmlns:p14="http://schemas.microsoft.com/office/powerpoint/2010/main" xmlns="" val="2129476893"/>
              </p:ext>
            </p:extLst>
          </p:nvPr>
        </p:nvGraphicFramePr>
        <p:xfrm>
          <a:off x="891215" y="3175488"/>
          <a:ext cx="7488882" cy="3312412"/>
        </p:xfrm>
        <a:graphic>
          <a:graphicData uri="http://schemas.openxmlformats.org/drawingml/2006/table">
            <a:tbl>
              <a:tblPr/>
              <a:tblGrid>
                <a:gridCol w="1462531"/>
                <a:gridCol w="2404712"/>
                <a:gridCol w="3621639"/>
              </a:tblGrid>
              <a:tr h="4320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rPr>
                        <a:t>函数名</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rPr>
                        <a:t>参数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rPr>
                        <a:t>函数功能</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67403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DATEDIFF</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rPr>
                        <a:t>(datepart,datel,date2)</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rPr>
                        <a:t>以</a:t>
                      </a:r>
                      <a:r>
                        <a:rPr kumimoji="0" lang="en-US" sz="1800" b="1" i="0" u="none" strike="noStrike" cap="none" normalizeH="0" baseline="0" dirty="0" err="1" smtClean="0">
                          <a:ln>
                            <a:noFill/>
                          </a:ln>
                          <a:solidFill>
                            <a:schemeClr val="tx1"/>
                          </a:solidFill>
                          <a:effectLst/>
                          <a:latin typeface="Times New Roman" pitchFamily="18" charset="0"/>
                          <a:ea typeface="宋体" pitchFamily="2" charset="-122"/>
                        </a:rPr>
                        <a:t>datepart</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rPr>
                        <a:t>指定的方式，返回</a:t>
                      </a: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date2</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rPr>
                        <a:t>与</a:t>
                      </a:r>
                      <a:r>
                        <a:rPr kumimoji="0" lang="en-US" sz="1800" b="1" i="0" u="none" strike="noStrike" cap="none" normalizeH="0" baseline="0" dirty="0" err="1" smtClean="0">
                          <a:ln>
                            <a:noFill/>
                          </a:ln>
                          <a:solidFill>
                            <a:schemeClr val="tx1"/>
                          </a:solidFill>
                          <a:effectLst/>
                          <a:latin typeface="Times New Roman" pitchFamily="18" charset="0"/>
                          <a:ea typeface="宋体" pitchFamily="2" charset="-122"/>
                        </a:rPr>
                        <a:t>datel</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rPr>
                        <a:t>之差</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86335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GETDATE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rPr>
                        <a:t>以</a:t>
                      </a:r>
                      <a:r>
                        <a:rPr kumimoji="0" lang="en-US" sz="1800" b="1" i="0" u="none" strike="noStrike" cap="none" normalizeH="0" baseline="0" smtClean="0">
                          <a:ln>
                            <a:noFill/>
                          </a:ln>
                          <a:solidFill>
                            <a:schemeClr val="tx1"/>
                          </a:solidFill>
                          <a:effectLst/>
                          <a:latin typeface="Times New Roman" pitchFamily="18" charset="0"/>
                          <a:ea typeface="宋体" pitchFamily="2" charset="-122"/>
                        </a:rPr>
                        <a:t> datetime </a:t>
                      </a: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rPr>
                        <a:t>值的</a:t>
                      </a:r>
                      <a:r>
                        <a:rPr kumimoji="0" lang="en-US" sz="1800" b="1" i="0" u="none" strike="noStrike" cap="none" normalizeH="0" baseline="0" smtClean="0">
                          <a:ln>
                            <a:noFill/>
                          </a:ln>
                          <a:solidFill>
                            <a:schemeClr val="tx1"/>
                          </a:solidFill>
                          <a:effectLst/>
                          <a:latin typeface="Times New Roman" pitchFamily="18" charset="0"/>
                          <a:ea typeface="宋体" pitchFamily="2" charset="-122"/>
                        </a:rPr>
                        <a:t> SQL Server 2005 </a:t>
                      </a: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rPr>
                        <a:t>标准内部格式返回当前系统日期和时间</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686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rPr>
                        <a:t>SUBSTRING</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a:t>
                      </a:r>
                      <a:r>
                        <a:rPr kumimoji="0" lang="en-US" sz="1800" b="1" i="0" u="none" strike="noStrike" cap="none" normalizeH="0" baseline="0" dirty="0" err="1" smtClean="0">
                          <a:ln>
                            <a:noFill/>
                          </a:ln>
                          <a:solidFill>
                            <a:schemeClr val="tx1"/>
                          </a:solidFill>
                          <a:effectLst/>
                          <a:latin typeface="Times New Roman" pitchFamily="18" charset="0"/>
                          <a:ea typeface="宋体" pitchFamily="2" charset="-122"/>
                        </a:rPr>
                        <a:t>expression,start</a:t>
                      </a:r>
                      <a:r>
                        <a:rPr kumimoji="0" lang="en-US" sz="1800" b="1" i="0" u="none" strike="noStrike" cap="none" normalizeH="0" baseline="0" dirty="0" smtClean="0">
                          <a:ln>
                            <a:noFill/>
                          </a:ln>
                          <a:solidFill>
                            <a:schemeClr val="tx1"/>
                          </a:solidFill>
                          <a:effectLst/>
                          <a:latin typeface="Times New Roman" pitchFamily="18" charset="0"/>
                          <a:ea typeface="宋体" pitchFamily="2" charset="-122"/>
                        </a:rPr>
                        <a:t>, length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rPr>
                        <a:t>返回字符表达式、二进制表达式、文本表达式或图像表达式的一部分</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6565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rPr>
                        <a:t>CONVERT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rPr>
                        <a:t>(data_type [( length ) ] , expression [ , style ]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rPr>
                        <a:t>将一种数据类型的表达式显式转换为另一种数据类型的表达式</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
        <p:nvSpPr>
          <p:cNvPr id="8" name="Rectangle 28"/>
          <p:cNvSpPr>
            <a:spLocks noChangeArrowheads="1"/>
          </p:cNvSpPr>
          <p:nvPr/>
        </p:nvSpPr>
        <p:spPr bwMode="auto">
          <a:xfrm>
            <a:off x="611559" y="2758029"/>
            <a:ext cx="532807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2000" dirty="0">
                <a:solidFill>
                  <a:schemeClr val="tx2">
                    <a:lumMod val="50000"/>
                  </a:schemeClr>
                </a:solidFill>
                <a:latin typeface="黑体" pitchFamily="49" charset="-122"/>
                <a:ea typeface="黑体" pitchFamily="49" charset="-122"/>
              </a:rPr>
              <a:t>表</a:t>
            </a:r>
            <a:r>
              <a:rPr lang="en-US" sz="2000" dirty="0">
                <a:solidFill>
                  <a:schemeClr val="tx2">
                    <a:lumMod val="50000"/>
                  </a:schemeClr>
                </a:solidFill>
                <a:latin typeface="黑体" pitchFamily="49" charset="-122"/>
                <a:ea typeface="黑体" pitchFamily="49" charset="-122"/>
              </a:rPr>
              <a:t>9-6 </a:t>
            </a:r>
            <a:r>
              <a:rPr lang="zh-CN" altLang="en-US" sz="2000" dirty="0">
                <a:solidFill>
                  <a:schemeClr val="tx2">
                    <a:lumMod val="50000"/>
                  </a:schemeClr>
                </a:solidFill>
                <a:latin typeface="黑体" pitchFamily="49" charset="-122"/>
                <a:ea typeface="黑体" pitchFamily="49" charset="-122"/>
              </a:rPr>
              <a:t>函数</a:t>
            </a:r>
            <a:r>
              <a:rPr lang="en-US" sz="2000" dirty="0">
                <a:solidFill>
                  <a:schemeClr val="tx2">
                    <a:lumMod val="50000"/>
                  </a:schemeClr>
                </a:solidFill>
                <a:latin typeface="黑体" pitchFamily="49" charset="-122"/>
                <a:ea typeface="黑体" pitchFamily="49" charset="-122"/>
              </a:rPr>
              <a:t>DATEDIFF</a:t>
            </a:r>
            <a:r>
              <a:rPr lang="zh-CN" altLang="en-US" sz="2000" dirty="0">
                <a:solidFill>
                  <a:schemeClr val="tx2">
                    <a:lumMod val="50000"/>
                  </a:schemeClr>
                </a:solidFill>
                <a:latin typeface="黑体" pitchFamily="49" charset="-122"/>
                <a:ea typeface="黑体" pitchFamily="49" charset="-122"/>
              </a:rPr>
              <a:t>、</a:t>
            </a:r>
            <a:r>
              <a:rPr lang="en-US" sz="2000" dirty="0">
                <a:solidFill>
                  <a:schemeClr val="tx2">
                    <a:lumMod val="50000"/>
                  </a:schemeClr>
                </a:solidFill>
                <a:latin typeface="黑体" pitchFamily="49" charset="-122"/>
                <a:ea typeface="黑体" pitchFamily="49" charset="-122"/>
              </a:rPr>
              <a:t>GETDATE</a:t>
            </a:r>
            <a:r>
              <a:rPr lang="zh-CN" altLang="en-US" sz="2000" dirty="0">
                <a:solidFill>
                  <a:schemeClr val="tx2">
                    <a:lumMod val="50000"/>
                  </a:schemeClr>
                </a:solidFill>
                <a:latin typeface="黑体" pitchFamily="49" charset="-122"/>
                <a:ea typeface="黑体" pitchFamily="49" charset="-122"/>
              </a:rPr>
              <a:t>及</a:t>
            </a:r>
            <a:r>
              <a:rPr lang="en-US" sz="2000" dirty="0">
                <a:solidFill>
                  <a:schemeClr val="tx2">
                    <a:lumMod val="50000"/>
                  </a:schemeClr>
                </a:solidFill>
                <a:latin typeface="黑体" pitchFamily="49" charset="-122"/>
                <a:ea typeface="黑体" pitchFamily="49" charset="-122"/>
              </a:rPr>
              <a:t>SUBSTRING</a:t>
            </a:r>
          </a:p>
        </p:txBody>
      </p:sp>
      <p:sp>
        <p:nvSpPr>
          <p:cNvPr id="9" name="矩形 8"/>
          <p:cNvSpPr/>
          <p:nvPr/>
        </p:nvSpPr>
        <p:spPr>
          <a:xfrm>
            <a:off x="3563888" y="659251"/>
            <a:ext cx="2143536" cy="523220"/>
          </a:xfrm>
          <a:prstGeom prst="rect">
            <a:avLst/>
          </a:prstGeom>
        </p:spPr>
        <p:txBody>
          <a:bodyPr wrap="none">
            <a:spAutoFit/>
          </a:bodyPr>
          <a:lstStyle/>
          <a:p>
            <a:r>
              <a:rPr lang="zh-CN" altLang="en-US" sz="2800" dirty="0">
                <a:solidFill>
                  <a:schemeClr val="bg1"/>
                </a:solidFill>
                <a:latin typeface="+mj-ea"/>
                <a:ea typeface="+mj-ea"/>
              </a:rPr>
              <a:t>任务</a:t>
            </a:r>
            <a:r>
              <a:rPr lang="en-US" altLang="zh-CN" sz="2800" dirty="0">
                <a:solidFill>
                  <a:schemeClr val="bg1"/>
                </a:solidFill>
                <a:latin typeface="+mj-ea"/>
                <a:ea typeface="+mj-ea"/>
              </a:rPr>
              <a:t> </a:t>
            </a:r>
            <a:r>
              <a:rPr lang="en-US" altLang="zh-CN" sz="2800" dirty="0" smtClean="0">
                <a:solidFill>
                  <a:schemeClr val="bg1"/>
                </a:solidFill>
                <a:latin typeface="+mj-ea"/>
                <a:ea typeface="+mj-ea"/>
              </a:rPr>
              <a:t>11  </a:t>
            </a:r>
            <a:r>
              <a:rPr lang="en-US" altLang="zh-CN" sz="2800" dirty="0">
                <a:solidFill>
                  <a:schemeClr val="bg1"/>
                </a:solidFill>
                <a:latin typeface="+mj-ea"/>
                <a:ea typeface="+mj-ea"/>
              </a:rPr>
              <a:t>(</a:t>
            </a:r>
            <a:r>
              <a:rPr lang="zh-CN" altLang="en-US" sz="2800" dirty="0">
                <a:solidFill>
                  <a:schemeClr val="bg1"/>
                </a:solidFill>
                <a:latin typeface="+mj-ea"/>
                <a:ea typeface="+mj-ea"/>
              </a:rPr>
              <a:t>续</a:t>
            </a:r>
            <a:r>
              <a:rPr lang="en-US" altLang="zh-CN" sz="2800" dirty="0">
                <a:solidFill>
                  <a:schemeClr val="bg1"/>
                </a:solidFill>
                <a:latin typeface="+mj-ea"/>
                <a:ea typeface="+mj-ea"/>
              </a:rPr>
              <a:t>)</a:t>
            </a:r>
            <a:endParaRPr lang="zh-CN" altLang="en-US" sz="2800" dirty="0">
              <a:solidFill>
                <a:schemeClr val="bg1"/>
              </a:solidFill>
              <a:latin typeface="+mj-ea"/>
              <a:ea typeface="+mj-ea"/>
            </a:endParaRPr>
          </a:p>
        </p:txBody>
      </p:sp>
    </p:spTree>
    <p:extLst>
      <p:ext uri="{BB962C8B-B14F-4D97-AF65-F5344CB8AC3E}">
        <p14:creationId xmlns:p14="http://schemas.microsoft.com/office/powerpoint/2010/main" xmlns="" val="12007028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11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sp>
        <p:nvSpPr>
          <p:cNvPr id="6" name="AutoShape 8"/>
          <p:cNvSpPr>
            <a:spLocks noChangeArrowheads="1"/>
          </p:cNvSpPr>
          <p:nvPr/>
        </p:nvSpPr>
        <p:spPr bwMode="gray">
          <a:xfrm>
            <a:off x="1152056" y="2132856"/>
            <a:ext cx="6912768"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6246440"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注意：</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表</a:t>
            </a:r>
            <a:r>
              <a:rPr lang="en-US" altLang="zh-CN" dirty="0">
                <a:solidFill>
                  <a:schemeClr val="tx2">
                    <a:lumMod val="50000"/>
                  </a:schemeClr>
                </a:solidFill>
                <a:latin typeface="黑体" pitchFamily="49" charset="-122"/>
                <a:ea typeface="黑体" pitchFamily="49" charset="-122"/>
              </a:rPr>
              <a:t>9-6</a:t>
            </a:r>
            <a:r>
              <a:rPr lang="zh-CN" altLang="en-US" dirty="0">
                <a:solidFill>
                  <a:schemeClr val="tx2">
                    <a:lumMod val="50000"/>
                  </a:schemeClr>
                </a:solidFill>
                <a:latin typeface="黑体" pitchFamily="49" charset="-122"/>
                <a:ea typeface="黑体" pitchFamily="49" charset="-122"/>
              </a:rPr>
              <a:t>中函数</a:t>
            </a:r>
            <a:r>
              <a:rPr lang="en-US" altLang="zh-CN" dirty="0">
                <a:solidFill>
                  <a:schemeClr val="tx2">
                    <a:lumMod val="50000"/>
                  </a:schemeClr>
                </a:solidFill>
                <a:latin typeface="黑体" pitchFamily="49" charset="-122"/>
                <a:ea typeface="黑体" pitchFamily="49" charset="-122"/>
              </a:rPr>
              <a:t>DATEDIFF</a:t>
            </a:r>
            <a:r>
              <a:rPr lang="zh-CN" altLang="en-US" dirty="0">
                <a:solidFill>
                  <a:schemeClr val="tx2">
                    <a:lumMod val="50000"/>
                  </a:schemeClr>
                </a:solidFill>
                <a:latin typeface="黑体" pitchFamily="49" charset="-122"/>
                <a:ea typeface="黑体" pitchFamily="49" charset="-122"/>
              </a:rPr>
              <a:t>的参数</a:t>
            </a:r>
            <a:r>
              <a:rPr lang="en-US" altLang="zh-CN" dirty="0" err="1">
                <a:solidFill>
                  <a:schemeClr val="tx2">
                    <a:lumMod val="50000"/>
                  </a:schemeClr>
                </a:solidFill>
                <a:latin typeface="黑体" pitchFamily="49" charset="-122"/>
                <a:ea typeface="黑体" pitchFamily="49" charset="-122"/>
              </a:rPr>
              <a:t>datepart</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，是指定应在日期的哪一部分计算差额的参数；函数</a:t>
            </a:r>
            <a:r>
              <a:rPr lang="en-US" altLang="zh-CN" dirty="0">
                <a:solidFill>
                  <a:schemeClr val="tx2">
                    <a:lumMod val="50000"/>
                  </a:schemeClr>
                </a:solidFill>
                <a:latin typeface="黑体" pitchFamily="49" charset="-122"/>
                <a:ea typeface="黑体" pitchFamily="49" charset="-122"/>
              </a:rPr>
              <a:t>CONVERT</a:t>
            </a:r>
            <a:r>
              <a:rPr lang="zh-CN" altLang="en-US" dirty="0">
                <a:solidFill>
                  <a:schemeClr val="tx2">
                    <a:lumMod val="50000"/>
                  </a:schemeClr>
                </a:solidFill>
                <a:latin typeface="黑体" pitchFamily="49" charset="-122"/>
                <a:ea typeface="黑体" pitchFamily="49" charset="-122"/>
              </a:rPr>
              <a:t>的参数</a:t>
            </a:r>
            <a:r>
              <a:rPr lang="en-US" altLang="zh-CN" dirty="0">
                <a:solidFill>
                  <a:schemeClr val="tx2">
                    <a:lumMod val="50000"/>
                  </a:schemeClr>
                </a:solidFill>
                <a:latin typeface="黑体" pitchFamily="49" charset="-122"/>
                <a:ea typeface="黑体" pitchFamily="49" charset="-122"/>
              </a:rPr>
              <a:t>style</a:t>
            </a:r>
            <a:r>
              <a:rPr lang="zh-CN" altLang="en-US" dirty="0">
                <a:solidFill>
                  <a:schemeClr val="tx2">
                    <a:lumMod val="50000"/>
                  </a:schemeClr>
                </a:solidFill>
                <a:latin typeface="黑体" pitchFamily="49" charset="-122"/>
                <a:ea typeface="黑体" pitchFamily="49" charset="-122"/>
              </a:rPr>
              <a:t>，是指定转换后的样式的参数。</a:t>
            </a:r>
          </a:p>
          <a:p>
            <a:r>
              <a:rPr lang="zh-CN" altLang="en-US" dirty="0">
                <a:solidFill>
                  <a:schemeClr val="tx2">
                    <a:lumMod val="50000"/>
                  </a:schemeClr>
                </a:solidFill>
                <a:latin typeface="黑体" pitchFamily="49" charset="-122"/>
                <a:ea typeface="黑体" pitchFamily="49" charset="-122"/>
              </a:rPr>
              <a:t>    日期和时间函数用于对日期和时间数据进行运算和操作，其返回值为字符串、数字值或日期和时间值。</a:t>
            </a:r>
          </a:p>
          <a:p>
            <a:r>
              <a:rPr lang="zh-CN" altLang="en-US" dirty="0">
                <a:solidFill>
                  <a:schemeClr val="tx2">
                    <a:lumMod val="50000"/>
                  </a:schemeClr>
                </a:solidFill>
                <a:latin typeface="黑体" pitchFamily="49" charset="-122"/>
                <a:ea typeface="黑体" pitchFamily="49" charset="-122"/>
              </a:rPr>
              <a:t>    字符串函数主要是为了方便用户对二进制数据、字符串和表达式进行操作。</a:t>
            </a:r>
          </a:p>
        </p:txBody>
      </p:sp>
    </p:spTree>
    <p:extLst>
      <p:ext uri="{BB962C8B-B14F-4D97-AF65-F5344CB8AC3E}">
        <p14:creationId xmlns:p14="http://schemas.microsoft.com/office/powerpoint/2010/main" xmlns="" val="6289062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11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sp>
        <p:nvSpPr>
          <p:cNvPr id="6" name="AutoShape 8"/>
          <p:cNvSpPr>
            <a:spLocks noChangeArrowheads="1"/>
          </p:cNvSpPr>
          <p:nvPr/>
        </p:nvSpPr>
        <p:spPr bwMode="gray">
          <a:xfrm>
            <a:off x="1152056" y="2132856"/>
            <a:ext cx="6588296" cy="223224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5627476" cy="1477328"/>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一般情况下，将数据从一种数据类型转换为另一种数据类型的工作是由</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自动完成的，这种转换称为隐性转换或自动转换。但也有</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无法自动完成的转换，这时可以使用转换函数进行显式的转换，如</a:t>
            </a:r>
            <a:r>
              <a:rPr lang="en-US" altLang="zh-CN" dirty="0">
                <a:solidFill>
                  <a:schemeClr val="tx2">
                    <a:lumMod val="50000"/>
                  </a:schemeClr>
                </a:solidFill>
                <a:latin typeface="黑体" pitchFamily="49" charset="-122"/>
                <a:ea typeface="黑体" pitchFamily="49" charset="-122"/>
              </a:rPr>
              <a:t>CONVERT</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24953673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smtClean="0"/>
              <a:t>任务</a:t>
            </a:r>
            <a:r>
              <a:rPr lang="en-US" altLang="zh-CN" sz="2000" dirty="0" smtClean="0"/>
              <a:t>12     </a:t>
            </a:r>
            <a:r>
              <a:rPr lang="zh-CN" altLang="en-US" sz="2000" dirty="0" smtClean="0"/>
              <a:t>编写</a:t>
            </a:r>
            <a:r>
              <a:rPr lang="en-US" altLang="zh-CN" sz="2000" dirty="0"/>
              <a:t>T-SQL</a:t>
            </a:r>
            <a:r>
              <a:rPr lang="zh-CN" altLang="en-US" sz="2000" dirty="0"/>
              <a:t>程序，创建用户自定义函数，实现计算某门课程平均分的功能</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48</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5" y="4784050"/>
            <a:ext cx="261535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81194" y="4862445"/>
            <a:ext cx="196688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语句，创建自定义函数  </a:t>
            </a:r>
          </a:p>
          <a:p>
            <a:pPr marL="0" indent="0" eaLnBrk="1" hangingPunct="1">
              <a:buFont typeface="Wingdings" pitchFamily="2" charset="2"/>
              <a:buNone/>
            </a:pPr>
            <a:r>
              <a:rPr lang="en-US" altLang="zh-CN" dirty="0" err="1" smtClean="0">
                <a:solidFill>
                  <a:schemeClr val="tx2">
                    <a:lumMod val="50000"/>
                  </a:schemeClr>
                </a:solidFill>
                <a:latin typeface="黑体" pitchFamily="49" charset="-122"/>
                <a:ea typeface="黑体" pitchFamily="49" charset="-122"/>
              </a:rPr>
              <a:t>course_Avg</a:t>
            </a:r>
            <a:endParaRPr lang="en-US" altLang="zh-CN" dirty="0">
              <a:solidFill>
                <a:schemeClr val="tx2">
                  <a:lumMod val="50000"/>
                </a:schemeClr>
              </a:solidFill>
              <a:latin typeface="黑体" pitchFamily="49" charset="-122"/>
              <a:ea typeface="黑体" pitchFamily="49" charset="-122"/>
            </a:endParaRP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3"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13196"/>
          <a:stretch/>
        </p:blipFill>
        <p:spPr bwMode="gray">
          <a:xfrm>
            <a:off x="4733514" y="2040152"/>
            <a:ext cx="4274181" cy="3125437"/>
          </a:xfrm>
          <a:prstGeom prst="rect">
            <a:avLst/>
          </a:prstGeom>
          <a:noFill/>
          <a:ln w="9525">
            <a:noFill/>
            <a:miter lim="800000"/>
            <a:headEnd/>
            <a:tailEnd/>
          </a:ln>
        </p:spPr>
      </p:pic>
    </p:spTree>
    <p:extLst>
      <p:ext uri="{BB962C8B-B14F-4D97-AF65-F5344CB8AC3E}">
        <p14:creationId xmlns:p14="http://schemas.microsoft.com/office/powerpoint/2010/main" xmlns="" val="7356626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12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5627476"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1</a:t>
            </a:r>
            <a:r>
              <a:rPr lang="zh-CN" altLang="en-US" dirty="0">
                <a:solidFill>
                  <a:schemeClr val="tx2">
                    <a:lumMod val="50000"/>
                  </a:schemeClr>
                </a:solidFill>
                <a:latin typeface="黑体" pitchFamily="49" charset="-122"/>
                <a:ea typeface="黑体" pitchFamily="49" charset="-122"/>
              </a:rPr>
              <a:t>．本任务使用</a:t>
            </a:r>
            <a:r>
              <a:rPr lang="en-US" altLang="zh-CN" dirty="0">
                <a:solidFill>
                  <a:schemeClr val="tx2">
                    <a:lumMod val="50000"/>
                  </a:schemeClr>
                </a:solidFill>
                <a:latin typeface="黑体" pitchFamily="49" charset="-122"/>
                <a:ea typeface="黑体" pitchFamily="49" charset="-122"/>
              </a:rPr>
              <a:t>CREATE FUNCTION</a:t>
            </a:r>
            <a:r>
              <a:rPr lang="zh-CN" altLang="en-US" dirty="0">
                <a:solidFill>
                  <a:schemeClr val="tx2">
                    <a:lumMod val="50000"/>
                  </a:schemeClr>
                </a:solidFill>
                <a:latin typeface="黑体" pitchFamily="49" charset="-122"/>
                <a:ea typeface="黑体" pitchFamily="49" charset="-122"/>
              </a:rPr>
              <a:t>语句创建了一个标量值用户自定义函数</a:t>
            </a:r>
            <a:r>
              <a:rPr lang="en-US" altLang="zh-CN" dirty="0" err="1">
                <a:solidFill>
                  <a:schemeClr val="tx2">
                    <a:lumMod val="50000"/>
                  </a:schemeClr>
                </a:solidFill>
                <a:latin typeface="黑体" pitchFamily="49" charset="-122"/>
                <a:ea typeface="黑体" pitchFamily="49" charset="-122"/>
              </a:rPr>
              <a:t>Course_Avg</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中，除了可以直接使用前面介绍的系统函数之外，还允许用户编写自己的函数，以扩展</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的编程能力。用户自行编写的函数称之为用户自定义函数，和系统内置函数一样，用户自定义函数中可以包含零个或多个参数，并返回相应的数据。</a:t>
            </a:r>
          </a:p>
        </p:txBody>
      </p:sp>
    </p:spTree>
    <p:extLst>
      <p:ext uri="{BB962C8B-B14F-4D97-AF65-F5344CB8AC3E}">
        <p14:creationId xmlns:p14="http://schemas.microsoft.com/office/powerpoint/2010/main" xmlns="" val="12673630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2976" y="332656"/>
            <a:ext cx="7000924" cy="487363"/>
          </a:xfrm>
        </p:spPr>
        <p:txBody>
          <a:bodyPr/>
          <a:lstStyle/>
          <a:p>
            <a:r>
              <a:rPr lang="zh-CN" altLang="en-US" sz="2800" dirty="0">
                <a:latin typeface="+mj-ea"/>
              </a:rPr>
              <a:t>学习子</a:t>
            </a:r>
            <a:r>
              <a:rPr lang="zh-CN" altLang="en-US" sz="2800" dirty="0" smtClean="0">
                <a:latin typeface="+mj-ea"/>
              </a:rPr>
              <a:t>情境</a:t>
            </a:r>
            <a:r>
              <a:rPr lang="en-US" altLang="zh-CN" sz="2800" dirty="0" smtClean="0">
                <a:latin typeface="+mj-ea"/>
              </a:rPr>
              <a:t>9.1 </a:t>
            </a:r>
            <a:r>
              <a:rPr lang="zh-CN" altLang="en-US" sz="2800" dirty="0">
                <a:latin typeface="+mj-ea"/>
              </a:rPr>
              <a:t>使用</a:t>
            </a:r>
            <a:r>
              <a:rPr lang="en-US" altLang="zh-CN" sz="2800" dirty="0">
                <a:latin typeface="+mj-ea"/>
              </a:rPr>
              <a:t>Management Studio</a:t>
            </a:r>
            <a:br>
              <a:rPr lang="en-US" altLang="zh-CN" sz="2800" dirty="0">
                <a:latin typeface="+mj-ea"/>
              </a:rPr>
            </a:br>
            <a:r>
              <a:rPr lang="zh-CN" altLang="en-US" sz="2800" dirty="0">
                <a:latin typeface="+mj-ea"/>
              </a:rPr>
              <a:t>创建和操作 </a:t>
            </a:r>
            <a:r>
              <a:rPr lang="en-US" altLang="zh-CN" sz="2800" dirty="0">
                <a:latin typeface="+mj-ea"/>
              </a:rPr>
              <a:t>Student</a:t>
            </a:r>
            <a:r>
              <a:rPr lang="zh-CN" altLang="en-US" sz="2800" dirty="0">
                <a:latin typeface="+mj-ea"/>
              </a:rPr>
              <a:t>数据库</a:t>
            </a:r>
            <a:endParaRPr lang="zh-CN" altLang="en-US" sz="25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244143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43042" y="2785633"/>
            <a:ext cx="5929354"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顺序结构的程序设计是最简单的，只要按照解决问题的顺序写出相应的语句即可，它的执行顺序是自上而下，依次执行。小杨计划编写顺序结构的程序用以完成日常管理工作中较为简单的工作任务</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12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sp>
        <p:nvSpPr>
          <p:cNvPr id="6" name="AutoShape 8"/>
          <p:cNvSpPr>
            <a:spLocks noChangeArrowheads="1"/>
          </p:cNvSpPr>
          <p:nvPr/>
        </p:nvSpPr>
        <p:spPr bwMode="gray">
          <a:xfrm>
            <a:off x="1152056" y="2132856"/>
            <a:ext cx="6588296" cy="865837"/>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5627476" cy="646331"/>
          </a:xfrm>
          <a:prstGeom prst="rect">
            <a:avLst/>
          </a:prstGeom>
        </p:spPr>
        <p:txBody>
          <a:bodyPr wrap="square">
            <a:spAutoFit/>
          </a:bodyPr>
          <a:lstStyle/>
          <a:p>
            <a:r>
              <a:rPr lang="en-US" altLang="zh-CN" dirty="0">
                <a:solidFill>
                  <a:schemeClr val="tx2"/>
                </a:solidFill>
                <a:latin typeface="黑体" pitchFamily="49" charset="-122"/>
                <a:ea typeface="黑体" pitchFamily="49" charset="-122"/>
              </a:rPr>
              <a:t>2</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CREATE FUNCTION</a:t>
            </a:r>
            <a:r>
              <a:rPr lang="zh-CN" altLang="en-US" dirty="0">
                <a:solidFill>
                  <a:schemeClr val="tx2"/>
                </a:solidFill>
                <a:latin typeface="黑体" pitchFamily="49" charset="-122"/>
                <a:ea typeface="黑体" pitchFamily="49" charset="-122"/>
              </a:rPr>
              <a:t>语句的语法格式如下：</a:t>
            </a:r>
          </a:p>
          <a:p>
            <a:endParaRPr lang="zh-CN" altLang="en-US" dirty="0">
              <a:solidFill>
                <a:schemeClr val="tx2"/>
              </a:solidFill>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1253288" y="3300887"/>
            <a:ext cx="6050508" cy="2288354"/>
          </a:xfrm>
          <a:prstGeom prst="rect">
            <a:avLst/>
          </a:prstGeom>
          <a:noFill/>
          <a:ln w="9525">
            <a:noFill/>
            <a:miter lim="800000"/>
            <a:headEnd/>
            <a:tailEnd/>
          </a:ln>
        </p:spPr>
      </p:pic>
    </p:spTree>
    <p:extLst>
      <p:ext uri="{BB962C8B-B14F-4D97-AF65-F5344CB8AC3E}">
        <p14:creationId xmlns:p14="http://schemas.microsoft.com/office/powerpoint/2010/main" xmlns="" val="2754346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12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5915508"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格式中各部分说明如下：</a:t>
            </a:r>
          </a:p>
          <a:p>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函数</a:t>
            </a:r>
            <a:r>
              <a:rPr lang="zh-CN" altLang="en-US" dirty="0">
                <a:solidFill>
                  <a:schemeClr val="tx2">
                    <a:lumMod val="50000"/>
                  </a:schemeClr>
                </a:solidFill>
                <a:latin typeface="黑体" pitchFamily="49" charset="-122"/>
                <a:ea typeface="黑体" pitchFamily="49" charset="-122"/>
              </a:rPr>
              <a:t>名的定义必须遵循</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的</a:t>
            </a:r>
            <a:r>
              <a:rPr lang="zh-CN" altLang="en-US" dirty="0" smtClean="0">
                <a:solidFill>
                  <a:schemeClr val="tx2">
                    <a:lumMod val="50000"/>
                  </a:schemeClr>
                </a:solidFill>
                <a:latin typeface="黑体" pitchFamily="49" charset="-122"/>
                <a:ea typeface="黑体" pitchFamily="49" charset="-122"/>
              </a:rPr>
              <a:t>标识符命名</a:t>
            </a:r>
            <a:r>
              <a:rPr lang="zh-CN" altLang="en-US" dirty="0">
                <a:solidFill>
                  <a:schemeClr val="tx2">
                    <a:lumMod val="50000"/>
                  </a:schemeClr>
                </a:solidFill>
                <a:latin typeface="黑体" pitchFamily="49" charset="-122"/>
                <a:ea typeface="黑体" pitchFamily="49" charset="-122"/>
              </a:rPr>
              <a:t>规则</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RETURNS</a:t>
            </a:r>
            <a:r>
              <a:rPr lang="zh-CN" altLang="en-US" dirty="0">
                <a:solidFill>
                  <a:schemeClr val="tx2">
                    <a:lumMod val="50000"/>
                  </a:schemeClr>
                </a:solidFill>
                <a:latin typeface="黑体" pitchFamily="49" charset="-122"/>
                <a:ea typeface="黑体" pitchFamily="49" charset="-122"/>
              </a:rPr>
              <a:t>子句指定自定义函数的返回数据类型。</a:t>
            </a:r>
          </a:p>
          <a:p>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根据</a:t>
            </a:r>
            <a:r>
              <a:rPr lang="zh-CN" altLang="en-US" dirty="0">
                <a:solidFill>
                  <a:schemeClr val="tx2">
                    <a:lumMod val="50000"/>
                  </a:schemeClr>
                </a:solidFill>
                <a:latin typeface="黑体" pitchFamily="49" charset="-122"/>
                <a:ea typeface="黑体" pitchFamily="49" charset="-122"/>
              </a:rPr>
              <a:t>返回数据类型的不同，用户自定义函数可以分</a:t>
            </a:r>
          </a:p>
          <a:p>
            <a:r>
              <a:rPr lang="zh-CN" altLang="en-US" dirty="0">
                <a:solidFill>
                  <a:schemeClr val="tx2">
                    <a:lumMod val="50000"/>
                  </a:schemeClr>
                </a:solidFill>
                <a:latin typeface="黑体" pitchFamily="49" charset="-122"/>
                <a:ea typeface="黑体" pitchFamily="49" charset="-122"/>
              </a:rPr>
              <a:t>为三类：标量值用户自定义函数、内联表值用户自</a:t>
            </a:r>
          </a:p>
          <a:p>
            <a:r>
              <a:rPr lang="zh-CN" altLang="en-US" dirty="0">
                <a:solidFill>
                  <a:schemeClr val="tx2">
                    <a:lumMod val="50000"/>
                  </a:schemeClr>
                </a:solidFill>
                <a:latin typeface="黑体" pitchFamily="49" charset="-122"/>
                <a:ea typeface="黑体" pitchFamily="49" charset="-122"/>
              </a:rPr>
              <a:t>定义函数和多语句表值用户自定义函数。</a:t>
            </a:r>
          </a:p>
          <a:p>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1436284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12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8"/>
          <p:cNvSpPr>
            <a:spLocks noChangeArrowheads="1"/>
          </p:cNvSpPr>
          <p:nvPr/>
        </p:nvSpPr>
        <p:spPr bwMode="gray">
          <a:xfrm>
            <a:off x="1152056" y="2132856"/>
            <a:ext cx="6588296" cy="381642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352362"/>
            <a:ext cx="6203540" cy="3416320"/>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   如果</a:t>
            </a:r>
            <a:r>
              <a:rPr lang="en-US" altLang="zh-CN" dirty="0">
                <a:solidFill>
                  <a:schemeClr val="tx2">
                    <a:lumMod val="50000"/>
                  </a:schemeClr>
                </a:solidFill>
                <a:latin typeface="黑体" pitchFamily="49" charset="-122"/>
                <a:ea typeface="黑体" pitchFamily="49" charset="-122"/>
              </a:rPr>
              <a:t>RETURNS </a:t>
            </a:r>
            <a:r>
              <a:rPr lang="zh-CN" altLang="en-US" dirty="0">
                <a:solidFill>
                  <a:schemeClr val="tx2">
                    <a:lumMod val="50000"/>
                  </a:schemeClr>
                </a:solidFill>
                <a:latin typeface="黑体" pitchFamily="49" charset="-122"/>
                <a:ea typeface="黑体" pitchFamily="49" charset="-122"/>
              </a:rPr>
              <a:t>子句指定的是一种标量数据类型，即</a:t>
            </a:r>
          </a:p>
          <a:p>
            <a:r>
              <a:rPr lang="zh-CN" altLang="en-US" dirty="0">
                <a:solidFill>
                  <a:schemeClr val="tx2">
                    <a:lumMod val="50000"/>
                  </a:schemeClr>
                </a:solidFill>
                <a:latin typeface="黑体" pitchFamily="49" charset="-122"/>
                <a:ea typeface="黑体" pitchFamily="49" charset="-122"/>
              </a:rPr>
              <a:t>标量值用户自定义函数的返回值为单个数据值，则</a:t>
            </a:r>
          </a:p>
          <a:p>
            <a:r>
              <a:rPr lang="zh-CN" altLang="en-US" dirty="0">
                <a:solidFill>
                  <a:schemeClr val="tx2">
                    <a:lumMod val="50000"/>
                  </a:schemeClr>
                </a:solidFill>
                <a:latin typeface="黑体" pitchFamily="49" charset="-122"/>
                <a:ea typeface="黑体" pitchFamily="49" charset="-122"/>
              </a:rPr>
              <a:t>函数为标量值函数，如本任务创建的函</a:t>
            </a:r>
            <a:r>
              <a:rPr lang="en-US" altLang="zh-CN" dirty="0" err="1">
                <a:solidFill>
                  <a:schemeClr val="tx2">
                    <a:lumMod val="50000"/>
                  </a:schemeClr>
                </a:solidFill>
                <a:latin typeface="黑体" pitchFamily="49" charset="-122"/>
                <a:ea typeface="黑体" pitchFamily="49" charset="-122"/>
              </a:rPr>
              <a:t>Course_Avg</a:t>
            </a:r>
            <a:r>
              <a:rPr lang="zh-CN" altLang="en-US" dirty="0">
                <a:solidFill>
                  <a:schemeClr val="tx2">
                    <a:lumMod val="50000"/>
                  </a:schemeClr>
                </a:solidFill>
                <a:latin typeface="黑体" pitchFamily="49" charset="-122"/>
                <a:ea typeface="黑体" pitchFamily="49" charset="-122"/>
              </a:rPr>
              <a:t>。</a:t>
            </a:r>
          </a:p>
          <a:p>
            <a:r>
              <a:rPr lang="zh-CN" altLang="en-US" dirty="0">
                <a:solidFill>
                  <a:schemeClr val="tx2">
                    <a:lumMod val="50000"/>
                  </a:schemeClr>
                </a:solidFill>
                <a:latin typeface="黑体" pitchFamily="49" charset="-122"/>
                <a:ea typeface="黑体" pitchFamily="49" charset="-122"/>
              </a:rPr>
              <a:t>   如果 </a:t>
            </a:r>
            <a:r>
              <a:rPr lang="en-US" altLang="zh-CN" dirty="0">
                <a:solidFill>
                  <a:schemeClr val="tx2">
                    <a:lumMod val="50000"/>
                  </a:schemeClr>
                </a:solidFill>
                <a:latin typeface="黑体" pitchFamily="49" charset="-122"/>
                <a:ea typeface="黑体" pitchFamily="49" charset="-122"/>
              </a:rPr>
              <a:t>RETURNS </a:t>
            </a:r>
            <a:r>
              <a:rPr lang="zh-CN" altLang="en-US" dirty="0">
                <a:solidFill>
                  <a:schemeClr val="tx2">
                    <a:lumMod val="50000"/>
                  </a:schemeClr>
                </a:solidFill>
                <a:latin typeface="黑体" pitchFamily="49" charset="-122"/>
                <a:ea typeface="黑体" pitchFamily="49" charset="-122"/>
              </a:rPr>
              <a:t>子句指定 </a:t>
            </a:r>
            <a:r>
              <a:rPr lang="en-US" altLang="zh-CN" dirty="0">
                <a:solidFill>
                  <a:schemeClr val="tx2">
                    <a:lumMod val="50000"/>
                  </a:schemeClr>
                </a:solidFill>
                <a:latin typeface="黑体" pitchFamily="49" charset="-122"/>
                <a:ea typeface="黑体" pitchFamily="49" charset="-122"/>
              </a:rPr>
              <a:t>TABLE</a:t>
            </a:r>
            <a:r>
              <a:rPr lang="zh-CN" altLang="en-US" dirty="0">
                <a:solidFill>
                  <a:schemeClr val="tx2">
                    <a:lumMod val="50000"/>
                  </a:schemeClr>
                </a:solidFill>
                <a:latin typeface="黑体" pitchFamily="49" charset="-122"/>
                <a:ea typeface="黑体" pitchFamily="49" charset="-122"/>
              </a:rPr>
              <a:t>，则函数为内联表</a:t>
            </a:r>
          </a:p>
          <a:p>
            <a:r>
              <a:rPr lang="zh-CN" altLang="en-US" dirty="0">
                <a:solidFill>
                  <a:schemeClr val="tx2">
                    <a:lumMod val="50000"/>
                  </a:schemeClr>
                </a:solidFill>
                <a:latin typeface="黑体" pitchFamily="49" charset="-122"/>
                <a:ea typeface="黑体" pitchFamily="49" charset="-122"/>
              </a:rPr>
              <a:t>值用户自定义函数或多语句表值用户自定义函数</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r>
              <a:rPr lang="en-US" altLang="zh-CN" dirty="0" smtClean="0">
                <a:solidFill>
                  <a:schemeClr val="tx2">
                    <a:lumMod val="50000"/>
                  </a:schemeClr>
                </a:solidFill>
                <a:latin typeface="黑体" pitchFamily="49" charset="-122"/>
                <a:ea typeface="黑体" pitchFamily="49" charset="-122"/>
              </a:rPr>
              <a:t>    </a:t>
            </a:r>
          </a:p>
          <a:p>
            <a:r>
              <a:rPr lang="en-US" altLang="zh-CN" dirty="0" smtClean="0">
                <a:solidFill>
                  <a:schemeClr val="tx2">
                    <a:lumMod val="50000"/>
                  </a:schemeClr>
                </a:solidFill>
                <a:latin typeface="黑体" pitchFamily="49" charset="-122"/>
                <a:ea typeface="黑体" pitchFamily="49" charset="-122"/>
              </a:rPr>
              <a:t>    BEGIN…END</a:t>
            </a:r>
            <a:r>
              <a:rPr lang="zh-CN" altLang="en-US" dirty="0">
                <a:solidFill>
                  <a:schemeClr val="tx2">
                    <a:lumMod val="50000"/>
                  </a:schemeClr>
                </a:solidFill>
                <a:latin typeface="黑体" pitchFamily="49" charset="-122"/>
                <a:ea typeface="黑体" pitchFamily="49" charset="-122"/>
              </a:rPr>
              <a:t>部分为函数体，标量值用户自定义函数和多语句表值用户自定义函数的函数体都被封装在以</a:t>
            </a:r>
            <a:r>
              <a:rPr lang="en-US" altLang="zh-CN" dirty="0">
                <a:solidFill>
                  <a:schemeClr val="tx2">
                    <a:lumMod val="50000"/>
                  </a:schemeClr>
                </a:solidFill>
                <a:latin typeface="黑体" pitchFamily="49" charset="-122"/>
                <a:ea typeface="黑体" pitchFamily="49" charset="-122"/>
              </a:rPr>
              <a:t>BEGIN</a:t>
            </a:r>
            <a:r>
              <a:rPr lang="zh-CN" altLang="en-US" dirty="0">
                <a:solidFill>
                  <a:schemeClr val="tx2">
                    <a:lumMod val="50000"/>
                  </a:schemeClr>
                </a:solidFill>
                <a:latin typeface="黑体" pitchFamily="49" charset="-122"/>
                <a:ea typeface="黑体" pitchFamily="49" charset="-122"/>
              </a:rPr>
              <a:t>开始、</a:t>
            </a:r>
            <a:r>
              <a:rPr lang="en-US" altLang="zh-CN" dirty="0">
                <a:solidFill>
                  <a:schemeClr val="tx2">
                    <a:lumMod val="50000"/>
                  </a:schemeClr>
                </a:solidFill>
                <a:latin typeface="黑体" pitchFamily="49" charset="-122"/>
                <a:ea typeface="黑体" pitchFamily="49" charset="-122"/>
              </a:rPr>
              <a:t>END</a:t>
            </a:r>
            <a:r>
              <a:rPr lang="zh-CN" altLang="en-US" dirty="0">
                <a:solidFill>
                  <a:schemeClr val="tx2">
                    <a:lumMod val="50000"/>
                  </a:schemeClr>
                </a:solidFill>
                <a:latin typeface="黑体" pitchFamily="49" charset="-122"/>
                <a:ea typeface="黑体" pitchFamily="49" charset="-122"/>
              </a:rPr>
              <a:t>结束的范围内，而内联表值用户自定义函数没有明确的函数体，只是一个单个的</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RETURN</a:t>
            </a:r>
            <a:r>
              <a:rPr lang="zh-CN" altLang="en-US" dirty="0">
                <a:solidFill>
                  <a:schemeClr val="tx2">
                    <a:lumMod val="50000"/>
                  </a:schemeClr>
                </a:solidFill>
                <a:latin typeface="黑体" pitchFamily="49" charset="-122"/>
                <a:ea typeface="黑体" pitchFamily="49" charset="-122"/>
              </a:rPr>
              <a:t>子句用来指定函数返回的表达式</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5785572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2367" y="332656"/>
            <a:ext cx="6403032" cy="487363"/>
          </a:xfrm>
        </p:spPr>
        <p:txBody>
          <a:bodyPr/>
          <a:lstStyle/>
          <a:p>
            <a:r>
              <a:rPr lang="zh-CN" altLang="en-US" sz="2000" dirty="0" smtClean="0"/>
              <a:t>任务</a:t>
            </a:r>
            <a:r>
              <a:rPr lang="en-US" altLang="zh-CN" sz="2000" dirty="0" smtClean="0"/>
              <a:t>13 </a:t>
            </a:r>
            <a:r>
              <a:rPr lang="zh-CN" altLang="en-US" sz="2000" dirty="0" smtClean="0"/>
              <a:t>编写</a:t>
            </a:r>
            <a:r>
              <a:rPr lang="en-US" altLang="zh-CN" sz="2000" dirty="0"/>
              <a:t>T-SQL</a:t>
            </a:r>
            <a:r>
              <a:rPr lang="zh-CN" altLang="en-US" sz="2000" dirty="0"/>
              <a:t>程序，创建一个内联表值用户自定义函数，根据输入的课程号，查询该课程的基本信息</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53</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76844" y="4784050"/>
            <a:ext cx="6555595"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542144" y="4862445"/>
            <a:ext cx="4262103"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执行</a:t>
            </a:r>
            <a:r>
              <a:rPr lang="en-US" altLang="zh-CN" dirty="0" smtClean="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语句，创建创建</a:t>
            </a:r>
            <a:r>
              <a:rPr lang="zh-CN" altLang="en-US" dirty="0" smtClean="0">
                <a:solidFill>
                  <a:schemeClr val="tx2">
                    <a:lumMod val="50000"/>
                  </a:schemeClr>
                </a:solidFill>
                <a:latin typeface="黑体" pitchFamily="49" charset="-122"/>
                <a:ea typeface="黑体" pitchFamily="49" charset="-122"/>
              </a:rPr>
              <a:t>函数</a:t>
            </a:r>
            <a:r>
              <a:rPr lang="en-US" altLang="zh-CN" dirty="0" err="1" smtClean="0">
                <a:solidFill>
                  <a:schemeClr val="tx2">
                    <a:lumMod val="50000"/>
                  </a:schemeClr>
                </a:solidFill>
                <a:latin typeface="黑体" pitchFamily="49" charset="-122"/>
                <a:ea typeface="黑体" pitchFamily="49" charset="-122"/>
              </a:rPr>
              <a:t>course_Information</a:t>
            </a:r>
            <a:endParaRPr lang="en-US" altLang="zh-CN" dirty="0">
              <a:solidFill>
                <a:schemeClr val="tx2">
                  <a:lumMod val="50000"/>
                </a:schemeClr>
              </a:solidFill>
              <a:latin typeface="黑体" pitchFamily="49" charset="-122"/>
              <a:ea typeface="黑体" pitchFamily="49" charset="-122"/>
            </a:endParaRP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65918" y="2469157"/>
            <a:ext cx="4122595" cy="1708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3954334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13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54</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464804" y="2629361"/>
            <a:ext cx="5339444" cy="2031325"/>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本任务创建了内联表值用户自定义函数</a:t>
            </a:r>
            <a:r>
              <a:rPr lang="en-US" altLang="zh-CN" dirty="0" err="1">
                <a:solidFill>
                  <a:schemeClr val="tx2">
                    <a:lumMod val="50000"/>
                  </a:schemeClr>
                </a:solidFill>
                <a:latin typeface="黑体" pitchFamily="49" charset="-122"/>
                <a:ea typeface="黑体" pitchFamily="49" charset="-122"/>
              </a:rPr>
              <a:t>course_Information</a:t>
            </a:r>
            <a:r>
              <a:rPr lang="zh-CN" altLang="en-US" dirty="0">
                <a:solidFill>
                  <a:schemeClr val="tx2">
                    <a:lumMod val="50000"/>
                  </a:schemeClr>
                </a:solidFill>
                <a:latin typeface="黑体" pitchFamily="49" charset="-122"/>
                <a:ea typeface="黑体" pitchFamily="49" charset="-122"/>
              </a:rPr>
              <a:t>，内联表值用户自定义函数的</a:t>
            </a:r>
            <a:r>
              <a:rPr lang="en-US" altLang="zh-CN" dirty="0">
                <a:solidFill>
                  <a:schemeClr val="tx2">
                    <a:lumMod val="50000"/>
                  </a:schemeClr>
                </a:solidFill>
                <a:latin typeface="黑体" pitchFamily="49" charset="-122"/>
                <a:ea typeface="黑体" pitchFamily="49" charset="-122"/>
              </a:rPr>
              <a:t>RETURNS</a:t>
            </a:r>
            <a:r>
              <a:rPr lang="zh-CN" altLang="en-US" dirty="0">
                <a:solidFill>
                  <a:schemeClr val="tx2">
                    <a:lumMod val="50000"/>
                  </a:schemeClr>
                </a:solidFill>
                <a:latin typeface="黑体" pitchFamily="49" charset="-122"/>
                <a:ea typeface="黑体" pitchFamily="49" charset="-122"/>
              </a:rPr>
              <a:t>子句指定为</a:t>
            </a:r>
            <a:r>
              <a:rPr lang="en-US" altLang="zh-CN" dirty="0">
                <a:solidFill>
                  <a:schemeClr val="tx2">
                    <a:lumMod val="50000"/>
                  </a:schemeClr>
                </a:solidFill>
                <a:latin typeface="黑体" pitchFamily="49" charset="-122"/>
                <a:ea typeface="黑体" pitchFamily="49" charset="-122"/>
              </a:rPr>
              <a:t>TABLE</a:t>
            </a:r>
            <a:r>
              <a:rPr lang="zh-CN" altLang="en-US" dirty="0">
                <a:solidFill>
                  <a:schemeClr val="tx2">
                    <a:lumMod val="50000"/>
                  </a:schemeClr>
                </a:solidFill>
                <a:latin typeface="黑体" pitchFamily="49" charset="-122"/>
                <a:ea typeface="黑体" pitchFamily="49" charset="-122"/>
              </a:rPr>
              <a:t>，且内联表值用户自定义函数的内容是单个的</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语句，函数的返回值即</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语句的结果。</a:t>
            </a:r>
          </a:p>
        </p:txBody>
      </p:sp>
    </p:spTree>
    <p:extLst>
      <p:ext uri="{BB962C8B-B14F-4D97-AF65-F5344CB8AC3E}">
        <p14:creationId xmlns:p14="http://schemas.microsoft.com/office/powerpoint/2010/main" xmlns="" val="33495609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55850" y="332656"/>
            <a:ext cx="6403032" cy="487363"/>
          </a:xfrm>
        </p:spPr>
        <p:txBody>
          <a:bodyPr/>
          <a:lstStyle/>
          <a:p>
            <a:r>
              <a:rPr lang="zh-CN" altLang="en-US" sz="2000" dirty="0" smtClean="0"/>
              <a:t>任务</a:t>
            </a:r>
            <a:r>
              <a:rPr lang="en-US" altLang="zh-CN" sz="2000" dirty="0" smtClean="0"/>
              <a:t>14  </a:t>
            </a:r>
            <a:r>
              <a:rPr lang="zh-CN" altLang="en-US" sz="2000" dirty="0" smtClean="0"/>
              <a:t>编写</a:t>
            </a:r>
            <a:r>
              <a:rPr lang="en-US" altLang="zh-CN" sz="2000" dirty="0"/>
              <a:t>T-SQL</a:t>
            </a:r>
            <a:r>
              <a:rPr lang="zh-CN" altLang="en-US" sz="2000" dirty="0"/>
              <a:t>程序，创建一个内联表值用户自定义函数，根据输入的课程号，查询该课程的基本信息</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55</a:t>
            </a:fld>
            <a:endParaRPr lang="en-US" altLang="zh-CN"/>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89803" y="4485499"/>
            <a:ext cx="2611159" cy="1526729"/>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552616" y="4534900"/>
            <a:ext cx="1906322" cy="1477328"/>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语句，调用函数</a:t>
            </a:r>
            <a:r>
              <a:rPr lang="en-US" altLang="zh-CN" dirty="0" err="1">
                <a:solidFill>
                  <a:schemeClr val="tx2">
                    <a:lumMod val="50000"/>
                  </a:schemeClr>
                </a:solidFill>
                <a:latin typeface="黑体" pitchFamily="49" charset="-122"/>
                <a:ea typeface="黑体" pitchFamily="49" charset="-122"/>
              </a:rPr>
              <a:t>Course_avg</a:t>
            </a:r>
            <a:r>
              <a:rPr lang="zh-CN" altLang="en-US" dirty="0">
                <a:solidFill>
                  <a:schemeClr val="tx2">
                    <a:lumMod val="50000"/>
                  </a:schemeClr>
                </a:solidFill>
                <a:latin typeface="黑体" pitchFamily="49" charset="-122"/>
                <a:ea typeface="黑体" pitchFamily="49" charset="-122"/>
              </a:rPr>
              <a:t>，</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求</a:t>
            </a:r>
            <a:r>
              <a:rPr lang="zh-CN" altLang="en-US" dirty="0">
                <a:solidFill>
                  <a:schemeClr val="tx2">
                    <a:lumMod val="50000"/>
                  </a:schemeClr>
                </a:solidFill>
                <a:latin typeface="黑体" pitchFamily="49" charset="-122"/>
                <a:ea typeface="黑体" pitchFamily="49" charset="-122"/>
              </a:rPr>
              <a:t>课程均分，执行结果如图</a:t>
            </a:r>
            <a:r>
              <a:rPr lang="en-US" altLang="zh-CN" dirty="0" smtClean="0">
                <a:solidFill>
                  <a:schemeClr val="tx2">
                    <a:lumMod val="50000"/>
                  </a:schemeClr>
                </a:solidFill>
                <a:latin typeface="黑体" pitchFamily="49" charset="-122"/>
                <a:ea typeface="黑体" pitchFamily="49" charset="-122"/>
              </a:rPr>
              <a:t>9.11</a:t>
            </a:r>
            <a:endParaRPr lang="en-US" altLang="zh-CN" dirty="0">
              <a:solidFill>
                <a:schemeClr val="tx2">
                  <a:lumMod val="50000"/>
                </a:schemeClr>
              </a:solidFill>
              <a:latin typeface="黑体" pitchFamily="49" charset="-122"/>
              <a:ea typeface="黑体" pitchFamily="49" charset="-122"/>
            </a:endParaRP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36160" y="3178294"/>
            <a:ext cx="3621379" cy="10742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96136" y="5013176"/>
            <a:ext cx="1650826" cy="673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5"/>
          <p:cNvSpPr>
            <a:spLocks noChangeArrowheads="1"/>
          </p:cNvSpPr>
          <p:nvPr/>
        </p:nvSpPr>
        <p:spPr bwMode="auto">
          <a:xfrm>
            <a:off x="6117431" y="5883213"/>
            <a:ext cx="858838"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a:solidFill>
                  <a:schemeClr val="tx2"/>
                </a:solidFill>
              </a:rPr>
              <a:t>图</a:t>
            </a:r>
            <a:r>
              <a:rPr lang="en-US" b="1">
                <a:solidFill>
                  <a:schemeClr val="tx2"/>
                </a:solidFill>
              </a:rPr>
              <a:t>9.11</a:t>
            </a:r>
            <a:endParaRPr lang="zh-CN" altLang="en-US" b="1">
              <a:solidFill>
                <a:schemeClr val="tx2"/>
              </a:solidFill>
            </a:endParaRPr>
          </a:p>
        </p:txBody>
      </p:sp>
    </p:spTree>
    <p:extLst>
      <p:ext uri="{BB962C8B-B14F-4D97-AF65-F5344CB8AC3E}">
        <p14:creationId xmlns:p14="http://schemas.microsoft.com/office/powerpoint/2010/main" xmlns="" val="11669842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14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331640" y="2490862"/>
            <a:ext cx="5976664" cy="2308324"/>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本任务使用了</a:t>
            </a:r>
            <a:r>
              <a:rPr lang="en-US" altLang="zh-CN" dirty="0">
                <a:solidFill>
                  <a:schemeClr val="tx2">
                    <a:lumMod val="50000"/>
                  </a:schemeClr>
                </a:solidFill>
                <a:latin typeface="黑体" pitchFamily="49" charset="-122"/>
                <a:ea typeface="黑体" pitchFamily="49" charset="-122"/>
              </a:rPr>
              <a:t>PRINT</a:t>
            </a:r>
            <a:r>
              <a:rPr lang="zh-CN" altLang="en-US" dirty="0">
                <a:solidFill>
                  <a:schemeClr val="tx2">
                    <a:lumMod val="50000"/>
                  </a:schemeClr>
                </a:solidFill>
                <a:latin typeface="黑体" pitchFamily="49" charset="-122"/>
                <a:ea typeface="黑体" pitchFamily="49" charset="-122"/>
              </a:rPr>
              <a:t>语句调用用户自定义函数。其基本语法格式为：</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PRINT </a:t>
            </a:r>
            <a:r>
              <a:rPr lang="zh-CN" altLang="en-US" dirty="0">
                <a:latin typeface="黑体" pitchFamily="49" charset="-122"/>
                <a:ea typeface="黑体" pitchFamily="49" charset="-122"/>
              </a:rPr>
              <a:t>用户名．函数名称（实际参数表）</a:t>
            </a:r>
          </a:p>
          <a:p>
            <a:r>
              <a:rPr lang="zh-CN" altLang="en-US" dirty="0">
                <a:solidFill>
                  <a:schemeClr val="tx2">
                    <a:lumMod val="50000"/>
                  </a:schemeClr>
                </a:solidFill>
                <a:latin typeface="黑体" pitchFamily="49" charset="-122"/>
                <a:ea typeface="黑体" pitchFamily="49" charset="-122"/>
              </a:rPr>
              <a:t>  如果调用的是标量值用户自定义函数，一定要在函数名称的前面加上用户名，如果是表值型用户自定义函数，则没有这个要求。</a:t>
            </a:r>
          </a:p>
        </p:txBody>
      </p:sp>
    </p:spTree>
    <p:extLst>
      <p:ext uri="{BB962C8B-B14F-4D97-AF65-F5344CB8AC3E}">
        <p14:creationId xmlns:p14="http://schemas.microsoft.com/office/powerpoint/2010/main" xmlns="" val="18379895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404664"/>
            <a:ext cx="6403032" cy="487363"/>
          </a:xfrm>
        </p:spPr>
        <p:txBody>
          <a:bodyPr/>
          <a:lstStyle/>
          <a:p>
            <a:r>
              <a:rPr lang="zh-CN" altLang="en-US" dirty="0" smtClean="0"/>
              <a:t>任务</a:t>
            </a:r>
            <a:r>
              <a:rPr lang="en-US" altLang="zh-CN" dirty="0" smtClean="0"/>
              <a:t>15</a:t>
            </a:r>
            <a:endParaRPr lang="zh-CN" altLang="en-US"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57</a:t>
            </a:fld>
            <a:endParaRPr lang="en-US" altLang="zh-CN" dirty="0"/>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89803" y="4485499"/>
            <a:ext cx="2726213" cy="176704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552615" y="4534900"/>
            <a:ext cx="2035387"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语句，调用函数</a:t>
            </a:r>
            <a:r>
              <a:rPr lang="en-US" altLang="zh-CN" dirty="0" err="1">
                <a:solidFill>
                  <a:schemeClr val="tx2">
                    <a:lumMod val="50000"/>
                  </a:schemeClr>
                </a:solidFill>
                <a:latin typeface="黑体" pitchFamily="49" charset="-122"/>
                <a:ea typeface="黑体" pitchFamily="49" charset="-122"/>
              </a:rPr>
              <a:t>course_Information</a:t>
            </a:r>
            <a:r>
              <a:rPr lang="zh-CN" altLang="en-US" dirty="0">
                <a:solidFill>
                  <a:schemeClr val="tx2">
                    <a:lumMod val="50000"/>
                  </a:schemeClr>
                </a:solidFill>
                <a:latin typeface="黑体" pitchFamily="49" charset="-122"/>
                <a:ea typeface="黑体" pitchFamily="49" charset="-122"/>
              </a:rPr>
              <a:t>，查询课程信息，执行结果如图</a:t>
            </a:r>
            <a:r>
              <a:rPr lang="en-US" altLang="zh-CN" dirty="0">
                <a:solidFill>
                  <a:schemeClr val="tx2">
                    <a:lumMod val="50000"/>
                  </a:schemeClr>
                </a:solidFill>
                <a:latin typeface="黑体" pitchFamily="49" charset="-122"/>
                <a:ea typeface="黑体" pitchFamily="49" charset="-122"/>
              </a:rPr>
              <a:t>9.12</a:t>
            </a:r>
            <a:r>
              <a:rPr lang="zh-CN" altLang="en-US" dirty="0">
                <a:solidFill>
                  <a:schemeClr val="tx2">
                    <a:lumMod val="50000"/>
                  </a:schemeClr>
                </a:solidFill>
                <a:latin typeface="黑体" pitchFamily="49" charset="-122"/>
                <a:ea typeface="黑体" pitchFamily="49" charset="-122"/>
              </a:rPr>
              <a:t>所示</a:t>
            </a:r>
            <a:endParaRPr lang="en-US" altLang="zh-CN" dirty="0">
              <a:solidFill>
                <a:schemeClr val="tx2">
                  <a:lumMod val="50000"/>
                </a:schemeClr>
              </a:solidFill>
              <a:latin typeface="黑体" pitchFamily="49" charset="-122"/>
              <a:ea typeface="黑体" pitchFamily="49" charset="-122"/>
            </a:endParaRP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24" name="Rectangle 5"/>
          <p:cNvSpPr>
            <a:spLocks noChangeArrowheads="1"/>
          </p:cNvSpPr>
          <p:nvPr/>
        </p:nvSpPr>
        <p:spPr bwMode="auto">
          <a:xfrm>
            <a:off x="6117431" y="5883213"/>
            <a:ext cx="865943"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b="1" dirty="0" smtClean="0">
                <a:solidFill>
                  <a:schemeClr val="tx2"/>
                </a:solidFill>
              </a:rPr>
              <a:t>9.1</a:t>
            </a:r>
            <a:r>
              <a:rPr lang="en-US" altLang="zh-CN" b="1" dirty="0" smtClean="0">
                <a:solidFill>
                  <a:schemeClr val="tx2"/>
                </a:solidFill>
              </a:rPr>
              <a:t>2</a:t>
            </a:r>
            <a:endParaRPr lang="zh-CN" altLang="en-US" b="1" dirty="0">
              <a:solidFill>
                <a:schemeClr val="tx2"/>
              </a:solidFill>
            </a:endParaRPr>
          </a:p>
        </p:txBody>
      </p:sp>
      <p:pic>
        <p:nvPicPr>
          <p:cNvPr id="25"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22776"/>
          <a:stretch/>
        </p:blipFill>
        <p:spPr bwMode="auto">
          <a:xfrm>
            <a:off x="4681152" y="2964149"/>
            <a:ext cx="3932185" cy="961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00962" y="4464224"/>
            <a:ext cx="4251039" cy="886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890293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15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58</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331640" y="2490862"/>
            <a:ext cx="6192688" cy="2031325"/>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本任务使用了</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语句调用用户自定义函数。其基本语法格式为：</a:t>
            </a: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SELECT </a:t>
            </a:r>
            <a:r>
              <a:rPr lang="zh-CN" altLang="en-US" dirty="0">
                <a:solidFill>
                  <a:schemeClr val="tx2">
                    <a:lumMod val="50000"/>
                  </a:schemeClr>
                </a:solidFill>
                <a:latin typeface="黑体" pitchFamily="49" charset="-122"/>
                <a:ea typeface="黑体" pitchFamily="49" charset="-122"/>
              </a:rPr>
              <a:t>用户名．函数名称（实际参数表）</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调用表值型用户自定义函数，函数名称前可以没有用户名。</a:t>
            </a:r>
          </a:p>
        </p:txBody>
      </p:sp>
    </p:spTree>
    <p:extLst>
      <p:ext uri="{BB962C8B-B14F-4D97-AF65-F5344CB8AC3E}">
        <p14:creationId xmlns:p14="http://schemas.microsoft.com/office/powerpoint/2010/main" xmlns="" val="33599579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86487" y="404664"/>
            <a:ext cx="6403032" cy="487363"/>
          </a:xfrm>
        </p:spPr>
        <p:txBody>
          <a:bodyPr/>
          <a:lstStyle/>
          <a:p>
            <a:r>
              <a:rPr lang="zh-CN" altLang="en-US" dirty="0" smtClean="0"/>
              <a:t>任务</a:t>
            </a:r>
            <a:r>
              <a:rPr lang="en-US" altLang="zh-CN" dirty="0" smtClean="0"/>
              <a:t>16</a:t>
            </a:r>
            <a:endParaRPr lang="zh-CN" altLang="en-US"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59</a:t>
            </a:fld>
            <a:endParaRPr lang="en-US" altLang="zh-CN" dirty="0"/>
          </a:p>
        </p:txBody>
      </p:sp>
      <p:sp>
        <p:nvSpPr>
          <p:cNvPr id="6" name="AutoShape 2"/>
          <p:cNvSpPr>
            <a:spLocks noChangeArrowheads="1"/>
          </p:cNvSpPr>
          <p:nvPr/>
        </p:nvSpPr>
        <p:spPr bwMode="gray">
          <a:xfrm>
            <a:off x="1988826" y="1964911"/>
            <a:ext cx="2612136" cy="67710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9" y="2118799"/>
            <a:ext cx="184673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893350" y="3504781"/>
            <a:ext cx="2694653" cy="653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36355" y="3646916"/>
            <a:ext cx="1912112"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071687" y="36469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828753" y="3178294"/>
            <a:ext cx="1307205" cy="1307205"/>
          </a:xfrm>
          <a:prstGeom prst="rect">
            <a:avLst/>
          </a:prstGeom>
          <a:noFill/>
        </p:spPr>
      </p:pic>
      <p:sp>
        <p:nvSpPr>
          <p:cNvPr id="15" name="Text Box 12"/>
          <p:cNvSpPr txBox="1">
            <a:spLocks noChangeArrowheads="1"/>
          </p:cNvSpPr>
          <p:nvPr/>
        </p:nvSpPr>
        <p:spPr bwMode="black">
          <a:xfrm>
            <a:off x="736499" y="363184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1989803" y="4696965"/>
            <a:ext cx="2726213" cy="1186247"/>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524672" y="4828423"/>
            <a:ext cx="2035387"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语句，创建函数</a:t>
            </a:r>
            <a:r>
              <a:rPr lang="en-US" altLang="zh-CN" dirty="0" err="1">
                <a:solidFill>
                  <a:schemeClr val="tx2">
                    <a:lumMod val="50000"/>
                  </a:schemeClr>
                </a:solidFill>
                <a:latin typeface="黑体" pitchFamily="49" charset="-122"/>
                <a:ea typeface="黑体" pitchFamily="49" charset="-122"/>
              </a:rPr>
              <a:t>results_Sheet</a:t>
            </a:r>
            <a:endParaRPr lang="en-US" altLang="zh-CN" dirty="0">
              <a:solidFill>
                <a:schemeClr val="tx2">
                  <a:lumMod val="50000"/>
                </a:schemeClr>
              </a:solidFill>
              <a:latin typeface="黑体" pitchFamily="49" charset="-122"/>
              <a:ea typeface="黑体" pitchFamily="49" charset="-122"/>
            </a:endParaRPr>
          </a:p>
        </p:txBody>
      </p:sp>
      <p:sp>
        <p:nvSpPr>
          <p:cNvPr id="18" name="AutoShape 10"/>
          <p:cNvSpPr>
            <a:spLocks noChangeArrowheads="1"/>
          </p:cNvSpPr>
          <p:nvPr/>
        </p:nvSpPr>
        <p:spPr bwMode="gray">
          <a:xfrm>
            <a:off x="2171116" y="516558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3" cstate="print"/>
          <a:srcRect/>
          <a:stretch>
            <a:fillRect/>
          </a:stretch>
        </p:blipFill>
        <p:spPr bwMode="auto">
          <a:xfrm>
            <a:off x="876148" y="4696966"/>
            <a:ext cx="1307205" cy="1307205"/>
          </a:xfrm>
          <a:prstGeom prst="rect">
            <a:avLst/>
          </a:prstGeom>
          <a:noFill/>
        </p:spPr>
      </p:pic>
      <p:sp>
        <p:nvSpPr>
          <p:cNvPr id="20" name="Text Box 12"/>
          <p:cNvSpPr txBox="1">
            <a:spLocks noChangeArrowheads="1"/>
          </p:cNvSpPr>
          <p:nvPr/>
        </p:nvSpPr>
        <p:spPr bwMode="black">
          <a:xfrm>
            <a:off x="783894" y="515051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4716016" y="1972069"/>
            <a:ext cx="3635087" cy="3911143"/>
          </a:xfrm>
          <a:prstGeom prst="rect">
            <a:avLst/>
          </a:prstGeom>
          <a:noFill/>
          <a:ln w="9525">
            <a:noFill/>
            <a:miter lim="800000"/>
            <a:headEnd/>
            <a:tailEnd/>
          </a:ln>
        </p:spPr>
      </p:pic>
    </p:spTree>
    <p:extLst>
      <p:ext uri="{BB962C8B-B14F-4D97-AF65-F5344CB8AC3E}">
        <p14:creationId xmlns:p14="http://schemas.microsoft.com/office/powerpoint/2010/main" xmlns="" val="42303412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grpSp>
        <p:nvGrpSpPr>
          <p:cNvPr id="6" name="Group 6"/>
          <p:cNvGrpSpPr>
            <a:grpSpLocks/>
          </p:cNvGrpSpPr>
          <p:nvPr/>
        </p:nvGrpSpPr>
        <p:grpSpPr bwMode="auto">
          <a:xfrm>
            <a:off x="1857356" y="2143116"/>
            <a:ext cx="5715040" cy="150190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533624"/>
            <a:ext cx="5086370" cy="707886"/>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编写顺序结构的</a:t>
            </a:r>
            <a:r>
              <a:rPr lang="en-US" altLang="zh-CN" sz="2000" b="0" kern="0" dirty="0">
                <a:solidFill>
                  <a:schemeClr val="bg1"/>
                </a:solidFill>
                <a:latin typeface="黑体" pitchFamily="49" charset="-122"/>
                <a:ea typeface="黑体" pitchFamily="49" charset="-122"/>
              </a:rPr>
              <a:t>T-SQL</a:t>
            </a:r>
            <a:r>
              <a:rPr lang="zh-CN" altLang="en-US" sz="2000" b="0" kern="0" dirty="0">
                <a:solidFill>
                  <a:schemeClr val="bg1"/>
                </a:solidFill>
                <a:latin typeface="黑体" pitchFamily="49" charset="-122"/>
                <a:ea typeface="黑体" pitchFamily="49" charset="-122"/>
              </a:rPr>
              <a:t>程序，完成简单的数据查询和处理工作。</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43093" y="332656"/>
            <a:ext cx="6403032" cy="487363"/>
          </a:xfrm>
        </p:spPr>
        <p:txBody>
          <a:bodyPr/>
          <a:lstStyle/>
          <a:p>
            <a:r>
              <a:rPr lang="zh-CN" altLang="en-US" dirty="0" smtClean="0"/>
              <a:t>任务</a:t>
            </a:r>
            <a:r>
              <a:rPr lang="en-US" altLang="zh-CN" dirty="0" smtClean="0"/>
              <a:t>16</a:t>
            </a:r>
            <a:r>
              <a:rPr lang="zh-CN" altLang="en-US" dirty="0" smtClean="0"/>
              <a:t>（续）</a:t>
            </a:r>
            <a:endParaRPr lang="zh-CN" altLang="en-US"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60</a:t>
            </a:fld>
            <a:endParaRPr lang="en-US" altLang="zh-CN" dirty="0"/>
          </a:p>
        </p:txBody>
      </p:sp>
      <p:sp>
        <p:nvSpPr>
          <p:cNvPr id="6" name="AutoShape 2"/>
          <p:cNvSpPr>
            <a:spLocks noChangeArrowheads="1"/>
          </p:cNvSpPr>
          <p:nvPr/>
        </p:nvSpPr>
        <p:spPr bwMode="gray">
          <a:xfrm>
            <a:off x="1988826" y="1700808"/>
            <a:ext cx="6111566" cy="123346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618998" y="1841800"/>
            <a:ext cx="5193361"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语句，调用 </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函数</a:t>
            </a:r>
            <a:r>
              <a:rPr lang="en-US" altLang="zh-CN" dirty="0" err="1">
                <a:solidFill>
                  <a:schemeClr val="tx2">
                    <a:lumMod val="50000"/>
                  </a:schemeClr>
                </a:solidFill>
                <a:latin typeface="黑体" pitchFamily="49" charset="-122"/>
                <a:ea typeface="黑体" pitchFamily="49" charset="-122"/>
              </a:rPr>
              <a:t>results_Sheet</a:t>
            </a:r>
            <a:r>
              <a:rPr lang="zh-CN" altLang="en-US" dirty="0">
                <a:solidFill>
                  <a:schemeClr val="tx2">
                    <a:lumMod val="50000"/>
                  </a:schemeClr>
                </a:solidFill>
                <a:latin typeface="黑体" pitchFamily="49" charset="-122"/>
                <a:ea typeface="黑体" pitchFamily="49" charset="-122"/>
              </a:rPr>
              <a:t>，查询学生“叶海平”  </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的各门课程成绩，执行结果如图</a:t>
            </a:r>
            <a:r>
              <a:rPr lang="en-US" altLang="zh-CN" dirty="0">
                <a:solidFill>
                  <a:schemeClr val="tx2">
                    <a:lumMod val="50000"/>
                  </a:schemeClr>
                </a:solidFill>
                <a:latin typeface="黑体" pitchFamily="49" charset="-122"/>
                <a:ea typeface="黑体" pitchFamily="49" charset="-122"/>
              </a:rPr>
              <a:t>9.13</a:t>
            </a:r>
            <a:r>
              <a:rPr lang="zh-CN" altLang="en-US" dirty="0">
                <a:solidFill>
                  <a:schemeClr val="tx2">
                    <a:lumMod val="50000"/>
                  </a:schemeClr>
                </a:solidFill>
                <a:latin typeface="黑体" pitchFamily="49" charset="-122"/>
                <a:ea typeface="黑体" pitchFamily="49" charset="-122"/>
              </a:rPr>
              <a:t>所示</a:t>
            </a:r>
          </a:p>
        </p:txBody>
      </p:sp>
      <p:sp>
        <p:nvSpPr>
          <p:cNvPr id="8" name="AutoShape 4"/>
          <p:cNvSpPr>
            <a:spLocks noChangeArrowheads="1"/>
          </p:cNvSpPr>
          <p:nvPr/>
        </p:nvSpPr>
        <p:spPr bwMode="gray">
          <a:xfrm>
            <a:off x="2077017" y="213777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8317" y="1604210"/>
            <a:ext cx="1330066" cy="1330066"/>
          </a:xfrm>
          <a:prstGeom prst="rect">
            <a:avLst/>
          </a:prstGeom>
          <a:noFill/>
        </p:spPr>
      </p:pic>
      <p:sp>
        <p:nvSpPr>
          <p:cNvPr id="10" name="Text Box 7"/>
          <p:cNvSpPr txBox="1">
            <a:spLocks noChangeArrowheads="1"/>
          </p:cNvSpPr>
          <p:nvPr/>
        </p:nvSpPr>
        <p:spPr bwMode="black">
          <a:xfrm>
            <a:off x="709992" y="2069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sp>
        <p:nvSpPr>
          <p:cNvPr id="21" name="矩形 5"/>
          <p:cNvSpPr>
            <a:spLocks noChangeArrowheads="1"/>
          </p:cNvSpPr>
          <p:nvPr/>
        </p:nvSpPr>
        <p:spPr bwMode="auto">
          <a:xfrm>
            <a:off x="6193104" y="5151318"/>
            <a:ext cx="92485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a:solidFill>
                  <a:schemeClr val="tx2"/>
                </a:solidFill>
                <a:latin typeface="Calibri" pitchFamily="34" charset="0"/>
              </a:rPr>
              <a:t>图</a:t>
            </a:r>
            <a:r>
              <a:rPr lang="en-US" b="1">
                <a:solidFill>
                  <a:schemeClr val="tx2"/>
                </a:solidFill>
                <a:latin typeface="Calibri" pitchFamily="34" charset="0"/>
              </a:rPr>
              <a:t>9.13</a:t>
            </a:r>
            <a:endParaRPr lang="zh-CN" altLang="en-US" b="1">
              <a:solidFill>
                <a:schemeClr val="tx2"/>
              </a:solidFill>
              <a:latin typeface="Calibri" pitchFamily="34" charset="0"/>
            </a:endParaRPr>
          </a:p>
        </p:txBody>
      </p:sp>
      <p:pic>
        <p:nvPicPr>
          <p:cNvPr id="2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06167" y="3105212"/>
            <a:ext cx="4511371" cy="791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27806" y="4221088"/>
            <a:ext cx="3438537" cy="1360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4008702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 16  (</a:t>
            </a:r>
            <a:r>
              <a:rPr lang="zh-CN" altLang="en-US" dirty="0" smtClean="0"/>
              <a:t>续</a:t>
            </a:r>
            <a:r>
              <a:rPr lang="en-US" altLang="zh-CN" dirty="0" smtClean="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61</a:t>
            </a:fld>
            <a:endParaRPr lang="en-US" altLang="zh-CN"/>
          </a:p>
        </p:txBody>
      </p:sp>
      <p:sp>
        <p:nvSpPr>
          <p:cNvPr id="6" name="AutoShape 8"/>
          <p:cNvSpPr>
            <a:spLocks noChangeArrowheads="1"/>
          </p:cNvSpPr>
          <p:nvPr/>
        </p:nvSpPr>
        <p:spPr bwMode="gray">
          <a:xfrm>
            <a:off x="1152056" y="2132856"/>
            <a:ext cx="6588296" cy="302433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矩形 6"/>
          <p:cNvSpPr/>
          <p:nvPr/>
        </p:nvSpPr>
        <p:spPr>
          <a:xfrm>
            <a:off x="1331640" y="2352362"/>
            <a:ext cx="6048672" cy="2585323"/>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endParaRPr lang="en-US" altLang="zh-CN" dirty="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本任务创建了多语句表值用户自定义函数</a:t>
            </a:r>
            <a:r>
              <a:rPr lang="en-US" altLang="zh-CN" dirty="0" err="1">
                <a:solidFill>
                  <a:schemeClr val="tx2">
                    <a:lumMod val="50000"/>
                  </a:schemeClr>
                </a:solidFill>
                <a:latin typeface="黑体" pitchFamily="49" charset="-122"/>
                <a:ea typeface="黑体" pitchFamily="49" charset="-122"/>
              </a:rPr>
              <a:t>results_Sheet</a:t>
            </a:r>
            <a:r>
              <a:rPr lang="zh-CN" altLang="en-US" dirty="0">
                <a:solidFill>
                  <a:schemeClr val="tx2">
                    <a:lumMod val="50000"/>
                  </a:schemeClr>
                </a:solidFill>
                <a:latin typeface="黑体" pitchFamily="49" charset="-122"/>
                <a:ea typeface="黑体" pitchFamily="49" charset="-122"/>
              </a:rPr>
              <a:t>，多语句表值用户自定义函数和内联表值用户自定义函数一样，其</a:t>
            </a:r>
            <a:r>
              <a:rPr lang="en-US" altLang="zh-CN" dirty="0">
                <a:solidFill>
                  <a:schemeClr val="tx2">
                    <a:lumMod val="50000"/>
                  </a:schemeClr>
                </a:solidFill>
                <a:latin typeface="黑体" pitchFamily="49" charset="-122"/>
                <a:ea typeface="黑体" pitchFamily="49" charset="-122"/>
              </a:rPr>
              <a:t>RETURNS</a:t>
            </a:r>
            <a:r>
              <a:rPr lang="zh-CN" altLang="en-US" dirty="0">
                <a:solidFill>
                  <a:schemeClr val="tx2">
                    <a:lumMod val="50000"/>
                  </a:schemeClr>
                </a:solidFill>
                <a:latin typeface="黑体" pitchFamily="49" charset="-122"/>
                <a:ea typeface="黑体" pitchFamily="49" charset="-122"/>
              </a:rPr>
              <a:t>子句都指定为</a:t>
            </a:r>
            <a:r>
              <a:rPr lang="en-US" altLang="zh-CN" dirty="0">
                <a:solidFill>
                  <a:schemeClr val="tx2">
                    <a:lumMod val="50000"/>
                  </a:schemeClr>
                </a:solidFill>
                <a:latin typeface="黑体" pitchFamily="49" charset="-122"/>
                <a:ea typeface="黑体" pitchFamily="49" charset="-122"/>
              </a:rPr>
              <a:t>TABLE</a:t>
            </a:r>
            <a:r>
              <a:rPr lang="zh-CN" altLang="en-US" dirty="0">
                <a:solidFill>
                  <a:schemeClr val="tx2">
                    <a:lumMod val="50000"/>
                  </a:schemeClr>
                </a:solidFill>
                <a:latin typeface="黑体" pitchFamily="49" charset="-122"/>
                <a:ea typeface="黑体" pitchFamily="49" charset="-122"/>
              </a:rPr>
              <a:t>，但与内联表值用户自定义函数的内容是单个的</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语句不同，多语句表值用户自定义函数在</a:t>
            </a:r>
            <a:r>
              <a:rPr lang="en-US" altLang="zh-CN" dirty="0">
                <a:solidFill>
                  <a:schemeClr val="tx2">
                    <a:lumMod val="50000"/>
                  </a:schemeClr>
                </a:solidFill>
                <a:latin typeface="黑体" pitchFamily="49" charset="-122"/>
                <a:ea typeface="黑体" pitchFamily="49" charset="-122"/>
              </a:rPr>
              <a:t>BEGIN…END</a:t>
            </a:r>
            <a:r>
              <a:rPr lang="zh-CN" altLang="en-US" dirty="0">
                <a:solidFill>
                  <a:schemeClr val="tx2">
                    <a:lumMod val="50000"/>
                  </a:schemeClr>
                </a:solidFill>
                <a:latin typeface="黑体" pitchFamily="49" charset="-122"/>
                <a:ea typeface="黑体" pitchFamily="49" charset="-122"/>
              </a:rPr>
              <a:t>所封装的函数体内包含</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语句，这些</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语句可以生成行并将所生成的行插入至表中，然后再将表返回。</a:t>
            </a:r>
          </a:p>
        </p:txBody>
      </p:sp>
    </p:spTree>
    <p:extLst>
      <p:ext uri="{BB962C8B-B14F-4D97-AF65-F5344CB8AC3E}">
        <p14:creationId xmlns:p14="http://schemas.microsoft.com/office/powerpoint/2010/main" xmlns="" val="30957026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17</a:t>
            </a:r>
            <a:endParaRPr lang="zh-CN" altLang="en-US" dirty="0"/>
          </a:p>
        </p:txBody>
      </p:sp>
      <p:sp>
        <p:nvSpPr>
          <p:cNvPr id="9" name="Line 18"/>
          <p:cNvSpPr>
            <a:spLocks noChangeShapeType="1"/>
          </p:cNvSpPr>
          <p:nvPr/>
        </p:nvSpPr>
        <p:spPr bwMode="auto">
          <a:xfrm>
            <a:off x="1262705" y="2492896"/>
            <a:ext cx="388536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1447" y="1941839"/>
            <a:ext cx="2746497"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20" name="Text Box 21"/>
          <p:cNvSpPr txBox="1">
            <a:spLocks noChangeArrowheads="1"/>
          </p:cNvSpPr>
          <p:nvPr/>
        </p:nvSpPr>
        <p:spPr bwMode="auto">
          <a:xfrm>
            <a:off x="1321447" y="2620543"/>
            <a:ext cx="316360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a:solidFill>
                  <a:schemeClr val="tx2">
                    <a:lumMod val="50000"/>
                  </a:schemeClr>
                </a:solidFill>
                <a:latin typeface="黑体" pitchFamily="49" charset="-122"/>
                <a:ea typeface="黑体" pitchFamily="49" charset="-122"/>
              </a:rPr>
              <a:t>在输入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3" name="矩形 2"/>
          <p:cNvSpPr/>
          <p:nvPr/>
        </p:nvSpPr>
        <p:spPr>
          <a:xfrm>
            <a:off x="2253879" y="3212976"/>
            <a:ext cx="5755414" cy="2668423"/>
          </a:xfrm>
          <a:prstGeom prst="rect">
            <a:avLst/>
          </a:prstGeom>
          <a:solidFill>
            <a:srgbClr val="FFFF00"/>
          </a:solidFill>
        </p:spPr>
        <p:txBody>
          <a:bodyPr wrap="square">
            <a:spAutoFit/>
          </a:bodyPr>
          <a:lstStyle/>
          <a:p>
            <a:pPr>
              <a:lnSpc>
                <a:spcPct val="90000"/>
              </a:lnSpc>
            </a:pPr>
            <a:r>
              <a:rPr lang="en-US" altLang="zh-CN" dirty="0">
                <a:solidFill>
                  <a:schemeClr val="tx2"/>
                </a:solidFill>
                <a:latin typeface="黑体" pitchFamily="49" charset="-122"/>
                <a:ea typeface="黑体" pitchFamily="49" charset="-122"/>
              </a:rPr>
              <a:t>USE Student</a:t>
            </a:r>
            <a:endParaRPr lang="zh-CN" altLang="en-US" dirty="0">
              <a:solidFill>
                <a:schemeClr val="tx2"/>
              </a:solidFill>
              <a:latin typeface="黑体" pitchFamily="49" charset="-122"/>
              <a:ea typeface="黑体" pitchFamily="49" charset="-122"/>
            </a:endParaRPr>
          </a:p>
          <a:p>
            <a:pPr>
              <a:lnSpc>
                <a:spcPct val="90000"/>
              </a:lnSpc>
            </a:pPr>
            <a:r>
              <a:rPr lang="en-US" altLang="zh-CN" dirty="0">
                <a:solidFill>
                  <a:schemeClr val="tx2"/>
                </a:solidFill>
                <a:latin typeface="黑体" pitchFamily="49" charset="-122"/>
                <a:ea typeface="黑体" pitchFamily="49" charset="-122"/>
              </a:rPr>
              <a:t> GO</a:t>
            </a:r>
            <a:endParaRPr lang="zh-CN" altLang="en-US" dirty="0">
              <a:solidFill>
                <a:schemeClr val="tx2"/>
              </a:solidFill>
              <a:latin typeface="黑体" pitchFamily="49" charset="-122"/>
              <a:ea typeface="黑体" pitchFamily="49" charset="-122"/>
            </a:endParaRPr>
          </a:p>
          <a:p>
            <a:pPr>
              <a:lnSpc>
                <a:spcPct val="90000"/>
              </a:lnSpc>
            </a:pPr>
            <a:r>
              <a:rPr lang="en-US" altLang="zh-CN" dirty="0">
                <a:solidFill>
                  <a:schemeClr val="tx2"/>
                </a:solidFill>
                <a:latin typeface="黑体" pitchFamily="49" charset="-122"/>
                <a:ea typeface="黑体" pitchFamily="49" charset="-122"/>
              </a:rPr>
              <a:t> </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修改内联表值用户自定义函数</a:t>
            </a:r>
          </a:p>
          <a:p>
            <a:pPr>
              <a:lnSpc>
                <a:spcPct val="90000"/>
              </a:lnSpc>
            </a:pPr>
            <a:r>
              <a:rPr lang="en-US" altLang="zh-CN" dirty="0">
                <a:solidFill>
                  <a:schemeClr val="tx2"/>
                </a:solidFill>
                <a:latin typeface="黑体" pitchFamily="49" charset="-122"/>
                <a:ea typeface="黑体" pitchFamily="49" charset="-122"/>
              </a:rPr>
              <a:t> ALTER FUNCTION </a:t>
            </a:r>
            <a:r>
              <a:rPr lang="en-US" altLang="zh-CN" dirty="0" err="1">
                <a:solidFill>
                  <a:schemeClr val="tx2"/>
                </a:solidFill>
                <a:latin typeface="黑体" pitchFamily="49" charset="-122"/>
                <a:ea typeface="黑体" pitchFamily="49" charset="-122"/>
              </a:rPr>
              <a:t>course_Information</a:t>
            </a:r>
            <a:r>
              <a:rPr lang="en-US" altLang="zh-CN" dirty="0">
                <a:solidFill>
                  <a:schemeClr val="tx2"/>
                </a:solidFill>
                <a:latin typeface="黑体" pitchFamily="49" charset="-122"/>
                <a:ea typeface="黑体" pitchFamily="49" charset="-122"/>
              </a:rPr>
              <a:t>(@</a:t>
            </a:r>
            <a:r>
              <a:rPr lang="en-US" altLang="zh-CN" dirty="0" err="1">
                <a:solidFill>
                  <a:schemeClr val="tx2"/>
                </a:solidFill>
                <a:latin typeface="黑体" pitchFamily="49" charset="-122"/>
                <a:ea typeface="黑体" pitchFamily="49" charset="-122"/>
              </a:rPr>
              <a:t>CourseName</a:t>
            </a:r>
            <a:r>
              <a:rPr lang="en-US" altLang="zh-CN" dirty="0">
                <a:solidFill>
                  <a:schemeClr val="tx2"/>
                </a:solidFill>
                <a:latin typeface="黑体" pitchFamily="49" charset="-122"/>
                <a:ea typeface="黑体" pitchFamily="49" charset="-122"/>
              </a:rPr>
              <a:t>   </a:t>
            </a:r>
            <a:r>
              <a:rPr lang="zh-CN" altLang="en-US" dirty="0">
                <a:solidFill>
                  <a:schemeClr val="tx2"/>
                </a:solidFill>
                <a:latin typeface="黑体" pitchFamily="49" charset="-122"/>
                <a:ea typeface="黑体" pitchFamily="49" charset="-122"/>
              </a:rPr>
              <a:t> </a:t>
            </a:r>
            <a:r>
              <a:rPr lang="en-US" altLang="zh-CN" dirty="0">
                <a:solidFill>
                  <a:schemeClr val="tx2"/>
                </a:solidFill>
                <a:latin typeface="黑体" pitchFamily="49" charset="-122"/>
                <a:ea typeface="黑体" pitchFamily="49" charset="-122"/>
              </a:rPr>
              <a:t>AS </a:t>
            </a:r>
            <a:r>
              <a:rPr lang="en-US" altLang="zh-CN" dirty="0" err="1">
                <a:solidFill>
                  <a:schemeClr val="tx2"/>
                </a:solidFill>
                <a:latin typeface="黑体" pitchFamily="49" charset="-122"/>
                <a:ea typeface="黑体" pitchFamily="49" charset="-122"/>
              </a:rPr>
              <a:t>nvarchar</a:t>
            </a:r>
            <a:r>
              <a:rPr lang="en-US" altLang="zh-CN" dirty="0">
                <a:solidFill>
                  <a:schemeClr val="tx2"/>
                </a:solidFill>
                <a:latin typeface="黑体" pitchFamily="49" charset="-122"/>
                <a:ea typeface="黑体" pitchFamily="49" charset="-122"/>
              </a:rPr>
              <a:t>(30))</a:t>
            </a:r>
            <a:endParaRPr lang="zh-CN" altLang="en-US" dirty="0">
              <a:solidFill>
                <a:schemeClr val="tx2"/>
              </a:solidFill>
              <a:latin typeface="黑体" pitchFamily="49" charset="-122"/>
              <a:ea typeface="黑体" pitchFamily="49" charset="-122"/>
            </a:endParaRPr>
          </a:p>
          <a:p>
            <a:pPr>
              <a:lnSpc>
                <a:spcPct val="90000"/>
              </a:lnSpc>
            </a:pPr>
            <a:r>
              <a:rPr lang="en-US" altLang="zh-CN" dirty="0">
                <a:solidFill>
                  <a:schemeClr val="tx2"/>
                </a:solidFill>
                <a:latin typeface="黑体" pitchFamily="49" charset="-122"/>
                <a:ea typeface="黑体" pitchFamily="49" charset="-122"/>
              </a:rPr>
              <a:t> RETURNS </a:t>
            </a:r>
            <a:r>
              <a:rPr lang="en-US" altLang="zh-CN" dirty="0" smtClean="0">
                <a:solidFill>
                  <a:schemeClr val="tx2"/>
                </a:solidFill>
                <a:latin typeface="黑体" pitchFamily="49" charset="-122"/>
                <a:ea typeface="黑体" pitchFamily="49" charset="-122"/>
              </a:rPr>
              <a:t>TABLE</a:t>
            </a:r>
          </a:p>
          <a:p>
            <a:r>
              <a:rPr lang="en-US" altLang="zh-CN" dirty="0">
                <a:solidFill>
                  <a:schemeClr val="tx2"/>
                </a:solidFill>
                <a:latin typeface="黑体" pitchFamily="49" charset="-122"/>
                <a:ea typeface="黑体" pitchFamily="49" charset="-122"/>
              </a:rPr>
              <a:t>AS</a:t>
            </a:r>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 RETURN (SELECT * FROM Courses</a:t>
            </a:r>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WHERE </a:t>
            </a:r>
            <a:r>
              <a:rPr lang="en-US" altLang="zh-CN" dirty="0" err="1">
                <a:solidFill>
                  <a:schemeClr val="tx2"/>
                </a:solidFill>
                <a:latin typeface="黑体" pitchFamily="49" charset="-122"/>
                <a:ea typeface="黑体" pitchFamily="49" charset="-122"/>
              </a:rPr>
              <a:t>Course_name</a:t>
            </a:r>
            <a:r>
              <a:rPr lang="en-US" altLang="zh-CN" dirty="0">
                <a:solidFill>
                  <a:schemeClr val="tx2"/>
                </a:solidFill>
                <a:latin typeface="黑体" pitchFamily="49" charset="-122"/>
                <a:ea typeface="黑体" pitchFamily="49" charset="-122"/>
              </a:rPr>
              <a:t>=@</a:t>
            </a:r>
            <a:r>
              <a:rPr lang="en-US" altLang="zh-CN" dirty="0" err="1">
                <a:solidFill>
                  <a:schemeClr val="tx2"/>
                </a:solidFill>
                <a:latin typeface="黑体" pitchFamily="49" charset="-122"/>
                <a:ea typeface="黑体" pitchFamily="49" charset="-122"/>
              </a:rPr>
              <a:t>CourseName</a:t>
            </a:r>
            <a:r>
              <a:rPr lang="en-US" altLang="zh-CN" dirty="0">
                <a:solidFill>
                  <a:schemeClr val="tx2"/>
                </a:solidFill>
                <a:latin typeface="黑体" pitchFamily="49" charset="-122"/>
                <a:ea typeface="黑体" pitchFamily="49" charset="-122"/>
              </a:rPr>
              <a:t>)</a:t>
            </a:r>
          </a:p>
          <a:p>
            <a:pPr>
              <a:lnSpc>
                <a:spcPct val="90000"/>
              </a:lnSpc>
            </a:pPr>
            <a:endParaRPr lang="zh-CN" altLang="en-US" dirty="0">
              <a:solidFill>
                <a:schemeClr val="tx2"/>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63</a:t>
            </a:fld>
            <a:endParaRPr lang="en-US" altLang="zh-CN"/>
          </a:p>
        </p:txBody>
      </p:sp>
      <p:sp>
        <p:nvSpPr>
          <p:cNvPr id="6" name="Line 18"/>
          <p:cNvSpPr>
            <a:spLocks noChangeShapeType="1"/>
          </p:cNvSpPr>
          <p:nvPr/>
        </p:nvSpPr>
        <p:spPr bwMode="auto">
          <a:xfrm>
            <a:off x="1244026" y="2492896"/>
            <a:ext cx="6605610"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 name="Text Box 21"/>
          <p:cNvSpPr txBox="1">
            <a:spLocks noChangeArrowheads="1"/>
          </p:cNvSpPr>
          <p:nvPr/>
        </p:nvSpPr>
        <p:spPr bwMode="auto">
          <a:xfrm>
            <a:off x="1270466" y="1842066"/>
            <a:ext cx="5893822"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语句，修改</a:t>
            </a:r>
            <a:r>
              <a:rPr lang="zh-CN" altLang="en-US" dirty="0" smtClean="0">
                <a:solidFill>
                  <a:schemeClr val="tx2">
                    <a:lumMod val="50000"/>
                  </a:schemeClr>
                </a:solidFill>
                <a:latin typeface="黑体" pitchFamily="49" charset="-122"/>
                <a:ea typeface="黑体" pitchFamily="49" charset="-122"/>
              </a:rPr>
              <a:t>函数</a:t>
            </a:r>
            <a:r>
              <a:rPr lang="en-US" altLang="zh-CN" dirty="0" err="1" smtClean="0">
                <a:solidFill>
                  <a:schemeClr val="tx2">
                    <a:lumMod val="50000"/>
                  </a:schemeClr>
                </a:solidFill>
                <a:latin typeface="黑体" pitchFamily="49" charset="-122"/>
                <a:ea typeface="黑体" pitchFamily="49" charset="-122"/>
              </a:rPr>
              <a:t>course_Information</a:t>
            </a:r>
            <a:endParaRPr lang="zh-CN" altLang="en-US" dirty="0">
              <a:solidFill>
                <a:schemeClr val="tx2">
                  <a:lumMod val="50000"/>
                </a:schemeClr>
              </a:solidFill>
              <a:latin typeface="黑体" pitchFamily="49" charset="-122"/>
              <a:ea typeface="黑体" pitchFamily="49" charset="-122"/>
            </a:endParaRPr>
          </a:p>
        </p:txBody>
      </p:sp>
      <p:sp>
        <p:nvSpPr>
          <p:cNvPr id="8" name="Text Box 21"/>
          <p:cNvSpPr txBox="1">
            <a:spLocks noChangeArrowheads="1"/>
          </p:cNvSpPr>
          <p:nvPr/>
        </p:nvSpPr>
        <p:spPr bwMode="auto">
          <a:xfrm>
            <a:off x="1244026" y="2680901"/>
            <a:ext cx="5893822" cy="1200329"/>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语句，调 </a:t>
            </a:r>
          </a:p>
          <a:p>
            <a:pPr eaLnBrk="0" hangingPunct="0"/>
            <a:r>
              <a:rPr lang="zh-CN" altLang="en-US" dirty="0">
                <a:solidFill>
                  <a:schemeClr val="tx2">
                    <a:lumMod val="50000"/>
                  </a:schemeClr>
                </a:solidFill>
                <a:latin typeface="黑体" pitchFamily="49" charset="-122"/>
                <a:ea typeface="黑体" pitchFamily="49" charset="-122"/>
              </a:rPr>
              <a:t>         用修改后的函数</a:t>
            </a:r>
            <a:r>
              <a:rPr lang="en-US" altLang="zh-CN" dirty="0" err="1">
                <a:solidFill>
                  <a:schemeClr val="tx2">
                    <a:lumMod val="50000"/>
                  </a:schemeClr>
                </a:solidFill>
                <a:latin typeface="黑体" pitchFamily="49" charset="-122"/>
                <a:ea typeface="黑体" pitchFamily="49" charset="-122"/>
              </a:rPr>
              <a:t>course_Information</a:t>
            </a:r>
            <a:r>
              <a:rPr lang="zh-CN" altLang="en-US" dirty="0">
                <a:solidFill>
                  <a:schemeClr val="tx2">
                    <a:lumMod val="50000"/>
                  </a:schemeClr>
                </a:solidFill>
                <a:latin typeface="黑体" pitchFamily="49" charset="-122"/>
                <a:ea typeface="黑体" pitchFamily="49" charset="-122"/>
              </a:rPr>
              <a:t>，查</a:t>
            </a:r>
          </a:p>
          <a:p>
            <a:pPr eaLnBrk="0" hangingPunct="0"/>
            <a:r>
              <a:rPr lang="zh-CN" altLang="en-US" dirty="0">
                <a:solidFill>
                  <a:schemeClr val="tx2">
                    <a:lumMod val="50000"/>
                  </a:schemeClr>
                </a:solidFill>
                <a:latin typeface="黑体" pitchFamily="49" charset="-122"/>
                <a:ea typeface="黑体" pitchFamily="49" charset="-122"/>
              </a:rPr>
              <a:t>         询课程名为“网络数据库”的课程基本信</a:t>
            </a:r>
          </a:p>
          <a:p>
            <a:pPr eaLnBrk="0" hangingPunct="0"/>
            <a:r>
              <a:rPr lang="zh-CN" altLang="en-US" dirty="0">
                <a:solidFill>
                  <a:schemeClr val="tx2">
                    <a:lumMod val="50000"/>
                  </a:schemeClr>
                </a:solidFill>
                <a:latin typeface="黑体" pitchFamily="49" charset="-122"/>
                <a:ea typeface="黑体" pitchFamily="49" charset="-122"/>
              </a:rPr>
              <a:t>         息，执行结果同图</a:t>
            </a:r>
            <a:r>
              <a:rPr lang="en-US" altLang="zh-CN" dirty="0">
                <a:solidFill>
                  <a:schemeClr val="tx2">
                    <a:lumMod val="50000"/>
                  </a:schemeClr>
                </a:solidFill>
                <a:latin typeface="黑体" pitchFamily="49" charset="-122"/>
                <a:ea typeface="黑体" pitchFamily="49" charset="-122"/>
              </a:rPr>
              <a:t>9.12</a:t>
            </a:r>
            <a:r>
              <a:rPr lang="zh-CN" altLang="en-US" dirty="0">
                <a:solidFill>
                  <a:schemeClr val="tx2">
                    <a:lumMod val="50000"/>
                  </a:schemeClr>
                </a:solidFill>
                <a:latin typeface="黑体" pitchFamily="49" charset="-122"/>
                <a:ea typeface="黑体" pitchFamily="49" charset="-122"/>
              </a:rPr>
              <a:t>所示</a:t>
            </a:r>
          </a:p>
        </p:txBody>
      </p:sp>
      <p:sp>
        <p:nvSpPr>
          <p:cNvPr id="3" name="矩形 2"/>
          <p:cNvSpPr/>
          <p:nvPr/>
        </p:nvSpPr>
        <p:spPr>
          <a:xfrm>
            <a:off x="2260831" y="4005063"/>
            <a:ext cx="4572000" cy="978729"/>
          </a:xfrm>
          <a:prstGeom prst="rect">
            <a:avLst/>
          </a:prstGeom>
        </p:spPr>
        <p:txBody>
          <a:bodyPr>
            <a:spAutoFit/>
          </a:bodyPr>
          <a:lstStyle/>
          <a:p>
            <a:pPr>
              <a:lnSpc>
                <a:spcPct val="80000"/>
              </a:lnSpc>
            </a:pPr>
            <a:r>
              <a:rPr lang="en-US" altLang="zh-CN" dirty="0">
                <a:solidFill>
                  <a:schemeClr val="tx2"/>
                </a:solidFill>
                <a:latin typeface="黑体" pitchFamily="49" charset="-122"/>
                <a:ea typeface="黑体" pitchFamily="49" charset="-122"/>
              </a:rPr>
              <a:t>USE Student</a:t>
            </a:r>
            <a:endParaRPr lang="zh-CN" altLang="en-US" dirty="0">
              <a:solidFill>
                <a:schemeClr val="tx2"/>
              </a:solidFill>
              <a:latin typeface="黑体" pitchFamily="49" charset="-122"/>
              <a:ea typeface="黑体" pitchFamily="49" charset="-122"/>
            </a:endParaRPr>
          </a:p>
          <a:p>
            <a:pPr>
              <a:lnSpc>
                <a:spcPct val="80000"/>
              </a:lnSpc>
            </a:pPr>
            <a:r>
              <a:rPr lang="en-US" altLang="zh-CN" dirty="0">
                <a:solidFill>
                  <a:schemeClr val="tx2"/>
                </a:solidFill>
                <a:latin typeface="黑体" pitchFamily="49" charset="-122"/>
                <a:ea typeface="黑体" pitchFamily="49" charset="-122"/>
              </a:rPr>
              <a:t>GO</a:t>
            </a:r>
            <a:endParaRPr lang="zh-CN" altLang="en-US" dirty="0">
              <a:solidFill>
                <a:schemeClr val="tx2"/>
              </a:solidFill>
              <a:latin typeface="黑体" pitchFamily="49" charset="-122"/>
              <a:ea typeface="黑体" pitchFamily="49" charset="-122"/>
            </a:endParaRPr>
          </a:p>
          <a:p>
            <a:pPr>
              <a:lnSpc>
                <a:spcPct val="80000"/>
              </a:lnSpc>
            </a:pPr>
            <a:r>
              <a:rPr lang="en-US" altLang="zh-CN" dirty="0">
                <a:solidFill>
                  <a:schemeClr val="tx2"/>
                </a:solidFill>
                <a:latin typeface="黑体" pitchFamily="49" charset="-122"/>
                <a:ea typeface="黑体" pitchFamily="49" charset="-122"/>
              </a:rPr>
              <a:t>SELECT * FROM </a:t>
            </a:r>
            <a:r>
              <a:rPr lang="en-US" altLang="zh-CN" dirty="0" err="1">
                <a:solidFill>
                  <a:schemeClr val="tx2"/>
                </a:solidFill>
                <a:latin typeface="黑体" pitchFamily="49" charset="-122"/>
                <a:ea typeface="黑体" pitchFamily="49" charset="-122"/>
              </a:rPr>
              <a:t>course_Information</a:t>
            </a:r>
            <a:r>
              <a:rPr lang="en-US" altLang="zh-CN" dirty="0">
                <a:solidFill>
                  <a:schemeClr val="tx2"/>
                </a:solidFill>
                <a:latin typeface="黑体" pitchFamily="49" charset="-122"/>
                <a:ea typeface="黑体" pitchFamily="49" charset="-122"/>
              </a:rPr>
              <a:t>('</a:t>
            </a:r>
            <a:r>
              <a:rPr lang="zh-CN" altLang="en-US" dirty="0">
                <a:solidFill>
                  <a:schemeClr val="tx2"/>
                </a:solidFill>
                <a:latin typeface="黑体" pitchFamily="49" charset="-122"/>
                <a:ea typeface="黑体" pitchFamily="49" charset="-122"/>
              </a:rPr>
              <a:t>网络数据库</a:t>
            </a:r>
            <a:r>
              <a:rPr lang="en-US" altLang="zh-CN" dirty="0">
                <a:solidFill>
                  <a:schemeClr val="tx2"/>
                </a:solidFill>
                <a:latin typeface="黑体" pitchFamily="49" charset="-122"/>
                <a:ea typeface="黑体" pitchFamily="49" charset="-122"/>
              </a:rPr>
              <a:t>')</a:t>
            </a:r>
          </a:p>
        </p:txBody>
      </p:sp>
      <p:sp>
        <p:nvSpPr>
          <p:cNvPr id="11" name="Rectangle 5"/>
          <p:cNvSpPr>
            <a:spLocks noChangeArrowheads="1"/>
          </p:cNvSpPr>
          <p:nvPr/>
        </p:nvSpPr>
        <p:spPr bwMode="auto">
          <a:xfrm>
            <a:off x="5517636" y="5734842"/>
            <a:ext cx="865943"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b="1" dirty="0" smtClean="0">
                <a:solidFill>
                  <a:schemeClr val="tx2"/>
                </a:solidFill>
              </a:rPr>
              <a:t>9.1</a:t>
            </a:r>
            <a:r>
              <a:rPr lang="en-US" altLang="zh-CN" b="1" dirty="0" smtClean="0">
                <a:solidFill>
                  <a:schemeClr val="tx2"/>
                </a:solidFill>
              </a:rPr>
              <a:t>2</a:t>
            </a:r>
            <a:endParaRPr lang="zh-CN" altLang="en-US" b="1" dirty="0">
              <a:solidFill>
                <a:schemeClr val="tx2"/>
              </a:solidFill>
            </a:endParaRPr>
          </a:p>
        </p:txBody>
      </p:sp>
      <p:pic>
        <p:nvPicPr>
          <p:cNvPr id="12"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51920" y="4983792"/>
            <a:ext cx="3816424" cy="801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64</a:t>
            </a:fld>
            <a:endParaRPr lang="en-US" altLang="zh-CN"/>
          </a:p>
        </p:txBody>
      </p:sp>
      <p:sp>
        <p:nvSpPr>
          <p:cNvPr id="7" name="矩形 6"/>
          <p:cNvSpPr/>
          <p:nvPr/>
        </p:nvSpPr>
        <p:spPr>
          <a:xfrm>
            <a:off x="2286000" y="2551837"/>
            <a:ext cx="4572000" cy="1754326"/>
          </a:xfrm>
          <a:prstGeom prst="rect">
            <a:avLst/>
          </a:prstGeom>
          <a:ln>
            <a:solidFill>
              <a:srgbClr val="FF0000"/>
            </a:solidFill>
          </a:ln>
        </p:spPr>
        <p:txBody>
          <a:bodyPr>
            <a:spAutoFit/>
          </a:bodyPr>
          <a:lstStyle/>
          <a:p>
            <a:r>
              <a:rPr lang="zh-CN" altLang="en-US" dirty="0"/>
              <a:t>知识总结</a:t>
            </a:r>
            <a:r>
              <a:rPr lang="en-US" altLang="zh-CN" dirty="0"/>
              <a:t>: </a:t>
            </a:r>
            <a:endParaRPr lang="en-US" altLang="zh-CN" b="0" dirty="0"/>
          </a:p>
          <a:p>
            <a:endParaRPr lang="en-US" altLang="zh-CN" dirty="0"/>
          </a:p>
          <a:p>
            <a:r>
              <a:rPr lang="en-US" altLang="zh-CN" dirty="0"/>
              <a:t>    </a:t>
            </a:r>
            <a:r>
              <a:rPr lang="zh-CN" altLang="en-US" dirty="0"/>
              <a:t>用户自定义函数的修改使用的是</a:t>
            </a:r>
            <a:r>
              <a:rPr lang="en-US" altLang="zh-CN" dirty="0"/>
              <a:t>ALTER FUNCTION</a:t>
            </a:r>
            <a:r>
              <a:rPr lang="zh-CN" altLang="en-US" dirty="0"/>
              <a:t>语句，</a:t>
            </a:r>
            <a:r>
              <a:rPr lang="en-US" altLang="zh-CN" dirty="0"/>
              <a:t>ALTER FUNCTION</a:t>
            </a:r>
            <a:r>
              <a:rPr lang="zh-CN" altLang="en-US" dirty="0"/>
              <a:t>语句的其余部分语法格式与</a:t>
            </a:r>
            <a:r>
              <a:rPr lang="en-US" altLang="zh-CN" dirty="0"/>
              <a:t>CREATE FUNCTION</a:t>
            </a:r>
            <a:r>
              <a:rPr lang="zh-CN" altLang="en-US" dirty="0"/>
              <a:t>语句相同，在此不做赘述。</a:t>
            </a:r>
          </a:p>
        </p:txBody>
      </p:sp>
    </p:spTree>
    <p:extLst>
      <p:ext uri="{BB962C8B-B14F-4D97-AF65-F5344CB8AC3E}">
        <p14:creationId xmlns:p14="http://schemas.microsoft.com/office/powerpoint/2010/main" xmlns="" val="29365784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63187" y="332656"/>
            <a:ext cx="5901826" cy="487363"/>
          </a:xfrm>
        </p:spPr>
        <p:txBody>
          <a:bodyPr/>
          <a:lstStyle/>
          <a:p>
            <a:r>
              <a:rPr lang="zh-CN" altLang="en-US" sz="2400" dirty="0" smtClean="0"/>
              <a:t>任务</a:t>
            </a:r>
            <a:r>
              <a:rPr lang="en-US" altLang="zh-CN" sz="2400" dirty="0" smtClean="0"/>
              <a:t>18    </a:t>
            </a:r>
            <a:r>
              <a:rPr lang="zh-CN" altLang="en-US" sz="2400" dirty="0" smtClean="0"/>
              <a:t>编写</a:t>
            </a:r>
            <a:r>
              <a:rPr lang="en-US" altLang="zh-CN" sz="2400" dirty="0"/>
              <a:t>T-SQL</a:t>
            </a:r>
            <a:r>
              <a:rPr lang="zh-CN" altLang="en-US" sz="2400" dirty="0"/>
              <a:t>程序，删除任务</a:t>
            </a:r>
            <a:r>
              <a:rPr lang="en-US" altLang="zh-CN" sz="2400" dirty="0"/>
              <a:t>13</a:t>
            </a:r>
            <a:r>
              <a:rPr lang="zh-CN" altLang="en-US" sz="2400" dirty="0"/>
              <a:t>创建的自定义函数</a:t>
            </a:r>
            <a:r>
              <a:rPr lang="en-US" altLang="zh-CN" sz="2400" dirty="0" err="1"/>
              <a:t>course_information</a:t>
            </a:r>
            <a:endParaRPr lang="zh-CN" altLang="en-US" sz="2400" dirty="0"/>
          </a:p>
        </p:txBody>
      </p:sp>
      <p:sp>
        <p:nvSpPr>
          <p:cNvPr id="9" name="Line 18"/>
          <p:cNvSpPr>
            <a:spLocks noChangeShapeType="1"/>
          </p:cNvSpPr>
          <p:nvPr/>
        </p:nvSpPr>
        <p:spPr bwMode="auto">
          <a:xfrm>
            <a:off x="1337469" y="2420888"/>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18833" y="1772816"/>
            <a:ext cx="2677103"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20" name="Text Box 21"/>
          <p:cNvSpPr txBox="1">
            <a:spLocks noChangeArrowheads="1"/>
          </p:cNvSpPr>
          <p:nvPr/>
        </p:nvSpPr>
        <p:spPr bwMode="auto">
          <a:xfrm>
            <a:off x="1346108" y="2636912"/>
            <a:ext cx="6418905"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a:p>
            <a:pPr eaLnBrk="0" hangingPunct="0"/>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USE Student</a:t>
            </a:r>
          </a:p>
          <a:p>
            <a:pPr eaLnBrk="0" hangingPunct="0"/>
            <a:r>
              <a:rPr lang="en-US" altLang="zh-CN" dirty="0">
                <a:latin typeface="黑体" pitchFamily="49" charset="-122"/>
                <a:ea typeface="黑体" pitchFamily="49" charset="-122"/>
              </a:rPr>
              <a:t>         DROP FUNCTION </a:t>
            </a:r>
            <a:r>
              <a:rPr lang="en-US" altLang="zh-CN" dirty="0" err="1">
                <a:latin typeface="黑体" pitchFamily="49" charset="-122"/>
                <a:ea typeface="黑体" pitchFamily="49" charset="-122"/>
              </a:rPr>
              <a:t>dbo.course_Information</a:t>
            </a:r>
            <a:endParaRPr lang="en-US" altLang="zh-CN" dirty="0">
              <a:latin typeface="黑体" pitchFamily="49" charset="-122"/>
              <a:ea typeface="黑体" pitchFamily="49" charset="-122"/>
            </a:endParaRPr>
          </a:p>
        </p:txBody>
      </p:sp>
      <p:sp>
        <p:nvSpPr>
          <p:cNvPr id="8" name="Line 18"/>
          <p:cNvSpPr>
            <a:spLocks noChangeShapeType="1"/>
          </p:cNvSpPr>
          <p:nvPr/>
        </p:nvSpPr>
        <p:spPr bwMode="auto">
          <a:xfrm>
            <a:off x="1337470" y="3645024"/>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4" name="矩形 3"/>
          <p:cNvSpPr/>
          <p:nvPr/>
        </p:nvSpPr>
        <p:spPr>
          <a:xfrm>
            <a:off x="1187624" y="3789040"/>
            <a:ext cx="2461080" cy="923330"/>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语句，删除函数 </a:t>
            </a:r>
          </a:p>
          <a:p>
            <a:r>
              <a:rPr lang="zh-CN" altLang="en-US" dirty="0">
                <a:solidFill>
                  <a:schemeClr val="tx2">
                    <a:lumMod val="50000"/>
                  </a:schemeClr>
                </a:solidFill>
                <a:latin typeface="黑体" pitchFamily="49" charset="-122"/>
                <a:ea typeface="黑体" pitchFamily="49" charset="-122"/>
              </a:rPr>
              <a:t> </a:t>
            </a:r>
            <a:r>
              <a:rPr lang="en-US" altLang="zh-CN" dirty="0" err="1" smtClean="0">
                <a:solidFill>
                  <a:schemeClr val="tx2">
                    <a:lumMod val="50000"/>
                  </a:schemeClr>
                </a:solidFill>
                <a:latin typeface="黑体" pitchFamily="49" charset="-122"/>
                <a:ea typeface="黑体" pitchFamily="49" charset="-122"/>
              </a:rPr>
              <a:t>course_Information</a:t>
            </a:r>
            <a:r>
              <a:rPr lang="zh-CN" altLang="en-US" dirty="0">
                <a:solidFill>
                  <a:schemeClr val="tx2">
                    <a:lumMod val="50000"/>
                  </a:schemeClr>
                </a:solidFill>
                <a:latin typeface="黑体" pitchFamily="49" charset="-122"/>
                <a:ea typeface="黑体" pitchFamily="49" charset="-122"/>
              </a:rPr>
              <a:t>。</a:t>
            </a:r>
          </a:p>
        </p:txBody>
      </p:sp>
      <p:sp>
        <p:nvSpPr>
          <p:cNvPr id="3" name="矩形 2"/>
          <p:cNvSpPr/>
          <p:nvPr/>
        </p:nvSpPr>
        <p:spPr>
          <a:xfrm>
            <a:off x="3779912" y="3835207"/>
            <a:ext cx="4572000" cy="1754326"/>
          </a:xfrm>
          <a:prstGeom prst="rect">
            <a:avLst/>
          </a:prstGeom>
          <a:ln>
            <a:solidFill>
              <a:srgbClr val="FF0000"/>
            </a:solidFill>
          </a:ln>
        </p:spPr>
        <p:txBody>
          <a:bodyPr>
            <a:spAutoFit/>
          </a:bodyPr>
          <a:lstStyle/>
          <a:p>
            <a:r>
              <a:rPr lang="zh-CN" altLang="en-US" dirty="0">
                <a:solidFill>
                  <a:schemeClr val="tx2"/>
                </a:solidFill>
                <a:latin typeface="黑体" pitchFamily="49" charset="-122"/>
                <a:ea typeface="黑体" pitchFamily="49" charset="-122"/>
              </a:rPr>
              <a:t>知识总结</a:t>
            </a:r>
            <a:r>
              <a:rPr lang="en-US" altLang="zh-CN" dirty="0">
                <a:solidFill>
                  <a:schemeClr val="tx2"/>
                </a:solidFill>
                <a:latin typeface="黑体" pitchFamily="49" charset="-122"/>
                <a:ea typeface="黑体" pitchFamily="49" charset="-122"/>
              </a:rPr>
              <a:t>: </a:t>
            </a:r>
          </a:p>
          <a:p>
            <a:endParaRPr lang="en-US" altLang="zh-CN"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用户自定义函数的删除使用</a:t>
            </a:r>
            <a:r>
              <a:rPr lang="en-US" altLang="zh-CN" dirty="0">
                <a:solidFill>
                  <a:schemeClr val="tx2"/>
                </a:solidFill>
                <a:latin typeface="黑体" pitchFamily="49" charset="-122"/>
                <a:ea typeface="黑体" pitchFamily="49" charset="-122"/>
              </a:rPr>
              <a:t>DROP  FUNCTION</a:t>
            </a:r>
            <a:r>
              <a:rPr lang="zh-CN" altLang="en-US" dirty="0">
                <a:solidFill>
                  <a:schemeClr val="tx2"/>
                </a:solidFill>
                <a:latin typeface="黑体" pitchFamily="49" charset="-122"/>
                <a:ea typeface="黑体" pitchFamily="49" charset="-122"/>
              </a:rPr>
              <a:t>语句，其语法格式如下：</a:t>
            </a:r>
          </a:p>
          <a:p>
            <a:r>
              <a:rPr lang="en-US" altLang="zh-CN" dirty="0">
                <a:solidFill>
                  <a:schemeClr val="tx2"/>
                </a:solidFill>
                <a:latin typeface="黑体" pitchFamily="49" charset="-122"/>
                <a:ea typeface="黑体" pitchFamily="49" charset="-122"/>
              </a:rPr>
              <a:t>  DROP FUNCTION [</a:t>
            </a:r>
            <a:r>
              <a:rPr lang="zh-CN" altLang="en-US" dirty="0">
                <a:solidFill>
                  <a:schemeClr val="tx2"/>
                </a:solidFill>
                <a:latin typeface="黑体" pitchFamily="49" charset="-122"/>
                <a:ea typeface="黑体" pitchFamily="49" charset="-122"/>
              </a:rPr>
              <a:t>用户名．</a:t>
            </a:r>
            <a:r>
              <a:rPr lang="en-US" altLang="zh-CN" dirty="0">
                <a:solidFill>
                  <a:schemeClr val="tx2"/>
                </a:solidFill>
                <a:latin typeface="黑体" pitchFamily="49" charset="-122"/>
                <a:ea typeface="黑体" pitchFamily="49" charset="-122"/>
              </a:rPr>
              <a:t>]</a:t>
            </a:r>
            <a:r>
              <a:rPr lang="zh-CN" altLang="en-US" dirty="0">
                <a:solidFill>
                  <a:schemeClr val="tx2"/>
                </a:solidFill>
                <a:latin typeface="黑体" pitchFamily="49" charset="-122"/>
                <a:ea typeface="黑体" pitchFamily="49" charset="-122"/>
              </a:rPr>
              <a:t>函数名</a:t>
            </a:r>
          </a:p>
          <a:p>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17319150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7911" y="332656"/>
            <a:ext cx="6311054" cy="487363"/>
          </a:xfrm>
        </p:spPr>
        <p:txBody>
          <a:bodyPr/>
          <a:lstStyle/>
          <a:p>
            <a:r>
              <a:rPr lang="zh-CN" altLang="en-US" sz="2400" dirty="0"/>
              <a:t>学习子情境 </a:t>
            </a:r>
            <a:r>
              <a:rPr lang="en-US" altLang="zh-CN" sz="2400" dirty="0" smtClean="0"/>
              <a:t>9.2   </a:t>
            </a:r>
            <a:r>
              <a:rPr lang="zh-CN" altLang="en-US" sz="2400" dirty="0" smtClean="0"/>
              <a:t>编写</a:t>
            </a:r>
            <a:r>
              <a:rPr lang="zh-CN" altLang="en-US" sz="2400" dirty="0"/>
              <a:t>选择结构</a:t>
            </a:r>
            <a:r>
              <a:rPr lang="en-US" altLang="zh-CN" sz="2400" dirty="0"/>
              <a:t>T-SQL</a:t>
            </a:r>
            <a:r>
              <a:rPr lang="zh-CN" altLang="en-US" sz="2400" dirty="0"/>
              <a:t>程序</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66</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42889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852936"/>
            <a:ext cx="7143800" cy="2340897"/>
          </a:xfrm>
          <a:prstGeom prst="rect">
            <a:avLst/>
          </a:prstGeom>
          <a:noFill/>
        </p:spPr>
        <p:txBody>
          <a:bodyPr wrap="square" rtlCol="0">
            <a:spAutoFit/>
          </a:bodyPr>
          <a:lstStyle/>
          <a:p>
            <a:pPr>
              <a:lnSpc>
                <a:spcPct val="150000"/>
              </a:lnSpc>
            </a:pPr>
            <a:r>
              <a:rPr lang="zh-CN" altLang="en-US" sz="2000" dirty="0">
                <a:solidFill>
                  <a:schemeClr val="bg1"/>
                </a:solidFill>
              </a:rPr>
              <a:t>不管是进行学生管理或是课程管理还是成绩管理，都会遇到需要条件判断或是选择的情况，例如判断学生的考试成绩是否优秀，判断某个学生的信息是否存在等等，这些问题都可以利用选择结构的程序来解决。小杨计划编写选择结构的程序来完成管理工作中需要选择和判断的工作任务。</a:t>
            </a: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67</a:t>
            </a:fld>
            <a:endParaRPr lang="en-US" altLang="zh-CN"/>
          </a:p>
        </p:txBody>
      </p:sp>
      <p:grpSp>
        <p:nvGrpSpPr>
          <p:cNvPr id="3" name="Group 6"/>
          <p:cNvGrpSpPr>
            <a:grpSpLocks/>
          </p:cNvGrpSpPr>
          <p:nvPr/>
        </p:nvGrpSpPr>
        <p:grpSpPr bwMode="auto">
          <a:xfrm>
            <a:off x="1857356" y="2143116"/>
            <a:ext cx="5715040" cy="2005964"/>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2571744"/>
            <a:ext cx="5086370" cy="112857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rPr>
              <a:t>编写选择结构的</a:t>
            </a:r>
            <a:r>
              <a:rPr lang="en-US" altLang="zh-CN" sz="2400" b="0" dirty="0">
                <a:solidFill>
                  <a:schemeClr val="bg1"/>
                </a:solidFill>
              </a:rPr>
              <a:t>T-SQL</a:t>
            </a:r>
            <a:r>
              <a:rPr lang="zh-CN" altLang="en-US" sz="2400" b="0" dirty="0">
                <a:solidFill>
                  <a:schemeClr val="bg1"/>
                </a:solidFill>
              </a:rPr>
              <a:t>程序，完成需要选择、判断</a:t>
            </a:r>
            <a:r>
              <a:rPr lang="zh-CN" altLang="en-US" sz="2400" b="0" dirty="0" smtClean="0">
                <a:solidFill>
                  <a:schemeClr val="bg1"/>
                </a:solidFill>
              </a:rPr>
              <a:t>的数据</a:t>
            </a:r>
            <a:r>
              <a:rPr lang="zh-CN" altLang="en-US" sz="2400" b="0" dirty="0">
                <a:solidFill>
                  <a:schemeClr val="bg1"/>
                </a:solidFill>
              </a:rPr>
              <a:t>查询和处理。</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a:xfrm>
            <a:off x="4260315" y="6349484"/>
            <a:ext cx="876013" cy="261938"/>
          </a:xfrm>
        </p:spPr>
        <p:txBody>
          <a:bodyPr/>
          <a:lstStyle/>
          <a:p>
            <a:pPr>
              <a:defRPr/>
            </a:pPr>
            <a:fld id="{ADDC11FF-0938-4A23-9A1D-507498284974}" type="slidenum">
              <a:rPr lang="en-US" altLang="zh-CN" smtClean="0"/>
              <a:pPr>
                <a:defRPr/>
              </a:pPr>
              <a:t>68</a:t>
            </a:fld>
            <a:endParaRPr lang="en-US" altLang="zh-CN"/>
          </a:p>
        </p:txBody>
      </p:sp>
      <p:sp>
        <p:nvSpPr>
          <p:cNvPr id="6" name="AutoShape 13"/>
          <p:cNvSpPr>
            <a:spLocks noChangeArrowheads="1"/>
          </p:cNvSpPr>
          <p:nvPr/>
        </p:nvSpPr>
        <p:spPr bwMode="gray">
          <a:xfrm>
            <a:off x="1298693" y="1352124"/>
            <a:ext cx="1355497"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800867" y="1372123"/>
            <a:ext cx="1355497"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86885" y="1372123"/>
            <a:ext cx="1355497"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654190" y="1962952"/>
            <a:ext cx="1146677"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156364" y="1982951"/>
            <a:ext cx="1230521"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42803" y="1798285"/>
            <a:ext cx="1054275"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52987" y="1798285"/>
            <a:ext cx="1054275"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64440" y="1798285"/>
            <a:ext cx="1054275"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842270" y="2675438"/>
            <a:ext cx="2257693" cy="156966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latin typeface="黑体" pitchFamily="49" charset="-122"/>
                <a:ea typeface="黑体" pitchFamily="49" charset="-122"/>
              </a:rPr>
              <a:t>编写</a:t>
            </a:r>
            <a:r>
              <a:rPr lang="en-US" altLang="zh-CN" sz="1600" dirty="0">
                <a:latin typeface="黑体" pitchFamily="49" charset="-122"/>
                <a:ea typeface="黑体" pitchFamily="49" charset="-122"/>
              </a:rPr>
              <a:t>T-SQL</a:t>
            </a:r>
            <a:r>
              <a:rPr lang="zh-CN" altLang="en-US" sz="1600" dirty="0">
                <a:latin typeface="黑体" pitchFamily="49" charset="-122"/>
                <a:ea typeface="黑体" pitchFamily="49" charset="-122"/>
              </a:rPr>
              <a:t>程序，在</a:t>
            </a:r>
            <a:r>
              <a:rPr lang="en-US" altLang="zh-CN" sz="1600" dirty="0" err="1">
                <a:latin typeface="黑体" pitchFamily="49" charset="-122"/>
                <a:ea typeface="黑体" pitchFamily="49" charset="-122"/>
              </a:rPr>
              <a:t>Student_course</a:t>
            </a:r>
            <a:r>
              <a:rPr lang="en-US" altLang="zh-CN" sz="1600" dirty="0">
                <a:latin typeface="黑体" pitchFamily="49" charset="-122"/>
                <a:ea typeface="黑体" pitchFamily="49" charset="-122"/>
              </a:rPr>
              <a:t> </a:t>
            </a:r>
            <a:r>
              <a:rPr lang="zh-CN" altLang="en-US" sz="1600" dirty="0">
                <a:latin typeface="黑体" pitchFamily="49" charset="-122"/>
                <a:ea typeface="黑体" pitchFamily="49" charset="-122"/>
              </a:rPr>
              <a:t>表中查询课程“电子商务基础”（课程编号为“</a:t>
            </a:r>
            <a:r>
              <a:rPr lang="en-US" altLang="zh-CN" sz="1600" dirty="0">
                <a:latin typeface="黑体" pitchFamily="49" charset="-122"/>
                <a:ea typeface="黑体" pitchFamily="49" charset="-122"/>
              </a:rPr>
              <a:t>1001”</a:t>
            </a:r>
            <a:r>
              <a:rPr lang="zh-CN" altLang="en-US" sz="1600" dirty="0">
                <a:latin typeface="黑体" pitchFamily="49" charset="-122"/>
                <a:ea typeface="黑体" pitchFamily="49" charset="-122"/>
              </a:rPr>
              <a:t>）的平均成绩，并输出相应的提示信息</a:t>
            </a:r>
            <a:endParaRPr lang="en-US" altLang="zh-CN" sz="1600" dirty="0">
              <a:solidFill>
                <a:srgbClr val="000000"/>
              </a:solidFill>
              <a:latin typeface="黑体" pitchFamily="49" charset="-122"/>
              <a:ea typeface="黑体" pitchFamily="49" charset="-122"/>
            </a:endParaRPr>
          </a:p>
        </p:txBody>
      </p:sp>
      <p:sp>
        <p:nvSpPr>
          <p:cNvPr id="18" name="Text Box 25"/>
          <p:cNvSpPr txBox="1">
            <a:spLocks noChangeArrowheads="1"/>
          </p:cNvSpPr>
          <p:nvPr/>
        </p:nvSpPr>
        <p:spPr bwMode="gray">
          <a:xfrm>
            <a:off x="3449636" y="2635078"/>
            <a:ext cx="2437292" cy="156966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latin typeface="黑体" pitchFamily="49" charset="-122"/>
                <a:ea typeface="黑体" pitchFamily="49" charset="-122"/>
              </a:rPr>
              <a:t>编写</a:t>
            </a:r>
            <a:r>
              <a:rPr lang="en-US" altLang="zh-CN" sz="1600" dirty="0">
                <a:latin typeface="黑体" pitchFamily="49" charset="-122"/>
                <a:ea typeface="黑体" pitchFamily="49" charset="-122"/>
              </a:rPr>
              <a:t>T-SQL</a:t>
            </a:r>
            <a:r>
              <a:rPr lang="zh-CN" altLang="en-US" sz="1600" dirty="0">
                <a:latin typeface="黑体" pitchFamily="49" charset="-122"/>
                <a:ea typeface="黑体" pitchFamily="49" charset="-122"/>
              </a:rPr>
              <a:t>程序，判断是否有学生的家庭所在地为“河北”，如果有则输出学生信息，并显示“查询结束”；若没有则直接输出“查询结束”</a:t>
            </a:r>
            <a:endParaRPr lang="en-US" altLang="zh-CN" sz="1600" dirty="0">
              <a:solidFill>
                <a:srgbClr val="000000"/>
              </a:solidFill>
              <a:latin typeface="黑体" pitchFamily="49" charset="-122"/>
              <a:ea typeface="黑体" pitchFamily="49" charset="-122"/>
            </a:endParaRPr>
          </a:p>
        </p:txBody>
      </p:sp>
      <p:sp>
        <p:nvSpPr>
          <p:cNvPr id="19" name="Text Box 26"/>
          <p:cNvSpPr txBox="1">
            <a:spLocks noChangeArrowheads="1"/>
          </p:cNvSpPr>
          <p:nvPr/>
        </p:nvSpPr>
        <p:spPr bwMode="gray">
          <a:xfrm>
            <a:off x="6420330" y="2661120"/>
            <a:ext cx="1996972" cy="1815882"/>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latin typeface="黑体" pitchFamily="49" charset="-122"/>
                <a:ea typeface="黑体" pitchFamily="49" charset="-122"/>
              </a:rPr>
              <a:t>编写</a:t>
            </a:r>
            <a:r>
              <a:rPr lang="en-US" altLang="zh-CN" sz="1600" dirty="0">
                <a:latin typeface="黑体" pitchFamily="49" charset="-122"/>
                <a:ea typeface="黑体" pitchFamily="49" charset="-122"/>
              </a:rPr>
              <a:t>T-SQL</a:t>
            </a:r>
            <a:r>
              <a:rPr lang="zh-CN" altLang="en-US" sz="1600" dirty="0">
                <a:latin typeface="黑体" pitchFamily="49" charset="-122"/>
                <a:ea typeface="黑体" pitchFamily="49" charset="-122"/>
              </a:rPr>
              <a:t>程序，判断是否存在学号为“</a:t>
            </a:r>
            <a:r>
              <a:rPr lang="en-US" altLang="zh-CN" sz="1600" dirty="0">
                <a:latin typeface="黑体" pitchFamily="49" charset="-122"/>
                <a:ea typeface="黑体" pitchFamily="49" charset="-122"/>
              </a:rPr>
              <a:t>11003”</a:t>
            </a:r>
            <a:r>
              <a:rPr lang="zh-CN" altLang="en-US" sz="1600" dirty="0">
                <a:latin typeface="黑体" pitchFamily="49" charset="-122"/>
                <a:ea typeface="黑体" pitchFamily="49" charset="-122"/>
              </a:rPr>
              <a:t>的学生，如果存在即返回，若不存在，则插入学号为“</a:t>
            </a:r>
            <a:r>
              <a:rPr lang="en-US" altLang="zh-CN" sz="1600" dirty="0">
                <a:latin typeface="黑体" pitchFamily="49" charset="-122"/>
                <a:ea typeface="黑体" pitchFamily="49" charset="-122"/>
              </a:rPr>
              <a:t>11003”</a:t>
            </a:r>
            <a:r>
              <a:rPr lang="zh-CN" altLang="en-US" sz="1600" dirty="0">
                <a:latin typeface="黑体" pitchFamily="49" charset="-122"/>
                <a:ea typeface="黑体" pitchFamily="49" charset="-122"/>
              </a:rPr>
              <a:t>的学生信息</a:t>
            </a:r>
            <a:endParaRPr lang="en-US" altLang="zh-CN" sz="1600" dirty="0">
              <a:solidFill>
                <a:srgbClr val="000000"/>
              </a:solidFill>
              <a:latin typeface="黑体" pitchFamily="49" charset="-122"/>
              <a:ea typeface="黑体" pitchFamily="49" charset="-122"/>
            </a:endParaRPr>
          </a:p>
        </p:txBody>
      </p:sp>
      <p:sp>
        <p:nvSpPr>
          <p:cNvPr id="28" name="AutoShape 15"/>
          <p:cNvSpPr>
            <a:spLocks noChangeArrowheads="1"/>
          </p:cNvSpPr>
          <p:nvPr/>
        </p:nvSpPr>
        <p:spPr bwMode="gray">
          <a:xfrm>
            <a:off x="5108259" y="4232402"/>
            <a:ext cx="1355497"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3" name="AutoShape 13"/>
          <p:cNvSpPr>
            <a:spLocks noChangeArrowheads="1"/>
          </p:cNvSpPr>
          <p:nvPr/>
        </p:nvSpPr>
        <p:spPr bwMode="gray">
          <a:xfrm>
            <a:off x="2549779" y="4240242"/>
            <a:ext cx="1355497"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34" name="AutoShape 18"/>
          <p:cNvCxnSpPr>
            <a:cxnSpLocks noChangeShapeType="1"/>
          </p:cNvCxnSpPr>
          <p:nvPr/>
        </p:nvCxnSpPr>
        <p:spPr bwMode="gray">
          <a:xfrm>
            <a:off x="3813954" y="4851069"/>
            <a:ext cx="1347184" cy="0"/>
          </a:xfrm>
          <a:prstGeom prst="straightConnector1">
            <a:avLst/>
          </a:prstGeom>
          <a:noFill/>
          <a:ln w="12700">
            <a:solidFill>
              <a:srgbClr val="333333"/>
            </a:solidFill>
            <a:round/>
            <a:headEnd type="oval" w="sm" len="sm"/>
            <a:tailEnd type="oval" w="sm" len="sm"/>
          </a:ln>
          <a:effectLst/>
        </p:spPr>
      </p:cxnSp>
      <p:sp>
        <p:nvSpPr>
          <p:cNvPr id="37" name="Text Box 22"/>
          <p:cNvSpPr txBox="1">
            <a:spLocks noChangeArrowheads="1"/>
          </p:cNvSpPr>
          <p:nvPr/>
        </p:nvSpPr>
        <p:spPr bwMode="black">
          <a:xfrm>
            <a:off x="5280538" y="4658563"/>
            <a:ext cx="1054275"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38" name="Text Box 22"/>
          <p:cNvSpPr txBox="1">
            <a:spLocks noChangeArrowheads="1"/>
          </p:cNvSpPr>
          <p:nvPr/>
        </p:nvSpPr>
        <p:spPr bwMode="black">
          <a:xfrm>
            <a:off x="2693889" y="4666403"/>
            <a:ext cx="1054275"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39" name="Text Box 26"/>
          <p:cNvSpPr txBox="1">
            <a:spLocks noChangeArrowheads="1"/>
          </p:cNvSpPr>
          <p:nvPr/>
        </p:nvSpPr>
        <p:spPr bwMode="gray">
          <a:xfrm>
            <a:off x="4952678" y="5354300"/>
            <a:ext cx="2211609"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latin typeface="黑体" pitchFamily="49" charset="-122"/>
                <a:ea typeface="黑体" pitchFamily="49" charset="-122"/>
              </a:rPr>
              <a:t>编写</a:t>
            </a:r>
            <a:r>
              <a:rPr lang="en-US" altLang="zh-CN" sz="1600" dirty="0">
                <a:latin typeface="黑体" pitchFamily="49" charset="-122"/>
                <a:ea typeface="黑体" pitchFamily="49" charset="-122"/>
              </a:rPr>
              <a:t>T-SQL</a:t>
            </a:r>
            <a:r>
              <a:rPr lang="zh-CN" altLang="en-US" sz="1600" dirty="0">
                <a:latin typeface="黑体" pitchFamily="49" charset="-122"/>
                <a:ea typeface="黑体" pitchFamily="49" charset="-122"/>
              </a:rPr>
              <a:t>程序，查询</a:t>
            </a:r>
            <a:r>
              <a:rPr lang="en-US" altLang="zh-CN" sz="1600" dirty="0">
                <a:latin typeface="黑体" pitchFamily="49" charset="-122"/>
                <a:ea typeface="黑体" pitchFamily="49" charset="-122"/>
              </a:rPr>
              <a:t>Students</a:t>
            </a:r>
            <a:r>
              <a:rPr lang="zh-CN" altLang="en-US" sz="1600" dirty="0">
                <a:latin typeface="黑体" pitchFamily="49" charset="-122"/>
                <a:ea typeface="黑体" pitchFamily="49" charset="-122"/>
              </a:rPr>
              <a:t>表中所有男生的基本情况，输出学号、姓名、性别及班级名称</a:t>
            </a:r>
            <a:endParaRPr lang="en-US" altLang="zh-CN" sz="1600" dirty="0">
              <a:solidFill>
                <a:srgbClr val="000000"/>
              </a:solidFill>
              <a:latin typeface="黑体" pitchFamily="49" charset="-122"/>
              <a:ea typeface="黑体" pitchFamily="49" charset="-122"/>
            </a:endParaRPr>
          </a:p>
        </p:txBody>
      </p:sp>
      <p:sp>
        <p:nvSpPr>
          <p:cNvPr id="40" name="Text Box 26"/>
          <p:cNvSpPr txBox="1">
            <a:spLocks noChangeArrowheads="1"/>
          </p:cNvSpPr>
          <p:nvPr/>
        </p:nvSpPr>
        <p:spPr bwMode="gray">
          <a:xfrm>
            <a:off x="1754109" y="5429533"/>
            <a:ext cx="2262548"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latin typeface="黑体" pitchFamily="49" charset="-122"/>
                <a:ea typeface="黑体" pitchFamily="49" charset="-122"/>
              </a:rPr>
              <a:t>编写</a:t>
            </a:r>
            <a:r>
              <a:rPr lang="en-US" altLang="zh-CN" sz="1600" dirty="0">
                <a:latin typeface="黑体" pitchFamily="49" charset="-122"/>
                <a:ea typeface="黑体" pitchFamily="49" charset="-122"/>
              </a:rPr>
              <a:t>T-SQL</a:t>
            </a:r>
            <a:r>
              <a:rPr lang="zh-CN" altLang="en-US" sz="1600" dirty="0">
                <a:latin typeface="黑体" pitchFamily="49" charset="-122"/>
                <a:ea typeface="黑体" pitchFamily="49" charset="-122"/>
              </a:rPr>
              <a:t>程序，根据</a:t>
            </a:r>
            <a:r>
              <a:rPr lang="en-US" altLang="zh-CN" sz="1600" dirty="0" err="1">
                <a:latin typeface="黑体" pitchFamily="49" charset="-122"/>
                <a:ea typeface="黑体" pitchFamily="49" charset="-122"/>
              </a:rPr>
              <a:t>Student_course</a:t>
            </a:r>
            <a:r>
              <a:rPr lang="zh-CN" altLang="en-US" sz="1600" dirty="0">
                <a:latin typeface="黑体" pitchFamily="49" charset="-122"/>
                <a:ea typeface="黑体" pitchFamily="49" charset="-122"/>
              </a:rPr>
              <a:t>表中的学生成绩，判断学生成绩是否达到优秀（</a:t>
            </a:r>
            <a:r>
              <a:rPr lang="en-US" altLang="zh-CN" sz="1600" dirty="0">
                <a:latin typeface="黑体" pitchFamily="49" charset="-122"/>
                <a:ea typeface="黑体" pitchFamily="49" charset="-122"/>
              </a:rPr>
              <a:t>85</a:t>
            </a:r>
            <a:r>
              <a:rPr lang="zh-CN" altLang="en-US" sz="1600" dirty="0">
                <a:latin typeface="黑体" pitchFamily="49" charset="-122"/>
                <a:ea typeface="黑体" pitchFamily="49" charset="-122"/>
              </a:rPr>
              <a:t>分及以上为优秀）</a:t>
            </a:r>
            <a:endParaRPr lang="en-US" altLang="zh-CN" sz="1600"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1</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69</a:t>
            </a:fld>
            <a:endParaRPr lang="en-US" altLang="zh-CN"/>
          </a:p>
        </p:txBody>
      </p:sp>
      <p:sp>
        <p:nvSpPr>
          <p:cNvPr id="9" name="AutoShape 5"/>
          <p:cNvSpPr>
            <a:spLocks noChangeArrowheads="1"/>
          </p:cNvSpPr>
          <p:nvPr/>
        </p:nvSpPr>
        <p:spPr bwMode="gray">
          <a:xfrm>
            <a:off x="1245360" y="5208731"/>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1102484" y="1982621"/>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2316930" y="2225510"/>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633895" y="2082653"/>
            <a:ext cx="5781485" cy="300082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本程序既有文本消息的输出又有表查询结果的输出，为了使文本消息和输出结果显示在同一窗口，需要设置输出结果的格式。在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，在打开的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对话框中，展开节点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查询结果</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。在右侧的设置选项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显示结果的默认方式</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下拉列表中选择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以文本格式显示结果</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，确定即可，如图</a:t>
            </a:r>
            <a:r>
              <a:rPr lang="en-US" altLang="zh-CN" dirty="0">
                <a:solidFill>
                  <a:schemeClr val="tx2">
                    <a:lumMod val="50000"/>
                  </a:schemeClr>
                </a:solidFill>
                <a:latin typeface="黑体" pitchFamily="49" charset="-122"/>
                <a:ea typeface="黑体" pitchFamily="49" charset="-122"/>
              </a:rPr>
              <a:t>9.14</a:t>
            </a:r>
            <a:r>
              <a:rPr lang="zh-CN" altLang="en-US" dirty="0">
                <a:solidFill>
                  <a:schemeClr val="tx2">
                    <a:lumMod val="50000"/>
                  </a:schemeClr>
                </a:solidFill>
                <a:latin typeface="黑体" pitchFamily="49" charset="-122"/>
                <a:ea typeface="黑体" pitchFamily="49" charset="-122"/>
              </a:rPr>
              <a:t>所示</a:t>
            </a:r>
          </a:p>
        </p:txBody>
      </p:sp>
      <p:sp>
        <p:nvSpPr>
          <p:cNvPr id="13" name="Text Box 23"/>
          <p:cNvSpPr txBox="1">
            <a:spLocks noChangeArrowheads="1"/>
          </p:cNvSpPr>
          <p:nvPr/>
        </p:nvSpPr>
        <p:spPr bwMode="gray">
          <a:xfrm>
            <a:off x="2810107" y="5376054"/>
            <a:ext cx="5184091" cy="341632"/>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4" name="AutoShape 18"/>
          <p:cNvSpPr>
            <a:spLocks noChangeArrowheads="1"/>
          </p:cNvSpPr>
          <p:nvPr/>
        </p:nvSpPr>
        <p:spPr bwMode="gray">
          <a:xfrm>
            <a:off x="2459806" y="5423045"/>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9" name="AutoShape 16"/>
          <p:cNvSpPr>
            <a:spLocks noChangeArrowheads="1"/>
          </p:cNvSpPr>
          <p:nvPr/>
        </p:nvSpPr>
        <p:spPr bwMode="gray">
          <a:xfrm>
            <a:off x="6416962" y="3925961"/>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p:cNvCxnSpPr>
          <p:nvPr/>
        </p:nvCxnSpPr>
        <p:spPr bwMode="gray">
          <a:xfrm>
            <a:off x="5133055" y="4428932"/>
            <a:ext cx="1269619" cy="18522"/>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2088703" y="2764584"/>
            <a:ext cx="1614488" cy="954107"/>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程序，查询各班的班级编号、名称及所属系部</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4205288" y="2742890"/>
            <a:ext cx="1614488" cy="738664"/>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程序，查询姓所有姓“王”的教师的信息</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557123" y="2656861"/>
            <a:ext cx="1614487" cy="738664"/>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编写</a:t>
            </a:r>
            <a:r>
              <a:rPr lang="en-US" altLang="zh-CN" sz="1400" dirty="0"/>
              <a:t>T-SQL</a:t>
            </a:r>
            <a:r>
              <a:rPr lang="zh-CN" altLang="en-US" sz="1400" dirty="0"/>
              <a:t>程序，按照指定条件查询学生信息</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909022" cy="95410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程序，当插入记录的操作不能完成时，返回错误代码的值</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5</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1" name="Text Box 24"/>
          <p:cNvSpPr txBox="1">
            <a:spLocks noChangeArrowheads="1"/>
          </p:cNvSpPr>
          <p:nvPr/>
        </p:nvSpPr>
        <p:spPr bwMode="gray">
          <a:xfrm>
            <a:off x="6658410" y="5092470"/>
            <a:ext cx="1730014" cy="1169551"/>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程序，查询成绩表中成绩的</a:t>
            </a:r>
            <a:r>
              <a:rPr lang="en-US" altLang="zh-CN" sz="1400" dirty="0"/>
              <a:t>70%</a:t>
            </a:r>
            <a:r>
              <a:rPr lang="zh-CN" altLang="en-US" sz="1400" dirty="0"/>
              <a:t>仍大于</a:t>
            </a:r>
            <a:r>
              <a:rPr lang="en-US" altLang="zh-CN" sz="1400" dirty="0"/>
              <a:t>60</a:t>
            </a:r>
            <a:r>
              <a:rPr lang="zh-CN" altLang="en-US" sz="1400" dirty="0"/>
              <a:t>分的学生学号和其原来的成绩</a:t>
            </a:r>
            <a:endParaRPr lang="en-US" altLang="zh-CN" sz="1400" dirty="0">
              <a:solidFill>
                <a:srgbClr val="000000"/>
              </a:solidFill>
              <a:ea typeface="宋体" pitchFamily="2" charset="-122"/>
            </a:endParaRPr>
          </a:p>
        </p:txBody>
      </p:sp>
      <p:sp>
        <p:nvSpPr>
          <p:cNvPr id="115" name="Text Box 27"/>
          <p:cNvSpPr txBox="1">
            <a:spLocks noChangeArrowheads="1"/>
          </p:cNvSpPr>
          <p:nvPr/>
        </p:nvSpPr>
        <p:spPr bwMode="gray">
          <a:xfrm>
            <a:off x="1915671" y="4968948"/>
            <a:ext cx="1614488" cy="738664"/>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编写</a:t>
            </a:r>
            <a:r>
              <a:rPr lang="en-US" altLang="zh-CN" sz="1400" dirty="0"/>
              <a:t>T-SQL</a:t>
            </a:r>
            <a:r>
              <a:rPr lang="zh-CN" altLang="en-US" sz="1400" dirty="0"/>
              <a:t>程序，将指定学生信息保存至局部变量中</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4</a:t>
            </a:r>
            <a:endParaRPr lang="en-US" altLang="zh-CN" sz="1600" b="1" dirty="0">
              <a:solidFill>
                <a:srgbClr val="FFFFFF"/>
              </a:solidFill>
              <a:ea typeface="宋体" pitchFamily="2" charset="-122"/>
            </a:endParaRPr>
          </a:p>
        </p:txBody>
      </p:sp>
      <p:sp>
        <p:nvSpPr>
          <p:cNvPr id="58" name="Text Box 20"/>
          <p:cNvSpPr txBox="1">
            <a:spLocks noChangeArrowheads="1"/>
          </p:cNvSpPr>
          <p:nvPr/>
        </p:nvSpPr>
        <p:spPr bwMode="gray">
          <a:xfrm>
            <a:off x="6528523" y="4330329"/>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6</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70</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dirty="0" smtClean="0"/>
              <a:t>3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583124" y="1881128"/>
            <a:ext cx="5598368" cy="507831"/>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0" name="矩形 4"/>
          <p:cNvSpPr>
            <a:spLocks noChangeArrowheads="1"/>
          </p:cNvSpPr>
          <p:nvPr/>
        </p:nvSpPr>
        <p:spPr bwMode="auto">
          <a:xfrm>
            <a:off x="6516217" y="6209340"/>
            <a:ext cx="1008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a:solidFill>
                  <a:schemeClr val="tx2"/>
                </a:solidFill>
                <a:latin typeface="Calibri" pitchFamily="34" charset="0"/>
              </a:rPr>
              <a:t>9.14</a:t>
            </a:r>
            <a:endParaRPr lang="zh-CN" altLang="en-US" dirty="0">
              <a:latin typeface="Calibri" pitchFamily="34" charset="0"/>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3405" y="2636912"/>
            <a:ext cx="4671239" cy="3518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gray">
          <a:xfrm>
            <a:off x="3995936" y="3243240"/>
            <a:ext cx="4733316" cy="2912116"/>
          </a:xfrm>
          <a:prstGeom prst="rect">
            <a:avLst/>
          </a:prstGeom>
          <a:noFill/>
          <a:ln w="9525">
            <a:noFill/>
            <a:miter lim="800000"/>
            <a:headEnd/>
            <a:tailEnd/>
          </a:ln>
        </p:spPr>
      </p:pic>
    </p:spTree>
    <p:extLst>
      <p:ext uri="{BB962C8B-B14F-4D97-AF65-F5344CB8AC3E}">
        <p14:creationId xmlns:p14="http://schemas.microsoft.com/office/powerpoint/2010/main" xmlns="" val="74041942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71</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4</a:t>
            </a:r>
            <a:r>
              <a:rPr lang="en-US" dirty="0" smtClean="0"/>
              <a:t> </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583124" y="1881128"/>
            <a:ext cx="5598368" cy="442878"/>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9.15</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0" name="矩形 4"/>
          <p:cNvSpPr>
            <a:spLocks noChangeArrowheads="1"/>
          </p:cNvSpPr>
          <p:nvPr/>
        </p:nvSpPr>
        <p:spPr bwMode="auto">
          <a:xfrm>
            <a:off x="5724128" y="3212976"/>
            <a:ext cx="10081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tx2"/>
                </a:solidFill>
                <a:latin typeface="Calibri" pitchFamily="34" charset="0"/>
              </a:rPr>
              <a:t>图</a:t>
            </a:r>
            <a:r>
              <a:rPr lang="en-US" b="1" dirty="0">
                <a:solidFill>
                  <a:schemeClr val="tx2"/>
                </a:solidFill>
                <a:latin typeface="Calibri" pitchFamily="34" charset="0"/>
              </a:rPr>
              <a:t>9.14</a:t>
            </a:r>
            <a:endParaRPr lang="zh-CN" altLang="en-US" dirty="0">
              <a:latin typeface="Calibri" pitchFamily="34" charset="0"/>
            </a:endParaRPr>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99792" y="2479170"/>
            <a:ext cx="2799184" cy="1322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1809065" y="3953018"/>
            <a:ext cx="5422912" cy="1588127"/>
          </a:xfrm>
          <a:prstGeom prst="rect">
            <a:avLst/>
          </a:prstGeom>
          <a:ln>
            <a:solidFill>
              <a:srgbClr val="FF0000"/>
            </a:solidFill>
          </a:ln>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注意：</a:t>
            </a:r>
          </a:p>
          <a:p>
            <a:pPr>
              <a:lnSpc>
                <a:spcPct val="90000"/>
              </a:lnSpc>
            </a:pPr>
            <a:endParaRPr lang="zh-CN" altLang="en-US" dirty="0">
              <a:solidFill>
                <a:schemeClr val="tx2">
                  <a:lumMod val="50000"/>
                </a:schemeClr>
              </a:solidFill>
              <a:latin typeface="黑体" pitchFamily="49" charset="-122"/>
              <a:ea typeface="黑体" pitchFamily="49" charset="-122"/>
            </a:endParaRPr>
          </a:p>
          <a:p>
            <a:pPr>
              <a:lnSpc>
                <a:spcPct val="90000"/>
              </a:lnSpc>
            </a:pPr>
            <a:r>
              <a:rPr lang="zh-CN" altLang="en-US" dirty="0">
                <a:solidFill>
                  <a:schemeClr val="tx2">
                    <a:lumMod val="50000"/>
                  </a:schemeClr>
                </a:solidFill>
                <a:latin typeface="黑体" pitchFamily="49" charset="-122"/>
                <a:ea typeface="黑体" pitchFamily="49" charset="-122"/>
              </a:rPr>
              <a:t>在后面的学习内容中，如果遇到与本任务情况相似的程序输出（即既有文本消息的输出又有查询结果的输出），一般默认采用以文本格式显示结果，不再做特别说明。</a:t>
            </a:r>
          </a:p>
        </p:txBody>
      </p:sp>
    </p:spTree>
    <p:extLst>
      <p:ext uri="{BB962C8B-B14F-4D97-AF65-F5344CB8AC3E}">
        <p14:creationId xmlns:p14="http://schemas.microsoft.com/office/powerpoint/2010/main" xmlns="" val="323512888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72</a:t>
            </a:fld>
            <a:endParaRPr lang="en-US" altLang="zh-CN"/>
          </a:p>
        </p:txBody>
      </p:sp>
      <p:sp>
        <p:nvSpPr>
          <p:cNvPr id="6" name="矩形 5"/>
          <p:cNvSpPr/>
          <p:nvPr/>
        </p:nvSpPr>
        <p:spPr>
          <a:xfrm>
            <a:off x="1115616" y="1988840"/>
            <a:ext cx="7128792" cy="3139321"/>
          </a:xfrm>
          <a:prstGeom prst="rect">
            <a:avLst/>
          </a:prstGeom>
          <a:solidFill>
            <a:srgbClr val="FFFF00"/>
          </a:solidFill>
        </p:spPr>
        <p:txBody>
          <a:bodyPr wrap="square">
            <a:spAutoFit/>
          </a:bodyPr>
          <a:lstStyle/>
          <a:p>
            <a:r>
              <a:rPr lang="zh-CN" altLang="en-US" dirty="0">
                <a:solidFill>
                  <a:schemeClr val="tx2"/>
                </a:solidFill>
                <a:latin typeface="黑体" pitchFamily="49" charset="-122"/>
                <a:ea typeface="黑体" pitchFamily="49" charset="-122"/>
              </a:rPr>
              <a:t>知识总结</a:t>
            </a:r>
            <a:r>
              <a:rPr lang="en-US" altLang="zh-CN" dirty="0">
                <a:solidFill>
                  <a:schemeClr val="tx2"/>
                </a:solidFill>
                <a:latin typeface="黑体" pitchFamily="49" charset="-122"/>
                <a:ea typeface="黑体" pitchFamily="49" charset="-122"/>
              </a:rPr>
              <a:t>: </a:t>
            </a:r>
          </a:p>
          <a:p>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本任务所编写的程序中使用了</a:t>
            </a:r>
            <a:r>
              <a:rPr lang="en-US" altLang="zh-CN" dirty="0">
                <a:solidFill>
                  <a:schemeClr val="tx2"/>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语句和</a:t>
            </a:r>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a:t>
            </a:r>
          </a:p>
          <a:p>
            <a:r>
              <a:rPr lang="en-US" altLang="zh-CN" dirty="0">
                <a:solidFill>
                  <a:schemeClr val="tx2"/>
                </a:solidFill>
                <a:latin typeface="黑体" pitchFamily="49" charset="-122"/>
                <a:ea typeface="黑体" pitchFamily="49" charset="-122"/>
              </a:rPr>
              <a:t>1</a:t>
            </a:r>
            <a:r>
              <a:rPr lang="zh-CN" altLang="en-US" dirty="0">
                <a:solidFill>
                  <a:schemeClr val="tx2"/>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语句相当于其他语言中的复合语句，如</a:t>
            </a:r>
            <a:r>
              <a:rPr lang="en-US" altLang="zh-CN" dirty="0">
                <a:solidFill>
                  <a:schemeClr val="tx2"/>
                </a:solidFill>
                <a:latin typeface="黑体" pitchFamily="49" charset="-122"/>
                <a:ea typeface="黑体" pitchFamily="49" charset="-122"/>
              </a:rPr>
              <a:t>C</a:t>
            </a:r>
            <a:r>
              <a:rPr lang="zh-CN" altLang="en-US" dirty="0">
                <a:solidFill>
                  <a:schemeClr val="tx2"/>
                </a:solidFill>
                <a:latin typeface="黑体" pitchFamily="49" charset="-122"/>
                <a:ea typeface="黑体" pitchFamily="49" charset="-122"/>
              </a:rPr>
              <a:t>语言中的</a:t>
            </a:r>
            <a:r>
              <a:rPr lang="en-US" altLang="zh-CN" dirty="0">
                <a:solidFill>
                  <a:schemeClr val="tx2"/>
                </a:solidFill>
                <a:latin typeface="黑体" pitchFamily="49" charset="-122"/>
                <a:ea typeface="黑体" pitchFamily="49" charset="-122"/>
              </a:rPr>
              <a:t>{}</a:t>
            </a:r>
            <a:r>
              <a:rPr lang="zh-CN" altLang="en-US" dirty="0">
                <a:solidFill>
                  <a:schemeClr val="tx2"/>
                </a:solidFill>
                <a:latin typeface="黑体" pitchFamily="49" charset="-122"/>
                <a:ea typeface="黑体" pitchFamily="49" charset="-122"/>
              </a:rPr>
              <a:t>。它用于将多条</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语句封装为一个整体的语句块，即将</a:t>
            </a:r>
            <a:r>
              <a:rPr lang="en-US" altLang="zh-CN" dirty="0">
                <a:solidFill>
                  <a:schemeClr val="tx2"/>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内的所有</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语句视为一个单元执行。</a:t>
            </a:r>
            <a:r>
              <a:rPr lang="en-US" altLang="zh-CN" dirty="0">
                <a:solidFill>
                  <a:schemeClr val="tx2"/>
                </a:solidFill>
                <a:latin typeface="黑体" pitchFamily="49" charset="-122"/>
                <a:ea typeface="黑体" pitchFamily="49" charset="-122"/>
              </a:rPr>
              <a:t>BEGIN...END </a:t>
            </a:r>
            <a:r>
              <a:rPr lang="zh-CN" altLang="en-US" dirty="0">
                <a:solidFill>
                  <a:schemeClr val="tx2"/>
                </a:solidFill>
                <a:latin typeface="黑体" pitchFamily="49" charset="-122"/>
                <a:ea typeface="黑体" pitchFamily="49" charset="-122"/>
              </a:rPr>
              <a:t>语句块允许嵌套。</a:t>
            </a:r>
          </a:p>
          <a:p>
            <a:r>
              <a:rPr lang="en-US" altLang="zh-CN" dirty="0">
                <a:solidFill>
                  <a:schemeClr val="tx2"/>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语句的基本语法格式为：</a:t>
            </a:r>
          </a:p>
          <a:p>
            <a:r>
              <a:rPr lang="en-US" altLang="zh-CN" dirty="0">
                <a:solidFill>
                  <a:schemeClr val="tx2"/>
                </a:solidFill>
                <a:latin typeface="黑体" pitchFamily="49" charset="-122"/>
                <a:ea typeface="黑体" pitchFamily="49" charset="-122"/>
              </a:rPr>
              <a:t>  BEGIN</a:t>
            </a:r>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  T-SQL</a:t>
            </a:r>
            <a:r>
              <a:rPr lang="zh-CN" altLang="en-US" dirty="0">
                <a:solidFill>
                  <a:schemeClr val="tx2"/>
                </a:solidFill>
                <a:latin typeface="黑体" pitchFamily="49" charset="-122"/>
                <a:ea typeface="黑体" pitchFamily="49" charset="-122"/>
              </a:rPr>
              <a:t>命令行</a:t>
            </a:r>
          </a:p>
          <a:p>
            <a:r>
              <a:rPr lang="en-US" altLang="zh-CN" dirty="0">
                <a:solidFill>
                  <a:schemeClr val="tx2"/>
                </a:solidFill>
                <a:latin typeface="黑体" pitchFamily="49" charset="-122"/>
                <a:ea typeface="黑体" pitchFamily="49" charset="-122"/>
              </a:rPr>
              <a:t>  END</a:t>
            </a:r>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4541184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73</a:t>
            </a:fld>
            <a:endParaRPr lang="en-US" altLang="zh-CN"/>
          </a:p>
        </p:txBody>
      </p:sp>
      <p:sp>
        <p:nvSpPr>
          <p:cNvPr id="6" name="矩形 5"/>
          <p:cNvSpPr/>
          <p:nvPr/>
        </p:nvSpPr>
        <p:spPr>
          <a:xfrm>
            <a:off x="1331640" y="2204863"/>
            <a:ext cx="6192688" cy="2585323"/>
          </a:xfrm>
          <a:prstGeom prst="rect">
            <a:avLst/>
          </a:prstGeom>
          <a:solidFill>
            <a:srgbClr val="FFFF00"/>
          </a:solidFill>
        </p:spPr>
        <p:txBody>
          <a:bodyPr wrap="square">
            <a:spAutoFit/>
          </a:bodyPr>
          <a:lstStyle/>
          <a:p>
            <a:r>
              <a:rPr lang="en-US" altLang="zh-CN" dirty="0">
                <a:solidFill>
                  <a:schemeClr val="tx2"/>
                </a:solidFill>
                <a:latin typeface="黑体" pitchFamily="49" charset="-122"/>
                <a:ea typeface="黑体" pitchFamily="49" charset="-122"/>
              </a:rPr>
              <a:t>2</a:t>
            </a:r>
            <a:r>
              <a:rPr lang="zh-CN" altLang="en-US" dirty="0">
                <a:solidFill>
                  <a:schemeClr val="tx2"/>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语句是条件判断语句，用以实现选择结构。当</a:t>
            </a:r>
            <a:r>
              <a:rPr lang="en-US" altLang="zh-CN" dirty="0">
                <a:solidFill>
                  <a:schemeClr val="tx2"/>
                </a:solidFill>
                <a:latin typeface="黑体" pitchFamily="49" charset="-122"/>
                <a:ea typeface="黑体" pitchFamily="49" charset="-122"/>
              </a:rPr>
              <a:t>IF</a:t>
            </a:r>
            <a:r>
              <a:rPr lang="zh-CN" altLang="en-US" dirty="0">
                <a:solidFill>
                  <a:schemeClr val="tx2"/>
                </a:solidFill>
                <a:latin typeface="黑体" pitchFamily="49" charset="-122"/>
                <a:ea typeface="黑体" pitchFamily="49" charset="-122"/>
              </a:rPr>
              <a:t>后的条件成立时就执行其后的</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语句，条件不成立时执行</a:t>
            </a:r>
            <a:r>
              <a:rPr lang="en-US" altLang="zh-CN" dirty="0">
                <a:solidFill>
                  <a:schemeClr val="tx2"/>
                </a:solidFill>
                <a:latin typeface="黑体" pitchFamily="49" charset="-122"/>
                <a:ea typeface="黑体" pitchFamily="49" charset="-122"/>
              </a:rPr>
              <a:t>ELSE</a:t>
            </a:r>
            <a:r>
              <a:rPr lang="zh-CN" altLang="en-US" dirty="0">
                <a:solidFill>
                  <a:schemeClr val="tx2"/>
                </a:solidFill>
                <a:latin typeface="黑体" pitchFamily="49" charset="-122"/>
                <a:ea typeface="黑体" pitchFamily="49" charset="-122"/>
              </a:rPr>
              <a:t>后的</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语句。其中，</a:t>
            </a:r>
            <a:r>
              <a:rPr lang="en-US" altLang="zh-CN" dirty="0">
                <a:solidFill>
                  <a:schemeClr val="tx2"/>
                </a:solidFill>
                <a:latin typeface="黑体" pitchFamily="49" charset="-122"/>
                <a:ea typeface="黑体" pitchFamily="49" charset="-122"/>
              </a:rPr>
              <a:t>ELSE</a:t>
            </a:r>
            <a:r>
              <a:rPr lang="zh-CN" altLang="en-US" dirty="0">
                <a:solidFill>
                  <a:schemeClr val="tx2"/>
                </a:solidFill>
                <a:latin typeface="黑体" pitchFamily="49" charset="-122"/>
                <a:ea typeface="黑体" pitchFamily="49" charset="-122"/>
              </a:rPr>
              <a:t>子句是可选项，如果没有</a:t>
            </a:r>
            <a:r>
              <a:rPr lang="en-US" altLang="zh-CN" dirty="0">
                <a:solidFill>
                  <a:schemeClr val="tx2"/>
                </a:solidFill>
                <a:latin typeface="黑体" pitchFamily="49" charset="-122"/>
                <a:ea typeface="黑体" pitchFamily="49" charset="-122"/>
              </a:rPr>
              <a:t>ELSE</a:t>
            </a:r>
            <a:r>
              <a:rPr lang="zh-CN" altLang="en-US" dirty="0">
                <a:solidFill>
                  <a:schemeClr val="tx2"/>
                </a:solidFill>
                <a:latin typeface="黑体" pitchFamily="49" charset="-122"/>
                <a:ea typeface="黑体" pitchFamily="49" charset="-122"/>
              </a:rPr>
              <a:t>子句，当条件不成立则执行</a:t>
            </a:r>
            <a:r>
              <a:rPr lang="en-US" altLang="zh-CN" dirty="0">
                <a:solidFill>
                  <a:schemeClr val="tx2"/>
                </a:solidFill>
                <a:latin typeface="黑体" pitchFamily="49" charset="-122"/>
                <a:ea typeface="黑体" pitchFamily="49" charset="-122"/>
              </a:rPr>
              <a:t>IF</a:t>
            </a:r>
            <a:r>
              <a:rPr lang="zh-CN" altLang="en-US" dirty="0">
                <a:solidFill>
                  <a:schemeClr val="tx2"/>
                </a:solidFill>
                <a:latin typeface="黑体" pitchFamily="49" charset="-122"/>
                <a:ea typeface="黑体" pitchFamily="49" charset="-122"/>
              </a:rPr>
              <a:t>语句后的其他语句。</a:t>
            </a:r>
          </a:p>
          <a:p>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语句的语法格式为：</a:t>
            </a:r>
          </a:p>
          <a:p>
            <a:r>
              <a:rPr lang="zh-CN" altLang="en-US" dirty="0">
                <a:solidFill>
                  <a:schemeClr val="tx2"/>
                </a:solidFill>
                <a:latin typeface="黑体" pitchFamily="49" charset="-122"/>
                <a:ea typeface="黑体" pitchFamily="49" charset="-122"/>
              </a:rPr>
              <a:t>  </a:t>
            </a:r>
            <a:r>
              <a:rPr lang="en-US" altLang="zh-CN" dirty="0">
                <a:solidFill>
                  <a:schemeClr val="tx2"/>
                </a:solidFill>
                <a:latin typeface="黑体" pitchFamily="49" charset="-122"/>
                <a:ea typeface="黑体" pitchFamily="49" charset="-122"/>
              </a:rPr>
              <a:t>IF </a:t>
            </a:r>
            <a:r>
              <a:rPr lang="zh-CN" altLang="en-US" dirty="0">
                <a:solidFill>
                  <a:schemeClr val="tx2"/>
                </a:solidFill>
                <a:latin typeface="黑体" pitchFamily="49" charset="-122"/>
                <a:ea typeface="黑体" pitchFamily="49" charset="-122"/>
              </a:rPr>
              <a:t>条件表达式</a:t>
            </a:r>
          </a:p>
          <a:p>
            <a:r>
              <a:rPr lang="zh-CN" altLang="en-US" dirty="0">
                <a:solidFill>
                  <a:schemeClr val="tx2"/>
                </a:solidFill>
                <a:latin typeface="黑体" pitchFamily="49" charset="-122"/>
                <a:ea typeface="黑体" pitchFamily="49" charset="-122"/>
              </a:rPr>
              <a:t>    程序块</a:t>
            </a:r>
          </a:p>
          <a:p>
            <a:r>
              <a:rPr lang="zh-CN" altLang="en-US" dirty="0">
                <a:solidFill>
                  <a:schemeClr val="tx2"/>
                </a:solidFill>
                <a:latin typeface="黑体" pitchFamily="49" charset="-122"/>
                <a:ea typeface="黑体" pitchFamily="49" charset="-122"/>
              </a:rPr>
              <a:t>  </a:t>
            </a:r>
            <a:r>
              <a:rPr lang="en-US" altLang="zh-CN" dirty="0">
                <a:solidFill>
                  <a:schemeClr val="tx2"/>
                </a:solidFill>
                <a:latin typeface="黑体" pitchFamily="49" charset="-122"/>
                <a:ea typeface="黑体" pitchFamily="49" charset="-122"/>
              </a:rPr>
              <a:t>[ELSE</a:t>
            </a:r>
          </a:p>
          <a:p>
            <a:r>
              <a:rPr lang="en-US" altLang="zh-CN" dirty="0">
                <a:solidFill>
                  <a:schemeClr val="tx2"/>
                </a:solidFill>
                <a:latin typeface="黑体" pitchFamily="49" charset="-122"/>
                <a:ea typeface="黑体" pitchFamily="49" charset="-122"/>
              </a:rPr>
              <a:t>    </a:t>
            </a:r>
            <a:r>
              <a:rPr lang="zh-CN" altLang="en-US" dirty="0">
                <a:solidFill>
                  <a:schemeClr val="tx2"/>
                </a:solidFill>
                <a:latin typeface="黑体" pitchFamily="49" charset="-122"/>
                <a:ea typeface="黑体" pitchFamily="49" charset="-122"/>
              </a:rPr>
              <a:t>程序块</a:t>
            </a:r>
            <a:r>
              <a:rPr lang="en-US" altLang="zh-CN" dirty="0">
                <a:solidFill>
                  <a:schemeClr val="tx2"/>
                </a:solidFill>
                <a:latin typeface="黑体" pitchFamily="49" charset="-122"/>
                <a:ea typeface="黑体" pitchFamily="49" charset="-122"/>
              </a:rPr>
              <a:t>]</a:t>
            </a:r>
          </a:p>
        </p:txBody>
      </p:sp>
    </p:spTree>
    <p:extLst>
      <p:ext uri="{BB962C8B-B14F-4D97-AF65-F5344CB8AC3E}">
        <p14:creationId xmlns:p14="http://schemas.microsoft.com/office/powerpoint/2010/main" xmlns="" val="68513019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74</a:t>
            </a:fld>
            <a:endParaRPr lang="en-US" altLang="zh-CN"/>
          </a:p>
        </p:txBody>
      </p:sp>
      <p:sp>
        <p:nvSpPr>
          <p:cNvPr id="6" name="矩形 5"/>
          <p:cNvSpPr/>
          <p:nvPr/>
        </p:nvSpPr>
        <p:spPr>
          <a:xfrm>
            <a:off x="1320352" y="2060848"/>
            <a:ext cx="6480720" cy="3139321"/>
          </a:xfrm>
          <a:prstGeom prst="rect">
            <a:avLst/>
          </a:prstGeom>
          <a:solidFill>
            <a:srgbClr val="FFFF00"/>
          </a:solidFill>
        </p:spPr>
        <p:txBody>
          <a:bodyPr wrap="square">
            <a:spAutoFit/>
          </a:bodyPr>
          <a:lstStyle/>
          <a:p>
            <a:r>
              <a:rPr lang="zh-CN" altLang="en-US" dirty="0">
                <a:solidFill>
                  <a:schemeClr val="tx2"/>
                </a:solidFill>
                <a:latin typeface="黑体" pitchFamily="49" charset="-122"/>
                <a:ea typeface="黑体" pitchFamily="49" charset="-122"/>
              </a:rPr>
              <a:t>格式中各部分说明如下：</a:t>
            </a:r>
          </a:p>
          <a:p>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条件表达式是作为执行和判断条件的布尔表达</a:t>
            </a:r>
          </a:p>
          <a:p>
            <a:r>
              <a:rPr lang="zh-CN" altLang="en-US" dirty="0">
                <a:solidFill>
                  <a:schemeClr val="tx2"/>
                </a:solidFill>
                <a:latin typeface="黑体" pitchFamily="49" charset="-122"/>
                <a:ea typeface="黑体" pitchFamily="49" charset="-122"/>
              </a:rPr>
              <a:t>式，返回 </a:t>
            </a:r>
            <a:r>
              <a:rPr lang="en-US" altLang="zh-CN" dirty="0">
                <a:solidFill>
                  <a:schemeClr val="tx2"/>
                </a:solidFill>
                <a:latin typeface="黑体" pitchFamily="49" charset="-122"/>
                <a:ea typeface="黑体" pitchFamily="49" charset="-122"/>
              </a:rPr>
              <a:t>TRUE </a:t>
            </a:r>
            <a:r>
              <a:rPr lang="zh-CN" altLang="en-US" dirty="0">
                <a:solidFill>
                  <a:schemeClr val="tx2"/>
                </a:solidFill>
                <a:latin typeface="黑体" pitchFamily="49" charset="-122"/>
                <a:ea typeface="黑体" pitchFamily="49" charset="-122"/>
              </a:rPr>
              <a:t>或 </a:t>
            </a:r>
            <a:r>
              <a:rPr lang="en-US" altLang="zh-CN" dirty="0">
                <a:solidFill>
                  <a:schemeClr val="tx2"/>
                </a:solidFill>
                <a:latin typeface="黑体" pitchFamily="49" charset="-122"/>
                <a:ea typeface="黑体" pitchFamily="49" charset="-122"/>
              </a:rPr>
              <a:t>FALSE</a:t>
            </a:r>
            <a:r>
              <a:rPr lang="zh-CN" altLang="en-US" dirty="0">
                <a:solidFill>
                  <a:schemeClr val="tx2"/>
                </a:solidFill>
                <a:latin typeface="黑体" pitchFamily="49" charset="-122"/>
                <a:ea typeface="黑体" pitchFamily="49" charset="-122"/>
              </a:rPr>
              <a:t>，如果布尔表达式中含有</a:t>
            </a:r>
          </a:p>
          <a:p>
            <a:r>
              <a:rPr lang="en-US" altLang="zh-CN" dirty="0">
                <a:solidFill>
                  <a:schemeClr val="tx2"/>
                </a:solidFill>
                <a:latin typeface="黑体" pitchFamily="49" charset="-122"/>
                <a:ea typeface="黑体" pitchFamily="49" charset="-122"/>
              </a:rPr>
              <a:t>SELECT </a:t>
            </a:r>
            <a:r>
              <a:rPr lang="zh-CN" altLang="en-US" dirty="0">
                <a:solidFill>
                  <a:schemeClr val="tx2"/>
                </a:solidFill>
                <a:latin typeface="黑体" pitchFamily="49" charset="-122"/>
                <a:ea typeface="黑体" pitchFamily="49" charset="-122"/>
              </a:rPr>
              <a:t>语句，必须用圆括号将 </a:t>
            </a:r>
            <a:r>
              <a:rPr lang="en-US" altLang="zh-CN" dirty="0">
                <a:solidFill>
                  <a:schemeClr val="tx2"/>
                </a:solidFill>
                <a:latin typeface="黑体" pitchFamily="49" charset="-122"/>
                <a:ea typeface="黑体" pitchFamily="49" charset="-122"/>
              </a:rPr>
              <a:t>SELECT </a:t>
            </a:r>
            <a:r>
              <a:rPr lang="zh-CN" altLang="en-US" dirty="0">
                <a:solidFill>
                  <a:schemeClr val="tx2"/>
                </a:solidFill>
                <a:latin typeface="黑体" pitchFamily="49" charset="-122"/>
                <a:ea typeface="黑体" pitchFamily="49" charset="-122"/>
              </a:rPr>
              <a:t>语句括起来。</a:t>
            </a:r>
          </a:p>
          <a:p>
            <a:r>
              <a:rPr lang="zh-CN" altLang="en-US" dirty="0">
                <a:solidFill>
                  <a:schemeClr val="tx2"/>
                </a:solidFill>
                <a:latin typeface="黑体" pitchFamily="49" charset="-122"/>
                <a:ea typeface="黑体" pitchFamily="49" charset="-122"/>
              </a:rPr>
              <a:t>  </a:t>
            </a:r>
          </a:p>
          <a:p>
            <a:r>
              <a:rPr lang="zh-CN" altLang="en-US" dirty="0">
                <a:solidFill>
                  <a:schemeClr val="tx2"/>
                </a:solidFill>
                <a:latin typeface="黑体" pitchFamily="49" charset="-122"/>
                <a:ea typeface="黑体" pitchFamily="49" charset="-122"/>
              </a:rPr>
              <a:t>程序块是一条</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语句或者是一个</a:t>
            </a:r>
            <a:r>
              <a:rPr lang="en-US" altLang="zh-CN" dirty="0">
                <a:solidFill>
                  <a:schemeClr val="tx2"/>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语句块。</a:t>
            </a:r>
          </a:p>
          <a:p>
            <a:r>
              <a:rPr lang="zh-CN" altLang="en-US" dirty="0">
                <a:solidFill>
                  <a:schemeClr val="tx2"/>
                </a:solidFill>
                <a:latin typeface="黑体" pitchFamily="49" charset="-122"/>
                <a:ea typeface="黑体" pitchFamily="49" charset="-122"/>
              </a:rPr>
              <a:t>  </a:t>
            </a:r>
          </a:p>
          <a:p>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语句允许嵌套使用，可以在</a:t>
            </a:r>
            <a:r>
              <a:rPr lang="en-US" altLang="zh-CN" dirty="0">
                <a:solidFill>
                  <a:schemeClr val="tx2"/>
                </a:solidFill>
                <a:latin typeface="黑体" pitchFamily="49" charset="-122"/>
                <a:ea typeface="黑体" pitchFamily="49" charset="-122"/>
              </a:rPr>
              <a:t>IF</a:t>
            </a:r>
            <a:r>
              <a:rPr lang="zh-CN" altLang="en-US" dirty="0">
                <a:solidFill>
                  <a:schemeClr val="tx2"/>
                </a:solidFill>
                <a:latin typeface="黑体" pitchFamily="49" charset="-122"/>
                <a:ea typeface="黑体" pitchFamily="49" charset="-122"/>
              </a:rPr>
              <a:t>之后或在 </a:t>
            </a:r>
          </a:p>
          <a:p>
            <a:r>
              <a:rPr lang="en-US" altLang="zh-CN" dirty="0">
                <a:solidFill>
                  <a:schemeClr val="tx2"/>
                </a:solidFill>
                <a:latin typeface="黑体" pitchFamily="49" charset="-122"/>
                <a:ea typeface="黑体" pitchFamily="49" charset="-122"/>
              </a:rPr>
              <a:t>ELSE </a:t>
            </a:r>
            <a:r>
              <a:rPr lang="zh-CN" altLang="en-US" dirty="0">
                <a:solidFill>
                  <a:schemeClr val="tx2"/>
                </a:solidFill>
                <a:latin typeface="黑体" pitchFamily="49" charset="-122"/>
                <a:ea typeface="黑体" pitchFamily="49" charset="-122"/>
              </a:rPr>
              <a:t>下面，嵌套另一个 </a:t>
            </a:r>
            <a:r>
              <a:rPr lang="en-US" altLang="zh-CN" dirty="0">
                <a:solidFill>
                  <a:schemeClr val="tx2"/>
                </a:solidFill>
                <a:latin typeface="黑体" pitchFamily="49" charset="-122"/>
                <a:ea typeface="黑体" pitchFamily="49" charset="-122"/>
              </a:rPr>
              <a:t>IF</a:t>
            </a:r>
            <a:r>
              <a:rPr lang="zh-CN" altLang="en-US" dirty="0">
                <a:solidFill>
                  <a:schemeClr val="tx2"/>
                </a:solidFill>
                <a:latin typeface="黑体" pitchFamily="49" charset="-122"/>
                <a:ea typeface="黑体" pitchFamily="49" charset="-122"/>
              </a:rPr>
              <a:t>语句，嵌套级数的限制</a:t>
            </a:r>
          </a:p>
          <a:p>
            <a:r>
              <a:rPr lang="zh-CN" altLang="en-US" dirty="0">
                <a:solidFill>
                  <a:schemeClr val="tx2"/>
                </a:solidFill>
                <a:latin typeface="黑体" pitchFamily="49" charset="-122"/>
                <a:ea typeface="黑体" pitchFamily="49" charset="-122"/>
              </a:rPr>
              <a:t>取决于可用内存。</a:t>
            </a:r>
          </a:p>
        </p:txBody>
      </p:sp>
    </p:spTree>
    <p:extLst>
      <p:ext uri="{BB962C8B-B14F-4D97-AF65-F5344CB8AC3E}">
        <p14:creationId xmlns:p14="http://schemas.microsoft.com/office/powerpoint/2010/main" xmlns="" val="12613524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2</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75</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2465751" cy="79208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45716" y="1983042"/>
            <a:ext cx="208226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endParaRPr lang="en-US" altLang="zh-CN" dirty="0"/>
          </a:p>
        </p:txBody>
      </p:sp>
      <p:grpSp>
        <p:nvGrpSpPr>
          <p:cNvPr id="6" name="Group 10"/>
          <p:cNvGrpSpPr>
            <a:grpSpLocks/>
          </p:cNvGrpSpPr>
          <p:nvPr/>
        </p:nvGrpSpPr>
        <p:grpSpPr bwMode="auto">
          <a:xfrm>
            <a:off x="1168092" y="3300216"/>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332402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3" y="3054866"/>
            <a:ext cx="2439274" cy="80618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5" y="3229317"/>
            <a:ext cx="2081926"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grpSp>
        <p:nvGrpSpPr>
          <p:cNvPr id="19" name="Group 6"/>
          <p:cNvGrpSpPr>
            <a:grpSpLocks/>
          </p:cNvGrpSpPr>
          <p:nvPr/>
        </p:nvGrpSpPr>
        <p:grpSpPr bwMode="auto">
          <a:xfrm>
            <a:off x="1168092" y="4512657"/>
            <a:ext cx="928695" cy="428628"/>
            <a:chOff x="4320" y="1152"/>
            <a:chExt cx="414" cy="402"/>
          </a:xfrm>
        </p:grpSpPr>
        <p:sp>
          <p:nvSpPr>
            <p:cNvPr id="20"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1"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22" name="AutoShape 19"/>
          <p:cNvSpPr>
            <a:spLocks noChangeArrowheads="1"/>
          </p:cNvSpPr>
          <p:nvPr/>
        </p:nvSpPr>
        <p:spPr bwMode="ltGray">
          <a:xfrm>
            <a:off x="2250266" y="4365104"/>
            <a:ext cx="2465751" cy="108012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23" name="Rectangle 9"/>
          <p:cNvSpPr>
            <a:spLocks noChangeArrowheads="1"/>
          </p:cNvSpPr>
          <p:nvPr/>
        </p:nvSpPr>
        <p:spPr bwMode="black">
          <a:xfrm>
            <a:off x="1225260" y="4522187"/>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24" name="Rectangle 20"/>
          <p:cNvSpPr>
            <a:spLocks noChangeArrowheads="1"/>
          </p:cNvSpPr>
          <p:nvPr/>
        </p:nvSpPr>
        <p:spPr bwMode="auto">
          <a:xfrm>
            <a:off x="2391666" y="4429854"/>
            <a:ext cx="2082267" cy="923330"/>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a:solidFill>
                  <a:schemeClr val="tx2">
                    <a:lumMod val="50000"/>
                  </a:schemeClr>
                </a:solidFill>
                <a:latin typeface="黑体" pitchFamily="49" charset="-122"/>
                <a:ea typeface="黑体" pitchFamily="49" charset="-122"/>
              </a:rPr>
              <a:t>9.16</a:t>
            </a:r>
          </a:p>
        </p:txBody>
      </p:sp>
      <p:pic>
        <p:nvPicPr>
          <p:cNvPr id="2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5379313" y="2443919"/>
            <a:ext cx="2880319" cy="1392298"/>
          </a:xfrm>
          <a:prstGeom prst="rect">
            <a:avLst/>
          </a:prstGeom>
          <a:noFill/>
          <a:ln w="9525">
            <a:noFill/>
            <a:miter lim="800000"/>
            <a:headEnd/>
            <a:tailEnd/>
          </a:ln>
        </p:spPr>
      </p:pic>
      <p:pic>
        <p:nvPicPr>
          <p:cNvPr id="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83345" y="4429854"/>
            <a:ext cx="1672254" cy="662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Rectangle 4"/>
          <p:cNvSpPr>
            <a:spLocks noChangeArrowheads="1"/>
          </p:cNvSpPr>
          <p:nvPr/>
        </p:nvSpPr>
        <p:spPr bwMode="auto">
          <a:xfrm>
            <a:off x="6390053" y="5076774"/>
            <a:ext cx="85883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b="1" dirty="0">
                <a:solidFill>
                  <a:schemeClr val="tx2"/>
                </a:solidFill>
              </a:rPr>
              <a:t>9.16</a:t>
            </a:r>
            <a:endParaRPr lang="zh-CN" altLang="en-US" b="1" dirty="0">
              <a:solidFill>
                <a:schemeClr val="tx2"/>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76</a:t>
            </a:fld>
            <a:endParaRPr lang="en-US" altLang="zh-CN"/>
          </a:p>
        </p:txBody>
      </p:sp>
      <p:sp>
        <p:nvSpPr>
          <p:cNvPr id="16" name="AutoShape 19"/>
          <p:cNvSpPr>
            <a:spLocks noChangeArrowheads="1"/>
          </p:cNvSpPr>
          <p:nvPr/>
        </p:nvSpPr>
        <p:spPr bwMode="ltGray">
          <a:xfrm>
            <a:off x="1259632" y="2132856"/>
            <a:ext cx="7056784" cy="338290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1619672" y="2204864"/>
            <a:ext cx="6408712" cy="341632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en-US" altLang="zh-CN" dirty="0">
                <a:solidFill>
                  <a:schemeClr val="tx2">
                    <a:lumMod val="50000"/>
                  </a:schemeClr>
                </a:solidFill>
                <a:latin typeface="黑体" pitchFamily="49" charset="-122"/>
                <a:ea typeface="黑体" pitchFamily="49" charset="-122"/>
              </a:rPr>
              <a:t>: </a:t>
            </a:r>
          </a:p>
          <a:p>
            <a:pPr marL="0" indent="0" eaLnBrk="1" hangingPunct="1">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．本任务中使用了</a:t>
            </a:r>
            <a:r>
              <a:rPr lang="en-US" altLang="zh-CN" dirty="0">
                <a:solidFill>
                  <a:schemeClr val="tx2">
                    <a:lumMod val="50000"/>
                  </a:schemeClr>
                </a:solidFill>
                <a:latin typeface="黑体" pitchFamily="49" charset="-122"/>
                <a:ea typeface="黑体" pitchFamily="49" charset="-122"/>
              </a:rPr>
              <a:t>GOTO</a:t>
            </a:r>
            <a:r>
              <a:rPr lang="zh-CN" altLang="en-US" dirty="0">
                <a:solidFill>
                  <a:schemeClr val="tx2">
                    <a:lumMod val="50000"/>
                  </a:schemeClr>
                </a:solidFill>
                <a:latin typeface="黑体" pitchFamily="49" charset="-122"/>
                <a:ea typeface="黑体" pitchFamily="49" charset="-122"/>
              </a:rPr>
              <a:t>语句，</a:t>
            </a:r>
            <a:r>
              <a:rPr lang="en-US" altLang="zh-CN" dirty="0">
                <a:solidFill>
                  <a:schemeClr val="tx2">
                    <a:lumMod val="50000"/>
                  </a:schemeClr>
                </a:solidFill>
                <a:latin typeface="黑体" pitchFamily="49" charset="-122"/>
                <a:ea typeface="黑体" pitchFamily="49" charset="-122"/>
              </a:rPr>
              <a:t>GOTO</a:t>
            </a:r>
            <a:r>
              <a:rPr lang="zh-CN" altLang="en-US" dirty="0">
                <a:solidFill>
                  <a:schemeClr val="tx2">
                    <a:lumMod val="50000"/>
                  </a:schemeClr>
                </a:solidFill>
                <a:latin typeface="黑体" pitchFamily="49" charset="-122"/>
                <a:ea typeface="黑体" pitchFamily="49" charset="-122"/>
              </a:rPr>
              <a:t>语句用来改变程序的执行流程，使程序无条件跳转到指定的标签处继续执行</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GOTO</a:t>
            </a:r>
            <a:r>
              <a:rPr lang="zh-CN" altLang="en-US" dirty="0">
                <a:solidFill>
                  <a:schemeClr val="tx2">
                    <a:lumMod val="50000"/>
                  </a:schemeClr>
                </a:solidFill>
                <a:latin typeface="黑体" pitchFamily="49" charset="-122"/>
                <a:ea typeface="黑体" pitchFamily="49" charset="-122"/>
              </a:rPr>
              <a:t>语句可以出现在条件控制流语句、语句块或过程</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中，但它不能跳转到该批以外的标签。</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GOTO</a:t>
            </a:r>
            <a:r>
              <a:rPr lang="zh-CN" altLang="en-US" dirty="0">
                <a:solidFill>
                  <a:schemeClr val="tx2">
                    <a:lumMod val="50000"/>
                  </a:schemeClr>
                </a:solidFill>
                <a:latin typeface="黑体" pitchFamily="49" charset="-122"/>
                <a:ea typeface="黑体" pitchFamily="49" charset="-122"/>
              </a:rPr>
              <a:t>语句的语法格式为：</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GOTO  </a:t>
            </a:r>
            <a:r>
              <a:rPr lang="zh-CN" altLang="en-US" dirty="0">
                <a:solidFill>
                  <a:schemeClr val="tx2">
                    <a:lumMod val="50000"/>
                  </a:schemeClr>
                </a:solidFill>
                <a:latin typeface="黑体" pitchFamily="49" charset="-122"/>
                <a:ea typeface="黑体" pitchFamily="49" charset="-122"/>
              </a:rPr>
              <a:t>标签</a:t>
            </a: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GOTO</a:t>
            </a:r>
            <a:r>
              <a:rPr lang="zh-CN" altLang="en-US" dirty="0">
                <a:solidFill>
                  <a:schemeClr val="tx2">
                    <a:lumMod val="50000"/>
                  </a:schemeClr>
                </a:solidFill>
                <a:latin typeface="黑体" pitchFamily="49" charset="-122"/>
                <a:ea typeface="黑体" pitchFamily="49" charset="-122"/>
              </a:rPr>
              <a:t>语句中的跳转目标的标签定义格式为：标签：</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定义标签时，需要在标签的名字后面加上一个冒号。</a:t>
            </a: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77</a:t>
            </a:fld>
            <a:endParaRPr lang="en-US" altLang="zh-CN"/>
          </a:p>
        </p:txBody>
      </p:sp>
      <p:sp>
        <p:nvSpPr>
          <p:cNvPr id="16" name="AutoShape 19"/>
          <p:cNvSpPr>
            <a:spLocks noChangeArrowheads="1"/>
          </p:cNvSpPr>
          <p:nvPr/>
        </p:nvSpPr>
        <p:spPr bwMode="ltGray">
          <a:xfrm>
            <a:off x="1259632" y="2348880"/>
            <a:ext cx="6840760" cy="1656184"/>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1583668" y="2639181"/>
            <a:ext cx="5436604"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．本任务中使用的</a:t>
            </a:r>
            <a:r>
              <a:rPr lang="en-US" altLang="zh-CN" dirty="0">
                <a:solidFill>
                  <a:schemeClr val="tx2">
                    <a:lumMod val="50000"/>
                  </a:schemeClr>
                </a:solidFill>
                <a:latin typeface="黑体" pitchFamily="49" charset="-122"/>
                <a:ea typeface="黑体" pitchFamily="49" charset="-122"/>
              </a:rPr>
              <a:t>IF…ELSE</a:t>
            </a:r>
            <a:r>
              <a:rPr lang="zh-CN" altLang="en-US" dirty="0">
                <a:solidFill>
                  <a:schemeClr val="tx2">
                    <a:lumMod val="50000"/>
                  </a:schemeClr>
                </a:solidFill>
                <a:latin typeface="黑体" pitchFamily="49" charset="-122"/>
                <a:ea typeface="黑体" pitchFamily="49" charset="-122"/>
              </a:rPr>
              <a:t>语句与任务</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中的不同，没有</a:t>
            </a:r>
            <a:r>
              <a:rPr lang="en-US" altLang="zh-CN" dirty="0">
                <a:solidFill>
                  <a:schemeClr val="tx2">
                    <a:lumMod val="50000"/>
                  </a:schemeClr>
                </a:solidFill>
                <a:latin typeface="黑体" pitchFamily="49" charset="-122"/>
                <a:ea typeface="黑体" pitchFamily="49" charset="-122"/>
              </a:rPr>
              <a:t>ELSE</a:t>
            </a:r>
            <a:r>
              <a:rPr lang="zh-CN" altLang="en-US" dirty="0">
                <a:solidFill>
                  <a:schemeClr val="tx2">
                    <a:lumMod val="50000"/>
                  </a:schemeClr>
                </a:solidFill>
                <a:latin typeface="黑体" pitchFamily="49" charset="-122"/>
                <a:ea typeface="黑体" pitchFamily="49" charset="-122"/>
              </a:rPr>
              <a:t>子句，</a:t>
            </a:r>
            <a:r>
              <a:rPr lang="en-US" altLang="zh-CN" dirty="0">
                <a:solidFill>
                  <a:schemeClr val="tx2">
                    <a:lumMod val="50000"/>
                  </a:schemeClr>
                </a:solidFill>
                <a:latin typeface="黑体" pitchFamily="49" charset="-122"/>
                <a:ea typeface="黑体" pitchFamily="49" charset="-122"/>
              </a:rPr>
              <a:t>ELSE</a:t>
            </a:r>
            <a:r>
              <a:rPr lang="zh-CN" altLang="en-US" dirty="0">
                <a:solidFill>
                  <a:schemeClr val="tx2">
                    <a:lumMod val="50000"/>
                  </a:schemeClr>
                </a:solidFill>
                <a:latin typeface="黑体" pitchFamily="49" charset="-122"/>
                <a:ea typeface="黑体" pitchFamily="49" charset="-122"/>
              </a:rPr>
              <a:t>子句是可选项，如果没有</a:t>
            </a:r>
            <a:r>
              <a:rPr lang="en-US" altLang="zh-CN" dirty="0">
                <a:solidFill>
                  <a:schemeClr val="tx2">
                    <a:lumMod val="50000"/>
                  </a:schemeClr>
                </a:solidFill>
                <a:latin typeface="黑体" pitchFamily="49" charset="-122"/>
                <a:ea typeface="黑体" pitchFamily="49" charset="-122"/>
              </a:rPr>
              <a:t>ELSE</a:t>
            </a:r>
            <a:r>
              <a:rPr lang="zh-CN" altLang="en-US" dirty="0">
                <a:solidFill>
                  <a:schemeClr val="tx2">
                    <a:lumMod val="50000"/>
                  </a:schemeClr>
                </a:solidFill>
                <a:latin typeface="黑体" pitchFamily="49" charset="-122"/>
                <a:ea typeface="黑体" pitchFamily="49" charset="-122"/>
              </a:rPr>
              <a:t>子句，当条件不成立则执行</a:t>
            </a:r>
            <a:r>
              <a:rPr lang="en-US" altLang="zh-CN" dirty="0">
                <a:solidFill>
                  <a:schemeClr val="tx2">
                    <a:lumMod val="50000"/>
                  </a:schemeClr>
                </a:solidFill>
                <a:latin typeface="黑体" pitchFamily="49" charset="-122"/>
                <a:ea typeface="黑体" pitchFamily="49" charset="-122"/>
              </a:rPr>
              <a:t>IF</a:t>
            </a:r>
            <a:r>
              <a:rPr lang="zh-CN" altLang="en-US" dirty="0">
                <a:solidFill>
                  <a:schemeClr val="tx2">
                    <a:lumMod val="50000"/>
                  </a:schemeClr>
                </a:solidFill>
                <a:latin typeface="黑体" pitchFamily="49" charset="-122"/>
                <a:ea typeface="黑体" pitchFamily="49" charset="-122"/>
              </a:rPr>
              <a:t>语句后的其他语句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6082047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78</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54128" y="1917301"/>
            <a:ext cx="1785824"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6" name="AutoShape 4"/>
          <p:cNvSpPr>
            <a:spLocks noChangeArrowheads="1"/>
          </p:cNvSpPr>
          <p:nvPr/>
        </p:nvSpPr>
        <p:spPr bwMode="gray">
          <a:xfrm>
            <a:off x="2071670" y="2780928"/>
            <a:ext cx="6000792" cy="7195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99156" y="2877543"/>
            <a:ext cx="1764623"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3" name="矩形 2"/>
          <p:cNvSpPr/>
          <p:nvPr/>
        </p:nvSpPr>
        <p:spPr>
          <a:xfrm>
            <a:off x="4355976" y="2571744"/>
            <a:ext cx="4572000" cy="3693319"/>
          </a:xfrm>
          <a:prstGeom prst="rect">
            <a:avLst/>
          </a:prstGeom>
          <a:solidFill>
            <a:srgbClr val="FFFF00"/>
          </a:solidFill>
        </p:spPr>
        <p:txBody>
          <a:bodyPr>
            <a:spAutoFit/>
          </a:bodyPr>
          <a:lstStyle/>
          <a:p>
            <a:r>
              <a:rPr lang="en-US" altLang="zh-CN" dirty="0">
                <a:solidFill>
                  <a:schemeClr val="tx2"/>
                </a:solidFill>
                <a:latin typeface="黑体" pitchFamily="49" charset="-122"/>
                <a:ea typeface="黑体" pitchFamily="49" charset="-122"/>
              </a:rPr>
              <a:t>USE Student</a:t>
            </a:r>
          </a:p>
          <a:p>
            <a:r>
              <a:rPr lang="en-US" altLang="zh-CN" dirty="0">
                <a:solidFill>
                  <a:schemeClr val="tx2"/>
                </a:solidFill>
                <a:latin typeface="黑体" pitchFamily="49" charset="-122"/>
                <a:ea typeface="黑体" pitchFamily="49" charset="-122"/>
              </a:rPr>
              <a:t>GO </a:t>
            </a:r>
          </a:p>
          <a:p>
            <a:r>
              <a:rPr lang="en-US" altLang="zh-CN" dirty="0">
                <a:latin typeface="黑体" pitchFamily="49" charset="-122"/>
                <a:ea typeface="黑体" pitchFamily="49" charset="-122"/>
              </a:rPr>
              <a:t>--</a:t>
            </a:r>
            <a:r>
              <a:rPr lang="zh-CN" altLang="en-US" dirty="0">
                <a:latin typeface="黑体" pitchFamily="49" charset="-122"/>
                <a:ea typeface="黑体" pitchFamily="49" charset="-122"/>
              </a:rPr>
              <a:t>判断是否存在指定学号的学生记录，没有则插入新记录</a:t>
            </a:r>
          </a:p>
          <a:p>
            <a:r>
              <a:rPr lang="en-US" altLang="zh-CN" dirty="0">
                <a:solidFill>
                  <a:schemeClr val="tx2"/>
                </a:solidFill>
                <a:latin typeface="黑体" pitchFamily="49" charset="-122"/>
                <a:ea typeface="黑体" pitchFamily="49" charset="-122"/>
              </a:rPr>
              <a:t>IF EXISTS(SELECT * FROM Students WHERE </a:t>
            </a:r>
            <a:r>
              <a:rPr lang="en-US" altLang="zh-CN" dirty="0" err="1">
                <a:solidFill>
                  <a:schemeClr val="tx2"/>
                </a:solidFill>
                <a:latin typeface="黑体" pitchFamily="49" charset="-122"/>
                <a:ea typeface="黑体" pitchFamily="49" charset="-122"/>
              </a:rPr>
              <a:t>Student_id</a:t>
            </a:r>
            <a:r>
              <a:rPr lang="en-US" altLang="zh-CN" dirty="0">
                <a:solidFill>
                  <a:schemeClr val="tx2"/>
                </a:solidFill>
                <a:latin typeface="黑体" pitchFamily="49" charset="-122"/>
                <a:ea typeface="黑体" pitchFamily="49" charset="-122"/>
              </a:rPr>
              <a:t>='11003')</a:t>
            </a:r>
          </a:p>
          <a:p>
            <a:r>
              <a:rPr lang="en-US" altLang="zh-CN" dirty="0">
                <a:solidFill>
                  <a:schemeClr val="tx2"/>
                </a:solidFill>
                <a:latin typeface="黑体" pitchFamily="49" charset="-122"/>
                <a:ea typeface="黑体" pitchFamily="49" charset="-122"/>
              </a:rPr>
              <a:t>RETURN</a:t>
            </a:r>
          </a:p>
          <a:p>
            <a:r>
              <a:rPr lang="en-US" altLang="zh-CN" dirty="0">
                <a:solidFill>
                  <a:schemeClr val="tx2"/>
                </a:solidFill>
                <a:latin typeface="黑体" pitchFamily="49" charset="-122"/>
                <a:ea typeface="黑体" pitchFamily="49" charset="-122"/>
              </a:rPr>
              <a:t>ELSE</a:t>
            </a:r>
          </a:p>
          <a:p>
            <a:r>
              <a:rPr lang="en-US" altLang="zh-CN" dirty="0">
                <a:solidFill>
                  <a:schemeClr val="tx2"/>
                </a:solidFill>
                <a:latin typeface="黑体" pitchFamily="49" charset="-122"/>
                <a:ea typeface="黑体" pitchFamily="49" charset="-122"/>
              </a:rPr>
              <a:t>INSERT INTO Students(</a:t>
            </a:r>
            <a:r>
              <a:rPr lang="en-US" altLang="zh-CN" dirty="0" err="1">
                <a:solidFill>
                  <a:schemeClr val="tx2"/>
                </a:solidFill>
                <a:latin typeface="黑体" pitchFamily="49" charset="-122"/>
                <a:ea typeface="黑体" pitchFamily="49" charset="-122"/>
              </a:rPr>
              <a:t>Student_id,Student_name,Student_sex,Student_classid</a:t>
            </a:r>
            <a:r>
              <a:rPr lang="en-US" altLang="zh-CN" dirty="0">
                <a:solidFill>
                  <a:schemeClr val="tx2"/>
                </a:solidFill>
                <a:latin typeface="黑体" pitchFamily="49" charset="-122"/>
                <a:ea typeface="黑体" pitchFamily="49" charset="-122"/>
              </a:rPr>
              <a:t>)</a:t>
            </a:r>
          </a:p>
          <a:p>
            <a:r>
              <a:rPr lang="en-US" altLang="zh-CN" dirty="0">
                <a:solidFill>
                  <a:schemeClr val="tx2"/>
                </a:solidFill>
                <a:latin typeface="黑体" pitchFamily="49" charset="-122"/>
                <a:ea typeface="黑体" pitchFamily="49" charset="-122"/>
              </a:rPr>
              <a:t>VALUES('11003', '</a:t>
            </a:r>
            <a:r>
              <a:rPr lang="zh-CN" altLang="en-US" dirty="0">
                <a:solidFill>
                  <a:schemeClr val="tx2"/>
                </a:solidFill>
                <a:latin typeface="黑体" pitchFamily="49" charset="-122"/>
                <a:ea typeface="黑体" pitchFamily="49" charset="-122"/>
              </a:rPr>
              <a:t>张三</a:t>
            </a:r>
            <a:r>
              <a:rPr lang="en-US" altLang="zh-CN" dirty="0">
                <a:solidFill>
                  <a:schemeClr val="tx2"/>
                </a:solidFill>
                <a:latin typeface="黑体" pitchFamily="49" charset="-122"/>
                <a:ea typeface="黑体" pitchFamily="49" charset="-122"/>
              </a:rPr>
              <a:t>', '</a:t>
            </a:r>
            <a:r>
              <a:rPr lang="zh-CN" altLang="en-US" dirty="0">
                <a:solidFill>
                  <a:schemeClr val="tx2"/>
                </a:solidFill>
                <a:latin typeface="黑体" pitchFamily="49" charset="-122"/>
                <a:ea typeface="黑体" pitchFamily="49" charset="-122"/>
              </a:rPr>
              <a:t>男</a:t>
            </a:r>
            <a:r>
              <a:rPr lang="en-US" altLang="zh-CN" dirty="0">
                <a:solidFill>
                  <a:schemeClr val="tx2"/>
                </a:solidFill>
                <a:latin typeface="黑体" pitchFamily="49" charset="-122"/>
                <a:ea typeface="黑体" pitchFamily="49" charset="-122"/>
              </a:rPr>
              <a:t>', '2011011')</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79</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11732" y="1824296"/>
            <a:ext cx="5472636"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a:t>
            </a:r>
            <a:r>
              <a:rPr lang="zh-CN" altLang="en-US" dirty="0" smtClean="0">
                <a:solidFill>
                  <a:schemeClr val="tx2">
                    <a:lumMod val="50000"/>
                  </a:schemeClr>
                </a:solidFill>
                <a:latin typeface="黑体" pitchFamily="49" charset="-122"/>
                <a:ea typeface="黑体" pitchFamily="49" charset="-122"/>
              </a:rPr>
              <a:t>图</a:t>
            </a:r>
            <a:r>
              <a:rPr lang="en-US" altLang="zh-CN" dirty="0" smtClean="0">
                <a:solidFill>
                  <a:schemeClr val="tx2">
                    <a:lumMod val="50000"/>
                  </a:schemeClr>
                </a:solidFill>
                <a:latin typeface="黑体" pitchFamily="49" charset="-122"/>
                <a:ea typeface="黑体" pitchFamily="49" charset="-122"/>
              </a:rPr>
              <a:t>9.17</a:t>
            </a:r>
            <a:r>
              <a:rPr lang="zh-CN" altLang="en-US" dirty="0">
                <a:solidFill>
                  <a:schemeClr val="tx2">
                    <a:lumMod val="50000"/>
                  </a:schemeClr>
                </a:solidFill>
                <a:latin typeface="黑体" pitchFamily="49" charset="-122"/>
                <a:ea typeface="黑体" pitchFamily="49" charset="-122"/>
              </a:rPr>
              <a:t>所示，说明记录已成功插入</a:t>
            </a:r>
          </a:p>
        </p:txBody>
      </p:sp>
      <p:sp>
        <p:nvSpPr>
          <p:cNvPr id="16" name="AutoShape 4"/>
          <p:cNvSpPr>
            <a:spLocks noChangeArrowheads="1"/>
          </p:cNvSpPr>
          <p:nvPr/>
        </p:nvSpPr>
        <p:spPr bwMode="gray">
          <a:xfrm>
            <a:off x="2071670" y="2780928"/>
            <a:ext cx="6000792" cy="7195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399156" y="2877543"/>
            <a:ext cx="1764623"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21" name="矩形 4"/>
          <p:cNvSpPr>
            <a:spLocks noChangeArrowheads="1"/>
          </p:cNvSpPr>
          <p:nvPr/>
        </p:nvSpPr>
        <p:spPr bwMode="auto">
          <a:xfrm>
            <a:off x="2129928" y="4941168"/>
            <a:ext cx="828675"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a:solidFill>
                  <a:schemeClr val="tx2"/>
                </a:solidFill>
                <a:latin typeface="Calibri" pitchFamily="34" charset="0"/>
              </a:rPr>
              <a:t>图</a:t>
            </a:r>
            <a:r>
              <a:rPr lang="en-US" b="1" dirty="0">
                <a:solidFill>
                  <a:schemeClr val="tx2"/>
                </a:solidFill>
                <a:latin typeface="Calibri" pitchFamily="34" charset="0"/>
              </a:rPr>
              <a:t>9.17</a:t>
            </a:r>
            <a:endParaRPr lang="zh-CN" altLang="en-US" dirty="0">
              <a:latin typeface="Calibri" pitchFamily="34" charset="0"/>
            </a:endParaRPr>
          </a:p>
        </p:txBody>
      </p:sp>
      <p:pic>
        <p:nvPicPr>
          <p:cNvPr id="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27921" y="3908798"/>
            <a:ext cx="1716675" cy="95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4470067" y="2749436"/>
            <a:ext cx="3923928" cy="3693319"/>
          </a:xfrm>
          <a:prstGeom prst="rect">
            <a:avLst/>
          </a:prstGeom>
          <a:solidFill>
            <a:srgbClr val="FFFF00"/>
          </a:solidFill>
        </p:spPr>
        <p:txBody>
          <a:bodyPr wrap="square">
            <a:spAutoFit/>
          </a:bodyPr>
          <a:lstStyle/>
          <a:p>
            <a:r>
              <a:rPr lang="en-US" altLang="zh-CN" dirty="0">
                <a:solidFill>
                  <a:schemeClr val="tx2"/>
                </a:solidFill>
                <a:latin typeface="黑体" pitchFamily="49" charset="-122"/>
                <a:ea typeface="黑体" pitchFamily="49" charset="-122"/>
              </a:rPr>
              <a:t>USE Student</a:t>
            </a:r>
          </a:p>
          <a:p>
            <a:r>
              <a:rPr lang="en-US" altLang="zh-CN" dirty="0">
                <a:solidFill>
                  <a:schemeClr val="tx2"/>
                </a:solidFill>
                <a:latin typeface="黑体" pitchFamily="49" charset="-122"/>
                <a:ea typeface="黑体" pitchFamily="49" charset="-122"/>
              </a:rPr>
              <a:t>GO </a:t>
            </a:r>
          </a:p>
          <a:p>
            <a:r>
              <a:rPr lang="en-US" altLang="zh-CN" dirty="0">
                <a:latin typeface="黑体" pitchFamily="49" charset="-122"/>
                <a:ea typeface="黑体" pitchFamily="49" charset="-122"/>
              </a:rPr>
              <a:t>--</a:t>
            </a:r>
            <a:r>
              <a:rPr lang="zh-CN" altLang="en-US" dirty="0">
                <a:latin typeface="黑体" pitchFamily="49" charset="-122"/>
                <a:ea typeface="黑体" pitchFamily="49" charset="-122"/>
              </a:rPr>
              <a:t>判断是否存在指定学号的学生记录，没有则插入新记录</a:t>
            </a:r>
          </a:p>
          <a:p>
            <a:r>
              <a:rPr lang="en-US" altLang="zh-CN" dirty="0">
                <a:solidFill>
                  <a:schemeClr val="tx2"/>
                </a:solidFill>
                <a:latin typeface="黑体" pitchFamily="49" charset="-122"/>
                <a:ea typeface="黑体" pitchFamily="49" charset="-122"/>
              </a:rPr>
              <a:t>IF EXISTS(SELECT * FROM Students WHERE </a:t>
            </a:r>
            <a:r>
              <a:rPr lang="en-US" altLang="zh-CN" dirty="0" err="1">
                <a:solidFill>
                  <a:schemeClr val="tx2"/>
                </a:solidFill>
                <a:latin typeface="黑体" pitchFamily="49" charset="-122"/>
                <a:ea typeface="黑体" pitchFamily="49" charset="-122"/>
              </a:rPr>
              <a:t>Student_id</a:t>
            </a:r>
            <a:r>
              <a:rPr lang="en-US" altLang="zh-CN" dirty="0">
                <a:solidFill>
                  <a:schemeClr val="tx2"/>
                </a:solidFill>
                <a:latin typeface="黑体" pitchFamily="49" charset="-122"/>
                <a:ea typeface="黑体" pitchFamily="49" charset="-122"/>
              </a:rPr>
              <a:t>='11003')</a:t>
            </a:r>
          </a:p>
          <a:p>
            <a:r>
              <a:rPr lang="en-US" altLang="zh-CN" dirty="0">
                <a:solidFill>
                  <a:schemeClr val="tx2"/>
                </a:solidFill>
                <a:latin typeface="黑体" pitchFamily="49" charset="-122"/>
                <a:ea typeface="黑体" pitchFamily="49" charset="-122"/>
              </a:rPr>
              <a:t>RETURN</a:t>
            </a:r>
          </a:p>
          <a:p>
            <a:r>
              <a:rPr lang="en-US" altLang="zh-CN" dirty="0">
                <a:solidFill>
                  <a:schemeClr val="tx2"/>
                </a:solidFill>
                <a:latin typeface="黑体" pitchFamily="49" charset="-122"/>
                <a:ea typeface="黑体" pitchFamily="49" charset="-122"/>
              </a:rPr>
              <a:t>ELSE</a:t>
            </a:r>
          </a:p>
          <a:p>
            <a:r>
              <a:rPr lang="en-US" altLang="zh-CN" dirty="0">
                <a:solidFill>
                  <a:schemeClr val="tx2"/>
                </a:solidFill>
                <a:latin typeface="黑体" pitchFamily="49" charset="-122"/>
                <a:ea typeface="黑体" pitchFamily="49" charset="-122"/>
              </a:rPr>
              <a:t>INSERT INTO Students(</a:t>
            </a:r>
            <a:r>
              <a:rPr lang="en-US" altLang="zh-CN" dirty="0" err="1">
                <a:solidFill>
                  <a:schemeClr val="tx2"/>
                </a:solidFill>
                <a:latin typeface="黑体" pitchFamily="49" charset="-122"/>
                <a:ea typeface="黑体" pitchFamily="49" charset="-122"/>
              </a:rPr>
              <a:t>Student_id,Student_name,Student_sex,Student_classid</a:t>
            </a:r>
            <a:r>
              <a:rPr lang="en-US" altLang="zh-CN" dirty="0">
                <a:solidFill>
                  <a:schemeClr val="tx2"/>
                </a:solidFill>
                <a:latin typeface="黑体" pitchFamily="49" charset="-122"/>
                <a:ea typeface="黑体" pitchFamily="49" charset="-122"/>
              </a:rPr>
              <a:t>)</a:t>
            </a:r>
          </a:p>
          <a:p>
            <a:r>
              <a:rPr lang="en-US" altLang="zh-CN" dirty="0">
                <a:solidFill>
                  <a:schemeClr val="tx2"/>
                </a:solidFill>
                <a:latin typeface="黑体" pitchFamily="49" charset="-122"/>
                <a:ea typeface="黑体" pitchFamily="49" charset="-122"/>
              </a:rPr>
              <a:t>VALUES('11003', '</a:t>
            </a:r>
            <a:r>
              <a:rPr lang="zh-CN" altLang="en-US" dirty="0">
                <a:solidFill>
                  <a:schemeClr val="tx2"/>
                </a:solidFill>
                <a:latin typeface="黑体" pitchFamily="49" charset="-122"/>
                <a:ea typeface="黑体" pitchFamily="49" charset="-122"/>
              </a:rPr>
              <a:t>张三</a:t>
            </a:r>
            <a:r>
              <a:rPr lang="en-US" altLang="zh-CN" dirty="0">
                <a:solidFill>
                  <a:schemeClr val="tx2"/>
                </a:solidFill>
                <a:latin typeface="黑体" pitchFamily="49" charset="-122"/>
                <a:ea typeface="黑体" pitchFamily="49" charset="-122"/>
              </a:rPr>
              <a:t>', '</a:t>
            </a:r>
            <a:r>
              <a:rPr lang="zh-CN" altLang="en-US" dirty="0">
                <a:solidFill>
                  <a:schemeClr val="tx2"/>
                </a:solidFill>
                <a:latin typeface="黑体" pitchFamily="49" charset="-122"/>
                <a:ea typeface="黑体" pitchFamily="49" charset="-122"/>
              </a:rPr>
              <a:t>男</a:t>
            </a:r>
            <a:r>
              <a:rPr lang="en-US" altLang="zh-CN" dirty="0">
                <a:solidFill>
                  <a:schemeClr val="tx2"/>
                </a:solidFill>
                <a:latin typeface="黑体" pitchFamily="49" charset="-122"/>
                <a:ea typeface="黑体" pitchFamily="49" charset="-122"/>
              </a:rPr>
              <a:t>', '2011011')</a:t>
            </a:r>
          </a:p>
        </p:txBody>
      </p:sp>
    </p:spTree>
    <p:extLst>
      <p:ext uri="{BB962C8B-B14F-4D97-AF65-F5344CB8AC3E}">
        <p14:creationId xmlns:p14="http://schemas.microsoft.com/office/powerpoint/2010/main" xmlns="" val="1504695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9" name="AutoShape 16"/>
          <p:cNvSpPr>
            <a:spLocks noChangeArrowheads="1"/>
          </p:cNvSpPr>
          <p:nvPr/>
        </p:nvSpPr>
        <p:spPr bwMode="gray">
          <a:xfrm>
            <a:off x="6416962" y="3925961"/>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p:cNvCxnSpPr>
          <p:nvPr/>
        </p:nvCxnSpPr>
        <p:spPr bwMode="gray">
          <a:xfrm>
            <a:off x="5133055" y="4428932"/>
            <a:ext cx="1269619" cy="18522"/>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7</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8</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9</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2088703" y="2764584"/>
            <a:ext cx="1614488" cy="738664"/>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程序，查询经济信息系所有教师的信息</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4205288" y="2742890"/>
            <a:ext cx="1614488" cy="738664"/>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程序，查询所有家庭所在地为山西的男同学</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557123" y="2656861"/>
            <a:ext cx="1614487" cy="1169551"/>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编写</a:t>
            </a:r>
            <a:r>
              <a:rPr lang="en-US" altLang="zh-CN" sz="1400" dirty="0"/>
              <a:t>T-SQL</a:t>
            </a:r>
            <a:r>
              <a:rPr lang="zh-CN" altLang="en-US" sz="1400" dirty="0"/>
              <a:t>程序，查询班级编号及其对应的班级名称，并在班级名称前显示班级所在系部</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909022" cy="73866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程序，查询</a:t>
            </a:r>
            <a:r>
              <a:rPr lang="en-US" altLang="zh-CN" sz="1400" dirty="0"/>
              <a:t>2011</a:t>
            </a:r>
            <a:r>
              <a:rPr lang="zh-CN" altLang="en-US" sz="1400" dirty="0"/>
              <a:t>级学生中</a:t>
            </a:r>
            <a:r>
              <a:rPr lang="en-US" altLang="zh-CN" sz="1400" dirty="0"/>
              <a:t>6</a:t>
            </a:r>
            <a:r>
              <a:rPr lang="zh-CN" altLang="en-US" sz="1400" dirty="0"/>
              <a:t>月出生的学生的年龄</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11</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1" name="Text Box 24"/>
          <p:cNvSpPr txBox="1">
            <a:spLocks noChangeArrowheads="1"/>
          </p:cNvSpPr>
          <p:nvPr/>
        </p:nvSpPr>
        <p:spPr bwMode="gray">
          <a:xfrm>
            <a:off x="6658410" y="5092470"/>
            <a:ext cx="1513200" cy="1169551"/>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程序，创建用户自定义函数，实现计算某门课程平均分的功能</a:t>
            </a:r>
            <a:endParaRPr lang="en-US" altLang="zh-CN" sz="1400" dirty="0">
              <a:solidFill>
                <a:srgbClr val="000000"/>
              </a:solidFill>
              <a:ea typeface="宋体" pitchFamily="2" charset="-122"/>
            </a:endParaRPr>
          </a:p>
        </p:txBody>
      </p:sp>
      <p:sp>
        <p:nvSpPr>
          <p:cNvPr id="115" name="Text Box 27"/>
          <p:cNvSpPr txBox="1">
            <a:spLocks noChangeArrowheads="1"/>
          </p:cNvSpPr>
          <p:nvPr/>
        </p:nvSpPr>
        <p:spPr bwMode="gray">
          <a:xfrm>
            <a:off x="1915671" y="4968948"/>
            <a:ext cx="1614488" cy="738664"/>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编写</a:t>
            </a:r>
            <a:r>
              <a:rPr lang="en-US" altLang="zh-CN" sz="1400" dirty="0"/>
              <a:t>T-SQL</a:t>
            </a:r>
            <a:r>
              <a:rPr lang="zh-CN" altLang="en-US" sz="1400" dirty="0"/>
              <a:t>程序，查询</a:t>
            </a:r>
            <a:r>
              <a:rPr lang="en-US" altLang="zh-CN" sz="1400" dirty="0"/>
              <a:t>Students</a:t>
            </a:r>
            <a:r>
              <a:rPr lang="zh-CN" altLang="en-US" sz="1400" dirty="0"/>
              <a:t>表的第一列的长度</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904486"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10</a:t>
            </a:r>
            <a:endParaRPr lang="en-US" altLang="zh-CN" sz="1600" b="1" dirty="0">
              <a:solidFill>
                <a:srgbClr val="FFFFFF"/>
              </a:solidFill>
              <a:ea typeface="宋体" pitchFamily="2" charset="-122"/>
            </a:endParaRPr>
          </a:p>
        </p:txBody>
      </p:sp>
      <p:sp>
        <p:nvSpPr>
          <p:cNvPr id="58" name="Text Box 20"/>
          <p:cNvSpPr txBox="1">
            <a:spLocks noChangeArrowheads="1"/>
          </p:cNvSpPr>
          <p:nvPr/>
        </p:nvSpPr>
        <p:spPr bwMode="gray">
          <a:xfrm>
            <a:off x="6528523" y="4330329"/>
            <a:ext cx="917138"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12</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extLst>
      <p:ext uri="{BB962C8B-B14F-4D97-AF65-F5344CB8AC3E}">
        <p14:creationId xmlns:p14="http://schemas.microsoft.com/office/powerpoint/2010/main" xmlns="" val="34115808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263104" y="3901917"/>
            <a:ext cx="7053312" cy="2335396"/>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80724" y="1628800"/>
            <a:ext cx="7072362" cy="2088232"/>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smtClean="0"/>
              <a:t>任务</a:t>
            </a:r>
            <a:r>
              <a:rPr lang="en-US" altLang="zh-CN" sz="2800" dirty="0" smtClean="0"/>
              <a:t>3    </a:t>
            </a:r>
            <a:r>
              <a:rPr lang="en-US" altLang="zh-CN" sz="2800" dirty="0"/>
              <a:t>(</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80</a:t>
            </a:fld>
            <a:endParaRPr lang="en-US" altLang="zh-CN"/>
          </a:p>
        </p:txBody>
      </p:sp>
      <p:sp>
        <p:nvSpPr>
          <p:cNvPr id="16" name="Rectangle 3"/>
          <p:cNvSpPr>
            <a:spLocks noChangeArrowheads="1"/>
          </p:cNvSpPr>
          <p:nvPr/>
        </p:nvSpPr>
        <p:spPr bwMode="auto">
          <a:xfrm>
            <a:off x="1428243" y="4023174"/>
            <a:ext cx="6813220" cy="2031325"/>
          </a:xfrm>
          <a:prstGeom prst="rect">
            <a:avLst/>
          </a:prstGeom>
          <a:noFill/>
          <a:ln w="9525" algn="ctr">
            <a:noFill/>
            <a:miter lim="800000"/>
            <a:headEnd/>
            <a:tailEnd/>
          </a:ln>
          <a:effectLst/>
        </p:spPr>
        <p:txBody>
          <a:bodyPr wrap="square">
            <a:spAutoFit/>
          </a:bodyPr>
          <a:lstStyle/>
          <a:p>
            <a:pPr>
              <a:buFontTx/>
              <a:buNone/>
            </a:pPr>
            <a:r>
              <a:rPr lang="zh-CN" altLang="en-US" dirty="0">
                <a:solidFill>
                  <a:schemeClr val="tx2"/>
                </a:solidFill>
                <a:latin typeface="黑体" pitchFamily="49" charset="-122"/>
                <a:ea typeface="黑体" pitchFamily="49" charset="-122"/>
              </a:rPr>
              <a:t>如果</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后没有整型表达式，则退出程序并返回一个空值；若使用整型表达式，</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语句可以返回一个整数值，一般情况下，只有存储过程（存储过程将在下一学习情境中进行介绍）才会向执行调用的过程或应用程序返回一个整数值，可将</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的返回值作为程序是否成功执行的判断标志。在</a:t>
            </a:r>
            <a:r>
              <a:rPr lang="en-US" altLang="zh-CN" dirty="0">
                <a:solidFill>
                  <a:schemeClr val="tx2"/>
                </a:solidFill>
                <a:latin typeface="黑体" pitchFamily="49" charset="-122"/>
                <a:ea typeface="黑体" pitchFamily="49" charset="-122"/>
              </a:rPr>
              <a:t>SQL Server</a:t>
            </a:r>
            <a:r>
              <a:rPr lang="zh-CN" altLang="en-US" dirty="0">
                <a:solidFill>
                  <a:schemeClr val="tx2"/>
                </a:solidFill>
                <a:latin typeface="黑体" pitchFamily="49" charset="-122"/>
                <a:ea typeface="黑体" pitchFamily="49" charset="-122"/>
              </a:rPr>
              <a:t>中除非另有说明，所有系统存储过程返回</a:t>
            </a:r>
            <a:r>
              <a:rPr lang="en-US" altLang="zh-CN" dirty="0">
                <a:solidFill>
                  <a:schemeClr val="tx2"/>
                </a:solidFill>
                <a:latin typeface="黑体" pitchFamily="49" charset="-122"/>
                <a:ea typeface="黑体" pitchFamily="49" charset="-122"/>
              </a:rPr>
              <a:t>0</a:t>
            </a:r>
            <a:r>
              <a:rPr lang="zh-CN" altLang="en-US" dirty="0">
                <a:solidFill>
                  <a:schemeClr val="tx2"/>
                </a:solidFill>
                <a:latin typeface="黑体" pitchFamily="49" charset="-122"/>
                <a:ea typeface="黑体" pitchFamily="49" charset="-122"/>
              </a:rPr>
              <a:t>值，即表示调用成功，而非零值则表示调用失败。</a:t>
            </a:r>
          </a:p>
        </p:txBody>
      </p:sp>
      <p:sp>
        <p:nvSpPr>
          <p:cNvPr id="19" name="Line 5"/>
          <p:cNvSpPr>
            <a:spLocks noChangeShapeType="1"/>
          </p:cNvSpPr>
          <p:nvPr/>
        </p:nvSpPr>
        <p:spPr bwMode="black">
          <a:xfrm flipV="1">
            <a:off x="1501541" y="3819491"/>
            <a:ext cx="6504010" cy="0"/>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7" name="矩形 6"/>
          <p:cNvSpPr/>
          <p:nvPr/>
        </p:nvSpPr>
        <p:spPr>
          <a:xfrm>
            <a:off x="1392675" y="1628800"/>
            <a:ext cx="6860411" cy="2031325"/>
          </a:xfrm>
          <a:prstGeom prst="rect">
            <a:avLst/>
          </a:prstGeom>
        </p:spPr>
        <p:txBody>
          <a:bodyPr wrap="square">
            <a:spAutoFit/>
          </a:bodyPr>
          <a:lstStyle/>
          <a:p>
            <a:r>
              <a:rPr lang="zh-CN" altLang="en-US" dirty="0">
                <a:solidFill>
                  <a:schemeClr val="tx2"/>
                </a:solidFill>
                <a:latin typeface="黑体" pitchFamily="49" charset="-122"/>
                <a:ea typeface="黑体" pitchFamily="49" charset="-122"/>
              </a:rPr>
              <a:t>知识总结</a:t>
            </a:r>
            <a:r>
              <a:rPr lang="en-US" altLang="zh-CN" dirty="0">
                <a:solidFill>
                  <a:schemeClr val="tx2"/>
                </a:solidFill>
                <a:latin typeface="黑体" pitchFamily="49" charset="-122"/>
                <a:ea typeface="黑体" pitchFamily="49" charset="-122"/>
              </a:rPr>
              <a:t>: </a:t>
            </a:r>
          </a:p>
          <a:p>
            <a:pPr>
              <a:lnSpc>
                <a:spcPct val="150000"/>
              </a:lnSpc>
            </a:pPr>
            <a:r>
              <a:rPr lang="zh-CN" altLang="en-US" dirty="0">
                <a:solidFill>
                  <a:schemeClr val="tx2"/>
                </a:solidFill>
                <a:latin typeface="黑体" pitchFamily="49" charset="-122"/>
                <a:ea typeface="黑体" pitchFamily="49" charset="-122"/>
              </a:rPr>
              <a:t>    本任务使用了</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语句，</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的执行是即时且完全的，可在任何时候用于从过程、批处理或语句块中退出。位于</a:t>
            </a: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语句之后的语句将不会被执行。</a:t>
            </a:r>
          </a:p>
          <a:p>
            <a:pPr>
              <a:lnSpc>
                <a:spcPct val="150000"/>
              </a:lnSpc>
            </a:pPr>
            <a:r>
              <a:rPr lang="en-US" altLang="zh-CN" dirty="0">
                <a:solidFill>
                  <a:schemeClr val="tx2"/>
                </a:solidFill>
                <a:latin typeface="黑体" pitchFamily="49" charset="-122"/>
                <a:ea typeface="黑体" pitchFamily="49" charset="-122"/>
              </a:rPr>
              <a:t>RETURN</a:t>
            </a:r>
            <a:r>
              <a:rPr lang="zh-CN" altLang="en-US" dirty="0">
                <a:solidFill>
                  <a:schemeClr val="tx2"/>
                </a:solidFill>
                <a:latin typeface="黑体" pitchFamily="49" charset="-122"/>
                <a:ea typeface="黑体" pitchFamily="49" charset="-122"/>
              </a:rPr>
              <a:t>语句的语法格式为</a:t>
            </a:r>
            <a:r>
              <a:rPr lang="zh-CN" altLang="en-US" dirty="0" smtClean="0">
                <a:solidFill>
                  <a:schemeClr val="tx2"/>
                </a:solidFill>
                <a:latin typeface="黑体" pitchFamily="49" charset="-122"/>
                <a:ea typeface="黑体" pitchFamily="49" charset="-122"/>
              </a:rPr>
              <a:t>：  </a:t>
            </a:r>
            <a:r>
              <a:rPr lang="en-US" altLang="zh-CN" dirty="0" smtClean="0">
                <a:solidFill>
                  <a:schemeClr val="tx2"/>
                </a:solidFill>
                <a:latin typeface="黑体" pitchFamily="49" charset="-122"/>
                <a:ea typeface="黑体" pitchFamily="49" charset="-122"/>
              </a:rPr>
              <a:t> </a:t>
            </a:r>
            <a:r>
              <a:rPr lang="en-US" altLang="zh-CN" dirty="0">
                <a:latin typeface="黑体" pitchFamily="49" charset="-122"/>
                <a:ea typeface="黑体" pitchFamily="49" charset="-122"/>
              </a:rPr>
              <a:t>RETURN  [</a:t>
            </a:r>
            <a:r>
              <a:rPr lang="zh-CN" altLang="en-US" dirty="0">
                <a:latin typeface="黑体" pitchFamily="49" charset="-122"/>
                <a:ea typeface="黑体" pitchFamily="49" charset="-122"/>
              </a:rPr>
              <a:t>整型表达式</a:t>
            </a:r>
            <a:r>
              <a:rPr lang="en-US" altLang="zh-CN" dirty="0">
                <a:latin typeface="黑体" pitchFamily="49" charset="-122"/>
                <a:ea typeface="黑体" pitchFamily="49" charset="-122"/>
              </a:rPr>
              <a:t>]</a:t>
            </a:r>
          </a:p>
        </p:txBody>
      </p:sp>
    </p:spTree>
    <p:extLst>
      <p:ext uri="{BB962C8B-B14F-4D97-AF65-F5344CB8AC3E}">
        <p14:creationId xmlns:p14="http://schemas.microsoft.com/office/powerpoint/2010/main" xmlns="" val="135439745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8437" y="260648"/>
            <a:ext cx="6116299" cy="487363"/>
          </a:xfrm>
        </p:spPr>
        <p:txBody>
          <a:bodyPr/>
          <a:lstStyle/>
          <a:p>
            <a:r>
              <a:rPr lang="zh-CN" altLang="en-US" sz="2000" dirty="0">
                <a:latin typeface="黑体" pitchFamily="49" charset="-122"/>
              </a:rPr>
              <a:t>任务</a:t>
            </a:r>
            <a:r>
              <a:rPr lang="en-US" altLang="zh-CN" sz="2000" dirty="0" smtClean="0">
                <a:latin typeface="黑体" pitchFamily="49" charset="-122"/>
              </a:rPr>
              <a:t>4   </a:t>
            </a:r>
            <a:r>
              <a:rPr lang="zh-CN" altLang="en-US" sz="2000" dirty="0" smtClean="0">
                <a:latin typeface="黑体" pitchFamily="49" charset="-122"/>
              </a:rPr>
              <a:t>编写</a:t>
            </a:r>
            <a:r>
              <a:rPr lang="en-US" altLang="zh-CN" sz="2000" dirty="0">
                <a:latin typeface="黑体" pitchFamily="49" charset="-122"/>
              </a:rPr>
              <a:t>T-SQL</a:t>
            </a:r>
            <a:r>
              <a:rPr lang="zh-CN" altLang="en-US" sz="2000" dirty="0">
                <a:latin typeface="黑体" pitchFamily="49" charset="-122"/>
              </a:rPr>
              <a:t>程序，查询</a:t>
            </a:r>
            <a:r>
              <a:rPr lang="en-US" altLang="zh-CN" sz="2000" dirty="0">
                <a:latin typeface="黑体" pitchFamily="49" charset="-122"/>
              </a:rPr>
              <a:t>Students</a:t>
            </a:r>
            <a:r>
              <a:rPr lang="zh-CN" altLang="en-US" sz="2000" dirty="0">
                <a:latin typeface="黑体" pitchFamily="49" charset="-122"/>
              </a:rPr>
              <a:t>表中所有男生的基本情况，输出学号、姓名、性别及班级名称</a:t>
            </a:r>
            <a:endParaRPr lang="zh-CN" altLang="en-US" sz="20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81</a:t>
            </a:fld>
            <a:endParaRPr lang="en-US" altLang="zh-CN"/>
          </a:p>
        </p:txBody>
      </p:sp>
      <p:sp>
        <p:nvSpPr>
          <p:cNvPr id="6" name="AutoShape 4"/>
          <p:cNvSpPr>
            <a:spLocks noChangeArrowheads="1"/>
          </p:cNvSpPr>
          <p:nvPr/>
        </p:nvSpPr>
        <p:spPr bwMode="gray">
          <a:xfrm>
            <a:off x="1879567" y="1866055"/>
            <a:ext cx="2692433" cy="84286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2133327"/>
            <a:ext cx="1805277"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879567" y="3140967"/>
            <a:ext cx="2692433" cy="86409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995330" y="32867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28662" y="333080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27242" y="3286758"/>
            <a:ext cx="1884718"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26" name="Arc 13"/>
          <p:cNvSpPr>
            <a:spLocks/>
          </p:cNvSpPr>
          <p:nvPr/>
        </p:nvSpPr>
        <p:spPr bwMode="gray">
          <a:xfrm rot="15937656">
            <a:off x="1680178" y="334577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8" name="AutoShape 4"/>
          <p:cNvSpPr>
            <a:spLocks noChangeArrowheads="1"/>
          </p:cNvSpPr>
          <p:nvPr/>
        </p:nvSpPr>
        <p:spPr bwMode="gray">
          <a:xfrm>
            <a:off x="1947109" y="4301440"/>
            <a:ext cx="2692433" cy="95764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9" name="AutoShape 11"/>
          <p:cNvSpPr>
            <a:spLocks noChangeArrowheads="1"/>
          </p:cNvSpPr>
          <p:nvPr/>
        </p:nvSpPr>
        <p:spPr bwMode="gray">
          <a:xfrm>
            <a:off x="1062872" y="451638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1" name="Arc 13"/>
          <p:cNvSpPr>
            <a:spLocks/>
          </p:cNvSpPr>
          <p:nvPr/>
        </p:nvSpPr>
        <p:spPr bwMode="gray">
          <a:xfrm rot="15937656">
            <a:off x="1726785" y="460106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2" name="Text Box 16"/>
          <p:cNvSpPr txBox="1">
            <a:spLocks noChangeArrowheads="1"/>
          </p:cNvSpPr>
          <p:nvPr/>
        </p:nvSpPr>
        <p:spPr bwMode="gray">
          <a:xfrm>
            <a:off x="996204" y="456043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3" name="Rectangle 20"/>
          <p:cNvSpPr>
            <a:spLocks noChangeArrowheads="1"/>
          </p:cNvSpPr>
          <p:nvPr/>
        </p:nvSpPr>
        <p:spPr bwMode="black">
          <a:xfrm>
            <a:off x="2330209" y="4335759"/>
            <a:ext cx="1805277" cy="923330"/>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a:solidFill>
                  <a:schemeClr val="tx2">
                    <a:lumMod val="50000"/>
                  </a:schemeClr>
                </a:solidFill>
                <a:latin typeface="黑体" pitchFamily="49" charset="-122"/>
                <a:ea typeface="黑体" pitchFamily="49" charset="-122"/>
              </a:rPr>
              <a:t>9.18</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24"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07832" y="1628800"/>
            <a:ext cx="4536480" cy="2931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50937" y="4239028"/>
            <a:ext cx="2693375" cy="235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Rectangle 4"/>
          <p:cNvSpPr>
            <a:spLocks noChangeArrowheads="1"/>
          </p:cNvSpPr>
          <p:nvPr/>
        </p:nvSpPr>
        <p:spPr bwMode="auto">
          <a:xfrm>
            <a:off x="5076056" y="5686131"/>
            <a:ext cx="87089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a:solidFill>
                  <a:schemeClr val="tx2"/>
                </a:solidFill>
              </a:rPr>
              <a:t>图</a:t>
            </a:r>
            <a:r>
              <a:rPr lang="en-US" altLang="zh-CN" b="1" dirty="0">
                <a:solidFill>
                  <a:schemeClr val="tx2"/>
                </a:solidFill>
              </a:rPr>
              <a:t>9.18</a:t>
            </a:r>
            <a:endParaRPr lang="zh-CN" altLang="en-US" b="1" dirty="0">
              <a:solidFill>
                <a:schemeClr val="tx2"/>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82</a:t>
            </a:fld>
            <a:endParaRPr lang="en-US" altLang="zh-CN"/>
          </a:p>
        </p:txBody>
      </p:sp>
      <p:sp>
        <p:nvSpPr>
          <p:cNvPr id="6" name="矩形 5"/>
          <p:cNvSpPr/>
          <p:nvPr/>
        </p:nvSpPr>
        <p:spPr>
          <a:xfrm>
            <a:off x="1393232" y="1700808"/>
            <a:ext cx="6912768" cy="4330416"/>
          </a:xfrm>
          <a:prstGeom prst="rect">
            <a:avLst/>
          </a:prstGeom>
          <a:solidFill>
            <a:schemeClr val="accent2">
              <a:lumMod val="40000"/>
              <a:lumOff val="60000"/>
            </a:schemeClr>
          </a:solidFill>
        </p:spPr>
        <p:txBody>
          <a:bodyPr wrap="square">
            <a:spAutoFit/>
          </a:bodyPr>
          <a:lstStyle/>
          <a:p>
            <a:r>
              <a:rPr lang="zh-CN" altLang="en-US" dirty="0">
                <a:solidFill>
                  <a:schemeClr val="tx2"/>
                </a:solidFill>
                <a:latin typeface="黑体" pitchFamily="49" charset="-122"/>
                <a:ea typeface="黑体" pitchFamily="49" charset="-122"/>
              </a:rPr>
              <a:t>知识总结</a:t>
            </a:r>
            <a:r>
              <a:rPr lang="en-US" altLang="zh-CN" dirty="0">
                <a:solidFill>
                  <a:schemeClr val="tx2"/>
                </a:solidFill>
                <a:latin typeface="黑体" pitchFamily="49" charset="-122"/>
                <a:ea typeface="黑体" pitchFamily="49" charset="-122"/>
              </a:rPr>
              <a:t>: </a:t>
            </a:r>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本任务使用了简单</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语句来完成多重选择的程序设计</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1</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语句和</a:t>
            </a:r>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语句一样，也用来实现选择结构。但是它与</a:t>
            </a:r>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语句相比，可以更方便的实现多重选择的情况，从而可以避免多重的</a:t>
            </a:r>
            <a:r>
              <a:rPr lang="en-US" altLang="zh-CN" dirty="0">
                <a:solidFill>
                  <a:schemeClr val="tx2"/>
                </a:solidFill>
                <a:latin typeface="黑体" pitchFamily="49" charset="-122"/>
                <a:ea typeface="黑体" pitchFamily="49" charset="-122"/>
              </a:rPr>
              <a:t>IF…ELSE</a:t>
            </a:r>
            <a:r>
              <a:rPr lang="zh-CN" altLang="en-US" dirty="0">
                <a:solidFill>
                  <a:schemeClr val="tx2"/>
                </a:solidFill>
                <a:latin typeface="黑体" pitchFamily="49" charset="-122"/>
                <a:ea typeface="黑体" pitchFamily="49" charset="-122"/>
              </a:rPr>
              <a:t>语句的嵌套，使得程序的结构更加简练、清晰。</a:t>
            </a:r>
          </a:p>
          <a:p>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中的</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语句可分为简单</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语句和搜索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语句两种</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pPr>
              <a:lnSpc>
                <a:spcPct val="90000"/>
              </a:lnSpc>
            </a:pPr>
            <a:endParaRPr lang="en-US" altLang="zh-CN" dirty="0" smtClean="0">
              <a:solidFill>
                <a:schemeClr val="tx2"/>
              </a:solidFill>
              <a:latin typeface="黑体" pitchFamily="49" charset="-122"/>
              <a:ea typeface="黑体" pitchFamily="49" charset="-122"/>
            </a:endParaRPr>
          </a:p>
          <a:p>
            <a:pPr>
              <a:lnSpc>
                <a:spcPct val="90000"/>
              </a:lnSpc>
            </a:pPr>
            <a:r>
              <a:rPr lang="zh-CN" altLang="en-US" dirty="0" smtClean="0">
                <a:solidFill>
                  <a:schemeClr val="tx2"/>
                </a:solidFill>
                <a:latin typeface="黑体" pitchFamily="49" charset="-122"/>
                <a:ea typeface="黑体" pitchFamily="49" charset="-122"/>
              </a:rPr>
              <a:t>简单</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语句的语法格式为</a:t>
            </a:r>
            <a:r>
              <a:rPr lang="zh-CN" altLang="en-US" dirty="0" smtClean="0">
                <a:solidFill>
                  <a:schemeClr val="tx2"/>
                </a:solidFill>
                <a:latin typeface="黑体" pitchFamily="49" charset="-122"/>
                <a:ea typeface="黑体" pitchFamily="49" charset="-122"/>
              </a:rPr>
              <a:t>：</a:t>
            </a:r>
            <a:endParaRPr lang="zh-CN" altLang="en-US" dirty="0">
              <a:solidFill>
                <a:schemeClr val="tx2"/>
              </a:solidFill>
              <a:latin typeface="黑体" pitchFamily="49" charset="-122"/>
              <a:ea typeface="黑体" pitchFamily="49" charset="-122"/>
            </a:endParaRPr>
          </a:p>
          <a:p>
            <a:pPr>
              <a:lnSpc>
                <a:spcPct val="90000"/>
              </a:lnSpc>
            </a:pPr>
            <a:r>
              <a:rPr lang="en-US" altLang="zh-CN" dirty="0">
                <a:solidFill>
                  <a:schemeClr val="tx2"/>
                </a:solidFill>
                <a:latin typeface="黑体" pitchFamily="49" charset="-122"/>
                <a:ea typeface="黑体" pitchFamily="49" charset="-122"/>
              </a:rPr>
              <a:t>  </a:t>
            </a:r>
            <a:r>
              <a:rPr lang="en-US" altLang="zh-CN" dirty="0">
                <a:latin typeface="黑体" pitchFamily="49" charset="-122"/>
                <a:ea typeface="黑体" pitchFamily="49" charset="-122"/>
              </a:rPr>
              <a:t>CASE </a:t>
            </a:r>
            <a:r>
              <a:rPr lang="zh-CN" altLang="en-US" dirty="0">
                <a:latin typeface="黑体" pitchFamily="49" charset="-122"/>
                <a:ea typeface="黑体" pitchFamily="49" charset="-122"/>
              </a:rPr>
              <a:t>表达式</a:t>
            </a:r>
          </a:p>
          <a:p>
            <a:pPr>
              <a:lnSpc>
                <a:spcPct val="90000"/>
              </a:lnSpc>
            </a:pPr>
            <a:r>
              <a:rPr lang="en-US" altLang="zh-CN" dirty="0">
                <a:latin typeface="黑体" pitchFamily="49" charset="-122"/>
                <a:ea typeface="黑体" pitchFamily="49" charset="-122"/>
              </a:rPr>
              <a:t>  WHEN </a:t>
            </a:r>
            <a:r>
              <a:rPr lang="zh-CN" altLang="en-US" dirty="0">
                <a:latin typeface="黑体" pitchFamily="49" charset="-122"/>
                <a:ea typeface="黑体" pitchFamily="49" charset="-122"/>
              </a:rPr>
              <a:t>表达式 </a:t>
            </a:r>
            <a:r>
              <a:rPr lang="en-US" altLang="zh-CN" dirty="0">
                <a:latin typeface="黑体" pitchFamily="49" charset="-122"/>
                <a:ea typeface="黑体" pitchFamily="49" charset="-122"/>
              </a:rPr>
              <a:t>THEN </a:t>
            </a:r>
            <a:r>
              <a:rPr lang="zh-CN" altLang="en-US" dirty="0">
                <a:latin typeface="黑体" pitchFamily="49" charset="-122"/>
                <a:ea typeface="黑体" pitchFamily="49" charset="-122"/>
              </a:rPr>
              <a:t>结果表达式</a:t>
            </a:r>
          </a:p>
          <a:p>
            <a:pPr>
              <a:lnSpc>
                <a:spcPct val="90000"/>
              </a:lnSpc>
            </a:pPr>
            <a:r>
              <a:rPr lang="en-US" altLang="zh-CN" dirty="0">
                <a:latin typeface="黑体" pitchFamily="49" charset="-122"/>
                <a:ea typeface="黑体" pitchFamily="49" charset="-122"/>
              </a:rPr>
              <a:t>  …… ……</a:t>
            </a:r>
          </a:p>
          <a:p>
            <a:pPr>
              <a:lnSpc>
                <a:spcPct val="90000"/>
              </a:lnSpc>
            </a:pPr>
            <a:r>
              <a:rPr lang="en-US" altLang="zh-CN" dirty="0">
                <a:latin typeface="黑体" pitchFamily="49" charset="-122"/>
                <a:ea typeface="黑体" pitchFamily="49" charset="-122"/>
              </a:rPr>
              <a:t>  [ELSE </a:t>
            </a:r>
            <a:r>
              <a:rPr lang="zh-CN" altLang="en-US" dirty="0">
                <a:latin typeface="黑体" pitchFamily="49" charset="-122"/>
                <a:ea typeface="黑体" pitchFamily="49" charset="-122"/>
              </a:rPr>
              <a:t>结果表达式</a:t>
            </a:r>
            <a:r>
              <a:rPr lang="en-US" altLang="zh-CN" dirty="0">
                <a:latin typeface="黑体" pitchFamily="49" charset="-122"/>
                <a:ea typeface="黑体" pitchFamily="49" charset="-122"/>
              </a:rPr>
              <a:t>]</a:t>
            </a:r>
          </a:p>
          <a:p>
            <a:pPr>
              <a:lnSpc>
                <a:spcPct val="90000"/>
              </a:lnSpc>
            </a:pPr>
            <a:r>
              <a:rPr lang="en-US" altLang="zh-CN" dirty="0">
                <a:latin typeface="黑体" pitchFamily="49" charset="-122"/>
                <a:ea typeface="黑体" pitchFamily="49" charset="-122"/>
              </a:rPr>
              <a:t>  END</a:t>
            </a:r>
          </a:p>
          <a:p>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340157111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83</a:t>
            </a:fld>
            <a:endParaRPr lang="en-US" altLang="zh-CN"/>
          </a:p>
        </p:txBody>
      </p:sp>
      <p:sp>
        <p:nvSpPr>
          <p:cNvPr id="6" name="矩形 5"/>
          <p:cNvSpPr/>
          <p:nvPr/>
        </p:nvSpPr>
        <p:spPr>
          <a:xfrm>
            <a:off x="1264822" y="2100735"/>
            <a:ext cx="6912768" cy="3471720"/>
          </a:xfrm>
          <a:prstGeom prst="rect">
            <a:avLst/>
          </a:prstGeom>
          <a:solidFill>
            <a:schemeClr val="accent2">
              <a:lumMod val="40000"/>
              <a:lumOff val="60000"/>
            </a:schemeClr>
          </a:solidFill>
        </p:spPr>
        <p:txBody>
          <a:bodyPr wrap="square">
            <a:spAutoFit/>
          </a:bodyPr>
          <a:lstStyle/>
          <a:p>
            <a:pPr>
              <a:lnSpc>
                <a:spcPct val="90000"/>
              </a:lnSpc>
            </a:pPr>
            <a:endParaRPr lang="en-US" altLang="zh-CN" dirty="0" smtClean="0">
              <a:solidFill>
                <a:schemeClr val="tx2"/>
              </a:solidFill>
              <a:latin typeface="黑体" pitchFamily="49" charset="-122"/>
              <a:ea typeface="黑体" pitchFamily="49" charset="-122"/>
            </a:endParaRPr>
          </a:p>
          <a:p>
            <a:pPr>
              <a:lnSpc>
                <a:spcPct val="90000"/>
              </a:lnSpc>
            </a:pPr>
            <a:r>
              <a:rPr lang="zh-CN" altLang="en-US" dirty="0" smtClean="0">
                <a:solidFill>
                  <a:schemeClr val="tx2"/>
                </a:solidFill>
                <a:latin typeface="黑体" pitchFamily="49" charset="-122"/>
                <a:ea typeface="黑体" pitchFamily="49" charset="-122"/>
              </a:rPr>
              <a:t>格式</a:t>
            </a:r>
            <a:r>
              <a:rPr lang="zh-CN" altLang="en-US" dirty="0">
                <a:solidFill>
                  <a:schemeClr val="tx2"/>
                </a:solidFill>
                <a:latin typeface="黑体" pitchFamily="49" charset="-122"/>
                <a:ea typeface="黑体" pitchFamily="49" charset="-122"/>
              </a:rPr>
              <a:t>中各部分说明如下：</a:t>
            </a:r>
          </a:p>
          <a:p>
            <a:pPr>
              <a:lnSpc>
                <a:spcPct val="90000"/>
              </a:lnSpc>
            </a:pPr>
            <a:endParaRPr lang="zh-CN" altLang="en-US" dirty="0">
              <a:solidFill>
                <a:schemeClr val="tx2"/>
              </a:solidFill>
              <a:latin typeface="黑体" pitchFamily="49" charset="-122"/>
              <a:ea typeface="黑体" pitchFamily="49" charset="-122"/>
            </a:endParaRPr>
          </a:p>
          <a:p>
            <a:pPr>
              <a:lnSpc>
                <a:spcPct val="90000"/>
              </a:lnSpc>
            </a:pP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后的表达式用于和</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后的表达式逐个进行比</a:t>
            </a:r>
          </a:p>
          <a:p>
            <a:pPr>
              <a:lnSpc>
                <a:spcPct val="90000"/>
              </a:lnSpc>
            </a:pPr>
            <a:r>
              <a:rPr lang="zh-CN" altLang="en-US" dirty="0">
                <a:solidFill>
                  <a:schemeClr val="tx2"/>
                </a:solidFill>
                <a:latin typeface="黑体" pitchFamily="49" charset="-122"/>
                <a:ea typeface="黑体" pitchFamily="49" charset="-122"/>
              </a:rPr>
              <a:t>较，两者数据类型必须相同，或必须是可以进行隐</a:t>
            </a:r>
          </a:p>
          <a:p>
            <a:pPr>
              <a:lnSpc>
                <a:spcPct val="90000"/>
              </a:lnSpc>
            </a:pPr>
            <a:r>
              <a:rPr lang="zh-CN" altLang="en-US" dirty="0">
                <a:solidFill>
                  <a:schemeClr val="tx2"/>
                </a:solidFill>
                <a:latin typeface="黑体" pitchFamily="49" charset="-122"/>
                <a:ea typeface="黑体" pitchFamily="49" charset="-122"/>
              </a:rPr>
              <a:t>式转换的数据类型</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pPr>
              <a:lnSpc>
                <a:spcPct val="90000"/>
              </a:lnSpc>
            </a:pPr>
            <a:endParaRPr lang="en-US" altLang="zh-CN"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 ……</a:t>
            </a:r>
            <a:r>
              <a:rPr lang="zh-CN" altLang="en-US" dirty="0">
                <a:solidFill>
                  <a:schemeClr val="tx2"/>
                </a:solidFill>
                <a:latin typeface="黑体" pitchFamily="49" charset="-122"/>
                <a:ea typeface="黑体" pitchFamily="49" charset="-122"/>
              </a:rPr>
              <a:t>表示可以有多个“</a:t>
            </a:r>
            <a:r>
              <a:rPr lang="en-US" altLang="zh-CN" dirty="0">
                <a:solidFill>
                  <a:schemeClr val="tx2"/>
                </a:solidFill>
                <a:latin typeface="黑体" pitchFamily="49" charset="-122"/>
                <a:ea typeface="黑体" pitchFamily="49" charset="-122"/>
              </a:rPr>
              <a:t>WHEN </a:t>
            </a:r>
            <a:r>
              <a:rPr lang="zh-CN" altLang="en-US" dirty="0">
                <a:solidFill>
                  <a:schemeClr val="tx2"/>
                </a:solidFill>
                <a:latin typeface="黑体" pitchFamily="49" charset="-122"/>
                <a:ea typeface="黑体" pitchFamily="49" charset="-122"/>
              </a:rPr>
              <a:t>表达式</a:t>
            </a:r>
            <a:r>
              <a:rPr lang="en-US" altLang="zh-CN" dirty="0">
                <a:solidFill>
                  <a:schemeClr val="tx2"/>
                </a:solidFill>
                <a:latin typeface="黑体" pitchFamily="49" charset="-122"/>
                <a:ea typeface="黑体" pitchFamily="49" charset="-122"/>
              </a:rPr>
              <a:t>THEN </a:t>
            </a:r>
            <a:r>
              <a:rPr lang="zh-CN" altLang="en-US" dirty="0">
                <a:solidFill>
                  <a:schemeClr val="tx2"/>
                </a:solidFill>
                <a:latin typeface="黑体" pitchFamily="49" charset="-122"/>
                <a:ea typeface="黑体" pitchFamily="49" charset="-122"/>
              </a:rPr>
              <a:t>结果</a:t>
            </a:r>
          </a:p>
          <a:p>
            <a:r>
              <a:rPr lang="zh-CN" altLang="en-US" dirty="0">
                <a:solidFill>
                  <a:schemeClr val="tx2"/>
                </a:solidFill>
                <a:latin typeface="黑体" pitchFamily="49" charset="-122"/>
                <a:ea typeface="黑体" pitchFamily="49" charset="-122"/>
              </a:rPr>
              <a:t>表达式”结构。</a:t>
            </a:r>
          </a:p>
          <a:p>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THEN</a:t>
            </a:r>
            <a:r>
              <a:rPr lang="zh-CN" altLang="en-US" dirty="0">
                <a:solidFill>
                  <a:schemeClr val="tx2"/>
                </a:solidFill>
                <a:latin typeface="黑体" pitchFamily="49" charset="-122"/>
                <a:ea typeface="黑体" pitchFamily="49" charset="-122"/>
              </a:rPr>
              <a:t>后面给出当</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后的表达式值与</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后的表达式相等时，要返回的结果表达式。</a:t>
            </a:r>
          </a:p>
          <a:p>
            <a:pPr>
              <a:lnSpc>
                <a:spcPct val="90000"/>
              </a:lnSpc>
            </a:pPr>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28422439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84</a:t>
            </a:fld>
            <a:endParaRPr lang="en-US" altLang="zh-CN"/>
          </a:p>
        </p:txBody>
      </p:sp>
      <p:sp>
        <p:nvSpPr>
          <p:cNvPr id="6" name="矩形 5"/>
          <p:cNvSpPr/>
          <p:nvPr/>
        </p:nvSpPr>
        <p:spPr>
          <a:xfrm>
            <a:off x="1264822" y="1844824"/>
            <a:ext cx="6912768" cy="3582519"/>
          </a:xfrm>
          <a:prstGeom prst="rect">
            <a:avLst/>
          </a:prstGeom>
          <a:solidFill>
            <a:schemeClr val="accent2">
              <a:lumMod val="40000"/>
              <a:lumOff val="60000"/>
            </a:schemeClr>
          </a:solidFill>
        </p:spPr>
        <p:txBody>
          <a:bodyPr wrap="square">
            <a:spAutoFit/>
          </a:bodyPr>
          <a:lstStyle/>
          <a:p>
            <a:pPr>
              <a:lnSpc>
                <a:spcPct val="90000"/>
              </a:lnSpc>
            </a:pPr>
            <a:endParaRPr lang="en-US" altLang="zh-CN" dirty="0" smtClean="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2</a:t>
            </a:r>
            <a:r>
              <a:rPr lang="zh-CN" altLang="en-US" dirty="0">
                <a:solidFill>
                  <a:schemeClr val="tx2"/>
                </a:solidFill>
                <a:latin typeface="黑体" pitchFamily="49" charset="-122"/>
                <a:ea typeface="黑体" pitchFamily="49" charset="-122"/>
              </a:rPr>
              <a:t>．简单</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语句的执行过程为：</a:t>
            </a:r>
          </a:p>
          <a:p>
            <a:endParaRPr lang="zh-CN" altLang="en-US" dirty="0">
              <a:solidFill>
                <a:schemeClr val="tx2"/>
              </a:solidFill>
              <a:latin typeface="黑体" pitchFamily="49" charset="-122"/>
              <a:ea typeface="黑体" pitchFamily="49" charset="-122"/>
            </a:endParaRPr>
          </a:p>
          <a:p>
            <a:pPr>
              <a:lnSpc>
                <a:spcPct val="110000"/>
              </a:lnSpc>
            </a:pPr>
            <a:r>
              <a:rPr lang="zh-CN" altLang="en-US" dirty="0">
                <a:solidFill>
                  <a:schemeClr val="tx2"/>
                </a:solidFill>
                <a:latin typeface="黑体" pitchFamily="49" charset="-122"/>
                <a:ea typeface="黑体" pitchFamily="49" charset="-122"/>
              </a:rPr>
              <a:t>   首先计算</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后面表达式的值。</a:t>
            </a:r>
          </a:p>
          <a:p>
            <a:pPr>
              <a:lnSpc>
                <a:spcPct val="110000"/>
              </a:lnSpc>
            </a:pPr>
            <a:r>
              <a:rPr lang="zh-CN" altLang="en-US" dirty="0">
                <a:solidFill>
                  <a:schemeClr val="tx2"/>
                </a:solidFill>
                <a:latin typeface="黑体" pitchFamily="49" charset="-122"/>
                <a:ea typeface="黑体" pitchFamily="49" charset="-122"/>
              </a:rPr>
              <a:t>   然后按指定顺序对每个</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子句后的表达式进行比较，当遇到与</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后表达式值相等的，则执行对应的   </a:t>
            </a:r>
          </a:p>
          <a:p>
            <a:pPr>
              <a:lnSpc>
                <a:spcPct val="110000"/>
              </a:lnSpc>
            </a:pPr>
            <a:r>
              <a:rPr lang="zh-CN" altLang="en-US" dirty="0">
                <a:solidFill>
                  <a:schemeClr val="tx2"/>
                </a:solidFill>
                <a:latin typeface="黑体" pitchFamily="49" charset="-122"/>
                <a:ea typeface="黑体" pitchFamily="49" charset="-122"/>
              </a:rPr>
              <a:t>   </a:t>
            </a:r>
            <a:r>
              <a:rPr lang="en-US" altLang="zh-CN" dirty="0">
                <a:solidFill>
                  <a:schemeClr val="tx2"/>
                </a:solidFill>
                <a:latin typeface="黑体" pitchFamily="49" charset="-122"/>
                <a:ea typeface="黑体" pitchFamily="49" charset="-122"/>
              </a:rPr>
              <a:t>THEN</a:t>
            </a:r>
            <a:r>
              <a:rPr lang="zh-CN" altLang="en-US" dirty="0">
                <a:solidFill>
                  <a:schemeClr val="tx2"/>
                </a:solidFill>
                <a:latin typeface="黑体" pitchFamily="49" charset="-122"/>
                <a:ea typeface="黑体" pitchFamily="49" charset="-122"/>
              </a:rPr>
              <a:t>后的结果表达式，并退出</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结构。</a:t>
            </a:r>
          </a:p>
          <a:p>
            <a:pPr>
              <a:lnSpc>
                <a:spcPct val="110000"/>
              </a:lnSpc>
            </a:pPr>
            <a:r>
              <a:rPr lang="zh-CN" altLang="en-US" dirty="0">
                <a:solidFill>
                  <a:schemeClr val="tx2"/>
                </a:solidFill>
                <a:latin typeface="黑体" pitchFamily="49" charset="-122"/>
                <a:ea typeface="黑体" pitchFamily="49" charset="-122"/>
              </a:rPr>
              <a:t>   若</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后的表达式值与所有</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后的表达式均不相等，则返回</a:t>
            </a:r>
            <a:r>
              <a:rPr lang="en-US" altLang="zh-CN" dirty="0">
                <a:solidFill>
                  <a:schemeClr val="tx2"/>
                </a:solidFill>
                <a:latin typeface="黑体" pitchFamily="49" charset="-122"/>
                <a:ea typeface="黑体" pitchFamily="49" charset="-122"/>
              </a:rPr>
              <a:t>ELSE</a:t>
            </a:r>
            <a:r>
              <a:rPr lang="zh-CN" altLang="en-US" dirty="0">
                <a:solidFill>
                  <a:schemeClr val="tx2"/>
                </a:solidFill>
                <a:latin typeface="黑体" pitchFamily="49" charset="-122"/>
                <a:ea typeface="黑体" pitchFamily="49" charset="-122"/>
              </a:rPr>
              <a:t>后的结果表达式。</a:t>
            </a:r>
          </a:p>
          <a:p>
            <a:pPr>
              <a:lnSpc>
                <a:spcPct val="110000"/>
              </a:lnSpc>
            </a:pPr>
            <a:r>
              <a:rPr lang="zh-CN" altLang="en-US" dirty="0">
                <a:solidFill>
                  <a:schemeClr val="tx2"/>
                </a:solidFill>
                <a:latin typeface="黑体" pitchFamily="49" charset="-122"/>
                <a:ea typeface="黑体" pitchFamily="49" charset="-122"/>
              </a:rPr>
              <a:t>   若</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后的表达式值与所有</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后的表达式均不相等，且“</a:t>
            </a:r>
            <a:r>
              <a:rPr lang="en-US" altLang="zh-CN" dirty="0">
                <a:solidFill>
                  <a:schemeClr val="tx2"/>
                </a:solidFill>
                <a:latin typeface="黑体" pitchFamily="49" charset="-122"/>
                <a:ea typeface="黑体" pitchFamily="49" charset="-122"/>
              </a:rPr>
              <a:t>ELSE </a:t>
            </a:r>
            <a:r>
              <a:rPr lang="zh-CN" altLang="en-US" dirty="0">
                <a:solidFill>
                  <a:schemeClr val="tx2"/>
                </a:solidFill>
                <a:latin typeface="黑体" pitchFamily="49" charset="-122"/>
                <a:ea typeface="黑体" pitchFamily="49" charset="-122"/>
              </a:rPr>
              <a:t>结果表达式”部分被省略，则返回</a:t>
            </a:r>
            <a:r>
              <a:rPr lang="en-US" altLang="zh-CN" dirty="0">
                <a:solidFill>
                  <a:schemeClr val="tx2"/>
                </a:solidFill>
                <a:latin typeface="黑体" pitchFamily="49" charset="-122"/>
                <a:ea typeface="黑体" pitchFamily="49" charset="-122"/>
              </a:rPr>
              <a:t>NULL</a:t>
            </a:r>
            <a:r>
              <a:rPr lang="zh-CN" altLang="en-US" dirty="0">
                <a:solidFill>
                  <a:schemeClr val="tx2"/>
                </a:solidFill>
                <a:latin typeface="黑体" pitchFamily="49" charset="-122"/>
                <a:ea typeface="黑体" pitchFamily="49" charset="-122"/>
              </a:rPr>
              <a:t>值。</a:t>
            </a:r>
          </a:p>
          <a:p>
            <a:pPr>
              <a:lnSpc>
                <a:spcPct val="90000"/>
              </a:lnSpc>
            </a:pPr>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386139284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4559" y="354805"/>
            <a:ext cx="5877163" cy="487363"/>
          </a:xfrm>
        </p:spPr>
        <p:txBody>
          <a:bodyPr/>
          <a:lstStyle/>
          <a:p>
            <a:r>
              <a:rPr lang="zh-CN" altLang="en-US" sz="2000" dirty="0">
                <a:latin typeface="黑体" pitchFamily="49" charset="-122"/>
              </a:rPr>
              <a:t>任务</a:t>
            </a:r>
            <a:r>
              <a:rPr lang="en-US" altLang="zh-CN" sz="2000" dirty="0" smtClean="0">
                <a:latin typeface="黑体" pitchFamily="49" charset="-122"/>
              </a:rPr>
              <a:t>5  </a:t>
            </a:r>
            <a:r>
              <a:rPr lang="zh-CN" altLang="en-US" sz="2000" dirty="0" smtClean="0">
                <a:latin typeface="黑体" pitchFamily="49" charset="-122"/>
              </a:rPr>
              <a:t>编写</a:t>
            </a:r>
            <a:r>
              <a:rPr lang="en-US" altLang="zh-CN" sz="2000" dirty="0">
                <a:latin typeface="黑体" pitchFamily="49" charset="-122"/>
              </a:rPr>
              <a:t>T-SQL</a:t>
            </a:r>
            <a:r>
              <a:rPr lang="zh-CN" altLang="en-US" sz="2000" dirty="0">
                <a:latin typeface="黑体" pitchFamily="49" charset="-122"/>
              </a:rPr>
              <a:t>程序，根据</a:t>
            </a:r>
            <a:r>
              <a:rPr lang="en-US" altLang="zh-CN" sz="2000" dirty="0" err="1">
                <a:latin typeface="黑体" pitchFamily="49" charset="-122"/>
              </a:rPr>
              <a:t>Student_course</a:t>
            </a:r>
            <a:r>
              <a:rPr lang="zh-CN" altLang="en-US" sz="2000" dirty="0">
                <a:latin typeface="黑体" pitchFamily="49" charset="-122"/>
              </a:rPr>
              <a:t>表中的学生成绩，判断学生成绩是否达到优秀</a:t>
            </a:r>
            <a:endParaRPr lang="zh-CN" altLang="en-US" sz="20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85</a:t>
            </a:fld>
            <a:endParaRPr lang="en-US" altLang="zh-CN"/>
          </a:p>
        </p:txBody>
      </p:sp>
      <p:sp>
        <p:nvSpPr>
          <p:cNvPr id="6" name="AutoShape 3"/>
          <p:cNvSpPr>
            <a:spLocks noChangeArrowheads="1"/>
          </p:cNvSpPr>
          <p:nvPr/>
        </p:nvSpPr>
        <p:spPr bwMode="gray">
          <a:xfrm rot="5400000">
            <a:off x="2515126" y="472672"/>
            <a:ext cx="864096" cy="3608404"/>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25752" y="2000330"/>
            <a:ext cx="2260349"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2554656" y="1730068"/>
            <a:ext cx="785819" cy="360761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1" y="3255224"/>
            <a:ext cx="2017595"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29" y="2996952"/>
            <a:ext cx="1176337" cy="1174750"/>
          </a:xfrm>
          <a:prstGeom prst="rect">
            <a:avLst/>
          </a:prstGeom>
          <a:noFill/>
        </p:spPr>
      </p:pic>
      <p:sp>
        <p:nvSpPr>
          <p:cNvPr id="15" name="Text Box 12"/>
          <p:cNvSpPr txBox="1">
            <a:spLocks noChangeArrowheads="1"/>
          </p:cNvSpPr>
          <p:nvPr/>
        </p:nvSpPr>
        <p:spPr bwMode="auto">
          <a:xfrm>
            <a:off x="1571444" y="350543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59" y="3352108"/>
            <a:ext cx="412750" cy="363537"/>
          </a:xfrm>
          <a:prstGeom prst="rect">
            <a:avLst/>
          </a:prstGeom>
          <a:noFill/>
        </p:spPr>
      </p:pic>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26673"/>
          <a:stretch/>
        </p:blipFill>
        <p:spPr bwMode="auto">
          <a:xfrm>
            <a:off x="5188297" y="1844826"/>
            <a:ext cx="3172845" cy="208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AutoShape 3"/>
          <p:cNvSpPr>
            <a:spLocks noChangeArrowheads="1"/>
          </p:cNvSpPr>
          <p:nvPr/>
        </p:nvSpPr>
        <p:spPr bwMode="gray">
          <a:xfrm rot="5400000">
            <a:off x="2450534" y="3135048"/>
            <a:ext cx="1388131" cy="4087393"/>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9" name="Text Box 4"/>
          <p:cNvSpPr txBox="1">
            <a:spLocks noChangeArrowheads="1"/>
          </p:cNvSpPr>
          <p:nvPr/>
        </p:nvSpPr>
        <p:spPr bwMode="gray">
          <a:xfrm>
            <a:off x="2963517" y="4541806"/>
            <a:ext cx="2017595" cy="1273875"/>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smtClean="0">
                <a:solidFill>
                  <a:schemeClr val="tx2">
                    <a:lumMod val="50000"/>
                  </a:schemeClr>
                </a:solidFill>
                <a:latin typeface="黑体" pitchFamily="49" charset="-122"/>
                <a:ea typeface="黑体" pitchFamily="49" charset="-122"/>
              </a:rPr>
              <a:t>9.19</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20" name="Picture 10" descr="LB_circle001"/>
          <p:cNvPicPr>
            <a:picLocks noChangeAspect="1" noChangeArrowheads="1"/>
          </p:cNvPicPr>
          <p:nvPr/>
        </p:nvPicPr>
        <p:blipFill>
          <a:blip r:embed="rId2" cstate="print"/>
          <a:srcRect/>
          <a:stretch>
            <a:fillRect/>
          </a:stretch>
        </p:blipFill>
        <p:spPr bwMode="auto">
          <a:xfrm>
            <a:off x="1385877" y="4591368"/>
            <a:ext cx="1176337" cy="1174750"/>
          </a:xfrm>
          <a:prstGeom prst="rect">
            <a:avLst/>
          </a:prstGeom>
          <a:noFill/>
        </p:spPr>
      </p:pic>
      <p:sp>
        <p:nvSpPr>
          <p:cNvPr id="21" name="Text Box 12"/>
          <p:cNvSpPr txBox="1">
            <a:spLocks noChangeArrowheads="1"/>
          </p:cNvSpPr>
          <p:nvPr/>
        </p:nvSpPr>
        <p:spPr bwMode="auto">
          <a:xfrm>
            <a:off x="1528592" y="5099853"/>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3</a:t>
            </a:r>
            <a:endParaRPr lang="en-US" altLang="zh-CN" sz="1400" b="1" dirty="0">
              <a:solidFill>
                <a:srgbClr val="5F5F5F"/>
              </a:solidFill>
              <a:ea typeface="宋体" pitchFamily="2" charset="-122"/>
            </a:endParaRPr>
          </a:p>
        </p:txBody>
      </p:sp>
      <p:pic>
        <p:nvPicPr>
          <p:cNvPr id="22" name="Picture 16" descr="O_chevron001"/>
          <p:cNvPicPr>
            <a:picLocks noChangeAspect="1" noChangeArrowheads="1"/>
          </p:cNvPicPr>
          <p:nvPr/>
        </p:nvPicPr>
        <p:blipFill>
          <a:blip r:embed="rId3" cstate="print"/>
          <a:srcRect/>
          <a:stretch>
            <a:fillRect/>
          </a:stretch>
        </p:blipFill>
        <p:spPr bwMode="auto">
          <a:xfrm rot="16200000">
            <a:off x="2537607" y="4946524"/>
            <a:ext cx="412750" cy="363537"/>
          </a:xfrm>
          <a:prstGeom prst="rect">
            <a:avLst/>
          </a:prstGeom>
          <a:noFill/>
        </p:spPr>
      </p:pic>
      <p:pic>
        <p:nvPicPr>
          <p:cNvPr id="23"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95915" y="3926787"/>
            <a:ext cx="2357424" cy="2239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4"/>
          <p:cNvSpPr>
            <a:spLocks noChangeArrowheads="1"/>
          </p:cNvSpPr>
          <p:nvPr/>
        </p:nvSpPr>
        <p:spPr bwMode="auto">
          <a:xfrm>
            <a:off x="7502304" y="5982493"/>
            <a:ext cx="858838"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tx2"/>
                </a:solidFill>
              </a:rPr>
              <a:t>图</a:t>
            </a:r>
            <a:r>
              <a:rPr lang="en-US" altLang="zh-CN" b="1" dirty="0">
                <a:solidFill>
                  <a:schemeClr val="tx2"/>
                </a:solidFill>
              </a:rPr>
              <a:t>9.19</a:t>
            </a:r>
            <a:endParaRPr lang="zh-CN" altLang="en-US" b="1" dirty="0">
              <a:solidFill>
                <a:schemeClr val="tx2"/>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86</a:t>
            </a:fld>
            <a:endParaRPr lang="en-US" altLang="zh-CN"/>
          </a:p>
        </p:txBody>
      </p:sp>
      <p:sp>
        <p:nvSpPr>
          <p:cNvPr id="6" name="矩形 5"/>
          <p:cNvSpPr/>
          <p:nvPr/>
        </p:nvSpPr>
        <p:spPr>
          <a:xfrm>
            <a:off x="1547664" y="1772816"/>
            <a:ext cx="6912768" cy="4247317"/>
          </a:xfrm>
          <a:prstGeom prst="rect">
            <a:avLst/>
          </a:prstGeom>
          <a:solidFill>
            <a:schemeClr val="accent2">
              <a:lumMod val="40000"/>
              <a:lumOff val="60000"/>
            </a:schemeClr>
          </a:solidFill>
        </p:spPr>
        <p:txBody>
          <a:bodyPr wrap="square">
            <a:spAutoFit/>
          </a:bodyPr>
          <a:lstStyle/>
          <a:p>
            <a:r>
              <a:rPr lang="zh-CN" altLang="en-US" dirty="0" smtClean="0">
                <a:solidFill>
                  <a:schemeClr val="tx2"/>
                </a:solidFill>
                <a:latin typeface="黑体" pitchFamily="49" charset="-122"/>
                <a:ea typeface="黑体" pitchFamily="49" charset="-122"/>
              </a:rPr>
              <a:t>知识</a:t>
            </a:r>
            <a:r>
              <a:rPr lang="zh-CN" altLang="en-US" dirty="0">
                <a:solidFill>
                  <a:schemeClr val="tx2"/>
                </a:solidFill>
                <a:latin typeface="黑体" pitchFamily="49" charset="-122"/>
                <a:ea typeface="黑体" pitchFamily="49" charset="-122"/>
              </a:rPr>
              <a:t>总结</a:t>
            </a:r>
            <a:r>
              <a:rPr lang="en-US" altLang="zh-CN" dirty="0">
                <a:solidFill>
                  <a:schemeClr val="tx2"/>
                </a:solidFill>
                <a:latin typeface="黑体" pitchFamily="49" charset="-122"/>
                <a:ea typeface="黑体" pitchFamily="49" charset="-122"/>
              </a:rPr>
              <a:t>: </a:t>
            </a:r>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a:t>
            </a:r>
            <a:r>
              <a:rPr lang="zh-CN" altLang="en-US" dirty="0" smtClean="0">
                <a:solidFill>
                  <a:schemeClr val="tx2"/>
                </a:solidFill>
                <a:latin typeface="黑体" pitchFamily="49" charset="-122"/>
                <a:ea typeface="黑体" pitchFamily="49" charset="-122"/>
              </a:rPr>
              <a:t>本</a:t>
            </a:r>
            <a:r>
              <a:rPr lang="zh-CN" altLang="en-US" dirty="0">
                <a:solidFill>
                  <a:schemeClr val="tx2"/>
                </a:solidFill>
                <a:latin typeface="黑体" pitchFamily="49" charset="-122"/>
                <a:ea typeface="黑体" pitchFamily="49" charset="-122"/>
              </a:rPr>
              <a:t>任务使用了搜索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语句来完成多重选择的程序设计。</a:t>
            </a:r>
          </a:p>
          <a:p>
            <a:endParaRPr lang="en-US" altLang="zh-CN" dirty="0" smtClean="0">
              <a:solidFill>
                <a:schemeClr val="tx2"/>
              </a:solidFill>
              <a:latin typeface="黑体" pitchFamily="49" charset="-122"/>
              <a:ea typeface="黑体" pitchFamily="49" charset="-122"/>
            </a:endParaRPr>
          </a:p>
          <a:p>
            <a:r>
              <a:rPr lang="zh-CN" altLang="en-US" dirty="0" smtClean="0">
                <a:solidFill>
                  <a:schemeClr val="tx2"/>
                </a:solidFill>
                <a:latin typeface="黑体" pitchFamily="49" charset="-122"/>
                <a:ea typeface="黑体" pitchFamily="49" charset="-122"/>
              </a:rPr>
              <a:t>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语句的语法格式为：</a:t>
            </a:r>
          </a:p>
          <a:p>
            <a:r>
              <a:rPr lang="en-US" altLang="zh-CN" dirty="0">
                <a:solidFill>
                  <a:schemeClr val="tx2"/>
                </a:solidFill>
                <a:latin typeface="黑体" pitchFamily="49" charset="-122"/>
                <a:ea typeface="黑体" pitchFamily="49" charset="-122"/>
              </a:rPr>
              <a:t>  </a:t>
            </a:r>
            <a:r>
              <a:rPr lang="en-US" altLang="zh-CN" dirty="0">
                <a:latin typeface="黑体" pitchFamily="49" charset="-122"/>
                <a:ea typeface="黑体" pitchFamily="49" charset="-122"/>
              </a:rPr>
              <a:t>CASE</a:t>
            </a:r>
            <a:endParaRPr lang="zh-CN" altLang="en-US" dirty="0">
              <a:latin typeface="黑体" pitchFamily="49" charset="-122"/>
              <a:ea typeface="黑体" pitchFamily="49" charset="-122"/>
            </a:endParaRPr>
          </a:p>
          <a:p>
            <a:r>
              <a:rPr lang="en-US" altLang="zh-CN" dirty="0">
                <a:latin typeface="黑体" pitchFamily="49" charset="-122"/>
                <a:ea typeface="黑体" pitchFamily="49" charset="-122"/>
              </a:rPr>
              <a:t>  WHEN </a:t>
            </a:r>
            <a:r>
              <a:rPr lang="zh-CN" altLang="en-US" dirty="0">
                <a:latin typeface="黑体" pitchFamily="49" charset="-122"/>
                <a:ea typeface="黑体" pitchFamily="49" charset="-122"/>
              </a:rPr>
              <a:t>条件表达式</a:t>
            </a:r>
            <a:r>
              <a:rPr lang="en-US" altLang="zh-CN" dirty="0">
                <a:latin typeface="黑体" pitchFamily="49" charset="-122"/>
                <a:ea typeface="黑体" pitchFamily="49" charset="-122"/>
              </a:rPr>
              <a:t> THEN  </a:t>
            </a:r>
            <a:r>
              <a:rPr lang="zh-CN" altLang="en-US" dirty="0">
                <a:latin typeface="黑体" pitchFamily="49" charset="-122"/>
                <a:ea typeface="黑体" pitchFamily="49" charset="-122"/>
              </a:rPr>
              <a:t>结果表达式</a:t>
            </a:r>
          </a:p>
          <a:p>
            <a:r>
              <a:rPr lang="en-US" altLang="zh-CN" dirty="0">
                <a:latin typeface="黑体" pitchFamily="49" charset="-122"/>
                <a:ea typeface="黑体" pitchFamily="49" charset="-122"/>
              </a:rPr>
              <a:t>  …… ……</a:t>
            </a:r>
          </a:p>
          <a:p>
            <a:r>
              <a:rPr lang="en-US" altLang="zh-CN" dirty="0">
                <a:latin typeface="黑体" pitchFamily="49" charset="-122"/>
                <a:ea typeface="黑体" pitchFamily="49" charset="-122"/>
              </a:rPr>
              <a:t>  ELSE </a:t>
            </a:r>
            <a:r>
              <a:rPr lang="zh-CN" altLang="en-US" dirty="0">
                <a:latin typeface="黑体" pitchFamily="49" charset="-122"/>
                <a:ea typeface="黑体" pitchFamily="49" charset="-122"/>
              </a:rPr>
              <a:t>结果表达式</a:t>
            </a:r>
            <a:r>
              <a:rPr lang="en-US" altLang="zh-CN" dirty="0">
                <a:latin typeface="黑体" pitchFamily="49" charset="-122"/>
                <a:ea typeface="黑体" pitchFamily="49" charset="-122"/>
              </a:rPr>
              <a:t> </a:t>
            </a:r>
            <a:endParaRPr lang="zh-CN" altLang="en-US" dirty="0">
              <a:latin typeface="黑体" pitchFamily="49" charset="-122"/>
              <a:ea typeface="黑体" pitchFamily="49" charset="-122"/>
            </a:endParaRPr>
          </a:p>
          <a:p>
            <a:r>
              <a:rPr lang="en-US" altLang="zh-CN" dirty="0">
                <a:latin typeface="黑体" pitchFamily="49" charset="-122"/>
                <a:ea typeface="黑体" pitchFamily="49" charset="-122"/>
              </a:rPr>
              <a:t>  END</a:t>
            </a:r>
            <a:endParaRPr lang="zh-CN" altLang="en-US" dirty="0">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格式中各部分说明如下</a:t>
            </a:r>
            <a:r>
              <a:rPr lang="zh-CN" altLang="en-US" dirty="0" smtClean="0">
                <a:solidFill>
                  <a:schemeClr val="tx2"/>
                </a:solidFill>
                <a:latin typeface="黑体" pitchFamily="49" charset="-122"/>
                <a:ea typeface="黑体" pitchFamily="49" charset="-122"/>
              </a:rPr>
              <a:t>：</a:t>
            </a:r>
            <a:endParaRPr lang="zh-CN" altLang="en-US" dirty="0">
              <a:solidFill>
                <a:schemeClr val="tx2"/>
              </a:solidFill>
              <a:latin typeface="黑体" pitchFamily="49" charset="-122"/>
              <a:ea typeface="黑体" pitchFamily="49" charset="-122"/>
            </a:endParaRPr>
          </a:p>
          <a:p>
            <a:r>
              <a:rPr lang="en-US" altLang="zh-CN" dirty="0">
                <a:solidFill>
                  <a:schemeClr val="tx2"/>
                </a:solidFill>
                <a:latin typeface="黑体" pitchFamily="49" charset="-122"/>
                <a:ea typeface="黑体" pitchFamily="49" charset="-122"/>
              </a:rPr>
              <a:t>  CASE</a:t>
            </a:r>
            <a:r>
              <a:rPr lang="zh-CN" altLang="en-US" dirty="0">
                <a:solidFill>
                  <a:schemeClr val="tx2"/>
                </a:solidFill>
                <a:latin typeface="黑体" pitchFamily="49" charset="-122"/>
                <a:ea typeface="黑体" pitchFamily="49" charset="-122"/>
              </a:rPr>
              <a:t>后无表达式。</a:t>
            </a:r>
          </a:p>
          <a:p>
            <a:r>
              <a:rPr lang="en-US" altLang="zh-CN" dirty="0">
                <a:solidFill>
                  <a:schemeClr val="tx2"/>
                </a:solidFill>
                <a:latin typeface="黑体" pitchFamily="49" charset="-122"/>
                <a:ea typeface="黑体" pitchFamily="49" charset="-122"/>
              </a:rPr>
              <a:t>  WHEN</a:t>
            </a:r>
            <a:r>
              <a:rPr lang="zh-CN" altLang="en-US" dirty="0">
                <a:solidFill>
                  <a:schemeClr val="tx2"/>
                </a:solidFill>
                <a:latin typeface="黑体" pitchFamily="49" charset="-122"/>
                <a:ea typeface="黑体" pitchFamily="49" charset="-122"/>
              </a:rPr>
              <a:t>后的条件表达式是作为执行和判断条件的布</a:t>
            </a:r>
          </a:p>
          <a:p>
            <a:r>
              <a:rPr lang="zh-CN" altLang="en-US" dirty="0">
                <a:solidFill>
                  <a:schemeClr val="tx2"/>
                </a:solidFill>
                <a:latin typeface="黑体" pitchFamily="49" charset="-122"/>
                <a:ea typeface="黑体" pitchFamily="49" charset="-122"/>
              </a:rPr>
              <a:t>尔表达式。</a:t>
            </a:r>
          </a:p>
          <a:p>
            <a:r>
              <a:rPr lang="en-US" altLang="zh-CN" dirty="0">
                <a:solidFill>
                  <a:schemeClr val="tx2"/>
                </a:solidFill>
                <a:latin typeface="黑体" pitchFamily="49" charset="-122"/>
                <a:ea typeface="黑体" pitchFamily="49" charset="-122"/>
              </a:rPr>
              <a:t>  …… ……</a:t>
            </a:r>
            <a:r>
              <a:rPr lang="zh-CN" altLang="en-US" dirty="0">
                <a:solidFill>
                  <a:schemeClr val="tx2"/>
                </a:solidFill>
                <a:latin typeface="黑体" pitchFamily="49" charset="-122"/>
                <a:ea typeface="黑体" pitchFamily="49" charset="-122"/>
              </a:rPr>
              <a:t>表示可以有多个“</a:t>
            </a:r>
            <a:r>
              <a:rPr lang="en-US" altLang="zh-CN" dirty="0">
                <a:solidFill>
                  <a:schemeClr val="tx2"/>
                </a:solidFill>
                <a:latin typeface="黑体" pitchFamily="49" charset="-122"/>
                <a:ea typeface="黑体" pitchFamily="49" charset="-122"/>
              </a:rPr>
              <a:t>WHEN </a:t>
            </a:r>
            <a:r>
              <a:rPr lang="zh-CN" altLang="en-US" dirty="0">
                <a:solidFill>
                  <a:schemeClr val="tx2"/>
                </a:solidFill>
                <a:latin typeface="黑体" pitchFamily="49" charset="-122"/>
                <a:ea typeface="黑体" pitchFamily="49" charset="-122"/>
              </a:rPr>
              <a:t>条件表达式 </a:t>
            </a:r>
          </a:p>
          <a:p>
            <a:r>
              <a:rPr lang="en-US" altLang="zh-CN" dirty="0">
                <a:solidFill>
                  <a:schemeClr val="tx2"/>
                </a:solidFill>
                <a:latin typeface="黑体" pitchFamily="49" charset="-122"/>
                <a:ea typeface="黑体" pitchFamily="49" charset="-122"/>
              </a:rPr>
              <a:t>THEN </a:t>
            </a:r>
            <a:r>
              <a:rPr lang="zh-CN" altLang="en-US" dirty="0">
                <a:solidFill>
                  <a:schemeClr val="tx2"/>
                </a:solidFill>
                <a:latin typeface="黑体" pitchFamily="49" charset="-122"/>
                <a:ea typeface="黑体" pitchFamily="49" charset="-122"/>
              </a:rPr>
              <a:t>结果表达式”结构</a:t>
            </a:r>
            <a:r>
              <a:rPr lang="zh-CN" altLang="en-US" dirty="0" smtClean="0">
                <a:solidFill>
                  <a:schemeClr val="tx2"/>
                </a:solidFill>
                <a:latin typeface="黑体" pitchFamily="49" charset="-122"/>
                <a:ea typeface="黑体" pitchFamily="49" charset="-122"/>
              </a:rPr>
              <a:t>。</a:t>
            </a:r>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279267928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87</a:t>
            </a:fld>
            <a:endParaRPr lang="en-US" altLang="zh-CN"/>
          </a:p>
        </p:txBody>
      </p:sp>
      <p:sp>
        <p:nvSpPr>
          <p:cNvPr id="6" name="矩形 5"/>
          <p:cNvSpPr/>
          <p:nvPr/>
        </p:nvSpPr>
        <p:spPr>
          <a:xfrm>
            <a:off x="1259632" y="1810960"/>
            <a:ext cx="6912768" cy="2585323"/>
          </a:xfrm>
          <a:prstGeom prst="rect">
            <a:avLst/>
          </a:prstGeom>
          <a:solidFill>
            <a:schemeClr val="accent2">
              <a:lumMod val="40000"/>
              <a:lumOff val="60000"/>
            </a:schemeClr>
          </a:solidFill>
        </p:spPr>
        <p:txBody>
          <a:bodyPr wrap="square">
            <a:spAutoFit/>
          </a:bodyPr>
          <a:lstStyle/>
          <a:p>
            <a:r>
              <a:rPr lang="zh-CN" altLang="en-US" dirty="0">
                <a:solidFill>
                  <a:schemeClr val="tx2"/>
                </a:solidFill>
                <a:latin typeface="黑体" pitchFamily="49" charset="-122"/>
                <a:ea typeface="黑体" pitchFamily="49" charset="-122"/>
              </a:rPr>
              <a:t>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语句的执行过程为：</a:t>
            </a:r>
          </a:p>
          <a:p>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首先测试</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后的条件表达式。</a:t>
            </a:r>
          </a:p>
          <a:p>
            <a:r>
              <a:rPr lang="zh-CN" altLang="en-US" dirty="0">
                <a:solidFill>
                  <a:schemeClr val="tx2"/>
                </a:solidFill>
                <a:latin typeface="黑体" pitchFamily="49" charset="-122"/>
                <a:ea typeface="黑体" pitchFamily="49" charset="-122"/>
              </a:rPr>
              <a:t>    若为真，则执行</a:t>
            </a:r>
            <a:r>
              <a:rPr lang="en-US" altLang="zh-CN" dirty="0">
                <a:solidFill>
                  <a:schemeClr val="tx2"/>
                </a:solidFill>
                <a:latin typeface="黑体" pitchFamily="49" charset="-122"/>
                <a:ea typeface="黑体" pitchFamily="49" charset="-122"/>
              </a:rPr>
              <a:t>THEN</a:t>
            </a:r>
            <a:r>
              <a:rPr lang="zh-CN" altLang="en-US" dirty="0">
                <a:solidFill>
                  <a:schemeClr val="tx2"/>
                </a:solidFill>
                <a:latin typeface="黑体" pitchFamily="49" charset="-122"/>
                <a:ea typeface="黑体" pitchFamily="49" charset="-122"/>
              </a:rPr>
              <a:t>后的结果表达式。</a:t>
            </a:r>
          </a:p>
          <a:p>
            <a:r>
              <a:rPr lang="zh-CN" altLang="en-US" dirty="0">
                <a:solidFill>
                  <a:schemeClr val="tx2"/>
                </a:solidFill>
                <a:latin typeface="黑体" pitchFamily="49" charset="-122"/>
                <a:ea typeface="黑体" pitchFamily="49" charset="-122"/>
              </a:rPr>
              <a:t>    否则进行下一个条件表达式的测试。</a:t>
            </a:r>
          </a:p>
          <a:p>
            <a:r>
              <a:rPr lang="zh-CN" altLang="en-US" dirty="0">
                <a:solidFill>
                  <a:schemeClr val="tx2"/>
                </a:solidFill>
                <a:latin typeface="黑体" pitchFamily="49" charset="-122"/>
                <a:ea typeface="黑体" pitchFamily="49" charset="-122"/>
              </a:rPr>
              <a:t>    若所有</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后的条件表达式都为假，则执行</a:t>
            </a:r>
            <a:r>
              <a:rPr lang="en-US" altLang="zh-CN" dirty="0">
                <a:solidFill>
                  <a:schemeClr val="tx2"/>
                </a:solidFill>
                <a:latin typeface="黑体" pitchFamily="49" charset="-122"/>
                <a:ea typeface="黑体" pitchFamily="49" charset="-122"/>
              </a:rPr>
              <a:t>ELSE</a:t>
            </a:r>
            <a:r>
              <a:rPr lang="zh-CN" altLang="en-US" dirty="0">
                <a:solidFill>
                  <a:schemeClr val="tx2"/>
                </a:solidFill>
                <a:latin typeface="黑体" pitchFamily="49" charset="-122"/>
                <a:ea typeface="黑体" pitchFamily="49" charset="-122"/>
              </a:rPr>
              <a:t>后的结果表达式。</a:t>
            </a:r>
          </a:p>
          <a:p>
            <a:r>
              <a:rPr lang="zh-CN" altLang="en-US" dirty="0">
                <a:solidFill>
                  <a:schemeClr val="tx2"/>
                </a:solidFill>
                <a:latin typeface="黑体" pitchFamily="49" charset="-122"/>
                <a:ea typeface="黑体" pitchFamily="49" charset="-122"/>
              </a:rPr>
              <a:t>    若所有</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后的条件表达式都为假，且“</a:t>
            </a:r>
            <a:r>
              <a:rPr lang="en-US" altLang="zh-CN" dirty="0">
                <a:solidFill>
                  <a:schemeClr val="tx2"/>
                </a:solidFill>
                <a:latin typeface="黑体" pitchFamily="49" charset="-122"/>
                <a:ea typeface="黑体" pitchFamily="49" charset="-122"/>
              </a:rPr>
              <a:t>ELSE </a:t>
            </a:r>
            <a:r>
              <a:rPr lang="zh-CN" altLang="en-US" dirty="0">
                <a:solidFill>
                  <a:schemeClr val="tx2"/>
                </a:solidFill>
                <a:latin typeface="黑体" pitchFamily="49" charset="-122"/>
                <a:ea typeface="黑体" pitchFamily="49" charset="-122"/>
              </a:rPr>
              <a:t>结果表达式”部分被省略，则返回</a:t>
            </a:r>
            <a:r>
              <a:rPr lang="en-US" altLang="zh-CN" dirty="0">
                <a:solidFill>
                  <a:schemeClr val="tx2"/>
                </a:solidFill>
                <a:latin typeface="黑体" pitchFamily="49" charset="-122"/>
                <a:ea typeface="黑体" pitchFamily="49" charset="-122"/>
              </a:rPr>
              <a:t>NULL</a:t>
            </a:r>
            <a:r>
              <a:rPr lang="zh-CN" altLang="en-US" dirty="0">
                <a:solidFill>
                  <a:schemeClr val="tx2"/>
                </a:solidFill>
                <a:latin typeface="黑体" pitchFamily="49" charset="-122"/>
                <a:ea typeface="黑体" pitchFamily="49" charset="-122"/>
              </a:rPr>
              <a:t>值。</a:t>
            </a:r>
          </a:p>
        </p:txBody>
      </p:sp>
      <p:sp>
        <p:nvSpPr>
          <p:cNvPr id="7" name="矩形 6"/>
          <p:cNvSpPr/>
          <p:nvPr/>
        </p:nvSpPr>
        <p:spPr>
          <a:xfrm>
            <a:off x="1259632" y="4535325"/>
            <a:ext cx="6912768" cy="1200329"/>
          </a:xfrm>
          <a:prstGeom prst="rect">
            <a:avLst/>
          </a:prstGeom>
          <a:solidFill>
            <a:schemeClr val="accent2">
              <a:lumMod val="40000"/>
              <a:lumOff val="60000"/>
            </a:schemeClr>
          </a:solidFill>
        </p:spPr>
        <p:txBody>
          <a:bodyPr wrap="square">
            <a:spAutoFit/>
          </a:bodyPr>
          <a:lstStyle/>
          <a:p>
            <a:r>
              <a:rPr lang="zh-CN" altLang="en-US" dirty="0">
                <a:solidFill>
                  <a:schemeClr val="tx2"/>
                </a:solidFill>
                <a:latin typeface="黑体" pitchFamily="49" charset="-122"/>
                <a:ea typeface="黑体" pitchFamily="49" charset="-122"/>
              </a:rPr>
              <a:t>从本任务中可以看出搜索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语句和简单</a:t>
            </a:r>
            <a:r>
              <a:rPr lang="en-US" altLang="zh-CN" dirty="0">
                <a:solidFill>
                  <a:schemeClr val="tx2"/>
                </a:solidFill>
                <a:latin typeface="黑体" pitchFamily="49" charset="-122"/>
                <a:ea typeface="黑体" pitchFamily="49" charset="-122"/>
              </a:rPr>
              <a:t>CASE</a:t>
            </a:r>
            <a:r>
              <a:rPr lang="zh-CN" altLang="en-US" dirty="0" smtClean="0">
                <a:solidFill>
                  <a:schemeClr val="tx2"/>
                </a:solidFill>
                <a:latin typeface="黑体" pitchFamily="49" charset="-122"/>
                <a:ea typeface="黑体" pitchFamily="49" charset="-122"/>
              </a:rPr>
              <a:t>语句的</a:t>
            </a:r>
            <a:r>
              <a:rPr lang="zh-CN" altLang="en-US" dirty="0">
                <a:solidFill>
                  <a:schemeClr val="tx2"/>
                </a:solidFill>
                <a:latin typeface="黑体" pitchFamily="49" charset="-122"/>
                <a:ea typeface="黑体" pitchFamily="49" charset="-122"/>
              </a:rPr>
              <a:t>主要区别在于，搜索</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语句中</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a:t>
            </a:r>
            <a:r>
              <a:rPr lang="zh-CN" altLang="en-US" dirty="0" smtClean="0">
                <a:solidFill>
                  <a:schemeClr val="tx2"/>
                </a:solidFill>
                <a:latin typeface="黑体" pitchFamily="49" charset="-122"/>
                <a:ea typeface="黑体" pitchFamily="49" charset="-122"/>
              </a:rPr>
              <a:t>表达式允许</a:t>
            </a:r>
            <a:r>
              <a:rPr lang="zh-CN" altLang="en-US" dirty="0">
                <a:solidFill>
                  <a:schemeClr val="tx2"/>
                </a:solidFill>
                <a:latin typeface="黑体" pitchFamily="49" charset="-122"/>
                <a:ea typeface="黑体" pitchFamily="49" charset="-122"/>
              </a:rPr>
              <a:t>是各种的比较操作或多种条件的测试，而</a:t>
            </a:r>
            <a:r>
              <a:rPr lang="zh-CN" altLang="en-US" dirty="0" smtClean="0">
                <a:solidFill>
                  <a:schemeClr val="tx2"/>
                </a:solidFill>
                <a:latin typeface="黑体" pitchFamily="49" charset="-122"/>
                <a:ea typeface="黑体" pitchFamily="49" charset="-122"/>
              </a:rPr>
              <a:t>简单</a:t>
            </a:r>
            <a:r>
              <a:rPr lang="en-US" altLang="zh-CN" dirty="0" smtClean="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语句中</a:t>
            </a:r>
            <a:r>
              <a:rPr lang="en-US" altLang="zh-CN" dirty="0">
                <a:solidFill>
                  <a:schemeClr val="tx2"/>
                </a:solidFill>
                <a:latin typeface="黑体" pitchFamily="49" charset="-122"/>
                <a:ea typeface="黑体" pitchFamily="49" charset="-122"/>
              </a:rPr>
              <a:t>WHEN</a:t>
            </a:r>
            <a:r>
              <a:rPr lang="zh-CN" altLang="en-US" dirty="0">
                <a:solidFill>
                  <a:schemeClr val="tx2"/>
                </a:solidFill>
                <a:latin typeface="黑体" pitchFamily="49" charset="-122"/>
                <a:ea typeface="黑体" pitchFamily="49" charset="-122"/>
              </a:rPr>
              <a:t>后的表达式只能用来和</a:t>
            </a:r>
            <a:r>
              <a:rPr lang="en-US" altLang="zh-CN" dirty="0">
                <a:solidFill>
                  <a:schemeClr val="tx2"/>
                </a:solidFill>
                <a:latin typeface="黑体" pitchFamily="49" charset="-122"/>
                <a:ea typeface="黑体" pitchFamily="49" charset="-122"/>
              </a:rPr>
              <a:t>CASE</a:t>
            </a:r>
            <a:r>
              <a:rPr lang="zh-CN" altLang="en-US" dirty="0">
                <a:solidFill>
                  <a:schemeClr val="tx2"/>
                </a:solidFill>
                <a:latin typeface="黑体" pitchFamily="49" charset="-122"/>
                <a:ea typeface="黑体" pitchFamily="49" charset="-122"/>
              </a:rPr>
              <a:t>后的表</a:t>
            </a:r>
          </a:p>
          <a:p>
            <a:r>
              <a:rPr lang="zh-CN" altLang="en-US" dirty="0">
                <a:solidFill>
                  <a:schemeClr val="tx2"/>
                </a:solidFill>
                <a:latin typeface="黑体" pitchFamily="49" charset="-122"/>
                <a:ea typeface="黑体" pitchFamily="49" charset="-122"/>
              </a:rPr>
              <a:t>达式值进行相等的比较。</a:t>
            </a:r>
          </a:p>
        </p:txBody>
      </p:sp>
    </p:spTree>
    <p:extLst>
      <p:ext uri="{BB962C8B-B14F-4D97-AF65-F5344CB8AC3E}">
        <p14:creationId xmlns:p14="http://schemas.microsoft.com/office/powerpoint/2010/main" xmlns="" val="4601878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332656"/>
            <a:ext cx="6192688" cy="487363"/>
          </a:xfrm>
        </p:spPr>
        <p:txBody>
          <a:bodyPr/>
          <a:lstStyle/>
          <a:p>
            <a:r>
              <a:rPr lang="zh-CN" altLang="en-US" sz="2400" dirty="0">
                <a:latin typeface="+mj-ea"/>
              </a:rPr>
              <a:t>学习子情境 </a:t>
            </a:r>
            <a:r>
              <a:rPr lang="en-US" altLang="zh-CN" sz="2400" dirty="0" smtClean="0">
                <a:latin typeface="+mj-ea"/>
              </a:rPr>
              <a:t>9.3   </a:t>
            </a:r>
            <a:r>
              <a:rPr lang="zh-CN" altLang="en-US" sz="2400" dirty="0" smtClean="0">
                <a:latin typeface="+mj-ea"/>
              </a:rPr>
              <a:t>编写</a:t>
            </a:r>
            <a:r>
              <a:rPr lang="zh-CN" altLang="en-US" sz="2400" dirty="0">
                <a:latin typeface="+mj-ea"/>
              </a:rPr>
              <a:t>循环结构</a:t>
            </a:r>
            <a:r>
              <a:rPr lang="en-US" altLang="zh-CN" sz="2400" dirty="0">
                <a:latin typeface="+mj-ea"/>
              </a:rPr>
              <a:t>T-SQL</a:t>
            </a:r>
            <a:r>
              <a:rPr lang="zh-CN" altLang="en-US" sz="2400" dirty="0">
                <a:latin typeface="+mj-ea"/>
              </a:rPr>
              <a:t>程序</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88</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91687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2790187"/>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日常学生管理中，有时会遇到需要重复进行的工作，例如某门课程出题偏难，学生考试成绩较差，需要对成绩进行统一的加分处理，这时就要对加分操作进行不断地重复。在</a:t>
            </a:r>
            <a:r>
              <a:rPr lang="en-US" altLang="zh-CN" sz="2000" dirty="0">
                <a:solidFill>
                  <a:schemeClr val="bg1"/>
                </a:solidFill>
                <a:latin typeface="黑体" pitchFamily="49" charset="-122"/>
                <a:ea typeface="黑体" pitchFamily="49" charset="-122"/>
              </a:rPr>
              <a:t>T-SQL</a:t>
            </a:r>
            <a:r>
              <a:rPr lang="zh-CN" altLang="en-US" sz="2000" dirty="0">
                <a:solidFill>
                  <a:schemeClr val="bg1"/>
                </a:solidFill>
                <a:latin typeface="黑体" pitchFamily="49" charset="-122"/>
                <a:ea typeface="黑体" pitchFamily="49" charset="-122"/>
              </a:rPr>
              <a:t>程序设计中，这种重复执行某种操作的功能由循环结构来实现。小杨计划编写循环结构的程序来处理这样的问题。</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89</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755576" y="1749437"/>
            <a:ext cx="1601846" cy="607993"/>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WHILE</a:t>
            </a:r>
            <a:r>
              <a:rPr lang="zh-CN" altLang="en-US" dirty="0">
                <a:solidFill>
                  <a:schemeClr val="tx2">
                    <a:lumMod val="50000"/>
                  </a:schemeClr>
                </a:solidFill>
                <a:latin typeface="黑体" pitchFamily="49" charset="-122"/>
                <a:ea typeface="黑体" pitchFamily="49" charset="-122"/>
              </a:rPr>
              <a:t>语句的用法</a:t>
            </a:r>
          </a:p>
        </p:txBody>
      </p:sp>
      <p:sp>
        <p:nvSpPr>
          <p:cNvPr id="179" name="AutoShape 175"/>
          <p:cNvSpPr>
            <a:spLocks/>
          </p:cNvSpPr>
          <p:nvPr/>
        </p:nvSpPr>
        <p:spPr bwMode="auto">
          <a:xfrm>
            <a:off x="6886604" y="3895717"/>
            <a:ext cx="1828800" cy="800099"/>
          </a:xfrm>
          <a:prstGeom prst="accentCallout2">
            <a:avLst>
              <a:gd name="adj1" fmla="val 27865"/>
              <a:gd name="adj2" fmla="val -4246"/>
              <a:gd name="adj3" fmla="val -16579"/>
              <a:gd name="adj4" fmla="val -19269"/>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2.</a:t>
            </a:r>
            <a:r>
              <a:rPr lang="zh-CN" altLang="en-US" dirty="0">
                <a:solidFill>
                  <a:schemeClr val="tx2">
                    <a:lumMod val="50000"/>
                  </a:schemeClr>
                </a:solidFill>
                <a:latin typeface="黑体" pitchFamily="49" charset="-122"/>
                <a:ea typeface="黑体" pitchFamily="49" charset="-122"/>
              </a:rPr>
              <a:t>掌握</a:t>
            </a:r>
            <a:r>
              <a:rPr lang="en-US" altLang="zh-CN" dirty="0">
                <a:solidFill>
                  <a:schemeClr val="tx2">
                    <a:lumMod val="50000"/>
                  </a:schemeClr>
                </a:solidFill>
                <a:latin typeface="黑体" pitchFamily="49" charset="-122"/>
                <a:ea typeface="黑体" pitchFamily="49" charset="-122"/>
              </a:rPr>
              <a:t>CONTINUE</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BREAK</a:t>
            </a:r>
            <a:r>
              <a:rPr lang="zh-CN" altLang="en-US" dirty="0">
                <a:solidFill>
                  <a:schemeClr val="tx2">
                    <a:lumMod val="50000"/>
                  </a:schemeClr>
                </a:solidFill>
                <a:latin typeface="黑体" pitchFamily="49" charset="-122"/>
                <a:ea typeface="黑体" pitchFamily="49" charset="-122"/>
              </a:rPr>
              <a:t>语句的用法</a:t>
            </a:r>
          </a:p>
          <a:p>
            <a:pPr>
              <a:lnSpc>
                <a:spcPct val="90000"/>
              </a:lnSpc>
            </a:pPr>
            <a:r>
              <a:rPr lang="zh-CN" altLang="en-US" dirty="0">
                <a:solidFill>
                  <a:schemeClr val="tx2">
                    <a:lumMod val="50000"/>
                  </a:schemeClr>
                </a:solidFill>
                <a:latin typeface="黑体" pitchFamily="49" charset="-122"/>
                <a:ea typeface="黑体" pitchFamily="49" charset="-122"/>
              </a:rPr>
              <a:t>能够熟练地进行循环结构的程序设计</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9" name="AutoShape 16"/>
          <p:cNvSpPr>
            <a:spLocks noChangeArrowheads="1"/>
          </p:cNvSpPr>
          <p:nvPr/>
        </p:nvSpPr>
        <p:spPr bwMode="gray">
          <a:xfrm>
            <a:off x="6416962" y="3925961"/>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p:cNvCxnSpPr>
          <p:nvPr/>
        </p:nvCxnSpPr>
        <p:spPr bwMode="gray">
          <a:xfrm>
            <a:off x="5133055" y="4428932"/>
            <a:ext cx="1269619" cy="18522"/>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939798"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13</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0" y="1840261"/>
            <a:ext cx="915161"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14</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49" y="1840261"/>
            <a:ext cx="912811"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15</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1835696" y="2764584"/>
            <a:ext cx="1867495" cy="1169551"/>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程序，创建一个内联表值用户自定义函数，根据输入的课程号，查询该课程的基本信息</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3910754" y="2742890"/>
            <a:ext cx="1909022" cy="1169551"/>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编写</a:t>
            </a:r>
            <a:r>
              <a:rPr lang="en-US" altLang="zh-CN" sz="1400" dirty="0"/>
              <a:t>T-SQL</a:t>
            </a:r>
            <a:r>
              <a:rPr lang="zh-CN" altLang="en-US" sz="1400" dirty="0"/>
              <a:t>程序，调用任务</a:t>
            </a:r>
            <a:r>
              <a:rPr lang="en-US" altLang="zh-CN" sz="1400" dirty="0"/>
              <a:t>12</a:t>
            </a:r>
            <a:r>
              <a:rPr lang="zh-CN" altLang="en-US" sz="1400" dirty="0"/>
              <a:t>创建的自定义函数</a:t>
            </a:r>
            <a:r>
              <a:rPr lang="en-US" altLang="zh-CN" sz="1400" dirty="0" err="1"/>
              <a:t>course_Avg</a:t>
            </a:r>
            <a:r>
              <a:rPr lang="zh-CN" altLang="en-US" sz="1400" dirty="0"/>
              <a:t>，查询课程号为“</a:t>
            </a:r>
            <a:r>
              <a:rPr lang="en-US" altLang="zh-CN" sz="1400" dirty="0"/>
              <a:t>2001”</a:t>
            </a:r>
            <a:r>
              <a:rPr lang="zh-CN" altLang="en-US" sz="1400" dirty="0"/>
              <a:t>的课程的平均分</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126405" y="2656861"/>
            <a:ext cx="1903309" cy="138499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程序，调用任务</a:t>
            </a:r>
            <a:r>
              <a:rPr lang="en-US" altLang="zh-CN" sz="1400" dirty="0"/>
              <a:t>13</a:t>
            </a:r>
            <a:r>
              <a:rPr lang="zh-CN" altLang="en-US" sz="1400" dirty="0"/>
              <a:t>创建的自定义函数</a:t>
            </a:r>
            <a:r>
              <a:rPr lang="en-US" altLang="zh-CN" sz="1400" dirty="0" err="1"/>
              <a:t>course_Information</a:t>
            </a:r>
            <a:r>
              <a:rPr lang="zh-CN" altLang="en-US" sz="1400" dirty="0"/>
              <a:t>，查询课程号为“</a:t>
            </a:r>
            <a:r>
              <a:rPr lang="en-US" altLang="zh-CN" sz="1400" dirty="0"/>
              <a:t>4001”</a:t>
            </a:r>
            <a:r>
              <a:rPr lang="zh-CN" altLang="en-US" sz="1400" dirty="0"/>
              <a:t>的课程基本信息</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909022" cy="138499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修改任务</a:t>
            </a:r>
            <a:r>
              <a:rPr lang="en-US" altLang="zh-CN" sz="1400" dirty="0"/>
              <a:t>13</a:t>
            </a:r>
            <a:r>
              <a:rPr lang="zh-CN" altLang="en-US" sz="1400" dirty="0"/>
              <a:t>的自定义函数</a:t>
            </a:r>
            <a:r>
              <a:rPr lang="en-US" altLang="zh-CN" sz="1400" dirty="0" err="1"/>
              <a:t>course_Information</a:t>
            </a:r>
            <a:r>
              <a:rPr lang="zh-CN" altLang="en-US" sz="1400" dirty="0"/>
              <a:t>创建程序，将其改为通过输入的课程名称查询课程信息</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903286"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17</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1" name="Text Box 24"/>
          <p:cNvSpPr txBox="1">
            <a:spLocks noChangeArrowheads="1"/>
          </p:cNvSpPr>
          <p:nvPr/>
        </p:nvSpPr>
        <p:spPr bwMode="gray">
          <a:xfrm>
            <a:off x="6416962" y="5092470"/>
            <a:ext cx="1612752" cy="1169551"/>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编写</a:t>
            </a:r>
            <a:r>
              <a:rPr lang="en-US" altLang="zh-CN" sz="1400" dirty="0"/>
              <a:t>T-SQL</a:t>
            </a:r>
            <a:r>
              <a:rPr lang="zh-CN" altLang="en-US" sz="1400" dirty="0"/>
              <a:t>程序，删除任务</a:t>
            </a:r>
            <a:r>
              <a:rPr lang="en-US" altLang="zh-CN" sz="1400" dirty="0"/>
              <a:t>13</a:t>
            </a:r>
            <a:r>
              <a:rPr lang="zh-CN" altLang="en-US" sz="1400" dirty="0"/>
              <a:t>创建的自定义函数</a:t>
            </a:r>
            <a:r>
              <a:rPr lang="en-US" altLang="zh-CN" sz="1400" dirty="0" err="1"/>
              <a:t>course_information</a:t>
            </a:r>
            <a:endParaRPr lang="en-US" altLang="zh-CN" sz="1400" dirty="0">
              <a:solidFill>
                <a:srgbClr val="000000"/>
              </a:solidFill>
              <a:ea typeface="宋体" pitchFamily="2" charset="-122"/>
            </a:endParaRPr>
          </a:p>
        </p:txBody>
      </p:sp>
      <p:sp>
        <p:nvSpPr>
          <p:cNvPr id="115" name="Text Box 27"/>
          <p:cNvSpPr txBox="1">
            <a:spLocks noChangeArrowheads="1"/>
          </p:cNvSpPr>
          <p:nvPr/>
        </p:nvSpPr>
        <p:spPr bwMode="gray">
          <a:xfrm>
            <a:off x="1915671" y="4968948"/>
            <a:ext cx="1614488" cy="1384995"/>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编写</a:t>
            </a:r>
            <a:r>
              <a:rPr lang="en-US" altLang="zh-CN" sz="1400" dirty="0"/>
              <a:t>T-SQL</a:t>
            </a:r>
            <a:r>
              <a:rPr lang="zh-CN" altLang="en-US" sz="1400" dirty="0"/>
              <a:t>程序，创建多语句表值用户自定义函数，根据输入的学生姓名，显示该学生各门功课的成绩</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63644"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16</a:t>
            </a:r>
            <a:endParaRPr lang="en-US" altLang="zh-CN" sz="1600" b="1" dirty="0">
              <a:solidFill>
                <a:srgbClr val="FFFFFF"/>
              </a:solidFill>
              <a:ea typeface="宋体" pitchFamily="2" charset="-122"/>
            </a:endParaRPr>
          </a:p>
        </p:txBody>
      </p:sp>
      <p:sp>
        <p:nvSpPr>
          <p:cNvPr id="58" name="Text Box 20"/>
          <p:cNvSpPr txBox="1">
            <a:spLocks noChangeArrowheads="1"/>
          </p:cNvSpPr>
          <p:nvPr/>
        </p:nvSpPr>
        <p:spPr bwMode="gray">
          <a:xfrm>
            <a:off x="6528522" y="4330329"/>
            <a:ext cx="917137"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18</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extLst>
      <p:ext uri="{BB962C8B-B14F-4D97-AF65-F5344CB8AC3E}">
        <p14:creationId xmlns:p14="http://schemas.microsoft.com/office/powerpoint/2010/main" xmlns="" val="363965107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90</a:t>
            </a:fld>
            <a:endParaRPr lang="en-US" altLang="zh-CN"/>
          </a:p>
        </p:txBody>
      </p:sp>
      <p:grpSp>
        <p:nvGrpSpPr>
          <p:cNvPr id="3" name="Group 6"/>
          <p:cNvGrpSpPr>
            <a:grpSpLocks/>
          </p:cNvGrpSpPr>
          <p:nvPr/>
        </p:nvGrpSpPr>
        <p:grpSpPr bwMode="auto">
          <a:xfrm>
            <a:off x="2085981" y="2208284"/>
            <a:ext cx="5715040" cy="1940796"/>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943528"/>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编写循环结构的</a:t>
            </a:r>
            <a:r>
              <a:rPr lang="en-US" altLang="zh-CN" sz="2000" dirty="0">
                <a:solidFill>
                  <a:schemeClr val="bg1"/>
                </a:solidFill>
                <a:latin typeface="黑体" pitchFamily="49" charset="-122"/>
                <a:ea typeface="黑体" pitchFamily="49" charset="-122"/>
              </a:rPr>
              <a:t>T-SQL</a:t>
            </a:r>
            <a:r>
              <a:rPr lang="zh-CN" altLang="en-US" sz="2000" dirty="0">
                <a:solidFill>
                  <a:schemeClr val="bg1"/>
                </a:solidFill>
                <a:latin typeface="黑体" pitchFamily="49" charset="-122"/>
                <a:ea typeface="黑体" pitchFamily="49" charset="-122"/>
              </a:rPr>
              <a:t>程序，完成需要不断重复的</a:t>
            </a:r>
            <a:r>
              <a:rPr lang="zh-CN" altLang="en-US" sz="2000" dirty="0" smtClean="0">
                <a:solidFill>
                  <a:schemeClr val="bg1"/>
                </a:solidFill>
                <a:latin typeface="黑体" pitchFamily="49" charset="-122"/>
                <a:ea typeface="黑体" pitchFamily="49" charset="-122"/>
              </a:rPr>
              <a:t>数据处理</a:t>
            </a:r>
            <a:r>
              <a:rPr lang="zh-CN" altLang="en-US" sz="2000" dirty="0">
                <a:solidFill>
                  <a:schemeClr val="bg1"/>
                </a:solidFill>
                <a:latin typeface="黑体" pitchFamily="49" charset="-122"/>
                <a:ea typeface="黑体" pitchFamily="49" charset="-122"/>
              </a:rPr>
              <a:t>工作。</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91</a:t>
            </a:fld>
            <a:endParaRPr lang="en-US" altLang="zh-CN"/>
          </a:p>
        </p:txBody>
      </p:sp>
      <p:sp>
        <p:nvSpPr>
          <p:cNvPr id="6" name="AutoShape 13"/>
          <p:cNvSpPr>
            <a:spLocks noChangeArrowheads="1"/>
          </p:cNvSpPr>
          <p:nvPr/>
        </p:nvSpPr>
        <p:spPr bwMode="gray">
          <a:xfrm>
            <a:off x="1696088" y="1790493"/>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07047" y="1790493"/>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035195" y="1790493"/>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93074" y="2401321"/>
            <a:ext cx="913973"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204033" y="2401321"/>
            <a:ext cx="83116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855720" y="2236603"/>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4074616" y="2236603"/>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221814" y="2236603"/>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487324" y="3209091"/>
            <a:ext cx="1962735" cy="1815882"/>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编写</a:t>
            </a:r>
            <a:r>
              <a:rPr lang="en-US" altLang="zh-CN" sz="1600" dirty="0"/>
              <a:t>T-SQL</a:t>
            </a:r>
            <a:r>
              <a:rPr lang="zh-CN" altLang="en-US" sz="1600" dirty="0"/>
              <a:t>程序，在查询到成绩表中没有学生成绩超过</a:t>
            </a:r>
            <a:r>
              <a:rPr lang="en-US" altLang="zh-CN" sz="1600" dirty="0"/>
              <a:t>95</a:t>
            </a:r>
            <a:r>
              <a:rPr lang="zh-CN" altLang="en-US" sz="1600" dirty="0"/>
              <a:t>分的情况下，将所有成绩提高</a:t>
            </a:r>
            <a:r>
              <a:rPr lang="en-US" altLang="zh-CN" sz="1600" dirty="0"/>
              <a:t>3%</a:t>
            </a:r>
            <a:r>
              <a:rPr lang="zh-CN" altLang="en-US" sz="1600" dirty="0"/>
              <a:t>，反复执行，直到存在成绩超过</a:t>
            </a:r>
            <a:r>
              <a:rPr lang="en-US" altLang="zh-CN" sz="1600" dirty="0"/>
              <a:t>95</a:t>
            </a:r>
            <a:r>
              <a:rPr lang="zh-CN" altLang="en-US" sz="1600" dirty="0"/>
              <a:t>分</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3565188" y="3257838"/>
            <a:ext cx="2232248" cy="280076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编写提高考试成绩的</a:t>
            </a:r>
            <a:r>
              <a:rPr lang="en-US" altLang="zh-CN" sz="1600" dirty="0"/>
              <a:t>T-SQL</a:t>
            </a:r>
            <a:r>
              <a:rPr lang="zh-CN" altLang="en-US" sz="1600" dirty="0"/>
              <a:t>程序。提分规则为：未达到</a:t>
            </a:r>
            <a:r>
              <a:rPr lang="en-US" altLang="zh-CN" sz="1600" dirty="0"/>
              <a:t>80</a:t>
            </a:r>
            <a:r>
              <a:rPr lang="zh-CN" altLang="en-US" sz="1600" dirty="0"/>
              <a:t>分的成绩加</a:t>
            </a:r>
            <a:r>
              <a:rPr lang="en-US" altLang="zh-CN" sz="1600" dirty="0"/>
              <a:t>2</a:t>
            </a:r>
            <a:r>
              <a:rPr lang="zh-CN" altLang="en-US" sz="1600" dirty="0"/>
              <a:t>分，看是否成绩都达到</a:t>
            </a:r>
            <a:r>
              <a:rPr lang="en-US" altLang="zh-CN" sz="1600" dirty="0"/>
              <a:t>80</a:t>
            </a:r>
            <a:r>
              <a:rPr lang="zh-CN" altLang="en-US" sz="1600" dirty="0"/>
              <a:t>分或</a:t>
            </a:r>
            <a:r>
              <a:rPr lang="en-US" altLang="zh-CN" sz="1600" dirty="0"/>
              <a:t>80</a:t>
            </a:r>
            <a:r>
              <a:rPr lang="zh-CN" altLang="en-US" sz="1600" dirty="0"/>
              <a:t>分以上，如果没有全部达到</a:t>
            </a:r>
            <a:r>
              <a:rPr lang="en-US" altLang="zh-CN" sz="1600" dirty="0"/>
              <a:t>80</a:t>
            </a:r>
            <a:r>
              <a:rPr lang="zh-CN" altLang="en-US" sz="1600" dirty="0"/>
              <a:t>分或</a:t>
            </a:r>
            <a:r>
              <a:rPr lang="en-US" altLang="zh-CN" sz="1600" dirty="0"/>
              <a:t>80</a:t>
            </a:r>
            <a:r>
              <a:rPr lang="zh-CN" altLang="en-US" sz="1600" dirty="0"/>
              <a:t>分以上，未达到的再加</a:t>
            </a:r>
            <a:r>
              <a:rPr lang="en-US" altLang="zh-CN" sz="1600" dirty="0"/>
              <a:t>2</a:t>
            </a:r>
            <a:r>
              <a:rPr lang="zh-CN" altLang="en-US" sz="1600" dirty="0"/>
              <a:t>分，如此反复提分，直到所有成绩都达到</a:t>
            </a:r>
            <a:r>
              <a:rPr lang="en-US" altLang="zh-CN" sz="1600" dirty="0"/>
              <a:t>80</a:t>
            </a:r>
            <a:r>
              <a:rPr lang="zh-CN" altLang="en-US" sz="1600" dirty="0"/>
              <a:t>分或超过</a:t>
            </a:r>
            <a:r>
              <a:rPr lang="en-US" altLang="zh-CN" sz="1600" dirty="0"/>
              <a:t>80</a:t>
            </a:r>
            <a:r>
              <a:rPr lang="zh-CN" altLang="en-US" sz="1600" dirty="0"/>
              <a:t>分为止 </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5996095" y="3257838"/>
            <a:ext cx="1669176" cy="1569660"/>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编写提高考试成绩的</a:t>
            </a:r>
            <a:r>
              <a:rPr lang="en-US" altLang="zh-CN" sz="1600" dirty="0"/>
              <a:t>T-SQL</a:t>
            </a:r>
            <a:r>
              <a:rPr lang="zh-CN" altLang="en-US" sz="1600" dirty="0"/>
              <a:t>程序，对学生成绩进行反复加分，直到平均分超过</a:t>
            </a:r>
            <a:r>
              <a:rPr lang="en-US" altLang="zh-CN" sz="1600" dirty="0"/>
              <a:t>82</a:t>
            </a:r>
            <a:r>
              <a:rPr lang="zh-CN" altLang="en-US" sz="1600" dirty="0"/>
              <a:t>分为止</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92</a:t>
            </a:fld>
            <a:endParaRPr lang="en-US" altLang="zh-CN"/>
          </a:p>
        </p:txBody>
      </p:sp>
      <p:sp>
        <p:nvSpPr>
          <p:cNvPr id="6" name="AutoShape 4"/>
          <p:cNvSpPr>
            <a:spLocks noChangeArrowheads="1"/>
          </p:cNvSpPr>
          <p:nvPr/>
        </p:nvSpPr>
        <p:spPr bwMode="gray">
          <a:xfrm>
            <a:off x="1944754" y="1628800"/>
            <a:ext cx="2595252" cy="86409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7581" y="178261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77279" y="185099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30913" y="182665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19945" y="1765520"/>
            <a:ext cx="1948000" cy="507831"/>
          </a:xfrm>
          <a:prstGeom prst="rect">
            <a:avLst/>
          </a:prstGeom>
          <a:noFill/>
          <a:ln w="9525" algn="ctr">
            <a:noFill/>
            <a:miter lim="800000"/>
            <a:headEnd/>
            <a:tailEnd/>
          </a:ln>
          <a:effectLst/>
        </p:spPr>
        <p:txBody>
          <a:bodyPr wrap="square">
            <a:spAutoFit/>
          </a:bodyPr>
          <a:lstStyle/>
          <a:p>
            <a:pPr>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1" name="AutoShape 4"/>
          <p:cNvSpPr>
            <a:spLocks noChangeArrowheads="1"/>
          </p:cNvSpPr>
          <p:nvPr/>
        </p:nvSpPr>
        <p:spPr bwMode="gray">
          <a:xfrm>
            <a:off x="1989769" y="3212976"/>
            <a:ext cx="2550236" cy="923418"/>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867406" y="342129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34585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35182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4" name="AutoShape 4"/>
          <p:cNvSpPr>
            <a:spLocks noChangeArrowheads="1"/>
          </p:cNvSpPr>
          <p:nvPr/>
        </p:nvSpPr>
        <p:spPr bwMode="gray">
          <a:xfrm>
            <a:off x="1981095" y="4725144"/>
            <a:ext cx="2558911" cy="720080"/>
          </a:xfrm>
          <a:prstGeom prst="roundRect">
            <a:avLst>
              <a:gd name="adj" fmla="val 16667"/>
            </a:avLst>
          </a:prstGeom>
          <a:noFill/>
          <a:ln w="12700" algn="ctr">
            <a:solidFill>
              <a:srgbClr val="000000"/>
            </a:solidFill>
            <a:prstDash val="dash"/>
            <a:round/>
            <a:headEnd/>
            <a:tailEnd/>
          </a:ln>
          <a:effectLst/>
        </p:spPr>
        <p:txBody>
          <a:bodyPr wrap="none" anchor="ctr"/>
          <a:lstStyle/>
          <a:p>
            <a:pPr eaLnBrk="1" hangingPunct="1"/>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程序</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运行结果如图</a:t>
            </a:r>
            <a:r>
              <a:rPr lang="en-US" altLang="zh-CN" dirty="0">
                <a:solidFill>
                  <a:schemeClr val="tx2">
                    <a:lumMod val="50000"/>
                  </a:schemeClr>
                </a:solidFill>
                <a:latin typeface="黑体" pitchFamily="49" charset="-122"/>
                <a:ea typeface="黑体" pitchFamily="49" charset="-122"/>
              </a:rPr>
              <a:t>9.20</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8024" y="3458595"/>
            <a:ext cx="3383459" cy="1073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8024" y="1726381"/>
            <a:ext cx="3383459" cy="1732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AutoShape 11"/>
          <p:cNvSpPr>
            <a:spLocks noChangeArrowheads="1"/>
          </p:cNvSpPr>
          <p:nvPr/>
        </p:nvSpPr>
        <p:spPr bwMode="gray">
          <a:xfrm>
            <a:off x="911552" y="4847825"/>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Text Box 16"/>
          <p:cNvSpPr txBox="1">
            <a:spLocks noChangeArrowheads="1"/>
          </p:cNvSpPr>
          <p:nvPr/>
        </p:nvSpPr>
        <p:spPr bwMode="gray">
          <a:xfrm>
            <a:off x="935098" y="488512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9" name="Arc 13"/>
          <p:cNvSpPr>
            <a:spLocks/>
          </p:cNvSpPr>
          <p:nvPr/>
        </p:nvSpPr>
        <p:spPr bwMode="gray">
          <a:xfrm rot="15937656">
            <a:off x="1791575" y="494478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矩形 4"/>
          <p:cNvSpPr>
            <a:spLocks noChangeArrowheads="1"/>
          </p:cNvSpPr>
          <p:nvPr/>
        </p:nvSpPr>
        <p:spPr bwMode="auto">
          <a:xfrm>
            <a:off x="5148064" y="5841535"/>
            <a:ext cx="822325"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dirty="0">
                <a:solidFill>
                  <a:schemeClr val="tx2"/>
                </a:solidFill>
                <a:latin typeface="Calibri" pitchFamily="34" charset="0"/>
              </a:rPr>
              <a:t>图</a:t>
            </a:r>
            <a:r>
              <a:rPr lang="en-US" altLang="zh-CN" b="1" dirty="0">
                <a:solidFill>
                  <a:schemeClr val="tx2"/>
                </a:solidFill>
                <a:latin typeface="Calibri" pitchFamily="34" charset="0"/>
              </a:rPr>
              <a:t>9.20</a:t>
            </a:r>
            <a:endParaRPr lang="zh-CN" altLang="en-US" b="1" dirty="0">
              <a:solidFill>
                <a:schemeClr val="tx2"/>
              </a:solidFill>
              <a:latin typeface="Calibri" pitchFamily="34" charset="0"/>
            </a:endParaRP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22421" y="4453329"/>
            <a:ext cx="2049062" cy="22160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93</a:t>
            </a:fld>
            <a:endParaRPr lang="en-US" altLang="zh-CN"/>
          </a:p>
        </p:txBody>
      </p:sp>
      <p:sp>
        <p:nvSpPr>
          <p:cNvPr id="6" name="矩形 5"/>
          <p:cNvSpPr/>
          <p:nvPr/>
        </p:nvSpPr>
        <p:spPr>
          <a:xfrm>
            <a:off x="1462209" y="2060848"/>
            <a:ext cx="6840760" cy="3637919"/>
          </a:xfrm>
          <a:prstGeom prst="rect">
            <a:avLst/>
          </a:prstGeom>
          <a:solidFill>
            <a:schemeClr val="accent2">
              <a:lumMod val="40000"/>
              <a:lumOff val="60000"/>
            </a:schemeClr>
          </a:solidFill>
        </p:spPr>
        <p:txBody>
          <a:bodyPr wrap="square">
            <a:spAutoFit/>
          </a:bodyPr>
          <a:lstStyle/>
          <a:p>
            <a:pPr>
              <a:lnSpc>
                <a:spcPct val="80000"/>
              </a:lnSpc>
            </a:pPr>
            <a:r>
              <a:rPr lang="zh-CN" altLang="en-US" dirty="0">
                <a:solidFill>
                  <a:schemeClr val="tx2"/>
                </a:solidFill>
                <a:latin typeface="黑体" pitchFamily="49" charset="-122"/>
                <a:ea typeface="黑体" pitchFamily="49" charset="-122"/>
              </a:rPr>
              <a:t>知识总结</a:t>
            </a:r>
            <a:r>
              <a:rPr lang="en-US" altLang="zh-CN" dirty="0">
                <a:solidFill>
                  <a:schemeClr val="tx2"/>
                </a:solidFill>
                <a:latin typeface="黑体" pitchFamily="49" charset="-122"/>
                <a:ea typeface="黑体" pitchFamily="49" charset="-122"/>
              </a:rPr>
              <a:t>: </a:t>
            </a:r>
          </a:p>
          <a:p>
            <a:pPr>
              <a:lnSpc>
                <a:spcPct val="80000"/>
              </a:lnSpc>
            </a:pPr>
            <a:endParaRPr lang="zh-CN" altLang="en-US" dirty="0">
              <a:solidFill>
                <a:schemeClr val="tx2"/>
              </a:solidFill>
              <a:latin typeface="黑体" pitchFamily="49" charset="-122"/>
              <a:ea typeface="黑体" pitchFamily="49" charset="-122"/>
            </a:endParaRPr>
          </a:p>
          <a:p>
            <a:pPr>
              <a:lnSpc>
                <a:spcPct val="80000"/>
              </a:lnSpc>
            </a:pPr>
            <a:r>
              <a:rPr lang="zh-CN" altLang="en-US" dirty="0">
                <a:solidFill>
                  <a:schemeClr val="tx2"/>
                </a:solidFill>
                <a:latin typeface="黑体" pitchFamily="49" charset="-122"/>
                <a:ea typeface="黑体" pitchFamily="49" charset="-122"/>
              </a:rPr>
              <a:t>    本任务使用了</a:t>
            </a:r>
            <a:r>
              <a:rPr lang="en-US" altLang="zh-CN" dirty="0">
                <a:solidFill>
                  <a:schemeClr val="tx2"/>
                </a:solidFill>
                <a:latin typeface="黑体" pitchFamily="49" charset="-122"/>
                <a:ea typeface="黑体" pitchFamily="49" charset="-122"/>
              </a:rPr>
              <a:t>WHILE…CONTINUE…BREAK</a:t>
            </a:r>
            <a:r>
              <a:rPr lang="zh-CN" altLang="en-US" dirty="0">
                <a:solidFill>
                  <a:schemeClr val="tx2"/>
                </a:solidFill>
                <a:latin typeface="黑体" pitchFamily="49" charset="-122"/>
                <a:ea typeface="黑体" pitchFamily="49" charset="-122"/>
              </a:rPr>
              <a:t>语句用以实现循环结构，该语句功能是在满足条件的情况下会重复执行</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语句或语句块。</a:t>
            </a:r>
          </a:p>
          <a:p>
            <a:pPr>
              <a:lnSpc>
                <a:spcPct val="80000"/>
              </a:lnSpc>
            </a:pPr>
            <a:endParaRPr lang="zh-CN" altLang="en-US" dirty="0">
              <a:solidFill>
                <a:schemeClr val="tx2"/>
              </a:solidFill>
              <a:latin typeface="黑体" pitchFamily="49" charset="-122"/>
              <a:ea typeface="黑体" pitchFamily="49" charset="-122"/>
            </a:endParaRPr>
          </a:p>
          <a:p>
            <a:pPr>
              <a:lnSpc>
                <a:spcPct val="80000"/>
              </a:lnSpc>
            </a:pPr>
            <a:r>
              <a:rPr lang="en-US" altLang="zh-CN" dirty="0">
                <a:solidFill>
                  <a:schemeClr val="tx2"/>
                </a:solidFill>
                <a:latin typeface="黑体" pitchFamily="49" charset="-122"/>
                <a:ea typeface="黑体" pitchFamily="49" charset="-122"/>
              </a:rPr>
              <a:t>WHILE…CONTINUE…BREAK</a:t>
            </a:r>
            <a:r>
              <a:rPr lang="zh-CN" altLang="en-US" dirty="0">
                <a:solidFill>
                  <a:schemeClr val="tx2"/>
                </a:solidFill>
                <a:latin typeface="黑体" pitchFamily="49" charset="-122"/>
                <a:ea typeface="黑体" pitchFamily="49" charset="-122"/>
              </a:rPr>
              <a:t>语句的语法格式为：</a:t>
            </a:r>
          </a:p>
          <a:p>
            <a:pPr>
              <a:lnSpc>
                <a:spcPct val="80000"/>
              </a:lnSpc>
            </a:pPr>
            <a:endParaRPr lang="zh-CN" altLang="en-US" dirty="0">
              <a:solidFill>
                <a:schemeClr val="tx2"/>
              </a:solidFill>
              <a:latin typeface="黑体" pitchFamily="49" charset="-122"/>
              <a:ea typeface="黑体" pitchFamily="49" charset="-122"/>
            </a:endParaRPr>
          </a:p>
          <a:p>
            <a:pPr>
              <a:lnSpc>
                <a:spcPct val="80000"/>
              </a:lnSpc>
            </a:pPr>
            <a:r>
              <a:rPr lang="en-US" altLang="zh-CN" dirty="0">
                <a:solidFill>
                  <a:schemeClr val="tx2"/>
                </a:solidFill>
                <a:latin typeface="黑体" pitchFamily="49" charset="-122"/>
                <a:ea typeface="黑体" pitchFamily="49" charset="-122"/>
              </a:rPr>
              <a:t>  </a:t>
            </a:r>
            <a:r>
              <a:rPr lang="en-US" altLang="zh-CN" dirty="0">
                <a:latin typeface="黑体" pitchFamily="49" charset="-122"/>
                <a:ea typeface="黑体" pitchFamily="49" charset="-122"/>
              </a:rPr>
              <a:t>WHILE </a:t>
            </a:r>
            <a:r>
              <a:rPr lang="zh-CN" altLang="en-US" dirty="0">
                <a:latin typeface="黑体" pitchFamily="49" charset="-122"/>
                <a:ea typeface="黑体" pitchFamily="49" charset="-122"/>
              </a:rPr>
              <a:t>条件表达式</a:t>
            </a:r>
          </a:p>
          <a:p>
            <a:pPr>
              <a:lnSpc>
                <a:spcPct val="80000"/>
              </a:lnSpc>
            </a:pPr>
            <a:r>
              <a:rPr lang="en-US" altLang="zh-CN" dirty="0">
                <a:latin typeface="黑体" pitchFamily="49" charset="-122"/>
                <a:ea typeface="黑体" pitchFamily="49" charset="-122"/>
              </a:rPr>
              <a:t>  BEGIN</a:t>
            </a:r>
          </a:p>
          <a:p>
            <a:pPr>
              <a:lnSpc>
                <a:spcPct val="80000"/>
              </a:lnSpc>
            </a:pPr>
            <a:r>
              <a:rPr lang="zh-CN" altLang="en-US" dirty="0">
                <a:latin typeface="黑体" pitchFamily="49" charset="-122"/>
                <a:ea typeface="黑体" pitchFamily="49" charset="-122"/>
              </a:rPr>
              <a:t>  程序块</a:t>
            </a:r>
          </a:p>
          <a:p>
            <a:pPr>
              <a:lnSpc>
                <a:spcPct val="80000"/>
              </a:lnSpc>
            </a:pPr>
            <a:r>
              <a:rPr lang="en-US" altLang="zh-CN" dirty="0">
                <a:latin typeface="黑体" pitchFamily="49" charset="-122"/>
                <a:ea typeface="黑体" pitchFamily="49" charset="-122"/>
              </a:rPr>
              <a:t>  [BREAK]</a:t>
            </a:r>
          </a:p>
          <a:p>
            <a:pPr>
              <a:lnSpc>
                <a:spcPct val="80000"/>
              </a:lnSpc>
            </a:pPr>
            <a:r>
              <a:rPr lang="zh-CN" altLang="en-US" dirty="0">
                <a:latin typeface="黑体" pitchFamily="49" charset="-122"/>
                <a:ea typeface="黑体" pitchFamily="49" charset="-122"/>
              </a:rPr>
              <a:t>  程序块</a:t>
            </a:r>
          </a:p>
          <a:p>
            <a:pPr>
              <a:lnSpc>
                <a:spcPct val="80000"/>
              </a:lnSpc>
            </a:pPr>
            <a:r>
              <a:rPr lang="en-US" altLang="zh-CN" dirty="0">
                <a:latin typeface="黑体" pitchFamily="49" charset="-122"/>
                <a:ea typeface="黑体" pitchFamily="49" charset="-122"/>
              </a:rPr>
              <a:t>  [CONTINUE]</a:t>
            </a:r>
          </a:p>
          <a:p>
            <a:pPr>
              <a:lnSpc>
                <a:spcPct val="80000"/>
              </a:lnSpc>
            </a:pPr>
            <a:r>
              <a:rPr lang="zh-CN" altLang="en-US" dirty="0">
                <a:latin typeface="黑体" pitchFamily="49" charset="-122"/>
                <a:ea typeface="黑体" pitchFamily="49" charset="-122"/>
              </a:rPr>
              <a:t>  程序块</a:t>
            </a:r>
          </a:p>
          <a:p>
            <a:pPr>
              <a:lnSpc>
                <a:spcPct val="80000"/>
              </a:lnSpc>
            </a:pPr>
            <a:r>
              <a:rPr lang="en-US" altLang="zh-CN" dirty="0">
                <a:latin typeface="黑体" pitchFamily="49" charset="-122"/>
                <a:ea typeface="黑体" pitchFamily="49" charset="-122"/>
              </a:rPr>
              <a:t>  END</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xmlns="" val="378378030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94</a:t>
            </a:fld>
            <a:endParaRPr lang="en-US" altLang="zh-CN"/>
          </a:p>
        </p:txBody>
      </p:sp>
      <p:sp>
        <p:nvSpPr>
          <p:cNvPr id="6" name="矩形 5"/>
          <p:cNvSpPr/>
          <p:nvPr/>
        </p:nvSpPr>
        <p:spPr>
          <a:xfrm>
            <a:off x="1478233" y="1772816"/>
            <a:ext cx="6840760" cy="3970318"/>
          </a:xfrm>
          <a:prstGeom prst="rect">
            <a:avLst/>
          </a:prstGeom>
          <a:solidFill>
            <a:schemeClr val="accent2">
              <a:lumMod val="40000"/>
              <a:lumOff val="60000"/>
            </a:schemeClr>
          </a:solidFill>
        </p:spPr>
        <p:txBody>
          <a:bodyPr wrap="square">
            <a:spAutoFit/>
          </a:bodyPr>
          <a:lstStyle/>
          <a:p>
            <a:endParaRPr lang="en-US" altLang="zh-CN" dirty="0" smtClean="0">
              <a:solidFill>
                <a:schemeClr val="tx2"/>
              </a:solidFill>
              <a:latin typeface="黑体" pitchFamily="49" charset="-122"/>
              <a:ea typeface="黑体" pitchFamily="49" charset="-122"/>
            </a:endParaRPr>
          </a:p>
          <a:p>
            <a:r>
              <a:rPr lang="zh-CN" altLang="en-US" dirty="0" smtClean="0">
                <a:solidFill>
                  <a:schemeClr val="tx2"/>
                </a:solidFill>
                <a:latin typeface="黑体" pitchFamily="49" charset="-122"/>
                <a:ea typeface="黑体" pitchFamily="49" charset="-122"/>
              </a:rPr>
              <a:t>格式</a:t>
            </a:r>
            <a:r>
              <a:rPr lang="zh-CN" altLang="en-US" dirty="0">
                <a:solidFill>
                  <a:schemeClr val="tx2"/>
                </a:solidFill>
                <a:latin typeface="黑体" pitchFamily="49" charset="-122"/>
                <a:ea typeface="黑体" pitchFamily="49" charset="-122"/>
              </a:rPr>
              <a:t>中各部分说明如下：</a:t>
            </a:r>
          </a:p>
          <a:p>
            <a:endParaRPr lang="zh-CN" altLang="en-US" dirty="0">
              <a:solidFill>
                <a:schemeClr val="tx2"/>
              </a:solidFill>
              <a:latin typeface="黑体" pitchFamily="49" charset="-122"/>
              <a:ea typeface="黑体" pitchFamily="49" charset="-122"/>
            </a:endParaRPr>
          </a:p>
          <a:p>
            <a:r>
              <a:rPr lang="zh-CN" altLang="en-US" dirty="0">
                <a:solidFill>
                  <a:schemeClr val="tx2"/>
                </a:solidFill>
                <a:latin typeface="黑体" pitchFamily="49" charset="-122"/>
                <a:ea typeface="黑体" pitchFamily="49" charset="-122"/>
              </a:rPr>
              <a:t>    条件表达式是作为执行和判断条件的布尔表达式，返回</a:t>
            </a:r>
            <a:r>
              <a:rPr lang="en-US" altLang="zh-CN" dirty="0">
                <a:solidFill>
                  <a:schemeClr val="tx2"/>
                </a:solidFill>
                <a:latin typeface="黑体" pitchFamily="49" charset="-122"/>
                <a:ea typeface="黑体" pitchFamily="49" charset="-122"/>
              </a:rPr>
              <a:t> TRUE </a:t>
            </a:r>
            <a:r>
              <a:rPr lang="zh-CN" altLang="en-US" dirty="0">
                <a:solidFill>
                  <a:schemeClr val="tx2"/>
                </a:solidFill>
                <a:latin typeface="黑体" pitchFamily="49" charset="-122"/>
                <a:ea typeface="黑体" pitchFamily="49" charset="-122"/>
              </a:rPr>
              <a:t>或</a:t>
            </a:r>
            <a:r>
              <a:rPr lang="en-US" altLang="zh-CN" dirty="0">
                <a:solidFill>
                  <a:schemeClr val="tx2"/>
                </a:solidFill>
                <a:latin typeface="黑体" pitchFamily="49" charset="-122"/>
                <a:ea typeface="黑体" pitchFamily="49" charset="-122"/>
              </a:rPr>
              <a:t> FALSE</a:t>
            </a:r>
            <a:r>
              <a:rPr lang="zh-CN" altLang="en-US" dirty="0">
                <a:solidFill>
                  <a:schemeClr val="tx2"/>
                </a:solidFill>
                <a:latin typeface="黑体" pitchFamily="49" charset="-122"/>
                <a:ea typeface="黑体" pitchFamily="49" charset="-122"/>
              </a:rPr>
              <a:t>，如果布尔表达式中含有</a:t>
            </a:r>
            <a:r>
              <a:rPr lang="en-US" altLang="zh-CN" dirty="0">
                <a:solidFill>
                  <a:schemeClr val="tx2"/>
                </a:solidFill>
                <a:latin typeface="黑体" pitchFamily="49" charset="-122"/>
                <a:ea typeface="黑体" pitchFamily="49" charset="-122"/>
              </a:rPr>
              <a:t> SELECT </a:t>
            </a:r>
            <a:r>
              <a:rPr lang="zh-CN" altLang="en-US" dirty="0">
                <a:solidFill>
                  <a:schemeClr val="tx2"/>
                </a:solidFill>
                <a:latin typeface="黑体" pitchFamily="49" charset="-122"/>
                <a:ea typeface="黑体" pitchFamily="49" charset="-122"/>
              </a:rPr>
              <a:t>语句，必须用圆括号将</a:t>
            </a:r>
            <a:r>
              <a:rPr lang="en-US" altLang="zh-CN" dirty="0">
                <a:solidFill>
                  <a:schemeClr val="tx2"/>
                </a:solidFill>
                <a:latin typeface="黑体" pitchFamily="49" charset="-122"/>
                <a:ea typeface="黑体" pitchFamily="49" charset="-122"/>
              </a:rPr>
              <a:t> SELECT </a:t>
            </a:r>
            <a:r>
              <a:rPr lang="zh-CN" altLang="en-US" dirty="0">
                <a:solidFill>
                  <a:schemeClr val="tx2"/>
                </a:solidFill>
                <a:latin typeface="黑体" pitchFamily="49" charset="-122"/>
                <a:ea typeface="黑体" pitchFamily="49" charset="-122"/>
              </a:rPr>
              <a:t>语句括起来。</a:t>
            </a:r>
          </a:p>
          <a:p>
            <a:r>
              <a:rPr lang="zh-CN" altLang="en-US" dirty="0">
                <a:solidFill>
                  <a:schemeClr val="tx2"/>
                </a:solidFill>
                <a:latin typeface="黑体" pitchFamily="49" charset="-122"/>
                <a:ea typeface="黑体" pitchFamily="49" charset="-122"/>
              </a:rPr>
              <a:t>程序块是一条</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语句或者是一个</a:t>
            </a:r>
            <a:r>
              <a:rPr lang="en-US" altLang="zh-CN" dirty="0">
                <a:solidFill>
                  <a:schemeClr val="tx2"/>
                </a:solidFill>
                <a:latin typeface="黑体" pitchFamily="49" charset="-122"/>
                <a:ea typeface="黑体" pitchFamily="49" charset="-122"/>
              </a:rPr>
              <a:t>BEGIN…END</a:t>
            </a:r>
            <a:r>
              <a:rPr lang="zh-CN" altLang="en-US" dirty="0">
                <a:solidFill>
                  <a:schemeClr val="tx2"/>
                </a:solidFill>
                <a:latin typeface="黑体" pitchFamily="49" charset="-122"/>
                <a:ea typeface="黑体" pitchFamily="49" charset="-122"/>
              </a:rPr>
              <a:t>语句块</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endParaRPr lang="en-US" altLang="zh-CN" dirty="0" smtClean="0">
              <a:solidFill>
                <a:schemeClr val="tx2"/>
              </a:solidFill>
              <a:latin typeface="黑体" pitchFamily="49" charset="-122"/>
              <a:ea typeface="黑体" pitchFamily="49" charset="-122"/>
            </a:endParaRPr>
          </a:p>
          <a:p>
            <a:r>
              <a:rPr lang="zh-CN" altLang="en-US" dirty="0" smtClean="0">
                <a:solidFill>
                  <a:schemeClr val="tx2"/>
                </a:solidFill>
                <a:latin typeface="黑体" pitchFamily="49" charset="-122"/>
                <a:ea typeface="黑体" pitchFamily="49" charset="-122"/>
              </a:rPr>
              <a:t>    当</a:t>
            </a:r>
            <a:r>
              <a:rPr lang="en-US" altLang="zh-CN" dirty="0">
                <a:solidFill>
                  <a:schemeClr val="tx2"/>
                </a:solidFill>
                <a:latin typeface="黑体" pitchFamily="49" charset="-122"/>
                <a:ea typeface="黑体" pitchFamily="49" charset="-122"/>
              </a:rPr>
              <a:t>WHILE</a:t>
            </a:r>
            <a:r>
              <a:rPr lang="zh-CN" altLang="en-US" dirty="0">
                <a:solidFill>
                  <a:schemeClr val="tx2"/>
                </a:solidFill>
                <a:latin typeface="黑体" pitchFamily="49" charset="-122"/>
                <a:ea typeface="黑体" pitchFamily="49" charset="-122"/>
              </a:rPr>
              <a:t>后面的条件为真时，就重复执行</a:t>
            </a:r>
            <a:r>
              <a:rPr lang="en-US" altLang="zh-CN" dirty="0" smtClean="0">
                <a:solidFill>
                  <a:schemeClr val="tx2"/>
                </a:solidFill>
                <a:latin typeface="黑体" pitchFamily="49" charset="-122"/>
                <a:ea typeface="黑体" pitchFamily="49" charset="-122"/>
              </a:rPr>
              <a:t>BEGIN…END</a:t>
            </a:r>
            <a:r>
              <a:rPr lang="zh-CN" altLang="en-US" dirty="0" smtClean="0">
                <a:solidFill>
                  <a:schemeClr val="tx2"/>
                </a:solidFill>
                <a:latin typeface="黑体" pitchFamily="49" charset="-122"/>
                <a:ea typeface="黑体" pitchFamily="49" charset="-122"/>
              </a:rPr>
              <a:t>之间</a:t>
            </a:r>
            <a:r>
              <a:rPr lang="zh-CN" altLang="en-US" dirty="0">
                <a:solidFill>
                  <a:schemeClr val="tx2"/>
                </a:solidFill>
                <a:latin typeface="黑体" pitchFamily="49" charset="-122"/>
                <a:ea typeface="黑体" pitchFamily="49" charset="-122"/>
              </a:rPr>
              <a:t>的语句块。</a:t>
            </a:r>
            <a:r>
              <a:rPr lang="en-US" altLang="zh-CN" dirty="0">
                <a:solidFill>
                  <a:schemeClr val="tx2"/>
                </a:solidFill>
                <a:latin typeface="黑体" pitchFamily="49" charset="-122"/>
                <a:ea typeface="黑体" pitchFamily="49" charset="-122"/>
              </a:rPr>
              <a:t>WHILE</a:t>
            </a:r>
            <a:r>
              <a:rPr lang="zh-CN" altLang="en-US" dirty="0">
                <a:solidFill>
                  <a:schemeClr val="tx2"/>
                </a:solidFill>
                <a:latin typeface="黑体" pitchFamily="49" charset="-122"/>
                <a:ea typeface="黑体" pitchFamily="49" charset="-122"/>
              </a:rPr>
              <a:t>语句中的</a:t>
            </a:r>
            <a:r>
              <a:rPr lang="en-US" altLang="zh-CN" dirty="0">
                <a:solidFill>
                  <a:schemeClr val="tx2"/>
                </a:solidFill>
                <a:latin typeface="黑体" pitchFamily="49" charset="-122"/>
                <a:ea typeface="黑体" pitchFamily="49" charset="-122"/>
              </a:rPr>
              <a:t>CONTINUE</a:t>
            </a:r>
            <a:r>
              <a:rPr lang="zh-CN" altLang="en-US" dirty="0">
                <a:solidFill>
                  <a:schemeClr val="tx2"/>
                </a:solidFill>
                <a:latin typeface="黑体" pitchFamily="49" charset="-122"/>
                <a:ea typeface="黑体" pitchFamily="49" charset="-122"/>
              </a:rPr>
              <a:t>和</a:t>
            </a:r>
            <a:r>
              <a:rPr lang="en-US" altLang="zh-CN" dirty="0">
                <a:solidFill>
                  <a:schemeClr val="tx2"/>
                </a:solidFill>
                <a:latin typeface="黑体" pitchFamily="49" charset="-122"/>
                <a:ea typeface="黑体" pitchFamily="49" charset="-122"/>
              </a:rPr>
              <a:t>BREAK</a:t>
            </a:r>
            <a:r>
              <a:rPr lang="zh-CN" altLang="en-US" dirty="0" smtClean="0">
                <a:solidFill>
                  <a:schemeClr val="tx2"/>
                </a:solidFill>
                <a:latin typeface="黑体" pitchFamily="49" charset="-122"/>
                <a:ea typeface="黑体" pitchFamily="49" charset="-122"/>
              </a:rPr>
              <a:t>可以</a:t>
            </a:r>
            <a:r>
              <a:rPr lang="zh-CN" altLang="en-US" dirty="0">
                <a:solidFill>
                  <a:schemeClr val="tx2"/>
                </a:solidFill>
                <a:latin typeface="黑体" pitchFamily="49" charset="-122"/>
                <a:ea typeface="黑体" pitchFamily="49" charset="-122"/>
              </a:rPr>
              <a:t>是可选项。若有</a:t>
            </a:r>
            <a:r>
              <a:rPr lang="en-US" altLang="zh-CN" dirty="0">
                <a:solidFill>
                  <a:schemeClr val="tx2"/>
                </a:solidFill>
                <a:latin typeface="黑体" pitchFamily="49" charset="-122"/>
                <a:ea typeface="黑体" pitchFamily="49" charset="-122"/>
              </a:rPr>
              <a:t>CONTINUE</a:t>
            </a:r>
            <a:r>
              <a:rPr lang="zh-CN" altLang="en-US" dirty="0">
                <a:solidFill>
                  <a:schemeClr val="tx2"/>
                </a:solidFill>
                <a:latin typeface="黑体" pitchFamily="49" charset="-122"/>
                <a:ea typeface="黑体" pitchFamily="49" charset="-122"/>
              </a:rPr>
              <a:t>语句，其功能是使</a:t>
            </a:r>
            <a:r>
              <a:rPr lang="zh-CN" altLang="en-US" dirty="0" smtClean="0">
                <a:solidFill>
                  <a:schemeClr val="tx2"/>
                </a:solidFill>
                <a:latin typeface="黑体" pitchFamily="49" charset="-122"/>
                <a:ea typeface="黑体" pitchFamily="49" charset="-122"/>
              </a:rPr>
              <a:t>程序跳出</a:t>
            </a:r>
            <a:r>
              <a:rPr lang="zh-CN" altLang="en-US" dirty="0">
                <a:solidFill>
                  <a:schemeClr val="tx2"/>
                </a:solidFill>
                <a:latin typeface="黑体" pitchFamily="49" charset="-122"/>
                <a:ea typeface="黑体" pitchFamily="49" charset="-122"/>
              </a:rPr>
              <a:t>本次循环，开始执行下一次循环。而执行</a:t>
            </a:r>
            <a:r>
              <a:rPr lang="zh-CN" altLang="en-US" dirty="0" smtClean="0">
                <a:solidFill>
                  <a:schemeClr val="tx2"/>
                </a:solidFill>
                <a:latin typeface="黑体" pitchFamily="49" charset="-122"/>
                <a:ea typeface="黑体" pitchFamily="49" charset="-122"/>
              </a:rPr>
              <a:t>到</a:t>
            </a:r>
            <a:r>
              <a:rPr lang="en-US" altLang="zh-CN" dirty="0" smtClean="0">
                <a:solidFill>
                  <a:schemeClr val="tx2"/>
                </a:solidFill>
                <a:latin typeface="黑体" pitchFamily="49" charset="-122"/>
                <a:ea typeface="黑体" pitchFamily="49" charset="-122"/>
              </a:rPr>
              <a:t>BREAK</a:t>
            </a:r>
            <a:r>
              <a:rPr lang="zh-CN" altLang="en-US" dirty="0">
                <a:solidFill>
                  <a:schemeClr val="tx2"/>
                </a:solidFill>
                <a:latin typeface="黑体" pitchFamily="49" charset="-122"/>
                <a:ea typeface="黑体" pitchFamily="49" charset="-122"/>
              </a:rPr>
              <a:t>语句时，会立即终止循环，结束整个</a:t>
            </a:r>
            <a:r>
              <a:rPr lang="en-US" altLang="zh-CN" dirty="0">
                <a:solidFill>
                  <a:schemeClr val="tx2"/>
                </a:solidFill>
                <a:latin typeface="黑体" pitchFamily="49" charset="-122"/>
                <a:ea typeface="黑体" pitchFamily="49" charset="-122"/>
              </a:rPr>
              <a:t>WHILE</a:t>
            </a:r>
            <a:r>
              <a:rPr lang="zh-CN" altLang="en-US" dirty="0" smtClean="0">
                <a:solidFill>
                  <a:schemeClr val="tx2"/>
                </a:solidFill>
                <a:latin typeface="黑体" pitchFamily="49" charset="-122"/>
                <a:ea typeface="黑体" pitchFamily="49" charset="-122"/>
              </a:rPr>
              <a:t>语句</a:t>
            </a:r>
            <a:r>
              <a:rPr lang="zh-CN" altLang="en-US" dirty="0">
                <a:solidFill>
                  <a:schemeClr val="tx2"/>
                </a:solidFill>
                <a:latin typeface="黑体" pitchFamily="49" charset="-122"/>
                <a:ea typeface="黑体" pitchFamily="49" charset="-122"/>
              </a:rPr>
              <a:t>的执行，并继续执行</a:t>
            </a:r>
            <a:r>
              <a:rPr lang="en-US" altLang="zh-CN" dirty="0">
                <a:solidFill>
                  <a:schemeClr val="tx2"/>
                </a:solidFill>
                <a:latin typeface="黑体" pitchFamily="49" charset="-122"/>
                <a:ea typeface="黑体" pitchFamily="49" charset="-122"/>
              </a:rPr>
              <a:t>WHILE</a:t>
            </a:r>
            <a:r>
              <a:rPr lang="zh-CN" altLang="en-US" dirty="0">
                <a:solidFill>
                  <a:schemeClr val="tx2"/>
                </a:solidFill>
                <a:latin typeface="黑体" pitchFamily="49" charset="-122"/>
                <a:ea typeface="黑体" pitchFamily="49" charset="-122"/>
              </a:rPr>
              <a:t>语句后的其他语句</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258772889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a:latin typeface="黑体" pitchFamily="49" charset="-122"/>
              </a:rPr>
              <a:t>2 </a:t>
            </a:r>
            <a:r>
              <a:rPr lang="zh-CN" altLang="en-US" sz="2800" dirty="0">
                <a:latin typeface="黑体" pitchFamily="49" charset="-122"/>
              </a:rPr>
              <a:t>从</a:t>
            </a:r>
            <a:r>
              <a:rPr lang="en-US" altLang="zh-CN" sz="2800" dirty="0">
                <a:latin typeface="黑体" pitchFamily="49" charset="-122"/>
              </a:rPr>
              <a:t>SQL Server</a:t>
            </a:r>
            <a:r>
              <a:rPr lang="zh-CN" altLang="en-US" sz="2800" dirty="0">
                <a:latin typeface="黑体" pitchFamily="49" charset="-122"/>
              </a:rPr>
              <a:t>中分离</a:t>
            </a:r>
            <a:r>
              <a:rPr lang="en-US" altLang="zh-CN" sz="2800" dirty="0">
                <a:latin typeface="黑体" pitchFamily="49" charset="-122"/>
              </a:rPr>
              <a:t>Student</a:t>
            </a:r>
            <a:r>
              <a:rPr lang="zh-CN" altLang="en-US" sz="2800" dirty="0">
                <a:latin typeface="黑体" pitchFamily="49" charset="-122"/>
              </a:rPr>
              <a:t>数据库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95</a:t>
            </a:fld>
            <a:endParaRPr lang="en-US" altLang="zh-CN"/>
          </a:p>
        </p:txBody>
      </p:sp>
      <p:sp>
        <p:nvSpPr>
          <p:cNvPr id="6" name="AutoShape 4"/>
          <p:cNvSpPr>
            <a:spLocks noChangeArrowheads="1"/>
          </p:cNvSpPr>
          <p:nvPr/>
        </p:nvSpPr>
        <p:spPr bwMode="gray">
          <a:xfrm>
            <a:off x="1879567" y="1785926"/>
            <a:ext cx="2332393" cy="73623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45203" y="188094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09116" y="196562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78535" y="19249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82644"/>
            <a:ext cx="2093309"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2" name="AutoShape 4"/>
          <p:cNvSpPr>
            <a:spLocks noChangeArrowheads="1"/>
          </p:cNvSpPr>
          <p:nvPr/>
        </p:nvSpPr>
        <p:spPr bwMode="gray">
          <a:xfrm>
            <a:off x="1935791" y="2699176"/>
            <a:ext cx="2332393" cy="73623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101427" y="279419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765340" y="287887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1034759" y="283824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318891" y="2795894"/>
            <a:ext cx="2093309"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7" name="AutoShape 4"/>
          <p:cNvSpPr>
            <a:spLocks noChangeArrowheads="1"/>
          </p:cNvSpPr>
          <p:nvPr/>
        </p:nvSpPr>
        <p:spPr bwMode="gray">
          <a:xfrm>
            <a:off x="1995740" y="3754553"/>
            <a:ext cx="2332393" cy="148832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11"/>
          <p:cNvSpPr>
            <a:spLocks noChangeArrowheads="1"/>
          </p:cNvSpPr>
          <p:nvPr/>
        </p:nvSpPr>
        <p:spPr bwMode="gray">
          <a:xfrm>
            <a:off x="1161376" y="384957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13"/>
          <p:cNvSpPr>
            <a:spLocks/>
          </p:cNvSpPr>
          <p:nvPr/>
        </p:nvSpPr>
        <p:spPr bwMode="gray">
          <a:xfrm rot="15937656">
            <a:off x="1825289" y="393425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Text Box 16"/>
          <p:cNvSpPr txBox="1">
            <a:spLocks noChangeArrowheads="1"/>
          </p:cNvSpPr>
          <p:nvPr/>
        </p:nvSpPr>
        <p:spPr bwMode="gray">
          <a:xfrm>
            <a:off x="1094708" y="389362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1" name="Rectangle 20"/>
          <p:cNvSpPr>
            <a:spLocks noChangeArrowheads="1"/>
          </p:cNvSpPr>
          <p:nvPr/>
        </p:nvSpPr>
        <p:spPr bwMode="black">
          <a:xfrm>
            <a:off x="2378840" y="3851271"/>
            <a:ext cx="2093309" cy="133882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a:solidFill>
                  <a:schemeClr val="tx2">
                    <a:lumMod val="50000"/>
                  </a:schemeClr>
                </a:solidFill>
                <a:latin typeface="黑体" pitchFamily="49" charset="-122"/>
                <a:ea typeface="黑体" pitchFamily="49" charset="-122"/>
              </a:rPr>
              <a:t>9.21</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2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35386"/>
          <a:stretch/>
        </p:blipFill>
        <p:spPr bwMode="gray">
          <a:xfrm>
            <a:off x="4472149" y="1627938"/>
            <a:ext cx="3088722" cy="3614943"/>
          </a:xfrm>
          <a:prstGeom prst="rect">
            <a:avLst/>
          </a:prstGeom>
          <a:noFill/>
          <a:ln w="9525">
            <a:noFill/>
            <a:miter lim="800000"/>
            <a:headEnd/>
            <a:tailEnd/>
          </a:ln>
        </p:spPr>
      </p:pic>
      <p:sp>
        <p:nvSpPr>
          <p:cNvPr id="23" name="矩形 4"/>
          <p:cNvSpPr>
            <a:spLocks noChangeArrowheads="1"/>
          </p:cNvSpPr>
          <p:nvPr/>
        </p:nvSpPr>
        <p:spPr bwMode="auto">
          <a:xfrm>
            <a:off x="7164388" y="6092825"/>
            <a:ext cx="822325"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a:solidFill>
                  <a:schemeClr val="tx2"/>
                </a:solidFill>
                <a:latin typeface="Calibri" pitchFamily="34" charset="0"/>
              </a:rPr>
              <a:t>图</a:t>
            </a:r>
            <a:r>
              <a:rPr lang="en-US" altLang="zh-CN" b="1">
                <a:solidFill>
                  <a:schemeClr val="tx2"/>
                </a:solidFill>
                <a:latin typeface="Calibri" pitchFamily="34" charset="0"/>
              </a:rPr>
              <a:t>9.21</a:t>
            </a:r>
            <a:endParaRPr lang="zh-CN" altLang="en-US">
              <a:latin typeface="Calibri" pitchFamily="34" charset="0"/>
            </a:endParaRPr>
          </a:p>
        </p:txBody>
      </p:sp>
      <p:pic>
        <p:nvPicPr>
          <p:cNvPr id="24" name="Picture 2"/>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07920" y="4290732"/>
            <a:ext cx="2736080" cy="25672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矩形 4"/>
          <p:cNvSpPr>
            <a:spLocks noChangeArrowheads="1"/>
          </p:cNvSpPr>
          <p:nvPr/>
        </p:nvSpPr>
        <p:spPr bwMode="auto">
          <a:xfrm>
            <a:off x="5436096" y="6245224"/>
            <a:ext cx="822325"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dirty="0">
                <a:solidFill>
                  <a:schemeClr val="tx2"/>
                </a:solidFill>
                <a:latin typeface="Calibri" pitchFamily="34" charset="0"/>
              </a:rPr>
              <a:t>图</a:t>
            </a:r>
            <a:r>
              <a:rPr lang="en-US" altLang="zh-CN" b="1" dirty="0">
                <a:solidFill>
                  <a:schemeClr val="tx2"/>
                </a:solidFill>
                <a:latin typeface="Calibri" pitchFamily="34" charset="0"/>
              </a:rPr>
              <a:t>9.21</a:t>
            </a:r>
            <a:endParaRPr lang="zh-CN" altLang="en-US" dirty="0">
              <a:latin typeface="Calibri"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96</a:t>
            </a:fld>
            <a:endParaRPr lang="en-US" altLang="zh-CN"/>
          </a:p>
        </p:txBody>
      </p:sp>
      <p:sp>
        <p:nvSpPr>
          <p:cNvPr id="9" name="AutoShape 19"/>
          <p:cNvSpPr>
            <a:spLocks noChangeArrowheads="1"/>
          </p:cNvSpPr>
          <p:nvPr/>
        </p:nvSpPr>
        <p:spPr bwMode="ltGray">
          <a:xfrm>
            <a:off x="2128207" y="1643979"/>
            <a:ext cx="5999810" cy="2505101"/>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1" name="Rectangle 20"/>
          <p:cNvSpPr>
            <a:spLocks noChangeArrowheads="1"/>
          </p:cNvSpPr>
          <p:nvPr/>
        </p:nvSpPr>
        <p:spPr bwMode="auto">
          <a:xfrm>
            <a:off x="2253754" y="1724959"/>
            <a:ext cx="5786478" cy="2308324"/>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编写提高考试成绩的</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程序，对学生成绩进行反复加分，直到平均分超过</a:t>
            </a:r>
            <a:r>
              <a:rPr lang="en-US" altLang="zh-CN" dirty="0">
                <a:solidFill>
                  <a:schemeClr val="tx2">
                    <a:lumMod val="50000"/>
                  </a:schemeClr>
                </a:solidFill>
                <a:latin typeface="黑体" pitchFamily="49" charset="-122"/>
                <a:ea typeface="黑体" pitchFamily="49" charset="-122"/>
              </a:rPr>
              <a:t>82</a:t>
            </a:r>
            <a:r>
              <a:rPr lang="zh-CN" altLang="en-US" dirty="0">
                <a:solidFill>
                  <a:schemeClr val="tx2">
                    <a:lumMod val="50000"/>
                  </a:schemeClr>
                </a:solidFill>
                <a:latin typeface="黑体" pitchFamily="49" charset="-122"/>
                <a:ea typeface="黑体" pitchFamily="49" charset="-122"/>
              </a:rPr>
              <a:t>分为止。提分规则如下：</a:t>
            </a:r>
          </a:p>
          <a:p>
            <a:pPr eaLnBrk="0" hangingPunct="0">
              <a:buClr>
                <a:srgbClr val="D7181F"/>
              </a:buClr>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90</a:t>
            </a:r>
            <a:r>
              <a:rPr lang="zh-CN" altLang="en-US" dirty="0">
                <a:solidFill>
                  <a:schemeClr val="tx2">
                    <a:lumMod val="50000"/>
                  </a:schemeClr>
                </a:solidFill>
                <a:latin typeface="黑体" pitchFamily="49" charset="-122"/>
                <a:ea typeface="黑体" pitchFamily="49" charset="-122"/>
              </a:rPr>
              <a:t>分以上：不加分</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80</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89</a:t>
            </a:r>
            <a:r>
              <a:rPr lang="zh-CN" altLang="en-US" dirty="0">
                <a:solidFill>
                  <a:schemeClr val="tx2">
                    <a:lumMod val="50000"/>
                  </a:schemeClr>
                </a:solidFill>
                <a:latin typeface="黑体" pitchFamily="49" charset="-122"/>
                <a:ea typeface="黑体" pitchFamily="49" charset="-122"/>
              </a:rPr>
              <a:t>分：加</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分</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70</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79</a:t>
            </a:r>
            <a:r>
              <a:rPr lang="zh-CN" altLang="en-US" dirty="0">
                <a:solidFill>
                  <a:schemeClr val="tx2">
                    <a:lumMod val="50000"/>
                  </a:schemeClr>
                </a:solidFill>
                <a:latin typeface="黑体" pitchFamily="49" charset="-122"/>
                <a:ea typeface="黑体" pitchFamily="49" charset="-122"/>
              </a:rPr>
              <a:t>分：加</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分</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60</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69</a:t>
            </a:r>
            <a:r>
              <a:rPr lang="zh-CN" altLang="en-US" dirty="0">
                <a:solidFill>
                  <a:schemeClr val="tx2">
                    <a:lumMod val="50000"/>
                  </a:schemeClr>
                </a:solidFill>
                <a:latin typeface="黑体" pitchFamily="49" charset="-122"/>
                <a:ea typeface="黑体" pitchFamily="49" charset="-122"/>
              </a:rPr>
              <a:t>分：加</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分</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60</a:t>
            </a:r>
            <a:r>
              <a:rPr lang="zh-CN" altLang="en-US" dirty="0">
                <a:solidFill>
                  <a:schemeClr val="tx2">
                    <a:lumMod val="50000"/>
                  </a:schemeClr>
                </a:solidFill>
                <a:latin typeface="黑体" pitchFamily="49" charset="-122"/>
                <a:ea typeface="黑体" pitchFamily="49" charset="-122"/>
              </a:rPr>
              <a:t>分以下：加</a:t>
            </a:r>
            <a:r>
              <a:rPr lang="en-US" altLang="zh-CN" dirty="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分</a:t>
            </a:r>
          </a:p>
        </p:txBody>
      </p:sp>
      <p:grpSp>
        <p:nvGrpSpPr>
          <p:cNvPr id="6" name="Group 10"/>
          <p:cNvGrpSpPr>
            <a:grpSpLocks/>
          </p:cNvGrpSpPr>
          <p:nvPr/>
        </p:nvGrpSpPr>
        <p:grpSpPr bwMode="auto">
          <a:xfrm>
            <a:off x="1168673" y="4703514"/>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26416" y="472214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141445" y="4534654"/>
            <a:ext cx="1998507" cy="83856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280231" y="4703514"/>
            <a:ext cx="1859721"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18" name="Group 10"/>
          <p:cNvGrpSpPr>
            <a:grpSpLocks/>
          </p:cNvGrpSpPr>
          <p:nvPr/>
        </p:nvGrpSpPr>
        <p:grpSpPr bwMode="auto">
          <a:xfrm>
            <a:off x="4780505" y="4703514"/>
            <a:ext cx="928694" cy="428628"/>
            <a:chOff x="4320" y="1152"/>
            <a:chExt cx="414" cy="402"/>
          </a:xfrm>
        </p:grpSpPr>
        <p:sp>
          <p:nvSpPr>
            <p:cNvPr id="19"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0"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21" name="Rectangle 16"/>
          <p:cNvSpPr>
            <a:spLocks noChangeArrowheads="1"/>
          </p:cNvSpPr>
          <p:nvPr/>
        </p:nvSpPr>
        <p:spPr bwMode="black">
          <a:xfrm>
            <a:off x="4838248" y="472214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2</a:t>
            </a:r>
            <a:endParaRPr lang="en-US" altLang="zh-CN" b="1" dirty="0">
              <a:solidFill>
                <a:srgbClr val="FFFFFF"/>
              </a:solidFill>
              <a:ea typeface="宋体" pitchFamily="2" charset="-122"/>
            </a:endParaRPr>
          </a:p>
        </p:txBody>
      </p:sp>
      <p:sp>
        <p:nvSpPr>
          <p:cNvPr id="22" name="AutoShape 19"/>
          <p:cNvSpPr>
            <a:spLocks noChangeArrowheads="1"/>
          </p:cNvSpPr>
          <p:nvPr/>
        </p:nvSpPr>
        <p:spPr bwMode="ltGray">
          <a:xfrm>
            <a:off x="5753277" y="4534654"/>
            <a:ext cx="1998507" cy="83856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23" name="Rectangle 20"/>
          <p:cNvSpPr>
            <a:spLocks noChangeArrowheads="1"/>
          </p:cNvSpPr>
          <p:nvPr/>
        </p:nvSpPr>
        <p:spPr bwMode="auto">
          <a:xfrm>
            <a:off x="5773002" y="4731236"/>
            <a:ext cx="2148169"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38126017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97</a:t>
            </a:fld>
            <a:endParaRPr lang="en-US" altLang="zh-CN"/>
          </a:p>
        </p:txBody>
      </p:sp>
      <p:grpSp>
        <p:nvGrpSpPr>
          <p:cNvPr id="6" name="Group 10"/>
          <p:cNvGrpSpPr>
            <a:grpSpLocks/>
          </p:cNvGrpSpPr>
          <p:nvPr/>
        </p:nvGrpSpPr>
        <p:grpSpPr bwMode="auto">
          <a:xfrm>
            <a:off x="1331640" y="1916832"/>
            <a:ext cx="928694" cy="428628"/>
            <a:chOff x="4320" y="1152"/>
            <a:chExt cx="414" cy="402"/>
          </a:xfrm>
        </p:grpSpPr>
        <p:sp>
          <p:nvSpPr>
            <p:cNvPr id="7"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9" name="Rectangle 16"/>
          <p:cNvSpPr>
            <a:spLocks noChangeArrowheads="1"/>
          </p:cNvSpPr>
          <p:nvPr/>
        </p:nvSpPr>
        <p:spPr bwMode="black">
          <a:xfrm>
            <a:off x="1389383" y="1935467"/>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0" name="AutoShape 19"/>
          <p:cNvSpPr>
            <a:spLocks noChangeArrowheads="1"/>
          </p:cNvSpPr>
          <p:nvPr/>
        </p:nvSpPr>
        <p:spPr bwMode="ltGray">
          <a:xfrm>
            <a:off x="2304412" y="1747972"/>
            <a:ext cx="5435940" cy="83856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1" name="Rectangle 20"/>
          <p:cNvSpPr>
            <a:spLocks noChangeArrowheads="1"/>
          </p:cNvSpPr>
          <p:nvPr/>
        </p:nvSpPr>
        <p:spPr bwMode="auto">
          <a:xfrm>
            <a:off x="2324137" y="1944554"/>
            <a:ext cx="5272199"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语句，程序的运行结果如图</a:t>
            </a:r>
            <a:r>
              <a:rPr lang="en-US" altLang="zh-CN" dirty="0">
                <a:solidFill>
                  <a:schemeClr val="tx2">
                    <a:lumMod val="50000"/>
                  </a:schemeClr>
                </a:solidFill>
                <a:latin typeface="黑体" pitchFamily="49" charset="-122"/>
                <a:ea typeface="黑体" pitchFamily="49" charset="-122"/>
              </a:rPr>
              <a:t>9.22</a:t>
            </a:r>
          </a:p>
        </p:txBody>
      </p:sp>
      <p:pic>
        <p:nvPicPr>
          <p:cNvPr id="12" name="Picture 2"/>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2708920"/>
            <a:ext cx="3888532" cy="124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1640" y="3933056"/>
            <a:ext cx="3888532" cy="2448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矩形 4"/>
          <p:cNvSpPr>
            <a:spLocks noChangeArrowheads="1"/>
          </p:cNvSpPr>
          <p:nvPr/>
        </p:nvSpPr>
        <p:spPr bwMode="auto">
          <a:xfrm>
            <a:off x="6444208" y="4975155"/>
            <a:ext cx="822325"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a:solidFill>
                  <a:schemeClr val="tx2"/>
                </a:solidFill>
                <a:latin typeface="Calibri" pitchFamily="34" charset="0"/>
              </a:rPr>
              <a:t>图</a:t>
            </a:r>
            <a:r>
              <a:rPr lang="en-US" altLang="zh-CN" b="1">
                <a:solidFill>
                  <a:schemeClr val="tx2"/>
                </a:solidFill>
                <a:latin typeface="Calibri" pitchFamily="34" charset="0"/>
              </a:rPr>
              <a:t>9.22</a:t>
            </a:r>
            <a:endParaRPr lang="zh-CN" altLang="en-US">
              <a:latin typeface="Calibri" pitchFamily="34" charset="0"/>
            </a:endParaRPr>
          </a:p>
        </p:txBody>
      </p:sp>
      <p:pic>
        <p:nvPicPr>
          <p:cNvPr id="15" name="Picture 2"/>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8144" y="3284985"/>
            <a:ext cx="2160240" cy="1604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4717564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3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1933279" y="2420888"/>
            <a:ext cx="5523222" cy="2862322"/>
          </a:xfrm>
          <a:prstGeom prst="rect">
            <a:avLst/>
          </a:prstGeom>
          <a:noFill/>
          <a:ln w="9525" algn="ctr">
            <a:noFill/>
            <a:miter lim="800000"/>
            <a:headEnd/>
            <a:tailEnd/>
          </a:ln>
          <a:effectLst/>
        </p:spPr>
        <p:txBody>
          <a:bodyPr wrap="square">
            <a:spAutoFit/>
          </a:bodyPr>
          <a:lstStyle/>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归纳总结</a:t>
            </a:r>
          </a:p>
          <a:p>
            <a:pPr marL="0" indent="0">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    本学习情境所涉及到的知识点有</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的编程基</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础、常用内置函数的使用、用户自定义函数的编写</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和调用以及</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中的流程控制语句，并通过各个</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任务介绍了其具体应用方式。通过对本学习情境的</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学习，读者应当对</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的编程结构有很好的掌握，</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能够利用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的编程元素控制程序的流程，从而编</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写出实用的</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程序，以解决日常管理工作中对数</a:t>
            </a: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据的各种复杂管理需求。</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7" name="矩形 6"/>
          <p:cNvSpPr/>
          <p:nvPr/>
        </p:nvSpPr>
        <p:spPr>
          <a:xfrm>
            <a:off x="1189366" y="1697741"/>
            <a:ext cx="6984776" cy="4524315"/>
          </a:xfrm>
          <a:prstGeom prst="rect">
            <a:avLst/>
          </a:prstGeom>
        </p:spPr>
        <p:txBody>
          <a:bodyPr wrap="square">
            <a:spAutoFit/>
          </a:bodyPr>
          <a:lstStyle/>
          <a:p>
            <a:pPr algn="ctr"/>
            <a:r>
              <a:rPr lang="zh-CN" altLang="en-US" dirty="0" smtClean="0">
                <a:latin typeface="黑体" pitchFamily="49" charset="-122"/>
                <a:ea typeface="黑体" pitchFamily="49" charset="-122"/>
              </a:rPr>
              <a:t>理论</a:t>
            </a:r>
            <a:r>
              <a:rPr lang="zh-CN" altLang="en-US" dirty="0">
                <a:latin typeface="黑体" pitchFamily="49" charset="-122"/>
                <a:ea typeface="黑体" pitchFamily="49" charset="-122"/>
              </a:rPr>
              <a:t>题</a:t>
            </a:r>
          </a:p>
          <a:p>
            <a:r>
              <a:rPr lang="en-US" altLang="zh-CN" dirty="0">
                <a:solidFill>
                  <a:schemeClr val="tx2"/>
                </a:solidFill>
                <a:latin typeface="黑体" pitchFamily="49" charset="-122"/>
                <a:ea typeface="黑体" pitchFamily="49" charset="-122"/>
              </a:rPr>
              <a:t>1</a:t>
            </a:r>
            <a:r>
              <a:rPr lang="zh-CN" altLang="en-US" dirty="0">
                <a:solidFill>
                  <a:schemeClr val="tx2"/>
                </a:solidFill>
                <a:latin typeface="黑体" pitchFamily="49" charset="-122"/>
                <a:ea typeface="黑体" pitchFamily="49" charset="-122"/>
              </a:rPr>
              <a:t>．什么是批处理？</a:t>
            </a:r>
          </a:p>
          <a:p>
            <a:r>
              <a:rPr lang="en-US" altLang="zh-CN" dirty="0">
                <a:solidFill>
                  <a:schemeClr val="tx2"/>
                </a:solidFill>
                <a:latin typeface="黑体" pitchFamily="49" charset="-122"/>
                <a:ea typeface="黑体" pitchFamily="49" charset="-122"/>
              </a:rPr>
              <a:t>2</a:t>
            </a:r>
            <a:r>
              <a:rPr lang="zh-CN" altLang="en-US" dirty="0">
                <a:solidFill>
                  <a:schemeClr val="tx2"/>
                </a:solidFill>
                <a:latin typeface="黑体" pitchFamily="49" charset="-122"/>
                <a:ea typeface="黑体" pitchFamily="49" charset="-122"/>
              </a:rPr>
              <a:t>．局部变量和全局变量有哪些区别？</a:t>
            </a:r>
          </a:p>
          <a:p>
            <a:r>
              <a:rPr lang="en-US" altLang="zh-CN" dirty="0">
                <a:solidFill>
                  <a:schemeClr val="tx2"/>
                </a:solidFill>
                <a:latin typeface="黑体" pitchFamily="49" charset="-122"/>
                <a:ea typeface="黑体" pitchFamily="49" charset="-122"/>
              </a:rPr>
              <a:t>3</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的流程控制语句有哪些？功能是什么</a:t>
            </a:r>
            <a:r>
              <a:rPr lang="zh-CN" altLang="en-US" dirty="0" smtClean="0">
                <a:solidFill>
                  <a:schemeClr val="tx2"/>
                </a:solidFill>
                <a:latin typeface="黑体" pitchFamily="49" charset="-122"/>
                <a:ea typeface="黑体" pitchFamily="49" charset="-122"/>
              </a:rPr>
              <a:t>？</a:t>
            </a:r>
            <a:endParaRPr lang="en-US" altLang="zh-CN" dirty="0" smtClean="0">
              <a:solidFill>
                <a:schemeClr val="tx2"/>
              </a:solidFill>
              <a:latin typeface="黑体" pitchFamily="49" charset="-122"/>
              <a:ea typeface="黑体" pitchFamily="49" charset="-122"/>
            </a:endParaRPr>
          </a:p>
          <a:p>
            <a:pPr algn="ctr">
              <a:lnSpc>
                <a:spcPct val="150000"/>
              </a:lnSpc>
            </a:pPr>
            <a:r>
              <a:rPr lang="zh-CN" altLang="en-US" dirty="0">
                <a:latin typeface="黑体" pitchFamily="49" charset="-122"/>
                <a:ea typeface="黑体" pitchFamily="49" charset="-122"/>
              </a:rPr>
              <a:t>操作题</a:t>
            </a:r>
          </a:p>
          <a:p>
            <a:pPr>
              <a:lnSpc>
                <a:spcPct val="150000"/>
              </a:lnSpc>
            </a:pPr>
            <a:r>
              <a:rPr lang="en-US" altLang="zh-CN" dirty="0">
                <a:solidFill>
                  <a:schemeClr val="tx2"/>
                </a:solidFill>
                <a:latin typeface="黑体" pitchFamily="49" charset="-122"/>
                <a:ea typeface="黑体" pitchFamily="49" charset="-122"/>
              </a:rPr>
              <a:t>1</a:t>
            </a:r>
            <a:r>
              <a:rPr lang="zh-CN" altLang="en-US" dirty="0">
                <a:solidFill>
                  <a:schemeClr val="tx2"/>
                </a:solidFill>
                <a:latin typeface="黑体" pitchFamily="49" charset="-122"/>
                <a:ea typeface="黑体" pitchFamily="49" charset="-122"/>
              </a:rPr>
              <a:t>．编写用户自定义函数，求输入数字的平方值。</a:t>
            </a:r>
          </a:p>
          <a:p>
            <a:pPr>
              <a:lnSpc>
                <a:spcPct val="150000"/>
              </a:lnSpc>
            </a:pPr>
            <a:r>
              <a:rPr lang="en-US" altLang="zh-CN" dirty="0">
                <a:solidFill>
                  <a:schemeClr val="tx2"/>
                </a:solidFill>
                <a:latin typeface="黑体" pitchFamily="49" charset="-122"/>
                <a:ea typeface="黑体" pitchFamily="49" charset="-122"/>
              </a:rPr>
              <a:t>2</a:t>
            </a:r>
            <a:r>
              <a:rPr lang="zh-CN" altLang="en-US" dirty="0">
                <a:solidFill>
                  <a:schemeClr val="tx2"/>
                </a:solidFill>
                <a:latin typeface="黑体" pitchFamily="49" charset="-122"/>
                <a:ea typeface="黑体" pitchFamily="49" charset="-122"/>
              </a:rPr>
              <a:t>．编写</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程序，创建多语句表值用户自定义函数，根据输入的课程名称，显示该课程基本信息。</a:t>
            </a:r>
          </a:p>
          <a:p>
            <a:pPr>
              <a:lnSpc>
                <a:spcPct val="150000"/>
              </a:lnSpc>
            </a:pPr>
            <a:r>
              <a:rPr lang="en-US" altLang="zh-CN" dirty="0">
                <a:solidFill>
                  <a:schemeClr val="tx2"/>
                </a:solidFill>
                <a:latin typeface="黑体" pitchFamily="49" charset="-122"/>
                <a:ea typeface="黑体" pitchFamily="49" charset="-122"/>
              </a:rPr>
              <a:t>3</a:t>
            </a:r>
            <a:r>
              <a:rPr lang="zh-CN" altLang="en-US" dirty="0">
                <a:solidFill>
                  <a:schemeClr val="tx2"/>
                </a:solidFill>
                <a:latin typeface="黑体" pitchFamily="49" charset="-122"/>
                <a:ea typeface="黑体" pitchFamily="49" charset="-122"/>
              </a:rPr>
              <a:t>．编写</a:t>
            </a:r>
            <a:r>
              <a:rPr lang="en-US" altLang="zh-CN" dirty="0">
                <a:solidFill>
                  <a:schemeClr val="tx2"/>
                </a:solidFill>
                <a:latin typeface="黑体" pitchFamily="49" charset="-122"/>
                <a:ea typeface="黑体" pitchFamily="49" charset="-122"/>
              </a:rPr>
              <a:t>T-SQL</a:t>
            </a:r>
            <a:r>
              <a:rPr lang="zh-CN" altLang="en-US" dirty="0">
                <a:solidFill>
                  <a:schemeClr val="tx2"/>
                </a:solidFill>
                <a:latin typeface="黑体" pitchFamily="49" charset="-122"/>
                <a:ea typeface="黑体" pitchFamily="49" charset="-122"/>
              </a:rPr>
              <a:t>程序，在</a:t>
            </a:r>
            <a:r>
              <a:rPr lang="en-US" altLang="zh-CN" dirty="0">
                <a:solidFill>
                  <a:schemeClr val="tx2"/>
                </a:solidFill>
                <a:latin typeface="黑体" pitchFamily="49" charset="-122"/>
                <a:ea typeface="黑体" pitchFamily="49" charset="-122"/>
              </a:rPr>
              <a:t>Student</a:t>
            </a:r>
            <a:r>
              <a:rPr lang="zh-CN" altLang="en-US" dirty="0">
                <a:solidFill>
                  <a:schemeClr val="tx2"/>
                </a:solidFill>
                <a:latin typeface="黑体" pitchFamily="49" charset="-122"/>
                <a:ea typeface="黑体" pitchFamily="49" charset="-122"/>
              </a:rPr>
              <a:t>数据库的</a:t>
            </a:r>
            <a:r>
              <a:rPr lang="en-US" altLang="zh-CN" dirty="0" err="1">
                <a:solidFill>
                  <a:schemeClr val="tx2"/>
                </a:solidFill>
                <a:latin typeface="黑体" pitchFamily="49" charset="-122"/>
                <a:ea typeface="黑体" pitchFamily="49" charset="-122"/>
              </a:rPr>
              <a:t>Student_course</a:t>
            </a:r>
            <a:r>
              <a:rPr lang="zh-CN" altLang="en-US" dirty="0">
                <a:solidFill>
                  <a:schemeClr val="tx2"/>
                </a:solidFill>
                <a:latin typeface="黑体" pitchFamily="49" charset="-122"/>
                <a:ea typeface="黑体" pitchFamily="49" charset="-122"/>
              </a:rPr>
              <a:t>表中查询学生的考试情况，并根据考试分数判断输出考试等级“</a:t>
            </a:r>
            <a:r>
              <a:rPr lang="en-US" altLang="zh-CN" dirty="0">
                <a:solidFill>
                  <a:schemeClr val="tx2"/>
                </a:solidFill>
                <a:latin typeface="黑体" pitchFamily="49" charset="-122"/>
                <a:ea typeface="黑体" pitchFamily="49" charset="-122"/>
              </a:rPr>
              <a:t>A</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B</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C</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D</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E</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90</a:t>
            </a:r>
            <a:r>
              <a:rPr lang="zh-CN" altLang="en-US" dirty="0">
                <a:solidFill>
                  <a:schemeClr val="tx2"/>
                </a:solidFill>
                <a:latin typeface="黑体" pitchFamily="49" charset="-122"/>
                <a:ea typeface="黑体" pitchFamily="49" charset="-122"/>
              </a:rPr>
              <a:t>分以上为“</a:t>
            </a:r>
            <a:r>
              <a:rPr lang="en-US" altLang="zh-CN" dirty="0">
                <a:solidFill>
                  <a:schemeClr val="tx2"/>
                </a:solidFill>
                <a:latin typeface="黑体" pitchFamily="49" charset="-122"/>
                <a:ea typeface="黑体" pitchFamily="49" charset="-122"/>
              </a:rPr>
              <a:t>A</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80-89</a:t>
            </a:r>
            <a:r>
              <a:rPr lang="zh-CN" altLang="en-US" dirty="0">
                <a:solidFill>
                  <a:schemeClr val="tx2"/>
                </a:solidFill>
                <a:latin typeface="黑体" pitchFamily="49" charset="-122"/>
                <a:ea typeface="黑体" pitchFamily="49" charset="-122"/>
              </a:rPr>
              <a:t>分为“</a:t>
            </a:r>
            <a:r>
              <a:rPr lang="en-US" altLang="zh-CN" dirty="0">
                <a:solidFill>
                  <a:schemeClr val="tx2"/>
                </a:solidFill>
                <a:latin typeface="黑体" pitchFamily="49" charset="-122"/>
                <a:ea typeface="黑体" pitchFamily="49" charset="-122"/>
              </a:rPr>
              <a:t>B</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70-79</a:t>
            </a:r>
            <a:r>
              <a:rPr lang="zh-CN" altLang="en-US" dirty="0">
                <a:solidFill>
                  <a:schemeClr val="tx2"/>
                </a:solidFill>
                <a:latin typeface="黑体" pitchFamily="49" charset="-122"/>
                <a:ea typeface="黑体" pitchFamily="49" charset="-122"/>
              </a:rPr>
              <a:t>分为“</a:t>
            </a:r>
            <a:r>
              <a:rPr lang="en-US" altLang="zh-CN" dirty="0">
                <a:solidFill>
                  <a:schemeClr val="tx2"/>
                </a:solidFill>
                <a:latin typeface="黑体" pitchFamily="49" charset="-122"/>
                <a:ea typeface="黑体" pitchFamily="49" charset="-122"/>
              </a:rPr>
              <a:t>C</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60-69</a:t>
            </a:r>
            <a:r>
              <a:rPr lang="zh-CN" altLang="en-US" dirty="0">
                <a:solidFill>
                  <a:schemeClr val="tx2"/>
                </a:solidFill>
                <a:latin typeface="黑体" pitchFamily="49" charset="-122"/>
                <a:ea typeface="黑体" pitchFamily="49" charset="-122"/>
              </a:rPr>
              <a:t>分为“</a:t>
            </a:r>
            <a:r>
              <a:rPr lang="en-US" altLang="zh-CN" dirty="0">
                <a:solidFill>
                  <a:schemeClr val="tx2"/>
                </a:solidFill>
                <a:latin typeface="黑体" pitchFamily="49" charset="-122"/>
                <a:ea typeface="黑体" pitchFamily="49" charset="-122"/>
              </a:rPr>
              <a:t>D</a:t>
            </a:r>
            <a:r>
              <a:rPr lang="zh-CN" altLang="en-US" dirty="0">
                <a:solidFill>
                  <a:schemeClr val="tx2"/>
                </a:solidFill>
                <a:latin typeface="黑体" pitchFamily="49" charset="-122"/>
                <a:ea typeface="黑体" pitchFamily="49" charset="-122"/>
              </a:rPr>
              <a:t>”，</a:t>
            </a:r>
            <a:r>
              <a:rPr lang="en-US" altLang="zh-CN" dirty="0">
                <a:solidFill>
                  <a:schemeClr val="tx2"/>
                </a:solidFill>
                <a:latin typeface="黑体" pitchFamily="49" charset="-122"/>
                <a:ea typeface="黑体" pitchFamily="49" charset="-122"/>
              </a:rPr>
              <a:t>60</a:t>
            </a:r>
            <a:r>
              <a:rPr lang="zh-CN" altLang="en-US" dirty="0">
                <a:solidFill>
                  <a:schemeClr val="tx2"/>
                </a:solidFill>
                <a:latin typeface="黑体" pitchFamily="49" charset="-122"/>
                <a:ea typeface="黑体" pitchFamily="49" charset="-122"/>
              </a:rPr>
              <a:t>分以下为“</a:t>
            </a:r>
            <a:r>
              <a:rPr lang="en-US" altLang="zh-CN" dirty="0">
                <a:solidFill>
                  <a:schemeClr val="tx2"/>
                </a:solidFill>
                <a:latin typeface="黑体" pitchFamily="49" charset="-122"/>
                <a:ea typeface="黑体" pitchFamily="49" charset="-122"/>
              </a:rPr>
              <a:t>E</a:t>
            </a:r>
            <a:r>
              <a:rPr lang="zh-CN" altLang="en-US" dirty="0">
                <a:solidFill>
                  <a:schemeClr val="tx2"/>
                </a:solidFill>
                <a:latin typeface="黑体" pitchFamily="49" charset="-122"/>
                <a:ea typeface="黑体" pitchFamily="49" charset="-122"/>
              </a:rPr>
              <a:t>”</a:t>
            </a:r>
            <a:r>
              <a:rPr lang="zh-CN" altLang="en-US" dirty="0" smtClean="0">
                <a:solidFill>
                  <a:schemeClr val="tx2"/>
                </a:solidFill>
                <a:latin typeface="黑体" pitchFamily="49" charset="-122"/>
                <a:ea typeface="黑体" pitchFamily="49" charset="-122"/>
              </a:rPr>
              <a:t>。</a:t>
            </a:r>
            <a:endParaRPr lang="zh-CN" altLang="en-US"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3131300350"/>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3662</TotalTime>
  <Words>7425</Words>
  <Application>Microsoft Office PowerPoint</Application>
  <PresentationFormat>全屏显示(4:3)</PresentationFormat>
  <Paragraphs>916</Paragraphs>
  <Slides>99</Slides>
  <Notes>0</Notes>
  <HiddenSlides>0</HiddenSlides>
  <MMClips>0</MMClips>
  <ScaleCrop>false</ScaleCrop>
  <HeadingPairs>
    <vt:vector size="4" baseType="variant">
      <vt:variant>
        <vt:lpstr>主题</vt:lpstr>
      </vt:variant>
      <vt:variant>
        <vt:i4>1</vt:i4>
      </vt:variant>
      <vt:variant>
        <vt:lpstr>幻灯片标题</vt:lpstr>
      </vt:variant>
      <vt:variant>
        <vt:i4>99</vt:i4>
      </vt:variant>
    </vt:vector>
  </HeadingPairs>
  <TitlesOfParts>
    <vt:vector size="100" baseType="lpstr">
      <vt:lpstr>主题1</vt:lpstr>
      <vt:lpstr>学习情境9    T-SQL编程基础 </vt:lpstr>
      <vt:lpstr>情境描述</vt:lpstr>
      <vt:lpstr>技能目标</vt:lpstr>
      <vt:lpstr>学习情境划分</vt:lpstr>
      <vt:lpstr>学习子情境9.1 使用Management Studio 创建和操作 Student数据库</vt:lpstr>
      <vt:lpstr>工作任务</vt:lpstr>
      <vt:lpstr>任务实施</vt:lpstr>
      <vt:lpstr>任务实施</vt:lpstr>
      <vt:lpstr>任务实施</vt:lpstr>
      <vt:lpstr>任务1    编写T-SQL程序，查询各班的班级编号、名称及所属系部</vt:lpstr>
      <vt:lpstr>任务1（续）</vt:lpstr>
      <vt:lpstr>任务1（续）</vt:lpstr>
      <vt:lpstr>任务2      编写T-SQL程序，查询姓所有姓“王”的教师的信息</vt:lpstr>
      <vt:lpstr>任务2（续）</vt:lpstr>
      <vt:lpstr>任务2（续）</vt:lpstr>
      <vt:lpstr>任务3    编写T-SQL程序，按照指定条件查询学生信息</vt:lpstr>
      <vt:lpstr>任务3 （续）</vt:lpstr>
      <vt:lpstr>任务3 （续）</vt:lpstr>
      <vt:lpstr>任务3 （续）</vt:lpstr>
      <vt:lpstr>任务3 （续）</vt:lpstr>
      <vt:lpstr>任务4    编写T-SQL程序，将指定学生信息保存至局部变量中</vt:lpstr>
      <vt:lpstr>任务4    （续）</vt:lpstr>
      <vt:lpstr>任务 4(续)</vt:lpstr>
      <vt:lpstr>任务 4(续)</vt:lpstr>
      <vt:lpstr>任务5   编写T-SQL程序，当插入记录的操作不能完成时，返回错误代码的值</vt:lpstr>
      <vt:lpstr>任务 5(续)</vt:lpstr>
      <vt:lpstr>任务 5(续)</vt:lpstr>
      <vt:lpstr>任务6    编写T-SQL程序，查询成绩表中成绩的70%仍大于60分的学生学号和其原来的成绩</vt:lpstr>
      <vt:lpstr>任务 6(续)</vt:lpstr>
      <vt:lpstr>任务 6(续)</vt:lpstr>
      <vt:lpstr>任务7         编写T-SQL程序，查询经济信息系所有教师的信息</vt:lpstr>
      <vt:lpstr>任务 7(续)</vt:lpstr>
      <vt:lpstr>任务8      编写T-SQL程序，查询所有家庭所在地为山西的男同学</vt:lpstr>
      <vt:lpstr>任务 8(续)</vt:lpstr>
      <vt:lpstr>任务 8(续)</vt:lpstr>
      <vt:lpstr>任务 8 （续）</vt:lpstr>
      <vt:lpstr>任务9     编写T-SQL程序，查询班级编号及其对应的班级名称，并在班级名称前显示班级所在系部</vt:lpstr>
      <vt:lpstr>任务 9(续)</vt:lpstr>
      <vt:lpstr>任务9（续）</vt:lpstr>
      <vt:lpstr>任务10           编写T-SQL程序，查询Students表的第一列的长度</vt:lpstr>
      <vt:lpstr>任务 10  (续)</vt:lpstr>
      <vt:lpstr>任务10    （续）</vt:lpstr>
      <vt:lpstr>任务 10  (续)</vt:lpstr>
      <vt:lpstr>任务11      编写T-SQL程序，查询2011级学生中6月出生的学生的年龄</vt:lpstr>
      <vt:lpstr>任务11（续）</vt:lpstr>
      <vt:lpstr>任务 11  (续)</vt:lpstr>
      <vt:lpstr>任务 11  (续)</vt:lpstr>
      <vt:lpstr>任务12     编写T-SQL程序，创建用户自定义函数，实现计算某门课程平均分的功能</vt:lpstr>
      <vt:lpstr>任务 12  (续)</vt:lpstr>
      <vt:lpstr>任务 12  (续)</vt:lpstr>
      <vt:lpstr>任务 12  (续)</vt:lpstr>
      <vt:lpstr>任务 12  (续)</vt:lpstr>
      <vt:lpstr>任务13 编写T-SQL程序，创建一个内联表值用户自定义函数，根据输入的课程号，查询该课程的基本信息</vt:lpstr>
      <vt:lpstr>任务 13  (续)</vt:lpstr>
      <vt:lpstr>任务14  编写T-SQL程序，创建一个内联表值用户自定义函数，根据输入的课程号，查询该课程的基本信息</vt:lpstr>
      <vt:lpstr>任务 14  (续)</vt:lpstr>
      <vt:lpstr>任务15</vt:lpstr>
      <vt:lpstr>任务 15  (续)</vt:lpstr>
      <vt:lpstr>任务16</vt:lpstr>
      <vt:lpstr>任务16（续）</vt:lpstr>
      <vt:lpstr>任务 16  (续)</vt:lpstr>
      <vt:lpstr>任务17</vt:lpstr>
      <vt:lpstr>任务17（续）</vt:lpstr>
      <vt:lpstr>任务17（续）</vt:lpstr>
      <vt:lpstr>任务18    编写T-SQL程序，删除任务13创建的自定义函数course_information</vt:lpstr>
      <vt:lpstr>学习子情境 9.2   编写选择结构T-SQL程序</vt:lpstr>
      <vt:lpstr>工作任务</vt:lpstr>
      <vt:lpstr>任务实施</vt:lpstr>
      <vt:lpstr>任务1</vt:lpstr>
      <vt:lpstr>任务1     (续)</vt:lpstr>
      <vt:lpstr>任务1     (续)</vt:lpstr>
      <vt:lpstr>任务1（续）</vt:lpstr>
      <vt:lpstr>任务1（续）</vt:lpstr>
      <vt:lpstr>任务1（续）</vt:lpstr>
      <vt:lpstr>任务2</vt:lpstr>
      <vt:lpstr>任务2    (续)</vt:lpstr>
      <vt:lpstr>任务2    (续)</vt:lpstr>
      <vt:lpstr>任务3</vt:lpstr>
      <vt:lpstr>任务3（续）</vt:lpstr>
      <vt:lpstr>任务3    (续)</vt:lpstr>
      <vt:lpstr>任务4   编写T-SQL程序，查询Students表中所有男生的基本情况，输出学号、姓名、性别及班级名称</vt:lpstr>
      <vt:lpstr>任务4 （续）</vt:lpstr>
      <vt:lpstr>任务4 （续）</vt:lpstr>
      <vt:lpstr>任务4 （续）</vt:lpstr>
      <vt:lpstr>任务5  编写T-SQL程序，根据Student_course表中的学生成绩，判断学生成绩是否达到优秀</vt:lpstr>
      <vt:lpstr>任务5 （续）</vt:lpstr>
      <vt:lpstr>任务5 （续）</vt:lpstr>
      <vt:lpstr>学习子情境 9.3   编写循环结构T-SQL程序</vt:lpstr>
      <vt:lpstr>技能目标</vt:lpstr>
      <vt:lpstr>工作任务</vt:lpstr>
      <vt:lpstr>任务实施</vt:lpstr>
      <vt:lpstr>任务1</vt:lpstr>
      <vt:lpstr>任务1（续）</vt:lpstr>
      <vt:lpstr>任务1（续）</vt:lpstr>
      <vt:lpstr>任务2 从SQL Server中分离Student数据库</vt:lpstr>
      <vt:lpstr>任务3</vt:lpstr>
      <vt:lpstr>任务3（续）</vt:lpstr>
      <vt:lpstr>任务3 （续）</vt:lpstr>
      <vt:lpstr>习题</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435</cp:revision>
  <dcterms:created xsi:type="dcterms:W3CDTF">2007-10-24T11:33:37Z</dcterms:created>
  <dcterms:modified xsi:type="dcterms:W3CDTF">2012-08-26T09:18:55Z</dcterms:modified>
</cp:coreProperties>
</file>