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9" r:id="rId3"/>
    <p:sldId id="285" r:id="rId4"/>
    <p:sldId id="286" r:id="rId5"/>
    <p:sldId id="287" r:id="rId6"/>
    <p:sldId id="288" r:id="rId7"/>
    <p:sldId id="290" r:id="rId8"/>
    <p:sldId id="291" r:id="rId9"/>
    <p:sldId id="292" r:id="rId10"/>
    <p:sldId id="293" r:id="rId11"/>
    <p:sldId id="296" r:id="rId12"/>
    <p:sldId id="294" r:id="rId13"/>
    <p:sldId id="295" r:id="rId14"/>
    <p:sldId id="29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99" d="100"/>
          <a:sy n="99" d="100"/>
        </p:scale>
        <p:origin x="90" y="2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96A0A4-5B9E-686B-DABB-7BA1C3F44DD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75A6F12-DA7F-08F8-BBC2-D5CF2EE063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379F073-8811-16DE-6396-EEE1723F5DEF}"/>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4CB40FB7-5072-2D3B-6D80-7343F71291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63250E-7E2C-F4A1-1DD6-F100E8F31225}"/>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1906533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7DDC11-3043-D53B-6121-B9A3715489B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EC7B44E-DDF5-6671-C845-1BEE125C8BF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202050-96B5-5A21-0FF4-824BDFA53B1C}"/>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D1A8DE04-7E09-816C-D1E9-D6F3E5B9CB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32D77F1-8B86-ECB6-2BEC-9EAA7038888C}"/>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2102380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8B107A6-EA4D-AAAB-4AEA-25C49369DF9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79A2260-1F8B-A9D5-BF79-839B6411AF3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7E5DFFD-EDB2-C7D1-3BE8-F957B3BEFDAF}"/>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BBE3102E-4789-9A70-F9FA-E7A996F527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E86648-5349-BD9F-0125-BEFDD521FBDE}"/>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2792722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11A993-A85C-A622-EFCF-633793133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5ABFD2D-A57B-6564-4CE8-187417D2B97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B88C4C3-261E-F8AA-83E7-B5CC3D4C1DEE}"/>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4878CCF6-1588-7BDE-183E-7C99E33796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3EB06BD-4FDE-8646-C0A6-C7AF90C6696A}"/>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1349946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E7FBF6-CFFA-5685-AB9C-F749A7E9C1C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2FABB35-B6CE-F883-AACA-D6ACF60DBD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5B55077-E89F-2B5F-763B-A670D04CBB79}"/>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50B0C8E5-B9D1-0A0E-4657-0239FF101B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2D02D4-0BF0-C9D7-0E12-152B09E1C8C9}"/>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3466370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712B09-3988-DD13-1934-0349394DC21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13E5CAD-A59E-897F-2812-3107F35BC5F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5414E0F-E4A5-E240-2DFC-00E15562751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6F1AFDA-6F3C-15DB-47B4-B3B94BD470A9}"/>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5384A536-AA7D-EC06-35FB-5EADC20B13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E3607D6-4D09-1EA0-6180-F81DB06C15F3}"/>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2430705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D0D2AA-0825-6DF5-A16B-9CED6F01CB9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731A1D4-5E2E-4CD8-B184-8A367615D1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1CBC9C7-085A-AA9B-9DEE-27A0ADFBE23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90C6E04-7B9D-658B-65C0-ADC48F45DD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D73DE333-C497-394B-EDE2-E265FF4F444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757A630-A047-B82E-8486-664923B8418D}"/>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8" name="页脚占位符 7">
            <a:extLst>
              <a:ext uri="{FF2B5EF4-FFF2-40B4-BE49-F238E27FC236}">
                <a16:creationId xmlns:a16="http://schemas.microsoft.com/office/drawing/2014/main" id="{4E941602-8DE5-9025-6DE3-1322207B38C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829D42F-0E6B-232E-23C0-B0499271AEA4}"/>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1232152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98FC52-515F-C55A-B803-6FA73D05818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A93A953-C174-AF87-090C-28791776CDBE}"/>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4" name="页脚占位符 3">
            <a:extLst>
              <a:ext uri="{FF2B5EF4-FFF2-40B4-BE49-F238E27FC236}">
                <a16:creationId xmlns:a16="http://schemas.microsoft.com/office/drawing/2014/main" id="{AFC6F982-DABF-91BF-C707-EA3C365A5DF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2A8F0DD-1DF9-376D-FC2F-D7164E82B3A4}"/>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3588886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87E8B92-42CB-B5FF-0049-FACE80B9ECA2}"/>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3" name="页脚占位符 2">
            <a:extLst>
              <a:ext uri="{FF2B5EF4-FFF2-40B4-BE49-F238E27FC236}">
                <a16:creationId xmlns:a16="http://schemas.microsoft.com/office/drawing/2014/main" id="{E5BB9FC6-7F1E-21B2-1C1F-1C9F19CE801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A6E1624-C50B-3A1C-658B-58596A9C820C}"/>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1543100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CAAD5B-6703-AC07-7F94-94FFEFB0E4E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BB9332D-209B-77EC-B3A0-26E2111E36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7F14A45-2C9C-CFAC-010A-3B32D30826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4103CAF-F963-580D-BB83-F72362C9FD29}"/>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64154B3B-24CB-939F-E30A-CF24845B07E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6D1B846-0F72-6394-1741-56D0E40B7533}"/>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1485676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9928D8-60C7-2279-B5EF-B2B0B0835E9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9DDCC38-FA3E-2F63-E47F-F119EB2938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060AB53-B7FE-3324-5EF5-B3283729C6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776F4EC-8223-F0FA-8457-6B33780F1591}"/>
              </a:ext>
            </a:extLst>
          </p:cNvPr>
          <p:cNvSpPr>
            <a:spLocks noGrp="1"/>
          </p:cNvSpPr>
          <p:nvPr>
            <p:ph type="dt" sz="half" idx="10"/>
          </p:nvPr>
        </p:nvSpPr>
        <p:spPr/>
        <p:txBody>
          <a:bodyPr/>
          <a:lstStyle/>
          <a:p>
            <a:fld id="{422595AC-942F-4C99-88E2-9F800B1D13BA}"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14722D0D-DC39-E83E-52C9-1B42D91FEF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B6812BE-5D47-19A1-C8AE-DE5DDAAF6F0F}"/>
              </a:ext>
            </a:extLst>
          </p:cNvPr>
          <p:cNvSpPr>
            <a:spLocks noGrp="1"/>
          </p:cNvSpPr>
          <p:nvPr>
            <p:ph type="sldNum" sz="quarter" idx="12"/>
          </p:nvPr>
        </p:nvSpPr>
        <p:spPr/>
        <p:txBody>
          <a:body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831890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E3D1302-2A1E-062A-2423-E63B3EF50C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48DD448-C0A3-5B65-F9E4-37D1D403FF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8A87207-B663-ED58-8695-AC8EBFC8AE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2595AC-942F-4C99-88E2-9F800B1D13BA}"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F07F4C27-BB22-EE0D-9AE7-BCC45F8AB2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331D3C6-4D58-5250-C116-A5FC110B31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7FAC14-97CB-4C52-B0EB-4BE47D41D18E}" type="slidenum">
              <a:rPr lang="zh-CN" altLang="en-US" smtClean="0"/>
              <a:t>‹#›</a:t>
            </a:fld>
            <a:endParaRPr lang="zh-CN" altLang="en-US"/>
          </a:p>
        </p:txBody>
      </p:sp>
    </p:spTree>
    <p:extLst>
      <p:ext uri="{BB962C8B-B14F-4D97-AF65-F5344CB8AC3E}">
        <p14:creationId xmlns:p14="http://schemas.microsoft.com/office/powerpoint/2010/main" val="2551300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AA5610-C1F4-CC01-037A-9820609F6E5D}"/>
              </a:ext>
            </a:extLst>
          </p:cNvPr>
          <p:cNvSpPr>
            <a:spLocks noGrp="1"/>
          </p:cNvSpPr>
          <p:nvPr>
            <p:ph type="title"/>
          </p:nvPr>
        </p:nvSpPr>
        <p:spPr>
          <a:xfrm>
            <a:off x="3316288" y="4800600"/>
            <a:ext cx="5486400" cy="566738"/>
          </a:xfrm>
        </p:spPr>
        <p:txBody>
          <a:bodyPr>
            <a:noAutofit/>
          </a:bodyPr>
          <a:lstStyle/>
          <a:p>
            <a:r>
              <a:rPr lang="zh-CN" altLang="en-US" dirty="0">
                <a:latin typeface="宋体" panose="02010600030101010101" pitchFamily="2" charset="-122"/>
                <a:ea typeface="宋体" panose="02010600030101010101" pitchFamily="2" charset="-122"/>
              </a:rPr>
              <a:t>第二章</a:t>
            </a:r>
          </a:p>
        </p:txBody>
      </p:sp>
      <p:pic>
        <p:nvPicPr>
          <p:cNvPr id="6" name="图片占位符 5">
            <a:extLst>
              <a:ext uri="{FF2B5EF4-FFF2-40B4-BE49-F238E27FC236}">
                <a16:creationId xmlns:a16="http://schemas.microsoft.com/office/drawing/2014/main" id="{A705E1B4-E0F8-C4F2-2DA6-AEB576CA1948}"/>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23333" r="23333"/>
          <a:stretch/>
        </p:blipFill>
        <p:spPr>
          <a:xfrm>
            <a:off x="2338939" y="612775"/>
            <a:ext cx="7132320" cy="4114800"/>
          </a:xfrm>
        </p:spPr>
      </p:pic>
      <p:sp>
        <p:nvSpPr>
          <p:cNvPr id="4" name="文本占位符 3">
            <a:extLst>
              <a:ext uri="{FF2B5EF4-FFF2-40B4-BE49-F238E27FC236}">
                <a16:creationId xmlns:a16="http://schemas.microsoft.com/office/drawing/2014/main" id="{1835DBB9-3105-B3E8-498E-8841FCD1A48F}"/>
              </a:ext>
            </a:extLst>
          </p:cNvPr>
          <p:cNvSpPr>
            <a:spLocks noGrp="1"/>
          </p:cNvSpPr>
          <p:nvPr>
            <p:ph type="body" sz="half" idx="2"/>
          </p:nvPr>
        </p:nvSpPr>
        <p:spPr>
          <a:xfrm>
            <a:off x="3316288" y="5579094"/>
            <a:ext cx="5486400" cy="804862"/>
          </a:xfrm>
        </p:spPr>
        <p:txBody>
          <a:bodyPr>
            <a:normAutofit/>
          </a:bodyPr>
          <a:lstStyle/>
          <a:p>
            <a:r>
              <a:rPr lang="zh-CN" altLang="en-US" sz="3200" dirty="0"/>
              <a:t>现代经济学的企业家理论</a:t>
            </a:r>
          </a:p>
        </p:txBody>
      </p:sp>
    </p:spTree>
    <p:extLst>
      <p:ext uri="{BB962C8B-B14F-4D97-AF65-F5344CB8AC3E}">
        <p14:creationId xmlns:p14="http://schemas.microsoft.com/office/powerpoint/2010/main" val="3589126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4588A2-AD16-71A8-CB95-B084258F9679}"/>
              </a:ext>
            </a:extLst>
          </p:cNvPr>
          <p:cNvSpPr>
            <a:spLocks noGrp="1"/>
          </p:cNvSpPr>
          <p:nvPr>
            <p:ph type="title"/>
          </p:nvPr>
        </p:nvSpPr>
        <p:spPr/>
        <p:txBody>
          <a:bodyPr>
            <a:normAutofit/>
          </a:bodyPr>
          <a:lstStyle/>
          <a:p>
            <a:r>
              <a:rPr lang="zh-CN" altLang="en-US" sz="2400" b="0" dirty="0">
                <a:solidFill>
                  <a:srgbClr val="000000"/>
                </a:solidFill>
                <a:effectLst/>
                <a:latin typeface="FZZHUNYSK--GBK1-0"/>
              </a:rPr>
              <a:t>二、后熊彼特时代的企业家理论 </a:t>
            </a:r>
            <a:endParaRPr lang="zh-CN" altLang="en-US" sz="2400" dirty="0"/>
          </a:p>
        </p:txBody>
      </p:sp>
      <p:sp>
        <p:nvSpPr>
          <p:cNvPr id="3" name="内容占位符 2">
            <a:extLst>
              <a:ext uri="{FF2B5EF4-FFF2-40B4-BE49-F238E27FC236}">
                <a16:creationId xmlns:a16="http://schemas.microsoft.com/office/drawing/2014/main" id="{BE25FA1D-4411-9D81-8D29-682BBECCBF8A}"/>
              </a:ext>
            </a:extLst>
          </p:cNvPr>
          <p:cNvSpPr>
            <a:spLocks noGrp="1"/>
          </p:cNvSpPr>
          <p:nvPr>
            <p:ph idx="1"/>
          </p:nvPr>
        </p:nvSpPr>
        <p:spPr>
          <a:xfrm>
            <a:off x="844296" y="1609344"/>
            <a:ext cx="10515600" cy="4776979"/>
          </a:xfrm>
        </p:spPr>
        <p:txBody>
          <a:bodyPr>
            <a:normAutofit fontScale="62500" lnSpcReduction="20000"/>
          </a:bodyPr>
          <a:lstStyle/>
          <a:p>
            <a:pPr marL="0" indent="0">
              <a:buNone/>
            </a:pPr>
            <a:r>
              <a:rPr lang="zh-CN" altLang="en-US" sz="3800" b="0" dirty="0">
                <a:solidFill>
                  <a:srgbClr val="000000"/>
                </a:solidFill>
                <a:effectLst/>
                <a:latin typeface="宋体" panose="02010600030101010101" pitchFamily="2" charset="-122"/>
                <a:ea typeface="宋体" panose="02010600030101010101" pitchFamily="2" charset="-122"/>
              </a:rPr>
              <a:t>（一）创新 </a:t>
            </a:r>
            <a:endParaRPr lang="en-US" altLang="zh-CN" sz="38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3200" b="0" dirty="0">
                <a:solidFill>
                  <a:srgbClr val="000000"/>
                </a:solidFill>
                <a:effectLst/>
                <a:latin typeface="宋体" panose="02010600030101010101" pitchFamily="2" charset="-122"/>
                <a:ea typeface="宋体" panose="02010600030101010101" pitchFamily="2" charset="-122"/>
              </a:rPr>
              <a:t>作为一名企业家</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除了承担风险和不确定性</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创新也是其重要的职责之一。熊彼特在</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经济发展理论</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中提出了以创新为核心的企业家理论</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强调企 业家最重要的职能不仅仅是按照现有条件组织经营生产</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更重要的是成为创新的 主体，并不断在经济结构内部进行“革命性突变”</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对旧的生产方式进行“创造性的毁灭”</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以实现经济要素的新组合。</a:t>
            </a:r>
            <a:endParaRPr lang="zh-CN" altLang="en-US" sz="3200" dirty="0">
              <a:latin typeface="宋体" panose="02010600030101010101" pitchFamily="2" charset="-122"/>
              <a:ea typeface="宋体" panose="02010600030101010101" pitchFamily="2" charset="-122"/>
            </a:endParaRPr>
          </a:p>
          <a:p>
            <a:pPr marL="0" indent="0">
              <a:lnSpc>
                <a:spcPct val="170000"/>
              </a:lnSpc>
              <a:buNone/>
            </a:pPr>
            <a:endParaRPr lang="en-US" altLang="zh-CN" sz="1800" b="0" dirty="0">
              <a:solidFill>
                <a:srgbClr val="000000"/>
              </a:solidFill>
              <a:effectLst/>
              <a:latin typeface="FZLTHK--GBK1-0"/>
            </a:endParaRPr>
          </a:p>
          <a:p>
            <a:pPr marL="0" indent="0">
              <a:lnSpc>
                <a:spcPct val="170000"/>
              </a:lnSpc>
              <a:buNone/>
            </a:pPr>
            <a:r>
              <a:rPr lang="zh-CN" altLang="en-US" sz="3800" b="0" dirty="0">
                <a:solidFill>
                  <a:srgbClr val="000000"/>
                </a:solidFill>
                <a:effectLst/>
                <a:latin typeface="宋体" panose="02010600030101010101" pitchFamily="2" charset="-122"/>
                <a:ea typeface="宋体" panose="02010600030101010101" pitchFamily="2" charset="-122"/>
              </a:rPr>
              <a:t>（二）企业家</a:t>
            </a:r>
            <a:endParaRPr lang="en-US" altLang="zh-CN" sz="38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3200" b="0" dirty="0">
                <a:solidFill>
                  <a:srgbClr val="000000"/>
                </a:solidFill>
                <a:effectLst/>
                <a:latin typeface="宋体" panose="02010600030101010101" pitchFamily="2" charset="-122"/>
                <a:ea typeface="宋体" panose="02010600030101010101" pitchFamily="2" charset="-122"/>
              </a:rPr>
              <a:t>企业家一般具备三个特征</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对利润和经济发展前景的判断力、与他人合作的能力和谈判能力。这些特征使得企业家能够在较短时间内决定企业未来如何发展。</a:t>
            </a:r>
            <a:endParaRPr lang="en-US" altLang="zh-CN" sz="32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zh-CN" altLang="en-US" dirty="0"/>
          </a:p>
        </p:txBody>
      </p:sp>
    </p:spTree>
    <p:extLst>
      <p:ext uri="{BB962C8B-B14F-4D97-AF65-F5344CB8AC3E}">
        <p14:creationId xmlns:p14="http://schemas.microsoft.com/office/powerpoint/2010/main" val="4219866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5488979-E82F-2C38-A4BA-21C6C0690240}"/>
              </a:ext>
            </a:extLst>
          </p:cNvPr>
          <p:cNvSpPr>
            <a:spLocks noGrp="1"/>
          </p:cNvSpPr>
          <p:nvPr>
            <p:ph idx="1"/>
          </p:nvPr>
        </p:nvSpPr>
        <p:spPr>
          <a:xfrm>
            <a:off x="838200" y="779646"/>
            <a:ext cx="10515600" cy="5397317"/>
          </a:xfrm>
        </p:spPr>
        <p:txBody>
          <a:bodyPr>
            <a:normAutofit/>
          </a:bodyPr>
          <a:lstStyle/>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（三）企业制度</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企业制度是为了达到社会效率最大化的目标而设计的制度体系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同时也是激发企业活力的一种机制。企业制度在组织形态、决策流程、绩效评估、企业文化和激励机制等方面都发挥着重要作用。</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（四）新自由主义</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熊彼特认为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新自由主义在本质上是一种“自下而上”型的行为经济学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它并不认为市场失灵或其他“外部”原因是经济活动失灵的原因。</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3762720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C52E20-E967-0D76-E9E8-7B661C05B03D}"/>
              </a:ext>
            </a:extLst>
          </p:cNvPr>
          <p:cNvSpPr>
            <a:spLocks noGrp="1"/>
          </p:cNvSpPr>
          <p:nvPr>
            <p:ph type="title"/>
          </p:nvPr>
        </p:nvSpPr>
        <p:spPr>
          <a:xfrm>
            <a:off x="838200" y="120317"/>
            <a:ext cx="10515600" cy="1121342"/>
          </a:xfrm>
        </p:spPr>
        <p:txBody>
          <a:bodyPr>
            <a:normAutofit/>
          </a:bodyPr>
          <a:lstStyle/>
          <a:p>
            <a:r>
              <a:rPr lang="zh-CN" altLang="en-US" sz="2400" b="0" dirty="0">
                <a:solidFill>
                  <a:srgbClr val="000000"/>
                </a:solidFill>
                <a:effectLst/>
                <a:latin typeface="FZXBSK--GBK1-0"/>
              </a:rPr>
              <a:t>第三节</a:t>
            </a:r>
            <a:r>
              <a:rPr lang="zh-CN" altLang="en-US" sz="2400" b="0" dirty="0">
                <a:solidFill>
                  <a:srgbClr val="000000"/>
                </a:solidFill>
                <a:effectLst/>
                <a:latin typeface="E-BZ"/>
              </a:rPr>
              <a:t> </a:t>
            </a:r>
            <a:r>
              <a:rPr lang="zh-CN" altLang="en-US" sz="2400" b="0" dirty="0">
                <a:solidFill>
                  <a:srgbClr val="000000"/>
                </a:solidFill>
                <a:effectLst/>
                <a:latin typeface="FZXBSK--GBK1-0"/>
              </a:rPr>
              <a:t>企业家理论对经济增长的解释和贡献 </a:t>
            </a:r>
            <a:endParaRPr lang="zh-CN" altLang="en-US" sz="5400" dirty="0"/>
          </a:p>
        </p:txBody>
      </p:sp>
      <p:sp>
        <p:nvSpPr>
          <p:cNvPr id="3" name="内容占位符 2">
            <a:extLst>
              <a:ext uri="{FF2B5EF4-FFF2-40B4-BE49-F238E27FC236}">
                <a16:creationId xmlns:a16="http://schemas.microsoft.com/office/drawing/2014/main" id="{A27C7281-C011-0231-E5D0-9E196CFF47AF}"/>
              </a:ext>
            </a:extLst>
          </p:cNvPr>
          <p:cNvSpPr>
            <a:spLocks noGrp="1"/>
          </p:cNvSpPr>
          <p:nvPr>
            <p:ph idx="1"/>
          </p:nvPr>
        </p:nvSpPr>
        <p:spPr>
          <a:xfrm>
            <a:off x="838200" y="1347536"/>
            <a:ext cx="10515600" cy="5390147"/>
          </a:xfrm>
        </p:spPr>
        <p:txBody>
          <a:bodyPr>
            <a:no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一、奥地利经济学派基于企业家理论对经济增长的解释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（一）企业创新理论和经济增长</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企业创新理论强调创新是最重要的影响因素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并认为企业家在经济发展中应扮演主动参与创新的角色。</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企业创新理论进一步指出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没有企业创新的行为就不会有经济的增长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创新是打破经济发展均衡的关键。</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（二）企业发现理论和经济增长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强调企业家在市场经济发展中的调整和修正行为对经济增长的影响。</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强调了企业家对机会的把握在市场经济发展中的重要作用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认为企业家对市场变化的敏锐度是经济发展的主要原因。</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99675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A6EA4B-A47A-C546-7842-79CA8BEE4193}"/>
              </a:ext>
            </a:extLst>
          </p:cNvPr>
          <p:cNvSpPr>
            <a:spLocks noGrp="1"/>
          </p:cNvSpPr>
          <p:nvPr>
            <p:ph type="title"/>
          </p:nvPr>
        </p:nvSpPr>
        <p:spPr/>
        <p:txBody>
          <a:bodyPr>
            <a:normAutofit/>
          </a:bodyPr>
          <a:lstStyle/>
          <a:p>
            <a:r>
              <a:rPr lang="zh-CN" altLang="en-US" sz="2400" b="0" dirty="0">
                <a:solidFill>
                  <a:srgbClr val="000000"/>
                </a:solidFill>
                <a:effectLst/>
                <a:latin typeface="FZZHUNYSK--GBK1-0"/>
              </a:rPr>
              <a:t>二、奥地利经济学派企业家理论对经济增长的贡献 </a:t>
            </a:r>
            <a:endParaRPr lang="zh-CN" altLang="en-US" sz="2400" dirty="0"/>
          </a:p>
        </p:txBody>
      </p:sp>
      <p:sp>
        <p:nvSpPr>
          <p:cNvPr id="3" name="内容占位符 2">
            <a:extLst>
              <a:ext uri="{FF2B5EF4-FFF2-40B4-BE49-F238E27FC236}">
                <a16:creationId xmlns:a16="http://schemas.microsoft.com/office/drawing/2014/main" id="{102E65A7-CE34-E934-06AF-22639168A812}"/>
              </a:ext>
            </a:extLst>
          </p:cNvPr>
          <p:cNvSpPr>
            <a:spLocks noGrp="1"/>
          </p:cNvSpPr>
          <p:nvPr>
            <p:ph idx="1"/>
          </p:nvPr>
        </p:nvSpPr>
        <p:spPr>
          <a:xfrm>
            <a:off x="838200" y="1825625"/>
            <a:ext cx="10515600" cy="4738804"/>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（一）为经济增长打下基础</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奥地利经济学派基于企业家理论对经济增长进行了解释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认为企业家能够在市场中敏锐地发现未被他人发现的利润机会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并抓住机遇采取相应的行动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凭借其独特的观察力和创造力获取经济效益。</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（二）为经济增长创造利润机会</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奥地利经济学派基于企业家理论对经济增长的影响发现</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企业家在市场中能够有效地发现并利用市场机会促进市场发展和获取相应利益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同时结合市场偏好的变化对生产活动进行调整。</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007992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413446F-1CB7-0736-7B5D-142CFCB60B6F}"/>
              </a:ext>
            </a:extLst>
          </p:cNvPr>
          <p:cNvSpPr>
            <a:spLocks noGrp="1"/>
          </p:cNvSpPr>
          <p:nvPr>
            <p:ph idx="1"/>
          </p:nvPr>
        </p:nvSpPr>
        <p:spPr>
          <a:xfrm>
            <a:off x="838200" y="933651"/>
            <a:ext cx="10515600" cy="5243312"/>
          </a:xfrm>
        </p:spPr>
        <p:txBody>
          <a:bodyPr/>
          <a:lstStyle/>
          <a:p>
            <a:pPr marL="0" indent="0">
              <a:lnSpc>
                <a:spcPct val="150000"/>
              </a:lnSpc>
              <a:buNone/>
            </a:pPr>
            <a:r>
              <a:rPr lang="zh-CN" altLang="en-US" sz="2800" b="0" dirty="0">
                <a:solidFill>
                  <a:srgbClr val="000000"/>
                </a:solidFill>
                <a:effectLst/>
                <a:latin typeface="宋体" panose="02010600030101010101" pitchFamily="2" charset="-122"/>
                <a:ea typeface="宋体" panose="02010600030101010101" pitchFamily="2" charset="-122"/>
              </a:rPr>
              <a:t>（三）为经济增长提供条件 </a:t>
            </a:r>
            <a:endParaRPr lang="en-US" altLang="zh-CN" sz="28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FZSSK--GBK1-0"/>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经济增长理论普遍认为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激励机制对经济主体的行为具有重要影响</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进而还会影响经济发展效果。</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企业家精神在不同的经济环境中会有不同的表现</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当制度环境过于严苛时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企业家可能会转向非生产性活动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当税收过高时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企业家可能会选择转为非正式经济组织或地下经济</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当法治力度较弱、法律保护不当时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企业家精神会受到限制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经济发展也将受到制约。</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4252173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E3D4BC-1A6C-2AFC-4555-9EC5C6C17D15}"/>
              </a:ext>
            </a:extLst>
          </p:cNvPr>
          <p:cNvSpPr>
            <a:spLocks noGrp="1"/>
          </p:cNvSpPr>
          <p:nvPr>
            <p:ph type="title"/>
          </p:nvPr>
        </p:nvSpPr>
        <p:spPr>
          <a:xfrm>
            <a:off x="2148840" y="1857676"/>
            <a:ext cx="7428297" cy="500514"/>
          </a:xfrm>
        </p:spPr>
        <p:txBody>
          <a:bodyPr>
            <a:noAutofit/>
          </a:bodyPr>
          <a:lstStyle/>
          <a:p>
            <a:r>
              <a:rPr lang="zh-CN" altLang="en-US" sz="2400" b="0" dirty="0">
                <a:solidFill>
                  <a:srgbClr val="000000"/>
                </a:solidFill>
                <a:effectLst/>
                <a:latin typeface="宋体" panose="02010600030101010101" pitchFamily="2" charset="-122"/>
                <a:ea typeface="宋体" panose="02010600030101010101" pitchFamily="2" charset="-122"/>
              </a:rPr>
              <a:t>根据</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人民日报</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新论</a:t>
            </a:r>
            <a:r>
              <a:rPr lang="en-US" altLang="zh-CN" sz="2400" b="0" dirty="0">
                <a:solidFill>
                  <a:srgbClr val="000000"/>
                </a:solidFill>
                <a:effectLst/>
                <a:latin typeface="宋体" panose="02010600030101010101" pitchFamily="2" charset="-122"/>
                <a:ea typeface="宋体" panose="02010600030101010101" pitchFamily="2" charset="-122"/>
              </a:rPr>
              <a:t>:</a:t>
            </a:r>
            <a:r>
              <a:rPr lang="zh-CN" altLang="en-US" sz="2400" b="0" dirty="0">
                <a:solidFill>
                  <a:srgbClr val="000000"/>
                </a:solidFill>
                <a:effectLst/>
                <a:latin typeface="宋体" panose="02010600030101010101" pitchFamily="2" charset="-122"/>
                <a:ea typeface="宋体" panose="02010600030101010101" pitchFamily="2" charset="-122"/>
              </a:rPr>
              <a:t>企业家当勇担社会责任 </a:t>
            </a:r>
            <a:endParaRPr lang="zh-CN" altLang="en-US" sz="2400" dirty="0">
              <a:latin typeface="宋体" panose="02010600030101010101" pitchFamily="2" charset="-122"/>
              <a:ea typeface="宋体" panose="02010600030101010101" pitchFamily="2" charset="-122"/>
            </a:endParaRPr>
          </a:p>
        </p:txBody>
      </p:sp>
      <p:sp>
        <p:nvSpPr>
          <p:cNvPr id="5" name="文本框 4">
            <a:extLst>
              <a:ext uri="{FF2B5EF4-FFF2-40B4-BE49-F238E27FC236}">
                <a16:creationId xmlns:a16="http://schemas.microsoft.com/office/drawing/2014/main" id="{B203E351-722A-C253-55B5-665B3CE960F9}"/>
              </a:ext>
            </a:extLst>
          </p:cNvPr>
          <p:cNvSpPr txBox="1"/>
          <p:nvPr/>
        </p:nvSpPr>
        <p:spPr>
          <a:xfrm>
            <a:off x="2276856" y="4038146"/>
            <a:ext cx="7699248" cy="1430263"/>
          </a:xfrm>
          <a:prstGeom prst="rect">
            <a:avLst/>
          </a:prstGeom>
          <a:noFill/>
        </p:spPr>
        <p:txBody>
          <a:bodyPr wrap="square" rtlCol="0">
            <a:spAutoFit/>
          </a:bodyPr>
          <a:lstStyle/>
          <a:p>
            <a:pPr>
              <a:lnSpc>
                <a:spcPct val="150000"/>
              </a:lnSpc>
            </a:pPr>
            <a:r>
              <a:rPr lang="zh-CN" altLang="en-US" sz="2000" b="0" dirty="0">
                <a:solidFill>
                  <a:srgbClr val="000000"/>
                </a:solidFill>
                <a:effectLst/>
                <a:latin typeface="宋体" panose="02010600030101010101" pitchFamily="2" charset="-122"/>
                <a:ea typeface="宋体" panose="02010600030101010101" pitchFamily="2" charset="-122"/>
              </a:rPr>
              <a:t>思考题</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a:lnSpc>
                <a:spcPct val="150000"/>
              </a:lnSpc>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企业家精神对企业成长有怎样的影响</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a:lnSpc>
                <a:spcPct val="150000"/>
              </a:lnSpc>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企业家通过哪些其他因素间接地对企业成长产生影响</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p:txBody>
      </p:sp>
      <p:sp>
        <p:nvSpPr>
          <p:cNvPr id="3" name="文本框 2">
            <a:extLst>
              <a:ext uri="{FF2B5EF4-FFF2-40B4-BE49-F238E27FC236}">
                <a16:creationId xmlns:a16="http://schemas.microsoft.com/office/drawing/2014/main" id="{B75200E5-893C-63B5-9E4B-546A0BEB2FD0}"/>
              </a:ext>
            </a:extLst>
          </p:cNvPr>
          <p:cNvSpPr txBox="1"/>
          <p:nvPr/>
        </p:nvSpPr>
        <p:spPr>
          <a:xfrm>
            <a:off x="587140" y="779646"/>
            <a:ext cx="2521819" cy="461665"/>
          </a:xfrm>
          <a:prstGeom prst="rect">
            <a:avLst/>
          </a:prstGeom>
          <a:noFill/>
        </p:spPr>
        <p:txBody>
          <a:bodyPr wrap="square" rtlCol="0">
            <a:spAutoFit/>
          </a:bodyPr>
          <a:lstStyle/>
          <a:p>
            <a:r>
              <a:rPr lang="zh-CN" altLang="en-US" sz="2400" dirty="0">
                <a:latin typeface="宋体" panose="02010600030101010101" pitchFamily="2" charset="-122"/>
                <a:ea typeface="宋体" panose="02010600030101010101" pitchFamily="2" charset="-122"/>
              </a:rPr>
              <a:t>导入案列</a:t>
            </a:r>
          </a:p>
        </p:txBody>
      </p:sp>
    </p:spTree>
    <p:extLst>
      <p:ext uri="{BB962C8B-B14F-4D97-AF65-F5344CB8AC3E}">
        <p14:creationId xmlns:p14="http://schemas.microsoft.com/office/powerpoint/2010/main" val="487746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F3617835-5A3B-506D-C7D7-134190E8D84B}"/>
              </a:ext>
            </a:extLst>
          </p:cNvPr>
          <p:cNvSpPr>
            <a:spLocks noGrp="1"/>
          </p:cNvSpPr>
          <p:nvPr>
            <p:ph type="title"/>
          </p:nvPr>
        </p:nvSpPr>
        <p:spPr>
          <a:xfrm>
            <a:off x="838200" y="681037"/>
            <a:ext cx="10515600" cy="1094925"/>
          </a:xfrm>
        </p:spPr>
        <p:txBody>
          <a:bodyPr>
            <a:noAutofit/>
          </a:bodyPr>
          <a:lstStyle/>
          <a:p>
            <a:r>
              <a:rPr lang="zh-CN" altLang="en-US" sz="3200" b="0" dirty="0">
                <a:latin typeface="宋体" panose="02010600030101010101" pitchFamily="2" charset="-122"/>
                <a:ea typeface="宋体" panose="02010600030101010101" pitchFamily="2" charset="-122"/>
              </a:rPr>
              <a:t>第一节 </a:t>
            </a:r>
            <a:r>
              <a:rPr lang="zh-CN" altLang="en-US" sz="3200" dirty="0">
                <a:latin typeface="宋体" panose="02010600030101010101" pitchFamily="2" charset="-122"/>
                <a:ea typeface="宋体" panose="02010600030101010101" pitchFamily="2" charset="-122"/>
              </a:rPr>
              <a:t>奥地利经济学派企业理论概述</a:t>
            </a:r>
            <a:br>
              <a:rPr lang="en-US" altLang="zh-CN" sz="3200" dirty="0"/>
            </a:br>
            <a:endParaRPr lang="zh-CN" altLang="en-US" sz="3200" b="0" dirty="0"/>
          </a:p>
        </p:txBody>
      </p:sp>
      <p:sp>
        <p:nvSpPr>
          <p:cNvPr id="5" name="文本占位符 4">
            <a:extLst>
              <a:ext uri="{FF2B5EF4-FFF2-40B4-BE49-F238E27FC236}">
                <a16:creationId xmlns:a16="http://schemas.microsoft.com/office/drawing/2014/main" id="{7DC1E940-60E7-120D-AF98-217E629C2ABD}"/>
              </a:ext>
            </a:extLst>
          </p:cNvPr>
          <p:cNvSpPr>
            <a:spLocks noGrp="1"/>
          </p:cNvSpPr>
          <p:nvPr>
            <p:ph idx="1"/>
          </p:nvPr>
        </p:nvSpPr>
        <p:spPr>
          <a:xfrm>
            <a:off x="838200" y="2050181"/>
            <a:ext cx="10515600" cy="4126781"/>
          </a:xfrm>
        </p:spPr>
        <p:txBody>
          <a:bodyPr>
            <a:normAutofit/>
          </a:bodyPr>
          <a:lstStyle/>
          <a:p>
            <a:pPr marL="0" indent="0">
              <a:buNone/>
            </a:pPr>
            <a:endParaRPr lang="en-US" altLang="zh-CN" sz="1800" dirty="0">
              <a:solidFill>
                <a:srgbClr val="000000"/>
              </a:solidFill>
              <a:latin typeface="FZSSK--GBK1-0"/>
            </a:endParaRPr>
          </a:p>
          <a:p>
            <a:pPr marL="0" indent="0">
              <a:lnSpc>
                <a:spcPct val="150000"/>
              </a:lnSpc>
              <a:buNone/>
            </a:pPr>
            <a:r>
              <a:rPr lang="zh-CN" altLang="en-US" sz="2000" spc="150" dirty="0">
                <a:solidFill>
                  <a:srgbClr val="000000"/>
                </a:solidFill>
                <a:latin typeface="宋体" panose="02010600030101010101" pitchFamily="2" charset="-122"/>
                <a:ea typeface="宋体" panose="02010600030101010101" pitchFamily="2" charset="-122"/>
              </a:rPr>
              <a:t>奥地利经济学派作为西方经济学的重要流派</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对近代市场经济的发展作出了巨大贡献。</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spc="150" dirty="0">
                <a:solidFill>
                  <a:srgbClr val="000000"/>
                </a:solidFill>
                <a:latin typeface="宋体" panose="02010600030101010101" pitchFamily="2" charset="-122"/>
                <a:ea typeface="宋体" panose="02010600030101010101" pitchFamily="2" charset="-122"/>
              </a:rPr>
              <a:t>在奥地利经济学派的理论研究中</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企业家理论是其重要组成部分。该学派深入剖析了企业家活动对经济社会发展的巨大影响</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并为企业家精神在经济增长中的作用提供了有力的解释和贡献。</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167338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580914-6B72-8F86-4856-1DA2F5180A2B}"/>
              </a:ext>
            </a:extLst>
          </p:cNvPr>
          <p:cNvSpPr>
            <a:spLocks noGrp="1"/>
          </p:cNvSpPr>
          <p:nvPr>
            <p:ph type="title"/>
          </p:nvPr>
        </p:nvSpPr>
        <p:spPr>
          <a:xfrm>
            <a:off x="838200" y="365125"/>
            <a:ext cx="10515600" cy="777875"/>
          </a:xfrm>
        </p:spPr>
        <p:txBody>
          <a:bodyPr>
            <a:normAutofit/>
          </a:bodyPr>
          <a:lstStyle/>
          <a:p>
            <a:r>
              <a:rPr lang="zh-CN" altLang="en-US" sz="3200" dirty="0">
                <a:solidFill>
                  <a:srgbClr val="000000"/>
                </a:solidFill>
                <a:latin typeface="FZZHUNYSK--GBK1-0"/>
              </a:rPr>
              <a:t>一、基于人类行为理论的企业研究 </a:t>
            </a:r>
            <a:endParaRPr lang="zh-CN" altLang="en-US" sz="3200" dirty="0"/>
          </a:p>
        </p:txBody>
      </p:sp>
      <p:sp>
        <p:nvSpPr>
          <p:cNvPr id="3" name="内容占位符 2">
            <a:extLst>
              <a:ext uri="{FF2B5EF4-FFF2-40B4-BE49-F238E27FC236}">
                <a16:creationId xmlns:a16="http://schemas.microsoft.com/office/drawing/2014/main" id="{60B3E25B-938B-369B-6A72-579B7DC6FABB}"/>
              </a:ext>
            </a:extLst>
          </p:cNvPr>
          <p:cNvSpPr>
            <a:spLocks noGrp="1"/>
          </p:cNvSpPr>
          <p:nvPr>
            <p:ph idx="1"/>
          </p:nvPr>
        </p:nvSpPr>
        <p:spPr>
          <a:xfrm>
            <a:off x="838200" y="1225296"/>
            <a:ext cx="10515600" cy="5486400"/>
          </a:xfrm>
        </p:spPr>
        <p:txBody>
          <a:bodyPr>
            <a:noAutofit/>
          </a:bodyPr>
          <a:lstStyle/>
          <a:p>
            <a:pPr marL="0" indent="0">
              <a:buNone/>
            </a:pPr>
            <a:r>
              <a:rPr lang="zh-CN" altLang="en-US" sz="2000" spc="150" dirty="0">
                <a:solidFill>
                  <a:srgbClr val="000000"/>
                </a:solidFill>
                <a:latin typeface="宋体" panose="02010600030101010101" pitchFamily="2" charset="-122"/>
                <a:ea typeface="宋体" panose="02010600030101010101" pitchFamily="2" charset="-122"/>
              </a:rPr>
              <a:t>（一）企业的本质是一种协调制度</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r>
              <a:rPr lang="zh-CN" altLang="en-US" sz="2000" spc="150" dirty="0">
                <a:solidFill>
                  <a:srgbClr val="000000"/>
                </a:solidFill>
                <a:latin typeface="宋体" panose="02010600030101010101" pitchFamily="2" charset="-122"/>
                <a:ea typeface="宋体" panose="02010600030101010101" pitchFamily="2" charset="-122"/>
              </a:rPr>
              <a:t> </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spc="150" dirty="0">
                <a:solidFill>
                  <a:srgbClr val="000000"/>
                </a:solidFill>
                <a:latin typeface="宋体" panose="02010600030101010101" pitchFamily="2" charset="-122"/>
                <a:ea typeface="宋体" panose="02010600030101010101" pitchFamily="2" charset="-122"/>
              </a:rPr>
              <a:t>企业是一个以协同合作为基础的系统</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其通过互动和沟通来解决经济问题</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促进创新和发展。 </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r>
              <a:rPr lang="zh-CN" altLang="en-US" sz="2000" spc="150" dirty="0">
                <a:solidFill>
                  <a:srgbClr val="000000"/>
                </a:solidFill>
                <a:latin typeface="宋体" panose="02010600030101010101" pitchFamily="2" charset="-122"/>
                <a:ea typeface="宋体" panose="02010600030101010101" pitchFamily="2" charset="-122"/>
              </a:rPr>
              <a:t>（二）企业的边界在于资本组合效果 </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spc="150" dirty="0">
                <a:solidFill>
                  <a:srgbClr val="000000"/>
                </a:solidFill>
                <a:latin typeface="宋体" panose="02010600030101010101" pitchFamily="2" charset="-122"/>
                <a:ea typeface="宋体" panose="02010600030101010101" pitchFamily="2" charset="-122"/>
              </a:rPr>
              <a:t>由于知识 的有限性、个体的有限理性和不确定性</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资金的最佳配置可能会变成次优投资。因 此</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随着企业的生产计划和资金结构的改变</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企业的边际也会发生变化</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从而导致 企业的产生和消亡。</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r>
              <a:rPr lang="zh-CN" altLang="en-US" sz="2000" spc="150" dirty="0">
                <a:solidFill>
                  <a:srgbClr val="000000"/>
                </a:solidFill>
                <a:latin typeface="宋体" panose="02010600030101010101" pitchFamily="2" charset="-122"/>
                <a:ea typeface="宋体" panose="02010600030101010101" pitchFamily="2" charset="-122"/>
              </a:rPr>
              <a:t>（三）企业的成长通过降低协调成本而实现 </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r>
              <a:rPr lang="zh-CN" altLang="en-US" sz="2000" spc="150" dirty="0">
                <a:solidFill>
                  <a:srgbClr val="000000"/>
                </a:solidFill>
                <a:latin typeface="宋体" panose="02010600030101010101" pitchFamily="2" charset="-122"/>
                <a:ea typeface="宋体" panose="02010600030101010101" pitchFamily="2" charset="-122"/>
              </a:rPr>
              <a:t>企业的资金结构越复杂，垂直整合程度越高，协同费用也越高，整合的难度也越大。</a:t>
            </a:r>
            <a:endParaRPr lang="en-US" altLang="zh-CN" sz="2000" spc="150" dirty="0">
              <a:solidFill>
                <a:srgbClr val="0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723301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49F0AA-B98B-A970-C590-9CAF894FBD0E}"/>
              </a:ext>
            </a:extLst>
          </p:cNvPr>
          <p:cNvSpPr>
            <a:spLocks noGrp="1"/>
          </p:cNvSpPr>
          <p:nvPr>
            <p:ph type="title"/>
          </p:nvPr>
        </p:nvSpPr>
        <p:spPr>
          <a:xfrm>
            <a:off x="838200" y="365125"/>
            <a:ext cx="10515600" cy="933323"/>
          </a:xfrm>
        </p:spPr>
        <p:txBody>
          <a:bodyPr>
            <a:normAutofit/>
          </a:bodyPr>
          <a:lstStyle/>
          <a:p>
            <a:r>
              <a:rPr lang="zh-CN" altLang="en-US" sz="3200" dirty="0">
                <a:solidFill>
                  <a:srgbClr val="000000"/>
                </a:solidFill>
                <a:latin typeface="FZZHUNYSK--GBK1-0"/>
              </a:rPr>
              <a:t>二、基于知识理论的企业研究 </a:t>
            </a:r>
            <a:endParaRPr lang="zh-CN" altLang="en-US" sz="3200" dirty="0"/>
          </a:p>
        </p:txBody>
      </p:sp>
      <p:sp>
        <p:nvSpPr>
          <p:cNvPr id="3" name="内容占位符 2">
            <a:extLst>
              <a:ext uri="{FF2B5EF4-FFF2-40B4-BE49-F238E27FC236}">
                <a16:creationId xmlns:a16="http://schemas.microsoft.com/office/drawing/2014/main" id="{FAAC761E-E845-4E17-EEEB-AFDC21C038AD}"/>
              </a:ext>
            </a:extLst>
          </p:cNvPr>
          <p:cNvSpPr>
            <a:spLocks noGrp="1"/>
          </p:cNvSpPr>
          <p:nvPr>
            <p:ph idx="1"/>
          </p:nvPr>
        </p:nvSpPr>
        <p:spPr>
          <a:xfrm>
            <a:off x="838200" y="1371600"/>
            <a:ext cx="10515600" cy="5239511"/>
          </a:xfrm>
        </p:spPr>
        <p:txBody>
          <a:bodyPr>
            <a:normAutofit fontScale="32500" lnSpcReduction="20000"/>
          </a:bodyPr>
          <a:lstStyle/>
          <a:p>
            <a:pPr marL="0" indent="0">
              <a:buNone/>
            </a:pPr>
            <a:r>
              <a:rPr lang="zh-CN" altLang="en-US" sz="4900" spc="150" dirty="0">
                <a:solidFill>
                  <a:srgbClr val="000000"/>
                </a:solidFill>
                <a:latin typeface="FZLTHK--GBK1-0"/>
              </a:rPr>
              <a:t>（一）从哈耶克到当代学者的探索</a:t>
            </a:r>
            <a:endParaRPr lang="en-US" altLang="zh-CN" sz="4900" spc="150" dirty="0">
              <a:solidFill>
                <a:srgbClr val="000000"/>
              </a:solidFill>
              <a:latin typeface="FZLTHK--GBK1-0"/>
            </a:endParaRPr>
          </a:p>
          <a:p>
            <a:pPr marL="0" indent="0">
              <a:buNone/>
            </a:pPr>
            <a:endParaRPr lang="en-US" altLang="zh-CN" sz="2200" spc="150" dirty="0">
              <a:solidFill>
                <a:srgbClr val="000000"/>
              </a:solidFill>
              <a:latin typeface="FZLTHK--GBK1-0"/>
            </a:endParaRPr>
          </a:p>
          <a:p>
            <a:pPr marL="0" indent="0">
              <a:lnSpc>
                <a:spcPct val="160000"/>
              </a:lnSpc>
              <a:buNone/>
            </a:pPr>
            <a:r>
              <a:rPr lang="zh-CN" altLang="en-US" sz="6200" spc="150" dirty="0">
                <a:solidFill>
                  <a:srgbClr val="000000"/>
                </a:solidFill>
                <a:latin typeface="宋体" panose="02010600030101010101" pitchFamily="2" charset="-122"/>
                <a:ea typeface="宋体" panose="02010600030101010101" pitchFamily="2" charset="-122"/>
              </a:rPr>
              <a:t>作为早期奥地利经济学派知识理论的奠基人</a:t>
            </a:r>
            <a:r>
              <a:rPr lang="en-US" altLang="zh-CN" sz="6200" spc="150" dirty="0">
                <a:solidFill>
                  <a:srgbClr val="000000"/>
                </a:solidFill>
                <a:latin typeface="宋体" panose="02010600030101010101" pitchFamily="2" charset="-122"/>
                <a:ea typeface="宋体" panose="02010600030101010101" pitchFamily="2" charset="-122"/>
              </a:rPr>
              <a:t>,</a:t>
            </a:r>
            <a:r>
              <a:rPr lang="zh-CN" altLang="en-US" sz="6200" spc="150" dirty="0">
                <a:solidFill>
                  <a:srgbClr val="000000"/>
                </a:solidFill>
                <a:latin typeface="宋体" panose="02010600030101010101" pitchFamily="2" charset="-122"/>
                <a:ea typeface="宋体" panose="02010600030101010101" pitchFamily="2" charset="-122"/>
              </a:rPr>
              <a:t>哈耶克认为“知识”具有分散性、 主观性和意会性等特点。</a:t>
            </a:r>
            <a:endParaRPr lang="zh-CN" altLang="en-US" sz="6200" spc="150" dirty="0">
              <a:latin typeface="宋体" panose="02010600030101010101" pitchFamily="2" charset="-122"/>
              <a:ea typeface="宋体" panose="02010600030101010101" pitchFamily="2" charset="-122"/>
            </a:endParaRPr>
          </a:p>
          <a:p>
            <a:pPr marL="0" indent="0">
              <a:lnSpc>
                <a:spcPct val="160000"/>
              </a:lnSpc>
              <a:buNone/>
            </a:pPr>
            <a:r>
              <a:rPr lang="zh-CN" altLang="en-US" sz="6200" spc="150" dirty="0">
                <a:solidFill>
                  <a:srgbClr val="000000"/>
                </a:solidFill>
                <a:latin typeface="宋体" panose="02010600030101010101" pitchFamily="2" charset="-122"/>
                <a:ea typeface="宋体" panose="02010600030101010101" pitchFamily="2" charset="-122"/>
              </a:rPr>
              <a:t>在分散信息的背景下</a:t>
            </a:r>
            <a:r>
              <a:rPr lang="en-US" altLang="zh-CN" sz="6200" spc="150" dirty="0">
                <a:solidFill>
                  <a:srgbClr val="000000"/>
                </a:solidFill>
                <a:latin typeface="宋体" panose="02010600030101010101" pitchFamily="2" charset="-122"/>
                <a:ea typeface="宋体" panose="02010600030101010101" pitchFamily="2" charset="-122"/>
              </a:rPr>
              <a:t>,</a:t>
            </a:r>
            <a:r>
              <a:rPr lang="zh-CN" altLang="en-US" sz="6200" spc="150" dirty="0">
                <a:solidFill>
                  <a:srgbClr val="000000"/>
                </a:solidFill>
                <a:latin typeface="宋体" panose="02010600030101010101" pitchFamily="2" charset="-122"/>
                <a:ea typeface="宋体" panose="02010600030101010101" pitchFamily="2" charset="-122"/>
              </a:rPr>
              <a:t>人们需要迅速进行协作以应对各种挑战。 </a:t>
            </a:r>
            <a:endParaRPr lang="en-US" altLang="zh-CN" sz="6200" spc="150" dirty="0">
              <a:solidFill>
                <a:srgbClr val="000000"/>
              </a:solidFill>
              <a:latin typeface="宋体" panose="02010600030101010101" pitchFamily="2" charset="-122"/>
              <a:ea typeface="宋体" panose="02010600030101010101" pitchFamily="2" charset="-122"/>
            </a:endParaRPr>
          </a:p>
          <a:p>
            <a:pPr marL="0" indent="0">
              <a:lnSpc>
                <a:spcPct val="160000"/>
              </a:lnSpc>
              <a:buNone/>
            </a:pPr>
            <a:endParaRPr lang="en-US" altLang="zh-CN" sz="3600" spc="150" dirty="0">
              <a:solidFill>
                <a:srgbClr val="000000"/>
              </a:solidFill>
              <a:latin typeface="宋体" panose="02010600030101010101" pitchFamily="2" charset="-122"/>
              <a:ea typeface="宋体" panose="02010600030101010101" pitchFamily="2" charset="-122"/>
            </a:endParaRPr>
          </a:p>
          <a:p>
            <a:pPr marL="0" indent="0">
              <a:lnSpc>
                <a:spcPct val="160000"/>
              </a:lnSpc>
              <a:buNone/>
            </a:pPr>
            <a:r>
              <a:rPr lang="zh-CN" altLang="en-US" sz="4800" spc="150" dirty="0">
                <a:solidFill>
                  <a:srgbClr val="000000"/>
                </a:solidFill>
                <a:latin typeface="FZLTHK--GBK1-0"/>
              </a:rPr>
              <a:t>（二）基于企业动力学的分析 </a:t>
            </a:r>
            <a:endParaRPr lang="en-US" altLang="zh-CN" sz="4800" spc="150" dirty="0">
              <a:solidFill>
                <a:srgbClr val="000000"/>
              </a:solidFill>
              <a:latin typeface="FZLTHK--GBK1-0"/>
            </a:endParaRPr>
          </a:p>
          <a:p>
            <a:pPr marL="0" indent="0">
              <a:lnSpc>
                <a:spcPct val="160000"/>
              </a:lnSpc>
              <a:buNone/>
            </a:pPr>
            <a:endParaRPr lang="en-US" altLang="zh-CN" sz="2200" spc="150" dirty="0">
              <a:solidFill>
                <a:srgbClr val="000000"/>
              </a:solidFill>
              <a:latin typeface="FZLTHK--GBK1-0"/>
            </a:endParaRPr>
          </a:p>
          <a:p>
            <a:pPr marL="0" indent="0">
              <a:lnSpc>
                <a:spcPct val="160000"/>
              </a:lnSpc>
              <a:buNone/>
            </a:pPr>
            <a:r>
              <a:rPr lang="zh-CN" altLang="en-US" sz="6200" spc="150" dirty="0">
                <a:solidFill>
                  <a:srgbClr val="000000"/>
                </a:solidFill>
                <a:latin typeface="宋体" panose="02010600030101010101" pitchFamily="2" charset="-122"/>
                <a:ea typeface="宋体" panose="02010600030101010101" pitchFamily="2" charset="-122"/>
              </a:rPr>
              <a:t>企业是一种自发且与市场不同的秩序</a:t>
            </a:r>
            <a:r>
              <a:rPr lang="en-US" altLang="zh-CN" sz="6200" spc="150" dirty="0">
                <a:solidFill>
                  <a:srgbClr val="000000"/>
                </a:solidFill>
                <a:latin typeface="宋体" panose="02010600030101010101" pitchFamily="2" charset="-122"/>
                <a:ea typeface="宋体" panose="02010600030101010101" pitchFamily="2" charset="-122"/>
              </a:rPr>
              <a:t>,</a:t>
            </a:r>
            <a:r>
              <a:rPr lang="zh-CN" altLang="en-US" sz="6200" spc="150" dirty="0">
                <a:solidFill>
                  <a:srgbClr val="000000"/>
                </a:solidFill>
                <a:latin typeface="宋体" panose="02010600030101010101" pitchFamily="2" charset="-122"/>
                <a:ea typeface="宋体" panose="02010600030101010101" pitchFamily="2" charset="-122"/>
              </a:rPr>
              <a:t>它以市场为基础并建立在市场之上。 </a:t>
            </a:r>
            <a:endParaRPr lang="en-US" altLang="zh-CN" sz="6200" spc="150" dirty="0">
              <a:solidFill>
                <a:srgbClr val="000000"/>
              </a:solidFill>
              <a:latin typeface="宋体" panose="02010600030101010101" pitchFamily="2" charset="-122"/>
              <a:ea typeface="宋体" panose="02010600030101010101" pitchFamily="2" charset="-122"/>
            </a:endParaRPr>
          </a:p>
          <a:p>
            <a:pPr marL="0" indent="0">
              <a:lnSpc>
                <a:spcPct val="160000"/>
              </a:lnSpc>
              <a:buNone/>
            </a:pPr>
            <a:r>
              <a:rPr lang="zh-CN" altLang="en-US" sz="6200" spc="150" dirty="0">
                <a:solidFill>
                  <a:srgbClr val="000000"/>
                </a:solidFill>
                <a:latin typeface="宋体" panose="02010600030101010101" pitchFamily="2" charset="-122"/>
                <a:ea typeface="宋体" panose="02010600030101010101" pitchFamily="2" charset="-122"/>
              </a:rPr>
              <a:t>企业是一系列相互关联的过程</a:t>
            </a:r>
            <a:r>
              <a:rPr lang="en-US" altLang="zh-CN" sz="6200" spc="150" dirty="0">
                <a:solidFill>
                  <a:srgbClr val="000000"/>
                </a:solidFill>
                <a:latin typeface="宋体" panose="02010600030101010101" pitchFamily="2" charset="-122"/>
                <a:ea typeface="宋体" panose="02010600030101010101" pitchFamily="2" charset="-122"/>
              </a:rPr>
              <a:t>,</a:t>
            </a:r>
            <a:r>
              <a:rPr lang="zh-CN" altLang="en-US" sz="6200" spc="150" dirty="0">
                <a:solidFill>
                  <a:srgbClr val="000000"/>
                </a:solidFill>
                <a:latin typeface="宋体" panose="02010600030101010101" pitchFamily="2" charset="-122"/>
                <a:ea typeface="宋体" panose="02010600030101010101" pitchFamily="2" charset="-122"/>
              </a:rPr>
              <a:t>企业的发展是一种自发且有目的的组合。</a:t>
            </a:r>
            <a:endParaRPr lang="en-US" altLang="zh-CN" sz="6200" spc="150" dirty="0">
              <a:solidFill>
                <a:srgbClr val="000000"/>
              </a:solidFill>
              <a:latin typeface="宋体" panose="02010600030101010101" pitchFamily="2" charset="-122"/>
              <a:ea typeface="宋体" panose="02010600030101010101" pitchFamily="2" charset="-122"/>
            </a:endParaRPr>
          </a:p>
          <a:p>
            <a:pPr marL="0" indent="0">
              <a:lnSpc>
                <a:spcPct val="160000"/>
              </a:lnSpc>
              <a:buNone/>
            </a:pPr>
            <a:r>
              <a:rPr lang="zh-CN" altLang="en-US" sz="6200" spc="150" dirty="0">
                <a:solidFill>
                  <a:srgbClr val="000000"/>
                </a:solidFill>
                <a:latin typeface="宋体" panose="02010600030101010101" pitchFamily="2" charset="-122"/>
                <a:ea typeface="宋体" panose="02010600030101010101" pitchFamily="2" charset="-122"/>
              </a:rPr>
              <a:t>企业是一种自发的、以市场为基础、与市场有所区别的市场规则</a:t>
            </a:r>
            <a:r>
              <a:rPr lang="en-US" altLang="zh-CN" sz="6200" spc="150" dirty="0">
                <a:solidFill>
                  <a:srgbClr val="000000"/>
                </a:solidFill>
                <a:latin typeface="宋体" panose="02010600030101010101" pitchFamily="2" charset="-122"/>
                <a:ea typeface="宋体" panose="02010600030101010101" pitchFamily="2" charset="-122"/>
              </a:rPr>
              <a:t>,</a:t>
            </a:r>
            <a:r>
              <a:rPr lang="zh-CN" altLang="en-US" sz="6200" spc="150" dirty="0">
                <a:solidFill>
                  <a:srgbClr val="000000"/>
                </a:solidFill>
                <a:latin typeface="宋体" panose="02010600030101010101" pitchFamily="2" charset="-122"/>
                <a:ea typeface="宋体" panose="02010600030101010101" pitchFamily="2" charset="-122"/>
              </a:rPr>
              <a:t>企业的发展被视为一种自发性与目的性相符合的进化过程。</a:t>
            </a:r>
            <a:endParaRPr lang="en-US" altLang="zh-CN" sz="6200" spc="150" dirty="0">
              <a:solidFill>
                <a:srgbClr val="000000"/>
              </a:solidFill>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746748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E14D96-A472-0122-05E4-A79651A2C81F}"/>
              </a:ext>
            </a:extLst>
          </p:cNvPr>
          <p:cNvSpPr>
            <a:spLocks noGrp="1"/>
          </p:cNvSpPr>
          <p:nvPr>
            <p:ph type="title"/>
          </p:nvPr>
        </p:nvSpPr>
        <p:spPr/>
        <p:txBody>
          <a:bodyPr>
            <a:normAutofit/>
          </a:bodyPr>
          <a:lstStyle/>
          <a:p>
            <a:r>
              <a:rPr lang="zh-CN" altLang="en-US" sz="3200" dirty="0">
                <a:solidFill>
                  <a:srgbClr val="000000"/>
                </a:solidFill>
                <a:latin typeface="FZZHUNYSK--GBK1-0"/>
              </a:rPr>
              <a:t>三、基于市场过程理论的企业研究 </a:t>
            </a:r>
            <a:endParaRPr lang="zh-CN" altLang="en-US" sz="3200" dirty="0"/>
          </a:p>
        </p:txBody>
      </p:sp>
      <p:sp>
        <p:nvSpPr>
          <p:cNvPr id="3" name="内容占位符 2">
            <a:extLst>
              <a:ext uri="{FF2B5EF4-FFF2-40B4-BE49-F238E27FC236}">
                <a16:creationId xmlns:a16="http://schemas.microsoft.com/office/drawing/2014/main" id="{9F3BD566-0A46-E5EB-A622-557ACCA09640}"/>
              </a:ext>
            </a:extLst>
          </p:cNvPr>
          <p:cNvSpPr>
            <a:spLocks noGrp="1"/>
          </p:cNvSpPr>
          <p:nvPr>
            <p:ph idx="1"/>
          </p:nvPr>
        </p:nvSpPr>
        <p:spPr>
          <a:xfrm>
            <a:off x="838200" y="1825625"/>
            <a:ext cx="10515600" cy="4667250"/>
          </a:xfrm>
        </p:spPr>
        <p:txBody>
          <a:bodyPr>
            <a:normAutofit lnSpcReduction="10000"/>
          </a:bodyPr>
          <a:lstStyle/>
          <a:p>
            <a:pPr marL="0" indent="0">
              <a:buNone/>
            </a:pPr>
            <a:r>
              <a:rPr lang="zh-CN" altLang="en-US" sz="2000" spc="150" dirty="0">
                <a:solidFill>
                  <a:srgbClr val="000000"/>
                </a:solidFill>
                <a:latin typeface="FZLTHK--GBK1-0"/>
              </a:rPr>
              <a:t>（一）市场不平衡与企业的出现 </a:t>
            </a:r>
            <a:endParaRPr lang="zh-CN" altLang="en-US" sz="2000" spc="150" dirty="0"/>
          </a:p>
          <a:p>
            <a:pPr marL="0" indent="0">
              <a:lnSpc>
                <a:spcPct val="150000"/>
              </a:lnSpc>
              <a:buNone/>
            </a:pPr>
            <a:r>
              <a:rPr lang="zh-CN" altLang="en-US" sz="2000" spc="150" dirty="0">
                <a:solidFill>
                  <a:srgbClr val="000000"/>
                </a:solidFill>
                <a:latin typeface="宋体" panose="02010600030101010101" pitchFamily="2" charset="-122"/>
                <a:ea typeface="宋体" panose="02010600030101010101" pitchFamily="2" charset="-122"/>
              </a:rPr>
              <a:t>在不同的情境下</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不同的市场主体会对其他市场主体产生不同程度的认知</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从而获取更多的收益和知识。</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lnSpc>
                <a:spcPct val="150000"/>
              </a:lnSpc>
              <a:buNone/>
            </a:pPr>
            <a:r>
              <a:rPr lang="zh-CN" altLang="en-US" sz="2000" spc="150" dirty="0">
                <a:solidFill>
                  <a:srgbClr val="000000"/>
                </a:solidFill>
                <a:latin typeface="宋体" panose="02010600030101010101" pitchFamily="2" charset="-122"/>
                <a:ea typeface="宋体" panose="02010600030101010101" pitchFamily="2" charset="-122"/>
              </a:rPr>
              <a:t>企业实质上是一种市场化的行为。企业内部成员具有共同的目标</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其经营活动又必须通过企业家进行协调和引导</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因而形成了一种不同于市场的“特征”。 </a:t>
            </a:r>
            <a:endParaRPr lang="en-US" altLang="zh-CN" sz="2000" spc="150" dirty="0">
              <a:solidFill>
                <a:srgbClr val="000000"/>
              </a:solidFill>
              <a:latin typeface="宋体" panose="02010600030101010101" pitchFamily="2" charset="-122"/>
              <a:ea typeface="宋体" panose="02010600030101010101" pitchFamily="2" charset="-122"/>
            </a:endParaRPr>
          </a:p>
          <a:p>
            <a:pPr marL="0" indent="0">
              <a:buNone/>
            </a:pPr>
            <a:endParaRPr lang="zh-CN" altLang="en-US" sz="2000" spc="150" dirty="0"/>
          </a:p>
          <a:p>
            <a:pPr marL="0" indent="0">
              <a:buNone/>
            </a:pPr>
            <a:r>
              <a:rPr lang="zh-CN" altLang="en-US" sz="2000" spc="150" dirty="0">
                <a:solidFill>
                  <a:srgbClr val="000000"/>
                </a:solidFill>
                <a:latin typeface="FZLTHK--GBK1-0"/>
              </a:rPr>
              <a:t>（二）企业家精神与企业发展 </a:t>
            </a:r>
            <a:endParaRPr lang="en-US" altLang="zh-CN" sz="2000" spc="150" dirty="0">
              <a:solidFill>
                <a:srgbClr val="000000"/>
              </a:solidFill>
              <a:latin typeface="FZLTHK--GBK1-0"/>
            </a:endParaRPr>
          </a:p>
          <a:p>
            <a:pPr marL="0" indent="0">
              <a:lnSpc>
                <a:spcPct val="150000"/>
              </a:lnSpc>
              <a:buNone/>
            </a:pPr>
            <a:r>
              <a:rPr lang="zh-CN" altLang="en-US" sz="2000" spc="150" dirty="0">
                <a:solidFill>
                  <a:srgbClr val="000000"/>
                </a:solidFill>
                <a:latin typeface="宋体" panose="02010600030101010101" pitchFamily="2" charset="-122"/>
                <a:ea typeface="宋体" panose="02010600030101010101" pitchFamily="2" charset="-122"/>
              </a:rPr>
              <a:t>以柯兹纳、索特、约尼德斯等人为代表的奥地利经济学派认为</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尽管市场过程中存在平衡</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但并不意味着市场必然会 处于平衡状态</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营销过程中也存在不确定性风险</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在参与者偏好、资源和技术等外部因素不断变化的情况下</a:t>
            </a:r>
            <a:r>
              <a:rPr lang="en-US" altLang="zh-CN" sz="2000" spc="150" dirty="0">
                <a:solidFill>
                  <a:srgbClr val="000000"/>
                </a:solidFill>
                <a:latin typeface="宋体" panose="02010600030101010101" pitchFamily="2" charset="-122"/>
                <a:ea typeface="宋体" panose="02010600030101010101" pitchFamily="2" charset="-122"/>
              </a:rPr>
              <a:t>,</a:t>
            </a:r>
            <a:r>
              <a:rPr lang="zh-CN" altLang="en-US" sz="2000" spc="150" dirty="0">
                <a:solidFill>
                  <a:srgbClr val="000000"/>
                </a:solidFill>
                <a:latin typeface="宋体" panose="02010600030101010101" pitchFamily="2" charset="-122"/>
                <a:ea typeface="宋体" panose="02010600030101010101" pitchFamily="2" charset="-122"/>
              </a:rPr>
              <a:t>常常会出现更多的差错。</a:t>
            </a:r>
            <a:endParaRPr lang="zh-CN" altLang="en-US" sz="2000" spc="15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56586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02D744-1B18-6B85-A6CB-0B264FC648D0}"/>
              </a:ext>
            </a:extLst>
          </p:cNvPr>
          <p:cNvSpPr>
            <a:spLocks noGrp="1"/>
          </p:cNvSpPr>
          <p:nvPr>
            <p:ph type="title"/>
          </p:nvPr>
        </p:nvSpPr>
        <p:spPr>
          <a:xfrm>
            <a:off x="838200" y="365125"/>
            <a:ext cx="10515600" cy="1069039"/>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第二节 熊彼特企业家理论的主要观点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A2979699-791E-42F3-CF8E-7C3BB382CC7B}"/>
              </a:ext>
            </a:extLst>
          </p:cNvPr>
          <p:cNvSpPr>
            <a:spLocks noGrp="1"/>
          </p:cNvSpPr>
          <p:nvPr>
            <p:ph idx="1"/>
          </p:nvPr>
        </p:nvSpPr>
        <p:spPr>
          <a:xfrm>
            <a:off x="838200" y="1751798"/>
            <a:ext cx="10515600" cy="4841507"/>
          </a:xfrm>
        </p:spPr>
        <p:txBody>
          <a:bodyPr>
            <a:normAutofit lnSpcReduction="10000"/>
          </a:bodyPr>
          <a:lstStyle/>
          <a:p>
            <a:pPr marL="0" indent="0">
              <a:buNone/>
            </a:pPr>
            <a:r>
              <a:rPr lang="zh-CN" altLang="en-US" sz="2000" b="0" dirty="0">
                <a:solidFill>
                  <a:srgbClr val="000000"/>
                </a:solidFill>
                <a:effectLst/>
                <a:latin typeface="宋体" panose="02010600030101010101" pitchFamily="2" charset="-122"/>
                <a:ea typeface="宋体" panose="02010600030101010101" pitchFamily="2" charset="-122"/>
              </a:rPr>
              <a:t>一、熊彼特的企业家理</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（一）企业家的地位和作用</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企业是一个复杂的系统</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企业家不仅要对企业自身的活动起主导作用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还可能是整个系统中最重要、地位最高、最具创造性和影响力的群体。</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（二）企业家与市场经济</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熊彼特认为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企业和企业家在人类社会生活中扮演着不可或缺的角色。倡导将个人、企业、政府和国家等视为一个整体进行研究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而不是片面地强调某些个人或群体在经济生活中的重要地位。</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24060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78BC555-C048-2D92-0341-C11BFB5F7E44}"/>
              </a:ext>
            </a:extLst>
          </p:cNvPr>
          <p:cNvSpPr>
            <a:spLocks noGrp="1"/>
          </p:cNvSpPr>
          <p:nvPr>
            <p:ph idx="1"/>
          </p:nvPr>
        </p:nvSpPr>
        <p:spPr>
          <a:xfrm>
            <a:off x="838200" y="471638"/>
            <a:ext cx="10515600" cy="5909911"/>
          </a:xfrm>
        </p:spPr>
        <p:txBody>
          <a:bodyPr>
            <a:normAutofit/>
          </a:bodyPr>
          <a:lstStyle/>
          <a:p>
            <a:pPr marL="0" indent="0">
              <a:lnSpc>
                <a:spcPct val="170000"/>
              </a:lnSpc>
              <a:buNone/>
            </a:pPr>
            <a:r>
              <a:rPr lang="zh-CN" altLang="en-US" sz="2400" b="0" dirty="0">
                <a:solidFill>
                  <a:srgbClr val="000000"/>
                </a:solidFill>
                <a:effectLst/>
                <a:latin typeface="宋体" panose="02010600030101010101" pitchFamily="2" charset="-122"/>
                <a:ea typeface="宋体" panose="02010600030101010101" pitchFamily="2" charset="-122"/>
              </a:rPr>
              <a:t>（三）企业制度与私人产权</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企业制度是指在企业内部按照严格的组织形式来划分和配置资源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以确保企业活动的有序、高效和盈利的一系列安排。</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2000" b="0" dirty="0">
                <a:solidFill>
                  <a:srgbClr val="000000"/>
                </a:solidFill>
                <a:effectLst/>
                <a:latin typeface="宋体" panose="02010600030101010101" pitchFamily="2" charset="-122"/>
                <a:ea typeface="宋体" panose="02010600030101010101" pitchFamily="2" charset="-122"/>
              </a:rPr>
              <a:t>现代资本主义制度建立在私人权利和私人利益的基础之上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并强调现代资本主义国家的管理制度不仅包括法律制度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还涵盖政治制度、教育制度和其他相关配套制度。</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buNone/>
            </a:pPr>
            <a:r>
              <a:rPr lang="zh-CN" altLang="en-US" sz="2400" b="0" dirty="0">
                <a:solidFill>
                  <a:srgbClr val="000000"/>
                </a:solidFill>
                <a:effectLst/>
                <a:latin typeface="宋体" panose="02010600030101010101" pitchFamily="2" charset="-122"/>
                <a:ea typeface="宋体" panose="02010600030101010101" pitchFamily="2" charset="-122"/>
              </a:rPr>
              <a:t>（四）企业家行为 </a:t>
            </a:r>
            <a:endParaRPr lang="en-US" altLang="zh-CN" sz="24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企业家行为是指企业家通过建立一个有效的组织来实现其目标的行为。</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企业家应致力于实现以下两个目标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一是提高资源配置效率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二是提高经济效益和增加利润。</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2961046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C6561A5-4095-769E-A6E3-9D438416D16A}"/>
              </a:ext>
            </a:extLst>
          </p:cNvPr>
          <p:cNvSpPr>
            <a:spLocks noGrp="1"/>
          </p:cNvSpPr>
          <p:nvPr>
            <p:ph idx="1"/>
          </p:nvPr>
        </p:nvSpPr>
        <p:spPr>
          <a:xfrm>
            <a:off x="838200" y="587140"/>
            <a:ext cx="10515600" cy="5740507"/>
          </a:xfrm>
        </p:spPr>
        <p:txBody>
          <a:bodyPr>
            <a:normAutofit fontScale="92500"/>
          </a:bodyPr>
          <a:lstStyle/>
          <a:p>
            <a:pPr marL="0" indent="0">
              <a:lnSpc>
                <a:spcPct val="150000"/>
              </a:lnSpc>
              <a:buNone/>
            </a:pPr>
            <a:r>
              <a:rPr lang="zh-CN" altLang="en-US" sz="2600" b="0" dirty="0">
                <a:solidFill>
                  <a:srgbClr val="000000"/>
                </a:solidFill>
                <a:effectLst/>
                <a:latin typeface="宋体" panose="02010600030101010101" pitchFamily="2" charset="-122"/>
                <a:ea typeface="宋体" panose="02010600030101010101" pitchFamily="2" charset="-122"/>
              </a:rPr>
              <a:t>（五）法律与道德</a:t>
            </a:r>
            <a:endParaRPr lang="en-US" altLang="zh-CN" sz="26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熊彼特在他的著作</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资本主义、社会主义与民主</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的序言中</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认为资本主义经济运行中存在的“道德和法律”问题是人类发展中最重要的问题之一。</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60000"/>
              </a:lnSpc>
              <a:buNone/>
            </a:pPr>
            <a:r>
              <a:rPr lang="zh-CN" altLang="en-US" sz="2200" b="0" dirty="0">
                <a:solidFill>
                  <a:srgbClr val="000000"/>
                </a:solidFill>
                <a:effectLst/>
                <a:latin typeface="宋体" panose="02010600030101010101" pitchFamily="2" charset="-122"/>
                <a:ea typeface="宋体" panose="02010600030101010101" pitchFamily="2" charset="-122"/>
              </a:rPr>
              <a:t>为了确保市场有效运行</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有必要通过法律来进行调整。因此</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企业家在追求经济利益的同时</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必须重视道德和法律的要求</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以维护市场经济的稳定和可持续发展。</a:t>
            </a:r>
            <a:endParaRPr lang="en-US" altLang="zh-CN" sz="2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6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600" b="0" dirty="0">
                <a:solidFill>
                  <a:srgbClr val="000000"/>
                </a:solidFill>
                <a:effectLst/>
                <a:latin typeface="宋体" panose="02010600030101010101" pitchFamily="2" charset="-122"/>
                <a:ea typeface="宋体" panose="02010600030101010101" pitchFamily="2" charset="-122"/>
              </a:rPr>
              <a:t>（六）个人或群体的经济地位及社会重要性 </a:t>
            </a:r>
            <a:endParaRPr lang="zh-CN" altLang="en-US" sz="2600" dirty="0">
              <a:latin typeface="宋体" panose="02010600030101010101" pitchFamily="2" charset="-122"/>
              <a:ea typeface="宋体" panose="02010600030101010101" pitchFamily="2" charset="-122"/>
            </a:endParaRPr>
          </a:p>
          <a:p>
            <a:pPr marL="0" indent="0">
              <a:lnSpc>
                <a:spcPct val="150000"/>
              </a:lnSpc>
              <a:buNone/>
            </a:pPr>
            <a:r>
              <a:rPr lang="zh-CN" altLang="en-US" sz="2200" b="0" dirty="0">
                <a:solidFill>
                  <a:srgbClr val="000000"/>
                </a:solidFill>
                <a:effectLst/>
                <a:latin typeface="宋体" panose="02010600030101010101" pitchFamily="2" charset="-122"/>
                <a:ea typeface="宋体" panose="02010600030101010101" pitchFamily="2" charset="-122"/>
              </a:rPr>
              <a:t>熊彼特认为</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现代社会中的一切事物都离不开个人或群体的作用</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每个人都应该依靠自己的聪明才智来获得报酬。熊彼特提醒我们要注意市场与个人、国家和社会之间的关系</a:t>
            </a:r>
            <a:r>
              <a:rPr lang="en-US" altLang="zh-CN" sz="2200" b="0" dirty="0">
                <a:solidFill>
                  <a:srgbClr val="000000"/>
                </a:solidFill>
                <a:effectLst/>
                <a:latin typeface="宋体" panose="02010600030101010101" pitchFamily="2" charset="-122"/>
                <a:ea typeface="宋体" panose="02010600030101010101" pitchFamily="2" charset="-122"/>
              </a:rPr>
              <a:t>,</a:t>
            </a:r>
            <a:r>
              <a:rPr lang="zh-CN" altLang="en-US" sz="2200" b="0" dirty="0">
                <a:solidFill>
                  <a:srgbClr val="000000"/>
                </a:solidFill>
                <a:effectLst/>
                <a:latin typeface="宋体" panose="02010600030101010101" pitchFamily="2" charset="-122"/>
                <a:ea typeface="宋体" panose="02010600030101010101" pitchFamily="2" charset="-122"/>
              </a:rPr>
              <a:t>并通过建立“国家</a:t>
            </a:r>
            <a:r>
              <a:rPr lang="en-US" altLang="zh-CN" sz="2200" b="0" dirty="0">
                <a:solidFill>
                  <a:srgbClr val="000000"/>
                </a:solidFill>
                <a:effectLst/>
                <a:latin typeface="宋体" panose="02010600030101010101" pitchFamily="2" charset="-122"/>
                <a:ea typeface="宋体" panose="02010600030101010101" pitchFamily="2" charset="-122"/>
              </a:rPr>
              <a:t>— </a:t>
            </a:r>
            <a:r>
              <a:rPr lang="zh-CN" altLang="en-US" sz="2200" b="0" dirty="0">
                <a:solidFill>
                  <a:srgbClr val="000000"/>
                </a:solidFill>
                <a:effectLst/>
                <a:latin typeface="宋体" panose="02010600030101010101" pitchFamily="2" charset="-122"/>
                <a:ea typeface="宋体" panose="02010600030101010101" pitchFamily="2" charset="-122"/>
              </a:rPr>
              <a:t>企业”和“社会”两个模型来解决复杂市场经济中的诸多问题。</a:t>
            </a:r>
            <a:endParaRPr lang="zh-CN" altLang="en-US" sz="3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374003560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1606</Words>
  <Application>Microsoft Office PowerPoint</Application>
  <PresentationFormat>宽屏</PresentationFormat>
  <Paragraphs>90</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E-BZ</vt:lpstr>
      <vt:lpstr>FZLTHK--GBK1-0</vt:lpstr>
      <vt:lpstr>FZSSK--GBK1-0</vt:lpstr>
      <vt:lpstr>FZXBSK--GBK1-0</vt:lpstr>
      <vt:lpstr>FZZHUNYSK--GBK1-0</vt:lpstr>
      <vt:lpstr>等线</vt:lpstr>
      <vt:lpstr>等线 Light</vt:lpstr>
      <vt:lpstr>宋体</vt:lpstr>
      <vt:lpstr>Arial</vt:lpstr>
      <vt:lpstr>Office 主题​​</vt:lpstr>
      <vt:lpstr>第二章</vt:lpstr>
      <vt:lpstr>根据《人民日报》新论:企业家当勇担社会责任 </vt:lpstr>
      <vt:lpstr>第一节 奥地利经济学派企业理论概述 </vt:lpstr>
      <vt:lpstr>一、基于人类行为理论的企业研究 </vt:lpstr>
      <vt:lpstr>二、基于知识理论的企业研究 </vt:lpstr>
      <vt:lpstr>三、基于市场过程理论的企业研究 </vt:lpstr>
      <vt:lpstr>第二节 熊彼特企业家理论的主要观点 </vt:lpstr>
      <vt:lpstr>PowerPoint 演示文稿</vt:lpstr>
      <vt:lpstr>PowerPoint 演示文稿</vt:lpstr>
      <vt:lpstr>二、后熊彼特时代的企业家理论 </vt:lpstr>
      <vt:lpstr>PowerPoint 演示文稿</vt:lpstr>
      <vt:lpstr>第三节 企业家理论对经济增长的解释和贡献 </vt:lpstr>
      <vt:lpstr>二、奥地利经济学派企业家理论对经济增长的贡献 </vt:lpstr>
      <vt:lpstr>PowerPoint 演示文稿</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8</cp:revision>
  <dcterms:created xsi:type="dcterms:W3CDTF">2024-11-21T05:51:34Z</dcterms:created>
  <dcterms:modified xsi:type="dcterms:W3CDTF">2024-12-12T08:04:26Z</dcterms:modified>
</cp:coreProperties>
</file>