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2396528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4097339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11772614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2240878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624695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8673883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145158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1700001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1591739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2239206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1048286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352987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FA3EFE-78F8-4EA4-B330-04A971731909}"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2412440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FA3EFE-78F8-4EA4-B330-04A971731909}"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251BED-BF68-4411-87C6-0D2BFF85A85F}" type="slidenum">
              <a:rPr lang="zh-CN" altLang="en-US" smtClean="0"/>
              <a:t>‹#›</a:t>
            </a:fld>
            <a:endParaRPr lang="zh-CN" altLang="en-US"/>
          </a:p>
        </p:txBody>
      </p:sp>
    </p:spTree>
    <p:extLst>
      <p:ext uri="{BB962C8B-B14F-4D97-AF65-F5344CB8AC3E}">
        <p14:creationId xmlns:p14="http://schemas.microsoft.com/office/powerpoint/2010/main" val="2243441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3242702254"/>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第七章  使用</a:t>
            </a:r>
            <a:r>
              <a:rPr lang="en-US" altLang="zh-CN" sz="3600" b="1" dirty="0">
                <a:solidFill>
                  <a:srgbClr val="000000"/>
                </a:solidFill>
                <a:latin typeface="微软雅黑" panose="020B0503020204020204" pitchFamily="34" charset="-122"/>
                <a:ea typeface="微软雅黑" panose="020B0503020204020204" pitchFamily="34" charset="-122"/>
              </a:rPr>
              <a:t>Excel</a:t>
            </a:r>
            <a:r>
              <a:rPr lang="zh-CN" altLang="en-US" sz="3600" b="1" dirty="0">
                <a:solidFill>
                  <a:srgbClr val="000000"/>
                </a:solidFill>
                <a:latin typeface="微软雅黑" panose="020B0503020204020204" pitchFamily="34" charset="-122"/>
                <a:ea typeface="微软雅黑" panose="020B0503020204020204" pitchFamily="34" charset="-122"/>
              </a:rPr>
              <a:t>核算员工工资</a:t>
            </a:r>
          </a:p>
        </p:txBody>
      </p:sp>
    </p:spTree>
    <p:extLst>
      <p:ext uri="{BB962C8B-B14F-4D97-AF65-F5344CB8AC3E}">
        <p14:creationId xmlns:p14="http://schemas.microsoft.com/office/powerpoint/2010/main" val="191450269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制作员工工资条</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一、工资条的基本知识</a:t>
            </a:r>
          </a:p>
          <a:p>
            <a:r>
              <a:rPr lang="zh-CN" altLang="en-US"/>
              <a:t>工资条是员工所在单位定期发放给员工的反映工资情况的纸条。</a:t>
            </a:r>
          </a:p>
          <a:p>
            <a:r>
              <a:rPr lang="zh-CN" altLang="en-US"/>
              <a:t>制作工资条需要使用VLOOKUP、INT、MOD和INDEX函数,各个函数的含义及语法结构如下:</a:t>
            </a:r>
          </a:p>
          <a:p>
            <a:r>
              <a:rPr lang="zh-CN" altLang="en-US"/>
              <a:t>1.VLOOKUP函数</a:t>
            </a:r>
          </a:p>
          <a:p>
            <a:r>
              <a:rPr lang="zh-CN" altLang="en-US"/>
              <a:t>2.INT函数</a:t>
            </a:r>
          </a:p>
          <a:p>
            <a:r>
              <a:rPr lang="zh-CN" altLang="en-US"/>
              <a:t>3.MOD函数</a:t>
            </a:r>
          </a:p>
          <a:p>
            <a:r>
              <a:rPr lang="zh-CN" altLang="en-US"/>
              <a:t>4.INDEX函数</a:t>
            </a:r>
          </a:p>
          <a:p>
            <a:r>
              <a:rPr lang="zh-CN" altLang="en-US"/>
              <a:t>5.ROW函数</a:t>
            </a:r>
          </a:p>
          <a:p>
            <a:r>
              <a:rPr lang="zh-CN" altLang="en-US"/>
              <a:t>6.COLUMN函数</a:t>
            </a:r>
          </a:p>
        </p:txBody>
      </p:sp>
    </p:spTree>
    <p:extLst>
      <p:ext uri="{BB962C8B-B14F-4D97-AF65-F5344CB8AC3E}">
        <p14:creationId xmlns:p14="http://schemas.microsoft.com/office/powerpoint/2010/main" val="247364309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制作员工工资条</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二、运用INDEX、ROW、COLUMN等函数制作工资条</a:t>
            </a:r>
          </a:p>
          <a:p>
            <a:r>
              <a:rPr lang="zh-CN" altLang="en-US"/>
              <a:t>下面将在制作的“员工工资明细表”工作簿中创建一个名为“员工工资条”的工作表,然后使用IF、INT、MOD、INDEX、ROW和COLUMN函数获取“员工工资明细表”中的数据,并使每个员工的工资记录都能与项目对应,然后再打印工作表。</a:t>
            </a:r>
          </a:p>
        </p:txBody>
      </p:sp>
    </p:spTree>
    <p:extLst>
      <p:ext uri="{BB962C8B-B14F-4D97-AF65-F5344CB8AC3E}">
        <p14:creationId xmlns:p14="http://schemas.microsoft.com/office/powerpoint/2010/main" val="11262148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制作员工工资条</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三、使用VLOOKUP函数生成工资条</a:t>
            </a:r>
          </a:p>
          <a:p>
            <a:r>
              <a:rPr lang="zh-CN" altLang="en-US"/>
              <a:t>(1)插入工作表。</a:t>
            </a:r>
          </a:p>
          <a:p>
            <a:r>
              <a:rPr lang="zh-CN" altLang="en-US"/>
              <a:t>(2)引用数据。</a:t>
            </a:r>
          </a:p>
          <a:p>
            <a:r>
              <a:rPr lang="zh-CN" altLang="en-US"/>
              <a:t>(3)粘贴为普通文本。</a:t>
            </a:r>
          </a:p>
          <a:p>
            <a:r>
              <a:rPr lang="zh-CN" altLang="en-US">
                <a:sym typeface="+mn-ea"/>
              </a:rPr>
              <a:t>(4)排序。</a:t>
            </a:r>
            <a:endParaRPr lang="zh-CN" altLang="en-US"/>
          </a:p>
          <a:p>
            <a:r>
              <a:rPr lang="zh-CN" altLang="en-US">
                <a:sym typeface="+mn-ea"/>
              </a:rPr>
              <a:t>(5)排序结果。</a:t>
            </a:r>
            <a:endParaRPr lang="zh-CN" altLang="en-US"/>
          </a:p>
          <a:p>
            <a:r>
              <a:rPr lang="zh-CN" altLang="en-US">
                <a:sym typeface="+mn-ea"/>
              </a:rPr>
              <a:t>(6)设置年月份。</a:t>
            </a:r>
            <a:endParaRPr lang="zh-CN" altLang="en-US"/>
          </a:p>
          <a:p>
            <a:endParaRPr lang="zh-CN" altLang="en-US"/>
          </a:p>
        </p:txBody>
      </p:sp>
    </p:spTree>
    <p:extLst>
      <p:ext uri="{BB962C8B-B14F-4D97-AF65-F5344CB8AC3E}">
        <p14:creationId xmlns:p14="http://schemas.microsoft.com/office/powerpoint/2010/main" val="3691214070"/>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制作员工工资条</a:t>
            </a:r>
          </a:p>
        </p:txBody>
      </p:sp>
      <p:sp>
        <p:nvSpPr>
          <p:cNvPr id="3" name="内容占位符 2"/>
          <p:cNvSpPr>
            <a:spLocks noGrp="1"/>
          </p:cNvSpPr>
          <p:nvPr>
            <p:ph idx="1"/>
          </p:nvPr>
        </p:nvSpPr>
        <p:spPr/>
        <p:txBody>
          <a:bodyPr>
            <a:normAutofit/>
          </a:bodyPr>
          <a:lstStyle/>
          <a:p>
            <a:r>
              <a:rPr lang="zh-CN" altLang="en-US"/>
              <a:t>(7)设置格式。</a:t>
            </a:r>
          </a:p>
          <a:p>
            <a:r>
              <a:rPr lang="zh-CN" altLang="en-US"/>
              <a:t>(8)输入员工编号。</a:t>
            </a:r>
          </a:p>
          <a:p>
            <a:r>
              <a:rPr lang="zh-CN" altLang="en-US"/>
              <a:t>(9)设置公式获取员工姓名。</a:t>
            </a:r>
          </a:p>
          <a:p>
            <a:r>
              <a:rPr lang="zh-CN" altLang="en-US">
                <a:sym typeface="+mn-ea"/>
              </a:rPr>
              <a:t>(10)复制公式。 </a:t>
            </a:r>
            <a:endParaRPr lang="zh-CN" altLang="en-US"/>
          </a:p>
          <a:p>
            <a:r>
              <a:rPr lang="zh-CN" altLang="en-US">
                <a:sym typeface="+mn-ea"/>
              </a:rPr>
              <a:t>(11)更改公式中的参数。</a:t>
            </a:r>
          </a:p>
          <a:p>
            <a:r>
              <a:rPr lang="zh-CN" altLang="en-US">
                <a:sym typeface="+mn-ea"/>
              </a:rPr>
              <a:t>(12)设置格式并填充数据。</a:t>
            </a:r>
          </a:p>
          <a:p>
            <a:r>
              <a:rPr lang="zh-CN" altLang="en-US">
                <a:sym typeface="+mn-ea"/>
              </a:rPr>
              <a:t>(13)工资条最终效果。</a:t>
            </a:r>
            <a:endParaRPr lang="zh-CN" altLang="en-US"/>
          </a:p>
        </p:txBody>
      </p:sp>
    </p:spTree>
    <p:extLst>
      <p:ext uri="{BB962C8B-B14F-4D97-AF65-F5344CB8AC3E}">
        <p14:creationId xmlns:p14="http://schemas.microsoft.com/office/powerpoint/2010/main" val="204334406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70430" y="2235953"/>
            <a:ext cx="6690114" cy="2279494"/>
            <a:chOff x="2488640" y="2139114"/>
            <a:chExt cx="6690114" cy="2279494"/>
          </a:xfrm>
        </p:grpSpPr>
        <p:grpSp>
          <p:nvGrpSpPr>
            <p:cNvPr id="5" name="Group 4"/>
            <p:cNvGrpSpPr/>
            <p:nvPr/>
          </p:nvGrpSpPr>
          <p:grpSpPr bwMode="auto">
            <a:xfrm>
              <a:off x="2488640" y="2139114"/>
              <a:ext cx="6465110" cy="639332"/>
              <a:chOff x="0" y="0"/>
              <a:chExt cx="3017" cy="288"/>
            </a:xfrm>
          </p:grpSpPr>
          <p:sp>
            <p:nvSpPr>
              <p:cNvPr id="14"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5" name="Rectangle 6"/>
              <p:cNvSpPr>
                <a:spLocks noChangeArrowheads="1"/>
              </p:cNvSpPr>
              <p:nvPr/>
            </p:nvSpPr>
            <p:spPr bwMode="auto">
              <a:xfrm>
                <a:off x="299" y="67"/>
                <a:ext cx="2718"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第一节　制作员工基本信息表</a:t>
                </a:r>
              </a:p>
            </p:txBody>
          </p:sp>
          <p:sp>
            <p:nvSpPr>
              <p:cNvPr id="16"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6" name="Group 8"/>
            <p:cNvGrpSpPr/>
            <p:nvPr/>
          </p:nvGrpSpPr>
          <p:grpSpPr bwMode="auto">
            <a:xfrm>
              <a:off x="2488640" y="2975707"/>
              <a:ext cx="6690114" cy="639332"/>
              <a:chOff x="0" y="0"/>
              <a:chExt cx="3122" cy="288"/>
            </a:xfrm>
          </p:grpSpPr>
          <p:sp>
            <p:nvSpPr>
              <p:cNvPr id="11"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12" name="Rectangle 10"/>
              <p:cNvSpPr>
                <a:spLocks noChangeArrowheads="1"/>
              </p:cNvSpPr>
              <p:nvPr/>
            </p:nvSpPr>
            <p:spPr bwMode="auto">
              <a:xfrm>
                <a:off x="299" y="60"/>
                <a:ext cx="28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锐字工房云字库准圆GBK" panose="02010604000000000000" charset="-122"/>
                    <a:sym typeface="+mn-ea"/>
                  </a:rPr>
                  <a:t>第二节　制作员工工资明细表</a:t>
                </a:r>
              </a:p>
            </p:txBody>
          </p:sp>
          <p:sp>
            <p:nvSpPr>
              <p:cNvPr id="13"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7" name="Group 12"/>
            <p:cNvGrpSpPr/>
            <p:nvPr/>
          </p:nvGrpSpPr>
          <p:grpSpPr bwMode="auto">
            <a:xfrm>
              <a:off x="2488640" y="3779276"/>
              <a:ext cx="6390109" cy="639332"/>
              <a:chOff x="0" y="0"/>
              <a:chExt cx="2982" cy="288"/>
            </a:xfrm>
          </p:grpSpPr>
          <p:sp>
            <p:nvSpPr>
              <p:cNvPr id="8"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9"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cs typeface="方正粗黑宋简体" panose="02000000000000000000" charset="-122"/>
                    <a:sym typeface="+mn-ea"/>
                  </a:rPr>
                  <a:t>第三节　制作员工工资条</a:t>
                </a:r>
              </a:p>
            </p:txBody>
          </p:sp>
          <p:sp>
            <p:nvSpPr>
              <p:cNvPr id="10"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18" name="标题 1"/>
          <p:cNvSpPr txBox="1"/>
          <p:nvPr/>
        </p:nvSpPr>
        <p:spPr bwMode="auto">
          <a:xfrm>
            <a:off x="0" y="135098"/>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spTree>
    <p:extLst>
      <p:ext uri="{BB962C8B-B14F-4D97-AF65-F5344CB8AC3E}">
        <p14:creationId xmlns:p14="http://schemas.microsoft.com/office/powerpoint/2010/main" val="23963029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第一节　制作员工基本信息表</a:t>
            </a:r>
          </a:p>
        </p:txBody>
      </p:sp>
      <p:sp>
        <p:nvSpPr>
          <p:cNvPr id="3" name="内容占位符 2"/>
          <p:cNvSpPr>
            <a:spLocks noGrp="1"/>
          </p:cNvSpPr>
          <p:nvPr>
            <p:ph idx="1"/>
          </p:nvPr>
        </p:nvSpPr>
        <p:spPr/>
        <p:txBody>
          <a:bodyPr>
            <a:normAutofit lnSpcReduction="10000"/>
          </a:bodyPr>
          <a:lstStyle/>
          <a:p>
            <a:pPr marL="0" algn="just">
              <a:lnSpc>
                <a:spcPct val="135000"/>
              </a:lnSpc>
              <a:buClrTx/>
              <a:buSzTx/>
              <a:buFontTx/>
              <a:buNone/>
            </a:pPr>
            <a:r>
              <a:rPr lang="zh-CN" altLang="zh-CN" sz="2600" b="1" dirty="0">
                <a:latin typeface="+mj-lt"/>
                <a:ea typeface="黑体" panose="02010609060101010101" pitchFamily="49" charset="-122"/>
                <a:cs typeface="+mj-lt"/>
              </a:rPr>
              <a:t>一、员工基本信息表的基础知识</a:t>
            </a:r>
          </a:p>
          <a:p>
            <a:r>
              <a:rPr lang="zh-CN" altLang="en-US"/>
              <a:t>员工基本信息表中包含了一些员工的基本信息数据,通常由公司人事部门进行管理,但在其他财务管理工作中,很多计算都需要参考员工的基本信息,如员工的工作年限、员工的基本工资和员工出勤信息等。因此,为员工建立一个简单的个人档案,可以更全面、方便地开展工作。</a:t>
            </a:r>
          </a:p>
          <a:p>
            <a:r>
              <a:rPr lang="zh-CN" altLang="en-US"/>
              <a:t>在本例中,将用到RIGHT、NOW、YEAR和DAYS360等函数来计算员工的实际年龄及工龄,各个函数的含义与使用方法如下:</a:t>
            </a:r>
          </a:p>
          <a:p>
            <a:r>
              <a:rPr lang="zh-CN" altLang="en-US"/>
              <a:t>NOW函数,用于获取当前的系统日期时间,其语法结构为:NOW()。除此以外,还可以使用TODAY函数获取当前的日期,其使用方法与NOW函数相同。</a:t>
            </a:r>
          </a:p>
          <a:p>
            <a:r>
              <a:rPr lang="zh-CN" altLang="en-US"/>
              <a:t>YEAR函数,用于提取日期的年份,其语法结构为:YEAR(serial_number),其中参数serial_number是一个日期值,包含要查找的年份。</a:t>
            </a:r>
          </a:p>
          <a:p>
            <a:r>
              <a:rPr lang="zh-CN" altLang="en-US"/>
              <a:t>DAYS360函数,用于按一年360天的算法来返回两个日期间相差的天数。其语法结构为:DAYS360(start_date,end_date,method),其中,参数start_date和end_date用于计算天数的起止日期;method是一个逻辑值,用于指定时间的计算方法。</a:t>
            </a:r>
          </a:p>
        </p:txBody>
      </p:sp>
    </p:spTree>
    <p:extLst>
      <p:ext uri="{BB962C8B-B14F-4D97-AF65-F5344CB8AC3E}">
        <p14:creationId xmlns:p14="http://schemas.microsoft.com/office/powerpoint/2010/main" val="19506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第一节　制作员工基本信息表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二、制作员工基本信息表</a:t>
            </a:r>
          </a:p>
          <a:p>
            <a:r>
              <a:rPr lang="zh-CN" altLang="en-US"/>
              <a:t>1.填充员工基本信息</a:t>
            </a:r>
          </a:p>
          <a:p>
            <a:r>
              <a:rPr lang="zh-CN" altLang="en-US"/>
              <a:t>2.设置表格格式</a:t>
            </a:r>
          </a:p>
          <a:p>
            <a:r>
              <a:rPr lang="zh-CN" altLang="en-US"/>
              <a:t>3.制作员工当月信息表</a:t>
            </a:r>
          </a:p>
          <a:p>
            <a:endParaRPr lang="zh-CN" altLang="en-US"/>
          </a:p>
        </p:txBody>
      </p:sp>
    </p:spTree>
    <p:extLst>
      <p:ext uri="{BB962C8B-B14F-4D97-AF65-F5344CB8AC3E}">
        <p14:creationId xmlns:p14="http://schemas.microsoft.com/office/powerpoint/2010/main" val="12733241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制作员工工资明细表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一、工资管理的基本知识</a:t>
            </a:r>
          </a:p>
          <a:p>
            <a:r>
              <a:rPr lang="zh-CN" altLang="en-US"/>
              <a:t>工资管理与企业建立有密切的关系,通常都需要先由企业制定具体的工资制度,然后制定员工工资的发放标准,并由财务人员根据具体情况对员工工资进行核算,将得到的数据进行整理,并制成工资条发放给员工,最后再将这些数据进行妥善保管。</a:t>
            </a:r>
          </a:p>
          <a:p>
            <a:r>
              <a:rPr lang="zh-CN" altLang="en-US"/>
              <a:t>其中,员工工资的组成部分主要包括基本工资、业绩提成、奖金、生日补助、年功工资、出勤工资、代扣社保和公积金等。员工的基本工资、业绩提成、奖金和生日补助等可根据员工基本信息表中的数据进行计算,但员工的代扣社保和公积金及个人所得税需根据国家的相关规定进行扣除,其计算标准分别如下:</a:t>
            </a:r>
          </a:p>
          <a:p>
            <a:r>
              <a:rPr lang="zh-CN" altLang="en-US"/>
              <a:t>1.社保和住房公积金的缴费标准</a:t>
            </a:r>
          </a:p>
          <a:p>
            <a:r>
              <a:rPr lang="zh-CN" altLang="en-US"/>
              <a:t>2.个人所得税的计算标准</a:t>
            </a:r>
          </a:p>
        </p:txBody>
      </p:sp>
    </p:spTree>
    <p:extLst>
      <p:ext uri="{BB962C8B-B14F-4D97-AF65-F5344CB8AC3E}">
        <p14:creationId xmlns:p14="http://schemas.microsoft.com/office/powerpoint/2010/main" val="349372346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制作员工工资明细表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二、创建员工工资表框架</a:t>
            </a:r>
          </a:p>
          <a:p>
            <a:r>
              <a:rPr lang="zh-CN" altLang="en-US"/>
              <a:t>(1)在Excel中新建一个空白工作簿,并将其重命名为“员工工资明细表”,然后输入表格的标题与字段内容,并将格式设置为如图7-13所示的效果。</a:t>
            </a:r>
          </a:p>
          <a:p>
            <a:r>
              <a:rPr lang="zh-CN" altLang="en-US"/>
              <a:t>(2)打开“员工基本信息表”工作簿,将其中的员工代码、员工姓名、职位和基本工资等数据复制到“员工工资明细表”工作簿中,效果如图7-14所示。</a:t>
            </a:r>
          </a:p>
          <a:p>
            <a:r>
              <a:rPr lang="zh-CN" altLang="en-US">
                <a:sym typeface="+mn-ea"/>
              </a:rPr>
              <a:t>(3)选择E列到P列单元格区域,单击鼠标右键,在弹出的快捷菜单中选择“设置单元格格式”命令,打开“设置单元格格式”对话框。</a:t>
            </a:r>
            <a:endParaRPr lang="zh-CN" altLang="en-US"/>
          </a:p>
          <a:p>
            <a:r>
              <a:rPr lang="zh-CN" altLang="en-US">
                <a:sym typeface="+mn-ea"/>
              </a:rPr>
              <a:t>(4)在对话框中选择“数字”选项卡,在“分类”列表框中选择“货币”选项,在“货币符号(国家/地区)”下拉列表框中选择“￥”选项,在“负数”列表框中选择“￥1 234.10”选项,单击“确定”按钮,如图7-15所示。</a:t>
            </a:r>
            <a:endParaRPr lang="zh-CN" altLang="en-US"/>
          </a:p>
          <a:p>
            <a:r>
              <a:rPr lang="zh-CN" altLang="en-US">
                <a:sym typeface="+mn-ea"/>
              </a:rPr>
              <a:t>(5)选择H、I、J、M和O列单元格区域,单击“开始”/“字体”组中的“字体颜色”按钮,在弹出的下拉列表中选择“红色”选项,设置单元格区域的字体颜色为红色,如图7-16所示。</a:t>
            </a:r>
            <a:endParaRPr lang="zh-CN" altLang="en-US"/>
          </a:p>
          <a:p>
            <a:endParaRPr lang="zh-CN" altLang="en-US"/>
          </a:p>
        </p:txBody>
      </p:sp>
    </p:spTree>
    <p:extLst>
      <p:ext uri="{BB962C8B-B14F-4D97-AF65-F5344CB8AC3E}">
        <p14:creationId xmlns:p14="http://schemas.microsoft.com/office/powerpoint/2010/main" val="12514561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制作员工工资明细表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三、计算员工应得工资</a:t>
            </a:r>
          </a:p>
          <a:p>
            <a:r>
              <a:rPr lang="zh-CN" altLang="en-US"/>
              <a:t>1.计算员工的业绩提成</a:t>
            </a:r>
          </a:p>
          <a:p>
            <a:r>
              <a:rPr lang="zh-CN" altLang="en-US"/>
              <a:t>2.计算员工的奖金</a:t>
            </a:r>
          </a:p>
          <a:p>
            <a:r>
              <a:rPr lang="zh-CN" altLang="en-US"/>
              <a:t>3.计算员工的生日补助</a:t>
            </a:r>
          </a:p>
          <a:p>
            <a:r>
              <a:rPr lang="zh-CN" altLang="en-US"/>
              <a:t>4.计算员工的年功工资</a:t>
            </a:r>
          </a:p>
        </p:txBody>
      </p:sp>
    </p:spTree>
    <p:extLst>
      <p:ext uri="{BB962C8B-B14F-4D97-AF65-F5344CB8AC3E}">
        <p14:creationId xmlns:p14="http://schemas.microsoft.com/office/powerpoint/2010/main" val="391977652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制作员工工资明细表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四、计算员工出勤工资</a:t>
            </a:r>
          </a:p>
          <a:p>
            <a:r>
              <a:rPr lang="zh-CN" altLang="en-US"/>
              <a:t>员工出勤工资一般包括全勤奖和迟到、事假及病假扣款等。其中,全勤奖是企业为了鼓励员工按时上下班,给予员工的奖励,而对于出现迟到、请事假、请病假的员工则给予一定的扣款处罚。下面将通过“员工当月信息表”工作簿来查看员工的出勤情况,并根据其中的数据计算员工是否有全勤奖、迟到扣款、事假扣款及病假扣款等。</a:t>
            </a:r>
          </a:p>
          <a:p>
            <a:endParaRPr lang="zh-CN" altLang="en-US"/>
          </a:p>
          <a:p>
            <a:pPr marL="0" algn="just">
              <a:lnSpc>
                <a:spcPct val="135000"/>
              </a:lnSpc>
              <a:buClrTx/>
              <a:buSzTx/>
              <a:buFontTx/>
              <a:buNone/>
            </a:pPr>
            <a:r>
              <a:rPr lang="zh-CN" altLang="zh-CN" sz="2600" b="1" dirty="0">
                <a:latin typeface="+mj-lt"/>
                <a:ea typeface="黑体" panose="02010609060101010101" pitchFamily="49" charset="-122"/>
                <a:cs typeface="+mj-lt"/>
              </a:rPr>
              <a:t>五、计算代扣社保和公积金</a:t>
            </a:r>
          </a:p>
          <a:p>
            <a:r>
              <a:rPr lang="zh-CN" altLang="en-US"/>
              <a:t>本例设定企业所在地的上一年省平均工资为1 800元,市平均工资为1 900元,下面将以这两个数据为标准来计算员工应缴纳的社会劳动保障金和住房公积金金额。</a:t>
            </a:r>
          </a:p>
        </p:txBody>
      </p:sp>
    </p:spTree>
    <p:extLst>
      <p:ext uri="{BB962C8B-B14F-4D97-AF65-F5344CB8AC3E}">
        <p14:creationId xmlns:p14="http://schemas.microsoft.com/office/powerpoint/2010/main" val="245317512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第二节　制作员工工资明细表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六、计算员工实发工资</a:t>
            </a:r>
          </a:p>
          <a:p>
            <a:r>
              <a:rPr lang="zh-CN" altLang="en-US"/>
              <a:t>员工实发工资=应发工资-个人所得税</a:t>
            </a:r>
          </a:p>
          <a:p>
            <a:r>
              <a:rPr lang="zh-CN" altLang="en-US"/>
              <a:t>应发工资=基本工资+业绩提成+奖金+生日补助+年功工资+全勤奖-迟到扣款</a:t>
            </a:r>
          </a:p>
          <a:p>
            <a:pPr marL="0" indent="0">
              <a:buNone/>
            </a:pPr>
            <a:r>
              <a:rPr lang="en-US" altLang="zh-CN"/>
              <a:t>                   </a:t>
            </a:r>
            <a:r>
              <a:rPr lang="zh-CN" altLang="en-US"/>
              <a:t>　-事假扣款-病假扣款-代扣社保和公积金</a:t>
            </a:r>
          </a:p>
        </p:txBody>
      </p:sp>
    </p:spTree>
    <p:extLst>
      <p:ext uri="{BB962C8B-B14F-4D97-AF65-F5344CB8AC3E}">
        <p14:creationId xmlns:p14="http://schemas.microsoft.com/office/powerpoint/2010/main" val="14394759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1219</Words>
  <Application>Microsoft Office PowerPoint</Application>
  <PresentationFormat>宽屏</PresentationFormat>
  <Paragraphs>76</Paragraphs>
  <Slides>13</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13</vt:i4>
      </vt:variant>
    </vt:vector>
  </HeadingPairs>
  <TitlesOfParts>
    <vt:vector size="25" baseType="lpstr">
      <vt:lpstr>GungsuhChe</vt:lpstr>
      <vt:lpstr>等线</vt:lpstr>
      <vt:lpstr>方正粗黑宋简体</vt:lpstr>
      <vt:lpstr>黑体</vt:lpstr>
      <vt:lpstr>锐字工房云字库准圆GBK</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制作员工基本信息表</vt:lpstr>
      <vt:lpstr>第一节　制作员工基本信息表</vt:lpstr>
      <vt:lpstr>第二节　制作员工工资明细表</vt:lpstr>
      <vt:lpstr>第二节　制作员工工资明细表</vt:lpstr>
      <vt:lpstr>第二节　制作员工工资明细表</vt:lpstr>
      <vt:lpstr>第二节　制作员工工资明细表</vt:lpstr>
      <vt:lpstr>第二节　制作员工工资明细表</vt:lpstr>
      <vt:lpstr>第三节　制作员工工资条</vt:lpstr>
      <vt:lpstr>第三节　制作员工工资条</vt:lpstr>
      <vt:lpstr>第三节　制作员工工资条</vt:lpstr>
      <vt:lpstr>第三节　制作员工工资条</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2021-08-29T00:25:59Z</dcterms:created>
  <dcterms:modified xsi:type="dcterms:W3CDTF">2021-08-29T00:30:28Z</dcterms:modified>
</cp:coreProperties>
</file>