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1292" r:id="rId2"/>
    <p:sldId id="1132" r:id="rId3"/>
    <p:sldId id="1152" r:id="rId4"/>
    <p:sldId id="1293" r:id="rId5"/>
    <p:sldId id="1173" r:id="rId6"/>
    <p:sldId id="1176" r:id="rId7"/>
    <p:sldId id="1174" r:id="rId8"/>
    <p:sldId id="1177" r:id="rId9"/>
    <p:sldId id="1178" r:id="rId10"/>
    <p:sldId id="1179" r:id="rId11"/>
    <p:sldId id="1180" r:id="rId12"/>
    <p:sldId id="1181" r:id="rId13"/>
    <p:sldId id="1294" r:id="rId14"/>
    <p:sldId id="1295"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4">
          <p15:clr>
            <a:srgbClr val="A4A3A4"/>
          </p15:clr>
        </p15:guide>
        <p15:guide id="2" pos="2860">
          <p15:clr>
            <a:srgbClr val="A4A3A4"/>
          </p15:clr>
        </p15:guide>
      </p15:sldGuideLst>
    </p:ext>
    <p:ext uri="{2D200454-40CA-4A62-9FC3-DE9A4176ACB9}">
      <p15:notesGuideLst xmlns="" xmlns:p15="http://schemas.microsoft.com/office/powerpoint/2012/main">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5"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6"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第三章    </a:t>
            </a:r>
            <a:r>
              <a:rPr lang="zh-CN" altLang="en-US" sz="3200" dirty="0">
                <a:latin typeface="Arial Black" pitchFamily="34" charset="0"/>
                <a:ea typeface="华文细黑" pitchFamily="2" charset="-122"/>
              </a:rPr>
              <a:t>　内部</a:t>
            </a:r>
            <a:r>
              <a:rPr lang="zh-CN" altLang="en-US" sz="3200" dirty="0" smtClean="0">
                <a:latin typeface="Arial Black" pitchFamily="34" charset="0"/>
                <a:ea typeface="华文细黑" pitchFamily="2" charset="-122"/>
              </a:rPr>
              <a:t>审计</a:t>
            </a:r>
            <a:r>
              <a:rPr lang="zh-CN" altLang="en-US" sz="3200" dirty="0">
                <a:latin typeface="Arial Black" pitchFamily="34" charset="0"/>
                <a:ea typeface="华文细黑" pitchFamily="2" charset="-122"/>
              </a:rPr>
              <a:t>机构</a:t>
            </a:r>
            <a:endParaRPr lang="zh-CN" altLang="en-US" sz="3200" dirty="0">
              <a:latin typeface="Arial Black" pitchFamily="34" charset="0"/>
              <a:ea typeface="华文细黑" pitchFamily="2" charset="-122"/>
            </a:endParaRP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3574"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3575"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3576"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3577"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3192267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三、不同层次审计人员的职权范围</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(一)审计长</a:t>
            </a:r>
          </a:p>
          <a:p>
            <a:pPr marL="0" indent="0">
              <a:buNone/>
            </a:pPr>
            <a:r>
              <a:rPr lang="zh-CN" altLang="en-US" sz="2200" b="1" kern="1200" dirty="0">
                <a:solidFill>
                  <a:srgbClr val="000000"/>
                </a:solidFill>
                <a:latin typeface="楷体_GB2312" pitchFamily="49" charset="-122"/>
                <a:ea typeface="楷体_GB2312" pitchFamily="49" charset="-122"/>
                <a:cs typeface="+mn-ea"/>
              </a:rPr>
              <a:t>(二)审计经理</a:t>
            </a:r>
          </a:p>
          <a:p>
            <a:pPr marL="0" indent="0">
              <a:buNone/>
            </a:pPr>
            <a:r>
              <a:rPr lang="zh-CN" altLang="en-US" sz="2200" b="1" kern="1200" dirty="0">
                <a:solidFill>
                  <a:srgbClr val="000000"/>
                </a:solidFill>
                <a:latin typeface="楷体_GB2312" pitchFamily="49" charset="-122"/>
                <a:ea typeface="楷体_GB2312" pitchFamily="49" charset="-122"/>
                <a:cs typeface="+mn-ea"/>
              </a:rPr>
              <a:t>(三)高级审计人员</a:t>
            </a:r>
          </a:p>
          <a:p>
            <a:pPr marL="0" indent="0">
              <a:buNone/>
            </a:pPr>
            <a:r>
              <a:rPr lang="zh-CN" altLang="en-US" sz="2200" b="1" kern="1200" dirty="0">
                <a:solidFill>
                  <a:srgbClr val="000000"/>
                </a:solidFill>
                <a:latin typeface="楷体_GB2312" pitchFamily="49" charset="-122"/>
                <a:ea typeface="楷体_GB2312" pitchFamily="49" charset="-122"/>
                <a:cs typeface="+mn-ea"/>
              </a:rPr>
              <a:t>(四)一般审计人员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四、内部审计章程</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(一)宗旨</a:t>
            </a:r>
          </a:p>
          <a:p>
            <a:pPr marL="0" indent="0">
              <a:buNone/>
            </a:pPr>
            <a:r>
              <a:rPr lang="zh-CN" altLang="en-US" sz="2200" b="1" kern="1200" dirty="0">
                <a:solidFill>
                  <a:srgbClr val="000000"/>
                </a:solidFill>
                <a:latin typeface="楷体_GB2312" pitchFamily="49" charset="-122"/>
                <a:ea typeface="楷体_GB2312" pitchFamily="49" charset="-122"/>
                <a:cs typeface="+mn-ea"/>
              </a:rPr>
              <a:t>(二)组织机构</a:t>
            </a:r>
          </a:p>
          <a:p>
            <a:pPr marL="0" indent="0">
              <a:buNone/>
            </a:pPr>
            <a:r>
              <a:rPr lang="zh-CN" altLang="en-US" sz="2200" b="1" kern="1200" dirty="0">
                <a:solidFill>
                  <a:srgbClr val="000000"/>
                </a:solidFill>
                <a:latin typeface="楷体_GB2312" pitchFamily="49" charset="-122"/>
                <a:ea typeface="楷体_GB2312" pitchFamily="49" charset="-122"/>
                <a:cs typeface="+mn-ea"/>
              </a:rPr>
              <a:t>(三)权力</a:t>
            </a:r>
          </a:p>
          <a:p>
            <a:pPr marL="0" indent="0">
              <a:buNone/>
            </a:pPr>
            <a:r>
              <a:rPr lang="zh-CN" altLang="en-US" sz="2200" b="1" kern="1200" dirty="0">
                <a:solidFill>
                  <a:srgbClr val="000000"/>
                </a:solidFill>
                <a:latin typeface="楷体_GB2312" pitchFamily="49" charset="-122"/>
                <a:ea typeface="楷体_GB2312" pitchFamily="49" charset="-122"/>
                <a:cs typeface="+mn-ea"/>
              </a:rPr>
              <a:t>(四)职责</a:t>
            </a:r>
          </a:p>
          <a:p>
            <a:pPr marL="0" indent="0">
              <a:buNone/>
            </a:pPr>
            <a:r>
              <a:rPr lang="zh-CN" altLang="en-US" sz="2200" b="1" kern="1200" dirty="0">
                <a:solidFill>
                  <a:srgbClr val="000000"/>
                </a:solidFill>
                <a:latin typeface="楷体_GB2312" pitchFamily="49" charset="-122"/>
                <a:ea typeface="楷体_GB2312" pitchFamily="49" charset="-122"/>
                <a:cs typeface="+mn-ea"/>
              </a:rPr>
              <a:t>(五)审计人员</a:t>
            </a:r>
          </a:p>
          <a:p>
            <a:pPr marL="0" indent="0">
              <a:buNone/>
            </a:pPr>
            <a:r>
              <a:rPr lang="zh-CN" altLang="en-US" sz="2200" b="1" kern="1200" dirty="0">
                <a:solidFill>
                  <a:srgbClr val="000000"/>
                </a:solidFill>
                <a:latin typeface="楷体_GB2312" pitchFamily="49" charset="-122"/>
                <a:ea typeface="楷体_GB2312" pitchFamily="49" charset="-122"/>
                <a:cs typeface="+mn-ea"/>
              </a:rPr>
              <a:t>(六)术语和说明</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五、内部审计制度</a:t>
            </a:r>
          </a:p>
          <a:p>
            <a:pPr marL="0" indent="0">
              <a:buNone/>
            </a:pPr>
            <a:r>
              <a:rPr lang="zh-CN" altLang="en-US" sz="2200" b="1" kern="1200" dirty="0">
                <a:solidFill>
                  <a:srgbClr val="000000"/>
                </a:solidFill>
                <a:latin typeface="楷体_GB2312" pitchFamily="49" charset="-122"/>
                <a:ea typeface="楷体_GB2312" pitchFamily="49" charset="-122"/>
                <a:cs typeface="+mn-ea"/>
              </a:rPr>
              <a:t>(一)审计工作制度</a:t>
            </a:r>
          </a:p>
          <a:p>
            <a:pPr marL="0" indent="0">
              <a:buNone/>
            </a:pPr>
            <a:r>
              <a:rPr lang="zh-CN" altLang="en-US" sz="2200" b="1" kern="1200" dirty="0">
                <a:solidFill>
                  <a:srgbClr val="000000"/>
                </a:solidFill>
                <a:latin typeface="楷体_GB2312" pitchFamily="49" charset="-122"/>
                <a:ea typeface="楷体_GB2312" pitchFamily="49" charset="-122"/>
                <a:cs typeface="+mn-ea"/>
              </a:rPr>
              <a:t>(二)质量检查考评制度</a:t>
            </a:r>
          </a:p>
          <a:p>
            <a:pPr marL="0" indent="0">
              <a:buNone/>
            </a:pPr>
            <a:r>
              <a:rPr lang="zh-CN" altLang="en-US" sz="2200" b="1" kern="1200" dirty="0">
                <a:solidFill>
                  <a:srgbClr val="000000"/>
                </a:solidFill>
                <a:latin typeface="楷体_GB2312" pitchFamily="49" charset="-122"/>
                <a:ea typeface="楷体_GB2312" pitchFamily="49" charset="-122"/>
                <a:cs typeface="+mn-ea"/>
              </a:rPr>
              <a:t>(三)责任追究制度</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第四节</a:t>
            </a:r>
            <a:r>
              <a:rPr lang="zh-CN" altLang="en-US" dirty="0"/>
              <a:t>　</a:t>
            </a:r>
            <a:r>
              <a:rPr lang="zh-CN" altLang="zh-CN" dirty="0" smtClean="0"/>
              <a:t>集团公司</a:t>
            </a:r>
            <a:r>
              <a:rPr lang="zh-CN" altLang="zh-CN" dirty="0"/>
              <a:t>内部审计机构设置</a:t>
            </a:r>
          </a:p>
        </p:txBody>
      </p:sp>
      <p:sp>
        <p:nvSpPr>
          <p:cNvPr id="3" name="内容占位符 2"/>
          <p:cNvSpPr>
            <a:spLocks noGrp="1"/>
          </p:cNvSpPr>
          <p:nvPr>
            <p:ph sz="half" idx="2"/>
          </p:nvPr>
        </p:nvSpPr>
        <p:spPr/>
        <p:txBody>
          <a:bodyPr/>
          <a:lstStyle/>
          <a:p>
            <a:pPr marL="0" indent="0">
              <a:buNone/>
            </a:pPr>
            <a:r>
              <a:rPr lang="zh-CN" altLang="zh-CN" sz="2400" dirty="0"/>
              <a:t> 企业集团不同于单一法人企业的股权结构，在结构形式上，表现为以大企业为核心、诸多企业为外围、多层次的组织结构，其中母公司既是一个由投资者、债权人、管理者、员工等一组不同利益相关者组成的联合组织，又是以法人形式出现的委托者；子公司既是独立的法人又是母公司的代理者。这种较差重叠的委托带来关系使得企业集团内部的委托带来关系更为复杂，因此，企业集团对内部审计机构的设置要求也有所变化。</a:t>
            </a:r>
            <a:endParaRPr lang="zh-CN" altLang="en-US" sz="2200" b="1" kern="1200" dirty="0">
              <a:solidFill>
                <a:srgbClr val="000000"/>
              </a:solidFill>
              <a:latin typeface="楷体_GB2312" pitchFamily="49" charset="-122"/>
              <a:ea typeface="楷体_GB2312" pitchFamily="49" charset="-122"/>
              <a:cs typeface="+mn-ea"/>
            </a:endParaRPr>
          </a:p>
        </p:txBody>
      </p:sp>
    </p:spTree>
    <p:extLst>
      <p:ext uri="{BB962C8B-B14F-4D97-AF65-F5344CB8AC3E}">
        <p14:creationId xmlns:p14="http://schemas.microsoft.com/office/powerpoint/2010/main" val="2557499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第四节</a:t>
            </a:r>
            <a:r>
              <a:rPr lang="zh-CN" altLang="en-US" dirty="0"/>
              <a:t>　</a:t>
            </a:r>
            <a:r>
              <a:rPr lang="zh-CN" altLang="zh-CN" dirty="0" smtClean="0"/>
              <a:t>集团公司</a:t>
            </a:r>
            <a:r>
              <a:rPr lang="zh-CN" altLang="zh-CN" dirty="0"/>
              <a:t>内部审计机构设置</a:t>
            </a:r>
          </a:p>
        </p:txBody>
      </p:sp>
      <p:sp>
        <p:nvSpPr>
          <p:cNvPr id="3" name="内容占位符 2"/>
          <p:cNvSpPr>
            <a:spLocks noGrp="1"/>
          </p:cNvSpPr>
          <p:nvPr>
            <p:ph sz="half" idx="2"/>
          </p:nvPr>
        </p:nvSpPr>
        <p:spPr/>
        <p:txBody>
          <a:bodyPr/>
          <a:lstStyle/>
          <a:p>
            <a:r>
              <a:rPr lang="zh-CN" altLang="zh-CN" sz="2400" dirty="0"/>
              <a:t>目前，我国多层级企业集团内部审计管理模式主要分为以下四种。</a:t>
            </a:r>
          </a:p>
          <a:p>
            <a:pPr marL="0" indent="0">
              <a:buNone/>
            </a:pPr>
            <a:r>
              <a:rPr lang="zh-CN" altLang="zh-CN" sz="2400" dirty="0"/>
              <a:t>一、分级管理</a:t>
            </a:r>
            <a:r>
              <a:rPr lang="zh-CN" altLang="zh-CN" sz="2400" dirty="0" smtClean="0"/>
              <a:t>模式</a:t>
            </a:r>
            <a:endParaRPr lang="en-US" altLang="zh-CN" sz="2400" dirty="0" smtClean="0"/>
          </a:p>
          <a:p>
            <a:pPr marL="0" indent="0">
              <a:buNone/>
            </a:pPr>
            <a:r>
              <a:rPr lang="zh-CN" altLang="zh-CN" sz="2400" dirty="0"/>
              <a:t>二、垂直管理模式</a:t>
            </a:r>
          </a:p>
          <a:p>
            <a:pPr marL="0" indent="0">
              <a:buNone/>
            </a:pPr>
            <a:r>
              <a:rPr lang="zh-CN" altLang="zh-CN" sz="2400" dirty="0"/>
              <a:t>三、集中管理模式</a:t>
            </a:r>
          </a:p>
          <a:p>
            <a:pPr marL="0" indent="0">
              <a:buNone/>
            </a:pPr>
            <a:r>
              <a:rPr lang="zh-CN" altLang="zh-CN" sz="2400"/>
              <a:t>四、组合式管理模式</a:t>
            </a:r>
          </a:p>
          <a:p>
            <a:pPr marL="0" indent="0">
              <a:buNone/>
            </a:pPr>
            <a:endParaRPr lang="zh-CN" altLang="zh-CN" sz="2400"/>
          </a:p>
          <a:p>
            <a:pPr marL="0" indent="0">
              <a:buNone/>
            </a:pPr>
            <a:endParaRPr lang="zh-CN" altLang="en-US" sz="2200" b="1" kern="1200" dirty="0">
              <a:solidFill>
                <a:srgbClr val="000000"/>
              </a:solidFill>
              <a:latin typeface="楷体_GB2312" pitchFamily="49" charset="-122"/>
              <a:ea typeface="楷体_GB2312" pitchFamily="49" charset="-122"/>
              <a:cs typeface="+mn-ea"/>
            </a:endParaRPr>
          </a:p>
        </p:txBody>
      </p:sp>
    </p:spTree>
    <p:extLst>
      <p:ext uri="{BB962C8B-B14F-4D97-AF65-F5344CB8AC3E}">
        <p14:creationId xmlns:p14="http://schemas.microsoft.com/office/powerpoint/2010/main" val="3443460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4"/>
          <p:cNvSpPr>
            <a:spLocks noChangeArrowheads="1"/>
          </p:cNvSpPr>
          <p:nvPr/>
        </p:nvSpPr>
        <p:spPr bwMode="auto">
          <a:xfrm>
            <a:off x="2399071" y="4960869"/>
            <a:ext cx="4763729" cy="478407"/>
          </a:xfrm>
          <a:prstGeom prst="roundRect">
            <a:avLst>
              <a:gd name="adj" fmla="val 16667"/>
            </a:avLst>
          </a:prstGeom>
          <a:solidFill>
            <a:schemeClr val="accent1">
              <a:lumMod val="50000"/>
            </a:schemeClr>
          </a:solidFill>
          <a:ln w="12700">
            <a:solidFill>
              <a:schemeClr val="bg1"/>
            </a:solidFill>
            <a:round/>
          </a:ln>
          <a:effectLst/>
        </p:spPr>
        <p:txBody>
          <a:bodyPr wrap="none" anchor="ctr"/>
          <a:lstStyle/>
          <a:p>
            <a:r>
              <a:rPr lang="en-US" altLang="zh-CN" b="1" dirty="0"/>
              <a:t> </a:t>
            </a:r>
            <a:r>
              <a:rPr lang="en-US" altLang="zh-CN" b="1" dirty="0" smtClean="0"/>
              <a:t>     </a:t>
            </a:r>
            <a:r>
              <a:rPr lang="zh-CN" altLang="en-US" b="1" dirty="0" smtClean="0"/>
              <a:t>集团公司内部审计机构设置</a:t>
            </a:r>
            <a:endParaRPr lang="zh-CN" altLang="en-US" b="1" dirty="0"/>
          </a:p>
        </p:txBody>
      </p:sp>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685415"/>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2"/>
              </a:xfrm>
              <a:prstGeom prst="rect">
                <a:avLst/>
              </a:prstGeom>
              <a:noFill/>
              <a:ln w="9525">
                <a:noFill/>
                <a:miter lim="800000"/>
              </a:ln>
              <a:effectLst/>
            </p:spPr>
            <p:txBody>
              <a:bodyPr>
                <a:spAutoFit/>
              </a:bodyPr>
              <a:lstStyle/>
              <a:p>
                <a:r>
                  <a:rPr lang="zh-CN" altLang="en-US" b="1" dirty="0" smtClean="0"/>
                  <a:t>  内部审计</a:t>
                </a:r>
                <a:r>
                  <a:rPr lang="zh-CN" altLang="en-US" b="1" dirty="0" smtClean="0"/>
                  <a:t>机构设置</a:t>
                </a:r>
                <a:r>
                  <a:rPr lang="zh-CN" altLang="en-US" b="1" dirty="0" smtClean="0"/>
                  <a:t>原则</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dirty="0"/>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内部审计机构设置模式</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内部审计机构职责与权限</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dirty="0"/>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6175"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6176"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
        <p:nvSpPr>
          <p:cNvPr id="24" name="AutoShape 5"/>
          <p:cNvSpPr>
            <a:spLocks noChangeArrowheads="1"/>
          </p:cNvSpPr>
          <p:nvPr/>
        </p:nvSpPr>
        <p:spPr bwMode="auto">
          <a:xfrm>
            <a:off x="1981200" y="4841268"/>
            <a:ext cx="752168" cy="717611"/>
          </a:xfrm>
          <a:prstGeom prst="diamond">
            <a:avLst/>
          </a:prstGeom>
          <a:solidFill>
            <a:schemeClr val="accent5">
              <a:lumMod val="50000"/>
            </a:schemeClr>
          </a:solidFill>
          <a:ln w="25400">
            <a:solidFill>
              <a:schemeClr val="bg1"/>
            </a:solidFill>
            <a:miter lim="800000"/>
          </a:ln>
          <a:effectLst/>
        </p:spPr>
        <p:txBody>
          <a:bodyPr wrap="none" anchor="ctr"/>
          <a:lstStyle/>
          <a:p>
            <a:r>
              <a:rPr lang="en-US" altLang="zh-CN" sz="2400" b="1" dirty="0" smtClean="0"/>
              <a:t>4</a:t>
            </a:r>
            <a:endParaRPr lang="zh-CN" altLang="en-US"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内部审计</a:t>
            </a:r>
            <a:r>
              <a:rPr lang="zh-CN" altLang="en-US" dirty="0" smtClean="0"/>
              <a:t>机构设置</a:t>
            </a:r>
            <a:r>
              <a:rPr lang="zh-CN" altLang="en-US" dirty="0"/>
              <a:t>原则</a:t>
            </a:r>
          </a:p>
        </p:txBody>
      </p:sp>
      <p:sp>
        <p:nvSpPr>
          <p:cNvPr id="3" name="内容占位符 2"/>
          <p:cNvSpPr>
            <a:spLocks noGrp="1"/>
          </p:cNvSpPr>
          <p:nvPr>
            <p:ph sz="half" idx="2"/>
          </p:nvPr>
        </p:nvSpPr>
        <p:spPr/>
        <p:txBody>
          <a:bodyPr/>
          <a:lstStyle/>
          <a:p>
            <a:pPr marL="0" algn="just">
              <a:buNone/>
            </a:pPr>
            <a:r>
              <a:rPr lang="zh-CN" altLang="en-US" sz="2400" b="1" kern="1200" dirty="0">
                <a:solidFill>
                  <a:srgbClr val="000000"/>
                </a:solidFill>
                <a:latin typeface="黑体" pitchFamily="2" charset="-122"/>
                <a:ea typeface="黑体" pitchFamily="2" charset="-122"/>
                <a:cs typeface="+mn-ea"/>
              </a:rPr>
              <a:t>一、内部审计</a:t>
            </a:r>
            <a:r>
              <a:rPr lang="zh-CN" altLang="en-US" sz="2400" b="1" kern="1200" dirty="0" smtClean="0">
                <a:solidFill>
                  <a:srgbClr val="000000"/>
                </a:solidFill>
                <a:latin typeface="黑体" pitchFamily="2" charset="-122"/>
                <a:ea typeface="黑体" pitchFamily="2" charset="-122"/>
                <a:cs typeface="+mn-ea"/>
              </a:rPr>
              <a:t>机构概述</a:t>
            </a:r>
            <a:endParaRPr lang="zh-CN" altLang="en-US" sz="2400" b="1" kern="1200" dirty="0">
              <a:solidFill>
                <a:srgbClr val="000000"/>
              </a:solidFill>
              <a:latin typeface="黑体" pitchFamily="2" charset="-122"/>
              <a:ea typeface="黑体" pitchFamily="2" charset="-122"/>
              <a:cs typeface="+mn-ea"/>
            </a:endParaRPr>
          </a:p>
          <a:p>
            <a:r>
              <a:rPr lang="zh-CN" altLang="en-US" dirty="0"/>
              <a:t>内部审计机构是指</a:t>
            </a:r>
            <a:r>
              <a:rPr lang="zh-CN" altLang="en-US" dirty="0" smtClean="0"/>
              <a:t>根据</a:t>
            </a:r>
            <a:r>
              <a:rPr lang="en-US" altLang="zh-CN" dirty="0" smtClean="0"/>
              <a:t>《</a:t>
            </a:r>
            <a:r>
              <a:rPr lang="zh-CN" altLang="en-US" dirty="0" smtClean="0"/>
              <a:t>审计法</a:t>
            </a:r>
            <a:r>
              <a:rPr lang="en-US" altLang="zh-CN" dirty="0" smtClean="0"/>
              <a:t>》</a:t>
            </a:r>
            <a:r>
              <a:rPr lang="zh-CN" altLang="en-US" dirty="0" smtClean="0"/>
              <a:t>的</a:t>
            </a:r>
            <a:r>
              <a:rPr lang="zh-CN" altLang="en-US" dirty="0"/>
              <a:t>有关规定,国务院各部门和地方人民政府各部门、国有的金融机构和企业事业组织,应当按照国家有关规定建立健全内部审计制度</a:t>
            </a:r>
            <a:r>
              <a:rPr lang="zh-CN" altLang="en-US" dirty="0" smtClean="0"/>
              <a:t>。</a:t>
            </a:r>
            <a:endParaRPr lang="en-US" altLang="zh-CN" dirty="0" smtClean="0"/>
          </a:p>
          <a:p>
            <a:r>
              <a:rPr lang="zh-CN" altLang="en-US" dirty="0" smtClean="0"/>
              <a:t>内</a:t>
            </a:r>
            <a:r>
              <a:rPr lang="zh-CN" altLang="en-US" dirty="0"/>
              <a:t>部审计机构在本部门、本单位主要负责人的直接领导下,对本部门行业、本单位及其所属单位进行内部审计监督。各部门、国有的金融机构和企业事业组织的内部审计,应当接受审计机关的业务指导和监督</a:t>
            </a:r>
            <a:r>
              <a:rPr lang="zh-CN" altLang="en-US" dirty="0" smtClean="0"/>
              <a:t>。</a:t>
            </a:r>
            <a:endParaRPr lang="en-US" altLang="zh-CN"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内部审计机构的设置原则</a:t>
            </a:r>
          </a:p>
        </p:txBody>
      </p:sp>
      <p:sp>
        <p:nvSpPr>
          <p:cNvPr id="3" name="内容占位符 2"/>
          <p:cNvSpPr>
            <a:spLocks noGrp="1"/>
          </p:cNvSpPr>
          <p:nvPr>
            <p:ph sz="half" idx="2"/>
          </p:nvPr>
        </p:nvSpPr>
        <p:spPr/>
        <p:txBody>
          <a:bodyPr/>
          <a:lstStyle/>
          <a:p>
            <a:pPr marL="0" algn="just">
              <a:buNone/>
            </a:pPr>
            <a:r>
              <a:rPr lang="zh-CN" altLang="en-US" sz="2400" b="1" kern="1200" dirty="0" smtClean="0">
                <a:solidFill>
                  <a:srgbClr val="000000"/>
                </a:solidFill>
                <a:latin typeface="黑体" pitchFamily="2" charset="-122"/>
                <a:ea typeface="黑体" pitchFamily="2" charset="-122"/>
                <a:cs typeface="+mn-ea"/>
              </a:rPr>
              <a:t>二</a:t>
            </a:r>
            <a:r>
              <a:rPr lang="zh-CN" altLang="en-US" sz="2400" b="1" kern="1200" dirty="0">
                <a:solidFill>
                  <a:srgbClr val="000000"/>
                </a:solidFill>
                <a:latin typeface="黑体" pitchFamily="2" charset="-122"/>
                <a:ea typeface="黑体" pitchFamily="2" charset="-122"/>
                <a:cs typeface="+mn-ea"/>
              </a:rPr>
              <a:t>、 内部审计机构的原则</a:t>
            </a:r>
          </a:p>
          <a:p>
            <a:pPr marL="0" indent="0">
              <a:buNone/>
            </a:pPr>
            <a:r>
              <a:rPr lang="zh-CN" altLang="en-US" sz="2200" b="1" kern="1200" dirty="0">
                <a:solidFill>
                  <a:srgbClr val="000000"/>
                </a:solidFill>
                <a:latin typeface="楷体_GB2312" pitchFamily="49" charset="-122"/>
                <a:ea typeface="楷体_GB2312" pitchFamily="49" charset="-122"/>
                <a:cs typeface="+mn-ea"/>
              </a:rPr>
              <a:t>(一)独立性原则</a:t>
            </a:r>
          </a:p>
          <a:p>
            <a:pPr marL="0" indent="0">
              <a:buNone/>
            </a:pPr>
            <a:r>
              <a:rPr lang="zh-CN" altLang="en-US" sz="2200" b="1" kern="1200" dirty="0">
                <a:solidFill>
                  <a:srgbClr val="000000"/>
                </a:solidFill>
                <a:latin typeface="楷体_GB2312" pitchFamily="49" charset="-122"/>
                <a:ea typeface="楷体_GB2312" pitchFamily="49" charset="-122"/>
                <a:cs typeface="+mn-ea"/>
              </a:rPr>
              <a:t>(二)专职、高效原则</a:t>
            </a:r>
          </a:p>
          <a:p>
            <a:pPr marL="0" indent="0">
              <a:buNone/>
            </a:pPr>
            <a:r>
              <a:rPr lang="zh-CN" altLang="en-US" sz="2200" b="1" kern="1200" dirty="0">
                <a:solidFill>
                  <a:srgbClr val="000000"/>
                </a:solidFill>
                <a:latin typeface="楷体_GB2312" pitchFamily="49" charset="-122"/>
                <a:ea typeface="楷体_GB2312" pitchFamily="49" charset="-122"/>
                <a:cs typeface="+mn-ea"/>
              </a:rPr>
              <a:t>(三)权威性</a:t>
            </a:r>
            <a:r>
              <a:rPr lang="zh-CN" altLang="en-US" sz="2200" b="1" kern="1200" dirty="0" smtClean="0">
                <a:solidFill>
                  <a:srgbClr val="000000"/>
                </a:solidFill>
                <a:latin typeface="楷体_GB2312" pitchFamily="49" charset="-122"/>
                <a:ea typeface="楷体_GB2312" pitchFamily="49" charset="-122"/>
                <a:cs typeface="+mn-ea"/>
              </a:rPr>
              <a:t>原则</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en-US" altLang="zh-CN" sz="2400" b="1" dirty="0"/>
              <a:t>(</a:t>
            </a:r>
            <a:r>
              <a:rPr lang="zh-CN" altLang="zh-CN" sz="2400" b="1" dirty="0"/>
              <a:t>四</a:t>
            </a:r>
            <a:r>
              <a:rPr lang="en-US" altLang="zh-CN" sz="2400" b="1" dirty="0"/>
              <a:t>)</a:t>
            </a:r>
            <a:r>
              <a:rPr lang="zh-CN" altLang="zh-CN" sz="2400" b="1" dirty="0"/>
              <a:t>法定性</a:t>
            </a:r>
            <a:r>
              <a:rPr lang="zh-CN" altLang="zh-CN" sz="2400" b="1" dirty="0" smtClean="0"/>
              <a:t>原则</a:t>
            </a:r>
            <a:endParaRPr lang="en-US" altLang="zh-CN" sz="2400" b="1" dirty="0" smtClean="0"/>
          </a:p>
          <a:p>
            <a:pPr marL="0" indent="0">
              <a:buNone/>
            </a:pPr>
            <a:r>
              <a:rPr lang="en-US" altLang="zh-CN" sz="2400" b="1" dirty="0"/>
              <a:t>(</a:t>
            </a:r>
            <a:r>
              <a:rPr lang="zh-CN" altLang="zh-CN" sz="2400" b="1" dirty="0"/>
              <a:t>五</a:t>
            </a:r>
            <a:r>
              <a:rPr lang="en-US" altLang="zh-CN" sz="2400" b="1" dirty="0"/>
              <a:t>)</a:t>
            </a:r>
            <a:r>
              <a:rPr lang="zh-CN" altLang="zh-CN" sz="2400" b="1" dirty="0"/>
              <a:t>实效性原则</a:t>
            </a:r>
          </a:p>
          <a:p>
            <a:pPr marL="0" indent="0">
              <a:buNone/>
            </a:pPr>
            <a:r>
              <a:rPr lang="en-US" altLang="zh-CN" sz="2400" b="1" dirty="0"/>
              <a:t>(</a:t>
            </a:r>
            <a:r>
              <a:rPr lang="zh-CN" altLang="zh-CN" sz="2400" b="1" dirty="0"/>
              <a:t>六</a:t>
            </a:r>
            <a:r>
              <a:rPr lang="en-US" altLang="zh-CN" sz="2400" b="1" dirty="0"/>
              <a:t>)</a:t>
            </a:r>
            <a:r>
              <a:rPr lang="zh-CN" altLang="zh-CN" sz="2400" b="1" dirty="0"/>
              <a:t>适应需要性原则</a:t>
            </a:r>
          </a:p>
          <a:p>
            <a:pPr marL="0" indent="0">
              <a:buNone/>
            </a:pPr>
            <a:endParaRPr lang="zh-CN" altLang="zh-CN" sz="2400" dirty="0"/>
          </a:p>
          <a:p>
            <a:pPr marL="0" indent="0">
              <a:buNone/>
            </a:pPr>
            <a:endParaRPr lang="zh-CN" altLang="en-US" sz="2200" b="1" kern="1200" dirty="0">
              <a:solidFill>
                <a:srgbClr val="000000"/>
              </a:solidFill>
              <a:latin typeface="楷体_GB2312" pitchFamily="49" charset="-122"/>
              <a:ea typeface="楷体_GB2312" pitchFamily="49" charset="-122"/>
              <a:cs typeface="+mn-ea"/>
            </a:endParaRPr>
          </a:p>
        </p:txBody>
      </p:sp>
    </p:spTree>
    <p:extLst>
      <p:ext uri="{BB962C8B-B14F-4D97-AF65-F5344CB8AC3E}">
        <p14:creationId xmlns:p14="http://schemas.microsoft.com/office/powerpoint/2010/main" val="4283000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内部审计机构设置模式</a:t>
            </a:r>
          </a:p>
        </p:txBody>
      </p:sp>
      <p:sp>
        <p:nvSpPr>
          <p:cNvPr id="3" name="内容占位符 2"/>
          <p:cNvSpPr>
            <a:spLocks noGrp="1"/>
          </p:cNvSpPr>
          <p:nvPr>
            <p:ph sz="half" idx="2"/>
          </p:nvPr>
        </p:nvSpPr>
        <p:spPr>
          <a:xfrm>
            <a:off x="395605" y="1269365"/>
            <a:ext cx="8647430"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 内部审计机构外包模式</a:t>
            </a:r>
            <a:endParaRPr lang="zh-CN" altLang="en-US"/>
          </a:p>
          <a:p>
            <a:r>
              <a:rPr lang="zh-CN" altLang="en-US"/>
              <a:t>内部审计外包又称内部审计外部化(Outsourcing the Internal Audit Function),是指企业将内部审计职能全部或部分地委托给会计师事务所或其他专业人员来实施。</a:t>
            </a:r>
          </a:p>
          <a:p>
            <a:r>
              <a:rPr lang="zh-CN" altLang="en-US"/>
              <a:t>外包主要包括以下几种方式:</a:t>
            </a:r>
          </a:p>
          <a:p>
            <a:r>
              <a:rPr lang="zh-CN" altLang="en-US"/>
              <a:t>(1)补充式外包:即将部分的内部审计职能赋予第三方。</a:t>
            </a:r>
          </a:p>
          <a:p>
            <a:r>
              <a:rPr lang="zh-CN" altLang="en-US"/>
              <a:t>(2)审计管理咨询:主要是指请咨询机构帮助企业确定企业内部审计机构设置、人员数量及配备情况,并有可能促进内部审计计划的形成和改进。</a:t>
            </a:r>
          </a:p>
          <a:p>
            <a:r>
              <a:rPr lang="zh-CN" altLang="en-US"/>
              <a:t>(3)内审职能全部外包:在这种外包形式下,企业不设内部审计部门,但是为了进行合理的经营性审计,就将内部审计职能全部外包给会计师事务所或咨询机构。</a:t>
            </a:r>
          </a:p>
          <a:p>
            <a:r>
              <a:rPr lang="zh-CN" altLang="en-US"/>
              <a:t>(4)内外成员结合审计,也可称合作内审。</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内部审计机构设置模式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二、内部审计机构内置模式</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(一)单一领导组织模式</a:t>
            </a:r>
          </a:p>
          <a:p>
            <a:r>
              <a:rPr lang="zh-CN" altLang="en-US" dirty="0"/>
              <a:t>1.内部审计机构设在管理层</a:t>
            </a:r>
          </a:p>
          <a:p>
            <a:r>
              <a:rPr lang="zh-CN" altLang="en-US" dirty="0"/>
              <a:t>2.内部审计机构设在监督层</a:t>
            </a:r>
          </a:p>
          <a:p>
            <a:r>
              <a:rPr lang="zh-CN" altLang="en-US" dirty="0"/>
              <a:t>3.内部审计机构设在治理层</a:t>
            </a:r>
          </a:p>
          <a:p>
            <a:pPr marL="0" indent="0">
              <a:buNone/>
            </a:pPr>
            <a:r>
              <a:rPr lang="zh-CN" altLang="en-US" sz="2200" b="1" kern="1200" dirty="0">
                <a:solidFill>
                  <a:srgbClr val="000000"/>
                </a:solidFill>
                <a:latin typeface="楷体_GB2312" pitchFamily="49" charset="-122"/>
                <a:ea typeface="楷体_GB2312" pitchFamily="49" charset="-122"/>
                <a:cs typeface="+mn-ea"/>
              </a:rPr>
              <a:t>(二)双重领导组织模式</a:t>
            </a:r>
          </a:p>
          <a:p>
            <a:r>
              <a:rPr lang="zh-CN" altLang="en-US" dirty="0"/>
              <a:t>双重领导组织模式是指在业务上向审计委员会报告业绩,在行政上向经理层负责并报告工作。这种双向负责、双轨报告、保持双重关系的组织形式是理论界目前备受推崇的模式,与国际内部审计师协会《内部审计专业实务标准》的要求相一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a:xfrm>
            <a:off x="396875" y="1270000"/>
            <a:ext cx="8709025"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一、内部审计机构的职责</a:t>
            </a:r>
            <a:endParaRPr lang="zh-CN" altLang="en-US"/>
          </a:p>
          <a:p>
            <a:r>
              <a:rPr lang="zh-CN" altLang="en-US"/>
              <a:t>(1)对本单位及所属单位的财政收支、财务收支及其有关的经济活动进行审计;</a:t>
            </a:r>
          </a:p>
          <a:p>
            <a:r>
              <a:rPr lang="zh-CN" altLang="en-US"/>
              <a:t>(2)对本单位及所属单位预算内、预算外资金的管理和使用情况进行审计;</a:t>
            </a:r>
          </a:p>
          <a:p>
            <a:r>
              <a:rPr lang="zh-CN" altLang="en-US"/>
              <a:t>(3)对本单位内设机构及所属单位领导人员任期的经济责任进行审计;</a:t>
            </a:r>
          </a:p>
          <a:p>
            <a:r>
              <a:rPr lang="zh-CN" altLang="en-US"/>
              <a:t>(4)对本单位及所属单位固定资产项目进行审计;</a:t>
            </a:r>
          </a:p>
          <a:p>
            <a:r>
              <a:rPr lang="zh-CN" altLang="en-US"/>
              <a:t>(5)对本单位及所属单位内部控制制度的健全性和有效性以及风险管理进行评审;</a:t>
            </a:r>
          </a:p>
          <a:p>
            <a:r>
              <a:rPr lang="zh-CN" altLang="en-US"/>
              <a:t>(6)对本单位及所属单位经济管理和效益情况进行审计;</a:t>
            </a:r>
          </a:p>
          <a:p>
            <a:r>
              <a:rPr lang="zh-CN" altLang="en-US"/>
              <a:t>(7)法律、法规规定和本单位主要负责人或者权力机构要求办理的其他审计事项。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pPr marL="0" algn="just">
              <a:buNone/>
            </a:pPr>
            <a:r>
              <a:rPr lang="zh-CN" altLang="en-US" sz="2400" b="1" kern="1200" dirty="0">
                <a:solidFill>
                  <a:srgbClr val="000000"/>
                </a:solidFill>
                <a:latin typeface="黑体" pitchFamily="2" charset="-122"/>
                <a:ea typeface="黑体" pitchFamily="2" charset="-122"/>
                <a:cs typeface="+mn-ea"/>
              </a:rPr>
              <a:t>二、内部审计机构的权限</a:t>
            </a:r>
          </a:p>
          <a:p>
            <a:r>
              <a:rPr lang="zh-CN" altLang="en-US"/>
              <a:t>(1)要求被审计单位按时报送生产、经营、财务收支计划、预算执行情况、决算、会计报表和其他有关文件、资料;</a:t>
            </a:r>
          </a:p>
          <a:p>
            <a:r>
              <a:rPr lang="zh-CN" altLang="en-US"/>
              <a:t>(2)参加本单位有关会议,召开与审计事项有关的会议;</a:t>
            </a:r>
          </a:p>
          <a:p>
            <a:r>
              <a:rPr lang="zh-CN" altLang="en-US"/>
              <a:t>(3)参与研究制定有关的规章制度,提出内部审计规章制度,由单位审定公布后施行;</a:t>
            </a:r>
          </a:p>
          <a:p>
            <a:r>
              <a:rPr lang="zh-CN" altLang="en-US"/>
              <a:t>(4)检查有关生产、经营和财务活动的资料、文件,现场勘查实物;</a:t>
            </a:r>
          </a:p>
          <a:p>
            <a:r>
              <a:rPr lang="zh-CN" altLang="en-US"/>
              <a:t>(5)检查有关的计算机系统及其电子数据和资料;</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内部审计机构职责与权限</a:t>
            </a:r>
          </a:p>
        </p:txBody>
      </p:sp>
      <p:sp>
        <p:nvSpPr>
          <p:cNvPr id="3" name="内容占位符 2"/>
          <p:cNvSpPr>
            <a:spLocks noGrp="1"/>
          </p:cNvSpPr>
          <p:nvPr>
            <p:ph sz="half" idx="2"/>
          </p:nvPr>
        </p:nvSpPr>
        <p:spPr/>
        <p:txBody>
          <a:bodyPr/>
          <a:lstStyle/>
          <a:p>
            <a:r>
              <a:rPr lang="zh-CN" altLang="en-US"/>
              <a:t>(6)对与审计事项有关的问题向有关单位和个人进行调查,并取得证明材料;</a:t>
            </a:r>
          </a:p>
          <a:p>
            <a:r>
              <a:rPr lang="zh-CN" altLang="en-US"/>
              <a:t>(7)对正在进行的严重违法违规、严重损失浪费行为,做出临时制止决定;</a:t>
            </a:r>
          </a:p>
          <a:p>
            <a:r>
              <a:rPr lang="zh-CN" altLang="en-US"/>
              <a:t>(8)对可能转移、隐匿、篡改、毁弃会计凭证、会计账簿、会计报表以及与经济活动有关的资料,经本单位主要负责人或权力机构批准,有权予以暂时封存;</a:t>
            </a:r>
          </a:p>
          <a:p>
            <a:r>
              <a:rPr lang="zh-CN" altLang="en-US"/>
              <a:t>(9)提出纠正、处理违法违规行为的意见以及改进经济管理、提高经济效益的建议;</a:t>
            </a:r>
          </a:p>
          <a:p>
            <a:r>
              <a:rPr lang="zh-CN" altLang="en-US"/>
              <a:t>(10)对违法违规和造成损失浪费的单位和人员,给予通报批评或者提出追究责任的建议。</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1099</Words>
  <Application>Microsoft Office PowerPoint</Application>
  <PresentationFormat>全屏显示(4:3)</PresentationFormat>
  <Paragraphs>88</Paragraphs>
  <Slides>14</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16" baseType="lpstr">
      <vt:lpstr>默认设计模板</vt:lpstr>
      <vt:lpstr>Bitmap Image</vt:lpstr>
      <vt:lpstr>PowerPoint 演示文稿</vt:lpstr>
      <vt:lpstr>PowerPoint 演示文稿</vt:lpstr>
      <vt:lpstr>第一节　内部审计机构设置原则</vt:lpstr>
      <vt:lpstr>第一节　内部审计机构的设置原则</vt:lpstr>
      <vt:lpstr>第二节　内部审计机构设置模式</vt:lpstr>
      <vt:lpstr>第二节　内部审计机构设置模式</vt:lpstr>
      <vt:lpstr>第三节　内部审计机构职责与权限</vt:lpstr>
      <vt:lpstr>第三节　内部审计机构职责与权限</vt:lpstr>
      <vt:lpstr>第三节　内部审计机构职责与权限</vt:lpstr>
      <vt:lpstr>第三节　内部审计机构职责与权限</vt:lpstr>
      <vt:lpstr>第三节　内部审计机构职责与权限</vt:lpstr>
      <vt:lpstr>第三节　内部审计机构职责与权限</vt:lpstr>
      <vt:lpstr>第四节　集团公司内部审计机构设置</vt:lpstr>
      <vt:lpstr>第四节　集团公司内部审计机构设置</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128</cp:revision>
  <dcterms:created xsi:type="dcterms:W3CDTF">2013-07-06T13:20:00Z</dcterms:created>
  <dcterms:modified xsi:type="dcterms:W3CDTF">2022-08-29T04:30:29Z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