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notesSlides/notesSlide1.xml" ContentType="application/vnd.openxmlformats-officedocument.presentationml.notesSlide+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notesSlides/notesSlide5.xml" ContentType="application/vnd.openxmlformats-officedocument.presentationml.notesSlide+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48" r:id="rId1"/>
    <p:sldMasterId id="2147483675" r:id="rId2"/>
    <p:sldMasterId id="2147483690" r:id="rId3"/>
    <p:sldMasterId id="2147483663" r:id="rId4"/>
  </p:sldMasterIdLst>
  <p:notesMasterIdLst>
    <p:notesMasterId r:id="rId44"/>
  </p:notesMasterIdLst>
  <p:handoutMasterIdLst>
    <p:handoutMasterId r:id="rId45"/>
  </p:handoutMasterIdLst>
  <p:sldIdLst>
    <p:sldId id="256" r:id="rId5"/>
    <p:sldId id="529" r:id="rId6"/>
    <p:sldId id="528" r:id="rId7"/>
    <p:sldId id="339" r:id="rId8"/>
    <p:sldId id="509" r:id="rId9"/>
    <p:sldId id="456" r:id="rId10"/>
    <p:sldId id="530" r:id="rId11"/>
    <p:sldId id="479" r:id="rId12"/>
    <p:sldId id="480" r:id="rId13"/>
    <p:sldId id="481" r:id="rId14"/>
    <p:sldId id="485" r:id="rId15"/>
    <p:sldId id="486" r:id="rId16"/>
    <p:sldId id="483" r:id="rId17"/>
    <p:sldId id="484" r:id="rId18"/>
    <p:sldId id="525" r:id="rId19"/>
    <p:sldId id="488" r:id="rId20"/>
    <p:sldId id="489" r:id="rId21"/>
    <p:sldId id="527" r:id="rId22"/>
    <p:sldId id="490" r:id="rId23"/>
    <p:sldId id="491" r:id="rId24"/>
    <p:sldId id="493" r:id="rId25"/>
    <p:sldId id="494" r:id="rId26"/>
    <p:sldId id="492" r:id="rId27"/>
    <p:sldId id="531" r:id="rId28"/>
    <p:sldId id="532" r:id="rId29"/>
    <p:sldId id="533" r:id="rId30"/>
    <p:sldId id="534" r:id="rId31"/>
    <p:sldId id="535" r:id="rId32"/>
    <p:sldId id="536" r:id="rId33"/>
    <p:sldId id="537" r:id="rId34"/>
    <p:sldId id="538" r:id="rId35"/>
    <p:sldId id="495" r:id="rId36"/>
    <p:sldId id="496" r:id="rId37"/>
    <p:sldId id="497" r:id="rId38"/>
    <p:sldId id="498" r:id="rId39"/>
    <p:sldId id="526" r:id="rId40"/>
    <p:sldId id="539" r:id="rId41"/>
    <p:sldId id="540" r:id="rId42"/>
    <p:sldId id="285" r:id="rId43"/>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3B2"/>
    <a:srgbClr val="969696"/>
    <a:srgbClr val="808080"/>
    <a:srgbClr val="000000"/>
    <a:srgbClr val="1C1C1C"/>
    <a:srgbClr val="5F5F5F"/>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46" autoAdjust="0"/>
    <p:restoredTop sz="92000" autoAdjust="0"/>
  </p:normalViewPr>
  <p:slideViewPr>
    <p:cSldViewPr>
      <p:cViewPr varScale="1">
        <p:scale>
          <a:sx n="61" d="100"/>
          <a:sy n="61" d="100"/>
        </p:scale>
        <p:origin x="-72" y="-87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301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slideMaster" Target="slideMasters/slideMaster1.xml"/><Relationship Id="rId6"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26A815-0383-4689-8765-8117E9F1D2BE}" type="datetimeFigureOut">
              <a:rPr lang="zh-CN" altLang="en-US" smtClean="0"/>
              <a:pPr/>
              <a:t>2023/7/21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679231-EB16-4B5E-ADC4-75F9A7B03D93}" type="slidenum">
              <a:rPr lang="zh-CN" altLang="en-US" smtClean="0"/>
              <a:pPr/>
              <a:t>‹#›</a:t>
            </a:fld>
            <a:endParaRPr lang="zh-CN" altLang="en-US"/>
          </a:p>
        </p:txBody>
      </p:sp>
    </p:spTree>
    <p:extLst>
      <p:ext uri="{BB962C8B-B14F-4D97-AF65-F5344CB8AC3E}">
        <p14:creationId xmlns:p14="http://schemas.microsoft.com/office/powerpoint/2010/main" val="2097234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95149C8E-D283-4DCB-8669-A8932727E3DC}" type="slidenum">
              <a:rPr lang="en-US" altLang="zh-CN"/>
              <a:pPr/>
              <a:t>‹#›</a:t>
            </a:fld>
            <a:endParaRPr lang="en-US" altLang="zh-CN"/>
          </a:p>
        </p:txBody>
      </p:sp>
    </p:spTree>
    <p:extLst>
      <p:ext uri="{BB962C8B-B14F-4D97-AF65-F5344CB8AC3E}">
        <p14:creationId xmlns:p14="http://schemas.microsoft.com/office/powerpoint/2010/main" val="338091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10</a:t>
            </a:fld>
            <a:endParaRPr lang="en-US" altLang="zh-CN"/>
          </a:p>
        </p:txBody>
      </p:sp>
    </p:spTree>
    <p:extLst>
      <p:ext uri="{BB962C8B-B14F-4D97-AF65-F5344CB8AC3E}">
        <p14:creationId xmlns:p14="http://schemas.microsoft.com/office/powerpoint/2010/main" val="3166469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卡号：</a:t>
            </a:r>
            <a:r>
              <a:rPr lang="en-US" altLang="zh-CN" dirty="0"/>
              <a:t>16-19</a:t>
            </a:r>
            <a:r>
              <a:rPr lang="zh-CN" altLang="en-US" dirty="0"/>
              <a:t>位</a:t>
            </a:r>
            <a:r>
              <a:rPr lang="zh-CN" altLang="en-US" baseline="0" dirty="0"/>
              <a:t> 前六位是</a:t>
            </a:r>
            <a:r>
              <a:rPr lang="en-US" altLang="zh-CN" baseline="0" dirty="0"/>
              <a:t>bin</a:t>
            </a:r>
            <a:r>
              <a:rPr lang="zh-CN" altLang="en-US" baseline="0" dirty="0"/>
              <a:t>号，卡号的前</a:t>
            </a:r>
            <a:r>
              <a:rPr lang="en-US" altLang="zh-CN" baseline="0" dirty="0"/>
              <a:t>6</a:t>
            </a:r>
            <a:r>
              <a:rPr lang="zh-CN" altLang="en-US" baseline="0" dirty="0"/>
              <a:t>位数字代表发卡行标识代码，也叫</a:t>
            </a:r>
            <a:r>
              <a:rPr lang="en-US" altLang="zh-CN" baseline="0" dirty="0"/>
              <a:t>BIN</a:t>
            </a:r>
            <a:r>
              <a:rPr lang="zh-CN" altLang="en-US" baseline="0" dirty="0"/>
              <a:t>号，不同的</a:t>
            </a:r>
            <a:r>
              <a:rPr lang="en-US" altLang="zh-CN" baseline="0" dirty="0"/>
              <a:t>BIN</a:t>
            </a:r>
            <a:r>
              <a:rPr lang="zh-CN" altLang="en-US" baseline="0" dirty="0"/>
              <a:t>号代表了不同的银行卡组织和卡片级别。卡号第</a:t>
            </a:r>
            <a:r>
              <a:rPr lang="en-US" altLang="zh-CN" baseline="0" dirty="0"/>
              <a:t>7</a:t>
            </a:r>
            <a:r>
              <a:rPr lang="zh-CN" altLang="en-US" baseline="0" dirty="0"/>
              <a:t>位起是发卡机构自定义，由</a:t>
            </a:r>
            <a:r>
              <a:rPr lang="en-US" altLang="zh-CN" baseline="0" dirty="0"/>
              <a:t>9</a:t>
            </a:r>
            <a:r>
              <a:rPr lang="zh-CN" altLang="en-US" baseline="0" dirty="0"/>
              <a:t>到</a:t>
            </a:r>
            <a:r>
              <a:rPr lang="en-US" altLang="zh-CN" baseline="0" dirty="0"/>
              <a:t>12</a:t>
            </a:r>
            <a:r>
              <a:rPr lang="zh-CN" altLang="en-US" baseline="0" dirty="0"/>
              <a:t>位数字组成</a:t>
            </a:r>
            <a:endParaRPr lang="zh-CN" altLang="en-US" dirty="0"/>
          </a:p>
          <a:p>
            <a:r>
              <a:rPr lang="zh-CN" altLang="en-US" dirty="0"/>
              <a:t>借记卡除</a:t>
            </a:r>
            <a:r>
              <a:rPr lang="en-US" altLang="zh-CN" dirty="0"/>
              <a:t>VIP</a:t>
            </a:r>
            <a:r>
              <a:rPr lang="zh-CN" altLang="en-US" dirty="0"/>
              <a:t>卡外都为预制卡，无持卡人姓名，贷记卡都是后制卡，有持卡人姓名。</a:t>
            </a:r>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11</a:t>
            </a:fld>
            <a:endParaRPr lang="en-US" altLang="zh-CN"/>
          </a:p>
        </p:txBody>
      </p:sp>
    </p:spTree>
    <p:extLst>
      <p:ext uri="{BB962C8B-B14F-4D97-AF65-F5344CB8AC3E}">
        <p14:creationId xmlns:p14="http://schemas.microsoft.com/office/powerpoint/2010/main" val="2245321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5149C8E-D283-4DCB-8669-A8932727E3DC}" type="slidenum">
              <a:rPr lang="en-US" altLang="zh-CN" smtClean="0"/>
              <a:pPr/>
              <a:t>12</a:t>
            </a:fld>
            <a:endParaRPr lang="en-US" altLang="zh-CN"/>
          </a:p>
        </p:txBody>
      </p:sp>
    </p:spTree>
    <p:extLst>
      <p:ext uri="{BB962C8B-B14F-4D97-AF65-F5344CB8AC3E}">
        <p14:creationId xmlns:p14="http://schemas.microsoft.com/office/powerpoint/2010/main" val="3538877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信用卡都是银行总行统一发的，没有归属地这个情况，所以目前的信用卡都是</a:t>
            </a:r>
            <a:r>
              <a:rPr lang="en-US" altLang="zh-CN" dirty="0"/>
              <a:t>16</a:t>
            </a:r>
            <a:r>
              <a:rPr lang="zh-CN" altLang="en-US" dirty="0"/>
              <a:t>位数的。</a:t>
            </a:r>
            <a:endParaRPr lang="en-US" altLang="zh-CN" dirty="0"/>
          </a:p>
          <a:p>
            <a:r>
              <a:rPr lang="zh-CN" altLang="en-US" dirty="0"/>
              <a:t>一家同行的卡，比如两张农行卡进行汇款，只需要输入真正卡号的</a:t>
            </a:r>
            <a:r>
              <a:rPr lang="en-US" altLang="zh-CN" dirty="0"/>
              <a:t>9</a:t>
            </a:r>
            <a:r>
              <a:rPr lang="zh-CN" altLang="en-US" dirty="0"/>
              <a:t>位数，钱是可以入账的（跨行的则不行）。</a:t>
            </a:r>
          </a:p>
          <a:p>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15</a:t>
            </a:fld>
            <a:endParaRPr lang="en-US" altLang="zh-CN"/>
          </a:p>
        </p:txBody>
      </p:sp>
    </p:spTree>
    <p:extLst>
      <p:ext uri="{BB962C8B-B14F-4D97-AF65-F5344CB8AC3E}">
        <p14:creationId xmlns:p14="http://schemas.microsoft.com/office/powerpoint/2010/main" val="3599347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95149C8E-D283-4DCB-8669-A8932727E3DC}" type="slidenum">
              <a:rPr lang="en-US" altLang="zh-CN" smtClean="0"/>
              <a:pPr/>
              <a:t>30</a:t>
            </a:fld>
            <a:endParaRPr lang="en-US" altLang="zh-CN"/>
          </a:p>
        </p:txBody>
      </p:sp>
    </p:spTree>
    <p:extLst>
      <p:ext uri="{BB962C8B-B14F-4D97-AF65-F5344CB8AC3E}">
        <p14:creationId xmlns:p14="http://schemas.microsoft.com/office/powerpoint/2010/main" val="2273323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642910" y="1142984"/>
            <a:ext cx="8229600" cy="4724400"/>
          </a:xfrm>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500034" y="1285860"/>
            <a:ext cx="8229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a:xfrm>
            <a:off x="500034" y="1285860"/>
            <a:ext cx="8229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7.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3.png"/><Relationship Id="rId3" Type="http://schemas.openxmlformats.org/officeDocument/2006/relationships/slideLayout" Target="../slideLayouts/slideLayout31.xml"/><Relationship Id="rId21" Type="http://schemas.openxmlformats.org/officeDocument/2006/relationships/image" Target="../media/image6.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jpeg"/><Relationship Id="rId2" Type="http://schemas.openxmlformats.org/officeDocument/2006/relationships/slideLayout" Target="../slideLayouts/slideLayout30.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19" Type="http://schemas.openxmlformats.org/officeDocument/2006/relationships/image" Target="../media/image4.jpe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7.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07207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altLang="zh-CN" dirty="0"/>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endParaRPr lang="en-US" altLang="zh-CN" dirty="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1219"/>
                                        </p:tgtEl>
                                        <p:attrNameLst>
                                          <p:attrName>style.visibility</p:attrName>
                                        </p:attrNameLst>
                                      </p:cBhvr>
                                      <p:to>
                                        <p:strVal val="visible"/>
                                      </p:to>
                                    </p:set>
                                    <p:animEffect transition="in" filter="wipe(left)">
                                      <p:cBhvr>
                                        <p:cTn id="13" dur="500"/>
                                        <p:tgtEl>
                                          <p:spTgt spid="1219"/>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1222"/>
                                        </p:tgtEl>
                                        <p:attrNameLst>
                                          <p:attrName>style.visibility</p:attrName>
                                        </p:attrNameLst>
                                      </p:cBhvr>
                                      <p:to>
                                        <p:strVal val="visible"/>
                                      </p:to>
                                    </p:set>
                                    <p:animEffect transition="in" filter="wipe(left)">
                                      <p:cBhvr>
                                        <p:cTn id="17" dur="500"/>
                                        <p:tgtEl>
                                          <p:spTgt spid="1222"/>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1225"/>
                                        </p:tgtEl>
                                        <p:attrNameLst>
                                          <p:attrName>style.visibility</p:attrName>
                                        </p:attrNameLst>
                                      </p:cBhvr>
                                      <p:to>
                                        <p:strVal val="visible"/>
                                      </p:to>
                                    </p:set>
                                    <p:animEffect transition="in" filter="wipe(left)">
                                      <p:cBhvr>
                                        <p:cTn id="21"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1"/>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072462"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380037"/>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642910" y="1357298"/>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 </a:t>
            </a:r>
            <a:endParaRPr lang="en-US" altLang="zh-CN" dirty="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endParaRPr lang="en-US" altLang="zh-CN" dirty="0"/>
          </a:p>
        </p:txBody>
      </p:sp>
      <p:grpSp>
        <p:nvGrpSpPr>
          <p:cNvPr id="5" name="Group 33"/>
          <p:cNvGrpSpPr>
            <a:grpSpLocks/>
          </p:cNvGrpSpPr>
          <p:nvPr userDrawn="1"/>
        </p:nvGrpSpPr>
        <p:grpSpPr bwMode="auto">
          <a:xfrm>
            <a:off x="214282" y="6143644"/>
            <a:ext cx="7775575" cy="401350"/>
            <a:chOff x="884" y="3883"/>
            <a:chExt cx="4763" cy="278"/>
          </a:xfrm>
        </p:grpSpPr>
        <p:sp>
          <p:nvSpPr>
            <p:cNvPr id="55" name="Rectangle 34"/>
            <p:cNvSpPr>
              <a:spLocks noChangeArrowheads="1"/>
            </p:cNvSpPr>
            <p:nvPr userDrawn="1"/>
          </p:nvSpPr>
          <p:spPr bwMode="auto">
            <a:xfrm>
              <a:off x="884" y="3884"/>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30" y="3884"/>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第六章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672" y="3883"/>
              <a:ext cx="785" cy="277"/>
            </a:xfrm>
            <a:prstGeom prst="rect">
              <a:avLst/>
            </a:prstGeom>
            <a:solidFill>
              <a:srgbClr val="00CCFF">
                <a:alpha val="48000"/>
              </a:srgbClr>
            </a:solidFill>
            <a:ln w="9525">
              <a:noFill/>
              <a:miter lim="800000"/>
              <a:headEnd/>
              <a:tailEnd/>
            </a:ln>
            <a:effectLst/>
          </p:spPr>
          <p:txBody>
            <a:bodyPr wrap="none">
              <a:spAutoFit/>
            </a:bodyPr>
            <a:lstStyle/>
            <a:p>
              <a:pPr>
                <a:spcBef>
                  <a:spcPct val="0"/>
                </a:spcBef>
                <a:buFontTx/>
                <a:buNone/>
              </a:pPr>
              <a:r>
                <a:rPr lang="en-US" altLang="zh-CN"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547" y="3883"/>
              <a:ext cx="2222"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一</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二</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三</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四</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五</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六</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3"/>
                    </p:tgtEl>
                  </p:cond>
                </p:stCondLst>
                <p:endSync evt="end" delay="0">
                  <p:rtn val="all"/>
                </p:endSync>
                <p:childTnLst>
                  <p:par>
                    <p:cTn id="21" fill="hold">
                      <p:stCondLst>
                        <p:cond delay="0"/>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dirty="0"/>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71868" y="4929198"/>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357222" y="578645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 </a:t>
            </a:r>
            <a:endParaRPr lang="en-US" altLang="zh-CN" dirty="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a:t>单击此处编辑母版标题样式</a:t>
            </a:r>
            <a:endParaRPr lang="en-US" altLang="zh-CN" dirty="0"/>
          </a:p>
        </p:txBody>
      </p:sp>
      <p:grpSp>
        <p:nvGrpSpPr>
          <p:cNvPr id="5" name="Group 33"/>
          <p:cNvGrpSpPr>
            <a:grpSpLocks/>
          </p:cNvGrpSpPr>
          <p:nvPr userDrawn="1"/>
        </p:nvGrpSpPr>
        <p:grpSpPr bwMode="auto">
          <a:xfrm>
            <a:off x="-750" y="5857895"/>
            <a:ext cx="8141254" cy="470648"/>
            <a:chOff x="621" y="3883"/>
            <a:chExt cx="4987" cy="326"/>
          </a:xfrm>
        </p:grpSpPr>
        <p:sp>
          <p:nvSpPr>
            <p:cNvPr id="55" name="Rectangle 34"/>
            <p:cNvSpPr>
              <a:spLocks noChangeArrowheads="1"/>
            </p:cNvSpPr>
            <p:nvPr userDrawn="1"/>
          </p:nvSpPr>
          <p:spPr bwMode="auto">
            <a:xfrm>
              <a:off x="621" y="3883"/>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72" y="3883"/>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第七章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759" y="3932"/>
              <a:ext cx="785" cy="277"/>
            </a:xfrm>
            <a:prstGeom prst="rect">
              <a:avLst/>
            </a:prstGeom>
            <a:solidFill>
              <a:srgbClr val="00CCFF">
                <a:alpha val="48000"/>
              </a:srgbClr>
            </a:solidFill>
            <a:ln w="9525">
              <a:noFill/>
              <a:miter lim="800000"/>
              <a:headEnd/>
              <a:tailEnd/>
            </a:ln>
            <a:effectLst/>
          </p:spPr>
          <p:txBody>
            <a:bodyPr wrap="square">
              <a:spAutoFit/>
            </a:bodyPr>
            <a:lstStyle/>
            <a:p>
              <a:pPr>
                <a:spcBef>
                  <a:spcPct val="0"/>
                </a:spcBef>
                <a:buFontTx/>
                <a:buNone/>
              </a:pPr>
              <a:r>
                <a:rPr lang="en-US" altLang="zh-CN"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809" y="3883"/>
              <a:ext cx="270"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一</a:t>
              </a:r>
              <a:endParaRPr lang="zh-CN" altLang="en-US" sz="2000" dirty="0">
                <a:solidFill>
                  <a:srgbClr val="000099"/>
                </a:solidFill>
                <a:ea typeface="华文细黑" pitchFamily="2" charset="-122"/>
              </a:endParaRPr>
            </a:p>
          </p:txBody>
        </p:sp>
        <p:sp>
          <p:nvSpPr>
            <p:cNvPr id="59" name="Text Box 38"/>
            <p:cNvSpPr txBox="1">
              <a:spLocks noChangeArrowheads="1"/>
            </p:cNvSpPr>
            <p:nvPr userDrawn="1"/>
          </p:nvSpPr>
          <p:spPr bwMode="auto">
            <a:xfrm>
              <a:off x="3335" y="3883"/>
              <a:ext cx="270" cy="277"/>
            </a:xfrm>
            <a:prstGeom prst="rect">
              <a:avLst/>
            </a:prstGeom>
            <a:solidFill>
              <a:srgbClr val="C0C0C0">
                <a:alpha val="48000"/>
              </a:srgbClr>
            </a:solid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二</a:t>
              </a:r>
              <a:endParaRPr lang="zh-CN" altLang="en-US" sz="2000" dirty="0">
                <a:solidFill>
                  <a:srgbClr val="000099"/>
                </a:solidFill>
                <a:ea typeface="华文细黑" pitchFamily="2" charset="-122"/>
              </a:endParaRPr>
            </a:p>
          </p:txBody>
        </p:sp>
        <p:sp>
          <p:nvSpPr>
            <p:cNvPr id="60" name="Text Box 39"/>
            <p:cNvSpPr txBox="1">
              <a:spLocks noChangeArrowheads="1"/>
            </p:cNvSpPr>
            <p:nvPr userDrawn="1"/>
          </p:nvSpPr>
          <p:spPr bwMode="auto">
            <a:xfrm>
              <a:off x="3860" y="3883"/>
              <a:ext cx="787" cy="277"/>
            </a:xfrm>
            <a:prstGeom prst="rect">
              <a:avLst/>
            </a:prstGeom>
            <a:solidFill>
              <a:srgbClr val="FFCC99">
                <a:alpha val="48000"/>
              </a:srgbClr>
            </a:solidFill>
            <a:ln w="9525">
              <a:noFill/>
              <a:miter lim="800000"/>
              <a:headEnd/>
              <a:tailEnd/>
            </a:ln>
            <a:effectLst/>
          </p:spPr>
          <p:txBody>
            <a:bodyPr wrap="square">
              <a:spAutoFit/>
            </a:bodyPr>
            <a:lstStyle/>
            <a:p>
              <a:pPr>
                <a:spcBef>
                  <a:spcPct val="0"/>
                </a:spcBef>
                <a:buFontTx/>
                <a:buNone/>
              </a:pPr>
              <a:r>
                <a:rPr lang="zh-CN" altLang="en-US" sz="2000" dirty="0">
                  <a:solidFill>
                    <a:srgbClr val="000099"/>
                  </a:solidFill>
                  <a:ea typeface="华文细黑" pitchFamily="2" charset="-122"/>
                  <a:hlinkClick r:id="" action="ppaction://noaction"/>
                </a:rPr>
                <a:t>三</a:t>
              </a:r>
              <a:r>
                <a:rPr lang="zh-CN" altLang="en-US" sz="2000" dirty="0">
                  <a:solidFill>
                    <a:srgbClr val="000099"/>
                  </a:solidFill>
                  <a:ea typeface="华文细黑" pitchFamily="2" charset="-122"/>
                </a:rPr>
                <a:t>      </a:t>
              </a:r>
              <a:r>
                <a:rPr lang="zh-CN" altLang="en-US" sz="2000" dirty="0">
                  <a:solidFill>
                    <a:srgbClr val="000099"/>
                  </a:solidFill>
                  <a:ea typeface="华文细黑" pitchFamily="2" charset="-122"/>
                  <a:hlinkClick r:id="" action="ppaction://noaction"/>
                </a:rPr>
                <a:t>四</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63"/>
                    </p:tgtEl>
                  </p:cond>
                </p:stCondLst>
                <p:endSync evt="end" delay="0">
                  <p:rtn val="all"/>
                </p:endSync>
                <p:childTnLst>
                  <p:par>
                    <p:cTn id="23" fill="hold">
                      <p:stCondLst>
                        <p:cond delay="0"/>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2" fill="hold"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1+ppt_w/2"/>
                                          </p:val>
                                        </p:tav>
                                      </p:tavLst>
                                    </p:anim>
                                    <p:anim calcmode="lin" valueType="num">
                                      <p:cBhvr additive="base">
                                        <p:cTn id="32" dur="500"/>
                                        <p:tgtEl>
                                          <p:spTgt spid="5"/>
                                        </p:tgtEl>
                                        <p:attrNameLst>
                                          <p:attrName>ppt_y</p:attrName>
                                        </p:attrNameLst>
                                      </p:cBhvr>
                                      <p:tavLst>
                                        <p:tav tm="0">
                                          <p:val>
                                            <p:strVal val="ppt_y"/>
                                          </p:val>
                                        </p:tav>
                                        <p:tav tm="100000">
                                          <p:val>
                                            <p:strVal val="ppt_y"/>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8E2408-7821-47D2-9827-2FA5BEBA16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1.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notesSlide" Target="../notesSlides/notesSlide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slideLayout" Target="../slideLayouts/slideLayout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s>
</file>

<file path=ppt/slides/_rels/slide12.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notesSlide" Target="../notesSlides/notesSlide3.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tags" Target="../tags/tag95.xml"/><Relationship Id="rId10" Type="http://schemas.openxmlformats.org/officeDocument/2006/relationships/tags" Target="../tags/tag90.xml"/><Relationship Id="rId19" Type="http://schemas.openxmlformats.org/officeDocument/2006/relationships/slideLayout" Target="../slideLayouts/slideLayout2.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slide" Target="slide1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v.qq.com/x/page/w3019m3xsjn.html" TargetMode="External"/><Relationship Id="rId2" Type="http://schemas.openxmlformats.org/officeDocument/2006/relationships/hyperlink" Target="https://tv.sohu.com/v/dXMvMjk3MTAzMDU1Lzk1MzM5ODU4LnNodG1s.html?src=pl" TargetMode="External"/><Relationship Id="rId1" Type="http://schemas.openxmlformats.org/officeDocument/2006/relationships/slideLayout" Target="../slideLayouts/slideLayout2.xml"/><Relationship Id="rId4" Type="http://schemas.openxmlformats.org/officeDocument/2006/relationships/hyperlink" Target="https://tv.sohu.com/v/dXMvMzMyOTQ2MDUzLzEzNzk4NjI2My5zaHRtbA==.html"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tags" Target="../tags/tag101.xml"/><Relationship Id="rId7" Type="http://schemas.openxmlformats.org/officeDocument/2006/relationships/slideLayout" Target="../slideLayouts/slideLayout2.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s>
</file>

<file path=ppt/slides/_rels/slide24.xml.rels><?xml version="1.0" encoding="UTF-8" standalone="yes"?>
<Relationships xmlns="http://schemas.openxmlformats.org/package/2006/relationships"><Relationship Id="rId3" Type="http://schemas.openxmlformats.org/officeDocument/2006/relationships/hyperlink" Target="http://wiki.mbalib.com/wiki/Image:%E8%BD%AC%E5%B8%90%E6%94%AF%E7%A5%A8%E7%A5%A8%E6%A0%B7.gif" TargetMode="External"/><Relationship Id="rId2" Type="http://schemas.openxmlformats.org/officeDocument/2006/relationships/image" Target="../media/image30.jpeg"/><Relationship Id="rId1" Type="http://schemas.openxmlformats.org/officeDocument/2006/relationships/slideLayout" Target="../slideLayouts/slideLayout2.xml"/><Relationship Id="rId6" Type="http://schemas.openxmlformats.org/officeDocument/2006/relationships/image" Target="../media/image32.jpeg"/><Relationship Id="rId5" Type="http://schemas.openxmlformats.org/officeDocument/2006/relationships/hyperlink" Target="http://wiki.mbalib.com/wiki/Image:%E7%8E%B0%E9%87%91%E6%94%AF%E7%A5%A8%E7%A5%A8%E6%A0%B7.jpg" TargetMode="Externa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tags" Target="../tags/tag107.xml"/><Relationship Id="rId7" Type="http://schemas.openxmlformats.org/officeDocument/2006/relationships/slideLayout" Target="../slideLayouts/slideLayout2.xml"/><Relationship Id="rId2" Type="http://schemas.openxmlformats.org/officeDocument/2006/relationships/tags" Target="../tags/tag106.xml"/><Relationship Id="rId1" Type="http://schemas.openxmlformats.org/officeDocument/2006/relationships/tags" Target="../tags/tag10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s>
</file>

<file path=ppt/slides/_rels/slide28.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slide" Target="slide13.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slide" Target="slide33.xml"/><Relationship Id="rId4" Type="http://schemas.openxmlformats.org/officeDocument/2006/relationships/slide" Target="slide32.xml"/></Relationships>
</file>

<file path=ppt/slides/_rels/slide3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tags" Target="../tags/tag118.xml"/><Relationship Id="rId13" Type="http://schemas.openxmlformats.org/officeDocument/2006/relationships/tags" Target="../tags/tag123.xml"/><Relationship Id="rId18" Type="http://schemas.openxmlformats.org/officeDocument/2006/relationships/tags" Target="../tags/tag128.xml"/><Relationship Id="rId3" Type="http://schemas.openxmlformats.org/officeDocument/2006/relationships/tags" Target="../tags/tag113.xml"/><Relationship Id="rId21" Type="http://schemas.openxmlformats.org/officeDocument/2006/relationships/slideLayout" Target="../slideLayouts/slideLayout2.xml"/><Relationship Id="rId7" Type="http://schemas.openxmlformats.org/officeDocument/2006/relationships/tags" Target="../tags/tag117.xml"/><Relationship Id="rId12" Type="http://schemas.openxmlformats.org/officeDocument/2006/relationships/tags" Target="../tags/tag122.xml"/><Relationship Id="rId17" Type="http://schemas.openxmlformats.org/officeDocument/2006/relationships/tags" Target="../tags/tag127.xml"/><Relationship Id="rId2" Type="http://schemas.openxmlformats.org/officeDocument/2006/relationships/tags" Target="../tags/tag112.xml"/><Relationship Id="rId16" Type="http://schemas.openxmlformats.org/officeDocument/2006/relationships/tags" Target="../tags/tag126.xml"/><Relationship Id="rId20" Type="http://schemas.openxmlformats.org/officeDocument/2006/relationships/tags" Target="../tags/tag130.xml"/><Relationship Id="rId1" Type="http://schemas.openxmlformats.org/officeDocument/2006/relationships/tags" Target="../tags/tag111.xml"/><Relationship Id="rId6" Type="http://schemas.openxmlformats.org/officeDocument/2006/relationships/tags" Target="../tags/tag116.xml"/><Relationship Id="rId11" Type="http://schemas.openxmlformats.org/officeDocument/2006/relationships/tags" Target="../tags/tag121.xml"/><Relationship Id="rId5" Type="http://schemas.openxmlformats.org/officeDocument/2006/relationships/tags" Target="../tags/tag115.xml"/><Relationship Id="rId15" Type="http://schemas.openxmlformats.org/officeDocument/2006/relationships/tags" Target="../tags/tag125.xml"/><Relationship Id="rId10" Type="http://schemas.openxmlformats.org/officeDocument/2006/relationships/tags" Target="../tags/tag120.xml"/><Relationship Id="rId19" Type="http://schemas.openxmlformats.org/officeDocument/2006/relationships/tags" Target="../tags/tag129.xml"/><Relationship Id="rId4" Type="http://schemas.openxmlformats.org/officeDocument/2006/relationships/tags" Target="../tags/tag114.xml"/><Relationship Id="rId9" Type="http://schemas.openxmlformats.org/officeDocument/2006/relationships/tags" Target="../tags/tag119.xml"/><Relationship Id="rId14" Type="http://schemas.openxmlformats.org/officeDocument/2006/relationships/tags" Target="../tags/tag124.xml"/><Relationship Id="rId22" Type="http://schemas.openxmlformats.org/officeDocument/2006/relationships/hyperlink" Target="https://v.qq.com/x/page/i0323dgtgl8.html"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25.gi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2.xml"/><Relationship Id="rId1" Type="http://schemas.openxmlformats.org/officeDocument/2006/relationships/tags" Target="../tags/tag131.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34.xml"/><Relationship Id="rId1" Type="http://schemas.openxmlformats.org/officeDocument/2006/relationships/tags" Target="../tags/tag13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3" Type="http://schemas.openxmlformats.org/officeDocument/2006/relationships/tags" Target="../tags/tag15.xml"/><Relationship Id="rId18" Type="http://schemas.openxmlformats.org/officeDocument/2006/relationships/tags" Target="../tags/tag20.xml"/><Relationship Id="rId26" Type="http://schemas.openxmlformats.org/officeDocument/2006/relationships/tags" Target="../tags/tag28.xml"/><Relationship Id="rId39" Type="http://schemas.openxmlformats.org/officeDocument/2006/relationships/image" Target="../media/image12.png"/><Relationship Id="rId21" Type="http://schemas.openxmlformats.org/officeDocument/2006/relationships/tags" Target="../tags/tag23.xml"/><Relationship Id="rId34" Type="http://schemas.openxmlformats.org/officeDocument/2006/relationships/tags" Target="../tags/tag36.xml"/><Relationship Id="rId7" Type="http://schemas.openxmlformats.org/officeDocument/2006/relationships/tags" Target="../tags/tag9.xml"/><Relationship Id="rId12" Type="http://schemas.openxmlformats.org/officeDocument/2006/relationships/tags" Target="../tags/tag14.xml"/><Relationship Id="rId17" Type="http://schemas.openxmlformats.org/officeDocument/2006/relationships/tags" Target="../tags/tag19.xml"/><Relationship Id="rId25" Type="http://schemas.openxmlformats.org/officeDocument/2006/relationships/tags" Target="../tags/tag27.xml"/><Relationship Id="rId33" Type="http://schemas.openxmlformats.org/officeDocument/2006/relationships/tags" Target="../tags/tag35.xml"/><Relationship Id="rId38" Type="http://schemas.openxmlformats.org/officeDocument/2006/relationships/slideLayout" Target="../slideLayouts/slideLayout2.xml"/><Relationship Id="rId2" Type="http://schemas.openxmlformats.org/officeDocument/2006/relationships/tags" Target="../tags/tag4.xml"/><Relationship Id="rId16" Type="http://schemas.openxmlformats.org/officeDocument/2006/relationships/tags" Target="../tags/tag18.xml"/><Relationship Id="rId20" Type="http://schemas.openxmlformats.org/officeDocument/2006/relationships/tags" Target="../tags/tag22.xml"/><Relationship Id="rId29" Type="http://schemas.openxmlformats.org/officeDocument/2006/relationships/tags" Target="../tags/tag31.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tags" Target="../tags/tag13.xml"/><Relationship Id="rId24" Type="http://schemas.openxmlformats.org/officeDocument/2006/relationships/tags" Target="../tags/tag26.xml"/><Relationship Id="rId32" Type="http://schemas.openxmlformats.org/officeDocument/2006/relationships/tags" Target="../tags/tag34.xml"/><Relationship Id="rId37" Type="http://schemas.openxmlformats.org/officeDocument/2006/relationships/tags" Target="../tags/tag39.xml"/><Relationship Id="rId5" Type="http://schemas.openxmlformats.org/officeDocument/2006/relationships/tags" Target="../tags/tag7.xml"/><Relationship Id="rId15" Type="http://schemas.openxmlformats.org/officeDocument/2006/relationships/tags" Target="../tags/tag17.xml"/><Relationship Id="rId23" Type="http://schemas.openxmlformats.org/officeDocument/2006/relationships/tags" Target="../tags/tag25.xml"/><Relationship Id="rId28" Type="http://schemas.openxmlformats.org/officeDocument/2006/relationships/tags" Target="../tags/tag30.xml"/><Relationship Id="rId36" Type="http://schemas.openxmlformats.org/officeDocument/2006/relationships/tags" Target="../tags/tag38.xml"/><Relationship Id="rId10" Type="http://schemas.openxmlformats.org/officeDocument/2006/relationships/tags" Target="../tags/tag12.xml"/><Relationship Id="rId19" Type="http://schemas.openxmlformats.org/officeDocument/2006/relationships/tags" Target="../tags/tag21.xml"/><Relationship Id="rId31" Type="http://schemas.openxmlformats.org/officeDocument/2006/relationships/tags" Target="../tags/tag33.xml"/><Relationship Id="rId4" Type="http://schemas.openxmlformats.org/officeDocument/2006/relationships/tags" Target="../tags/tag6.xml"/><Relationship Id="rId9" Type="http://schemas.openxmlformats.org/officeDocument/2006/relationships/tags" Target="../tags/tag11.xml"/><Relationship Id="rId14" Type="http://schemas.openxmlformats.org/officeDocument/2006/relationships/tags" Target="../tags/tag16.xml"/><Relationship Id="rId22" Type="http://schemas.openxmlformats.org/officeDocument/2006/relationships/tags" Target="../tags/tag24.xml"/><Relationship Id="rId27" Type="http://schemas.openxmlformats.org/officeDocument/2006/relationships/tags" Target="../tags/tag29.xml"/><Relationship Id="rId30" Type="http://schemas.openxmlformats.org/officeDocument/2006/relationships/tags" Target="../tags/tag32.xml"/><Relationship Id="rId35" Type="http://schemas.openxmlformats.org/officeDocument/2006/relationships/tags" Target="../tags/tag37.xml"/><Relationship Id="rId8" Type="http://schemas.openxmlformats.org/officeDocument/2006/relationships/tags" Target="../tags/tag10.xml"/><Relationship Id="rId3" Type="http://schemas.openxmlformats.org/officeDocument/2006/relationships/tags" Target="../tags/tag5.xml"/></Relationships>
</file>

<file path=ppt/slides/_rels/slide5.xml.rels><?xml version="1.0" encoding="UTF-8" standalone="yes"?>
<Relationships xmlns="http://schemas.openxmlformats.org/package/2006/relationships"><Relationship Id="rId8" Type="http://schemas.openxmlformats.org/officeDocument/2006/relationships/tags" Target="../tags/tag47.xml"/><Relationship Id="rId13" Type="http://schemas.openxmlformats.org/officeDocument/2006/relationships/tags" Target="../tags/tag52.xml"/><Relationship Id="rId18" Type="http://schemas.openxmlformats.org/officeDocument/2006/relationships/tags" Target="../tags/tag57.xml"/><Relationship Id="rId3" Type="http://schemas.openxmlformats.org/officeDocument/2006/relationships/tags" Target="../tags/tag42.xml"/><Relationship Id="rId21" Type="http://schemas.openxmlformats.org/officeDocument/2006/relationships/tags" Target="../tags/tag60.xml"/><Relationship Id="rId7" Type="http://schemas.openxmlformats.org/officeDocument/2006/relationships/tags" Target="../tags/tag46.xml"/><Relationship Id="rId12" Type="http://schemas.openxmlformats.org/officeDocument/2006/relationships/tags" Target="../tags/tag51.xml"/><Relationship Id="rId17" Type="http://schemas.openxmlformats.org/officeDocument/2006/relationships/tags" Target="../tags/tag56.xml"/><Relationship Id="rId2" Type="http://schemas.openxmlformats.org/officeDocument/2006/relationships/tags" Target="../tags/tag41.xml"/><Relationship Id="rId16" Type="http://schemas.openxmlformats.org/officeDocument/2006/relationships/tags" Target="../tags/tag55.xml"/><Relationship Id="rId20" Type="http://schemas.openxmlformats.org/officeDocument/2006/relationships/tags" Target="../tags/tag59.xml"/><Relationship Id="rId1" Type="http://schemas.openxmlformats.org/officeDocument/2006/relationships/tags" Target="../tags/tag40.xml"/><Relationship Id="rId6" Type="http://schemas.openxmlformats.org/officeDocument/2006/relationships/tags" Target="../tags/tag45.xml"/><Relationship Id="rId11" Type="http://schemas.openxmlformats.org/officeDocument/2006/relationships/tags" Target="../tags/tag50.xml"/><Relationship Id="rId5" Type="http://schemas.openxmlformats.org/officeDocument/2006/relationships/tags" Target="../tags/tag44.xml"/><Relationship Id="rId15" Type="http://schemas.openxmlformats.org/officeDocument/2006/relationships/tags" Target="../tags/tag54.xml"/><Relationship Id="rId23" Type="http://schemas.openxmlformats.org/officeDocument/2006/relationships/slideLayout" Target="../slideLayouts/slideLayout6.xml"/><Relationship Id="rId10" Type="http://schemas.openxmlformats.org/officeDocument/2006/relationships/tags" Target="../tags/tag49.xml"/><Relationship Id="rId19" Type="http://schemas.openxmlformats.org/officeDocument/2006/relationships/tags" Target="../tags/tag58.xml"/><Relationship Id="rId4" Type="http://schemas.openxmlformats.org/officeDocument/2006/relationships/tags" Target="../tags/tag43.xml"/><Relationship Id="rId9" Type="http://schemas.openxmlformats.org/officeDocument/2006/relationships/tags" Target="../tags/tag48.xml"/><Relationship Id="rId14" Type="http://schemas.openxmlformats.org/officeDocument/2006/relationships/tags" Target="../tags/tag53.xml"/><Relationship Id="rId22" Type="http://schemas.openxmlformats.org/officeDocument/2006/relationships/tags" Target="../tags/tag61.xml"/></Relationships>
</file>

<file path=ppt/slides/_rels/slide6.xml.rels><?xml version="1.0" encoding="UTF-8" standalone="yes"?>
<Relationships xmlns="http://schemas.openxmlformats.org/package/2006/relationships"><Relationship Id="rId8" Type="http://schemas.openxmlformats.org/officeDocument/2006/relationships/tags" Target="../tags/tag69.xml"/><Relationship Id="rId3" Type="http://schemas.openxmlformats.org/officeDocument/2006/relationships/tags" Target="../tags/tag64.xml"/><Relationship Id="rId7" Type="http://schemas.openxmlformats.org/officeDocument/2006/relationships/tags" Target="../tags/tag68.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9"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72000" y="2303463"/>
            <a:ext cx="4495800" cy="1582737"/>
          </a:xfrm>
        </p:spPr>
        <p:txBody>
          <a:bodyPr/>
          <a:lstStyle/>
          <a:p>
            <a:r>
              <a:rPr lang="zh-CN" altLang="en-US" sz="3600" b="0" dirty="0" smtClean="0">
                <a:ea typeface="宋体" charset="-122"/>
              </a:rPr>
              <a:t>第</a:t>
            </a:r>
            <a:r>
              <a:rPr lang="en-US" altLang="zh-CN" sz="3600" b="0" dirty="0" smtClean="0">
                <a:ea typeface="宋体" charset="-122"/>
              </a:rPr>
              <a:t>4</a:t>
            </a:r>
            <a:r>
              <a:rPr lang="zh-CN" altLang="en-US" sz="3600" b="0" dirty="0" smtClean="0">
                <a:ea typeface="宋体" charset="-122"/>
              </a:rPr>
              <a:t>章电子支付工具</a:t>
            </a:r>
            <a:endParaRPr lang="en-US" altLang="zh-CN" sz="3600" dirty="0">
              <a:ea typeface="宋体" charset="-122"/>
            </a:endParaRPr>
          </a:p>
        </p:txBody>
      </p:sp>
      <p:sp>
        <p:nvSpPr>
          <p:cNvPr id="2058" name="Rectangle 10"/>
          <p:cNvSpPr>
            <a:spLocks noGrp="1" noChangeArrowheads="1"/>
          </p:cNvSpPr>
          <p:nvPr>
            <p:ph type="subTitle" idx="1"/>
          </p:nvPr>
        </p:nvSpPr>
        <p:spPr>
          <a:xfrm>
            <a:off x="4648200" y="4343400"/>
            <a:ext cx="4419600" cy="609600"/>
          </a:xfrm>
        </p:spPr>
        <p:txBody>
          <a:bodyPr/>
          <a:lstStyle/>
          <a:p>
            <a:endParaRPr lang="en-US" altLang="zh-CN" dirty="0">
              <a:ea typeface="宋体"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pic>
        <p:nvPicPr>
          <p:cNvPr id="9" name="Picture 28" descr="CCB JCB变形金刚双币狂派_"/>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855927"/>
            <a:ext cx="3240087"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0" descr="电影版人物集合-jcb（标准）"/>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2314" y="1551876"/>
            <a:ext cx="3148013" cy="200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20" descr="图片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5130" y="4815467"/>
            <a:ext cx="2554287" cy="13618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4" descr="图片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36296" y="1268760"/>
            <a:ext cx="1485900" cy="1913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4" descr="C:\Users\zgb\Desktop\捕获.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59832" y="4005063"/>
            <a:ext cx="5484813" cy="1491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377353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sp>
        <p:nvSpPr>
          <p:cNvPr id="16" name="MH_Other_1"/>
          <p:cNvSpPr/>
          <p:nvPr>
            <p:custDataLst>
              <p:tags r:id="rId1"/>
            </p:custDataLst>
          </p:nvPr>
        </p:nvSpPr>
        <p:spPr>
          <a:xfrm>
            <a:off x="1143000" y="3632770"/>
            <a:ext cx="6858000" cy="68263"/>
          </a:xfrm>
          <a:prstGeom prst="rect">
            <a:avLst/>
          </a:prstGeom>
          <a:solidFill>
            <a:srgbClr val="EEB500"/>
          </a:solidFill>
          <a:ln w="12700" cap="flat" cmpd="sng" algn="ctr">
            <a:noFill/>
            <a:prstDash val="solid"/>
            <a:miter lim="800000"/>
          </a:ln>
          <a:effectLst/>
        </p:spPr>
        <p:txBody>
          <a:bodyPr anchor="ctr">
            <a:normAutofit fontScale="25000" lnSpcReduction="20000"/>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7" name="MH_Other_2"/>
          <p:cNvSpPr/>
          <p:nvPr>
            <p:custDataLst>
              <p:tags r:id="rId2"/>
            </p:custDataLst>
          </p:nvPr>
        </p:nvSpPr>
        <p:spPr>
          <a:xfrm>
            <a:off x="2146300" y="3501008"/>
            <a:ext cx="330200" cy="330200"/>
          </a:xfrm>
          <a:prstGeom prst="ellipse">
            <a:avLst/>
          </a:prstGeom>
          <a:solidFill>
            <a:srgbClr val="EEB500"/>
          </a:solidFill>
          <a:ln w="28575" cap="flat" cmpd="sng" algn="ctr">
            <a:solidFill>
              <a:srgbClr val="FFFFFF"/>
            </a:solidFill>
            <a:prstDash val="solid"/>
            <a:miter lim="800000"/>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1</a:t>
            </a:r>
            <a:endParaRPr kumimoji="0" lang="zh-CN" altLang="en-US"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endParaRPr>
          </a:p>
        </p:txBody>
      </p:sp>
      <p:sp>
        <p:nvSpPr>
          <p:cNvPr id="18" name="MH_SubTitle_1"/>
          <p:cNvSpPr/>
          <p:nvPr>
            <p:custDataLst>
              <p:tags r:id="rId3"/>
            </p:custDataLst>
          </p:nvPr>
        </p:nvSpPr>
        <p:spPr>
          <a:xfrm>
            <a:off x="1443038" y="3956620"/>
            <a:ext cx="1973274"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rgbClr val="2BC3B6"/>
          </a:solidFill>
          <a:ln w="12700" cap="flat" cmpd="sng" algn="ctr">
            <a:noFill/>
            <a:prstDash val="solid"/>
            <a:miter lim="800000"/>
          </a:ln>
          <a:effectLst/>
        </p:spPr>
        <p:txBody>
          <a:bodyPr t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借记卡</a:t>
            </a:r>
          </a:p>
        </p:txBody>
      </p:sp>
      <p:sp>
        <p:nvSpPr>
          <p:cNvPr id="19" name="MH_Text_1"/>
          <p:cNvSpPr/>
          <p:nvPr>
            <p:custDataLst>
              <p:tags r:id="rId4"/>
            </p:custDataLst>
          </p:nvPr>
        </p:nvSpPr>
        <p:spPr>
          <a:xfrm>
            <a:off x="3703638" y="4415408"/>
            <a:ext cx="1973274" cy="2325960"/>
          </a:xfrm>
          <a:prstGeom prst="rect">
            <a:avLst/>
          </a:prstGeom>
          <a:solidFill>
            <a:srgbClr val="CFF5F1"/>
          </a:solidFill>
          <a:ln w="12700" cap="flat" cmpd="sng" algn="ctr">
            <a:noFill/>
            <a:prstDash val="solid"/>
            <a:miter lim="800000"/>
          </a:ln>
          <a:effectLst/>
        </p:spPr>
        <p:txBody>
          <a:bodyPr anchor="ctr">
            <a:normAutofit fontScale="92500" lnSpcReduction="20000"/>
          </a:bodyPr>
          <a:lstStyle/>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不必往卡里存钱，免担保，免抵押</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可在银行核给额度内透支消费</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先消费，后还款</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有免息期</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可以按最低还款额方式还款</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提供账单服务</a:t>
            </a:r>
            <a:endParaRPr kumimoji="0" lang="en-US" altLang="zh-CN"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algn="ctr"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endParaRPr kumimoji="0" lang="zh-CN" altLang="en-US" sz="16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p:txBody>
      </p:sp>
      <p:sp>
        <p:nvSpPr>
          <p:cNvPr id="20" name="MH_Other_3"/>
          <p:cNvSpPr/>
          <p:nvPr>
            <p:custDataLst>
              <p:tags r:id="rId5"/>
            </p:custDataLst>
          </p:nvPr>
        </p:nvSpPr>
        <p:spPr>
          <a:xfrm>
            <a:off x="4406900" y="3501008"/>
            <a:ext cx="330200" cy="330200"/>
          </a:xfrm>
          <a:prstGeom prst="ellipse">
            <a:avLst/>
          </a:prstGeom>
          <a:solidFill>
            <a:srgbClr val="EEB500"/>
          </a:solidFill>
          <a:ln w="28575" cap="flat" cmpd="sng" algn="ctr">
            <a:solidFill>
              <a:srgbClr val="FFFFFF"/>
            </a:solidFill>
            <a:prstDash val="solid"/>
            <a:miter lim="800000"/>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2</a:t>
            </a:r>
            <a:endParaRPr kumimoji="0" lang="zh-CN" altLang="en-US"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endParaRPr>
          </a:p>
        </p:txBody>
      </p:sp>
      <p:sp>
        <p:nvSpPr>
          <p:cNvPr id="21" name="MH_SubTitle_2"/>
          <p:cNvSpPr/>
          <p:nvPr>
            <p:custDataLst>
              <p:tags r:id="rId6"/>
            </p:custDataLst>
          </p:nvPr>
        </p:nvSpPr>
        <p:spPr>
          <a:xfrm>
            <a:off x="3703638" y="3956620"/>
            <a:ext cx="1948482"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rgbClr val="2BC3B6"/>
          </a:solidFill>
          <a:ln w="12700" cap="flat" cmpd="sng" algn="ctr">
            <a:noFill/>
            <a:prstDash val="solid"/>
            <a:miter lim="800000"/>
          </a:ln>
          <a:effectLst/>
        </p:spPr>
        <p:txBody>
          <a:bodyPr t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信用卡</a:t>
            </a:r>
          </a:p>
        </p:txBody>
      </p:sp>
      <p:sp>
        <p:nvSpPr>
          <p:cNvPr id="22" name="MH_Text_2"/>
          <p:cNvSpPr/>
          <p:nvPr>
            <p:custDataLst>
              <p:tags r:id="rId7"/>
            </p:custDataLst>
          </p:nvPr>
        </p:nvSpPr>
        <p:spPr>
          <a:xfrm>
            <a:off x="1443038" y="4415408"/>
            <a:ext cx="1948482" cy="2325960"/>
          </a:xfrm>
          <a:prstGeom prst="rect">
            <a:avLst/>
          </a:prstGeom>
          <a:solidFill>
            <a:srgbClr val="CFF5F1"/>
          </a:solidFill>
          <a:ln w="12700" cap="flat" cmpd="sng" algn="ctr">
            <a:noFill/>
            <a:prstDash val="solid"/>
            <a:miter lim="800000"/>
          </a:ln>
          <a:effectLst/>
        </p:spPr>
        <p:txBody>
          <a:bodyPr anchor="ctr">
            <a:normAutofit fontScale="92500" lnSpcReduction="20000"/>
          </a:bodyPr>
          <a:lstStyle/>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先存款，后消费</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不能透支，没有免息期</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不存在还款问题</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不提供账单服务</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p:txBody>
      </p:sp>
      <p:sp>
        <p:nvSpPr>
          <p:cNvPr id="23" name="MH_Other_4"/>
          <p:cNvSpPr/>
          <p:nvPr>
            <p:custDataLst>
              <p:tags r:id="rId8"/>
            </p:custDataLst>
          </p:nvPr>
        </p:nvSpPr>
        <p:spPr>
          <a:xfrm>
            <a:off x="6667500" y="3501008"/>
            <a:ext cx="330200" cy="330200"/>
          </a:xfrm>
          <a:prstGeom prst="ellipse">
            <a:avLst/>
          </a:prstGeom>
          <a:solidFill>
            <a:srgbClr val="EEB500"/>
          </a:solidFill>
          <a:ln w="28575" cap="flat" cmpd="sng" algn="ctr">
            <a:solidFill>
              <a:srgbClr val="FFFFFF"/>
            </a:solidFill>
            <a:prstDash val="solid"/>
            <a:miter lim="800000"/>
          </a:ln>
          <a:effectLst/>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3</a:t>
            </a:r>
            <a:endParaRPr kumimoji="0" lang="zh-CN" altLang="en-US" sz="16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endParaRPr>
          </a:p>
        </p:txBody>
      </p:sp>
      <p:sp>
        <p:nvSpPr>
          <p:cNvPr id="24" name="MH_SubTitle_3"/>
          <p:cNvSpPr/>
          <p:nvPr>
            <p:custDataLst>
              <p:tags r:id="rId9"/>
            </p:custDataLst>
          </p:nvPr>
        </p:nvSpPr>
        <p:spPr>
          <a:xfrm>
            <a:off x="5964238" y="3956620"/>
            <a:ext cx="1920130" cy="458788"/>
          </a:xfrm>
          <a:custGeom>
            <a:avLst/>
            <a:gdLst>
              <a:gd name="connsiteX0" fmla="*/ 867833 w 1735666"/>
              <a:gd name="connsiteY0" fmla="*/ 0 h 459312"/>
              <a:gd name="connsiteX1" fmla="*/ 1022348 w 1735666"/>
              <a:gd name="connsiteY1" fmla="*/ 137579 h 459312"/>
              <a:gd name="connsiteX2" fmla="*/ 1735666 w 1735666"/>
              <a:gd name="connsiteY2" fmla="*/ 137579 h 459312"/>
              <a:gd name="connsiteX3" fmla="*/ 1735666 w 1735666"/>
              <a:gd name="connsiteY3" fmla="*/ 459312 h 459312"/>
              <a:gd name="connsiteX4" fmla="*/ 0 w 1735666"/>
              <a:gd name="connsiteY4" fmla="*/ 459312 h 459312"/>
              <a:gd name="connsiteX5" fmla="*/ 0 w 1735666"/>
              <a:gd name="connsiteY5" fmla="*/ 137579 h 459312"/>
              <a:gd name="connsiteX6" fmla="*/ 713318 w 1735666"/>
              <a:gd name="connsiteY6" fmla="*/ 137579 h 459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5666" h="459312">
                <a:moveTo>
                  <a:pt x="867833" y="0"/>
                </a:moveTo>
                <a:lnTo>
                  <a:pt x="1022348" y="137579"/>
                </a:lnTo>
                <a:lnTo>
                  <a:pt x="1735666" y="137579"/>
                </a:lnTo>
                <a:lnTo>
                  <a:pt x="1735666" y="459312"/>
                </a:lnTo>
                <a:lnTo>
                  <a:pt x="0" y="459312"/>
                </a:lnTo>
                <a:lnTo>
                  <a:pt x="0" y="137579"/>
                </a:lnTo>
                <a:lnTo>
                  <a:pt x="713318" y="137579"/>
                </a:lnTo>
                <a:close/>
              </a:path>
            </a:pathLst>
          </a:custGeom>
          <a:solidFill>
            <a:srgbClr val="2BC3B6"/>
          </a:solidFill>
          <a:ln w="12700" cap="flat" cmpd="sng" algn="ctr">
            <a:noFill/>
            <a:prstDash val="solid"/>
            <a:miter lim="800000"/>
          </a:ln>
          <a:effectLst/>
        </p:spPr>
        <p:txBody>
          <a:bodyPr tIns="18000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rgbClr val="FEFFFF"/>
                </a:solidFill>
                <a:effectLst/>
                <a:uLnTx/>
                <a:uFillTx/>
                <a:latin typeface="Arial"/>
                <a:ea typeface="微软雅黑" panose="020B0503020204020204" pitchFamily="34" charset="-122"/>
                <a:cs typeface="+mn-cs"/>
              </a:rPr>
              <a:t>准贷记卡</a:t>
            </a:r>
          </a:p>
        </p:txBody>
      </p:sp>
      <p:sp>
        <p:nvSpPr>
          <p:cNvPr id="25" name="MH_Text_3"/>
          <p:cNvSpPr/>
          <p:nvPr>
            <p:custDataLst>
              <p:tags r:id="rId10"/>
            </p:custDataLst>
          </p:nvPr>
        </p:nvSpPr>
        <p:spPr>
          <a:xfrm>
            <a:off x="5964238" y="4415408"/>
            <a:ext cx="1920130" cy="2325960"/>
          </a:xfrm>
          <a:prstGeom prst="rect">
            <a:avLst/>
          </a:prstGeom>
          <a:solidFill>
            <a:srgbClr val="CFF5F1"/>
          </a:solidFill>
          <a:ln w="12700" cap="flat" cmpd="sng" algn="ctr">
            <a:noFill/>
            <a:prstDash val="solid"/>
            <a:miter lim="800000"/>
          </a:ln>
          <a:effectLst/>
        </p:spPr>
        <p:txBody>
          <a:bodyPr anchor="ctr">
            <a:normAutofit fontScale="77500" lnSpcReduction="20000"/>
          </a:bodyPr>
          <a:lstStyle/>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需先开立存款账户</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可以在银行允许范围内小额透支</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可能有免息期，视银行政策而定</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可能可以按最低还款额方式还款，视银行政策而定</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a:p>
            <a:pPr marL="285750" marR="0" lvl="0" indent="-285750" defTabSz="914400" eaLnBrk="1" fontAlgn="auto" latinLnBrk="0" hangingPunct="1">
              <a:lnSpc>
                <a:spcPct val="120000"/>
              </a:lnSpc>
              <a:spcBef>
                <a:spcPts val="0"/>
              </a:spcBef>
              <a:spcAft>
                <a:spcPts val="0"/>
              </a:spcAft>
              <a:buClrTx/>
              <a:buSzTx/>
              <a:buFont typeface="Wingdings" panose="05000000000000000000" pitchFamily="2" charset="2"/>
              <a:buChar char="Ø"/>
              <a:tabLst/>
              <a:defRPr/>
            </a:pPr>
            <a:r>
              <a:rPr kumimoji="0" lang="zh-CN" altLang="en-US"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rPr>
              <a:t>提供账单服务</a:t>
            </a:r>
            <a:endParaRPr kumimoji="0" lang="en-US" altLang="zh-CN" sz="1800" b="0" i="0" u="none" strike="noStrike" kern="0" cap="none" spc="0" normalizeH="0" baseline="0" noProof="0" dirty="0">
              <a:ln>
                <a:noFill/>
              </a:ln>
              <a:solidFill>
                <a:srgbClr val="229A8F"/>
              </a:solidFill>
              <a:effectLst/>
              <a:uLnTx/>
              <a:uFillTx/>
              <a:latin typeface="华文楷体" panose="02010600040101010101" pitchFamily="2" charset="-122"/>
              <a:ea typeface="华文楷体" panose="02010600040101010101" pitchFamily="2" charset="-122"/>
              <a:cs typeface="+mn-cs"/>
            </a:endParaRPr>
          </a:p>
        </p:txBody>
      </p:sp>
      <p:sp>
        <p:nvSpPr>
          <p:cNvPr id="26" name="MH_Desc_1"/>
          <p:cNvSpPr txBox="1">
            <a:spLocks noChangeArrowheads="1"/>
          </p:cNvSpPr>
          <p:nvPr>
            <p:custDataLst>
              <p:tags r:id="rId11"/>
            </p:custDataLst>
          </p:nvPr>
        </p:nvSpPr>
        <p:spPr bwMode="auto">
          <a:xfrm>
            <a:off x="1043608" y="1637512"/>
            <a:ext cx="7344816" cy="2166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fontAlgn="auto">
              <a:lnSpc>
                <a:spcPct val="130000"/>
              </a:lnSpc>
              <a:spcBef>
                <a:spcPts val="0"/>
              </a:spcBef>
              <a:spcAft>
                <a:spcPts val="0"/>
              </a:spcAft>
            </a:pPr>
            <a:r>
              <a:rPr lang="zh-CN" altLang="en-US" sz="1600" b="0" dirty="0">
                <a:solidFill>
                  <a:srgbClr val="FF0000"/>
                </a:solidFill>
                <a:ea typeface="微软雅黑" pitchFamily="34" charset="-122"/>
              </a:rPr>
              <a:t>借记卡</a:t>
            </a:r>
            <a:r>
              <a:rPr lang="zh-CN" altLang="en-US" sz="1600" b="0" dirty="0">
                <a:solidFill>
                  <a:srgbClr val="2BC3B6"/>
                </a:solidFill>
                <a:ea typeface="微软雅黑" pitchFamily="34" charset="-122"/>
              </a:rPr>
              <a:t>：</a:t>
            </a:r>
            <a:r>
              <a:rPr lang="zh-CN" altLang="en-US" sz="1600" b="0" dirty="0">
                <a:solidFill>
                  <a:srgbClr val="A5C249">
                    <a:lumMod val="50000"/>
                  </a:srgbClr>
                </a:solidFill>
                <a:ea typeface="微软雅黑" pitchFamily="34" charset="-122"/>
              </a:rPr>
              <a:t>先存款后消费（或取现），没有透支功能的银行卡。</a:t>
            </a:r>
            <a:endParaRPr lang="en-US" altLang="zh-CN" sz="1600" b="0" dirty="0">
              <a:solidFill>
                <a:srgbClr val="A5C249">
                  <a:lumMod val="50000"/>
                </a:srgbClr>
              </a:solidFill>
              <a:ea typeface="微软雅黑" pitchFamily="34" charset="-122"/>
            </a:endParaRPr>
          </a:p>
          <a:p>
            <a:pPr algn="just" fontAlgn="auto">
              <a:lnSpc>
                <a:spcPct val="130000"/>
              </a:lnSpc>
              <a:spcBef>
                <a:spcPts val="0"/>
              </a:spcBef>
              <a:spcAft>
                <a:spcPts val="0"/>
              </a:spcAft>
            </a:pPr>
            <a:r>
              <a:rPr lang="zh-CN" altLang="en-US" sz="1600" b="0" dirty="0">
                <a:solidFill>
                  <a:srgbClr val="FF0000"/>
                </a:solidFill>
                <a:ea typeface="微软雅黑" pitchFamily="34" charset="-122"/>
              </a:rPr>
              <a:t>准贷记卡</a:t>
            </a:r>
            <a:r>
              <a:rPr lang="zh-CN" altLang="en-US" sz="1600" b="0" dirty="0">
                <a:solidFill>
                  <a:srgbClr val="2BC3B6"/>
                </a:solidFill>
                <a:ea typeface="微软雅黑" pitchFamily="34" charset="-122"/>
              </a:rPr>
              <a:t>：</a:t>
            </a:r>
            <a:r>
              <a:rPr lang="zh-CN" altLang="en-US" sz="1600" b="0" dirty="0">
                <a:solidFill>
                  <a:srgbClr val="A5C249">
                    <a:lumMod val="50000"/>
                  </a:srgbClr>
                </a:solidFill>
                <a:ea typeface="微软雅黑" pitchFamily="34" charset="-122"/>
              </a:rPr>
              <a:t>持卡人</a:t>
            </a:r>
            <a:r>
              <a:rPr lang="en-US" altLang="zh-CN" sz="1600" b="0" dirty="0">
                <a:solidFill>
                  <a:srgbClr val="A5C249">
                    <a:lumMod val="50000"/>
                  </a:srgbClr>
                </a:solidFill>
                <a:ea typeface="微软雅黑" pitchFamily="34" charset="-122"/>
              </a:rPr>
              <a:t>.</a:t>
            </a:r>
            <a:r>
              <a:rPr lang="zh-CN" altLang="en-US" sz="1600" b="0" dirty="0">
                <a:solidFill>
                  <a:srgbClr val="A5C249">
                    <a:lumMod val="50000"/>
                  </a:srgbClr>
                </a:solidFill>
                <a:ea typeface="微软雅黑" pitchFamily="34" charset="-122"/>
              </a:rPr>
              <a:t>按发卡银行要求交存一定金额的备用金，当备用金账户余额不足支付时，可在发卡银行规定的信用额度内透支的银行卡。这个卡一般不可以透支取现，但可以透支消费。</a:t>
            </a:r>
            <a:endParaRPr lang="en-US" altLang="zh-CN" sz="1600" b="0" dirty="0">
              <a:solidFill>
                <a:srgbClr val="A5C249">
                  <a:lumMod val="50000"/>
                </a:srgbClr>
              </a:solidFill>
              <a:ea typeface="微软雅黑" pitchFamily="34" charset="-122"/>
            </a:endParaRPr>
          </a:p>
          <a:p>
            <a:pPr algn="just" fontAlgn="auto">
              <a:lnSpc>
                <a:spcPct val="130000"/>
              </a:lnSpc>
              <a:spcBef>
                <a:spcPts val="0"/>
              </a:spcBef>
              <a:spcAft>
                <a:spcPts val="0"/>
              </a:spcAft>
            </a:pPr>
            <a:r>
              <a:rPr lang="zh-CN" altLang="en-US" sz="1600" b="0" dirty="0">
                <a:solidFill>
                  <a:srgbClr val="FF0000"/>
                </a:solidFill>
                <a:ea typeface="微软雅黑" pitchFamily="34" charset="-122"/>
              </a:rPr>
              <a:t>贷记卡</a:t>
            </a:r>
            <a:r>
              <a:rPr lang="zh-CN" altLang="en-US" sz="1600" b="0" dirty="0">
                <a:solidFill>
                  <a:srgbClr val="2BC3B6"/>
                </a:solidFill>
                <a:ea typeface="微软雅黑" pitchFamily="34" charset="-122"/>
              </a:rPr>
              <a:t>：</a:t>
            </a:r>
            <a:r>
              <a:rPr lang="zh-CN" altLang="en-US" sz="1600" b="0" dirty="0">
                <a:solidFill>
                  <a:srgbClr val="A5C249">
                    <a:lumMod val="50000"/>
                  </a:srgbClr>
                </a:solidFill>
                <a:ea typeface="微软雅黑" pitchFamily="34" charset="-122"/>
              </a:rPr>
              <a:t>一般称为信用卡，发卡银行给予持卡人一定的信用额度，持卡人可在信用额度内，先消费，后还款的银行卡，可以透支取现。</a:t>
            </a:r>
          </a:p>
        </p:txBody>
      </p:sp>
      <p:sp>
        <p:nvSpPr>
          <p:cNvPr id="27" name="TextBox 26"/>
          <p:cNvSpPr txBox="1"/>
          <p:nvPr/>
        </p:nvSpPr>
        <p:spPr>
          <a:xfrm>
            <a:off x="868388" y="1052736"/>
            <a:ext cx="5095849"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银行卡分类</a:t>
            </a:r>
            <a:r>
              <a:rPr kumimoji="0" lang="en-US" altLang="zh-CN"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a:t>
            </a: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按清偿方式分</a:t>
            </a:r>
            <a:r>
              <a:rPr kumimoji="0" lang="en-US" altLang="zh-CN"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a:t>
            </a:r>
            <a:endPar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5177446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sp>
        <p:nvSpPr>
          <p:cNvPr id="22" name="MH_Other_1"/>
          <p:cNvSpPr/>
          <p:nvPr>
            <p:custDataLst>
              <p:tags r:id="rId1"/>
            </p:custDataLst>
          </p:nvPr>
        </p:nvSpPr>
        <p:spPr>
          <a:xfrm>
            <a:off x="2714625" y="3437061"/>
            <a:ext cx="387350" cy="484417"/>
          </a:xfrm>
          <a:custGeom>
            <a:avLst/>
            <a:gdLst>
              <a:gd name="connsiteX0" fmla="*/ 181098 w 387596"/>
              <a:gd name="connsiteY0" fmla="*/ 66889 h 348240"/>
              <a:gd name="connsiteX1" fmla="*/ 51899 w 387596"/>
              <a:gd name="connsiteY1" fmla="*/ 174120 h 348240"/>
              <a:gd name="connsiteX2" fmla="*/ 181098 w 387596"/>
              <a:gd name="connsiteY2" fmla="*/ 281351 h 348240"/>
              <a:gd name="connsiteX3" fmla="*/ 310297 w 387596"/>
              <a:gd name="connsiteY3" fmla="*/ 174120 h 348240"/>
              <a:gd name="connsiteX4" fmla="*/ 181098 w 387596"/>
              <a:gd name="connsiteY4" fmla="*/ 66889 h 348240"/>
              <a:gd name="connsiteX5" fmla="*/ 193798 w 387596"/>
              <a:gd name="connsiteY5" fmla="*/ 0 h 348240"/>
              <a:gd name="connsiteX6" fmla="*/ 387596 w 387596"/>
              <a:gd name="connsiteY6" fmla="*/ 174120 h 348240"/>
              <a:gd name="connsiteX7" fmla="*/ 193798 w 387596"/>
              <a:gd name="connsiteY7" fmla="*/ 348240 h 348240"/>
              <a:gd name="connsiteX8" fmla="*/ 0 w 387596"/>
              <a:gd name="connsiteY8" fmla="*/ 174120 h 348240"/>
              <a:gd name="connsiteX9" fmla="*/ 193798 w 387596"/>
              <a:gd name="connsiteY9" fmla="*/ 0 h 34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596" h="348240">
                <a:moveTo>
                  <a:pt x="181098" y="66889"/>
                </a:moveTo>
                <a:cubicBezTo>
                  <a:pt x="109743" y="66889"/>
                  <a:pt x="51899" y="114898"/>
                  <a:pt x="51899" y="174120"/>
                </a:cubicBezTo>
                <a:cubicBezTo>
                  <a:pt x="51899" y="233342"/>
                  <a:pt x="109743" y="281351"/>
                  <a:pt x="181098" y="281351"/>
                </a:cubicBezTo>
                <a:cubicBezTo>
                  <a:pt x="252453" y="281351"/>
                  <a:pt x="310297" y="233342"/>
                  <a:pt x="310297" y="174120"/>
                </a:cubicBezTo>
                <a:cubicBezTo>
                  <a:pt x="310297" y="114898"/>
                  <a:pt x="252453" y="66889"/>
                  <a:pt x="181098" y="66889"/>
                </a:cubicBezTo>
                <a:close/>
                <a:moveTo>
                  <a:pt x="193798" y="0"/>
                </a:moveTo>
                <a:cubicBezTo>
                  <a:pt x="300830" y="0"/>
                  <a:pt x="387596" y="77956"/>
                  <a:pt x="387596" y="174120"/>
                </a:cubicBezTo>
                <a:cubicBezTo>
                  <a:pt x="387596" y="270284"/>
                  <a:pt x="300830" y="348240"/>
                  <a:pt x="193798" y="348240"/>
                </a:cubicBezTo>
                <a:cubicBezTo>
                  <a:pt x="86766" y="348240"/>
                  <a:pt x="0" y="270284"/>
                  <a:pt x="0" y="174120"/>
                </a:cubicBezTo>
                <a:cubicBezTo>
                  <a:pt x="0" y="77956"/>
                  <a:pt x="86766" y="0"/>
                  <a:pt x="193798" y="0"/>
                </a:cubicBezTo>
                <a:close/>
              </a:path>
            </a:pathLst>
          </a:custGeom>
          <a:solidFill>
            <a:srgbClr val="92D050"/>
          </a:solidFill>
          <a:ln w="190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MH_Other_2"/>
          <p:cNvSpPr/>
          <p:nvPr>
            <p:custDataLst>
              <p:tags r:id="rId2"/>
            </p:custDataLst>
          </p:nvPr>
        </p:nvSpPr>
        <p:spPr>
          <a:xfrm>
            <a:off x="2835275" y="3518023"/>
            <a:ext cx="152400" cy="212348"/>
          </a:xfrm>
          <a:prstGeom prst="ellipse">
            <a:avLst/>
          </a:prstGeom>
          <a:solidFill>
            <a:srgbClr val="FFFFFF"/>
          </a:solidFill>
          <a:ln w="12700" cap="flat" cmpd="sng" algn="ctr">
            <a:solidFill>
              <a:srgbClr val="5F5F5F">
                <a:lumMod val="50000"/>
                <a:lumOff val="50000"/>
              </a:srgb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4" name="MH_Other_3"/>
          <p:cNvSpPr/>
          <p:nvPr>
            <p:custDataLst>
              <p:tags r:id="rId3"/>
            </p:custDataLst>
          </p:nvPr>
        </p:nvSpPr>
        <p:spPr>
          <a:xfrm rot="5441149">
            <a:off x="2830619" y="3554166"/>
            <a:ext cx="154837" cy="95250"/>
          </a:xfrm>
          <a:prstGeom prst="ellipse">
            <a:avLst/>
          </a:prstGeom>
          <a:solidFill>
            <a:srgbClr val="568424"/>
          </a:solidFill>
          <a:ln w="12700" cap="flat" cmpd="sng" algn="ctr">
            <a:solidFill>
              <a:srgbClr val="A3A3A3"/>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5" name="MH_Other_4"/>
          <p:cNvSpPr/>
          <p:nvPr>
            <p:custDataLst>
              <p:tags r:id="rId4"/>
            </p:custDataLst>
          </p:nvPr>
        </p:nvSpPr>
        <p:spPr>
          <a:xfrm rot="5441149">
            <a:off x="2606675" y="3273549"/>
            <a:ext cx="603250" cy="57150"/>
          </a:xfrm>
          <a:prstGeom prst="rect">
            <a:avLst/>
          </a:prstGeom>
          <a:gradFill flip="none" rotWithShape="1">
            <a:gsLst>
              <a:gs pos="51000">
                <a:srgbClr val="C2C2C2"/>
              </a:gs>
              <a:gs pos="2000">
                <a:srgbClr val="000000"/>
              </a:gs>
              <a:gs pos="98000">
                <a:srgbClr val="000000"/>
              </a:gs>
            </a:gsLst>
            <a:path path="rect">
              <a:fillToRect t="100000" r="100000"/>
            </a:path>
            <a:tileRect l="-100000" b="-100000"/>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6" name="MH_Other_5"/>
          <p:cNvSpPr/>
          <p:nvPr>
            <p:custDataLst>
              <p:tags r:id="rId5"/>
            </p:custDataLst>
          </p:nvPr>
        </p:nvSpPr>
        <p:spPr>
          <a:xfrm>
            <a:off x="2770188" y="2865562"/>
            <a:ext cx="276225" cy="274637"/>
          </a:xfrm>
          <a:prstGeom prst="ellipse">
            <a:avLst/>
          </a:prstGeom>
          <a:solidFill>
            <a:srgbClr val="D9D9D9"/>
          </a:solidFill>
          <a:ln w="12700" cap="flat" cmpd="sng" algn="ctr">
            <a:noFill/>
            <a:prstDash val="solid"/>
            <a:miter lim="800000"/>
          </a:ln>
          <a:effectLst>
            <a:outerShdw blurRad="50800" dist="38100" dir="2700000" algn="tl" rotWithShape="0">
              <a:prstClr val="black">
                <a:alpha val="2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MH_Other_6"/>
          <p:cNvSpPr/>
          <p:nvPr>
            <p:custDataLst>
              <p:tags r:id="rId6"/>
            </p:custDataLst>
          </p:nvPr>
        </p:nvSpPr>
        <p:spPr bwMode="auto">
          <a:xfrm>
            <a:off x="2806700" y="2902074"/>
            <a:ext cx="203200" cy="201613"/>
          </a:xfrm>
          <a:prstGeom prst="ellipse">
            <a:avLst/>
          </a:prstGeom>
          <a:solidFill>
            <a:srgbClr val="92D050"/>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MH_Other_7"/>
          <p:cNvSpPr/>
          <p:nvPr>
            <p:custDataLst>
              <p:tags r:id="rId7"/>
            </p:custDataLst>
          </p:nvPr>
        </p:nvSpPr>
        <p:spPr>
          <a:xfrm>
            <a:off x="1541463" y="3687887"/>
            <a:ext cx="2714625" cy="3125489"/>
          </a:xfrm>
          <a:prstGeom prst="roundRect">
            <a:avLst>
              <a:gd name="adj" fmla="val 6144"/>
            </a:avLst>
          </a:prstGeom>
          <a:solidFill>
            <a:srgbClr val="92D050"/>
          </a:solidFill>
          <a:ln w="190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9" name="MH_Text_1"/>
          <p:cNvSpPr/>
          <p:nvPr>
            <p:custDataLst>
              <p:tags r:id="rId8"/>
            </p:custDataLst>
          </p:nvPr>
        </p:nvSpPr>
        <p:spPr>
          <a:xfrm>
            <a:off x="1687513" y="3819649"/>
            <a:ext cx="2422525" cy="2793698"/>
          </a:xfrm>
          <a:prstGeom prst="roundRect">
            <a:avLst>
              <a:gd name="adj" fmla="val 6144"/>
            </a:avLst>
          </a:prstGeom>
          <a:solidFill>
            <a:srgbClr val="FFFFFF"/>
          </a:solidFill>
          <a:ln w="19050" cap="flat" cmpd="sng" algn="ctr">
            <a:noFill/>
            <a:prstDash val="solid"/>
            <a:miter lim="800000"/>
          </a:ln>
          <a:effectLst>
            <a:outerShdw blurRad="50800" dist="38100" dir="5400000" algn="t" rotWithShape="0">
              <a:prstClr val="black">
                <a:alpha val="15000"/>
              </a:prstClr>
            </a:outerShdw>
          </a:effectLst>
        </p:spPr>
        <p:txBody>
          <a:bodyPr anchor="ctr">
            <a:normAutofit fontScale="77500" lnSpcReduction="20000"/>
          </a:bodyPr>
          <a:lstStyle/>
          <a:p>
            <a:pPr marL="285750" marR="0" lvl="0" indent="-285750" algn="just" defTabSz="914400" eaLnBrk="1" fontAlgn="auto" latinLnBrk="0" hangingPunct="1">
              <a:lnSpc>
                <a:spcPct val="14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信用卡上安装一个拇指大小的微型电脑芯片，这个芯片包含了持卡人的各种信息；</a:t>
            </a:r>
            <a:endParaRPr kumimoji="0" lang="en-US" altLang="zh-CN"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endParaRPr>
          </a:p>
          <a:p>
            <a:pPr marL="285750" marR="0" lvl="0" indent="-285750" algn="just" defTabSz="914400" eaLnBrk="1" fontAlgn="auto" latinLnBrk="0" hangingPunct="1">
              <a:lnSpc>
                <a:spcPct val="14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这种芯片与磁条相比，具有更高的防伪能力，一般不易伪造，因而更加安全；</a:t>
            </a:r>
            <a:endParaRPr kumimoji="0" lang="en-US" altLang="zh-CN"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endParaRPr>
          </a:p>
          <a:p>
            <a:pPr marL="285750" marR="0" lvl="0" indent="-285750" algn="just" defTabSz="914400" eaLnBrk="1" fontAlgn="auto" latinLnBrk="0" hangingPunct="1">
              <a:lnSpc>
                <a:spcPct val="14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可以承载更多个人信息、交易记录和程序，可以进行交互式计算及时兑换积分。</a:t>
            </a:r>
          </a:p>
        </p:txBody>
      </p:sp>
      <p:sp>
        <p:nvSpPr>
          <p:cNvPr id="30" name="MH_Other_8"/>
          <p:cNvSpPr/>
          <p:nvPr>
            <p:custDataLst>
              <p:tags r:id="rId9"/>
            </p:custDataLst>
          </p:nvPr>
        </p:nvSpPr>
        <p:spPr>
          <a:xfrm>
            <a:off x="6169025" y="3437061"/>
            <a:ext cx="387350" cy="484417"/>
          </a:xfrm>
          <a:custGeom>
            <a:avLst/>
            <a:gdLst>
              <a:gd name="connsiteX0" fmla="*/ 181098 w 387596"/>
              <a:gd name="connsiteY0" fmla="*/ 66889 h 348240"/>
              <a:gd name="connsiteX1" fmla="*/ 51899 w 387596"/>
              <a:gd name="connsiteY1" fmla="*/ 174120 h 348240"/>
              <a:gd name="connsiteX2" fmla="*/ 181098 w 387596"/>
              <a:gd name="connsiteY2" fmla="*/ 281351 h 348240"/>
              <a:gd name="connsiteX3" fmla="*/ 310297 w 387596"/>
              <a:gd name="connsiteY3" fmla="*/ 174120 h 348240"/>
              <a:gd name="connsiteX4" fmla="*/ 181098 w 387596"/>
              <a:gd name="connsiteY4" fmla="*/ 66889 h 348240"/>
              <a:gd name="connsiteX5" fmla="*/ 193798 w 387596"/>
              <a:gd name="connsiteY5" fmla="*/ 0 h 348240"/>
              <a:gd name="connsiteX6" fmla="*/ 387596 w 387596"/>
              <a:gd name="connsiteY6" fmla="*/ 174120 h 348240"/>
              <a:gd name="connsiteX7" fmla="*/ 193798 w 387596"/>
              <a:gd name="connsiteY7" fmla="*/ 348240 h 348240"/>
              <a:gd name="connsiteX8" fmla="*/ 0 w 387596"/>
              <a:gd name="connsiteY8" fmla="*/ 174120 h 348240"/>
              <a:gd name="connsiteX9" fmla="*/ 193798 w 387596"/>
              <a:gd name="connsiteY9" fmla="*/ 0 h 348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7596" h="348240">
                <a:moveTo>
                  <a:pt x="181098" y="66889"/>
                </a:moveTo>
                <a:cubicBezTo>
                  <a:pt x="109743" y="66889"/>
                  <a:pt x="51899" y="114898"/>
                  <a:pt x="51899" y="174120"/>
                </a:cubicBezTo>
                <a:cubicBezTo>
                  <a:pt x="51899" y="233342"/>
                  <a:pt x="109743" y="281351"/>
                  <a:pt x="181098" y="281351"/>
                </a:cubicBezTo>
                <a:cubicBezTo>
                  <a:pt x="252453" y="281351"/>
                  <a:pt x="310297" y="233342"/>
                  <a:pt x="310297" y="174120"/>
                </a:cubicBezTo>
                <a:cubicBezTo>
                  <a:pt x="310297" y="114898"/>
                  <a:pt x="252453" y="66889"/>
                  <a:pt x="181098" y="66889"/>
                </a:cubicBezTo>
                <a:close/>
                <a:moveTo>
                  <a:pt x="193798" y="0"/>
                </a:moveTo>
                <a:cubicBezTo>
                  <a:pt x="300830" y="0"/>
                  <a:pt x="387596" y="77956"/>
                  <a:pt x="387596" y="174120"/>
                </a:cubicBezTo>
                <a:cubicBezTo>
                  <a:pt x="387596" y="270284"/>
                  <a:pt x="300830" y="348240"/>
                  <a:pt x="193798" y="348240"/>
                </a:cubicBezTo>
                <a:cubicBezTo>
                  <a:pt x="86766" y="348240"/>
                  <a:pt x="0" y="270284"/>
                  <a:pt x="0" y="174120"/>
                </a:cubicBezTo>
                <a:cubicBezTo>
                  <a:pt x="0" y="77956"/>
                  <a:pt x="86766" y="0"/>
                  <a:pt x="193798" y="0"/>
                </a:cubicBezTo>
                <a:close/>
              </a:path>
            </a:pathLst>
          </a:custGeom>
          <a:solidFill>
            <a:srgbClr val="FFC000"/>
          </a:solidFill>
          <a:ln w="190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1" name="MH_Other_9"/>
          <p:cNvSpPr/>
          <p:nvPr>
            <p:custDataLst>
              <p:tags r:id="rId10"/>
            </p:custDataLst>
          </p:nvPr>
        </p:nvSpPr>
        <p:spPr>
          <a:xfrm>
            <a:off x="6289675" y="3518023"/>
            <a:ext cx="152400" cy="212347"/>
          </a:xfrm>
          <a:prstGeom prst="ellipse">
            <a:avLst/>
          </a:prstGeom>
          <a:solidFill>
            <a:srgbClr val="FFFFFF"/>
          </a:solidFill>
          <a:ln w="12700" cap="flat" cmpd="sng" algn="ctr">
            <a:solidFill>
              <a:srgbClr val="A3A3A3"/>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2" name="MH_Other_10"/>
          <p:cNvSpPr/>
          <p:nvPr>
            <p:custDataLst>
              <p:tags r:id="rId11"/>
            </p:custDataLst>
          </p:nvPr>
        </p:nvSpPr>
        <p:spPr>
          <a:xfrm rot="5441149">
            <a:off x="6285019" y="3554166"/>
            <a:ext cx="154837" cy="95250"/>
          </a:xfrm>
          <a:prstGeom prst="ellipse">
            <a:avLst/>
          </a:prstGeom>
          <a:solidFill>
            <a:srgbClr val="926F00"/>
          </a:solidFill>
          <a:ln w="12700" cap="flat" cmpd="sng" algn="ctr">
            <a:solidFill>
              <a:srgbClr val="A3A3A3"/>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MH_Other_11"/>
          <p:cNvSpPr/>
          <p:nvPr>
            <p:custDataLst>
              <p:tags r:id="rId12"/>
            </p:custDataLst>
          </p:nvPr>
        </p:nvSpPr>
        <p:spPr>
          <a:xfrm rot="5441149">
            <a:off x="5941009" y="3392186"/>
            <a:ext cx="840542" cy="57150"/>
          </a:xfrm>
          <a:prstGeom prst="rect">
            <a:avLst/>
          </a:prstGeom>
          <a:gradFill flip="none" rotWithShape="1">
            <a:gsLst>
              <a:gs pos="51000">
                <a:srgbClr val="C2C2C2"/>
              </a:gs>
              <a:gs pos="2000">
                <a:srgbClr val="000000"/>
              </a:gs>
              <a:gs pos="98000">
                <a:srgbClr val="000000"/>
              </a:gs>
            </a:gsLst>
            <a:path path="rect">
              <a:fillToRect t="100000" r="100000"/>
            </a:path>
            <a:tileRect l="-100000" b="-100000"/>
          </a:gra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4" name="MH_Other_12"/>
          <p:cNvSpPr/>
          <p:nvPr>
            <p:custDataLst>
              <p:tags r:id="rId13"/>
            </p:custDataLst>
          </p:nvPr>
        </p:nvSpPr>
        <p:spPr>
          <a:xfrm>
            <a:off x="6224588" y="2865562"/>
            <a:ext cx="276225" cy="382667"/>
          </a:xfrm>
          <a:prstGeom prst="ellipse">
            <a:avLst/>
          </a:prstGeom>
          <a:solidFill>
            <a:srgbClr val="D9D9D9"/>
          </a:solidFill>
          <a:ln w="12700" cap="flat" cmpd="sng" algn="ctr">
            <a:noFill/>
            <a:prstDash val="solid"/>
            <a:miter lim="800000"/>
          </a:ln>
          <a:effectLst>
            <a:outerShdw blurRad="50800" dist="38100" dir="2700000" algn="tl" rotWithShape="0">
              <a:prstClr val="black">
                <a:alpha val="2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5" name="MH_Other_13"/>
          <p:cNvSpPr/>
          <p:nvPr>
            <p:custDataLst>
              <p:tags r:id="rId14"/>
            </p:custDataLst>
          </p:nvPr>
        </p:nvSpPr>
        <p:spPr bwMode="auto">
          <a:xfrm>
            <a:off x="6261100" y="2902074"/>
            <a:ext cx="203200" cy="280919"/>
          </a:xfrm>
          <a:prstGeom prst="ellipse">
            <a:avLst/>
          </a:prstGeom>
          <a:solidFill>
            <a:srgbClr val="FFC000"/>
          </a:solidFill>
          <a:ln w="6350" cap="flat" cmpd="sng" algn="ctr">
            <a:solidFill>
              <a:srgbClr val="FFFFFF"/>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6" name="MH_Other_14"/>
          <p:cNvSpPr/>
          <p:nvPr>
            <p:custDataLst>
              <p:tags r:id="rId15"/>
            </p:custDataLst>
          </p:nvPr>
        </p:nvSpPr>
        <p:spPr>
          <a:xfrm>
            <a:off x="4995863" y="3687887"/>
            <a:ext cx="2714625" cy="3125489"/>
          </a:xfrm>
          <a:prstGeom prst="roundRect">
            <a:avLst>
              <a:gd name="adj" fmla="val 6144"/>
            </a:avLst>
          </a:prstGeom>
          <a:solidFill>
            <a:srgbClr val="FFC000"/>
          </a:solidFill>
          <a:ln w="190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7" name="MH_Text_2"/>
          <p:cNvSpPr/>
          <p:nvPr>
            <p:custDataLst>
              <p:tags r:id="rId16"/>
            </p:custDataLst>
          </p:nvPr>
        </p:nvSpPr>
        <p:spPr>
          <a:xfrm>
            <a:off x="5141913" y="3819649"/>
            <a:ext cx="2422525" cy="2793697"/>
          </a:xfrm>
          <a:prstGeom prst="roundRect">
            <a:avLst>
              <a:gd name="adj" fmla="val 6144"/>
            </a:avLst>
          </a:prstGeom>
          <a:solidFill>
            <a:srgbClr val="FFFFFF"/>
          </a:solidFill>
          <a:ln w="19050" cap="flat" cmpd="sng" algn="ctr">
            <a:noFill/>
            <a:prstDash val="solid"/>
            <a:miter lim="800000"/>
          </a:ln>
          <a:effectLst>
            <a:outerShdw blurRad="50800" dist="38100" dir="5400000" algn="t" rotWithShape="0">
              <a:prstClr val="black">
                <a:alpha val="15000"/>
              </a:prstClr>
            </a:outerShdw>
          </a:effectLst>
        </p:spPr>
        <p:txBody>
          <a:bodyPr anchor="ctr">
            <a:normAutofit/>
          </a:bodyPr>
          <a:lstStyle/>
          <a:p>
            <a:pPr marL="285750" marR="0" lvl="0" indent="-285750" algn="just" defTabSz="914400" eaLnBrk="1" fontAlgn="auto" latinLnBrk="0" hangingPunct="1">
              <a:lnSpc>
                <a:spcPct val="14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在信用卡背面安装一个带有持卡人有关信息的供</a:t>
            </a:r>
            <a:r>
              <a:rPr kumimoji="0" lang="en-US" altLang="zh-CN"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ATM</a:t>
            </a: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和</a:t>
            </a:r>
            <a:r>
              <a:rPr kumimoji="0" lang="en-US" altLang="zh-CN"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POS</a:t>
            </a: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终端识别与阅读的磁条；</a:t>
            </a:r>
            <a:endParaRPr kumimoji="0" lang="en-US" altLang="zh-CN"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endParaRPr>
          </a:p>
          <a:p>
            <a:pPr marL="285750" marR="0" lvl="0" indent="-285750" algn="just" defTabSz="914400" eaLnBrk="1" fontAlgn="auto" latinLnBrk="0" hangingPunct="1">
              <a:lnSpc>
                <a:spcPct val="140000"/>
              </a:lnSpc>
              <a:spcBef>
                <a:spcPts val="0"/>
              </a:spcBef>
              <a:spcAft>
                <a:spcPts val="0"/>
              </a:spcAft>
              <a:buClrTx/>
              <a:buSzTx/>
              <a:buFont typeface="Wingdings" panose="05000000000000000000" pitchFamily="2" charset="2"/>
              <a:buChar char="Ø"/>
              <a:tabLst/>
              <a:defRPr/>
            </a:pPr>
            <a:r>
              <a:rPr kumimoji="0" lang="zh-CN" altLang="en-US" sz="1600" b="0" i="0" u="none" strike="noStrike" kern="0" cap="none" spc="0" normalizeH="0" baseline="0" noProof="0" dirty="0">
                <a:ln>
                  <a:noFill/>
                </a:ln>
                <a:solidFill>
                  <a:srgbClr val="3B3B3B"/>
                </a:solidFill>
                <a:effectLst/>
                <a:uLnTx/>
                <a:uFillTx/>
                <a:latin typeface="Arial"/>
                <a:ea typeface="微软雅黑" panose="020B0503020204020204" pitchFamily="34" charset="-122"/>
                <a:cs typeface="+mn-cs"/>
              </a:rPr>
              <a:t>磁条卡成本相对较低，安全性不及芯片卡。</a:t>
            </a:r>
          </a:p>
        </p:txBody>
      </p:sp>
      <p:sp>
        <p:nvSpPr>
          <p:cNvPr id="38" name="MH_SubTitle_1"/>
          <p:cNvSpPr txBox="1">
            <a:spLocks noChangeArrowheads="1"/>
          </p:cNvSpPr>
          <p:nvPr>
            <p:custDataLst>
              <p:tags r:id="rId17"/>
            </p:custDataLst>
          </p:nvPr>
        </p:nvSpPr>
        <p:spPr bwMode="auto">
          <a:xfrm>
            <a:off x="1541463" y="2338512"/>
            <a:ext cx="2714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fontAlgn="auto">
              <a:lnSpc>
                <a:spcPct val="100000"/>
              </a:lnSpc>
              <a:spcBef>
                <a:spcPct val="0"/>
              </a:spcBef>
              <a:spcAft>
                <a:spcPts val="0"/>
              </a:spcAft>
              <a:buFontTx/>
              <a:buNone/>
            </a:pPr>
            <a:r>
              <a:rPr lang="zh-CN" altLang="en-US" sz="2400" dirty="0">
                <a:solidFill>
                  <a:srgbClr val="92D050"/>
                </a:solidFill>
                <a:latin typeface="微软雅黑" pitchFamily="34" charset="-122"/>
                <a:ea typeface="微软雅黑" pitchFamily="34" charset="-122"/>
              </a:rPr>
              <a:t>芯片卡</a:t>
            </a:r>
          </a:p>
        </p:txBody>
      </p:sp>
      <p:sp>
        <p:nvSpPr>
          <p:cNvPr id="39" name="MH_SubTitle_2"/>
          <p:cNvSpPr txBox="1">
            <a:spLocks noChangeArrowheads="1"/>
          </p:cNvSpPr>
          <p:nvPr>
            <p:custDataLst>
              <p:tags r:id="rId18"/>
            </p:custDataLst>
          </p:nvPr>
        </p:nvSpPr>
        <p:spPr bwMode="auto">
          <a:xfrm>
            <a:off x="4995863" y="2338512"/>
            <a:ext cx="2714625" cy="641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750"/>
              </a:spcBef>
              <a:buFont typeface="Arial" charset="0"/>
              <a:buChar char="•"/>
              <a:defRPr sz="2100">
                <a:solidFill>
                  <a:schemeClr val="tx1"/>
                </a:solidFill>
                <a:latin typeface="Calibri" pitchFamily="34" charset="0"/>
                <a:ea typeface="宋体" charset="-122"/>
              </a:defRPr>
            </a:lvl1pPr>
            <a:lvl2pPr marL="742950" indent="-285750">
              <a:lnSpc>
                <a:spcPct val="90000"/>
              </a:lnSpc>
              <a:spcBef>
                <a:spcPts val="375"/>
              </a:spcBef>
              <a:buFont typeface="Arial" charset="0"/>
              <a:buChar char="•"/>
              <a:defRPr>
                <a:solidFill>
                  <a:schemeClr val="tx1"/>
                </a:solidFill>
                <a:latin typeface="Calibri" pitchFamily="34" charset="0"/>
                <a:ea typeface="宋体" charset="-122"/>
              </a:defRPr>
            </a:lvl2pPr>
            <a:lvl3pPr marL="1143000" indent="-228600">
              <a:lnSpc>
                <a:spcPct val="90000"/>
              </a:lnSpc>
              <a:spcBef>
                <a:spcPts val="375"/>
              </a:spcBef>
              <a:buFont typeface="Arial" charset="0"/>
              <a:buChar char="•"/>
              <a:defRPr sz="1500">
                <a:solidFill>
                  <a:schemeClr val="tx1"/>
                </a:solidFill>
                <a:latin typeface="Calibri" pitchFamily="34" charset="0"/>
                <a:ea typeface="宋体" charset="-122"/>
              </a:defRPr>
            </a:lvl3pPr>
            <a:lvl4pPr marL="1600200" indent="-228600">
              <a:lnSpc>
                <a:spcPct val="90000"/>
              </a:lnSpc>
              <a:spcBef>
                <a:spcPts val="375"/>
              </a:spcBef>
              <a:buFont typeface="Arial" charset="0"/>
              <a:buChar char="•"/>
              <a:defRPr sz="1300">
                <a:solidFill>
                  <a:schemeClr val="tx1"/>
                </a:solidFill>
                <a:latin typeface="Calibri" pitchFamily="34" charset="0"/>
                <a:ea typeface="宋体" charset="-122"/>
              </a:defRPr>
            </a:lvl4pPr>
            <a:lvl5pPr marL="2057400" indent="-228600">
              <a:lnSpc>
                <a:spcPct val="90000"/>
              </a:lnSpc>
              <a:spcBef>
                <a:spcPts val="375"/>
              </a:spcBef>
              <a:buFont typeface="Arial" charset="0"/>
              <a:buChar char="•"/>
              <a:defRPr sz="1300">
                <a:solidFill>
                  <a:schemeClr val="tx1"/>
                </a:solidFill>
                <a:latin typeface="Calibri" pitchFamily="34" charset="0"/>
                <a:ea typeface="宋体" charset="-122"/>
              </a:defRPr>
            </a:lvl5pPr>
            <a:lvl6pPr marL="25146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6pPr>
            <a:lvl7pPr marL="29718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7pPr>
            <a:lvl8pPr marL="34290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8pPr>
            <a:lvl9pPr marL="3886200" indent="-228600" eaLnBrk="0" fontAlgn="base" hangingPunct="0">
              <a:lnSpc>
                <a:spcPct val="90000"/>
              </a:lnSpc>
              <a:spcBef>
                <a:spcPts val="375"/>
              </a:spcBef>
              <a:spcAft>
                <a:spcPct val="0"/>
              </a:spcAft>
              <a:buFont typeface="Arial" charset="0"/>
              <a:buChar char="•"/>
              <a:defRPr sz="1300">
                <a:solidFill>
                  <a:schemeClr val="tx1"/>
                </a:solidFill>
                <a:latin typeface="Calibri" pitchFamily="34" charset="0"/>
                <a:ea typeface="宋体" charset="-122"/>
              </a:defRPr>
            </a:lvl9pPr>
          </a:lstStyle>
          <a:p>
            <a:pPr algn="ctr" fontAlgn="auto">
              <a:lnSpc>
                <a:spcPct val="100000"/>
              </a:lnSpc>
              <a:spcBef>
                <a:spcPct val="0"/>
              </a:spcBef>
              <a:spcAft>
                <a:spcPts val="0"/>
              </a:spcAft>
              <a:buFontTx/>
              <a:buNone/>
            </a:pPr>
            <a:r>
              <a:rPr lang="zh-CN" altLang="en-US" sz="2400" dirty="0">
                <a:solidFill>
                  <a:srgbClr val="FFC000"/>
                </a:solidFill>
                <a:latin typeface="微软雅黑" pitchFamily="34" charset="-122"/>
                <a:ea typeface="微软雅黑" pitchFamily="34" charset="-122"/>
              </a:rPr>
              <a:t>磁条卡</a:t>
            </a:r>
          </a:p>
        </p:txBody>
      </p:sp>
      <p:sp>
        <p:nvSpPr>
          <p:cNvPr id="40" name="TextBox 39"/>
          <p:cNvSpPr txBox="1"/>
          <p:nvPr/>
        </p:nvSpPr>
        <p:spPr>
          <a:xfrm>
            <a:off x="868388" y="1258392"/>
            <a:ext cx="5526496"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信用卡分类</a:t>
            </a:r>
            <a:r>
              <a:rPr kumimoji="0" lang="en-US" altLang="zh-CN"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2(</a:t>
            </a: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按信用卡形式分</a:t>
            </a:r>
            <a:r>
              <a:rPr kumimoji="0" lang="en-US" altLang="zh-CN"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a:t>
            </a:r>
            <a:endPar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32306435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pic>
        <p:nvPicPr>
          <p:cNvPr id="1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1196751"/>
            <a:ext cx="4019550" cy="28141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90560" y="4076700"/>
            <a:ext cx="4019550" cy="2781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17" name="直接连接符 16"/>
          <p:cNvCxnSpPr/>
          <p:nvPr/>
        </p:nvCxnSpPr>
        <p:spPr>
          <a:xfrm>
            <a:off x="5064906" y="3167980"/>
            <a:ext cx="731230" cy="0"/>
          </a:xfrm>
          <a:prstGeom prst="line">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5724128" y="2807940"/>
            <a:ext cx="785639" cy="646331"/>
          </a:xfrm>
          <a:prstGeom prst="rect">
            <a:avLst/>
          </a:prstGeom>
          <a:noFill/>
        </p:spPr>
        <p:txBody>
          <a:bodyPr wrap="square" rtlCol="0">
            <a:spAutoFit/>
          </a:bodyPr>
          <a:lstStyle/>
          <a:p>
            <a:pPr algn="ctr"/>
            <a:r>
              <a:rPr lang="zh-CN" altLang="en-US" dirty="0">
                <a:latin typeface="华文楷体" panose="02010600040101010101" pitchFamily="2" charset="-122"/>
                <a:ea typeface="华文楷体" panose="02010600040101010101" pitchFamily="2" charset="-122"/>
                <a:cs typeface="Times New Roman" panose="02020603050405020304" pitchFamily="18" charset="0"/>
                <a:hlinkClick r:id="rId4" action="ppaction://hlinksldjump"/>
              </a:rPr>
              <a:t>双币种卡</a:t>
            </a:r>
            <a:endParaRPr lang="zh-CN" altLang="en-US" dirty="0">
              <a:latin typeface="华文楷体" panose="02010600040101010101" pitchFamily="2" charset="-122"/>
              <a:ea typeface="华文楷体" panose="02010600040101010101" pitchFamily="2" charset="-122"/>
              <a:cs typeface="Times New Roman" panose="02020603050405020304" pitchFamily="18" charset="0"/>
            </a:endParaRPr>
          </a:p>
        </p:txBody>
      </p:sp>
      <p:cxnSp>
        <p:nvCxnSpPr>
          <p:cNvPr id="19" name="直接连接符 18"/>
          <p:cNvCxnSpPr/>
          <p:nvPr/>
        </p:nvCxnSpPr>
        <p:spPr>
          <a:xfrm>
            <a:off x="1403648" y="3985633"/>
            <a:ext cx="1224136" cy="0"/>
          </a:xfrm>
          <a:prstGeom prst="line">
            <a:avLst/>
          </a:prstGeom>
          <a:ln w="25400">
            <a:headEnd type="triangle"/>
            <a:tailEnd type="non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493462" y="3693245"/>
            <a:ext cx="936104" cy="584775"/>
          </a:xfrm>
          <a:prstGeom prst="rect">
            <a:avLst/>
          </a:prstGeom>
          <a:noFill/>
        </p:spPr>
        <p:txBody>
          <a:bodyPr wrap="square" rtlCol="0">
            <a:spAutoFit/>
          </a:bodyPr>
          <a:lstStyle/>
          <a:p>
            <a:r>
              <a:rPr lang="zh-CN" altLang="en-US" sz="1600" dirty="0">
                <a:latin typeface="华文楷体" panose="02010600040101010101" pitchFamily="2" charset="-122"/>
                <a:ea typeface="华文楷体" panose="02010600040101010101" pitchFamily="2" charset="-122"/>
                <a:cs typeface="Times New Roman" panose="02020603050405020304" pitchFamily="18" charset="0"/>
              </a:rPr>
              <a:t>与护照上一致</a:t>
            </a:r>
          </a:p>
        </p:txBody>
      </p:sp>
      <p:cxnSp>
        <p:nvCxnSpPr>
          <p:cNvPr id="21" name="直接连接符 20"/>
          <p:cNvCxnSpPr/>
          <p:nvPr/>
        </p:nvCxnSpPr>
        <p:spPr>
          <a:xfrm flipH="1">
            <a:off x="4067231" y="4963824"/>
            <a:ext cx="648072" cy="0"/>
          </a:xfrm>
          <a:prstGeom prst="line">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048991" y="4698956"/>
            <a:ext cx="2880320" cy="830997"/>
          </a:xfrm>
          <a:prstGeom prst="rect">
            <a:avLst/>
          </a:prstGeom>
          <a:noFill/>
        </p:spPr>
        <p:txBody>
          <a:bodyPr wrap="square" rtlCol="0">
            <a:spAutoFit/>
          </a:bodyPr>
          <a:lstStyle/>
          <a:p>
            <a:r>
              <a:rPr lang="zh-CN" altLang="en-US" sz="1600" dirty="0">
                <a:latin typeface="华文楷体" panose="02010600040101010101" pitchFamily="2" charset="-122"/>
                <a:ea typeface="华文楷体" panose="02010600040101010101" pitchFamily="2" charset="-122"/>
                <a:cs typeface="Times New Roman" panose="02020603050405020304" pitchFamily="18" charset="0"/>
              </a:rPr>
              <a:t>磁片上录有重要资料，应避免刮摸或将卡面磁条物品放置在一起而使磁条受损。</a:t>
            </a:r>
          </a:p>
        </p:txBody>
      </p:sp>
      <p:cxnSp>
        <p:nvCxnSpPr>
          <p:cNvPr id="23" name="直接连接符 22"/>
          <p:cNvCxnSpPr>
            <a:endCxn id="16" idx="1"/>
          </p:cNvCxnSpPr>
          <p:nvPr/>
        </p:nvCxnSpPr>
        <p:spPr>
          <a:xfrm flipV="1">
            <a:off x="3798472" y="5467350"/>
            <a:ext cx="792088" cy="12055"/>
          </a:xfrm>
          <a:prstGeom prst="line">
            <a:avLst/>
          </a:prstGeom>
          <a:ln w="25400"/>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813041" y="5505983"/>
            <a:ext cx="0" cy="553566"/>
          </a:xfrm>
          <a:prstGeom prst="line">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78507" y="6059549"/>
            <a:ext cx="3449935" cy="338554"/>
          </a:xfrm>
          <a:prstGeom prst="rect">
            <a:avLst/>
          </a:prstGeom>
          <a:noFill/>
        </p:spPr>
        <p:txBody>
          <a:bodyPr wrap="square" rtlCol="0">
            <a:spAutoFit/>
          </a:bodyPr>
          <a:lstStyle/>
          <a:p>
            <a:r>
              <a:rPr lang="zh-CN" altLang="en-US" sz="1600" dirty="0">
                <a:latin typeface="华文楷体" panose="02010600040101010101" pitchFamily="2" charset="-122"/>
                <a:ea typeface="华文楷体" panose="02010600040101010101" pitchFamily="2" charset="-122"/>
                <a:cs typeface="Times New Roman" panose="02020603050405020304" pitchFamily="18" charset="0"/>
              </a:rPr>
              <a:t>拿到卡面后，应立即在此签名栏签名。</a:t>
            </a:r>
          </a:p>
        </p:txBody>
      </p:sp>
      <p:sp>
        <p:nvSpPr>
          <p:cNvPr id="26" name="TextBox 25"/>
          <p:cNvSpPr txBox="1"/>
          <p:nvPr/>
        </p:nvSpPr>
        <p:spPr>
          <a:xfrm>
            <a:off x="5460318" y="1295772"/>
            <a:ext cx="2280034" cy="584775"/>
          </a:xfrm>
          <a:prstGeom prst="rect">
            <a:avLst/>
          </a:prstGeom>
          <a:solidFill>
            <a:srgbClr val="0070C0"/>
          </a:solidFill>
        </p:spPr>
        <p:txBody>
          <a:bodyPr wrap="square" rtlCol="0">
            <a:spAutoFit/>
          </a:bodyPr>
          <a:lstStyle/>
          <a:p>
            <a:r>
              <a:rPr lang="zh-CN" altLang="en-US" sz="3200" b="1" dirty="0">
                <a:solidFill>
                  <a:schemeClr val="bg1"/>
                </a:solidFill>
                <a:latin typeface="华文楷体" panose="02010600040101010101" pitchFamily="2" charset="-122"/>
                <a:ea typeface="华文楷体" panose="02010600040101010101" pitchFamily="2" charset="-122"/>
              </a:rPr>
              <a:t>信用卡图解</a:t>
            </a:r>
          </a:p>
        </p:txBody>
      </p:sp>
      <p:cxnSp>
        <p:nvCxnSpPr>
          <p:cNvPr id="27" name="直接连接符 26"/>
          <p:cNvCxnSpPr/>
          <p:nvPr/>
        </p:nvCxnSpPr>
        <p:spPr>
          <a:xfrm>
            <a:off x="4992898" y="2603850"/>
            <a:ext cx="731230" cy="0"/>
          </a:xfrm>
          <a:prstGeom prst="line">
            <a:avLst/>
          </a:prstGeom>
          <a:ln w="25400">
            <a:tailEnd type="triangle"/>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784574" y="2311462"/>
            <a:ext cx="936104" cy="584775"/>
          </a:xfrm>
          <a:prstGeom prst="rect">
            <a:avLst/>
          </a:prstGeom>
          <a:noFill/>
        </p:spPr>
        <p:txBody>
          <a:bodyPr wrap="square" rtlCol="0">
            <a:spAutoFit/>
          </a:bodyPr>
          <a:lstStyle/>
          <a:p>
            <a:r>
              <a:rPr lang="zh-CN" altLang="en-US" sz="1600" dirty="0">
                <a:latin typeface="华文楷体" panose="02010600040101010101" pitchFamily="2" charset="-122"/>
                <a:ea typeface="华文楷体" panose="02010600040101010101" pitchFamily="2" charset="-122"/>
                <a:cs typeface="Times New Roman" panose="02020603050405020304" pitchFamily="18" charset="0"/>
              </a:rPr>
              <a:t>激光防伪标志</a:t>
            </a:r>
          </a:p>
        </p:txBody>
      </p:sp>
    </p:spTree>
    <p:extLst>
      <p:ext uri="{BB962C8B-B14F-4D97-AF65-F5344CB8AC3E}">
        <p14:creationId xmlns:p14="http://schemas.microsoft.com/office/powerpoint/2010/main" val="20276973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sp>
        <p:nvSpPr>
          <p:cNvPr id="11" name="TextBox 10"/>
          <p:cNvSpPr txBox="1"/>
          <p:nvPr/>
        </p:nvSpPr>
        <p:spPr>
          <a:xfrm>
            <a:off x="467544" y="1496849"/>
            <a:ext cx="2232248"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双币种卡</a:t>
            </a:r>
          </a:p>
        </p:txBody>
      </p:sp>
      <p:sp>
        <p:nvSpPr>
          <p:cNvPr id="12" name="TextBox 11"/>
          <p:cNvSpPr txBox="1"/>
          <p:nvPr/>
        </p:nvSpPr>
        <p:spPr>
          <a:xfrm>
            <a:off x="827584" y="2292247"/>
            <a:ext cx="7056784" cy="3046988"/>
          </a:xfrm>
          <a:prstGeom prst="rect">
            <a:avLst/>
          </a:prstGeom>
          <a:noFill/>
        </p:spPr>
        <p:txBody>
          <a:bodyPr wrap="square" rtlCol="0">
            <a:spAutoFit/>
          </a:bodyPr>
          <a:lstStyle/>
          <a:p>
            <a:pPr fontAlgn="auto">
              <a:spcBef>
                <a:spcPts val="0"/>
              </a:spcBef>
              <a:spcAft>
                <a:spcPts val="0"/>
              </a:spcAft>
            </a:pPr>
            <a:r>
              <a:rPr lang="en-US" altLang="zh-CN" b="0" dirty="0">
                <a:solidFill>
                  <a:srgbClr val="5F5F5F"/>
                </a:solidFill>
                <a:latin typeface="Arial"/>
                <a:ea typeface="幼圆"/>
              </a:rPr>
              <a:t>       </a:t>
            </a:r>
            <a:r>
              <a:rPr lang="zh-CN" altLang="en-US" sz="2400" b="0" dirty="0">
                <a:latin typeface="华文楷体" panose="02010600040101010101" pitchFamily="2" charset="-122"/>
                <a:ea typeface="华文楷体" panose="02010600040101010101" pitchFamily="2" charset="-122"/>
              </a:rPr>
              <a:t>双币种信用卡是由银行或信用卡公司向社会公开发行的、给予持卡人一定信用额度、持卡人可以在信用额度内先消费后还款，并可在中国境内和境外使用，以人民币和其他币种（其中包括美元、欧元、日元等币种）分别结算的贷记卡。信用卡带银联、维萨、万事达、</a:t>
            </a:r>
            <a:r>
              <a:rPr lang="en-US" altLang="zh-CN" sz="2400" b="0" dirty="0">
                <a:latin typeface="华文楷体" panose="02010600040101010101" pitchFamily="2" charset="-122"/>
                <a:ea typeface="华文楷体" panose="02010600040101010101" pitchFamily="2" charset="-122"/>
              </a:rPr>
              <a:t>JCB</a:t>
            </a:r>
            <a:r>
              <a:rPr lang="zh-CN" altLang="en-US" sz="2400" b="0" dirty="0">
                <a:latin typeface="华文楷体" panose="02010600040101010101" pitchFamily="2" charset="-122"/>
                <a:ea typeface="华文楷体" panose="02010600040101010101" pitchFamily="2" charset="-122"/>
              </a:rPr>
              <a:t>等其他国际组织标识的受理机上使用，具有信用消费、转账结算、存取现金等功能。如太平洋双币种信用卡、建行的龙卡等</a:t>
            </a:r>
            <a:r>
              <a:rPr lang="zh-CN" altLang="en-US" b="0" dirty="0">
                <a:latin typeface="Arial"/>
                <a:ea typeface="幼圆"/>
              </a:rPr>
              <a:t>。</a:t>
            </a:r>
          </a:p>
        </p:txBody>
      </p:sp>
    </p:spTree>
    <p:extLst>
      <p:ext uri="{BB962C8B-B14F-4D97-AF65-F5344CB8AC3E}">
        <p14:creationId xmlns:p14="http://schemas.microsoft.com/office/powerpoint/2010/main" val="8390602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a:t>4.1 </a:t>
            </a:r>
            <a:r>
              <a:rPr lang="zh-CN" altLang="en-US" dirty="0"/>
              <a:t>银行</a:t>
            </a:r>
            <a:r>
              <a:rPr lang="zh-CN" altLang="en-US" dirty="0" smtClean="0"/>
              <a:t>卡</a:t>
            </a:r>
            <a:endParaRPr lang="zh-CN" altLang="en-US" dirty="0"/>
          </a:p>
        </p:txBody>
      </p:sp>
      <p:sp>
        <p:nvSpPr>
          <p:cNvPr id="11" name="TextBox 10"/>
          <p:cNvSpPr txBox="1"/>
          <p:nvPr/>
        </p:nvSpPr>
        <p:spPr>
          <a:xfrm>
            <a:off x="746733" y="1204461"/>
            <a:ext cx="2232248"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银行卡卡号</a:t>
            </a:r>
          </a:p>
        </p:txBody>
      </p:sp>
      <p:sp>
        <p:nvSpPr>
          <p:cNvPr id="12" name="TextBox 11"/>
          <p:cNvSpPr txBox="1"/>
          <p:nvPr/>
        </p:nvSpPr>
        <p:spPr>
          <a:xfrm>
            <a:off x="611559" y="1883439"/>
            <a:ext cx="7876685" cy="646331"/>
          </a:xfrm>
          <a:prstGeom prst="rect">
            <a:avLst/>
          </a:prstGeom>
          <a:noFill/>
        </p:spPr>
        <p:txBody>
          <a:bodyPr wrap="square" rtlCol="0">
            <a:spAutoFit/>
          </a:bodyPr>
          <a:lstStyle/>
          <a:p>
            <a:pPr fontAlgn="auto">
              <a:spcBef>
                <a:spcPts val="0"/>
              </a:spcBef>
              <a:spcAft>
                <a:spcPts val="0"/>
              </a:spcAft>
            </a:pPr>
            <a:r>
              <a:rPr lang="zh-CN" altLang="en-US" dirty="0">
                <a:latin typeface="Arial"/>
                <a:ea typeface="幼圆"/>
              </a:rPr>
              <a:t>目前我国标准的银联借记卡一般为</a:t>
            </a:r>
            <a:r>
              <a:rPr lang="en-US" altLang="zh-CN" dirty="0">
                <a:latin typeface="Arial"/>
                <a:ea typeface="幼圆"/>
              </a:rPr>
              <a:t>18</a:t>
            </a:r>
            <a:r>
              <a:rPr lang="zh-CN" altLang="en-US" dirty="0">
                <a:latin typeface="Arial"/>
                <a:ea typeface="幼圆"/>
              </a:rPr>
              <a:t>位数或者</a:t>
            </a:r>
            <a:r>
              <a:rPr lang="en-US" altLang="zh-CN" dirty="0">
                <a:latin typeface="Arial"/>
                <a:ea typeface="幼圆"/>
              </a:rPr>
              <a:t>19</a:t>
            </a:r>
            <a:r>
              <a:rPr lang="zh-CN" altLang="en-US" dirty="0">
                <a:latin typeface="Arial"/>
                <a:ea typeface="幼圆"/>
              </a:rPr>
              <a:t>位数，标准的信用卡位数均为</a:t>
            </a:r>
            <a:r>
              <a:rPr lang="en-US" altLang="zh-CN" dirty="0">
                <a:latin typeface="Arial"/>
                <a:ea typeface="幼圆"/>
              </a:rPr>
              <a:t>16</a:t>
            </a:r>
            <a:r>
              <a:rPr lang="zh-CN" altLang="en-US" dirty="0">
                <a:latin typeface="Arial"/>
                <a:ea typeface="幼圆"/>
              </a:rPr>
              <a:t>位数，。</a:t>
            </a:r>
          </a:p>
        </p:txBody>
      </p:sp>
      <p:sp>
        <p:nvSpPr>
          <p:cNvPr id="3" name="矩形 2"/>
          <p:cNvSpPr/>
          <p:nvPr/>
        </p:nvSpPr>
        <p:spPr>
          <a:xfrm>
            <a:off x="445840" y="2575647"/>
            <a:ext cx="7776864" cy="1477328"/>
          </a:xfrm>
          <a:prstGeom prst="rect">
            <a:avLst/>
          </a:prstGeom>
        </p:spPr>
        <p:txBody>
          <a:bodyPr wrap="square">
            <a:spAutoFit/>
          </a:bodyPr>
          <a:lstStyle/>
          <a:p>
            <a:r>
              <a:rPr lang="en-US" altLang="zh-CN" b="0" dirty="0">
                <a:solidFill>
                  <a:srgbClr val="FF0000"/>
                </a:solidFill>
                <a:latin typeface="+mn-ea"/>
              </a:rPr>
              <a:t>1</a:t>
            </a:r>
            <a:r>
              <a:rPr lang="zh-CN" altLang="en-US" b="0" dirty="0">
                <a:solidFill>
                  <a:srgbClr val="FF0000"/>
                </a:solidFill>
                <a:latin typeface="+mn-ea"/>
              </a:rPr>
              <a:t>、前六位。</a:t>
            </a:r>
            <a:r>
              <a:rPr lang="zh-CN" altLang="en-US" b="0" dirty="0">
                <a:latin typeface="+mn-ea"/>
              </a:rPr>
              <a:t>国内银行卡按照数字开头的不同，分为不同的银行卡组织归属，其中</a:t>
            </a:r>
            <a:r>
              <a:rPr lang="en-US" altLang="zh-CN" b="0" dirty="0">
                <a:latin typeface="+mn-ea"/>
              </a:rPr>
              <a:t>3</a:t>
            </a:r>
            <a:r>
              <a:rPr lang="zh-CN" altLang="en-US" b="0" dirty="0">
                <a:latin typeface="+mn-ea"/>
              </a:rPr>
              <a:t>开头为</a:t>
            </a:r>
            <a:r>
              <a:rPr lang="en-US" altLang="zh-CN" b="0" dirty="0">
                <a:latin typeface="+mn-ea"/>
              </a:rPr>
              <a:t>Amex</a:t>
            </a:r>
            <a:r>
              <a:rPr lang="zh-CN" altLang="en-US" b="0" dirty="0">
                <a:latin typeface="+mn-ea"/>
              </a:rPr>
              <a:t>卡、</a:t>
            </a:r>
            <a:r>
              <a:rPr lang="en-US" altLang="zh-CN" b="0" dirty="0">
                <a:latin typeface="+mn-ea"/>
              </a:rPr>
              <a:t>4</a:t>
            </a:r>
            <a:r>
              <a:rPr lang="zh-CN" altLang="en-US" b="0" dirty="0">
                <a:latin typeface="+mn-ea"/>
              </a:rPr>
              <a:t>开头为</a:t>
            </a:r>
            <a:r>
              <a:rPr lang="en-US" altLang="zh-CN" b="0" dirty="0">
                <a:latin typeface="+mn-ea"/>
              </a:rPr>
              <a:t>VISA</a:t>
            </a:r>
            <a:r>
              <a:rPr lang="zh-CN" altLang="en-US" b="0" dirty="0">
                <a:latin typeface="+mn-ea"/>
              </a:rPr>
              <a:t>卡、</a:t>
            </a:r>
            <a:r>
              <a:rPr lang="en-US" altLang="zh-CN" b="0" dirty="0">
                <a:latin typeface="+mn-ea"/>
              </a:rPr>
              <a:t>5</a:t>
            </a:r>
            <a:r>
              <a:rPr lang="zh-CN" altLang="en-US" b="0" dirty="0">
                <a:latin typeface="+mn-ea"/>
              </a:rPr>
              <a:t>开头为</a:t>
            </a:r>
            <a:r>
              <a:rPr lang="en-US" altLang="zh-CN" b="0" dirty="0">
                <a:latin typeface="+mn-ea"/>
              </a:rPr>
              <a:t>MasterCard</a:t>
            </a:r>
            <a:r>
              <a:rPr lang="zh-CN" altLang="en-US" b="0" dirty="0">
                <a:latin typeface="+mn-ea"/>
              </a:rPr>
              <a:t>（万事达）、</a:t>
            </a:r>
            <a:r>
              <a:rPr lang="en-US" altLang="zh-CN" b="0" dirty="0">
                <a:latin typeface="+mn-ea"/>
              </a:rPr>
              <a:t>62</a:t>
            </a:r>
            <a:r>
              <a:rPr lang="zh-CN" altLang="en-US" b="0" dirty="0">
                <a:latin typeface="+mn-ea"/>
              </a:rPr>
              <a:t>为中国银联。银行卡的前</a:t>
            </a:r>
            <a:r>
              <a:rPr lang="en-US" altLang="zh-CN" b="0" dirty="0">
                <a:latin typeface="+mn-ea"/>
              </a:rPr>
              <a:t>6</a:t>
            </a:r>
            <a:r>
              <a:rPr lang="zh-CN" altLang="en-US" b="0" dirty="0">
                <a:latin typeface="+mn-ea"/>
              </a:rPr>
              <a:t>位统称为银行卡的</a:t>
            </a:r>
            <a:r>
              <a:rPr lang="en-US" altLang="zh-CN" b="0" dirty="0">
                <a:latin typeface="+mn-ea"/>
              </a:rPr>
              <a:t>BIN</a:t>
            </a:r>
            <a:r>
              <a:rPr lang="zh-CN" altLang="en-US" b="0" dirty="0">
                <a:latin typeface="+mn-ea"/>
              </a:rPr>
              <a:t>，</a:t>
            </a:r>
            <a:r>
              <a:rPr lang="en-US" altLang="zh-CN" b="0" dirty="0">
                <a:latin typeface="+mn-ea"/>
              </a:rPr>
              <a:t>bank identification number</a:t>
            </a:r>
            <a:r>
              <a:rPr lang="zh-CN" altLang="en-US" b="0" dirty="0">
                <a:latin typeface="+mn-ea"/>
              </a:rPr>
              <a:t>，也就是银行的识别号，通过前六位数字我们就能确定此卡是哪个银行发行的以及此卡的类别。</a:t>
            </a:r>
          </a:p>
        </p:txBody>
      </p:sp>
      <p:sp>
        <p:nvSpPr>
          <p:cNvPr id="4" name="矩形 3"/>
          <p:cNvSpPr/>
          <p:nvPr/>
        </p:nvSpPr>
        <p:spPr>
          <a:xfrm>
            <a:off x="471189" y="4196625"/>
            <a:ext cx="8262664" cy="369332"/>
          </a:xfrm>
          <a:prstGeom prst="rect">
            <a:avLst/>
          </a:prstGeom>
        </p:spPr>
        <p:txBody>
          <a:bodyPr wrap="square">
            <a:spAutoFit/>
          </a:bodyPr>
          <a:lstStyle/>
          <a:p>
            <a:r>
              <a:rPr lang="en-US" altLang="zh-CN" b="0" dirty="0">
                <a:solidFill>
                  <a:srgbClr val="FF0000"/>
                </a:solidFill>
                <a:latin typeface="+mn-ea"/>
              </a:rPr>
              <a:t>2</a:t>
            </a:r>
            <a:r>
              <a:rPr lang="zh-CN" altLang="en-US" b="0" dirty="0">
                <a:solidFill>
                  <a:srgbClr val="FF0000"/>
                </a:solidFill>
                <a:latin typeface="+mn-ea"/>
              </a:rPr>
              <a:t>、</a:t>
            </a:r>
            <a:r>
              <a:rPr lang="en-US" altLang="zh-CN" b="0" dirty="0">
                <a:solidFill>
                  <a:srgbClr val="FF0000"/>
                </a:solidFill>
                <a:latin typeface="+mn-ea"/>
              </a:rPr>
              <a:t>7-9</a:t>
            </a:r>
            <a:r>
              <a:rPr lang="zh-CN" altLang="en-US" b="0" dirty="0">
                <a:solidFill>
                  <a:srgbClr val="FF0000"/>
                </a:solidFill>
                <a:latin typeface="+mn-ea"/>
              </a:rPr>
              <a:t>位数。</a:t>
            </a:r>
            <a:r>
              <a:rPr lang="zh-CN" altLang="en-US" b="0" dirty="0">
                <a:latin typeface="+mn-ea"/>
              </a:rPr>
              <a:t>前六位数过后的第</a:t>
            </a:r>
            <a:r>
              <a:rPr lang="en-US" altLang="zh-CN" b="0" dirty="0">
                <a:latin typeface="+mn-ea"/>
              </a:rPr>
              <a:t>7</a:t>
            </a:r>
            <a:r>
              <a:rPr lang="zh-CN" altLang="en-US" b="0" dirty="0">
                <a:latin typeface="+mn-ea"/>
              </a:rPr>
              <a:t>到第</a:t>
            </a:r>
            <a:r>
              <a:rPr lang="en-US" altLang="zh-CN" b="0" dirty="0">
                <a:latin typeface="+mn-ea"/>
              </a:rPr>
              <a:t>9</a:t>
            </a:r>
            <a:r>
              <a:rPr lang="zh-CN" altLang="en-US" b="0" dirty="0">
                <a:latin typeface="+mn-ea"/>
              </a:rPr>
              <a:t>位代表着是这张卡的归属地。</a:t>
            </a:r>
          </a:p>
        </p:txBody>
      </p:sp>
      <p:sp>
        <p:nvSpPr>
          <p:cNvPr id="5" name="矩形 4"/>
          <p:cNvSpPr/>
          <p:nvPr/>
        </p:nvSpPr>
        <p:spPr>
          <a:xfrm>
            <a:off x="471189" y="4776644"/>
            <a:ext cx="8042405" cy="954107"/>
          </a:xfrm>
          <a:prstGeom prst="rect">
            <a:avLst/>
          </a:prstGeom>
        </p:spPr>
        <p:txBody>
          <a:bodyPr wrap="square">
            <a:spAutoFit/>
          </a:bodyPr>
          <a:lstStyle/>
          <a:p>
            <a:r>
              <a:rPr lang="en-US" altLang="zh-CN" sz="2000" b="0" dirty="0">
                <a:solidFill>
                  <a:srgbClr val="FF0000"/>
                </a:solidFill>
                <a:latin typeface="+mn-ea"/>
              </a:rPr>
              <a:t>3</a:t>
            </a:r>
            <a:r>
              <a:rPr lang="zh-CN" altLang="en-US" sz="2000" b="0" dirty="0">
                <a:solidFill>
                  <a:srgbClr val="FF0000"/>
                </a:solidFill>
                <a:latin typeface="+mn-ea"/>
              </a:rPr>
              <a:t>、真正的卡号</a:t>
            </a:r>
            <a:r>
              <a:rPr lang="en-US" altLang="zh-CN" sz="2000" b="0" dirty="0">
                <a:solidFill>
                  <a:srgbClr val="FF0000"/>
                </a:solidFill>
                <a:latin typeface="+mn-ea"/>
              </a:rPr>
              <a:t>9</a:t>
            </a:r>
            <a:r>
              <a:rPr lang="zh-CN" altLang="en-US" sz="2000" b="0" dirty="0">
                <a:solidFill>
                  <a:srgbClr val="FF0000"/>
                </a:solidFill>
                <a:latin typeface="+mn-ea"/>
              </a:rPr>
              <a:t>位数。</a:t>
            </a:r>
            <a:r>
              <a:rPr lang="zh-CN" altLang="en-US" b="0" dirty="0">
                <a:latin typeface="+mn-ea"/>
              </a:rPr>
              <a:t>真正的卡号是从第</a:t>
            </a:r>
            <a:r>
              <a:rPr lang="en-US" altLang="zh-CN" b="0" dirty="0">
                <a:latin typeface="+mn-ea"/>
              </a:rPr>
              <a:t>10</a:t>
            </a:r>
            <a:r>
              <a:rPr lang="zh-CN" altLang="en-US" b="0" dirty="0">
                <a:latin typeface="+mn-ea"/>
              </a:rPr>
              <a:t>位算起到倒数第二位，这</a:t>
            </a:r>
            <a:r>
              <a:rPr lang="en-US" altLang="zh-CN" b="0" dirty="0">
                <a:latin typeface="+mn-ea"/>
              </a:rPr>
              <a:t>9</a:t>
            </a:r>
            <a:r>
              <a:rPr lang="zh-CN" altLang="en-US" b="0" dirty="0">
                <a:latin typeface="+mn-ea"/>
              </a:rPr>
              <a:t>位数就是你真正的银行卡号码（部分小银行只有</a:t>
            </a:r>
            <a:r>
              <a:rPr lang="en-US" altLang="zh-CN" b="0" dirty="0">
                <a:latin typeface="+mn-ea"/>
              </a:rPr>
              <a:t>8</a:t>
            </a:r>
            <a:r>
              <a:rPr lang="zh-CN" altLang="en-US" b="0" dirty="0">
                <a:latin typeface="+mn-ea"/>
              </a:rPr>
              <a:t>位数），略小一层的银行，比如兴业银行，总位数只有</a:t>
            </a:r>
            <a:r>
              <a:rPr lang="en-US" altLang="zh-CN" b="0" dirty="0">
                <a:latin typeface="+mn-ea"/>
              </a:rPr>
              <a:t>18</a:t>
            </a:r>
            <a:r>
              <a:rPr lang="zh-CN" altLang="en-US" b="0" dirty="0">
                <a:latin typeface="+mn-ea"/>
              </a:rPr>
              <a:t>位，其中核心卡号仅有</a:t>
            </a:r>
            <a:r>
              <a:rPr lang="en-US" altLang="zh-CN" b="0" dirty="0">
                <a:latin typeface="+mn-ea"/>
              </a:rPr>
              <a:t>8</a:t>
            </a:r>
            <a:r>
              <a:rPr lang="zh-CN" altLang="en-US" b="0" dirty="0">
                <a:latin typeface="+mn-ea"/>
              </a:rPr>
              <a:t>位数。</a:t>
            </a:r>
          </a:p>
        </p:txBody>
      </p:sp>
      <p:sp>
        <p:nvSpPr>
          <p:cNvPr id="6" name="矩形 5"/>
          <p:cNvSpPr/>
          <p:nvPr/>
        </p:nvSpPr>
        <p:spPr>
          <a:xfrm>
            <a:off x="445840" y="5863324"/>
            <a:ext cx="8164717" cy="646331"/>
          </a:xfrm>
          <a:prstGeom prst="rect">
            <a:avLst/>
          </a:prstGeom>
        </p:spPr>
        <p:txBody>
          <a:bodyPr wrap="square">
            <a:spAutoFit/>
          </a:bodyPr>
          <a:lstStyle/>
          <a:p>
            <a:r>
              <a:rPr lang="en-US" altLang="zh-CN" b="0" dirty="0">
                <a:solidFill>
                  <a:srgbClr val="FF0000"/>
                </a:solidFill>
                <a:latin typeface="+mn-ea"/>
              </a:rPr>
              <a:t>4</a:t>
            </a:r>
            <a:r>
              <a:rPr lang="zh-CN" altLang="en-US" b="0" dirty="0">
                <a:solidFill>
                  <a:srgbClr val="FF0000"/>
                </a:solidFill>
                <a:latin typeface="+mn-ea"/>
              </a:rPr>
              <a:t>、校验码。</a:t>
            </a:r>
            <a:r>
              <a:rPr lang="zh-CN" altLang="en-US" b="0" dirty="0">
                <a:latin typeface="+mn-ea"/>
              </a:rPr>
              <a:t>银行卡的最后一位数为校验码，是发卡时自动生成的，校验码不是银行卡特有的，凡是需要机读的代码几乎都离不开校验码</a:t>
            </a:r>
          </a:p>
        </p:txBody>
      </p:sp>
    </p:spTree>
    <p:extLst>
      <p:ext uri="{BB962C8B-B14F-4D97-AF65-F5344CB8AC3E}">
        <p14:creationId xmlns:p14="http://schemas.microsoft.com/office/powerpoint/2010/main" val="12026425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银行</a:t>
            </a:r>
            <a:r>
              <a:rPr lang="zh-CN" altLang="en-US" dirty="0" smtClean="0"/>
              <a:t>卡</a:t>
            </a:r>
            <a:endParaRPr lang="zh-CN" altLang="en-US" dirty="0"/>
          </a:p>
        </p:txBody>
      </p:sp>
      <p:pic>
        <p:nvPicPr>
          <p:cNvPr id="7" name="Picture 3" descr="C:\Users\zgb\Desktop\捕获.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6151" y="2132955"/>
            <a:ext cx="7698448" cy="4464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下箭头标注 7"/>
          <p:cNvSpPr/>
          <p:nvPr/>
        </p:nvSpPr>
        <p:spPr>
          <a:xfrm>
            <a:off x="3635896" y="3573116"/>
            <a:ext cx="1998959" cy="1833682"/>
          </a:xfrm>
          <a:prstGeom prst="downArrowCallout">
            <a:avLst/>
          </a:prstGeom>
          <a:gradFill rotWithShape="1">
            <a:gsLst>
              <a:gs pos="0">
                <a:srgbClr val="F49100">
                  <a:satMod val="103000"/>
                  <a:lumMod val="102000"/>
                  <a:tint val="94000"/>
                </a:srgbClr>
              </a:gs>
              <a:gs pos="50000">
                <a:srgbClr val="F49100">
                  <a:satMod val="110000"/>
                  <a:lumMod val="100000"/>
                  <a:shade val="100000"/>
                </a:srgbClr>
              </a:gs>
              <a:gs pos="100000">
                <a:srgbClr val="F49100">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anchor="ctr"/>
          <a:lstStyle>
            <a:defPPr>
              <a:defRPr lang="zh-CN"/>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rial"/>
                <a:ea typeface="幼圆"/>
                <a:cs typeface="+mn-cs"/>
              </a:rPr>
              <a:t>POS</a:t>
            </a:r>
            <a:r>
              <a:rPr kumimoji="0" lang="zh-CN" altLang="en-US" sz="1800" b="0" i="0" u="none" strike="noStrike" kern="1200" cap="none" spc="0" normalizeH="0" baseline="0" noProof="0" dirty="0">
                <a:ln>
                  <a:noFill/>
                </a:ln>
                <a:solidFill>
                  <a:prstClr val="white"/>
                </a:solidFill>
                <a:effectLst/>
                <a:uLnTx/>
                <a:uFillTx/>
                <a:latin typeface="Arial"/>
                <a:ea typeface="幼圆"/>
                <a:cs typeface="+mn-cs"/>
              </a:rPr>
              <a:t>、</a:t>
            </a:r>
            <a:r>
              <a:rPr kumimoji="0" lang="en-US" altLang="zh-CN" sz="1800" b="0" i="0" u="none" strike="noStrike" kern="1200" cap="none" spc="0" normalizeH="0" baseline="0" noProof="0" dirty="0">
                <a:ln>
                  <a:noFill/>
                </a:ln>
                <a:solidFill>
                  <a:prstClr val="white"/>
                </a:solidFill>
                <a:effectLst/>
                <a:uLnTx/>
                <a:uFillTx/>
                <a:latin typeface="Arial"/>
                <a:ea typeface="幼圆"/>
                <a:cs typeface="+mn-cs"/>
              </a:rPr>
              <a:t>Internet</a:t>
            </a:r>
            <a:r>
              <a:rPr kumimoji="0" lang="zh-CN" altLang="en-US" sz="1800" b="0" i="0" u="none" strike="noStrike" kern="1200" cap="none" spc="0" normalizeH="0" baseline="0" noProof="0" dirty="0">
                <a:ln>
                  <a:noFill/>
                </a:ln>
                <a:solidFill>
                  <a:prstClr val="white"/>
                </a:solidFill>
                <a:effectLst/>
                <a:uLnTx/>
                <a:uFillTx/>
                <a:latin typeface="Arial"/>
                <a:ea typeface="幼圆"/>
                <a:cs typeface="+mn-cs"/>
              </a:rPr>
              <a:t>、</a:t>
            </a:r>
            <a:r>
              <a:rPr kumimoji="0" lang="en-US" altLang="zh-CN" sz="1800" b="0" i="0" u="none" strike="noStrike" kern="1200" cap="none" spc="0" normalizeH="0" baseline="0" noProof="0" dirty="0" err="1">
                <a:ln>
                  <a:noFill/>
                </a:ln>
                <a:solidFill>
                  <a:prstClr val="white"/>
                </a:solidFill>
                <a:effectLst/>
                <a:uLnTx/>
                <a:uFillTx/>
                <a:latin typeface="Arial"/>
                <a:ea typeface="幼圆"/>
                <a:cs typeface="+mn-cs"/>
              </a:rPr>
              <a:t>wap</a:t>
            </a:r>
            <a:r>
              <a:rPr kumimoji="0" lang="zh-CN" altLang="en-US" sz="1800" b="0" i="0" u="none" strike="noStrike" kern="1200" cap="none" spc="0" normalizeH="0" baseline="0" noProof="0" dirty="0">
                <a:ln>
                  <a:noFill/>
                </a:ln>
                <a:solidFill>
                  <a:prstClr val="white"/>
                </a:solidFill>
                <a:effectLst/>
                <a:uLnTx/>
                <a:uFillTx/>
                <a:latin typeface="Arial"/>
                <a:ea typeface="幼圆"/>
                <a:cs typeface="+mn-cs"/>
              </a:rPr>
              <a:t>等</a:t>
            </a:r>
          </a:p>
        </p:txBody>
      </p:sp>
      <p:sp>
        <p:nvSpPr>
          <p:cNvPr id="9" name="TextBox 8"/>
          <p:cNvSpPr txBox="1"/>
          <p:nvPr/>
        </p:nvSpPr>
        <p:spPr>
          <a:xfrm>
            <a:off x="868388" y="1196852"/>
            <a:ext cx="3271564"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信用卡交易过程</a:t>
            </a:r>
          </a:p>
        </p:txBody>
      </p:sp>
    </p:spTree>
    <p:extLst>
      <p:ext uri="{BB962C8B-B14F-4D97-AF65-F5344CB8AC3E}">
        <p14:creationId xmlns:p14="http://schemas.microsoft.com/office/powerpoint/2010/main" val="21707971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银行</a:t>
            </a:r>
            <a:r>
              <a:rPr lang="zh-CN" altLang="en-US" dirty="0" smtClean="0"/>
              <a:t>卡</a:t>
            </a:r>
            <a:endParaRPr lang="zh-CN" altLang="en-US" dirty="0"/>
          </a:p>
        </p:txBody>
      </p:sp>
      <p:sp>
        <p:nvSpPr>
          <p:cNvPr id="6" name="TextBox 5"/>
          <p:cNvSpPr txBox="1"/>
          <p:nvPr/>
        </p:nvSpPr>
        <p:spPr>
          <a:xfrm>
            <a:off x="755576" y="1303908"/>
            <a:ext cx="4063652"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hlinkClick r:id="rId2"/>
              </a:rPr>
              <a:t>信用卡使用注意事项</a:t>
            </a:r>
            <a:endPar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
        <p:nvSpPr>
          <p:cNvPr id="7" name="Rectangle 3"/>
          <p:cNvSpPr txBox="1">
            <a:spLocks noChangeArrowheads="1"/>
          </p:cNvSpPr>
          <p:nvPr/>
        </p:nvSpPr>
        <p:spPr bwMode="auto">
          <a:xfrm>
            <a:off x="623263" y="1888683"/>
            <a:ext cx="8028756" cy="4610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a:lstStyle>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1</a:t>
            </a:r>
            <a:r>
              <a:rPr lang="zh-CN" altLang="en-US" sz="2000" b="0" kern="0" dirty="0">
                <a:solidFill>
                  <a:srgbClr val="000000"/>
                </a:solidFill>
                <a:latin typeface="华文楷体" panose="02010600040101010101" pitchFamily="2" charset="-122"/>
                <a:ea typeface="华文楷体" panose="02010600040101010101" pitchFamily="2" charset="-122"/>
              </a:rPr>
              <a:t>）</a:t>
            </a:r>
            <a:r>
              <a:rPr lang="zh-CN" altLang="en-US" sz="2000" b="0" kern="0" dirty="0">
                <a:solidFill>
                  <a:srgbClr val="000000"/>
                </a:solidFill>
                <a:latin typeface="华文楷体" panose="02010600040101010101" pitchFamily="2" charset="-122"/>
                <a:ea typeface="华文楷体" panose="02010600040101010101" pitchFamily="2" charset="-122"/>
                <a:hlinkClick r:id="rId3"/>
              </a:rPr>
              <a:t>注意还款期，算好时间，争取效益最大化，千万不要逾期</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2</a:t>
            </a:r>
            <a:r>
              <a:rPr lang="zh-CN" altLang="en-US" sz="2000" b="0" kern="0" dirty="0">
                <a:solidFill>
                  <a:srgbClr val="000000"/>
                </a:solidFill>
                <a:latin typeface="华文楷体" panose="02010600040101010101" pitchFamily="2" charset="-122"/>
                <a:ea typeface="华文楷体" panose="02010600040101010101" pitchFamily="2" charset="-122"/>
              </a:rPr>
              <a:t>）不要恶意透支（最好每月保留</a:t>
            </a:r>
            <a:r>
              <a:rPr lang="en-US" altLang="zh-CN" sz="2000" b="0" kern="0" dirty="0">
                <a:solidFill>
                  <a:srgbClr val="000000"/>
                </a:solidFill>
                <a:latin typeface="华文楷体" panose="02010600040101010101" pitchFamily="2" charset="-122"/>
                <a:ea typeface="华文楷体" panose="02010600040101010101" pitchFamily="2" charset="-122"/>
              </a:rPr>
              <a:t>30%</a:t>
            </a:r>
            <a:r>
              <a:rPr lang="zh-CN" altLang="en-US" sz="2000" b="0" kern="0" dirty="0">
                <a:solidFill>
                  <a:srgbClr val="000000"/>
                </a:solidFill>
                <a:latin typeface="华文楷体" panose="02010600040101010101" pitchFamily="2" charset="-122"/>
                <a:ea typeface="华文楷体" panose="02010600040101010101" pitchFamily="2" charset="-122"/>
              </a:rPr>
              <a:t>额度在里面，有助于我们提额）</a:t>
            </a: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3</a:t>
            </a:r>
            <a:r>
              <a:rPr lang="zh-CN" altLang="en-US" sz="2000" b="0" kern="0" dirty="0">
                <a:solidFill>
                  <a:srgbClr val="000000"/>
                </a:solidFill>
                <a:latin typeface="华文楷体" panose="02010600040101010101" pitchFamily="2" charset="-122"/>
                <a:ea typeface="华文楷体" panose="02010600040101010101" pitchFamily="2" charset="-122"/>
              </a:rPr>
              <a:t>）不要经常大额度消费，要大中小额度都有</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4</a:t>
            </a:r>
            <a:r>
              <a:rPr lang="zh-CN" altLang="en-US" sz="2000" b="0" kern="0" dirty="0">
                <a:solidFill>
                  <a:srgbClr val="000000"/>
                </a:solidFill>
                <a:latin typeface="华文楷体" panose="02010600040101010101" pitchFamily="2" charset="-122"/>
                <a:ea typeface="华文楷体" panose="02010600040101010101" pitchFamily="2" charset="-122"/>
              </a:rPr>
              <a:t>）虚构交易套现不可取</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5</a:t>
            </a:r>
            <a:r>
              <a:rPr lang="zh-CN" altLang="en-US" sz="2000" b="0" kern="0" dirty="0">
                <a:solidFill>
                  <a:srgbClr val="000000"/>
                </a:solidFill>
                <a:latin typeface="华文楷体" panose="02010600040101010101" pitchFamily="2" charset="-122"/>
                <a:ea typeface="华文楷体" panose="02010600040101010101" pitchFamily="2" charset="-122"/>
              </a:rPr>
              <a:t>）提现有手续费，尽量不要提现</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6</a:t>
            </a:r>
            <a:r>
              <a:rPr lang="zh-CN" altLang="en-US" sz="2000" b="0" kern="0" dirty="0">
                <a:solidFill>
                  <a:srgbClr val="000000"/>
                </a:solidFill>
                <a:latin typeface="华文楷体" panose="02010600040101010101" pitchFamily="2" charset="-122"/>
                <a:ea typeface="华文楷体" panose="02010600040101010101" pitchFamily="2" charset="-122"/>
              </a:rPr>
              <a:t>）</a:t>
            </a:r>
            <a:r>
              <a:rPr lang="zh-CN" altLang="en-US" sz="2000" b="0" kern="0" dirty="0">
                <a:solidFill>
                  <a:srgbClr val="000000"/>
                </a:solidFill>
                <a:latin typeface="华文楷体" panose="02010600040101010101" pitchFamily="2" charset="-122"/>
                <a:ea typeface="华文楷体" panose="02010600040101010101" pitchFamily="2" charset="-122"/>
                <a:hlinkClick r:id="rId4"/>
              </a:rPr>
              <a:t>不要因为年费导致信用不良</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7</a:t>
            </a:r>
            <a:r>
              <a:rPr lang="zh-CN" altLang="en-US" sz="2000" b="0" kern="0" dirty="0">
                <a:solidFill>
                  <a:srgbClr val="000000"/>
                </a:solidFill>
                <a:latin typeface="华文楷体" panose="02010600040101010101" pitchFamily="2" charset="-122"/>
                <a:ea typeface="华文楷体" panose="02010600040101010101" pitchFamily="2" charset="-122"/>
              </a:rPr>
              <a:t>）不要再信用卡账户内存款</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8</a:t>
            </a:r>
            <a:r>
              <a:rPr lang="zh-CN" altLang="en-US" sz="2000" b="0" kern="0" dirty="0">
                <a:solidFill>
                  <a:srgbClr val="000000"/>
                </a:solidFill>
                <a:latin typeface="华文楷体" panose="02010600040101010101" pitchFamily="2" charset="-122"/>
                <a:ea typeface="华文楷体" panose="02010600040101010101" pitchFamily="2" charset="-122"/>
              </a:rPr>
              <a:t>）记住银行电话，丢了卡及时报失</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9</a:t>
            </a:r>
            <a:r>
              <a:rPr lang="zh-CN" altLang="en-US" sz="2000" b="0" kern="0" dirty="0">
                <a:solidFill>
                  <a:srgbClr val="000000"/>
                </a:solidFill>
                <a:latin typeface="华文楷体" panose="02010600040101010101" pitchFamily="2" charset="-122"/>
                <a:ea typeface="华文楷体" panose="02010600040101010101" pitchFamily="2" charset="-122"/>
              </a:rPr>
              <a:t>）确定不用信用卡，持信用卡主动到发卡银行办理</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r>
              <a:rPr lang="zh-CN" altLang="en-US" sz="2000" b="0" kern="0" dirty="0">
                <a:solidFill>
                  <a:srgbClr val="000000"/>
                </a:solidFill>
                <a:latin typeface="华文楷体" panose="02010600040101010101" pitchFamily="2" charset="-122"/>
                <a:ea typeface="华文楷体" panose="02010600040101010101" pitchFamily="2" charset="-122"/>
              </a:rPr>
              <a:t>（</a:t>
            </a:r>
            <a:r>
              <a:rPr lang="en-US" altLang="zh-CN" sz="2000" b="0" kern="0" dirty="0">
                <a:solidFill>
                  <a:srgbClr val="000000"/>
                </a:solidFill>
                <a:latin typeface="华文楷体" panose="02010600040101010101" pitchFamily="2" charset="-122"/>
                <a:ea typeface="华文楷体" panose="02010600040101010101" pitchFamily="2" charset="-122"/>
              </a:rPr>
              <a:t>10</a:t>
            </a:r>
            <a:r>
              <a:rPr lang="zh-CN" altLang="en-US" sz="2000" b="0" kern="0" dirty="0">
                <a:solidFill>
                  <a:srgbClr val="000000"/>
                </a:solidFill>
                <a:latin typeface="华文楷体" panose="02010600040101010101" pitchFamily="2" charset="-122"/>
                <a:ea typeface="华文楷体" panose="02010600040101010101" pitchFamily="2" charset="-122"/>
              </a:rPr>
              <a:t>）不要和手机长期放在一起，以免被磁化</a:t>
            </a:r>
            <a:endParaRPr lang="en-US" altLang="zh-CN" sz="2000" b="0" kern="0" dirty="0">
              <a:solidFill>
                <a:srgbClr val="000000"/>
              </a:solidFill>
              <a:latin typeface="华文楷体" panose="02010600040101010101" pitchFamily="2" charset="-122"/>
              <a:ea typeface="华文楷体" panose="02010600040101010101" pitchFamily="2" charset="-122"/>
            </a:endParaRPr>
          </a:p>
          <a:p>
            <a:pPr>
              <a:lnSpc>
                <a:spcPct val="150000"/>
              </a:lnSpc>
              <a:defRPr/>
            </a:pPr>
            <a:endParaRPr lang="zh-CN" altLang="en-US" sz="2000" b="0" kern="0" dirty="0">
              <a:solidFill>
                <a:srgbClr val="000000"/>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1501729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4.1 </a:t>
            </a:r>
            <a:r>
              <a:rPr lang="zh-CN" altLang="en-US" dirty="0"/>
              <a:t>银行</a:t>
            </a:r>
            <a:r>
              <a:rPr lang="zh-CN" altLang="en-US" dirty="0" smtClean="0"/>
              <a:t>卡</a:t>
            </a:r>
            <a:endParaRPr lang="zh-CN" altLang="en-US" dirty="0"/>
          </a:p>
        </p:txBody>
      </p:sp>
      <p:sp>
        <p:nvSpPr>
          <p:cNvPr id="4" name="矩形 3"/>
          <p:cNvSpPr/>
          <p:nvPr/>
        </p:nvSpPr>
        <p:spPr>
          <a:xfrm>
            <a:off x="827584" y="1772816"/>
            <a:ext cx="7344816" cy="1754326"/>
          </a:xfrm>
          <a:prstGeom prst="rect">
            <a:avLst/>
          </a:prstGeom>
        </p:spPr>
        <p:txBody>
          <a:bodyPr wrap="square">
            <a:spAutoFit/>
          </a:bodyPr>
          <a:lstStyle/>
          <a:p>
            <a:r>
              <a:rPr lang="zh-CN" altLang="en-US" b="0" dirty="0"/>
              <a:t>        账单日当天刷卡计入当期账单，免息期最短的信用卡：农行、 中信、建行</a:t>
            </a:r>
            <a:r>
              <a:rPr lang="en-US" altLang="zh-CN" b="0" dirty="0"/>
              <a:t>(18:00</a:t>
            </a:r>
            <a:r>
              <a:rPr lang="zh-CN" altLang="en-US" b="0" dirty="0"/>
              <a:t>以前</a:t>
            </a:r>
            <a:r>
              <a:rPr lang="en-US" altLang="zh-CN" b="0" dirty="0"/>
              <a:t>)</a:t>
            </a:r>
            <a:r>
              <a:rPr lang="zh-CN" altLang="en-US" b="0" dirty="0"/>
              <a:t>、华夏、浦发</a:t>
            </a:r>
            <a:r>
              <a:rPr lang="en-US" altLang="zh-CN" b="0" dirty="0"/>
              <a:t>(21:00</a:t>
            </a:r>
            <a:r>
              <a:rPr lang="zh-CN" altLang="en-US" b="0" dirty="0"/>
              <a:t>以前 </a:t>
            </a:r>
            <a:r>
              <a:rPr lang="en-US" altLang="zh-CN" b="0" dirty="0"/>
              <a:t>)</a:t>
            </a:r>
            <a:r>
              <a:rPr lang="zh-CN" altLang="en-US" b="0" dirty="0"/>
              <a:t>、花旗、兴业</a:t>
            </a:r>
            <a:r>
              <a:rPr lang="en-US" altLang="zh-CN" b="0" dirty="0"/>
              <a:t>(21:00</a:t>
            </a:r>
            <a:r>
              <a:rPr lang="zh-CN" altLang="en-US" b="0" dirty="0"/>
              <a:t>以前</a:t>
            </a:r>
            <a:r>
              <a:rPr lang="en-US" altLang="zh-CN" b="0" dirty="0"/>
              <a:t>)</a:t>
            </a:r>
            <a:r>
              <a:rPr lang="zh-CN" altLang="en-US" b="0" dirty="0"/>
              <a:t>、邮储、民生</a:t>
            </a:r>
            <a:r>
              <a:rPr lang="en-US" altLang="zh-CN" b="0" dirty="0"/>
              <a:t>(22:00</a:t>
            </a:r>
            <a:r>
              <a:rPr lang="zh-CN" altLang="en-US" b="0" dirty="0"/>
              <a:t>以前</a:t>
            </a:r>
            <a:r>
              <a:rPr lang="en-US" altLang="zh-CN" b="0" dirty="0"/>
              <a:t>)</a:t>
            </a:r>
            <a:r>
              <a:rPr lang="zh-CN" altLang="en-US" b="0" dirty="0"/>
              <a:t>、北京</a:t>
            </a:r>
            <a:r>
              <a:rPr lang="en-US" altLang="zh-CN" b="0" dirty="0"/>
              <a:t>(22:00</a:t>
            </a:r>
            <a:r>
              <a:rPr lang="zh-CN" altLang="en-US" b="0" dirty="0"/>
              <a:t>以前</a:t>
            </a:r>
            <a:r>
              <a:rPr lang="en-US" altLang="zh-CN" b="0" dirty="0"/>
              <a:t>) </a:t>
            </a:r>
            <a:r>
              <a:rPr lang="zh-CN" altLang="en-US" b="0" dirty="0"/>
              <a:t>、上海、上海农商</a:t>
            </a:r>
            <a:r>
              <a:rPr lang="en-US" altLang="zh-CN" b="0" dirty="0"/>
              <a:t>(19:00</a:t>
            </a:r>
            <a:r>
              <a:rPr lang="zh-CN" altLang="en-US" b="0" dirty="0"/>
              <a:t>以前</a:t>
            </a:r>
            <a:r>
              <a:rPr lang="en-US" altLang="zh-CN" b="0" dirty="0"/>
              <a:t>)</a:t>
            </a:r>
            <a:r>
              <a:rPr lang="zh-CN" altLang="en-US" b="0" dirty="0"/>
              <a:t>、浙商</a:t>
            </a:r>
            <a:r>
              <a:rPr lang="zh-CN" altLang="en-US" dirty="0"/>
              <a:t/>
            </a:r>
            <a:br>
              <a:rPr lang="zh-CN" altLang="en-US" dirty="0"/>
            </a:br>
            <a:r>
              <a:rPr lang="zh-CN" altLang="en-US" b="0" dirty="0"/>
              <a:t>　　账单日当天刷卡计入下期账单，免息期最长的信用卡：中行、工行、 招商、 交通、平安、广发</a:t>
            </a:r>
            <a:r>
              <a:rPr lang="en-US" altLang="zh-CN" b="0" dirty="0"/>
              <a:t>(</a:t>
            </a:r>
            <a:r>
              <a:rPr lang="zh-CN" altLang="en-US" b="0" dirty="0"/>
              <a:t>支付宝快捷支付除外</a:t>
            </a:r>
            <a:r>
              <a:rPr lang="en-US" altLang="zh-CN" b="0" dirty="0"/>
              <a:t>)</a:t>
            </a:r>
            <a:r>
              <a:rPr lang="zh-CN" altLang="en-US" b="0" dirty="0"/>
              <a:t>、光大</a:t>
            </a:r>
            <a:endParaRPr lang="zh-CN" altLang="en-US" dirty="0"/>
          </a:p>
        </p:txBody>
      </p:sp>
    </p:spTree>
    <p:extLst>
      <p:ext uri="{BB962C8B-B14F-4D97-AF65-F5344CB8AC3E}">
        <p14:creationId xmlns:p14="http://schemas.microsoft.com/office/powerpoint/2010/main" val="2080169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4.2 </a:t>
            </a:r>
            <a:r>
              <a:rPr lang="zh-CN" altLang="en-US" dirty="0"/>
              <a:t>电子现金</a:t>
            </a:r>
          </a:p>
        </p:txBody>
      </p:sp>
      <p:sp>
        <p:nvSpPr>
          <p:cNvPr id="11" name="TextBox 10"/>
          <p:cNvSpPr txBox="1"/>
          <p:nvPr/>
        </p:nvSpPr>
        <p:spPr>
          <a:xfrm>
            <a:off x="580728" y="1239181"/>
            <a:ext cx="324036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电子现金概念</a:t>
            </a:r>
          </a:p>
        </p:txBody>
      </p:sp>
      <p:sp>
        <p:nvSpPr>
          <p:cNvPr id="12" name="TextBox 11"/>
          <p:cNvSpPr txBox="1"/>
          <p:nvPr/>
        </p:nvSpPr>
        <p:spPr>
          <a:xfrm>
            <a:off x="107504" y="3697893"/>
            <a:ext cx="5334206" cy="1631216"/>
          </a:xfrm>
          <a:prstGeom prst="rect">
            <a:avLst/>
          </a:prstGeom>
          <a:noFill/>
        </p:spPr>
        <p:txBody>
          <a:bodyPr wrap="square" rtlCol="0">
            <a:spAutoFit/>
          </a:bodyPr>
          <a:lstStyle/>
          <a:p>
            <a:pPr marL="285750" indent="-285750" fontAlgn="auto">
              <a:spcBef>
                <a:spcPts val="0"/>
              </a:spcBef>
              <a:spcAft>
                <a:spcPts val="0"/>
              </a:spcAft>
              <a:buFont typeface="Arial" panose="020B0604020202020204" pitchFamily="34" charset="0"/>
              <a:buChar char="•"/>
            </a:pPr>
            <a:r>
              <a:rPr lang="zh-CN" altLang="en-US" sz="2000" dirty="0">
                <a:latin typeface="华文楷体" panose="02010600040101010101" pitchFamily="2" charset="-122"/>
                <a:ea typeface="华文楷体" panose="02010600040101010101" pitchFamily="2" charset="-122"/>
              </a:rPr>
              <a:t>是一种以电子数据形式流通的，能被客户和商家普遍接受的，通过互联网购买或服务时可以使用的货币。它</a:t>
            </a:r>
            <a:r>
              <a:rPr lang="zh-CN" altLang="en-US" sz="2000" dirty="0">
                <a:solidFill>
                  <a:srgbClr val="FF0000"/>
                </a:solidFill>
                <a:latin typeface="华文楷体" panose="02010600040101010101" pitchFamily="2" charset="-122"/>
                <a:ea typeface="华文楷体" panose="02010600040101010101" pitchFamily="2" charset="-122"/>
              </a:rPr>
              <a:t>把现金数值转换成为一系列的加密序列数，通过这些序列数来表示现实中各种金额的币值。</a:t>
            </a:r>
          </a:p>
        </p:txBody>
      </p:sp>
      <p:pic>
        <p:nvPicPr>
          <p:cNvPr id="1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7822" y="3726325"/>
            <a:ext cx="1865719" cy="14741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 name="右箭头 13"/>
          <p:cNvSpPr/>
          <p:nvPr/>
        </p:nvSpPr>
        <p:spPr>
          <a:xfrm>
            <a:off x="7146627" y="4295744"/>
            <a:ext cx="684076" cy="335310"/>
          </a:xfrm>
          <a:prstGeom prst="rightArrow">
            <a:avLst/>
          </a:prstGeom>
          <a:solidFill>
            <a:srgbClr val="00B0F0"/>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15" name="TextBox 14"/>
          <p:cNvSpPr txBox="1"/>
          <p:nvPr/>
        </p:nvSpPr>
        <p:spPr>
          <a:xfrm>
            <a:off x="7157798" y="3998815"/>
            <a:ext cx="809749" cy="338554"/>
          </a:xfrm>
          <a:prstGeom prst="rect">
            <a:avLst/>
          </a:prstGeom>
          <a:noFill/>
        </p:spPr>
        <p:txBody>
          <a:bodyPr wrap="square" rtlCol="0">
            <a:spAutoFit/>
          </a:bodyPr>
          <a:lstStyle/>
          <a:p>
            <a:pPr fontAlgn="auto">
              <a:spcBef>
                <a:spcPts val="0"/>
              </a:spcBef>
              <a:spcAft>
                <a:spcPts val="0"/>
              </a:spcAft>
            </a:pPr>
            <a:r>
              <a:rPr lang="zh-CN" altLang="en-US" sz="1600" b="0" dirty="0">
                <a:solidFill>
                  <a:srgbClr val="5F5F5F"/>
                </a:solidFill>
                <a:latin typeface="华文楷体" panose="02010600040101010101" pitchFamily="2" charset="-122"/>
                <a:ea typeface="华文楷体" panose="02010600040101010101" pitchFamily="2" charset="-122"/>
              </a:rPr>
              <a:t>数字化</a:t>
            </a:r>
          </a:p>
        </p:txBody>
      </p:sp>
      <p:sp>
        <p:nvSpPr>
          <p:cNvPr id="16" name="TextBox 15"/>
          <p:cNvSpPr txBox="1"/>
          <p:nvPr/>
        </p:nvSpPr>
        <p:spPr>
          <a:xfrm>
            <a:off x="8100392" y="4244852"/>
            <a:ext cx="1008112" cy="400110"/>
          </a:xfrm>
          <a:prstGeom prst="rect">
            <a:avLst/>
          </a:prstGeom>
          <a:noFill/>
        </p:spPr>
        <p:txBody>
          <a:bodyPr wrap="square" rtlCol="0">
            <a:spAutoFit/>
          </a:bodyPr>
          <a:lstStyle/>
          <a:p>
            <a:pPr fontAlgn="auto">
              <a:spcBef>
                <a:spcPts val="0"/>
              </a:spcBef>
              <a:spcAft>
                <a:spcPts val="0"/>
              </a:spcAft>
            </a:pPr>
            <a:r>
              <a:rPr lang="en-US" altLang="zh-CN" sz="2000" dirty="0">
                <a:solidFill>
                  <a:srgbClr val="5F5F5F"/>
                </a:solidFill>
                <a:latin typeface="Times New Roman" panose="02020603050405020304" pitchFamily="18" charset="0"/>
                <a:ea typeface="幼圆"/>
                <a:cs typeface="Times New Roman" panose="02020603050405020304" pitchFamily="18" charset="0"/>
              </a:rPr>
              <a:t>E-cash</a:t>
            </a:r>
            <a:endParaRPr lang="zh-CN" altLang="en-US" sz="2000" dirty="0">
              <a:solidFill>
                <a:srgbClr val="5F5F5F"/>
              </a:solidFill>
              <a:latin typeface="Times New Roman" panose="02020603050405020304" pitchFamily="18" charset="0"/>
              <a:ea typeface="幼圆"/>
              <a:cs typeface="Times New Roman" panose="02020603050405020304" pitchFamily="18" charset="0"/>
            </a:endParaRPr>
          </a:p>
        </p:txBody>
      </p:sp>
      <p:sp>
        <p:nvSpPr>
          <p:cNvPr id="17" name="TextBox 16"/>
          <p:cNvSpPr txBox="1"/>
          <p:nvPr/>
        </p:nvSpPr>
        <p:spPr>
          <a:xfrm>
            <a:off x="1331640" y="5488563"/>
            <a:ext cx="6424753" cy="1328023"/>
          </a:xfrm>
          <a:prstGeom prst="roundRect">
            <a:avLst/>
          </a:prstGeom>
          <a:noFill/>
          <a:ln>
            <a:solidFill>
              <a:srgbClr val="C00000"/>
            </a:solidFill>
          </a:ln>
        </p:spPr>
        <p:txBody>
          <a:bodyPr wrap="square" rtlCol="0">
            <a:spAutoFit/>
          </a:bodyPr>
          <a:lstStyle/>
          <a:p>
            <a:pPr fontAlgn="auto">
              <a:spcBef>
                <a:spcPts val="0"/>
              </a:spcBef>
              <a:spcAft>
                <a:spcPts val="0"/>
              </a:spcAft>
            </a:pPr>
            <a:r>
              <a:rPr lang="zh-CN" altLang="en-US" sz="2400" dirty="0">
                <a:solidFill>
                  <a:srgbClr val="009DD9"/>
                </a:solidFill>
                <a:latin typeface="隶书" panose="02010509060101010101" pitchFamily="49" charset="-122"/>
                <a:ea typeface="隶书" panose="02010509060101010101" pitchFamily="49" charset="-122"/>
              </a:rPr>
              <a:t>电子现金发行方式</a:t>
            </a:r>
            <a:endParaRPr lang="en-US" altLang="zh-CN" sz="2400" dirty="0">
              <a:solidFill>
                <a:srgbClr val="009DD9"/>
              </a:solidFill>
              <a:latin typeface="隶书" panose="02010509060101010101" pitchFamily="49" charset="-122"/>
              <a:ea typeface="隶书" panose="02010509060101010101" pitchFamily="49" charset="-122"/>
            </a:endParaRPr>
          </a:p>
          <a:p>
            <a:pPr marL="285750" indent="-285750" fontAlgn="auto">
              <a:spcBef>
                <a:spcPts val="0"/>
              </a:spcBef>
              <a:spcAft>
                <a:spcPts val="0"/>
              </a:spcAft>
              <a:buFontTx/>
              <a:buBlip>
                <a:blip r:embed="rId3"/>
              </a:buBlip>
            </a:pPr>
            <a:r>
              <a:rPr lang="zh-CN" altLang="en-US" sz="2400" b="0" dirty="0">
                <a:solidFill>
                  <a:srgbClr val="009DD9"/>
                </a:solidFill>
                <a:latin typeface="华文新魏" panose="02010800040101010101" pitchFamily="2" charset="-122"/>
                <a:ea typeface="华文新魏" panose="02010800040101010101" pitchFamily="2" charset="-122"/>
              </a:rPr>
              <a:t>存储性质的预付卡</a:t>
            </a:r>
            <a:endParaRPr lang="en-US" altLang="zh-CN" sz="2400" b="0" dirty="0">
              <a:solidFill>
                <a:srgbClr val="009DD9"/>
              </a:solidFill>
              <a:latin typeface="华文新魏" panose="02010800040101010101" pitchFamily="2" charset="-122"/>
              <a:ea typeface="华文新魏" panose="02010800040101010101" pitchFamily="2" charset="-122"/>
            </a:endParaRPr>
          </a:p>
          <a:p>
            <a:pPr marL="285750" indent="-285750" fontAlgn="auto">
              <a:spcBef>
                <a:spcPts val="0"/>
              </a:spcBef>
              <a:spcAft>
                <a:spcPts val="0"/>
              </a:spcAft>
              <a:buFontTx/>
              <a:buBlip>
                <a:blip r:embed="rId3"/>
              </a:buBlip>
            </a:pPr>
            <a:r>
              <a:rPr lang="zh-CN" altLang="en-US" sz="2400" b="0" dirty="0">
                <a:solidFill>
                  <a:srgbClr val="009DD9"/>
                </a:solidFill>
                <a:latin typeface="华文新魏" panose="02010800040101010101" pitchFamily="2" charset="-122"/>
                <a:ea typeface="华文新魏" panose="02010800040101010101" pitchFamily="2" charset="-122"/>
              </a:rPr>
              <a:t>纯电子形式的用户号码和数据文件</a:t>
            </a:r>
          </a:p>
        </p:txBody>
      </p:sp>
      <p:sp>
        <p:nvSpPr>
          <p:cNvPr id="3" name="矩形 2"/>
          <p:cNvSpPr/>
          <p:nvPr/>
        </p:nvSpPr>
        <p:spPr>
          <a:xfrm>
            <a:off x="524135" y="1943567"/>
            <a:ext cx="8383760" cy="1754326"/>
          </a:xfrm>
          <a:prstGeom prst="rect">
            <a:avLst/>
          </a:prstGeom>
        </p:spPr>
        <p:txBody>
          <a:bodyPr wrap="square">
            <a:spAutoFit/>
          </a:bodyPr>
          <a:lstStyle/>
          <a:p>
            <a:pPr indent="457200"/>
            <a:r>
              <a:rPr lang="zh-CN" altLang="en-US" b="0" dirty="0">
                <a:latin typeface="+mn-lt"/>
              </a:rPr>
              <a:t>是建立在借记</a:t>
            </a:r>
            <a:r>
              <a:rPr lang="en-US" altLang="zh-CN" b="0" dirty="0">
                <a:latin typeface="+mn-lt"/>
              </a:rPr>
              <a:t>/</a:t>
            </a:r>
            <a:r>
              <a:rPr lang="zh-CN" altLang="en-US" b="0" dirty="0">
                <a:latin typeface="+mn-lt"/>
              </a:rPr>
              <a:t>贷记应用的基础上的具备脱机小额支付功能的产品。是一种功能齐全的全新金融产品。可以不记名、不挂失、不计息、不允许取现</a:t>
            </a:r>
            <a:r>
              <a:rPr lang="en-US" altLang="zh-CN" b="0" dirty="0">
                <a:latin typeface="+mn-lt"/>
              </a:rPr>
              <a:t>(</a:t>
            </a:r>
            <a:r>
              <a:rPr lang="zh-CN" altLang="en-US" b="0" dirty="0">
                <a:latin typeface="+mn-lt"/>
              </a:rPr>
              <a:t>退卡除外</a:t>
            </a:r>
            <a:r>
              <a:rPr lang="en-US" altLang="zh-CN" b="0" dirty="0">
                <a:latin typeface="+mn-lt"/>
              </a:rPr>
              <a:t>)</a:t>
            </a:r>
            <a:r>
              <a:rPr lang="zh-CN" altLang="en-US" b="0" dirty="0">
                <a:latin typeface="+mn-lt"/>
              </a:rPr>
              <a:t>、额度自行定义。卡片内存储账户信息，使用时脱机，无须签名和密码。其安全体系采用非对称密码算法，卡片和终端的认证采用公钥认证体系。</a:t>
            </a:r>
          </a:p>
          <a:p>
            <a:r>
              <a:rPr lang="zh-CN" altLang="en-US" b="0" dirty="0">
                <a:latin typeface="+mn-lt"/>
              </a:rPr>
              <a:t>　　这类产品适用于小额支付、联机交易环境不佳的场所，如公共交通收费、高速公路、快餐、便利店、自助售票、自助售货等。</a:t>
            </a:r>
          </a:p>
        </p:txBody>
      </p:sp>
    </p:spTree>
    <p:extLst>
      <p:ext uri="{BB962C8B-B14F-4D97-AF65-F5344CB8AC3E}">
        <p14:creationId xmlns:p14="http://schemas.microsoft.com/office/powerpoint/2010/main" val="11381083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en-US" altLang="zh-CN" sz="2000" dirty="0"/>
              <a:t>2021</a:t>
            </a:r>
            <a:r>
              <a:rPr lang="zh-CN" altLang="en-US" sz="2000" dirty="0"/>
              <a:t>年</a:t>
            </a:r>
            <a:r>
              <a:rPr lang="en-US" altLang="zh-CN" sz="2000" dirty="0"/>
              <a:t>8</a:t>
            </a:r>
            <a:r>
              <a:rPr lang="zh-CN" altLang="en-US" sz="2000" dirty="0"/>
              <a:t>月，银联国际宣布与塔吉克斯坦国际银行合作，推出该国第一个非接电子钱包，银联也成为当地首个提供手机非接支付服务的支付品牌。至此，境外支持银联卡的电子钱包数量达到</a:t>
            </a:r>
            <a:r>
              <a:rPr lang="en-US" altLang="zh-CN" sz="2000" dirty="0"/>
              <a:t>100</a:t>
            </a:r>
            <a:r>
              <a:rPr lang="zh-CN" altLang="en-US" sz="2000" dirty="0"/>
              <a:t>个，受理银联移动支付服务的商家突破</a:t>
            </a:r>
            <a:r>
              <a:rPr lang="en-US" altLang="zh-CN" sz="2000" dirty="0"/>
              <a:t>1000</a:t>
            </a:r>
            <a:r>
              <a:rPr lang="zh-CN" altLang="en-US" sz="2000" dirty="0"/>
              <a:t>万家，初步形成了互联互通的银联跨境移动支付生态。银联标准电子钱包的落地范围已覆盖港澳、南太、东南亚等</a:t>
            </a:r>
            <a:r>
              <a:rPr lang="en-US" altLang="zh-CN" sz="2000" dirty="0"/>
              <a:t>20</a:t>
            </a:r>
            <a:r>
              <a:rPr lang="zh-CN" altLang="en-US" sz="2000" dirty="0"/>
              <a:t>余个国家和地区，仅今年</a:t>
            </a:r>
            <a:r>
              <a:rPr lang="en-US" altLang="zh-CN" sz="2000" dirty="0"/>
              <a:t>2</a:t>
            </a:r>
            <a:r>
              <a:rPr lang="zh-CN" altLang="en-US" sz="2000" dirty="0"/>
              <a:t>季度境外新增近</a:t>
            </a:r>
            <a:r>
              <a:rPr lang="en-US" altLang="zh-CN" sz="2000" dirty="0"/>
              <a:t>10</a:t>
            </a:r>
            <a:r>
              <a:rPr lang="zh-CN" altLang="en-US" sz="2000" dirty="0"/>
              <a:t>个。境外发行的银联卡交易中，每</a:t>
            </a:r>
            <a:r>
              <a:rPr lang="en-US" altLang="zh-CN" sz="2000" dirty="0"/>
              <a:t>5</a:t>
            </a:r>
            <a:r>
              <a:rPr lang="zh-CN" altLang="en-US" sz="2000" dirty="0"/>
              <a:t>笔中就有</a:t>
            </a:r>
            <a:r>
              <a:rPr lang="en-US" altLang="zh-CN" sz="2000" dirty="0"/>
              <a:t>1</a:t>
            </a:r>
            <a:r>
              <a:rPr lang="zh-CN" altLang="en-US" sz="2000" dirty="0"/>
              <a:t>笔是通过绑定移动支付工具完成的。例如港澳版“云闪付”已接入本地大部分发卡银行，带动当地</a:t>
            </a:r>
            <a:r>
              <a:rPr lang="en-US" altLang="zh-CN" sz="2000" dirty="0"/>
              <a:t>18</a:t>
            </a:r>
            <a:r>
              <a:rPr lang="zh-CN" altLang="en-US" sz="2000" dirty="0"/>
              <a:t>个支持银联二维码的钱包产品，累计绑卡超百万张。</a:t>
            </a:r>
          </a:p>
          <a:p>
            <a:pPr indent="457200">
              <a:lnSpc>
                <a:spcPct val="150000"/>
              </a:lnSpc>
            </a:pPr>
            <a:r>
              <a:rPr lang="zh-CN" altLang="en-US" sz="2000" dirty="0"/>
              <a:t>支付工具是资金转移的载体，方便、快捷、安全的支付工具是加快资金周转、提高资金使用效率的保障，同时也是客户和银行办理支付业务，进行资金结算和清算的法律依据。</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134494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t>
            </a:r>
            <a:r>
              <a:rPr lang="zh-CN" altLang="en-US" dirty="0"/>
              <a:t>电子</a:t>
            </a:r>
            <a:r>
              <a:rPr lang="zh-CN" altLang="en-US" dirty="0" smtClean="0"/>
              <a:t>现金</a:t>
            </a:r>
            <a:endParaRPr lang="zh-CN" altLang="en-US" dirty="0"/>
          </a:p>
        </p:txBody>
      </p:sp>
      <p:sp>
        <p:nvSpPr>
          <p:cNvPr id="65" name="TextBox 64"/>
          <p:cNvSpPr txBox="1"/>
          <p:nvPr/>
        </p:nvSpPr>
        <p:spPr>
          <a:xfrm>
            <a:off x="779214" y="1124744"/>
            <a:ext cx="3636404"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电子现金支付流程</a:t>
            </a:r>
          </a:p>
        </p:txBody>
      </p:sp>
      <p:sp>
        <p:nvSpPr>
          <p:cNvPr id="34" name="矩形 33">
            <a:extLst>
              <a:ext uri="{FF2B5EF4-FFF2-40B4-BE49-F238E27FC236}">
                <a16:creationId xmlns:a16="http://schemas.microsoft.com/office/drawing/2014/main" xmlns="" id="{327BB371-A973-4546-BAE2-607B81877434}"/>
              </a:ext>
            </a:extLst>
          </p:cNvPr>
          <p:cNvSpPr/>
          <p:nvPr/>
        </p:nvSpPr>
        <p:spPr>
          <a:xfrm>
            <a:off x="467544" y="2596140"/>
            <a:ext cx="1008112" cy="2261390"/>
          </a:xfrm>
          <a:prstGeom prst="rect">
            <a:avLst/>
          </a:prstGeom>
          <a:solidFill>
            <a:srgbClr val="A5C249">
              <a:lumMod val="50000"/>
            </a:srgbClr>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66" name="TextBox 35">
            <a:extLst>
              <a:ext uri="{FF2B5EF4-FFF2-40B4-BE49-F238E27FC236}">
                <a16:creationId xmlns:a16="http://schemas.microsoft.com/office/drawing/2014/main" xmlns="" id="{8BE8786C-4B57-4465-AF3F-A20EDB5A0751}"/>
              </a:ext>
            </a:extLst>
          </p:cNvPr>
          <p:cNvSpPr txBox="1"/>
          <p:nvPr/>
        </p:nvSpPr>
        <p:spPr>
          <a:xfrm>
            <a:off x="467544" y="3506166"/>
            <a:ext cx="1008112" cy="400110"/>
          </a:xfrm>
          <a:prstGeom prst="rect">
            <a:avLst/>
          </a:prstGeom>
          <a:noFill/>
        </p:spPr>
        <p:txBody>
          <a:bodyPr wrap="square" rtlCol="0">
            <a:spAutoFit/>
          </a:bodyPr>
          <a:lstStyle/>
          <a:p>
            <a:r>
              <a:rPr lang="zh-CN" altLang="en-US" sz="2000" dirty="0">
                <a:solidFill>
                  <a:prstClr val="white"/>
                </a:solidFill>
                <a:latin typeface="微软雅黑" panose="020B0503020204020204" pitchFamily="34" charset="-122"/>
                <a:ea typeface="微软雅黑" panose="020B0503020204020204" pitchFamily="34" charset="-122"/>
              </a:rPr>
              <a:t>买方</a:t>
            </a:r>
          </a:p>
        </p:txBody>
      </p:sp>
      <p:sp>
        <p:nvSpPr>
          <p:cNvPr id="67" name="矩形 66">
            <a:extLst>
              <a:ext uri="{FF2B5EF4-FFF2-40B4-BE49-F238E27FC236}">
                <a16:creationId xmlns:a16="http://schemas.microsoft.com/office/drawing/2014/main" xmlns="" id="{0DB3BB69-F862-43BC-89D3-3AF2DABE3C1A}"/>
              </a:ext>
            </a:extLst>
          </p:cNvPr>
          <p:cNvSpPr/>
          <p:nvPr/>
        </p:nvSpPr>
        <p:spPr>
          <a:xfrm>
            <a:off x="5220072" y="2672172"/>
            <a:ext cx="1008112" cy="2172038"/>
          </a:xfrm>
          <a:prstGeom prst="rect">
            <a:avLst/>
          </a:prstGeom>
          <a:solidFill>
            <a:srgbClr val="A5C249">
              <a:lumMod val="50000"/>
            </a:srgbClr>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68" name="流程图: 磁盘 67">
            <a:extLst>
              <a:ext uri="{FF2B5EF4-FFF2-40B4-BE49-F238E27FC236}">
                <a16:creationId xmlns:a16="http://schemas.microsoft.com/office/drawing/2014/main" xmlns="" id="{CAA9AB80-1E6F-463B-99DD-D465E5FCC797}"/>
              </a:ext>
            </a:extLst>
          </p:cNvPr>
          <p:cNvSpPr/>
          <p:nvPr/>
        </p:nvSpPr>
        <p:spPr>
          <a:xfrm>
            <a:off x="7068642" y="2985322"/>
            <a:ext cx="1704554" cy="1497219"/>
          </a:xfrm>
          <a:prstGeom prst="flowChartMagneticDisk">
            <a:avLst/>
          </a:prstGeom>
          <a:solidFill>
            <a:srgbClr val="4C0000"/>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69" name="矩形 68">
            <a:extLst>
              <a:ext uri="{FF2B5EF4-FFF2-40B4-BE49-F238E27FC236}">
                <a16:creationId xmlns:a16="http://schemas.microsoft.com/office/drawing/2014/main" xmlns="" id="{66081337-533F-4580-B867-5AD99524CDA4}"/>
              </a:ext>
            </a:extLst>
          </p:cNvPr>
          <p:cNvSpPr/>
          <p:nvPr/>
        </p:nvSpPr>
        <p:spPr>
          <a:xfrm>
            <a:off x="2447764" y="5360046"/>
            <a:ext cx="1656184" cy="753941"/>
          </a:xfrm>
          <a:prstGeom prst="rect">
            <a:avLst/>
          </a:prstGeom>
          <a:solidFill>
            <a:srgbClr val="A5C249">
              <a:lumMod val="50000"/>
            </a:srgbClr>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70" name="TextBox 39">
            <a:extLst>
              <a:ext uri="{FF2B5EF4-FFF2-40B4-BE49-F238E27FC236}">
                <a16:creationId xmlns:a16="http://schemas.microsoft.com/office/drawing/2014/main" xmlns="" id="{C19B2360-6E92-47E3-9443-122A6E03196D}"/>
              </a:ext>
            </a:extLst>
          </p:cNvPr>
          <p:cNvSpPr txBox="1"/>
          <p:nvPr/>
        </p:nvSpPr>
        <p:spPr>
          <a:xfrm>
            <a:off x="5341550" y="3628058"/>
            <a:ext cx="1008112" cy="400110"/>
          </a:xfrm>
          <a:prstGeom prst="rect">
            <a:avLst/>
          </a:prstGeom>
          <a:noFill/>
        </p:spPr>
        <p:txBody>
          <a:bodyPr wrap="square" rtlCol="0">
            <a:spAutoFit/>
          </a:bodyPr>
          <a:lstStyle/>
          <a:p>
            <a:pPr fontAlgn="auto">
              <a:spcBef>
                <a:spcPts val="0"/>
              </a:spcBef>
              <a:spcAft>
                <a:spcPts val="0"/>
              </a:spcAft>
            </a:pPr>
            <a:r>
              <a:rPr lang="zh-CN" altLang="en-US" sz="2000" dirty="0">
                <a:solidFill>
                  <a:prstClr val="white"/>
                </a:solidFill>
                <a:latin typeface="微软雅黑" panose="020B0503020204020204" pitchFamily="34" charset="-122"/>
                <a:ea typeface="微软雅黑" panose="020B0503020204020204" pitchFamily="34" charset="-122"/>
              </a:rPr>
              <a:t>银行</a:t>
            </a:r>
          </a:p>
        </p:txBody>
      </p:sp>
      <p:sp>
        <p:nvSpPr>
          <p:cNvPr id="71" name="TextBox 40">
            <a:extLst>
              <a:ext uri="{FF2B5EF4-FFF2-40B4-BE49-F238E27FC236}">
                <a16:creationId xmlns:a16="http://schemas.microsoft.com/office/drawing/2014/main" xmlns="" id="{9AE9E692-D948-4367-8535-DA22195B8033}"/>
              </a:ext>
            </a:extLst>
          </p:cNvPr>
          <p:cNvSpPr txBox="1"/>
          <p:nvPr/>
        </p:nvSpPr>
        <p:spPr>
          <a:xfrm>
            <a:off x="2821613" y="5467518"/>
            <a:ext cx="1008112" cy="400110"/>
          </a:xfrm>
          <a:prstGeom prst="rect">
            <a:avLst/>
          </a:prstGeom>
          <a:noFill/>
        </p:spPr>
        <p:txBody>
          <a:bodyPr wrap="square" rtlCol="0">
            <a:spAutoFit/>
          </a:bodyPr>
          <a:lstStyle/>
          <a:p>
            <a:pPr fontAlgn="auto">
              <a:spcBef>
                <a:spcPts val="0"/>
              </a:spcBef>
              <a:spcAft>
                <a:spcPts val="0"/>
              </a:spcAft>
            </a:pPr>
            <a:r>
              <a:rPr lang="zh-CN" altLang="en-US" sz="2000" dirty="0">
                <a:solidFill>
                  <a:prstClr val="white"/>
                </a:solidFill>
                <a:latin typeface="微软雅黑" panose="020B0503020204020204" pitchFamily="34" charset="-122"/>
                <a:ea typeface="微软雅黑" panose="020B0503020204020204" pitchFamily="34" charset="-122"/>
              </a:rPr>
              <a:t>卖方</a:t>
            </a:r>
          </a:p>
        </p:txBody>
      </p:sp>
      <p:cxnSp>
        <p:nvCxnSpPr>
          <p:cNvPr id="72" name="直接箭头连接符 71">
            <a:extLst>
              <a:ext uri="{FF2B5EF4-FFF2-40B4-BE49-F238E27FC236}">
                <a16:creationId xmlns:a16="http://schemas.microsoft.com/office/drawing/2014/main" xmlns="" id="{00540A1D-8C75-40CA-8181-37ED9218CF29}"/>
              </a:ext>
            </a:extLst>
          </p:cNvPr>
          <p:cNvCxnSpPr/>
          <p:nvPr/>
        </p:nvCxnSpPr>
        <p:spPr>
          <a:xfrm>
            <a:off x="1475656" y="3042470"/>
            <a:ext cx="3744416" cy="0"/>
          </a:xfrm>
          <a:prstGeom prst="straightConnector1">
            <a:avLst/>
          </a:prstGeom>
          <a:noFill/>
          <a:ln w="22225" cap="flat" cmpd="sng" algn="ctr">
            <a:solidFill>
              <a:srgbClr val="4D4D4D"/>
            </a:solidFill>
            <a:prstDash val="solid"/>
            <a:miter lim="800000"/>
            <a:tailEnd type="triangle"/>
          </a:ln>
          <a:effectLst/>
        </p:spPr>
      </p:cxnSp>
      <p:cxnSp>
        <p:nvCxnSpPr>
          <p:cNvPr id="73" name="直接箭头连接符 72">
            <a:extLst>
              <a:ext uri="{FF2B5EF4-FFF2-40B4-BE49-F238E27FC236}">
                <a16:creationId xmlns:a16="http://schemas.microsoft.com/office/drawing/2014/main" xmlns="" id="{720FF7E3-BC18-4BCB-B0BB-C0052A76A857}"/>
              </a:ext>
            </a:extLst>
          </p:cNvPr>
          <p:cNvCxnSpPr/>
          <p:nvPr/>
        </p:nvCxnSpPr>
        <p:spPr>
          <a:xfrm>
            <a:off x="1475656" y="3506166"/>
            <a:ext cx="3744416" cy="0"/>
          </a:xfrm>
          <a:prstGeom prst="straightConnector1">
            <a:avLst/>
          </a:prstGeom>
          <a:noFill/>
          <a:ln w="22225" cap="flat" cmpd="sng" algn="ctr">
            <a:solidFill>
              <a:srgbClr val="4D4D4D"/>
            </a:solidFill>
            <a:prstDash val="solid"/>
            <a:miter lim="800000"/>
            <a:headEnd type="triangle"/>
            <a:tailEnd type="none"/>
          </a:ln>
          <a:effectLst/>
        </p:spPr>
      </p:cxnSp>
      <p:cxnSp>
        <p:nvCxnSpPr>
          <p:cNvPr id="74" name="直接箭头连接符 73">
            <a:extLst>
              <a:ext uri="{FF2B5EF4-FFF2-40B4-BE49-F238E27FC236}">
                <a16:creationId xmlns:a16="http://schemas.microsoft.com/office/drawing/2014/main" xmlns="" id="{F56AD454-4FC4-4B21-8E6D-3F9A81C85C50}"/>
              </a:ext>
            </a:extLst>
          </p:cNvPr>
          <p:cNvCxnSpPr/>
          <p:nvPr/>
        </p:nvCxnSpPr>
        <p:spPr>
          <a:xfrm>
            <a:off x="1475656" y="4482542"/>
            <a:ext cx="3744416" cy="0"/>
          </a:xfrm>
          <a:prstGeom prst="straightConnector1">
            <a:avLst/>
          </a:prstGeom>
          <a:noFill/>
          <a:ln w="22225" cap="flat" cmpd="sng" algn="ctr">
            <a:solidFill>
              <a:srgbClr val="4D4D4D"/>
            </a:solidFill>
            <a:prstDash val="solid"/>
            <a:miter lim="800000"/>
            <a:headEnd type="triangle"/>
            <a:tailEnd type="none"/>
          </a:ln>
          <a:effectLst/>
        </p:spPr>
      </p:cxnSp>
      <p:cxnSp>
        <p:nvCxnSpPr>
          <p:cNvPr id="75" name="直接箭头连接符 74">
            <a:extLst>
              <a:ext uri="{FF2B5EF4-FFF2-40B4-BE49-F238E27FC236}">
                <a16:creationId xmlns:a16="http://schemas.microsoft.com/office/drawing/2014/main" xmlns="" id="{22A23324-12C0-4D85-B463-F548B95D79C2}"/>
              </a:ext>
            </a:extLst>
          </p:cNvPr>
          <p:cNvCxnSpPr/>
          <p:nvPr/>
        </p:nvCxnSpPr>
        <p:spPr>
          <a:xfrm>
            <a:off x="1475656" y="4003829"/>
            <a:ext cx="3744416" cy="0"/>
          </a:xfrm>
          <a:prstGeom prst="straightConnector1">
            <a:avLst/>
          </a:prstGeom>
          <a:noFill/>
          <a:ln w="22225" cap="flat" cmpd="sng" algn="ctr">
            <a:solidFill>
              <a:srgbClr val="4D4D4D"/>
            </a:solidFill>
            <a:prstDash val="solid"/>
            <a:miter lim="800000"/>
            <a:tailEnd type="triangle"/>
          </a:ln>
          <a:effectLst/>
        </p:spPr>
      </p:cxnSp>
      <p:sp>
        <p:nvSpPr>
          <p:cNvPr id="76" name="TextBox 45">
            <a:extLst>
              <a:ext uri="{FF2B5EF4-FFF2-40B4-BE49-F238E27FC236}">
                <a16:creationId xmlns:a16="http://schemas.microsoft.com/office/drawing/2014/main" xmlns="" id="{BBEA2A57-55D2-43FC-BFC3-D64CC7128883}"/>
              </a:ext>
            </a:extLst>
          </p:cNvPr>
          <p:cNvSpPr txBox="1"/>
          <p:nvPr/>
        </p:nvSpPr>
        <p:spPr>
          <a:xfrm>
            <a:off x="1763688" y="2636912"/>
            <a:ext cx="3024336"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请求开设电子现金账户</a:t>
            </a:r>
          </a:p>
        </p:txBody>
      </p:sp>
      <p:sp>
        <p:nvSpPr>
          <p:cNvPr id="77" name="TextBox 46">
            <a:extLst>
              <a:ext uri="{FF2B5EF4-FFF2-40B4-BE49-F238E27FC236}">
                <a16:creationId xmlns:a16="http://schemas.microsoft.com/office/drawing/2014/main" xmlns="" id="{BF2A9DAE-C6D9-445F-A56C-AE3FDB630D84}"/>
              </a:ext>
            </a:extLst>
          </p:cNvPr>
          <p:cNvSpPr txBox="1"/>
          <p:nvPr/>
        </p:nvSpPr>
        <p:spPr>
          <a:xfrm>
            <a:off x="1763688" y="3143301"/>
            <a:ext cx="3024336"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2</a:t>
            </a:r>
            <a:r>
              <a:rPr lang="zh-CN" altLang="en-US" sz="1600" dirty="0">
                <a:latin typeface="微软雅黑" panose="020B0503020204020204" pitchFamily="34" charset="-122"/>
                <a:ea typeface="微软雅黑" panose="020B0503020204020204" pitchFamily="34" charset="-122"/>
              </a:rPr>
              <a:t>账户</a:t>
            </a:r>
          </a:p>
        </p:txBody>
      </p:sp>
      <p:sp>
        <p:nvSpPr>
          <p:cNvPr id="78" name="TextBox 47">
            <a:extLst>
              <a:ext uri="{FF2B5EF4-FFF2-40B4-BE49-F238E27FC236}">
                <a16:creationId xmlns:a16="http://schemas.microsoft.com/office/drawing/2014/main" xmlns="" id="{6FB16802-CFB0-428C-A297-9AF0DCF65618}"/>
              </a:ext>
            </a:extLst>
          </p:cNvPr>
          <p:cNvSpPr txBox="1"/>
          <p:nvPr/>
        </p:nvSpPr>
        <p:spPr>
          <a:xfrm>
            <a:off x="1737066" y="3614543"/>
            <a:ext cx="3024336"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购买电子现金请求</a:t>
            </a:r>
          </a:p>
        </p:txBody>
      </p:sp>
      <p:sp>
        <p:nvSpPr>
          <p:cNvPr id="79" name="TextBox 48">
            <a:extLst>
              <a:ext uri="{FF2B5EF4-FFF2-40B4-BE49-F238E27FC236}">
                <a16:creationId xmlns:a16="http://schemas.microsoft.com/office/drawing/2014/main" xmlns="" id="{9C9EC8A5-DF85-4426-A8A2-05F493BCAA6E}"/>
              </a:ext>
            </a:extLst>
          </p:cNvPr>
          <p:cNvSpPr txBox="1"/>
          <p:nvPr/>
        </p:nvSpPr>
        <p:spPr>
          <a:xfrm>
            <a:off x="1702508" y="4082432"/>
            <a:ext cx="3456384"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4</a:t>
            </a:r>
            <a:r>
              <a:rPr lang="zh-CN" altLang="en-US" sz="1600" dirty="0">
                <a:latin typeface="微软雅黑" panose="020B0503020204020204" pitchFamily="34" charset="-122"/>
                <a:ea typeface="微软雅黑" panose="020B0503020204020204" pitchFamily="34" charset="-122"/>
              </a:rPr>
              <a:t>银行电子现金签名的随机数</a:t>
            </a:r>
          </a:p>
        </p:txBody>
      </p:sp>
      <p:cxnSp>
        <p:nvCxnSpPr>
          <p:cNvPr id="80" name="直接连接符 79">
            <a:extLst>
              <a:ext uri="{FF2B5EF4-FFF2-40B4-BE49-F238E27FC236}">
                <a16:creationId xmlns:a16="http://schemas.microsoft.com/office/drawing/2014/main" xmlns="" id="{DB734513-9060-44CE-8A08-AB4978D70CC3}"/>
              </a:ext>
            </a:extLst>
          </p:cNvPr>
          <p:cNvCxnSpPr/>
          <p:nvPr/>
        </p:nvCxnSpPr>
        <p:spPr>
          <a:xfrm>
            <a:off x="1259632" y="4844210"/>
            <a:ext cx="0" cy="896510"/>
          </a:xfrm>
          <a:prstGeom prst="line">
            <a:avLst/>
          </a:prstGeom>
          <a:noFill/>
          <a:ln w="22225" cap="flat" cmpd="sng" algn="ctr">
            <a:solidFill>
              <a:srgbClr val="4D4D4D"/>
            </a:solidFill>
            <a:prstDash val="solid"/>
            <a:miter lim="800000"/>
          </a:ln>
          <a:effectLst/>
        </p:spPr>
      </p:cxnSp>
      <p:cxnSp>
        <p:nvCxnSpPr>
          <p:cNvPr id="81" name="直接箭头连接符 80">
            <a:extLst>
              <a:ext uri="{FF2B5EF4-FFF2-40B4-BE49-F238E27FC236}">
                <a16:creationId xmlns:a16="http://schemas.microsoft.com/office/drawing/2014/main" xmlns="" id="{BE275CA4-B737-49FA-B123-78E2D8829451}"/>
              </a:ext>
            </a:extLst>
          </p:cNvPr>
          <p:cNvCxnSpPr/>
          <p:nvPr/>
        </p:nvCxnSpPr>
        <p:spPr>
          <a:xfrm>
            <a:off x="1259632" y="5759906"/>
            <a:ext cx="1188132" cy="0"/>
          </a:xfrm>
          <a:prstGeom prst="straightConnector1">
            <a:avLst/>
          </a:prstGeom>
          <a:noFill/>
          <a:ln w="22225" cap="flat" cmpd="sng" algn="ctr">
            <a:solidFill>
              <a:srgbClr val="4D4D4D"/>
            </a:solidFill>
            <a:prstDash val="solid"/>
            <a:miter lim="800000"/>
            <a:tailEnd type="arrow"/>
          </a:ln>
          <a:effectLst/>
        </p:spPr>
      </p:cxnSp>
      <p:cxnSp>
        <p:nvCxnSpPr>
          <p:cNvPr id="82" name="直接连接符 81">
            <a:extLst>
              <a:ext uri="{FF2B5EF4-FFF2-40B4-BE49-F238E27FC236}">
                <a16:creationId xmlns:a16="http://schemas.microsoft.com/office/drawing/2014/main" xmlns="" id="{096588CD-1660-470E-95FE-18AC8C51A8B5}"/>
              </a:ext>
            </a:extLst>
          </p:cNvPr>
          <p:cNvCxnSpPr>
            <a:cxnSpLocks/>
          </p:cNvCxnSpPr>
          <p:nvPr/>
        </p:nvCxnSpPr>
        <p:spPr>
          <a:xfrm flipH="1">
            <a:off x="802478" y="5929248"/>
            <a:ext cx="1645286" cy="14104"/>
          </a:xfrm>
          <a:prstGeom prst="line">
            <a:avLst/>
          </a:prstGeom>
          <a:noFill/>
          <a:ln w="22225" cap="flat" cmpd="sng" algn="ctr">
            <a:solidFill>
              <a:srgbClr val="4D4D4D"/>
            </a:solidFill>
            <a:prstDash val="solid"/>
            <a:miter lim="800000"/>
          </a:ln>
          <a:effectLst/>
        </p:spPr>
      </p:cxnSp>
      <p:cxnSp>
        <p:nvCxnSpPr>
          <p:cNvPr id="83" name="直接箭头连接符 82">
            <a:extLst>
              <a:ext uri="{FF2B5EF4-FFF2-40B4-BE49-F238E27FC236}">
                <a16:creationId xmlns:a16="http://schemas.microsoft.com/office/drawing/2014/main" xmlns="" id="{420485CF-5A9E-4716-83CF-AB0C9B427E17}"/>
              </a:ext>
            </a:extLst>
          </p:cNvPr>
          <p:cNvCxnSpPr>
            <a:cxnSpLocks/>
          </p:cNvCxnSpPr>
          <p:nvPr/>
        </p:nvCxnSpPr>
        <p:spPr>
          <a:xfrm flipV="1">
            <a:off x="802478" y="4857531"/>
            <a:ext cx="0" cy="1078769"/>
          </a:xfrm>
          <a:prstGeom prst="straightConnector1">
            <a:avLst/>
          </a:prstGeom>
          <a:noFill/>
          <a:ln w="22225" cap="flat" cmpd="sng" algn="ctr">
            <a:solidFill>
              <a:srgbClr val="4D4D4D"/>
            </a:solidFill>
            <a:prstDash val="solid"/>
            <a:miter lim="800000"/>
            <a:tailEnd type="arrow"/>
          </a:ln>
          <a:effectLst/>
        </p:spPr>
      </p:cxnSp>
      <p:cxnSp>
        <p:nvCxnSpPr>
          <p:cNvPr id="84" name="直接连接符 83">
            <a:extLst>
              <a:ext uri="{FF2B5EF4-FFF2-40B4-BE49-F238E27FC236}">
                <a16:creationId xmlns:a16="http://schemas.microsoft.com/office/drawing/2014/main" xmlns="" id="{A2F7C81F-E5C9-4A3E-805E-302F557343BE}"/>
              </a:ext>
            </a:extLst>
          </p:cNvPr>
          <p:cNvCxnSpPr/>
          <p:nvPr/>
        </p:nvCxnSpPr>
        <p:spPr>
          <a:xfrm>
            <a:off x="4115803" y="5780202"/>
            <a:ext cx="1260140" cy="0"/>
          </a:xfrm>
          <a:prstGeom prst="line">
            <a:avLst/>
          </a:prstGeom>
          <a:noFill/>
          <a:ln w="22225" cap="flat" cmpd="sng" algn="ctr">
            <a:solidFill>
              <a:srgbClr val="4D4D4D"/>
            </a:solidFill>
            <a:prstDash val="solid"/>
            <a:miter lim="800000"/>
          </a:ln>
          <a:effectLst/>
        </p:spPr>
      </p:cxnSp>
      <p:cxnSp>
        <p:nvCxnSpPr>
          <p:cNvPr id="85" name="直接箭头连接符 84">
            <a:extLst>
              <a:ext uri="{FF2B5EF4-FFF2-40B4-BE49-F238E27FC236}">
                <a16:creationId xmlns:a16="http://schemas.microsoft.com/office/drawing/2014/main" xmlns="" id="{39ED04F1-217B-4259-AE6B-81F5256AC790}"/>
              </a:ext>
            </a:extLst>
          </p:cNvPr>
          <p:cNvCxnSpPr/>
          <p:nvPr/>
        </p:nvCxnSpPr>
        <p:spPr>
          <a:xfrm flipV="1">
            <a:off x="5364088" y="4857530"/>
            <a:ext cx="0" cy="909830"/>
          </a:xfrm>
          <a:prstGeom prst="straightConnector1">
            <a:avLst/>
          </a:prstGeom>
          <a:noFill/>
          <a:ln w="22225" cap="flat" cmpd="sng" algn="ctr">
            <a:solidFill>
              <a:srgbClr val="4D4D4D"/>
            </a:solidFill>
            <a:prstDash val="solid"/>
            <a:miter lim="800000"/>
            <a:tailEnd type="arrow"/>
          </a:ln>
          <a:effectLst/>
        </p:spPr>
      </p:cxnSp>
      <p:cxnSp>
        <p:nvCxnSpPr>
          <p:cNvPr id="86" name="直接连接符 85">
            <a:extLst>
              <a:ext uri="{FF2B5EF4-FFF2-40B4-BE49-F238E27FC236}">
                <a16:creationId xmlns:a16="http://schemas.microsoft.com/office/drawing/2014/main" xmlns="" id="{6CCD73C9-6C0E-4232-8973-731E63282572}"/>
              </a:ext>
            </a:extLst>
          </p:cNvPr>
          <p:cNvCxnSpPr>
            <a:cxnSpLocks/>
          </p:cNvCxnSpPr>
          <p:nvPr/>
        </p:nvCxnSpPr>
        <p:spPr>
          <a:xfrm>
            <a:off x="5724128" y="4819808"/>
            <a:ext cx="0" cy="1078323"/>
          </a:xfrm>
          <a:prstGeom prst="line">
            <a:avLst/>
          </a:prstGeom>
          <a:noFill/>
          <a:ln w="22225" cap="flat" cmpd="sng" algn="ctr">
            <a:solidFill>
              <a:srgbClr val="4D4D4D"/>
            </a:solidFill>
            <a:prstDash val="solid"/>
            <a:miter lim="800000"/>
          </a:ln>
          <a:effectLst/>
        </p:spPr>
      </p:cxnSp>
      <p:cxnSp>
        <p:nvCxnSpPr>
          <p:cNvPr id="87" name="直接箭头连接符 86">
            <a:extLst>
              <a:ext uri="{FF2B5EF4-FFF2-40B4-BE49-F238E27FC236}">
                <a16:creationId xmlns:a16="http://schemas.microsoft.com/office/drawing/2014/main" xmlns="" id="{7BC3741C-2A80-45B9-9B8A-20FCB6FF67CB}"/>
              </a:ext>
            </a:extLst>
          </p:cNvPr>
          <p:cNvCxnSpPr>
            <a:cxnSpLocks/>
          </p:cNvCxnSpPr>
          <p:nvPr/>
        </p:nvCxnSpPr>
        <p:spPr>
          <a:xfrm flipH="1" flipV="1">
            <a:off x="4079484" y="5929248"/>
            <a:ext cx="1669749" cy="7052"/>
          </a:xfrm>
          <a:prstGeom prst="straightConnector1">
            <a:avLst/>
          </a:prstGeom>
          <a:noFill/>
          <a:ln w="22225" cap="flat" cmpd="sng" algn="ctr">
            <a:solidFill>
              <a:srgbClr val="4D4D4D"/>
            </a:solidFill>
            <a:prstDash val="solid"/>
            <a:miter lim="800000"/>
            <a:tailEnd type="arrow"/>
          </a:ln>
          <a:effectLst/>
        </p:spPr>
      </p:cxnSp>
      <p:sp>
        <p:nvSpPr>
          <p:cNvPr id="88" name="TextBox 57">
            <a:extLst>
              <a:ext uri="{FF2B5EF4-FFF2-40B4-BE49-F238E27FC236}">
                <a16:creationId xmlns:a16="http://schemas.microsoft.com/office/drawing/2014/main" xmlns="" id="{EF5AC4AB-B43B-4387-812B-C6DA8170936D}"/>
              </a:ext>
            </a:extLst>
          </p:cNvPr>
          <p:cNvSpPr txBox="1"/>
          <p:nvPr/>
        </p:nvSpPr>
        <p:spPr>
          <a:xfrm>
            <a:off x="1242886" y="5117621"/>
            <a:ext cx="1512168" cy="584775"/>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5</a:t>
            </a:r>
            <a:r>
              <a:rPr lang="zh-CN" altLang="en-US" sz="1600" dirty="0">
                <a:latin typeface="微软雅黑" panose="020B0503020204020204" pitchFamily="34" charset="-122"/>
                <a:ea typeface="微软雅黑" panose="020B0503020204020204" pitchFamily="34" charset="-122"/>
              </a:rPr>
              <a:t>订单及加密的电子现金</a:t>
            </a:r>
          </a:p>
        </p:txBody>
      </p:sp>
      <p:sp>
        <p:nvSpPr>
          <p:cNvPr id="89" name="TextBox 58">
            <a:extLst>
              <a:ext uri="{FF2B5EF4-FFF2-40B4-BE49-F238E27FC236}">
                <a16:creationId xmlns:a16="http://schemas.microsoft.com/office/drawing/2014/main" xmlns="" id="{2C388068-9C6D-4510-9230-3BCBFA19C520}"/>
              </a:ext>
            </a:extLst>
          </p:cNvPr>
          <p:cNvSpPr txBox="1"/>
          <p:nvPr/>
        </p:nvSpPr>
        <p:spPr>
          <a:xfrm>
            <a:off x="1097614" y="5963093"/>
            <a:ext cx="1512168"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确认</a:t>
            </a:r>
          </a:p>
        </p:txBody>
      </p:sp>
      <p:sp>
        <p:nvSpPr>
          <p:cNvPr id="90" name="TextBox 59">
            <a:extLst>
              <a:ext uri="{FF2B5EF4-FFF2-40B4-BE49-F238E27FC236}">
                <a16:creationId xmlns:a16="http://schemas.microsoft.com/office/drawing/2014/main" xmlns="" id="{BFFE51C6-0BB0-4EF4-B91C-D6CAEC3EF695}"/>
              </a:ext>
            </a:extLst>
          </p:cNvPr>
          <p:cNvSpPr txBox="1"/>
          <p:nvPr/>
        </p:nvSpPr>
        <p:spPr>
          <a:xfrm>
            <a:off x="4158274" y="5197089"/>
            <a:ext cx="1512168" cy="584775"/>
          </a:xfrm>
          <a:prstGeom prst="rect">
            <a:avLst/>
          </a:prstGeom>
          <a:noFill/>
        </p:spPr>
        <p:txBody>
          <a:bodyPr wrap="square" rtlCol="0">
            <a:spAutoFit/>
          </a:bodyPr>
          <a:lstStyle/>
          <a:p>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加密的电子现金</a:t>
            </a:r>
          </a:p>
        </p:txBody>
      </p:sp>
      <p:sp>
        <p:nvSpPr>
          <p:cNvPr id="91" name="TextBox 60">
            <a:extLst>
              <a:ext uri="{FF2B5EF4-FFF2-40B4-BE49-F238E27FC236}">
                <a16:creationId xmlns:a16="http://schemas.microsoft.com/office/drawing/2014/main" xmlns="" id="{DB902C1E-36C1-4AD2-8C18-169EDB09C5B8}"/>
              </a:ext>
            </a:extLst>
          </p:cNvPr>
          <p:cNvSpPr txBox="1"/>
          <p:nvPr/>
        </p:nvSpPr>
        <p:spPr>
          <a:xfrm>
            <a:off x="4255067" y="6013131"/>
            <a:ext cx="1512168"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确认</a:t>
            </a:r>
          </a:p>
        </p:txBody>
      </p:sp>
      <p:cxnSp>
        <p:nvCxnSpPr>
          <p:cNvPr id="92" name="直接箭头连接符 91">
            <a:extLst>
              <a:ext uri="{FF2B5EF4-FFF2-40B4-BE49-F238E27FC236}">
                <a16:creationId xmlns:a16="http://schemas.microsoft.com/office/drawing/2014/main" xmlns="" id="{E3E9F6A7-244B-4F5F-A690-5E4C12E81FEF}"/>
              </a:ext>
            </a:extLst>
          </p:cNvPr>
          <p:cNvCxnSpPr/>
          <p:nvPr/>
        </p:nvCxnSpPr>
        <p:spPr>
          <a:xfrm flipV="1">
            <a:off x="6228184" y="4035265"/>
            <a:ext cx="840458" cy="1"/>
          </a:xfrm>
          <a:prstGeom prst="straightConnector1">
            <a:avLst/>
          </a:prstGeom>
          <a:noFill/>
          <a:ln w="22225" cap="flat" cmpd="sng" algn="ctr">
            <a:solidFill>
              <a:srgbClr val="4D4D4D"/>
            </a:solidFill>
            <a:prstDash val="solid"/>
            <a:miter lim="800000"/>
            <a:headEnd type="triangle"/>
            <a:tailEnd type="triangle"/>
          </a:ln>
          <a:effectLst/>
        </p:spPr>
      </p:cxnSp>
      <p:sp>
        <p:nvSpPr>
          <p:cNvPr id="93" name="TextBox 62">
            <a:extLst>
              <a:ext uri="{FF2B5EF4-FFF2-40B4-BE49-F238E27FC236}">
                <a16:creationId xmlns:a16="http://schemas.microsoft.com/office/drawing/2014/main" xmlns="" id="{6F0C7743-3EE0-49E8-8964-ED7F18A74580}"/>
              </a:ext>
            </a:extLst>
          </p:cNvPr>
          <p:cNvSpPr txBox="1"/>
          <p:nvPr/>
        </p:nvSpPr>
        <p:spPr>
          <a:xfrm>
            <a:off x="6228184" y="3634497"/>
            <a:ext cx="1008112" cy="338554"/>
          </a:xfrm>
          <a:prstGeom prst="rect">
            <a:avLst/>
          </a:prstGeom>
          <a:noFill/>
        </p:spPr>
        <p:txBody>
          <a:bodyPr wrap="square" rtlCol="0">
            <a:spAutoFit/>
          </a:bodyPr>
          <a:lstStyle/>
          <a:p>
            <a:pPr fontAlgn="auto">
              <a:spcBef>
                <a:spcPts val="0"/>
              </a:spcBef>
              <a:spcAft>
                <a:spcPts val="0"/>
              </a:spcAft>
            </a:pP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核对</a:t>
            </a:r>
          </a:p>
        </p:txBody>
      </p:sp>
      <p:sp>
        <p:nvSpPr>
          <p:cNvPr id="94" name="TextBox 63">
            <a:extLst>
              <a:ext uri="{FF2B5EF4-FFF2-40B4-BE49-F238E27FC236}">
                <a16:creationId xmlns:a16="http://schemas.microsoft.com/office/drawing/2014/main" xmlns="" id="{401528F8-1D46-46A7-AE2C-EEBDA7C1A411}"/>
              </a:ext>
            </a:extLst>
          </p:cNvPr>
          <p:cNvSpPr txBox="1"/>
          <p:nvPr/>
        </p:nvSpPr>
        <p:spPr>
          <a:xfrm>
            <a:off x="7213019" y="3661543"/>
            <a:ext cx="1500796" cy="400110"/>
          </a:xfrm>
          <a:prstGeom prst="rect">
            <a:avLst/>
          </a:prstGeom>
          <a:noFill/>
        </p:spPr>
        <p:txBody>
          <a:bodyPr wrap="square" rtlCol="0">
            <a:spAutoFit/>
          </a:bodyPr>
          <a:lstStyle/>
          <a:p>
            <a:pPr algn="ctr" fontAlgn="auto">
              <a:spcBef>
                <a:spcPts val="0"/>
              </a:spcBef>
              <a:spcAft>
                <a:spcPts val="0"/>
              </a:spcAft>
            </a:pPr>
            <a:r>
              <a:rPr lang="zh-CN" altLang="en-US" sz="2000" dirty="0">
                <a:solidFill>
                  <a:prstClr val="white"/>
                </a:solidFill>
                <a:latin typeface="微软雅黑" panose="020B0503020204020204" pitchFamily="34" charset="-122"/>
                <a:ea typeface="微软雅黑" panose="020B0503020204020204" pitchFamily="34" charset="-122"/>
              </a:rPr>
              <a:t>电子现金库</a:t>
            </a:r>
          </a:p>
        </p:txBody>
      </p:sp>
    </p:spTree>
    <p:extLst>
      <p:ext uri="{BB962C8B-B14F-4D97-AF65-F5344CB8AC3E}">
        <p14:creationId xmlns:p14="http://schemas.microsoft.com/office/powerpoint/2010/main" val="32172328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t>
            </a:r>
            <a:r>
              <a:rPr lang="zh-CN" altLang="en-US" dirty="0"/>
              <a:t>电子</a:t>
            </a:r>
            <a:r>
              <a:rPr lang="zh-CN" altLang="en-US" dirty="0" smtClean="0"/>
              <a:t>现金</a:t>
            </a:r>
            <a:endParaRPr lang="zh-CN" altLang="en-US" dirty="0"/>
          </a:p>
        </p:txBody>
      </p:sp>
      <p:pic>
        <p:nvPicPr>
          <p:cNvPr id="27" name="图片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3678" y="4388911"/>
            <a:ext cx="1368152" cy="1368152"/>
          </a:xfrm>
          <a:prstGeom prst="rect">
            <a:avLst/>
          </a:prstGeom>
        </p:spPr>
      </p:pic>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848" y="2269238"/>
            <a:ext cx="1857524" cy="928762"/>
          </a:xfrm>
          <a:prstGeom prst="rect">
            <a:avLst/>
          </a:prstGeom>
        </p:spPr>
      </p:pic>
      <p:pic>
        <p:nvPicPr>
          <p:cNvPr id="2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108000000" flipH="1">
            <a:off x="5580112" y="4325138"/>
            <a:ext cx="2023566"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1259632" y="1588833"/>
            <a:ext cx="6192688" cy="830997"/>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6</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销毁</a:t>
            </a:r>
            <a:r>
              <a:rPr lang="en-US" altLang="zh-CN" sz="1600" b="0" dirty="0">
                <a:solidFill>
                  <a:srgbClr val="FF6600"/>
                </a:solidFill>
                <a:latin typeface="华文楷体" panose="02010600040101010101" pitchFamily="2" charset="-122"/>
                <a:ea typeface="华文楷体" panose="02010600040101010101" pitchFamily="2" charset="-122"/>
              </a:rPr>
              <a:t>A</a:t>
            </a:r>
            <a:r>
              <a:rPr lang="zh-CN" altLang="en-US" sz="1600" b="0" dirty="0">
                <a:solidFill>
                  <a:srgbClr val="5F5F5F"/>
                </a:solidFill>
                <a:latin typeface="华文楷体" panose="02010600040101010101" pitchFamily="2" charset="-122"/>
                <a:ea typeface="华文楷体" panose="02010600040101010101" pitchFamily="2" charset="-122"/>
              </a:rPr>
              <a:t>，生成等额币值</a:t>
            </a:r>
            <a:r>
              <a:rPr lang="en-US" altLang="zh-CN" sz="1600" b="0" dirty="0">
                <a:solidFill>
                  <a:srgbClr val="FF6600"/>
                </a:solidFill>
                <a:latin typeface="华文楷体" panose="02010600040101010101" pitchFamily="2" charset="-122"/>
                <a:ea typeface="华文楷体" panose="02010600040101010101" pitchFamily="2" charset="-122"/>
              </a:rPr>
              <a:t>B</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155202</a:t>
            </a:r>
            <a:r>
              <a:rPr lang="zh-CN" altLang="en-US" sz="1600" b="0" dirty="0">
                <a:solidFill>
                  <a:srgbClr val="FF66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记录下</a:t>
            </a:r>
            <a:r>
              <a:rPr lang="en-US" altLang="zh-CN" sz="1600" b="0" dirty="0">
                <a:solidFill>
                  <a:srgbClr val="5F5F5F"/>
                </a:solidFill>
                <a:latin typeface="华文楷体" panose="02010600040101010101" pitchFamily="2" charset="-122"/>
                <a:ea typeface="华文楷体" panose="02010600040101010101" pitchFamily="2" charset="-122"/>
              </a:rPr>
              <a:t>A</a:t>
            </a:r>
            <a:r>
              <a:rPr lang="zh-CN" altLang="en-US" sz="1600" b="0" dirty="0">
                <a:solidFill>
                  <a:srgbClr val="5F5F5F"/>
                </a:solidFill>
                <a:latin typeface="华文楷体" panose="02010600040101010101" pitchFamily="2" charset="-122"/>
                <a:ea typeface="华文楷体" panose="02010600040101010101" pitchFamily="2" charset="-122"/>
              </a:rPr>
              <a:t>的顺序号</a:t>
            </a:r>
            <a:r>
              <a:rPr lang="en-US" altLang="zh-CN" sz="1600" b="0" dirty="0">
                <a:solidFill>
                  <a:srgbClr val="FF6600"/>
                </a:solidFill>
                <a:latin typeface="华文楷体" panose="02010600040101010101" pitchFamily="2" charset="-122"/>
                <a:ea typeface="华文楷体" panose="02010600040101010101" pitchFamily="2" charset="-122"/>
              </a:rPr>
              <a:t>155201</a:t>
            </a:r>
          </a:p>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8</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销毁</a:t>
            </a:r>
            <a:r>
              <a:rPr lang="en-US" altLang="zh-CN" sz="1600" b="0" dirty="0">
                <a:solidFill>
                  <a:srgbClr val="FF6600"/>
                </a:solidFill>
                <a:latin typeface="华文楷体" panose="02010600040101010101" pitchFamily="2" charset="-122"/>
                <a:ea typeface="华文楷体" panose="02010600040101010101" pitchFamily="2" charset="-122"/>
              </a:rPr>
              <a:t>B</a:t>
            </a:r>
            <a:r>
              <a:rPr lang="zh-CN" altLang="en-US" sz="1600" b="0" dirty="0">
                <a:solidFill>
                  <a:srgbClr val="5F5F5F"/>
                </a:solidFill>
                <a:latin typeface="华文楷体" panose="02010600040101010101" pitchFamily="2" charset="-122"/>
                <a:ea typeface="华文楷体" panose="02010600040101010101" pitchFamily="2" charset="-122"/>
              </a:rPr>
              <a:t>，记录下其顺序号</a:t>
            </a:r>
            <a:r>
              <a:rPr lang="en-US" altLang="zh-CN" sz="1600" b="0" dirty="0">
                <a:solidFill>
                  <a:srgbClr val="FF6600"/>
                </a:solidFill>
                <a:latin typeface="华文楷体" panose="02010600040101010101" pitchFamily="2" charset="-122"/>
                <a:ea typeface="华文楷体" panose="02010600040101010101" pitchFamily="2" charset="-122"/>
              </a:rPr>
              <a:t>155202</a:t>
            </a:r>
          </a:p>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9</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等额货币存入商家银行账户中</a:t>
            </a:r>
          </a:p>
        </p:txBody>
      </p:sp>
      <p:sp>
        <p:nvSpPr>
          <p:cNvPr id="31" name="TextBox 30"/>
          <p:cNvSpPr txBox="1"/>
          <p:nvPr/>
        </p:nvSpPr>
        <p:spPr>
          <a:xfrm>
            <a:off x="5613647" y="2865414"/>
            <a:ext cx="1990032" cy="1077218"/>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1</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用现金或存款申请电子现金；从银行获取现金存于自己计算机硬盘中</a:t>
            </a:r>
          </a:p>
        </p:txBody>
      </p:sp>
      <p:sp>
        <p:nvSpPr>
          <p:cNvPr id="32" name="TextBox 31"/>
          <p:cNvSpPr txBox="1"/>
          <p:nvPr/>
        </p:nvSpPr>
        <p:spPr>
          <a:xfrm>
            <a:off x="3757501" y="3247919"/>
            <a:ext cx="750218"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银行</a:t>
            </a:r>
          </a:p>
        </p:txBody>
      </p:sp>
      <p:sp>
        <p:nvSpPr>
          <p:cNvPr id="33" name="TextBox 32"/>
          <p:cNvSpPr txBox="1"/>
          <p:nvPr/>
        </p:nvSpPr>
        <p:spPr>
          <a:xfrm>
            <a:off x="1043608" y="5757063"/>
            <a:ext cx="750218"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商家</a:t>
            </a:r>
          </a:p>
        </p:txBody>
      </p:sp>
      <p:sp>
        <p:nvSpPr>
          <p:cNvPr id="34" name="TextBox 33"/>
          <p:cNvSpPr txBox="1"/>
          <p:nvPr/>
        </p:nvSpPr>
        <p:spPr>
          <a:xfrm>
            <a:off x="5868144" y="5783937"/>
            <a:ext cx="2520280"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客户（客户专用软件）</a:t>
            </a:r>
            <a:endParaRPr lang="en-US" altLang="zh-CN" dirty="0">
              <a:solidFill>
                <a:srgbClr val="FFC000"/>
              </a:solidFill>
              <a:latin typeface="华文楷体" panose="02010600040101010101" pitchFamily="2" charset="-122"/>
              <a:ea typeface="华文楷体" panose="02010600040101010101" pitchFamily="2" charset="-122"/>
            </a:endParaRPr>
          </a:p>
        </p:txBody>
      </p:sp>
      <p:cxnSp>
        <p:nvCxnSpPr>
          <p:cNvPr id="35" name="直接箭头连接符 34"/>
          <p:cNvCxnSpPr/>
          <p:nvPr/>
        </p:nvCxnSpPr>
        <p:spPr>
          <a:xfrm>
            <a:off x="5031038" y="3451177"/>
            <a:ext cx="1339490" cy="1495505"/>
          </a:xfrm>
          <a:prstGeom prst="straightConnector1">
            <a:avLst/>
          </a:prstGeom>
          <a:noFill/>
          <a:ln w="38100" cap="flat" cmpd="sng" algn="ctr">
            <a:solidFill>
              <a:srgbClr val="4D4D4D"/>
            </a:solidFill>
            <a:prstDash val="solid"/>
            <a:miter lim="800000"/>
            <a:headEnd type="triangle"/>
            <a:tailEnd type="triangle"/>
          </a:ln>
          <a:effectLst/>
        </p:spPr>
      </p:cxnSp>
      <p:cxnSp>
        <p:nvCxnSpPr>
          <p:cNvPr id="36" name="直接箭头连接符 35"/>
          <p:cNvCxnSpPr/>
          <p:nvPr/>
        </p:nvCxnSpPr>
        <p:spPr>
          <a:xfrm flipH="1" flipV="1">
            <a:off x="5082604" y="3196413"/>
            <a:ext cx="1296144" cy="1492438"/>
          </a:xfrm>
          <a:prstGeom prst="straightConnector1">
            <a:avLst/>
          </a:prstGeom>
          <a:noFill/>
          <a:ln w="38100" cap="flat" cmpd="sng" algn="ctr">
            <a:solidFill>
              <a:srgbClr val="4D4D4D"/>
            </a:solidFill>
            <a:prstDash val="solid"/>
            <a:miter lim="800000"/>
            <a:headEnd type="triangle"/>
            <a:tailEnd type="triangle"/>
          </a:ln>
          <a:effectLst/>
        </p:spPr>
      </p:cxnSp>
      <p:cxnSp>
        <p:nvCxnSpPr>
          <p:cNvPr id="37" name="直接箭头连接符 36"/>
          <p:cNvCxnSpPr>
            <a:stCxn id="27" idx="0"/>
          </p:cNvCxnSpPr>
          <p:nvPr/>
        </p:nvCxnSpPr>
        <p:spPr>
          <a:xfrm flipV="1">
            <a:off x="1607754" y="3198000"/>
            <a:ext cx="1517673" cy="1190911"/>
          </a:xfrm>
          <a:prstGeom prst="straightConnector1">
            <a:avLst/>
          </a:prstGeom>
          <a:noFill/>
          <a:ln w="38100" cap="flat" cmpd="sng" algn="ctr">
            <a:solidFill>
              <a:srgbClr val="4D4D4D"/>
            </a:solidFill>
            <a:prstDash val="solid"/>
            <a:miter lim="800000"/>
            <a:tailEnd type="triangle"/>
          </a:ln>
          <a:effectLst/>
        </p:spPr>
      </p:cxnSp>
      <p:cxnSp>
        <p:nvCxnSpPr>
          <p:cNvPr id="38" name="直接箭头连接符 37"/>
          <p:cNvCxnSpPr/>
          <p:nvPr/>
        </p:nvCxnSpPr>
        <p:spPr>
          <a:xfrm flipH="1">
            <a:off x="1858001" y="3336754"/>
            <a:ext cx="1489863" cy="1169828"/>
          </a:xfrm>
          <a:prstGeom prst="straightConnector1">
            <a:avLst/>
          </a:prstGeom>
          <a:noFill/>
          <a:ln w="38100" cap="flat" cmpd="sng" algn="ctr">
            <a:solidFill>
              <a:srgbClr val="4D4D4D"/>
            </a:solidFill>
            <a:prstDash val="solid"/>
            <a:miter lim="800000"/>
            <a:headEnd type="triangle"/>
            <a:tailEnd type="triangle"/>
          </a:ln>
          <a:effectLst/>
        </p:spPr>
      </p:cxnSp>
      <p:cxnSp>
        <p:nvCxnSpPr>
          <p:cNvPr id="39" name="直接箭头连接符 38"/>
          <p:cNvCxnSpPr/>
          <p:nvPr/>
        </p:nvCxnSpPr>
        <p:spPr>
          <a:xfrm flipH="1" flipV="1">
            <a:off x="2366590" y="5378642"/>
            <a:ext cx="3213522" cy="1"/>
          </a:xfrm>
          <a:prstGeom prst="straightConnector1">
            <a:avLst/>
          </a:prstGeom>
          <a:noFill/>
          <a:ln w="38100" cap="flat" cmpd="sng" algn="ctr">
            <a:solidFill>
              <a:srgbClr val="4D4D4D"/>
            </a:solidFill>
            <a:prstDash val="solid"/>
            <a:miter lim="800000"/>
            <a:tailEnd type="triangle"/>
          </a:ln>
          <a:effectLst/>
        </p:spPr>
      </p:cxnSp>
      <p:sp>
        <p:nvSpPr>
          <p:cNvPr id="40" name="TextBox 39"/>
          <p:cNvSpPr txBox="1"/>
          <p:nvPr/>
        </p:nvSpPr>
        <p:spPr>
          <a:xfrm>
            <a:off x="5868144" y="6126395"/>
            <a:ext cx="2736304" cy="830997"/>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2</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用专用软件生成此笔支付的电子现金</a:t>
            </a:r>
            <a:r>
              <a:rPr lang="en-US" altLang="zh-CN" sz="1600" b="0" dirty="0">
                <a:solidFill>
                  <a:srgbClr val="FF6600"/>
                </a:solidFill>
                <a:latin typeface="华文楷体" panose="02010600040101010101" pitchFamily="2" charset="-122"/>
                <a:ea typeface="华文楷体" panose="02010600040101010101" pitchFamily="2" charset="-122"/>
              </a:rPr>
              <a:t>A</a:t>
            </a:r>
            <a:r>
              <a:rPr lang="zh-CN" altLang="en-US" sz="1600" b="0" dirty="0">
                <a:solidFill>
                  <a:srgbClr val="5F5F5F"/>
                </a:solidFill>
                <a:latin typeface="华文楷体" panose="02010600040101010101" pitchFamily="2" charset="-122"/>
                <a:ea typeface="华文楷体" panose="02010600040101010101" pitchFamily="2" charset="-122"/>
              </a:rPr>
              <a:t>，并为其产生唯一的顺序号</a:t>
            </a:r>
            <a:r>
              <a:rPr lang="en-US" altLang="zh-CN" sz="1600" b="0" dirty="0">
                <a:solidFill>
                  <a:srgbClr val="FF6600"/>
                </a:solidFill>
                <a:latin typeface="华文楷体" panose="02010600040101010101" pitchFamily="2" charset="-122"/>
                <a:ea typeface="华文楷体" panose="02010600040101010101" pitchFamily="2" charset="-122"/>
              </a:rPr>
              <a:t>155201</a:t>
            </a:r>
            <a:endParaRPr lang="zh-CN" altLang="en-US" sz="1600" b="0" dirty="0">
              <a:solidFill>
                <a:srgbClr val="FF6600"/>
              </a:solidFill>
              <a:latin typeface="华文楷体" panose="02010600040101010101" pitchFamily="2" charset="-122"/>
              <a:ea typeface="华文楷体" panose="02010600040101010101" pitchFamily="2" charset="-122"/>
            </a:endParaRPr>
          </a:p>
        </p:txBody>
      </p:sp>
      <p:sp>
        <p:nvSpPr>
          <p:cNvPr id="41" name="TextBox 40"/>
          <p:cNvSpPr txBox="1"/>
          <p:nvPr/>
        </p:nvSpPr>
        <p:spPr>
          <a:xfrm>
            <a:off x="4585095" y="3820781"/>
            <a:ext cx="1283049" cy="584775"/>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3</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传送 </a:t>
            </a:r>
            <a:endParaRPr lang="en-US" altLang="zh-CN" sz="1600" b="0" dirty="0">
              <a:solidFill>
                <a:srgbClr val="5F5F5F"/>
              </a:solidFill>
              <a:latin typeface="华文楷体" panose="02010600040101010101" pitchFamily="2" charset="-122"/>
              <a:ea typeface="华文楷体" panose="02010600040101010101" pitchFamily="2" charset="-122"/>
            </a:endParaRPr>
          </a:p>
          <a:p>
            <a:pPr fontAlgn="auto">
              <a:spcBef>
                <a:spcPts val="0"/>
              </a:spcBef>
              <a:spcAft>
                <a:spcPts val="0"/>
              </a:spcAft>
            </a:pPr>
            <a:r>
              <a:rPr lang="en-US" altLang="zh-CN" sz="1600" b="0" dirty="0">
                <a:solidFill>
                  <a:srgbClr val="FF6600"/>
                </a:solidFill>
                <a:latin typeface="华文楷体" panose="02010600040101010101" pitchFamily="2" charset="-122"/>
                <a:ea typeface="华文楷体" panose="02010600040101010101" pitchFamily="2" charset="-122"/>
              </a:rPr>
              <a:t>A</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155201</a:t>
            </a:r>
            <a:r>
              <a:rPr lang="zh-CN" altLang="en-US" sz="1600" b="0" dirty="0">
                <a:solidFill>
                  <a:srgbClr val="FF6600"/>
                </a:solidFill>
                <a:latin typeface="华文楷体" panose="02010600040101010101" pitchFamily="2" charset="-122"/>
                <a:ea typeface="华文楷体" panose="02010600040101010101" pitchFamily="2" charset="-122"/>
              </a:rPr>
              <a:t>）</a:t>
            </a:r>
          </a:p>
        </p:txBody>
      </p:sp>
      <p:sp>
        <p:nvSpPr>
          <p:cNvPr id="42" name="TextBox 41"/>
          <p:cNvSpPr txBox="1"/>
          <p:nvPr/>
        </p:nvSpPr>
        <p:spPr>
          <a:xfrm>
            <a:off x="2366590" y="5018399"/>
            <a:ext cx="3334193" cy="338554"/>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4</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传</a:t>
            </a:r>
            <a:r>
              <a:rPr lang="en-US" altLang="zh-CN" sz="1600" b="0" dirty="0">
                <a:solidFill>
                  <a:srgbClr val="FF6600"/>
                </a:solidFill>
                <a:latin typeface="华文楷体" panose="02010600040101010101" pitchFamily="2" charset="-122"/>
                <a:ea typeface="华文楷体" panose="02010600040101010101" pitchFamily="2" charset="-122"/>
              </a:rPr>
              <a:t>A</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155201</a:t>
            </a:r>
            <a:r>
              <a:rPr lang="zh-CN" altLang="en-US" sz="1600" b="0" dirty="0">
                <a:solidFill>
                  <a:srgbClr val="FF66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给商家用于支付</a:t>
            </a:r>
          </a:p>
        </p:txBody>
      </p:sp>
      <p:sp>
        <p:nvSpPr>
          <p:cNvPr id="43" name="TextBox 42"/>
          <p:cNvSpPr txBox="1"/>
          <p:nvPr/>
        </p:nvSpPr>
        <p:spPr>
          <a:xfrm>
            <a:off x="1048800" y="2875491"/>
            <a:ext cx="1650992" cy="1077218"/>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5</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传</a:t>
            </a:r>
            <a:r>
              <a:rPr lang="en-US" altLang="zh-CN" sz="1600" b="0" dirty="0">
                <a:solidFill>
                  <a:srgbClr val="FF6600"/>
                </a:solidFill>
                <a:latin typeface="华文楷体" panose="02010600040101010101" pitchFamily="2" charset="-122"/>
                <a:ea typeface="华文楷体" panose="02010600040101010101" pitchFamily="2" charset="-122"/>
              </a:rPr>
              <a:t>A</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155201</a:t>
            </a:r>
            <a:r>
              <a:rPr lang="zh-CN" altLang="en-US" sz="1600" b="0" dirty="0">
                <a:solidFill>
                  <a:srgbClr val="FF66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给银行验证真伪以及是否复制过，得到答复。</a:t>
            </a:r>
          </a:p>
        </p:txBody>
      </p:sp>
      <p:sp>
        <p:nvSpPr>
          <p:cNvPr id="44" name="TextBox 43"/>
          <p:cNvSpPr txBox="1"/>
          <p:nvPr/>
        </p:nvSpPr>
        <p:spPr>
          <a:xfrm>
            <a:off x="2565512" y="3786528"/>
            <a:ext cx="1119830" cy="1077218"/>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7</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5F5F5F"/>
                </a:solidFill>
                <a:latin typeface="华文楷体" panose="02010600040101010101" pitchFamily="2" charset="-122"/>
                <a:ea typeface="华文楷体" panose="02010600040101010101" pitchFamily="2" charset="-122"/>
              </a:rPr>
              <a:t>发送</a:t>
            </a:r>
            <a:r>
              <a:rPr lang="en-US" altLang="zh-CN" sz="1600" b="0" dirty="0">
                <a:solidFill>
                  <a:srgbClr val="FF6600"/>
                </a:solidFill>
                <a:latin typeface="华文楷体" panose="02010600040101010101" pitchFamily="2" charset="-122"/>
                <a:ea typeface="华文楷体" panose="02010600040101010101" pitchFamily="2" charset="-122"/>
              </a:rPr>
              <a:t>B</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155202</a:t>
            </a:r>
            <a:r>
              <a:rPr lang="zh-CN" altLang="en-US" sz="1600" b="0" dirty="0">
                <a:solidFill>
                  <a:srgbClr val="5F5F5F"/>
                </a:solidFill>
                <a:latin typeface="华文楷体" panose="02010600040101010101" pitchFamily="2" charset="-122"/>
                <a:ea typeface="华文楷体" panose="02010600040101010101" pitchFamily="2" charset="-122"/>
              </a:rPr>
              <a:t>）申请兑付存款。</a:t>
            </a:r>
          </a:p>
        </p:txBody>
      </p:sp>
      <p:sp>
        <p:nvSpPr>
          <p:cNvPr id="45" name="TextBox 44"/>
          <p:cNvSpPr txBox="1"/>
          <p:nvPr/>
        </p:nvSpPr>
        <p:spPr>
          <a:xfrm>
            <a:off x="5583358" y="822763"/>
            <a:ext cx="3566174" cy="646331"/>
          </a:xfrm>
          <a:prstGeom prst="rect">
            <a:avLst/>
          </a:prstGeom>
          <a:noFill/>
        </p:spPr>
        <p:txBody>
          <a:bodyPr wrap="square" rtlCol="0">
            <a:spAutoFit/>
          </a:bodyPr>
          <a:lstStyle/>
          <a:p>
            <a:pPr fontAlgn="auto">
              <a:spcBef>
                <a:spcPts val="0"/>
              </a:spcBef>
              <a:spcAft>
                <a:spcPts val="0"/>
              </a:spcAft>
            </a:pPr>
            <a:r>
              <a:rPr lang="zh-CN" altLang="en-US" b="0" dirty="0">
                <a:solidFill>
                  <a:srgbClr val="FF0000"/>
                </a:solidFill>
                <a:latin typeface="华文楷体" panose="02010600040101010101" pitchFamily="2" charset="-122"/>
                <a:ea typeface="华文楷体" panose="02010600040101010101" pitchFamily="2" charset="-122"/>
              </a:rPr>
              <a:t>（荷兰</a:t>
            </a:r>
            <a:r>
              <a:rPr lang="en-US" altLang="zh-CN" b="0" dirty="0" err="1">
                <a:solidFill>
                  <a:srgbClr val="FF0000"/>
                </a:solidFill>
                <a:latin typeface="华文楷体" panose="02010600040101010101" pitchFamily="2" charset="-122"/>
                <a:ea typeface="华文楷体" panose="02010600040101010101" pitchFamily="2" charset="-122"/>
              </a:rPr>
              <a:t>Digicash</a:t>
            </a:r>
            <a:r>
              <a:rPr lang="zh-CN" altLang="en-US" b="0" dirty="0">
                <a:solidFill>
                  <a:srgbClr val="FF0000"/>
                </a:solidFill>
                <a:latin typeface="华文楷体" panose="02010600040101010101" pitchFamily="2" charset="-122"/>
                <a:ea typeface="华文楷体" panose="02010600040101010101" pitchFamily="2" charset="-122"/>
              </a:rPr>
              <a:t>公司开发的电子现金系统采用硬盘文件形式）</a:t>
            </a:r>
            <a:endParaRPr lang="zh-CN" altLang="en-US" b="0" dirty="0">
              <a:solidFill>
                <a:srgbClr val="FF0000"/>
              </a:solidFill>
              <a:latin typeface="Arial"/>
              <a:ea typeface="幼圆"/>
            </a:endParaRPr>
          </a:p>
        </p:txBody>
      </p:sp>
      <p:cxnSp>
        <p:nvCxnSpPr>
          <p:cNvPr id="46" name="直接连接符 45"/>
          <p:cNvCxnSpPr/>
          <p:nvPr/>
        </p:nvCxnSpPr>
        <p:spPr>
          <a:xfrm>
            <a:off x="2366590" y="2092889"/>
            <a:ext cx="2141129" cy="0"/>
          </a:xfrm>
          <a:prstGeom prst="line">
            <a:avLst/>
          </a:prstGeom>
          <a:noFill/>
          <a:ln w="25400" cap="flat" cmpd="sng" algn="ctr">
            <a:solidFill>
              <a:srgbClr val="FF0000"/>
            </a:solidFill>
            <a:prstDash val="solid"/>
            <a:miter lim="800000"/>
          </a:ln>
          <a:effectLst/>
        </p:spPr>
      </p:cxnSp>
      <p:sp>
        <p:nvSpPr>
          <p:cNvPr id="47" name="TextBox 46"/>
          <p:cNvSpPr txBox="1"/>
          <p:nvPr/>
        </p:nvSpPr>
        <p:spPr>
          <a:xfrm>
            <a:off x="4926532" y="1853739"/>
            <a:ext cx="1883223" cy="830997"/>
          </a:xfrm>
          <a:prstGeom prst="rect">
            <a:avLst/>
          </a:prstGeom>
          <a:noFill/>
        </p:spPr>
        <p:txBody>
          <a:bodyPr wrap="square" rtlCol="0">
            <a:spAutoFit/>
          </a:bodyPr>
          <a:lstStyle/>
          <a:p>
            <a:pPr fontAlgn="auto">
              <a:spcBef>
                <a:spcPts val="0"/>
              </a:spcBef>
              <a:spcAft>
                <a:spcPts val="0"/>
              </a:spcAft>
            </a:pPr>
            <a:r>
              <a:rPr lang="zh-CN" altLang="en-US" sz="1200" b="0" dirty="0">
                <a:solidFill>
                  <a:srgbClr val="FF0000"/>
                </a:solidFill>
                <a:latin typeface="华文楷体" panose="02010600040101010101" pitchFamily="2" charset="-122"/>
                <a:ea typeface="华文楷体" panose="02010600040101010101" pitchFamily="2" charset="-122"/>
              </a:rPr>
              <a:t>记录下</a:t>
            </a:r>
            <a:r>
              <a:rPr lang="en-US" altLang="zh-CN" sz="1200" b="0" dirty="0">
                <a:solidFill>
                  <a:srgbClr val="FF9900"/>
                </a:solidFill>
                <a:latin typeface="华文楷体" panose="02010600040101010101" pitchFamily="2" charset="-122"/>
                <a:ea typeface="华文楷体" panose="02010600040101010101" pitchFamily="2" charset="-122"/>
              </a:rPr>
              <a:t>A</a:t>
            </a:r>
            <a:r>
              <a:rPr lang="zh-CN" altLang="en-US" sz="1200" b="0" dirty="0">
                <a:solidFill>
                  <a:srgbClr val="FF0000"/>
                </a:solidFill>
                <a:latin typeface="华文楷体" panose="02010600040101010101" pitchFamily="2" charset="-122"/>
                <a:ea typeface="华文楷体" panose="02010600040101010101" pitchFamily="2" charset="-122"/>
              </a:rPr>
              <a:t>顺序号</a:t>
            </a:r>
            <a:r>
              <a:rPr lang="en-US" altLang="zh-CN" sz="1200" b="0" dirty="0">
                <a:solidFill>
                  <a:srgbClr val="FF9900"/>
                </a:solidFill>
                <a:latin typeface="华文楷体" panose="02010600040101010101" pitchFamily="2" charset="-122"/>
                <a:ea typeface="华文楷体" panose="02010600040101010101" pitchFamily="2" charset="-122"/>
              </a:rPr>
              <a:t>155201</a:t>
            </a:r>
            <a:r>
              <a:rPr lang="zh-CN" altLang="en-US" sz="1200" b="0" dirty="0">
                <a:solidFill>
                  <a:srgbClr val="FF9900"/>
                </a:solidFill>
                <a:latin typeface="华文楷体" panose="02010600040101010101" pitchFamily="2" charset="-122"/>
                <a:ea typeface="华文楷体" panose="02010600040101010101" pitchFamily="2" charset="-122"/>
              </a:rPr>
              <a:t>，</a:t>
            </a:r>
            <a:r>
              <a:rPr lang="en-US" altLang="zh-CN" sz="1200" b="0" dirty="0">
                <a:solidFill>
                  <a:srgbClr val="FFC000"/>
                </a:solidFill>
                <a:latin typeface="华文楷体" panose="02010600040101010101" pitchFamily="2" charset="-122"/>
                <a:ea typeface="华文楷体" panose="02010600040101010101" pitchFamily="2" charset="-122"/>
              </a:rPr>
              <a:t> </a:t>
            </a:r>
          </a:p>
          <a:p>
            <a:pPr fontAlgn="auto">
              <a:spcBef>
                <a:spcPts val="0"/>
              </a:spcBef>
              <a:spcAft>
                <a:spcPts val="0"/>
              </a:spcAft>
            </a:pPr>
            <a:r>
              <a:rPr lang="zh-CN" altLang="en-US" sz="1200" b="0" dirty="0">
                <a:solidFill>
                  <a:srgbClr val="FF0000"/>
                </a:solidFill>
                <a:latin typeface="华文楷体" panose="02010600040101010101" pitchFamily="2" charset="-122"/>
                <a:ea typeface="华文楷体" panose="02010600040101010101" pitchFamily="2" charset="-122"/>
              </a:rPr>
              <a:t>以备以后检查用过的现金</a:t>
            </a:r>
            <a:endParaRPr lang="en-US" altLang="zh-CN" sz="1200" b="0" dirty="0">
              <a:solidFill>
                <a:srgbClr val="FF0000"/>
              </a:solidFill>
              <a:latin typeface="华文楷体" panose="02010600040101010101" pitchFamily="2" charset="-122"/>
              <a:ea typeface="华文楷体" panose="02010600040101010101" pitchFamily="2" charset="-122"/>
            </a:endParaRPr>
          </a:p>
          <a:p>
            <a:pPr fontAlgn="auto">
              <a:spcBef>
                <a:spcPts val="0"/>
              </a:spcBef>
              <a:spcAft>
                <a:spcPts val="0"/>
              </a:spcAft>
            </a:pPr>
            <a:r>
              <a:rPr lang="zh-CN" altLang="en-US" sz="1200" b="0" dirty="0">
                <a:solidFill>
                  <a:srgbClr val="FF0000"/>
                </a:solidFill>
                <a:latin typeface="华文楷体" panose="02010600040101010101" pitchFamily="2" charset="-122"/>
                <a:ea typeface="华文楷体" panose="02010600040101010101" pitchFamily="2" charset="-122"/>
              </a:rPr>
              <a:t>是否被复制多次</a:t>
            </a:r>
            <a:endParaRPr lang="en-US" altLang="zh-CN" sz="1200" b="0" dirty="0">
              <a:solidFill>
                <a:srgbClr val="FF0000"/>
              </a:solidFill>
              <a:latin typeface="华文楷体" panose="02010600040101010101" pitchFamily="2" charset="-122"/>
              <a:ea typeface="华文楷体" panose="02010600040101010101" pitchFamily="2" charset="-122"/>
            </a:endParaRPr>
          </a:p>
          <a:p>
            <a:pPr fontAlgn="auto">
              <a:spcBef>
                <a:spcPts val="0"/>
              </a:spcBef>
              <a:spcAft>
                <a:spcPts val="0"/>
              </a:spcAft>
            </a:pPr>
            <a:r>
              <a:rPr lang="zh-CN" altLang="en-US" sz="1200" b="0" dirty="0">
                <a:solidFill>
                  <a:srgbClr val="FF0000"/>
                </a:solidFill>
                <a:latin typeface="华文楷体" panose="02010600040101010101" pitchFamily="2" charset="-122"/>
                <a:ea typeface="华文楷体" panose="02010600040101010101" pitchFamily="2" charset="-122"/>
              </a:rPr>
              <a:t>重复使用</a:t>
            </a:r>
          </a:p>
        </p:txBody>
      </p:sp>
      <p:sp>
        <p:nvSpPr>
          <p:cNvPr id="48" name="TextBox 47"/>
          <p:cNvSpPr txBox="1"/>
          <p:nvPr/>
        </p:nvSpPr>
        <p:spPr>
          <a:xfrm>
            <a:off x="705726" y="6029060"/>
            <a:ext cx="1897206" cy="338554"/>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6</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保存</a:t>
            </a:r>
            <a:r>
              <a:rPr lang="en-US" altLang="zh-CN" sz="1600" b="0" dirty="0">
                <a:solidFill>
                  <a:srgbClr val="FF9900"/>
                </a:solidFill>
                <a:latin typeface="华文楷体" panose="02010600040101010101" pitchFamily="2" charset="-122"/>
                <a:ea typeface="华文楷体" panose="02010600040101010101" pitchFamily="2" charset="-122"/>
              </a:rPr>
              <a:t>B</a:t>
            </a:r>
            <a:r>
              <a:rPr lang="zh-CN" altLang="en-US" sz="1600" b="0" dirty="0">
                <a:solidFill>
                  <a:srgbClr val="FF6600"/>
                </a:solidFill>
                <a:latin typeface="华文楷体" panose="02010600040101010101" pitchFamily="2" charset="-122"/>
                <a:ea typeface="华文楷体" panose="02010600040101010101" pitchFamily="2" charset="-122"/>
              </a:rPr>
              <a:t>（</a:t>
            </a:r>
            <a:r>
              <a:rPr lang="en-US" altLang="zh-CN" sz="1600" b="0" dirty="0">
                <a:solidFill>
                  <a:srgbClr val="FF6600"/>
                </a:solidFill>
                <a:latin typeface="华文楷体" panose="02010600040101010101" pitchFamily="2" charset="-122"/>
                <a:ea typeface="华文楷体" panose="02010600040101010101" pitchFamily="2" charset="-122"/>
              </a:rPr>
              <a:t>155202</a:t>
            </a:r>
            <a:r>
              <a:rPr lang="zh-CN" altLang="en-US" sz="1600" b="0" dirty="0">
                <a:solidFill>
                  <a:srgbClr val="FF6600"/>
                </a:solidFill>
                <a:latin typeface="华文楷体" panose="02010600040101010101" pitchFamily="2" charset="-122"/>
                <a:ea typeface="华文楷体" panose="02010600040101010101" pitchFamily="2" charset="-122"/>
              </a:rPr>
              <a:t>）</a:t>
            </a:r>
            <a:endParaRPr lang="zh-CN" altLang="en-US" sz="1600" b="0" dirty="0">
              <a:solidFill>
                <a:srgbClr val="5F5F5F"/>
              </a:solidFill>
              <a:latin typeface="华文楷体" panose="02010600040101010101" pitchFamily="2" charset="-122"/>
              <a:ea typeface="华文楷体" panose="02010600040101010101" pitchFamily="2" charset="-122"/>
            </a:endParaRPr>
          </a:p>
        </p:txBody>
      </p:sp>
      <p:sp>
        <p:nvSpPr>
          <p:cNvPr id="49" name="TextBox 48"/>
          <p:cNvSpPr txBox="1"/>
          <p:nvPr/>
        </p:nvSpPr>
        <p:spPr>
          <a:xfrm>
            <a:off x="1424050" y="6541893"/>
            <a:ext cx="4449426" cy="369332"/>
          </a:xfrm>
          <a:prstGeom prst="rect">
            <a:avLst/>
          </a:prstGeom>
          <a:noFill/>
        </p:spPr>
        <p:txBody>
          <a:bodyPr wrap="square" rtlCol="0">
            <a:spAutoFit/>
          </a:bodyPr>
          <a:lstStyle/>
          <a:p>
            <a:pPr fontAlgn="auto">
              <a:spcBef>
                <a:spcPts val="0"/>
              </a:spcBef>
              <a:spcAft>
                <a:spcPts val="0"/>
              </a:spcAft>
            </a:pPr>
            <a:r>
              <a:rPr lang="zh-CN" altLang="en-US" dirty="0">
                <a:solidFill>
                  <a:srgbClr val="C00000"/>
                </a:solidFill>
                <a:latin typeface="华文楷体" panose="02010600040101010101" pitchFamily="2" charset="-122"/>
                <a:ea typeface="华文楷体" panose="02010600040101010101" pitchFamily="2" charset="-122"/>
              </a:rPr>
              <a:t>注：实现了防伪性，但未实现离线操作</a:t>
            </a:r>
          </a:p>
        </p:txBody>
      </p:sp>
      <p:sp>
        <p:nvSpPr>
          <p:cNvPr id="50" name="TextBox 49"/>
          <p:cNvSpPr txBox="1"/>
          <p:nvPr/>
        </p:nvSpPr>
        <p:spPr>
          <a:xfrm>
            <a:off x="7055078" y="1493141"/>
            <a:ext cx="2058497" cy="830997"/>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prstClr val="white"/>
                </a:solidFill>
                <a:effectLst/>
                <a:uLnTx/>
                <a:uFillTx/>
                <a:latin typeface="Times New Roman" panose="02020603050405020304" pitchFamily="18" charset="0"/>
                <a:ea typeface="华文楷体" panose="02010600040101010101" pitchFamily="2" charset="-122"/>
                <a:cs typeface="Times New Roman" panose="02020603050405020304" pitchFamily="18" charset="0"/>
              </a:rPr>
              <a:t>Ecash</a:t>
            </a:r>
            <a:r>
              <a:rPr kumimoji="0" lang="zh-CN" altLang="en-US" sz="24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电子现金支付系统</a:t>
            </a:r>
          </a:p>
        </p:txBody>
      </p:sp>
    </p:spTree>
    <p:extLst>
      <p:ext uri="{BB962C8B-B14F-4D97-AF65-F5344CB8AC3E}">
        <p14:creationId xmlns:p14="http://schemas.microsoft.com/office/powerpoint/2010/main" val="1766872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t>
            </a:r>
            <a:r>
              <a:rPr lang="zh-CN" altLang="en-US" dirty="0"/>
              <a:t>电子</a:t>
            </a:r>
            <a:r>
              <a:rPr lang="zh-CN" altLang="en-US" dirty="0" smtClean="0"/>
              <a:t>现金</a:t>
            </a:r>
            <a:endParaRPr lang="zh-CN" altLang="en-US" dirty="0"/>
          </a:p>
        </p:txBody>
      </p:sp>
      <p:sp>
        <p:nvSpPr>
          <p:cNvPr id="26" name="TextBox 25"/>
          <p:cNvSpPr txBox="1"/>
          <p:nvPr/>
        </p:nvSpPr>
        <p:spPr>
          <a:xfrm>
            <a:off x="3995936" y="1050912"/>
            <a:ext cx="3566174" cy="646331"/>
          </a:xfrm>
          <a:prstGeom prst="rect">
            <a:avLst/>
          </a:prstGeom>
          <a:noFill/>
        </p:spPr>
        <p:txBody>
          <a:bodyPr wrap="square" rtlCol="0">
            <a:spAutoFit/>
          </a:bodyPr>
          <a:lstStyle/>
          <a:p>
            <a:pPr fontAlgn="auto">
              <a:spcBef>
                <a:spcPts val="0"/>
              </a:spcBef>
              <a:spcAft>
                <a:spcPts val="0"/>
              </a:spcAft>
            </a:pPr>
            <a:r>
              <a:rPr lang="zh-CN" altLang="en-US" b="0" dirty="0">
                <a:solidFill>
                  <a:srgbClr val="FF0000"/>
                </a:solidFill>
                <a:latin typeface="华文楷体" panose="02010600040101010101" pitchFamily="2" charset="-122"/>
                <a:ea typeface="华文楷体" panose="02010600040101010101" pitchFamily="2" charset="-122"/>
              </a:rPr>
              <a:t>（是英国银行届开发的电子现金系统，采用智能</a:t>
            </a:r>
            <a:r>
              <a:rPr lang="en-US" altLang="zh-CN" b="0" dirty="0">
                <a:solidFill>
                  <a:srgbClr val="FF0000"/>
                </a:solidFill>
                <a:latin typeface="华文楷体" panose="02010600040101010101" pitchFamily="2" charset="-122"/>
                <a:ea typeface="华文楷体" panose="02010600040101010101" pitchFamily="2" charset="-122"/>
              </a:rPr>
              <a:t>IC</a:t>
            </a:r>
            <a:r>
              <a:rPr lang="zh-CN" altLang="en-US" b="0" dirty="0">
                <a:solidFill>
                  <a:srgbClr val="FF0000"/>
                </a:solidFill>
                <a:latin typeface="华文楷体" panose="02010600040101010101" pitchFamily="2" charset="-122"/>
                <a:ea typeface="华文楷体" panose="02010600040101010101" pitchFamily="2" charset="-122"/>
              </a:rPr>
              <a:t>卡形式）</a:t>
            </a:r>
            <a:endParaRPr lang="zh-CN" altLang="en-US" b="0" dirty="0">
              <a:solidFill>
                <a:srgbClr val="FF0000"/>
              </a:solidFill>
              <a:latin typeface="Arial"/>
              <a:ea typeface="幼圆"/>
            </a:endParaRPr>
          </a:p>
        </p:txBody>
      </p:sp>
      <p:sp>
        <p:nvSpPr>
          <p:cNvPr id="27" name="流程图: 预定义过程 26"/>
          <p:cNvSpPr/>
          <p:nvPr/>
        </p:nvSpPr>
        <p:spPr>
          <a:xfrm>
            <a:off x="3995936" y="1726178"/>
            <a:ext cx="1135015" cy="1480863"/>
          </a:xfrm>
          <a:prstGeom prst="flowChartPredefinedProcess">
            <a:avLst/>
          </a:prstGeom>
          <a:solidFill>
            <a:srgbClr val="FFCC99"/>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1377" y="4444594"/>
            <a:ext cx="1062311" cy="1109053"/>
          </a:xfrm>
          <a:prstGeom prst="rect">
            <a:avLst/>
          </a:prstGeom>
        </p:spPr>
      </p:pic>
      <p:sp>
        <p:nvSpPr>
          <p:cNvPr id="29" name="平行四边形 28"/>
          <p:cNvSpPr/>
          <p:nvPr/>
        </p:nvSpPr>
        <p:spPr>
          <a:xfrm>
            <a:off x="2237568" y="3886417"/>
            <a:ext cx="750255" cy="1434323"/>
          </a:xfrm>
          <a:prstGeom prst="parallelogram">
            <a:avLst/>
          </a:prstGeom>
          <a:solidFill>
            <a:srgbClr val="4D4D4D">
              <a:lumMod val="20000"/>
              <a:lumOff val="80000"/>
            </a:srgbClr>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30" name="圆角矩形 29"/>
          <p:cNvSpPr/>
          <p:nvPr/>
        </p:nvSpPr>
        <p:spPr>
          <a:xfrm>
            <a:off x="2149970" y="5864931"/>
            <a:ext cx="775383" cy="429175"/>
          </a:xfrm>
          <a:prstGeom prst="roundRect">
            <a:avLst/>
          </a:prstGeom>
          <a:solidFill>
            <a:srgbClr val="0099FF">
              <a:lumMod val="75000"/>
            </a:srgbClr>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sp>
        <p:nvSpPr>
          <p:cNvPr id="31" name="矩形 30"/>
          <p:cNvSpPr/>
          <p:nvPr/>
        </p:nvSpPr>
        <p:spPr>
          <a:xfrm>
            <a:off x="2191804" y="6038936"/>
            <a:ext cx="228054" cy="128753"/>
          </a:xfrm>
          <a:prstGeom prst="rect">
            <a:avLst/>
          </a:prstGeom>
          <a:solidFill>
            <a:srgbClr val="C00000"/>
          </a:solidFill>
          <a:ln w="12700" cap="flat" cmpd="sng" algn="ctr">
            <a:solidFill>
              <a:srgbClr val="0F6FC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a:ea typeface="幼圆"/>
              <a:cs typeface="+mn-cs"/>
            </a:endParaRPr>
          </a:p>
        </p:txBody>
      </p:sp>
      <p:cxnSp>
        <p:nvCxnSpPr>
          <p:cNvPr id="32" name="直接箭头连接符 31"/>
          <p:cNvCxnSpPr/>
          <p:nvPr/>
        </p:nvCxnSpPr>
        <p:spPr>
          <a:xfrm flipV="1">
            <a:off x="1422010" y="2482262"/>
            <a:ext cx="2351198" cy="1909716"/>
          </a:xfrm>
          <a:prstGeom prst="straightConnector1">
            <a:avLst/>
          </a:prstGeom>
          <a:noFill/>
          <a:ln w="38100" cap="flat" cmpd="sng" algn="ctr">
            <a:solidFill>
              <a:srgbClr val="4D4D4D"/>
            </a:solidFill>
            <a:prstDash val="solid"/>
            <a:miter lim="800000"/>
            <a:tailEnd type="triangle"/>
          </a:ln>
          <a:effectLst/>
        </p:spPr>
      </p:cxnSp>
      <p:pic>
        <p:nvPicPr>
          <p:cNvPr id="33" name="图片 3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02064" y="4391978"/>
            <a:ext cx="1857524" cy="928762"/>
          </a:xfrm>
          <a:prstGeom prst="rect">
            <a:avLst/>
          </a:prstGeom>
        </p:spPr>
      </p:pic>
      <p:sp>
        <p:nvSpPr>
          <p:cNvPr id="34" name="TextBox 33"/>
          <p:cNvSpPr txBox="1"/>
          <p:nvPr/>
        </p:nvSpPr>
        <p:spPr>
          <a:xfrm>
            <a:off x="6634336" y="5563298"/>
            <a:ext cx="750218"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银行</a:t>
            </a:r>
          </a:p>
        </p:txBody>
      </p:sp>
      <p:sp>
        <p:nvSpPr>
          <p:cNvPr id="35" name="TextBox 34"/>
          <p:cNvSpPr txBox="1"/>
          <p:nvPr/>
        </p:nvSpPr>
        <p:spPr>
          <a:xfrm>
            <a:off x="5186377" y="2112930"/>
            <a:ext cx="750218"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商家</a:t>
            </a:r>
          </a:p>
        </p:txBody>
      </p:sp>
      <p:sp>
        <p:nvSpPr>
          <p:cNvPr id="36" name="TextBox 35"/>
          <p:cNvSpPr txBox="1"/>
          <p:nvPr/>
        </p:nvSpPr>
        <p:spPr>
          <a:xfrm>
            <a:off x="831633" y="5747964"/>
            <a:ext cx="1112460" cy="369332"/>
          </a:xfrm>
          <a:prstGeom prst="rect">
            <a:avLst/>
          </a:prstGeom>
          <a:noFill/>
        </p:spPr>
        <p:txBody>
          <a:bodyPr wrap="square" rtlCol="0">
            <a:spAutoFit/>
          </a:bodyPr>
          <a:lstStyle/>
          <a:p>
            <a:pPr fontAlgn="auto">
              <a:spcBef>
                <a:spcPts val="0"/>
              </a:spcBef>
              <a:spcAft>
                <a:spcPts val="0"/>
              </a:spcAft>
            </a:pPr>
            <a:r>
              <a:rPr lang="zh-CN" altLang="en-US" dirty="0">
                <a:solidFill>
                  <a:srgbClr val="FFC000"/>
                </a:solidFill>
                <a:latin typeface="华文楷体" panose="02010600040101010101" pitchFamily="2" charset="-122"/>
                <a:ea typeface="华文楷体" panose="02010600040101010101" pitchFamily="2" charset="-122"/>
              </a:rPr>
              <a:t>持卡人</a:t>
            </a:r>
          </a:p>
        </p:txBody>
      </p:sp>
      <p:cxnSp>
        <p:nvCxnSpPr>
          <p:cNvPr id="37" name="直接箭头连接符 36"/>
          <p:cNvCxnSpPr/>
          <p:nvPr/>
        </p:nvCxnSpPr>
        <p:spPr>
          <a:xfrm flipH="1" flipV="1">
            <a:off x="5186377" y="2662282"/>
            <a:ext cx="1727662" cy="1782313"/>
          </a:xfrm>
          <a:prstGeom prst="straightConnector1">
            <a:avLst/>
          </a:prstGeom>
          <a:noFill/>
          <a:ln w="38100" cap="flat" cmpd="sng" algn="ctr">
            <a:solidFill>
              <a:srgbClr val="4D4D4D"/>
            </a:solidFill>
            <a:prstDash val="solid"/>
            <a:miter lim="800000"/>
            <a:headEnd type="triangle"/>
            <a:tailEnd type="triangle"/>
          </a:ln>
          <a:effectLst/>
        </p:spPr>
      </p:cxnSp>
      <p:cxnSp>
        <p:nvCxnSpPr>
          <p:cNvPr id="38" name="直接箭头连接符 37"/>
          <p:cNvCxnSpPr/>
          <p:nvPr/>
        </p:nvCxnSpPr>
        <p:spPr>
          <a:xfrm flipH="1">
            <a:off x="3137284" y="5006390"/>
            <a:ext cx="2664780" cy="0"/>
          </a:xfrm>
          <a:prstGeom prst="straightConnector1">
            <a:avLst/>
          </a:prstGeom>
          <a:noFill/>
          <a:ln w="38100" cap="flat" cmpd="sng" algn="ctr">
            <a:solidFill>
              <a:srgbClr val="4D4D4D"/>
            </a:solidFill>
            <a:prstDash val="solid"/>
            <a:miter lim="800000"/>
            <a:headEnd type="triangle"/>
            <a:tailEnd type="triangle"/>
          </a:ln>
          <a:effectLst/>
        </p:spPr>
      </p:cxnSp>
      <p:sp>
        <p:nvSpPr>
          <p:cNvPr id="39" name="TextBox 38"/>
          <p:cNvSpPr txBox="1"/>
          <p:nvPr/>
        </p:nvSpPr>
        <p:spPr>
          <a:xfrm>
            <a:off x="3137283" y="4242161"/>
            <a:ext cx="2799311" cy="1323439"/>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1</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以银行存款申请兑换电子现金，银行发放载有等额币值的智能卡（网下领取）</a:t>
            </a:r>
            <a:endParaRPr lang="en-US" altLang="zh-CN" sz="1600" b="0" dirty="0">
              <a:solidFill>
                <a:srgbClr val="4D4D4D"/>
              </a:solidFill>
              <a:latin typeface="华文楷体" panose="02010600040101010101" pitchFamily="2" charset="-122"/>
              <a:ea typeface="华文楷体" panose="02010600040101010101" pitchFamily="2" charset="-122"/>
            </a:endParaRPr>
          </a:p>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5</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余额不足时，可充值（网上充值）</a:t>
            </a:r>
          </a:p>
        </p:txBody>
      </p:sp>
      <p:sp>
        <p:nvSpPr>
          <p:cNvPr id="40" name="TextBox 39"/>
          <p:cNvSpPr txBox="1"/>
          <p:nvPr/>
        </p:nvSpPr>
        <p:spPr>
          <a:xfrm>
            <a:off x="816891" y="2499156"/>
            <a:ext cx="1838861" cy="830997"/>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2</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刷卡，发送响应金额的电子现金进行支付</a:t>
            </a:r>
          </a:p>
        </p:txBody>
      </p:sp>
      <p:sp>
        <p:nvSpPr>
          <p:cNvPr id="41" name="TextBox 40"/>
          <p:cNvSpPr txBox="1"/>
          <p:nvPr/>
        </p:nvSpPr>
        <p:spPr>
          <a:xfrm>
            <a:off x="5994609" y="2914654"/>
            <a:ext cx="1664980" cy="584775"/>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4</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均可申请兑换传统现金</a:t>
            </a:r>
          </a:p>
        </p:txBody>
      </p:sp>
      <p:sp>
        <p:nvSpPr>
          <p:cNvPr id="42" name="TextBox 41"/>
          <p:cNvSpPr txBox="1"/>
          <p:nvPr/>
        </p:nvSpPr>
        <p:spPr>
          <a:xfrm>
            <a:off x="5802064" y="2005208"/>
            <a:ext cx="928762" cy="338554"/>
          </a:xfrm>
          <a:prstGeom prst="rect">
            <a:avLst/>
          </a:prstGeom>
          <a:noFill/>
        </p:spPr>
        <p:txBody>
          <a:bodyPr wrap="square" rtlCol="0">
            <a:spAutoFit/>
          </a:bodyPr>
          <a:lstStyle/>
          <a:p>
            <a:pPr fontAlgn="auto">
              <a:spcBef>
                <a:spcPts val="0"/>
              </a:spcBef>
              <a:spcAft>
                <a:spcPts val="0"/>
              </a:spcAft>
            </a:pPr>
            <a:r>
              <a:rPr lang="en-US" altLang="zh-CN" sz="1600" b="0" dirty="0">
                <a:solidFill>
                  <a:srgbClr val="FF0000"/>
                </a:solidFill>
                <a:latin typeface="华文楷体" panose="02010600040101010101" pitchFamily="2" charset="-122"/>
                <a:ea typeface="华文楷体" panose="02010600040101010101" pitchFamily="2" charset="-122"/>
              </a:rPr>
              <a:t>3</a:t>
            </a:r>
            <a:r>
              <a:rPr lang="zh-CN" altLang="en-US" sz="1600" b="0" dirty="0">
                <a:solidFill>
                  <a:srgbClr val="FF0000"/>
                </a:solidFill>
                <a:latin typeface="华文楷体" panose="02010600040101010101" pitchFamily="2" charset="-122"/>
                <a:ea typeface="华文楷体" panose="02010600040101010101" pitchFamily="2" charset="-122"/>
              </a:rPr>
              <a:t>、</a:t>
            </a:r>
            <a:r>
              <a:rPr lang="zh-CN" altLang="en-US" sz="1600" b="0" dirty="0">
                <a:solidFill>
                  <a:srgbClr val="4D4D4D"/>
                </a:solidFill>
                <a:latin typeface="华文楷体" panose="02010600040101010101" pitchFamily="2" charset="-122"/>
                <a:ea typeface="华文楷体" panose="02010600040101010101" pitchFamily="2" charset="-122"/>
              </a:rPr>
              <a:t>保存</a:t>
            </a:r>
          </a:p>
        </p:txBody>
      </p:sp>
      <p:sp>
        <p:nvSpPr>
          <p:cNvPr id="43" name="TextBox 42"/>
          <p:cNvSpPr txBox="1"/>
          <p:nvPr/>
        </p:nvSpPr>
        <p:spPr>
          <a:xfrm>
            <a:off x="4174517" y="1849290"/>
            <a:ext cx="738664" cy="1480863"/>
          </a:xfrm>
          <a:prstGeom prst="rect">
            <a:avLst/>
          </a:prstGeom>
          <a:noFill/>
        </p:spPr>
        <p:txBody>
          <a:bodyPr vert="eaVert" wrap="square" rtlCol="0">
            <a:spAutoFit/>
          </a:bodyPr>
          <a:lstStyle/>
          <a:p>
            <a:pPr fontAlgn="auto">
              <a:spcBef>
                <a:spcPts val="0"/>
              </a:spcBef>
              <a:spcAft>
                <a:spcPts val="0"/>
              </a:spcAft>
            </a:pPr>
            <a:r>
              <a:rPr lang="zh-CN" altLang="en-US" b="0" dirty="0">
                <a:solidFill>
                  <a:srgbClr val="4D4D4D"/>
                </a:solidFill>
                <a:latin typeface="华文楷体" panose="02010600040101010101" pitchFamily="2" charset="-122"/>
                <a:ea typeface="华文楷体" panose="02010600040101010101" pitchFamily="2" charset="-122"/>
              </a:rPr>
              <a:t>终端设备</a:t>
            </a:r>
            <a:endParaRPr lang="en-US" altLang="zh-CN" b="0" dirty="0">
              <a:solidFill>
                <a:srgbClr val="4D4D4D"/>
              </a:solidFill>
              <a:latin typeface="华文楷体" panose="02010600040101010101" pitchFamily="2" charset="-122"/>
              <a:ea typeface="华文楷体" panose="02010600040101010101" pitchFamily="2" charset="-122"/>
            </a:endParaRPr>
          </a:p>
          <a:p>
            <a:pPr fontAlgn="auto">
              <a:spcBef>
                <a:spcPts val="0"/>
              </a:spcBef>
              <a:spcAft>
                <a:spcPts val="0"/>
              </a:spcAft>
            </a:pPr>
            <a:r>
              <a:rPr lang="zh-CN" altLang="en-US" b="0" dirty="0">
                <a:solidFill>
                  <a:srgbClr val="4D4D4D"/>
                </a:solidFill>
                <a:latin typeface="华文楷体" panose="02010600040101010101" pitchFamily="2" charset="-122"/>
                <a:ea typeface="华文楷体" panose="02010600040101010101" pitchFamily="2" charset="-122"/>
              </a:rPr>
              <a:t>币值转移</a:t>
            </a:r>
          </a:p>
        </p:txBody>
      </p:sp>
      <p:sp>
        <p:nvSpPr>
          <p:cNvPr id="44" name="TextBox 43"/>
          <p:cNvSpPr txBox="1"/>
          <p:nvPr/>
        </p:nvSpPr>
        <p:spPr>
          <a:xfrm>
            <a:off x="2366776" y="3907692"/>
            <a:ext cx="461665" cy="1480863"/>
          </a:xfrm>
          <a:prstGeom prst="rect">
            <a:avLst/>
          </a:prstGeom>
          <a:noFill/>
        </p:spPr>
        <p:txBody>
          <a:bodyPr vert="eaVert" wrap="square" rtlCol="0">
            <a:spAutoFit/>
          </a:bodyPr>
          <a:lstStyle/>
          <a:p>
            <a:pPr fontAlgn="auto">
              <a:spcBef>
                <a:spcPts val="0"/>
              </a:spcBef>
              <a:spcAft>
                <a:spcPts val="0"/>
              </a:spcAft>
            </a:pPr>
            <a:r>
              <a:rPr lang="zh-CN" altLang="en-US" b="0" dirty="0">
                <a:solidFill>
                  <a:srgbClr val="4D4D4D"/>
                </a:solidFill>
                <a:latin typeface="华文楷体" panose="02010600040101010101" pitchFamily="2" charset="-122"/>
                <a:ea typeface="华文楷体" panose="02010600040101010101" pitchFamily="2" charset="-122"/>
              </a:rPr>
              <a:t>读卡设备</a:t>
            </a:r>
          </a:p>
        </p:txBody>
      </p:sp>
      <p:sp>
        <p:nvSpPr>
          <p:cNvPr id="45" name="TextBox 44"/>
          <p:cNvSpPr txBox="1"/>
          <p:nvPr/>
        </p:nvSpPr>
        <p:spPr>
          <a:xfrm>
            <a:off x="1856917" y="4603578"/>
            <a:ext cx="473880" cy="584775"/>
          </a:xfrm>
          <a:prstGeom prst="rect">
            <a:avLst/>
          </a:prstGeom>
          <a:noFill/>
        </p:spPr>
        <p:txBody>
          <a:bodyPr wrap="square" rtlCol="0">
            <a:spAutoFit/>
          </a:bodyPr>
          <a:lstStyle/>
          <a:p>
            <a:pPr fontAlgn="auto">
              <a:spcBef>
                <a:spcPts val="0"/>
              </a:spcBef>
              <a:spcAft>
                <a:spcPts val="0"/>
              </a:spcAft>
            </a:pPr>
            <a:r>
              <a:rPr lang="en-US" altLang="zh-CN" sz="3200" dirty="0">
                <a:solidFill>
                  <a:srgbClr val="5F5F5F"/>
                </a:solidFill>
                <a:latin typeface="Arial"/>
                <a:ea typeface="幼圆"/>
              </a:rPr>
              <a:t>+</a:t>
            </a:r>
            <a:endParaRPr lang="zh-CN" altLang="en-US" sz="3200" dirty="0">
              <a:solidFill>
                <a:srgbClr val="5F5F5F"/>
              </a:solidFill>
              <a:latin typeface="Arial"/>
              <a:ea typeface="幼圆"/>
            </a:endParaRPr>
          </a:p>
        </p:txBody>
      </p:sp>
      <p:sp>
        <p:nvSpPr>
          <p:cNvPr id="46" name="TextBox 45"/>
          <p:cNvSpPr txBox="1"/>
          <p:nvPr/>
        </p:nvSpPr>
        <p:spPr>
          <a:xfrm>
            <a:off x="2300721" y="5320740"/>
            <a:ext cx="473880" cy="584775"/>
          </a:xfrm>
          <a:prstGeom prst="rect">
            <a:avLst/>
          </a:prstGeom>
          <a:noFill/>
        </p:spPr>
        <p:txBody>
          <a:bodyPr wrap="square" rtlCol="0">
            <a:spAutoFit/>
          </a:bodyPr>
          <a:lstStyle/>
          <a:p>
            <a:pPr fontAlgn="auto">
              <a:spcBef>
                <a:spcPts val="0"/>
              </a:spcBef>
              <a:spcAft>
                <a:spcPts val="0"/>
              </a:spcAft>
            </a:pPr>
            <a:r>
              <a:rPr lang="en-US" altLang="zh-CN" sz="3200" dirty="0">
                <a:solidFill>
                  <a:srgbClr val="5F5F5F"/>
                </a:solidFill>
                <a:latin typeface="Arial"/>
                <a:ea typeface="幼圆"/>
              </a:rPr>
              <a:t>+</a:t>
            </a:r>
            <a:endParaRPr lang="zh-CN" altLang="en-US" sz="3200" dirty="0">
              <a:solidFill>
                <a:srgbClr val="5F5F5F"/>
              </a:solidFill>
              <a:latin typeface="Arial"/>
              <a:ea typeface="幼圆"/>
            </a:endParaRPr>
          </a:p>
        </p:txBody>
      </p:sp>
      <p:sp>
        <p:nvSpPr>
          <p:cNvPr id="47" name="TextBox 46"/>
          <p:cNvSpPr txBox="1"/>
          <p:nvPr/>
        </p:nvSpPr>
        <p:spPr>
          <a:xfrm>
            <a:off x="2149970" y="6516052"/>
            <a:ext cx="4764067" cy="369332"/>
          </a:xfrm>
          <a:prstGeom prst="rect">
            <a:avLst/>
          </a:prstGeom>
          <a:noFill/>
        </p:spPr>
        <p:txBody>
          <a:bodyPr wrap="square" rtlCol="0">
            <a:spAutoFit/>
          </a:bodyPr>
          <a:lstStyle/>
          <a:p>
            <a:pPr fontAlgn="auto">
              <a:spcBef>
                <a:spcPts val="0"/>
              </a:spcBef>
              <a:spcAft>
                <a:spcPts val="0"/>
              </a:spcAft>
            </a:pPr>
            <a:r>
              <a:rPr lang="zh-CN" altLang="en-US" dirty="0">
                <a:solidFill>
                  <a:srgbClr val="C00000"/>
                </a:solidFill>
                <a:latin typeface="华文楷体" panose="02010600040101010101" pitchFamily="2" charset="-122"/>
                <a:ea typeface="华文楷体" panose="02010600040101010101" pitchFamily="2" charset="-122"/>
              </a:rPr>
              <a:t>注：具有良好的匿名性、离线操作性、防伪性</a:t>
            </a:r>
          </a:p>
        </p:txBody>
      </p:sp>
      <p:sp>
        <p:nvSpPr>
          <p:cNvPr id="48" name="TextBox 47"/>
          <p:cNvSpPr txBox="1"/>
          <p:nvPr/>
        </p:nvSpPr>
        <p:spPr>
          <a:xfrm>
            <a:off x="319544" y="1495345"/>
            <a:ext cx="3653954" cy="46166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err="1">
                <a:ln>
                  <a:noFill/>
                </a:ln>
                <a:solidFill>
                  <a:prstClr val="white"/>
                </a:solidFill>
                <a:effectLst/>
                <a:uLnTx/>
                <a:uFillTx/>
                <a:latin typeface="华文楷体" panose="02010600040101010101" pitchFamily="2" charset="-122"/>
                <a:ea typeface="华文楷体" panose="02010600040101010101" pitchFamily="2" charset="-122"/>
              </a:rPr>
              <a:t>Mondex</a:t>
            </a:r>
            <a:r>
              <a:rPr kumimoji="0" lang="zh-CN" altLang="en-US" sz="24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电子现金支付系统</a:t>
            </a:r>
          </a:p>
        </p:txBody>
      </p:sp>
    </p:spTree>
    <p:extLst>
      <p:ext uri="{BB962C8B-B14F-4D97-AF65-F5344CB8AC3E}">
        <p14:creationId xmlns:p14="http://schemas.microsoft.com/office/powerpoint/2010/main" val="3961155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4.2 </a:t>
            </a:r>
            <a:r>
              <a:rPr lang="zh-CN" altLang="en-US" dirty="0"/>
              <a:t>电子</a:t>
            </a:r>
            <a:r>
              <a:rPr lang="zh-CN" altLang="en-US" dirty="0" smtClean="0"/>
              <a:t>现金</a:t>
            </a:r>
            <a:endParaRPr lang="zh-CN" altLang="en-US" dirty="0"/>
          </a:p>
        </p:txBody>
      </p:sp>
      <p:sp>
        <p:nvSpPr>
          <p:cNvPr id="10" name="MH_Text_1"/>
          <p:cNvSpPr txBox="1"/>
          <p:nvPr>
            <p:custDataLst>
              <p:tags r:id="rId1"/>
            </p:custDataLst>
          </p:nvPr>
        </p:nvSpPr>
        <p:spPr>
          <a:xfrm>
            <a:off x="827584" y="4158188"/>
            <a:ext cx="4360315" cy="2727196"/>
          </a:xfrm>
          <a:prstGeom prst="rect">
            <a:avLst/>
          </a:prstGeom>
          <a:noFill/>
        </p:spPr>
        <p:txBody>
          <a:bodyPr wrap="square" rtlCol="0" anchor="t" anchorCtr="0">
            <a:noAutofit/>
          </a:bodyPr>
          <a:lstStyle/>
          <a:p>
            <a:pPr marL="285750" indent="-285750" fontAlgn="auto">
              <a:lnSpc>
                <a:spcPct val="150000"/>
              </a:lnSpc>
              <a:spcBef>
                <a:spcPts val="0"/>
              </a:spcBef>
              <a:spcAft>
                <a:spcPts val="0"/>
              </a:spcAft>
              <a:buFont typeface="Wingdings" panose="05000000000000000000" pitchFamily="2" charset="2"/>
              <a:buChar char="l"/>
            </a:pPr>
            <a:r>
              <a:rPr lang="zh-CN" altLang="en-US" sz="1600" dirty="0">
                <a:solidFill>
                  <a:srgbClr val="5F5F5F"/>
                </a:solidFill>
                <a:latin typeface="华文楷体" panose="02010600040101010101" pitchFamily="2" charset="-122"/>
                <a:ea typeface="华文楷体" panose="02010600040101010101" pitchFamily="2" charset="-122"/>
              </a:rPr>
              <a:t>使用上与传统现金相似，比较方便和易于被接受；</a:t>
            </a:r>
            <a:endParaRPr lang="en-US" altLang="zh-CN" sz="1600" dirty="0">
              <a:solidFill>
                <a:srgbClr val="5F5F5F"/>
              </a:solidFill>
              <a:latin typeface="华文楷体" panose="02010600040101010101" pitchFamily="2" charset="-122"/>
              <a:ea typeface="华文楷体" panose="02010600040101010101" pitchFamily="2" charset="-122"/>
            </a:endParaRPr>
          </a:p>
          <a:p>
            <a:pPr marL="285750" indent="-285750" fontAlgn="auto">
              <a:lnSpc>
                <a:spcPct val="150000"/>
              </a:lnSpc>
              <a:spcBef>
                <a:spcPts val="0"/>
              </a:spcBef>
              <a:spcAft>
                <a:spcPts val="0"/>
              </a:spcAft>
              <a:buFont typeface="Wingdings" panose="05000000000000000000" pitchFamily="2" charset="2"/>
              <a:buChar char="l"/>
            </a:pPr>
            <a:r>
              <a:rPr lang="zh-CN" altLang="en-US" sz="1600" dirty="0">
                <a:solidFill>
                  <a:srgbClr val="5F5F5F"/>
                </a:solidFill>
                <a:latin typeface="华文楷体" panose="02010600040101010101" pitchFamily="2" charset="-122"/>
                <a:ea typeface="华文楷体" panose="02010600040101010101" pitchFamily="2" charset="-122"/>
              </a:rPr>
              <a:t>支付过程不必每次都经过银行网络（即离线支付），</a:t>
            </a:r>
            <a:r>
              <a:rPr lang="zh-CN" altLang="en-US" sz="1600" dirty="0">
                <a:solidFill>
                  <a:srgbClr val="FF0000"/>
                </a:solidFill>
                <a:latin typeface="华文楷体" panose="02010600040101010101" pitchFamily="2" charset="-122"/>
                <a:ea typeface="华文楷体" panose="02010600040101010101" pitchFamily="2" charset="-122"/>
              </a:rPr>
              <a:t>成本低适合小额支付</a:t>
            </a:r>
            <a:r>
              <a:rPr lang="zh-CN" altLang="en-US" sz="1600" dirty="0">
                <a:solidFill>
                  <a:srgbClr val="5F5F5F"/>
                </a:solidFill>
                <a:latin typeface="华文楷体" panose="02010600040101010101" pitchFamily="2" charset="-122"/>
                <a:ea typeface="华文楷体" panose="02010600040101010101" pitchFamily="2" charset="-122"/>
              </a:rPr>
              <a:t>；</a:t>
            </a:r>
            <a:endParaRPr lang="en-US" altLang="zh-CN" sz="1600" dirty="0">
              <a:solidFill>
                <a:srgbClr val="5F5F5F"/>
              </a:solidFill>
              <a:latin typeface="华文楷体" panose="02010600040101010101" pitchFamily="2" charset="-122"/>
              <a:ea typeface="华文楷体" panose="02010600040101010101" pitchFamily="2" charset="-122"/>
            </a:endParaRPr>
          </a:p>
          <a:p>
            <a:pPr marL="285750" indent="-285750" fontAlgn="auto">
              <a:lnSpc>
                <a:spcPct val="150000"/>
              </a:lnSpc>
              <a:spcBef>
                <a:spcPts val="0"/>
              </a:spcBef>
              <a:spcAft>
                <a:spcPts val="0"/>
              </a:spcAft>
              <a:buFont typeface="Wingdings" panose="05000000000000000000" pitchFamily="2" charset="2"/>
              <a:buChar char="l"/>
            </a:pPr>
            <a:r>
              <a:rPr lang="zh-CN" altLang="en-US" sz="1600" dirty="0">
                <a:solidFill>
                  <a:srgbClr val="5F5F5F"/>
                </a:solidFill>
                <a:latin typeface="华文楷体" panose="02010600040101010101" pitchFamily="2" charset="-122"/>
                <a:ea typeface="华文楷体" panose="02010600040101010101" pitchFamily="2" charset="-122"/>
              </a:rPr>
              <a:t>可以</a:t>
            </a:r>
            <a:r>
              <a:rPr lang="zh-CN" altLang="en-US" sz="1600" dirty="0">
                <a:solidFill>
                  <a:srgbClr val="FF0000"/>
                </a:solidFill>
                <a:latin typeface="华文楷体" panose="02010600040101010101" pitchFamily="2" charset="-122"/>
                <a:ea typeface="华文楷体" panose="02010600040101010101" pitchFamily="2" charset="-122"/>
              </a:rPr>
              <a:t>匿名使用</a:t>
            </a:r>
            <a:r>
              <a:rPr lang="zh-CN" altLang="en-US" sz="1600" dirty="0">
                <a:solidFill>
                  <a:srgbClr val="5F5F5F"/>
                </a:solidFill>
                <a:latin typeface="华文楷体" panose="02010600040101010101" pitchFamily="2" charset="-122"/>
                <a:ea typeface="华文楷体" panose="02010600040101010101" pitchFamily="2" charset="-122"/>
              </a:rPr>
              <a:t>，使用过程中具有不可追踪性；</a:t>
            </a:r>
            <a:endParaRPr lang="en-US" altLang="zh-CN" sz="1600" dirty="0">
              <a:solidFill>
                <a:srgbClr val="5F5F5F"/>
              </a:solidFill>
              <a:latin typeface="华文楷体" panose="02010600040101010101" pitchFamily="2" charset="-122"/>
              <a:ea typeface="华文楷体" panose="02010600040101010101" pitchFamily="2" charset="-122"/>
            </a:endParaRPr>
          </a:p>
          <a:p>
            <a:pPr marL="285750" indent="-285750" fontAlgn="auto">
              <a:lnSpc>
                <a:spcPct val="150000"/>
              </a:lnSpc>
              <a:spcBef>
                <a:spcPts val="0"/>
              </a:spcBef>
              <a:spcAft>
                <a:spcPts val="0"/>
              </a:spcAft>
              <a:buFont typeface="Wingdings" panose="05000000000000000000" pitchFamily="2" charset="2"/>
              <a:buChar char="l"/>
            </a:pPr>
            <a:r>
              <a:rPr lang="zh-CN" altLang="en-US" sz="1600" dirty="0">
                <a:solidFill>
                  <a:srgbClr val="5F5F5F"/>
                </a:solidFill>
                <a:latin typeface="华文楷体" panose="02010600040101010101" pitchFamily="2" charset="-122"/>
                <a:ea typeface="华文楷体" panose="02010600040101010101" pitchFamily="2" charset="-122"/>
              </a:rPr>
              <a:t>安全性高，充分利用了数字签名技术保证安全，</a:t>
            </a:r>
            <a:r>
              <a:rPr lang="zh-CN" altLang="en-US" sz="1600" dirty="0">
                <a:solidFill>
                  <a:srgbClr val="FF0000"/>
                </a:solidFill>
                <a:latin typeface="华文楷体" panose="02010600040101010101" pitchFamily="2" charset="-122"/>
                <a:ea typeface="华文楷体" panose="02010600040101010101" pitchFamily="2" charset="-122"/>
              </a:rPr>
              <a:t>防止伪造，抵赖</a:t>
            </a:r>
            <a:r>
              <a:rPr lang="zh-CN" altLang="en-US" sz="1600" dirty="0">
                <a:solidFill>
                  <a:srgbClr val="5F5F5F"/>
                </a:solidFill>
                <a:latin typeface="华文楷体" panose="02010600040101010101" pitchFamily="2" charset="-122"/>
                <a:ea typeface="华文楷体" panose="02010600040101010101" pitchFamily="2" charset="-122"/>
              </a:rPr>
              <a:t>。</a:t>
            </a:r>
          </a:p>
        </p:txBody>
      </p:sp>
      <p:sp>
        <p:nvSpPr>
          <p:cNvPr id="11" name="MH_SubTitle_1"/>
          <p:cNvSpPr/>
          <p:nvPr>
            <p:custDataLst>
              <p:tags r:id="rId2"/>
            </p:custDataLst>
          </p:nvPr>
        </p:nvSpPr>
        <p:spPr>
          <a:xfrm>
            <a:off x="2902154" y="2269428"/>
            <a:ext cx="1458162" cy="1458162"/>
          </a:xfrm>
          <a:prstGeom prst="ellipse">
            <a:avLst/>
          </a:prstGeom>
          <a:noFill/>
          <a:ln w="12700" cap="flat" cmpd="sng" algn="ctr">
            <a:solidFill>
              <a:srgbClr val="ED7D31">
                <a:lumMod val="60000"/>
                <a:lumOff val="40000"/>
              </a:srgbClr>
            </a:solidFill>
            <a:prstDash val="solid"/>
            <a:miter lim="800000"/>
          </a:ln>
          <a:effectLst/>
        </p:spPr>
        <p:txBody>
          <a:bodyPr wrap="square" lIns="0" tIns="0" rIns="0" bIns="0" rtlCol="0" anchor="ctr">
            <a:normAutofit/>
          </a:bodyPr>
          <a:lstStyle/>
          <a:p>
            <a:pPr algn="ctr" fontAlgn="auto">
              <a:spcBef>
                <a:spcPts val="0"/>
              </a:spcBef>
              <a:spcAft>
                <a:spcPts val="0"/>
              </a:spcAft>
              <a:defRPr/>
            </a:pPr>
            <a:r>
              <a:rPr lang="zh-CN" altLang="en-US" sz="2000" b="0" kern="0" dirty="0">
                <a:solidFill>
                  <a:srgbClr val="ED7D31">
                    <a:lumMod val="75000"/>
                  </a:srgbClr>
                </a:solidFill>
                <a:latin typeface="微软雅黑" panose="020B0503020204020204" pitchFamily="34" charset="-122"/>
                <a:ea typeface="微软雅黑" panose="020B0503020204020204" pitchFamily="34" charset="-122"/>
              </a:rPr>
              <a:t>优点</a:t>
            </a:r>
          </a:p>
        </p:txBody>
      </p:sp>
      <p:sp>
        <p:nvSpPr>
          <p:cNvPr id="12" name="MH_Other_1"/>
          <p:cNvSpPr/>
          <p:nvPr>
            <p:custDataLst>
              <p:tags r:id="rId3"/>
            </p:custDataLst>
          </p:nvPr>
        </p:nvSpPr>
        <p:spPr>
          <a:xfrm rot="187314">
            <a:off x="2586800" y="1954076"/>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gradFill>
            <a:gsLst>
              <a:gs pos="15000">
                <a:srgbClr val="00B0F0"/>
              </a:gs>
              <a:gs pos="3750">
                <a:srgbClr val="0070C0"/>
              </a:gs>
              <a:gs pos="100000">
                <a:srgbClr val="0070C0"/>
              </a:gs>
              <a:gs pos="90000">
                <a:srgbClr val="9FD3E1"/>
              </a:gs>
            </a:gsLst>
            <a:lin ang="0" scaled="1"/>
          </a:gradFill>
          <a:ln w="6350" cap="flat" cmpd="sng" algn="ctr">
            <a:noFill/>
            <a:prstDash val="solid"/>
            <a:miter lim="800000"/>
          </a:ln>
          <a:effectLst/>
          <a:scene3d>
            <a:camera prst="orthographicFront">
              <a:rot lat="0" lon="0" rev="0"/>
            </a:camera>
            <a:lightRig rig="contrasting" dir="t">
              <a:rot lat="0" lon="0" rev="1500000"/>
            </a:lightRig>
          </a:scene3d>
          <a:sp3d prstMaterial="metal"/>
        </p:spPr>
        <p:txBody>
          <a:bodyPr rtlCol="0" anchor="ctr"/>
          <a:lstStyle/>
          <a:p>
            <a:pPr algn="ctr" fontAlgn="auto">
              <a:spcBef>
                <a:spcPts val="0"/>
              </a:spcBef>
              <a:spcAft>
                <a:spcPts val="0"/>
              </a:spcAft>
              <a:defRPr/>
            </a:pPr>
            <a:endParaRPr lang="zh-CN" altLang="en-US" sz="1350" b="0" kern="0">
              <a:solidFill>
                <a:prstClr val="black"/>
              </a:solidFill>
              <a:latin typeface="Arial"/>
              <a:ea typeface="幼圆"/>
            </a:endParaRPr>
          </a:p>
        </p:txBody>
      </p:sp>
      <p:sp>
        <p:nvSpPr>
          <p:cNvPr id="13" name="MH_SubTitle_2"/>
          <p:cNvSpPr/>
          <p:nvPr>
            <p:custDataLst>
              <p:tags r:id="rId4"/>
            </p:custDataLst>
          </p:nvPr>
        </p:nvSpPr>
        <p:spPr>
          <a:xfrm>
            <a:off x="4781231" y="2306071"/>
            <a:ext cx="1458162" cy="1458162"/>
          </a:xfrm>
          <a:prstGeom prst="ellipse">
            <a:avLst/>
          </a:prstGeom>
          <a:noFill/>
          <a:ln w="12700" cap="flat" cmpd="sng" algn="ctr">
            <a:solidFill>
              <a:srgbClr val="ED7D31">
                <a:lumMod val="60000"/>
                <a:lumOff val="40000"/>
              </a:srgbClr>
            </a:solidFill>
            <a:prstDash val="solid"/>
            <a:miter lim="800000"/>
          </a:ln>
          <a:effectLst/>
        </p:spPr>
        <p:txBody>
          <a:bodyPr wrap="square" lIns="0" tIns="0" rIns="0" bIns="0" rtlCol="0" anchor="ctr">
            <a:normAutofit/>
          </a:bodyPr>
          <a:lstStyle/>
          <a:p>
            <a:pPr algn="ctr" fontAlgn="auto">
              <a:spcBef>
                <a:spcPts val="0"/>
              </a:spcBef>
              <a:spcAft>
                <a:spcPts val="0"/>
              </a:spcAft>
              <a:defRPr/>
            </a:pPr>
            <a:r>
              <a:rPr lang="zh-CN" altLang="en-US" sz="2000" b="0" kern="0" dirty="0">
                <a:solidFill>
                  <a:srgbClr val="5B9BD5">
                    <a:lumMod val="75000"/>
                  </a:srgbClr>
                </a:solidFill>
                <a:latin typeface="微软雅黑" panose="020B0503020204020204" pitchFamily="34" charset="-122"/>
                <a:ea typeface="微软雅黑" panose="020B0503020204020204" pitchFamily="34" charset="-122"/>
              </a:rPr>
              <a:t>缺点</a:t>
            </a:r>
          </a:p>
        </p:txBody>
      </p:sp>
      <p:sp>
        <p:nvSpPr>
          <p:cNvPr id="14" name="MH_Other_2"/>
          <p:cNvSpPr/>
          <p:nvPr>
            <p:custDataLst>
              <p:tags r:id="rId5"/>
            </p:custDataLst>
          </p:nvPr>
        </p:nvSpPr>
        <p:spPr>
          <a:xfrm flipV="1">
            <a:off x="2586800" y="1977697"/>
            <a:ext cx="3970400" cy="2097553"/>
          </a:xfrm>
          <a:custGeom>
            <a:avLst/>
            <a:gdLst/>
            <a:ahLst/>
            <a:cxnLst/>
            <a:rect l="l" t="t" r="r" b="b"/>
            <a:pathLst>
              <a:path w="5293867" h="2796737">
                <a:moveTo>
                  <a:pt x="3889711" y="2796737"/>
                </a:moveTo>
                <a:cubicBezTo>
                  <a:pt x="4665205" y="2796737"/>
                  <a:pt x="5293867" y="2168075"/>
                  <a:pt x="5293867" y="1392581"/>
                </a:cubicBezTo>
                <a:lnTo>
                  <a:pt x="4969831" y="1392581"/>
                </a:lnTo>
                <a:cubicBezTo>
                  <a:pt x="4969831" y="1989115"/>
                  <a:pt x="4486245" y="2472701"/>
                  <a:pt x="3889711" y="2472701"/>
                </a:cubicBezTo>
                <a:cubicBezTo>
                  <a:pt x="3293177" y="2472701"/>
                  <a:pt x="2809591" y="1989115"/>
                  <a:pt x="2809591" y="1392581"/>
                </a:cubicBezTo>
                <a:lnTo>
                  <a:pt x="2807728" y="1392581"/>
                </a:lnTo>
                <a:cubicBezTo>
                  <a:pt x="2802045" y="622414"/>
                  <a:pt x="2175787" y="0"/>
                  <a:pt x="1404156" y="0"/>
                </a:cubicBezTo>
                <a:cubicBezTo>
                  <a:pt x="628662" y="0"/>
                  <a:pt x="0" y="628662"/>
                  <a:pt x="0" y="1404156"/>
                </a:cubicBezTo>
                <a:lnTo>
                  <a:pt x="324036" y="1404156"/>
                </a:lnTo>
                <a:cubicBezTo>
                  <a:pt x="324036" y="807622"/>
                  <a:pt x="807622" y="324036"/>
                  <a:pt x="1404156" y="324036"/>
                </a:cubicBezTo>
                <a:cubicBezTo>
                  <a:pt x="2000690" y="324036"/>
                  <a:pt x="2484276" y="807622"/>
                  <a:pt x="2484276" y="1404156"/>
                </a:cubicBezTo>
                <a:lnTo>
                  <a:pt x="2486140" y="1404156"/>
                </a:lnTo>
                <a:cubicBezTo>
                  <a:pt x="2491823" y="2174323"/>
                  <a:pt x="3118081" y="2796737"/>
                  <a:pt x="3889711" y="2796737"/>
                </a:cubicBezTo>
                <a:close/>
              </a:path>
            </a:pathLst>
          </a:custGeom>
          <a:gradFill>
            <a:gsLst>
              <a:gs pos="15000">
                <a:srgbClr val="FFFF00"/>
              </a:gs>
              <a:gs pos="100000">
                <a:srgbClr val="F68207"/>
              </a:gs>
              <a:gs pos="0">
                <a:srgbClr val="F68207"/>
              </a:gs>
              <a:gs pos="86000">
                <a:srgbClr val="F6AA12"/>
              </a:gs>
            </a:gsLst>
            <a:lin ang="0" scaled="1"/>
          </a:gradFill>
          <a:ln w="6350" cap="flat" cmpd="sng" algn="ctr">
            <a:noFill/>
            <a:prstDash val="solid"/>
            <a:miter lim="800000"/>
          </a:ln>
          <a:effectLst/>
          <a:scene3d>
            <a:camera prst="orthographicFront">
              <a:rot lat="0" lon="0" rev="0"/>
            </a:camera>
            <a:lightRig rig="contrasting" dir="t">
              <a:rot lat="0" lon="0" rev="1500000"/>
            </a:lightRig>
          </a:scene3d>
          <a:sp3d prstMaterial="metal"/>
        </p:spPr>
        <p:txBody>
          <a:bodyPr rtlCol="0" anchor="ctr"/>
          <a:lstStyle/>
          <a:p>
            <a:pPr algn="ctr" fontAlgn="auto">
              <a:spcBef>
                <a:spcPts val="0"/>
              </a:spcBef>
              <a:spcAft>
                <a:spcPts val="0"/>
              </a:spcAft>
              <a:defRPr/>
            </a:pPr>
            <a:endParaRPr lang="zh-CN" altLang="en-US" sz="1350" b="0" kern="0">
              <a:solidFill>
                <a:prstClr val="black"/>
              </a:solidFill>
              <a:latin typeface="Arial"/>
              <a:ea typeface="幼圆"/>
            </a:endParaRPr>
          </a:p>
        </p:txBody>
      </p:sp>
      <p:sp>
        <p:nvSpPr>
          <p:cNvPr id="15" name="MH_Text_2"/>
          <p:cNvSpPr txBox="1"/>
          <p:nvPr>
            <p:custDataLst>
              <p:tags r:id="rId6"/>
            </p:custDataLst>
          </p:nvPr>
        </p:nvSpPr>
        <p:spPr>
          <a:xfrm>
            <a:off x="5796136" y="4035984"/>
            <a:ext cx="2372988" cy="2650252"/>
          </a:xfrm>
          <a:prstGeom prst="rect">
            <a:avLst/>
          </a:prstGeom>
          <a:noFill/>
        </p:spPr>
        <p:txBody>
          <a:bodyPr wrap="square" rtlCol="0" anchor="t" anchorCtr="0">
            <a:noAutofit/>
          </a:bodyPr>
          <a:lstStyle/>
          <a:p>
            <a:pPr marL="285750" indent="-285750" algn="just" fontAlgn="auto">
              <a:lnSpc>
                <a:spcPct val="130000"/>
              </a:lnSpc>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税收与洗钱</a:t>
            </a:r>
            <a:endParaRPr lang="en-US" altLang="zh-CN" dirty="0">
              <a:solidFill>
                <a:srgbClr val="5F5F5F"/>
              </a:solidFill>
              <a:latin typeface="华文楷体" panose="02010600040101010101" pitchFamily="2" charset="-122"/>
              <a:ea typeface="华文楷体" panose="02010600040101010101" pitchFamily="2" charset="-122"/>
            </a:endParaRPr>
          </a:p>
          <a:p>
            <a:pPr marL="285750" indent="-285750" algn="just" fontAlgn="auto">
              <a:lnSpc>
                <a:spcPct val="130000"/>
              </a:lnSpc>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外汇汇率的不稳定性</a:t>
            </a:r>
            <a:endParaRPr lang="en-US" altLang="zh-CN" dirty="0">
              <a:solidFill>
                <a:srgbClr val="5F5F5F"/>
              </a:solidFill>
              <a:latin typeface="华文楷体" panose="02010600040101010101" pitchFamily="2" charset="-122"/>
              <a:ea typeface="华文楷体" panose="02010600040101010101" pitchFamily="2" charset="-122"/>
            </a:endParaRPr>
          </a:p>
          <a:p>
            <a:pPr marL="285750" indent="-285750" algn="just" fontAlgn="auto">
              <a:lnSpc>
                <a:spcPct val="130000"/>
              </a:lnSpc>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货币供应的干扰</a:t>
            </a:r>
            <a:endParaRPr lang="en-US" altLang="zh-CN" dirty="0">
              <a:solidFill>
                <a:srgbClr val="5F5F5F"/>
              </a:solidFill>
              <a:latin typeface="华文楷体" panose="02010600040101010101" pitchFamily="2" charset="-122"/>
              <a:ea typeface="华文楷体" panose="02010600040101010101" pitchFamily="2" charset="-122"/>
            </a:endParaRPr>
          </a:p>
          <a:p>
            <a:pPr marL="285750" indent="-285750" algn="just" fontAlgn="auto">
              <a:lnSpc>
                <a:spcPct val="130000"/>
              </a:lnSpc>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恶意破坏与盗用</a:t>
            </a:r>
            <a:endParaRPr lang="en-US" altLang="zh-CN" dirty="0">
              <a:solidFill>
                <a:srgbClr val="5F5F5F"/>
              </a:solidFill>
              <a:latin typeface="华文楷体" panose="02010600040101010101" pitchFamily="2" charset="-122"/>
              <a:ea typeface="华文楷体" panose="02010600040101010101" pitchFamily="2" charset="-122"/>
            </a:endParaRPr>
          </a:p>
          <a:p>
            <a:pPr marL="285750" indent="-285750" algn="just" fontAlgn="auto">
              <a:lnSpc>
                <a:spcPct val="130000"/>
              </a:lnSpc>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成本、安全与风险</a:t>
            </a:r>
            <a:endParaRPr lang="en-US" altLang="zh-CN" dirty="0">
              <a:solidFill>
                <a:srgbClr val="5F5F5F"/>
              </a:solidFill>
              <a:latin typeface="华文楷体" panose="02010600040101010101" pitchFamily="2" charset="-122"/>
              <a:ea typeface="华文楷体" panose="02010600040101010101" pitchFamily="2" charset="-122"/>
            </a:endParaRPr>
          </a:p>
        </p:txBody>
      </p:sp>
      <p:sp>
        <p:nvSpPr>
          <p:cNvPr id="16" name="TextBox 15"/>
          <p:cNvSpPr txBox="1"/>
          <p:nvPr/>
        </p:nvSpPr>
        <p:spPr>
          <a:xfrm>
            <a:off x="776179" y="1262741"/>
            <a:ext cx="4005052"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电子现金支付优缺点</a:t>
            </a:r>
          </a:p>
        </p:txBody>
      </p:sp>
    </p:spTree>
    <p:extLst>
      <p:ext uri="{BB962C8B-B14F-4D97-AF65-F5344CB8AC3E}">
        <p14:creationId xmlns:p14="http://schemas.microsoft.com/office/powerpoint/2010/main" val="42485526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4.3  </a:t>
            </a:r>
            <a:r>
              <a:rPr lang="zh-CN" altLang="en-US" dirty="0" smtClean="0"/>
              <a:t>电子</a:t>
            </a:r>
            <a:r>
              <a:rPr lang="zh-CN" altLang="en-US" dirty="0"/>
              <a:t>支票</a:t>
            </a:r>
          </a:p>
        </p:txBody>
      </p:sp>
      <p:pic>
        <p:nvPicPr>
          <p:cNvPr id="3" name="Picture 7" descr="gamestory,200703131023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6" y="3861048"/>
            <a:ext cx="5334000" cy="259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6" descr="银行支票 （Banker's Check）">
            <a:hlinkClick r:id="rId3" tooltip="银行支票 （Banker's Check）"/>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9632" y="1196752"/>
            <a:ext cx="6315602" cy="23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6" descr="银行支票 （Banker's Check）">
            <a:hlinkClick r:id="rId5" tooltip="银行支票 （Banker's Check）"/>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60032" y="3864542"/>
            <a:ext cx="4369749" cy="2587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54598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sp>
        <p:nvSpPr>
          <p:cNvPr id="5" name="Rectangle 3"/>
          <p:cNvSpPr>
            <a:spLocks noGrp="1" noChangeArrowheads="1"/>
          </p:cNvSpPr>
          <p:nvPr/>
        </p:nvSpPr>
        <p:spPr bwMode="auto">
          <a:xfrm>
            <a:off x="1191385" y="234888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tx2"/>
              </a:buClr>
              <a:buSzPct val="75000"/>
              <a:buFont typeface="Wingdings" pitchFamily="2" charset="2"/>
              <a:buChar char="n"/>
              <a:defRPr kumimoji="1"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0000"/>
              <a:buFont typeface="Wingdings" pitchFamily="2" charset="2"/>
              <a:buChar char="u"/>
              <a:defRPr kumimoji="1" sz="32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60000"/>
              <a:buFont typeface="Wingdings" pitchFamily="2" charset="2"/>
              <a:buChar char="t"/>
              <a:defRPr kumimoji="1" sz="32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tx1"/>
              </a:buClr>
              <a:buSzPct val="100000"/>
              <a:buChar char="–"/>
              <a:defRPr kumimoji="1" sz="3200">
                <a:solidFill>
                  <a:schemeClr val="tx1"/>
                </a:solidFill>
                <a:effectLst>
                  <a:outerShdw blurRad="38100" dist="38100" dir="2700000" algn="tl">
                    <a:srgbClr val="000000"/>
                  </a:outerShdw>
                </a:effectLst>
                <a:latin typeface="+mn-lt"/>
                <a:ea typeface="+mn-ea"/>
              </a:defRPr>
            </a:lvl9pPr>
          </a:lstStyle>
          <a:p>
            <a:pPr eaLnBrk="1" hangingPunct="1">
              <a:buClr>
                <a:srgbClr val="4D4D4D"/>
              </a:buClr>
              <a:defRPr/>
            </a:pPr>
            <a:r>
              <a:rPr lang="zh-CN" altLang="en-US" b="0" dirty="0">
                <a:solidFill>
                  <a:srgbClr val="0F6FC6"/>
                </a:solidFill>
                <a:effectLst/>
                <a:latin typeface="华文楷体" panose="02010600040101010101" pitchFamily="2" charset="-122"/>
                <a:ea typeface="华文楷体" panose="02010600040101010101" pitchFamily="2" charset="-122"/>
              </a:rPr>
              <a:t>处理成本高；</a:t>
            </a:r>
          </a:p>
          <a:p>
            <a:pPr eaLnBrk="1" hangingPunct="1">
              <a:buClr>
                <a:srgbClr val="4D4D4D"/>
              </a:buClr>
              <a:defRPr/>
            </a:pPr>
            <a:r>
              <a:rPr lang="zh-CN" altLang="en-US" b="0" dirty="0">
                <a:solidFill>
                  <a:srgbClr val="0F6FC6"/>
                </a:solidFill>
                <a:effectLst/>
                <a:latin typeface="华文楷体" panose="02010600040101010101" pitchFamily="2" charset="-122"/>
                <a:ea typeface="华文楷体" panose="02010600040101010101" pitchFamily="2" charset="-122"/>
              </a:rPr>
              <a:t>在途时间长；</a:t>
            </a:r>
          </a:p>
          <a:p>
            <a:pPr eaLnBrk="1" hangingPunct="1">
              <a:buClr>
                <a:srgbClr val="4D4D4D"/>
              </a:buClr>
              <a:defRPr/>
            </a:pPr>
            <a:r>
              <a:rPr lang="zh-CN" altLang="en-US" b="0" dirty="0">
                <a:solidFill>
                  <a:srgbClr val="0F6FC6"/>
                </a:solidFill>
                <a:effectLst/>
                <a:latin typeface="华文楷体" panose="02010600040101010101" pitchFamily="2" charset="-122"/>
                <a:ea typeface="华文楷体" panose="02010600040101010101" pitchFamily="2" charset="-122"/>
              </a:rPr>
              <a:t>易伪造。</a:t>
            </a:r>
          </a:p>
          <a:p>
            <a:pPr eaLnBrk="1" hangingPunct="1">
              <a:buClr>
                <a:srgbClr val="4D4D4D"/>
              </a:buClr>
              <a:defRPr/>
            </a:pPr>
            <a:endParaRPr lang="zh-CN" altLang="en-US" b="0" dirty="0">
              <a:solidFill>
                <a:srgbClr val="0F6FC6"/>
              </a:solidFill>
              <a:effectLst/>
              <a:latin typeface="华文楷体" panose="02010600040101010101" pitchFamily="2" charset="-122"/>
              <a:ea typeface="华文楷体" panose="02010600040101010101" pitchFamily="2" charset="-122"/>
            </a:endParaRPr>
          </a:p>
          <a:p>
            <a:pPr eaLnBrk="1" hangingPunct="1">
              <a:buClr>
                <a:srgbClr val="4D4D4D"/>
              </a:buClr>
              <a:defRPr/>
            </a:pPr>
            <a:r>
              <a:rPr lang="zh-CN" altLang="en-US" b="0" dirty="0">
                <a:solidFill>
                  <a:srgbClr val="0F6FC6"/>
                </a:solidFill>
                <a:effectLst/>
                <a:latin typeface="华文楷体" panose="02010600040101010101" pitchFamily="2" charset="-122"/>
                <a:ea typeface="华文楷体" panose="02010600040101010101" pitchFamily="2" charset="-122"/>
              </a:rPr>
              <a:t>据统计，美国每年因伪造支票给银行和客户带来的损失达</a:t>
            </a:r>
            <a:r>
              <a:rPr lang="en-US" altLang="zh-CN" b="0" dirty="0">
                <a:solidFill>
                  <a:srgbClr val="FF0000"/>
                </a:solidFill>
                <a:effectLst/>
                <a:latin typeface="华文楷体" panose="02010600040101010101" pitchFamily="2" charset="-122"/>
                <a:ea typeface="华文楷体" panose="02010600040101010101" pitchFamily="2" charset="-122"/>
              </a:rPr>
              <a:t>6000</a:t>
            </a:r>
            <a:r>
              <a:rPr lang="zh-CN" altLang="en-US" b="0" dirty="0">
                <a:solidFill>
                  <a:srgbClr val="FF0000"/>
                </a:solidFill>
                <a:effectLst/>
                <a:latin typeface="华文楷体" panose="02010600040101010101" pitchFamily="2" charset="-122"/>
                <a:ea typeface="华文楷体" panose="02010600040101010101" pitchFamily="2" charset="-122"/>
              </a:rPr>
              <a:t>亿</a:t>
            </a:r>
            <a:r>
              <a:rPr lang="zh-CN" altLang="en-US" b="0" dirty="0">
                <a:solidFill>
                  <a:srgbClr val="0F6FC6"/>
                </a:solidFill>
                <a:effectLst/>
                <a:latin typeface="华文楷体" panose="02010600040101010101" pitchFamily="2" charset="-122"/>
                <a:ea typeface="华文楷体" panose="02010600040101010101" pitchFamily="2" charset="-122"/>
              </a:rPr>
              <a:t>美元。</a:t>
            </a:r>
          </a:p>
        </p:txBody>
      </p:sp>
      <p:sp>
        <p:nvSpPr>
          <p:cNvPr id="6" name="TextBox 5"/>
          <p:cNvSpPr txBox="1"/>
          <p:nvPr/>
        </p:nvSpPr>
        <p:spPr>
          <a:xfrm>
            <a:off x="1104203" y="1556792"/>
            <a:ext cx="1288622"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问题</a:t>
            </a:r>
          </a:p>
        </p:txBody>
      </p:sp>
    </p:spTree>
    <p:extLst>
      <p:ext uri="{BB962C8B-B14F-4D97-AF65-F5344CB8AC3E}">
        <p14:creationId xmlns:p14="http://schemas.microsoft.com/office/powerpoint/2010/main" val="33076218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sp>
        <p:nvSpPr>
          <p:cNvPr id="7" name="Rectangle 3"/>
          <p:cNvSpPr txBox="1">
            <a:spLocks noChangeArrowheads="1"/>
          </p:cNvSpPr>
          <p:nvPr/>
        </p:nvSpPr>
        <p:spPr>
          <a:xfrm>
            <a:off x="538950" y="2420888"/>
            <a:ext cx="4248720" cy="2402507"/>
          </a:xfrm>
          <a:prstGeom prst="rect">
            <a:avLst/>
          </a:prstGeom>
        </p:spPr>
        <p:txBody>
          <a:bodyPr/>
          <a:lstStyle>
            <a:lvl1pPr marL="342900" indent="-257175" algn="l" rtl="0" eaLnBrk="1" fontAlgn="base" hangingPunct="1">
              <a:spcBef>
                <a:spcPts val="1800"/>
              </a:spcBef>
              <a:spcAft>
                <a:spcPct val="0"/>
              </a:spcAft>
              <a:buClr>
                <a:schemeClr val="accent1"/>
              </a:buClr>
              <a:buSzPct val="70000"/>
              <a:buFont typeface="Wingdings" panose="05000000000000000000" pitchFamily="2" charset="2"/>
              <a:buChar char=""/>
              <a:defRPr sz="2000" kern="1200">
                <a:solidFill>
                  <a:schemeClr val="accent1"/>
                </a:solidFill>
                <a:latin typeface="+mn-lt"/>
                <a:ea typeface="+mn-ea"/>
                <a:cs typeface="+mn-cs"/>
              </a:defRPr>
            </a:lvl1pPr>
            <a:lvl2pPr marL="357188" algn="l" rtl="0" eaLnBrk="1" fontAlgn="base" hangingPunct="1">
              <a:lnSpc>
                <a:spcPct val="120000"/>
              </a:lnSpc>
              <a:spcBef>
                <a:spcPct val="20000"/>
              </a:spcBef>
              <a:spcAft>
                <a:spcPct val="0"/>
              </a:spcAft>
              <a:defRPr sz="1800" kern="1200">
                <a:solidFill>
                  <a:srgbClr val="4D4D4D"/>
                </a:solidFill>
                <a:latin typeface="+mn-lt"/>
                <a:ea typeface="+mn-ea"/>
                <a:cs typeface="+mn-cs"/>
              </a:defRPr>
            </a:lvl2pPr>
            <a:lvl3pPr marL="1143000" indent="-228600" algn="l" rtl="0" eaLnBrk="1" fontAlgn="base" hangingPunct="1">
              <a:spcBef>
                <a:spcPct val="20000"/>
              </a:spcBef>
              <a:spcAft>
                <a:spcPct val="0"/>
              </a:spcAft>
              <a:buChar char="•"/>
              <a:defRPr sz="1400" kern="1200">
                <a:solidFill>
                  <a:srgbClr val="4D4D4D"/>
                </a:solidFill>
                <a:latin typeface="+mn-lt"/>
                <a:ea typeface="+mn-ea"/>
                <a:cs typeface="+mn-cs"/>
              </a:defRPr>
            </a:lvl3pPr>
            <a:lvl4pPr marL="1600200" indent="-228600" algn="l" rtl="0" eaLnBrk="1" fontAlgn="base" hangingPunct="1">
              <a:spcBef>
                <a:spcPct val="20000"/>
              </a:spcBef>
              <a:spcAft>
                <a:spcPct val="0"/>
              </a:spcAft>
              <a:buChar char="–"/>
              <a:defRPr sz="1200" kern="1200">
                <a:solidFill>
                  <a:srgbClr val="4D4D4D"/>
                </a:solidFill>
                <a:latin typeface="+mn-lt"/>
                <a:ea typeface="+mn-ea"/>
                <a:cs typeface="+mn-cs"/>
              </a:defRPr>
            </a:lvl4pPr>
            <a:lvl5pPr marL="2057400" indent="-228600" algn="l" rtl="0" eaLnBrk="1" fontAlgn="base" hangingPunct="1">
              <a:spcBef>
                <a:spcPct val="20000"/>
              </a:spcBef>
              <a:spcAft>
                <a:spcPct val="0"/>
              </a:spcAft>
              <a:buChar char="»"/>
              <a:defRPr sz="1200" kern="1200">
                <a:solidFill>
                  <a:srgbClr val="4D4D4D"/>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5725" indent="0">
              <a:lnSpc>
                <a:spcPct val="125000"/>
              </a:lnSpc>
              <a:buClr>
                <a:srgbClr val="0F6FC6"/>
              </a:buClr>
              <a:buFont typeface="Wingdings" panose="05000000000000000000" pitchFamily="2" charset="2"/>
              <a:buNone/>
            </a:pPr>
            <a:r>
              <a:rPr lang="zh-CN" altLang="en-US" dirty="0">
                <a:solidFill>
                  <a:srgbClr val="0F6FC6"/>
                </a:solidFill>
                <a:latin typeface="华文楷体" panose="02010600040101010101" pitchFamily="2" charset="-122"/>
                <a:ea typeface="华文楷体" panose="02010600040101010101" pitchFamily="2" charset="-122"/>
              </a:rPr>
              <a:t>电子支票（</a:t>
            </a:r>
            <a:r>
              <a:rPr lang="en-US" altLang="zh-CN" dirty="0">
                <a:solidFill>
                  <a:srgbClr val="0F6FC6"/>
                </a:solidFill>
                <a:latin typeface="华文楷体" panose="02010600040101010101" pitchFamily="2" charset="-122"/>
                <a:ea typeface="华文楷体" panose="02010600040101010101" pitchFamily="2" charset="-122"/>
              </a:rPr>
              <a:t>E-check</a:t>
            </a:r>
            <a:r>
              <a:rPr lang="zh-CN" altLang="en-US" dirty="0">
                <a:solidFill>
                  <a:srgbClr val="0F6FC6"/>
                </a:solidFill>
                <a:latin typeface="华文楷体" panose="02010600040101010101" pitchFamily="2" charset="-122"/>
                <a:ea typeface="华文楷体" panose="02010600040101010101" pitchFamily="2" charset="-122"/>
              </a:rPr>
              <a:t>），是一种借鉴传统支票转移支付的优点，利用数字传递将借款从一个账户转移到另一个账户的电子付款形式。</a:t>
            </a:r>
          </a:p>
        </p:txBody>
      </p:sp>
      <p:sp>
        <p:nvSpPr>
          <p:cNvPr id="8" name="TextBox 7"/>
          <p:cNvSpPr txBox="1"/>
          <p:nvPr/>
        </p:nvSpPr>
        <p:spPr>
          <a:xfrm>
            <a:off x="569534" y="1340768"/>
            <a:ext cx="3088822"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电子支票的定义</a:t>
            </a:r>
          </a:p>
        </p:txBody>
      </p:sp>
      <p:pic>
        <p:nvPicPr>
          <p:cNvPr id="9" name="Picture 4" descr="http://i1.qhimg.com/t016cdf33180c8c280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36096" y="2276872"/>
            <a:ext cx="2805312" cy="2448272"/>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973720" y="5085184"/>
            <a:ext cx="6674017" cy="1200329"/>
          </a:xfrm>
          <a:prstGeom prst="rect">
            <a:avLst/>
          </a:prstGeom>
        </p:spPr>
        <p:txBody>
          <a:bodyPr wrap="square">
            <a:spAutoFit/>
          </a:bodyPr>
          <a:lstStyle/>
          <a:p>
            <a:pPr marL="285750" indent="-285750" fontAlgn="auto">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电子支票的支付目前一般是通过专用网络、设备、软件及一套完整的用户识别、标准报文、数据验证等规范化协议完成数据传输，从而控制安全性。这种方式已经较为完善。</a:t>
            </a:r>
            <a:endParaRPr lang="en-US" altLang="zh-CN" dirty="0">
              <a:solidFill>
                <a:srgbClr val="5F5F5F"/>
              </a:solidFill>
              <a:latin typeface="华文楷体" panose="02010600040101010101" pitchFamily="2" charset="-122"/>
              <a:ea typeface="华文楷体" panose="02010600040101010101" pitchFamily="2" charset="-122"/>
            </a:endParaRPr>
          </a:p>
          <a:p>
            <a:pPr marL="285750" indent="-285750" fontAlgn="auto">
              <a:spcBef>
                <a:spcPts val="0"/>
              </a:spcBef>
              <a:spcAft>
                <a:spcPts val="0"/>
              </a:spcAft>
              <a:buFont typeface="Arial" panose="020B0604020202020204" pitchFamily="34" charset="0"/>
              <a:buChar char="•"/>
            </a:pPr>
            <a:r>
              <a:rPr lang="zh-CN" altLang="en-US" dirty="0">
                <a:solidFill>
                  <a:srgbClr val="5F5F5F"/>
                </a:solidFill>
                <a:latin typeface="华文楷体" panose="02010600040101010101" pitchFamily="2" charset="-122"/>
                <a:ea typeface="华文楷体" panose="02010600040101010101" pitchFamily="2" charset="-122"/>
              </a:rPr>
              <a:t>公共互联网络上进行传输，是发展方向。</a:t>
            </a:r>
          </a:p>
        </p:txBody>
      </p:sp>
    </p:spTree>
    <p:extLst>
      <p:ext uri="{BB962C8B-B14F-4D97-AF65-F5344CB8AC3E}">
        <p14:creationId xmlns:p14="http://schemas.microsoft.com/office/powerpoint/2010/main" val="23307330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sp>
        <p:nvSpPr>
          <p:cNvPr id="11" name="MH_Other_1"/>
          <p:cNvSpPr/>
          <p:nvPr>
            <p:custDataLst>
              <p:tags r:id="rId1"/>
            </p:custDataLst>
          </p:nvPr>
        </p:nvSpPr>
        <p:spPr>
          <a:xfrm>
            <a:off x="2486025" y="5282778"/>
            <a:ext cx="717550" cy="1098550"/>
          </a:xfrm>
          <a:custGeom>
            <a:avLst/>
            <a:gdLst>
              <a:gd name="connsiteX0" fmla="*/ 0 w 863600"/>
              <a:gd name="connsiteY0" fmla="*/ 0 h 1552551"/>
              <a:gd name="connsiteX1" fmla="*/ 863600 w 863600"/>
              <a:gd name="connsiteY1" fmla="*/ 0 h 1552551"/>
              <a:gd name="connsiteX2" fmla="*/ 863600 w 863600"/>
              <a:gd name="connsiteY2" fmla="*/ 1552551 h 1552551"/>
              <a:gd name="connsiteX3" fmla="*/ 863599 w 863600"/>
              <a:gd name="connsiteY3" fmla="*/ 1552551 h 1552551"/>
              <a:gd name="connsiteX4" fmla="*/ 431800 w 863600"/>
              <a:gd name="connsiteY4" fmla="*/ 1100666 h 1552551"/>
              <a:gd name="connsiteX5" fmla="*/ 1 w 863600"/>
              <a:gd name="connsiteY5" fmla="*/ 1552551 h 1552551"/>
              <a:gd name="connsiteX6" fmla="*/ 0 w 863600"/>
              <a:gd name="connsiteY6" fmla="*/ 1552551 h 155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600" h="1552551">
                <a:moveTo>
                  <a:pt x="0" y="0"/>
                </a:moveTo>
                <a:lnTo>
                  <a:pt x="863600" y="0"/>
                </a:lnTo>
                <a:lnTo>
                  <a:pt x="863600" y="1552551"/>
                </a:lnTo>
                <a:lnTo>
                  <a:pt x="863599" y="1552551"/>
                </a:lnTo>
                <a:lnTo>
                  <a:pt x="431800" y="1100666"/>
                </a:lnTo>
                <a:lnTo>
                  <a:pt x="1" y="1552551"/>
                </a:lnTo>
                <a:lnTo>
                  <a:pt x="0" y="1552551"/>
                </a:lnTo>
                <a:close/>
              </a:path>
            </a:pathLst>
          </a:custGeom>
          <a:solidFill>
            <a:srgbClr val="71CC35"/>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rPr>
              <a:t>A</a:t>
            </a:r>
            <a:endPar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12" name="MH_Other_2"/>
          <p:cNvSpPr/>
          <p:nvPr>
            <p:custDataLst>
              <p:tags r:id="rId2"/>
            </p:custDataLst>
          </p:nvPr>
        </p:nvSpPr>
        <p:spPr>
          <a:xfrm>
            <a:off x="1689100" y="3280941"/>
            <a:ext cx="2311400" cy="2316162"/>
          </a:xfrm>
          <a:custGeom>
            <a:avLst/>
            <a:gdLst>
              <a:gd name="connsiteX0" fmla="*/ 353476 w 732149"/>
              <a:gd name="connsiteY0" fmla="*/ 459 h 734175"/>
              <a:gd name="connsiteX1" fmla="*/ 382655 w 732149"/>
              <a:gd name="connsiteY1" fmla="*/ 14109 h 734175"/>
              <a:gd name="connsiteX2" fmla="*/ 399265 w 732149"/>
              <a:gd name="connsiteY2" fmla="*/ 33356 h 734175"/>
              <a:gd name="connsiteX3" fmla="*/ 411078 w 732149"/>
              <a:gd name="connsiteY3" fmla="*/ 23107 h 734175"/>
              <a:gd name="connsiteX4" fmla="*/ 417145 w 732149"/>
              <a:gd name="connsiteY4" fmla="*/ 18261 h 734175"/>
              <a:gd name="connsiteX5" fmla="*/ 448955 w 732149"/>
              <a:gd name="connsiteY5" fmla="*/ 10607 h 734175"/>
              <a:gd name="connsiteX6" fmla="*/ 449676 w 732149"/>
              <a:gd name="connsiteY6" fmla="*/ 10771 h 734175"/>
              <a:gd name="connsiteX7" fmla="*/ 460305 w 732149"/>
              <a:gd name="connsiteY7" fmla="*/ 20578 h 734175"/>
              <a:gd name="connsiteX8" fmla="*/ 463153 w 732149"/>
              <a:gd name="connsiteY8" fmla="*/ 30359 h 734175"/>
              <a:gd name="connsiteX9" fmla="*/ 471733 w 732149"/>
              <a:gd name="connsiteY9" fmla="*/ 22728 h 734175"/>
              <a:gd name="connsiteX10" fmla="*/ 486255 w 732149"/>
              <a:gd name="connsiteY10" fmla="*/ 20407 h 734175"/>
              <a:gd name="connsiteX11" fmla="*/ 486994 w 732149"/>
              <a:gd name="connsiteY11" fmla="*/ 20391 h 734175"/>
              <a:gd name="connsiteX12" fmla="*/ 509272 w 732149"/>
              <a:gd name="connsiteY12" fmla="*/ 43661 h 734175"/>
              <a:gd name="connsiteX13" fmla="*/ 517807 w 732149"/>
              <a:gd name="connsiteY13" fmla="*/ 67609 h 734175"/>
              <a:gd name="connsiteX14" fmla="*/ 532525 w 732149"/>
              <a:gd name="connsiteY14" fmla="*/ 62319 h 734175"/>
              <a:gd name="connsiteX15" fmla="*/ 539934 w 732149"/>
              <a:gd name="connsiteY15" fmla="*/ 59992 h 734175"/>
              <a:gd name="connsiteX16" fmla="*/ 572360 w 732149"/>
              <a:gd name="connsiteY16" fmla="*/ 64345 h 734175"/>
              <a:gd name="connsiteX17" fmla="*/ 572972 w 732149"/>
              <a:gd name="connsiteY17" fmla="*/ 64760 h 734175"/>
              <a:gd name="connsiteX18" fmla="*/ 579339 w 732149"/>
              <a:gd name="connsiteY18" fmla="*/ 77743 h 734175"/>
              <a:gd name="connsiteX19" fmla="*/ 578465 w 732149"/>
              <a:gd name="connsiteY19" fmla="*/ 87893 h 734175"/>
              <a:gd name="connsiteX20" fmla="*/ 589220 w 732149"/>
              <a:gd name="connsiteY20" fmla="*/ 83876 h 734175"/>
              <a:gd name="connsiteX21" fmla="*/ 603602 w 732149"/>
              <a:gd name="connsiteY21" fmla="*/ 86959 h 734175"/>
              <a:gd name="connsiteX22" fmla="*/ 604296 w 732149"/>
              <a:gd name="connsiteY22" fmla="*/ 87211 h 734175"/>
              <a:gd name="connsiteX23" fmla="*/ 616662 w 732149"/>
              <a:gd name="connsiteY23" fmla="*/ 116957 h 734175"/>
              <a:gd name="connsiteX24" fmla="*/ 615970 w 732149"/>
              <a:gd name="connsiteY24" fmla="*/ 142371 h 734175"/>
              <a:gd name="connsiteX25" fmla="*/ 631605 w 732149"/>
              <a:gd name="connsiteY25" fmla="*/ 142755 h 734175"/>
              <a:gd name="connsiteX26" fmla="*/ 639354 w 732149"/>
              <a:gd name="connsiteY26" fmla="*/ 143260 h 734175"/>
              <a:gd name="connsiteX27" fmla="*/ 668018 w 732149"/>
              <a:gd name="connsiteY27" fmla="*/ 159034 h 734175"/>
              <a:gd name="connsiteX28" fmla="*/ 668440 w 732149"/>
              <a:gd name="connsiteY28" fmla="*/ 159641 h 734175"/>
              <a:gd name="connsiteX29" fmla="*/ 669687 w 732149"/>
              <a:gd name="connsiteY29" fmla="*/ 174049 h 734175"/>
              <a:gd name="connsiteX30" fmla="*/ 665205 w 732149"/>
              <a:gd name="connsiteY30" fmla="*/ 183196 h 734175"/>
              <a:gd name="connsiteX31" fmla="*/ 676686 w 732149"/>
              <a:gd name="connsiteY31" fmla="*/ 183337 h 734175"/>
              <a:gd name="connsiteX32" fmla="*/ 688981 w 732149"/>
              <a:gd name="connsiteY32" fmla="*/ 191406 h 734175"/>
              <a:gd name="connsiteX33" fmla="*/ 689537 w 732149"/>
              <a:gd name="connsiteY33" fmla="*/ 191892 h 734175"/>
              <a:gd name="connsiteX34" fmla="*/ 690325 w 732149"/>
              <a:gd name="connsiteY34" fmla="*/ 224097 h 734175"/>
              <a:gd name="connsiteX35" fmla="*/ 680499 w 732149"/>
              <a:gd name="connsiteY35" fmla="*/ 247545 h 734175"/>
              <a:gd name="connsiteX36" fmla="*/ 694938 w 732149"/>
              <a:gd name="connsiteY36" fmla="*/ 253551 h 734175"/>
              <a:gd name="connsiteX37" fmla="*/ 701982 w 732149"/>
              <a:gd name="connsiteY37" fmla="*/ 256821 h 734175"/>
              <a:gd name="connsiteX38" fmla="*/ 723012 w 732149"/>
              <a:gd name="connsiteY38" fmla="*/ 281884 h 734175"/>
              <a:gd name="connsiteX39" fmla="*/ 723186 w 732149"/>
              <a:gd name="connsiteY39" fmla="*/ 282603 h 734175"/>
              <a:gd name="connsiteX40" fmla="*/ 719144 w 732149"/>
              <a:gd name="connsiteY40" fmla="*/ 296488 h 734175"/>
              <a:gd name="connsiteX41" fmla="*/ 711660 w 732149"/>
              <a:gd name="connsiteY41" fmla="*/ 303399 h 734175"/>
              <a:gd name="connsiteX42" fmla="*/ 722315 w 732149"/>
              <a:gd name="connsiteY42" fmla="*/ 307676 h 734175"/>
              <a:gd name="connsiteX43" fmla="*/ 730865 w 732149"/>
              <a:gd name="connsiteY43" fmla="*/ 319643 h 734175"/>
              <a:gd name="connsiteX44" fmla="*/ 731208 w 732149"/>
              <a:gd name="connsiteY44" fmla="*/ 320297 h 734175"/>
              <a:gd name="connsiteX45" fmla="*/ 720309 w 732149"/>
              <a:gd name="connsiteY45" fmla="*/ 350610 h 734175"/>
              <a:gd name="connsiteX46" fmla="*/ 702675 w 732149"/>
              <a:gd name="connsiteY46" fmla="*/ 368926 h 734175"/>
              <a:gd name="connsiteX47" fmla="*/ 713972 w 732149"/>
              <a:gd name="connsiteY47" fmla="*/ 379743 h 734175"/>
              <a:gd name="connsiteX48" fmla="*/ 719357 w 732149"/>
              <a:gd name="connsiteY48" fmla="*/ 385337 h 734175"/>
              <a:gd name="connsiteX49" fmla="*/ 729914 w 732149"/>
              <a:gd name="connsiteY49" fmla="*/ 416305 h 734175"/>
              <a:gd name="connsiteX50" fmla="*/ 729816 w 732149"/>
              <a:gd name="connsiteY50" fmla="*/ 417038 h 734175"/>
              <a:gd name="connsiteX51" fmla="*/ 721032 w 732149"/>
              <a:gd name="connsiteY51" fmla="*/ 428526 h 734175"/>
              <a:gd name="connsiteX52" fmla="*/ 711556 w 732149"/>
              <a:gd name="connsiteY52" fmla="*/ 432265 h 734175"/>
              <a:gd name="connsiteX53" fmla="*/ 719945 w 732149"/>
              <a:gd name="connsiteY53" fmla="*/ 440104 h 734175"/>
              <a:gd name="connsiteX54" fmla="*/ 723596 w 732149"/>
              <a:gd name="connsiteY54" fmla="*/ 454351 h 734175"/>
              <a:gd name="connsiteX55" fmla="*/ 723680 w 732149"/>
              <a:gd name="connsiteY55" fmla="*/ 455086 h 734175"/>
              <a:gd name="connsiteX56" fmla="*/ 702566 w 732149"/>
              <a:gd name="connsiteY56" fmla="*/ 479414 h 734175"/>
              <a:gd name="connsiteX57" fmla="*/ 679535 w 732149"/>
              <a:gd name="connsiteY57" fmla="*/ 490110 h 734175"/>
              <a:gd name="connsiteX58" fmla="*/ 686132 w 732149"/>
              <a:gd name="connsiteY58" fmla="*/ 504290 h 734175"/>
              <a:gd name="connsiteX59" fmla="*/ 689134 w 732149"/>
              <a:gd name="connsiteY59" fmla="*/ 511451 h 734175"/>
              <a:gd name="connsiteX60" fmla="*/ 687790 w 732149"/>
              <a:gd name="connsiteY60" fmla="*/ 544141 h 734175"/>
              <a:gd name="connsiteX61" fmla="*/ 687434 w 732149"/>
              <a:gd name="connsiteY61" fmla="*/ 544790 h 734175"/>
              <a:gd name="connsiteX62" fmla="*/ 675093 w 732149"/>
              <a:gd name="connsiteY62" fmla="*/ 552328 h 734175"/>
              <a:gd name="connsiteX63" fmla="*/ 664907 w 732149"/>
              <a:gd name="connsiteY63" fmla="*/ 552393 h 734175"/>
              <a:gd name="connsiteX64" fmla="*/ 669898 w 732149"/>
              <a:gd name="connsiteY64" fmla="*/ 562733 h 734175"/>
              <a:gd name="connsiteX65" fmla="*/ 668156 w 732149"/>
              <a:gd name="connsiteY65" fmla="*/ 577337 h 734175"/>
              <a:gd name="connsiteX66" fmla="*/ 667969 w 732149"/>
              <a:gd name="connsiteY66" fmla="*/ 578050 h 734175"/>
              <a:gd name="connsiteX67" fmla="*/ 639491 w 732149"/>
              <a:gd name="connsiteY67" fmla="*/ 593110 h 734175"/>
              <a:gd name="connsiteX68" fmla="*/ 614121 w 732149"/>
              <a:gd name="connsiteY68" fmla="*/ 594766 h 734175"/>
              <a:gd name="connsiteX69" fmla="*/ 615182 w 732149"/>
              <a:gd name="connsiteY69" fmla="*/ 610370 h 734175"/>
              <a:gd name="connsiteX70" fmla="*/ 615394 w 732149"/>
              <a:gd name="connsiteY70" fmla="*/ 618131 h 734175"/>
              <a:gd name="connsiteX71" fmla="*/ 602332 w 732149"/>
              <a:gd name="connsiteY71" fmla="*/ 648129 h 734175"/>
              <a:gd name="connsiteX72" fmla="*/ 601766 w 732149"/>
              <a:gd name="connsiteY72" fmla="*/ 648605 h 734175"/>
              <a:gd name="connsiteX73" fmla="*/ 587535 w 732149"/>
              <a:gd name="connsiteY73" fmla="*/ 651177 h 734175"/>
              <a:gd name="connsiteX74" fmla="*/ 578013 w 732149"/>
              <a:gd name="connsiteY74" fmla="*/ 647557 h 734175"/>
              <a:gd name="connsiteX75" fmla="*/ 578932 w 732149"/>
              <a:gd name="connsiteY75" fmla="*/ 659001 h 734175"/>
              <a:gd name="connsiteX76" fmla="*/ 572032 w 732149"/>
              <a:gd name="connsiteY76" fmla="*/ 671989 h 734175"/>
              <a:gd name="connsiteX77" fmla="*/ 571599 w 732149"/>
              <a:gd name="connsiteY77" fmla="*/ 672588 h 734175"/>
              <a:gd name="connsiteX78" fmla="*/ 539605 w 732149"/>
              <a:gd name="connsiteY78" fmla="*/ 676343 h 734175"/>
              <a:gd name="connsiteX79" fmla="*/ 515351 w 732149"/>
              <a:gd name="connsiteY79" fmla="*/ 668722 h 734175"/>
              <a:gd name="connsiteX80" fmla="*/ 510702 w 732149"/>
              <a:gd name="connsiteY80" fmla="*/ 683656 h 734175"/>
              <a:gd name="connsiteX81" fmla="*/ 508096 w 732149"/>
              <a:gd name="connsiteY81" fmla="*/ 690970 h 734175"/>
              <a:gd name="connsiteX82" fmla="*/ 485080 w 732149"/>
              <a:gd name="connsiteY82" fmla="*/ 714223 h 734175"/>
              <a:gd name="connsiteX83" fmla="*/ 484381 w 732149"/>
              <a:gd name="connsiteY83" fmla="*/ 714463 h 734175"/>
              <a:gd name="connsiteX84" fmla="*/ 470181 w 732149"/>
              <a:gd name="connsiteY84" fmla="*/ 711720 h 734175"/>
              <a:gd name="connsiteX85" fmla="*/ 462610 w 732149"/>
              <a:gd name="connsiteY85" fmla="*/ 704905 h 734175"/>
              <a:gd name="connsiteX86" fmla="*/ 459332 w 732149"/>
              <a:gd name="connsiteY86" fmla="*/ 715909 h 734175"/>
              <a:gd name="connsiteX87" fmla="*/ 448206 w 732149"/>
              <a:gd name="connsiteY87" fmla="*/ 725526 h 734175"/>
              <a:gd name="connsiteX88" fmla="*/ 447587 w 732149"/>
              <a:gd name="connsiteY88" fmla="*/ 725928 h 734175"/>
              <a:gd name="connsiteX89" fmla="*/ 416397 w 732149"/>
              <a:gd name="connsiteY89" fmla="*/ 717873 h 734175"/>
              <a:gd name="connsiteX90" fmla="*/ 396533 w 732149"/>
              <a:gd name="connsiteY90" fmla="*/ 702005 h 734175"/>
              <a:gd name="connsiteX91" fmla="*/ 386804 w 732149"/>
              <a:gd name="connsiteY91" fmla="*/ 714250 h 734175"/>
              <a:gd name="connsiteX92" fmla="*/ 381731 w 732149"/>
              <a:gd name="connsiteY92" fmla="*/ 720129 h 734175"/>
              <a:gd name="connsiteX93" fmla="*/ 351870 w 732149"/>
              <a:gd name="connsiteY93" fmla="*/ 733498 h 734175"/>
              <a:gd name="connsiteX94" fmla="*/ 351131 w 732149"/>
              <a:gd name="connsiteY94" fmla="*/ 733468 h 734175"/>
              <a:gd name="connsiteX95" fmla="*/ 338881 w 732149"/>
              <a:gd name="connsiteY95" fmla="*/ 725782 h 734175"/>
              <a:gd name="connsiteX96" fmla="*/ 334283 w 732149"/>
              <a:gd name="connsiteY96" fmla="*/ 716692 h 734175"/>
              <a:gd name="connsiteX97" fmla="*/ 327252 w 732149"/>
              <a:gd name="connsiteY97" fmla="*/ 725769 h 734175"/>
              <a:gd name="connsiteX98" fmla="*/ 313403 w 732149"/>
              <a:gd name="connsiteY98" fmla="*/ 730718 h 734175"/>
              <a:gd name="connsiteX99" fmla="*/ 312680 w 732149"/>
              <a:gd name="connsiteY99" fmla="*/ 730869 h 734175"/>
              <a:gd name="connsiteX100" fmla="*/ 286506 w 732149"/>
              <a:gd name="connsiteY100" fmla="*/ 712090 h 734175"/>
              <a:gd name="connsiteX101" fmla="*/ 273715 w 732149"/>
              <a:gd name="connsiteY101" fmla="*/ 690118 h 734175"/>
              <a:gd name="connsiteX102" fmla="*/ 260219 w 732149"/>
              <a:gd name="connsiteY102" fmla="*/ 698022 h 734175"/>
              <a:gd name="connsiteX103" fmla="*/ 253366 w 732149"/>
              <a:gd name="connsiteY103" fmla="*/ 701671 h 734175"/>
              <a:gd name="connsiteX104" fmla="*/ 220691 w 732149"/>
              <a:gd name="connsiteY104" fmla="*/ 703350 h 734175"/>
              <a:gd name="connsiteX105" fmla="*/ 220014 w 732149"/>
              <a:gd name="connsiteY105" fmla="*/ 703056 h 734175"/>
              <a:gd name="connsiteX106" fmla="*/ 211368 w 732149"/>
              <a:gd name="connsiteY106" fmla="*/ 691462 h 734175"/>
              <a:gd name="connsiteX107" fmla="*/ 210364 w 732149"/>
              <a:gd name="connsiteY107" fmla="*/ 681325 h 734175"/>
              <a:gd name="connsiteX108" fmla="*/ 200529 w 732149"/>
              <a:gd name="connsiteY108" fmla="*/ 687249 h 734175"/>
              <a:gd name="connsiteX109" fmla="*/ 185827 w 732149"/>
              <a:gd name="connsiteY109" fmla="*/ 686862 h 734175"/>
              <a:gd name="connsiteX110" fmla="*/ 185097 w 732149"/>
              <a:gd name="connsiteY110" fmla="*/ 686741 h 734175"/>
              <a:gd name="connsiteX111" fmla="*/ 167476 w 732149"/>
              <a:gd name="connsiteY111" fmla="*/ 659775 h 734175"/>
              <a:gd name="connsiteX112" fmla="*/ 163487 w 732149"/>
              <a:gd name="connsiteY112" fmla="*/ 634667 h 734175"/>
              <a:gd name="connsiteX113" fmla="*/ 148046 w 732149"/>
              <a:gd name="connsiteY113" fmla="*/ 637162 h 734175"/>
              <a:gd name="connsiteX114" fmla="*/ 140336 w 732149"/>
              <a:gd name="connsiteY114" fmla="*/ 638088 h 734175"/>
              <a:gd name="connsiteX115" fmla="*/ 109263 w 732149"/>
              <a:gd name="connsiteY115" fmla="*/ 627850 h 734175"/>
              <a:gd name="connsiteX116" fmla="*/ 108737 w 732149"/>
              <a:gd name="connsiteY116" fmla="*/ 627331 h 734175"/>
              <a:gd name="connsiteX117" fmla="*/ 104863 w 732149"/>
              <a:gd name="connsiteY117" fmla="*/ 613398 h 734175"/>
              <a:gd name="connsiteX118" fmla="*/ 107589 w 732149"/>
              <a:gd name="connsiteY118" fmla="*/ 603582 h 734175"/>
              <a:gd name="connsiteX119" fmla="*/ 96278 w 732149"/>
              <a:gd name="connsiteY119" fmla="*/ 605554 h 734175"/>
              <a:gd name="connsiteX120" fmla="*/ 82708 w 732149"/>
              <a:gd name="connsiteY120" fmla="*/ 599881 h 734175"/>
              <a:gd name="connsiteX121" fmla="*/ 82073 w 732149"/>
              <a:gd name="connsiteY121" fmla="*/ 599506 h 734175"/>
              <a:gd name="connsiteX122" fmla="*/ 75381 w 732149"/>
              <a:gd name="connsiteY122" fmla="*/ 567995 h 734175"/>
              <a:gd name="connsiteX123" fmla="*/ 80731 w 732149"/>
              <a:gd name="connsiteY123" fmla="*/ 543140 h 734175"/>
              <a:gd name="connsiteX124" fmla="*/ 65433 w 732149"/>
              <a:gd name="connsiteY124" fmla="*/ 539890 h 734175"/>
              <a:gd name="connsiteX125" fmla="*/ 57909 w 732149"/>
              <a:gd name="connsiteY125" fmla="*/ 537969 h 734175"/>
              <a:gd name="connsiteX126" fmla="*/ 32631 w 732149"/>
              <a:gd name="connsiteY126" fmla="*/ 517198 h 734175"/>
              <a:gd name="connsiteX127" fmla="*/ 32328 w 732149"/>
              <a:gd name="connsiteY127" fmla="*/ 516523 h 734175"/>
              <a:gd name="connsiteX128" fmla="*/ 33750 w 732149"/>
              <a:gd name="connsiteY128" fmla="*/ 502131 h 734175"/>
              <a:gd name="connsiteX129" fmla="*/ 39837 w 732149"/>
              <a:gd name="connsiteY129" fmla="*/ 493964 h 734175"/>
              <a:gd name="connsiteX130" fmla="*/ 28578 w 732149"/>
              <a:gd name="connsiteY130" fmla="*/ 491716 h 734175"/>
              <a:gd name="connsiteX131" fmla="*/ 17974 w 732149"/>
              <a:gd name="connsiteY131" fmla="*/ 481524 h 734175"/>
              <a:gd name="connsiteX132" fmla="*/ 17517 w 732149"/>
              <a:gd name="connsiteY132" fmla="*/ 480945 h 734175"/>
              <a:gd name="connsiteX133" fmla="*/ 22660 w 732149"/>
              <a:gd name="connsiteY133" fmla="*/ 449144 h 734175"/>
              <a:gd name="connsiteX134" fmla="*/ 36629 w 732149"/>
              <a:gd name="connsiteY134" fmla="*/ 427901 h 734175"/>
              <a:gd name="connsiteX135" fmla="*/ 23537 w 732149"/>
              <a:gd name="connsiteY135" fmla="*/ 419343 h 734175"/>
              <a:gd name="connsiteX136" fmla="*/ 17215 w 732149"/>
              <a:gd name="connsiteY136" fmla="*/ 414834 h 734175"/>
              <a:gd name="connsiteX137" fmla="*/ 1148 w 732149"/>
              <a:gd name="connsiteY137" fmla="*/ 386334 h 734175"/>
              <a:gd name="connsiteX138" fmla="*/ 1108 w 732149"/>
              <a:gd name="connsiteY138" fmla="*/ 385595 h 734175"/>
              <a:gd name="connsiteX139" fmla="*/ 7633 w 732149"/>
              <a:gd name="connsiteY139" fmla="*/ 372689 h 734175"/>
              <a:gd name="connsiteX140" fmla="*/ 16260 w 732149"/>
              <a:gd name="connsiteY140" fmla="*/ 367271 h 734175"/>
              <a:gd name="connsiteX141" fmla="*/ 6573 w 732149"/>
              <a:gd name="connsiteY141" fmla="*/ 361108 h 734175"/>
              <a:gd name="connsiteX142" fmla="*/ 367 w 732149"/>
              <a:gd name="connsiteY142" fmla="*/ 347774 h 734175"/>
              <a:gd name="connsiteX143" fmla="*/ 149 w 732149"/>
              <a:gd name="connsiteY143" fmla="*/ 347069 h 734175"/>
              <a:gd name="connsiteX144" fmla="*/ 16433 w 732149"/>
              <a:gd name="connsiteY144" fmla="*/ 319274 h 734175"/>
              <a:gd name="connsiteX145" fmla="*/ 37132 w 732149"/>
              <a:gd name="connsiteY145" fmla="*/ 304510 h 734175"/>
              <a:gd name="connsiteX146" fmla="*/ 28016 w 732149"/>
              <a:gd name="connsiteY146" fmla="*/ 291801 h 734175"/>
              <a:gd name="connsiteX147" fmla="*/ 23750 w 732149"/>
              <a:gd name="connsiteY147" fmla="*/ 285313 h 734175"/>
              <a:gd name="connsiteX148" fmla="*/ 19064 w 732149"/>
              <a:gd name="connsiteY148" fmla="*/ 252933 h 734175"/>
              <a:gd name="connsiteX149" fmla="*/ 19294 w 732149"/>
              <a:gd name="connsiteY149" fmla="*/ 252231 h 734175"/>
              <a:gd name="connsiteX150" fmla="*/ 30041 w 732149"/>
              <a:gd name="connsiteY150" fmla="*/ 242553 h 734175"/>
              <a:gd name="connsiteX151" fmla="*/ 40042 w 732149"/>
              <a:gd name="connsiteY151" fmla="*/ 240618 h 734175"/>
              <a:gd name="connsiteX152" fmla="*/ 33235 w 732149"/>
              <a:gd name="connsiteY152" fmla="*/ 231371 h 734175"/>
              <a:gd name="connsiteX153" fmla="*/ 32265 w 732149"/>
              <a:gd name="connsiteY153" fmla="*/ 216696 h 734175"/>
              <a:gd name="connsiteX154" fmla="*/ 32317 w 732149"/>
              <a:gd name="connsiteY154" fmla="*/ 215959 h 734175"/>
              <a:gd name="connsiteX155" fmla="*/ 57542 w 732149"/>
              <a:gd name="connsiteY155" fmla="*/ 195924 h 734175"/>
              <a:gd name="connsiteX156" fmla="*/ 82177 w 732149"/>
              <a:gd name="connsiteY156" fmla="*/ 189634 h 734175"/>
              <a:gd name="connsiteX157" fmla="*/ 78267 w 732149"/>
              <a:gd name="connsiteY157" fmla="*/ 174491 h 734175"/>
              <a:gd name="connsiteX158" fmla="*/ 76632 w 732149"/>
              <a:gd name="connsiteY158" fmla="*/ 166900 h 734175"/>
              <a:gd name="connsiteX159" fmla="*/ 83960 w 732149"/>
              <a:gd name="connsiteY159" fmla="*/ 135013 h 734175"/>
              <a:gd name="connsiteX160" fmla="*/ 84428 w 732149"/>
              <a:gd name="connsiteY160" fmla="*/ 134442 h 734175"/>
              <a:gd name="connsiteX161" fmla="*/ 97944 w 732149"/>
              <a:gd name="connsiteY161" fmla="*/ 129300 h 734175"/>
              <a:gd name="connsiteX162" fmla="*/ 107970 w 732149"/>
              <a:gd name="connsiteY162" fmla="*/ 131108 h 734175"/>
              <a:gd name="connsiteX163" fmla="*/ 104963 w 732149"/>
              <a:gd name="connsiteY163" fmla="*/ 120027 h 734175"/>
              <a:gd name="connsiteX164" fmla="*/ 109359 w 732149"/>
              <a:gd name="connsiteY164" fmla="*/ 105991 h 734175"/>
              <a:gd name="connsiteX165" fmla="*/ 109675 w 732149"/>
              <a:gd name="connsiteY165" fmla="*/ 105324 h 734175"/>
              <a:gd name="connsiteX166" fmla="*/ 140434 w 732149"/>
              <a:gd name="connsiteY166" fmla="*/ 95753 h 734175"/>
              <a:gd name="connsiteX167" fmla="*/ 165676 w 732149"/>
              <a:gd name="connsiteY167" fmla="*/ 98788 h 734175"/>
              <a:gd name="connsiteX168" fmla="*/ 167501 w 732149"/>
              <a:gd name="connsiteY168" fmla="*/ 83255 h 734175"/>
              <a:gd name="connsiteX169" fmla="*/ 168720 w 732149"/>
              <a:gd name="connsiteY169" fmla="*/ 75586 h 734175"/>
              <a:gd name="connsiteX170" fmla="*/ 187070 w 732149"/>
              <a:gd name="connsiteY170" fmla="*/ 48500 h 734175"/>
              <a:gd name="connsiteX171" fmla="*/ 187714 w 732149"/>
              <a:gd name="connsiteY171" fmla="*/ 48135 h 734175"/>
              <a:gd name="connsiteX172" fmla="*/ 202175 w 732149"/>
              <a:gd name="connsiteY172" fmla="*/ 48223 h 734175"/>
              <a:gd name="connsiteX173" fmla="*/ 210870 w 732149"/>
              <a:gd name="connsiteY173" fmla="*/ 53531 h 734175"/>
              <a:gd name="connsiteX174" fmla="*/ 212070 w 732149"/>
              <a:gd name="connsiteY174" fmla="*/ 42112 h 734175"/>
              <a:gd name="connsiteX175" fmla="*/ 221239 w 732149"/>
              <a:gd name="connsiteY175" fmla="*/ 30613 h 734175"/>
              <a:gd name="connsiteX176" fmla="*/ 221774 w 732149"/>
              <a:gd name="connsiteY176" fmla="*/ 30104 h 734175"/>
              <a:gd name="connsiteX177" fmla="*/ 253913 w 732149"/>
              <a:gd name="connsiteY177" fmla="*/ 32292 h 734175"/>
              <a:gd name="connsiteX178" fmla="*/ 276354 w 732149"/>
              <a:gd name="connsiteY178" fmla="*/ 44240 h 734175"/>
              <a:gd name="connsiteX179" fmla="*/ 283668 w 732149"/>
              <a:gd name="connsiteY179" fmla="*/ 30415 h 734175"/>
              <a:gd name="connsiteX180" fmla="*/ 287575 w 732149"/>
              <a:gd name="connsiteY180" fmla="*/ 23704 h 734175"/>
              <a:gd name="connsiteX181" fmla="*/ 314471 w 732149"/>
              <a:gd name="connsiteY181" fmla="*/ 5076 h 734175"/>
              <a:gd name="connsiteX182" fmla="*/ 315202 w 732149"/>
              <a:gd name="connsiteY182" fmla="*/ 4968 h 734175"/>
              <a:gd name="connsiteX183" fmla="*/ 328656 w 732149"/>
              <a:gd name="connsiteY183" fmla="*/ 10275 h 734175"/>
              <a:gd name="connsiteX184" fmla="*/ 334846 w 732149"/>
              <a:gd name="connsiteY184" fmla="*/ 18365 h 734175"/>
              <a:gd name="connsiteX185" fmla="*/ 340089 w 732149"/>
              <a:gd name="connsiteY185" fmla="*/ 8150 h 734175"/>
              <a:gd name="connsiteX186" fmla="*/ 352793 w 732149"/>
              <a:gd name="connsiteY186" fmla="*/ 740 h 734175"/>
              <a:gd name="connsiteX187" fmla="*/ 353476 w 732149"/>
              <a:gd name="connsiteY187" fmla="*/ 459 h 73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732149" h="734175">
                <a:moveTo>
                  <a:pt x="353476" y="459"/>
                </a:moveTo>
                <a:cubicBezTo>
                  <a:pt x="362520" y="-1519"/>
                  <a:pt x="372961" y="2874"/>
                  <a:pt x="382655" y="14109"/>
                </a:cubicBezTo>
                <a:lnTo>
                  <a:pt x="399265" y="33356"/>
                </a:lnTo>
                <a:lnTo>
                  <a:pt x="411078" y="23107"/>
                </a:lnTo>
                <a:lnTo>
                  <a:pt x="417145" y="18261"/>
                </a:lnTo>
                <a:cubicBezTo>
                  <a:pt x="429043" y="8756"/>
                  <a:pt x="440390" y="6477"/>
                  <a:pt x="448955" y="10607"/>
                </a:cubicBezTo>
                <a:cubicBezTo>
                  <a:pt x="449225" y="10587"/>
                  <a:pt x="449452" y="10677"/>
                  <a:pt x="449676" y="10771"/>
                </a:cubicBezTo>
                <a:cubicBezTo>
                  <a:pt x="453939" y="12574"/>
                  <a:pt x="457566" y="15879"/>
                  <a:pt x="460305" y="20578"/>
                </a:cubicBezTo>
                <a:lnTo>
                  <a:pt x="463153" y="30359"/>
                </a:lnTo>
                <a:lnTo>
                  <a:pt x="471733" y="22728"/>
                </a:lnTo>
                <a:cubicBezTo>
                  <a:pt x="476659" y="20211"/>
                  <a:pt x="481599" y="19447"/>
                  <a:pt x="486255" y="20407"/>
                </a:cubicBezTo>
                <a:cubicBezTo>
                  <a:pt x="486513" y="20322"/>
                  <a:pt x="486754" y="20355"/>
                  <a:pt x="486994" y="20391"/>
                </a:cubicBezTo>
                <a:cubicBezTo>
                  <a:pt x="496141" y="21814"/>
                  <a:pt x="504290" y="29683"/>
                  <a:pt x="509272" y="43661"/>
                </a:cubicBezTo>
                <a:lnTo>
                  <a:pt x="517807" y="67609"/>
                </a:lnTo>
                <a:lnTo>
                  <a:pt x="532525" y="62319"/>
                </a:lnTo>
                <a:lnTo>
                  <a:pt x="539934" y="59992"/>
                </a:lnTo>
                <a:cubicBezTo>
                  <a:pt x="554460" y="55427"/>
                  <a:pt x="565865" y="57401"/>
                  <a:pt x="572360" y="64345"/>
                </a:cubicBezTo>
                <a:cubicBezTo>
                  <a:pt x="572619" y="64424"/>
                  <a:pt x="572798" y="64591"/>
                  <a:pt x="572972" y="64760"/>
                </a:cubicBezTo>
                <a:cubicBezTo>
                  <a:pt x="576296" y="67980"/>
                  <a:pt x="578484" y="72372"/>
                  <a:pt x="579339" y="77743"/>
                </a:cubicBezTo>
                <a:lnTo>
                  <a:pt x="578465" y="87893"/>
                </a:lnTo>
                <a:lnTo>
                  <a:pt x="589220" y="83876"/>
                </a:lnTo>
                <a:cubicBezTo>
                  <a:pt x="594724" y="83308"/>
                  <a:pt x="599606" y="84381"/>
                  <a:pt x="603602" y="86959"/>
                </a:cubicBezTo>
                <a:cubicBezTo>
                  <a:pt x="603872" y="86972"/>
                  <a:pt x="604084" y="87089"/>
                  <a:pt x="604296" y="87211"/>
                </a:cubicBezTo>
                <a:cubicBezTo>
                  <a:pt x="612311" y="91842"/>
                  <a:pt x="617068" y="102122"/>
                  <a:pt x="616662" y="116957"/>
                </a:cubicBezTo>
                <a:lnTo>
                  <a:pt x="615970" y="142371"/>
                </a:lnTo>
                <a:lnTo>
                  <a:pt x="631605" y="142755"/>
                </a:lnTo>
                <a:lnTo>
                  <a:pt x="639354" y="143260"/>
                </a:lnTo>
                <a:cubicBezTo>
                  <a:pt x="654549" y="144251"/>
                  <a:pt x="664471" y="150212"/>
                  <a:pt x="668018" y="159034"/>
                </a:cubicBezTo>
                <a:cubicBezTo>
                  <a:pt x="668232" y="159202"/>
                  <a:pt x="668338" y="159421"/>
                  <a:pt x="668440" y="159641"/>
                </a:cubicBezTo>
                <a:cubicBezTo>
                  <a:pt x="670375" y="163845"/>
                  <a:pt x="670830" y="168731"/>
                  <a:pt x="669687" y="174049"/>
                </a:cubicBezTo>
                <a:lnTo>
                  <a:pt x="665205" y="183196"/>
                </a:lnTo>
                <a:lnTo>
                  <a:pt x="676686" y="183337"/>
                </a:lnTo>
                <a:cubicBezTo>
                  <a:pt x="682022" y="184796"/>
                  <a:pt x="686186" y="187559"/>
                  <a:pt x="688981" y="191406"/>
                </a:cubicBezTo>
                <a:cubicBezTo>
                  <a:pt x="689228" y="191516"/>
                  <a:pt x="689385" y="191702"/>
                  <a:pt x="689537" y="191892"/>
                </a:cubicBezTo>
                <a:cubicBezTo>
                  <a:pt x="695339" y="199106"/>
                  <a:pt x="696060" y="210411"/>
                  <a:pt x="690325" y="224097"/>
                </a:cubicBezTo>
                <a:lnTo>
                  <a:pt x="680499" y="247545"/>
                </a:lnTo>
                <a:lnTo>
                  <a:pt x="694938" y="253551"/>
                </a:lnTo>
                <a:lnTo>
                  <a:pt x="701982" y="256821"/>
                </a:lnTo>
                <a:cubicBezTo>
                  <a:pt x="715793" y="263235"/>
                  <a:pt x="722891" y="272377"/>
                  <a:pt x="723012" y="281884"/>
                </a:cubicBezTo>
                <a:cubicBezTo>
                  <a:pt x="723150" y="282118"/>
                  <a:pt x="723170" y="282361"/>
                  <a:pt x="723186" y="282603"/>
                </a:cubicBezTo>
                <a:cubicBezTo>
                  <a:pt x="723472" y="287223"/>
                  <a:pt x="722130" y="291943"/>
                  <a:pt x="719144" y="296488"/>
                </a:cubicBezTo>
                <a:lnTo>
                  <a:pt x="711660" y="303399"/>
                </a:lnTo>
                <a:lnTo>
                  <a:pt x="722315" y="307676"/>
                </a:lnTo>
                <a:cubicBezTo>
                  <a:pt x="726764" y="310965"/>
                  <a:pt x="729649" y="315047"/>
                  <a:pt x="730865" y="319643"/>
                </a:cubicBezTo>
                <a:cubicBezTo>
                  <a:pt x="731056" y="319835"/>
                  <a:pt x="731135" y="320066"/>
                  <a:pt x="731208" y="320297"/>
                </a:cubicBezTo>
                <a:cubicBezTo>
                  <a:pt x="734012" y="329120"/>
                  <a:pt x="730600" y="339922"/>
                  <a:pt x="720309" y="350610"/>
                </a:cubicBezTo>
                <a:lnTo>
                  <a:pt x="702675" y="368926"/>
                </a:lnTo>
                <a:lnTo>
                  <a:pt x="713972" y="379743"/>
                </a:lnTo>
                <a:lnTo>
                  <a:pt x="719357" y="385337"/>
                </a:lnTo>
                <a:cubicBezTo>
                  <a:pt x="729919" y="396306"/>
                  <a:pt x="733235" y="407396"/>
                  <a:pt x="729914" y="416305"/>
                </a:cubicBezTo>
                <a:cubicBezTo>
                  <a:pt x="729958" y="416573"/>
                  <a:pt x="729888" y="416807"/>
                  <a:pt x="729816" y="417038"/>
                </a:cubicBezTo>
                <a:cubicBezTo>
                  <a:pt x="728414" y="421449"/>
                  <a:pt x="725458" y="425365"/>
                  <a:pt x="721032" y="428526"/>
                </a:cubicBezTo>
                <a:lnTo>
                  <a:pt x="711556" y="432265"/>
                </a:lnTo>
                <a:lnTo>
                  <a:pt x="719945" y="440104"/>
                </a:lnTo>
                <a:cubicBezTo>
                  <a:pt x="722907" y="444777"/>
                  <a:pt x="724123" y="449626"/>
                  <a:pt x="723596" y="454351"/>
                </a:cubicBezTo>
                <a:cubicBezTo>
                  <a:pt x="723705" y="454599"/>
                  <a:pt x="723695" y="454842"/>
                  <a:pt x="723680" y="455086"/>
                </a:cubicBezTo>
                <a:cubicBezTo>
                  <a:pt x="723107" y="464325"/>
                  <a:pt x="716024" y="473165"/>
                  <a:pt x="702566" y="479414"/>
                </a:cubicBezTo>
                <a:lnTo>
                  <a:pt x="679535" y="490110"/>
                </a:lnTo>
                <a:lnTo>
                  <a:pt x="686132" y="504290"/>
                </a:lnTo>
                <a:lnTo>
                  <a:pt x="689134" y="511451"/>
                </a:lnTo>
                <a:cubicBezTo>
                  <a:pt x="695019" y="525496"/>
                  <a:pt x="694106" y="537034"/>
                  <a:pt x="687790" y="544141"/>
                </a:cubicBezTo>
                <a:cubicBezTo>
                  <a:pt x="687734" y="544407"/>
                  <a:pt x="687586" y="544601"/>
                  <a:pt x="687434" y="544790"/>
                </a:cubicBezTo>
                <a:cubicBezTo>
                  <a:pt x="684534" y="548397"/>
                  <a:pt x="680363" y="550981"/>
                  <a:pt x="675093" y="552328"/>
                </a:cubicBezTo>
                <a:lnTo>
                  <a:pt x="664907" y="552393"/>
                </a:lnTo>
                <a:lnTo>
                  <a:pt x="669898" y="562733"/>
                </a:lnTo>
                <a:cubicBezTo>
                  <a:pt x="670972" y="568161"/>
                  <a:pt x="670354" y="573120"/>
                  <a:pt x="668156" y="577337"/>
                </a:cubicBezTo>
                <a:cubicBezTo>
                  <a:pt x="668167" y="577607"/>
                  <a:pt x="668070" y="577830"/>
                  <a:pt x="667969" y="578050"/>
                </a:cubicBezTo>
                <a:cubicBezTo>
                  <a:pt x="664097" y="586459"/>
                  <a:pt x="654299" y="592144"/>
                  <a:pt x="639491" y="593110"/>
                </a:cubicBezTo>
                <a:lnTo>
                  <a:pt x="614121" y="594766"/>
                </a:lnTo>
                <a:lnTo>
                  <a:pt x="615182" y="610370"/>
                </a:lnTo>
                <a:lnTo>
                  <a:pt x="615394" y="618131"/>
                </a:lnTo>
                <a:cubicBezTo>
                  <a:pt x="615808" y="633355"/>
                  <a:pt x="610789" y="643783"/>
                  <a:pt x="602332" y="648129"/>
                </a:cubicBezTo>
                <a:cubicBezTo>
                  <a:pt x="602184" y="648357"/>
                  <a:pt x="601976" y="648484"/>
                  <a:pt x="601766" y="648605"/>
                </a:cubicBezTo>
                <a:cubicBezTo>
                  <a:pt x="597757" y="650920"/>
                  <a:pt x="592935" y="651823"/>
                  <a:pt x="587535" y="651177"/>
                </a:cubicBezTo>
                <a:lnTo>
                  <a:pt x="578013" y="647557"/>
                </a:lnTo>
                <a:lnTo>
                  <a:pt x="578932" y="659001"/>
                </a:lnTo>
                <a:cubicBezTo>
                  <a:pt x="577972" y="664450"/>
                  <a:pt x="575605" y="668852"/>
                  <a:pt x="572032" y="671989"/>
                </a:cubicBezTo>
                <a:cubicBezTo>
                  <a:pt x="571945" y="672246"/>
                  <a:pt x="571774" y="672418"/>
                  <a:pt x="571599" y="672588"/>
                </a:cubicBezTo>
                <a:cubicBezTo>
                  <a:pt x="564952" y="679030"/>
                  <a:pt x="553761" y="680792"/>
                  <a:pt x="539605" y="676343"/>
                </a:cubicBezTo>
                <a:lnTo>
                  <a:pt x="515351" y="668722"/>
                </a:lnTo>
                <a:lnTo>
                  <a:pt x="510702" y="683656"/>
                </a:lnTo>
                <a:lnTo>
                  <a:pt x="508096" y="690970"/>
                </a:lnTo>
                <a:cubicBezTo>
                  <a:pt x="502983" y="705314"/>
                  <a:pt x="494535" y="713225"/>
                  <a:pt x="485080" y="714223"/>
                </a:cubicBezTo>
                <a:cubicBezTo>
                  <a:pt x="484860" y="714382"/>
                  <a:pt x="484620" y="714425"/>
                  <a:pt x="484381" y="714463"/>
                </a:cubicBezTo>
                <a:cubicBezTo>
                  <a:pt x="479807" y="715174"/>
                  <a:pt x="474983" y="714274"/>
                  <a:pt x="470181" y="711720"/>
                </a:cubicBezTo>
                <a:lnTo>
                  <a:pt x="462610" y="704905"/>
                </a:lnTo>
                <a:lnTo>
                  <a:pt x="459332" y="715909"/>
                </a:lnTo>
                <a:cubicBezTo>
                  <a:pt x="456469" y="720643"/>
                  <a:pt x="452672" y="723892"/>
                  <a:pt x="448206" y="725526"/>
                </a:cubicBezTo>
                <a:cubicBezTo>
                  <a:pt x="448033" y="725734"/>
                  <a:pt x="447811" y="725834"/>
                  <a:pt x="447587" y="725928"/>
                </a:cubicBezTo>
                <a:cubicBezTo>
                  <a:pt x="439061" y="729534"/>
                  <a:pt x="427990" y="727135"/>
                  <a:pt x="416397" y="717873"/>
                </a:cubicBezTo>
                <a:lnTo>
                  <a:pt x="396533" y="702005"/>
                </a:lnTo>
                <a:lnTo>
                  <a:pt x="386804" y="714250"/>
                </a:lnTo>
                <a:lnTo>
                  <a:pt x="381731" y="720129"/>
                </a:lnTo>
                <a:cubicBezTo>
                  <a:pt x="371783" y="731658"/>
                  <a:pt x="361047" y="735983"/>
                  <a:pt x="351870" y="733498"/>
                </a:cubicBezTo>
                <a:cubicBezTo>
                  <a:pt x="351607" y="733566"/>
                  <a:pt x="351367" y="733521"/>
                  <a:pt x="351131" y="733468"/>
                </a:cubicBezTo>
                <a:cubicBezTo>
                  <a:pt x="346608" y="732479"/>
                  <a:pt x="342436" y="729897"/>
                  <a:pt x="338881" y="725782"/>
                </a:cubicBezTo>
                <a:lnTo>
                  <a:pt x="334283" y="716692"/>
                </a:lnTo>
                <a:lnTo>
                  <a:pt x="327252" y="725769"/>
                </a:lnTo>
                <a:cubicBezTo>
                  <a:pt x="322872" y="729149"/>
                  <a:pt x="318157" y="730806"/>
                  <a:pt x="313403" y="730718"/>
                </a:cubicBezTo>
                <a:cubicBezTo>
                  <a:pt x="313165" y="730849"/>
                  <a:pt x="312922" y="730862"/>
                  <a:pt x="312680" y="730869"/>
                </a:cubicBezTo>
                <a:cubicBezTo>
                  <a:pt x="303427" y="731151"/>
                  <a:pt x="293970" y="724915"/>
                  <a:pt x="286506" y="712090"/>
                </a:cubicBezTo>
                <a:lnTo>
                  <a:pt x="273715" y="690118"/>
                </a:lnTo>
                <a:lnTo>
                  <a:pt x="260219" y="698022"/>
                </a:lnTo>
                <a:lnTo>
                  <a:pt x="253366" y="701671"/>
                </a:lnTo>
                <a:cubicBezTo>
                  <a:pt x="239924" y="708828"/>
                  <a:pt x="228352" y="708983"/>
                  <a:pt x="220691" y="703350"/>
                </a:cubicBezTo>
                <a:cubicBezTo>
                  <a:pt x="220421" y="703319"/>
                  <a:pt x="220215" y="703189"/>
                  <a:pt x="220014" y="703056"/>
                </a:cubicBezTo>
                <a:cubicBezTo>
                  <a:pt x="216154" y="700500"/>
                  <a:pt x="213196" y="696586"/>
                  <a:pt x="211368" y="691462"/>
                </a:cubicBezTo>
                <a:lnTo>
                  <a:pt x="210364" y="681325"/>
                </a:lnTo>
                <a:lnTo>
                  <a:pt x="200529" y="687249"/>
                </a:lnTo>
                <a:cubicBezTo>
                  <a:pt x="195223" y="688819"/>
                  <a:pt x="190228" y="688662"/>
                  <a:pt x="185827" y="686862"/>
                </a:cubicBezTo>
                <a:cubicBezTo>
                  <a:pt x="185558" y="686898"/>
                  <a:pt x="185327" y="686822"/>
                  <a:pt x="185097" y="686741"/>
                </a:cubicBezTo>
                <a:cubicBezTo>
                  <a:pt x="176368" y="683662"/>
                  <a:pt x="169804" y="674431"/>
                  <a:pt x="167476" y="659775"/>
                </a:cubicBezTo>
                <a:lnTo>
                  <a:pt x="163487" y="634667"/>
                </a:lnTo>
                <a:lnTo>
                  <a:pt x="148046" y="637162"/>
                </a:lnTo>
                <a:lnTo>
                  <a:pt x="140336" y="638088"/>
                </a:lnTo>
                <a:cubicBezTo>
                  <a:pt x="125217" y="639907"/>
                  <a:pt x="114371" y="635871"/>
                  <a:pt x="109263" y="627850"/>
                </a:cubicBezTo>
                <a:cubicBezTo>
                  <a:pt x="109022" y="627725"/>
                  <a:pt x="108876" y="627529"/>
                  <a:pt x="108737" y="627331"/>
                </a:cubicBezTo>
                <a:cubicBezTo>
                  <a:pt x="106060" y="623554"/>
                  <a:pt x="104717" y="618836"/>
                  <a:pt x="104863" y="613398"/>
                </a:cubicBezTo>
                <a:lnTo>
                  <a:pt x="107589" y="603582"/>
                </a:lnTo>
                <a:lnTo>
                  <a:pt x="96278" y="605554"/>
                </a:lnTo>
                <a:cubicBezTo>
                  <a:pt x="90763" y="605101"/>
                  <a:pt x="86162" y="603150"/>
                  <a:pt x="82708" y="599881"/>
                </a:cubicBezTo>
                <a:cubicBezTo>
                  <a:pt x="82445" y="599819"/>
                  <a:pt x="82257" y="599664"/>
                  <a:pt x="82073" y="599506"/>
                </a:cubicBezTo>
                <a:cubicBezTo>
                  <a:pt x="75044" y="593481"/>
                  <a:pt x="72258" y="582502"/>
                  <a:pt x="75381" y="567995"/>
                </a:cubicBezTo>
                <a:lnTo>
                  <a:pt x="80731" y="543140"/>
                </a:lnTo>
                <a:lnTo>
                  <a:pt x="65433" y="539890"/>
                </a:lnTo>
                <a:lnTo>
                  <a:pt x="57909" y="537969"/>
                </a:lnTo>
                <a:cubicBezTo>
                  <a:pt x="43154" y="534203"/>
                  <a:pt x="34497" y="526521"/>
                  <a:pt x="32631" y="517198"/>
                </a:cubicBezTo>
                <a:cubicBezTo>
                  <a:pt x="32452" y="516992"/>
                  <a:pt x="32388" y="516758"/>
                  <a:pt x="32328" y="516523"/>
                </a:cubicBezTo>
                <a:cubicBezTo>
                  <a:pt x="31198" y="512034"/>
                  <a:pt x="31650" y="507148"/>
                  <a:pt x="33750" y="502131"/>
                </a:cubicBezTo>
                <a:lnTo>
                  <a:pt x="39837" y="493964"/>
                </a:lnTo>
                <a:lnTo>
                  <a:pt x="28578" y="491716"/>
                </a:lnTo>
                <a:cubicBezTo>
                  <a:pt x="23600" y="489301"/>
                  <a:pt x="20014" y="485819"/>
                  <a:pt x="17974" y="481524"/>
                </a:cubicBezTo>
                <a:cubicBezTo>
                  <a:pt x="17751" y="481370"/>
                  <a:pt x="17632" y="481158"/>
                  <a:pt x="17517" y="480945"/>
                </a:cubicBezTo>
                <a:cubicBezTo>
                  <a:pt x="13139" y="472787"/>
                  <a:pt x="14508" y="461542"/>
                  <a:pt x="22660" y="449144"/>
                </a:cubicBezTo>
                <a:lnTo>
                  <a:pt x="36629" y="427901"/>
                </a:lnTo>
                <a:lnTo>
                  <a:pt x="23537" y="419343"/>
                </a:lnTo>
                <a:lnTo>
                  <a:pt x="17215" y="414834"/>
                </a:lnTo>
                <a:cubicBezTo>
                  <a:pt x="4817" y="405992"/>
                  <a:pt x="-480" y="395701"/>
                  <a:pt x="1148" y="386334"/>
                </a:cubicBezTo>
                <a:cubicBezTo>
                  <a:pt x="1055" y="386078"/>
                  <a:pt x="1079" y="385836"/>
                  <a:pt x="1108" y="385595"/>
                </a:cubicBezTo>
                <a:cubicBezTo>
                  <a:pt x="1677" y="381002"/>
                  <a:pt x="3863" y="376608"/>
                  <a:pt x="7633" y="372689"/>
                </a:cubicBezTo>
                <a:lnTo>
                  <a:pt x="16260" y="367271"/>
                </a:lnTo>
                <a:lnTo>
                  <a:pt x="6573" y="361108"/>
                </a:lnTo>
                <a:cubicBezTo>
                  <a:pt x="2803" y="357059"/>
                  <a:pt x="718" y="352516"/>
                  <a:pt x="367" y="347774"/>
                </a:cubicBezTo>
                <a:cubicBezTo>
                  <a:pt x="215" y="347551"/>
                  <a:pt x="179" y="347309"/>
                  <a:pt x="149" y="347069"/>
                </a:cubicBezTo>
                <a:cubicBezTo>
                  <a:pt x="-985" y="337881"/>
                  <a:pt x="4353" y="327889"/>
                  <a:pt x="16433" y="319274"/>
                </a:cubicBezTo>
                <a:lnTo>
                  <a:pt x="37132" y="304510"/>
                </a:lnTo>
                <a:lnTo>
                  <a:pt x="28016" y="291801"/>
                </a:lnTo>
                <a:lnTo>
                  <a:pt x="23750" y="285313"/>
                </a:lnTo>
                <a:cubicBezTo>
                  <a:pt x="15384" y="272589"/>
                  <a:pt x="14162" y="261080"/>
                  <a:pt x="19064" y="252933"/>
                </a:cubicBezTo>
                <a:cubicBezTo>
                  <a:pt x="19069" y="252662"/>
                  <a:pt x="19179" y="252445"/>
                  <a:pt x="19294" y="252231"/>
                </a:cubicBezTo>
                <a:cubicBezTo>
                  <a:pt x="21483" y="248153"/>
                  <a:pt x="25109" y="244846"/>
                  <a:pt x="30041" y="242553"/>
                </a:cubicBezTo>
                <a:lnTo>
                  <a:pt x="40042" y="240618"/>
                </a:lnTo>
                <a:lnTo>
                  <a:pt x="33235" y="231371"/>
                </a:lnTo>
                <a:cubicBezTo>
                  <a:pt x="31183" y="226232"/>
                  <a:pt x="30879" y="221245"/>
                  <a:pt x="32265" y="216696"/>
                </a:cubicBezTo>
                <a:cubicBezTo>
                  <a:pt x="32203" y="216432"/>
                  <a:pt x="32257" y="216194"/>
                  <a:pt x="32317" y="215959"/>
                </a:cubicBezTo>
                <a:cubicBezTo>
                  <a:pt x="34578" y="206982"/>
                  <a:pt x="43164" y="199594"/>
                  <a:pt x="57542" y="195924"/>
                </a:cubicBezTo>
                <a:lnTo>
                  <a:pt x="82177" y="189634"/>
                </a:lnTo>
                <a:lnTo>
                  <a:pt x="78267" y="174491"/>
                </a:lnTo>
                <a:lnTo>
                  <a:pt x="76632" y="166900"/>
                </a:lnTo>
                <a:cubicBezTo>
                  <a:pt x="73427" y="152013"/>
                  <a:pt x="76445" y="140840"/>
                  <a:pt x="83960" y="135013"/>
                </a:cubicBezTo>
                <a:cubicBezTo>
                  <a:pt x="84063" y="134762"/>
                  <a:pt x="84244" y="134600"/>
                  <a:pt x="84428" y="134442"/>
                </a:cubicBezTo>
                <a:cubicBezTo>
                  <a:pt x="87942" y="131430"/>
                  <a:pt x="92517" y="129655"/>
                  <a:pt x="97944" y="129300"/>
                </a:cubicBezTo>
                <a:lnTo>
                  <a:pt x="107970" y="131108"/>
                </a:lnTo>
                <a:lnTo>
                  <a:pt x="104963" y="120027"/>
                </a:lnTo>
                <a:cubicBezTo>
                  <a:pt x="104906" y="114494"/>
                  <a:pt x="106424" y="109732"/>
                  <a:pt x="109359" y="105991"/>
                </a:cubicBezTo>
                <a:cubicBezTo>
                  <a:pt x="109397" y="105725"/>
                  <a:pt x="109534" y="105522"/>
                  <a:pt x="109675" y="105324"/>
                </a:cubicBezTo>
                <a:cubicBezTo>
                  <a:pt x="115026" y="97770"/>
                  <a:pt x="125701" y="93982"/>
                  <a:pt x="140434" y="95753"/>
                </a:cubicBezTo>
                <a:lnTo>
                  <a:pt x="165676" y="98788"/>
                </a:lnTo>
                <a:lnTo>
                  <a:pt x="167501" y="83255"/>
                </a:lnTo>
                <a:lnTo>
                  <a:pt x="168720" y="75586"/>
                </a:lnTo>
                <a:cubicBezTo>
                  <a:pt x="171109" y="60547"/>
                  <a:pt x="177959" y="51218"/>
                  <a:pt x="187070" y="48500"/>
                </a:cubicBezTo>
                <a:cubicBezTo>
                  <a:pt x="187258" y="48303"/>
                  <a:pt x="187486" y="48216"/>
                  <a:pt x="187714" y="48135"/>
                </a:cubicBezTo>
                <a:cubicBezTo>
                  <a:pt x="192080" y="46596"/>
                  <a:pt x="196986" y="46595"/>
                  <a:pt x="202175" y="48223"/>
                </a:cubicBezTo>
                <a:lnTo>
                  <a:pt x="210870" y="53531"/>
                </a:lnTo>
                <a:lnTo>
                  <a:pt x="212070" y="42112"/>
                </a:lnTo>
                <a:cubicBezTo>
                  <a:pt x="214014" y="36932"/>
                  <a:pt x="217151" y="33041"/>
                  <a:pt x="221239" y="30613"/>
                </a:cubicBezTo>
                <a:cubicBezTo>
                  <a:pt x="221372" y="30377"/>
                  <a:pt x="221572" y="30238"/>
                  <a:pt x="221774" y="30104"/>
                </a:cubicBezTo>
                <a:cubicBezTo>
                  <a:pt x="229492" y="24994"/>
                  <a:pt x="240815" y="25318"/>
                  <a:pt x="253913" y="32292"/>
                </a:cubicBezTo>
                <a:lnTo>
                  <a:pt x="276354" y="44240"/>
                </a:lnTo>
                <a:lnTo>
                  <a:pt x="283668" y="30415"/>
                </a:lnTo>
                <a:lnTo>
                  <a:pt x="287575" y="23704"/>
                </a:lnTo>
                <a:cubicBezTo>
                  <a:pt x="295236" y="10542"/>
                  <a:pt x="304992" y="4320"/>
                  <a:pt x="314471" y="5076"/>
                </a:cubicBezTo>
                <a:cubicBezTo>
                  <a:pt x="314717" y="4960"/>
                  <a:pt x="314961" y="4962"/>
                  <a:pt x="315202" y="4968"/>
                </a:cubicBezTo>
                <a:cubicBezTo>
                  <a:pt x="319829" y="5110"/>
                  <a:pt x="324405" y="6881"/>
                  <a:pt x="328656" y="10275"/>
                </a:cubicBezTo>
                <a:lnTo>
                  <a:pt x="334846" y="18365"/>
                </a:lnTo>
                <a:lnTo>
                  <a:pt x="340089" y="8150"/>
                </a:lnTo>
                <a:cubicBezTo>
                  <a:pt x="343774" y="4023"/>
                  <a:pt x="348104" y="1527"/>
                  <a:pt x="352793" y="740"/>
                </a:cubicBezTo>
                <a:cubicBezTo>
                  <a:pt x="353002" y="568"/>
                  <a:pt x="353240" y="511"/>
                  <a:pt x="353476" y="459"/>
                </a:cubicBezTo>
                <a:close/>
              </a:path>
            </a:pathLst>
          </a:custGeom>
          <a:solidFill>
            <a:srgbClr val="5EA7FD"/>
          </a:solidFill>
          <a:ln w="12700" cap="flat" cmpd="sng" algn="ctr">
            <a:noFill/>
            <a:prstDash val="solid"/>
            <a:miter lim="800000"/>
          </a:ln>
          <a:effectLst>
            <a:outerShdw blurRad="50800" dist="38100" dir="5400000" algn="t" rotWithShape="0">
              <a:prstClr val="black">
                <a:alpha val="40000"/>
              </a:prstClr>
            </a:outerShdw>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3" name="MH_SubTitle_1"/>
          <p:cNvSpPr/>
          <p:nvPr>
            <p:custDataLst>
              <p:tags r:id="rId3"/>
            </p:custDataLst>
          </p:nvPr>
        </p:nvSpPr>
        <p:spPr>
          <a:xfrm>
            <a:off x="1928813" y="3522241"/>
            <a:ext cx="1831975" cy="1833562"/>
          </a:xfrm>
          <a:prstGeom prst="ellipse">
            <a:avLst/>
          </a:prstGeom>
          <a:noFill/>
          <a:ln w="12700" cap="flat" cmpd="sng" algn="ctr">
            <a:solidFill>
              <a:srgbClr val="FEFFFF"/>
            </a:solidFill>
            <a:prstDash val="sysDot"/>
            <a:miter lim="800000"/>
          </a:ln>
          <a:effectLst/>
        </p:spPr>
        <p:txBody>
          <a:bodyPr anchor="ctr">
            <a:norm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FCFCFC"/>
                </a:solidFill>
                <a:effectLst/>
                <a:uLnTx/>
                <a:uFillTx/>
                <a:latin typeface="Arial" panose="020B0604020202020204" pitchFamily="34" charset="0"/>
                <a:ea typeface="微软雅黑" panose="020B0503020204020204" pitchFamily="34" charset="-122"/>
                <a:cs typeface="+mn-cs"/>
              </a:rPr>
              <a:t>借记支票</a:t>
            </a:r>
          </a:p>
        </p:txBody>
      </p:sp>
      <p:sp>
        <p:nvSpPr>
          <p:cNvPr id="14" name="MH_Other_3"/>
          <p:cNvSpPr/>
          <p:nvPr>
            <p:custDataLst>
              <p:tags r:id="rId4"/>
            </p:custDataLst>
          </p:nvPr>
        </p:nvSpPr>
        <p:spPr>
          <a:xfrm>
            <a:off x="5940425" y="5282778"/>
            <a:ext cx="717550" cy="1098550"/>
          </a:xfrm>
          <a:custGeom>
            <a:avLst/>
            <a:gdLst>
              <a:gd name="connsiteX0" fmla="*/ 0 w 863600"/>
              <a:gd name="connsiteY0" fmla="*/ 0 h 1552551"/>
              <a:gd name="connsiteX1" fmla="*/ 863600 w 863600"/>
              <a:gd name="connsiteY1" fmla="*/ 0 h 1552551"/>
              <a:gd name="connsiteX2" fmla="*/ 863600 w 863600"/>
              <a:gd name="connsiteY2" fmla="*/ 1552551 h 1552551"/>
              <a:gd name="connsiteX3" fmla="*/ 863599 w 863600"/>
              <a:gd name="connsiteY3" fmla="*/ 1552551 h 1552551"/>
              <a:gd name="connsiteX4" fmla="*/ 431800 w 863600"/>
              <a:gd name="connsiteY4" fmla="*/ 1100666 h 1552551"/>
              <a:gd name="connsiteX5" fmla="*/ 1 w 863600"/>
              <a:gd name="connsiteY5" fmla="*/ 1552551 h 1552551"/>
              <a:gd name="connsiteX6" fmla="*/ 0 w 863600"/>
              <a:gd name="connsiteY6" fmla="*/ 1552551 h 15525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600" h="1552551">
                <a:moveTo>
                  <a:pt x="0" y="0"/>
                </a:moveTo>
                <a:lnTo>
                  <a:pt x="863600" y="0"/>
                </a:lnTo>
                <a:lnTo>
                  <a:pt x="863600" y="1552551"/>
                </a:lnTo>
                <a:lnTo>
                  <a:pt x="863599" y="1552551"/>
                </a:lnTo>
                <a:lnTo>
                  <a:pt x="431800" y="1100666"/>
                </a:lnTo>
                <a:lnTo>
                  <a:pt x="1" y="1552551"/>
                </a:lnTo>
                <a:lnTo>
                  <a:pt x="0" y="1552551"/>
                </a:lnTo>
                <a:close/>
              </a:path>
            </a:pathLst>
          </a:custGeom>
          <a:solidFill>
            <a:srgbClr val="71CC35"/>
          </a:solidFill>
          <a:ln w="12700" cap="flat" cmpd="sng" algn="ctr">
            <a:noFill/>
            <a:prstDash val="solid"/>
            <a:miter lim="800000"/>
          </a:ln>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rPr>
              <a:t>B</a:t>
            </a:r>
            <a:endParaRPr kumimoji="0" lang="zh-CN" altLang="en-US" sz="2000" b="0" i="0" u="none" strike="noStrike" kern="0" cap="none" spc="0" normalizeH="0" baseline="0" noProof="0" dirty="0">
              <a:ln>
                <a:noFill/>
              </a:ln>
              <a:solidFill>
                <a:srgbClr val="FFFFFF"/>
              </a:solidFill>
              <a:effectLst/>
              <a:uLnTx/>
              <a:uFillTx/>
              <a:latin typeface="Arial" panose="020B0604020202020204" pitchFamily="34" charset="0"/>
              <a:ea typeface="微软雅黑" panose="020B0503020204020204" pitchFamily="34" charset="-122"/>
              <a:cs typeface="+mn-cs"/>
            </a:endParaRPr>
          </a:p>
        </p:txBody>
      </p:sp>
      <p:sp>
        <p:nvSpPr>
          <p:cNvPr id="15" name="MH_Other_4"/>
          <p:cNvSpPr/>
          <p:nvPr>
            <p:custDataLst>
              <p:tags r:id="rId5"/>
            </p:custDataLst>
          </p:nvPr>
        </p:nvSpPr>
        <p:spPr>
          <a:xfrm>
            <a:off x="5143500" y="3280941"/>
            <a:ext cx="2311400" cy="2316162"/>
          </a:xfrm>
          <a:custGeom>
            <a:avLst/>
            <a:gdLst>
              <a:gd name="connsiteX0" fmla="*/ 353476 w 732149"/>
              <a:gd name="connsiteY0" fmla="*/ 459 h 734175"/>
              <a:gd name="connsiteX1" fmla="*/ 382655 w 732149"/>
              <a:gd name="connsiteY1" fmla="*/ 14109 h 734175"/>
              <a:gd name="connsiteX2" fmla="*/ 399265 w 732149"/>
              <a:gd name="connsiteY2" fmla="*/ 33356 h 734175"/>
              <a:gd name="connsiteX3" fmla="*/ 411078 w 732149"/>
              <a:gd name="connsiteY3" fmla="*/ 23107 h 734175"/>
              <a:gd name="connsiteX4" fmla="*/ 417145 w 732149"/>
              <a:gd name="connsiteY4" fmla="*/ 18261 h 734175"/>
              <a:gd name="connsiteX5" fmla="*/ 448955 w 732149"/>
              <a:gd name="connsiteY5" fmla="*/ 10607 h 734175"/>
              <a:gd name="connsiteX6" fmla="*/ 449676 w 732149"/>
              <a:gd name="connsiteY6" fmla="*/ 10771 h 734175"/>
              <a:gd name="connsiteX7" fmla="*/ 460305 w 732149"/>
              <a:gd name="connsiteY7" fmla="*/ 20578 h 734175"/>
              <a:gd name="connsiteX8" fmla="*/ 463153 w 732149"/>
              <a:gd name="connsiteY8" fmla="*/ 30359 h 734175"/>
              <a:gd name="connsiteX9" fmla="*/ 471733 w 732149"/>
              <a:gd name="connsiteY9" fmla="*/ 22728 h 734175"/>
              <a:gd name="connsiteX10" fmla="*/ 486255 w 732149"/>
              <a:gd name="connsiteY10" fmla="*/ 20407 h 734175"/>
              <a:gd name="connsiteX11" fmla="*/ 486994 w 732149"/>
              <a:gd name="connsiteY11" fmla="*/ 20391 h 734175"/>
              <a:gd name="connsiteX12" fmla="*/ 509272 w 732149"/>
              <a:gd name="connsiteY12" fmla="*/ 43661 h 734175"/>
              <a:gd name="connsiteX13" fmla="*/ 517807 w 732149"/>
              <a:gd name="connsiteY13" fmla="*/ 67609 h 734175"/>
              <a:gd name="connsiteX14" fmla="*/ 532525 w 732149"/>
              <a:gd name="connsiteY14" fmla="*/ 62319 h 734175"/>
              <a:gd name="connsiteX15" fmla="*/ 539934 w 732149"/>
              <a:gd name="connsiteY15" fmla="*/ 59992 h 734175"/>
              <a:gd name="connsiteX16" fmla="*/ 572360 w 732149"/>
              <a:gd name="connsiteY16" fmla="*/ 64345 h 734175"/>
              <a:gd name="connsiteX17" fmla="*/ 572972 w 732149"/>
              <a:gd name="connsiteY17" fmla="*/ 64760 h 734175"/>
              <a:gd name="connsiteX18" fmla="*/ 579339 w 732149"/>
              <a:gd name="connsiteY18" fmla="*/ 77743 h 734175"/>
              <a:gd name="connsiteX19" fmla="*/ 578465 w 732149"/>
              <a:gd name="connsiteY19" fmla="*/ 87893 h 734175"/>
              <a:gd name="connsiteX20" fmla="*/ 589220 w 732149"/>
              <a:gd name="connsiteY20" fmla="*/ 83876 h 734175"/>
              <a:gd name="connsiteX21" fmla="*/ 603602 w 732149"/>
              <a:gd name="connsiteY21" fmla="*/ 86959 h 734175"/>
              <a:gd name="connsiteX22" fmla="*/ 604296 w 732149"/>
              <a:gd name="connsiteY22" fmla="*/ 87211 h 734175"/>
              <a:gd name="connsiteX23" fmla="*/ 616662 w 732149"/>
              <a:gd name="connsiteY23" fmla="*/ 116957 h 734175"/>
              <a:gd name="connsiteX24" fmla="*/ 615970 w 732149"/>
              <a:gd name="connsiteY24" fmla="*/ 142371 h 734175"/>
              <a:gd name="connsiteX25" fmla="*/ 631605 w 732149"/>
              <a:gd name="connsiteY25" fmla="*/ 142755 h 734175"/>
              <a:gd name="connsiteX26" fmla="*/ 639354 w 732149"/>
              <a:gd name="connsiteY26" fmla="*/ 143260 h 734175"/>
              <a:gd name="connsiteX27" fmla="*/ 668018 w 732149"/>
              <a:gd name="connsiteY27" fmla="*/ 159034 h 734175"/>
              <a:gd name="connsiteX28" fmla="*/ 668440 w 732149"/>
              <a:gd name="connsiteY28" fmla="*/ 159641 h 734175"/>
              <a:gd name="connsiteX29" fmla="*/ 669687 w 732149"/>
              <a:gd name="connsiteY29" fmla="*/ 174049 h 734175"/>
              <a:gd name="connsiteX30" fmla="*/ 665205 w 732149"/>
              <a:gd name="connsiteY30" fmla="*/ 183196 h 734175"/>
              <a:gd name="connsiteX31" fmla="*/ 676686 w 732149"/>
              <a:gd name="connsiteY31" fmla="*/ 183337 h 734175"/>
              <a:gd name="connsiteX32" fmla="*/ 688981 w 732149"/>
              <a:gd name="connsiteY32" fmla="*/ 191406 h 734175"/>
              <a:gd name="connsiteX33" fmla="*/ 689537 w 732149"/>
              <a:gd name="connsiteY33" fmla="*/ 191892 h 734175"/>
              <a:gd name="connsiteX34" fmla="*/ 690325 w 732149"/>
              <a:gd name="connsiteY34" fmla="*/ 224097 h 734175"/>
              <a:gd name="connsiteX35" fmla="*/ 680499 w 732149"/>
              <a:gd name="connsiteY35" fmla="*/ 247545 h 734175"/>
              <a:gd name="connsiteX36" fmla="*/ 694938 w 732149"/>
              <a:gd name="connsiteY36" fmla="*/ 253551 h 734175"/>
              <a:gd name="connsiteX37" fmla="*/ 701982 w 732149"/>
              <a:gd name="connsiteY37" fmla="*/ 256821 h 734175"/>
              <a:gd name="connsiteX38" fmla="*/ 723012 w 732149"/>
              <a:gd name="connsiteY38" fmla="*/ 281884 h 734175"/>
              <a:gd name="connsiteX39" fmla="*/ 723186 w 732149"/>
              <a:gd name="connsiteY39" fmla="*/ 282603 h 734175"/>
              <a:gd name="connsiteX40" fmla="*/ 719144 w 732149"/>
              <a:gd name="connsiteY40" fmla="*/ 296488 h 734175"/>
              <a:gd name="connsiteX41" fmla="*/ 711660 w 732149"/>
              <a:gd name="connsiteY41" fmla="*/ 303399 h 734175"/>
              <a:gd name="connsiteX42" fmla="*/ 722315 w 732149"/>
              <a:gd name="connsiteY42" fmla="*/ 307676 h 734175"/>
              <a:gd name="connsiteX43" fmla="*/ 730865 w 732149"/>
              <a:gd name="connsiteY43" fmla="*/ 319643 h 734175"/>
              <a:gd name="connsiteX44" fmla="*/ 731208 w 732149"/>
              <a:gd name="connsiteY44" fmla="*/ 320297 h 734175"/>
              <a:gd name="connsiteX45" fmla="*/ 720309 w 732149"/>
              <a:gd name="connsiteY45" fmla="*/ 350610 h 734175"/>
              <a:gd name="connsiteX46" fmla="*/ 702675 w 732149"/>
              <a:gd name="connsiteY46" fmla="*/ 368926 h 734175"/>
              <a:gd name="connsiteX47" fmla="*/ 713972 w 732149"/>
              <a:gd name="connsiteY47" fmla="*/ 379743 h 734175"/>
              <a:gd name="connsiteX48" fmla="*/ 719357 w 732149"/>
              <a:gd name="connsiteY48" fmla="*/ 385337 h 734175"/>
              <a:gd name="connsiteX49" fmla="*/ 729914 w 732149"/>
              <a:gd name="connsiteY49" fmla="*/ 416305 h 734175"/>
              <a:gd name="connsiteX50" fmla="*/ 729816 w 732149"/>
              <a:gd name="connsiteY50" fmla="*/ 417038 h 734175"/>
              <a:gd name="connsiteX51" fmla="*/ 721032 w 732149"/>
              <a:gd name="connsiteY51" fmla="*/ 428526 h 734175"/>
              <a:gd name="connsiteX52" fmla="*/ 711556 w 732149"/>
              <a:gd name="connsiteY52" fmla="*/ 432265 h 734175"/>
              <a:gd name="connsiteX53" fmla="*/ 719945 w 732149"/>
              <a:gd name="connsiteY53" fmla="*/ 440104 h 734175"/>
              <a:gd name="connsiteX54" fmla="*/ 723596 w 732149"/>
              <a:gd name="connsiteY54" fmla="*/ 454351 h 734175"/>
              <a:gd name="connsiteX55" fmla="*/ 723680 w 732149"/>
              <a:gd name="connsiteY55" fmla="*/ 455086 h 734175"/>
              <a:gd name="connsiteX56" fmla="*/ 702566 w 732149"/>
              <a:gd name="connsiteY56" fmla="*/ 479414 h 734175"/>
              <a:gd name="connsiteX57" fmla="*/ 679535 w 732149"/>
              <a:gd name="connsiteY57" fmla="*/ 490110 h 734175"/>
              <a:gd name="connsiteX58" fmla="*/ 686132 w 732149"/>
              <a:gd name="connsiteY58" fmla="*/ 504290 h 734175"/>
              <a:gd name="connsiteX59" fmla="*/ 689134 w 732149"/>
              <a:gd name="connsiteY59" fmla="*/ 511451 h 734175"/>
              <a:gd name="connsiteX60" fmla="*/ 687790 w 732149"/>
              <a:gd name="connsiteY60" fmla="*/ 544141 h 734175"/>
              <a:gd name="connsiteX61" fmla="*/ 687434 w 732149"/>
              <a:gd name="connsiteY61" fmla="*/ 544790 h 734175"/>
              <a:gd name="connsiteX62" fmla="*/ 675093 w 732149"/>
              <a:gd name="connsiteY62" fmla="*/ 552328 h 734175"/>
              <a:gd name="connsiteX63" fmla="*/ 664907 w 732149"/>
              <a:gd name="connsiteY63" fmla="*/ 552393 h 734175"/>
              <a:gd name="connsiteX64" fmla="*/ 669898 w 732149"/>
              <a:gd name="connsiteY64" fmla="*/ 562733 h 734175"/>
              <a:gd name="connsiteX65" fmla="*/ 668156 w 732149"/>
              <a:gd name="connsiteY65" fmla="*/ 577337 h 734175"/>
              <a:gd name="connsiteX66" fmla="*/ 667969 w 732149"/>
              <a:gd name="connsiteY66" fmla="*/ 578050 h 734175"/>
              <a:gd name="connsiteX67" fmla="*/ 639491 w 732149"/>
              <a:gd name="connsiteY67" fmla="*/ 593110 h 734175"/>
              <a:gd name="connsiteX68" fmla="*/ 614121 w 732149"/>
              <a:gd name="connsiteY68" fmla="*/ 594766 h 734175"/>
              <a:gd name="connsiteX69" fmla="*/ 615182 w 732149"/>
              <a:gd name="connsiteY69" fmla="*/ 610370 h 734175"/>
              <a:gd name="connsiteX70" fmla="*/ 615394 w 732149"/>
              <a:gd name="connsiteY70" fmla="*/ 618131 h 734175"/>
              <a:gd name="connsiteX71" fmla="*/ 602332 w 732149"/>
              <a:gd name="connsiteY71" fmla="*/ 648129 h 734175"/>
              <a:gd name="connsiteX72" fmla="*/ 601766 w 732149"/>
              <a:gd name="connsiteY72" fmla="*/ 648605 h 734175"/>
              <a:gd name="connsiteX73" fmla="*/ 587535 w 732149"/>
              <a:gd name="connsiteY73" fmla="*/ 651177 h 734175"/>
              <a:gd name="connsiteX74" fmla="*/ 578013 w 732149"/>
              <a:gd name="connsiteY74" fmla="*/ 647557 h 734175"/>
              <a:gd name="connsiteX75" fmla="*/ 578932 w 732149"/>
              <a:gd name="connsiteY75" fmla="*/ 659001 h 734175"/>
              <a:gd name="connsiteX76" fmla="*/ 572032 w 732149"/>
              <a:gd name="connsiteY76" fmla="*/ 671989 h 734175"/>
              <a:gd name="connsiteX77" fmla="*/ 571599 w 732149"/>
              <a:gd name="connsiteY77" fmla="*/ 672588 h 734175"/>
              <a:gd name="connsiteX78" fmla="*/ 539605 w 732149"/>
              <a:gd name="connsiteY78" fmla="*/ 676343 h 734175"/>
              <a:gd name="connsiteX79" fmla="*/ 515351 w 732149"/>
              <a:gd name="connsiteY79" fmla="*/ 668722 h 734175"/>
              <a:gd name="connsiteX80" fmla="*/ 510702 w 732149"/>
              <a:gd name="connsiteY80" fmla="*/ 683656 h 734175"/>
              <a:gd name="connsiteX81" fmla="*/ 508096 w 732149"/>
              <a:gd name="connsiteY81" fmla="*/ 690970 h 734175"/>
              <a:gd name="connsiteX82" fmla="*/ 485080 w 732149"/>
              <a:gd name="connsiteY82" fmla="*/ 714223 h 734175"/>
              <a:gd name="connsiteX83" fmla="*/ 484381 w 732149"/>
              <a:gd name="connsiteY83" fmla="*/ 714463 h 734175"/>
              <a:gd name="connsiteX84" fmla="*/ 470181 w 732149"/>
              <a:gd name="connsiteY84" fmla="*/ 711720 h 734175"/>
              <a:gd name="connsiteX85" fmla="*/ 462610 w 732149"/>
              <a:gd name="connsiteY85" fmla="*/ 704905 h 734175"/>
              <a:gd name="connsiteX86" fmla="*/ 459332 w 732149"/>
              <a:gd name="connsiteY86" fmla="*/ 715909 h 734175"/>
              <a:gd name="connsiteX87" fmla="*/ 448206 w 732149"/>
              <a:gd name="connsiteY87" fmla="*/ 725526 h 734175"/>
              <a:gd name="connsiteX88" fmla="*/ 447587 w 732149"/>
              <a:gd name="connsiteY88" fmla="*/ 725928 h 734175"/>
              <a:gd name="connsiteX89" fmla="*/ 416397 w 732149"/>
              <a:gd name="connsiteY89" fmla="*/ 717873 h 734175"/>
              <a:gd name="connsiteX90" fmla="*/ 396533 w 732149"/>
              <a:gd name="connsiteY90" fmla="*/ 702005 h 734175"/>
              <a:gd name="connsiteX91" fmla="*/ 386804 w 732149"/>
              <a:gd name="connsiteY91" fmla="*/ 714250 h 734175"/>
              <a:gd name="connsiteX92" fmla="*/ 381731 w 732149"/>
              <a:gd name="connsiteY92" fmla="*/ 720129 h 734175"/>
              <a:gd name="connsiteX93" fmla="*/ 351870 w 732149"/>
              <a:gd name="connsiteY93" fmla="*/ 733498 h 734175"/>
              <a:gd name="connsiteX94" fmla="*/ 351131 w 732149"/>
              <a:gd name="connsiteY94" fmla="*/ 733468 h 734175"/>
              <a:gd name="connsiteX95" fmla="*/ 338881 w 732149"/>
              <a:gd name="connsiteY95" fmla="*/ 725782 h 734175"/>
              <a:gd name="connsiteX96" fmla="*/ 334283 w 732149"/>
              <a:gd name="connsiteY96" fmla="*/ 716692 h 734175"/>
              <a:gd name="connsiteX97" fmla="*/ 327252 w 732149"/>
              <a:gd name="connsiteY97" fmla="*/ 725769 h 734175"/>
              <a:gd name="connsiteX98" fmla="*/ 313403 w 732149"/>
              <a:gd name="connsiteY98" fmla="*/ 730718 h 734175"/>
              <a:gd name="connsiteX99" fmla="*/ 312680 w 732149"/>
              <a:gd name="connsiteY99" fmla="*/ 730869 h 734175"/>
              <a:gd name="connsiteX100" fmla="*/ 286506 w 732149"/>
              <a:gd name="connsiteY100" fmla="*/ 712090 h 734175"/>
              <a:gd name="connsiteX101" fmla="*/ 273715 w 732149"/>
              <a:gd name="connsiteY101" fmla="*/ 690118 h 734175"/>
              <a:gd name="connsiteX102" fmla="*/ 260219 w 732149"/>
              <a:gd name="connsiteY102" fmla="*/ 698022 h 734175"/>
              <a:gd name="connsiteX103" fmla="*/ 253366 w 732149"/>
              <a:gd name="connsiteY103" fmla="*/ 701671 h 734175"/>
              <a:gd name="connsiteX104" fmla="*/ 220691 w 732149"/>
              <a:gd name="connsiteY104" fmla="*/ 703350 h 734175"/>
              <a:gd name="connsiteX105" fmla="*/ 220014 w 732149"/>
              <a:gd name="connsiteY105" fmla="*/ 703056 h 734175"/>
              <a:gd name="connsiteX106" fmla="*/ 211368 w 732149"/>
              <a:gd name="connsiteY106" fmla="*/ 691462 h 734175"/>
              <a:gd name="connsiteX107" fmla="*/ 210364 w 732149"/>
              <a:gd name="connsiteY107" fmla="*/ 681325 h 734175"/>
              <a:gd name="connsiteX108" fmla="*/ 200529 w 732149"/>
              <a:gd name="connsiteY108" fmla="*/ 687249 h 734175"/>
              <a:gd name="connsiteX109" fmla="*/ 185827 w 732149"/>
              <a:gd name="connsiteY109" fmla="*/ 686862 h 734175"/>
              <a:gd name="connsiteX110" fmla="*/ 185097 w 732149"/>
              <a:gd name="connsiteY110" fmla="*/ 686741 h 734175"/>
              <a:gd name="connsiteX111" fmla="*/ 167476 w 732149"/>
              <a:gd name="connsiteY111" fmla="*/ 659775 h 734175"/>
              <a:gd name="connsiteX112" fmla="*/ 163487 w 732149"/>
              <a:gd name="connsiteY112" fmla="*/ 634667 h 734175"/>
              <a:gd name="connsiteX113" fmla="*/ 148046 w 732149"/>
              <a:gd name="connsiteY113" fmla="*/ 637162 h 734175"/>
              <a:gd name="connsiteX114" fmla="*/ 140336 w 732149"/>
              <a:gd name="connsiteY114" fmla="*/ 638088 h 734175"/>
              <a:gd name="connsiteX115" fmla="*/ 109263 w 732149"/>
              <a:gd name="connsiteY115" fmla="*/ 627850 h 734175"/>
              <a:gd name="connsiteX116" fmla="*/ 108737 w 732149"/>
              <a:gd name="connsiteY116" fmla="*/ 627331 h 734175"/>
              <a:gd name="connsiteX117" fmla="*/ 104863 w 732149"/>
              <a:gd name="connsiteY117" fmla="*/ 613398 h 734175"/>
              <a:gd name="connsiteX118" fmla="*/ 107589 w 732149"/>
              <a:gd name="connsiteY118" fmla="*/ 603582 h 734175"/>
              <a:gd name="connsiteX119" fmla="*/ 96278 w 732149"/>
              <a:gd name="connsiteY119" fmla="*/ 605554 h 734175"/>
              <a:gd name="connsiteX120" fmla="*/ 82708 w 732149"/>
              <a:gd name="connsiteY120" fmla="*/ 599881 h 734175"/>
              <a:gd name="connsiteX121" fmla="*/ 82073 w 732149"/>
              <a:gd name="connsiteY121" fmla="*/ 599506 h 734175"/>
              <a:gd name="connsiteX122" fmla="*/ 75381 w 732149"/>
              <a:gd name="connsiteY122" fmla="*/ 567995 h 734175"/>
              <a:gd name="connsiteX123" fmla="*/ 80731 w 732149"/>
              <a:gd name="connsiteY123" fmla="*/ 543140 h 734175"/>
              <a:gd name="connsiteX124" fmla="*/ 65433 w 732149"/>
              <a:gd name="connsiteY124" fmla="*/ 539890 h 734175"/>
              <a:gd name="connsiteX125" fmla="*/ 57909 w 732149"/>
              <a:gd name="connsiteY125" fmla="*/ 537969 h 734175"/>
              <a:gd name="connsiteX126" fmla="*/ 32631 w 732149"/>
              <a:gd name="connsiteY126" fmla="*/ 517198 h 734175"/>
              <a:gd name="connsiteX127" fmla="*/ 32328 w 732149"/>
              <a:gd name="connsiteY127" fmla="*/ 516523 h 734175"/>
              <a:gd name="connsiteX128" fmla="*/ 33750 w 732149"/>
              <a:gd name="connsiteY128" fmla="*/ 502131 h 734175"/>
              <a:gd name="connsiteX129" fmla="*/ 39837 w 732149"/>
              <a:gd name="connsiteY129" fmla="*/ 493964 h 734175"/>
              <a:gd name="connsiteX130" fmla="*/ 28578 w 732149"/>
              <a:gd name="connsiteY130" fmla="*/ 491716 h 734175"/>
              <a:gd name="connsiteX131" fmla="*/ 17974 w 732149"/>
              <a:gd name="connsiteY131" fmla="*/ 481524 h 734175"/>
              <a:gd name="connsiteX132" fmla="*/ 17517 w 732149"/>
              <a:gd name="connsiteY132" fmla="*/ 480945 h 734175"/>
              <a:gd name="connsiteX133" fmla="*/ 22660 w 732149"/>
              <a:gd name="connsiteY133" fmla="*/ 449144 h 734175"/>
              <a:gd name="connsiteX134" fmla="*/ 36629 w 732149"/>
              <a:gd name="connsiteY134" fmla="*/ 427901 h 734175"/>
              <a:gd name="connsiteX135" fmla="*/ 23537 w 732149"/>
              <a:gd name="connsiteY135" fmla="*/ 419343 h 734175"/>
              <a:gd name="connsiteX136" fmla="*/ 17215 w 732149"/>
              <a:gd name="connsiteY136" fmla="*/ 414834 h 734175"/>
              <a:gd name="connsiteX137" fmla="*/ 1148 w 732149"/>
              <a:gd name="connsiteY137" fmla="*/ 386334 h 734175"/>
              <a:gd name="connsiteX138" fmla="*/ 1108 w 732149"/>
              <a:gd name="connsiteY138" fmla="*/ 385595 h 734175"/>
              <a:gd name="connsiteX139" fmla="*/ 7633 w 732149"/>
              <a:gd name="connsiteY139" fmla="*/ 372689 h 734175"/>
              <a:gd name="connsiteX140" fmla="*/ 16260 w 732149"/>
              <a:gd name="connsiteY140" fmla="*/ 367271 h 734175"/>
              <a:gd name="connsiteX141" fmla="*/ 6573 w 732149"/>
              <a:gd name="connsiteY141" fmla="*/ 361108 h 734175"/>
              <a:gd name="connsiteX142" fmla="*/ 367 w 732149"/>
              <a:gd name="connsiteY142" fmla="*/ 347774 h 734175"/>
              <a:gd name="connsiteX143" fmla="*/ 149 w 732149"/>
              <a:gd name="connsiteY143" fmla="*/ 347069 h 734175"/>
              <a:gd name="connsiteX144" fmla="*/ 16433 w 732149"/>
              <a:gd name="connsiteY144" fmla="*/ 319274 h 734175"/>
              <a:gd name="connsiteX145" fmla="*/ 37132 w 732149"/>
              <a:gd name="connsiteY145" fmla="*/ 304510 h 734175"/>
              <a:gd name="connsiteX146" fmla="*/ 28016 w 732149"/>
              <a:gd name="connsiteY146" fmla="*/ 291801 h 734175"/>
              <a:gd name="connsiteX147" fmla="*/ 23750 w 732149"/>
              <a:gd name="connsiteY147" fmla="*/ 285313 h 734175"/>
              <a:gd name="connsiteX148" fmla="*/ 19064 w 732149"/>
              <a:gd name="connsiteY148" fmla="*/ 252933 h 734175"/>
              <a:gd name="connsiteX149" fmla="*/ 19294 w 732149"/>
              <a:gd name="connsiteY149" fmla="*/ 252231 h 734175"/>
              <a:gd name="connsiteX150" fmla="*/ 30041 w 732149"/>
              <a:gd name="connsiteY150" fmla="*/ 242553 h 734175"/>
              <a:gd name="connsiteX151" fmla="*/ 40042 w 732149"/>
              <a:gd name="connsiteY151" fmla="*/ 240618 h 734175"/>
              <a:gd name="connsiteX152" fmla="*/ 33235 w 732149"/>
              <a:gd name="connsiteY152" fmla="*/ 231371 h 734175"/>
              <a:gd name="connsiteX153" fmla="*/ 32265 w 732149"/>
              <a:gd name="connsiteY153" fmla="*/ 216696 h 734175"/>
              <a:gd name="connsiteX154" fmla="*/ 32317 w 732149"/>
              <a:gd name="connsiteY154" fmla="*/ 215959 h 734175"/>
              <a:gd name="connsiteX155" fmla="*/ 57542 w 732149"/>
              <a:gd name="connsiteY155" fmla="*/ 195924 h 734175"/>
              <a:gd name="connsiteX156" fmla="*/ 82177 w 732149"/>
              <a:gd name="connsiteY156" fmla="*/ 189634 h 734175"/>
              <a:gd name="connsiteX157" fmla="*/ 78267 w 732149"/>
              <a:gd name="connsiteY157" fmla="*/ 174491 h 734175"/>
              <a:gd name="connsiteX158" fmla="*/ 76632 w 732149"/>
              <a:gd name="connsiteY158" fmla="*/ 166900 h 734175"/>
              <a:gd name="connsiteX159" fmla="*/ 83960 w 732149"/>
              <a:gd name="connsiteY159" fmla="*/ 135013 h 734175"/>
              <a:gd name="connsiteX160" fmla="*/ 84428 w 732149"/>
              <a:gd name="connsiteY160" fmla="*/ 134442 h 734175"/>
              <a:gd name="connsiteX161" fmla="*/ 97944 w 732149"/>
              <a:gd name="connsiteY161" fmla="*/ 129300 h 734175"/>
              <a:gd name="connsiteX162" fmla="*/ 107970 w 732149"/>
              <a:gd name="connsiteY162" fmla="*/ 131108 h 734175"/>
              <a:gd name="connsiteX163" fmla="*/ 104963 w 732149"/>
              <a:gd name="connsiteY163" fmla="*/ 120027 h 734175"/>
              <a:gd name="connsiteX164" fmla="*/ 109359 w 732149"/>
              <a:gd name="connsiteY164" fmla="*/ 105991 h 734175"/>
              <a:gd name="connsiteX165" fmla="*/ 109675 w 732149"/>
              <a:gd name="connsiteY165" fmla="*/ 105324 h 734175"/>
              <a:gd name="connsiteX166" fmla="*/ 140434 w 732149"/>
              <a:gd name="connsiteY166" fmla="*/ 95753 h 734175"/>
              <a:gd name="connsiteX167" fmla="*/ 165676 w 732149"/>
              <a:gd name="connsiteY167" fmla="*/ 98788 h 734175"/>
              <a:gd name="connsiteX168" fmla="*/ 167501 w 732149"/>
              <a:gd name="connsiteY168" fmla="*/ 83255 h 734175"/>
              <a:gd name="connsiteX169" fmla="*/ 168720 w 732149"/>
              <a:gd name="connsiteY169" fmla="*/ 75586 h 734175"/>
              <a:gd name="connsiteX170" fmla="*/ 187070 w 732149"/>
              <a:gd name="connsiteY170" fmla="*/ 48500 h 734175"/>
              <a:gd name="connsiteX171" fmla="*/ 187714 w 732149"/>
              <a:gd name="connsiteY171" fmla="*/ 48135 h 734175"/>
              <a:gd name="connsiteX172" fmla="*/ 202175 w 732149"/>
              <a:gd name="connsiteY172" fmla="*/ 48223 h 734175"/>
              <a:gd name="connsiteX173" fmla="*/ 210870 w 732149"/>
              <a:gd name="connsiteY173" fmla="*/ 53531 h 734175"/>
              <a:gd name="connsiteX174" fmla="*/ 212070 w 732149"/>
              <a:gd name="connsiteY174" fmla="*/ 42112 h 734175"/>
              <a:gd name="connsiteX175" fmla="*/ 221239 w 732149"/>
              <a:gd name="connsiteY175" fmla="*/ 30613 h 734175"/>
              <a:gd name="connsiteX176" fmla="*/ 221774 w 732149"/>
              <a:gd name="connsiteY176" fmla="*/ 30104 h 734175"/>
              <a:gd name="connsiteX177" fmla="*/ 253913 w 732149"/>
              <a:gd name="connsiteY177" fmla="*/ 32292 h 734175"/>
              <a:gd name="connsiteX178" fmla="*/ 276354 w 732149"/>
              <a:gd name="connsiteY178" fmla="*/ 44240 h 734175"/>
              <a:gd name="connsiteX179" fmla="*/ 283668 w 732149"/>
              <a:gd name="connsiteY179" fmla="*/ 30415 h 734175"/>
              <a:gd name="connsiteX180" fmla="*/ 287575 w 732149"/>
              <a:gd name="connsiteY180" fmla="*/ 23704 h 734175"/>
              <a:gd name="connsiteX181" fmla="*/ 314471 w 732149"/>
              <a:gd name="connsiteY181" fmla="*/ 5076 h 734175"/>
              <a:gd name="connsiteX182" fmla="*/ 315202 w 732149"/>
              <a:gd name="connsiteY182" fmla="*/ 4968 h 734175"/>
              <a:gd name="connsiteX183" fmla="*/ 328656 w 732149"/>
              <a:gd name="connsiteY183" fmla="*/ 10275 h 734175"/>
              <a:gd name="connsiteX184" fmla="*/ 334846 w 732149"/>
              <a:gd name="connsiteY184" fmla="*/ 18365 h 734175"/>
              <a:gd name="connsiteX185" fmla="*/ 340089 w 732149"/>
              <a:gd name="connsiteY185" fmla="*/ 8150 h 734175"/>
              <a:gd name="connsiteX186" fmla="*/ 352793 w 732149"/>
              <a:gd name="connsiteY186" fmla="*/ 740 h 734175"/>
              <a:gd name="connsiteX187" fmla="*/ 353476 w 732149"/>
              <a:gd name="connsiteY187" fmla="*/ 459 h 734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Lst>
            <a:rect l="l" t="t" r="r" b="b"/>
            <a:pathLst>
              <a:path w="732149" h="734175">
                <a:moveTo>
                  <a:pt x="353476" y="459"/>
                </a:moveTo>
                <a:cubicBezTo>
                  <a:pt x="362520" y="-1519"/>
                  <a:pt x="372961" y="2874"/>
                  <a:pt x="382655" y="14109"/>
                </a:cubicBezTo>
                <a:lnTo>
                  <a:pt x="399265" y="33356"/>
                </a:lnTo>
                <a:lnTo>
                  <a:pt x="411078" y="23107"/>
                </a:lnTo>
                <a:lnTo>
                  <a:pt x="417145" y="18261"/>
                </a:lnTo>
                <a:cubicBezTo>
                  <a:pt x="429043" y="8756"/>
                  <a:pt x="440390" y="6477"/>
                  <a:pt x="448955" y="10607"/>
                </a:cubicBezTo>
                <a:cubicBezTo>
                  <a:pt x="449225" y="10587"/>
                  <a:pt x="449452" y="10677"/>
                  <a:pt x="449676" y="10771"/>
                </a:cubicBezTo>
                <a:cubicBezTo>
                  <a:pt x="453939" y="12574"/>
                  <a:pt x="457566" y="15879"/>
                  <a:pt x="460305" y="20578"/>
                </a:cubicBezTo>
                <a:lnTo>
                  <a:pt x="463153" y="30359"/>
                </a:lnTo>
                <a:lnTo>
                  <a:pt x="471733" y="22728"/>
                </a:lnTo>
                <a:cubicBezTo>
                  <a:pt x="476659" y="20211"/>
                  <a:pt x="481599" y="19447"/>
                  <a:pt x="486255" y="20407"/>
                </a:cubicBezTo>
                <a:cubicBezTo>
                  <a:pt x="486513" y="20322"/>
                  <a:pt x="486754" y="20355"/>
                  <a:pt x="486994" y="20391"/>
                </a:cubicBezTo>
                <a:cubicBezTo>
                  <a:pt x="496141" y="21814"/>
                  <a:pt x="504290" y="29683"/>
                  <a:pt x="509272" y="43661"/>
                </a:cubicBezTo>
                <a:lnTo>
                  <a:pt x="517807" y="67609"/>
                </a:lnTo>
                <a:lnTo>
                  <a:pt x="532525" y="62319"/>
                </a:lnTo>
                <a:lnTo>
                  <a:pt x="539934" y="59992"/>
                </a:lnTo>
                <a:cubicBezTo>
                  <a:pt x="554460" y="55427"/>
                  <a:pt x="565865" y="57401"/>
                  <a:pt x="572360" y="64345"/>
                </a:cubicBezTo>
                <a:cubicBezTo>
                  <a:pt x="572619" y="64424"/>
                  <a:pt x="572798" y="64591"/>
                  <a:pt x="572972" y="64760"/>
                </a:cubicBezTo>
                <a:cubicBezTo>
                  <a:pt x="576296" y="67980"/>
                  <a:pt x="578484" y="72372"/>
                  <a:pt x="579339" y="77743"/>
                </a:cubicBezTo>
                <a:lnTo>
                  <a:pt x="578465" y="87893"/>
                </a:lnTo>
                <a:lnTo>
                  <a:pt x="589220" y="83876"/>
                </a:lnTo>
                <a:cubicBezTo>
                  <a:pt x="594724" y="83308"/>
                  <a:pt x="599606" y="84381"/>
                  <a:pt x="603602" y="86959"/>
                </a:cubicBezTo>
                <a:cubicBezTo>
                  <a:pt x="603872" y="86972"/>
                  <a:pt x="604084" y="87089"/>
                  <a:pt x="604296" y="87211"/>
                </a:cubicBezTo>
                <a:cubicBezTo>
                  <a:pt x="612311" y="91842"/>
                  <a:pt x="617068" y="102122"/>
                  <a:pt x="616662" y="116957"/>
                </a:cubicBezTo>
                <a:lnTo>
                  <a:pt x="615970" y="142371"/>
                </a:lnTo>
                <a:lnTo>
                  <a:pt x="631605" y="142755"/>
                </a:lnTo>
                <a:lnTo>
                  <a:pt x="639354" y="143260"/>
                </a:lnTo>
                <a:cubicBezTo>
                  <a:pt x="654549" y="144251"/>
                  <a:pt x="664471" y="150212"/>
                  <a:pt x="668018" y="159034"/>
                </a:cubicBezTo>
                <a:cubicBezTo>
                  <a:pt x="668232" y="159202"/>
                  <a:pt x="668338" y="159421"/>
                  <a:pt x="668440" y="159641"/>
                </a:cubicBezTo>
                <a:cubicBezTo>
                  <a:pt x="670375" y="163845"/>
                  <a:pt x="670830" y="168731"/>
                  <a:pt x="669687" y="174049"/>
                </a:cubicBezTo>
                <a:lnTo>
                  <a:pt x="665205" y="183196"/>
                </a:lnTo>
                <a:lnTo>
                  <a:pt x="676686" y="183337"/>
                </a:lnTo>
                <a:cubicBezTo>
                  <a:pt x="682022" y="184796"/>
                  <a:pt x="686186" y="187559"/>
                  <a:pt x="688981" y="191406"/>
                </a:cubicBezTo>
                <a:cubicBezTo>
                  <a:pt x="689228" y="191516"/>
                  <a:pt x="689385" y="191702"/>
                  <a:pt x="689537" y="191892"/>
                </a:cubicBezTo>
                <a:cubicBezTo>
                  <a:pt x="695339" y="199106"/>
                  <a:pt x="696060" y="210411"/>
                  <a:pt x="690325" y="224097"/>
                </a:cubicBezTo>
                <a:lnTo>
                  <a:pt x="680499" y="247545"/>
                </a:lnTo>
                <a:lnTo>
                  <a:pt x="694938" y="253551"/>
                </a:lnTo>
                <a:lnTo>
                  <a:pt x="701982" y="256821"/>
                </a:lnTo>
                <a:cubicBezTo>
                  <a:pt x="715793" y="263235"/>
                  <a:pt x="722891" y="272377"/>
                  <a:pt x="723012" y="281884"/>
                </a:cubicBezTo>
                <a:cubicBezTo>
                  <a:pt x="723150" y="282118"/>
                  <a:pt x="723170" y="282361"/>
                  <a:pt x="723186" y="282603"/>
                </a:cubicBezTo>
                <a:cubicBezTo>
                  <a:pt x="723472" y="287223"/>
                  <a:pt x="722130" y="291943"/>
                  <a:pt x="719144" y="296488"/>
                </a:cubicBezTo>
                <a:lnTo>
                  <a:pt x="711660" y="303399"/>
                </a:lnTo>
                <a:lnTo>
                  <a:pt x="722315" y="307676"/>
                </a:lnTo>
                <a:cubicBezTo>
                  <a:pt x="726764" y="310965"/>
                  <a:pt x="729649" y="315047"/>
                  <a:pt x="730865" y="319643"/>
                </a:cubicBezTo>
                <a:cubicBezTo>
                  <a:pt x="731056" y="319835"/>
                  <a:pt x="731135" y="320066"/>
                  <a:pt x="731208" y="320297"/>
                </a:cubicBezTo>
                <a:cubicBezTo>
                  <a:pt x="734012" y="329120"/>
                  <a:pt x="730600" y="339922"/>
                  <a:pt x="720309" y="350610"/>
                </a:cubicBezTo>
                <a:lnTo>
                  <a:pt x="702675" y="368926"/>
                </a:lnTo>
                <a:lnTo>
                  <a:pt x="713972" y="379743"/>
                </a:lnTo>
                <a:lnTo>
                  <a:pt x="719357" y="385337"/>
                </a:lnTo>
                <a:cubicBezTo>
                  <a:pt x="729919" y="396306"/>
                  <a:pt x="733235" y="407396"/>
                  <a:pt x="729914" y="416305"/>
                </a:cubicBezTo>
                <a:cubicBezTo>
                  <a:pt x="729958" y="416573"/>
                  <a:pt x="729888" y="416807"/>
                  <a:pt x="729816" y="417038"/>
                </a:cubicBezTo>
                <a:cubicBezTo>
                  <a:pt x="728414" y="421449"/>
                  <a:pt x="725458" y="425365"/>
                  <a:pt x="721032" y="428526"/>
                </a:cubicBezTo>
                <a:lnTo>
                  <a:pt x="711556" y="432265"/>
                </a:lnTo>
                <a:lnTo>
                  <a:pt x="719945" y="440104"/>
                </a:lnTo>
                <a:cubicBezTo>
                  <a:pt x="722907" y="444777"/>
                  <a:pt x="724123" y="449626"/>
                  <a:pt x="723596" y="454351"/>
                </a:cubicBezTo>
                <a:cubicBezTo>
                  <a:pt x="723705" y="454599"/>
                  <a:pt x="723695" y="454842"/>
                  <a:pt x="723680" y="455086"/>
                </a:cubicBezTo>
                <a:cubicBezTo>
                  <a:pt x="723107" y="464325"/>
                  <a:pt x="716024" y="473165"/>
                  <a:pt x="702566" y="479414"/>
                </a:cubicBezTo>
                <a:lnTo>
                  <a:pt x="679535" y="490110"/>
                </a:lnTo>
                <a:lnTo>
                  <a:pt x="686132" y="504290"/>
                </a:lnTo>
                <a:lnTo>
                  <a:pt x="689134" y="511451"/>
                </a:lnTo>
                <a:cubicBezTo>
                  <a:pt x="695019" y="525496"/>
                  <a:pt x="694106" y="537034"/>
                  <a:pt x="687790" y="544141"/>
                </a:cubicBezTo>
                <a:cubicBezTo>
                  <a:pt x="687734" y="544407"/>
                  <a:pt x="687586" y="544601"/>
                  <a:pt x="687434" y="544790"/>
                </a:cubicBezTo>
                <a:cubicBezTo>
                  <a:pt x="684534" y="548397"/>
                  <a:pt x="680363" y="550981"/>
                  <a:pt x="675093" y="552328"/>
                </a:cubicBezTo>
                <a:lnTo>
                  <a:pt x="664907" y="552393"/>
                </a:lnTo>
                <a:lnTo>
                  <a:pt x="669898" y="562733"/>
                </a:lnTo>
                <a:cubicBezTo>
                  <a:pt x="670972" y="568161"/>
                  <a:pt x="670354" y="573120"/>
                  <a:pt x="668156" y="577337"/>
                </a:cubicBezTo>
                <a:cubicBezTo>
                  <a:pt x="668167" y="577607"/>
                  <a:pt x="668070" y="577830"/>
                  <a:pt x="667969" y="578050"/>
                </a:cubicBezTo>
                <a:cubicBezTo>
                  <a:pt x="664097" y="586459"/>
                  <a:pt x="654299" y="592144"/>
                  <a:pt x="639491" y="593110"/>
                </a:cubicBezTo>
                <a:lnTo>
                  <a:pt x="614121" y="594766"/>
                </a:lnTo>
                <a:lnTo>
                  <a:pt x="615182" y="610370"/>
                </a:lnTo>
                <a:lnTo>
                  <a:pt x="615394" y="618131"/>
                </a:lnTo>
                <a:cubicBezTo>
                  <a:pt x="615808" y="633355"/>
                  <a:pt x="610789" y="643783"/>
                  <a:pt x="602332" y="648129"/>
                </a:cubicBezTo>
                <a:cubicBezTo>
                  <a:pt x="602184" y="648357"/>
                  <a:pt x="601976" y="648484"/>
                  <a:pt x="601766" y="648605"/>
                </a:cubicBezTo>
                <a:cubicBezTo>
                  <a:pt x="597757" y="650920"/>
                  <a:pt x="592935" y="651823"/>
                  <a:pt x="587535" y="651177"/>
                </a:cubicBezTo>
                <a:lnTo>
                  <a:pt x="578013" y="647557"/>
                </a:lnTo>
                <a:lnTo>
                  <a:pt x="578932" y="659001"/>
                </a:lnTo>
                <a:cubicBezTo>
                  <a:pt x="577972" y="664450"/>
                  <a:pt x="575605" y="668852"/>
                  <a:pt x="572032" y="671989"/>
                </a:cubicBezTo>
                <a:cubicBezTo>
                  <a:pt x="571945" y="672246"/>
                  <a:pt x="571774" y="672418"/>
                  <a:pt x="571599" y="672588"/>
                </a:cubicBezTo>
                <a:cubicBezTo>
                  <a:pt x="564952" y="679030"/>
                  <a:pt x="553761" y="680792"/>
                  <a:pt x="539605" y="676343"/>
                </a:cubicBezTo>
                <a:lnTo>
                  <a:pt x="515351" y="668722"/>
                </a:lnTo>
                <a:lnTo>
                  <a:pt x="510702" y="683656"/>
                </a:lnTo>
                <a:lnTo>
                  <a:pt x="508096" y="690970"/>
                </a:lnTo>
                <a:cubicBezTo>
                  <a:pt x="502983" y="705314"/>
                  <a:pt x="494535" y="713225"/>
                  <a:pt x="485080" y="714223"/>
                </a:cubicBezTo>
                <a:cubicBezTo>
                  <a:pt x="484860" y="714382"/>
                  <a:pt x="484620" y="714425"/>
                  <a:pt x="484381" y="714463"/>
                </a:cubicBezTo>
                <a:cubicBezTo>
                  <a:pt x="479807" y="715174"/>
                  <a:pt x="474983" y="714274"/>
                  <a:pt x="470181" y="711720"/>
                </a:cubicBezTo>
                <a:lnTo>
                  <a:pt x="462610" y="704905"/>
                </a:lnTo>
                <a:lnTo>
                  <a:pt x="459332" y="715909"/>
                </a:lnTo>
                <a:cubicBezTo>
                  <a:pt x="456469" y="720643"/>
                  <a:pt x="452672" y="723892"/>
                  <a:pt x="448206" y="725526"/>
                </a:cubicBezTo>
                <a:cubicBezTo>
                  <a:pt x="448033" y="725734"/>
                  <a:pt x="447811" y="725834"/>
                  <a:pt x="447587" y="725928"/>
                </a:cubicBezTo>
                <a:cubicBezTo>
                  <a:pt x="439061" y="729534"/>
                  <a:pt x="427990" y="727135"/>
                  <a:pt x="416397" y="717873"/>
                </a:cubicBezTo>
                <a:lnTo>
                  <a:pt x="396533" y="702005"/>
                </a:lnTo>
                <a:lnTo>
                  <a:pt x="386804" y="714250"/>
                </a:lnTo>
                <a:lnTo>
                  <a:pt x="381731" y="720129"/>
                </a:lnTo>
                <a:cubicBezTo>
                  <a:pt x="371783" y="731658"/>
                  <a:pt x="361047" y="735983"/>
                  <a:pt x="351870" y="733498"/>
                </a:cubicBezTo>
                <a:cubicBezTo>
                  <a:pt x="351607" y="733566"/>
                  <a:pt x="351367" y="733521"/>
                  <a:pt x="351131" y="733468"/>
                </a:cubicBezTo>
                <a:cubicBezTo>
                  <a:pt x="346608" y="732479"/>
                  <a:pt x="342436" y="729897"/>
                  <a:pt x="338881" y="725782"/>
                </a:cubicBezTo>
                <a:lnTo>
                  <a:pt x="334283" y="716692"/>
                </a:lnTo>
                <a:lnTo>
                  <a:pt x="327252" y="725769"/>
                </a:lnTo>
                <a:cubicBezTo>
                  <a:pt x="322872" y="729149"/>
                  <a:pt x="318157" y="730806"/>
                  <a:pt x="313403" y="730718"/>
                </a:cubicBezTo>
                <a:cubicBezTo>
                  <a:pt x="313165" y="730849"/>
                  <a:pt x="312922" y="730862"/>
                  <a:pt x="312680" y="730869"/>
                </a:cubicBezTo>
                <a:cubicBezTo>
                  <a:pt x="303427" y="731151"/>
                  <a:pt x="293970" y="724915"/>
                  <a:pt x="286506" y="712090"/>
                </a:cubicBezTo>
                <a:lnTo>
                  <a:pt x="273715" y="690118"/>
                </a:lnTo>
                <a:lnTo>
                  <a:pt x="260219" y="698022"/>
                </a:lnTo>
                <a:lnTo>
                  <a:pt x="253366" y="701671"/>
                </a:lnTo>
                <a:cubicBezTo>
                  <a:pt x="239924" y="708828"/>
                  <a:pt x="228352" y="708983"/>
                  <a:pt x="220691" y="703350"/>
                </a:cubicBezTo>
                <a:cubicBezTo>
                  <a:pt x="220421" y="703319"/>
                  <a:pt x="220215" y="703189"/>
                  <a:pt x="220014" y="703056"/>
                </a:cubicBezTo>
                <a:cubicBezTo>
                  <a:pt x="216154" y="700500"/>
                  <a:pt x="213196" y="696586"/>
                  <a:pt x="211368" y="691462"/>
                </a:cubicBezTo>
                <a:lnTo>
                  <a:pt x="210364" y="681325"/>
                </a:lnTo>
                <a:lnTo>
                  <a:pt x="200529" y="687249"/>
                </a:lnTo>
                <a:cubicBezTo>
                  <a:pt x="195223" y="688819"/>
                  <a:pt x="190228" y="688662"/>
                  <a:pt x="185827" y="686862"/>
                </a:cubicBezTo>
                <a:cubicBezTo>
                  <a:pt x="185558" y="686898"/>
                  <a:pt x="185327" y="686822"/>
                  <a:pt x="185097" y="686741"/>
                </a:cubicBezTo>
                <a:cubicBezTo>
                  <a:pt x="176368" y="683662"/>
                  <a:pt x="169804" y="674431"/>
                  <a:pt x="167476" y="659775"/>
                </a:cubicBezTo>
                <a:lnTo>
                  <a:pt x="163487" y="634667"/>
                </a:lnTo>
                <a:lnTo>
                  <a:pt x="148046" y="637162"/>
                </a:lnTo>
                <a:lnTo>
                  <a:pt x="140336" y="638088"/>
                </a:lnTo>
                <a:cubicBezTo>
                  <a:pt x="125217" y="639907"/>
                  <a:pt x="114371" y="635871"/>
                  <a:pt x="109263" y="627850"/>
                </a:cubicBezTo>
                <a:cubicBezTo>
                  <a:pt x="109022" y="627725"/>
                  <a:pt x="108876" y="627529"/>
                  <a:pt x="108737" y="627331"/>
                </a:cubicBezTo>
                <a:cubicBezTo>
                  <a:pt x="106060" y="623554"/>
                  <a:pt x="104717" y="618836"/>
                  <a:pt x="104863" y="613398"/>
                </a:cubicBezTo>
                <a:lnTo>
                  <a:pt x="107589" y="603582"/>
                </a:lnTo>
                <a:lnTo>
                  <a:pt x="96278" y="605554"/>
                </a:lnTo>
                <a:cubicBezTo>
                  <a:pt x="90763" y="605101"/>
                  <a:pt x="86162" y="603150"/>
                  <a:pt x="82708" y="599881"/>
                </a:cubicBezTo>
                <a:cubicBezTo>
                  <a:pt x="82445" y="599819"/>
                  <a:pt x="82257" y="599664"/>
                  <a:pt x="82073" y="599506"/>
                </a:cubicBezTo>
                <a:cubicBezTo>
                  <a:pt x="75044" y="593481"/>
                  <a:pt x="72258" y="582502"/>
                  <a:pt x="75381" y="567995"/>
                </a:cubicBezTo>
                <a:lnTo>
                  <a:pt x="80731" y="543140"/>
                </a:lnTo>
                <a:lnTo>
                  <a:pt x="65433" y="539890"/>
                </a:lnTo>
                <a:lnTo>
                  <a:pt x="57909" y="537969"/>
                </a:lnTo>
                <a:cubicBezTo>
                  <a:pt x="43154" y="534203"/>
                  <a:pt x="34497" y="526521"/>
                  <a:pt x="32631" y="517198"/>
                </a:cubicBezTo>
                <a:cubicBezTo>
                  <a:pt x="32452" y="516992"/>
                  <a:pt x="32388" y="516758"/>
                  <a:pt x="32328" y="516523"/>
                </a:cubicBezTo>
                <a:cubicBezTo>
                  <a:pt x="31198" y="512034"/>
                  <a:pt x="31650" y="507148"/>
                  <a:pt x="33750" y="502131"/>
                </a:cubicBezTo>
                <a:lnTo>
                  <a:pt x="39837" y="493964"/>
                </a:lnTo>
                <a:lnTo>
                  <a:pt x="28578" y="491716"/>
                </a:lnTo>
                <a:cubicBezTo>
                  <a:pt x="23600" y="489301"/>
                  <a:pt x="20014" y="485819"/>
                  <a:pt x="17974" y="481524"/>
                </a:cubicBezTo>
                <a:cubicBezTo>
                  <a:pt x="17751" y="481370"/>
                  <a:pt x="17632" y="481158"/>
                  <a:pt x="17517" y="480945"/>
                </a:cubicBezTo>
                <a:cubicBezTo>
                  <a:pt x="13139" y="472787"/>
                  <a:pt x="14508" y="461542"/>
                  <a:pt x="22660" y="449144"/>
                </a:cubicBezTo>
                <a:lnTo>
                  <a:pt x="36629" y="427901"/>
                </a:lnTo>
                <a:lnTo>
                  <a:pt x="23537" y="419343"/>
                </a:lnTo>
                <a:lnTo>
                  <a:pt x="17215" y="414834"/>
                </a:lnTo>
                <a:cubicBezTo>
                  <a:pt x="4817" y="405992"/>
                  <a:pt x="-480" y="395701"/>
                  <a:pt x="1148" y="386334"/>
                </a:cubicBezTo>
                <a:cubicBezTo>
                  <a:pt x="1055" y="386078"/>
                  <a:pt x="1079" y="385836"/>
                  <a:pt x="1108" y="385595"/>
                </a:cubicBezTo>
                <a:cubicBezTo>
                  <a:pt x="1677" y="381002"/>
                  <a:pt x="3863" y="376608"/>
                  <a:pt x="7633" y="372689"/>
                </a:cubicBezTo>
                <a:lnTo>
                  <a:pt x="16260" y="367271"/>
                </a:lnTo>
                <a:lnTo>
                  <a:pt x="6573" y="361108"/>
                </a:lnTo>
                <a:cubicBezTo>
                  <a:pt x="2803" y="357059"/>
                  <a:pt x="718" y="352516"/>
                  <a:pt x="367" y="347774"/>
                </a:cubicBezTo>
                <a:cubicBezTo>
                  <a:pt x="215" y="347551"/>
                  <a:pt x="179" y="347309"/>
                  <a:pt x="149" y="347069"/>
                </a:cubicBezTo>
                <a:cubicBezTo>
                  <a:pt x="-985" y="337881"/>
                  <a:pt x="4353" y="327889"/>
                  <a:pt x="16433" y="319274"/>
                </a:cubicBezTo>
                <a:lnTo>
                  <a:pt x="37132" y="304510"/>
                </a:lnTo>
                <a:lnTo>
                  <a:pt x="28016" y="291801"/>
                </a:lnTo>
                <a:lnTo>
                  <a:pt x="23750" y="285313"/>
                </a:lnTo>
                <a:cubicBezTo>
                  <a:pt x="15384" y="272589"/>
                  <a:pt x="14162" y="261080"/>
                  <a:pt x="19064" y="252933"/>
                </a:cubicBezTo>
                <a:cubicBezTo>
                  <a:pt x="19069" y="252662"/>
                  <a:pt x="19179" y="252445"/>
                  <a:pt x="19294" y="252231"/>
                </a:cubicBezTo>
                <a:cubicBezTo>
                  <a:pt x="21483" y="248153"/>
                  <a:pt x="25109" y="244846"/>
                  <a:pt x="30041" y="242553"/>
                </a:cubicBezTo>
                <a:lnTo>
                  <a:pt x="40042" y="240618"/>
                </a:lnTo>
                <a:lnTo>
                  <a:pt x="33235" y="231371"/>
                </a:lnTo>
                <a:cubicBezTo>
                  <a:pt x="31183" y="226232"/>
                  <a:pt x="30879" y="221245"/>
                  <a:pt x="32265" y="216696"/>
                </a:cubicBezTo>
                <a:cubicBezTo>
                  <a:pt x="32203" y="216432"/>
                  <a:pt x="32257" y="216194"/>
                  <a:pt x="32317" y="215959"/>
                </a:cubicBezTo>
                <a:cubicBezTo>
                  <a:pt x="34578" y="206982"/>
                  <a:pt x="43164" y="199594"/>
                  <a:pt x="57542" y="195924"/>
                </a:cubicBezTo>
                <a:lnTo>
                  <a:pt x="82177" y="189634"/>
                </a:lnTo>
                <a:lnTo>
                  <a:pt x="78267" y="174491"/>
                </a:lnTo>
                <a:lnTo>
                  <a:pt x="76632" y="166900"/>
                </a:lnTo>
                <a:cubicBezTo>
                  <a:pt x="73427" y="152013"/>
                  <a:pt x="76445" y="140840"/>
                  <a:pt x="83960" y="135013"/>
                </a:cubicBezTo>
                <a:cubicBezTo>
                  <a:pt x="84063" y="134762"/>
                  <a:pt x="84244" y="134600"/>
                  <a:pt x="84428" y="134442"/>
                </a:cubicBezTo>
                <a:cubicBezTo>
                  <a:pt x="87942" y="131430"/>
                  <a:pt x="92517" y="129655"/>
                  <a:pt x="97944" y="129300"/>
                </a:cubicBezTo>
                <a:lnTo>
                  <a:pt x="107970" y="131108"/>
                </a:lnTo>
                <a:lnTo>
                  <a:pt x="104963" y="120027"/>
                </a:lnTo>
                <a:cubicBezTo>
                  <a:pt x="104906" y="114494"/>
                  <a:pt x="106424" y="109732"/>
                  <a:pt x="109359" y="105991"/>
                </a:cubicBezTo>
                <a:cubicBezTo>
                  <a:pt x="109397" y="105725"/>
                  <a:pt x="109534" y="105522"/>
                  <a:pt x="109675" y="105324"/>
                </a:cubicBezTo>
                <a:cubicBezTo>
                  <a:pt x="115026" y="97770"/>
                  <a:pt x="125701" y="93982"/>
                  <a:pt x="140434" y="95753"/>
                </a:cubicBezTo>
                <a:lnTo>
                  <a:pt x="165676" y="98788"/>
                </a:lnTo>
                <a:lnTo>
                  <a:pt x="167501" y="83255"/>
                </a:lnTo>
                <a:lnTo>
                  <a:pt x="168720" y="75586"/>
                </a:lnTo>
                <a:cubicBezTo>
                  <a:pt x="171109" y="60547"/>
                  <a:pt x="177959" y="51218"/>
                  <a:pt x="187070" y="48500"/>
                </a:cubicBezTo>
                <a:cubicBezTo>
                  <a:pt x="187258" y="48303"/>
                  <a:pt x="187486" y="48216"/>
                  <a:pt x="187714" y="48135"/>
                </a:cubicBezTo>
                <a:cubicBezTo>
                  <a:pt x="192080" y="46596"/>
                  <a:pt x="196986" y="46595"/>
                  <a:pt x="202175" y="48223"/>
                </a:cubicBezTo>
                <a:lnTo>
                  <a:pt x="210870" y="53531"/>
                </a:lnTo>
                <a:lnTo>
                  <a:pt x="212070" y="42112"/>
                </a:lnTo>
                <a:cubicBezTo>
                  <a:pt x="214014" y="36932"/>
                  <a:pt x="217151" y="33041"/>
                  <a:pt x="221239" y="30613"/>
                </a:cubicBezTo>
                <a:cubicBezTo>
                  <a:pt x="221372" y="30377"/>
                  <a:pt x="221572" y="30238"/>
                  <a:pt x="221774" y="30104"/>
                </a:cubicBezTo>
                <a:cubicBezTo>
                  <a:pt x="229492" y="24994"/>
                  <a:pt x="240815" y="25318"/>
                  <a:pt x="253913" y="32292"/>
                </a:cubicBezTo>
                <a:lnTo>
                  <a:pt x="276354" y="44240"/>
                </a:lnTo>
                <a:lnTo>
                  <a:pt x="283668" y="30415"/>
                </a:lnTo>
                <a:lnTo>
                  <a:pt x="287575" y="23704"/>
                </a:lnTo>
                <a:cubicBezTo>
                  <a:pt x="295236" y="10542"/>
                  <a:pt x="304992" y="4320"/>
                  <a:pt x="314471" y="5076"/>
                </a:cubicBezTo>
                <a:cubicBezTo>
                  <a:pt x="314717" y="4960"/>
                  <a:pt x="314961" y="4962"/>
                  <a:pt x="315202" y="4968"/>
                </a:cubicBezTo>
                <a:cubicBezTo>
                  <a:pt x="319829" y="5110"/>
                  <a:pt x="324405" y="6881"/>
                  <a:pt x="328656" y="10275"/>
                </a:cubicBezTo>
                <a:lnTo>
                  <a:pt x="334846" y="18365"/>
                </a:lnTo>
                <a:lnTo>
                  <a:pt x="340089" y="8150"/>
                </a:lnTo>
                <a:cubicBezTo>
                  <a:pt x="343774" y="4023"/>
                  <a:pt x="348104" y="1527"/>
                  <a:pt x="352793" y="740"/>
                </a:cubicBezTo>
                <a:cubicBezTo>
                  <a:pt x="353002" y="568"/>
                  <a:pt x="353240" y="511"/>
                  <a:pt x="353476" y="459"/>
                </a:cubicBezTo>
                <a:close/>
              </a:path>
            </a:pathLst>
          </a:custGeom>
          <a:solidFill>
            <a:srgbClr val="5EA7FD"/>
          </a:solidFill>
          <a:ln w="12700" cap="flat" cmpd="sng" algn="ctr">
            <a:noFill/>
            <a:prstDash val="solid"/>
            <a:miter lim="800000"/>
          </a:ln>
          <a:effectLst>
            <a:outerShdw blurRad="50800" dist="38100" dir="5400000" algn="t" rotWithShape="0">
              <a:prstClr val="black">
                <a:alpha val="40000"/>
              </a:prstClr>
            </a:outerShdw>
          </a:effectLst>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2000" b="0" i="0" u="none" strike="noStrike" kern="0" cap="none" spc="0" normalizeH="0" baseline="0" noProof="0">
              <a:ln>
                <a:noFill/>
              </a:ln>
              <a:solidFill>
                <a:prstClr val="white"/>
              </a:solidFill>
              <a:effectLst/>
              <a:uLnTx/>
              <a:uFillTx/>
              <a:latin typeface="Arial" panose="020B0604020202020204" pitchFamily="34" charset="0"/>
              <a:ea typeface="微软雅黑" panose="020B0503020204020204" pitchFamily="34" charset="-122"/>
              <a:cs typeface="+mn-cs"/>
            </a:endParaRPr>
          </a:p>
        </p:txBody>
      </p:sp>
      <p:sp>
        <p:nvSpPr>
          <p:cNvPr id="16" name="MH_SubTitle_2"/>
          <p:cNvSpPr/>
          <p:nvPr>
            <p:custDataLst>
              <p:tags r:id="rId6"/>
            </p:custDataLst>
          </p:nvPr>
        </p:nvSpPr>
        <p:spPr>
          <a:xfrm>
            <a:off x="5383213" y="3522241"/>
            <a:ext cx="1831975" cy="1833562"/>
          </a:xfrm>
          <a:prstGeom prst="ellipse">
            <a:avLst/>
          </a:prstGeom>
          <a:noFill/>
          <a:ln w="12700" cap="flat" cmpd="sng" algn="ctr">
            <a:solidFill>
              <a:srgbClr val="FEFFFF"/>
            </a:solidFill>
            <a:prstDash val="sysDot"/>
            <a:miter lim="800000"/>
          </a:ln>
          <a:effectLst/>
        </p:spPr>
        <p:txBody>
          <a:bodyPr anchor="ctr">
            <a:norm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zh-CN" altLang="en-US" sz="2400" i="0" u="none" strike="noStrike" kern="0" cap="none" spc="0" normalizeH="0" baseline="0" noProof="0" dirty="0">
                <a:ln>
                  <a:noFill/>
                </a:ln>
                <a:solidFill>
                  <a:srgbClr val="FCFCFC"/>
                </a:solidFill>
                <a:effectLst/>
                <a:uLnTx/>
                <a:uFillTx/>
                <a:latin typeface="Arial" panose="020B0604020202020204" pitchFamily="34" charset="0"/>
                <a:ea typeface="微软雅黑" panose="020B0503020204020204" pitchFamily="34" charset="-122"/>
                <a:cs typeface="+mn-cs"/>
              </a:rPr>
              <a:t>贷记支票</a:t>
            </a:r>
          </a:p>
        </p:txBody>
      </p:sp>
      <p:sp>
        <p:nvSpPr>
          <p:cNvPr id="17" name="TextBox 16"/>
          <p:cNvSpPr txBox="1"/>
          <p:nvPr/>
        </p:nvSpPr>
        <p:spPr>
          <a:xfrm>
            <a:off x="395536" y="1538244"/>
            <a:ext cx="360040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电子支票的分类</a:t>
            </a:r>
          </a:p>
        </p:txBody>
      </p:sp>
    </p:spTree>
    <p:extLst>
      <p:ext uri="{BB962C8B-B14F-4D97-AF65-F5344CB8AC3E}">
        <p14:creationId xmlns:p14="http://schemas.microsoft.com/office/powerpoint/2010/main" val="30103065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pic>
        <p:nvPicPr>
          <p:cNvPr id="10" name="Picture 2" descr="第十章图8-5%20%20电子借记支票流转程序"/>
          <p:cNvPicPr>
            <a:picLocks noChangeAspect="1" noChangeArrowheads="1"/>
          </p:cNvPicPr>
          <p:nvPr/>
        </p:nvPicPr>
        <p:blipFill>
          <a:blip r:embed="rId2"/>
          <a:srcRect/>
          <a:stretch>
            <a:fillRect/>
          </a:stretch>
        </p:blipFill>
        <p:spPr bwMode="auto">
          <a:xfrm>
            <a:off x="1285852" y="1428735"/>
            <a:ext cx="6670524" cy="5188185"/>
          </a:xfrm>
          <a:prstGeom prst="rect">
            <a:avLst/>
          </a:prstGeom>
          <a:noFill/>
          <a:ln w="9525">
            <a:noFill/>
            <a:miter lim="800000"/>
            <a:headEnd/>
            <a:tailEnd/>
          </a:ln>
        </p:spPr>
      </p:pic>
      <p:sp>
        <p:nvSpPr>
          <p:cNvPr id="18" name="矩形 17"/>
          <p:cNvSpPr/>
          <p:nvPr/>
        </p:nvSpPr>
        <p:spPr>
          <a:xfrm>
            <a:off x="2786050" y="6009917"/>
            <a:ext cx="2509020" cy="369332"/>
          </a:xfrm>
          <a:prstGeom prst="rect">
            <a:avLst/>
          </a:prstGeom>
        </p:spPr>
        <p:txBody>
          <a:bodyPr wrap="none">
            <a:spAutoFit/>
          </a:bodyPr>
          <a:lstStyle/>
          <a:p>
            <a:r>
              <a:rPr lang="zh-CN" altLang="en-US" dirty="0"/>
              <a:t>电子借记支票流转程序</a:t>
            </a:r>
          </a:p>
        </p:txBody>
      </p:sp>
    </p:spTree>
    <p:extLst>
      <p:ext uri="{BB962C8B-B14F-4D97-AF65-F5344CB8AC3E}">
        <p14:creationId xmlns:p14="http://schemas.microsoft.com/office/powerpoint/2010/main" val="1182078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sp>
        <p:nvSpPr>
          <p:cNvPr id="10" name="内容占位符 2"/>
          <p:cNvSpPr>
            <a:spLocks noGrp="1"/>
          </p:cNvSpPr>
          <p:nvPr>
            <p:ph idx="4294967295"/>
          </p:nvPr>
        </p:nvSpPr>
        <p:spPr>
          <a:xfrm>
            <a:off x="611560" y="1340768"/>
            <a:ext cx="8229600" cy="5040560"/>
          </a:xfrm>
        </p:spPr>
        <p:txBody>
          <a:bodyPr/>
          <a:lstStyle/>
          <a:p>
            <a:r>
              <a:rPr lang="zh-CN" altLang="en-US" sz="2800" dirty="0"/>
              <a:t>电子借记支票的流传程序可分以下几个步骤：</a:t>
            </a:r>
          </a:p>
          <a:p>
            <a:pPr marL="514350" lvl="0" indent="-514350">
              <a:buFont typeface="+mj-lt"/>
              <a:buAutoNum type="arabicPeriod"/>
            </a:pPr>
            <a:r>
              <a:rPr lang="zh-CN" altLang="en-US" sz="2800" dirty="0"/>
              <a:t>出票人将足额款项存入银行。</a:t>
            </a:r>
          </a:p>
          <a:p>
            <a:pPr marL="514350" lvl="0" indent="-514350">
              <a:buFont typeface="+mj-lt"/>
              <a:buAutoNum type="arabicPeriod"/>
            </a:pPr>
            <a:r>
              <a:rPr lang="zh-CN" altLang="en-US" sz="2800" dirty="0"/>
              <a:t>出票人通过网络向持票人发出电子支票。</a:t>
            </a:r>
          </a:p>
          <a:p>
            <a:pPr marL="514350" lvl="0" indent="-514350">
              <a:buFont typeface="+mj-lt"/>
              <a:buAutoNum type="arabicPeriod"/>
            </a:pPr>
            <a:r>
              <a:rPr lang="zh-CN" altLang="en-US" sz="2800" dirty="0"/>
              <a:t>持票人将电子支票寄送持票人开户银行索付。</a:t>
            </a:r>
          </a:p>
          <a:p>
            <a:pPr marL="514350" lvl="0" indent="-514350">
              <a:buFont typeface="+mj-lt"/>
              <a:buAutoNum type="arabicPeriod"/>
            </a:pPr>
            <a:r>
              <a:rPr lang="zh-CN" altLang="en-US" sz="2800" dirty="0"/>
              <a:t>持票人开户银行通过票据清算中心将电子支票寄送出票人开户银行。</a:t>
            </a:r>
          </a:p>
          <a:p>
            <a:pPr marL="514350" lvl="0" indent="-514350">
              <a:buFont typeface="+mj-lt"/>
              <a:buAutoNum type="arabicPeriod"/>
            </a:pPr>
            <a:r>
              <a:rPr lang="zh-CN" altLang="en-US" sz="2800" dirty="0"/>
              <a:t>出票人开户银行通过票据清算中心将资金划转持票人开户银行。</a:t>
            </a:r>
          </a:p>
          <a:p>
            <a:pPr marL="514350" lvl="0" indent="-514350">
              <a:buFont typeface="+mj-lt"/>
              <a:buAutoNum type="arabicPeriod"/>
            </a:pPr>
            <a:r>
              <a:rPr lang="zh-CN" altLang="en-US" sz="2800" dirty="0"/>
              <a:t>出票人开户银行通知出票人。</a:t>
            </a:r>
          </a:p>
          <a:p>
            <a:pPr marL="514350" lvl="0" indent="-514350">
              <a:buFont typeface="+mj-lt"/>
              <a:buAutoNum type="arabicPeriod"/>
            </a:pPr>
            <a:r>
              <a:rPr lang="zh-CN" altLang="en-US" sz="2800" dirty="0"/>
              <a:t>持票人开户银行将资金划入持票人账户。</a:t>
            </a:r>
          </a:p>
          <a:p>
            <a:pPr>
              <a:buNone/>
            </a:pPr>
            <a:r>
              <a:rPr lang="en-US" dirty="0"/>
              <a:t> </a:t>
            </a:r>
            <a:endParaRPr lang="zh-CN" altLang="en-US" dirty="0"/>
          </a:p>
          <a:p>
            <a:endParaRPr lang="zh-CN" altLang="en-US" dirty="0"/>
          </a:p>
        </p:txBody>
      </p:sp>
    </p:spTree>
    <p:extLst>
      <p:ext uri="{BB962C8B-B14F-4D97-AF65-F5344CB8AC3E}">
        <p14:creationId xmlns:p14="http://schemas.microsoft.com/office/powerpoint/2010/main" val="1691495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7" name="Rectangle 7"/>
          <p:cNvSpPr>
            <a:spLocks noGrp="1" noChangeArrowheads="1"/>
          </p:cNvSpPr>
          <p:nvPr>
            <p:ph type="title"/>
          </p:nvPr>
        </p:nvSpPr>
        <p:spPr/>
        <p:txBody>
          <a:bodyPr/>
          <a:lstStyle/>
          <a:p>
            <a:r>
              <a:rPr lang="zh-CN" altLang="zh-CN" dirty="0" smtClean="0"/>
              <a:t>第</a:t>
            </a:r>
            <a:r>
              <a:rPr lang="en-US" altLang="zh-CN" dirty="0"/>
              <a:t>4</a:t>
            </a:r>
            <a:r>
              <a:rPr lang="zh-CN" altLang="zh-CN" dirty="0" smtClean="0"/>
              <a:t>章 </a:t>
            </a:r>
            <a:r>
              <a:rPr lang="zh-CN" altLang="en-US" dirty="0"/>
              <a:t>电子</a:t>
            </a:r>
            <a:r>
              <a:rPr lang="zh-CN" altLang="en-US" dirty="0" smtClean="0"/>
              <a:t>支付工具</a:t>
            </a:r>
            <a:endParaRPr lang="en-US" altLang="zh-CN" dirty="0">
              <a:ea typeface="宋体" charset="-122"/>
            </a:endParaRPr>
          </a:p>
        </p:txBody>
      </p:sp>
      <p:sp>
        <p:nvSpPr>
          <p:cNvPr id="31" name="AutoShape 3">
            <a:hlinkClick r:id="rId2" action="ppaction://hlinksldjump"/>
          </p:cNvPr>
          <p:cNvSpPr>
            <a:spLocks noChangeArrowheads="1"/>
          </p:cNvSpPr>
          <p:nvPr/>
        </p:nvSpPr>
        <p:spPr bwMode="gray">
          <a:xfrm>
            <a:off x="1219200" y="2425700"/>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32" name="AutoShape 4">
            <a:hlinkClick r:id="rId3" action="ppaction://hlinksldjump"/>
          </p:cNvPr>
          <p:cNvSpPr>
            <a:spLocks noChangeArrowheads="1"/>
          </p:cNvSpPr>
          <p:nvPr/>
        </p:nvSpPr>
        <p:spPr bwMode="gray">
          <a:xfrm>
            <a:off x="1219200" y="1730375"/>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33" name="Group 5"/>
          <p:cNvGrpSpPr>
            <a:grpSpLocks/>
          </p:cNvGrpSpPr>
          <p:nvPr/>
        </p:nvGrpSpPr>
        <p:grpSpPr bwMode="auto">
          <a:xfrm>
            <a:off x="7543800" y="2070100"/>
            <a:ext cx="187325" cy="601663"/>
            <a:chOff x="960" y="1764"/>
            <a:chExt cx="130" cy="418"/>
          </a:xfrm>
        </p:grpSpPr>
        <p:sp>
          <p:nvSpPr>
            <p:cNvPr id="34" name="Oval 6"/>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35" name="Oval 7"/>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36" name="AutoShape 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grpSp>
        <p:nvGrpSpPr>
          <p:cNvPr id="37" name="Group 9"/>
          <p:cNvGrpSpPr>
            <a:grpSpLocks/>
          </p:cNvGrpSpPr>
          <p:nvPr/>
        </p:nvGrpSpPr>
        <p:grpSpPr bwMode="auto">
          <a:xfrm>
            <a:off x="1371600" y="2066925"/>
            <a:ext cx="187325" cy="601663"/>
            <a:chOff x="960" y="1764"/>
            <a:chExt cx="130" cy="418"/>
          </a:xfrm>
        </p:grpSpPr>
        <p:sp>
          <p:nvSpPr>
            <p:cNvPr id="38" name="Oval 10"/>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39" name="Oval 11"/>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40" name="AutoShape 1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sp>
        <p:nvSpPr>
          <p:cNvPr id="41" name="Text Box 13"/>
          <p:cNvSpPr txBox="1">
            <a:spLocks noChangeArrowheads="1"/>
          </p:cNvSpPr>
          <p:nvPr/>
        </p:nvSpPr>
        <p:spPr bwMode="white">
          <a:xfrm>
            <a:off x="2057400" y="1795463"/>
            <a:ext cx="5029200" cy="457200"/>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pPr marL="457200" indent="-457200">
              <a:spcBef>
                <a:spcPct val="50000"/>
              </a:spcBef>
              <a:buClr>
                <a:schemeClr val="tx1"/>
              </a:buClr>
              <a:defRPr/>
            </a:pPr>
            <a:r>
              <a:rPr lang="en-US" altLang="zh-CN" sz="2400" dirty="0" smtClean="0">
                <a:solidFill>
                  <a:schemeClr val="bg1"/>
                </a:solidFill>
              </a:rPr>
              <a:t>4.1</a:t>
            </a:r>
            <a:r>
              <a:rPr lang="zh-CN" altLang="en-US" sz="2400" dirty="0" smtClean="0">
                <a:solidFill>
                  <a:schemeClr val="bg1"/>
                </a:solidFill>
              </a:rPr>
              <a:t>银行卡</a:t>
            </a:r>
            <a:endParaRPr lang="en-US" altLang="zh-CN" sz="2400" b="1" dirty="0">
              <a:solidFill>
                <a:schemeClr val="bg1"/>
              </a:solidFill>
            </a:endParaRPr>
          </a:p>
        </p:txBody>
      </p:sp>
      <p:sp>
        <p:nvSpPr>
          <p:cNvPr id="42" name="AutoShape 14">
            <a:hlinkClick r:id="rId4" action="ppaction://hlinksldjump"/>
          </p:cNvPr>
          <p:cNvSpPr>
            <a:spLocks noChangeArrowheads="1"/>
          </p:cNvSpPr>
          <p:nvPr/>
        </p:nvSpPr>
        <p:spPr bwMode="gray">
          <a:xfrm>
            <a:off x="1219200" y="3151188"/>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43" name="AutoShape 15">
            <a:hlinkClick r:id="rId5" action="ppaction://hlinksldjump"/>
          </p:cNvPr>
          <p:cNvSpPr>
            <a:spLocks noChangeArrowheads="1"/>
          </p:cNvSpPr>
          <p:nvPr/>
        </p:nvSpPr>
        <p:spPr bwMode="gray">
          <a:xfrm>
            <a:off x="1219200" y="3865563"/>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44" name="Group 16"/>
          <p:cNvGrpSpPr>
            <a:grpSpLocks/>
          </p:cNvGrpSpPr>
          <p:nvPr/>
        </p:nvGrpSpPr>
        <p:grpSpPr bwMode="auto">
          <a:xfrm>
            <a:off x="7543800" y="3509963"/>
            <a:ext cx="187325" cy="601662"/>
            <a:chOff x="960" y="1764"/>
            <a:chExt cx="130" cy="418"/>
          </a:xfrm>
        </p:grpSpPr>
        <p:sp>
          <p:nvSpPr>
            <p:cNvPr id="45" name="Oval 17"/>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46" name="Oval 18"/>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47" name="AutoShape 1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grpSp>
        <p:nvGrpSpPr>
          <p:cNvPr id="48" name="Group 20"/>
          <p:cNvGrpSpPr>
            <a:grpSpLocks/>
          </p:cNvGrpSpPr>
          <p:nvPr/>
        </p:nvGrpSpPr>
        <p:grpSpPr bwMode="auto">
          <a:xfrm>
            <a:off x="1371600" y="3506788"/>
            <a:ext cx="187325" cy="601662"/>
            <a:chOff x="960" y="1764"/>
            <a:chExt cx="130" cy="418"/>
          </a:xfrm>
        </p:grpSpPr>
        <p:sp>
          <p:nvSpPr>
            <p:cNvPr id="49" name="Oval 21"/>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50" name="Oval 22"/>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51" name="AutoShape 2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sp>
        <p:nvSpPr>
          <p:cNvPr id="52" name="AutoShape 24">
            <a:hlinkClick r:id="rId6" action="ppaction://hlinksldjump"/>
          </p:cNvPr>
          <p:cNvSpPr>
            <a:spLocks noChangeArrowheads="1"/>
          </p:cNvSpPr>
          <p:nvPr/>
        </p:nvSpPr>
        <p:spPr bwMode="gray">
          <a:xfrm>
            <a:off x="1219200" y="4591050"/>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3" name="Text Box 25"/>
          <p:cNvSpPr txBox="1">
            <a:spLocks noChangeArrowheads="1"/>
          </p:cNvSpPr>
          <p:nvPr/>
        </p:nvSpPr>
        <p:spPr bwMode="white">
          <a:xfrm>
            <a:off x="2057400" y="2498725"/>
            <a:ext cx="5029200" cy="457200"/>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pPr marL="457200" indent="-457200">
              <a:spcBef>
                <a:spcPct val="50000"/>
              </a:spcBef>
              <a:buClr>
                <a:schemeClr val="tx1"/>
              </a:buClr>
              <a:defRPr/>
            </a:pPr>
            <a:r>
              <a:rPr lang="en-US" altLang="zh-CN" sz="2400" dirty="0">
                <a:solidFill>
                  <a:schemeClr val="bg1"/>
                </a:solidFill>
              </a:rPr>
              <a:t>4</a:t>
            </a:r>
            <a:r>
              <a:rPr lang="en-US" altLang="zh-CN" sz="2400" dirty="0" smtClean="0">
                <a:solidFill>
                  <a:schemeClr val="bg1"/>
                </a:solidFill>
              </a:rPr>
              <a:t>.2</a:t>
            </a:r>
            <a:r>
              <a:rPr lang="zh-CN" altLang="en-US" sz="2400" dirty="0" smtClean="0">
                <a:solidFill>
                  <a:schemeClr val="bg1"/>
                </a:solidFill>
              </a:rPr>
              <a:t>电子现金</a:t>
            </a:r>
            <a:endParaRPr lang="en-US" altLang="zh-CN" sz="2400" b="1" dirty="0">
              <a:solidFill>
                <a:schemeClr val="bg1"/>
              </a:solidFill>
            </a:endParaRPr>
          </a:p>
        </p:txBody>
      </p:sp>
      <p:sp>
        <p:nvSpPr>
          <p:cNvPr id="54" name="Text Box 26"/>
          <p:cNvSpPr txBox="1">
            <a:spLocks noChangeArrowheads="1"/>
          </p:cNvSpPr>
          <p:nvPr/>
        </p:nvSpPr>
        <p:spPr bwMode="white">
          <a:xfrm>
            <a:off x="2057400" y="3222625"/>
            <a:ext cx="5029200" cy="457200"/>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pPr marL="457200" indent="-457200">
              <a:spcBef>
                <a:spcPct val="50000"/>
              </a:spcBef>
              <a:buClr>
                <a:schemeClr val="tx1"/>
              </a:buClr>
              <a:defRPr/>
            </a:pPr>
            <a:r>
              <a:rPr lang="en-US" altLang="zh-CN" sz="2400" dirty="0">
                <a:solidFill>
                  <a:srgbClr val="FFFFFF"/>
                </a:solidFill>
              </a:rPr>
              <a:t>4</a:t>
            </a:r>
            <a:r>
              <a:rPr lang="en-US" altLang="zh-CN" sz="2400" dirty="0" smtClean="0">
                <a:solidFill>
                  <a:srgbClr val="FFFFFF"/>
                </a:solidFill>
              </a:rPr>
              <a:t>.3</a:t>
            </a:r>
            <a:r>
              <a:rPr lang="zh-CN" altLang="en-US" sz="2400" dirty="0" smtClean="0">
                <a:solidFill>
                  <a:srgbClr val="FFFFFF"/>
                </a:solidFill>
              </a:rPr>
              <a:t>电子支票</a:t>
            </a:r>
            <a:endParaRPr lang="en-US" altLang="zh-CN" sz="2400" b="1" dirty="0">
              <a:solidFill>
                <a:srgbClr val="FFFFFF"/>
              </a:solidFill>
            </a:endParaRPr>
          </a:p>
        </p:txBody>
      </p:sp>
      <p:sp>
        <p:nvSpPr>
          <p:cNvPr id="55" name="Text Box 27"/>
          <p:cNvSpPr txBox="1">
            <a:spLocks noChangeArrowheads="1"/>
          </p:cNvSpPr>
          <p:nvPr/>
        </p:nvSpPr>
        <p:spPr bwMode="white">
          <a:xfrm>
            <a:off x="2057400" y="3927475"/>
            <a:ext cx="5029200" cy="457200"/>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pPr marL="457200" indent="-457200">
              <a:spcBef>
                <a:spcPct val="50000"/>
              </a:spcBef>
              <a:buClr>
                <a:schemeClr val="tx1"/>
              </a:buClr>
              <a:defRPr/>
            </a:pPr>
            <a:r>
              <a:rPr lang="en-US" altLang="zh-CN" sz="2400" dirty="0" smtClean="0">
                <a:solidFill>
                  <a:srgbClr val="FFFFFF"/>
                </a:solidFill>
              </a:rPr>
              <a:t>4.4</a:t>
            </a:r>
            <a:r>
              <a:rPr lang="zh-CN" altLang="en-US" sz="2400" dirty="0" smtClean="0">
                <a:solidFill>
                  <a:srgbClr val="FFFFFF"/>
                </a:solidFill>
              </a:rPr>
              <a:t>电子钱包</a:t>
            </a:r>
            <a:endParaRPr lang="en-US" altLang="zh-CN" sz="2400" b="1" dirty="0">
              <a:solidFill>
                <a:srgbClr val="FFFFFF"/>
              </a:solidFill>
            </a:endParaRPr>
          </a:p>
        </p:txBody>
      </p:sp>
      <p:sp>
        <p:nvSpPr>
          <p:cNvPr id="56" name="Text Box 28"/>
          <p:cNvSpPr txBox="1">
            <a:spLocks noChangeArrowheads="1"/>
          </p:cNvSpPr>
          <p:nvPr/>
        </p:nvSpPr>
        <p:spPr bwMode="white">
          <a:xfrm>
            <a:off x="1979712" y="4620922"/>
            <a:ext cx="5029200" cy="457200"/>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pPr marL="457200" indent="-457200">
              <a:spcBef>
                <a:spcPct val="50000"/>
              </a:spcBef>
              <a:buClr>
                <a:schemeClr val="tx1"/>
              </a:buClr>
              <a:defRPr/>
            </a:pPr>
            <a:r>
              <a:rPr lang="en-US" altLang="zh-CN" sz="2400" dirty="0" smtClean="0">
                <a:solidFill>
                  <a:srgbClr val="FFFFFF"/>
                </a:solidFill>
              </a:rPr>
              <a:t>4.5</a:t>
            </a:r>
            <a:r>
              <a:rPr lang="zh-CN" altLang="en-US" sz="2400" dirty="0" smtClean="0">
                <a:solidFill>
                  <a:srgbClr val="FFFFFF"/>
                </a:solidFill>
              </a:rPr>
              <a:t>微支付</a:t>
            </a:r>
            <a:endParaRPr lang="en-US" altLang="zh-CN" sz="2400" b="1" dirty="0">
              <a:solidFill>
                <a:srgbClr val="FFFFFF"/>
              </a:solidFill>
            </a:endParaRPr>
          </a:p>
        </p:txBody>
      </p:sp>
      <p:grpSp>
        <p:nvGrpSpPr>
          <p:cNvPr id="59" name="Group 31"/>
          <p:cNvGrpSpPr>
            <a:grpSpLocks/>
          </p:cNvGrpSpPr>
          <p:nvPr/>
        </p:nvGrpSpPr>
        <p:grpSpPr bwMode="auto">
          <a:xfrm>
            <a:off x="7543800" y="4953000"/>
            <a:ext cx="187325" cy="601663"/>
            <a:chOff x="960" y="1764"/>
            <a:chExt cx="130" cy="418"/>
          </a:xfrm>
        </p:grpSpPr>
        <p:sp>
          <p:nvSpPr>
            <p:cNvPr id="60" name="Oval 32"/>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61" name="Oval 33"/>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62" name="AutoShape 34"/>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grpSp>
        <p:nvGrpSpPr>
          <p:cNvPr id="63" name="Group 35"/>
          <p:cNvGrpSpPr>
            <a:grpSpLocks/>
          </p:cNvGrpSpPr>
          <p:nvPr/>
        </p:nvGrpSpPr>
        <p:grpSpPr bwMode="auto">
          <a:xfrm>
            <a:off x="1371600" y="4949825"/>
            <a:ext cx="187325" cy="601663"/>
            <a:chOff x="960" y="1764"/>
            <a:chExt cx="130" cy="418"/>
          </a:xfrm>
        </p:grpSpPr>
        <p:sp>
          <p:nvSpPr>
            <p:cNvPr id="64" name="Oval 36"/>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65" name="Oval 37"/>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66" name="AutoShape 3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a:noFill/>
            </a:ln>
            <a:extLst>
              <a:ext uri="{91240B29-F687-4F45-9708-019B960494DF}">
                <a14:hiddenLine xmlns:a14="http://schemas.microsoft.com/office/drawing/2010/main" w="38100" algn="ctr">
                  <a:solidFill>
                    <a:srgbClr val="000000"/>
                  </a:solidFill>
                  <a:round/>
                  <a:headEnd/>
                  <a:tailEnd/>
                </a14:hiddenLine>
              </a:ext>
            </a:extLst>
          </p:spPr>
          <p:txBody>
            <a:bodyPr wrap="none" anchor="ctr"/>
            <a:lstStyle/>
            <a:p>
              <a:endParaRPr lang="zh-CN" altLang="en-US"/>
            </a:p>
          </p:txBody>
        </p:sp>
      </p:grpSp>
    </p:spTree>
    <p:extLst>
      <p:ext uri="{BB962C8B-B14F-4D97-AF65-F5344CB8AC3E}">
        <p14:creationId xmlns:p14="http://schemas.microsoft.com/office/powerpoint/2010/main" val="22944877"/>
      </p:ext>
    </p:extLst>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pic>
        <p:nvPicPr>
          <p:cNvPr id="3" name="Picture 2" descr="第十章图8-6%20%20电子贷记支票流转程序"/>
          <p:cNvPicPr>
            <a:picLocks noChangeAspect="1" noChangeArrowheads="1"/>
          </p:cNvPicPr>
          <p:nvPr/>
        </p:nvPicPr>
        <p:blipFill>
          <a:blip r:embed="rId3"/>
          <a:srcRect/>
          <a:stretch>
            <a:fillRect/>
          </a:stretch>
        </p:blipFill>
        <p:spPr bwMode="auto">
          <a:xfrm>
            <a:off x="1285852" y="1268761"/>
            <a:ext cx="6110456" cy="4364612"/>
          </a:xfrm>
          <a:prstGeom prst="rect">
            <a:avLst/>
          </a:prstGeom>
          <a:noFill/>
          <a:ln w="9525">
            <a:noFill/>
            <a:miter lim="800000"/>
            <a:headEnd/>
            <a:tailEnd/>
          </a:ln>
        </p:spPr>
      </p:pic>
      <p:sp>
        <p:nvSpPr>
          <p:cNvPr id="4" name="矩形 3"/>
          <p:cNvSpPr/>
          <p:nvPr/>
        </p:nvSpPr>
        <p:spPr>
          <a:xfrm>
            <a:off x="3275856" y="5857892"/>
            <a:ext cx="2509020" cy="369332"/>
          </a:xfrm>
          <a:prstGeom prst="rect">
            <a:avLst/>
          </a:prstGeom>
        </p:spPr>
        <p:txBody>
          <a:bodyPr wrap="none">
            <a:spAutoFit/>
          </a:bodyPr>
          <a:lstStyle/>
          <a:p>
            <a:r>
              <a:rPr lang="zh-CN" altLang="en-US" dirty="0"/>
              <a:t>电子贷记支票流转程序</a:t>
            </a:r>
          </a:p>
        </p:txBody>
      </p:sp>
    </p:spTree>
    <p:extLst>
      <p:ext uri="{BB962C8B-B14F-4D97-AF65-F5344CB8AC3E}">
        <p14:creationId xmlns:p14="http://schemas.microsoft.com/office/powerpoint/2010/main" val="120001123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4.3  </a:t>
            </a:r>
            <a:r>
              <a:rPr lang="zh-CN" altLang="en-US" dirty="0"/>
              <a:t>电子</a:t>
            </a:r>
            <a:r>
              <a:rPr lang="zh-CN" altLang="en-US" dirty="0" smtClean="0"/>
              <a:t>支票</a:t>
            </a:r>
            <a:endParaRPr lang="zh-CN" altLang="en-US" dirty="0"/>
          </a:p>
        </p:txBody>
      </p:sp>
      <p:sp>
        <p:nvSpPr>
          <p:cNvPr id="24" name="MH_Other_1"/>
          <p:cNvSpPr>
            <a:spLocks noChangeArrowheads="1"/>
          </p:cNvSpPr>
          <p:nvPr>
            <p:custDataLst>
              <p:tags r:id="rId1"/>
            </p:custDataLst>
          </p:nvPr>
        </p:nvSpPr>
        <p:spPr bwMode="auto">
          <a:xfrm>
            <a:off x="1000366" y="2799920"/>
            <a:ext cx="3153554" cy="3182906"/>
          </a:xfrm>
          <a:prstGeom prst="ellipse">
            <a:avLst/>
          </a:prstGeom>
          <a:noFill/>
          <a:ln w="19050">
            <a:solidFill>
              <a:srgbClr val="64D0F6">
                <a:alpha val="49804"/>
              </a:srgbClr>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25" name="MH_Other_2"/>
          <p:cNvSpPr>
            <a:spLocks noChangeArrowheads="1"/>
          </p:cNvSpPr>
          <p:nvPr>
            <p:custDataLst>
              <p:tags r:id="rId2"/>
            </p:custDataLst>
          </p:nvPr>
        </p:nvSpPr>
        <p:spPr bwMode="gray">
          <a:xfrm>
            <a:off x="3283527" y="2895633"/>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26" name="MH_Other_3"/>
          <p:cNvSpPr>
            <a:spLocks noChangeShapeType="1"/>
          </p:cNvSpPr>
          <p:nvPr>
            <p:custDataLst>
              <p:tags r:id="rId3"/>
            </p:custDataLst>
          </p:nvPr>
        </p:nvSpPr>
        <p:spPr bwMode="gray">
          <a:xfrm>
            <a:off x="827584" y="4398378"/>
            <a:ext cx="3483541" cy="0"/>
          </a:xfrm>
          <a:prstGeom prst="line">
            <a:avLst/>
          </a:prstGeom>
          <a:noFill/>
          <a:ln w="28575">
            <a:solidFill>
              <a:srgbClr val="79D6F7">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27" name="MH_Other_4"/>
          <p:cNvSpPr>
            <a:spLocks noChangeShapeType="1"/>
          </p:cNvSpPr>
          <p:nvPr>
            <p:custDataLst>
              <p:tags r:id="rId4"/>
            </p:custDataLst>
          </p:nvPr>
        </p:nvSpPr>
        <p:spPr bwMode="gray">
          <a:xfrm>
            <a:off x="2569355" y="2564904"/>
            <a:ext cx="0" cy="3663845"/>
          </a:xfrm>
          <a:prstGeom prst="line">
            <a:avLst/>
          </a:prstGeom>
          <a:noFill/>
          <a:ln w="28575">
            <a:solidFill>
              <a:srgbClr val="79D6F7">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28" name="MH_Other_5"/>
          <p:cNvSpPr>
            <a:spLocks noChangeArrowheads="1"/>
          </p:cNvSpPr>
          <p:nvPr>
            <p:custDataLst>
              <p:tags r:id="rId5"/>
            </p:custDataLst>
          </p:nvPr>
        </p:nvSpPr>
        <p:spPr bwMode="gray">
          <a:xfrm>
            <a:off x="1173137" y="2980472"/>
            <a:ext cx="2789323" cy="2810920"/>
          </a:xfrm>
          <a:prstGeom prst="ellipse">
            <a:avLst/>
          </a:prstGeom>
          <a:noFill/>
          <a:ln w="9525">
            <a:solidFill>
              <a:srgbClr val="79D6F7">
                <a:alpha val="50000"/>
              </a:srgbClr>
            </a:solidFill>
            <a:round/>
            <a:headEnd/>
            <a:tailEnd/>
          </a:ln>
          <a:effectLst/>
          <a:extLst>
            <a:ext uri="{909E8E84-426E-40DD-AFC4-6F175D3DCCD1}">
              <a14:hiddenFill xmlns:a14="http://schemas.microsoft.com/office/drawing/2010/main">
                <a:solidFill>
                  <a:schemeClr val="accent1">
                    <a:alpha val="64999"/>
                  </a:schemeClr>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29" name="MH_Other_6"/>
          <p:cNvSpPr>
            <a:spLocks noChangeArrowheads="1"/>
          </p:cNvSpPr>
          <p:nvPr>
            <p:custDataLst>
              <p:tags r:id="rId6"/>
            </p:custDataLst>
          </p:nvPr>
        </p:nvSpPr>
        <p:spPr bwMode="gray">
          <a:xfrm>
            <a:off x="1491874" y="3317646"/>
            <a:ext cx="2137679" cy="2182087"/>
          </a:xfrm>
          <a:prstGeom prst="ellipse">
            <a:avLst/>
          </a:prstGeom>
          <a:solidFill>
            <a:srgbClr val="79D6F7"/>
          </a:solidFill>
          <a:ln w="0">
            <a:noFill/>
          </a:ln>
          <a:effectLst/>
          <a:ex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0" name="MH_SubTitle_1"/>
          <p:cNvSpPr>
            <a:spLocks noChangeArrowheads="1"/>
          </p:cNvSpPr>
          <p:nvPr>
            <p:custDataLst>
              <p:tags r:id="rId7"/>
            </p:custDataLst>
          </p:nvPr>
        </p:nvSpPr>
        <p:spPr bwMode="black">
          <a:xfrm>
            <a:off x="3693273" y="2822971"/>
            <a:ext cx="3050637"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与传统支票十分相似，易于接受</a:t>
            </a:r>
          </a:p>
        </p:txBody>
      </p:sp>
      <p:sp>
        <p:nvSpPr>
          <p:cNvPr id="31" name="MH_Title_1"/>
          <p:cNvSpPr>
            <a:spLocks noChangeArrowheads="1"/>
          </p:cNvSpPr>
          <p:nvPr>
            <p:custDataLst>
              <p:tags r:id="rId8"/>
            </p:custDataLst>
          </p:nvPr>
        </p:nvSpPr>
        <p:spPr bwMode="gray">
          <a:xfrm>
            <a:off x="1876490" y="3709937"/>
            <a:ext cx="1368457" cy="1397517"/>
          </a:xfrm>
          <a:prstGeom prst="ellipse">
            <a:avLst/>
          </a:prstGeom>
          <a:solidFill>
            <a:srgbClr val="0DACE5"/>
          </a:solidFill>
          <a:ln>
            <a:noFill/>
          </a:ln>
          <a:effectLst/>
          <a:extLst/>
        </p:spPr>
        <p:txBody>
          <a:bodyPr wrap="square" lIns="0" tIns="0" rIns="0" bIns="0" anchor="ctr">
            <a:normAutofit/>
          </a:bodyPr>
          <a:lstStyle/>
          <a:p>
            <a:pPr algn="ctr" fontAlgn="auto">
              <a:spcBef>
                <a:spcPts val="0"/>
              </a:spcBef>
              <a:spcAft>
                <a:spcPts val="0"/>
              </a:spcAft>
              <a:defRPr/>
            </a:pPr>
            <a:r>
              <a:rPr lang="zh-CN" altLang="en-US" b="0" kern="0" dirty="0">
                <a:solidFill>
                  <a:srgbClr val="FFFFFF"/>
                </a:solidFill>
                <a:latin typeface="微软雅黑" pitchFamily="34" charset="-122"/>
                <a:ea typeface="微软雅黑" pitchFamily="34" charset="-122"/>
              </a:rPr>
              <a:t>优点</a:t>
            </a:r>
          </a:p>
        </p:txBody>
      </p:sp>
      <p:sp>
        <p:nvSpPr>
          <p:cNvPr id="32" name="MH_Other_7"/>
          <p:cNvSpPr>
            <a:spLocks noChangeArrowheads="1"/>
          </p:cNvSpPr>
          <p:nvPr>
            <p:custDataLst>
              <p:tags r:id="rId9"/>
            </p:custDataLst>
          </p:nvPr>
        </p:nvSpPr>
        <p:spPr bwMode="gray">
          <a:xfrm>
            <a:off x="3737508" y="3352545"/>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3" name="MH_Other_8"/>
          <p:cNvSpPr>
            <a:spLocks noChangeArrowheads="1"/>
          </p:cNvSpPr>
          <p:nvPr>
            <p:custDataLst>
              <p:tags r:id="rId10"/>
            </p:custDataLst>
          </p:nvPr>
        </p:nvSpPr>
        <p:spPr bwMode="gray">
          <a:xfrm>
            <a:off x="3967847" y="3809458"/>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4" name="MH_Other_9"/>
          <p:cNvSpPr>
            <a:spLocks noChangeArrowheads="1"/>
          </p:cNvSpPr>
          <p:nvPr>
            <p:custDataLst>
              <p:tags r:id="rId11"/>
            </p:custDataLst>
          </p:nvPr>
        </p:nvSpPr>
        <p:spPr bwMode="gray">
          <a:xfrm>
            <a:off x="4045967" y="4266370"/>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5" name="MH_Other_10"/>
          <p:cNvSpPr>
            <a:spLocks noChangeArrowheads="1"/>
          </p:cNvSpPr>
          <p:nvPr>
            <p:custDataLst>
              <p:tags r:id="rId12"/>
            </p:custDataLst>
          </p:nvPr>
        </p:nvSpPr>
        <p:spPr bwMode="gray">
          <a:xfrm>
            <a:off x="3967847" y="4723282"/>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6" name="MH_Other_11"/>
          <p:cNvSpPr>
            <a:spLocks noChangeArrowheads="1"/>
          </p:cNvSpPr>
          <p:nvPr>
            <p:custDataLst>
              <p:tags r:id="rId13"/>
            </p:custDataLst>
          </p:nvPr>
        </p:nvSpPr>
        <p:spPr bwMode="gray">
          <a:xfrm>
            <a:off x="3737508" y="5180194"/>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7" name="MH_Other_12"/>
          <p:cNvSpPr>
            <a:spLocks noChangeArrowheads="1"/>
          </p:cNvSpPr>
          <p:nvPr>
            <p:custDataLst>
              <p:tags r:id="rId14"/>
            </p:custDataLst>
          </p:nvPr>
        </p:nvSpPr>
        <p:spPr bwMode="gray">
          <a:xfrm>
            <a:off x="3278764" y="5627582"/>
            <a:ext cx="251461" cy="251444"/>
          </a:xfrm>
          <a:prstGeom prst="ellipse">
            <a:avLst/>
          </a:prstGeom>
          <a:solidFill>
            <a:srgbClr val="22BCF2"/>
          </a:solidFill>
          <a:ln w="12700">
            <a:solidFill>
              <a:srgbClr val="FFFFFF"/>
            </a:solidFill>
            <a:round/>
            <a:headEnd/>
            <a:tailEnd/>
          </a:ln>
          <a:effectLst/>
        </p:spPr>
        <p:txBody>
          <a:bodyPr wrap="none" anchor="ctr"/>
          <a:lstStyle/>
          <a:p>
            <a:pPr fontAlgn="auto">
              <a:spcBef>
                <a:spcPts val="0"/>
              </a:spcBef>
              <a:spcAft>
                <a:spcPts val="0"/>
              </a:spcAft>
              <a:defRPr/>
            </a:pPr>
            <a:endParaRPr lang="zh-CN" altLang="en-US" sz="1350" b="0" kern="0" dirty="0">
              <a:solidFill>
                <a:sysClr val="windowText" lastClr="000000"/>
              </a:solidFill>
              <a:latin typeface="微软雅黑" pitchFamily="34" charset="-122"/>
              <a:ea typeface="微软雅黑" pitchFamily="34" charset="-122"/>
            </a:endParaRPr>
          </a:p>
        </p:txBody>
      </p:sp>
      <p:sp>
        <p:nvSpPr>
          <p:cNvPr id="38" name="MH_SubTitle_2"/>
          <p:cNvSpPr>
            <a:spLocks noChangeArrowheads="1"/>
          </p:cNvSpPr>
          <p:nvPr>
            <p:custDataLst>
              <p:tags r:id="rId15"/>
            </p:custDataLst>
          </p:nvPr>
        </p:nvSpPr>
        <p:spPr bwMode="black">
          <a:xfrm>
            <a:off x="4084652" y="3293352"/>
            <a:ext cx="4098066"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较好的支持</a:t>
            </a:r>
            <a:r>
              <a:rPr lang="en-US" altLang="zh-CN" sz="1600" b="0" kern="0" dirty="0">
                <a:solidFill>
                  <a:srgbClr val="5F5F5F"/>
                </a:solidFill>
                <a:latin typeface="微软雅黑" pitchFamily="34" charset="-122"/>
                <a:ea typeface="微软雅黑" pitchFamily="34" charset="-122"/>
              </a:rPr>
              <a:t>B2B</a:t>
            </a:r>
            <a:r>
              <a:rPr lang="zh-CN" altLang="en-US" sz="1600" b="0" kern="0" dirty="0">
                <a:solidFill>
                  <a:srgbClr val="5F5F5F"/>
                </a:solidFill>
                <a:latin typeface="微软雅黑" pitchFamily="34" charset="-122"/>
                <a:ea typeface="微软雅黑" pitchFamily="34" charset="-122"/>
              </a:rPr>
              <a:t>，</a:t>
            </a:r>
            <a:r>
              <a:rPr lang="en-US" altLang="zh-CN" sz="1600" b="0" kern="0" dirty="0">
                <a:solidFill>
                  <a:srgbClr val="5F5F5F"/>
                </a:solidFill>
                <a:latin typeface="微软雅黑" pitchFamily="34" charset="-122"/>
                <a:ea typeface="微软雅黑" pitchFamily="34" charset="-122"/>
              </a:rPr>
              <a:t>B2G</a:t>
            </a:r>
            <a:r>
              <a:rPr lang="zh-CN" altLang="en-US" sz="1600" b="0" kern="0" dirty="0">
                <a:solidFill>
                  <a:srgbClr val="5F5F5F"/>
                </a:solidFill>
                <a:latin typeface="微软雅黑" pitchFamily="34" charset="-122"/>
                <a:ea typeface="微软雅黑" pitchFamily="34" charset="-122"/>
              </a:rPr>
              <a:t>之间的电子商务</a:t>
            </a:r>
          </a:p>
        </p:txBody>
      </p:sp>
      <p:sp>
        <p:nvSpPr>
          <p:cNvPr id="39" name="MH_SubTitle_3"/>
          <p:cNvSpPr>
            <a:spLocks noChangeArrowheads="1"/>
          </p:cNvSpPr>
          <p:nvPr>
            <p:custDataLst>
              <p:tags r:id="rId16"/>
            </p:custDataLst>
          </p:nvPr>
        </p:nvSpPr>
        <p:spPr bwMode="black">
          <a:xfrm>
            <a:off x="4319782" y="3763734"/>
            <a:ext cx="4366992"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结合现有付款体系，最大限度开发银行潜能</a:t>
            </a:r>
          </a:p>
        </p:txBody>
      </p:sp>
      <p:sp>
        <p:nvSpPr>
          <p:cNvPr id="40" name="MH_SubTitle_4"/>
          <p:cNvSpPr>
            <a:spLocks noChangeArrowheads="1"/>
          </p:cNvSpPr>
          <p:nvPr>
            <p:custDataLst>
              <p:tags r:id="rId17"/>
            </p:custDataLst>
          </p:nvPr>
        </p:nvSpPr>
        <p:spPr bwMode="black">
          <a:xfrm>
            <a:off x="4433318" y="4234116"/>
            <a:ext cx="3050637"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比纸质支票更加安全</a:t>
            </a:r>
          </a:p>
        </p:txBody>
      </p:sp>
      <p:sp>
        <p:nvSpPr>
          <p:cNvPr id="41" name="MH_SubTitle_5"/>
          <p:cNvSpPr>
            <a:spLocks noChangeArrowheads="1"/>
          </p:cNvSpPr>
          <p:nvPr>
            <p:custDataLst>
              <p:tags r:id="rId18"/>
            </p:custDataLst>
          </p:nvPr>
        </p:nvSpPr>
        <p:spPr bwMode="black">
          <a:xfrm>
            <a:off x="4305015" y="4704498"/>
            <a:ext cx="3877703"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提高支票的收集速度，减少了在途资金</a:t>
            </a:r>
          </a:p>
        </p:txBody>
      </p:sp>
      <p:sp>
        <p:nvSpPr>
          <p:cNvPr id="42" name="MH_SubTitle_6"/>
          <p:cNvSpPr>
            <a:spLocks noChangeArrowheads="1"/>
          </p:cNvSpPr>
          <p:nvPr>
            <p:custDataLst>
              <p:tags r:id="rId19"/>
            </p:custDataLst>
          </p:nvPr>
        </p:nvSpPr>
        <p:spPr bwMode="black">
          <a:xfrm>
            <a:off x="4053553" y="5174879"/>
            <a:ext cx="3050637"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环保，节省人力物力</a:t>
            </a:r>
          </a:p>
        </p:txBody>
      </p:sp>
      <p:sp>
        <p:nvSpPr>
          <p:cNvPr id="43" name="MH_SubTitle_7"/>
          <p:cNvSpPr>
            <a:spLocks noChangeArrowheads="1"/>
          </p:cNvSpPr>
          <p:nvPr>
            <p:custDataLst>
              <p:tags r:id="rId20"/>
            </p:custDataLst>
          </p:nvPr>
        </p:nvSpPr>
        <p:spPr bwMode="black">
          <a:xfrm>
            <a:off x="3666762" y="5645262"/>
            <a:ext cx="3050637" cy="307777"/>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alpha val="50000"/>
                    </a:schemeClr>
                  </a:outerShdw>
                </a:effectLst>
              </a14:hiddenEffects>
            </a:ext>
          </a:extLst>
        </p:spPr>
        <p:txBody>
          <a:bodyPr wrap="square">
            <a:noAutofit/>
          </a:bodyPr>
          <a:lstStyle/>
          <a:p>
            <a:pPr fontAlgn="auto">
              <a:spcBef>
                <a:spcPts val="0"/>
              </a:spcBef>
              <a:spcAft>
                <a:spcPts val="0"/>
              </a:spcAft>
            </a:pPr>
            <a:r>
              <a:rPr lang="zh-CN" altLang="en-US" sz="1600" b="0" kern="0" dirty="0">
                <a:solidFill>
                  <a:srgbClr val="5F5F5F"/>
                </a:solidFill>
                <a:latin typeface="微软雅黑" pitchFamily="34" charset="-122"/>
                <a:ea typeface="微软雅黑" pitchFamily="34" charset="-122"/>
              </a:rPr>
              <a:t>给金融机构带来新的收益</a:t>
            </a:r>
          </a:p>
        </p:txBody>
      </p:sp>
      <p:sp>
        <p:nvSpPr>
          <p:cNvPr id="44" name="TextBox 43"/>
          <p:cNvSpPr txBox="1"/>
          <p:nvPr/>
        </p:nvSpPr>
        <p:spPr>
          <a:xfrm>
            <a:off x="395536" y="1540183"/>
            <a:ext cx="360040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hlinkClick r:id="rId22"/>
              </a:rPr>
              <a:t>电子支票支付优点</a:t>
            </a:r>
            <a:endPar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143940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4.4  </a:t>
            </a:r>
            <a:r>
              <a:rPr lang="zh-CN" altLang="en-US" dirty="0"/>
              <a:t>电子钱包</a:t>
            </a:r>
          </a:p>
        </p:txBody>
      </p:sp>
      <p:sp>
        <p:nvSpPr>
          <p:cNvPr id="8" name="TextBox 7"/>
          <p:cNvSpPr txBox="1"/>
          <p:nvPr/>
        </p:nvSpPr>
        <p:spPr>
          <a:xfrm>
            <a:off x="580728" y="1291540"/>
            <a:ext cx="324036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电子钱包概念</a:t>
            </a:r>
          </a:p>
        </p:txBody>
      </p:sp>
      <p:sp>
        <p:nvSpPr>
          <p:cNvPr id="9" name="TextBox 8"/>
          <p:cNvSpPr txBox="1"/>
          <p:nvPr/>
        </p:nvSpPr>
        <p:spPr>
          <a:xfrm>
            <a:off x="337545" y="1917998"/>
            <a:ext cx="4266259" cy="2677656"/>
          </a:xfrm>
          <a:prstGeom prst="rect">
            <a:avLst/>
          </a:prstGeom>
          <a:noFill/>
        </p:spPr>
        <p:txBody>
          <a:bodyPr wrap="square" rtlCol="0">
            <a:spAutoFit/>
          </a:bodyPr>
          <a:lstStyle/>
          <a:p>
            <a:pPr marL="285750" indent="-285750" fontAlgn="auto">
              <a:spcBef>
                <a:spcPts val="0"/>
              </a:spcBef>
              <a:spcAft>
                <a:spcPts val="0"/>
              </a:spcAft>
              <a:buFont typeface="Arial" panose="020B0604020202020204" pitchFamily="34" charset="0"/>
              <a:buChar char="•"/>
            </a:pPr>
            <a:r>
              <a:rPr lang="zh-CN" altLang="en-US" sz="2400" b="0" dirty="0">
                <a:solidFill>
                  <a:srgbClr val="5F5F5F"/>
                </a:solidFill>
                <a:latin typeface="华文楷体" panose="02010600040101010101" pitchFamily="2" charset="-122"/>
                <a:ea typeface="华文楷体" panose="02010600040101010101" pitchFamily="2" charset="-122"/>
              </a:rPr>
              <a:t>电子钱包是电子商务购物活动中常用的一种支付工具，是一种客户端的小数据库，用于存放电子现金和电子信用卡，同时包含诸如信用卡账号、数字签名以及身份验证等信息。</a:t>
            </a:r>
          </a:p>
        </p:txBody>
      </p:sp>
      <p:sp>
        <p:nvSpPr>
          <p:cNvPr id="10" name="TextBox 9"/>
          <p:cNvSpPr txBox="1"/>
          <p:nvPr/>
        </p:nvSpPr>
        <p:spPr>
          <a:xfrm>
            <a:off x="577347" y="4560072"/>
            <a:ext cx="8095728" cy="2281476"/>
          </a:xfrm>
          <a:prstGeom prst="roundRect">
            <a:avLst/>
          </a:prstGeom>
          <a:noFill/>
          <a:ln>
            <a:solidFill>
              <a:srgbClr val="C00000"/>
            </a:solidFill>
          </a:ln>
        </p:spPr>
        <p:txBody>
          <a:bodyPr wrap="square" rtlCol="0">
            <a:spAutoFit/>
          </a:bodyPr>
          <a:lstStyle/>
          <a:p>
            <a:pPr fontAlgn="auto">
              <a:spcBef>
                <a:spcPts val="0"/>
              </a:spcBef>
              <a:spcAft>
                <a:spcPts val="0"/>
              </a:spcAft>
            </a:pPr>
            <a:r>
              <a:rPr lang="zh-CN" altLang="en-US" sz="2800" dirty="0">
                <a:solidFill>
                  <a:srgbClr val="009DD9"/>
                </a:solidFill>
                <a:latin typeface="隶书" panose="02010509060101010101" pitchFamily="49" charset="-122"/>
                <a:ea typeface="隶书" panose="02010509060101010101" pitchFamily="49" charset="-122"/>
              </a:rPr>
              <a:t>电子钱包两种形式</a:t>
            </a:r>
            <a:endParaRPr lang="en-US" altLang="zh-CN" sz="2800" dirty="0">
              <a:solidFill>
                <a:srgbClr val="009DD9"/>
              </a:solidFill>
              <a:latin typeface="隶书" panose="02010509060101010101" pitchFamily="49" charset="-122"/>
              <a:ea typeface="隶书" panose="02010509060101010101" pitchFamily="49" charset="-122"/>
            </a:endParaRPr>
          </a:p>
          <a:p>
            <a:pPr marL="285750" indent="-285750" fontAlgn="auto">
              <a:spcBef>
                <a:spcPts val="0"/>
              </a:spcBef>
              <a:spcAft>
                <a:spcPts val="0"/>
              </a:spcAft>
              <a:buFontTx/>
              <a:buBlip>
                <a:blip r:embed="rId2"/>
              </a:buBlip>
            </a:pPr>
            <a:r>
              <a:rPr lang="zh-CN" altLang="en-US" sz="2400" b="0" dirty="0">
                <a:solidFill>
                  <a:srgbClr val="009DD9"/>
                </a:solidFill>
                <a:latin typeface="华文新魏" panose="02010800040101010101" pitchFamily="2" charset="-122"/>
                <a:ea typeface="华文新魏" panose="02010800040101010101" pitchFamily="2" charset="-122"/>
              </a:rPr>
              <a:t>纯粹的软件，主要用于网上消费、账户管理，这类软件通常与银行或银行卡账户是连接在一起的；</a:t>
            </a:r>
            <a:endParaRPr lang="en-US" altLang="zh-CN" sz="2400" b="0" dirty="0">
              <a:solidFill>
                <a:srgbClr val="009DD9"/>
              </a:solidFill>
              <a:latin typeface="华文新魏" panose="02010800040101010101" pitchFamily="2" charset="-122"/>
              <a:ea typeface="华文新魏" panose="02010800040101010101" pitchFamily="2" charset="-122"/>
            </a:endParaRPr>
          </a:p>
          <a:p>
            <a:pPr marL="285750" indent="-285750" fontAlgn="auto">
              <a:spcBef>
                <a:spcPts val="0"/>
              </a:spcBef>
              <a:spcAft>
                <a:spcPts val="0"/>
              </a:spcAft>
              <a:buFontTx/>
              <a:buBlip>
                <a:blip r:embed="rId2"/>
              </a:buBlip>
            </a:pPr>
            <a:r>
              <a:rPr lang="zh-CN" altLang="en-US" sz="2400" b="0" dirty="0">
                <a:solidFill>
                  <a:srgbClr val="009DD9"/>
                </a:solidFill>
                <a:latin typeface="华文新魏" panose="02010800040101010101" pitchFamily="2" charset="-122"/>
                <a:ea typeface="华文新魏" panose="02010800040101010101" pitchFamily="2" charset="-122"/>
              </a:rPr>
              <a:t>小额支付的智能储值卡，持卡人预先在卡中存入一定的金额，交易时直接从储值账户中扣除交易金额。</a:t>
            </a:r>
          </a:p>
        </p:txBody>
      </p:sp>
      <p:pic>
        <p:nvPicPr>
          <p:cNvPr id="1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2177570"/>
            <a:ext cx="3066069" cy="21585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497105" y="2868273"/>
            <a:ext cx="1227586" cy="1015663"/>
          </a:xfrm>
          <a:prstGeom prst="rect">
            <a:avLst/>
          </a:prstGeom>
          <a:noFill/>
        </p:spPr>
        <p:txBody>
          <a:bodyPr wrap="square" rtlCol="0">
            <a:spAutoFit/>
          </a:bodyPr>
          <a:lstStyle/>
          <a:p>
            <a:pPr fontAlgn="auto">
              <a:spcBef>
                <a:spcPts val="0"/>
              </a:spcBef>
              <a:spcAft>
                <a:spcPts val="0"/>
              </a:spcAft>
            </a:pPr>
            <a:r>
              <a:rPr lang="zh-CN" altLang="en-US" sz="2000" b="0" dirty="0">
                <a:solidFill>
                  <a:srgbClr val="FF0000"/>
                </a:solidFill>
                <a:latin typeface="华文楷体" panose="02010600040101010101" pitchFamily="2" charset="-122"/>
                <a:ea typeface="华文楷体" panose="02010600040101010101" pitchFamily="2" charset="-122"/>
              </a:rPr>
              <a:t>本质上是一种“电子容器”</a:t>
            </a:r>
          </a:p>
        </p:txBody>
      </p:sp>
    </p:spTree>
    <p:extLst>
      <p:ext uri="{BB962C8B-B14F-4D97-AF65-F5344CB8AC3E}">
        <p14:creationId xmlns:p14="http://schemas.microsoft.com/office/powerpoint/2010/main" val="25527050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  </a:t>
            </a:r>
            <a:r>
              <a:rPr lang="zh-CN" altLang="en-US" dirty="0"/>
              <a:t>电子</a:t>
            </a:r>
            <a:r>
              <a:rPr lang="zh-CN" altLang="en-US" dirty="0" smtClean="0"/>
              <a:t>钱包</a:t>
            </a:r>
            <a:endParaRPr lang="zh-CN" altLang="en-US" dirty="0"/>
          </a:p>
        </p:txBody>
      </p:sp>
      <p:sp>
        <p:nvSpPr>
          <p:cNvPr id="8" name="TextBox 7"/>
          <p:cNvSpPr txBox="1"/>
          <p:nvPr/>
        </p:nvSpPr>
        <p:spPr>
          <a:xfrm>
            <a:off x="547074" y="1489869"/>
            <a:ext cx="352087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软件形态电子钱包</a:t>
            </a:r>
          </a:p>
        </p:txBody>
      </p:sp>
      <p:sp>
        <p:nvSpPr>
          <p:cNvPr id="9" name="TextBox 8"/>
          <p:cNvSpPr txBox="1"/>
          <p:nvPr/>
        </p:nvSpPr>
        <p:spPr>
          <a:xfrm>
            <a:off x="562307" y="2281850"/>
            <a:ext cx="6264696" cy="1631216"/>
          </a:xfrm>
          <a:prstGeom prst="rect">
            <a:avLst/>
          </a:prstGeom>
          <a:noFill/>
        </p:spPr>
        <p:txBody>
          <a:bodyPr wrap="square" rtlCol="0">
            <a:spAutoFit/>
          </a:bodyPr>
          <a:lstStyle/>
          <a:p>
            <a:pPr marL="285750" indent="-285750" fontAlgn="auto">
              <a:spcBef>
                <a:spcPts val="0"/>
              </a:spcBef>
              <a:spcAft>
                <a:spcPts val="0"/>
              </a:spcAft>
              <a:buFont typeface="Wingdings" panose="05000000000000000000" pitchFamily="2" charset="2"/>
              <a:buChar char="p"/>
            </a:pPr>
            <a:r>
              <a:rPr lang="zh-CN" altLang="en-US" sz="2000" b="0" dirty="0">
                <a:solidFill>
                  <a:srgbClr val="00B050"/>
                </a:solidFill>
                <a:latin typeface="华文楷体" panose="02010600040101010101" pitchFamily="2" charset="-122"/>
                <a:ea typeface="华文楷体" panose="02010600040101010101" pitchFamily="2" charset="-122"/>
              </a:rPr>
              <a:t>软件形态虚拟电子钱包，是客户用来进行安全电子交易和储存交易记录的加密银行账户软件，往往与电子现金卡、银行卡和</a:t>
            </a:r>
            <a:r>
              <a:rPr lang="en-US" altLang="zh-CN" sz="2000" b="0" dirty="0">
                <a:solidFill>
                  <a:srgbClr val="00B050"/>
                </a:solidFill>
                <a:latin typeface="华文楷体" panose="02010600040101010101" pitchFamily="2" charset="-122"/>
                <a:ea typeface="华文楷体" panose="02010600040101010101" pitchFamily="2" charset="-122"/>
              </a:rPr>
              <a:t>IC</a:t>
            </a:r>
            <a:r>
              <a:rPr lang="zh-CN" altLang="en-US" sz="2000" b="0" dirty="0">
                <a:solidFill>
                  <a:srgbClr val="00B050"/>
                </a:solidFill>
                <a:latin typeface="华文楷体" panose="02010600040101010101" pitchFamily="2" charset="-122"/>
                <a:ea typeface="华文楷体" panose="02010600040101010101" pitchFamily="2" charset="-122"/>
              </a:rPr>
              <a:t>卡结合使用</a:t>
            </a:r>
            <a:endParaRPr lang="en-US" altLang="zh-CN" sz="2000" b="0" dirty="0">
              <a:solidFill>
                <a:srgbClr val="00B050"/>
              </a:solidFill>
              <a:latin typeface="华文楷体" panose="02010600040101010101" pitchFamily="2" charset="-122"/>
              <a:ea typeface="华文楷体" panose="02010600040101010101" pitchFamily="2" charset="-122"/>
            </a:endParaRPr>
          </a:p>
          <a:p>
            <a:pPr marL="285750" indent="-285750" fontAlgn="auto">
              <a:spcBef>
                <a:spcPts val="0"/>
              </a:spcBef>
              <a:spcAft>
                <a:spcPts val="0"/>
              </a:spcAft>
              <a:buFont typeface="Wingdings" panose="05000000000000000000" pitchFamily="2" charset="2"/>
              <a:buChar char="p"/>
            </a:pPr>
            <a:r>
              <a:rPr lang="zh-CN" altLang="en-US" sz="2000" b="0" dirty="0">
                <a:solidFill>
                  <a:srgbClr val="00B050"/>
                </a:solidFill>
                <a:latin typeface="华文楷体" panose="02010600040101010101" pitchFamily="2" charset="-122"/>
                <a:ea typeface="华文楷体" panose="02010600040101010101" pitchFamily="2" charset="-122"/>
              </a:rPr>
              <a:t>服务器端电子钱包、客户机端电子钱包</a:t>
            </a:r>
            <a:endParaRPr lang="en-US" altLang="zh-CN" sz="2000" b="0" dirty="0">
              <a:solidFill>
                <a:srgbClr val="00B050"/>
              </a:solidFill>
              <a:latin typeface="华文楷体" panose="02010600040101010101" pitchFamily="2" charset="-122"/>
              <a:ea typeface="华文楷体" panose="02010600040101010101" pitchFamily="2" charset="-122"/>
            </a:endParaRPr>
          </a:p>
          <a:p>
            <a:pPr marL="285750" indent="-285750" fontAlgn="auto">
              <a:spcBef>
                <a:spcPts val="0"/>
              </a:spcBef>
              <a:spcAft>
                <a:spcPts val="0"/>
              </a:spcAft>
              <a:buFont typeface="Wingdings" panose="05000000000000000000" pitchFamily="2" charset="2"/>
              <a:buChar char="p"/>
            </a:pPr>
            <a:r>
              <a:rPr lang="en-US" altLang="zh-CN" sz="2000" b="0" dirty="0">
                <a:solidFill>
                  <a:srgbClr val="00B050"/>
                </a:solidFill>
                <a:latin typeface="华文楷体" panose="02010600040101010101" pitchFamily="2" charset="-122"/>
                <a:ea typeface="华文楷体" panose="02010600040101010101" pitchFamily="2" charset="-122"/>
              </a:rPr>
              <a:t>    </a:t>
            </a:r>
            <a:r>
              <a:rPr lang="zh-CN" altLang="en-US" sz="2000" b="0" dirty="0">
                <a:solidFill>
                  <a:srgbClr val="00B050"/>
                </a:solidFill>
                <a:latin typeface="华文楷体" panose="02010600040101010101" pitchFamily="2" charset="-122"/>
                <a:ea typeface="华文楷体" panose="02010600040101010101" pitchFamily="2" charset="-122"/>
              </a:rPr>
              <a:t>安全，方便，快捷</a:t>
            </a:r>
            <a:endParaRPr lang="en-US" altLang="zh-CN" sz="2000" b="0" dirty="0">
              <a:solidFill>
                <a:srgbClr val="00B050"/>
              </a:solidFill>
              <a:latin typeface="华文楷体" panose="02010600040101010101" pitchFamily="2" charset="-122"/>
              <a:ea typeface="华文楷体" panose="02010600040101010101" pitchFamily="2" charset="-122"/>
            </a:endParaRPr>
          </a:p>
        </p:txBody>
      </p:sp>
      <p:sp>
        <p:nvSpPr>
          <p:cNvPr id="10" name="TextBox 9"/>
          <p:cNvSpPr txBox="1"/>
          <p:nvPr/>
        </p:nvSpPr>
        <p:spPr>
          <a:xfrm>
            <a:off x="547074" y="4121784"/>
            <a:ext cx="3520870"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储值卡电子钱包</a:t>
            </a:r>
          </a:p>
        </p:txBody>
      </p:sp>
      <p:sp>
        <p:nvSpPr>
          <p:cNvPr id="11" name="TextBox 10"/>
          <p:cNvSpPr txBox="1"/>
          <p:nvPr/>
        </p:nvSpPr>
        <p:spPr>
          <a:xfrm>
            <a:off x="547074" y="5057889"/>
            <a:ext cx="6264696" cy="1323439"/>
          </a:xfrm>
          <a:prstGeom prst="rect">
            <a:avLst/>
          </a:prstGeom>
          <a:noFill/>
        </p:spPr>
        <p:txBody>
          <a:bodyPr wrap="square" rtlCol="0">
            <a:spAutoFit/>
          </a:bodyPr>
          <a:lstStyle/>
          <a:p>
            <a:pPr marL="285750" indent="-285750" fontAlgn="auto">
              <a:spcBef>
                <a:spcPts val="0"/>
              </a:spcBef>
              <a:spcAft>
                <a:spcPts val="0"/>
              </a:spcAft>
              <a:buFont typeface="Wingdings" panose="05000000000000000000" pitchFamily="2" charset="2"/>
              <a:buChar char="p"/>
            </a:pPr>
            <a:r>
              <a:rPr lang="zh-CN" altLang="en-US" sz="2000" b="0" dirty="0">
                <a:solidFill>
                  <a:srgbClr val="00B050"/>
                </a:solidFill>
                <a:latin typeface="华文楷体" panose="02010600040101010101" pitchFamily="2" charset="-122"/>
                <a:ea typeface="华文楷体" panose="02010600040101010101" pitchFamily="2" charset="-122"/>
              </a:rPr>
              <a:t>持卡人预先在卡中存入一定的资金，交易时直接从储值卡中扣除交易金额</a:t>
            </a:r>
            <a:r>
              <a:rPr lang="en-US" altLang="zh-CN" sz="2000" b="0" dirty="0">
                <a:solidFill>
                  <a:srgbClr val="00B050"/>
                </a:solidFill>
                <a:latin typeface="华文楷体" panose="02010600040101010101" pitchFamily="2" charset="-122"/>
                <a:ea typeface="华文楷体" panose="02010600040101010101" pitchFamily="2" charset="-122"/>
              </a:rPr>
              <a:t>    </a:t>
            </a:r>
          </a:p>
          <a:p>
            <a:pPr marL="285750" indent="-285750" fontAlgn="auto">
              <a:spcBef>
                <a:spcPts val="0"/>
              </a:spcBef>
              <a:spcAft>
                <a:spcPts val="0"/>
              </a:spcAft>
              <a:buFont typeface="Wingdings" panose="05000000000000000000" pitchFamily="2" charset="2"/>
              <a:buChar char="p"/>
            </a:pPr>
            <a:r>
              <a:rPr lang="zh-CN" altLang="en-US" sz="2000" b="0" dirty="0">
                <a:solidFill>
                  <a:srgbClr val="00B050"/>
                </a:solidFill>
                <a:latin typeface="华文楷体" panose="02010600040101010101" pitchFamily="2" charset="-122"/>
                <a:ea typeface="华文楷体" panose="02010600040101010101" pitchFamily="2" charset="-122"/>
              </a:rPr>
              <a:t>非实名制、脱机交易、小额支付、</a:t>
            </a:r>
            <a:endParaRPr lang="en-US" altLang="zh-CN" sz="2000" b="0" dirty="0">
              <a:solidFill>
                <a:srgbClr val="00B050"/>
              </a:solidFill>
              <a:latin typeface="华文楷体" panose="02010600040101010101" pitchFamily="2" charset="-122"/>
              <a:ea typeface="华文楷体" panose="02010600040101010101" pitchFamily="2" charset="-122"/>
            </a:endParaRPr>
          </a:p>
          <a:p>
            <a:pPr fontAlgn="auto">
              <a:spcBef>
                <a:spcPts val="0"/>
              </a:spcBef>
              <a:spcAft>
                <a:spcPts val="0"/>
              </a:spcAft>
            </a:pPr>
            <a:r>
              <a:rPr lang="en-US" altLang="zh-CN" sz="2000" b="0" dirty="0">
                <a:solidFill>
                  <a:srgbClr val="00B050"/>
                </a:solidFill>
                <a:latin typeface="华文楷体" panose="02010600040101010101" pitchFamily="2" charset="-122"/>
                <a:ea typeface="华文楷体" panose="02010600040101010101" pitchFamily="2" charset="-122"/>
              </a:rPr>
              <a:t>     </a:t>
            </a:r>
            <a:r>
              <a:rPr lang="zh-CN" altLang="en-US" sz="2000" b="0" dirty="0">
                <a:solidFill>
                  <a:srgbClr val="00B050"/>
                </a:solidFill>
                <a:latin typeface="华文楷体" panose="02010600040101010101" pitchFamily="2" charset="-122"/>
                <a:ea typeface="华文楷体" panose="02010600040101010101" pitchFamily="2" charset="-122"/>
              </a:rPr>
              <a:t>使用环境相对封闭</a:t>
            </a:r>
            <a:endParaRPr lang="en-US" altLang="zh-CN" sz="2000" b="0" dirty="0">
              <a:solidFill>
                <a:srgbClr val="00B050"/>
              </a:solidFill>
              <a:latin typeface="华文楷体" panose="02010600040101010101" pitchFamily="2" charset="-122"/>
              <a:ea typeface="华文楷体" panose="02010600040101010101" pitchFamily="2" charset="-122"/>
            </a:endParaRPr>
          </a:p>
        </p:txBody>
      </p:sp>
      <p:sp>
        <p:nvSpPr>
          <p:cNvPr id="12" name="TextBox 11"/>
          <p:cNvSpPr txBox="1"/>
          <p:nvPr/>
        </p:nvSpPr>
        <p:spPr>
          <a:xfrm>
            <a:off x="5364088" y="3216344"/>
            <a:ext cx="3456384" cy="923330"/>
          </a:xfrm>
          <a:prstGeom prst="rect">
            <a:avLst/>
          </a:prstGeom>
          <a:noFill/>
          <a:ln>
            <a:solidFill>
              <a:srgbClr val="0F6FC6"/>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国外主要电子钱包服务系统</a:t>
            </a:r>
            <a:endParaRPr kumimoji="0" lang="en-US" altLang="zh-CN"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err="1">
                <a:ln>
                  <a:noFill/>
                </a:ln>
                <a:solidFill>
                  <a:srgbClr val="C00000"/>
                </a:solidFill>
                <a:effectLst/>
                <a:uLnTx/>
                <a:uFillTx/>
                <a:latin typeface="Times New Roman" panose="02020603050405020304" pitchFamily="18" charset="0"/>
                <a:ea typeface="幼圆"/>
                <a:cs typeface="Times New Roman" panose="02020603050405020304" pitchFamily="18" charset="0"/>
              </a:rPr>
              <a:t>VisaCash</a:t>
            </a:r>
            <a:r>
              <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a:t>
            </a:r>
            <a:r>
              <a:rPr kumimoji="0" lang="en-US" altLang="zh-CN" sz="1800" b="0" i="0" u="none" strike="noStrike" kern="0" cap="none" spc="0" normalizeH="0" baseline="0" noProof="0" dirty="0" err="1">
                <a:ln>
                  <a:noFill/>
                </a:ln>
                <a:solidFill>
                  <a:srgbClr val="C00000"/>
                </a:solidFill>
                <a:effectLst/>
                <a:uLnTx/>
                <a:uFillTx/>
                <a:latin typeface="Times New Roman" panose="02020603050405020304" pitchFamily="18" charset="0"/>
                <a:ea typeface="幼圆"/>
                <a:cs typeface="Times New Roman" panose="02020603050405020304" pitchFamily="18" charset="0"/>
              </a:rPr>
              <a:t>Mondex</a:t>
            </a:r>
            <a:r>
              <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a:t>
            </a:r>
            <a:r>
              <a:rPr kumimoji="0" lang="en-US" altLang="zh-CN" sz="1800" b="0" i="0" u="none" strike="noStrike" kern="0" cap="none" spc="0" normalizeH="0" baseline="0" noProof="0" dirty="0" err="1">
                <a:ln>
                  <a:noFill/>
                </a:ln>
                <a:solidFill>
                  <a:srgbClr val="C00000"/>
                </a:solidFill>
                <a:effectLst/>
                <a:uLnTx/>
                <a:uFillTx/>
                <a:latin typeface="Times New Roman" panose="02020603050405020304" pitchFamily="18" charset="0"/>
                <a:ea typeface="幼圆"/>
                <a:cs typeface="Times New Roman" panose="02020603050405020304" pitchFamily="18" charset="0"/>
              </a:rPr>
              <a:t>MasterCardCash</a:t>
            </a:r>
            <a:r>
              <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a:t>
            </a:r>
            <a:r>
              <a:rPr kumimoji="0" lang="en-US" altLang="zh-CN"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Clip</a:t>
            </a:r>
            <a:r>
              <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a:t>
            </a:r>
            <a:r>
              <a:rPr kumimoji="0" lang="en-US" altLang="zh-CN"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rPr>
              <a:t>Proton</a:t>
            </a:r>
            <a:endParaRPr kumimoji="0" lang="zh-CN" altLang="en-US" sz="1800" b="0" i="0" u="none" strike="noStrike" kern="0" cap="none" spc="0" normalizeH="0" baseline="0" noProof="0" dirty="0">
              <a:ln>
                <a:noFill/>
              </a:ln>
              <a:solidFill>
                <a:srgbClr val="C00000"/>
              </a:solidFill>
              <a:effectLst/>
              <a:uLnTx/>
              <a:uFillTx/>
              <a:latin typeface="Times New Roman" panose="02020603050405020304" pitchFamily="18" charset="0"/>
              <a:ea typeface="幼圆"/>
              <a:cs typeface="Times New Roman" panose="02020603050405020304" pitchFamily="18" charset="0"/>
            </a:endParaRPr>
          </a:p>
        </p:txBody>
      </p:sp>
    </p:spTree>
    <p:extLst>
      <p:ext uri="{BB962C8B-B14F-4D97-AF65-F5344CB8AC3E}">
        <p14:creationId xmlns:p14="http://schemas.microsoft.com/office/powerpoint/2010/main" val="172453579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  </a:t>
            </a:r>
            <a:r>
              <a:rPr lang="zh-CN" altLang="en-US" dirty="0"/>
              <a:t>电子</a:t>
            </a:r>
            <a:r>
              <a:rPr lang="zh-CN" altLang="en-US" dirty="0" smtClean="0"/>
              <a:t>钱包</a:t>
            </a:r>
            <a:endParaRPr lang="zh-CN" altLang="en-US" dirty="0"/>
          </a:p>
        </p:txBody>
      </p:sp>
      <p:pic>
        <p:nvPicPr>
          <p:cNvPr id="3" name="Picture 2" descr="18_SecureCode"/>
          <p:cNvPicPr>
            <a:picLocks noChangeAspect="1" noChangeArrowheads="1"/>
          </p:cNvPicPr>
          <p:nvPr/>
        </p:nvPicPr>
        <p:blipFill>
          <a:blip r:embed="rId2"/>
          <a:srcRect/>
          <a:stretch>
            <a:fillRect/>
          </a:stretch>
        </p:blipFill>
        <p:spPr bwMode="auto">
          <a:xfrm>
            <a:off x="3275856" y="1196752"/>
            <a:ext cx="5724128" cy="3416896"/>
          </a:xfrm>
          <a:prstGeom prst="rect">
            <a:avLst/>
          </a:prstGeom>
          <a:noFill/>
          <a:ln w="9525">
            <a:noFill/>
            <a:miter lim="800000"/>
            <a:headEnd/>
            <a:tailEnd/>
          </a:ln>
        </p:spPr>
      </p:pic>
      <p:sp>
        <p:nvSpPr>
          <p:cNvPr id="4" name="内容占位符 2"/>
          <p:cNvSpPr>
            <a:spLocks noGrp="1"/>
          </p:cNvSpPr>
          <p:nvPr>
            <p:ph idx="4294967295"/>
          </p:nvPr>
        </p:nvSpPr>
        <p:spPr>
          <a:xfrm>
            <a:off x="0" y="1412776"/>
            <a:ext cx="3672408" cy="2880320"/>
          </a:xfrm>
        </p:spPr>
        <p:txBody>
          <a:bodyPr/>
          <a:lstStyle/>
          <a:p>
            <a:pPr marL="0" indent="0">
              <a:buNone/>
            </a:pPr>
            <a:r>
              <a:rPr lang="zh-CN" altLang="en-US" sz="1800" dirty="0"/>
              <a:t>（</a:t>
            </a:r>
            <a:r>
              <a:rPr lang="en-US" sz="1800" dirty="0"/>
              <a:t>1</a:t>
            </a:r>
            <a:r>
              <a:rPr lang="zh-CN" altLang="en-US" sz="1800" dirty="0"/>
              <a:t>）消费者在商家页面完成定单并确认结帐；</a:t>
            </a:r>
            <a:r>
              <a:rPr lang="en-US" sz="1800" dirty="0"/>
              <a:t> </a:t>
            </a:r>
            <a:endParaRPr lang="zh-CN" altLang="en-US" sz="1800" dirty="0"/>
          </a:p>
          <a:p>
            <a:pPr marL="0" indent="0">
              <a:buNone/>
            </a:pPr>
            <a:r>
              <a:rPr lang="zh-CN" altLang="en-US" sz="1800" dirty="0"/>
              <a:t>（</a:t>
            </a:r>
            <a:r>
              <a:rPr lang="en-US" sz="1800" dirty="0"/>
              <a:t>2</a:t>
            </a:r>
            <a:r>
              <a:rPr lang="zh-CN" altLang="en-US" sz="1800" dirty="0"/>
              <a:t>）消费者登入电子钱包；</a:t>
            </a:r>
          </a:p>
          <a:p>
            <a:pPr marL="0" indent="0">
              <a:buNone/>
            </a:pPr>
            <a:r>
              <a:rPr lang="zh-CN" altLang="en-US" sz="1800" dirty="0"/>
              <a:t>（</a:t>
            </a:r>
            <a:r>
              <a:rPr lang="en-US" sz="1800" dirty="0"/>
              <a:t>3</a:t>
            </a:r>
            <a:r>
              <a:rPr lang="zh-CN" altLang="en-US" sz="1800" dirty="0"/>
              <a:t>）电子钱包从商家网站支付页面读取相关信息；</a:t>
            </a:r>
            <a:r>
              <a:rPr lang="en-US" sz="1800" dirty="0"/>
              <a:t> </a:t>
            </a:r>
            <a:endParaRPr lang="zh-CN" altLang="en-US" sz="1800" dirty="0"/>
          </a:p>
          <a:p>
            <a:pPr marL="0" indent="0">
              <a:buNone/>
            </a:pPr>
            <a:r>
              <a:rPr lang="zh-CN" altLang="en-US" sz="1800" dirty="0"/>
              <a:t>（</a:t>
            </a:r>
            <a:r>
              <a:rPr lang="en-US" sz="1800" dirty="0"/>
              <a:t>4</a:t>
            </a:r>
            <a:r>
              <a:rPr lang="zh-CN" altLang="en-US" sz="1800" dirty="0"/>
              <a:t>）电子钱包向发卡行钱包服务器发送授权请求；</a:t>
            </a:r>
          </a:p>
          <a:p>
            <a:pPr marL="0" indent="0">
              <a:buNone/>
            </a:pPr>
            <a:r>
              <a:rPr lang="zh-CN" altLang="en-US" sz="1800" dirty="0"/>
              <a:t>（</a:t>
            </a:r>
            <a:r>
              <a:rPr lang="en-US" sz="1800" dirty="0"/>
              <a:t>5</a:t>
            </a:r>
            <a:r>
              <a:rPr lang="zh-CN" altLang="en-US" sz="1800" dirty="0"/>
              <a:t>）钱包服务器生成认证记号并发送至消费者电子钱包；</a:t>
            </a:r>
            <a:r>
              <a:rPr lang="en-US" sz="1800" dirty="0"/>
              <a:t> </a:t>
            </a:r>
            <a:endParaRPr lang="zh-CN" altLang="en-US" sz="1800" dirty="0"/>
          </a:p>
          <a:p>
            <a:endParaRPr lang="zh-CN" altLang="en-US" sz="2400" dirty="0"/>
          </a:p>
        </p:txBody>
      </p:sp>
      <p:sp>
        <p:nvSpPr>
          <p:cNvPr id="6" name="矩形 5"/>
          <p:cNvSpPr/>
          <p:nvPr/>
        </p:nvSpPr>
        <p:spPr>
          <a:xfrm>
            <a:off x="135" y="4491143"/>
            <a:ext cx="8208912" cy="2363724"/>
          </a:xfrm>
          <a:prstGeom prst="rect">
            <a:avLst/>
          </a:prstGeom>
        </p:spPr>
        <p:txBody>
          <a:bodyPr wrap="square">
            <a:spAutoFit/>
          </a:bodyPr>
          <a:lstStyle/>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6</a:t>
            </a:r>
            <a:r>
              <a:rPr lang="zh-CN" altLang="en-US" b="0" kern="0" dirty="0">
                <a:solidFill>
                  <a:srgbClr val="000000"/>
                </a:solidFill>
                <a:latin typeface="Calibri"/>
              </a:rPr>
              <a:t>）电子钱包将认证记号作为隐含字段向商家提交支付表单；</a:t>
            </a: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7</a:t>
            </a:r>
            <a:r>
              <a:rPr lang="zh-CN" altLang="en-US" b="0" kern="0" dirty="0">
                <a:solidFill>
                  <a:srgbClr val="000000"/>
                </a:solidFill>
                <a:latin typeface="Calibri"/>
              </a:rPr>
              <a:t>）商家向收单机构发送支付请求与认证记号；</a:t>
            </a:r>
            <a:r>
              <a:rPr lang="en-US" altLang="zh-CN" b="0" kern="0" dirty="0">
                <a:solidFill>
                  <a:srgbClr val="000000"/>
                </a:solidFill>
                <a:latin typeface="Calibri"/>
              </a:rPr>
              <a:t> </a:t>
            </a:r>
            <a:endParaRPr lang="zh-CN" altLang="en-US" b="0" kern="0" dirty="0">
              <a:solidFill>
                <a:srgbClr val="000000"/>
              </a:solidFill>
              <a:latin typeface="Calibri"/>
            </a:endParaRP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8</a:t>
            </a:r>
            <a:r>
              <a:rPr lang="zh-CN" altLang="en-US" b="0" kern="0" dirty="0">
                <a:solidFill>
                  <a:srgbClr val="000000"/>
                </a:solidFill>
                <a:latin typeface="Calibri"/>
              </a:rPr>
              <a:t>）收单机构通过</a:t>
            </a:r>
            <a:r>
              <a:rPr lang="en-US" altLang="zh-CN" b="0" kern="0" dirty="0">
                <a:solidFill>
                  <a:srgbClr val="000000"/>
                </a:solidFill>
                <a:latin typeface="Calibri"/>
              </a:rPr>
              <a:t>MasterCard</a:t>
            </a:r>
            <a:r>
              <a:rPr lang="zh-CN" altLang="en-US" b="0" kern="0" dirty="0">
                <a:solidFill>
                  <a:srgbClr val="000000"/>
                </a:solidFill>
                <a:latin typeface="Calibri"/>
              </a:rPr>
              <a:t>网络向发卡行发送支付请求与认证记号；</a:t>
            </a:r>
            <a:r>
              <a:rPr lang="en-US" altLang="zh-CN" b="0" kern="0" dirty="0">
                <a:solidFill>
                  <a:srgbClr val="000000"/>
                </a:solidFill>
                <a:latin typeface="Calibri"/>
              </a:rPr>
              <a:t> </a:t>
            </a:r>
            <a:endParaRPr lang="zh-CN" altLang="en-US" b="0" kern="0" dirty="0">
              <a:solidFill>
                <a:srgbClr val="000000"/>
              </a:solidFill>
              <a:latin typeface="Calibri"/>
            </a:endParaRP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9</a:t>
            </a:r>
            <a:r>
              <a:rPr lang="zh-CN" altLang="en-US" b="0" kern="0" dirty="0">
                <a:solidFill>
                  <a:srgbClr val="000000"/>
                </a:solidFill>
                <a:latin typeface="Calibri"/>
              </a:rPr>
              <a:t>）发卡行接收认证记号并与保存在钱包服务器中的认证记号进行对比检验；</a:t>
            </a: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10</a:t>
            </a:r>
            <a:r>
              <a:rPr lang="zh-CN" altLang="en-US" b="0" kern="0" dirty="0">
                <a:solidFill>
                  <a:srgbClr val="000000"/>
                </a:solidFill>
                <a:latin typeface="Calibri"/>
              </a:rPr>
              <a:t>）发卡行返回支付授权信息；</a:t>
            </a:r>
            <a:r>
              <a:rPr lang="en-US" altLang="zh-CN" b="0" kern="0" dirty="0">
                <a:solidFill>
                  <a:srgbClr val="000000"/>
                </a:solidFill>
                <a:latin typeface="Calibri"/>
              </a:rPr>
              <a:t> </a:t>
            </a:r>
            <a:endParaRPr lang="zh-CN" altLang="en-US" b="0" kern="0" dirty="0">
              <a:solidFill>
                <a:srgbClr val="000000"/>
              </a:solidFill>
              <a:latin typeface="Calibri"/>
            </a:endParaRP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11</a:t>
            </a:r>
            <a:r>
              <a:rPr lang="zh-CN" altLang="en-US" b="0" kern="0" dirty="0">
                <a:solidFill>
                  <a:srgbClr val="000000"/>
                </a:solidFill>
                <a:latin typeface="Calibri"/>
              </a:rPr>
              <a:t>）收单机构向商家返回交易信息；</a:t>
            </a:r>
          </a:p>
          <a:p>
            <a:pPr lvl="0">
              <a:spcBef>
                <a:spcPct val="20000"/>
              </a:spcBef>
            </a:pPr>
            <a:r>
              <a:rPr lang="en-US" altLang="zh-CN" b="0" kern="0" dirty="0">
                <a:solidFill>
                  <a:srgbClr val="000000"/>
                </a:solidFill>
                <a:latin typeface="Calibri"/>
              </a:rPr>
              <a:t> </a:t>
            </a:r>
            <a:r>
              <a:rPr lang="zh-CN" altLang="en-US" b="0" kern="0" dirty="0">
                <a:solidFill>
                  <a:srgbClr val="000000"/>
                </a:solidFill>
                <a:latin typeface="Calibri"/>
              </a:rPr>
              <a:t>（</a:t>
            </a:r>
            <a:r>
              <a:rPr lang="en-US" altLang="zh-CN" b="0" kern="0" dirty="0">
                <a:solidFill>
                  <a:srgbClr val="000000"/>
                </a:solidFill>
                <a:latin typeface="Calibri"/>
              </a:rPr>
              <a:t>12</a:t>
            </a:r>
            <a:r>
              <a:rPr lang="zh-CN" altLang="en-US" b="0" kern="0" dirty="0">
                <a:solidFill>
                  <a:srgbClr val="000000"/>
                </a:solidFill>
                <a:latin typeface="Calibri"/>
              </a:rPr>
              <a:t>）消费者电子钱包接收交易收据。</a:t>
            </a:r>
            <a:r>
              <a:rPr lang="en-US" altLang="zh-CN" b="0" kern="0" dirty="0">
                <a:solidFill>
                  <a:srgbClr val="000000"/>
                </a:solidFill>
                <a:latin typeface="Calibri"/>
              </a:rPr>
              <a:t> </a:t>
            </a:r>
            <a:endParaRPr lang="zh-CN" altLang="en-US" b="0" kern="0" dirty="0">
              <a:solidFill>
                <a:srgbClr val="000000"/>
              </a:solidFill>
              <a:latin typeface="Calibri"/>
            </a:endParaRPr>
          </a:p>
        </p:txBody>
      </p:sp>
    </p:spTree>
    <p:extLst>
      <p:ext uri="{BB962C8B-B14F-4D97-AF65-F5344CB8AC3E}">
        <p14:creationId xmlns:p14="http://schemas.microsoft.com/office/powerpoint/2010/main" val="26526088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  </a:t>
            </a:r>
            <a:r>
              <a:rPr lang="zh-CN" altLang="en-US" dirty="0"/>
              <a:t>电子</a:t>
            </a:r>
            <a:r>
              <a:rPr lang="zh-CN" altLang="en-US" dirty="0" smtClean="0"/>
              <a:t>钱包</a:t>
            </a:r>
            <a:endParaRPr lang="zh-CN" altLang="en-US" dirty="0"/>
          </a:p>
        </p:txBody>
      </p:sp>
      <p:sp>
        <p:nvSpPr>
          <p:cNvPr id="5" name="Rectangle 3"/>
          <p:cNvSpPr txBox="1">
            <a:spLocks noChangeArrowheads="1"/>
          </p:cNvSpPr>
          <p:nvPr/>
        </p:nvSpPr>
        <p:spPr>
          <a:xfrm>
            <a:off x="376960" y="2076546"/>
            <a:ext cx="8208962" cy="4248621"/>
          </a:xfrm>
          <a:prstGeom prst="rect">
            <a:avLst/>
          </a:prstGeom>
        </p:spPr>
        <p:txBody>
          <a:bodyPr/>
          <a:lstStyle>
            <a:lvl1pPr marL="342900" indent="-257175" algn="l" rtl="0" eaLnBrk="1" fontAlgn="base" hangingPunct="1">
              <a:spcBef>
                <a:spcPts val="1800"/>
              </a:spcBef>
              <a:spcAft>
                <a:spcPct val="0"/>
              </a:spcAft>
              <a:buClr>
                <a:schemeClr val="accent1"/>
              </a:buClr>
              <a:buSzPct val="70000"/>
              <a:buFont typeface="Wingdings" panose="05000000000000000000" pitchFamily="2" charset="2"/>
              <a:buChar char=""/>
              <a:defRPr sz="2000" kern="1200">
                <a:solidFill>
                  <a:schemeClr val="accent1"/>
                </a:solidFill>
                <a:latin typeface="+mn-lt"/>
                <a:ea typeface="+mn-ea"/>
                <a:cs typeface="+mn-cs"/>
              </a:defRPr>
            </a:lvl1pPr>
            <a:lvl2pPr marL="357188" algn="l" rtl="0" eaLnBrk="1" fontAlgn="base" hangingPunct="1">
              <a:lnSpc>
                <a:spcPct val="120000"/>
              </a:lnSpc>
              <a:spcBef>
                <a:spcPct val="20000"/>
              </a:spcBef>
              <a:spcAft>
                <a:spcPct val="0"/>
              </a:spcAft>
              <a:defRPr sz="1800" kern="1200">
                <a:solidFill>
                  <a:srgbClr val="4D4D4D"/>
                </a:solidFill>
                <a:latin typeface="+mn-lt"/>
                <a:ea typeface="+mn-ea"/>
                <a:cs typeface="+mn-cs"/>
              </a:defRPr>
            </a:lvl2pPr>
            <a:lvl3pPr marL="1143000" indent="-228600" algn="l" rtl="0" eaLnBrk="1" fontAlgn="base" hangingPunct="1">
              <a:spcBef>
                <a:spcPct val="20000"/>
              </a:spcBef>
              <a:spcAft>
                <a:spcPct val="0"/>
              </a:spcAft>
              <a:buChar char="•"/>
              <a:defRPr sz="1400" kern="1200">
                <a:solidFill>
                  <a:srgbClr val="4D4D4D"/>
                </a:solidFill>
                <a:latin typeface="+mn-lt"/>
                <a:ea typeface="+mn-ea"/>
                <a:cs typeface="+mn-cs"/>
              </a:defRPr>
            </a:lvl3pPr>
            <a:lvl4pPr marL="1600200" indent="-228600" algn="l" rtl="0" eaLnBrk="1" fontAlgn="base" hangingPunct="1">
              <a:spcBef>
                <a:spcPct val="20000"/>
              </a:spcBef>
              <a:spcAft>
                <a:spcPct val="0"/>
              </a:spcAft>
              <a:buChar char="–"/>
              <a:defRPr sz="1200" kern="1200">
                <a:solidFill>
                  <a:srgbClr val="4D4D4D"/>
                </a:solidFill>
                <a:latin typeface="+mn-lt"/>
                <a:ea typeface="+mn-ea"/>
                <a:cs typeface="+mn-cs"/>
              </a:defRPr>
            </a:lvl4pPr>
            <a:lvl5pPr marL="2057400" indent="-228600" algn="l" rtl="0" eaLnBrk="1" fontAlgn="base" hangingPunct="1">
              <a:spcBef>
                <a:spcPct val="20000"/>
              </a:spcBef>
              <a:spcAft>
                <a:spcPct val="0"/>
              </a:spcAft>
              <a:buChar char="»"/>
              <a:defRPr sz="1200" kern="1200">
                <a:solidFill>
                  <a:srgbClr val="4D4D4D"/>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1</a:t>
            </a:r>
            <a:r>
              <a:rPr lang="zh-CN" altLang="en-US" sz="2400" b="0" dirty="0">
                <a:solidFill>
                  <a:srgbClr val="0F6FC6"/>
                </a:solidFill>
                <a:latin typeface="Arial"/>
                <a:ea typeface="幼圆"/>
              </a:rPr>
              <a:t>、可减少小面值钞币的使用量，降低货币发行成本；</a:t>
            </a:r>
          </a:p>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2</a:t>
            </a:r>
            <a:r>
              <a:rPr lang="zh-CN" altLang="en-US" sz="2400" b="0" dirty="0">
                <a:solidFill>
                  <a:srgbClr val="0F6FC6"/>
                </a:solidFill>
                <a:latin typeface="Arial"/>
                <a:ea typeface="幼圆"/>
              </a:rPr>
              <a:t>、收款方、付款方都免去了零钞的困扰，零售商户从繁琐的现金处理中解脱出来，减少现金被偷盗抢劫的危险，缩短交易时间，提高交易效率；</a:t>
            </a:r>
          </a:p>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3</a:t>
            </a:r>
            <a:r>
              <a:rPr lang="zh-CN" altLang="en-US" sz="2400" b="0" dirty="0">
                <a:solidFill>
                  <a:srgbClr val="0F6FC6"/>
                </a:solidFill>
                <a:latin typeface="Arial"/>
                <a:ea typeface="幼圆"/>
              </a:rPr>
              <a:t>、保存多张卡资料；</a:t>
            </a:r>
          </a:p>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4</a:t>
            </a:r>
            <a:r>
              <a:rPr lang="zh-CN" altLang="en-US" sz="2400" b="0" dirty="0">
                <a:solidFill>
                  <a:srgbClr val="0F6FC6"/>
                </a:solidFill>
                <a:latin typeface="Arial"/>
                <a:ea typeface="幼圆"/>
              </a:rPr>
              <a:t>、及时通知商户接收及认可订单；</a:t>
            </a:r>
          </a:p>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5</a:t>
            </a:r>
            <a:r>
              <a:rPr lang="zh-CN" altLang="en-US" sz="2400" b="0" dirty="0">
                <a:solidFill>
                  <a:srgbClr val="0F6FC6"/>
                </a:solidFill>
                <a:latin typeface="Arial"/>
                <a:ea typeface="幼圆"/>
              </a:rPr>
              <a:t>、随时查询历史交易信息；</a:t>
            </a:r>
          </a:p>
          <a:p>
            <a:pPr marL="85725" indent="0">
              <a:buClr>
                <a:srgbClr val="0F6FC6"/>
              </a:buClr>
              <a:buFont typeface="Wingdings" panose="05000000000000000000" pitchFamily="2" charset="2"/>
              <a:buNone/>
            </a:pPr>
            <a:r>
              <a:rPr lang="en-US" altLang="zh-CN" sz="2400" b="0" dirty="0">
                <a:solidFill>
                  <a:srgbClr val="0F6FC6"/>
                </a:solidFill>
                <a:latin typeface="Arial"/>
                <a:ea typeface="幼圆"/>
              </a:rPr>
              <a:t>6</a:t>
            </a:r>
            <a:r>
              <a:rPr lang="zh-CN" altLang="en-US" sz="2400" b="0" dirty="0">
                <a:solidFill>
                  <a:srgbClr val="0F6FC6"/>
                </a:solidFill>
                <a:latin typeface="Arial"/>
                <a:ea typeface="幼圆"/>
              </a:rPr>
              <a:t>、离线处理，不受通信线路的影响；</a:t>
            </a:r>
          </a:p>
        </p:txBody>
      </p:sp>
      <p:sp>
        <p:nvSpPr>
          <p:cNvPr id="6" name="TextBox 5"/>
          <p:cNvSpPr txBox="1"/>
          <p:nvPr/>
        </p:nvSpPr>
        <p:spPr>
          <a:xfrm>
            <a:off x="547074" y="1449512"/>
            <a:ext cx="3088822"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电子钱包的作用</a:t>
            </a:r>
          </a:p>
        </p:txBody>
      </p:sp>
    </p:spTree>
    <p:extLst>
      <p:ext uri="{BB962C8B-B14F-4D97-AF65-F5344CB8AC3E}">
        <p14:creationId xmlns:p14="http://schemas.microsoft.com/office/powerpoint/2010/main" val="45956238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4.4  </a:t>
            </a:r>
            <a:r>
              <a:rPr lang="zh-CN" altLang="en-US" dirty="0"/>
              <a:t>电子</a:t>
            </a:r>
            <a:r>
              <a:rPr lang="zh-CN" altLang="en-US" dirty="0" smtClean="0"/>
              <a:t>钱包</a:t>
            </a:r>
            <a:endParaRPr lang="zh-CN" alt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412776"/>
            <a:ext cx="7416824" cy="51714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85715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4.5 </a:t>
            </a:r>
            <a:r>
              <a:rPr lang="zh-CN" altLang="en-US" dirty="0" smtClean="0"/>
              <a:t>微支付</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dirty="0" smtClean="0">
                <a:latin typeface="+mn-lt"/>
                <a:cs typeface="+mn-ea"/>
                <a:sym typeface="+mn-lt"/>
              </a:rPr>
              <a:t>4.5.1</a:t>
            </a:r>
            <a:r>
              <a:rPr lang="zh-CN" altLang="en-US" dirty="0" smtClean="0">
                <a:latin typeface="+mn-lt"/>
                <a:cs typeface="+mn-ea"/>
                <a:sym typeface="+mn-lt"/>
              </a:rPr>
              <a:t>微支付定义</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smtClean="0">
                <a:latin typeface="+mn-lt"/>
                <a:cs typeface="+mn-ea"/>
                <a:sym typeface="+mn-lt"/>
              </a:rPr>
              <a:t>微</a:t>
            </a:r>
            <a:r>
              <a:rPr lang="zh-CN" altLang="en-US" dirty="0">
                <a:latin typeface="+mn-lt"/>
                <a:cs typeface="+mn-ea"/>
                <a:sym typeface="+mn-lt"/>
              </a:rPr>
              <a:t>支付是在电子商务交易中由于发生低值的产品交易和服务而产生的，需要通过网络来进行支付且支付传递的交易值低于一定限额的支付活动</a:t>
            </a:r>
            <a:r>
              <a:rPr lang="zh-CN" altLang="en-US" dirty="0" smtClean="0">
                <a:latin typeface="+mn-lt"/>
                <a:cs typeface="+mn-ea"/>
                <a:sym typeface="+mn-lt"/>
              </a:rPr>
              <a:t>。</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4.5.2 </a:t>
            </a:r>
            <a:r>
              <a:rPr lang="zh-CN" altLang="en-US" dirty="0">
                <a:latin typeface="+mn-lt"/>
                <a:cs typeface="+mn-ea"/>
                <a:sym typeface="+mn-lt"/>
              </a:rPr>
              <a:t>微支付特点</a:t>
            </a:r>
          </a:p>
          <a:p>
            <a:pPr algn="just">
              <a:buClr>
                <a:schemeClr val="accent6"/>
              </a:buClr>
              <a:buFont typeface="Wingdings" pitchFamily="2" charset="2"/>
              <a:buChar char="n"/>
            </a:pPr>
            <a:r>
              <a:rPr lang="zh-CN" altLang="en-US" dirty="0">
                <a:latin typeface="+mn-lt"/>
                <a:cs typeface="+mn-ea"/>
                <a:sym typeface="+mn-lt"/>
              </a:rPr>
              <a:t>（</a:t>
            </a:r>
            <a:r>
              <a:rPr lang="en-US" altLang="zh-CN" dirty="0">
                <a:latin typeface="+mn-lt"/>
                <a:cs typeface="+mn-ea"/>
                <a:sym typeface="+mn-lt"/>
              </a:rPr>
              <a:t>1</a:t>
            </a:r>
            <a:r>
              <a:rPr lang="zh-CN" altLang="en-US" dirty="0">
                <a:latin typeface="+mn-lt"/>
                <a:cs typeface="+mn-ea"/>
                <a:sym typeface="+mn-lt"/>
              </a:rPr>
              <a:t>）运作成本</a:t>
            </a:r>
            <a:r>
              <a:rPr lang="zh-CN" altLang="en-US" dirty="0" smtClean="0">
                <a:latin typeface="+mn-lt"/>
                <a:cs typeface="+mn-ea"/>
                <a:sym typeface="+mn-lt"/>
              </a:rPr>
              <a:t>低</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a:t>
            </a:r>
            <a:r>
              <a:rPr lang="en-US" altLang="zh-CN" dirty="0">
                <a:latin typeface="+mn-lt"/>
                <a:cs typeface="+mn-ea"/>
                <a:sym typeface="+mn-lt"/>
              </a:rPr>
              <a:t>2</a:t>
            </a:r>
            <a:r>
              <a:rPr lang="zh-CN" altLang="en-US" dirty="0">
                <a:latin typeface="+mn-lt"/>
                <a:cs typeface="+mn-ea"/>
                <a:sym typeface="+mn-lt"/>
              </a:rPr>
              <a:t>）结算</a:t>
            </a:r>
            <a:r>
              <a:rPr lang="zh-CN" altLang="en-US" dirty="0" smtClean="0">
                <a:latin typeface="+mn-lt"/>
                <a:cs typeface="+mn-ea"/>
                <a:sym typeface="+mn-lt"/>
              </a:rPr>
              <a:t>快捷</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a:t>
            </a:r>
            <a:r>
              <a:rPr lang="en-US" altLang="zh-CN" dirty="0">
                <a:latin typeface="+mn-lt"/>
                <a:cs typeface="+mn-ea"/>
                <a:sym typeface="+mn-lt"/>
              </a:rPr>
              <a:t>3</a:t>
            </a:r>
            <a:r>
              <a:rPr lang="zh-CN" altLang="en-US" dirty="0">
                <a:latin typeface="+mn-lt"/>
                <a:cs typeface="+mn-ea"/>
                <a:sym typeface="+mn-lt"/>
              </a:rPr>
              <a:t>）安全要求</a:t>
            </a:r>
            <a:r>
              <a:rPr lang="zh-CN" altLang="en-US" dirty="0" smtClean="0">
                <a:latin typeface="+mn-lt"/>
                <a:cs typeface="+mn-ea"/>
                <a:sym typeface="+mn-lt"/>
              </a:rPr>
              <a:t>较低</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a:t>
            </a:r>
            <a:r>
              <a:rPr lang="en-US" altLang="zh-CN" dirty="0">
                <a:latin typeface="+mn-lt"/>
                <a:cs typeface="+mn-ea"/>
                <a:sym typeface="+mn-lt"/>
              </a:rPr>
              <a:t>4</a:t>
            </a:r>
            <a:r>
              <a:rPr lang="zh-CN" altLang="en-US" dirty="0">
                <a:latin typeface="+mn-lt"/>
                <a:cs typeface="+mn-ea"/>
                <a:sym typeface="+mn-lt"/>
              </a:rPr>
              <a:t>）应用的</a:t>
            </a:r>
            <a:r>
              <a:rPr lang="zh-CN" altLang="en-US" dirty="0" smtClean="0">
                <a:latin typeface="+mn-lt"/>
                <a:cs typeface="+mn-ea"/>
                <a:sym typeface="+mn-lt"/>
              </a:rPr>
              <a:t>普遍性</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a:t>
            </a:r>
            <a:r>
              <a:rPr lang="en-US" altLang="zh-CN" dirty="0">
                <a:latin typeface="+mn-lt"/>
                <a:cs typeface="+mn-ea"/>
                <a:sym typeface="+mn-lt"/>
              </a:rPr>
              <a:t>5</a:t>
            </a:r>
            <a:r>
              <a:rPr lang="zh-CN" altLang="en-US" dirty="0">
                <a:latin typeface="+mn-lt"/>
                <a:cs typeface="+mn-ea"/>
                <a:sym typeface="+mn-lt"/>
              </a:rPr>
              <a:t>）操作简单</a:t>
            </a:r>
            <a:r>
              <a:rPr lang="zh-CN" altLang="en-US" dirty="0" smtClean="0">
                <a:latin typeface="+mn-lt"/>
                <a:cs typeface="+mn-ea"/>
                <a:sym typeface="+mn-lt"/>
              </a:rPr>
              <a:t>方便</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7941064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4.5 </a:t>
            </a:r>
            <a:r>
              <a:rPr lang="zh-CN" altLang="en-US" dirty="0" smtClean="0"/>
              <a:t>微支付</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dirty="0">
                <a:latin typeface="+mn-lt"/>
                <a:cs typeface="+mn-ea"/>
                <a:sym typeface="+mn-lt"/>
              </a:rPr>
              <a:t>4.5.3 </a:t>
            </a:r>
            <a:r>
              <a:rPr lang="zh-CN" altLang="en-US" dirty="0">
                <a:latin typeface="+mn-lt"/>
                <a:cs typeface="+mn-ea"/>
                <a:sym typeface="+mn-lt"/>
              </a:rPr>
              <a:t>微支付的</a:t>
            </a:r>
            <a:r>
              <a:rPr lang="zh-CN" altLang="en-US" dirty="0" smtClean="0">
                <a:latin typeface="+mn-lt"/>
                <a:cs typeface="+mn-ea"/>
                <a:sym typeface="+mn-lt"/>
              </a:rPr>
              <a:t>分类</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1</a:t>
            </a:r>
            <a:r>
              <a:rPr lang="zh-CN" altLang="en-US" dirty="0">
                <a:latin typeface="+mn-lt"/>
                <a:cs typeface="+mn-ea"/>
                <a:sym typeface="+mn-lt"/>
              </a:rPr>
              <a:t>．指令传递型与电子现金传递</a:t>
            </a:r>
            <a:r>
              <a:rPr lang="zh-CN" altLang="en-US" dirty="0" smtClean="0">
                <a:latin typeface="+mn-lt"/>
                <a:cs typeface="+mn-ea"/>
                <a:sym typeface="+mn-lt"/>
              </a:rPr>
              <a:t>型</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2</a:t>
            </a:r>
            <a:r>
              <a:rPr lang="zh-CN" altLang="en-US" dirty="0">
                <a:latin typeface="+mn-lt"/>
                <a:cs typeface="+mn-ea"/>
                <a:sym typeface="+mn-lt"/>
              </a:rPr>
              <a:t>．实时支付、预支付与延后</a:t>
            </a:r>
            <a:r>
              <a:rPr lang="zh-CN" altLang="en-US" dirty="0" smtClean="0">
                <a:latin typeface="+mn-lt"/>
                <a:cs typeface="+mn-ea"/>
                <a:sym typeface="+mn-lt"/>
              </a:rPr>
              <a:t>支付</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3</a:t>
            </a:r>
            <a:r>
              <a:rPr lang="zh-CN" altLang="en-US" dirty="0">
                <a:latin typeface="+mn-lt"/>
                <a:cs typeface="+mn-ea"/>
                <a:sym typeface="+mn-lt"/>
              </a:rPr>
              <a:t>．网络银行型、移动微支付型与第三方支付</a:t>
            </a:r>
            <a:r>
              <a:rPr lang="zh-CN" altLang="en-US" dirty="0" smtClean="0">
                <a:latin typeface="+mn-lt"/>
                <a:cs typeface="+mn-ea"/>
                <a:sym typeface="+mn-lt"/>
              </a:rPr>
              <a:t>型</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4.5.4 </a:t>
            </a:r>
            <a:r>
              <a:rPr lang="zh-CN" altLang="en-US" dirty="0">
                <a:latin typeface="+mn-lt"/>
                <a:cs typeface="+mn-ea"/>
                <a:sym typeface="+mn-lt"/>
              </a:rPr>
              <a:t>微支付的应用</a:t>
            </a:r>
            <a:r>
              <a:rPr lang="zh-CN" altLang="en-US" dirty="0" smtClean="0">
                <a:latin typeface="+mn-lt"/>
                <a:cs typeface="+mn-ea"/>
                <a:sym typeface="+mn-lt"/>
              </a:rPr>
              <a:t>领域</a:t>
            </a:r>
            <a:endParaRPr lang="en-US" altLang="zh-CN" dirty="0" smtClean="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36080612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4572000" y="2868613"/>
            <a:ext cx="4343400" cy="560387"/>
          </a:xfrm>
          <a:prstGeom prst="rect">
            <a:avLst/>
          </a:prstGeom>
        </p:spPr>
        <p:txBody>
          <a:bodyPr wrap="none" fromWordArt="1">
            <a:prstTxWarp prst="textPlain">
              <a:avLst>
                <a:gd name="adj" fmla="val 50000"/>
              </a:avLst>
            </a:prstTxWarp>
          </a:bodyPr>
          <a:lstStyle/>
          <a:p>
            <a:pPr algn="ctr"/>
            <a:r>
              <a:rPr lang="en-US" altLang="zh-CN"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ea typeface="Verdana"/>
                <a:cs typeface="Verdana"/>
              </a:rPr>
              <a:t>Thank You!</a:t>
            </a:r>
            <a:endParaRPr lang="zh-CN" altLang="en-US"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cs typeface="Verdan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r>
              <a:rPr lang="zh-CN" altLang="en-US" dirty="0"/>
              <a:t>电子支付相关概念</a:t>
            </a:r>
          </a:p>
        </p:txBody>
      </p:sp>
      <p:pic>
        <p:nvPicPr>
          <p:cNvPr id="11" name="MH_Other_1"/>
          <p:cNvPicPr>
            <a:picLocks noChangeAspect="1" noChangeArrowheads="1"/>
          </p:cNvPicPr>
          <p:nvPr>
            <p:custDataLst>
              <p:tags r:id="rId1"/>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7151688"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MH_Other_2"/>
          <p:cNvPicPr>
            <a:picLocks noChangeAspect="1" noChangeArrowheads="1"/>
          </p:cNvPicPr>
          <p:nvPr>
            <p:custDataLst>
              <p:tags r:id="rId2"/>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5399088"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MH_Other_3"/>
          <p:cNvPicPr>
            <a:picLocks noChangeAspect="1" noChangeArrowheads="1"/>
          </p:cNvPicPr>
          <p:nvPr>
            <p:custDataLst>
              <p:tags r:id="rId3"/>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3592513"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MH_Other_4"/>
          <p:cNvPicPr>
            <a:picLocks noChangeAspect="1" noChangeArrowheads="1"/>
          </p:cNvPicPr>
          <p:nvPr>
            <p:custDataLst>
              <p:tags r:id="rId4"/>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1833563"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MH_Other_5"/>
          <p:cNvSpPr/>
          <p:nvPr>
            <p:custDataLst>
              <p:tags r:id="rId5"/>
            </p:custDataLst>
          </p:nvPr>
        </p:nvSpPr>
        <p:spPr>
          <a:xfrm rot="3600000">
            <a:off x="847107" y="3869317"/>
            <a:ext cx="2256488" cy="1086457"/>
          </a:xfrm>
          <a:prstGeom prst="roundRect">
            <a:avLst/>
          </a:prstGeom>
          <a:solidFill>
            <a:srgbClr val="E1A601"/>
          </a:solidFill>
          <a:ln w="25400" cap="flat" cmpd="sng" algn="ctr">
            <a:noFill/>
            <a:prstDash val="solid"/>
          </a:ln>
          <a:effectLst/>
          <a:scene3d>
            <a:camera prst="orthographicFront">
              <a:rot lat="0" lon="0" rev="0"/>
            </a:camera>
            <a:lightRig rig="glow" dir="t">
              <a:rot lat="0" lon="0" rev="4800000"/>
            </a:lightRig>
          </a:scene3d>
          <a:sp3d prstMaterial="matte">
            <a:bevelT w="127000" h="63500"/>
          </a:sp3d>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4" name="MH_Other_6"/>
          <p:cNvSpPr/>
          <p:nvPr>
            <p:custDataLst>
              <p:tags r:id="rId6"/>
            </p:custDataLst>
          </p:nvPr>
        </p:nvSpPr>
        <p:spPr>
          <a:xfrm rot="4203309">
            <a:off x="624590" y="3871789"/>
            <a:ext cx="2172914" cy="1128244"/>
          </a:xfrm>
          <a:prstGeom prst="roundRect">
            <a:avLst/>
          </a:prstGeom>
          <a:gradFill flip="none" rotWithShape="1">
            <a:gsLst>
              <a:gs pos="0">
                <a:srgbClr val="FFE9AB"/>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5" name="MH_Other_7"/>
          <p:cNvSpPr>
            <a:spLocks noChangeArrowheads="1"/>
          </p:cNvSpPr>
          <p:nvPr>
            <p:custDataLst>
              <p:tags r:id="rId7"/>
            </p:custDataLst>
          </p:nvPr>
        </p:nvSpPr>
        <p:spPr bwMode="auto">
          <a:xfrm rot="3600000">
            <a:off x="1543050" y="3852746"/>
            <a:ext cx="1450975" cy="85725"/>
          </a:xfrm>
          <a:prstGeom prst="ellipse">
            <a:avLst/>
          </a:prstGeom>
          <a:gradFill rotWithShape="1">
            <a:gsLst>
              <a:gs pos="0">
                <a:sysClr val="window" lastClr="FFFFFF"/>
              </a:gs>
              <a:gs pos="100000">
                <a:srgbClr val="C00000">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26" name="MH_Other_8"/>
          <p:cNvSpPr/>
          <p:nvPr>
            <p:custDataLst>
              <p:tags r:id="rId8"/>
            </p:custDataLst>
          </p:nvPr>
        </p:nvSpPr>
        <p:spPr>
          <a:xfrm>
            <a:off x="0" y="3089158"/>
            <a:ext cx="9164638" cy="66675"/>
          </a:xfrm>
          <a:prstGeom prst="roundRect">
            <a:avLst/>
          </a:prstGeom>
          <a:gradFill flip="none" rotWithShape="1">
            <a:gsLst>
              <a:gs pos="0">
                <a:sysClr val="windowText" lastClr="000000">
                  <a:lumMod val="50000"/>
                  <a:lumOff val="50000"/>
                </a:sysClr>
              </a:gs>
              <a:gs pos="100000">
                <a:sysClr val="window" lastClr="FFFFFF">
                  <a:lumMod val="50000"/>
                  <a:shade val="67500"/>
                  <a:satMod val="115000"/>
                </a:sysClr>
              </a:gs>
              <a:gs pos="55000">
                <a:sysClr val="window" lastClr="FFFFFF">
                  <a:lumMod val="75000"/>
                </a:sysClr>
              </a:gs>
            </a:gsLst>
            <a:lin ang="5400000" scaled="1"/>
            <a:tileRect/>
          </a:gra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sp>
        <p:nvSpPr>
          <p:cNvPr id="27" name="MH_Other_9"/>
          <p:cNvSpPr/>
          <p:nvPr>
            <p:custDataLst>
              <p:tags r:id="rId9"/>
            </p:custDataLst>
          </p:nvPr>
        </p:nvSpPr>
        <p:spPr>
          <a:xfrm>
            <a:off x="1770063"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28" name="MH_Other_10"/>
          <p:cNvPicPr>
            <a:picLocks noChangeAspect="1" noChangeArrowheads="1"/>
          </p:cNvPicPr>
          <p:nvPr>
            <p:custDataLst>
              <p:tags r:id="rId10"/>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1604963"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MH_Other_11"/>
          <p:cNvSpPr/>
          <p:nvPr>
            <p:custDataLst>
              <p:tags r:id="rId11"/>
            </p:custDataLst>
          </p:nvPr>
        </p:nvSpPr>
        <p:spPr>
          <a:xfrm rot="3600000">
            <a:off x="4453731" y="3910690"/>
            <a:ext cx="2173287" cy="1003300"/>
          </a:xfrm>
          <a:prstGeom prst="roundRect">
            <a:avLst/>
          </a:prstGeom>
          <a:solidFill>
            <a:srgbClr val="34AFE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30" name="MH_Other_12"/>
          <p:cNvSpPr/>
          <p:nvPr>
            <p:custDataLst>
              <p:tags r:id="rId12"/>
            </p:custDataLst>
          </p:nvPr>
        </p:nvSpPr>
        <p:spPr>
          <a:xfrm rot="4203309">
            <a:off x="4189863" y="3871791"/>
            <a:ext cx="2172915" cy="1128244"/>
          </a:xfrm>
          <a:prstGeom prst="roundRect">
            <a:avLst/>
          </a:prstGeom>
          <a:gradFill flip="none" rotWithShape="1">
            <a:gsLst>
              <a:gs pos="0">
                <a:srgbClr val="D4EFF8"/>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31" name="MH_Other_13"/>
          <p:cNvSpPr>
            <a:spLocks noChangeArrowheads="1"/>
          </p:cNvSpPr>
          <p:nvPr>
            <p:custDataLst>
              <p:tags r:id="rId13"/>
            </p:custDataLst>
          </p:nvPr>
        </p:nvSpPr>
        <p:spPr bwMode="auto">
          <a:xfrm rot="3600000">
            <a:off x="5049044" y="3853540"/>
            <a:ext cx="1450975" cy="84137"/>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32" name="MH_Other_14"/>
          <p:cNvSpPr/>
          <p:nvPr>
            <p:custDataLst>
              <p:tags r:id="rId14"/>
            </p:custDataLst>
          </p:nvPr>
        </p:nvSpPr>
        <p:spPr>
          <a:xfrm>
            <a:off x="5335588"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33" name="MH_Other_15"/>
          <p:cNvPicPr>
            <a:picLocks noChangeAspect="1" noChangeArrowheads="1"/>
          </p:cNvPicPr>
          <p:nvPr>
            <p:custDataLst>
              <p:tags r:id="rId15"/>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5170488"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MH_Other_16"/>
          <p:cNvSpPr/>
          <p:nvPr>
            <p:custDataLst>
              <p:tags r:id="rId16"/>
            </p:custDataLst>
          </p:nvPr>
        </p:nvSpPr>
        <p:spPr>
          <a:xfrm rot="3600000">
            <a:off x="6207125" y="3911484"/>
            <a:ext cx="2173287" cy="1001712"/>
          </a:xfrm>
          <a:prstGeom prst="roundRect">
            <a:avLst/>
          </a:prstGeom>
          <a:solidFill>
            <a:srgbClr val="48B28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35" name="MH_Other_17"/>
          <p:cNvSpPr/>
          <p:nvPr>
            <p:custDataLst>
              <p:tags r:id="rId17"/>
            </p:custDataLst>
          </p:nvPr>
        </p:nvSpPr>
        <p:spPr>
          <a:xfrm rot="4203309">
            <a:off x="5942811" y="3871791"/>
            <a:ext cx="2172915" cy="1128244"/>
          </a:xfrm>
          <a:prstGeom prst="roundRect">
            <a:avLst/>
          </a:prstGeom>
          <a:gradFill flip="none" rotWithShape="1">
            <a:gsLst>
              <a:gs pos="0">
                <a:srgbClr val="CFEDE1"/>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36" name="MH_Other_18"/>
          <p:cNvSpPr>
            <a:spLocks noChangeArrowheads="1"/>
          </p:cNvSpPr>
          <p:nvPr>
            <p:custDataLst>
              <p:tags r:id="rId18"/>
            </p:custDataLst>
          </p:nvPr>
        </p:nvSpPr>
        <p:spPr bwMode="auto">
          <a:xfrm rot="3600000">
            <a:off x="6801644" y="3853540"/>
            <a:ext cx="1450975" cy="84137"/>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37" name="MH_Other_19"/>
          <p:cNvSpPr/>
          <p:nvPr>
            <p:custDataLst>
              <p:tags r:id="rId19"/>
            </p:custDataLst>
          </p:nvPr>
        </p:nvSpPr>
        <p:spPr>
          <a:xfrm>
            <a:off x="7088188"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38" name="MH_Other_20"/>
          <p:cNvPicPr>
            <a:picLocks noChangeAspect="1" noChangeArrowheads="1"/>
          </p:cNvPicPr>
          <p:nvPr>
            <p:custDataLst>
              <p:tags r:id="rId20"/>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6923088"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 name="MH_Other_21"/>
          <p:cNvSpPr/>
          <p:nvPr>
            <p:custDataLst>
              <p:tags r:id="rId21"/>
            </p:custDataLst>
          </p:nvPr>
        </p:nvSpPr>
        <p:spPr>
          <a:xfrm rot="3600000">
            <a:off x="2646363" y="3911483"/>
            <a:ext cx="2173287" cy="1001713"/>
          </a:xfrm>
          <a:prstGeom prst="roundRect">
            <a:avLst/>
          </a:prstGeom>
          <a:solidFill>
            <a:srgbClr val="7B7FB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0" name="MH_Other_22"/>
          <p:cNvSpPr>
            <a:spLocks noChangeArrowheads="1"/>
          </p:cNvSpPr>
          <p:nvPr>
            <p:custDataLst>
              <p:tags r:id="rId22"/>
            </p:custDataLst>
          </p:nvPr>
        </p:nvSpPr>
        <p:spPr bwMode="auto">
          <a:xfrm rot="3600000">
            <a:off x="3237706" y="3853540"/>
            <a:ext cx="1450975" cy="84138"/>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41" name="MH_Other_23"/>
          <p:cNvSpPr/>
          <p:nvPr>
            <p:custDataLst>
              <p:tags r:id="rId23"/>
            </p:custDataLst>
          </p:nvPr>
        </p:nvSpPr>
        <p:spPr>
          <a:xfrm rot="4203309">
            <a:off x="2382315" y="3871790"/>
            <a:ext cx="2172914" cy="1128244"/>
          </a:xfrm>
          <a:prstGeom prst="roundRect">
            <a:avLst/>
          </a:prstGeom>
          <a:gradFill flip="none" rotWithShape="1">
            <a:gsLst>
              <a:gs pos="0">
                <a:srgbClr val="E0E1F0"/>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42" name="MH_Other_24"/>
          <p:cNvSpPr/>
          <p:nvPr>
            <p:custDataLst>
              <p:tags r:id="rId24"/>
            </p:custDataLst>
          </p:nvPr>
        </p:nvSpPr>
        <p:spPr>
          <a:xfrm>
            <a:off x="3529013" y="3349508"/>
            <a:ext cx="74612"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43" name="MH_Other_25"/>
          <p:cNvPicPr>
            <a:picLocks noChangeAspect="1" noChangeArrowheads="1"/>
          </p:cNvPicPr>
          <p:nvPr>
            <p:custDataLst>
              <p:tags r:id="rId25"/>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3362325" y="2992321"/>
            <a:ext cx="23018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MH_Other_26"/>
          <p:cNvSpPr txBox="1"/>
          <p:nvPr>
            <p:custDataLst>
              <p:tags r:id="rId26"/>
            </p:custDataLst>
          </p:nvPr>
        </p:nvSpPr>
        <p:spPr>
          <a:xfrm rot="20395603">
            <a:off x="963613"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DDA301"/>
                </a:solidFill>
                <a:latin typeface="华文楷体" panose="02010600040101010101" pitchFamily="2" charset="-122"/>
                <a:ea typeface="华文楷体" panose="02010600040101010101" pitchFamily="2" charset="-122"/>
              </a:rPr>
              <a:t>01</a:t>
            </a:r>
            <a:endParaRPr lang="zh-CN" altLang="en-US" sz="3000" b="1" kern="0" dirty="0">
              <a:solidFill>
                <a:srgbClr val="DDA301"/>
              </a:solidFill>
              <a:latin typeface="华文楷体" panose="02010600040101010101" pitchFamily="2" charset="-122"/>
              <a:ea typeface="华文楷体" panose="02010600040101010101" pitchFamily="2" charset="-122"/>
            </a:endParaRPr>
          </a:p>
        </p:txBody>
      </p:sp>
      <p:cxnSp>
        <p:nvCxnSpPr>
          <p:cNvPr id="45" name="MH_Other_27"/>
          <p:cNvCxnSpPr/>
          <p:nvPr>
            <p:custDataLst>
              <p:tags r:id="rId27"/>
            </p:custDataLst>
          </p:nvPr>
        </p:nvCxnSpPr>
        <p:spPr>
          <a:xfrm rot="4886195">
            <a:off x="1476193" y="3549822"/>
            <a:ext cx="185166" cy="910246"/>
          </a:xfrm>
          <a:prstGeom prst="line">
            <a:avLst/>
          </a:prstGeom>
          <a:noFill/>
          <a:ln w="9525" cap="flat" cmpd="sng" algn="ctr">
            <a:gradFill flip="none" rotWithShape="1">
              <a:gsLst>
                <a:gs pos="0">
                  <a:schemeClr val="accent2">
                    <a:lumMod val="0"/>
                    <a:lumOff val="100000"/>
                  </a:schemeClr>
                </a:gs>
                <a:gs pos="35000">
                  <a:schemeClr val="accent2">
                    <a:lumMod val="0"/>
                    <a:lumOff val="100000"/>
                  </a:schemeClr>
                </a:gs>
                <a:gs pos="100000">
                  <a:srgbClr val="FEBC02"/>
                </a:gs>
              </a:gsLst>
              <a:path path="circle">
                <a:fillToRect l="50000" t="-80000" r="50000" b="180000"/>
              </a:path>
              <a:tileRect/>
            </a:gradFill>
            <a:prstDash val="solid"/>
          </a:ln>
          <a:effectLst/>
        </p:spPr>
      </p:cxnSp>
      <p:sp>
        <p:nvSpPr>
          <p:cNvPr id="46" name="MH_SubTitle_1"/>
          <p:cNvSpPr txBox="1"/>
          <p:nvPr>
            <p:custDataLst>
              <p:tags r:id="rId28"/>
            </p:custDataLst>
          </p:nvPr>
        </p:nvSpPr>
        <p:spPr>
          <a:xfrm rot="20412082">
            <a:off x="1279525" y="3997208"/>
            <a:ext cx="1047750" cy="1385888"/>
          </a:xfrm>
          <a:prstGeom prst="rect">
            <a:avLst/>
          </a:prstGeom>
          <a:noFill/>
        </p:spPr>
        <p:txBody>
          <a:bodyPr>
            <a:normAutofit/>
          </a:bodyPr>
          <a:lstStyle/>
          <a:p>
            <a:pPr algn="ctr">
              <a:lnSpc>
                <a:spcPct val="120000"/>
              </a:lnSpc>
              <a:defRPr/>
            </a:pPr>
            <a:r>
              <a:rPr lang="zh-CN" altLang="en-US" dirty="0"/>
              <a:t>数字化的支付方式</a:t>
            </a:r>
            <a:endParaRPr lang="en-US" altLang="zh-CN" kern="0" dirty="0">
              <a:solidFill>
                <a:srgbClr val="000000"/>
              </a:solidFill>
              <a:latin typeface="微软雅黑" panose="020B0503020204020204" pitchFamily="34" charset="-122"/>
              <a:ea typeface="微软雅黑" panose="020B0503020204020204" pitchFamily="34" charset="-122"/>
              <a:cs typeface="Arial" pitchFamily="34" charset="0"/>
            </a:endParaRPr>
          </a:p>
        </p:txBody>
      </p:sp>
      <p:sp>
        <p:nvSpPr>
          <p:cNvPr id="47" name="MH_Other_28"/>
          <p:cNvSpPr txBox="1"/>
          <p:nvPr>
            <p:custDataLst>
              <p:tags r:id="rId29"/>
            </p:custDataLst>
          </p:nvPr>
        </p:nvSpPr>
        <p:spPr>
          <a:xfrm rot="20395603">
            <a:off x="2720975" y="3609858"/>
            <a:ext cx="877888"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7075B8"/>
                </a:solidFill>
                <a:latin typeface="华文楷体" panose="02010600040101010101" pitchFamily="2" charset="-122"/>
                <a:ea typeface="华文楷体" panose="02010600040101010101" pitchFamily="2" charset="-122"/>
              </a:rPr>
              <a:t>02</a:t>
            </a:r>
            <a:endParaRPr lang="zh-CN" altLang="en-US" sz="3000" b="1" kern="0" dirty="0">
              <a:solidFill>
                <a:srgbClr val="7075B8"/>
              </a:solidFill>
              <a:latin typeface="华文楷体" panose="02010600040101010101" pitchFamily="2" charset="-122"/>
              <a:ea typeface="华文楷体" panose="02010600040101010101" pitchFamily="2" charset="-122"/>
            </a:endParaRPr>
          </a:p>
        </p:txBody>
      </p:sp>
      <p:cxnSp>
        <p:nvCxnSpPr>
          <p:cNvPr id="48" name="MH_Other_29"/>
          <p:cNvCxnSpPr/>
          <p:nvPr>
            <p:custDataLst>
              <p:tags r:id="rId30"/>
            </p:custDataLst>
          </p:nvPr>
        </p:nvCxnSpPr>
        <p:spPr>
          <a:xfrm rot="4886195">
            <a:off x="3233920" y="3549820"/>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797DBC"/>
                </a:gs>
              </a:gsLst>
              <a:path path="circle">
                <a:fillToRect l="50000" t="-80000" r="50000" b="180000"/>
              </a:path>
              <a:tileRect/>
            </a:gradFill>
            <a:prstDash val="solid"/>
          </a:ln>
          <a:effectLst/>
        </p:spPr>
      </p:cxnSp>
      <p:sp>
        <p:nvSpPr>
          <p:cNvPr id="49" name="MH_SubTitle_2"/>
          <p:cNvSpPr txBox="1">
            <a:spLocks noChangeArrowheads="1"/>
          </p:cNvSpPr>
          <p:nvPr>
            <p:custDataLst>
              <p:tags r:id="rId31"/>
            </p:custDataLst>
          </p:nvPr>
        </p:nvSpPr>
        <p:spPr bwMode="auto">
          <a:xfrm rot="-1187918">
            <a:off x="3036888" y="3997208"/>
            <a:ext cx="10493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开放的系统平台</a:t>
            </a:r>
            <a:r>
              <a:rPr lang="en-US" altLang="zh-CN" dirty="0">
                <a:latin typeface="+mn-ea"/>
                <a:ea typeface="+mn-ea"/>
              </a:rPr>
              <a:t>(</a:t>
            </a:r>
            <a:r>
              <a:rPr lang="zh-CN" altLang="en-US" dirty="0">
                <a:latin typeface="+mn-ea"/>
                <a:ea typeface="+mn-ea"/>
              </a:rPr>
              <a:t>互联网</a:t>
            </a:r>
            <a:r>
              <a:rPr lang="en-US" altLang="zh-CN" dirty="0">
                <a:latin typeface="+mn-ea"/>
                <a:ea typeface="+mn-ea"/>
              </a:rPr>
              <a:t>)</a:t>
            </a:r>
            <a:endParaRPr lang="en-US" altLang="zh-CN" dirty="0">
              <a:solidFill>
                <a:srgbClr val="000000"/>
              </a:solidFill>
              <a:latin typeface="+mn-ea"/>
              <a:ea typeface="+mn-ea"/>
              <a:cs typeface="Arial" charset="0"/>
            </a:endParaRPr>
          </a:p>
        </p:txBody>
      </p:sp>
      <p:sp>
        <p:nvSpPr>
          <p:cNvPr id="50" name="MH_Other_30"/>
          <p:cNvSpPr txBox="1"/>
          <p:nvPr>
            <p:custDataLst>
              <p:tags r:id="rId32"/>
            </p:custDataLst>
          </p:nvPr>
        </p:nvSpPr>
        <p:spPr>
          <a:xfrm rot="20395603">
            <a:off x="4529138"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2FAFDD"/>
                </a:solidFill>
                <a:latin typeface="华文楷体" panose="02010600040101010101" pitchFamily="2" charset="-122"/>
                <a:ea typeface="华文楷体" panose="02010600040101010101" pitchFamily="2" charset="-122"/>
              </a:rPr>
              <a:t>03</a:t>
            </a:r>
            <a:endParaRPr lang="zh-CN" altLang="en-US" sz="3000" b="1" kern="0" dirty="0">
              <a:solidFill>
                <a:srgbClr val="2FAFDD"/>
              </a:solidFill>
              <a:latin typeface="华文楷体" panose="02010600040101010101" pitchFamily="2" charset="-122"/>
              <a:ea typeface="华文楷体" panose="02010600040101010101" pitchFamily="2" charset="-122"/>
            </a:endParaRPr>
          </a:p>
        </p:txBody>
      </p:sp>
      <p:cxnSp>
        <p:nvCxnSpPr>
          <p:cNvPr id="51" name="MH_Other_31"/>
          <p:cNvCxnSpPr/>
          <p:nvPr>
            <p:custDataLst>
              <p:tags r:id="rId33"/>
            </p:custDataLst>
          </p:nvPr>
        </p:nvCxnSpPr>
        <p:spPr>
          <a:xfrm rot="4886195">
            <a:off x="5041467" y="3549821"/>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4CBBE2"/>
                </a:gs>
              </a:gsLst>
              <a:path path="circle">
                <a:fillToRect l="50000" t="-80000" r="50000" b="180000"/>
              </a:path>
              <a:tileRect/>
            </a:gradFill>
            <a:prstDash val="solid"/>
          </a:ln>
          <a:effectLst/>
        </p:spPr>
      </p:cxnSp>
      <p:sp>
        <p:nvSpPr>
          <p:cNvPr id="52" name="MH_SubTitle_3"/>
          <p:cNvSpPr txBox="1">
            <a:spLocks noChangeArrowheads="1"/>
          </p:cNvSpPr>
          <p:nvPr>
            <p:custDataLst>
              <p:tags r:id="rId34"/>
            </p:custDataLst>
          </p:nvPr>
        </p:nvSpPr>
        <p:spPr bwMode="auto">
          <a:xfrm rot="-1187918">
            <a:off x="4845050" y="3997208"/>
            <a:ext cx="10477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先进的通讯手段</a:t>
            </a:r>
            <a:endParaRPr lang="en-US" altLang="zh-CN" dirty="0">
              <a:solidFill>
                <a:srgbClr val="000000"/>
              </a:solidFill>
              <a:latin typeface="+mn-ea"/>
              <a:ea typeface="+mn-ea"/>
              <a:cs typeface="Arial" charset="0"/>
            </a:endParaRPr>
          </a:p>
        </p:txBody>
      </p:sp>
      <p:sp>
        <p:nvSpPr>
          <p:cNvPr id="53" name="MH_Other_32"/>
          <p:cNvSpPr txBox="1"/>
          <p:nvPr>
            <p:custDataLst>
              <p:tags r:id="rId35"/>
            </p:custDataLst>
          </p:nvPr>
        </p:nvSpPr>
        <p:spPr>
          <a:xfrm rot="20395603">
            <a:off x="6281738"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47B98B"/>
                </a:solidFill>
                <a:latin typeface="华文楷体" panose="02010600040101010101" pitchFamily="2" charset="-122"/>
                <a:ea typeface="华文楷体" panose="02010600040101010101" pitchFamily="2" charset="-122"/>
              </a:rPr>
              <a:t>04</a:t>
            </a:r>
            <a:endParaRPr lang="zh-CN" altLang="en-US" sz="3000" b="1" kern="0" dirty="0">
              <a:solidFill>
                <a:srgbClr val="47B98B"/>
              </a:solidFill>
              <a:latin typeface="华文楷体" panose="02010600040101010101" pitchFamily="2" charset="-122"/>
              <a:ea typeface="华文楷体" panose="02010600040101010101" pitchFamily="2" charset="-122"/>
            </a:endParaRPr>
          </a:p>
        </p:txBody>
      </p:sp>
      <p:cxnSp>
        <p:nvCxnSpPr>
          <p:cNvPr id="54" name="MH_Other_33"/>
          <p:cNvCxnSpPr/>
          <p:nvPr>
            <p:custDataLst>
              <p:tags r:id="rId36"/>
            </p:custDataLst>
          </p:nvPr>
        </p:nvCxnSpPr>
        <p:spPr>
          <a:xfrm rot="4886195">
            <a:off x="6794416" y="3549821"/>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61C39C"/>
                </a:gs>
              </a:gsLst>
              <a:path path="circle">
                <a:fillToRect l="50000" t="-80000" r="50000" b="180000"/>
              </a:path>
              <a:tileRect/>
            </a:gradFill>
            <a:prstDash val="solid"/>
          </a:ln>
          <a:effectLst/>
        </p:spPr>
      </p:cxnSp>
      <p:sp>
        <p:nvSpPr>
          <p:cNvPr id="55" name="MH_SubTitle_4"/>
          <p:cNvSpPr txBox="1">
            <a:spLocks noChangeArrowheads="1"/>
          </p:cNvSpPr>
          <p:nvPr>
            <p:custDataLst>
              <p:tags r:id="rId37"/>
            </p:custDataLst>
          </p:nvPr>
        </p:nvSpPr>
        <p:spPr bwMode="auto">
          <a:xfrm rot="-1187918">
            <a:off x="6452372" y="3863276"/>
            <a:ext cx="1314142" cy="15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明显的支付优势（方便、快捷、高校、经济）</a:t>
            </a:r>
            <a:endParaRPr lang="en-US" altLang="zh-CN" dirty="0">
              <a:solidFill>
                <a:srgbClr val="000000"/>
              </a:solidFill>
              <a:latin typeface="+mn-ea"/>
              <a:ea typeface="+mn-ea"/>
              <a:cs typeface="Arial" charset="0"/>
            </a:endParaRPr>
          </a:p>
        </p:txBody>
      </p:sp>
      <p:sp>
        <p:nvSpPr>
          <p:cNvPr id="56" name="TextBox 55"/>
          <p:cNvSpPr txBox="1"/>
          <p:nvPr/>
        </p:nvSpPr>
        <p:spPr>
          <a:xfrm>
            <a:off x="986728" y="1700808"/>
            <a:ext cx="6655557" cy="1200329"/>
          </a:xfrm>
          <a:prstGeom prst="rect">
            <a:avLst/>
          </a:prstGeom>
          <a:noFill/>
        </p:spPr>
        <p:txBody>
          <a:bodyPr wrap="square" rtlCol="0">
            <a:spAutoFit/>
          </a:bodyPr>
          <a:lstStyle/>
          <a:p>
            <a:r>
              <a:rPr lang="zh-CN" altLang="en-US" sz="2400" dirty="0">
                <a:solidFill>
                  <a:srgbClr val="FF0000"/>
                </a:solidFill>
                <a:latin typeface="隶书" panose="02010509060101010101" pitchFamily="49" charset="-122"/>
                <a:ea typeface="隶书" panose="02010509060101010101" pitchFamily="49" charset="-122"/>
              </a:rPr>
              <a:t>电子支付</a:t>
            </a:r>
            <a:r>
              <a:rPr lang="zh-CN" altLang="en-US" sz="2400" dirty="0">
                <a:latin typeface="隶书" panose="02010509060101010101" pitchFamily="49" charset="-122"/>
                <a:ea typeface="隶书" panose="02010509060101010101" pitchFamily="49" charset="-122"/>
              </a:rPr>
              <a:t>是指单位、个人直接或授权他人通过电子终端发出支付指令，实现货币支付与资金转移的行为。</a:t>
            </a:r>
          </a:p>
        </p:txBody>
      </p:sp>
    </p:spTree>
    <p:extLst>
      <p:ext uri="{BB962C8B-B14F-4D97-AF65-F5344CB8AC3E}">
        <p14:creationId xmlns:p14="http://schemas.microsoft.com/office/powerpoint/2010/main" val="2214942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 </a:t>
            </a:r>
            <a:r>
              <a:rPr lang="zh-CN" altLang="en-US" dirty="0"/>
              <a:t>电子支付相关概念</a:t>
            </a:r>
          </a:p>
        </p:txBody>
      </p:sp>
      <p:sp>
        <p:nvSpPr>
          <p:cNvPr id="3" name="MH_Text_1"/>
          <p:cNvSpPr/>
          <p:nvPr>
            <p:custDataLst>
              <p:tags r:id="rId3"/>
            </p:custDataLst>
          </p:nvPr>
        </p:nvSpPr>
        <p:spPr>
          <a:xfrm>
            <a:off x="1352550" y="1970088"/>
            <a:ext cx="1663700" cy="2178992"/>
          </a:xfrm>
          <a:prstGeom prst="rect">
            <a:avLst/>
          </a:prstGeom>
          <a:solidFill>
            <a:srgbClr val="FFFFFF"/>
          </a:solidFill>
          <a:ln w="3175">
            <a:solidFill>
              <a:srgbClr val="EAEAEA"/>
            </a:solidFill>
          </a:ln>
          <a:effectLst>
            <a:outerShdw blurRad="63500" sx="102000" sy="102000" algn="ctr" rotWithShape="0">
              <a:srgbClr val="611E7F">
                <a:alpha val="40000"/>
              </a:srgbClr>
            </a:outerShdw>
          </a:effectLst>
        </p:spPr>
        <p:txBody>
          <a:bodyPr tIns="432000" bIns="144000" anchor="ctr">
            <a:normAutofit fontScale="92500" lnSpcReduction="10000"/>
          </a:bodyPr>
          <a:lstStyle/>
          <a:p>
            <a:pPr algn="ctr" eaLnBrk="1" fontAlgn="auto" hangingPunct="1">
              <a:lnSpc>
                <a:spcPct val="110000"/>
              </a:lnSpc>
              <a:spcBef>
                <a:spcPts val="0"/>
              </a:spcBef>
              <a:spcAft>
                <a:spcPts val="0"/>
              </a:spcAft>
              <a:defRPr/>
            </a:pPr>
            <a:r>
              <a:rPr lang="zh-CN" altLang="en-US" sz="1600" dirty="0">
                <a:solidFill>
                  <a:srgbClr val="333333"/>
                </a:solidFill>
                <a:latin typeface="+mn-lt"/>
                <a:ea typeface="微软雅黑" panose="020B0503020204020204" pitchFamily="34" charset="-122"/>
              </a:rPr>
              <a:t>在银行账户与银行卡的基础上，利用电子技术建立银行平台，完成在线银行支付，具体包括信用卡等。</a:t>
            </a:r>
            <a:endParaRPr lang="en-US" altLang="zh-CN" sz="1600" dirty="0">
              <a:solidFill>
                <a:srgbClr val="333333"/>
              </a:solidFill>
              <a:latin typeface="+mn-lt"/>
              <a:ea typeface="微软雅黑" panose="020B0503020204020204" pitchFamily="34" charset="-122"/>
            </a:endParaRPr>
          </a:p>
        </p:txBody>
      </p:sp>
      <p:sp>
        <p:nvSpPr>
          <p:cNvPr id="3077" name="MH_SubTitle_1"/>
          <p:cNvSpPr txBox="1">
            <a:spLocks noChangeArrowheads="1"/>
          </p:cNvSpPr>
          <p:nvPr>
            <p:custDataLst>
              <p:tags r:id="rId4"/>
            </p:custDataLst>
          </p:nvPr>
        </p:nvSpPr>
        <p:spPr bwMode="auto">
          <a:xfrm>
            <a:off x="1352550" y="1970088"/>
            <a:ext cx="16637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b="1" dirty="0">
                <a:solidFill>
                  <a:srgbClr val="692886"/>
                </a:solidFill>
                <a:ea typeface="微软雅黑" pitchFamily="34" charset="-122"/>
              </a:rPr>
              <a:t>网络银行</a:t>
            </a:r>
          </a:p>
        </p:txBody>
      </p:sp>
      <p:cxnSp>
        <p:nvCxnSpPr>
          <p:cNvPr id="7" name="MH_Other_2"/>
          <p:cNvCxnSpPr/>
          <p:nvPr>
            <p:custDataLst>
              <p:tags r:id="rId5"/>
            </p:custDataLst>
          </p:nvPr>
        </p:nvCxnSpPr>
        <p:spPr>
          <a:xfrm>
            <a:off x="1422400" y="2376488"/>
            <a:ext cx="1525588" cy="0"/>
          </a:xfrm>
          <a:prstGeom prst="line">
            <a:avLst/>
          </a:prstGeom>
          <a:ln w="1905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8" name="MH_Other_3"/>
          <p:cNvCxnSpPr/>
          <p:nvPr>
            <p:custDataLst>
              <p:tags r:id="rId6"/>
            </p:custDataLst>
          </p:nvPr>
        </p:nvCxnSpPr>
        <p:spPr>
          <a:xfrm>
            <a:off x="1971675" y="2376488"/>
            <a:ext cx="425450" cy="0"/>
          </a:xfrm>
          <a:prstGeom prst="line">
            <a:avLst/>
          </a:prstGeom>
          <a:ln w="38100">
            <a:solidFill>
              <a:srgbClr val="6C2C84"/>
            </a:solidFill>
          </a:ln>
        </p:spPr>
        <p:style>
          <a:lnRef idx="1">
            <a:schemeClr val="accent1"/>
          </a:lnRef>
          <a:fillRef idx="0">
            <a:schemeClr val="accent1"/>
          </a:fillRef>
          <a:effectRef idx="0">
            <a:schemeClr val="accent1"/>
          </a:effectRef>
          <a:fontRef idx="minor">
            <a:schemeClr val="tx1"/>
          </a:fontRef>
        </p:style>
      </p:cxnSp>
      <p:sp>
        <p:nvSpPr>
          <p:cNvPr id="11" name="MH_Text_2"/>
          <p:cNvSpPr/>
          <p:nvPr>
            <p:custDataLst>
              <p:tags r:id="rId7"/>
            </p:custDataLst>
          </p:nvPr>
        </p:nvSpPr>
        <p:spPr>
          <a:xfrm>
            <a:off x="3762375" y="1970088"/>
            <a:ext cx="1822450" cy="2178992"/>
          </a:xfrm>
          <a:prstGeom prst="rect">
            <a:avLst/>
          </a:prstGeom>
          <a:solidFill>
            <a:srgbClr val="FFFFFF"/>
          </a:solidFill>
          <a:ln w="3175">
            <a:solidFill>
              <a:srgbClr val="EAEAEA"/>
            </a:solidFill>
          </a:ln>
          <a:effectLst>
            <a:outerShdw blurRad="63500" sx="102000" sy="102000" algn="ctr" rotWithShape="0">
              <a:srgbClr val="2375BB">
                <a:alpha val="40000"/>
              </a:srgbClr>
            </a:outerShdw>
          </a:effectLst>
        </p:spPr>
        <p:txBody>
          <a:bodyPr tIns="432000" bIns="144000" anchor="ctr">
            <a:normAutofit fontScale="85000" lnSpcReduction="20000"/>
          </a:bodyPr>
          <a:lstStyle/>
          <a:p>
            <a:pPr algn="ctr" fontAlgn="auto">
              <a:lnSpc>
                <a:spcPct val="110000"/>
              </a:lnSpc>
              <a:spcBef>
                <a:spcPts val="0"/>
              </a:spcBef>
              <a:spcAft>
                <a:spcPts val="0"/>
              </a:spcAft>
              <a:defRPr/>
            </a:pPr>
            <a:r>
              <a:rPr lang="zh-CN" altLang="en-US" sz="1600" dirty="0">
                <a:solidFill>
                  <a:srgbClr val="333333"/>
                </a:solidFill>
                <a:latin typeface="+mn-lt"/>
                <a:ea typeface="微软雅黑" panose="020B0503020204020204" pitchFamily="34" charset="-122"/>
              </a:rPr>
              <a:t>非金融机构通过自身与商户及银行之间的桥接完成支付中介的功能，为客户</a:t>
            </a:r>
            <a:endParaRPr lang="en-US" altLang="zh-CN" sz="1600" dirty="0">
              <a:solidFill>
                <a:srgbClr val="333333"/>
              </a:solidFill>
              <a:latin typeface="+mn-lt"/>
              <a:ea typeface="微软雅黑" panose="020B0503020204020204" pitchFamily="34" charset="-122"/>
            </a:endParaRPr>
          </a:p>
          <a:p>
            <a:pPr algn="ctr" eaLnBrk="1" fontAlgn="auto" hangingPunct="1">
              <a:lnSpc>
                <a:spcPct val="110000"/>
              </a:lnSpc>
              <a:spcBef>
                <a:spcPts val="0"/>
              </a:spcBef>
              <a:spcAft>
                <a:spcPts val="0"/>
              </a:spcAft>
              <a:defRPr/>
            </a:pPr>
            <a:r>
              <a:rPr lang="zh-CN" altLang="en-US" sz="1600" dirty="0">
                <a:solidFill>
                  <a:srgbClr val="333333"/>
                </a:solidFill>
                <a:latin typeface="+mn-lt"/>
                <a:ea typeface="微软雅黑" panose="020B0503020204020204" pitchFamily="34" charset="-122"/>
              </a:rPr>
              <a:t>提供账号，进行交易资金代管，由其完成客户与商家的支付后，定期统一与银行结算。</a:t>
            </a:r>
            <a:endParaRPr lang="en-US" altLang="zh-CN" sz="1600" dirty="0">
              <a:solidFill>
                <a:srgbClr val="333333"/>
              </a:solidFill>
              <a:latin typeface="+mn-lt"/>
              <a:ea typeface="微软雅黑" panose="020B0503020204020204" pitchFamily="34" charset="-122"/>
            </a:endParaRPr>
          </a:p>
        </p:txBody>
      </p:sp>
      <p:sp>
        <p:nvSpPr>
          <p:cNvPr id="3082" name="MH_SubTitle_2"/>
          <p:cNvSpPr txBox="1">
            <a:spLocks noChangeArrowheads="1"/>
          </p:cNvSpPr>
          <p:nvPr>
            <p:custDataLst>
              <p:tags r:id="rId8"/>
            </p:custDataLst>
          </p:nvPr>
        </p:nvSpPr>
        <p:spPr bwMode="auto">
          <a:xfrm>
            <a:off x="3762375" y="1970088"/>
            <a:ext cx="16637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b="1" dirty="0">
                <a:solidFill>
                  <a:srgbClr val="2576C0"/>
                </a:solidFill>
                <a:ea typeface="微软雅黑" pitchFamily="34" charset="-122"/>
              </a:rPr>
              <a:t>非金融支付机构</a:t>
            </a:r>
          </a:p>
        </p:txBody>
      </p:sp>
      <p:cxnSp>
        <p:nvCxnSpPr>
          <p:cNvPr id="14" name="MH_Other_5"/>
          <p:cNvCxnSpPr/>
          <p:nvPr>
            <p:custDataLst>
              <p:tags r:id="rId9"/>
            </p:custDataLst>
          </p:nvPr>
        </p:nvCxnSpPr>
        <p:spPr>
          <a:xfrm>
            <a:off x="3832225" y="2376488"/>
            <a:ext cx="1524000" cy="0"/>
          </a:xfrm>
          <a:prstGeom prst="line">
            <a:avLst/>
          </a:prstGeom>
          <a:ln w="1905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15" name="MH_Other_6"/>
          <p:cNvCxnSpPr/>
          <p:nvPr>
            <p:custDataLst>
              <p:tags r:id="rId10"/>
            </p:custDataLst>
          </p:nvPr>
        </p:nvCxnSpPr>
        <p:spPr>
          <a:xfrm>
            <a:off x="4381500" y="2376488"/>
            <a:ext cx="425450" cy="0"/>
          </a:xfrm>
          <a:prstGeom prst="line">
            <a:avLst/>
          </a:prstGeom>
          <a:ln w="38100">
            <a:solidFill>
              <a:srgbClr val="2272B8"/>
            </a:solidFill>
          </a:ln>
        </p:spPr>
        <p:style>
          <a:lnRef idx="1">
            <a:schemeClr val="accent1"/>
          </a:lnRef>
          <a:fillRef idx="0">
            <a:schemeClr val="accent1"/>
          </a:fillRef>
          <a:effectRef idx="0">
            <a:schemeClr val="accent1"/>
          </a:effectRef>
          <a:fontRef idx="minor">
            <a:schemeClr val="tx1"/>
          </a:fontRef>
        </p:style>
      </p:cxnSp>
      <p:sp>
        <p:nvSpPr>
          <p:cNvPr id="17" name="MH_Text_3"/>
          <p:cNvSpPr/>
          <p:nvPr>
            <p:custDataLst>
              <p:tags r:id="rId11"/>
            </p:custDataLst>
          </p:nvPr>
        </p:nvSpPr>
        <p:spPr>
          <a:xfrm>
            <a:off x="6170613" y="1970088"/>
            <a:ext cx="1665287" cy="2178992"/>
          </a:xfrm>
          <a:prstGeom prst="rect">
            <a:avLst/>
          </a:prstGeom>
          <a:solidFill>
            <a:srgbClr val="FFFFFF"/>
          </a:solidFill>
          <a:ln w="3175">
            <a:solidFill>
              <a:srgbClr val="EAEAEA"/>
            </a:solidFill>
          </a:ln>
          <a:effectLst>
            <a:outerShdw blurRad="63500" sx="102000" sy="102000" algn="ctr" rotWithShape="0">
              <a:srgbClr val="8EBE13">
                <a:alpha val="40000"/>
              </a:srgbClr>
            </a:outerShdw>
          </a:effectLst>
        </p:spPr>
        <p:txBody>
          <a:bodyPr tIns="432000" bIns="144000" anchor="ctr">
            <a:normAutofit fontScale="85000" lnSpcReduction="20000"/>
          </a:bodyPr>
          <a:lstStyle/>
          <a:p>
            <a:pPr algn="ctr" eaLnBrk="1" fontAlgn="auto" hangingPunct="1">
              <a:lnSpc>
                <a:spcPct val="110000"/>
              </a:lnSpc>
              <a:spcBef>
                <a:spcPts val="0"/>
              </a:spcBef>
              <a:spcAft>
                <a:spcPts val="0"/>
              </a:spcAft>
              <a:defRPr/>
            </a:pPr>
            <a:r>
              <a:rPr lang="zh-CN" altLang="en-US" sz="1600" dirty="0">
                <a:solidFill>
                  <a:srgbClr val="333333"/>
                </a:solidFill>
                <a:latin typeface="+mn-lt"/>
                <a:ea typeface="微软雅黑" panose="020B0503020204020204" pitchFamily="34" charset="-122"/>
              </a:rPr>
              <a:t>单位或个人通过移动设备、互联网或者近距离传感直接或间接向银行金融机构发送支付指令产生货币支付与资金转移行为，从而实现移动支付功能</a:t>
            </a:r>
            <a:endParaRPr lang="en-US" altLang="zh-CN" sz="1600" dirty="0">
              <a:solidFill>
                <a:srgbClr val="333333"/>
              </a:solidFill>
              <a:latin typeface="+mn-lt"/>
              <a:ea typeface="微软雅黑" panose="020B0503020204020204" pitchFamily="34" charset="-122"/>
            </a:endParaRPr>
          </a:p>
        </p:txBody>
      </p:sp>
      <p:sp>
        <p:nvSpPr>
          <p:cNvPr id="3087" name="MH_SubTitle_3"/>
          <p:cNvSpPr txBox="1">
            <a:spLocks noChangeArrowheads="1"/>
          </p:cNvSpPr>
          <p:nvPr>
            <p:custDataLst>
              <p:tags r:id="rId12"/>
            </p:custDataLst>
          </p:nvPr>
        </p:nvSpPr>
        <p:spPr bwMode="auto">
          <a:xfrm>
            <a:off x="6170613" y="1970088"/>
            <a:ext cx="16652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b="1" dirty="0">
                <a:solidFill>
                  <a:srgbClr val="9CC52A"/>
                </a:solidFill>
                <a:ea typeface="微软雅黑" pitchFamily="34" charset="-122"/>
              </a:rPr>
              <a:t>移动支付</a:t>
            </a:r>
          </a:p>
        </p:txBody>
      </p:sp>
      <p:cxnSp>
        <p:nvCxnSpPr>
          <p:cNvPr id="20" name="MH_Other_8"/>
          <p:cNvCxnSpPr/>
          <p:nvPr>
            <p:custDataLst>
              <p:tags r:id="rId13"/>
            </p:custDataLst>
          </p:nvPr>
        </p:nvCxnSpPr>
        <p:spPr>
          <a:xfrm>
            <a:off x="6240463" y="2376488"/>
            <a:ext cx="1525587" cy="0"/>
          </a:xfrm>
          <a:prstGeom prst="line">
            <a:avLst/>
          </a:prstGeom>
          <a:ln w="1905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21" name="MH_Other_9"/>
          <p:cNvCxnSpPr/>
          <p:nvPr>
            <p:custDataLst>
              <p:tags r:id="rId14"/>
            </p:custDataLst>
          </p:nvPr>
        </p:nvCxnSpPr>
        <p:spPr>
          <a:xfrm>
            <a:off x="6789738" y="2376488"/>
            <a:ext cx="427037" cy="0"/>
          </a:xfrm>
          <a:prstGeom prst="line">
            <a:avLst/>
          </a:prstGeom>
          <a:ln w="38100">
            <a:solidFill>
              <a:srgbClr val="9BC530"/>
            </a:solidFill>
          </a:ln>
        </p:spPr>
        <p:style>
          <a:lnRef idx="1">
            <a:schemeClr val="accent1"/>
          </a:lnRef>
          <a:fillRef idx="0">
            <a:schemeClr val="accent1"/>
          </a:fillRef>
          <a:effectRef idx="0">
            <a:schemeClr val="accent1"/>
          </a:effectRef>
          <a:fontRef idx="minor">
            <a:schemeClr val="tx1"/>
          </a:fontRef>
        </p:style>
      </p:cxnSp>
      <p:sp>
        <p:nvSpPr>
          <p:cNvPr id="23" name="MH_Text_4"/>
          <p:cNvSpPr/>
          <p:nvPr>
            <p:custDataLst>
              <p:tags r:id="rId15"/>
            </p:custDataLst>
          </p:nvPr>
        </p:nvSpPr>
        <p:spPr>
          <a:xfrm>
            <a:off x="2557463" y="4264024"/>
            <a:ext cx="1663700" cy="2045295"/>
          </a:xfrm>
          <a:prstGeom prst="rect">
            <a:avLst/>
          </a:prstGeom>
          <a:solidFill>
            <a:srgbClr val="FFFFFF"/>
          </a:solidFill>
          <a:ln w="3175">
            <a:solidFill>
              <a:srgbClr val="EAEAEA"/>
            </a:solidFill>
          </a:ln>
          <a:effectLst>
            <a:outerShdw blurRad="63500" sx="102000" sy="102000" algn="ctr" rotWithShape="0">
              <a:srgbClr val="C3BA0D">
                <a:alpha val="40000"/>
              </a:srgbClr>
            </a:outerShdw>
          </a:effectLst>
        </p:spPr>
        <p:txBody>
          <a:bodyPr tIns="432000" bIns="144000" anchor="ctr">
            <a:normAutofit/>
          </a:bodyPr>
          <a:lstStyle/>
          <a:p>
            <a:pPr algn="ctr" eaLnBrk="1" fontAlgn="auto" hangingPunct="1">
              <a:lnSpc>
                <a:spcPct val="110000"/>
              </a:lnSpc>
              <a:spcBef>
                <a:spcPts val="0"/>
              </a:spcBef>
              <a:spcAft>
                <a:spcPts val="0"/>
              </a:spcAft>
              <a:defRPr/>
            </a:pPr>
            <a:r>
              <a:rPr lang="zh-CN" altLang="en-US" sz="1500" dirty="0">
                <a:solidFill>
                  <a:srgbClr val="333333"/>
                </a:solidFill>
                <a:latin typeface="+mn-lt"/>
                <a:ea typeface="微软雅黑" panose="020B0503020204020204" pitchFamily="34" charset="-122"/>
              </a:rPr>
              <a:t>虚拟货币是指非真实的货币，一般只在发行公司内部流转</a:t>
            </a:r>
            <a:endParaRPr lang="en-US" altLang="zh-CN" sz="1500" dirty="0">
              <a:solidFill>
                <a:srgbClr val="333333"/>
              </a:solidFill>
              <a:latin typeface="+mn-lt"/>
              <a:ea typeface="微软雅黑" panose="020B0503020204020204" pitchFamily="34" charset="-122"/>
            </a:endParaRPr>
          </a:p>
        </p:txBody>
      </p:sp>
      <p:sp>
        <p:nvSpPr>
          <p:cNvPr id="3092" name="MH_SubTitle_4"/>
          <p:cNvSpPr txBox="1">
            <a:spLocks noChangeArrowheads="1"/>
          </p:cNvSpPr>
          <p:nvPr>
            <p:custDataLst>
              <p:tags r:id="rId16"/>
            </p:custDataLst>
          </p:nvPr>
        </p:nvSpPr>
        <p:spPr bwMode="auto">
          <a:xfrm>
            <a:off x="2557463" y="4264025"/>
            <a:ext cx="1663700"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b="1" dirty="0">
                <a:solidFill>
                  <a:srgbClr val="C3BA0D"/>
                </a:solidFill>
                <a:ea typeface="微软雅黑" pitchFamily="34" charset="-122"/>
              </a:rPr>
              <a:t>虚拟货币</a:t>
            </a:r>
          </a:p>
        </p:txBody>
      </p:sp>
      <p:cxnSp>
        <p:nvCxnSpPr>
          <p:cNvPr id="26" name="MH_Other_11"/>
          <p:cNvCxnSpPr/>
          <p:nvPr>
            <p:custDataLst>
              <p:tags r:id="rId17"/>
            </p:custDataLst>
          </p:nvPr>
        </p:nvCxnSpPr>
        <p:spPr>
          <a:xfrm>
            <a:off x="2627313" y="4668838"/>
            <a:ext cx="1524000" cy="0"/>
          </a:xfrm>
          <a:prstGeom prst="line">
            <a:avLst/>
          </a:prstGeom>
          <a:ln w="1905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27" name="MH_Other_12"/>
          <p:cNvCxnSpPr/>
          <p:nvPr>
            <p:custDataLst>
              <p:tags r:id="rId18"/>
            </p:custDataLst>
          </p:nvPr>
        </p:nvCxnSpPr>
        <p:spPr>
          <a:xfrm>
            <a:off x="3176588" y="4668838"/>
            <a:ext cx="425450" cy="0"/>
          </a:xfrm>
          <a:prstGeom prst="line">
            <a:avLst/>
          </a:prstGeom>
          <a:ln w="38100">
            <a:solidFill>
              <a:srgbClr val="C3BA0D"/>
            </a:solidFill>
          </a:ln>
        </p:spPr>
        <p:style>
          <a:lnRef idx="1">
            <a:schemeClr val="accent1"/>
          </a:lnRef>
          <a:fillRef idx="0">
            <a:schemeClr val="accent1"/>
          </a:fillRef>
          <a:effectRef idx="0">
            <a:schemeClr val="accent1"/>
          </a:effectRef>
          <a:fontRef idx="minor">
            <a:schemeClr val="tx1"/>
          </a:fontRef>
        </p:style>
      </p:cxnSp>
      <p:sp>
        <p:nvSpPr>
          <p:cNvPr id="29" name="MH_Text_5"/>
          <p:cNvSpPr/>
          <p:nvPr>
            <p:custDataLst>
              <p:tags r:id="rId19"/>
            </p:custDataLst>
          </p:nvPr>
        </p:nvSpPr>
        <p:spPr>
          <a:xfrm>
            <a:off x="4965700" y="4264025"/>
            <a:ext cx="1665288" cy="2045294"/>
          </a:xfrm>
          <a:prstGeom prst="rect">
            <a:avLst/>
          </a:prstGeom>
          <a:solidFill>
            <a:srgbClr val="FFFFFF"/>
          </a:solidFill>
          <a:ln w="3175">
            <a:solidFill>
              <a:srgbClr val="EAEAEA"/>
            </a:solidFill>
          </a:ln>
          <a:effectLst>
            <a:outerShdw blurRad="63500" sx="102000" sy="102000" algn="ctr" rotWithShape="0">
              <a:srgbClr val="E9683C">
                <a:alpha val="40000"/>
              </a:srgbClr>
            </a:outerShdw>
          </a:effectLst>
        </p:spPr>
        <p:txBody>
          <a:bodyPr tIns="432000" bIns="144000" anchor="ctr">
            <a:normAutofit/>
          </a:bodyPr>
          <a:lstStyle/>
          <a:p>
            <a:pPr algn="ctr" eaLnBrk="1" fontAlgn="auto" hangingPunct="1">
              <a:lnSpc>
                <a:spcPct val="110000"/>
              </a:lnSpc>
              <a:spcBef>
                <a:spcPts val="0"/>
              </a:spcBef>
              <a:spcAft>
                <a:spcPts val="0"/>
              </a:spcAft>
              <a:defRPr/>
            </a:pPr>
            <a:r>
              <a:rPr lang="zh-CN" altLang="en-US" sz="1600" dirty="0">
                <a:solidFill>
                  <a:srgbClr val="333333"/>
                </a:solidFill>
                <a:latin typeface="+mn-lt"/>
                <a:ea typeface="微软雅黑" panose="020B0503020204020204" pitchFamily="34" charset="-122"/>
              </a:rPr>
              <a:t>比如积分，单用途卡等</a:t>
            </a:r>
            <a:endParaRPr lang="en-US" altLang="zh-CN" sz="1600" dirty="0">
              <a:solidFill>
                <a:srgbClr val="333333"/>
              </a:solidFill>
              <a:latin typeface="+mn-lt"/>
              <a:ea typeface="微软雅黑" panose="020B0503020204020204" pitchFamily="34" charset="-122"/>
            </a:endParaRPr>
          </a:p>
        </p:txBody>
      </p:sp>
      <p:sp>
        <p:nvSpPr>
          <p:cNvPr id="3097" name="MH_SubTitle_5"/>
          <p:cNvSpPr txBox="1">
            <a:spLocks noChangeArrowheads="1"/>
          </p:cNvSpPr>
          <p:nvPr>
            <p:custDataLst>
              <p:tags r:id="rId20"/>
            </p:custDataLst>
          </p:nvPr>
        </p:nvSpPr>
        <p:spPr bwMode="auto">
          <a:xfrm>
            <a:off x="4965700" y="4264025"/>
            <a:ext cx="1665288"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zh-CN" altLang="en-US" sz="1600" b="1" dirty="0">
                <a:solidFill>
                  <a:srgbClr val="E8693F"/>
                </a:solidFill>
                <a:ea typeface="微软雅黑" pitchFamily="34" charset="-122"/>
              </a:rPr>
              <a:t>其他形式</a:t>
            </a:r>
          </a:p>
        </p:txBody>
      </p:sp>
      <p:cxnSp>
        <p:nvCxnSpPr>
          <p:cNvPr id="32" name="MH_Other_14"/>
          <p:cNvCxnSpPr/>
          <p:nvPr>
            <p:custDataLst>
              <p:tags r:id="rId21"/>
            </p:custDataLst>
          </p:nvPr>
        </p:nvCxnSpPr>
        <p:spPr>
          <a:xfrm>
            <a:off x="5035550" y="4668838"/>
            <a:ext cx="1525588" cy="0"/>
          </a:xfrm>
          <a:prstGeom prst="line">
            <a:avLst/>
          </a:prstGeom>
          <a:ln w="19050">
            <a:solidFill>
              <a:srgbClr val="D9D9D9"/>
            </a:solidFill>
          </a:ln>
        </p:spPr>
        <p:style>
          <a:lnRef idx="1">
            <a:schemeClr val="accent1"/>
          </a:lnRef>
          <a:fillRef idx="0">
            <a:schemeClr val="accent1"/>
          </a:fillRef>
          <a:effectRef idx="0">
            <a:schemeClr val="accent1"/>
          </a:effectRef>
          <a:fontRef idx="minor">
            <a:schemeClr val="tx1"/>
          </a:fontRef>
        </p:style>
      </p:cxnSp>
      <p:cxnSp>
        <p:nvCxnSpPr>
          <p:cNvPr id="33" name="MH_Other_15"/>
          <p:cNvCxnSpPr/>
          <p:nvPr>
            <p:custDataLst>
              <p:tags r:id="rId22"/>
            </p:custDataLst>
          </p:nvPr>
        </p:nvCxnSpPr>
        <p:spPr>
          <a:xfrm>
            <a:off x="5584825" y="4668838"/>
            <a:ext cx="427038" cy="0"/>
          </a:xfrm>
          <a:prstGeom prst="line">
            <a:avLst/>
          </a:prstGeom>
          <a:ln w="38100">
            <a:solidFill>
              <a:srgbClr val="E9683C"/>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689971" y="1192396"/>
            <a:ext cx="6541306"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电子支付按支付环节角色定位分类</a:t>
            </a:r>
          </a:p>
        </p:txBody>
      </p:sp>
    </p:spTree>
    <p:custDataLst>
      <p:tags r:id="rId1"/>
    </p:custDataLst>
    <p:extLst>
      <p:ext uri="{BB962C8B-B14F-4D97-AF65-F5344CB8AC3E}">
        <p14:creationId xmlns:p14="http://schemas.microsoft.com/office/powerpoint/2010/main" val="30998644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a:t>
            </a:r>
            <a:r>
              <a:rPr lang="zh-CN" altLang="en-US" dirty="0"/>
              <a:t>电子支付相关概念</a:t>
            </a:r>
          </a:p>
        </p:txBody>
      </p:sp>
      <p:sp>
        <p:nvSpPr>
          <p:cNvPr id="27" name="MH_SubTitle_1"/>
          <p:cNvSpPr/>
          <p:nvPr>
            <p:custDataLst>
              <p:tags r:id="rId1"/>
            </p:custDataLst>
          </p:nvPr>
        </p:nvSpPr>
        <p:spPr>
          <a:xfrm>
            <a:off x="1377131" y="2348880"/>
            <a:ext cx="1684337" cy="1201738"/>
          </a:xfrm>
          <a:prstGeom prst="roundRect">
            <a:avLst/>
          </a:prstGeom>
          <a:solidFill>
            <a:srgbClr val="E6B9B8"/>
          </a:solidFill>
          <a:ln w="25400" cap="flat" cmpd="sng" algn="ctr">
            <a:noFill/>
            <a:prstDash val="solid"/>
          </a:ln>
          <a:effectLst/>
        </p:spPr>
        <p:txBody>
          <a:bodyPr lIns="144000" tIns="0" rIns="144000" bIns="468000" anchor="ctr">
            <a:noAutofit/>
          </a:bodyPr>
          <a:lstStyle/>
          <a:p>
            <a:pPr algn="ctr" fontAlgn="auto">
              <a:lnSpc>
                <a:spcPct val="110000"/>
              </a:lnSpc>
              <a:spcBef>
                <a:spcPts val="0"/>
              </a:spcBef>
              <a:spcAft>
                <a:spcPts val="0"/>
              </a:spcAft>
              <a:defRPr/>
            </a:pPr>
            <a:endParaRPr lang="en-US" altLang="zh-CN" sz="20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无纸化、数字化资金流转</a:t>
            </a:r>
            <a:endParaRPr lang="en-US" altLang="zh-CN" sz="2200" b="0" kern="0" dirty="0">
              <a:solidFill>
                <a:srgbClr val="7B93D7">
                  <a:lumMod val="75000"/>
                </a:srgbClr>
              </a:solidFill>
              <a:latin typeface="隶书" panose="02010509060101010101" pitchFamily="49" charset="-122"/>
              <a:ea typeface="隶书" panose="02010509060101010101" pitchFamily="49" charset="-122"/>
            </a:endParaRPr>
          </a:p>
        </p:txBody>
      </p:sp>
      <p:sp>
        <p:nvSpPr>
          <p:cNvPr id="28" name="MH_SubTitle_5"/>
          <p:cNvSpPr/>
          <p:nvPr>
            <p:custDataLst>
              <p:tags r:id="rId2"/>
            </p:custDataLst>
          </p:nvPr>
        </p:nvSpPr>
        <p:spPr>
          <a:xfrm>
            <a:off x="1377131" y="3937968"/>
            <a:ext cx="1684337" cy="1201737"/>
          </a:xfrm>
          <a:prstGeom prst="roundRect">
            <a:avLst/>
          </a:prstGeom>
          <a:solidFill>
            <a:srgbClr val="E6B9B8"/>
          </a:solidFill>
          <a:ln w="25400" cap="flat" cmpd="sng" algn="ctr">
            <a:noFill/>
            <a:prstDash val="solid"/>
          </a:ln>
          <a:effectLst/>
        </p:spPr>
        <p:txBody>
          <a:bodyPr lIns="144000" tIns="0" rIns="144000" bIns="0" anchor="ctr">
            <a:noAutofit/>
          </a:bodyPr>
          <a:lstStyle/>
          <a:p>
            <a:pPr algn="ctr">
              <a:spcBef>
                <a:spcPts val="0"/>
              </a:spcBef>
              <a:buClr>
                <a:srgbClr val="FFCC00"/>
              </a:buClr>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实体资金流转</a:t>
            </a:r>
          </a:p>
        </p:txBody>
      </p:sp>
      <p:sp>
        <p:nvSpPr>
          <p:cNvPr id="29" name="MH_SubTitle_2"/>
          <p:cNvSpPr/>
          <p:nvPr>
            <p:custDataLst>
              <p:tags r:id="rId3"/>
            </p:custDataLst>
          </p:nvPr>
        </p:nvSpPr>
        <p:spPr>
          <a:xfrm>
            <a:off x="3248793" y="2348880"/>
            <a:ext cx="1684338" cy="1201738"/>
          </a:xfrm>
          <a:prstGeom prst="roundRect">
            <a:avLst/>
          </a:prstGeom>
          <a:solidFill>
            <a:srgbClr val="CCC1DA"/>
          </a:solidFill>
          <a:ln w="25400" cap="flat" cmpd="sng" algn="ctr">
            <a:noFill/>
            <a:prstDash val="solid"/>
          </a:ln>
          <a:effectLst/>
        </p:spPr>
        <p:txBody>
          <a:bodyPr lIns="144000" tIns="0" rIns="144000" bIns="468000" anchor="ctr">
            <a:normAutofit fontScale="25000" lnSpcReduction="20000"/>
          </a:bodyPr>
          <a:lstStyle/>
          <a:p>
            <a:pPr algn="ctr" fontAlgn="auto">
              <a:lnSpc>
                <a:spcPct val="110000"/>
              </a:lnSpc>
              <a:spcBef>
                <a:spcPts val="0"/>
              </a:spcBef>
              <a:spcAft>
                <a:spcPts val="0"/>
              </a:spcAft>
              <a:defRPr/>
            </a:pPr>
            <a:endParaRPr lang="en-US" altLang="zh-CN" sz="32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endParaRPr lang="en-US" altLang="zh-CN" sz="80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r>
              <a:rPr lang="zh-CN" altLang="en-US" sz="8800" b="0" kern="0" dirty="0">
                <a:solidFill>
                  <a:srgbClr val="7B93D7">
                    <a:lumMod val="75000"/>
                  </a:srgbClr>
                </a:solidFill>
                <a:latin typeface="隶书" panose="02010509060101010101" pitchFamily="49" charset="-122"/>
                <a:ea typeface="隶书" panose="02010509060101010101" pitchFamily="49" charset="-122"/>
              </a:rPr>
              <a:t>开放的资金流转平台</a:t>
            </a:r>
            <a:endParaRPr lang="en-US" altLang="zh-CN" sz="8800" b="0" kern="0" dirty="0">
              <a:solidFill>
                <a:srgbClr val="7B93D7">
                  <a:lumMod val="75000"/>
                </a:srgbClr>
              </a:solidFill>
              <a:latin typeface="隶书" panose="02010509060101010101" pitchFamily="49" charset="-122"/>
              <a:ea typeface="隶书" panose="02010509060101010101" pitchFamily="49" charset="-122"/>
            </a:endParaRPr>
          </a:p>
        </p:txBody>
      </p:sp>
      <p:sp>
        <p:nvSpPr>
          <p:cNvPr id="30" name="MH_SubTitle_6"/>
          <p:cNvSpPr/>
          <p:nvPr>
            <p:custDataLst>
              <p:tags r:id="rId4"/>
            </p:custDataLst>
          </p:nvPr>
        </p:nvSpPr>
        <p:spPr>
          <a:xfrm>
            <a:off x="3248793" y="3937968"/>
            <a:ext cx="1684338" cy="1201737"/>
          </a:xfrm>
          <a:prstGeom prst="roundRect">
            <a:avLst/>
          </a:prstGeom>
          <a:solidFill>
            <a:srgbClr val="CCC1DA"/>
          </a:solidFill>
          <a:ln w="25400" cap="flat" cmpd="sng" algn="ctr">
            <a:noFill/>
            <a:prstDash val="solid"/>
          </a:ln>
          <a:effectLst/>
        </p:spPr>
        <p:txBody>
          <a:bodyPr lIns="144000" tIns="36000" rIns="144000" bIns="0" anchor="ctr">
            <a:noAutofit/>
          </a:bodyPr>
          <a:lstStyle/>
          <a:p>
            <a:pPr algn="ctr">
              <a:spcBef>
                <a:spcPct val="20000"/>
              </a:spcBef>
              <a:buClr>
                <a:srgbClr val="FFCC00"/>
              </a:buClr>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封闭的系统</a:t>
            </a:r>
          </a:p>
        </p:txBody>
      </p:sp>
      <p:sp>
        <p:nvSpPr>
          <p:cNvPr id="31" name="MH_SubTitle_3"/>
          <p:cNvSpPr/>
          <p:nvPr>
            <p:custDataLst>
              <p:tags r:id="rId5"/>
            </p:custDataLst>
          </p:nvPr>
        </p:nvSpPr>
        <p:spPr>
          <a:xfrm>
            <a:off x="5120456" y="2348880"/>
            <a:ext cx="1684337" cy="1201738"/>
          </a:xfrm>
          <a:prstGeom prst="roundRect">
            <a:avLst/>
          </a:prstGeom>
          <a:solidFill>
            <a:srgbClr val="E6B9B8"/>
          </a:solidFill>
          <a:ln w="25400" cap="flat" cmpd="sng" algn="ctr">
            <a:noFill/>
            <a:prstDash val="solid"/>
          </a:ln>
          <a:effectLst/>
        </p:spPr>
        <p:txBody>
          <a:bodyPr lIns="144000" tIns="0" rIns="144000" bIns="468000" anchor="ctr">
            <a:noAutofit/>
          </a:bodyPr>
          <a:lstStyle/>
          <a:p>
            <a:pPr algn="ctr" fontAlgn="auto">
              <a:lnSpc>
                <a:spcPct val="110000"/>
              </a:lnSpc>
              <a:spcBef>
                <a:spcPts val="0"/>
              </a:spcBef>
              <a:spcAft>
                <a:spcPts val="0"/>
              </a:spcAft>
              <a:defRPr/>
            </a:pPr>
            <a:endParaRPr lang="en-US" altLang="zh-CN" sz="20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先进的通信手段</a:t>
            </a:r>
            <a:endParaRPr lang="en-US" altLang="zh-CN" sz="2200" b="0" kern="0" dirty="0">
              <a:solidFill>
                <a:srgbClr val="7B93D7">
                  <a:lumMod val="75000"/>
                </a:srgbClr>
              </a:solidFill>
              <a:latin typeface="隶书" panose="02010509060101010101" pitchFamily="49" charset="-122"/>
              <a:ea typeface="隶书" panose="02010509060101010101" pitchFamily="49" charset="-122"/>
            </a:endParaRPr>
          </a:p>
        </p:txBody>
      </p:sp>
      <p:sp>
        <p:nvSpPr>
          <p:cNvPr id="32" name="MH_SubTitle_7"/>
          <p:cNvSpPr/>
          <p:nvPr>
            <p:custDataLst>
              <p:tags r:id="rId6"/>
            </p:custDataLst>
          </p:nvPr>
        </p:nvSpPr>
        <p:spPr>
          <a:xfrm>
            <a:off x="5120456" y="3937968"/>
            <a:ext cx="1684337" cy="1201737"/>
          </a:xfrm>
          <a:prstGeom prst="roundRect">
            <a:avLst/>
          </a:prstGeom>
          <a:solidFill>
            <a:srgbClr val="E6B9B8"/>
          </a:solidFill>
          <a:ln w="25400" cap="flat" cmpd="sng" algn="ctr">
            <a:noFill/>
            <a:prstDash val="solid"/>
          </a:ln>
          <a:effectLst/>
        </p:spPr>
        <p:txBody>
          <a:bodyPr lIns="144000" tIns="36000" rIns="144000" bIns="0" anchor="ctr">
            <a:noAutofit/>
          </a:bodyPr>
          <a:lstStyle/>
          <a:p>
            <a:pPr algn="ctr">
              <a:spcBef>
                <a:spcPct val="20000"/>
              </a:spcBef>
              <a:buClr>
                <a:srgbClr val="FFCC00"/>
              </a:buClr>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传统的通信媒介</a:t>
            </a:r>
          </a:p>
        </p:txBody>
      </p:sp>
      <p:sp>
        <p:nvSpPr>
          <p:cNvPr id="33" name="MH_SubTitle_4"/>
          <p:cNvSpPr/>
          <p:nvPr>
            <p:custDataLst>
              <p:tags r:id="rId7"/>
            </p:custDataLst>
          </p:nvPr>
        </p:nvSpPr>
        <p:spPr>
          <a:xfrm>
            <a:off x="6992118" y="2348880"/>
            <a:ext cx="1684338" cy="1201738"/>
          </a:xfrm>
          <a:prstGeom prst="roundRect">
            <a:avLst/>
          </a:prstGeom>
          <a:solidFill>
            <a:srgbClr val="CCC1DA"/>
          </a:solidFill>
          <a:ln w="25400" cap="flat" cmpd="sng" algn="ctr">
            <a:noFill/>
            <a:prstDash val="solid"/>
          </a:ln>
          <a:effectLst/>
        </p:spPr>
        <p:txBody>
          <a:bodyPr lIns="144000" tIns="0" rIns="144000" bIns="468000" anchor="ctr">
            <a:normAutofit fontScale="25000" lnSpcReduction="20000"/>
          </a:bodyPr>
          <a:lstStyle/>
          <a:p>
            <a:pPr algn="ctr" fontAlgn="auto">
              <a:lnSpc>
                <a:spcPct val="110000"/>
              </a:lnSpc>
              <a:spcBef>
                <a:spcPts val="0"/>
              </a:spcBef>
              <a:spcAft>
                <a:spcPts val="0"/>
              </a:spcAft>
              <a:defRPr/>
            </a:pPr>
            <a:endParaRPr lang="en-US" altLang="zh-CN" sz="32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endParaRPr lang="en-US" altLang="zh-CN" sz="8000" b="0" kern="0" dirty="0">
              <a:solidFill>
                <a:srgbClr val="7B93D7">
                  <a:lumMod val="75000"/>
                </a:srgbClr>
              </a:solidFill>
              <a:latin typeface="隶书" panose="02010509060101010101" pitchFamily="49" charset="-122"/>
              <a:ea typeface="隶书" panose="02010509060101010101" pitchFamily="49" charset="-122"/>
            </a:endParaRPr>
          </a:p>
          <a:p>
            <a:pPr algn="ctr" fontAlgn="auto">
              <a:lnSpc>
                <a:spcPct val="110000"/>
              </a:lnSpc>
              <a:spcBef>
                <a:spcPts val="0"/>
              </a:spcBef>
              <a:spcAft>
                <a:spcPts val="0"/>
              </a:spcAft>
              <a:defRPr/>
            </a:pPr>
            <a:r>
              <a:rPr lang="zh-CN" altLang="en-US" sz="8800" b="0" kern="0" dirty="0">
                <a:solidFill>
                  <a:srgbClr val="7B93D7">
                    <a:lumMod val="75000"/>
                  </a:srgbClr>
                </a:solidFill>
                <a:latin typeface="隶书" panose="02010509060101010101" pitchFamily="49" charset="-122"/>
                <a:ea typeface="隶书" panose="02010509060101010101" pitchFamily="49" charset="-122"/>
              </a:rPr>
              <a:t>用户足不出户</a:t>
            </a:r>
            <a:endParaRPr lang="en-US" altLang="zh-CN" sz="8800" b="0" kern="0" dirty="0">
              <a:solidFill>
                <a:srgbClr val="7B93D7">
                  <a:lumMod val="75000"/>
                </a:srgbClr>
              </a:solidFill>
              <a:latin typeface="隶书" panose="02010509060101010101" pitchFamily="49" charset="-122"/>
              <a:ea typeface="隶书" panose="02010509060101010101" pitchFamily="49" charset="-122"/>
            </a:endParaRPr>
          </a:p>
        </p:txBody>
      </p:sp>
      <p:sp>
        <p:nvSpPr>
          <p:cNvPr id="34" name="MH_SubTitle_8"/>
          <p:cNvSpPr/>
          <p:nvPr>
            <p:custDataLst>
              <p:tags r:id="rId8"/>
            </p:custDataLst>
          </p:nvPr>
        </p:nvSpPr>
        <p:spPr>
          <a:xfrm>
            <a:off x="6992118" y="3937968"/>
            <a:ext cx="1684338" cy="1201737"/>
          </a:xfrm>
          <a:prstGeom prst="roundRect">
            <a:avLst/>
          </a:prstGeom>
          <a:solidFill>
            <a:srgbClr val="CCC1DA"/>
          </a:solidFill>
          <a:ln w="25400" cap="flat" cmpd="sng" algn="ctr">
            <a:noFill/>
            <a:prstDash val="solid"/>
          </a:ln>
          <a:effectLst/>
        </p:spPr>
        <p:txBody>
          <a:bodyPr lIns="144000" tIns="36000" rIns="144000" bIns="0" anchor="ctr">
            <a:noAutofit/>
          </a:bodyPr>
          <a:lstStyle/>
          <a:p>
            <a:pPr algn="ctr">
              <a:spcBef>
                <a:spcPct val="20000"/>
              </a:spcBef>
              <a:buClr>
                <a:srgbClr val="FFCC00"/>
              </a:buClr>
              <a:defRPr/>
            </a:pPr>
            <a:r>
              <a:rPr lang="zh-CN" altLang="en-US" sz="2200" b="0" kern="0" dirty="0">
                <a:solidFill>
                  <a:srgbClr val="7B93D7">
                    <a:lumMod val="75000"/>
                  </a:srgbClr>
                </a:solidFill>
                <a:latin typeface="隶书" panose="02010509060101010101" pitchFamily="49" charset="-122"/>
                <a:ea typeface="隶书" panose="02010509060101010101" pitchFamily="49" charset="-122"/>
              </a:rPr>
              <a:t>往返于银行</a:t>
            </a:r>
          </a:p>
        </p:txBody>
      </p:sp>
      <p:cxnSp>
        <p:nvCxnSpPr>
          <p:cNvPr id="35" name="直接箭头连接符 34"/>
          <p:cNvCxnSpPr/>
          <p:nvPr/>
        </p:nvCxnSpPr>
        <p:spPr>
          <a:xfrm flipV="1">
            <a:off x="107504" y="3717032"/>
            <a:ext cx="8856984" cy="72008"/>
          </a:xfrm>
          <a:prstGeom prst="straightConnector1">
            <a:avLst/>
          </a:prstGeom>
          <a:noFill/>
          <a:ln w="38100" cap="flat" cmpd="sng" algn="ctr">
            <a:solidFill>
              <a:srgbClr val="046FB6"/>
            </a:solidFill>
            <a:prstDash val="solid"/>
            <a:miter lim="800000"/>
            <a:tailEnd type="arrow"/>
          </a:ln>
          <a:effectLst/>
        </p:spPr>
      </p:cxnSp>
      <p:sp>
        <p:nvSpPr>
          <p:cNvPr id="36" name="矩形 35"/>
          <p:cNvSpPr/>
          <p:nvPr/>
        </p:nvSpPr>
        <p:spPr>
          <a:xfrm>
            <a:off x="224880" y="2472695"/>
            <a:ext cx="1082348" cy="954107"/>
          </a:xfrm>
          <a:prstGeom prst="rect">
            <a:avLst/>
          </a:prstGeom>
        </p:spPr>
        <p:txBody>
          <a:bodyPr wrap="none">
            <a:spAutoFit/>
          </a:bodyPr>
          <a:lstStyle/>
          <a:p>
            <a:pPr fontAlgn="auto">
              <a:spcBef>
                <a:spcPts val="0"/>
              </a:spcBef>
              <a:spcAft>
                <a:spcPts val="0"/>
              </a:spcAft>
            </a:pPr>
            <a:r>
              <a:rPr lang="zh-CN" altLang="en-US" sz="2800" b="0" kern="0" dirty="0">
                <a:solidFill>
                  <a:srgbClr val="7B93D7">
                    <a:lumMod val="75000"/>
                  </a:srgbClr>
                </a:solidFill>
                <a:latin typeface="隶书" panose="02010509060101010101" pitchFamily="49" charset="-122"/>
                <a:ea typeface="隶书" panose="02010509060101010101" pitchFamily="49" charset="-122"/>
              </a:rPr>
              <a:t>电子</a:t>
            </a:r>
            <a:endParaRPr lang="en-US" altLang="zh-CN" sz="2800" b="0" kern="0" dirty="0">
              <a:solidFill>
                <a:srgbClr val="7B93D7">
                  <a:lumMod val="75000"/>
                </a:srgbClr>
              </a:solidFill>
              <a:latin typeface="隶书" panose="02010509060101010101" pitchFamily="49" charset="-122"/>
              <a:ea typeface="隶书" panose="02010509060101010101" pitchFamily="49" charset="-122"/>
            </a:endParaRPr>
          </a:p>
          <a:p>
            <a:pPr fontAlgn="auto">
              <a:spcBef>
                <a:spcPts val="0"/>
              </a:spcBef>
              <a:spcAft>
                <a:spcPts val="0"/>
              </a:spcAft>
            </a:pPr>
            <a:r>
              <a:rPr lang="zh-CN" altLang="en-US" sz="2800" b="0" kern="0" dirty="0">
                <a:solidFill>
                  <a:srgbClr val="7B93D7">
                    <a:lumMod val="75000"/>
                  </a:srgbClr>
                </a:solidFill>
                <a:latin typeface="隶书" panose="02010509060101010101" pitchFamily="49" charset="-122"/>
                <a:ea typeface="隶书" panose="02010509060101010101" pitchFamily="49" charset="-122"/>
              </a:rPr>
              <a:t>支付 </a:t>
            </a:r>
            <a:endParaRPr lang="zh-CN" altLang="en-US" sz="2800" b="0" dirty="0">
              <a:solidFill>
                <a:srgbClr val="7B93D7">
                  <a:lumMod val="75000"/>
                </a:srgbClr>
              </a:solidFill>
              <a:latin typeface="隶书" panose="02010509060101010101" pitchFamily="49" charset="-122"/>
              <a:ea typeface="隶书" panose="02010509060101010101" pitchFamily="49" charset="-122"/>
            </a:endParaRPr>
          </a:p>
        </p:txBody>
      </p:sp>
      <p:sp>
        <p:nvSpPr>
          <p:cNvPr id="37" name="矩形 36"/>
          <p:cNvSpPr/>
          <p:nvPr/>
        </p:nvSpPr>
        <p:spPr>
          <a:xfrm>
            <a:off x="224880" y="4123336"/>
            <a:ext cx="902811" cy="954107"/>
          </a:xfrm>
          <a:prstGeom prst="rect">
            <a:avLst/>
          </a:prstGeom>
        </p:spPr>
        <p:txBody>
          <a:bodyPr wrap="none">
            <a:spAutoFit/>
          </a:bodyPr>
          <a:lstStyle/>
          <a:p>
            <a:pPr algn="ctr">
              <a:defRPr/>
            </a:pPr>
            <a:r>
              <a:rPr lang="zh-CN" altLang="en-US" sz="2800" b="0" kern="0" dirty="0">
                <a:solidFill>
                  <a:srgbClr val="7B93D7">
                    <a:lumMod val="75000"/>
                  </a:srgbClr>
                </a:solidFill>
                <a:latin typeface="隶书" panose="02010509060101010101" pitchFamily="49" charset="-122"/>
                <a:ea typeface="隶书" panose="02010509060101010101" pitchFamily="49" charset="-122"/>
              </a:rPr>
              <a:t>传统</a:t>
            </a:r>
            <a:endParaRPr lang="en-US" altLang="zh-CN" sz="2800" b="0" kern="0" dirty="0">
              <a:solidFill>
                <a:srgbClr val="7B93D7">
                  <a:lumMod val="75000"/>
                </a:srgbClr>
              </a:solidFill>
              <a:latin typeface="隶书" panose="02010509060101010101" pitchFamily="49" charset="-122"/>
              <a:ea typeface="隶书" panose="02010509060101010101" pitchFamily="49" charset="-122"/>
            </a:endParaRPr>
          </a:p>
          <a:p>
            <a:pPr algn="ctr">
              <a:defRPr/>
            </a:pPr>
            <a:r>
              <a:rPr lang="zh-CN" altLang="en-US" sz="2800" b="0" kern="0" dirty="0">
                <a:solidFill>
                  <a:srgbClr val="7B93D7">
                    <a:lumMod val="75000"/>
                  </a:srgbClr>
                </a:solidFill>
                <a:latin typeface="隶书" panose="02010509060101010101" pitchFamily="49" charset="-122"/>
                <a:ea typeface="隶书" panose="02010509060101010101" pitchFamily="49" charset="-122"/>
              </a:rPr>
              <a:t>支付</a:t>
            </a:r>
          </a:p>
        </p:txBody>
      </p:sp>
      <p:sp>
        <p:nvSpPr>
          <p:cNvPr id="38" name="TextBox 37"/>
          <p:cNvSpPr txBox="1"/>
          <p:nvPr/>
        </p:nvSpPr>
        <p:spPr>
          <a:xfrm>
            <a:off x="240295" y="3527430"/>
            <a:ext cx="1020187" cy="523220"/>
          </a:xfrm>
          <a:prstGeom prst="rect">
            <a:avLst/>
          </a:prstGeom>
          <a:noFill/>
        </p:spPr>
        <p:txBody>
          <a:bodyPr wrap="square" rtlCol="0">
            <a:spAutoFit/>
          </a:bodyPr>
          <a:lstStyle/>
          <a:p>
            <a:pPr fontAlgn="auto">
              <a:spcBef>
                <a:spcPts val="0"/>
              </a:spcBef>
              <a:spcAft>
                <a:spcPts val="0"/>
              </a:spcAft>
            </a:pPr>
            <a:r>
              <a:rPr lang="en-US" altLang="zh-CN" sz="2800" b="0" dirty="0">
                <a:solidFill>
                  <a:srgbClr val="47494B"/>
                </a:solidFill>
                <a:latin typeface="Times New Roman" panose="02020603050405020304" pitchFamily="18" charset="0"/>
                <a:ea typeface="幼圆"/>
                <a:cs typeface="Times New Roman" panose="02020603050405020304" pitchFamily="18" charset="0"/>
              </a:rPr>
              <a:t>VS</a:t>
            </a:r>
            <a:endParaRPr lang="zh-CN" altLang="en-US" sz="2800" b="0" dirty="0">
              <a:solidFill>
                <a:srgbClr val="47494B"/>
              </a:solidFill>
              <a:latin typeface="Times New Roman" panose="02020603050405020304" pitchFamily="18" charset="0"/>
              <a:ea typeface="幼圆"/>
              <a:cs typeface="Times New Roman" panose="02020603050405020304" pitchFamily="18" charset="0"/>
            </a:endParaRPr>
          </a:p>
        </p:txBody>
      </p:sp>
    </p:spTree>
    <p:extLst>
      <p:ext uri="{BB962C8B-B14F-4D97-AF65-F5344CB8AC3E}">
        <p14:creationId xmlns:p14="http://schemas.microsoft.com/office/powerpoint/2010/main" val="21969391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a:t>
            </a:r>
            <a:r>
              <a:rPr lang="zh-CN" altLang="en-US" dirty="0"/>
              <a:t>支付的一般模式</a:t>
            </a:r>
          </a:p>
        </p:txBody>
      </p:sp>
      <p:pic>
        <p:nvPicPr>
          <p:cNvPr id="133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82" y="1628800"/>
            <a:ext cx="7285037"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835696" y="3592815"/>
            <a:ext cx="1872208" cy="369332"/>
          </a:xfrm>
          <a:prstGeom prst="rect">
            <a:avLst/>
          </a:prstGeom>
          <a:noFill/>
        </p:spPr>
        <p:txBody>
          <a:bodyPr wrap="square" rtlCol="0">
            <a:spAutoFit/>
          </a:bodyPr>
          <a:lstStyle/>
          <a:p>
            <a:r>
              <a:rPr lang="en-US" altLang="zh-CN" dirty="0"/>
              <a:t>      </a:t>
            </a:r>
            <a:r>
              <a:rPr lang="en-US" altLang="zh-CN" dirty="0">
                <a:solidFill>
                  <a:srgbClr val="0070C0"/>
                </a:solidFill>
              </a:rPr>
              <a:t>A</a:t>
            </a:r>
            <a:r>
              <a:rPr lang="zh-CN" altLang="en-US" dirty="0">
                <a:solidFill>
                  <a:srgbClr val="0070C0"/>
                </a:solidFill>
              </a:rPr>
              <a:t>模式</a:t>
            </a:r>
          </a:p>
        </p:txBody>
      </p:sp>
      <p:sp>
        <p:nvSpPr>
          <p:cNvPr id="6" name="TextBox 5"/>
          <p:cNvSpPr txBox="1"/>
          <p:nvPr/>
        </p:nvSpPr>
        <p:spPr>
          <a:xfrm>
            <a:off x="5652120" y="3600601"/>
            <a:ext cx="1872208" cy="369332"/>
          </a:xfrm>
          <a:prstGeom prst="rect">
            <a:avLst/>
          </a:prstGeom>
          <a:noFill/>
        </p:spPr>
        <p:txBody>
          <a:bodyPr wrap="square" rtlCol="0">
            <a:spAutoFit/>
          </a:bodyPr>
          <a:lstStyle/>
          <a:p>
            <a:r>
              <a:rPr lang="en-US" altLang="zh-CN" dirty="0"/>
              <a:t>      </a:t>
            </a:r>
            <a:r>
              <a:rPr lang="en-US" altLang="zh-CN" dirty="0">
                <a:solidFill>
                  <a:srgbClr val="0070C0"/>
                </a:solidFill>
              </a:rPr>
              <a:t>B</a:t>
            </a:r>
            <a:r>
              <a:rPr lang="zh-CN" altLang="en-US" dirty="0">
                <a:solidFill>
                  <a:srgbClr val="0070C0"/>
                </a:solidFill>
              </a:rPr>
              <a:t>模式</a:t>
            </a:r>
          </a:p>
        </p:txBody>
      </p:sp>
      <p:sp>
        <p:nvSpPr>
          <p:cNvPr id="7" name="TextBox 6"/>
          <p:cNvSpPr txBox="1"/>
          <p:nvPr/>
        </p:nvSpPr>
        <p:spPr>
          <a:xfrm>
            <a:off x="1862042" y="5927220"/>
            <a:ext cx="1872208" cy="369332"/>
          </a:xfrm>
          <a:prstGeom prst="rect">
            <a:avLst/>
          </a:prstGeom>
          <a:noFill/>
        </p:spPr>
        <p:txBody>
          <a:bodyPr wrap="square" rtlCol="0">
            <a:spAutoFit/>
          </a:bodyPr>
          <a:lstStyle/>
          <a:p>
            <a:r>
              <a:rPr lang="en-US" altLang="zh-CN" dirty="0"/>
              <a:t>      </a:t>
            </a:r>
            <a:r>
              <a:rPr lang="en-US" altLang="zh-CN" dirty="0">
                <a:solidFill>
                  <a:srgbClr val="0070C0"/>
                </a:solidFill>
              </a:rPr>
              <a:t>C</a:t>
            </a:r>
            <a:r>
              <a:rPr lang="zh-CN" altLang="en-US" dirty="0">
                <a:solidFill>
                  <a:srgbClr val="0070C0"/>
                </a:solidFill>
              </a:rPr>
              <a:t>模式</a:t>
            </a:r>
          </a:p>
        </p:txBody>
      </p:sp>
      <p:sp>
        <p:nvSpPr>
          <p:cNvPr id="8" name="TextBox 7"/>
          <p:cNvSpPr txBox="1"/>
          <p:nvPr/>
        </p:nvSpPr>
        <p:spPr>
          <a:xfrm>
            <a:off x="5678466" y="5935006"/>
            <a:ext cx="1872208" cy="369332"/>
          </a:xfrm>
          <a:prstGeom prst="rect">
            <a:avLst/>
          </a:prstGeom>
          <a:noFill/>
        </p:spPr>
        <p:txBody>
          <a:bodyPr wrap="square" rtlCol="0">
            <a:spAutoFit/>
          </a:bodyPr>
          <a:lstStyle/>
          <a:p>
            <a:r>
              <a:rPr lang="en-US" altLang="zh-CN" dirty="0"/>
              <a:t>      </a:t>
            </a:r>
            <a:r>
              <a:rPr lang="en-US" altLang="zh-CN" dirty="0">
                <a:solidFill>
                  <a:srgbClr val="0070C0"/>
                </a:solidFill>
              </a:rPr>
              <a:t>D</a:t>
            </a:r>
            <a:r>
              <a:rPr lang="zh-CN" altLang="en-US" dirty="0">
                <a:solidFill>
                  <a:srgbClr val="0070C0"/>
                </a:solidFill>
              </a:rPr>
              <a:t>模式</a:t>
            </a:r>
          </a:p>
        </p:txBody>
      </p:sp>
    </p:spTree>
    <p:extLst>
      <p:ext uri="{BB962C8B-B14F-4D97-AF65-F5344CB8AC3E}">
        <p14:creationId xmlns:p14="http://schemas.microsoft.com/office/powerpoint/2010/main" val="1012860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59632" y="476672"/>
            <a:ext cx="7391400" cy="576064"/>
          </a:xfrm>
        </p:spPr>
        <p:txBody>
          <a:bodyPr/>
          <a:lstStyle/>
          <a:p>
            <a:r>
              <a:rPr lang="en-US" altLang="zh-CN" dirty="0" smtClean="0"/>
              <a:t>4.1</a:t>
            </a:r>
            <a:r>
              <a:rPr lang="zh-CN" altLang="en-US" dirty="0" smtClean="0"/>
              <a:t>银行卡</a:t>
            </a:r>
            <a:endParaRPr lang="zh-CN" altLang="en-US" dirty="0"/>
          </a:p>
        </p:txBody>
      </p:sp>
      <p:sp>
        <p:nvSpPr>
          <p:cNvPr id="4" name="Line 3"/>
          <p:cNvSpPr>
            <a:spLocks noChangeShapeType="1"/>
          </p:cNvSpPr>
          <p:nvPr/>
        </p:nvSpPr>
        <p:spPr bwMode="gray">
          <a:xfrm>
            <a:off x="2362200" y="5346274"/>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5" name="Rectangle 4"/>
          <p:cNvSpPr>
            <a:spLocks noChangeArrowheads="1"/>
          </p:cNvSpPr>
          <p:nvPr/>
        </p:nvSpPr>
        <p:spPr bwMode="gray">
          <a:xfrm rot="3419336">
            <a:off x="2078037" y="4770012"/>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p>
        </p:txBody>
      </p:sp>
      <p:sp>
        <p:nvSpPr>
          <p:cNvPr id="6" name="Text Box 5"/>
          <p:cNvSpPr txBox="1">
            <a:spLocks noChangeArrowheads="1"/>
          </p:cNvSpPr>
          <p:nvPr/>
        </p:nvSpPr>
        <p:spPr bwMode="gray">
          <a:xfrm>
            <a:off x="2133600" y="4812874"/>
            <a:ext cx="354013" cy="457200"/>
          </a:xfrm>
          <a:prstGeom prst="rect">
            <a:avLst/>
          </a:prstGeom>
          <a:noFill/>
          <a:ln w="9525" algn="ctr">
            <a:noFill/>
            <a:miter lim="800000"/>
            <a:headEnd/>
            <a:tailEnd/>
          </a:ln>
        </p:spPr>
        <p:txBody>
          <a:bodyPr wrap="none">
            <a:spAutoFit/>
          </a:bodyPr>
          <a:lstStyle/>
          <a:p>
            <a:pPr algn="ctr" eaLnBrk="0" hangingPunct="0"/>
            <a:r>
              <a:rPr lang="en-US" altLang="zh-CN" sz="2400" b="1">
                <a:solidFill>
                  <a:srgbClr val="FFFFFF"/>
                </a:solidFill>
                <a:cs typeface="Arial" charset="0"/>
              </a:rPr>
              <a:t>4</a:t>
            </a:r>
          </a:p>
        </p:txBody>
      </p:sp>
      <p:sp>
        <p:nvSpPr>
          <p:cNvPr id="7" name="Line 6"/>
          <p:cNvSpPr>
            <a:spLocks noChangeShapeType="1"/>
          </p:cNvSpPr>
          <p:nvPr/>
        </p:nvSpPr>
        <p:spPr bwMode="gray">
          <a:xfrm>
            <a:off x="2362200" y="2831674"/>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8" name="Rectangle 7"/>
          <p:cNvSpPr>
            <a:spLocks noChangeArrowheads="1"/>
          </p:cNvSpPr>
          <p:nvPr/>
        </p:nvSpPr>
        <p:spPr bwMode="gray">
          <a:xfrm rot="3419336">
            <a:off x="2078037" y="2255412"/>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9" name="Text Box 8"/>
          <p:cNvSpPr txBox="1">
            <a:spLocks noChangeArrowheads="1"/>
          </p:cNvSpPr>
          <p:nvPr/>
        </p:nvSpPr>
        <p:spPr bwMode="gray">
          <a:xfrm>
            <a:off x="3429000" y="2342724"/>
            <a:ext cx="2137124" cy="461665"/>
          </a:xfrm>
          <a:prstGeom prst="rect">
            <a:avLst/>
          </a:prstGeom>
          <a:noFill/>
          <a:ln w="9525" algn="ctr">
            <a:noFill/>
            <a:miter lim="800000"/>
            <a:headEnd/>
            <a:tailEnd/>
          </a:ln>
        </p:spPr>
        <p:txBody>
          <a:bodyPr wrap="none">
            <a:spAutoFit/>
          </a:bodyPr>
          <a:lstStyle/>
          <a:p>
            <a:r>
              <a:rPr lang="en-US" sz="2400" dirty="0"/>
              <a:t>6.2.1    </a:t>
            </a:r>
            <a:r>
              <a:rPr lang="zh-CN" altLang="en-US" sz="2400" dirty="0"/>
              <a:t>银行卡</a:t>
            </a:r>
          </a:p>
        </p:txBody>
      </p:sp>
      <p:sp>
        <p:nvSpPr>
          <p:cNvPr id="10" name="Text Box 9"/>
          <p:cNvSpPr txBox="1">
            <a:spLocks noChangeArrowheads="1"/>
          </p:cNvSpPr>
          <p:nvPr/>
        </p:nvSpPr>
        <p:spPr bwMode="gray">
          <a:xfrm>
            <a:off x="2133600" y="2298274"/>
            <a:ext cx="354013" cy="457200"/>
          </a:xfrm>
          <a:prstGeom prst="rect">
            <a:avLst/>
          </a:prstGeom>
          <a:noFill/>
          <a:ln w="9525" algn="ctr">
            <a:noFill/>
            <a:miter lim="800000"/>
            <a:headEnd/>
            <a:tailEnd/>
          </a:ln>
        </p:spPr>
        <p:txBody>
          <a:bodyPr wrap="none">
            <a:spAutoFit/>
          </a:bodyPr>
          <a:lstStyle/>
          <a:p>
            <a:pPr algn="ctr" eaLnBrk="0" hangingPunct="0"/>
            <a:r>
              <a:rPr lang="en-US" altLang="zh-CN" sz="2400" b="1">
                <a:solidFill>
                  <a:srgbClr val="FFFFFF"/>
                </a:solidFill>
                <a:cs typeface="Arial" charset="0"/>
              </a:rPr>
              <a:t>1</a:t>
            </a:r>
          </a:p>
        </p:txBody>
      </p:sp>
      <p:sp>
        <p:nvSpPr>
          <p:cNvPr id="11" name="Line 10"/>
          <p:cNvSpPr>
            <a:spLocks noChangeShapeType="1"/>
          </p:cNvSpPr>
          <p:nvPr/>
        </p:nvSpPr>
        <p:spPr bwMode="gray">
          <a:xfrm>
            <a:off x="2362200" y="3669874"/>
            <a:ext cx="4800600" cy="0"/>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2" name="Rectangle 11"/>
          <p:cNvSpPr>
            <a:spLocks noChangeArrowheads="1"/>
          </p:cNvSpPr>
          <p:nvPr/>
        </p:nvSpPr>
        <p:spPr bwMode="gray">
          <a:xfrm rot="3419336">
            <a:off x="2078037" y="3093612"/>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sp>
        <p:nvSpPr>
          <p:cNvPr id="13" name="Text Box 12"/>
          <p:cNvSpPr txBox="1">
            <a:spLocks noChangeArrowheads="1"/>
          </p:cNvSpPr>
          <p:nvPr/>
        </p:nvSpPr>
        <p:spPr bwMode="gray">
          <a:xfrm>
            <a:off x="2133600" y="3136474"/>
            <a:ext cx="354013" cy="457200"/>
          </a:xfrm>
          <a:prstGeom prst="rect">
            <a:avLst/>
          </a:prstGeom>
          <a:noFill/>
          <a:ln w="9525" algn="ctr">
            <a:noFill/>
            <a:miter lim="800000"/>
            <a:headEnd/>
            <a:tailEnd/>
          </a:ln>
        </p:spPr>
        <p:txBody>
          <a:bodyPr wrap="none">
            <a:spAutoFit/>
          </a:bodyPr>
          <a:lstStyle/>
          <a:p>
            <a:pPr algn="ctr" eaLnBrk="0" hangingPunct="0"/>
            <a:r>
              <a:rPr lang="en-US" altLang="zh-CN" sz="2400" b="1">
                <a:solidFill>
                  <a:srgbClr val="FFFFFF"/>
                </a:solidFill>
                <a:cs typeface="Arial" charset="0"/>
              </a:rPr>
              <a:t>2</a:t>
            </a:r>
          </a:p>
        </p:txBody>
      </p:sp>
      <p:sp>
        <p:nvSpPr>
          <p:cNvPr id="14" name="Line 13"/>
          <p:cNvSpPr>
            <a:spLocks noChangeShapeType="1"/>
          </p:cNvSpPr>
          <p:nvPr/>
        </p:nvSpPr>
        <p:spPr bwMode="gray">
          <a:xfrm>
            <a:off x="2363788" y="4506487"/>
            <a:ext cx="4799012" cy="1587"/>
          </a:xfrm>
          <a:prstGeom prst="line">
            <a:avLst/>
          </a:prstGeom>
          <a:noFill/>
          <a:ln w="25400">
            <a:solidFill>
              <a:schemeClr val="tx1"/>
            </a:solidFill>
            <a:prstDash val="sysDot"/>
            <a:round/>
            <a:headEnd/>
            <a:tailEnd type="oval" w="med" len="med"/>
          </a:ln>
        </p:spPr>
        <p:txBody>
          <a:bodyPr wrap="none" anchor="ctr"/>
          <a:lstStyle/>
          <a:p>
            <a:endParaRPr lang="zh-CN" altLang="en-US"/>
          </a:p>
        </p:txBody>
      </p:sp>
      <p:sp>
        <p:nvSpPr>
          <p:cNvPr id="15" name="Rectangle 14"/>
          <p:cNvSpPr>
            <a:spLocks noChangeArrowheads="1"/>
          </p:cNvSpPr>
          <p:nvPr/>
        </p:nvSpPr>
        <p:spPr bwMode="gray">
          <a:xfrm rot="3419336">
            <a:off x="2078037" y="3931812"/>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p>
        </p:txBody>
      </p:sp>
      <p:sp>
        <p:nvSpPr>
          <p:cNvPr id="16" name="Text Box 15"/>
          <p:cNvSpPr txBox="1">
            <a:spLocks noChangeArrowheads="1"/>
          </p:cNvSpPr>
          <p:nvPr/>
        </p:nvSpPr>
        <p:spPr bwMode="gray">
          <a:xfrm>
            <a:off x="2133600" y="3974674"/>
            <a:ext cx="354013" cy="457200"/>
          </a:xfrm>
          <a:prstGeom prst="rect">
            <a:avLst/>
          </a:prstGeom>
          <a:noFill/>
          <a:ln w="9525" algn="ctr">
            <a:noFill/>
            <a:miter lim="800000"/>
            <a:headEnd/>
            <a:tailEnd/>
          </a:ln>
        </p:spPr>
        <p:txBody>
          <a:bodyPr wrap="none">
            <a:spAutoFit/>
          </a:bodyPr>
          <a:lstStyle/>
          <a:p>
            <a:pPr algn="ctr" eaLnBrk="0" hangingPunct="0"/>
            <a:r>
              <a:rPr lang="en-US" altLang="zh-CN" sz="2400" b="1">
                <a:solidFill>
                  <a:srgbClr val="FFFFFF"/>
                </a:solidFill>
                <a:cs typeface="Arial" charset="0"/>
              </a:rPr>
              <a:t>3</a:t>
            </a:r>
          </a:p>
        </p:txBody>
      </p:sp>
      <p:sp>
        <p:nvSpPr>
          <p:cNvPr id="20" name="Text Box 19"/>
          <p:cNvSpPr txBox="1">
            <a:spLocks noChangeArrowheads="1"/>
          </p:cNvSpPr>
          <p:nvPr/>
        </p:nvSpPr>
        <p:spPr bwMode="gray">
          <a:xfrm>
            <a:off x="3429000" y="3204737"/>
            <a:ext cx="2446504" cy="461665"/>
          </a:xfrm>
          <a:prstGeom prst="rect">
            <a:avLst/>
          </a:prstGeom>
          <a:noFill/>
          <a:ln w="9525" algn="ctr">
            <a:noFill/>
            <a:miter lim="800000"/>
            <a:headEnd/>
            <a:tailEnd/>
          </a:ln>
        </p:spPr>
        <p:txBody>
          <a:bodyPr wrap="none">
            <a:spAutoFit/>
          </a:bodyPr>
          <a:lstStyle/>
          <a:p>
            <a:r>
              <a:rPr lang="en-US" sz="2400" dirty="0"/>
              <a:t>6.2.2    </a:t>
            </a:r>
            <a:r>
              <a:rPr lang="zh-CN" altLang="en-US" sz="2400" dirty="0"/>
              <a:t>电子现金</a:t>
            </a:r>
          </a:p>
        </p:txBody>
      </p:sp>
      <p:sp>
        <p:nvSpPr>
          <p:cNvPr id="21" name="Text Box 20"/>
          <p:cNvSpPr txBox="1">
            <a:spLocks noChangeArrowheads="1"/>
          </p:cNvSpPr>
          <p:nvPr/>
        </p:nvSpPr>
        <p:spPr bwMode="gray">
          <a:xfrm>
            <a:off x="3429000" y="4044524"/>
            <a:ext cx="2446504" cy="461665"/>
          </a:xfrm>
          <a:prstGeom prst="rect">
            <a:avLst/>
          </a:prstGeom>
          <a:noFill/>
          <a:ln w="9525" algn="ctr">
            <a:noFill/>
            <a:miter lim="800000"/>
            <a:headEnd/>
            <a:tailEnd/>
          </a:ln>
        </p:spPr>
        <p:txBody>
          <a:bodyPr wrap="none">
            <a:spAutoFit/>
          </a:bodyPr>
          <a:lstStyle/>
          <a:p>
            <a:r>
              <a:rPr lang="en-US" sz="2400" dirty="0"/>
              <a:t>6.2.3    </a:t>
            </a:r>
            <a:r>
              <a:rPr lang="zh-CN" altLang="en-US" sz="2400" dirty="0"/>
              <a:t>电子钱包</a:t>
            </a:r>
          </a:p>
        </p:txBody>
      </p:sp>
      <p:sp>
        <p:nvSpPr>
          <p:cNvPr id="22" name="Text Box 21"/>
          <p:cNvSpPr txBox="1">
            <a:spLocks noChangeArrowheads="1"/>
          </p:cNvSpPr>
          <p:nvPr/>
        </p:nvSpPr>
        <p:spPr bwMode="gray">
          <a:xfrm>
            <a:off x="3429000" y="4885899"/>
            <a:ext cx="2446504" cy="461665"/>
          </a:xfrm>
          <a:prstGeom prst="rect">
            <a:avLst/>
          </a:prstGeom>
          <a:noFill/>
          <a:ln w="9525" algn="ctr">
            <a:noFill/>
            <a:miter lim="800000"/>
            <a:headEnd/>
            <a:tailEnd/>
          </a:ln>
        </p:spPr>
        <p:txBody>
          <a:bodyPr wrap="none">
            <a:spAutoFit/>
          </a:bodyPr>
          <a:lstStyle/>
          <a:p>
            <a:r>
              <a:rPr lang="en-US" sz="2400" dirty="0"/>
              <a:t>6.2.4    </a:t>
            </a:r>
            <a:r>
              <a:rPr lang="zh-CN" altLang="en-US" sz="2400" dirty="0"/>
              <a:t>电子票据</a:t>
            </a:r>
          </a:p>
        </p:txBody>
      </p:sp>
    </p:spTree>
    <p:extLst>
      <p:ext uri="{BB962C8B-B14F-4D97-AF65-F5344CB8AC3E}">
        <p14:creationId xmlns:p14="http://schemas.microsoft.com/office/powerpoint/2010/main" val="3472764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7391400" cy="752128"/>
          </a:xfrm>
        </p:spPr>
        <p:txBody>
          <a:bodyPr/>
          <a:lstStyle/>
          <a:p>
            <a:r>
              <a:rPr lang="en-US" altLang="zh-CN" dirty="0" smtClean="0"/>
              <a:t>4.1 </a:t>
            </a:r>
            <a:r>
              <a:rPr lang="zh-CN" altLang="en-US" dirty="0"/>
              <a:t>银行卡</a:t>
            </a:r>
          </a:p>
        </p:txBody>
      </p:sp>
      <p:sp>
        <p:nvSpPr>
          <p:cNvPr id="8" name="TextBox 7"/>
          <p:cNvSpPr txBox="1"/>
          <p:nvPr/>
        </p:nvSpPr>
        <p:spPr>
          <a:xfrm>
            <a:off x="587996" y="1565503"/>
            <a:ext cx="2543844" cy="584775"/>
          </a:xfrm>
          <a:prstGeom prst="rect">
            <a:avLst/>
          </a:prstGeom>
          <a:solidFill>
            <a:srgbClr val="0099FF">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a:ln>
                  <a:noFill/>
                </a:ln>
                <a:solidFill>
                  <a:prstClr val="white"/>
                </a:solidFill>
                <a:effectLst/>
                <a:uLnTx/>
                <a:uFillTx/>
                <a:latin typeface="华文楷体" panose="02010600040101010101" pitchFamily="2" charset="-122"/>
                <a:ea typeface="华文楷体" panose="02010600040101010101" pitchFamily="2" charset="-122"/>
              </a:rPr>
              <a:t>银行卡定义</a:t>
            </a:r>
          </a:p>
        </p:txBody>
      </p:sp>
      <p:sp>
        <p:nvSpPr>
          <p:cNvPr id="9" name="TextBox 8"/>
          <p:cNvSpPr txBox="1"/>
          <p:nvPr/>
        </p:nvSpPr>
        <p:spPr>
          <a:xfrm>
            <a:off x="587996" y="2492896"/>
            <a:ext cx="6231854" cy="830997"/>
          </a:xfrm>
          <a:prstGeom prst="rect">
            <a:avLst/>
          </a:prstGeom>
          <a:noFill/>
        </p:spPr>
        <p:txBody>
          <a:bodyPr wrap="square" rtlCol="0">
            <a:spAutoFit/>
          </a:bodyPr>
          <a:lstStyle/>
          <a:p>
            <a:pPr marL="285750" indent="-285750" fontAlgn="auto">
              <a:spcBef>
                <a:spcPts val="0"/>
              </a:spcBef>
              <a:spcAft>
                <a:spcPts val="0"/>
              </a:spcAft>
              <a:buFont typeface="Arial" panose="020B0604020202020204" pitchFamily="34" charset="0"/>
              <a:buChar char="•"/>
            </a:pPr>
            <a:r>
              <a:rPr lang="zh-CN" altLang="en-US" sz="2400" b="0" dirty="0">
                <a:solidFill>
                  <a:srgbClr val="5F5F5F"/>
                </a:solidFill>
                <a:latin typeface="华文楷体" panose="02010600040101010101" pitchFamily="2" charset="-122"/>
                <a:ea typeface="华文楷体" panose="02010600040101010101" pitchFamily="2" charset="-122"/>
              </a:rPr>
              <a:t>是具有消费、转账结算、存取现金、信用贷款等部分或全部功能的电子支付卡。</a:t>
            </a:r>
          </a:p>
        </p:txBody>
      </p:sp>
      <p:pic>
        <p:nvPicPr>
          <p:cNvPr id="10" name="Picture 4" descr="http://wenwen.soso.com/p/20101019/20101019134252-11762077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934" y="3789040"/>
            <a:ext cx="3119989" cy="23042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7983" y="3789040"/>
            <a:ext cx="3662555"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184117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8"/>
</p:tagLst>
</file>

<file path=ppt/tags/tag100.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SubTitle"/>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Other"/>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SubTitle"/>
  <p:tag name="MH_ORDER" val="2"/>
</p:tagLst>
</file>

<file path=ppt/tags/tag103.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Other"/>
  <p:tag name="MH_ORDER" val="2"/>
</p:tagLst>
</file>

<file path=ppt/tags/tag104.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Text"/>
  <p:tag name="MH_ORDER" val="2"/>
</p:tagLst>
</file>

<file path=ppt/tags/tag105.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Other"/>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Other"/>
  <p:tag name="MH_ORDER" val="2"/>
</p:tagLst>
</file>

<file path=ppt/tags/tag107.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SubTitle"/>
  <p:tag name="MH_ORDER" val="1"/>
</p:tagLst>
</file>

<file path=ppt/tags/tag108.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Other"/>
  <p:tag name="MH_ORDER" val="3"/>
</p:tagLst>
</file>

<file path=ppt/tags/tag109.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Other"/>
  <p:tag name="MH_ORDER" val="4"/>
</p:tagLst>
</file>

<file path=ppt/tags/tag1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9"/>
</p:tagLst>
</file>

<file path=ppt/tags/tag110.xml><?xml version="1.0" encoding="utf-8"?>
<p:tagLst xmlns:a="http://schemas.openxmlformats.org/drawingml/2006/main" xmlns:r="http://schemas.openxmlformats.org/officeDocument/2006/relationships" xmlns:p="http://schemas.openxmlformats.org/presentationml/2006/main">
  <p:tag name="MH" val="20150916152112"/>
  <p:tag name="MH_LIBRARY" val="GRAPHIC"/>
  <p:tag name="MH_TYPE" val="SubTitle"/>
  <p:tag name="MH_ORDER" val="2"/>
</p:tagLst>
</file>

<file path=ppt/tags/tag111.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3"/>
</p:tagLst>
</file>

<file path=ppt/tags/tag114.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5"/>
</p:tagLst>
</file>

<file path=ppt/tags/tag116.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6"/>
</p:tagLst>
</file>

<file path=ppt/tags/tag117.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1"/>
</p:tagLst>
</file>

<file path=ppt/tags/tag118.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Title"/>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0"/>
</p:tagLst>
</file>

<file path=ppt/tags/tag120.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8"/>
</p:tagLst>
</file>

<file path=ppt/tags/tag121.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9"/>
</p:tagLst>
</file>

<file path=ppt/tags/tag122.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10"/>
</p:tagLst>
</file>

<file path=ppt/tags/tag123.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11"/>
</p:tagLst>
</file>

<file path=ppt/tags/tag124.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Other"/>
  <p:tag name="MH_ORDER" val="12"/>
</p:tagLst>
</file>

<file path=ppt/tags/tag125.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2"/>
</p:tagLst>
</file>

<file path=ppt/tags/tag126.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3"/>
</p:tagLst>
</file>

<file path=ppt/tags/tag127.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4"/>
</p:tagLst>
</file>

<file path=ppt/tags/tag128.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5"/>
</p:tagLst>
</file>

<file path=ppt/tags/tag129.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6"/>
</p:tagLst>
</file>

<file path=ppt/tags/tag1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1"/>
</p:tagLst>
</file>

<file path=ppt/tags/tag130.xml><?xml version="1.0" encoding="utf-8"?>
<p:tagLst xmlns:a="http://schemas.openxmlformats.org/drawingml/2006/main" xmlns:r="http://schemas.openxmlformats.org/officeDocument/2006/relationships" xmlns:p="http://schemas.openxmlformats.org/presentationml/2006/main">
  <p:tag name="MH" val="20150916150718"/>
  <p:tag name="MH_LIBRARY" val="GRAPHIC"/>
  <p:tag name="MH_TYPE" val="SubTitle"/>
  <p:tag name="MH_ORDER" val="7"/>
</p:tagLst>
</file>

<file path=ppt/tags/tag13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3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3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3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2"/>
</p:tagLst>
</file>

<file path=ppt/tags/tag1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3"/>
</p:tagLst>
</file>

<file path=ppt/tags/tag1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4"/>
</p:tagLst>
</file>

<file path=ppt/tags/tag1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5"/>
</p:tagLst>
</file>

<file path=ppt/tags/tag1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6"/>
</p:tagLst>
</file>

<file path=ppt/tags/tag1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7"/>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8"/>
</p:tagLst>
</file>

<file path=ppt/tags/tag2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9"/>
</p:tagLst>
</file>

<file path=ppt/tags/tag2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0"/>
</p:tagLst>
</file>

<file path=ppt/tags/tag2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1"/>
</p:tagLst>
</file>

<file path=ppt/tags/tag2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2"/>
</p:tagLst>
</file>

<file path=ppt/tags/tag2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3"/>
</p:tagLst>
</file>

<file path=ppt/tags/tag2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4"/>
</p:tagLst>
</file>

<file path=ppt/tags/tag2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5"/>
</p:tagLst>
</file>

<file path=ppt/tags/tag2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6"/>
</p:tagLst>
</file>

<file path=ppt/tags/tag2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7"/>
</p:tagLst>
</file>

<file path=ppt/tags/tag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8"/>
</p:tagLst>
</file>

<file path=ppt/tags/tag3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9"/>
</p:tagLst>
</file>

<file path=ppt/tags/tag3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0"/>
</p:tagLst>
</file>

<file path=ppt/tags/tag3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1"/>
</p:tagLst>
</file>

<file path=ppt/tags/tag3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3"/>
</p:tagLst>
</file>

<file path=ppt/tags/tag3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2"/>
</p:tagLst>
</file>

<file path=ppt/tags/tag3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3"/>
</p:tagLst>
</file>

<file path=ppt/tags/tag3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BingLLB#"/>
  <p:tag name="MH_LAYOUT" val="SubTitleText"/>
  <p:tag name="MH" val="20180911201315"/>
  <p:tag name="MH_LIBRARY" val="GRAPHIC"/>
</p:tagLst>
</file>

<file path=ppt/tags/tag41.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PageTitle"/>
  <p:tag name="MH_ORDER" val="PageTitle"/>
</p:tagLst>
</file>

<file path=ppt/tags/tag42.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Text"/>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SubTitle"/>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2"/>
</p:tagLst>
</file>

<file path=ppt/tags/tag45.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Text"/>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SubTitle"/>
  <p:tag name="MH_ORDER" val="2"/>
</p:tagLst>
</file>

<file path=ppt/tags/tag48.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5"/>
</p:tagLst>
</file>

<file path=ppt/tags/tag49.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6"/>
</p:tagLst>
</file>

<file path=ppt/tags/tag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Text"/>
  <p:tag name="MH_ORDER" val="3"/>
</p:tagLst>
</file>

<file path=ppt/tags/tag51.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8"/>
</p:tagLst>
</file>

<file path=ppt/tags/tag53.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9"/>
</p:tagLst>
</file>

<file path=ppt/tags/tag54.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Text"/>
  <p:tag name="MH_ORDER" val="4"/>
</p:tagLst>
</file>

<file path=ppt/tags/tag55.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SubTitle"/>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11"/>
</p:tagLst>
</file>

<file path=ppt/tags/tag57.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12"/>
</p:tagLst>
</file>

<file path=ppt/tags/tag58.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Text"/>
  <p:tag name="MH_ORDER" val="5"/>
</p:tagLst>
</file>

<file path=ppt/tags/tag59.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SubTitle"/>
  <p:tag name="MH_ORDER" val="5"/>
</p:tagLst>
</file>

<file path=ppt/tags/tag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14"/>
</p:tagLst>
</file>

<file path=ppt/tags/tag61.xml><?xml version="1.0" encoding="utf-8"?>
<p:tagLst xmlns:a="http://schemas.openxmlformats.org/drawingml/2006/main" xmlns:r="http://schemas.openxmlformats.org/officeDocument/2006/relationships" xmlns:p="http://schemas.openxmlformats.org/presentationml/2006/main">
  <p:tag name="MH" val="20180911201315"/>
  <p:tag name="MH_LIBRARY" val="GRAPHIC"/>
  <p:tag name="MH_TYPE" val="Other"/>
  <p:tag name="MH_ORDER" val="15"/>
</p:tagLst>
</file>

<file path=ppt/tags/tag62.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1"/>
</p:tagLst>
</file>

<file path=ppt/tags/tag63.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6"/>
</p:tagLst>
</file>

<file path=ppt/tags/tag66.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7"/>
</p:tagLst>
</file>

<file path=ppt/tags/tag68.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4"/>
</p:tagLst>
</file>

<file path=ppt/tags/tag69.xml><?xml version="1.0" encoding="utf-8"?>
<p:tagLst xmlns:a="http://schemas.openxmlformats.org/drawingml/2006/main" xmlns:r="http://schemas.openxmlformats.org/officeDocument/2006/relationships" xmlns:p="http://schemas.openxmlformats.org/presentationml/2006/main">
  <p:tag name="MH" val="20150906194314"/>
  <p:tag name="MH_LIBRARY" val="GRAPHIC"/>
  <p:tag name="MH_TYPE" val="SubTitle"/>
  <p:tag name="MH_ORDER" val="8"/>
</p:tagLst>
</file>

<file path=ppt/tags/tag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Other"/>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SubTitle"/>
  <p:tag name="MH_ORDER" val="1"/>
</p:tagLst>
</file>

<file path=ppt/tags/tag73.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Text"/>
  <p:tag name="MH_ORDER" val="1"/>
</p:tagLst>
</file>

<file path=ppt/tags/tag74.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Other"/>
  <p:tag name="MH_ORDER" val="3"/>
</p:tagLst>
</file>

<file path=ppt/tags/tag75.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SubTitle"/>
  <p:tag name="MH_ORDER" val="2"/>
</p:tagLst>
</file>

<file path=ppt/tags/tag76.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Text"/>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Other"/>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SubTitle"/>
  <p:tag name="MH_ORDER" val="3"/>
</p:tagLst>
</file>

<file path=ppt/tags/tag79.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Text"/>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6"/>
</p:tagLst>
</file>

<file path=ppt/tags/tag80.xml><?xml version="1.0" encoding="utf-8"?>
<p:tagLst xmlns:a="http://schemas.openxmlformats.org/drawingml/2006/main" xmlns:r="http://schemas.openxmlformats.org/officeDocument/2006/relationships" xmlns:p="http://schemas.openxmlformats.org/presentationml/2006/main">
  <p:tag name="MH" val="20150912141101"/>
  <p:tag name="MH_LIBRARY" val="GRAPHIC"/>
  <p:tag name="MH_TYPE" val="Desc"/>
  <p:tag name="MH_ORDER" val="1"/>
</p:tagLst>
</file>

<file path=ppt/tags/tag81.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
</p:tagLst>
</file>

<file path=ppt/tags/tag82.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2"/>
</p:tagLst>
</file>

<file path=ppt/tags/tag83.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4"/>
</p:tagLst>
</file>

<file path=ppt/tags/tag85.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5"/>
</p:tagLst>
</file>

<file path=ppt/tags/tag86.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6"/>
</p:tagLst>
</file>

<file path=ppt/tags/tag87.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7"/>
</p:tagLst>
</file>

<file path=ppt/tags/tag88.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Text"/>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8"/>
</p:tagLst>
</file>

<file path=ppt/tags/tag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7"/>
</p:tagLst>
</file>

<file path=ppt/tags/tag90.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9"/>
</p:tagLst>
</file>

<file path=ppt/tags/tag91.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0"/>
</p:tagLst>
</file>

<file path=ppt/tags/tag92.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1"/>
</p:tagLst>
</file>

<file path=ppt/tags/tag93.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2"/>
</p:tagLst>
</file>

<file path=ppt/tags/tag94.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3"/>
</p:tagLst>
</file>

<file path=ppt/tags/tag95.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Other"/>
  <p:tag name="MH_ORDER" val="14"/>
</p:tagLst>
</file>

<file path=ppt/tags/tag96.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Text"/>
  <p:tag name="MH_ORDER" val="2"/>
</p:tagLst>
</file>

<file path=ppt/tags/tag97.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SubTitle"/>
  <p:tag name="MH_ORDER" val="1"/>
</p:tagLst>
</file>

<file path=ppt/tags/tag98.xml><?xml version="1.0" encoding="utf-8"?>
<p:tagLst xmlns:a="http://schemas.openxmlformats.org/drawingml/2006/main" xmlns:r="http://schemas.openxmlformats.org/officeDocument/2006/relationships" xmlns:p="http://schemas.openxmlformats.org/presentationml/2006/main">
  <p:tag name="MH" val="20150912143433"/>
  <p:tag name="MH_LIBRARY" val="GRAPHIC"/>
  <p:tag name="MH_TYPE" val="SubTitle"/>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50915094454"/>
  <p:tag name="MH_LIBRARY" val="GRAPHIC"/>
  <p:tag name="MH_TYPE" val="Text"/>
  <p:tag name="MH_ORDER" val="1"/>
</p:tagLst>
</file>

<file path=ppt/theme/theme1.xml><?xml version="1.0" encoding="utf-8"?>
<a:theme xmlns:a="http://schemas.openxmlformats.org/drawingml/2006/main" name="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电子安全ppt</Template>
  <TotalTime>5006</TotalTime>
  <Words>3238</Words>
  <Application>Microsoft Office PowerPoint</Application>
  <PresentationFormat>全屏显示(4:3)</PresentationFormat>
  <Paragraphs>325</Paragraphs>
  <Slides>39</Slides>
  <Notes>5</Notes>
  <HiddenSlides>0</HiddenSlides>
  <MMClips>0</MMClips>
  <ScaleCrop>false</ScaleCrop>
  <HeadingPairs>
    <vt:vector size="4" baseType="variant">
      <vt:variant>
        <vt:lpstr>主题</vt:lpstr>
      </vt:variant>
      <vt:variant>
        <vt:i4>4</vt:i4>
      </vt:variant>
      <vt:variant>
        <vt:lpstr>幻灯片标题</vt:lpstr>
      </vt:variant>
      <vt:variant>
        <vt:i4>39</vt:i4>
      </vt:variant>
    </vt:vector>
  </HeadingPairs>
  <TitlesOfParts>
    <vt:vector size="43" baseType="lpstr">
      <vt:lpstr>电子安全ppt</vt:lpstr>
      <vt:lpstr>1_电子安全ppt</vt:lpstr>
      <vt:lpstr>2_电子安全ppt</vt:lpstr>
      <vt:lpstr>自定义设计方案</vt:lpstr>
      <vt:lpstr>第4章电子支付工具</vt:lpstr>
      <vt:lpstr>引导案例</vt:lpstr>
      <vt:lpstr>第4章 电子支付工具</vt:lpstr>
      <vt:lpstr> 电子支付相关概念</vt:lpstr>
      <vt:lpstr> 电子支付相关概念</vt:lpstr>
      <vt:lpstr> 电子支付相关概念</vt:lpstr>
      <vt:lpstr>电子支付的一般模式</vt:lpstr>
      <vt:lpstr>4.1银行卡</vt:lpstr>
      <vt:lpstr>4.1 银行卡</vt:lpstr>
      <vt:lpstr>4.1 银行卡</vt:lpstr>
      <vt:lpstr>4.1 银行卡</vt:lpstr>
      <vt:lpstr>4.1 银行卡</vt:lpstr>
      <vt:lpstr>4.1 银行卡</vt:lpstr>
      <vt:lpstr>4.1 银行卡</vt:lpstr>
      <vt:lpstr>4.1 银行卡</vt:lpstr>
      <vt:lpstr>4.1 银行卡</vt:lpstr>
      <vt:lpstr>4.1 银行卡</vt:lpstr>
      <vt:lpstr>4.1 银行卡</vt:lpstr>
      <vt:lpstr>4.2 电子现金</vt:lpstr>
      <vt:lpstr>4.2 电子现金</vt:lpstr>
      <vt:lpstr>4.2 电子现金</vt:lpstr>
      <vt:lpstr>4.2 电子现金</vt:lpstr>
      <vt:lpstr>4.2 电子现金</vt:lpstr>
      <vt:lpstr>4.3  电子支票</vt:lpstr>
      <vt:lpstr>4.3  电子支票</vt:lpstr>
      <vt:lpstr>4.3  电子支票</vt:lpstr>
      <vt:lpstr>4.3  电子支票</vt:lpstr>
      <vt:lpstr>4.3  电子支票</vt:lpstr>
      <vt:lpstr>4.3  电子支票</vt:lpstr>
      <vt:lpstr>4.3  电子支票</vt:lpstr>
      <vt:lpstr>4.3  电子支票</vt:lpstr>
      <vt:lpstr>4.4  电子钱包</vt:lpstr>
      <vt:lpstr>4.4  电子钱包</vt:lpstr>
      <vt:lpstr>4.4  电子钱包</vt:lpstr>
      <vt:lpstr>4.4  电子钱包</vt:lpstr>
      <vt:lpstr>4.4  电子钱包</vt:lpstr>
      <vt:lpstr>4.5 微支付</vt:lpstr>
      <vt:lpstr>4.5 微支付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电子支付系统</dc:title>
  <dc:creator>leo</dc:creator>
  <cp:lastModifiedBy>马洪</cp:lastModifiedBy>
  <cp:revision>341</cp:revision>
  <dcterms:created xsi:type="dcterms:W3CDTF">2011-04-19T10:42:16Z</dcterms:created>
  <dcterms:modified xsi:type="dcterms:W3CDTF">2023-07-21T04:43:55Z</dcterms:modified>
</cp:coreProperties>
</file>