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png" ContentType="image/png"/>
  <Default Extension="rels" ContentType="application/vnd.openxmlformats-package.relationships+xml"/>
  <Default Extension="vml" ContentType="application/vnd.openxmlformats-officedocument.vmlDrawing"/>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ink/ink1.xml" ContentType="application/inkml+xml"/>
  <Override PartName="/ppt/notesSlides/notesSlide7.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8.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1" r:id="rId1"/>
  </p:sldMasterIdLst>
  <p:notesMasterIdLst>
    <p:notesMasterId r:id="rId47"/>
  </p:notesMasterIdLst>
  <p:handoutMasterIdLst>
    <p:handoutMasterId r:id="rId48"/>
  </p:handoutMasterIdLst>
  <p:sldIdLst>
    <p:sldId id="713" r:id="rId2"/>
    <p:sldId id="559" r:id="rId3"/>
    <p:sldId id="750" r:id="rId4"/>
    <p:sldId id="695" r:id="rId5"/>
    <p:sldId id="565" r:id="rId6"/>
    <p:sldId id="751" r:id="rId7"/>
    <p:sldId id="566" r:id="rId8"/>
    <p:sldId id="567" r:id="rId9"/>
    <p:sldId id="569" r:id="rId10"/>
    <p:sldId id="753" r:id="rId11"/>
    <p:sldId id="496" r:id="rId12"/>
    <p:sldId id="505" r:id="rId13"/>
    <p:sldId id="506" r:id="rId14"/>
    <p:sldId id="507" r:id="rId15"/>
    <p:sldId id="524" r:id="rId16"/>
    <p:sldId id="525" r:id="rId17"/>
    <p:sldId id="526" r:id="rId18"/>
    <p:sldId id="527" r:id="rId19"/>
    <p:sldId id="528" r:id="rId20"/>
    <p:sldId id="533" r:id="rId21"/>
    <p:sldId id="754" r:id="rId22"/>
    <p:sldId id="696" r:id="rId23"/>
    <p:sldId id="534" r:id="rId24"/>
    <p:sldId id="698" r:id="rId25"/>
    <p:sldId id="715" r:id="rId26"/>
    <p:sldId id="531" r:id="rId27"/>
    <p:sldId id="694" r:id="rId28"/>
    <p:sldId id="699" r:id="rId29"/>
    <p:sldId id="755" r:id="rId30"/>
    <p:sldId id="630" r:id="rId31"/>
    <p:sldId id="642" r:id="rId32"/>
    <p:sldId id="720" r:id="rId33"/>
    <p:sldId id="643" r:id="rId34"/>
    <p:sldId id="687" r:id="rId35"/>
    <p:sldId id="664" r:id="rId36"/>
    <p:sldId id="688" r:id="rId37"/>
    <p:sldId id="663" r:id="rId38"/>
    <p:sldId id="740" r:id="rId39"/>
    <p:sldId id="693" r:id="rId40"/>
    <p:sldId id="701" r:id="rId41"/>
    <p:sldId id="585" r:id="rId42"/>
    <p:sldId id="711" r:id="rId43"/>
    <p:sldId id="736" r:id="rId44"/>
    <p:sldId id="737" r:id="rId45"/>
    <p:sldId id="708" r:id="rId46"/>
  </p:sldIdLst>
  <p:sldSz cx="9144000" cy="6858000" type="screen4x3"/>
  <p:notesSz cx="7315200" cy="9601200"/>
  <p:defaultTextStyle>
    <a:defPPr>
      <a:defRPr lang="en-US"/>
    </a:defPPr>
    <a:lvl1pPr algn="l" rtl="0" eaLnBrk="0" fontAlgn="base" hangingPunct="0">
      <a:spcBef>
        <a:spcPct val="0"/>
      </a:spcBef>
      <a:spcAft>
        <a:spcPct val="0"/>
      </a:spcAft>
      <a:defRPr b="1" kern="1200">
        <a:solidFill>
          <a:schemeClr val="tx1"/>
        </a:solidFill>
        <a:latin typeface="Tahoma" panose="020B0604030504040204" pitchFamily="34" charset="0"/>
        <a:ea typeface="+mn-ea"/>
        <a:cs typeface="+mn-cs"/>
      </a:defRPr>
    </a:lvl1pPr>
    <a:lvl2pPr marL="457200" algn="l" rtl="0" eaLnBrk="0" fontAlgn="base" hangingPunct="0">
      <a:spcBef>
        <a:spcPct val="0"/>
      </a:spcBef>
      <a:spcAft>
        <a:spcPct val="0"/>
      </a:spcAft>
      <a:defRPr b="1" kern="1200">
        <a:solidFill>
          <a:schemeClr val="tx1"/>
        </a:solidFill>
        <a:latin typeface="Tahoma" panose="020B0604030504040204" pitchFamily="34" charset="0"/>
        <a:ea typeface="+mn-ea"/>
        <a:cs typeface="+mn-cs"/>
      </a:defRPr>
    </a:lvl2pPr>
    <a:lvl3pPr marL="914400" algn="l" rtl="0" eaLnBrk="0" fontAlgn="base" hangingPunct="0">
      <a:spcBef>
        <a:spcPct val="0"/>
      </a:spcBef>
      <a:spcAft>
        <a:spcPct val="0"/>
      </a:spcAft>
      <a:defRPr b="1" kern="1200">
        <a:solidFill>
          <a:schemeClr val="tx1"/>
        </a:solidFill>
        <a:latin typeface="Tahoma" panose="020B0604030504040204" pitchFamily="34" charset="0"/>
        <a:ea typeface="+mn-ea"/>
        <a:cs typeface="+mn-cs"/>
      </a:defRPr>
    </a:lvl3pPr>
    <a:lvl4pPr marL="1371600" algn="l" rtl="0" eaLnBrk="0" fontAlgn="base" hangingPunct="0">
      <a:spcBef>
        <a:spcPct val="0"/>
      </a:spcBef>
      <a:spcAft>
        <a:spcPct val="0"/>
      </a:spcAft>
      <a:defRPr b="1" kern="1200">
        <a:solidFill>
          <a:schemeClr val="tx1"/>
        </a:solidFill>
        <a:latin typeface="Tahoma" panose="020B0604030504040204" pitchFamily="34" charset="0"/>
        <a:ea typeface="+mn-ea"/>
        <a:cs typeface="+mn-cs"/>
      </a:defRPr>
    </a:lvl4pPr>
    <a:lvl5pPr marL="1828800" algn="l" rtl="0" eaLnBrk="0" fontAlgn="base" hangingPunct="0">
      <a:spcBef>
        <a:spcPct val="0"/>
      </a:spcBef>
      <a:spcAft>
        <a:spcPct val="0"/>
      </a:spcAft>
      <a:defRPr b="1" kern="1200">
        <a:solidFill>
          <a:schemeClr val="tx1"/>
        </a:solidFill>
        <a:latin typeface="Tahoma" panose="020B0604030504040204" pitchFamily="34" charset="0"/>
        <a:ea typeface="+mn-ea"/>
        <a:cs typeface="+mn-cs"/>
      </a:defRPr>
    </a:lvl5pPr>
    <a:lvl6pPr marL="2286000" algn="l" defTabSz="914400" rtl="0" eaLnBrk="1" latinLnBrk="0" hangingPunct="1">
      <a:defRPr b="1" kern="1200">
        <a:solidFill>
          <a:schemeClr val="tx1"/>
        </a:solidFill>
        <a:latin typeface="Tahoma" panose="020B0604030504040204" pitchFamily="34" charset="0"/>
        <a:ea typeface="+mn-ea"/>
        <a:cs typeface="+mn-cs"/>
      </a:defRPr>
    </a:lvl6pPr>
    <a:lvl7pPr marL="2743200" algn="l" defTabSz="914400" rtl="0" eaLnBrk="1" latinLnBrk="0" hangingPunct="1">
      <a:defRPr b="1" kern="1200">
        <a:solidFill>
          <a:schemeClr val="tx1"/>
        </a:solidFill>
        <a:latin typeface="Tahoma" panose="020B0604030504040204" pitchFamily="34" charset="0"/>
        <a:ea typeface="+mn-ea"/>
        <a:cs typeface="+mn-cs"/>
      </a:defRPr>
    </a:lvl7pPr>
    <a:lvl8pPr marL="3200400" algn="l" defTabSz="914400" rtl="0" eaLnBrk="1" latinLnBrk="0" hangingPunct="1">
      <a:defRPr b="1" kern="1200">
        <a:solidFill>
          <a:schemeClr val="tx1"/>
        </a:solidFill>
        <a:latin typeface="Tahoma" panose="020B0604030504040204" pitchFamily="34" charset="0"/>
        <a:ea typeface="+mn-ea"/>
        <a:cs typeface="+mn-cs"/>
      </a:defRPr>
    </a:lvl8pPr>
    <a:lvl9pPr marL="3657600" algn="l" defTabSz="914400" rtl="0" eaLnBrk="1" latinLnBrk="0" hangingPunct="1">
      <a:defRPr b="1" kern="1200">
        <a:solidFill>
          <a:schemeClr val="tx1"/>
        </a:solidFill>
        <a:latin typeface="Tahoma" panose="020B0604030504040204" pitchFamily="34"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024">
          <p15:clr>
            <a:srgbClr val="A4A3A4"/>
          </p15:clr>
        </p15:guide>
        <p15:guide id="2" pos="2304">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8D230F3-CF80-4859-8CE7-A43EE81993B5}" styleName="Light Style 1 - Accent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 styleId="{74C1A8A3-306A-4EB7-A6B1-4F7E0EB9C5D6}" styleName="Medium Style 3 - Accent 5">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5"/>
          </a:solidFill>
        </a:fill>
      </a:tcStyle>
    </a:lastCol>
    <a:firstCol>
      <a:tcTxStyle b="on">
        <a:fontRef idx="minor">
          <a:scrgbClr r="0" g="0" b="0"/>
        </a:fontRef>
        <a:schemeClr val="lt1"/>
      </a:tcTxStyle>
      <a:tcStyle>
        <a:tcBdr/>
        <a:fill>
          <a:solidFill>
            <a:schemeClr val="accent5"/>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5"/>
          </a:solidFill>
        </a:fill>
      </a:tcStyle>
    </a:firstRow>
  </a:tblStyle>
  <a:tblStyle styleId="{EB9631B5-78F2-41C9-869B-9F39066F8104}" styleName="Medium Style 3 - Accent 4">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4"/>
          </a:solidFill>
        </a:fill>
      </a:tcStyle>
    </a:lastCol>
    <a:firstCol>
      <a:tcTxStyle b="on">
        <a:fontRef idx="minor">
          <a:scrgbClr r="0" g="0" b="0"/>
        </a:fontRef>
        <a:schemeClr val="lt1"/>
      </a:tcTxStyle>
      <a:tcStyle>
        <a:tcBdr/>
        <a:fill>
          <a:solidFill>
            <a:schemeClr val="accent4"/>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4"/>
          </a:solidFill>
        </a:fill>
      </a:tcStyle>
    </a:firstRow>
  </a:tblStyle>
  <a:tblStyle styleId="{17292A2E-F333-43FB-9621-5CBBE7FDCDCB}" styleName="Light Style 2 - Accent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22838BEF-8BB2-4498-84A7-C5851F593DF1}" styleName="Medium Style 4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 styleId="{5A111915-BE36-4E01-A7E5-04B1672EAD32}" styleName="Light Style 2 - Accent 5">
    <a:wholeTbl>
      <a:tcTxStyle>
        <a:fontRef idx="minor">
          <a:scrgbClr r="0" g="0" b="0"/>
        </a:fontRef>
        <a:schemeClr val="tx1"/>
      </a:tcTxStyle>
      <a:tcStyle>
        <a:tcBdr>
          <a:left>
            <a:lnRef idx="1">
              <a:schemeClr val="accent5"/>
            </a:lnRef>
          </a:left>
          <a:right>
            <a:lnRef idx="1">
              <a:schemeClr val="accent5"/>
            </a:lnRef>
          </a:right>
          <a:top>
            <a:lnRef idx="1">
              <a:schemeClr val="accent5"/>
            </a:lnRef>
          </a:top>
          <a:bottom>
            <a:lnRef idx="1">
              <a:schemeClr val="accent5"/>
            </a:lnRef>
          </a:bottom>
          <a:insideH>
            <a:ln>
              <a:noFill/>
            </a:ln>
          </a:insideH>
          <a:insideV>
            <a:ln>
              <a:noFill/>
            </a:ln>
          </a:insideV>
        </a:tcBdr>
        <a:fill>
          <a:noFill/>
        </a:fill>
      </a:tcStyle>
    </a:wholeTbl>
    <a:band1H>
      <a:tcStyle>
        <a:tcBdr>
          <a:top>
            <a:lnRef idx="1">
              <a:schemeClr val="accent5"/>
            </a:lnRef>
          </a:top>
          <a:bottom>
            <a:lnRef idx="1">
              <a:schemeClr val="accent5"/>
            </a:lnRef>
          </a:bottom>
        </a:tcBdr>
      </a:tcStyle>
    </a:band1H>
    <a:band1V>
      <a:tcStyle>
        <a:tcBdr>
          <a:left>
            <a:lnRef idx="1">
              <a:schemeClr val="accent5"/>
            </a:lnRef>
          </a:left>
          <a:right>
            <a:lnRef idx="1">
              <a:schemeClr val="accent5"/>
            </a:lnRef>
          </a:right>
        </a:tcBdr>
      </a:tcStyle>
    </a:band1V>
    <a:band2V>
      <a:tcStyle>
        <a:tcBdr>
          <a:left>
            <a:lnRef idx="1">
              <a:schemeClr val="accent5"/>
            </a:lnRef>
          </a:left>
          <a:right>
            <a:lnRef idx="1">
              <a:schemeClr val="accent5"/>
            </a:lnRef>
          </a:right>
        </a:tcBdr>
      </a:tcStyle>
    </a:band2V>
    <a:lastCol>
      <a:tcTxStyle b="on"/>
      <a:tcStyle>
        <a:tcBdr/>
      </a:tcStyle>
    </a:lastCol>
    <a:firstCol>
      <a:tcTxStyle b="on"/>
      <a:tcStyle>
        <a:tcBdr/>
      </a:tcStyle>
    </a:firstCol>
    <a:lastRow>
      <a:tcTxStyle b="on"/>
      <a:tcStyle>
        <a:tcBdr>
          <a:top>
            <a:ln w="50800" cmpd="dbl">
              <a:solidFill>
                <a:schemeClr val="accent5"/>
              </a:solidFill>
            </a:ln>
          </a:top>
        </a:tcBdr>
      </a:tcStyle>
    </a:lastRow>
    <a:firstRow>
      <a:tcTxStyle b="on">
        <a:fontRef idx="minor">
          <a:scrgbClr r="0" g="0" b="0"/>
        </a:fontRef>
        <a:schemeClr val="bg1"/>
      </a:tcTxStyle>
      <a:tcStyle>
        <a:tcBdr/>
        <a:fillRef idx="1">
          <a:schemeClr val="accent5"/>
        </a:fillRef>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877" autoAdjust="0"/>
    <p:restoredTop sz="91879" autoAdjust="0"/>
  </p:normalViewPr>
  <p:slideViewPr>
    <p:cSldViewPr>
      <p:cViewPr varScale="1">
        <p:scale>
          <a:sx n="96" d="100"/>
          <a:sy n="96" d="100"/>
        </p:scale>
        <p:origin x="2896" y="64"/>
      </p:cViewPr>
      <p:guideLst>
        <p:guide orient="horz" pos="2160"/>
        <p:guide pos="2880"/>
      </p:guideLst>
    </p:cSldViewPr>
  </p:slideViewPr>
  <p:notesTextViewPr>
    <p:cViewPr>
      <p:scale>
        <a:sx n="100" d="100"/>
        <a:sy n="100" d="100"/>
      </p:scale>
      <p:origin x="0" y="0"/>
    </p:cViewPr>
  </p:notesTextViewPr>
  <p:sorterViewPr>
    <p:cViewPr varScale="1">
      <p:scale>
        <a:sx n="1" d="1"/>
        <a:sy n="1" d="1"/>
      </p:scale>
      <p:origin x="0" y="-7711"/>
    </p:cViewPr>
  </p:sorterViewPr>
  <p:notesViewPr>
    <p:cSldViewPr>
      <p:cViewPr>
        <p:scale>
          <a:sx n="100" d="100"/>
          <a:sy n="100" d="100"/>
        </p:scale>
        <p:origin x="2619" y="-950"/>
      </p:cViewPr>
      <p:guideLst>
        <p:guide orient="horz" pos="3024"/>
        <p:guide pos="2304"/>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notesMaster" Target="notesMasters/notesMaster1.xml"/><Relationship Id="rId50"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handoutMaster" Target="handoutMasters/handoutMaster1.xml"/><Relationship Id="rId8" Type="http://schemas.openxmlformats.org/officeDocument/2006/relationships/slide" Target="slides/slide7.xml"/><Relationship Id="rId51" Type="http://schemas.openxmlformats.org/officeDocument/2006/relationships/theme" Target="theme/theme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1B6FF52-9732-4C82-8C2A-EC0CE0CD77F6}" type="doc">
      <dgm:prSet loTypeId="urn:microsoft.com/office/officeart/2005/8/layout/hierarchy2" loCatId="hierarchy" qsTypeId="urn:microsoft.com/office/officeart/2005/8/quickstyle/simple1" qsCatId="simple" csTypeId="urn:microsoft.com/office/officeart/2005/8/colors/accent1_2" csCatId="accent1" phldr="1"/>
      <dgm:spPr/>
      <dgm:t>
        <a:bodyPr/>
        <a:lstStyle/>
        <a:p>
          <a:endParaRPr lang="en-US"/>
        </a:p>
      </dgm:t>
    </dgm:pt>
    <dgm:pt modelId="{B08BE053-C111-4DF2-8B8E-F0EA1E436D2F}">
      <dgm:prSet phldrT="[Text]"/>
      <dgm:spPr/>
      <dgm:t>
        <a:bodyPr/>
        <a:lstStyle/>
        <a:p>
          <a:r>
            <a:rPr lang="en-US" altLang="zh-CN" dirty="0"/>
            <a:t> </a:t>
          </a:r>
          <a:r>
            <a:rPr lang="zh-CN" altLang="en-US" dirty="0"/>
            <a:t>路径</a:t>
          </a:r>
          <a:endParaRPr lang="en-US" dirty="0"/>
        </a:p>
      </dgm:t>
    </dgm:pt>
    <dgm:pt modelId="{EE506A25-FC03-41D1-B1BD-AA91B0DD54AF}" type="parTrans" cxnId="{D1301FAF-4B45-4FC6-A1BA-BFDB7DA99D5F}">
      <dgm:prSet/>
      <dgm:spPr/>
      <dgm:t>
        <a:bodyPr/>
        <a:lstStyle/>
        <a:p>
          <a:endParaRPr lang="en-US"/>
        </a:p>
      </dgm:t>
    </dgm:pt>
    <dgm:pt modelId="{68E4038C-669B-4DFF-9B35-990AC4173318}" type="sibTrans" cxnId="{D1301FAF-4B45-4FC6-A1BA-BFDB7DA99D5F}">
      <dgm:prSet/>
      <dgm:spPr/>
      <dgm:t>
        <a:bodyPr/>
        <a:lstStyle/>
        <a:p>
          <a:endParaRPr lang="en-US"/>
        </a:p>
      </dgm:t>
    </dgm:pt>
    <dgm:pt modelId="{898C00C3-3ABA-4455-8A8B-75A478ED9E39}">
      <dgm:prSet phldrT="[Text]"/>
      <dgm:spPr/>
      <dgm:t>
        <a:bodyPr/>
        <a:lstStyle/>
        <a:p>
          <a:r>
            <a:rPr lang="zh-CN" altLang="en-US" dirty="0"/>
            <a:t>开放的路径</a:t>
          </a:r>
          <a:endParaRPr lang="en-US" dirty="0"/>
        </a:p>
      </dgm:t>
    </dgm:pt>
    <dgm:pt modelId="{E09CA3DA-1E42-4BE3-80B8-A28DF9E924BB}" type="parTrans" cxnId="{B85049D6-C0E1-47D5-8EB2-A559B81456E9}">
      <dgm:prSet/>
      <dgm:spPr/>
      <dgm:t>
        <a:bodyPr/>
        <a:lstStyle/>
        <a:p>
          <a:endParaRPr lang="en-US"/>
        </a:p>
      </dgm:t>
    </dgm:pt>
    <dgm:pt modelId="{E41FF8EB-869B-4EE2-AC2C-B039C57658E4}" type="sibTrans" cxnId="{B85049D6-C0E1-47D5-8EB2-A559B81456E9}">
      <dgm:prSet/>
      <dgm:spPr/>
      <dgm:t>
        <a:bodyPr/>
        <a:lstStyle/>
        <a:p>
          <a:endParaRPr lang="en-US"/>
        </a:p>
      </dgm:t>
    </dgm:pt>
    <dgm:pt modelId="{86461279-0E8C-4986-B152-03E76C1F0D68}">
      <dgm:prSet phldrT="[Text]"/>
      <dgm:spPr/>
      <dgm:t>
        <a:bodyPr/>
        <a:lstStyle/>
        <a:p>
          <a:r>
            <a:rPr lang="zh-CN" altLang="en-US" dirty="0"/>
            <a:t>因果路径</a:t>
          </a:r>
          <a:endParaRPr lang="en-US" dirty="0"/>
        </a:p>
      </dgm:t>
    </dgm:pt>
    <dgm:pt modelId="{8BB8F924-7EC4-4638-A762-BF14A08A837D}" type="parTrans" cxnId="{18266C14-42F5-46B0-84CA-ACF2C04EBB2F}">
      <dgm:prSet/>
      <dgm:spPr/>
      <dgm:t>
        <a:bodyPr/>
        <a:lstStyle/>
        <a:p>
          <a:endParaRPr lang="en-US"/>
        </a:p>
      </dgm:t>
    </dgm:pt>
    <dgm:pt modelId="{6E6F7D70-5197-48C3-8514-42350DBCBA47}" type="sibTrans" cxnId="{18266C14-42F5-46B0-84CA-ACF2C04EBB2F}">
      <dgm:prSet/>
      <dgm:spPr/>
      <dgm:t>
        <a:bodyPr/>
        <a:lstStyle/>
        <a:p>
          <a:endParaRPr lang="en-US"/>
        </a:p>
      </dgm:t>
    </dgm:pt>
    <dgm:pt modelId="{9EA32EA9-B60A-4CA4-A4D6-7594E0B119C7}">
      <dgm:prSet phldrT="[Text]"/>
      <dgm:spPr/>
      <dgm:t>
        <a:bodyPr/>
        <a:lstStyle/>
        <a:p>
          <a:r>
            <a:rPr lang="zh-CN" altLang="en-US" dirty="0"/>
            <a:t>混淆路径</a:t>
          </a:r>
          <a:endParaRPr lang="en-US" dirty="0"/>
        </a:p>
      </dgm:t>
    </dgm:pt>
    <dgm:pt modelId="{0D52FFBD-8F91-445D-A41E-5FB5D71B4180}" type="parTrans" cxnId="{130E0E16-074E-4B49-B89E-97F154F20F93}">
      <dgm:prSet/>
      <dgm:spPr/>
      <dgm:t>
        <a:bodyPr/>
        <a:lstStyle/>
        <a:p>
          <a:endParaRPr lang="en-US"/>
        </a:p>
      </dgm:t>
    </dgm:pt>
    <dgm:pt modelId="{01A67DDB-0DB8-48B0-8DAA-3F4A6494113D}" type="sibTrans" cxnId="{130E0E16-074E-4B49-B89E-97F154F20F93}">
      <dgm:prSet/>
      <dgm:spPr/>
      <dgm:t>
        <a:bodyPr/>
        <a:lstStyle/>
        <a:p>
          <a:endParaRPr lang="en-US"/>
        </a:p>
      </dgm:t>
    </dgm:pt>
    <dgm:pt modelId="{C6EDE1D9-EC53-4058-89DE-8DFA73FB9594}">
      <dgm:prSet phldrT="[Text]"/>
      <dgm:spPr/>
      <dgm:t>
        <a:bodyPr/>
        <a:lstStyle/>
        <a:p>
          <a:r>
            <a:rPr lang="zh-CN" altLang="en-US" dirty="0"/>
            <a:t>死路径</a:t>
          </a:r>
          <a:endParaRPr lang="en-US" dirty="0"/>
        </a:p>
      </dgm:t>
    </dgm:pt>
    <dgm:pt modelId="{A9CE6210-1762-43C2-8AF2-61B28BEA5E2A}" type="parTrans" cxnId="{6A033678-618B-4D39-92C8-AE705C26225A}">
      <dgm:prSet/>
      <dgm:spPr/>
      <dgm:t>
        <a:bodyPr/>
        <a:lstStyle/>
        <a:p>
          <a:endParaRPr lang="en-US"/>
        </a:p>
      </dgm:t>
    </dgm:pt>
    <dgm:pt modelId="{21239574-C691-4FCD-936E-90695CFDD1BB}" type="sibTrans" cxnId="{6A033678-618B-4D39-92C8-AE705C26225A}">
      <dgm:prSet/>
      <dgm:spPr/>
      <dgm:t>
        <a:bodyPr/>
        <a:lstStyle/>
        <a:p>
          <a:endParaRPr lang="en-US"/>
        </a:p>
      </dgm:t>
    </dgm:pt>
    <dgm:pt modelId="{CAB1FB27-63C5-48F0-8FA8-4E40D0541C3B}">
      <dgm:prSet phldrT="[Text]"/>
      <dgm:spPr/>
      <dgm:t>
        <a:bodyPr/>
        <a:lstStyle/>
        <a:p>
          <a:r>
            <a:rPr lang="zh-CN" altLang="en-US" dirty="0"/>
            <a:t>对撞路径</a:t>
          </a:r>
          <a:endParaRPr lang="en-US" dirty="0"/>
        </a:p>
      </dgm:t>
    </dgm:pt>
    <dgm:pt modelId="{F5A6F9FA-E851-4DDE-86D6-F662BA2F9E17}" type="parTrans" cxnId="{C5FEEEB2-C2D1-4DAF-B88D-F707FB397C48}">
      <dgm:prSet/>
      <dgm:spPr/>
      <dgm:t>
        <a:bodyPr/>
        <a:lstStyle/>
        <a:p>
          <a:endParaRPr lang="en-US"/>
        </a:p>
      </dgm:t>
    </dgm:pt>
    <dgm:pt modelId="{D7C430C7-596F-4740-8395-66FC62203EAC}" type="sibTrans" cxnId="{C5FEEEB2-C2D1-4DAF-B88D-F707FB397C48}">
      <dgm:prSet/>
      <dgm:spPr/>
      <dgm:t>
        <a:bodyPr/>
        <a:lstStyle/>
        <a:p>
          <a:endParaRPr lang="en-US"/>
        </a:p>
      </dgm:t>
    </dgm:pt>
    <dgm:pt modelId="{116CDE33-145A-4074-90A3-15A40E36786B}" type="pres">
      <dgm:prSet presAssocID="{01B6FF52-9732-4C82-8C2A-EC0CE0CD77F6}" presName="diagram" presStyleCnt="0">
        <dgm:presLayoutVars>
          <dgm:chPref val="1"/>
          <dgm:dir/>
          <dgm:animOne val="branch"/>
          <dgm:animLvl val="lvl"/>
          <dgm:resizeHandles val="exact"/>
        </dgm:presLayoutVars>
      </dgm:prSet>
      <dgm:spPr/>
    </dgm:pt>
    <dgm:pt modelId="{2A121507-69F9-4BB0-BC97-00829EAE5C76}" type="pres">
      <dgm:prSet presAssocID="{B08BE053-C111-4DF2-8B8E-F0EA1E436D2F}" presName="root1" presStyleCnt="0"/>
      <dgm:spPr/>
    </dgm:pt>
    <dgm:pt modelId="{94168D3E-3250-4784-BF47-6584DC01144E}" type="pres">
      <dgm:prSet presAssocID="{B08BE053-C111-4DF2-8B8E-F0EA1E436D2F}" presName="LevelOneTextNode" presStyleLbl="node0" presStyleIdx="0" presStyleCnt="1">
        <dgm:presLayoutVars>
          <dgm:chPref val="3"/>
        </dgm:presLayoutVars>
      </dgm:prSet>
      <dgm:spPr/>
    </dgm:pt>
    <dgm:pt modelId="{B98FD90F-B012-4E33-92E2-B8CDE83B4FDE}" type="pres">
      <dgm:prSet presAssocID="{B08BE053-C111-4DF2-8B8E-F0EA1E436D2F}" presName="level2hierChild" presStyleCnt="0"/>
      <dgm:spPr/>
    </dgm:pt>
    <dgm:pt modelId="{A9E4B7FD-718C-4B47-BA74-E551215AA338}" type="pres">
      <dgm:prSet presAssocID="{E09CA3DA-1E42-4BE3-80B8-A28DF9E924BB}" presName="conn2-1" presStyleLbl="parChTrans1D2" presStyleIdx="0" presStyleCnt="2"/>
      <dgm:spPr/>
    </dgm:pt>
    <dgm:pt modelId="{BEF8E34C-B8B7-4F2D-9E51-AAD67B37A977}" type="pres">
      <dgm:prSet presAssocID="{E09CA3DA-1E42-4BE3-80B8-A28DF9E924BB}" presName="connTx" presStyleLbl="parChTrans1D2" presStyleIdx="0" presStyleCnt="2"/>
      <dgm:spPr/>
    </dgm:pt>
    <dgm:pt modelId="{409FE4B1-E01A-4FF9-B1A1-32AC5B01119D}" type="pres">
      <dgm:prSet presAssocID="{898C00C3-3ABA-4455-8A8B-75A478ED9E39}" presName="root2" presStyleCnt="0"/>
      <dgm:spPr/>
    </dgm:pt>
    <dgm:pt modelId="{0F8807EB-FD9D-4AD8-A432-9610F4022D53}" type="pres">
      <dgm:prSet presAssocID="{898C00C3-3ABA-4455-8A8B-75A478ED9E39}" presName="LevelTwoTextNode" presStyleLbl="node2" presStyleIdx="0" presStyleCnt="2">
        <dgm:presLayoutVars>
          <dgm:chPref val="3"/>
        </dgm:presLayoutVars>
      </dgm:prSet>
      <dgm:spPr/>
    </dgm:pt>
    <dgm:pt modelId="{B92C7F51-6C08-4117-B5D4-2716D504F332}" type="pres">
      <dgm:prSet presAssocID="{898C00C3-3ABA-4455-8A8B-75A478ED9E39}" presName="level3hierChild" presStyleCnt="0"/>
      <dgm:spPr/>
    </dgm:pt>
    <dgm:pt modelId="{DA021D7D-CD98-4166-89D1-133AF93BD525}" type="pres">
      <dgm:prSet presAssocID="{8BB8F924-7EC4-4638-A762-BF14A08A837D}" presName="conn2-1" presStyleLbl="parChTrans1D3" presStyleIdx="0" presStyleCnt="3"/>
      <dgm:spPr/>
    </dgm:pt>
    <dgm:pt modelId="{9917A609-D32E-4CBA-9277-05CCC782654B}" type="pres">
      <dgm:prSet presAssocID="{8BB8F924-7EC4-4638-A762-BF14A08A837D}" presName="connTx" presStyleLbl="parChTrans1D3" presStyleIdx="0" presStyleCnt="3"/>
      <dgm:spPr/>
    </dgm:pt>
    <dgm:pt modelId="{D2220CB5-CC71-4DDC-803B-9E44E4DBCCBB}" type="pres">
      <dgm:prSet presAssocID="{86461279-0E8C-4986-B152-03E76C1F0D68}" presName="root2" presStyleCnt="0"/>
      <dgm:spPr/>
    </dgm:pt>
    <dgm:pt modelId="{9BBA1A5D-CBEE-4C89-BECF-699D5D280FD4}" type="pres">
      <dgm:prSet presAssocID="{86461279-0E8C-4986-B152-03E76C1F0D68}" presName="LevelTwoTextNode" presStyleLbl="node3" presStyleIdx="0" presStyleCnt="3">
        <dgm:presLayoutVars>
          <dgm:chPref val="3"/>
        </dgm:presLayoutVars>
      </dgm:prSet>
      <dgm:spPr/>
    </dgm:pt>
    <dgm:pt modelId="{EAA6C9C6-80AA-43F4-94D3-C68E4E94AF5D}" type="pres">
      <dgm:prSet presAssocID="{86461279-0E8C-4986-B152-03E76C1F0D68}" presName="level3hierChild" presStyleCnt="0"/>
      <dgm:spPr/>
    </dgm:pt>
    <dgm:pt modelId="{5502935B-234C-40EE-983F-2C4E773A67F6}" type="pres">
      <dgm:prSet presAssocID="{0D52FFBD-8F91-445D-A41E-5FB5D71B4180}" presName="conn2-1" presStyleLbl="parChTrans1D3" presStyleIdx="1" presStyleCnt="3"/>
      <dgm:spPr/>
    </dgm:pt>
    <dgm:pt modelId="{F93C60FC-6715-4A14-BE78-FC0B77ED1737}" type="pres">
      <dgm:prSet presAssocID="{0D52FFBD-8F91-445D-A41E-5FB5D71B4180}" presName="connTx" presStyleLbl="parChTrans1D3" presStyleIdx="1" presStyleCnt="3"/>
      <dgm:spPr/>
    </dgm:pt>
    <dgm:pt modelId="{E04E07C8-8855-462F-A018-6DD956FB7A03}" type="pres">
      <dgm:prSet presAssocID="{9EA32EA9-B60A-4CA4-A4D6-7594E0B119C7}" presName="root2" presStyleCnt="0"/>
      <dgm:spPr/>
    </dgm:pt>
    <dgm:pt modelId="{A02F60A7-F21B-4E1C-B693-C9012120352D}" type="pres">
      <dgm:prSet presAssocID="{9EA32EA9-B60A-4CA4-A4D6-7594E0B119C7}" presName="LevelTwoTextNode" presStyleLbl="node3" presStyleIdx="1" presStyleCnt="3">
        <dgm:presLayoutVars>
          <dgm:chPref val="3"/>
        </dgm:presLayoutVars>
      </dgm:prSet>
      <dgm:spPr/>
    </dgm:pt>
    <dgm:pt modelId="{EC930619-52DE-4074-A15F-7D490E4AA35E}" type="pres">
      <dgm:prSet presAssocID="{9EA32EA9-B60A-4CA4-A4D6-7594E0B119C7}" presName="level3hierChild" presStyleCnt="0"/>
      <dgm:spPr/>
    </dgm:pt>
    <dgm:pt modelId="{4E84E532-E8CD-480B-B85D-F8C2FA88FBC0}" type="pres">
      <dgm:prSet presAssocID="{A9CE6210-1762-43C2-8AF2-61B28BEA5E2A}" presName="conn2-1" presStyleLbl="parChTrans1D2" presStyleIdx="1" presStyleCnt="2"/>
      <dgm:spPr/>
    </dgm:pt>
    <dgm:pt modelId="{C75D01D3-C8D6-4EA3-9CE9-818A88BA121C}" type="pres">
      <dgm:prSet presAssocID="{A9CE6210-1762-43C2-8AF2-61B28BEA5E2A}" presName="connTx" presStyleLbl="parChTrans1D2" presStyleIdx="1" presStyleCnt="2"/>
      <dgm:spPr/>
    </dgm:pt>
    <dgm:pt modelId="{38C907B7-A0AC-4B42-B909-1863BABB5CFC}" type="pres">
      <dgm:prSet presAssocID="{C6EDE1D9-EC53-4058-89DE-8DFA73FB9594}" presName="root2" presStyleCnt="0"/>
      <dgm:spPr/>
    </dgm:pt>
    <dgm:pt modelId="{9223EFF7-B6AD-43A6-A364-424987333E75}" type="pres">
      <dgm:prSet presAssocID="{C6EDE1D9-EC53-4058-89DE-8DFA73FB9594}" presName="LevelTwoTextNode" presStyleLbl="node2" presStyleIdx="1" presStyleCnt="2">
        <dgm:presLayoutVars>
          <dgm:chPref val="3"/>
        </dgm:presLayoutVars>
      </dgm:prSet>
      <dgm:spPr/>
    </dgm:pt>
    <dgm:pt modelId="{ED245B23-BA12-4806-9CE5-6E72B9F6119E}" type="pres">
      <dgm:prSet presAssocID="{C6EDE1D9-EC53-4058-89DE-8DFA73FB9594}" presName="level3hierChild" presStyleCnt="0"/>
      <dgm:spPr/>
    </dgm:pt>
    <dgm:pt modelId="{F74725D3-DFB1-44AD-9D4B-B9866F7EFC43}" type="pres">
      <dgm:prSet presAssocID="{F5A6F9FA-E851-4DDE-86D6-F662BA2F9E17}" presName="conn2-1" presStyleLbl="parChTrans1D3" presStyleIdx="2" presStyleCnt="3"/>
      <dgm:spPr/>
    </dgm:pt>
    <dgm:pt modelId="{31AF36F4-5102-4F4E-8205-9A97160BF789}" type="pres">
      <dgm:prSet presAssocID="{F5A6F9FA-E851-4DDE-86D6-F662BA2F9E17}" presName="connTx" presStyleLbl="parChTrans1D3" presStyleIdx="2" presStyleCnt="3"/>
      <dgm:spPr/>
    </dgm:pt>
    <dgm:pt modelId="{F5FFB90A-CD47-47F3-AC99-E6875A361B59}" type="pres">
      <dgm:prSet presAssocID="{CAB1FB27-63C5-48F0-8FA8-4E40D0541C3B}" presName="root2" presStyleCnt="0"/>
      <dgm:spPr/>
    </dgm:pt>
    <dgm:pt modelId="{8E965BE8-E1CC-49CC-BB12-CCEB3B0AE69A}" type="pres">
      <dgm:prSet presAssocID="{CAB1FB27-63C5-48F0-8FA8-4E40D0541C3B}" presName="LevelTwoTextNode" presStyleLbl="node3" presStyleIdx="2" presStyleCnt="3">
        <dgm:presLayoutVars>
          <dgm:chPref val="3"/>
        </dgm:presLayoutVars>
      </dgm:prSet>
      <dgm:spPr/>
    </dgm:pt>
    <dgm:pt modelId="{32672796-F605-4660-94C1-25BF0F9EE440}" type="pres">
      <dgm:prSet presAssocID="{CAB1FB27-63C5-48F0-8FA8-4E40D0541C3B}" presName="level3hierChild" presStyleCnt="0"/>
      <dgm:spPr/>
    </dgm:pt>
  </dgm:ptLst>
  <dgm:cxnLst>
    <dgm:cxn modelId="{237D0E04-6697-4D15-A56F-A3422A9C61AC}" type="presOf" srcId="{0D52FFBD-8F91-445D-A41E-5FB5D71B4180}" destId="{F93C60FC-6715-4A14-BE78-FC0B77ED1737}" srcOrd="1" destOrd="0" presId="urn:microsoft.com/office/officeart/2005/8/layout/hierarchy2"/>
    <dgm:cxn modelId="{18266C14-42F5-46B0-84CA-ACF2C04EBB2F}" srcId="{898C00C3-3ABA-4455-8A8B-75A478ED9E39}" destId="{86461279-0E8C-4986-B152-03E76C1F0D68}" srcOrd="0" destOrd="0" parTransId="{8BB8F924-7EC4-4638-A762-BF14A08A837D}" sibTransId="{6E6F7D70-5197-48C3-8514-42350DBCBA47}"/>
    <dgm:cxn modelId="{130E0E16-074E-4B49-B89E-97F154F20F93}" srcId="{898C00C3-3ABA-4455-8A8B-75A478ED9E39}" destId="{9EA32EA9-B60A-4CA4-A4D6-7594E0B119C7}" srcOrd="1" destOrd="0" parTransId="{0D52FFBD-8F91-445D-A41E-5FB5D71B4180}" sibTransId="{01A67DDB-0DB8-48B0-8DAA-3F4A6494113D}"/>
    <dgm:cxn modelId="{9DC07D26-C2BA-45F2-948E-5B130D7EE58E}" type="presOf" srcId="{C6EDE1D9-EC53-4058-89DE-8DFA73FB9594}" destId="{9223EFF7-B6AD-43A6-A364-424987333E75}" srcOrd="0" destOrd="0" presId="urn:microsoft.com/office/officeart/2005/8/layout/hierarchy2"/>
    <dgm:cxn modelId="{9CC7DB3A-D69F-4749-84D0-ADC04AD904FF}" type="presOf" srcId="{E09CA3DA-1E42-4BE3-80B8-A28DF9E924BB}" destId="{A9E4B7FD-718C-4B47-BA74-E551215AA338}" srcOrd="0" destOrd="0" presId="urn:microsoft.com/office/officeart/2005/8/layout/hierarchy2"/>
    <dgm:cxn modelId="{7362385B-BE27-4D9C-B564-31F418F1CDB5}" type="presOf" srcId="{F5A6F9FA-E851-4DDE-86D6-F662BA2F9E17}" destId="{31AF36F4-5102-4F4E-8205-9A97160BF789}" srcOrd="1" destOrd="0" presId="urn:microsoft.com/office/officeart/2005/8/layout/hierarchy2"/>
    <dgm:cxn modelId="{A06A1A63-F8B6-4576-A224-E4C391C540B7}" type="presOf" srcId="{B08BE053-C111-4DF2-8B8E-F0EA1E436D2F}" destId="{94168D3E-3250-4784-BF47-6584DC01144E}" srcOrd="0" destOrd="0" presId="urn:microsoft.com/office/officeart/2005/8/layout/hierarchy2"/>
    <dgm:cxn modelId="{8B858E44-E865-425F-89BA-0DD3D478E4B0}" type="presOf" srcId="{CAB1FB27-63C5-48F0-8FA8-4E40D0541C3B}" destId="{8E965BE8-E1CC-49CC-BB12-CCEB3B0AE69A}" srcOrd="0" destOrd="0" presId="urn:microsoft.com/office/officeart/2005/8/layout/hierarchy2"/>
    <dgm:cxn modelId="{FC2E2170-81DA-43A6-9FD0-26CB3E71F889}" type="presOf" srcId="{8BB8F924-7EC4-4638-A762-BF14A08A837D}" destId="{DA021D7D-CD98-4166-89D1-133AF93BD525}" srcOrd="0" destOrd="0" presId="urn:microsoft.com/office/officeart/2005/8/layout/hierarchy2"/>
    <dgm:cxn modelId="{A7B30B54-839C-4F1F-B0FB-F38F0D806E35}" type="presOf" srcId="{898C00C3-3ABA-4455-8A8B-75A478ED9E39}" destId="{0F8807EB-FD9D-4AD8-A432-9610F4022D53}" srcOrd="0" destOrd="0" presId="urn:microsoft.com/office/officeart/2005/8/layout/hierarchy2"/>
    <dgm:cxn modelId="{6A033678-618B-4D39-92C8-AE705C26225A}" srcId="{B08BE053-C111-4DF2-8B8E-F0EA1E436D2F}" destId="{C6EDE1D9-EC53-4058-89DE-8DFA73FB9594}" srcOrd="1" destOrd="0" parTransId="{A9CE6210-1762-43C2-8AF2-61B28BEA5E2A}" sibTransId="{21239574-C691-4FCD-936E-90695CFDD1BB}"/>
    <dgm:cxn modelId="{45348379-03C6-4757-A2E4-38E75D1340FD}" type="presOf" srcId="{9EA32EA9-B60A-4CA4-A4D6-7594E0B119C7}" destId="{A02F60A7-F21B-4E1C-B693-C9012120352D}" srcOrd="0" destOrd="0" presId="urn:microsoft.com/office/officeart/2005/8/layout/hierarchy2"/>
    <dgm:cxn modelId="{A0A3937D-200F-46DA-B62C-1B8C38AB46AA}" type="presOf" srcId="{A9CE6210-1762-43C2-8AF2-61B28BEA5E2A}" destId="{4E84E532-E8CD-480B-B85D-F8C2FA88FBC0}" srcOrd="0" destOrd="0" presId="urn:microsoft.com/office/officeart/2005/8/layout/hierarchy2"/>
    <dgm:cxn modelId="{429C4887-B832-4F2B-B88D-1E0C89EB2FDF}" type="presOf" srcId="{86461279-0E8C-4986-B152-03E76C1F0D68}" destId="{9BBA1A5D-CBEE-4C89-BECF-699D5D280FD4}" srcOrd="0" destOrd="0" presId="urn:microsoft.com/office/officeart/2005/8/layout/hierarchy2"/>
    <dgm:cxn modelId="{D1301FAF-4B45-4FC6-A1BA-BFDB7DA99D5F}" srcId="{01B6FF52-9732-4C82-8C2A-EC0CE0CD77F6}" destId="{B08BE053-C111-4DF2-8B8E-F0EA1E436D2F}" srcOrd="0" destOrd="0" parTransId="{EE506A25-FC03-41D1-B1BD-AA91B0DD54AF}" sibTransId="{68E4038C-669B-4DFF-9B35-990AC4173318}"/>
    <dgm:cxn modelId="{CEC5B0B1-599E-4165-8851-DDC934122339}" type="presOf" srcId="{E09CA3DA-1E42-4BE3-80B8-A28DF9E924BB}" destId="{BEF8E34C-B8B7-4F2D-9E51-AAD67B37A977}" srcOrd="1" destOrd="0" presId="urn:microsoft.com/office/officeart/2005/8/layout/hierarchy2"/>
    <dgm:cxn modelId="{C5FEEEB2-C2D1-4DAF-B88D-F707FB397C48}" srcId="{C6EDE1D9-EC53-4058-89DE-8DFA73FB9594}" destId="{CAB1FB27-63C5-48F0-8FA8-4E40D0541C3B}" srcOrd="0" destOrd="0" parTransId="{F5A6F9FA-E851-4DDE-86D6-F662BA2F9E17}" sibTransId="{D7C430C7-596F-4740-8395-66FC62203EAC}"/>
    <dgm:cxn modelId="{B62285B8-5CD1-425B-B218-B63D684D4DAF}" type="presOf" srcId="{A9CE6210-1762-43C2-8AF2-61B28BEA5E2A}" destId="{C75D01D3-C8D6-4EA3-9CE9-818A88BA121C}" srcOrd="1" destOrd="0" presId="urn:microsoft.com/office/officeart/2005/8/layout/hierarchy2"/>
    <dgm:cxn modelId="{473F56BA-AFCE-4A0C-83B8-411EFF737022}" type="presOf" srcId="{8BB8F924-7EC4-4638-A762-BF14A08A837D}" destId="{9917A609-D32E-4CBA-9277-05CCC782654B}" srcOrd="1" destOrd="0" presId="urn:microsoft.com/office/officeart/2005/8/layout/hierarchy2"/>
    <dgm:cxn modelId="{B85049D6-C0E1-47D5-8EB2-A559B81456E9}" srcId="{B08BE053-C111-4DF2-8B8E-F0EA1E436D2F}" destId="{898C00C3-3ABA-4455-8A8B-75A478ED9E39}" srcOrd="0" destOrd="0" parTransId="{E09CA3DA-1E42-4BE3-80B8-A28DF9E924BB}" sibTransId="{E41FF8EB-869B-4EE2-AC2C-B039C57658E4}"/>
    <dgm:cxn modelId="{B2DDE0DF-E8AE-4223-9324-75E888BCB602}" type="presOf" srcId="{0D52FFBD-8F91-445D-A41E-5FB5D71B4180}" destId="{5502935B-234C-40EE-983F-2C4E773A67F6}" srcOrd="0" destOrd="0" presId="urn:microsoft.com/office/officeart/2005/8/layout/hierarchy2"/>
    <dgm:cxn modelId="{2163AEEC-2566-412E-9864-C1139FE00BA4}" type="presOf" srcId="{01B6FF52-9732-4C82-8C2A-EC0CE0CD77F6}" destId="{116CDE33-145A-4074-90A3-15A40E36786B}" srcOrd="0" destOrd="0" presId="urn:microsoft.com/office/officeart/2005/8/layout/hierarchy2"/>
    <dgm:cxn modelId="{2C28FAED-23A2-479F-B899-7D8F0ED5307B}" type="presOf" srcId="{F5A6F9FA-E851-4DDE-86D6-F662BA2F9E17}" destId="{F74725D3-DFB1-44AD-9D4B-B9866F7EFC43}" srcOrd="0" destOrd="0" presId="urn:microsoft.com/office/officeart/2005/8/layout/hierarchy2"/>
    <dgm:cxn modelId="{0E7A4638-52A9-4E95-A3F4-B4619AC086EF}" type="presParOf" srcId="{116CDE33-145A-4074-90A3-15A40E36786B}" destId="{2A121507-69F9-4BB0-BC97-00829EAE5C76}" srcOrd="0" destOrd="0" presId="urn:microsoft.com/office/officeart/2005/8/layout/hierarchy2"/>
    <dgm:cxn modelId="{3D945AD3-D15F-47ED-8FAC-39D30B00BAD2}" type="presParOf" srcId="{2A121507-69F9-4BB0-BC97-00829EAE5C76}" destId="{94168D3E-3250-4784-BF47-6584DC01144E}" srcOrd="0" destOrd="0" presId="urn:microsoft.com/office/officeart/2005/8/layout/hierarchy2"/>
    <dgm:cxn modelId="{A790DDA4-5D3A-4E75-B058-D7A2FCCA2FE7}" type="presParOf" srcId="{2A121507-69F9-4BB0-BC97-00829EAE5C76}" destId="{B98FD90F-B012-4E33-92E2-B8CDE83B4FDE}" srcOrd="1" destOrd="0" presId="urn:microsoft.com/office/officeart/2005/8/layout/hierarchy2"/>
    <dgm:cxn modelId="{8A1822D5-E13D-49BB-A2B1-19B072F1942E}" type="presParOf" srcId="{B98FD90F-B012-4E33-92E2-B8CDE83B4FDE}" destId="{A9E4B7FD-718C-4B47-BA74-E551215AA338}" srcOrd="0" destOrd="0" presId="urn:microsoft.com/office/officeart/2005/8/layout/hierarchy2"/>
    <dgm:cxn modelId="{205EBA09-1ADD-4A92-AFC2-641F2E023280}" type="presParOf" srcId="{A9E4B7FD-718C-4B47-BA74-E551215AA338}" destId="{BEF8E34C-B8B7-4F2D-9E51-AAD67B37A977}" srcOrd="0" destOrd="0" presId="urn:microsoft.com/office/officeart/2005/8/layout/hierarchy2"/>
    <dgm:cxn modelId="{04DFBD3C-2078-4774-9DC4-2EF93D378BA3}" type="presParOf" srcId="{B98FD90F-B012-4E33-92E2-B8CDE83B4FDE}" destId="{409FE4B1-E01A-4FF9-B1A1-32AC5B01119D}" srcOrd="1" destOrd="0" presId="urn:microsoft.com/office/officeart/2005/8/layout/hierarchy2"/>
    <dgm:cxn modelId="{B82E4F3B-4694-4682-A334-5B8BADE079F3}" type="presParOf" srcId="{409FE4B1-E01A-4FF9-B1A1-32AC5B01119D}" destId="{0F8807EB-FD9D-4AD8-A432-9610F4022D53}" srcOrd="0" destOrd="0" presId="urn:microsoft.com/office/officeart/2005/8/layout/hierarchy2"/>
    <dgm:cxn modelId="{57B820E5-7907-495D-BE6E-9097DE9F6D9A}" type="presParOf" srcId="{409FE4B1-E01A-4FF9-B1A1-32AC5B01119D}" destId="{B92C7F51-6C08-4117-B5D4-2716D504F332}" srcOrd="1" destOrd="0" presId="urn:microsoft.com/office/officeart/2005/8/layout/hierarchy2"/>
    <dgm:cxn modelId="{01DB1CFA-FEEB-4016-80AB-B3AD5854F6C5}" type="presParOf" srcId="{B92C7F51-6C08-4117-B5D4-2716D504F332}" destId="{DA021D7D-CD98-4166-89D1-133AF93BD525}" srcOrd="0" destOrd="0" presId="urn:microsoft.com/office/officeart/2005/8/layout/hierarchy2"/>
    <dgm:cxn modelId="{CB4B5C14-3F7B-4C47-9B5A-575CE0B66B39}" type="presParOf" srcId="{DA021D7D-CD98-4166-89D1-133AF93BD525}" destId="{9917A609-D32E-4CBA-9277-05CCC782654B}" srcOrd="0" destOrd="0" presId="urn:microsoft.com/office/officeart/2005/8/layout/hierarchy2"/>
    <dgm:cxn modelId="{26D24858-5E58-4687-8A53-BB11F4D6BA3B}" type="presParOf" srcId="{B92C7F51-6C08-4117-B5D4-2716D504F332}" destId="{D2220CB5-CC71-4DDC-803B-9E44E4DBCCBB}" srcOrd="1" destOrd="0" presId="urn:microsoft.com/office/officeart/2005/8/layout/hierarchy2"/>
    <dgm:cxn modelId="{68509449-C677-4890-9BA9-86BE53ADFD22}" type="presParOf" srcId="{D2220CB5-CC71-4DDC-803B-9E44E4DBCCBB}" destId="{9BBA1A5D-CBEE-4C89-BECF-699D5D280FD4}" srcOrd="0" destOrd="0" presId="urn:microsoft.com/office/officeart/2005/8/layout/hierarchy2"/>
    <dgm:cxn modelId="{F72E01E6-4918-4BC3-B73D-A0EDF73C60AE}" type="presParOf" srcId="{D2220CB5-CC71-4DDC-803B-9E44E4DBCCBB}" destId="{EAA6C9C6-80AA-43F4-94D3-C68E4E94AF5D}" srcOrd="1" destOrd="0" presId="urn:microsoft.com/office/officeart/2005/8/layout/hierarchy2"/>
    <dgm:cxn modelId="{0F61D173-7F97-4F8B-9310-21B17062C2F1}" type="presParOf" srcId="{B92C7F51-6C08-4117-B5D4-2716D504F332}" destId="{5502935B-234C-40EE-983F-2C4E773A67F6}" srcOrd="2" destOrd="0" presId="urn:microsoft.com/office/officeart/2005/8/layout/hierarchy2"/>
    <dgm:cxn modelId="{CE5281C0-195C-45C2-B965-61046BCD8C9E}" type="presParOf" srcId="{5502935B-234C-40EE-983F-2C4E773A67F6}" destId="{F93C60FC-6715-4A14-BE78-FC0B77ED1737}" srcOrd="0" destOrd="0" presId="urn:microsoft.com/office/officeart/2005/8/layout/hierarchy2"/>
    <dgm:cxn modelId="{A489B831-5FB3-49A7-A94F-811526001785}" type="presParOf" srcId="{B92C7F51-6C08-4117-B5D4-2716D504F332}" destId="{E04E07C8-8855-462F-A018-6DD956FB7A03}" srcOrd="3" destOrd="0" presId="urn:microsoft.com/office/officeart/2005/8/layout/hierarchy2"/>
    <dgm:cxn modelId="{6B23113C-5230-4AFB-960B-4A422A9C5AB5}" type="presParOf" srcId="{E04E07C8-8855-462F-A018-6DD956FB7A03}" destId="{A02F60A7-F21B-4E1C-B693-C9012120352D}" srcOrd="0" destOrd="0" presId="urn:microsoft.com/office/officeart/2005/8/layout/hierarchy2"/>
    <dgm:cxn modelId="{75501429-AB64-486A-922D-B2E296CD2480}" type="presParOf" srcId="{E04E07C8-8855-462F-A018-6DD956FB7A03}" destId="{EC930619-52DE-4074-A15F-7D490E4AA35E}" srcOrd="1" destOrd="0" presId="urn:microsoft.com/office/officeart/2005/8/layout/hierarchy2"/>
    <dgm:cxn modelId="{C8010962-52F4-4E56-8A7D-ECF1AE75C1B4}" type="presParOf" srcId="{B98FD90F-B012-4E33-92E2-B8CDE83B4FDE}" destId="{4E84E532-E8CD-480B-B85D-F8C2FA88FBC0}" srcOrd="2" destOrd="0" presId="urn:microsoft.com/office/officeart/2005/8/layout/hierarchy2"/>
    <dgm:cxn modelId="{19948875-7DAE-4FB4-99AF-4A877045551E}" type="presParOf" srcId="{4E84E532-E8CD-480B-B85D-F8C2FA88FBC0}" destId="{C75D01D3-C8D6-4EA3-9CE9-818A88BA121C}" srcOrd="0" destOrd="0" presId="urn:microsoft.com/office/officeart/2005/8/layout/hierarchy2"/>
    <dgm:cxn modelId="{DDC1F9ED-9F43-4DE7-9ED0-6C828B5DCAB0}" type="presParOf" srcId="{B98FD90F-B012-4E33-92E2-B8CDE83B4FDE}" destId="{38C907B7-A0AC-4B42-B909-1863BABB5CFC}" srcOrd="3" destOrd="0" presId="urn:microsoft.com/office/officeart/2005/8/layout/hierarchy2"/>
    <dgm:cxn modelId="{31E7BEDD-2B34-4EEC-B28F-D355CE614DD2}" type="presParOf" srcId="{38C907B7-A0AC-4B42-B909-1863BABB5CFC}" destId="{9223EFF7-B6AD-43A6-A364-424987333E75}" srcOrd="0" destOrd="0" presId="urn:microsoft.com/office/officeart/2005/8/layout/hierarchy2"/>
    <dgm:cxn modelId="{4B39D231-56E8-4B30-AC60-B8DDD75FE179}" type="presParOf" srcId="{38C907B7-A0AC-4B42-B909-1863BABB5CFC}" destId="{ED245B23-BA12-4806-9CE5-6E72B9F6119E}" srcOrd="1" destOrd="0" presId="urn:microsoft.com/office/officeart/2005/8/layout/hierarchy2"/>
    <dgm:cxn modelId="{55C99BBD-94F1-4A95-AE9C-10B015FBCF89}" type="presParOf" srcId="{ED245B23-BA12-4806-9CE5-6E72B9F6119E}" destId="{F74725D3-DFB1-44AD-9D4B-B9866F7EFC43}" srcOrd="0" destOrd="0" presId="urn:microsoft.com/office/officeart/2005/8/layout/hierarchy2"/>
    <dgm:cxn modelId="{DB47B4FC-EDB9-4448-BC86-53AF83B1865D}" type="presParOf" srcId="{F74725D3-DFB1-44AD-9D4B-B9866F7EFC43}" destId="{31AF36F4-5102-4F4E-8205-9A97160BF789}" srcOrd="0" destOrd="0" presId="urn:microsoft.com/office/officeart/2005/8/layout/hierarchy2"/>
    <dgm:cxn modelId="{33894B39-4F8C-42C7-9996-18C8BBE0C0F2}" type="presParOf" srcId="{ED245B23-BA12-4806-9CE5-6E72B9F6119E}" destId="{F5FFB90A-CD47-47F3-AC99-E6875A361B59}" srcOrd="1" destOrd="0" presId="urn:microsoft.com/office/officeart/2005/8/layout/hierarchy2"/>
    <dgm:cxn modelId="{BDF67B48-50B9-46CF-86CD-A89D29A09EFD}" type="presParOf" srcId="{F5FFB90A-CD47-47F3-AC99-E6875A361B59}" destId="{8E965BE8-E1CC-49CC-BB12-CCEB3B0AE69A}" srcOrd="0" destOrd="0" presId="urn:microsoft.com/office/officeart/2005/8/layout/hierarchy2"/>
    <dgm:cxn modelId="{98049CAC-4CBE-4CC5-BAEF-8B10F2DF3EB0}" type="presParOf" srcId="{F5FFB90A-CD47-47F3-AC99-E6875A361B59}" destId="{32672796-F605-4660-94C1-25BF0F9EE440}" srcOrd="1" destOrd="0" presId="urn:microsoft.com/office/officeart/2005/8/layout/hierarchy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9C72DF1E-B68A-4EEA-842B-B8D9611ECCCF}" type="doc">
      <dgm:prSet loTypeId="urn:microsoft.com/office/officeart/2005/8/layout/hierarchy2" loCatId="hierarchy" qsTypeId="urn:microsoft.com/office/officeart/2005/8/quickstyle/simple1" qsCatId="simple" csTypeId="urn:microsoft.com/office/officeart/2005/8/colors/accent1_2" csCatId="accent1" phldr="1"/>
      <dgm:spPr/>
      <dgm:t>
        <a:bodyPr/>
        <a:lstStyle/>
        <a:p>
          <a:endParaRPr lang="en-US"/>
        </a:p>
      </dgm:t>
    </dgm:pt>
    <dgm:pt modelId="{AFCD5864-0E97-4E47-884E-F32B493525DE}">
      <dgm:prSet phldrT="[Text]" custT="1"/>
      <dgm:spPr>
        <a:noFill/>
        <a:ln>
          <a:solidFill>
            <a:schemeClr val="tx1"/>
          </a:solidFill>
        </a:ln>
      </dgm:spPr>
      <dgm:t>
        <a:bodyPr/>
        <a:lstStyle/>
        <a:p>
          <a:pPr algn="ctr"/>
          <a:r>
            <a:rPr lang="zh-CN" altLang="en-US" sz="1800" dirty="0">
              <a:solidFill>
                <a:sysClr val="windowText" lastClr="000000"/>
              </a:solidFill>
              <a:latin typeface="Calibri" panose="020F0502020204030204"/>
              <a:ea typeface="等线" panose="02010600030101010101" pitchFamily="2" charset="-122"/>
              <a:cs typeface="+mn-cs"/>
            </a:rPr>
            <a:t>路径</a:t>
          </a:r>
          <a:endParaRPr lang="en-US" sz="1800" dirty="0">
            <a:solidFill>
              <a:sysClr val="windowText" lastClr="000000"/>
            </a:solidFill>
          </a:endParaRPr>
        </a:p>
      </dgm:t>
    </dgm:pt>
    <dgm:pt modelId="{33760793-9D10-41A2-B204-EAEC68C25F5B}" type="parTrans" cxnId="{AAF66D17-CBC6-4CBB-AA42-AFC9D1623AD1}">
      <dgm:prSet/>
      <dgm:spPr/>
      <dgm:t>
        <a:bodyPr/>
        <a:lstStyle/>
        <a:p>
          <a:pPr algn="ctr"/>
          <a:endParaRPr lang="en-US" sz="1800"/>
        </a:p>
      </dgm:t>
    </dgm:pt>
    <dgm:pt modelId="{C850C678-704E-4D85-B027-9B38FD22F20C}" type="sibTrans" cxnId="{AAF66D17-CBC6-4CBB-AA42-AFC9D1623AD1}">
      <dgm:prSet/>
      <dgm:spPr/>
      <dgm:t>
        <a:bodyPr/>
        <a:lstStyle/>
        <a:p>
          <a:pPr algn="ctr"/>
          <a:endParaRPr lang="en-US" sz="1800"/>
        </a:p>
      </dgm:t>
    </dgm:pt>
    <dgm:pt modelId="{793133CC-C092-419B-9AC8-97DDB644929D}">
      <dgm:prSet phldrT="[Text]" custT="1"/>
      <dgm:spPr>
        <a:noFill/>
        <a:ln>
          <a:solidFill>
            <a:schemeClr val="tx1"/>
          </a:solidFill>
        </a:ln>
      </dgm:spPr>
      <dgm:t>
        <a:bodyPr/>
        <a:lstStyle/>
        <a:p>
          <a:pPr algn="ctr"/>
          <a:r>
            <a:rPr lang="zh-CN" altLang="en-US" sz="1800" dirty="0">
              <a:solidFill>
                <a:sysClr val="windowText" lastClr="000000"/>
              </a:solidFill>
              <a:latin typeface="Calibri" panose="020F0502020204030204"/>
              <a:ea typeface="等线" panose="02010600030101010101" pitchFamily="2" charset="-122"/>
              <a:cs typeface="+mn-cs"/>
            </a:rPr>
            <a:t>开放路径</a:t>
          </a:r>
          <a:endParaRPr lang="en-US" sz="1800" dirty="0">
            <a:solidFill>
              <a:sysClr val="windowText" lastClr="000000"/>
            </a:solidFill>
          </a:endParaRPr>
        </a:p>
      </dgm:t>
    </dgm:pt>
    <dgm:pt modelId="{5235EBC8-1525-452F-B631-CE066E839171}" type="parTrans" cxnId="{9F99666A-8CA2-4724-9AC3-552257B2792F}">
      <dgm:prSet custT="1"/>
      <dgm:spPr/>
      <dgm:t>
        <a:bodyPr/>
        <a:lstStyle/>
        <a:p>
          <a:pPr algn="ctr"/>
          <a:endParaRPr lang="en-US" sz="1800"/>
        </a:p>
      </dgm:t>
    </dgm:pt>
    <dgm:pt modelId="{13DB57E9-A593-432A-9E7F-95039F2B9BF6}" type="sibTrans" cxnId="{9F99666A-8CA2-4724-9AC3-552257B2792F}">
      <dgm:prSet/>
      <dgm:spPr/>
      <dgm:t>
        <a:bodyPr/>
        <a:lstStyle/>
        <a:p>
          <a:pPr algn="ctr"/>
          <a:endParaRPr lang="en-US" sz="1800"/>
        </a:p>
      </dgm:t>
    </dgm:pt>
    <dgm:pt modelId="{903E81AF-F59C-4D0F-B718-EF7E262CA11D}">
      <dgm:prSet phldrT="[Text]" custT="1"/>
      <dgm:spPr>
        <a:noFill/>
        <a:ln>
          <a:solidFill>
            <a:schemeClr val="tx1"/>
          </a:solidFill>
        </a:ln>
      </dgm:spPr>
      <dgm:t>
        <a:bodyPr/>
        <a:lstStyle/>
        <a:p>
          <a:pPr algn="ctr"/>
          <a:r>
            <a:rPr lang="zh-CN" altLang="en-US" sz="1800">
              <a:solidFill>
                <a:sysClr val="windowText" lastClr="000000"/>
              </a:solidFill>
              <a:latin typeface="Calibri" panose="020F0502020204030204"/>
              <a:ea typeface="等线" panose="02010600030101010101" pitchFamily="2" charset="-122"/>
              <a:cs typeface="+mn-cs"/>
            </a:rPr>
            <a:t>因果路径</a:t>
          </a:r>
          <a:endParaRPr lang="en-US" altLang="zh-CN" sz="1800">
            <a:solidFill>
              <a:sysClr val="windowText" lastClr="000000"/>
            </a:solidFill>
            <a:latin typeface="Calibri" panose="020F0502020204030204"/>
            <a:ea typeface="等线" panose="02010600030101010101" pitchFamily="2" charset="-122"/>
            <a:cs typeface="+mn-cs"/>
          </a:endParaRPr>
        </a:p>
        <a:p>
          <a:pPr algn="ctr"/>
          <a:r>
            <a:rPr lang="zh-CN" altLang="en-US" sz="1800">
              <a:solidFill>
                <a:sysClr val="windowText" lastClr="000000"/>
              </a:solidFill>
              <a:latin typeface="Calibri" panose="020F0502020204030204"/>
              <a:ea typeface="+mn-ea"/>
              <a:cs typeface="+mn-cs"/>
            </a:rPr>
            <a:t>（过度控制误差）</a:t>
          </a:r>
          <a:endParaRPr lang="en-US" sz="1800">
            <a:solidFill>
              <a:sysClr val="windowText" lastClr="000000"/>
            </a:solidFill>
          </a:endParaRPr>
        </a:p>
      </dgm:t>
    </dgm:pt>
    <dgm:pt modelId="{0501259B-5ABB-49E5-A72C-18ADC2635F62}" type="parTrans" cxnId="{A5FC46F7-C904-4588-963D-C541696FB0B6}">
      <dgm:prSet custT="1"/>
      <dgm:spPr/>
      <dgm:t>
        <a:bodyPr/>
        <a:lstStyle/>
        <a:p>
          <a:pPr algn="ctr"/>
          <a:endParaRPr lang="en-US" sz="1800"/>
        </a:p>
      </dgm:t>
    </dgm:pt>
    <dgm:pt modelId="{FC42E282-F124-4C2F-93D4-56DC3BFB6A89}" type="sibTrans" cxnId="{A5FC46F7-C904-4588-963D-C541696FB0B6}">
      <dgm:prSet/>
      <dgm:spPr/>
      <dgm:t>
        <a:bodyPr/>
        <a:lstStyle/>
        <a:p>
          <a:pPr algn="ctr"/>
          <a:endParaRPr lang="en-US" sz="1800"/>
        </a:p>
      </dgm:t>
    </dgm:pt>
    <dgm:pt modelId="{326EC785-D727-4C60-AF2A-6DCA53662338}">
      <dgm:prSet phldrT="[Text]" custT="1"/>
      <dgm:spPr>
        <a:noFill/>
        <a:ln>
          <a:solidFill>
            <a:schemeClr val="tx1"/>
          </a:solidFill>
        </a:ln>
      </dgm:spPr>
      <dgm:t>
        <a:bodyPr/>
        <a:lstStyle/>
        <a:p>
          <a:pPr algn="ctr"/>
          <a:r>
            <a:rPr lang="zh-CN" altLang="en-US" sz="1800">
              <a:solidFill>
                <a:sysClr val="windowText" lastClr="000000"/>
              </a:solidFill>
              <a:latin typeface="Calibri" panose="020F0502020204030204"/>
              <a:ea typeface="等线" panose="02010600030101010101" pitchFamily="2" charset="-122"/>
              <a:cs typeface="+mn-cs"/>
            </a:rPr>
            <a:t>混淆路径</a:t>
          </a:r>
          <a:endParaRPr lang="en-US" altLang="zh-CN" sz="1800">
            <a:solidFill>
              <a:sysClr val="windowText" lastClr="000000"/>
            </a:solidFill>
            <a:latin typeface="Calibri" panose="020F0502020204030204"/>
            <a:ea typeface="等线" panose="02010600030101010101" pitchFamily="2" charset="-122"/>
            <a:cs typeface="+mn-cs"/>
          </a:endParaRPr>
        </a:p>
        <a:p>
          <a:pPr algn="ctr"/>
          <a:r>
            <a:rPr lang="zh-CN" altLang="en-US" sz="1800">
              <a:solidFill>
                <a:sysClr val="windowText" lastClr="000000"/>
              </a:solidFill>
              <a:latin typeface="Calibri" panose="020F0502020204030204"/>
              <a:ea typeface="+mn-ea"/>
              <a:cs typeface="+mn-cs"/>
            </a:rPr>
            <a:t>（混淆误差）</a:t>
          </a:r>
          <a:endParaRPr lang="en-US" sz="1800">
            <a:solidFill>
              <a:sysClr val="windowText" lastClr="000000"/>
            </a:solidFill>
          </a:endParaRPr>
        </a:p>
      </dgm:t>
    </dgm:pt>
    <dgm:pt modelId="{98703A1B-C34A-4C3E-9993-769180A18DC2}" type="parTrans" cxnId="{EFC1E169-9DF7-48F7-84EC-6A910C61AAA2}">
      <dgm:prSet custT="1"/>
      <dgm:spPr/>
      <dgm:t>
        <a:bodyPr/>
        <a:lstStyle/>
        <a:p>
          <a:pPr algn="ctr"/>
          <a:endParaRPr lang="en-US" sz="1800"/>
        </a:p>
      </dgm:t>
    </dgm:pt>
    <dgm:pt modelId="{F0C9C9CE-3F60-4127-A47E-021DA7BEAA46}" type="sibTrans" cxnId="{EFC1E169-9DF7-48F7-84EC-6A910C61AAA2}">
      <dgm:prSet/>
      <dgm:spPr/>
      <dgm:t>
        <a:bodyPr/>
        <a:lstStyle/>
        <a:p>
          <a:pPr algn="ctr"/>
          <a:endParaRPr lang="en-US" sz="1800"/>
        </a:p>
      </dgm:t>
    </dgm:pt>
    <dgm:pt modelId="{36DFBB1E-4BF1-4B82-A4FB-FFDB59DEF873}">
      <dgm:prSet phldrT="[Text]" custT="1"/>
      <dgm:spPr>
        <a:solidFill>
          <a:schemeClr val="bg1"/>
        </a:solidFill>
        <a:ln>
          <a:solidFill>
            <a:schemeClr val="tx1"/>
          </a:solidFill>
        </a:ln>
      </dgm:spPr>
      <dgm:t>
        <a:bodyPr/>
        <a:lstStyle/>
        <a:p>
          <a:pPr algn="ctr"/>
          <a:r>
            <a:rPr lang="zh-CN" altLang="en-US" sz="1800" dirty="0">
              <a:solidFill>
                <a:sysClr val="windowText" lastClr="000000"/>
              </a:solidFill>
              <a:latin typeface="Calibri" panose="020F0502020204030204"/>
              <a:ea typeface="等线" panose="02010600030101010101" pitchFamily="2" charset="-122"/>
              <a:cs typeface="+mn-cs"/>
            </a:rPr>
            <a:t>死路径</a:t>
          </a:r>
          <a:endParaRPr lang="en-US" sz="1800" dirty="0">
            <a:solidFill>
              <a:sysClr val="windowText" lastClr="000000"/>
            </a:solidFill>
          </a:endParaRPr>
        </a:p>
      </dgm:t>
    </dgm:pt>
    <dgm:pt modelId="{1B5F2725-E1EB-429F-AD09-4C86EC4172EE}" type="parTrans" cxnId="{46F33E2F-8D77-465C-81DF-3D77A603A7D9}">
      <dgm:prSet custT="1"/>
      <dgm:spPr/>
      <dgm:t>
        <a:bodyPr/>
        <a:lstStyle/>
        <a:p>
          <a:pPr algn="ctr"/>
          <a:endParaRPr lang="en-US" sz="1800"/>
        </a:p>
      </dgm:t>
    </dgm:pt>
    <dgm:pt modelId="{491DC950-E497-40CA-9910-63C6FC1FA55C}" type="sibTrans" cxnId="{46F33E2F-8D77-465C-81DF-3D77A603A7D9}">
      <dgm:prSet/>
      <dgm:spPr/>
      <dgm:t>
        <a:bodyPr/>
        <a:lstStyle/>
        <a:p>
          <a:pPr algn="ctr"/>
          <a:endParaRPr lang="en-US" sz="1800"/>
        </a:p>
      </dgm:t>
    </dgm:pt>
    <dgm:pt modelId="{9DDC8ACD-A774-4BA8-8097-BCC1A71840C8}">
      <dgm:prSet phldrT="[Text]" custT="1"/>
      <dgm:spPr>
        <a:noFill/>
        <a:ln>
          <a:solidFill>
            <a:schemeClr val="tx1"/>
          </a:solidFill>
        </a:ln>
      </dgm:spPr>
      <dgm:t>
        <a:bodyPr/>
        <a:lstStyle/>
        <a:p>
          <a:pPr algn="ctr"/>
          <a:r>
            <a:rPr lang="zh-CN" altLang="en-US" sz="1800" dirty="0">
              <a:solidFill>
                <a:sysClr val="windowText" lastClr="000000"/>
              </a:solidFill>
              <a:latin typeface="Calibri" panose="020F0502020204030204"/>
              <a:ea typeface="等线" panose="02010600030101010101" pitchFamily="2" charset="-122"/>
              <a:cs typeface="+mn-cs"/>
            </a:rPr>
            <a:t>对撞路径</a:t>
          </a:r>
          <a:endParaRPr lang="en-US" altLang="zh-CN" sz="1800" dirty="0">
            <a:solidFill>
              <a:sysClr val="windowText" lastClr="000000"/>
            </a:solidFill>
            <a:latin typeface="Calibri" panose="020F0502020204030204"/>
            <a:ea typeface="等线" panose="02010600030101010101" pitchFamily="2" charset="-122"/>
            <a:cs typeface="+mn-cs"/>
          </a:endParaRPr>
        </a:p>
        <a:p>
          <a:pPr algn="ctr"/>
          <a:r>
            <a:rPr lang="zh-CN" altLang="en-US" sz="1800" dirty="0">
              <a:solidFill>
                <a:sysClr val="windowText" lastClr="000000"/>
              </a:solidFill>
              <a:latin typeface="Calibri" panose="020F0502020204030204"/>
              <a:ea typeface="+mn-ea"/>
              <a:cs typeface="+mn-cs"/>
            </a:rPr>
            <a:t>（内生选择误差）</a:t>
          </a:r>
          <a:endParaRPr lang="en-US" sz="1800" dirty="0">
            <a:solidFill>
              <a:sysClr val="windowText" lastClr="000000"/>
            </a:solidFill>
          </a:endParaRPr>
        </a:p>
      </dgm:t>
    </dgm:pt>
    <dgm:pt modelId="{4DDCF74E-DFFA-452F-9AF0-2C49AD5D7ECF}" type="parTrans" cxnId="{43905337-9DEA-41D2-9367-AE8635F303EE}">
      <dgm:prSet custT="1"/>
      <dgm:spPr/>
      <dgm:t>
        <a:bodyPr/>
        <a:lstStyle/>
        <a:p>
          <a:pPr algn="ctr"/>
          <a:endParaRPr lang="en-US" sz="1800"/>
        </a:p>
      </dgm:t>
    </dgm:pt>
    <dgm:pt modelId="{8E2BC86B-D51C-46F3-B5B5-C10AD1AAC7DC}" type="sibTrans" cxnId="{43905337-9DEA-41D2-9367-AE8635F303EE}">
      <dgm:prSet/>
      <dgm:spPr/>
      <dgm:t>
        <a:bodyPr/>
        <a:lstStyle/>
        <a:p>
          <a:pPr algn="ctr"/>
          <a:endParaRPr lang="en-US" sz="1800"/>
        </a:p>
      </dgm:t>
    </dgm:pt>
    <dgm:pt modelId="{94595921-9CB7-434F-9C9D-308096427B01}" type="pres">
      <dgm:prSet presAssocID="{9C72DF1E-B68A-4EEA-842B-B8D9611ECCCF}" presName="diagram" presStyleCnt="0">
        <dgm:presLayoutVars>
          <dgm:chPref val="1"/>
          <dgm:dir/>
          <dgm:animOne val="branch"/>
          <dgm:animLvl val="lvl"/>
          <dgm:resizeHandles val="exact"/>
        </dgm:presLayoutVars>
      </dgm:prSet>
      <dgm:spPr/>
    </dgm:pt>
    <dgm:pt modelId="{82D0C9AE-5BC6-4452-AC2A-42534C654720}" type="pres">
      <dgm:prSet presAssocID="{AFCD5864-0E97-4E47-884E-F32B493525DE}" presName="root1" presStyleCnt="0"/>
      <dgm:spPr/>
    </dgm:pt>
    <dgm:pt modelId="{2313046A-EC0A-4826-992D-AA9ECDF435A0}" type="pres">
      <dgm:prSet presAssocID="{AFCD5864-0E97-4E47-884E-F32B493525DE}" presName="LevelOneTextNode" presStyleLbl="node0" presStyleIdx="0" presStyleCnt="1" custScaleX="88262">
        <dgm:presLayoutVars>
          <dgm:chPref val="3"/>
        </dgm:presLayoutVars>
      </dgm:prSet>
      <dgm:spPr/>
    </dgm:pt>
    <dgm:pt modelId="{67541847-D0C1-4CC9-AEB3-6AF51A3B10DE}" type="pres">
      <dgm:prSet presAssocID="{AFCD5864-0E97-4E47-884E-F32B493525DE}" presName="level2hierChild" presStyleCnt="0"/>
      <dgm:spPr/>
    </dgm:pt>
    <dgm:pt modelId="{11C13320-0CFA-4E6B-AEA6-67061F5F4FFC}" type="pres">
      <dgm:prSet presAssocID="{5235EBC8-1525-452F-B631-CE066E839171}" presName="conn2-1" presStyleLbl="parChTrans1D2" presStyleIdx="0" presStyleCnt="2"/>
      <dgm:spPr/>
    </dgm:pt>
    <dgm:pt modelId="{E426F891-7B8C-4E28-8FBC-37E4A6E6444B}" type="pres">
      <dgm:prSet presAssocID="{5235EBC8-1525-452F-B631-CE066E839171}" presName="connTx" presStyleLbl="parChTrans1D2" presStyleIdx="0" presStyleCnt="2"/>
      <dgm:spPr/>
    </dgm:pt>
    <dgm:pt modelId="{D86637F5-F9FD-41F6-9419-EF8407647F7D}" type="pres">
      <dgm:prSet presAssocID="{793133CC-C092-419B-9AC8-97DDB644929D}" presName="root2" presStyleCnt="0"/>
      <dgm:spPr/>
    </dgm:pt>
    <dgm:pt modelId="{68A4416C-B671-4EF3-8E37-CC4D815C8D40}" type="pres">
      <dgm:prSet presAssocID="{793133CC-C092-419B-9AC8-97DDB644929D}" presName="LevelTwoTextNode" presStyleLbl="node2" presStyleIdx="0" presStyleCnt="2">
        <dgm:presLayoutVars>
          <dgm:chPref val="3"/>
        </dgm:presLayoutVars>
      </dgm:prSet>
      <dgm:spPr/>
    </dgm:pt>
    <dgm:pt modelId="{2A978448-9CE7-4840-B486-93C739D4B202}" type="pres">
      <dgm:prSet presAssocID="{793133CC-C092-419B-9AC8-97DDB644929D}" presName="level3hierChild" presStyleCnt="0"/>
      <dgm:spPr/>
    </dgm:pt>
    <dgm:pt modelId="{9CAC6934-8810-4E39-BF41-3843FBD9E608}" type="pres">
      <dgm:prSet presAssocID="{0501259B-5ABB-49E5-A72C-18ADC2635F62}" presName="conn2-1" presStyleLbl="parChTrans1D3" presStyleIdx="0" presStyleCnt="3"/>
      <dgm:spPr/>
    </dgm:pt>
    <dgm:pt modelId="{CE800DEC-7C68-4A73-9534-8EA57DCE0CB4}" type="pres">
      <dgm:prSet presAssocID="{0501259B-5ABB-49E5-A72C-18ADC2635F62}" presName="connTx" presStyleLbl="parChTrans1D3" presStyleIdx="0" presStyleCnt="3"/>
      <dgm:spPr/>
    </dgm:pt>
    <dgm:pt modelId="{CDF439C7-8F50-4DCC-AACB-87B06D1A57F6}" type="pres">
      <dgm:prSet presAssocID="{903E81AF-F59C-4D0F-B718-EF7E262CA11D}" presName="root2" presStyleCnt="0"/>
      <dgm:spPr/>
    </dgm:pt>
    <dgm:pt modelId="{057D83A5-857D-4A5D-AC03-254E01831B52}" type="pres">
      <dgm:prSet presAssocID="{903E81AF-F59C-4D0F-B718-EF7E262CA11D}" presName="LevelTwoTextNode" presStyleLbl="node3" presStyleIdx="0" presStyleCnt="3">
        <dgm:presLayoutVars>
          <dgm:chPref val="3"/>
        </dgm:presLayoutVars>
      </dgm:prSet>
      <dgm:spPr/>
    </dgm:pt>
    <dgm:pt modelId="{ADE45058-8C8A-4825-B7DC-B482C30B0F08}" type="pres">
      <dgm:prSet presAssocID="{903E81AF-F59C-4D0F-B718-EF7E262CA11D}" presName="level3hierChild" presStyleCnt="0"/>
      <dgm:spPr/>
    </dgm:pt>
    <dgm:pt modelId="{60E98807-4B03-4E33-BDB7-ABCAFCD13E05}" type="pres">
      <dgm:prSet presAssocID="{98703A1B-C34A-4C3E-9993-769180A18DC2}" presName="conn2-1" presStyleLbl="parChTrans1D3" presStyleIdx="1" presStyleCnt="3"/>
      <dgm:spPr/>
    </dgm:pt>
    <dgm:pt modelId="{A27A5C42-23D2-4A75-AAD7-546BC74C86EE}" type="pres">
      <dgm:prSet presAssocID="{98703A1B-C34A-4C3E-9993-769180A18DC2}" presName="connTx" presStyleLbl="parChTrans1D3" presStyleIdx="1" presStyleCnt="3"/>
      <dgm:spPr/>
    </dgm:pt>
    <dgm:pt modelId="{448DA84D-D8B1-4F8D-8EBA-3DE828542A12}" type="pres">
      <dgm:prSet presAssocID="{326EC785-D727-4C60-AF2A-6DCA53662338}" presName="root2" presStyleCnt="0"/>
      <dgm:spPr/>
    </dgm:pt>
    <dgm:pt modelId="{47E89AA1-6457-4D66-811A-880C0FDAE8D7}" type="pres">
      <dgm:prSet presAssocID="{326EC785-D727-4C60-AF2A-6DCA53662338}" presName="LevelTwoTextNode" presStyleLbl="node3" presStyleIdx="1" presStyleCnt="3">
        <dgm:presLayoutVars>
          <dgm:chPref val="3"/>
        </dgm:presLayoutVars>
      </dgm:prSet>
      <dgm:spPr/>
    </dgm:pt>
    <dgm:pt modelId="{C70AE5DA-4B40-4EDD-B48C-E97865372AFC}" type="pres">
      <dgm:prSet presAssocID="{326EC785-D727-4C60-AF2A-6DCA53662338}" presName="level3hierChild" presStyleCnt="0"/>
      <dgm:spPr/>
    </dgm:pt>
    <dgm:pt modelId="{19E93ABA-280E-427A-8595-929067E0BE7D}" type="pres">
      <dgm:prSet presAssocID="{1B5F2725-E1EB-429F-AD09-4C86EC4172EE}" presName="conn2-1" presStyleLbl="parChTrans1D2" presStyleIdx="1" presStyleCnt="2"/>
      <dgm:spPr/>
    </dgm:pt>
    <dgm:pt modelId="{AEE0255C-A42E-4A07-B352-5B61DA52EE05}" type="pres">
      <dgm:prSet presAssocID="{1B5F2725-E1EB-429F-AD09-4C86EC4172EE}" presName="connTx" presStyleLbl="parChTrans1D2" presStyleIdx="1" presStyleCnt="2"/>
      <dgm:spPr/>
    </dgm:pt>
    <dgm:pt modelId="{D73E6042-51B1-4418-B7DF-7C78B47702B0}" type="pres">
      <dgm:prSet presAssocID="{36DFBB1E-4BF1-4B82-A4FB-FFDB59DEF873}" presName="root2" presStyleCnt="0"/>
      <dgm:spPr/>
    </dgm:pt>
    <dgm:pt modelId="{4F28ACD6-71C8-4019-AAA1-C679EF11E561}" type="pres">
      <dgm:prSet presAssocID="{36DFBB1E-4BF1-4B82-A4FB-FFDB59DEF873}" presName="LevelTwoTextNode" presStyleLbl="node2" presStyleIdx="1" presStyleCnt="2">
        <dgm:presLayoutVars>
          <dgm:chPref val="3"/>
        </dgm:presLayoutVars>
      </dgm:prSet>
      <dgm:spPr/>
    </dgm:pt>
    <dgm:pt modelId="{9CAB2F35-C382-4A1E-8656-8E565E10E4A3}" type="pres">
      <dgm:prSet presAssocID="{36DFBB1E-4BF1-4B82-A4FB-FFDB59DEF873}" presName="level3hierChild" presStyleCnt="0"/>
      <dgm:spPr/>
    </dgm:pt>
    <dgm:pt modelId="{0E400B3B-D0F4-4372-B463-3F13405852BA}" type="pres">
      <dgm:prSet presAssocID="{4DDCF74E-DFFA-452F-9AF0-2C49AD5D7ECF}" presName="conn2-1" presStyleLbl="parChTrans1D3" presStyleIdx="2" presStyleCnt="3"/>
      <dgm:spPr/>
    </dgm:pt>
    <dgm:pt modelId="{20950DA2-C52B-4CB3-B47D-13581F218584}" type="pres">
      <dgm:prSet presAssocID="{4DDCF74E-DFFA-452F-9AF0-2C49AD5D7ECF}" presName="connTx" presStyleLbl="parChTrans1D3" presStyleIdx="2" presStyleCnt="3"/>
      <dgm:spPr/>
    </dgm:pt>
    <dgm:pt modelId="{B9DA9F02-A38C-4EAE-91A8-7503BA0E9CDE}" type="pres">
      <dgm:prSet presAssocID="{9DDC8ACD-A774-4BA8-8097-BCC1A71840C8}" presName="root2" presStyleCnt="0"/>
      <dgm:spPr/>
    </dgm:pt>
    <dgm:pt modelId="{7806A164-04BA-42A9-AC2C-D2EC29AEC3FB}" type="pres">
      <dgm:prSet presAssocID="{9DDC8ACD-A774-4BA8-8097-BCC1A71840C8}" presName="LevelTwoTextNode" presStyleLbl="node3" presStyleIdx="2" presStyleCnt="3">
        <dgm:presLayoutVars>
          <dgm:chPref val="3"/>
        </dgm:presLayoutVars>
      </dgm:prSet>
      <dgm:spPr/>
    </dgm:pt>
    <dgm:pt modelId="{7CD95AD7-2E68-4183-B651-D861C0213E62}" type="pres">
      <dgm:prSet presAssocID="{9DDC8ACD-A774-4BA8-8097-BCC1A71840C8}" presName="level3hierChild" presStyleCnt="0"/>
      <dgm:spPr/>
    </dgm:pt>
  </dgm:ptLst>
  <dgm:cxnLst>
    <dgm:cxn modelId="{AAF66D17-CBC6-4CBB-AA42-AFC9D1623AD1}" srcId="{9C72DF1E-B68A-4EEA-842B-B8D9611ECCCF}" destId="{AFCD5864-0E97-4E47-884E-F32B493525DE}" srcOrd="0" destOrd="0" parTransId="{33760793-9D10-41A2-B204-EAEC68C25F5B}" sibTransId="{C850C678-704E-4D85-B027-9B38FD22F20C}"/>
    <dgm:cxn modelId="{46F33E2F-8D77-465C-81DF-3D77A603A7D9}" srcId="{AFCD5864-0E97-4E47-884E-F32B493525DE}" destId="{36DFBB1E-4BF1-4B82-A4FB-FFDB59DEF873}" srcOrd="1" destOrd="0" parTransId="{1B5F2725-E1EB-429F-AD09-4C86EC4172EE}" sibTransId="{491DC950-E497-40CA-9910-63C6FC1FA55C}"/>
    <dgm:cxn modelId="{43905337-9DEA-41D2-9367-AE8635F303EE}" srcId="{36DFBB1E-4BF1-4B82-A4FB-FFDB59DEF873}" destId="{9DDC8ACD-A774-4BA8-8097-BCC1A71840C8}" srcOrd="0" destOrd="0" parTransId="{4DDCF74E-DFFA-452F-9AF0-2C49AD5D7ECF}" sibTransId="{8E2BC86B-D51C-46F3-B5B5-C10AD1AAC7DC}"/>
    <dgm:cxn modelId="{54140A65-C010-4CCE-A478-7EBF8F67AFD0}" type="presOf" srcId="{326EC785-D727-4C60-AF2A-6DCA53662338}" destId="{47E89AA1-6457-4D66-811A-880C0FDAE8D7}" srcOrd="0" destOrd="0" presId="urn:microsoft.com/office/officeart/2005/8/layout/hierarchy2"/>
    <dgm:cxn modelId="{962EFE47-0C57-4A11-86AD-DC0A7AB69C97}" type="presOf" srcId="{0501259B-5ABB-49E5-A72C-18ADC2635F62}" destId="{CE800DEC-7C68-4A73-9534-8EA57DCE0CB4}" srcOrd="1" destOrd="0" presId="urn:microsoft.com/office/officeart/2005/8/layout/hierarchy2"/>
    <dgm:cxn modelId="{14C8CD49-4BA1-4874-9B22-EE3CC6478600}" type="presOf" srcId="{903E81AF-F59C-4D0F-B718-EF7E262CA11D}" destId="{057D83A5-857D-4A5D-AC03-254E01831B52}" srcOrd="0" destOrd="0" presId="urn:microsoft.com/office/officeart/2005/8/layout/hierarchy2"/>
    <dgm:cxn modelId="{EFC1E169-9DF7-48F7-84EC-6A910C61AAA2}" srcId="{793133CC-C092-419B-9AC8-97DDB644929D}" destId="{326EC785-D727-4C60-AF2A-6DCA53662338}" srcOrd="1" destOrd="0" parTransId="{98703A1B-C34A-4C3E-9993-769180A18DC2}" sibTransId="{F0C9C9CE-3F60-4127-A47E-021DA7BEAA46}"/>
    <dgm:cxn modelId="{9F99666A-8CA2-4724-9AC3-552257B2792F}" srcId="{AFCD5864-0E97-4E47-884E-F32B493525DE}" destId="{793133CC-C092-419B-9AC8-97DDB644929D}" srcOrd="0" destOrd="0" parTransId="{5235EBC8-1525-452F-B631-CE066E839171}" sibTransId="{13DB57E9-A593-432A-9E7F-95039F2B9BF6}"/>
    <dgm:cxn modelId="{36C7F953-8DBA-439B-B84D-52236ADD6F05}" type="presOf" srcId="{793133CC-C092-419B-9AC8-97DDB644929D}" destId="{68A4416C-B671-4EF3-8E37-CC4D815C8D40}" srcOrd="0" destOrd="0" presId="urn:microsoft.com/office/officeart/2005/8/layout/hierarchy2"/>
    <dgm:cxn modelId="{EA1F8376-94A4-453F-A0D2-74FDA44A2FC2}" type="presOf" srcId="{5235EBC8-1525-452F-B631-CE066E839171}" destId="{E426F891-7B8C-4E28-8FBC-37E4A6E6444B}" srcOrd="1" destOrd="0" presId="urn:microsoft.com/office/officeart/2005/8/layout/hierarchy2"/>
    <dgm:cxn modelId="{7E9AE885-40AE-4882-86FC-96D0979458D7}" type="presOf" srcId="{9DDC8ACD-A774-4BA8-8097-BCC1A71840C8}" destId="{7806A164-04BA-42A9-AC2C-D2EC29AEC3FB}" srcOrd="0" destOrd="0" presId="urn:microsoft.com/office/officeart/2005/8/layout/hierarchy2"/>
    <dgm:cxn modelId="{79100894-870E-4ADF-BC07-30291BFE37A9}" type="presOf" srcId="{4DDCF74E-DFFA-452F-9AF0-2C49AD5D7ECF}" destId="{0E400B3B-D0F4-4372-B463-3F13405852BA}" srcOrd="0" destOrd="0" presId="urn:microsoft.com/office/officeart/2005/8/layout/hierarchy2"/>
    <dgm:cxn modelId="{814706B1-D55B-437E-AB3F-9E08F5A5F4F5}" type="presOf" srcId="{98703A1B-C34A-4C3E-9993-769180A18DC2}" destId="{60E98807-4B03-4E33-BDB7-ABCAFCD13E05}" srcOrd="0" destOrd="0" presId="urn:microsoft.com/office/officeart/2005/8/layout/hierarchy2"/>
    <dgm:cxn modelId="{F10C20BF-CB33-459F-B8CE-3F7E15556BBC}" type="presOf" srcId="{1B5F2725-E1EB-429F-AD09-4C86EC4172EE}" destId="{19E93ABA-280E-427A-8595-929067E0BE7D}" srcOrd="0" destOrd="0" presId="urn:microsoft.com/office/officeart/2005/8/layout/hierarchy2"/>
    <dgm:cxn modelId="{7076ADD9-53AB-4A2C-85B6-A43B869BFA27}" type="presOf" srcId="{0501259B-5ABB-49E5-A72C-18ADC2635F62}" destId="{9CAC6934-8810-4E39-BF41-3843FBD9E608}" srcOrd="0" destOrd="0" presId="urn:microsoft.com/office/officeart/2005/8/layout/hierarchy2"/>
    <dgm:cxn modelId="{88D61DDA-9874-40A2-BBC1-7DC918C0930E}" type="presOf" srcId="{1B5F2725-E1EB-429F-AD09-4C86EC4172EE}" destId="{AEE0255C-A42E-4A07-B352-5B61DA52EE05}" srcOrd="1" destOrd="0" presId="urn:microsoft.com/office/officeart/2005/8/layout/hierarchy2"/>
    <dgm:cxn modelId="{4FD725DC-CAA4-4D02-826C-E4F75EECAC85}" type="presOf" srcId="{36DFBB1E-4BF1-4B82-A4FB-FFDB59DEF873}" destId="{4F28ACD6-71C8-4019-AAA1-C679EF11E561}" srcOrd="0" destOrd="0" presId="urn:microsoft.com/office/officeart/2005/8/layout/hierarchy2"/>
    <dgm:cxn modelId="{753D5FDF-56F6-4A6A-AF69-AB413DB1E8D5}" type="presOf" srcId="{4DDCF74E-DFFA-452F-9AF0-2C49AD5D7ECF}" destId="{20950DA2-C52B-4CB3-B47D-13581F218584}" srcOrd="1" destOrd="0" presId="urn:microsoft.com/office/officeart/2005/8/layout/hierarchy2"/>
    <dgm:cxn modelId="{51BC05F0-3498-4FD7-A44C-9F0D6E1978CF}" type="presOf" srcId="{5235EBC8-1525-452F-B631-CE066E839171}" destId="{11C13320-0CFA-4E6B-AEA6-67061F5F4FFC}" srcOrd="0" destOrd="0" presId="urn:microsoft.com/office/officeart/2005/8/layout/hierarchy2"/>
    <dgm:cxn modelId="{9E99BBF2-D073-4FFF-8860-D11E1F5B5399}" type="presOf" srcId="{9C72DF1E-B68A-4EEA-842B-B8D9611ECCCF}" destId="{94595921-9CB7-434F-9C9D-308096427B01}" srcOrd="0" destOrd="0" presId="urn:microsoft.com/office/officeart/2005/8/layout/hierarchy2"/>
    <dgm:cxn modelId="{44230CF3-0D36-491D-A739-9168571A5F88}" type="presOf" srcId="{AFCD5864-0E97-4E47-884E-F32B493525DE}" destId="{2313046A-EC0A-4826-992D-AA9ECDF435A0}" srcOrd="0" destOrd="0" presId="urn:microsoft.com/office/officeart/2005/8/layout/hierarchy2"/>
    <dgm:cxn modelId="{A5FC46F7-C904-4588-963D-C541696FB0B6}" srcId="{793133CC-C092-419B-9AC8-97DDB644929D}" destId="{903E81AF-F59C-4D0F-B718-EF7E262CA11D}" srcOrd="0" destOrd="0" parTransId="{0501259B-5ABB-49E5-A72C-18ADC2635F62}" sibTransId="{FC42E282-F124-4C2F-93D4-56DC3BFB6A89}"/>
    <dgm:cxn modelId="{6F9B54FE-0A03-4DBC-90F0-B14FDE6EEA56}" type="presOf" srcId="{98703A1B-C34A-4C3E-9993-769180A18DC2}" destId="{A27A5C42-23D2-4A75-AAD7-546BC74C86EE}" srcOrd="1" destOrd="0" presId="urn:microsoft.com/office/officeart/2005/8/layout/hierarchy2"/>
    <dgm:cxn modelId="{F706E390-2DD4-4280-B40E-9B1CC7060117}" type="presParOf" srcId="{94595921-9CB7-434F-9C9D-308096427B01}" destId="{82D0C9AE-5BC6-4452-AC2A-42534C654720}" srcOrd="0" destOrd="0" presId="urn:microsoft.com/office/officeart/2005/8/layout/hierarchy2"/>
    <dgm:cxn modelId="{A3B6D1C1-95AF-4620-90BC-42A86F4819C3}" type="presParOf" srcId="{82D0C9AE-5BC6-4452-AC2A-42534C654720}" destId="{2313046A-EC0A-4826-992D-AA9ECDF435A0}" srcOrd="0" destOrd="0" presId="urn:microsoft.com/office/officeart/2005/8/layout/hierarchy2"/>
    <dgm:cxn modelId="{D4749105-7149-4AB1-8B92-5250AB5D563B}" type="presParOf" srcId="{82D0C9AE-5BC6-4452-AC2A-42534C654720}" destId="{67541847-D0C1-4CC9-AEB3-6AF51A3B10DE}" srcOrd="1" destOrd="0" presId="urn:microsoft.com/office/officeart/2005/8/layout/hierarchy2"/>
    <dgm:cxn modelId="{F717543D-82A3-4698-B4D2-550CEC7BCA47}" type="presParOf" srcId="{67541847-D0C1-4CC9-AEB3-6AF51A3B10DE}" destId="{11C13320-0CFA-4E6B-AEA6-67061F5F4FFC}" srcOrd="0" destOrd="0" presId="urn:microsoft.com/office/officeart/2005/8/layout/hierarchy2"/>
    <dgm:cxn modelId="{669F9D5E-FCBC-4DD9-B128-F0723F019FC6}" type="presParOf" srcId="{11C13320-0CFA-4E6B-AEA6-67061F5F4FFC}" destId="{E426F891-7B8C-4E28-8FBC-37E4A6E6444B}" srcOrd="0" destOrd="0" presId="urn:microsoft.com/office/officeart/2005/8/layout/hierarchy2"/>
    <dgm:cxn modelId="{BBD40C0A-5FFB-4D1B-9109-0A6CBA042D1C}" type="presParOf" srcId="{67541847-D0C1-4CC9-AEB3-6AF51A3B10DE}" destId="{D86637F5-F9FD-41F6-9419-EF8407647F7D}" srcOrd="1" destOrd="0" presId="urn:microsoft.com/office/officeart/2005/8/layout/hierarchy2"/>
    <dgm:cxn modelId="{90378739-83E7-497B-A55A-1B5BF5E51EC1}" type="presParOf" srcId="{D86637F5-F9FD-41F6-9419-EF8407647F7D}" destId="{68A4416C-B671-4EF3-8E37-CC4D815C8D40}" srcOrd="0" destOrd="0" presId="urn:microsoft.com/office/officeart/2005/8/layout/hierarchy2"/>
    <dgm:cxn modelId="{AC7C4B3D-E893-4211-9AA5-F07C742A46FD}" type="presParOf" srcId="{D86637F5-F9FD-41F6-9419-EF8407647F7D}" destId="{2A978448-9CE7-4840-B486-93C739D4B202}" srcOrd="1" destOrd="0" presId="urn:microsoft.com/office/officeart/2005/8/layout/hierarchy2"/>
    <dgm:cxn modelId="{70112D80-DABF-4EFE-A47B-92DFE707057B}" type="presParOf" srcId="{2A978448-9CE7-4840-B486-93C739D4B202}" destId="{9CAC6934-8810-4E39-BF41-3843FBD9E608}" srcOrd="0" destOrd="0" presId="urn:microsoft.com/office/officeart/2005/8/layout/hierarchy2"/>
    <dgm:cxn modelId="{3F9FFE1D-4DBC-4E32-9165-24A874C3EB11}" type="presParOf" srcId="{9CAC6934-8810-4E39-BF41-3843FBD9E608}" destId="{CE800DEC-7C68-4A73-9534-8EA57DCE0CB4}" srcOrd="0" destOrd="0" presId="urn:microsoft.com/office/officeart/2005/8/layout/hierarchy2"/>
    <dgm:cxn modelId="{D44DC9BB-EA83-491B-8146-DDE7DFE68998}" type="presParOf" srcId="{2A978448-9CE7-4840-B486-93C739D4B202}" destId="{CDF439C7-8F50-4DCC-AACB-87B06D1A57F6}" srcOrd="1" destOrd="0" presId="urn:microsoft.com/office/officeart/2005/8/layout/hierarchy2"/>
    <dgm:cxn modelId="{D52FC9F0-9001-493C-B75B-50B08610DB1E}" type="presParOf" srcId="{CDF439C7-8F50-4DCC-AACB-87B06D1A57F6}" destId="{057D83A5-857D-4A5D-AC03-254E01831B52}" srcOrd="0" destOrd="0" presId="urn:microsoft.com/office/officeart/2005/8/layout/hierarchy2"/>
    <dgm:cxn modelId="{66D0AAA0-EEEB-4556-9224-E4C36E0E3C81}" type="presParOf" srcId="{CDF439C7-8F50-4DCC-AACB-87B06D1A57F6}" destId="{ADE45058-8C8A-4825-B7DC-B482C30B0F08}" srcOrd="1" destOrd="0" presId="urn:microsoft.com/office/officeart/2005/8/layout/hierarchy2"/>
    <dgm:cxn modelId="{99F53BF0-EB26-4FBB-8DE3-C33BC22358D2}" type="presParOf" srcId="{2A978448-9CE7-4840-B486-93C739D4B202}" destId="{60E98807-4B03-4E33-BDB7-ABCAFCD13E05}" srcOrd="2" destOrd="0" presId="urn:microsoft.com/office/officeart/2005/8/layout/hierarchy2"/>
    <dgm:cxn modelId="{A368C9B3-90AC-4234-B6B3-68C756A9F2AD}" type="presParOf" srcId="{60E98807-4B03-4E33-BDB7-ABCAFCD13E05}" destId="{A27A5C42-23D2-4A75-AAD7-546BC74C86EE}" srcOrd="0" destOrd="0" presId="urn:microsoft.com/office/officeart/2005/8/layout/hierarchy2"/>
    <dgm:cxn modelId="{6002E5F6-730B-4380-A5C3-E4F6376D6443}" type="presParOf" srcId="{2A978448-9CE7-4840-B486-93C739D4B202}" destId="{448DA84D-D8B1-4F8D-8EBA-3DE828542A12}" srcOrd="3" destOrd="0" presId="urn:microsoft.com/office/officeart/2005/8/layout/hierarchy2"/>
    <dgm:cxn modelId="{2A353FD4-3F65-4D96-9CB1-912A1175871F}" type="presParOf" srcId="{448DA84D-D8B1-4F8D-8EBA-3DE828542A12}" destId="{47E89AA1-6457-4D66-811A-880C0FDAE8D7}" srcOrd="0" destOrd="0" presId="urn:microsoft.com/office/officeart/2005/8/layout/hierarchy2"/>
    <dgm:cxn modelId="{F6A32A43-6212-464F-A408-D23962C1032C}" type="presParOf" srcId="{448DA84D-D8B1-4F8D-8EBA-3DE828542A12}" destId="{C70AE5DA-4B40-4EDD-B48C-E97865372AFC}" srcOrd="1" destOrd="0" presId="urn:microsoft.com/office/officeart/2005/8/layout/hierarchy2"/>
    <dgm:cxn modelId="{15FF9CE8-DBC9-47BB-9B29-4E4C866B8724}" type="presParOf" srcId="{67541847-D0C1-4CC9-AEB3-6AF51A3B10DE}" destId="{19E93ABA-280E-427A-8595-929067E0BE7D}" srcOrd="2" destOrd="0" presId="urn:microsoft.com/office/officeart/2005/8/layout/hierarchy2"/>
    <dgm:cxn modelId="{82AFE269-C487-4F44-BCA7-787E5FF59919}" type="presParOf" srcId="{19E93ABA-280E-427A-8595-929067E0BE7D}" destId="{AEE0255C-A42E-4A07-B352-5B61DA52EE05}" srcOrd="0" destOrd="0" presId="urn:microsoft.com/office/officeart/2005/8/layout/hierarchy2"/>
    <dgm:cxn modelId="{A1E1BC45-2186-4076-9301-6AEA9F4D9868}" type="presParOf" srcId="{67541847-D0C1-4CC9-AEB3-6AF51A3B10DE}" destId="{D73E6042-51B1-4418-B7DF-7C78B47702B0}" srcOrd="3" destOrd="0" presId="urn:microsoft.com/office/officeart/2005/8/layout/hierarchy2"/>
    <dgm:cxn modelId="{0D5DB287-FF5B-4486-93BD-C7C81AE7CC30}" type="presParOf" srcId="{D73E6042-51B1-4418-B7DF-7C78B47702B0}" destId="{4F28ACD6-71C8-4019-AAA1-C679EF11E561}" srcOrd="0" destOrd="0" presId="urn:microsoft.com/office/officeart/2005/8/layout/hierarchy2"/>
    <dgm:cxn modelId="{7C383783-8B39-4F84-BF0D-E2D58D2B1946}" type="presParOf" srcId="{D73E6042-51B1-4418-B7DF-7C78B47702B0}" destId="{9CAB2F35-C382-4A1E-8656-8E565E10E4A3}" srcOrd="1" destOrd="0" presId="urn:microsoft.com/office/officeart/2005/8/layout/hierarchy2"/>
    <dgm:cxn modelId="{3E8BB2AE-D0A9-4ABA-87F2-E628A3DA22CA}" type="presParOf" srcId="{9CAB2F35-C382-4A1E-8656-8E565E10E4A3}" destId="{0E400B3B-D0F4-4372-B463-3F13405852BA}" srcOrd="0" destOrd="0" presId="urn:microsoft.com/office/officeart/2005/8/layout/hierarchy2"/>
    <dgm:cxn modelId="{4331104F-F8C0-4941-9D41-F86FC9CDC482}" type="presParOf" srcId="{0E400B3B-D0F4-4372-B463-3F13405852BA}" destId="{20950DA2-C52B-4CB3-B47D-13581F218584}" srcOrd="0" destOrd="0" presId="urn:microsoft.com/office/officeart/2005/8/layout/hierarchy2"/>
    <dgm:cxn modelId="{C6AD2AA9-9183-4C14-BFDC-BC2444DD53CB}" type="presParOf" srcId="{9CAB2F35-C382-4A1E-8656-8E565E10E4A3}" destId="{B9DA9F02-A38C-4EAE-91A8-7503BA0E9CDE}" srcOrd="1" destOrd="0" presId="urn:microsoft.com/office/officeart/2005/8/layout/hierarchy2"/>
    <dgm:cxn modelId="{EC97C8D5-3AC6-41BC-A991-3EF6C8CF8CAD}" type="presParOf" srcId="{B9DA9F02-A38C-4EAE-91A8-7503BA0E9CDE}" destId="{7806A164-04BA-42A9-AC2C-D2EC29AEC3FB}" srcOrd="0" destOrd="0" presId="urn:microsoft.com/office/officeart/2005/8/layout/hierarchy2"/>
    <dgm:cxn modelId="{C9A48C7D-1F4C-42AF-BA41-35E16CD230EE}" type="presParOf" srcId="{B9DA9F02-A38C-4EAE-91A8-7503BA0E9CDE}" destId="{7CD95AD7-2E68-4183-B651-D861C0213E62}" srcOrd="1" destOrd="0" presId="urn:microsoft.com/office/officeart/2005/8/layout/hierarchy2"/>
  </dgm:cxnLst>
  <dgm:bg/>
  <dgm:whole>
    <a:ln>
      <a:solidFill>
        <a:schemeClr val="lt1">
          <a:hueOff val="0"/>
          <a:satOff val="0"/>
          <a:lumOff val="0"/>
        </a:schemeClr>
      </a:solidFill>
    </a:ln>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4168D3E-3250-4784-BF47-6584DC01144E}">
      <dsp:nvSpPr>
        <dsp:cNvPr id="0" name=""/>
        <dsp:cNvSpPr/>
      </dsp:nvSpPr>
      <dsp:spPr>
        <a:xfrm>
          <a:off x="2976" y="1834021"/>
          <a:ext cx="1863328" cy="931664"/>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145" tIns="17145" rIns="17145" bIns="17145" numCol="1" spcCol="1270" anchor="ctr" anchorCtr="0">
          <a:noAutofit/>
        </a:bodyPr>
        <a:lstStyle/>
        <a:p>
          <a:pPr marL="0" lvl="0" indent="0" algn="ctr" defTabSz="1200150">
            <a:lnSpc>
              <a:spcPct val="90000"/>
            </a:lnSpc>
            <a:spcBef>
              <a:spcPct val="0"/>
            </a:spcBef>
            <a:spcAft>
              <a:spcPct val="35000"/>
            </a:spcAft>
            <a:buNone/>
          </a:pPr>
          <a:r>
            <a:rPr lang="en-US" altLang="zh-CN" sz="2700" kern="1200" dirty="0"/>
            <a:t> </a:t>
          </a:r>
          <a:r>
            <a:rPr lang="zh-CN" altLang="en-US" sz="2700" kern="1200" dirty="0"/>
            <a:t>路径</a:t>
          </a:r>
          <a:endParaRPr lang="en-US" sz="2700" kern="1200" dirty="0"/>
        </a:p>
      </dsp:txBody>
      <dsp:txXfrm>
        <a:off x="30264" y="1861309"/>
        <a:ext cx="1808752" cy="877088"/>
      </dsp:txXfrm>
    </dsp:sp>
    <dsp:sp modelId="{A9E4B7FD-718C-4B47-BA74-E551215AA338}">
      <dsp:nvSpPr>
        <dsp:cNvPr id="0" name=""/>
        <dsp:cNvSpPr/>
      </dsp:nvSpPr>
      <dsp:spPr>
        <a:xfrm rot="18770822">
          <a:off x="1690967" y="1877440"/>
          <a:ext cx="1096005" cy="41264"/>
        </a:xfrm>
        <a:custGeom>
          <a:avLst/>
          <a:gdLst/>
          <a:ahLst/>
          <a:cxnLst/>
          <a:rect l="0" t="0" r="0" b="0"/>
          <a:pathLst>
            <a:path>
              <a:moveTo>
                <a:pt x="0" y="20632"/>
              </a:moveTo>
              <a:lnTo>
                <a:pt x="1096005" y="20632"/>
              </a:lnTo>
            </a:path>
          </a:pathLst>
        </a:custGeom>
        <a:noFill/>
        <a:ln w="127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2211570" y="1870673"/>
        <a:ext cx="54800" cy="54800"/>
      </dsp:txXfrm>
    </dsp:sp>
    <dsp:sp modelId="{0F8807EB-FD9D-4AD8-A432-9610F4022D53}">
      <dsp:nvSpPr>
        <dsp:cNvPr id="0" name=""/>
        <dsp:cNvSpPr/>
      </dsp:nvSpPr>
      <dsp:spPr>
        <a:xfrm>
          <a:off x="2611635" y="1030461"/>
          <a:ext cx="1863328" cy="931664"/>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145" tIns="17145" rIns="17145" bIns="17145" numCol="1" spcCol="1270" anchor="ctr" anchorCtr="0">
          <a:noAutofit/>
        </a:bodyPr>
        <a:lstStyle/>
        <a:p>
          <a:pPr marL="0" lvl="0" indent="0" algn="ctr" defTabSz="1200150">
            <a:lnSpc>
              <a:spcPct val="90000"/>
            </a:lnSpc>
            <a:spcBef>
              <a:spcPct val="0"/>
            </a:spcBef>
            <a:spcAft>
              <a:spcPct val="35000"/>
            </a:spcAft>
            <a:buNone/>
          </a:pPr>
          <a:r>
            <a:rPr lang="zh-CN" altLang="en-US" sz="2700" kern="1200" dirty="0"/>
            <a:t>开放的路径</a:t>
          </a:r>
          <a:endParaRPr lang="en-US" sz="2700" kern="1200" dirty="0"/>
        </a:p>
      </dsp:txBody>
      <dsp:txXfrm>
        <a:off x="2638923" y="1057749"/>
        <a:ext cx="1808752" cy="877088"/>
      </dsp:txXfrm>
    </dsp:sp>
    <dsp:sp modelId="{DA021D7D-CD98-4166-89D1-133AF93BD525}">
      <dsp:nvSpPr>
        <dsp:cNvPr id="0" name=""/>
        <dsp:cNvSpPr/>
      </dsp:nvSpPr>
      <dsp:spPr>
        <a:xfrm rot="19457599">
          <a:off x="4388690" y="1207807"/>
          <a:ext cx="917878" cy="41264"/>
        </a:xfrm>
        <a:custGeom>
          <a:avLst/>
          <a:gdLst/>
          <a:ahLst/>
          <a:cxnLst/>
          <a:rect l="0" t="0" r="0" b="0"/>
          <a:pathLst>
            <a:path>
              <a:moveTo>
                <a:pt x="0" y="20632"/>
              </a:moveTo>
              <a:lnTo>
                <a:pt x="917878" y="20632"/>
              </a:lnTo>
            </a:path>
          </a:pathLst>
        </a:custGeom>
        <a:noFill/>
        <a:ln w="127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4824682" y="1205492"/>
        <a:ext cx="45893" cy="45893"/>
      </dsp:txXfrm>
    </dsp:sp>
    <dsp:sp modelId="{9BBA1A5D-CBEE-4C89-BECF-699D5D280FD4}">
      <dsp:nvSpPr>
        <dsp:cNvPr id="0" name=""/>
        <dsp:cNvSpPr/>
      </dsp:nvSpPr>
      <dsp:spPr>
        <a:xfrm>
          <a:off x="5220295" y="494754"/>
          <a:ext cx="1863328" cy="931664"/>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145" tIns="17145" rIns="17145" bIns="17145" numCol="1" spcCol="1270" anchor="ctr" anchorCtr="0">
          <a:noAutofit/>
        </a:bodyPr>
        <a:lstStyle/>
        <a:p>
          <a:pPr marL="0" lvl="0" indent="0" algn="ctr" defTabSz="1200150">
            <a:lnSpc>
              <a:spcPct val="90000"/>
            </a:lnSpc>
            <a:spcBef>
              <a:spcPct val="0"/>
            </a:spcBef>
            <a:spcAft>
              <a:spcPct val="35000"/>
            </a:spcAft>
            <a:buNone/>
          </a:pPr>
          <a:r>
            <a:rPr lang="zh-CN" altLang="en-US" sz="2700" kern="1200" dirty="0"/>
            <a:t>因果路径</a:t>
          </a:r>
          <a:endParaRPr lang="en-US" sz="2700" kern="1200" dirty="0"/>
        </a:p>
      </dsp:txBody>
      <dsp:txXfrm>
        <a:off x="5247583" y="522042"/>
        <a:ext cx="1808752" cy="877088"/>
      </dsp:txXfrm>
    </dsp:sp>
    <dsp:sp modelId="{5502935B-234C-40EE-983F-2C4E773A67F6}">
      <dsp:nvSpPr>
        <dsp:cNvPr id="0" name=""/>
        <dsp:cNvSpPr/>
      </dsp:nvSpPr>
      <dsp:spPr>
        <a:xfrm rot="2142401">
          <a:off x="4388690" y="1743514"/>
          <a:ext cx="917878" cy="41264"/>
        </a:xfrm>
        <a:custGeom>
          <a:avLst/>
          <a:gdLst/>
          <a:ahLst/>
          <a:cxnLst/>
          <a:rect l="0" t="0" r="0" b="0"/>
          <a:pathLst>
            <a:path>
              <a:moveTo>
                <a:pt x="0" y="20632"/>
              </a:moveTo>
              <a:lnTo>
                <a:pt x="917878" y="20632"/>
              </a:lnTo>
            </a:path>
          </a:pathLst>
        </a:custGeom>
        <a:noFill/>
        <a:ln w="127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4824682" y="1741199"/>
        <a:ext cx="45893" cy="45893"/>
      </dsp:txXfrm>
    </dsp:sp>
    <dsp:sp modelId="{A02F60A7-F21B-4E1C-B693-C9012120352D}">
      <dsp:nvSpPr>
        <dsp:cNvPr id="0" name=""/>
        <dsp:cNvSpPr/>
      </dsp:nvSpPr>
      <dsp:spPr>
        <a:xfrm>
          <a:off x="5220295" y="1566167"/>
          <a:ext cx="1863328" cy="931664"/>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145" tIns="17145" rIns="17145" bIns="17145" numCol="1" spcCol="1270" anchor="ctr" anchorCtr="0">
          <a:noAutofit/>
        </a:bodyPr>
        <a:lstStyle/>
        <a:p>
          <a:pPr marL="0" lvl="0" indent="0" algn="ctr" defTabSz="1200150">
            <a:lnSpc>
              <a:spcPct val="90000"/>
            </a:lnSpc>
            <a:spcBef>
              <a:spcPct val="0"/>
            </a:spcBef>
            <a:spcAft>
              <a:spcPct val="35000"/>
            </a:spcAft>
            <a:buNone/>
          </a:pPr>
          <a:r>
            <a:rPr lang="zh-CN" altLang="en-US" sz="2700" kern="1200" dirty="0"/>
            <a:t>混淆路径</a:t>
          </a:r>
          <a:endParaRPr lang="en-US" sz="2700" kern="1200" dirty="0"/>
        </a:p>
      </dsp:txBody>
      <dsp:txXfrm>
        <a:off x="5247583" y="1593455"/>
        <a:ext cx="1808752" cy="877088"/>
      </dsp:txXfrm>
    </dsp:sp>
    <dsp:sp modelId="{4E84E532-E8CD-480B-B85D-F8C2FA88FBC0}">
      <dsp:nvSpPr>
        <dsp:cNvPr id="0" name=""/>
        <dsp:cNvSpPr/>
      </dsp:nvSpPr>
      <dsp:spPr>
        <a:xfrm rot="2829178">
          <a:off x="1690967" y="2681001"/>
          <a:ext cx="1096005" cy="41264"/>
        </a:xfrm>
        <a:custGeom>
          <a:avLst/>
          <a:gdLst/>
          <a:ahLst/>
          <a:cxnLst/>
          <a:rect l="0" t="0" r="0" b="0"/>
          <a:pathLst>
            <a:path>
              <a:moveTo>
                <a:pt x="0" y="20632"/>
              </a:moveTo>
              <a:lnTo>
                <a:pt x="1096005" y="20632"/>
              </a:lnTo>
            </a:path>
          </a:pathLst>
        </a:custGeom>
        <a:noFill/>
        <a:ln w="127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2211570" y="2674233"/>
        <a:ext cx="54800" cy="54800"/>
      </dsp:txXfrm>
    </dsp:sp>
    <dsp:sp modelId="{9223EFF7-B6AD-43A6-A364-424987333E75}">
      <dsp:nvSpPr>
        <dsp:cNvPr id="0" name=""/>
        <dsp:cNvSpPr/>
      </dsp:nvSpPr>
      <dsp:spPr>
        <a:xfrm>
          <a:off x="2611635" y="2637581"/>
          <a:ext cx="1863328" cy="931664"/>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145" tIns="17145" rIns="17145" bIns="17145" numCol="1" spcCol="1270" anchor="ctr" anchorCtr="0">
          <a:noAutofit/>
        </a:bodyPr>
        <a:lstStyle/>
        <a:p>
          <a:pPr marL="0" lvl="0" indent="0" algn="ctr" defTabSz="1200150">
            <a:lnSpc>
              <a:spcPct val="90000"/>
            </a:lnSpc>
            <a:spcBef>
              <a:spcPct val="0"/>
            </a:spcBef>
            <a:spcAft>
              <a:spcPct val="35000"/>
            </a:spcAft>
            <a:buNone/>
          </a:pPr>
          <a:r>
            <a:rPr lang="zh-CN" altLang="en-US" sz="2700" kern="1200" dirty="0"/>
            <a:t>死路径</a:t>
          </a:r>
          <a:endParaRPr lang="en-US" sz="2700" kern="1200" dirty="0"/>
        </a:p>
      </dsp:txBody>
      <dsp:txXfrm>
        <a:off x="2638923" y="2664869"/>
        <a:ext cx="1808752" cy="877088"/>
      </dsp:txXfrm>
    </dsp:sp>
    <dsp:sp modelId="{F74725D3-DFB1-44AD-9D4B-B9866F7EFC43}">
      <dsp:nvSpPr>
        <dsp:cNvPr id="0" name=""/>
        <dsp:cNvSpPr/>
      </dsp:nvSpPr>
      <dsp:spPr>
        <a:xfrm>
          <a:off x="4474964" y="3082781"/>
          <a:ext cx="745331" cy="41264"/>
        </a:xfrm>
        <a:custGeom>
          <a:avLst/>
          <a:gdLst/>
          <a:ahLst/>
          <a:cxnLst/>
          <a:rect l="0" t="0" r="0" b="0"/>
          <a:pathLst>
            <a:path>
              <a:moveTo>
                <a:pt x="0" y="20632"/>
              </a:moveTo>
              <a:lnTo>
                <a:pt x="745331" y="20632"/>
              </a:lnTo>
            </a:path>
          </a:pathLst>
        </a:custGeom>
        <a:noFill/>
        <a:ln w="127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4828996" y="3084780"/>
        <a:ext cx="37266" cy="37266"/>
      </dsp:txXfrm>
    </dsp:sp>
    <dsp:sp modelId="{8E965BE8-E1CC-49CC-BB12-CCEB3B0AE69A}">
      <dsp:nvSpPr>
        <dsp:cNvPr id="0" name=""/>
        <dsp:cNvSpPr/>
      </dsp:nvSpPr>
      <dsp:spPr>
        <a:xfrm>
          <a:off x="5220295" y="2637581"/>
          <a:ext cx="1863328" cy="931664"/>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145" tIns="17145" rIns="17145" bIns="17145" numCol="1" spcCol="1270" anchor="ctr" anchorCtr="0">
          <a:noAutofit/>
        </a:bodyPr>
        <a:lstStyle/>
        <a:p>
          <a:pPr marL="0" lvl="0" indent="0" algn="ctr" defTabSz="1200150">
            <a:lnSpc>
              <a:spcPct val="90000"/>
            </a:lnSpc>
            <a:spcBef>
              <a:spcPct val="0"/>
            </a:spcBef>
            <a:spcAft>
              <a:spcPct val="35000"/>
            </a:spcAft>
            <a:buNone/>
          </a:pPr>
          <a:r>
            <a:rPr lang="zh-CN" altLang="en-US" sz="2700" kern="1200" dirty="0"/>
            <a:t>对撞路径</a:t>
          </a:r>
          <a:endParaRPr lang="en-US" sz="2700" kern="1200" dirty="0"/>
        </a:p>
      </dsp:txBody>
      <dsp:txXfrm>
        <a:off x="5247583" y="2664869"/>
        <a:ext cx="1808752" cy="877088"/>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313046A-EC0A-4826-992D-AA9ECDF435A0}">
      <dsp:nvSpPr>
        <dsp:cNvPr id="0" name=""/>
        <dsp:cNvSpPr/>
      </dsp:nvSpPr>
      <dsp:spPr>
        <a:xfrm>
          <a:off x="1855" y="1562162"/>
          <a:ext cx="1898461" cy="1075469"/>
        </a:xfrm>
        <a:prstGeom prst="roundRect">
          <a:avLst>
            <a:gd name="adj" fmla="val 10000"/>
          </a:avLst>
        </a:prstGeom>
        <a:noFill/>
        <a:ln w="12700" cap="flat" cmpd="sng" algn="ctr">
          <a:solidFill>
            <a:schemeClr val="tx1"/>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lang="zh-CN" altLang="en-US" sz="1800" kern="1200" dirty="0">
              <a:solidFill>
                <a:sysClr val="windowText" lastClr="000000"/>
              </a:solidFill>
              <a:latin typeface="Calibri" panose="020F0502020204030204"/>
              <a:ea typeface="等线" panose="02010600030101010101" pitchFamily="2" charset="-122"/>
              <a:cs typeface="+mn-cs"/>
            </a:rPr>
            <a:t>路径</a:t>
          </a:r>
          <a:endParaRPr lang="en-US" sz="1800" kern="1200" dirty="0">
            <a:solidFill>
              <a:sysClr val="windowText" lastClr="000000"/>
            </a:solidFill>
          </a:endParaRPr>
        </a:p>
      </dsp:txBody>
      <dsp:txXfrm>
        <a:off x="33354" y="1593661"/>
        <a:ext cx="1835463" cy="1012471"/>
      </dsp:txXfrm>
    </dsp:sp>
    <dsp:sp modelId="{11C13320-0CFA-4E6B-AEA6-67061F5F4FFC}">
      <dsp:nvSpPr>
        <dsp:cNvPr id="0" name=""/>
        <dsp:cNvSpPr/>
      </dsp:nvSpPr>
      <dsp:spPr>
        <a:xfrm rot="18770822">
          <a:off x="1697915" y="1609074"/>
          <a:ext cx="1265177" cy="54052"/>
        </a:xfrm>
        <a:custGeom>
          <a:avLst/>
          <a:gdLst/>
          <a:ahLst/>
          <a:cxnLst/>
          <a:rect l="0" t="0" r="0" b="0"/>
          <a:pathLst>
            <a:path>
              <a:moveTo>
                <a:pt x="0" y="27026"/>
              </a:moveTo>
              <a:lnTo>
                <a:pt x="1265177" y="27026"/>
              </a:lnTo>
            </a:path>
          </a:pathLst>
        </a:custGeom>
        <a:noFill/>
        <a:ln w="127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800100">
            <a:lnSpc>
              <a:spcPct val="90000"/>
            </a:lnSpc>
            <a:spcBef>
              <a:spcPct val="0"/>
            </a:spcBef>
            <a:spcAft>
              <a:spcPct val="35000"/>
            </a:spcAft>
            <a:buNone/>
          </a:pPr>
          <a:endParaRPr lang="en-US" sz="1800" kern="1200"/>
        </a:p>
      </dsp:txBody>
      <dsp:txXfrm>
        <a:off x="2298875" y="1604471"/>
        <a:ext cx="63258" cy="63258"/>
      </dsp:txXfrm>
    </dsp:sp>
    <dsp:sp modelId="{68A4416C-B671-4EF3-8E37-CC4D815C8D40}">
      <dsp:nvSpPr>
        <dsp:cNvPr id="0" name=""/>
        <dsp:cNvSpPr/>
      </dsp:nvSpPr>
      <dsp:spPr>
        <a:xfrm>
          <a:off x="2760692" y="634570"/>
          <a:ext cx="2150938" cy="1075469"/>
        </a:xfrm>
        <a:prstGeom prst="roundRect">
          <a:avLst>
            <a:gd name="adj" fmla="val 10000"/>
          </a:avLst>
        </a:prstGeom>
        <a:noFill/>
        <a:ln w="12700" cap="flat" cmpd="sng" algn="ctr">
          <a:solidFill>
            <a:schemeClr val="tx1"/>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lang="zh-CN" altLang="en-US" sz="1800" kern="1200" dirty="0">
              <a:solidFill>
                <a:sysClr val="windowText" lastClr="000000"/>
              </a:solidFill>
              <a:latin typeface="Calibri" panose="020F0502020204030204"/>
              <a:ea typeface="等线" panose="02010600030101010101" pitchFamily="2" charset="-122"/>
              <a:cs typeface="+mn-cs"/>
            </a:rPr>
            <a:t>开放路径</a:t>
          </a:r>
          <a:endParaRPr lang="en-US" sz="1800" kern="1200" dirty="0">
            <a:solidFill>
              <a:sysClr val="windowText" lastClr="000000"/>
            </a:solidFill>
          </a:endParaRPr>
        </a:p>
      </dsp:txBody>
      <dsp:txXfrm>
        <a:off x="2792191" y="666069"/>
        <a:ext cx="2087940" cy="1012471"/>
      </dsp:txXfrm>
    </dsp:sp>
    <dsp:sp modelId="{9CAC6934-8810-4E39-BF41-3843FBD9E608}">
      <dsp:nvSpPr>
        <dsp:cNvPr id="0" name=""/>
        <dsp:cNvSpPr/>
      </dsp:nvSpPr>
      <dsp:spPr>
        <a:xfrm rot="19457599">
          <a:off x="4812040" y="836081"/>
          <a:ext cx="1059555" cy="54052"/>
        </a:xfrm>
        <a:custGeom>
          <a:avLst/>
          <a:gdLst/>
          <a:ahLst/>
          <a:cxnLst/>
          <a:rect l="0" t="0" r="0" b="0"/>
          <a:pathLst>
            <a:path>
              <a:moveTo>
                <a:pt x="0" y="27026"/>
              </a:moveTo>
              <a:lnTo>
                <a:pt x="1059555" y="27026"/>
              </a:lnTo>
            </a:path>
          </a:pathLst>
        </a:custGeom>
        <a:noFill/>
        <a:ln w="127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800100">
            <a:lnSpc>
              <a:spcPct val="90000"/>
            </a:lnSpc>
            <a:spcBef>
              <a:spcPct val="0"/>
            </a:spcBef>
            <a:spcAft>
              <a:spcPct val="35000"/>
            </a:spcAft>
            <a:buNone/>
          </a:pPr>
          <a:endParaRPr lang="en-US" sz="1800" kern="1200"/>
        </a:p>
      </dsp:txBody>
      <dsp:txXfrm>
        <a:off x="5315329" y="836618"/>
        <a:ext cx="52977" cy="52977"/>
      </dsp:txXfrm>
    </dsp:sp>
    <dsp:sp modelId="{057D83A5-857D-4A5D-AC03-254E01831B52}">
      <dsp:nvSpPr>
        <dsp:cNvPr id="0" name=""/>
        <dsp:cNvSpPr/>
      </dsp:nvSpPr>
      <dsp:spPr>
        <a:xfrm>
          <a:off x="5772006" y="16175"/>
          <a:ext cx="2150938" cy="1075469"/>
        </a:xfrm>
        <a:prstGeom prst="roundRect">
          <a:avLst>
            <a:gd name="adj" fmla="val 10000"/>
          </a:avLst>
        </a:prstGeom>
        <a:noFill/>
        <a:ln w="12700" cap="flat" cmpd="sng" algn="ctr">
          <a:solidFill>
            <a:schemeClr val="tx1"/>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lang="zh-CN" altLang="en-US" sz="1800" kern="1200">
              <a:solidFill>
                <a:sysClr val="windowText" lastClr="000000"/>
              </a:solidFill>
              <a:latin typeface="Calibri" panose="020F0502020204030204"/>
              <a:ea typeface="等线" panose="02010600030101010101" pitchFamily="2" charset="-122"/>
              <a:cs typeface="+mn-cs"/>
            </a:rPr>
            <a:t>因果路径</a:t>
          </a:r>
          <a:endParaRPr lang="en-US" altLang="zh-CN" sz="1800" kern="1200">
            <a:solidFill>
              <a:sysClr val="windowText" lastClr="000000"/>
            </a:solidFill>
            <a:latin typeface="Calibri" panose="020F0502020204030204"/>
            <a:ea typeface="等线" panose="02010600030101010101" pitchFamily="2" charset="-122"/>
            <a:cs typeface="+mn-cs"/>
          </a:endParaRPr>
        </a:p>
        <a:p>
          <a:pPr marL="0" lvl="0" indent="0" algn="ctr" defTabSz="800100">
            <a:lnSpc>
              <a:spcPct val="90000"/>
            </a:lnSpc>
            <a:spcBef>
              <a:spcPct val="0"/>
            </a:spcBef>
            <a:spcAft>
              <a:spcPct val="35000"/>
            </a:spcAft>
            <a:buNone/>
          </a:pPr>
          <a:r>
            <a:rPr lang="zh-CN" altLang="en-US" sz="1800" kern="1200">
              <a:solidFill>
                <a:sysClr val="windowText" lastClr="000000"/>
              </a:solidFill>
              <a:latin typeface="Calibri" panose="020F0502020204030204"/>
              <a:ea typeface="+mn-ea"/>
              <a:cs typeface="+mn-cs"/>
            </a:rPr>
            <a:t>（过度控制误差）</a:t>
          </a:r>
          <a:endParaRPr lang="en-US" sz="1800" kern="1200">
            <a:solidFill>
              <a:sysClr val="windowText" lastClr="000000"/>
            </a:solidFill>
          </a:endParaRPr>
        </a:p>
      </dsp:txBody>
      <dsp:txXfrm>
        <a:off x="5803505" y="47674"/>
        <a:ext cx="2087940" cy="1012471"/>
      </dsp:txXfrm>
    </dsp:sp>
    <dsp:sp modelId="{60E98807-4B03-4E33-BDB7-ABCAFCD13E05}">
      <dsp:nvSpPr>
        <dsp:cNvPr id="0" name=""/>
        <dsp:cNvSpPr/>
      </dsp:nvSpPr>
      <dsp:spPr>
        <a:xfrm rot="2142401">
          <a:off x="4812040" y="1454476"/>
          <a:ext cx="1059555" cy="54052"/>
        </a:xfrm>
        <a:custGeom>
          <a:avLst/>
          <a:gdLst/>
          <a:ahLst/>
          <a:cxnLst/>
          <a:rect l="0" t="0" r="0" b="0"/>
          <a:pathLst>
            <a:path>
              <a:moveTo>
                <a:pt x="0" y="27026"/>
              </a:moveTo>
              <a:lnTo>
                <a:pt x="1059555" y="27026"/>
              </a:lnTo>
            </a:path>
          </a:pathLst>
        </a:custGeom>
        <a:noFill/>
        <a:ln w="127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800100">
            <a:lnSpc>
              <a:spcPct val="90000"/>
            </a:lnSpc>
            <a:spcBef>
              <a:spcPct val="0"/>
            </a:spcBef>
            <a:spcAft>
              <a:spcPct val="35000"/>
            </a:spcAft>
            <a:buNone/>
          </a:pPr>
          <a:endParaRPr lang="en-US" sz="1800" kern="1200"/>
        </a:p>
      </dsp:txBody>
      <dsp:txXfrm>
        <a:off x="5315329" y="1455013"/>
        <a:ext cx="52977" cy="52977"/>
      </dsp:txXfrm>
    </dsp:sp>
    <dsp:sp modelId="{47E89AA1-6457-4D66-811A-880C0FDAE8D7}">
      <dsp:nvSpPr>
        <dsp:cNvPr id="0" name=""/>
        <dsp:cNvSpPr/>
      </dsp:nvSpPr>
      <dsp:spPr>
        <a:xfrm>
          <a:off x="5772006" y="1252965"/>
          <a:ext cx="2150938" cy="1075469"/>
        </a:xfrm>
        <a:prstGeom prst="roundRect">
          <a:avLst>
            <a:gd name="adj" fmla="val 10000"/>
          </a:avLst>
        </a:prstGeom>
        <a:noFill/>
        <a:ln w="12700" cap="flat" cmpd="sng" algn="ctr">
          <a:solidFill>
            <a:schemeClr val="tx1"/>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lang="zh-CN" altLang="en-US" sz="1800" kern="1200">
              <a:solidFill>
                <a:sysClr val="windowText" lastClr="000000"/>
              </a:solidFill>
              <a:latin typeface="Calibri" panose="020F0502020204030204"/>
              <a:ea typeface="等线" panose="02010600030101010101" pitchFamily="2" charset="-122"/>
              <a:cs typeface="+mn-cs"/>
            </a:rPr>
            <a:t>混淆路径</a:t>
          </a:r>
          <a:endParaRPr lang="en-US" altLang="zh-CN" sz="1800" kern="1200">
            <a:solidFill>
              <a:sysClr val="windowText" lastClr="000000"/>
            </a:solidFill>
            <a:latin typeface="Calibri" panose="020F0502020204030204"/>
            <a:ea typeface="等线" panose="02010600030101010101" pitchFamily="2" charset="-122"/>
            <a:cs typeface="+mn-cs"/>
          </a:endParaRPr>
        </a:p>
        <a:p>
          <a:pPr marL="0" lvl="0" indent="0" algn="ctr" defTabSz="800100">
            <a:lnSpc>
              <a:spcPct val="90000"/>
            </a:lnSpc>
            <a:spcBef>
              <a:spcPct val="0"/>
            </a:spcBef>
            <a:spcAft>
              <a:spcPct val="35000"/>
            </a:spcAft>
            <a:buNone/>
          </a:pPr>
          <a:r>
            <a:rPr lang="zh-CN" altLang="en-US" sz="1800" kern="1200">
              <a:solidFill>
                <a:sysClr val="windowText" lastClr="000000"/>
              </a:solidFill>
              <a:latin typeface="Calibri" panose="020F0502020204030204"/>
              <a:ea typeface="+mn-ea"/>
              <a:cs typeface="+mn-cs"/>
            </a:rPr>
            <a:t>（混淆误差）</a:t>
          </a:r>
          <a:endParaRPr lang="en-US" sz="1800" kern="1200">
            <a:solidFill>
              <a:sysClr val="windowText" lastClr="000000"/>
            </a:solidFill>
          </a:endParaRPr>
        </a:p>
      </dsp:txBody>
      <dsp:txXfrm>
        <a:off x="5803505" y="1284464"/>
        <a:ext cx="2087940" cy="1012471"/>
      </dsp:txXfrm>
    </dsp:sp>
    <dsp:sp modelId="{19E93ABA-280E-427A-8595-929067E0BE7D}">
      <dsp:nvSpPr>
        <dsp:cNvPr id="0" name=""/>
        <dsp:cNvSpPr/>
      </dsp:nvSpPr>
      <dsp:spPr>
        <a:xfrm rot="2829178">
          <a:off x="1697915" y="2536667"/>
          <a:ext cx="1265177" cy="54052"/>
        </a:xfrm>
        <a:custGeom>
          <a:avLst/>
          <a:gdLst/>
          <a:ahLst/>
          <a:cxnLst/>
          <a:rect l="0" t="0" r="0" b="0"/>
          <a:pathLst>
            <a:path>
              <a:moveTo>
                <a:pt x="0" y="27026"/>
              </a:moveTo>
              <a:lnTo>
                <a:pt x="1265177" y="27026"/>
              </a:lnTo>
            </a:path>
          </a:pathLst>
        </a:custGeom>
        <a:noFill/>
        <a:ln w="127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800100">
            <a:lnSpc>
              <a:spcPct val="90000"/>
            </a:lnSpc>
            <a:spcBef>
              <a:spcPct val="0"/>
            </a:spcBef>
            <a:spcAft>
              <a:spcPct val="35000"/>
            </a:spcAft>
            <a:buNone/>
          </a:pPr>
          <a:endParaRPr lang="en-US" sz="1800" kern="1200"/>
        </a:p>
      </dsp:txBody>
      <dsp:txXfrm>
        <a:off x="2298875" y="2532064"/>
        <a:ext cx="63258" cy="63258"/>
      </dsp:txXfrm>
    </dsp:sp>
    <dsp:sp modelId="{4F28ACD6-71C8-4019-AAA1-C679EF11E561}">
      <dsp:nvSpPr>
        <dsp:cNvPr id="0" name=""/>
        <dsp:cNvSpPr/>
      </dsp:nvSpPr>
      <dsp:spPr>
        <a:xfrm>
          <a:off x="2760692" y="2489755"/>
          <a:ext cx="2150938" cy="1075469"/>
        </a:xfrm>
        <a:prstGeom prst="roundRect">
          <a:avLst>
            <a:gd name="adj" fmla="val 10000"/>
          </a:avLst>
        </a:prstGeom>
        <a:solidFill>
          <a:schemeClr val="bg1"/>
        </a:solidFill>
        <a:ln w="12700" cap="flat" cmpd="sng" algn="ctr">
          <a:solidFill>
            <a:schemeClr val="tx1"/>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lang="zh-CN" altLang="en-US" sz="1800" kern="1200" dirty="0">
              <a:solidFill>
                <a:sysClr val="windowText" lastClr="000000"/>
              </a:solidFill>
              <a:latin typeface="Calibri" panose="020F0502020204030204"/>
              <a:ea typeface="等线" panose="02010600030101010101" pitchFamily="2" charset="-122"/>
              <a:cs typeface="+mn-cs"/>
            </a:rPr>
            <a:t>死路径</a:t>
          </a:r>
          <a:endParaRPr lang="en-US" sz="1800" kern="1200" dirty="0">
            <a:solidFill>
              <a:sysClr val="windowText" lastClr="000000"/>
            </a:solidFill>
          </a:endParaRPr>
        </a:p>
      </dsp:txBody>
      <dsp:txXfrm>
        <a:off x="2792191" y="2521254"/>
        <a:ext cx="2087940" cy="1012471"/>
      </dsp:txXfrm>
    </dsp:sp>
    <dsp:sp modelId="{0E400B3B-D0F4-4372-B463-3F13405852BA}">
      <dsp:nvSpPr>
        <dsp:cNvPr id="0" name=""/>
        <dsp:cNvSpPr/>
      </dsp:nvSpPr>
      <dsp:spPr>
        <a:xfrm>
          <a:off x="4911630" y="3000463"/>
          <a:ext cx="860375" cy="54052"/>
        </a:xfrm>
        <a:custGeom>
          <a:avLst/>
          <a:gdLst/>
          <a:ahLst/>
          <a:cxnLst/>
          <a:rect l="0" t="0" r="0" b="0"/>
          <a:pathLst>
            <a:path>
              <a:moveTo>
                <a:pt x="0" y="27026"/>
              </a:moveTo>
              <a:lnTo>
                <a:pt x="860375" y="27026"/>
              </a:lnTo>
            </a:path>
          </a:pathLst>
        </a:custGeom>
        <a:noFill/>
        <a:ln w="127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800100">
            <a:lnSpc>
              <a:spcPct val="90000"/>
            </a:lnSpc>
            <a:spcBef>
              <a:spcPct val="0"/>
            </a:spcBef>
            <a:spcAft>
              <a:spcPct val="35000"/>
            </a:spcAft>
            <a:buNone/>
          </a:pPr>
          <a:endParaRPr lang="en-US" sz="1800" kern="1200"/>
        </a:p>
      </dsp:txBody>
      <dsp:txXfrm>
        <a:off x="5320308" y="3005980"/>
        <a:ext cx="43018" cy="43018"/>
      </dsp:txXfrm>
    </dsp:sp>
    <dsp:sp modelId="{7806A164-04BA-42A9-AC2C-D2EC29AEC3FB}">
      <dsp:nvSpPr>
        <dsp:cNvPr id="0" name=""/>
        <dsp:cNvSpPr/>
      </dsp:nvSpPr>
      <dsp:spPr>
        <a:xfrm>
          <a:off x="5772006" y="2489755"/>
          <a:ext cx="2150938" cy="1075469"/>
        </a:xfrm>
        <a:prstGeom prst="roundRect">
          <a:avLst>
            <a:gd name="adj" fmla="val 10000"/>
          </a:avLst>
        </a:prstGeom>
        <a:noFill/>
        <a:ln w="12700" cap="flat" cmpd="sng" algn="ctr">
          <a:solidFill>
            <a:schemeClr val="tx1"/>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lang="zh-CN" altLang="en-US" sz="1800" kern="1200" dirty="0">
              <a:solidFill>
                <a:sysClr val="windowText" lastClr="000000"/>
              </a:solidFill>
              <a:latin typeface="Calibri" panose="020F0502020204030204"/>
              <a:ea typeface="等线" panose="02010600030101010101" pitchFamily="2" charset="-122"/>
              <a:cs typeface="+mn-cs"/>
            </a:rPr>
            <a:t>对撞路径</a:t>
          </a:r>
          <a:endParaRPr lang="en-US" altLang="zh-CN" sz="1800" kern="1200" dirty="0">
            <a:solidFill>
              <a:sysClr val="windowText" lastClr="000000"/>
            </a:solidFill>
            <a:latin typeface="Calibri" panose="020F0502020204030204"/>
            <a:ea typeface="等线" panose="02010600030101010101" pitchFamily="2" charset="-122"/>
            <a:cs typeface="+mn-cs"/>
          </a:endParaRPr>
        </a:p>
        <a:p>
          <a:pPr marL="0" lvl="0" indent="0" algn="ctr" defTabSz="800100">
            <a:lnSpc>
              <a:spcPct val="90000"/>
            </a:lnSpc>
            <a:spcBef>
              <a:spcPct val="0"/>
            </a:spcBef>
            <a:spcAft>
              <a:spcPct val="35000"/>
            </a:spcAft>
            <a:buNone/>
          </a:pPr>
          <a:r>
            <a:rPr lang="zh-CN" altLang="en-US" sz="1800" kern="1200" dirty="0">
              <a:solidFill>
                <a:sysClr val="windowText" lastClr="000000"/>
              </a:solidFill>
              <a:latin typeface="Calibri" panose="020F0502020204030204"/>
              <a:ea typeface="+mn-ea"/>
              <a:cs typeface="+mn-cs"/>
            </a:rPr>
            <a:t>（内生选择误差）</a:t>
          </a:r>
          <a:endParaRPr lang="en-US" sz="1800" kern="1200" dirty="0">
            <a:solidFill>
              <a:sysClr val="windowText" lastClr="000000"/>
            </a:solidFill>
          </a:endParaRPr>
        </a:p>
      </dsp:txBody>
      <dsp:txXfrm>
        <a:off x="5803505" y="2521254"/>
        <a:ext cx="2087940" cy="1012471"/>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2">
  <dgm:title val=""/>
  <dgm:desc val=""/>
  <dgm:catLst>
    <dgm:cat type="hierarchy" pri="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diagram">
    <dgm:varLst>
      <dgm:chPref val="1"/>
      <dgm:dir/>
      <dgm:animOne val="branch"/>
      <dgm:animLvl val="lvl"/>
      <dgm:resizeHandles val="exact"/>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h" for="des" ptType="node" refType="h"/>
      <dgm:constr type="w" for="des" ptType="node" refType="h" refFor="des" refPtType="node" fact="2"/>
      <dgm:constr type="sibSp" refType="h" refFor="des" refPtType="node" op="equ" fact="0.15"/>
      <dgm:constr type="sibSp" for="des" forName="level2hierChild" refType="h" refFor="des" refPtType="node" op="equ" fact="0.15"/>
      <dgm:constr type="sibSp" for="des" forName="level3hierChild" refType="h" refFor="des" refPtType="node" op="equ" fact="0.15"/>
      <dgm:constr type="sp" for="des" forName="root1" refType="w" refFor="des" refPtType="node" fact="0.4"/>
      <dgm:constr type="sp" for="des" forName="root2" refType="sp" refFor="des" refForName="root1" op="equ"/>
      <dgm:constr type="primFontSz" for="des" ptType="node" op="equ" val="65"/>
      <dgm:constr type="primFontSz" for="des" forName="connTx" op="equ" val="55"/>
      <dgm:constr type="primFontSz" for="des" forName="connTx" refType="primFontSz" refFor="des" refPtType="node" op="lte" fact="0.8"/>
    </dgm:constrLst>
    <dgm:ruleLst/>
    <dgm:forEach name="Name3" axis="ch">
      <dgm:forEach name="Name4" axis="self" ptType="node">
        <dgm:layoutNode name="root1">
          <dgm:choose name="Name5">
            <dgm:if name="Name6" func="var" arg="dir" op="equ" val="norm">
              <dgm:alg type="hierRoot">
                <dgm:param type="hierAlign" val="lCtrCh"/>
              </dgm:alg>
            </dgm:if>
            <dgm:else name="Name7">
              <dgm:alg type="hierRoot">
                <dgm:param type="hierAlign" val="rCtrCh"/>
              </dgm:alg>
            </dgm:else>
          </dgm:choose>
          <dgm:shape xmlns:r="http://schemas.openxmlformats.org/officeDocument/2006/relationships" r:blip="">
            <dgm:adjLst/>
          </dgm:shape>
          <dgm:presOf/>
          <dgm:constrLst/>
          <dgm:ruleLst/>
          <dgm:layoutNode name="LevelOneTextNod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2hierChild">
            <dgm:choose name="Name8">
              <dgm:if name="Name9" func="var" arg="dir" op="equ" val="norm">
                <dgm:alg type="hierChild">
                  <dgm:param type="linDir" val="fromT"/>
                  <dgm:param type="chAlign" val="l"/>
                </dgm:alg>
              </dgm:if>
              <dgm:else name="Name10">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11" axis="self" ptType="parTrans" cnt="1">
                <dgm:layoutNode name="conn2-1">
                  <dgm:choose name="Name12">
                    <dgm:if name="Name13" func="var" arg="dir" op="equ" val="norm">
                      <dgm:alg type="conn">
                        <dgm:param type="dim" val="1D"/>
                        <dgm:param type="begPts" val="midR"/>
                        <dgm:param type="endPts" val="midL"/>
                        <dgm:param type="endSty" val="noArr"/>
                      </dgm:alg>
                    </dgm:if>
                    <dgm:else name="Name14">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5" axis="self" ptType="node">
                <dgm:layoutNode name="root2">
                  <dgm:choose name="Name16">
                    <dgm:if name="Name17" func="var" arg="dir" op="equ" val="norm">
                      <dgm:alg type="hierRoot">
                        <dgm:param type="hierAlign" val="lCtrCh"/>
                      </dgm:alg>
                    </dgm:if>
                    <dgm:else name="Name18">
                      <dgm:alg type="hierRoot">
                        <dgm:param type="hierAlign" val="rCtrCh"/>
                      </dgm:alg>
                    </dgm:else>
                  </dgm:choose>
                  <dgm:shape xmlns:r="http://schemas.openxmlformats.org/officeDocument/2006/relationships" r:blip="">
                    <dgm:adjLst/>
                  </dgm:shape>
                  <dgm:presOf/>
                  <dgm:constrLst/>
                  <dgm:ruleLst/>
                  <dgm:layoutNode name="LevelTwoTextNode">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3hierChild">
                    <dgm:choose name="Name19">
                      <dgm:if name="Name20" func="var" arg="dir" op="equ" val="norm">
                        <dgm:alg type="hierChild">
                          <dgm:param type="linDir" val="fromT"/>
                          <dgm:param type="chAlign" val="l"/>
                        </dgm:alg>
                      </dgm:if>
                      <dgm:else name="Name21">
                        <dgm:alg type="hierChild">
                          <dgm:param type="linDir" val="fromT"/>
                          <dgm:param type="chAlign" val="r"/>
                        </dgm:alg>
                      </dgm:else>
                    </dgm:choose>
                    <dgm:shape xmlns:r="http://schemas.openxmlformats.org/officeDocument/2006/relationships" r:blip="">
                      <dgm:adjLst/>
                    </dgm:shape>
                    <dgm:presOf/>
                    <dgm:constrLst/>
                    <dgm:ruleLst/>
                    <dgm:forEach name="Name22" ref="repeat"/>
                  </dgm:layoutNode>
                </dgm:layoutNode>
              </dgm:forEach>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ierarchy2">
  <dgm:title val=""/>
  <dgm:desc val=""/>
  <dgm:catLst>
    <dgm:cat type="hierarchy" pri="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diagram">
    <dgm:varLst>
      <dgm:chPref val="1"/>
      <dgm:dir/>
      <dgm:animOne val="branch"/>
      <dgm:animLvl val="lvl"/>
      <dgm:resizeHandles val="exact"/>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h" for="des" ptType="node" refType="h"/>
      <dgm:constr type="w" for="des" ptType="node" refType="h" refFor="des" refPtType="node" fact="2"/>
      <dgm:constr type="sibSp" refType="h" refFor="des" refPtType="node" op="equ" fact="0.15"/>
      <dgm:constr type="sibSp" for="des" forName="level2hierChild" refType="h" refFor="des" refPtType="node" op="equ" fact="0.15"/>
      <dgm:constr type="sibSp" for="des" forName="level3hierChild" refType="h" refFor="des" refPtType="node" op="equ" fact="0.15"/>
      <dgm:constr type="sp" for="des" forName="root1" refType="w" refFor="des" refPtType="node" fact="0.4"/>
      <dgm:constr type="sp" for="des" forName="root2" refType="sp" refFor="des" refForName="root1" op="equ"/>
      <dgm:constr type="primFontSz" for="des" ptType="node" op="equ" val="65"/>
      <dgm:constr type="primFontSz" for="des" forName="connTx" op="equ" val="55"/>
      <dgm:constr type="primFontSz" for="des" forName="connTx" refType="primFontSz" refFor="des" refPtType="node" op="lte" fact="0.8"/>
    </dgm:constrLst>
    <dgm:ruleLst/>
    <dgm:forEach name="Name3" axis="ch">
      <dgm:forEach name="Name4" axis="self" ptType="node">
        <dgm:layoutNode name="root1">
          <dgm:choose name="Name5">
            <dgm:if name="Name6" func="var" arg="dir" op="equ" val="norm">
              <dgm:alg type="hierRoot">
                <dgm:param type="hierAlign" val="lCtrCh"/>
              </dgm:alg>
            </dgm:if>
            <dgm:else name="Name7">
              <dgm:alg type="hierRoot">
                <dgm:param type="hierAlign" val="rCtrCh"/>
              </dgm:alg>
            </dgm:else>
          </dgm:choose>
          <dgm:shape xmlns:r="http://schemas.openxmlformats.org/officeDocument/2006/relationships" r:blip="">
            <dgm:adjLst/>
          </dgm:shape>
          <dgm:presOf/>
          <dgm:constrLst/>
          <dgm:ruleLst/>
          <dgm:layoutNode name="LevelOneTextNod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2hierChild">
            <dgm:choose name="Name8">
              <dgm:if name="Name9" func="var" arg="dir" op="equ" val="norm">
                <dgm:alg type="hierChild">
                  <dgm:param type="linDir" val="fromT"/>
                  <dgm:param type="chAlign" val="l"/>
                </dgm:alg>
              </dgm:if>
              <dgm:else name="Name10">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11" axis="self" ptType="parTrans" cnt="1">
                <dgm:layoutNode name="conn2-1">
                  <dgm:choose name="Name12">
                    <dgm:if name="Name13" func="var" arg="dir" op="equ" val="norm">
                      <dgm:alg type="conn">
                        <dgm:param type="dim" val="1D"/>
                        <dgm:param type="begPts" val="midR"/>
                        <dgm:param type="endPts" val="midL"/>
                        <dgm:param type="endSty" val="noArr"/>
                      </dgm:alg>
                    </dgm:if>
                    <dgm:else name="Name14">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5" axis="self" ptType="node">
                <dgm:layoutNode name="root2">
                  <dgm:choose name="Name16">
                    <dgm:if name="Name17" func="var" arg="dir" op="equ" val="norm">
                      <dgm:alg type="hierRoot">
                        <dgm:param type="hierAlign" val="lCtrCh"/>
                      </dgm:alg>
                    </dgm:if>
                    <dgm:else name="Name18">
                      <dgm:alg type="hierRoot">
                        <dgm:param type="hierAlign" val="rCtrCh"/>
                      </dgm:alg>
                    </dgm:else>
                  </dgm:choose>
                  <dgm:shape xmlns:r="http://schemas.openxmlformats.org/officeDocument/2006/relationships" r:blip="">
                    <dgm:adjLst/>
                  </dgm:shape>
                  <dgm:presOf/>
                  <dgm:constrLst/>
                  <dgm:ruleLst/>
                  <dgm:layoutNode name="LevelTwoTextNode">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3hierChild">
                    <dgm:choose name="Name19">
                      <dgm:if name="Name20" func="var" arg="dir" op="equ" val="norm">
                        <dgm:alg type="hierChild">
                          <dgm:param type="linDir" val="fromT"/>
                          <dgm:param type="chAlign" val="l"/>
                        </dgm:alg>
                      </dgm:if>
                      <dgm:else name="Name21">
                        <dgm:alg type="hierChild">
                          <dgm:param type="linDir" val="fromT"/>
                          <dgm:param type="chAlign" val="r"/>
                        </dgm:alg>
                      </dgm:else>
                    </dgm:choose>
                    <dgm:shape xmlns:r="http://schemas.openxmlformats.org/officeDocument/2006/relationships" r:blip="">
                      <dgm:adjLst/>
                    </dgm:shape>
                    <dgm:presOf/>
                    <dgm:constrLst/>
                    <dgm:ruleLst/>
                    <dgm:forEach name="Name22" ref="repeat"/>
                  </dgm:layoutNode>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9.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9.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1.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9938" name="Rectangle 2"/>
          <p:cNvSpPr>
            <a:spLocks noGrp="1" noChangeArrowheads="1"/>
          </p:cNvSpPr>
          <p:nvPr>
            <p:ph type="hdr" sz="quarter"/>
          </p:nvPr>
        </p:nvSpPr>
        <p:spPr bwMode="auto">
          <a:xfrm>
            <a:off x="0" y="0"/>
            <a:ext cx="3170238" cy="479425"/>
          </a:xfrm>
          <a:prstGeom prst="rect">
            <a:avLst/>
          </a:prstGeom>
          <a:noFill/>
          <a:ln w="9525">
            <a:noFill/>
            <a:miter lim="800000"/>
            <a:headEnd/>
            <a:tailEnd/>
          </a:ln>
          <a:effectLst/>
        </p:spPr>
        <p:txBody>
          <a:bodyPr vert="horz" wrap="square" lIns="97347" tIns="48673" rIns="97347" bIns="48673" numCol="1" anchor="t" anchorCtr="0" compatLnSpc="1">
            <a:prstTxWarp prst="textNoShape">
              <a:avLst/>
            </a:prstTxWarp>
          </a:bodyPr>
          <a:lstStyle>
            <a:lvl1pPr algn="l" defTabSz="973333" eaLnBrk="1" hangingPunct="1">
              <a:defRPr sz="1300" b="0">
                <a:latin typeface="Arial" charset="0"/>
              </a:defRPr>
            </a:lvl1pPr>
          </a:lstStyle>
          <a:p>
            <a:pPr>
              <a:defRPr/>
            </a:pPr>
            <a:endParaRPr lang="en-US"/>
          </a:p>
        </p:txBody>
      </p:sp>
      <p:sp>
        <p:nvSpPr>
          <p:cNvPr id="39939" name="Rectangle 3"/>
          <p:cNvSpPr>
            <a:spLocks noGrp="1" noChangeArrowheads="1"/>
          </p:cNvSpPr>
          <p:nvPr>
            <p:ph type="dt" sz="quarter" idx="1"/>
          </p:nvPr>
        </p:nvSpPr>
        <p:spPr bwMode="auto">
          <a:xfrm>
            <a:off x="4143375" y="0"/>
            <a:ext cx="3170238" cy="479425"/>
          </a:xfrm>
          <a:prstGeom prst="rect">
            <a:avLst/>
          </a:prstGeom>
          <a:noFill/>
          <a:ln w="9525">
            <a:noFill/>
            <a:miter lim="800000"/>
            <a:headEnd/>
            <a:tailEnd/>
          </a:ln>
          <a:effectLst/>
        </p:spPr>
        <p:txBody>
          <a:bodyPr vert="horz" wrap="square" lIns="97347" tIns="48673" rIns="97347" bIns="48673" numCol="1" anchor="t" anchorCtr="0" compatLnSpc="1">
            <a:prstTxWarp prst="textNoShape">
              <a:avLst/>
            </a:prstTxWarp>
          </a:bodyPr>
          <a:lstStyle>
            <a:lvl1pPr algn="r" defTabSz="973333" eaLnBrk="1" hangingPunct="1">
              <a:defRPr sz="1300" b="0">
                <a:latin typeface="Arial" charset="0"/>
              </a:defRPr>
            </a:lvl1pPr>
          </a:lstStyle>
          <a:p>
            <a:pPr>
              <a:defRPr/>
            </a:pPr>
            <a:endParaRPr lang="en-US"/>
          </a:p>
        </p:txBody>
      </p:sp>
      <p:sp>
        <p:nvSpPr>
          <p:cNvPr id="39940" name="Rectangle 4"/>
          <p:cNvSpPr>
            <a:spLocks noGrp="1" noChangeArrowheads="1"/>
          </p:cNvSpPr>
          <p:nvPr>
            <p:ph type="ftr" sz="quarter" idx="2"/>
          </p:nvPr>
        </p:nvSpPr>
        <p:spPr bwMode="auto">
          <a:xfrm>
            <a:off x="0" y="9120188"/>
            <a:ext cx="3170238" cy="479425"/>
          </a:xfrm>
          <a:prstGeom prst="rect">
            <a:avLst/>
          </a:prstGeom>
          <a:noFill/>
          <a:ln w="9525">
            <a:noFill/>
            <a:miter lim="800000"/>
            <a:headEnd/>
            <a:tailEnd/>
          </a:ln>
          <a:effectLst/>
        </p:spPr>
        <p:txBody>
          <a:bodyPr vert="horz" wrap="square" lIns="97347" tIns="48673" rIns="97347" bIns="48673" numCol="1" anchor="b" anchorCtr="0" compatLnSpc="1">
            <a:prstTxWarp prst="textNoShape">
              <a:avLst/>
            </a:prstTxWarp>
          </a:bodyPr>
          <a:lstStyle>
            <a:lvl1pPr algn="l" defTabSz="973333" eaLnBrk="1" hangingPunct="1">
              <a:defRPr sz="1300" b="0">
                <a:latin typeface="Arial" charset="0"/>
              </a:defRPr>
            </a:lvl1pPr>
          </a:lstStyle>
          <a:p>
            <a:pPr>
              <a:defRPr/>
            </a:pPr>
            <a:endParaRPr lang="en-US"/>
          </a:p>
        </p:txBody>
      </p:sp>
      <p:sp>
        <p:nvSpPr>
          <p:cNvPr id="39941" name="Rectangle 5"/>
          <p:cNvSpPr>
            <a:spLocks noGrp="1" noChangeArrowheads="1"/>
          </p:cNvSpPr>
          <p:nvPr>
            <p:ph type="sldNum" sz="quarter" idx="3"/>
          </p:nvPr>
        </p:nvSpPr>
        <p:spPr bwMode="auto">
          <a:xfrm>
            <a:off x="4143375" y="9120188"/>
            <a:ext cx="3170238" cy="479425"/>
          </a:xfrm>
          <a:prstGeom prst="rect">
            <a:avLst/>
          </a:prstGeom>
          <a:noFill/>
          <a:ln w="9525">
            <a:noFill/>
            <a:miter lim="800000"/>
            <a:headEnd/>
            <a:tailEnd/>
          </a:ln>
          <a:effectLst/>
        </p:spPr>
        <p:txBody>
          <a:bodyPr vert="horz" wrap="square" lIns="97347" tIns="48673" rIns="97347" bIns="48673" numCol="1" anchor="b" anchorCtr="0" compatLnSpc="1">
            <a:prstTxWarp prst="textNoShape">
              <a:avLst/>
            </a:prstTxWarp>
          </a:bodyPr>
          <a:lstStyle>
            <a:lvl1pPr algn="r" defTabSz="973138" eaLnBrk="1" hangingPunct="1">
              <a:defRPr sz="1300" b="0" smtClean="0">
                <a:latin typeface="Arial" panose="020B0604020202020204" pitchFamily="34" charset="0"/>
              </a:defRPr>
            </a:lvl1pPr>
          </a:lstStyle>
          <a:p>
            <a:pPr>
              <a:defRPr/>
            </a:pPr>
            <a:fld id="{25FF86B8-3CD5-43CC-9DE2-3089235B3172}" type="slidenum">
              <a:rPr lang="en-US"/>
              <a:pPr>
                <a:defRPr/>
              </a:pPr>
              <a:t>‹#›</a:t>
            </a:fld>
            <a:endParaRPr lang="en-US"/>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f ftr="0" dt="0"/>
</p:handoutMaster>
</file>

<file path=ppt/ink/ink1.xml><?xml version="1.0" encoding="utf-8"?>
<inkml:ink xmlns:inkml="http://www.w3.org/2003/InkML">
  <inkml:definitions/>
  <inkml:traceGroup>
    <inkml:annotationXML>
      <emma:emma xmlns:emma="http://www.w3.org/2003/04/emma" version="1.0">
        <emma:interpretation id="{196B45E6-4B60-4380-82B7-926E29B5E0A7}" emma:medium="tactile" emma:mode="ink">
          <msink:context xmlns:msink="http://schemas.microsoft.com/ink/2010/main" type="inkDrawing"/>
        </emma:interpretation>
      </emma:emma>
    </inkml:annotationXML>
  </inkml:traceGroup>
</inkml:ink>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7106" name="Rectangle 2"/>
          <p:cNvSpPr>
            <a:spLocks noGrp="1" noChangeArrowheads="1"/>
          </p:cNvSpPr>
          <p:nvPr>
            <p:ph type="hdr" sz="quarter"/>
          </p:nvPr>
        </p:nvSpPr>
        <p:spPr bwMode="auto">
          <a:xfrm>
            <a:off x="0" y="0"/>
            <a:ext cx="3170238" cy="479425"/>
          </a:xfrm>
          <a:prstGeom prst="rect">
            <a:avLst/>
          </a:prstGeom>
          <a:noFill/>
          <a:ln w="9525">
            <a:noFill/>
            <a:miter lim="800000"/>
            <a:headEnd/>
            <a:tailEnd/>
          </a:ln>
          <a:effectLst/>
        </p:spPr>
        <p:txBody>
          <a:bodyPr vert="horz" wrap="square" lIns="97502" tIns="48751" rIns="97502" bIns="48751" numCol="1" anchor="t" anchorCtr="0" compatLnSpc="1">
            <a:prstTxWarp prst="textNoShape">
              <a:avLst/>
            </a:prstTxWarp>
          </a:bodyPr>
          <a:lstStyle>
            <a:lvl1pPr algn="l" eaLnBrk="1" hangingPunct="1">
              <a:defRPr sz="1300" b="0">
                <a:latin typeface="Arial" charset="0"/>
              </a:defRPr>
            </a:lvl1pPr>
          </a:lstStyle>
          <a:p>
            <a:pPr>
              <a:defRPr/>
            </a:pPr>
            <a:endParaRPr lang="en-US"/>
          </a:p>
        </p:txBody>
      </p:sp>
      <p:sp>
        <p:nvSpPr>
          <p:cNvPr id="47107" name="Rectangle 3"/>
          <p:cNvSpPr>
            <a:spLocks noGrp="1" noChangeArrowheads="1"/>
          </p:cNvSpPr>
          <p:nvPr>
            <p:ph type="dt" idx="1"/>
          </p:nvPr>
        </p:nvSpPr>
        <p:spPr bwMode="auto">
          <a:xfrm>
            <a:off x="4143375" y="0"/>
            <a:ext cx="3170238" cy="479425"/>
          </a:xfrm>
          <a:prstGeom prst="rect">
            <a:avLst/>
          </a:prstGeom>
          <a:noFill/>
          <a:ln w="9525">
            <a:noFill/>
            <a:miter lim="800000"/>
            <a:headEnd/>
            <a:tailEnd/>
          </a:ln>
          <a:effectLst/>
        </p:spPr>
        <p:txBody>
          <a:bodyPr vert="horz" wrap="square" lIns="97502" tIns="48751" rIns="97502" bIns="48751" numCol="1" anchor="t" anchorCtr="0" compatLnSpc="1">
            <a:prstTxWarp prst="textNoShape">
              <a:avLst/>
            </a:prstTxWarp>
          </a:bodyPr>
          <a:lstStyle>
            <a:lvl1pPr algn="r" eaLnBrk="1" hangingPunct="1">
              <a:defRPr sz="1300" b="0">
                <a:latin typeface="Arial" charset="0"/>
              </a:defRPr>
            </a:lvl1pPr>
          </a:lstStyle>
          <a:p>
            <a:pPr>
              <a:defRPr/>
            </a:pPr>
            <a:endParaRPr lang="en-US"/>
          </a:p>
        </p:txBody>
      </p:sp>
      <p:sp>
        <p:nvSpPr>
          <p:cNvPr id="8196" name="Rectangle 4"/>
          <p:cNvSpPr>
            <a:spLocks noGrp="1" noRot="1" noChangeAspect="1" noChangeArrowheads="1" noTextEdit="1"/>
          </p:cNvSpPr>
          <p:nvPr>
            <p:ph type="sldImg" idx="2"/>
          </p:nvPr>
        </p:nvSpPr>
        <p:spPr bwMode="auto">
          <a:xfrm>
            <a:off x="1258888" y="720725"/>
            <a:ext cx="4797425" cy="3598863"/>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7109" name="Rectangle 5"/>
          <p:cNvSpPr>
            <a:spLocks noGrp="1" noChangeArrowheads="1"/>
          </p:cNvSpPr>
          <p:nvPr>
            <p:ph type="body" sz="quarter" idx="3"/>
          </p:nvPr>
        </p:nvSpPr>
        <p:spPr bwMode="auto">
          <a:xfrm>
            <a:off x="731838" y="4559300"/>
            <a:ext cx="5851525" cy="4321175"/>
          </a:xfrm>
          <a:prstGeom prst="rect">
            <a:avLst/>
          </a:prstGeom>
          <a:noFill/>
          <a:ln w="9525">
            <a:noFill/>
            <a:miter lim="800000"/>
            <a:headEnd/>
            <a:tailEnd/>
          </a:ln>
          <a:effectLst/>
        </p:spPr>
        <p:txBody>
          <a:bodyPr vert="horz" wrap="square" lIns="97502" tIns="48751" rIns="97502" bIns="48751"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47110" name="Rectangle 6"/>
          <p:cNvSpPr>
            <a:spLocks noGrp="1" noChangeArrowheads="1"/>
          </p:cNvSpPr>
          <p:nvPr>
            <p:ph type="ftr" sz="quarter" idx="4"/>
          </p:nvPr>
        </p:nvSpPr>
        <p:spPr bwMode="auto">
          <a:xfrm>
            <a:off x="0" y="9120188"/>
            <a:ext cx="3170238" cy="479425"/>
          </a:xfrm>
          <a:prstGeom prst="rect">
            <a:avLst/>
          </a:prstGeom>
          <a:noFill/>
          <a:ln w="9525">
            <a:noFill/>
            <a:miter lim="800000"/>
            <a:headEnd/>
            <a:tailEnd/>
          </a:ln>
          <a:effectLst/>
        </p:spPr>
        <p:txBody>
          <a:bodyPr vert="horz" wrap="square" lIns="97502" tIns="48751" rIns="97502" bIns="48751" numCol="1" anchor="b" anchorCtr="0" compatLnSpc="1">
            <a:prstTxWarp prst="textNoShape">
              <a:avLst/>
            </a:prstTxWarp>
          </a:bodyPr>
          <a:lstStyle>
            <a:lvl1pPr algn="l" eaLnBrk="1" hangingPunct="1">
              <a:defRPr sz="1300" b="0">
                <a:latin typeface="Arial" charset="0"/>
              </a:defRPr>
            </a:lvl1pPr>
          </a:lstStyle>
          <a:p>
            <a:pPr>
              <a:defRPr/>
            </a:pPr>
            <a:endParaRPr lang="en-US"/>
          </a:p>
        </p:txBody>
      </p:sp>
      <p:sp>
        <p:nvSpPr>
          <p:cNvPr id="47111" name="Rectangle 7"/>
          <p:cNvSpPr>
            <a:spLocks noGrp="1" noChangeArrowheads="1"/>
          </p:cNvSpPr>
          <p:nvPr>
            <p:ph type="sldNum" sz="quarter" idx="5"/>
          </p:nvPr>
        </p:nvSpPr>
        <p:spPr bwMode="auto">
          <a:xfrm>
            <a:off x="4143375" y="9120188"/>
            <a:ext cx="3170238" cy="479425"/>
          </a:xfrm>
          <a:prstGeom prst="rect">
            <a:avLst/>
          </a:prstGeom>
          <a:noFill/>
          <a:ln w="9525">
            <a:noFill/>
            <a:miter lim="800000"/>
            <a:headEnd/>
            <a:tailEnd/>
          </a:ln>
          <a:effectLst/>
        </p:spPr>
        <p:txBody>
          <a:bodyPr vert="horz" wrap="square" lIns="97502" tIns="48751" rIns="97502" bIns="48751" numCol="1" anchor="b" anchorCtr="0" compatLnSpc="1">
            <a:prstTxWarp prst="textNoShape">
              <a:avLst/>
            </a:prstTxWarp>
          </a:bodyPr>
          <a:lstStyle>
            <a:lvl1pPr algn="r" eaLnBrk="1" hangingPunct="1">
              <a:defRPr sz="1300" b="0" smtClean="0">
                <a:latin typeface="Arial" panose="020B0604020202020204" pitchFamily="34" charset="0"/>
              </a:defRPr>
            </a:lvl1pPr>
          </a:lstStyle>
          <a:p>
            <a:pPr>
              <a:defRPr/>
            </a:pPr>
            <a:fld id="{5E8231BE-C52F-491D-B6D1-D76DDAAB9A00}" type="slidenum">
              <a:rPr lang="en-US"/>
              <a:pPr>
                <a:defRPr/>
              </a:pPr>
              <a:t>‹#›</a:t>
            </a:fld>
            <a:endParaRPr lang="en-US"/>
          </a:p>
        </p:txBody>
      </p:sp>
    </p:spTree>
  </p:cSld>
  <p:clrMap bg1="lt1" tx1="dk1" bg2="lt2" tx2="dk2" accent1="accent1" accent2="accent2" accent3="accent3" accent4="accent4" accent5="accent5" accent6="accent6" hlink="hlink" folHlink="folHlink"/>
  <p:hf ftr="0" dt="0"/>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3" Type="http://schemas.openxmlformats.org/officeDocument/2006/relationships/slide" Target="../slides/slide35.xml"/><Relationship Id="rId2" Type="http://schemas.openxmlformats.org/officeDocument/2006/relationships/notesMaster" Target="../notesMasters/notesMaster1.xml"/><Relationship Id="rId1" Type="http://schemas.openxmlformats.org/officeDocument/2006/relationships/vmlDrawing" Target="../drawings/vmlDrawing1.vml"/><Relationship Id="rId5" Type="http://schemas.openxmlformats.org/officeDocument/2006/relationships/image" Target="../media/image9.wmf"/><Relationship Id="rId4" Type="http://schemas.openxmlformats.org/officeDocument/2006/relationships/oleObject" Target="../embeddings/oleObject1.bin"/></Relationships>
</file>

<file path=ppt/notesSlides/_rels/notesSlide14.xml.rels><?xml version="1.0" encoding="UTF-8" standalone="yes"?>
<Relationships xmlns="http://schemas.openxmlformats.org/package/2006/relationships"><Relationship Id="rId3" Type="http://schemas.openxmlformats.org/officeDocument/2006/relationships/slide" Target="../slides/slide36.xml"/><Relationship Id="rId2" Type="http://schemas.openxmlformats.org/officeDocument/2006/relationships/notesMaster" Target="../notesMasters/notesMaster1.xml"/><Relationship Id="rId1" Type="http://schemas.openxmlformats.org/officeDocument/2006/relationships/vmlDrawing" Target="../drawings/vmlDrawing2.vml"/><Relationship Id="rId5" Type="http://schemas.openxmlformats.org/officeDocument/2006/relationships/image" Target="../media/image9.wmf"/><Relationship Id="rId4" Type="http://schemas.openxmlformats.org/officeDocument/2006/relationships/oleObject" Target="../embeddings/oleObject1.bin"/></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10"/>
          </p:nvPr>
        </p:nvSpPr>
        <p:spPr/>
        <p:txBody>
          <a:bodyPr/>
          <a:lstStyle/>
          <a:p>
            <a:pPr>
              <a:defRPr/>
            </a:pPr>
            <a:fld id="{5E8231BE-C52F-491D-B6D1-D76DDAAB9A00}" type="slidenum">
              <a:rPr lang="en-US" smtClean="0"/>
              <a:pPr>
                <a:defRPr/>
              </a:pPr>
              <a:t>5</a:t>
            </a:fld>
            <a:endParaRPr lang="en-US"/>
          </a:p>
        </p:txBody>
      </p:sp>
      <p:sp>
        <p:nvSpPr>
          <p:cNvPr id="5" name="Header Placeholder 4"/>
          <p:cNvSpPr>
            <a:spLocks noGrp="1"/>
          </p:cNvSpPr>
          <p:nvPr>
            <p:ph type="hdr" sz="quarter" idx="11"/>
          </p:nvPr>
        </p:nvSpPr>
        <p:spPr/>
        <p:txBody>
          <a:bodyPr/>
          <a:lstStyle/>
          <a:p>
            <a:pPr>
              <a:defRPr/>
            </a:pPr>
            <a:endParaRPr lang="en-US"/>
          </a:p>
        </p:txBody>
      </p:sp>
    </p:spTree>
    <p:extLst>
      <p:ext uri="{BB962C8B-B14F-4D97-AF65-F5344CB8AC3E}">
        <p14:creationId xmlns:p14="http://schemas.microsoft.com/office/powerpoint/2010/main" val="323745226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10"/>
          </p:nvPr>
        </p:nvSpPr>
        <p:spPr/>
        <p:txBody>
          <a:bodyPr/>
          <a:lstStyle/>
          <a:p>
            <a:pPr>
              <a:defRPr/>
            </a:pPr>
            <a:fld id="{5E8231BE-C52F-491D-B6D1-D76DDAAB9A00}" type="slidenum">
              <a:rPr lang="en-US" smtClean="0"/>
              <a:pPr>
                <a:defRPr/>
              </a:pPr>
              <a:t>31</a:t>
            </a:fld>
            <a:endParaRPr lang="en-US"/>
          </a:p>
        </p:txBody>
      </p:sp>
      <p:sp>
        <p:nvSpPr>
          <p:cNvPr id="5" name="Header Placeholder 4"/>
          <p:cNvSpPr>
            <a:spLocks noGrp="1"/>
          </p:cNvSpPr>
          <p:nvPr>
            <p:ph type="hdr" sz="quarter" idx="11"/>
          </p:nvPr>
        </p:nvSpPr>
        <p:spPr/>
        <p:txBody>
          <a:bodyPr/>
          <a:lstStyle/>
          <a:p>
            <a:pPr>
              <a:defRPr/>
            </a:pPr>
            <a:endParaRPr lang="en-US"/>
          </a:p>
        </p:txBody>
      </p:sp>
    </p:spTree>
    <p:extLst>
      <p:ext uri="{BB962C8B-B14F-4D97-AF65-F5344CB8AC3E}">
        <p14:creationId xmlns:p14="http://schemas.microsoft.com/office/powerpoint/2010/main" val="402963240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10"/>
          </p:nvPr>
        </p:nvSpPr>
        <p:spPr/>
        <p:txBody>
          <a:bodyPr/>
          <a:lstStyle/>
          <a:p>
            <a:pPr>
              <a:defRPr/>
            </a:pPr>
            <a:fld id="{5E8231BE-C52F-491D-B6D1-D76DDAAB9A00}" type="slidenum">
              <a:rPr lang="en-US" smtClean="0"/>
              <a:pPr>
                <a:defRPr/>
              </a:pPr>
              <a:t>32</a:t>
            </a:fld>
            <a:endParaRPr lang="en-US"/>
          </a:p>
        </p:txBody>
      </p:sp>
      <p:sp>
        <p:nvSpPr>
          <p:cNvPr id="5" name="Header Placeholder 4"/>
          <p:cNvSpPr>
            <a:spLocks noGrp="1"/>
          </p:cNvSpPr>
          <p:nvPr>
            <p:ph type="hdr" sz="quarter" idx="11"/>
          </p:nvPr>
        </p:nvSpPr>
        <p:spPr/>
        <p:txBody>
          <a:bodyPr/>
          <a:lstStyle/>
          <a:p>
            <a:pPr>
              <a:defRPr/>
            </a:pPr>
            <a:endParaRPr lang="en-US"/>
          </a:p>
        </p:txBody>
      </p:sp>
    </p:spTree>
    <p:extLst>
      <p:ext uri="{BB962C8B-B14F-4D97-AF65-F5344CB8AC3E}">
        <p14:creationId xmlns:p14="http://schemas.microsoft.com/office/powerpoint/2010/main" val="329891165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10"/>
          </p:nvPr>
        </p:nvSpPr>
        <p:spPr/>
        <p:txBody>
          <a:bodyPr/>
          <a:lstStyle/>
          <a:p>
            <a:pPr>
              <a:defRPr/>
            </a:pPr>
            <a:fld id="{5E8231BE-C52F-491D-B6D1-D76DDAAB9A00}" type="slidenum">
              <a:rPr lang="en-US" smtClean="0"/>
              <a:pPr>
                <a:defRPr/>
              </a:pPr>
              <a:t>33</a:t>
            </a:fld>
            <a:endParaRPr lang="en-US"/>
          </a:p>
        </p:txBody>
      </p:sp>
      <p:sp>
        <p:nvSpPr>
          <p:cNvPr id="5" name="Header Placeholder 4"/>
          <p:cNvSpPr>
            <a:spLocks noGrp="1"/>
          </p:cNvSpPr>
          <p:nvPr>
            <p:ph type="hdr" sz="quarter" idx="11"/>
          </p:nvPr>
        </p:nvSpPr>
        <p:spPr/>
        <p:txBody>
          <a:bodyPr/>
          <a:lstStyle/>
          <a:p>
            <a:pPr>
              <a:defRPr/>
            </a:pPr>
            <a:endParaRPr lang="en-US"/>
          </a:p>
        </p:txBody>
      </p:sp>
    </p:spTree>
    <p:extLst>
      <p:ext uri="{BB962C8B-B14F-4D97-AF65-F5344CB8AC3E}">
        <p14:creationId xmlns:p14="http://schemas.microsoft.com/office/powerpoint/2010/main" val="49489503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10"/>
          </p:nvPr>
        </p:nvSpPr>
        <p:spPr/>
        <p:txBody>
          <a:bodyPr/>
          <a:lstStyle/>
          <a:p>
            <a:pPr>
              <a:defRPr/>
            </a:pPr>
            <a:fld id="{5E8231BE-C52F-491D-B6D1-D76DDAAB9A00}" type="slidenum">
              <a:rPr lang="en-US" smtClean="0"/>
              <a:pPr>
                <a:defRPr/>
              </a:pPr>
              <a:t>35</a:t>
            </a:fld>
            <a:endParaRPr lang="en-US"/>
          </a:p>
        </p:txBody>
      </p:sp>
      <p:graphicFrame>
        <p:nvGraphicFramePr>
          <p:cNvPr id="5" name="Object 8"/>
          <p:cNvGraphicFramePr>
            <a:graphicFrameLocks noChangeAspect="1"/>
          </p:cNvGraphicFramePr>
          <p:nvPr>
            <p:extLst>
              <p:ext uri="{D42A27DB-BD31-4B8C-83A1-F6EECF244321}">
                <p14:modId xmlns:p14="http://schemas.microsoft.com/office/powerpoint/2010/main" val="105070562"/>
              </p:ext>
            </p:extLst>
          </p:nvPr>
        </p:nvGraphicFramePr>
        <p:xfrm>
          <a:off x="985044" y="4831556"/>
          <a:ext cx="4724400" cy="4168775"/>
        </p:xfrm>
        <a:graphic>
          <a:graphicData uri="http://schemas.openxmlformats.org/presentationml/2006/ole">
            <mc:AlternateContent xmlns:mc="http://schemas.openxmlformats.org/markup-compatibility/2006">
              <mc:Choice xmlns:v="urn:schemas-microsoft-com:vml" Requires="v">
                <p:oleObj spid="_x0000_s154051" name="Equation" r:id="rId4" imgW="4190760" imgH="2755800" progId="Equation.DSMT4">
                  <p:embed/>
                </p:oleObj>
              </mc:Choice>
              <mc:Fallback>
                <p:oleObj name="Equation" r:id="rId4" imgW="4190760" imgH="2755800" progId="Equation.DSMT4">
                  <p:embed/>
                  <p:pic>
                    <p:nvPicPr>
                      <p:cNvPr id="5" name="Object 8"/>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85044" y="4831556"/>
                        <a:ext cx="4724400" cy="4168775"/>
                      </a:xfrm>
                      <a:prstGeom prst="rect">
                        <a:avLst/>
                      </a:prstGeom>
                      <a:noFill/>
                    </p:spPr>
                  </p:pic>
                </p:oleObj>
              </mc:Fallback>
            </mc:AlternateContent>
          </a:graphicData>
        </a:graphic>
      </p:graphicFrame>
      <p:sp>
        <p:nvSpPr>
          <p:cNvPr id="6" name="Header Placeholder 5"/>
          <p:cNvSpPr>
            <a:spLocks noGrp="1"/>
          </p:cNvSpPr>
          <p:nvPr>
            <p:ph type="hdr" sz="quarter" idx="11"/>
          </p:nvPr>
        </p:nvSpPr>
        <p:spPr/>
        <p:txBody>
          <a:bodyPr/>
          <a:lstStyle/>
          <a:p>
            <a:pPr>
              <a:defRPr/>
            </a:pPr>
            <a:endParaRPr lang="en-US"/>
          </a:p>
        </p:txBody>
      </p:sp>
    </p:spTree>
    <p:extLst>
      <p:ext uri="{BB962C8B-B14F-4D97-AF65-F5344CB8AC3E}">
        <p14:creationId xmlns:p14="http://schemas.microsoft.com/office/powerpoint/2010/main" val="134140946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10"/>
          </p:nvPr>
        </p:nvSpPr>
        <p:spPr/>
        <p:txBody>
          <a:bodyPr/>
          <a:lstStyle/>
          <a:p>
            <a:pPr>
              <a:defRPr/>
            </a:pPr>
            <a:fld id="{5E8231BE-C52F-491D-B6D1-D76DDAAB9A00}" type="slidenum">
              <a:rPr lang="en-US" smtClean="0"/>
              <a:pPr>
                <a:defRPr/>
              </a:pPr>
              <a:t>36</a:t>
            </a:fld>
            <a:endParaRPr lang="en-US"/>
          </a:p>
        </p:txBody>
      </p:sp>
      <p:graphicFrame>
        <p:nvGraphicFramePr>
          <p:cNvPr id="5" name="Object 8"/>
          <p:cNvGraphicFramePr>
            <a:graphicFrameLocks noChangeAspect="1"/>
          </p:cNvGraphicFramePr>
          <p:nvPr>
            <p:extLst>
              <p:ext uri="{D42A27DB-BD31-4B8C-83A1-F6EECF244321}">
                <p14:modId xmlns:p14="http://schemas.microsoft.com/office/powerpoint/2010/main" val="105070562"/>
              </p:ext>
            </p:extLst>
          </p:nvPr>
        </p:nvGraphicFramePr>
        <p:xfrm>
          <a:off x="985044" y="4831556"/>
          <a:ext cx="4724400" cy="4168775"/>
        </p:xfrm>
        <a:graphic>
          <a:graphicData uri="http://schemas.openxmlformats.org/presentationml/2006/ole">
            <mc:AlternateContent xmlns:mc="http://schemas.openxmlformats.org/markup-compatibility/2006">
              <mc:Choice xmlns:v="urn:schemas-microsoft-com:vml" Requires="v">
                <p:oleObj spid="_x0000_s158084" name="Equation" r:id="rId4" imgW="4190760" imgH="2755800" progId="Equation.DSMT4">
                  <p:embed/>
                </p:oleObj>
              </mc:Choice>
              <mc:Fallback>
                <p:oleObj name="Equation" r:id="rId4" imgW="4190760" imgH="2755800" progId="Equation.DSMT4">
                  <p:embed/>
                  <p:pic>
                    <p:nvPicPr>
                      <p:cNvPr id="5" name="Object 8"/>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85044" y="4831556"/>
                        <a:ext cx="4724400" cy="4168775"/>
                      </a:xfrm>
                      <a:prstGeom prst="rect">
                        <a:avLst/>
                      </a:prstGeom>
                      <a:noFill/>
                    </p:spPr>
                  </p:pic>
                </p:oleObj>
              </mc:Fallback>
            </mc:AlternateContent>
          </a:graphicData>
        </a:graphic>
      </p:graphicFrame>
      <p:sp>
        <p:nvSpPr>
          <p:cNvPr id="6" name="Header Placeholder 5"/>
          <p:cNvSpPr>
            <a:spLocks noGrp="1"/>
          </p:cNvSpPr>
          <p:nvPr>
            <p:ph type="hdr" sz="quarter" idx="11"/>
          </p:nvPr>
        </p:nvSpPr>
        <p:spPr/>
        <p:txBody>
          <a:bodyPr/>
          <a:lstStyle/>
          <a:p>
            <a:pPr>
              <a:defRPr/>
            </a:pPr>
            <a:endParaRPr lang="en-US"/>
          </a:p>
        </p:txBody>
      </p:sp>
    </p:spTree>
    <p:extLst>
      <p:ext uri="{BB962C8B-B14F-4D97-AF65-F5344CB8AC3E}">
        <p14:creationId xmlns:p14="http://schemas.microsoft.com/office/powerpoint/2010/main" val="334303590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Header Placeholder 3"/>
          <p:cNvSpPr>
            <a:spLocks noGrp="1"/>
          </p:cNvSpPr>
          <p:nvPr>
            <p:ph type="hdr" sz="quarter"/>
          </p:nvPr>
        </p:nvSpPr>
        <p:spPr/>
        <p:txBody>
          <a:bodyPr/>
          <a:lstStyle/>
          <a:p>
            <a:pPr>
              <a:defRPr/>
            </a:pPr>
            <a:endParaRPr lang="en-US"/>
          </a:p>
        </p:txBody>
      </p:sp>
      <p:sp>
        <p:nvSpPr>
          <p:cNvPr id="5" name="Slide Number Placeholder 4"/>
          <p:cNvSpPr>
            <a:spLocks noGrp="1"/>
          </p:cNvSpPr>
          <p:nvPr>
            <p:ph type="sldNum" sz="quarter" idx="5"/>
          </p:nvPr>
        </p:nvSpPr>
        <p:spPr/>
        <p:txBody>
          <a:bodyPr/>
          <a:lstStyle/>
          <a:p>
            <a:pPr>
              <a:defRPr/>
            </a:pPr>
            <a:fld id="{5E8231BE-C52F-491D-B6D1-D76DDAAB9A00}" type="slidenum">
              <a:rPr lang="en-US" smtClean="0"/>
              <a:pPr>
                <a:defRPr/>
              </a:pPr>
              <a:t>41</a:t>
            </a:fld>
            <a:endParaRPr lang="en-US"/>
          </a:p>
        </p:txBody>
      </p:sp>
    </p:spTree>
    <p:extLst>
      <p:ext uri="{BB962C8B-B14F-4D97-AF65-F5344CB8AC3E}">
        <p14:creationId xmlns:p14="http://schemas.microsoft.com/office/powerpoint/2010/main" val="425254936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Header Placeholder 3"/>
          <p:cNvSpPr>
            <a:spLocks noGrp="1"/>
          </p:cNvSpPr>
          <p:nvPr>
            <p:ph type="hdr" sz="quarter"/>
          </p:nvPr>
        </p:nvSpPr>
        <p:spPr/>
        <p:txBody>
          <a:bodyPr/>
          <a:lstStyle/>
          <a:p>
            <a:pPr>
              <a:defRPr/>
            </a:pPr>
            <a:endParaRPr lang="en-US"/>
          </a:p>
        </p:txBody>
      </p:sp>
      <p:sp>
        <p:nvSpPr>
          <p:cNvPr id="5" name="Slide Number Placeholder 4"/>
          <p:cNvSpPr>
            <a:spLocks noGrp="1"/>
          </p:cNvSpPr>
          <p:nvPr>
            <p:ph type="sldNum" sz="quarter" idx="5"/>
          </p:nvPr>
        </p:nvSpPr>
        <p:spPr/>
        <p:txBody>
          <a:bodyPr/>
          <a:lstStyle/>
          <a:p>
            <a:pPr>
              <a:defRPr/>
            </a:pPr>
            <a:fld id="{5E8231BE-C52F-491D-B6D1-D76DDAAB9A00}" type="slidenum">
              <a:rPr lang="en-US" smtClean="0"/>
              <a:pPr>
                <a:defRPr/>
              </a:pPr>
              <a:t>42</a:t>
            </a:fld>
            <a:endParaRPr lang="en-US"/>
          </a:p>
        </p:txBody>
      </p:sp>
    </p:spTree>
    <p:extLst>
      <p:ext uri="{BB962C8B-B14F-4D97-AF65-F5344CB8AC3E}">
        <p14:creationId xmlns:p14="http://schemas.microsoft.com/office/powerpoint/2010/main" val="113159745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Header Placeholder 3"/>
          <p:cNvSpPr>
            <a:spLocks noGrp="1"/>
          </p:cNvSpPr>
          <p:nvPr>
            <p:ph type="hdr" sz="quarter"/>
          </p:nvPr>
        </p:nvSpPr>
        <p:spPr/>
        <p:txBody>
          <a:bodyPr/>
          <a:lstStyle/>
          <a:p>
            <a:pPr>
              <a:defRPr/>
            </a:pPr>
            <a:endParaRPr lang="en-US"/>
          </a:p>
        </p:txBody>
      </p:sp>
      <p:sp>
        <p:nvSpPr>
          <p:cNvPr id="5" name="Slide Number Placeholder 4"/>
          <p:cNvSpPr>
            <a:spLocks noGrp="1"/>
          </p:cNvSpPr>
          <p:nvPr>
            <p:ph type="sldNum" sz="quarter" idx="5"/>
          </p:nvPr>
        </p:nvSpPr>
        <p:spPr/>
        <p:txBody>
          <a:bodyPr/>
          <a:lstStyle/>
          <a:p>
            <a:pPr>
              <a:defRPr/>
            </a:pPr>
            <a:fld id="{5E8231BE-C52F-491D-B6D1-D76DDAAB9A00}" type="slidenum">
              <a:rPr lang="en-US" smtClean="0"/>
              <a:pPr>
                <a:defRPr/>
              </a:pPr>
              <a:t>45</a:t>
            </a:fld>
            <a:endParaRPr lang="en-US"/>
          </a:p>
        </p:txBody>
      </p:sp>
    </p:spTree>
    <p:extLst>
      <p:ext uri="{BB962C8B-B14F-4D97-AF65-F5344CB8AC3E}">
        <p14:creationId xmlns:p14="http://schemas.microsoft.com/office/powerpoint/2010/main" val="113893086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10"/>
          </p:nvPr>
        </p:nvSpPr>
        <p:spPr/>
        <p:txBody>
          <a:bodyPr/>
          <a:lstStyle/>
          <a:p>
            <a:pPr>
              <a:defRPr/>
            </a:pPr>
            <a:fld id="{5E8231BE-C52F-491D-B6D1-D76DDAAB9A00}" type="slidenum">
              <a:rPr lang="en-US" smtClean="0"/>
              <a:pPr>
                <a:defRPr/>
              </a:pPr>
              <a:t>7</a:t>
            </a:fld>
            <a:endParaRPr lang="en-US"/>
          </a:p>
        </p:txBody>
      </p:sp>
      <p:sp>
        <p:nvSpPr>
          <p:cNvPr id="5" name="Header Placeholder 4"/>
          <p:cNvSpPr>
            <a:spLocks noGrp="1"/>
          </p:cNvSpPr>
          <p:nvPr>
            <p:ph type="hdr" sz="quarter" idx="11"/>
          </p:nvPr>
        </p:nvSpPr>
        <p:spPr/>
        <p:txBody>
          <a:bodyPr/>
          <a:lstStyle/>
          <a:p>
            <a:pPr>
              <a:defRPr/>
            </a:pPr>
            <a:endParaRPr lang="en-US"/>
          </a:p>
        </p:txBody>
      </p:sp>
    </p:spTree>
    <p:extLst>
      <p:ext uri="{BB962C8B-B14F-4D97-AF65-F5344CB8AC3E}">
        <p14:creationId xmlns:p14="http://schemas.microsoft.com/office/powerpoint/2010/main" val="38506978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10"/>
          </p:nvPr>
        </p:nvSpPr>
        <p:spPr/>
        <p:txBody>
          <a:bodyPr/>
          <a:lstStyle/>
          <a:p>
            <a:pPr>
              <a:defRPr/>
            </a:pPr>
            <a:fld id="{5E8231BE-C52F-491D-B6D1-D76DDAAB9A00}" type="slidenum">
              <a:rPr lang="en-US" smtClean="0"/>
              <a:pPr>
                <a:defRPr/>
              </a:pPr>
              <a:t>8</a:t>
            </a:fld>
            <a:endParaRPr lang="en-US"/>
          </a:p>
        </p:txBody>
      </p:sp>
      <p:sp>
        <p:nvSpPr>
          <p:cNvPr id="5" name="Header Placeholder 4"/>
          <p:cNvSpPr>
            <a:spLocks noGrp="1"/>
          </p:cNvSpPr>
          <p:nvPr>
            <p:ph type="hdr" sz="quarter" idx="11"/>
          </p:nvPr>
        </p:nvSpPr>
        <p:spPr/>
        <p:txBody>
          <a:bodyPr/>
          <a:lstStyle/>
          <a:p>
            <a:pPr>
              <a:defRPr/>
            </a:pPr>
            <a:endParaRPr lang="en-US"/>
          </a:p>
        </p:txBody>
      </p:sp>
    </p:spTree>
    <p:extLst>
      <p:ext uri="{BB962C8B-B14F-4D97-AF65-F5344CB8AC3E}">
        <p14:creationId xmlns:p14="http://schemas.microsoft.com/office/powerpoint/2010/main" val="27635181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10"/>
          </p:nvPr>
        </p:nvSpPr>
        <p:spPr/>
        <p:txBody>
          <a:bodyPr/>
          <a:lstStyle/>
          <a:p>
            <a:pPr>
              <a:defRPr/>
            </a:pPr>
            <a:fld id="{5E8231BE-C52F-491D-B6D1-D76DDAAB9A00}" type="slidenum">
              <a:rPr lang="en-US" smtClean="0"/>
              <a:pPr>
                <a:defRPr/>
              </a:pPr>
              <a:t>9</a:t>
            </a:fld>
            <a:endParaRPr lang="en-US"/>
          </a:p>
        </p:txBody>
      </p:sp>
      <p:sp>
        <p:nvSpPr>
          <p:cNvPr id="5" name="Header Placeholder 4"/>
          <p:cNvSpPr>
            <a:spLocks noGrp="1"/>
          </p:cNvSpPr>
          <p:nvPr>
            <p:ph type="hdr" sz="quarter" idx="11"/>
          </p:nvPr>
        </p:nvSpPr>
        <p:spPr/>
        <p:txBody>
          <a:bodyPr/>
          <a:lstStyle/>
          <a:p>
            <a:pPr>
              <a:defRPr/>
            </a:pPr>
            <a:endParaRPr lang="en-US"/>
          </a:p>
        </p:txBody>
      </p:sp>
    </p:spTree>
    <p:extLst>
      <p:ext uri="{BB962C8B-B14F-4D97-AF65-F5344CB8AC3E}">
        <p14:creationId xmlns:p14="http://schemas.microsoft.com/office/powerpoint/2010/main" val="245225745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10"/>
          </p:nvPr>
        </p:nvSpPr>
        <p:spPr/>
        <p:txBody>
          <a:bodyPr/>
          <a:lstStyle/>
          <a:p>
            <a:pPr>
              <a:defRPr/>
            </a:pPr>
            <a:fld id="{5E8231BE-C52F-491D-B6D1-D76DDAAB9A00}" type="slidenum">
              <a:rPr lang="en-US" smtClean="0"/>
              <a:pPr>
                <a:defRPr/>
              </a:pPr>
              <a:t>11</a:t>
            </a:fld>
            <a:endParaRPr lang="en-US"/>
          </a:p>
        </p:txBody>
      </p:sp>
      <p:sp>
        <p:nvSpPr>
          <p:cNvPr id="5" name="Header Placeholder 4"/>
          <p:cNvSpPr>
            <a:spLocks noGrp="1"/>
          </p:cNvSpPr>
          <p:nvPr>
            <p:ph type="hdr" sz="quarter" idx="11"/>
          </p:nvPr>
        </p:nvSpPr>
        <p:spPr/>
        <p:txBody>
          <a:bodyPr/>
          <a:lstStyle/>
          <a:p>
            <a:pPr>
              <a:defRPr/>
            </a:pPr>
            <a:endParaRPr lang="en-US"/>
          </a:p>
        </p:txBody>
      </p:sp>
    </p:spTree>
    <p:extLst>
      <p:ext uri="{BB962C8B-B14F-4D97-AF65-F5344CB8AC3E}">
        <p14:creationId xmlns:p14="http://schemas.microsoft.com/office/powerpoint/2010/main" val="391488662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10"/>
          </p:nvPr>
        </p:nvSpPr>
        <p:spPr/>
        <p:txBody>
          <a:bodyPr/>
          <a:lstStyle/>
          <a:p>
            <a:pPr>
              <a:defRPr/>
            </a:pPr>
            <a:fld id="{5E8231BE-C52F-491D-B6D1-D76DDAAB9A00}" type="slidenum">
              <a:rPr lang="en-US" smtClean="0"/>
              <a:pPr>
                <a:defRPr/>
              </a:pPr>
              <a:t>14</a:t>
            </a:fld>
            <a:endParaRPr lang="en-US"/>
          </a:p>
        </p:txBody>
      </p:sp>
      <p:sp>
        <p:nvSpPr>
          <p:cNvPr id="5" name="Header Placeholder 4"/>
          <p:cNvSpPr>
            <a:spLocks noGrp="1"/>
          </p:cNvSpPr>
          <p:nvPr>
            <p:ph type="hdr" sz="quarter" idx="11"/>
          </p:nvPr>
        </p:nvSpPr>
        <p:spPr/>
        <p:txBody>
          <a:bodyPr/>
          <a:lstStyle/>
          <a:p>
            <a:pPr>
              <a:defRPr/>
            </a:pPr>
            <a:endParaRPr lang="en-US"/>
          </a:p>
        </p:txBody>
      </p:sp>
    </p:spTree>
    <p:extLst>
      <p:ext uri="{BB962C8B-B14F-4D97-AF65-F5344CB8AC3E}">
        <p14:creationId xmlns:p14="http://schemas.microsoft.com/office/powerpoint/2010/main" val="35070329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10"/>
          </p:nvPr>
        </p:nvSpPr>
        <p:spPr/>
        <p:txBody>
          <a:bodyPr/>
          <a:lstStyle/>
          <a:p>
            <a:pPr>
              <a:defRPr/>
            </a:pPr>
            <a:fld id="{5E8231BE-C52F-491D-B6D1-D76DDAAB9A00}" type="slidenum">
              <a:rPr lang="en-US" smtClean="0"/>
              <a:pPr>
                <a:defRPr/>
              </a:pPr>
              <a:t>16</a:t>
            </a:fld>
            <a:endParaRPr lang="en-US"/>
          </a:p>
        </p:txBody>
      </p:sp>
      <p:sp>
        <p:nvSpPr>
          <p:cNvPr id="5" name="Header Placeholder 4"/>
          <p:cNvSpPr>
            <a:spLocks noGrp="1"/>
          </p:cNvSpPr>
          <p:nvPr>
            <p:ph type="hdr" sz="quarter" idx="11"/>
          </p:nvPr>
        </p:nvSpPr>
        <p:spPr/>
        <p:txBody>
          <a:bodyPr/>
          <a:lstStyle/>
          <a:p>
            <a:pPr>
              <a:defRPr/>
            </a:pPr>
            <a:endParaRPr lang="en-US"/>
          </a:p>
        </p:txBody>
      </p:sp>
    </p:spTree>
    <p:extLst>
      <p:ext uri="{BB962C8B-B14F-4D97-AF65-F5344CB8AC3E}">
        <p14:creationId xmlns:p14="http://schemas.microsoft.com/office/powerpoint/2010/main" val="378751094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10"/>
          </p:nvPr>
        </p:nvSpPr>
        <p:spPr/>
        <p:txBody>
          <a:bodyPr/>
          <a:lstStyle/>
          <a:p>
            <a:pPr>
              <a:defRPr/>
            </a:pPr>
            <a:fld id="{5E8231BE-C52F-491D-B6D1-D76DDAAB9A00}" type="slidenum">
              <a:rPr lang="en-US" smtClean="0"/>
              <a:pPr>
                <a:defRPr/>
              </a:pPr>
              <a:t>23</a:t>
            </a:fld>
            <a:endParaRPr lang="en-US"/>
          </a:p>
        </p:txBody>
      </p:sp>
      <p:sp>
        <p:nvSpPr>
          <p:cNvPr id="5" name="Header Placeholder 4"/>
          <p:cNvSpPr>
            <a:spLocks noGrp="1"/>
          </p:cNvSpPr>
          <p:nvPr>
            <p:ph type="hdr" sz="quarter" idx="11"/>
          </p:nvPr>
        </p:nvSpPr>
        <p:spPr/>
        <p:txBody>
          <a:bodyPr/>
          <a:lstStyle/>
          <a:p>
            <a:pPr>
              <a:defRPr/>
            </a:pPr>
            <a:endParaRPr lang="en-US"/>
          </a:p>
        </p:txBody>
      </p:sp>
    </p:spTree>
    <p:extLst>
      <p:ext uri="{BB962C8B-B14F-4D97-AF65-F5344CB8AC3E}">
        <p14:creationId xmlns:p14="http://schemas.microsoft.com/office/powerpoint/2010/main" val="324208307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10"/>
          </p:nvPr>
        </p:nvSpPr>
        <p:spPr/>
        <p:txBody>
          <a:bodyPr/>
          <a:lstStyle/>
          <a:p>
            <a:pPr>
              <a:defRPr/>
            </a:pPr>
            <a:fld id="{5E8231BE-C52F-491D-B6D1-D76DDAAB9A00}" type="slidenum">
              <a:rPr lang="en-US" smtClean="0"/>
              <a:pPr>
                <a:defRPr/>
              </a:pPr>
              <a:t>30</a:t>
            </a:fld>
            <a:endParaRPr lang="en-US"/>
          </a:p>
        </p:txBody>
      </p:sp>
      <p:sp>
        <p:nvSpPr>
          <p:cNvPr id="5" name="Header Placeholder 4"/>
          <p:cNvSpPr>
            <a:spLocks noGrp="1"/>
          </p:cNvSpPr>
          <p:nvPr>
            <p:ph type="hdr" sz="quarter" idx="11"/>
          </p:nvPr>
        </p:nvSpPr>
        <p:spPr/>
        <p:txBody>
          <a:bodyPr/>
          <a:lstStyle/>
          <a:p>
            <a:pPr>
              <a:defRPr/>
            </a:pPr>
            <a:endParaRPr lang="en-US"/>
          </a:p>
        </p:txBody>
      </p:sp>
    </p:spTree>
    <p:extLst>
      <p:ext uri="{BB962C8B-B14F-4D97-AF65-F5344CB8AC3E}">
        <p14:creationId xmlns:p14="http://schemas.microsoft.com/office/powerpoint/2010/main" val="29031488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3"/>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useBgFill="1">
        <p:nvSpPr>
          <p:cNvPr id="5" name="Rounded Rectangle 4"/>
          <p:cNvSpPr/>
          <p:nvPr/>
        </p:nvSpPr>
        <p:spPr>
          <a:xfrm>
            <a:off x="65088" y="69850"/>
            <a:ext cx="9013825" cy="6691313"/>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hangingPunct="1">
              <a:defRPr/>
            </a:pPr>
            <a:endParaRPr lang="en-US"/>
          </a:p>
        </p:txBody>
      </p:sp>
      <p:sp>
        <p:nvSpPr>
          <p:cNvPr id="6" name="Rectangle 5"/>
          <p:cNvSpPr/>
          <p:nvPr/>
        </p:nvSpPr>
        <p:spPr>
          <a:xfrm>
            <a:off x="63500" y="1449388"/>
            <a:ext cx="9020175" cy="1527175"/>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a:p>
        </p:txBody>
      </p:sp>
      <p:sp>
        <p:nvSpPr>
          <p:cNvPr id="7" name="Rectangle 6"/>
          <p:cNvSpPr/>
          <p:nvPr/>
        </p:nvSpPr>
        <p:spPr>
          <a:xfrm>
            <a:off x="63500" y="1397000"/>
            <a:ext cx="9020175" cy="120650"/>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a:p>
        </p:txBody>
      </p:sp>
      <p:sp>
        <p:nvSpPr>
          <p:cNvPr id="10" name="Rectangle 9"/>
          <p:cNvSpPr/>
          <p:nvPr/>
        </p:nvSpPr>
        <p:spPr>
          <a:xfrm>
            <a:off x="63500" y="2976563"/>
            <a:ext cx="9020175" cy="111125"/>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a:p>
        </p:txBody>
      </p:sp>
      <p:sp>
        <p:nvSpPr>
          <p:cNvPr id="9" name="Subtitle 8"/>
          <p:cNvSpPr>
            <a:spLocks noGrp="1"/>
          </p:cNvSpPr>
          <p:nvPr>
            <p:ph type="subTitle" idx="1"/>
          </p:nvPr>
        </p:nvSpPr>
        <p:spPr>
          <a:xfrm>
            <a:off x="1295400" y="3200400"/>
            <a:ext cx="6400800" cy="1600200"/>
          </a:xfrm>
        </p:spPr>
        <p:txBody>
          <a:bodyPr/>
          <a:lstStyle>
            <a:lvl1pPr marL="0" indent="0" algn="ctr">
              <a:buNone/>
              <a:defRPr sz="26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a:t>Click to edit Master subtitle style</a:t>
            </a:r>
          </a:p>
        </p:txBody>
      </p:sp>
      <p:sp>
        <p:nvSpPr>
          <p:cNvPr id="8" name="Title 7"/>
          <p:cNvSpPr>
            <a:spLocks noGrp="1"/>
          </p:cNvSpPr>
          <p:nvPr>
            <p:ph type="ctrTitle"/>
          </p:nvPr>
        </p:nvSpPr>
        <p:spPr>
          <a:xfrm>
            <a:off x="457200" y="1505930"/>
            <a:ext cx="8229600" cy="1470025"/>
          </a:xfrm>
        </p:spPr>
        <p:txBody>
          <a:bodyPr anchor="ctr"/>
          <a:lstStyle>
            <a:lvl1pPr algn="ctr">
              <a:defRPr lang="en-US" dirty="0">
                <a:solidFill>
                  <a:srgbClr val="FFFFFF"/>
                </a:solidFill>
              </a:defRPr>
            </a:lvl1pPr>
          </a:lstStyle>
          <a:p>
            <a:r>
              <a:rPr lang="en-US"/>
              <a:t>Click to edit Master title style</a:t>
            </a:r>
          </a:p>
        </p:txBody>
      </p:sp>
      <p:sp>
        <p:nvSpPr>
          <p:cNvPr id="11" name="Date Placeholder 27"/>
          <p:cNvSpPr>
            <a:spLocks noGrp="1"/>
          </p:cNvSpPr>
          <p:nvPr>
            <p:ph type="dt" sz="half" idx="10"/>
          </p:nvPr>
        </p:nvSpPr>
        <p:spPr/>
        <p:txBody>
          <a:bodyPr/>
          <a:lstStyle>
            <a:lvl1pPr>
              <a:defRPr/>
            </a:lvl1pPr>
          </a:lstStyle>
          <a:p>
            <a:pPr>
              <a:defRPr/>
            </a:pPr>
            <a:endParaRPr lang="en-US"/>
          </a:p>
        </p:txBody>
      </p:sp>
      <p:sp>
        <p:nvSpPr>
          <p:cNvPr id="12" name="Footer Placeholder 16"/>
          <p:cNvSpPr>
            <a:spLocks noGrp="1"/>
          </p:cNvSpPr>
          <p:nvPr>
            <p:ph type="ftr" sz="quarter" idx="11"/>
          </p:nvPr>
        </p:nvSpPr>
        <p:spPr/>
        <p:txBody>
          <a:bodyPr/>
          <a:lstStyle>
            <a:lvl1pPr>
              <a:defRPr/>
            </a:lvl1pPr>
          </a:lstStyle>
          <a:p>
            <a:pPr>
              <a:defRPr/>
            </a:pPr>
            <a:r>
              <a:rPr lang="zh-CN" altLang="en-US"/>
              <a:t>版权所有</a:t>
            </a:r>
            <a:r>
              <a:rPr lang="en-US" altLang="zh-CN"/>
              <a:t>@</a:t>
            </a:r>
            <a:r>
              <a:rPr lang="zh-CN" altLang="en-US"/>
              <a:t>上海财经大学出版社，使用需经授权</a:t>
            </a:r>
            <a:endParaRPr lang="en-US"/>
          </a:p>
        </p:txBody>
      </p:sp>
      <p:sp>
        <p:nvSpPr>
          <p:cNvPr id="13" name="Slide Number Placeholder 28"/>
          <p:cNvSpPr>
            <a:spLocks noGrp="1"/>
          </p:cNvSpPr>
          <p:nvPr>
            <p:ph type="sldNum" sz="quarter" idx="12"/>
          </p:nvPr>
        </p:nvSpPr>
        <p:spPr/>
        <p:txBody>
          <a:bodyPr/>
          <a:lstStyle>
            <a:lvl1pPr>
              <a:defRPr smtClean="0"/>
            </a:lvl1pPr>
          </a:lstStyle>
          <a:p>
            <a:pPr>
              <a:defRPr/>
            </a:pPr>
            <a:fld id="{F6EB2CCA-E555-45B0-8FCE-FD2B14274231}" type="slidenum">
              <a:rPr lang="en-US"/>
              <a:pPr>
                <a:defRPr/>
              </a:pPr>
              <a:t>‹#›</a:t>
            </a:fld>
            <a:endParaRPr lang="en-US"/>
          </a:p>
        </p:txBody>
      </p:sp>
    </p:spTree>
    <p:extLst>
      <p:ext uri="{BB962C8B-B14F-4D97-AF65-F5344CB8AC3E}">
        <p14:creationId xmlns:p14="http://schemas.microsoft.com/office/powerpoint/2010/main" val="386477088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41"/>
            <a:ext cx="201168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914400" y="274640"/>
            <a:ext cx="55626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13"/>
          <p:cNvSpPr>
            <a:spLocks noGrp="1"/>
          </p:cNvSpPr>
          <p:nvPr>
            <p:ph type="dt" sz="half" idx="10"/>
          </p:nvPr>
        </p:nvSpPr>
        <p:spPr/>
        <p:txBody>
          <a:bodyPr/>
          <a:lstStyle>
            <a:lvl1pPr>
              <a:defRPr/>
            </a:lvl1pPr>
          </a:lstStyle>
          <a:p>
            <a:pPr>
              <a:defRPr/>
            </a:pPr>
            <a:endParaRPr lang="en-US"/>
          </a:p>
        </p:txBody>
      </p:sp>
      <p:sp>
        <p:nvSpPr>
          <p:cNvPr id="5" name="Footer Placeholder 2"/>
          <p:cNvSpPr>
            <a:spLocks noGrp="1"/>
          </p:cNvSpPr>
          <p:nvPr>
            <p:ph type="ftr" sz="quarter" idx="11"/>
          </p:nvPr>
        </p:nvSpPr>
        <p:spPr/>
        <p:txBody>
          <a:bodyPr/>
          <a:lstStyle>
            <a:lvl1pPr>
              <a:defRPr/>
            </a:lvl1pPr>
          </a:lstStyle>
          <a:p>
            <a:pPr>
              <a:defRPr/>
            </a:pPr>
            <a:r>
              <a:rPr lang="zh-CN" altLang="en-US"/>
              <a:t>版权所有</a:t>
            </a:r>
            <a:r>
              <a:rPr lang="en-US" altLang="zh-CN"/>
              <a:t>@</a:t>
            </a:r>
            <a:r>
              <a:rPr lang="zh-CN" altLang="en-US"/>
              <a:t>上海财经大学出版社，使用需经授权</a:t>
            </a:r>
            <a:endParaRPr lang="en-US"/>
          </a:p>
        </p:txBody>
      </p:sp>
      <p:sp>
        <p:nvSpPr>
          <p:cNvPr id="6" name="Slide Number Placeholder 22"/>
          <p:cNvSpPr>
            <a:spLocks noGrp="1"/>
          </p:cNvSpPr>
          <p:nvPr>
            <p:ph type="sldNum" sz="quarter" idx="12"/>
          </p:nvPr>
        </p:nvSpPr>
        <p:spPr/>
        <p:txBody>
          <a:bodyPr/>
          <a:lstStyle>
            <a:lvl1pPr>
              <a:defRPr/>
            </a:lvl1pPr>
          </a:lstStyle>
          <a:p>
            <a:pPr>
              <a:defRPr/>
            </a:pPr>
            <a:fld id="{F3FB3396-EDF5-4C7D-AE18-146BEEA45C17}" type="slidenum">
              <a:rPr lang="en-US"/>
              <a:pPr>
                <a:defRPr/>
              </a:pPr>
              <a:t>‹#›</a:t>
            </a:fld>
            <a:endParaRPr lang="en-US"/>
          </a:p>
        </p:txBody>
      </p:sp>
    </p:spTree>
    <p:extLst>
      <p:ext uri="{BB962C8B-B14F-4D97-AF65-F5344CB8AC3E}">
        <p14:creationId xmlns:p14="http://schemas.microsoft.com/office/powerpoint/2010/main" val="22714491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04800" y="274638"/>
            <a:ext cx="8382000" cy="639762"/>
          </a:xfrm>
        </p:spPr>
        <p:txBody>
          <a:bodyPr>
            <a:normAutofit/>
          </a:bodyPr>
          <a:lstStyle>
            <a:lvl1pPr>
              <a:defRPr sz="2800">
                <a:solidFill>
                  <a:srgbClr val="C00000"/>
                </a:solidFill>
                <a:latin typeface="Times New Roman" pitchFamily="18" charset="0"/>
                <a:cs typeface="Times New Roman" pitchFamily="18" charset="0"/>
              </a:defRPr>
            </a:lvl1pPr>
          </a:lstStyle>
          <a:p>
            <a:r>
              <a:rPr lang="en-US" dirty="0"/>
              <a:t>Click to edit Master title style</a:t>
            </a:r>
          </a:p>
        </p:txBody>
      </p:sp>
      <p:sp>
        <p:nvSpPr>
          <p:cNvPr id="3" name="Content Placeholder 2"/>
          <p:cNvSpPr>
            <a:spLocks noGrp="1"/>
          </p:cNvSpPr>
          <p:nvPr>
            <p:ph idx="1"/>
          </p:nvPr>
        </p:nvSpPr>
        <p:spPr>
          <a:xfrm>
            <a:off x="304800" y="990600"/>
            <a:ext cx="8382000" cy="56388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94190023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5" name="Rectangle 4"/>
          <p:cNvSpPr/>
          <p:nvPr/>
        </p:nvSpPr>
        <p:spPr>
          <a:xfrm flipV="1">
            <a:off x="130175" y="914400"/>
            <a:ext cx="9013825" cy="61913"/>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a:p>
        </p:txBody>
      </p:sp>
      <p:sp>
        <p:nvSpPr>
          <p:cNvPr id="2" name="Title 1"/>
          <p:cNvSpPr>
            <a:spLocks noGrp="1"/>
          </p:cNvSpPr>
          <p:nvPr>
            <p:ph type="title"/>
          </p:nvPr>
        </p:nvSpPr>
        <p:spPr>
          <a:xfrm>
            <a:off x="228600" y="304800"/>
            <a:ext cx="8113713" cy="533401"/>
          </a:xfrm>
        </p:spPr>
        <p:txBody>
          <a:bodyPr>
            <a:noAutofit/>
          </a:bodyPr>
          <a:lstStyle>
            <a:lvl1pPr algn="l">
              <a:buNone/>
              <a:defRPr sz="2800" b="1" cap="none">
                <a:solidFill>
                  <a:schemeClr val="tx1"/>
                </a:solidFill>
                <a:latin typeface="Century" pitchFamily="18" charset="0"/>
              </a:defRPr>
            </a:lvl1pPr>
          </a:lstStyle>
          <a:p>
            <a:r>
              <a:rPr lang="en-US"/>
              <a:t>Click to edit Master title style</a:t>
            </a:r>
            <a:endParaRPr lang="en-US" dirty="0"/>
          </a:p>
        </p:txBody>
      </p:sp>
      <p:sp>
        <p:nvSpPr>
          <p:cNvPr id="3" name="Text Placeholder 2"/>
          <p:cNvSpPr>
            <a:spLocks noGrp="1"/>
          </p:cNvSpPr>
          <p:nvPr>
            <p:ph type="body" idx="1"/>
          </p:nvPr>
        </p:nvSpPr>
        <p:spPr>
          <a:xfrm>
            <a:off x="381000" y="1066800"/>
            <a:ext cx="8153400" cy="5221061"/>
          </a:xfrm>
        </p:spPr>
        <p:txBody>
          <a:bodyPr/>
          <a:lstStyle>
            <a:lvl1pPr marL="0" indent="0">
              <a:buNone/>
              <a:defRPr sz="24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dirty="0"/>
              <a:t>Click to edit Master text styles</a:t>
            </a:r>
          </a:p>
        </p:txBody>
      </p:sp>
      <p:sp>
        <p:nvSpPr>
          <p:cNvPr id="7" name="Footer Placeholder 6"/>
          <p:cNvSpPr>
            <a:spLocks noGrp="1"/>
          </p:cNvSpPr>
          <p:nvPr>
            <p:ph type="ftr" sz="quarter" idx="11"/>
          </p:nvPr>
        </p:nvSpPr>
        <p:spPr>
          <a:xfrm>
            <a:off x="5943600" y="6378348"/>
            <a:ext cx="2971800" cy="381000"/>
          </a:xfrm>
        </p:spPr>
        <p:txBody>
          <a:bodyPr/>
          <a:lstStyle>
            <a:lvl1pPr>
              <a:defRPr sz="900" b="0"/>
            </a:lvl1pPr>
          </a:lstStyle>
          <a:p>
            <a:pPr algn="l">
              <a:defRPr/>
            </a:pPr>
            <a:r>
              <a:rPr lang="zh-CN" altLang="en-US"/>
              <a:t>版权所有</a:t>
            </a:r>
            <a:r>
              <a:rPr lang="en-US" altLang="zh-CN"/>
              <a:t>@</a:t>
            </a:r>
            <a:r>
              <a:rPr lang="zh-CN" altLang="en-US"/>
              <a:t>上海财经大学出版社，使用需经授权</a:t>
            </a:r>
            <a:endParaRPr lang="en-US" sz="1200" b="1" dirty="0"/>
          </a:p>
        </p:txBody>
      </p:sp>
    </p:spTree>
    <p:extLst>
      <p:ext uri="{BB962C8B-B14F-4D97-AF65-F5344CB8AC3E}">
        <p14:creationId xmlns:p14="http://schemas.microsoft.com/office/powerpoint/2010/main" val="6042937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9" name="Content Placeholder 8"/>
          <p:cNvSpPr>
            <a:spLocks noGrp="1"/>
          </p:cNvSpPr>
          <p:nvPr>
            <p:ph sz="quarter" idx="1"/>
          </p:nvPr>
        </p:nvSpPr>
        <p:spPr>
          <a:xfrm>
            <a:off x="914400" y="1447800"/>
            <a:ext cx="3749040" cy="45720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1" name="Content Placeholder 10"/>
          <p:cNvSpPr>
            <a:spLocks noGrp="1"/>
          </p:cNvSpPr>
          <p:nvPr>
            <p:ph sz="quarter" idx="2"/>
          </p:nvPr>
        </p:nvSpPr>
        <p:spPr>
          <a:xfrm>
            <a:off x="4933950" y="1447800"/>
            <a:ext cx="3749040" cy="45720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13"/>
          <p:cNvSpPr>
            <a:spLocks noGrp="1"/>
          </p:cNvSpPr>
          <p:nvPr>
            <p:ph type="dt" sz="half" idx="10"/>
          </p:nvPr>
        </p:nvSpPr>
        <p:spPr/>
        <p:txBody>
          <a:bodyPr/>
          <a:lstStyle>
            <a:lvl1pPr>
              <a:defRPr/>
            </a:lvl1pPr>
          </a:lstStyle>
          <a:p>
            <a:pPr>
              <a:defRPr/>
            </a:pPr>
            <a:endParaRPr lang="en-US"/>
          </a:p>
        </p:txBody>
      </p:sp>
      <p:sp>
        <p:nvSpPr>
          <p:cNvPr id="6" name="Footer Placeholder 2"/>
          <p:cNvSpPr>
            <a:spLocks noGrp="1"/>
          </p:cNvSpPr>
          <p:nvPr>
            <p:ph type="ftr" sz="quarter" idx="11"/>
          </p:nvPr>
        </p:nvSpPr>
        <p:spPr/>
        <p:txBody>
          <a:bodyPr/>
          <a:lstStyle>
            <a:lvl1pPr>
              <a:defRPr/>
            </a:lvl1pPr>
          </a:lstStyle>
          <a:p>
            <a:pPr>
              <a:defRPr/>
            </a:pPr>
            <a:r>
              <a:rPr lang="zh-CN" altLang="en-US"/>
              <a:t>版权所有</a:t>
            </a:r>
            <a:r>
              <a:rPr lang="en-US" altLang="zh-CN"/>
              <a:t>@</a:t>
            </a:r>
            <a:r>
              <a:rPr lang="zh-CN" altLang="en-US"/>
              <a:t>上海财经大学出版社，使用需经授权</a:t>
            </a:r>
            <a:endParaRPr lang="en-US"/>
          </a:p>
        </p:txBody>
      </p:sp>
      <p:sp>
        <p:nvSpPr>
          <p:cNvPr id="7" name="Slide Number Placeholder 22"/>
          <p:cNvSpPr>
            <a:spLocks noGrp="1"/>
          </p:cNvSpPr>
          <p:nvPr>
            <p:ph type="sldNum" sz="quarter" idx="12"/>
          </p:nvPr>
        </p:nvSpPr>
        <p:spPr/>
        <p:txBody>
          <a:bodyPr/>
          <a:lstStyle>
            <a:lvl1pPr>
              <a:defRPr/>
            </a:lvl1pPr>
          </a:lstStyle>
          <a:p>
            <a:pPr>
              <a:defRPr/>
            </a:pPr>
            <a:fld id="{50C160A6-CBD2-4534-B5BF-031991377626}" type="slidenum">
              <a:rPr lang="en-US"/>
              <a:pPr>
                <a:defRPr/>
              </a:pPr>
              <a:t>‹#›</a:t>
            </a:fld>
            <a:endParaRPr lang="en-US"/>
          </a:p>
        </p:txBody>
      </p:sp>
    </p:spTree>
    <p:extLst>
      <p:ext uri="{BB962C8B-B14F-4D97-AF65-F5344CB8AC3E}">
        <p14:creationId xmlns:p14="http://schemas.microsoft.com/office/powerpoint/2010/main" val="47163676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914400" y="273050"/>
            <a:ext cx="77724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914400" y="1447800"/>
            <a:ext cx="3733800" cy="762000"/>
          </a:xfrm>
          <a:noFill/>
          <a:ln w="12700" cap="sq" cmpd="sng" algn="ctr">
            <a:noFill/>
            <a:prstDash val="solid"/>
          </a:ln>
        </p:spPr>
        <p:txBody>
          <a:bodyPr anchor="b">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a:r>
              <a:rPr lang="en-US"/>
              <a:t>Click to edit Master text styles</a:t>
            </a:r>
          </a:p>
        </p:txBody>
      </p:sp>
      <p:sp>
        <p:nvSpPr>
          <p:cNvPr id="4" name="Text Placeholder 3"/>
          <p:cNvSpPr>
            <a:spLocks noGrp="1"/>
          </p:cNvSpPr>
          <p:nvPr>
            <p:ph type="body" sz="half" idx="3"/>
          </p:nvPr>
        </p:nvSpPr>
        <p:spPr>
          <a:xfrm>
            <a:off x="4953000" y="1447800"/>
            <a:ext cx="3733800" cy="762000"/>
          </a:xfrm>
          <a:noFill/>
          <a:ln w="12700" cap="sq" cmpd="sng" algn="ctr">
            <a:noFill/>
            <a:prstDash val="solid"/>
          </a:ln>
        </p:spPr>
        <p:txBody>
          <a:bodyPr anchor="b">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a:r>
              <a:rPr lang="en-US"/>
              <a:t>Click to edit Master text styles</a:t>
            </a:r>
          </a:p>
        </p:txBody>
      </p:sp>
      <p:sp>
        <p:nvSpPr>
          <p:cNvPr id="11" name="Content Placeholder 10"/>
          <p:cNvSpPr>
            <a:spLocks noGrp="1"/>
          </p:cNvSpPr>
          <p:nvPr>
            <p:ph sz="half" idx="2"/>
          </p:nvPr>
        </p:nvSpPr>
        <p:spPr>
          <a:xfrm>
            <a:off x="914400" y="2247900"/>
            <a:ext cx="3733800" cy="3886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3" name="Content Placeholder 12"/>
          <p:cNvSpPr>
            <a:spLocks noGrp="1"/>
          </p:cNvSpPr>
          <p:nvPr>
            <p:ph sz="half" idx="4"/>
          </p:nvPr>
        </p:nvSpPr>
        <p:spPr>
          <a:xfrm>
            <a:off x="4953000" y="2247900"/>
            <a:ext cx="3733800" cy="3886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13"/>
          <p:cNvSpPr>
            <a:spLocks noGrp="1"/>
          </p:cNvSpPr>
          <p:nvPr>
            <p:ph type="dt" sz="half" idx="10"/>
          </p:nvPr>
        </p:nvSpPr>
        <p:spPr/>
        <p:txBody>
          <a:bodyPr/>
          <a:lstStyle>
            <a:lvl1pPr>
              <a:defRPr/>
            </a:lvl1pPr>
          </a:lstStyle>
          <a:p>
            <a:pPr>
              <a:defRPr/>
            </a:pPr>
            <a:endParaRPr lang="en-US"/>
          </a:p>
        </p:txBody>
      </p:sp>
      <p:sp>
        <p:nvSpPr>
          <p:cNvPr id="8" name="Footer Placeholder 2"/>
          <p:cNvSpPr>
            <a:spLocks noGrp="1"/>
          </p:cNvSpPr>
          <p:nvPr>
            <p:ph type="ftr" sz="quarter" idx="11"/>
          </p:nvPr>
        </p:nvSpPr>
        <p:spPr/>
        <p:txBody>
          <a:bodyPr/>
          <a:lstStyle>
            <a:lvl1pPr>
              <a:defRPr/>
            </a:lvl1pPr>
          </a:lstStyle>
          <a:p>
            <a:pPr>
              <a:defRPr/>
            </a:pPr>
            <a:r>
              <a:rPr lang="zh-CN" altLang="en-US"/>
              <a:t>版权所有</a:t>
            </a:r>
            <a:r>
              <a:rPr lang="en-US" altLang="zh-CN"/>
              <a:t>@</a:t>
            </a:r>
            <a:r>
              <a:rPr lang="zh-CN" altLang="en-US"/>
              <a:t>上海财经大学出版社，使用需经授权</a:t>
            </a:r>
            <a:endParaRPr lang="en-US"/>
          </a:p>
        </p:txBody>
      </p:sp>
      <p:sp>
        <p:nvSpPr>
          <p:cNvPr id="9" name="Slide Number Placeholder 22"/>
          <p:cNvSpPr>
            <a:spLocks noGrp="1"/>
          </p:cNvSpPr>
          <p:nvPr>
            <p:ph type="sldNum" sz="quarter" idx="12"/>
          </p:nvPr>
        </p:nvSpPr>
        <p:spPr/>
        <p:txBody>
          <a:bodyPr/>
          <a:lstStyle>
            <a:lvl1pPr>
              <a:defRPr/>
            </a:lvl1pPr>
          </a:lstStyle>
          <a:p>
            <a:pPr>
              <a:defRPr/>
            </a:pPr>
            <a:fld id="{6F8D3753-6E98-4DAF-B0A2-5681D322E2EC}" type="slidenum">
              <a:rPr lang="en-US"/>
              <a:pPr>
                <a:defRPr/>
              </a:pPr>
              <a:t>‹#›</a:t>
            </a:fld>
            <a:endParaRPr lang="en-US"/>
          </a:p>
        </p:txBody>
      </p:sp>
    </p:spTree>
    <p:extLst>
      <p:ext uri="{BB962C8B-B14F-4D97-AF65-F5344CB8AC3E}">
        <p14:creationId xmlns:p14="http://schemas.microsoft.com/office/powerpoint/2010/main" val="193092763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13"/>
          <p:cNvSpPr>
            <a:spLocks noGrp="1"/>
          </p:cNvSpPr>
          <p:nvPr>
            <p:ph type="dt" sz="half" idx="10"/>
          </p:nvPr>
        </p:nvSpPr>
        <p:spPr/>
        <p:txBody>
          <a:bodyPr/>
          <a:lstStyle>
            <a:lvl1pPr>
              <a:defRPr/>
            </a:lvl1pPr>
          </a:lstStyle>
          <a:p>
            <a:pPr>
              <a:defRPr/>
            </a:pPr>
            <a:endParaRPr lang="en-US"/>
          </a:p>
        </p:txBody>
      </p:sp>
      <p:sp>
        <p:nvSpPr>
          <p:cNvPr id="4" name="Footer Placeholder 2"/>
          <p:cNvSpPr>
            <a:spLocks noGrp="1"/>
          </p:cNvSpPr>
          <p:nvPr>
            <p:ph type="ftr" sz="quarter" idx="11"/>
          </p:nvPr>
        </p:nvSpPr>
        <p:spPr/>
        <p:txBody>
          <a:bodyPr/>
          <a:lstStyle>
            <a:lvl1pPr>
              <a:defRPr/>
            </a:lvl1pPr>
          </a:lstStyle>
          <a:p>
            <a:pPr>
              <a:defRPr/>
            </a:pPr>
            <a:r>
              <a:rPr lang="zh-CN" altLang="en-US"/>
              <a:t>版权所有</a:t>
            </a:r>
            <a:r>
              <a:rPr lang="en-US" altLang="zh-CN"/>
              <a:t>@</a:t>
            </a:r>
            <a:r>
              <a:rPr lang="zh-CN" altLang="en-US"/>
              <a:t>上海财经大学出版社，使用需经授权</a:t>
            </a:r>
            <a:endParaRPr lang="en-US"/>
          </a:p>
        </p:txBody>
      </p:sp>
      <p:sp>
        <p:nvSpPr>
          <p:cNvPr id="5" name="Slide Number Placeholder 22"/>
          <p:cNvSpPr>
            <a:spLocks noGrp="1"/>
          </p:cNvSpPr>
          <p:nvPr>
            <p:ph type="sldNum" sz="quarter" idx="12"/>
          </p:nvPr>
        </p:nvSpPr>
        <p:spPr/>
        <p:txBody>
          <a:bodyPr/>
          <a:lstStyle>
            <a:lvl1pPr>
              <a:defRPr/>
            </a:lvl1pPr>
          </a:lstStyle>
          <a:p>
            <a:pPr>
              <a:defRPr/>
            </a:pPr>
            <a:fld id="{36AE55F2-7F28-430F-AC2D-ED34308ADC90}" type="slidenum">
              <a:rPr lang="en-US"/>
              <a:pPr>
                <a:defRPr/>
              </a:pPr>
              <a:t>‹#›</a:t>
            </a:fld>
            <a:endParaRPr lang="en-US"/>
          </a:p>
        </p:txBody>
      </p:sp>
    </p:spTree>
    <p:extLst>
      <p:ext uri="{BB962C8B-B14F-4D97-AF65-F5344CB8AC3E}">
        <p14:creationId xmlns:p14="http://schemas.microsoft.com/office/powerpoint/2010/main" val="336175444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3"/>
          <p:cNvSpPr>
            <a:spLocks noGrp="1"/>
          </p:cNvSpPr>
          <p:nvPr>
            <p:ph type="dt" sz="half" idx="10"/>
          </p:nvPr>
        </p:nvSpPr>
        <p:spPr/>
        <p:txBody>
          <a:bodyPr/>
          <a:lstStyle>
            <a:lvl1pPr>
              <a:defRPr/>
            </a:lvl1pPr>
          </a:lstStyle>
          <a:p>
            <a:pPr>
              <a:defRPr/>
            </a:pPr>
            <a:endParaRPr lang="en-US"/>
          </a:p>
        </p:txBody>
      </p:sp>
      <p:sp>
        <p:nvSpPr>
          <p:cNvPr id="3" name="Footer Placeholder 2"/>
          <p:cNvSpPr>
            <a:spLocks noGrp="1"/>
          </p:cNvSpPr>
          <p:nvPr>
            <p:ph type="ftr" sz="quarter" idx="11"/>
          </p:nvPr>
        </p:nvSpPr>
        <p:spPr/>
        <p:txBody>
          <a:bodyPr/>
          <a:lstStyle>
            <a:lvl1pPr>
              <a:defRPr/>
            </a:lvl1pPr>
          </a:lstStyle>
          <a:p>
            <a:pPr>
              <a:defRPr/>
            </a:pPr>
            <a:r>
              <a:rPr lang="zh-CN" altLang="en-US"/>
              <a:t>版权所有</a:t>
            </a:r>
            <a:r>
              <a:rPr lang="en-US" altLang="zh-CN"/>
              <a:t>@</a:t>
            </a:r>
            <a:r>
              <a:rPr lang="zh-CN" altLang="en-US"/>
              <a:t>上海财经大学出版社，使用需经授权</a:t>
            </a:r>
            <a:endParaRPr lang="en-US"/>
          </a:p>
        </p:txBody>
      </p:sp>
      <p:sp>
        <p:nvSpPr>
          <p:cNvPr id="4" name="Slide Number Placeholder 22"/>
          <p:cNvSpPr>
            <a:spLocks noGrp="1"/>
          </p:cNvSpPr>
          <p:nvPr>
            <p:ph type="sldNum" sz="quarter" idx="12"/>
          </p:nvPr>
        </p:nvSpPr>
        <p:spPr/>
        <p:txBody>
          <a:bodyPr/>
          <a:lstStyle>
            <a:lvl1pPr>
              <a:defRPr/>
            </a:lvl1pPr>
          </a:lstStyle>
          <a:p>
            <a:pPr>
              <a:defRPr/>
            </a:pPr>
            <a:fld id="{5DEE90E2-96ED-477D-9C60-5F51BC06CF8C}" type="slidenum">
              <a:rPr lang="en-US"/>
              <a:pPr>
                <a:defRPr/>
              </a:pPr>
              <a:t>‹#›</a:t>
            </a:fld>
            <a:endParaRPr lang="en-US"/>
          </a:p>
        </p:txBody>
      </p:sp>
    </p:spTree>
    <p:extLst>
      <p:ext uri="{BB962C8B-B14F-4D97-AF65-F5344CB8AC3E}">
        <p14:creationId xmlns:p14="http://schemas.microsoft.com/office/powerpoint/2010/main" val="1660093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5" name="Rectangle 4"/>
          <p:cNvSpPr/>
          <p:nvPr/>
        </p:nvSpPr>
        <p:spPr>
          <a:xfrm>
            <a:off x="0" y="0"/>
            <a:ext cx="9144000" cy="6858000"/>
          </a:xfrm>
          <a:prstGeom prst="rect">
            <a:avLst/>
          </a:prstGeom>
          <a:solidFill>
            <a:srgbClr val="FFFFFF"/>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a:p>
        </p:txBody>
      </p:sp>
      <p:sp useBgFill="1">
        <p:nvSpPr>
          <p:cNvPr id="6" name="Rounded Rectangle 5"/>
          <p:cNvSpPr/>
          <p:nvPr/>
        </p:nvSpPr>
        <p:spPr>
          <a:xfrm>
            <a:off x="63500" y="69850"/>
            <a:ext cx="9013825" cy="6692900"/>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hangingPunct="1">
              <a:defRPr/>
            </a:pPr>
            <a:endParaRPr lang="en-US"/>
          </a:p>
        </p:txBody>
      </p:sp>
      <p:sp>
        <p:nvSpPr>
          <p:cNvPr id="2" name="Title 1"/>
          <p:cNvSpPr>
            <a:spLocks noGrp="1"/>
          </p:cNvSpPr>
          <p:nvPr>
            <p:ph type="title"/>
          </p:nvPr>
        </p:nvSpPr>
        <p:spPr>
          <a:xfrm>
            <a:off x="914400" y="273050"/>
            <a:ext cx="7772400" cy="1143000"/>
          </a:xfrm>
        </p:spPr>
        <p:txBody>
          <a:bodyPr/>
          <a:lstStyle>
            <a:lvl1pPr algn="l">
              <a:buNone/>
              <a:defRPr sz="4000" b="0"/>
            </a:lvl1pPr>
          </a:lstStyle>
          <a:p>
            <a:r>
              <a:rPr lang="en-US"/>
              <a:t>Click to edit Master title style</a:t>
            </a:r>
          </a:p>
        </p:txBody>
      </p:sp>
      <p:sp>
        <p:nvSpPr>
          <p:cNvPr id="3" name="Text Placeholder 2"/>
          <p:cNvSpPr>
            <a:spLocks noGrp="1"/>
          </p:cNvSpPr>
          <p:nvPr>
            <p:ph type="body" idx="2"/>
          </p:nvPr>
        </p:nvSpPr>
        <p:spPr>
          <a:xfrm>
            <a:off x="914400" y="1600200"/>
            <a:ext cx="1905000" cy="4495800"/>
          </a:xfrm>
        </p:spPr>
        <p:txBody>
          <a:bodyPr/>
          <a:lstStyle>
            <a:lvl1pPr marL="0" indent="0">
              <a:buNone/>
              <a:defRPr sz="1800"/>
            </a:lvl1pPr>
            <a:lvl2pPr>
              <a:buNone/>
              <a:defRPr sz="1200"/>
            </a:lvl2pPr>
            <a:lvl3pPr>
              <a:buNone/>
              <a:defRPr sz="1000"/>
            </a:lvl3pPr>
            <a:lvl4pPr>
              <a:buNone/>
              <a:defRPr sz="900"/>
            </a:lvl4pPr>
            <a:lvl5pPr>
              <a:buNone/>
              <a:defRPr sz="900"/>
            </a:lvl5pPr>
          </a:lstStyle>
          <a:p>
            <a:pPr lvl="0"/>
            <a:r>
              <a:rPr lang="en-US"/>
              <a:t>Click to edit Master text styles</a:t>
            </a:r>
          </a:p>
        </p:txBody>
      </p:sp>
      <p:sp>
        <p:nvSpPr>
          <p:cNvPr id="11" name="Content Placeholder 10"/>
          <p:cNvSpPr>
            <a:spLocks noGrp="1"/>
          </p:cNvSpPr>
          <p:nvPr>
            <p:ph sz="quarter" idx="1"/>
          </p:nvPr>
        </p:nvSpPr>
        <p:spPr>
          <a:xfrm>
            <a:off x="2971800" y="1600200"/>
            <a:ext cx="5715000" cy="4495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4"/>
          <p:cNvSpPr>
            <a:spLocks noGrp="1"/>
          </p:cNvSpPr>
          <p:nvPr>
            <p:ph type="dt" sz="half" idx="10"/>
          </p:nvPr>
        </p:nvSpPr>
        <p:spPr/>
        <p:txBody>
          <a:bodyPr/>
          <a:lstStyle>
            <a:lvl1pPr>
              <a:defRPr/>
            </a:lvl1pPr>
          </a:lstStyle>
          <a:p>
            <a:pPr>
              <a:defRPr/>
            </a:pPr>
            <a:endParaRPr lang="en-US"/>
          </a:p>
        </p:txBody>
      </p:sp>
      <p:sp>
        <p:nvSpPr>
          <p:cNvPr id="8" name="Footer Placeholder 5"/>
          <p:cNvSpPr>
            <a:spLocks noGrp="1"/>
          </p:cNvSpPr>
          <p:nvPr>
            <p:ph type="ftr" sz="quarter" idx="11"/>
          </p:nvPr>
        </p:nvSpPr>
        <p:spPr/>
        <p:txBody>
          <a:bodyPr/>
          <a:lstStyle>
            <a:lvl1pPr>
              <a:defRPr/>
            </a:lvl1pPr>
          </a:lstStyle>
          <a:p>
            <a:pPr>
              <a:defRPr/>
            </a:pPr>
            <a:r>
              <a:rPr lang="zh-CN" altLang="en-US"/>
              <a:t>版权所有</a:t>
            </a:r>
            <a:r>
              <a:rPr lang="en-US" altLang="zh-CN"/>
              <a:t>@</a:t>
            </a:r>
            <a:r>
              <a:rPr lang="zh-CN" altLang="en-US"/>
              <a:t>上海财经大学出版社，使用需经授权</a:t>
            </a:r>
            <a:endParaRPr lang="en-US"/>
          </a:p>
        </p:txBody>
      </p:sp>
      <p:sp>
        <p:nvSpPr>
          <p:cNvPr id="9" name="Slide Number Placeholder 6"/>
          <p:cNvSpPr>
            <a:spLocks noGrp="1"/>
          </p:cNvSpPr>
          <p:nvPr>
            <p:ph type="sldNum" sz="quarter" idx="12"/>
          </p:nvPr>
        </p:nvSpPr>
        <p:spPr/>
        <p:txBody>
          <a:bodyPr/>
          <a:lstStyle>
            <a:lvl1pPr>
              <a:defRPr smtClean="0"/>
            </a:lvl1pPr>
          </a:lstStyle>
          <a:p>
            <a:pPr>
              <a:defRPr/>
            </a:pPr>
            <a:fld id="{DB66F61D-73AE-4755-ABD8-588617BE0F56}" type="slidenum">
              <a:rPr lang="en-US"/>
              <a:pPr>
                <a:defRPr/>
              </a:pPr>
              <a:t>‹#›</a:t>
            </a:fld>
            <a:endParaRPr lang="en-US"/>
          </a:p>
        </p:txBody>
      </p:sp>
    </p:spTree>
    <p:extLst>
      <p:ext uri="{BB962C8B-B14F-4D97-AF65-F5344CB8AC3E}">
        <p14:creationId xmlns:p14="http://schemas.microsoft.com/office/powerpoint/2010/main" val="181821199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5" name="Rectangle 4"/>
          <p:cNvSpPr/>
          <p:nvPr/>
        </p:nvSpPr>
        <p:spPr>
          <a:xfrm flipV="1">
            <a:off x="68263" y="4683125"/>
            <a:ext cx="9007475" cy="92075"/>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a:p>
        </p:txBody>
      </p:sp>
      <p:sp>
        <p:nvSpPr>
          <p:cNvPr id="6" name="Rectangle 5"/>
          <p:cNvSpPr/>
          <p:nvPr/>
        </p:nvSpPr>
        <p:spPr>
          <a:xfrm>
            <a:off x="68263" y="4649788"/>
            <a:ext cx="9007475" cy="46037"/>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a:p>
        </p:txBody>
      </p:sp>
      <p:sp>
        <p:nvSpPr>
          <p:cNvPr id="7" name="Rectangle 6"/>
          <p:cNvSpPr/>
          <p:nvPr/>
        </p:nvSpPr>
        <p:spPr>
          <a:xfrm>
            <a:off x="68263" y="4773613"/>
            <a:ext cx="9007475" cy="47625"/>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a:p>
        </p:txBody>
      </p:sp>
      <p:sp>
        <p:nvSpPr>
          <p:cNvPr id="2" name="Title 1"/>
          <p:cNvSpPr>
            <a:spLocks noGrp="1"/>
          </p:cNvSpPr>
          <p:nvPr>
            <p:ph type="title"/>
          </p:nvPr>
        </p:nvSpPr>
        <p:spPr>
          <a:xfrm>
            <a:off x="914400" y="4900550"/>
            <a:ext cx="7315200" cy="522288"/>
          </a:xfrm>
        </p:spPr>
        <p:txBody>
          <a:bodyPr anchor="ctr">
            <a:noAutofit/>
          </a:bodyPr>
          <a:lstStyle>
            <a:lvl1pPr algn="l">
              <a:buNone/>
              <a:defRPr sz="2800" b="0"/>
            </a:lvl1pPr>
          </a:lstStyle>
          <a:p>
            <a:r>
              <a:rPr lang="en-US"/>
              <a:t>Click to edit Master title style</a:t>
            </a:r>
          </a:p>
        </p:txBody>
      </p:sp>
      <p:sp>
        <p:nvSpPr>
          <p:cNvPr id="4" name="Text Placeholder 3"/>
          <p:cNvSpPr>
            <a:spLocks noGrp="1"/>
          </p:cNvSpPr>
          <p:nvPr>
            <p:ph type="body" sz="half" idx="2"/>
          </p:nvPr>
        </p:nvSpPr>
        <p:spPr>
          <a:xfrm>
            <a:off x="914400" y="5445825"/>
            <a:ext cx="7315200" cy="685800"/>
          </a:xfrm>
        </p:spPr>
        <p:txBody>
          <a:bodyPr/>
          <a:lstStyle>
            <a:lvl1pPr marL="0" indent="0">
              <a:buFontTx/>
              <a:buNone/>
              <a:defRPr sz="1600"/>
            </a:lvl1pPr>
            <a:lvl2pPr>
              <a:defRPr sz="1200"/>
            </a:lvl2pPr>
            <a:lvl3pPr>
              <a:defRPr sz="1000"/>
            </a:lvl3pPr>
            <a:lvl4pPr>
              <a:defRPr sz="900"/>
            </a:lvl4pPr>
            <a:lvl5pPr>
              <a:defRPr sz="900"/>
            </a:lvl5pPr>
          </a:lstStyle>
          <a:p>
            <a:pPr lvl="0"/>
            <a:r>
              <a:rPr lang="en-US"/>
              <a:t>Click to edit Master text styles</a:t>
            </a:r>
          </a:p>
        </p:txBody>
      </p:sp>
      <p:sp>
        <p:nvSpPr>
          <p:cNvPr id="3" name="Picture Placeholder 2"/>
          <p:cNvSpPr>
            <a:spLocks noGrp="1"/>
          </p:cNvSpPr>
          <p:nvPr>
            <p:ph type="pic" idx="1"/>
          </p:nvPr>
        </p:nvSpPr>
        <p:spPr>
          <a:xfrm>
            <a:off x="68308" y="66675"/>
            <a:ext cx="9001873" cy="4581525"/>
          </a:xfrm>
          <a:prstGeom prst="round2SameRect">
            <a:avLst>
              <a:gd name="adj1" fmla="val 7101"/>
              <a:gd name="adj2" fmla="val 0"/>
            </a:avLst>
          </a:prstGeom>
          <a:solidFill>
            <a:schemeClr val="bg2"/>
          </a:solidFill>
          <a:ln w="6350">
            <a:solidFill>
              <a:schemeClr val="tx1"/>
            </a:solidFill>
          </a:ln>
        </p:spPr>
        <p:txBody>
          <a:bodyPr>
            <a:normAutofit/>
          </a:bodyPr>
          <a:lstStyle>
            <a:lvl1pPr marL="0" indent="0">
              <a:buNone/>
              <a:defRPr sz="3200"/>
            </a:lvl1pPr>
          </a:lstStyle>
          <a:p>
            <a:pPr lvl="0"/>
            <a:r>
              <a:rPr lang="en-US" noProof="0"/>
              <a:t>Click icon to add picture</a:t>
            </a:r>
            <a:endParaRPr lang="en-US" noProof="0" dirty="0"/>
          </a:p>
        </p:txBody>
      </p:sp>
      <p:sp>
        <p:nvSpPr>
          <p:cNvPr id="8" name="Date Placeholder 4"/>
          <p:cNvSpPr>
            <a:spLocks noGrp="1"/>
          </p:cNvSpPr>
          <p:nvPr>
            <p:ph type="dt" sz="half" idx="10"/>
          </p:nvPr>
        </p:nvSpPr>
        <p:spPr/>
        <p:txBody>
          <a:bodyPr/>
          <a:lstStyle>
            <a:lvl1pPr>
              <a:defRPr/>
            </a:lvl1pPr>
          </a:lstStyle>
          <a:p>
            <a:pPr>
              <a:defRPr/>
            </a:pPr>
            <a:endParaRPr lang="en-US"/>
          </a:p>
        </p:txBody>
      </p:sp>
      <p:sp>
        <p:nvSpPr>
          <p:cNvPr id="9" name="Footer Placeholder 5"/>
          <p:cNvSpPr>
            <a:spLocks noGrp="1"/>
          </p:cNvSpPr>
          <p:nvPr>
            <p:ph type="ftr" sz="quarter" idx="11"/>
          </p:nvPr>
        </p:nvSpPr>
        <p:spPr>
          <a:xfrm>
            <a:off x="914400" y="6172200"/>
            <a:ext cx="3886200" cy="457200"/>
          </a:xfrm>
        </p:spPr>
        <p:txBody>
          <a:bodyPr/>
          <a:lstStyle>
            <a:lvl1pPr>
              <a:defRPr/>
            </a:lvl1pPr>
          </a:lstStyle>
          <a:p>
            <a:pPr>
              <a:defRPr/>
            </a:pPr>
            <a:r>
              <a:rPr lang="zh-CN" altLang="en-US"/>
              <a:t>版权所有</a:t>
            </a:r>
            <a:r>
              <a:rPr lang="en-US" altLang="zh-CN"/>
              <a:t>@</a:t>
            </a:r>
            <a:r>
              <a:rPr lang="zh-CN" altLang="en-US"/>
              <a:t>上海财经大学出版社，使用需经授权</a:t>
            </a:r>
            <a:endParaRPr lang="en-US"/>
          </a:p>
        </p:txBody>
      </p:sp>
      <p:sp>
        <p:nvSpPr>
          <p:cNvPr id="10" name="Slide Number Placeholder 6"/>
          <p:cNvSpPr>
            <a:spLocks noGrp="1"/>
          </p:cNvSpPr>
          <p:nvPr>
            <p:ph type="sldNum" sz="quarter" idx="12"/>
          </p:nvPr>
        </p:nvSpPr>
        <p:spPr>
          <a:xfrm>
            <a:off x="146050" y="6208713"/>
            <a:ext cx="457200" cy="457200"/>
          </a:xfrm>
        </p:spPr>
        <p:txBody>
          <a:bodyPr/>
          <a:lstStyle>
            <a:lvl1pPr>
              <a:defRPr smtClean="0"/>
            </a:lvl1pPr>
          </a:lstStyle>
          <a:p>
            <a:pPr>
              <a:defRPr/>
            </a:pPr>
            <a:fld id="{C88D3EBB-3FE1-456A-9A8A-F807367E5CDA}" type="slidenum">
              <a:rPr lang="en-US"/>
              <a:pPr>
                <a:defRPr/>
              </a:pPr>
              <a:t>‹#›</a:t>
            </a:fld>
            <a:endParaRPr lang="en-US"/>
          </a:p>
        </p:txBody>
      </p:sp>
    </p:spTree>
    <p:extLst>
      <p:ext uri="{BB962C8B-B14F-4D97-AF65-F5344CB8AC3E}">
        <p14:creationId xmlns:p14="http://schemas.microsoft.com/office/powerpoint/2010/main" val="217519845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13"/>
          <p:cNvSpPr>
            <a:spLocks noGrp="1"/>
          </p:cNvSpPr>
          <p:nvPr>
            <p:ph type="dt" sz="half" idx="10"/>
          </p:nvPr>
        </p:nvSpPr>
        <p:spPr/>
        <p:txBody>
          <a:bodyPr/>
          <a:lstStyle>
            <a:lvl1pPr>
              <a:defRPr/>
            </a:lvl1pPr>
          </a:lstStyle>
          <a:p>
            <a:pPr>
              <a:defRPr/>
            </a:pPr>
            <a:endParaRPr lang="en-US"/>
          </a:p>
        </p:txBody>
      </p:sp>
      <p:sp>
        <p:nvSpPr>
          <p:cNvPr id="5" name="Footer Placeholder 2"/>
          <p:cNvSpPr>
            <a:spLocks noGrp="1"/>
          </p:cNvSpPr>
          <p:nvPr>
            <p:ph type="ftr" sz="quarter" idx="11"/>
          </p:nvPr>
        </p:nvSpPr>
        <p:spPr/>
        <p:txBody>
          <a:bodyPr/>
          <a:lstStyle>
            <a:lvl1pPr>
              <a:defRPr/>
            </a:lvl1pPr>
          </a:lstStyle>
          <a:p>
            <a:pPr>
              <a:defRPr/>
            </a:pPr>
            <a:r>
              <a:rPr lang="zh-CN" altLang="en-US"/>
              <a:t>版权所有</a:t>
            </a:r>
            <a:r>
              <a:rPr lang="en-US" altLang="zh-CN"/>
              <a:t>@</a:t>
            </a:r>
            <a:r>
              <a:rPr lang="zh-CN" altLang="en-US"/>
              <a:t>上海财经大学出版社，使用需经授权</a:t>
            </a:r>
            <a:endParaRPr lang="en-US"/>
          </a:p>
        </p:txBody>
      </p:sp>
      <p:sp>
        <p:nvSpPr>
          <p:cNvPr id="6" name="Slide Number Placeholder 22"/>
          <p:cNvSpPr>
            <a:spLocks noGrp="1"/>
          </p:cNvSpPr>
          <p:nvPr>
            <p:ph type="sldNum" sz="quarter" idx="12"/>
          </p:nvPr>
        </p:nvSpPr>
        <p:spPr/>
        <p:txBody>
          <a:bodyPr/>
          <a:lstStyle>
            <a:lvl1pPr>
              <a:defRPr/>
            </a:lvl1pPr>
          </a:lstStyle>
          <a:p>
            <a:pPr>
              <a:defRPr/>
            </a:pPr>
            <a:fld id="{03E8F6A9-80D8-498F-8A61-61CAB7F65F58}" type="slidenum">
              <a:rPr lang="en-US"/>
              <a:pPr>
                <a:defRPr/>
              </a:pPr>
              <a:t>‹#›</a:t>
            </a:fld>
            <a:endParaRPr lang="en-US"/>
          </a:p>
        </p:txBody>
      </p:sp>
    </p:spTree>
    <p:extLst>
      <p:ext uri="{BB962C8B-B14F-4D97-AF65-F5344CB8AC3E}">
        <p14:creationId xmlns:p14="http://schemas.microsoft.com/office/powerpoint/2010/main" val="273881124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useBgFill="1">
        <p:nvSpPr>
          <p:cNvPr id="8" name="Rounded Rectangle 7"/>
          <p:cNvSpPr/>
          <p:nvPr/>
        </p:nvSpPr>
        <p:spPr>
          <a:xfrm>
            <a:off x="63500" y="69850"/>
            <a:ext cx="9013825" cy="6692900"/>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hangingPunct="1">
              <a:defRPr/>
            </a:pPr>
            <a:endParaRPr lang="en-US"/>
          </a:p>
        </p:txBody>
      </p:sp>
      <p:sp>
        <p:nvSpPr>
          <p:cNvPr id="1028" name="Title Placeholder 21"/>
          <p:cNvSpPr>
            <a:spLocks noGrp="1"/>
          </p:cNvSpPr>
          <p:nvPr>
            <p:ph type="title"/>
          </p:nvPr>
        </p:nvSpPr>
        <p:spPr bwMode="auto">
          <a:xfrm>
            <a:off x="914400" y="274638"/>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91440" numCol="1" anchor="b" anchorCtr="0" compatLnSpc="1">
            <a:prstTxWarp prst="textNoShape">
              <a:avLst/>
            </a:prstTxWarp>
          </a:bodyPr>
          <a:lstStyle/>
          <a:p>
            <a:pPr lvl="0"/>
            <a:r>
              <a:rPr lang="en-US" altLang="en-US"/>
              <a:t>Click to edit Master title style</a:t>
            </a:r>
          </a:p>
        </p:txBody>
      </p:sp>
      <p:sp>
        <p:nvSpPr>
          <p:cNvPr id="1029" name="Text Placeholder 12"/>
          <p:cNvSpPr>
            <a:spLocks noGrp="1"/>
          </p:cNvSpPr>
          <p:nvPr>
            <p:ph type="body" idx="1"/>
          </p:nvPr>
        </p:nvSpPr>
        <p:spPr bwMode="auto">
          <a:xfrm>
            <a:off x="914400" y="1447800"/>
            <a:ext cx="7772400" cy="457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14" name="Date Placeholder 13"/>
          <p:cNvSpPr>
            <a:spLocks noGrp="1"/>
          </p:cNvSpPr>
          <p:nvPr>
            <p:ph type="dt" sz="half" idx="2"/>
          </p:nvPr>
        </p:nvSpPr>
        <p:spPr>
          <a:xfrm>
            <a:off x="6172200" y="6191250"/>
            <a:ext cx="2476500" cy="476250"/>
          </a:xfrm>
          <a:prstGeom prst="rect">
            <a:avLst/>
          </a:prstGeom>
        </p:spPr>
        <p:txBody>
          <a:bodyPr anchor="ctr" anchorCtr="0"/>
          <a:lstStyle>
            <a:lvl1pPr algn="r" eaLnBrk="1" latinLnBrk="0" hangingPunct="1">
              <a:defRPr kumimoji="0" sz="1400">
                <a:solidFill>
                  <a:schemeClr val="tx2"/>
                </a:solidFill>
              </a:defRPr>
            </a:lvl1pPr>
          </a:lstStyle>
          <a:p>
            <a:pPr>
              <a:defRPr/>
            </a:pPr>
            <a:endParaRPr lang="en-US"/>
          </a:p>
        </p:txBody>
      </p:sp>
      <p:sp>
        <p:nvSpPr>
          <p:cNvPr id="3" name="Footer Placeholder 2"/>
          <p:cNvSpPr>
            <a:spLocks noGrp="1"/>
          </p:cNvSpPr>
          <p:nvPr>
            <p:ph type="ftr" sz="quarter" idx="3"/>
          </p:nvPr>
        </p:nvSpPr>
        <p:spPr>
          <a:xfrm>
            <a:off x="914400" y="6172200"/>
            <a:ext cx="3962400" cy="457200"/>
          </a:xfrm>
          <a:prstGeom prst="rect">
            <a:avLst/>
          </a:prstGeom>
        </p:spPr>
        <p:txBody>
          <a:bodyPr anchor="ctr" anchorCtr="0"/>
          <a:lstStyle>
            <a:lvl1pPr algn="ctr" eaLnBrk="1" latinLnBrk="0" hangingPunct="1">
              <a:defRPr kumimoji="0" sz="1400">
                <a:solidFill>
                  <a:schemeClr val="tx2"/>
                </a:solidFill>
              </a:defRPr>
            </a:lvl1pPr>
          </a:lstStyle>
          <a:p>
            <a:pPr>
              <a:defRPr/>
            </a:pPr>
            <a:r>
              <a:rPr lang="zh-CN" altLang="en-US"/>
              <a:t>版权所有</a:t>
            </a:r>
            <a:r>
              <a:rPr lang="en-US" altLang="zh-CN"/>
              <a:t>@</a:t>
            </a:r>
            <a:r>
              <a:rPr lang="zh-CN" altLang="en-US"/>
              <a:t>上海财经大学出版社，使用需经授权</a:t>
            </a:r>
            <a:endParaRPr lang="en-US"/>
          </a:p>
        </p:txBody>
      </p:sp>
      <p:sp>
        <p:nvSpPr>
          <p:cNvPr id="23" name="Slide Number Placeholder 22"/>
          <p:cNvSpPr>
            <a:spLocks noGrp="1"/>
          </p:cNvSpPr>
          <p:nvPr>
            <p:ph type="sldNum" sz="quarter" idx="4"/>
          </p:nvPr>
        </p:nvSpPr>
        <p:spPr>
          <a:xfrm>
            <a:off x="146050" y="6210300"/>
            <a:ext cx="457200" cy="457200"/>
          </a:xfrm>
          <a:prstGeom prst="ellipse">
            <a:avLst/>
          </a:prstGeom>
          <a:solidFill>
            <a:schemeClr val="accent1"/>
          </a:solidFill>
        </p:spPr>
        <p:txBody>
          <a:bodyPr vert="horz" wrap="none" lIns="0" tIns="0" rIns="0" bIns="0" numCol="1" anchor="ctr" anchorCtr="1" compatLnSpc="1">
            <a:prstTxWarp prst="textNoShape">
              <a:avLst/>
            </a:prstTxWarp>
            <a:noAutofit/>
          </a:bodyPr>
          <a:lstStyle>
            <a:lvl1pPr algn="ctr" eaLnBrk="1" hangingPunct="1">
              <a:defRPr sz="1400" smtClean="0">
                <a:solidFill>
                  <a:srgbClr val="FFFFFF"/>
                </a:solidFill>
                <a:latin typeface="Franklin Gothic Book" panose="020B0503020102020204" pitchFamily="34" charset="0"/>
              </a:defRPr>
            </a:lvl1pPr>
          </a:lstStyle>
          <a:p>
            <a:pPr>
              <a:defRPr/>
            </a:pPr>
            <a:fld id="{EC9BEFE7-0F24-4E1B-B5F2-FFEE8A035473}"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4354" r:id="rId1"/>
    <p:sldLayoutId id="2147484355" r:id="rId2"/>
    <p:sldLayoutId id="2147484347" r:id="rId3"/>
    <p:sldLayoutId id="2147484348" r:id="rId4"/>
    <p:sldLayoutId id="2147484349" r:id="rId5"/>
    <p:sldLayoutId id="2147484350" r:id="rId6"/>
    <p:sldLayoutId id="2147484356" r:id="rId7"/>
    <p:sldLayoutId id="2147484357" r:id="rId8"/>
    <p:sldLayoutId id="2147484351" r:id="rId9"/>
    <p:sldLayoutId id="2147484352" r:id="rId10"/>
    <p:sldLayoutId id="2147484358" r:id="rId11"/>
  </p:sldLayoutIdLst>
  <p:hf sldNum="0" hdr="0" dt="0"/>
  <p:txStyles>
    <p:titleStyle>
      <a:lvl1pPr algn="l" rtl="0" eaLnBrk="0" fontAlgn="base" hangingPunct="0">
        <a:spcBef>
          <a:spcPct val="0"/>
        </a:spcBef>
        <a:spcAft>
          <a:spcPct val="0"/>
        </a:spcAft>
        <a:defRPr sz="4000" kern="1200">
          <a:solidFill>
            <a:schemeClr val="tx2"/>
          </a:solidFill>
          <a:latin typeface="+mj-lt"/>
          <a:ea typeface="+mj-ea"/>
          <a:cs typeface="+mj-cs"/>
        </a:defRPr>
      </a:lvl1pPr>
      <a:lvl2pPr algn="l" rtl="0" eaLnBrk="0" fontAlgn="base" hangingPunct="0">
        <a:spcBef>
          <a:spcPct val="0"/>
        </a:spcBef>
        <a:spcAft>
          <a:spcPct val="0"/>
        </a:spcAft>
        <a:defRPr sz="4000">
          <a:solidFill>
            <a:schemeClr val="tx2"/>
          </a:solidFill>
          <a:latin typeface="Franklin Gothic Book" pitchFamily="34" charset="0"/>
        </a:defRPr>
      </a:lvl2pPr>
      <a:lvl3pPr algn="l" rtl="0" eaLnBrk="0" fontAlgn="base" hangingPunct="0">
        <a:spcBef>
          <a:spcPct val="0"/>
        </a:spcBef>
        <a:spcAft>
          <a:spcPct val="0"/>
        </a:spcAft>
        <a:defRPr sz="4000">
          <a:solidFill>
            <a:schemeClr val="tx2"/>
          </a:solidFill>
          <a:latin typeface="Franklin Gothic Book" pitchFamily="34" charset="0"/>
        </a:defRPr>
      </a:lvl3pPr>
      <a:lvl4pPr algn="l" rtl="0" eaLnBrk="0" fontAlgn="base" hangingPunct="0">
        <a:spcBef>
          <a:spcPct val="0"/>
        </a:spcBef>
        <a:spcAft>
          <a:spcPct val="0"/>
        </a:spcAft>
        <a:defRPr sz="4000">
          <a:solidFill>
            <a:schemeClr val="tx2"/>
          </a:solidFill>
          <a:latin typeface="Franklin Gothic Book" pitchFamily="34" charset="0"/>
        </a:defRPr>
      </a:lvl4pPr>
      <a:lvl5pPr algn="l" rtl="0" eaLnBrk="0" fontAlgn="base" hangingPunct="0">
        <a:spcBef>
          <a:spcPct val="0"/>
        </a:spcBef>
        <a:spcAft>
          <a:spcPct val="0"/>
        </a:spcAft>
        <a:defRPr sz="4000">
          <a:solidFill>
            <a:schemeClr val="tx2"/>
          </a:solidFill>
          <a:latin typeface="Franklin Gothic Book" pitchFamily="34" charset="0"/>
        </a:defRPr>
      </a:lvl5pPr>
      <a:lvl6pPr marL="457200" algn="l" rtl="0" fontAlgn="base">
        <a:spcBef>
          <a:spcPct val="0"/>
        </a:spcBef>
        <a:spcAft>
          <a:spcPct val="0"/>
        </a:spcAft>
        <a:defRPr sz="4000">
          <a:solidFill>
            <a:schemeClr val="tx2"/>
          </a:solidFill>
          <a:latin typeface="Franklin Gothic Book" pitchFamily="34" charset="0"/>
        </a:defRPr>
      </a:lvl6pPr>
      <a:lvl7pPr marL="914400" algn="l" rtl="0" fontAlgn="base">
        <a:spcBef>
          <a:spcPct val="0"/>
        </a:spcBef>
        <a:spcAft>
          <a:spcPct val="0"/>
        </a:spcAft>
        <a:defRPr sz="4000">
          <a:solidFill>
            <a:schemeClr val="tx2"/>
          </a:solidFill>
          <a:latin typeface="Franklin Gothic Book" pitchFamily="34" charset="0"/>
        </a:defRPr>
      </a:lvl7pPr>
      <a:lvl8pPr marL="1371600" algn="l" rtl="0" fontAlgn="base">
        <a:spcBef>
          <a:spcPct val="0"/>
        </a:spcBef>
        <a:spcAft>
          <a:spcPct val="0"/>
        </a:spcAft>
        <a:defRPr sz="4000">
          <a:solidFill>
            <a:schemeClr val="tx2"/>
          </a:solidFill>
          <a:latin typeface="Franklin Gothic Book" pitchFamily="34" charset="0"/>
        </a:defRPr>
      </a:lvl8pPr>
      <a:lvl9pPr marL="1828800" algn="l" rtl="0" fontAlgn="base">
        <a:spcBef>
          <a:spcPct val="0"/>
        </a:spcBef>
        <a:spcAft>
          <a:spcPct val="0"/>
        </a:spcAft>
        <a:defRPr sz="4000">
          <a:solidFill>
            <a:schemeClr val="tx2"/>
          </a:solidFill>
          <a:latin typeface="Franklin Gothic Book" pitchFamily="34" charset="0"/>
        </a:defRPr>
      </a:lvl9pPr>
    </p:titleStyle>
    <p:bodyStyle>
      <a:lvl1pPr marL="273050" indent="-273050" algn="l" rtl="0" eaLnBrk="0" fontAlgn="base" hangingPunct="0">
        <a:spcBef>
          <a:spcPts val="575"/>
        </a:spcBef>
        <a:spcAft>
          <a:spcPct val="0"/>
        </a:spcAft>
        <a:buClr>
          <a:schemeClr val="accent1"/>
        </a:buClr>
        <a:buSzPct val="85000"/>
        <a:buFont typeface="Wingdings 2" panose="05020102010507070707" pitchFamily="18" charset="2"/>
        <a:buChar char=""/>
        <a:defRPr sz="2600" kern="1200">
          <a:solidFill>
            <a:schemeClr val="tx1"/>
          </a:solidFill>
          <a:latin typeface="+mn-lt"/>
          <a:ea typeface="+mn-ea"/>
          <a:cs typeface="+mn-cs"/>
        </a:defRPr>
      </a:lvl1pPr>
      <a:lvl2pPr marL="547688" indent="-228600" algn="l" rtl="0" eaLnBrk="0" fontAlgn="base" hangingPunct="0">
        <a:spcBef>
          <a:spcPts val="375"/>
        </a:spcBef>
        <a:spcAft>
          <a:spcPct val="0"/>
        </a:spcAft>
        <a:buClr>
          <a:schemeClr val="accent2"/>
        </a:buClr>
        <a:buSzPct val="85000"/>
        <a:buFont typeface="Wingdings 2" panose="05020102010507070707" pitchFamily="18" charset="2"/>
        <a:buChar char=""/>
        <a:defRPr sz="2400" kern="1200">
          <a:solidFill>
            <a:schemeClr val="tx1"/>
          </a:solidFill>
          <a:latin typeface="+mn-lt"/>
          <a:ea typeface="+mn-ea"/>
          <a:cs typeface="+mn-cs"/>
        </a:defRPr>
      </a:lvl2pPr>
      <a:lvl3pPr marL="822325" indent="-228600" algn="l" rtl="0" eaLnBrk="0" fontAlgn="base" hangingPunct="0">
        <a:spcBef>
          <a:spcPts val="375"/>
        </a:spcBef>
        <a:spcAft>
          <a:spcPct val="0"/>
        </a:spcAft>
        <a:buClr>
          <a:srgbClr val="E6B1AB"/>
        </a:buClr>
        <a:buSzPct val="85000"/>
        <a:buFont typeface="Wingdings 2" panose="05020102010507070707" pitchFamily="18" charset="2"/>
        <a:buChar char=""/>
        <a:defRPr sz="2000" kern="1200">
          <a:solidFill>
            <a:schemeClr val="tx1"/>
          </a:solidFill>
          <a:latin typeface="+mn-lt"/>
          <a:ea typeface="+mn-ea"/>
          <a:cs typeface="+mn-cs"/>
        </a:defRPr>
      </a:lvl3pPr>
      <a:lvl4pPr marL="1096963" indent="-228600" algn="l" rtl="0" eaLnBrk="0" fontAlgn="base" hangingPunct="0">
        <a:spcBef>
          <a:spcPts val="375"/>
        </a:spcBef>
        <a:spcAft>
          <a:spcPct val="0"/>
        </a:spcAft>
        <a:buClr>
          <a:srgbClr val="A28E6A"/>
        </a:buClr>
        <a:buSzPct val="80000"/>
        <a:buFont typeface="Wingdings 2" panose="05020102010507070707" pitchFamily="18" charset="2"/>
        <a:buChar char=""/>
        <a:defRPr sz="2000" kern="1200">
          <a:solidFill>
            <a:schemeClr val="tx1"/>
          </a:solidFill>
          <a:latin typeface="+mn-lt"/>
          <a:ea typeface="+mn-ea"/>
          <a:cs typeface="+mn-cs"/>
        </a:defRPr>
      </a:lvl4pPr>
      <a:lvl5pPr marL="1371600" indent="-228600" algn="l" rtl="0" eaLnBrk="0" fontAlgn="base" hangingPunct="0">
        <a:spcBef>
          <a:spcPts val="375"/>
        </a:spcBef>
        <a:spcAft>
          <a:spcPct val="0"/>
        </a:spcAft>
        <a:buClr>
          <a:srgbClr val="A28E6A"/>
        </a:buClr>
        <a:buChar char="o"/>
        <a:defRPr sz="2000" kern="1200">
          <a:solidFill>
            <a:schemeClr val="tx1"/>
          </a:solidFill>
          <a:latin typeface="+mn-lt"/>
          <a:ea typeface="+mn-ea"/>
          <a:cs typeface="+mn-cs"/>
        </a:defRPr>
      </a:lvl5pPr>
      <a:lvl6pPr marL="1645920" indent="-228600" algn="l" rtl="0" eaLnBrk="1" latinLnBrk="0" hangingPunct="1">
        <a:spcBef>
          <a:spcPts val="370"/>
        </a:spcBef>
        <a:buClr>
          <a:schemeClr val="accent3"/>
        </a:buClr>
        <a:buChar char="•"/>
        <a:defRPr kumimoji="0" sz="1800" kern="1200" baseline="0">
          <a:solidFill>
            <a:schemeClr val="tx1"/>
          </a:solidFill>
          <a:latin typeface="+mn-lt"/>
          <a:ea typeface="+mn-ea"/>
          <a:cs typeface="+mn-cs"/>
        </a:defRPr>
      </a:lvl6pPr>
      <a:lvl7pPr marL="1920240" indent="-228600" algn="l" rtl="0" eaLnBrk="1" latinLnBrk="0" hangingPunct="1">
        <a:spcBef>
          <a:spcPts val="370"/>
        </a:spcBef>
        <a:buClr>
          <a:schemeClr val="accent2"/>
        </a:buClr>
        <a:buChar char="•"/>
        <a:defRPr kumimoji="0" sz="1800" kern="1200">
          <a:solidFill>
            <a:schemeClr val="tx1"/>
          </a:solidFill>
          <a:latin typeface="+mn-lt"/>
          <a:ea typeface="+mn-ea"/>
          <a:cs typeface="+mn-cs"/>
        </a:defRPr>
      </a:lvl7pPr>
      <a:lvl8pPr marL="2194560" indent="-228600" algn="l" rtl="0" eaLnBrk="1" latinLnBrk="0" hangingPunct="1">
        <a:spcBef>
          <a:spcPts val="370"/>
        </a:spcBef>
        <a:buClr>
          <a:schemeClr val="accent1">
            <a:tint val="60000"/>
          </a:schemeClr>
        </a:buClr>
        <a:buChar char="•"/>
        <a:defRPr kumimoji="0" sz="1800" kern="1200">
          <a:solidFill>
            <a:schemeClr val="tx1"/>
          </a:solidFill>
          <a:latin typeface="+mn-lt"/>
          <a:ea typeface="+mn-ea"/>
          <a:cs typeface="+mn-cs"/>
        </a:defRPr>
      </a:lvl8pPr>
      <a:lvl9pPr marL="2468880" indent="-228600" algn="l" rtl="0" eaLnBrk="1" latinLnBrk="0" hangingPunct="1">
        <a:spcBef>
          <a:spcPts val="370"/>
        </a:spcBef>
        <a:buClr>
          <a:schemeClr val="accent2">
            <a:tint val="60000"/>
          </a:schemeClr>
        </a:buClr>
        <a:buChar char="•"/>
        <a:defRPr kumimoji="0" sz="18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customXml" Target="../ink/ink1.xml"/><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image" Target="../media/image55.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501.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590.pn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36.xml.rels><?xml version="1.0" encoding="UTF-8" standalone="yes"?>
<Relationships xmlns="http://schemas.openxmlformats.org/package/2006/relationships"><Relationship Id="rId3" Type="http://schemas.openxmlformats.org/officeDocument/2006/relationships/image" Target="../media/image620.png"/><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37.xml.rels><?xml version="1.0" encoding="UTF-8" standalone="yes"?>
<Relationships xmlns="http://schemas.openxmlformats.org/package/2006/relationships"><Relationship Id="rId2" Type="http://schemas.openxmlformats.org/officeDocument/2006/relationships/image" Target="../media/image640.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2.xml"/><Relationship Id="rId1" Type="http://schemas.openxmlformats.org/officeDocument/2006/relationships/vmlDrawing" Target="../drawings/vmlDrawing3.vml"/><Relationship Id="rId4" Type="http://schemas.openxmlformats.org/officeDocument/2006/relationships/image" Target="../media/image11.wmf"/></Relationships>
</file>

<file path=ppt/slides/_rels/slide39.xml.rels><?xml version="1.0" encoding="UTF-8" standalone="yes"?>
<Relationships xmlns="http://schemas.openxmlformats.org/package/2006/relationships"><Relationship Id="rId3" Type="http://schemas.openxmlformats.org/officeDocument/2006/relationships/image" Target="../media/image68.png"/><Relationship Id="rId2" Type="http://schemas.openxmlformats.org/officeDocument/2006/relationships/image" Target="../media/image580.png"/><Relationship Id="rId1" Type="http://schemas.openxmlformats.org/officeDocument/2006/relationships/slideLayout" Target="../slideLayouts/slideLayout2.xml"/><Relationship Id="rId4" Type="http://schemas.openxmlformats.org/officeDocument/2006/relationships/image" Target="../media/image600.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610.png"/><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image" Target="../media/image69.png"/></Relationships>
</file>

<file path=ppt/slides/_rels/slide42.xml.rels><?xml version="1.0" encoding="UTF-8" standalone="yes"?>
<Relationships xmlns="http://schemas.openxmlformats.org/package/2006/relationships"><Relationship Id="rId3" Type="http://schemas.openxmlformats.org/officeDocument/2006/relationships/image" Target="../media/image57.png"/><Relationship Id="rId7" Type="http://schemas.openxmlformats.org/officeDocument/2006/relationships/image" Target="../media/image80.png"/><Relationship Id="rId2" Type="http://schemas.openxmlformats.org/officeDocument/2006/relationships/notesSlide" Target="../notesSlides/notesSlide16.xml"/><Relationship Id="rId1" Type="http://schemas.openxmlformats.org/officeDocument/2006/relationships/slideLayout" Target="../slideLayouts/slideLayout2.xml"/><Relationship Id="rId6" Type="http://schemas.openxmlformats.org/officeDocument/2006/relationships/image" Target="../media/image58.png"/><Relationship Id="rId5" Type="http://schemas.openxmlformats.org/officeDocument/2006/relationships/image" Target="../media/image63.png"/><Relationship Id="rId4" Type="http://schemas.openxmlformats.org/officeDocument/2006/relationships/image" Target="../media/image62.png"/></Relationships>
</file>

<file path=ppt/slides/_rels/slide43.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image" Target="../media/image81.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621.png"/><Relationship Id="rId2" Type="http://schemas.openxmlformats.org/officeDocument/2006/relationships/image" Target="../media/image65.png"/><Relationship Id="rId1" Type="http://schemas.openxmlformats.org/officeDocument/2006/relationships/slideLayout" Target="../slideLayouts/slideLayout2.xml"/><Relationship Id="rId6" Type="http://schemas.openxmlformats.org/officeDocument/2006/relationships/image" Target="../media/image650.png"/><Relationship Id="rId5" Type="http://schemas.openxmlformats.org/officeDocument/2006/relationships/image" Target="../media/image641.png"/><Relationship Id="rId4" Type="http://schemas.openxmlformats.org/officeDocument/2006/relationships/image" Target="../media/image630.png"/></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7.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Title 2"/>
          <p:cNvSpPr>
            <a:spLocks noGrp="1"/>
          </p:cNvSpPr>
          <p:nvPr>
            <p:ph type="ctrTitle"/>
          </p:nvPr>
        </p:nvSpPr>
        <p:spPr>
          <a:xfrm>
            <a:off x="457200" y="2133600"/>
            <a:ext cx="8534400" cy="842963"/>
          </a:xfrm>
        </p:spPr>
        <p:txBody>
          <a:bodyPr/>
          <a:lstStyle/>
          <a:p>
            <a:pPr eaLnBrk="1" hangingPunct="1"/>
            <a:r>
              <a:rPr lang="zh-CN" altLang="en-US" sz="3200" b="1" dirty="0">
                <a:latin typeface="Calibri" panose="020F0502020204030204" pitchFamily="34" charset="0"/>
                <a:ea typeface="DengXian" panose="02010600030101010101" pitchFamily="2" charset="-122"/>
                <a:cs typeface="Times New Roman" panose="02020603050405020304" pitchFamily="18" charset="0"/>
              </a:rPr>
              <a:t>第一章：</a:t>
            </a:r>
            <a:r>
              <a:rPr lang="zh-CN" sz="3200" b="1" dirty="0">
                <a:effectLst/>
                <a:latin typeface="Calibri" panose="020F0502020204030204" pitchFamily="34" charset="0"/>
                <a:ea typeface="DengXian" panose="02010600030101010101" pitchFamily="2" charset="-122"/>
                <a:cs typeface="Times New Roman" panose="02020603050405020304" pitchFamily="18" charset="0"/>
              </a:rPr>
              <a:t>因果推断常用计量方法概览</a:t>
            </a:r>
            <a:br>
              <a:rPr lang="en-CA" altLang="zh-CN" sz="3600" dirty="0">
                <a:latin typeface="Times New Roman" panose="02020603050405020304" pitchFamily="18" charset="0"/>
                <a:cs typeface="Times New Roman" panose="02020603050405020304" pitchFamily="18" charset="0"/>
              </a:rPr>
            </a:br>
            <a:endParaRPr altLang="en-US" sz="3600" dirty="0">
              <a:latin typeface="Times New Roman" panose="02020603050405020304" pitchFamily="18" charset="0"/>
              <a:cs typeface="Times New Roman" panose="02020603050405020304" pitchFamily="18" charset="0"/>
            </a:endParaRPr>
          </a:p>
        </p:txBody>
      </p:sp>
      <p:sp>
        <p:nvSpPr>
          <p:cNvPr id="3" name="Rectangle 2"/>
          <p:cNvSpPr/>
          <p:nvPr/>
        </p:nvSpPr>
        <p:spPr>
          <a:xfrm>
            <a:off x="3048000" y="3358218"/>
            <a:ext cx="3962400" cy="523220"/>
          </a:xfrm>
          <a:prstGeom prst="rect">
            <a:avLst/>
          </a:prstGeom>
        </p:spPr>
        <p:txBody>
          <a:bodyPr wrap="square">
            <a:spAutoFit/>
          </a:bodyPr>
          <a:lstStyle/>
          <a:p>
            <a:pPr algn="ctr"/>
            <a:r>
              <a:rPr lang="zh-CN" altLang="en-US" sz="2800" dirty="0">
                <a:latin typeface="Times New Roman" panose="02020603050405020304" pitchFamily="18" charset="0"/>
                <a:cs typeface="Times New Roman" panose="02020603050405020304" pitchFamily="18" charset="0"/>
              </a:rPr>
              <a:t>邱嘉平</a:t>
            </a:r>
            <a:endParaRPr lang="en-US" altLang="zh-CN" sz="2800" dirty="0">
              <a:latin typeface="Times New Roman" panose="02020603050405020304" pitchFamily="18" charset="0"/>
              <a:cs typeface="Times New Roman" panose="02020603050405020304" pitchFamily="18" charset="0"/>
            </a:endParaRPr>
          </a:p>
        </p:txBody>
      </p:sp>
      <p:sp>
        <p:nvSpPr>
          <p:cNvPr id="2" name="Footer Placeholder 1">
            <a:extLst>
              <a:ext uri="{FF2B5EF4-FFF2-40B4-BE49-F238E27FC236}">
                <a16:creationId xmlns:a16="http://schemas.microsoft.com/office/drawing/2014/main" id="{628A4E56-DC69-4FA0-B44F-8564456CEF4C}"/>
              </a:ext>
            </a:extLst>
          </p:cNvPr>
          <p:cNvSpPr>
            <a:spLocks noGrp="1"/>
          </p:cNvSpPr>
          <p:nvPr>
            <p:ph type="ftr" sz="quarter" idx="11"/>
          </p:nvPr>
        </p:nvSpPr>
        <p:spPr>
          <a:xfrm>
            <a:off x="4572000" y="6248400"/>
            <a:ext cx="4572000" cy="457200"/>
          </a:xfrm>
        </p:spPr>
        <p:txBody>
          <a:bodyPr/>
          <a:lstStyle/>
          <a:p>
            <a:pPr>
              <a:defRPr/>
            </a:pPr>
            <a:r>
              <a:rPr lang="zh-CN" altLang="en-US"/>
              <a:t>版权所有</a:t>
            </a:r>
            <a:r>
              <a:rPr lang="en-US" altLang="zh-CN"/>
              <a:t>@</a:t>
            </a:r>
            <a:r>
              <a:rPr lang="zh-CN" altLang="en-US"/>
              <a:t>上海财经大学出版社，使用需经授权</a:t>
            </a:r>
            <a:endParaRPr lang="en-US" dirty="0"/>
          </a:p>
        </p:txBody>
      </p:sp>
      <p:pic>
        <p:nvPicPr>
          <p:cNvPr id="5" name="Picture 4" descr="A screenshot of a cell phone&#10;&#10;Description automatically generated">
            <a:extLst>
              <a:ext uri="{FF2B5EF4-FFF2-40B4-BE49-F238E27FC236}">
                <a16:creationId xmlns:a16="http://schemas.microsoft.com/office/drawing/2014/main" id="{292B2016-8A5E-4EA6-984E-113F2419B06F}"/>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28600" y="3200400"/>
            <a:ext cx="3810000" cy="3352800"/>
          </a:xfrm>
          <a:prstGeom prst="rect">
            <a:avLst/>
          </a:prstGeom>
        </p:spPr>
      </p:pic>
    </p:spTree>
    <p:extLst>
      <p:ext uri="{BB962C8B-B14F-4D97-AF65-F5344CB8AC3E}">
        <p14:creationId xmlns:p14="http://schemas.microsoft.com/office/powerpoint/2010/main" val="359899751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a:extLst>
              <a:ext uri="{FF2B5EF4-FFF2-40B4-BE49-F238E27FC236}">
                <a16:creationId xmlns:a16="http://schemas.microsoft.com/office/drawing/2014/main" id="{F20122C0-A232-4110-AD4D-B1E71C4106F9}"/>
              </a:ext>
            </a:extLst>
          </p:cNvPr>
          <p:cNvSpPr>
            <a:spLocks noGrp="1"/>
          </p:cNvSpPr>
          <p:nvPr>
            <p:ph type="subTitle" idx="1"/>
          </p:nvPr>
        </p:nvSpPr>
        <p:spPr/>
        <p:txBody>
          <a:bodyPr/>
          <a:lstStyle/>
          <a:p>
            <a:endParaRPr lang="en-CA"/>
          </a:p>
        </p:txBody>
      </p:sp>
      <p:sp>
        <p:nvSpPr>
          <p:cNvPr id="3" name="Title 2">
            <a:extLst>
              <a:ext uri="{FF2B5EF4-FFF2-40B4-BE49-F238E27FC236}">
                <a16:creationId xmlns:a16="http://schemas.microsoft.com/office/drawing/2014/main" id="{C79C3B3F-103E-4D0D-AA64-C8073F04810A}"/>
              </a:ext>
            </a:extLst>
          </p:cNvPr>
          <p:cNvSpPr>
            <a:spLocks noGrp="1"/>
          </p:cNvSpPr>
          <p:nvPr>
            <p:ph type="ctrTitle"/>
          </p:nvPr>
        </p:nvSpPr>
        <p:spPr/>
        <p:txBody>
          <a:bodyPr/>
          <a:lstStyle/>
          <a:p>
            <a:r>
              <a:rPr lang="zh-CN" sz="3600" dirty="0">
                <a:effectLst/>
                <a:latin typeface="Calibri" panose="020F0502020204030204" pitchFamily="34" charset="0"/>
                <a:ea typeface="DengXian" panose="02010600030101010101" pitchFamily="2" charset="-122"/>
                <a:cs typeface="Times New Roman" panose="02020603050405020304" pitchFamily="18" charset="0"/>
              </a:rPr>
              <a:t>变量关系路径图</a:t>
            </a:r>
            <a:endParaRPr lang="en-CA" sz="3600" dirty="0"/>
          </a:p>
        </p:txBody>
      </p:sp>
      <p:sp>
        <p:nvSpPr>
          <p:cNvPr id="4" name="Footer Placeholder 3">
            <a:extLst>
              <a:ext uri="{FF2B5EF4-FFF2-40B4-BE49-F238E27FC236}">
                <a16:creationId xmlns:a16="http://schemas.microsoft.com/office/drawing/2014/main" id="{F368CCFD-D012-4BF7-80E2-6F2B36294CDB}"/>
              </a:ext>
            </a:extLst>
          </p:cNvPr>
          <p:cNvSpPr>
            <a:spLocks noGrp="1"/>
          </p:cNvSpPr>
          <p:nvPr>
            <p:ph type="ftr" sz="quarter" idx="11"/>
          </p:nvPr>
        </p:nvSpPr>
        <p:spPr>
          <a:xfrm>
            <a:off x="3159642" y="6172200"/>
            <a:ext cx="6019800" cy="457200"/>
          </a:xfrm>
        </p:spPr>
        <p:txBody>
          <a:bodyPr/>
          <a:lstStyle/>
          <a:p>
            <a:pPr>
              <a:defRPr/>
            </a:pPr>
            <a:r>
              <a:rPr lang="zh-CN" altLang="en-US"/>
              <a:t>版权所有</a:t>
            </a:r>
            <a:r>
              <a:rPr lang="en-US" altLang="zh-CN"/>
              <a:t>@</a:t>
            </a:r>
            <a:r>
              <a:rPr lang="zh-CN" altLang="en-US"/>
              <a:t>上海财经大学出版社，使用需经授权</a:t>
            </a:r>
            <a:endParaRPr lang="en-US" dirty="0"/>
          </a:p>
        </p:txBody>
      </p:sp>
    </p:spTree>
    <p:extLst>
      <p:ext uri="{BB962C8B-B14F-4D97-AF65-F5344CB8AC3E}">
        <p14:creationId xmlns:p14="http://schemas.microsoft.com/office/powerpoint/2010/main" val="146970258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dirty="0">
                <a:effectLst/>
                <a:latin typeface="Calibri" panose="020F0502020204030204" pitchFamily="34" charset="0"/>
                <a:ea typeface="DengXian" panose="02010600030101010101" pitchFamily="2" charset="-122"/>
                <a:cs typeface="Times New Roman" panose="02020603050405020304" pitchFamily="18" charset="0"/>
              </a:rPr>
              <a:t>基本要素</a:t>
            </a:r>
            <a:endParaRPr lang="en-CA" dirty="0"/>
          </a:p>
        </p:txBody>
      </p:sp>
      <p:sp>
        <p:nvSpPr>
          <p:cNvPr id="3" name="Text Placeholder 2"/>
          <p:cNvSpPr>
            <a:spLocks noGrp="1"/>
          </p:cNvSpPr>
          <p:nvPr>
            <p:ph type="body" idx="1"/>
          </p:nvPr>
        </p:nvSpPr>
        <p:spPr/>
        <p:txBody>
          <a:bodyPr/>
          <a:lstStyle/>
          <a:p>
            <a:pPr eaLnBrk="1" hangingPunct="1"/>
            <a:r>
              <a:rPr lang="zh-CN" altLang="en-US" sz="2800" dirty="0"/>
              <a:t>元素</a:t>
            </a:r>
            <a:r>
              <a:rPr lang="en-US" altLang="en-US" sz="2800" dirty="0"/>
              <a:t> </a:t>
            </a:r>
            <a:r>
              <a:rPr lang="zh-CN" altLang="en-US" sz="2800" dirty="0"/>
              <a:t>：变量，单向箭头线</a:t>
            </a:r>
            <a:endParaRPr lang="en-US" altLang="en-US" sz="2800" dirty="0">
              <a:solidFill>
                <a:schemeClr val="tx1"/>
              </a:solidFill>
            </a:endParaRPr>
          </a:p>
          <a:p>
            <a:endParaRPr lang="en-CA" sz="2800" dirty="0"/>
          </a:p>
          <a:p>
            <a:endParaRPr lang="en-CA" sz="2800" dirty="0"/>
          </a:p>
        </p:txBody>
      </p:sp>
      <p:sp>
        <p:nvSpPr>
          <p:cNvPr id="4" name="Footer Placeholder 3"/>
          <p:cNvSpPr>
            <a:spLocks noGrp="1"/>
          </p:cNvSpPr>
          <p:nvPr>
            <p:ph type="ftr" sz="quarter" idx="11"/>
          </p:nvPr>
        </p:nvSpPr>
        <p:spPr/>
        <p:txBody>
          <a:bodyPr/>
          <a:lstStyle/>
          <a:p>
            <a:pPr>
              <a:defRPr/>
            </a:pPr>
            <a:r>
              <a:rPr lang="zh-CN" altLang="en-US"/>
              <a:t>版权所有</a:t>
            </a:r>
            <a:r>
              <a:rPr lang="en-US" altLang="zh-CN"/>
              <a:t>@</a:t>
            </a:r>
            <a:r>
              <a:rPr lang="zh-CN" altLang="en-US"/>
              <a:t>上海财经大学出版社，使用需经授权</a:t>
            </a:r>
            <a:endParaRPr lang="en-US" dirty="0"/>
          </a:p>
        </p:txBody>
      </p:sp>
      <p:grpSp>
        <p:nvGrpSpPr>
          <p:cNvPr id="9" name="Group 8"/>
          <p:cNvGrpSpPr/>
          <p:nvPr/>
        </p:nvGrpSpPr>
        <p:grpSpPr>
          <a:xfrm>
            <a:off x="2640326" y="2438400"/>
            <a:ext cx="3290259" cy="2914953"/>
            <a:chOff x="2209800" y="2872646"/>
            <a:chExt cx="3290259" cy="2914953"/>
          </a:xfrm>
        </p:grpSpPr>
        <p:sp>
          <p:nvSpPr>
            <p:cNvPr id="20" name="Rectangle 35"/>
            <p:cNvSpPr>
              <a:spLocks noChangeArrowheads="1"/>
            </p:cNvSpPr>
            <p:nvPr/>
          </p:nvSpPr>
          <p:spPr bwMode="auto">
            <a:xfrm>
              <a:off x="3598474" y="2872646"/>
              <a:ext cx="338137"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b="1">
                  <a:solidFill>
                    <a:schemeClr val="tx1"/>
                  </a:solidFill>
                  <a:latin typeface="Tahoma" panose="020B0604030504040204" pitchFamily="34" charset="0"/>
                </a:defRPr>
              </a:lvl1pPr>
              <a:lvl2pPr marL="742950" indent="-285750">
                <a:defRPr b="1">
                  <a:solidFill>
                    <a:schemeClr val="tx1"/>
                  </a:solidFill>
                  <a:latin typeface="Tahoma" panose="020B0604030504040204" pitchFamily="34" charset="0"/>
                </a:defRPr>
              </a:lvl2pPr>
              <a:lvl3pPr marL="1143000" indent="-228600">
                <a:defRPr b="1">
                  <a:solidFill>
                    <a:schemeClr val="tx1"/>
                  </a:solidFill>
                  <a:latin typeface="Tahoma" panose="020B0604030504040204" pitchFamily="34" charset="0"/>
                </a:defRPr>
              </a:lvl3pPr>
              <a:lvl4pPr marL="1600200" indent="-228600">
                <a:defRPr b="1">
                  <a:solidFill>
                    <a:schemeClr val="tx1"/>
                  </a:solidFill>
                  <a:latin typeface="Tahoma" panose="020B0604030504040204" pitchFamily="34" charset="0"/>
                </a:defRPr>
              </a:lvl4pPr>
              <a:lvl5pPr marL="2057400" indent="-228600">
                <a:defRPr b="1">
                  <a:solidFill>
                    <a:schemeClr val="tx1"/>
                  </a:solidFill>
                  <a:latin typeface="Tahoma" panose="020B0604030504040204" pitchFamily="34" charset="0"/>
                </a:defRPr>
              </a:lvl5pPr>
              <a:lvl6pPr marL="2514600" indent="-228600" eaLnBrk="0" fontAlgn="base" hangingPunct="0">
                <a:spcBef>
                  <a:spcPct val="0"/>
                </a:spcBef>
                <a:spcAft>
                  <a:spcPct val="0"/>
                </a:spcAft>
                <a:defRPr b="1">
                  <a:solidFill>
                    <a:schemeClr val="tx1"/>
                  </a:solidFill>
                  <a:latin typeface="Tahoma" panose="020B0604030504040204" pitchFamily="34" charset="0"/>
                </a:defRPr>
              </a:lvl6pPr>
              <a:lvl7pPr marL="2971800" indent="-228600" eaLnBrk="0" fontAlgn="base" hangingPunct="0">
                <a:spcBef>
                  <a:spcPct val="0"/>
                </a:spcBef>
                <a:spcAft>
                  <a:spcPct val="0"/>
                </a:spcAft>
                <a:defRPr b="1">
                  <a:solidFill>
                    <a:schemeClr val="tx1"/>
                  </a:solidFill>
                  <a:latin typeface="Tahoma" panose="020B0604030504040204" pitchFamily="34" charset="0"/>
                </a:defRPr>
              </a:lvl7pPr>
              <a:lvl8pPr marL="3429000" indent="-228600" eaLnBrk="0" fontAlgn="base" hangingPunct="0">
                <a:spcBef>
                  <a:spcPct val="0"/>
                </a:spcBef>
                <a:spcAft>
                  <a:spcPct val="0"/>
                </a:spcAft>
                <a:defRPr b="1">
                  <a:solidFill>
                    <a:schemeClr val="tx1"/>
                  </a:solidFill>
                  <a:latin typeface="Tahoma" panose="020B0604030504040204" pitchFamily="34" charset="0"/>
                </a:defRPr>
              </a:lvl8pPr>
              <a:lvl9pPr marL="3886200" indent="-228600" eaLnBrk="0" fontAlgn="base" hangingPunct="0">
                <a:spcBef>
                  <a:spcPct val="0"/>
                </a:spcBef>
                <a:spcAft>
                  <a:spcPct val="0"/>
                </a:spcAft>
                <a:defRPr b="1">
                  <a:solidFill>
                    <a:schemeClr val="tx1"/>
                  </a:solidFill>
                  <a:latin typeface="Tahoma" panose="020B0604030504040204" pitchFamily="34" charset="0"/>
                </a:defRPr>
              </a:lvl9pPr>
            </a:lstStyle>
            <a:p>
              <a:pPr algn="ctr"/>
              <a:r>
                <a:rPr lang="en-CA" altLang="en-US" dirty="0"/>
                <a:t>C</a:t>
              </a:r>
            </a:p>
          </p:txBody>
        </p:sp>
        <p:grpSp>
          <p:nvGrpSpPr>
            <p:cNvPr id="8" name="Group 7"/>
            <p:cNvGrpSpPr/>
            <p:nvPr/>
          </p:nvGrpSpPr>
          <p:grpSpPr>
            <a:xfrm>
              <a:off x="2209800" y="3429000"/>
              <a:ext cx="3290259" cy="2358599"/>
              <a:chOff x="2257416" y="3086099"/>
              <a:chExt cx="3290259" cy="2358599"/>
            </a:xfrm>
          </p:grpSpPr>
          <p:cxnSp>
            <p:nvCxnSpPr>
              <p:cNvPr id="16" name="Straight Arrow Connector 15"/>
              <p:cNvCxnSpPr/>
              <p:nvPr/>
            </p:nvCxnSpPr>
            <p:spPr>
              <a:xfrm>
                <a:off x="3886200" y="3151584"/>
                <a:ext cx="1295400" cy="1888331"/>
              </a:xfrm>
              <a:prstGeom prst="straightConnector1">
                <a:avLst/>
              </a:prstGeom>
              <a:ln w="22225">
                <a:headEnd type="none" w="lg" len="lg"/>
                <a:tailEnd type="triangle" w="lg" len="lg"/>
              </a:ln>
            </p:spPr>
            <p:style>
              <a:lnRef idx="1">
                <a:schemeClr val="accent1"/>
              </a:lnRef>
              <a:fillRef idx="0">
                <a:schemeClr val="accent1"/>
              </a:fillRef>
              <a:effectRef idx="0">
                <a:schemeClr val="accent1"/>
              </a:effectRef>
              <a:fontRef idx="minor">
                <a:schemeClr val="tx1"/>
              </a:fontRef>
            </p:style>
          </p:cxnSp>
          <p:cxnSp>
            <p:nvCxnSpPr>
              <p:cNvPr id="17" name="Straight Arrow Connector 16"/>
              <p:cNvCxnSpPr/>
              <p:nvPr/>
            </p:nvCxnSpPr>
            <p:spPr>
              <a:xfrm flipH="1">
                <a:off x="2585244" y="3151584"/>
                <a:ext cx="1158875" cy="1888331"/>
              </a:xfrm>
              <a:prstGeom prst="straightConnector1">
                <a:avLst/>
              </a:prstGeom>
              <a:ln w="22225">
                <a:headEnd type="none" w="lg" len="lg"/>
                <a:tailEnd type="triangle" w="lg" len="lg"/>
              </a:ln>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a:stCxn id="19" idx="3"/>
              </p:cNvCxnSpPr>
              <p:nvPr/>
            </p:nvCxnSpPr>
            <p:spPr>
              <a:xfrm flipV="1">
                <a:off x="2600780" y="5209384"/>
                <a:ext cx="2497837" cy="50648"/>
              </a:xfrm>
              <a:prstGeom prst="straightConnector1">
                <a:avLst/>
              </a:prstGeom>
              <a:ln w="22225">
                <a:headEnd type="none" w="lg" len="lg"/>
                <a:tailEnd type="triangle" w="lg" len="lg"/>
              </a:ln>
            </p:spPr>
            <p:style>
              <a:lnRef idx="1">
                <a:schemeClr val="accent1"/>
              </a:lnRef>
              <a:fillRef idx="0">
                <a:schemeClr val="accent1"/>
              </a:fillRef>
              <a:effectRef idx="0">
                <a:schemeClr val="accent1"/>
              </a:effectRef>
              <a:fontRef idx="minor">
                <a:schemeClr val="tx1"/>
              </a:fontRef>
            </p:style>
          </p:cxnSp>
          <p:sp>
            <p:nvSpPr>
              <p:cNvPr id="19" name="Rectangle 32"/>
              <p:cNvSpPr>
                <a:spLocks noChangeArrowheads="1"/>
              </p:cNvSpPr>
              <p:nvPr/>
            </p:nvSpPr>
            <p:spPr bwMode="auto">
              <a:xfrm>
                <a:off x="2257416" y="5075366"/>
                <a:ext cx="343364"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b="1">
                    <a:solidFill>
                      <a:schemeClr val="tx1"/>
                    </a:solidFill>
                    <a:latin typeface="Tahoma" panose="020B0604030504040204" pitchFamily="34" charset="0"/>
                  </a:defRPr>
                </a:lvl1pPr>
                <a:lvl2pPr marL="742950" indent="-285750">
                  <a:defRPr b="1">
                    <a:solidFill>
                      <a:schemeClr val="tx1"/>
                    </a:solidFill>
                    <a:latin typeface="Tahoma" panose="020B0604030504040204" pitchFamily="34" charset="0"/>
                  </a:defRPr>
                </a:lvl2pPr>
                <a:lvl3pPr marL="1143000" indent="-228600">
                  <a:defRPr b="1">
                    <a:solidFill>
                      <a:schemeClr val="tx1"/>
                    </a:solidFill>
                    <a:latin typeface="Tahoma" panose="020B0604030504040204" pitchFamily="34" charset="0"/>
                  </a:defRPr>
                </a:lvl3pPr>
                <a:lvl4pPr marL="1600200" indent="-228600">
                  <a:defRPr b="1">
                    <a:solidFill>
                      <a:schemeClr val="tx1"/>
                    </a:solidFill>
                    <a:latin typeface="Tahoma" panose="020B0604030504040204" pitchFamily="34" charset="0"/>
                  </a:defRPr>
                </a:lvl4pPr>
                <a:lvl5pPr marL="2057400" indent="-228600">
                  <a:defRPr b="1">
                    <a:solidFill>
                      <a:schemeClr val="tx1"/>
                    </a:solidFill>
                    <a:latin typeface="Tahoma" panose="020B0604030504040204" pitchFamily="34" charset="0"/>
                  </a:defRPr>
                </a:lvl5pPr>
                <a:lvl6pPr marL="2514600" indent="-228600" eaLnBrk="0" fontAlgn="base" hangingPunct="0">
                  <a:spcBef>
                    <a:spcPct val="0"/>
                  </a:spcBef>
                  <a:spcAft>
                    <a:spcPct val="0"/>
                  </a:spcAft>
                  <a:defRPr b="1">
                    <a:solidFill>
                      <a:schemeClr val="tx1"/>
                    </a:solidFill>
                    <a:latin typeface="Tahoma" panose="020B0604030504040204" pitchFamily="34" charset="0"/>
                  </a:defRPr>
                </a:lvl6pPr>
                <a:lvl7pPr marL="2971800" indent="-228600" eaLnBrk="0" fontAlgn="base" hangingPunct="0">
                  <a:spcBef>
                    <a:spcPct val="0"/>
                  </a:spcBef>
                  <a:spcAft>
                    <a:spcPct val="0"/>
                  </a:spcAft>
                  <a:defRPr b="1">
                    <a:solidFill>
                      <a:schemeClr val="tx1"/>
                    </a:solidFill>
                    <a:latin typeface="Tahoma" panose="020B0604030504040204" pitchFamily="34" charset="0"/>
                  </a:defRPr>
                </a:lvl7pPr>
                <a:lvl8pPr marL="3429000" indent="-228600" eaLnBrk="0" fontAlgn="base" hangingPunct="0">
                  <a:spcBef>
                    <a:spcPct val="0"/>
                  </a:spcBef>
                  <a:spcAft>
                    <a:spcPct val="0"/>
                  </a:spcAft>
                  <a:defRPr b="1">
                    <a:solidFill>
                      <a:schemeClr val="tx1"/>
                    </a:solidFill>
                    <a:latin typeface="Tahoma" panose="020B0604030504040204" pitchFamily="34" charset="0"/>
                  </a:defRPr>
                </a:lvl8pPr>
                <a:lvl9pPr marL="3886200" indent="-228600" eaLnBrk="0" fontAlgn="base" hangingPunct="0">
                  <a:spcBef>
                    <a:spcPct val="0"/>
                  </a:spcBef>
                  <a:spcAft>
                    <a:spcPct val="0"/>
                  </a:spcAft>
                  <a:defRPr b="1">
                    <a:solidFill>
                      <a:schemeClr val="tx1"/>
                    </a:solidFill>
                    <a:latin typeface="Tahoma" panose="020B0604030504040204" pitchFamily="34" charset="0"/>
                  </a:defRPr>
                </a:lvl9pPr>
              </a:lstStyle>
              <a:p>
                <a:pPr algn="ctr"/>
                <a:r>
                  <a:rPr lang="en-US" altLang="zh-CN" dirty="0"/>
                  <a:t>X</a:t>
                </a:r>
                <a:endParaRPr lang="en-CA" altLang="en-US" dirty="0"/>
              </a:p>
            </p:txBody>
          </p:sp>
          <p:sp>
            <p:nvSpPr>
              <p:cNvPr id="21" name="Rectangle 36"/>
              <p:cNvSpPr>
                <a:spLocks noChangeArrowheads="1"/>
              </p:cNvSpPr>
              <p:nvPr/>
            </p:nvSpPr>
            <p:spPr bwMode="auto">
              <a:xfrm>
                <a:off x="5207950" y="5007668"/>
                <a:ext cx="33972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b="1">
                    <a:solidFill>
                      <a:schemeClr val="tx1"/>
                    </a:solidFill>
                    <a:latin typeface="Tahoma" panose="020B0604030504040204" pitchFamily="34" charset="0"/>
                  </a:defRPr>
                </a:lvl1pPr>
                <a:lvl2pPr marL="742950" indent="-285750">
                  <a:defRPr b="1">
                    <a:solidFill>
                      <a:schemeClr val="tx1"/>
                    </a:solidFill>
                    <a:latin typeface="Tahoma" panose="020B0604030504040204" pitchFamily="34" charset="0"/>
                  </a:defRPr>
                </a:lvl2pPr>
                <a:lvl3pPr marL="1143000" indent="-228600">
                  <a:defRPr b="1">
                    <a:solidFill>
                      <a:schemeClr val="tx1"/>
                    </a:solidFill>
                    <a:latin typeface="Tahoma" panose="020B0604030504040204" pitchFamily="34" charset="0"/>
                  </a:defRPr>
                </a:lvl3pPr>
                <a:lvl4pPr marL="1600200" indent="-228600">
                  <a:defRPr b="1">
                    <a:solidFill>
                      <a:schemeClr val="tx1"/>
                    </a:solidFill>
                    <a:latin typeface="Tahoma" panose="020B0604030504040204" pitchFamily="34" charset="0"/>
                  </a:defRPr>
                </a:lvl4pPr>
                <a:lvl5pPr marL="2057400" indent="-228600">
                  <a:defRPr b="1">
                    <a:solidFill>
                      <a:schemeClr val="tx1"/>
                    </a:solidFill>
                    <a:latin typeface="Tahoma" panose="020B0604030504040204" pitchFamily="34" charset="0"/>
                  </a:defRPr>
                </a:lvl5pPr>
                <a:lvl6pPr marL="2514600" indent="-228600" eaLnBrk="0" fontAlgn="base" hangingPunct="0">
                  <a:spcBef>
                    <a:spcPct val="0"/>
                  </a:spcBef>
                  <a:spcAft>
                    <a:spcPct val="0"/>
                  </a:spcAft>
                  <a:defRPr b="1">
                    <a:solidFill>
                      <a:schemeClr val="tx1"/>
                    </a:solidFill>
                    <a:latin typeface="Tahoma" panose="020B0604030504040204" pitchFamily="34" charset="0"/>
                  </a:defRPr>
                </a:lvl6pPr>
                <a:lvl7pPr marL="2971800" indent="-228600" eaLnBrk="0" fontAlgn="base" hangingPunct="0">
                  <a:spcBef>
                    <a:spcPct val="0"/>
                  </a:spcBef>
                  <a:spcAft>
                    <a:spcPct val="0"/>
                  </a:spcAft>
                  <a:defRPr b="1">
                    <a:solidFill>
                      <a:schemeClr val="tx1"/>
                    </a:solidFill>
                    <a:latin typeface="Tahoma" panose="020B0604030504040204" pitchFamily="34" charset="0"/>
                  </a:defRPr>
                </a:lvl7pPr>
                <a:lvl8pPr marL="3429000" indent="-228600" eaLnBrk="0" fontAlgn="base" hangingPunct="0">
                  <a:spcBef>
                    <a:spcPct val="0"/>
                  </a:spcBef>
                  <a:spcAft>
                    <a:spcPct val="0"/>
                  </a:spcAft>
                  <a:defRPr b="1">
                    <a:solidFill>
                      <a:schemeClr val="tx1"/>
                    </a:solidFill>
                    <a:latin typeface="Tahoma" panose="020B0604030504040204" pitchFamily="34" charset="0"/>
                  </a:defRPr>
                </a:lvl8pPr>
                <a:lvl9pPr marL="3886200" indent="-228600" eaLnBrk="0" fontAlgn="base" hangingPunct="0">
                  <a:spcBef>
                    <a:spcPct val="0"/>
                  </a:spcBef>
                  <a:spcAft>
                    <a:spcPct val="0"/>
                  </a:spcAft>
                  <a:defRPr b="1">
                    <a:solidFill>
                      <a:schemeClr val="tx1"/>
                    </a:solidFill>
                    <a:latin typeface="Tahoma" panose="020B0604030504040204" pitchFamily="34" charset="0"/>
                  </a:defRPr>
                </a:lvl9pPr>
              </a:lstStyle>
              <a:p>
                <a:pPr algn="ctr"/>
                <a:r>
                  <a:rPr lang="en-CA" altLang="en-US" dirty="0"/>
                  <a:t>Y</a:t>
                </a:r>
              </a:p>
            </p:txBody>
          </p:sp>
          <p:sp>
            <p:nvSpPr>
              <p:cNvPr id="5" name="Oval 4"/>
              <p:cNvSpPr/>
              <p:nvPr/>
            </p:nvSpPr>
            <p:spPr>
              <a:xfrm>
                <a:off x="3744119" y="3086099"/>
                <a:ext cx="142081" cy="190501"/>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6" name="Oval 5"/>
              <p:cNvSpPr/>
              <p:nvPr/>
            </p:nvSpPr>
            <p:spPr>
              <a:xfrm>
                <a:off x="2514600" y="5036865"/>
                <a:ext cx="176869" cy="18494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7" name="Oval 6"/>
              <p:cNvSpPr/>
              <p:nvPr/>
            </p:nvSpPr>
            <p:spPr>
              <a:xfrm>
                <a:off x="5098617" y="5075366"/>
                <a:ext cx="109333" cy="18494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grpSp>
      </p:grpSp>
    </p:spTree>
    <p:extLst>
      <p:ext uri="{BB962C8B-B14F-4D97-AF65-F5344CB8AC3E}">
        <p14:creationId xmlns:p14="http://schemas.microsoft.com/office/powerpoint/2010/main" val="304755703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dirty="0"/>
              <a:t>变量</a:t>
            </a:r>
            <a:endParaRPr lang="en-CA" dirty="0"/>
          </a:p>
        </p:txBody>
      </p:sp>
      <p:sp>
        <p:nvSpPr>
          <p:cNvPr id="3" name="Text Placeholder 2"/>
          <p:cNvSpPr>
            <a:spLocks noGrp="1"/>
          </p:cNvSpPr>
          <p:nvPr>
            <p:ph type="body" idx="1"/>
          </p:nvPr>
        </p:nvSpPr>
        <p:spPr>
          <a:xfrm>
            <a:off x="381000" y="1066800"/>
            <a:ext cx="8458200" cy="1143000"/>
          </a:xfrm>
        </p:spPr>
        <p:txBody>
          <a:bodyPr/>
          <a:lstStyle/>
          <a:p>
            <a:pPr marL="457200" indent="-457200" eaLnBrk="1" hangingPunct="1">
              <a:lnSpc>
                <a:spcPct val="90000"/>
              </a:lnSpc>
              <a:buFont typeface="Arial" panose="020B0604020202020204" pitchFamily="34" charset="0"/>
              <a:buChar char="•"/>
            </a:pPr>
            <a:r>
              <a:rPr lang="zh-CN" altLang="en-US" dirty="0"/>
              <a:t>观测得到的变量为实心点，观测不到的为空心点</a:t>
            </a:r>
            <a:endParaRPr lang="en-US" altLang="zh-CN" dirty="0"/>
          </a:p>
        </p:txBody>
      </p:sp>
      <p:sp>
        <p:nvSpPr>
          <p:cNvPr id="4" name="Footer Placeholder 3"/>
          <p:cNvSpPr>
            <a:spLocks noGrp="1"/>
          </p:cNvSpPr>
          <p:nvPr>
            <p:ph type="ftr" sz="quarter" idx="11"/>
          </p:nvPr>
        </p:nvSpPr>
        <p:spPr/>
        <p:txBody>
          <a:bodyPr/>
          <a:lstStyle/>
          <a:p>
            <a:pPr>
              <a:defRPr/>
            </a:pPr>
            <a:r>
              <a:rPr lang="zh-CN" altLang="en-US"/>
              <a:t>版权所有</a:t>
            </a:r>
            <a:r>
              <a:rPr lang="en-US" altLang="zh-CN"/>
              <a:t>@</a:t>
            </a:r>
            <a:r>
              <a:rPr lang="zh-CN" altLang="en-US"/>
              <a:t>上海财经大学出版社，使用需经授权</a:t>
            </a:r>
            <a:endParaRPr lang="en-US" dirty="0"/>
          </a:p>
        </p:txBody>
      </p:sp>
      <p:grpSp>
        <p:nvGrpSpPr>
          <p:cNvPr id="9" name="Group 8"/>
          <p:cNvGrpSpPr/>
          <p:nvPr/>
        </p:nvGrpSpPr>
        <p:grpSpPr>
          <a:xfrm>
            <a:off x="739753" y="3145988"/>
            <a:ext cx="3895927" cy="2705919"/>
            <a:chOff x="2692198" y="3296124"/>
            <a:chExt cx="3895927" cy="2705919"/>
          </a:xfrm>
        </p:grpSpPr>
        <p:sp>
          <p:nvSpPr>
            <p:cNvPr id="20" name="Rectangle 35"/>
            <p:cNvSpPr>
              <a:spLocks noChangeArrowheads="1"/>
            </p:cNvSpPr>
            <p:nvPr/>
          </p:nvSpPr>
          <p:spPr bwMode="auto">
            <a:xfrm>
              <a:off x="4157662" y="3296124"/>
              <a:ext cx="67627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b="1">
                  <a:solidFill>
                    <a:schemeClr val="tx1"/>
                  </a:solidFill>
                  <a:latin typeface="Tahoma" panose="020B0604030504040204" pitchFamily="34" charset="0"/>
                </a:defRPr>
              </a:lvl1pPr>
              <a:lvl2pPr marL="742950" indent="-285750">
                <a:defRPr b="1">
                  <a:solidFill>
                    <a:schemeClr val="tx1"/>
                  </a:solidFill>
                  <a:latin typeface="Tahoma" panose="020B0604030504040204" pitchFamily="34" charset="0"/>
                </a:defRPr>
              </a:lvl2pPr>
              <a:lvl3pPr marL="1143000" indent="-228600">
                <a:defRPr b="1">
                  <a:solidFill>
                    <a:schemeClr val="tx1"/>
                  </a:solidFill>
                  <a:latin typeface="Tahoma" panose="020B0604030504040204" pitchFamily="34" charset="0"/>
                </a:defRPr>
              </a:lvl3pPr>
              <a:lvl4pPr marL="1600200" indent="-228600">
                <a:defRPr b="1">
                  <a:solidFill>
                    <a:schemeClr val="tx1"/>
                  </a:solidFill>
                  <a:latin typeface="Tahoma" panose="020B0604030504040204" pitchFamily="34" charset="0"/>
                </a:defRPr>
              </a:lvl4pPr>
              <a:lvl5pPr marL="2057400" indent="-228600">
                <a:defRPr b="1">
                  <a:solidFill>
                    <a:schemeClr val="tx1"/>
                  </a:solidFill>
                  <a:latin typeface="Tahoma" panose="020B0604030504040204" pitchFamily="34" charset="0"/>
                </a:defRPr>
              </a:lvl5pPr>
              <a:lvl6pPr marL="2514600" indent="-228600" eaLnBrk="0" fontAlgn="base" hangingPunct="0">
                <a:spcBef>
                  <a:spcPct val="0"/>
                </a:spcBef>
                <a:spcAft>
                  <a:spcPct val="0"/>
                </a:spcAft>
                <a:defRPr b="1">
                  <a:solidFill>
                    <a:schemeClr val="tx1"/>
                  </a:solidFill>
                  <a:latin typeface="Tahoma" panose="020B0604030504040204" pitchFamily="34" charset="0"/>
                </a:defRPr>
              </a:lvl6pPr>
              <a:lvl7pPr marL="2971800" indent="-228600" eaLnBrk="0" fontAlgn="base" hangingPunct="0">
                <a:spcBef>
                  <a:spcPct val="0"/>
                </a:spcBef>
                <a:spcAft>
                  <a:spcPct val="0"/>
                </a:spcAft>
                <a:defRPr b="1">
                  <a:solidFill>
                    <a:schemeClr val="tx1"/>
                  </a:solidFill>
                  <a:latin typeface="Tahoma" panose="020B0604030504040204" pitchFamily="34" charset="0"/>
                </a:defRPr>
              </a:lvl7pPr>
              <a:lvl8pPr marL="3429000" indent="-228600" eaLnBrk="0" fontAlgn="base" hangingPunct="0">
                <a:spcBef>
                  <a:spcPct val="0"/>
                </a:spcBef>
                <a:spcAft>
                  <a:spcPct val="0"/>
                </a:spcAft>
                <a:defRPr b="1">
                  <a:solidFill>
                    <a:schemeClr val="tx1"/>
                  </a:solidFill>
                  <a:latin typeface="Tahoma" panose="020B0604030504040204" pitchFamily="34" charset="0"/>
                </a:defRPr>
              </a:lvl8pPr>
              <a:lvl9pPr marL="3886200" indent="-228600" eaLnBrk="0" fontAlgn="base" hangingPunct="0">
                <a:spcBef>
                  <a:spcPct val="0"/>
                </a:spcBef>
                <a:spcAft>
                  <a:spcPct val="0"/>
                </a:spcAft>
                <a:defRPr b="1">
                  <a:solidFill>
                    <a:schemeClr val="tx1"/>
                  </a:solidFill>
                  <a:latin typeface="Tahoma" panose="020B0604030504040204" pitchFamily="34" charset="0"/>
                </a:defRPr>
              </a:lvl9pPr>
            </a:lstStyle>
            <a:p>
              <a:pPr algn="ctr"/>
              <a:r>
                <a:rPr lang="en-CA" altLang="en-US" dirty="0"/>
                <a:t>C</a:t>
              </a:r>
            </a:p>
          </p:txBody>
        </p:sp>
        <p:cxnSp>
          <p:nvCxnSpPr>
            <p:cNvPr id="23" name="Straight Arrow Connector 22"/>
            <p:cNvCxnSpPr>
              <a:endCxn id="7" idx="0"/>
            </p:cNvCxnSpPr>
            <p:nvPr/>
          </p:nvCxnSpPr>
          <p:spPr>
            <a:xfrm>
              <a:off x="4547190" y="3851696"/>
              <a:ext cx="1442861" cy="1780460"/>
            </a:xfrm>
            <a:prstGeom prst="straightConnector1">
              <a:avLst/>
            </a:prstGeom>
            <a:ln w="22225">
              <a:headEnd type="none" w="lg" len="lg"/>
              <a:tailEnd type="triangle" w="lg" len="lg"/>
            </a:ln>
          </p:spPr>
          <p:style>
            <a:lnRef idx="1">
              <a:schemeClr val="accent1"/>
            </a:lnRef>
            <a:fillRef idx="0">
              <a:schemeClr val="accent1"/>
            </a:fillRef>
            <a:effectRef idx="0">
              <a:schemeClr val="accent1"/>
            </a:effectRef>
            <a:fontRef idx="minor">
              <a:schemeClr val="tx1"/>
            </a:fontRef>
          </p:style>
        </p:cxnSp>
        <p:cxnSp>
          <p:nvCxnSpPr>
            <p:cNvPr id="24" name="Straight Arrow Connector 23"/>
            <p:cNvCxnSpPr/>
            <p:nvPr/>
          </p:nvCxnSpPr>
          <p:spPr>
            <a:xfrm flipH="1">
              <a:off x="3249206" y="3790267"/>
              <a:ext cx="1158875" cy="1888331"/>
            </a:xfrm>
            <a:prstGeom prst="straightConnector1">
              <a:avLst/>
            </a:prstGeom>
            <a:ln w="22225">
              <a:headEnd type="none" w="lg" len="lg"/>
              <a:tailEnd type="triangle" w="lg" len="lg"/>
            </a:ln>
          </p:spPr>
          <p:style>
            <a:lnRef idx="1">
              <a:schemeClr val="accent1"/>
            </a:lnRef>
            <a:fillRef idx="0">
              <a:schemeClr val="accent1"/>
            </a:fillRef>
            <a:effectRef idx="0">
              <a:schemeClr val="accent1"/>
            </a:effectRef>
            <a:fontRef idx="minor">
              <a:schemeClr val="tx1"/>
            </a:fontRef>
          </p:style>
        </p:cxnSp>
        <p:cxnSp>
          <p:nvCxnSpPr>
            <p:cNvPr id="25" name="Straight Arrow Connector 24"/>
            <p:cNvCxnSpPr/>
            <p:nvPr/>
          </p:nvCxnSpPr>
          <p:spPr>
            <a:xfrm flipV="1">
              <a:off x="3463163" y="5692532"/>
              <a:ext cx="2378869" cy="43457"/>
            </a:xfrm>
            <a:prstGeom prst="straightConnector1">
              <a:avLst/>
            </a:prstGeom>
            <a:ln w="22225">
              <a:headEnd type="none" w="lg" len="lg"/>
              <a:tailEnd type="triangle" w="lg" len="lg"/>
            </a:ln>
          </p:spPr>
          <p:style>
            <a:lnRef idx="1">
              <a:schemeClr val="accent1"/>
            </a:lnRef>
            <a:fillRef idx="0">
              <a:schemeClr val="accent1"/>
            </a:fillRef>
            <a:effectRef idx="0">
              <a:schemeClr val="accent1"/>
            </a:effectRef>
            <a:fontRef idx="minor">
              <a:schemeClr val="tx1"/>
            </a:fontRef>
          </p:style>
        </p:cxnSp>
        <p:sp>
          <p:nvSpPr>
            <p:cNvPr id="26" name="Rectangle 32"/>
            <p:cNvSpPr>
              <a:spLocks noChangeArrowheads="1"/>
            </p:cNvSpPr>
            <p:nvPr/>
          </p:nvSpPr>
          <p:spPr bwMode="auto">
            <a:xfrm>
              <a:off x="2692198" y="5632156"/>
              <a:ext cx="343364"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b="1">
                  <a:solidFill>
                    <a:schemeClr val="tx1"/>
                  </a:solidFill>
                  <a:latin typeface="Tahoma" panose="020B0604030504040204" pitchFamily="34" charset="0"/>
                </a:defRPr>
              </a:lvl1pPr>
              <a:lvl2pPr marL="742950" indent="-285750">
                <a:defRPr b="1">
                  <a:solidFill>
                    <a:schemeClr val="tx1"/>
                  </a:solidFill>
                  <a:latin typeface="Tahoma" panose="020B0604030504040204" pitchFamily="34" charset="0"/>
                </a:defRPr>
              </a:lvl2pPr>
              <a:lvl3pPr marL="1143000" indent="-228600">
                <a:defRPr b="1">
                  <a:solidFill>
                    <a:schemeClr val="tx1"/>
                  </a:solidFill>
                  <a:latin typeface="Tahoma" panose="020B0604030504040204" pitchFamily="34" charset="0"/>
                </a:defRPr>
              </a:lvl3pPr>
              <a:lvl4pPr marL="1600200" indent="-228600">
                <a:defRPr b="1">
                  <a:solidFill>
                    <a:schemeClr val="tx1"/>
                  </a:solidFill>
                  <a:latin typeface="Tahoma" panose="020B0604030504040204" pitchFamily="34" charset="0"/>
                </a:defRPr>
              </a:lvl4pPr>
              <a:lvl5pPr marL="2057400" indent="-228600">
                <a:defRPr b="1">
                  <a:solidFill>
                    <a:schemeClr val="tx1"/>
                  </a:solidFill>
                  <a:latin typeface="Tahoma" panose="020B0604030504040204" pitchFamily="34" charset="0"/>
                </a:defRPr>
              </a:lvl5pPr>
              <a:lvl6pPr marL="2514600" indent="-228600" eaLnBrk="0" fontAlgn="base" hangingPunct="0">
                <a:spcBef>
                  <a:spcPct val="0"/>
                </a:spcBef>
                <a:spcAft>
                  <a:spcPct val="0"/>
                </a:spcAft>
                <a:defRPr b="1">
                  <a:solidFill>
                    <a:schemeClr val="tx1"/>
                  </a:solidFill>
                  <a:latin typeface="Tahoma" panose="020B0604030504040204" pitchFamily="34" charset="0"/>
                </a:defRPr>
              </a:lvl6pPr>
              <a:lvl7pPr marL="2971800" indent="-228600" eaLnBrk="0" fontAlgn="base" hangingPunct="0">
                <a:spcBef>
                  <a:spcPct val="0"/>
                </a:spcBef>
                <a:spcAft>
                  <a:spcPct val="0"/>
                </a:spcAft>
                <a:defRPr b="1">
                  <a:solidFill>
                    <a:schemeClr val="tx1"/>
                  </a:solidFill>
                  <a:latin typeface="Tahoma" panose="020B0604030504040204" pitchFamily="34" charset="0"/>
                </a:defRPr>
              </a:lvl7pPr>
              <a:lvl8pPr marL="3429000" indent="-228600" eaLnBrk="0" fontAlgn="base" hangingPunct="0">
                <a:spcBef>
                  <a:spcPct val="0"/>
                </a:spcBef>
                <a:spcAft>
                  <a:spcPct val="0"/>
                </a:spcAft>
                <a:defRPr b="1">
                  <a:solidFill>
                    <a:schemeClr val="tx1"/>
                  </a:solidFill>
                  <a:latin typeface="Tahoma" panose="020B0604030504040204" pitchFamily="34" charset="0"/>
                </a:defRPr>
              </a:lvl8pPr>
              <a:lvl9pPr marL="3886200" indent="-228600" eaLnBrk="0" fontAlgn="base" hangingPunct="0">
                <a:spcBef>
                  <a:spcPct val="0"/>
                </a:spcBef>
                <a:spcAft>
                  <a:spcPct val="0"/>
                </a:spcAft>
                <a:defRPr b="1">
                  <a:solidFill>
                    <a:schemeClr val="tx1"/>
                  </a:solidFill>
                  <a:latin typeface="Tahoma" panose="020B0604030504040204" pitchFamily="34" charset="0"/>
                </a:defRPr>
              </a:lvl9pPr>
            </a:lstStyle>
            <a:p>
              <a:pPr algn="ctr"/>
              <a:r>
                <a:rPr lang="en-US" altLang="zh-CN" dirty="0"/>
                <a:t>X</a:t>
              </a:r>
              <a:endParaRPr lang="en-CA" altLang="en-US" dirty="0"/>
            </a:p>
          </p:txBody>
        </p:sp>
        <p:sp>
          <p:nvSpPr>
            <p:cNvPr id="27" name="Rectangle 36"/>
            <p:cNvSpPr>
              <a:spLocks noChangeArrowheads="1"/>
            </p:cNvSpPr>
            <p:nvPr/>
          </p:nvSpPr>
          <p:spPr bwMode="auto">
            <a:xfrm>
              <a:off x="6248400" y="5632156"/>
              <a:ext cx="33972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b="1">
                  <a:solidFill>
                    <a:schemeClr val="tx1"/>
                  </a:solidFill>
                  <a:latin typeface="Tahoma" panose="020B0604030504040204" pitchFamily="34" charset="0"/>
                </a:defRPr>
              </a:lvl1pPr>
              <a:lvl2pPr marL="742950" indent="-285750">
                <a:defRPr b="1">
                  <a:solidFill>
                    <a:schemeClr val="tx1"/>
                  </a:solidFill>
                  <a:latin typeface="Tahoma" panose="020B0604030504040204" pitchFamily="34" charset="0"/>
                </a:defRPr>
              </a:lvl2pPr>
              <a:lvl3pPr marL="1143000" indent="-228600">
                <a:defRPr b="1">
                  <a:solidFill>
                    <a:schemeClr val="tx1"/>
                  </a:solidFill>
                  <a:latin typeface="Tahoma" panose="020B0604030504040204" pitchFamily="34" charset="0"/>
                </a:defRPr>
              </a:lvl3pPr>
              <a:lvl4pPr marL="1600200" indent="-228600">
                <a:defRPr b="1">
                  <a:solidFill>
                    <a:schemeClr val="tx1"/>
                  </a:solidFill>
                  <a:latin typeface="Tahoma" panose="020B0604030504040204" pitchFamily="34" charset="0"/>
                </a:defRPr>
              </a:lvl4pPr>
              <a:lvl5pPr marL="2057400" indent="-228600">
                <a:defRPr b="1">
                  <a:solidFill>
                    <a:schemeClr val="tx1"/>
                  </a:solidFill>
                  <a:latin typeface="Tahoma" panose="020B0604030504040204" pitchFamily="34" charset="0"/>
                </a:defRPr>
              </a:lvl5pPr>
              <a:lvl6pPr marL="2514600" indent="-228600" eaLnBrk="0" fontAlgn="base" hangingPunct="0">
                <a:spcBef>
                  <a:spcPct val="0"/>
                </a:spcBef>
                <a:spcAft>
                  <a:spcPct val="0"/>
                </a:spcAft>
                <a:defRPr b="1">
                  <a:solidFill>
                    <a:schemeClr val="tx1"/>
                  </a:solidFill>
                  <a:latin typeface="Tahoma" panose="020B0604030504040204" pitchFamily="34" charset="0"/>
                </a:defRPr>
              </a:lvl6pPr>
              <a:lvl7pPr marL="2971800" indent="-228600" eaLnBrk="0" fontAlgn="base" hangingPunct="0">
                <a:spcBef>
                  <a:spcPct val="0"/>
                </a:spcBef>
                <a:spcAft>
                  <a:spcPct val="0"/>
                </a:spcAft>
                <a:defRPr b="1">
                  <a:solidFill>
                    <a:schemeClr val="tx1"/>
                  </a:solidFill>
                  <a:latin typeface="Tahoma" panose="020B0604030504040204" pitchFamily="34" charset="0"/>
                </a:defRPr>
              </a:lvl7pPr>
              <a:lvl8pPr marL="3429000" indent="-228600" eaLnBrk="0" fontAlgn="base" hangingPunct="0">
                <a:spcBef>
                  <a:spcPct val="0"/>
                </a:spcBef>
                <a:spcAft>
                  <a:spcPct val="0"/>
                </a:spcAft>
                <a:defRPr b="1">
                  <a:solidFill>
                    <a:schemeClr val="tx1"/>
                  </a:solidFill>
                  <a:latin typeface="Tahoma" panose="020B0604030504040204" pitchFamily="34" charset="0"/>
                </a:defRPr>
              </a:lvl8pPr>
              <a:lvl9pPr marL="3886200" indent="-228600" eaLnBrk="0" fontAlgn="base" hangingPunct="0">
                <a:spcBef>
                  <a:spcPct val="0"/>
                </a:spcBef>
                <a:spcAft>
                  <a:spcPct val="0"/>
                </a:spcAft>
                <a:defRPr b="1">
                  <a:solidFill>
                    <a:schemeClr val="tx1"/>
                  </a:solidFill>
                  <a:latin typeface="Tahoma" panose="020B0604030504040204" pitchFamily="34" charset="0"/>
                </a:defRPr>
              </a:lvl9pPr>
            </a:lstStyle>
            <a:p>
              <a:pPr algn="ctr"/>
              <a:r>
                <a:rPr lang="en-CA" altLang="en-US" dirty="0"/>
                <a:t>Y</a:t>
              </a:r>
            </a:p>
          </p:txBody>
        </p:sp>
        <p:sp>
          <p:nvSpPr>
            <p:cNvPr id="5" name="Oval 4"/>
            <p:cNvSpPr/>
            <p:nvPr/>
          </p:nvSpPr>
          <p:spPr>
            <a:xfrm>
              <a:off x="4432890" y="3720608"/>
              <a:ext cx="114300" cy="11715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6" name="Oval 5"/>
            <p:cNvSpPr/>
            <p:nvPr/>
          </p:nvSpPr>
          <p:spPr>
            <a:xfrm>
              <a:off x="3203606" y="5678598"/>
              <a:ext cx="179388" cy="13850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7" name="Oval 6"/>
            <p:cNvSpPr/>
            <p:nvPr/>
          </p:nvSpPr>
          <p:spPr>
            <a:xfrm>
              <a:off x="5922201" y="5632156"/>
              <a:ext cx="135699" cy="115693"/>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grpSp>
      <p:grpSp>
        <p:nvGrpSpPr>
          <p:cNvPr id="16" name="Group 15"/>
          <p:cNvGrpSpPr/>
          <p:nvPr/>
        </p:nvGrpSpPr>
        <p:grpSpPr>
          <a:xfrm>
            <a:off x="4833836" y="3116078"/>
            <a:ext cx="3895927" cy="2705919"/>
            <a:chOff x="2692198" y="3296124"/>
            <a:chExt cx="3895927" cy="2705919"/>
          </a:xfrm>
          <a:solidFill>
            <a:schemeClr val="bg1"/>
          </a:solidFill>
        </p:grpSpPr>
        <p:sp>
          <p:nvSpPr>
            <p:cNvPr id="17" name="Rectangle 35"/>
            <p:cNvSpPr>
              <a:spLocks noChangeArrowheads="1"/>
            </p:cNvSpPr>
            <p:nvPr/>
          </p:nvSpPr>
          <p:spPr bwMode="auto">
            <a:xfrm>
              <a:off x="4157662" y="3296124"/>
              <a:ext cx="676275" cy="36988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b="1">
                  <a:solidFill>
                    <a:schemeClr val="tx1"/>
                  </a:solidFill>
                  <a:latin typeface="Tahoma" panose="020B0604030504040204" pitchFamily="34" charset="0"/>
                </a:defRPr>
              </a:lvl1pPr>
              <a:lvl2pPr marL="742950" indent="-285750">
                <a:defRPr b="1">
                  <a:solidFill>
                    <a:schemeClr val="tx1"/>
                  </a:solidFill>
                  <a:latin typeface="Tahoma" panose="020B0604030504040204" pitchFamily="34" charset="0"/>
                </a:defRPr>
              </a:lvl2pPr>
              <a:lvl3pPr marL="1143000" indent="-228600">
                <a:defRPr b="1">
                  <a:solidFill>
                    <a:schemeClr val="tx1"/>
                  </a:solidFill>
                  <a:latin typeface="Tahoma" panose="020B0604030504040204" pitchFamily="34" charset="0"/>
                </a:defRPr>
              </a:lvl3pPr>
              <a:lvl4pPr marL="1600200" indent="-228600">
                <a:defRPr b="1">
                  <a:solidFill>
                    <a:schemeClr val="tx1"/>
                  </a:solidFill>
                  <a:latin typeface="Tahoma" panose="020B0604030504040204" pitchFamily="34" charset="0"/>
                </a:defRPr>
              </a:lvl4pPr>
              <a:lvl5pPr marL="2057400" indent="-228600">
                <a:defRPr b="1">
                  <a:solidFill>
                    <a:schemeClr val="tx1"/>
                  </a:solidFill>
                  <a:latin typeface="Tahoma" panose="020B0604030504040204" pitchFamily="34" charset="0"/>
                </a:defRPr>
              </a:lvl5pPr>
              <a:lvl6pPr marL="2514600" indent="-228600" eaLnBrk="0" fontAlgn="base" hangingPunct="0">
                <a:spcBef>
                  <a:spcPct val="0"/>
                </a:spcBef>
                <a:spcAft>
                  <a:spcPct val="0"/>
                </a:spcAft>
                <a:defRPr b="1">
                  <a:solidFill>
                    <a:schemeClr val="tx1"/>
                  </a:solidFill>
                  <a:latin typeface="Tahoma" panose="020B0604030504040204" pitchFamily="34" charset="0"/>
                </a:defRPr>
              </a:lvl6pPr>
              <a:lvl7pPr marL="2971800" indent="-228600" eaLnBrk="0" fontAlgn="base" hangingPunct="0">
                <a:spcBef>
                  <a:spcPct val="0"/>
                </a:spcBef>
                <a:spcAft>
                  <a:spcPct val="0"/>
                </a:spcAft>
                <a:defRPr b="1">
                  <a:solidFill>
                    <a:schemeClr val="tx1"/>
                  </a:solidFill>
                  <a:latin typeface="Tahoma" panose="020B0604030504040204" pitchFamily="34" charset="0"/>
                </a:defRPr>
              </a:lvl7pPr>
              <a:lvl8pPr marL="3429000" indent="-228600" eaLnBrk="0" fontAlgn="base" hangingPunct="0">
                <a:spcBef>
                  <a:spcPct val="0"/>
                </a:spcBef>
                <a:spcAft>
                  <a:spcPct val="0"/>
                </a:spcAft>
                <a:defRPr b="1">
                  <a:solidFill>
                    <a:schemeClr val="tx1"/>
                  </a:solidFill>
                  <a:latin typeface="Tahoma" panose="020B0604030504040204" pitchFamily="34" charset="0"/>
                </a:defRPr>
              </a:lvl8pPr>
              <a:lvl9pPr marL="3886200" indent="-228600" eaLnBrk="0" fontAlgn="base" hangingPunct="0">
                <a:spcBef>
                  <a:spcPct val="0"/>
                </a:spcBef>
                <a:spcAft>
                  <a:spcPct val="0"/>
                </a:spcAft>
                <a:defRPr b="1">
                  <a:solidFill>
                    <a:schemeClr val="tx1"/>
                  </a:solidFill>
                  <a:latin typeface="Tahoma" panose="020B0604030504040204" pitchFamily="34" charset="0"/>
                </a:defRPr>
              </a:lvl9pPr>
            </a:lstStyle>
            <a:p>
              <a:pPr algn="ctr"/>
              <a:r>
                <a:rPr lang="en-CA" altLang="en-US" dirty="0"/>
                <a:t>C</a:t>
              </a:r>
            </a:p>
          </p:txBody>
        </p:sp>
        <p:cxnSp>
          <p:nvCxnSpPr>
            <p:cNvPr id="18" name="Straight Arrow Connector 17"/>
            <p:cNvCxnSpPr>
              <a:endCxn id="31" idx="0"/>
            </p:cNvCxnSpPr>
            <p:nvPr/>
          </p:nvCxnSpPr>
          <p:spPr>
            <a:xfrm>
              <a:off x="4547190" y="3851696"/>
              <a:ext cx="1442861" cy="1780460"/>
            </a:xfrm>
            <a:prstGeom prst="straightConnector1">
              <a:avLst/>
            </a:prstGeom>
            <a:grpFill/>
            <a:ln w="22225">
              <a:headEnd type="none" w="lg" len="lg"/>
              <a:tailEnd type="triangle" w="lg" len="lg"/>
            </a:ln>
          </p:spPr>
          <p:style>
            <a:lnRef idx="1">
              <a:schemeClr val="accent1"/>
            </a:lnRef>
            <a:fillRef idx="0">
              <a:schemeClr val="accent1"/>
            </a:fillRef>
            <a:effectRef idx="0">
              <a:schemeClr val="accent1"/>
            </a:effectRef>
            <a:fontRef idx="minor">
              <a:schemeClr val="tx1"/>
            </a:fontRef>
          </p:style>
        </p:cxnSp>
        <p:cxnSp>
          <p:nvCxnSpPr>
            <p:cNvPr id="19" name="Straight Arrow Connector 18"/>
            <p:cNvCxnSpPr/>
            <p:nvPr/>
          </p:nvCxnSpPr>
          <p:spPr>
            <a:xfrm flipH="1">
              <a:off x="3249206" y="3790267"/>
              <a:ext cx="1158875" cy="1888331"/>
            </a:xfrm>
            <a:prstGeom prst="straightConnector1">
              <a:avLst/>
            </a:prstGeom>
            <a:grpFill/>
            <a:ln w="22225">
              <a:headEnd type="none" w="lg" len="lg"/>
              <a:tailEnd type="triangle" w="lg" len="lg"/>
            </a:ln>
          </p:spPr>
          <p:style>
            <a:lnRef idx="1">
              <a:schemeClr val="accent1"/>
            </a:lnRef>
            <a:fillRef idx="0">
              <a:schemeClr val="accent1"/>
            </a:fillRef>
            <a:effectRef idx="0">
              <a:schemeClr val="accent1"/>
            </a:effectRef>
            <a:fontRef idx="minor">
              <a:schemeClr val="tx1"/>
            </a:fontRef>
          </p:style>
        </p:cxnSp>
        <p:cxnSp>
          <p:nvCxnSpPr>
            <p:cNvPr id="21" name="Straight Arrow Connector 20"/>
            <p:cNvCxnSpPr/>
            <p:nvPr/>
          </p:nvCxnSpPr>
          <p:spPr>
            <a:xfrm flipV="1">
              <a:off x="3463163" y="5692532"/>
              <a:ext cx="2378869" cy="43457"/>
            </a:xfrm>
            <a:prstGeom prst="straightConnector1">
              <a:avLst/>
            </a:prstGeom>
            <a:grpFill/>
            <a:ln w="22225">
              <a:headEnd type="none" w="lg" len="lg"/>
              <a:tailEnd type="triangle" w="lg" len="lg"/>
            </a:ln>
          </p:spPr>
          <p:style>
            <a:lnRef idx="1">
              <a:schemeClr val="accent1"/>
            </a:lnRef>
            <a:fillRef idx="0">
              <a:schemeClr val="accent1"/>
            </a:fillRef>
            <a:effectRef idx="0">
              <a:schemeClr val="accent1"/>
            </a:effectRef>
            <a:fontRef idx="minor">
              <a:schemeClr val="tx1"/>
            </a:fontRef>
          </p:style>
        </p:cxnSp>
        <p:sp>
          <p:nvSpPr>
            <p:cNvPr id="22" name="Rectangle 32"/>
            <p:cNvSpPr>
              <a:spLocks noChangeArrowheads="1"/>
            </p:cNvSpPr>
            <p:nvPr/>
          </p:nvSpPr>
          <p:spPr bwMode="auto">
            <a:xfrm>
              <a:off x="2692198" y="5632156"/>
              <a:ext cx="343364" cy="36933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b="1">
                  <a:solidFill>
                    <a:schemeClr val="tx1"/>
                  </a:solidFill>
                  <a:latin typeface="Tahoma" panose="020B0604030504040204" pitchFamily="34" charset="0"/>
                </a:defRPr>
              </a:lvl1pPr>
              <a:lvl2pPr marL="742950" indent="-285750">
                <a:defRPr b="1">
                  <a:solidFill>
                    <a:schemeClr val="tx1"/>
                  </a:solidFill>
                  <a:latin typeface="Tahoma" panose="020B0604030504040204" pitchFamily="34" charset="0"/>
                </a:defRPr>
              </a:lvl2pPr>
              <a:lvl3pPr marL="1143000" indent="-228600">
                <a:defRPr b="1">
                  <a:solidFill>
                    <a:schemeClr val="tx1"/>
                  </a:solidFill>
                  <a:latin typeface="Tahoma" panose="020B0604030504040204" pitchFamily="34" charset="0"/>
                </a:defRPr>
              </a:lvl3pPr>
              <a:lvl4pPr marL="1600200" indent="-228600">
                <a:defRPr b="1">
                  <a:solidFill>
                    <a:schemeClr val="tx1"/>
                  </a:solidFill>
                  <a:latin typeface="Tahoma" panose="020B0604030504040204" pitchFamily="34" charset="0"/>
                </a:defRPr>
              </a:lvl4pPr>
              <a:lvl5pPr marL="2057400" indent="-228600">
                <a:defRPr b="1">
                  <a:solidFill>
                    <a:schemeClr val="tx1"/>
                  </a:solidFill>
                  <a:latin typeface="Tahoma" panose="020B0604030504040204" pitchFamily="34" charset="0"/>
                </a:defRPr>
              </a:lvl5pPr>
              <a:lvl6pPr marL="2514600" indent="-228600" eaLnBrk="0" fontAlgn="base" hangingPunct="0">
                <a:spcBef>
                  <a:spcPct val="0"/>
                </a:spcBef>
                <a:spcAft>
                  <a:spcPct val="0"/>
                </a:spcAft>
                <a:defRPr b="1">
                  <a:solidFill>
                    <a:schemeClr val="tx1"/>
                  </a:solidFill>
                  <a:latin typeface="Tahoma" panose="020B0604030504040204" pitchFamily="34" charset="0"/>
                </a:defRPr>
              </a:lvl6pPr>
              <a:lvl7pPr marL="2971800" indent="-228600" eaLnBrk="0" fontAlgn="base" hangingPunct="0">
                <a:spcBef>
                  <a:spcPct val="0"/>
                </a:spcBef>
                <a:spcAft>
                  <a:spcPct val="0"/>
                </a:spcAft>
                <a:defRPr b="1">
                  <a:solidFill>
                    <a:schemeClr val="tx1"/>
                  </a:solidFill>
                  <a:latin typeface="Tahoma" panose="020B0604030504040204" pitchFamily="34" charset="0"/>
                </a:defRPr>
              </a:lvl7pPr>
              <a:lvl8pPr marL="3429000" indent="-228600" eaLnBrk="0" fontAlgn="base" hangingPunct="0">
                <a:spcBef>
                  <a:spcPct val="0"/>
                </a:spcBef>
                <a:spcAft>
                  <a:spcPct val="0"/>
                </a:spcAft>
                <a:defRPr b="1">
                  <a:solidFill>
                    <a:schemeClr val="tx1"/>
                  </a:solidFill>
                  <a:latin typeface="Tahoma" panose="020B0604030504040204" pitchFamily="34" charset="0"/>
                </a:defRPr>
              </a:lvl8pPr>
              <a:lvl9pPr marL="3886200" indent="-228600" eaLnBrk="0" fontAlgn="base" hangingPunct="0">
                <a:spcBef>
                  <a:spcPct val="0"/>
                </a:spcBef>
                <a:spcAft>
                  <a:spcPct val="0"/>
                </a:spcAft>
                <a:defRPr b="1">
                  <a:solidFill>
                    <a:schemeClr val="tx1"/>
                  </a:solidFill>
                  <a:latin typeface="Tahoma" panose="020B0604030504040204" pitchFamily="34" charset="0"/>
                </a:defRPr>
              </a:lvl9pPr>
            </a:lstStyle>
            <a:p>
              <a:pPr algn="ctr"/>
              <a:r>
                <a:rPr lang="en-US" altLang="zh-CN" dirty="0"/>
                <a:t>X</a:t>
              </a:r>
              <a:endParaRPr lang="en-CA" altLang="en-US" dirty="0"/>
            </a:p>
          </p:txBody>
        </p:sp>
        <p:sp>
          <p:nvSpPr>
            <p:cNvPr id="28" name="Rectangle 36"/>
            <p:cNvSpPr>
              <a:spLocks noChangeArrowheads="1"/>
            </p:cNvSpPr>
            <p:nvPr/>
          </p:nvSpPr>
          <p:spPr bwMode="auto">
            <a:xfrm>
              <a:off x="6248400" y="5632156"/>
              <a:ext cx="339725" cy="36988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b="1">
                  <a:solidFill>
                    <a:schemeClr val="tx1"/>
                  </a:solidFill>
                  <a:latin typeface="Tahoma" panose="020B0604030504040204" pitchFamily="34" charset="0"/>
                </a:defRPr>
              </a:lvl1pPr>
              <a:lvl2pPr marL="742950" indent="-285750">
                <a:defRPr b="1">
                  <a:solidFill>
                    <a:schemeClr val="tx1"/>
                  </a:solidFill>
                  <a:latin typeface="Tahoma" panose="020B0604030504040204" pitchFamily="34" charset="0"/>
                </a:defRPr>
              </a:lvl2pPr>
              <a:lvl3pPr marL="1143000" indent="-228600">
                <a:defRPr b="1">
                  <a:solidFill>
                    <a:schemeClr val="tx1"/>
                  </a:solidFill>
                  <a:latin typeface="Tahoma" panose="020B0604030504040204" pitchFamily="34" charset="0"/>
                </a:defRPr>
              </a:lvl3pPr>
              <a:lvl4pPr marL="1600200" indent="-228600">
                <a:defRPr b="1">
                  <a:solidFill>
                    <a:schemeClr val="tx1"/>
                  </a:solidFill>
                  <a:latin typeface="Tahoma" panose="020B0604030504040204" pitchFamily="34" charset="0"/>
                </a:defRPr>
              </a:lvl4pPr>
              <a:lvl5pPr marL="2057400" indent="-228600">
                <a:defRPr b="1">
                  <a:solidFill>
                    <a:schemeClr val="tx1"/>
                  </a:solidFill>
                  <a:latin typeface="Tahoma" panose="020B0604030504040204" pitchFamily="34" charset="0"/>
                </a:defRPr>
              </a:lvl5pPr>
              <a:lvl6pPr marL="2514600" indent="-228600" eaLnBrk="0" fontAlgn="base" hangingPunct="0">
                <a:spcBef>
                  <a:spcPct val="0"/>
                </a:spcBef>
                <a:spcAft>
                  <a:spcPct val="0"/>
                </a:spcAft>
                <a:defRPr b="1">
                  <a:solidFill>
                    <a:schemeClr val="tx1"/>
                  </a:solidFill>
                  <a:latin typeface="Tahoma" panose="020B0604030504040204" pitchFamily="34" charset="0"/>
                </a:defRPr>
              </a:lvl6pPr>
              <a:lvl7pPr marL="2971800" indent="-228600" eaLnBrk="0" fontAlgn="base" hangingPunct="0">
                <a:spcBef>
                  <a:spcPct val="0"/>
                </a:spcBef>
                <a:spcAft>
                  <a:spcPct val="0"/>
                </a:spcAft>
                <a:defRPr b="1">
                  <a:solidFill>
                    <a:schemeClr val="tx1"/>
                  </a:solidFill>
                  <a:latin typeface="Tahoma" panose="020B0604030504040204" pitchFamily="34" charset="0"/>
                </a:defRPr>
              </a:lvl7pPr>
              <a:lvl8pPr marL="3429000" indent="-228600" eaLnBrk="0" fontAlgn="base" hangingPunct="0">
                <a:spcBef>
                  <a:spcPct val="0"/>
                </a:spcBef>
                <a:spcAft>
                  <a:spcPct val="0"/>
                </a:spcAft>
                <a:defRPr b="1">
                  <a:solidFill>
                    <a:schemeClr val="tx1"/>
                  </a:solidFill>
                  <a:latin typeface="Tahoma" panose="020B0604030504040204" pitchFamily="34" charset="0"/>
                </a:defRPr>
              </a:lvl8pPr>
              <a:lvl9pPr marL="3886200" indent="-228600" eaLnBrk="0" fontAlgn="base" hangingPunct="0">
                <a:spcBef>
                  <a:spcPct val="0"/>
                </a:spcBef>
                <a:spcAft>
                  <a:spcPct val="0"/>
                </a:spcAft>
                <a:defRPr b="1">
                  <a:solidFill>
                    <a:schemeClr val="tx1"/>
                  </a:solidFill>
                  <a:latin typeface="Tahoma" panose="020B0604030504040204" pitchFamily="34" charset="0"/>
                </a:defRPr>
              </a:lvl9pPr>
            </a:lstStyle>
            <a:p>
              <a:pPr algn="ctr"/>
              <a:r>
                <a:rPr lang="en-CA" altLang="en-US" dirty="0"/>
                <a:t>Y</a:t>
              </a:r>
            </a:p>
          </p:txBody>
        </p:sp>
        <p:sp>
          <p:nvSpPr>
            <p:cNvPr id="29" name="Oval 28"/>
            <p:cNvSpPr/>
            <p:nvPr/>
          </p:nvSpPr>
          <p:spPr>
            <a:xfrm>
              <a:off x="4432890" y="3720608"/>
              <a:ext cx="114300" cy="117154"/>
            </a:xfrm>
            <a:prstGeom prst="ellipse">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30" name="Oval 29"/>
            <p:cNvSpPr/>
            <p:nvPr/>
          </p:nvSpPr>
          <p:spPr>
            <a:xfrm>
              <a:off x="3203606" y="5678598"/>
              <a:ext cx="179388" cy="138502"/>
            </a:xfrm>
            <a:prstGeom prst="ellipse">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31" name="Oval 30"/>
            <p:cNvSpPr/>
            <p:nvPr/>
          </p:nvSpPr>
          <p:spPr>
            <a:xfrm>
              <a:off x="5922201" y="5632156"/>
              <a:ext cx="135699" cy="115693"/>
            </a:xfrm>
            <a:prstGeom prst="ellipse">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grpSp>
    </p:spTree>
    <p:extLst>
      <p:ext uri="{BB962C8B-B14F-4D97-AF65-F5344CB8AC3E}">
        <p14:creationId xmlns:p14="http://schemas.microsoft.com/office/powerpoint/2010/main" val="134390649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dirty="0">
                <a:latin typeface="Times New Roman" panose="02020603050405020304" pitchFamily="18" charset="0"/>
                <a:cs typeface="Times New Roman" panose="02020603050405020304" pitchFamily="18" charset="0"/>
              </a:rPr>
              <a:t>箭头线</a:t>
            </a:r>
            <a:endParaRPr lang="en-CA" dirty="0">
              <a:latin typeface="Times New Roman" panose="02020603050405020304" pitchFamily="18" charset="0"/>
              <a:cs typeface="Times New Roman" panose="02020603050405020304" pitchFamily="18" charset="0"/>
            </a:endParaRPr>
          </a:p>
        </p:txBody>
      </p:sp>
      <p:sp>
        <p:nvSpPr>
          <p:cNvPr id="3" name="Text Placeholder 2"/>
          <p:cNvSpPr>
            <a:spLocks noGrp="1"/>
          </p:cNvSpPr>
          <p:nvPr>
            <p:ph type="body" idx="1"/>
          </p:nvPr>
        </p:nvSpPr>
        <p:spPr>
          <a:xfrm>
            <a:off x="381000" y="1066800"/>
            <a:ext cx="8458200" cy="1738169"/>
          </a:xfrm>
        </p:spPr>
        <p:txBody>
          <a:bodyPr/>
          <a:lstStyle/>
          <a:p>
            <a:pPr eaLnBrk="1" hangingPunct="1">
              <a:lnSpc>
                <a:spcPct val="90000"/>
              </a:lnSpc>
            </a:pPr>
            <a:r>
              <a:rPr lang="zh-CN" altLang="en-US" dirty="0">
                <a:latin typeface="+mn-ea"/>
                <a:cs typeface="Times New Roman" panose="02020603050405020304" pitchFamily="18" charset="0"/>
              </a:rPr>
              <a:t>当一个变量会因果影响另一个变量，我们画一条箭头线。</a:t>
            </a:r>
            <a:endParaRPr lang="en-US" altLang="zh-CN" dirty="0">
              <a:latin typeface="+mn-ea"/>
              <a:cs typeface="Times New Roman" panose="02020603050405020304" pitchFamily="18" charset="0"/>
            </a:endParaRPr>
          </a:p>
          <a:p>
            <a:endParaRPr lang="en-CA" sz="2800" dirty="0"/>
          </a:p>
        </p:txBody>
      </p:sp>
      <p:sp>
        <p:nvSpPr>
          <p:cNvPr id="20" name="Rectangle 35"/>
          <p:cNvSpPr>
            <a:spLocks noChangeArrowheads="1"/>
          </p:cNvSpPr>
          <p:nvPr/>
        </p:nvSpPr>
        <p:spPr bwMode="auto">
          <a:xfrm>
            <a:off x="4295413" y="2549381"/>
            <a:ext cx="338137"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b="1">
                <a:solidFill>
                  <a:schemeClr val="tx1"/>
                </a:solidFill>
                <a:latin typeface="Tahoma" panose="020B0604030504040204" pitchFamily="34" charset="0"/>
              </a:defRPr>
            </a:lvl1pPr>
            <a:lvl2pPr marL="742950" indent="-285750">
              <a:defRPr b="1">
                <a:solidFill>
                  <a:schemeClr val="tx1"/>
                </a:solidFill>
                <a:latin typeface="Tahoma" panose="020B0604030504040204" pitchFamily="34" charset="0"/>
              </a:defRPr>
            </a:lvl2pPr>
            <a:lvl3pPr marL="1143000" indent="-228600">
              <a:defRPr b="1">
                <a:solidFill>
                  <a:schemeClr val="tx1"/>
                </a:solidFill>
                <a:latin typeface="Tahoma" panose="020B0604030504040204" pitchFamily="34" charset="0"/>
              </a:defRPr>
            </a:lvl3pPr>
            <a:lvl4pPr marL="1600200" indent="-228600">
              <a:defRPr b="1">
                <a:solidFill>
                  <a:schemeClr val="tx1"/>
                </a:solidFill>
                <a:latin typeface="Tahoma" panose="020B0604030504040204" pitchFamily="34" charset="0"/>
              </a:defRPr>
            </a:lvl4pPr>
            <a:lvl5pPr marL="2057400" indent="-228600">
              <a:defRPr b="1">
                <a:solidFill>
                  <a:schemeClr val="tx1"/>
                </a:solidFill>
                <a:latin typeface="Tahoma" panose="020B0604030504040204" pitchFamily="34" charset="0"/>
              </a:defRPr>
            </a:lvl5pPr>
            <a:lvl6pPr marL="2514600" indent="-228600" eaLnBrk="0" fontAlgn="base" hangingPunct="0">
              <a:spcBef>
                <a:spcPct val="0"/>
              </a:spcBef>
              <a:spcAft>
                <a:spcPct val="0"/>
              </a:spcAft>
              <a:defRPr b="1">
                <a:solidFill>
                  <a:schemeClr val="tx1"/>
                </a:solidFill>
                <a:latin typeface="Tahoma" panose="020B0604030504040204" pitchFamily="34" charset="0"/>
              </a:defRPr>
            </a:lvl6pPr>
            <a:lvl7pPr marL="2971800" indent="-228600" eaLnBrk="0" fontAlgn="base" hangingPunct="0">
              <a:spcBef>
                <a:spcPct val="0"/>
              </a:spcBef>
              <a:spcAft>
                <a:spcPct val="0"/>
              </a:spcAft>
              <a:defRPr b="1">
                <a:solidFill>
                  <a:schemeClr val="tx1"/>
                </a:solidFill>
                <a:latin typeface="Tahoma" panose="020B0604030504040204" pitchFamily="34" charset="0"/>
              </a:defRPr>
            </a:lvl7pPr>
            <a:lvl8pPr marL="3429000" indent="-228600" eaLnBrk="0" fontAlgn="base" hangingPunct="0">
              <a:spcBef>
                <a:spcPct val="0"/>
              </a:spcBef>
              <a:spcAft>
                <a:spcPct val="0"/>
              </a:spcAft>
              <a:defRPr b="1">
                <a:solidFill>
                  <a:schemeClr val="tx1"/>
                </a:solidFill>
                <a:latin typeface="Tahoma" panose="020B0604030504040204" pitchFamily="34" charset="0"/>
              </a:defRPr>
            </a:lvl8pPr>
            <a:lvl9pPr marL="3886200" indent="-228600" eaLnBrk="0" fontAlgn="base" hangingPunct="0">
              <a:spcBef>
                <a:spcPct val="0"/>
              </a:spcBef>
              <a:spcAft>
                <a:spcPct val="0"/>
              </a:spcAft>
              <a:defRPr b="1">
                <a:solidFill>
                  <a:schemeClr val="tx1"/>
                </a:solidFill>
                <a:latin typeface="Tahoma" panose="020B0604030504040204" pitchFamily="34" charset="0"/>
              </a:defRPr>
            </a:lvl9pPr>
          </a:lstStyle>
          <a:p>
            <a:pPr algn="ctr"/>
            <a:r>
              <a:rPr lang="en-CA" altLang="en-US" dirty="0"/>
              <a:t>C</a:t>
            </a:r>
          </a:p>
        </p:txBody>
      </p:sp>
      <p:cxnSp>
        <p:nvCxnSpPr>
          <p:cNvPr id="16" name="Straight Arrow Connector 15"/>
          <p:cNvCxnSpPr/>
          <p:nvPr/>
        </p:nvCxnSpPr>
        <p:spPr>
          <a:xfrm>
            <a:off x="4577556" y="3200400"/>
            <a:ext cx="1447800" cy="1725216"/>
          </a:xfrm>
          <a:prstGeom prst="straightConnector1">
            <a:avLst/>
          </a:prstGeom>
          <a:ln w="22225">
            <a:headEnd type="none" w="lg" len="lg"/>
            <a:tailEnd type="triangle" w="lg" len="lg"/>
          </a:ln>
        </p:spPr>
        <p:style>
          <a:lnRef idx="1">
            <a:schemeClr val="accent1"/>
          </a:lnRef>
          <a:fillRef idx="0">
            <a:schemeClr val="accent1"/>
          </a:fillRef>
          <a:effectRef idx="0">
            <a:schemeClr val="accent1"/>
          </a:effectRef>
          <a:fontRef idx="minor">
            <a:schemeClr val="tx1"/>
          </a:fontRef>
        </p:style>
      </p:cxnSp>
      <p:cxnSp>
        <p:nvCxnSpPr>
          <p:cNvPr id="17" name="Straight Arrow Connector 16"/>
          <p:cNvCxnSpPr/>
          <p:nvPr/>
        </p:nvCxnSpPr>
        <p:spPr>
          <a:xfrm flipH="1">
            <a:off x="3276600" y="3200400"/>
            <a:ext cx="1158875" cy="1888331"/>
          </a:xfrm>
          <a:prstGeom prst="straightConnector1">
            <a:avLst/>
          </a:prstGeom>
          <a:ln w="22225">
            <a:headEnd type="none" w="lg" len="lg"/>
            <a:tailEnd type="triangle" w="lg" len="lg"/>
          </a:ln>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p:nvPr/>
        </p:nvCxnSpPr>
        <p:spPr>
          <a:xfrm flipV="1">
            <a:off x="3494087" y="5154215"/>
            <a:ext cx="2378869" cy="43457"/>
          </a:xfrm>
          <a:prstGeom prst="straightConnector1">
            <a:avLst/>
          </a:prstGeom>
          <a:ln w="22225">
            <a:headEnd type="none" w="lg" len="lg"/>
            <a:tailEnd type="triangle" w="lg" len="lg"/>
          </a:ln>
        </p:spPr>
        <p:style>
          <a:lnRef idx="1">
            <a:schemeClr val="accent1"/>
          </a:lnRef>
          <a:fillRef idx="0">
            <a:schemeClr val="accent1"/>
          </a:fillRef>
          <a:effectRef idx="0">
            <a:schemeClr val="accent1"/>
          </a:effectRef>
          <a:fontRef idx="minor">
            <a:schemeClr val="tx1"/>
          </a:fontRef>
        </p:style>
      </p:cxnSp>
      <p:sp>
        <p:nvSpPr>
          <p:cNvPr id="19" name="Rectangle 32"/>
          <p:cNvSpPr>
            <a:spLocks noChangeArrowheads="1"/>
          </p:cNvSpPr>
          <p:nvPr/>
        </p:nvSpPr>
        <p:spPr bwMode="auto">
          <a:xfrm>
            <a:off x="2932407" y="5070619"/>
            <a:ext cx="35877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b="1">
                <a:solidFill>
                  <a:schemeClr val="tx1"/>
                </a:solidFill>
                <a:latin typeface="Tahoma" panose="020B0604030504040204" pitchFamily="34" charset="0"/>
              </a:defRPr>
            </a:lvl1pPr>
            <a:lvl2pPr marL="742950" indent="-285750">
              <a:defRPr b="1">
                <a:solidFill>
                  <a:schemeClr val="tx1"/>
                </a:solidFill>
                <a:latin typeface="Tahoma" panose="020B0604030504040204" pitchFamily="34" charset="0"/>
              </a:defRPr>
            </a:lvl2pPr>
            <a:lvl3pPr marL="1143000" indent="-228600">
              <a:defRPr b="1">
                <a:solidFill>
                  <a:schemeClr val="tx1"/>
                </a:solidFill>
                <a:latin typeface="Tahoma" panose="020B0604030504040204" pitchFamily="34" charset="0"/>
              </a:defRPr>
            </a:lvl3pPr>
            <a:lvl4pPr marL="1600200" indent="-228600">
              <a:defRPr b="1">
                <a:solidFill>
                  <a:schemeClr val="tx1"/>
                </a:solidFill>
                <a:latin typeface="Tahoma" panose="020B0604030504040204" pitchFamily="34" charset="0"/>
              </a:defRPr>
            </a:lvl4pPr>
            <a:lvl5pPr marL="2057400" indent="-228600">
              <a:defRPr b="1">
                <a:solidFill>
                  <a:schemeClr val="tx1"/>
                </a:solidFill>
                <a:latin typeface="Tahoma" panose="020B0604030504040204" pitchFamily="34" charset="0"/>
              </a:defRPr>
            </a:lvl5pPr>
            <a:lvl6pPr marL="2514600" indent="-228600" eaLnBrk="0" fontAlgn="base" hangingPunct="0">
              <a:spcBef>
                <a:spcPct val="0"/>
              </a:spcBef>
              <a:spcAft>
                <a:spcPct val="0"/>
              </a:spcAft>
              <a:defRPr b="1">
                <a:solidFill>
                  <a:schemeClr val="tx1"/>
                </a:solidFill>
                <a:latin typeface="Tahoma" panose="020B0604030504040204" pitchFamily="34" charset="0"/>
              </a:defRPr>
            </a:lvl6pPr>
            <a:lvl7pPr marL="2971800" indent="-228600" eaLnBrk="0" fontAlgn="base" hangingPunct="0">
              <a:spcBef>
                <a:spcPct val="0"/>
              </a:spcBef>
              <a:spcAft>
                <a:spcPct val="0"/>
              </a:spcAft>
              <a:defRPr b="1">
                <a:solidFill>
                  <a:schemeClr val="tx1"/>
                </a:solidFill>
                <a:latin typeface="Tahoma" panose="020B0604030504040204" pitchFamily="34" charset="0"/>
              </a:defRPr>
            </a:lvl7pPr>
            <a:lvl8pPr marL="3429000" indent="-228600" eaLnBrk="0" fontAlgn="base" hangingPunct="0">
              <a:spcBef>
                <a:spcPct val="0"/>
              </a:spcBef>
              <a:spcAft>
                <a:spcPct val="0"/>
              </a:spcAft>
              <a:defRPr b="1">
                <a:solidFill>
                  <a:schemeClr val="tx1"/>
                </a:solidFill>
                <a:latin typeface="Tahoma" panose="020B0604030504040204" pitchFamily="34" charset="0"/>
              </a:defRPr>
            </a:lvl8pPr>
            <a:lvl9pPr marL="3886200" indent="-228600" eaLnBrk="0" fontAlgn="base" hangingPunct="0">
              <a:spcBef>
                <a:spcPct val="0"/>
              </a:spcBef>
              <a:spcAft>
                <a:spcPct val="0"/>
              </a:spcAft>
              <a:defRPr b="1">
                <a:solidFill>
                  <a:schemeClr val="tx1"/>
                </a:solidFill>
                <a:latin typeface="Tahoma" panose="020B0604030504040204" pitchFamily="34" charset="0"/>
              </a:defRPr>
            </a:lvl9pPr>
          </a:lstStyle>
          <a:p>
            <a:pPr algn="ctr"/>
            <a:r>
              <a:rPr lang="en-CA" altLang="en-US" dirty="0"/>
              <a:t>D</a:t>
            </a:r>
          </a:p>
        </p:txBody>
      </p:sp>
      <p:sp>
        <p:nvSpPr>
          <p:cNvPr id="21" name="Rectangle 36"/>
          <p:cNvSpPr>
            <a:spLocks noChangeArrowheads="1"/>
          </p:cNvSpPr>
          <p:nvPr/>
        </p:nvSpPr>
        <p:spPr bwMode="auto">
          <a:xfrm>
            <a:off x="5995796" y="4951160"/>
            <a:ext cx="33972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b="1">
                <a:solidFill>
                  <a:schemeClr val="tx1"/>
                </a:solidFill>
                <a:latin typeface="Tahoma" panose="020B0604030504040204" pitchFamily="34" charset="0"/>
              </a:defRPr>
            </a:lvl1pPr>
            <a:lvl2pPr marL="742950" indent="-285750">
              <a:defRPr b="1">
                <a:solidFill>
                  <a:schemeClr val="tx1"/>
                </a:solidFill>
                <a:latin typeface="Tahoma" panose="020B0604030504040204" pitchFamily="34" charset="0"/>
              </a:defRPr>
            </a:lvl2pPr>
            <a:lvl3pPr marL="1143000" indent="-228600">
              <a:defRPr b="1">
                <a:solidFill>
                  <a:schemeClr val="tx1"/>
                </a:solidFill>
                <a:latin typeface="Tahoma" panose="020B0604030504040204" pitchFamily="34" charset="0"/>
              </a:defRPr>
            </a:lvl3pPr>
            <a:lvl4pPr marL="1600200" indent="-228600">
              <a:defRPr b="1">
                <a:solidFill>
                  <a:schemeClr val="tx1"/>
                </a:solidFill>
                <a:latin typeface="Tahoma" panose="020B0604030504040204" pitchFamily="34" charset="0"/>
              </a:defRPr>
            </a:lvl4pPr>
            <a:lvl5pPr marL="2057400" indent="-228600">
              <a:defRPr b="1">
                <a:solidFill>
                  <a:schemeClr val="tx1"/>
                </a:solidFill>
                <a:latin typeface="Tahoma" panose="020B0604030504040204" pitchFamily="34" charset="0"/>
              </a:defRPr>
            </a:lvl5pPr>
            <a:lvl6pPr marL="2514600" indent="-228600" eaLnBrk="0" fontAlgn="base" hangingPunct="0">
              <a:spcBef>
                <a:spcPct val="0"/>
              </a:spcBef>
              <a:spcAft>
                <a:spcPct val="0"/>
              </a:spcAft>
              <a:defRPr b="1">
                <a:solidFill>
                  <a:schemeClr val="tx1"/>
                </a:solidFill>
                <a:latin typeface="Tahoma" panose="020B0604030504040204" pitchFamily="34" charset="0"/>
              </a:defRPr>
            </a:lvl6pPr>
            <a:lvl7pPr marL="2971800" indent="-228600" eaLnBrk="0" fontAlgn="base" hangingPunct="0">
              <a:spcBef>
                <a:spcPct val="0"/>
              </a:spcBef>
              <a:spcAft>
                <a:spcPct val="0"/>
              </a:spcAft>
              <a:defRPr b="1">
                <a:solidFill>
                  <a:schemeClr val="tx1"/>
                </a:solidFill>
                <a:latin typeface="Tahoma" panose="020B0604030504040204" pitchFamily="34" charset="0"/>
              </a:defRPr>
            </a:lvl7pPr>
            <a:lvl8pPr marL="3429000" indent="-228600" eaLnBrk="0" fontAlgn="base" hangingPunct="0">
              <a:spcBef>
                <a:spcPct val="0"/>
              </a:spcBef>
              <a:spcAft>
                <a:spcPct val="0"/>
              </a:spcAft>
              <a:defRPr b="1">
                <a:solidFill>
                  <a:schemeClr val="tx1"/>
                </a:solidFill>
                <a:latin typeface="Tahoma" panose="020B0604030504040204" pitchFamily="34" charset="0"/>
              </a:defRPr>
            </a:lvl8pPr>
            <a:lvl9pPr marL="3886200" indent="-228600" eaLnBrk="0" fontAlgn="base" hangingPunct="0">
              <a:spcBef>
                <a:spcPct val="0"/>
              </a:spcBef>
              <a:spcAft>
                <a:spcPct val="0"/>
              </a:spcAft>
              <a:defRPr b="1">
                <a:solidFill>
                  <a:schemeClr val="tx1"/>
                </a:solidFill>
                <a:latin typeface="Tahoma" panose="020B0604030504040204" pitchFamily="34" charset="0"/>
              </a:defRPr>
            </a:lvl9pPr>
          </a:lstStyle>
          <a:p>
            <a:pPr algn="ctr"/>
            <a:r>
              <a:rPr lang="en-CA" altLang="en-US" dirty="0"/>
              <a:t>Y</a:t>
            </a:r>
          </a:p>
        </p:txBody>
      </p:sp>
      <p:sp>
        <p:nvSpPr>
          <p:cNvPr id="4" name="Footer Placeholder 3"/>
          <p:cNvSpPr>
            <a:spLocks noGrp="1"/>
          </p:cNvSpPr>
          <p:nvPr>
            <p:ph type="ftr" sz="quarter" idx="11"/>
          </p:nvPr>
        </p:nvSpPr>
        <p:spPr/>
        <p:txBody>
          <a:bodyPr/>
          <a:lstStyle/>
          <a:p>
            <a:pPr>
              <a:defRPr/>
            </a:pPr>
            <a:r>
              <a:rPr lang="zh-CN" altLang="en-US"/>
              <a:t>版权所有</a:t>
            </a:r>
            <a:r>
              <a:rPr lang="en-US" altLang="zh-CN"/>
              <a:t>@</a:t>
            </a:r>
            <a:r>
              <a:rPr lang="zh-CN" altLang="en-US"/>
              <a:t>上海财经大学出版社，使用需经授权</a:t>
            </a:r>
            <a:endParaRPr lang="en-US" dirty="0"/>
          </a:p>
        </p:txBody>
      </p:sp>
      <p:sp>
        <p:nvSpPr>
          <p:cNvPr id="5" name="Oval 4"/>
          <p:cNvSpPr/>
          <p:nvPr/>
        </p:nvSpPr>
        <p:spPr>
          <a:xfrm>
            <a:off x="4373180" y="3033568"/>
            <a:ext cx="182605" cy="1524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3" name="Oval 12"/>
          <p:cNvSpPr/>
          <p:nvPr/>
        </p:nvSpPr>
        <p:spPr>
          <a:xfrm>
            <a:off x="3243262" y="5103163"/>
            <a:ext cx="182605" cy="1524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4" name="Oval 13"/>
          <p:cNvSpPr/>
          <p:nvPr/>
        </p:nvSpPr>
        <p:spPr>
          <a:xfrm>
            <a:off x="5912869" y="5041768"/>
            <a:ext cx="182605" cy="1524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Tree>
    <p:extLst>
      <p:ext uri="{BB962C8B-B14F-4D97-AF65-F5344CB8AC3E}">
        <p14:creationId xmlns:p14="http://schemas.microsoft.com/office/powerpoint/2010/main" val="333371187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304800"/>
            <a:ext cx="8915400" cy="533401"/>
          </a:xfrm>
        </p:spPr>
        <p:txBody>
          <a:bodyPr/>
          <a:lstStyle/>
          <a:p>
            <a:r>
              <a:rPr lang="zh-CN" altLang="en-US" dirty="0"/>
              <a:t>有方向的非循环图 </a:t>
            </a:r>
            <a:r>
              <a:rPr lang="en-CA" altLang="zh-CN" dirty="0"/>
              <a:t>(</a:t>
            </a:r>
            <a:r>
              <a:rPr lang="en-US" altLang="en-US" dirty="0"/>
              <a:t>DAG</a:t>
            </a:r>
            <a:r>
              <a:rPr lang="zh-CN" altLang="en-US" dirty="0"/>
              <a:t>：</a:t>
            </a:r>
            <a:r>
              <a:rPr lang="en-US" altLang="en-US" dirty="0"/>
              <a:t>Directed Acyclic Graph </a:t>
            </a:r>
            <a:r>
              <a:rPr lang="zh-CN" altLang="en-US" dirty="0"/>
              <a:t>）</a:t>
            </a:r>
            <a:endParaRPr lang="en-CA" dirty="0">
              <a:latin typeface="Times New Roman" panose="02020603050405020304" pitchFamily="18" charset="0"/>
              <a:cs typeface="Times New Roman" panose="02020603050405020304" pitchFamily="18" charset="0"/>
            </a:endParaRPr>
          </a:p>
        </p:txBody>
      </p:sp>
      <p:sp>
        <p:nvSpPr>
          <p:cNvPr id="3" name="Text Placeholder 2"/>
          <p:cNvSpPr>
            <a:spLocks noGrp="1"/>
          </p:cNvSpPr>
          <p:nvPr>
            <p:ph type="body" idx="1"/>
          </p:nvPr>
        </p:nvSpPr>
        <p:spPr>
          <a:xfrm>
            <a:off x="228600" y="1176509"/>
            <a:ext cx="8458200" cy="861450"/>
          </a:xfrm>
        </p:spPr>
        <p:txBody>
          <a:bodyPr/>
          <a:lstStyle/>
          <a:p>
            <a:pPr lvl="1" eaLnBrk="1" hangingPunct="1">
              <a:lnSpc>
                <a:spcPct val="90000"/>
              </a:lnSpc>
            </a:pPr>
            <a:r>
              <a:rPr lang="zh-CN" altLang="en-US" sz="2400" dirty="0">
                <a:solidFill>
                  <a:schemeClr val="tx1"/>
                </a:solidFill>
                <a:latin typeface="+mn-ea"/>
              </a:rPr>
              <a:t>因果路径图是“非循环”的，箭头只指向一个方向。不能从一个变量开始，并按照图中的箭头方向返回到同一个变量</a:t>
            </a:r>
            <a:r>
              <a:rPr lang="zh-CN" altLang="en-US" dirty="0"/>
              <a:t>。</a:t>
            </a:r>
            <a:endParaRPr lang="en-US" altLang="en-US" dirty="0"/>
          </a:p>
          <a:p>
            <a:endParaRPr lang="en-CA" sz="2800" dirty="0"/>
          </a:p>
        </p:txBody>
      </p:sp>
      <mc:AlternateContent xmlns:mc="http://schemas.openxmlformats.org/markup-compatibility/2006" xmlns:p14="http://schemas.microsoft.com/office/powerpoint/2010/main">
        <mc:Choice Requires="p14">
          <p:contentPart p14:bwMode="auto" r:id="rId3">
            <p14:nvContentPartPr>
              <p14:cNvPr id="5" name="Ink 4"/>
              <p14:cNvContentPartPr/>
              <p14:nvPr/>
            </p14:nvContentPartPr>
            <p14:xfrm>
              <a:off x="0" y="0"/>
              <a:ext cx="0" cy="0"/>
            </p14:xfrm>
          </p:contentPart>
        </mc:Choice>
        <mc:Fallback xmlns="">
          <p:pic>
            <p:nvPicPr>
              <p:cNvPr id="5" name="Ink 4"/>
              <p:cNvPicPr/>
              <p:nvPr/>
            </p:nvPicPr>
            <p:blipFill>
              <a:blip/>
              <a:stretch>
                <a:fillRect/>
              </a:stretch>
            </p:blipFill>
            <p:spPr>
              <a:xfrm>
                <a:off x="0" y="0"/>
                <a:ext cx="0" cy="0"/>
              </a:xfrm>
              <a:prstGeom prst="rect">
                <a:avLst/>
              </a:prstGeom>
            </p:spPr>
          </p:pic>
        </mc:Fallback>
      </mc:AlternateContent>
      <p:sp>
        <p:nvSpPr>
          <p:cNvPr id="4" name="Footer Placeholder 3"/>
          <p:cNvSpPr>
            <a:spLocks noGrp="1"/>
          </p:cNvSpPr>
          <p:nvPr>
            <p:ph type="ftr" sz="quarter" idx="11"/>
          </p:nvPr>
        </p:nvSpPr>
        <p:spPr/>
        <p:txBody>
          <a:bodyPr/>
          <a:lstStyle/>
          <a:p>
            <a:pPr>
              <a:defRPr/>
            </a:pPr>
            <a:r>
              <a:rPr lang="zh-CN" altLang="en-US"/>
              <a:t>版权所有</a:t>
            </a:r>
            <a:r>
              <a:rPr lang="en-US" altLang="zh-CN"/>
              <a:t>@</a:t>
            </a:r>
            <a:r>
              <a:rPr lang="zh-CN" altLang="en-US"/>
              <a:t>上海财经大学出版社，使用需经授权</a:t>
            </a:r>
            <a:endParaRPr lang="en-US" dirty="0"/>
          </a:p>
        </p:txBody>
      </p:sp>
      <p:grpSp>
        <p:nvGrpSpPr>
          <p:cNvPr id="15" name="Group 14"/>
          <p:cNvGrpSpPr/>
          <p:nvPr/>
        </p:nvGrpSpPr>
        <p:grpSpPr>
          <a:xfrm>
            <a:off x="914400" y="3733800"/>
            <a:ext cx="7315200" cy="1480823"/>
            <a:chOff x="0" y="0"/>
            <a:chExt cx="5598159" cy="795023"/>
          </a:xfrm>
        </p:grpSpPr>
        <p:grpSp>
          <p:nvGrpSpPr>
            <p:cNvPr id="24" name="Group 23"/>
            <p:cNvGrpSpPr/>
            <p:nvPr/>
          </p:nvGrpSpPr>
          <p:grpSpPr>
            <a:xfrm>
              <a:off x="0" y="0"/>
              <a:ext cx="1326986" cy="413640"/>
              <a:chOff x="215201" y="-44085"/>
              <a:chExt cx="1327042" cy="445384"/>
            </a:xfrm>
          </p:grpSpPr>
          <p:grpSp>
            <p:nvGrpSpPr>
              <p:cNvPr id="48" name="Group 47"/>
              <p:cNvGrpSpPr/>
              <p:nvPr/>
            </p:nvGrpSpPr>
            <p:grpSpPr>
              <a:xfrm>
                <a:off x="215201" y="-44085"/>
                <a:ext cx="1327042" cy="445384"/>
                <a:chOff x="215201" y="-44085"/>
                <a:chExt cx="1327042" cy="445384"/>
              </a:xfrm>
            </p:grpSpPr>
            <p:grpSp>
              <p:nvGrpSpPr>
                <p:cNvPr id="50" name="Group 49"/>
                <p:cNvGrpSpPr/>
                <p:nvPr/>
              </p:nvGrpSpPr>
              <p:grpSpPr>
                <a:xfrm>
                  <a:off x="215201" y="-44085"/>
                  <a:ext cx="1327042" cy="391164"/>
                  <a:chOff x="215203" y="34163"/>
                  <a:chExt cx="1327055" cy="203962"/>
                </a:xfrm>
              </p:grpSpPr>
              <p:sp>
                <p:nvSpPr>
                  <p:cNvPr id="52" name="Text Box 4"/>
                  <p:cNvSpPr txBox="1">
                    <a:spLocks noChangeArrowheads="1"/>
                  </p:cNvSpPr>
                  <p:nvPr/>
                </p:nvSpPr>
                <p:spPr bwMode="auto">
                  <a:xfrm>
                    <a:off x="215203" y="34163"/>
                    <a:ext cx="197903" cy="153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square">
                    <a:noAutofit/>
                  </a:bodyPr>
                  <a:lstStyle/>
                  <a:p>
                    <a:pPr fontAlgn="base">
                      <a:spcAft>
                        <a:spcPts val="0"/>
                      </a:spcAft>
                    </a:pPr>
                    <a:r>
                      <a:rPr lang="en-US" sz="2400" b="0" i="1" kern="1200">
                        <a:solidFill>
                          <a:srgbClr val="000000"/>
                        </a:solidFill>
                        <a:effectLst/>
                        <a:latin typeface="Times New Roman" panose="02020603050405020304" pitchFamily="18" charset="0"/>
                        <a:ea typeface="等线" panose="02010600030101010101" pitchFamily="2" charset="-122"/>
                      </a:rPr>
                      <a:t>X</a:t>
                    </a:r>
                    <a:endParaRPr lang="en-CA" sz="2400" b="0">
                      <a:effectLst/>
                      <a:latin typeface="Times New Roman" panose="02020603050405020304" pitchFamily="18" charset="0"/>
                      <a:ea typeface="等线" panose="02010600030101010101" pitchFamily="2" charset="-122"/>
                    </a:endParaRPr>
                  </a:p>
                </p:txBody>
              </p:sp>
              <p:sp>
                <p:nvSpPr>
                  <p:cNvPr id="53" name="Text Box 5"/>
                  <p:cNvSpPr txBox="1">
                    <a:spLocks noChangeArrowheads="1"/>
                  </p:cNvSpPr>
                  <p:nvPr/>
                </p:nvSpPr>
                <p:spPr bwMode="auto">
                  <a:xfrm>
                    <a:off x="1223488" y="50733"/>
                    <a:ext cx="318770" cy="1366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square">
                    <a:noAutofit/>
                  </a:bodyPr>
                  <a:lstStyle/>
                  <a:p>
                    <a:pPr fontAlgn="base">
                      <a:spcAft>
                        <a:spcPts val="0"/>
                      </a:spcAft>
                    </a:pPr>
                    <a:r>
                      <a:rPr lang="en-US" sz="2400" b="0" i="1" kern="1200">
                        <a:solidFill>
                          <a:srgbClr val="000000"/>
                        </a:solidFill>
                        <a:effectLst/>
                        <a:latin typeface="Times New Roman" panose="02020603050405020304" pitchFamily="18" charset="0"/>
                        <a:ea typeface="等线" panose="02010600030101010101" pitchFamily="2" charset="-122"/>
                      </a:rPr>
                      <a:t>Y</a:t>
                    </a:r>
                    <a:endParaRPr lang="en-CA" sz="2400" b="0">
                      <a:effectLst/>
                      <a:latin typeface="Times New Roman" panose="02020603050405020304" pitchFamily="18" charset="0"/>
                      <a:ea typeface="等线" panose="02010600030101010101" pitchFamily="2" charset="-122"/>
                    </a:endParaRPr>
                  </a:p>
                </p:txBody>
              </p:sp>
              <p:cxnSp>
                <p:nvCxnSpPr>
                  <p:cNvPr id="54" name="Line 6"/>
                  <p:cNvCxnSpPr/>
                  <p:nvPr/>
                </p:nvCxnSpPr>
                <p:spPr bwMode="auto">
                  <a:xfrm>
                    <a:off x="466725" y="238125"/>
                    <a:ext cx="838200" cy="0"/>
                  </a:xfrm>
                  <a:prstGeom prst="line">
                    <a:avLst/>
                  </a:prstGeom>
                  <a:noFill/>
                  <a:ln w="6350">
                    <a:solidFill>
                      <a:schemeClr val="tx1"/>
                    </a:solidFill>
                    <a:round/>
                    <a:headEnd/>
                    <a:tailEnd type="triangle" w="med" len="med"/>
                  </a:ln>
                  <a:extLst>
                    <a:ext uri="{909E8E84-426E-40DD-AFC4-6F175D3DCCD1}">
                      <a14:hiddenFill xmlns:a14="http://schemas.microsoft.com/office/drawing/2010/main">
                        <a:noFill/>
                      </a14:hiddenFill>
                    </a:ext>
                  </a:extLst>
                </p:spPr>
              </p:cxnSp>
            </p:grpSp>
            <p:sp>
              <p:nvSpPr>
                <p:cNvPr id="51" name="Oval 50"/>
                <p:cNvSpPr/>
                <p:nvPr/>
              </p:nvSpPr>
              <p:spPr>
                <a:xfrm>
                  <a:off x="365332" y="286603"/>
                  <a:ext cx="91867" cy="114696"/>
                </a:xfrm>
                <a:prstGeom prst="ellipse">
                  <a:avLst/>
                </a:prstGeom>
                <a:solidFill>
                  <a:srgbClr val="0070C0"/>
                </a:solidFill>
                <a:ln w="3175"/>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CA" sz="2400" b="0"/>
                </a:p>
              </p:txBody>
            </p:sp>
          </p:grpSp>
          <p:sp>
            <p:nvSpPr>
              <p:cNvPr id="49" name="Oval 48"/>
              <p:cNvSpPr/>
              <p:nvPr/>
            </p:nvSpPr>
            <p:spPr>
              <a:xfrm>
                <a:off x="1304912" y="286557"/>
                <a:ext cx="78771" cy="87477"/>
              </a:xfrm>
              <a:prstGeom prst="ellipse">
                <a:avLst/>
              </a:prstGeom>
              <a:solidFill>
                <a:srgbClr val="5B9BD5"/>
              </a:solidFill>
              <a:ln w="3175" cap="flat" cmpd="sng" algn="ctr">
                <a:solidFill>
                  <a:srgbClr val="5B9BD5">
                    <a:shade val="50000"/>
                  </a:srgbClr>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en-CA" sz="2400" b="0"/>
              </a:p>
            </p:txBody>
          </p:sp>
        </p:grpSp>
        <p:grpSp>
          <p:nvGrpSpPr>
            <p:cNvPr id="25" name="Group 24"/>
            <p:cNvGrpSpPr/>
            <p:nvPr/>
          </p:nvGrpSpPr>
          <p:grpSpPr>
            <a:xfrm>
              <a:off x="1944806" y="0"/>
              <a:ext cx="1210777" cy="620694"/>
              <a:chOff x="0" y="0"/>
              <a:chExt cx="1210777" cy="620694"/>
            </a:xfrm>
          </p:grpSpPr>
          <p:grpSp>
            <p:nvGrpSpPr>
              <p:cNvPr id="40" name="Group 39"/>
              <p:cNvGrpSpPr/>
              <p:nvPr/>
            </p:nvGrpSpPr>
            <p:grpSpPr>
              <a:xfrm>
                <a:off x="0" y="0"/>
                <a:ext cx="1210777" cy="620694"/>
                <a:chOff x="159059" y="215026"/>
                <a:chExt cx="1211644" cy="684795"/>
              </a:xfrm>
            </p:grpSpPr>
            <p:sp>
              <p:nvSpPr>
                <p:cNvPr id="43" name="Text Box 7"/>
                <p:cNvSpPr txBox="1">
                  <a:spLocks noChangeArrowheads="1"/>
                </p:cNvSpPr>
                <p:nvPr/>
              </p:nvSpPr>
              <p:spPr bwMode="auto">
                <a:xfrm>
                  <a:off x="159059" y="260194"/>
                  <a:ext cx="318784" cy="325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square">
                  <a:noAutofit/>
                </a:bodyPr>
                <a:lstStyle/>
                <a:p>
                  <a:pPr fontAlgn="base">
                    <a:spcAft>
                      <a:spcPts val="0"/>
                    </a:spcAft>
                  </a:pPr>
                  <a:r>
                    <a:rPr lang="en-US" sz="2400" b="0" i="1" kern="1200" dirty="0">
                      <a:solidFill>
                        <a:srgbClr val="000000"/>
                      </a:solidFill>
                      <a:effectLst/>
                      <a:latin typeface="Times New Roman" panose="02020603050405020304" pitchFamily="18" charset="0"/>
                      <a:ea typeface="等线" panose="02010600030101010101" pitchFamily="2" charset="-122"/>
                    </a:rPr>
                    <a:t>X</a:t>
                  </a:r>
                  <a:endParaRPr lang="en-CA" sz="2400" b="0" dirty="0">
                    <a:effectLst/>
                    <a:latin typeface="Times New Roman" panose="02020603050405020304" pitchFamily="18" charset="0"/>
                    <a:ea typeface="等线" panose="02010600030101010101" pitchFamily="2" charset="-122"/>
                  </a:endParaRPr>
                </a:p>
              </p:txBody>
            </p:sp>
            <p:sp>
              <p:nvSpPr>
                <p:cNvPr id="44" name="Text Box 8"/>
                <p:cNvSpPr txBox="1">
                  <a:spLocks noChangeArrowheads="1"/>
                </p:cNvSpPr>
                <p:nvPr/>
              </p:nvSpPr>
              <p:spPr bwMode="auto">
                <a:xfrm>
                  <a:off x="1051919" y="215026"/>
                  <a:ext cx="318784" cy="325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square">
                  <a:noAutofit/>
                </a:bodyPr>
                <a:lstStyle/>
                <a:p>
                  <a:pPr fontAlgn="base">
                    <a:spcAft>
                      <a:spcPts val="0"/>
                    </a:spcAft>
                  </a:pPr>
                  <a:r>
                    <a:rPr lang="en-US" sz="2400" b="0" i="1" kern="1200">
                      <a:solidFill>
                        <a:srgbClr val="000000"/>
                      </a:solidFill>
                      <a:effectLst/>
                      <a:latin typeface="Times New Roman" panose="02020603050405020304" pitchFamily="18" charset="0"/>
                      <a:ea typeface="等线" panose="02010600030101010101" pitchFamily="2" charset="-122"/>
                    </a:rPr>
                    <a:t>Y</a:t>
                  </a:r>
                  <a:endParaRPr lang="en-CA" sz="2400" b="0">
                    <a:effectLst/>
                    <a:latin typeface="Times New Roman" panose="02020603050405020304" pitchFamily="18" charset="0"/>
                    <a:ea typeface="等线" panose="02010600030101010101" pitchFamily="2" charset="-122"/>
                  </a:endParaRPr>
                </a:p>
              </p:txBody>
            </p:sp>
            <p:cxnSp>
              <p:nvCxnSpPr>
                <p:cNvPr id="45" name="Line 9"/>
                <p:cNvCxnSpPr/>
                <p:nvPr/>
              </p:nvCxnSpPr>
              <p:spPr bwMode="auto">
                <a:xfrm>
                  <a:off x="363510" y="612393"/>
                  <a:ext cx="838201" cy="0"/>
                </a:xfrm>
                <a:prstGeom prst="line">
                  <a:avLst/>
                </a:prstGeom>
                <a:noFill/>
                <a:ln w="6350">
                  <a:solidFill>
                    <a:schemeClr val="tx1"/>
                  </a:solidFill>
                  <a:round/>
                  <a:headEnd type="triangle" w="med" len="med"/>
                  <a:tailEnd type="triangle" w="med" len="med"/>
                </a:ln>
                <a:extLst>
                  <a:ext uri="{909E8E84-426E-40DD-AFC4-6F175D3DCCD1}">
                    <a14:hiddenFill xmlns:a14="http://schemas.microsoft.com/office/drawing/2010/main">
                      <a:noFill/>
                    </a14:hiddenFill>
                  </a:ext>
                </a:extLst>
              </p:spPr>
            </p:cxnSp>
            <p:cxnSp>
              <p:nvCxnSpPr>
                <p:cNvPr id="46" name="Line 10"/>
                <p:cNvCxnSpPr/>
                <p:nvPr/>
              </p:nvCxnSpPr>
              <p:spPr bwMode="auto">
                <a:xfrm>
                  <a:off x="477853" y="388679"/>
                  <a:ext cx="686060" cy="510620"/>
                </a:xfrm>
                <a:prstGeom prst="line">
                  <a:avLst/>
                </a:prstGeom>
                <a:noFill/>
                <a:ln w="12700">
                  <a:solidFill>
                    <a:srgbClr val="FF0000"/>
                  </a:solidFill>
                  <a:miter lim="800000"/>
                  <a:headEnd/>
                  <a:tailEnd/>
                </a:ln>
                <a:extLst>
                  <a:ext uri="{909E8E84-426E-40DD-AFC4-6F175D3DCCD1}">
                    <a14:hiddenFill xmlns:a14="http://schemas.microsoft.com/office/drawing/2010/main">
                      <a:noFill/>
                    </a14:hiddenFill>
                  </a:ext>
                </a:extLst>
              </p:spPr>
            </p:cxnSp>
            <p:cxnSp>
              <p:nvCxnSpPr>
                <p:cNvPr id="47" name="Line 11"/>
                <p:cNvCxnSpPr/>
                <p:nvPr/>
              </p:nvCxnSpPr>
              <p:spPr bwMode="auto">
                <a:xfrm flipH="1">
                  <a:off x="477854" y="388753"/>
                  <a:ext cx="571716" cy="511068"/>
                </a:xfrm>
                <a:prstGeom prst="line">
                  <a:avLst/>
                </a:prstGeom>
                <a:noFill/>
                <a:ln w="12700">
                  <a:solidFill>
                    <a:srgbClr val="FF0000"/>
                  </a:solidFill>
                  <a:miter lim="800000"/>
                  <a:headEnd/>
                  <a:tailEnd/>
                </a:ln>
                <a:extLst>
                  <a:ext uri="{909E8E84-426E-40DD-AFC4-6F175D3DCCD1}">
                    <a14:hiddenFill xmlns:a14="http://schemas.microsoft.com/office/drawing/2010/main">
                      <a:noFill/>
                    </a14:hiddenFill>
                  </a:ext>
                </a:extLst>
              </p:spPr>
            </p:cxnSp>
          </p:grpSp>
          <p:sp>
            <p:nvSpPr>
              <p:cNvPr id="41" name="Oval 40"/>
              <p:cNvSpPr/>
              <p:nvPr/>
            </p:nvSpPr>
            <p:spPr>
              <a:xfrm>
                <a:off x="122829" y="307075"/>
                <a:ext cx="69570" cy="81242"/>
              </a:xfrm>
              <a:prstGeom prst="ellipse">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CA" sz="2400" b="0"/>
              </a:p>
            </p:txBody>
          </p:sp>
          <p:sp>
            <p:nvSpPr>
              <p:cNvPr id="42" name="Oval 41"/>
              <p:cNvSpPr/>
              <p:nvPr/>
            </p:nvSpPr>
            <p:spPr>
              <a:xfrm>
                <a:off x="1044053" y="307075"/>
                <a:ext cx="69570" cy="81242"/>
              </a:xfrm>
              <a:prstGeom prst="ellipse">
                <a:avLst/>
              </a:prstGeom>
              <a:solidFill>
                <a:srgbClr val="5B9BD5"/>
              </a:solidFill>
              <a:ln w="12700" cap="flat" cmpd="sng" algn="ctr">
                <a:solidFill>
                  <a:srgbClr val="5B9BD5">
                    <a:shade val="50000"/>
                  </a:srgbClr>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en-CA" sz="2400" b="0"/>
              </a:p>
            </p:txBody>
          </p:sp>
        </p:grpSp>
        <p:grpSp>
          <p:nvGrpSpPr>
            <p:cNvPr id="26" name="Group 25"/>
            <p:cNvGrpSpPr/>
            <p:nvPr/>
          </p:nvGrpSpPr>
          <p:grpSpPr>
            <a:xfrm>
              <a:off x="3657600" y="0"/>
              <a:ext cx="1940559" cy="795023"/>
              <a:chOff x="0" y="0"/>
              <a:chExt cx="1940559" cy="795023"/>
            </a:xfrm>
          </p:grpSpPr>
          <p:grpSp>
            <p:nvGrpSpPr>
              <p:cNvPr id="27" name="Group 26"/>
              <p:cNvGrpSpPr/>
              <p:nvPr/>
            </p:nvGrpSpPr>
            <p:grpSpPr>
              <a:xfrm>
                <a:off x="0" y="0"/>
                <a:ext cx="1940559" cy="795023"/>
                <a:chOff x="180601" y="-134546"/>
                <a:chExt cx="2618832" cy="883846"/>
              </a:xfrm>
            </p:grpSpPr>
            <p:sp>
              <p:nvSpPr>
                <p:cNvPr id="32" name="Text Box 4"/>
                <p:cNvSpPr txBox="1">
                  <a:spLocks noChangeArrowheads="1"/>
                </p:cNvSpPr>
                <p:nvPr/>
              </p:nvSpPr>
              <p:spPr bwMode="auto">
                <a:xfrm>
                  <a:off x="180601" y="-120403"/>
                  <a:ext cx="318770" cy="325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square">
                  <a:noAutofit/>
                </a:bodyPr>
                <a:lstStyle/>
                <a:p>
                  <a:pPr fontAlgn="base">
                    <a:spcAft>
                      <a:spcPts val="0"/>
                    </a:spcAft>
                  </a:pPr>
                  <a:r>
                    <a:rPr lang="en-US" sz="2400" b="0" i="1" kern="1200">
                      <a:solidFill>
                        <a:srgbClr val="000000"/>
                      </a:solidFill>
                      <a:effectLst/>
                      <a:latin typeface="Times New Roman" panose="02020603050405020304" pitchFamily="18" charset="0"/>
                      <a:ea typeface="等线" panose="02010600030101010101" pitchFamily="2" charset="-122"/>
                    </a:rPr>
                    <a:t>X</a:t>
                  </a:r>
                  <a:endParaRPr lang="en-CA" sz="2400" b="0">
                    <a:effectLst/>
                    <a:latin typeface="Times New Roman" panose="02020603050405020304" pitchFamily="18" charset="0"/>
                    <a:ea typeface="等线" panose="02010600030101010101" pitchFamily="2" charset="-122"/>
                  </a:endParaRPr>
                </a:p>
              </p:txBody>
            </p:sp>
            <p:sp>
              <p:nvSpPr>
                <p:cNvPr id="33" name="Text Box 5"/>
                <p:cNvSpPr txBox="1">
                  <a:spLocks noChangeArrowheads="1"/>
                </p:cNvSpPr>
                <p:nvPr/>
              </p:nvSpPr>
              <p:spPr bwMode="auto">
                <a:xfrm>
                  <a:off x="1324634" y="-134546"/>
                  <a:ext cx="318771" cy="325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square">
                  <a:noAutofit/>
                </a:bodyPr>
                <a:lstStyle/>
                <a:p>
                  <a:pPr fontAlgn="base">
                    <a:spcAft>
                      <a:spcPts val="0"/>
                    </a:spcAft>
                  </a:pPr>
                  <a:r>
                    <a:rPr lang="en-US" sz="2400" b="0" i="1" kern="1200">
                      <a:solidFill>
                        <a:srgbClr val="000000"/>
                      </a:solidFill>
                      <a:effectLst/>
                      <a:latin typeface="Times New Roman" panose="02020603050405020304" pitchFamily="18" charset="0"/>
                      <a:ea typeface="等线" panose="02010600030101010101" pitchFamily="2" charset="-122"/>
                    </a:rPr>
                    <a:t>A</a:t>
                  </a:r>
                  <a:endParaRPr lang="en-CA" sz="2400" b="0">
                    <a:effectLst/>
                    <a:latin typeface="Times New Roman" panose="02020603050405020304" pitchFamily="18" charset="0"/>
                    <a:ea typeface="等线" panose="02010600030101010101" pitchFamily="2" charset="-122"/>
                  </a:endParaRPr>
                </a:p>
              </p:txBody>
            </p:sp>
            <p:cxnSp>
              <p:nvCxnSpPr>
                <p:cNvPr id="34" name="Line 6"/>
                <p:cNvCxnSpPr/>
                <p:nvPr/>
              </p:nvCxnSpPr>
              <p:spPr bwMode="auto">
                <a:xfrm>
                  <a:off x="572628" y="238125"/>
                  <a:ext cx="838200" cy="0"/>
                </a:xfrm>
                <a:prstGeom prst="line">
                  <a:avLst/>
                </a:prstGeom>
                <a:noFill/>
                <a:ln w="6350">
                  <a:solidFill>
                    <a:schemeClr val="tx1"/>
                  </a:solidFill>
                  <a:round/>
                  <a:headEnd/>
                  <a:tailEnd type="triangle" w="med" len="med"/>
                </a:ln>
                <a:extLst>
                  <a:ext uri="{909E8E84-426E-40DD-AFC4-6F175D3DCCD1}">
                    <a14:hiddenFill xmlns:a14="http://schemas.microsoft.com/office/drawing/2010/main">
                      <a:noFill/>
                    </a14:hiddenFill>
                  </a:ext>
                </a:extLst>
              </p:spPr>
            </p:cxnSp>
            <p:sp>
              <p:nvSpPr>
                <p:cNvPr id="35" name="Text Box 7"/>
                <p:cNvSpPr txBox="1">
                  <a:spLocks noChangeArrowheads="1"/>
                </p:cNvSpPr>
                <p:nvPr/>
              </p:nvSpPr>
              <p:spPr bwMode="auto">
                <a:xfrm>
                  <a:off x="2469233" y="-134543"/>
                  <a:ext cx="330200" cy="325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square">
                  <a:noAutofit/>
                </a:bodyPr>
                <a:lstStyle/>
                <a:p>
                  <a:pPr fontAlgn="base">
                    <a:spcAft>
                      <a:spcPts val="0"/>
                    </a:spcAft>
                  </a:pPr>
                  <a:r>
                    <a:rPr lang="en-US" sz="2400" b="0" i="1" kern="1200">
                      <a:solidFill>
                        <a:srgbClr val="000000"/>
                      </a:solidFill>
                      <a:effectLst/>
                      <a:latin typeface="Times New Roman" panose="02020603050405020304" pitchFamily="18" charset="0"/>
                      <a:ea typeface="等线" panose="02010600030101010101" pitchFamily="2" charset="-122"/>
                    </a:rPr>
                    <a:t>Y</a:t>
                  </a:r>
                  <a:endParaRPr lang="en-CA" sz="2400" b="0">
                    <a:effectLst/>
                    <a:latin typeface="Times New Roman" panose="02020603050405020304" pitchFamily="18" charset="0"/>
                    <a:ea typeface="等线" panose="02010600030101010101" pitchFamily="2" charset="-122"/>
                  </a:endParaRPr>
                </a:p>
              </p:txBody>
            </p:sp>
            <p:cxnSp>
              <p:nvCxnSpPr>
                <p:cNvPr id="36" name="Line 8"/>
                <p:cNvCxnSpPr/>
                <p:nvPr/>
              </p:nvCxnSpPr>
              <p:spPr bwMode="auto">
                <a:xfrm>
                  <a:off x="1744663" y="238125"/>
                  <a:ext cx="838200" cy="0"/>
                </a:xfrm>
                <a:prstGeom prst="line">
                  <a:avLst/>
                </a:prstGeom>
                <a:noFill/>
                <a:ln w="6350">
                  <a:solidFill>
                    <a:schemeClr val="tx1"/>
                  </a:solidFill>
                  <a:round/>
                  <a:headEnd/>
                  <a:tailEnd type="triangle" w="med" len="med"/>
                </a:ln>
                <a:extLst>
                  <a:ext uri="{909E8E84-426E-40DD-AFC4-6F175D3DCCD1}">
                    <a14:hiddenFill xmlns:a14="http://schemas.microsoft.com/office/drawing/2010/main">
                      <a:noFill/>
                    </a14:hiddenFill>
                  </a:ext>
                </a:extLst>
              </p:spPr>
            </p:cxnSp>
            <p:sp>
              <p:nvSpPr>
                <p:cNvPr id="37" name="Freeform 36"/>
                <p:cNvSpPr>
                  <a:spLocks/>
                </p:cNvSpPr>
                <p:nvPr/>
              </p:nvSpPr>
              <p:spPr bwMode="auto">
                <a:xfrm>
                  <a:off x="497069" y="355600"/>
                  <a:ext cx="1972165" cy="393700"/>
                </a:xfrm>
                <a:custGeom>
                  <a:avLst/>
                  <a:gdLst>
                    <a:gd name="T0" fmla="*/ 2147483646 w 1536"/>
                    <a:gd name="T1" fmla="*/ 2147483646 h 248"/>
                    <a:gd name="T2" fmla="*/ 2147483646 w 1536"/>
                    <a:gd name="T3" fmla="*/ 2147483646 h 248"/>
                    <a:gd name="T4" fmla="*/ 0 w 1536"/>
                    <a:gd name="T5" fmla="*/ 0 h 248"/>
                    <a:gd name="T6" fmla="*/ 0 60000 65536"/>
                    <a:gd name="T7" fmla="*/ 0 60000 65536"/>
                    <a:gd name="T8" fmla="*/ 0 60000 65536"/>
                    <a:gd name="T9" fmla="*/ 0 w 1536"/>
                    <a:gd name="T10" fmla="*/ 0 h 248"/>
                    <a:gd name="T11" fmla="*/ 1536 w 1536"/>
                    <a:gd name="T12" fmla="*/ 248 h 248"/>
                  </a:gdLst>
                  <a:ahLst/>
                  <a:cxnLst>
                    <a:cxn ang="T6">
                      <a:pos x="T0" y="T1"/>
                    </a:cxn>
                    <a:cxn ang="T7">
                      <a:pos x="T2" y="T3"/>
                    </a:cxn>
                    <a:cxn ang="T8">
                      <a:pos x="T4" y="T5"/>
                    </a:cxn>
                  </a:cxnLst>
                  <a:rect l="T9" t="T10" r="T11" b="T12"/>
                  <a:pathLst>
                    <a:path w="1536" h="248">
                      <a:moveTo>
                        <a:pt x="1536" y="48"/>
                      </a:moveTo>
                      <a:cubicBezTo>
                        <a:pt x="1280" y="148"/>
                        <a:pt x="1024" y="248"/>
                        <a:pt x="768" y="240"/>
                      </a:cubicBezTo>
                      <a:cubicBezTo>
                        <a:pt x="512" y="232"/>
                        <a:pt x="256" y="116"/>
                        <a:pt x="0" y="0"/>
                      </a:cubicBezTo>
                    </a:path>
                  </a:pathLst>
                </a:custGeom>
                <a:noFill/>
                <a:ln w="6350" cap="flat" cmpd="sng">
                  <a:solidFill>
                    <a:schemeClr val="tx1"/>
                  </a:solidFill>
                  <a:prstDash val="solid"/>
                  <a:miter lim="800000"/>
                  <a:headEnd type="none" w="med" len="med"/>
                  <a:tailEnd type="triangle" w="med" len="med"/>
                </a:ln>
                <a:extLst>
                  <a:ext uri="{909E8E84-426E-40DD-AFC4-6F175D3DCCD1}">
                    <a14:hiddenFill xmlns:a14="http://schemas.microsoft.com/office/drawing/2010/main">
                      <a:solidFill>
                        <a:srgbClr val="FFFFFF"/>
                      </a:solidFill>
                    </a14:hiddenFill>
                  </a:ext>
                </a:extLst>
              </p:spPr>
              <p:txBody>
                <a:bodyPr wrap="none"/>
                <a:lstStyle/>
                <a:p>
                  <a:endParaRPr lang="en-CA" sz="2400" b="0"/>
                </a:p>
              </p:txBody>
            </p:sp>
            <p:cxnSp>
              <p:nvCxnSpPr>
                <p:cNvPr id="38" name="Line 10"/>
                <p:cNvCxnSpPr/>
                <p:nvPr/>
              </p:nvCxnSpPr>
              <p:spPr bwMode="auto">
                <a:xfrm>
                  <a:off x="1078477" y="0"/>
                  <a:ext cx="925503" cy="629643"/>
                </a:xfrm>
                <a:prstGeom prst="line">
                  <a:avLst/>
                </a:prstGeom>
                <a:noFill/>
                <a:ln w="12700">
                  <a:solidFill>
                    <a:srgbClr val="FF0000"/>
                  </a:solidFill>
                  <a:miter lim="800000"/>
                  <a:headEnd/>
                  <a:tailEnd/>
                </a:ln>
                <a:extLst>
                  <a:ext uri="{909E8E84-426E-40DD-AFC4-6F175D3DCCD1}">
                    <a14:hiddenFill xmlns:a14="http://schemas.microsoft.com/office/drawing/2010/main">
                      <a:noFill/>
                    </a14:hiddenFill>
                  </a:ext>
                </a:extLst>
              </p:spPr>
            </p:cxnSp>
            <p:cxnSp>
              <p:nvCxnSpPr>
                <p:cNvPr id="39" name="Line 11"/>
                <p:cNvCxnSpPr/>
                <p:nvPr/>
              </p:nvCxnSpPr>
              <p:spPr bwMode="auto">
                <a:xfrm flipH="1">
                  <a:off x="1078477" y="0"/>
                  <a:ext cx="1055125" cy="629643"/>
                </a:xfrm>
                <a:prstGeom prst="line">
                  <a:avLst/>
                </a:prstGeom>
                <a:noFill/>
                <a:ln w="12700">
                  <a:solidFill>
                    <a:srgbClr val="FF0000"/>
                  </a:solidFill>
                  <a:miter lim="800000"/>
                  <a:headEnd/>
                  <a:tailEnd/>
                </a:ln>
                <a:extLst>
                  <a:ext uri="{909E8E84-426E-40DD-AFC4-6F175D3DCCD1}">
                    <a14:hiddenFill xmlns:a14="http://schemas.microsoft.com/office/drawing/2010/main">
                      <a:noFill/>
                    </a14:hiddenFill>
                  </a:ext>
                </a:extLst>
              </p:spPr>
            </p:cxnSp>
          </p:grpSp>
          <p:sp>
            <p:nvSpPr>
              <p:cNvPr id="28" name="Oval 27"/>
              <p:cNvSpPr/>
              <p:nvPr/>
            </p:nvSpPr>
            <p:spPr>
              <a:xfrm flipH="1">
                <a:off x="102358" y="279779"/>
                <a:ext cx="95534" cy="83505"/>
              </a:xfrm>
              <a:prstGeom prst="ellipse">
                <a:avLst/>
              </a:prstGeom>
              <a:solidFill>
                <a:srgbClr val="5B9BD5"/>
              </a:solidFill>
              <a:ln w="12700" cap="flat" cmpd="sng" algn="ctr">
                <a:solidFill>
                  <a:srgbClr val="5B9BD5">
                    <a:shade val="50000"/>
                  </a:srgbClr>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en-CA" sz="2400" b="0"/>
              </a:p>
            </p:txBody>
          </p:sp>
          <p:sp>
            <p:nvSpPr>
              <p:cNvPr id="29" name="Oval 28"/>
              <p:cNvSpPr/>
              <p:nvPr/>
            </p:nvSpPr>
            <p:spPr>
              <a:xfrm flipH="1">
                <a:off x="968991" y="272955"/>
                <a:ext cx="95534" cy="90329"/>
              </a:xfrm>
              <a:prstGeom prst="ellipse">
                <a:avLst/>
              </a:prstGeom>
              <a:solidFill>
                <a:srgbClr val="5B9BD5"/>
              </a:solidFill>
              <a:ln w="12700" cap="flat" cmpd="sng" algn="ctr">
                <a:solidFill>
                  <a:srgbClr val="5B9BD5">
                    <a:shade val="50000"/>
                  </a:srgbClr>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en-CA" sz="2400" b="0"/>
              </a:p>
            </p:txBody>
          </p:sp>
          <p:sp>
            <p:nvSpPr>
              <p:cNvPr id="31" name="Oval 30"/>
              <p:cNvSpPr/>
              <p:nvPr/>
            </p:nvSpPr>
            <p:spPr>
              <a:xfrm>
                <a:off x="1781033" y="293427"/>
                <a:ext cx="88712" cy="94891"/>
              </a:xfrm>
              <a:prstGeom prst="ellipse">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CA" sz="2400" b="0"/>
              </a:p>
            </p:txBody>
          </p:sp>
        </p:grpSp>
      </p:grpSp>
    </p:spTree>
    <p:extLst>
      <p:ext uri="{BB962C8B-B14F-4D97-AF65-F5344CB8AC3E}">
        <p14:creationId xmlns:p14="http://schemas.microsoft.com/office/powerpoint/2010/main" val="211100706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9" name="Rectangle 2"/>
          <p:cNvSpPr>
            <a:spLocks noGrp="1" noChangeArrowheads="1"/>
          </p:cNvSpPr>
          <p:nvPr>
            <p:ph type="title"/>
          </p:nvPr>
        </p:nvSpPr>
        <p:spPr/>
        <p:txBody>
          <a:bodyPr/>
          <a:lstStyle/>
          <a:p>
            <a:pPr eaLnBrk="1" hangingPunct="1"/>
            <a:r>
              <a:rPr lang="zh-CN" altLang="en-US" b="1" dirty="0"/>
              <a:t>两个变量间的路径</a:t>
            </a:r>
            <a:endParaRPr lang="en-US" altLang="en-US" b="1" dirty="0"/>
          </a:p>
        </p:txBody>
      </p:sp>
      <p:sp>
        <p:nvSpPr>
          <p:cNvPr id="14340" name="Rectangle 3"/>
          <p:cNvSpPr>
            <a:spLocks noGrp="1" noChangeArrowheads="1"/>
          </p:cNvSpPr>
          <p:nvPr>
            <p:ph type="body" idx="1"/>
          </p:nvPr>
        </p:nvSpPr>
        <p:spPr/>
        <p:txBody>
          <a:bodyPr/>
          <a:lstStyle/>
          <a:p>
            <a:pPr eaLnBrk="1" hangingPunct="1"/>
            <a:r>
              <a:rPr lang="zh-CN" altLang="en-US" dirty="0"/>
              <a:t>路径是连接两个变量的箭头序列（无论方向如何），并且不会在一个变量中通过超过一次</a:t>
            </a:r>
            <a:endParaRPr lang="en-US" altLang="zh-CN" dirty="0"/>
          </a:p>
          <a:p>
            <a:pPr eaLnBrk="1" hangingPunct="1"/>
            <a:endParaRPr lang="en-US" altLang="en-US" dirty="0"/>
          </a:p>
          <a:p>
            <a:pPr eaLnBrk="1" hangingPunct="1"/>
            <a:endParaRPr lang="en-US" altLang="en-US" dirty="0"/>
          </a:p>
          <a:p>
            <a:pPr eaLnBrk="1" hangingPunct="1"/>
            <a:endParaRPr lang="en-US" altLang="en-US" dirty="0"/>
          </a:p>
          <a:p>
            <a:pPr eaLnBrk="1" hangingPunct="1"/>
            <a:endParaRPr lang="en-US" altLang="en-US" dirty="0"/>
          </a:p>
          <a:p>
            <a:pPr eaLnBrk="1" hangingPunct="1"/>
            <a:endParaRPr lang="en-US" altLang="en-US" dirty="0"/>
          </a:p>
          <a:p>
            <a:pPr eaLnBrk="1" hangingPunct="1"/>
            <a:endParaRPr lang="en-US" altLang="en-US" dirty="0"/>
          </a:p>
          <a:p>
            <a:pPr eaLnBrk="1" hangingPunct="1"/>
            <a:endParaRPr lang="en-US" altLang="en-US" dirty="0"/>
          </a:p>
          <a:p>
            <a:pPr eaLnBrk="1" hangingPunct="1"/>
            <a:endParaRPr lang="en-US" altLang="en-US" dirty="0"/>
          </a:p>
          <a:p>
            <a:pPr eaLnBrk="1" hangingPunct="1"/>
            <a:endParaRPr lang="en-US" altLang="en-US" dirty="0"/>
          </a:p>
          <a:p>
            <a:pPr eaLnBrk="1" hangingPunct="1"/>
            <a:endParaRPr lang="en-US" altLang="en-US" dirty="0"/>
          </a:p>
        </p:txBody>
      </p:sp>
      <p:sp>
        <p:nvSpPr>
          <p:cNvPr id="2" name="Footer Placeholder 1"/>
          <p:cNvSpPr>
            <a:spLocks noGrp="1"/>
          </p:cNvSpPr>
          <p:nvPr>
            <p:ph type="ftr" sz="quarter" idx="11"/>
          </p:nvPr>
        </p:nvSpPr>
        <p:spPr>
          <a:xfrm>
            <a:off x="5867400" y="6378348"/>
            <a:ext cx="3048000" cy="381000"/>
          </a:xfrm>
        </p:spPr>
        <p:txBody>
          <a:bodyPr/>
          <a:lstStyle/>
          <a:p>
            <a:pPr>
              <a:defRPr/>
            </a:pPr>
            <a:r>
              <a:rPr lang="zh-CN" altLang="en-US"/>
              <a:t>版权所有</a:t>
            </a:r>
            <a:r>
              <a:rPr lang="en-US" altLang="zh-CN"/>
              <a:t>@</a:t>
            </a:r>
            <a:r>
              <a:rPr lang="zh-CN" altLang="en-US"/>
              <a:t>上海财经大学出版社，使用需经授权</a:t>
            </a:r>
            <a:endParaRPr lang="en-US" dirty="0"/>
          </a:p>
        </p:txBody>
      </p:sp>
      <p:grpSp>
        <p:nvGrpSpPr>
          <p:cNvPr id="103" name="Group 102"/>
          <p:cNvGrpSpPr/>
          <p:nvPr/>
        </p:nvGrpSpPr>
        <p:grpSpPr>
          <a:xfrm>
            <a:off x="2133600" y="2514600"/>
            <a:ext cx="4724400" cy="685800"/>
            <a:chOff x="0" y="0"/>
            <a:chExt cx="3553051" cy="388907"/>
          </a:xfrm>
        </p:grpSpPr>
        <p:sp>
          <p:nvSpPr>
            <p:cNvPr id="104" name="Text Box 15"/>
            <p:cNvSpPr txBox="1">
              <a:spLocks noChangeArrowheads="1"/>
            </p:cNvSpPr>
            <p:nvPr/>
          </p:nvSpPr>
          <p:spPr bwMode="auto">
            <a:xfrm>
              <a:off x="0" y="0"/>
              <a:ext cx="288464" cy="3804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square">
              <a:noAutofit/>
            </a:bodyPr>
            <a:lstStyle/>
            <a:p>
              <a:pPr fontAlgn="base">
                <a:lnSpc>
                  <a:spcPct val="107000"/>
                </a:lnSpc>
                <a:spcAft>
                  <a:spcPts val="0"/>
                </a:spcAft>
              </a:pPr>
              <a:r>
                <a:rPr lang="en-US" sz="2400" b="0" i="1" kern="1200" dirty="0">
                  <a:solidFill>
                    <a:srgbClr val="000000"/>
                  </a:solidFill>
                  <a:effectLst/>
                  <a:latin typeface="Times New Roman" panose="02020603050405020304" pitchFamily="18" charset="0"/>
                  <a:ea typeface="等线" panose="02010600030101010101" pitchFamily="2" charset="-122"/>
                  <a:cs typeface="Times New Roman" panose="02020603050405020304" pitchFamily="18" charset="0"/>
                </a:rPr>
                <a:t>X</a:t>
              </a:r>
              <a:endParaRPr lang="en-CA" sz="2400" b="0" dirty="0">
                <a:effectLst/>
                <a:latin typeface="Calibri" panose="020F0502020204030204" pitchFamily="34" charset="0"/>
                <a:ea typeface="等线" panose="02010600030101010101" pitchFamily="2" charset="-122"/>
                <a:cs typeface="Times New Roman" panose="02020603050405020304" pitchFamily="18" charset="0"/>
              </a:endParaRPr>
            </a:p>
          </p:txBody>
        </p:sp>
        <p:sp>
          <p:nvSpPr>
            <p:cNvPr id="105" name="Text Box 16"/>
            <p:cNvSpPr txBox="1">
              <a:spLocks noChangeArrowheads="1"/>
            </p:cNvSpPr>
            <p:nvPr/>
          </p:nvSpPr>
          <p:spPr bwMode="auto">
            <a:xfrm>
              <a:off x="1180531" y="0"/>
              <a:ext cx="390433" cy="3411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square">
              <a:noAutofit/>
            </a:bodyPr>
            <a:lstStyle/>
            <a:p>
              <a:pPr fontAlgn="base">
                <a:lnSpc>
                  <a:spcPct val="107000"/>
                </a:lnSpc>
                <a:spcAft>
                  <a:spcPts val="0"/>
                </a:spcAft>
              </a:pPr>
              <a:r>
                <a:rPr lang="en-US" sz="2400" b="0" i="1" kern="1200" dirty="0">
                  <a:solidFill>
                    <a:srgbClr val="000000"/>
                  </a:solidFill>
                  <a:effectLst/>
                  <a:latin typeface="Times New Roman" panose="02020603050405020304" pitchFamily="18" charset="0"/>
                  <a:ea typeface="等线" panose="02010600030101010101" pitchFamily="2" charset="-122"/>
                  <a:cs typeface="Times New Roman" panose="02020603050405020304" pitchFamily="18" charset="0"/>
                </a:rPr>
                <a:t>A</a:t>
              </a:r>
              <a:endParaRPr lang="en-CA" sz="2400" b="0" dirty="0">
                <a:effectLst/>
                <a:latin typeface="Calibri" panose="020F0502020204030204" pitchFamily="34" charset="0"/>
                <a:ea typeface="等线" panose="02010600030101010101" pitchFamily="2" charset="-122"/>
                <a:cs typeface="Times New Roman" panose="02020603050405020304" pitchFamily="18" charset="0"/>
              </a:endParaRPr>
            </a:p>
          </p:txBody>
        </p:sp>
        <p:cxnSp>
          <p:nvCxnSpPr>
            <p:cNvPr id="106" name="Line 17"/>
            <p:cNvCxnSpPr/>
            <p:nvPr/>
          </p:nvCxnSpPr>
          <p:spPr bwMode="auto">
            <a:xfrm>
              <a:off x="423081" y="348018"/>
              <a:ext cx="792493" cy="0"/>
            </a:xfrm>
            <a:prstGeom prst="line">
              <a:avLst/>
            </a:prstGeom>
            <a:noFill/>
            <a:ln w="6350">
              <a:solidFill>
                <a:sysClr val="windowText" lastClr="000000"/>
              </a:solidFill>
              <a:round/>
              <a:headEnd/>
              <a:tailEnd type="triangle" w="med" len="med"/>
            </a:ln>
            <a:extLst>
              <a:ext uri="{909E8E84-426E-40DD-AFC4-6F175D3DCCD1}">
                <a14:hiddenFill xmlns:a14="http://schemas.microsoft.com/office/drawing/2010/main">
                  <a:noFill/>
                </a14:hiddenFill>
              </a:ext>
            </a:extLst>
          </p:spPr>
        </p:cxnSp>
        <p:sp>
          <p:nvSpPr>
            <p:cNvPr id="107" name="Text Box 18"/>
            <p:cNvSpPr txBox="1">
              <a:spLocks noChangeArrowheads="1"/>
            </p:cNvSpPr>
            <p:nvPr/>
          </p:nvSpPr>
          <p:spPr bwMode="auto">
            <a:xfrm>
              <a:off x="2286000" y="0"/>
              <a:ext cx="407102" cy="3411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square">
              <a:noAutofit/>
            </a:bodyPr>
            <a:lstStyle/>
            <a:p>
              <a:pPr fontAlgn="base">
                <a:lnSpc>
                  <a:spcPct val="107000"/>
                </a:lnSpc>
                <a:spcAft>
                  <a:spcPts val="0"/>
                </a:spcAft>
              </a:pPr>
              <a:r>
                <a:rPr lang="en-US" sz="2400" b="0" i="1" kern="1200">
                  <a:solidFill>
                    <a:srgbClr val="000000"/>
                  </a:solidFill>
                  <a:effectLst/>
                  <a:latin typeface="Times New Roman" panose="02020603050405020304" pitchFamily="18" charset="0"/>
                  <a:ea typeface="等线" panose="02010600030101010101" pitchFamily="2" charset="-122"/>
                  <a:cs typeface="Times New Roman" panose="02020603050405020304" pitchFamily="18" charset="0"/>
                </a:rPr>
                <a:t>B</a:t>
              </a:r>
              <a:endParaRPr lang="en-CA" sz="2400" b="0">
                <a:effectLst/>
                <a:latin typeface="Calibri" panose="020F0502020204030204" pitchFamily="34" charset="0"/>
                <a:ea typeface="等线" panose="02010600030101010101" pitchFamily="2" charset="-122"/>
                <a:cs typeface="Times New Roman" panose="02020603050405020304" pitchFamily="18" charset="0"/>
              </a:endParaRPr>
            </a:p>
          </p:txBody>
        </p:sp>
        <p:cxnSp>
          <p:nvCxnSpPr>
            <p:cNvPr id="108" name="Line 19"/>
            <p:cNvCxnSpPr/>
            <p:nvPr/>
          </p:nvCxnSpPr>
          <p:spPr bwMode="auto">
            <a:xfrm flipV="1">
              <a:off x="1323833" y="348018"/>
              <a:ext cx="914530" cy="861"/>
            </a:xfrm>
            <a:prstGeom prst="line">
              <a:avLst/>
            </a:prstGeom>
            <a:noFill/>
            <a:ln w="6350">
              <a:solidFill>
                <a:sysClr val="windowText" lastClr="000000"/>
              </a:solidFill>
              <a:round/>
              <a:headEnd/>
              <a:tailEnd type="triangle" w="med" len="med"/>
            </a:ln>
            <a:extLst>
              <a:ext uri="{909E8E84-426E-40DD-AFC4-6F175D3DCCD1}">
                <a14:hiddenFill xmlns:a14="http://schemas.microsoft.com/office/drawing/2010/main">
                  <a:noFill/>
                </a14:hiddenFill>
              </a:ext>
            </a:extLst>
          </p:spPr>
        </p:cxnSp>
        <p:sp>
          <p:nvSpPr>
            <p:cNvPr id="109" name="Text Box 21"/>
            <p:cNvSpPr txBox="1">
              <a:spLocks noChangeArrowheads="1"/>
            </p:cNvSpPr>
            <p:nvPr/>
          </p:nvSpPr>
          <p:spPr bwMode="auto">
            <a:xfrm>
              <a:off x="3179928" y="47767"/>
              <a:ext cx="373123" cy="3411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square">
              <a:noAutofit/>
            </a:bodyPr>
            <a:lstStyle/>
            <a:p>
              <a:pPr fontAlgn="base">
                <a:lnSpc>
                  <a:spcPct val="107000"/>
                </a:lnSpc>
                <a:spcAft>
                  <a:spcPts val="0"/>
                </a:spcAft>
              </a:pPr>
              <a:r>
                <a:rPr lang="en-US" sz="2400" b="0" i="1" kern="1200">
                  <a:solidFill>
                    <a:srgbClr val="000000"/>
                  </a:solidFill>
                  <a:effectLst/>
                  <a:latin typeface="Times New Roman" panose="02020603050405020304" pitchFamily="18" charset="0"/>
                  <a:ea typeface="等线" panose="02010600030101010101" pitchFamily="2" charset="-122"/>
                  <a:cs typeface="Times New Roman" panose="02020603050405020304" pitchFamily="18" charset="0"/>
                </a:rPr>
                <a:t>Y</a:t>
              </a:r>
              <a:endParaRPr lang="en-CA" sz="2400" b="0">
                <a:effectLst/>
                <a:latin typeface="Calibri" panose="020F0502020204030204" pitchFamily="34" charset="0"/>
                <a:ea typeface="等线" panose="02010600030101010101" pitchFamily="2" charset="-122"/>
                <a:cs typeface="Times New Roman" panose="02020603050405020304" pitchFamily="18" charset="0"/>
              </a:endParaRPr>
            </a:p>
          </p:txBody>
        </p:sp>
        <p:cxnSp>
          <p:nvCxnSpPr>
            <p:cNvPr id="110" name="Line 22"/>
            <p:cNvCxnSpPr/>
            <p:nvPr/>
          </p:nvCxnSpPr>
          <p:spPr bwMode="auto">
            <a:xfrm>
              <a:off x="2354239" y="354842"/>
              <a:ext cx="797799" cy="0"/>
            </a:xfrm>
            <a:prstGeom prst="line">
              <a:avLst/>
            </a:prstGeom>
            <a:noFill/>
            <a:ln w="6350">
              <a:solidFill>
                <a:sysClr val="windowText" lastClr="000000"/>
              </a:solidFill>
              <a:round/>
              <a:headEnd/>
              <a:tailEnd type="triangle" w="med" len="med"/>
            </a:ln>
            <a:extLst>
              <a:ext uri="{909E8E84-426E-40DD-AFC4-6F175D3DCCD1}">
                <a14:hiddenFill xmlns:a14="http://schemas.microsoft.com/office/drawing/2010/main">
                  <a:noFill/>
                </a14:hiddenFill>
              </a:ext>
            </a:extLst>
          </p:spPr>
        </p:cxnSp>
        <p:sp>
          <p:nvSpPr>
            <p:cNvPr id="111" name="Oval 110"/>
            <p:cNvSpPr/>
            <p:nvPr/>
          </p:nvSpPr>
          <p:spPr>
            <a:xfrm>
              <a:off x="286603" y="272955"/>
              <a:ext cx="96840" cy="109785"/>
            </a:xfrm>
            <a:prstGeom prst="ellipse">
              <a:avLst/>
            </a:prstGeom>
            <a:solidFill>
              <a:srgbClr val="5B9BD5"/>
            </a:solidFill>
            <a:ln w="12700" cap="flat" cmpd="sng" algn="ctr">
              <a:solidFill>
                <a:srgbClr val="5B9BD5">
                  <a:shade val="50000"/>
                </a:srgbClr>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en-CA" sz="2400" b="0"/>
            </a:p>
          </p:txBody>
        </p:sp>
        <p:sp>
          <p:nvSpPr>
            <p:cNvPr id="112" name="Oval 111"/>
            <p:cNvSpPr/>
            <p:nvPr/>
          </p:nvSpPr>
          <p:spPr>
            <a:xfrm>
              <a:off x="1207827" y="272955"/>
              <a:ext cx="107839" cy="109846"/>
            </a:xfrm>
            <a:prstGeom prst="ellipse">
              <a:avLst/>
            </a:prstGeom>
            <a:solidFill>
              <a:srgbClr val="5B9BD5"/>
            </a:solidFill>
            <a:ln w="12700" cap="flat" cmpd="sng" algn="ctr">
              <a:solidFill>
                <a:srgbClr val="5B9BD5">
                  <a:shade val="50000"/>
                </a:srgbClr>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en-CA" sz="2400" b="0"/>
            </a:p>
          </p:txBody>
        </p:sp>
        <p:sp>
          <p:nvSpPr>
            <p:cNvPr id="113" name="Oval 112"/>
            <p:cNvSpPr/>
            <p:nvPr/>
          </p:nvSpPr>
          <p:spPr>
            <a:xfrm>
              <a:off x="2231409" y="272955"/>
              <a:ext cx="114288" cy="111491"/>
            </a:xfrm>
            <a:prstGeom prst="ellipse">
              <a:avLst/>
            </a:prstGeom>
            <a:solidFill>
              <a:srgbClr val="5B9BD5"/>
            </a:solidFill>
            <a:ln w="12700" cap="flat" cmpd="sng" algn="ctr">
              <a:solidFill>
                <a:srgbClr val="5B9BD5">
                  <a:shade val="50000"/>
                </a:srgbClr>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en-CA" sz="2400" b="0"/>
            </a:p>
          </p:txBody>
        </p:sp>
        <p:sp>
          <p:nvSpPr>
            <p:cNvPr id="114" name="Oval 113"/>
            <p:cNvSpPr/>
            <p:nvPr/>
          </p:nvSpPr>
          <p:spPr>
            <a:xfrm>
              <a:off x="3145809" y="272955"/>
              <a:ext cx="115155" cy="103846"/>
            </a:xfrm>
            <a:prstGeom prst="ellipse">
              <a:avLst/>
            </a:prstGeom>
            <a:solidFill>
              <a:srgbClr val="5B9BD5"/>
            </a:solidFill>
            <a:ln w="12700" cap="flat" cmpd="sng" algn="ctr">
              <a:solidFill>
                <a:srgbClr val="5B9BD5">
                  <a:shade val="50000"/>
                </a:srgbClr>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en-CA" sz="2400" b="0"/>
            </a:p>
          </p:txBody>
        </p:sp>
      </p:grpSp>
      <p:grpSp>
        <p:nvGrpSpPr>
          <p:cNvPr id="115" name="Group 114"/>
          <p:cNvGrpSpPr/>
          <p:nvPr/>
        </p:nvGrpSpPr>
        <p:grpSpPr>
          <a:xfrm>
            <a:off x="2083169" y="4313332"/>
            <a:ext cx="4837419" cy="846753"/>
            <a:chOff x="0" y="0"/>
            <a:chExt cx="3553051" cy="388907"/>
          </a:xfrm>
        </p:grpSpPr>
        <p:sp>
          <p:nvSpPr>
            <p:cNvPr id="116" name="Text Box 15"/>
            <p:cNvSpPr txBox="1">
              <a:spLocks noChangeArrowheads="1"/>
            </p:cNvSpPr>
            <p:nvPr/>
          </p:nvSpPr>
          <p:spPr bwMode="auto">
            <a:xfrm>
              <a:off x="0" y="0"/>
              <a:ext cx="288464" cy="3804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square">
              <a:noAutofit/>
            </a:bodyPr>
            <a:lstStyle/>
            <a:p>
              <a:pPr fontAlgn="base">
                <a:lnSpc>
                  <a:spcPct val="107000"/>
                </a:lnSpc>
                <a:spcAft>
                  <a:spcPts val="0"/>
                </a:spcAft>
              </a:pPr>
              <a:r>
                <a:rPr lang="en-CA" sz="2400" b="0" i="1">
                  <a:effectLst/>
                  <a:latin typeface="Times New Roman" panose="02020603050405020304" pitchFamily="18" charset="0"/>
                  <a:ea typeface="等线" panose="02010600030101010101" pitchFamily="2" charset="-122"/>
                  <a:cs typeface="Times New Roman" panose="02020603050405020304" pitchFamily="18" charset="0"/>
                </a:rPr>
                <a:t>X</a:t>
              </a:r>
              <a:endParaRPr lang="en-CA" sz="2400" b="0">
                <a:effectLst/>
                <a:latin typeface="Calibri" panose="020F0502020204030204" pitchFamily="34" charset="0"/>
                <a:ea typeface="等线" panose="02010600030101010101" pitchFamily="2" charset="-122"/>
                <a:cs typeface="Times New Roman" panose="02020603050405020304" pitchFamily="18" charset="0"/>
              </a:endParaRPr>
            </a:p>
          </p:txBody>
        </p:sp>
        <p:sp>
          <p:nvSpPr>
            <p:cNvPr id="117" name="Text Box 16"/>
            <p:cNvSpPr txBox="1">
              <a:spLocks noChangeArrowheads="1"/>
            </p:cNvSpPr>
            <p:nvPr/>
          </p:nvSpPr>
          <p:spPr bwMode="auto">
            <a:xfrm>
              <a:off x="1180531" y="0"/>
              <a:ext cx="390433" cy="3411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square">
              <a:noAutofit/>
            </a:bodyPr>
            <a:lstStyle/>
            <a:p>
              <a:pPr fontAlgn="base">
                <a:lnSpc>
                  <a:spcPct val="107000"/>
                </a:lnSpc>
                <a:spcAft>
                  <a:spcPts val="0"/>
                </a:spcAft>
              </a:pPr>
              <a:r>
                <a:rPr lang="en-US" sz="2400" b="0" i="1" kern="1200" dirty="0">
                  <a:solidFill>
                    <a:srgbClr val="000000"/>
                  </a:solidFill>
                  <a:effectLst/>
                  <a:latin typeface="Times New Roman" panose="02020603050405020304" pitchFamily="18" charset="0"/>
                  <a:ea typeface="等线" panose="02010600030101010101" pitchFamily="2" charset="-122"/>
                  <a:cs typeface="Times New Roman" panose="02020603050405020304" pitchFamily="18" charset="0"/>
                </a:rPr>
                <a:t>A</a:t>
              </a:r>
              <a:endParaRPr lang="en-CA" sz="2400" b="0" dirty="0">
                <a:effectLst/>
                <a:latin typeface="Calibri" panose="020F0502020204030204" pitchFamily="34" charset="0"/>
                <a:ea typeface="等线" panose="02010600030101010101" pitchFamily="2" charset="-122"/>
                <a:cs typeface="Times New Roman" panose="02020603050405020304" pitchFamily="18" charset="0"/>
              </a:endParaRPr>
            </a:p>
          </p:txBody>
        </p:sp>
        <p:cxnSp>
          <p:nvCxnSpPr>
            <p:cNvPr id="118" name="Line 17"/>
            <p:cNvCxnSpPr/>
            <p:nvPr/>
          </p:nvCxnSpPr>
          <p:spPr bwMode="auto">
            <a:xfrm>
              <a:off x="423081" y="348018"/>
              <a:ext cx="792493" cy="0"/>
            </a:xfrm>
            <a:prstGeom prst="line">
              <a:avLst/>
            </a:prstGeom>
            <a:noFill/>
            <a:ln w="6350">
              <a:solidFill>
                <a:sysClr val="windowText" lastClr="000000"/>
              </a:solidFill>
              <a:round/>
              <a:headEnd/>
              <a:tailEnd type="triangle" w="med" len="med"/>
            </a:ln>
            <a:extLst>
              <a:ext uri="{909E8E84-426E-40DD-AFC4-6F175D3DCCD1}">
                <a14:hiddenFill xmlns:a14="http://schemas.microsoft.com/office/drawing/2010/main">
                  <a:noFill/>
                </a14:hiddenFill>
              </a:ext>
            </a:extLst>
          </p:spPr>
        </p:cxnSp>
        <p:sp>
          <p:nvSpPr>
            <p:cNvPr id="119" name="Text Box 18"/>
            <p:cNvSpPr txBox="1">
              <a:spLocks noChangeArrowheads="1"/>
            </p:cNvSpPr>
            <p:nvPr/>
          </p:nvSpPr>
          <p:spPr bwMode="auto">
            <a:xfrm>
              <a:off x="2286000" y="0"/>
              <a:ext cx="407102" cy="3411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square">
              <a:noAutofit/>
            </a:bodyPr>
            <a:lstStyle/>
            <a:p>
              <a:pPr fontAlgn="base">
                <a:lnSpc>
                  <a:spcPct val="107000"/>
                </a:lnSpc>
                <a:spcAft>
                  <a:spcPts val="0"/>
                </a:spcAft>
              </a:pPr>
              <a:r>
                <a:rPr lang="en-CA" sz="2400" b="0" i="1">
                  <a:effectLst/>
                  <a:latin typeface="Times New Roman" panose="02020603050405020304" pitchFamily="18" charset="0"/>
                  <a:ea typeface="等线" panose="02010600030101010101" pitchFamily="2" charset="-122"/>
                  <a:cs typeface="Times New Roman" panose="02020603050405020304" pitchFamily="18" charset="0"/>
                </a:rPr>
                <a:t>B</a:t>
              </a:r>
              <a:endParaRPr lang="en-CA" sz="2400" b="0">
                <a:effectLst/>
                <a:latin typeface="Calibri" panose="020F0502020204030204" pitchFamily="34" charset="0"/>
                <a:ea typeface="等线" panose="02010600030101010101" pitchFamily="2" charset="-122"/>
                <a:cs typeface="Times New Roman" panose="02020603050405020304" pitchFamily="18" charset="0"/>
              </a:endParaRPr>
            </a:p>
          </p:txBody>
        </p:sp>
        <p:cxnSp>
          <p:nvCxnSpPr>
            <p:cNvPr id="120" name="Line 19"/>
            <p:cNvCxnSpPr/>
            <p:nvPr/>
          </p:nvCxnSpPr>
          <p:spPr bwMode="auto">
            <a:xfrm flipV="1">
              <a:off x="1323833" y="354841"/>
              <a:ext cx="914530" cy="861"/>
            </a:xfrm>
            <a:prstGeom prst="line">
              <a:avLst/>
            </a:prstGeom>
            <a:noFill/>
            <a:ln w="6350" cmpd="sng">
              <a:solidFill>
                <a:sysClr val="windowText" lastClr="000000"/>
              </a:solidFill>
              <a:round/>
              <a:headEnd type="triangle" w="med" len="med"/>
              <a:tailEnd type="none" w="med" len="med"/>
            </a:ln>
            <a:extLst>
              <a:ext uri="{909E8E84-426E-40DD-AFC4-6F175D3DCCD1}">
                <a14:hiddenFill xmlns:a14="http://schemas.microsoft.com/office/drawing/2010/main">
                  <a:noFill/>
                </a14:hiddenFill>
              </a:ext>
            </a:extLst>
          </p:spPr>
        </p:cxnSp>
        <p:sp>
          <p:nvSpPr>
            <p:cNvPr id="121" name="Text Box 21"/>
            <p:cNvSpPr txBox="1">
              <a:spLocks noChangeArrowheads="1"/>
            </p:cNvSpPr>
            <p:nvPr/>
          </p:nvSpPr>
          <p:spPr bwMode="auto">
            <a:xfrm>
              <a:off x="3179928" y="47767"/>
              <a:ext cx="373123" cy="3411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square">
              <a:noAutofit/>
            </a:bodyPr>
            <a:lstStyle/>
            <a:p>
              <a:pPr fontAlgn="base">
                <a:lnSpc>
                  <a:spcPct val="107000"/>
                </a:lnSpc>
                <a:spcAft>
                  <a:spcPts val="0"/>
                </a:spcAft>
              </a:pPr>
              <a:r>
                <a:rPr lang="en-CA" sz="2400" b="0" i="1">
                  <a:effectLst/>
                  <a:latin typeface="Times New Roman" panose="02020603050405020304" pitchFamily="18" charset="0"/>
                  <a:ea typeface="等线" panose="02010600030101010101" pitchFamily="2" charset="-122"/>
                  <a:cs typeface="Times New Roman" panose="02020603050405020304" pitchFamily="18" charset="0"/>
                </a:rPr>
                <a:t>Y</a:t>
              </a:r>
              <a:endParaRPr lang="en-CA" sz="2400" b="0">
                <a:effectLst/>
                <a:latin typeface="Calibri" panose="020F0502020204030204" pitchFamily="34" charset="0"/>
                <a:ea typeface="等线" panose="02010600030101010101" pitchFamily="2" charset="-122"/>
                <a:cs typeface="Times New Roman" panose="02020603050405020304" pitchFamily="18" charset="0"/>
              </a:endParaRPr>
            </a:p>
          </p:txBody>
        </p:sp>
        <p:cxnSp>
          <p:nvCxnSpPr>
            <p:cNvPr id="122" name="Line 22"/>
            <p:cNvCxnSpPr/>
            <p:nvPr/>
          </p:nvCxnSpPr>
          <p:spPr bwMode="auto">
            <a:xfrm>
              <a:off x="2354239" y="361665"/>
              <a:ext cx="797799" cy="0"/>
            </a:xfrm>
            <a:prstGeom prst="line">
              <a:avLst/>
            </a:prstGeom>
            <a:noFill/>
            <a:ln w="6350">
              <a:solidFill>
                <a:sysClr val="windowText" lastClr="000000"/>
              </a:solidFill>
              <a:round/>
              <a:headEnd/>
              <a:tailEnd type="triangle" w="med" len="med"/>
            </a:ln>
            <a:extLst>
              <a:ext uri="{909E8E84-426E-40DD-AFC4-6F175D3DCCD1}">
                <a14:hiddenFill xmlns:a14="http://schemas.microsoft.com/office/drawing/2010/main">
                  <a:noFill/>
                </a14:hiddenFill>
              </a:ext>
            </a:extLst>
          </p:spPr>
        </p:cxnSp>
        <p:sp>
          <p:nvSpPr>
            <p:cNvPr id="123" name="Oval 122"/>
            <p:cNvSpPr/>
            <p:nvPr/>
          </p:nvSpPr>
          <p:spPr>
            <a:xfrm>
              <a:off x="286603" y="272955"/>
              <a:ext cx="96840" cy="109785"/>
            </a:xfrm>
            <a:prstGeom prst="ellipse">
              <a:avLst/>
            </a:prstGeom>
            <a:solidFill>
              <a:srgbClr val="5B9BD5"/>
            </a:solidFill>
            <a:ln w="12700" cap="flat" cmpd="sng" algn="ctr">
              <a:solidFill>
                <a:srgbClr val="5B9BD5">
                  <a:shade val="50000"/>
                </a:srgbClr>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en-CA" sz="2400" b="0"/>
            </a:p>
          </p:txBody>
        </p:sp>
        <p:sp>
          <p:nvSpPr>
            <p:cNvPr id="124" name="Oval 123"/>
            <p:cNvSpPr/>
            <p:nvPr/>
          </p:nvSpPr>
          <p:spPr>
            <a:xfrm>
              <a:off x="1207827" y="272955"/>
              <a:ext cx="107839" cy="109846"/>
            </a:xfrm>
            <a:prstGeom prst="ellipse">
              <a:avLst/>
            </a:prstGeom>
            <a:solidFill>
              <a:srgbClr val="5B9BD5"/>
            </a:solidFill>
            <a:ln w="12700" cap="flat" cmpd="sng" algn="ctr">
              <a:solidFill>
                <a:srgbClr val="5B9BD5">
                  <a:shade val="50000"/>
                </a:srgbClr>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en-CA" sz="2400" b="0"/>
            </a:p>
          </p:txBody>
        </p:sp>
        <p:sp>
          <p:nvSpPr>
            <p:cNvPr id="125" name="Oval 124"/>
            <p:cNvSpPr/>
            <p:nvPr/>
          </p:nvSpPr>
          <p:spPr>
            <a:xfrm>
              <a:off x="2231409" y="272955"/>
              <a:ext cx="114288" cy="111491"/>
            </a:xfrm>
            <a:prstGeom prst="ellipse">
              <a:avLst/>
            </a:prstGeom>
            <a:solidFill>
              <a:srgbClr val="5B9BD5"/>
            </a:solidFill>
            <a:ln w="12700" cap="flat" cmpd="sng" algn="ctr">
              <a:solidFill>
                <a:srgbClr val="5B9BD5">
                  <a:shade val="50000"/>
                </a:srgbClr>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en-CA" sz="2400" b="0"/>
            </a:p>
          </p:txBody>
        </p:sp>
        <p:sp>
          <p:nvSpPr>
            <p:cNvPr id="126" name="Oval 125"/>
            <p:cNvSpPr/>
            <p:nvPr/>
          </p:nvSpPr>
          <p:spPr>
            <a:xfrm>
              <a:off x="3145809" y="272955"/>
              <a:ext cx="115155" cy="103846"/>
            </a:xfrm>
            <a:prstGeom prst="ellipse">
              <a:avLst/>
            </a:prstGeom>
            <a:solidFill>
              <a:srgbClr val="5B9BD5"/>
            </a:solidFill>
            <a:ln w="12700" cap="flat" cmpd="sng" algn="ctr">
              <a:solidFill>
                <a:srgbClr val="5B9BD5">
                  <a:shade val="50000"/>
                </a:srgbClr>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en-CA" sz="2400" b="0"/>
            </a:p>
          </p:txBody>
        </p:sp>
      </p:grpSp>
      <mc:AlternateContent xmlns:mc="http://schemas.openxmlformats.org/markup-compatibility/2006" xmlns:a14="http://schemas.microsoft.com/office/drawing/2010/main">
        <mc:Choice Requires="a14">
          <p:sp>
            <p:nvSpPr>
              <p:cNvPr id="3" name="TextBox 2"/>
              <p:cNvSpPr txBox="1"/>
              <p:nvPr/>
            </p:nvSpPr>
            <p:spPr>
              <a:xfrm>
                <a:off x="685800" y="3429000"/>
                <a:ext cx="3188626" cy="369332"/>
              </a:xfrm>
              <a:prstGeom prst="rect">
                <a:avLst/>
              </a:prstGeom>
              <a:noFill/>
            </p:spPr>
            <p:txBody>
              <a:bodyPr wrap="square" rtlCol="0">
                <a:spAutoFit/>
              </a:bodyPr>
              <a:lstStyle/>
              <a:p>
                <a:r>
                  <a:rPr lang="zh-CN" altLang="en-US" dirty="0"/>
                  <a:t>路径：</a:t>
                </a:r>
                <a14:m>
                  <m:oMath xmlns:m="http://schemas.openxmlformats.org/officeDocument/2006/math">
                    <m:r>
                      <a:rPr lang="en-CA" altLang="zh-CN" b="1" i="1" smtClean="0">
                        <a:latin typeface="Cambria Math" panose="02040503050406030204" pitchFamily="18" charset="0"/>
                      </a:rPr>
                      <m:t>𝑿</m:t>
                    </m:r>
                    <m:r>
                      <a:rPr lang="en-CA" altLang="zh-CN" b="1" i="1" smtClean="0">
                        <a:latin typeface="Cambria Math" panose="02040503050406030204" pitchFamily="18" charset="0"/>
                        <a:ea typeface="Cambria Math" panose="02040503050406030204" pitchFamily="18" charset="0"/>
                      </a:rPr>
                      <m:t>→</m:t>
                    </m:r>
                    <m:r>
                      <a:rPr lang="en-CA" altLang="zh-CN" b="1" i="1" smtClean="0">
                        <a:latin typeface="Cambria Math" panose="02040503050406030204" pitchFamily="18" charset="0"/>
                        <a:ea typeface="Cambria Math" panose="02040503050406030204" pitchFamily="18" charset="0"/>
                      </a:rPr>
                      <m:t>𝑨</m:t>
                    </m:r>
                    <m:r>
                      <a:rPr lang="en-CA" altLang="zh-CN" b="1" i="1" smtClean="0">
                        <a:latin typeface="Cambria Math" panose="02040503050406030204" pitchFamily="18" charset="0"/>
                        <a:ea typeface="Cambria Math" panose="02040503050406030204" pitchFamily="18" charset="0"/>
                      </a:rPr>
                      <m:t>→</m:t>
                    </m:r>
                    <m:r>
                      <a:rPr lang="en-CA" altLang="zh-CN" b="1" i="1" smtClean="0">
                        <a:latin typeface="Cambria Math" panose="02040503050406030204" pitchFamily="18" charset="0"/>
                        <a:ea typeface="Cambria Math" panose="02040503050406030204" pitchFamily="18" charset="0"/>
                      </a:rPr>
                      <m:t>𝑩</m:t>
                    </m:r>
                    <m:r>
                      <a:rPr lang="en-CA" altLang="zh-CN" b="1" i="1" smtClean="0">
                        <a:latin typeface="Cambria Math" panose="02040503050406030204" pitchFamily="18" charset="0"/>
                        <a:ea typeface="Cambria Math" panose="02040503050406030204" pitchFamily="18" charset="0"/>
                      </a:rPr>
                      <m:t>→</m:t>
                    </m:r>
                    <m:r>
                      <a:rPr lang="en-CA" altLang="zh-CN" b="1" i="1" smtClean="0">
                        <a:latin typeface="Cambria Math" panose="02040503050406030204" pitchFamily="18" charset="0"/>
                        <a:ea typeface="Cambria Math" panose="02040503050406030204" pitchFamily="18" charset="0"/>
                      </a:rPr>
                      <m:t>𝒀</m:t>
                    </m:r>
                  </m:oMath>
                </a14:m>
                <a:endParaRPr lang="en-CA" dirty="0"/>
              </a:p>
            </p:txBody>
          </p:sp>
        </mc:Choice>
        <mc:Fallback xmlns="">
          <p:sp>
            <p:nvSpPr>
              <p:cNvPr id="3" name="TextBox 2"/>
              <p:cNvSpPr txBox="1">
                <a:spLocks noRot="1" noChangeAspect="1" noMove="1" noResize="1" noEditPoints="1" noAdjustHandles="1" noChangeArrowheads="1" noChangeShapeType="1" noTextEdit="1"/>
              </p:cNvSpPr>
              <p:nvPr/>
            </p:nvSpPr>
            <p:spPr>
              <a:xfrm>
                <a:off x="685800" y="3429000"/>
                <a:ext cx="3188626" cy="369332"/>
              </a:xfrm>
              <a:prstGeom prst="rect">
                <a:avLst/>
              </a:prstGeom>
              <a:blipFill>
                <a:blip r:embed="rId2"/>
                <a:stretch>
                  <a:fillRect l="-1721" t="-13333" b="-21667"/>
                </a:stretch>
              </a:blipFill>
            </p:spPr>
            <p:txBody>
              <a:bodyPr/>
              <a:lstStyle/>
              <a:p>
                <a:r>
                  <a:rPr lang="en-CA">
                    <a:noFill/>
                  </a:rPr>
                  <a:t> </a:t>
                </a:r>
              </a:p>
            </p:txBody>
          </p:sp>
        </mc:Fallback>
      </mc:AlternateContent>
      <mc:AlternateContent xmlns:mc="http://schemas.openxmlformats.org/markup-compatibility/2006" xmlns:a14="http://schemas.microsoft.com/office/drawing/2010/main">
        <mc:Choice Requires="a14">
          <p:sp>
            <p:nvSpPr>
              <p:cNvPr id="30" name="TextBox 29"/>
              <p:cNvSpPr txBox="1"/>
              <p:nvPr/>
            </p:nvSpPr>
            <p:spPr>
              <a:xfrm>
                <a:off x="685225" y="5750602"/>
                <a:ext cx="3188626" cy="369332"/>
              </a:xfrm>
              <a:prstGeom prst="rect">
                <a:avLst/>
              </a:prstGeom>
              <a:noFill/>
            </p:spPr>
            <p:txBody>
              <a:bodyPr wrap="square" rtlCol="0">
                <a:spAutoFit/>
              </a:bodyPr>
              <a:lstStyle/>
              <a:p>
                <a:r>
                  <a:rPr lang="zh-CN" altLang="en-US" dirty="0"/>
                  <a:t>路径：</a:t>
                </a:r>
                <a14:m>
                  <m:oMath xmlns:m="http://schemas.openxmlformats.org/officeDocument/2006/math">
                    <m:r>
                      <a:rPr lang="en-CA" altLang="zh-CN" b="1" i="1" smtClean="0">
                        <a:latin typeface="Cambria Math" panose="02040503050406030204" pitchFamily="18" charset="0"/>
                      </a:rPr>
                      <m:t>𝑿</m:t>
                    </m:r>
                    <m:r>
                      <a:rPr lang="en-CA" altLang="zh-CN" b="1" i="1" smtClean="0">
                        <a:latin typeface="Cambria Math" panose="02040503050406030204" pitchFamily="18" charset="0"/>
                        <a:ea typeface="Cambria Math" panose="02040503050406030204" pitchFamily="18" charset="0"/>
                      </a:rPr>
                      <m:t>→</m:t>
                    </m:r>
                    <m:r>
                      <a:rPr lang="en-CA" altLang="zh-CN" b="1" i="1" smtClean="0">
                        <a:latin typeface="Cambria Math" panose="02040503050406030204" pitchFamily="18" charset="0"/>
                        <a:ea typeface="Cambria Math" panose="02040503050406030204" pitchFamily="18" charset="0"/>
                      </a:rPr>
                      <m:t>𝑨</m:t>
                    </m:r>
                    <m:r>
                      <a:rPr lang="en-CA" altLang="zh-CN" b="1" i="1" smtClean="0">
                        <a:latin typeface="Cambria Math" panose="02040503050406030204" pitchFamily="18" charset="0"/>
                        <a:ea typeface="Cambria Math" panose="02040503050406030204" pitchFamily="18" charset="0"/>
                      </a:rPr>
                      <m:t>←</m:t>
                    </m:r>
                    <m:r>
                      <a:rPr lang="en-CA" altLang="zh-CN" b="1" i="1" smtClean="0">
                        <a:latin typeface="Cambria Math" panose="02040503050406030204" pitchFamily="18" charset="0"/>
                        <a:ea typeface="Cambria Math" panose="02040503050406030204" pitchFamily="18" charset="0"/>
                      </a:rPr>
                      <m:t>𝑩</m:t>
                    </m:r>
                    <m:r>
                      <a:rPr lang="en-CA" altLang="zh-CN" b="1" i="1" smtClean="0">
                        <a:latin typeface="Cambria Math" panose="02040503050406030204" pitchFamily="18" charset="0"/>
                        <a:ea typeface="Cambria Math" panose="02040503050406030204" pitchFamily="18" charset="0"/>
                      </a:rPr>
                      <m:t>→</m:t>
                    </m:r>
                    <m:r>
                      <a:rPr lang="en-CA" altLang="zh-CN" b="1" i="1" smtClean="0">
                        <a:latin typeface="Cambria Math" panose="02040503050406030204" pitchFamily="18" charset="0"/>
                        <a:ea typeface="Cambria Math" panose="02040503050406030204" pitchFamily="18" charset="0"/>
                      </a:rPr>
                      <m:t>𝒀</m:t>
                    </m:r>
                  </m:oMath>
                </a14:m>
                <a:endParaRPr lang="en-CA" dirty="0"/>
              </a:p>
            </p:txBody>
          </p:sp>
        </mc:Choice>
        <mc:Fallback xmlns="">
          <p:sp>
            <p:nvSpPr>
              <p:cNvPr id="30" name="TextBox 29"/>
              <p:cNvSpPr txBox="1">
                <a:spLocks noRot="1" noChangeAspect="1" noMove="1" noResize="1" noEditPoints="1" noAdjustHandles="1" noChangeArrowheads="1" noChangeShapeType="1" noTextEdit="1"/>
              </p:cNvSpPr>
              <p:nvPr/>
            </p:nvSpPr>
            <p:spPr>
              <a:xfrm>
                <a:off x="685225" y="5750602"/>
                <a:ext cx="3188626" cy="369332"/>
              </a:xfrm>
              <a:prstGeom prst="rect">
                <a:avLst/>
              </a:prstGeom>
              <a:blipFill>
                <a:blip r:embed="rId3"/>
                <a:stretch>
                  <a:fillRect l="-1530" t="-11475" b="-21311"/>
                </a:stretch>
              </a:blipFill>
            </p:spPr>
            <p:txBody>
              <a:bodyPr/>
              <a:lstStyle/>
              <a:p>
                <a:r>
                  <a:rPr lang="en-CA">
                    <a:noFill/>
                  </a:rPr>
                  <a:t> </a:t>
                </a:r>
              </a:p>
            </p:txBody>
          </p:sp>
        </mc:Fallback>
      </mc:AlternateContent>
    </p:spTree>
    <p:extLst>
      <p:ext uri="{BB962C8B-B14F-4D97-AF65-F5344CB8AC3E}">
        <p14:creationId xmlns:p14="http://schemas.microsoft.com/office/powerpoint/2010/main" val="131623311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dirty="0"/>
              <a:t>路径类型</a:t>
            </a:r>
            <a:endParaRPr lang="en-CA" dirty="0"/>
          </a:p>
        </p:txBody>
      </p:sp>
      <mc:AlternateContent xmlns:mc="http://schemas.openxmlformats.org/markup-compatibility/2006" xmlns:a14="http://schemas.microsoft.com/office/drawing/2010/main">
        <mc:Choice Requires="a14">
          <p:sp>
            <p:nvSpPr>
              <p:cNvPr id="3" name="Content Placeholder 2"/>
              <p:cNvSpPr>
                <a:spLocks noGrp="1"/>
              </p:cNvSpPr>
              <p:nvPr>
                <p:ph type="body" idx="1"/>
              </p:nvPr>
            </p:nvSpPr>
            <p:spPr>
              <a:xfrm>
                <a:off x="381000" y="1295400"/>
                <a:ext cx="8153400" cy="4992461"/>
              </a:xfrm>
            </p:spPr>
            <p:txBody>
              <a:bodyPr/>
              <a:lstStyle/>
              <a:p>
                <a:pPr eaLnBrk="1" hangingPunct="1"/>
                <a:r>
                  <a:rPr lang="zh-CN" altLang="en-US" dirty="0"/>
                  <a:t>三类基本路径</a:t>
                </a:r>
                <a:r>
                  <a:rPr lang="en-CA" altLang="zh-CN" dirty="0"/>
                  <a:t>:</a:t>
                </a:r>
                <a:endParaRPr lang="en-US" altLang="zh-CN" dirty="0"/>
              </a:p>
              <a:p>
                <a:pPr eaLnBrk="1" hangingPunct="1"/>
                <a:endParaRPr lang="en-US" altLang="zh-CN" dirty="0"/>
              </a:p>
              <a:p>
                <a:pPr eaLnBrk="1" hangingPunct="1"/>
                <a:r>
                  <a:rPr lang="zh-CN" altLang="en-US" b="1" dirty="0"/>
                  <a:t>因果路径</a:t>
                </a:r>
                <a:r>
                  <a:rPr lang="zh-CN" altLang="en-US" dirty="0"/>
                  <a:t>（也称为链状路径</a:t>
                </a:r>
                <a14:m>
                  <m:oMath xmlns:m="http://schemas.openxmlformats.org/officeDocument/2006/math">
                    <m:r>
                      <a:rPr lang="en-US" i="1">
                        <a:latin typeface="Cambria Math" panose="02040503050406030204" pitchFamily="18" charset="0"/>
                      </a:rPr>
                      <m:t>𝐴</m:t>
                    </m:r>
                    <m:r>
                      <a:rPr lang="en-US" i="1">
                        <a:latin typeface="Cambria Math" panose="02040503050406030204" pitchFamily="18" charset="0"/>
                      </a:rPr>
                      <m:t>→</m:t>
                    </m:r>
                    <m:r>
                      <a:rPr lang="en-US" i="1">
                        <a:latin typeface="Cambria Math" panose="02040503050406030204" pitchFamily="18" charset="0"/>
                      </a:rPr>
                      <m:t>𝐵</m:t>
                    </m:r>
                    <m:r>
                      <a:rPr lang="en-US" i="1">
                        <a:latin typeface="Cambria Math" panose="02040503050406030204" pitchFamily="18" charset="0"/>
                      </a:rPr>
                      <m:t>→</m:t>
                    </m:r>
                    <m:r>
                      <a:rPr lang="en-US" i="1">
                        <a:latin typeface="Cambria Math" panose="02040503050406030204" pitchFamily="18" charset="0"/>
                      </a:rPr>
                      <m:t>𝐶</m:t>
                    </m:r>
                    <m:r>
                      <a:rPr lang="en-US" i="1">
                        <a:latin typeface="Cambria Math" panose="02040503050406030204" pitchFamily="18" charset="0"/>
                      </a:rPr>
                      <m:t>)</m:t>
                    </m:r>
                  </m:oMath>
                </a14:m>
                <a:endParaRPr lang="en-US" dirty="0"/>
              </a:p>
              <a:p>
                <a:pPr eaLnBrk="1" hangingPunct="1"/>
                <a:endParaRPr lang="en-US" altLang="zh-CN" dirty="0"/>
              </a:p>
              <a:p>
                <a:pPr eaLnBrk="1" hangingPunct="1"/>
                <a:r>
                  <a:rPr lang="zh-CN" altLang="en-US" b="1" dirty="0"/>
                  <a:t>混淆路径</a:t>
                </a:r>
                <a:r>
                  <a:rPr lang="en-US" altLang="zh-CN" b="1" dirty="0"/>
                  <a:t> </a:t>
                </a:r>
                <a:r>
                  <a:rPr lang="zh-CN" altLang="en-US" dirty="0"/>
                  <a:t>（也称为叉状路径</a:t>
                </a:r>
                <a14:m>
                  <m:oMath xmlns:m="http://schemas.openxmlformats.org/officeDocument/2006/math">
                    <m:r>
                      <a:rPr lang="en-US" i="1">
                        <a:latin typeface="Cambria Math" panose="02040503050406030204" pitchFamily="18" charset="0"/>
                      </a:rPr>
                      <m:t>𝐴</m:t>
                    </m:r>
                    <m:r>
                      <a:rPr lang="en-US" i="1">
                        <a:latin typeface="Cambria Math" panose="02040503050406030204" pitchFamily="18" charset="0"/>
                      </a:rPr>
                      <m:t>←</m:t>
                    </m:r>
                    <m:r>
                      <a:rPr lang="en-US" i="1">
                        <a:latin typeface="Cambria Math" panose="02040503050406030204" pitchFamily="18" charset="0"/>
                      </a:rPr>
                      <m:t>𝐵</m:t>
                    </m:r>
                    <m:r>
                      <a:rPr lang="en-US" i="1">
                        <a:latin typeface="Cambria Math" panose="02040503050406030204" pitchFamily="18" charset="0"/>
                      </a:rPr>
                      <m:t>→</m:t>
                    </m:r>
                    <m:r>
                      <a:rPr lang="en-US" i="1">
                        <a:latin typeface="Cambria Math" panose="02040503050406030204" pitchFamily="18" charset="0"/>
                      </a:rPr>
                      <m:t>𝐶</m:t>
                    </m:r>
                  </m:oMath>
                </a14:m>
                <a:r>
                  <a:rPr lang="en-US" dirty="0"/>
                  <a:t>)</a:t>
                </a:r>
              </a:p>
              <a:p>
                <a:pPr eaLnBrk="1" hangingPunct="1"/>
                <a:endParaRPr lang="en-US" altLang="zh-CN" dirty="0"/>
              </a:p>
              <a:p>
                <a:pPr eaLnBrk="1" hangingPunct="1"/>
                <a:r>
                  <a:rPr lang="zh-CN" altLang="en-US" b="1" dirty="0"/>
                  <a:t>对撞路径</a:t>
                </a:r>
                <a:r>
                  <a:rPr lang="zh-CN" altLang="en-US" dirty="0"/>
                  <a:t>（也称为反叉状路径</a:t>
                </a:r>
                <a14:m>
                  <m:oMath xmlns:m="http://schemas.openxmlformats.org/officeDocument/2006/math">
                    <m:r>
                      <a:rPr lang="en-US" i="1">
                        <a:latin typeface="Cambria Math" panose="02040503050406030204" pitchFamily="18" charset="0"/>
                      </a:rPr>
                      <m:t>𝐴</m:t>
                    </m:r>
                    <m:r>
                      <a:rPr lang="en-US" i="1">
                        <a:latin typeface="Cambria Math" panose="02040503050406030204" pitchFamily="18" charset="0"/>
                      </a:rPr>
                      <m:t>→</m:t>
                    </m:r>
                    <m:r>
                      <a:rPr lang="en-US" i="1">
                        <a:latin typeface="Cambria Math" panose="02040503050406030204" pitchFamily="18" charset="0"/>
                      </a:rPr>
                      <m:t>𝐵</m:t>
                    </m:r>
                    <m:r>
                      <a:rPr lang="en-US" i="1">
                        <a:latin typeface="Cambria Math" panose="02040503050406030204" pitchFamily="18" charset="0"/>
                      </a:rPr>
                      <m:t>←</m:t>
                    </m:r>
                    <m:r>
                      <a:rPr lang="en-US" i="1">
                        <a:latin typeface="Cambria Math" panose="02040503050406030204" pitchFamily="18" charset="0"/>
                      </a:rPr>
                      <m:t>𝐶</m:t>
                    </m:r>
                  </m:oMath>
                </a14:m>
                <a:r>
                  <a:rPr lang="zh-CN" altLang="en-US" dirty="0"/>
                  <a:t>）</a:t>
                </a:r>
                <a:endParaRPr lang="en-US" altLang="en-US" sz="2800" dirty="0"/>
              </a:p>
              <a:p>
                <a:endParaRPr lang="en-US" altLang="zh-CN" dirty="0"/>
              </a:p>
            </p:txBody>
          </p:sp>
        </mc:Choice>
        <mc:Fallback xmlns="">
          <p:sp>
            <p:nvSpPr>
              <p:cNvPr id="3" name="Content Placeholder 2"/>
              <p:cNvSpPr>
                <a:spLocks noGrp="1" noRot="1" noChangeAspect="1" noMove="1" noResize="1" noEditPoints="1" noAdjustHandles="1" noChangeArrowheads="1" noChangeShapeType="1" noTextEdit="1"/>
              </p:cNvSpPr>
              <p:nvPr>
                <p:ph type="body" idx="1"/>
              </p:nvPr>
            </p:nvSpPr>
            <p:spPr>
              <a:xfrm>
                <a:off x="381000" y="1295400"/>
                <a:ext cx="8153400" cy="4992461"/>
              </a:xfrm>
              <a:blipFill>
                <a:blip r:embed="rId3"/>
                <a:stretch>
                  <a:fillRect l="-1197" t="-1834"/>
                </a:stretch>
              </a:blipFill>
            </p:spPr>
            <p:txBody>
              <a:bodyPr/>
              <a:lstStyle/>
              <a:p>
                <a:r>
                  <a:rPr lang="en-CA">
                    <a:noFill/>
                  </a:rPr>
                  <a:t> </a:t>
                </a:r>
              </a:p>
            </p:txBody>
          </p:sp>
        </mc:Fallback>
      </mc:AlternateContent>
      <p:sp>
        <p:nvSpPr>
          <p:cNvPr id="4" name="Footer Placeholder 3"/>
          <p:cNvSpPr>
            <a:spLocks noGrp="1"/>
          </p:cNvSpPr>
          <p:nvPr>
            <p:ph type="ftr" sz="quarter" idx="11"/>
          </p:nvPr>
        </p:nvSpPr>
        <p:spPr>
          <a:xfrm>
            <a:off x="6705600" y="6271532"/>
            <a:ext cx="2133600" cy="381000"/>
          </a:xfrm>
        </p:spPr>
        <p:txBody>
          <a:bodyPr/>
          <a:lstStyle/>
          <a:p>
            <a:pPr>
              <a:defRPr/>
            </a:pPr>
            <a:r>
              <a:rPr lang="zh-CN" altLang="en-US"/>
              <a:t>版权所有</a:t>
            </a:r>
            <a:r>
              <a:rPr lang="en-US" altLang="zh-CN"/>
              <a:t>@</a:t>
            </a:r>
            <a:r>
              <a:rPr lang="zh-CN" altLang="en-US"/>
              <a:t>上海财经大学出版社，使用需经授权</a:t>
            </a:r>
            <a:endParaRPr lang="en-US" dirty="0"/>
          </a:p>
        </p:txBody>
      </p:sp>
    </p:spTree>
    <p:extLst>
      <p:ext uri="{BB962C8B-B14F-4D97-AF65-F5344CB8AC3E}">
        <p14:creationId xmlns:p14="http://schemas.microsoft.com/office/powerpoint/2010/main" val="382265490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7" name="Rectangle 2"/>
          <p:cNvSpPr>
            <a:spLocks noGrp="1" noChangeArrowheads="1"/>
          </p:cNvSpPr>
          <p:nvPr>
            <p:ph type="title"/>
          </p:nvPr>
        </p:nvSpPr>
        <p:spPr/>
        <p:txBody>
          <a:bodyPr>
            <a:normAutofit fontScale="90000"/>
          </a:bodyPr>
          <a:lstStyle/>
          <a:p>
            <a:pPr eaLnBrk="1" hangingPunct="1"/>
            <a:r>
              <a:rPr lang="zh-CN" altLang="en-US" b="1" dirty="0"/>
              <a:t>因果路径</a:t>
            </a:r>
            <a:endParaRPr lang="en-US" altLang="en-US" b="1" dirty="0"/>
          </a:p>
        </p:txBody>
      </p:sp>
      <p:sp>
        <p:nvSpPr>
          <p:cNvPr id="16388" name="Rectangle 3"/>
          <p:cNvSpPr>
            <a:spLocks noGrp="1" noChangeArrowheads="1"/>
          </p:cNvSpPr>
          <p:nvPr>
            <p:ph type="body" idx="1"/>
          </p:nvPr>
        </p:nvSpPr>
        <p:spPr/>
        <p:txBody>
          <a:bodyPr/>
          <a:lstStyle/>
          <a:p>
            <a:pPr eaLnBrk="1" hangingPunct="1"/>
            <a:r>
              <a:rPr lang="zh-CN" altLang="en-US" dirty="0">
                <a:latin typeface="Times New Roman" panose="02020603050405020304" pitchFamily="18" charset="0"/>
                <a:cs typeface="Times New Roman" panose="02020603050405020304" pitchFamily="18" charset="0"/>
              </a:rPr>
              <a:t>因果路径是一条连接两变量</a:t>
            </a:r>
            <a:r>
              <a:rPr lang="en-US" altLang="en-US" dirty="0">
                <a:latin typeface="Times New Roman" panose="02020603050405020304" pitchFamily="18" charset="0"/>
                <a:cs typeface="Times New Roman" panose="02020603050405020304" pitchFamily="18" charset="0"/>
              </a:rPr>
              <a:t> </a:t>
            </a:r>
            <a:r>
              <a:rPr lang="en-US" altLang="zh-CN" dirty="0">
                <a:latin typeface="Times New Roman" panose="02020603050405020304" pitchFamily="18" charset="0"/>
                <a:cs typeface="Times New Roman" panose="02020603050405020304" pitchFamily="18" charset="0"/>
              </a:rPr>
              <a:t>X</a:t>
            </a:r>
            <a:r>
              <a:rPr lang="zh-CN" altLang="en-US" dirty="0">
                <a:latin typeface="Times New Roman" panose="02020603050405020304" pitchFamily="18" charset="0"/>
                <a:cs typeface="Times New Roman" panose="02020603050405020304" pitchFamily="18" charset="0"/>
              </a:rPr>
              <a:t>和</a:t>
            </a:r>
            <a:r>
              <a:rPr lang="en-US" altLang="en-US" dirty="0">
                <a:latin typeface="Times New Roman" panose="02020603050405020304" pitchFamily="18" charset="0"/>
                <a:cs typeface="Times New Roman" panose="02020603050405020304" pitchFamily="18" charset="0"/>
              </a:rPr>
              <a:t> Y</a:t>
            </a:r>
            <a:r>
              <a:rPr lang="zh-CN" altLang="en-US" dirty="0">
                <a:latin typeface="Times New Roman" panose="02020603050405020304" pitchFamily="18" charset="0"/>
                <a:cs typeface="Times New Roman" panose="02020603050405020304" pitchFamily="18" charset="0"/>
              </a:rPr>
              <a:t>的所有箭头指向同一方向的路径。</a:t>
            </a:r>
            <a:endParaRPr lang="en-US" altLang="zh-CN" dirty="0">
              <a:latin typeface="Times New Roman" panose="02020603050405020304" pitchFamily="18" charset="0"/>
              <a:cs typeface="Times New Roman" panose="02020603050405020304" pitchFamily="18" charset="0"/>
            </a:endParaRPr>
          </a:p>
          <a:p>
            <a:pPr eaLnBrk="1" hangingPunct="1"/>
            <a:r>
              <a:rPr lang="en-US" altLang="zh-CN" i="1" dirty="0">
                <a:latin typeface="Times New Roman" panose="02020603050405020304" pitchFamily="18" charset="0"/>
                <a:cs typeface="Times New Roman" panose="02020603050405020304" pitchFamily="18" charset="0"/>
              </a:rPr>
              <a:t>X</a:t>
            </a:r>
            <a:r>
              <a:rPr lang="en-US" altLang="en-US" dirty="0">
                <a:latin typeface="Times New Roman" panose="02020603050405020304" pitchFamily="18" charset="0"/>
                <a:cs typeface="Times New Roman" panose="02020603050405020304" pitchFamily="18" charset="0"/>
              </a:rPr>
              <a:t> </a:t>
            </a:r>
            <a:r>
              <a:rPr lang="zh-CN" altLang="en-US" dirty="0">
                <a:latin typeface="Times New Roman" panose="02020603050405020304" pitchFamily="18" charset="0"/>
                <a:cs typeface="Times New Roman" panose="02020603050405020304" pitchFamily="18" charset="0"/>
              </a:rPr>
              <a:t>（直接或间接地）因果影响</a:t>
            </a:r>
            <a:r>
              <a:rPr lang="en-US" altLang="en-US" dirty="0">
                <a:latin typeface="Times New Roman" panose="02020603050405020304" pitchFamily="18" charset="0"/>
                <a:cs typeface="Times New Roman" panose="02020603050405020304" pitchFamily="18" charset="0"/>
              </a:rPr>
              <a:t> </a:t>
            </a:r>
            <a:r>
              <a:rPr lang="en-US" altLang="en-US" i="1" dirty="0">
                <a:latin typeface="Times New Roman" panose="02020603050405020304" pitchFamily="18" charset="0"/>
                <a:cs typeface="Times New Roman" panose="02020603050405020304" pitchFamily="18" charset="0"/>
              </a:rPr>
              <a:t>Y</a:t>
            </a:r>
          </a:p>
        </p:txBody>
      </p:sp>
      <p:grpSp>
        <p:nvGrpSpPr>
          <p:cNvPr id="28" name="Group 27"/>
          <p:cNvGrpSpPr/>
          <p:nvPr/>
        </p:nvGrpSpPr>
        <p:grpSpPr>
          <a:xfrm>
            <a:off x="4402161" y="4622633"/>
            <a:ext cx="3444239" cy="1341872"/>
            <a:chOff x="-1" y="0"/>
            <a:chExt cx="2604533" cy="1018356"/>
          </a:xfrm>
        </p:grpSpPr>
        <p:sp>
          <p:nvSpPr>
            <p:cNvPr id="29" name="Text Box 36"/>
            <p:cNvSpPr txBox="1">
              <a:spLocks noChangeArrowheads="1"/>
            </p:cNvSpPr>
            <p:nvPr/>
          </p:nvSpPr>
          <p:spPr bwMode="auto">
            <a:xfrm>
              <a:off x="-1" y="27284"/>
              <a:ext cx="568930" cy="4106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square">
              <a:noAutofit/>
            </a:bodyPr>
            <a:lstStyle/>
            <a:p>
              <a:pPr fontAlgn="base">
                <a:lnSpc>
                  <a:spcPct val="107000"/>
                </a:lnSpc>
                <a:spcAft>
                  <a:spcPts val="0"/>
                </a:spcAft>
              </a:pPr>
              <a:r>
                <a:rPr lang="zh-CN" sz="1200" i="1" kern="1200">
                  <a:solidFill>
                    <a:srgbClr val="000000"/>
                  </a:solidFill>
                  <a:effectLst/>
                  <a:latin typeface="Arial" panose="020B0604020202020204" pitchFamily="34" charset="0"/>
                  <a:ea typeface="等线" panose="02010600030101010101" pitchFamily="2" charset="-122"/>
                  <a:cs typeface="Arial" panose="020B0604020202020204" pitchFamily="34" charset="0"/>
                </a:rPr>
                <a:t>锻炼</a:t>
              </a:r>
              <a:endParaRPr lang="en-CA" sz="1100">
                <a:effectLst/>
                <a:latin typeface="Calibri" panose="020F0502020204030204" pitchFamily="34" charset="0"/>
                <a:ea typeface="等线" panose="02010600030101010101" pitchFamily="2" charset="-122"/>
                <a:cs typeface="Times New Roman" panose="02020603050405020304" pitchFamily="18" charset="0"/>
              </a:endParaRPr>
            </a:p>
          </p:txBody>
        </p:sp>
        <p:sp>
          <p:nvSpPr>
            <p:cNvPr id="30" name="Text Box 37"/>
            <p:cNvSpPr txBox="1">
              <a:spLocks noChangeArrowheads="1"/>
            </p:cNvSpPr>
            <p:nvPr/>
          </p:nvSpPr>
          <p:spPr bwMode="auto">
            <a:xfrm>
              <a:off x="933110" y="0"/>
              <a:ext cx="825971" cy="4106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square">
              <a:noAutofit/>
            </a:bodyPr>
            <a:lstStyle/>
            <a:p>
              <a:pPr fontAlgn="base">
                <a:lnSpc>
                  <a:spcPct val="107000"/>
                </a:lnSpc>
                <a:spcAft>
                  <a:spcPts val="0"/>
                </a:spcAft>
              </a:pPr>
              <a:r>
                <a:rPr lang="zh-CN" sz="1200" i="1" dirty="0">
                  <a:effectLst/>
                  <a:latin typeface="Calibri" panose="020F0502020204030204" pitchFamily="34" charset="0"/>
                  <a:ea typeface="等线" panose="02010600030101010101" pitchFamily="2" charset="-122"/>
                  <a:cs typeface="Times New Roman" panose="02020603050405020304" pitchFamily="18" charset="0"/>
                </a:rPr>
                <a:t>生活</a:t>
              </a:r>
              <a:r>
                <a:rPr lang="zh-CN" altLang="en-US" sz="1200" i="1" dirty="0">
                  <a:effectLst/>
                  <a:latin typeface="Calibri" panose="020F0502020204030204" pitchFamily="34" charset="0"/>
                  <a:ea typeface="等线" panose="02010600030101010101" pitchFamily="2" charset="-122"/>
                  <a:cs typeface="Times New Roman" panose="02020603050405020304" pitchFamily="18" charset="0"/>
                </a:rPr>
                <a:t>规律</a:t>
              </a:r>
              <a:endParaRPr lang="en-CA" sz="1100" dirty="0">
                <a:effectLst/>
                <a:latin typeface="Calibri" panose="020F0502020204030204" pitchFamily="34" charset="0"/>
                <a:ea typeface="等线" panose="02010600030101010101" pitchFamily="2" charset="-122"/>
                <a:cs typeface="Times New Roman" panose="02020603050405020304" pitchFamily="18" charset="0"/>
              </a:endParaRPr>
            </a:p>
          </p:txBody>
        </p:sp>
        <p:cxnSp>
          <p:nvCxnSpPr>
            <p:cNvPr id="31" name="Line 38"/>
            <p:cNvCxnSpPr/>
            <p:nvPr/>
          </p:nvCxnSpPr>
          <p:spPr bwMode="auto">
            <a:xfrm flipV="1">
              <a:off x="388961" y="436729"/>
              <a:ext cx="816009" cy="4157"/>
            </a:xfrm>
            <a:prstGeom prst="line">
              <a:avLst/>
            </a:prstGeom>
            <a:noFill/>
            <a:ln w="6350">
              <a:solidFill>
                <a:sysClr val="windowText" lastClr="000000"/>
              </a:solidFill>
              <a:round/>
              <a:headEnd/>
              <a:tailEnd type="triangle" w="med" len="med"/>
            </a:ln>
            <a:extLst>
              <a:ext uri="{909E8E84-426E-40DD-AFC4-6F175D3DCCD1}">
                <a14:hiddenFill xmlns:a14="http://schemas.microsoft.com/office/drawing/2010/main">
                  <a:noFill/>
                </a14:hiddenFill>
              </a:ext>
            </a:extLst>
          </p:spPr>
        </p:cxnSp>
        <p:sp>
          <p:nvSpPr>
            <p:cNvPr id="32" name="Text Box 39"/>
            <p:cNvSpPr txBox="1">
              <a:spLocks noChangeArrowheads="1"/>
            </p:cNvSpPr>
            <p:nvPr/>
          </p:nvSpPr>
          <p:spPr bwMode="auto">
            <a:xfrm>
              <a:off x="2231409" y="34120"/>
              <a:ext cx="373123" cy="4106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square">
              <a:noAutofit/>
            </a:bodyPr>
            <a:lstStyle/>
            <a:p>
              <a:pPr fontAlgn="base">
                <a:lnSpc>
                  <a:spcPct val="107000"/>
                </a:lnSpc>
                <a:spcAft>
                  <a:spcPts val="0"/>
                </a:spcAft>
              </a:pPr>
              <a:r>
                <a:rPr lang="zh-CN" sz="1200" i="1">
                  <a:effectLst/>
                  <a:latin typeface="Calibri" panose="020F0502020204030204" pitchFamily="34" charset="0"/>
                  <a:ea typeface="等线" panose="02010600030101010101" pitchFamily="2" charset="-122"/>
                  <a:cs typeface="Times New Roman" panose="02020603050405020304" pitchFamily="18" charset="0"/>
                </a:rPr>
                <a:t>健康</a:t>
              </a:r>
              <a:endParaRPr lang="en-CA" sz="1100">
                <a:effectLst/>
                <a:latin typeface="Calibri" panose="020F0502020204030204" pitchFamily="34" charset="0"/>
                <a:ea typeface="等线" panose="02010600030101010101" pitchFamily="2" charset="-122"/>
                <a:cs typeface="Times New Roman" panose="02020603050405020304" pitchFamily="18" charset="0"/>
              </a:endParaRPr>
            </a:p>
          </p:txBody>
        </p:sp>
        <p:cxnSp>
          <p:nvCxnSpPr>
            <p:cNvPr id="33" name="Line 40"/>
            <p:cNvCxnSpPr/>
            <p:nvPr/>
          </p:nvCxnSpPr>
          <p:spPr bwMode="auto">
            <a:xfrm>
              <a:off x="1289713" y="436729"/>
              <a:ext cx="938018" cy="0"/>
            </a:xfrm>
            <a:prstGeom prst="line">
              <a:avLst/>
            </a:prstGeom>
            <a:noFill/>
            <a:ln w="6350">
              <a:solidFill>
                <a:sysClr val="windowText" lastClr="000000"/>
              </a:solidFill>
              <a:round/>
              <a:headEnd/>
              <a:tailEnd type="triangle" w="med" len="med"/>
            </a:ln>
            <a:extLst>
              <a:ext uri="{909E8E84-426E-40DD-AFC4-6F175D3DCCD1}">
                <a14:hiddenFill xmlns:a14="http://schemas.microsoft.com/office/drawing/2010/main">
                  <a:noFill/>
                </a14:hiddenFill>
              </a:ext>
            </a:extLst>
          </p:spPr>
        </p:cxnSp>
        <p:sp>
          <p:nvSpPr>
            <p:cNvPr id="34" name="Freeform 33"/>
            <p:cNvSpPr>
              <a:spLocks/>
            </p:cNvSpPr>
            <p:nvPr/>
          </p:nvSpPr>
          <p:spPr bwMode="auto">
            <a:xfrm>
              <a:off x="375313" y="532263"/>
              <a:ext cx="1897448" cy="486093"/>
            </a:xfrm>
            <a:custGeom>
              <a:avLst/>
              <a:gdLst>
                <a:gd name="T0" fmla="*/ 0 w 1440"/>
                <a:gd name="T1" fmla="*/ 0 h 144"/>
                <a:gd name="T2" fmla="*/ 2147483646 w 1440"/>
                <a:gd name="T3" fmla="*/ 2147483646 h 144"/>
                <a:gd name="T4" fmla="*/ 2147483646 w 1440"/>
                <a:gd name="T5" fmla="*/ 0 h 144"/>
                <a:gd name="T6" fmla="*/ 0 60000 65536"/>
                <a:gd name="T7" fmla="*/ 0 60000 65536"/>
                <a:gd name="T8" fmla="*/ 0 60000 65536"/>
                <a:gd name="T9" fmla="*/ 0 w 1440"/>
                <a:gd name="T10" fmla="*/ 0 h 144"/>
                <a:gd name="T11" fmla="*/ 1440 w 1440"/>
                <a:gd name="T12" fmla="*/ 144 h 144"/>
              </a:gdLst>
              <a:ahLst/>
              <a:cxnLst>
                <a:cxn ang="T6">
                  <a:pos x="T0" y="T1"/>
                </a:cxn>
                <a:cxn ang="T7">
                  <a:pos x="T2" y="T3"/>
                </a:cxn>
                <a:cxn ang="T8">
                  <a:pos x="T4" y="T5"/>
                </a:cxn>
              </a:cxnLst>
              <a:rect l="T9" t="T10" r="T11" b="T12"/>
              <a:pathLst>
                <a:path w="1440" h="144">
                  <a:moveTo>
                    <a:pt x="0" y="0"/>
                  </a:moveTo>
                  <a:cubicBezTo>
                    <a:pt x="240" y="72"/>
                    <a:pt x="480" y="144"/>
                    <a:pt x="720" y="144"/>
                  </a:cubicBezTo>
                  <a:cubicBezTo>
                    <a:pt x="960" y="144"/>
                    <a:pt x="1200" y="72"/>
                    <a:pt x="1440" y="0"/>
                  </a:cubicBezTo>
                </a:path>
              </a:pathLst>
            </a:custGeom>
            <a:noFill/>
            <a:ln w="6350" cap="flat" cmpd="sng">
              <a:solidFill>
                <a:sysClr val="windowText" lastClr="000000"/>
              </a:solidFill>
              <a:prstDash val="solid"/>
              <a:miter lim="800000"/>
              <a:headEnd type="none" w="med" len="med"/>
              <a:tailEnd type="triangle" w="med" len="med"/>
            </a:ln>
            <a:extLst>
              <a:ext uri="{909E8E84-426E-40DD-AFC4-6F175D3DCCD1}">
                <a14:hiddenFill xmlns:a14="http://schemas.microsoft.com/office/drawing/2010/main">
                  <a:solidFill>
                    <a:srgbClr val="FFFFFF"/>
                  </a:solidFill>
                </a14:hiddenFill>
              </a:ext>
            </a:extLst>
          </p:spPr>
          <p:txBody>
            <a:bodyPr wrap="none"/>
            <a:lstStyle/>
            <a:p>
              <a:endParaRPr lang="en-CA"/>
            </a:p>
          </p:txBody>
        </p:sp>
        <p:sp>
          <p:nvSpPr>
            <p:cNvPr id="35" name="Oval 34"/>
            <p:cNvSpPr/>
            <p:nvPr/>
          </p:nvSpPr>
          <p:spPr>
            <a:xfrm>
              <a:off x="279779" y="348018"/>
              <a:ext cx="96513" cy="133159"/>
            </a:xfrm>
            <a:prstGeom prst="ellipse">
              <a:avLst/>
            </a:prstGeom>
            <a:solidFill>
              <a:srgbClr val="5B9BD5"/>
            </a:solidFill>
            <a:ln w="12700" cap="flat" cmpd="sng" algn="ctr">
              <a:solidFill>
                <a:srgbClr val="5B9BD5">
                  <a:shade val="50000"/>
                </a:srgbClr>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en-CA"/>
            </a:p>
          </p:txBody>
        </p:sp>
        <p:sp>
          <p:nvSpPr>
            <p:cNvPr id="36" name="Oval 35"/>
            <p:cNvSpPr/>
            <p:nvPr/>
          </p:nvSpPr>
          <p:spPr>
            <a:xfrm>
              <a:off x="2231409" y="348018"/>
              <a:ext cx="107988" cy="137574"/>
            </a:xfrm>
            <a:prstGeom prst="ellipse">
              <a:avLst/>
            </a:prstGeom>
            <a:solidFill>
              <a:srgbClr val="5B9BD5"/>
            </a:solidFill>
            <a:ln w="12700" cap="flat" cmpd="sng" algn="ctr">
              <a:solidFill>
                <a:srgbClr val="5B9BD5">
                  <a:shade val="50000"/>
                </a:srgbClr>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en-CA"/>
            </a:p>
          </p:txBody>
        </p:sp>
        <p:sp>
          <p:nvSpPr>
            <p:cNvPr id="37" name="Oval 36"/>
            <p:cNvSpPr/>
            <p:nvPr/>
          </p:nvSpPr>
          <p:spPr>
            <a:xfrm>
              <a:off x="1201003" y="348018"/>
              <a:ext cx="90622" cy="137574"/>
            </a:xfrm>
            <a:prstGeom prst="ellipse">
              <a:avLst/>
            </a:prstGeom>
            <a:solidFill>
              <a:srgbClr val="5B9BD5"/>
            </a:solidFill>
            <a:ln w="12700" cap="flat" cmpd="sng" algn="ctr">
              <a:solidFill>
                <a:srgbClr val="5B9BD5">
                  <a:shade val="50000"/>
                </a:srgbClr>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en-CA"/>
            </a:p>
          </p:txBody>
        </p:sp>
      </p:grpSp>
      <p:sp>
        <p:nvSpPr>
          <p:cNvPr id="2" name="Footer Placeholder 1"/>
          <p:cNvSpPr>
            <a:spLocks noGrp="1"/>
          </p:cNvSpPr>
          <p:nvPr>
            <p:ph type="ftr" sz="quarter" idx="11"/>
          </p:nvPr>
        </p:nvSpPr>
        <p:spPr/>
        <p:txBody>
          <a:bodyPr/>
          <a:lstStyle/>
          <a:p>
            <a:pPr>
              <a:defRPr/>
            </a:pPr>
            <a:r>
              <a:rPr lang="zh-CN" altLang="en-US"/>
              <a:t>版权所有</a:t>
            </a:r>
            <a:r>
              <a:rPr lang="en-US" altLang="zh-CN"/>
              <a:t>@</a:t>
            </a:r>
            <a:r>
              <a:rPr lang="zh-CN" altLang="en-US"/>
              <a:t>上海财经大学出版社，使用需经授权</a:t>
            </a:r>
            <a:endParaRPr lang="en-US" dirty="0"/>
          </a:p>
        </p:txBody>
      </p:sp>
      <p:grpSp>
        <p:nvGrpSpPr>
          <p:cNvPr id="38" name="Group 37"/>
          <p:cNvGrpSpPr/>
          <p:nvPr/>
        </p:nvGrpSpPr>
        <p:grpSpPr>
          <a:xfrm>
            <a:off x="997697" y="2790939"/>
            <a:ext cx="2027356" cy="1143000"/>
            <a:chOff x="0" y="0"/>
            <a:chExt cx="1587712" cy="784746"/>
          </a:xfrm>
        </p:grpSpPr>
        <p:grpSp>
          <p:nvGrpSpPr>
            <p:cNvPr id="39" name="Group 38"/>
            <p:cNvGrpSpPr/>
            <p:nvPr/>
          </p:nvGrpSpPr>
          <p:grpSpPr>
            <a:xfrm>
              <a:off x="0" y="0"/>
              <a:ext cx="1587712" cy="300040"/>
              <a:chOff x="0" y="0"/>
              <a:chExt cx="1587712" cy="300040"/>
            </a:xfrm>
          </p:grpSpPr>
          <p:sp>
            <p:nvSpPr>
              <p:cNvPr id="41" name="Text Box 32"/>
              <p:cNvSpPr txBox="1">
                <a:spLocks noChangeArrowheads="1"/>
              </p:cNvSpPr>
              <p:nvPr/>
            </p:nvSpPr>
            <p:spPr bwMode="auto">
              <a:xfrm>
                <a:off x="0" y="27295"/>
                <a:ext cx="390368" cy="2612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square">
                <a:noAutofit/>
              </a:bodyPr>
              <a:lstStyle/>
              <a:p>
                <a:pPr algn="ctr" fontAlgn="base">
                  <a:spcAft>
                    <a:spcPts val="0"/>
                  </a:spcAft>
                </a:pPr>
                <a:r>
                  <a:rPr lang="en-CA" sz="1200" i="1">
                    <a:effectLst/>
                    <a:latin typeface="Times New Roman" panose="02020603050405020304" pitchFamily="18" charset="0"/>
                    <a:ea typeface="等线" panose="02010600030101010101" pitchFamily="2" charset="-122"/>
                  </a:rPr>
                  <a:t>X</a:t>
                </a:r>
                <a:endParaRPr lang="en-CA" sz="1200">
                  <a:effectLst/>
                  <a:latin typeface="Times New Roman" panose="02020603050405020304" pitchFamily="18" charset="0"/>
                  <a:ea typeface="等线" panose="02010600030101010101" pitchFamily="2" charset="-122"/>
                </a:endParaRPr>
              </a:p>
            </p:txBody>
          </p:sp>
          <p:sp>
            <p:nvSpPr>
              <p:cNvPr id="42" name="Text Box 33"/>
              <p:cNvSpPr txBox="1">
                <a:spLocks noChangeArrowheads="1"/>
              </p:cNvSpPr>
              <p:nvPr/>
            </p:nvSpPr>
            <p:spPr bwMode="auto">
              <a:xfrm>
                <a:off x="1214651" y="0"/>
                <a:ext cx="373061" cy="2612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square">
                <a:noAutofit/>
              </a:bodyPr>
              <a:lstStyle/>
              <a:p>
                <a:pPr fontAlgn="base">
                  <a:spcAft>
                    <a:spcPts val="0"/>
                  </a:spcAft>
                </a:pPr>
                <a:r>
                  <a:rPr lang="en-US" sz="1200" i="1" kern="1200">
                    <a:solidFill>
                      <a:srgbClr val="000000"/>
                    </a:solidFill>
                    <a:effectLst/>
                    <a:latin typeface="Times New Roman" panose="02020603050405020304" pitchFamily="18" charset="0"/>
                    <a:ea typeface="等线" panose="02010600030101010101" pitchFamily="2" charset="-122"/>
                  </a:rPr>
                  <a:t>Y</a:t>
                </a:r>
                <a:endParaRPr lang="en-CA" sz="1200">
                  <a:effectLst/>
                  <a:latin typeface="Times New Roman" panose="02020603050405020304" pitchFamily="18" charset="0"/>
                  <a:ea typeface="等线" panose="02010600030101010101" pitchFamily="2" charset="-122"/>
                </a:endParaRPr>
              </a:p>
            </p:txBody>
          </p:sp>
          <p:cxnSp>
            <p:nvCxnSpPr>
              <p:cNvPr id="43" name="Line 34"/>
              <p:cNvCxnSpPr/>
              <p:nvPr/>
            </p:nvCxnSpPr>
            <p:spPr bwMode="auto">
              <a:xfrm>
                <a:off x="402609" y="259307"/>
                <a:ext cx="815704" cy="0"/>
              </a:xfrm>
              <a:prstGeom prst="line">
                <a:avLst/>
              </a:prstGeom>
              <a:noFill/>
              <a:ln w="6350">
                <a:solidFill>
                  <a:sysClr val="windowText" lastClr="000000"/>
                </a:solidFill>
                <a:round/>
                <a:headEnd/>
                <a:tailEnd type="triangle" w="med" len="med"/>
              </a:ln>
              <a:extLst>
                <a:ext uri="{909E8E84-426E-40DD-AFC4-6F175D3DCCD1}">
                  <a14:hiddenFill xmlns:a14="http://schemas.microsoft.com/office/drawing/2010/main">
                    <a:noFill/>
                  </a14:hiddenFill>
                </a:ext>
              </a:extLst>
            </p:spPr>
          </p:cxnSp>
          <p:sp>
            <p:nvSpPr>
              <p:cNvPr id="44" name="Oval 43"/>
              <p:cNvSpPr/>
              <p:nvPr/>
            </p:nvSpPr>
            <p:spPr>
              <a:xfrm>
                <a:off x="279779" y="197892"/>
                <a:ext cx="107557" cy="87761"/>
              </a:xfrm>
              <a:prstGeom prst="ellipse">
                <a:avLst/>
              </a:prstGeom>
              <a:solidFill>
                <a:srgbClr val="5B9BD5"/>
              </a:solidFill>
              <a:ln w="12700" cap="flat" cmpd="sng" algn="ctr">
                <a:solidFill>
                  <a:srgbClr val="5B9BD5">
                    <a:shade val="50000"/>
                  </a:srgbClr>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en-CA"/>
              </a:p>
            </p:txBody>
          </p:sp>
          <p:sp>
            <p:nvSpPr>
              <p:cNvPr id="45" name="Oval 44"/>
              <p:cNvSpPr/>
              <p:nvPr/>
            </p:nvSpPr>
            <p:spPr>
              <a:xfrm>
                <a:off x="1214651" y="211540"/>
                <a:ext cx="91420" cy="88500"/>
              </a:xfrm>
              <a:prstGeom prst="ellipse">
                <a:avLst/>
              </a:prstGeom>
              <a:solidFill>
                <a:srgbClr val="5B9BD5"/>
              </a:solidFill>
              <a:ln w="12700" cap="flat" cmpd="sng" algn="ctr">
                <a:solidFill>
                  <a:srgbClr val="5B9BD5">
                    <a:shade val="50000"/>
                  </a:srgbClr>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en-CA"/>
              </a:p>
            </p:txBody>
          </p:sp>
        </p:grpSp>
        <p:sp>
          <p:nvSpPr>
            <p:cNvPr id="40" name="Text Box 54"/>
            <p:cNvSpPr txBox="1"/>
            <p:nvPr/>
          </p:nvSpPr>
          <p:spPr>
            <a:xfrm>
              <a:off x="586853" y="525438"/>
              <a:ext cx="412932" cy="259308"/>
            </a:xfrm>
            <a:prstGeom prst="rect">
              <a:avLst/>
            </a:prstGeom>
            <a:solidFill>
              <a:schemeClr val="lt1"/>
            </a:solid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07000"/>
                </a:lnSpc>
                <a:spcAft>
                  <a:spcPts val="800"/>
                </a:spcAft>
              </a:pPr>
              <a:r>
                <a:rPr lang="en-CA" sz="1100">
                  <a:effectLst/>
                  <a:latin typeface="Calibri" panose="020F0502020204030204" pitchFamily="34" charset="0"/>
                  <a:ea typeface="等线" panose="02010600030101010101" pitchFamily="2" charset="-122"/>
                  <a:cs typeface="Times New Roman" panose="02020603050405020304" pitchFamily="18" charset="0"/>
                </a:rPr>
                <a:t>(a)</a:t>
              </a:r>
            </a:p>
          </p:txBody>
        </p:sp>
      </p:grpSp>
      <p:grpSp>
        <p:nvGrpSpPr>
          <p:cNvPr id="46" name="Group 45"/>
          <p:cNvGrpSpPr/>
          <p:nvPr/>
        </p:nvGrpSpPr>
        <p:grpSpPr>
          <a:xfrm>
            <a:off x="4343400" y="2807784"/>
            <a:ext cx="3438526" cy="1009649"/>
            <a:chOff x="0" y="0"/>
            <a:chExt cx="3438944" cy="1009934"/>
          </a:xfrm>
        </p:grpSpPr>
        <p:grpSp>
          <p:nvGrpSpPr>
            <p:cNvPr id="47" name="Group 46"/>
            <p:cNvGrpSpPr/>
            <p:nvPr/>
          </p:nvGrpSpPr>
          <p:grpSpPr>
            <a:xfrm>
              <a:off x="0" y="0"/>
              <a:ext cx="3438944" cy="468576"/>
              <a:chOff x="0" y="0"/>
              <a:chExt cx="3438944" cy="468576"/>
            </a:xfrm>
          </p:grpSpPr>
          <p:sp>
            <p:nvSpPr>
              <p:cNvPr id="49" name="Text Box 15"/>
              <p:cNvSpPr txBox="1">
                <a:spLocks noChangeArrowheads="1"/>
              </p:cNvSpPr>
              <p:nvPr/>
            </p:nvSpPr>
            <p:spPr bwMode="auto">
              <a:xfrm>
                <a:off x="0" y="0"/>
                <a:ext cx="288464" cy="4580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square">
                <a:noAutofit/>
              </a:bodyPr>
              <a:lstStyle/>
              <a:p>
                <a:pPr fontAlgn="base">
                  <a:spcAft>
                    <a:spcPts val="0"/>
                  </a:spcAft>
                </a:pPr>
                <a:r>
                  <a:rPr lang="en-US" sz="1200" i="1" kern="1200">
                    <a:solidFill>
                      <a:srgbClr val="000000"/>
                    </a:solidFill>
                    <a:effectLst/>
                    <a:latin typeface="Times New Roman" panose="02020603050405020304" pitchFamily="18" charset="0"/>
                    <a:ea typeface="等线" panose="02010600030101010101" pitchFamily="2" charset="-122"/>
                  </a:rPr>
                  <a:t>X</a:t>
                </a:r>
                <a:endParaRPr lang="en-CA" sz="1200">
                  <a:effectLst/>
                  <a:latin typeface="Times New Roman" panose="02020603050405020304" pitchFamily="18" charset="0"/>
                  <a:ea typeface="等线" panose="02010600030101010101" pitchFamily="2" charset="-122"/>
                </a:endParaRPr>
              </a:p>
            </p:txBody>
          </p:sp>
          <p:sp>
            <p:nvSpPr>
              <p:cNvPr id="50" name="Text Box 16"/>
              <p:cNvSpPr txBox="1">
                <a:spLocks noChangeArrowheads="1"/>
              </p:cNvSpPr>
              <p:nvPr/>
            </p:nvSpPr>
            <p:spPr bwMode="auto">
              <a:xfrm>
                <a:off x="1180531" y="0"/>
                <a:ext cx="390433" cy="4106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square">
                <a:noAutofit/>
              </a:bodyPr>
              <a:lstStyle/>
              <a:p>
                <a:pPr fontAlgn="base">
                  <a:spcAft>
                    <a:spcPts val="0"/>
                  </a:spcAft>
                </a:pPr>
                <a:r>
                  <a:rPr lang="en-US" sz="1200" i="1" kern="1200">
                    <a:solidFill>
                      <a:srgbClr val="000000"/>
                    </a:solidFill>
                    <a:effectLst/>
                    <a:latin typeface="Times New Roman" panose="02020603050405020304" pitchFamily="18" charset="0"/>
                    <a:ea typeface="等线" panose="02010600030101010101" pitchFamily="2" charset="-122"/>
                  </a:rPr>
                  <a:t>A</a:t>
                </a:r>
                <a:endParaRPr lang="en-CA" sz="1200">
                  <a:effectLst/>
                  <a:latin typeface="Times New Roman" panose="02020603050405020304" pitchFamily="18" charset="0"/>
                  <a:ea typeface="等线" panose="02010600030101010101" pitchFamily="2" charset="-122"/>
                </a:endParaRPr>
              </a:p>
            </p:txBody>
          </p:sp>
          <p:cxnSp>
            <p:nvCxnSpPr>
              <p:cNvPr id="51" name="Line 17"/>
              <p:cNvCxnSpPr/>
              <p:nvPr/>
            </p:nvCxnSpPr>
            <p:spPr bwMode="auto">
              <a:xfrm>
                <a:off x="423081" y="423081"/>
                <a:ext cx="792493" cy="0"/>
              </a:xfrm>
              <a:prstGeom prst="line">
                <a:avLst/>
              </a:prstGeom>
              <a:noFill/>
              <a:ln w="6350">
                <a:solidFill>
                  <a:sysClr val="windowText" lastClr="000000"/>
                </a:solidFill>
                <a:round/>
                <a:headEnd/>
                <a:tailEnd type="triangle" w="med" len="med"/>
              </a:ln>
              <a:extLst>
                <a:ext uri="{909E8E84-426E-40DD-AFC4-6F175D3DCCD1}">
                  <a14:hiddenFill xmlns:a14="http://schemas.microsoft.com/office/drawing/2010/main">
                    <a:noFill/>
                  </a14:hiddenFill>
                </a:ext>
              </a:extLst>
            </p:spPr>
          </p:cxnSp>
          <p:sp>
            <p:nvSpPr>
              <p:cNvPr id="52" name="Text Box 18"/>
              <p:cNvSpPr txBox="1">
                <a:spLocks noChangeArrowheads="1"/>
              </p:cNvSpPr>
              <p:nvPr/>
            </p:nvSpPr>
            <p:spPr bwMode="auto">
              <a:xfrm>
                <a:off x="2149560" y="0"/>
                <a:ext cx="407102" cy="4106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square">
                <a:noAutofit/>
              </a:bodyPr>
              <a:lstStyle/>
              <a:p>
                <a:pPr fontAlgn="base">
                  <a:spcAft>
                    <a:spcPts val="0"/>
                  </a:spcAft>
                </a:pPr>
                <a:r>
                  <a:rPr lang="en-US" sz="1200" i="1" kern="1200">
                    <a:solidFill>
                      <a:srgbClr val="000000"/>
                    </a:solidFill>
                    <a:effectLst/>
                    <a:latin typeface="Times New Roman" panose="02020603050405020304" pitchFamily="18" charset="0"/>
                    <a:ea typeface="等线" panose="02010600030101010101" pitchFamily="2" charset="-122"/>
                  </a:rPr>
                  <a:t>B</a:t>
                </a:r>
                <a:endParaRPr lang="en-CA" sz="1200">
                  <a:effectLst/>
                  <a:latin typeface="Times New Roman" panose="02020603050405020304" pitchFamily="18" charset="0"/>
                  <a:ea typeface="等线" panose="02010600030101010101" pitchFamily="2" charset="-122"/>
                </a:endParaRPr>
              </a:p>
            </p:txBody>
          </p:sp>
          <p:cxnSp>
            <p:nvCxnSpPr>
              <p:cNvPr id="53" name="Line 19"/>
              <p:cNvCxnSpPr/>
              <p:nvPr/>
            </p:nvCxnSpPr>
            <p:spPr bwMode="auto">
              <a:xfrm flipV="1">
                <a:off x="1323833" y="423081"/>
                <a:ext cx="914530" cy="1037"/>
              </a:xfrm>
              <a:prstGeom prst="line">
                <a:avLst/>
              </a:prstGeom>
              <a:noFill/>
              <a:ln w="6350">
                <a:solidFill>
                  <a:sysClr val="windowText" lastClr="000000"/>
                </a:solidFill>
                <a:round/>
                <a:headEnd/>
                <a:tailEnd type="triangle" w="med" len="med"/>
              </a:ln>
              <a:extLst>
                <a:ext uri="{909E8E84-426E-40DD-AFC4-6F175D3DCCD1}">
                  <a14:hiddenFill xmlns:a14="http://schemas.microsoft.com/office/drawing/2010/main">
                    <a:noFill/>
                  </a14:hiddenFill>
                </a:ext>
              </a:extLst>
            </p:spPr>
          </p:cxnSp>
          <p:sp>
            <p:nvSpPr>
              <p:cNvPr id="54" name="Text Box 21"/>
              <p:cNvSpPr txBox="1">
                <a:spLocks noChangeArrowheads="1"/>
              </p:cNvSpPr>
              <p:nvPr/>
            </p:nvSpPr>
            <p:spPr bwMode="auto">
              <a:xfrm>
                <a:off x="3065821" y="19279"/>
                <a:ext cx="373123" cy="4106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square">
                <a:noAutofit/>
              </a:bodyPr>
              <a:lstStyle/>
              <a:p>
                <a:pPr fontAlgn="base">
                  <a:spcAft>
                    <a:spcPts val="0"/>
                  </a:spcAft>
                </a:pPr>
                <a:r>
                  <a:rPr lang="en-US" sz="1200" i="1" kern="1200">
                    <a:solidFill>
                      <a:srgbClr val="000000"/>
                    </a:solidFill>
                    <a:effectLst/>
                    <a:latin typeface="Times New Roman" panose="02020603050405020304" pitchFamily="18" charset="0"/>
                    <a:ea typeface="等线" panose="02010600030101010101" pitchFamily="2" charset="-122"/>
                  </a:rPr>
                  <a:t>Y</a:t>
                </a:r>
                <a:endParaRPr lang="en-CA" sz="1200">
                  <a:effectLst/>
                  <a:latin typeface="Times New Roman" panose="02020603050405020304" pitchFamily="18" charset="0"/>
                  <a:ea typeface="等线" panose="02010600030101010101" pitchFamily="2" charset="-122"/>
                </a:endParaRPr>
              </a:p>
            </p:txBody>
          </p:sp>
          <p:cxnSp>
            <p:nvCxnSpPr>
              <p:cNvPr id="55" name="Line 22"/>
              <p:cNvCxnSpPr/>
              <p:nvPr/>
            </p:nvCxnSpPr>
            <p:spPr bwMode="auto">
              <a:xfrm>
                <a:off x="2354239" y="429905"/>
                <a:ext cx="797799" cy="0"/>
              </a:xfrm>
              <a:prstGeom prst="line">
                <a:avLst/>
              </a:prstGeom>
              <a:noFill/>
              <a:ln w="6350">
                <a:solidFill>
                  <a:sysClr val="windowText" lastClr="000000"/>
                </a:solidFill>
                <a:round/>
                <a:headEnd/>
                <a:tailEnd type="triangle" w="med" len="med"/>
              </a:ln>
              <a:extLst>
                <a:ext uri="{909E8E84-426E-40DD-AFC4-6F175D3DCCD1}">
                  <a14:hiddenFill xmlns:a14="http://schemas.microsoft.com/office/drawing/2010/main">
                    <a:noFill/>
                  </a14:hiddenFill>
                </a:ext>
              </a:extLst>
            </p:spPr>
          </p:cxnSp>
          <p:sp>
            <p:nvSpPr>
              <p:cNvPr id="56" name="Oval 55"/>
              <p:cNvSpPr/>
              <p:nvPr/>
            </p:nvSpPr>
            <p:spPr>
              <a:xfrm>
                <a:off x="286603" y="334371"/>
                <a:ext cx="96840" cy="132151"/>
              </a:xfrm>
              <a:prstGeom prst="ellipse">
                <a:avLst/>
              </a:prstGeom>
              <a:solidFill>
                <a:srgbClr val="5B9BD5"/>
              </a:solidFill>
              <a:ln w="12700" cap="flat" cmpd="sng" algn="ctr">
                <a:solidFill>
                  <a:srgbClr val="5B9BD5">
                    <a:shade val="50000"/>
                  </a:srgbClr>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en-CA"/>
              </a:p>
            </p:txBody>
          </p:sp>
          <p:sp>
            <p:nvSpPr>
              <p:cNvPr id="57" name="Oval 56"/>
              <p:cNvSpPr/>
              <p:nvPr/>
            </p:nvSpPr>
            <p:spPr>
              <a:xfrm>
                <a:off x="1207827" y="334371"/>
                <a:ext cx="107839" cy="132225"/>
              </a:xfrm>
              <a:prstGeom prst="ellipse">
                <a:avLst/>
              </a:prstGeom>
              <a:solidFill>
                <a:srgbClr val="5B9BD5"/>
              </a:solidFill>
              <a:ln w="12700" cap="flat" cmpd="sng" algn="ctr">
                <a:solidFill>
                  <a:srgbClr val="5B9BD5">
                    <a:shade val="50000"/>
                  </a:srgbClr>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en-CA"/>
              </a:p>
            </p:txBody>
          </p:sp>
          <p:sp>
            <p:nvSpPr>
              <p:cNvPr id="58" name="Oval 57"/>
              <p:cNvSpPr/>
              <p:nvPr/>
            </p:nvSpPr>
            <p:spPr>
              <a:xfrm>
                <a:off x="2231409" y="334371"/>
                <a:ext cx="114288" cy="134205"/>
              </a:xfrm>
              <a:prstGeom prst="ellipse">
                <a:avLst/>
              </a:prstGeom>
              <a:solidFill>
                <a:srgbClr val="5B9BD5"/>
              </a:solidFill>
              <a:ln w="12700" cap="flat" cmpd="sng" algn="ctr">
                <a:solidFill>
                  <a:srgbClr val="5B9BD5">
                    <a:shade val="50000"/>
                  </a:srgbClr>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en-CA"/>
              </a:p>
            </p:txBody>
          </p:sp>
          <p:sp>
            <p:nvSpPr>
              <p:cNvPr id="59" name="Oval 58"/>
              <p:cNvSpPr/>
              <p:nvPr/>
            </p:nvSpPr>
            <p:spPr>
              <a:xfrm>
                <a:off x="3145809" y="334371"/>
                <a:ext cx="115155" cy="125003"/>
              </a:xfrm>
              <a:prstGeom prst="ellipse">
                <a:avLst/>
              </a:prstGeom>
              <a:solidFill>
                <a:srgbClr val="5B9BD5"/>
              </a:solidFill>
              <a:ln w="12700" cap="flat" cmpd="sng" algn="ctr">
                <a:solidFill>
                  <a:srgbClr val="5B9BD5">
                    <a:shade val="50000"/>
                  </a:srgbClr>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en-CA"/>
              </a:p>
            </p:txBody>
          </p:sp>
        </p:grpSp>
        <p:sp>
          <p:nvSpPr>
            <p:cNvPr id="48" name="Text Box 24647"/>
            <p:cNvSpPr txBox="1"/>
            <p:nvPr/>
          </p:nvSpPr>
          <p:spPr>
            <a:xfrm>
              <a:off x="1480782" y="716507"/>
              <a:ext cx="500679" cy="293427"/>
            </a:xfrm>
            <a:prstGeom prst="rect">
              <a:avLst/>
            </a:prstGeom>
            <a:solidFill>
              <a:schemeClr val="lt1"/>
            </a:solid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algn="ctr">
                <a:lnSpc>
                  <a:spcPct val="107000"/>
                </a:lnSpc>
                <a:spcAft>
                  <a:spcPts val="800"/>
                </a:spcAft>
              </a:pPr>
              <a:r>
                <a:rPr lang="en-CA" sz="1100">
                  <a:effectLst/>
                  <a:latin typeface="Calibri" panose="020F0502020204030204" pitchFamily="34" charset="0"/>
                  <a:ea typeface="等线" panose="02010600030101010101" pitchFamily="2" charset="-122"/>
                  <a:cs typeface="Times New Roman" panose="02020603050405020304" pitchFamily="18" charset="0"/>
                </a:rPr>
                <a:t>(b)</a:t>
              </a:r>
            </a:p>
          </p:txBody>
        </p:sp>
      </p:grpSp>
      <p:grpSp>
        <p:nvGrpSpPr>
          <p:cNvPr id="60" name="Group 59"/>
          <p:cNvGrpSpPr/>
          <p:nvPr/>
        </p:nvGrpSpPr>
        <p:grpSpPr>
          <a:xfrm>
            <a:off x="703894" y="4800601"/>
            <a:ext cx="2865515" cy="1451932"/>
            <a:chOff x="0" y="1"/>
            <a:chExt cx="2601754" cy="1214650"/>
          </a:xfrm>
        </p:grpSpPr>
        <p:grpSp>
          <p:nvGrpSpPr>
            <p:cNvPr id="61" name="Group 60"/>
            <p:cNvGrpSpPr/>
            <p:nvPr/>
          </p:nvGrpSpPr>
          <p:grpSpPr>
            <a:xfrm>
              <a:off x="0" y="1"/>
              <a:ext cx="2601754" cy="647065"/>
              <a:chOff x="744863" y="1081335"/>
              <a:chExt cx="2602340" cy="845889"/>
            </a:xfrm>
          </p:grpSpPr>
          <p:grpSp>
            <p:nvGrpSpPr>
              <p:cNvPr id="63" name="Group 62"/>
              <p:cNvGrpSpPr/>
              <p:nvPr/>
            </p:nvGrpSpPr>
            <p:grpSpPr>
              <a:xfrm>
                <a:off x="744863" y="1081335"/>
                <a:ext cx="2602340" cy="845889"/>
                <a:chOff x="1250684" y="1420037"/>
                <a:chExt cx="2577407" cy="1095881"/>
              </a:xfrm>
            </p:grpSpPr>
            <p:sp>
              <p:nvSpPr>
                <p:cNvPr id="67" name="Text Box 36"/>
                <p:cNvSpPr txBox="1">
                  <a:spLocks noChangeArrowheads="1"/>
                </p:cNvSpPr>
                <p:nvPr/>
              </p:nvSpPr>
              <p:spPr bwMode="auto">
                <a:xfrm>
                  <a:off x="1250684" y="1446882"/>
                  <a:ext cx="386715" cy="4419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square">
                  <a:noAutofit/>
                </a:bodyPr>
                <a:lstStyle/>
                <a:p>
                  <a:pPr fontAlgn="base">
                    <a:spcAft>
                      <a:spcPts val="0"/>
                    </a:spcAft>
                  </a:pPr>
                  <a:r>
                    <a:rPr lang="en-US" sz="1200" i="1" kern="1200">
                      <a:solidFill>
                        <a:srgbClr val="000000"/>
                      </a:solidFill>
                      <a:effectLst/>
                      <a:latin typeface="Times New Roman" panose="02020603050405020304" pitchFamily="18" charset="0"/>
                      <a:ea typeface="等线" panose="02010600030101010101" pitchFamily="2" charset="-122"/>
                    </a:rPr>
                    <a:t>X</a:t>
                  </a:r>
                  <a:endParaRPr lang="en-CA" sz="1200">
                    <a:effectLst/>
                    <a:latin typeface="Times New Roman" panose="02020603050405020304" pitchFamily="18" charset="0"/>
                    <a:ea typeface="等线" panose="02010600030101010101" pitchFamily="2" charset="-122"/>
                  </a:endParaRPr>
                </a:p>
              </p:txBody>
            </p:sp>
            <p:sp>
              <p:nvSpPr>
                <p:cNvPr id="68" name="Text Box 37"/>
                <p:cNvSpPr txBox="1">
                  <a:spLocks noChangeArrowheads="1"/>
                </p:cNvSpPr>
                <p:nvPr/>
              </p:nvSpPr>
              <p:spPr bwMode="auto">
                <a:xfrm>
                  <a:off x="2326518" y="1420037"/>
                  <a:ext cx="386715" cy="4419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square">
                  <a:noAutofit/>
                </a:bodyPr>
                <a:lstStyle/>
                <a:p>
                  <a:pPr fontAlgn="base">
                    <a:spcAft>
                      <a:spcPts val="0"/>
                    </a:spcAft>
                  </a:pPr>
                  <a:r>
                    <a:rPr lang="en-US" sz="1200" i="1" kern="1200">
                      <a:solidFill>
                        <a:srgbClr val="000000"/>
                      </a:solidFill>
                      <a:effectLst/>
                      <a:latin typeface="Times New Roman" panose="02020603050405020304" pitchFamily="18" charset="0"/>
                      <a:ea typeface="等线" panose="02010600030101010101" pitchFamily="2" charset="-122"/>
                    </a:rPr>
                    <a:t>A</a:t>
                  </a:r>
                  <a:endParaRPr lang="en-CA" sz="1200">
                    <a:effectLst/>
                    <a:latin typeface="Times New Roman" panose="02020603050405020304" pitchFamily="18" charset="0"/>
                    <a:ea typeface="等线" panose="02010600030101010101" pitchFamily="2" charset="-122"/>
                  </a:endParaRPr>
                </a:p>
              </p:txBody>
            </p:sp>
            <p:cxnSp>
              <p:nvCxnSpPr>
                <p:cNvPr id="69" name="Line 38"/>
                <p:cNvCxnSpPr/>
                <p:nvPr/>
              </p:nvCxnSpPr>
              <p:spPr bwMode="auto">
                <a:xfrm flipV="1">
                  <a:off x="1637399" y="1890614"/>
                  <a:ext cx="808238" cy="4475"/>
                </a:xfrm>
                <a:prstGeom prst="line">
                  <a:avLst/>
                </a:prstGeom>
                <a:noFill/>
                <a:ln w="6350">
                  <a:solidFill>
                    <a:sysClr val="windowText" lastClr="000000"/>
                  </a:solidFill>
                  <a:round/>
                  <a:headEnd/>
                  <a:tailEnd type="triangle" w="med" len="med"/>
                </a:ln>
                <a:extLst>
                  <a:ext uri="{909E8E84-426E-40DD-AFC4-6F175D3DCCD1}">
                    <a14:hiddenFill xmlns:a14="http://schemas.microsoft.com/office/drawing/2010/main">
                      <a:noFill/>
                    </a14:hiddenFill>
                  </a:ext>
                </a:extLst>
              </p:spPr>
            </p:cxnSp>
            <p:sp>
              <p:nvSpPr>
                <p:cNvPr id="70" name="Text Box 39"/>
                <p:cNvSpPr txBox="1">
                  <a:spLocks noChangeArrowheads="1"/>
                </p:cNvSpPr>
                <p:nvPr/>
              </p:nvSpPr>
              <p:spPr bwMode="auto">
                <a:xfrm>
                  <a:off x="3458521" y="1453130"/>
                  <a:ext cx="369570" cy="4419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square">
                  <a:noAutofit/>
                </a:bodyPr>
                <a:lstStyle/>
                <a:p>
                  <a:pPr fontAlgn="base">
                    <a:spcAft>
                      <a:spcPts val="0"/>
                    </a:spcAft>
                  </a:pPr>
                  <a:r>
                    <a:rPr lang="en-US" sz="1200" i="1" kern="1200">
                      <a:solidFill>
                        <a:srgbClr val="000000"/>
                      </a:solidFill>
                      <a:effectLst/>
                      <a:latin typeface="Times New Roman" panose="02020603050405020304" pitchFamily="18" charset="0"/>
                      <a:ea typeface="等线" panose="02010600030101010101" pitchFamily="2" charset="-122"/>
                    </a:rPr>
                    <a:t>Y</a:t>
                  </a:r>
                  <a:endParaRPr lang="en-CA" sz="1200">
                    <a:effectLst/>
                    <a:latin typeface="Times New Roman" panose="02020603050405020304" pitchFamily="18" charset="0"/>
                    <a:ea typeface="等线" panose="02010600030101010101" pitchFamily="2" charset="-122"/>
                  </a:endParaRPr>
                </a:p>
              </p:txBody>
            </p:sp>
            <p:cxnSp>
              <p:nvCxnSpPr>
                <p:cNvPr id="71" name="Line 40"/>
                <p:cNvCxnSpPr/>
                <p:nvPr/>
              </p:nvCxnSpPr>
              <p:spPr bwMode="auto">
                <a:xfrm>
                  <a:off x="2528888" y="1890613"/>
                  <a:ext cx="929085" cy="0"/>
                </a:xfrm>
                <a:prstGeom prst="line">
                  <a:avLst/>
                </a:prstGeom>
                <a:noFill/>
                <a:ln w="6350">
                  <a:solidFill>
                    <a:sysClr val="windowText" lastClr="000000"/>
                  </a:solidFill>
                  <a:round/>
                  <a:headEnd/>
                  <a:tailEnd type="triangle" w="med" len="med"/>
                </a:ln>
                <a:extLst>
                  <a:ext uri="{909E8E84-426E-40DD-AFC4-6F175D3DCCD1}">
                    <a14:hiddenFill xmlns:a14="http://schemas.microsoft.com/office/drawing/2010/main">
                      <a:noFill/>
                    </a14:hiddenFill>
                  </a:ext>
                </a:extLst>
              </p:spPr>
            </p:cxnSp>
            <p:sp>
              <p:nvSpPr>
                <p:cNvPr id="72" name="Freeform 71"/>
                <p:cNvSpPr>
                  <a:spLocks/>
                </p:cNvSpPr>
                <p:nvPr/>
              </p:nvSpPr>
              <p:spPr bwMode="auto">
                <a:xfrm>
                  <a:off x="1622261" y="1992706"/>
                  <a:ext cx="1879378" cy="523212"/>
                </a:xfrm>
                <a:custGeom>
                  <a:avLst/>
                  <a:gdLst>
                    <a:gd name="T0" fmla="*/ 0 w 1440"/>
                    <a:gd name="T1" fmla="*/ 0 h 144"/>
                    <a:gd name="T2" fmla="*/ 2147483646 w 1440"/>
                    <a:gd name="T3" fmla="*/ 2147483646 h 144"/>
                    <a:gd name="T4" fmla="*/ 2147483646 w 1440"/>
                    <a:gd name="T5" fmla="*/ 0 h 144"/>
                    <a:gd name="T6" fmla="*/ 0 60000 65536"/>
                    <a:gd name="T7" fmla="*/ 0 60000 65536"/>
                    <a:gd name="T8" fmla="*/ 0 60000 65536"/>
                    <a:gd name="T9" fmla="*/ 0 w 1440"/>
                    <a:gd name="T10" fmla="*/ 0 h 144"/>
                    <a:gd name="T11" fmla="*/ 1440 w 1440"/>
                    <a:gd name="T12" fmla="*/ 144 h 144"/>
                  </a:gdLst>
                  <a:ahLst/>
                  <a:cxnLst>
                    <a:cxn ang="T6">
                      <a:pos x="T0" y="T1"/>
                    </a:cxn>
                    <a:cxn ang="T7">
                      <a:pos x="T2" y="T3"/>
                    </a:cxn>
                    <a:cxn ang="T8">
                      <a:pos x="T4" y="T5"/>
                    </a:cxn>
                  </a:cxnLst>
                  <a:rect l="T9" t="T10" r="T11" b="T12"/>
                  <a:pathLst>
                    <a:path w="1440" h="144">
                      <a:moveTo>
                        <a:pt x="0" y="0"/>
                      </a:moveTo>
                      <a:cubicBezTo>
                        <a:pt x="240" y="72"/>
                        <a:pt x="480" y="144"/>
                        <a:pt x="720" y="144"/>
                      </a:cubicBezTo>
                      <a:cubicBezTo>
                        <a:pt x="960" y="144"/>
                        <a:pt x="1200" y="72"/>
                        <a:pt x="1440" y="0"/>
                      </a:cubicBezTo>
                    </a:path>
                  </a:pathLst>
                </a:custGeom>
                <a:noFill/>
                <a:ln w="6350" cap="flat" cmpd="sng">
                  <a:solidFill>
                    <a:sysClr val="windowText" lastClr="000000"/>
                  </a:solidFill>
                  <a:prstDash val="solid"/>
                  <a:miter lim="800000"/>
                  <a:headEnd type="none" w="med" len="med"/>
                  <a:tailEnd type="triangle" w="med" len="med"/>
                </a:ln>
                <a:extLst>
                  <a:ext uri="{909E8E84-426E-40DD-AFC4-6F175D3DCCD1}">
                    <a14:hiddenFill xmlns:a14="http://schemas.microsoft.com/office/drawing/2010/main">
                      <a:solidFill>
                        <a:srgbClr val="FFFFFF"/>
                      </a:solidFill>
                    </a14:hiddenFill>
                  </a:ext>
                </a:extLst>
              </p:spPr>
              <p:txBody>
                <a:bodyPr wrap="none"/>
                <a:lstStyle/>
                <a:p>
                  <a:endParaRPr lang="en-CA"/>
                </a:p>
              </p:txBody>
            </p:sp>
          </p:grpSp>
          <p:sp>
            <p:nvSpPr>
              <p:cNvPr id="64" name="Oval 63"/>
              <p:cNvSpPr/>
              <p:nvPr/>
            </p:nvSpPr>
            <p:spPr>
              <a:xfrm>
                <a:off x="1023582" y="1371600"/>
                <a:ext cx="96519" cy="110632"/>
              </a:xfrm>
              <a:prstGeom prst="ellipse">
                <a:avLst/>
              </a:prstGeom>
              <a:solidFill>
                <a:srgbClr val="5B9BD5"/>
              </a:solidFill>
              <a:ln w="12700" cap="flat" cmpd="sng" algn="ctr">
                <a:solidFill>
                  <a:srgbClr val="5B9BD5">
                    <a:shade val="50000"/>
                  </a:srgbClr>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en-CA"/>
              </a:p>
            </p:txBody>
          </p:sp>
          <p:sp>
            <p:nvSpPr>
              <p:cNvPr id="65" name="Oval 64"/>
              <p:cNvSpPr/>
              <p:nvPr/>
            </p:nvSpPr>
            <p:spPr>
              <a:xfrm>
                <a:off x="2975212" y="1371600"/>
                <a:ext cx="107994" cy="114300"/>
              </a:xfrm>
              <a:prstGeom prst="ellipse">
                <a:avLst/>
              </a:prstGeom>
              <a:solidFill>
                <a:srgbClr val="5B9BD5"/>
              </a:solidFill>
              <a:ln w="12700" cap="flat" cmpd="sng" algn="ctr">
                <a:solidFill>
                  <a:srgbClr val="5B9BD5">
                    <a:shade val="50000"/>
                  </a:srgbClr>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en-CA"/>
              </a:p>
            </p:txBody>
          </p:sp>
          <p:sp>
            <p:nvSpPr>
              <p:cNvPr id="66" name="Oval 65"/>
              <p:cNvSpPr/>
              <p:nvPr/>
            </p:nvSpPr>
            <p:spPr>
              <a:xfrm>
                <a:off x="1944806" y="1371600"/>
                <a:ext cx="90627" cy="114300"/>
              </a:xfrm>
              <a:prstGeom prst="ellipse">
                <a:avLst/>
              </a:prstGeom>
              <a:solidFill>
                <a:srgbClr val="5B9BD5"/>
              </a:solidFill>
              <a:ln w="12700" cap="flat" cmpd="sng" algn="ctr">
                <a:solidFill>
                  <a:srgbClr val="5B9BD5">
                    <a:shade val="50000"/>
                  </a:srgbClr>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en-CA"/>
              </a:p>
            </p:txBody>
          </p:sp>
        </p:grpSp>
        <p:sp>
          <p:nvSpPr>
            <p:cNvPr id="62" name="Text Box 24655"/>
            <p:cNvSpPr txBox="1"/>
            <p:nvPr/>
          </p:nvSpPr>
          <p:spPr>
            <a:xfrm>
              <a:off x="1118139" y="873457"/>
              <a:ext cx="399150" cy="341194"/>
            </a:xfrm>
            <a:prstGeom prst="rect">
              <a:avLst/>
            </a:prstGeom>
            <a:solidFill>
              <a:schemeClr val="lt1"/>
            </a:solid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07000"/>
                </a:lnSpc>
                <a:spcAft>
                  <a:spcPts val="800"/>
                </a:spcAft>
              </a:pPr>
              <a:r>
                <a:rPr lang="en-CA" sz="1100">
                  <a:effectLst/>
                  <a:latin typeface="Calibri" panose="020F0502020204030204" pitchFamily="34" charset="0"/>
                  <a:ea typeface="等线" panose="02010600030101010101" pitchFamily="2" charset="-122"/>
                  <a:cs typeface="Times New Roman" panose="02020603050405020304" pitchFamily="18" charset="0"/>
                </a:rPr>
                <a:t>(c)</a:t>
              </a:r>
            </a:p>
          </p:txBody>
        </p:sp>
      </p:grpSp>
    </p:spTree>
    <p:extLst>
      <p:ext uri="{BB962C8B-B14F-4D97-AF65-F5344CB8AC3E}">
        <p14:creationId xmlns:p14="http://schemas.microsoft.com/office/powerpoint/2010/main" val="5152486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5" name="Rectangle 2"/>
          <p:cNvSpPr>
            <a:spLocks noGrp="1" noChangeArrowheads="1"/>
          </p:cNvSpPr>
          <p:nvPr>
            <p:ph type="title"/>
          </p:nvPr>
        </p:nvSpPr>
        <p:spPr/>
        <p:txBody>
          <a:bodyPr/>
          <a:lstStyle/>
          <a:p>
            <a:pPr eaLnBrk="1" hangingPunct="1"/>
            <a:r>
              <a:rPr lang="zh-CN" altLang="en-US" b="1" dirty="0"/>
              <a:t>混淆路径</a:t>
            </a:r>
            <a:endParaRPr lang="en-US" altLang="en-US" b="1" dirty="0"/>
          </a:p>
        </p:txBody>
      </p:sp>
      <p:sp>
        <p:nvSpPr>
          <p:cNvPr id="18436" name="Rectangle 3"/>
          <p:cNvSpPr>
            <a:spLocks noGrp="1" noChangeArrowheads="1"/>
          </p:cNvSpPr>
          <p:nvPr>
            <p:ph type="body" idx="1"/>
          </p:nvPr>
        </p:nvSpPr>
        <p:spPr>
          <a:xfrm>
            <a:off x="381000" y="1066800"/>
            <a:ext cx="8458200" cy="5221061"/>
          </a:xfrm>
        </p:spPr>
        <p:txBody>
          <a:bodyPr/>
          <a:lstStyle/>
          <a:p>
            <a:pPr eaLnBrk="1" hangingPunct="1"/>
            <a:r>
              <a:rPr lang="zh-CN" altLang="en-US" dirty="0"/>
              <a:t>混淆路径是指在解释变量</a:t>
            </a:r>
            <a:r>
              <a:rPr lang="en-US" i="1" dirty="0"/>
              <a:t>X</a:t>
            </a:r>
            <a:r>
              <a:rPr lang="zh-CN" altLang="en-US" dirty="0"/>
              <a:t>与被解释变量</a:t>
            </a:r>
            <a:r>
              <a:rPr lang="en-US" i="1" dirty="0"/>
              <a:t>Y</a:t>
            </a:r>
            <a:r>
              <a:rPr lang="zh-CN" altLang="en-US" dirty="0"/>
              <a:t>的路径中存在的一个其它变量同时影响</a:t>
            </a:r>
            <a:r>
              <a:rPr lang="en-US" i="1" dirty="0"/>
              <a:t>X</a:t>
            </a:r>
            <a:r>
              <a:rPr lang="zh-CN" altLang="en-US" dirty="0"/>
              <a:t>和</a:t>
            </a:r>
            <a:r>
              <a:rPr lang="en-US" i="1" dirty="0"/>
              <a:t>Y</a:t>
            </a:r>
            <a:r>
              <a:rPr lang="zh-CN" altLang="en-US" dirty="0"/>
              <a:t>的路径。</a:t>
            </a:r>
            <a:r>
              <a:rPr lang="zh-CN" altLang="en-US" dirty="0">
                <a:latin typeface="Times New Roman" panose="02020603050405020304" pitchFamily="18" charset="0"/>
                <a:cs typeface="Times New Roman" panose="02020603050405020304" pitchFamily="18" charset="0"/>
              </a:rPr>
              <a:t>混淆路径会造成</a:t>
            </a:r>
            <a:r>
              <a:rPr lang="en-US" altLang="zh-CN" dirty="0">
                <a:latin typeface="Times New Roman" panose="02020603050405020304" pitchFamily="18" charset="0"/>
                <a:cs typeface="Times New Roman" panose="02020603050405020304" pitchFamily="18" charset="0"/>
              </a:rPr>
              <a:t>X</a:t>
            </a:r>
            <a:r>
              <a:rPr lang="zh-CN" altLang="en-US" dirty="0">
                <a:latin typeface="Times New Roman" panose="02020603050405020304" pitchFamily="18" charset="0"/>
                <a:cs typeface="Times New Roman" panose="02020603050405020304" pitchFamily="18" charset="0"/>
              </a:rPr>
              <a:t>和</a:t>
            </a:r>
            <a:r>
              <a:rPr lang="en-US" altLang="zh-CN" dirty="0">
                <a:latin typeface="Times New Roman" panose="02020603050405020304" pitchFamily="18" charset="0"/>
                <a:cs typeface="Times New Roman" panose="02020603050405020304" pitchFamily="18" charset="0"/>
              </a:rPr>
              <a:t>Y</a:t>
            </a:r>
            <a:r>
              <a:rPr lang="zh-CN" altLang="en-US">
                <a:latin typeface="Times New Roman" panose="02020603050405020304" pitchFamily="18" charset="0"/>
                <a:cs typeface="Times New Roman" panose="02020603050405020304" pitchFamily="18" charset="0"/>
              </a:rPr>
              <a:t>相关。</a:t>
            </a:r>
            <a:endParaRPr lang="en-US" altLang="en-US" dirty="0">
              <a:latin typeface="Times New Roman" panose="02020603050405020304" pitchFamily="18" charset="0"/>
              <a:cs typeface="Times New Roman" panose="02020603050405020304" pitchFamily="18" charset="0"/>
            </a:endParaRPr>
          </a:p>
          <a:p>
            <a:pPr eaLnBrk="1" hangingPunct="1"/>
            <a:endParaRPr lang="en-US" altLang="zh-CN" dirty="0">
              <a:latin typeface="+mn-ea"/>
              <a:cs typeface="Times New Roman" panose="02020603050405020304" pitchFamily="18" charset="0"/>
            </a:endParaRPr>
          </a:p>
        </p:txBody>
      </p:sp>
      <p:grpSp>
        <p:nvGrpSpPr>
          <p:cNvPr id="41" name="Group 40"/>
          <p:cNvGrpSpPr/>
          <p:nvPr/>
        </p:nvGrpSpPr>
        <p:grpSpPr>
          <a:xfrm>
            <a:off x="1066800" y="4509998"/>
            <a:ext cx="2401570" cy="1814831"/>
            <a:chOff x="0" y="0"/>
            <a:chExt cx="2401859" cy="1815153"/>
          </a:xfrm>
        </p:grpSpPr>
        <p:cxnSp>
          <p:nvCxnSpPr>
            <p:cNvPr id="42" name="Straight Arrow Connector 41"/>
            <p:cNvCxnSpPr/>
            <p:nvPr/>
          </p:nvCxnSpPr>
          <p:spPr>
            <a:xfrm flipH="1">
              <a:off x="593678" y="491320"/>
              <a:ext cx="638175" cy="90741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3" name="Straight Arrow Connector 42"/>
            <p:cNvCxnSpPr/>
            <p:nvPr/>
          </p:nvCxnSpPr>
          <p:spPr>
            <a:xfrm>
              <a:off x="593678" y="1473958"/>
              <a:ext cx="1422561" cy="682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4" name="Straight Arrow Connector 43"/>
            <p:cNvCxnSpPr/>
            <p:nvPr/>
          </p:nvCxnSpPr>
          <p:spPr>
            <a:xfrm>
              <a:off x="1276066" y="491320"/>
              <a:ext cx="693878" cy="90741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45" name="Flowchart: Connector 44"/>
            <p:cNvSpPr/>
            <p:nvPr/>
          </p:nvSpPr>
          <p:spPr>
            <a:xfrm>
              <a:off x="1228299" y="388961"/>
              <a:ext cx="96524" cy="102064"/>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CA"/>
            </a:p>
          </p:txBody>
        </p:sp>
        <p:sp>
          <p:nvSpPr>
            <p:cNvPr id="46" name="Flowchart: Connector 45"/>
            <p:cNvSpPr/>
            <p:nvPr/>
          </p:nvSpPr>
          <p:spPr>
            <a:xfrm>
              <a:off x="450376" y="1398896"/>
              <a:ext cx="103212" cy="116167"/>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CA"/>
            </a:p>
          </p:txBody>
        </p:sp>
        <p:sp>
          <p:nvSpPr>
            <p:cNvPr id="47" name="Flowchart: Connector 46"/>
            <p:cNvSpPr/>
            <p:nvPr/>
          </p:nvSpPr>
          <p:spPr>
            <a:xfrm>
              <a:off x="2060812" y="1398896"/>
              <a:ext cx="75063" cy="115570"/>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CA"/>
            </a:p>
          </p:txBody>
        </p:sp>
        <p:sp>
          <p:nvSpPr>
            <p:cNvPr id="48" name="Text Box 39986"/>
            <p:cNvSpPr txBox="1"/>
            <p:nvPr/>
          </p:nvSpPr>
          <p:spPr>
            <a:xfrm>
              <a:off x="1003111" y="0"/>
              <a:ext cx="491172" cy="252484"/>
            </a:xfrm>
            <a:prstGeom prst="rect">
              <a:avLst/>
            </a:prstGeom>
            <a:solidFill>
              <a:schemeClr val="lt1"/>
            </a:solid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07000"/>
                </a:lnSpc>
                <a:spcAft>
                  <a:spcPts val="800"/>
                </a:spcAft>
              </a:pPr>
              <a:r>
                <a:rPr lang="zh-CN" sz="1100">
                  <a:effectLst/>
                  <a:latin typeface="Calibri" panose="020F0502020204030204" pitchFamily="34" charset="0"/>
                  <a:ea typeface="等线" panose="02010600030101010101" pitchFamily="2" charset="-122"/>
                  <a:cs typeface="Times New Roman" panose="02020603050405020304" pitchFamily="18" charset="0"/>
                </a:rPr>
                <a:t>智商</a:t>
              </a:r>
              <a:endParaRPr lang="en-CA" sz="1100">
                <a:effectLst/>
                <a:latin typeface="Calibri" panose="020F0502020204030204" pitchFamily="34" charset="0"/>
                <a:ea typeface="等线" panose="02010600030101010101" pitchFamily="2" charset="-122"/>
                <a:cs typeface="Times New Roman" panose="02020603050405020304" pitchFamily="18" charset="0"/>
              </a:endParaRPr>
            </a:p>
          </p:txBody>
        </p:sp>
        <p:sp>
          <p:nvSpPr>
            <p:cNvPr id="49" name="Text Box 39992"/>
            <p:cNvSpPr txBox="1"/>
            <p:nvPr/>
          </p:nvSpPr>
          <p:spPr>
            <a:xfrm>
              <a:off x="0" y="1507810"/>
              <a:ext cx="593607" cy="293427"/>
            </a:xfrm>
            <a:prstGeom prst="rect">
              <a:avLst/>
            </a:prstGeom>
            <a:solidFill>
              <a:sysClr val="window" lastClr="FFFFFF"/>
            </a:solid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07000"/>
                </a:lnSpc>
                <a:spcAft>
                  <a:spcPts val="800"/>
                </a:spcAft>
              </a:pPr>
              <a:r>
                <a:rPr lang="zh-CN" sz="1100">
                  <a:effectLst/>
                  <a:latin typeface="Calibri" panose="020F0502020204030204" pitchFamily="34" charset="0"/>
                  <a:ea typeface="等线" panose="02010600030101010101" pitchFamily="2" charset="-122"/>
                  <a:cs typeface="Times New Roman" panose="02020603050405020304" pitchFamily="18" charset="0"/>
                </a:rPr>
                <a:t>教育程度</a:t>
              </a:r>
              <a:endParaRPr lang="en-CA" sz="1100">
                <a:effectLst/>
                <a:latin typeface="Calibri" panose="020F0502020204030204" pitchFamily="34" charset="0"/>
                <a:ea typeface="等线" panose="02010600030101010101" pitchFamily="2" charset="-122"/>
                <a:cs typeface="Times New Roman" panose="02020603050405020304" pitchFamily="18" charset="0"/>
              </a:endParaRPr>
            </a:p>
          </p:txBody>
        </p:sp>
        <p:sp>
          <p:nvSpPr>
            <p:cNvPr id="50" name="Text Box 39993"/>
            <p:cNvSpPr txBox="1"/>
            <p:nvPr/>
          </p:nvSpPr>
          <p:spPr>
            <a:xfrm>
              <a:off x="1910687" y="1521726"/>
              <a:ext cx="491172" cy="293427"/>
            </a:xfrm>
            <a:prstGeom prst="rect">
              <a:avLst/>
            </a:prstGeom>
            <a:solidFill>
              <a:sysClr val="window" lastClr="FFFFFF"/>
            </a:solid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07000"/>
                </a:lnSpc>
                <a:spcAft>
                  <a:spcPts val="800"/>
                </a:spcAft>
              </a:pPr>
              <a:r>
                <a:rPr lang="zh-CN" sz="1100">
                  <a:effectLst/>
                  <a:latin typeface="Calibri" panose="020F0502020204030204" pitchFamily="34" charset="0"/>
                  <a:ea typeface="等线" panose="02010600030101010101" pitchFamily="2" charset="-122"/>
                  <a:cs typeface="Times New Roman" panose="02020603050405020304" pitchFamily="18" charset="0"/>
                </a:rPr>
                <a:t>收入</a:t>
              </a:r>
              <a:endParaRPr lang="en-CA" sz="1100">
                <a:effectLst/>
                <a:latin typeface="Calibri" panose="020F0502020204030204" pitchFamily="34" charset="0"/>
                <a:ea typeface="等线" panose="02010600030101010101" pitchFamily="2" charset="-122"/>
                <a:cs typeface="Times New Roman" panose="02020603050405020304" pitchFamily="18" charset="0"/>
              </a:endParaRPr>
            </a:p>
          </p:txBody>
        </p:sp>
      </p:grpSp>
      <p:sp>
        <p:nvSpPr>
          <p:cNvPr id="4" name="Footer Placeholder 3"/>
          <p:cNvSpPr>
            <a:spLocks noGrp="1"/>
          </p:cNvSpPr>
          <p:nvPr>
            <p:ph type="ftr" sz="quarter" idx="11"/>
          </p:nvPr>
        </p:nvSpPr>
        <p:spPr/>
        <p:txBody>
          <a:bodyPr/>
          <a:lstStyle/>
          <a:p>
            <a:pPr>
              <a:defRPr/>
            </a:pPr>
            <a:r>
              <a:rPr lang="zh-CN" altLang="en-US"/>
              <a:t>版权所有</a:t>
            </a:r>
            <a:r>
              <a:rPr lang="en-US" altLang="zh-CN"/>
              <a:t>@</a:t>
            </a:r>
            <a:r>
              <a:rPr lang="zh-CN" altLang="en-US"/>
              <a:t>上海财经大学出版社，使用需经授权</a:t>
            </a:r>
            <a:endParaRPr lang="en-US" dirty="0"/>
          </a:p>
        </p:txBody>
      </p:sp>
      <p:grpSp>
        <p:nvGrpSpPr>
          <p:cNvPr id="51" name="Group 50"/>
          <p:cNvGrpSpPr/>
          <p:nvPr/>
        </p:nvGrpSpPr>
        <p:grpSpPr>
          <a:xfrm>
            <a:off x="1143000" y="2241757"/>
            <a:ext cx="6755364" cy="2243834"/>
            <a:chOff x="0" y="0"/>
            <a:chExt cx="6045598" cy="1762268"/>
          </a:xfrm>
        </p:grpSpPr>
        <p:sp>
          <p:nvSpPr>
            <p:cNvPr id="52" name="Text Box 4"/>
            <p:cNvSpPr txBox="1">
              <a:spLocks noChangeArrowheads="1"/>
            </p:cNvSpPr>
            <p:nvPr/>
          </p:nvSpPr>
          <p:spPr bwMode="auto">
            <a:xfrm>
              <a:off x="4128448" y="1071349"/>
              <a:ext cx="223520" cy="528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square">
              <a:noAutofit/>
            </a:bodyPr>
            <a:lstStyle/>
            <a:p>
              <a:pPr fontAlgn="base">
                <a:lnSpc>
                  <a:spcPct val="107000"/>
                </a:lnSpc>
                <a:spcAft>
                  <a:spcPts val="0"/>
                </a:spcAft>
              </a:pPr>
              <a:r>
                <a:rPr lang="en-US" sz="1200" i="1" kern="1200">
                  <a:solidFill>
                    <a:srgbClr val="000000"/>
                  </a:solidFill>
                  <a:effectLst/>
                  <a:latin typeface="Times New Roman" panose="02020603050405020304" pitchFamily="18" charset="0"/>
                  <a:ea typeface="等线" panose="02010600030101010101" pitchFamily="2" charset="-122"/>
                  <a:cs typeface="Times New Roman" panose="02020603050405020304" pitchFamily="18" charset="0"/>
                </a:rPr>
                <a:t>X</a:t>
              </a:r>
              <a:endParaRPr lang="en-CA" sz="1100">
                <a:effectLst/>
                <a:latin typeface="Calibri" panose="020F0502020204030204" pitchFamily="34" charset="0"/>
                <a:ea typeface="等线" panose="02010600030101010101" pitchFamily="2" charset="-122"/>
                <a:cs typeface="Times New Roman" panose="02020603050405020304" pitchFamily="18" charset="0"/>
              </a:endParaRPr>
            </a:p>
          </p:txBody>
        </p:sp>
        <p:cxnSp>
          <p:nvCxnSpPr>
            <p:cNvPr id="53" name="Straight Arrow Connector 52"/>
            <p:cNvCxnSpPr/>
            <p:nvPr/>
          </p:nvCxnSpPr>
          <p:spPr>
            <a:xfrm>
              <a:off x="375313" y="1248770"/>
              <a:ext cx="1087114" cy="0"/>
            </a:xfrm>
            <a:prstGeom prst="straightConnector1">
              <a:avLst/>
            </a:prstGeom>
            <a:ln w="635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nvGrpSpPr>
            <p:cNvPr id="54" name="Group 53"/>
            <p:cNvGrpSpPr/>
            <p:nvPr/>
          </p:nvGrpSpPr>
          <p:grpSpPr>
            <a:xfrm>
              <a:off x="0" y="0"/>
              <a:ext cx="6045598" cy="1762268"/>
              <a:chOff x="0" y="0"/>
              <a:chExt cx="6045598" cy="1762268"/>
            </a:xfrm>
          </p:grpSpPr>
          <p:cxnSp>
            <p:nvCxnSpPr>
              <p:cNvPr id="55" name="Line 6"/>
              <p:cNvCxnSpPr/>
              <p:nvPr/>
            </p:nvCxnSpPr>
            <p:spPr bwMode="auto">
              <a:xfrm>
                <a:off x="5097439" y="382137"/>
                <a:ext cx="561975" cy="803910"/>
              </a:xfrm>
              <a:prstGeom prst="line">
                <a:avLst/>
              </a:prstGeom>
              <a:noFill/>
              <a:ln w="6350">
                <a:solidFill>
                  <a:sysClr val="windowText" lastClr="000000"/>
                </a:solidFill>
                <a:round/>
                <a:headEnd/>
                <a:tailEnd type="triangle" w="med" len="med"/>
              </a:ln>
              <a:extLst>
                <a:ext uri="{909E8E84-426E-40DD-AFC4-6F175D3DCCD1}">
                  <a14:hiddenFill xmlns:a14="http://schemas.microsoft.com/office/drawing/2010/main">
                    <a:noFill/>
                  </a14:hiddenFill>
                </a:ext>
              </a:extLst>
            </p:spPr>
          </p:cxnSp>
          <p:grpSp>
            <p:nvGrpSpPr>
              <p:cNvPr id="56" name="Group 55"/>
              <p:cNvGrpSpPr/>
              <p:nvPr/>
            </p:nvGrpSpPr>
            <p:grpSpPr>
              <a:xfrm>
                <a:off x="0" y="0"/>
                <a:ext cx="6045598" cy="1762268"/>
                <a:chOff x="0" y="0"/>
                <a:chExt cx="6045598" cy="1762268"/>
              </a:xfrm>
            </p:grpSpPr>
            <p:grpSp>
              <p:nvGrpSpPr>
                <p:cNvPr id="59" name="Group 58"/>
                <p:cNvGrpSpPr/>
                <p:nvPr/>
              </p:nvGrpSpPr>
              <p:grpSpPr>
                <a:xfrm>
                  <a:off x="0" y="0"/>
                  <a:ext cx="6045598" cy="1613536"/>
                  <a:chOff x="0" y="0"/>
                  <a:chExt cx="6045598" cy="1613536"/>
                </a:xfrm>
              </p:grpSpPr>
              <p:grpSp>
                <p:nvGrpSpPr>
                  <p:cNvPr id="63" name="Group 62"/>
                  <p:cNvGrpSpPr/>
                  <p:nvPr/>
                </p:nvGrpSpPr>
                <p:grpSpPr>
                  <a:xfrm>
                    <a:off x="0" y="0"/>
                    <a:ext cx="4164335" cy="1613536"/>
                    <a:chOff x="-53448" y="125832"/>
                    <a:chExt cx="5009976" cy="1614704"/>
                  </a:xfrm>
                </p:grpSpPr>
                <p:grpSp>
                  <p:nvGrpSpPr>
                    <p:cNvPr id="70" name="Group 69"/>
                    <p:cNvGrpSpPr/>
                    <p:nvPr/>
                  </p:nvGrpSpPr>
                  <p:grpSpPr>
                    <a:xfrm>
                      <a:off x="232012" y="409433"/>
                      <a:ext cx="4459465" cy="1030682"/>
                      <a:chOff x="0" y="0"/>
                      <a:chExt cx="4459465" cy="1030682"/>
                    </a:xfrm>
                  </p:grpSpPr>
                  <p:sp>
                    <p:nvSpPr>
                      <p:cNvPr id="84" name="Oval 83"/>
                      <p:cNvSpPr/>
                      <p:nvPr/>
                    </p:nvSpPr>
                    <p:spPr>
                      <a:xfrm>
                        <a:off x="692407" y="0"/>
                        <a:ext cx="109081" cy="98951"/>
                      </a:xfrm>
                      <a:prstGeom prst="ellipse">
                        <a:avLst/>
                      </a:prstGeom>
                      <a:solidFill>
                        <a:srgbClr val="5B9BD5"/>
                      </a:solidFill>
                      <a:ln w="12700" cap="flat" cmpd="sng" algn="ctr">
                        <a:solidFill>
                          <a:srgbClr val="5B9BD5">
                            <a:shade val="50000"/>
                          </a:srgbClr>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en-CA"/>
                      </a:p>
                    </p:txBody>
                  </p:sp>
                  <p:sp>
                    <p:nvSpPr>
                      <p:cNvPr id="85" name="Oval 84"/>
                      <p:cNvSpPr/>
                      <p:nvPr/>
                    </p:nvSpPr>
                    <p:spPr>
                      <a:xfrm>
                        <a:off x="0" y="914400"/>
                        <a:ext cx="114289" cy="93248"/>
                      </a:xfrm>
                      <a:prstGeom prst="ellipse">
                        <a:avLst/>
                      </a:prstGeom>
                      <a:solidFill>
                        <a:srgbClr val="5B9BD5"/>
                      </a:solidFill>
                      <a:ln w="12700" cap="flat" cmpd="sng" algn="ctr">
                        <a:solidFill>
                          <a:srgbClr val="5B9BD5">
                            <a:shade val="50000"/>
                          </a:srgbClr>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en-CA"/>
                      </a:p>
                    </p:txBody>
                  </p:sp>
                  <p:sp>
                    <p:nvSpPr>
                      <p:cNvPr id="86" name="Oval 85"/>
                      <p:cNvSpPr/>
                      <p:nvPr/>
                    </p:nvSpPr>
                    <p:spPr>
                      <a:xfrm>
                        <a:off x="1485239" y="914400"/>
                        <a:ext cx="114467" cy="116282"/>
                      </a:xfrm>
                      <a:prstGeom prst="ellipse">
                        <a:avLst/>
                      </a:prstGeom>
                      <a:solidFill>
                        <a:srgbClr val="5B9BD5"/>
                      </a:solidFill>
                      <a:ln w="12700" cap="flat" cmpd="sng" algn="ctr">
                        <a:solidFill>
                          <a:srgbClr val="5B9BD5">
                            <a:shade val="50000"/>
                          </a:srgbClr>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en-CA"/>
                      </a:p>
                    </p:txBody>
                  </p:sp>
                  <p:sp>
                    <p:nvSpPr>
                      <p:cNvPr id="87" name="Oval 86"/>
                      <p:cNvSpPr/>
                      <p:nvPr/>
                    </p:nvSpPr>
                    <p:spPr>
                      <a:xfrm>
                        <a:off x="3298182" y="0"/>
                        <a:ext cx="128999" cy="109143"/>
                      </a:xfrm>
                      <a:prstGeom prst="ellipse">
                        <a:avLst/>
                      </a:prstGeom>
                      <a:solidFill>
                        <a:srgbClr val="5B9BD5"/>
                      </a:solidFill>
                      <a:ln w="12700" cap="flat" cmpd="sng" algn="ctr">
                        <a:solidFill>
                          <a:srgbClr val="5B9BD5">
                            <a:shade val="50000"/>
                          </a:srgbClr>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en-CA"/>
                      </a:p>
                    </p:txBody>
                  </p:sp>
                  <p:sp>
                    <p:nvSpPr>
                      <p:cNvPr id="88" name="Oval 87"/>
                      <p:cNvSpPr/>
                      <p:nvPr/>
                    </p:nvSpPr>
                    <p:spPr>
                      <a:xfrm>
                        <a:off x="2748485" y="914400"/>
                        <a:ext cx="111725" cy="114041"/>
                      </a:xfrm>
                      <a:prstGeom prst="ellipse">
                        <a:avLst/>
                      </a:prstGeom>
                      <a:solidFill>
                        <a:srgbClr val="5B9BD5"/>
                      </a:solidFill>
                      <a:ln w="12700" cap="flat" cmpd="sng" algn="ctr">
                        <a:solidFill>
                          <a:srgbClr val="5B9BD5">
                            <a:shade val="50000"/>
                          </a:srgbClr>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en-CA"/>
                      </a:p>
                    </p:txBody>
                  </p:sp>
                  <p:sp>
                    <p:nvSpPr>
                      <p:cNvPr id="89" name="Oval 88"/>
                      <p:cNvSpPr/>
                      <p:nvPr/>
                    </p:nvSpPr>
                    <p:spPr>
                      <a:xfrm>
                        <a:off x="3884878" y="459843"/>
                        <a:ext cx="114700" cy="114286"/>
                      </a:xfrm>
                      <a:prstGeom prst="ellipse">
                        <a:avLst/>
                      </a:prstGeom>
                      <a:solidFill>
                        <a:srgbClr val="5B9BD5"/>
                      </a:solidFill>
                      <a:ln w="12700" cap="flat" cmpd="sng" algn="ctr">
                        <a:solidFill>
                          <a:srgbClr val="5B9BD5">
                            <a:shade val="50000"/>
                          </a:srgbClr>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en-CA"/>
                      </a:p>
                    </p:txBody>
                  </p:sp>
                  <p:sp>
                    <p:nvSpPr>
                      <p:cNvPr id="90" name="Oval 89"/>
                      <p:cNvSpPr/>
                      <p:nvPr/>
                    </p:nvSpPr>
                    <p:spPr>
                      <a:xfrm>
                        <a:off x="4344721" y="914400"/>
                        <a:ext cx="114744" cy="111921"/>
                      </a:xfrm>
                      <a:prstGeom prst="ellipse">
                        <a:avLst/>
                      </a:prstGeom>
                      <a:solidFill>
                        <a:srgbClr val="5B9BD5"/>
                      </a:solidFill>
                      <a:ln w="12700" cap="flat" cmpd="sng" algn="ctr">
                        <a:solidFill>
                          <a:srgbClr val="5B9BD5">
                            <a:shade val="50000"/>
                          </a:srgbClr>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en-CA"/>
                      </a:p>
                    </p:txBody>
                  </p:sp>
                </p:grpSp>
                <p:grpSp>
                  <p:nvGrpSpPr>
                    <p:cNvPr id="71" name="Group 70"/>
                    <p:cNvGrpSpPr/>
                    <p:nvPr/>
                  </p:nvGrpSpPr>
                  <p:grpSpPr>
                    <a:xfrm>
                      <a:off x="-53448" y="125832"/>
                      <a:ext cx="5009976" cy="1614704"/>
                      <a:chOff x="326400" y="-108429"/>
                      <a:chExt cx="7201220" cy="1417395"/>
                    </a:xfrm>
                  </p:grpSpPr>
                  <p:sp>
                    <p:nvSpPr>
                      <p:cNvPr id="72" name="Text Box 4"/>
                      <p:cNvSpPr txBox="1">
                        <a:spLocks noChangeArrowheads="1"/>
                      </p:cNvSpPr>
                      <p:nvPr/>
                    </p:nvSpPr>
                    <p:spPr bwMode="auto">
                      <a:xfrm>
                        <a:off x="326400" y="834647"/>
                        <a:ext cx="386716" cy="4642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square">
                        <a:noAutofit/>
                      </a:bodyPr>
                      <a:lstStyle/>
                      <a:p>
                        <a:pPr fontAlgn="base">
                          <a:spcAft>
                            <a:spcPts val="0"/>
                          </a:spcAft>
                        </a:pPr>
                        <a:r>
                          <a:rPr lang="en-US" sz="1200" i="1" kern="1200">
                            <a:solidFill>
                              <a:srgbClr val="000000"/>
                            </a:solidFill>
                            <a:effectLst/>
                            <a:latin typeface="Times New Roman" panose="02020603050405020304" pitchFamily="18" charset="0"/>
                            <a:ea typeface="等线" panose="02010600030101010101" pitchFamily="2" charset="-122"/>
                          </a:rPr>
                          <a:t>X</a:t>
                        </a:r>
                        <a:endParaRPr lang="en-CA" sz="1200">
                          <a:effectLst/>
                          <a:latin typeface="Times New Roman" panose="02020603050405020304" pitchFamily="18" charset="0"/>
                          <a:ea typeface="等线" panose="02010600030101010101" pitchFamily="2" charset="-122"/>
                        </a:endParaRPr>
                      </a:p>
                    </p:txBody>
                  </p:sp>
                  <p:sp>
                    <p:nvSpPr>
                      <p:cNvPr id="73" name="Text Box 7"/>
                      <p:cNvSpPr txBox="1">
                        <a:spLocks noChangeArrowheads="1"/>
                      </p:cNvSpPr>
                      <p:nvPr/>
                    </p:nvSpPr>
                    <p:spPr bwMode="auto">
                      <a:xfrm>
                        <a:off x="2935950" y="834647"/>
                        <a:ext cx="578210" cy="4419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square">
                        <a:noAutofit/>
                      </a:bodyPr>
                      <a:lstStyle/>
                      <a:p>
                        <a:pPr fontAlgn="base">
                          <a:spcAft>
                            <a:spcPts val="0"/>
                          </a:spcAft>
                        </a:pPr>
                        <a:r>
                          <a:rPr lang="en-US" sz="1200" i="1" kern="1200">
                            <a:solidFill>
                              <a:srgbClr val="000000"/>
                            </a:solidFill>
                            <a:effectLst/>
                            <a:latin typeface="Times New Roman" panose="02020603050405020304" pitchFamily="18" charset="0"/>
                            <a:ea typeface="等线" panose="02010600030101010101" pitchFamily="2" charset="-122"/>
                          </a:rPr>
                          <a:t>Y</a:t>
                        </a:r>
                        <a:endParaRPr lang="en-CA" sz="1200">
                          <a:effectLst/>
                          <a:latin typeface="Times New Roman" panose="02020603050405020304" pitchFamily="18" charset="0"/>
                          <a:ea typeface="等线" panose="02010600030101010101" pitchFamily="2" charset="-122"/>
                        </a:endParaRPr>
                      </a:p>
                    </p:txBody>
                  </p:sp>
                  <p:sp>
                    <p:nvSpPr>
                      <p:cNvPr id="74" name="Text Box 4"/>
                      <p:cNvSpPr txBox="1">
                        <a:spLocks noChangeArrowheads="1"/>
                      </p:cNvSpPr>
                      <p:nvPr/>
                    </p:nvSpPr>
                    <p:spPr bwMode="auto">
                      <a:xfrm>
                        <a:off x="1560734" y="-108429"/>
                        <a:ext cx="626925" cy="3010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square">
                        <a:noAutofit/>
                      </a:bodyPr>
                      <a:lstStyle/>
                      <a:p>
                        <a:pPr fontAlgn="base">
                          <a:spcAft>
                            <a:spcPts val="0"/>
                          </a:spcAft>
                        </a:pPr>
                        <a:r>
                          <a:rPr lang="en-US" sz="1200" i="1" kern="1200">
                            <a:solidFill>
                              <a:srgbClr val="000000"/>
                            </a:solidFill>
                            <a:effectLst/>
                            <a:latin typeface="Times New Roman" panose="02020603050405020304" pitchFamily="18" charset="0"/>
                            <a:ea typeface="等线" panose="02010600030101010101" pitchFamily="2" charset="-122"/>
                          </a:rPr>
                          <a:t>C</a:t>
                        </a:r>
                        <a:endParaRPr lang="en-CA" sz="1200">
                          <a:effectLst/>
                          <a:latin typeface="Times New Roman" panose="02020603050405020304" pitchFamily="18" charset="0"/>
                          <a:ea typeface="等线" panose="02010600030101010101" pitchFamily="2" charset="-122"/>
                        </a:endParaRPr>
                      </a:p>
                    </p:txBody>
                  </p:sp>
                  <p:sp>
                    <p:nvSpPr>
                      <p:cNvPr id="75" name="Text Box 4"/>
                      <p:cNvSpPr txBox="1">
                        <a:spLocks noChangeArrowheads="1"/>
                      </p:cNvSpPr>
                      <p:nvPr/>
                    </p:nvSpPr>
                    <p:spPr bwMode="auto">
                      <a:xfrm>
                        <a:off x="6320750" y="373311"/>
                        <a:ext cx="386715" cy="4419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square">
                        <a:noAutofit/>
                      </a:bodyPr>
                      <a:lstStyle/>
                      <a:p>
                        <a:pPr fontAlgn="base">
                          <a:spcAft>
                            <a:spcPts val="0"/>
                          </a:spcAft>
                        </a:pPr>
                        <a:r>
                          <a:rPr lang="en-US" sz="1200" i="1" kern="1200">
                            <a:solidFill>
                              <a:srgbClr val="000000"/>
                            </a:solidFill>
                            <a:effectLst/>
                            <a:latin typeface="Times New Roman" panose="02020603050405020304" pitchFamily="18" charset="0"/>
                            <a:ea typeface="等线" panose="02010600030101010101" pitchFamily="2" charset="-122"/>
                          </a:rPr>
                          <a:t>W</a:t>
                        </a:r>
                        <a:endParaRPr lang="en-CA" sz="1200">
                          <a:effectLst/>
                          <a:latin typeface="Times New Roman" panose="02020603050405020304" pitchFamily="18" charset="0"/>
                          <a:ea typeface="等线" panose="02010600030101010101" pitchFamily="2" charset="-122"/>
                        </a:endParaRPr>
                      </a:p>
                    </p:txBody>
                  </p:sp>
                  <p:cxnSp>
                    <p:nvCxnSpPr>
                      <p:cNvPr id="76" name="Line 6"/>
                      <p:cNvCxnSpPr/>
                      <p:nvPr/>
                    </p:nvCxnSpPr>
                    <p:spPr bwMode="auto">
                      <a:xfrm>
                        <a:off x="1895302" y="231560"/>
                        <a:ext cx="972067" cy="705971"/>
                      </a:xfrm>
                      <a:prstGeom prst="line">
                        <a:avLst/>
                      </a:prstGeom>
                      <a:noFill/>
                      <a:ln w="6350">
                        <a:solidFill>
                          <a:sysClr val="windowText" lastClr="000000"/>
                        </a:solidFill>
                        <a:round/>
                        <a:headEnd/>
                        <a:tailEnd type="triangle" w="med" len="med"/>
                      </a:ln>
                      <a:extLst>
                        <a:ext uri="{909E8E84-426E-40DD-AFC4-6F175D3DCCD1}">
                          <a14:hiddenFill xmlns:a14="http://schemas.microsoft.com/office/drawing/2010/main">
                            <a:noFill/>
                          </a14:hiddenFill>
                        </a:ext>
                      </a:extLst>
                    </p:spPr>
                  </p:cxnSp>
                  <p:cxnSp>
                    <p:nvCxnSpPr>
                      <p:cNvPr id="77" name="Straight Arrow Connector 76"/>
                      <p:cNvCxnSpPr>
                        <a:cxnSpLocks noChangeShapeType="1"/>
                      </p:cNvCxnSpPr>
                      <p:nvPr/>
                    </p:nvCxnSpPr>
                    <p:spPr bwMode="auto">
                      <a:xfrm flipH="1">
                        <a:off x="896085" y="255402"/>
                        <a:ext cx="828979" cy="703606"/>
                      </a:xfrm>
                      <a:prstGeom prst="straightConnector1">
                        <a:avLst/>
                      </a:prstGeom>
                      <a:noFill/>
                      <a:ln w="6350">
                        <a:solidFill>
                          <a:sysClr val="windowText" lastClr="000000"/>
                        </a:solidFill>
                        <a:round/>
                        <a:headEnd/>
                        <a:tailEnd type="triangle" w="med" len="med"/>
                      </a:ln>
                      <a:extLst>
                        <a:ext uri="{909E8E84-426E-40DD-AFC4-6F175D3DCCD1}">
                          <a14:hiddenFill xmlns:a14="http://schemas.microsoft.com/office/drawing/2010/main">
                            <a:noFill/>
                          </a14:hiddenFill>
                        </a:ext>
                      </a:extLst>
                    </p:spPr>
                  </p:cxnSp>
                  <p:sp>
                    <p:nvSpPr>
                      <p:cNvPr id="78" name="Text Box 4"/>
                      <p:cNvSpPr txBox="1">
                        <a:spLocks noChangeArrowheads="1"/>
                      </p:cNvSpPr>
                      <p:nvPr/>
                    </p:nvSpPr>
                    <p:spPr bwMode="auto">
                      <a:xfrm>
                        <a:off x="4291810" y="867006"/>
                        <a:ext cx="386715" cy="4419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square">
                        <a:noAutofit/>
                      </a:bodyPr>
                      <a:lstStyle/>
                      <a:p>
                        <a:pPr fontAlgn="base">
                          <a:spcAft>
                            <a:spcPts val="0"/>
                          </a:spcAft>
                        </a:pPr>
                        <a:r>
                          <a:rPr lang="en-CA" sz="1200" i="1" kern="1200">
                            <a:solidFill>
                              <a:srgbClr val="000000"/>
                            </a:solidFill>
                            <a:effectLst/>
                            <a:latin typeface="Times New Roman" panose="02020603050405020304" pitchFamily="18" charset="0"/>
                            <a:ea typeface="等线" panose="02010600030101010101" pitchFamily="2" charset="-122"/>
                          </a:rPr>
                          <a:t>X</a:t>
                        </a:r>
                        <a:endParaRPr lang="en-CA" sz="1200">
                          <a:effectLst/>
                          <a:latin typeface="Times New Roman" panose="02020603050405020304" pitchFamily="18" charset="0"/>
                          <a:ea typeface="等线" panose="02010600030101010101" pitchFamily="2" charset="-122"/>
                        </a:endParaRPr>
                      </a:p>
                    </p:txBody>
                  </p:sp>
                  <p:sp>
                    <p:nvSpPr>
                      <p:cNvPr id="79" name="Text Box 7"/>
                      <p:cNvSpPr txBox="1">
                        <a:spLocks noChangeArrowheads="1"/>
                      </p:cNvSpPr>
                      <p:nvPr/>
                    </p:nvSpPr>
                    <p:spPr bwMode="auto">
                      <a:xfrm>
                        <a:off x="7055219" y="856920"/>
                        <a:ext cx="472401" cy="4419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square">
                        <a:noAutofit/>
                      </a:bodyPr>
                      <a:lstStyle/>
                      <a:p>
                        <a:pPr fontAlgn="base">
                          <a:spcAft>
                            <a:spcPts val="0"/>
                          </a:spcAft>
                        </a:pPr>
                        <a:r>
                          <a:rPr lang="en-CA" sz="1200" i="1">
                            <a:effectLst/>
                            <a:latin typeface="Times New Roman" panose="02020603050405020304" pitchFamily="18" charset="0"/>
                            <a:ea typeface="等线" panose="02010600030101010101" pitchFamily="2" charset="-122"/>
                          </a:rPr>
                          <a:t>Y</a:t>
                        </a:r>
                        <a:endParaRPr lang="en-CA" sz="1200">
                          <a:effectLst/>
                          <a:latin typeface="Times New Roman" panose="02020603050405020304" pitchFamily="18" charset="0"/>
                          <a:ea typeface="等线" panose="02010600030101010101" pitchFamily="2" charset="-122"/>
                        </a:endParaRPr>
                      </a:p>
                    </p:txBody>
                  </p:sp>
                  <p:sp>
                    <p:nvSpPr>
                      <p:cNvPr id="80" name="Text Box 4"/>
                      <p:cNvSpPr txBox="1">
                        <a:spLocks noChangeArrowheads="1"/>
                      </p:cNvSpPr>
                      <p:nvPr/>
                    </p:nvSpPr>
                    <p:spPr bwMode="auto">
                      <a:xfrm>
                        <a:off x="5259644" y="-93049"/>
                        <a:ext cx="403224" cy="4419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square">
                        <a:noAutofit/>
                      </a:bodyPr>
                      <a:lstStyle/>
                      <a:p>
                        <a:pPr fontAlgn="base">
                          <a:spcAft>
                            <a:spcPts val="0"/>
                          </a:spcAft>
                        </a:pPr>
                        <a:r>
                          <a:rPr lang="en-US" sz="1200" i="1" kern="1200">
                            <a:solidFill>
                              <a:srgbClr val="000000"/>
                            </a:solidFill>
                            <a:effectLst/>
                            <a:latin typeface="Times New Roman" panose="02020603050405020304" pitchFamily="18" charset="0"/>
                            <a:ea typeface="等线" panose="02010600030101010101" pitchFamily="2" charset="-122"/>
                          </a:rPr>
                          <a:t>C</a:t>
                        </a:r>
                        <a:endParaRPr lang="en-CA" sz="1200">
                          <a:effectLst/>
                          <a:latin typeface="Times New Roman" panose="02020603050405020304" pitchFamily="18" charset="0"/>
                          <a:ea typeface="等线" panose="02010600030101010101" pitchFamily="2" charset="-122"/>
                        </a:endParaRPr>
                      </a:p>
                    </p:txBody>
                  </p:sp>
                  <p:cxnSp>
                    <p:nvCxnSpPr>
                      <p:cNvPr id="81" name="Line 6"/>
                      <p:cNvCxnSpPr/>
                      <p:nvPr/>
                    </p:nvCxnSpPr>
                    <p:spPr bwMode="auto">
                      <a:xfrm>
                        <a:off x="5710623" y="222884"/>
                        <a:ext cx="606549" cy="314215"/>
                      </a:xfrm>
                      <a:prstGeom prst="line">
                        <a:avLst/>
                      </a:prstGeom>
                      <a:noFill/>
                      <a:ln w="6350">
                        <a:solidFill>
                          <a:sysClr val="windowText" lastClr="000000"/>
                        </a:solidFill>
                        <a:round/>
                        <a:headEnd/>
                        <a:tailEnd type="triangle" w="med" len="med"/>
                      </a:ln>
                      <a:extLst>
                        <a:ext uri="{909E8E84-426E-40DD-AFC4-6F175D3DCCD1}">
                          <a14:hiddenFill xmlns:a14="http://schemas.microsoft.com/office/drawing/2010/main">
                            <a:noFill/>
                          </a14:hiddenFill>
                        </a:ext>
                      </a:extLst>
                    </p:spPr>
                  </p:cxnSp>
                  <p:cxnSp>
                    <p:nvCxnSpPr>
                      <p:cNvPr id="82" name="Straight Arrow Connector 81"/>
                      <p:cNvCxnSpPr>
                        <a:cxnSpLocks noChangeShapeType="1"/>
                        <a:endCxn id="88" idx="0"/>
                      </p:cNvCxnSpPr>
                      <p:nvPr/>
                    </p:nvCxnSpPr>
                    <p:spPr bwMode="auto">
                      <a:xfrm flipH="1">
                        <a:off x="4767330" y="231693"/>
                        <a:ext cx="707488" cy="711404"/>
                      </a:xfrm>
                      <a:prstGeom prst="straightConnector1">
                        <a:avLst/>
                      </a:prstGeom>
                      <a:noFill/>
                      <a:ln w="6350">
                        <a:solidFill>
                          <a:sysClr val="windowText" lastClr="000000"/>
                        </a:solidFill>
                        <a:round/>
                        <a:headEnd/>
                        <a:tailEnd type="triangle" w="med" len="med"/>
                      </a:ln>
                      <a:extLst>
                        <a:ext uri="{909E8E84-426E-40DD-AFC4-6F175D3DCCD1}">
                          <a14:hiddenFill xmlns:a14="http://schemas.microsoft.com/office/drawing/2010/main">
                            <a:noFill/>
                          </a14:hiddenFill>
                        </a:ext>
                      </a:extLst>
                    </p:spPr>
                  </p:cxnSp>
                  <p:cxnSp>
                    <p:nvCxnSpPr>
                      <p:cNvPr id="83" name="Line 6"/>
                      <p:cNvCxnSpPr/>
                      <p:nvPr/>
                    </p:nvCxnSpPr>
                    <p:spPr bwMode="auto">
                      <a:xfrm>
                        <a:off x="6474330" y="637127"/>
                        <a:ext cx="499948" cy="298874"/>
                      </a:xfrm>
                      <a:prstGeom prst="line">
                        <a:avLst/>
                      </a:prstGeom>
                      <a:noFill/>
                      <a:ln w="6350">
                        <a:solidFill>
                          <a:sysClr val="windowText" lastClr="000000"/>
                        </a:solidFill>
                        <a:round/>
                        <a:headEnd/>
                        <a:tailEnd type="triangle" w="med" len="med"/>
                      </a:ln>
                      <a:extLst>
                        <a:ext uri="{909E8E84-426E-40DD-AFC4-6F175D3DCCD1}">
                          <a14:hiddenFill xmlns:a14="http://schemas.microsoft.com/office/drawing/2010/main">
                            <a:noFill/>
                          </a14:hiddenFill>
                        </a:ext>
                      </a:extLst>
                    </p:spPr>
                  </p:cxnSp>
                </p:grpSp>
              </p:grpSp>
              <p:sp>
                <p:nvSpPr>
                  <p:cNvPr id="64" name="Oval 63"/>
                  <p:cNvSpPr/>
                  <p:nvPr/>
                </p:nvSpPr>
                <p:spPr>
                  <a:xfrm>
                    <a:off x="4981433" y="252484"/>
                    <a:ext cx="90170" cy="98425"/>
                  </a:xfrm>
                  <a:prstGeom prst="ellipse">
                    <a:avLst/>
                  </a:prstGeom>
                  <a:noFill/>
                  <a:ln w="12700" cap="flat" cmpd="sng" algn="ctr">
                    <a:solidFill>
                      <a:srgbClr val="5B9BD5">
                        <a:shade val="50000"/>
                      </a:srgbClr>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en-CA"/>
                  </a:p>
                </p:txBody>
              </p:sp>
              <p:sp>
                <p:nvSpPr>
                  <p:cNvPr id="65" name="Oval 64"/>
                  <p:cNvSpPr/>
                  <p:nvPr/>
                </p:nvSpPr>
                <p:spPr>
                  <a:xfrm>
                    <a:off x="4401403" y="1166884"/>
                    <a:ext cx="94615" cy="92710"/>
                  </a:xfrm>
                  <a:prstGeom prst="ellipse">
                    <a:avLst/>
                  </a:prstGeom>
                  <a:solidFill>
                    <a:srgbClr val="5B9BD5"/>
                  </a:solidFill>
                  <a:ln w="12700" cap="flat" cmpd="sng" algn="ctr">
                    <a:solidFill>
                      <a:srgbClr val="5B9BD5">
                        <a:shade val="50000"/>
                      </a:srgbClr>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en-CA"/>
                  </a:p>
                </p:txBody>
              </p:sp>
              <p:sp>
                <p:nvSpPr>
                  <p:cNvPr id="66" name="Oval 65"/>
                  <p:cNvSpPr/>
                  <p:nvPr/>
                </p:nvSpPr>
                <p:spPr>
                  <a:xfrm>
                    <a:off x="5670645" y="1166884"/>
                    <a:ext cx="94615" cy="116205"/>
                  </a:xfrm>
                  <a:prstGeom prst="ellipse">
                    <a:avLst/>
                  </a:prstGeom>
                  <a:solidFill>
                    <a:srgbClr val="5B9BD5"/>
                  </a:solidFill>
                  <a:ln w="12700" cap="flat" cmpd="sng" algn="ctr">
                    <a:solidFill>
                      <a:srgbClr val="5B9BD5">
                        <a:shade val="50000"/>
                      </a:srgbClr>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en-CA"/>
                  </a:p>
                </p:txBody>
              </p:sp>
              <p:sp>
                <p:nvSpPr>
                  <p:cNvPr id="67" name="Text Box 7"/>
                  <p:cNvSpPr txBox="1">
                    <a:spLocks noChangeArrowheads="1"/>
                  </p:cNvSpPr>
                  <p:nvPr/>
                </p:nvSpPr>
                <p:spPr bwMode="auto">
                  <a:xfrm>
                    <a:off x="5711588" y="1078173"/>
                    <a:ext cx="334010" cy="5029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square">
                    <a:noAutofit/>
                  </a:bodyPr>
                  <a:lstStyle/>
                  <a:p>
                    <a:pPr fontAlgn="base">
                      <a:lnSpc>
                        <a:spcPct val="107000"/>
                      </a:lnSpc>
                      <a:spcAft>
                        <a:spcPts val="0"/>
                      </a:spcAft>
                    </a:pPr>
                    <a:r>
                      <a:rPr lang="en-CA" sz="1200" i="1">
                        <a:effectLst/>
                        <a:latin typeface="Times New Roman" panose="02020603050405020304" pitchFamily="18" charset="0"/>
                        <a:ea typeface="等线" panose="02010600030101010101" pitchFamily="2" charset="-122"/>
                        <a:cs typeface="Times New Roman" panose="02020603050405020304" pitchFamily="18" charset="0"/>
                      </a:rPr>
                      <a:t>Y</a:t>
                    </a:r>
                    <a:endParaRPr lang="en-CA" sz="1100">
                      <a:effectLst/>
                      <a:latin typeface="Calibri" panose="020F0502020204030204" pitchFamily="34" charset="0"/>
                      <a:ea typeface="等线" panose="02010600030101010101" pitchFamily="2" charset="-122"/>
                      <a:cs typeface="Times New Roman" panose="02020603050405020304" pitchFamily="18" charset="0"/>
                    </a:endParaRPr>
                  </a:p>
                </p:txBody>
              </p:sp>
              <p:sp>
                <p:nvSpPr>
                  <p:cNvPr id="68" name="Text Box 4"/>
                  <p:cNvSpPr txBox="1">
                    <a:spLocks noChangeArrowheads="1"/>
                  </p:cNvSpPr>
                  <p:nvPr/>
                </p:nvSpPr>
                <p:spPr bwMode="auto">
                  <a:xfrm>
                    <a:off x="4885898" y="0"/>
                    <a:ext cx="361950" cy="3422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square">
                    <a:noAutofit/>
                  </a:bodyPr>
                  <a:lstStyle/>
                  <a:p>
                    <a:pPr fontAlgn="base">
                      <a:lnSpc>
                        <a:spcPct val="107000"/>
                      </a:lnSpc>
                      <a:spcAft>
                        <a:spcPts val="0"/>
                      </a:spcAft>
                    </a:pPr>
                    <a:r>
                      <a:rPr lang="en-US" sz="1200" i="1" kern="1200">
                        <a:solidFill>
                          <a:srgbClr val="000000"/>
                        </a:solidFill>
                        <a:effectLst/>
                        <a:latin typeface="Times New Roman" panose="02020603050405020304" pitchFamily="18" charset="0"/>
                        <a:ea typeface="等线" panose="02010600030101010101" pitchFamily="2" charset="-122"/>
                        <a:cs typeface="Times New Roman" panose="02020603050405020304" pitchFamily="18" charset="0"/>
                      </a:rPr>
                      <a:t>C</a:t>
                    </a:r>
                    <a:endParaRPr lang="en-CA" sz="1100">
                      <a:effectLst/>
                      <a:latin typeface="Calibri" panose="020F0502020204030204" pitchFamily="34" charset="0"/>
                      <a:ea typeface="等线" panose="02010600030101010101" pitchFamily="2" charset="-122"/>
                      <a:cs typeface="Times New Roman" panose="02020603050405020304" pitchFamily="18" charset="0"/>
                    </a:endParaRPr>
                  </a:p>
                </p:txBody>
              </p:sp>
              <p:cxnSp>
                <p:nvCxnSpPr>
                  <p:cNvPr id="69" name="Straight Arrow Connector 68"/>
                  <p:cNvCxnSpPr>
                    <a:cxnSpLocks noChangeShapeType="1"/>
                  </p:cNvCxnSpPr>
                  <p:nvPr/>
                </p:nvCxnSpPr>
                <p:spPr bwMode="auto">
                  <a:xfrm flipH="1">
                    <a:off x="4496937" y="382138"/>
                    <a:ext cx="478790" cy="800735"/>
                  </a:xfrm>
                  <a:prstGeom prst="straightConnector1">
                    <a:avLst/>
                  </a:prstGeom>
                  <a:noFill/>
                  <a:ln w="6350">
                    <a:solidFill>
                      <a:sysClr val="windowText" lastClr="000000"/>
                    </a:solidFill>
                    <a:round/>
                    <a:headEnd/>
                    <a:tailEnd type="triangle" w="med" len="med"/>
                  </a:ln>
                  <a:extLst>
                    <a:ext uri="{909E8E84-426E-40DD-AFC4-6F175D3DCCD1}">
                      <a14:hiddenFill xmlns:a14="http://schemas.microsoft.com/office/drawing/2010/main">
                        <a:noFill/>
                      </a14:hiddenFill>
                    </a:ext>
                  </a:extLst>
                </p:spPr>
              </p:cxnSp>
            </p:grpSp>
            <p:sp>
              <p:nvSpPr>
                <p:cNvPr id="60" name="Text Box 24641"/>
                <p:cNvSpPr txBox="1"/>
                <p:nvPr/>
              </p:nvSpPr>
              <p:spPr>
                <a:xfrm>
                  <a:off x="661916" y="1392072"/>
                  <a:ext cx="453788" cy="342900"/>
                </a:xfrm>
                <a:prstGeom prst="rect">
                  <a:avLst/>
                </a:prstGeom>
                <a:solidFill>
                  <a:schemeClr val="lt1"/>
                </a:solid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07000"/>
                    </a:lnSpc>
                    <a:spcAft>
                      <a:spcPts val="800"/>
                    </a:spcAft>
                  </a:pPr>
                  <a:r>
                    <a:rPr lang="en-CA" sz="1200">
                      <a:effectLst/>
                      <a:latin typeface="Times New Roman" panose="02020603050405020304" pitchFamily="18" charset="0"/>
                      <a:ea typeface="等线" panose="02010600030101010101" pitchFamily="2" charset="-122"/>
                      <a:cs typeface="Times New Roman" panose="02020603050405020304" pitchFamily="18" charset="0"/>
                    </a:rPr>
                    <a:t>(a)</a:t>
                  </a:r>
                  <a:endParaRPr lang="en-CA" sz="1100">
                    <a:effectLst/>
                    <a:latin typeface="Calibri" panose="020F0502020204030204" pitchFamily="34" charset="0"/>
                    <a:ea typeface="等线" panose="02010600030101010101" pitchFamily="2" charset="-122"/>
                    <a:cs typeface="Times New Roman" panose="02020603050405020304" pitchFamily="18" charset="0"/>
                  </a:endParaRPr>
                </a:p>
              </p:txBody>
            </p:sp>
            <p:sp>
              <p:nvSpPr>
                <p:cNvPr id="61" name="Text Box 24643"/>
                <p:cNvSpPr txBox="1"/>
                <p:nvPr/>
              </p:nvSpPr>
              <p:spPr>
                <a:xfrm>
                  <a:off x="2852382" y="1392072"/>
                  <a:ext cx="453788" cy="342900"/>
                </a:xfrm>
                <a:prstGeom prst="rect">
                  <a:avLst/>
                </a:prstGeom>
                <a:solidFill>
                  <a:sysClr val="window" lastClr="FFFFFF"/>
                </a:solid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07000"/>
                    </a:lnSpc>
                    <a:spcAft>
                      <a:spcPts val="800"/>
                    </a:spcAft>
                  </a:pPr>
                  <a:r>
                    <a:rPr lang="en-CA" sz="1200">
                      <a:effectLst/>
                      <a:latin typeface="Times New Roman" panose="02020603050405020304" pitchFamily="18" charset="0"/>
                      <a:ea typeface="等线" panose="02010600030101010101" pitchFamily="2" charset="-122"/>
                      <a:cs typeface="Times New Roman" panose="02020603050405020304" pitchFamily="18" charset="0"/>
                    </a:rPr>
                    <a:t>(b)</a:t>
                  </a:r>
                  <a:endParaRPr lang="en-CA" sz="1100">
                    <a:effectLst/>
                    <a:latin typeface="Calibri" panose="020F0502020204030204" pitchFamily="34" charset="0"/>
                    <a:ea typeface="等线" panose="02010600030101010101" pitchFamily="2" charset="-122"/>
                    <a:cs typeface="Times New Roman" panose="02020603050405020304" pitchFamily="18" charset="0"/>
                  </a:endParaRPr>
                </a:p>
              </p:txBody>
            </p:sp>
            <p:sp>
              <p:nvSpPr>
                <p:cNvPr id="62" name="Text Box 24644"/>
                <p:cNvSpPr txBox="1"/>
                <p:nvPr/>
              </p:nvSpPr>
              <p:spPr>
                <a:xfrm>
                  <a:off x="4885898" y="1419368"/>
                  <a:ext cx="453788" cy="342900"/>
                </a:xfrm>
                <a:prstGeom prst="rect">
                  <a:avLst/>
                </a:prstGeom>
                <a:solidFill>
                  <a:sysClr val="window" lastClr="FFFFFF"/>
                </a:solid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07000"/>
                    </a:lnSpc>
                    <a:spcAft>
                      <a:spcPts val="800"/>
                    </a:spcAft>
                  </a:pPr>
                  <a:r>
                    <a:rPr lang="en-CA" sz="1200">
                      <a:effectLst/>
                      <a:latin typeface="Times New Roman" panose="02020603050405020304" pitchFamily="18" charset="0"/>
                      <a:ea typeface="等线" panose="02010600030101010101" pitchFamily="2" charset="-122"/>
                      <a:cs typeface="Times New Roman" panose="02020603050405020304" pitchFamily="18" charset="0"/>
                    </a:rPr>
                    <a:t>(c)</a:t>
                  </a:r>
                  <a:endParaRPr lang="en-CA" sz="1100">
                    <a:effectLst/>
                    <a:latin typeface="Calibri" panose="020F0502020204030204" pitchFamily="34" charset="0"/>
                    <a:ea typeface="等线" panose="02010600030101010101" pitchFamily="2" charset="-122"/>
                    <a:cs typeface="Times New Roman" panose="02020603050405020304" pitchFamily="18" charset="0"/>
                  </a:endParaRPr>
                </a:p>
              </p:txBody>
            </p:sp>
          </p:grpSp>
          <p:cxnSp>
            <p:nvCxnSpPr>
              <p:cNvPr id="57" name="Straight Arrow Connector 56"/>
              <p:cNvCxnSpPr/>
              <p:nvPr/>
            </p:nvCxnSpPr>
            <p:spPr>
              <a:xfrm>
                <a:off x="2674961" y="1248770"/>
                <a:ext cx="1087114" cy="0"/>
              </a:xfrm>
              <a:prstGeom prst="straightConnector1">
                <a:avLst/>
              </a:prstGeom>
              <a:noFill/>
              <a:ln w="6350" cap="flat" cmpd="sng" algn="ctr">
                <a:solidFill>
                  <a:sysClr val="windowText" lastClr="000000"/>
                </a:solidFill>
                <a:prstDash val="solid"/>
                <a:miter lim="800000"/>
                <a:tailEnd type="triangle"/>
              </a:ln>
              <a:effectLst/>
            </p:spPr>
          </p:cxnSp>
          <p:cxnSp>
            <p:nvCxnSpPr>
              <p:cNvPr id="58" name="Straight Arrow Connector 57"/>
              <p:cNvCxnSpPr/>
              <p:nvPr/>
            </p:nvCxnSpPr>
            <p:spPr>
              <a:xfrm>
                <a:off x="4572000" y="1248770"/>
                <a:ext cx="1087114" cy="0"/>
              </a:xfrm>
              <a:prstGeom prst="straightConnector1">
                <a:avLst/>
              </a:prstGeom>
              <a:noFill/>
              <a:ln w="6350" cap="flat" cmpd="sng" algn="ctr">
                <a:solidFill>
                  <a:sysClr val="windowText" lastClr="000000"/>
                </a:solidFill>
                <a:prstDash val="solid"/>
                <a:miter lim="800000"/>
                <a:tailEnd type="triangle"/>
              </a:ln>
              <a:effectLst/>
            </p:spPr>
          </p:cxnSp>
        </p:grpSp>
      </p:grpSp>
      <p:sp>
        <p:nvSpPr>
          <p:cNvPr id="2" name="Rectangle 1"/>
          <p:cNvSpPr/>
          <p:nvPr/>
        </p:nvSpPr>
        <p:spPr>
          <a:xfrm>
            <a:off x="399430" y="1928490"/>
            <a:ext cx="5028571" cy="461665"/>
          </a:xfrm>
          <a:prstGeom prst="rect">
            <a:avLst/>
          </a:prstGeom>
        </p:spPr>
        <p:txBody>
          <a:bodyPr wrap="square">
            <a:spAutoFit/>
          </a:bodyPr>
          <a:lstStyle/>
          <a:p>
            <a:pPr eaLnBrk="1" hangingPunct="1"/>
            <a:endParaRPr lang="en-US" altLang="en-US" sz="2400" b="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2093765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9" name="Rectangle 2"/>
          <p:cNvSpPr>
            <a:spLocks noGrp="1" noChangeArrowheads="1"/>
          </p:cNvSpPr>
          <p:nvPr>
            <p:ph type="title"/>
          </p:nvPr>
        </p:nvSpPr>
        <p:spPr/>
        <p:txBody>
          <a:bodyPr/>
          <a:lstStyle/>
          <a:p>
            <a:pPr eaLnBrk="1" hangingPunct="1"/>
            <a:r>
              <a:rPr lang="zh-CN" altLang="en-US" b="1" dirty="0"/>
              <a:t>撞击路径</a:t>
            </a:r>
            <a:endParaRPr lang="en-US" altLang="en-US" b="1" dirty="0"/>
          </a:p>
        </p:txBody>
      </p:sp>
      <p:sp>
        <p:nvSpPr>
          <p:cNvPr id="19460" name="Rectangle 3"/>
          <p:cNvSpPr>
            <a:spLocks noGrp="1" noChangeArrowheads="1"/>
          </p:cNvSpPr>
          <p:nvPr>
            <p:ph type="body" idx="1"/>
          </p:nvPr>
        </p:nvSpPr>
        <p:spPr/>
        <p:txBody>
          <a:bodyPr/>
          <a:lstStyle/>
          <a:p>
            <a:pPr eaLnBrk="1" hangingPunct="1"/>
            <a:r>
              <a:rPr lang="zh-CN" altLang="en-US" dirty="0"/>
              <a:t>撞击路径是一条包含至少两个箭头指向同一个变量的路径。</a:t>
            </a:r>
            <a:r>
              <a:rPr lang="en-US" altLang="en-US" dirty="0"/>
              <a:t> </a:t>
            </a:r>
          </a:p>
        </p:txBody>
      </p:sp>
      <p:grpSp>
        <p:nvGrpSpPr>
          <p:cNvPr id="32" name="Group 31"/>
          <p:cNvGrpSpPr/>
          <p:nvPr/>
        </p:nvGrpSpPr>
        <p:grpSpPr>
          <a:xfrm>
            <a:off x="4647005" y="2443792"/>
            <a:ext cx="3474587" cy="2514600"/>
            <a:chOff x="-2" y="0"/>
            <a:chExt cx="2065436" cy="1664988"/>
          </a:xfrm>
        </p:grpSpPr>
        <p:sp>
          <p:nvSpPr>
            <p:cNvPr id="33" name="Text Box 7"/>
            <p:cNvSpPr txBox="1">
              <a:spLocks noChangeArrowheads="1"/>
            </p:cNvSpPr>
            <p:nvPr/>
          </p:nvSpPr>
          <p:spPr bwMode="auto">
            <a:xfrm>
              <a:off x="-2" y="13633"/>
              <a:ext cx="780290" cy="2973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square">
              <a:noAutofit/>
            </a:bodyPr>
            <a:lstStyle/>
            <a:p>
              <a:pPr fontAlgn="base">
                <a:lnSpc>
                  <a:spcPct val="107000"/>
                </a:lnSpc>
                <a:spcAft>
                  <a:spcPts val="0"/>
                </a:spcAft>
              </a:pPr>
              <a:r>
                <a:rPr lang="en-US" sz="1100" i="1" kern="1200">
                  <a:solidFill>
                    <a:srgbClr val="000000"/>
                  </a:solidFill>
                  <a:effectLst/>
                  <a:latin typeface="Times New Roman" panose="02020603050405020304" pitchFamily="18" charset="0"/>
                  <a:ea typeface="等线" panose="02010600030101010101" pitchFamily="2" charset="-122"/>
                  <a:cs typeface="Times New Roman" panose="02020603050405020304" pitchFamily="18" charset="0"/>
                </a:rPr>
                <a:t>S</a:t>
              </a:r>
              <a:r>
                <a:rPr lang="en-US" sz="1100" kern="1200">
                  <a:solidFill>
                    <a:srgbClr val="000000"/>
                  </a:solidFill>
                  <a:effectLst/>
                  <a:latin typeface="Arial" panose="020B0604020202020204" pitchFamily="34" charset="0"/>
                  <a:ea typeface="等线" panose="02010600030101010101" pitchFamily="2" charset="-122"/>
                  <a:cs typeface="Times New Roman" panose="02020603050405020304" pitchFamily="18" charset="0"/>
                </a:rPr>
                <a:t>:</a:t>
              </a:r>
              <a:r>
                <a:rPr lang="zh-CN" sz="1100" kern="1200">
                  <a:solidFill>
                    <a:srgbClr val="000000"/>
                  </a:solidFill>
                  <a:effectLst/>
                  <a:latin typeface="Arial" panose="020B0604020202020204" pitchFamily="34" charset="0"/>
                  <a:ea typeface="等线" panose="02010600030101010101" pitchFamily="2" charset="-122"/>
                  <a:cs typeface="Arial" panose="020B0604020202020204" pitchFamily="34" charset="0"/>
                </a:rPr>
                <a:t>是否中枪</a:t>
              </a:r>
              <a:endParaRPr lang="en-CA" sz="1100">
                <a:effectLst/>
                <a:latin typeface="Calibri" panose="020F0502020204030204" pitchFamily="34" charset="0"/>
                <a:ea typeface="等线" panose="02010600030101010101" pitchFamily="2" charset="-122"/>
                <a:cs typeface="Times New Roman" panose="02020603050405020304" pitchFamily="18" charset="0"/>
              </a:endParaRPr>
            </a:p>
          </p:txBody>
        </p:sp>
        <p:sp>
          <p:nvSpPr>
            <p:cNvPr id="34" name="Text Box 8"/>
            <p:cNvSpPr txBox="1">
              <a:spLocks noChangeArrowheads="1"/>
            </p:cNvSpPr>
            <p:nvPr/>
          </p:nvSpPr>
          <p:spPr bwMode="auto">
            <a:xfrm>
              <a:off x="608616" y="1349949"/>
              <a:ext cx="824683" cy="3150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square">
              <a:noAutofit/>
            </a:bodyPr>
            <a:lstStyle/>
            <a:p>
              <a:pPr fontAlgn="base">
                <a:lnSpc>
                  <a:spcPct val="107000"/>
                </a:lnSpc>
                <a:spcAft>
                  <a:spcPts val="0"/>
                </a:spcAft>
              </a:pPr>
              <a:r>
                <a:rPr lang="en-US" sz="1100" i="1" kern="1200">
                  <a:solidFill>
                    <a:srgbClr val="000000"/>
                  </a:solidFill>
                  <a:effectLst/>
                  <a:latin typeface="Arial" panose="020B0604020202020204" pitchFamily="34" charset="0"/>
                  <a:ea typeface="等线" panose="02010600030101010101" pitchFamily="2" charset="-122"/>
                  <a:cs typeface="Times New Roman" panose="02020603050405020304" pitchFamily="18" charset="0"/>
                </a:rPr>
                <a:t>D</a:t>
              </a:r>
              <a:r>
                <a:rPr lang="zh-CN" sz="1100" i="1" kern="1200">
                  <a:solidFill>
                    <a:srgbClr val="000000"/>
                  </a:solidFill>
                  <a:effectLst/>
                  <a:latin typeface="Arial" panose="020B0604020202020204" pitchFamily="34" charset="0"/>
                  <a:ea typeface="等线" panose="02010600030101010101" pitchFamily="2" charset="-122"/>
                  <a:cs typeface="Arial" panose="020B0604020202020204" pitchFamily="34" charset="0"/>
                </a:rPr>
                <a:t>：</a:t>
              </a:r>
              <a:r>
                <a:rPr lang="zh-CN" sz="1100" kern="1200">
                  <a:solidFill>
                    <a:srgbClr val="000000"/>
                  </a:solidFill>
                  <a:effectLst/>
                  <a:latin typeface="Arial" panose="020B0604020202020204" pitchFamily="34" charset="0"/>
                  <a:ea typeface="等线" panose="02010600030101010101" pitchFamily="2" charset="-122"/>
                  <a:cs typeface="Arial" panose="020B0604020202020204" pitchFamily="34" charset="0"/>
                </a:rPr>
                <a:t>是否死亡</a:t>
              </a:r>
              <a:endParaRPr lang="en-CA" sz="1100">
                <a:effectLst/>
                <a:latin typeface="Calibri" panose="020F0502020204030204" pitchFamily="34" charset="0"/>
                <a:ea typeface="等线" panose="02010600030101010101" pitchFamily="2" charset="-122"/>
                <a:cs typeface="Times New Roman" panose="02020603050405020304" pitchFamily="18" charset="0"/>
              </a:endParaRPr>
            </a:p>
          </p:txBody>
        </p:sp>
        <p:cxnSp>
          <p:nvCxnSpPr>
            <p:cNvPr id="35" name="Line 9"/>
            <p:cNvCxnSpPr/>
            <p:nvPr/>
          </p:nvCxnSpPr>
          <p:spPr bwMode="auto">
            <a:xfrm>
              <a:off x="197893" y="423081"/>
              <a:ext cx="679884" cy="728786"/>
            </a:xfrm>
            <a:prstGeom prst="line">
              <a:avLst/>
            </a:prstGeom>
            <a:noFill/>
            <a:ln w="6350">
              <a:solidFill>
                <a:sysClr val="windowText" lastClr="000000"/>
              </a:solidFill>
              <a:round/>
              <a:headEnd w="lg" len="med"/>
              <a:tailEnd type="triangle" w="med" len="med"/>
            </a:ln>
            <a:extLst>
              <a:ext uri="{909E8E84-426E-40DD-AFC4-6F175D3DCCD1}">
                <a14:hiddenFill xmlns:a14="http://schemas.microsoft.com/office/drawing/2010/main">
                  <a:noFill/>
                </a14:hiddenFill>
              </a:ext>
            </a:extLst>
          </p:spPr>
        </p:cxnSp>
        <p:sp>
          <p:nvSpPr>
            <p:cNvPr id="36" name="Text Box 10"/>
            <p:cNvSpPr txBox="1">
              <a:spLocks noChangeArrowheads="1"/>
            </p:cNvSpPr>
            <p:nvPr/>
          </p:nvSpPr>
          <p:spPr bwMode="auto">
            <a:xfrm>
              <a:off x="1357451" y="0"/>
              <a:ext cx="707983" cy="246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square">
              <a:noAutofit/>
            </a:bodyPr>
            <a:lstStyle/>
            <a:p>
              <a:pPr fontAlgn="base">
                <a:lnSpc>
                  <a:spcPct val="107000"/>
                </a:lnSpc>
                <a:spcAft>
                  <a:spcPts val="0"/>
                </a:spcAft>
              </a:pPr>
              <a:r>
                <a:rPr lang="en-US" sz="1100" i="1" kern="1200">
                  <a:solidFill>
                    <a:srgbClr val="000000"/>
                  </a:solidFill>
                  <a:effectLst/>
                  <a:latin typeface="Times New Roman" panose="02020603050405020304" pitchFamily="18" charset="0"/>
                  <a:ea typeface="等线" panose="02010600030101010101" pitchFamily="2" charset="-122"/>
                  <a:cs typeface="Times New Roman" panose="02020603050405020304" pitchFamily="18" charset="0"/>
                </a:rPr>
                <a:t>G</a:t>
              </a:r>
              <a:r>
                <a:rPr lang="en-US" sz="1100" kern="1200">
                  <a:solidFill>
                    <a:srgbClr val="000000"/>
                  </a:solidFill>
                  <a:effectLst/>
                  <a:latin typeface="Arial" panose="020B0604020202020204" pitchFamily="34" charset="0"/>
                  <a:ea typeface="等线" panose="02010600030101010101" pitchFamily="2" charset="-122"/>
                  <a:cs typeface="Times New Roman" panose="02020603050405020304" pitchFamily="18" charset="0"/>
                </a:rPr>
                <a:t>:</a:t>
              </a:r>
              <a:r>
                <a:rPr lang="zh-CN" sz="1100" kern="1200">
                  <a:solidFill>
                    <a:srgbClr val="000000"/>
                  </a:solidFill>
                  <a:effectLst/>
                  <a:latin typeface="Arial" panose="020B0604020202020204" pitchFamily="34" charset="0"/>
                  <a:ea typeface="等线" panose="02010600030101010101" pitchFamily="2" charset="-122"/>
                  <a:cs typeface="Arial" panose="020B0604020202020204" pitchFamily="34" charset="0"/>
                </a:rPr>
                <a:t>是否中风</a:t>
              </a:r>
              <a:endParaRPr lang="en-CA" sz="1100">
                <a:effectLst/>
                <a:latin typeface="Calibri" panose="020F0502020204030204" pitchFamily="34" charset="0"/>
                <a:ea typeface="等线" panose="02010600030101010101" pitchFamily="2" charset="-122"/>
                <a:cs typeface="Times New Roman" panose="02020603050405020304" pitchFamily="18" charset="0"/>
              </a:endParaRPr>
            </a:p>
          </p:txBody>
        </p:sp>
        <p:cxnSp>
          <p:nvCxnSpPr>
            <p:cNvPr id="37" name="Line 11"/>
            <p:cNvCxnSpPr/>
            <p:nvPr/>
          </p:nvCxnSpPr>
          <p:spPr bwMode="auto">
            <a:xfrm flipH="1">
              <a:off x="989463" y="429905"/>
              <a:ext cx="679929" cy="719460"/>
            </a:xfrm>
            <a:prstGeom prst="line">
              <a:avLst/>
            </a:prstGeom>
            <a:noFill/>
            <a:ln w="6350">
              <a:solidFill>
                <a:sysClr val="windowText" lastClr="000000"/>
              </a:solidFill>
              <a:round/>
              <a:headEnd type="none" w="med" len="med"/>
              <a:tailEnd type="triangle"/>
            </a:ln>
            <a:extLst>
              <a:ext uri="{909E8E84-426E-40DD-AFC4-6F175D3DCCD1}">
                <a14:hiddenFill xmlns:a14="http://schemas.microsoft.com/office/drawing/2010/main">
                  <a:noFill/>
                </a14:hiddenFill>
              </a:ext>
            </a:extLst>
          </p:spPr>
        </p:cxnSp>
        <p:sp>
          <p:nvSpPr>
            <p:cNvPr id="38" name="Oval 37"/>
            <p:cNvSpPr/>
            <p:nvPr/>
          </p:nvSpPr>
          <p:spPr>
            <a:xfrm>
              <a:off x="102358" y="313899"/>
              <a:ext cx="99173" cy="116847"/>
            </a:xfrm>
            <a:prstGeom prst="ellipse">
              <a:avLst/>
            </a:prstGeom>
            <a:solidFill>
              <a:srgbClr val="5B9BD5"/>
            </a:solidFill>
            <a:ln w="12700" cap="flat" cmpd="sng" algn="ctr">
              <a:solidFill>
                <a:srgbClr val="5B9BD5">
                  <a:shade val="50000"/>
                </a:srgbClr>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en-CA"/>
            </a:p>
          </p:txBody>
        </p:sp>
        <p:sp>
          <p:nvSpPr>
            <p:cNvPr id="39" name="Oval 38"/>
            <p:cNvSpPr/>
            <p:nvPr/>
          </p:nvSpPr>
          <p:spPr>
            <a:xfrm>
              <a:off x="1671851" y="293427"/>
              <a:ext cx="99173" cy="116440"/>
            </a:xfrm>
            <a:prstGeom prst="ellipse">
              <a:avLst/>
            </a:prstGeom>
            <a:solidFill>
              <a:srgbClr val="5B9BD5"/>
            </a:solidFill>
            <a:ln w="12700" cap="flat" cmpd="sng" algn="ctr">
              <a:solidFill>
                <a:srgbClr val="5B9BD5">
                  <a:shade val="50000"/>
                </a:srgbClr>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en-CA"/>
            </a:p>
          </p:txBody>
        </p:sp>
        <p:sp>
          <p:nvSpPr>
            <p:cNvPr id="40" name="Oval 39"/>
            <p:cNvSpPr/>
            <p:nvPr/>
          </p:nvSpPr>
          <p:spPr>
            <a:xfrm>
              <a:off x="873457" y="1146412"/>
              <a:ext cx="113453" cy="107759"/>
            </a:xfrm>
            <a:prstGeom prst="ellipse">
              <a:avLst/>
            </a:prstGeom>
            <a:solidFill>
              <a:srgbClr val="5B9BD5"/>
            </a:solidFill>
            <a:ln w="12700" cap="flat" cmpd="sng" algn="ctr">
              <a:solidFill>
                <a:srgbClr val="5B9BD5">
                  <a:shade val="50000"/>
                </a:srgbClr>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en-CA"/>
            </a:p>
          </p:txBody>
        </p:sp>
      </p:grpSp>
      <p:sp>
        <p:nvSpPr>
          <p:cNvPr id="4" name="Footer Placeholder 3"/>
          <p:cNvSpPr>
            <a:spLocks noGrp="1"/>
          </p:cNvSpPr>
          <p:nvPr>
            <p:ph type="ftr" sz="quarter" idx="11"/>
          </p:nvPr>
        </p:nvSpPr>
        <p:spPr/>
        <p:txBody>
          <a:bodyPr/>
          <a:lstStyle/>
          <a:p>
            <a:pPr>
              <a:defRPr/>
            </a:pPr>
            <a:r>
              <a:rPr lang="zh-CN" altLang="en-US"/>
              <a:t>版权所有</a:t>
            </a:r>
            <a:r>
              <a:rPr lang="en-US" altLang="zh-CN"/>
              <a:t>@</a:t>
            </a:r>
            <a:r>
              <a:rPr lang="zh-CN" altLang="en-US"/>
              <a:t>上海财经大学出版社，使用需经授权</a:t>
            </a:r>
            <a:endParaRPr lang="en-US" dirty="0"/>
          </a:p>
        </p:txBody>
      </p:sp>
      <p:grpSp>
        <p:nvGrpSpPr>
          <p:cNvPr id="44" name="Group 43"/>
          <p:cNvGrpSpPr/>
          <p:nvPr/>
        </p:nvGrpSpPr>
        <p:grpSpPr>
          <a:xfrm>
            <a:off x="1187719" y="2446879"/>
            <a:ext cx="2088881" cy="1665606"/>
            <a:chOff x="0" y="0"/>
            <a:chExt cx="1901303" cy="1666167"/>
          </a:xfrm>
        </p:grpSpPr>
        <p:sp>
          <p:nvSpPr>
            <p:cNvPr id="45" name="Text Box 7"/>
            <p:cNvSpPr txBox="1">
              <a:spLocks noChangeArrowheads="1"/>
            </p:cNvSpPr>
            <p:nvPr/>
          </p:nvSpPr>
          <p:spPr bwMode="auto">
            <a:xfrm>
              <a:off x="0" y="13647"/>
              <a:ext cx="296416" cy="2973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square">
              <a:noAutofit/>
            </a:bodyPr>
            <a:lstStyle/>
            <a:p>
              <a:pPr fontAlgn="base">
                <a:lnSpc>
                  <a:spcPct val="107000"/>
                </a:lnSpc>
                <a:spcAft>
                  <a:spcPts val="0"/>
                </a:spcAft>
              </a:pPr>
              <a:r>
                <a:rPr lang="en-US" sz="1100" i="1">
                  <a:effectLst/>
                  <a:latin typeface="Times New Roman" panose="02020603050405020304" pitchFamily="18" charset="0"/>
                  <a:ea typeface="等线" panose="02010600030101010101" pitchFamily="2" charset="-122"/>
                  <a:cs typeface="Times New Roman" panose="02020603050405020304" pitchFamily="18" charset="0"/>
                </a:rPr>
                <a:t>A</a:t>
              </a:r>
              <a:endParaRPr lang="en-CA" sz="1100">
                <a:effectLst/>
                <a:latin typeface="Calibri" panose="020F0502020204030204" pitchFamily="34" charset="0"/>
                <a:ea typeface="等线" panose="02010600030101010101" pitchFamily="2" charset="-122"/>
                <a:cs typeface="Times New Roman" panose="02020603050405020304" pitchFamily="18" charset="0"/>
              </a:endParaRPr>
            </a:p>
          </p:txBody>
        </p:sp>
        <p:sp>
          <p:nvSpPr>
            <p:cNvPr id="46" name="Text Box 8"/>
            <p:cNvSpPr txBox="1">
              <a:spLocks noChangeArrowheads="1"/>
            </p:cNvSpPr>
            <p:nvPr/>
          </p:nvSpPr>
          <p:spPr bwMode="auto">
            <a:xfrm>
              <a:off x="825690" y="1351128"/>
              <a:ext cx="256747" cy="3150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square">
              <a:noAutofit/>
            </a:bodyPr>
            <a:lstStyle/>
            <a:p>
              <a:pPr fontAlgn="base">
                <a:lnSpc>
                  <a:spcPct val="107000"/>
                </a:lnSpc>
                <a:spcAft>
                  <a:spcPts val="0"/>
                </a:spcAft>
              </a:pPr>
              <a:r>
                <a:rPr lang="en-CA" sz="1100" i="1">
                  <a:effectLst/>
                  <a:latin typeface="Times New Roman" panose="02020603050405020304" pitchFamily="18" charset="0"/>
                  <a:ea typeface="等线" panose="02010600030101010101" pitchFamily="2" charset="-122"/>
                  <a:cs typeface="Times New Roman" panose="02020603050405020304" pitchFamily="18" charset="0"/>
                </a:rPr>
                <a:t>C</a:t>
              </a:r>
              <a:endParaRPr lang="en-CA" sz="1100">
                <a:effectLst/>
                <a:latin typeface="Calibri" panose="020F0502020204030204" pitchFamily="34" charset="0"/>
                <a:ea typeface="等线" panose="02010600030101010101" pitchFamily="2" charset="-122"/>
                <a:cs typeface="Times New Roman" panose="02020603050405020304" pitchFamily="18" charset="0"/>
              </a:endParaRPr>
            </a:p>
          </p:txBody>
        </p:sp>
        <p:cxnSp>
          <p:nvCxnSpPr>
            <p:cNvPr id="47" name="Line 9"/>
            <p:cNvCxnSpPr/>
            <p:nvPr/>
          </p:nvCxnSpPr>
          <p:spPr bwMode="auto">
            <a:xfrm>
              <a:off x="197893" y="423080"/>
              <a:ext cx="679884" cy="728786"/>
            </a:xfrm>
            <a:prstGeom prst="line">
              <a:avLst/>
            </a:prstGeom>
            <a:noFill/>
            <a:ln w="6350">
              <a:solidFill>
                <a:sysClr val="windowText" lastClr="000000"/>
              </a:solidFill>
              <a:round/>
              <a:headEnd w="lg" len="med"/>
              <a:tailEnd type="triangle" w="med" len="med"/>
            </a:ln>
            <a:extLst>
              <a:ext uri="{909E8E84-426E-40DD-AFC4-6F175D3DCCD1}">
                <a14:hiddenFill xmlns:a14="http://schemas.microsoft.com/office/drawing/2010/main">
                  <a:noFill/>
                </a14:hiddenFill>
              </a:ext>
            </a:extLst>
          </p:spPr>
        </p:cxnSp>
        <p:sp>
          <p:nvSpPr>
            <p:cNvPr id="48" name="Text Box 10"/>
            <p:cNvSpPr txBox="1">
              <a:spLocks noChangeArrowheads="1"/>
            </p:cNvSpPr>
            <p:nvPr/>
          </p:nvSpPr>
          <p:spPr bwMode="auto">
            <a:xfrm>
              <a:off x="1644555" y="0"/>
              <a:ext cx="256748" cy="246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square">
              <a:noAutofit/>
            </a:bodyPr>
            <a:lstStyle/>
            <a:p>
              <a:pPr fontAlgn="base">
                <a:lnSpc>
                  <a:spcPct val="107000"/>
                </a:lnSpc>
                <a:spcAft>
                  <a:spcPts val="0"/>
                </a:spcAft>
              </a:pPr>
              <a:r>
                <a:rPr lang="en-CA" sz="1100" i="1">
                  <a:effectLst/>
                  <a:latin typeface="Times New Roman" panose="02020603050405020304" pitchFamily="18" charset="0"/>
                  <a:ea typeface="等线" panose="02010600030101010101" pitchFamily="2" charset="-122"/>
                  <a:cs typeface="Times New Roman" panose="02020603050405020304" pitchFamily="18" charset="0"/>
                </a:rPr>
                <a:t>B</a:t>
              </a:r>
              <a:endParaRPr lang="en-CA" sz="1100">
                <a:effectLst/>
                <a:latin typeface="Calibri" panose="020F0502020204030204" pitchFamily="34" charset="0"/>
                <a:ea typeface="等线" panose="02010600030101010101" pitchFamily="2" charset="-122"/>
                <a:cs typeface="Times New Roman" panose="02020603050405020304" pitchFamily="18" charset="0"/>
              </a:endParaRPr>
            </a:p>
          </p:txBody>
        </p:sp>
        <p:cxnSp>
          <p:nvCxnSpPr>
            <p:cNvPr id="49" name="Line 11"/>
            <p:cNvCxnSpPr/>
            <p:nvPr/>
          </p:nvCxnSpPr>
          <p:spPr bwMode="auto">
            <a:xfrm flipH="1">
              <a:off x="989463" y="429904"/>
              <a:ext cx="679929" cy="719460"/>
            </a:xfrm>
            <a:prstGeom prst="line">
              <a:avLst/>
            </a:prstGeom>
            <a:noFill/>
            <a:ln w="6350">
              <a:solidFill>
                <a:sysClr val="windowText" lastClr="000000"/>
              </a:solidFill>
              <a:round/>
              <a:headEnd type="none" w="med" len="med"/>
              <a:tailEnd type="triangle"/>
            </a:ln>
            <a:extLst>
              <a:ext uri="{909E8E84-426E-40DD-AFC4-6F175D3DCCD1}">
                <a14:hiddenFill xmlns:a14="http://schemas.microsoft.com/office/drawing/2010/main">
                  <a:noFill/>
                </a14:hiddenFill>
              </a:ext>
            </a:extLst>
          </p:spPr>
        </p:cxnSp>
        <p:sp>
          <p:nvSpPr>
            <p:cNvPr id="50" name="Oval 49"/>
            <p:cNvSpPr/>
            <p:nvPr/>
          </p:nvSpPr>
          <p:spPr>
            <a:xfrm>
              <a:off x="102358" y="313898"/>
              <a:ext cx="99173" cy="116847"/>
            </a:xfrm>
            <a:prstGeom prst="ellipse">
              <a:avLst/>
            </a:prstGeom>
            <a:solidFill>
              <a:srgbClr val="5B9BD5"/>
            </a:solidFill>
            <a:ln w="12700" cap="flat" cmpd="sng" algn="ctr">
              <a:solidFill>
                <a:srgbClr val="5B9BD5">
                  <a:shade val="50000"/>
                </a:srgbClr>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en-CA"/>
            </a:p>
          </p:txBody>
        </p:sp>
        <p:sp>
          <p:nvSpPr>
            <p:cNvPr id="51" name="Oval 50"/>
            <p:cNvSpPr/>
            <p:nvPr/>
          </p:nvSpPr>
          <p:spPr>
            <a:xfrm>
              <a:off x="1671851" y="293426"/>
              <a:ext cx="99173" cy="116440"/>
            </a:xfrm>
            <a:prstGeom prst="ellipse">
              <a:avLst/>
            </a:prstGeom>
            <a:solidFill>
              <a:srgbClr val="5B9BD5"/>
            </a:solidFill>
            <a:ln w="12700" cap="flat" cmpd="sng" algn="ctr">
              <a:solidFill>
                <a:srgbClr val="5B9BD5">
                  <a:shade val="50000"/>
                </a:srgbClr>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en-CA"/>
            </a:p>
          </p:txBody>
        </p:sp>
        <p:sp>
          <p:nvSpPr>
            <p:cNvPr id="52" name="Oval 51"/>
            <p:cNvSpPr/>
            <p:nvPr/>
          </p:nvSpPr>
          <p:spPr>
            <a:xfrm>
              <a:off x="873457" y="1146412"/>
              <a:ext cx="113453" cy="107759"/>
            </a:xfrm>
            <a:prstGeom prst="ellipse">
              <a:avLst/>
            </a:prstGeom>
            <a:solidFill>
              <a:srgbClr val="5B9BD5"/>
            </a:solidFill>
            <a:ln w="12700" cap="flat" cmpd="sng" algn="ctr">
              <a:solidFill>
                <a:srgbClr val="5B9BD5">
                  <a:shade val="50000"/>
                </a:srgbClr>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en-CA"/>
            </a:p>
          </p:txBody>
        </p:sp>
      </p:grpSp>
      <p:sp>
        <p:nvSpPr>
          <p:cNvPr id="5" name="Rectangle 4"/>
          <p:cNvSpPr/>
          <p:nvPr/>
        </p:nvSpPr>
        <p:spPr>
          <a:xfrm>
            <a:off x="708522" y="5534935"/>
            <a:ext cx="7521078" cy="369332"/>
          </a:xfrm>
          <a:prstGeom prst="rect">
            <a:avLst/>
          </a:prstGeom>
        </p:spPr>
        <p:txBody>
          <a:bodyPr wrap="square">
            <a:spAutoFit/>
          </a:bodyPr>
          <a:lstStyle/>
          <a:p>
            <a:r>
              <a:rPr lang="zh-CN" altLang="en-US" dirty="0">
                <a:ea typeface="等线" panose="02010600030101010101" pitchFamily="2" charset="-122"/>
                <a:cs typeface="Times New Roman" panose="02020603050405020304" pitchFamily="18" charset="0"/>
              </a:rPr>
              <a:t>撞击路径并不会造成两个变量的相关性</a:t>
            </a:r>
            <a:endParaRPr lang="en-CA" dirty="0"/>
          </a:p>
        </p:txBody>
      </p:sp>
    </p:spTree>
    <p:extLst>
      <p:ext uri="{BB962C8B-B14F-4D97-AF65-F5344CB8AC3E}">
        <p14:creationId xmlns:p14="http://schemas.microsoft.com/office/powerpoint/2010/main" val="19732598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dirty="0"/>
              <a:t>大纲</a:t>
            </a:r>
            <a:endParaRPr lang="en-CA" dirty="0"/>
          </a:p>
        </p:txBody>
      </p:sp>
      <p:sp>
        <p:nvSpPr>
          <p:cNvPr id="3" name="Text Placeholder 2"/>
          <p:cNvSpPr>
            <a:spLocks noGrp="1"/>
          </p:cNvSpPr>
          <p:nvPr>
            <p:ph type="body" idx="1"/>
          </p:nvPr>
        </p:nvSpPr>
        <p:spPr>
          <a:xfrm>
            <a:off x="152400" y="1143000"/>
            <a:ext cx="8686800" cy="5277384"/>
          </a:xfrm>
        </p:spPr>
        <p:txBody>
          <a:bodyPr/>
          <a:lstStyle/>
          <a:p>
            <a:pPr marL="342900" indent="-342900">
              <a:buFont typeface="Arial" panose="020B0604020202020204" pitchFamily="34" charset="0"/>
              <a:buChar char="•"/>
            </a:pPr>
            <a:r>
              <a:rPr lang="zh-CN" altLang="en-US" dirty="0">
                <a:latin typeface="DengXian" panose="02010600030101010101" pitchFamily="2" charset="-122"/>
                <a:ea typeface="DengXian" panose="02010600030101010101" pitchFamily="2" charset="-122"/>
                <a:cs typeface="Times New Roman" panose="02020603050405020304" pitchFamily="18" charset="0"/>
              </a:rPr>
              <a:t>辛普森悖论</a:t>
            </a:r>
            <a:endParaRPr lang="en-CA" altLang="zh-CN" dirty="0">
              <a:latin typeface="DengXian" panose="02010600030101010101" pitchFamily="2" charset="-122"/>
              <a:ea typeface="DengXian" panose="02010600030101010101" pitchFamily="2" charset="-122"/>
              <a:cs typeface="Times New Roman" panose="02020603050405020304" pitchFamily="18" charset="0"/>
            </a:endParaRPr>
          </a:p>
          <a:p>
            <a:pPr marL="342900" indent="-342900">
              <a:buFont typeface="Arial" panose="020B0604020202020204" pitchFamily="34" charset="0"/>
              <a:buChar char="•"/>
            </a:pPr>
            <a:r>
              <a:rPr lang="zh-CN" dirty="0">
                <a:effectLst/>
                <a:latin typeface="DengXian" panose="02010600030101010101" pitchFamily="2" charset="-122"/>
                <a:ea typeface="DengXian" panose="02010600030101010101" pitchFamily="2" charset="-122"/>
                <a:cs typeface="Times New Roman" panose="02020603050405020304" pitchFamily="18" charset="0"/>
              </a:rPr>
              <a:t>变量关系路径图</a:t>
            </a:r>
            <a:endParaRPr lang="en-CA" altLang="zh-CN" dirty="0">
              <a:effectLst/>
              <a:latin typeface="DengXian" panose="02010600030101010101" pitchFamily="2" charset="-122"/>
              <a:ea typeface="DengXian" panose="02010600030101010101" pitchFamily="2" charset="-122"/>
              <a:cs typeface="Times New Roman" panose="02020603050405020304" pitchFamily="18" charset="0"/>
            </a:endParaRPr>
          </a:p>
          <a:p>
            <a:pPr marL="342900" indent="-342900">
              <a:buFont typeface="Arial" panose="020B0604020202020204" pitchFamily="34" charset="0"/>
              <a:buChar char="•"/>
            </a:pPr>
            <a:r>
              <a:rPr lang="zh-CN" kern="2200" cap="small" dirty="0">
                <a:effectLst/>
                <a:latin typeface="DengXian" panose="02010600030101010101" pitchFamily="2" charset="-122"/>
                <a:ea typeface="DengXian" panose="02010600030101010101" pitchFamily="2" charset="-122"/>
              </a:rPr>
              <a:t>因果关系估计偏差来源</a:t>
            </a:r>
            <a:endParaRPr lang="en-US" altLang="zh-CN" dirty="0">
              <a:latin typeface="DengXian" panose="02010600030101010101" pitchFamily="2" charset="-122"/>
              <a:ea typeface="DengXian" panose="02010600030101010101" pitchFamily="2" charset="-122"/>
              <a:cs typeface="Times New Roman" panose="02020603050405020304" pitchFamily="18" charset="0"/>
            </a:endParaRPr>
          </a:p>
          <a:p>
            <a:pPr marL="342900" indent="-342900">
              <a:buFont typeface="Arial" panose="020B0604020202020204" pitchFamily="34" charset="0"/>
              <a:buChar char="•"/>
            </a:pPr>
            <a:r>
              <a:rPr lang="zh-CN" altLang="en-US" dirty="0">
                <a:latin typeface="DengXian" panose="02010600030101010101" pitchFamily="2" charset="-122"/>
                <a:ea typeface="DengXian" panose="02010600030101010101" pitchFamily="2" charset="-122"/>
                <a:cs typeface="Times New Roman" panose="02020603050405020304" pitchFamily="18" charset="0"/>
              </a:rPr>
              <a:t>常用因果关系实证方法概览</a:t>
            </a:r>
            <a:endParaRPr lang="en-CA" altLang="zh-CN" dirty="0">
              <a:latin typeface="DengXian" panose="02010600030101010101" pitchFamily="2" charset="-122"/>
              <a:ea typeface="DengXian" panose="02010600030101010101" pitchFamily="2" charset="-122"/>
              <a:cs typeface="Times New Roman" panose="02020603050405020304" pitchFamily="18" charset="0"/>
            </a:endParaRPr>
          </a:p>
          <a:p>
            <a:pPr marL="1165225" lvl="2" indent="-342900">
              <a:buFont typeface="Arial" panose="020B0604020202020204" pitchFamily="34" charset="0"/>
              <a:buChar char="•"/>
            </a:pPr>
            <a:r>
              <a:rPr lang="zh-CN" altLang="en-US" sz="2200" dirty="0">
                <a:solidFill>
                  <a:schemeClr val="tx1"/>
                </a:solidFill>
                <a:latin typeface="DengXian" panose="02010600030101010101" pitchFamily="2" charset="-122"/>
                <a:ea typeface="DengXian" panose="02010600030101010101" pitchFamily="2" charset="-122"/>
                <a:cs typeface="Times New Roman" panose="02020603050405020304" pitchFamily="18" charset="0"/>
              </a:rPr>
              <a:t>随机实验</a:t>
            </a:r>
            <a:endParaRPr lang="en-US" altLang="zh-CN" sz="2200" dirty="0">
              <a:solidFill>
                <a:schemeClr val="tx1"/>
              </a:solidFill>
              <a:latin typeface="DengXian" panose="02010600030101010101" pitchFamily="2" charset="-122"/>
              <a:ea typeface="DengXian" panose="02010600030101010101" pitchFamily="2" charset="-122"/>
              <a:cs typeface="Times New Roman" panose="02020603050405020304" pitchFamily="18" charset="0"/>
            </a:endParaRPr>
          </a:p>
          <a:p>
            <a:pPr marL="1165225" lvl="2" indent="-342900">
              <a:buFont typeface="Arial" panose="020B0604020202020204" pitchFamily="34" charset="0"/>
              <a:buChar char="•"/>
            </a:pPr>
            <a:r>
              <a:rPr lang="zh-CN" altLang="en-US" sz="2200" dirty="0">
                <a:solidFill>
                  <a:schemeClr val="tx1"/>
                </a:solidFill>
                <a:latin typeface="DengXian" panose="02010600030101010101" pitchFamily="2" charset="-122"/>
                <a:ea typeface="DengXian" panose="02010600030101010101" pitchFamily="2" charset="-122"/>
                <a:cs typeface="Times New Roman" panose="02020603050405020304" pitchFamily="18" charset="0"/>
              </a:rPr>
              <a:t>准试验 （双重差分法，断点回归）</a:t>
            </a:r>
            <a:endParaRPr lang="en-US" altLang="zh-CN" sz="2200" dirty="0">
              <a:solidFill>
                <a:schemeClr val="tx1"/>
              </a:solidFill>
              <a:latin typeface="DengXian" panose="02010600030101010101" pitchFamily="2" charset="-122"/>
              <a:ea typeface="DengXian" panose="02010600030101010101" pitchFamily="2" charset="-122"/>
              <a:cs typeface="Times New Roman" panose="02020603050405020304" pitchFamily="18" charset="0"/>
            </a:endParaRPr>
          </a:p>
          <a:p>
            <a:pPr marL="1165225" lvl="2" indent="-342900">
              <a:buFont typeface="Arial" panose="020B0604020202020204" pitchFamily="34" charset="0"/>
              <a:buChar char="•"/>
            </a:pPr>
            <a:r>
              <a:rPr lang="zh-CN" altLang="en-US" sz="2200" dirty="0">
                <a:solidFill>
                  <a:schemeClr val="tx1"/>
                </a:solidFill>
                <a:latin typeface="DengXian" panose="02010600030101010101" pitchFamily="2" charset="-122"/>
                <a:ea typeface="DengXian" panose="02010600030101010101" pitchFamily="2" charset="-122"/>
                <a:cs typeface="Times New Roman" panose="02020603050405020304" pitchFamily="18" charset="0"/>
              </a:rPr>
              <a:t>观测数据研究 （回归方法，匹配方法，面板分析，工具变量法，</a:t>
            </a:r>
            <a:r>
              <a:rPr lang="en-CA" altLang="zh-CN" sz="2200" dirty="0">
                <a:solidFill>
                  <a:schemeClr val="tx1"/>
                </a:solidFill>
                <a:latin typeface="DengXian" panose="02010600030101010101" pitchFamily="2" charset="-122"/>
                <a:ea typeface="DengXian" panose="02010600030101010101" pitchFamily="2" charset="-122"/>
                <a:cs typeface="Times New Roman" panose="02020603050405020304" pitchFamily="18" charset="0"/>
              </a:rPr>
              <a:t>Heckman</a:t>
            </a:r>
            <a:r>
              <a:rPr lang="zh-CN" altLang="en-US" sz="2200" dirty="0">
                <a:solidFill>
                  <a:schemeClr val="tx1"/>
                </a:solidFill>
                <a:latin typeface="DengXian" panose="02010600030101010101" pitchFamily="2" charset="-122"/>
                <a:ea typeface="DengXian" panose="02010600030101010101" pitchFamily="2" charset="-122"/>
                <a:cs typeface="Times New Roman" panose="02020603050405020304" pitchFamily="18" charset="0"/>
              </a:rPr>
              <a:t>自选择模型）</a:t>
            </a:r>
            <a:endParaRPr lang="en-CA" altLang="zh-CN" sz="2200" dirty="0">
              <a:solidFill>
                <a:schemeClr val="tx1"/>
              </a:solidFill>
              <a:latin typeface="DengXian" panose="02010600030101010101" pitchFamily="2" charset="-122"/>
              <a:ea typeface="DengXian" panose="02010600030101010101" pitchFamily="2" charset="-122"/>
              <a:cs typeface="Times New Roman" panose="02020603050405020304" pitchFamily="18" charset="0"/>
            </a:endParaRPr>
          </a:p>
        </p:txBody>
      </p:sp>
      <p:sp>
        <p:nvSpPr>
          <p:cNvPr id="4" name="Footer Placeholder 3"/>
          <p:cNvSpPr>
            <a:spLocks noGrp="1"/>
          </p:cNvSpPr>
          <p:nvPr>
            <p:ph type="ftr" sz="quarter" idx="11"/>
          </p:nvPr>
        </p:nvSpPr>
        <p:spPr>
          <a:xfrm>
            <a:off x="5943600" y="6248400"/>
            <a:ext cx="2982686" cy="381000"/>
          </a:xfrm>
        </p:spPr>
        <p:txBody>
          <a:bodyPr/>
          <a:lstStyle/>
          <a:p>
            <a:pPr algn="l">
              <a:defRPr/>
            </a:pPr>
            <a:r>
              <a:rPr lang="zh-CN" altLang="en-US"/>
              <a:t>版权所有</a:t>
            </a:r>
            <a:r>
              <a:rPr lang="en-US" altLang="zh-CN"/>
              <a:t>@</a:t>
            </a:r>
            <a:r>
              <a:rPr lang="zh-CN" altLang="en-US"/>
              <a:t>上海财经大学出版社，使用需经授权</a:t>
            </a:r>
            <a:endParaRPr lang="en-US" dirty="0"/>
          </a:p>
        </p:txBody>
      </p:sp>
    </p:spTree>
    <p:extLst>
      <p:ext uri="{BB962C8B-B14F-4D97-AF65-F5344CB8AC3E}">
        <p14:creationId xmlns:p14="http://schemas.microsoft.com/office/powerpoint/2010/main" val="317529599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5" name="Rectangle 2"/>
          <p:cNvSpPr>
            <a:spLocks noGrp="1" noChangeArrowheads="1"/>
          </p:cNvSpPr>
          <p:nvPr>
            <p:ph type="title"/>
          </p:nvPr>
        </p:nvSpPr>
        <p:spPr/>
        <p:txBody>
          <a:bodyPr/>
          <a:lstStyle/>
          <a:p>
            <a:pPr eaLnBrk="1" hangingPunct="1"/>
            <a:r>
              <a:rPr lang="zh-CN" altLang="en-US" dirty="0"/>
              <a:t>开放路径和死路径</a:t>
            </a:r>
            <a:endParaRPr lang="en-US" altLang="en-US" b="1" dirty="0"/>
          </a:p>
        </p:txBody>
      </p:sp>
      <p:sp>
        <p:nvSpPr>
          <p:cNvPr id="23556" name="Rectangle 3"/>
          <p:cNvSpPr>
            <a:spLocks noGrp="1" noChangeArrowheads="1"/>
          </p:cNvSpPr>
          <p:nvPr>
            <p:ph type="body" idx="1"/>
          </p:nvPr>
        </p:nvSpPr>
        <p:spPr/>
        <p:txBody>
          <a:bodyPr/>
          <a:lstStyle/>
          <a:p>
            <a:pPr eaLnBrk="1" hangingPunct="1">
              <a:lnSpc>
                <a:spcPct val="90000"/>
              </a:lnSpc>
            </a:pPr>
            <a:r>
              <a:rPr lang="zh-CN" altLang="en-US" dirty="0"/>
              <a:t>我们将会造成变量相关的路径称为</a:t>
            </a:r>
            <a:r>
              <a:rPr lang="zh-CN" altLang="en-US" b="1" dirty="0"/>
              <a:t>开放路径</a:t>
            </a:r>
            <a:r>
              <a:rPr lang="zh-CN" altLang="en-US" dirty="0"/>
              <a:t>，不会造成变量相关的路径称为</a:t>
            </a:r>
            <a:r>
              <a:rPr lang="zh-CN" altLang="en-US" b="1" dirty="0"/>
              <a:t>死路径（或截断路径）</a:t>
            </a:r>
            <a:r>
              <a:rPr lang="zh-CN" altLang="en-US" dirty="0"/>
              <a:t>。</a:t>
            </a:r>
            <a:endParaRPr lang="en-CA" dirty="0"/>
          </a:p>
          <a:p>
            <a:pPr eaLnBrk="1" hangingPunct="1">
              <a:lnSpc>
                <a:spcPct val="90000"/>
              </a:lnSpc>
            </a:pPr>
            <a:endParaRPr lang="en-US" altLang="zh-CN" sz="2400" dirty="0">
              <a:latin typeface="Times New Roman" panose="02020603050405020304" pitchFamily="18" charset="0"/>
              <a:cs typeface="Times New Roman" panose="02020603050405020304" pitchFamily="18" charset="0"/>
            </a:endParaRPr>
          </a:p>
          <a:p>
            <a:pPr lvl="1" eaLnBrk="1" hangingPunct="1">
              <a:lnSpc>
                <a:spcPct val="90000"/>
              </a:lnSpc>
            </a:pPr>
            <a:endParaRPr lang="en-US" altLang="en-US" dirty="0"/>
          </a:p>
        </p:txBody>
      </p:sp>
      <p:graphicFrame>
        <p:nvGraphicFramePr>
          <p:cNvPr id="2" name="Diagram 1"/>
          <p:cNvGraphicFramePr/>
          <p:nvPr>
            <p:extLst>
              <p:ext uri="{D42A27DB-BD31-4B8C-83A1-F6EECF244321}">
                <p14:modId xmlns:p14="http://schemas.microsoft.com/office/powerpoint/2010/main" val="3223153175"/>
              </p:ext>
            </p:extLst>
          </p:nvPr>
        </p:nvGraphicFramePr>
        <p:xfrm>
          <a:off x="742156" y="2057400"/>
          <a:ext cx="7086600"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Footer Placeholder 2"/>
          <p:cNvSpPr>
            <a:spLocks noGrp="1"/>
          </p:cNvSpPr>
          <p:nvPr>
            <p:ph type="ftr" sz="quarter" idx="11"/>
          </p:nvPr>
        </p:nvSpPr>
        <p:spPr>
          <a:xfrm>
            <a:off x="6324600" y="6378348"/>
            <a:ext cx="2590800" cy="381000"/>
          </a:xfrm>
        </p:spPr>
        <p:txBody>
          <a:bodyPr/>
          <a:lstStyle/>
          <a:p>
            <a:pPr>
              <a:defRPr/>
            </a:pPr>
            <a:r>
              <a:rPr lang="zh-CN" altLang="en-US" dirty="0"/>
              <a:t>版权所有</a:t>
            </a:r>
            <a:r>
              <a:rPr lang="en-US" altLang="zh-CN" dirty="0"/>
              <a:t>@</a:t>
            </a:r>
            <a:r>
              <a:rPr lang="zh-CN" altLang="en-US" dirty="0"/>
              <a:t>上海财经大学出版社，使用需经授权</a:t>
            </a:r>
            <a:endParaRPr lang="en-US" dirty="0"/>
          </a:p>
        </p:txBody>
      </p:sp>
    </p:spTree>
    <p:extLst>
      <p:ext uri="{BB962C8B-B14F-4D97-AF65-F5344CB8AC3E}">
        <p14:creationId xmlns:p14="http://schemas.microsoft.com/office/powerpoint/2010/main" val="27752613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 grpId="0">
        <p:bldAsOne/>
      </p:bldGraphic>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a:extLst>
              <a:ext uri="{FF2B5EF4-FFF2-40B4-BE49-F238E27FC236}">
                <a16:creationId xmlns:a16="http://schemas.microsoft.com/office/drawing/2014/main" id="{BA90BA53-7706-4C15-9A8A-A6CA2CDAE36F}"/>
              </a:ext>
            </a:extLst>
          </p:cNvPr>
          <p:cNvSpPr>
            <a:spLocks noGrp="1"/>
          </p:cNvSpPr>
          <p:nvPr>
            <p:ph type="subTitle" idx="1"/>
          </p:nvPr>
        </p:nvSpPr>
        <p:spPr/>
        <p:txBody>
          <a:bodyPr/>
          <a:lstStyle/>
          <a:p>
            <a:endParaRPr lang="en-CA"/>
          </a:p>
        </p:txBody>
      </p:sp>
      <p:sp>
        <p:nvSpPr>
          <p:cNvPr id="3" name="Title 2">
            <a:extLst>
              <a:ext uri="{FF2B5EF4-FFF2-40B4-BE49-F238E27FC236}">
                <a16:creationId xmlns:a16="http://schemas.microsoft.com/office/drawing/2014/main" id="{F515E4F5-DDC0-4FCB-B8B9-92D754A31ADA}"/>
              </a:ext>
            </a:extLst>
          </p:cNvPr>
          <p:cNvSpPr>
            <a:spLocks noGrp="1"/>
          </p:cNvSpPr>
          <p:nvPr>
            <p:ph type="ctrTitle"/>
          </p:nvPr>
        </p:nvSpPr>
        <p:spPr/>
        <p:txBody>
          <a:bodyPr/>
          <a:lstStyle/>
          <a:p>
            <a:r>
              <a:rPr lang="zh-CN" sz="3600" b="1" kern="2200" cap="small" dirty="0">
                <a:effectLst/>
                <a:latin typeface="DengXian" panose="02010600030101010101" pitchFamily="2" charset="-122"/>
                <a:ea typeface="DengXian" panose="02010600030101010101" pitchFamily="2" charset="-122"/>
              </a:rPr>
              <a:t>因果关系估计偏差来源</a:t>
            </a:r>
            <a:endParaRPr lang="en-CA" sz="3600" dirty="0"/>
          </a:p>
        </p:txBody>
      </p:sp>
      <p:sp>
        <p:nvSpPr>
          <p:cNvPr id="4" name="Footer Placeholder 3">
            <a:extLst>
              <a:ext uri="{FF2B5EF4-FFF2-40B4-BE49-F238E27FC236}">
                <a16:creationId xmlns:a16="http://schemas.microsoft.com/office/drawing/2014/main" id="{11264865-733E-4046-A43B-89C395029D4B}"/>
              </a:ext>
            </a:extLst>
          </p:cNvPr>
          <p:cNvSpPr>
            <a:spLocks noGrp="1"/>
          </p:cNvSpPr>
          <p:nvPr>
            <p:ph type="ftr" sz="quarter" idx="11"/>
          </p:nvPr>
        </p:nvSpPr>
        <p:spPr>
          <a:xfrm>
            <a:off x="4648200" y="6172200"/>
            <a:ext cx="3962400" cy="457200"/>
          </a:xfrm>
        </p:spPr>
        <p:txBody>
          <a:bodyPr/>
          <a:lstStyle/>
          <a:p>
            <a:pPr>
              <a:defRPr/>
            </a:pPr>
            <a:r>
              <a:rPr lang="zh-CN" altLang="en-US"/>
              <a:t>版权所有</a:t>
            </a:r>
            <a:r>
              <a:rPr lang="en-US" altLang="zh-CN"/>
              <a:t>@</a:t>
            </a:r>
            <a:r>
              <a:rPr lang="zh-CN" altLang="en-US"/>
              <a:t>上海财经大学出版社，使用需经授权</a:t>
            </a:r>
            <a:endParaRPr lang="en-US"/>
          </a:p>
        </p:txBody>
      </p:sp>
    </p:spTree>
    <p:extLst>
      <p:ext uri="{BB962C8B-B14F-4D97-AF65-F5344CB8AC3E}">
        <p14:creationId xmlns:p14="http://schemas.microsoft.com/office/powerpoint/2010/main" val="8119641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dirty="0"/>
              <a:t>因果关系估计误差来源</a:t>
            </a:r>
            <a:endParaRPr lang="en-CA" dirty="0"/>
          </a:p>
        </p:txBody>
      </p:sp>
      <p:sp>
        <p:nvSpPr>
          <p:cNvPr id="3" name="Text Placeholder 2"/>
          <p:cNvSpPr>
            <a:spLocks noGrp="1"/>
          </p:cNvSpPr>
          <p:nvPr>
            <p:ph type="body" idx="1"/>
          </p:nvPr>
        </p:nvSpPr>
        <p:spPr/>
        <p:txBody>
          <a:bodyPr/>
          <a:lstStyle/>
          <a:p>
            <a:r>
              <a:rPr lang="zh-CN" altLang="en-US" dirty="0"/>
              <a:t>估计解释变量和被解释变量之间因果关系的本质是找到二者间所有的因果路径，同时去除二者间的非因果关系路径。</a:t>
            </a:r>
            <a:endParaRPr lang="en-CA" altLang="zh-CN" dirty="0"/>
          </a:p>
          <a:p>
            <a:r>
              <a:rPr lang="zh-CN" altLang="en-US" dirty="0"/>
              <a:t>在实际研究中如果没能正确处理变量间的路径关系，会造成各种误差，这些误差可以归纳为以下三类</a:t>
            </a:r>
            <a:endParaRPr lang="en-CA" dirty="0"/>
          </a:p>
          <a:p>
            <a:pPr marL="342900" indent="-342900">
              <a:buFont typeface="Arial" panose="020B0604020202020204" pitchFamily="34" charset="0"/>
              <a:buChar char="•"/>
            </a:pPr>
            <a:endParaRPr lang="en-US" altLang="zh-CN" b="1" dirty="0"/>
          </a:p>
          <a:p>
            <a:pPr marL="342900" indent="-342900">
              <a:buFont typeface="Arial" panose="020B0604020202020204" pitchFamily="34" charset="0"/>
              <a:buChar char="•"/>
            </a:pPr>
            <a:r>
              <a:rPr lang="zh-CN" altLang="en-US" b="1" dirty="0"/>
              <a:t>混淆误差</a:t>
            </a:r>
            <a:endParaRPr lang="en-CA" altLang="zh-CN" b="1" dirty="0"/>
          </a:p>
          <a:p>
            <a:pPr marL="342900" indent="-342900">
              <a:buFont typeface="Arial" panose="020B0604020202020204" pitchFamily="34" charset="0"/>
              <a:buChar char="•"/>
            </a:pPr>
            <a:endParaRPr lang="en-CA" b="1" dirty="0"/>
          </a:p>
          <a:p>
            <a:pPr marL="342900" indent="-342900">
              <a:buFont typeface="Arial" panose="020B0604020202020204" pitchFamily="34" charset="0"/>
              <a:buChar char="•"/>
            </a:pPr>
            <a:r>
              <a:rPr lang="zh-CN" altLang="en-US" b="1" dirty="0"/>
              <a:t>过度控制误差</a:t>
            </a:r>
            <a:endParaRPr lang="en-CA" altLang="zh-CN" b="1" dirty="0"/>
          </a:p>
          <a:p>
            <a:pPr marL="342900" indent="-342900">
              <a:buFont typeface="Arial" panose="020B0604020202020204" pitchFamily="34" charset="0"/>
              <a:buChar char="•"/>
            </a:pPr>
            <a:endParaRPr lang="en-CA" altLang="zh-CN" b="1" dirty="0"/>
          </a:p>
          <a:p>
            <a:pPr marL="342900" indent="-342900">
              <a:buFont typeface="Arial" panose="020B0604020202020204" pitchFamily="34" charset="0"/>
              <a:buChar char="•"/>
            </a:pPr>
            <a:r>
              <a:rPr lang="zh-CN" altLang="en-US" b="1" dirty="0"/>
              <a:t>内生选择性误差（对撞误差）</a:t>
            </a:r>
            <a:endParaRPr lang="en-US" altLang="zh-CN" b="1" dirty="0"/>
          </a:p>
          <a:p>
            <a:endParaRPr lang="en-CA" dirty="0"/>
          </a:p>
          <a:p>
            <a:endParaRPr lang="en-CA" dirty="0"/>
          </a:p>
        </p:txBody>
      </p:sp>
      <p:sp>
        <p:nvSpPr>
          <p:cNvPr id="4" name="Footer Placeholder 3"/>
          <p:cNvSpPr>
            <a:spLocks noGrp="1"/>
          </p:cNvSpPr>
          <p:nvPr>
            <p:ph type="ftr" sz="quarter" idx="11"/>
          </p:nvPr>
        </p:nvSpPr>
        <p:spPr/>
        <p:txBody>
          <a:bodyPr/>
          <a:lstStyle/>
          <a:p>
            <a:pPr>
              <a:defRPr/>
            </a:pPr>
            <a:r>
              <a:rPr lang="zh-CN" altLang="en-US"/>
              <a:t>版权所有</a:t>
            </a:r>
            <a:r>
              <a:rPr lang="en-US" altLang="zh-CN"/>
              <a:t>@</a:t>
            </a:r>
            <a:r>
              <a:rPr lang="zh-CN" altLang="en-US"/>
              <a:t>上海财经大学出版社，使用需经授权</a:t>
            </a:r>
            <a:endParaRPr lang="en-US" dirty="0"/>
          </a:p>
        </p:txBody>
      </p:sp>
    </p:spTree>
    <p:extLst>
      <p:ext uri="{BB962C8B-B14F-4D97-AF65-F5344CB8AC3E}">
        <p14:creationId xmlns:p14="http://schemas.microsoft.com/office/powerpoint/2010/main" val="149369918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5" name="Rectangle 2"/>
          <p:cNvSpPr>
            <a:spLocks noGrp="1" noChangeArrowheads="1"/>
          </p:cNvSpPr>
          <p:nvPr>
            <p:ph type="title"/>
          </p:nvPr>
        </p:nvSpPr>
        <p:spPr/>
        <p:txBody>
          <a:bodyPr>
            <a:normAutofit fontScale="90000"/>
          </a:bodyPr>
          <a:lstStyle/>
          <a:p>
            <a:pPr eaLnBrk="1" hangingPunct="1"/>
            <a:r>
              <a:rPr lang="zh-CN" altLang="en-US" b="1" dirty="0"/>
              <a:t>截断混淆路径</a:t>
            </a:r>
            <a:endParaRPr lang="en-US" altLang="en-US" b="1" dirty="0"/>
          </a:p>
        </p:txBody>
      </p:sp>
      <p:sp>
        <p:nvSpPr>
          <p:cNvPr id="2" name="Text Placeholder 1"/>
          <p:cNvSpPr>
            <a:spLocks noGrp="1"/>
          </p:cNvSpPr>
          <p:nvPr>
            <p:ph type="body" idx="1"/>
          </p:nvPr>
        </p:nvSpPr>
        <p:spPr/>
        <p:txBody>
          <a:bodyPr/>
          <a:lstStyle/>
          <a:p>
            <a:endParaRPr lang="en-CA" dirty="0"/>
          </a:p>
        </p:txBody>
      </p:sp>
      <p:sp>
        <p:nvSpPr>
          <p:cNvPr id="28676" name="Text Box 4"/>
          <p:cNvSpPr txBox="1">
            <a:spLocks noChangeArrowheads="1"/>
          </p:cNvSpPr>
          <p:nvPr/>
        </p:nvSpPr>
        <p:spPr bwMode="auto">
          <a:xfrm>
            <a:off x="1003300" y="3073239"/>
            <a:ext cx="38735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cs typeface="Times New Roman" panose="02020603050405020304" pitchFamily="18" charset="0"/>
              </a:defRPr>
            </a:lvl1pPr>
            <a:lvl2pPr marL="742950" indent="-285750">
              <a:defRPr>
                <a:solidFill>
                  <a:schemeClr val="tx1"/>
                </a:solidFill>
                <a:latin typeface="Arial" panose="020B0604020202020204" pitchFamily="34" charset="0"/>
                <a:cs typeface="Times New Roman" panose="02020603050405020304" pitchFamily="18" charset="0"/>
              </a:defRPr>
            </a:lvl2pPr>
            <a:lvl3pPr marL="1143000" indent="-228600">
              <a:defRPr>
                <a:solidFill>
                  <a:schemeClr val="tx1"/>
                </a:solidFill>
                <a:latin typeface="Arial" panose="020B0604020202020204" pitchFamily="34" charset="0"/>
                <a:cs typeface="Times New Roman" panose="02020603050405020304" pitchFamily="18" charset="0"/>
              </a:defRPr>
            </a:lvl3pPr>
            <a:lvl4pPr marL="1600200" indent="-228600">
              <a:defRPr>
                <a:solidFill>
                  <a:schemeClr val="tx1"/>
                </a:solidFill>
                <a:latin typeface="Arial" panose="020B0604020202020204" pitchFamily="34" charset="0"/>
                <a:cs typeface="Times New Roman" panose="02020603050405020304" pitchFamily="18" charset="0"/>
              </a:defRPr>
            </a:lvl4pPr>
            <a:lvl5pPr marL="2057400" indent="-228600">
              <a:defRPr>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9pPr>
          </a:lstStyle>
          <a:p>
            <a:pPr eaLnBrk="1" hangingPunct="1"/>
            <a:r>
              <a:rPr lang="en-US" altLang="en-US" sz="2400" i="1">
                <a:cs typeface="Arial" panose="020B0604020202020204" pitchFamily="34" charset="0"/>
              </a:rPr>
              <a:t>A</a:t>
            </a:r>
            <a:endParaRPr lang="en-US" altLang="en-US" sz="2400" i="1">
              <a:latin typeface="Times New Roman" panose="02020603050405020304" pitchFamily="18" charset="0"/>
              <a:cs typeface="Arial" panose="020B0604020202020204" pitchFamily="34" charset="0"/>
            </a:endParaRPr>
          </a:p>
        </p:txBody>
      </p:sp>
      <p:sp>
        <p:nvSpPr>
          <p:cNvPr id="28677" name="Text Box 7"/>
          <p:cNvSpPr txBox="1">
            <a:spLocks noChangeArrowheads="1"/>
          </p:cNvSpPr>
          <p:nvPr/>
        </p:nvSpPr>
        <p:spPr bwMode="auto">
          <a:xfrm>
            <a:off x="4133144" y="3131212"/>
            <a:ext cx="369887"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cs typeface="Times New Roman" panose="02020603050405020304" pitchFamily="18" charset="0"/>
              </a:defRPr>
            </a:lvl1pPr>
            <a:lvl2pPr marL="742950" indent="-285750">
              <a:defRPr>
                <a:solidFill>
                  <a:schemeClr val="tx1"/>
                </a:solidFill>
                <a:latin typeface="Arial" panose="020B0604020202020204" pitchFamily="34" charset="0"/>
                <a:cs typeface="Times New Roman" panose="02020603050405020304" pitchFamily="18" charset="0"/>
              </a:defRPr>
            </a:lvl2pPr>
            <a:lvl3pPr marL="1143000" indent="-228600">
              <a:defRPr>
                <a:solidFill>
                  <a:schemeClr val="tx1"/>
                </a:solidFill>
                <a:latin typeface="Arial" panose="020B0604020202020204" pitchFamily="34" charset="0"/>
                <a:cs typeface="Times New Roman" panose="02020603050405020304" pitchFamily="18" charset="0"/>
              </a:defRPr>
            </a:lvl3pPr>
            <a:lvl4pPr marL="1600200" indent="-228600">
              <a:defRPr>
                <a:solidFill>
                  <a:schemeClr val="tx1"/>
                </a:solidFill>
                <a:latin typeface="Arial" panose="020B0604020202020204" pitchFamily="34" charset="0"/>
                <a:cs typeface="Times New Roman" panose="02020603050405020304" pitchFamily="18" charset="0"/>
              </a:defRPr>
            </a:lvl4pPr>
            <a:lvl5pPr marL="2057400" indent="-228600">
              <a:defRPr>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9pPr>
          </a:lstStyle>
          <a:p>
            <a:pPr eaLnBrk="1" hangingPunct="1"/>
            <a:r>
              <a:rPr lang="en-US" altLang="en-US" sz="2400" i="1" dirty="0">
                <a:cs typeface="Arial" panose="020B0604020202020204" pitchFamily="34" charset="0"/>
              </a:rPr>
              <a:t>Z</a:t>
            </a:r>
            <a:endParaRPr lang="en-US" altLang="en-US" sz="2400" i="1" dirty="0">
              <a:latin typeface="Times New Roman" panose="02020603050405020304" pitchFamily="18" charset="0"/>
              <a:cs typeface="Arial" panose="020B0604020202020204" pitchFamily="34" charset="0"/>
            </a:endParaRPr>
          </a:p>
        </p:txBody>
      </p:sp>
      <p:sp>
        <p:nvSpPr>
          <p:cNvPr id="28678" name="Text Box 4"/>
          <p:cNvSpPr txBox="1">
            <a:spLocks noChangeArrowheads="1"/>
          </p:cNvSpPr>
          <p:nvPr/>
        </p:nvSpPr>
        <p:spPr bwMode="auto">
          <a:xfrm>
            <a:off x="2082006" y="1453190"/>
            <a:ext cx="407988"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cs typeface="Times New Roman" panose="02020603050405020304" pitchFamily="18" charset="0"/>
              </a:defRPr>
            </a:lvl1pPr>
            <a:lvl2pPr marL="742950" indent="-285750">
              <a:defRPr>
                <a:solidFill>
                  <a:schemeClr val="tx1"/>
                </a:solidFill>
                <a:latin typeface="Arial" panose="020B0604020202020204" pitchFamily="34" charset="0"/>
                <a:cs typeface="Times New Roman" panose="02020603050405020304" pitchFamily="18" charset="0"/>
              </a:defRPr>
            </a:lvl2pPr>
            <a:lvl3pPr marL="1143000" indent="-228600">
              <a:defRPr>
                <a:solidFill>
                  <a:schemeClr val="tx1"/>
                </a:solidFill>
                <a:latin typeface="Arial" panose="020B0604020202020204" pitchFamily="34" charset="0"/>
                <a:cs typeface="Times New Roman" panose="02020603050405020304" pitchFamily="18" charset="0"/>
              </a:defRPr>
            </a:lvl3pPr>
            <a:lvl4pPr marL="1600200" indent="-228600">
              <a:defRPr>
                <a:solidFill>
                  <a:schemeClr val="tx1"/>
                </a:solidFill>
                <a:latin typeface="Arial" panose="020B0604020202020204" pitchFamily="34" charset="0"/>
                <a:cs typeface="Times New Roman" panose="02020603050405020304" pitchFamily="18" charset="0"/>
              </a:defRPr>
            </a:lvl4pPr>
            <a:lvl5pPr marL="2057400" indent="-228600">
              <a:defRPr>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9pPr>
          </a:lstStyle>
          <a:p>
            <a:pPr eaLnBrk="1" hangingPunct="1"/>
            <a:r>
              <a:rPr lang="en-US" altLang="en-US" sz="2400" i="1" dirty="0">
                <a:cs typeface="Arial" panose="020B0604020202020204" pitchFamily="34" charset="0"/>
              </a:rPr>
              <a:t>C</a:t>
            </a:r>
            <a:endParaRPr lang="en-US" altLang="en-US" sz="2400" i="1" dirty="0">
              <a:latin typeface="Times New Roman" panose="02020603050405020304" pitchFamily="18" charset="0"/>
              <a:cs typeface="Arial" panose="020B0604020202020204" pitchFamily="34" charset="0"/>
            </a:endParaRPr>
          </a:p>
        </p:txBody>
      </p:sp>
      <p:sp>
        <p:nvSpPr>
          <p:cNvPr id="28679" name="Line 6"/>
          <p:cNvSpPr>
            <a:spLocks noChangeShapeType="1"/>
          </p:cNvSpPr>
          <p:nvPr/>
        </p:nvSpPr>
        <p:spPr bwMode="auto">
          <a:xfrm>
            <a:off x="2466975" y="2069307"/>
            <a:ext cx="1106488" cy="1173956"/>
          </a:xfrm>
          <a:prstGeom prst="line">
            <a:avLst/>
          </a:prstGeom>
          <a:noFill/>
          <a:ln w="28575">
            <a:solidFill>
              <a:schemeClr val="tx1"/>
            </a:solidFill>
            <a:round/>
            <a:headEnd/>
            <a:tailEnd type="arrow" w="med" len="med"/>
          </a:ln>
          <a:extLst>
            <a:ext uri="{909E8E84-426E-40DD-AFC4-6F175D3DCCD1}">
              <a14:hiddenFill xmlns:a14="http://schemas.microsoft.com/office/drawing/2010/main">
                <a:noFill/>
              </a14:hiddenFill>
            </a:ext>
          </a:extLst>
        </p:spPr>
        <p:txBody>
          <a:bodyPr/>
          <a:lstStyle/>
          <a:p>
            <a:endParaRPr lang="en-CA"/>
          </a:p>
        </p:txBody>
      </p:sp>
      <p:cxnSp>
        <p:nvCxnSpPr>
          <p:cNvPr id="28680" name="Straight Arrow Connector 146"/>
          <p:cNvCxnSpPr>
            <a:cxnSpLocks noChangeShapeType="1"/>
          </p:cNvCxnSpPr>
          <p:nvPr/>
        </p:nvCxnSpPr>
        <p:spPr bwMode="auto">
          <a:xfrm flipH="1">
            <a:off x="1576957" y="2068600"/>
            <a:ext cx="558913" cy="1080180"/>
          </a:xfrm>
          <a:prstGeom prst="straightConnector1">
            <a:avLst/>
          </a:prstGeom>
          <a:noFill/>
          <a:ln w="28575">
            <a:solidFill>
              <a:schemeClr val="tx1"/>
            </a:solidFill>
            <a:round/>
            <a:headEnd/>
            <a:tailEnd type="arrow" w="med" len="med"/>
          </a:ln>
          <a:extLst>
            <a:ext uri="{909E8E84-426E-40DD-AFC4-6F175D3DCCD1}">
              <a14:hiddenFill xmlns:a14="http://schemas.microsoft.com/office/drawing/2010/main">
                <a:noFill/>
              </a14:hiddenFill>
            </a:ext>
          </a:extLst>
        </p:spPr>
      </p:cxnSp>
      <p:sp>
        <p:nvSpPr>
          <p:cNvPr id="28681" name="Rectangle 51"/>
          <p:cNvSpPr>
            <a:spLocks noChangeArrowheads="1"/>
          </p:cNvSpPr>
          <p:nvPr/>
        </p:nvSpPr>
        <p:spPr bwMode="auto">
          <a:xfrm>
            <a:off x="2139950" y="1600201"/>
            <a:ext cx="381000" cy="381000"/>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Arial" panose="020B0604020202020204" pitchFamily="34" charset="0"/>
                <a:cs typeface="Times New Roman" panose="02020603050405020304" pitchFamily="18" charset="0"/>
              </a:defRPr>
            </a:lvl1pPr>
            <a:lvl2pPr marL="742950" indent="-285750">
              <a:defRPr>
                <a:solidFill>
                  <a:schemeClr val="tx1"/>
                </a:solidFill>
                <a:latin typeface="Arial" panose="020B0604020202020204" pitchFamily="34" charset="0"/>
                <a:cs typeface="Times New Roman" panose="02020603050405020304" pitchFamily="18" charset="0"/>
              </a:defRPr>
            </a:lvl2pPr>
            <a:lvl3pPr marL="1143000" indent="-228600">
              <a:defRPr>
                <a:solidFill>
                  <a:schemeClr val="tx1"/>
                </a:solidFill>
                <a:latin typeface="Arial" panose="020B0604020202020204" pitchFamily="34" charset="0"/>
                <a:cs typeface="Times New Roman" panose="02020603050405020304" pitchFamily="18" charset="0"/>
              </a:defRPr>
            </a:lvl3pPr>
            <a:lvl4pPr marL="1600200" indent="-228600">
              <a:defRPr>
                <a:solidFill>
                  <a:schemeClr val="tx1"/>
                </a:solidFill>
                <a:latin typeface="Arial" panose="020B0604020202020204" pitchFamily="34" charset="0"/>
                <a:cs typeface="Times New Roman" panose="02020603050405020304" pitchFamily="18" charset="0"/>
              </a:defRPr>
            </a:lvl4pPr>
            <a:lvl5pPr marL="2057400" indent="-228600">
              <a:defRPr>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9pPr>
          </a:lstStyle>
          <a:p>
            <a:endParaRPr lang="en-US" altLang="en-US"/>
          </a:p>
        </p:txBody>
      </p:sp>
      <p:sp>
        <p:nvSpPr>
          <p:cNvPr id="28687" name="Rectangle 51"/>
          <p:cNvSpPr>
            <a:spLocks noChangeArrowheads="1"/>
          </p:cNvSpPr>
          <p:nvPr/>
        </p:nvSpPr>
        <p:spPr bwMode="auto">
          <a:xfrm>
            <a:off x="7346838" y="2386808"/>
            <a:ext cx="381000" cy="381000"/>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Arial" panose="020B0604020202020204" pitchFamily="34" charset="0"/>
                <a:cs typeface="Times New Roman" panose="02020603050405020304" pitchFamily="18" charset="0"/>
              </a:defRPr>
            </a:lvl1pPr>
            <a:lvl2pPr marL="742950" indent="-285750">
              <a:defRPr>
                <a:solidFill>
                  <a:schemeClr val="tx1"/>
                </a:solidFill>
                <a:latin typeface="Arial" panose="020B0604020202020204" pitchFamily="34" charset="0"/>
                <a:cs typeface="Times New Roman" panose="02020603050405020304" pitchFamily="18" charset="0"/>
              </a:defRPr>
            </a:lvl2pPr>
            <a:lvl3pPr marL="1143000" indent="-228600">
              <a:defRPr>
                <a:solidFill>
                  <a:schemeClr val="tx1"/>
                </a:solidFill>
                <a:latin typeface="Arial" panose="020B0604020202020204" pitchFamily="34" charset="0"/>
                <a:cs typeface="Times New Roman" panose="02020603050405020304" pitchFamily="18" charset="0"/>
              </a:defRPr>
            </a:lvl3pPr>
            <a:lvl4pPr marL="1600200" indent="-228600">
              <a:defRPr>
                <a:solidFill>
                  <a:schemeClr val="tx1"/>
                </a:solidFill>
                <a:latin typeface="Arial" panose="020B0604020202020204" pitchFamily="34" charset="0"/>
                <a:cs typeface="Times New Roman" panose="02020603050405020304" pitchFamily="18" charset="0"/>
              </a:defRPr>
            </a:lvl4pPr>
            <a:lvl5pPr marL="2057400" indent="-228600">
              <a:defRPr>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9pPr>
          </a:lstStyle>
          <a:p>
            <a:endParaRPr lang="en-US" altLang="en-US"/>
          </a:p>
        </p:txBody>
      </p:sp>
      <p:sp>
        <p:nvSpPr>
          <p:cNvPr id="28690" name="Line 20"/>
          <p:cNvSpPr>
            <a:spLocks noChangeShapeType="1"/>
          </p:cNvSpPr>
          <p:nvPr/>
        </p:nvSpPr>
        <p:spPr bwMode="auto">
          <a:xfrm flipH="1">
            <a:off x="1608480" y="2613822"/>
            <a:ext cx="332920" cy="14286"/>
          </a:xfrm>
          <a:prstGeom prst="line">
            <a:avLst/>
          </a:prstGeom>
          <a:noFill/>
          <a:ln w="28575">
            <a:solidFill>
              <a:schemeClr val="tx1"/>
            </a:solidFill>
            <a:miter lim="800000"/>
            <a:headEnd/>
            <a:tailEnd/>
          </a:ln>
          <a:extLst>
            <a:ext uri="{909E8E84-426E-40DD-AFC4-6F175D3DCCD1}">
              <a14:hiddenFill xmlns:a14="http://schemas.microsoft.com/office/drawing/2010/main">
                <a:noFill/>
              </a14:hiddenFill>
            </a:ext>
          </a:extLst>
        </p:spPr>
        <p:txBody>
          <a:bodyPr wrap="none"/>
          <a:lstStyle/>
          <a:p>
            <a:endParaRPr lang="en-CA"/>
          </a:p>
        </p:txBody>
      </p:sp>
      <p:sp>
        <p:nvSpPr>
          <p:cNvPr id="28691" name="Line 20"/>
          <p:cNvSpPr>
            <a:spLocks noChangeShapeType="1"/>
          </p:cNvSpPr>
          <p:nvPr/>
        </p:nvSpPr>
        <p:spPr bwMode="auto">
          <a:xfrm flipH="1" flipV="1">
            <a:off x="1630819" y="2459038"/>
            <a:ext cx="436788" cy="17349"/>
          </a:xfrm>
          <a:prstGeom prst="line">
            <a:avLst/>
          </a:prstGeom>
          <a:noFill/>
          <a:ln w="28575">
            <a:solidFill>
              <a:schemeClr val="tx1"/>
            </a:solidFill>
            <a:miter lim="800000"/>
            <a:headEnd/>
            <a:tailEnd/>
          </a:ln>
          <a:extLst>
            <a:ext uri="{909E8E84-426E-40DD-AFC4-6F175D3DCCD1}">
              <a14:hiddenFill xmlns:a14="http://schemas.microsoft.com/office/drawing/2010/main">
                <a:noFill/>
              </a14:hiddenFill>
            </a:ext>
          </a:extLst>
        </p:spPr>
        <p:txBody>
          <a:bodyPr wrap="none"/>
          <a:lstStyle/>
          <a:p>
            <a:endParaRPr lang="en-CA"/>
          </a:p>
        </p:txBody>
      </p:sp>
      <p:sp>
        <p:nvSpPr>
          <p:cNvPr id="28692" name="Line 20"/>
          <p:cNvSpPr>
            <a:spLocks noChangeShapeType="1"/>
          </p:cNvSpPr>
          <p:nvPr/>
        </p:nvSpPr>
        <p:spPr bwMode="auto">
          <a:xfrm flipH="1">
            <a:off x="2916239" y="2469130"/>
            <a:ext cx="73025" cy="265113"/>
          </a:xfrm>
          <a:prstGeom prst="line">
            <a:avLst/>
          </a:prstGeom>
          <a:noFill/>
          <a:ln w="28575">
            <a:solidFill>
              <a:schemeClr val="tx1"/>
            </a:solidFill>
            <a:miter lim="800000"/>
            <a:headEnd/>
            <a:tailEnd/>
          </a:ln>
          <a:extLst>
            <a:ext uri="{909E8E84-426E-40DD-AFC4-6F175D3DCCD1}">
              <a14:hiddenFill xmlns:a14="http://schemas.microsoft.com/office/drawing/2010/main">
                <a:noFill/>
              </a14:hiddenFill>
            </a:ext>
          </a:extLst>
        </p:spPr>
        <p:txBody>
          <a:bodyPr wrap="none"/>
          <a:lstStyle/>
          <a:p>
            <a:endParaRPr lang="en-CA"/>
          </a:p>
        </p:txBody>
      </p:sp>
      <p:sp>
        <p:nvSpPr>
          <p:cNvPr id="28693" name="Line 20"/>
          <p:cNvSpPr>
            <a:spLocks noChangeShapeType="1"/>
          </p:cNvSpPr>
          <p:nvPr/>
        </p:nvSpPr>
        <p:spPr bwMode="auto">
          <a:xfrm flipH="1">
            <a:off x="2768602" y="2339182"/>
            <a:ext cx="74612" cy="265112"/>
          </a:xfrm>
          <a:prstGeom prst="line">
            <a:avLst/>
          </a:prstGeom>
          <a:noFill/>
          <a:ln w="28575">
            <a:solidFill>
              <a:schemeClr val="tx1"/>
            </a:solidFill>
            <a:miter lim="800000"/>
            <a:headEnd/>
            <a:tailEnd/>
          </a:ln>
          <a:extLst>
            <a:ext uri="{909E8E84-426E-40DD-AFC4-6F175D3DCCD1}">
              <a14:hiddenFill xmlns:a14="http://schemas.microsoft.com/office/drawing/2010/main">
                <a:noFill/>
              </a14:hiddenFill>
            </a:ext>
          </a:extLst>
        </p:spPr>
        <p:txBody>
          <a:bodyPr wrap="none"/>
          <a:lstStyle/>
          <a:p>
            <a:endParaRPr lang="en-CA"/>
          </a:p>
        </p:txBody>
      </p:sp>
      <p:sp>
        <p:nvSpPr>
          <p:cNvPr id="28694" name="Line 20"/>
          <p:cNvSpPr>
            <a:spLocks noChangeShapeType="1"/>
          </p:cNvSpPr>
          <p:nvPr/>
        </p:nvSpPr>
        <p:spPr bwMode="auto">
          <a:xfrm>
            <a:off x="6172200" y="2501786"/>
            <a:ext cx="152399" cy="219189"/>
          </a:xfrm>
          <a:prstGeom prst="line">
            <a:avLst/>
          </a:prstGeom>
          <a:noFill/>
          <a:ln w="28575">
            <a:solidFill>
              <a:schemeClr val="tx1"/>
            </a:solidFill>
            <a:miter lim="800000"/>
            <a:headEnd/>
            <a:tailEnd/>
          </a:ln>
          <a:extLst>
            <a:ext uri="{909E8E84-426E-40DD-AFC4-6F175D3DCCD1}">
              <a14:hiddenFill xmlns:a14="http://schemas.microsoft.com/office/drawing/2010/main">
                <a:noFill/>
              </a14:hiddenFill>
            </a:ext>
          </a:extLst>
        </p:spPr>
        <p:txBody>
          <a:bodyPr wrap="none"/>
          <a:lstStyle/>
          <a:p>
            <a:endParaRPr lang="en-CA"/>
          </a:p>
        </p:txBody>
      </p:sp>
      <p:cxnSp>
        <p:nvCxnSpPr>
          <p:cNvPr id="28712" name="Straight Arrow Connector 7"/>
          <p:cNvCxnSpPr>
            <a:cxnSpLocks noChangeShapeType="1"/>
          </p:cNvCxnSpPr>
          <p:nvPr/>
        </p:nvCxnSpPr>
        <p:spPr bwMode="auto">
          <a:xfrm>
            <a:off x="1622425" y="3287713"/>
            <a:ext cx="2025650" cy="26987"/>
          </a:xfrm>
          <a:prstGeom prst="straightConnector1">
            <a:avLst/>
          </a:prstGeom>
          <a:noFill/>
          <a:ln w="28575">
            <a:solidFill>
              <a:schemeClr val="tx1"/>
            </a:solidFill>
            <a:round/>
            <a:headEnd/>
            <a:tailEnd type="arrow" w="med" len="med"/>
          </a:ln>
          <a:extLst>
            <a:ext uri="{909E8E84-426E-40DD-AFC4-6F175D3DCCD1}">
              <a14:hiddenFill xmlns:a14="http://schemas.microsoft.com/office/drawing/2010/main">
                <a:noFill/>
              </a14:hiddenFill>
            </a:ext>
          </a:extLst>
        </p:spPr>
      </p:cxnSp>
      <p:cxnSp>
        <p:nvCxnSpPr>
          <p:cNvPr id="28713" name="Straight Arrow Connector 183"/>
          <p:cNvCxnSpPr>
            <a:cxnSpLocks noChangeShapeType="1"/>
          </p:cNvCxnSpPr>
          <p:nvPr/>
        </p:nvCxnSpPr>
        <p:spPr bwMode="auto">
          <a:xfrm>
            <a:off x="5975350" y="3362325"/>
            <a:ext cx="2025650" cy="25400"/>
          </a:xfrm>
          <a:prstGeom prst="straightConnector1">
            <a:avLst/>
          </a:prstGeom>
          <a:noFill/>
          <a:ln w="28575">
            <a:solidFill>
              <a:schemeClr val="tx1"/>
            </a:solidFill>
            <a:round/>
            <a:headEnd/>
            <a:tailEnd type="arrow" w="med" len="med"/>
          </a:ln>
          <a:extLst>
            <a:ext uri="{909E8E84-426E-40DD-AFC4-6F175D3DCCD1}">
              <a14:hiddenFill xmlns:a14="http://schemas.microsoft.com/office/drawing/2010/main">
                <a:noFill/>
              </a14:hiddenFill>
            </a:ext>
          </a:extLst>
        </p:spPr>
      </p:cxnSp>
      <p:grpSp>
        <p:nvGrpSpPr>
          <p:cNvPr id="4" name="Group 3"/>
          <p:cNvGrpSpPr/>
          <p:nvPr/>
        </p:nvGrpSpPr>
        <p:grpSpPr>
          <a:xfrm>
            <a:off x="5299074" y="1348414"/>
            <a:ext cx="3157538" cy="2441942"/>
            <a:chOff x="5224462" y="1265237"/>
            <a:chExt cx="3157538" cy="2441942"/>
          </a:xfrm>
        </p:grpSpPr>
        <p:sp>
          <p:nvSpPr>
            <p:cNvPr id="28682" name="Text Box 4"/>
            <p:cNvSpPr txBox="1">
              <a:spLocks noChangeArrowheads="1"/>
            </p:cNvSpPr>
            <p:nvPr/>
          </p:nvSpPr>
          <p:spPr bwMode="auto">
            <a:xfrm>
              <a:off x="5224462" y="3249979"/>
              <a:ext cx="38735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cs typeface="Times New Roman" panose="02020603050405020304" pitchFamily="18" charset="0"/>
                </a:defRPr>
              </a:lvl1pPr>
              <a:lvl2pPr marL="742950" indent="-285750">
                <a:defRPr>
                  <a:solidFill>
                    <a:schemeClr val="tx1"/>
                  </a:solidFill>
                  <a:latin typeface="Arial" panose="020B0604020202020204" pitchFamily="34" charset="0"/>
                  <a:cs typeface="Times New Roman" panose="02020603050405020304" pitchFamily="18" charset="0"/>
                </a:defRPr>
              </a:lvl2pPr>
              <a:lvl3pPr marL="1143000" indent="-228600">
                <a:defRPr>
                  <a:solidFill>
                    <a:schemeClr val="tx1"/>
                  </a:solidFill>
                  <a:latin typeface="Arial" panose="020B0604020202020204" pitchFamily="34" charset="0"/>
                  <a:cs typeface="Times New Roman" panose="02020603050405020304" pitchFamily="18" charset="0"/>
                </a:defRPr>
              </a:lvl3pPr>
              <a:lvl4pPr marL="1600200" indent="-228600">
                <a:defRPr>
                  <a:solidFill>
                    <a:schemeClr val="tx1"/>
                  </a:solidFill>
                  <a:latin typeface="Arial" panose="020B0604020202020204" pitchFamily="34" charset="0"/>
                  <a:cs typeface="Times New Roman" panose="02020603050405020304" pitchFamily="18" charset="0"/>
                </a:defRPr>
              </a:lvl4pPr>
              <a:lvl5pPr marL="2057400" indent="-228600">
                <a:defRPr>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9pPr>
            </a:lstStyle>
            <a:p>
              <a:pPr eaLnBrk="1" hangingPunct="1"/>
              <a:r>
                <a:rPr lang="en-US" altLang="en-US" sz="2400" i="1" dirty="0">
                  <a:cs typeface="Arial" panose="020B0604020202020204" pitchFamily="34" charset="0"/>
                </a:rPr>
                <a:t>A</a:t>
              </a:r>
              <a:endParaRPr lang="en-US" altLang="en-US" sz="2400" i="1" dirty="0">
                <a:latin typeface="Times New Roman" panose="02020603050405020304" pitchFamily="18" charset="0"/>
                <a:cs typeface="Arial" panose="020B0604020202020204" pitchFamily="34" charset="0"/>
              </a:endParaRPr>
            </a:p>
          </p:txBody>
        </p:sp>
        <p:sp>
          <p:nvSpPr>
            <p:cNvPr id="28683" name="Text Box 7"/>
            <p:cNvSpPr txBox="1">
              <a:spLocks noChangeArrowheads="1"/>
            </p:cNvSpPr>
            <p:nvPr/>
          </p:nvSpPr>
          <p:spPr bwMode="auto">
            <a:xfrm>
              <a:off x="8012113" y="3097213"/>
              <a:ext cx="369887"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cs typeface="Times New Roman" panose="02020603050405020304" pitchFamily="18" charset="0"/>
                </a:defRPr>
              </a:lvl1pPr>
              <a:lvl2pPr marL="742950" indent="-285750">
                <a:defRPr>
                  <a:solidFill>
                    <a:schemeClr val="tx1"/>
                  </a:solidFill>
                  <a:latin typeface="Arial" panose="020B0604020202020204" pitchFamily="34" charset="0"/>
                  <a:cs typeface="Times New Roman" panose="02020603050405020304" pitchFamily="18" charset="0"/>
                </a:defRPr>
              </a:lvl2pPr>
              <a:lvl3pPr marL="1143000" indent="-228600">
                <a:defRPr>
                  <a:solidFill>
                    <a:schemeClr val="tx1"/>
                  </a:solidFill>
                  <a:latin typeface="Arial" panose="020B0604020202020204" pitchFamily="34" charset="0"/>
                  <a:cs typeface="Times New Roman" panose="02020603050405020304" pitchFamily="18" charset="0"/>
                </a:defRPr>
              </a:lvl3pPr>
              <a:lvl4pPr marL="1600200" indent="-228600">
                <a:defRPr>
                  <a:solidFill>
                    <a:schemeClr val="tx1"/>
                  </a:solidFill>
                  <a:latin typeface="Arial" panose="020B0604020202020204" pitchFamily="34" charset="0"/>
                  <a:cs typeface="Times New Roman" panose="02020603050405020304" pitchFamily="18" charset="0"/>
                </a:defRPr>
              </a:lvl4pPr>
              <a:lvl5pPr marL="2057400" indent="-228600">
                <a:defRPr>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9pPr>
            </a:lstStyle>
            <a:p>
              <a:pPr eaLnBrk="1" hangingPunct="1"/>
              <a:r>
                <a:rPr lang="en-US" altLang="en-US" sz="2400" i="1">
                  <a:cs typeface="Arial" panose="020B0604020202020204" pitchFamily="34" charset="0"/>
                </a:rPr>
                <a:t>Z</a:t>
              </a:r>
              <a:endParaRPr lang="en-US" altLang="en-US" sz="2400" i="1">
                <a:latin typeface="Times New Roman" panose="02020603050405020304" pitchFamily="18" charset="0"/>
                <a:cs typeface="Arial" panose="020B0604020202020204" pitchFamily="34" charset="0"/>
              </a:endParaRPr>
            </a:p>
          </p:txBody>
        </p:sp>
        <p:sp>
          <p:nvSpPr>
            <p:cNvPr id="28684" name="Text Box 4"/>
            <p:cNvSpPr txBox="1">
              <a:spLocks noChangeArrowheads="1"/>
            </p:cNvSpPr>
            <p:nvPr/>
          </p:nvSpPr>
          <p:spPr bwMode="auto">
            <a:xfrm>
              <a:off x="6616020" y="1265237"/>
              <a:ext cx="407988"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cs typeface="Times New Roman" panose="02020603050405020304" pitchFamily="18" charset="0"/>
                </a:defRPr>
              </a:lvl1pPr>
              <a:lvl2pPr marL="742950" indent="-285750">
                <a:defRPr>
                  <a:solidFill>
                    <a:schemeClr val="tx1"/>
                  </a:solidFill>
                  <a:latin typeface="Arial" panose="020B0604020202020204" pitchFamily="34" charset="0"/>
                  <a:cs typeface="Times New Roman" panose="02020603050405020304" pitchFamily="18" charset="0"/>
                </a:defRPr>
              </a:lvl2pPr>
              <a:lvl3pPr marL="1143000" indent="-228600">
                <a:defRPr>
                  <a:solidFill>
                    <a:schemeClr val="tx1"/>
                  </a:solidFill>
                  <a:latin typeface="Arial" panose="020B0604020202020204" pitchFamily="34" charset="0"/>
                  <a:cs typeface="Times New Roman" panose="02020603050405020304" pitchFamily="18" charset="0"/>
                </a:defRPr>
              </a:lvl3pPr>
              <a:lvl4pPr marL="1600200" indent="-228600">
                <a:defRPr>
                  <a:solidFill>
                    <a:schemeClr val="tx1"/>
                  </a:solidFill>
                  <a:latin typeface="Arial" panose="020B0604020202020204" pitchFamily="34" charset="0"/>
                  <a:cs typeface="Times New Roman" panose="02020603050405020304" pitchFamily="18" charset="0"/>
                </a:defRPr>
              </a:lvl4pPr>
              <a:lvl5pPr marL="2057400" indent="-228600">
                <a:defRPr>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9pPr>
            </a:lstStyle>
            <a:p>
              <a:pPr eaLnBrk="1" hangingPunct="1"/>
              <a:r>
                <a:rPr lang="en-US" altLang="en-US" sz="2400" i="1" dirty="0">
                  <a:cs typeface="Arial" panose="020B0604020202020204" pitchFamily="34" charset="0"/>
                </a:rPr>
                <a:t>C</a:t>
              </a:r>
              <a:endParaRPr lang="en-US" altLang="en-US" sz="2400" i="1" dirty="0">
                <a:latin typeface="Times New Roman" panose="02020603050405020304" pitchFamily="18" charset="0"/>
                <a:cs typeface="Arial" panose="020B0604020202020204" pitchFamily="34" charset="0"/>
              </a:endParaRPr>
            </a:p>
          </p:txBody>
        </p:sp>
        <p:sp>
          <p:nvSpPr>
            <p:cNvPr id="28685" name="Line 6"/>
            <p:cNvSpPr>
              <a:spLocks noChangeShapeType="1"/>
            </p:cNvSpPr>
            <p:nvPr/>
          </p:nvSpPr>
          <p:spPr bwMode="auto">
            <a:xfrm>
              <a:off x="6912996" y="1841500"/>
              <a:ext cx="498475" cy="593724"/>
            </a:xfrm>
            <a:prstGeom prst="line">
              <a:avLst/>
            </a:prstGeom>
            <a:noFill/>
            <a:ln w="28575">
              <a:solidFill>
                <a:schemeClr val="tx1"/>
              </a:solidFill>
              <a:round/>
              <a:headEnd/>
              <a:tailEnd type="arrow" w="med" len="med"/>
            </a:ln>
            <a:extLst>
              <a:ext uri="{909E8E84-426E-40DD-AFC4-6F175D3DCCD1}">
                <a14:hiddenFill xmlns:a14="http://schemas.microsoft.com/office/drawing/2010/main">
                  <a:noFill/>
                </a14:hiddenFill>
              </a:ext>
            </a:extLst>
          </p:spPr>
          <p:txBody>
            <a:bodyPr/>
            <a:lstStyle/>
            <a:p>
              <a:endParaRPr lang="en-CA"/>
            </a:p>
          </p:txBody>
        </p:sp>
        <p:cxnSp>
          <p:nvCxnSpPr>
            <p:cNvPr id="28686" name="Straight Arrow Connector 158"/>
            <p:cNvCxnSpPr>
              <a:cxnSpLocks noChangeShapeType="1"/>
            </p:cNvCxnSpPr>
            <p:nvPr/>
          </p:nvCxnSpPr>
          <p:spPr bwMode="auto">
            <a:xfrm flipH="1">
              <a:off x="5791540" y="1801416"/>
              <a:ext cx="913494" cy="1315243"/>
            </a:xfrm>
            <a:prstGeom prst="straightConnector1">
              <a:avLst/>
            </a:prstGeom>
            <a:noFill/>
            <a:ln w="28575">
              <a:solidFill>
                <a:schemeClr val="tx1"/>
              </a:solidFill>
              <a:round/>
              <a:headEnd/>
              <a:tailEnd type="arrow" w="med" len="med"/>
            </a:ln>
            <a:extLst>
              <a:ext uri="{909E8E84-426E-40DD-AFC4-6F175D3DCCD1}">
                <a14:hiddenFill xmlns:a14="http://schemas.microsoft.com/office/drawing/2010/main">
                  <a:noFill/>
                </a14:hiddenFill>
              </a:ext>
            </a:extLst>
          </p:spPr>
        </p:cxnSp>
        <p:sp>
          <p:nvSpPr>
            <p:cNvPr id="28688" name="Text Box 7"/>
            <p:cNvSpPr txBox="1">
              <a:spLocks noChangeArrowheads="1"/>
            </p:cNvSpPr>
            <p:nvPr/>
          </p:nvSpPr>
          <p:spPr bwMode="auto">
            <a:xfrm>
              <a:off x="7238661" y="2324102"/>
              <a:ext cx="388937"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cs typeface="Times New Roman" panose="02020603050405020304" pitchFamily="18" charset="0"/>
                </a:defRPr>
              </a:lvl1pPr>
              <a:lvl2pPr marL="742950" indent="-285750">
                <a:defRPr>
                  <a:solidFill>
                    <a:schemeClr val="tx1"/>
                  </a:solidFill>
                  <a:latin typeface="Arial" panose="020B0604020202020204" pitchFamily="34" charset="0"/>
                  <a:cs typeface="Times New Roman" panose="02020603050405020304" pitchFamily="18" charset="0"/>
                </a:defRPr>
              </a:lvl2pPr>
              <a:lvl3pPr marL="1143000" indent="-228600">
                <a:defRPr>
                  <a:solidFill>
                    <a:schemeClr val="tx1"/>
                  </a:solidFill>
                  <a:latin typeface="Arial" panose="020B0604020202020204" pitchFamily="34" charset="0"/>
                  <a:cs typeface="Times New Roman" panose="02020603050405020304" pitchFamily="18" charset="0"/>
                </a:defRPr>
              </a:lvl3pPr>
              <a:lvl4pPr marL="1600200" indent="-228600">
                <a:defRPr>
                  <a:solidFill>
                    <a:schemeClr val="tx1"/>
                  </a:solidFill>
                  <a:latin typeface="Arial" panose="020B0604020202020204" pitchFamily="34" charset="0"/>
                  <a:cs typeface="Times New Roman" panose="02020603050405020304" pitchFamily="18" charset="0"/>
                </a:defRPr>
              </a:lvl4pPr>
              <a:lvl5pPr marL="2057400" indent="-228600">
                <a:defRPr>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9pPr>
            </a:lstStyle>
            <a:p>
              <a:pPr eaLnBrk="1" hangingPunct="1"/>
              <a:r>
                <a:rPr lang="en-US" altLang="en-US" sz="2400" i="1">
                  <a:cs typeface="Arial" panose="020B0604020202020204" pitchFamily="34" charset="0"/>
                </a:rPr>
                <a:t>X</a:t>
              </a:r>
              <a:endParaRPr lang="en-US" altLang="en-US" sz="2400" i="1">
                <a:latin typeface="Times New Roman" panose="02020603050405020304" pitchFamily="18" charset="0"/>
                <a:cs typeface="Arial" panose="020B0604020202020204" pitchFamily="34" charset="0"/>
              </a:endParaRPr>
            </a:p>
          </p:txBody>
        </p:sp>
        <p:sp>
          <p:nvSpPr>
            <p:cNvPr id="28689" name="Line 6"/>
            <p:cNvSpPr>
              <a:spLocks noChangeShapeType="1"/>
            </p:cNvSpPr>
            <p:nvPr/>
          </p:nvSpPr>
          <p:spPr bwMode="auto">
            <a:xfrm>
              <a:off x="7535863" y="2628108"/>
              <a:ext cx="447675" cy="659605"/>
            </a:xfrm>
            <a:prstGeom prst="line">
              <a:avLst/>
            </a:prstGeom>
            <a:noFill/>
            <a:ln w="28575">
              <a:solidFill>
                <a:schemeClr val="tx1"/>
              </a:solidFill>
              <a:round/>
              <a:headEnd/>
              <a:tailEnd type="arrow" w="med" len="med"/>
            </a:ln>
            <a:extLst>
              <a:ext uri="{909E8E84-426E-40DD-AFC4-6F175D3DCCD1}">
                <a14:hiddenFill xmlns:a14="http://schemas.microsoft.com/office/drawing/2010/main">
                  <a:noFill/>
                </a14:hiddenFill>
              </a:ext>
            </a:extLst>
          </p:spPr>
          <p:txBody>
            <a:bodyPr/>
            <a:lstStyle/>
            <a:p>
              <a:endParaRPr lang="en-CA"/>
            </a:p>
          </p:txBody>
        </p:sp>
        <p:sp>
          <p:nvSpPr>
            <p:cNvPr id="28695" name="Line 20"/>
            <p:cNvSpPr>
              <a:spLocks noChangeShapeType="1"/>
            </p:cNvSpPr>
            <p:nvPr/>
          </p:nvSpPr>
          <p:spPr bwMode="auto">
            <a:xfrm>
              <a:off x="6232866" y="2255837"/>
              <a:ext cx="130516" cy="220550"/>
            </a:xfrm>
            <a:prstGeom prst="line">
              <a:avLst/>
            </a:prstGeom>
            <a:noFill/>
            <a:ln w="28575">
              <a:solidFill>
                <a:schemeClr val="tx1"/>
              </a:solidFill>
              <a:miter lim="800000"/>
              <a:headEnd/>
              <a:tailEnd/>
            </a:ln>
            <a:extLst>
              <a:ext uri="{909E8E84-426E-40DD-AFC4-6F175D3DCCD1}">
                <a14:hiddenFill xmlns:a14="http://schemas.microsoft.com/office/drawing/2010/main">
                  <a:noFill/>
                </a14:hiddenFill>
              </a:ext>
            </a:extLst>
          </p:spPr>
          <p:txBody>
            <a:bodyPr wrap="none"/>
            <a:lstStyle/>
            <a:p>
              <a:endParaRPr lang="en-CA"/>
            </a:p>
          </p:txBody>
        </p:sp>
        <p:sp>
          <p:nvSpPr>
            <p:cNvPr id="28696" name="Line 20"/>
            <p:cNvSpPr>
              <a:spLocks noChangeShapeType="1"/>
            </p:cNvSpPr>
            <p:nvPr/>
          </p:nvSpPr>
          <p:spPr bwMode="auto">
            <a:xfrm flipH="1">
              <a:off x="7619206" y="2720976"/>
              <a:ext cx="74613" cy="265113"/>
            </a:xfrm>
            <a:prstGeom prst="line">
              <a:avLst/>
            </a:prstGeom>
            <a:noFill/>
            <a:ln w="28575">
              <a:solidFill>
                <a:schemeClr val="tx1"/>
              </a:solidFill>
              <a:miter lim="800000"/>
              <a:headEnd/>
              <a:tailEnd/>
            </a:ln>
            <a:extLst>
              <a:ext uri="{909E8E84-426E-40DD-AFC4-6F175D3DCCD1}">
                <a14:hiddenFill xmlns:a14="http://schemas.microsoft.com/office/drawing/2010/main">
                  <a:noFill/>
                </a14:hiddenFill>
              </a:ext>
            </a:extLst>
          </p:spPr>
          <p:txBody>
            <a:bodyPr wrap="none"/>
            <a:lstStyle/>
            <a:p>
              <a:endParaRPr lang="en-CA"/>
            </a:p>
          </p:txBody>
        </p:sp>
        <p:sp>
          <p:nvSpPr>
            <p:cNvPr id="28697" name="Line 20"/>
            <p:cNvSpPr>
              <a:spLocks noChangeShapeType="1"/>
            </p:cNvSpPr>
            <p:nvPr/>
          </p:nvSpPr>
          <p:spPr bwMode="auto">
            <a:xfrm flipH="1">
              <a:off x="7685088" y="2806700"/>
              <a:ext cx="74612" cy="265113"/>
            </a:xfrm>
            <a:prstGeom prst="line">
              <a:avLst/>
            </a:prstGeom>
            <a:noFill/>
            <a:ln w="28575">
              <a:solidFill>
                <a:schemeClr val="tx1"/>
              </a:solidFill>
              <a:miter lim="800000"/>
              <a:headEnd/>
              <a:tailEnd/>
            </a:ln>
            <a:extLst>
              <a:ext uri="{909E8E84-426E-40DD-AFC4-6F175D3DCCD1}">
                <a14:hiddenFill xmlns:a14="http://schemas.microsoft.com/office/drawing/2010/main">
                  <a:noFill/>
                </a14:hiddenFill>
              </a:ext>
            </a:extLst>
          </p:spPr>
          <p:txBody>
            <a:bodyPr wrap="none"/>
            <a:lstStyle/>
            <a:p>
              <a:endParaRPr lang="en-CA"/>
            </a:p>
          </p:txBody>
        </p:sp>
        <p:sp>
          <p:nvSpPr>
            <p:cNvPr id="28714" name="Text Box 18"/>
            <p:cNvSpPr txBox="1">
              <a:spLocks noChangeArrowheads="1"/>
            </p:cNvSpPr>
            <p:nvPr/>
          </p:nvSpPr>
          <p:spPr bwMode="auto">
            <a:xfrm>
              <a:off x="6613525" y="3071813"/>
              <a:ext cx="3111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cs typeface="Times New Roman" panose="02020603050405020304" pitchFamily="18" charset="0"/>
                </a:defRPr>
              </a:lvl1pPr>
              <a:lvl2pPr marL="742950" indent="-285750">
                <a:defRPr>
                  <a:solidFill>
                    <a:schemeClr val="tx1"/>
                  </a:solidFill>
                  <a:latin typeface="Arial" panose="020B0604020202020204" pitchFamily="34" charset="0"/>
                  <a:cs typeface="Times New Roman" panose="02020603050405020304" pitchFamily="18" charset="0"/>
                </a:defRPr>
              </a:lvl2pPr>
              <a:lvl3pPr marL="1143000" indent="-228600">
                <a:defRPr>
                  <a:solidFill>
                    <a:schemeClr val="tx1"/>
                  </a:solidFill>
                  <a:latin typeface="Arial" panose="020B0604020202020204" pitchFamily="34" charset="0"/>
                  <a:cs typeface="Times New Roman" panose="02020603050405020304" pitchFamily="18" charset="0"/>
                </a:defRPr>
              </a:lvl3pPr>
              <a:lvl4pPr marL="1600200" indent="-228600">
                <a:defRPr>
                  <a:solidFill>
                    <a:schemeClr val="tx1"/>
                  </a:solidFill>
                  <a:latin typeface="Arial" panose="020B0604020202020204" pitchFamily="34" charset="0"/>
                  <a:cs typeface="Times New Roman" panose="02020603050405020304" pitchFamily="18" charset="0"/>
                </a:defRPr>
              </a:lvl4pPr>
              <a:lvl5pPr marL="2057400" indent="-228600">
                <a:defRPr>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9pPr>
            </a:lstStyle>
            <a:p>
              <a:r>
                <a:rPr lang="en-US" altLang="en-US"/>
                <a:t>?</a:t>
              </a:r>
            </a:p>
          </p:txBody>
        </p:sp>
      </p:grpSp>
      <p:sp>
        <p:nvSpPr>
          <p:cNvPr id="28715" name="Text Box 18"/>
          <p:cNvSpPr txBox="1">
            <a:spLocks noChangeArrowheads="1"/>
          </p:cNvSpPr>
          <p:nvPr/>
        </p:nvSpPr>
        <p:spPr bwMode="auto">
          <a:xfrm>
            <a:off x="2209800" y="3001963"/>
            <a:ext cx="3111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cs typeface="Times New Roman" panose="02020603050405020304" pitchFamily="18" charset="0"/>
              </a:defRPr>
            </a:lvl1pPr>
            <a:lvl2pPr marL="742950" indent="-285750">
              <a:defRPr>
                <a:solidFill>
                  <a:schemeClr val="tx1"/>
                </a:solidFill>
                <a:latin typeface="Arial" panose="020B0604020202020204" pitchFamily="34" charset="0"/>
                <a:cs typeface="Times New Roman" panose="02020603050405020304" pitchFamily="18" charset="0"/>
              </a:defRPr>
            </a:lvl2pPr>
            <a:lvl3pPr marL="1143000" indent="-228600">
              <a:defRPr>
                <a:solidFill>
                  <a:schemeClr val="tx1"/>
                </a:solidFill>
                <a:latin typeface="Arial" panose="020B0604020202020204" pitchFamily="34" charset="0"/>
                <a:cs typeface="Times New Roman" panose="02020603050405020304" pitchFamily="18" charset="0"/>
              </a:defRPr>
            </a:lvl3pPr>
            <a:lvl4pPr marL="1600200" indent="-228600">
              <a:defRPr>
                <a:solidFill>
                  <a:schemeClr val="tx1"/>
                </a:solidFill>
                <a:latin typeface="Arial" panose="020B0604020202020204" pitchFamily="34" charset="0"/>
                <a:cs typeface="Times New Roman" panose="02020603050405020304" pitchFamily="18" charset="0"/>
              </a:defRPr>
            </a:lvl4pPr>
            <a:lvl5pPr marL="2057400" indent="-228600">
              <a:defRPr>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9pPr>
          </a:lstStyle>
          <a:p>
            <a:r>
              <a:rPr lang="en-US" altLang="en-US"/>
              <a:t>?</a:t>
            </a:r>
          </a:p>
        </p:txBody>
      </p:sp>
      <p:sp>
        <p:nvSpPr>
          <p:cNvPr id="50" name="Text Box 4"/>
          <p:cNvSpPr txBox="1">
            <a:spLocks noChangeArrowheads="1"/>
          </p:cNvSpPr>
          <p:nvPr/>
        </p:nvSpPr>
        <p:spPr bwMode="auto">
          <a:xfrm>
            <a:off x="1966232" y="5935660"/>
            <a:ext cx="53566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cs typeface="Times New Roman" panose="02020603050405020304" pitchFamily="18" charset="0"/>
              </a:defRPr>
            </a:lvl1pPr>
            <a:lvl2pPr marL="742950" indent="-285750">
              <a:defRPr>
                <a:solidFill>
                  <a:schemeClr val="tx1"/>
                </a:solidFill>
                <a:latin typeface="Arial" panose="020B0604020202020204" pitchFamily="34" charset="0"/>
                <a:cs typeface="Times New Roman" panose="02020603050405020304" pitchFamily="18" charset="0"/>
              </a:defRPr>
            </a:lvl2pPr>
            <a:lvl3pPr marL="1143000" indent="-228600">
              <a:defRPr>
                <a:solidFill>
                  <a:schemeClr val="tx1"/>
                </a:solidFill>
                <a:latin typeface="Arial" panose="020B0604020202020204" pitchFamily="34" charset="0"/>
                <a:cs typeface="Times New Roman" panose="02020603050405020304" pitchFamily="18" charset="0"/>
              </a:defRPr>
            </a:lvl3pPr>
            <a:lvl4pPr marL="1600200" indent="-228600">
              <a:defRPr>
                <a:solidFill>
                  <a:schemeClr val="tx1"/>
                </a:solidFill>
                <a:latin typeface="Arial" panose="020B0604020202020204" pitchFamily="34" charset="0"/>
                <a:cs typeface="Times New Roman" panose="02020603050405020304" pitchFamily="18" charset="0"/>
              </a:defRPr>
            </a:lvl4pPr>
            <a:lvl5pPr marL="2057400" indent="-228600">
              <a:defRPr>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9pPr>
          </a:lstStyle>
          <a:p>
            <a:pPr eaLnBrk="1" hangingPunct="1"/>
            <a:r>
              <a:rPr lang="en-US" altLang="en-US" sz="2400" i="1" dirty="0">
                <a:cs typeface="Arial" panose="020B0604020202020204" pitchFamily="34" charset="0"/>
              </a:rPr>
              <a:t>A</a:t>
            </a:r>
            <a:endParaRPr lang="en-US" altLang="en-US" sz="2400" i="1" dirty="0">
              <a:latin typeface="Times New Roman" panose="02020603050405020304" pitchFamily="18" charset="0"/>
              <a:cs typeface="Arial" panose="020B0604020202020204" pitchFamily="34" charset="0"/>
            </a:endParaRPr>
          </a:p>
        </p:txBody>
      </p:sp>
      <p:sp>
        <p:nvSpPr>
          <p:cNvPr id="51" name="Text Box 7"/>
          <p:cNvSpPr txBox="1">
            <a:spLocks noChangeArrowheads="1"/>
          </p:cNvSpPr>
          <p:nvPr/>
        </p:nvSpPr>
        <p:spPr bwMode="auto">
          <a:xfrm>
            <a:off x="4923176" y="5883168"/>
            <a:ext cx="369887"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cs typeface="Times New Roman" panose="02020603050405020304" pitchFamily="18" charset="0"/>
              </a:defRPr>
            </a:lvl1pPr>
            <a:lvl2pPr marL="742950" indent="-285750">
              <a:defRPr>
                <a:solidFill>
                  <a:schemeClr val="tx1"/>
                </a:solidFill>
                <a:latin typeface="Arial" panose="020B0604020202020204" pitchFamily="34" charset="0"/>
                <a:cs typeface="Times New Roman" panose="02020603050405020304" pitchFamily="18" charset="0"/>
              </a:defRPr>
            </a:lvl2pPr>
            <a:lvl3pPr marL="1143000" indent="-228600">
              <a:defRPr>
                <a:solidFill>
                  <a:schemeClr val="tx1"/>
                </a:solidFill>
                <a:latin typeface="Arial" panose="020B0604020202020204" pitchFamily="34" charset="0"/>
                <a:cs typeface="Times New Roman" panose="02020603050405020304" pitchFamily="18" charset="0"/>
              </a:defRPr>
            </a:lvl3pPr>
            <a:lvl4pPr marL="1600200" indent="-228600">
              <a:defRPr>
                <a:solidFill>
                  <a:schemeClr val="tx1"/>
                </a:solidFill>
                <a:latin typeface="Arial" panose="020B0604020202020204" pitchFamily="34" charset="0"/>
                <a:cs typeface="Times New Roman" panose="02020603050405020304" pitchFamily="18" charset="0"/>
              </a:defRPr>
            </a:lvl4pPr>
            <a:lvl5pPr marL="2057400" indent="-228600">
              <a:defRPr>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9pPr>
          </a:lstStyle>
          <a:p>
            <a:pPr eaLnBrk="1" hangingPunct="1"/>
            <a:r>
              <a:rPr lang="en-US" altLang="en-US" sz="2400" i="1" dirty="0">
                <a:cs typeface="Arial" panose="020B0604020202020204" pitchFamily="34" charset="0"/>
              </a:rPr>
              <a:t>Z</a:t>
            </a:r>
            <a:endParaRPr lang="en-US" altLang="en-US" sz="2400" i="1" dirty="0">
              <a:latin typeface="Times New Roman" panose="02020603050405020304" pitchFamily="18" charset="0"/>
              <a:cs typeface="Arial" panose="020B0604020202020204" pitchFamily="34" charset="0"/>
            </a:endParaRPr>
          </a:p>
        </p:txBody>
      </p:sp>
      <p:sp>
        <p:nvSpPr>
          <p:cNvPr id="52" name="Text Box 4"/>
          <p:cNvSpPr txBox="1">
            <a:spLocks noChangeArrowheads="1"/>
          </p:cNvSpPr>
          <p:nvPr/>
        </p:nvSpPr>
        <p:spPr bwMode="auto">
          <a:xfrm>
            <a:off x="3373133" y="3973495"/>
            <a:ext cx="407988"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cs typeface="Times New Roman" panose="02020603050405020304" pitchFamily="18" charset="0"/>
              </a:defRPr>
            </a:lvl1pPr>
            <a:lvl2pPr marL="742950" indent="-285750">
              <a:defRPr>
                <a:solidFill>
                  <a:schemeClr val="tx1"/>
                </a:solidFill>
                <a:latin typeface="Arial" panose="020B0604020202020204" pitchFamily="34" charset="0"/>
                <a:cs typeface="Times New Roman" panose="02020603050405020304" pitchFamily="18" charset="0"/>
              </a:defRPr>
            </a:lvl2pPr>
            <a:lvl3pPr marL="1143000" indent="-228600">
              <a:defRPr>
                <a:solidFill>
                  <a:schemeClr val="tx1"/>
                </a:solidFill>
                <a:latin typeface="Arial" panose="020B0604020202020204" pitchFamily="34" charset="0"/>
                <a:cs typeface="Times New Roman" panose="02020603050405020304" pitchFamily="18" charset="0"/>
              </a:defRPr>
            </a:lvl3pPr>
            <a:lvl4pPr marL="1600200" indent="-228600">
              <a:defRPr>
                <a:solidFill>
                  <a:schemeClr val="tx1"/>
                </a:solidFill>
                <a:latin typeface="Arial" panose="020B0604020202020204" pitchFamily="34" charset="0"/>
                <a:cs typeface="Times New Roman" panose="02020603050405020304" pitchFamily="18" charset="0"/>
              </a:defRPr>
            </a:lvl4pPr>
            <a:lvl5pPr marL="2057400" indent="-228600">
              <a:defRPr>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9pPr>
          </a:lstStyle>
          <a:p>
            <a:pPr eaLnBrk="1" hangingPunct="1"/>
            <a:r>
              <a:rPr lang="en-US" altLang="en-US" sz="2400" i="1" dirty="0">
                <a:cs typeface="Arial" panose="020B0604020202020204" pitchFamily="34" charset="0"/>
              </a:rPr>
              <a:t>C</a:t>
            </a:r>
            <a:endParaRPr lang="en-US" altLang="en-US" sz="2400" i="1" dirty="0">
              <a:latin typeface="Times New Roman" panose="02020603050405020304" pitchFamily="18" charset="0"/>
              <a:cs typeface="Arial" panose="020B0604020202020204" pitchFamily="34" charset="0"/>
            </a:endParaRPr>
          </a:p>
        </p:txBody>
      </p:sp>
      <p:sp>
        <p:nvSpPr>
          <p:cNvPr id="53" name="Line 6"/>
          <p:cNvSpPr>
            <a:spLocks noChangeShapeType="1"/>
          </p:cNvSpPr>
          <p:nvPr/>
        </p:nvSpPr>
        <p:spPr bwMode="auto">
          <a:xfrm flipH="1">
            <a:off x="2942886" y="4536174"/>
            <a:ext cx="549614" cy="554145"/>
          </a:xfrm>
          <a:prstGeom prst="line">
            <a:avLst/>
          </a:prstGeom>
          <a:noFill/>
          <a:ln w="28575">
            <a:solidFill>
              <a:schemeClr val="tx1"/>
            </a:solidFill>
            <a:round/>
            <a:headEnd/>
            <a:tailEnd type="arrow" w="med" len="med"/>
          </a:ln>
          <a:extLst>
            <a:ext uri="{909E8E84-426E-40DD-AFC4-6F175D3DCCD1}">
              <a14:hiddenFill xmlns:a14="http://schemas.microsoft.com/office/drawing/2010/main">
                <a:noFill/>
              </a14:hiddenFill>
            </a:ext>
          </a:extLst>
        </p:spPr>
        <p:txBody>
          <a:bodyPr/>
          <a:lstStyle/>
          <a:p>
            <a:endParaRPr lang="en-CA"/>
          </a:p>
        </p:txBody>
      </p:sp>
      <p:cxnSp>
        <p:nvCxnSpPr>
          <p:cNvPr id="54" name="Straight Arrow Connector 158"/>
          <p:cNvCxnSpPr>
            <a:cxnSpLocks noChangeShapeType="1"/>
          </p:cNvCxnSpPr>
          <p:nvPr/>
        </p:nvCxnSpPr>
        <p:spPr bwMode="auto">
          <a:xfrm>
            <a:off x="3743271" y="4582999"/>
            <a:ext cx="999725" cy="1335093"/>
          </a:xfrm>
          <a:prstGeom prst="straightConnector1">
            <a:avLst/>
          </a:prstGeom>
          <a:noFill/>
          <a:ln w="28575">
            <a:solidFill>
              <a:schemeClr val="tx1"/>
            </a:solidFill>
            <a:round/>
            <a:headEnd/>
            <a:tailEnd type="arrow" w="med" len="med"/>
          </a:ln>
          <a:extLst>
            <a:ext uri="{909E8E84-426E-40DD-AFC4-6F175D3DCCD1}">
              <a14:hiddenFill xmlns:a14="http://schemas.microsoft.com/office/drawing/2010/main">
                <a:noFill/>
              </a14:hiddenFill>
            </a:ext>
          </a:extLst>
        </p:spPr>
      </p:cxnSp>
      <p:sp>
        <p:nvSpPr>
          <p:cNvPr id="55" name="Text Box 7"/>
          <p:cNvSpPr txBox="1">
            <a:spLocks noChangeArrowheads="1"/>
          </p:cNvSpPr>
          <p:nvPr/>
        </p:nvSpPr>
        <p:spPr bwMode="auto">
          <a:xfrm>
            <a:off x="2680722" y="5035551"/>
            <a:ext cx="388937"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cs typeface="Times New Roman" panose="02020603050405020304" pitchFamily="18" charset="0"/>
              </a:defRPr>
            </a:lvl1pPr>
            <a:lvl2pPr marL="742950" indent="-285750">
              <a:defRPr>
                <a:solidFill>
                  <a:schemeClr val="tx1"/>
                </a:solidFill>
                <a:latin typeface="Arial" panose="020B0604020202020204" pitchFamily="34" charset="0"/>
                <a:cs typeface="Times New Roman" panose="02020603050405020304" pitchFamily="18" charset="0"/>
              </a:defRPr>
            </a:lvl2pPr>
            <a:lvl3pPr marL="1143000" indent="-228600">
              <a:defRPr>
                <a:solidFill>
                  <a:schemeClr val="tx1"/>
                </a:solidFill>
                <a:latin typeface="Arial" panose="020B0604020202020204" pitchFamily="34" charset="0"/>
                <a:cs typeface="Times New Roman" panose="02020603050405020304" pitchFamily="18" charset="0"/>
              </a:defRPr>
            </a:lvl3pPr>
            <a:lvl4pPr marL="1600200" indent="-228600">
              <a:defRPr>
                <a:solidFill>
                  <a:schemeClr val="tx1"/>
                </a:solidFill>
                <a:latin typeface="Arial" panose="020B0604020202020204" pitchFamily="34" charset="0"/>
                <a:cs typeface="Times New Roman" panose="02020603050405020304" pitchFamily="18" charset="0"/>
              </a:defRPr>
            </a:lvl4pPr>
            <a:lvl5pPr marL="2057400" indent="-228600">
              <a:defRPr>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9pPr>
          </a:lstStyle>
          <a:p>
            <a:pPr eaLnBrk="1" hangingPunct="1"/>
            <a:r>
              <a:rPr lang="en-US" altLang="en-US" sz="2400" i="1" dirty="0">
                <a:cs typeface="Arial" panose="020B0604020202020204" pitchFamily="34" charset="0"/>
              </a:rPr>
              <a:t>X</a:t>
            </a:r>
            <a:endParaRPr lang="en-US" altLang="en-US" sz="2400" i="1" dirty="0">
              <a:latin typeface="Times New Roman" panose="02020603050405020304" pitchFamily="18" charset="0"/>
              <a:cs typeface="Arial" panose="020B0604020202020204" pitchFamily="34" charset="0"/>
            </a:endParaRPr>
          </a:p>
        </p:txBody>
      </p:sp>
      <p:sp>
        <p:nvSpPr>
          <p:cNvPr id="56" name="Line 6"/>
          <p:cNvSpPr>
            <a:spLocks noChangeShapeType="1"/>
          </p:cNvSpPr>
          <p:nvPr/>
        </p:nvSpPr>
        <p:spPr bwMode="auto">
          <a:xfrm flipH="1">
            <a:off x="2286000" y="5440364"/>
            <a:ext cx="395570" cy="531703"/>
          </a:xfrm>
          <a:prstGeom prst="line">
            <a:avLst/>
          </a:prstGeom>
          <a:noFill/>
          <a:ln w="28575">
            <a:solidFill>
              <a:schemeClr val="tx1"/>
            </a:solidFill>
            <a:round/>
            <a:headEnd/>
            <a:tailEnd type="arrow" w="med" len="med"/>
          </a:ln>
          <a:extLst>
            <a:ext uri="{909E8E84-426E-40DD-AFC4-6F175D3DCCD1}">
              <a14:hiddenFill xmlns:a14="http://schemas.microsoft.com/office/drawing/2010/main">
                <a:noFill/>
              </a14:hiddenFill>
            </a:ext>
          </a:extLst>
        </p:spPr>
        <p:txBody>
          <a:bodyPr/>
          <a:lstStyle/>
          <a:p>
            <a:endParaRPr lang="en-CA"/>
          </a:p>
        </p:txBody>
      </p:sp>
      <p:sp>
        <p:nvSpPr>
          <p:cNvPr id="57" name="Line 20"/>
          <p:cNvSpPr>
            <a:spLocks noChangeShapeType="1"/>
          </p:cNvSpPr>
          <p:nvPr/>
        </p:nvSpPr>
        <p:spPr bwMode="auto">
          <a:xfrm flipH="1">
            <a:off x="3987602" y="4959013"/>
            <a:ext cx="330486" cy="258307"/>
          </a:xfrm>
          <a:prstGeom prst="line">
            <a:avLst/>
          </a:prstGeom>
          <a:noFill/>
          <a:ln w="28575">
            <a:solidFill>
              <a:schemeClr val="tx1"/>
            </a:solidFill>
            <a:miter lim="800000"/>
            <a:headEnd/>
            <a:tailEnd/>
          </a:ln>
          <a:extLst>
            <a:ext uri="{909E8E84-426E-40DD-AFC4-6F175D3DCCD1}">
              <a14:hiddenFill xmlns:a14="http://schemas.microsoft.com/office/drawing/2010/main">
                <a:noFill/>
              </a14:hiddenFill>
            </a:ext>
          </a:extLst>
        </p:spPr>
        <p:txBody>
          <a:bodyPr wrap="none"/>
          <a:lstStyle/>
          <a:p>
            <a:endParaRPr lang="en-CA"/>
          </a:p>
        </p:txBody>
      </p:sp>
      <p:sp>
        <p:nvSpPr>
          <p:cNvPr id="58" name="Line 20"/>
          <p:cNvSpPr>
            <a:spLocks noChangeShapeType="1"/>
          </p:cNvSpPr>
          <p:nvPr/>
        </p:nvSpPr>
        <p:spPr bwMode="auto">
          <a:xfrm>
            <a:off x="2522961" y="5410132"/>
            <a:ext cx="99024" cy="331856"/>
          </a:xfrm>
          <a:prstGeom prst="line">
            <a:avLst/>
          </a:prstGeom>
          <a:noFill/>
          <a:ln w="28575">
            <a:solidFill>
              <a:schemeClr val="tx1"/>
            </a:solidFill>
            <a:miter lim="800000"/>
            <a:headEnd/>
            <a:tailEnd/>
          </a:ln>
          <a:extLst>
            <a:ext uri="{909E8E84-426E-40DD-AFC4-6F175D3DCCD1}">
              <a14:hiddenFill xmlns:a14="http://schemas.microsoft.com/office/drawing/2010/main">
                <a:noFill/>
              </a14:hiddenFill>
            </a:ext>
          </a:extLst>
        </p:spPr>
        <p:txBody>
          <a:bodyPr wrap="none"/>
          <a:lstStyle/>
          <a:p>
            <a:endParaRPr lang="en-CA"/>
          </a:p>
        </p:txBody>
      </p:sp>
      <p:sp>
        <p:nvSpPr>
          <p:cNvPr id="59" name="Line 20"/>
          <p:cNvSpPr>
            <a:spLocks noChangeShapeType="1"/>
          </p:cNvSpPr>
          <p:nvPr/>
        </p:nvSpPr>
        <p:spPr bwMode="auto">
          <a:xfrm>
            <a:off x="2415805" y="5539325"/>
            <a:ext cx="114867" cy="297375"/>
          </a:xfrm>
          <a:prstGeom prst="line">
            <a:avLst/>
          </a:prstGeom>
          <a:noFill/>
          <a:ln w="28575">
            <a:solidFill>
              <a:schemeClr val="tx1"/>
            </a:solidFill>
            <a:miter lim="800000"/>
            <a:headEnd/>
            <a:tailEnd/>
          </a:ln>
          <a:extLst>
            <a:ext uri="{909E8E84-426E-40DD-AFC4-6F175D3DCCD1}">
              <a14:hiddenFill xmlns:a14="http://schemas.microsoft.com/office/drawing/2010/main">
                <a:noFill/>
              </a14:hiddenFill>
            </a:ext>
          </a:extLst>
        </p:spPr>
        <p:txBody>
          <a:bodyPr wrap="none"/>
          <a:lstStyle/>
          <a:p>
            <a:endParaRPr lang="en-CA"/>
          </a:p>
        </p:txBody>
      </p:sp>
      <p:sp>
        <p:nvSpPr>
          <p:cNvPr id="60" name="Text Box 18"/>
          <p:cNvSpPr txBox="1">
            <a:spLocks noChangeArrowheads="1"/>
          </p:cNvSpPr>
          <p:nvPr/>
        </p:nvSpPr>
        <p:spPr bwMode="auto">
          <a:xfrm>
            <a:off x="3360738" y="5681026"/>
            <a:ext cx="3111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cs typeface="Times New Roman" panose="02020603050405020304" pitchFamily="18" charset="0"/>
              </a:defRPr>
            </a:lvl1pPr>
            <a:lvl2pPr marL="742950" indent="-285750">
              <a:defRPr>
                <a:solidFill>
                  <a:schemeClr val="tx1"/>
                </a:solidFill>
                <a:latin typeface="Arial" panose="020B0604020202020204" pitchFamily="34" charset="0"/>
                <a:cs typeface="Times New Roman" panose="02020603050405020304" pitchFamily="18" charset="0"/>
              </a:defRPr>
            </a:lvl2pPr>
            <a:lvl3pPr marL="1143000" indent="-228600">
              <a:defRPr>
                <a:solidFill>
                  <a:schemeClr val="tx1"/>
                </a:solidFill>
                <a:latin typeface="Arial" panose="020B0604020202020204" pitchFamily="34" charset="0"/>
                <a:cs typeface="Times New Roman" panose="02020603050405020304" pitchFamily="18" charset="0"/>
              </a:defRPr>
            </a:lvl3pPr>
            <a:lvl4pPr marL="1600200" indent="-228600">
              <a:defRPr>
                <a:solidFill>
                  <a:schemeClr val="tx1"/>
                </a:solidFill>
                <a:latin typeface="Arial" panose="020B0604020202020204" pitchFamily="34" charset="0"/>
                <a:cs typeface="Times New Roman" panose="02020603050405020304" pitchFamily="18" charset="0"/>
              </a:defRPr>
            </a:lvl4pPr>
            <a:lvl5pPr marL="2057400" indent="-228600">
              <a:defRPr>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9pPr>
          </a:lstStyle>
          <a:p>
            <a:r>
              <a:rPr lang="en-US" altLang="en-US" dirty="0"/>
              <a:t>?</a:t>
            </a:r>
          </a:p>
        </p:txBody>
      </p:sp>
      <p:cxnSp>
        <p:nvCxnSpPr>
          <p:cNvPr id="61" name="Straight Arrow Connector 183"/>
          <p:cNvCxnSpPr>
            <a:cxnSpLocks noChangeShapeType="1"/>
          </p:cNvCxnSpPr>
          <p:nvPr/>
        </p:nvCxnSpPr>
        <p:spPr bwMode="auto">
          <a:xfrm>
            <a:off x="2596018" y="6073107"/>
            <a:ext cx="2025650" cy="25400"/>
          </a:xfrm>
          <a:prstGeom prst="straightConnector1">
            <a:avLst/>
          </a:prstGeom>
          <a:noFill/>
          <a:ln w="28575">
            <a:solidFill>
              <a:schemeClr val="tx1"/>
            </a:solidFill>
            <a:round/>
            <a:headEnd/>
            <a:tailEnd type="arrow" w="med" len="med"/>
          </a:ln>
          <a:extLst>
            <a:ext uri="{909E8E84-426E-40DD-AFC4-6F175D3DCCD1}">
              <a14:hiddenFill xmlns:a14="http://schemas.microsoft.com/office/drawing/2010/main">
                <a:noFill/>
              </a14:hiddenFill>
            </a:ext>
          </a:extLst>
        </p:spPr>
      </p:cxnSp>
      <p:sp>
        <p:nvSpPr>
          <p:cNvPr id="7" name="Rectangle 6"/>
          <p:cNvSpPr/>
          <p:nvPr/>
        </p:nvSpPr>
        <p:spPr>
          <a:xfrm>
            <a:off x="2698665" y="5064919"/>
            <a:ext cx="371024" cy="382258"/>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66" name="Line 20"/>
          <p:cNvSpPr>
            <a:spLocks noChangeShapeType="1"/>
          </p:cNvSpPr>
          <p:nvPr/>
        </p:nvSpPr>
        <p:spPr bwMode="auto">
          <a:xfrm flipH="1">
            <a:off x="4152845" y="5118163"/>
            <a:ext cx="232259" cy="209032"/>
          </a:xfrm>
          <a:prstGeom prst="line">
            <a:avLst/>
          </a:prstGeom>
          <a:noFill/>
          <a:ln w="28575">
            <a:solidFill>
              <a:schemeClr val="tx1"/>
            </a:solidFill>
            <a:miter lim="800000"/>
            <a:headEnd/>
            <a:tailEnd/>
          </a:ln>
          <a:extLst>
            <a:ext uri="{909E8E84-426E-40DD-AFC4-6F175D3DCCD1}">
              <a14:hiddenFill xmlns:a14="http://schemas.microsoft.com/office/drawing/2010/main">
                <a:noFill/>
              </a14:hiddenFill>
            </a:ext>
          </a:extLst>
        </p:spPr>
        <p:txBody>
          <a:bodyPr wrap="none"/>
          <a:lstStyle/>
          <a:p>
            <a:endParaRPr lang="en-CA"/>
          </a:p>
        </p:txBody>
      </p:sp>
      <p:sp>
        <p:nvSpPr>
          <p:cNvPr id="3" name="Footer Placeholder 2"/>
          <p:cNvSpPr>
            <a:spLocks noGrp="1"/>
          </p:cNvSpPr>
          <p:nvPr>
            <p:ph type="ftr" sz="quarter" idx="11"/>
          </p:nvPr>
        </p:nvSpPr>
        <p:spPr/>
        <p:txBody>
          <a:bodyPr/>
          <a:lstStyle/>
          <a:p>
            <a:pPr>
              <a:defRPr/>
            </a:pPr>
            <a:r>
              <a:rPr lang="zh-CN" altLang="en-US"/>
              <a:t>版权所有</a:t>
            </a:r>
            <a:r>
              <a:rPr lang="en-US" altLang="zh-CN"/>
              <a:t>@</a:t>
            </a:r>
            <a:r>
              <a:rPr lang="zh-CN" altLang="en-US"/>
              <a:t>上海财经大学出版社，使用需经授权</a:t>
            </a:r>
            <a:endParaRPr lang="en-US" dirty="0"/>
          </a:p>
        </p:txBody>
      </p:sp>
      <p:sp>
        <p:nvSpPr>
          <p:cNvPr id="5" name="Oval 4"/>
          <p:cNvSpPr/>
          <p:nvPr/>
        </p:nvSpPr>
        <p:spPr>
          <a:xfrm>
            <a:off x="2209800" y="1924677"/>
            <a:ext cx="206005" cy="208923"/>
          </a:xfrm>
          <a:prstGeom prst="ellipse">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69" name="Oval 68"/>
          <p:cNvSpPr/>
          <p:nvPr/>
        </p:nvSpPr>
        <p:spPr>
          <a:xfrm>
            <a:off x="1489445" y="3131717"/>
            <a:ext cx="206005" cy="208923"/>
          </a:xfrm>
          <a:prstGeom prst="ellipse">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70" name="Oval 69"/>
          <p:cNvSpPr/>
          <p:nvPr/>
        </p:nvSpPr>
        <p:spPr>
          <a:xfrm>
            <a:off x="3723188" y="3200067"/>
            <a:ext cx="206005" cy="208923"/>
          </a:xfrm>
          <a:prstGeom prst="ellipse">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71" name="Oval 70"/>
          <p:cNvSpPr/>
          <p:nvPr/>
        </p:nvSpPr>
        <p:spPr>
          <a:xfrm>
            <a:off x="8029575" y="3362198"/>
            <a:ext cx="206005" cy="208923"/>
          </a:xfrm>
          <a:prstGeom prst="ellipse">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72" name="Oval 71"/>
          <p:cNvSpPr/>
          <p:nvPr/>
        </p:nvSpPr>
        <p:spPr>
          <a:xfrm>
            <a:off x="5661054" y="3242215"/>
            <a:ext cx="206005" cy="208923"/>
          </a:xfrm>
          <a:prstGeom prst="ellipse">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73" name="Oval 72"/>
          <p:cNvSpPr/>
          <p:nvPr/>
        </p:nvSpPr>
        <p:spPr>
          <a:xfrm>
            <a:off x="6827568" y="1732169"/>
            <a:ext cx="206005" cy="208923"/>
          </a:xfrm>
          <a:prstGeom prst="ellipse">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74" name="Oval 73"/>
          <p:cNvSpPr/>
          <p:nvPr/>
        </p:nvSpPr>
        <p:spPr>
          <a:xfrm>
            <a:off x="3530716" y="4397301"/>
            <a:ext cx="206005" cy="208923"/>
          </a:xfrm>
          <a:prstGeom prst="ellipse">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75" name="Oval 74"/>
          <p:cNvSpPr/>
          <p:nvPr/>
        </p:nvSpPr>
        <p:spPr>
          <a:xfrm>
            <a:off x="2354321" y="5902845"/>
            <a:ext cx="206005" cy="208923"/>
          </a:xfrm>
          <a:prstGeom prst="ellipse">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76" name="Oval 75"/>
          <p:cNvSpPr/>
          <p:nvPr/>
        </p:nvSpPr>
        <p:spPr>
          <a:xfrm>
            <a:off x="4621668" y="6029186"/>
            <a:ext cx="206005" cy="208923"/>
          </a:xfrm>
          <a:prstGeom prst="ellipse">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Tree>
    <p:extLst>
      <p:ext uri="{BB962C8B-B14F-4D97-AF65-F5344CB8AC3E}">
        <p14:creationId xmlns:p14="http://schemas.microsoft.com/office/powerpoint/2010/main" val="153834929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dirty="0"/>
              <a:t>过度控制误差</a:t>
            </a:r>
            <a:endParaRPr lang="en-CA" dirty="0"/>
          </a:p>
        </p:txBody>
      </p:sp>
      <p:sp>
        <p:nvSpPr>
          <p:cNvPr id="3" name="Text Placeholder 2"/>
          <p:cNvSpPr>
            <a:spLocks noGrp="1"/>
          </p:cNvSpPr>
          <p:nvPr>
            <p:ph type="body" idx="1"/>
          </p:nvPr>
        </p:nvSpPr>
        <p:spPr/>
        <p:txBody>
          <a:bodyPr/>
          <a:lstStyle/>
          <a:p>
            <a:r>
              <a:rPr lang="zh-CN" altLang="en-US" dirty="0"/>
              <a:t>过度控制误差是控制了因果路径上的变量造成的误差。</a:t>
            </a:r>
            <a:endParaRPr lang="en-CA" dirty="0"/>
          </a:p>
        </p:txBody>
      </p:sp>
      <p:grpSp>
        <p:nvGrpSpPr>
          <p:cNvPr id="4" name="Group 3"/>
          <p:cNvGrpSpPr/>
          <p:nvPr/>
        </p:nvGrpSpPr>
        <p:grpSpPr>
          <a:xfrm>
            <a:off x="2210782" y="2074470"/>
            <a:ext cx="4876800" cy="1828800"/>
            <a:chOff x="-1" y="0"/>
            <a:chExt cx="2604533" cy="1018356"/>
          </a:xfrm>
        </p:grpSpPr>
        <p:sp>
          <p:nvSpPr>
            <p:cNvPr id="5" name="Text Box 36"/>
            <p:cNvSpPr txBox="1">
              <a:spLocks noChangeArrowheads="1"/>
            </p:cNvSpPr>
            <p:nvPr/>
          </p:nvSpPr>
          <p:spPr bwMode="auto">
            <a:xfrm>
              <a:off x="-1" y="27284"/>
              <a:ext cx="568930" cy="4106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square">
              <a:noAutofit/>
            </a:bodyPr>
            <a:lstStyle/>
            <a:p>
              <a:pPr fontAlgn="base">
                <a:lnSpc>
                  <a:spcPct val="107000"/>
                </a:lnSpc>
                <a:spcAft>
                  <a:spcPts val="0"/>
                </a:spcAft>
              </a:pPr>
              <a:r>
                <a:rPr lang="zh-CN" sz="1200" i="1" kern="1200">
                  <a:solidFill>
                    <a:srgbClr val="000000"/>
                  </a:solidFill>
                  <a:effectLst/>
                  <a:latin typeface="Arial" panose="020B0604020202020204" pitchFamily="34" charset="0"/>
                  <a:ea typeface="等线" panose="02010600030101010101" pitchFamily="2" charset="-122"/>
                  <a:cs typeface="Arial" panose="020B0604020202020204" pitchFamily="34" charset="0"/>
                </a:rPr>
                <a:t>锻炼</a:t>
              </a:r>
              <a:endParaRPr lang="en-CA" sz="1100">
                <a:effectLst/>
                <a:latin typeface="Calibri" panose="020F0502020204030204" pitchFamily="34" charset="0"/>
                <a:ea typeface="等线" panose="02010600030101010101" pitchFamily="2" charset="-122"/>
                <a:cs typeface="Times New Roman" panose="02020603050405020304" pitchFamily="18" charset="0"/>
              </a:endParaRPr>
            </a:p>
          </p:txBody>
        </p:sp>
        <p:sp>
          <p:nvSpPr>
            <p:cNvPr id="6" name="Text Box 37"/>
            <p:cNvSpPr txBox="1">
              <a:spLocks noChangeArrowheads="1"/>
            </p:cNvSpPr>
            <p:nvPr/>
          </p:nvSpPr>
          <p:spPr bwMode="auto">
            <a:xfrm>
              <a:off x="932640" y="0"/>
              <a:ext cx="599529" cy="3038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square">
              <a:noAutofit/>
            </a:bodyPr>
            <a:lstStyle/>
            <a:p>
              <a:pPr fontAlgn="base">
                <a:lnSpc>
                  <a:spcPct val="107000"/>
                </a:lnSpc>
                <a:spcAft>
                  <a:spcPts val="0"/>
                </a:spcAft>
              </a:pPr>
              <a:r>
                <a:rPr lang="zh-CN" sz="1200" i="1" dirty="0">
                  <a:effectLst/>
                  <a:latin typeface="Calibri" panose="020F0502020204030204" pitchFamily="34" charset="0"/>
                  <a:ea typeface="等线" panose="02010600030101010101" pitchFamily="2" charset="-122"/>
                  <a:cs typeface="Times New Roman" panose="02020603050405020304" pitchFamily="18" charset="0"/>
                </a:rPr>
                <a:t>生活</a:t>
              </a:r>
              <a:r>
                <a:rPr lang="zh-CN" altLang="en-US" sz="1200" i="1" dirty="0">
                  <a:effectLst/>
                  <a:latin typeface="Calibri" panose="020F0502020204030204" pitchFamily="34" charset="0"/>
                  <a:ea typeface="等线" panose="02010600030101010101" pitchFamily="2" charset="-122"/>
                  <a:cs typeface="Times New Roman" panose="02020603050405020304" pitchFamily="18" charset="0"/>
                </a:rPr>
                <a:t>规律</a:t>
              </a:r>
              <a:endParaRPr lang="en-CA" sz="1100" dirty="0">
                <a:effectLst/>
                <a:latin typeface="Calibri" panose="020F0502020204030204" pitchFamily="34" charset="0"/>
                <a:ea typeface="等线" panose="02010600030101010101" pitchFamily="2" charset="-122"/>
                <a:cs typeface="Times New Roman" panose="02020603050405020304" pitchFamily="18" charset="0"/>
              </a:endParaRPr>
            </a:p>
          </p:txBody>
        </p:sp>
        <p:cxnSp>
          <p:nvCxnSpPr>
            <p:cNvPr id="7" name="Line 38"/>
            <p:cNvCxnSpPr/>
            <p:nvPr/>
          </p:nvCxnSpPr>
          <p:spPr bwMode="auto">
            <a:xfrm flipV="1">
              <a:off x="388961" y="436729"/>
              <a:ext cx="816009" cy="4157"/>
            </a:xfrm>
            <a:prstGeom prst="line">
              <a:avLst/>
            </a:prstGeom>
            <a:noFill/>
            <a:ln w="6350">
              <a:solidFill>
                <a:sysClr val="windowText" lastClr="000000"/>
              </a:solidFill>
              <a:round/>
              <a:headEnd/>
              <a:tailEnd type="triangle" w="med" len="med"/>
            </a:ln>
            <a:extLst>
              <a:ext uri="{909E8E84-426E-40DD-AFC4-6F175D3DCCD1}">
                <a14:hiddenFill xmlns:a14="http://schemas.microsoft.com/office/drawing/2010/main">
                  <a:noFill/>
                </a14:hiddenFill>
              </a:ext>
            </a:extLst>
          </p:spPr>
        </p:cxnSp>
        <p:sp>
          <p:nvSpPr>
            <p:cNvPr id="8" name="Text Box 39"/>
            <p:cNvSpPr txBox="1">
              <a:spLocks noChangeArrowheads="1"/>
            </p:cNvSpPr>
            <p:nvPr/>
          </p:nvSpPr>
          <p:spPr bwMode="auto">
            <a:xfrm>
              <a:off x="2231409" y="34120"/>
              <a:ext cx="373123" cy="4106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square">
              <a:noAutofit/>
            </a:bodyPr>
            <a:lstStyle/>
            <a:p>
              <a:pPr fontAlgn="base">
                <a:lnSpc>
                  <a:spcPct val="107000"/>
                </a:lnSpc>
                <a:spcAft>
                  <a:spcPts val="0"/>
                </a:spcAft>
              </a:pPr>
              <a:r>
                <a:rPr lang="zh-CN" sz="1200" i="1">
                  <a:effectLst/>
                  <a:latin typeface="Calibri" panose="020F0502020204030204" pitchFamily="34" charset="0"/>
                  <a:ea typeface="等线" panose="02010600030101010101" pitchFamily="2" charset="-122"/>
                  <a:cs typeface="Times New Roman" panose="02020603050405020304" pitchFamily="18" charset="0"/>
                </a:rPr>
                <a:t>健康</a:t>
              </a:r>
              <a:endParaRPr lang="en-CA" sz="1100">
                <a:effectLst/>
                <a:latin typeface="Calibri" panose="020F0502020204030204" pitchFamily="34" charset="0"/>
                <a:ea typeface="等线" panose="02010600030101010101" pitchFamily="2" charset="-122"/>
                <a:cs typeface="Times New Roman" panose="02020603050405020304" pitchFamily="18" charset="0"/>
              </a:endParaRPr>
            </a:p>
          </p:txBody>
        </p:sp>
        <p:cxnSp>
          <p:nvCxnSpPr>
            <p:cNvPr id="9" name="Line 40"/>
            <p:cNvCxnSpPr/>
            <p:nvPr/>
          </p:nvCxnSpPr>
          <p:spPr bwMode="auto">
            <a:xfrm>
              <a:off x="1289713" y="436729"/>
              <a:ext cx="938018" cy="0"/>
            </a:xfrm>
            <a:prstGeom prst="line">
              <a:avLst/>
            </a:prstGeom>
            <a:noFill/>
            <a:ln w="6350">
              <a:solidFill>
                <a:sysClr val="windowText" lastClr="000000"/>
              </a:solidFill>
              <a:round/>
              <a:headEnd/>
              <a:tailEnd type="triangle" w="med" len="med"/>
            </a:ln>
            <a:extLst>
              <a:ext uri="{909E8E84-426E-40DD-AFC4-6F175D3DCCD1}">
                <a14:hiddenFill xmlns:a14="http://schemas.microsoft.com/office/drawing/2010/main">
                  <a:noFill/>
                </a14:hiddenFill>
              </a:ext>
            </a:extLst>
          </p:spPr>
        </p:cxnSp>
        <p:sp>
          <p:nvSpPr>
            <p:cNvPr id="10" name="Freeform 9"/>
            <p:cNvSpPr>
              <a:spLocks/>
            </p:cNvSpPr>
            <p:nvPr/>
          </p:nvSpPr>
          <p:spPr bwMode="auto">
            <a:xfrm>
              <a:off x="375313" y="532263"/>
              <a:ext cx="1897448" cy="486093"/>
            </a:xfrm>
            <a:custGeom>
              <a:avLst/>
              <a:gdLst>
                <a:gd name="T0" fmla="*/ 0 w 1440"/>
                <a:gd name="T1" fmla="*/ 0 h 144"/>
                <a:gd name="T2" fmla="*/ 2147483646 w 1440"/>
                <a:gd name="T3" fmla="*/ 2147483646 h 144"/>
                <a:gd name="T4" fmla="*/ 2147483646 w 1440"/>
                <a:gd name="T5" fmla="*/ 0 h 144"/>
                <a:gd name="T6" fmla="*/ 0 60000 65536"/>
                <a:gd name="T7" fmla="*/ 0 60000 65536"/>
                <a:gd name="T8" fmla="*/ 0 60000 65536"/>
                <a:gd name="T9" fmla="*/ 0 w 1440"/>
                <a:gd name="T10" fmla="*/ 0 h 144"/>
                <a:gd name="T11" fmla="*/ 1440 w 1440"/>
                <a:gd name="T12" fmla="*/ 144 h 144"/>
              </a:gdLst>
              <a:ahLst/>
              <a:cxnLst>
                <a:cxn ang="T6">
                  <a:pos x="T0" y="T1"/>
                </a:cxn>
                <a:cxn ang="T7">
                  <a:pos x="T2" y="T3"/>
                </a:cxn>
                <a:cxn ang="T8">
                  <a:pos x="T4" y="T5"/>
                </a:cxn>
              </a:cxnLst>
              <a:rect l="T9" t="T10" r="T11" b="T12"/>
              <a:pathLst>
                <a:path w="1440" h="144">
                  <a:moveTo>
                    <a:pt x="0" y="0"/>
                  </a:moveTo>
                  <a:cubicBezTo>
                    <a:pt x="240" y="72"/>
                    <a:pt x="480" y="144"/>
                    <a:pt x="720" y="144"/>
                  </a:cubicBezTo>
                  <a:cubicBezTo>
                    <a:pt x="960" y="144"/>
                    <a:pt x="1200" y="72"/>
                    <a:pt x="1440" y="0"/>
                  </a:cubicBezTo>
                </a:path>
              </a:pathLst>
            </a:custGeom>
            <a:noFill/>
            <a:ln w="6350" cap="flat" cmpd="sng">
              <a:solidFill>
                <a:sysClr val="windowText" lastClr="000000"/>
              </a:solidFill>
              <a:prstDash val="solid"/>
              <a:miter lim="800000"/>
              <a:headEnd type="none" w="med" len="med"/>
              <a:tailEnd type="triangle" w="med" len="med"/>
            </a:ln>
            <a:extLst>
              <a:ext uri="{909E8E84-426E-40DD-AFC4-6F175D3DCCD1}">
                <a14:hiddenFill xmlns:a14="http://schemas.microsoft.com/office/drawing/2010/main">
                  <a:solidFill>
                    <a:srgbClr val="FFFFFF"/>
                  </a:solidFill>
                </a14:hiddenFill>
              </a:ext>
            </a:extLst>
          </p:spPr>
          <p:txBody>
            <a:bodyPr wrap="none"/>
            <a:lstStyle/>
            <a:p>
              <a:endParaRPr lang="en-CA"/>
            </a:p>
          </p:txBody>
        </p:sp>
        <p:sp>
          <p:nvSpPr>
            <p:cNvPr id="11" name="Oval 10"/>
            <p:cNvSpPr/>
            <p:nvPr/>
          </p:nvSpPr>
          <p:spPr>
            <a:xfrm>
              <a:off x="279779" y="348018"/>
              <a:ext cx="96513" cy="133159"/>
            </a:xfrm>
            <a:prstGeom prst="ellipse">
              <a:avLst/>
            </a:prstGeom>
            <a:solidFill>
              <a:srgbClr val="5B9BD5"/>
            </a:solidFill>
            <a:ln w="12700" cap="flat" cmpd="sng" algn="ctr">
              <a:solidFill>
                <a:srgbClr val="5B9BD5">
                  <a:shade val="50000"/>
                </a:srgbClr>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en-CA"/>
            </a:p>
          </p:txBody>
        </p:sp>
        <p:sp>
          <p:nvSpPr>
            <p:cNvPr id="12" name="Oval 11"/>
            <p:cNvSpPr/>
            <p:nvPr/>
          </p:nvSpPr>
          <p:spPr>
            <a:xfrm>
              <a:off x="2231409" y="348018"/>
              <a:ext cx="107988" cy="137574"/>
            </a:xfrm>
            <a:prstGeom prst="ellipse">
              <a:avLst/>
            </a:prstGeom>
            <a:solidFill>
              <a:srgbClr val="5B9BD5"/>
            </a:solidFill>
            <a:ln w="12700" cap="flat" cmpd="sng" algn="ctr">
              <a:solidFill>
                <a:srgbClr val="5B9BD5">
                  <a:shade val="50000"/>
                </a:srgbClr>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en-CA"/>
            </a:p>
          </p:txBody>
        </p:sp>
        <p:sp>
          <p:nvSpPr>
            <p:cNvPr id="13" name="Oval 12"/>
            <p:cNvSpPr/>
            <p:nvPr/>
          </p:nvSpPr>
          <p:spPr>
            <a:xfrm>
              <a:off x="1201003" y="348018"/>
              <a:ext cx="90622" cy="137574"/>
            </a:xfrm>
            <a:prstGeom prst="ellipse">
              <a:avLst/>
            </a:prstGeom>
            <a:solidFill>
              <a:srgbClr val="5B9BD5"/>
            </a:solidFill>
            <a:ln w="12700" cap="flat" cmpd="sng" algn="ctr">
              <a:solidFill>
                <a:srgbClr val="5B9BD5">
                  <a:shade val="50000"/>
                </a:srgbClr>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en-CA"/>
            </a:p>
          </p:txBody>
        </p:sp>
      </p:grpSp>
      <p:sp>
        <p:nvSpPr>
          <p:cNvPr id="25" name="Footer Placeholder 24"/>
          <p:cNvSpPr>
            <a:spLocks noGrp="1"/>
          </p:cNvSpPr>
          <p:nvPr>
            <p:ph type="ftr" sz="quarter" idx="11"/>
          </p:nvPr>
        </p:nvSpPr>
        <p:spPr/>
        <p:txBody>
          <a:bodyPr/>
          <a:lstStyle/>
          <a:p>
            <a:pPr>
              <a:defRPr/>
            </a:pPr>
            <a:r>
              <a:rPr lang="zh-CN" altLang="en-US"/>
              <a:t>版权所有</a:t>
            </a:r>
            <a:r>
              <a:rPr lang="en-US" altLang="zh-CN"/>
              <a:t>@</a:t>
            </a:r>
            <a:r>
              <a:rPr lang="zh-CN" altLang="en-US"/>
              <a:t>上海财经大学出版社，使用需经授权</a:t>
            </a:r>
            <a:endParaRPr lang="en-US" dirty="0"/>
          </a:p>
        </p:txBody>
      </p:sp>
      <p:grpSp>
        <p:nvGrpSpPr>
          <p:cNvPr id="16" name="Group 15">
            <a:extLst>
              <a:ext uri="{FF2B5EF4-FFF2-40B4-BE49-F238E27FC236}">
                <a16:creationId xmlns:a16="http://schemas.microsoft.com/office/drawing/2014/main" id="{95350CF4-2875-4356-8CEA-DBC4F8E26E23}"/>
              </a:ext>
            </a:extLst>
          </p:cNvPr>
          <p:cNvGrpSpPr/>
          <p:nvPr/>
        </p:nvGrpSpPr>
        <p:grpSpPr>
          <a:xfrm>
            <a:off x="2738398" y="4828333"/>
            <a:ext cx="3771265" cy="1538855"/>
            <a:chOff x="-1" y="0"/>
            <a:chExt cx="2604533" cy="1018356"/>
          </a:xfrm>
        </p:grpSpPr>
        <p:sp>
          <p:nvSpPr>
            <p:cNvPr id="17" name="Text Box 36">
              <a:extLst>
                <a:ext uri="{FF2B5EF4-FFF2-40B4-BE49-F238E27FC236}">
                  <a16:creationId xmlns:a16="http://schemas.microsoft.com/office/drawing/2014/main" id="{43B98F0D-8B2E-4C2D-B590-8EE29E2A7EC1}"/>
                </a:ext>
              </a:extLst>
            </p:cNvPr>
            <p:cNvSpPr txBox="1">
              <a:spLocks noChangeArrowheads="1"/>
            </p:cNvSpPr>
            <p:nvPr/>
          </p:nvSpPr>
          <p:spPr bwMode="auto">
            <a:xfrm>
              <a:off x="-1" y="27284"/>
              <a:ext cx="568930" cy="4106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square">
              <a:noAutofit/>
            </a:bodyPr>
            <a:lstStyle/>
            <a:p>
              <a:pPr fontAlgn="base">
                <a:lnSpc>
                  <a:spcPct val="107000"/>
                </a:lnSpc>
                <a:spcAft>
                  <a:spcPts val="0"/>
                </a:spcAft>
              </a:pPr>
              <a:r>
                <a:rPr lang="zh-CN" sz="1200" i="1" kern="1200">
                  <a:solidFill>
                    <a:srgbClr val="000000"/>
                  </a:solidFill>
                  <a:effectLst/>
                  <a:latin typeface="Arial" panose="020B0604020202020204" pitchFamily="34" charset="0"/>
                  <a:ea typeface="DengXian" panose="02010600030101010101" pitchFamily="2" charset="-122"/>
                  <a:cs typeface="Arial" panose="020B0604020202020204" pitchFamily="34" charset="0"/>
                </a:rPr>
                <a:t>锻炼与否</a:t>
              </a:r>
              <a:endParaRPr lang="en-CA" sz="1100">
                <a:effectLst/>
                <a:latin typeface="Calibri" panose="020F0502020204030204" pitchFamily="34" charset="0"/>
                <a:ea typeface="DengXian" panose="02010600030101010101" pitchFamily="2" charset="-122"/>
                <a:cs typeface="Times New Roman" panose="02020603050405020304" pitchFamily="18" charset="0"/>
              </a:endParaRPr>
            </a:p>
          </p:txBody>
        </p:sp>
        <p:sp>
          <p:nvSpPr>
            <p:cNvPr id="18" name="Text Box 37">
              <a:extLst>
                <a:ext uri="{FF2B5EF4-FFF2-40B4-BE49-F238E27FC236}">
                  <a16:creationId xmlns:a16="http://schemas.microsoft.com/office/drawing/2014/main" id="{327B386C-4434-4A1F-9859-16E509024A90}"/>
                </a:ext>
              </a:extLst>
            </p:cNvPr>
            <p:cNvSpPr txBox="1">
              <a:spLocks noChangeArrowheads="1"/>
            </p:cNvSpPr>
            <p:nvPr/>
          </p:nvSpPr>
          <p:spPr bwMode="auto">
            <a:xfrm>
              <a:off x="932640" y="0"/>
              <a:ext cx="599529" cy="303845"/>
            </a:xfrm>
            <a:prstGeom prst="rect">
              <a:avLst/>
            </a:prstGeom>
            <a:noFill/>
            <a:ln w="1270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square">
              <a:noAutofit/>
            </a:bodyPr>
            <a:lstStyle/>
            <a:p>
              <a:pPr fontAlgn="base">
                <a:lnSpc>
                  <a:spcPct val="107000"/>
                </a:lnSpc>
                <a:spcAft>
                  <a:spcPts val="0"/>
                </a:spcAft>
              </a:pPr>
              <a:r>
                <a:rPr lang="zh-CN" sz="1200" i="1" dirty="0">
                  <a:effectLst/>
                  <a:latin typeface="Calibri" panose="020F0502020204030204" pitchFamily="34" charset="0"/>
                  <a:ea typeface="DengXian" panose="02010600030101010101" pitchFamily="2" charset="-122"/>
                  <a:cs typeface="Times New Roman" panose="02020603050405020304" pitchFamily="18" charset="0"/>
                </a:rPr>
                <a:t>生活规律</a:t>
              </a:r>
              <a:endParaRPr lang="en-CA" sz="1100" dirty="0">
                <a:effectLst/>
                <a:latin typeface="Calibri" panose="020F0502020204030204" pitchFamily="34" charset="0"/>
                <a:ea typeface="DengXian" panose="02010600030101010101" pitchFamily="2" charset="-122"/>
                <a:cs typeface="Times New Roman" panose="02020603050405020304" pitchFamily="18" charset="0"/>
              </a:endParaRPr>
            </a:p>
          </p:txBody>
        </p:sp>
        <p:cxnSp>
          <p:nvCxnSpPr>
            <p:cNvPr id="19" name="Line 38">
              <a:extLst>
                <a:ext uri="{FF2B5EF4-FFF2-40B4-BE49-F238E27FC236}">
                  <a16:creationId xmlns:a16="http://schemas.microsoft.com/office/drawing/2014/main" id="{5E80CB04-721B-4C84-A229-9D255730B337}"/>
                </a:ext>
              </a:extLst>
            </p:cNvPr>
            <p:cNvCxnSpPr/>
            <p:nvPr/>
          </p:nvCxnSpPr>
          <p:spPr bwMode="auto">
            <a:xfrm flipV="1">
              <a:off x="388961" y="436729"/>
              <a:ext cx="816009" cy="4157"/>
            </a:xfrm>
            <a:prstGeom prst="line">
              <a:avLst/>
            </a:prstGeom>
            <a:noFill/>
            <a:ln w="6350">
              <a:solidFill>
                <a:sysClr val="windowText" lastClr="000000"/>
              </a:solidFill>
              <a:round/>
              <a:headEnd/>
              <a:tailEnd type="triangle" w="med" len="med"/>
            </a:ln>
            <a:extLst>
              <a:ext uri="{909E8E84-426E-40DD-AFC4-6F175D3DCCD1}">
                <a14:hiddenFill xmlns:a14="http://schemas.microsoft.com/office/drawing/2010/main">
                  <a:noFill/>
                </a14:hiddenFill>
              </a:ext>
            </a:extLst>
          </p:spPr>
        </p:cxnSp>
        <p:sp>
          <p:nvSpPr>
            <p:cNvPr id="20" name="Text Box 39">
              <a:extLst>
                <a:ext uri="{FF2B5EF4-FFF2-40B4-BE49-F238E27FC236}">
                  <a16:creationId xmlns:a16="http://schemas.microsoft.com/office/drawing/2014/main" id="{C545160A-B3A7-438F-9C30-0C13C5755EC8}"/>
                </a:ext>
              </a:extLst>
            </p:cNvPr>
            <p:cNvSpPr txBox="1">
              <a:spLocks noChangeArrowheads="1"/>
            </p:cNvSpPr>
            <p:nvPr/>
          </p:nvSpPr>
          <p:spPr bwMode="auto">
            <a:xfrm>
              <a:off x="2231409" y="34120"/>
              <a:ext cx="373123" cy="4106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square">
              <a:noAutofit/>
            </a:bodyPr>
            <a:lstStyle/>
            <a:p>
              <a:pPr fontAlgn="base">
                <a:lnSpc>
                  <a:spcPct val="107000"/>
                </a:lnSpc>
                <a:spcAft>
                  <a:spcPts val="0"/>
                </a:spcAft>
              </a:pPr>
              <a:r>
                <a:rPr lang="zh-CN" sz="1200" i="1">
                  <a:effectLst/>
                  <a:latin typeface="Calibri" panose="020F0502020204030204" pitchFamily="34" charset="0"/>
                  <a:ea typeface="DengXian" panose="02010600030101010101" pitchFamily="2" charset="-122"/>
                  <a:cs typeface="Times New Roman" panose="02020603050405020304" pitchFamily="18" charset="0"/>
                </a:rPr>
                <a:t>健康</a:t>
              </a:r>
              <a:endParaRPr lang="en-CA" sz="1100">
                <a:effectLst/>
                <a:latin typeface="Calibri" panose="020F0502020204030204" pitchFamily="34" charset="0"/>
                <a:ea typeface="DengXian" panose="02010600030101010101" pitchFamily="2" charset="-122"/>
                <a:cs typeface="Times New Roman" panose="02020603050405020304" pitchFamily="18" charset="0"/>
              </a:endParaRPr>
            </a:p>
          </p:txBody>
        </p:sp>
        <p:cxnSp>
          <p:nvCxnSpPr>
            <p:cNvPr id="21" name="Line 40">
              <a:extLst>
                <a:ext uri="{FF2B5EF4-FFF2-40B4-BE49-F238E27FC236}">
                  <a16:creationId xmlns:a16="http://schemas.microsoft.com/office/drawing/2014/main" id="{9E38D42B-64C1-4D14-B568-E7581171542E}"/>
                </a:ext>
              </a:extLst>
            </p:cNvPr>
            <p:cNvCxnSpPr/>
            <p:nvPr/>
          </p:nvCxnSpPr>
          <p:spPr bwMode="auto">
            <a:xfrm>
              <a:off x="1289713" y="436729"/>
              <a:ext cx="938018" cy="0"/>
            </a:xfrm>
            <a:prstGeom prst="line">
              <a:avLst/>
            </a:prstGeom>
            <a:noFill/>
            <a:ln w="6350">
              <a:solidFill>
                <a:sysClr val="windowText" lastClr="000000"/>
              </a:solidFill>
              <a:round/>
              <a:headEnd/>
              <a:tailEnd type="triangle" w="med" len="med"/>
            </a:ln>
            <a:extLst>
              <a:ext uri="{909E8E84-426E-40DD-AFC4-6F175D3DCCD1}">
                <a14:hiddenFill xmlns:a14="http://schemas.microsoft.com/office/drawing/2010/main">
                  <a:noFill/>
                </a14:hiddenFill>
              </a:ext>
            </a:extLst>
          </p:spPr>
        </p:cxnSp>
        <p:sp>
          <p:nvSpPr>
            <p:cNvPr id="22" name="Freeform 8279">
              <a:extLst>
                <a:ext uri="{FF2B5EF4-FFF2-40B4-BE49-F238E27FC236}">
                  <a16:creationId xmlns:a16="http://schemas.microsoft.com/office/drawing/2014/main" id="{00159CB5-0004-41B8-AF0E-7DFC1E594A44}"/>
                </a:ext>
              </a:extLst>
            </p:cNvPr>
            <p:cNvSpPr>
              <a:spLocks/>
            </p:cNvSpPr>
            <p:nvPr/>
          </p:nvSpPr>
          <p:spPr bwMode="auto">
            <a:xfrm>
              <a:off x="375313" y="532263"/>
              <a:ext cx="1897448" cy="486093"/>
            </a:xfrm>
            <a:custGeom>
              <a:avLst/>
              <a:gdLst>
                <a:gd name="T0" fmla="*/ 0 w 1440"/>
                <a:gd name="T1" fmla="*/ 0 h 144"/>
                <a:gd name="T2" fmla="*/ 2147483646 w 1440"/>
                <a:gd name="T3" fmla="*/ 2147483646 h 144"/>
                <a:gd name="T4" fmla="*/ 2147483646 w 1440"/>
                <a:gd name="T5" fmla="*/ 0 h 144"/>
                <a:gd name="T6" fmla="*/ 0 60000 65536"/>
                <a:gd name="T7" fmla="*/ 0 60000 65536"/>
                <a:gd name="T8" fmla="*/ 0 60000 65536"/>
                <a:gd name="T9" fmla="*/ 0 w 1440"/>
                <a:gd name="T10" fmla="*/ 0 h 144"/>
                <a:gd name="T11" fmla="*/ 1440 w 1440"/>
                <a:gd name="T12" fmla="*/ 144 h 144"/>
              </a:gdLst>
              <a:ahLst/>
              <a:cxnLst>
                <a:cxn ang="T6">
                  <a:pos x="T0" y="T1"/>
                </a:cxn>
                <a:cxn ang="T7">
                  <a:pos x="T2" y="T3"/>
                </a:cxn>
                <a:cxn ang="T8">
                  <a:pos x="T4" y="T5"/>
                </a:cxn>
              </a:cxnLst>
              <a:rect l="T9" t="T10" r="T11" b="T12"/>
              <a:pathLst>
                <a:path w="1440" h="144">
                  <a:moveTo>
                    <a:pt x="0" y="0"/>
                  </a:moveTo>
                  <a:cubicBezTo>
                    <a:pt x="240" y="72"/>
                    <a:pt x="480" y="144"/>
                    <a:pt x="720" y="144"/>
                  </a:cubicBezTo>
                  <a:cubicBezTo>
                    <a:pt x="960" y="144"/>
                    <a:pt x="1200" y="72"/>
                    <a:pt x="1440" y="0"/>
                  </a:cubicBezTo>
                </a:path>
              </a:pathLst>
            </a:custGeom>
            <a:noFill/>
            <a:ln w="6350" cap="flat" cmpd="sng">
              <a:solidFill>
                <a:sysClr val="windowText" lastClr="000000"/>
              </a:solidFill>
              <a:prstDash val="solid"/>
              <a:miter lim="800000"/>
              <a:headEnd type="none" w="med" len="med"/>
              <a:tailEnd type="triangle" w="med" len="med"/>
            </a:ln>
            <a:extLst>
              <a:ext uri="{909E8E84-426E-40DD-AFC4-6F175D3DCCD1}">
                <a14:hiddenFill xmlns:a14="http://schemas.microsoft.com/office/drawing/2010/main">
                  <a:solidFill>
                    <a:srgbClr val="FFFFFF"/>
                  </a:solidFill>
                </a14:hiddenFill>
              </a:ext>
            </a:extLst>
          </p:spPr>
          <p:txBody>
            <a:bodyPr wrap="none"/>
            <a:lstStyle/>
            <a:p>
              <a:endParaRPr lang="en-CA"/>
            </a:p>
          </p:txBody>
        </p:sp>
        <p:sp>
          <p:nvSpPr>
            <p:cNvPr id="23" name="Oval 22">
              <a:extLst>
                <a:ext uri="{FF2B5EF4-FFF2-40B4-BE49-F238E27FC236}">
                  <a16:creationId xmlns:a16="http://schemas.microsoft.com/office/drawing/2014/main" id="{DA75273A-1512-4FE4-869F-F874EE01AAE6}"/>
                </a:ext>
              </a:extLst>
            </p:cNvPr>
            <p:cNvSpPr/>
            <p:nvPr/>
          </p:nvSpPr>
          <p:spPr>
            <a:xfrm>
              <a:off x="279779" y="348018"/>
              <a:ext cx="96513" cy="133159"/>
            </a:xfrm>
            <a:prstGeom prst="ellipse">
              <a:avLst/>
            </a:prstGeom>
            <a:solidFill>
              <a:srgbClr val="5B9BD5"/>
            </a:solidFill>
            <a:ln w="12700" cap="flat" cmpd="sng" algn="ctr">
              <a:solidFill>
                <a:srgbClr val="5B9BD5">
                  <a:shade val="50000"/>
                </a:srgbClr>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en-CA"/>
            </a:p>
          </p:txBody>
        </p:sp>
        <p:sp>
          <p:nvSpPr>
            <p:cNvPr id="26" name="Oval 25">
              <a:extLst>
                <a:ext uri="{FF2B5EF4-FFF2-40B4-BE49-F238E27FC236}">
                  <a16:creationId xmlns:a16="http://schemas.microsoft.com/office/drawing/2014/main" id="{E4C57B53-33FB-4DE1-B302-2539B2FAE875}"/>
                </a:ext>
              </a:extLst>
            </p:cNvPr>
            <p:cNvSpPr/>
            <p:nvPr/>
          </p:nvSpPr>
          <p:spPr>
            <a:xfrm>
              <a:off x="2231409" y="348018"/>
              <a:ext cx="107988" cy="137574"/>
            </a:xfrm>
            <a:prstGeom prst="ellipse">
              <a:avLst/>
            </a:prstGeom>
            <a:solidFill>
              <a:srgbClr val="5B9BD5"/>
            </a:solidFill>
            <a:ln w="12700" cap="flat" cmpd="sng" algn="ctr">
              <a:solidFill>
                <a:srgbClr val="5B9BD5">
                  <a:shade val="50000"/>
                </a:srgbClr>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en-CA"/>
            </a:p>
          </p:txBody>
        </p:sp>
        <p:sp>
          <p:nvSpPr>
            <p:cNvPr id="27" name="Oval 26">
              <a:extLst>
                <a:ext uri="{FF2B5EF4-FFF2-40B4-BE49-F238E27FC236}">
                  <a16:creationId xmlns:a16="http://schemas.microsoft.com/office/drawing/2014/main" id="{086BD2C1-B6CA-4BCE-BFFC-85E849A0D903}"/>
                </a:ext>
              </a:extLst>
            </p:cNvPr>
            <p:cNvSpPr/>
            <p:nvPr/>
          </p:nvSpPr>
          <p:spPr>
            <a:xfrm>
              <a:off x="1201003" y="348018"/>
              <a:ext cx="90622" cy="137574"/>
            </a:xfrm>
            <a:prstGeom prst="ellipse">
              <a:avLst/>
            </a:prstGeom>
            <a:solidFill>
              <a:srgbClr val="5B9BD5"/>
            </a:solidFill>
            <a:ln w="12700" cap="flat" cmpd="sng" algn="ctr">
              <a:solidFill>
                <a:srgbClr val="5B9BD5">
                  <a:shade val="50000"/>
                </a:srgbClr>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en-CA"/>
            </a:p>
          </p:txBody>
        </p:sp>
      </p:grpSp>
    </p:spTree>
    <p:extLst>
      <p:ext uri="{BB962C8B-B14F-4D97-AF65-F5344CB8AC3E}">
        <p14:creationId xmlns:p14="http://schemas.microsoft.com/office/powerpoint/2010/main" val="227551415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3" name="Rectangle 2"/>
          <p:cNvSpPr>
            <a:spLocks noGrp="1" noChangeArrowheads="1"/>
          </p:cNvSpPr>
          <p:nvPr>
            <p:ph type="title"/>
          </p:nvPr>
        </p:nvSpPr>
        <p:spPr/>
        <p:txBody>
          <a:bodyPr/>
          <a:lstStyle/>
          <a:p>
            <a:pPr eaLnBrk="1" hangingPunct="1"/>
            <a:r>
              <a:rPr lang="zh-CN" altLang="en-US" b="1" dirty="0"/>
              <a:t>样本选择性误差</a:t>
            </a:r>
            <a:endParaRPr lang="en-US" altLang="en-US" b="1" dirty="0"/>
          </a:p>
        </p:txBody>
      </p:sp>
      <p:sp>
        <p:nvSpPr>
          <p:cNvPr id="51204" name="Rectangle 3"/>
          <p:cNvSpPr>
            <a:spLocks noGrp="1" noChangeArrowheads="1"/>
          </p:cNvSpPr>
          <p:nvPr>
            <p:ph type="body" idx="1"/>
          </p:nvPr>
        </p:nvSpPr>
        <p:spPr/>
        <p:txBody>
          <a:bodyPr/>
          <a:lstStyle/>
          <a:p>
            <a:pPr eaLnBrk="1" hangingPunct="1"/>
            <a:endParaRPr lang="en-US" altLang="en-US" dirty="0"/>
          </a:p>
          <a:p>
            <a:r>
              <a:rPr lang="zh-CN" altLang="en-US" sz="2800" dirty="0"/>
              <a:t>样本选择误差也称为对撞误差</a:t>
            </a:r>
            <a:endParaRPr lang="en-US" altLang="en-US" sz="2800" dirty="0"/>
          </a:p>
          <a:p>
            <a:endParaRPr lang="en-US" sz="2800" dirty="0"/>
          </a:p>
          <a:p>
            <a:pPr eaLnBrk="1" hangingPunct="1"/>
            <a:r>
              <a:rPr lang="zh-CN" altLang="en-US" sz="2800" dirty="0"/>
              <a:t>对撞路径是死路径，它不会造成两个变量相关。但如果给定了两个变量的对撞变量，会造成两个本不相关变量间产生了相关关系，这个错误的相关性称为对撞误差</a:t>
            </a:r>
            <a:endParaRPr lang="en-US" altLang="en-US" sz="2800" dirty="0"/>
          </a:p>
        </p:txBody>
      </p:sp>
      <p:sp>
        <p:nvSpPr>
          <p:cNvPr id="2" name="Footer Placeholder 1"/>
          <p:cNvSpPr>
            <a:spLocks noGrp="1"/>
          </p:cNvSpPr>
          <p:nvPr>
            <p:ph type="ftr" sz="quarter" idx="11"/>
          </p:nvPr>
        </p:nvSpPr>
        <p:spPr/>
        <p:txBody>
          <a:bodyPr/>
          <a:lstStyle/>
          <a:p>
            <a:pPr>
              <a:defRPr/>
            </a:pPr>
            <a:r>
              <a:rPr lang="zh-CN" altLang="en-US"/>
              <a:t>版权所有</a:t>
            </a:r>
            <a:r>
              <a:rPr lang="en-US" altLang="zh-CN"/>
              <a:t>@</a:t>
            </a:r>
            <a:r>
              <a:rPr lang="zh-CN" altLang="en-US"/>
              <a:t>上海财经大学出版社，使用需经授权</a:t>
            </a:r>
            <a:endParaRPr lang="en-US" dirty="0"/>
          </a:p>
        </p:txBody>
      </p:sp>
    </p:spTree>
    <p:extLst>
      <p:ext uri="{BB962C8B-B14F-4D97-AF65-F5344CB8AC3E}">
        <p14:creationId xmlns:p14="http://schemas.microsoft.com/office/powerpoint/2010/main" val="357684702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9" name="Rectangle 2"/>
          <p:cNvSpPr>
            <a:spLocks noGrp="1" noChangeArrowheads="1"/>
          </p:cNvSpPr>
          <p:nvPr>
            <p:ph type="title"/>
          </p:nvPr>
        </p:nvSpPr>
        <p:spPr/>
        <p:txBody>
          <a:bodyPr/>
          <a:lstStyle/>
          <a:p>
            <a:pPr eaLnBrk="1" hangingPunct="1"/>
            <a:r>
              <a:rPr lang="zh-CN" altLang="en-US" b="1" dirty="0"/>
              <a:t>衍生路径</a:t>
            </a:r>
            <a:endParaRPr lang="en-US" altLang="en-US" b="1" dirty="0"/>
          </a:p>
        </p:txBody>
      </p:sp>
      <p:sp>
        <p:nvSpPr>
          <p:cNvPr id="29700" name="Rectangle 3"/>
          <p:cNvSpPr>
            <a:spLocks noGrp="1" noChangeArrowheads="1"/>
          </p:cNvSpPr>
          <p:nvPr>
            <p:ph type="body" idx="1"/>
          </p:nvPr>
        </p:nvSpPr>
        <p:spPr>
          <a:xfrm>
            <a:off x="228600" y="1035844"/>
            <a:ext cx="8153400" cy="5221061"/>
          </a:xfrm>
        </p:spPr>
        <p:txBody>
          <a:bodyPr/>
          <a:lstStyle/>
          <a:p>
            <a:pPr eaLnBrk="1" hangingPunct="1"/>
            <a:r>
              <a:rPr lang="zh-CN" altLang="en-US" dirty="0"/>
              <a:t>当给定两个变量共同的果变量（对撞变量），两个变量之间会产生一个</a:t>
            </a:r>
            <a:r>
              <a:rPr lang="zh-CN" altLang="en-US" b="1" dirty="0"/>
              <a:t>衍生路径</a:t>
            </a:r>
            <a:r>
              <a:rPr lang="zh-CN" altLang="en-US" dirty="0"/>
              <a:t>。衍生路径会造成两个原本不相关的变量变为相关，或造成两个原本相关变量的相关性发生改变。</a:t>
            </a:r>
            <a:endParaRPr lang="en-CA" dirty="0"/>
          </a:p>
        </p:txBody>
      </p:sp>
      <p:sp>
        <p:nvSpPr>
          <p:cNvPr id="2" name="Footer Placeholder 1"/>
          <p:cNvSpPr>
            <a:spLocks noGrp="1"/>
          </p:cNvSpPr>
          <p:nvPr>
            <p:ph type="ftr" sz="quarter" idx="11"/>
          </p:nvPr>
        </p:nvSpPr>
        <p:spPr/>
        <p:txBody>
          <a:bodyPr/>
          <a:lstStyle/>
          <a:p>
            <a:pPr>
              <a:defRPr/>
            </a:pPr>
            <a:r>
              <a:rPr lang="zh-CN" altLang="en-US"/>
              <a:t>版权所有</a:t>
            </a:r>
            <a:r>
              <a:rPr lang="en-US" altLang="zh-CN"/>
              <a:t>@</a:t>
            </a:r>
            <a:r>
              <a:rPr lang="zh-CN" altLang="en-US"/>
              <a:t>上海财经大学出版社，使用需经授权</a:t>
            </a:r>
            <a:endParaRPr lang="en-US" dirty="0"/>
          </a:p>
        </p:txBody>
      </p:sp>
      <p:grpSp>
        <p:nvGrpSpPr>
          <p:cNvPr id="23" name="Group 22"/>
          <p:cNvGrpSpPr/>
          <p:nvPr/>
        </p:nvGrpSpPr>
        <p:grpSpPr>
          <a:xfrm>
            <a:off x="5029200" y="2895600"/>
            <a:ext cx="2667000" cy="2743200"/>
            <a:chOff x="0" y="0"/>
            <a:chExt cx="2340593" cy="1856095"/>
          </a:xfrm>
        </p:grpSpPr>
        <p:grpSp>
          <p:nvGrpSpPr>
            <p:cNvPr id="24" name="Group 23"/>
            <p:cNvGrpSpPr/>
            <p:nvPr/>
          </p:nvGrpSpPr>
          <p:grpSpPr>
            <a:xfrm>
              <a:off x="0" y="0"/>
              <a:ext cx="2340593" cy="1856095"/>
              <a:chOff x="0" y="0"/>
              <a:chExt cx="2340593" cy="1856095"/>
            </a:xfrm>
          </p:grpSpPr>
          <p:grpSp>
            <p:nvGrpSpPr>
              <p:cNvPr id="26" name="Group 25"/>
              <p:cNvGrpSpPr/>
              <p:nvPr/>
            </p:nvGrpSpPr>
            <p:grpSpPr>
              <a:xfrm>
                <a:off x="0" y="0"/>
                <a:ext cx="2340593" cy="1229451"/>
                <a:chOff x="0" y="0"/>
                <a:chExt cx="1901303" cy="1229451"/>
              </a:xfrm>
            </p:grpSpPr>
            <p:sp>
              <p:nvSpPr>
                <p:cNvPr id="29" name="Text Box 7"/>
                <p:cNvSpPr txBox="1">
                  <a:spLocks noChangeArrowheads="1"/>
                </p:cNvSpPr>
                <p:nvPr/>
              </p:nvSpPr>
              <p:spPr bwMode="auto">
                <a:xfrm>
                  <a:off x="0" y="13647"/>
                  <a:ext cx="296416" cy="2973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square">
                  <a:noAutofit/>
                </a:bodyPr>
                <a:lstStyle/>
                <a:p>
                  <a:pPr fontAlgn="base"/>
                  <a:r>
                    <a:rPr lang="en-US" sz="1200">
                      <a:effectLst/>
                      <a:latin typeface="Times New Roman" panose="02020603050405020304" pitchFamily="18" charset="0"/>
                      <a:ea typeface="等线" panose="02010600030101010101" pitchFamily="2" charset="-122"/>
                    </a:rPr>
                    <a:t>A</a:t>
                  </a:r>
                  <a:endParaRPr lang="en-CA" sz="1200">
                    <a:effectLst/>
                    <a:latin typeface="Times New Roman" panose="02020603050405020304" pitchFamily="18" charset="0"/>
                    <a:ea typeface="等线" panose="02010600030101010101" pitchFamily="2" charset="-122"/>
                  </a:endParaRPr>
                </a:p>
              </p:txBody>
            </p:sp>
            <p:sp>
              <p:nvSpPr>
                <p:cNvPr id="30" name="Text Box 8"/>
                <p:cNvSpPr txBox="1">
                  <a:spLocks noChangeArrowheads="1"/>
                </p:cNvSpPr>
                <p:nvPr/>
              </p:nvSpPr>
              <p:spPr bwMode="auto">
                <a:xfrm>
                  <a:off x="925148" y="914412"/>
                  <a:ext cx="256747" cy="3150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square">
                  <a:noAutofit/>
                </a:bodyPr>
                <a:lstStyle/>
                <a:p>
                  <a:pPr fontAlgn="base"/>
                  <a:r>
                    <a:rPr lang="en-CA" sz="1200">
                      <a:effectLst/>
                      <a:latin typeface="Times New Roman" panose="02020603050405020304" pitchFamily="18" charset="0"/>
                      <a:ea typeface="等线" panose="02010600030101010101" pitchFamily="2" charset="-122"/>
                    </a:rPr>
                    <a:t>C</a:t>
                  </a:r>
                </a:p>
              </p:txBody>
            </p:sp>
            <p:cxnSp>
              <p:nvCxnSpPr>
                <p:cNvPr id="31" name="Line 9"/>
                <p:cNvCxnSpPr/>
                <p:nvPr/>
              </p:nvCxnSpPr>
              <p:spPr bwMode="auto">
                <a:xfrm>
                  <a:off x="197881" y="422937"/>
                  <a:ext cx="627760" cy="505111"/>
                </a:xfrm>
                <a:prstGeom prst="line">
                  <a:avLst/>
                </a:prstGeom>
                <a:noFill/>
                <a:ln w="6350">
                  <a:solidFill>
                    <a:sysClr val="windowText" lastClr="000000"/>
                  </a:solidFill>
                  <a:round/>
                  <a:headEnd w="lg" len="med"/>
                  <a:tailEnd type="triangle" w="med" len="med"/>
                </a:ln>
                <a:extLst>
                  <a:ext uri="{909E8E84-426E-40DD-AFC4-6F175D3DCCD1}">
                    <a14:hiddenFill xmlns:a14="http://schemas.microsoft.com/office/drawing/2010/main">
                      <a:noFill/>
                    </a14:hiddenFill>
                  </a:ext>
                </a:extLst>
              </p:spPr>
            </p:cxnSp>
            <p:sp>
              <p:nvSpPr>
                <p:cNvPr id="32" name="Text Box 10"/>
                <p:cNvSpPr txBox="1">
                  <a:spLocks noChangeArrowheads="1"/>
                </p:cNvSpPr>
                <p:nvPr/>
              </p:nvSpPr>
              <p:spPr bwMode="auto">
                <a:xfrm>
                  <a:off x="1644555" y="0"/>
                  <a:ext cx="256748" cy="246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square">
                  <a:noAutofit/>
                </a:bodyPr>
                <a:lstStyle/>
                <a:p>
                  <a:pPr fontAlgn="base"/>
                  <a:r>
                    <a:rPr lang="en-CA" sz="1200">
                      <a:effectLst/>
                      <a:latin typeface="Times New Roman" panose="02020603050405020304" pitchFamily="18" charset="0"/>
                      <a:ea typeface="等线" panose="02010600030101010101" pitchFamily="2" charset="-122"/>
                    </a:rPr>
                    <a:t>Z</a:t>
                  </a:r>
                </a:p>
              </p:txBody>
            </p:sp>
            <p:cxnSp>
              <p:nvCxnSpPr>
                <p:cNvPr id="33" name="Line 11"/>
                <p:cNvCxnSpPr/>
                <p:nvPr/>
              </p:nvCxnSpPr>
              <p:spPr bwMode="auto">
                <a:xfrm flipH="1">
                  <a:off x="962259" y="409873"/>
                  <a:ext cx="682302" cy="497976"/>
                </a:xfrm>
                <a:prstGeom prst="line">
                  <a:avLst/>
                </a:prstGeom>
                <a:noFill/>
                <a:ln w="6350">
                  <a:solidFill>
                    <a:sysClr val="windowText" lastClr="000000"/>
                  </a:solidFill>
                  <a:round/>
                  <a:headEnd type="none" w="med" len="med"/>
                  <a:tailEnd type="triangle"/>
                </a:ln>
                <a:extLst>
                  <a:ext uri="{909E8E84-426E-40DD-AFC4-6F175D3DCCD1}">
                    <a14:hiddenFill xmlns:a14="http://schemas.microsoft.com/office/drawing/2010/main">
                      <a:noFill/>
                    </a14:hiddenFill>
                  </a:ext>
                </a:extLst>
              </p:spPr>
            </p:cxnSp>
            <p:sp>
              <p:nvSpPr>
                <p:cNvPr id="34" name="Oval 33"/>
                <p:cNvSpPr/>
                <p:nvPr/>
              </p:nvSpPr>
              <p:spPr>
                <a:xfrm>
                  <a:off x="102358" y="313898"/>
                  <a:ext cx="99173" cy="116847"/>
                </a:xfrm>
                <a:prstGeom prst="ellipse">
                  <a:avLst/>
                </a:prstGeom>
                <a:solidFill>
                  <a:srgbClr val="5B9BD5"/>
                </a:solidFill>
                <a:ln w="12700" cap="flat" cmpd="sng" algn="ctr">
                  <a:solidFill>
                    <a:srgbClr val="5B9BD5">
                      <a:shade val="50000"/>
                    </a:srgbClr>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en-CA"/>
                </a:p>
              </p:txBody>
            </p:sp>
            <p:sp>
              <p:nvSpPr>
                <p:cNvPr id="35" name="Oval 34"/>
                <p:cNvSpPr/>
                <p:nvPr/>
              </p:nvSpPr>
              <p:spPr>
                <a:xfrm>
                  <a:off x="1671851" y="293426"/>
                  <a:ext cx="99173" cy="116440"/>
                </a:xfrm>
                <a:prstGeom prst="ellipse">
                  <a:avLst/>
                </a:prstGeom>
                <a:solidFill>
                  <a:srgbClr val="5B9BD5"/>
                </a:solidFill>
                <a:ln w="12700" cap="flat" cmpd="sng" algn="ctr">
                  <a:solidFill>
                    <a:srgbClr val="5B9BD5">
                      <a:shade val="50000"/>
                    </a:srgbClr>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en-CA"/>
                </a:p>
              </p:txBody>
            </p:sp>
            <p:sp>
              <p:nvSpPr>
                <p:cNvPr id="36" name="Oval 35"/>
                <p:cNvSpPr/>
                <p:nvPr/>
              </p:nvSpPr>
              <p:spPr>
                <a:xfrm>
                  <a:off x="848812" y="947019"/>
                  <a:ext cx="113453" cy="107759"/>
                </a:xfrm>
                <a:prstGeom prst="ellipse">
                  <a:avLst/>
                </a:prstGeom>
                <a:solidFill>
                  <a:srgbClr val="5B9BD5"/>
                </a:solidFill>
                <a:ln w="12700" cap="flat" cmpd="sng" algn="ctr">
                  <a:solidFill>
                    <a:srgbClr val="5B9BD5">
                      <a:shade val="50000"/>
                    </a:srgbClr>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en-CA"/>
                </a:p>
              </p:txBody>
            </p:sp>
          </p:grpSp>
          <p:sp>
            <p:nvSpPr>
              <p:cNvPr id="27" name="Text Box 40076"/>
              <p:cNvSpPr txBox="1"/>
              <p:nvPr/>
            </p:nvSpPr>
            <p:spPr>
              <a:xfrm>
                <a:off x="948519" y="1569492"/>
                <a:ext cx="361665" cy="286603"/>
              </a:xfrm>
              <a:prstGeom prst="rect">
                <a:avLst/>
              </a:prstGeom>
              <a:solidFill>
                <a:schemeClr val="lt1"/>
              </a:solidFill>
              <a:ln w="6350">
                <a:solidFill>
                  <a:prstClr val="black"/>
                </a:solidFill>
              </a:ln>
            </p:spPr>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07000"/>
                  </a:lnSpc>
                  <a:spcAft>
                    <a:spcPts val="800"/>
                  </a:spcAft>
                </a:pPr>
                <a:r>
                  <a:rPr lang="en-US" sz="1200">
                    <a:effectLst/>
                    <a:latin typeface="Calibri" panose="020F0502020204030204" pitchFamily="34" charset="0"/>
                    <a:ea typeface="等线" panose="02010600030101010101" pitchFamily="2" charset="-122"/>
                    <a:cs typeface="Times New Roman" panose="02020603050405020304" pitchFamily="18" charset="0"/>
                  </a:rPr>
                  <a:t>D</a:t>
                </a:r>
                <a:endParaRPr lang="en-CA" sz="1100">
                  <a:effectLst/>
                  <a:latin typeface="Calibri" panose="020F0502020204030204" pitchFamily="34" charset="0"/>
                  <a:ea typeface="等线" panose="02010600030101010101" pitchFamily="2" charset="-122"/>
                  <a:cs typeface="Times New Roman" panose="02020603050405020304" pitchFamily="18" charset="0"/>
                </a:endParaRPr>
              </a:p>
            </p:txBody>
          </p:sp>
          <p:cxnSp>
            <p:nvCxnSpPr>
              <p:cNvPr id="28" name="Straight Arrow Connector 27"/>
              <p:cNvCxnSpPr/>
              <p:nvPr/>
            </p:nvCxnSpPr>
            <p:spPr>
              <a:xfrm>
                <a:off x="1112293" y="1105468"/>
                <a:ext cx="0" cy="46702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grpSp>
        <p:cxnSp>
          <p:nvCxnSpPr>
            <p:cNvPr id="25" name="Straight Connector 24"/>
            <p:cNvCxnSpPr/>
            <p:nvPr/>
          </p:nvCxnSpPr>
          <p:spPr>
            <a:xfrm flipV="1">
              <a:off x="279779" y="341194"/>
              <a:ext cx="1775960" cy="20472"/>
            </a:xfrm>
            <a:prstGeom prst="line">
              <a:avLst/>
            </a:prstGeom>
            <a:ln>
              <a:prstDash val="dash"/>
            </a:ln>
          </p:spPr>
          <p:style>
            <a:lnRef idx="1">
              <a:schemeClr val="accent1"/>
            </a:lnRef>
            <a:fillRef idx="0">
              <a:schemeClr val="accent1"/>
            </a:fillRef>
            <a:effectRef idx="0">
              <a:schemeClr val="accent1"/>
            </a:effectRef>
            <a:fontRef idx="minor">
              <a:schemeClr val="tx1"/>
            </a:fontRef>
          </p:style>
        </p:cxnSp>
      </p:grpSp>
      <p:grpSp>
        <p:nvGrpSpPr>
          <p:cNvPr id="37" name="Group 36"/>
          <p:cNvGrpSpPr/>
          <p:nvPr/>
        </p:nvGrpSpPr>
        <p:grpSpPr>
          <a:xfrm>
            <a:off x="1156034" y="2929250"/>
            <a:ext cx="2339977" cy="1945285"/>
            <a:chOff x="0" y="0"/>
            <a:chExt cx="2340593" cy="1412361"/>
          </a:xfrm>
        </p:grpSpPr>
        <p:grpSp>
          <p:nvGrpSpPr>
            <p:cNvPr id="38" name="Group 37"/>
            <p:cNvGrpSpPr/>
            <p:nvPr/>
          </p:nvGrpSpPr>
          <p:grpSpPr>
            <a:xfrm>
              <a:off x="0" y="0"/>
              <a:ext cx="2340593" cy="1412361"/>
              <a:chOff x="0" y="0"/>
              <a:chExt cx="2340593" cy="1412361"/>
            </a:xfrm>
          </p:grpSpPr>
          <p:grpSp>
            <p:nvGrpSpPr>
              <p:cNvPr id="40" name="Group 39"/>
              <p:cNvGrpSpPr/>
              <p:nvPr/>
            </p:nvGrpSpPr>
            <p:grpSpPr>
              <a:xfrm>
                <a:off x="0" y="0"/>
                <a:ext cx="2340593" cy="1054778"/>
                <a:chOff x="0" y="0"/>
                <a:chExt cx="1901303" cy="1054778"/>
              </a:xfrm>
            </p:grpSpPr>
            <p:sp>
              <p:nvSpPr>
                <p:cNvPr id="43" name="Text Box 7"/>
                <p:cNvSpPr txBox="1">
                  <a:spLocks noChangeArrowheads="1"/>
                </p:cNvSpPr>
                <p:nvPr/>
              </p:nvSpPr>
              <p:spPr bwMode="auto">
                <a:xfrm>
                  <a:off x="0" y="13647"/>
                  <a:ext cx="296416" cy="2973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square">
                  <a:noAutofit/>
                </a:bodyPr>
                <a:lstStyle/>
                <a:p>
                  <a:pPr fontAlgn="base"/>
                  <a:r>
                    <a:rPr lang="en-US" sz="1200">
                      <a:effectLst/>
                      <a:latin typeface="Times New Roman" panose="02020603050405020304" pitchFamily="18" charset="0"/>
                      <a:ea typeface="等线" panose="02010600030101010101" pitchFamily="2" charset="-122"/>
                    </a:rPr>
                    <a:t>A</a:t>
                  </a:r>
                  <a:endParaRPr lang="en-CA" sz="1200">
                    <a:effectLst/>
                    <a:latin typeface="Times New Roman" panose="02020603050405020304" pitchFamily="18" charset="0"/>
                    <a:ea typeface="等线" panose="02010600030101010101" pitchFamily="2" charset="-122"/>
                  </a:endParaRPr>
                </a:p>
              </p:txBody>
            </p:sp>
            <p:cxnSp>
              <p:nvCxnSpPr>
                <p:cNvPr id="45" name="Line 9"/>
                <p:cNvCxnSpPr/>
                <p:nvPr/>
              </p:nvCxnSpPr>
              <p:spPr bwMode="auto">
                <a:xfrm>
                  <a:off x="197881" y="422937"/>
                  <a:ext cx="627760" cy="505111"/>
                </a:xfrm>
                <a:prstGeom prst="line">
                  <a:avLst/>
                </a:prstGeom>
                <a:noFill/>
                <a:ln w="6350">
                  <a:solidFill>
                    <a:sysClr val="windowText" lastClr="000000"/>
                  </a:solidFill>
                  <a:round/>
                  <a:headEnd w="lg" len="med"/>
                  <a:tailEnd type="triangle" w="med" len="med"/>
                </a:ln>
                <a:extLst>
                  <a:ext uri="{909E8E84-426E-40DD-AFC4-6F175D3DCCD1}">
                    <a14:hiddenFill xmlns:a14="http://schemas.microsoft.com/office/drawing/2010/main">
                      <a:noFill/>
                    </a14:hiddenFill>
                  </a:ext>
                </a:extLst>
              </p:spPr>
            </p:cxnSp>
            <p:sp>
              <p:nvSpPr>
                <p:cNvPr id="46" name="Text Box 10"/>
                <p:cNvSpPr txBox="1">
                  <a:spLocks noChangeArrowheads="1"/>
                </p:cNvSpPr>
                <p:nvPr/>
              </p:nvSpPr>
              <p:spPr bwMode="auto">
                <a:xfrm>
                  <a:off x="1644555" y="0"/>
                  <a:ext cx="256748" cy="246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square">
                  <a:noAutofit/>
                </a:bodyPr>
                <a:lstStyle/>
                <a:p>
                  <a:pPr fontAlgn="base"/>
                  <a:r>
                    <a:rPr lang="en-CA" sz="1200">
                      <a:effectLst/>
                      <a:latin typeface="Times New Roman" panose="02020603050405020304" pitchFamily="18" charset="0"/>
                      <a:ea typeface="等线" panose="02010600030101010101" pitchFamily="2" charset="-122"/>
                    </a:rPr>
                    <a:t>Z</a:t>
                  </a:r>
                </a:p>
              </p:txBody>
            </p:sp>
            <p:cxnSp>
              <p:nvCxnSpPr>
                <p:cNvPr id="47" name="Line 11"/>
                <p:cNvCxnSpPr/>
                <p:nvPr/>
              </p:nvCxnSpPr>
              <p:spPr bwMode="auto">
                <a:xfrm flipH="1">
                  <a:off x="962259" y="409873"/>
                  <a:ext cx="682302" cy="497976"/>
                </a:xfrm>
                <a:prstGeom prst="line">
                  <a:avLst/>
                </a:prstGeom>
                <a:noFill/>
                <a:ln w="6350">
                  <a:solidFill>
                    <a:sysClr val="windowText" lastClr="000000"/>
                  </a:solidFill>
                  <a:round/>
                  <a:headEnd type="none" w="med" len="med"/>
                  <a:tailEnd type="triangle"/>
                </a:ln>
                <a:extLst>
                  <a:ext uri="{909E8E84-426E-40DD-AFC4-6F175D3DCCD1}">
                    <a14:hiddenFill xmlns:a14="http://schemas.microsoft.com/office/drawing/2010/main">
                      <a:noFill/>
                    </a14:hiddenFill>
                  </a:ext>
                </a:extLst>
              </p:spPr>
            </p:cxnSp>
            <p:sp>
              <p:nvSpPr>
                <p:cNvPr id="48" name="Oval 47"/>
                <p:cNvSpPr/>
                <p:nvPr/>
              </p:nvSpPr>
              <p:spPr>
                <a:xfrm>
                  <a:off x="102358" y="313898"/>
                  <a:ext cx="99173" cy="116847"/>
                </a:xfrm>
                <a:prstGeom prst="ellipse">
                  <a:avLst/>
                </a:prstGeom>
                <a:solidFill>
                  <a:srgbClr val="5B9BD5"/>
                </a:solidFill>
                <a:ln w="12700" cap="flat" cmpd="sng" algn="ctr">
                  <a:solidFill>
                    <a:srgbClr val="5B9BD5">
                      <a:shade val="50000"/>
                    </a:srgbClr>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en-CA"/>
                </a:p>
              </p:txBody>
            </p:sp>
            <p:sp>
              <p:nvSpPr>
                <p:cNvPr id="49" name="Oval 48"/>
                <p:cNvSpPr/>
                <p:nvPr/>
              </p:nvSpPr>
              <p:spPr>
                <a:xfrm>
                  <a:off x="1671851" y="293426"/>
                  <a:ext cx="99173" cy="116440"/>
                </a:xfrm>
                <a:prstGeom prst="ellipse">
                  <a:avLst/>
                </a:prstGeom>
                <a:solidFill>
                  <a:srgbClr val="5B9BD5"/>
                </a:solidFill>
                <a:ln w="12700" cap="flat" cmpd="sng" algn="ctr">
                  <a:solidFill>
                    <a:srgbClr val="5B9BD5">
                      <a:shade val="50000"/>
                    </a:srgbClr>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en-CA"/>
                </a:p>
              </p:txBody>
            </p:sp>
            <p:sp>
              <p:nvSpPr>
                <p:cNvPr id="50" name="Oval 49"/>
                <p:cNvSpPr/>
                <p:nvPr/>
              </p:nvSpPr>
              <p:spPr>
                <a:xfrm>
                  <a:off x="848812" y="947019"/>
                  <a:ext cx="113453" cy="107759"/>
                </a:xfrm>
                <a:prstGeom prst="ellipse">
                  <a:avLst/>
                </a:prstGeom>
                <a:solidFill>
                  <a:srgbClr val="5B9BD5"/>
                </a:solidFill>
                <a:ln w="12700" cap="flat" cmpd="sng" algn="ctr">
                  <a:solidFill>
                    <a:srgbClr val="5B9BD5">
                      <a:shade val="50000"/>
                    </a:srgbClr>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en-CA"/>
                </a:p>
              </p:txBody>
            </p:sp>
          </p:grpSp>
          <p:sp>
            <p:nvSpPr>
              <p:cNvPr id="41" name="Text Box 40076"/>
              <p:cNvSpPr txBox="1"/>
              <p:nvPr/>
            </p:nvSpPr>
            <p:spPr>
              <a:xfrm>
                <a:off x="911082" y="1125758"/>
                <a:ext cx="361665" cy="286603"/>
              </a:xfrm>
              <a:prstGeom prst="rect">
                <a:avLst/>
              </a:prstGeom>
              <a:solidFill>
                <a:schemeClr val="lt1"/>
              </a:solidFill>
              <a:ln w="6350">
                <a:solidFill>
                  <a:prstClr val="black"/>
                </a:solidFill>
              </a:ln>
            </p:spPr>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07000"/>
                  </a:lnSpc>
                  <a:spcAft>
                    <a:spcPts val="800"/>
                  </a:spcAft>
                </a:pPr>
                <a:r>
                  <a:rPr lang="en-US" altLang="zh-CN" sz="1200" dirty="0">
                    <a:latin typeface="Calibri" panose="020F0502020204030204" pitchFamily="34" charset="0"/>
                    <a:ea typeface="等线" panose="02010600030101010101" pitchFamily="2" charset="-122"/>
                    <a:cs typeface="Times New Roman" panose="02020603050405020304" pitchFamily="18" charset="0"/>
                  </a:rPr>
                  <a:t>C</a:t>
                </a:r>
                <a:endParaRPr lang="en-CA" sz="1100" dirty="0">
                  <a:effectLst/>
                  <a:latin typeface="Calibri" panose="020F0502020204030204" pitchFamily="34" charset="0"/>
                  <a:ea typeface="等线" panose="02010600030101010101" pitchFamily="2" charset="-122"/>
                  <a:cs typeface="Times New Roman" panose="02020603050405020304" pitchFamily="18" charset="0"/>
                </a:endParaRPr>
              </a:p>
            </p:txBody>
          </p:sp>
        </p:grpSp>
        <p:cxnSp>
          <p:nvCxnSpPr>
            <p:cNvPr id="39" name="Straight Connector 38"/>
            <p:cNvCxnSpPr/>
            <p:nvPr/>
          </p:nvCxnSpPr>
          <p:spPr>
            <a:xfrm flipV="1">
              <a:off x="279779" y="341194"/>
              <a:ext cx="1775960" cy="20472"/>
            </a:xfrm>
            <a:prstGeom prst="line">
              <a:avLst/>
            </a:prstGeom>
            <a:ln>
              <a:prstDash val="dash"/>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513781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dirty="0"/>
              <a:t>衍生路径</a:t>
            </a:r>
            <a:r>
              <a:rPr lang="en-US" altLang="zh-CN" dirty="0"/>
              <a:t>: </a:t>
            </a:r>
            <a:r>
              <a:rPr lang="zh-CN" altLang="en-US" dirty="0"/>
              <a:t>例子 </a:t>
            </a:r>
            <a:r>
              <a:rPr lang="en-US" altLang="zh-CN" dirty="0"/>
              <a:t>1</a:t>
            </a:r>
            <a:endParaRPr lang="en-CA" dirty="0"/>
          </a:p>
        </p:txBody>
      </p:sp>
      <p:sp>
        <p:nvSpPr>
          <p:cNvPr id="3" name="Text Placeholder 2"/>
          <p:cNvSpPr>
            <a:spLocks noGrp="1"/>
          </p:cNvSpPr>
          <p:nvPr>
            <p:ph type="body" idx="1"/>
          </p:nvPr>
        </p:nvSpPr>
        <p:spPr>
          <a:xfrm>
            <a:off x="381000" y="1066800"/>
            <a:ext cx="8153400" cy="2153393"/>
          </a:xfrm>
        </p:spPr>
        <p:txBody>
          <a:bodyPr/>
          <a:lstStyle/>
          <a:p>
            <a:pPr eaLnBrk="1" hangingPunct="1"/>
            <a:r>
              <a:rPr lang="zh-CN" altLang="en-US" dirty="0">
                <a:latin typeface="Times New Roman" panose="02020603050405020304" pitchFamily="18" charset="0"/>
                <a:cs typeface="Times New Roman" panose="02020603050405020304" pitchFamily="18" charset="0"/>
              </a:rPr>
              <a:t>给定生命状态</a:t>
            </a:r>
            <a:r>
              <a:rPr lang="en-US" altLang="zh-CN" dirty="0">
                <a:latin typeface="Times New Roman" panose="02020603050405020304" pitchFamily="18" charset="0"/>
                <a:cs typeface="Times New Roman" panose="02020603050405020304" pitchFamily="18" charset="0"/>
              </a:rPr>
              <a:t>V</a:t>
            </a:r>
            <a:r>
              <a:rPr lang="zh-CN" altLang="en-US" dirty="0">
                <a:latin typeface="Times New Roman" panose="02020603050405020304" pitchFamily="18" charset="0"/>
                <a:cs typeface="Times New Roman" panose="02020603050405020304" pitchFamily="18" charset="0"/>
              </a:rPr>
              <a:t>后，会造成</a:t>
            </a:r>
            <a:r>
              <a:rPr lang="en-US" altLang="zh-CN" dirty="0">
                <a:latin typeface="Times New Roman" panose="02020603050405020304" pitchFamily="18" charset="0"/>
                <a:cs typeface="Times New Roman" panose="02020603050405020304" pitchFamily="18" charset="0"/>
              </a:rPr>
              <a:t>S</a:t>
            </a:r>
            <a:r>
              <a:rPr lang="zh-CN" altLang="en-US" dirty="0">
                <a:latin typeface="Times New Roman" panose="02020603050405020304" pitchFamily="18" charset="0"/>
                <a:cs typeface="Times New Roman" panose="02020603050405020304" pitchFamily="18" charset="0"/>
              </a:rPr>
              <a:t>和</a:t>
            </a:r>
            <a:r>
              <a:rPr lang="en-US" altLang="en-US" sz="2400" dirty="0">
                <a:solidFill>
                  <a:schemeClr val="tx1"/>
                </a:solidFill>
                <a:latin typeface="Times New Roman" panose="02020603050405020304" pitchFamily="18" charset="0"/>
                <a:cs typeface="Times New Roman" panose="02020603050405020304" pitchFamily="18" charset="0"/>
              </a:rPr>
              <a:t>G</a:t>
            </a:r>
            <a:r>
              <a:rPr lang="zh-CN" altLang="en-US" sz="2400" dirty="0">
                <a:solidFill>
                  <a:schemeClr val="tx1"/>
                </a:solidFill>
                <a:latin typeface="Times New Roman" panose="02020603050405020304" pitchFamily="18" charset="0"/>
                <a:cs typeface="Times New Roman" panose="02020603050405020304" pitchFamily="18" charset="0"/>
              </a:rPr>
              <a:t>相关。</a:t>
            </a:r>
            <a:r>
              <a:rPr lang="en-US" altLang="en-US" sz="2400" dirty="0">
                <a:solidFill>
                  <a:schemeClr val="tx1"/>
                </a:solidFill>
                <a:latin typeface="Times New Roman" panose="02020603050405020304" pitchFamily="18" charset="0"/>
                <a:cs typeface="Times New Roman" panose="02020603050405020304" pitchFamily="18" charset="0"/>
              </a:rPr>
              <a:t> </a:t>
            </a:r>
          </a:p>
          <a:p>
            <a:endParaRPr lang="en-CA" dirty="0"/>
          </a:p>
        </p:txBody>
      </p:sp>
      <p:sp>
        <p:nvSpPr>
          <p:cNvPr id="5" name="Footer Placeholder 4"/>
          <p:cNvSpPr>
            <a:spLocks noGrp="1"/>
          </p:cNvSpPr>
          <p:nvPr>
            <p:ph type="ftr" sz="quarter" idx="11"/>
          </p:nvPr>
        </p:nvSpPr>
        <p:spPr/>
        <p:txBody>
          <a:bodyPr/>
          <a:lstStyle/>
          <a:p>
            <a:pPr>
              <a:defRPr/>
            </a:pPr>
            <a:r>
              <a:rPr lang="zh-CN" altLang="en-US"/>
              <a:t>版权所有</a:t>
            </a:r>
            <a:r>
              <a:rPr lang="en-US" altLang="zh-CN"/>
              <a:t>@</a:t>
            </a:r>
            <a:r>
              <a:rPr lang="zh-CN" altLang="en-US"/>
              <a:t>上海财经大学出版社，使用需经授权</a:t>
            </a:r>
            <a:endParaRPr lang="en-US" dirty="0"/>
          </a:p>
        </p:txBody>
      </p:sp>
      <p:grpSp>
        <p:nvGrpSpPr>
          <p:cNvPr id="12" name="Group 11"/>
          <p:cNvGrpSpPr/>
          <p:nvPr/>
        </p:nvGrpSpPr>
        <p:grpSpPr>
          <a:xfrm>
            <a:off x="2057400" y="2209801"/>
            <a:ext cx="4724400" cy="3200400"/>
            <a:chOff x="0" y="0"/>
            <a:chExt cx="2797790" cy="1664988"/>
          </a:xfrm>
        </p:grpSpPr>
        <p:grpSp>
          <p:nvGrpSpPr>
            <p:cNvPr id="13" name="Group 12"/>
            <p:cNvGrpSpPr/>
            <p:nvPr/>
          </p:nvGrpSpPr>
          <p:grpSpPr>
            <a:xfrm>
              <a:off x="0" y="0"/>
              <a:ext cx="2797790" cy="1664988"/>
              <a:chOff x="-2" y="0"/>
              <a:chExt cx="2065436" cy="1664988"/>
            </a:xfrm>
          </p:grpSpPr>
          <p:sp>
            <p:nvSpPr>
              <p:cNvPr id="15" name="Text Box 7"/>
              <p:cNvSpPr txBox="1">
                <a:spLocks noChangeArrowheads="1"/>
              </p:cNvSpPr>
              <p:nvPr/>
            </p:nvSpPr>
            <p:spPr bwMode="auto">
              <a:xfrm>
                <a:off x="-2" y="13633"/>
                <a:ext cx="780290" cy="2973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square">
                <a:noAutofit/>
              </a:bodyPr>
              <a:lstStyle/>
              <a:p>
                <a:pPr fontAlgn="base">
                  <a:lnSpc>
                    <a:spcPct val="107000"/>
                  </a:lnSpc>
                  <a:spcAft>
                    <a:spcPts val="0"/>
                  </a:spcAft>
                </a:pPr>
                <a:r>
                  <a:rPr lang="en-US" sz="1100" i="1" kern="1200">
                    <a:solidFill>
                      <a:srgbClr val="000000"/>
                    </a:solidFill>
                    <a:effectLst/>
                    <a:latin typeface="Arial" panose="020B0604020202020204" pitchFamily="34" charset="0"/>
                    <a:ea typeface="等线" panose="02010600030101010101" pitchFamily="2" charset="-122"/>
                    <a:cs typeface="Times New Roman" panose="02020603050405020304" pitchFamily="18" charset="0"/>
                  </a:rPr>
                  <a:t>S:</a:t>
                </a:r>
                <a:r>
                  <a:rPr lang="zh-CN" sz="1100" i="1" kern="1200">
                    <a:solidFill>
                      <a:srgbClr val="000000"/>
                    </a:solidFill>
                    <a:effectLst/>
                    <a:latin typeface="Arial" panose="020B0604020202020204" pitchFamily="34" charset="0"/>
                    <a:ea typeface="等线" panose="02010600030101010101" pitchFamily="2" charset="-122"/>
                    <a:cs typeface="Arial" panose="020B0604020202020204" pitchFamily="34" charset="0"/>
                  </a:rPr>
                  <a:t>是否中枪</a:t>
                </a:r>
                <a:endParaRPr lang="en-CA" sz="1100">
                  <a:effectLst/>
                  <a:latin typeface="Calibri" panose="020F0502020204030204" pitchFamily="34" charset="0"/>
                  <a:ea typeface="等线" panose="02010600030101010101" pitchFamily="2" charset="-122"/>
                  <a:cs typeface="Times New Roman" panose="02020603050405020304" pitchFamily="18" charset="0"/>
                </a:endParaRPr>
              </a:p>
            </p:txBody>
          </p:sp>
          <p:sp>
            <p:nvSpPr>
              <p:cNvPr id="17" name="Text Box 8"/>
              <p:cNvSpPr txBox="1">
                <a:spLocks noChangeArrowheads="1"/>
              </p:cNvSpPr>
              <p:nvPr/>
            </p:nvSpPr>
            <p:spPr bwMode="auto">
              <a:xfrm>
                <a:off x="608616" y="1349949"/>
                <a:ext cx="824683" cy="315039"/>
              </a:xfrm>
              <a:prstGeom prst="rect">
                <a:avLst/>
              </a:prstGeom>
              <a:noFill/>
              <a:ln w="1270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square">
                <a:noAutofit/>
              </a:bodyPr>
              <a:lstStyle/>
              <a:p>
                <a:pPr fontAlgn="base">
                  <a:lnSpc>
                    <a:spcPct val="107000"/>
                  </a:lnSpc>
                  <a:spcAft>
                    <a:spcPts val="0"/>
                  </a:spcAft>
                </a:pPr>
                <a:r>
                  <a:rPr lang="en-US" sz="1100" i="1" kern="1200">
                    <a:solidFill>
                      <a:srgbClr val="000000"/>
                    </a:solidFill>
                    <a:effectLst/>
                    <a:latin typeface="Arial" panose="020B0604020202020204" pitchFamily="34" charset="0"/>
                    <a:ea typeface="等线" panose="02010600030101010101" pitchFamily="2" charset="-122"/>
                    <a:cs typeface="Times New Roman" panose="02020603050405020304" pitchFamily="18" charset="0"/>
                  </a:rPr>
                  <a:t>D</a:t>
                </a:r>
                <a:r>
                  <a:rPr lang="zh-CN" sz="1100" i="1" kern="1200">
                    <a:solidFill>
                      <a:srgbClr val="000000"/>
                    </a:solidFill>
                    <a:effectLst/>
                    <a:latin typeface="Arial" panose="020B0604020202020204" pitchFamily="34" charset="0"/>
                    <a:ea typeface="等线" panose="02010600030101010101" pitchFamily="2" charset="-122"/>
                    <a:cs typeface="Arial" panose="020B0604020202020204" pitchFamily="34" charset="0"/>
                  </a:rPr>
                  <a:t>：是否死亡</a:t>
                </a:r>
                <a:endParaRPr lang="en-CA" sz="1100">
                  <a:effectLst/>
                  <a:latin typeface="Calibri" panose="020F0502020204030204" pitchFamily="34" charset="0"/>
                  <a:ea typeface="等线" panose="02010600030101010101" pitchFamily="2" charset="-122"/>
                  <a:cs typeface="Times New Roman" panose="02020603050405020304" pitchFamily="18" charset="0"/>
                </a:endParaRPr>
              </a:p>
            </p:txBody>
          </p:sp>
          <p:cxnSp>
            <p:nvCxnSpPr>
              <p:cNvPr id="18" name="Line 9"/>
              <p:cNvCxnSpPr/>
              <p:nvPr/>
            </p:nvCxnSpPr>
            <p:spPr bwMode="auto">
              <a:xfrm>
                <a:off x="197893" y="423081"/>
                <a:ext cx="679884" cy="728786"/>
              </a:xfrm>
              <a:prstGeom prst="line">
                <a:avLst/>
              </a:prstGeom>
              <a:noFill/>
              <a:ln w="6350">
                <a:solidFill>
                  <a:sysClr val="windowText" lastClr="000000"/>
                </a:solidFill>
                <a:round/>
                <a:headEnd w="lg" len="med"/>
                <a:tailEnd type="triangle" w="med" len="med"/>
              </a:ln>
              <a:extLst>
                <a:ext uri="{909E8E84-426E-40DD-AFC4-6F175D3DCCD1}">
                  <a14:hiddenFill xmlns:a14="http://schemas.microsoft.com/office/drawing/2010/main">
                    <a:noFill/>
                  </a14:hiddenFill>
                </a:ext>
              </a:extLst>
            </p:spPr>
          </p:cxnSp>
          <p:sp>
            <p:nvSpPr>
              <p:cNvPr id="19" name="Text Box 10"/>
              <p:cNvSpPr txBox="1">
                <a:spLocks noChangeArrowheads="1"/>
              </p:cNvSpPr>
              <p:nvPr/>
            </p:nvSpPr>
            <p:spPr bwMode="auto">
              <a:xfrm>
                <a:off x="1357451" y="0"/>
                <a:ext cx="707983" cy="246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square">
                <a:noAutofit/>
              </a:bodyPr>
              <a:lstStyle/>
              <a:p>
                <a:pPr fontAlgn="base">
                  <a:lnSpc>
                    <a:spcPct val="107000"/>
                  </a:lnSpc>
                  <a:spcAft>
                    <a:spcPts val="0"/>
                  </a:spcAft>
                </a:pPr>
                <a:r>
                  <a:rPr lang="en-US" sz="1100" i="1" kern="1200">
                    <a:solidFill>
                      <a:srgbClr val="000000"/>
                    </a:solidFill>
                    <a:effectLst/>
                    <a:latin typeface="Arial" panose="020B0604020202020204" pitchFamily="34" charset="0"/>
                    <a:ea typeface="等线" panose="02010600030101010101" pitchFamily="2" charset="-122"/>
                    <a:cs typeface="Times New Roman" panose="02020603050405020304" pitchFamily="18" charset="0"/>
                  </a:rPr>
                  <a:t>G:</a:t>
                </a:r>
                <a:r>
                  <a:rPr lang="zh-CN" sz="1100" i="1" kern="1200">
                    <a:solidFill>
                      <a:srgbClr val="000000"/>
                    </a:solidFill>
                    <a:effectLst/>
                    <a:latin typeface="Arial" panose="020B0604020202020204" pitchFamily="34" charset="0"/>
                    <a:ea typeface="等线" panose="02010600030101010101" pitchFamily="2" charset="-122"/>
                    <a:cs typeface="Arial" panose="020B0604020202020204" pitchFamily="34" charset="0"/>
                  </a:rPr>
                  <a:t>是否中风</a:t>
                </a:r>
                <a:endParaRPr lang="en-CA" sz="1100">
                  <a:effectLst/>
                  <a:latin typeface="Calibri" panose="020F0502020204030204" pitchFamily="34" charset="0"/>
                  <a:ea typeface="等线" panose="02010600030101010101" pitchFamily="2" charset="-122"/>
                  <a:cs typeface="Times New Roman" panose="02020603050405020304" pitchFamily="18" charset="0"/>
                </a:endParaRPr>
              </a:p>
            </p:txBody>
          </p:sp>
          <p:cxnSp>
            <p:nvCxnSpPr>
              <p:cNvPr id="20" name="Line 11"/>
              <p:cNvCxnSpPr/>
              <p:nvPr/>
            </p:nvCxnSpPr>
            <p:spPr bwMode="auto">
              <a:xfrm flipH="1">
                <a:off x="989463" y="429905"/>
                <a:ext cx="679929" cy="719460"/>
              </a:xfrm>
              <a:prstGeom prst="line">
                <a:avLst/>
              </a:prstGeom>
              <a:noFill/>
              <a:ln w="6350">
                <a:solidFill>
                  <a:sysClr val="windowText" lastClr="000000"/>
                </a:solidFill>
                <a:round/>
                <a:headEnd type="none" w="med" len="med"/>
                <a:tailEnd type="triangle"/>
              </a:ln>
              <a:extLst>
                <a:ext uri="{909E8E84-426E-40DD-AFC4-6F175D3DCCD1}">
                  <a14:hiddenFill xmlns:a14="http://schemas.microsoft.com/office/drawing/2010/main">
                    <a:noFill/>
                  </a14:hiddenFill>
                </a:ext>
              </a:extLst>
            </p:spPr>
          </p:cxnSp>
          <p:sp>
            <p:nvSpPr>
              <p:cNvPr id="21" name="Oval 20"/>
              <p:cNvSpPr/>
              <p:nvPr/>
            </p:nvSpPr>
            <p:spPr>
              <a:xfrm>
                <a:off x="102358" y="313899"/>
                <a:ext cx="99173" cy="116847"/>
              </a:xfrm>
              <a:prstGeom prst="ellipse">
                <a:avLst/>
              </a:prstGeom>
              <a:solidFill>
                <a:srgbClr val="5B9BD5"/>
              </a:solidFill>
              <a:ln w="12700" cap="flat" cmpd="sng" algn="ctr">
                <a:solidFill>
                  <a:srgbClr val="5B9BD5">
                    <a:shade val="50000"/>
                  </a:srgbClr>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en-CA"/>
              </a:p>
            </p:txBody>
          </p:sp>
          <p:sp>
            <p:nvSpPr>
              <p:cNvPr id="22" name="Oval 21"/>
              <p:cNvSpPr/>
              <p:nvPr/>
            </p:nvSpPr>
            <p:spPr>
              <a:xfrm>
                <a:off x="1671851" y="293427"/>
                <a:ext cx="99173" cy="116440"/>
              </a:xfrm>
              <a:prstGeom prst="ellipse">
                <a:avLst/>
              </a:prstGeom>
              <a:solidFill>
                <a:srgbClr val="5B9BD5"/>
              </a:solidFill>
              <a:ln w="12700" cap="flat" cmpd="sng" algn="ctr">
                <a:solidFill>
                  <a:srgbClr val="5B9BD5">
                    <a:shade val="50000"/>
                  </a:srgbClr>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en-CA"/>
              </a:p>
            </p:txBody>
          </p:sp>
          <p:sp>
            <p:nvSpPr>
              <p:cNvPr id="23" name="Oval 22"/>
              <p:cNvSpPr/>
              <p:nvPr/>
            </p:nvSpPr>
            <p:spPr>
              <a:xfrm>
                <a:off x="873457" y="1146412"/>
                <a:ext cx="113453" cy="107759"/>
              </a:xfrm>
              <a:prstGeom prst="ellipse">
                <a:avLst/>
              </a:prstGeom>
              <a:solidFill>
                <a:srgbClr val="5B9BD5"/>
              </a:solidFill>
              <a:ln w="12700" cap="flat" cmpd="sng" algn="ctr">
                <a:solidFill>
                  <a:srgbClr val="5B9BD5">
                    <a:shade val="50000"/>
                  </a:srgbClr>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en-CA"/>
              </a:p>
            </p:txBody>
          </p:sp>
        </p:grpSp>
        <p:cxnSp>
          <p:nvCxnSpPr>
            <p:cNvPr id="14" name="Straight Connector 13"/>
            <p:cNvCxnSpPr/>
            <p:nvPr/>
          </p:nvCxnSpPr>
          <p:spPr>
            <a:xfrm>
              <a:off x="276225" y="400050"/>
              <a:ext cx="1987894" cy="0"/>
            </a:xfrm>
            <a:prstGeom prst="line">
              <a:avLst/>
            </a:prstGeom>
            <a:ln>
              <a:prstDash val="dash"/>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79290515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dirty="0"/>
              <a:t>路径和误差种类</a:t>
            </a:r>
            <a:endParaRPr lang="en-CA" dirty="0"/>
          </a:p>
        </p:txBody>
      </p:sp>
      <p:graphicFrame>
        <p:nvGraphicFramePr>
          <p:cNvPr id="4" name="Diagram 3"/>
          <p:cNvGraphicFramePr/>
          <p:nvPr>
            <p:extLst>
              <p:ext uri="{D42A27DB-BD31-4B8C-83A1-F6EECF244321}">
                <p14:modId xmlns:p14="http://schemas.microsoft.com/office/powerpoint/2010/main" val="1645387069"/>
              </p:ext>
            </p:extLst>
          </p:nvPr>
        </p:nvGraphicFramePr>
        <p:xfrm>
          <a:off x="323056" y="1331582"/>
          <a:ext cx="7924800" cy="35814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Footer Placeholder 4"/>
          <p:cNvSpPr>
            <a:spLocks noGrp="1"/>
          </p:cNvSpPr>
          <p:nvPr>
            <p:ph type="ftr" sz="quarter" idx="11"/>
          </p:nvPr>
        </p:nvSpPr>
        <p:spPr/>
        <p:txBody>
          <a:bodyPr/>
          <a:lstStyle/>
          <a:p>
            <a:pPr>
              <a:defRPr/>
            </a:pPr>
            <a:r>
              <a:rPr lang="zh-CN" altLang="en-US"/>
              <a:t>版权所有</a:t>
            </a:r>
            <a:r>
              <a:rPr lang="en-US" altLang="zh-CN"/>
              <a:t>@</a:t>
            </a:r>
            <a:r>
              <a:rPr lang="zh-CN" altLang="en-US"/>
              <a:t>上海财经大学出版社，使用需经授权</a:t>
            </a:r>
            <a:endParaRPr lang="en-US" dirty="0"/>
          </a:p>
        </p:txBody>
      </p:sp>
      <p:sp>
        <p:nvSpPr>
          <p:cNvPr id="6" name="Text Placeholder 5">
            <a:extLst>
              <a:ext uri="{FF2B5EF4-FFF2-40B4-BE49-F238E27FC236}">
                <a16:creationId xmlns:a16="http://schemas.microsoft.com/office/drawing/2014/main" id="{77177732-4872-4243-8920-F4545FC8A423}"/>
              </a:ext>
            </a:extLst>
          </p:cNvPr>
          <p:cNvSpPr>
            <a:spLocks noGrp="1"/>
          </p:cNvSpPr>
          <p:nvPr>
            <p:ph type="body" idx="1"/>
          </p:nvPr>
        </p:nvSpPr>
        <p:spPr/>
        <p:txBody>
          <a:bodyPr/>
          <a:lstStyle/>
          <a:p>
            <a:endParaRPr lang="en-CA" dirty="0"/>
          </a:p>
        </p:txBody>
      </p:sp>
    </p:spTree>
    <p:extLst>
      <p:ext uri="{BB962C8B-B14F-4D97-AF65-F5344CB8AC3E}">
        <p14:creationId xmlns:p14="http://schemas.microsoft.com/office/powerpoint/2010/main" val="78198284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a:extLst>
              <a:ext uri="{FF2B5EF4-FFF2-40B4-BE49-F238E27FC236}">
                <a16:creationId xmlns:a16="http://schemas.microsoft.com/office/drawing/2014/main" id="{7FE96426-1E70-4A9B-9310-41A582173293}"/>
              </a:ext>
            </a:extLst>
          </p:cNvPr>
          <p:cNvSpPr>
            <a:spLocks noGrp="1"/>
          </p:cNvSpPr>
          <p:nvPr>
            <p:ph type="subTitle" idx="1"/>
          </p:nvPr>
        </p:nvSpPr>
        <p:spPr/>
        <p:txBody>
          <a:bodyPr/>
          <a:lstStyle/>
          <a:p>
            <a:endParaRPr lang="en-CA"/>
          </a:p>
        </p:txBody>
      </p:sp>
      <p:sp>
        <p:nvSpPr>
          <p:cNvPr id="3" name="Title 2">
            <a:extLst>
              <a:ext uri="{FF2B5EF4-FFF2-40B4-BE49-F238E27FC236}">
                <a16:creationId xmlns:a16="http://schemas.microsoft.com/office/drawing/2014/main" id="{D59264F3-3734-46AB-8C45-E505E27B9720}"/>
              </a:ext>
            </a:extLst>
          </p:cNvPr>
          <p:cNvSpPr>
            <a:spLocks noGrp="1"/>
          </p:cNvSpPr>
          <p:nvPr>
            <p:ph type="ctrTitle"/>
          </p:nvPr>
        </p:nvSpPr>
        <p:spPr/>
        <p:txBody>
          <a:bodyPr/>
          <a:lstStyle/>
          <a:p>
            <a:r>
              <a:rPr lang="zh-CN" sz="3200" b="1" kern="2200" cap="small" dirty="0">
                <a:effectLst/>
                <a:latin typeface="DengXian" panose="02010600030101010101" pitchFamily="2" charset="-122"/>
                <a:ea typeface="DengXian" panose="02010600030101010101" pitchFamily="2" charset="-122"/>
              </a:rPr>
              <a:t>常用因果关系估计方法概览</a:t>
            </a:r>
            <a:endParaRPr lang="en-CA" sz="3200" dirty="0"/>
          </a:p>
        </p:txBody>
      </p:sp>
      <p:sp>
        <p:nvSpPr>
          <p:cNvPr id="4" name="Footer Placeholder 3">
            <a:extLst>
              <a:ext uri="{FF2B5EF4-FFF2-40B4-BE49-F238E27FC236}">
                <a16:creationId xmlns:a16="http://schemas.microsoft.com/office/drawing/2014/main" id="{E5293417-709F-4E75-A9DC-49791F4EA409}"/>
              </a:ext>
            </a:extLst>
          </p:cNvPr>
          <p:cNvSpPr>
            <a:spLocks noGrp="1"/>
          </p:cNvSpPr>
          <p:nvPr>
            <p:ph type="ftr" sz="quarter" idx="11"/>
          </p:nvPr>
        </p:nvSpPr>
        <p:spPr/>
        <p:txBody>
          <a:bodyPr/>
          <a:lstStyle/>
          <a:p>
            <a:pPr>
              <a:defRPr/>
            </a:pPr>
            <a:r>
              <a:rPr lang="zh-CN" altLang="en-US"/>
              <a:t>版权所有</a:t>
            </a:r>
            <a:r>
              <a:rPr lang="en-US" altLang="zh-CN"/>
              <a:t>@</a:t>
            </a:r>
            <a:r>
              <a:rPr lang="zh-CN" altLang="en-US"/>
              <a:t>上海财经大学出版社，使用需经授权</a:t>
            </a:r>
            <a:endParaRPr lang="en-US"/>
          </a:p>
        </p:txBody>
      </p:sp>
    </p:spTree>
    <p:extLst>
      <p:ext uri="{BB962C8B-B14F-4D97-AF65-F5344CB8AC3E}">
        <p14:creationId xmlns:p14="http://schemas.microsoft.com/office/powerpoint/2010/main" val="238735751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a:extLst>
              <a:ext uri="{FF2B5EF4-FFF2-40B4-BE49-F238E27FC236}">
                <a16:creationId xmlns:a16="http://schemas.microsoft.com/office/drawing/2014/main" id="{8C3E65BE-662B-4691-93F0-2735B9CB52BB}"/>
              </a:ext>
            </a:extLst>
          </p:cNvPr>
          <p:cNvSpPr>
            <a:spLocks noGrp="1"/>
          </p:cNvSpPr>
          <p:nvPr>
            <p:ph type="subTitle" idx="1"/>
          </p:nvPr>
        </p:nvSpPr>
        <p:spPr/>
        <p:txBody>
          <a:bodyPr/>
          <a:lstStyle/>
          <a:p>
            <a:endParaRPr lang="en-CA"/>
          </a:p>
        </p:txBody>
      </p:sp>
      <p:sp>
        <p:nvSpPr>
          <p:cNvPr id="3" name="Title 2">
            <a:extLst>
              <a:ext uri="{FF2B5EF4-FFF2-40B4-BE49-F238E27FC236}">
                <a16:creationId xmlns:a16="http://schemas.microsoft.com/office/drawing/2014/main" id="{5190B5B6-2317-48E6-9FEA-3B3273F943EC}"/>
              </a:ext>
            </a:extLst>
          </p:cNvPr>
          <p:cNvSpPr>
            <a:spLocks noGrp="1"/>
          </p:cNvSpPr>
          <p:nvPr>
            <p:ph type="ctrTitle"/>
          </p:nvPr>
        </p:nvSpPr>
        <p:spPr/>
        <p:txBody>
          <a:bodyPr/>
          <a:lstStyle/>
          <a:p>
            <a:r>
              <a:rPr lang="zh-CN" sz="3600" b="1" kern="2200" cap="small" dirty="0">
                <a:effectLst/>
                <a:latin typeface="DengXian" panose="02010600030101010101" pitchFamily="2" charset="-122"/>
                <a:ea typeface="DengXian" panose="02010600030101010101" pitchFamily="2" charset="-122"/>
              </a:rPr>
              <a:t>辛普森悖论</a:t>
            </a:r>
            <a:endParaRPr lang="en-CA" sz="3600" dirty="0"/>
          </a:p>
        </p:txBody>
      </p:sp>
      <p:sp>
        <p:nvSpPr>
          <p:cNvPr id="4" name="Footer Placeholder 3">
            <a:extLst>
              <a:ext uri="{FF2B5EF4-FFF2-40B4-BE49-F238E27FC236}">
                <a16:creationId xmlns:a16="http://schemas.microsoft.com/office/drawing/2014/main" id="{21411B6B-7073-4C31-96DF-220D85A73270}"/>
              </a:ext>
            </a:extLst>
          </p:cNvPr>
          <p:cNvSpPr>
            <a:spLocks noGrp="1"/>
          </p:cNvSpPr>
          <p:nvPr>
            <p:ph type="ftr" sz="quarter" idx="11"/>
          </p:nvPr>
        </p:nvSpPr>
        <p:spPr>
          <a:xfrm>
            <a:off x="4114800" y="6324600"/>
            <a:ext cx="5029200" cy="457200"/>
          </a:xfrm>
        </p:spPr>
        <p:txBody>
          <a:bodyPr/>
          <a:lstStyle/>
          <a:p>
            <a:pPr>
              <a:defRPr/>
            </a:pPr>
            <a:r>
              <a:rPr lang="zh-CN" altLang="en-US" dirty="0"/>
              <a:t>版权所有</a:t>
            </a:r>
            <a:r>
              <a:rPr lang="en-US" altLang="zh-CN" dirty="0"/>
              <a:t>@</a:t>
            </a:r>
            <a:r>
              <a:rPr lang="zh-CN" altLang="en-US" dirty="0"/>
              <a:t>上海财经大学出版社，使用需经授权</a:t>
            </a:r>
            <a:endParaRPr lang="en-US" dirty="0"/>
          </a:p>
        </p:txBody>
      </p:sp>
    </p:spTree>
    <p:extLst>
      <p:ext uri="{BB962C8B-B14F-4D97-AF65-F5344CB8AC3E}">
        <p14:creationId xmlns:p14="http://schemas.microsoft.com/office/powerpoint/2010/main" val="305626121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dirty="0"/>
              <a:t>识别因果关系的研究方法</a:t>
            </a:r>
            <a:endParaRPr lang="en-CA" dirty="0"/>
          </a:p>
        </p:txBody>
      </p:sp>
      <p:sp>
        <p:nvSpPr>
          <p:cNvPr id="3" name="Text Placeholder 2"/>
          <p:cNvSpPr>
            <a:spLocks noGrp="1"/>
          </p:cNvSpPr>
          <p:nvPr>
            <p:ph type="body" idx="1"/>
          </p:nvPr>
        </p:nvSpPr>
        <p:spPr>
          <a:xfrm>
            <a:off x="304800" y="1066800"/>
            <a:ext cx="8534400" cy="5221061"/>
          </a:xfrm>
        </p:spPr>
        <p:txBody>
          <a:bodyPr/>
          <a:lstStyle/>
          <a:p>
            <a:r>
              <a:rPr lang="zh-CN" altLang="en-US" sz="2000" b="1" dirty="0"/>
              <a:t>控制实验</a:t>
            </a:r>
            <a:r>
              <a:rPr lang="zh-CN" altLang="en-US" sz="2000" dirty="0"/>
              <a:t> </a:t>
            </a:r>
            <a:r>
              <a:rPr lang="en-US" altLang="zh-CN" sz="2000" dirty="0"/>
              <a:t>– </a:t>
            </a:r>
            <a:r>
              <a:rPr lang="zh-CN" altLang="en-US" sz="2000" dirty="0"/>
              <a:t>通过控制实验达到随机化，使得处置组和控制组没有系统性差异，以达到估计因果效应</a:t>
            </a:r>
            <a:endParaRPr lang="en-US" altLang="zh-CN" sz="2000" dirty="0"/>
          </a:p>
          <a:p>
            <a:endParaRPr lang="en-US" altLang="zh-CN" sz="2000" dirty="0"/>
          </a:p>
          <a:p>
            <a:r>
              <a:rPr lang="zh-CN" altLang="en-US" sz="2000" b="1" dirty="0"/>
              <a:t>准实验</a:t>
            </a:r>
            <a:r>
              <a:rPr lang="zh-CN" altLang="en-US" sz="2000" dirty="0"/>
              <a:t> </a:t>
            </a:r>
            <a:r>
              <a:rPr lang="en-US" altLang="zh-CN" sz="2000" dirty="0"/>
              <a:t>- </a:t>
            </a:r>
            <a:r>
              <a:rPr lang="zh-CN" altLang="en-US" sz="2000" dirty="0"/>
              <a:t>当自然或社会事件提供某种程度的随机化，加以正确的模型和假设可以估计因果效应。</a:t>
            </a:r>
            <a:endParaRPr lang="en-CA" altLang="zh-CN" sz="2000" dirty="0"/>
          </a:p>
          <a:p>
            <a:pPr marL="342900" indent="-342900">
              <a:buFont typeface="Arial" panose="020B0604020202020204" pitchFamily="34" charset="0"/>
              <a:buChar char="•"/>
            </a:pPr>
            <a:r>
              <a:rPr lang="zh-CN" altLang="en-US" sz="2000" dirty="0"/>
              <a:t>双重差分法法</a:t>
            </a:r>
            <a:endParaRPr lang="en-CA" altLang="zh-CN" sz="2000" dirty="0"/>
          </a:p>
          <a:p>
            <a:pPr marL="342900" indent="-342900">
              <a:buFont typeface="Arial" panose="020B0604020202020204" pitchFamily="34" charset="0"/>
              <a:buChar char="•"/>
            </a:pPr>
            <a:r>
              <a:rPr lang="zh-CN" altLang="en-US" sz="2000" dirty="0"/>
              <a:t>断点回归</a:t>
            </a:r>
            <a:endParaRPr lang="en-US" altLang="zh-CN" sz="2000" dirty="0"/>
          </a:p>
          <a:p>
            <a:endParaRPr lang="zh-CN" altLang="en-US" sz="2000" dirty="0"/>
          </a:p>
          <a:p>
            <a:r>
              <a:rPr lang="zh-CN" altLang="en-US" sz="2000" b="1" dirty="0"/>
              <a:t>观测数据研究</a:t>
            </a:r>
            <a:r>
              <a:rPr lang="zh-CN" altLang="en-US" sz="2000" dirty="0"/>
              <a:t> </a:t>
            </a:r>
            <a:r>
              <a:rPr lang="en-US" altLang="zh-CN" sz="2000" dirty="0"/>
              <a:t>– </a:t>
            </a:r>
            <a:r>
              <a:rPr lang="zh-CN" altLang="en-US" sz="2000" dirty="0"/>
              <a:t>在没有进行随机化时通过观测数据探究两个或更多变量之间关系的研究。</a:t>
            </a:r>
            <a:endParaRPr lang="en-CA" altLang="zh-CN" sz="2000" dirty="0"/>
          </a:p>
          <a:p>
            <a:pPr marL="342900" indent="-342900">
              <a:buFont typeface="Arial" panose="020B0604020202020204" pitchFamily="34" charset="0"/>
              <a:buChar char="•"/>
            </a:pPr>
            <a:r>
              <a:rPr lang="zh-CN" altLang="en-US" sz="2000" dirty="0">
                <a:solidFill>
                  <a:schemeClr val="tx1"/>
                </a:solidFill>
              </a:rPr>
              <a:t>回归方法</a:t>
            </a:r>
            <a:endParaRPr lang="en-US" altLang="zh-CN" sz="2000" dirty="0">
              <a:solidFill>
                <a:schemeClr val="tx1"/>
              </a:solidFill>
            </a:endParaRPr>
          </a:p>
          <a:p>
            <a:pPr marL="342900" indent="-342900">
              <a:buFont typeface="Arial" panose="020B0604020202020204" pitchFamily="34" charset="0"/>
              <a:buChar char="•"/>
            </a:pPr>
            <a:r>
              <a:rPr lang="zh-CN" altLang="en-US" sz="2000" dirty="0">
                <a:solidFill>
                  <a:schemeClr val="tx1"/>
                </a:solidFill>
              </a:rPr>
              <a:t>匹配方法</a:t>
            </a:r>
            <a:endParaRPr lang="en-CA" altLang="zh-CN" sz="2000" dirty="0">
              <a:solidFill>
                <a:schemeClr val="tx1"/>
              </a:solidFill>
            </a:endParaRPr>
          </a:p>
          <a:p>
            <a:pPr marL="342900" indent="-342900">
              <a:buFont typeface="Arial" panose="020B0604020202020204" pitchFamily="34" charset="0"/>
              <a:buChar char="•"/>
            </a:pPr>
            <a:r>
              <a:rPr lang="zh-CN" altLang="en-US" sz="2000" dirty="0">
                <a:solidFill>
                  <a:schemeClr val="tx1"/>
                </a:solidFill>
              </a:rPr>
              <a:t>面板数据方法</a:t>
            </a:r>
            <a:endParaRPr lang="en-US" altLang="zh-CN" sz="2000" dirty="0">
              <a:solidFill>
                <a:schemeClr val="tx1"/>
              </a:solidFill>
            </a:endParaRPr>
          </a:p>
          <a:p>
            <a:pPr marL="342900" indent="-342900">
              <a:buFont typeface="Arial" panose="020B0604020202020204" pitchFamily="34" charset="0"/>
              <a:buChar char="•"/>
            </a:pPr>
            <a:r>
              <a:rPr lang="zh-CN" altLang="en-US" sz="2000" dirty="0">
                <a:solidFill>
                  <a:schemeClr val="tx1"/>
                </a:solidFill>
              </a:rPr>
              <a:t>工具变量</a:t>
            </a:r>
            <a:endParaRPr lang="en-US" altLang="zh-CN" sz="2000" dirty="0">
              <a:solidFill>
                <a:schemeClr val="tx1"/>
              </a:solidFill>
            </a:endParaRPr>
          </a:p>
          <a:p>
            <a:pPr marL="342900" indent="-342900">
              <a:buFont typeface="Arial" panose="020B0604020202020204" pitchFamily="34" charset="0"/>
              <a:buChar char="•"/>
            </a:pPr>
            <a:r>
              <a:rPr lang="zh-CN" altLang="en-US" sz="2000" dirty="0">
                <a:solidFill>
                  <a:schemeClr val="tx1"/>
                </a:solidFill>
              </a:rPr>
              <a:t>自选择模型</a:t>
            </a:r>
            <a:endParaRPr lang="en-CA" sz="2000" dirty="0">
              <a:solidFill>
                <a:schemeClr val="tx1"/>
              </a:solidFill>
            </a:endParaRPr>
          </a:p>
          <a:p>
            <a:endParaRPr lang="en-CA" dirty="0"/>
          </a:p>
        </p:txBody>
      </p:sp>
      <p:sp>
        <p:nvSpPr>
          <p:cNvPr id="4" name="Footer Placeholder 3"/>
          <p:cNvSpPr>
            <a:spLocks noGrp="1"/>
          </p:cNvSpPr>
          <p:nvPr>
            <p:ph type="ftr" sz="quarter" idx="11"/>
          </p:nvPr>
        </p:nvSpPr>
        <p:spPr/>
        <p:txBody>
          <a:bodyPr/>
          <a:lstStyle/>
          <a:p>
            <a:pPr>
              <a:defRPr/>
            </a:pPr>
            <a:r>
              <a:rPr lang="zh-CN" altLang="en-US"/>
              <a:t>版权所有</a:t>
            </a:r>
            <a:r>
              <a:rPr lang="en-US" altLang="zh-CN"/>
              <a:t>@</a:t>
            </a:r>
            <a:r>
              <a:rPr lang="zh-CN" altLang="en-US"/>
              <a:t>上海财经大学出版社，使用需经授权</a:t>
            </a:r>
            <a:endParaRPr lang="en-US" dirty="0"/>
          </a:p>
        </p:txBody>
      </p:sp>
    </p:spTree>
    <p:extLst>
      <p:ext uri="{BB962C8B-B14F-4D97-AF65-F5344CB8AC3E}">
        <p14:creationId xmlns:p14="http://schemas.microsoft.com/office/powerpoint/2010/main" val="161611452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dirty="0"/>
              <a:t>准实验</a:t>
            </a:r>
            <a:endParaRPr lang="en-CA" dirty="0"/>
          </a:p>
        </p:txBody>
      </p:sp>
      <p:sp>
        <p:nvSpPr>
          <p:cNvPr id="3" name="Text Placeholder 2"/>
          <p:cNvSpPr>
            <a:spLocks noGrp="1"/>
          </p:cNvSpPr>
          <p:nvPr>
            <p:ph type="body" idx="1"/>
          </p:nvPr>
        </p:nvSpPr>
        <p:spPr/>
        <p:txBody>
          <a:bodyPr/>
          <a:lstStyle/>
          <a:p>
            <a:pPr marL="342900" indent="-342900">
              <a:buFont typeface="Arial" panose="020B0604020202020204" pitchFamily="34" charset="0"/>
              <a:buChar char="•"/>
            </a:pPr>
            <a:r>
              <a:rPr lang="zh-CN" altLang="en-US" dirty="0"/>
              <a:t>准实验和随机控制实验不同之处在于前者的干预行为不是随机，因此接受干预的处置组和未接受干预的控制组的并不是相同的。</a:t>
            </a:r>
            <a:endParaRPr lang="en-US" altLang="zh-CN" dirty="0"/>
          </a:p>
          <a:p>
            <a:pPr marL="890588" lvl="1" indent="-342900">
              <a:buFont typeface="Arial" panose="020B0604020202020204" pitchFamily="34" charset="0"/>
              <a:buChar char="•"/>
            </a:pPr>
            <a:r>
              <a:rPr lang="zh-CN" altLang="en-US" dirty="0">
                <a:solidFill>
                  <a:schemeClr val="tx1"/>
                </a:solidFill>
                <a:latin typeface="Times New Roman" panose="02020603050405020304" pitchFamily="18" charset="0"/>
                <a:cs typeface="Times New Roman" panose="02020603050405020304" pitchFamily="18" charset="0"/>
              </a:rPr>
              <a:t>研究不同省的减税政策对企业的影响</a:t>
            </a:r>
            <a:endParaRPr lang="en-US" altLang="zh-CN" dirty="0">
              <a:solidFill>
                <a:schemeClr val="tx1"/>
              </a:solidFill>
              <a:latin typeface="Times New Roman" panose="02020603050405020304" pitchFamily="18" charset="0"/>
              <a:cs typeface="Times New Roman" panose="02020603050405020304" pitchFamily="18" charset="0"/>
            </a:endParaRPr>
          </a:p>
          <a:p>
            <a:pPr marL="890588" lvl="1" indent="-342900">
              <a:buFont typeface="Arial" panose="020B0604020202020204" pitchFamily="34" charset="0"/>
              <a:buChar char="•"/>
            </a:pPr>
            <a:r>
              <a:rPr lang="zh-CN" altLang="en-US" dirty="0">
                <a:solidFill>
                  <a:schemeClr val="tx1"/>
                </a:solidFill>
                <a:latin typeface="Times New Roman" panose="02020603050405020304" pitchFamily="18" charset="0"/>
                <a:cs typeface="Times New Roman" panose="02020603050405020304" pitchFamily="18" charset="0"/>
              </a:rPr>
              <a:t>研究高速公路安装监控器对驾驶安全</a:t>
            </a:r>
            <a:endParaRPr lang="en-CA" dirty="0">
              <a:solidFill>
                <a:schemeClr val="tx1"/>
              </a:solidFill>
              <a:latin typeface="Times New Roman" panose="02020603050405020304" pitchFamily="18" charset="0"/>
              <a:cs typeface="Times New Roman" panose="02020603050405020304" pitchFamily="18" charset="0"/>
            </a:endParaRPr>
          </a:p>
          <a:p>
            <a:endParaRPr lang="en-US" altLang="zh-CN" b="1" dirty="0">
              <a:latin typeface="Times New Roman" panose="02020603050405020304" pitchFamily="18" charset="0"/>
              <a:cs typeface="Times New Roman" panose="02020603050405020304" pitchFamily="18" charset="0"/>
            </a:endParaRPr>
          </a:p>
          <a:p>
            <a:pPr marL="342900" indent="-342900">
              <a:buFont typeface="Arial" panose="020B0604020202020204" pitchFamily="34" charset="0"/>
              <a:buChar char="•"/>
            </a:pPr>
            <a:endParaRPr lang="en-US" altLang="zh-CN" dirty="0"/>
          </a:p>
          <a:p>
            <a:pPr marL="342900" indent="-342900">
              <a:buFont typeface="Arial" panose="020B0604020202020204" pitchFamily="34" charset="0"/>
              <a:buChar char="•"/>
            </a:pPr>
            <a:r>
              <a:rPr lang="zh-CN" altLang="en-US"/>
              <a:t>准实</a:t>
            </a:r>
            <a:r>
              <a:rPr lang="zh-CN" altLang="en-US" dirty="0"/>
              <a:t>验和非实验的观测研究不同之处在于准随机实验的干预行为是外生的，它不受个体特征的影响，因此它不存在自选择问题。</a:t>
            </a:r>
            <a:endParaRPr lang="en-US" altLang="zh-CN" dirty="0"/>
          </a:p>
          <a:p>
            <a:pPr marL="342900" indent="-342900">
              <a:buFont typeface="Arial" panose="020B0604020202020204" pitchFamily="34" charset="0"/>
              <a:buChar char="•"/>
            </a:pPr>
            <a:endParaRPr lang="en-US" dirty="0">
              <a:latin typeface="Times New Roman" panose="02020603050405020304" pitchFamily="18" charset="0"/>
              <a:cs typeface="Times New Roman" panose="02020603050405020304" pitchFamily="18" charset="0"/>
            </a:endParaRPr>
          </a:p>
          <a:p>
            <a:endParaRPr lang="en-CA" dirty="0"/>
          </a:p>
          <a:p>
            <a:pPr marL="342900" indent="-342900">
              <a:buFont typeface="Arial" panose="020B0604020202020204" pitchFamily="34" charset="0"/>
              <a:buChar char="•"/>
            </a:pPr>
            <a:endParaRPr lang="en-CA" dirty="0">
              <a:latin typeface="Times New Roman" panose="02020603050405020304" pitchFamily="18" charset="0"/>
              <a:cs typeface="Times New Roman" panose="02020603050405020304" pitchFamily="18" charset="0"/>
            </a:endParaRPr>
          </a:p>
        </p:txBody>
      </p:sp>
      <p:sp>
        <p:nvSpPr>
          <p:cNvPr id="4" name="Footer Placeholder 3"/>
          <p:cNvSpPr>
            <a:spLocks noGrp="1"/>
          </p:cNvSpPr>
          <p:nvPr>
            <p:ph type="ftr" sz="quarter" idx="11"/>
          </p:nvPr>
        </p:nvSpPr>
        <p:spPr/>
        <p:txBody>
          <a:bodyPr/>
          <a:lstStyle/>
          <a:p>
            <a:pPr>
              <a:defRPr/>
            </a:pPr>
            <a:r>
              <a:rPr lang="zh-CN" altLang="en-US"/>
              <a:t>版权所有</a:t>
            </a:r>
            <a:r>
              <a:rPr lang="en-US" altLang="zh-CN"/>
              <a:t>@</a:t>
            </a:r>
            <a:r>
              <a:rPr lang="zh-CN" altLang="en-US"/>
              <a:t>上海财经大学出版社，使用需经授权</a:t>
            </a:r>
            <a:endParaRPr lang="en-US" dirty="0"/>
          </a:p>
        </p:txBody>
      </p:sp>
    </p:spTree>
    <p:extLst>
      <p:ext uri="{BB962C8B-B14F-4D97-AF65-F5344CB8AC3E}">
        <p14:creationId xmlns:p14="http://schemas.microsoft.com/office/powerpoint/2010/main" val="7812638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z="2400" dirty="0"/>
              <a:t>准实验：双重差分法</a:t>
            </a:r>
            <a:endParaRPr lang="en-CA" sz="2400" dirty="0"/>
          </a:p>
        </p:txBody>
      </p:sp>
      <p:sp>
        <p:nvSpPr>
          <p:cNvPr id="3" name="Text Placeholder 2"/>
          <p:cNvSpPr>
            <a:spLocks noGrp="1"/>
          </p:cNvSpPr>
          <p:nvPr>
            <p:ph type="body" idx="1"/>
          </p:nvPr>
        </p:nvSpPr>
        <p:spPr>
          <a:xfrm>
            <a:off x="1066800" y="6123800"/>
            <a:ext cx="8153400" cy="533400"/>
          </a:xfrm>
        </p:spPr>
        <p:txBody>
          <a:bodyPr/>
          <a:lstStyle/>
          <a:p>
            <a:r>
              <a:rPr lang="zh-CN" altLang="en-US" dirty="0"/>
              <a:t>双重差分</a:t>
            </a:r>
            <a:r>
              <a:rPr lang="en-CA" altLang="zh-CN" dirty="0"/>
              <a:t>=(T1-C1)-(T0-C0)</a:t>
            </a:r>
            <a:endParaRPr lang="en-CA" dirty="0"/>
          </a:p>
        </p:txBody>
      </p:sp>
      <p:sp>
        <p:nvSpPr>
          <p:cNvPr id="4" name="Line 4"/>
          <p:cNvSpPr>
            <a:spLocks noChangeShapeType="1"/>
          </p:cNvSpPr>
          <p:nvPr/>
        </p:nvSpPr>
        <p:spPr bwMode="auto">
          <a:xfrm>
            <a:off x="1371600" y="4953000"/>
            <a:ext cx="6096000"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CA" sz="2400"/>
          </a:p>
        </p:txBody>
      </p:sp>
      <p:sp>
        <p:nvSpPr>
          <p:cNvPr id="5" name="Line 6"/>
          <p:cNvSpPr>
            <a:spLocks noChangeShapeType="1"/>
          </p:cNvSpPr>
          <p:nvPr/>
        </p:nvSpPr>
        <p:spPr bwMode="auto">
          <a:xfrm flipV="1">
            <a:off x="4015902" y="1447800"/>
            <a:ext cx="22698" cy="35052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CA" sz="2400"/>
          </a:p>
        </p:txBody>
      </p:sp>
      <p:sp>
        <p:nvSpPr>
          <p:cNvPr id="6" name="Text Box 7"/>
          <p:cNvSpPr txBox="1">
            <a:spLocks noChangeArrowheads="1"/>
          </p:cNvSpPr>
          <p:nvPr/>
        </p:nvSpPr>
        <p:spPr bwMode="auto">
          <a:xfrm>
            <a:off x="1736725" y="5218113"/>
            <a:ext cx="80342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ts val="575"/>
              </a:spcBef>
              <a:buClr>
                <a:schemeClr val="accent1"/>
              </a:buClr>
              <a:buSzPct val="85000"/>
              <a:buFont typeface="Wingdings 2" panose="05020102010507070707" pitchFamily="18" charset="2"/>
              <a:buChar char=""/>
              <a:defRPr sz="2600">
                <a:solidFill>
                  <a:schemeClr val="tx1"/>
                </a:solidFill>
                <a:latin typeface="Perpetua" panose="02020502060401020303" pitchFamily="18" charset="0"/>
              </a:defRPr>
            </a:lvl1pPr>
            <a:lvl2pPr marL="742950" indent="-285750">
              <a:spcBef>
                <a:spcPts val="375"/>
              </a:spcBef>
              <a:buClr>
                <a:schemeClr val="accent2"/>
              </a:buClr>
              <a:buSzPct val="85000"/>
              <a:buFont typeface="Wingdings 2" panose="05020102010507070707" pitchFamily="18" charset="2"/>
              <a:buChar char=""/>
              <a:defRPr sz="2400">
                <a:solidFill>
                  <a:schemeClr val="tx1"/>
                </a:solidFill>
                <a:latin typeface="Perpetua" panose="02020502060401020303" pitchFamily="18" charset="0"/>
              </a:defRPr>
            </a:lvl2pPr>
            <a:lvl3pPr marL="1143000" indent="-228600">
              <a:spcBef>
                <a:spcPts val="375"/>
              </a:spcBef>
              <a:buClr>
                <a:srgbClr val="E6B1AB"/>
              </a:buClr>
              <a:buSzPct val="85000"/>
              <a:buFont typeface="Wingdings 2" panose="05020102010507070707" pitchFamily="18" charset="2"/>
              <a:buChar char=""/>
              <a:defRPr sz="2000">
                <a:solidFill>
                  <a:schemeClr val="tx1"/>
                </a:solidFill>
                <a:latin typeface="Perpetua" panose="02020502060401020303" pitchFamily="18" charset="0"/>
              </a:defRPr>
            </a:lvl3pPr>
            <a:lvl4pPr marL="1600200" indent="-228600">
              <a:spcBef>
                <a:spcPts val="375"/>
              </a:spcBef>
              <a:buClr>
                <a:srgbClr val="A28E6A"/>
              </a:buClr>
              <a:buSzPct val="80000"/>
              <a:buFont typeface="Wingdings 2" panose="05020102010507070707" pitchFamily="18" charset="2"/>
              <a:buChar char=""/>
              <a:defRPr sz="2000">
                <a:solidFill>
                  <a:schemeClr val="tx1"/>
                </a:solidFill>
                <a:latin typeface="Perpetua" panose="02020502060401020303" pitchFamily="18" charset="0"/>
              </a:defRPr>
            </a:lvl4pPr>
            <a:lvl5pPr marL="2057400" indent="-228600">
              <a:spcBef>
                <a:spcPts val="375"/>
              </a:spcBef>
              <a:buClr>
                <a:srgbClr val="A28E6A"/>
              </a:buClr>
              <a:buChar char="o"/>
              <a:defRPr sz="2000">
                <a:solidFill>
                  <a:schemeClr val="tx1"/>
                </a:solidFill>
                <a:latin typeface="Perpetua" panose="02020502060401020303" pitchFamily="18" charset="0"/>
              </a:defRPr>
            </a:lvl5pPr>
            <a:lvl6pPr marL="2514600" indent="-228600" eaLnBrk="0" fontAlgn="base" hangingPunct="0">
              <a:spcBef>
                <a:spcPts val="375"/>
              </a:spcBef>
              <a:spcAft>
                <a:spcPct val="0"/>
              </a:spcAft>
              <a:buClr>
                <a:srgbClr val="A28E6A"/>
              </a:buClr>
              <a:buChar char="o"/>
              <a:defRPr sz="2000">
                <a:solidFill>
                  <a:schemeClr val="tx1"/>
                </a:solidFill>
                <a:latin typeface="Perpetua" panose="02020502060401020303" pitchFamily="18" charset="0"/>
              </a:defRPr>
            </a:lvl6pPr>
            <a:lvl7pPr marL="2971800" indent="-228600" eaLnBrk="0" fontAlgn="base" hangingPunct="0">
              <a:spcBef>
                <a:spcPts val="375"/>
              </a:spcBef>
              <a:spcAft>
                <a:spcPct val="0"/>
              </a:spcAft>
              <a:buClr>
                <a:srgbClr val="A28E6A"/>
              </a:buClr>
              <a:buChar char="o"/>
              <a:defRPr sz="2000">
                <a:solidFill>
                  <a:schemeClr val="tx1"/>
                </a:solidFill>
                <a:latin typeface="Perpetua" panose="02020502060401020303" pitchFamily="18" charset="0"/>
              </a:defRPr>
            </a:lvl7pPr>
            <a:lvl8pPr marL="3429000" indent="-228600" eaLnBrk="0" fontAlgn="base" hangingPunct="0">
              <a:spcBef>
                <a:spcPts val="375"/>
              </a:spcBef>
              <a:spcAft>
                <a:spcPct val="0"/>
              </a:spcAft>
              <a:buClr>
                <a:srgbClr val="A28E6A"/>
              </a:buClr>
              <a:buChar char="o"/>
              <a:defRPr sz="2000">
                <a:solidFill>
                  <a:schemeClr val="tx1"/>
                </a:solidFill>
                <a:latin typeface="Perpetua" panose="02020502060401020303" pitchFamily="18" charset="0"/>
              </a:defRPr>
            </a:lvl8pPr>
            <a:lvl9pPr marL="3886200" indent="-228600" eaLnBrk="0" fontAlgn="base" hangingPunct="0">
              <a:spcBef>
                <a:spcPts val="375"/>
              </a:spcBef>
              <a:spcAft>
                <a:spcPct val="0"/>
              </a:spcAft>
              <a:buClr>
                <a:srgbClr val="A28E6A"/>
              </a:buClr>
              <a:buChar char="o"/>
              <a:defRPr sz="2000">
                <a:solidFill>
                  <a:schemeClr val="tx1"/>
                </a:solidFill>
                <a:latin typeface="Perpetua" panose="02020502060401020303" pitchFamily="18" charset="0"/>
              </a:defRPr>
            </a:lvl9pPr>
          </a:lstStyle>
          <a:p>
            <a:pPr eaLnBrk="1" hangingPunct="1">
              <a:spcBef>
                <a:spcPct val="0"/>
              </a:spcBef>
              <a:buClrTx/>
              <a:buSzTx/>
              <a:buFontTx/>
              <a:buNone/>
            </a:pPr>
            <a:r>
              <a:rPr lang="zh-CN" altLang="en-US" sz="2400" dirty="0">
                <a:latin typeface="Arial" panose="020B0604020202020204" pitchFamily="34" charset="0"/>
              </a:rPr>
              <a:t>之前</a:t>
            </a:r>
            <a:endParaRPr lang="en-US" altLang="en-US" sz="2400" dirty="0">
              <a:latin typeface="Arial" panose="020B0604020202020204" pitchFamily="34" charset="0"/>
            </a:endParaRPr>
          </a:p>
        </p:txBody>
      </p:sp>
      <p:sp>
        <p:nvSpPr>
          <p:cNvPr id="7" name="Text Box 8"/>
          <p:cNvSpPr txBox="1">
            <a:spLocks noChangeArrowheads="1"/>
          </p:cNvSpPr>
          <p:nvPr/>
        </p:nvSpPr>
        <p:spPr bwMode="auto">
          <a:xfrm>
            <a:off x="5454650" y="5254625"/>
            <a:ext cx="80342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ts val="575"/>
              </a:spcBef>
              <a:buClr>
                <a:schemeClr val="accent1"/>
              </a:buClr>
              <a:buSzPct val="85000"/>
              <a:buFont typeface="Wingdings 2" panose="05020102010507070707" pitchFamily="18" charset="2"/>
              <a:buChar char=""/>
              <a:defRPr sz="2600">
                <a:solidFill>
                  <a:schemeClr val="tx1"/>
                </a:solidFill>
                <a:latin typeface="Perpetua" panose="02020502060401020303" pitchFamily="18" charset="0"/>
              </a:defRPr>
            </a:lvl1pPr>
            <a:lvl2pPr marL="742950" indent="-285750">
              <a:spcBef>
                <a:spcPts val="375"/>
              </a:spcBef>
              <a:buClr>
                <a:schemeClr val="accent2"/>
              </a:buClr>
              <a:buSzPct val="85000"/>
              <a:buFont typeface="Wingdings 2" panose="05020102010507070707" pitchFamily="18" charset="2"/>
              <a:buChar char=""/>
              <a:defRPr sz="2400">
                <a:solidFill>
                  <a:schemeClr val="tx1"/>
                </a:solidFill>
                <a:latin typeface="Perpetua" panose="02020502060401020303" pitchFamily="18" charset="0"/>
              </a:defRPr>
            </a:lvl2pPr>
            <a:lvl3pPr marL="1143000" indent="-228600">
              <a:spcBef>
                <a:spcPts val="375"/>
              </a:spcBef>
              <a:buClr>
                <a:srgbClr val="E6B1AB"/>
              </a:buClr>
              <a:buSzPct val="85000"/>
              <a:buFont typeface="Wingdings 2" panose="05020102010507070707" pitchFamily="18" charset="2"/>
              <a:buChar char=""/>
              <a:defRPr sz="2000">
                <a:solidFill>
                  <a:schemeClr val="tx1"/>
                </a:solidFill>
                <a:latin typeface="Perpetua" panose="02020502060401020303" pitchFamily="18" charset="0"/>
              </a:defRPr>
            </a:lvl3pPr>
            <a:lvl4pPr marL="1600200" indent="-228600">
              <a:spcBef>
                <a:spcPts val="375"/>
              </a:spcBef>
              <a:buClr>
                <a:srgbClr val="A28E6A"/>
              </a:buClr>
              <a:buSzPct val="80000"/>
              <a:buFont typeface="Wingdings 2" panose="05020102010507070707" pitchFamily="18" charset="2"/>
              <a:buChar char=""/>
              <a:defRPr sz="2000">
                <a:solidFill>
                  <a:schemeClr val="tx1"/>
                </a:solidFill>
                <a:latin typeface="Perpetua" panose="02020502060401020303" pitchFamily="18" charset="0"/>
              </a:defRPr>
            </a:lvl4pPr>
            <a:lvl5pPr marL="2057400" indent="-228600">
              <a:spcBef>
                <a:spcPts val="375"/>
              </a:spcBef>
              <a:buClr>
                <a:srgbClr val="A28E6A"/>
              </a:buClr>
              <a:buChar char="o"/>
              <a:defRPr sz="2000">
                <a:solidFill>
                  <a:schemeClr val="tx1"/>
                </a:solidFill>
                <a:latin typeface="Perpetua" panose="02020502060401020303" pitchFamily="18" charset="0"/>
              </a:defRPr>
            </a:lvl5pPr>
            <a:lvl6pPr marL="2514600" indent="-228600" eaLnBrk="0" fontAlgn="base" hangingPunct="0">
              <a:spcBef>
                <a:spcPts val="375"/>
              </a:spcBef>
              <a:spcAft>
                <a:spcPct val="0"/>
              </a:spcAft>
              <a:buClr>
                <a:srgbClr val="A28E6A"/>
              </a:buClr>
              <a:buChar char="o"/>
              <a:defRPr sz="2000">
                <a:solidFill>
                  <a:schemeClr val="tx1"/>
                </a:solidFill>
                <a:latin typeface="Perpetua" panose="02020502060401020303" pitchFamily="18" charset="0"/>
              </a:defRPr>
            </a:lvl6pPr>
            <a:lvl7pPr marL="2971800" indent="-228600" eaLnBrk="0" fontAlgn="base" hangingPunct="0">
              <a:spcBef>
                <a:spcPts val="375"/>
              </a:spcBef>
              <a:spcAft>
                <a:spcPct val="0"/>
              </a:spcAft>
              <a:buClr>
                <a:srgbClr val="A28E6A"/>
              </a:buClr>
              <a:buChar char="o"/>
              <a:defRPr sz="2000">
                <a:solidFill>
                  <a:schemeClr val="tx1"/>
                </a:solidFill>
                <a:latin typeface="Perpetua" panose="02020502060401020303" pitchFamily="18" charset="0"/>
              </a:defRPr>
            </a:lvl7pPr>
            <a:lvl8pPr marL="3429000" indent="-228600" eaLnBrk="0" fontAlgn="base" hangingPunct="0">
              <a:spcBef>
                <a:spcPts val="375"/>
              </a:spcBef>
              <a:spcAft>
                <a:spcPct val="0"/>
              </a:spcAft>
              <a:buClr>
                <a:srgbClr val="A28E6A"/>
              </a:buClr>
              <a:buChar char="o"/>
              <a:defRPr sz="2000">
                <a:solidFill>
                  <a:schemeClr val="tx1"/>
                </a:solidFill>
                <a:latin typeface="Perpetua" panose="02020502060401020303" pitchFamily="18" charset="0"/>
              </a:defRPr>
            </a:lvl8pPr>
            <a:lvl9pPr marL="3886200" indent="-228600" eaLnBrk="0" fontAlgn="base" hangingPunct="0">
              <a:spcBef>
                <a:spcPts val="375"/>
              </a:spcBef>
              <a:spcAft>
                <a:spcPct val="0"/>
              </a:spcAft>
              <a:buClr>
                <a:srgbClr val="A28E6A"/>
              </a:buClr>
              <a:buChar char="o"/>
              <a:defRPr sz="2000">
                <a:solidFill>
                  <a:schemeClr val="tx1"/>
                </a:solidFill>
                <a:latin typeface="Perpetua" panose="02020502060401020303" pitchFamily="18" charset="0"/>
              </a:defRPr>
            </a:lvl9pPr>
          </a:lstStyle>
          <a:p>
            <a:pPr eaLnBrk="1" hangingPunct="1">
              <a:spcBef>
                <a:spcPct val="0"/>
              </a:spcBef>
              <a:buClrTx/>
              <a:buSzTx/>
              <a:buFontTx/>
              <a:buNone/>
            </a:pPr>
            <a:r>
              <a:rPr lang="zh-CN" altLang="en-US" sz="2400" dirty="0">
                <a:latin typeface="Arial" panose="020B0604020202020204" pitchFamily="34" charset="0"/>
              </a:rPr>
              <a:t>之后</a:t>
            </a:r>
            <a:endParaRPr lang="en-US" altLang="en-US" sz="2400" dirty="0">
              <a:latin typeface="Arial" panose="020B0604020202020204" pitchFamily="34" charset="0"/>
            </a:endParaRPr>
          </a:p>
        </p:txBody>
      </p:sp>
      <p:sp>
        <p:nvSpPr>
          <p:cNvPr id="8" name="Line 9"/>
          <p:cNvSpPr>
            <a:spLocks noChangeShapeType="1"/>
          </p:cNvSpPr>
          <p:nvPr/>
        </p:nvSpPr>
        <p:spPr bwMode="auto">
          <a:xfrm flipV="1">
            <a:off x="2438400" y="3886200"/>
            <a:ext cx="3048000" cy="533400"/>
          </a:xfrm>
          <a:prstGeom prst="line">
            <a:avLst/>
          </a:prstGeom>
          <a:noFill/>
          <a:ln w="38100">
            <a:solidFill>
              <a:srgbClr val="339966"/>
            </a:solidFill>
            <a:round/>
            <a:headEnd type="oval" w="lg" len="lg"/>
            <a:tailEnd type="oval" w="lg" len="lg"/>
          </a:ln>
          <a:extLst>
            <a:ext uri="{909E8E84-426E-40DD-AFC4-6F175D3DCCD1}">
              <a14:hiddenFill xmlns:a14="http://schemas.microsoft.com/office/drawing/2010/main">
                <a:noFill/>
              </a14:hiddenFill>
            </a:ext>
          </a:extLst>
        </p:spPr>
        <p:txBody>
          <a:bodyPr/>
          <a:lstStyle/>
          <a:p>
            <a:endParaRPr lang="en-CA" sz="2400"/>
          </a:p>
        </p:txBody>
      </p:sp>
      <p:sp>
        <p:nvSpPr>
          <p:cNvPr id="9" name="Line 11"/>
          <p:cNvSpPr>
            <a:spLocks noChangeShapeType="1"/>
          </p:cNvSpPr>
          <p:nvPr/>
        </p:nvSpPr>
        <p:spPr bwMode="auto">
          <a:xfrm flipV="1">
            <a:off x="2438400" y="1905000"/>
            <a:ext cx="2971800" cy="1524000"/>
          </a:xfrm>
          <a:prstGeom prst="line">
            <a:avLst/>
          </a:prstGeom>
          <a:noFill/>
          <a:ln w="38100">
            <a:solidFill>
              <a:srgbClr val="FF0000"/>
            </a:solidFill>
            <a:round/>
            <a:headEnd type="oval" w="lg" len="lg"/>
            <a:tailEnd type="oval" w="lg" len="lg"/>
          </a:ln>
          <a:extLst>
            <a:ext uri="{909E8E84-426E-40DD-AFC4-6F175D3DCCD1}">
              <a14:hiddenFill xmlns:a14="http://schemas.microsoft.com/office/drawing/2010/main">
                <a:noFill/>
              </a14:hiddenFill>
            </a:ext>
          </a:extLst>
        </p:spPr>
        <p:txBody>
          <a:bodyPr/>
          <a:lstStyle/>
          <a:p>
            <a:endParaRPr lang="en-CA" sz="2400"/>
          </a:p>
        </p:txBody>
      </p:sp>
      <p:sp>
        <p:nvSpPr>
          <p:cNvPr id="10" name="Text Box 12"/>
          <p:cNvSpPr txBox="1">
            <a:spLocks noChangeArrowheads="1"/>
          </p:cNvSpPr>
          <p:nvPr/>
        </p:nvSpPr>
        <p:spPr bwMode="auto">
          <a:xfrm>
            <a:off x="2565845" y="2340644"/>
            <a:ext cx="141086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ts val="575"/>
              </a:spcBef>
              <a:buClr>
                <a:schemeClr val="accent1"/>
              </a:buClr>
              <a:buSzPct val="85000"/>
              <a:buFont typeface="Wingdings 2" panose="05020102010507070707" pitchFamily="18" charset="2"/>
              <a:buChar char=""/>
              <a:defRPr sz="2600">
                <a:solidFill>
                  <a:schemeClr val="tx1"/>
                </a:solidFill>
                <a:latin typeface="Perpetua" panose="02020502060401020303" pitchFamily="18" charset="0"/>
              </a:defRPr>
            </a:lvl1pPr>
            <a:lvl2pPr marL="742950" indent="-285750">
              <a:spcBef>
                <a:spcPts val="375"/>
              </a:spcBef>
              <a:buClr>
                <a:schemeClr val="accent2"/>
              </a:buClr>
              <a:buSzPct val="85000"/>
              <a:buFont typeface="Wingdings 2" panose="05020102010507070707" pitchFamily="18" charset="2"/>
              <a:buChar char=""/>
              <a:defRPr sz="2400">
                <a:solidFill>
                  <a:schemeClr val="tx1"/>
                </a:solidFill>
                <a:latin typeface="Perpetua" panose="02020502060401020303" pitchFamily="18" charset="0"/>
              </a:defRPr>
            </a:lvl2pPr>
            <a:lvl3pPr marL="1143000" indent="-228600">
              <a:spcBef>
                <a:spcPts val="375"/>
              </a:spcBef>
              <a:buClr>
                <a:srgbClr val="E6B1AB"/>
              </a:buClr>
              <a:buSzPct val="85000"/>
              <a:buFont typeface="Wingdings 2" panose="05020102010507070707" pitchFamily="18" charset="2"/>
              <a:buChar char=""/>
              <a:defRPr sz="2000">
                <a:solidFill>
                  <a:schemeClr val="tx1"/>
                </a:solidFill>
                <a:latin typeface="Perpetua" panose="02020502060401020303" pitchFamily="18" charset="0"/>
              </a:defRPr>
            </a:lvl3pPr>
            <a:lvl4pPr marL="1600200" indent="-228600">
              <a:spcBef>
                <a:spcPts val="375"/>
              </a:spcBef>
              <a:buClr>
                <a:srgbClr val="A28E6A"/>
              </a:buClr>
              <a:buSzPct val="80000"/>
              <a:buFont typeface="Wingdings 2" panose="05020102010507070707" pitchFamily="18" charset="2"/>
              <a:buChar char=""/>
              <a:defRPr sz="2000">
                <a:solidFill>
                  <a:schemeClr val="tx1"/>
                </a:solidFill>
                <a:latin typeface="Perpetua" panose="02020502060401020303" pitchFamily="18" charset="0"/>
              </a:defRPr>
            </a:lvl4pPr>
            <a:lvl5pPr marL="2057400" indent="-228600">
              <a:spcBef>
                <a:spcPts val="375"/>
              </a:spcBef>
              <a:buClr>
                <a:srgbClr val="A28E6A"/>
              </a:buClr>
              <a:buChar char="o"/>
              <a:defRPr sz="2000">
                <a:solidFill>
                  <a:schemeClr val="tx1"/>
                </a:solidFill>
                <a:latin typeface="Perpetua" panose="02020502060401020303" pitchFamily="18" charset="0"/>
              </a:defRPr>
            </a:lvl5pPr>
            <a:lvl6pPr marL="2514600" indent="-228600" eaLnBrk="0" fontAlgn="base" hangingPunct="0">
              <a:spcBef>
                <a:spcPts val="375"/>
              </a:spcBef>
              <a:spcAft>
                <a:spcPct val="0"/>
              </a:spcAft>
              <a:buClr>
                <a:srgbClr val="A28E6A"/>
              </a:buClr>
              <a:buChar char="o"/>
              <a:defRPr sz="2000">
                <a:solidFill>
                  <a:schemeClr val="tx1"/>
                </a:solidFill>
                <a:latin typeface="Perpetua" panose="02020502060401020303" pitchFamily="18" charset="0"/>
              </a:defRPr>
            </a:lvl6pPr>
            <a:lvl7pPr marL="2971800" indent="-228600" eaLnBrk="0" fontAlgn="base" hangingPunct="0">
              <a:spcBef>
                <a:spcPts val="375"/>
              </a:spcBef>
              <a:spcAft>
                <a:spcPct val="0"/>
              </a:spcAft>
              <a:buClr>
                <a:srgbClr val="A28E6A"/>
              </a:buClr>
              <a:buChar char="o"/>
              <a:defRPr sz="2000">
                <a:solidFill>
                  <a:schemeClr val="tx1"/>
                </a:solidFill>
                <a:latin typeface="Perpetua" panose="02020502060401020303" pitchFamily="18" charset="0"/>
              </a:defRPr>
            </a:lvl7pPr>
            <a:lvl8pPr marL="3429000" indent="-228600" eaLnBrk="0" fontAlgn="base" hangingPunct="0">
              <a:spcBef>
                <a:spcPts val="375"/>
              </a:spcBef>
              <a:spcAft>
                <a:spcPct val="0"/>
              </a:spcAft>
              <a:buClr>
                <a:srgbClr val="A28E6A"/>
              </a:buClr>
              <a:buChar char="o"/>
              <a:defRPr sz="2000">
                <a:solidFill>
                  <a:schemeClr val="tx1"/>
                </a:solidFill>
                <a:latin typeface="Perpetua" panose="02020502060401020303" pitchFamily="18" charset="0"/>
              </a:defRPr>
            </a:lvl8pPr>
            <a:lvl9pPr marL="3886200" indent="-228600" eaLnBrk="0" fontAlgn="base" hangingPunct="0">
              <a:spcBef>
                <a:spcPts val="375"/>
              </a:spcBef>
              <a:spcAft>
                <a:spcPct val="0"/>
              </a:spcAft>
              <a:buClr>
                <a:srgbClr val="A28E6A"/>
              </a:buClr>
              <a:buChar char="o"/>
              <a:defRPr sz="2000">
                <a:solidFill>
                  <a:schemeClr val="tx1"/>
                </a:solidFill>
                <a:latin typeface="Perpetua" panose="02020502060401020303" pitchFamily="18" charset="0"/>
              </a:defRPr>
            </a:lvl9pPr>
          </a:lstStyle>
          <a:p>
            <a:pPr eaLnBrk="1" hangingPunct="1">
              <a:spcBef>
                <a:spcPct val="0"/>
              </a:spcBef>
              <a:buClrTx/>
              <a:buSzTx/>
              <a:buFontTx/>
              <a:buNone/>
            </a:pPr>
            <a:r>
              <a:rPr lang="zh-CN" altLang="en-US" sz="2400" dirty="0">
                <a:latin typeface="Arial" panose="020B0604020202020204" pitchFamily="34" charset="0"/>
              </a:rPr>
              <a:t>处置组</a:t>
            </a:r>
            <a:endParaRPr lang="en-US" altLang="en-US" sz="2400" dirty="0">
              <a:latin typeface="Arial" panose="020B0604020202020204" pitchFamily="34" charset="0"/>
            </a:endParaRPr>
          </a:p>
        </p:txBody>
      </p:sp>
      <p:sp>
        <p:nvSpPr>
          <p:cNvPr id="11" name="Text Box 13"/>
          <p:cNvSpPr txBox="1">
            <a:spLocks noChangeArrowheads="1"/>
          </p:cNvSpPr>
          <p:nvPr/>
        </p:nvSpPr>
        <p:spPr bwMode="auto">
          <a:xfrm>
            <a:off x="2714873" y="3677700"/>
            <a:ext cx="111280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ts val="575"/>
              </a:spcBef>
              <a:buClr>
                <a:schemeClr val="accent1"/>
              </a:buClr>
              <a:buSzPct val="85000"/>
              <a:buFont typeface="Wingdings 2" panose="05020102010507070707" pitchFamily="18" charset="2"/>
              <a:buChar char=""/>
              <a:defRPr sz="2600">
                <a:solidFill>
                  <a:schemeClr val="tx1"/>
                </a:solidFill>
                <a:latin typeface="Perpetua" panose="02020502060401020303" pitchFamily="18" charset="0"/>
              </a:defRPr>
            </a:lvl1pPr>
            <a:lvl2pPr marL="742950" indent="-285750">
              <a:spcBef>
                <a:spcPts val="375"/>
              </a:spcBef>
              <a:buClr>
                <a:schemeClr val="accent2"/>
              </a:buClr>
              <a:buSzPct val="85000"/>
              <a:buFont typeface="Wingdings 2" panose="05020102010507070707" pitchFamily="18" charset="2"/>
              <a:buChar char=""/>
              <a:defRPr sz="2400">
                <a:solidFill>
                  <a:schemeClr val="tx1"/>
                </a:solidFill>
                <a:latin typeface="Perpetua" panose="02020502060401020303" pitchFamily="18" charset="0"/>
              </a:defRPr>
            </a:lvl2pPr>
            <a:lvl3pPr marL="1143000" indent="-228600">
              <a:spcBef>
                <a:spcPts val="375"/>
              </a:spcBef>
              <a:buClr>
                <a:srgbClr val="E6B1AB"/>
              </a:buClr>
              <a:buSzPct val="85000"/>
              <a:buFont typeface="Wingdings 2" panose="05020102010507070707" pitchFamily="18" charset="2"/>
              <a:buChar char=""/>
              <a:defRPr sz="2000">
                <a:solidFill>
                  <a:schemeClr val="tx1"/>
                </a:solidFill>
                <a:latin typeface="Perpetua" panose="02020502060401020303" pitchFamily="18" charset="0"/>
              </a:defRPr>
            </a:lvl3pPr>
            <a:lvl4pPr marL="1600200" indent="-228600">
              <a:spcBef>
                <a:spcPts val="375"/>
              </a:spcBef>
              <a:buClr>
                <a:srgbClr val="A28E6A"/>
              </a:buClr>
              <a:buSzPct val="80000"/>
              <a:buFont typeface="Wingdings 2" panose="05020102010507070707" pitchFamily="18" charset="2"/>
              <a:buChar char=""/>
              <a:defRPr sz="2000">
                <a:solidFill>
                  <a:schemeClr val="tx1"/>
                </a:solidFill>
                <a:latin typeface="Perpetua" panose="02020502060401020303" pitchFamily="18" charset="0"/>
              </a:defRPr>
            </a:lvl4pPr>
            <a:lvl5pPr marL="2057400" indent="-228600">
              <a:spcBef>
                <a:spcPts val="375"/>
              </a:spcBef>
              <a:buClr>
                <a:srgbClr val="A28E6A"/>
              </a:buClr>
              <a:buChar char="o"/>
              <a:defRPr sz="2000">
                <a:solidFill>
                  <a:schemeClr val="tx1"/>
                </a:solidFill>
                <a:latin typeface="Perpetua" panose="02020502060401020303" pitchFamily="18" charset="0"/>
              </a:defRPr>
            </a:lvl5pPr>
            <a:lvl6pPr marL="2514600" indent="-228600" eaLnBrk="0" fontAlgn="base" hangingPunct="0">
              <a:spcBef>
                <a:spcPts val="375"/>
              </a:spcBef>
              <a:spcAft>
                <a:spcPct val="0"/>
              </a:spcAft>
              <a:buClr>
                <a:srgbClr val="A28E6A"/>
              </a:buClr>
              <a:buChar char="o"/>
              <a:defRPr sz="2000">
                <a:solidFill>
                  <a:schemeClr val="tx1"/>
                </a:solidFill>
                <a:latin typeface="Perpetua" panose="02020502060401020303" pitchFamily="18" charset="0"/>
              </a:defRPr>
            </a:lvl6pPr>
            <a:lvl7pPr marL="2971800" indent="-228600" eaLnBrk="0" fontAlgn="base" hangingPunct="0">
              <a:spcBef>
                <a:spcPts val="375"/>
              </a:spcBef>
              <a:spcAft>
                <a:spcPct val="0"/>
              </a:spcAft>
              <a:buClr>
                <a:srgbClr val="A28E6A"/>
              </a:buClr>
              <a:buChar char="o"/>
              <a:defRPr sz="2000">
                <a:solidFill>
                  <a:schemeClr val="tx1"/>
                </a:solidFill>
                <a:latin typeface="Perpetua" panose="02020502060401020303" pitchFamily="18" charset="0"/>
              </a:defRPr>
            </a:lvl7pPr>
            <a:lvl8pPr marL="3429000" indent="-228600" eaLnBrk="0" fontAlgn="base" hangingPunct="0">
              <a:spcBef>
                <a:spcPts val="375"/>
              </a:spcBef>
              <a:spcAft>
                <a:spcPct val="0"/>
              </a:spcAft>
              <a:buClr>
                <a:srgbClr val="A28E6A"/>
              </a:buClr>
              <a:buChar char="o"/>
              <a:defRPr sz="2000">
                <a:solidFill>
                  <a:schemeClr val="tx1"/>
                </a:solidFill>
                <a:latin typeface="Perpetua" panose="02020502060401020303" pitchFamily="18" charset="0"/>
              </a:defRPr>
            </a:lvl8pPr>
            <a:lvl9pPr marL="3886200" indent="-228600" eaLnBrk="0" fontAlgn="base" hangingPunct="0">
              <a:spcBef>
                <a:spcPts val="375"/>
              </a:spcBef>
              <a:spcAft>
                <a:spcPct val="0"/>
              </a:spcAft>
              <a:buClr>
                <a:srgbClr val="A28E6A"/>
              </a:buClr>
              <a:buChar char="o"/>
              <a:defRPr sz="2000">
                <a:solidFill>
                  <a:schemeClr val="tx1"/>
                </a:solidFill>
                <a:latin typeface="Perpetua" panose="02020502060401020303" pitchFamily="18" charset="0"/>
              </a:defRPr>
            </a:lvl9pPr>
          </a:lstStyle>
          <a:p>
            <a:pPr eaLnBrk="1" hangingPunct="1">
              <a:spcBef>
                <a:spcPct val="0"/>
              </a:spcBef>
              <a:buClrTx/>
              <a:buSzTx/>
              <a:buFontTx/>
              <a:buNone/>
            </a:pPr>
            <a:r>
              <a:rPr lang="zh-CN" altLang="en-US" sz="2400" dirty="0">
                <a:latin typeface="Arial" panose="020B0604020202020204" pitchFamily="34" charset="0"/>
              </a:rPr>
              <a:t>控制组</a:t>
            </a:r>
            <a:endParaRPr lang="en-US" altLang="en-US" sz="2400" dirty="0">
              <a:latin typeface="Arial" panose="020B0604020202020204" pitchFamily="34" charset="0"/>
            </a:endParaRPr>
          </a:p>
        </p:txBody>
      </p:sp>
      <p:sp>
        <p:nvSpPr>
          <p:cNvPr id="12" name="Rectangle 16"/>
          <p:cNvSpPr>
            <a:spLocks noChangeArrowheads="1"/>
          </p:cNvSpPr>
          <p:nvPr/>
        </p:nvSpPr>
        <p:spPr bwMode="auto">
          <a:xfrm>
            <a:off x="5598424" y="1547336"/>
            <a:ext cx="63064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ts val="575"/>
              </a:spcBef>
              <a:buClr>
                <a:schemeClr val="accent1"/>
              </a:buClr>
              <a:buSzPct val="85000"/>
              <a:buFont typeface="Wingdings 2" panose="05020102010507070707" pitchFamily="18" charset="2"/>
              <a:buChar char=""/>
              <a:defRPr sz="2600">
                <a:solidFill>
                  <a:schemeClr val="tx1"/>
                </a:solidFill>
                <a:latin typeface="Perpetua" panose="02020502060401020303" pitchFamily="18" charset="0"/>
              </a:defRPr>
            </a:lvl1pPr>
            <a:lvl2pPr marL="742950" indent="-285750">
              <a:spcBef>
                <a:spcPts val="375"/>
              </a:spcBef>
              <a:buClr>
                <a:schemeClr val="accent2"/>
              </a:buClr>
              <a:buSzPct val="85000"/>
              <a:buFont typeface="Wingdings 2" panose="05020102010507070707" pitchFamily="18" charset="2"/>
              <a:buChar char=""/>
              <a:defRPr sz="2400">
                <a:solidFill>
                  <a:schemeClr val="tx1"/>
                </a:solidFill>
                <a:latin typeface="Perpetua" panose="02020502060401020303" pitchFamily="18" charset="0"/>
              </a:defRPr>
            </a:lvl2pPr>
            <a:lvl3pPr marL="1143000" indent="-228600">
              <a:spcBef>
                <a:spcPts val="375"/>
              </a:spcBef>
              <a:buClr>
                <a:srgbClr val="E6B1AB"/>
              </a:buClr>
              <a:buSzPct val="85000"/>
              <a:buFont typeface="Wingdings 2" panose="05020102010507070707" pitchFamily="18" charset="2"/>
              <a:buChar char=""/>
              <a:defRPr sz="2000">
                <a:solidFill>
                  <a:schemeClr val="tx1"/>
                </a:solidFill>
                <a:latin typeface="Perpetua" panose="02020502060401020303" pitchFamily="18" charset="0"/>
              </a:defRPr>
            </a:lvl3pPr>
            <a:lvl4pPr marL="1600200" indent="-228600">
              <a:spcBef>
                <a:spcPts val="375"/>
              </a:spcBef>
              <a:buClr>
                <a:srgbClr val="A28E6A"/>
              </a:buClr>
              <a:buSzPct val="80000"/>
              <a:buFont typeface="Wingdings 2" panose="05020102010507070707" pitchFamily="18" charset="2"/>
              <a:buChar char=""/>
              <a:defRPr sz="2000">
                <a:solidFill>
                  <a:schemeClr val="tx1"/>
                </a:solidFill>
                <a:latin typeface="Perpetua" panose="02020502060401020303" pitchFamily="18" charset="0"/>
              </a:defRPr>
            </a:lvl4pPr>
            <a:lvl5pPr marL="2057400" indent="-228600">
              <a:spcBef>
                <a:spcPts val="375"/>
              </a:spcBef>
              <a:buClr>
                <a:srgbClr val="A28E6A"/>
              </a:buClr>
              <a:buChar char="o"/>
              <a:defRPr sz="2000">
                <a:solidFill>
                  <a:schemeClr val="tx1"/>
                </a:solidFill>
                <a:latin typeface="Perpetua" panose="02020502060401020303" pitchFamily="18" charset="0"/>
              </a:defRPr>
            </a:lvl5pPr>
            <a:lvl6pPr marL="2514600" indent="-228600" eaLnBrk="0" fontAlgn="base" hangingPunct="0">
              <a:spcBef>
                <a:spcPts val="375"/>
              </a:spcBef>
              <a:spcAft>
                <a:spcPct val="0"/>
              </a:spcAft>
              <a:buClr>
                <a:srgbClr val="A28E6A"/>
              </a:buClr>
              <a:buChar char="o"/>
              <a:defRPr sz="2000">
                <a:solidFill>
                  <a:schemeClr val="tx1"/>
                </a:solidFill>
                <a:latin typeface="Perpetua" panose="02020502060401020303" pitchFamily="18" charset="0"/>
              </a:defRPr>
            </a:lvl6pPr>
            <a:lvl7pPr marL="2971800" indent="-228600" eaLnBrk="0" fontAlgn="base" hangingPunct="0">
              <a:spcBef>
                <a:spcPts val="375"/>
              </a:spcBef>
              <a:spcAft>
                <a:spcPct val="0"/>
              </a:spcAft>
              <a:buClr>
                <a:srgbClr val="A28E6A"/>
              </a:buClr>
              <a:buChar char="o"/>
              <a:defRPr sz="2000">
                <a:solidFill>
                  <a:schemeClr val="tx1"/>
                </a:solidFill>
                <a:latin typeface="Perpetua" panose="02020502060401020303" pitchFamily="18" charset="0"/>
              </a:defRPr>
            </a:lvl7pPr>
            <a:lvl8pPr marL="3429000" indent="-228600" eaLnBrk="0" fontAlgn="base" hangingPunct="0">
              <a:spcBef>
                <a:spcPts val="375"/>
              </a:spcBef>
              <a:spcAft>
                <a:spcPct val="0"/>
              </a:spcAft>
              <a:buClr>
                <a:srgbClr val="A28E6A"/>
              </a:buClr>
              <a:buChar char="o"/>
              <a:defRPr sz="2000">
                <a:solidFill>
                  <a:schemeClr val="tx1"/>
                </a:solidFill>
                <a:latin typeface="Perpetua" panose="02020502060401020303" pitchFamily="18" charset="0"/>
              </a:defRPr>
            </a:lvl8pPr>
            <a:lvl9pPr marL="3886200" indent="-228600" eaLnBrk="0" fontAlgn="base" hangingPunct="0">
              <a:spcBef>
                <a:spcPts val="375"/>
              </a:spcBef>
              <a:spcAft>
                <a:spcPct val="0"/>
              </a:spcAft>
              <a:buClr>
                <a:srgbClr val="A28E6A"/>
              </a:buClr>
              <a:buChar char="o"/>
              <a:defRPr sz="2000">
                <a:solidFill>
                  <a:schemeClr val="tx1"/>
                </a:solidFill>
                <a:latin typeface="Perpetua" panose="02020502060401020303" pitchFamily="18" charset="0"/>
              </a:defRPr>
            </a:lvl9pPr>
          </a:lstStyle>
          <a:p>
            <a:pPr eaLnBrk="1" hangingPunct="1">
              <a:spcBef>
                <a:spcPct val="0"/>
              </a:spcBef>
              <a:buClrTx/>
              <a:buSzTx/>
              <a:buFontTx/>
              <a:buNone/>
            </a:pPr>
            <a:r>
              <a:rPr lang="en-US" altLang="en-US" sz="2400" dirty="0">
                <a:latin typeface="Times New Roman" panose="02020603050405020304" pitchFamily="18" charset="0"/>
                <a:cs typeface="Times New Roman" panose="02020603050405020304" pitchFamily="18" charset="0"/>
              </a:rPr>
              <a:t>T1</a:t>
            </a:r>
          </a:p>
        </p:txBody>
      </p:sp>
      <p:sp>
        <p:nvSpPr>
          <p:cNvPr id="15" name="Rectangle 17"/>
          <p:cNvSpPr>
            <a:spLocks noChangeArrowheads="1"/>
          </p:cNvSpPr>
          <p:nvPr/>
        </p:nvSpPr>
        <p:spPr bwMode="auto">
          <a:xfrm>
            <a:off x="5667696" y="3454267"/>
            <a:ext cx="56137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ts val="575"/>
              </a:spcBef>
              <a:buClr>
                <a:schemeClr val="accent1"/>
              </a:buClr>
              <a:buSzPct val="85000"/>
              <a:buFont typeface="Wingdings 2" panose="05020102010507070707" pitchFamily="18" charset="2"/>
              <a:buChar char=""/>
              <a:defRPr sz="2600">
                <a:solidFill>
                  <a:schemeClr val="tx1"/>
                </a:solidFill>
                <a:latin typeface="Perpetua" panose="02020502060401020303" pitchFamily="18" charset="0"/>
              </a:defRPr>
            </a:lvl1pPr>
            <a:lvl2pPr marL="742950" indent="-285750">
              <a:spcBef>
                <a:spcPts val="375"/>
              </a:spcBef>
              <a:buClr>
                <a:schemeClr val="accent2"/>
              </a:buClr>
              <a:buSzPct val="85000"/>
              <a:buFont typeface="Wingdings 2" panose="05020102010507070707" pitchFamily="18" charset="2"/>
              <a:buChar char=""/>
              <a:defRPr sz="2400">
                <a:solidFill>
                  <a:schemeClr val="tx1"/>
                </a:solidFill>
                <a:latin typeface="Perpetua" panose="02020502060401020303" pitchFamily="18" charset="0"/>
              </a:defRPr>
            </a:lvl2pPr>
            <a:lvl3pPr marL="1143000" indent="-228600">
              <a:spcBef>
                <a:spcPts val="375"/>
              </a:spcBef>
              <a:buClr>
                <a:srgbClr val="E6B1AB"/>
              </a:buClr>
              <a:buSzPct val="85000"/>
              <a:buFont typeface="Wingdings 2" panose="05020102010507070707" pitchFamily="18" charset="2"/>
              <a:buChar char=""/>
              <a:defRPr sz="2000">
                <a:solidFill>
                  <a:schemeClr val="tx1"/>
                </a:solidFill>
                <a:latin typeface="Perpetua" panose="02020502060401020303" pitchFamily="18" charset="0"/>
              </a:defRPr>
            </a:lvl3pPr>
            <a:lvl4pPr marL="1600200" indent="-228600">
              <a:spcBef>
                <a:spcPts val="375"/>
              </a:spcBef>
              <a:buClr>
                <a:srgbClr val="A28E6A"/>
              </a:buClr>
              <a:buSzPct val="80000"/>
              <a:buFont typeface="Wingdings 2" panose="05020102010507070707" pitchFamily="18" charset="2"/>
              <a:buChar char=""/>
              <a:defRPr sz="2000">
                <a:solidFill>
                  <a:schemeClr val="tx1"/>
                </a:solidFill>
                <a:latin typeface="Perpetua" panose="02020502060401020303" pitchFamily="18" charset="0"/>
              </a:defRPr>
            </a:lvl4pPr>
            <a:lvl5pPr marL="2057400" indent="-228600">
              <a:spcBef>
                <a:spcPts val="375"/>
              </a:spcBef>
              <a:buClr>
                <a:srgbClr val="A28E6A"/>
              </a:buClr>
              <a:buChar char="o"/>
              <a:defRPr sz="2000">
                <a:solidFill>
                  <a:schemeClr val="tx1"/>
                </a:solidFill>
                <a:latin typeface="Perpetua" panose="02020502060401020303" pitchFamily="18" charset="0"/>
              </a:defRPr>
            </a:lvl5pPr>
            <a:lvl6pPr marL="2514600" indent="-228600" eaLnBrk="0" fontAlgn="base" hangingPunct="0">
              <a:spcBef>
                <a:spcPts val="375"/>
              </a:spcBef>
              <a:spcAft>
                <a:spcPct val="0"/>
              </a:spcAft>
              <a:buClr>
                <a:srgbClr val="A28E6A"/>
              </a:buClr>
              <a:buChar char="o"/>
              <a:defRPr sz="2000">
                <a:solidFill>
                  <a:schemeClr val="tx1"/>
                </a:solidFill>
                <a:latin typeface="Perpetua" panose="02020502060401020303" pitchFamily="18" charset="0"/>
              </a:defRPr>
            </a:lvl6pPr>
            <a:lvl7pPr marL="2971800" indent="-228600" eaLnBrk="0" fontAlgn="base" hangingPunct="0">
              <a:spcBef>
                <a:spcPts val="375"/>
              </a:spcBef>
              <a:spcAft>
                <a:spcPct val="0"/>
              </a:spcAft>
              <a:buClr>
                <a:srgbClr val="A28E6A"/>
              </a:buClr>
              <a:buChar char="o"/>
              <a:defRPr sz="2000">
                <a:solidFill>
                  <a:schemeClr val="tx1"/>
                </a:solidFill>
                <a:latin typeface="Perpetua" panose="02020502060401020303" pitchFamily="18" charset="0"/>
              </a:defRPr>
            </a:lvl7pPr>
            <a:lvl8pPr marL="3429000" indent="-228600" eaLnBrk="0" fontAlgn="base" hangingPunct="0">
              <a:spcBef>
                <a:spcPts val="375"/>
              </a:spcBef>
              <a:spcAft>
                <a:spcPct val="0"/>
              </a:spcAft>
              <a:buClr>
                <a:srgbClr val="A28E6A"/>
              </a:buClr>
              <a:buChar char="o"/>
              <a:defRPr sz="2000">
                <a:solidFill>
                  <a:schemeClr val="tx1"/>
                </a:solidFill>
                <a:latin typeface="Perpetua" panose="02020502060401020303" pitchFamily="18" charset="0"/>
              </a:defRPr>
            </a:lvl8pPr>
            <a:lvl9pPr marL="3886200" indent="-228600" eaLnBrk="0" fontAlgn="base" hangingPunct="0">
              <a:spcBef>
                <a:spcPts val="375"/>
              </a:spcBef>
              <a:spcAft>
                <a:spcPct val="0"/>
              </a:spcAft>
              <a:buClr>
                <a:srgbClr val="A28E6A"/>
              </a:buClr>
              <a:buChar char="o"/>
              <a:defRPr sz="2000">
                <a:solidFill>
                  <a:schemeClr val="tx1"/>
                </a:solidFill>
                <a:latin typeface="Perpetua" panose="02020502060401020303" pitchFamily="18" charset="0"/>
              </a:defRPr>
            </a:lvl9pPr>
          </a:lstStyle>
          <a:p>
            <a:pPr eaLnBrk="1" hangingPunct="1">
              <a:spcBef>
                <a:spcPct val="0"/>
              </a:spcBef>
              <a:buClrTx/>
              <a:buSzTx/>
              <a:buFontTx/>
              <a:buNone/>
            </a:pPr>
            <a:r>
              <a:rPr lang="en-US" altLang="zh-CN" sz="2400" dirty="0">
                <a:latin typeface="Times New Roman" panose="02020603050405020304" pitchFamily="18" charset="0"/>
                <a:cs typeface="Times New Roman" panose="02020603050405020304" pitchFamily="18" charset="0"/>
              </a:rPr>
              <a:t>C1</a:t>
            </a:r>
            <a:endParaRPr lang="en-US" altLang="en-US" sz="2400" baseline="-25000" dirty="0">
              <a:latin typeface="Arial" panose="020B0604020202020204" pitchFamily="34" charset="0"/>
            </a:endParaRPr>
          </a:p>
        </p:txBody>
      </p:sp>
      <p:sp>
        <p:nvSpPr>
          <p:cNvPr id="16" name="Text Box 7"/>
          <p:cNvSpPr txBox="1">
            <a:spLocks noChangeArrowheads="1"/>
          </p:cNvSpPr>
          <p:nvPr/>
        </p:nvSpPr>
        <p:spPr bwMode="auto">
          <a:xfrm>
            <a:off x="2995430" y="5267469"/>
            <a:ext cx="204094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ts val="575"/>
              </a:spcBef>
              <a:buClr>
                <a:schemeClr val="accent1"/>
              </a:buClr>
              <a:buSzPct val="85000"/>
              <a:buFont typeface="Wingdings 2" panose="05020102010507070707" pitchFamily="18" charset="2"/>
              <a:buChar char=""/>
              <a:defRPr sz="2600">
                <a:solidFill>
                  <a:schemeClr val="tx1"/>
                </a:solidFill>
                <a:latin typeface="Perpetua" panose="02020502060401020303" pitchFamily="18" charset="0"/>
              </a:defRPr>
            </a:lvl1pPr>
            <a:lvl2pPr marL="742950" indent="-285750">
              <a:spcBef>
                <a:spcPts val="375"/>
              </a:spcBef>
              <a:buClr>
                <a:schemeClr val="accent2"/>
              </a:buClr>
              <a:buSzPct val="85000"/>
              <a:buFont typeface="Wingdings 2" panose="05020102010507070707" pitchFamily="18" charset="2"/>
              <a:buChar char=""/>
              <a:defRPr sz="2400">
                <a:solidFill>
                  <a:schemeClr val="tx1"/>
                </a:solidFill>
                <a:latin typeface="Perpetua" panose="02020502060401020303" pitchFamily="18" charset="0"/>
              </a:defRPr>
            </a:lvl2pPr>
            <a:lvl3pPr marL="1143000" indent="-228600">
              <a:spcBef>
                <a:spcPts val="375"/>
              </a:spcBef>
              <a:buClr>
                <a:srgbClr val="E6B1AB"/>
              </a:buClr>
              <a:buSzPct val="85000"/>
              <a:buFont typeface="Wingdings 2" panose="05020102010507070707" pitchFamily="18" charset="2"/>
              <a:buChar char=""/>
              <a:defRPr sz="2000">
                <a:solidFill>
                  <a:schemeClr val="tx1"/>
                </a:solidFill>
                <a:latin typeface="Perpetua" panose="02020502060401020303" pitchFamily="18" charset="0"/>
              </a:defRPr>
            </a:lvl3pPr>
            <a:lvl4pPr marL="1600200" indent="-228600">
              <a:spcBef>
                <a:spcPts val="375"/>
              </a:spcBef>
              <a:buClr>
                <a:srgbClr val="A28E6A"/>
              </a:buClr>
              <a:buSzPct val="80000"/>
              <a:buFont typeface="Wingdings 2" panose="05020102010507070707" pitchFamily="18" charset="2"/>
              <a:buChar char=""/>
              <a:defRPr sz="2000">
                <a:solidFill>
                  <a:schemeClr val="tx1"/>
                </a:solidFill>
                <a:latin typeface="Perpetua" panose="02020502060401020303" pitchFamily="18" charset="0"/>
              </a:defRPr>
            </a:lvl4pPr>
            <a:lvl5pPr marL="2057400" indent="-228600">
              <a:spcBef>
                <a:spcPts val="375"/>
              </a:spcBef>
              <a:buClr>
                <a:srgbClr val="A28E6A"/>
              </a:buClr>
              <a:buChar char="o"/>
              <a:defRPr sz="2000">
                <a:solidFill>
                  <a:schemeClr val="tx1"/>
                </a:solidFill>
                <a:latin typeface="Perpetua" panose="02020502060401020303" pitchFamily="18" charset="0"/>
              </a:defRPr>
            </a:lvl5pPr>
            <a:lvl6pPr marL="2514600" indent="-228600" eaLnBrk="0" fontAlgn="base" hangingPunct="0">
              <a:spcBef>
                <a:spcPts val="375"/>
              </a:spcBef>
              <a:spcAft>
                <a:spcPct val="0"/>
              </a:spcAft>
              <a:buClr>
                <a:srgbClr val="A28E6A"/>
              </a:buClr>
              <a:buChar char="o"/>
              <a:defRPr sz="2000">
                <a:solidFill>
                  <a:schemeClr val="tx1"/>
                </a:solidFill>
                <a:latin typeface="Perpetua" panose="02020502060401020303" pitchFamily="18" charset="0"/>
              </a:defRPr>
            </a:lvl6pPr>
            <a:lvl7pPr marL="2971800" indent="-228600" eaLnBrk="0" fontAlgn="base" hangingPunct="0">
              <a:spcBef>
                <a:spcPts val="375"/>
              </a:spcBef>
              <a:spcAft>
                <a:spcPct val="0"/>
              </a:spcAft>
              <a:buClr>
                <a:srgbClr val="A28E6A"/>
              </a:buClr>
              <a:buChar char="o"/>
              <a:defRPr sz="2000">
                <a:solidFill>
                  <a:schemeClr val="tx1"/>
                </a:solidFill>
                <a:latin typeface="Perpetua" panose="02020502060401020303" pitchFamily="18" charset="0"/>
              </a:defRPr>
            </a:lvl7pPr>
            <a:lvl8pPr marL="3429000" indent="-228600" eaLnBrk="0" fontAlgn="base" hangingPunct="0">
              <a:spcBef>
                <a:spcPts val="375"/>
              </a:spcBef>
              <a:spcAft>
                <a:spcPct val="0"/>
              </a:spcAft>
              <a:buClr>
                <a:srgbClr val="A28E6A"/>
              </a:buClr>
              <a:buChar char="o"/>
              <a:defRPr sz="2000">
                <a:solidFill>
                  <a:schemeClr val="tx1"/>
                </a:solidFill>
                <a:latin typeface="Perpetua" panose="02020502060401020303" pitchFamily="18" charset="0"/>
              </a:defRPr>
            </a:lvl8pPr>
            <a:lvl9pPr marL="3886200" indent="-228600" eaLnBrk="0" fontAlgn="base" hangingPunct="0">
              <a:spcBef>
                <a:spcPts val="375"/>
              </a:spcBef>
              <a:spcAft>
                <a:spcPct val="0"/>
              </a:spcAft>
              <a:buClr>
                <a:srgbClr val="A28E6A"/>
              </a:buClr>
              <a:buChar char="o"/>
              <a:defRPr sz="2000">
                <a:solidFill>
                  <a:schemeClr val="tx1"/>
                </a:solidFill>
                <a:latin typeface="Perpetua" panose="02020502060401020303" pitchFamily="18" charset="0"/>
              </a:defRPr>
            </a:lvl9pPr>
          </a:lstStyle>
          <a:p>
            <a:pPr eaLnBrk="1" hangingPunct="1">
              <a:spcBef>
                <a:spcPct val="0"/>
              </a:spcBef>
              <a:buClrTx/>
              <a:buSzTx/>
              <a:buFontTx/>
              <a:buNone/>
            </a:pPr>
            <a:r>
              <a:rPr lang="zh-CN" altLang="en-US" sz="2400" dirty="0">
                <a:latin typeface="Arial" panose="020B0604020202020204" pitchFamily="34" charset="0"/>
              </a:rPr>
              <a:t>事件发生时点</a:t>
            </a:r>
            <a:endParaRPr lang="en-US" altLang="en-US" sz="2400" dirty="0">
              <a:latin typeface="Arial" panose="020B0604020202020204" pitchFamily="34" charset="0"/>
            </a:endParaRPr>
          </a:p>
        </p:txBody>
      </p:sp>
      <p:sp>
        <p:nvSpPr>
          <p:cNvPr id="17" name="Rectangle 16"/>
          <p:cNvSpPr>
            <a:spLocks noChangeArrowheads="1"/>
          </p:cNvSpPr>
          <p:nvPr/>
        </p:nvSpPr>
        <p:spPr bwMode="auto">
          <a:xfrm>
            <a:off x="1736725" y="3272136"/>
            <a:ext cx="53947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ts val="575"/>
              </a:spcBef>
              <a:buClr>
                <a:schemeClr val="accent1"/>
              </a:buClr>
              <a:buSzPct val="85000"/>
              <a:buFont typeface="Wingdings 2" panose="05020102010507070707" pitchFamily="18" charset="2"/>
              <a:buChar char=""/>
              <a:defRPr sz="2600">
                <a:solidFill>
                  <a:schemeClr val="tx1"/>
                </a:solidFill>
                <a:latin typeface="Perpetua" panose="02020502060401020303" pitchFamily="18" charset="0"/>
              </a:defRPr>
            </a:lvl1pPr>
            <a:lvl2pPr marL="742950" indent="-285750">
              <a:spcBef>
                <a:spcPts val="375"/>
              </a:spcBef>
              <a:buClr>
                <a:schemeClr val="accent2"/>
              </a:buClr>
              <a:buSzPct val="85000"/>
              <a:buFont typeface="Wingdings 2" panose="05020102010507070707" pitchFamily="18" charset="2"/>
              <a:buChar char=""/>
              <a:defRPr sz="2400">
                <a:solidFill>
                  <a:schemeClr val="tx1"/>
                </a:solidFill>
                <a:latin typeface="Perpetua" panose="02020502060401020303" pitchFamily="18" charset="0"/>
              </a:defRPr>
            </a:lvl2pPr>
            <a:lvl3pPr marL="1143000" indent="-228600">
              <a:spcBef>
                <a:spcPts val="375"/>
              </a:spcBef>
              <a:buClr>
                <a:srgbClr val="E6B1AB"/>
              </a:buClr>
              <a:buSzPct val="85000"/>
              <a:buFont typeface="Wingdings 2" panose="05020102010507070707" pitchFamily="18" charset="2"/>
              <a:buChar char=""/>
              <a:defRPr sz="2000">
                <a:solidFill>
                  <a:schemeClr val="tx1"/>
                </a:solidFill>
                <a:latin typeface="Perpetua" panose="02020502060401020303" pitchFamily="18" charset="0"/>
              </a:defRPr>
            </a:lvl3pPr>
            <a:lvl4pPr marL="1600200" indent="-228600">
              <a:spcBef>
                <a:spcPts val="375"/>
              </a:spcBef>
              <a:buClr>
                <a:srgbClr val="A28E6A"/>
              </a:buClr>
              <a:buSzPct val="80000"/>
              <a:buFont typeface="Wingdings 2" panose="05020102010507070707" pitchFamily="18" charset="2"/>
              <a:buChar char=""/>
              <a:defRPr sz="2000">
                <a:solidFill>
                  <a:schemeClr val="tx1"/>
                </a:solidFill>
                <a:latin typeface="Perpetua" panose="02020502060401020303" pitchFamily="18" charset="0"/>
              </a:defRPr>
            </a:lvl4pPr>
            <a:lvl5pPr marL="2057400" indent="-228600">
              <a:spcBef>
                <a:spcPts val="375"/>
              </a:spcBef>
              <a:buClr>
                <a:srgbClr val="A28E6A"/>
              </a:buClr>
              <a:buChar char="o"/>
              <a:defRPr sz="2000">
                <a:solidFill>
                  <a:schemeClr val="tx1"/>
                </a:solidFill>
                <a:latin typeface="Perpetua" panose="02020502060401020303" pitchFamily="18" charset="0"/>
              </a:defRPr>
            </a:lvl5pPr>
            <a:lvl6pPr marL="2514600" indent="-228600" eaLnBrk="0" fontAlgn="base" hangingPunct="0">
              <a:spcBef>
                <a:spcPts val="375"/>
              </a:spcBef>
              <a:spcAft>
                <a:spcPct val="0"/>
              </a:spcAft>
              <a:buClr>
                <a:srgbClr val="A28E6A"/>
              </a:buClr>
              <a:buChar char="o"/>
              <a:defRPr sz="2000">
                <a:solidFill>
                  <a:schemeClr val="tx1"/>
                </a:solidFill>
                <a:latin typeface="Perpetua" panose="02020502060401020303" pitchFamily="18" charset="0"/>
              </a:defRPr>
            </a:lvl6pPr>
            <a:lvl7pPr marL="2971800" indent="-228600" eaLnBrk="0" fontAlgn="base" hangingPunct="0">
              <a:spcBef>
                <a:spcPts val="375"/>
              </a:spcBef>
              <a:spcAft>
                <a:spcPct val="0"/>
              </a:spcAft>
              <a:buClr>
                <a:srgbClr val="A28E6A"/>
              </a:buClr>
              <a:buChar char="o"/>
              <a:defRPr sz="2000">
                <a:solidFill>
                  <a:schemeClr val="tx1"/>
                </a:solidFill>
                <a:latin typeface="Perpetua" panose="02020502060401020303" pitchFamily="18" charset="0"/>
              </a:defRPr>
            </a:lvl7pPr>
            <a:lvl8pPr marL="3429000" indent="-228600" eaLnBrk="0" fontAlgn="base" hangingPunct="0">
              <a:spcBef>
                <a:spcPts val="375"/>
              </a:spcBef>
              <a:spcAft>
                <a:spcPct val="0"/>
              </a:spcAft>
              <a:buClr>
                <a:srgbClr val="A28E6A"/>
              </a:buClr>
              <a:buChar char="o"/>
              <a:defRPr sz="2000">
                <a:solidFill>
                  <a:schemeClr val="tx1"/>
                </a:solidFill>
                <a:latin typeface="Perpetua" panose="02020502060401020303" pitchFamily="18" charset="0"/>
              </a:defRPr>
            </a:lvl8pPr>
            <a:lvl9pPr marL="3886200" indent="-228600" eaLnBrk="0" fontAlgn="base" hangingPunct="0">
              <a:spcBef>
                <a:spcPts val="375"/>
              </a:spcBef>
              <a:spcAft>
                <a:spcPct val="0"/>
              </a:spcAft>
              <a:buClr>
                <a:srgbClr val="A28E6A"/>
              </a:buClr>
              <a:buChar char="o"/>
              <a:defRPr sz="2000">
                <a:solidFill>
                  <a:schemeClr val="tx1"/>
                </a:solidFill>
                <a:latin typeface="Perpetua" panose="02020502060401020303" pitchFamily="18" charset="0"/>
              </a:defRPr>
            </a:lvl9pPr>
          </a:lstStyle>
          <a:p>
            <a:pPr eaLnBrk="1" hangingPunct="1">
              <a:spcBef>
                <a:spcPct val="0"/>
              </a:spcBef>
              <a:buClrTx/>
              <a:buSzTx/>
              <a:buFontTx/>
              <a:buNone/>
            </a:pPr>
            <a:r>
              <a:rPr lang="en-US" altLang="zh-CN" sz="2400" dirty="0">
                <a:latin typeface="Times New Roman" panose="02020603050405020304" pitchFamily="18" charset="0"/>
                <a:cs typeface="Times New Roman" panose="02020603050405020304" pitchFamily="18" charset="0"/>
              </a:rPr>
              <a:t>T0</a:t>
            </a:r>
            <a:endParaRPr lang="en-US" altLang="en-US" sz="2400" baseline="-25000" dirty="0">
              <a:latin typeface="Arial" panose="020B0604020202020204" pitchFamily="34" charset="0"/>
            </a:endParaRPr>
          </a:p>
        </p:txBody>
      </p:sp>
      <p:sp>
        <p:nvSpPr>
          <p:cNvPr id="19" name="Rectangle 18"/>
          <p:cNvSpPr>
            <a:spLocks noChangeArrowheads="1"/>
          </p:cNvSpPr>
          <p:nvPr/>
        </p:nvSpPr>
        <p:spPr bwMode="auto">
          <a:xfrm>
            <a:off x="1772923" y="4255049"/>
            <a:ext cx="73102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ts val="575"/>
              </a:spcBef>
              <a:buClr>
                <a:schemeClr val="accent1"/>
              </a:buClr>
              <a:buSzPct val="85000"/>
              <a:buFont typeface="Wingdings 2" panose="05020102010507070707" pitchFamily="18" charset="2"/>
              <a:buChar char=""/>
              <a:defRPr sz="2600">
                <a:solidFill>
                  <a:schemeClr val="tx1"/>
                </a:solidFill>
                <a:latin typeface="Perpetua" panose="02020502060401020303" pitchFamily="18" charset="0"/>
              </a:defRPr>
            </a:lvl1pPr>
            <a:lvl2pPr marL="742950" indent="-285750">
              <a:spcBef>
                <a:spcPts val="375"/>
              </a:spcBef>
              <a:buClr>
                <a:schemeClr val="accent2"/>
              </a:buClr>
              <a:buSzPct val="85000"/>
              <a:buFont typeface="Wingdings 2" panose="05020102010507070707" pitchFamily="18" charset="2"/>
              <a:buChar char=""/>
              <a:defRPr sz="2400">
                <a:solidFill>
                  <a:schemeClr val="tx1"/>
                </a:solidFill>
                <a:latin typeface="Perpetua" panose="02020502060401020303" pitchFamily="18" charset="0"/>
              </a:defRPr>
            </a:lvl2pPr>
            <a:lvl3pPr marL="1143000" indent="-228600">
              <a:spcBef>
                <a:spcPts val="375"/>
              </a:spcBef>
              <a:buClr>
                <a:srgbClr val="E6B1AB"/>
              </a:buClr>
              <a:buSzPct val="85000"/>
              <a:buFont typeface="Wingdings 2" panose="05020102010507070707" pitchFamily="18" charset="2"/>
              <a:buChar char=""/>
              <a:defRPr sz="2000">
                <a:solidFill>
                  <a:schemeClr val="tx1"/>
                </a:solidFill>
                <a:latin typeface="Perpetua" panose="02020502060401020303" pitchFamily="18" charset="0"/>
              </a:defRPr>
            </a:lvl3pPr>
            <a:lvl4pPr marL="1600200" indent="-228600">
              <a:spcBef>
                <a:spcPts val="375"/>
              </a:spcBef>
              <a:buClr>
                <a:srgbClr val="A28E6A"/>
              </a:buClr>
              <a:buSzPct val="80000"/>
              <a:buFont typeface="Wingdings 2" panose="05020102010507070707" pitchFamily="18" charset="2"/>
              <a:buChar char=""/>
              <a:defRPr sz="2000">
                <a:solidFill>
                  <a:schemeClr val="tx1"/>
                </a:solidFill>
                <a:latin typeface="Perpetua" panose="02020502060401020303" pitchFamily="18" charset="0"/>
              </a:defRPr>
            </a:lvl4pPr>
            <a:lvl5pPr marL="2057400" indent="-228600">
              <a:spcBef>
                <a:spcPts val="375"/>
              </a:spcBef>
              <a:buClr>
                <a:srgbClr val="A28E6A"/>
              </a:buClr>
              <a:buChar char="o"/>
              <a:defRPr sz="2000">
                <a:solidFill>
                  <a:schemeClr val="tx1"/>
                </a:solidFill>
                <a:latin typeface="Perpetua" panose="02020502060401020303" pitchFamily="18" charset="0"/>
              </a:defRPr>
            </a:lvl5pPr>
            <a:lvl6pPr marL="2514600" indent="-228600" eaLnBrk="0" fontAlgn="base" hangingPunct="0">
              <a:spcBef>
                <a:spcPts val="375"/>
              </a:spcBef>
              <a:spcAft>
                <a:spcPct val="0"/>
              </a:spcAft>
              <a:buClr>
                <a:srgbClr val="A28E6A"/>
              </a:buClr>
              <a:buChar char="o"/>
              <a:defRPr sz="2000">
                <a:solidFill>
                  <a:schemeClr val="tx1"/>
                </a:solidFill>
                <a:latin typeface="Perpetua" panose="02020502060401020303" pitchFamily="18" charset="0"/>
              </a:defRPr>
            </a:lvl6pPr>
            <a:lvl7pPr marL="2971800" indent="-228600" eaLnBrk="0" fontAlgn="base" hangingPunct="0">
              <a:spcBef>
                <a:spcPts val="375"/>
              </a:spcBef>
              <a:spcAft>
                <a:spcPct val="0"/>
              </a:spcAft>
              <a:buClr>
                <a:srgbClr val="A28E6A"/>
              </a:buClr>
              <a:buChar char="o"/>
              <a:defRPr sz="2000">
                <a:solidFill>
                  <a:schemeClr val="tx1"/>
                </a:solidFill>
                <a:latin typeface="Perpetua" panose="02020502060401020303" pitchFamily="18" charset="0"/>
              </a:defRPr>
            </a:lvl7pPr>
            <a:lvl8pPr marL="3429000" indent="-228600" eaLnBrk="0" fontAlgn="base" hangingPunct="0">
              <a:spcBef>
                <a:spcPts val="375"/>
              </a:spcBef>
              <a:spcAft>
                <a:spcPct val="0"/>
              </a:spcAft>
              <a:buClr>
                <a:srgbClr val="A28E6A"/>
              </a:buClr>
              <a:buChar char="o"/>
              <a:defRPr sz="2000">
                <a:solidFill>
                  <a:schemeClr val="tx1"/>
                </a:solidFill>
                <a:latin typeface="Perpetua" panose="02020502060401020303" pitchFamily="18" charset="0"/>
              </a:defRPr>
            </a:lvl8pPr>
            <a:lvl9pPr marL="3886200" indent="-228600" eaLnBrk="0" fontAlgn="base" hangingPunct="0">
              <a:spcBef>
                <a:spcPts val="375"/>
              </a:spcBef>
              <a:spcAft>
                <a:spcPct val="0"/>
              </a:spcAft>
              <a:buClr>
                <a:srgbClr val="A28E6A"/>
              </a:buClr>
              <a:buChar char="o"/>
              <a:defRPr sz="2000">
                <a:solidFill>
                  <a:schemeClr val="tx1"/>
                </a:solidFill>
                <a:latin typeface="Perpetua" panose="02020502060401020303" pitchFamily="18" charset="0"/>
              </a:defRPr>
            </a:lvl9pPr>
          </a:lstStyle>
          <a:p>
            <a:pPr eaLnBrk="1" hangingPunct="1">
              <a:spcBef>
                <a:spcPct val="0"/>
              </a:spcBef>
              <a:buClrTx/>
              <a:buSzTx/>
              <a:buFontTx/>
              <a:buNone/>
            </a:pPr>
            <a:r>
              <a:rPr lang="en-US" altLang="zh-CN" sz="2400" dirty="0">
                <a:latin typeface="Times New Roman" panose="02020603050405020304" pitchFamily="18" charset="0"/>
                <a:cs typeface="Times New Roman" panose="02020603050405020304" pitchFamily="18" charset="0"/>
              </a:rPr>
              <a:t>C0</a:t>
            </a:r>
            <a:endParaRPr lang="en-US" altLang="en-US" sz="2400" baseline="-25000" dirty="0">
              <a:latin typeface="Arial" panose="020B0604020202020204" pitchFamily="34" charset="0"/>
            </a:endParaRPr>
          </a:p>
        </p:txBody>
      </p:sp>
      <p:sp>
        <p:nvSpPr>
          <p:cNvPr id="21" name="Left Brace 20"/>
          <p:cNvSpPr/>
          <p:nvPr/>
        </p:nvSpPr>
        <p:spPr>
          <a:xfrm>
            <a:off x="1371600" y="3615658"/>
            <a:ext cx="228600" cy="850410"/>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CA"/>
          </a:p>
        </p:txBody>
      </p:sp>
      <p:sp>
        <p:nvSpPr>
          <p:cNvPr id="23" name="TextBox 22"/>
          <p:cNvSpPr txBox="1"/>
          <p:nvPr/>
        </p:nvSpPr>
        <p:spPr>
          <a:xfrm>
            <a:off x="337310" y="3839068"/>
            <a:ext cx="873957" cy="369332"/>
          </a:xfrm>
          <a:prstGeom prst="rect">
            <a:avLst/>
          </a:prstGeom>
          <a:noFill/>
        </p:spPr>
        <p:txBody>
          <a:bodyPr wrap="none" rtlCol="0">
            <a:spAutoFit/>
          </a:bodyPr>
          <a:lstStyle/>
          <a:p>
            <a:r>
              <a:rPr lang="en-CA" dirty="0"/>
              <a:t>T0-C0</a:t>
            </a:r>
          </a:p>
        </p:txBody>
      </p:sp>
      <p:sp>
        <p:nvSpPr>
          <p:cNvPr id="24" name="TextBox 23"/>
          <p:cNvSpPr txBox="1"/>
          <p:nvPr/>
        </p:nvSpPr>
        <p:spPr>
          <a:xfrm>
            <a:off x="7889043" y="2655434"/>
            <a:ext cx="873957" cy="369332"/>
          </a:xfrm>
          <a:prstGeom prst="rect">
            <a:avLst/>
          </a:prstGeom>
          <a:noFill/>
        </p:spPr>
        <p:txBody>
          <a:bodyPr wrap="none" rtlCol="0">
            <a:spAutoFit/>
          </a:bodyPr>
          <a:lstStyle/>
          <a:p>
            <a:r>
              <a:rPr lang="en-CA" dirty="0"/>
              <a:t>T</a:t>
            </a:r>
            <a:r>
              <a:rPr lang="en-US" altLang="zh-CN" dirty="0"/>
              <a:t>1</a:t>
            </a:r>
            <a:r>
              <a:rPr lang="en-CA" dirty="0"/>
              <a:t>-C</a:t>
            </a:r>
            <a:r>
              <a:rPr lang="en-US" altLang="zh-CN" dirty="0"/>
              <a:t>1</a:t>
            </a:r>
            <a:endParaRPr lang="en-CA" dirty="0"/>
          </a:p>
        </p:txBody>
      </p:sp>
      <p:sp>
        <p:nvSpPr>
          <p:cNvPr id="25" name="Right Brace 24"/>
          <p:cNvSpPr/>
          <p:nvPr/>
        </p:nvSpPr>
        <p:spPr>
          <a:xfrm>
            <a:off x="5331722" y="1935736"/>
            <a:ext cx="817980" cy="1002833"/>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CA"/>
          </a:p>
        </p:txBody>
      </p:sp>
      <p:sp>
        <p:nvSpPr>
          <p:cNvPr id="26" name="Line 9"/>
          <p:cNvSpPr>
            <a:spLocks noChangeShapeType="1"/>
          </p:cNvSpPr>
          <p:nvPr/>
        </p:nvSpPr>
        <p:spPr bwMode="auto">
          <a:xfrm flipV="1">
            <a:off x="2474194" y="2972805"/>
            <a:ext cx="2951608" cy="490430"/>
          </a:xfrm>
          <a:prstGeom prst="line">
            <a:avLst/>
          </a:prstGeom>
          <a:noFill/>
          <a:ln w="38100">
            <a:solidFill>
              <a:srgbClr val="339966"/>
            </a:solidFill>
            <a:prstDash val="dash"/>
            <a:round/>
            <a:headEnd type="oval" w="lg" len="lg"/>
            <a:tailEnd type="oval" w="lg" len="lg"/>
          </a:ln>
          <a:extLst>
            <a:ext uri="{909E8E84-426E-40DD-AFC4-6F175D3DCCD1}">
              <a14:hiddenFill xmlns:a14="http://schemas.microsoft.com/office/drawing/2010/main">
                <a:noFill/>
              </a14:hiddenFill>
            </a:ext>
          </a:extLst>
        </p:spPr>
        <p:txBody>
          <a:bodyPr/>
          <a:lstStyle/>
          <a:p>
            <a:endParaRPr lang="en-CA" sz="2400"/>
          </a:p>
        </p:txBody>
      </p:sp>
      <p:sp>
        <p:nvSpPr>
          <p:cNvPr id="27" name="Right Brace 26"/>
          <p:cNvSpPr/>
          <p:nvPr/>
        </p:nvSpPr>
        <p:spPr>
          <a:xfrm>
            <a:off x="6937753" y="1819168"/>
            <a:ext cx="817980" cy="2096764"/>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CA"/>
          </a:p>
        </p:txBody>
      </p:sp>
      <p:sp>
        <p:nvSpPr>
          <p:cNvPr id="28" name="Rectangle 27"/>
          <p:cNvSpPr/>
          <p:nvPr/>
        </p:nvSpPr>
        <p:spPr>
          <a:xfrm>
            <a:off x="6023969" y="2122418"/>
            <a:ext cx="1443631" cy="646331"/>
          </a:xfrm>
          <a:prstGeom prst="rect">
            <a:avLst/>
          </a:prstGeom>
        </p:spPr>
        <p:txBody>
          <a:bodyPr wrap="square">
            <a:spAutoFit/>
          </a:bodyPr>
          <a:lstStyle/>
          <a:p>
            <a:r>
              <a:rPr lang="en-CA" altLang="zh-CN" dirty="0"/>
              <a:t>(T1-C1)-(T0-C0)</a:t>
            </a:r>
            <a:endParaRPr lang="en-CA" dirty="0"/>
          </a:p>
        </p:txBody>
      </p:sp>
      <p:sp>
        <p:nvSpPr>
          <p:cNvPr id="13" name="Footer Placeholder 12"/>
          <p:cNvSpPr>
            <a:spLocks noGrp="1"/>
          </p:cNvSpPr>
          <p:nvPr>
            <p:ph type="ftr" sz="quarter" idx="11"/>
          </p:nvPr>
        </p:nvSpPr>
        <p:spPr/>
        <p:txBody>
          <a:bodyPr/>
          <a:lstStyle/>
          <a:p>
            <a:pPr>
              <a:defRPr/>
            </a:pPr>
            <a:r>
              <a:rPr lang="zh-CN" altLang="en-US"/>
              <a:t>版权所有</a:t>
            </a:r>
            <a:r>
              <a:rPr lang="en-US" altLang="zh-CN"/>
              <a:t>@</a:t>
            </a:r>
            <a:r>
              <a:rPr lang="zh-CN" altLang="en-US"/>
              <a:t>上海财经大学出版社，使用需经授权</a:t>
            </a:r>
            <a:endParaRPr lang="en-US" dirty="0"/>
          </a:p>
        </p:txBody>
      </p:sp>
    </p:spTree>
    <p:extLst>
      <p:ext uri="{BB962C8B-B14F-4D97-AF65-F5344CB8AC3E}">
        <p14:creationId xmlns:p14="http://schemas.microsoft.com/office/powerpoint/2010/main" val="42321540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7"/>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2"/>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11"/>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9"/>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8"/>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5"/>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27"/>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24"/>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21"/>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23"/>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26"/>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25"/>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28"/>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grpId="0" nodeType="clickEffect">
                                  <p:stCondLst>
                                    <p:cond delay="0"/>
                                  </p:stCondLst>
                                  <p:childTnLst>
                                    <p:set>
                                      <p:cBhvr>
                                        <p:cTn id="48"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8" grpId="0" animBg="1"/>
      <p:bldP spid="9" grpId="0" animBg="1"/>
      <p:bldP spid="10" grpId="0"/>
      <p:bldP spid="11" grpId="0"/>
      <p:bldP spid="12" grpId="0"/>
      <p:bldP spid="15" grpId="0"/>
      <p:bldP spid="17" grpId="0"/>
      <p:bldP spid="19" grpId="0"/>
      <p:bldP spid="21" grpId="0" animBg="1"/>
      <p:bldP spid="23" grpId="0"/>
      <p:bldP spid="24" grpId="0"/>
      <p:bldP spid="25" grpId="0" animBg="1"/>
      <p:bldP spid="26" grpId="0" animBg="1"/>
      <p:bldP spid="27" grpId="0" animBg="1"/>
      <p:bldP spid="28"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dirty="0"/>
              <a:t>准实验：断点回归</a:t>
            </a:r>
            <a:endParaRPr lang="en-CA" dirty="0"/>
          </a:p>
        </p:txBody>
      </p:sp>
      <p:sp>
        <p:nvSpPr>
          <p:cNvPr id="3" name="Text Placeholder 2"/>
          <p:cNvSpPr>
            <a:spLocks noGrp="1"/>
          </p:cNvSpPr>
          <p:nvPr>
            <p:ph type="body" idx="1"/>
          </p:nvPr>
        </p:nvSpPr>
        <p:spPr/>
        <p:txBody>
          <a:bodyPr/>
          <a:lstStyle/>
          <a:p>
            <a:r>
              <a:rPr lang="en-CA" dirty="0" err="1"/>
              <a:t>Thistlethwaite</a:t>
            </a:r>
            <a:r>
              <a:rPr lang="en-CA" dirty="0"/>
              <a:t> and Campbell (1960) </a:t>
            </a:r>
            <a:r>
              <a:rPr lang="zh-CN" altLang="en-US" dirty="0"/>
              <a:t>研究了入学奖学金对未来学习表现的影响</a:t>
            </a:r>
            <a:endParaRPr lang="en-US" altLang="zh-CN" dirty="0"/>
          </a:p>
          <a:p>
            <a:r>
              <a:rPr lang="zh-CN" altLang="en-US" dirty="0"/>
              <a:t>入学成绩等级达到</a:t>
            </a:r>
            <a:r>
              <a:rPr lang="en-US" altLang="zh-CN" dirty="0"/>
              <a:t>6</a:t>
            </a:r>
            <a:r>
              <a:rPr lang="zh-CN" altLang="en-US" dirty="0"/>
              <a:t>就得到奖学金。</a:t>
            </a:r>
            <a:endParaRPr lang="en-CA" altLang="zh-CN" dirty="0"/>
          </a:p>
          <a:p>
            <a:endParaRPr lang="en-CA" altLang="zh-CN" dirty="0"/>
          </a:p>
          <a:p>
            <a:pPr marL="342900" indent="-342900">
              <a:buFont typeface="Arial" panose="020B0604020202020204" pitchFamily="34" charset="0"/>
              <a:buChar char="•"/>
            </a:pPr>
            <a:r>
              <a:rPr lang="zh-CN" altLang="en-US" sz="2400" dirty="0"/>
              <a:t>对那些入学考试接近</a:t>
            </a:r>
            <a:r>
              <a:rPr lang="en-US" altLang="zh-CN" sz="2400" dirty="0"/>
              <a:t>6</a:t>
            </a:r>
            <a:r>
              <a:rPr lang="zh-CN" altLang="en-US" sz="2400" dirty="0"/>
              <a:t>的学生，他们拿到或没拿到讲学金是随机的</a:t>
            </a:r>
            <a:r>
              <a:rPr lang="en-CA" altLang="zh-CN" sz="2400" dirty="0"/>
              <a:t>(</a:t>
            </a:r>
            <a:r>
              <a:rPr lang="zh-CN" altLang="en-US" sz="2400" dirty="0"/>
              <a:t>局部随机）。</a:t>
            </a:r>
            <a:endParaRPr lang="en-US" altLang="zh-CN" sz="2400" dirty="0"/>
          </a:p>
          <a:p>
            <a:pPr marL="342900" indent="-342900">
              <a:buFont typeface="Arial" panose="020B0604020202020204" pitchFamily="34" charset="0"/>
              <a:buChar char="•"/>
            </a:pPr>
            <a:endParaRPr lang="en-US" sz="2400" dirty="0"/>
          </a:p>
          <a:p>
            <a:pPr marL="342900" indent="-342900">
              <a:buFont typeface="Arial" panose="020B0604020202020204" pitchFamily="34" charset="0"/>
              <a:buChar char="•"/>
            </a:pPr>
            <a:r>
              <a:rPr lang="zh-CN" altLang="en-US" sz="2400" dirty="0"/>
              <a:t>因此我们可以认为入学考试得分</a:t>
            </a:r>
            <a:r>
              <a:rPr lang="en-US" altLang="zh-CN" sz="2400" dirty="0"/>
              <a:t>6</a:t>
            </a:r>
            <a:r>
              <a:rPr lang="zh-CN" altLang="en-US" sz="2400" dirty="0"/>
              <a:t>左右，拿到和没拿到奖学金的两组学生的学习能力是一样。</a:t>
            </a:r>
            <a:endParaRPr lang="en-US" altLang="zh-CN" sz="2400" dirty="0"/>
          </a:p>
          <a:p>
            <a:pPr marL="342900" indent="-342900">
              <a:buFont typeface="Arial" panose="020B0604020202020204" pitchFamily="34" charset="0"/>
              <a:buChar char="•"/>
            </a:pPr>
            <a:endParaRPr lang="en-US" sz="2400" dirty="0"/>
          </a:p>
          <a:p>
            <a:pPr marL="342900" indent="-342900">
              <a:buFont typeface="Arial" panose="020B0604020202020204" pitchFamily="34" charset="0"/>
              <a:buChar char="•"/>
            </a:pPr>
            <a:r>
              <a:rPr lang="zh-CN" altLang="en-US" sz="2400" dirty="0"/>
              <a:t>这两组学生入学后的表现差异可以归因于拿到奖学金与否。</a:t>
            </a:r>
            <a:endParaRPr lang="en-CA" sz="2400" dirty="0"/>
          </a:p>
          <a:p>
            <a:endParaRPr lang="en-US" altLang="zh-CN" dirty="0"/>
          </a:p>
          <a:p>
            <a:endParaRPr lang="en-US" altLang="zh-CN" dirty="0"/>
          </a:p>
          <a:p>
            <a:endParaRPr lang="en-US" altLang="zh-CN" dirty="0"/>
          </a:p>
          <a:p>
            <a:endParaRPr lang="en-US" altLang="zh-CN" dirty="0"/>
          </a:p>
          <a:p>
            <a:endParaRPr lang="en-US" altLang="zh-CN" dirty="0"/>
          </a:p>
          <a:p>
            <a:endParaRPr lang="en-US" altLang="zh-CN" dirty="0"/>
          </a:p>
          <a:p>
            <a:endParaRPr lang="en-US" altLang="zh-CN" dirty="0"/>
          </a:p>
          <a:p>
            <a:endParaRPr lang="en-US" altLang="zh-CN" dirty="0"/>
          </a:p>
          <a:p>
            <a:endParaRPr lang="en-US" altLang="zh-CN" dirty="0"/>
          </a:p>
          <a:p>
            <a:endParaRPr lang="en-US" dirty="0"/>
          </a:p>
          <a:p>
            <a:endParaRPr lang="en-CA" dirty="0"/>
          </a:p>
        </p:txBody>
      </p:sp>
      <p:sp>
        <p:nvSpPr>
          <p:cNvPr id="4" name="Footer Placeholder 3"/>
          <p:cNvSpPr>
            <a:spLocks noGrp="1"/>
          </p:cNvSpPr>
          <p:nvPr>
            <p:ph type="ftr" sz="quarter" idx="11"/>
          </p:nvPr>
        </p:nvSpPr>
        <p:spPr/>
        <p:txBody>
          <a:bodyPr/>
          <a:lstStyle/>
          <a:p>
            <a:pPr>
              <a:defRPr/>
            </a:pPr>
            <a:r>
              <a:rPr lang="zh-CN" altLang="en-US"/>
              <a:t>版权所有</a:t>
            </a:r>
            <a:r>
              <a:rPr lang="en-US" altLang="zh-CN"/>
              <a:t>@</a:t>
            </a:r>
            <a:r>
              <a:rPr lang="zh-CN" altLang="en-US"/>
              <a:t>上海财经大学出版社，使用需经授权</a:t>
            </a:r>
            <a:endParaRPr lang="en-US" dirty="0"/>
          </a:p>
        </p:txBody>
      </p:sp>
    </p:spTree>
    <p:extLst>
      <p:ext uri="{BB962C8B-B14F-4D97-AF65-F5344CB8AC3E}">
        <p14:creationId xmlns:p14="http://schemas.microsoft.com/office/powerpoint/2010/main" val="182777318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dirty="0"/>
              <a:t>常见观测分析方法</a:t>
            </a:r>
            <a:endParaRPr lang="en-CA" dirty="0"/>
          </a:p>
        </p:txBody>
      </p:sp>
      <p:sp>
        <p:nvSpPr>
          <p:cNvPr id="3" name="Text Placeholder 2"/>
          <p:cNvSpPr>
            <a:spLocks noGrp="1"/>
          </p:cNvSpPr>
          <p:nvPr>
            <p:ph type="body" idx="1"/>
          </p:nvPr>
        </p:nvSpPr>
        <p:spPr/>
        <p:txBody>
          <a:bodyPr/>
          <a:lstStyle/>
          <a:p>
            <a:pPr marL="342900" indent="-342900">
              <a:buFont typeface="Arial" panose="020B0604020202020204" pitchFamily="34" charset="0"/>
              <a:buChar char="•"/>
            </a:pPr>
            <a:r>
              <a:rPr lang="zh-CN" altLang="en-US" sz="3400" dirty="0">
                <a:solidFill>
                  <a:schemeClr val="tx1"/>
                </a:solidFill>
              </a:rPr>
              <a:t>回归方法</a:t>
            </a:r>
            <a:endParaRPr lang="en-US" altLang="zh-CN" sz="3400" dirty="0">
              <a:solidFill>
                <a:schemeClr val="tx1"/>
              </a:solidFill>
            </a:endParaRPr>
          </a:p>
          <a:p>
            <a:pPr marL="342900" indent="-342900">
              <a:buFont typeface="Arial" panose="020B0604020202020204" pitchFamily="34" charset="0"/>
              <a:buChar char="•"/>
            </a:pPr>
            <a:r>
              <a:rPr lang="zh-CN" altLang="en-US" sz="3400" dirty="0">
                <a:solidFill>
                  <a:schemeClr val="tx1"/>
                </a:solidFill>
              </a:rPr>
              <a:t>匹配方法</a:t>
            </a:r>
            <a:endParaRPr lang="en-CA" altLang="zh-CN" sz="3400" dirty="0">
              <a:solidFill>
                <a:schemeClr val="tx1"/>
              </a:solidFill>
            </a:endParaRPr>
          </a:p>
          <a:p>
            <a:pPr marL="342900" indent="-342900">
              <a:buFont typeface="Arial" panose="020B0604020202020204" pitchFamily="34" charset="0"/>
              <a:buChar char="•"/>
            </a:pPr>
            <a:r>
              <a:rPr lang="zh-CN" altLang="en-US" sz="3400" dirty="0">
                <a:solidFill>
                  <a:schemeClr val="tx1"/>
                </a:solidFill>
              </a:rPr>
              <a:t>面板数据方法</a:t>
            </a:r>
            <a:endParaRPr lang="en-US" altLang="zh-CN" sz="3400" dirty="0">
              <a:solidFill>
                <a:schemeClr val="tx1"/>
              </a:solidFill>
            </a:endParaRPr>
          </a:p>
          <a:p>
            <a:pPr marL="342900" indent="-342900">
              <a:buFont typeface="Arial" panose="020B0604020202020204" pitchFamily="34" charset="0"/>
              <a:buChar char="•"/>
            </a:pPr>
            <a:r>
              <a:rPr lang="zh-CN" altLang="en-US" sz="3400" dirty="0">
                <a:solidFill>
                  <a:schemeClr val="tx1"/>
                </a:solidFill>
              </a:rPr>
              <a:t>工具变量</a:t>
            </a:r>
            <a:endParaRPr lang="en-US" altLang="zh-CN" sz="3400" dirty="0">
              <a:solidFill>
                <a:schemeClr val="tx1"/>
              </a:solidFill>
            </a:endParaRPr>
          </a:p>
          <a:p>
            <a:pPr marL="342900" indent="-342900">
              <a:buFont typeface="Arial" panose="020B0604020202020204" pitchFamily="34" charset="0"/>
              <a:buChar char="•"/>
            </a:pPr>
            <a:r>
              <a:rPr lang="zh-CN" altLang="en-US" sz="3400" dirty="0">
                <a:solidFill>
                  <a:schemeClr val="tx1"/>
                </a:solidFill>
              </a:rPr>
              <a:t>自选择模型</a:t>
            </a:r>
            <a:endParaRPr lang="en-CA" sz="3400" dirty="0">
              <a:solidFill>
                <a:schemeClr val="tx1"/>
              </a:solidFill>
            </a:endParaRPr>
          </a:p>
        </p:txBody>
      </p:sp>
      <p:sp>
        <p:nvSpPr>
          <p:cNvPr id="4" name="Footer Placeholder 3"/>
          <p:cNvSpPr>
            <a:spLocks noGrp="1"/>
          </p:cNvSpPr>
          <p:nvPr>
            <p:ph type="ftr" sz="quarter" idx="11"/>
          </p:nvPr>
        </p:nvSpPr>
        <p:spPr/>
        <p:txBody>
          <a:bodyPr/>
          <a:lstStyle/>
          <a:p>
            <a:pPr>
              <a:defRPr/>
            </a:pPr>
            <a:r>
              <a:rPr lang="zh-CN" altLang="en-US"/>
              <a:t>版权所有</a:t>
            </a:r>
            <a:r>
              <a:rPr lang="en-US" altLang="zh-CN"/>
              <a:t>@</a:t>
            </a:r>
            <a:r>
              <a:rPr lang="zh-CN" altLang="en-US"/>
              <a:t>上海财经大学出版社，使用需经授权</a:t>
            </a:r>
            <a:endParaRPr lang="en-US" dirty="0"/>
          </a:p>
        </p:txBody>
      </p:sp>
    </p:spTree>
    <p:extLst>
      <p:ext uri="{BB962C8B-B14F-4D97-AF65-F5344CB8AC3E}">
        <p14:creationId xmlns:p14="http://schemas.microsoft.com/office/powerpoint/2010/main" val="1627445314"/>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304800"/>
            <a:ext cx="8610599" cy="533401"/>
          </a:xfrm>
        </p:spPr>
        <p:txBody>
          <a:bodyPr/>
          <a:lstStyle/>
          <a:p>
            <a:r>
              <a:rPr lang="zh-CN" altLang="en-US" dirty="0"/>
              <a:t>回归路径图</a:t>
            </a:r>
            <a:endParaRPr lang="en-CA" dirty="0"/>
          </a:p>
        </p:txBody>
      </p:sp>
      <p:sp>
        <p:nvSpPr>
          <p:cNvPr id="3" name="Text Placeholder 2"/>
          <p:cNvSpPr>
            <a:spLocks noGrp="1"/>
          </p:cNvSpPr>
          <p:nvPr>
            <p:ph type="body" idx="1"/>
          </p:nvPr>
        </p:nvSpPr>
        <p:spPr>
          <a:xfrm>
            <a:off x="457199" y="5576644"/>
            <a:ext cx="8153400" cy="1073346"/>
          </a:xfrm>
        </p:spPr>
        <p:txBody>
          <a:bodyPr/>
          <a:lstStyle/>
          <a:p>
            <a:r>
              <a:rPr lang="zh-CN" altLang="en-US" dirty="0"/>
              <a:t>如果控制了</a:t>
            </a:r>
            <a:r>
              <a:rPr lang="en-US" altLang="zh-CN" dirty="0"/>
              <a:t>AGE</a:t>
            </a:r>
            <a:r>
              <a:rPr lang="zh-CN" altLang="en-US" dirty="0"/>
              <a:t>和</a:t>
            </a:r>
            <a:r>
              <a:rPr lang="en-US" altLang="zh-CN" dirty="0"/>
              <a:t>GENDER</a:t>
            </a:r>
            <a:r>
              <a:rPr lang="zh-CN" altLang="en-US" dirty="0"/>
              <a:t>， </a:t>
            </a:r>
            <a:r>
              <a:rPr lang="en-US" altLang="zh-CN" dirty="0"/>
              <a:t>EDU</a:t>
            </a:r>
            <a:r>
              <a:rPr lang="zh-CN" altLang="en-US" dirty="0"/>
              <a:t>和</a:t>
            </a:r>
            <a:r>
              <a:rPr lang="en-US" altLang="zh-CN" dirty="0">
                <a:latin typeface="Times New Roman" panose="02020603050405020304" pitchFamily="18" charset="0"/>
                <a:cs typeface="Times New Roman" panose="02020603050405020304" pitchFamily="18" charset="0"/>
              </a:rPr>
              <a:t>e</a:t>
            </a:r>
            <a:r>
              <a:rPr lang="zh-CN" altLang="en-US" dirty="0">
                <a:latin typeface="Times New Roman" panose="02020603050405020304" pitchFamily="18" charset="0"/>
                <a:cs typeface="Times New Roman" panose="02020603050405020304" pitchFamily="18" charset="0"/>
              </a:rPr>
              <a:t>不相关。</a:t>
            </a:r>
            <a:r>
              <a:rPr lang="zh-CN" altLang="en-US" dirty="0"/>
              <a:t>回归系数</a:t>
            </a:r>
            <a:r>
              <a:rPr lang="en-CA" altLang="zh-CN" dirty="0"/>
              <a:t>b</a:t>
            </a:r>
            <a:r>
              <a:rPr lang="en-CA" altLang="zh-CN" baseline="-25000" dirty="0"/>
              <a:t>1</a:t>
            </a:r>
            <a:r>
              <a:rPr lang="zh-CN" altLang="en-US" dirty="0"/>
              <a:t>有因果解释。</a:t>
            </a:r>
            <a:endParaRPr lang="en-US" altLang="en-US" dirty="0"/>
          </a:p>
        </p:txBody>
      </p:sp>
      <mc:AlternateContent xmlns:mc="http://schemas.openxmlformats.org/markup-compatibility/2006" xmlns:a14="http://schemas.microsoft.com/office/drawing/2010/main">
        <mc:Choice Requires="a14">
          <p:sp>
            <p:nvSpPr>
              <p:cNvPr id="4" name="Rectangle 3"/>
              <p:cNvSpPr/>
              <p:nvPr/>
            </p:nvSpPr>
            <p:spPr>
              <a:xfrm>
                <a:off x="500678" y="1079314"/>
                <a:ext cx="8109921" cy="1203727"/>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CA" i="1">
                              <a:latin typeface="Cambria Math" panose="02040503050406030204" pitchFamily="18" charset="0"/>
                            </a:rPr>
                          </m:ctrlPr>
                        </m:sSubPr>
                        <m:e>
                          <m:r>
                            <a:rPr lang="en-CA" i="1">
                              <a:latin typeface="Cambria Math" panose="02040503050406030204" pitchFamily="18" charset="0"/>
                            </a:rPr>
                            <m:t>𝐼𝑛𝑐</m:t>
                          </m:r>
                        </m:e>
                        <m:sub>
                          <m:r>
                            <a:rPr lang="en-CA" i="1">
                              <a:latin typeface="Cambria Math" panose="02040503050406030204" pitchFamily="18" charset="0"/>
                            </a:rPr>
                            <m:t>𝑖𝑡</m:t>
                          </m:r>
                        </m:sub>
                      </m:sSub>
                      <m:r>
                        <a:rPr lang="en-CA">
                          <a:latin typeface="Cambria Math" panose="02040503050406030204" pitchFamily="18" charset="0"/>
                        </a:rPr>
                        <m:t>=</m:t>
                      </m:r>
                      <m:r>
                        <a:rPr lang="en-CA" i="1">
                          <a:latin typeface="Cambria Math" panose="02040503050406030204" pitchFamily="18" charset="0"/>
                        </a:rPr>
                        <m:t>𝛼</m:t>
                      </m:r>
                      <m:r>
                        <a:rPr lang="en-CA">
                          <a:latin typeface="Cambria Math" panose="02040503050406030204" pitchFamily="18" charset="0"/>
                        </a:rPr>
                        <m:t>+</m:t>
                      </m:r>
                      <m:limLow>
                        <m:limLowPr>
                          <m:ctrlPr>
                            <a:rPr lang="en-CA" i="1">
                              <a:latin typeface="Cambria Math" panose="02040503050406030204" pitchFamily="18" charset="0"/>
                            </a:rPr>
                          </m:ctrlPr>
                        </m:limLowPr>
                        <m:e>
                          <m:groupChr>
                            <m:groupChrPr>
                              <m:chr m:val="⏟"/>
                              <m:ctrlPr>
                                <a:rPr lang="en-CA" i="1">
                                  <a:latin typeface="Cambria Math" panose="02040503050406030204" pitchFamily="18" charset="0"/>
                                </a:rPr>
                              </m:ctrlPr>
                            </m:groupChrPr>
                            <m:e>
                              <m:sSub>
                                <m:sSubPr>
                                  <m:ctrlPr>
                                    <a:rPr lang="en-CA" i="1">
                                      <a:latin typeface="Cambria Math" panose="02040503050406030204" pitchFamily="18" charset="0"/>
                                    </a:rPr>
                                  </m:ctrlPr>
                                </m:sSubPr>
                                <m:e>
                                  <m:r>
                                    <a:rPr lang="en-CA" i="1">
                                      <a:latin typeface="Cambria Math" panose="02040503050406030204" pitchFamily="18" charset="0"/>
                                    </a:rPr>
                                    <m:t>𝛽</m:t>
                                  </m:r>
                                </m:e>
                                <m:sub>
                                  <m:r>
                                    <a:rPr lang="en-CA">
                                      <a:latin typeface="Cambria Math" panose="02040503050406030204" pitchFamily="18" charset="0"/>
                                    </a:rPr>
                                    <m:t>1</m:t>
                                  </m:r>
                                </m:sub>
                              </m:sSub>
                              <m:sSub>
                                <m:sSubPr>
                                  <m:ctrlPr>
                                    <a:rPr lang="en-CA" i="1">
                                      <a:latin typeface="Cambria Math" panose="02040503050406030204" pitchFamily="18" charset="0"/>
                                    </a:rPr>
                                  </m:ctrlPr>
                                </m:sSubPr>
                                <m:e>
                                  <m:r>
                                    <a:rPr lang="en-CA" i="1">
                                      <a:latin typeface="Cambria Math" panose="02040503050406030204" pitchFamily="18" charset="0"/>
                                    </a:rPr>
                                    <m:t>𝐸𝐷𝑈</m:t>
                                  </m:r>
                                </m:e>
                                <m:sub>
                                  <m:r>
                                    <a:rPr lang="en-CA" i="1">
                                      <a:latin typeface="Cambria Math" panose="02040503050406030204" pitchFamily="18" charset="0"/>
                                    </a:rPr>
                                    <m:t>𝑖𝑡</m:t>
                                  </m:r>
                                </m:sub>
                              </m:sSub>
                              <m:r>
                                <a:rPr lang="en-CA">
                                  <a:latin typeface="Cambria Math" panose="02040503050406030204" pitchFamily="18" charset="0"/>
                                </a:rPr>
                                <m:t>+</m:t>
                              </m:r>
                              <m:sSub>
                                <m:sSubPr>
                                  <m:ctrlPr>
                                    <a:rPr lang="en-CA" i="1">
                                      <a:latin typeface="Cambria Math" panose="02040503050406030204" pitchFamily="18" charset="0"/>
                                    </a:rPr>
                                  </m:ctrlPr>
                                </m:sSubPr>
                                <m:e>
                                  <m:r>
                                    <a:rPr lang="en-CA" i="1">
                                      <a:latin typeface="Cambria Math" panose="02040503050406030204" pitchFamily="18" charset="0"/>
                                    </a:rPr>
                                    <m:t>𝛽</m:t>
                                  </m:r>
                                </m:e>
                                <m:sub>
                                  <m:r>
                                    <a:rPr lang="en-CA">
                                      <a:latin typeface="Cambria Math" panose="02040503050406030204" pitchFamily="18" charset="0"/>
                                    </a:rPr>
                                    <m:t>2</m:t>
                                  </m:r>
                                </m:sub>
                              </m:sSub>
                              <m:sSub>
                                <m:sSubPr>
                                  <m:ctrlPr>
                                    <a:rPr lang="en-CA" i="1">
                                      <a:latin typeface="Cambria Math" panose="02040503050406030204" pitchFamily="18" charset="0"/>
                                    </a:rPr>
                                  </m:ctrlPr>
                                </m:sSubPr>
                                <m:e>
                                  <m:r>
                                    <a:rPr lang="en-CA" i="1">
                                      <a:latin typeface="Cambria Math" panose="02040503050406030204" pitchFamily="18" charset="0"/>
                                    </a:rPr>
                                    <m:t>𝐴𝐺𝐸</m:t>
                                  </m:r>
                                </m:e>
                                <m:sub>
                                  <m:r>
                                    <a:rPr lang="en-CA" i="1">
                                      <a:latin typeface="Cambria Math" panose="02040503050406030204" pitchFamily="18" charset="0"/>
                                    </a:rPr>
                                    <m:t>𝑖𝑡</m:t>
                                  </m:r>
                                </m:sub>
                              </m:sSub>
                            </m:e>
                          </m:groupChr>
                        </m:e>
                        <m:lim>
                          <m:eqArr>
                            <m:eqArrPr>
                              <m:ctrlPr>
                                <a:rPr lang="en-CA" i="1">
                                  <a:latin typeface="Cambria Math" panose="02040503050406030204" pitchFamily="18" charset="0"/>
                                </a:rPr>
                              </m:ctrlPr>
                            </m:eqArrPr>
                            <m:e>
                              <m:r>
                                <a:rPr lang="en-CA">
                                  <a:latin typeface="Cambria Math" panose="02040503050406030204" pitchFamily="18" charset="0"/>
                                </a:rPr>
                                <m:t>&amp;</m:t>
                              </m:r>
                              <m:r>
                                <a:rPr lang="en-CA">
                                  <a:latin typeface="Cambria Math" panose="02040503050406030204" pitchFamily="18" charset="0"/>
                                </a:rPr>
                                <m:t>可观测</m:t>
                              </m:r>
                            </m:e>
                            <m:e>
                              <m:r>
                                <a:rPr lang="en-CA">
                                  <a:latin typeface="Cambria Math" panose="02040503050406030204" pitchFamily="18" charset="0"/>
                                </a:rPr>
                                <m:t>&amp;</m:t>
                              </m:r>
                              <m:r>
                                <a:rPr lang="en-CA">
                                  <a:latin typeface="Cambria Math" panose="02040503050406030204" pitchFamily="18" charset="0"/>
                                </a:rPr>
                                <m:t>随时间变化的</m:t>
                              </m:r>
                            </m:e>
                            <m:e>
                              <m:r>
                                <a:rPr lang="en-CA">
                                  <a:latin typeface="Cambria Math" panose="02040503050406030204" pitchFamily="18" charset="0"/>
                                </a:rPr>
                                <m:t>&amp;</m:t>
                              </m:r>
                              <m:r>
                                <a:rPr lang="en-CA">
                                  <a:latin typeface="Cambria Math" panose="02040503050406030204" pitchFamily="18" charset="0"/>
                                </a:rPr>
                                <m:t>变量</m:t>
                              </m:r>
                            </m:e>
                          </m:eqArr>
                        </m:lim>
                      </m:limLow>
                      <m:r>
                        <a:rPr lang="en-CA">
                          <a:latin typeface="Cambria Math" panose="02040503050406030204" pitchFamily="18" charset="0"/>
                        </a:rPr>
                        <m:t>+</m:t>
                      </m:r>
                      <m:limLow>
                        <m:limLowPr>
                          <m:ctrlPr>
                            <a:rPr lang="en-CA" i="1">
                              <a:latin typeface="Cambria Math" panose="02040503050406030204" pitchFamily="18" charset="0"/>
                            </a:rPr>
                          </m:ctrlPr>
                        </m:limLowPr>
                        <m:e>
                          <m:groupChr>
                            <m:groupChrPr>
                              <m:chr m:val="⏟"/>
                              <m:ctrlPr>
                                <a:rPr lang="en-CA" i="1">
                                  <a:latin typeface="Cambria Math" panose="02040503050406030204" pitchFamily="18" charset="0"/>
                                </a:rPr>
                              </m:ctrlPr>
                            </m:groupChrPr>
                            <m:e>
                              <m:sSub>
                                <m:sSubPr>
                                  <m:ctrlPr>
                                    <a:rPr lang="en-CA" i="1">
                                      <a:latin typeface="Cambria Math" panose="02040503050406030204" pitchFamily="18" charset="0"/>
                                    </a:rPr>
                                  </m:ctrlPr>
                                </m:sSubPr>
                                <m:e>
                                  <m:r>
                                    <a:rPr lang="en-CA" i="1">
                                      <a:latin typeface="Cambria Math" panose="02040503050406030204" pitchFamily="18" charset="0"/>
                                    </a:rPr>
                                    <m:t>𝛽</m:t>
                                  </m:r>
                                </m:e>
                                <m:sub>
                                  <m:r>
                                    <a:rPr lang="en-CA">
                                      <a:latin typeface="Cambria Math" panose="02040503050406030204" pitchFamily="18" charset="0"/>
                                    </a:rPr>
                                    <m:t>3</m:t>
                                  </m:r>
                                </m:sub>
                              </m:sSub>
                              <m:sSub>
                                <m:sSubPr>
                                  <m:ctrlPr>
                                    <a:rPr lang="en-CA" i="1">
                                      <a:latin typeface="Cambria Math" panose="02040503050406030204" pitchFamily="18" charset="0"/>
                                    </a:rPr>
                                  </m:ctrlPr>
                                </m:sSubPr>
                                <m:e>
                                  <m:r>
                                    <a:rPr lang="en-CA" i="1">
                                      <a:latin typeface="Cambria Math" panose="02040503050406030204" pitchFamily="18" charset="0"/>
                                    </a:rPr>
                                    <m:t>𝐺𝐸𝑁𝐷𝐸𝑅</m:t>
                                  </m:r>
                                </m:e>
                                <m:sub>
                                  <m:r>
                                    <a:rPr lang="en-CA" i="1">
                                      <a:latin typeface="Cambria Math" panose="02040503050406030204" pitchFamily="18" charset="0"/>
                                    </a:rPr>
                                    <m:t>𝑖</m:t>
                                  </m:r>
                                </m:sub>
                              </m:sSub>
                            </m:e>
                          </m:groupChr>
                        </m:e>
                        <m:lim>
                          <m:eqArr>
                            <m:eqArrPr>
                              <m:ctrlPr>
                                <a:rPr lang="en-CA" i="1">
                                  <a:latin typeface="Cambria Math" panose="02040503050406030204" pitchFamily="18" charset="0"/>
                                </a:rPr>
                              </m:ctrlPr>
                            </m:eqArrPr>
                            <m:e>
                              <m:r>
                                <a:rPr lang="en-CA">
                                  <a:latin typeface="Cambria Math" panose="02040503050406030204" pitchFamily="18" charset="0"/>
                                </a:rPr>
                                <m:t>&amp;</m:t>
                              </m:r>
                              <m:r>
                                <a:rPr lang="en-CA">
                                  <a:latin typeface="Cambria Math" panose="02040503050406030204" pitchFamily="18" charset="0"/>
                                </a:rPr>
                                <m:t>可观测</m:t>
                              </m:r>
                            </m:e>
                            <m:e>
                              <m:r>
                                <a:rPr lang="en-CA">
                                  <a:latin typeface="Cambria Math" panose="02040503050406030204" pitchFamily="18" charset="0"/>
                                </a:rPr>
                                <m:t>&amp;</m:t>
                              </m:r>
                              <m:r>
                                <a:rPr lang="en-CA">
                                  <a:latin typeface="Cambria Math" panose="02040503050406030204" pitchFamily="18" charset="0"/>
                                </a:rPr>
                                <m:t>不随时间变化的</m:t>
                              </m:r>
                            </m:e>
                            <m:e>
                              <m:r>
                                <a:rPr lang="en-CA">
                                  <a:latin typeface="Cambria Math" panose="02040503050406030204" pitchFamily="18" charset="0"/>
                                </a:rPr>
                                <m:t>&amp;</m:t>
                              </m:r>
                              <m:r>
                                <a:rPr lang="en-CA">
                                  <a:latin typeface="Cambria Math" panose="02040503050406030204" pitchFamily="18" charset="0"/>
                                </a:rPr>
                                <m:t>变量</m:t>
                              </m:r>
                            </m:e>
                          </m:eqArr>
                        </m:lim>
                      </m:limLow>
                      <m:r>
                        <a:rPr lang="en-CA">
                          <a:latin typeface="Cambria Math" panose="02040503050406030204" pitchFamily="18" charset="0"/>
                        </a:rPr>
                        <m:t>+</m:t>
                      </m:r>
                      <m:limLow>
                        <m:limLowPr>
                          <m:ctrlPr>
                            <a:rPr lang="en-CA" i="1">
                              <a:latin typeface="Cambria Math" panose="02040503050406030204" pitchFamily="18" charset="0"/>
                            </a:rPr>
                          </m:ctrlPr>
                        </m:limLowPr>
                        <m:e>
                          <m:groupChr>
                            <m:groupChrPr>
                              <m:chr m:val="⏟"/>
                              <m:ctrlPr>
                                <a:rPr lang="en-CA" i="1">
                                  <a:latin typeface="Cambria Math" panose="02040503050406030204" pitchFamily="18" charset="0"/>
                                </a:rPr>
                              </m:ctrlPr>
                            </m:groupChrPr>
                            <m:e>
                              <m:sSub>
                                <m:sSubPr>
                                  <m:ctrlPr>
                                    <a:rPr lang="en-CA" i="1">
                                      <a:latin typeface="Cambria Math" panose="02040503050406030204" pitchFamily="18" charset="0"/>
                                    </a:rPr>
                                  </m:ctrlPr>
                                </m:sSubPr>
                                <m:e>
                                  <m:r>
                                    <a:rPr lang="en-CA" i="1">
                                      <a:latin typeface="Cambria Math" panose="02040503050406030204" pitchFamily="18" charset="0"/>
                                    </a:rPr>
                                    <m:t>𝑒</m:t>
                                  </m:r>
                                </m:e>
                                <m:sub>
                                  <m:r>
                                    <a:rPr lang="en-CA" i="1">
                                      <a:latin typeface="Cambria Math" panose="02040503050406030204" pitchFamily="18" charset="0"/>
                                    </a:rPr>
                                    <m:t>𝑖𝑡</m:t>
                                  </m:r>
                                </m:sub>
                              </m:sSub>
                            </m:e>
                          </m:groupChr>
                        </m:e>
                        <m:lim>
                          <m:eqArr>
                            <m:eqArrPr>
                              <m:ctrlPr>
                                <a:rPr lang="en-CA" i="1">
                                  <a:latin typeface="Cambria Math" panose="02040503050406030204" pitchFamily="18" charset="0"/>
                                </a:rPr>
                              </m:ctrlPr>
                            </m:eqArrPr>
                            <m:e>
                              <m:r>
                                <a:rPr lang="en-CA">
                                  <a:latin typeface="Cambria Math" panose="02040503050406030204" pitchFamily="18" charset="0"/>
                                </a:rPr>
                                <m:t>&amp;</m:t>
                              </m:r>
                              <m:r>
                                <a:rPr lang="en-CA">
                                  <a:latin typeface="Cambria Math" panose="02040503050406030204" pitchFamily="18" charset="0"/>
                                </a:rPr>
                                <m:t>不可观测的</m:t>
                              </m:r>
                            </m:e>
                            <m:e>
                              <m:r>
                                <a:rPr lang="en-CA">
                                  <a:latin typeface="Cambria Math" panose="02040503050406030204" pitchFamily="18" charset="0"/>
                                </a:rPr>
                                <m:t>&amp;</m:t>
                              </m:r>
                              <m:r>
                                <a:rPr lang="en-CA">
                                  <a:latin typeface="Cambria Math" panose="02040503050406030204" pitchFamily="18" charset="0"/>
                                </a:rPr>
                                <m:t>变量</m:t>
                              </m:r>
                            </m:e>
                          </m:eqArr>
                        </m:lim>
                      </m:limLow>
                    </m:oMath>
                  </m:oMathPara>
                </a14:m>
                <a:endParaRPr lang="en-CA" dirty="0"/>
              </a:p>
            </p:txBody>
          </p:sp>
        </mc:Choice>
        <mc:Fallback xmlns="">
          <p:sp>
            <p:nvSpPr>
              <p:cNvPr id="4" name="Rectangle 3"/>
              <p:cNvSpPr>
                <a:spLocks noRot="1" noChangeAspect="1" noMove="1" noResize="1" noEditPoints="1" noAdjustHandles="1" noChangeArrowheads="1" noChangeShapeType="1" noTextEdit="1"/>
              </p:cNvSpPr>
              <p:nvPr/>
            </p:nvSpPr>
            <p:spPr>
              <a:xfrm>
                <a:off x="500678" y="1079314"/>
                <a:ext cx="8109921" cy="1203727"/>
              </a:xfrm>
              <a:prstGeom prst="rect">
                <a:avLst/>
              </a:prstGeom>
              <a:blipFill>
                <a:blip r:embed="rId3"/>
                <a:stretch>
                  <a:fillRect b="-5051"/>
                </a:stretch>
              </a:blipFill>
            </p:spPr>
            <p:txBody>
              <a:bodyPr/>
              <a:lstStyle/>
              <a:p>
                <a:r>
                  <a:rPr lang="en-CA">
                    <a:noFill/>
                  </a:rPr>
                  <a:t> </a:t>
                </a:r>
              </a:p>
            </p:txBody>
          </p:sp>
        </mc:Fallback>
      </mc:AlternateContent>
      <p:pic>
        <p:nvPicPr>
          <p:cNvPr id="45" name="Picture 44"/>
          <p:cNvPicPr>
            <a:picLocks noChangeAspect="1"/>
          </p:cNvPicPr>
          <p:nvPr/>
        </p:nvPicPr>
        <p:blipFill>
          <a:blip r:embed="rId4"/>
          <a:stretch>
            <a:fillRect/>
          </a:stretch>
        </p:blipFill>
        <p:spPr>
          <a:xfrm>
            <a:off x="2362200" y="2590800"/>
            <a:ext cx="3429000" cy="2985844"/>
          </a:xfrm>
          <a:prstGeom prst="rect">
            <a:avLst/>
          </a:prstGeom>
        </p:spPr>
      </p:pic>
      <p:sp>
        <p:nvSpPr>
          <p:cNvPr id="46" name="Footer Placeholder 45"/>
          <p:cNvSpPr>
            <a:spLocks noGrp="1"/>
          </p:cNvSpPr>
          <p:nvPr>
            <p:ph type="ftr" sz="quarter" idx="11"/>
          </p:nvPr>
        </p:nvSpPr>
        <p:spPr/>
        <p:txBody>
          <a:bodyPr/>
          <a:lstStyle/>
          <a:p>
            <a:pPr>
              <a:defRPr/>
            </a:pPr>
            <a:r>
              <a:rPr lang="zh-CN" altLang="en-US"/>
              <a:t>版权所有</a:t>
            </a:r>
            <a:r>
              <a:rPr lang="en-US" altLang="zh-CN"/>
              <a:t>@</a:t>
            </a:r>
            <a:r>
              <a:rPr lang="zh-CN" altLang="en-US"/>
              <a:t>上海财经大学出版社，使用需经授权</a:t>
            </a:r>
            <a:endParaRPr lang="en-US" dirty="0"/>
          </a:p>
        </p:txBody>
      </p:sp>
    </p:spTree>
    <p:extLst>
      <p:ext uri="{BB962C8B-B14F-4D97-AF65-F5344CB8AC3E}">
        <p14:creationId xmlns:p14="http://schemas.microsoft.com/office/powerpoint/2010/main" val="3950285897"/>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304800"/>
            <a:ext cx="8610599" cy="533401"/>
          </a:xfrm>
        </p:spPr>
        <p:txBody>
          <a:bodyPr/>
          <a:lstStyle/>
          <a:p>
            <a:r>
              <a:rPr lang="zh-CN" altLang="en-US" dirty="0"/>
              <a:t>回归方法</a:t>
            </a:r>
            <a:endParaRPr lang="en-CA" dirty="0"/>
          </a:p>
        </p:txBody>
      </p:sp>
      <p:sp>
        <p:nvSpPr>
          <p:cNvPr id="3" name="Text Placeholder 2"/>
          <p:cNvSpPr>
            <a:spLocks noGrp="1"/>
          </p:cNvSpPr>
          <p:nvPr>
            <p:ph type="body" idx="1"/>
          </p:nvPr>
        </p:nvSpPr>
        <p:spPr>
          <a:xfrm>
            <a:off x="457199" y="5576644"/>
            <a:ext cx="8153400" cy="1073346"/>
          </a:xfrm>
        </p:spPr>
        <p:txBody>
          <a:bodyPr/>
          <a:lstStyle/>
          <a:p>
            <a:r>
              <a:rPr lang="zh-CN" altLang="en-US" dirty="0">
                <a:latin typeface="Times New Roman" panose="02020603050405020304" pitchFamily="18" charset="0"/>
                <a:cs typeface="Times New Roman" panose="02020603050405020304" pitchFamily="18" charset="0"/>
              </a:rPr>
              <a:t>但是这个假设很难成立，因为很多观测不到的因素会同时影响教育和收入。</a:t>
            </a:r>
            <a:endParaRPr lang="en-US" altLang="en-US" dirty="0">
              <a:latin typeface="Times New Roman" panose="02020603050405020304" pitchFamily="18" charset="0"/>
              <a:cs typeface="Times New Roman" panose="02020603050405020304" pitchFamily="18" charset="0"/>
            </a:endParaRPr>
          </a:p>
          <a:p>
            <a:endParaRPr lang="en-US" altLang="en-US" dirty="0"/>
          </a:p>
        </p:txBody>
      </p:sp>
      <mc:AlternateContent xmlns:mc="http://schemas.openxmlformats.org/markup-compatibility/2006" xmlns:a14="http://schemas.microsoft.com/office/drawing/2010/main">
        <mc:Choice Requires="a14">
          <p:sp>
            <p:nvSpPr>
              <p:cNvPr id="31" name="Rectangle 30"/>
              <p:cNvSpPr/>
              <p:nvPr/>
            </p:nvSpPr>
            <p:spPr>
              <a:xfrm>
                <a:off x="304800" y="1008398"/>
                <a:ext cx="8109921" cy="1203727"/>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CA" i="1">
                              <a:latin typeface="Cambria Math" panose="02040503050406030204" pitchFamily="18" charset="0"/>
                            </a:rPr>
                          </m:ctrlPr>
                        </m:sSubPr>
                        <m:e>
                          <m:r>
                            <a:rPr lang="en-CA" i="1">
                              <a:latin typeface="Cambria Math" panose="02040503050406030204" pitchFamily="18" charset="0"/>
                            </a:rPr>
                            <m:t>𝐼𝑛𝑐</m:t>
                          </m:r>
                        </m:e>
                        <m:sub>
                          <m:r>
                            <a:rPr lang="en-CA" i="1">
                              <a:latin typeface="Cambria Math" panose="02040503050406030204" pitchFamily="18" charset="0"/>
                            </a:rPr>
                            <m:t>𝑖𝑡</m:t>
                          </m:r>
                        </m:sub>
                      </m:sSub>
                      <m:r>
                        <a:rPr lang="en-CA">
                          <a:latin typeface="Cambria Math" panose="02040503050406030204" pitchFamily="18" charset="0"/>
                        </a:rPr>
                        <m:t>=</m:t>
                      </m:r>
                      <m:r>
                        <a:rPr lang="en-CA" i="1">
                          <a:latin typeface="Cambria Math" panose="02040503050406030204" pitchFamily="18" charset="0"/>
                        </a:rPr>
                        <m:t>𝛼</m:t>
                      </m:r>
                      <m:r>
                        <a:rPr lang="en-CA">
                          <a:latin typeface="Cambria Math" panose="02040503050406030204" pitchFamily="18" charset="0"/>
                        </a:rPr>
                        <m:t>+</m:t>
                      </m:r>
                      <m:limLow>
                        <m:limLowPr>
                          <m:ctrlPr>
                            <a:rPr lang="en-CA" i="1">
                              <a:latin typeface="Cambria Math" panose="02040503050406030204" pitchFamily="18" charset="0"/>
                            </a:rPr>
                          </m:ctrlPr>
                        </m:limLowPr>
                        <m:e>
                          <m:groupChr>
                            <m:groupChrPr>
                              <m:chr m:val="⏟"/>
                              <m:ctrlPr>
                                <a:rPr lang="en-CA" i="1">
                                  <a:latin typeface="Cambria Math" panose="02040503050406030204" pitchFamily="18" charset="0"/>
                                </a:rPr>
                              </m:ctrlPr>
                            </m:groupChrPr>
                            <m:e>
                              <m:sSub>
                                <m:sSubPr>
                                  <m:ctrlPr>
                                    <a:rPr lang="en-CA" i="1">
                                      <a:latin typeface="Cambria Math" panose="02040503050406030204" pitchFamily="18" charset="0"/>
                                    </a:rPr>
                                  </m:ctrlPr>
                                </m:sSubPr>
                                <m:e>
                                  <m:r>
                                    <a:rPr lang="en-CA" i="1">
                                      <a:latin typeface="Cambria Math" panose="02040503050406030204" pitchFamily="18" charset="0"/>
                                    </a:rPr>
                                    <m:t>𝛽</m:t>
                                  </m:r>
                                </m:e>
                                <m:sub>
                                  <m:r>
                                    <a:rPr lang="en-CA">
                                      <a:latin typeface="Cambria Math" panose="02040503050406030204" pitchFamily="18" charset="0"/>
                                    </a:rPr>
                                    <m:t>1</m:t>
                                  </m:r>
                                </m:sub>
                              </m:sSub>
                              <m:sSub>
                                <m:sSubPr>
                                  <m:ctrlPr>
                                    <a:rPr lang="en-CA" i="1">
                                      <a:latin typeface="Cambria Math" panose="02040503050406030204" pitchFamily="18" charset="0"/>
                                    </a:rPr>
                                  </m:ctrlPr>
                                </m:sSubPr>
                                <m:e>
                                  <m:r>
                                    <a:rPr lang="en-CA" i="1">
                                      <a:latin typeface="Cambria Math" panose="02040503050406030204" pitchFamily="18" charset="0"/>
                                    </a:rPr>
                                    <m:t>𝐸𝐷𝑈</m:t>
                                  </m:r>
                                </m:e>
                                <m:sub>
                                  <m:r>
                                    <a:rPr lang="en-CA" i="1">
                                      <a:latin typeface="Cambria Math" panose="02040503050406030204" pitchFamily="18" charset="0"/>
                                    </a:rPr>
                                    <m:t>𝑖𝑡</m:t>
                                  </m:r>
                                </m:sub>
                              </m:sSub>
                              <m:r>
                                <a:rPr lang="en-CA">
                                  <a:latin typeface="Cambria Math" panose="02040503050406030204" pitchFamily="18" charset="0"/>
                                </a:rPr>
                                <m:t>+</m:t>
                              </m:r>
                              <m:sSub>
                                <m:sSubPr>
                                  <m:ctrlPr>
                                    <a:rPr lang="en-CA" i="1">
                                      <a:latin typeface="Cambria Math" panose="02040503050406030204" pitchFamily="18" charset="0"/>
                                    </a:rPr>
                                  </m:ctrlPr>
                                </m:sSubPr>
                                <m:e>
                                  <m:r>
                                    <a:rPr lang="en-CA" i="1">
                                      <a:latin typeface="Cambria Math" panose="02040503050406030204" pitchFamily="18" charset="0"/>
                                    </a:rPr>
                                    <m:t>𝛽</m:t>
                                  </m:r>
                                </m:e>
                                <m:sub>
                                  <m:r>
                                    <a:rPr lang="en-CA">
                                      <a:latin typeface="Cambria Math" panose="02040503050406030204" pitchFamily="18" charset="0"/>
                                    </a:rPr>
                                    <m:t>2</m:t>
                                  </m:r>
                                </m:sub>
                              </m:sSub>
                              <m:sSub>
                                <m:sSubPr>
                                  <m:ctrlPr>
                                    <a:rPr lang="en-CA" i="1">
                                      <a:latin typeface="Cambria Math" panose="02040503050406030204" pitchFamily="18" charset="0"/>
                                    </a:rPr>
                                  </m:ctrlPr>
                                </m:sSubPr>
                                <m:e>
                                  <m:r>
                                    <a:rPr lang="en-CA" i="1">
                                      <a:latin typeface="Cambria Math" panose="02040503050406030204" pitchFamily="18" charset="0"/>
                                    </a:rPr>
                                    <m:t>𝐴𝐺𝐸</m:t>
                                  </m:r>
                                </m:e>
                                <m:sub>
                                  <m:r>
                                    <a:rPr lang="en-CA" i="1">
                                      <a:latin typeface="Cambria Math" panose="02040503050406030204" pitchFamily="18" charset="0"/>
                                    </a:rPr>
                                    <m:t>𝑖𝑡</m:t>
                                  </m:r>
                                </m:sub>
                              </m:sSub>
                            </m:e>
                          </m:groupChr>
                        </m:e>
                        <m:lim>
                          <m:eqArr>
                            <m:eqArrPr>
                              <m:ctrlPr>
                                <a:rPr lang="en-CA" i="1">
                                  <a:latin typeface="Cambria Math" panose="02040503050406030204" pitchFamily="18" charset="0"/>
                                </a:rPr>
                              </m:ctrlPr>
                            </m:eqArrPr>
                            <m:e>
                              <m:r>
                                <a:rPr lang="en-CA">
                                  <a:latin typeface="Cambria Math" panose="02040503050406030204" pitchFamily="18" charset="0"/>
                                </a:rPr>
                                <m:t>&amp;</m:t>
                              </m:r>
                              <m:r>
                                <a:rPr lang="en-CA">
                                  <a:latin typeface="Cambria Math" panose="02040503050406030204" pitchFamily="18" charset="0"/>
                                </a:rPr>
                                <m:t>可观测</m:t>
                              </m:r>
                            </m:e>
                            <m:e>
                              <m:r>
                                <a:rPr lang="en-CA">
                                  <a:latin typeface="Cambria Math" panose="02040503050406030204" pitchFamily="18" charset="0"/>
                                </a:rPr>
                                <m:t>&amp;</m:t>
                              </m:r>
                              <m:r>
                                <a:rPr lang="en-CA">
                                  <a:latin typeface="Cambria Math" panose="02040503050406030204" pitchFamily="18" charset="0"/>
                                </a:rPr>
                                <m:t>随时间变化的</m:t>
                              </m:r>
                            </m:e>
                            <m:e>
                              <m:r>
                                <a:rPr lang="en-CA">
                                  <a:latin typeface="Cambria Math" panose="02040503050406030204" pitchFamily="18" charset="0"/>
                                </a:rPr>
                                <m:t>&amp;</m:t>
                              </m:r>
                              <m:r>
                                <a:rPr lang="en-CA">
                                  <a:latin typeface="Cambria Math" panose="02040503050406030204" pitchFamily="18" charset="0"/>
                                </a:rPr>
                                <m:t>变量</m:t>
                              </m:r>
                            </m:e>
                          </m:eqArr>
                        </m:lim>
                      </m:limLow>
                      <m:r>
                        <a:rPr lang="en-CA">
                          <a:latin typeface="Cambria Math" panose="02040503050406030204" pitchFamily="18" charset="0"/>
                        </a:rPr>
                        <m:t>+</m:t>
                      </m:r>
                      <m:limLow>
                        <m:limLowPr>
                          <m:ctrlPr>
                            <a:rPr lang="en-CA" i="1">
                              <a:latin typeface="Cambria Math" panose="02040503050406030204" pitchFamily="18" charset="0"/>
                            </a:rPr>
                          </m:ctrlPr>
                        </m:limLowPr>
                        <m:e>
                          <m:groupChr>
                            <m:groupChrPr>
                              <m:chr m:val="⏟"/>
                              <m:ctrlPr>
                                <a:rPr lang="en-CA" i="1">
                                  <a:latin typeface="Cambria Math" panose="02040503050406030204" pitchFamily="18" charset="0"/>
                                </a:rPr>
                              </m:ctrlPr>
                            </m:groupChrPr>
                            <m:e>
                              <m:sSub>
                                <m:sSubPr>
                                  <m:ctrlPr>
                                    <a:rPr lang="en-CA" i="1">
                                      <a:latin typeface="Cambria Math" panose="02040503050406030204" pitchFamily="18" charset="0"/>
                                    </a:rPr>
                                  </m:ctrlPr>
                                </m:sSubPr>
                                <m:e>
                                  <m:r>
                                    <a:rPr lang="en-CA" i="1">
                                      <a:latin typeface="Cambria Math" panose="02040503050406030204" pitchFamily="18" charset="0"/>
                                    </a:rPr>
                                    <m:t>𝛽</m:t>
                                  </m:r>
                                </m:e>
                                <m:sub>
                                  <m:r>
                                    <a:rPr lang="en-CA">
                                      <a:latin typeface="Cambria Math" panose="02040503050406030204" pitchFamily="18" charset="0"/>
                                    </a:rPr>
                                    <m:t>3</m:t>
                                  </m:r>
                                </m:sub>
                              </m:sSub>
                              <m:sSub>
                                <m:sSubPr>
                                  <m:ctrlPr>
                                    <a:rPr lang="en-CA" i="1">
                                      <a:latin typeface="Cambria Math" panose="02040503050406030204" pitchFamily="18" charset="0"/>
                                    </a:rPr>
                                  </m:ctrlPr>
                                </m:sSubPr>
                                <m:e>
                                  <m:r>
                                    <a:rPr lang="en-CA" i="1">
                                      <a:latin typeface="Cambria Math" panose="02040503050406030204" pitchFamily="18" charset="0"/>
                                    </a:rPr>
                                    <m:t>𝐺𝐸𝑁𝐷𝐸𝑅</m:t>
                                  </m:r>
                                </m:e>
                                <m:sub>
                                  <m:r>
                                    <a:rPr lang="en-CA" i="1">
                                      <a:latin typeface="Cambria Math" panose="02040503050406030204" pitchFamily="18" charset="0"/>
                                    </a:rPr>
                                    <m:t>𝑖</m:t>
                                  </m:r>
                                </m:sub>
                              </m:sSub>
                            </m:e>
                          </m:groupChr>
                        </m:e>
                        <m:lim>
                          <m:eqArr>
                            <m:eqArrPr>
                              <m:ctrlPr>
                                <a:rPr lang="en-CA" i="1">
                                  <a:latin typeface="Cambria Math" panose="02040503050406030204" pitchFamily="18" charset="0"/>
                                </a:rPr>
                              </m:ctrlPr>
                            </m:eqArrPr>
                            <m:e>
                              <m:r>
                                <a:rPr lang="en-CA">
                                  <a:latin typeface="Cambria Math" panose="02040503050406030204" pitchFamily="18" charset="0"/>
                                </a:rPr>
                                <m:t>&amp;</m:t>
                              </m:r>
                              <m:r>
                                <a:rPr lang="en-CA">
                                  <a:latin typeface="Cambria Math" panose="02040503050406030204" pitchFamily="18" charset="0"/>
                                </a:rPr>
                                <m:t>可观测</m:t>
                              </m:r>
                            </m:e>
                            <m:e>
                              <m:r>
                                <a:rPr lang="en-CA">
                                  <a:latin typeface="Cambria Math" panose="02040503050406030204" pitchFamily="18" charset="0"/>
                                </a:rPr>
                                <m:t>&amp;</m:t>
                              </m:r>
                              <m:r>
                                <a:rPr lang="en-CA">
                                  <a:latin typeface="Cambria Math" panose="02040503050406030204" pitchFamily="18" charset="0"/>
                                </a:rPr>
                                <m:t>不随时间变化的</m:t>
                              </m:r>
                            </m:e>
                            <m:e>
                              <m:r>
                                <a:rPr lang="en-CA">
                                  <a:latin typeface="Cambria Math" panose="02040503050406030204" pitchFamily="18" charset="0"/>
                                </a:rPr>
                                <m:t>&amp;</m:t>
                              </m:r>
                              <m:r>
                                <a:rPr lang="en-CA">
                                  <a:latin typeface="Cambria Math" panose="02040503050406030204" pitchFamily="18" charset="0"/>
                                </a:rPr>
                                <m:t>变量</m:t>
                              </m:r>
                            </m:e>
                          </m:eqArr>
                        </m:lim>
                      </m:limLow>
                      <m:r>
                        <a:rPr lang="en-CA">
                          <a:latin typeface="Cambria Math" panose="02040503050406030204" pitchFamily="18" charset="0"/>
                        </a:rPr>
                        <m:t>+</m:t>
                      </m:r>
                      <m:limLow>
                        <m:limLowPr>
                          <m:ctrlPr>
                            <a:rPr lang="en-CA" i="1">
                              <a:latin typeface="Cambria Math" panose="02040503050406030204" pitchFamily="18" charset="0"/>
                            </a:rPr>
                          </m:ctrlPr>
                        </m:limLowPr>
                        <m:e>
                          <m:groupChr>
                            <m:groupChrPr>
                              <m:chr m:val="⏟"/>
                              <m:ctrlPr>
                                <a:rPr lang="en-CA" i="1">
                                  <a:latin typeface="Cambria Math" panose="02040503050406030204" pitchFamily="18" charset="0"/>
                                </a:rPr>
                              </m:ctrlPr>
                            </m:groupChrPr>
                            <m:e>
                              <m:sSub>
                                <m:sSubPr>
                                  <m:ctrlPr>
                                    <a:rPr lang="en-CA" i="1">
                                      <a:latin typeface="Cambria Math" panose="02040503050406030204" pitchFamily="18" charset="0"/>
                                    </a:rPr>
                                  </m:ctrlPr>
                                </m:sSubPr>
                                <m:e>
                                  <m:r>
                                    <a:rPr lang="en-CA" i="1">
                                      <a:latin typeface="Cambria Math" panose="02040503050406030204" pitchFamily="18" charset="0"/>
                                    </a:rPr>
                                    <m:t>𝑒</m:t>
                                  </m:r>
                                </m:e>
                                <m:sub>
                                  <m:r>
                                    <a:rPr lang="en-CA" i="1">
                                      <a:latin typeface="Cambria Math" panose="02040503050406030204" pitchFamily="18" charset="0"/>
                                    </a:rPr>
                                    <m:t>𝑖𝑡</m:t>
                                  </m:r>
                                </m:sub>
                              </m:sSub>
                            </m:e>
                          </m:groupChr>
                        </m:e>
                        <m:lim>
                          <m:eqArr>
                            <m:eqArrPr>
                              <m:ctrlPr>
                                <a:rPr lang="en-CA" i="1">
                                  <a:latin typeface="Cambria Math" panose="02040503050406030204" pitchFamily="18" charset="0"/>
                                </a:rPr>
                              </m:ctrlPr>
                            </m:eqArrPr>
                            <m:e>
                              <m:r>
                                <a:rPr lang="en-CA">
                                  <a:latin typeface="Cambria Math" panose="02040503050406030204" pitchFamily="18" charset="0"/>
                                </a:rPr>
                                <m:t>&amp;</m:t>
                              </m:r>
                              <m:r>
                                <a:rPr lang="en-CA">
                                  <a:latin typeface="Cambria Math" panose="02040503050406030204" pitchFamily="18" charset="0"/>
                                </a:rPr>
                                <m:t>不可观测的</m:t>
                              </m:r>
                            </m:e>
                            <m:e>
                              <m:r>
                                <a:rPr lang="en-CA">
                                  <a:latin typeface="Cambria Math" panose="02040503050406030204" pitchFamily="18" charset="0"/>
                                </a:rPr>
                                <m:t>&amp;</m:t>
                              </m:r>
                              <m:r>
                                <a:rPr lang="en-CA">
                                  <a:latin typeface="Cambria Math" panose="02040503050406030204" pitchFamily="18" charset="0"/>
                                </a:rPr>
                                <m:t>变量</m:t>
                              </m:r>
                            </m:e>
                          </m:eqArr>
                        </m:lim>
                      </m:limLow>
                    </m:oMath>
                  </m:oMathPara>
                </a14:m>
                <a:endParaRPr lang="en-CA" dirty="0"/>
              </a:p>
            </p:txBody>
          </p:sp>
        </mc:Choice>
        <mc:Fallback xmlns="">
          <p:sp>
            <p:nvSpPr>
              <p:cNvPr id="31" name="Rectangle 30"/>
              <p:cNvSpPr>
                <a:spLocks noRot="1" noChangeAspect="1" noMove="1" noResize="1" noEditPoints="1" noAdjustHandles="1" noChangeArrowheads="1" noChangeShapeType="1" noTextEdit="1"/>
              </p:cNvSpPr>
              <p:nvPr/>
            </p:nvSpPr>
            <p:spPr>
              <a:xfrm>
                <a:off x="304800" y="1008398"/>
                <a:ext cx="8109921" cy="1203727"/>
              </a:xfrm>
              <a:prstGeom prst="rect">
                <a:avLst/>
              </a:prstGeom>
              <a:blipFill>
                <a:blip r:embed="rId3"/>
                <a:stretch>
                  <a:fillRect b="-5051"/>
                </a:stretch>
              </a:blipFill>
            </p:spPr>
            <p:txBody>
              <a:bodyPr/>
              <a:lstStyle/>
              <a:p>
                <a:r>
                  <a:rPr lang="en-CA">
                    <a:noFill/>
                  </a:rPr>
                  <a:t> </a:t>
                </a:r>
              </a:p>
            </p:txBody>
          </p:sp>
        </mc:Fallback>
      </mc:AlternateContent>
      <p:pic>
        <p:nvPicPr>
          <p:cNvPr id="4" name="Picture 3"/>
          <p:cNvPicPr>
            <a:picLocks noChangeAspect="1"/>
          </p:cNvPicPr>
          <p:nvPr/>
        </p:nvPicPr>
        <p:blipFill>
          <a:blip r:embed="rId4"/>
          <a:stretch>
            <a:fillRect/>
          </a:stretch>
        </p:blipFill>
        <p:spPr>
          <a:xfrm>
            <a:off x="2743200" y="2754909"/>
            <a:ext cx="3086123" cy="2895621"/>
          </a:xfrm>
          <a:prstGeom prst="rect">
            <a:avLst/>
          </a:prstGeom>
        </p:spPr>
      </p:pic>
      <p:sp>
        <p:nvSpPr>
          <p:cNvPr id="27" name="Footer Placeholder 26"/>
          <p:cNvSpPr>
            <a:spLocks noGrp="1"/>
          </p:cNvSpPr>
          <p:nvPr>
            <p:ph type="ftr" sz="quarter" idx="11"/>
          </p:nvPr>
        </p:nvSpPr>
        <p:spPr/>
        <p:txBody>
          <a:bodyPr/>
          <a:lstStyle/>
          <a:p>
            <a:pPr>
              <a:defRPr/>
            </a:pPr>
            <a:r>
              <a:rPr lang="zh-CN" altLang="en-US"/>
              <a:t>版权所有</a:t>
            </a:r>
            <a:r>
              <a:rPr lang="en-US" altLang="zh-CN"/>
              <a:t>@</a:t>
            </a:r>
            <a:r>
              <a:rPr lang="zh-CN" altLang="en-US"/>
              <a:t>上海财经大学出版社，使用需经授权</a:t>
            </a:r>
            <a:endParaRPr lang="en-US" dirty="0"/>
          </a:p>
        </p:txBody>
      </p:sp>
    </p:spTree>
    <p:extLst>
      <p:ext uri="{BB962C8B-B14F-4D97-AF65-F5344CB8AC3E}">
        <p14:creationId xmlns:p14="http://schemas.microsoft.com/office/powerpoint/2010/main" val="3593704401"/>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dirty="0"/>
              <a:t>匹配方法方法</a:t>
            </a:r>
            <a:endParaRPr lang="en-CA" dirty="0"/>
          </a:p>
        </p:txBody>
      </p:sp>
      <p:sp>
        <p:nvSpPr>
          <p:cNvPr id="3" name="Text Placeholder 2"/>
          <p:cNvSpPr>
            <a:spLocks noGrp="1"/>
          </p:cNvSpPr>
          <p:nvPr>
            <p:ph type="body" idx="1"/>
          </p:nvPr>
        </p:nvSpPr>
        <p:spPr/>
        <p:txBody>
          <a:bodyPr/>
          <a:lstStyle/>
          <a:p>
            <a:pPr marL="342900" indent="-342900">
              <a:buFont typeface="Arial" panose="020B0604020202020204" pitchFamily="34" charset="0"/>
              <a:buChar char="•"/>
            </a:pPr>
            <a:r>
              <a:rPr lang="zh-CN" altLang="en-US" dirty="0"/>
              <a:t>回归需要通过假设某种参数方程， 例如假设线性关系：</a:t>
            </a:r>
            <a:endParaRPr lang="en-US" altLang="zh-CN" dirty="0"/>
          </a:p>
          <a:p>
            <a:r>
              <a:rPr lang="en-US" altLang="zh-CN" dirty="0"/>
              <a:t>	</a:t>
            </a:r>
            <a:endParaRPr lang="en-US" dirty="0"/>
          </a:p>
          <a:p>
            <a:pPr marL="342900" indent="-342900">
              <a:buFont typeface="Arial" panose="020B0604020202020204" pitchFamily="34" charset="0"/>
              <a:buChar char="•"/>
            </a:pPr>
            <a:endParaRPr lang="en-US" altLang="zh-CN" dirty="0"/>
          </a:p>
          <a:p>
            <a:pPr marL="342900" indent="-342900">
              <a:buFont typeface="Arial" panose="020B0604020202020204" pitchFamily="34" charset="0"/>
              <a:buChar char="•"/>
            </a:pPr>
            <a:endParaRPr lang="en-US" altLang="zh-CN" dirty="0"/>
          </a:p>
          <a:p>
            <a:pPr marL="342900" indent="-342900">
              <a:buFont typeface="Arial" panose="020B0604020202020204" pitchFamily="34" charset="0"/>
              <a:buChar char="•"/>
            </a:pPr>
            <a:endParaRPr lang="en-US" altLang="zh-CN" dirty="0"/>
          </a:p>
          <a:p>
            <a:pPr marL="342900" indent="-342900">
              <a:buFont typeface="Arial" panose="020B0604020202020204" pitchFamily="34" charset="0"/>
              <a:buChar char="•"/>
            </a:pPr>
            <a:r>
              <a:rPr lang="zh-CN" altLang="en-US" dirty="0"/>
              <a:t>匹配方法直接把处置组和控制组在</a:t>
            </a:r>
            <a:r>
              <a:rPr lang="en-US" altLang="zh-CN" dirty="0"/>
              <a:t>X</a:t>
            </a:r>
            <a:r>
              <a:rPr lang="zh-CN" altLang="en-US" dirty="0"/>
              <a:t>上进行匹配，然后比较二者在结果上的差异，避免了假设</a:t>
            </a:r>
            <a:r>
              <a:rPr lang="en-US" altLang="zh-CN" dirty="0"/>
              <a:t>X</a:t>
            </a:r>
            <a:r>
              <a:rPr lang="zh-CN" altLang="en-US" dirty="0"/>
              <a:t>和</a:t>
            </a:r>
            <a:r>
              <a:rPr lang="en-US" altLang="zh-CN" dirty="0"/>
              <a:t>Y</a:t>
            </a:r>
            <a:r>
              <a:rPr lang="zh-CN" altLang="en-US" dirty="0"/>
              <a:t>的方程关系。</a:t>
            </a:r>
            <a:endParaRPr lang="en-US" altLang="zh-CN" dirty="0"/>
          </a:p>
          <a:p>
            <a:endParaRPr lang="en-US" dirty="0"/>
          </a:p>
          <a:p>
            <a:endParaRPr lang="en-US" dirty="0"/>
          </a:p>
          <a:p>
            <a:pPr marL="342900" indent="-342900">
              <a:buFont typeface="Arial" panose="020B0604020202020204" pitchFamily="34" charset="0"/>
              <a:buChar char="•"/>
            </a:pPr>
            <a:r>
              <a:rPr lang="zh-CN" altLang="en-US" dirty="0"/>
              <a:t>回归方法和匹配方法是类似的，只是在如何“控制”</a:t>
            </a:r>
            <a:r>
              <a:rPr lang="en-US" altLang="zh-CN" dirty="0"/>
              <a:t>X</a:t>
            </a:r>
            <a:r>
              <a:rPr lang="zh-CN" altLang="en-US" dirty="0"/>
              <a:t>上有所区别。</a:t>
            </a:r>
            <a:endParaRPr lang="en-US" dirty="0"/>
          </a:p>
          <a:p>
            <a:endParaRPr lang="en-US" altLang="zh-CN" dirty="0"/>
          </a:p>
        </p:txBody>
      </p:sp>
      <mc:AlternateContent xmlns:mc="http://schemas.openxmlformats.org/markup-compatibility/2006" xmlns:a14="http://schemas.microsoft.com/office/drawing/2010/main">
        <mc:Choice Requires="a14">
          <p:sp>
            <p:nvSpPr>
              <p:cNvPr id="4" name="Rectangle 3"/>
              <p:cNvSpPr/>
              <p:nvPr/>
            </p:nvSpPr>
            <p:spPr>
              <a:xfrm>
                <a:off x="228600" y="1600200"/>
                <a:ext cx="8109921" cy="1203727"/>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CA" i="1">
                              <a:latin typeface="Cambria Math" panose="02040503050406030204" pitchFamily="18" charset="0"/>
                            </a:rPr>
                          </m:ctrlPr>
                        </m:sSubPr>
                        <m:e>
                          <m:r>
                            <a:rPr lang="en-CA" i="1">
                              <a:latin typeface="Cambria Math" panose="02040503050406030204" pitchFamily="18" charset="0"/>
                            </a:rPr>
                            <m:t>𝐼𝑛𝑐</m:t>
                          </m:r>
                        </m:e>
                        <m:sub>
                          <m:r>
                            <a:rPr lang="en-CA" i="1">
                              <a:latin typeface="Cambria Math" panose="02040503050406030204" pitchFamily="18" charset="0"/>
                            </a:rPr>
                            <m:t>𝑖𝑡</m:t>
                          </m:r>
                        </m:sub>
                      </m:sSub>
                      <m:r>
                        <a:rPr lang="en-CA">
                          <a:latin typeface="Cambria Math" panose="02040503050406030204" pitchFamily="18" charset="0"/>
                        </a:rPr>
                        <m:t>=</m:t>
                      </m:r>
                      <m:r>
                        <a:rPr lang="en-CA" i="1">
                          <a:latin typeface="Cambria Math" panose="02040503050406030204" pitchFamily="18" charset="0"/>
                        </a:rPr>
                        <m:t>𝛼</m:t>
                      </m:r>
                      <m:r>
                        <a:rPr lang="en-CA">
                          <a:latin typeface="Cambria Math" panose="02040503050406030204" pitchFamily="18" charset="0"/>
                        </a:rPr>
                        <m:t>+</m:t>
                      </m:r>
                      <m:limLow>
                        <m:limLowPr>
                          <m:ctrlPr>
                            <a:rPr lang="en-CA" i="1">
                              <a:latin typeface="Cambria Math" panose="02040503050406030204" pitchFamily="18" charset="0"/>
                            </a:rPr>
                          </m:ctrlPr>
                        </m:limLowPr>
                        <m:e>
                          <m:groupChr>
                            <m:groupChrPr>
                              <m:chr m:val="⏟"/>
                              <m:ctrlPr>
                                <a:rPr lang="en-CA" i="1">
                                  <a:latin typeface="Cambria Math" panose="02040503050406030204" pitchFamily="18" charset="0"/>
                                </a:rPr>
                              </m:ctrlPr>
                            </m:groupChrPr>
                            <m:e>
                              <m:sSub>
                                <m:sSubPr>
                                  <m:ctrlPr>
                                    <a:rPr lang="en-CA" i="1">
                                      <a:latin typeface="Cambria Math" panose="02040503050406030204" pitchFamily="18" charset="0"/>
                                    </a:rPr>
                                  </m:ctrlPr>
                                </m:sSubPr>
                                <m:e>
                                  <m:r>
                                    <a:rPr lang="en-CA" i="1">
                                      <a:latin typeface="Cambria Math" panose="02040503050406030204" pitchFamily="18" charset="0"/>
                                    </a:rPr>
                                    <m:t>𝛽</m:t>
                                  </m:r>
                                </m:e>
                                <m:sub>
                                  <m:r>
                                    <a:rPr lang="en-CA">
                                      <a:latin typeface="Cambria Math" panose="02040503050406030204" pitchFamily="18" charset="0"/>
                                    </a:rPr>
                                    <m:t>1</m:t>
                                  </m:r>
                                </m:sub>
                              </m:sSub>
                              <m:sSub>
                                <m:sSubPr>
                                  <m:ctrlPr>
                                    <a:rPr lang="en-CA" i="1">
                                      <a:latin typeface="Cambria Math" panose="02040503050406030204" pitchFamily="18" charset="0"/>
                                    </a:rPr>
                                  </m:ctrlPr>
                                </m:sSubPr>
                                <m:e>
                                  <m:r>
                                    <a:rPr lang="en-CA" i="1">
                                      <a:latin typeface="Cambria Math" panose="02040503050406030204" pitchFamily="18" charset="0"/>
                                    </a:rPr>
                                    <m:t>𝐸𝐷𝑈</m:t>
                                  </m:r>
                                </m:e>
                                <m:sub>
                                  <m:r>
                                    <a:rPr lang="en-CA" i="1">
                                      <a:latin typeface="Cambria Math" panose="02040503050406030204" pitchFamily="18" charset="0"/>
                                    </a:rPr>
                                    <m:t>𝑖𝑡</m:t>
                                  </m:r>
                                </m:sub>
                              </m:sSub>
                              <m:r>
                                <a:rPr lang="en-CA">
                                  <a:latin typeface="Cambria Math" panose="02040503050406030204" pitchFamily="18" charset="0"/>
                                </a:rPr>
                                <m:t>+</m:t>
                              </m:r>
                              <m:sSub>
                                <m:sSubPr>
                                  <m:ctrlPr>
                                    <a:rPr lang="en-CA" i="1">
                                      <a:latin typeface="Cambria Math" panose="02040503050406030204" pitchFamily="18" charset="0"/>
                                    </a:rPr>
                                  </m:ctrlPr>
                                </m:sSubPr>
                                <m:e>
                                  <m:r>
                                    <a:rPr lang="en-CA" i="1">
                                      <a:latin typeface="Cambria Math" panose="02040503050406030204" pitchFamily="18" charset="0"/>
                                    </a:rPr>
                                    <m:t>𝛽</m:t>
                                  </m:r>
                                </m:e>
                                <m:sub>
                                  <m:r>
                                    <a:rPr lang="en-CA">
                                      <a:latin typeface="Cambria Math" panose="02040503050406030204" pitchFamily="18" charset="0"/>
                                    </a:rPr>
                                    <m:t>2</m:t>
                                  </m:r>
                                </m:sub>
                              </m:sSub>
                              <m:sSub>
                                <m:sSubPr>
                                  <m:ctrlPr>
                                    <a:rPr lang="en-CA" i="1">
                                      <a:latin typeface="Cambria Math" panose="02040503050406030204" pitchFamily="18" charset="0"/>
                                    </a:rPr>
                                  </m:ctrlPr>
                                </m:sSubPr>
                                <m:e>
                                  <m:r>
                                    <a:rPr lang="en-CA" i="1">
                                      <a:latin typeface="Cambria Math" panose="02040503050406030204" pitchFamily="18" charset="0"/>
                                    </a:rPr>
                                    <m:t>𝐴𝐺𝐸</m:t>
                                  </m:r>
                                </m:e>
                                <m:sub>
                                  <m:r>
                                    <a:rPr lang="en-CA" i="1">
                                      <a:latin typeface="Cambria Math" panose="02040503050406030204" pitchFamily="18" charset="0"/>
                                    </a:rPr>
                                    <m:t>𝑖𝑡</m:t>
                                  </m:r>
                                </m:sub>
                              </m:sSub>
                            </m:e>
                          </m:groupChr>
                        </m:e>
                        <m:lim>
                          <m:eqArr>
                            <m:eqArrPr>
                              <m:ctrlPr>
                                <a:rPr lang="en-CA" i="1">
                                  <a:latin typeface="Cambria Math" panose="02040503050406030204" pitchFamily="18" charset="0"/>
                                </a:rPr>
                              </m:ctrlPr>
                            </m:eqArrPr>
                            <m:e>
                              <m:r>
                                <a:rPr lang="en-CA">
                                  <a:latin typeface="Cambria Math" panose="02040503050406030204" pitchFamily="18" charset="0"/>
                                </a:rPr>
                                <m:t>&amp;</m:t>
                              </m:r>
                              <m:r>
                                <a:rPr lang="en-CA">
                                  <a:latin typeface="Cambria Math" panose="02040503050406030204" pitchFamily="18" charset="0"/>
                                </a:rPr>
                                <m:t>可观测</m:t>
                              </m:r>
                            </m:e>
                            <m:e>
                              <m:r>
                                <a:rPr lang="en-CA">
                                  <a:latin typeface="Cambria Math" panose="02040503050406030204" pitchFamily="18" charset="0"/>
                                </a:rPr>
                                <m:t>&amp;</m:t>
                              </m:r>
                              <m:r>
                                <a:rPr lang="en-CA">
                                  <a:latin typeface="Cambria Math" panose="02040503050406030204" pitchFamily="18" charset="0"/>
                                </a:rPr>
                                <m:t>随时间变化的</m:t>
                              </m:r>
                            </m:e>
                            <m:e>
                              <m:r>
                                <a:rPr lang="en-CA">
                                  <a:latin typeface="Cambria Math" panose="02040503050406030204" pitchFamily="18" charset="0"/>
                                </a:rPr>
                                <m:t>&amp;</m:t>
                              </m:r>
                              <m:r>
                                <a:rPr lang="en-CA">
                                  <a:latin typeface="Cambria Math" panose="02040503050406030204" pitchFamily="18" charset="0"/>
                                </a:rPr>
                                <m:t>变量</m:t>
                              </m:r>
                            </m:e>
                          </m:eqArr>
                        </m:lim>
                      </m:limLow>
                      <m:r>
                        <a:rPr lang="en-CA">
                          <a:latin typeface="Cambria Math" panose="02040503050406030204" pitchFamily="18" charset="0"/>
                        </a:rPr>
                        <m:t>+</m:t>
                      </m:r>
                      <m:limLow>
                        <m:limLowPr>
                          <m:ctrlPr>
                            <a:rPr lang="en-CA" i="1">
                              <a:latin typeface="Cambria Math" panose="02040503050406030204" pitchFamily="18" charset="0"/>
                            </a:rPr>
                          </m:ctrlPr>
                        </m:limLowPr>
                        <m:e>
                          <m:groupChr>
                            <m:groupChrPr>
                              <m:chr m:val="⏟"/>
                              <m:ctrlPr>
                                <a:rPr lang="en-CA" i="1">
                                  <a:latin typeface="Cambria Math" panose="02040503050406030204" pitchFamily="18" charset="0"/>
                                </a:rPr>
                              </m:ctrlPr>
                            </m:groupChrPr>
                            <m:e>
                              <m:sSub>
                                <m:sSubPr>
                                  <m:ctrlPr>
                                    <a:rPr lang="en-CA" i="1">
                                      <a:latin typeface="Cambria Math" panose="02040503050406030204" pitchFamily="18" charset="0"/>
                                    </a:rPr>
                                  </m:ctrlPr>
                                </m:sSubPr>
                                <m:e>
                                  <m:r>
                                    <a:rPr lang="en-CA" i="1">
                                      <a:latin typeface="Cambria Math" panose="02040503050406030204" pitchFamily="18" charset="0"/>
                                    </a:rPr>
                                    <m:t>𝛽</m:t>
                                  </m:r>
                                </m:e>
                                <m:sub>
                                  <m:r>
                                    <a:rPr lang="en-CA">
                                      <a:latin typeface="Cambria Math" panose="02040503050406030204" pitchFamily="18" charset="0"/>
                                    </a:rPr>
                                    <m:t>3</m:t>
                                  </m:r>
                                </m:sub>
                              </m:sSub>
                              <m:sSub>
                                <m:sSubPr>
                                  <m:ctrlPr>
                                    <a:rPr lang="en-CA" i="1">
                                      <a:latin typeface="Cambria Math" panose="02040503050406030204" pitchFamily="18" charset="0"/>
                                    </a:rPr>
                                  </m:ctrlPr>
                                </m:sSubPr>
                                <m:e>
                                  <m:r>
                                    <a:rPr lang="en-CA" i="1">
                                      <a:latin typeface="Cambria Math" panose="02040503050406030204" pitchFamily="18" charset="0"/>
                                    </a:rPr>
                                    <m:t>𝐺𝐸𝑁𝐷𝐸𝑅</m:t>
                                  </m:r>
                                </m:e>
                                <m:sub>
                                  <m:r>
                                    <a:rPr lang="en-CA" i="1">
                                      <a:latin typeface="Cambria Math" panose="02040503050406030204" pitchFamily="18" charset="0"/>
                                    </a:rPr>
                                    <m:t>𝑖</m:t>
                                  </m:r>
                                </m:sub>
                              </m:sSub>
                            </m:e>
                          </m:groupChr>
                        </m:e>
                        <m:lim>
                          <m:eqArr>
                            <m:eqArrPr>
                              <m:ctrlPr>
                                <a:rPr lang="en-CA" i="1">
                                  <a:latin typeface="Cambria Math" panose="02040503050406030204" pitchFamily="18" charset="0"/>
                                </a:rPr>
                              </m:ctrlPr>
                            </m:eqArrPr>
                            <m:e>
                              <m:r>
                                <a:rPr lang="en-CA">
                                  <a:latin typeface="Cambria Math" panose="02040503050406030204" pitchFamily="18" charset="0"/>
                                </a:rPr>
                                <m:t>&amp;</m:t>
                              </m:r>
                              <m:r>
                                <a:rPr lang="en-CA">
                                  <a:latin typeface="Cambria Math" panose="02040503050406030204" pitchFamily="18" charset="0"/>
                                </a:rPr>
                                <m:t>可观测</m:t>
                              </m:r>
                            </m:e>
                            <m:e>
                              <m:r>
                                <a:rPr lang="en-CA">
                                  <a:latin typeface="Cambria Math" panose="02040503050406030204" pitchFamily="18" charset="0"/>
                                </a:rPr>
                                <m:t>&amp;</m:t>
                              </m:r>
                              <m:r>
                                <a:rPr lang="en-CA">
                                  <a:latin typeface="Cambria Math" panose="02040503050406030204" pitchFamily="18" charset="0"/>
                                </a:rPr>
                                <m:t>不随时间变化的</m:t>
                              </m:r>
                            </m:e>
                            <m:e>
                              <m:r>
                                <a:rPr lang="en-CA">
                                  <a:latin typeface="Cambria Math" panose="02040503050406030204" pitchFamily="18" charset="0"/>
                                </a:rPr>
                                <m:t>&amp;</m:t>
                              </m:r>
                              <m:r>
                                <a:rPr lang="en-CA">
                                  <a:latin typeface="Cambria Math" panose="02040503050406030204" pitchFamily="18" charset="0"/>
                                </a:rPr>
                                <m:t>变量</m:t>
                              </m:r>
                            </m:e>
                          </m:eqArr>
                        </m:lim>
                      </m:limLow>
                      <m:r>
                        <a:rPr lang="en-CA">
                          <a:latin typeface="Cambria Math" panose="02040503050406030204" pitchFamily="18" charset="0"/>
                        </a:rPr>
                        <m:t>+</m:t>
                      </m:r>
                      <m:limLow>
                        <m:limLowPr>
                          <m:ctrlPr>
                            <a:rPr lang="en-CA" i="1">
                              <a:latin typeface="Cambria Math" panose="02040503050406030204" pitchFamily="18" charset="0"/>
                            </a:rPr>
                          </m:ctrlPr>
                        </m:limLowPr>
                        <m:e>
                          <m:groupChr>
                            <m:groupChrPr>
                              <m:chr m:val="⏟"/>
                              <m:ctrlPr>
                                <a:rPr lang="en-CA" i="1">
                                  <a:latin typeface="Cambria Math" panose="02040503050406030204" pitchFamily="18" charset="0"/>
                                </a:rPr>
                              </m:ctrlPr>
                            </m:groupChrPr>
                            <m:e>
                              <m:sSub>
                                <m:sSubPr>
                                  <m:ctrlPr>
                                    <a:rPr lang="en-CA" i="1">
                                      <a:latin typeface="Cambria Math" panose="02040503050406030204" pitchFamily="18" charset="0"/>
                                    </a:rPr>
                                  </m:ctrlPr>
                                </m:sSubPr>
                                <m:e>
                                  <m:r>
                                    <a:rPr lang="en-CA" i="1">
                                      <a:latin typeface="Cambria Math" panose="02040503050406030204" pitchFamily="18" charset="0"/>
                                    </a:rPr>
                                    <m:t>𝑒</m:t>
                                  </m:r>
                                </m:e>
                                <m:sub>
                                  <m:r>
                                    <a:rPr lang="en-CA" i="1">
                                      <a:latin typeface="Cambria Math" panose="02040503050406030204" pitchFamily="18" charset="0"/>
                                    </a:rPr>
                                    <m:t>𝑖𝑡</m:t>
                                  </m:r>
                                </m:sub>
                              </m:sSub>
                            </m:e>
                          </m:groupChr>
                        </m:e>
                        <m:lim>
                          <m:eqArr>
                            <m:eqArrPr>
                              <m:ctrlPr>
                                <a:rPr lang="en-CA" i="1">
                                  <a:latin typeface="Cambria Math" panose="02040503050406030204" pitchFamily="18" charset="0"/>
                                </a:rPr>
                              </m:ctrlPr>
                            </m:eqArrPr>
                            <m:e>
                              <m:r>
                                <a:rPr lang="en-CA">
                                  <a:latin typeface="Cambria Math" panose="02040503050406030204" pitchFamily="18" charset="0"/>
                                </a:rPr>
                                <m:t>&amp;</m:t>
                              </m:r>
                              <m:r>
                                <a:rPr lang="en-CA">
                                  <a:latin typeface="Cambria Math" panose="02040503050406030204" pitchFamily="18" charset="0"/>
                                </a:rPr>
                                <m:t>不可观测的</m:t>
                              </m:r>
                            </m:e>
                            <m:e>
                              <m:r>
                                <a:rPr lang="en-CA">
                                  <a:latin typeface="Cambria Math" panose="02040503050406030204" pitchFamily="18" charset="0"/>
                                </a:rPr>
                                <m:t>&amp;</m:t>
                              </m:r>
                              <m:r>
                                <a:rPr lang="en-CA">
                                  <a:latin typeface="Cambria Math" panose="02040503050406030204" pitchFamily="18" charset="0"/>
                                </a:rPr>
                                <m:t>变量</m:t>
                              </m:r>
                            </m:e>
                          </m:eqArr>
                        </m:lim>
                      </m:limLow>
                    </m:oMath>
                  </m:oMathPara>
                </a14:m>
                <a:endParaRPr lang="en-CA" dirty="0"/>
              </a:p>
            </p:txBody>
          </p:sp>
        </mc:Choice>
        <mc:Fallback xmlns="">
          <p:sp>
            <p:nvSpPr>
              <p:cNvPr id="4" name="Rectangle 3"/>
              <p:cNvSpPr>
                <a:spLocks noRot="1" noChangeAspect="1" noMove="1" noResize="1" noEditPoints="1" noAdjustHandles="1" noChangeArrowheads="1" noChangeShapeType="1" noTextEdit="1"/>
              </p:cNvSpPr>
              <p:nvPr/>
            </p:nvSpPr>
            <p:spPr>
              <a:xfrm>
                <a:off x="228600" y="1600200"/>
                <a:ext cx="8109921" cy="1203727"/>
              </a:xfrm>
              <a:prstGeom prst="rect">
                <a:avLst/>
              </a:prstGeom>
              <a:blipFill>
                <a:blip r:embed="rId2"/>
                <a:stretch>
                  <a:fillRect b="-5076"/>
                </a:stretch>
              </a:blipFill>
            </p:spPr>
            <p:txBody>
              <a:bodyPr/>
              <a:lstStyle/>
              <a:p>
                <a:r>
                  <a:rPr lang="en-CA">
                    <a:noFill/>
                  </a:rPr>
                  <a:t> </a:t>
                </a:r>
              </a:p>
            </p:txBody>
          </p:sp>
        </mc:Fallback>
      </mc:AlternateContent>
      <p:sp>
        <p:nvSpPr>
          <p:cNvPr id="5" name="Footer Placeholder 4"/>
          <p:cNvSpPr>
            <a:spLocks noGrp="1"/>
          </p:cNvSpPr>
          <p:nvPr>
            <p:ph type="ftr" sz="quarter" idx="11"/>
          </p:nvPr>
        </p:nvSpPr>
        <p:spPr/>
        <p:txBody>
          <a:bodyPr/>
          <a:lstStyle/>
          <a:p>
            <a:pPr>
              <a:defRPr/>
            </a:pPr>
            <a:r>
              <a:rPr lang="zh-CN" altLang="en-US"/>
              <a:t>版权所有</a:t>
            </a:r>
            <a:r>
              <a:rPr lang="en-US" altLang="zh-CN"/>
              <a:t>@</a:t>
            </a:r>
            <a:r>
              <a:rPr lang="zh-CN" altLang="en-US"/>
              <a:t>上海财经大学出版社，使用需经授权</a:t>
            </a:r>
            <a:endParaRPr lang="en-US" dirty="0"/>
          </a:p>
        </p:txBody>
      </p:sp>
    </p:spTree>
    <p:extLst>
      <p:ext uri="{BB962C8B-B14F-4D97-AF65-F5344CB8AC3E}">
        <p14:creationId xmlns:p14="http://schemas.microsoft.com/office/powerpoint/2010/main" val="185108082"/>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304800"/>
            <a:ext cx="8610599" cy="533401"/>
          </a:xfrm>
        </p:spPr>
        <p:txBody>
          <a:bodyPr/>
          <a:lstStyle/>
          <a:p>
            <a:r>
              <a:rPr lang="zh-CN" altLang="en-US" dirty="0"/>
              <a:t>回归法和匹配法的局限</a:t>
            </a:r>
            <a:endParaRPr lang="en-CA" dirty="0"/>
          </a:p>
        </p:txBody>
      </p:sp>
      <p:sp>
        <p:nvSpPr>
          <p:cNvPr id="3" name="Text Placeholder 2"/>
          <p:cNvSpPr>
            <a:spLocks noGrp="1"/>
          </p:cNvSpPr>
          <p:nvPr>
            <p:ph type="body" idx="1"/>
          </p:nvPr>
        </p:nvSpPr>
        <p:spPr>
          <a:xfrm>
            <a:off x="331910" y="5337953"/>
            <a:ext cx="8610600" cy="1659760"/>
          </a:xfrm>
        </p:spPr>
        <p:txBody>
          <a:bodyPr/>
          <a:lstStyle/>
          <a:p>
            <a:r>
              <a:rPr lang="zh-CN" altLang="en-US" dirty="0"/>
              <a:t>回归法和匹配法都只能控制看得到因素。它们没法去除看不到的因素。</a:t>
            </a:r>
            <a:endParaRPr lang="en-US" altLang="en-US" dirty="0"/>
          </a:p>
          <a:p>
            <a:endParaRPr lang="en-CA" dirty="0"/>
          </a:p>
        </p:txBody>
      </p:sp>
      <p:grpSp>
        <p:nvGrpSpPr>
          <p:cNvPr id="5" name="Group 4"/>
          <p:cNvGrpSpPr/>
          <p:nvPr/>
        </p:nvGrpSpPr>
        <p:grpSpPr>
          <a:xfrm>
            <a:off x="2057400" y="1718684"/>
            <a:ext cx="5028997" cy="3455421"/>
            <a:chOff x="1787315" y="3666041"/>
            <a:chExt cx="5028997" cy="3552557"/>
          </a:xfrm>
        </p:grpSpPr>
        <p:cxnSp>
          <p:nvCxnSpPr>
            <p:cNvPr id="6" name="Straight Arrow Connector 5"/>
            <p:cNvCxnSpPr/>
            <p:nvPr/>
          </p:nvCxnSpPr>
          <p:spPr>
            <a:xfrm>
              <a:off x="4427057" y="4304701"/>
              <a:ext cx="1499188" cy="95309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grpSp>
          <p:nvGrpSpPr>
            <p:cNvPr id="7" name="Group 6"/>
            <p:cNvGrpSpPr/>
            <p:nvPr/>
          </p:nvGrpSpPr>
          <p:grpSpPr>
            <a:xfrm>
              <a:off x="1787315" y="3666041"/>
              <a:ext cx="5028997" cy="3552557"/>
              <a:chOff x="1787315" y="3666041"/>
              <a:chExt cx="5028997" cy="3552557"/>
            </a:xfrm>
          </p:grpSpPr>
          <p:sp>
            <p:nvSpPr>
              <p:cNvPr id="8" name="TextBox 5"/>
              <p:cNvSpPr txBox="1">
                <a:spLocks noChangeArrowheads="1"/>
              </p:cNvSpPr>
              <p:nvPr/>
            </p:nvSpPr>
            <p:spPr bwMode="auto">
              <a:xfrm>
                <a:off x="1787315" y="5043801"/>
                <a:ext cx="564578" cy="5379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ctr">
                  <a:defRPr b="1">
                    <a:solidFill>
                      <a:schemeClr val="tx1"/>
                    </a:solidFill>
                    <a:latin typeface="Tahoma" panose="020B0604030504040204" pitchFamily="34" charset="0"/>
                  </a:defRPr>
                </a:lvl1pPr>
                <a:lvl2pPr marL="742950" indent="-285750" algn="ctr">
                  <a:defRPr b="1">
                    <a:solidFill>
                      <a:schemeClr val="tx1"/>
                    </a:solidFill>
                    <a:latin typeface="Tahoma" panose="020B0604030504040204" pitchFamily="34" charset="0"/>
                  </a:defRPr>
                </a:lvl2pPr>
                <a:lvl3pPr marL="1143000" indent="-228600" algn="ctr">
                  <a:defRPr b="1">
                    <a:solidFill>
                      <a:schemeClr val="tx1"/>
                    </a:solidFill>
                    <a:latin typeface="Tahoma" panose="020B0604030504040204" pitchFamily="34" charset="0"/>
                  </a:defRPr>
                </a:lvl3pPr>
                <a:lvl4pPr marL="1600200" indent="-228600" algn="ctr">
                  <a:defRPr b="1">
                    <a:solidFill>
                      <a:schemeClr val="tx1"/>
                    </a:solidFill>
                    <a:latin typeface="Tahoma" panose="020B0604030504040204" pitchFamily="34" charset="0"/>
                  </a:defRPr>
                </a:lvl4pPr>
                <a:lvl5pPr marL="2057400" indent="-228600" algn="ctr">
                  <a:defRPr b="1">
                    <a:solidFill>
                      <a:schemeClr val="tx1"/>
                    </a:solidFill>
                    <a:latin typeface="Tahoma" panose="020B0604030504040204" pitchFamily="34" charset="0"/>
                  </a:defRPr>
                </a:lvl5pPr>
                <a:lvl6pPr marL="2514600" indent="-228600" algn="ctr" eaLnBrk="0" fontAlgn="base" hangingPunct="0">
                  <a:spcBef>
                    <a:spcPct val="0"/>
                  </a:spcBef>
                  <a:spcAft>
                    <a:spcPct val="0"/>
                  </a:spcAft>
                  <a:defRPr b="1">
                    <a:solidFill>
                      <a:schemeClr val="tx1"/>
                    </a:solidFill>
                    <a:latin typeface="Tahoma" panose="020B0604030504040204" pitchFamily="34" charset="0"/>
                  </a:defRPr>
                </a:lvl6pPr>
                <a:lvl7pPr marL="2971800" indent="-228600" algn="ctr" eaLnBrk="0" fontAlgn="base" hangingPunct="0">
                  <a:spcBef>
                    <a:spcPct val="0"/>
                  </a:spcBef>
                  <a:spcAft>
                    <a:spcPct val="0"/>
                  </a:spcAft>
                  <a:defRPr b="1">
                    <a:solidFill>
                      <a:schemeClr val="tx1"/>
                    </a:solidFill>
                    <a:latin typeface="Tahoma" panose="020B0604030504040204" pitchFamily="34" charset="0"/>
                  </a:defRPr>
                </a:lvl7pPr>
                <a:lvl8pPr marL="3429000" indent="-228600" algn="ctr" eaLnBrk="0" fontAlgn="base" hangingPunct="0">
                  <a:spcBef>
                    <a:spcPct val="0"/>
                  </a:spcBef>
                  <a:spcAft>
                    <a:spcPct val="0"/>
                  </a:spcAft>
                  <a:defRPr b="1">
                    <a:solidFill>
                      <a:schemeClr val="tx1"/>
                    </a:solidFill>
                    <a:latin typeface="Tahoma" panose="020B0604030504040204" pitchFamily="34" charset="0"/>
                  </a:defRPr>
                </a:lvl8pPr>
                <a:lvl9pPr marL="3886200" indent="-228600" algn="ctr" eaLnBrk="0" fontAlgn="base" hangingPunct="0">
                  <a:spcBef>
                    <a:spcPct val="0"/>
                  </a:spcBef>
                  <a:spcAft>
                    <a:spcPct val="0"/>
                  </a:spcAft>
                  <a:defRPr b="1">
                    <a:solidFill>
                      <a:schemeClr val="tx1"/>
                    </a:solidFill>
                    <a:latin typeface="Tahoma" panose="020B0604030504040204" pitchFamily="34" charset="0"/>
                  </a:defRPr>
                </a:lvl9pPr>
              </a:lstStyle>
              <a:p>
                <a:r>
                  <a:rPr lang="en-US" altLang="en-US" sz="2800" b="0" dirty="0">
                    <a:latin typeface="Times New Roman" panose="02020603050405020304" pitchFamily="18" charset="0"/>
                    <a:cs typeface="Times New Roman" panose="02020603050405020304" pitchFamily="18" charset="0"/>
                  </a:rPr>
                  <a:t>X</a:t>
                </a:r>
                <a:r>
                  <a:rPr lang="en-US" altLang="en-US" sz="2800" b="0" baseline="-25000" dirty="0">
                    <a:latin typeface="Times New Roman" panose="02020603050405020304" pitchFamily="18" charset="0"/>
                    <a:cs typeface="Times New Roman" panose="02020603050405020304" pitchFamily="18" charset="0"/>
                  </a:rPr>
                  <a:t>1</a:t>
                </a:r>
                <a:endParaRPr lang="en-US" altLang="en-US" sz="2800" b="0" dirty="0">
                  <a:latin typeface="Times New Roman" panose="02020603050405020304" pitchFamily="18" charset="0"/>
                  <a:cs typeface="Times New Roman" panose="02020603050405020304" pitchFamily="18" charset="0"/>
                </a:endParaRPr>
              </a:p>
            </p:txBody>
          </p:sp>
          <p:sp>
            <p:nvSpPr>
              <p:cNvPr id="9" name="TextBox 6"/>
              <p:cNvSpPr txBox="1">
                <a:spLocks noChangeArrowheads="1"/>
              </p:cNvSpPr>
              <p:nvPr/>
            </p:nvSpPr>
            <p:spPr bwMode="auto">
              <a:xfrm>
                <a:off x="3965154" y="3666041"/>
                <a:ext cx="343364"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ctr">
                  <a:defRPr b="1">
                    <a:solidFill>
                      <a:schemeClr val="tx1"/>
                    </a:solidFill>
                    <a:latin typeface="Tahoma" panose="020B0604030504040204" pitchFamily="34" charset="0"/>
                  </a:defRPr>
                </a:lvl1pPr>
                <a:lvl2pPr marL="742950" indent="-285750" algn="ctr">
                  <a:defRPr b="1">
                    <a:solidFill>
                      <a:schemeClr val="tx1"/>
                    </a:solidFill>
                    <a:latin typeface="Tahoma" panose="020B0604030504040204" pitchFamily="34" charset="0"/>
                  </a:defRPr>
                </a:lvl2pPr>
                <a:lvl3pPr marL="1143000" indent="-228600" algn="ctr">
                  <a:defRPr b="1">
                    <a:solidFill>
                      <a:schemeClr val="tx1"/>
                    </a:solidFill>
                    <a:latin typeface="Tahoma" panose="020B0604030504040204" pitchFamily="34" charset="0"/>
                  </a:defRPr>
                </a:lvl3pPr>
                <a:lvl4pPr marL="1600200" indent="-228600" algn="ctr">
                  <a:defRPr b="1">
                    <a:solidFill>
                      <a:schemeClr val="tx1"/>
                    </a:solidFill>
                    <a:latin typeface="Tahoma" panose="020B0604030504040204" pitchFamily="34" charset="0"/>
                  </a:defRPr>
                </a:lvl4pPr>
                <a:lvl5pPr marL="2057400" indent="-228600" algn="ctr">
                  <a:defRPr b="1">
                    <a:solidFill>
                      <a:schemeClr val="tx1"/>
                    </a:solidFill>
                    <a:latin typeface="Tahoma" panose="020B0604030504040204" pitchFamily="34" charset="0"/>
                  </a:defRPr>
                </a:lvl5pPr>
                <a:lvl6pPr marL="2514600" indent="-228600" algn="ctr" eaLnBrk="0" fontAlgn="base" hangingPunct="0">
                  <a:spcBef>
                    <a:spcPct val="0"/>
                  </a:spcBef>
                  <a:spcAft>
                    <a:spcPct val="0"/>
                  </a:spcAft>
                  <a:defRPr b="1">
                    <a:solidFill>
                      <a:schemeClr val="tx1"/>
                    </a:solidFill>
                    <a:latin typeface="Tahoma" panose="020B0604030504040204" pitchFamily="34" charset="0"/>
                  </a:defRPr>
                </a:lvl6pPr>
                <a:lvl7pPr marL="2971800" indent="-228600" algn="ctr" eaLnBrk="0" fontAlgn="base" hangingPunct="0">
                  <a:spcBef>
                    <a:spcPct val="0"/>
                  </a:spcBef>
                  <a:spcAft>
                    <a:spcPct val="0"/>
                  </a:spcAft>
                  <a:defRPr b="1">
                    <a:solidFill>
                      <a:schemeClr val="tx1"/>
                    </a:solidFill>
                    <a:latin typeface="Tahoma" panose="020B0604030504040204" pitchFamily="34" charset="0"/>
                  </a:defRPr>
                </a:lvl7pPr>
                <a:lvl8pPr marL="3429000" indent="-228600" algn="ctr" eaLnBrk="0" fontAlgn="base" hangingPunct="0">
                  <a:spcBef>
                    <a:spcPct val="0"/>
                  </a:spcBef>
                  <a:spcAft>
                    <a:spcPct val="0"/>
                  </a:spcAft>
                  <a:defRPr b="1">
                    <a:solidFill>
                      <a:schemeClr val="tx1"/>
                    </a:solidFill>
                    <a:latin typeface="Tahoma" panose="020B0604030504040204" pitchFamily="34" charset="0"/>
                  </a:defRPr>
                </a:lvl8pPr>
                <a:lvl9pPr marL="3886200" indent="-228600" algn="ctr" eaLnBrk="0" fontAlgn="base" hangingPunct="0">
                  <a:spcBef>
                    <a:spcPct val="0"/>
                  </a:spcBef>
                  <a:spcAft>
                    <a:spcPct val="0"/>
                  </a:spcAft>
                  <a:defRPr b="1">
                    <a:solidFill>
                      <a:schemeClr val="tx1"/>
                    </a:solidFill>
                    <a:latin typeface="Tahoma" panose="020B0604030504040204" pitchFamily="34" charset="0"/>
                  </a:defRPr>
                </a:lvl9pPr>
              </a:lstStyle>
              <a:p>
                <a:r>
                  <a:rPr lang="en-US" altLang="zh-CN" sz="2800" b="0" dirty="0">
                    <a:latin typeface="Times New Roman" panose="02020603050405020304" pitchFamily="18" charset="0"/>
                    <a:cs typeface="Times New Roman" panose="02020603050405020304" pitchFamily="18" charset="0"/>
                  </a:rPr>
                  <a:t>e</a:t>
                </a:r>
                <a:endParaRPr lang="en-US" altLang="en-US" sz="2800" b="0" dirty="0"/>
              </a:p>
            </p:txBody>
          </p:sp>
          <p:cxnSp>
            <p:nvCxnSpPr>
              <p:cNvPr id="10" name="Straight Arrow Connector 9"/>
              <p:cNvCxnSpPr/>
              <p:nvPr/>
            </p:nvCxnSpPr>
            <p:spPr>
              <a:xfrm flipH="1">
                <a:off x="2972481" y="4295150"/>
                <a:ext cx="1036778" cy="96265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1" name="TextBox 15"/>
              <p:cNvSpPr txBox="1">
                <a:spLocks noChangeArrowheads="1"/>
              </p:cNvSpPr>
              <p:nvPr/>
            </p:nvSpPr>
            <p:spPr bwMode="auto">
              <a:xfrm>
                <a:off x="6371960" y="5092006"/>
                <a:ext cx="444352"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ctr">
                  <a:defRPr b="1">
                    <a:solidFill>
                      <a:schemeClr val="tx1"/>
                    </a:solidFill>
                    <a:latin typeface="Tahoma" panose="020B0604030504040204" pitchFamily="34" charset="0"/>
                  </a:defRPr>
                </a:lvl1pPr>
                <a:lvl2pPr marL="742950" indent="-285750" algn="ctr">
                  <a:defRPr b="1">
                    <a:solidFill>
                      <a:schemeClr val="tx1"/>
                    </a:solidFill>
                    <a:latin typeface="Tahoma" panose="020B0604030504040204" pitchFamily="34" charset="0"/>
                  </a:defRPr>
                </a:lvl2pPr>
                <a:lvl3pPr marL="1143000" indent="-228600" algn="ctr">
                  <a:defRPr b="1">
                    <a:solidFill>
                      <a:schemeClr val="tx1"/>
                    </a:solidFill>
                    <a:latin typeface="Tahoma" panose="020B0604030504040204" pitchFamily="34" charset="0"/>
                  </a:defRPr>
                </a:lvl3pPr>
                <a:lvl4pPr marL="1600200" indent="-228600" algn="ctr">
                  <a:defRPr b="1">
                    <a:solidFill>
                      <a:schemeClr val="tx1"/>
                    </a:solidFill>
                    <a:latin typeface="Tahoma" panose="020B0604030504040204" pitchFamily="34" charset="0"/>
                  </a:defRPr>
                </a:lvl4pPr>
                <a:lvl5pPr marL="2057400" indent="-228600" algn="ctr">
                  <a:defRPr b="1">
                    <a:solidFill>
                      <a:schemeClr val="tx1"/>
                    </a:solidFill>
                    <a:latin typeface="Tahoma" panose="020B0604030504040204" pitchFamily="34" charset="0"/>
                  </a:defRPr>
                </a:lvl5pPr>
                <a:lvl6pPr marL="2514600" indent="-228600" algn="ctr" eaLnBrk="0" fontAlgn="base" hangingPunct="0">
                  <a:spcBef>
                    <a:spcPct val="0"/>
                  </a:spcBef>
                  <a:spcAft>
                    <a:spcPct val="0"/>
                  </a:spcAft>
                  <a:defRPr b="1">
                    <a:solidFill>
                      <a:schemeClr val="tx1"/>
                    </a:solidFill>
                    <a:latin typeface="Tahoma" panose="020B0604030504040204" pitchFamily="34" charset="0"/>
                  </a:defRPr>
                </a:lvl6pPr>
                <a:lvl7pPr marL="2971800" indent="-228600" algn="ctr" eaLnBrk="0" fontAlgn="base" hangingPunct="0">
                  <a:spcBef>
                    <a:spcPct val="0"/>
                  </a:spcBef>
                  <a:spcAft>
                    <a:spcPct val="0"/>
                  </a:spcAft>
                  <a:defRPr b="1">
                    <a:solidFill>
                      <a:schemeClr val="tx1"/>
                    </a:solidFill>
                    <a:latin typeface="Tahoma" panose="020B0604030504040204" pitchFamily="34" charset="0"/>
                  </a:defRPr>
                </a:lvl7pPr>
                <a:lvl8pPr marL="3429000" indent="-228600" algn="ctr" eaLnBrk="0" fontAlgn="base" hangingPunct="0">
                  <a:spcBef>
                    <a:spcPct val="0"/>
                  </a:spcBef>
                  <a:spcAft>
                    <a:spcPct val="0"/>
                  </a:spcAft>
                  <a:defRPr b="1">
                    <a:solidFill>
                      <a:schemeClr val="tx1"/>
                    </a:solidFill>
                    <a:latin typeface="Tahoma" panose="020B0604030504040204" pitchFamily="34" charset="0"/>
                  </a:defRPr>
                </a:lvl8pPr>
                <a:lvl9pPr marL="3886200" indent="-228600" algn="ctr" eaLnBrk="0" fontAlgn="base" hangingPunct="0">
                  <a:spcBef>
                    <a:spcPct val="0"/>
                  </a:spcBef>
                  <a:spcAft>
                    <a:spcPct val="0"/>
                  </a:spcAft>
                  <a:defRPr b="1">
                    <a:solidFill>
                      <a:schemeClr val="tx1"/>
                    </a:solidFill>
                    <a:latin typeface="Tahoma" panose="020B0604030504040204" pitchFamily="34" charset="0"/>
                  </a:defRPr>
                </a:lvl9pPr>
              </a:lstStyle>
              <a:p>
                <a:r>
                  <a:rPr lang="en-US" altLang="en-US" sz="2800" b="0" dirty="0">
                    <a:latin typeface="Times New Roman" panose="02020603050405020304" pitchFamily="18" charset="0"/>
                    <a:cs typeface="Times New Roman" panose="02020603050405020304" pitchFamily="18" charset="0"/>
                  </a:rPr>
                  <a:t>Y</a:t>
                </a:r>
              </a:p>
            </p:txBody>
          </p:sp>
          <p:cxnSp>
            <p:nvCxnSpPr>
              <p:cNvPr id="12" name="Straight Arrow Connector 11"/>
              <p:cNvCxnSpPr/>
              <p:nvPr/>
            </p:nvCxnSpPr>
            <p:spPr>
              <a:xfrm>
                <a:off x="3143023" y="5358038"/>
                <a:ext cx="2648177" cy="45353"/>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p:nvPr/>
            </p:nvCxnSpPr>
            <p:spPr>
              <a:xfrm flipH="1" flipV="1">
                <a:off x="2986012" y="5586554"/>
                <a:ext cx="1301246" cy="91095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4" name="Straight Arrow Connector 13"/>
              <p:cNvCxnSpPr/>
              <p:nvPr/>
            </p:nvCxnSpPr>
            <p:spPr>
              <a:xfrm flipV="1">
                <a:off x="4545527" y="5559330"/>
                <a:ext cx="1380718" cy="938177"/>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5" name="TextBox 5"/>
              <p:cNvSpPr txBox="1">
                <a:spLocks noChangeArrowheads="1"/>
              </p:cNvSpPr>
              <p:nvPr/>
            </p:nvSpPr>
            <p:spPr bwMode="auto">
              <a:xfrm>
                <a:off x="4144106" y="6680670"/>
                <a:ext cx="564578" cy="537928"/>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none">
                <a:spAutoFit/>
              </a:bodyPr>
              <a:lstStyle>
                <a:lvl1pPr algn="ctr">
                  <a:defRPr b="1">
                    <a:solidFill>
                      <a:schemeClr val="tx1"/>
                    </a:solidFill>
                    <a:latin typeface="Tahoma" panose="020B0604030504040204" pitchFamily="34" charset="0"/>
                  </a:defRPr>
                </a:lvl1pPr>
                <a:lvl2pPr marL="742950" indent="-285750" algn="ctr">
                  <a:defRPr b="1">
                    <a:solidFill>
                      <a:schemeClr val="tx1"/>
                    </a:solidFill>
                    <a:latin typeface="Tahoma" panose="020B0604030504040204" pitchFamily="34" charset="0"/>
                  </a:defRPr>
                </a:lvl2pPr>
                <a:lvl3pPr marL="1143000" indent="-228600" algn="ctr">
                  <a:defRPr b="1">
                    <a:solidFill>
                      <a:schemeClr val="tx1"/>
                    </a:solidFill>
                    <a:latin typeface="Tahoma" panose="020B0604030504040204" pitchFamily="34" charset="0"/>
                  </a:defRPr>
                </a:lvl3pPr>
                <a:lvl4pPr marL="1600200" indent="-228600" algn="ctr">
                  <a:defRPr b="1">
                    <a:solidFill>
                      <a:schemeClr val="tx1"/>
                    </a:solidFill>
                    <a:latin typeface="Tahoma" panose="020B0604030504040204" pitchFamily="34" charset="0"/>
                  </a:defRPr>
                </a:lvl4pPr>
                <a:lvl5pPr marL="2057400" indent="-228600" algn="ctr">
                  <a:defRPr b="1">
                    <a:solidFill>
                      <a:schemeClr val="tx1"/>
                    </a:solidFill>
                    <a:latin typeface="Tahoma" panose="020B0604030504040204" pitchFamily="34" charset="0"/>
                  </a:defRPr>
                </a:lvl5pPr>
                <a:lvl6pPr marL="2514600" indent="-228600" algn="ctr" eaLnBrk="0" fontAlgn="base" hangingPunct="0">
                  <a:spcBef>
                    <a:spcPct val="0"/>
                  </a:spcBef>
                  <a:spcAft>
                    <a:spcPct val="0"/>
                  </a:spcAft>
                  <a:defRPr b="1">
                    <a:solidFill>
                      <a:schemeClr val="tx1"/>
                    </a:solidFill>
                    <a:latin typeface="Tahoma" panose="020B0604030504040204" pitchFamily="34" charset="0"/>
                  </a:defRPr>
                </a:lvl6pPr>
                <a:lvl7pPr marL="2971800" indent="-228600" algn="ctr" eaLnBrk="0" fontAlgn="base" hangingPunct="0">
                  <a:spcBef>
                    <a:spcPct val="0"/>
                  </a:spcBef>
                  <a:spcAft>
                    <a:spcPct val="0"/>
                  </a:spcAft>
                  <a:defRPr b="1">
                    <a:solidFill>
                      <a:schemeClr val="tx1"/>
                    </a:solidFill>
                    <a:latin typeface="Tahoma" panose="020B0604030504040204" pitchFamily="34" charset="0"/>
                  </a:defRPr>
                </a:lvl7pPr>
                <a:lvl8pPr marL="3429000" indent="-228600" algn="ctr" eaLnBrk="0" fontAlgn="base" hangingPunct="0">
                  <a:spcBef>
                    <a:spcPct val="0"/>
                  </a:spcBef>
                  <a:spcAft>
                    <a:spcPct val="0"/>
                  </a:spcAft>
                  <a:defRPr b="1">
                    <a:solidFill>
                      <a:schemeClr val="tx1"/>
                    </a:solidFill>
                    <a:latin typeface="Tahoma" panose="020B0604030504040204" pitchFamily="34" charset="0"/>
                  </a:defRPr>
                </a:lvl8pPr>
                <a:lvl9pPr marL="3886200" indent="-228600" algn="ctr" eaLnBrk="0" fontAlgn="base" hangingPunct="0">
                  <a:spcBef>
                    <a:spcPct val="0"/>
                  </a:spcBef>
                  <a:spcAft>
                    <a:spcPct val="0"/>
                  </a:spcAft>
                  <a:defRPr b="1">
                    <a:solidFill>
                      <a:schemeClr val="tx1"/>
                    </a:solidFill>
                    <a:latin typeface="Tahoma" panose="020B0604030504040204" pitchFamily="34" charset="0"/>
                  </a:defRPr>
                </a:lvl9pPr>
              </a:lstStyle>
              <a:p>
                <a:r>
                  <a:rPr lang="en-US" altLang="en-US" sz="2800" b="0" dirty="0">
                    <a:latin typeface="Times New Roman" panose="02020603050405020304" pitchFamily="18" charset="0"/>
                    <a:cs typeface="Times New Roman" panose="02020603050405020304" pitchFamily="18" charset="0"/>
                  </a:rPr>
                  <a:t>X</a:t>
                </a:r>
                <a:r>
                  <a:rPr lang="en-US" altLang="en-US" sz="2800" b="0" baseline="-25000" dirty="0">
                    <a:latin typeface="Times New Roman" panose="02020603050405020304" pitchFamily="18" charset="0"/>
                    <a:cs typeface="Times New Roman" panose="02020603050405020304" pitchFamily="18" charset="0"/>
                  </a:rPr>
                  <a:t>2</a:t>
                </a:r>
                <a:endParaRPr lang="en-US" altLang="en-US" sz="2800" b="0" dirty="0">
                  <a:latin typeface="Times New Roman" panose="02020603050405020304" pitchFamily="18" charset="0"/>
                  <a:cs typeface="Times New Roman" panose="02020603050405020304" pitchFamily="18" charset="0"/>
                </a:endParaRPr>
              </a:p>
            </p:txBody>
          </p:sp>
        </p:grpSp>
      </p:grpSp>
      <p:graphicFrame>
        <p:nvGraphicFramePr>
          <p:cNvPr id="4" name="Object 3"/>
          <p:cNvGraphicFramePr>
            <a:graphicFrameLocks noChangeAspect="1"/>
          </p:cNvGraphicFramePr>
          <p:nvPr>
            <p:extLst>
              <p:ext uri="{D42A27DB-BD31-4B8C-83A1-F6EECF244321}">
                <p14:modId xmlns:p14="http://schemas.microsoft.com/office/powerpoint/2010/main" val="726400130"/>
              </p:ext>
            </p:extLst>
          </p:nvPr>
        </p:nvGraphicFramePr>
        <p:xfrm>
          <a:off x="2586038" y="1165225"/>
          <a:ext cx="4222750" cy="720725"/>
        </p:xfrm>
        <a:graphic>
          <a:graphicData uri="http://schemas.openxmlformats.org/presentationml/2006/ole">
            <mc:AlternateContent xmlns:mc="http://schemas.openxmlformats.org/markup-compatibility/2006">
              <mc:Choice xmlns:v="urn:schemas-microsoft-com:vml" Requires="v">
                <p:oleObj spid="_x0000_s161892" name="Equation" r:id="rId3" imgW="1549080" imgH="228600" progId="Equation.DSMT4">
                  <p:embed/>
                </p:oleObj>
              </mc:Choice>
              <mc:Fallback>
                <p:oleObj name="Equation" r:id="rId3" imgW="1549080" imgH="228600" progId="Equation.DSMT4">
                  <p:embed/>
                  <p:pic>
                    <p:nvPicPr>
                      <p:cNvPr id="4" name="Object 3"/>
                      <p:cNvPicPr/>
                      <p:nvPr/>
                    </p:nvPicPr>
                    <p:blipFill>
                      <a:blip r:embed="rId4"/>
                      <a:stretch>
                        <a:fillRect/>
                      </a:stretch>
                    </p:blipFill>
                    <p:spPr>
                      <a:xfrm>
                        <a:off x="2586038" y="1165225"/>
                        <a:ext cx="4222750" cy="720725"/>
                      </a:xfrm>
                      <a:prstGeom prst="rect">
                        <a:avLst/>
                      </a:prstGeom>
                    </p:spPr>
                  </p:pic>
                </p:oleObj>
              </mc:Fallback>
            </mc:AlternateContent>
          </a:graphicData>
        </a:graphic>
      </p:graphicFrame>
      <p:sp>
        <p:nvSpPr>
          <p:cNvPr id="16" name="Footer Placeholder 15"/>
          <p:cNvSpPr>
            <a:spLocks noGrp="1"/>
          </p:cNvSpPr>
          <p:nvPr>
            <p:ph type="ftr" sz="quarter" idx="11"/>
          </p:nvPr>
        </p:nvSpPr>
        <p:spPr/>
        <p:txBody>
          <a:bodyPr/>
          <a:lstStyle/>
          <a:p>
            <a:pPr>
              <a:defRPr/>
            </a:pPr>
            <a:r>
              <a:rPr lang="zh-CN" altLang="en-US"/>
              <a:t>版权所有</a:t>
            </a:r>
            <a:r>
              <a:rPr lang="en-US" altLang="zh-CN"/>
              <a:t>@</a:t>
            </a:r>
            <a:r>
              <a:rPr lang="zh-CN" altLang="en-US"/>
              <a:t>上海财经大学出版社，使用需经授权</a:t>
            </a:r>
            <a:endParaRPr lang="en-US" dirty="0"/>
          </a:p>
        </p:txBody>
      </p:sp>
      <p:sp>
        <p:nvSpPr>
          <p:cNvPr id="17" name="Oval 16"/>
          <p:cNvSpPr/>
          <p:nvPr/>
        </p:nvSpPr>
        <p:spPr>
          <a:xfrm>
            <a:off x="2971800" y="3310443"/>
            <a:ext cx="193187" cy="194757"/>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8" name="Oval 17"/>
          <p:cNvSpPr/>
          <p:nvPr/>
        </p:nvSpPr>
        <p:spPr>
          <a:xfrm>
            <a:off x="4347610" y="2209800"/>
            <a:ext cx="118623" cy="147544"/>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20" name="Oval 19"/>
          <p:cNvSpPr/>
          <p:nvPr/>
        </p:nvSpPr>
        <p:spPr>
          <a:xfrm>
            <a:off x="6196330" y="3333698"/>
            <a:ext cx="128270" cy="15064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23" name="Oval 22"/>
          <p:cNvSpPr/>
          <p:nvPr/>
        </p:nvSpPr>
        <p:spPr>
          <a:xfrm>
            <a:off x="4577941" y="4403738"/>
            <a:ext cx="118539" cy="141611"/>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Tree>
    <p:extLst>
      <p:ext uri="{BB962C8B-B14F-4D97-AF65-F5344CB8AC3E}">
        <p14:creationId xmlns:p14="http://schemas.microsoft.com/office/powerpoint/2010/main" val="1067756975"/>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304800"/>
            <a:ext cx="8610599" cy="533401"/>
          </a:xfrm>
        </p:spPr>
        <p:txBody>
          <a:bodyPr/>
          <a:lstStyle/>
          <a:p>
            <a:r>
              <a:rPr lang="zh-CN" altLang="en-US" dirty="0"/>
              <a:t>面板数据回归</a:t>
            </a:r>
            <a:endParaRPr lang="en-CA" dirty="0"/>
          </a:p>
        </p:txBody>
      </p:sp>
      <mc:AlternateContent xmlns:mc="http://schemas.openxmlformats.org/markup-compatibility/2006" xmlns:a14="http://schemas.microsoft.com/office/drawing/2010/main">
        <mc:Choice Requires="a14">
          <p:sp>
            <p:nvSpPr>
              <p:cNvPr id="9" name="Rectangle 8"/>
              <p:cNvSpPr/>
              <p:nvPr/>
            </p:nvSpPr>
            <p:spPr>
              <a:xfrm>
                <a:off x="449485" y="2214993"/>
                <a:ext cx="8370094" cy="1474378"/>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CA" i="1">
                              <a:latin typeface="Cambria Math" panose="02040503050406030204" pitchFamily="18" charset="0"/>
                            </a:rPr>
                          </m:ctrlPr>
                        </m:sSubPr>
                        <m:e>
                          <m:r>
                            <a:rPr lang="en-CA" i="1">
                              <a:latin typeface="Cambria Math" panose="02040503050406030204" pitchFamily="18" charset="0"/>
                            </a:rPr>
                            <m:t>𝐼𝑛𝑐</m:t>
                          </m:r>
                        </m:e>
                        <m:sub>
                          <m:r>
                            <a:rPr lang="en-CA" i="1">
                              <a:latin typeface="Cambria Math" panose="02040503050406030204" pitchFamily="18" charset="0"/>
                            </a:rPr>
                            <m:t>𝑖𝑡</m:t>
                          </m:r>
                        </m:sub>
                      </m:sSub>
                      <m:r>
                        <a:rPr lang="en-CA" i="0">
                          <a:latin typeface="Cambria Math" panose="02040503050406030204" pitchFamily="18" charset="0"/>
                        </a:rPr>
                        <m:t>=</m:t>
                      </m:r>
                      <m:r>
                        <a:rPr lang="en-CA" i="1">
                          <a:latin typeface="Cambria Math" panose="02040503050406030204" pitchFamily="18" charset="0"/>
                        </a:rPr>
                        <m:t>𝛼</m:t>
                      </m:r>
                      <m:r>
                        <a:rPr lang="en-CA" i="0">
                          <a:latin typeface="Cambria Math" panose="02040503050406030204" pitchFamily="18" charset="0"/>
                        </a:rPr>
                        <m:t>+</m:t>
                      </m:r>
                      <m:limLow>
                        <m:limLowPr>
                          <m:ctrlPr>
                            <a:rPr lang="en-CA" i="1">
                              <a:latin typeface="Cambria Math" panose="02040503050406030204" pitchFamily="18" charset="0"/>
                            </a:rPr>
                          </m:ctrlPr>
                        </m:limLowPr>
                        <m:e>
                          <m:groupChr>
                            <m:groupChrPr>
                              <m:chr m:val="⏟"/>
                              <m:ctrlPr>
                                <a:rPr lang="en-CA" i="1">
                                  <a:latin typeface="Cambria Math" panose="02040503050406030204" pitchFamily="18" charset="0"/>
                                </a:rPr>
                              </m:ctrlPr>
                            </m:groupChrPr>
                            <m:e>
                              <m:sSub>
                                <m:sSubPr>
                                  <m:ctrlPr>
                                    <a:rPr lang="en-CA" i="1">
                                      <a:latin typeface="Cambria Math" panose="02040503050406030204" pitchFamily="18" charset="0"/>
                                    </a:rPr>
                                  </m:ctrlPr>
                                </m:sSubPr>
                                <m:e>
                                  <m:r>
                                    <a:rPr lang="en-CA" i="1">
                                      <a:latin typeface="Cambria Math" panose="02040503050406030204" pitchFamily="18" charset="0"/>
                                    </a:rPr>
                                    <m:t>𝛽</m:t>
                                  </m:r>
                                </m:e>
                                <m:sub>
                                  <m:r>
                                    <a:rPr lang="en-CA" i="0">
                                      <a:latin typeface="Cambria Math" panose="02040503050406030204" pitchFamily="18" charset="0"/>
                                    </a:rPr>
                                    <m:t>1</m:t>
                                  </m:r>
                                </m:sub>
                              </m:sSub>
                              <m:sSub>
                                <m:sSubPr>
                                  <m:ctrlPr>
                                    <a:rPr lang="en-CA" i="1">
                                      <a:latin typeface="Cambria Math" panose="02040503050406030204" pitchFamily="18" charset="0"/>
                                    </a:rPr>
                                  </m:ctrlPr>
                                </m:sSubPr>
                                <m:e>
                                  <m:r>
                                    <a:rPr lang="en-CA" i="1">
                                      <a:latin typeface="Cambria Math" panose="02040503050406030204" pitchFamily="18" charset="0"/>
                                    </a:rPr>
                                    <m:t>𝐸𝐷𝑈</m:t>
                                  </m:r>
                                </m:e>
                                <m:sub>
                                  <m:r>
                                    <a:rPr lang="en-CA" i="1">
                                      <a:latin typeface="Cambria Math" panose="02040503050406030204" pitchFamily="18" charset="0"/>
                                    </a:rPr>
                                    <m:t>𝑖𝑡</m:t>
                                  </m:r>
                                </m:sub>
                              </m:sSub>
                              <m:r>
                                <a:rPr lang="en-CA" i="0">
                                  <a:latin typeface="Cambria Math" panose="02040503050406030204" pitchFamily="18" charset="0"/>
                                </a:rPr>
                                <m:t>+</m:t>
                              </m:r>
                              <m:sSub>
                                <m:sSubPr>
                                  <m:ctrlPr>
                                    <a:rPr lang="en-CA" i="1">
                                      <a:latin typeface="Cambria Math" panose="02040503050406030204" pitchFamily="18" charset="0"/>
                                    </a:rPr>
                                  </m:ctrlPr>
                                </m:sSubPr>
                                <m:e>
                                  <m:r>
                                    <a:rPr lang="en-CA" i="1">
                                      <a:latin typeface="Cambria Math" panose="02040503050406030204" pitchFamily="18" charset="0"/>
                                    </a:rPr>
                                    <m:t>𝛽</m:t>
                                  </m:r>
                                </m:e>
                                <m:sub>
                                  <m:r>
                                    <a:rPr lang="en-CA" i="0">
                                      <a:latin typeface="Cambria Math" panose="02040503050406030204" pitchFamily="18" charset="0"/>
                                    </a:rPr>
                                    <m:t>2</m:t>
                                  </m:r>
                                </m:sub>
                              </m:sSub>
                              <m:sSub>
                                <m:sSubPr>
                                  <m:ctrlPr>
                                    <a:rPr lang="en-CA" i="1">
                                      <a:latin typeface="Cambria Math" panose="02040503050406030204" pitchFamily="18" charset="0"/>
                                    </a:rPr>
                                  </m:ctrlPr>
                                </m:sSubPr>
                                <m:e>
                                  <m:r>
                                    <a:rPr lang="en-CA" i="1">
                                      <a:latin typeface="Cambria Math" panose="02040503050406030204" pitchFamily="18" charset="0"/>
                                    </a:rPr>
                                    <m:t>𝐴𝐺𝐸</m:t>
                                  </m:r>
                                </m:e>
                                <m:sub>
                                  <m:r>
                                    <a:rPr lang="en-CA" i="1">
                                      <a:latin typeface="Cambria Math" panose="02040503050406030204" pitchFamily="18" charset="0"/>
                                    </a:rPr>
                                    <m:t>𝑖𝑡</m:t>
                                  </m:r>
                                </m:sub>
                              </m:sSub>
                            </m:e>
                          </m:groupChr>
                        </m:e>
                        <m:lim>
                          <m:eqArr>
                            <m:eqArrPr>
                              <m:ctrlPr>
                                <a:rPr lang="en-CA" i="1">
                                  <a:latin typeface="Cambria Math" panose="02040503050406030204" pitchFamily="18" charset="0"/>
                                </a:rPr>
                              </m:ctrlPr>
                            </m:eqArrPr>
                            <m:e>
                              <m:r>
                                <a:rPr lang="en-CA" i="0">
                                  <a:latin typeface="Cambria Math" panose="02040503050406030204" pitchFamily="18" charset="0"/>
                                </a:rPr>
                                <m:t>&amp;</m:t>
                              </m:r>
                              <m:r>
                                <a:rPr lang="en-CA" i="0">
                                  <a:latin typeface="Cambria Math" panose="02040503050406030204" pitchFamily="18" charset="0"/>
                                </a:rPr>
                                <m:t>可观测</m:t>
                              </m:r>
                            </m:e>
                            <m:e>
                              <m:r>
                                <a:rPr lang="en-CA" i="0">
                                  <a:latin typeface="Cambria Math" panose="02040503050406030204" pitchFamily="18" charset="0"/>
                                </a:rPr>
                                <m:t>&amp;</m:t>
                              </m:r>
                              <m:r>
                                <a:rPr lang="en-CA" i="0">
                                  <a:latin typeface="Cambria Math" panose="02040503050406030204" pitchFamily="18" charset="0"/>
                                </a:rPr>
                                <m:t>随时间变化</m:t>
                              </m:r>
                            </m:e>
                            <m:e>
                              <m:r>
                                <a:rPr lang="en-CA" i="0">
                                  <a:latin typeface="Cambria Math" panose="02040503050406030204" pitchFamily="18" charset="0"/>
                                </a:rPr>
                                <m:t>&amp;</m:t>
                              </m:r>
                              <m:r>
                                <a:rPr lang="en-CA" i="0">
                                  <a:latin typeface="Cambria Math" panose="02040503050406030204" pitchFamily="18" charset="0"/>
                                </a:rPr>
                                <m:t>变量</m:t>
                              </m:r>
                            </m:e>
                          </m:eqArr>
                          <m:r>
                            <a:rPr lang="en-CA" i="0">
                              <a:latin typeface="Cambria Math" panose="02040503050406030204" pitchFamily="18" charset="0"/>
                            </a:rPr>
                            <m:t>的</m:t>
                          </m:r>
                        </m:lim>
                      </m:limLow>
                      <m:r>
                        <a:rPr lang="en-CA" i="0">
                          <a:latin typeface="Cambria Math" panose="02040503050406030204" pitchFamily="18" charset="0"/>
                        </a:rPr>
                        <m:t>+</m:t>
                      </m:r>
                      <m:limLow>
                        <m:limLowPr>
                          <m:ctrlPr>
                            <a:rPr lang="en-CA" i="1">
                              <a:latin typeface="Cambria Math" panose="02040503050406030204" pitchFamily="18" charset="0"/>
                            </a:rPr>
                          </m:ctrlPr>
                        </m:limLowPr>
                        <m:e>
                          <m:groupChr>
                            <m:groupChrPr>
                              <m:chr m:val="⏟"/>
                              <m:ctrlPr>
                                <a:rPr lang="en-CA" i="1">
                                  <a:latin typeface="Cambria Math" panose="02040503050406030204" pitchFamily="18" charset="0"/>
                                </a:rPr>
                              </m:ctrlPr>
                            </m:groupChrPr>
                            <m:e>
                              <m:sSub>
                                <m:sSubPr>
                                  <m:ctrlPr>
                                    <a:rPr lang="en-CA" i="1">
                                      <a:latin typeface="Cambria Math" panose="02040503050406030204" pitchFamily="18" charset="0"/>
                                    </a:rPr>
                                  </m:ctrlPr>
                                </m:sSubPr>
                                <m:e>
                                  <m:r>
                                    <a:rPr lang="en-CA" i="1">
                                      <a:latin typeface="Cambria Math" panose="02040503050406030204" pitchFamily="18" charset="0"/>
                                    </a:rPr>
                                    <m:t>𝛽</m:t>
                                  </m:r>
                                </m:e>
                                <m:sub>
                                  <m:r>
                                    <a:rPr lang="en-CA" i="0">
                                      <a:latin typeface="Cambria Math" panose="02040503050406030204" pitchFamily="18" charset="0"/>
                                    </a:rPr>
                                    <m:t>3</m:t>
                                  </m:r>
                                </m:sub>
                              </m:sSub>
                              <m:sSub>
                                <m:sSubPr>
                                  <m:ctrlPr>
                                    <a:rPr lang="en-CA" i="1">
                                      <a:latin typeface="Cambria Math" panose="02040503050406030204" pitchFamily="18" charset="0"/>
                                    </a:rPr>
                                  </m:ctrlPr>
                                </m:sSubPr>
                                <m:e>
                                  <m:r>
                                    <a:rPr lang="en-CA" i="1">
                                      <a:latin typeface="Cambria Math" panose="02040503050406030204" pitchFamily="18" charset="0"/>
                                    </a:rPr>
                                    <m:t>𝐺𝐸𝑁𝐷𝐸𝑅</m:t>
                                  </m:r>
                                </m:e>
                                <m:sub>
                                  <m:r>
                                    <a:rPr lang="en-CA" i="1">
                                      <a:latin typeface="Cambria Math" panose="02040503050406030204" pitchFamily="18" charset="0"/>
                                    </a:rPr>
                                    <m:t>𝑖</m:t>
                                  </m:r>
                                </m:sub>
                              </m:sSub>
                            </m:e>
                          </m:groupChr>
                        </m:e>
                        <m:lim>
                          <m:eqArr>
                            <m:eqArrPr>
                              <m:ctrlPr>
                                <a:rPr lang="en-CA" i="1">
                                  <a:latin typeface="Cambria Math" panose="02040503050406030204" pitchFamily="18" charset="0"/>
                                </a:rPr>
                              </m:ctrlPr>
                            </m:eqArrPr>
                            <m:e>
                              <m:r>
                                <a:rPr lang="en-CA" i="0">
                                  <a:latin typeface="Cambria Math" panose="02040503050406030204" pitchFamily="18" charset="0"/>
                                </a:rPr>
                                <m:t>&amp;</m:t>
                              </m:r>
                              <m:r>
                                <a:rPr lang="en-CA" i="0">
                                  <a:latin typeface="Cambria Math" panose="02040503050406030204" pitchFamily="18" charset="0"/>
                                </a:rPr>
                                <m:t>可观测</m:t>
                              </m:r>
                            </m:e>
                            <m:e>
                              <m:r>
                                <a:rPr lang="en-CA" i="0">
                                  <a:latin typeface="Cambria Math" panose="02040503050406030204" pitchFamily="18" charset="0"/>
                                </a:rPr>
                                <m:t>&amp;</m:t>
                              </m:r>
                              <m:r>
                                <a:rPr lang="en-CA" i="0">
                                  <a:latin typeface="Cambria Math" panose="02040503050406030204" pitchFamily="18" charset="0"/>
                                </a:rPr>
                                <m:t>不随时间变化的</m:t>
                              </m:r>
                            </m:e>
                            <m:e>
                              <m:r>
                                <a:rPr lang="en-CA" i="0">
                                  <a:latin typeface="Cambria Math" panose="02040503050406030204" pitchFamily="18" charset="0"/>
                                </a:rPr>
                                <m:t>&amp;</m:t>
                              </m:r>
                              <m:r>
                                <a:rPr lang="en-CA" i="0">
                                  <a:latin typeface="Cambria Math" panose="02040503050406030204" pitchFamily="18" charset="0"/>
                                </a:rPr>
                                <m:t>变量</m:t>
                              </m:r>
                            </m:e>
                          </m:eqArr>
                        </m:lim>
                      </m:limLow>
                      <m:r>
                        <a:rPr lang="en-CA" i="0">
                          <a:latin typeface="Cambria Math" panose="02040503050406030204" pitchFamily="18" charset="0"/>
                        </a:rPr>
                        <m:t>+</m:t>
                      </m:r>
                      <m:limLow>
                        <m:limLowPr>
                          <m:ctrlPr>
                            <a:rPr lang="en-CA" i="1">
                              <a:latin typeface="Cambria Math" panose="02040503050406030204" pitchFamily="18" charset="0"/>
                            </a:rPr>
                          </m:ctrlPr>
                        </m:limLowPr>
                        <m:e>
                          <m:groupChr>
                            <m:groupChrPr>
                              <m:chr m:val="⏟"/>
                              <m:ctrlPr>
                                <a:rPr lang="en-CA" i="1">
                                  <a:latin typeface="Cambria Math" panose="02040503050406030204" pitchFamily="18" charset="0"/>
                                </a:rPr>
                              </m:ctrlPr>
                            </m:groupChrPr>
                            <m:e>
                              <m:sSub>
                                <m:sSubPr>
                                  <m:ctrlPr>
                                    <a:rPr lang="en-CA" i="1">
                                      <a:latin typeface="Cambria Math" panose="02040503050406030204" pitchFamily="18" charset="0"/>
                                    </a:rPr>
                                  </m:ctrlPr>
                                </m:sSubPr>
                                <m:e>
                                  <m:r>
                                    <a:rPr lang="en-CA" i="1">
                                      <a:latin typeface="Cambria Math" panose="02040503050406030204" pitchFamily="18" charset="0"/>
                                    </a:rPr>
                                    <m:t>𝛼</m:t>
                                  </m:r>
                                </m:e>
                                <m:sub>
                                  <m:r>
                                    <a:rPr lang="en-CA" i="1">
                                      <a:latin typeface="Cambria Math" panose="02040503050406030204" pitchFamily="18" charset="0"/>
                                    </a:rPr>
                                    <m:t>𝑖</m:t>
                                  </m:r>
                                </m:sub>
                              </m:sSub>
                            </m:e>
                          </m:groupChr>
                        </m:e>
                        <m:lim>
                          <m:eqArr>
                            <m:eqArrPr>
                              <m:ctrlPr>
                                <a:rPr lang="en-CA" i="1">
                                  <a:latin typeface="Cambria Math" panose="02040503050406030204" pitchFamily="18" charset="0"/>
                                </a:rPr>
                              </m:ctrlPr>
                            </m:eqArrPr>
                            <m:e>
                              <m:r>
                                <a:rPr lang="en-CA" i="0">
                                  <a:latin typeface="Cambria Math" panose="02040503050406030204" pitchFamily="18" charset="0"/>
                                </a:rPr>
                                <m:t>&amp;</m:t>
                              </m:r>
                              <m:r>
                                <a:rPr lang="en-CA" i="0">
                                  <a:latin typeface="Cambria Math" panose="02040503050406030204" pitchFamily="18" charset="0"/>
                                </a:rPr>
                                <m:t>不可观测</m:t>
                              </m:r>
                            </m:e>
                            <m:e>
                              <m:r>
                                <a:rPr lang="en-CA" i="0">
                                  <a:latin typeface="Cambria Math" panose="02040503050406030204" pitchFamily="18" charset="0"/>
                                </a:rPr>
                                <m:t>&amp;</m:t>
                              </m:r>
                              <m:r>
                                <a:rPr lang="en-CA" i="0">
                                  <a:latin typeface="Cambria Math" panose="02040503050406030204" pitchFamily="18" charset="0"/>
                                </a:rPr>
                                <m:t>不随时间变化的</m:t>
                              </m:r>
                            </m:e>
                            <m:e>
                              <m:r>
                                <a:rPr lang="en-CA" i="0">
                                  <a:latin typeface="Cambria Math" panose="02040503050406030204" pitchFamily="18" charset="0"/>
                                </a:rPr>
                                <m:t>&amp;</m:t>
                              </m:r>
                              <m:r>
                                <a:rPr lang="en-CA" i="0">
                                  <a:latin typeface="Cambria Math" panose="02040503050406030204" pitchFamily="18" charset="0"/>
                                </a:rPr>
                                <m:t>变量</m:t>
                              </m:r>
                            </m:e>
                          </m:eqArr>
                        </m:lim>
                      </m:limLow>
                      <m:r>
                        <a:rPr lang="en-CA" i="0">
                          <a:latin typeface="Cambria Math" panose="02040503050406030204" pitchFamily="18" charset="0"/>
                        </a:rPr>
                        <m:t>+</m:t>
                      </m:r>
                      <m:limLow>
                        <m:limLowPr>
                          <m:ctrlPr>
                            <a:rPr lang="en-CA" i="1">
                              <a:latin typeface="Cambria Math" panose="02040503050406030204" pitchFamily="18" charset="0"/>
                            </a:rPr>
                          </m:ctrlPr>
                        </m:limLowPr>
                        <m:e>
                          <m:groupChr>
                            <m:groupChrPr>
                              <m:chr m:val="⏟"/>
                              <m:ctrlPr>
                                <a:rPr lang="en-CA" i="1">
                                  <a:latin typeface="Cambria Math" panose="02040503050406030204" pitchFamily="18" charset="0"/>
                                </a:rPr>
                              </m:ctrlPr>
                            </m:groupChrPr>
                            <m:e>
                              <m:sSub>
                                <m:sSubPr>
                                  <m:ctrlPr>
                                    <a:rPr lang="en-CA" i="1">
                                      <a:latin typeface="Cambria Math" panose="02040503050406030204" pitchFamily="18" charset="0"/>
                                    </a:rPr>
                                  </m:ctrlPr>
                                </m:sSubPr>
                                <m:e>
                                  <m:r>
                                    <a:rPr lang="en-CA" i="1">
                                      <a:latin typeface="Cambria Math" panose="02040503050406030204" pitchFamily="18" charset="0"/>
                                    </a:rPr>
                                    <m:t>𝑢</m:t>
                                  </m:r>
                                </m:e>
                                <m:sub>
                                  <m:r>
                                    <a:rPr lang="en-CA" i="1">
                                      <a:latin typeface="Cambria Math" panose="02040503050406030204" pitchFamily="18" charset="0"/>
                                    </a:rPr>
                                    <m:t>𝑖𝑡</m:t>
                                  </m:r>
                                </m:sub>
                              </m:sSub>
                            </m:e>
                          </m:groupChr>
                        </m:e>
                        <m:lim>
                          <m:eqArr>
                            <m:eqArrPr>
                              <m:ctrlPr>
                                <a:rPr lang="en-CA" i="1">
                                  <a:latin typeface="Cambria Math" panose="02040503050406030204" pitchFamily="18" charset="0"/>
                                </a:rPr>
                              </m:ctrlPr>
                            </m:eqArrPr>
                            <m:e>
                              <m:r>
                                <a:rPr lang="en-CA" i="0">
                                  <a:latin typeface="Cambria Math" panose="02040503050406030204" pitchFamily="18" charset="0"/>
                                </a:rPr>
                                <m:t>&amp;</m:t>
                              </m:r>
                              <m:r>
                                <a:rPr lang="en-CA" i="0">
                                  <a:latin typeface="Cambria Math" panose="02040503050406030204" pitchFamily="18" charset="0"/>
                                </a:rPr>
                                <m:t>不可观测</m:t>
                              </m:r>
                            </m:e>
                            <m:e>
                              <m:r>
                                <a:rPr lang="en-CA" i="0">
                                  <a:latin typeface="Cambria Math" panose="02040503050406030204" pitchFamily="18" charset="0"/>
                                </a:rPr>
                                <m:t>&amp;</m:t>
                              </m:r>
                              <m:r>
                                <a:rPr lang="en-CA" i="0">
                                  <a:latin typeface="Cambria Math" panose="02040503050406030204" pitchFamily="18" charset="0"/>
                                </a:rPr>
                                <m:t>随时间变化的</m:t>
                              </m:r>
                            </m:e>
                            <m:e>
                              <m:r>
                                <a:rPr lang="en-CA" i="0">
                                  <a:latin typeface="Cambria Math" panose="02040503050406030204" pitchFamily="18" charset="0"/>
                                </a:rPr>
                                <m:t>&amp;</m:t>
                              </m:r>
                              <m:r>
                                <a:rPr lang="en-CA" i="0">
                                  <a:latin typeface="Cambria Math" panose="02040503050406030204" pitchFamily="18" charset="0"/>
                                </a:rPr>
                                <m:t>变量</m:t>
                              </m:r>
                            </m:e>
                          </m:eqArr>
                        </m:lim>
                      </m:limLow>
                    </m:oMath>
                  </m:oMathPara>
                </a14:m>
                <a:endParaRPr lang="en-CA" dirty="0"/>
              </a:p>
            </p:txBody>
          </p:sp>
        </mc:Choice>
        <mc:Fallback xmlns="">
          <p:sp>
            <p:nvSpPr>
              <p:cNvPr id="9" name="Rectangle 8"/>
              <p:cNvSpPr>
                <a:spLocks noRot="1" noChangeAspect="1" noMove="1" noResize="1" noEditPoints="1" noAdjustHandles="1" noChangeArrowheads="1" noChangeShapeType="1" noTextEdit="1"/>
              </p:cNvSpPr>
              <p:nvPr/>
            </p:nvSpPr>
            <p:spPr>
              <a:xfrm>
                <a:off x="449485" y="2214993"/>
                <a:ext cx="8370094" cy="1474378"/>
              </a:xfrm>
              <a:prstGeom prst="rect">
                <a:avLst/>
              </a:prstGeom>
              <a:blipFill>
                <a:blip r:embed="rId2"/>
                <a:stretch>
                  <a:fillRect r="-583" b="-4132"/>
                </a:stretch>
              </a:blipFill>
            </p:spPr>
            <p:txBody>
              <a:bodyPr/>
              <a:lstStyle/>
              <a:p>
                <a:r>
                  <a:rPr lang="en-CA">
                    <a:noFill/>
                  </a:rPr>
                  <a:t> </a:t>
                </a:r>
              </a:p>
            </p:txBody>
          </p:sp>
        </mc:Fallback>
      </mc:AlternateContent>
      <p:grpSp>
        <p:nvGrpSpPr>
          <p:cNvPr id="20" name="Group 19"/>
          <p:cNvGrpSpPr/>
          <p:nvPr/>
        </p:nvGrpSpPr>
        <p:grpSpPr>
          <a:xfrm>
            <a:off x="1524000" y="3990581"/>
            <a:ext cx="5145842" cy="2934336"/>
            <a:chOff x="0" y="0"/>
            <a:chExt cx="2950048" cy="2934502"/>
          </a:xfrm>
        </p:grpSpPr>
        <p:grpSp>
          <p:nvGrpSpPr>
            <p:cNvPr id="21" name="Group 20"/>
            <p:cNvGrpSpPr/>
            <p:nvPr/>
          </p:nvGrpSpPr>
          <p:grpSpPr>
            <a:xfrm>
              <a:off x="0" y="0"/>
              <a:ext cx="2950048" cy="2020070"/>
              <a:chOff x="0" y="0"/>
              <a:chExt cx="2950048" cy="2020070"/>
            </a:xfrm>
          </p:grpSpPr>
          <p:cxnSp>
            <p:nvCxnSpPr>
              <p:cNvPr id="24" name="Straight Arrow Connector 23"/>
              <p:cNvCxnSpPr/>
              <p:nvPr/>
            </p:nvCxnSpPr>
            <p:spPr>
              <a:xfrm>
                <a:off x="730155" y="1187355"/>
                <a:ext cx="1773382" cy="6927"/>
              </a:xfrm>
              <a:prstGeom prst="straightConnector1">
                <a:avLst/>
              </a:prstGeom>
              <a:noFill/>
              <a:ln w="6350" cap="flat" cmpd="sng" algn="ctr">
                <a:solidFill>
                  <a:srgbClr val="4472C4"/>
                </a:solidFill>
                <a:prstDash val="solid"/>
                <a:miter lim="800000"/>
                <a:tailEnd type="triangle"/>
              </a:ln>
              <a:effectLst/>
            </p:spPr>
          </p:cxnSp>
          <p:sp>
            <p:nvSpPr>
              <p:cNvPr id="25" name="Flowchart: Connector 24"/>
              <p:cNvSpPr/>
              <p:nvPr/>
            </p:nvSpPr>
            <p:spPr>
              <a:xfrm>
                <a:off x="614149" y="1146412"/>
                <a:ext cx="79721" cy="103331"/>
              </a:xfrm>
              <a:prstGeom prst="flowChartConnector">
                <a:avLst/>
              </a:prstGeom>
              <a:solidFill>
                <a:srgbClr val="4472C4"/>
              </a:solidFill>
              <a:ln w="12700" cap="flat" cmpd="sng" algn="ctr">
                <a:solidFill>
                  <a:srgbClr val="4472C4">
                    <a:shade val="50000"/>
                  </a:srgbClr>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en-CA"/>
              </a:p>
            </p:txBody>
          </p:sp>
          <p:sp>
            <p:nvSpPr>
              <p:cNvPr id="26" name="Flowchart: Connector 25"/>
              <p:cNvSpPr/>
              <p:nvPr/>
            </p:nvSpPr>
            <p:spPr>
              <a:xfrm>
                <a:off x="2504364" y="1146412"/>
                <a:ext cx="79721" cy="103331"/>
              </a:xfrm>
              <a:prstGeom prst="flowChartConnector">
                <a:avLst/>
              </a:prstGeom>
              <a:solidFill>
                <a:srgbClr val="4472C4"/>
              </a:solidFill>
              <a:ln w="12700" cap="flat" cmpd="sng" algn="ctr">
                <a:solidFill>
                  <a:srgbClr val="4472C4">
                    <a:shade val="50000"/>
                  </a:srgbClr>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en-CA"/>
              </a:p>
            </p:txBody>
          </p:sp>
          <p:sp>
            <p:nvSpPr>
              <p:cNvPr id="27" name="Flowchart: Connector 26"/>
              <p:cNvSpPr/>
              <p:nvPr/>
            </p:nvSpPr>
            <p:spPr>
              <a:xfrm>
                <a:off x="1521725" y="348018"/>
                <a:ext cx="79721" cy="103331"/>
              </a:xfrm>
              <a:prstGeom prst="flowChartConnector">
                <a:avLst/>
              </a:prstGeom>
              <a:noFill/>
              <a:ln w="12700" cap="flat" cmpd="sng" algn="ctr">
                <a:solidFill>
                  <a:srgbClr val="4472C4">
                    <a:shade val="50000"/>
                  </a:srgbClr>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en-CA"/>
              </a:p>
            </p:txBody>
          </p:sp>
          <p:sp>
            <p:nvSpPr>
              <p:cNvPr id="28" name="Flowchart: Connector 27"/>
              <p:cNvSpPr/>
              <p:nvPr/>
            </p:nvSpPr>
            <p:spPr>
              <a:xfrm>
                <a:off x="1589964" y="1937982"/>
                <a:ext cx="69273" cy="82088"/>
              </a:xfrm>
              <a:prstGeom prst="flowChartConnector">
                <a:avLst/>
              </a:prstGeom>
              <a:solidFill>
                <a:srgbClr val="4472C4"/>
              </a:solidFill>
              <a:ln w="12700" cap="flat" cmpd="sng" algn="ctr">
                <a:solidFill>
                  <a:srgbClr val="4472C4">
                    <a:shade val="50000"/>
                  </a:srgbClr>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en-CA"/>
              </a:p>
            </p:txBody>
          </p:sp>
          <p:cxnSp>
            <p:nvCxnSpPr>
              <p:cNvPr id="29" name="Straight Arrow Connector 28"/>
              <p:cNvCxnSpPr/>
              <p:nvPr/>
            </p:nvCxnSpPr>
            <p:spPr>
              <a:xfrm>
                <a:off x="1624083" y="443552"/>
                <a:ext cx="907011" cy="692727"/>
              </a:xfrm>
              <a:prstGeom prst="straightConnector1">
                <a:avLst/>
              </a:prstGeom>
              <a:noFill/>
              <a:ln w="6350" cap="flat" cmpd="sng" algn="ctr">
                <a:solidFill>
                  <a:srgbClr val="4472C4"/>
                </a:solidFill>
                <a:prstDash val="solid"/>
                <a:miter lim="800000"/>
                <a:tailEnd type="triangle"/>
              </a:ln>
              <a:effectLst/>
            </p:spPr>
          </p:cxnSp>
          <p:cxnSp>
            <p:nvCxnSpPr>
              <p:cNvPr id="30" name="Straight Arrow Connector 29"/>
              <p:cNvCxnSpPr/>
              <p:nvPr/>
            </p:nvCxnSpPr>
            <p:spPr>
              <a:xfrm flipH="1">
                <a:off x="723331" y="498143"/>
                <a:ext cx="187036" cy="623455"/>
              </a:xfrm>
              <a:prstGeom prst="straightConnector1">
                <a:avLst/>
              </a:prstGeom>
              <a:noFill/>
              <a:ln w="6350" cap="flat" cmpd="sng" algn="ctr">
                <a:solidFill>
                  <a:srgbClr val="4472C4"/>
                </a:solidFill>
                <a:prstDash val="solid"/>
                <a:miter lim="800000"/>
                <a:tailEnd type="triangle"/>
              </a:ln>
              <a:effectLst/>
            </p:spPr>
          </p:cxnSp>
          <p:cxnSp>
            <p:nvCxnSpPr>
              <p:cNvPr id="31" name="Straight Arrow Connector 30"/>
              <p:cNvCxnSpPr/>
              <p:nvPr/>
            </p:nvCxnSpPr>
            <p:spPr>
              <a:xfrm flipV="1">
                <a:off x="1671850" y="1269242"/>
                <a:ext cx="861291" cy="637309"/>
              </a:xfrm>
              <a:prstGeom prst="straightConnector1">
                <a:avLst/>
              </a:prstGeom>
              <a:noFill/>
              <a:ln w="6350" cap="flat" cmpd="sng" algn="ctr">
                <a:solidFill>
                  <a:srgbClr val="4472C4"/>
                </a:solidFill>
                <a:prstDash val="solid"/>
                <a:miter lim="800000"/>
                <a:tailEnd type="triangle"/>
              </a:ln>
              <a:effectLst/>
            </p:spPr>
          </p:cxnSp>
          <p:cxnSp>
            <p:nvCxnSpPr>
              <p:cNvPr id="32" name="Straight Arrow Connector 31"/>
              <p:cNvCxnSpPr/>
              <p:nvPr/>
            </p:nvCxnSpPr>
            <p:spPr>
              <a:xfrm flipH="1" flipV="1">
                <a:off x="716507" y="1248770"/>
                <a:ext cx="828098" cy="671946"/>
              </a:xfrm>
              <a:prstGeom prst="straightConnector1">
                <a:avLst/>
              </a:prstGeom>
              <a:noFill/>
              <a:ln w="6350" cap="flat" cmpd="sng" algn="ctr">
                <a:solidFill>
                  <a:srgbClr val="4472C4"/>
                </a:solidFill>
                <a:prstDash val="solid"/>
                <a:miter lim="800000"/>
                <a:tailEnd type="triangle"/>
              </a:ln>
              <a:effectLst/>
            </p:spPr>
          </p:cxnSp>
          <p:cxnSp>
            <p:nvCxnSpPr>
              <p:cNvPr id="33" name="Straight Arrow Connector 32"/>
              <p:cNvCxnSpPr/>
              <p:nvPr/>
            </p:nvCxnSpPr>
            <p:spPr>
              <a:xfrm>
                <a:off x="1023582" y="464024"/>
                <a:ext cx="1447800" cy="699655"/>
              </a:xfrm>
              <a:prstGeom prst="straightConnector1">
                <a:avLst/>
              </a:prstGeom>
              <a:noFill/>
              <a:ln w="6350" cap="flat" cmpd="sng" algn="ctr">
                <a:solidFill>
                  <a:srgbClr val="5B9BD5"/>
                </a:solidFill>
                <a:prstDash val="solid"/>
                <a:miter lim="800000"/>
                <a:tailEnd type="triangle"/>
              </a:ln>
              <a:effectLst/>
            </p:spPr>
          </p:cxnSp>
          <p:sp>
            <p:nvSpPr>
              <p:cNvPr id="34" name="Flowchart: Connector 33"/>
              <p:cNvSpPr/>
              <p:nvPr/>
            </p:nvSpPr>
            <p:spPr>
              <a:xfrm>
                <a:off x="921223" y="402609"/>
                <a:ext cx="79721" cy="103331"/>
              </a:xfrm>
              <a:prstGeom prst="flowChartConnector">
                <a:avLst/>
              </a:prstGeom>
              <a:solidFill>
                <a:srgbClr val="4472C4"/>
              </a:solidFill>
              <a:ln w="12700" cap="flat" cmpd="sng" algn="ctr">
                <a:solidFill>
                  <a:srgbClr val="4472C4">
                    <a:shade val="50000"/>
                  </a:srgbClr>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en-CA"/>
              </a:p>
            </p:txBody>
          </p:sp>
          <p:sp>
            <p:nvSpPr>
              <p:cNvPr id="35" name="Text Box 99"/>
              <p:cNvSpPr txBox="1"/>
              <p:nvPr/>
            </p:nvSpPr>
            <p:spPr>
              <a:xfrm>
                <a:off x="1351128" y="0"/>
                <a:ext cx="449705" cy="299803"/>
              </a:xfrm>
              <a:prstGeom prst="rect">
                <a:avLst/>
              </a:prstGeom>
              <a:solidFill>
                <a:sysClr val="window" lastClr="FFFFFF"/>
              </a:solid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07000"/>
                  </a:lnSpc>
                  <a:spcAft>
                    <a:spcPts val="800"/>
                  </a:spcAft>
                </a:pPr>
                <a:r>
                  <a:rPr lang="en-US" sz="1200" i="1" dirty="0">
                    <a:effectLst/>
                    <a:latin typeface="Times New Roman" panose="02020603050405020304" pitchFamily="18" charset="0"/>
                    <a:ea typeface="等线" panose="02010600030101010101" pitchFamily="2" charset="-122"/>
                    <a:cs typeface="Times New Roman" panose="02020603050405020304" pitchFamily="18" charset="0"/>
                  </a:rPr>
                  <a:t>u</a:t>
                </a:r>
                <a:endParaRPr lang="en-CA" sz="1100" dirty="0">
                  <a:effectLst/>
                  <a:latin typeface="Calibri" panose="020F0502020204030204" pitchFamily="34" charset="0"/>
                  <a:ea typeface="等线" panose="02010600030101010101" pitchFamily="2" charset="-122"/>
                  <a:cs typeface="Times New Roman" panose="02020603050405020304" pitchFamily="18" charset="0"/>
                </a:endParaRPr>
              </a:p>
            </p:txBody>
          </p:sp>
          <p:sp>
            <p:nvSpPr>
              <p:cNvPr id="36" name="Text Box 101"/>
              <p:cNvSpPr txBox="1"/>
              <p:nvPr/>
            </p:nvSpPr>
            <p:spPr>
              <a:xfrm>
                <a:off x="2687955" y="1037665"/>
                <a:ext cx="262093" cy="280286"/>
              </a:xfrm>
              <a:prstGeom prst="rect">
                <a:avLst/>
              </a:prstGeom>
              <a:solidFill>
                <a:sysClr val="window" lastClr="FFFFFF"/>
              </a:solidFill>
              <a:ln w="6350">
                <a:noFill/>
              </a:ln>
            </p:spPr>
            <p:txBody>
              <a:bodyPr rot="0" spcFirstLastPara="0" vert="horz" wrap="none" lIns="91440" tIns="45720" rIns="91440" bIns="45720" numCol="1" spcCol="0" rtlCol="0" fromWordArt="0" anchor="t" anchorCtr="0" forceAA="0" compatLnSpc="1">
                <a:prstTxWarp prst="textNoShape">
                  <a:avLst/>
                </a:prstTxWarp>
                <a:spAutoFit/>
              </a:bodyPr>
              <a:lstStyle/>
              <a:p>
                <a:pPr>
                  <a:lnSpc>
                    <a:spcPct val="107000"/>
                  </a:lnSpc>
                  <a:spcAft>
                    <a:spcPts val="800"/>
                  </a:spcAft>
                </a:pPr>
                <a:r>
                  <a:rPr lang="en-US" sz="1200" i="1" dirty="0">
                    <a:effectLst/>
                    <a:latin typeface="Times New Roman" panose="02020603050405020304" pitchFamily="18" charset="0"/>
                    <a:ea typeface="等线" panose="02010600030101010101" pitchFamily="2" charset="-122"/>
                    <a:cs typeface="Times New Roman" panose="02020603050405020304" pitchFamily="18" charset="0"/>
                  </a:rPr>
                  <a:t>INC</a:t>
                </a:r>
                <a:endParaRPr lang="en-CA" sz="1100" dirty="0">
                  <a:effectLst/>
                  <a:latin typeface="Calibri" panose="020F0502020204030204" pitchFamily="34" charset="0"/>
                  <a:ea typeface="等线" panose="02010600030101010101" pitchFamily="2" charset="-122"/>
                  <a:cs typeface="Times New Roman" panose="02020603050405020304" pitchFamily="18" charset="0"/>
                </a:endParaRPr>
              </a:p>
            </p:txBody>
          </p:sp>
          <p:sp>
            <p:nvSpPr>
              <p:cNvPr id="37" name="Text Box 102"/>
              <p:cNvSpPr txBox="1"/>
              <p:nvPr/>
            </p:nvSpPr>
            <p:spPr>
              <a:xfrm>
                <a:off x="0" y="1037665"/>
                <a:ext cx="560070" cy="290214"/>
              </a:xfrm>
              <a:prstGeom prst="rect">
                <a:avLst/>
              </a:prstGeom>
              <a:solidFill>
                <a:sysClr val="window" lastClr="FFFFFF"/>
              </a:solidFill>
              <a:ln w="6350">
                <a:noFill/>
              </a:ln>
            </p:spPr>
            <p:txBody>
              <a:bodyPr rot="0" spcFirstLastPara="0" vert="horz" wrap="none" lIns="91440" tIns="45720" rIns="91440" bIns="45720" numCol="1" spcCol="0" rtlCol="0" fromWordArt="0" anchor="t" anchorCtr="0" forceAA="0" compatLnSpc="1">
                <a:prstTxWarp prst="textNoShape">
                  <a:avLst/>
                </a:prstTxWarp>
                <a:noAutofit/>
              </a:bodyPr>
              <a:lstStyle/>
              <a:p>
                <a:pPr>
                  <a:lnSpc>
                    <a:spcPct val="107000"/>
                  </a:lnSpc>
                  <a:spcAft>
                    <a:spcPts val="800"/>
                  </a:spcAft>
                </a:pPr>
                <a:r>
                  <a:rPr lang="en-US" sz="1200" i="1" dirty="0">
                    <a:effectLst/>
                    <a:latin typeface="Times New Roman" panose="02020603050405020304" pitchFamily="18" charset="0"/>
                    <a:ea typeface="等线" panose="02010600030101010101" pitchFamily="2" charset="-122"/>
                    <a:cs typeface="Times New Roman" panose="02020603050405020304" pitchFamily="18" charset="0"/>
                  </a:rPr>
                  <a:t>EDU</a:t>
                </a:r>
                <a:endParaRPr lang="en-CA" sz="1100" dirty="0">
                  <a:effectLst/>
                  <a:latin typeface="Calibri" panose="020F0502020204030204" pitchFamily="34" charset="0"/>
                  <a:ea typeface="等线" panose="02010600030101010101" pitchFamily="2" charset="-122"/>
                  <a:cs typeface="Times New Roman" panose="02020603050405020304" pitchFamily="18" charset="0"/>
                </a:endParaRPr>
              </a:p>
            </p:txBody>
          </p:sp>
          <mc:AlternateContent xmlns:mc="http://schemas.openxmlformats.org/markup-compatibility/2006" xmlns:a14="http://schemas.microsoft.com/office/drawing/2010/main">
            <mc:Choice Requires="a14">
              <p:sp>
                <p:nvSpPr>
                  <p:cNvPr id="38" name="Text Box 103"/>
                  <p:cNvSpPr txBox="1"/>
                  <p:nvPr/>
                </p:nvSpPr>
                <p:spPr>
                  <a:xfrm>
                    <a:off x="730155" y="78219"/>
                    <a:ext cx="267879" cy="289795"/>
                  </a:xfrm>
                  <a:prstGeom prst="rect">
                    <a:avLst/>
                  </a:prstGeom>
                  <a:solidFill>
                    <a:sysClr val="window" lastClr="FFFFFF"/>
                  </a:solidFill>
                  <a:ln w="6350">
                    <a:solidFill>
                      <a:prstClr val="black"/>
                    </a:solidFill>
                  </a:ln>
                </p:spPr>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07000"/>
                      </a:lnSpc>
                      <a:spcAft>
                        <a:spcPts val="800"/>
                      </a:spcAft>
                    </a:pPr>
                    <a14:m>
                      <m:oMathPara xmlns:m="http://schemas.openxmlformats.org/officeDocument/2006/math">
                        <m:oMathParaPr>
                          <m:jc m:val="centerGroup"/>
                        </m:oMathParaPr>
                        <m:oMath xmlns:m="http://schemas.openxmlformats.org/officeDocument/2006/math">
                          <m:sSub>
                            <m:sSubPr>
                              <m:ctrlPr>
                                <a:rPr lang="en-CA" sz="1200" i="1">
                                  <a:effectLst/>
                                  <a:latin typeface="Cambria Math" panose="02040503050406030204" pitchFamily="18" charset="0"/>
                                  <a:ea typeface="等线" panose="02010600030101010101" pitchFamily="2" charset="-122"/>
                                  <a:cs typeface="Times New Roman" panose="02020603050405020304" pitchFamily="18" charset="0"/>
                                </a:rPr>
                              </m:ctrlPr>
                            </m:sSubPr>
                            <m:e>
                              <m:r>
                                <a:rPr lang="en-US" sz="1200" i="1">
                                  <a:effectLst/>
                                  <a:latin typeface="Cambria Math" panose="02040503050406030204" pitchFamily="18" charset="0"/>
                                  <a:ea typeface="等线" panose="02010600030101010101" pitchFamily="2" charset="-122"/>
                                  <a:cs typeface="Times New Roman" panose="02020603050405020304" pitchFamily="18" charset="0"/>
                                </a:rPr>
                                <m:t>𝛼</m:t>
                              </m:r>
                            </m:e>
                            <m:sub/>
                          </m:sSub>
                        </m:oMath>
                      </m:oMathPara>
                    </a14:m>
                    <a:endParaRPr lang="en-CA" sz="1100" dirty="0">
                      <a:effectLst/>
                      <a:latin typeface="Calibri" panose="020F0502020204030204" pitchFamily="34" charset="0"/>
                      <a:ea typeface="等线" panose="02010600030101010101" pitchFamily="2" charset="-122"/>
                      <a:cs typeface="Times New Roman" panose="02020603050405020304" pitchFamily="18" charset="0"/>
                    </a:endParaRPr>
                  </a:p>
                </p:txBody>
              </p:sp>
            </mc:Choice>
            <mc:Fallback xmlns="">
              <p:sp>
                <p:nvSpPr>
                  <p:cNvPr id="38" name="Text Box 103"/>
                  <p:cNvSpPr txBox="1">
                    <a:spLocks noRot="1" noChangeAspect="1" noMove="1" noResize="1" noEditPoints="1" noAdjustHandles="1" noChangeArrowheads="1" noChangeShapeType="1" noTextEdit="1"/>
                  </p:cNvSpPr>
                  <p:nvPr/>
                </p:nvSpPr>
                <p:spPr>
                  <a:xfrm>
                    <a:off x="730155" y="78219"/>
                    <a:ext cx="267879" cy="289795"/>
                  </a:xfrm>
                  <a:prstGeom prst="rect">
                    <a:avLst/>
                  </a:prstGeom>
                  <a:blipFill>
                    <a:blip r:embed="rId3"/>
                    <a:stretch>
                      <a:fillRect/>
                    </a:stretch>
                  </a:blipFill>
                  <a:ln w="6350">
                    <a:solidFill>
                      <a:prstClr val="black"/>
                    </a:solidFill>
                  </a:ln>
                </p:spPr>
                <p:txBody>
                  <a:bodyPr/>
                  <a:lstStyle/>
                  <a:p>
                    <a:r>
                      <a:rPr lang="en-CA">
                        <a:noFill/>
                      </a:rPr>
                      <a:t> </a:t>
                    </a:r>
                  </a:p>
                </p:txBody>
              </p:sp>
            </mc:Fallback>
          </mc:AlternateContent>
        </p:grpSp>
        <p:sp>
          <p:nvSpPr>
            <p:cNvPr id="22" name="Text Box 39946"/>
            <p:cNvSpPr txBox="1"/>
            <p:nvPr/>
          </p:nvSpPr>
          <p:spPr>
            <a:xfrm>
              <a:off x="1047750" y="2095500"/>
              <a:ext cx="1243168" cy="314720"/>
            </a:xfrm>
            <a:prstGeom prst="rect">
              <a:avLst/>
            </a:prstGeom>
            <a:solidFill>
              <a:sysClr val="window" lastClr="FFFFFF"/>
            </a:solidFill>
            <a:ln w="6350">
              <a:solidFill>
                <a:prstClr val="black"/>
              </a:solidFill>
            </a:ln>
          </p:spPr>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07000"/>
                </a:lnSpc>
                <a:spcAft>
                  <a:spcPts val="800"/>
                </a:spcAft>
              </a:pPr>
              <a:r>
                <a:rPr lang="en-US" sz="1100" i="1" dirty="0">
                  <a:effectLst/>
                  <a:latin typeface="Times New Roman" panose="02020603050405020304" pitchFamily="18" charset="0"/>
                  <a:ea typeface="等线" panose="02010600030101010101" pitchFamily="2" charset="-122"/>
                  <a:cs typeface="Times New Roman" panose="02020603050405020304" pitchFamily="18" charset="0"/>
                </a:rPr>
                <a:t>AGE, GENDER</a:t>
              </a:r>
              <a:endParaRPr lang="en-CA" sz="1100" dirty="0">
                <a:effectLst/>
                <a:latin typeface="Calibri" panose="020F0502020204030204" pitchFamily="34" charset="0"/>
                <a:ea typeface="等线" panose="02010600030101010101" pitchFamily="2" charset="-122"/>
                <a:cs typeface="Times New Roman" panose="02020603050405020304" pitchFamily="18" charset="0"/>
              </a:endParaRPr>
            </a:p>
          </p:txBody>
        </p:sp>
        <p:sp>
          <p:nvSpPr>
            <p:cNvPr id="23" name="Text Box 127"/>
            <p:cNvSpPr txBox="1"/>
            <p:nvPr/>
          </p:nvSpPr>
          <p:spPr>
            <a:xfrm>
              <a:off x="1276350" y="2647950"/>
              <a:ext cx="593677" cy="286552"/>
            </a:xfrm>
            <a:prstGeom prst="rect">
              <a:avLst/>
            </a:prstGeom>
            <a:solidFill>
              <a:sysClr val="window" lastClr="FFFFFF"/>
            </a:solid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07000"/>
                </a:lnSpc>
                <a:spcAft>
                  <a:spcPts val="800"/>
                </a:spcAft>
              </a:pPr>
              <a:r>
                <a:rPr lang="zh-CN" sz="1100">
                  <a:effectLst/>
                  <a:latin typeface="Calibri" panose="020F0502020204030204" pitchFamily="34" charset="0"/>
                  <a:ea typeface="等线" panose="02010600030101010101" pitchFamily="2" charset="-122"/>
                  <a:cs typeface="Times New Roman" panose="02020603050405020304" pitchFamily="18" charset="0"/>
                </a:rPr>
                <a:t>（</a:t>
              </a:r>
              <a:r>
                <a:rPr lang="en-US" sz="1100">
                  <a:effectLst/>
                  <a:latin typeface="Calibri" panose="020F0502020204030204" pitchFamily="34" charset="0"/>
                  <a:ea typeface="等线" panose="02010600030101010101" pitchFamily="2" charset="-122"/>
                  <a:cs typeface="Times New Roman" panose="02020603050405020304" pitchFamily="18" charset="0"/>
                </a:rPr>
                <a:t>a</a:t>
              </a:r>
              <a:r>
                <a:rPr lang="zh-CN" sz="1100">
                  <a:effectLst/>
                  <a:latin typeface="Calibri" panose="020F0502020204030204" pitchFamily="34" charset="0"/>
                  <a:ea typeface="等线" panose="02010600030101010101" pitchFamily="2" charset="-122"/>
                  <a:cs typeface="Times New Roman" panose="02020603050405020304" pitchFamily="18" charset="0"/>
                </a:rPr>
                <a:t>）</a:t>
              </a:r>
              <a:endParaRPr lang="en-CA" sz="1100">
                <a:effectLst/>
                <a:latin typeface="Calibri" panose="020F0502020204030204" pitchFamily="34" charset="0"/>
                <a:ea typeface="等线" panose="02010600030101010101" pitchFamily="2" charset="-122"/>
                <a:cs typeface="Times New Roman" panose="02020603050405020304" pitchFamily="18" charset="0"/>
              </a:endParaRPr>
            </a:p>
            <a:p>
              <a:pPr>
                <a:lnSpc>
                  <a:spcPct val="107000"/>
                </a:lnSpc>
                <a:spcAft>
                  <a:spcPts val="800"/>
                </a:spcAft>
              </a:pPr>
              <a:r>
                <a:rPr lang="en-US" sz="1100">
                  <a:effectLst/>
                  <a:latin typeface="Calibri" panose="020F0502020204030204" pitchFamily="34" charset="0"/>
                  <a:ea typeface="等线" panose="02010600030101010101" pitchFamily="2" charset="-122"/>
                  <a:cs typeface="Times New Roman" panose="02020603050405020304" pitchFamily="18" charset="0"/>
                </a:rPr>
                <a:t> </a:t>
              </a:r>
              <a:endParaRPr lang="en-CA" sz="1100">
                <a:effectLst/>
                <a:latin typeface="Calibri" panose="020F0502020204030204" pitchFamily="34" charset="0"/>
                <a:ea typeface="等线" panose="02010600030101010101" pitchFamily="2" charset="-122"/>
                <a:cs typeface="Times New Roman" panose="02020603050405020304" pitchFamily="18" charset="0"/>
              </a:endParaRPr>
            </a:p>
          </p:txBody>
        </p:sp>
      </p:grpSp>
      <p:sp>
        <p:nvSpPr>
          <p:cNvPr id="17" name="Footer Placeholder 16"/>
          <p:cNvSpPr>
            <a:spLocks noGrp="1"/>
          </p:cNvSpPr>
          <p:nvPr>
            <p:ph type="ftr" sz="quarter" idx="11"/>
          </p:nvPr>
        </p:nvSpPr>
        <p:spPr/>
        <p:txBody>
          <a:bodyPr/>
          <a:lstStyle/>
          <a:p>
            <a:pPr>
              <a:defRPr/>
            </a:pPr>
            <a:r>
              <a:rPr lang="zh-CN" altLang="en-US"/>
              <a:t>版权所有</a:t>
            </a:r>
            <a:r>
              <a:rPr lang="en-US" altLang="zh-CN"/>
              <a:t>@</a:t>
            </a:r>
            <a:r>
              <a:rPr lang="zh-CN" altLang="en-US"/>
              <a:t>上海财经大学出版社，使用需经授权</a:t>
            </a:r>
            <a:endParaRPr lang="en-US" dirty="0"/>
          </a:p>
        </p:txBody>
      </p:sp>
      <mc:AlternateContent xmlns:mc="http://schemas.openxmlformats.org/markup-compatibility/2006" xmlns:a14="http://schemas.microsoft.com/office/drawing/2010/main">
        <mc:Choice Requires="a14">
          <p:sp>
            <p:nvSpPr>
              <p:cNvPr id="39" name="Rectangle 38"/>
              <p:cNvSpPr/>
              <p:nvPr/>
            </p:nvSpPr>
            <p:spPr>
              <a:xfrm>
                <a:off x="192951" y="967972"/>
                <a:ext cx="8109921" cy="1203727"/>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CA" i="1">
                              <a:latin typeface="Cambria Math" panose="02040503050406030204" pitchFamily="18" charset="0"/>
                            </a:rPr>
                          </m:ctrlPr>
                        </m:sSubPr>
                        <m:e>
                          <m:r>
                            <a:rPr lang="en-CA" i="1">
                              <a:latin typeface="Cambria Math" panose="02040503050406030204" pitchFamily="18" charset="0"/>
                            </a:rPr>
                            <m:t>𝐼𝑛𝑐</m:t>
                          </m:r>
                        </m:e>
                        <m:sub>
                          <m:r>
                            <a:rPr lang="en-CA" i="1">
                              <a:latin typeface="Cambria Math" panose="02040503050406030204" pitchFamily="18" charset="0"/>
                            </a:rPr>
                            <m:t>𝑖𝑡</m:t>
                          </m:r>
                        </m:sub>
                      </m:sSub>
                      <m:r>
                        <a:rPr lang="en-CA">
                          <a:latin typeface="Cambria Math" panose="02040503050406030204" pitchFamily="18" charset="0"/>
                        </a:rPr>
                        <m:t>=</m:t>
                      </m:r>
                      <m:r>
                        <a:rPr lang="en-CA" i="1">
                          <a:latin typeface="Cambria Math" panose="02040503050406030204" pitchFamily="18" charset="0"/>
                        </a:rPr>
                        <m:t>𝛼</m:t>
                      </m:r>
                      <m:r>
                        <a:rPr lang="en-CA">
                          <a:latin typeface="Cambria Math" panose="02040503050406030204" pitchFamily="18" charset="0"/>
                        </a:rPr>
                        <m:t>+</m:t>
                      </m:r>
                      <m:limLow>
                        <m:limLowPr>
                          <m:ctrlPr>
                            <a:rPr lang="en-CA" i="1">
                              <a:latin typeface="Cambria Math" panose="02040503050406030204" pitchFamily="18" charset="0"/>
                            </a:rPr>
                          </m:ctrlPr>
                        </m:limLowPr>
                        <m:e>
                          <m:groupChr>
                            <m:groupChrPr>
                              <m:chr m:val="⏟"/>
                              <m:ctrlPr>
                                <a:rPr lang="en-CA" i="1">
                                  <a:latin typeface="Cambria Math" panose="02040503050406030204" pitchFamily="18" charset="0"/>
                                </a:rPr>
                              </m:ctrlPr>
                            </m:groupChrPr>
                            <m:e>
                              <m:sSub>
                                <m:sSubPr>
                                  <m:ctrlPr>
                                    <a:rPr lang="en-CA" i="1">
                                      <a:latin typeface="Cambria Math" panose="02040503050406030204" pitchFamily="18" charset="0"/>
                                    </a:rPr>
                                  </m:ctrlPr>
                                </m:sSubPr>
                                <m:e>
                                  <m:r>
                                    <a:rPr lang="en-CA" i="1">
                                      <a:latin typeface="Cambria Math" panose="02040503050406030204" pitchFamily="18" charset="0"/>
                                    </a:rPr>
                                    <m:t>𝛽</m:t>
                                  </m:r>
                                </m:e>
                                <m:sub>
                                  <m:r>
                                    <a:rPr lang="en-CA">
                                      <a:latin typeface="Cambria Math" panose="02040503050406030204" pitchFamily="18" charset="0"/>
                                    </a:rPr>
                                    <m:t>1</m:t>
                                  </m:r>
                                </m:sub>
                              </m:sSub>
                              <m:sSub>
                                <m:sSubPr>
                                  <m:ctrlPr>
                                    <a:rPr lang="en-CA" i="1">
                                      <a:latin typeface="Cambria Math" panose="02040503050406030204" pitchFamily="18" charset="0"/>
                                    </a:rPr>
                                  </m:ctrlPr>
                                </m:sSubPr>
                                <m:e>
                                  <m:r>
                                    <a:rPr lang="en-CA" i="1">
                                      <a:latin typeface="Cambria Math" panose="02040503050406030204" pitchFamily="18" charset="0"/>
                                    </a:rPr>
                                    <m:t>𝐸𝐷𝑈</m:t>
                                  </m:r>
                                </m:e>
                                <m:sub>
                                  <m:r>
                                    <a:rPr lang="en-CA" i="1">
                                      <a:latin typeface="Cambria Math" panose="02040503050406030204" pitchFamily="18" charset="0"/>
                                    </a:rPr>
                                    <m:t>𝑖𝑡</m:t>
                                  </m:r>
                                </m:sub>
                              </m:sSub>
                              <m:r>
                                <a:rPr lang="en-CA">
                                  <a:latin typeface="Cambria Math" panose="02040503050406030204" pitchFamily="18" charset="0"/>
                                </a:rPr>
                                <m:t>+</m:t>
                              </m:r>
                              <m:sSub>
                                <m:sSubPr>
                                  <m:ctrlPr>
                                    <a:rPr lang="en-CA" i="1">
                                      <a:latin typeface="Cambria Math" panose="02040503050406030204" pitchFamily="18" charset="0"/>
                                    </a:rPr>
                                  </m:ctrlPr>
                                </m:sSubPr>
                                <m:e>
                                  <m:r>
                                    <a:rPr lang="en-CA" i="1">
                                      <a:latin typeface="Cambria Math" panose="02040503050406030204" pitchFamily="18" charset="0"/>
                                    </a:rPr>
                                    <m:t>𝛽</m:t>
                                  </m:r>
                                </m:e>
                                <m:sub>
                                  <m:r>
                                    <a:rPr lang="en-CA">
                                      <a:latin typeface="Cambria Math" panose="02040503050406030204" pitchFamily="18" charset="0"/>
                                    </a:rPr>
                                    <m:t>2</m:t>
                                  </m:r>
                                </m:sub>
                              </m:sSub>
                              <m:sSub>
                                <m:sSubPr>
                                  <m:ctrlPr>
                                    <a:rPr lang="en-CA" i="1">
                                      <a:latin typeface="Cambria Math" panose="02040503050406030204" pitchFamily="18" charset="0"/>
                                    </a:rPr>
                                  </m:ctrlPr>
                                </m:sSubPr>
                                <m:e>
                                  <m:r>
                                    <a:rPr lang="en-CA" i="1">
                                      <a:latin typeface="Cambria Math" panose="02040503050406030204" pitchFamily="18" charset="0"/>
                                    </a:rPr>
                                    <m:t>𝐴𝐺𝐸</m:t>
                                  </m:r>
                                </m:e>
                                <m:sub>
                                  <m:r>
                                    <a:rPr lang="en-CA" i="1">
                                      <a:latin typeface="Cambria Math" panose="02040503050406030204" pitchFamily="18" charset="0"/>
                                    </a:rPr>
                                    <m:t>𝑖𝑡</m:t>
                                  </m:r>
                                </m:sub>
                              </m:sSub>
                            </m:e>
                          </m:groupChr>
                        </m:e>
                        <m:lim>
                          <m:eqArr>
                            <m:eqArrPr>
                              <m:ctrlPr>
                                <a:rPr lang="en-CA" i="1">
                                  <a:latin typeface="Cambria Math" panose="02040503050406030204" pitchFamily="18" charset="0"/>
                                </a:rPr>
                              </m:ctrlPr>
                            </m:eqArrPr>
                            <m:e>
                              <m:r>
                                <a:rPr lang="en-CA">
                                  <a:latin typeface="Cambria Math" panose="02040503050406030204" pitchFamily="18" charset="0"/>
                                </a:rPr>
                                <m:t>&amp;</m:t>
                              </m:r>
                              <m:r>
                                <a:rPr lang="en-CA">
                                  <a:latin typeface="Cambria Math" panose="02040503050406030204" pitchFamily="18" charset="0"/>
                                </a:rPr>
                                <m:t>可观测</m:t>
                              </m:r>
                            </m:e>
                            <m:e>
                              <m:r>
                                <a:rPr lang="en-CA">
                                  <a:latin typeface="Cambria Math" panose="02040503050406030204" pitchFamily="18" charset="0"/>
                                </a:rPr>
                                <m:t>&amp;</m:t>
                              </m:r>
                              <m:r>
                                <a:rPr lang="en-CA">
                                  <a:latin typeface="Cambria Math" panose="02040503050406030204" pitchFamily="18" charset="0"/>
                                </a:rPr>
                                <m:t>随时间变化的</m:t>
                              </m:r>
                            </m:e>
                            <m:e>
                              <m:r>
                                <a:rPr lang="en-CA">
                                  <a:latin typeface="Cambria Math" panose="02040503050406030204" pitchFamily="18" charset="0"/>
                                </a:rPr>
                                <m:t>&amp;</m:t>
                              </m:r>
                              <m:r>
                                <a:rPr lang="en-CA">
                                  <a:latin typeface="Cambria Math" panose="02040503050406030204" pitchFamily="18" charset="0"/>
                                </a:rPr>
                                <m:t>变量</m:t>
                              </m:r>
                            </m:e>
                          </m:eqArr>
                        </m:lim>
                      </m:limLow>
                      <m:r>
                        <a:rPr lang="en-CA">
                          <a:latin typeface="Cambria Math" panose="02040503050406030204" pitchFamily="18" charset="0"/>
                        </a:rPr>
                        <m:t>+</m:t>
                      </m:r>
                      <m:limLow>
                        <m:limLowPr>
                          <m:ctrlPr>
                            <a:rPr lang="en-CA" i="1">
                              <a:latin typeface="Cambria Math" panose="02040503050406030204" pitchFamily="18" charset="0"/>
                            </a:rPr>
                          </m:ctrlPr>
                        </m:limLowPr>
                        <m:e>
                          <m:groupChr>
                            <m:groupChrPr>
                              <m:chr m:val="⏟"/>
                              <m:ctrlPr>
                                <a:rPr lang="en-CA" i="1">
                                  <a:latin typeface="Cambria Math" panose="02040503050406030204" pitchFamily="18" charset="0"/>
                                </a:rPr>
                              </m:ctrlPr>
                            </m:groupChrPr>
                            <m:e>
                              <m:sSub>
                                <m:sSubPr>
                                  <m:ctrlPr>
                                    <a:rPr lang="en-CA" i="1">
                                      <a:latin typeface="Cambria Math" panose="02040503050406030204" pitchFamily="18" charset="0"/>
                                    </a:rPr>
                                  </m:ctrlPr>
                                </m:sSubPr>
                                <m:e>
                                  <m:r>
                                    <a:rPr lang="en-CA" i="1">
                                      <a:latin typeface="Cambria Math" panose="02040503050406030204" pitchFamily="18" charset="0"/>
                                    </a:rPr>
                                    <m:t>𝛽</m:t>
                                  </m:r>
                                </m:e>
                                <m:sub>
                                  <m:r>
                                    <a:rPr lang="en-CA">
                                      <a:latin typeface="Cambria Math" panose="02040503050406030204" pitchFamily="18" charset="0"/>
                                    </a:rPr>
                                    <m:t>3</m:t>
                                  </m:r>
                                </m:sub>
                              </m:sSub>
                              <m:sSub>
                                <m:sSubPr>
                                  <m:ctrlPr>
                                    <a:rPr lang="en-CA" i="1">
                                      <a:latin typeface="Cambria Math" panose="02040503050406030204" pitchFamily="18" charset="0"/>
                                    </a:rPr>
                                  </m:ctrlPr>
                                </m:sSubPr>
                                <m:e>
                                  <m:r>
                                    <a:rPr lang="en-CA" i="1">
                                      <a:latin typeface="Cambria Math" panose="02040503050406030204" pitchFamily="18" charset="0"/>
                                    </a:rPr>
                                    <m:t>𝐺𝐸𝑁𝐷𝐸𝑅</m:t>
                                  </m:r>
                                </m:e>
                                <m:sub>
                                  <m:r>
                                    <a:rPr lang="en-CA" i="1">
                                      <a:latin typeface="Cambria Math" panose="02040503050406030204" pitchFamily="18" charset="0"/>
                                    </a:rPr>
                                    <m:t>𝑖</m:t>
                                  </m:r>
                                </m:sub>
                              </m:sSub>
                            </m:e>
                          </m:groupChr>
                        </m:e>
                        <m:lim>
                          <m:eqArr>
                            <m:eqArrPr>
                              <m:ctrlPr>
                                <a:rPr lang="en-CA" i="1">
                                  <a:latin typeface="Cambria Math" panose="02040503050406030204" pitchFamily="18" charset="0"/>
                                </a:rPr>
                              </m:ctrlPr>
                            </m:eqArrPr>
                            <m:e>
                              <m:r>
                                <a:rPr lang="en-CA">
                                  <a:latin typeface="Cambria Math" panose="02040503050406030204" pitchFamily="18" charset="0"/>
                                </a:rPr>
                                <m:t>&amp;</m:t>
                              </m:r>
                              <m:r>
                                <a:rPr lang="en-CA">
                                  <a:latin typeface="Cambria Math" panose="02040503050406030204" pitchFamily="18" charset="0"/>
                                </a:rPr>
                                <m:t>可观测</m:t>
                              </m:r>
                            </m:e>
                            <m:e>
                              <m:r>
                                <a:rPr lang="en-CA">
                                  <a:latin typeface="Cambria Math" panose="02040503050406030204" pitchFamily="18" charset="0"/>
                                </a:rPr>
                                <m:t>&amp;</m:t>
                              </m:r>
                              <m:r>
                                <a:rPr lang="en-CA">
                                  <a:latin typeface="Cambria Math" panose="02040503050406030204" pitchFamily="18" charset="0"/>
                                </a:rPr>
                                <m:t>不随时间变化的</m:t>
                              </m:r>
                            </m:e>
                            <m:e>
                              <m:r>
                                <a:rPr lang="en-CA">
                                  <a:latin typeface="Cambria Math" panose="02040503050406030204" pitchFamily="18" charset="0"/>
                                </a:rPr>
                                <m:t>&amp;</m:t>
                              </m:r>
                              <m:r>
                                <a:rPr lang="en-CA">
                                  <a:latin typeface="Cambria Math" panose="02040503050406030204" pitchFamily="18" charset="0"/>
                                </a:rPr>
                                <m:t>变量</m:t>
                              </m:r>
                            </m:e>
                          </m:eqArr>
                        </m:lim>
                      </m:limLow>
                      <m:r>
                        <a:rPr lang="en-CA">
                          <a:latin typeface="Cambria Math" panose="02040503050406030204" pitchFamily="18" charset="0"/>
                        </a:rPr>
                        <m:t>+</m:t>
                      </m:r>
                      <m:limLow>
                        <m:limLowPr>
                          <m:ctrlPr>
                            <a:rPr lang="en-CA" i="1">
                              <a:latin typeface="Cambria Math" panose="02040503050406030204" pitchFamily="18" charset="0"/>
                            </a:rPr>
                          </m:ctrlPr>
                        </m:limLowPr>
                        <m:e>
                          <m:groupChr>
                            <m:groupChrPr>
                              <m:chr m:val="⏟"/>
                              <m:ctrlPr>
                                <a:rPr lang="en-CA" i="1">
                                  <a:latin typeface="Cambria Math" panose="02040503050406030204" pitchFamily="18" charset="0"/>
                                </a:rPr>
                              </m:ctrlPr>
                            </m:groupChrPr>
                            <m:e>
                              <m:sSub>
                                <m:sSubPr>
                                  <m:ctrlPr>
                                    <a:rPr lang="en-CA" i="1">
                                      <a:latin typeface="Cambria Math" panose="02040503050406030204" pitchFamily="18" charset="0"/>
                                    </a:rPr>
                                  </m:ctrlPr>
                                </m:sSubPr>
                                <m:e>
                                  <m:r>
                                    <a:rPr lang="en-CA" i="1">
                                      <a:latin typeface="Cambria Math" panose="02040503050406030204" pitchFamily="18" charset="0"/>
                                    </a:rPr>
                                    <m:t>𝑒</m:t>
                                  </m:r>
                                </m:e>
                                <m:sub>
                                  <m:r>
                                    <a:rPr lang="en-CA" i="1">
                                      <a:latin typeface="Cambria Math" panose="02040503050406030204" pitchFamily="18" charset="0"/>
                                    </a:rPr>
                                    <m:t>𝑖𝑡</m:t>
                                  </m:r>
                                </m:sub>
                              </m:sSub>
                            </m:e>
                          </m:groupChr>
                        </m:e>
                        <m:lim>
                          <m:eqArr>
                            <m:eqArrPr>
                              <m:ctrlPr>
                                <a:rPr lang="en-CA" i="1">
                                  <a:latin typeface="Cambria Math" panose="02040503050406030204" pitchFamily="18" charset="0"/>
                                </a:rPr>
                              </m:ctrlPr>
                            </m:eqArrPr>
                            <m:e>
                              <m:r>
                                <a:rPr lang="en-CA">
                                  <a:latin typeface="Cambria Math" panose="02040503050406030204" pitchFamily="18" charset="0"/>
                                </a:rPr>
                                <m:t>&amp;</m:t>
                              </m:r>
                              <m:r>
                                <a:rPr lang="en-CA">
                                  <a:latin typeface="Cambria Math" panose="02040503050406030204" pitchFamily="18" charset="0"/>
                                </a:rPr>
                                <m:t>不可观测的</m:t>
                              </m:r>
                            </m:e>
                            <m:e>
                              <m:r>
                                <a:rPr lang="en-CA">
                                  <a:latin typeface="Cambria Math" panose="02040503050406030204" pitchFamily="18" charset="0"/>
                                </a:rPr>
                                <m:t>&amp;</m:t>
                              </m:r>
                              <m:r>
                                <a:rPr lang="en-CA">
                                  <a:latin typeface="Cambria Math" panose="02040503050406030204" pitchFamily="18" charset="0"/>
                                </a:rPr>
                                <m:t>变量</m:t>
                              </m:r>
                            </m:e>
                          </m:eqArr>
                        </m:lim>
                      </m:limLow>
                    </m:oMath>
                  </m:oMathPara>
                </a14:m>
                <a:endParaRPr lang="en-CA" dirty="0"/>
              </a:p>
            </p:txBody>
          </p:sp>
        </mc:Choice>
        <mc:Fallback xmlns="">
          <p:sp>
            <p:nvSpPr>
              <p:cNvPr id="39" name="Rectangle 38"/>
              <p:cNvSpPr>
                <a:spLocks noRot="1" noChangeAspect="1" noMove="1" noResize="1" noEditPoints="1" noAdjustHandles="1" noChangeArrowheads="1" noChangeShapeType="1" noTextEdit="1"/>
              </p:cNvSpPr>
              <p:nvPr/>
            </p:nvSpPr>
            <p:spPr>
              <a:xfrm>
                <a:off x="192951" y="967972"/>
                <a:ext cx="8109921" cy="1203727"/>
              </a:xfrm>
              <a:prstGeom prst="rect">
                <a:avLst/>
              </a:prstGeom>
              <a:blipFill>
                <a:blip r:embed="rId4"/>
                <a:stretch>
                  <a:fillRect b="-5076"/>
                </a:stretch>
              </a:blipFill>
            </p:spPr>
            <p:txBody>
              <a:bodyPr/>
              <a:lstStyle/>
              <a:p>
                <a:r>
                  <a:rPr lang="en-CA">
                    <a:noFill/>
                  </a:rPr>
                  <a:t> </a:t>
                </a:r>
              </a:p>
            </p:txBody>
          </p:sp>
        </mc:Fallback>
      </mc:AlternateContent>
      <p:cxnSp>
        <p:nvCxnSpPr>
          <p:cNvPr id="5" name="Straight Arrow Connector 4"/>
          <p:cNvCxnSpPr/>
          <p:nvPr/>
        </p:nvCxnSpPr>
        <p:spPr>
          <a:xfrm>
            <a:off x="6858000" y="1787129"/>
            <a:ext cx="0" cy="37240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7" name="Right Brace 6"/>
          <p:cNvSpPr/>
          <p:nvPr/>
        </p:nvSpPr>
        <p:spPr>
          <a:xfrm rot="16200000">
            <a:off x="6664215" y="1330215"/>
            <a:ext cx="431264" cy="2089906"/>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CA"/>
          </a:p>
        </p:txBody>
      </p:sp>
    </p:spTree>
    <p:extLst>
      <p:ext uri="{BB962C8B-B14F-4D97-AF65-F5344CB8AC3E}">
        <p14:creationId xmlns:p14="http://schemas.microsoft.com/office/powerpoint/2010/main" val="363997932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dirty="0"/>
              <a:t>因果关系问题</a:t>
            </a:r>
            <a:endParaRPr lang="en-CA" dirty="0"/>
          </a:p>
        </p:txBody>
      </p:sp>
      <p:sp>
        <p:nvSpPr>
          <p:cNvPr id="3" name="Text Placeholder 2"/>
          <p:cNvSpPr>
            <a:spLocks noGrp="1"/>
          </p:cNvSpPr>
          <p:nvPr>
            <p:ph type="body" idx="1"/>
          </p:nvPr>
        </p:nvSpPr>
        <p:spPr/>
        <p:txBody>
          <a:bodyPr/>
          <a:lstStyle/>
          <a:p>
            <a:r>
              <a:rPr lang="zh-CN" altLang="en-US" b="1" dirty="0"/>
              <a:t>个人：</a:t>
            </a:r>
            <a:endParaRPr lang="en-CA" altLang="zh-CN" b="1" dirty="0"/>
          </a:p>
          <a:p>
            <a:r>
              <a:rPr lang="zh-CN" altLang="en-US" dirty="0"/>
              <a:t>结婚会让人更快乐吗？</a:t>
            </a:r>
            <a:endParaRPr lang="en-CA" altLang="zh-CN" dirty="0"/>
          </a:p>
          <a:p>
            <a:r>
              <a:rPr lang="zh-CN" altLang="en-US" dirty="0"/>
              <a:t>读博士能提高收入吗</a:t>
            </a:r>
            <a:r>
              <a:rPr lang="en-US" dirty="0"/>
              <a:t>?</a:t>
            </a:r>
            <a:r>
              <a:rPr lang="zh-CN" altLang="en-US" dirty="0"/>
              <a:t>如果能，有多大？</a:t>
            </a:r>
            <a:endParaRPr lang="en-CA" altLang="zh-CN" dirty="0"/>
          </a:p>
          <a:p>
            <a:r>
              <a:rPr lang="zh-CN" altLang="en-US" b="1" dirty="0"/>
              <a:t>企业：</a:t>
            </a:r>
            <a:endParaRPr lang="en-US" altLang="zh-CN" b="1" dirty="0"/>
          </a:p>
          <a:p>
            <a:r>
              <a:rPr lang="zh-CN" altLang="en-US" dirty="0"/>
              <a:t>独立董事对提高企业业绩有帮助吗？</a:t>
            </a:r>
            <a:endParaRPr lang="en-US" altLang="zh-CN" dirty="0"/>
          </a:p>
          <a:p>
            <a:r>
              <a:rPr lang="zh-CN" altLang="en-US" dirty="0"/>
              <a:t>股权对员工的激励作用有多显著？</a:t>
            </a:r>
            <a:endParaRPr lang="en-US" altLang="zh-CN" dirty="0"/>
          </a:p>
          <a:p>
            <a:r>
              <a:rPr lang="zh-CN" altLang="en-US" b="1" dirty="0"/>
              <a:t>政府：</a:t>
            </a:r>
            <a:endParaRPr lang="en-US" altLang="zh-CN" b="1" dirty="0"/>
          </a:p>
          <a:p>
            <a:r>
              <a:rPr lang="zh-CN" altLang="en-US" dirty="0"/>
              <a:t>降低个人所得税对个人消费的影响有多大？</a:t>
            </a:r>
            <a:endParaRPr lang="en-US" altLang="zh-CN" dirty="0"/>
          </a:p>
          <a:p>
            <a:endParaRPr lang="en-US" altLang="zh-CN" b="1" dirty="0"/>
          </a:p>
          <a:p>
            <a:r>
              <a:rPr lang="zh-CN" altLang="en-US" b="1" dirty="0"/>
              <a:t>这些问题的核心是简单的因果关系问题：</a:t>
            </a:r>
            <a:endParaRPr lang="en-US" altLang="zh-CN" b="1" dirty="0"/>
          </a:p>
          <a:p>
            <a:r>
              <a:rPr lang="en-US" i="1" dirty="0"/>
              <a:t>X</a:t>
            </a:r>
            <a:r>
              <a:rPr lang="zh-CN" altLang="en-US" dirty="0"/>
              <a:t>会影响</a:t>
            </a:r>
            <a:r>
              <a:rPr lang="en-US" i="1" dirty="0"/>
              <a:t>Y</a:t>
            </a:r>
            <a:r>
              <a:rPr lang="zh-CN" altLang="en-US" dirty="0"/>
              <a:t>吗？如果会，影响有多大？ </a:t>
            </a:r>
            <a:endParaRPr lang="en-CA" dirty="0"/>
          </a:p>
        </p:txBody>
      </p:sp>
      <p:sp>
        <p:nvSpPr>
          <p:cNvPr id="4" name="Footer Placeholder 3"/>
          <p:cNvSpPr>
            <a:spLocks noGrp="1"/>
          </p:cNvSpPr>
          <p:nvPr>
            <p:ph type="ftr" sz="quarter" idx="11"/>
          </p:nvPr>
        </p:nvSpPr>
        <p:spPr>
          <a:xfrm>
            <a:off x="5791200" y="6378348"/>
            <a:ext cx="3124200" cy="381000"/>
          </a:xfrm>
        </p:spPr>
        <p:txBody>
          <a:bodyPr/>
          <a:lstStyle/>
          <a:p>
            <a:pPr>
              <a:defRPr/>
            </a:pPr>
            <a:r>
              <a:rPr lang="zh-CN" altLang="en-US"/>
              <a:t>版权所有</a:t>
            </a:r>
            <a:r>
              <a:rPr lang="en-US" altLang="zh-CN"/>
              <a:t>@</a:t>
            </a:r>
            <a:r>
              <a:rPr lang="zh-CN" altLang="en-US"/>
              <a:t>上海财经大学出版社，使用需经授权</a:t>
            </a:r>
            <a:endParaRPr lang="en-US" dirty="0"/>
          </a:p>
        </p:txBody>
      </p:sp>
    </p:spTree>
    <p:extLst>
      <p:ext uri="{BB962C8B-B14F-4D97-AF65-F5344CB8AC3E}">
        <p14:creationId xmlns:p14="http://schemas.microsoft.com/office/powerpoint/2010/main" val="3249035574"/>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dirty="0"/>
              <a:t>面板数据回归</a:t>
            </a:r>
            <a:endParaRPr lang="en-CA" dirty="0"/>
          </a:p>
        </p:txBody>
      </p:sp>
      <p:sp>
        <p:nvSpPr>
          <p:cNvPr id="3" name="Text Placeholder 2"/>
          <p:cNvSpPr>
            <a:spLocks noGrp="1"/>
          </p:cNvSpPr>
          <p:nvPr>
            <p:ph type="body" idx="1"/>
          </p:nvPr>
        </p:nvSpPr>
        <p:spPr>
          <a:xfrm>
            <a:off x="428903" y="914400"/>
            <a:ext cx="8153400" cy="5638800"/>
          </a:xfrm>
        </p:spPr>
        <p:txBody>
          <a:bodyPr/>
          <a:lstStyle/>
          <a:p>
            <a:r>
              <a:rPr lang="zh-CN" altLang="en-US" dirty="0"/>
              <a:t>面板数据回归通过固定效应控制了看不到因素中不随时间变化的部分。但它仍然没法去除看不到因素中随时间变化的因素。</a:t>
            </a:r>
            <a:endParaRPr lang="en-US" altLang="en-US" dirty="0"/>
          </a:p>
          <a:p>
            <a:endParaRPr lang="en-CA" dirty="0"/>
          </a:p>
        </p:txBody>
      </p:sp>
      <p:grpSp>
        <p:nvGrpSpPr>
          <p:cNvPr id="25" name="Group 24"/>
          <p:cNvGrpSpPr/>
          <p:nvPr/>
        </p:nvGrpSpPr>
        <p:grpSpPr>
          <a:xfrm>
            <a:off x="2209800" y="2438400"/>
            <a:ext cx="4953000" cy="4190999"/>
            <a:chOff x="-2" y="1"/>
            <a:chExt cx="3248025" cy="2934336"/>
          </a:xfrm>
        </p:grpSpPr>
        <p:cxnSp>
          <p:nvCxnSpPr>
            <p:cNvPr id="26" name="Straight Arrow Connector 25"/>
            <p:cNvCxnSpPr/>
            <p:nvPr/>
          </p:nvCxnSpPr>
          <p:spPr>
            <a:xfrm flipH="1">
              <a:off x="713678" y="454413"/>
              <a:ext cx="787677" cy="73595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grpSp>
          <p:nvGrpSpPr>
            <p:cNvPr id="27" name="Group 26"/>
            <p:cNvGrpSpPr/>
            <p:nvPr/>
          </p:nvGrpSpPr>
          <p:grpSpPr>
            <a:xfrm>
              <a:off x="-2" y="1"/>
              <a:ext cx="3248025" cy="2934336"/>
              <a:chOff x="-1" y="0"/>
              <a:chExt cx="3248168" cy="2934502"/>
            </a:xfrm>
          </p:grpSpPr>
          <p:grpSp>
            <p:nvGrpSpPr>
              <p:cNvPr id="28" name="Group 27"/>
              <p:cNvGrpSpPr/>
              <p:nvPr/>
            </p:nvGrpSpPr>
            <p:grpSpPr>
              <a:xfrm>
                <a:off x="-1" y="0"/>
                <a:ext cx="3248168" cy="2020070"/>
                <a:chOff x="0" y="0"/>
                <a:chExt cx="3220892" cy="2020070"/>
              </a:xfrm>
            </p:grpSpPr>
            <p:cxnSp>
              <p:nvCxnSpPr>
                <p:cNvPr id="31" name="Straight Arrow Connector 30"/>
                <p:cNvCxnSpPr/>
                <p:nvPr/>
              </p:nvCxnSpPr>
              <p:spPr>
                <a:xfrm>
                  <a:off x="730155" y="1187355"/>
                  <a:ext cx="1773382" cy="6927"/>
                </a:xfrm>
                <a:prstGeom prst="straightConnector1">
                  <a:avLst/>
                </a:prstGeom>
                <a:noFill/>
                <a:ln w="6350" cap="flat" cmpd="sng" algn="ctr">
                  <a:solidFill>
                    <a:srgbClr val="4472C4"/>
                  </a:solidFill>
                  <a:prstDash val="solid"/>
                  <a:miter lim="800000"/>
                  <a:tailEnd type="triangle"/>
                </a:ln>
                <a:effectLst/>
              </p:spPr>
            </p:cxnSp>
            <p:sp>
              <p:nvSpPr>
                <p:cNvPr id="32" name="Flowchart: Connector 31"/>
                <p:cNvSpPr/>
                <p:nvPr/>
              </p:nvSpPr>
              <p:spPr>
                <a:xfrm>
                  <a:off x="614149" y="1146412"/>
                  <a:ext cx="79721" cy="103331"/>
                </a:xfrm>
                <a:prstGeom prst="flowChartConnector">
                  <a:avLst/>
                </a:prstGeom>
                <a:solidFill>
                  <a:srgbClr val="4472C4"/>
                </a:solidFill>
                <a:ln w="12700" cap="flat" cmpd="sng" algn="ctr">
                  <a:solidFill>
                    <a:srgbClr val="4472C4">
                      <a:shade val="50000"/>
                    </a:srgbClr>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en-CA"/>
                </a:p>
              </p:txBody>
            </p:sp>
            <p:sp>
              <p:nvSpPr>
                <p:cNvPr id="33" name="Flowchart: Connector 32"/>
                <p:cNvSpPr/>
                <p:nvPr/>
              </p:nvSpPr>
              <p:spPr>
                <a:xfrm>
                  <a:off x="2504364" y="1146412"/>
                  <a:ext cx="79721" cy="103331"/>
                </a:xfrm>
                <a:prstGeom prst="flowChartConnector">
                  <a:avLst/>
                </a:prstGeom>
                <a:solidFill>
                  <a:srgbClr val="4472C4"/>
                </a:solidFill>
                <a:ln w="12700" cap="flat" cmpd="sng" algn="ctr">
                  <a:solidFill>
                    <a:srgbClr val="4472C4">
                      <a:shade val="50000"/>
                    </a:srgbClr>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en-CA"/>
                </a:p>
              </p:txBody>
            </p:sp>
            <p:sp>
              <p:nvSpPr>
                <p:cNvPr id="34" name="Flowchart: Connector 33"/>
                <p:cNvSpPr/>
                <p:nvPr/>
              </p:nvSpPr>
              <p:spPr>
                <a:xfrm>
                  <a:off x="1521725" y="348018"/>
                  <a:ext cx="79721" cy="103331"/>
                </a:xfrm>
                <a:prstGeom prst="flowChartConnector">
                  <a:avLst/>
                </a:prstGeom>
                <a:noFill/>
                <a:ln w="12700" cap="flat" cmpd="sng" algn="ctr">
                  <a:solidFill>
                    <a:srgbClr val="4472C4">
                      <a:shade val="50000"/>
                    </a:srgbClr>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en-CA"/>
                </a:p>
              </p:txBody>
            </p:sp>
            <p:sp>
              <p:nvSpPr>
                <p:cNvPr id="35" name="Flowchart: Connector 34"/>
                <p:cNvSpPr/>
                <p:nvPr/>
              </p:nvSpPr>
              <p:spPr>
                <a:xfrm>
                  <a:off x="1589964" y="1937982"/>
                  <a:ext cx="69273" cy="82088"/>
                </a:xfrm>
                <a:prstGeom prst="flowChartConnector">
                  <a:avLst/>
                </a:prstGeom>
                <a:solidFill>
                  <a:srgbClr val="4472C4"/>
                </a:solidFill>
                <a:ln w="12700" cap="flat" cmpd="sng" algn="ctr">
                  <a:solidFill>
                    <a:srgbClr val="4472C4">
                      <a:shade val="50000"/>
                    </a:srgbClr>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en-CA"/>
                </a:p>
              </p:txBody>
            </p:sp>
            <p:cxnSp>
              <p:nvCxnSpPr>
                <p:cNvPr id="36" name="Straight Arrow Connector 35"/>
                <p:cNvCxnSpPr/>
                <p:nvPr/>
              </p:nvCxnSpPr>
              <p:spPr>
                <a:xfrm>
                  <a:off x="1624083" y="443552"/>
                  <a:ext cx="907011" cy="692727"/>
                </a:xfrm>
                <a:prstGeom prst="straightConnector1">
                  <a:avLst/>
                </a:prstGeom>
                <a:noFill/>
                <a:ln w="6350" cap="flat" cmpd="sng" algn="ctr">
                  <a:solidFill>
                    <a:srgbClr val="4472C4"/>
                  </a:solidFill>
                  <a:prstDash val="solid"/>
                  <a:miter lim="800000"/>
                  <a:tailEnd type="triangle"/>
                </a:ln>
                <a:effectLst/>
              </p:spPr>
            </p:cxnSp>
            <p:cxnSp>
              <p:nvCxnSpPr>
                <p:cNvPr id="37" name="Straight Arrow Connector 36"/>
                <p:cNvCxnSpPr/>
                <p:nvPr/>
              </p:nvCxnSpPr>
              <p:spPr>
                <a:xfrm flipH="1">
                  <a:off x="723331" y="498143"/>
                  <a:ext cx="187036" cy="623455"/>
                </a:xfrm>
                <a:prstGeom prst="straightConnector1">
                  <a:avLst/>
                </a:prstGeom>
                <a:noFill/>
                <a:ln w="6350" cap="flat" cmpd="sng" algn="ctr">
                  <a:solidFill>
                    <a:srgbClr val="4472C4"/>
                  </a:solidFill>
                  <a:prstDash val="solid"/>
                  <a:miter lim="800000"/>
                  <a:tailEnd type="triangle"/>
                </a:ln>
                <a:effectLst/>
              </p:spPr>
            </p:cxnSp>
            <p:cxnSp>
              <p:nvCxnSpPr>
                <p:cNvPr id="38" name="Straight Arrow Connector 37"/>
                <p:cNvCxnSpPr/>
                <p:nvPr/>
              </p:nvCxnSpPr>
              <p:spPr>
                <a:xfrm flipV="1">
                  <a:off x="1671850" y="1269242"/>
                  <a:ext cx="861291" cy="637309"/>
                </a:xfrm>
                <a:prstGeom prst="straightConnector1">
                  <a:avLst/>
                </a:prstGeom>
                <a:noFill/>
                <a:ln w="6350" cap="flat" cmpd="sng" algn="ctr">
                  <a:solidFill>
                    <a:srgbClr val="4472C4"/>
                  </a:solidFill>
                  <a:prstDash val="solid"/>
                  <a:miter lim="800000"/>
                  <a:tailEnd type="triangle"/>
                </a:ln>
                <a:effectLst/>
              </p:spPr>
            </p:cxnSp>
            <p:cxnSp>
              <p:nvCxnSpPr>
                <p:cNvPr id="39" name="Straight Arrow Connector 38"/>
                <p:cNvCxnSpPr/>
                <p:nvPr/>
              </p:nvCxnSpPr>
              <p:spPr>
                <a:xfrm flipH="1" flipV="1">
                  <a:off x="716507" y="1248770"/>
                  <a:ext cx="828098" cy="671946"/>
                </a:xfrm>
                <a:prstGeom prst="straightConnector1">
                  <a:avLst/>
                </a:prstGeom>
                <a:noFill/>
                <a:ln w="6350" cap="flat" cmpd="sng" algn="ctr">
                  <a:solidFill>
                    <a:srgbClr val="4472C4"/>
                  </a:solidFill>
                  <a:prstDash val="solid"/>
                  <a:miter lim="800000"/>
                  <a:tailEnd type="triangle"/>
                </a:ln>
                <a:effectLst/>
              </p:spPr>
            </p:cxnSp>
            <p:cxnSp>
              <p:nvCxnSpPr>
                <p:cNvPr id="40" name="Straight Arrow Connector 39"/>
                <p:cNvCxnSpPr/>
                <p:nvPr/>
              </p:nvCxnSpPr>
              <p:spPr>
                <a:xfrm>
                  <a:off x="1023582" y="464024"/>
                  <a:ext cx="1447800" cy="699655"/>
                </a:xfrm>
                <a:prstGeom prst="straightConnector1">
                  <a:avLst/>
                </a:prstGeom>
                <a:noFill/>
                <a:ln w="6350" cap="flat" cmpd="sng" algn="ctr">
                  <a:solidFill>
                    <a:srgbClr val="5B9BD5"/>
                  </a:solidFill>
                  <a:prstDash val="solid"/>
                  <a:miter lim="800000"/>
                  <a:tailEnd type="triangle"/>
                </a:ln>
                <a:effectLst/>
              </p:spPr>
            </p:cxnSp>
            <p:sp>
              <p:nvSpPr>
                <p:cNvPr id="41" name="Flowchart: Connector 40"/>
                <p:cNvSpPr/>
                <p:nvPr/>
              </p:nvSpPr>
              <p:spPr>
                <a:xfrm>
                  <a:off x="921223" y="402609"/>
                  <a:ext cx="79721" cy="103331"/>
                </a:xfrm>
                <a:prstGeom prst="flowChartConnector">
                  <a:avLst/>
                </a:prstGeom>
                <a:solidFill>
                  <a:srgbClr val="4472C4"/>
                </a:solidFill>
                <a:ln w="12700" cap="flat" cmpd="sng" algn="ctr">
                  <a:solidFill>
                    <a:srgbClr val="4472C4">
                      <a:shade val="50000"/>
                    </a:srgbClr>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en-CA"/>
                </a:p>
              </p:txBody>
            </p:sp>
            <p:sp>
              <p:nvSpPr>
                <p:cNvPr id="42" name="Text Box 117"/>
                <p:cNvSpPr txBox="1"/>
                <p:nvPr/>
              </p:nvSpPr>
              <p:spPr>
                <a:xfrm>
                  <a:off x="1351128" y="0"/>
                  <a:ext cx="449705" cy="299803"/>
                </a:xfrm>
                <a:prstGeom prst="rect">
                  <a:avLst/>
                </a:prstGeom>
                <a:solidFill>
                  <a:sysClr val="window" lastClr="FFFFFF"/>
                </a:solid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07000"/>
                    </a:lnSpc>
                    <a:spcAft>
                      <a:spcPts val="800"/>
                    </a:spcAft>
                  </a:pPr>
                  <a:r>
                    <a:rPr lang="en-US" altLang="zh-CN" sz="1600" i="1" dirty="0">
                      <a:effectLst/>
                      <a:latin typeface="Calibri" panose="020F0502020204030204" pitchFamily="34" charset="0"/>
                      <a:ea typeface="等线" panose="02010600030101010101" pitchFamily="2" charset="-122"/>
                      <a:cs typeface="Times New Roman" panose="02020603050405020304" pitchFamily="18" charset="0"/>
                    </a:rPr>
                    <a:t>u</a:t>
                  </a:r>
                  <a:endParaRPr lang="en-CA" sz="1600" i="1" dirty="0">
                    <a:effectLst/>
                    <a:latin typeface="Calibri" panose="020F0502020204030204" pitchFamily="34" charset="0"/>
                    <a:ea typeface="等线" panose="02010600030101010101" pitchFamily="2" charset="-122"/>
                    <a:cs typeface="Times New Roman" panose="02020603050405020304" pitchFamily="18" charset="0"/>
                  </a:endParaRPr>
                </a:p>
              </p:txBody>
            </p:sp>
            <p:sp>
              <p:nvSpPr>
                <p:cNvPr id="43" name="Text Box 119"/>
                <p:cNvSpPr txBox="1"/>
                <p:nvPr/>
              </p:nvSpPr>
              <p:spPr>
                <a:xfrm>
                  <a:off x="2646990" y="1043578"/>
                  <a:ext cx="573902" cy="383540"/>
                </a:xfrm>
                <a:prstGeom prst="rect">
                  <a:avLst/>
                </a:prstGeom>
                <a:solidFill>
                  <a:sysClr val="window" lastClr="FFFFFF"/>
                </a:solid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07000"/>
                    </a:lnSpc>
                    <a:spcAft>
                      <a:spcPts val="800"/>
                    </a:spcAft>
                  </a:pPr>
                  <a:r>
                    <a:rPr lang="en-US" sz="1200" i="1" dirty="0">
                      <a:effectLst/>
                      <a:latin typeface="Times New Roman" panose="02020603050405020304" pitchFamily="18" charset="0"/>
                      <a:ea typeface="等线" panose="02010600030101010101" pitchFamily="2" charset="-122"/>
                      <a:cs typeface="Times New Roman" panose="02020603050405020304" pitchFamily="18" charset="0"/>
                    </a:rPr>
                    <a:t>INC</a:t>
                  </a:r>
                  <a:endParaRPr lang="en-CA" sz="1100" dirty="0">
                    <a:effectLst/>
                    <a:latin typeface="Calibri" panose="020F0502020204030204" pitchFamily="34" charset="0"/>
                    <a:ea typeface="等线" panose="02010600030101010101" pitchFamily="2" charset="-122"/>
                    <a:cs typeface="Times New Roman" panose="02020603050405020304" pitchFamily="18" charset="0"/>
                  </a:endParaRPr>
                </a:p>
              </p:txBody>
            </p:sp>
            <p:sp>
              <p:nvSpPr>
                <p:cNvPr id="44" name="Text Box 120"/>
                <p:cNvSpPr txBox="1"/>
                <p:nvPr/>
              </p:nvSpPr>
              <p:spPr>
                <a:xfrm>
                  <a:off x="0" y="1036892"/>
                  <a:ext cx="555391" cy="292136"/>
                </a:xfrm>
                <a:prstGeom prst="rect">
                  <a:avLst/>
                </a:prstGeom>
                <a:solidFill>
                  <a:sysClr val="window" lastClr="FFFFFF"/>
                </a:solidFill>
                <a:ln w="6350">
                  <a:noFill/>
                </a:ln>
              </p:spPr>
              <p:txBody>
                <a:bodyPr rot="0" spcFirstLastPara="0" vert="horz" wrap="none" lIns="91440" tIns="45720" rIns="91440" bIns="45720" numCol="1" spcCol="0" rtlCol="0" fromWordArt="0" anchor="t" anchorCtr="0" forceAA="0" compatLnSpc="1">
                  <a:prstTxWarp prst="textNoShape">
                    <a:avLst/>
                  </a:prstTxWarp>
                  <a:noAutofit/>
                </a:bodyPr>
                <a:lstStyle/>
                <a:p>
                  <a:pPr>
                    <a:lnSpc>
                      <a:spcPct val="107000"/>
                    </a:lnSpc>
                    <a:spcAft>
                      <a:spcPts val="800"/>
                    </a:spcAft>
                  </a:pPr>
                  <a:r>
                    <a:rPr lang="en-US" sz="1200" i="1" dirty="0">
                      <a:effectLst/>
                      <a:latin typeface="Times New Roman" panose="02020603050405020304" pitchFamily="18" charset="0"/>
                      <a:ea typeface="等线" panose="02010600030101010101" pitchFamily="2" charset="-122"/>
                      <a:cs typeface="Times New Roman" panose="02020603050405020304" pitchFamily="18" charset="0"/>
                    </a:rPr>
                    <a:t>EDU</a:t>
                  </a:r>
                  <a:endParaRPr lang="en-CA" sz="1100" dirty="0">
                    <a:effectLst/>
                    <a:latin typeface="Calibri" panose="020F0502020204030204" pitchFamily="34" charset="0"/>
                    <a:ea typeface="等线" panose="02010600030101010101" pitchFamily="2" charset="-122"/>
                    <a:cs typeface="Times New Roman" panose="02020603050405020304" pitchFamily="18" charset="0"/>
                  </a:endParaRPr>
                </a:p>
              </p:txBody>
            </p:sp>
            <p:sp>
              <p:nvSpPr>
                <p:cNvPr id="45" name="Text Box 121"/>
                <p:cNvSpPr txBox="1"/>
                <p:nvPr/>
              </p:nvSpPr>
              <p:spPr>
                <a:xfrm>
                  <a:off x="727041" y="53131"/>
                  <a:ext cx="331769" cy="290928"/>
                </a:xfrm>
                <a:prstGeom prst="rect">
                  <a:avLst/>
                </a:prstGeom>
                <a:solidFill>
                  <a:sysClr val="window" lastClr="FFFFFF"/>
                </a:solidFill>
                <a:ln w="6350">
                  <a:solidFill>
                    <a:prstClr val="black"/>
                  </a:solidFill>
                </a:ln>
              </p:spPr>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07000"/>
                    </a:lnSpc>
                    <a:spcAft>
                      <a:spcPts val="800"/>
                    </a:spcAft>
                  </a:pPr>
                  <a:r>
                    <a:rPr lang="el-GR" sz="1600" dirty="0">
                      <a:effectLst/>
                      <a:latin typeface="Calibri" panose="020F0502020204030204" pitchFamily="34" charset="0"/>
                      <a:ea typeface="等线" panose="02010600030101010101" pitchFamily="2" charset="-122"/>
                      <a:cs typeface="Times New Roman" panose="02020603050405020304" pitchFamily="18" charset="0"/>
                    </a:rPr>
                    <a:t>α</a:t>
                  </a:r>
                  <a:endParaRPr lang="en-CA" sz="1600" dirty="0">
                    <a:effectLst/>
                    <a:latin typeface="Calibri" panose="020F0502020204030204" pitchFamily="34" charset="0"/>
                    <a:ea typeface="等线" panose="02010600030101010101" pitchFamily="2" charset="-122"/>
                    <a:cs typeface="Times New Roman" panose="02020603050405020304" pitchFamily="18" charset="0"/>
                  </a:endParaRPr>
                </a:p>
              </p:txBody>
            </p:sp>
          </p:grpSp>
          <p:sp>
            <p:nvSpPr>
              <p:cNvPr id="29" name="Text Box 39947"/>
              <p:cNvSpPr txBox="1"/>
              <p:nvPr/>
            </p:nvSpPr>
            <p:spPr>
              <a:xfrm>
                <a:off x="990600" y="2095500"/>
                <a:ext cx="1243168" cy="314720"/>
              </a:xfrm>
              <a:prstGeom prst="rect">
                <a:avLst/>
              </a:prstGeom>
              <a:solidFill>
                <a:sysClr val="window" lastClr="FFFFFF"/>
              </a:solidFill>
              <a:ln w="6350">
                <a:solidFill>
                  <a:prstClr val="black"/>
                </a:solidFill>
              </a:ln>
            </p:spPr>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07000"/>
                  </a:lnSpc>
                  <a:spcAft>
                    <a:spcPts val="800"/>
                  </a:spcAft>
                </a:pPr>
                <a:r>
                  <a:rPr lang="en-US" sz="1400" i="1" dirty="0">
                    <a:effectLst/>
                    <a:latin typeface="Times New Roman" panose="02020603050405020304" pitchFamily="18" charset="0"/>
                    <a:ea typeface="等线" panose="02010600030101010101" pitchFamily="2" charset="-122"/>
                    <a:cs typeface="Times New Roman" panose="02020603050405020304" pitchFamily="18" charset="0"/>
                  </a:rPr>
                  <a:t>AGE, GENDER</a:t>
                </a:r>
                <a:endParaRPr lang="en-CA" sz="1400" dirty="0">
                  <a:effectLst/>
                  <a:latin typeface="Calibri" panose="020F0502020204030204" pitchFamily="34" charset="0"/>
                  <a:ea typeface="等线" panose="02010600030101010101" pitchFamily="2" charset="-122"/>
                  <a:cs typeface="Times New Roman" panose="02020603050405020304" pitchFamily="18" charset="0"/>
                </a:endParaRPr>
              </a:p>
            </p:txBody>
          </p:sp>
          <p:sp>
            <p:nvSpPr>
              <p:cNvPr id="30" name="Text Box 8197"/>
              <p:cNvSpPr txBox="1"/>
              <p:nvPr/>
            </p:nvSpPr>
            <p:spPr>
              <a:xfrm>
                <a:off x="1362075" y="2647950"/>
                <a:ext cx="593677" cy="286552"/>
              </a:xfrm>
              <a:prstGeom prst="rect">
                <a:avLst/>
              </a:prstGeom>
              <a:solidFill>
                <a:sysClr val="window" lastClr="FFFFFF"/>
              </a:solid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07000"/>
                  </a:lnSpc>
                  <a:spcAft>
                    <a:spcPts val="800"/>
                  </a:spcAft>
                </a:pPr>
                <a:r>
                  <a:rPr lang="zh-CN" sz="1100">
                    <a:effectLst/>
                    <a:latin typeface="Calibri" panose="020F0502020204030204" pitchFamily="34" charset="0"/>
                    <a:ea typeface="等线" panose="02010600030101010101" pitchFamily="2" charset="-122"/>
                    <a:cs typeface="Times New Roman" panose="02020603050405020304" pitchFamily="18" charset="0"/>
                  </a:rPr>
                  <a:t>（</a:t>
                </a:r>
                <a:r>
                  <a:rPr lang="en-US" sz="1100">
                    <a:effectLst/>
                    <a:latin typeface="Calibri" panose="020F0502020204030204" pitchFamily="34" charset="0"/>
                    <a:ea typeface="等线" panose="02010600030101010101" pitchFamily="2" charset="-122"/>
                    <a:cs typeface="Times New Roman" panose="02020603050405020304" pitchFamily="18" charset="0"/>
                  </a:rPr>
                  <a:t>b</a:t>
                </a:r>
                <a:r>
                  <a:rPr lang="zh-CN" sz="1100">
                    <a:effectLst/>
                    <a:latin typeface="Calibri" panose="020F0502020204030204" pitchFamily="34" charset="0"/>
                    <a:ea typeface="等线" panose="02010600030101010101" pitchFamily="2" charset="-122"/>
                    <a:cs typeface="Times New Roman" panose="02020603050405020304" pitchFamily="18" charset="0"/>
                  </a:rPr>
                  <a:t>）</a:t>
                </a:r>
                <a:endParaRPr lang="en-CA" sz="1100">
                  <a:effectLst/>
                  <a:latin typeface="Calibri" panose="020F0502020204030204" pitchFamily="34" charset="0"/>
                  <a:ea typeface="等线" panose="02010600030101010101" pitchFamily="2" charset="-122"/>
                  <a:cs typeface="Times New Roman" panose="02020603050405020304" pitchFamily="18" charset="0"/>
                </a:endParaRPr>
              </a:p>
              <a:p>
                <a:pPr>
                  <a:lnSpc>
                    <a:spcPct val="107000"/>
                  </a:lnSpc>
                  <a:spcAft>
                    <a:spcPts val="800"/>
                  </a:spcAft>
                </a:pPr>
                <a:r>
                  <a:rPr lang="en-US" sz="1100">
                    <a:effectLst/>
                    <a:latin typeface="Calibri" panose="020F0502020204030204" pitchFamily="34" charset="0"/>
                    <a:ea typeface="等线" panose="02010600030101010101" pitchFamily="2" charset="-122"/>
                    <a:cs typeface="Times New Roman" panose="02020603050405020304" pitchFamily="18" charset="0"/>
                  </a:rPr>
                  <a:t> </a:t>
                </a:r>
                <a:endParaRPr lang="en-CA" sz="1100">
                  <a:effectLst/>
                  <a:latin typeface="Calibri" panose="020F0502020204030204" pitchFamily="34" charset="0"/>
                  <a:ea typeface="等线" panose="02010600030101010101" pitchFamily="2" charset="-122"/>
                  <a:cs typeface="Times New Roman" panose="02020603050405020304" pitchFamily="18" charset="0"/>
                </a:endParaRPr>
              </a:p>
            </p:txBody>
          </p:sp>
        </p:grpSp>
      </p:grpSp>
      <p:sp>
        <p:nvSpPr>
          <p:cNvPr id="46" name="Footer Placeholder 45"/>
          <p:cNvSpPr>
            <a:spLocks noGrp="1"/>
          </p:cNvSpPr>
          <p:nvPr>
            <p:ph type="ftr" sz="quarter" idx="11"/>
          </p:nvPr>
        </p:nvSpPr>
        <p:spPr/>
        <p:txBody>
          <a:bodyPr/>
          <a:lstStyle/>
          <a:p>
            <a:pPr>
              <a:defRPr/>
            </a:pPr>
            <a:r>
              <a:rPr lang="zh-CN" altLang="en-US"/>
              <a:t>版权所有</a:t>
            </a:r>
            <a:r>
              <a:rPr lang="en-US" altLang="zh-CN"/>
              <a:t>@</a:t>
            </a:r>
            <a:r>
              <a:rPr lang="zh-CN" altLang="en-US"/>
              <a:t>上海财经大学出版社，使用需经授权</a:t>
            </a:r>
            <a:endParaRPr lang="en-US" dirty="0"/>
          </a:p>
        </p:txBody>
      </p:sp>
    </p:spTree>
    <p:extLst>
      <p:ext uri="{BB962C8B-B14F-4D97-AF65-F5344CB8AC3E}">
        <p14:creationId xmlns:p14="http://schemas.microsoft.com/office/powerpoint/2010/main" val="381052324"/>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304800"/>
            <a:ext cx="8610599" cy="533401"/>
          </a:xfrm>
        </p:spPr>
        <p:txBody>
          <a:bodyPr/>
          <a:lstStyle/>
          <a:p>
            <a:r>
              <a:rPr lang="zh-CN" altLang="en-US" dirty="0"/>
              <a:t>工具变量的本质</a:t>
            </a:r>
            <a:endParaRPr lang="en-CA" dirty="0"/>
          </a:p>
        </p:txBody>
      </p:sp>
      <p:sp>
        <p:nvSpPr>
          <p:cNvPr id="3" name="Text Placeholder 2"/>
          <p:cNvSpPr>
            <a:spLocks noGrp="1"/>
          </p:cNvSpPr>
          <p:nvPr>
            <p:ph type="body" idx="1"/>
          </p:nvPr>
        </p:nvSpPr>
        <p:spPr>
          <a:xfrm>
            <a:off x="609600" y="5358351"/>
            <a:ext cx="8153400" cy="1050160"/>
          </a:xfrm>
        </p:spPr>
        <p:txBody>
          <a:bodyPr/>
          <a:lstStyle/>
          <a:p>
            <a:r>
              <a:rPr lang="en-US" altLang="zh-CN" sz="2000" dirty="0"/>
              <a:t>Z</a:t>
            </a:r>
            <a:r>
              <a:rPr lang="en-CA" altLang="zh-CN" sz="2000" dirty="0"/>
              <a:t> </a:t>
            </a:r>
            <a:r>
              <a:rPr lang="zh-CN" altLang="en-US" sz="2000" dirty="0"/>
              <a:t>是一个变量 </a:t>
            </a:r>
            <a:endParaRPr lang="en-US" altLang="zh-CN" sz="2000" dirty="0"/>
          </a:p>
          <a:p>
            <a:pPr marL="342900" indent="-342900">
              <a:buFont typeface="Arial" panose="020B0604020202020204" pitchFamily="34" charset="0"/>
              <a:buChar char="•"/>
            </a:pPr>
            <a:r>
              <a:rPr lang="zh-CN" altLang="en-US" sz="2000" dirty="0"/>
              <a:t>会影响</a:t>
            </a:r>
            <a:r>
              <a:rPr lang="en-US" altLang="zh-CN" sz="2000" dirty="0">
                <a:latin typeface="Times New Roman" panose="02020603050405020304" pitchFamily="18" charset="0"/>
                <a:cs typeface="Times New Roman" panose="02020603050405020304" pitchFamily="18" charset="0"/>
              </a:rPr>
              <a:t>EDU</a:t>
            </a:r>
            <a:r>
              <a:rPr lang="zh-CN" altLang="en-US" sz="2000" dirty="0">
                <a:latin typeface="Times New Roman" panose="02020603050405020304" pitchFamily="18" charset="0"/>
                <a:cs typeface="Times New Roman" panose="02020603050405020304" pitchFamily="18" charset="0"/>
              </a:rPr>
              <a:t>（相关性）</a:t>
            </a:r>
            <a:endParaRPr lang="en-US" altLang="zh-CN" sz="2000" dirty="0">
              <a:latin typeface="Times New Roman" panose="02020603050405020304" pitchFamily="18" charset="0"/>
              <a:cs typeface="Times New Roman" panose="02020603050405020304" pitchFamily="18" charset="0"/>
            </a:endParaRPr>
          </a:p>
          <a:p>
            <a:pPr marL="342900" indent="-342900">
              <a:buFont typeface="Arial" panose="020B0604020202020204" pitchFamily="34" charset="0"/>
              <a:buChar char="•"/>
            </a:pPr>
            <a:r>
              <a:rPr lang="zh-CN" altLang="en-US" sz="2000" dirty="0">
                <a:latin typeface="Times New Roman" panose="02020603050405020304" pitchFamily="18" charset="0"/>
                <a:cs typeface="Times New Roman" panose="02020603050405020304" pitchFamily="18" charset="0"/>
              </a:rPr>
              <a:t>和</a:t>
            </a:r>
            <a:r>
              <a:rPr lang="en-CA" altLang="zh-CN" sz="2000" dirty="0">
                <a:latin typeface="Times New Roman" panose="02020603050405020304" pitchFamily="18" charset="0"/>
                <a:cs typeface="Times New Roman" panose="02020603050405020304" pitchFamily="18" charset="0"/>
              </a:rPr>
              <a:t>e</a:t>
            </a:r>
            <a:r>
              <a:rPr lang="zh-CN" altLang="en-US" sz="2000" dirty="0">
                <a:latin typeface="Times New Roman" panose="02020603050405020304" pitchFamily="18" charset="0"/>
                <a:cs typeface="Times New Roman" panose="02020603050405020304" pitchFamily="18" charset="0"/>
              </a:rPr>
              <a:t>不相关 （外生性）</a:t>
            </a:r>
            <a:endParaRPr lang="en-CA" sz="2000" dirty="0"/>
          </a:p>
        </p:txBody>
      </p:sp>
      <mc:AlternateContent xmlns:mc="http://schemas.openxmlformats.org/markup-compatibility/2006" xmlns:a14="http://schemas.microsoft.com/office/drawing/2010/main">
        <mc:Choice Requires="a14">
          <p:sp>
            <p:nvSpPr>
              <p:cNvPr id="42" name="Rectangle 41"/>
              <p:cNvSpPr/>
              <p:nvPr/>
            </p:nvSpPr>
            <p:spPr>
              <a:xfrm>
                <a:off x="381000" y="1065084"/>
                <a:ext cx="8229599" cy="1126462"/>
              </a:xfrm>
              <a:prstGeom prst="rect">
                <a:avLst/>
              </a:prstGeom>
            </p:spPr>
            <p:txBody>
              <a:bodyPr wrap="square">
                <a:spAutoFit/>
              </a:bodyPr>
              <a:lstStyle/>
              <a:p>
                <a:r>
                  <a:rPr lang="zh-CN" altLang="en-US" sz="2200" b="0" kern="100" dirty="0">
                    <a:latin typeface="Times New Roman" panose="02020603050405020304" pitchFamily="18" charset="0"/>
                    <a:ea typeface="等线" panose="02010600030101010101" pitchFamily="2" charset="-122"/>
                    <a:cs typeface="Times New Roman" panose="02020603050405020304" pitchFamily="18" charset="0"/>
                  </a:rPr>
                  <a:t>借助不受</a:t>
                </a:r>
                <a14:m>
                  <m:oMath xmlns:m="http://schemas.openxmlformats.org/officeDocument/2006/math">
                    <m:sSub>
                      <m:sSubPr>
                        <m:ctrlPr>
                          <a:rPr lang="en-CA" sz="2200" b="0" i="1" kern="100">
                            <a:effectLst/>
                            <a:latin typeface="Cambria Math" panose="02040503050406030204" pitchFamily="18" charset="0"/>
                            <a:ea typeface="等线" panose="02010600030101010101" pitchFamily="2" charset="-122"/>
                            <a:cs typeface="Times New Roman" panose="02020603050405020304" pitchFamily="18" charset="0"/>
                          </a:rPr>
                        </m:ctrlPr>
                      </m:sSubPr>
                      <m:e>
                        <m:r>
                          <a:rPr lang="en-CA" sz="2200" b="0" i="1" kern="100">
                            <a:effectLst/>
                            <a:latin typeface="Cambria Math" panose="02040503050406030204" pitchFamily="18" charset="0"/>
                            <a:ea typeface="等线" panose="02010600030101010101" pitchFamily="2" charset="-122"/>
                            <a:cs typeface="Times New Roman" panose="02020603050405020304" pitchFamily="18" charset="0"/>
                          </a:rPr>
                          <m:t>𝑢</m:t>
                        </m:r>
                      </m:e>
                      <m:sub>
                        <m:r>
                          <a:rPr lang="en-CA" sz="2200" b="0" i="1" kern="100">
                            <a:effectLst/>
                            <a:latin typeface="Cambria Math" panose="02040503050406030204" pitchFamily="18" charset="0"/>
                            <a:ea typeface="等线" panose="02010600030101010101" pitchFamily="2" charset="-122"/>
                            <a:cs typeface="Times New Roman" panose="02020603050405020304" pitchFamily="18" charset="0"/>
                          </a:rPr>
                          <m:t>𝑖𝑡</m:t>
                        </m:r>
                      </m:sub>
                    </m:sSub>
                  </m:oMath>
                </a14:m>
                <a:r>
                  <a:rPr lang="zh-CN" sz="2200" b="0" kern="100" dirty="0">
                    <a:effectLst/>
                    <a:latin typeface="Times New Roman" panose="02020603050405020304" pitchFamily="18" charset="0"/>
                    <a:ea typeface="等线" panose="02010600030101010101" pitchFamily="2" charset="-122"/>
                    <a:cs typeface="Times New Roman" panose="02020603050405020304" pitchFamily="18" charset="0"/>
                  </a:rPr>
                  <a:t>干扰的工具变量</a:t>
                </a:r>
                <a14:m>
                  <m:oMath xmlns:m="http://schemas.openxmlformats.org/officeDocument/2006/math">
                    <m:r>
                      <a:rPr lang="en-US" sz="2200" b="0" i="1" kern="100">
                        <a:effectLst/>
                        <a:latin typeface="Cambria Math" panose="02040503050406030204" pitchFamily="18" charset="0"/>
                        <a:ea typeface="等线" panose="02010600030101010101" pitchFamily="2" charset="-122"/>
                        <a:cs typeface="Times New Roman" panose="02020603050405020304" pitchFamily="18" charset="0"/>
                      </a:rPr>
                      <m:t>𝑍</m:t>
                    </m:r>
                  </m:oMath>
                </a14:m>
                <a:r>
                  <a:rPr lang="zh-CN" altLang="en-US" sz="2200" b="0" kern="100" dirty="0">
                    <a:effectLst/>
                    <a:latin typeface="Times New Roman" panose="02020603050405020304" pitchFamily="18" charset="0"/>
                    <a:ea typeface="等线" panose="02010600030101010101" pitchFamily="2" charset="-122"/>
                    <a:cs typeface="Times New Roman" panose="02020603050405020304" pitchFamily="18" charset="0"/>
                  </a:rPr>
                  <a:t>（父母的教育）</a:t>
                </a:r>
                <a:r>
                  <a:rPr lang="zh-CN" sz="2200" b="0" kern="100" dirty="0">
                    <a:effectLst/>
                    <a:latin typeface="Times New Roman" panose="02020603050405020304" pitchFamily="18" charset="0"/>
                    <a:ea typeface="等线" panose="02010600030101010101" pitchFamily="2" charset="-122"/>
                    <a:cs typeface="Times New Roman" panose="02020603050405020304" pitchFamily="18" charset="0"/>
                  </a:rPr>
                  <a:t>分解出</a:t>
                </a:r>
                <a14:m>
                  <m:oMath xmlns:m="http://schemas.openxmlformats.org/officeDocument/2006/math">
                    <m:sSub>
                      <m:sSubPr>
                        <m:ctrlPr>
                          <a:rPr lang="en-CA" sz="2200" b="0" i="1" kern="100">
                            <a:effectLst/>
                            <a:latin typeface="Cambria Math" panose="02040503050406030204" pitchFamily="18" charset="0"/>
                            <a:ea typeface="等线" panose="02010600030101010101" pitchFamily="2" charset="-122"/>
                          </a:rPr>
                        </m:ctrlPr>
                      </m:sSubPr>
                      <m:e>
                        <m:r>
                          <a:rPr lang="en-US" sz="2200" b="0" i="1" kern="100">
                            <a:effectLst/>
                            <a:latin typeface="Cambria Math" panose="02040503050406030204" pitchFamily="18" charset="0"/>
                            <a:ea typeface="等线" panose="02010600030101010101" pitchFamily="2" charset="-122"/>
                            <a:cs typeface="Times New Roman" panose="02020603050405020304" pitchFamily="18" charset="0"/>
                          </a:rPr>
                          <m:t>𝐸𝐷𝑈</m:t>
                        </m:r>
                      </m:e>
                      <m:sub>
                        <m:r>
                          <a:rPr lang="en-US" sz="2200" b="0" i="1" kern="100">
                            <a:effectLst/>
                            <a:latin typeface="Cambria Math" panose="02040503050406030204" pitchFamily="18" charset="0"/>
                            <a:ea typeface="等线" panose="02010600030101010101" pitchFamily="2" charset="-122"/>
                            <a:cs typeface="Times New Roman" panose="02020603050405020304" pitchFamily="18" charset="0"/>
                          </a:rPr>
                          <m:t>𝑖𝑡</m:t>
                        </m:r>
                      </m:sub>
                    </m:sSub>
                  </m:oMath>
                </a14:m>
                <a:r>
                  <a:rPr lang="en-US" sz="2200" b="0" kern="100" dirty="0">
                    <a:effectLst/>
                    <a:latin typeface="Times New Roman" panose="02020603050405020304" pitchFamily="18" charset="0"/>
                    <a:ea typeface="等线" panose="02010600030101010101" pitchFamily="2" charset="-122"/>
                  </a:rPr>
                  <a:t> </a:t>
                </a:r>
                <a:r>
                  <a:rPr lang="zh-CN" sz="2200" b="0" kern="100" dirty="0">
                    <a:effectLst/>
                    <a:latin typeface="Times New Roman" panose="02020603050405020304" pitchFamily="18" charset="0"/>
                    <a:ea typeface="等线" panose="02010600030101010101" pitchFamily="2" charset="-122"/>
                    <a:cs typeface="Times New Roman" panose="02020603050405020304" pitchFamily="18" charset="0"/>
                  </a:rPr>
                  <a:t>变化中和不可观测变量</a:t>
                </a:r>
                <a14:m>
                  <m:oMath xmlns:m="http://schemas.openxmlformats.org/officeDocument/2006/math">
                    <m:sSub>
                      <m:sSubPr>
                        <m:ctrlPr>
                          <a:rPr lang="en-CA" sz="2200" b="0" i="1" kern="100">
                            <a:effectLst/>
                            <a:latin typeface="Cambria Math" panose="02040503050406030204" pitchFamily="18" charset="0"/>
                            <a:ea typeface="等线" panose="02010600030101010101" pitchFamily="2" charset="-122"/>
                            <a:cs typeface="Times New Roman" panose="02020603050405020304" pitchFamily="18" charset="0"/>
                          </a:rPr>
                        </m:ctrlPr>
                      </m:sSubPr>
                      <m:e>
                        <m:r>
                          <a:rPr lang="en-CA" sz="2200" b="0" i="1" kern="100">
                            <a:effectLst/>
                            <a:latin typeface="Cambria Math" panose="02040503050406030204" pitchFamily="18" charset="0"/>
                            <a:ea typeface="等线" panose="02010600030101010101" pitchFamily="2" charset="-122"/>
                            <a:cs typeface="Times New Roman" panose="02020603050405020304" pitchFamily="18" charset="0"/>
                          </a:rPr>
                          <m:t>𝑒</m:t>
                        </m:r>
                      </m:e>
                      <m:sub>
                        <m:r>
                          <a:rPr lang="en-CA" sz="2200" b="0" i="1" kern="100">
                            <a:effectLst/>
                            <a:latin typeface="Cambria Math" panose="02040503050406030204" pitchFamily="18" charset="0"/>
                            <a:ea typeface="等线" panose="02010600030101010101" pitchFamily="2" charset="-122"/>
                            <a:cs typeface="Times New Roman" panose="02020603050405020304" pitchFamily="18" charset="0"/>
                          </a:rPr>
                          <m:t>𝑖𝑡</m:t>
                        </m:r>
                      </m:sub>
                    </m:sSub>
                  </m:oMath>
                </a14:m>
                <a:r>
                  <a:rPr lang="zh-CN" sz="2200" b="0" kern="100" dirty="0">
                    <a:effectLst/>
                    <a:latin typeface="Times New Roman" panose="02020603050405020304" pitchFamily="18" charset="0"/>
                    <a:ea typeface="等线" panose="02010600030101010101" pitchFamily="2" charset="-122"/>
                    <a:cs typeface="Times New Roman" panose="02020603050405020304" pitchFamily="18" charset="0"/>
                  </a:rPr>
                  <a:t>无关的部分，即</a:t>
                </a:r>
                <a14:m>
                  <m:oMath xmlns:m="http://schemas.openxmlformats.org/officeDocument/2006/math">
                    <m:sSub>
                      <m:sSubPr>
                        <m:ctrlPr>
                          <a:rPr lang="en-CA" sz="2200" b="0" i="1" kern="100">
                            <a:effectLst/>
                            <a:latin typeface="Cambria Math" panose="02040503050406030204" pitchFamily="18" charset="0"/>
                            <a:ea typeface="等线" panose="02010600030101010101" pitchFamily="2" charset="-122"/>
                          </a:rPr>
                        </m:ctrlPr>
                      </m:sSubPr>
                      <m:e>
                        <m:r>
                          <a:rPr lang="en-US" sz="2200" b="0" i="1" kern="100">
                            <a:effectLst/>
                            <a:latin typeface="Cambria Math" panose="02040503050406030204" pitchFamily="18" charset="0"/>
                            <a:ea typeface="等线" panose="02010600030101010101" pitchFamily="2" charset="-122"/>
                            <a:cs typeface="Times New Roman" panose="02020603050405020304" pitchFamily="18" charset="0"/>
                          </a:rPr>
                          <m:t>𝐸𝐷𝑈</m:t>
                        </m:r>
                      </m:e>
                      <m:sub>
                        <m:r>
                          <a:rPr lang="en-US" sz="2200" b="0" i="1" kern="100">
                            <a:effectLst/>
                            <a:latin typeface="Cambria Math" panose="02040503050406030204" pitchFamily="18" charset="0"/>
                            <a:ea typeface="等线" panose="02010600030101010101" pitchFamily="2" charset="-122"/>
                            <a:cs typeface="Times New Roman" panose="02020603050405020304" pitchFamily="18" charset="0"/>
                          </a:rPr>
                          <m:t>𝑖𝑡</m:t>
                        </m:r>
                      </m:sub>
                    </m:sSub>
                    <m:r>
                      <a:rPr lang="en-US" sz="2200" b="0" i="1" kern="100">
                        <a:effectLst/>
                        <a:latin typeface="Cambria Math" panose="02040503050406030204" pitchFamily="18" charset="0"/>
                        <a:ea typeface="等线" panose="02010600030101010101" pitchFamily="2" charset="-122"/>
                        <a:cs typeface="Times New Roman" panose="02020603050405020304" pitchFamily="18" charset="0"/>
                      </a:rPr>
                      <m:t>=</m:t>
                    </m:r>
                    <m:acc>
                      <m:accPr>
                        <m:chr m:val="̂"/>
                        <m:ctrlPr>
                          <a:rPr lang="en-CA" sz="2200" b="0" i="1" kern="100">
                            <a:effectLst/>
                            <a:latin typeface="Cambria Math" panose="02040503050406030204" pitchFamily="18" charset="0"/>
                            <a:ea typeface="等线" panose="02010600030101010101" pitchFamily="2" charset="-122"/>
                          </a:rPr>
                        </m:ctrlPr>
                      </m:accPr>
                      <m:e>
                        <m:sSub>
                          <m:sSubPr>
                            <m:ctrlPr>
                              <a:rPr lang="en-CA" sz="2200" b="0" i="1" kern="100">
                                <a:effectLst/>
                                <a:latin typeface="Cambria Math" panose="02040503050406030204" pitchFamily="18" charset="0"/>
                                <a:ea typeface="等线" panose="02010600030101010101" pitchFamily="2" charset="-122"/>
                              </a:rPr>
                            </m:ctrlPr>
                          </m:sSubPr>
                          <m:e>
                            <m:r>
                              <a:rPr lang="en-US" sz="2200" b="0" i="1" kern="100">
                                <a:effectLst/>
                                <a:latin typeface="Cambria Math" panose="02040503050406030204" pitchFamily="18" charset="0"/>
                                <a:ea typeface="等线" panose="02010600030101010101" pitchFamily="2" charset="-122"/>
                                <a:cs typeface="Times New Roman" panose="02020603050405020304" pitchFamily="18" charset="0"/>
                              </a:rPr>
                              <m:t>𝐸𝐷𝑈</m:t>
                            </m:r>
                          </m:e>
                          <m:sub>
                            <m:r>
                              <a:rPr lang="en-US" sz="2200" b="0" i="1" kern="100">
                                <a:effectLst/>
                                <a:latin typeface="Cambria Math" panose="02040503050406030204" pitchFamily="18" charset="0"/>
                                <a:ea typeface="等线" panose="02010600030101010101" pitchFamily="2" charset="-122"/>
                                <a:cs typeface="Times New Roman" panose="02020603050405020304" pitchFamily="18" charset="0"/>
                              </a:rPr>
                              <m:t>𝑖𝑡</m:t>
                            </m:r>
                          </m:sub>
                        </m:sSub>
                      </m:e>
                    </m:acc>
                    <m:r>
                      <a:rPr lang="en-US" sz="2200" b="0" i="1" kern="100">
                        <a:effectLst/>
                        <a:latin typeface="Cambria Math" panose="02040503050406030204" pitchFamily="18" charset="0"/>
                        <a:ea typeface="等线" panose="02010600030101010101" pitchFamily="2" charset="-122"/>
                        <a:cs typeface="Times New Roman" panose="02020603050405020304" pitchFamily="18" charset="0"/>
                      </a:rPr>
                      <m:t>+</m:t>
                    </m:r>
                    <m:sSub>
                      <m:sSubPr>
                        <m:ctrlPr>
                          <a:rPr lang="en-CA" sz="2200" b="0" i="1" kern="100">
                            <a:effectLst/>
                            <a:latin typeface="Cambria Math" panose="02040503050406030204" pitchFamily="18" charset="0"/>
                            <a:ea typeface="等线" panose="02010600030101010101" pitchFamily="2" charset="-122"/>
                          </a:rPr>
                        </m:ctrlPr>
                      </m:sSubPr>
                      <m:e>
                        <m:r>
                          <a:rPr lang="en-US" sz="2200" b="0" i="1" kern="100">
                            <a:effectLst/>
                            <a:latin typeface="Cambria Math" panose="02040503050406030204" pitchFamily="18" charset="0"/>
                            <a:ea typeface="等线" panose="02010600030101010101" pitchFamily="2" charset="-122"/>
                            <a:cs typeface="Times New Roman" panose="02020603050405020304" pitchFamily="18" charset="0"/>
                          </a:rPr>
                          <m:t>𝑣</m:t>
                        </m:r>
                      </m:e>
                      <m:sub>
                        <m:r>
                          <a:rPr lang="en-CA" sz="2200" b="0" i="1" kern="100">
                            <a:effectLst/>
                            <a:latin typeface="Cambria Math" panose="02040503050406030204" pitchFamily="18" charset="0"/>
                            <a:ea typeface="等线" panose="02010600030101010101" pitchFamily="2" charset="-122"/>
                            <a:cs typeface="Times New Roman" panose="02020603050405020304" pitchFamily="18" charset="0"/>
                          </a:rPr>
                          <m:t>𝑖𝑡</m:t>
                        </m:r>
                      </m:sub>
                    </m:sSub>
                  </m:oMath>
                </a14:m>
                <a:r>
                  <a:rPr lang="en-US" sz="2200" b="0" kern="100" dirty="0">
                    <a:effectLst/>
                    <a:latin typeface="Times New Roman" panose="02020603050405020304" pitchFamily="18" charset="0"/>
                    <a:ea typeface="等线" panose="02010600030101010101" pitchFamily="2" charset="-122"/>
                  </a:rPr>
                  <a:t> </a:t>
                </a:r>
                <a:r>
                  <a:rPr lang="zh-CN" sz="2200" b="0" kern="100" dirty="0">
                    <a:effectLst/>
                    <a:latin typeface="Times New Roman" panose="02020603050405020304" pitchFamily="18" charset="0"/>
                    <a:ea typeface="等线" panose="02010600030101010101" pitchFamily="2" charset="-122"/>
                    <a:cs typeface="Times New Roman" panose="02020603050405020304" pitchFamily="18" charset="0"/>
                  </a:rPr>
                  <a:t>，其中</a:t>
                </a:r>
                <a14:m>
                  <m:oMath xmlns:m="http://schemas.openxmlformats.org/officeDocument/2006/math">
                    <m:acc>
                      <m:accPr>
                        <m:chr m:val="̂"/>
                        <m:ctrlPr>
                          <a:rPr lang="en-CA" sz="2200" b="0" i="1" kern="100">
                            <a:effectLst/>
                            <a:latin typeface="Cambria Math" panose="02040503050406030204" pitchFamily="18" charset="0"/>
                            <a:ea typeface="等线" panose="02010600030101010101" pitchFamily="2" charset="-122"/>
                          </a:rPr>
                        </m:ctrlPr>
                      </m:accPr>
                      <m:e>
                        <m:sSub>
                          <m:sSubPr>
                            <m:ctrlPr>
                              <a:rPr lang="en-CA" sz="2200" b="0" i="1" kern="100">
                                <a:effectLst/>
                                <a:latin typeface="Cambria Math" panose="02040503050406030204" pitchFamily="18" charset="0"/>
                                <a:ea typeface="等线" panose="02010600030101010101" pitchFamily="2" charset="-122"/>
                              </a:rPr>
                            </m:ctrlPr>
                          </m:sSubPr>
                          <m:e>
                            <m:r>
                              <a:rPr lang="en-US" sz="2200" b="0" i="1" kern="100">
                                <a:effectLst/>
                                <a:latin typeface="Cambria Math" panose="02040503050406030204" pitchFamily="18" charset="0"/>
                                <a:ea typeface="等线" panose="02010600030101010101" pitchFamily="2" charset="-122"/>
                                <a:cs typeface="Times New Roman" panose="02020603050405020304" pitchFamily="18" charset="0"/>
                              </a:rPr>
                              <m:t>𝐸𝐷𝑈</m:t>
                            </m:r>
                          </m:e>
                          <m:sub>
                            <m:r>
                              <a:rPr lang="en-US" sz="2200" b="0" i="1" kern="100">
                                <a:effectLst/>
                                <a:latin typeface="Cambria Math" panose="02040503050406030204" pitchFamily="18" charset="0"/>
                                <a:ea typeface="等线" panose="02010600030101010101" pitchFamily="2" charset="-122"/>
                                <a:cs typeface="Times New Roman" panose="02020603050405020304" pitchFamily="18" charset="0"/>
                              </a:rPr>
                              <m:t>𝑖𝑡</m:t>
                            </m:r>
                          </m:sub>
                        </m:sSub>
                      </m:e>
                    </m:acc>
                  </m:oMath>
                </a14:m>
                <a:r>
                  <a:rPr lang="zh-CN" sz="2200" b="0" kern="100" dirty="0">
                    <a:effectLst/>
                    <a:latin typeface="Times New Roman" panose="02020603050405020304" pitchFamily="18" charset="0"/>
                    <a:ea typeface="等线" panose="02010600030101010101" pitchFamily="2" charset="-122"/>
                    <a:cs typeface="Times New Roman" panose="02020603050405020304" pitchFamily="18" charset="0"/>
                  </a:rPr>
                  <a:t>是</a:t>
                </a:r>
                <a14:m>
                  <m:oMath xmlns:m="http://schemas.openxmlformats.org/officeDocument/2006/math">
                    <m:sSub>
                      <m:sSubPr>
                        <m:ctrlPr>
                          <a:rPr lang="en-CA" sz="2200" b="0" i="1" kern="100">
                            <a:effectLst/>
                            <a:latin typeface="Cambria Math" panose="02040503050406030204" pitchFamily="18" charset="0"/>
                            <a:ea typeface="等线" panose="02010600030101010101" pitchFamily="2" charset="-122"/>
                          </a:rPr>
                        </m:ctrlPr>
                      </m:sSubPr>
                      <m:e>
                        <m:r>
                          <a:rPr lang="en-US" sz="2200" b="0" i="1" kern="100">
                            <a:effectLst/>
                            <a:latin typeface="Cambria Math" panose="02040503050406030204" pitchFamily="18" charset="0"/>
                            <a:ea typeface="等线" panose="02010600030101010101" pitchFamily="2" charset="-122"/>
                            <a:cs typeface="Times New Roman" panose="02020603050405020304" pitchFamily="18" charset="0"/>
                          </a:rPr>
                          <m:t>𝐸𝐷𝑈</m:t>
                        </m:r>
                      </m:e>
                      <m:sub>
                        <m:r>
                          <a:rPr lang="en-US" sz="2200" b="0" i="1" kern="100">
                            <a:effectLst/>
                            <a:latin typeface="Cambria Math" panose="02040503050406030204" pitchFamily="18" charset="0"/>
                            <a:ea typeface="等线" panose="02010600030101010101" pitchFamily="2" charset="-122"/>
                            <a:cs typeface="Times New Roman" panose="02020603050405020304" pitchFamily="18" charset="0"/>
                          </a:rPr>
                          <m:t>𝑖𝑡</m:t>
                        </m:r>
                      </m:sub>
                    </m:sSub>
                  </m:oMath>
                </a14:m>
                <a:r>
                  <a:rPr lang="zh-CN" sz="2200" b="0" kern="100" dirty="0">
                    <a:effectLst/>
                    <a:latin typeface="Times New Roman" panose="02020603050405020304" pitchFamily="18" charset="0"/>
                    <a:ea typeface="等线" panose="02010600030101010101" pitchFamily="2" charset="-122"/>
                    <a:cs typeface="Times New Roman" panose="02020603050405020304" pitchFamily="18" charset="0"/>
                  </a:rPr>
                  <a:t>变量中和</a:t>
                </a:r>
                <a14:m>
                  <m:oMath xmlns:m="http://schemas.openxmlformats.org/officeDocument/2006/math">
                    <m:sSub>
                      <m:sSubPr>
                        <m:ctrlPr>
                          <a:rPr lang="en-CA" sz="2200" b="0" i="1" kern="100">
                            <a:effectLst/>
                            <a:latin typeface="Cambria Math" panose="02040503050406030204" pitchFamily="18" charset="0"/>
                            <a:ea typeface="等线" panose="02010600030101010101" pitchFamily="2" charset="-122"/>
                            <a:cs typeface="Times New Roman" panose="02020603050405020304" pitchFamily="18" charset="0"/>
                          </a:rPr>
                        </m:ctrlPr>
                      </m:sSubPr>
                      <m:e>
                        <m:r>
                          <a:rPr lang="en-CA" sz="2200" b="0" i="1" kern="100">
                            <a:effectLst/>
                            <a:latin typeface="Cambria Math" panose="02040503050406030204" pitchFamily="18" charset="0"/>
                            <a:ea typeface="等线" panose="02010600030101010101" pitchFamily="2" charset="-122"/>
                            <a:cs typeface="Times New Roman" panose="02020603050405020304" pitchFamily="18" charset="0"/>
                          </a:rPr>
                          <m:t>𝑒</m:t>
                        </m:r>
                      </m:e>
                      <m:sub>
                        <m:r>
                          <a:rPr lang="en-CA" sz="2200" b="0" i="1" kern="100">
                            <a:effectLst/>
                            <a:latin typeface="Cambria Math" panose="02040503050406030204" pitchFamily="18" charset="0"/>
                            <a:ea typeface="等线" panose="02010600030101010101" pitchFamily="2" charset="-122"/>
                            <a:cs typeface="Times New Roman" panose="02020603050405020304" pitchFamily="18" charset="0"/>
                          </a:rPr>
                          <m:t>𝑖𝑡</m:t>
                        </m:r>
                      </m:sub>
                    </m:sSub>
                  </m:oMath>
                </a14:m>
                <a:r>
                  <a:rPr lang="zh-CN" sz="2200" b="0" kern="100" dirty="0">
                    <a:effectLst/>
                    <a:latin typeface="Times New Roman" panose="02020603050405020304" pitchFamily="18" charset="0"/>
                    <a:ea typeface="等线" panose="02010600030101010101" pitchFamily="2" charset="-122"/>
                    <a:cs typeface="Times New Roman" panose="02020603050405020304" pitchFamily="18" charset="0"/>
                  </a:rPr>
                  <a:t>变化无关的部分</a:t>
                </a:r>
                <a:endParaRPr lang="en-CA" sz="2200" b="0" dirty="0"/>
              </a:p>
            </p:txBody>
          </p:sp>
        </mc:Choice>
        <mc:Fallback xmlns="">
          <p:sp>
            <p:nvSpPr>
              <p:cNvPr id="42" name="Rectangle 41"/>
              <p:cNvSpPr>
                <a:spLocks noRot="1" noChangeAspect="1" noMove="1" noResize="1" noEditPoints="1" noAdjustHandles="1" noChangeArrowheads="1" noChangeShapeType="1" noTextEdit="1"/>
              </p:cNvSpPr>
              <p:nvPr/>
            </p:nvSpPr>
            <p:spPr>
              <a:xfrm>
                <a:off x="381000" y="1065084"/>
                <a:ext cx="8229599" cy="1126462"/>
              </a:xfrm>
              <a:prstGeom prst="rect">
                <a:avLst/>
              </a:prstGeom>
              <a:blipFill>
                <a:blip r:embed="rId3"/>
                <a:stretch>
                  <a:fillRect l="-964" t="-3243" r="-519" b="-10270"/>
                </a:stretch>
              </a:blipFill>
            </p:spPr>
            <p:txBody>
              <a:bodyPr/>
              <a:lstStyle/>
              <a:p>
                <a:r>
                  <a:rPr lang="en-CA">
                    <a:noFill/>
                  </a:rPr>
                  <a:t> </a:t>
                </a:r>
              </a:p>
            </p:txBody>
          </p:sp>
        </mc:Fallback>
      </mc:AlternateContent>
      <p:sp>
        <p:nvSpPr>
          <p:cNvPr id="44" name="Footer Placeholder 43"/>
          <p:cNvSpPr>
            <a:spLocks noGrp="1"/>
          </p:cNvSpPr>
          <p:nvPr>
            <p:ph type="ftr" sz="quarter" idx="11"/>
          </p:nvPr>
        </p:nvSpPr>
        <p:spPr/>
        <p:txBody>
          <a:bodyPr/>
          <a:lstStyle/>
          <a:p>
            <a:pPr>
              <a:defRPr/>
            </a:pPr>
            <a:r>
              <a:rPr lang="zh-CN" altLang="en-US"/>
              <a:t>版权所有</a:t>
            </a:r>
            <a:r>
              <a:rPr lang="en-US" altLang="zh-CN"/>
              <a:t>@</a:t>
            </a:r>
            <a:r>
              <a:rPr lang="zh-CN" altLang="en-US"/>
              <a:t>上海财经大学出版社，使用需经授权</a:t>
            </a:r>
            <a:endParaRPr lang="en-US" dirty="0"/>
          </a:p>
        </p:txBody>
      </p:sp>
      <p:grpSp>
        <p:nvGrpSpPr>
          <p:cNvPr id="9" name="Group 8"/>
          <p:cNvGrpSpPr/>
          <p:nvPr/>
        </p:nvGrpSpPr>
        <p:grpSpPr>
          <a:xfrm>
            <a:off x="2508885" y="2780090"/>
            <a:ext cx="5339715" cy="2449831"/>
            <a:chOff x="0" y="0"/>
            <a:chExt cx="4403633" cy="2449921"/>
          </a:xfrm>
        </p:grpSpPr>
        <p:grpSp>
          <p:nvGrpSpPr>
            <p:cNvPr id="10" name="Group 9"/>
            <p:cNvGrpSpPr/>
            <p:nvPr/>
          </p:nvGrpSpPr>
          <p:grpSpPr>
            <a:xfrm>
              <a:off x="1154151" y="0"/>
              <a:ext cx="3249482" cy="2449921"/>
              <a:chOff x="0" y="0"/>
              <a:chExt cx="3249482" cy="2449921"/>
            </a:xfrm>
          </p:grpSpPr>
          <p:cxnSp>
            <p:nvCxnSpPr>
              <p:cNvPr id="13" name="Straight Arrow Connector 12"/>
              <p:cNvCxnSpPr/>
              <p:nvPr/>
            </p:nvCxnSpPr>
            <p:spPr>
              <a:xfrm flipH="1">
                <a:off x="696035" y="409433"/>
                <a:ext cx="783531" cy="30139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grpSp>
            <p:nvGrpSpPr>
              <p:cNvPr id="14" name="Group 13"/>
              <p:cNvGrpSpPr/>
              <p:nvPr/>
            </p:nvGrpSpPr>
            <p:grpSpPr>
              <a:xfrm>
                <a:off x="0" y="0"/>
                <a:ext cx="3249482" cy="2449921"/>
                <a:chOff x="0" y="0"/>
                <a:chExt cx="3249482" cy="2449921"/>
              </a:xfrm>
            </p:grpSpPr>
            <p:grpSp>
              <p:nvGrpSpPr>
                <p:cNvPr id="16" name="Group 15"/>
                <p:cNvGrpSpPr/>
                <p:nvPr/>
              </p:nvGrpSpPr>
              <p:grpSpPr>
                <a:xfrm>
                  <a:off x="6824" y="0"/>
                  <a:ext cx="3242658" cy="2449921"/>
                  <a:chOff x="-89970" y="-210793"/>
                  <a:chExt cx="3242658" cy="2449921"/>
                </a:xfrm>
              </p:grpSpPr>
              <p:sp>
                <p:nvSpPr>
                  <p:cNvPr id="20" name="Text Box 8216"/>
                  <p:cNvSpPr txBox="1"/>
                  <p:nvPr/>
                </p:nvSpPr>
                <p:spPr>
                  <a:xfrm>
                    <a:off x="1262418" y="-210793"/>
                    <a:ext cx="372110" cy="415925"/>
                  </a:xfrm>
                  <a:prstGeom prst="rect">
                    <a:avLst/>
                  </a:prstGeom>
                  <a:solidFill>
                    <a:sysClr val="window" lastClr="FFFFFF"/>
                  </a:solidFill>
                  <a:ln w="6350">
                    <a:noFill/>
                  </a:ln>
                </p:spPr>
                <p:txBody>
                  <a:bodyPr rot="0" spcFirstLastPara="0" vert="horz" wrap="none" lIns="91440" tIns="45720" rIns="91440" bIns="45720" numCol="1" spcCol="0" rtlCol="0" fromWordArt="0" anchor="t" anchorCtr="0" forceAA="0" compatLnSpc="1">
                    <a:prstTxWarp prst="textNoShape">
                      <a:avLst/>
                    </a:prstTxWarp>
                    <a:noAutofit/>
                  </a:bodyPr>
                  <a:lstStyle/>
                  <a:p>
                    <a:pPr>
                      <a:lnSpc>
                        <a:spcPct val="107000"/>
                      </a:lnSpc>
                      <a:spcAft>
                        <a:spcPts val="800"/>
                      </a:spcAft>
                    </a:pPr>
                    <a:r>
                      <a:rPr lang="en-US" sz="1600" dirty="0">
                        <a:effectLst/>
                        <a:latin typeface="Times New Roman" panose="02020603050405020304" pitchFamily="18" charset="0"/>
                        <a:ea typeface="DengXian" panose="02010600030101010101" pitchFamily="2" charset="-122"/>
                        <a:cs typeface="Times New Roman" panose="02020603050405020304" pitchFamily="18" charset="0"/>
                      </a:rPr>
                      <a:t> </a:t>
                    </a:r>
                    <a:r>
                      <a:rPr lang="en-US" dirty="0">
                        <a:effectLst/>
                        <a:latin typeface="Times New Roman" panose="02020603050405020304" pitchFamily="18" charset="0"/>
                        <a:ea typeface="DengXian" panose="02010600030101010101" pitchFamily="2" charset="-122"/>
                        <a:cs typeface="Times New Roman" panose="02020603050405020304" pitchFamily="18" charset="0"/>
                      </a:rPr>
                      <a:t>e</a:t>
                    </a:r>
                    <a:endParaRPr lang="en-CA" dirty="0">
                      <a:effectLst/>
                      <a:latin typeface="Times New Roman" panose="02020603050405020304" pitchFamily="18" charset="0"/>
                      <a:ea typeface="DengXian" panose="02010600030101010101" pitchFamily="2" charset="-122"/>
                      <a:cs typeface="Times New Roman" panose="02020603050405020304" pitchFamily="18" charset="0"/>
                    </a:endParaRPr>
                  </a:p>
                </p:txBody>
              </p:sp>
              <p:sp>
                <p:nvSpPr>
                  <p:cNvPr id="21" name="Text Box 8217"/>
                  <p:cNvSpPr txBox="1"/>
                  <p:nvPr/>
                </p:nvSpPr>
                <p:spPr>
                  <a:xfrm>
                    <a:off x="2604140" y="887203"/>
                    <a:ext cx="548548" cy="355816"/>
                  </a:xfrm>
                  <a:prstGeom prst="rect">
                    <a:avLst/>
                  </a:prstGeom>
                  <a:solidFill>
                    <a:sysClr val="window" lastClr="FFFFFF"/>
                  </a:solidFill>
                  <a:ln w="6350">
                    <a:noFill/>
                  </a:ln>
                </p:spPr>
                <p:txBody>
                  <a:bodyPr rot="0" spcFirstLastPara="0" vert="horz" wrap="none" lIns="91440" tIns="45720" rIns="91440" bIns="45720" numCol="1" spcCol="0" rtlCol="0" fromWordArt="0" anchor="t" anchorCtr="0" forceAA="0" compatLnSpc="1">
                    <a:prstTxWarp prst="textNoShape">
                      <a:avLst/>
                    </a:prstTxWarp>
                    <a:spAutoFit/>
                  </a:bodyPr>
                  <a:lstStyle/>
                  <a:p>
                    <a:pPr>
                      <a:lnSpc>
                        <a:spcPct val="107000"/>
                      </a:lnSpc>
                      <a:spcAft>
                        <a:spcPts val="800"/>
                      </a:spcAft>
                    </a:pPr>
                    <a:r>
                      <a:rPr lang="en-US" sz="1600" i="1" dirty="0">
                        <a:effectLst/>
                        <a:latin typeface="Times New Roman" panose="02020603050405020304" pitchFamily="18" charset="0"/>
                        <a:ea typeface="DengXian" panose="02010600030101010101" pitchFamily="2" charset="-122"/>
                        <a:cs typeface="Times New Roman" panose="02020603050405020304" pitchFamily="18" charset="0"/>
                      </a:rPr>
                      <a:t>INC</a:t>
                    </a:r>
                    <a:endParaRPr lang="en-CA" sz="1600" dirty="0">
                      <a:effectLst/>
                      <a:latin typeface="Times New Roman" panose="02020603050405020304" pitchFamily="18" charset="0"/>
                      <a:ea typeface="DengXian" panose="02010600030101010101" pitchFamily="2" charset="-122"/>
                      <a:cs typeface="Times New Roman" panose="02020603050405020304" pitchFamily="18" charset="0"/>
                    </a:endParaRPr>
                  </a:p>
                </p:txBody>
              </p:sp>
              <p:cxnSp>
                <p:nvCxnSpPr>
                  <p:cNvPr id="22" name="Straight Arrow Connector 21"/>
                  <p:cNvCxnSpPr/>
                  <p:nvPr/>
                </p:nvCxnSpPr>
                <p:spPr>
                  <a:xfrm>
                    <a:off x="641445" y="1057702"/>
                    <a:ext cx="1773382" cy="6927"/>
                  </a:xfrm>
                  <a:prstGeom prst="straightConnector1">
                    <a:avLst/>
                  </a:prstGeom>
                  <a:noFill/>
                  <a:ln w="6350" cap="flat" cmpd="sng" algn="ctr">
                    <a:solidFill>
                      <a:srgbClr val="5B9BD5"/>
                    </a:solidFill>
                    <a:prstDash val="solid"/>
                    <a:miter lim="800000"/>
                    <a:tailEnd type="triangle"/>
                  </a:ln>
                  <a:effectLst/>
                </p:spPr>
              </p:cxnSp>
              <p:sp>
                <p:nvSpPr>
                  <p:cNvPr id="23" name="Flowchart: Connector 22"/>
                  <p:cNvSpPr/>
                  <p:nvPr/>
                </p:nvSpPr>
                <p:spPr>
                  <a:xfrm>
                    <a:off x="491995" y="1029373"/>
                    <a:ext cx="79721" cy="103331"/>
                  </a:xfrm>
                  <a:prstGeom prst="flowChartConnector">
                    <a:avLst/>
                  </a:prstGeom>
                  <a:solidFill>
                    <a:srgbClr val="5B9BD5"/>
                  </a:solidFill>
                  <a:ln w="12700" cap="flat" cmpd="sng" algn="ctr">
                    <a:solidFill>
                      <a:srgbClr val="5B9BD5">
                        <a:shade val="50000"/>
                      </a:srgbClr>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en-CA" sz="1600">
                      <a:latin typeface="Times New Roman" panose="02020603050405020304" pitchFamily="18" charset="0"/>
                      <a:cs typeface="Times New Roman" panose="02020603050405020304" pitchFamily="18" charset="0"/>
                    </a:endParaRPr>
                  </a:p>
                </p:txBody>
              </p:sp>
              <p:sp>
                <p:nvSpPr>
                  <p:cNvPr id="24" name="Flowchart: Connector 23"/>
                  <p:cNvSpPr/>
                  <p:nvPr/>
                </p:nvSpPr>
                <p:spPr>
                  <a:xfrm>
                    <a:off x="2448193" y="1029373"/>
                    <a:ext cx="79721" cy="103331"/>
                  </a:xfrm>
                  <a:prstGeom prst="flowChartConnector">
                    <a:avLst/>
                  </a:prstGeom>
                  <a:solidFill>
                    <a:srgbClr val="4472C4"/>
                  </a:solidFill>
                  <a:ln w="12700" cap="flat" cmpd="sng" algn="ctr">
                    <a:solidFill>
                      <a:srgbClr val="4472C4">
                        <a:shade val="50000"/>
                      </a:srgbClr>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en-CA" sz="1600">
                      <a:latin typeface="Times New Roman" panose="02020603050405020304" pitchFamily="18" charset="0"/>
                      <a:cs typeface="Times New Roman" panose="02020603050405020304" pitchFamily="18" charset="0"/>
                    </a:endParaRPr>
                  </a:p>
                </p:txBody>
              </p:sp>
              <p:sp>
                <p:nvSpPr>
                  <p:cNvPr id="25" name="Flowchart: Connector 24"/>
                  <p:cNvSpPr/>
                  <p:nvPr/>
                </p:nvSpPr>
                <p:spPr>
                  <a:xfrm>
                    <a:off x="1433015" y="94170"/>
                    <a:ext cx="79721" cy="103331"/>
                  </a:xfrm>
                  <a:prstGeom prst="flowChartConnector">
                    <a:avLst/>
                  </a:prstGeom>
                  <a:noFill/>
                  <a:ln w="12700" cap="flat" cmpd="sng" algn="ctr">
                    <a:solidFill>
                      <a:srgbClr val="4472C4">
                        <a:shade val="50000"/>
                      </a:srgbClr>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en-CA" sz="1600">
                      <a:latin typeface="Times New Roman" panose="02020603050405020304" pitchFamily="18" charset="0"/>
                      <a:cs typeface="Times New Roman" panose="02020603050405020304" pitchFamily="18" charset="0"/>
                    </a:endParaRPr>
                  </a:p>
                </p:txBody>
              </p:sp>
              <p:cxnSp>
                <p:nvCxnSpPr>
                  <p:cNvPr id="26" name="Straight Arrow Connector 25"/>
                  <p:cNvCxnSpPr/>
                  <p:nvPr/>
                </p:nvCxnSpPr>
                <p:spPr>
                  <a:xfrm>
                    <a:off x="1512731" y="197452"/>
                    <a:ext cx="929414" cy="808374"/>
                  </a:xfrm>
                  <a:prstGeom prst="straightConnector1">
                    <a:avLst/>
                  </a:prstGeom>
                  <a:noFill/>
                  <a:ln w="6350" cap="flat" cmpd="sng" algn="ctr">
                    <a:solidFill>
                      <a:srgbClr val="5B9BD5"/>
                    </a:solidFill>
                    <a:prstDash val="solid"/>
                    <a:miter lim="800000"/>
                    <a:tailEnd type="triangle"/>
                  </a:ln>
                  <a:effectLst/>
                </p:spPr>
              </p:cxnSp>
              <p:cxnSp>
                <p:nvCxnSpPr>
                  <p:cNvPr id="27" name="Straight Arrow Connector 26"/>
                  <p:cNvCxnSpPr/>
                  <p:nvPr/>
                </p:nvCxnSpPr>
                <p:spPr>
                  <a:xfrm flipV="1">
                    <a:off x="1555845" y="1132704"/>
                    <a:ext cx="892348" cy="658265"/>
                  </a:xfrm>
                  <a:prstGeom prst="straightConnector1">
                    <a:avLst/>
                  </a:prstGeom>
                  <a:noFill/>
                  <a:ln w="6350" cap="flat" cmpd="sng" algn="ctr">
                    <a:solidFill>
                      <a:srgbClr val="5B9BD5"/>
                    </a:solidFill>
                    <a:prstDash val="solid"/>
                    <a:miter lim="800000"/>
                    <a:tailEnd type="triangle"/>
                  </a:ln>
                  <a:effectLst/>
                </p:spPr>
              </p:cxnSp>
              <p:cxnSp>
                <p:nvCxnSpPr>
                  <p:cNvPr id="28" name="Straight Arrow Connector 27"/>
                  <p:cNvCxnSpPr/>
                  <p:nvPr/>
                </p:nvCxnSpPr>
                <p:spPr>
                  <a:xfrm flipH="1" flipV="1">
                    <a:off x="599134" y="1132654"/>
                    <a:ext cx="856521" cy="658336"/>
                  </a:xfrm>
                  <a:prstGeom prst="straightConnector1">
                    <a:avLst/>
                  </a:prstGeom>
                  <a:noFill/>
                  <a:ln w="6350" cap="flat" cmpd="sng" algn="ctr">
                    <a:solidFill>
                      <a:srgbClr val="5B9BD5"/>
                    </a:solidFill>
                    <a:prstDash val="solid"/>
                    <a:miter lim="800000"/>
                    <a:tailEnd type="triangle"/>
                  </a:ln>
                  <a:effectLst/>
                </p:spPr>
              </p:cxnSp>
              <mc:AlternateContent xmlns:mc="http://schemas.openxmlformats.org/markup-compatibility/2006" xmlns:a14="http://schemas.microsoft.com/office/drawing/2010/main">
                <mc:Choice Requires="a14">
                  <p:sp>
                    <p:nvSpPr>
                      <p:cNvPr id="29" name="Text Box 8225"/>
                      <p:cNvSpPr txBox="1"/>
                      <p:nvPr/>
                    </p:nvSpPr>
                    <p:spPr>
                      <a:xfrm>
                        <a:off x="-89970" y="892262"/>
                        <a:ext cx="580390" cy="292100"/>
                      </a:xfrm>
                      <a:prstGeom prst="rect">
                        <a:avLst/>
                      </a:prstGeom>
                      <a:noFill/>
                      <a:ln w="6350">
                        <a:noFill/>
                      </a:ln>
                    </p:spPr>
                    <p:txBody>
                      <a:bodyPr rot="0" spcFirstLastPara="0" vert="horz" wrap="none" lIns="91440" tIns="45720" rIns="91440" bIns="45720" numCol="1" spcCol="0" rtlCol="0" fromWordArt="0" anchor="t" anchorCtr="0" forceAA="0" compatLnSpc="1">
                        <a:prstTxWarp prst="textNoShape">
                          <a:avLst/>
                        </a:prstTxWarp>
                        <a:noAutofit/>
                      </a:bodyPr>
                      <a:lstStyle/>
                      <a:p>
                        <a:pPr>
                          <a:lnSpc>
                            <a:spcPct val="107000"/>
                          </a:lnSpc>
                          <a:spcAft>
                            <a:spcPts val="800"/>
                          </a:spcAft>
                        </a:pPr>
                        <a14:m>
                          <m:oMathPara xmlns:m="http://schemas.openxmlformats.org/officeDocument/2006/math">
                            <m:oMathParaPr>
                              <m:jc m:val="centerGroup"/>
                            </m:oMathParaPr>
                            <m:oMath xmlns:m="http://schemas.openxmlformats.org/officeDocument/2006/math">
                              <m:acc>
                                <m:accPr>
                                  <m:chr m:val="̂"/>
                                  <m:ctrlPr>
                                    <a:rPr lang="en-CA" sz="1600" i="1" kern="100">
                                      <a:effectLst/>
                                      <a:latin typeface="Cambria Math" panose="02040503050406030204" pitchFamily="18" charset="0"/>
                                      <a:ea typeface="DengXian" panose="02010600030101010101" pitchFamily="2" charset="-122"/>
                                      <a:cs typeface="Times New Roman" panose="02020603050405020304" pitchFamily="18" charset="0"/>
                                    </a:rPr>
                                  </m:ctrlPr>
                                </m:accPr>
                                <m:e>
                                  <m:sSub>
                                    <m:sSubPr>
                                      <m:ctrlPr>
                                        <a:rPr lang="en-CA" sz="16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US" sz="1600" i="1" kern="100">
                                          <a:effectLst/>
                                          <a:latin typeface="Cambria Math" panose="02040503050406030204" pitchFamily="18" charset="0"/>
                                          <a:ea typeface="DengXian" panose="02010600030101010101" pitchFamily="2" charset="-122"/>
                                          <a:cs typeface="Times New Roman" panose="02020603050405020304" pitchFamily="18" charset="0"/>
                                        </a:rPr>
                                        <m:t>𝐸𝐷𝑈</m:t>
                                      </m:r>
                                    </m:e>
                                    <m:sub/>
                                  </m:sSub>
                                </m:e>
                              </m:acc>
                            </m:oMath>
                          </m:oMathPara>
                        </a14:m>
                        <a:endParaRPr lang="en-CA" sz="1600" dirty="0">
                          <a:effectLst/>
                          <a:latin typeface="Times New Roman" panose="02020603050405020304" pitchFamily="18" charset="0"/>
                          <a:ea typeface="DengXian" panose="02010600030101010101" pitchFamily="2" charset="-122"/>
                          <a:cs typeface="Times New Roman" panose="02020603050405020304" pitchFamily="18" charset="0"/>
                        </a:endParaRPr>
                      </a:p>
                    </p:txBody>
                  </p:sp>
                </mc:Choice>
                <mc:Fallback xmlns="">
                  <p:sp>
                    <p:nvSpPr>
                      <p:cNvPr id="29" name="Text Box 8225"/>
                      <p:cNvSpPr txBox="1">
                        <a:spLocks noRot="1" noChangeAspect="1" noMove="1" noResize="1" noEditPoints="1" noAdjustHandles="1" noChangeArrowheads="1" noChangeShapeType="1" noTextEdit="1"/>
                      </p:cNvSpPr>
                      <p:nvPr/>
                    </p:nvSpPr>
                    <p:spPr>
                      <a:xfrm>
                        <a:off x="-89970" y="892262"/>
                        <a:ext cx="580390" cy="292100"/>
                      </a:xfrm>
                      <a:prstGeom prst="rect">
                        <a:avLst/>
                      </a:prstGeom>
                      <a:blipFill>
                        <a:blip r:embed="rId4"/>
                        <a:stretch>
                          <a:fillRect/>
                        </a:stretch>
                      </a:blipFill>
                      <a:ln w="6350">
                        <a:noFill/>
                      </a:ln>
                    </p:spPr>
                    <p:txBody>
                      <a:bodyPr/>
                      <a:lstStyle/>
                      <a:p>
                        <a:r>
                          <a:rPr lang="en-CA">
                            <a:noFill/>
                          </a:rPr>
                          <a:t> </a:t>
                        </a:r>
                      </a:p>
                    </p:txBody>
                  </p:sp>
                </mc:Fallback>
              </mc:AlternateContent>
              <p:sp>
                <p:nvSpPr>
                  <p:cNvPr id="30" name="Text Box 8226"/>
                  <p:cNvSpPr txBox="1"/>
                  <p:nvPr/>
                </p:nvSpPr>
                <p:spPr>
                  <a:xfrm>
                    <a:off x="941695" y="1924335"/>
                    <a:ext cx="1333563" cy="314793"/>
                  </a:xfrm>
                  <a:prstGeom prst="rect">
                    <a:avLst/>
                  </a:prstGeom>
                  <a:solidFill>
                    <a:sysClr val="window" lastClr="FFFFFF"/>
                  </a:solidFill>
                  <a:ln w="6350">
                    <a:solidFill>
                      <a:prstClr val="black"/>
                    </a:solidFill>
                  </a:ln>
                </p:spPr>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07000"/>
                      </a:lnSpc>
                      <a:spcAft>
                        <a:spcPts val="800"/>
                      </a:spcAft>
                    </a:pPr>
                    <a:r>
                      <a:rPr lang="en-US" sz="1600" i="1" dirty="0">
                        <a:effectLst/>
                        <a:latin typeface="Times New Roman" panose="02020603050405020304" pitchFamily="18" charset="0"/>
                        <a:ea typeface="DengXian" panose="02010600030101010101" pitchFamily="2" charset="-122"/>
                        <a:cs typeface="Times New Roman" panose="02020603050405020304" pitchFamily="18" charset="0"/>
                      </a:rPr>
                      <a:t>AGE, GENDER</a:t>
                    </a:r>
                    <a:endParaRPr lang="en-CA" sz="1600" dirty="0">
                      <a:effectLst/>
                      <a:latin typeface="Times New Roman" panose="02020603050405020304" pitchFamily="18" charset="0"/>
                      <a:ea typeface="DengXian" panose="02010600030101010101" pitchFamily="2" charset="-122"/>
                      <a:cs typeface="Times New Roman" panose="02020603050405020304" pitchFamily="18" charset="0"/>
                    </a:endParaRPr>
                  </a:p>
                </p:txBody>
              </p:sp>
            </p:grpSp>
            <p:cxnSp>
              <p:nvCxnSpPr>
                <p:cNvPr id="17" name="Straight Arrow Connector 16"/>
                <p:cNvCxnSpPr/>
                <p:nvPr/>
              </p:nvCxnSpPr>
              <p:spPr>
                <a:xfrm>
                  <a:off x="723331" y="784746"/>
                  <a:ext cx="1789109" cy="44958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8" name="Text Box 8230"/>
                <p:cNvSpPr txBox="1"/>
                <p:nvPr/>
              </p:nvSpPr>
              <p:spPr>
                <a:xfrm>
                  <a:off x="0" y="491175"/>
                  <a:ext cx="248920" cy="291465"/>
                </a:xfrm>
                <a:prstGeom prst="rect">
                  <a:avLst/>
                </a:prstGeom>
                <a:solidFill>
                  <a:sysClr val="window" lastClr="FFFFFF"/>
                </a:solidFill>
                <a:ln w="6350">
                  <a:noFill/>
                </a:ln>
              </p:spPr>
              <p:txBody>
                <a:bodyPr rot="0" spcFirstLastPara="0" vert="horz" wrap="none" lIns="91440" tIns="45720" rIns="91440" bIns="45720" numCol="1" spcCol="0" rtlCol="0" fromWordArt="0" anchor="t" anchorCtr="0" forceAA="0" compatLnSpc="1">
                  <a:prstTxWarp prst="textNoShape">
                    <a:avLst/>
                  </a:prstTxWarp>
                  <a:noAutofit/>
                </a:bodyPr>
                <a:lstStyle/>
                <a:p>
                  <a:pPr>
                    <a:lnSpc>
                      <a:spcPct val="107000"/>
                    </a:lnSpc>
                    <a:spcAft>
                      <a:spcPts val="800"/>
                    </a:spcAft>
                  </a:pPr>
                  <a:r>
                    <a:rPr lang="en-US" sz="1600" i="1" baseline="-25000">
                      <a:effectLst/>
                      <a:latin typeface="Times New Roman" panose="02020603050405020304" pitchFamily="18" charset="0"/>
                      <a:ea typeface="DengXian" panose="02010600030101010101" pitchFamily="2" charset="-122"/>
                      <a:cs typeface="Times New Roman" panose="02020603050405020304" pitchFamily="18" charset="0"/>
                    </a:rPr>
                    <a:t> </a:t>
                  </a:r>
                  <a:endParaRPr lang="en-CA" sz="1600">
                    <a:effectLst/>
                    <a:latin typeface="Times New Roman" panose="02020603050405020304" pitchFamily="18" charset="0"/>
                    <a:ea typeface="DengXian" panose="02010600030101010101" pitchFamily="2" charset="-122"/>
                    <a:cs typeface="Times New Roman" panose="02020603050405020304" pitchFamily="18" charset="0"/>
                  </a:endParaRPr>
                </a:p>
              </p:txBody>
            </p:sp>
            <p:sp>
              <p:nvSpPr>
                <p:cNvPr id="19" name="Flowchart: Connector 18"/>
                <p:cNvSpPr/>
                <p:nvPr/>
              </p:nvSpPr>
              <p:spPr>
                <a:xfrm>
                  <a:off x="600408" y="709658"/>
                  <a:ext cx="68097" cy="75059"/>
                </a:xfrm>
                <a:prstGeom prst="flowChartConnector">
                  <a:avLst/>
                </a:prstGeom>
                <a:noFill/>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CA" sz="1600">
                    <a:latin typeface="Times New Roman" panose="02020603050405020304" pitchFamily="18" charset="0"/>
                    <a:cs typeface="Times New Roman" panose="02020603050405020304" pitchFamily="18" charset="0"/>
                  </a:endParaRPr>
                </a:p>
              </p:txBody>
            </p:sp>
          </p:grpSp>
          <p:sp>
            <p:nvSpPr>
              <p:cNvPr id="15" name="Flowchart: Connector 14"/>
              <p:cNvSpPr/>
              <p:nvPr/>
            </p:nvSpPr>
            <p:spPr>
              <a:xfrm>
                <a:off x="1549021" y="2006221"/>
                <a:ext cx="96013" cy="81886"/>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CA" sz="1600">
                  <a:latin typeface="Times New Roman" panose="02020603050405020304" pitchFamily="18" charset="0"/>
                  <a:cs typeface="Times New Roman" panose="02020603050405020304" pitchFamily="18" charset="0"/>
                </a:endParaRPr>
              </a:p>
            </p:txBody>
          </p:sp>
        </p:grpSp>
        <p:sp>
          <p:nvSpPr>
            <p:cNvPr id="11" name="Text Box 65"/>
            <p:cNvSpPr txBox="1"/>
            <p:nvPr/>
          </p:nvSpPr>
          <p:spPr>
            <a:xfrm>
              <a:off x="0" y="1090032"/>
              <a:ext cx="320675" cy="242539"/>
            </a:xfrm>
            <a:prstGeom prst="rect">
              <a:avLst/>
            </a:prstGeom>
            <a:solidFill>
              <a:schemeClr val="lt1"/>
            </a:solid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07000"/>
                </a:lnSpc>
                <a:spcAft>
                  <a:spcPts val="800"/>
                </a:spcAft>
              </a:pPr>
              <a:r>
                <a:rPr lang="en-US" sz="1600" i="1" dirty="0">
                  <a:effectLst/>
                  <a:latin typeface="Times New Roman" panose="02020603050405020304" pitchFamily="18" charset="0"/>
                  <a:ea typeface="DengXian" panose="02010600030101010101" pitchFamily="2" charset="-122"/>
                  <a:cs typeface="Times New Roman" panose="02020603050405020304" pitchFamily="18" charset="0"/>
                </a:rPr>
                <a:t>Z</a:t>
              </a:r>
              <a:endParaRPr lang="en-CA" sz="1600" dirty="0">
                <a:effectLst/>
                <a:latin typeface="Times New Roman" panose="02020603050405020304" pitchFamily="18" charset="0"/>
                <a:ea typeface="DengXian" panose="02010600030101010101" pitchFamily="2" charset="-122"/>
                <a:cs typeface="Times New Roman" panose="02020603050405020304" pitchFamily="18" charset="0"/>
              </a:endParaRPr>
            </a:p>
          </p:txBody>
        </p:sp>
        <p:cxnSp>
          <p:nvCxnSpPr>
            <p:cNvPr id="12" name="Straight Arrow Connector 11"/>
            <p:cNvCxnSpPr/>
            <p:nvPr/>
          </p:nvCxnSpPr>
          <p:spPr>
            <a:xfrm>
              <a:off x="351263" y="1237786"/>
              <a:ext cx="812090"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grpSp>
      <p:sp>
        <p:nvSpPr>
          <p:cNvPr id="31" name="Text Box 8216"/>
          <p:cNvSpPr txBox="1"/>
          <p:nvPr/>
        </p:nvSpPr>
        <p:spPr>
          <a:xfrm>
            <a:off x="4193263" y="3271247"/>
            <a:ext cx="372110" cy="415910"/>
          </a:xfrm>
          <a:prstGeom prst="rect">
            <a:avLst/>
          </a:prstGeom>
          <a:solidFill>
            <a:sysClr val="window" lastClr="FFFFFF"/>
          </a:solidFill>
          <a:ln w="6350">
            <a:noFill/>
          </a:ln>
        </p:spPr>
        <p:txBody>
          <a:bodyPr rot="0" spcFirstLastPara="0" vert="horz" wrap="none" lIns="91440" tIns="45720" rIns="91440" bIns="45720" numCol="1" spcCol="0" rtlCol="0" fromWordArt="0" anchor="t" anchorCtr="0" forceAA="0" compatLnSpc="1">
            <a:prstTxWarp prst="textNoShape">
              <a:avLst/>
            </a:prstTxWarp>
            <a:noAutofit/>
          </a:bodyPr>
          <a:lstStyle/>
          <a:p>
            <a:pPr>
              <a:lnSpc>
                <a:spcPct val="107000"/>
              </a:lnSpc>
              <a:spcAft>
                <a:spcPts val="800"/>
              </a:spcAft>
            </a:pPr>
            <a:r>
              <a:rPr lang="en-US" sz="1200" dirty="0">
                <a:effectLst/>
                <a:latin typeface="Calibri" panose="020F0502020204030204" pitchFamily="34" charset="0"/>
                <a:ea typeface="DengXian" panose="02010600030101010101" pitchFamily="2" charset="-122"/>
                <a:cs typeface="Times New Roman" panose="02020603050405020304" pitchFamily="18" charset="0"/>
              </a:rPr>
              <a:t> </a:t>
            </a:r>
            <a:r>
              <a:rPr lang="en-US" dirty="0">
                <a:effectLst/>
                <a:latin typeface="Calibri" panose="020F0502020204030204" pitchFamily="34" charset="0"/>
                <a:ea typeface="DengXian" panose="02010600030101010101" pitchFamily="2" charset="-122"/>
                <a:cs typeface="Times New Roman" panose="02020603050405020304" pitchFamily="18" charset="0"/>
              </a:rPr>
              <a:t>v</a:t>
            </a:r>
            <a:endParaRPr lang="en-CA" dirty="0">
              <a:effectLst/>
              <a:latin typeface="Calibri" panose="020F0502020204030204" pitchFamily="34" charset="0"/>
              <a:ea typeface="DengXian"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993682985"/>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Heckman</a:t>
            </a:r>
            <a:r>
              <a:rPr lang="zh-CN" altLang="en-US" dirty="0"/>
              <a:t>样本自选择模型</a:t>
            </a:r>
            <a:endParaRPr lang="en-CA" dirty="0"/>
          </a:p>
        </p:txBody>
      </p:sp>
      <p:sp>
        <p:nvSpPr>
          <p:cNvPr id="4" name="Footer Placeholder 3"/>
          <p:cNvSpPr>
            <a:spLocks noGrp="1"/>
          </p:cNvSpPr>
          <p:nvPr>
            <p:ph type="ftr" sz="quarter" idx="11"/>
          </p:nvPr>
        </p:nvSpPr>
        <p:spPr/>
        <p:txBody>
          <a:bodyPr/>
          <a:lstStyle/>
          <a:p>
            <a:pPr>
              <a:defRPr/>
            </a:pPr>
            <a:r>
              <a:rPr lang="zh-CN" altLang="en-US"/>
              <a:t>版权所有</a:t>
            </a:r>
            <a:r>
              <a:rPr lang="en-US" altLang="zh-CN"/>
              <a:t>@</a:t>
            </a:r>
            <a:r>
              <a:rPr lang="zh-CN" altLang="en-US"/>
              <a:t>上海财经大学出版社，使用需经授权</a:t>
            </a:r>
            <a:endParaRPr lang="en-US" dirty="0"/>
          </a:p>
        </p:txBody>
      </p:sp>
      <p:grpSp>
        <p:nvGrpSpPr>
          <p:cNvPr id="18" name="Group 17"/>
          <p:cNvGrpSpPr/>
          <p:nvPr/>
        </p:nvGrpSpPr>
        <p:grpSpPr>
          <a:xfrm>
            <a:off x="2650035" y="2131115"/>
            <a:ext cx="4334374" cy="1830312"/>
            <a:chOff x="546307" y="-243731"/>
            <a:chExt cx="2063510" cy="1762122"/>
          </a:xfrm>
        </p:grpSpPr>
        <p:cxnSp>
          <p:nvCxnSpPr>
            <p:cNvPr id="19" name="Straight Arrow Connector 18"/>
            <p:cNvCxnSpPr/>
            <p:nvPr/>
          </p:nvCxnSpPr>
          <p:spPr>
            <a:xfrm>
              <a:off x="927233" y="1078847"/>
              <a:ext cx="911761" cy="15944"/>
            </a:xfrm>
            <a:prstGeom prst="straightConnector1">
              <a:avLst/>
            </a:prstGeom>
            <a:noFill/>
            <a:ln w="6350" cap="flat" cmpd="sng" algn="ctr">
              <a:solidFill>
                <a:srgbClr val="5B9BD5"/>
              </a:solidFill>
              <a:prstDash val="solid"/>
              <a:miter lim="800000"/>
              <a:tailEnd type="triangle"/>
            </a:ln>
            <a:effectLst/>
          </p:spPr>
        </p:cxnSp>
        <p:cxnSp>
          <p:nvCxnSpPr>
            <p:cNvPr id="20" name="Straight Arrow Connector 19"/>
            <p:cNvCxnSpPr/>
            <p:nvPr/>
          </p:nvCxnSpPr>
          <p:spPr>
            <a:xfrm>
              <a:off x="983719" y="306502"/>
              <a:ext cx="855142" cy="728440"/>
            </a:xfrm>
            <a:prstGeom prst="straightConnector1">
              <a:avLst/>
            </a:prstGeom>
            <a:noFill/>
            <a:ln w="6350" cap="flat" cmpd="sng" algn="ctr">
              <a:solidFill>
                <a:srgbClr val="5B9BD5"/>
              </a:solidFill>
              <a:prstDash val="solid"/>
              <a:miter lim="800000"/>
              <a:tailEnd type="triangle"/>
            </a:ln>
            <a:effectLst/>
          </p:spPr>
        </p:cxnSp>
        <p:sp>
          <p:nvSpPr>
            <p:cNvPr id="21" name="Flowchart: Connector 20"/>
            <p:cNvSpPr/>
            <p:nvPr/>
          </p:nvSpPr>
          <p:spPr>
            <a:xfrm>
              <a:off x="830829" y="204439"/>
              <a:ext cx="96524" cy="102064"/>
            </a:xfrm>
            <a:prstGeom prst="flowChartConnector">
              <a:avLst/>
            </a:prstGeom>
            <a:noFill/>
            <a:ln w="12700" cap="flat" cmpd="sng" algn="ctr">
              <a:solidFill>
                <a:srgbClr val="5B9BD5">
                  <a:shade val="50000"/>
                </a:srgbClr>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en-CA" sz="2200"/>
            </a:p>
          </p:txBody>
        </p:sp>
        <p:sp>
          <p:nvSpPr>
            <p:cNvPr id="22" name="Flowchart: Connector 21"/>
            <p:cNvSpPr/>
            <p:nvPr/>
          </p:nvSpPr>
          <p:spPr>
            <a:xfrm>
              <a:off x="823985" y="1034966"/>
              <a:ext cx="103212" cy="115568"/>
            </a:xfrm>
            <a:prstGeom prst="flowChartConnector">
              <a:avLst/>
            </a:prstGeom>
            <a:solidFill>
              <a:srgbClr val="5B9BD5"/>
            </a:solidFill>
            <a:ln w="12700" cap="flat" cmpd="sng" algn="ctr">
              <a:solidFill>
                <a:srgbClr val="5B9BD5">
                  <a:shade val="50000"/>
                </a:srgbClr>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en-CA" sz="2200"/>
            </a:p>
          </p:txBody>
        </p:sp>
        <p:sp>
          <p:nvSpPr>
            <p:cNvPr id="23" name="Flowchart: Connector 22"/>
            <p:cNvSpPr/>
            <p:nvPr/>
          </p:nvSpPr>
          <p:spPr>
            <a:xfrm>
              <a:off x="1839110" y="993159"/>
              <a:ext cx="75063" cy="115570"/>
            </a:xfrm>
            <a:prstGeom prst="flowChartConnector">
              <a:avLst/>
            </a:prstGeom>
            <a:solidFill>
              <a:srgbClr val="5B9BD5"/>
            </a:solidFill>
            <a:ln w="12700" cap="flat" cmpd="sng" algn="ctr">
              <a:solidFill>
                <a:srgbClr val="5B9BD5">
                  <a:shade val="50000"/>
                </a:srgbClr>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en-CA" sz="2200"/>
            </a:p>
          </p:txBody>
        </p:sp>
        <mc:AlternateContent xmlns:mc="http://schemas.openxmlformats.org/markup-compatibility/2006" xmlns:a14="http://schemas.microsoft.com/office/drawing/2010/main">
          <mc:Choice Requires="a14">
            <p:sp>
              <p:nvSpPr>
                <p:cNvPr id="26" name="Text Box 8369"/>
                <p:cNvSpPr txBox="1"/>
                <p:nvPr/>
              </p:nvSpPr>
              <p:spPr>
                <a:xfrm>
                  <a:off x="619264" y="-243731"/>
                  <a:ext cx="615866" cy="278909"/>
                </a:xfrm>
                <a:prstGeom prst="rect">
                  <a:avLst/>
                </a:prstGeom>
                <a:solidFill>
                  <a:sysClr val="window" lastClr="FFFFFF"/>
                </a:solid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07000"/>
                    </a:lnSpc>
                    <a:spcAft>
                      <a:spcPts val="800"/>
                    </a:spcAft>
                  </a:pPr>
                  <a14:m>
                    <m:oMathPara xmlns:m="http://schemas.openxmlformats.org/officeDocument/2006/math">
                      <m:oMathParaPr>
                        <m:jc m:val="centerGroup"/>
                      </m:oMathParaPr>
                      <m:oMath xmlns:m="http://schemas.openxmlformats.org/officeDocument/2006/math">
                        <m:sSub>
                          <m:sSubPr>
                            <m:ctrlPr>
                              <a:rPr lang="en-CA" sz="2200" i="1" smtClean="0">
                                <a:effectLst/>
                                <a:latin typeface="Cambria Math" panose="02040503050406030204" pitchFamily="18" charset="0"/>
                                <a:ea typeface="DengXian" panose="02010600030101010101" pitchFamily="2" charset="-122"/>
                                <a:cs typeface="Times New Roman" panose="02020603050405020304" pitchFamily="18" charset="0"/>
                              </a:rPr>
                            </m:ctrlPr>
                          </m:sSubPr>
                          <m:e>
                            <m:r>
                              <a:rPr lang="en-US" sz="2200" b="0" i="1">
                                <a:effectLst/>
                                <a:latin typeface="Cambria Math" panose="02040503050406030204" pitchFamily="18" charset="0"/>
                                <a:ea typeface="DengXian" panose="02010600030101010101" pitchFamily="2" charset="-122"/>
                                <a:cs typeface="Times New Roman" panose="02020603050405020304" pitchFamily="18" charset="0"/>
                              </a:rPr>
                              <m:t>𝑀𝑜𝑡𝑖𝑣</m:t>
                            </m:r>
                            <m:r>
                              <a:rPr lang="en-CA" sz="2200" b="0" i="1" smtClean="0">
                                <a:effectLst/>
                                <a:latin typeface="Cambria Math" panose="02040503050406030204" pitchFamily="18" charset="0"/>
                                <a:ea typeface="DengXian" panose="02010600030101010101" pitchFamily="2" charset="-122"/>
                                <a:cs typeface="Times New Roman" panose="02020603050405020304" pitchFamily="18" charset="0"/>
                              </a:rPr>
                              <m:t>𝑎𝑡𝑖𝑜𝑛</m:t>
                            </m:r>
                          </m:e>
                          <m:sub>
                            <m:r>
                              <a:rPr lang="en-US" sz="2200" i="1">
                                <a:effectLst/>
                                <a:latin typeface="Cambria Math" panose="02040503050406030204" pitchFamily="18" charset="0"/>
                                <a:ea typeface="DengXian" panose="02010600030101010101" pitchFamily="2" charset="-122"/>
                                <a:cs typeface="Times New Roman" panose="02020603050405020304" pitchFamily="18" charset="0"/>
                              </a:rPr>
                              <m:t>𝑖</m:t>
                            </m:r>
                          </m:sub>
                        </m:sSub>
                      </m:oMath>
                    </m:oMathPara>
                  </a14:m>
                  <a:endParaRPr lang="en-CA" sz="2200" dirty="0">
                    <a:effectLst/>
                    <a:latin typeface="Calibri" panose="020F0502020204030204" pitchFamily="34" charset="0"/>
                    <a:ea typeface="DengXian" panose="02010600030101010101" pitchFamily="2" charset="-122"/>
                    <a:cs typeface="Times New Roman" panose="02020603050405020304" pitchFamily="18" charset="0"/>
                  </a:endParaRPr>
                </a:p>
              </p:txBody>
            </p:sp>
          </mc:Choice>
          <mc:Fallback xmlns="">
            <p:sp>
              <p:nvSpPr>
                <p:cNvPr id="26" name="Text Box 8369"/>
                <p:cNvSpPr txBox="1">
                  <a:spLocks noRot="1" noChangeAspect="1" noMove="1" noResize="1" noEditPoints="1" noAdjustHandles="1" noChangeArrowheads="1" noChangeShapeType="1" noTextEdit="1"/>
                </p:cNvSpPr>
                <p:nvPr/>
              </p:nvSpPr>
              <p:spPr>
                <a:xfrm>
                  <a:off x="619264" y="-243731"/>
                  <a:ext cx="615866" cy="278909"/>
                </a:xfrm>
                <a:prstGeom prst="rect">
                  <a:avLst/>
                </a:prstGeom>
                <a:blipFill>
                  <a:blip r:embed="rId3"/>
                  <a:stretch>
                    <a:fillRect r="-21226" b="-29787"/>
                  </a:stretch>
                </a:blipFill>
                <a:ln w="6350">
                  <a:noFill/>
                </a:ln>
              </p:spPr>
              <p:txBody>
                <a:bodyPr/>
                <a:lstStyle/>
                <a:p>
                  <a:r>
                    <a:rPr lang="en-CA">
                      <a:noFill/>
                    </a:rPr>
                    <a:t> </a:t>
                  </a:r>
                </a:p>
              </p:txBody>
            </p:sp>
          </mc:Fallback>
        </mc:AlternateContent>
        <mc:AlternateContent xmlns:mc="http://schemas.openxmlformats.org/markup-compatibility/2006" xmlns:a14="http://schemas.microsoft.com/office/drawing/2010/main">
          <mc:Choice Requires="a14">
            <p:sp>
              <p:nvSpPr>
                <p:cNvPr id="27" name="Text Box 8370"/>
                <p:cNvSpPr txBox="1"/>
                <p:nvPr/>
              </p:nvSpPr>
              <p:spPr>
                <a:xfrm>
                  <a:off x="546307" y="1224964"/>
                  <a:ext cx="491172" cy="293427"/>
                </a:xfrm>
                <a:prstGeom prst="rect">
                  <a:avLst/>
                </a:prstGeom>
                <a:solidFill>
                  <a:sysClr val="window" lastClr="FFFFFF"/>
                </a:solid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07000"/>
                    </a:lnSpc>
                    <a:spcAft>
                      <a:spcPts val="800"/>
                    </a:spcAft>
                  </a:pPr>
                  <a14:m>
                    <m:oMathPara xmlns:m="http://schemas.openxmlformats.org/officeDocument/2006/math">
                      <m:oMathParaPr>
                        <m:jc m:val="centerGroup"/>
                      </m:oMathParaPr>
                      <m:oMath xmlns:m="http://schemas.openxmlformats.org/officeDocument/2006/math">
                        <m:sSub>
                          <m:sSubPr>
                            <m:ctrlPr>
                              <a:rPr lang="en-CA" sz="2200" i="1">
                                <a:effectLst/>
                                <a:latin typeface="Cambria Math" panose="02040503050406030204" pitchFamily="18" charset="0"/>
                                <a:ea typeface="DengXian" panose="02010600030101010101" pitchFamily="2" charset="-122"/>
                                <a:cs typeface="Times New Roman" panose="02020603050405020304" pitchFamily="18" charset="0"/>
                              </a:rPr>
                            </m:ctrlPr>
                          </m:sSubPr>
                          <m:e>
                            <m:r>
                              <a:rPr lang="en-US" sz="2200" i="1">
                                <a:effectLst/>
                                <a:latin typeface="Cambria Math" panose="02040503050406030204" pitchFamily="18" charset="0"/>
                                <a:ea typeface="DengXian" panose="02010600030101010101" pitchFamily="2" charset="-122"/>
                                <a:cs typeface="Times New Roman" panose="02020603050405020304" pitchFamily="18" charset="0"/>
                              </a:rPr>
                              <m:t>𝐼𝑄</m:t>
                            </m:r>
                          </m:e>
                          <m:sub>
                            <m:r>
                              <a:rPr lang="en-US" sz="2200" i="1">
                                <a:effectLst/>
                                <a:latin typeface="Cambria Math" panose="02040503050406030204" pitchFamily="18" charset="0"/>
                                <a:ea typeface="DengXian" panose="02010600030101010101" pitchFamily="2" charset="-122"/>
                                <a:cs typeface="Times New Roman" panose="02020603050405020304" pitchFamily="18" charset="0"/>
                              </a:rPr>
                              <m:t>𝑖</m:t>
                            </m:r>
                          </m:sub>
                        </m:sSub>
                      </m:oMath>
                    </m:oMathPara>
                  </a14:m>
                  <a:endParaRPr lang="en-CA" sz="2200" dirty="0">
                    <a:effectLst/>
                    <a:latin typeface="Calibri" panose="020F0502020204030204" pitchFamily="34" charset="0"/>
                    <a:ea typeface="DengXian" panose="02010600030101010101" pitchFamily="2" charset="-122"/>
                    <a:cs typeface="Times New Roman" panose="02020603050405020304" pitchFamily="18" charset="0"/>
                  </a:endParaRPr>
                </a:p>
              </p:txBody>
            </p:sp>
          </mc:Choice>
          <mc:Fallback xmlns="">
            <p:sp>
              <p:nvSpPr>
                <p:cNvPr id="27" name="Text Box 8370"/>
                <p:cNvSpPr txBox="1">
                  <a:spLocks noRot="1" noChangeAspect="1" noMove="1" noResize="1" noEditPoints="1" noAdjustHandles="1" noChangeArrowheads="1" noChangeShapeType="1" noTextEdit="1"/>
                </p:cNvSpPr>
                <p:nvPr/>
              </p:nvSpPr>
              <p:spPr>
                <a:xfrm>
                  <a:off x="546307" y="1224964"/>
                  <a:ext cx="491172" cy="293427"/>
                </a:xfrm>
                <a:prstGeom prst="rect">
                  <a:avLst/>
                </a:prstGeom>
                <a:blipFill>
                  <a:blip r:embed="rId4"/>
                  <a:stretch>
                    <a:fillRect b="-22000"/>
                  </a:stretch>
                </a:blipFill>
                <a:ln w="6350">
                  <a:noFill/>
                </a:ln>
              </p:spPr>
              <p:txBody>
                <a:bodyPr/>
                <a:lstStyle/>
                <a:p>
                  <a:r>
                    <a:rPr lang="en-CA">
                      <a:noFill/>
                    </a:rPr>
                    <a:t> </a:t>
                  </a:r>
                </a:p>
              </p:txBody>
            </p:sp>
          </mc:Fallback>
        </mc:AlternateContent>
        <mc:AlternateContent xmlns:mc="http://schemas.openxmlformats.org/markup-compatibility/2006" xmlns:a14="http://schemas.microsoft.com/office/drawing/2010/main">
          <mc:Choice Requires="a14">
            <p:sp>
              <p:nvSpPr>
                <p:cNvPr id="28" name="Text Box 8371"/>
                <p:cNvSpPr txBox="1"/>
                <p:nvPr/>
              </p:nvSpPr>
              <p:spPr>
                <a:xfrm>
                  <a:off x="1823314" y="846446"/>
                  <a:ext cx="786503" cy="293427"/>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07000"/>
                    </a:lnSpc>
                    <a:spcAft>
                      <a:spcPts val="800"/>
                    </a:spcAft>
                  </a:pPr>
                  <a14:m>
                    <m:oMathPara xmlns:m="http://schemas.openxmlformats.org/officeDocument/2006/math">
                      <m:oMathParaPr>
                        <m:jc m:val="centerGroup"/>
                      </m:oMathParaPr>
                      <m:oMath xmlns:m="http://schemas.openxmlformats.org/officeDocument/2006/math">
                        <m:sSub>
                          <m:sSubPr>
                            <m:ctrlPr>
                              <a:rPr lang="en-CA" sz="2200" i="1">
                                <a:effectLst/>
                                <a:latin typeface="Cambria Math" panose="02040503050406030204" pitchFamily="18" charset="0"/>
                                <a:ea typeface="DengXian" panose="02010600030101010101" pitchFamily="2" charset="-122"/>
                                <a:cs typeface="Times New Roman" panose="02020603050405020304" pitchFamily="18" charset="0"/>
                              </a:rPr>
                            </m:ctrlPr>
                          </m:sSubPr>
                          <m:e>
                            <m:r>
                              <a:rPr lang="en-US" sz="2200" i="1">
                                <a:effectLst/>
                                <a:latin typeface="Cambria Math" panose="02040503050406030204" pitchFamily="18" charset="0"/>
                                <a:ea typeface="DengXian" panose="02010600030101010101" pitchFamily="2" charset="-122"/>
                                <a:cs typeface="Times New Roman" panose="02020603050405020304" pitchFamily="18" charset="0"/>
                              </a:rPr>
                              <m:t>𝑠𝑐𝑜𝑟𝑒</m:t>
                            </m:r>
                          </m:e>
                          <m:sub>
                            <m:r>
                              <a:rPr lang="en-US" sz="2200" i="1">
                                <a:effectLst/>
                                <a:latin typeface="Cambria Math" panose="02040503050406030204" pitchFamily="18" charset="0"/>
                                <a:ea typeface="DengXian" panose="02010600030101010101" pitchFamily="2" charset="-122"/>
                                <a:cs typeface="Times New Roman" panose="02020603050405020304" pitchFamily="18" charset="0"/>
                              </a:rPr>
                              <m:t>𝑖</m:t>
                            </m:r>
                          </m:sub>
                        </m:sSub>
                      </m:oMath>
                    </m:oMathPara>
                  </a14:m>
                  <a:endParaRPr lang="en-CA" sz="2200" dirty="0">
                    <a:effectLst/>
                    <a:latin typeface="Calibri" panose="020F0502020204030204" pitchFamily="34" charset="0"/>
                    <a:ea typeface="DengXian" panose="02010600030101010101" pitchFamily="2" charset="-122"/>
                    <a:cs typeface="Times New Roman" panose="02020603050405020304" pitchFamily="18" charset="0"/>
                  </a:endParaRPr>
                </a:p>
              </p:txBody>
            </p:sp>
          </mc:Choice>
          <mc:Fallback xmlns="">
            <p:sp>
              <p:nvSpPr>
                <p:cNvPr id="28" name="Text Box 8371"/>
                <p:cNvSpPr txBox="1">
                  <a:spLocks noRot="1" noChangeAspect="1" noMove="1" noResize="1" noEditPoints="1" noAdjustHandles="1" noChangeArrowheads="1" noChangeShapeType="1" noTextEdit="1"/>
                </p:cNvSpPr>
                <p:nvPr/>
              </p:nvSpPr>
              <p:spPr>
                <a:xfrm>
                  <a:off x="1823314" y="846446"/>
                  <a:ext cx="786503" cy="293427"/>
                </a:xfrm>
                <a:prstGeom prst="rect">
                  <a:avLst/>
                </a:prstGeom>
                <a:blipFill>
                  <a:blip r:embed="rId5"/>
                  <a:stretch>
                    <a:fillRect b="-24000"/>
                  </a:stretch>
                </a:blipFill>
                <a:ln w="6350">
                  <a:noFill/>
                </a:ln>
              </p:spPr>
              <p:txBody>
                <a:bodyPr/>
                <a:lstStyle/>
                <a:p>
                  <a:r>
                    <a:rPr lang="en-CA">
                      <a:noFill/>
                    </a:rPr>
                    <a:t> </a:t>
                  </a:r>
                </a:p>
              </p:txBody>
            </p:sp>
          </mc:Fallback>
        </mc:AlternateContent>
      </p:grpSp>
      <p:sp>
        <p:nvSpPr>
          <p:cNvPr id="47" name="Text Placeholder 2"/>
          <p:cNvSpPr txBox="1">
            <a:spLocks/>
          </p:cNvSpPr>
          <p:nvPr/>
        </p:nvSpPr>
        <p:spPr bwMode="auto">
          <a:xfrm>
            <a:off x="463860" y="4534827"/>
            <a:ext cx="8382000" cy="53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0" indent="0" algn="l" rtl="0" eaLnBrk="0" fontAlgn="base" hangingPunct="0">
              <a:spcBef>
                <a:spcPts val="575"/>
              </a:spcBef>
              <a:spcAft>
                <a:spcPct val="0"/>
              </a:spcAft>
              <a:buClr>
                <a:schemeClr val="accent1"/>
              </a:buClr>
              <a:buSzPct val="85000"/>
              <a:buFont typeface="Wingdings 2" panose="05020102010507070707" pitchFamily="18" charset="2"/>
              <a:buNone/>
              <a:defRPr sz="2400" kern="1200">
                <a:solidFill>
                  <a:schemeClr val="tx1"/>
                </a:solidFill>
                <a:latin typeface="+mn-lt"/>
                <a:ea typeface="+mn-ea"/>
                <a:cs typeface="+mn-cs"/>
              </a:defRPr>
            </a:lvl1pPr>
            <a:lvl2pPr marL="547688" indent="-228600" algn="l" rtl="0" eaLnBrk="0" fontAlgn="base" hangingPunct="0">
              <a:spcBef>
                <a:spcPts val="375"/>
              </a:spcBef>
              <a:spcAft>
                <a:spcPct val="0"/>
              </a:spcAft>
              <a:buClr>
                <a:schemeClr val="accent2"/>
              </a:buClr>
              <a:buSzPct val="85000"/>
              <a:buFont typeface="Wingdings 2" panose="05020102010507070707" pitchFamily="18" charset="2"/>
              <a:buNone/>
              <a:defRPr sz="1800" kern="1200">
                <a:solidFill>
                  <a:schemeClr val="tx1">
                    <a:tint val="75000"/>
                  </a:schemeClr>
                </a:solidFill>
                <a:latin typeface="+mn-lt"/>
                <a:ea typeface="+mn-ea"/>
                <a:cs typeface="+mn-cs"/>
              </a:defRPr>
            </a:lvl2pPr>
            <a:lvl3pPr marL="822325" indent="-228600" algn="l" rtl="0" eaLnBrk="0" fontAlgn="base" hangingPunct="0">
              <a:spcBef>
                <a:spcPts val="375"/>
              </a:spcBef>
              <a:spcAft>
                <a:spcPct val="0"/>
              </a:spcAft>
              <a:buClr>
                <a:srgbClr val="E6B1AB"/>
              </a:buClr>
              <a:buSzPct val="85000"/>
              <a:buFont typeface="Wingdings 2" panose="05020102010507070707" pitchFamily="18" charset="2"/>
              <a:buNone/>
              <a:defRPr sz="1600" kern="1200">
                <a:solidFill>
                  <a:schemeClr val="tx1">
                    <a:tint val="75000"/>
                  </a:schemeClr>
                </a:solidFill>
                <a:latin typeface="+mn-lt"/>
                <a:ea typeface="+mn-ea"/>
                <a:cs typeface="+mn-cs"/>
              </a:defRPr>
            </a:lvl3pPr>
            <a:lvl4pPr marL="1096963" indent="-228600" algn="l" rtl="0" eaLnBrk="0" fontAlgn="base" hangingPunct="0">
              <a:spcBef>
                <a:spcPts val="375"/>
              </a:spcBef>
              <a:spcAft>
                <a:spcPct val="0"/>
              </a:spcAft>
              <a:buClr>
                <a:srgbClr val="A28E6A"/>
              </a:buClr>
              <a:buSzPct val="80000"/>
              <a:buFont typeface="Wingdings 2" panose="05020102010507070707" pitchFamily="18" charset="2"/>
              <a:buNone/>
              <a:defRPr sz="1400" kern="1200">
                <a:solidFill>
                  <a:schemeClr val="tx1">
                    <a:tint val="75000"/>
                  </a:schemeClr>
                </a:solidFill>
                <a:latin typeface="+mn-lt"/>
                <a:ea typeface="+mn-ea"/>
                <a:cs typeface="+mn-cs"/>
              </a:defRPr>
            </a:lvl4pPr>
            <a:lvl5pPr marL="1371600" indent="-228600" algn="l" rtl="0" eaLnBrk="0" fontAlgn="base" hangingPunct="0">
              <a:spcBef>
                <a:spcPts val="375"/>
              </a:spcBef>
              <a:spcAft>
                <a:spcPct val="0"/>
              </a:spcAft>
              <a:buClr>
                <a:srgbClr val="A28E6A"/>
              </a:buClr>
              <a:buNone/>
              <a:defRPr sz="1400" kern="1200">
                <a:solidFill>
                  <a:schemeClr val="tx1">
                    <a:tint val="75000"/>
                  </a:schemeClr>
                </a:solidFill>
                <a:latin typeface="+mn-lt"/>
                <a:ea typeface="+mn-ea"/>
                <a:cs typeface="+mn-cs"/>
              </a:defRPr>
            </a:lvl5pPr>
            <a:lvl6pPr marL="1645920" indent="-228600" algn="l" rtl="0" eaLnBrk="1" latinLnBrk="0" hangingPunct="1">
              <a:spcBef>
                <a:spcPts val="370"/>
              </a:spcBef>
              <a:buClr>
                <a:schemeClr val="accent3"/>
              </a:buClr>
              <a:buChar char="•"/>
              <a:defRPr kumimoji="0" sz="1800" kern="1200" baseline="0">
                <a:solidFill>
                  <a:schemeClr val="tx1"/>
                </a:solidFill>
                <a:latin typeface="+mn-lt"/>
                <a:ea typeface="+mn-ea"/>
                <a:cs typeface="+mn-cs"/>
              </a:defRPr>
            </a:lvl6pPr>
            <a:lvl7pPr marL="1920240" indent="-228600" algn="l" rtl="0" eaLnBrk="1" latinLnBrk="0" hangingPunct="1">
              <a:spcBef>
                <a:spcPts val="370"/>
              </a:spcBef>
              <a:buClr>
                <a:schemeClr val="accent2"/>
              </a:buClr>
              <a:buChar char="•"/>
              <a:defRPr kumimoji="0" sz="1800" kern="1200">
                <a:solidFill>
                  <a:schemeClr val="tx1"/>
                </a:solidFill>
                <a:latin typeface="+mn-lt"/>
                <a:ea typeface="+mn-ea"/>
                <a:cs typeface="+mn-cs"/>
              </a:defRPr>
            </a:lvl7pPr>
            <a:lvl8pPr marL="2194560" indent="-228600" algn="l" rtl="0" eaLnBrk="1" latinLnBrk="0" hangingPunct="1">
              <a:spcBef>
                <a:spcPts val="370"/>
              </a:spcBef>
              <a:buClr>
                <a:schemeClr val="accent1">
                  <a:tint val="60000"/>
                </a:schemeClr>
              </a:buClr>
              <a:buChar char="•"/>
              <a:defRPr kumimoji="0" sz="1800" kern="1200">
                <a:solidFill>
                  <a:schemeClr val="tx1"/>
                </a:solidFill>
                <a:latin typeface="+mn-lt"/>
                <a:ea typeface="+mn-ea"/>
                <a:cs typeface="+mn-cs"/>
              </a:defRPr>
            </a:lvl8pPr>
            <a:lvl9pPr marL="2468880" indent="-228600" algn="l" rtl="0" eaLnBrk="1" latinLnBrk="0" hangingPunct="1">
              <a:spcBef>
                <a:spcPts val="370"/>
              </a:spcBef>
              <a:buClr>
                <a:schemeClr val="accent2">
                  <a:tint val="60000"/>
                </a:schemeClr>
              </a:buClr>
              <a:buChar char="•"/>
              <a:defRPr kumimoji="0" sz="1800" kern="1200">
                <a:solidFill>
                  <a:schemeClr val="tx1"/>
                </a:solidFill>
                <a:latin typeface="+mn-lt"/>
                <a:ea typeface="+mn-ea"/>
                <a:cs typeface="+mn-cs"/>
              </a:defRPr>
            </a:lvl9pPr>
          </a:lstStyle>
          <a:p>
            <a:r>
              <a:rPr lang="zh-CN" altLang="en-US" b="0" dirty="0"/>
              <a:t>如果有总体数据或随机抽样数据，将</a:t>
            </a:r>
            <a:r>
              <a:rPr lang="en-US" altLang="zh-CN" b="0" dirty="0"/>
              <a:t>Score</a:t>
            </a:r>
            <a:r>
              <a:rPr lang="zh-CN" altLang="en-US" b="0" dirty="0"/>
              <a:t>对</a:t>
            </a:r>
            <a:r>
              <a:rPr lang="en-US" altLang="zh-CN" b="0" dirty="0"/>
              <a:t>IQ</a:t>
            </a:r>
            <a:r>
              <a:rPr lang="zh-CN" altLang="en-US" b="0" dirty="0"/>
              <a:t>回归可以得到</a:t>
            </a:r>
            <a:r>
              <a:rPr lang="en-US" altLang="zh-CN" b="0" dirty="0"/>
              <a:t>IQ</a:t>
            </a:r>
            <a:r>
              <a:rPr lang="zh-CN" altLang="en-US" b="0" dirty="0"/>
              <a:t>对</a:t>
            </a:r>
            <a:r>
              <a:rPr lang="en-US" altLang="zh-CN" b="0" dirty="0"/>
              <a:t>score</a:t>
            </a:r>
            <a:r>
              <a:rPr lang="zh-CN" altLang="en-US" b="0" dirty="0"/>
              <a:t>的因果影响。</a:t>
            </a:r>
            <a:endParaRPr lang="en-CA" b="0" dirty="0"/>
          </a:p>
        </p:txBody>
      </p:sp>
      <p:sp>
        <p:nvSpPr>
          <p:cNvPr id="48" name="Text Placeholder 2"/>
          <p:cNvSpPr txBox="1">
            <a:spLocks/>
          </p:cNvSpPr>
          <p:nvPr/>
        </p:nvSpPr>
        <p:spPr bwMode="auto">
          <a:xfrm>
            <a:off x="499765" y="1014012"/>
            <a:ext cx="8382000" cy="53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0" indent="0" algn="l" rtl="0" eaLnBrk="0" fontAlgn="base" hangingPunct="0">
              <a:spcBef>
                <a:spcPts val="575"/>
              </a:spcBef>
              <a:spcAft>
                <a:spcPct val="0"/>
              </a:spcAft>
              <a:buClr>
                <a:schemeClr val="accent1"/>
              </a:buClr>
              <a:buSzPct val="85000"/>
              <a:buFont typeface="Wingdings 2" panose="05020102010507070707" pitchFamily="18" charset="2"/>
              <a:buNone/>
              <a:defRPr sz="2400" kern="1200">
                <a:solidFill>
                  <a:schemeClr val="tx1"/>
                </a:solidFill>
                <a:latin typeface="+mn-lt"/>
                <a:ea typeface="+mn-ea"/>
                <a:cs typeface="+mn-cs"/>
              </a:defRPr>
            </a:lvl1pPr>
            <a:lvl2pPr marL="547688" indent="-228600" algn="l" rtl="0" eaLnBrk="0" fontAlgn="base" hangingPunct="0">
              <a:spcBef>
                <a:spcPts val="375"/>
              </a:spcBef>
              <a:spcAft>
                <a:spcPct val="0"/>
              </a:spcAft>
              <a:buClr>
                <a:schemeClr val="accent2"/>
              </a:buClr>
              <a:buSzPct val="85000"/>
              <a:buFont typeface="Wingdings 2" panose="05020102010507070707" pitchFamily="18" charset="2"/>
              <a:buNone/>
              <a:defRPr sz="1800" kern="1200">
                <a:solidFill>
                  <a:schemeClr val="tx1">
                    <a:tint val="75000"/>
                  </a:schemeClr>
                </a:solidFill>
                <a:latin typeface="+mn-lt"/>
                <a:ea typeface="+mn-ea"/>
                <a:cs typeface="+mn-cs"/>
              </a:defRPr>
            </a:lvl2pPr>
            <a:lvl3pPr marL="822325" indent="-228600" algn="l" rtl="0" eaLnBrk="0" fontAlgn="base" hangingPunct="0">
              <a:spcBef>
                <a:spcPts val="375"/>
              </a:spcBef>
              <a:spcAft>
                <a:spcPct val="0"/>
              </a:spcAft>
              <a:buClr>
                <a:srgbClr val="E6B1AB"/>
              </a:buClr>
              <a:buSzPct val="85000"/>
              <a:buFont typeface="Wingdings 2" panose="05020102010507070707" pitchFamily="18" charset="2"/>
              <a:buNone/>
              <a:defRPr sz="1600" kern="1200">
                <a:solidFill>
                  <a:schemeClr val="tx1">
                    <a:tint val="75000"/>
                  </a:schemeClr>
                </a:solidFill>
                <a:latin typeface="+mn-lt"/>
                <a:ea typeface="+mn-ea"/>
                <a:cs typeface="+mn-cs"/>
              </a:defRPr>
            </a:lvl3pPr>
            <a:lvl4pPr marL="1096963" indent="-228600" algn="l" rtl="0" eaLnBrk="0" fontAlgn="base" hangingPunct="0">
              <a:spcBef>
                <a:spcPts val="375"/>
              </a:spcBef>
              <a:spcAft>
                <a:spcPct val="0"/>
              </a:spcAft>
              <a:buClr>
                <a:srgbClr val="A28E6A"/>
              </a:buClr>
              <a:buSzPct val="80000"/>
              <a:buFont typeface="Wingdings 2" panose="05020102010507070707" pitchFamily="18" charset="2"/>
              <a:buNone/>
              <a:defRPr sz="1400" kern="1200">
                <a:solidFill>
                  <a:schemeClr val="tx1">
                    <a:tint val="75000"/>
                  </a:schemeClr>
                </a:solidFill>
                <a:latin typeface="+mn-lt"/>
                <a:ea typeface="+mn-ea"/>
                <a:cs typeface="+mn-cs"/>
              </a:defRPr>
            </a:lvl4pPr>
            <a:lvl5pPr marL="1371600" indent="-228600" algn="l" rtl="0" eaLnBrk="0" fontAlgn="base" hangingPunct="0">
              <a:spcBef>
                <a:spcPts val="375"/>
              </a:spcBef>
              <a:spcAft>
                <a:spcPct val="0"/>
              </a:spcAft>
              <a:buClr>
                <a:srgbClr val="A28E6A"/>
              </a:buClr>
              <a:buNone/>
              <a:defRPr sz="1400" kern="1200">
                <a:solidFill>
                  <a:schemeClr val="tx1">
                    <a:tint val="75000"/>
                  </a:schemeClr>
                </a:solidFill>
                <a:latin typeface="+mn-lt"/>
                <a:ea typeface="+mn-ea"/>
                <a:cs typeface="+mn-cs"/>
              </a:defRPr>
            </a:lvl5pPr>
            <a:lvl6pPr marL="1645920" indent="-228600" algn="l" rtl="0" eaLnBrk="1" latinLnBrk="0" hangingPunct="1">
              <a:spcBef>
                <a:spcPts val="370"/>
              </a:spcBef>
              <a:buClr>
                <a:schemeClr val="accent3"/>
              </a:buClr>
              <a:buChar char="•"/>
              <a:defRPr kumimoji="0" sz="1800" kern="1200" baseline="0">
                <a:solidFill>
                  <a:schemeClr val="tx1"/>
                </a:solidFill>
                <a:latin typeface="+mn-lt"/>
                <a:ea typeface="+mn-ea"/>
                <a:cs typeface="+mn-cs"/>
              </a:defRPr>
            </a:lvl6pPr>
            <a:lvl7pPr marL="1920240" indent="-228600" algn="l" rtl="0" eaLnBrk="1" latinLnBrk="0" hangingPunct="1">
              <a:spcBef>
                <a:spcPts val="370"/>
              </a:spcBef>
              <a:buClr>
                <a:schemeClr val="accent2"/>
              </a:buClr>
              <a:buChar char="•"/>
              <a:defRPr kumimoji="0" sz="1800" kern="1200">
                <a:solidFill>
                  <a:schemeClr val="tx1"/>
                </a:solidFill>
                <a:latin typeface="+mn-lt"/>
                <a:ea typeface="+mn-ea"/>
                <a:cs typeface="+mn-cs"/>
              </a:defRPr>
            </a:lvl7pPr>
            <a:lvl8pPr marL="2194560" indent="-228600" algn="l" rtl="0" eaLnBrk="1" latinLnBrk="0" hangingPunct="1">
              <a:spcBef>
                <a:spcPts val="370"/>
              </a:spcBef>
              <a:buClr>
                <a:schemeClr val="accent1">
                  <a:tint val="60000"/>
                </a:schemeClr>
              </a:buClr>
              <a:buChar char="•"/>
              <a:defRPr kumimoji="0" sz="1800" kern="1200">
                <a:solidFill>
                  <a:schemeClr val="tx1"/>
                </a:solidFill>
                <a:latin typeface="+mn-lt"/>
                <a:ea typeface="+mn-ea"/>
                <a:cs typeface="+mn-cs"/>
              </a:defRPr>
            </a:lvl8pPr>
            <a:lvl9pPr marL="2468880" indent="-228600" algn="l" rtl="0" eaLnBrk="1" latinLnBrk="0" hangingPunct="1">
              <a:spcBef>
                <a:spcPts val="370"/>
              </a:spcBef>
              <a:buClr>
                <a:schemeClr val="accent2">
                  <a:tint val="60000"/>
                </a:schemeClr>
              </a:buClr>
              <a:buChar char="•"/>
              <a:defRPr kumimoji="0" sz="1800" kern="1200">
                <a:solidFill>
                  <a:schemeClr val="tx1"/>
                </a:solidFill>
                <a:latin typeface="+mn-lt"/>
                <a:ea typeface="+mn-ea"/>
                <a:cs typeface="+mn-cs"/>
              </a:defRPr>
            </a:lvl9pPr>
          </a:lstStyle>
          <a:p>
            <a:r>
              <a:rPr lang="zh-CN" altLang="en-US" b="0" dirty="0"/>
              <a:t>假设智商（</a:t>
            </a:r>
            <a:r>
              <a:rPr lang="en-US" altLang="zh-CN" b="0" dirty="0"/>
              <a:t>IQ</a:t>
            </a:r>
            <a:r>
              <a:rPr lang="zh-CN" altLang="en-US" b="0" dirty="0"/>
              <a:t>，可观测变量）和个人动力（</a:t>
            </a:r>
            <a:r>
              <a:rPr lang="en-US" altLang="zh-CN" b="0" dirty="0"/>
              <a:t>motivation</a:t>
            </a:r>
            <a:r>
              <a:rPr lang="zh-CN" altLang="en-US" b="0" dirty="0"/>
              <a:t>，不可观测变量）都会影响大学学习成绩（</a:t>
            </a:r>
            <a:r>
              <a:rPr lang="en-US" altLang="zh-CN" b="0" dirty="0"/>
              <a:t>score</a:t>
            </a:r>
            <a:r>
              <a:rPr lang="zh-CN" altLang="en-US" b="0" dirty="0"/>
              <a:t>）</a:t>
            </a:r>
            <a:r>
              <a:rPr lang="en-US" altLang="zh-CN" b="0" dirty="0"/>
              <a:t>, </a:t>
            </a:r>
            <a:r>
              <a:rPr lang="zh-CN" altLang="en-US" b="0" dirty="0"/>
              <a:t>但</a:t>
            </a:r>
            <a:r>
              <a:rPr lang="en-US" altLang="zh-CN" b="0" dirty="0"/>
              <a:t>IQ</a:t>
            </a:r>
            <a:r>
              <a:rPr lang="zh-CN" altLang="en-US" b="0" dirty="0"/>
              <a:t>和</a:t>
            </a:r>
            <a:r>
              <a:rPr lang="en-US" altLang="zh-CN" b="0" dirty="0"/>
              <a:t>Motive</a:t>
            </a:r>
            <a:r>
              <a:rPr lang="zh-CN" altLang="en-US" b="0" dirty="0"/>
              <a:t>并没有相关性。</a:t>
            </a:r>
            <a:endParaRPr lang="en-CA" b="0" dirty="0"/>
          </a:p>
        </p:txBody>
      </p:sp>
      <mc:AlternateContent xmlns:mc="http://schemas.openxmlformats.org/markup-compatibility/2006" xmlns:a14="http://schemas.microsoft.com/office/drawing/2010/main">
        <mc:Choice Requires="a14">
          <p:sp>
            <p:nvSpPr>
              <p:cNvPr id="7" name="Text Placeholder 6"/>
              <p:cNvSpPr>
                <a:spLocks noGrp="1"/>
              </p:cNvSpPr>
              <p:nvPr>
                <p:ph type="body" idx="1"/>
              </p:nvPr>
            </p:nvSpPr>
            <p:spPr>
              <a:xfrm>
                <a:off x="348742" y="6049639"/>
                <a:ext cx="8527740" cy="652714"/>
              </a:xfrm>
            </p:spPr>
            <p:txBody>
              <a:bodyPr/>
              <a:lstStyle/>
              <a:p>
                <a:r>
                  <a:rPr lang="zh-CN" altLang="en-US" dirty="0"/>
                  <a:t>干扰项</a:t>
                </a:r>
                <a:r>
                  <a:rPr lang="en-US" altLang="zh-CN" dirty="0"/>
                  <a:t>e</a:t>
                </a:r>
                <a:r>
                  <a:rPr lang="zh-CN" altLang="en-US" dirty="0"/>
                  <a:t>包含了</a:t>
                </a:r>
                <a:r>
                  <a:rPr lang="en-US" altLang="zh-CN" dirty="0"/>
                  <a:t>motivation</a:t>
                </a:r>
                <a:r>
                  <a:rPr lang="zh-CN" altLang="en-US" dirty="0"/>
                  <a:t>， 由于</a:t>
                </a:r>
                <a:r>
                  <a:rPr lang="en-US" altLang="zh-CN" dirty="0"/>
                  <a:t>e</a:t>
                </a:r>
                <a:r>
                  <a:rPr lang="zh-CN" altLang="en-US" dirty="0"/>
                  <a:t>和</a:t>
                </a:r>
                <a:r>
                  <a:rPr lang="en-US" altLang="zh-CN" dirty="0"/>
                  <a:t>IQ</a:t>
                </a:r>
                <a:r>
                  <a:rPr lang="zh-CN" altLang="en-US" dirty="0"/>
                  <a:t>不相关， 因此不影响</a:t>
                </a:r>
                <a14:m>
                  <m:oMath xmlns:m="http://schemas.openxmlformats.org/officeDocument/2006/math">
                    <m:r>
                      <a:rPr lang="en-CA" i="1">
                        <a:latin typeface="Cambria Math" panose="02040503050406030204" pitchFamily="18" charset="0"/>
                      </a:rPr>
                      <m:t>𝛽</m:t>
                    </m:r>
                  </m:oMath>
                </a14:m>
                <a:r>
                  <a:rPr lang="zh-CN" altLang="en-US" dirty="0"/>
                  <a:t>估计</a:t>
                </a:r>
                <a:endParaRPr lang="en-CA" dirty="0"/>
              </a:p>
            </p:txBody>
          </p:sp>
        </mc:Choice>
        <mc:Fallback xmlns="">
          <p:sp>
            <p:nvSpPr>
              <p:cNvPr id="7" name="Text Placeholder 6"/>
              <p:cNvSpPr>
                <a:spLocks noGrp="1" noRot="1" noChangeAspect="1" noMove="1" noResize="1" noEditPoints="1" noAdjustHandles="1" noChangeArrowheads="1" noChangeShapeType="1" noTextEdit="1"/>
              </p:cNvSpPr>
              <p:nvPr>
                <p:ph type="body" idx="1"/>
              </p:nvPr>
            </p:nvSpPr>
            <p:spPr>
              <a:xfrm>
                <a:off x="348742" y="6049639"/>
                <a:ext cx="8527740" cy="652714"/>
              </a:xfrm>
              <a:blipFill>
                <a:blip r:embed="rId6"/>
                <a:stretch>
                  <a:fillRect l="-1072" t="-14019" b="-41121"/>
                </a:stretch>
              </a:blipFill>
            </p:spPr>
            <p:txBody>
              <a:bodyPr/>
              <a:lstStyle/>
              <a:p>
                <a:r>
                  <a:rPr lang="en-CA">
                    <a:noFill/>
                  </a:rPr>
                  <a:t> </a:t>
                </a:r>
              </a:p>
            </p:txBody>
          </p:sp>
        </mc:Fallback>
      </mc:AlternateContent>
      <mc:AlternateContent xmlns:mc="http://schemas.openxmlformats.org/markup-compatibility/2006" xmlns:a14="http://schemas.microsoft.com/office/drawing/2010/main">
        <mc:Choice Requires="a14">
          <p:sp>
            <p:nvSpPr>
              <p:cNvPr id="17" name="Rectangle 16"/>
              <p:cNvSpPr/>
              <p:nvPr/>
            </p:nvSpPr>
            <p:spPr>
              <a:xfrm>
                <a:off x="2983440" y="5495529"/>
                <a:ext cx="2530565" cy="369332"/>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n-CA" i="1">
                              <a:latin typeface="Cambria Math" panose="02040503050406030204" pitchFamily="18" charset="0"/>
                            </a:rPr>
                          </m:ctrlPr>
                        </m:sSubPr>
                        <m:e>
                          <m:r>
                            <a:rPr lang="en-CA" i="1">
                              <a:latin typeface="Cambria Math" panose="02040503050406030204" pitchFamily="18" charset="0"/>
                            </a:rPr>
                            <m:t>𝑆𝑐𝑜𝑟𝑒</m:t>
                          </m:r>
                        </m:e>
                        <m:sub>
                          <m:r>
                            <a:rPr lang="en-CA" i="1">
                              <a:latin typeface="Cambria Math" panose="02040503050406030204" pitchFamily="18" charset="0"/>
                            </a:rPr>
                            <m:t>𝑖</m:t>
                          </m:r>
                        </m:sub>
                      </m:sSub>
                      <m:r>
                        <a:rPr lang="en-CA" i="0">
                          <a:latin typeface="Cambria Math" panose="02040503050406030204" pitchFamily="18" charset="0"/>
                        </a:rPr>
                        <m:t>=</m:t>
                      </m:r>
                      <m:r>
                        <a:rPr lang="en-CA" i="1">
                          <a:latin typeface="Cambria Math" panose="02040503050406030204" pitchFamily="18" charset="0"/>
                        </a:rPr>
                        <m:t>𝛼</m:t>
                      </m:r>
                      <m:r>
                        <a:rPr lang="en-CA" i="0">
                          <a:latin typeface="Cambria Math" panose="02040503050406030204" pitchFamily="18" charset="0"/>
                        </a:rPr>
                        <m:t>+</m:t>
                      </m:r>
                      <m:r>
                        <a:rPr lang="en-CA" i="1">
                          <a:latin typeface="Cambria Math" panose="02040503050406030204" pitchFamily="18" charset="0"/>
                        </a:rPr>
                        <m:t>𝛽</m:t>
                      </m:r>
                      <m:sSub>
                        <m:sSubPr>
                          <m:ctrlPr>
                            <a:rPr lang="en-CA" i="1">
                              <a:latin typeface="Cambria Math" panose="02040503050406030204" pitchFamily="18" charset="0"/>
                            </a:rPr>
                          </m:ctrlPr>
                        </m:sSubPr>
                        <m:e>
                          <m:r>
                            <a:rPr lang="en-CA" i="1">
                              <a:latin typeface="Cambria Math" panose="02040503050406030204" pitchFamily="18" charset="0"/>
                            </a:rPr>
                            <m:t>𝐼𝑄</m:t>
                          </m:r>
                        </m:e>
                        <m:sub>
                          <m:r>
                            <a:rPr lang="en-CA" i="1">
                              <a:latin typeface="Cambria Math" panose="02040503050406030204" pitchFamily="18" charset="0"/>
                            </a:rPr>
                            <m:t>𝑖</m:t>
                          </m:r>
                        </m:sub>
                      </m:sSub>
                      <m:r>
                        <a:rPr lang="en-CA" i="0">
                          <a:latin typeface="Cambria Math" panose="02040503050406030204" pitchFamily="18" charset="0"/>
                        </a:rPr>
                        <m:t>+</m:t>
                      </m:r>
                      <m:sSub>
                        <m:sSubPr>
                          <m:ctrlPr>
                            <a:rPr lang="en-CA" i="1">
                              <a:latin typeface="Cambria Math" panose="02040503050406030204" pitchFamily="18" charset="0"/>
                            </a:rPr>
                          </m:ctrlPr>
                        </m:sSubPr>
                        <m:e>
                          <m:r>
                            <a:rPr lang="en-CA" i="1">
                              <a:latin typeface="Cambria Math" panose="02040503050406030204" pitchFamily="18" charset="0"/>
                            </a:rPr>
                            <m:t>𝑒</m:t>
                          </m:r>
                        </m:e>
                        <m:sub>
                          <m:r>
                            <a:rPr lang="en-CA" i="1">
                              <a:latin typeface="Cambria Math" panose="02040503050406030204" pitchFamily="18" charset="0"/>
                            </a:rPr>
                            <m:t>𝑖</m:t>
                          </m:r>
                        </m:sub>
                      </m:sSub>
                    </m:oMath>
                  </m:oMathPara>
                </a14:m>
                <a:endParaRPr lang="en-CA" dirty="0"/>
              </a:p>
            </p:txBody>
          </p:sp>
        </mc:Choice>
        <mc:Fallback xmlns="">
          <p:sp>
            <p:nvSpPr>
              <p:cNvPr id="17" name="Rectangle 16"/>
              <p:cNvSpPr>
                <a:spLocks noRot="1" noChangeAspect="1" noMove="1" noResize="1" noEditPoints="1" noAdjustHandles="1" noChangeArrowheads="1" noChangeShapeType="1" noTextEdit="1"/>
              </p:cNvSpPr>
              <p:nvPr/>
            </p:nvSpPr>
            <p:spPr>
              <a:xfrm>
                <a:off x="2983440" y="5495529"/>
                <a:ext cx="2530565" cy="369332"/>
              </a:xfrm>
              <a:prstGeom prst="rect">
                <a:avLst/>
              </a:prstGeom>
              <a:blipFill>
                <a:blip r:embed="rId7"/>
                <a:stretch>
                  <a:fillRect b="-16393"/>
                </a:stretch>
              </a:blipFill>
            </p:spPr>
            <p:txBody>
              <a:bodyPr/>
              <a:lstStyle/>
              <a:p>
                <a:r>
                  <a:rPr lang="en-CA">
                    <a:noFill/>
                  </a:rPr>
                  <a:t> </a:t>
                </a:r>
              </a:p>
            </p:txBody>
          </p:sp>
        </mc:Fallback>
      </mc:AlternateContent>
    </p:spTree>
    <p:extLst>
      <p:ext uri="{BB962C8B-B14F-4D97-AF65-F5344CB8AC3E}">
        <p14:creationId xmlns:p14="http://schemas.microsoft.com/office/powerpoint/2010/main" val="4157016473"/>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Heckman</a:t>
            </a:r>
            <a:r>
              <a:rPr lang="zh-CN" altLang="en-US" dirty="0"/>
              <a:t>样本自选择模型</a:t>
            </a:r>
            <a:endParaRPr lang="en-CA" dirty="0"/>
          </a:p>
        </p:txBody>
      </p:sp>
      <p:sp>
        <p:nvSpPr>
          <p:cNvPr id="3" name="Text Placeholder 2"/>
          <p:cNvSpPr>
            <a:spLocks noGrp="1"/>
          </p:cNvSpPr>
          <p:nvPr>
            <p:ph type="body" idx="1"/>
          </p:nvPr>
        </p:nvSpPr>
        <p:spPr>
          <a:xfrm>
            <a:off x="381000" y="1024958"/>
            <a:ext cx="8153400" cy="5221061"/>
          </a:xfrm>
        </p:spPr>
        <p:txBody>
          <a:bodyPr/>
          <a:lstStyle/>
          <a:p>
            <a:r>
              <a:rPr lang="zh-CN" altLang="en-US" dirty="0"/>
              <a:t>但如果数据是自己选择上大学的大学生，假如上大学是由有个人效应决定的。效应取决与</a:t>
            </a:r>
            <a:r>
              <a:rPr lang="en-US" altLang="zh-CN" dirty="0"/>
              <a:t>IQ</a:t>
            </a:r>
            <a:r>
              <a:rPr lang="zh-CN" altLang="en-US" dirty="0"/>
              <a:t>和</a:t>
            </a:r>
            <a:r>
              <a:rPr lang="en-US" altLang="zh-CN" dirty="0"/>
              <a:t>Motivation</a:t>
            </a:r>
            <a:r>
              <a:rPr lang="zh-CN" altLang="en-US" dirty="0"/>
              <a:t>如下：</a:t>
            </a:r>
            <a:endParaRPr lang="en-US" altLang="zh-CN" dirty="0"/>
          </a:p>
          <a:p>
            <a:endParaRPr lang="en-US" altLang="zh-CN" dirty="0"/>
          </a:p>
          <a:p>
            <a:endParaRPr lang="en-US" altLang="zh-CN" dirty="0"/>
          </a:p>
          <a:p>
            <a:r>
              <a:rPr lang="zh-CN" altLang="en-US" dirty="0"/>
              <a:t>路径图如下：</a:t>
            </a:r>
            <a:endParaRPr lang="en-US" dirty="0"/>
          </a:p>
          <a:p>
            <a:endParaRPr lang="en-CA" dirty="0"/>
          </a:p>
        </p:txBody>
      </p:sp>
      <p:sp>
        <p:nvSpPr>
          <p:cNvPr id="4" name="Footer Placeholder 3"/>
          <p:cNvSpPr>
            <a:spLocks noGrp="1"/>
          </p:cNvSpPr>
          <p:nvPr>
            <p:ph type="ftr" sz="quarter" idx="11"/>
          </p:nvPr>
        </p:nvSpPr>
        <p:spPr/>
        <p:txBody>
          <a:bodyPr/>
          <a:lstStyle/>
          <a:p>
            <a:pPr algn="l">
              <a:defRPr/>
            </a:pPr>
            <a:r>
              <a:rPr lang="zh-CN" altLang="en-US"/>
              <a:t>版权所有</a:t>
            </a:r>
            <a:r>
              <a:rPr lang="en-US" altLang="zh-CN"/>
              <a:t>@</a:t>
            </a:r>
            <a:r>
              <a:rPr lang="zh-CN" altLang="en-US"/>
              <a:t>上海财经大学出版社，使用需经授权</a:t>
            </a:r>
            <a:endParaRPr lang="en-US" dirty="0"/>
          </a:p>
        </p:txBody>
      </p:sp>
      <p:grpSp>
        <p:nvGrpSpPr>
          <p:cNvPr id="6" name="Group 5"/>
          <p:cNvGrpSpPr/>
          <p:nvPr/>
        </p:nvGrpSpPr>
        <p:grpSpPr>
          <a:xfrm>
            <a:off x="2438400" y="3639749"/>
            <a:ext cx="4815281" cy="2110839"/>
            <a:chOff x="529484" y="7340"/>
            <a:chExt cx="3696586" cy="1790969"/>
          </a:xfrm>
        </p:grpSpPr>
        <p:grpSp>
          <p:nvGrpSpPr>
            <p:cNvPr id="8" name="Group 7"/>
            <p:cNvGrpSpPr/>
            <p:nvPr/>
          </p:nvGrpSpPr>
          <p:grpSpPr>
            <a:xfrm>
              <a:off x="1684688" y="7340"/>
              <a:ext cx="2541382" cy="1790969"/>
              <a:chOff x="361147" y="-133536"/>
              <a:chExt cx="1934548" cy="1724246"/>
            </a:xfrm>
          </p:grpSpPr>
          <p:cxnSp>
            <p:nvCxnSpPr>
              <p:cNvPr id="13" name="Straight Arrow Connector 12"/>
              <p:cNvCxnSpPr/>
              <p:nvPr/>
            </p:nvCxnSpPr>
            <p:spPr>
              <a:xfrm>
                <a:off x="927233" y="1078847"/>
                <a:ext cx="911761" cy="15944"/>
              </a:xfrm>
              <a:prstGeom prst="straightConnector1">
                <a:avLst/>
              </a:prstGeom>
              <a:noFill/>
              <a:ln w="6350" cap="flat" cmpd="sng" algn="ctr">
                <a:solidFill>
                  <a:srgbClr val="5B9BD5"/>
                </a:solidFill>
                <a:prstDash val="solid"/>
                <a:miter lim="800000"/>
                <a:tailEnd type="triangle"/>
              </a:ln>
              <a:effectLst/>
            </p:spPr>
          </p:cxnSp>
          <p:cxnSp>
            <p:nvCxnSpPr>
              <p:cNvPr id="14" name="Straight Arrow Connector 13"/>
              <p:cNvCxnSpPr/>
              <p:nvPr/>
            </p:nvCxnSpPr>
            <p:spPr>
              <a:xfrm>
                <a:off x="967217" y="306779"/>
                <a:ext cx="871389" cy="728164"/>
              </a:xfrm>
              <a:prstGeom prst="straightConnector1">
                <a:avLst/>
              </a:prstGeom>
              <a:noFill/>
              <a:ln w="6350" cap="flat" cmpd="sng" algn="ctr">
                <a:solidFill>
                  <a:srgbClr val="0070C0"/>
                </a:solidFill>
                <a:prstDash val="solid"/>
                <a:miter lim="800000"/>
                <a:tailEnd type="triangle"/>
              </a:ln>
              <a:effectLst/>
            </p:spPr>
          </p:cxnSp>
          <p:sp>
            <p:nvSpPr>
              <p:cNvPr id="15" name="Flowchart: Connector 14"/>
              <p:cNvSpPr/>
              <p:nvPr/>
            </p:nvSpPr>
            <p:spPr>
              <a:xfrm>
                <a:off x="830829" y="204439"/>
                <a:ext cx="96524" cy="102064"/>
              </a:xfrm>
              <a:prstGeom prst="flowChartConnector">
                <a:avLst/>
              </a:prstGeom>
              <a:noFill/>
              <a:ln w="12700" cap="flat" cmpd="sng" algn="ctr">
                <a:solidFill>
                  <a:srgbClr val="5B9BD5">
                    <a:shade val="50000"/>
                  </a:srgbClr>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en-CA" sz="2400"/>
              </a:p>
            </p:txBody>
          </p:sp>
          <p:sp>
            <p:nvSpPr>
              <p:cNvPr id="16" name="Flowchart: Connector 15"/>
              <p:cNvSpPr/>
              <p:nvPr/>
            </p:nvSpPr>
            <p:spPr>
              <a:xfrm>
                <a:off x="823985" y="1034966"/>
                <a:ext cx="103212" cy="115568"/>
              </a:xfrm>
              <a:prstGeom prst="flowChartConnector">
                <a:avLst/>
              </a:prstGeom>
              <a:solidFill>
                <a:srgbClr val="5B9BD5"/>
              </a:solidFill>
              <a:ln w="12700" cap="flat" cmpd="sng" algn="ctr">
                <a:solidFill>
                  <a:srgbClr val="5B9BD5">
                    <a:shade val="50000"/>
                  </a:srgbClr>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en-CA" sz="2400"/>
              </a:p>
            </p:txBody>
          </p:sp>
          <p:sp>
            <p:nvSpPr>
              <p:cNvPr id="17" name="Flowchart: Connector 16"/>
              <p:cNvSpPr/>
              <p:nvPr/>
            </p:nvSpPr>
            <p:spPr>
              <a:xfrm>
                <a:off x="1839110" y="993159"/>
                <a:ext cx="75063" cy="115570"/>
              </a:xfrm>
              <a:prstGeom prst="flowChartConnector">
                <a:avLst/>
              </a:prstGeom>
              <a:solidFill>
                <a:srgbClr val="5B9BD5"/>
              </a:solidFill>
              <a:ln w="12700" cap="flat" cmpd="sng" algn="ctr">
                <a:solidFill>
                  <a:srgbClr val="5B9BD5">
                    <a:shade val="50000"/>
                  </a:srgbClr>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en-CA" sz="2400"/>
              </a:p>
            </p:txBody>
          </p:sp>
          <p:sp>
            <p:nvSpPr>
              <p:cNvPr id="18" name="Text Box 44"/>
              <p:cNvSpPr txBox="1"/>
              <p:nvPr/>
            </p:nvSpPr>
            <p:spPr>
              <a:xfrm>
                <a:off x="361147" y="-133536"/>
                <a:ext cx="964424" cy="278909"/>
              </a:xfrm>
              <a:prstGeom prst="rect">
                <a:avLst/>
              </a:prstGeom>
              <a:solidFill>
                <a:sysClr val="window" lastClr="FFFFFF"/>
              </a:solid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07000"/>
                  </a:lnSpc>
                  <a:spcAft>
                    <a:spcPts val="800"/>
                  </a:spcAft>
                </a:pPr>
                <a:r>
                  <a:rPr lang="en-CA" sz="2400" i="1" dirty="0">
                    <a:effectLst/>
                    <a:latin typeface="Times New Roman" panose="02020603050405020304" pitchFamily="18" charset="0"/>
                    <a:ea typeface="DengXian" panose="02010600030101010101" pitchFamily="2" charset="-122"/>
                    <a:cs typeface="Times New Roman" panose="02020603050405020304" pitchFamily="18" charset="0"/>
                  </a:rPr>
                  <a:t>Motivation</a:t>
                </a:r>
              </a:p>
            </p:txBody>
          </p:sp>
          <mc:AlternateContent xmlns:mc="http://schemas.openxmlformats.org/markup-compatibility/2006" xmlns:a14="http://schemas.microsoft.com/office/drawing/2010/main">
            <mc:Choice Requires="a14">
              <p:sp>
                <p:nvSpPr>
                  <p:cNvPr id="19" name="Text Box 45"/>
                  <p:cNvSpPr txBox="1"/>
                  <p:nvPr/>
                </p:nvSpPr>
                <p:spPr>
                  <a:xfrm>
                    <a:off x="590661" y="1297236"/>
                    <a:ext cx="491172" cy="293427"/>
                  </a:xfrm>
                  <a:prstGeom prst="rect">
                    <a:avLst/>
                  </a:prstGeom>
                  <a:solidFill>
                    <a:sysClr val="window" lastClr="FFFFFF"/>
                  </a:solid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07000"/>
                      </a:lnSpc>
                      <a:spcAft>
                        <a:spcPts val="800"/>
                      </a:spcAft>
                    </a:pPr>
                    <a14:m>
                      <m:oMathPara xmlns:m="http://schemas.openxmlformats.org/officeDocument/2006/math">
                        <m:oMathParaPr>
                          <m:jc m:val="centerGroup"/>
                        </m:oMathParaPr>
                        <m:oMath xmlns:m="http://schemas.openxmlformats.org/officeDocument/2006/math">
                          <m:r>
                            <a:rPr lang="en-CA" sz="2400" b="1" i="1" smtClean="0">
                              <a:effectLst/>
                              <a:latin typeface="Cambria Math" panose="02040503050406030204" pitchFamily="18" charset="0"/>
                              <a:ea typeface="DengXian" panose="02010600030101010101" pitchFamily="2" charset="-122"/>
                              <a:cs typeface="Times New Roman" panose="02020603050405020304" pitchFamily="18" charset="0"/>
                            </a:rPr>
                            <m:t>𝑰𝑸</m:t>
                          </m:r>
                        </m:oMath>
                      </m:oMathPara>
                    </a14:m>
                    <a:endParaRPr lang="en-CA" sz="2400" dirty="0">
                      <a:effectLst/>
                      <a:latin typeface="Calibri" panose="020F0502020204030204" pitchFamily="34" charset="0"/>
                      <a:ea typeface="DengXian" panose="02010600030101010101" pitchFamily="2" charset="-122"/>
                      <a:cs typeface="Times New Roman" panose="02020603050405020304" pitchFamily="18" charset="0"/>
                    </a:endParaRPr>
                  </a:p>
                </p:txBody>
              </p:sp>
            </mc:Choice>
            <mc:Fallback xmlns="">
              <p:sp>
                <p:nvSpPr>
                  <p:cNvPr id="19" name="Text Box 45"/>
                  <p:cNvSpPr txBox="1">
                    <a:spLocks noRot="1" noChangeAspect="1" noMove="1" noResize="1" noEditPoints="1" noAdjustHandles="1" noChangeArrowheads="1" noChangeShapeType="1" noTextEdit="1"/>
                  </p:cNvSpPr>
                  <p:nvPr/>
                </p:nvSpPr>
                <p:spPr>
                  <a:xfrm>
                    <a:off x="590661" y="1297236"/>
                    <a:ext cx="491172" cy="293427"/>
                  </a:xfrm>
                  <a:prstGeom prst="rect">
                    <a:avLst/>
                  </a:prstGeom>
                  <a:blipFill>
                    <a:blip r:embed="rId2"/>
                    <a:stretch>
                      <a:fillRect/>
                    </a:stretch>
                  </a:blipFill>
                  <a:ln w="6350">
                    <a:noFill/>
                  </a:ln>
                </p:spPr>
                <p:txBody>
                  <a:bodyPr/>
                  <a:lstStyle/>
                  <a:p>
                    <a:r>
                      <a:rPr lang="en-CA">
                        <a:noFill/>
                      </a:rPr>
                      <a:t> </a:t>
                    </a:r>
                  </a:p>
                </p:txBody>
              </p:sp>
            </mc:Fallback>
          </mc:AlternateContent>
          <p:sp>
            <p:nvSpPr>
              <p:cNvPr id="20" name="Text Box 46"/>
              <p:cNvSpPr txBox="1"/>
              <p:nvPr/>
            </p:nvSpPr>
            <p:spPr>
              <a:xfrm>
                <a:off x="1509192" y="1297283"/>
                <a:ext cx="786503" cy="293427"/>
              </a:xfrm>
              <a:prstGeom prst="rect">
                <a:avLst/>
              </a:prstGeom>
              <a:solidFill>
                <a:sysClr val="window" lastClr="FFFFFF"/>
              </a:solid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07000"/>
                  </a:lnSpc>
                  <a:spcAft>
                    <a:spcPts val="800"/>
                  </a:spcAft>
                </a:pPr>
                <a:r>
                  <a:rPr lang="en-CA" sz="2400" dirty="0">
                    <a:effectLst/>
                    <a:latin typeface="Calibri" panose="020F0502020204030204" pitchFamily="34" charset="0"/>
                    <a:ea typeface="DengXian" panose="02010600030101010101" pitchFamily="2" charset="-122"/>
                    <a:cs typeface="Times New Roman" panose="02020603050405020304" pitchFamily="18" charset="0"/>
                  </a:rPr>
                  <a:t>Score</a:t>
                </a:r>
              </a:p>
            </p:txBody>
          </p:sp>
        </p:grpSp>
        <p:cxnSp>
          <p:nvCxnSpPr>
            <p:cNvPr id="9" name="Straight Arrow Connector 8"/>
            <p:cNvCxnSpPr/>
            <p:nvPr/>
          </p:nvCxnSpPr>
          <p:spPr>
            <a:xfrm flipH="1">
              <a:off x="1154242" y="1281659"/>
              <a:ext cx="1138437" cy="0"/>
            </a:xfrm>
            <a:prstGeom prst="straightConnector1">
              <a:avLst/>
            </a:prstGeom>
            <a:ln>
              <a:solidFill>
                <a:srgbClr val="0070C0"/>
              </a:solidFill>
              <a:tailEnd type="triangle"/>
            </a:ln>
          </p:spPr>
          <p:style>
            <a:lnRef idx="1">
              <a:schemeClr val="accent1"/>
            </a:lnRef>
            <a:fillRef idx="0">
              <a:schemeClr val="accent1"/>
            </a:fillRef>
            <a:effectRef idx="0">
              <a:schemeClr val="accent1"/>
            </a:effectRef>
            <a:fontRef idx="minor">
              <a:schemeClr val="tx1"/>
            </a:fontRef>
          </p:style>
        </p:cxnSp>
        <p:cxnSp>
          <p:nvCxnSpPr>
            <p:cNvPr id="10" name="Straight Arrow Connector 9"/>
            <p:cNvCxnSpPr/>
            <p:nvPr/>
          </p:nvCxnSpPr>
          <p:spPr>
            <a:xfrm flipH="1">
              <a:off x="1184223" y="464695"/>
              <a:ext cx="1079972" cy="756634"/>
            </a:xfrm>
            <a:prstGeom prst="straightConnector1">
              <a:avLst/>
            </a:prstGeom>
            <a:ln>
              <a:solidFill>
                <a:srgbClr val="0070C0"/>
              </a:solidFill>
              <a:tailEnd type="triangle"/>
            </a:ln>
          </p:spPr>
          <p:style>
            <a:lnRef idx="1">
              <a:schemeClr val="accent1"/>
            </a:lnRef>
            <a:fillRef idx="0">
              <a:schemeClr val="accent1"/>
            </a:fillRef>
            <a:effectRef idx="0">
              <a:schemeClr val="accent1"/>
            </a:effectRef>
            <a:fontRef idx="minor">
              <a:schemeClr val="tx1"/>
            </a:fontRef>
          </p:style>
        </p:cxnSp>
        <p:sp>
          <p:nvSpPr>
            <p:cNvPr id="11" name="Flowchart: Connector 10"/>
            <p:cNvSpPr/>
            <p:nvPr/>
          </p:nvSpPr>
          <p:spPr>
            <a:xfrm>
              <a:off x="1019330" y="1184222"/>
              <a:ext cx="135573" cy="120041"/>
            </a:xfrm>
            <a:prstGeom prst="flowChartConnector">
              <a:avLst/>
            </a:prstGeom>
            <a:solidFill>
              <a:srgbClr val="5B9BD5"/>
            </a:solidFill>
            <a:ln w="12700" cap="flat" cmpd="sng" algn="ctr">
              <a:solidFill>
                <a:srgbClr val="5B9BD5">
                  <a:shade val="50000"/>
                </a:srgbClr>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en-CA" sz="2400"/>
            </a:p>
          </p:txBody>
        </p:sp>
        <p:sp>
          <p:nvSpPr>
            <p:cNvPr id="12" name="Text Box 51"/>
            <p:cNvSpPr txBox="1"/>
            <p:nvPr/>
          </p:nvSpPr>
          <p:spPr>
            <a:xfrm>
              <a:off x="529484" y="1429046"/>
              <a:ext cx="1129006" cy="304784"/>
            </a:xfrm>
            <a:prstGeom prst="rect">
              <a:avLst/>
            </a:prstGeom>
            <a:solidFill>
              <a:sysClr val="window" lastClr="FFFFFF"/>
            </a:solid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07000"/>
                </a:lnSpc>
                <a:spcAft>
                  <a:spcPts val="800"/>
                </a:spcAft>
              </a:pPr>
              <a:r>
                <a:rPr lang="en-CA" sz="2400" dirty="0">
                  <a:effectLst/>
                  <a:latin typeface="Calibri" panose="020F0502020204030204" pitchFamily="34" charset="0"/>
                  <a:ea typeface="DengXian" panose="02010600030101010101" pitchFamily="2" charset="-122"/>
                  <a:cs typeface="Times New Roman" panose="02020603050405020304" pitchFamily="18" charset="0"/>
                </a:rPr>
                <a:t>Utility&gt;0</a:t>
              </a:r>
            </a:p>
          </p:txBody>
        </p:sp>
      </p:grpSp>
      <mc:AlternateContent xmlns:mc="http://schemas.openxmlformats.org/markup-compatibility/2006" xmlns:a14="http://schemas.microsoft.com/office/drawing/2010/main">
        <mc:Choice Requires="a14">
          <p:sp>
            <p:nvSpPr>
              <p:cNvPr id="21" name="Rectangle 20"/>
              <p:cNvSpPr/>
              <p:nvPr/>
            </p:nvSpPr>
            <p:spPr>
              <a:xfrm>
                <a:off x="2503565" y="1976322"/>
                <a:ext cx="4855368" cy="461665"/>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n-CA" sz="2400" i="1" smtClean="0">
                              <a:latin typeface="Cambria Math" panose="02040503050406030204" pitchFamily="18" charset="0"/>
                            </a:rPr>
                          </m:ctrlPr>
                        </m:sSubPr>
                        <m:e>
                          <m:r>
                            <m:rPr>
                              <m:sty m:val="p"/>
                            </m:rPr>
                            <a:rPr lang="en-CA" sz="2400">
                              <a:latin typeface="Cambria Math" panose="02040503050406030204" pitchFamily="18" charset="0"/>
                            </a:rPr>
                            <m:t>U</m:t>
                          </m:r>
                          <m:r>
                            <m:rPr>
                              <m:sty m:val="p"/>
                            </m:rPr>
                            <a:rPr lang="en-CA" sz="2400" i="0">
                              <a:latin typeface="Cambria Math" panose="02040503050406030204" pitchFamily="18" charset="0"/>
                            </a:rPr>
                            <m:t>tility</m:t>
                          </m:r>
                        </m:e>
                        <m:sub>
                          <m:r>
                            <a:rPr lang="en-CA" sz="2400" i="1">
                              <a:latin typeface="Cambria Math" panose="02040503050406030204" pitchFamily="18" charset="0"/>
                            </a:rPr>
                            <m:t>𝑖</m:t>
                          </m:r>
                        </m:sub>
                      </m:sSub>
                      <m:r>
                        <a:rPr lang="en-CA" sz="2400" i="0">
                          <a:latin typeface="Cambria Math" panose="02040503050406030204" pitchFamily="18" charset="0"/>
                        </a:rPr>
                        <m:t>=</m:t>
                      </m:r>
                      <m:r>
                        <m:rPr>
                          <m:sty m:val="p"/>
                        </m:rPr>
                        <a:rPr lang="en-US" altLang="zh-CN" sz="2400" i="1" smtClean="0">
                          <a:latin typeface="Cambria Math" panose="02040503050406030204" pitchFamily="18" charset="0"/>
                        </a:rPr>
                        <m:t>a</m:t>
                      </m:r>
                      <m:r>
                        <a:rPr lang="en-CA" sz="2400" i="0">
                          <a:latin typeface="Cambria Math" panose="02040503050406030204" pitchFamily="18" charset="0"/>
                        </a:rPr>
                        <m:t>+</m:t>
                      </m:r>
                      <m:r>
                        <m:rPr>
                          <m:sty m:val="p"/>
                        </m:rPr>
                        <a:rPr lang="en-US" altLang="zh-CN" sz="2400" i="1" smtClean="0">
                          <a:latin typeface="Cambria Math" panose="02040503050406030204" pitchFamily="18" charset="0"/>
                        </a:rPr>
                        <m:t>b</m:t>
                      </m:r>
                      <m:sSub>
                        <m:sSubPr>
                          <m:ctrlPr>
                            <a:rPr lang="en-CA" sz="2400" i="1">
                              <a:latin typeface="Cambria Math" panose="02040503050406030204" pitchFamily="18" charset="0"/>
                            </a:rPr>
                          </m:ctrlPr>
                        </m:sSubPr>
                        <m:e>
                          <m:r>
                            <m:rPr>
                              <m:sty m:val="p"/>
                            </m:rPr>
                            <a:rPr lang="en-CA" sz="2400" i="0">
                              <a:latin typeface="Cambria Math" panose="02040503050406030204" pitchFamily="18" charset="0"/>
                            </a:rPr>
                            <m:t>IQ</m:t>
                          </m:r>
                        </m:e>
                        <m:sub>
                          <m:r>
                            <a:rPr lang="en-CA" sz="2400" i="1">
                              <a:latin typeface="Cambria Math" panose="02040503050406030204" pitchFamily="18" charset="0"/>
                            </a:rPr>
                            <m:t>𝑖</m:t>
                          </m:r>
                        </m:sub>
                      </m:sSub>
                      <m:r>
                        <a:rPr lang="en-CA" sz="2400" i="0">
                          <a:latin typeface="Cambria Math" panose="02040503050406030204" pitchFamily="18" charset="0"/>
                        </a:rPr>
                        <m:t>+</m:t>
                      </m:r>
                      <m:sSub>
                        <m:sSubPr>
                          <m:ctrlPr>
                            <a:rPr lang="en-CA" sz="2400" i="1">
                              <a:latin typeface="Cambria Math" panose="02040503050406030204" pitchFamily="18" charset="0"/>
                            </a:rPr>
                          </m:ctrlPr>
                        </m:sSubPr>
                        <m:e>
                          <m:r>
                            <m:rPr>
                              <m:sty m:val="p"/>
                            </m:rPr>
                            <a:rPr lang="en-US" altLang="zh-CN" sz="2400" i="1" smtClean="0">
                              <a:latin typeface="Cambria Math" panose="02040503050406030204" pitchFamily="18" charset="0"/>
                            </a:rPr>
                            <m:t>c</m:t>
                          </m:r>
                          <m:r>
                            <m:rPr>
                              <m:sty m:val="p"/>
                            </m:rPr>
                            <a:rPr lang="en-CA" sz="2400" b="0" i="0">
                              <a:latin typeface="Cambria Math" panose="02040503050406030204" pitchFamily="18" charset="0"/>
                            </a:rPr>
                            <m:t>Motiv</m:t>
                          </m:r>
                          <m:r>
                            <a:rPr lang="en-CA" sz="2400" b="0" i="1" smtClean="0">
                              <a:latin typeface="Cambria Math" panose="02040503050406030204" pitchFamily="18" charset="0"/>
                            </a:rPr>
                            <m:t>𝑎𝑡𝑖𝑜𝑛</m:t>
                          </m:r>
                        </m:e>
                        <m:sub>
                          <m:r>
                            <a:rPr lang="en-CA" sz="2400" i="1">
                              <a:latin typeface="Cambria Math" panose="02040503050406030204" pitchFamily="18" charset="0"/>
                            </a:rPr>
                            <m:t>𝑖</m:t>
                          </m:r>
                        </m:sub>
                      </m:sSub>
                    </m:oMath>
                  </m:oMathPara>
                </a14:m>
                <a:endParaRPr lang="en-CA" sz="2400" dirty="0"/>
              </a:p>
            </p:txBody>
          </p:sp>
        </mc:Choice>
        <mc:Fallback xmlns="">
          <p:sp>
            <p:nvSpPr>
              <p:cNvPr id="21" name="Rectangle 20"/>
              <p:cNvSpPr>
                <a:spLocks noRot="1" noChangeAspect="1" noMove="1" noResize="1" noEditPoints="1" noAdjustHandles="1" noChangeArrowheads="1" noChangeShapeType="1" noTextEdit="1"/>
              </p:cNvSpPr>
              <p:nvPr/>
            </p:nvSpPr>
            <p:spPr>
              <a:xfrm>
                <a:off x="2503565" y="1976322"/>
                <a:ext cx="4855368" cy="461665"/>
              </a:xfrm>
              <a:prstGeom prst="rect">
                <a:avLst/>
              </a:prstGeom>
              <a:blipFill>
                <a:blip r:embed="rId3"/>
                <a:stretch>
                  <a:fillRect b="-19737"/>
                </a:stretch>
              </a:blipFill>
            </p:spPr>
            <p:txBody>
              <a:bodyPr/>
              <a:lstStyle/>
              <a:p>
                <a:r>
                  <a:rPr lang="en-CA">
                    <a:noFill/>
                  </a:rPr>
                  <a:t> </a:t>
                </a:r>
              </a:p>
            </p:txBody>
          </p:sp>
        </mc:Fallback>
      </mc:AlternateContent>
    </p:spTree>
    <p:extLst>
      <p:ext uri="{BB962C8B-B14F-4D97-AF65-F5344CB8AC3E}">
        <p14:creationId xmlns:p14="http://schemas.microsoft.com/office/powerpoint/2010/main" val="3813447648"/>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Heckman</a:t>
            </a:r>
            <a:r>
              <a:rPr lang="zh-CN" altLang="en-US" dirty="0"/>
              <a:t>样本自选择模型</a:t>
            </a:r>
            <a:endParaRPr lang="en-CA" dirty="0"/>
          </a:p>
        </p:txBody>
      </p:sp>
      <p:sp>
        <p:nvSpPr>
          <p:cNvPr id="3" name="Text Placeholder 2"/>
          <p:cNvSpPr>
            <a:spLocks noGrp="1"/>
          </p:cNvSpPr>
          <p:nvPr>
            <p:ph type="body" idx="1"/>
          </p:nvPr>
        </p:nvSpPr>
        <p:spPr>
          <a:xfrm>
            <a:off x="420166" y="1066800"/>
            <a:ext cx="8342833" cy="5221061"/>
          </a:xfrm>
        </p:spPr>
        <p:txBody>
          <a:bodyPr/>
          <a:lstStyle/>
          <a:p>
            <a:r>
              <a:rPr lang="zh-CN" altLang="en-US" sz="2000" dirty="0"/>
              <a:t>由于样本包含了自己选择上的大学的个体。假设只有当上大学的效应</a:t>
            </a:r>
            <a:r>
              <a:rPr lang="en-US" altLang="zh-CN" sz="2000" dirty="0"/>
              <a:t>utility&gt;0, </a:t>
            </a:r>
            <a:r>
              <a:rPr lang="zh-CN" altLang="en-US" sz="2000" dirty="0"/>
              <a:t>个人才会上大学。</a:t>
            </a:r>
            <a:endParaRPr lang="en-US" altLang="zh-CN" sz="2000" dirty="0"/>
          </a:p>
          <a:p>
            <a:r>
              <a:rPr lang="zh-CN" altLang="en-US" sz="2000" dirty="0"/>
              <a:t>使用自选择样本，相当给定了对撞变量</a:t>
            </a:r>
            <a:r>
              <a:rPr lang="en-US" altLang="zh-CN" sz="2000" dirty="0"/>
              <a:t>Utility&gt;0</a:t>
            </a:r>
            <a:r>
              <a:rPr lang="zh-CN" altLang="en-US" sz="2000" dirty="0"/>
              <a:t>，产生了衍生路径：</a:t>
            </a:r>
            <a:endParaRPr lang="en-US" altLang="zh-CN" sz="2000" dirty="0"/>
          </a:p>
          <a:p>
            <a:endParaRPr lang="en-US" sz="2000" dirty="0"/>
          </a:p>
          <a:p>
            <a:endParaRPr lang="en-US" sz="2000" dirty="0"/>
          </a:p>
          <a:p>
            <a:endParaRPr lang="en-US" sz="2000" dirty="0"/>
          </a:p>
          <a:p>
            <a:endParaRPr lang="en-US" sz="2000" dirty="0"/>
          </a:p>
          <a:p>
            <a:endParaRPr lang="en-US" sz="2000" dirty="0"/>
          </a:p>
          <a:p>
            <a:endParaRPr lang="en-US" altLang="zh-CN" sz="2000" dirty="0"/>
          </a:p>
          <a:p>
            <a:endParaRPr lang="en-US" altLang="zh-CN" sz="2000" dirty="0"/>
          </a:p>
          <a:p>
            <a:endParaRPr lang="en-US" altLang="zh-CN" sz="2000" dirty="0"/>
          </a:p>
          <a:p>
            <a:r>
              <a:rPr lang="zh-CN" altLang="en-US" sz="2000" dirty="0"/>
              <a:t>在样本里， </a:t>
            </a:r>
            <a:r>
              <a:rPr lang="en-US" altLang="zh-CN" sz="2000" dirty="0"/>
              <a:t>motivation</a:t>
            </a:r>
            <a:r>
              <a:rPr lang="zh-CN" altLang="en-US" sz="2000" dirty="0"/>
              <a:t>和</a:t>
            </a:r>
            <a:r>
              <a:rPr lang="en-US" altLang="zh-CN" sz="2000" dirty="0"/>
              <a:t>IQ</a:t>
            </a:r>
            <a:r>
              <a:rPr lang="zh-CN" altLang="en-US" sz="2000" dirty="0"/>
              <a:t>存在相关性，因此回归</a:t>
            </a:r>
            <a:endParaRPr lang="en-US" altLang="zh-CN" sz="2000" dirty="0"/>
          </a:p>
          <a:p>
            <a:endParaRPr lang="en-US" sz="2000" dirty="0"/>
          </a:p>
          <a:p>
            <a:r>
              <a:rPr lang="zh-CN" altLang="en-US" sz="2000" dirty="0"/>
              <a:t>得到的</a:t>
            </a:r>
            <a:r>
              <a:rPr lang="en-US" altLang="zh-CN" sz="2000" dirty="0"/>
              <a:t>IQ</a:t>
            </a:r>
            <a:r>
              <a:rPr lang="zh-CN" altLang="en-US" sz="2000" dirty="0"/>
              <a:t>系数是不正确的，因为干扰项（包含了</a:t>
            </a:r>
            <a:r>
              <a:rPr lang="en-US" altLang="zh-CN" sz="2000" dirty="0"/>
              <a:t>Motivation</a:t>
            </a:r>
            <a:r>
              <a:rPr lang="zh-CN" altLang="en-US" sz="2000" dirty="0"/>
              <a:t>） 和</a:t>
            </a:r>
            <a:r>
              <a:rPr lang="en-US" altLang="zh-CN" sz="2000" dirty="0"/>
              <a:t>IQ</a:t>
            </a:r>
            <a:r>
              <a:rPr lang="zh-CN" altLang="en-US" sz="2000" dirty="0"/>
              <a:t>相关。</a:t>
            </a:r>
            <a:endParaRPr lang="en-CA" sz="2000" dirty="0"/>
          </a:p>
        </p:txBody>
      </p:sp>
      <p:sp>
        <p:nvSpPr>
          <p:cNvPr id="4" name="Footer Placeholder 3"/>
          <p:cNvSpPr>
            <a:spLocks noGrp="1"/>
          </p:cNvSpPr>
          <p:nvPr>
            <p:ph type="ftr" sz="quarter" idx="11"/>
          </p:nvPr>
        </p:nvSpPr>
        <p:spPr/>
        <p:txBody>
          <a:bodyPr/>
          <a:lstStyle/>
          <a:p>
            <a:pPr algn="l">
              <a:defRPr/>
            </a:pPr>
            <a:r>
              <a:rPr lang="zh-CN" altLang="en-US"/>
              <a:t>版权所有</a:t>
            </a:r>
            <a:r>
              <a:rPr lang="en-US" altLang="zh-CN"/>
              <a:t>@</a:t>
            </a:r>
            <a:r>
              <a:rPr lang="zh-CN" altLang="en-US"/>
              <a:t>上海财经大学出版社，使用需经授权</a:t>
            </a:r>
            <a:endParaRPr lang="en-US" dirty="0"/>
          </a:p>
        </p:txBody>
      </p:sp>
      <p:grpSp>
        <p:nvGrpSpPr>
          <p:cNvPr id="5" name="Group 4"/>
          <p:cNvGrpSpPr/>
          <p:nvPr/>
        </p:nvGrpSpPr>
        <p:grpSpPr>
          <a:xfrm>
            <a:off x="1524000" y="2590800"/>
            <a:ext cx="4871721" cy="2057400"/>
            <a:chOff x="454827" y="22486"/>
            <a:chExt cx="3771243" cy="1775823"/>
          </a:xfrm>
        </p:grpSpPr>
        <p:grpSp>
          <p:nvGrpSpPr>
            <p:cNvPr id="6" name="Group 5"/>
            <p:cNvGrpSpPr/>
            <p:nvPr/>
          </p:nvGrpSpPr>
          <p:grpSpPr>
            <a:xfrm>
              <a:off x="454827" y="22486"/>
              <a:ext cx="3771243" cy="1775823"/>
              <a:chOff x="454827" y="22486"/>
              <a:chExt cx="3771243" cy="1775823"/>
            </a:xfrm>
          </p:grpSpPr>
          <p:grpSp>
            <p:nvGrpSpPr>
              <p:cNvPr id="8" name="Group 7"/>
              <p:cNvGrpSpPr/>
              <p:nvPr/>
            </p:nvGrpSpPr>
            <p:grpSpPr>
              <a:xfrm>
                <a:off x="1981828" y="22486"/>
                <a:ext cx="2244242" cy="1775823"/>
                <a:chOff x="587336" y="-118954"/>
                <a:chExt cx="1708359" cy="1709664"/>
              </a:xfrm>
            </p:grpSpPr>
            <p:cxnSp>
              <p:nvCxnSpPr>
                <p:cNvPr id="13" name="Straight Arrow Connector 12"/>
                <p:cNvCxnSpPr/>
                <p:nvPr/>
              </p:nvCxnSpPr>
              <p:spPr>
                <a:xfrm>
                  <a:off x="927233" y="1078847"/>
                  <a:ext cx="911761" cy="15944"/>
                </a:xfrm>
                <a:prstGeom prst="straightConnector1">
                  <a:avLst/>
                </a:prstGeom>
                <a:noFill/>
                <a:ln w="6350" cap="flat" cmpd="sng" algn="ctr">
                  <a:solidFill>
                    <a:srgbClr val="5B9BD5"/>
                  </a:solidFill>
                  <a:prstDash val="solid"/>
                  <a:miter lim="800000"/>
                  <a:tailEnd type="triangle"/>
                </a:ln>
                <a:effectLst/>
              </p:spPr>
            </p:cxnSp>
            <p:cxnSp>
              <p:nvCxnSpPr>
                <p:cNvPr id="14" name="Straight Arrow Connector 13"/>
                <p:cNvCxnSpPr/>
                <p:nvPr/>
              </p:nvCxnSpPr>
              <p:spPr>
                <a:xfrm>
                  <a:off x="967217" y="306779"/>
                  <a:ext cx="871389" cy="728164"/>
                </a:xfrm>
                <a:prstGeom prst="straightConnector1">
                  <a:avLst/>
                </a:prstGeom>
                <a:noFill/>
                <a:ln w="6350" cap="flat" cmpd="sng" algn="ctr">
                  <a:solidFill>
                    <a:srgbClr val="5B9BD5"/>
                  </a:solidFill>
                  <a:prstDash val="solid"/>
                  <a:miter lim="800000"/>
                  <a:tailEnd type="triangle"/>
                </a:ln>
                <a:effectLst/>
              </p:spPr>
            </p:cxnSp>
            <p:sp>
              <p:nvSpPr>
                <p:cNvPr id="15" name="Flowchart: Connector 14"/>
                <p:cNvSpPr/>
                <p:nvPr/>
              </p:nvSpPr>
              <p:spPr>
                <a:xfrm>
                  <a:off x="830829" y="204439"/>
                  <a:ext cx="96524" cy="102064"/>
                </a:xfrm>
                <a:prstGeom prst="flowChartConnector">
                  <a:avLst/>
                </a:prstGeom>
                <a:noFill/>
                <a:ln w="12700" cap="flat" cmpd="sng" algn="ctr">
                  <a:solidFill>
                    <a:srgbClr val="5B9BD5">
                      <a:shade val="50000"/>
                    </a:srgbClr>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en-CA" sz="2000"/>
                </a:p>
              </p:txBody>
            </p:sp>
            <p:sp>
              <p:nvSpPr>
                <p:cNvPr id="16" name="Flowchart: Connector 15"/>
                <p:cNvSpPr/>
                <p:nvPr/>
              </p:nvSpPr>
              <p:spPr>
                <a:xfrm>
                  <a:off x="823985" y="1034966"/>
                  <a:ext cx="103212" cy="115568"/>
                </a:xfrm>
                <a:prstGeom prst="flowChartConnector">
                  <a:avLst/>
                </a:prstGeom>
                <a:solidFill>
                  <a:srgbClr val="5B9BD5"/>
                </a:solidFill>
                <a:ln w="12700" cap="flat" cmpd="sng" algn="ctr">
                  <a:solidFill>
                    <a:srgbClr val="5B9BD5">
                      <a:shade val="50000"/>
                    </a:srgbClr>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en-CA" sz="2000"/>
                </a:p>
              </p:txBody>
            </p:sp>
            <p:sp>
              <p:nvSpPr>
                <p:cNvPr id="17" name="Flowchart: Connector 16"/>
                <p:cNvSpPr/>
                <p:nvPr/>
              </p:nvSpPr>
              <p:spPr>
                <a:xfrm>
                  <a:off x="1839110" y="993159"/>
                  <a:ext cx="75063" cy="115570"/>
                </a:xfrm>
                <a:prstGeom prst="flowChartConnector">
                  <a:avLst/>
                </a:prstGeom>
                <a:solidFill>
                  <a:srgbClr val="5B9BD5"/>
                </a:solidFill>
                <a:ln w="12700" cap="flat" cmpd="sng" algn="ctr">
                  <a:solidFill>
                    <a:srgbClr val="5B9BD5">
                      <a:shade val="50000"/>
                    </a:srgbClr>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en-CA" sz="2000"/>
                </a:p>
              </p:txBody>
            </p:sp>
            <mc:AlternateContent xmlns:mc="http://schemas.openxmlformats.org/markup-compatibility/2006" xmlns:a14="http://schemas.microsoft.com/office/drawing/2010/main">
              <mc:Choice Requires="a14">
                <p:sp>
                  <p:nvSpPr>
                    <p:cNvPr id="18" name="Text Box 44"/>
                    <p:cNvSpPr txBox="1"/>
                    <p:nvPr/>
                  </p:nvSpPr>
                  <p:spPr>
                    <a:xfrm>
                      <a:off x="587336" y="-118954"/>
                      <a:ext cx="615866" cy="278909"/>
                    </a:xfrm>
                    <a:prstGeom prst="rect">
                      <a:avLst/>
                    </a:prstGeom>
                    <a:solidFill>
                      <a:sysClr val="window" lastClr="FFFFFF"/>
                    </a:solid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07000"/>
                        </a:lnSpc>
                        <a:spcAft>
                          <a:spcPts val="800"/>
                        </a:spcAft>
                      </a:pPr>
                      <a14:m>
                        <m:oMathPara xmlns:m="http://schemas.openxmlformats.org/officeDocument/2006/math">
                          <m:oMathParaPr>
                            <m:jc m:val="centerGroup"/>
                          </m:oMathParaPr>
                          <m:oMath xmlns:m="http://schemas.openxmlformats.org/officeDocument/2006/math">
                            <m:sSub>
                              <m:sSubPr>
                                <m:ctrlPr>
                                  <a:rPr lang="en-CA" sz="2000" i="1" smtClean="0">
                                    <a:effectLst/>
                                    <a:latin typeface="Cambria Math" panose="02040503050406030204" pitchFamily="18" charset="0"/>
                                    <a:ea typeface="DengXian" panose="02010600030101010101" pitchFamily="2" charset="-122"/>
                                    <a:cs typeface="Times New Roman" panose="02020603050405020304" pitchFamily="18" charset="0"/>
                                  </a:rPr>
                                </m:ctrlPr>
                              </m:sSubPr>
                              <m:e>
                                <m:r>
                                  <a:rPr lang="en-US" sz="2000" i="1">
                                    <a:effectLst/>
                                    <a:latin typeface="Cambria Math" panose="02040503050406030204" pitchFamily="18" charset="0"/>
                                    <a:ea typeface="DengXian" panose="02010600030101010101" pitchFamily="2" charset="-122"/>
                                    <a:cs typeface="Times New Roman" panose="02020603050405020304" pitchFamily="18" charset="0"/>
                                  </a:rPr>
                                  <m:t>𝑀𝑜𝑡𝑖𝑣</m:t>
                                </m:r>
                                <m:r>
                                  <a:rPr lang="en-CA" sz="2000" b="0" i="1" smtClean="0">
                                    <a:effectLst/>
                                    <a:latin typeface="Cambria Math" panose="02040503050406030204" pitchFamily="18" charset="0"/>
                                    <a:ea typeface="DengXian" panose="02010600030101010101" pitchFamily="2" charset="-122"/>
                                    <a:cs typeface="Times New Roman" panose="02020603050405020304" pitchFamily="18" charset="0"/>
                                  </a:rPr>
                                  <m:t>𝑎𝑡𝑖𝑜𝑛</m:t>
                                </m:r>
                              </m:e>
                              <m:sub/>
                            </m:sSub>
                          </m:oMath>
                        </m:oMathPara>
                      </a14:m>
                      <a:endParaRPr lang="en-CA" sz="2000" dirty="0">
                        <a:effectLst/>
                        <a:latin typeface="Calibri" panose="020F0502020204030204" pitchFamily="34" charset="0"/>
                        <a:ea typeface="DengXian" panose="02010600030101010101" pitchFamily="2" charset="-122"/>
                        <a:cs typeface="Times New Roman" panose="02020603050405020304" pitchFamily="18" charset="0"/>
                      </a:endParaRPr>
                    </a:p>
                  </p:txBody>
                </p:sp>
              </mc:Choice>
              <mc:Fallback xmlns="">
                <p:sp>
                  <p:nvSpPr>
                    <p:cNvPr id="18" name="Text Box 44"/>
                    <p:cNvSpPr txBox="1">
                      <a:spLocks noRot="1" noChangeAspect="1" noMove="1" noResize="1" noEditPoints="1" noAdjustHandles="1" noChangeArrowheads="1" noChangeShapeType="1" noTextEdit="1"/>
                    </p:cNvSpPr>
                    <p:nvPr/>
                  </p:nvSpPr>
                  <p:spPr>
                    <a:xfrm>
                      <a:off x="587336" y="-118954"/>
                      <a:ext cx="615866" cy="278909"/>
                    </a:xfrm>
                    <a:prstGeom prst="rect">
                      <a:avLst/>
                    </a:prstGeom>
                    <a:blipFill>
                      <a:blip r:embed="rId2"/>
                      <a:stretch>
                        <a:fillRect r="-30994"/>
                      </a:stretch>
                    </a:blipFill>
                    <a:ln w="6350">
                      <a:noFill/>
                    </a:ln>
                  </p:spPr>
                  <p:txBody>
                    <a:bodyPr/>
                    <a:lstStyle/>
                    <a:p>
                      <a:r>
                        <a:rPr lang="en-CA">
                          <a:noFill/>
                        </a:rPr>
                        <a:t> </a:t>
                      </a:r>
                    </a:p>
                  </p:txBody>
                </p:sp>
              </mc:Fallback>
            </mc:AlternateContent>
            <mc:AlternateContent xmlns:mc="http://schemas.openxmlformats.org/markup-compatibility/2006" xmlns:a14="http://schemas.microsoft.com/office/drawing/2010/main">
              <mc:Choice Requires="a14">
                <p:sp>
                  <p:nvSpPr>
                    <p:cNvPr id="19" name="Text Box 45"/>
                    <p:cNvSpPr txBox="1"/>
                    <p:nvPr/>
                  </p:nvSpPr>
                  <p:spPr>
                    <a:xfrm>
                      <a:off x="590661" y="1297236"/>
                      <a:ext cx="491172" cy="293427"/>
                    </a:xfrm>
                    <a:prstGeom prst="rect">
                      <a:avLst/>
                    </a:prstGeom>
                    <a:solidFill>
                      <a:sysClr val="window" lastClr="FFFFFF"/>
                    </a:solid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07000"/>
                        </a:lnSpc>
                        <a:spcAft>
                          <a:spcPts val="800"/>
                        </a:spcAft>
                      </a:pPr>
                      <a14:m>
                        <m:oMathPara xmlns:m="http://schemas.openxmlformats.org/officeDocument/2006/math">
                          <m:oMathParaPr>
                            <m:jc m:val="centerGroup"/>
                          </m:oMathParaPr>
                          <m:oMath xmlns:m="http://schemas.openxmlformats.org/officeDocument/2006/math">
                            <m:sSub>
                              <m:sSubPr>
                                <m:ctrlPr>
                                  <a:rPr lang="en-CA" sz="2000" i="1">
                                    <a:effectLst/>
                                    <a:latin typeface="Cambria Math" panose="02040503050406030204" pitchFamily="18" charset="0"/>
                                    <a:ea typeface="DengXian" panose="02010600030101010101" pitchFamily="2" charset="-122"/>
                                    <a:cs typeface="Times New Roman" panose="02020603050405020304" pitchFamily="18" charset="0"/>
                                  </a:rPr>
                                </m:ctrlPr>
                              </m:sSubPr>
                              <m:e>
                                <m:r>
                                  <a:rPr lang="en-US" sz="2000" i="1">
                                    <a:effectLst/>
                                    <a:latin typeface="Cambria Math" panose="02040503050406030204" pitchFamily="18" charset="0"/>
                                    <a:ea typeface="DengXian" panose="02010600030101010101" pitchFamily="2" charset="-122"/>
                                    <a:cs typeface="Times New Roman" panose="02020603050405020304" pitchFamily="18" charset="0"/>
                                  </a:rPr>
                                  <m:t>𝐼𝑄</m:t>
                                </m:r>
                              </m:e>
                              <m:sub>
                                <m:r>
                                  <a:rPr lang="en-US" sz="2000" i="1">
                                    <a:effectLst/>
                                    <a:latin typeface="Cambria Math" panose="02040503050406030204" pitchFamily="18" charset="0"/>
                                    <a:ea typeface="DengXian" panose="02010600030101010101" pitchFamily="2" charset="-122"/>
                                    <a:cs typeface="Times New Roman" panose="02020603050405020304" pitchFamily="18" charset="0"/>
                                  </a:rPr>
                                  <m:t>𝑖</m:t>
                                </m:r>
                              </m:sub>
                            </m:sSub>
                          </m:oMath>
                        </m:oMathPara>
                      </a14:m>
                      <a:endParaRPr lang="en-CA" sz="2000" dirty="0">
                        <a:effectLst/>
                        <a:latin typeface="Calibri" panose="020F0502020204030204" pitchFamily="34" charset="0"/>
                        <a:ea typeface="DengXian" panose="02010600030101010101" pitchFamily="2" charset="-122"/>
                        <a:cs typeface="Times New Roman" panose="02020603050405020304" pitchFamily="18" charset="0"/>
                      </a:endParaRPr>
                    </a:p>
                  </p:txBody>
                </p:sp>
              </mc:Choice>
              <mc:Fallback xmlns="">
                <p:sp>
                  <p:nvSpPr>
                    <p:cNvPr id="19" name="Text Box 45"/>
                    <p:cNvSpPr txBox="1">
                      <a:spLocks noRot="1" noChangeAspect="1" noMove="1" noResize="1" noEditPoints="1" noAdjustHandles="1" noChangeArrowheads="1" noChangeShapeType="1" noTextEdit="1"/>
                    </p:cNvSpPr>
                    <p:nvPr/>
                  </p:nvSpPr>
                  <p:spPr>
                    <a:xfrm>
                      <a:off x="590661" y="1297236"/>
                      <a:ext cx="491172" cy="293427"/>
                    </a:xfrm>
                    <a:prstGeom prst="rect">
                      <a:avLst/>
                    </a:prstGeom>
                    <a:blipFill>
                      <a:blip r:embed="rId3"/>
                      <a:stretch>
                        <a:fillRect/>
                      </a:stretch>
                    </a:blipFill>
                    <a:ln w="6350">
                      <a:noFill/>
                    </a:ln>
                  </p:spPr>
                  <p:txBody>
                    <a:bodyPr/>
                    <a:lstStyle/>
                    <a:p>
                      <a:r>
                        <a:rPr lang="en-CA">
                          <a:noFill/>
                        </a:rPr>
                        <a:t> </a:t>
                      </a:r>
                    </a:p>
                  </p:txBody>
                </p:sp>
              </mc:Fallback>
            </mc:AlternateContent>
            <mc:AlternateContent xmlns:mc="http://schemas.openxmlformats.org/markup-compatibility/2006" xmlns:a14="http://schemas.microsoft.com/office/drawing/2010/main">
              <mc:Choice Requires="a14">
                <p:sp>
                  <p:nvSpPr>
                    <p:cNvPr id="20" name="Text Box 46"/>
                    <p:cNvSpPr txBox="1"/>
                    <p:nvPr/>
                  </p:nvSpPr>
                  <p:spPr>
                    <a:xfrm>
                      <a:off x="1509192" y="1297283"/>
                      <a:ext cx="786503" cy="293427"/>
                    </a:xfrm>
                    <a:prstGeom prst="rect">
                      <a:avLst/>
                    </a:prstGeom>
                    <a:solidFill>
                      <a:sysClr val="window" lastClr="FFFFFF"/>
                    </a:solid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07000"/>
                        </a:lnSpc>
                        <a:spcAft>
                          <a:spcPts val="800"/>
                        </a:spcAft>
                      </a:pPr>
                      <a14:m>
                        <m:oMathPara xmlns:m="http://schemas.openxmlformats.org/officeDocument/2006/math">
                          <m:oMathParaPr>
                            <m:jc m:val="centerGroup"/>
                          </m:oMathParaPr>
                          <m:oMath xmlns:m="http://schemas.openxmlformats.org/officeDocument/2006/math">
                            <m:sSub>
                              <m:sSubPr>
                                <m:ctrlPr>
                                  <a:rPr lang="en-CA" sz="2000" i="1">
                                    <a:effectLst/>
                                    <a:latin typeface="Cambria Math" panose="02040503050406030204" pitchFamily="18" charset="0"/>
                                    <a:ea typeface="DengXian" panose="02010600030101010101" pitchFamily="2" charset="-122"/>
                                    <a:cs typeface="Times New Roman" panose="02020603050405020304" pitchFamily="18" charset="0"/>
                                  </a:rPr>
                                </m:ctrlPr>
                              </m:sSubPr>
                              <m:e>
                                <m:r>
                                  <a:rPr lang="en-US" sz="2000" i="1">
                                    <a:effectLst/>
                                    <a:latin typeface="Cambria Math" panose="02040503050406030204" pitchFamily="18" charset="0"/>
                                    <a:ea typeface="DengXian" panose="02010600030101010101" pitchFamily="2" charset="-122"/>
                                    <a:cs typeface="Times New Roman" panose="02020603050405020304" pitchFamily="18" charset="0"/>
                                  </a:rPr>
                                  <m:t>𝑠𝑐𝑜𝑟𝑒</m:t>
                                </m:r>
                              </m:e>
                              <m:sub/>
                            </m:sSub>
                          </m:oMath>
                        </m:oMathPara>
                      </a14:m>
                      <a:endParaRPr lang="en-CA" sz="2000" dirty="0">
                        <a:effectLst/>
                        <a:latin typeface="Calibri" panose="020F0502020204030204" pitchFamily="34" charset="0"/>
                        <a:ea typeface="DengXian" panose="02010600030101010101" pitchFamily="2" charset="-122"/>
                        <a:cs typeface="Times New Roman" panose="02020603050405020304" pitchFamily="18" charset="0"/>
                      </a:endParaRPr>
                    </a:p>
                  </p:txBody>
                </p:sp>
              </mc:Choice>
              <mc:Fallback xmlns="">
                <p:sp>
                  <p:nvSpPr>
                    <p:cNvPr id="20" name="Text Box 46"/>
                    <p:cNvSpPr txBox="1">
                      <a:spLocks noRot="1" noChangeAspect="1" noMove="1" noResize="1" noEditPoints="1" noAdjustHandles="1" noChangeArrowheads="1" noChangeShapeType="1" noTextEdit="1"/>
                    </p:cNvSpPr>
                    <p:nvPr/>
                  </p:nvSpPr>
                  <p:spPr>
                    <a:xfrm>
                      <a:off x="1509192" y="1297283"/>
                      <a:ext cx="786503" cy="293427"/>
                    </a:xfrm>
                    <a:prstGeom prst="rect">
                      <a:avLst/>
                    </a:prstGeom>
                    <a:blipFill>
                      <a:blip r:embed="rId4"/>
                      <a:stretch>
                        <a:fillRect/>
                      </a:stretch>
                    </a:blipFill>
                    <a:ln w="6350">
                      <a:noFill/>
                    </a:ln>
                  </p:spPr>
                  <p:txBody>
                    <a:bodyPr/>
                    <a:lstStyle/>
                    <a:p>
                      <a:r>
                        <a:rPr lang="en-CA">
                          <a:noFill/>
                        </a:rPr>
                        <a:t> </a:t>
                      </a:r>
                    </a:p>
                  </p:txBody>
                </p:sp>
              </mc:Fallback>
            </mc:AlternateContent>
          </p:grpSp>
          <p:cxnSp>
            <p:nvCxnSpPr>
              <p:cNvPr id="9" name="Straight Arrow Connector 8"/>
              <p:cNvCxnSpPr/>
              <p:nvPr/>
            </p:nvCxnSpPr>
            <p:spPr>
              <a:xfrm flipH="1">
                <a:off x="1154242" y="1281659"/>
                <a:ext cx="1138437"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0" name="Straight Arrow Connector 9"/>
              <p:cNvCxnSpPr/>
              <p:nvPr/>
            </p:nvCxnSpPr>
            <p:spPr>
              <a:xfrm flipH="1">
                <a:off x="1184223" y="464695"/>
                <a:ext cx="1079972" cy="75663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1" name="Flowchart: Connector 10"/>
              <p:cNvSpPr/>
              <p:nvPr/>
            </p:nvSpPr>
            <p:spPr>
              <a:xfrm>
                <a:off x="1019330" y="1184222"/>
                <a:ext cx="135573" cy="120041"/>
              </a:xfrm>
              <a:prstGeom prst="flowChartConnector">
                <a:avLst/>
              </a:prstGeom>
              <a:solidFill>
                <a:srgbClr val="5B9BD5"/>
              </a:solidFill>
              <a:ln w="12700" cap="flat" cmpd="sng" algn="ctr">
                <a:solidFill>
                  <a:srgbClr val="5B9BD5">
                    <a:shade val="50000"/>
                  </a:srgbClr>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en-CA" sz="2000"/>
              </a:p>
            </p:txBody>
          </p:sp>
          <mc:AlternateContent xmlns:mc="http://schemas.openxmlformats.org/markup-compatibility/2006" xmlns:a14="http://schemas.microsoft.com/office/drawing/2010/main">
            <mc:Choice Requires="a14">
              <p:sp>
                <p:nvSpPr>
                  <p:cNvPr id="12" name="Text Box 51"/>
                  <p:cNvSpPr txBox="1"/>
                  <p:nvPr/>
                </p:nvSpPr>
                <p:spPr>
                  <a:xfrm>
                    <a:off x="454827" y="1437207"/>
                    <a:ext cx="1343824" cy="304784"/>
                  </a:xfrm>
                  <a:prstGeom prst="rect">
                    <a:avLst/>
                  </a:prstGeom>
                  <a:solidFill>
                    <a:sysClr val="window" lastClr="FFFFFF"/>
                  </a:solidFill>
                  <a:ln w="6350">
                    <a:solidFill>
                      <a:srgbClr val="5B9BD5">
                        <a:shade val="50000"/>
                      </a:srgbClr>
                    </a:solidFill>
                  </a:ln>
                </p:spPr>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07000"/>
                      </a:lnSpc>
                      <a:spcAft>
                        <a:spcPts val="800"/>
                      </a:spcAft>
                    </a:pPr>
                    <a14:m>
                      <m:oMathPara xmlns:m="http://schemas.openxmlformats.org/officeDocument/2006/math">
                        <m:oMathParaPr>
                          <m:jc m:val="centerGroup"/>
                        </m:oMathParaPr>
                        <m:oMath xmlns:m="http://schemas.openxmlformats.org/officeDocument/2006/math">
                          <m:sSub>
                            <m:sSubPr>
                              <m:ctrlPr>
                                <a:rPr lang="en-CA" sz="2000" i="1" smtClean="0">
                                  <a:effectLst/>
                                  <a:latin typeface="Cambria Math" panose="02040503050406030204" pitchFamily="18" charset="0"/>
                                  <a:ea typeface="DengXian" panose="02010600030101010101" pitchFamily="2" charset="-122"/>
                                  <a:cs typeface="Times New Roman" panose="02020603050405020304" pitchFamily="18" charset="0"/>
                                </a:rPr>
                              </m:ctrlPr>
                            </m:sSubPr>
                            <m:e>
                              <m:r>
                                <a:rPr lang="en-US" sz="2000" i="1">
                                  <a:effectLst/>
                                  <a:latin typeface="Cambria Math" panose="02040503050406030204" pitchFamily="18" charset="0"/>
                                  <a:ea typeface="DengXian" panose="02010600030101010101" pitchFamily="2" charset="-122"/>
                                  <a:cs typeface="Times New Roman" panose="02020603050405020304" pitchFamily="18" charset="0"/>
                                </a:rPr>
                                <m:t>𝑈𝑡𝑖𝑙𝑖𝑡𝑦</m:t>
                              </m:r>
                            </m:e>
                            <m:sub/>
                          </m:sSub>
                          <m:r>
                            <a:rPr lang="en-US" sz="2000" b="1" i="1" smtClean="0">
                              <a:effectLst/>
                              <a:latin typeface="Cambria Math" panose="02040503050406030204" pitchFamily="18" charset="0"/>
                              <a:ea typeface="DengXian" panose="02010600030101010101" pitchFamily="2" charset="-122"/>
                              <a:cs typeface="Times New Roman" panose="02020603050405020304" pitchFamily="18" charset="0"/>
                            </a:rPr>
                            <m:t>&gt;</m:t>
                          </m:r>
                          <m:r>
                            <a:rPr lang="en-US" sz="2000" b="1" i="1" smtClean="0">
                              <a:effectLst/>
                              <a:latin typeface="Cambria Math" panose="02040503050406030204" pitchFamily="18" charset="0"/>
                              <a:ea typeface="DengXian" panose="02010600030101010101" pitchFamily="2" charset="-122"/>
                              <a:cs typeface="Times New Roman" panose="02020603050405020304" pitchFamily="18" charset="0"/>
                            </a:rPr>
                            <m:t>𝟎</m:t>
                          </m:r>
                        </m:oMath>
                      </m:oMathPara>
                    </a14:m>
                    <a:endParaRPr lang="en-CA" sz="2000" dirty="0">
                      <a:effectLst/>
                      <a:latin typeface="Calibri" panose="020F0502020204030204" pitchFamily="34" charset="0"/>
                      <a:ea typeface="DengXian" panose="02010600030101010101" pitchFamily="2" charset="-122"/>
                      <a:cs typeface="Times New Roman" panose="02020603050405020304" pitchFamily="18" charset="0"/>
                    </a:endParaRPr>
                  </a:p>
                </p:txBody>
              </p:sp>
            </mc:Choice>
            <mc:Fallback xmlns="">
              <p:sp>
                <p:nvSpPr>
                  <p:cNvPr id="12" name="Text Box 51"/>
                  <p:cNvSpPr txBox="1">
                    <a:spLocks noRot="1" noChangeAspect="1" noMove="1" noResize="1" noEditPoints="1" noAdjustHandles="1" noChangeArrowheads="1" noChangeShapeType="1" noTextEdit="1"/>
                  </p:cNvSpPr>
                  <p:nvPr/>
                </p:nvSpPr>
                <p:spPr>
                  <a:xfrm>
                    <a:off x="454827" y="1437207"/>
                    <a:ext cx="1343824" cy="304784"/>
                  </a:xfrm>
                  <a:prstGeom prst="rect">
                    <a:avLst/>
                  </a:prstGeom>
                  <a:blipFill>
                    <a:blip r:embed="rId5"/>
                    <a:stretch>
                      <a:fillRect/>
                    </a:stretch>
                  </a:blipFill>
                  <a:ln w="6350">
                    <a:solidFill>
                      <a:srgbClr val="5B9BD5">
                        <a:shade val="50000"/>
                      </a:srgbClr>
                    </a:solidFill>
                  </a:ln>
                </p:spPr>
                <p:txBody>
                  <a:bodyPr/>
                  <a:lstStyle/>
                  <a:p>
                    <a:r>
                      <a:rPr lang="en-CA">
                        <a:noFill/>
                      </a:rPr>
                      <a:t> </a:t>
                    </a:r>
                  </a:p>
                </p:txBody>
              </p:sp>
            </mc:Fallback>
          </mc:AlternateContent>
        </p:grpSp>
        <p:cxnSp>
          <p:nvCxnSpPr>
            <p:cNvPr id="7" name="Straight Connector 6"/>
            <p:cNvCxnSpPr/>
            <p:nvPr/>
          </p:nvCxnSpPr>
          <p:spPr>
            <a:xfrm flipH="1">
              <a:off x="2353456" y="464695"/>
              <a:ext cx="7495" cy="756371"/>
            </a:xfrm>
            <a:prstGeom prst="line">
              <a:avLst/>
            </a:prstGeom>
            <a:ln>
              <a:prstDash val="dash"/>
            </a:ln>
          </p:spPr>
          <p:style>
            <a:lnRef idx="1">
              <a:schemeClr val="accent1"/>
            </a:lnRef>
            <a:fillRef idx="0">
              <a:schemeClr val="accent1"/>
            </a:fillRef>
            <a:effectRef idx="0">
              <a:schemeClr val="accent1"/>
            </a:effectRef>
            <a:fontRef idx="minor">
              <a:schemeClr val="tx1"/>
            </a:fontRef>
          </p:style>
        </p:cxnSp>
      </p:grpSp>
      <mc:AlternateContent xmlns:mc="http://schemas.openxmlformats.org/markup-compatibility/2006" xmlns:a14="http://schemas.microsoft.com/office/drawing/2010/main">
        <mc:Choice Requires="a14">
          <p:sp>
            <p:nvSpPr>
              <p:cNvPr id="21" name="Rectangle 20"/>
              <p:cNvSpPr/>
              <p:nvPr/>
            </p:nvSpPr>
            <p:spPr>
              <a:xfrm>
                <a:off x="3070363" y="5434963"/>
                <a:ext cx="2530565" cy="369332"/>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n-CA" i="1">
                              <a:latin typeface="Cambria Math" panose="02040503050406030204" pitchFamily="18" charset="0"/>
                            </a:rPr>
                          </m:ctrlPr>
                        </m:sSubPr>
                        <m:e>
                          <m:r>
                            <a:rPr lang="en-CA" i="1">
                              <a:latin typeface="Cambria Math" panose="02040503050406030204" pitchFamily="18" charset="0"/>
                            </a:rPr>
                            <m:t>𝑆𝑐𝑜𝑟𝑒</m:t>
                          </m:r>
                        </m:e>
                        <m:sub>
                          <m:r>
                            <a:rPr lang="en-CA" i="1">
                              <a:latin typeface="Cambria Math" panose="02040503050406030204" pitchFamily="18" charset="0"/>
                            </a:rPr>
                            <m:t>𝑖</m:t>
                          </m:r>
                        </m:sub>
                      </m:sSub>
                      <m:r>
                        <a:rPr lang="en-CA">
                          <a:latin typeface="Cambria Math" panose="02040503050406030204" pitchFamily="18" charset="0"/>
                        </a:rPr>
                        <m:t>=</m:t>
                      </m:r>
                      <m:r>
                        <a:rPr lang="en-CA" i="1">
                          <a:latin typeface="Cambria Math" panose="02040503050406030204" pitchFamily="18" charset="0"/>
                        </a:rPr>
                        <m:t>𝛼</m:t>
                      </m:r>
                      <m:r>
                        <a:rPr lang="en-CA">
                          <a:latin typeface="Cambria Math" panose="02040503050406030204" pitchFamily="18" charset="0"/>
                        </a:rPr>
                        <m:t>+</m:t>
                      </m:r>
                      <m:r>
                        <a:rPr lang="en-CA" i="1">
                          <a:latin typeface="Cambria Math" panose="02040503050406030204" pitchFamily="18" charset="0"/>
                        </a:rPr>
                        <m:t>𝛽</m:t>
                      </m:r>
                      <m:sSub>
                        <m:sSubPr>
                          <m:ctrlPr>
                            <a:rPr lang="en-CA" i="1">
                              <a:latin typeface="Cambria Math" panose="02040503050406030204" pitchFamily="18" charset="0"/>
                            </a:rPr>
                          </m:ctrlPr>
                        </m:sSubPr>
                        <m:e>
                          <m:r>
                            <a:rPr lang="en-CA" i="1">
                              <a:latin typeface="Cambria Math" panose="02040503050406030204" pitchFamily="18" charset="0"/>
                            </a:rPr>
                            <m:t>𝐼𝑄</m:t>
                          </m:r>
                        </m:e>
                        <m:sub>
                          <m:r>
                            <a:rPr lang="en-CA" i="1">
                              <a:latin typeface="Cambria Math" panose="02040503050406030204" pitchFamily="18" charset="0"/>
                            </a:rPr>
                            <m:t>𝑖</m:t>
                          </m:r>
                        </m:sub>
                      </m:sSub>
                      <m:r>
                        <a:rPr lang="en-CA">
                          <a:latin typeface="Cambria Math" panose="02040503050406030204" pitchFamily="18" charset="0"/>
                        </a:rPr>
                        <m:t>+</m:t>
                      </m:r>
                      <m:sSub>
                        <m:sSubPr>
                          <m:ctrlPr>
                            <a:rPr lang="en-CA" i="1">
                              <a:latin typeface="Cambria Math" panose="02040503050406030204" pitchFamily="18" charset="0"/>
                            </a:rPr>
                          </m:ctrlPr>
                        </m:sSubPr>
                        <m:e>
                          <m:r>
                            <a:rPr lang="en-CA" i="1">
                              <a:latin typeface="Cambria Math" panose="02040503050406030204" pitchFamily="18" charset="0"/>
                            </a:rPr>
                            <m:t>𝑒</m:t>
                          </m:r>
                        </m:e>
                        <m:sub>
                          <m:r>
                            <a:rPr lang="en-CA" i="1">
                              <a:latin typeface="Cambria Math" panose="02040503050406030204" pitchFamily="18" charset="0"/>
                            </a:rPr>
                            <m:t>𝑖</m:t>
                          </m:r>
                        </m:sub>
                      </m:sSub>
                    </m:oMath>
                  </m:oMathPara>
                </a14:m>
                <a:endParaRPr lang="en-CA" dirty="0"/>
              </a:p>
            </p:txBody>
          </p:sp>
        </mc:Choice>
        <mc:Fallback xmlns="">
          <p:sp>
            <p:nvSpPr>
              <p:cNvPr id="21" name="Rectangle 20"/>
              <p:cNvSpPr>
                <a:spLocks noRot="1" noChangeAspect="1" noMove="1" noResize="1" noEditPoints="1" noAdjustHandles="1" noChangeArrowheads="1" noChangeShapeType="1" noTextEdit="1"/>
              </p:cNvSpPr>
              <p:nvPr/>
            </p:nvSpPr>
            <p:spPr>
              <a:xfrm>
                <a:off x="3070363" y="5434963"/>
                <a:ext cx="2530565" cy="369332"/>
              </a:xfrm>
              <a:prstGeom prst="rect">
                <a:avLst/>
              </a:prstGeom>
              <a:blipFill>
                <a:blip r:embed="rId6"/>
                <a:stretch>
                  <a:fillRect b="-16667"/>
                </a:stretch>
              </a:blipFill>
            </p:spPr>
            <p:txBody>
              <a:bodyPr/>
              <a:lstStyle/>
              <a:p>
                <a:r>
                  <a:rPr lang="en-CA">
                    <a:noFill/>
                  </a:rPr>
                  <a:t> </a:t>
                </a:r>
              </a:p>
            </p:txBody>
          </p:sp>
        </mc:Fallback>
      </mc:AlternateContent>
    </p:spTree>
    <p:extLst>
      <p:ext uri="{BB962C8B-B14F-4D97-AF65-F5344CB8AC3E}">
        <p14:creationId xmlns:p14="http://schemas.microsoft.com/office/powerpoint/2010/main" val="282030751"/>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dirty="0"/>
              <a:t>总结</a:t>
            </a:r>
            <a:endParaRPr lang="en-CA" dirty="0"/>
          </a:p>
        </p:txBody>
      </p:sp>
      <p:sp>
        <p:nvSpPr>
          <p:cNvPr id="3" name="Text Placeholder 2"/>
          <p:cNvSpPr>
            <a:spLocks noGrp="1"/>
          </p:cNvSpPr>
          <p:nvPr>
            <p:ph type="body" idx="1"/>
          </p:nvPr>
        </p:nvSpPr>
        <p:spPr/>
        <p:txBody>
          <a:bodyPr/>
          <a:lstStyle/>
          <a:p>
            <a:endParaRPr lang="en-CA"/>
          </a:p>
        </p:txBody>
      </p:sp>
      <p:graphicFrame>
        <p:nvGraphicFramePr>
          <p:cNvPr id="4" name="Table 3"/>
          <p:cNvGraphicFramePr>
            <a:graphicFrameLocks noGrp="1"/>
          </p:cNvGraphicFramePr>
          <p:nvPr>
            <p:extLst>
              <p:ext uri="{D42A27DB-BD31-4B8C-83A1-F6EECF244321}">
                <p14:modId xmlns:p14="http://schemas.microsoft.com/office/powerpoint/2010/main" val="1333123294"/>
              </p:ext>
            </p:extLst>
          </p:nvPr>
        </p:nvGraphicFramePr>
        <p:xfrm>
          <a:off x="457200" y="1150624"/>
          <a:ext cx="8001000" cy="4928190"/>
        </p:xfrm>
        <a:graphic>
          <a:graphicData uri="http://schemas.openxmlformats.org/drawingml/2006/table">
            <a:tbl>
              <a:tblPr firstRow="1" firstCol="1" bandRow="1">
                <a:tableStyleId>{5C22544A-7EE6-4342-B048-85BDC9FD1C3A}</a:tableStyleId>
              </a:tblPr>
              <a:tblGrid>
                <a:gridCol w="3340984">
                  <a:extLst>
                    <a:ext uri="{9D8B030D-6E8A-4147-A177-3AD203B41FA5}">
                      <a16:colId xmlns:a16="http://schemas.microsoft.com/office/drawing/2014/main" val="2269825161"/>
                    </a:ext>
                  </a:extLst>
                </a:gridCol>
                <a:gridCol w="4660016">
                  <a:extLst>
                    <a:ext uri="{9D8B030D-6E8A-4147-A177-3AD203B41FA5}">
                      <a16:colId xmlns:a16="http://schemas.microsoft.com/office/drawing/2014/main" val="3882253297"/>
                    </a:ext>
                  </a:extLst>
                </a:gridCol>
              </a:tblGrid>
              <a:tr h="692414">
                <a:tc>
                  <a:txBody>
                    <a:bodyPr/>
                    <a:lstStyle/>
                    <a:p>
                      <a:pPr>
                        <a:lnSpc>
                          <a:spcPct val="150000"/>
                        </a:lnSpc>
                        <a:spcAft>
                          <a:spcPts val="0"/>
                        </a:spcAft>
                      </a:pPr>
                      <a:r>
                        <a:rPr lang="zh-CN" sz="2400" dirty="0">
                          <a:effectLst/>
                        </a:rPr>
                        <a:t>方法</a:t>
                      </a:r>
                      <a:endParaRPr lang="en-CA" sz="2400" dirty="0">
                        <a:effectLst/>
                        <a:latin typeface="Calibri" panose="020F0502020204030204" pitchFamily="34" charset="0"/>
                        <a:ea typeface="等线" panose="02010600030101010101" pitchFamily="2" charset="-122"/>
                        <a:cs typeface="Times New Roman" panose="02020603050405020304" pitchFamily="18" charset="0"/>
                      </a:endParaRPr>
                    </a:p>
                  </a:txBody>
                  <a:tcPr marL="68580" marR="68580" marT="0" marB="0"/>
                </a:tc>
                <a:tc>
                  <a:txBody>
                    <a:bodyPr/>
                    <a:lstStyle/>
                    <a:p>
                      <a:pPr>
                        <a:lnSpc>
                          <a:spcPct val="150000"/>
                        </a:lnSpc>
                        <a:spcAft>
                          <a:spcPts val="0"/>
                        </a:spcAft>
                      </a:pPr>
                      <a:r>
                        <a:rPr lang="zh-CN" sz="2400">
                          <a:effectLst/>
                        </a:rPr>
                        <a:t>解决的因果关系估计中的</a:t>
                      </a:r>
                      <a:r>
                        <a:rPr lang="zh-CN" altLang="en-US" sz="2400">
                          <a:effectLst/>
                        </a:rPr>
                        <a:t>偏</a:t>
                      </a:r>
                      <a:r>
                        <a:rPr lang="zh-CN" sz="2400">
                          <a:effectLst/>
                        </a:rPr>
                        <a:t>差</a:t>
                      </a:r>
                      <a:endParaRPr lang="en-CA" sz="2400" dirty="0">
                        <a:effectLst/>
                        <a:latin typeface="Calibri" panose="020F0502020204030204" pitchFamily="34" charset="0"/>
                        <a:ea typeface="等线" panose="02010600030101010101" pitchFamily="2" charset="-122"/>
                        <a:cs typeface="Times New Roman" panose="02020603050405020304" pitchFamily="18" charset="0"/>
                      </a:endParaRPr>
                    </a:p>
                  </a:txBody>
                  <a:tcPr marL="68580" marR="68580" marT="0" marB="0"/>
                </a:tc>
                <a:extLst>
                  <a:ext uri="{0D108BD9-81ED-4DB2-BD59-A6C34878D82A}">
                    <a16:rowId xmlns:a16="http://schemas.microsoft.com/office/drawing/2014/main" val="3770685515"/>
                  </a:ext>
                </a:extLst>
              </a:tr>
              <a:tr h="692414">
                <a:tc>
                  <a:txBody>
                    <a:bodyPr/>
                    <a:lstStyle/>
                    <a:p>
                      <a:pPr>
                        <a:lnSpc>
                          <a:spcPct val="150000"/>
                        </a:lnSpc>
                        <a:spcAft>
                          <a:spcPts val="0"/>
                        </a:spcAft>
                      </a:pPr>
                      <a:r>
                        <a:rPr lang="zh-CN" sz="2400" dirty="0">
                          <a:effectLst/>
                        </a:rPr>
                        <a:t>简单回归法，匹配法</a:t>
                      </a:r>
                      <a:endParaRPr lang="en-CA" sz="2400" dirty="0">
                        <a:effectLst/>
                        <a:latin typeface="Calibri" panose="020F0502020204030204" pitchFamily="34" charset="0"/>
                        <a:ea typeface="等线" panose="02010600030101010101" pitchFamily="2" charset="-122"/>
                        <a:cs typeface="Times New Roman" panose="02020603050405020304" pitchFamily="18" charset="0"/>
                      </a:endParaRPr>
                    </a:p>
                  </a:txBody>
                  <a:tcPr marL="68580" marR="68580" marT="0" marB="0"/>
                </a:tc>
                <a:tc>
                  <a:txBody>
                    <a:bodyPr/>
                    <a:lstStyle/>
                    <a:p>
                      <a:pPr>
                        <a:lnSpc>
                          <a:spcPct val="150000"/>
                        </a:lnSpc>
                        <a:spcAft>
                          <a:spcPts val="0"/>
                        </a:spcAft>
                      </a:pPr>
                      <a:r>
                        <a:rPr lang="zh-CN" sz="2400" dirty="0">
                          <a:effectLst/>
                        </a:rPr>
                        <a:t>可观测因素造成的混淆</a:t>
                      </a:r>
                      <a:r>
                        <a:rPr lang="zh-CN" altLang="en-US" sz="2400" dirty="0">
                          <a:effectLst/>
                        </a:rPr>
                        <a:t>偏</a:t>
                      </a:r>
                      <a:r>
                        <a:rPr lang="zh-CN" sz="2400" dirty="0">
                          <a:effectLst/>
                        </a:rPr>
                        <a:t>差</a:t>
                      </a:r>
                      <a:endParaRPr lang="en-CA" sz="2400" dirty="0">
                        <a:effectLst/>
                        <a:latin typeface="Calibri" panose="020F0502020204030204" pitchFamily="34" charset="0"/>
                        <a:ea typeface="等线" panose="02010600030101010101" pitchFamily="2" charset="-122"/>
                        <a:cs typeface="Times New Roman" panose="02020603050405020304" pitchFamily="18" charset="0"/>
                      </a:endParaRPr>
                    </a:p>
                  </a:txBody>
                  <a:tcPr marL="68580" marR="68580" marT="0" marB="0"/>
                </a:tc>
                <a:extLst>
                  <a:ext uri="{0D108BD9-81ED-4DB2-BD59-A6C34878D82A}">
                    <a16:rowId xmlns:a16="http://schemas.microsoft.com/office/drawing/2014/main" val="2323023067"/>
                  </a:ext>
                </a:extLst>
              </a:tr>
              <a:tr h="1474024">
                <a:tc>
                  <a:txBody>
                    <a:bodyPr/>
                    <a:lstStyle/>
                    <a:p>
                      <a:pPr>
                        <a:lnSpc>
                          <a:spcPct val="150000"/>
                        </a:lnSpc>
                        <a:spcAft>
                          <a:spcPts val="0"/>
                        </a:spcAft>
                      </a:pPr>
                      <a:r>
                        <a:rPr lang="zh-CN" sz="2400" dirty="0">
                          <a:effectLst/>
                        </a:rPr>
                        <a:t>面板数据分析法</a:t>
                      </a:r>
                      <a:endParaRPr lang="en-CA" sz="2400" dirty="0">
                        <a:effectLst/>
                        <a:latin typeface="Calibri" panose="020F0502020204030204" pitchFamily="34" charset="0"/>
                        <a:ea typeface="等线" panose="02010600030101010101" pitchFamily="2" charset="-122"/>
                        <a:cs typeface="Times New Roman" panose="02020603050405020304" pitchFamily="18" charset="0"/>
                      </a:endParaRPr>
                    </a:p>
                  </a:txBody>
                  <a:tcPr marL="68580" marR="68580" marT="0" marB="0"/>
                </a:tc>
                <a:tc>
                  <a:txBody>
                    <a:bodyPr/>
                    <a:lstStyle/>
                    <a:p>
                      <a:pPr>
                        <a:lnSpc>
                          <a:spcPct val="150000"/>
                        </a:lnSpc>
                        <a:spcAft>
                          <a:spcPts val="0"/>
                        </a:spcAft>
                      </a:pPr>
                      <a:r>
                        <a:rPr lang="zh-CN" sz="2400" dirty="0">
                          <a:effectLst/>
                        </a:rPr>
                        <a:t>可观测因素</a:t>
                      </a:r>
                      <a:r>
                        <a:rPr lang="en-US" sz="2400" dirty="0">
                          <a:effectLst/>
                        </a:rPr>
                        <a:t>+</a:t>
                      </a:r>
                      <a:r>
                        <a:rPr lang="zh-CN" sz="2400" dirty="0">
                          <a:effectLst/>
                        </a:rPr>
                        <a:t>不随时间变化的不可观测因素造成的混淆</a:t>
                      </a:r>
                      <a:r>
                        <a:rPr lang="zh-CN" altLang="en-US" sz="2400" dirty="0">
                          <a:effectLst/>
                        </a:rPr>
                        <a:t>偏</a:t>
                      </a:r>
                      <a:r>
                        <a:rPr lang="zh-CN" sz="2400" dirty="0">
                          <a:effectLst/>
                        </a:rPr>
                        <a:t>差</a:t>
                      </a:r>
                      <a:endParaRPr lang="en-CA" sz="2400" dirty="0">
                        <a:effectLst/>
                        <a:latin typeface="Calibri" panose="020F0502020204030204" pitchFamily="34" charset="0"/>
                        <a:ea typeface="等线" panose="02010600030101010101" pitchFamily="2" charset="-122"/>
                        <a:cs typeface="Times New Roman" panose="02020603050405020304" pitchFamily="18" charset="0"/>
                      </a:endParaRPr>
                    </a:p>
                  </a:txBody>
                  <a:tcPr marL="68580" marR="68580" marT="0" marB="0"/>
                </a:tc>
                <a:extLst>
                  <a:ext uri="{0D108BD9-81ED-4DB2-BD59-A6C34878D82A}">
                    <a16:rowId xmlns:a16="http://schemas.microsoft.com/office/drawing/2014/main" val="521260436"/>
                  </a:ext>
                </a:extLst>
              </a:tr>
              <a:tr h="715934">
                <a:tc>
                  <a:txBody>
                    <a:bodyPr/>
                    <a:lstStyle/>
                    <a:p>
                      <a:pPr>
                        <a:lnSpc>
                          <a:spcPct val="150000"/>
                        </a:lnSpc>
                        <a:spcAft>
                          <a:spcPts val="0"/>
                        </a:spcAft>
                      </a:pPr>
                      <a:r>
                        <a:rPr lang="zh-CN" sz="2400" dirty="0">
                          <a:effectLst/>
                        </a:rPr>
                        <a:t>工具变量，双重差分法，断点回归</a:t>
                      </a:r>
                      <a:endParaRPr lang="en-CA" sz="2400" dirty="0">
                        <a:effectLst/>
                        <a:latin typeface="Calibri" panose="020F0502020204030204" pitchFamily="34" charset="0"/>
                        <a:ea typeface="等线" panose="02010600030101010101" pitchFamily="2" charset="-122"/>
                        <a:cs typeface="Times New Roman" panose="02020603050405020304" pitchFamily="18" charset="0"/>
                      </a:endParaRPr>
                    </a:p>
                  </a:txBody>
                  <a:tcPr marL="68580" marR="68580" marT="0" marB="0"/>
                </a:tc>
                <a:tc>
                  <a:txBody>
                    <a:bodyPr/>
                    <a:lstStyle/>
                    <a:p>
                      <a:pPr>
                        <a:lnSpc>
                          <a:spcPct val="150000"/>
                        </a:lnSpc>
                        <a:spcAft>
                          <a:spcPts val="0"/>
                        </a:spcAft>
                      </a:pPr>
                      <a:r>
                        <a:rPr lang="zh-CN" sz="2400" dirty="0">
                          <a:effectLst/>
                        </a:rPr>
                        <a:t>可观测因素</a:t>
                      </a:r>
                      <a:r>
                        <a:rPr lang="en-US" sz="2400" dirty="0">
                          <a:effectLst/>
                        </a:rPr>
                        <a:t>+</a:t>
                      </a:r>
                      <a:r>
                        <a:rPr lang="zh-CN" sz="2400" dirty="0">
                          <a:effectLst/>
                        </a:rPr>
                        <a:t>不可观测因素造成的混淆</a:t>
                      </a:r>
                      <a:r>
                        <a:rPr lang="zh-CN" altLang="en-US" sz="2400" dirty="0">
                          <a:effectLst/>
                        </a:rPr>
                        <a:t>偏</a:t>
                      </a:r>
                      <a:r>
                        <a:rPr lang="zh-CN" sz="2400" dirty="0">
                          <a:effectLst/>
                        </a:rPr>
                        <a:t>差</a:t>
                      </a:r>
                      <a:endParaRPr lang="en-CA" sz="2400" dirty="0">
                        <a:effectLst/>
                        <a:latin typeface="Calibri" panose="020F0502020204030204" pitchFamily="34" charset="0"/>
                        <a:ea typeface="等线" panose="02010600030101010101" pitchFamily="2" charset="-122"/>
                        <a:cs typeface="Times New Roman" panose="02020603050405020304" pitchFamily="18" charset="0"/>
                      </a:endParaRPr>
                    </a:p>
                  </a:txBody>
                  <a:tcPr marL="68580" marR="68580" marT="0" marB="0"/>
                </a:tc>
                <a:extLst>
                  <a:ext uri="{0D108BD9-81ED-4DB2-BD59-A6C34878D82A}">
                    <a16:rowId xmlns:a16="http://schemas.microsoft.com/office/drawing/2014/main" val="1412703219"/>
                  </a:ext>
                </a:extLst>
              </a:tr>
              <a:tr h="692414">
                <a:tc>
                  <a:txBody>
                    <a:bodyPr/>
                    <a:lstStyle/>
                    <a:p>
                      <a:pPr>
                        <a:lnSpc>
                          <a:spcPct val="150000"/>
                        </a:lnSpc>
                        <a:spcAft>
                          <a:spcPts val="0"/>
                        </a:spcAft>
                      </a:pPr>
                      <a:r>
                        <a:rPr lang="zh-CN" sz="2400">
                          <a:effectLst/>
                        </a:rPr>
                        <a:t>样本自选择模型</a:t>
                      </a:r>
                      <a:endParaRPr lang="en-CA" sz="2400">
                        <a:effectLst/>
                        <a:latin typeface="Calibri" panose="020F0502020204030204" pitchFamily="34" charset="0"/>
                        <a:ea typeface="等线" panose="02010600030101010101" pitchFamily="2" charset="-122"/>
                        <a:cs typeface="Times New Roman" panose="02020603050405020304" pitchFamily="18" charset="0"/>
                      </a:endParaRPr>
                    </a:p>
                  </a:txBody>
                  <a:tcPr marL="68580" marR="68580" marT="0" marB="0"/>
                </a:tc>
                <a:tc>
                  <a:txBody>
                    <a:bodyPr/>
                    <a:lstStyle/>
                    <a:p>
                      <a:pPr>
                        <a:lnSpc>
                          <a:spcPct val="150000"/>
                        </a:lnSpc>
                        <a:spcAft>
                          <a:spcPts val="0"/>
                        </a:spcAft>
                      </a:pPr>
                      <a:r>
                        <a:rPr lang="zh-CN" sz="2400" dirty="0">
                          <a:effectLst/>
                        </a:rPr>
                        <a:t>包含不可观测因素造成的内生选择</a:t>
                      </a:r>
                      <a:r>
                        <a:rPr lang="zh-CN" altLang="en-US" sz="2400" dirty="0">
                          <a:effectLst/>
                        </a:rPr>
                        <a:t>偏</a:t>
                      </a:r>
                      <a:r>
                        <a:rPr lang="zh-CN" sz="2400" dirty="0">
                          <a:effectLst/>
                        </a:rPr>
                        <a:t>差</a:t>
                      </a:r>
                      <a:endParaRPr lang="en-CA" sz="2400" dirty="0">
                        <a:effectLst/>
                        <a:latin typeface="Calibri" panose="020F0502020204030204" pitchFamily="34" charset="0"/>
                        <a:ea typeface="等线" panose="02010600030101010101" pitchFamily="2" charset="-122"/>
                        <a:cs typeface="Times New Roman" panose="02020603050405020304" pitchFamily="18" charset="0"/>
                      </a:endParaRPr>
                    </a:p>
                  </a:txBody>
                  <a:tcPr marL="68580" marR="68580" marT="0" marB="0"/>
                </a:tc>
                <a:extLst>
                  <a:ext uri="{0D108BD9-81ED-4DB2-BD59-A6C34878D82A}">
                    <a16:rowId xmlns:a16="http://schemas.microsoft.com/office/drawing/2014/main" val="3081340947"/>
                  </a:ext>
                </a:extLst>
              </a:tr>
            </a:tbl>
          </a:graphicData>
        </a:graphic>
      </p:graphicFrame>
      <p:sp>
        <p:nvSpPr>
          <p:cNvPr id="5" name="Footer Placeholder 4"/>
          <p:cNvSpPr>
            <a:spLocks noGrp="1"/>
          </p:cNvSpPr>
          <p:nvPr>
            <p:ph type="ftr" sz="quarter" idx="11"/>
          </p:nvPr>
        </p:nvSpPr>
        <p:spPr/>
        <p:txBody>
          <a:bodyPr/>
          <a:lstStyle/>
          <a:p>
            <a:pPr>
              <a:defRPr/>
            </a:pPr>
            <a:r>
              <a:rPr lang="zh-CN" altLang="en-US"/>
              <a:t>版权所有</a:t>
            </a:r>
            <a:r>
              <a:rPr lang="en-US" altLang="zh-CN"/>
              <a:t>@</a:t>
            </a:r>
            <a:r>
              <a:rPr lang="zh-CN" altLang="en-US"/>
              <a:t>上海财经大学出版社，使用需经授权</a:t>
            </a:r>
            <a:endParaRPr lang="en-US" dirty="0"/>
          </a:p>
        </p:txBody>
      </p:sp>
    </p:spTree>
    <p:extLst>
      <p:ext uri="{BB962C8B-B14F-4D97-AF65-F5344CB8AC3E}">
        <p14:creationId xmlns:p14="http://schemas.microsoft.com/office/powerpoint/2010/main" val="142801897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dirty="0">
                <a:latin typeface="Times New Roman" panose="02020603050405020304" pitchFamily="18" charset="0"/>
                <a:cs typeface="Times New Roman" panose="02020603050405020304" pitchFamily="18" charset="0"/>
              </a:rPr>
              <a:t>辛普森悖论</a:t>
            </a:r>
            <a:endParaRPr lang="en-CA" dirty="0"/>
          </a:p>
        </p:txBody>
      </p:sp>
      <p:sp>
        <p:nvSpPr>
          <p:cNvPr id="3" name="Text Placeholder 2"/>
          <p:cNvSpPr>
            <a:spLocks noGrp="1"/>
          </p:cNvSpPr>
          <p:nvPr>
            <p:ph type="body" idx="1"/>
          </p:nvPr>
        </p:nvSpPr>
        <p:spPr>
          <a:xfrm>
            <a:off x="381000" y="1066800"/>
            <a:ext cx="8763000" cy="5221061"/>
          </a:xfrm>
        </p:spPr>
        <p:txBody>
          <a:bodyPr/>
          <a:lstStyle/>
          <a:p>
            <a:pPr marL="342900" indent="-342900">
              <a:spcBef>
                <a:spcPts val="0"/>
              </a:spcBef>
              <a:buFont typeface="Arial" panose="020B0604020202020204" pitchFamily="34" charset="0"/>
              <a:buChar char="•"/>
            </a:pPr>
            <a:r>
              <a:rPr lang="zh-CN" altLang="en-US" dirty="0">
                <a:latin typeface="DengXian" panose="02010600030101010101" pitchFamily="2" charset="-122"/>
                <a:ea typeface="DengXian" panose="02010600030101010101" pitchFamily="2" charset="-122"/>
              </a:rPr>
              <a:t>直观的判断会发生错误</a:t>
            </a:r>
            <a:endParaRPr lang="en-US" altLang="zh-CN" dirty="0">
              <a:latin typeface="DengXian" panose="02010600030101010101" pitchFamily="2" charset="-122"/>
              <a:ea typeface="DengXian" panose="02010600030101010101" pitchFamily="2" charset="-122"/>
            </a:endParaRPr>
          </a:p>
          <a:p>
            <a:pPr marL="342900" indent="-342900">
              <a:spcBef>
                <a:spcPts val="0"/>
              </a:spcBef>
              <a:buFont typeface="Arial" panose="020B0604020202020204" pitchFamily="34" charset="0"/>
              <a:buChar char="•"/>
            </a:pPr>
            <a:endParaRPr lang="en-CA" altLang="zh-CN" dirty="0">
              <a:latin typeface="DengXian" panose="02010600030101010101" pitchFamily="2" charset="-122"/>
              <a:ea typeface="DengXian" panose="02010600030101010101" pitchFamily="2" charset="-122"/>
            </a:endParaRPr>
          </a:p>
          <a:p>
            <a:pPr marL="342900" indent="-342900">
              <a:spcBef>
                <a:spcPts val="0"/>
              </a:spcBef>
              <a:buFont typeface="Arial" panose="020B0604020202020204" pitchFamily="34" charset="0"/>
              <a:buChar char="•"/>
            </a:pPr>
            <a:endParaRPr lang="en-CA" altLang="zh-CN" dirty="0">
              <a:latin typeface="DengXian" panose="02010600030101010101" pitchFamily="2" charset="-122"/>
              <a:ea typeface="DengXian" panose="02010600030101010101" pitchFamily="2" charset="-122"/>
            </a:endParaRPr>
          </a:p>
          <a:p>
            <a:pPr marL="342900" indent="-342900">
              <a:spcBef>
                <a:spcPts val="0"/>
              </a:spcBef>
              <a:buFont typeface="Arial" panose="020B0604020202020204" pitchFamily="34" charset="0"/>
              <a:buChar char="•"/>
            </a:pPr>
            <a:r>
              <a:rPr lang="zh-CN" altLang="en-US" dirty="0">
                <a:latin typeface="DengXian" panose="02010600030101010101" pitchFamily="2" charset="-122"/>
                <a:ea typeface="DengXian" panose="02010600030101010101" pitchFamily="2" charset="-122"/>
              </a:rPr>
              <a:t>错误的估算方法（模型）也会造成错误</a:t>
            </a:r>
            <a:endParaRPr lang="en-CA" altLang="zh-CN" dirty="0">
              <a:latin typeface="DengXian" panose="02010600030101010101" pitchFamily="2" charset="-122"/>
              <a:ea typeface="DengXian" panose="02010600030101010101" pitchFamily="2" charset="-122"/>
            </a:endParaRPr>
          </a:p>
          <a:p>
            <a:pPr marL="342900" indent="-342900">
              <a:spcBef>
                <a:spcPts val="0"/>
              </a:spcBef>
              <a:buFont typeface="Arial" panose="020B0604020202020204" pitchFamily="34" charset="0"/>
              <a:buChar char="•"/>
            </a:pPr>
            <a:endParaRPr lang="en-CA" altLang="zh-CN" dirty="0">
              <a:effectLst/>
              <a:latin typeface="DengXian" panose="02010600030101010101" pitchFamily="2" charset="-122"/>
              <a:ea typeface="DengXian" panose="02010600030101010101" pitchFamily="2" charset="-122"/>
              <a:cs typeface="Times New Roman" panose="02020603050405020304" pitchFamily="18" charset="0"/>
            </a:endParaRPr>
          </a:p>
          <a:p>
            <a:pPr marL="342900" indent="-342900">
              <a:spcBef>
                <a:spcPts val="0"/>
              </a:spcBef>
              <a:buFont typeface="Arial" panose="020B0604020202020204" pitchFamily="34" charset="0"/>
              <a:buChar char="•"/>
            </a:pPr>
            <a:endParaRPr lang="en-CA" altLang="zh-CN" dirty="0">
              <a:effectLst/>
              <a:latin typeface="DengXian" panose="02010600030101010101" pitchFamily="2" charset="-122"/>
              <a:ea typeface="DengXian" panose="02010600030101010101" pitchFamily="2" charset="-122"/>
              <a:cs typeface="Times New Roman" panose="02020603050405020304" pitchFamily="18" charset="0"/>
            </a:endParaRPr>
          </a:p>
          <a:p>
            <a:pPr marL="342900" indent="-342900">
              <a:spcBef>
                <a:spcPts val="0"/>
              </a:spcBef>
              <a:buFont typeface="Arial" panose="020B0604020202020204" pitchFamily="34" charset="0"/>
              <a:buChar char="•"/>
            </a:pPr>
            <a:r>
              <a:rPr lang="zh-CN" dirty="0">
                <a:effectLst/>
                <a:latin typeface="DengXian" panose="02010600030101010101" pitchFamily="2" charset="-122"/>
                <a:ea typeface="DengXian" panose="02010600030101010101" pitchFamily="2" charset="-122"/>
                <a:cs typeface="Times New Roman" panose="02020603050405020304" pitchFamily="18" charset="0"/>
              </a:rPr>
              <a:t>辛普森悖论（</a:t>
            </a:r>
            <a:r>
              <a:rPr lang="en-US" dirty="0">
                <a:effectLst/>
                <a:latin typeface="DengXian" panose="02010600030101010101" pitchFamily="2" charset="-122"/>
                <a:ea typeface="DengXian" panose="02010600030101010101" pitchFamily="2" charset="-122"/>
                <a:cs typeface="Times New Roman" panose="02020603050405020304" pitchFamily="18" charset="0"/>
              </a:rPr>
              <a:t>Simpson’s Paradox</a:t>
            </a:r>
            <a:r>
              <a:rPr lang="zh-CN" dirty="0">
                <a:effectLst/>
                <a:latin typeface="DengXian" panose="02010600030101010101" pitchFamily="2" charset="-122"/>
                <a:ea typeface="DengXian" panose="02010600030101010101" pitchFamily="2" charset="-122"/>
                <a:cs typeface="Times New Roman" panose="02020603050405020304" pitchFamily="18" charset="0"/>
              </a:rPr>
              <a:t>）现象通俗而言是指两个变量</a:t>
            </a:r>
            <a:r>
              <a:rPr lang="en-US" i="1" dirty="0">
                <a:effectLst/>
                <a:latin typeface="DengXian" panose="02010600030101010101" pitchFamily="2" charset="-122"/>
                <a:ea typeface="DengXian" panose="02010600030101010101" pitchFamily="2" charset="-122"/>
                <a:cs typeface="Times New Roman" panose="02020603050405020304" pitchFamily="18" charset="0"/>
              </a:rPr>
              <a:t>X</a:t>
            </a:r>
            <a:r>
              <a:rPr lang="zh-CN" dirty="0">
                <a:effectLst/>
                <a:latin typeface="DengXian" panose="02010600030101010101" pitchFamily="2" charset="-122"/>
                <a:ea typeface="DengXian" panose="02010600030101010101" pitchFamily="2" charset="-122"/>
                <a:cs typeface="Times New Roman" panose="02020603050405020304" pitchFamily="18" charset="0"/>
              </a:rPr>
              <a:t>和</a:t>
            </a:r>
            <a:r>
              <a:rPr lang="en-US" i="1" dirty="0">
                <a:effectLst/>
                <a:latin typeface="DengXian" panose="02010600030101010101" pitchFamily="2" charset="-122"/>
                <a:ea typeface="DengXian" panose="02010600030101010101" pitchFamily="2" charset="-122"/>
                <a:cs typeface="Times New Roman" panose="02020603050405020304" pitchFamily="18" charset="0"/>
              </a:rPr>
              <a:t>Y</a:t>
            </a:r>
            <a:r>
              <a:rPr lang="zh-CN" dirty="0">
                <a:effectLst/>
                <a:latin typeface="DengXian" panose="02010600030101010101" pitchFamily="2" charset="-122"/>
                <a:ea typeface="DengXian" panose="02010600030101010101" pitchFamily="2" charset="-122"/>
                <a:cs typeface="Times New Roman" panose="02020603050405020304" pitchFamily="18" charset="0"/>
              </a:rPr>
              <a:t>在每个分组中的关系是正</a:t>
            </a:r>
            <a:r>
              <a:rPr lang="en-US" dirty="0">
                <a:effectLst/>
                <a:latin typeface="DengXian" panose="02010600030101010101" pitchFamily="2" charset="-122"/>
                <a:ea typeface="DengXian" panose="02010600030101010101" pitchFamily="2" charset="-122"/>
                <a:cs typeface="Times New Roman" panose="02020603050405020304" pitchFamily="18" charset="0"/>
              </a:rPr>
              <a:t>(</a:t>
            </a:r>
            <a:r>
              <a:rPr lang="zh-CN" dirty="0">
                <a:effectLst/>
                <a:latin typeface="DengXian" panose="02010600030101010101" pitchFamily="2" charset="-122"/>
                <a:ea typeface="DengXian" panose="02010600030101010101" pitchFamily="2" charset="-122"/>
                <a:cs typeface="Times New Roman" panose="02020603050405020304" pitchFamily="18" charset="0"/>
              </a:rPr>
              <a:t>负</a:t>
            </a:r>
            <a:r>
              <a:rPr lang="en-US" dirty="0">
                <a:effectLst/>
                <a:latin typeface="DengXian" panose="02010600030101010101" pitchFamily="2" charset="-122"/>
                <a:ea typeface="DengXian" panose="02010600030101010101" pitchFamily="2" charset="-122"/>
                <a:cs typeface="Times New Roman" panose="02020603050405020304" pitchFamily="18" charset="0"/>
              </a:rPr>
              <a:t>)</a:t>
            </a:r>
            <a:r>
              <a:rPr lang="zh-CN" dirty="0">
                <a:effectLst/>
                <a:latin typeface="DengXian" panose="02010600030101010101" pitchFamily="2" charset="-122"/>
                <a:ea typeface="DengXian" panose="02010600030101010101" pitchFamily="2" charset="-122"/>
                <a:cs typeface="Times New Roman" panose="02020603050405020304" pitchFamily="18" charset="0"/>
              </a:rPr>
              <a:t>，但在总体（所有组加总）中关系会发生逆转变成负（正）。</a:t>
            </a:r>
            <a:endParaRPr lang="en-CA" dirty="0">
              <a:effectLst/>
              <a:latin typeface="DengXian" panose="02010600030101010101" pitchFamily="2" charset="-122"/>
              <a:ea typeface="DengXian" panose="02010600030101010101" pitchFamily="2" charset="-122"/>
              <a:cs typeface="Times New Roman" panose="02020603050405020304" pitchFamily="18" charset="0"/>
            </a:endParaRPr>
          </a:p>
          <a:p>
            <a:pPr marL="342900" indent="-342900">
              <a:lnSpc>
                <a:spcPct val="200000"/>
              </a:lnSpc>
              <a:buFont typeface="Arial" panose="020B0604020202020204" pitchFamily="34" charset="0"/>
              <a:buChar char="•"/>
            </a:pPr>
            <a:endParaRPr lang="en-CA" sz="2000" dirty="0"/>
          </a:p>
          <a:p>
            <a:endParaRPr lang="en-CA" dirty="0"/>
          </a:p>
        </p:txBody>
      </p:sp>
      <p:sp>
        <p:nvSpPr>
          <p:cNvPr id="5" name="Footer Placeholder 4"/>
          <p:cNvSpPr>
            <a:spLocks noGrp="1"/>
          </p:cNvSpPr>
          <p:nvPr>
            <p:ph type="ftr" sz="quarter" idx="11"/>
          </p:nvPr>
        </p:nvSpPr>
        <p:spPr>
          <a:xfrm>
            <a:off x="5867400" y="6378348"/>
            <a:ext cx="3048000" cy="381000"/>
          </a:xfrm>
        </p:spPr>
        <p:txBody>
          <a:bodyPr/>
          <a:lstStyle/>
          <a:p>
            <a:pPr>
              <a:defRPr/>
            </a:pPr>
            <a:r>
              <a:rPr lang="zh-CN" altLang="en-US"/>
              <a:t>版权所有</a:t>
            </a:r>
            <a:r>
              <a:rPr lang="en-US" altLang="zh-CN"/>
              <a:t>@</a:t>
            </a:r>
            <a:r>
              <a:rPr lang="zh-CN" altLang="en-US"/>
              <a:t>上海财经大学出版社，使用需经授权</a:t>
            </a:r>
            <a:endParaRPr lang="en-US" dirty="0"/>
          </a:p>
        </p:txBody>
      </p:sp>
    </p:spTree>
    <p:extLst>
      <p:ext uri="{BB962C8B-B14F-4D97-AF65-F5344CB8AC3E}">
        <p14:creationId xmlns:p14="http://schemas.microsoft.com/office/powerpoint/2010/main" val="85993945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490F98-F91E-433F-812A-91547866EDB8}"/>
              </a:ext>
            </a:extLst>
          </p:cNvPr>
          <p:cNvSpPr>
            <a:spLocks noGrp="1"/>
          </p:cNvSpPr>
          <p:nvPr>
            <p:ph type="title"/>
          </p:nvPr>
        </p:nvSpPr>
        <p:spPr/>
        <p:txBody>
          <a:bodyPr/>
          <a:lstStyle/>
          <a:p>
            <a:r>
              <a:rPr lang="zh-CN" altLang="en-US" dirty="0">
                <a:latin typeface="Times New Roman" panose="02020603050405020304" pitchFamily="18" charset="0"/>
                <a:cs typeface="Times New Roman" panose="02020603050405020304" pitchFamily="18" charset="0"/>
              </a:rPr>
              <a:t>辛普森悖论：例一</a:t>
            </a:r>
            <a:endParaRPr lang="en-CA" dirty="0"/>
          </a:p>
        </p:txBody>
      </p:sp>
      <p:sp>
        <p:nvSpPr>
          <p:cNvPr id="3" name="Text Placeholder 2">
            <a:extLst>
              <a:ext uri="{FF2B5EF4-FFF2-40B4-BE49-F238E27FC236}">
                <a16:creationId xmlns:a16="http://schemas.microsoft.com/office/drawing/2014/main" id="{127F4991-40D1-456F-AAFD-5EA1CCBC7247}"/>
              </a:ext>
            </a:extLst>
          </p:cNvPr>
          <p:cNvSpPr>
            <a:spLocks noGrp="1"/>
          </p:cNvSpPr>
          <p:nvPr>
            <p:ph type="body" idx="1"/>
          </p:nvPr>
        </p:nvSpPr>
        <p:spPr/>
        <p:txBody>
          <a:bodyPr/>
          <a:lstStyle/>
          <a:p>
            <a:endParaRPr lang="en-CA"/>
          </a:p>
        </p:txBody>
      </p:sp>
      <p:sp>
        <p:nvSpPr>
          <p:cNvPr id="4" name="Footer Placeholder 3">
            <a:extLst>
              <a:ext uri="{FF2B5EF4-FFF2-40B4-BE49-F238E27FC236}">
                <a16:creationId xmlns:a16="http://schemas.microsoft.com/office/drawing/2014/main" id="{F58FAA91-328B-465E-B5F1-515FDCB30D57}"/>
              </a:ext>
            </a:extLst>
          </p:cNvPr>
          <p:cNvSpPr>
            <a:spLocks noGrp="1"/>
          </p:cNvSpPr>
          <p:nvPr>
            <p:ph type="ftr" sz="quarter" idx="11"/>
          </p:nvPr>
        </p:nvSpPr>
        <p:spPr/>
        <p:txBody>
          <a:bodyPr/>
          <a:lstStyle/>
          <a:p>
            <a:pPr algn="l">
              <a:defRPr/>
            </a:pPr>
            <a:r>
              <a:rPr lang="zh-CN" altLang="en-US"/>
              <a:t>版权所有</a:t>
            </a:r>
            <a:r>
              <a:rPr lang="en-US" altLang="zh-CN"/>
              <a:t>@</a:t>
            </a:r>
            <a:r>
              <a:rPr lang="zh-CN" altLang="en-US"/>
              <a:t>上海财经大学出版社，使用需经授权</a:t>
            </a:r>
            <a:endParaRPr lang="en-US" sz="1200" b="1" dirty="0"/>
          </a:p>
        </p:txBody>
      </p:sp>
      <p:pic>
        <p:nvPicPr>
          <p:cNvPr id="5" name="Picture 4">
            <a:extLst>
              <a:ext uri="{FF2B5EF4-FFF2-40B4-BE49-F238E27FC236}">
                <a16:creationId xmlns:a16="http://schemas.microsoft.com/office/drawing/2014/main" id="{2083F233-7DA7-493C-B22C-44A13EDD6A5F}"/>
              </a:ext>
            </a:extLst>
          </p:cNvPr>
          <p:cNvPicPr>
            <a:picLocks noChangeAspect="1"/>
          </p:cNvPicPr>
          <p:nvPr/>
        </p:nvPicPr>
        <p:blipFill>
          <a:blip r:embed="rId2"/>
          <a:stretch>
            <a:fillRect/>
          </a:stretch>
        </p:blipFill>
        <p:spPr>
          <a:xfrm>
            <a:off x="358706" y="1066800"/>
            <a:ext cx="8175694" cy="5562600"/>
          </a:xfrm>
          <a:prstGeom prst="rect">
            <a:avLst/>
          </a:prstGeom>
        </p:spPr>
      </p:pic>
    </p:spTree>
    <p:extLst>
      <p:ext uri="{BB962C8B-B14F-4D97-AF65-F5344CB8AC3E}">
        <p14:creationId xmlns:p14="http://schemas.microsoft.com/office/powerpoint/2010/main" val="220737193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dirty="0">
                <a:latin typeface="Times New Roman" panose="02020603050405020304" pitchFamily="18" charset="0"/>
                <a:cs typeface="Times New Roman" panose="02020603050405020304" pitchFamily="18" charset="0"/>
              </a:rPr>
              <a:t>辛普森悖论：例一</a:t>
            </a:r>
            <a:endParaRPr lang="en-CA" dirty="0"/>
          </a:p>
        </p:txBody>
      </p:sp>
      <p:sp>
        <p:nvSpPr>
          <p:cNvPr id="3" name="Text Placeholder 2"/>
          <p:cNvSpPr>
            <a:spLocks noGrp="1"/>
          </p:cNvSpPr>
          <p:nvPr>
            <p:ph type="body" idx="1"/>
          </p:nvPr>
        </p:nvSpPr>
        <p:spPr/>
        <p:txBody>
          <a:bodyPr/>
          <a:lstStyle/>
          <a:p>
            <a:r>
              <a:rPr lang="zh-CN" altLang="en-US" sz="2000" dirty="0"/>
              <a:t>我们把前表数据总结如下</a:t>
            </a:r>
            <a:endParaRPr lang="en-US" altLang="zh-CN" sz="2000" dirty="0"/>
          </a:p>
          <a:p>
            <a:endParaRPr lang="en-US" sz="2000" dirty="0"/>
          </a:p>
          <a:p>
            <a:endParaRPr lang="en-US" sz="2000" dirty="0"/>
          </a:p>
          <a:p>
            <a:endParaRPr lang="en-US" sz="2000" dirty="0"/>
          </a:p>
          <a:p>
            <a:endParaRPr lang="en-US" sz="2000" dirty="0"/>
          </a:p>
          <a:p>
            <a:endParaRPr lang="en-US" sz="2000" dirty="0"/>
          </a:p>
          <a:p>
            <a:endParaRPr lang="en-US" sz="2000" dirty="0"/>
          </a:p>
          <a:p>
            <a:endParaRPr lang="en-US" sz="2000" dirty="0"/>
          </a:p>
          <a:p>
            <a:r>
              <a:rPr lang="en-US" sz="2000" dirty="0"/>
              <a:t>30</a:t>
            </a:r>
            <a:r>
              <a:rPr lang="zh-CN" altLang="en-US" sz="2000" dirty="0"/>
              <a:t>岁组，服药的平均身体健康指数比没吃药的高</a:t>
            </a:r>
            <a:r>
              <a:rPr lang="en-US" sz="2000" dirty="0"/>
              <a:t>10</a:t>
            </a:r>
            <a:r>
              <a:rPr lang="zh-CN" altLang="en-US" sz="2000" dirty="0"/>
              <a:t>。</a:t>
            </a:r>
            <a:endParaRPr lang="en-US" altLang="zh-CN" sz="2000" dirty="0"/>
          </a:p>
          <a:p>
            <a:r>
              <a:rPr lang="en-US" sz="2000" dirty="0"/>
              <a:t>40</a:t>
            </a:r>
            <a:r>
              <a:rPr lang="zh-CN" altLang="en-US" sz="2000" dirty="0"/>
              <a:t>岁组，服药的平均身体健康指数比没吃药的高</a:t>
            </a:r>
            <a:r>
              <a:rPr lang="en-US" sz="2000" dirty="0"/>
              <a:t>5</a:t>
            </a:r>
            <a:r>
              <a:rPr lang="zh-CN" altLang="en-US" sz="2000" dirty="0"/>
              <a:t>。</a:t>
            </a:r>
            <a:endParaRPr lang="en-US" altLang="zh-CN" sz="2000" dirty="0"/>
          </a:p>
          <a:p>
            <a:r>
              <a:rPr lang="zh-CN" altLang="en-US" sz="2000" dirty="0"/>
              <a:t>所有人，服药的平均身体健康指数比没吃药的低</a:t>
            </a:r>
            <a:r>
              <a:rPr lang="en-US" sz="2000" dirty="0"/>
              <a:t>1.2</a:t>
            </a:r>
            <a:r>
              <a:rPr lang="zh-CN" altLang="en-US" sz="2000" dirty="0"/>
              <a:t>。</a:t>
            </a:r>
            <a:endParaRPr lang="en-US" altLang="zh-CN" sz="2000" dirty="0"/>
          </a:p>
          <a:p>
            <a:endParaRPr lang="en-US" altLang="zh-CN" sz="2000" dirty="0"/>
          </a:p>
          <a:p>
            <a:r>
              <a:rPr lang="zh-CN" altLang="en-US" sz="2000" dirty="0"/>
              <a:t>为什么总体的结果和分组的结果会不一样？</a:t>
            </a:r>
            <a:endParaRPr lang="en-CA" sz="2000" dirty="0"/>
          </a:p>
          <a:p>
            <a:endParaRPr lang="en-CA" dirty="0"/>
          </a:p>
        </p:txBody>
      </p:sp>
      <p:sp>
        <p:nvSpPr>
          <p:cNvPr id="5" name="Footer Placeholder 4"/>
          <p:cNvSpPr>
            <a:spLocks noGrp="1"/>
          </p:cNvSpPr>
          <p:nvPr>
            <p:ph type="ftr" sz="quarter" idx="11"/>
          </p:nvPr>
        </p:nvSpPr>
        <p:spPr/>
        <p:txBody>
          <a:bodyPr/>
          <a:lstStyle/>
          <a:p>
            <a:pPr>
              <a:defRPr/>
            </a:pPr>
            <a:r>
              <a:rPr lang="zh-CN" altLang="en-US"/>
              <a:t>版权所有</a:t>
            </a:r>
            <a:r>
              <a:rPr lang="en-US" altLang="zh-CN"/>
              <a:t>@</a:t>
            </a:r>
            <a:r>
              <a:rPr lang="zh-CN" altLang="en-US"/>
              <a:t>上海财经大学出版社，使用需经授权</a:t>
            </a:r>
            <a:endParaRPr lang="en-US" dirty="0"/>
          </a:p>
        </p:txBody>
      </p:sp>
      <p:pic>
        <p:nvPicPr>
          <p:cNvPr id="6" name="Picture 5">
            <a:extLst>
              <a:ext uri="{FF2B5EF4-FFF2-40B4-BE49-F238E27FC236}">
                <a16:creationId xmlns:a16="http://schemas.microsoft.com/office/drawing/2014/main" id="{C401A652-B0EA-4AEE-A144-A313BE730F47}"/>
              </a:ext>
            </a:extLst>
          </p:cNvPr>
          <p:cNvPicPr>
            <a:picLocks noChangeAspect="1"/>
          </p:cNvPicPr>
          <p:nvPr/>
        </p:nvPicPr>
        <p:blipFill>
          <a:blip r:embed="rId3"/>
          <a:stretch>
            <a:fillRect/>
          </a:stretch>
        </p:blipFill>
        <p:spPr>
          <a:xfrm>
            <a:off x="149629" y="1524000"/>
            <a:ext cx="8844742" cy="2895600"/>
          </a:xfrm>
          <a:prstGeom prst="rect">
            <a:avLst/>
          </a:prstGeom>
        </p:spPr>
      </p:pic>
    </p:spTree>
    <p:extLst>
      <p:ext uri="{BB962C8B-B14F-4D97-AF65-F5344CB8AC3E}">
        <p14:creationId xmlns:p14="http://schemas.microsoft.com/office/powerpoint/2010/main" val="384550483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dirty="0">
                <a:latin typeface="Times New Roman" panose="02020603050405020304" pitchFamily="18" charset="0"/>
                <a:cs typeface="Times New Roman" panose="02020603050405020304" pitchFamily="18" charset="0"/>
              </a:rPr>
              <a:t>辛普森悖论：例一</a:t>
            </a:r>
            <a:endParaRPr lang="en-CA" dirty="0"/>
          </a:p>
        </p:txBody>
      </p:sp>
      <p:sp>
        <p:nvSpPr>
          <p:cNvPr id="3" name="Text Placeholder 2"/>
          <p:cNvSpPr>
            <a:spLocks noGrp="1"/>
          </p:cNvSpPr>
          <p:nvPr>
            <p:ph type="body" idx="1"/>
          </p:nvPr>
        </p:nvSpPr>
        <p:spPr/>
        <p:txBody>
          <a:bodyPr/>
          <a:lstStyle/>
          <a:p>
            <a:endParaRPr lang="en-CA" dirty="0"/>
          </a:p>
        </p:txBody>
      </p:sp>
      <p:pic>
        <p:nvPicPr>
          <p:cNvPr id="4" name="Picture 3"/>
          <p:cNvPicPr>
            <a:picLocks noChangeAspect="1"/>
          </p:cNvPicPr>
          <p:nvPr/>
        </p:nvPicPr>
        <p:blipFill>
          <a:blip r:embed="rId3"/>
          <a:stretch>
            <a:fillRect/>
          </a:stretch>
        </p:blipFill>
        <p:spPr>
          <a:xfrm>
            <a:off x="381000" y="1149927"/>
            <a:ext cx="8229600" cy="5250873"/>
          </a:xfrm>
          <a:prstGeom prst="rect">
            <a:avLst/>
          </a:prstGeom>
        </p:spPr>
      </p:pic>
      <p:sp>
        <p:nvSpPr>
          <p:cNvPr id="5" name="Footer Placeholder 4"/>
          <p:cNvSpPr>
            <a:spLocks noGrp="1"/>
          </p:cNvSpPr>
          <p:nvPr>
            <p:ph type="ftr" sz="quarter" idx="11"/>
          </p:nvPr>
        </p:nvSpPr>
        <p:spPr/>
        <p:txBody>
          <a:bodyPr/>
          <a:lstStyle/>
          <a:p>
            <a:pPr>
              <a:defRPr/>
            </a:pPr>
            <a:r>
              <a:rPr lang="zh-CN" altLang="en-US"/>
              <a:t>版权所有</a:t>
            </a:r>
            <a:r>
              <a:rPr lang="en-US" altLang="zh-CN"/>
              <a:t>@</a:t>
            </a:r>
            <a:r>
              <a:rPr lang="zh-CN" altLang="en-US"/>
              <a:t>上海财经大学出版社，使用需经授权</a:t>
            </a:r>
            <a:endParaRPr lang="en-US" dirty="0"/>
          </a:p>
        </p:txBody>
      </p:sp>
    </p:spTree>
    <p:extLst>
      <p:ext uri="{BB962C8B-B14F-4D97-AF65-F5344CB8AC3E}">
        <p14:creationId xmlns:p14="http://schemas.microsoft.com/office/powerpoint/2010/main" val="362395403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dirty="0">
                <a:latin typeface="Times New Roman" panose="02020603050405020304" pitchFamily="18" charset="0"/>
                <a:cs typeface="Times New Roman" panose="02020603050405020304" pitchFamily="18" charset="0"/>
              </a:rPr>
              <a:t>辛普森悖论例一：</a:t>
            </a:r>
            <a:r>
              <a:rPr lang="zh-CN" altLang="en-US" dirty="0"/>
              <a:t>原因</a:t>
            </a:r>
            <a:endParaRPr lang="en-CA" dirty="0"/>
          </a:p>
        </p:txBody>
      </p:sp>
      <p:sp>
        <p:nvSpPr>
          <p:cNvPr id="3" name="Text Placeholder 2"/>
          <p:cNvSpPr>
            <a:spLocks noGrp="1"/>
          </p:cNvSpPr>
          <p:nvPr>
            <p:ph type="body" idx="1"/>
          </p:nvPr>
        </p:nvSpPr>
        <p:spPr/>
        <p:txBody>
          <a:bodyPr/>
          <a:lstStyle/>
          <a:p>
            <a:r>
              <a:rPr lang="zh-CN" altLang="en-US" sz="2000" dirty="0"/>
              <a:t>这个例子和回归方法的缺失变量误差是相关的</a:t>
            </a:r>
            <a:endParaRPr lang="en-US" altLang="zh-CN" sz="2000" dirty="0"/>
          </a:p>
          <a:p>
            <a:endParaRPr lang="en-US" altLang="zh-CN" sz="2000" dirty="0"/>
          </a:p>
          <a:p>
            <a:r>
              <a:rPr lang="zh-CN" altLang="en-US" sz="2000" dirty="0"/>
              <a:t>回归方程</a:t>
            </a:r>
            <a:r>
              <a:rPr lang="en-US" altLang="zh-CN" sz="2000" dirty="0"/>
              <a:t>1</a:t>
            </a:r>
            <a:r>
              <a:rPr lang="zh-CN" altLang="en-US" sz="2000" dirty="0"/>
              <a:t>：健康</a:t>
            </a:r>
            <a:r>
              <a:rPr lang="en-US" altLang="zh-CN" sz="2000" dirty="0"/>
              <a:t>=</a:t>
            </a:r>
            <a:r>
              <a:rPr lang="en-US" altLang="zh-CN" sz="2000" dirty="0" err="1"/>
              <a:t>a+b</a:t>
            </a:r>
            <a:r>
              <a:rPr lang="zh-CN" altLang="en-US" sz="2000" dirty="0"/>
              <a:t>服药</a:t>
            </a:r>
            <a:r>
              <a:rPr lang="en-US" altLang="zh-CN" sz="2000" dirty="0"/>
              <a:t>+e</a:t>
            </a:r>
          </a:p>
          <a:p>
            <a:endParaRPr lang="en-US" altLang="zh-CN" sz="2000" dirty="0"/>
          </a:p>
          <a:p>
            <a:endParaRPr lang="en-CA" altLang="zh-CN" sz="2000" dirty="0"/>
          </a:p>
          <a:p>
            <a:endParaRPr lang="en-CA" altLang="zh-CN" sz="2000" dirty="0"/>
          </a:p>
          <a:p>
            <a:r>
              <a:rPr lang="zh-CN" altLang="en-US" sz="2000" dirty="0"/>
              <a:t>回归方程</a:t>
            </a:r>
            <a:r>
              <a:rPr lang="en-US" altLang="zh-CN" sz="2000" dirty="0"/>
              <a:t>2</a:t>
            </a:r>
            <a:r>
              <a:rPr lang="zh-CN" altLang="en-US" sz="2000" dirty="0"/>
              <a:t>：健康</a:t>
            </a:r>
            <a:r>
              <a:rPr lang="en-US" altLang="zh-CN" sz="2000" dirty="0"/>
              <a:t>=</a:t>
            </a:r>
            <a:r>
              <a:rPr lang="en-US" altLang="zh-CN" sz="2000" dirty="0" err="1"/>
              <a:t>a+b</a:t>
            </a:r>
            <a:r>
              <a:rPr lang="zh-CN" altLang="en-US" sz="2000" dirty="0"/>
              <a:t>吃药</a:t>
            </a:r>
            <a:r>
              <a:rPr lang="en-US" altLang="zh-CN" sz="2000" dirty="0"/>
              <a:t>+c</a:t>
            </a:r>
            <a:r>
              <a:rPr lang="zh-CN" altLang="en-US" sz="2000" dirty="0"/>
              <a:t>年龄</a:t>
            </a:r>
            <a:r>
              <a:rPr lang="en-US" altLang="zh-CN" sz="2000" dirty="0"/>
              <a:t>+e</a:t>
            </a:r>
          </a:p>
          <a:p>
            <a:endParaRPr lang="en-US" altLang="zh-CN" sz="2000" dirty="0"/>
          </a:p>
          <a:p>
            <a:endParaRPr lang="en-US" altLang="zh-CN" sz="2000" dirty="0"/>
          </a:p>
          <a:p>
            <a:endParaRPr lang="en-CA" altLang="zh-CN" sz="2000" dirty="0"/>
          </a:p>
          <a:p>
            <a:r>
              <a:rPr lang="zh-CN" altLang="en-US" sz="2000" dirty="0"/>
              <a:t>方程</a:t>
            </a:r>
            <a:r>
              <a:rPr lang="en-US" altLang="zh-CN" sz="2000" dirty="0"/>
              <a:t>1</a:t>
            </a:r>
            <a:r>
              <a:rPr lang="zh-CN" altLang="en-US" sz="2000" dirty="0"/>
              <a:t>得到的系数</a:t>
            </a:r>
            <a:r>
              <a:rPr lang="en-US" altLang="zh-CN" sz="2000" dirty="0"/>
              <a:t>b</a:t>
            </a:r>
            <a:r>
              <a:rPr lang="zh-CN" altLang="en-US" sz="2000" dirty="0"/>
              <a:t>是负的（包含了服药</a:t>
            </a:r>
            <a:r>
              <a:rPr lang="en-CA" altLang="zh-CN" sz="2000" dirty="0"/>
              <a:t>(+)</a:t>
            </a:r>
            <a:r>
              <a:rPr lang="zh-CN" altLang="en-US" sz="2000" dirty="0"/>
              <a:t>和年龄</a:t>
            </a:r>
            <a:r>
              <a:rPr lang="en-CA" altLang="zh-CN" sz="2000" dirty="0"/>
              <a:t>(-)</a:t>
            </a:r>
            <a:r>
              <a:rPr lang="zh-CN" altLang="en-US" sz="2000" dirty="0"/>
              <a:t>的影响）</a:t>
            </a:r>
            <a:endParaRPr lang="en-US" altLang="zh-CN" sz="2000" dirty="0"/>
          </a:p>
          <a:p>
            <a:r>
              <a:rPr lang="zh-CN" altLang="en-US" sz="2000" dirty="0"/>
              <a:t>方程</a:t>
            </a:r>
            <a:r>
              <a:rPr lang="en-US" altLang="zh-CN" sz="2000" dirty="0"/>
              <a:t>1</a:t>
            </a:r>
            <a:r>
              <a:rPr lang="zh-CN" altLang="en-US" sz="2000" dirty="0"/>
              <a:t>得到的系数</a:t>
            </a:r>
            <a:r>
              <a:rPr lang="en-US" altLang="zh-CN" sz="2000" dirty="0"/>
              <a:t>b</a:t>
            </a:r>
            <a:r>
              <a:rPr lang="zh-CN" altLang="en-US" sz="2000" dirty="0"/>
              <a:t>是正的（只包含了服药（</a:t>
            </a:r>
            <a:r>
              <a:rPr lang="en-US" altLang="zh-CN" sz="2000" dirty="0"/>
              <a:t>+</a:t>
            </a:r>
            <a:r>
              <a:rPr lang="zh-CN" altLang="en-US" sz="2000" dirty="0"/>
              <a:t>）的影响）</a:t>
            </a:r>
            <a:endParaRPr lang="en-US" altLang="zh-CN" sz="2000" dirty="0"/>
          </a:p>
          <a:p>
            <a:endParaRPr lang="en-US" altLang="zh-CN" dirty="0"/>
          </a:p>
          <a:p>
            <a:endParaRPr lang="en-US" altLang="zh-CN" dirty="0"/>
          </a:p>
          <a:p>
            <a:endParaRPr lang="en-US" altLang="zh-CN" dirty="0"/>
          </a:p>
          <a:p>
            <a:endParaRPr lang="en-US" dirty="0"/>
          </a:p>
          <a:p>
            <a:endParaRPr lang="en-CA" dirty="0"/>
          </a:p>
        </p:txBody>
      </p:sp>
      <p:sp>
        <p:nvSpPr>
          <p:cNvPr id="4" name="Footer Placeholder 3"/>
          <p:cNvSpPr>
            <a:spLocks noGrp="1"/>
          </p:cNvSpPr>
          <p:nvPr>
            <p:ph type="ftr" sz="quarter" idx="11"/>
          </p:nvPr>
        </p:nvSpPr>
        <p:spPr/>
        <p:txBody>
          <a:bodyPr/>
          <a:lstStyle/>
          <a:p>
            <a:pPr>
              <a:defRPr/>
            </a:pPr>
            <a:r>
              <a:rPr lang="zh-CN" altLang="en-US"/>
              <a:t>版权所有</a:t>
            </a:r>
            <a:r>
              <a:rPr lang="en-US" altLang="zh-CN"/>
              <a:t>@</a:t>
            </a:r>
            <a:r>
              <a:rPr lang="zh-CN" altLang="en-US"/>
              <a:t>上海财经大学出版社，使用需经授权</a:t>
            </a:r>
            <a:endParaRPr lang="en-US" dirty="0"/>
          </a:p>
        </p:txBody>
      </p:sp>
      <p:pic>
        <p:nvPicPr>
          <p:cNvPr id="5" name="Picture 4">
            <a:extLst>
              <a:ext uri="{FF2B5EF4-FFF2-40B4-BE49-F238E27FC236}">
                <a16:creationId xmlns:a16="http://schemas.microsoft.com/office/drawing/2014/main" id="{59C99F81-36EB-4DA8-87B5-5301C263E460}"/>
              </a:ext>
            </a:extLst>
          </p:cNvPr>
          <p:cNvPicPr>
            <a:picLocks noChangeAspect="1"/>
          </p:cNvPicPr>
          <p:nvPr/>
        </p:nvPicPr>
        <p:blipFill>
          <a:blip r:embed="rId3"/>
          <a:stretch>
            <a:fillRect/>
          </a:stretch>
        </p:blipFill>
        <p:spPr>
          <a:xfrm>
            <a:off x="2209800" y="2372355"/>
            <a:ext cx="3225338" cy="685800"/>
          </a:xfrm>
          <a:prstGeom prst="rect">
            <a:avLst/>
          </a:prstGeom>
        </p:spPr>
      </p:pic>
      <p:pic>
        <p:nvPicPr>
          <p:cNvPr id="6" name="Picture 5">
            <a:extLst>
              <a:ext uri="{FF2B5EF4-FFF2-40B4-BE49-F238E27FC236}">
                <a16:creationId xmlns:a16="http://schemas.microsoft.com/office/drawing/2014/main" id="{509FEF33-7D36-4067-AAC8-38CE8FB0C068}"/>
              </a:ext>
            </a:extLst>
          </p:cNvPr>
          <p:cNvPicPr>
            <a:picLocks noChangeAspect="1"/>
          </p:cNvPicPr>
          <p:nvPr/>
        </p:nvPicPr>
        <p:blipFill>
          <a:blip r:embed="rId4"/>
          <a:stretch>
            <a:fillRect/>
          </a:stretch>
        </p:blipFill>
        <p:spPr>
          <a:xfrm>
            <a:off x="2128058" y="4018732"/>
            <a:ext cx="4887884" cy="689956"/>
          </a:xfrm>
          <a:prstGeom prst="rect">
            <a:avLst/>
          </a:prstGeom>
        </p:spPr>
      </p:pic>
    </p:spTree>
    <p:extLst>
      <p:ext uri="{BB962C8B-B14F-4D97-AF65-F5344CB8AC3E}">
        <p14:creationId xmlns:p14="http://schemas.microsoft.com/office/powerpoint/2010/main" val="2130559793"/>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Theme1">
  <a:themeElements>
    <a:clrScheme name="Equity">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Equity">
      <a:majorFont>
        <a:latin typeface="Franklin Gothic Book"/>
        <a:ea typeface=""/>
        <a:cs typeface=""/>
        <a:font script="Grek" typeface="Calibri"/>
        <a:font script="Cyrl" typeface="Calibri"/>
        <a:font script="Jpan" typeface="HGｺﾞｼｯｸM"/>
        <a:font script="Hang" typeface="바탕"/>
        <a:font script="Hans" typeface="幼圆"/>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Perpetua"/>
        <a:ea typeface=""/>
        <a:cs typeface=""/>
        <a:font script="Grek" typeface="Cambria"/>
        <a:font script="Cyrl" typeface="Cambria"/>
        <a:font script="Jpan" typeface="HG創英ﾌﾟﾚｾﾞﾝｽEB"/>
        <a:font script="Hang" typeface="맑은 고딕"/>
        <a:font script="Hans" typeface="宋体"/>
        <a:font script="Hant" typeface="新細明體"/>
        <a:font script="Arab" typeface="Times New Roman"/>
        <a:font script="Hebr" typeface="Aharoni"/>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Equity">
      <a:fillStyleLst>
        <a:solidFill>
          <a:schemeClr val="phClr"/>
        </a:solidFill>
        <a:blipFill>
          <a:blip xmlns:r="http://schemas.openxmlformats.org/officeDocument/2006/relationships" r:embed="rId1">
            <a:duotone>
              <a:schemeClr val="phClr">
                <a:tint val="30000"/>
                <a:satMod val="300000"/>
              </a:schemeClr>
              <a:schemeClr val="phClr">
                <a:tint val="40000"/>
                <a:satMod val="200000"/>
              </a:schemeClr>
            </a:duotone>
          </a:blip>
          <a:tile tx="0" ty="0" sx="70000" sy="70000" flip="none" algn="ctr"/>
        </a:blipFill>
        <a:blipFill>
          <a:blip xmlns:r="http://schemas.openxmlformats.org/officeDocument/2006/relationships" r:embed="rId1">
            <a:duotone>
              <a:schemeClr val="phClr">
                <a:shade val="22000"/>
                <a:satMod val="160000"/>
              </a:schemeClr>
              <a:schemeClr val="phClr">
                <a:shade val="45000"/>
                <a:satMod val="100000"/>
              </a:schemeClr>
            </a:duotone>
          </a:blip>
          <a:tile tx="0" ty="0" sx="65000" sy="65000" flip="none" algn="ctr"/>
        </a:blipFill>
      </a:fillStyleLst>
      <a:lnStyleLst>
        <a:ln w="9525" cap="flat" cmpd="sng" algn="ctr">
          <a:solidFill>
            <a:schemeClr val="phClr">
              <a:shade val="60000"/>
              <a:satMod val="110000"/>
            </a:schemeClr>
          </a:solidFill>
          <a:prstDash val="solid"/>
        </a:ln>
        <a:ln w="127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algn="t" rotWithShape="0">
              <a:srgbClr val="000000">
                <a:alpha val="50000"/>
              </a:srgbClr>
            </a:outerShdw>
          </a:effectLst>
        </a:effectStyle>
        <a:effectStyle>
          <a:effectLst>
            <a:outerShdw blurRad="38100" dist="25400" dir="5400000" algn="t" rotWithShape="0">
              <a:srgbClr val="000000">
                <a:alpha val="50000"/>
              </a:srgbClr>
            </a:outerShdw>
          </a:effectLst>
        </a:effectStyle>
        <a:effectStyle>
          <a:effectLst>
            <a:outerShdw blurRad="50800" dist="50800" dir="5400000" algn="t" rotWithShape="0">
              <a:srgbClr val="000000">
                <a:alpha val="60000"/>
              </a:srgbClr>
            </a:outerShdw>
          </a:effectLst>
          <a:scene3d>
            <a:camera prst="isometricBottomUp" fov="0">
              <a:rot lat="0" lon="0" rev="0"/>
            </a:camera>
            <a:lightRig rig="soft" dir="b">
              <a:rot lat="0" lon="0" rev="9000000"/>
            </a:lightRig>
          </a:scene3d>
          <a:sp3d contourW="35000" prstMaterial="matte">
            <a:bevelT w="45000" h="38100" prst="convex"/>
            <a:contourClr>
              <a:schemeClr val="phClr">
                <a:tint val="10000"/>
                <a:satMod val="130000"/>
              </a:schemeClr>
            </a:contourClr>
          </a:sp3d>
        </a:effectStyle>
      </a:effectStyleLst>
      <a:bgFillStyleLst>
        <a:solidFill>
          <a:schemeClr val="phClr"/>
        </a:solidFill>
        <a:gradFill rotWithShape="1">
          <a:gsLst>
            <a:gs pos="0">
              <a:schemeClr val="phClr">
                <a:shade val="40000"/>
                <a:satMod val="165000"/>
              </a:schemeClr>
            </a:gs>
            <a:gs pos="50000">
              <a:schemeClr val="phClr">
                <a:shade val="80000"/>
                <a:satMod val="155000"/>
              </a:schemeClr>
            </a:gs>
            <a:gs pos="100000">
              <a:schemeClr val="phClr">
                <a:tint val="95000"/>
                <a:satMod val="200000"/>
              </a:schemeClr>
            </a:gs>
          </a:gsLst>
          <a:lin ang="16200000" scaled="1"/>
        </a:gradFill>
        <a:blipFill>
          <a:blip xmlns:r="http://schemas.openxmlformats.org/officeDocument/2006/relationships" r:embed="rId1">
            <a:duotone>
              <a:schemeClr val="phClr">
                <a:tint val="95000"/>
                <a:satMod val="200000"/>
              </a:schemeClr>
              <a:schemeClr val="phClr">
                <a:shade val="80000"/>
                <a:satMod val="100000"/>
              </a:schemeClr>
            </a:duotone>
          </a:blip>
          <a:tile tx="0" ty="0" sx="55000" sy="55000" flip="none" algn="tl"/>
        </a:blipFill>
      </a:bgFillStyleLst>
    </a:fmtScheme>
  </a:themeElements>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42220</TotalTime>
  <Words>4126</Words>
  <Application>Microsoft Office PowerPoint</Application>
  <PresentationFormat>On-screen Show (4:3)</PresentationFormat>
  <Paragraphs>458</Paragraphs>
  <Slides>45</Slides>
  <Notes>17</Notes>
  <HiddenSlides>0</HiddenSlides>
  <MMClips>0</MMClips>
  <ScaleCrop>false</ScaleCrop>
  <HeadingPairs>
    <vt:vector size="8" baseType="variant">
      <vt:variant>
        <vt:lpstr>Fonts Used</vt:lpstr>
      </vt:variant>
      <vt:variant>
        <vt:i4>11</vt:i4>
      </vt:variant>
      <vt:variant>
        <vt:lpstr>Theme</vt:lpstr>
      </vt:variant>
      <vt:variant>
        <vt:i4>1</vt:i4>
      </vt:variant>
      <vt:variant>
        <vt:lpstr>Embedded OLE Servers</vt:lpstr>
      </vt:variant>
      <vt:variant>
        <vt:i4>1</vt:i4>
      </vt:variant>
      <vt:variant>
        <vt:lpstr>Slide Titles</vt:lpstr>
      </vt:variant>
      <vt:variant>
        <vt:i4>45</vt:i4>
      </vt:variant>
    </vt:vector>
  </HeadingPairs>
  <TitlesOfParts>
    <vt:vector size="58" baseType="lpstr">
      <vt:lpstr>DengXian</vt:lpstr>
      <vt:lpstr>宋体</vt:lpstr>
      <vt:lpstr>Arial</vt:lpstr>
      <vt:lpstr>Calibri</vt:lpstr>
      <vt:lpstr>Cambria Math</vt:lpstr>
      <vt:lpstr>Century</vt:lpstr>
      <vt:lpstr>Franklin Gothic Book</vt:lpstr>
      <vt:lpstr>Perpetua</vt:lpstr>
      <vt:lpstr>Tahoma</vt:lpstr>
      <vt:lpstr>Times New Roman</vt:lpstr>
      <vt:lpstr>Wingdings 2</vt:lpstr>
      <vt:lpstr>Theme1</vt:lpstr>
      <vt:lpstr>Equation</vt:lpstr>
      <vt:lpstr>第一章：因果推断常用计量方法概览 </vt:lpstr>
      <vt:lpstr>大纲</vt:lpstr>
      <vt:lpstr>辛普森悖论</vt:lpstr>
      <vt:lpstr>因果关系问题</vt:lpstr>
      <vt:lpstr>辛普森悖论</vt:lpstr>
      <vt:lpstr>辛普森悖论：例一</vt:lpstr>
      <vt:lpstr>辛普森悖论：例一</vt:lpstr>
      <vt:lpstr>辛普森悖论：例一</vt:lpstr>
      <vt:lpstr>辛普森悖论例一：原因</vt:lpstr>
      <vt:lpstr>变量关系路径图</vt:lpstr>
      <vt:lpstr>基本要素</vt:lpstr>
      <vt:lpstr>变量</vt:lpstr>
      <vt:lpstr>箭头线</vt:lpstr>
      <vt:lpstr>有方向的非循环图 (DAG：Directed Acyclic Graph ）</vt:lpstr>
      <vt:lpstr>两个变量间的路径</vt:lpstr>
      <vt:lpstr>路径类型</vt:lpstr>
      <vt:lpstr>因果路径</vt:lpstr>
      <vt:lpstr>混淆路径</vt:lpstr>
      <vt:lpstr>撞击路径</vt:lpstr>
      <vt:lpstr>开放路径和死路径</vt:lpstr>
      <vt:lpstr>因果关系估计偏差来源</vt:lpstr>
      <vt:lpstr>因果关系估计误差来源</vt:lpstr>
      <vt:lpstr>截断混淆路径</vt:lpstr>
      <vt:lpstr>过度控制误差</vt:lpstr>
      <vt:lpstr>样本选择性误差</vt:lpstr>
      <vt:lpstr>衍生路径</vt:lpstr>
      <vt:lpstr>衍生路径: 例子 1</vt:lpstr>
      <vt:lpstr>路径和误差种类</vt:lpstr>
      <vt:lpstr>常用因果关系估计方法概览</vt:lpstr>
      <vt:lpstr>识别因果关系的研究方法</vt:lpstr>
      <vt:lpstr>准实验</vt:lpstr>
      <vt:lpstr>准实验：双重差分法</vt:lpstr>
      <vt:lpstr>准实验：断点回归</vt:lpstr>
      <vt:lpstr>常见观测分析方法</vt:lpstr>
      <vt:lpstr>回归路径图</vt:lpstr>
      <vt:lpstr>回归方法</vt:lpstr>
      <vt:lpstr>匹配方法方法</vt:lpstr>
      <vt:lpstr>回归法和匹配法的局限</vt:lpstr>
      <vt:lpstr>面板数据回归</vt:lpstr>
      <vt:lpstr>面板数据回归</vt:lpstr>
      <vt:lpstr>工具变量的本质</vt:lpstr>
      <vt:lpstr>Heckman样本自选择模型</vt:lpstr>
      <vt:lpstr>Heckman样本自选择模型</vt:lpstr>
      <vt:lpstr>Heckman样本自选择模型</vt:lpstr>
      <vt:lpstr>总结</vt:lpstr>
    </vt:vector>
  </TitlesOfParts>
  <Company>University of the Witwatersrand</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Capital Structure Theory</dc:title>
  <dc:creator>Wits User</dc:creator>
  <cp:lastModifiedBy>Qiu, Jiaping</cp:lastModifiedBy>
  <cp:revision>1772</cp:revision>
  <cp:lastPrinted>2020-07-12T03:06:31Z</cp:lastPrinted>
  <dcterms:created xsi:type="dcterms:W3CDTF">2006-11-16T19:07:49Z</dcterms:created>
  <dcterms:modified xsi:type="dcterms:W3CDTF">2020-09-17T01:16:13Z</dcterms:modified>
</cp:coreProperties>
</file>