
<file path=[Content_Types].xml><?xml version="1.0" encoding="utf-8"?>
<Types xmlns="http://schemas.openxmlformats.org/package/2006/content-types">
  <Default Extension="jpeg" ContentType="image/jpeg"/>
  <Default Extension="JPG" ContentType="image/.jp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35"/>
  </p:notesMasterIdLst>
  <p:handoutMasterIdLst>
    <p:handoutMasterId r:id="rId62"/>
  </p:handoutMasterIdLst>
  <p:sldIdLst>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337"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8" r:id="rId31"/>
    <p:sldId id="344" r:id="rId32"/>
    <p:sldId id="345" r:id="rId33"/>
    <p:sldId id="346" r:id="rId34"/>
    <p:sldId id="294" r:id="rId36"/>
    <p:sldId id="350" r:id="rId37"/>
    <p:sldId id="348" r:id="rId38"/>
    <p:sldId id="353" r:id="rId39"/>
    <p:sldId id="298" r:id="rId40"/>
    <p:sldId id="303" r:id="rId41"/>
    <p:sldId id="305" r:id="rId42"/>
    <p:sldId id="308" r:id="rId43"/>
    <p:sldId id="312" r:id="rId44"/>
    <p:sldId id="313" r:id="rId45"/>
    <p:sldId id="314" r:id="rId46"/>
    <p:sldId id="315" r:id="rId47"/>
    <p:sldId id="316" r:id="rId48"/>
    <p:sldId id="317" r:id="rId49"/>
    <p:sldId id="318" r:id="rId50"/>
    <p:sldId id="319" r:id="rId51"/>
    <p:sldId id="320" r:id="rId52"/>
    <p:sldId id="323" r:id="rId53"/>
    <p:sldId id="325" r:id="rId54"/>
    <p:sldId id="365" r:id="rId55"/>
    <p:sldId id="366" r:id="rId56"/>
    <p:sldId id="330" r:id="rId57"/>
    <p:sldId id="331" r:id="rId58"/>
    <p:sldId id="332" r:id="rId59"/>
    <p:sldId id="335" r:id="rId60"/>
    <p:sldId id="336" r:id="rId61"/>
  </p:sldIdLst>
  <p:sldSz cx="12192000" cy="6858000"/>
  <p:notesSz cx="7103745" cy="10234295"/>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WPS" initials="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69" d="100"/>
          <a:sy n="69" d="100"/>
        </p:scale>
        <p:origin x="668" y="60"/>
      </p:cViewPr>
      <p:guideLst>
        <p:guide orient="horz" pos="210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705.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handoutMaster" Target="handoutMasters/handoutMaster1.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notesMaster" Target="notesMasters/notes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 Type="http://schemas.openxmlformats.org/officeDocument/2006/relationships/tags" Target="../tags/tag241.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ags" Target="../tags/tag256.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 Type="http://schemas.openxmlformats.org/officeDocument/2006/relationships/tags" Target="../tags/tag264.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tags" Target="../tags/tag272.xml"/></Relationships>
</file>

<file path=ppt/slides/_rels/slide16.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6" Type="http://schemas.openxmlformats.org/officeDocument/2006/relationships/slideLayout" Target="../slideLayouts/slideLayout17.xml"/><Relationship Id="rId15" Type="http://schemas.openxmlformats.org/officeDocument/2006/relationships/tags" Target="../tags/tag293.xml"/><Relationship Id="rId14" Type="http://schemas.openxmlformats.org/officeDocument/2006/relationships/tags" Target="../tags/tag292.xml"/><Relationship Id="rId13" Type="http://schemas.openxmlformats.org/officeDocument/2006/relationships/tags" Target="../tags/tag291.xml"/><Relationship Id="rId12" Type="http://schemas.openxmlformats.org/officeDocument/2006/relationships/tags" Target="../tags/tag290.xml"/><Relationship Id="rId11" Type="http://schemas.openxmlformats.org/officeDocument/2006/relationships/tags" Target="../tags/tag289.xml"/><Relationship Id="rId10" Type="http://schemas.openxmlformats.org/officeDocument/2006/relationships/tags" Target="../tags/tag288.xml"/><Relationship Id="rId1" Type="http://schemas.openxmlformats.org/officeDocument/2006/relationships/tags" Target="../tags/tag279.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tags" Target="../tags/tag302.xml"/></Relationships>
</file>

<file path=ppt/slides/_rels/slide19.xml.rels><?xml version="1.0" encoding="UTF-8" standalone="yes"?>
<Relationships xmlns="http://schemas.openxmlformats.org/package/2006/relationships"><Relationship Id="rId9" Type="http://schemas.openxmlformats.org/officeDocument/2006/relationships/tags" Target="../tags/tag318.xml"/><Relationship Id="rId8" Type="http://schemas.openxmlformats.org/officeDocument/2006/relationships/tags" Target="../tags/tag317.xml"/><Relationship Id="rId7" Type="http://schemas.openxmlformats.org/officeDocument/2006/relationships/tags" Target="../tags/tag316.xml"/><Relationship Id="rId6" Type="http://schemas.openxmlformats.org/officeDocument/2006/relationships/tags" Target="../tags/tag315.xml"/><Relationship Id="rId5" Type="http://schemas.openxmlformats.org/officeDocument/2006/relationships/tags" Target="../tags/tag314.xml"/><Relationship Id="rId4" Type="http://schemas.openxmlformats.org/officeDocument/2006/relationships/tags" Target="../tags/tag313.xml"/><Relationship Id="rId3" Type="http://schemas.openxmlformats.org/officeDocument/2006/relationships/tags" Target="../tags/tag312.xml"/><Relationship Id="rId2" Type="http://schemas.openxmlformats.org/officeDocument/2006/relationships/tags" Target="../tags/tag311.xml"/><Relationship Id="rId13" Type="http://schemas.openxmlformats.org/officeDocument/2006/relationships/slideLayout" Target="../slideLayouts/slideLayout17.xml"/><Relationship Id="rId12" Type="http://schemas.openxmlformats.org/officeDocument/2006/relationships/tags" Target="../tags/tag321.xml"/><Relationship Id="rId11" Type="http://schemas.openxmlformats.org/officeDocument/2006/relationships/tags" Target="../tags/tag320.xml"/><Relationship Id="rId10" Type="http://schemas.openxmlformats.org/officeDocument/2006/relationships/tags" Target="../tags/tag319.xml"/><Relationship Id="rId1" Type="http://schemas.openxmlformats.org/officeDocument/2006/relationships/tags" Target="../tags/tag310.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4" Type="http://schemas.openxmlformats.org/officeDocument/2006/relationships/slideLayout" Target="../slideLayouts/slideLayout17.xml"/><Relationship Id="rId23" Type="http://schemas.openxmlformats.org/officeDocument/2006/relationships/tags" Target="../tags/tag344.xml"/><Relationship Id="rId22" Type="http://schemas.openxmlformats.org/officeDocument/2006/relationships/tags" Target="../tags/tag343.xml"/><Relationship Id="rId21" Type="http://schemas.openxmlformats.org/officeDocument/2006/relationships/tags" Target="../tags/tag342.xml"/><Relationship Id="rId20" Type="http://schemas.openxmlformats.org/officeDocument/2006/relationships/tags" Target="../tags/tag341.xml"/><Relationship Id="rId2" Type="http://schemas.openxmlformats.org/officeDocument/2006/relationships/tags" Target="../tags/tag323.xml"/><Relationship Id="rId19" Type="http://schemas.openxmlformats.org/officeDocument/2006/relationships/tags" Target="../tags/tag340.xml"/><Relationship Id="rId18" Type="http://schemas.openxmlformats.org/officeDocument/2006/relationships/tags" Target="../tags/tag339.xml"/><Relationship Id="rId17" Type="http://schemas.openxmlformats.org/officeDocument/2006/relationships/tags" Target="../tags/tag338.xml"/><Relationship Id="rId16" Type="http://schemas.openxmlformats.org/officeDocument/2006/relationships/tags" Target="../tags/tag337.xml"/><Relationship Id="rId15" Type="http://schemas.openxmlformats.org/officeDocument/2006/relationships/tags" Target="../tags/tag336.xml"/><Relationship Id="rId14" Type="http://schemas.openxmlformats.org/officeDocument/2006/relationships/tags" Target="../tags/tag335.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tags" Target="../tags/tag353.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8.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tags" Target="../tags/tag369.xml"/></Relationships>
</file>

<file path=ppt/slides/_rels/slide25.xml.rels><?xml version="1.0" encoding="UTF-8" standalone="yes"?>
<Relationships xmlns="http://schemas.openxmlformats.org/package/2006/relationships"><Relationship Id="rId9" Type="http://schemas.openxmlformats.org/officeDocument/2006/relationships/tags" Target="../tags/tag385.xml"/><Relationship Id="rId8" Type="http://schemas.openxmlformats.org/officeDocument/2006/relationships/tags" Target="../tags/tag384.xml"/><Relationship Id="rId7" Type="http://schemas.openxmlformats.org/officeDocument/2006/relationships/tags" Target="../tags/tag383.xml"/><Relationship Id="rId6" Type="http://schemas.openxmlformats.org/officeDocument/2006/relationships/tags" Target="../tags/tag382.xml"/><Relationship Id="rId5" Type="http://schemas.openxmlformats.org/officeDocument/2006/relationships/tags" Target="../tags/tag381.xml"/><Relationship Id="rId4" Type="http://schemas.openxmlformats.org/officeDocument/2006/relationships/tags" Target="../tags/tag380.xml"/><Relationship Id="rId3" Type="http://schemas.openxmlformats.org/officeDocument/2006/relationships/tags" Target="../tags/tag379.xml"/><Relationship Id="rId2" Type="http://schemas.openxmlformats.org/officeDocument/2006/relationships/tags" Target="../tags/tag378.xml"/><Relationship Id="rId14" Type="http://schemas.openxmlformats.org/officeDocument/2006/relationships/slideLayout" Target="../slideLayouts/slideLayout17.xml"/><Relationship Id="rId13" Type="http://schemas.openxmlformats.org/officeDocument/2006/relationships/tags" Target="../tags/tag389.xml"/><Relationship Id="rId12" Type="http://schemas.openxmlformats.org/officeDocument/2006/relationships/tags" Target="../tags/tag388.xml"/><Relationship Id="rId11" Type="http://schemas.openxmlformats.org/officeDocument/2006/relationships/tags" Target="../tags/tag387.xml"/><Relationship Id="rId10" Type="http://schemas.openxmlformats.org/officeDocument/2006/relationships/tags" Target="../tags/tag386.xml"/><Relationship Id="rId1" Type="http://schemas.openxmlformats.org/officeDocument/2006/relationships/tags" Target="../tags/tag377.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96.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tags" Target="../tags/tag397.xml"/></Relationships>
</file>

<file path=ppt/slides/_rels/slide28.xml.rels><?xml version="1.0" encoding="UTF-8" standalone="yes"?>
<Relationships xmlns="http://schemas.openxmlformats.org/package/2006/relationships"><Relationship Id="rId9" Type="http://schemas.openxmlformats.org/officeDocument/2006/relationships/tags" Target="../tags/tag413.xml"/><Relationship Id="rId8" Type="http://schemas.openxmlformats.org/officeDocument/2006/relationships/tags" Target="../tags/tag41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tags" Target="../tags/tag409.xml"/><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tags" Target="../tags/tag406.xml"/><Relationship Id="rId14" Type="http://schemas.openxmlformats.org/officeDocument/2006/relationships/slideLayout" Target="../slideLayouts/slideLayout17.xml"/><Relationship Id="rId13" Type="http://schemas.openxmlformats.org/officeDocument/2006/relationships/tags" Target="../tags/tag417.xml"/><Relationship Id="rId12" Type="http://schemas.openxmlformats.org/officeDocument/2006/relationships/tags" Target="../tags/tag416.xml"/><Relationship Id="rId11" Type="http://schemas.openxmlformats.org/officeDocument/2006/relationships/tags" Target="../tags/tag415.xml"/><Relationship Id="rId10" Type="http://schemas.openxmlformats.org/officeDocument/2006/relationships/tags" Target="../tags/tag414.xml"/><Relationship Id="rId1" Type="http://schemas.openxmlformats.org/officeDocument/2006/relationships/tags" Target="../tags/tag405.xm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 Type="http://schemas.openxmlformats.org/officeDocument/2006/relationships/tags" Target="../tags/tag418.xml"/></Relationships>
</file>

<file path=ppt/slides/_rels/slide3.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3" Type="http://schemas.openxmlformats.org/officeDocument/2006/relationships/slideLayout" Target="../slideLayouts/slideLayout17.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tags" Target="../tags/tag170.xml"/></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tags" Target="../tags/tag424.xml"/></Relationships>
</file>

<file path=ppt/slides/_rels/slide31.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7" Type="http://schemas.openxmlformats.org/officeDocument/2006/relationships/notesSlide" Target="../notesSlides/notesSlide1.xml"/><Relationship Id="rId16" Type="http://schemas.openxmlformats.org/officeDocument/2006/relationships/slideLayout" Target="../slideLayouts/slideLayout17.xml"/><Relationship Id="rId15" Type="http://schemas.openxmlformats.org/officeDocument/2006/relationships/tags" Target="../tags/tag443.xml"/><Relationship Id="rId14" Type="http://schemas.openxmlformats.org/officeDocument/2006/relationships/image" Target="../media/image1.jpeg"/><Relationship Id="rId13" Type="http://schemas.openxmlformats.org/officeDocument/2006/relationships/tags" Target="../tags/tag442.xml"/><Relationship Id="rId12" Type="http://schemas.openxmlformats.org/officeDocument/2006/relationships/tags" Target="../tags/tag441.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tags" Target="../tags/tag430.xml"/></Relationships>
</file>

<file path=ppt/slides/_rels/slide32.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1" Type="http://schemas.openxmlformats.org/officeDocument/2006/relationships/slideLayout" Target="../slideLayouts/slideLayout17.xml"/><Relationship Id="rId10" Type="http://schemas.openxmlformats.org/officeDocument/2006/relationships/tags" Target="../tags/tag453.xml"/><Relationship Id="rId1" Type="http://schemas.openxmlformats.org/officeDocument/2006/relationships/tags" Target="../tags/tag444.xml"/></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17.xml"/><Relationship Id="rId7" Type="http://schemas.openxmlformats.org/officeDocument/2006/relationships/tags" Target="../tags/tag460.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3" Type="http://schemas.openxmlformats.org/officeDocument/2006/relationships/tags" Target="../tags/tag456.xml"/><Relationship Id="rId2" Type="http://schemas.openxmlformats.org/officeDocument/2006/relationships/tags" Target="../tags/tag455.xml"/><Relationship Id="rId1" Type="http://schemas.openxmlformats.org/officeDocument/2006/relationships/tags" Target="../tags/tag454.xml"/></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7.xml"/><Relationship Id="rId4" Type="http://schemas.openxmlformats.org/officeDocument/2006/relationships/tags" Target="../tags/tag463.xml"/><Relationship Id="rId3" Type="http://schemas.openxmlformats.org/officeDocument/2006/relationships/image" Target="../media/image2.emf"/><Relationship Id="rId2" Type="http://schemas.openxmlformats.org/officeDocument/2006/relationships/tags" Target="../tags/tag462.xml"/><Relationship Id="rId1" Type="http://schemas.openxmlformats.org/officeDocument/2006/relationships/tags" Target="../tags/tag461.xml"/></Relationships>
</file>

<file path=ppt/slides/_rels/slide35.xml.rels><?xml version="1.0" encoding="UTF-8" standalone="yes"?>
<Relationships xmlns="http://schemas.openxmlformats.org/package/2006/relationships"><Relationship Id="rId9" Type="http://schemas.openxmlformats.org/officeDocument/2006/relationships/tags" Target="../tags/tag472.xml"/><Relationship Id="rId8" Type="http://schemas.openxmlformats.org/officeDocument/2006/relationships/tags" Target="../tags/tag471.xml"/><Relationship Id="rId7" Type="http://schemas.openxmlformats.org/officeDocument/2006/relationships/tags" Target="../tags/tag470.xml"/><Relationship Id="rId6" Type="http://schemas.openxmlformats.org/officeDocument/2006/relationships/tags" Target="../tags/tag469.xml"/><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tags" Target="../tags/tag466.xml"/><Relationship Id="rId2" Type="http://schemas.openxmlformats.org/officeDocument/2006/relationships/tags" Target="../tags/tag465.xml"/><Relationship Id="rId10" Type="http://schemas.openxmlformats.org/officeDocument/2006/relationships/slideLayout" Target="../slideLayouts/slideLayout17.xml"/><Relationship Id="rId1" Type="http://schemas.openxmlformats.org/officeDocument/2006/relationships/tags" Target="../tags/tag464.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ags" Target="../tags/tag473.xml"/></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tags" Target="../tags/tag481.xml"/></Relationships>
</file>

<file path=ppt/slides/_rels/slide38.xml.rels><?xml version="1.0" encoding="UTF-8" standalone="yes"?>
<Relationships xmlns="http://schemas.openxmlformats.org/package/2006/relationships"><Relationship Id="rId9" Type="http://schemas.openxmlformats.org/officeDocument/2006/relationships/tags" Target="../tags/tag49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0" Type="http://schemas.openxmlformats.org/officeDocument/2006/relationships/slideLayout" Target="../slideLayouts/slideLayout17.xml"/><Relationship Id="rId1" Type="http://schemas.openxmlformats.org/officeDocument/2006/relationships/tags" Target="../tags/tag489.xml"/></Relationships>
</file>

<file path=ppt/slides/_rels/slide39.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4" Type="http://schemas.openxmlformats.org/officeDocument/2006/relationships/slideLayout" Target="../slideLayouts/slideLayout17.xml"/><Relationship Id="rId13" Type="http://schemas.openxmlformats.org/officeDocument/2006/relationships/tags" Target="../tags/tag510.xml"/><Relationship Id="rId12" Type="http://schemas.openxmlformats.org/officeDocument/2006/relationships/tags" Target="../tags/tag509.xml"/><Relationship Id="rId11" Type="http://schemas.openxmlformats.org/officeDocument/2006/relationships/tags" Target="../tags/tag508.xml"/><Relationship Id="rId10" Type="http://schemas.openxmlformats.org/officeDocument/2006/relationships/tags" Target="../tags/tag507.xml"/><Relationship Id="rId1" Type="http://schemas.openxmlformats.org/officeDocument/2006/relationships/tags" Target="../tags/tag498.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 Type="http://schemas.openxmlformats.org/officeDocument/2006/relationships/tags" Target="../tags/tag511.xml"/></Relationships>
</file>

<file path=ppt/slides/_rels/slide41.xml.rels><?xml version="1.0" encoding="UTF-8" standalone="yes"?>
<Relationships xmlns="http://schemas.openxmlformats.org/package/2006/relationships"><Relationship Id="rId9" Type="http://schemas.openxmlformats.org/officeDocument/2006/relationships/tags" Target="../tags/tag527.xml"/><Relationship Id="rId8" Type="http://schemas.openxmlformats.org/officeDocument/2006/relationships/tags" Target="../tags/tag526.xml"/><Relationship Id="rId7" Type="http://schemas.openxmlformats.org/officeDocument/2006/relationships/tags" Target="../tags/tag525.xml"/><Relationship Id="rId6" Type="http://schemas.openxmlformats.org/officeDocument/2006/relationships/tags" Target="../tags/tag524.xml"/><Relationship Id="rId5" Type="http://schemas.openxmlformats.org/officeDocument/2006/relationships/tags" Target="../tags/tag523.xml"/><Relationship Id="rId4" Type="http://schemas.openxmlformats.org/officeDocument/2006/relationships/tags" Target="../tags/tag522.xml"/><Relationship Id="rId3" Type="http://schemas.openxmlformats.org/officeDocument/2006/relationships/tags" Target="../tags/tag521.xml"/><Relationship Id="rId2" Type="http://schemas.openxmlformats.org/officeDocument/2006/relationships/tags" Target="../tags/tag520.xml"/><Relationship Id="rId16" Type="http://schemas.openxmlformats.org/officeDocument/2006/relationships/slideLayout" Target="../slideLayouts/slideLayout17.xml"/><Relationship Id="rId15" Type="http://schemas.openxmlformats.org/officeDocument/2006/relationships/tags" Target="../tags/tag533.xml"/><Relationship Id="rId14" Type="http://schemas.openxmlformats.org/officeDocument/2006/relationships/tags" Target="../tags/tag532.xml"/><Relationship Id="rId13" Type="http://schemas.openxmlformats.org/officeDocument/2006/relationships/tags" Target="../tags/tag531.xml"/><Relationship Id="rId12" Type="http://schemas.openxmlformats.org/officeDocument/2006/relationships/tags" Target="../tags/tag530.xml"/><Relationship Id="rId11" Type="http://schemas.openxmlformats.org/officeDocument/2006/relationships/tags" Target="../tags/tag529.xml"/><Relationship Id="rId10" Type="http://schemas.openxmlformats.org/officeDocument/2006/relationships/tags" Target="../tags/tag528.xml"/><Relationship Id="rId1" Type="http://schemas.openxmlformats.org/officeDocument/2006/relationships/tags" Target="../tags/tag519.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1.xml"/><Relationship Id="rId7" Type="http://schemas.openxmlformats.org/officeDocument/2006/relationships/tags" Target="../tags/tag540.xml"/><Relationship Id="rId6" Type="http://schemas.openxmlformats.org/officeDocument/2006/relationships/tags" Target="../tags/tag539.xml"/><Relationship Id="rId5" Type="http://schemas.openxmlformats.org/officeDocument/2006/relationships/tags" Target="../tags/tag538.xml"/><Relationship Id="rId4" Type="http://schemas.openxmlformats.org/officeDocument/2006/relationships/tags" Target="../tags/tag537.xml"/><Relationship Id="rId3" Type="http://schemas.openxmlformats.org/officeDocument/2006/relationships/tags" Target="../tags/tag536.xml"/><Relationship Id="rId2" Type="http://schemas.openxmlformats.org/officeDocument/2006/relationships/tags" Target="../tags/tag535.xml"/><Relationship Id="rId1" Type="http://schemas.openxmlformats.org/officeDocument/2006/relationships/tags" Target="../tags/tag534.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 Type="http://schemas.openxmlformats.org/officeDocument/2006/relationships/tags" Target="../tags/tag542.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 Type="http://schemas.openxmlformats.org/officeDocument/2006/relationships/tags" Target="../tags/tag550.xml"/></Relationships>
</file>

<file path=ppt/slides/_rels/slide45.xml.rels><?xml version="1.0" encoding="UTF-8" standalone="yes"?>
<Relationships xmlns="http://schemas.openxmlformats.org/package/2006/relationships"><Relationship Id="rId9" Type="http://schemas.openxmlformats.org/officeDocument/2006/relationships/tags" Target="../tags/tag566.xml"/><Relationship Id="rId8" Type="http://schemas.openxmlformats.org/officeDocument/2006/relationships/tags" Target="../tags/tag565.xml"/><Relationship Id="rId7" Type="http://schemas.openxmlformats.org/officeDocument/2006/relationships/tags" Target="../tags/tag564.xml"/><Relationship Id="rId6" Type="http://schemas.openxmlformats.org/officeDocument/2006/relationships/tags" Target="../tags/tag563.xml"/><Relationship Id="rId5" Type="http://schemas.openxmlformats.org/officeDocument/2006/relationships/tags" Target="../tags/tag562.xml"/><Relationship Id="rId4" Type="http://schemas.openxmlformats.org/officeDocument/2006/relationships/tags" Target="../tags/tag561.xml"/><Relationship Id="rId3" Type="http://schemas.openxmlformats.org/officeDocument/2006/relationships/tags" Target="../tags/tag560.xml"/><Relationship Id="rId2" Type="http://schemas.openxmlformats.org/officeDocument/2006/relationships/tags" Target="../tags/tag559.xml"/><Relationship Id="rId10" Type="http://schemas.openxmlformats.org/officeDocument/2006/relationships/slideLayout" Target="../slideLayouts/slideLayout17.xml"/><Relationship Id="rId1" Type="http://schemas.openxmlformats.org/officeDocument/2006/relationships/tags" Target="../tags/tag558.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74.xml"/><Relationship Id="rId7" Type="http://schemas.openxmlformats.org/officeDocument/2006/relationships/tags" Target="../tags/tag573.xml"/><Relationship Id="rId6" Type="http://schemas.openxmlformats.org/officeDocument/2006/relationships/tags" Target="../tags/tag572.xml"/><Relationship Id="rId5" Type="http://schemas.openxmlformats.org/officeDocument/2006/relationships/tags" Target="../tags/tag571.xml"/><Relationship Id="rId4" Type="http://schemas.openxmlformats.org/officeDocument/2006/relationships/tags" Target="../tags/tag570.xml"/><Relationship Id="rId3" Type="http://schemas.openxmlformats.org/officeDocument/2006/relationships/tags" Target="../tags/tag569.xml"/><Relationship Id="rId2" Type="http://schemas.openxmlformats.org/officeDocument/2006/relationships/tags" Target="../tags/tag568.xml"/><Relationship Id="rId1" Type="http://schemas.openxmlformats.org/officeDocument/2006/relationships/tags" Target="../tags/tag567.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2.xml"/><Relationship Id="rId7" Type="http://schemas.openxmlformats.org/officeDocument/2006/relationships/tags" Target="../tags/tag581.xml"/><Relationship Id="rId6" Type="http://schemas.openxmlformats.org/officeDocument/2006/relationships/tags" Target="../tags/tag580.xml"/><Relationship Id="rId5" Type="http://schemas.openxmlformats.org/officeDocument/2006/relationships/tags" Target="../tags/tag579.xml"/><Relationship Id="rId4" Type="http://schemas.openxmlformats.org/officeDocument/2006/relationships/tags" Target="../tags/tag578.xml"/><Relationship Id="rId3" Type="http://schemas.openxmlformats.org/officeDocument/2006/relationships/tags" Target="../tags/tag577.xml"/><Relationship Id="rId2" Type="http://schemas.openxmlformats.org/officeDocument/2006/relationships/tags" Target="../tags/tag576.xml"/><Relationship Id="rId1" Type="http://schemas.openxmlformats.org/officeDocument/2006/relationships/tags" Target="../tags/tag575.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0.xml"/><Relationship Id="rId7" Type="http://schemas.openxmlformats.org/officeDocument/2006/relationships/tags" Target="../tags/tag589.xml"/><Relationship Id="rId6" Type="http://schemas.openxmlformats.org/officeDocument/2006/relationships/tags" Target="../tags/tag588.xml"/><Relationship Id="rId5" Type="http://schemas.openxmlformats.org/officeDocument/2006/relationships/tags" Target="../tags/tag587.xml"/><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tags" Target="../tags/tag584.xml"/><Relationship Id="rId1" Type="http://schemas.openxmlformats.org/officeDocument/2006/relationships/tags" Target="../tags/tag583.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8.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tags" Target="../tags/tag595.xml"/><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 Type="http://schemas.openxmlformats.org/officeDocument/2006/relationships/tags" Target="../tags/tag591.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50.xml.rels><?xml version="1.0" encoding="UTF-8" standalone="yes"?>
<Relationships xmlns="http://schemas.openxmlformats.org/package/2006/relationships"><Relationship Id="rId9" Type="http://schemas.openxmlformats.org/officeDocument/2006/relationships/tags" Target="../tags/tag607.xml"/><Relationship Id="rId8" Type="http://schemas.openxmlformats.org/officeDocument/2006/relationships/tags" Target="../tags/tag606.xml"/><Relationship Id="rId7" Type="http://schemas.openxmlformats.org/officeDocument/2006/relationships/tags" Target="../tags/tag605.xml"/><Relationship Id="rId6" Type="http://schemas.openxmlformats.org/officeDocument/2006/relationships/tags" Target="../tags/tag604.xml"/><Relationship Id="rId5" Type="http://schemas.openxmlformats.org/officeDocument/2006/relationships/tags" Target="../tags/tag603.xml"/><Relationship Id="rId4" Type="http://schemas.openxmlformats.org/officeDocument/2006/relationships/tags" Target="../tags/tag602.xml"/><Relationship Id="rId3" Type="http://schemas.openxmlformats.org/officeDocument/2006/relationships/tags" Target="../tags/tag601.xml"/><Relationship Id="rId2" Type="http://schemas.openxmlformats.org/officeDocument/2006/relationships/tags" Target="../tags/tag600.xml"/><Relationship Id="rId16" Type="http://schemas.openxmlformats.org/officeDocument/2006/relationships/slideLayout" Target="../slideLayouts/slideLayout17.xml"/><Relationship Id="rId15" Type="http://schemas.openxmlformats.org/officeDocument/2006/relationships/tags" Target="../tags/tag613.xml"/><Relationship Id="rId14" Type="http://schemas.openxmlformats.org/officeDocument/2006/relationships/tags" Target="../tags/tag612.xml"/><Relationship Id="rId13" Type="http://schemas.openxmlformats.org/officeDocument/2006/relationships/tags" Target="../tags/tag611.xml"/><Relationship Id="rId12" Type="http://schemas.openxmlformats.org/officeDocument/2006/relationships/tags" Target="../tags/tag610.xml"/><Relationship Id="rId11" Type="http://schemas.openxmlformats.org/officeDocument/2006/relationships/tags" Target="../tags/tag609.xml"/><Relationship Id="rId10" Type="http://schemas.openxmlformats.org/officeDocument/2006/relationships/tags" Target="../tags/tag608.xml"/><Relationship Id="rId1" Type="http://schemas.openxmlformats.org/officeDocument/2006/relationships/tags" Target="../tags/tag599.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1.xml"/><Relationship Id="rId7" Type="http://schemas.openxmlformats.org/officeDocument/2006/relationships/tags" Target="../tags/tag620.xml"/><Relationship Id="rId6" Type="http://schemas.openxmlformats.org/officeDocument/2006/relationships/tags" Target="../tags/tag619.xml"/><Relationship Id="rId5" Type="http://schemas.openxmlformats.org/officeDocument/2006/relationships/tags" Target="../tags/tag618.xml"/><Relationship Id="rId4" Type="http://schemas.openxmlformats.org/officeDocument/2006/relationships/tags" Target="../tags/tag617.xml"/><Relationship Id="rId3" Type="http://schemas.openxmlformats.org/officeDocument/2006/relationships/tags" Target="../tags/tag616.xml"/><Relationship Id="rId2" Type="http://schemas.openxmlformats.org/officeDocument/2006/relationships/tags" Target="../tags/tag615.xml"/><Relationship Id="rId1" Type="http://schemas.openxmlformats.org/officeDocument/2006/relationships/tags" Target="../tags/tag614.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9.xml"/><Relationship Id="rId7" Type="http://schemas.openxmlformats.org/officeDocument/2006/relationships/tags" Target="../tags/tag628.xml"/><Relationship Id="rId6" Type="http://schemas.openxmlformats.org/officeDocument/2006/relationships/tags" Target="../tags/tag627.xml"/><Relationship Id="rId5" Type="http://schemas.openxmlformats.org/officeDocument/2006/relationships/tags" Target="../tags/tag626.xml"/><Relationship Id="rId4" Type="http://schemas.openxmlformats.org/officeDocument/2006/relationships/tags" Target="../tags/tag625.xml"/><Relationship Id="rId3" Type="http://schemas.openxmlformats.org/officeDocument/2006/relationships/tags" Target="../tags/tag624.xml"/><Relationship Id="rId2" Type="http://schemas.openxmlformats.org/officeDocument/2006/relationships/tags" Target="../tags/tag623.xml"/><Relationship Id="rId1" Type="http://schemas.openxmlformats.org/officeDocument/2006/relationships/tags" Target="../tags/tag622.xml"/></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37.xml"/><Relationship Id="rId7" Type="http://schemas.openxmlformats.org/officeDocument/2006/relationships/tags" Target="../tags/tag636.xml"/><Relationship Id="rId6" Type="http://schemas.openxmlformats.org/officeDocument/2006/relationships/tags" Target="../tags/tag635.xml"/><Relationship Id="rId5" Type="http://schemas.openxmlformats.org/officeDocument/2006/relationships/tags" Target="../tags/tag634.xml"/><Relationship Id="rId4" Type="http://schemas.openxmlformats.org/officeDocument/2006/relationships/tags" Target="../tags/tag633.xml"/><Relationship Id="rId3" Type="http://schemas.openxmlformats.org/officeDocument/2006/relationships/tags" Target="../tags/tag632.xml"/><Relationship Id="rId2" Type="http://schemas.openxmlformats.org/officeDocument/2006/relationships/tags" Target="../tags/tag631.xml"/><Relationship Id="rId1" Type="http://schemas.openxmlformats.org/officeDocument/2006/relationships/tags" Target="../tags/tag630.xml"/></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45.xml"/><Relationship Id="rId7" Type="http://schemas.openxmlformats.org/officeDocument/2006/relationships/tags" Target="../tags/tag644.xml"/><Relationship Id="rId6" Type="http://schemas.openxmlformats.org/officeDocument/2006/relationships/tags" Target="../tags/tag643.xml"/><Relationship Id="rId5" Type="http://schemas.openxmlformats.org/officeDocument/2006/relationships/tags" Target="../tags/tag642.xml"/><Relationship Id="rId4" Type="http://schemas.openxmlformats.org/officeDocument/2006/relationships/tags" Target="../tags/tag641.xml"/><Relationship Id="rId3" Type="http://schemas.openxmlformats.org/officeDocument/2006/relationships/tags" Target="../tags/tag640.xml"/><Relationship Id="rId2" Type="http://schemas.openxmlformats.org/officeDocument/2006/relationships/tags" Target="../tags/tag639.xml"/><Relationship Id="rId1" Type="http://schemas.openxmlformats.org/officeDocument/2006/relationships/tags" Target="../tags/tag638.xml"/></Relationships>
</file>

<file path=ppt/slides/_rels/slide55.xml.rels><?xml version="1.0" encoding="UTF-8" standalone="yes"?>
<Relationships xmlns="http://schemas.openxmlformats.org/package/2006/relationships"><Relationship Id="rId9" Type="http://schemas.openxmlformats.org/officeDocument/2006/relationships/tags" Target="../tags/tag654.xml"/><Relationship Id="rId8" Type="http://schemas.openxmlformats.org/officeDocument/2006/relationships/tags" Target="../tags/tag653.xml"/><Relationship Id="rId7" Type="http://schemas.openxmlformats.org/officeDocument/2006/relationships/tags" Target="../tags/tag652.xml"/><Relationship Id="rId6" Type="http://schemas.openxmlformats.org/officeDocument/2006/relationships/tags" Target="../tags/tag651.xml"/><Relationship Id="rId5" Type="http://schemas.openxmlformats.org/officeDocument/2006/relationships/tags" Target="../tags/tag650.xml"/><Relationship Id="rId4" Type="http://schemas.openxmlformats.org/officeDocument/2006/relationships/tags" Target="../tags/tag649.xml"/><Relationship Id="rId31" Type="http://schemas.openxmlformats.org/officeDocument/2006/relationships/slideLayout" Target="../slideLayouts/slideLayout17.xml"/><Relationship Id="rId30" Type="http://schemas.openxmlformats.org/officeDocument/2006/relationships/tags" Target="../tags/tag675.xml"/><Relationship Id="rId3" Type="http://schemas.openxmlformats.org/officeDocument/2006/relationships/tags" Target="../tags/tag648.xml"/><Relationship Id="rId29" Type="http://schemas.openxmlformats.org/officeDocument/2006/relationships/tags" Target="../tags/tag674.xml"/><Relationship Id="rId28" Type="http://schemas.openxmlformats.org/officeDocument/2006/relationships/tags" Target="../tags/tag673.xml"/><Relationship Id="rId27" Type="http://schemas.openxmlformats.org/officeDocument/2006/relationships/tags" Target="../tags/tag672.xml"/><Relationship Id="rId26" Type="http://schemas.openxmlformats.org/officeDocument/2006/relationships/tags" Target="../tags/tag671.xml"/><Relationship Id="rId25" Type="http://schemas.openxmlformats.org/officeDocument/2006/relationships/tags" Target="../tags/tag670.xml"/><Relationship Id="rId24" Type="http://schemas.openxmlformats.org/officeDocument/2006/relationships/tags" Target="../tags/tag669.xml"/><Relationship Id="rId23" Type="http://schemas.openxmlformats.org/officeDocument/2006/relationships/tags" Target="../tags/tag668.xml"/><Relationship Id="rId22" Type="http://schemas.openxmlformats.org/officeDocument/2006/relationships/tags" Target="../tags/tag667.xml"/><Relationship Id="rId21" Type="http://schemas.openxmlformats.org/officeDocument/2006/relationships/tags" Target="../tags/tag666.xml"/><Relationship Id="rId20" Type="http://schemas.openxmlformats.org/officeDocument/2006/relationships/tags" Target="../tags/tag665.xml"/><Relationship Id="rId2" Type="http://schemas.openxmlformats.org/officeDocument/2006/relationships/tags" Target="../tags/tag647.xml"/><Relationship Id="rId19" Type="http://schemas.openxmlformats.org/officeDocument/2006/relationships/tags" Target="../tags/tag664.xml"/><Relationship Id="rId18" Type="http://schemas.openxmlformats.org/officeDocument/2006/relationships/tags" Target="../tags/tag663.xml"/><Relationship Id="rId17" Type="http://schemas.openxmlformats.org/officeDocument/2006/relationships/tags" Target="../tags/tag662.xml"/><Relationship Id="rId16" Type="http://schemas.openxmlformats.org/officeDocument/2006/relationships/tags" Target="../tags/tag661.xml"/><Relationship Id="rId15" Type="http://schemas.openxmlformats.org/officeDocument/2006/relationships/tags" Target="../tags/tag660.xml"/><Relationship Id="rId14" Type="http://schemas.openxmlformats.org/officeDocument/2006/relationships/tags" Target="../tags/tag659.xml"/><Relationship Id="rId13" Type="http://schemas.openxmlformats.org/officeDocument/2006/relationships/tags" Target="../tags/tag658.xml"/><Relationship Id="rId12" Type="http://schemas.openxmlformats.org/officeDocument/2006/relationships/tags" Target="../tags/tag657.xml"/><Relationship Id="rId11" Type="http://schemas.openxmlformats.org/officeDocument/2006/relationships/tags" Target="../tags/tag656.xml"/><Relationship Id="rId10" Type="http://schemas.openxmlformats.org/officeDocument/2006/relationships/tags" Target="../tags/tag655.xml"/><Relationship Id="rId1" Type="http://schemas.openxmlformats.org/officeDocument/2006/relationships/tags" Target="../tags/tag646.xml"/></Relationships>
</file>

<file path=ppt/slides/_rels/slide56.xml.rels><?xml version="1.0" encoding="UTF-8" standalone="yes"?>
<Relationships xmlns="http://schemas.openxmlformats.org/package/2006/relationships"><Relationship Id="rId9" Type="http://schemas.openxmlformats.org/officeDocument/2006/relationships/tags" Target="../tags/tag684.xml"/><Relationship Id="rId8" Type="http://schemas.openxmlformats.org/officeDocument/2006/relationships/tags" Target="../tags/tag683.xml"/><Relationship Id="rId7" Type="http://schemas.openxmlformats.org/officeDocument/2006/relationships/tags" Target="../tags/tag682.xml"/><Relationship Id="rId6" Type="http://schemas.openxmlformats.org/officeDocument/2006/relationships/tags" Target="../tags/tag681.xml"/><Relationship Id="rId5" Type="http://schemas.openxmlformats.org/officeDocument/2006/relationships/tags" Target="../tags/tag680.xml"/><Relationship Id="rId4" Type="http://schemas.openxmlformats.org/officeDocument/2006/relationships/tags" Target="../tags/tag679.xml"/><Relationship Id="rId3" Type="http://schemas.openxmlformats.org/officeDocument/2006/relationships/tags" Target="../tags/tag678.xml"/><Relationship Id="rId28" Type="http://schemas.openxmlformats.org/officeDocument/2006/relationships/slideLayout" Target="../slideLayouts/slideLayout17.xml"/><Relationship Id="rId27" Type="http://schemas.openxmlformats.org/officeDocument/2006/relationships/tags" Target="../tags/tag702.xml"/><Relationship Id="rId26" Type="http://schemas.openxmlformats.org/officeDocument/2006/relationships/tags" Target="../tags/tag701.xml"/><Relationship Id="rId25" Type="http://schemas.openxmlformats.org/officeDocument/2006/relationships/tags" Target="../tags/tag700.xml"/><Relationship Id="rId24" Type="http://schemas.openxmlformats.org/officeDocument/2006/relationships/tags" Target="../tags/tag699.xml"/><Relationship Id="rId23" Type="http://schemas.openxmlformats.org/officeDocument/2006/relationships/tags" Target="../tags/tag698.xml"/><Relationship Id="rId22" Type="http://schemas.openxmlformats.org/officeDocument/2006/relationships/tags" Target="../tags/tag697.xml"/><Relationship Id="rId21" Type="http://schemas.openxmlformats.org/officeDocument/2006/relationships/tags" Target="../tags/tag696.xml"/><Relationship Id="rId20" Type="http://schemas.openxmlformats.org/officeDocument/2006/relationships/tags" Target="../tags/tag695.xml"/><Relationship Id="rId2" Type="http://schemas.openxmlformats.org/officeDocument/2006/relationships/tags" Target="../tags/tag677.xml"/><Relationship Id="rId19" Type="http://schemas.openxmlformats.org/officeDocument/2006/relationships/tags" Target="../tags/tag694.xml"/><Relationship Id="rId18" Type="http://schemas.openxmlformats.org/officeDocument/2006/relationships/tags" Target="../tags/tag693.xml"/><Relationship Id="rId17" Type="http://schemas.openxmlformats.org/officeDocument/2006/relationships/tags" Target="../tags/tag692.xml"/><Relationship Id="rId16" Type="http://schemas.openxmlformats.org/officeDocument/2006/relationships/tags" Target="../tags/tag691.xml"/><Relationship Id="rId15" Type="http://schemas.openxmlformats.org/officeDocument/2006/relationships/tags" Target="../tags/tag690.xml"/><Relationship Id="rId14" Type="http://schemas.openxmlformats.org/officeDocument/2006/relationships/tags" Target="../tags/tag689.xml"/><Relationship Id="rId13" Type="http://schemas.openxmlformats.org/officeDocument/2006/relationships/tags" Target="../tags/tag688.xml"/><Relationship Id="rId12" Type="http://schemas.openxmlformats.org/officeDocument/2006/relationships/tags" Target="../tags/tag687.xml"/><Relationship Id="rId11" Type="http://schemas.openxmlformats.org/officeDocument/2006/relationships/tags" Target="../tags/tag686.xml"/><Relationship Id="rId10" Type="http://schemas.openxmlformats.org/officeDocument/2006/relationships/tags" Target="../tags/tag685.xml"/><Relationship Id="rId1" Type="http://schemas.openxmlformats.org/officeDocument/2006/relationships/tags" Target="../tags/tag676.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04.xml"/><Relationship Id="rId1" Type="http://schemas.openxmlformats.org/officeDocument/2006/relationships/tags" Target="../tags/tag703.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7.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3" Type="http://schemas.openxmlformats.org/officeDocument/2006/relationships/slideLayout" Target="../slideLayouts/slideLayout17.xml"/><Relationship Id="rId12" Type="http://schemas.openxmlformats.org/officeDocument/2006/relationships/tags" Target="../tags/tag216.xml"/><Relationship Id="rId11" Type="http://schemas.openxmlformats.org/officeDocument/2006/relationships/tags" Target="../tags/tag215.xml"/><Relationship Id="rId10" Type="http://schemas.openxmlformats.org/officeDocument/2006/relationships/tags" Target="../tags/tag214.xml"/><Relationship Id="rId1" Type="http://schemas.openxmlformats.org/officeDocument/2006/relationships/tags" Target="../tags/tag205.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90000"/>
          </a:bodyPr>
          <a:lstStyle/>
          <a:p>
            <a:r>
              <a:rPr lang="zh-CN" altLang="en-US" sz="6500" dirty="0">
                <a:solidFill>
                  <a:schemeClr val="dk1">
                    <a:lumMod val="85000"/>
                    <a:lumOff val="15000"/>
                  </a:schemeClr>
                </a:solidFill>
                <a:sym typeface="+mn-lt"/>
              </a:rPr>
              <a:t>第一章 政府与非营利组织会计概述</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32695" y="2406644"/>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lang="en-US" altLang="zh-CN" dirty="0" smtClean="0">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内部报告的目标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325028" y="2493633"/>
            <a:ext cx="7541942"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内部报告的使用对象是政府会计主体内部的管理人员和其他利益相关方。内部报告通常要实现两个目标:一是有利于内部管理部门监控公共资金遵守法律的情况。二是为内部管理部门做出决策提供所需的信息。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85726" y="1754046"/>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lang="en-US" altLang="zh-CN" dirty="0" smtClean="0">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特定目的外部报告的目标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特定目的外部报告是各级政府及其部门,为了特定的管理需要要求政府会计主体提供特殊的报告。比如,作为是否给予补助的条件,中央/联邦机构可能要求接受方政府定期提供关于补助行为和补助余额的专门财务报告。特定的外部报告也是为特定外部使用者做出决策提供信息,另一方面特定报告的使用者往往也是资金来源的提供者,需要对接收方进行评价,所以也需要特定目的的外部报告提供有利于他们评价接收方绩效的信息,也就是反映接收方受托责任实现的情况信息。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(3)通用目的外部报告的目标
通用目的外部报告的使用对象往往是人大、公众、政府债券投资者。公众和人大更关注政府会计主体公共受托责任实现的程度。而政府债券投资者关注政府会计主体的债务风险和偿债能力,以便于做出正确的决策。所以,通用目的外部报告的目标应是为外部使用者评价政府会计主体实现公共受托责任和投资者决策提供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877570" y="1755140"/>
            <a:ext cx="8930005" cy="34994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上面三类报告的目标可以看出,政府会计及其报告的目标可以归纳为三类:为信息使用者提供决策信息、为信息使用者提供评价政府会计主体实现公共受托责任的信息和提供有利于信息使用者对政府会计主体进行监督检查的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14222" y="1661966"/>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smtClean="0">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各国政府会计及其报告的目标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美国的政府会计准则委员会(GASB)认为,政府财务报告的首要目标是向相关信息使用者提供有关政府受托责任履行情况的财务信息,但其同时也指出,政府财务报告应提供帮助相关信息使用者进行政治、经济和社会决策的财务信息。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按照我国《政府会计准则——基本准则》的规定,我国的政府会计主体必须编制决算报告和财务报告。</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决算报告的目标是向决算报告使用者提供与政府预算执行情况有关的信息,综合反映政府会计主体预算收支的年度执行结果,有助于决算报告使用者进行监督和管理,并为编制后续年度预算提供参考和依据。政府决算报告使用者包括各级人民代表大会及其常务委员会、各级政府及其有关部门、政府会计主体自身、社会公众和其他利益相关者。财务报告的目标是向财务报告使用者提供与政府的财务状况、运行情况(含运行成本)和现金流量等有关信息,反映政府会计主体公共受托责任履行情况,有助于财务报告使用者做出决策或者进行监督和管理。政府财务报告使用者包括各级人民代表大会常务委员会、债权人、各级政府及其有关部门、政府会计主体自身和其他利益相关者。</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4051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政府会计的特点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7530" y="2111375"/>
            <a:ext cx="10261600" cy="4038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政府会计的特点,主要指其与企业会计的不同。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、会计主体不同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政府会计的主体是各级政府、各部门和各单位,通俗地讲就是政府以及行政事业单位。而企业会计主体则是以营利为目的的各类从事生产经营活动的经济实体,即各行各业各种类型的企业。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、会计目标</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会计的目标是提供有利于信息使用者决策的信息,提供有利于信息使用者评价政府会计主体公共受托责任实现程度的信息,提供信息使用者监督检查政府会计主体的信息。企业使用的资金并不是公共资金,不承担公共受托责任,只承担股东的受托责任。所以企业会计的目标一般是为信息使用者提供决策信息和评价其受托责任的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57530" y="2111375"/>
            <a:ext cx="10261600" cy="4038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、会计核算对象即会计要素不同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政府会计不仅要核算财务会计的会计要素,也要核算纳入预算管理的预算资金的收支执行,由此产生了预算会计的会计要素。而企业会计只核算财务会计的会计要素,并不存在预算会计的会计要素。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即便都是财务会计的会计要素,政府会计的财务会计要素与企业会计的财务会计要素也不同。政府会计的财务会计要素是资产、负债、净资产、收入和费用;而企业会计则是资产、负债、所有者权益、收入、费用和利润。对于政府会计主体而言,净资产归属于公众,并不属于政府会计主体,所以不适合采用“所有者权益”这个会计要素,而采用“净资产”。企业会计以营利为目的,应该有“利润”会计要素;但政府会计不以营利为目的,是追求社会效益最大化,所以不应该有“利润”会计要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9" name="组合 38"/>
          <p:cNvGrpSpPr/>
          <p:nvPr userDrawn="1">
            <p:custDataLst>
              <p:tags r:id="rId1"/>
            </p:custDataLst>
          </p:nvPr>
        </p:nvGrpSpPr>
        <p:grpSpPr>
          <a:xfrm>
            <a:off x="4001597" y="6045200"/>
            <a:ext cx="8190403" cy="812800"/>
            <a:chOff x="4001597" y="5613400"/>
            <a:chExt cx="8190403" cy="1244600"/>
          </a:xfrm>
        </p:grpSpPr>
        <p:sp>
          <p:nvSpPr>
            <p:cNvPr id="4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1" name="等腰三角形 40"/>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07064" y="155004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会计等式不同</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74" name="任意多边形: 形状 21"/>
          <p:cNvSpPr/>
          <p:nvPr>
            <p:custDataLst>
              <p:tags r:id="rId7"/>
            </p:custDataLst>
          </p:nvPr>
        </p:nvSpPr>
        <p:spPr>
          <a:xfrm>
            <a:off x="2706785" y="2004861"/>
            <a:ext cx="6683904" cy="474314"/>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zh-CN" altLang="en-US" sz="2000">
                <a:solidFill>
                  <a:schemeClr val="tx1"/>
                </a:solidFill>
                <a:effectLst/>
              </a:rPr>
              <a:t>由于会计要素的不同</a:t>
            </a:r>
            <a:r>
              <a:rPr lang="en-US" altLang="zh-CN" sz="2000">
                <a:solidFill>
                  <a:schemeClr val="tx1"/>
                </a:solidFill>
                <a:effectLst/>
              </a:rPr>
              <a:t>,</a:t>
            </a:r>
            <a:r>
              <a:rPr lang="zh-CN" altLang="en-US" sz="2000">
                <a:solidFill>
                  <a:schemeClr val="tx1"/>
                </a:solidFill>
                <a:effectLst/>
              </a:rPr>
              <a:t>导致了会计等式的不同。</a:t>
            </a:r>
            <a:endParaRPr lang="zh-CN" altLang="en-US" sz="2000">
              <a:solidFill>
                <a:schemeClr val="tx1"/>
              </a:solidFill>
              <a:effectLst/>
            </a:endParaRPr>
          </a:p>
        </p:txBody>
      </p:sp>
      <p:sp>
        <p:nvSpPr>
          <p:cNvPr id="175" name="任意多边形: 形状 21"/>
          <p:cNvSpPr/>
          <p:nvPr>
            <p:custDataLst>
              <p:tags r:id="rId8"/>
            </p:custDataLst>
          </p:nvPr>
        </p:nvSpPr>
        <p:spPr>
          <a:xfrm>
            <a:off x="7070725" y="3364230"/>
            <a:ext cx="4032250" cy="704850"/>
          </a:xfrm>
          <a:prstGeom prst="roundRect">
            <a:avLst>
              <a:gd name="adj" fmla="val 0"/>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30000"/>
              </a:lnSpc>
              <a:buClrTx/>
              <a:buSzTx/>
              <a:buFontTx/>
            </a:pPr>
            <a:r>
              <a:rPr lang="zh-CN" altLang="en-US" sz="1600">
                <a:solidFill>
                  <a:schemeClr val="tx1"/>
                </a:solidFill>
                <a:effectLst/>
                <a:sym typeface="+mn-ea"/>
              </a:rPr>
              <a:t>资产+费用=负债+收入+所有者权益(动态)</a:t>
            </a:r>
            <a:endParaRPr lang="zh-CN" altLang="en-US" sz="1600">
              <a:solidFill>
                <a:schemeClr val="tx1"/>
              </a:solidFill>
              <a:effectLst/>
              <a:sym typeface="+mn-ea"/>
            </a:endParaRPr>
          </a:p>
        </p:txBody>
      </p:sp>
      <p:sp>
        <p:nvSpPr>
          <p:cNvPr id="176" name="任意多边形: 形状 21"/>
          <p:cNvSpPr/>
          <p:nvPr>
            <p:custDataLst>
              <p:tags r:id="rId9"/>
            </p:custDataLst>
          </p:nvPr>
        </p:nvSpPr>
        <p:spPr>
          <a:xfrm>
            <a:off x="1425575" y="3364230"/>
            <a:ext cx="2421255" cy="687070"/>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30000"/>
              </a:lnSpc>
              <a:buClrTx/>
              <a:buSzTx/>
              <a:buFontTx/>
            </a:pPr>
            <a:r>
              <a:rPr lang="zh-CN" altLang="en-US" sz="1600">
                <a:solidFill>
                  <a:schemeClr val="tx1"/>
                </a:solidFill>
                <a:effectLst/>
                <a:sym typeface="+mn-ea"/>
              </a:rPr>
              <a:t>企业会计的会计等式为</a:t>
            </a:r>
            <a:r>
              <a:rPr lang="en-US" altLang="zh-CN" sz="1600">
                <a:solidFill>
                  <a:schemeClr val="tx1"/>
                </a:solidFill>
                <a:effectLst/>
                <a:sym typeface="+mn-ea"/>
              </a:rPr>
              <a:t>:</a:t>
            </a:r>
            <a:endParaRPr lang="en-US" altLang="zh-CN" sz="1600">
              <a:solidFill>
                <a:schemeClr val="tx1"/>
              </a:solidFill>
              <a:effectLst/>
              <a:sym typeface="+mn-ea"/>
            </a:endParaRPr>
          </a:p>
        </p:txBody>
      </p:sp>
      <p:sp>
        <p:nvSpPr>
          <p:cNvPr id="177" name="任意多边形: 形状 21"/>
          <p:cNvSpPr/>
          <p:nvPr>
            <p:custDataLst>
              <p:tags r:id="rId10"/>
            </p:custDataLst>
          </p:nvPr>
        </p:nvSpPr>
        <p:spPr>
          <a:xfrm>
            <a:off x="4001770" y="3364230"/>
            <a:ext cx="2973070" cy="700405"/>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zh-CN" altLang="en-US" sz="1600">
                <a:solidFill>
                  <a:schemeClr val="tx1"/>
                </a:solidFill>
                <a:effectLst/>
              </a:rPr>
              <a:t>资产=负债+所有者权益(静态)</a:t>
            </a:r>
            <a:endParaRPr lang="zh-CN" altLang="en-US" sz="1600">
              <a:solidFill>
                <a:schemeClr val="tx1"/>
              </a:solidFill>
              <a:effectLst/>
            </a:endParaRPr>
          </a:p>
        </p:txBody>
      </p:sp>
      <p:sp>
        <p:nvSpPr>
          <p:cNvPr id="178" name="任意多边形: 形状 21"/>
          <p:cNvSpPr/>
          <p:nvPr>
            <p:custDataLst>
              <p:tags r:id="rId11"/>
            </p:custDataLst>
          </p:nvPr>
        </p:nvSpPr>
        <p:spPr>
          <a:xfrm>
            <a:off x="1478280" y="4251325"/>
            <a:ext cx="2523490" cy="808355"/>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zh-CN" altLang="en-US" sz="1600">
                <a:solidFill>
                  <a:schemeClr val="tx1"/>
                </a:solidFill>
                <a:effectLst/>
                <a:sym typeface="+mn-ea"/>
              </a:rPr>
              <a:t>政府会计的会计等式为</a:t>
            </a:r>
            <a:r>
              <a:rPr lang="en-US" altLang="zh-CN" sz="1600">
                <a:solidFill>
                  <a:schemeClr val="tx1"/>
                </a:solidFill>
                <a:effectLst/>
                <a:sym typeface="+mn-ea"/>
              </a:rPr>
              <a:t>:</a:t>
            </a:r>
            <a:endParaRPr lang="en-US" altLang="zh-CN" sz="1600">
              <a:solidFill>
                <a:schemeClr val="tx1"/>
              </a:solidFill>
              <a:effectLst/>
              <a:sym typeface="+mn-ea"/>
            </a:endParaRPr>
          </a:p>
        </p:txBody>
      </p:sp>
      <p:sp>
        <p:nvSpPr>
          <p:cNvPr id="179" name="任意多边形: 形状 21"/>
          <p:cNvSpPr/>
          <p:nvPr>
            <p:custDataLst>
              <p:tags r:id="rId12"/>
            </p:custDataLst>
          </p:nvPr>
        </p:nvSpPr>
        <p:spPr>
          <a:xfrm>
            <a:off x="8753475" y="4251325"/>
            <a:ext cx="2519045" cy="977900"/>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fontAlgn="auto">
              <a:lnSpc>
                <a:spcPct val="130000"/>
              </a:lnSpc>
              <a:buClrTx/>
              <a:buSzTx/>
              <a:buFontTx/>
            </a:pPr>
            <a:r>
              <a:rPr lang="zh-CN" altLang="en-US" sz="1600">
                <a:solidFill>
                  <a:schemeClr val="tx1"/>
                </a:solidFill>
                <a:effectLst/>
                <a:sym typeface="+mn-ea"/>
              </a:rPr>
              <a:t>资产+费用=负债+收入+净资产(财务会计动态)</a:t>
            </a:r>
            <a:endParaRPr lang="zh-CN" altLang="en-US" sz="1600">
              <a:solidFill>
                <a:schemeClr val="tx1"/>
              </a:solidFill>
              <a:effectLst/>
              <a:sym typeface="+mn-ea"/>
            </a:endParaRPr>
          </a:p>
        </p:txBody>
      </p:sp>
      <p:sp>
        <p:nvSpPr>
          <p:cNvPr id="180" name="任意多边形: 形状 21"/>
          <p:cNvSpPr/>
          <p:nvPr>
            <p:custDataLst>
              <p:tags r:id="rId13"/>
            </p:custDataLst>
          </p:nvPr>
        </p:nvSpPr>
        <p:spPr>
          <a:xfrm>
            <a:off x="4169410" y="4251960"/>
            <a:ext cx="2357120" cy="808355"/>
          </a:xfrm>
          <a:prstGeom prst="roundRect">
            <a:avLst>
              <a:gd name="adj" fmla="val 9633"/>
            </a:avLst>
          </a:prstGeom>
          <a:solidFill>
            <a:schemeClr val="accent2">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just" fontAlgn="auto">
              <a:lnSpc>
                <a:spcPct val="130000"/>
              </a:lnSpc>
              <a:buClrTx/>
              <a:buSzTx/>
              <a:buFontTx/>
            </a:pPr>
            <a:r>
              <a:rPr lang="zh-CN" altLang="en-US" sz="1600">
                <a:solidFill>
                  <a:schemeClr val="tx1"/>
                </a:solidFill>
                <a:effectLst/>
                <a:sym typeface="+mn-ea"/>
              </a:rPr>
              <a:t>预算收入-预算支出=预算结余(预算会计)</a:t>
            </a:r>
            <a:endParaRPr lang="zh-CN" altLang="en-US" sz="1600">
              <a:solidFill>
                <a:schemeClr val="tx1"/>
              </a:solidFill>
              <a:effectLst/>
              <a:sym typeface="+mn-ea"/>
            </a:endParaRPr>
          </a:p>
        </p:txBody>
      </p:sp>
      <p:sp>
        <p:nvSpPr>
          <p:cNvPr id="181" name="任意多边形: 形状 21"/>
          <p:cNvSpPr/>
          <p:nvPr>
            <p:custDataLst>
              <p:tags r:id="rId14"/>
            </p:custDataLst>
          </p:nvPr>
        </p:nvSpPr>
        <p:spPr>
          <a:xfrm>
            <a:off x="6677252" y="4252161"/>
            <a:ext cx="1894231" cy="688043"/>
          </a:xfrm>
          <a:prstGeom prst="roundRect">
            <a:avLst>
              <a:gd name="adj" fmla="val 9633"/>
            </a:avLst>
          </a:prstGeom>
          <a:solidFill>
            <a:schemeClr val="accent1">
              <a:lumMod val="40000"/>
              <a:lumOff val="60000"/>
              <a:alpha val="15000"/>
            </a:schemeClr>
          </a:solidFill>
          <a:ln w="50800" cap="flat">
            <a:noFill/>
            <a:prstDash val="solid"/>
            <a:miter/>
          </a:ln>
          <a:effectLst/>
        </p:spPr>
        <p:txBody>
          <a:bodyPr rot="0" spcFirstLastPara="0" vertOverflow="overflow" horzOverflow="overflow" vert="horz" wrap="square" lIns="144145" tIns="198120" rIns="144145" bIns="36195"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just" fontAlgn="auto">
              <a:lnSpc>
                <a:spcPct val="130000"/>
              </a:lnSpc>
            </a:pPr>
            <a:r>
              <a:rPr lang="zh-CN" altLang="en-US" sz="1600">
                <a:solidFill>
                  <a:schemeClr val="tx1"/>
                </a:solidFill>
                <a:effectLst/>
                <a:sym typeface="+mn-ea"/>
              </a:rPr>
              <a:t>资产=负债+净资产(财务会计静态)</a:t>
            </a:r>
            <a:endParaRPr lang="zh-CN" altLang="en-US" sz="1600">
              <a:solidFill>
                <a:schemeClr val="tx1"/>
              </a:solidFill>
              <a:effectLst/>
              <a:sym typeface="+mn-ea"/>
            </a:endParaRPr>
          </a:p>
        </p:txBody>
      </p:sp>
    </p:spTree>
    <p:custDataLst>
      <p:tags r:id="rId15"/>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07064" y="179388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5</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会计核算基础不同</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94740" y="2478405"/>
            <a:ext cx="10049510" cy="35807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政府会计的预算会计实行收付实现制(国务院另有规定的,依照其规定);政府会计的财务会计实行权责发生制。企业会计只实行权责发生制。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付实现制又称为现金制,以现金的实际收付时间作为确认、记录和报告交易的基础。以收到现金的时间和金额来确认收入的实现,以现金支付的时间和金额来确认支出的实现。权责发生制又称为应计制,收入和支出以应收到或应支付时确认。引起收入的交易一旦发生,不管是否真正有现金流入都确认为收入已经实现;引起费用的交易一旦发生,不管现金是否流出,都确认为支出的实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835" y="1383665"/>
            <a:ext cx="11370945" cy="51117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6</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会计报告不同</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2000250"/>
            <a:ext cx="10959465" cy="42602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政府会计因为由预算会计和财务会计两部分组成,对应预算会计的有政府决算报告,对应财务会计的有政府财务报告。而企业会计只有财务会计,没有预算会计,所以企业只有财务报告。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决算报告是综合反映政府会计主体年度预算收支执行结果的文件。政府决算报告应当包括决算报表和其他应当在决算报告中反映的相关信息和资料。政府财务报告是反映政府会计主体某一特定日期的财务状况和某一会计期间的运行情况和现金流量等信息的文件。政府财务报告应当包括财务报表和其他应当在财务报告中披露的相关信息和资料。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财务报告是企业向财务会计报告使用者提供与企业财务状况、经营成果和现金流量等有关会计信息,反映企业管理层受托责任履行情况的书面报告。企业财务报告由财务报表和财务情况说明书组成。企业财务报表是对企业财务状况、经营成果和现金流量的结构性表述。财务报表至少应当包括下列组成部分:资产负债表、利润表、现金流量表、所有者权益(或股东权益)变动表和附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304573" y="2144610"/>
            <a:ext cx="7561277"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上市公司现在也公布企业财务决算报告,但与政府决算报告不同,没有决算报表,只是对年度财务数字的一些分析。我国国有企业按照财政部的统一规定,必须编制财务会计决算报告。从财政部规定的内容看,国有企业、国有控股公司和城镇集体企业编制的财务会计决算报告包括资产负债表、利润表、所有者权益变动表、国有资本权益变动表、资产减值情况表等财务会计报表,以及报表附注、财务情况说明书、财务分析报告等,其实质还是年度财务报告,与政府决算报告完全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第一章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与非营利组织会计概述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政府与非营利组织会计主要由两部分组成:一部分是政府会计,另一部分是非营利组织会计。我国的政府会计又包括财政总会计和行政事业单位会计两个子部分。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自2014年新《预算法》规定建立权责发生制的政府综合财务报告制度起,开启了政府会计制度改革的步伐。2015年颁布的要求2017年实施的《政府会计准则——基本准则》则是政府会计制度改革的第一步。陆续出台的各《政府会计具体准则》及其应用指南、《政府会计制度——行政事业单位会计科目和报表》《财政总会计制度》和一系列《政府会计准则制度解释》则为政府会计制度的实施奠定了可操作的基础和依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9595" y="1536700"/>
            <a:ext cx="11324590" cy="13201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fontScale="90000" lnSpcReduction="20000"/>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220" dirty="0" err="1">
                <a:solidFill>
                  <a:schemeClr val="dk1"/>
                </a:solidFill>
                <a:latin typeface="汉仪旗黑-85S" panose="00020600040101010101" charset="-128"/>
                <a:ea typeface="汉仪旗黑-85S" panose="00020600040101010101" charset="-128"/>
                <a:sym typeface="微软雅黑" panose="020B0503020204020204" charset="-122"/>
              </a:rPr>
              <a:t>三、</a:t>
            </a:r>
            <a:r>
              <a:rPr sz="2220" dirty="0" err="1">
                <a:solidFill>
                  <a:schemeClr val="dk1"/>
                </a:solidFill>
                <a:latin typeface="汉仪旗黑-85S" panose="00020600040101010101" charset="-128"/>
                <a:ea typeface="汉仪旗黑-85S" panose="00020600040101010101" charset="-128"/>
                <a:sym typeface="微软雅黑" panose="020B0503020204020204" charset="-122"/>
              </a:rPr>
              <a:t>我国政府会计标准体系</a:t>
            </a:r>
            <a:endParaRPr sz="2220"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sz="2220" dirty="0" err="1">
              <a:solidFill>
                <a:schemeClr val="dk1"/>
              </a:solidFill>
              <a:latin typeface="汉仪旗黑-85S" panose="00020600040101010101" charset="-128"/>
              <a:ea typeface="汉仪旗黑-85S" panose="00020600040101010101" charset="-128"/>
              <a:sym typeface="微软雅黑" panose="020B0503020204020204" charset="-122"/>
            </a:endParaRPr>
          </a:p>
          <a:p>
            <a:r>
              <a:rPr lang="zh-CN" altLang="en-US" sz="2220" spc="100" dirty="0">
                <a:ln w="3175">
                  <a:noFill/>
                  <a:prstDash val="dash"/>
                </a:ln>
                <a:solidFill>
                  <a:schemeClr val="dk1">
                    <a:lumMod val="75000"/>
                    <a:lumOff val="25000"/>
                  </a:schemeClr>
                </a:solidFill>
                <a:uFillTx/>
                <a:sym typeface="+mn-ea"/>
              </a:rPr>
              <a:t>根据2014年的《权责发生制政府综合财务报告制度改革方案》,政府会计标准体系主要由四个层次组成:</a:t>
            </a:r>
            <a:endPar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66" name="矩形 265"/>
          <p:cNvSpPr/>
          <p:nvPr>
            <p:custDataLst>
              <p:tags r:id="rId7"/>
            </p:custDataLst>
          </p:nvPr>
        </p:nvSpPr>
        <p:spPr>
          <a:xfrm>
            <a:off x="609600" y="3121305"/>
            <a:ext cx="2511769" cy="2105416"/>
          </a:xfrm>
          <a:prstGeom prst="rect">
            <a:avLst/>
          </a:prstGeom>
          <a:solidFill>
            <a:schemeClr val="accent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lIns="396240" tIns="288290" rIns="396240" bIns="107950" rtlCol="0" anchor="ctr"/>
          <a:p>
            <a:pPr algn="just"/>
            <a:endParaRPr lang="zh-CN" altLang="en-US" sz="1300">
              <a:solidFill>
                <a:schemeClr val="tx1"/>
              </a:solidFill>
            </a:endParaRPr>
          </a:p>
        </p:txBody>
      </p:sp>
      <p:sp>
        <p:nvSpPr>
          <p:cNvPr id="267" name="矩形 266"/>
          <p:cNvSpPr/>
          <p:nvPr>
            <p:custDataLst>
              <p:tags r:id="rId8"/>
            </p:custDataLst>
          </p:nvPr>
        </p:nvSpPr>
        <p:spPr>
          <a:xfrm rot="5400000">
            <a:off x="1847707" y="1882563"/>
            <a:ext cx="36191" cy="2511134"/>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68" name="矩形 267"/>
          <p:cNvSpPr/>
          <p:nvPr>
            <p:custDataLst>
              <p:tags r:id="rId9"/>
            </p:custDataLst>
          </p:nvPr>
        </p:nvSpPr>
        <p:spPr>
          <a:xfrm>
            <a:off x="847063" y="3306069"/>
            <a:ext cx="2055892" cy="373972"/>
          </a:xfrm>
          <a:prstGeom prst="rect">
            <a:avLst/>
          </a:prstGeom>
          <a:noFill/>
        </p:spPr>
        <p:txBody>
          <a:bodyPr wrap="square" lIns="0" tIns="0" rIns="0" bIns="0" rtlCol="0" anchor="b">
            <a:noAutofit/>
          </a:bodyPr>
          <a:p>
            <a:pPr algn="just">
              <a:spcBef>
                <a:spcPct val="0"/>
              </a:spcBef>
              <a:spcAft>
                <a:spcPct val="0"/>
              </a:spcAft>
            </a:pPr>
            <a:r>
              <a:rPr lang="zh-CN" altLang="en-US" sz="1200" b="1">
                <a:solidFill>
                  <a:schemeClr val="accent1"/>
                </a:solidFill>
                <a:latin typeface="+mn-ea"/>
                <a:cs typeface="+mn-ea"/>
                <a:sym typeface="+mn-ea"/>
              </a:rPr>
              <a:t>政府会计基本准则</a:t>
            </a:r>
            <a:endParaRPr lang="zh-CN" altLang="en-US" sz="1200" b="1">
              <a:solidFill>
                <a:schemeClr val="accent1"/>
              </a:solidFill>
              <a:latin typeface="+mn-ea"/>
              <a:cs typeface="+mn-ea"/>
              <a:sym typeface="+mn-ea"/>
            </a:endParaRPr>
          </a:p>
        </p:txBody>
      </p:sp>
      <p:sp>
        <p:nvSpPr>
          <p:cNvPr id="269" name="矩形 268"/>
          <p:cNvSpPr/>
          <p:nvPr>
            <p:custDataLst>
              <p:tags r:id="rId10"/>
            </p:custDataLst>
          </p:nvPr>
        </p:nvSpPr>
        <p:spPr>
          <a:xfrm>
            <a:off x="845793" y="3718771"/>
            <a:ext cx="2055892" cy="1333981"/>
          </a:xfrm>
          <a:prstGeom prst="rect">
            <a:avLst/>
          </a:prstGeom>
          <a:noFill/>
        </p:spPr>
        <p:txBody>
          <a:bodyPr wrap="square" lIns="0" tIns="0" rIns="0" bIns="0" rtlCol="0" anchor="t" anchorCtr="0">
            <a:noAutofit/>
          </a:bodyPr>
          <a:p>
            <a:pPr indent="0" algn="just" fontAlgn="auto">
              <a:lnSpc>
                <a:spcPct val="135000"/>
              </a:lnSpc>
              <a:spcBef>
                <a:spcPct val="0"/>
              </a:spcBef>
              <a:spcAft>
                <a:spcPct val="0"/>
              </a:spcAft>
            </a:pPr>
            <a:r>
              <a:rPr lang="zh-CN" altLang="en-US" sz="1250">
                <a:ln>
                  <a:noFill/>
                  <a:prstDash val="sysDot"/>
                </a:ln>
                <a:solidFill>
                  <a:schemeClr val="tx1">
                    <a:lumMod val="85000"/>
                    <a:lumOff val="15000"/>
                  </a:schemeClr>
                </a:solidFill>
                <a:latin typeface="+mn-ea"/>
                <a:cs typeface="+mn-ea"/>
                <a:sym typeface="+mn-ea"/>
              </a:rPr>
              <a:t>概述了政府会计的基本原则和框架。</a:t>
            </a:r>
            <a:endParaRPr lang="zh-CN" altLang="en-US" sz="1250">
              <a:ln>
                <a:noFill/>
                <a:prstDash val="sysDot"/>
              </a:ln>
              <a:solidFill>
                <a:schemeClr val="tx1">
                  <a:lumMod val="85000"/>
                  <a:lumOff val="15000"/>
                </a:schemeClr>
              </a:solidFill>
              <a:latin typeface="+mn-ea"/>
              <a:cs typeface="+mn-ea"/>
              <a:sym typeface="+mn-ea"/>
            </a:endParaRPr>
          </a:p>
        </p:txBody>
      </p:sp>
      <p:sp>
        <p:nvSpPr>
          <p:cNvPr id="270" name="矩形 269"/>
          <p:cNvSpPr/>
          <p:nvPr>
            <p:custDataLst>
              <p:tags r:id="rId11"/>
            </p:custDataLst>
          </p:nvPr>
        </p:nvSpPr>
        <p:spPr>
          <a:xfrm>
            <a:off x="3429944" y="3121305"/>
            <a:ext cx="2511769" cy="2105416"/>
          </a:xfrm>
          <a:prstGeom prst="rect">
            <a:avLst/>
          </a:prstGeom>
          <a:solidFill>
            <a:schemeClr val="accent2">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lIns="396240" tIns="288290" rIns="396240" bIns="107950" rtlCol="0" anchor="ctr"/>
          <a:p>
            <a:pPr algn="just"/>
            <a:endParaRPr lang="zh-CN" altLang="en-US" sz="1300">
              <a:solidFill>
                <a:schemeClr val="tx1"/>
              </a:solidFill>
            </a:endParaRPr>
          </a:p>
        </p:txBody>
      </p:sp>
      <p:sp>
        <p:nvSpPr>
          <p:cNvPr id="271" name="矩形 270"/>
          <p:cNvSpPr/>
          <p:nvPr>
            <p:custDataLst>
              <p:tags r:id="rId12"/>
            </p:custDataLst>
          </p:nvPr>
        </p:nvSpPr>
        <p:spPr>
          <a:xfrm rot="5400000">
            <a:off x="4668050" y="1882563"/>
            <a:ext cx="36191" cy="2511134"/>
          </a:xfrm>
          <a:prstGeom prst="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72" name="矩形 271"/>
          <p:cNvSpPr/>
          <p:nvPr>
            <p:custDataLst>
              <p:tags r:id="rId13"/>
            </p:custDataLst>
          </p:nvPr>
        </p:nvSpPr>
        <p:spPr>
          <a:xfrm>
            <a:off x="3667406" y="3306069"/>
            <a:ext cx="2055892" cy="373972"/>
          </a:xfrm>
          <a:prstGeom prst="rect">
            <a:avLst/>
          </a:prstGeom>
          <a:noFill/>
        </p:spPr>
        <p:txBody>
          <a:bodyPr wrap="square" lIns="0" tIns="0" rIns="0" bIns="0" rtlCol="0" anchor="b">
            <a:noAutofit/>
          </a:bodyPr>
          <a:p>
            <a:pPr algn="just">
              <a:spcBef>
                <a:spcPct val="0"/>
              </a:spcBef>
              <a:spcAft>
                <a:spcPct val="0"/>
              </a:spcAft>
            </a:pPr>
            <a:r>
              <a:rPr lang="zh-CN" altLang="en-US" sz="1200" b="1">
                <a:solidFill>
                  <a:schemeClr val="accent2"/>
                </a:solidFill>
                <a:latin typeface="+mn-ea"/>
                <a:cs typeface="+mn-ea"/>
                <a:sym typeface="+mn-ea"/>
              </a:rPr>
              <a:t>政府会计具体准则</a:t>
            </a:r>
            <a:endParaRPr lang="zh-CN" altLang="en-US" sz="1200" b="1">
              <a:solidFill>
                <a:schemeClr val="accent2"/>
              </a:solidFill>
              <a:latin typeface="+mn-ea"/>
              <a:cs typeface="+mn-ea"/>
              <a:sym typeface="+mn-ea"/>
            </a:endParaRPr>
          </a:p>
        </p:txBody>
      </p:sp>
      <p:sp>
        <p:nvSpPr>
          <p:cNvPr id="273" name="矩形 272"/>
          <p:cNvSpPr/>
          <p:nvPr>
            <p:custDataLst>
              <p:tags r:id="rId14"/>
            </p:custDataLst>
          </p:nvPr>
        </p:nvSpPr>
        <p:spPr>
          <a:xfrm>
            <a:off x="3666136" y="3718771"/>
            <a:ext cx="2055892" cy="1333981"/>
          </a:xfrm>
          <a:prstGeom prst="rect">
            <a:avLst/>
          </a:prstGeom>
          <a:noFill/>
        </p:spPr>
        <p:txBody>
          <a:bodyPr wrap="square" lIns="0" tIns="0" rIns="0" bIns="0" rtlCol="0" anchor="t" anchorCtr="0">
            <a:noAutofit/>
          </a:bodyPr>
          <a:p>
            <a:pPr indent="0" algn="just" fontAlgn="auto">
              <a:lnSpc>
                <a:spcPct val="135000"/>
              </a:lnSpc>
              <a:spcBef>
                <a:spcPct val="0"/>
              </a:spcBef>
              <a:spcAft>
                <a:spcPct val="0"/>
              </a:spcAft>
            </a:pPr>
            <a:r>
              <a:rPr lang="zh-CN" altLang="en-US" sz="1250">
                <a:ln>
                  <a:noFill/>
                  <a:prstDash val="sysDot"/>
                </a:ln>
                <a:solidFill>
                  <a:schemeClr val="tx1">
                    <a:lumMod val="85000"/>
                    <a:lumOff val="15000"/>
                  </a:schemeClr>
                </a:solidFill>
                <a:latin typeface="+mn-ea"/>
                <a:cs typeface="+mn-ea"/>
                <a:sym typeface="+mn-ea"/>
              </a:rPr>
              <a:t>详细阐述了政府会计操作的具体规则和标准。</a:t>
            </a:r>
            <a:endParaRPr lang="zh-CN" altLang="en-US" sz="1250">
              <a:ln>
                <a:noFill/>
                <a:prstDash val="sysDot"/>
              </a:ln>
              <a:solidFill>
                <a:schemeClr val="tx1">
                  <a:lumMod val="85000"/>
                  <a:lumOff val="15000"/>
                </a:schemeClr>
              </a:solidFill>
              <a:latin typeface="+mn-ea"/>
              <a:cs typeface="+mn-ea"/>
              <a:sym typeface="+mn-ea"/>
            </a:endParaRPr>
          </a:p>
        </p:txBody>
      </p:sp>
      <p:sp>
        <p:nvSpPr>
          <p:cNvPr id="274" name="矩形 273"/>
          <p:cNvSpPr/>
          <p:nvPr>
            <p:custDataLst>
              <p:tags r:id="rId15"/>
            </p:custDataLst>
          </p:nvPr>
        </p:nvSpPr>
        <p:spPr>
          <a:xfrm>
            <a:off x="6250287" y="3121305"/>
            <a:ext cx="2511769" cy="2105416"/>
          </a:xfrm>
          <a:prstGeom prst="rect">
            <a:avLst/>
          </a:prstGeom>
          <a:solidFill>
            <a:schemeClr val="accent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lIns="396240" tIns="288290" rIns="396240" bIns="107950" rtlCol="0" anchor="ctr"/>
          <a:p>
            <a:pPr algn="just"/>
            <a:endParaRPr lang="zh-CN" altLang="en-US" sz="1300">
              <a:solidFill>
                <a:schemeClr val="tx1"/>
              </a:solidFill>
            </a:endParaRPr>
          </a:p>
        </p:txBody>
      </p:sp>
      <p:sp>
        <p:nvSpPr>
          <p:cNvPr id="275" name="矩形 274"/>
          <p:cNvSpPr/>
          <p:nvPr>
            <p:custDataLst>
              <p:tags r:id="rId16"/>
            </p:custDataLst>
          </p:nvPr>
        </p:nvSpPr>
        <p:spPr>
          <a:xfrm rot="5400000">
            <a:off x="7488394" y="1882563"/>
            <a:ext cx="36191" cy="2511134"/>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76" name="矩形 275"/>
          <p:cNvSpPr/>
          <p:nvPr>
            <p:custDataLst>
              <p:tags r:id="rId17"/>
            </p:custDataLst>
          </p:nvPr>
        </p:nvSpPr>
        <p:spPr>
          <a:xfrm>
            <a:off x="6487750" y="3306069"/>
            <a:ext cx="2055892" cy="373972"/>
          </a:xfrm>
          <a:prstGeom prst="rect">
            <a:avLst/>
          </a:prstGeom>
          <a:noFill/>
        </p:spPr>
        <p:txBody>
          <a:bodyPr wrap="square" lIns="0" tIns="0" rIns="0" bIns="0" rtlCol="0" anchor="b">
            <a:noAutofit/>
          </a:bodyPr>
          <a:p>
            <a:pPr algn="just">
              <a:spcBef>
                <a:spcPct val="0"/>
              </a:spcBef>
              <a:spcAft>
                <a:spcPct val="0"/>
              </a:spcAft>
            </a:pPr>
            <a:r>
              <a:rPr lang="zh-CN" altLang="en-US" sz="1200" b="1">
                <a:solidFill>
                  <a:schemeClr val="accent1"/>
                </a:solidFill>
                <a:latin typeface="+mn-ea"/>
                <a:cs typeface="+mn-ea"/>
                <a:sym typeface="+mn-ea"/>
              </a:rPr>
              <a:t>政府会计具体准则的应用指南</a:t>
            </a:r>
            <a:endParaRPr lang="zh-CN" altLang="en-US" sz="1200" b="1">
              <a:solidFill>
                <a:schemeClr val="accent1"/>
              </a:solidFill>
              <a:latin typeface="+mn-ea"/>
              <a:cs typeface="+mn-ea"/>
              <a:sym typeface="+mn-ea"/>
            </a:endParaRPr>
          </a:p>
        </p:txBody>
      </p:sp>
      <p:sp>
        <p:nvSpPr>
          <p:cNvPr id="277" name="矩形 276"/>
          <p:cNvSpPr/>
          <p:nvPr>
            <p:custDataLst>
              <p:tags r:id="rId18"/>
            </p:custDataLst>
          </p:nvPr>
        </p:nvSpPr>
        <p:spPr>
          <a:xfrm>
            <a:off x="6486480" y="3718771"/>
            <a:ext cx="2055892" cy="1333981"/>
          </a:xfrm>
          <a:prstGeom prst="rect">
            <a:avLst/>
          </a:prstGeom>
          <a:noFill/>
        </p:spPr>
        <p:txBody>
          <a:bodyPr wrap="square" lIns="0" tIns="0" rIns="0" bIns="0" rtlCol="0" anchor="t" anchorCtr="0">
            <a:noAutofit/>
          </a:bodyPr>
          <a:p>
            <a:pPr indent="0" algn="just" fontAlgn="auto">
              <a:lnSpc>
                <a:spcPct val="135000"/>
              </a:lnSpc>
              <a:spcBef>
                <a:spcPct val="0"/>
              </a:spcBef>
              <a:spcAft>
                <a:spcPct val="0"/>
              </a:spcAft>
            </a:pPr>
            <a:r>
              <a:rPr lang="zh-CN" altLang="en-US" sz="1250">
                <a:ln>
                  <a:noFill/>
                  <a:prstDash val="sysDot"/>
                </a:ln>
                <a:solidFill>
                  <a:schemeClr val="tx1">
                    <a:lumMod val="85000"/>
                    <a:lumOff val="15000"/>
                  </a:schemeClr>
                </a:solidFill>
                <a:latin typeface="+mn-ea"/>
                <a:cs typeface="+mn-ea"/>
                <a:sym typeface="+mn-ea"/>
              </a:rPr>
              <a:t>提供了政府会计具体准则在实际操作中的应用指导。</a:t>
            </a:r>
            <a:endParaRPr lang="zh-CN" altLang="en-US" sz="1250">
              <a:ln>
                <a:noFill/>
                <a:prstDash val="sysDot"/>
              </a:ln>
              <a:solidFill>
                <a:schemeClr val="tx1">
                  <a:lumMod val="85000"/>
                  <a:lumOff val="15000"/>
                </a:schemeClr>
              </a:solidFill>
              <a:latin typeface="+mn-ea"/>
              <a:cs typeface="+mn-ea"/>
              <a:sym typeface="+mn-ea"/>
            </a:endParaRPr>
          </a:p>
        </p:txBody>
      </p:sp>
      <p:sp>
        <p:nvSpPr>
          <p:cNvPr id="278" name="矩形 277"/>
          <p:cNvSpPr/>
          <p:nvPr>
            <p:custDataLst>
              <p:tags r:id="rId19"/>
            </p:custDataLst>
          </p:nvPr>
        </p:nvSpPr>
        <p:spPr>
          <a:xfrm>
            <a:off x="9070631" y="3121305"/>
            <a:ext cx="2511769" cy="2105416"/>
          </a:xfrm>
          <a:prstGeom prst="rect">
            <a:avLst/>
          </a:prstGeom>
          <a:solidFill>
            <a:schemeClr val="accent2">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lIns="396240" tIns="288290" rIns="396240" bIns="107950" rtlCol="0" anchor="ctr"/>
          <a:p>
            <a:pPr algn="just"/>
            <a:endParaRPr lang="zh-CN" altLang="en-US" sz="1300">
              <a:solidFill>
                <a:schemeClr val="tx1"/>
              </a:solidFill>
            </a:endParaRPr>
          </a:p>
        </p:txBody>
      </p:sp>
      <p:sp>
        <p:nvSpPr>
          <p:cNvPr id="279" name="矩形 278"/>
          <p:cNvSpPr/>
          <p:nvPr>
            <p:custDataLst>
              <p:tags r:id="rId20"/>
            </p:custDataLst>
          </p:nvPr>
        </p:nvSpPr>
        <p:spPr>
          <a:xfrm rot="5400000">
            <a:off x="10308737" y="1882563"/>
            <a:ext cx="36191" cy="2511134"/>
          </a:xfrm>
          <a:prstGeom prst="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280" name="矩形 279"/>
          <p:cNvSpPr/>
          <p:nvPr>
            <p:custDataLst>
              <p:tags r:id="rId21"/>
            </p:custDataLst>
          </p:nvPr>
        </p:nvSpPr>
        <p:spPr>
          <a:xfrm>
            <a:off x="9308093" y="3306069"/>
            <a:ext cx="2055892" cy="373972"/>
          </a:xfrm>
          <a:prstGeom prst="rect">
            <a:avLst/>
          </a:prstGeom>
          <a:noFill/>
        </p:spPr>
        <p:txBody>
          <a:bodyPr wrap="square" lIns="0" tIns="0" rIns="0" bIns="0" rtlCol="0" anchor="b">
            <a:noAutofit/>
          </a:bodyPr>
          <a:p>
            <a:pPr algn="just">
              <a:spcBef>
                <a:spcPct val="0"/>
              </a:spcBef>
              <a:spcAft>
                <a:spcPct val="0"/>
              </a:spcAft>
            </a:pPr>
            <a:r>
              <a:rPr lang="zh-CN" altLang="en-US" sz="1200" b="1">
                <a:solidFill>
                  <a:schemeClr val="accent2"/>
                </a:solidFill>
                <a:latin typeface="+mn-ea"/>
                <a:cs typeface="+mn-ea"/>
                <a:sym typeface="+mn-ea"/>
              </a:rPr>
              <a:t>政府会计具体制度</a:t>
            </a:r>
            <a:endParaRPr lang="zh-CN" altLang="en-US" sz="1200" b="1">
              <a:solidFill>
                <a:schemeClr val="accent2"/>
              </a:solidFill>
              <a:latin typeface="+mn-ea"/>
              <a:cs typeface="+mn-ea"/>
              <a:sym typeface="+mn-ea"/>
            </a:endParaRPr>
          </a:p>
        </p:txBody>
      </p:sp>
      <p:sp>
        <p:nvSpPr>
          <p:cNvPr id="281" name="矩形 280"/>
          <p:cNvSpPr/>
          <p:nvPr>
            <p:custDataLst>
              <p:tags r:id="rId22"/>
            </p:custDataLst>
          </p:nvPr>
        </p:nvSpPr>
        <p:spPr>
          <a:xfrm>
            <a:off x="9306823" y="3718771"/>
            <a:ext cx="2055892" cy="1333981"/>
          </a:xfrm>
          <a:prstGeom prst="rect">
            <a:avLst/>
          </a:prstGeom>
          <a:noFill/>
        </p:spPr>
        <p:txBody>
          <a:bodyPr wrap="square" lIns="0" tIns="0" rIns="0" bIns="0" rtlCol="0" anchor="t" anchorCtr="0">
            <a:noAutofit/>
          </a:bodyPr>
          <a:p>
            <a:pPr indent="0" algn="just" fontAlgn="auto">
              <a:lnSpc>
                <a:spcPct val="135000"/>
              </a:lnSpc>
              <a:spcBef>
                <a:spcPct val="0"/>
              </a:spcBef>
              <a:spcAft>
                <a:spcPct val="0"/>
              </a:spcAft>
            </a:pPr>
            <a:r>
              <a:rPr lang="zh-CN" altLang="en-US" sz="1250">
                <a:ln>
                  <a:noFill/>
                  <a:prstDash val="sysDot"/>
                </a:ln>
                <a:solidFill>
                  <a:schemeClr val="tx1">
                    <a:lumMod val="85000"/>
                    <a:lumOff val="15000"/>
                  </a:schemeClr>
                </a:solidFill>
                <a:latin typeface="+mn-ea"/>
                <a:cs typeface="+mn-ea"/>
                <a:sym typeface="+mn-ea"/>
              </a:rPr>
              <a:t>包括财政总会计和行政事业单位会计，详细说明了不同政府会计主体的会计制度。</a:t>
            </a:r>
            <a:endParaRPr lang="zh-CN" altLang="en-US" sz="1250">
              <a:ln>
                <a:noFill/>
                <a:prstDash val="sysDot"/>
              </a:ln>
              <a:solidFill>
                <a:schemeClr val="tx1">
                  <a:lumMod val="85000"/>
                  <a:lumOff val="15000"/>
                </a:schemeClr>
              </a:solidFill>
              <a:latin typeface="+mn-ea"/>
              <a:cs typeface="+mn-ea"/>
              <a:sym typeface="+mn-ea"/>
            </a:endParaRPr>
          </a:p>
        </p:txBody>
      </p:sp>
    </p:spTree>
    <p:custDataLst>
      <p:tags r:id="rId23"/>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2605" y="1536700"/>
            <a:ext cx="112776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政府会计基本准则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28700" y="2232025"/>
            <a:ext cx="9375775" cy="35483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政府会计基本准则用于规范政府会计目标、政府会计主体、政府会计信息质量要求、政府会计核算基础,以及政府会计要素定义、确认和计量原则、列报要求等原则事项。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政府会计基本准则作为政府会计的“概念框架”,统驭政府会计具体准则和政府会计制度的制定,并为政府会计实务问题提供处理原则,为编制政府财务报告提供基础标准。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《政府会计准则——基本准则》发布于2015年10月23日,2017年1月1日施行。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32769" y="15430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政府会计具体准则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政府会计具体准则依据政府会计基本准则制定,用于规范政府会计主体发生的经济业务或事项的会计处理,详细规定经济业务或事项引起的会计要素变动的确认、计量、记录和报告。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政府会计具体准则不能违背政府会计基本准则,是政府会计基本准则的下位法规。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底,我国发布了11个政府会计具体准则,包括:《政府会计准则第1号——存货》《政府会计准则第2号——投资》《政府会计准则第3号——固定资产》《政府会计准则第4号——无形资产》《政府会计准则第5号——公共基础设施》《政府会计准则第6号——政府储备物资》《政府会计准则第7号——会计调整》《政府会计准则第8号——负债》《政府会计准则第9号——财务报表编制和列报》《政府会计准则第10号——政府和社会资本合作项目合同》《政府会计准则第 11 号——文物资源》。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4831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62814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政府会计具体准则的应用指南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93165" y="2522220"/>
            <a:ext cx="9542145" cy="33013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政府会计具体准则的应用指南是对具体准则的实际应用做出的操作性规定。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截至2023年底,我国出台了《&lt;政府会计准则第3号——固定资产&gt;应用指南》《&lt;政府会计准则第10号——政府和社会资本合作项目合同&gt;应用指南》《&lt;政府会计准则第 11 号——文物资源&gt;应用指南》。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13719" y="166243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政府会计制度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我国《政府会计准则——基本准则》的规定,政府会计主体是各级政府、各部门、各单位,所以政府会计制度应该包括财政总会计制度和行政事业单位会计制度。我国2017年发布了《政府会计制度——行政事业单位会计科目和报表》,要求2019年1月1日起各部门各单位按照此制度施行。我国的各级政府则实行2022年发布要求2023年1月1日开始施行的《财政总会计制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《政府会计制度——行政事业单位会计科目和报表》规定, 行政事业单位的会计科目设置须实现预算会计和财务会计双重功能。预算会计科目应准确、完整反映单位的预算收入、预算支出和预算结余等预算执行信息,财务会计科目应全面、准确反映单位的资产、负债、净资产、收入、费用等财务信息。条件成熟时,推行单位成本会计,规定单位运行成本归集和分摊方法等,反映单位向社会提供公共服务支出和机关运行成本等财务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2609" y="153543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政府会计制度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142490" y="2144395"/>
            <a:ext cx="7774305" cy="39858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规定，总会计是各级政府财政核算、反映、监督一般公共预算资金、政府性基金预算资金、国有资本经营预算资金、社会保险基金预算资金以及财政专户管理资金、专用基金和代管资金等资金有关的经济活动或事项的专业会计。会计科目同样分设预算会计科目和财务会计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标准体系之间的关系应该从政府会计基本准则、政府会计具体准则、具体准则应用指南和政府会计制度,自上而下进行规范和约束:基本准则约束具体准则及其应用指南和政府会计制度;具体准则约束其应用指南和政府会计制度;具体准则的应用指南也对政府会计制度有约束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16230" y="1569720"/>
            <a:ext cx="11071860" cy="47529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了这四层主要的标准体系外,我国财政部还出台了一系列政府会计准则制度解释。截至2023年底共出台了七个政府会计准则制度解释。政府会计准则制度解释是对政府会计准则和制度的一些解释和补充,主要是为了回应和解决政府会计准则制度实施中的问题,对政府会计准则制度相关内容做进一步的解释说明,补充和完善政府会计准则制度中的相关规定。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为有些事业单位的业务比较特殊,2019年之前有自己的独立行业会计制度,如《医院会计制度》《科学事业单位会计制度》《高等学校会计制度》等。我国财政部考虑这些事业单位的特殊业务和新旧会计制度的衔接,出台了一系列的特殊行业事业单位关于执行《政府会计制度——行政事业单位会计科目和报表》的补充规定和衔接规定。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24819"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政</a:t>
            </a:r>
            <a:r>
              <a:rPr dirty="0" err="1">
                <a:solidFill>
                  <a:schemeClr val="dk1"/>
                </a:solidFill>
                <a:latin typeface="汉仪旗黑-85S" panose="00020600040101010101" charset="-128"/>
                <a:ea typeface="汉仪旗黑-85S" panose="00020600040101010101" charset="-128"/>
                <a:sym typeface="微软雅黑" panose="020B0503020204020204" charset="-122"/>
              </a:rPr>
              <a:t>府预算的基本内容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24815" y="1993900"/>
            <a:ext cx="11188700" cy="45129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本部分介绍政府预算的一些相关概念和基本要素。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rPr>
              <a:t>（一）政府预算的概念和特点</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预算是指经法定程序审批的具有法律效力的政府财政收支计划,是政府筹集、分配和管理财政资金及宏观调控的重要工具。从表现形式上看,政府预算是按照统一标准、格式、原则和方法编制的各项财政资金收支表格。</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从构成上看,政府预算包括政府本级预算和政府汇总预算。</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从功能上看,政府预算是政府实现政府职责的财力保障,体现着国家与市场的关系,体现着财政分配关系,规定着政府活动的范围和方向。</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从内容上看,任何一个国家的年度预算,都能清楚地反映政府在这个年度内的具体工作安排。</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从流程上看,政府预算包括预算编制、审批、执行、调整、监督、决算、绩效评价等一系列的预算活动。</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774700" y="1924050"/>
            <a:ext cx="10960100" cy="44577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法定性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定性是指政府预算的形成和执行都是以宪法、法律和规章为依据的。政府预算必须由立法机关审核批准,并接受立法机关的监督,这突出表明了政府预算的法定性。我国各级政府预算法案每年要提请本级人民代表大会审查、批准,经过批准后的政府预算具有法律效力,各级人民政府、各部门、各单位都要按照批准后的政府预算执行,并保证各项收支计划的圆满完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第二节</a:t>
            </a:r>
            <a:r>
              <a:rPr lang="en-US" altLang="zh-CN"/>
              <a:t>  </a:t>
            </a:r>
            <a:r>
              <a:rPr lang="zh-CN" altLang="en-US"/>
              <a:t>政府会计与政府预算</a:t>
            </a:r>
            <a:endParaRPr lang="zh-CN" altLang="en-US"/>
          </a:p>
        </p:txBody>
      </p:sp>
      <p:sp>
        <p:nvSpPr>
          <p:cNvPr id="14" name="圆角矩形 3"/>
          <p:cNvSpPr/>
          <p:nvPr>
            <p:custDataLst>
              <p:tags r:id="rId2"/>
            </p:custDataLst>
          </p:nvPr>
        </p:nvSpPr>
        <p:spPr>
          <a:xfrm>
            <a:off x="782870" y="1743135"/>
            <a:ext cx="5179593" cy="4244203"/>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16" name="圆角矩形 3"/>
          <p:cNvSpPr/>
          <p:nvPr>
            <p:custDataLst>
              <p:tags r:id="rId3"/>
            </p:custDataLst>
          </p:nvPr>
        </p:nvSpPr>
        <p:spPr>
          <a:xfrm>
            <a:off x="651510" y="1628274"/>
            <a:ext cx="5207456" cy="4263819"/>
          </a:xfrm>
          <a:prstGeom prst="roundRect">
            <a:avLst>
              <a:gd name="adj" fmla="val 5223"/>
            </a:avLst>
          </a:prstGeom>
          <a:solidFill>
            <a:schemeClr val="lt1">
              <a:lumMod val="100000"/>
              <a:alpha val="1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en-US" altLang="zh-CN" sz="2000" dirty="0">
                <a:solidFill>
                  <a:schemeClr val="tx1">
                    <a:lumMod val="85000"/>
                    <a:lumOff val="15000"/>
                  </a:schemeClr>
                </a:solidFill>
                <a:latin typeface="+mn-ea"/>
                <a:cs typeface="+mn-ea"/>
                <a:sym typeface="+mn-ea"/>
              </a:rPr>
              <a:t>2</a:t>
            </a:r>
            <a:r>
              <a:rPr lang="zh-CN" altLang="en-US" sz="2000" dirty="0">
                <a:solidFill>
                  <a:schemeClr val="tx1">
                    <a:lumMod val="85000"/>
                    <a:lumOff val="15000"/>
                  </a:schemeClr>
                </a:solidFill>
                <a:latin typeface="+mn-ea"/>
                <a:cs typeface="+mn-ea"/>
                <a:sym typeface="+mn-ea"/>
              </a:rPr>
              <a:t>、</a:t>
            </a:r>
            <a:r>
              <a:rPr lang="zh-CN" altLang="zh-CN" sz="2000" dirty="0">
                <a:solidFill>
                  <a:schemeClr val="tx1">
                    <a:lumMod val="85000"/>
                    <a:lumOff val="15000"/>
                  </a:schemeClr>
                </a:solidFill>
                <a:latin typeface="+mn-ea"/>
                <a:cs typeface="+mn-ea"/>
                <a:sym typeface="+mn-ea"/>
              </a:rPr>
              <a:t>公开性</a:t>
            </a:r>
            <a:endParaRPr lang="zh-CN" altLang="zh-CN"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zh-CN" sz="2000" dirty="0">
                <a:solidFill>
                  <a:schemeClr val="tx1">
                    <a:lumMod val="85000"/>
                    <a:lumOff val="15000"/>
                  </a:schemeClr>
                </a:solidFill>
                <a:latin typeface="+mn-ea"/>
                <a:cs typeface="+mn-ea"/>
                <a:sym typeface="+mn-ea"/>
              </a:rPr>
              <a:t>公开性是指政府预算的形成和执行是透明的</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是受公众监督的。政府虽然是预算编制和执行的主体</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但本质上是公众的“受托人”</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因此政府预算必须向公众公开。当然为了国家安全</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也有相应的保密规定。同时</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政府预算收支的立法也是透明的。</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endParaRPr lang="zh-CN" altLang="en-US" sz="2000" dirty="0">
              <a:solidFill>
                <a:schemeClr val="tx1">
                  <a:lumMod val="85000"/>
                  <a:lumOff val="15000"/>
                </a:schemeClr>
              </a:solidFill>
              <a:latin typeface="+mn-ea"/>
              <a:cs typeface="+mn-ea"/>
              <a:sym typeface="+mn-ea"/>
            </a:endParaRPr>
          </a:p>
        </p:txBody>
      </p:sp>
      <p:sp>
        <p:nvSpPr>
          <p:cNvPr id="17" name="圆角矩形 3"/>
          <p:cNvSpPr/>
          <p:nvPr>
            <p:custDataLst>
              <p:tags r:id="rId4"/>
            </p:custDataLst>
          </p:nvPr>
        </p:nvSpPr>
        <p:spPr>
          <a:xfrm>
            <a:off x="6316506" y="1743135"/>
            <a:ext cx="5179593" cy="4244203"/>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3" name="圆角矩形 3"/>
          <p:cNvSpPr/>
          <p:nvPr>
            <p:custDataLst>
              <p:tags r:id="rId5"/>
            </p:custDataLst>
          </p:nvPr>
        </p:nvSpPr>
        <p:spPr>
          <a:xfrm>
            <a:off x="6185146" y="1628274"/>
            <a:ext cx="5207456" cy="4263819"/>
          </a:xfrm>
          <a:prstGeom prst="roundRect">
            <a:avLst>
              <a:gd name="adj" fmla="val 5223"/>
            </a:avLst>
          </a:prstGeom>
          <a:solidFill>
            <a:schemeClr val="lt1">
              <a:lumMod val="100000"/>
              <a:alpha val="10000"/>
            </a:schemeClr>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en-US" altLang="zh-CN" sz="2000" dirty="0">
                <a:solidFill>
                  <a:schemeClr val="tx1">
                    <a:lumMod val="85000"/>
                    <a:lumOff val="15000"/>
                  </a:schemeClr>
                </a:solidFill>
                <a:latin typeface="+mn-ea"/>
                <a:cs typeface="+mn-ea"/>
                <a:sym typeface="+mn-ea"/>
              </a:rPr>
              <a:t>3</a:t>
            </a:r>
            <a:r>
              <a:rPr lang="zh-CN" altLang="en-US" sz="2000" dirty="0">
                <a:solidFill>
                  <a:schemeClr val="tx1">
                    <a:lumMod val="85000"/>
                    <a:lumOff val="15000"/>
                  </a:schemeClr>
                </a:solidFill>
                <a:latin typeface="+mn-ea"/>
                <a:cs typeface="+mn-ea"/>
                <a:sym typeface="+mn-ea"/>
              </a:rPr>
              <a:t>、全面</a:t>
            </a:r>
            <a:r>
              <a:rPr lang="zh-CN" altLang="en-US" sz="2000" dirty="0">
                <a:solidFill>
                  <a:schemeClr val="tx1">
                    <a:lumMod val="85000"/>
                    <a:lumOff val="15000"/>
                  </a:schemeClr>
                </a:solidFill>
                <a:latin typeface="+mn-ea"/>
                <a:cs typeface="+mn-ea"/>
                <a:sym typeface="+mn-ea"/>
              </a:rPr>
              <a:t>性</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全面性是指所有政府收支都应在政府预算中得到反映。这就是说,政府预算要全面反映政府活动的范围和方向。2014年我国修改《预算法》后,明确“政府的全部收入和支出都应当纳入预算。</a:t>
            </a:r>
            <a:endParaRPr lang="zh-CN" altLang="en-US" sz="2000" dirty="0">
              <a:solidFill>
                <a:schemeClr val="tx1">
                  <a:lumMod val="85000"/>
                  <a:lumOff val="15000"/>
                </a:schemeClr>
              </a:solidFill>
              <a:latin typeface="+mn-ea"/>
              <a:cs typeface="+mn-ea"/>
              <a:sym typeface="+mn-ea"/>
            </a:endParaRPr>
          </a:p>
        </p:txBody>
      </p:sp>
    </p:spTree>
    <p:custDataLst>
      <p:tags r:id="rId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第一章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与非营利组织会计概述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民间非营利组织现在实行的是2004年颁布2005年1月1日起实施的《民间非营利组织会计制度》,2020年财政部又通过了《&lt;民间非营利组织会计制度&gt;若干问题的解释》，对民间非营利组织会计的补充和完善。2024年8月财政部发布了《民间非营利组织会计制度（征求意见稿）》，将对民间非营利组织会计制度进行修订。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章主要介绍和探讨政府会计的概念和目标、我国政府会计的特点、我国政府会计标准体系,探讨政府预算的基本原理、我国政府预算体系、我国政府会计与预算的关系,最后探讨了国外政府与非营利组织的概念和主要形式、国外政府与非营利组织会计的特殊性、组成体系和会计原则。为了避免重复,将我国的非营利组织会计概述放在了第二十章进行论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第二节</a:t>
            </a:r>
            <a:r>
              <a:rPr lang="en-US" altLang="zh-CN"/>
              <a:t>  </a:t>
            </a:r>
            <a:r>
              <a:rPr lang="zh-CN" altLang="en-US"/>
              <a:t>政府会计与政府预算</a:t>
            </a:r>
            <a:endParaRPr lang="zh-CN" altLang="en-US"/>
          </a:p>
        </p:txBody>
      </p:sp>
      <p:sp>
        <p:nvSpPr>
          <p:cNvPr id="14" name="圆角矩形 3"/>
          <p:cNvSpPr/>
          <p:nvPr>
            <p:custDataLst>
              <p:tags r:id="rId2"/>
            </p:custDataLst>
          </p:nvPr>
        </p:nvSpPr>
        <p:spPr>
          <a:xfrm>
            <a:off x="782870" y="1743135"/>
            <a:ext cx="5179593" cy="4244203"/>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16" name="圆角矩形 3"/>
          <p:cNvSpPr/>
          <p:nvPr>
            <p:custDataLst>
              <p:tags r:id="rId3"/>
            </p:custDataLst>
          </p:nvPr>
        </p:nvSpPr>
        <p:spPr>
          <a:xfrm>
            <a:off x="651510" y="1628274"/>
            <a:ext cx="5207456" cy="4263819"/>
          </a:xfrm>
          <a:prstGeom prst="roundRect">
            <a:avLst>
              <a:gd name="adj" fmla="val 5223"/>
            </a:avLst>
          </a:prstGeom>
          <a:solidFill>
            <a:schemeClr val="lt1">
              <a:lumMod val="100000"/>
              <a:alpha val="1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en-US" altLang="zh-CN" sz="2000" dirty="0">
                <a:solidFill>
                  <a:schemeClr val="tx1">
                    <a:lumMod val="85000"/>
                    <a:lumOff val="15000"/>
                  </a:schemeClr>
                </a:solidFill>
                <a:latin typeface="+mn-ea"/>
                <a:cs typeface="+mn-ea"/>
                <a:sym typeface="+mn-ea"/>
              </a:rPr>
              <a:t>4</a:t>
            </a:r>
            <a:r>
              <a:rPr lang="zh-CN" altLang="en-US" sz="2000" dirty="0">
                <a:solidFill>
                  <a:schemeClr val="tx1">
                    <a:lumMod val="85000"/>
                    <a:lumOff val="15000"/>
                  </a:schemeClr>
                </a:solidFill>
                <a:latin typeface="+mn-ea"/>
                <a:cs typeface="+mn-ea"/>
                <a:sym typeface="+mn-ea"/>
              </a:rPr>
              <a:t>、</a:t>
            </a:r>
            <a:r>
              <a:rPr lang="zh-CN" altLang="zh-CN" sz="2000" dirty="0">
                <a:solidFill>
                  <a:schemeClr val="tx1">
                    <a:lumMod val="85000"/>
                    <a:lumOff val="15000"/>
                  </a:schemeClr>
                </a:solidFill>
                <a:latin typeface="+mn-ea"/>
                <a:cs typeface="+mn-ea"/>
                <a:sym typeface="+mn-ea"/>
              </a:rPr>
              <a:t>统一性</a:t>
            </a:r>
            <a:endParaRPr lang="zh-CN" altLang="zh-CN"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全国预算由中央预算和地方预算汇总而成。如果不同地方的预算格式和内容都不一样,或者地方是统一的,但与中央不一样,那就很难科学地将中央预算和地方预算进行汇总,汇总的数据也不一定准确。所以我国的各级政府预算的内容和格式都是统一的</a:t>
            </a:r>
            <a:r>
              <a:rPr lang="zh-CN" altLang="en-US" sz="2000" dirty="0">
                <a:solidFill>
                  <a:schemeClr val="tx1">
                    <a:lumMod val="85000"/>
                    <a:lumOff val="15000"/>
                  </a:schemeClr>
                </a:solidFill>
                <a:latin typeface="+mn-ea"/>
                <a:cs typeface="+mn-ea"/>
                <a:sym typeface="+mn-ea"/>
              </a:rPr>
              <a:t>。</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endParaRPr lang="zh-CN" altLang="en-US" sz="2000" dirty="0">
              <a:solidFill>
                <a:schemeClr val="tx1">
                  <a:lumMod val="85000"/>
                  <a:lumOff val="15000"/>
                </a:schemeClr>
              </a:solidFill>
              <a:latin typeface="+mn-ea"/>
              <a:cs typeface="+mn-ea"/>
              <a:sym typeface="+mn-ea"/>
            </a:endParaRPr>
          </a:p>
        </p:txBody>
      </p:sp>
      <p:sp>
        <p:nvSpPr>
          <p:cNvPr id="17" name="圆角矩形 3"/>
          <p:cNvSpPr/>
          <p:nvPr>
            <p:custDataLst>
              <p:tags r:id="rId4"/>
            </p:custDataLst>
          </p:nvPr>
        </p:nvSpPr>
        <p:spPr>
          <a:xfrm>
            <a:off x="6316506" y="1743135"/>
            <a:ext cx="5179593" cy="4244203"/>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3" name="圆角矩形 3"/>
          <p:cNvSpPr/>
          <p:nvPr>
            <p:custDataLst>
              <p:tags r:id="rId5"/>
            </p:custDataLst>
          </p:nvPr>
        </p:nvSpPr>
        <p:spPr>
          <a:xfrm>
            <a:off x="6185146" y="1628274"/>
            <a:ext cx="5207456" cy="4263819"/>
          </a:xfrm>
          <a:prstGeom prst="roundRect">
            <a:avLst>
              <a:gd name="adj" fmla="val 5223"/>
            </a:avLst>
          </a:prstGeom>
          <a:solidFill>
            <a:schemeClr val="lt1">
              <a:lumMod val="100000"/>
              <a:alpha val="10000"/>
            </a:schemeClr>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en-US" altLang="zh-CN" sz="2000" dirty="0">
                <a:solidFill>
                  <a:schemeClr val="tx1">
                    <a:lumMod val="85000"/>
                    <a:lumOff val="15000"/>
                  </a:schemeClr>
                </a:solidFill>
                <a:latin typeface="+mn-ea"/>
                <a:cs typeface="+mn-ea"/>
                <a:sym typeface="+mn-ea"/>
              </a:rPr>
              <a:t>5</a:t>
            </a:r>
            <a:r>
              <a:rPr lang="zh-CN" altLang="en-US" sz="2000" dirty="0">
                <a:solidFill>
                  <a:schemeClr val="tx1">
                    <a:lumMod val="85000"/>
                    <a:lumOff val="15000"/>
                  </a:schemeClr>
                </a:solidFill>
                <a:latin typeface="+mn-ea"/>
                <a:cs typeface="+mn-ea"/>
                <a:sym typeface="+mn-ea"/>
              </a:rPr>
              <a:t>、时效</a:t>
            </a:r>
            <a:r>
              <a:rPr lang="zh-CN" altLang="en-US" sz="2000" dirty="0">
                <a:solidFill>
                  <a:schemeClr val="tx1">
                    <a:lumMod val="85000"/>
                    <a:lumOff val="15000"/>
                  </a:schemeClr>
                </a:solidFill>
                <a:latin typeface="+mn-ea"/>
                <a:cs typeface="+mn-ea"/>
                <a:sym typeface="+mn-ea"/>
              </a:rPr>
              <a:t>性</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dirty="0">
                <a:solidFill>
                  <a:schemeClr val="tx1">
                    <a:lumMod val="85000"/>
                    <a:lumOff val="15000"/>
                  </a:schemeClr>
                </a:solidFill>
                <a:latin typeface="+mn-ea"/>
                <a:cs typeface="+mn-ea"/>
                <a:sym typeface="+mn-ea"/>
              </a:rPr>
              <a:t>政府预算又可以分为年度预算和中长期预算。年度预算就是在一个财政年度内有效的预算。世界上存在着两种财政年度</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有时称为预算年度</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历年制和跨年制。年度预算一般一年编一次</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在预算年度前编制并审批通过</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并在预算年度中执行。但中长期预算一般为</a:t>
            </a:r>
            <a:r>
              <a:rPr lang="en-US" altLang="zh-CN" sz="2000" dirty="0">
                <a:solidFill>
                  <a:schemeClr val="tx1">
                    <a:lumMod val="85000"/>
                    <a:lumOff val="15000"/>
                  </a:schemeClr>
                </a:solidFill>
                <a:latin typeface="+mn-ea"/>
                <a:cs typeface="+mn-ea"/>
                <a:sym typeface="+mn-ea"/>
              </a:rPr>
              <a:t>3~5</a:t>
            </a:r>
            <a:r>
              <a:rPr lang="zh-CN" altLang="en-US" sz="2000" dirty="0">
                <a:solidFill>
                  <a:schemeClr val="tx1">
                    <a:lumMod val="85000"/>
                    <a:lumOff val="15000"/>
                  </a:schemeClr>
                </a:solidFill>
                <a:latin typeface="+mn-ea"/>
                <a:cs typeface="+mn-ea"/>
                <a:sym typeface="+mn-ea"/>
              </a:rPr>
              <a:t>年一个周期</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实行滚动编制。</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endParaRPr lang="zh-CN" altLang="en-US" sz="2000" dirty="0">
              <a:solidFill>
                <a:schemeClr val="tx1">
                  <a:lumMod val="85000"/>
                  <a:lumOff val="15000"/>
                </a:schemeClr>
              </a:solidFill>
              <a:latin typeface="+mn-ea"/>
              <a:cs typeface="+mn-ea"/>
              <a:sym typeface="+mn-ea"/>
            </a:endParaRPr>
          </a:p>
        </p:txBody>
      </p:sp>
    </p:spTree>
    <p:custDataLst>
      <p:tags r:id="rId6"/>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任意多边形: 形状 418"/>
          <p:cNvSpPr/>
          <p:nvPr>
            <p:custDataLst>
              <p:tags r:id="rId1"/>
            </p:custDataLst>
          </p:nvPr>
        </p:nvSpPr>
        <p:spPr>
          <a:xfrm>
            <a:off x="0" y="0"/>
            <a:ext cx="12192000" cy="2192020"/>
          </a:xfrm>
          <a:custGeom>
            <a:avLst/>
            <a:gdLst>
              <a:gd name="connsiteX0" fmla="*/ 0 w 12192000"/>
              <a:gd name="connsiteY0" fmla="*/ 0 h 2663748"/>
              <a:gd name="connsiteX1" fmla="*/ 12192000 w 12192000"/>
              <a:gd name="connsiteY1" fmla="*/ 0 h 2663748"/>
              <a:gd name="connsiteX2" fmla="*/ 12192000 w 12192000"/>
              <a:gd name="connsiteY2" fmla="*/ 2663748 h 2663748"/>
              <a:gd name="connsiteX3" fmla="*/ 0 w 12192000"/>
              <a:gd name="connsiteY3" fmla="*/ 2663748 h 2663748"/>
            </a:gdLst>
            <a:ahLst/>
            <a:cxnLst>
              <a:cxn ang="0">
                <a:pos x="connsiteX0" y="connsiteY0"/>
              </a:cxn>
              <a:cxn ang="0">
                <a:pos x="connsiteX1" y="connsiteY1"/>
              </a:cxn>
              <a:cxn ang="0">
                <a:pos x="connsiteX2" y="connsiteY2"/>
              </a:cxn>
              <a:cxn ang="0">
                <a:pos x="connsiteX3" y="connsiteY3"/>
              </a:cxn>
            </a:cxnLst>
            <a:rect l="l" t="t" r="r" b="b"/>
            <a:pathLst>
              <a:path w="12192000" h="2663748">
                <a:moveTo>
                  <a:pt x="0" y="0"/>
                </a:moveTo>
                <a:lnTo>
                  <a:pt x="12192000" y="0"/>
                </a:lnTo>
                <a:lnTo>
                  <a:pt x="12192000" y="2663748"/>
                </a:lnTo>
                <a:lnTo>
                  <a:pt x="0" y="2663748"/>
                </a:lnTo>
                <a:close/>
              </a:path>
            </a:pathLst>
          </a:custGeom>
          <a:solidFill>
            <a:schemeClr val="accent1"/>
          </a:solidFill>
          <a:ln>
            <a:noFill/>
            <a:prstDash val="solid"/>
          </a:ln>
          <a:effectLst/>
        </p:spPr>
        <p:style>
          <a:lnRef idx="2">
            <a:srgbClr val="376FFF">
              <a:shade val="50000"/>
            </a:srgbClr>
          </a:lnRef>
          <a:fillRef idx="1">
            <a:srgbClr val="376FFF"/>
          </a:fillRef>
          <a:effectRef idx="0">
            <a:srgbClr val="376FFF"/>
          </a:effectRef>
          <a:fontRef idx="minor">
            <a:srgbClr val="FFFFFF"/>
          </a:fontRef>
        </p:style>
        <p:txBody>
          <a:bodyPr wrap="square" rtlCol="0" anchor="ctr">
            <a:noAutofit/>
          </a:bodyPr>
          <a:lstStyle/>
          <a:p>
            <a:pPr algn="ctr"/>
            <a:endParaRPr lang="zh-CN" altLang="en-US"/>
          </a:p>
        </p:txBody>
      </p:sp>
      <p:sp>
        <p:nvSpPr>
          <p:cNvPr id="7" name="标题 6"/>
          <p:cNvSpPr>
            <a:spLocks noGrp="1"/>
          </p:cNvSpPr>
          <p:nvPr>
            <p:ph type="title"/>
            <p:custDataLst>
              <p:tags r:id="rId2"/>
            </p:custDataLst>
          </p:nvPr>
        </p:nvSpPr>
        <p:spPr/>
        <p:txBody>
          <a:bodyPr/>
          <a:lstStyle/>
          <a:p>
            <a:pPr algn="l"/>
            <a:r>
              <a:rPr lang="zh-CN" altLang="en-US" dirty="0">
                <a:solidFill>
                  <a:srgbClr val="FFFFFF"/>
                </a:solidFill>
                <a:sym typeface="+mn-ea"/>
              </a:rPr>
              <a:t>第二节</a:t>
            </a:r>
            <a:r>
              <a:rPr lang="en-US" altLang="zh-CN" dirty="0">
                <a:solidFill>
                  <a:srgbClr val="FFFFFF"/>
                </a:solidFill>
                <a:sym typeface="+mn-ea"/>
              </a:rPr>
              <a:t>  </a:t>
            </a:r>
            <a:r>
              <a:rPr lang="zh-CN" altLang="en-US" dirty="0">
                <a:solidFill>
                  <a:srgbClr val="FFFFFF"/>
                </a:solidFill>
                <a:sym typeface="+mn-ea"/>
              </a:rPr>
              <a:t>政府会计与政府预算</a:t>
            </a:r>
            <a:endParaRPr lang="zh-CN" altLang="en-US" dirty="0">
              <a:solidFill>
                <a:srgbClr val="FFFFFF"/>
              </a:solidFill>
              <a:sym typeface="+mn-ea"/>
            </a:endParaRPr>
          </a:p>
        </p:txBody>
      </p:sp>
      <p:sp>
        <p:nvSpPr>
          <p:cNvPr id="410" name="文本框 409"/>
          <p:cNvSpPr txBox="1"/>
          <p:nvPr>
            <p:custDataLst>
              <p:tags r:id="rId3"/>
            </p:custDataLst>
          </p:nvPr>
        </p:nvSpPr>
        <p:spPr>
          <a:xfrm>
            <a:off x="670560" y="2252980"/>
            <a:ext cx="5095875" cy="2546350"/>
          </a:xfrm>
          <a:prstGeom prst="rect">
            <a:avLst/>
          </a:prstGeom>
          <a:ln>
            <a:noFill/>
            <a:prstDash val="sysDash"/>
          </a:ln>
        </p:spPr>
        <p:txBody>
          <a:bodyPr vert="horz" wrap="square" lIns="90170" tIns="46990" rIns="90170" bIns="46990" rtlCol="0" anchor="t" anchorCtr="0">
            <a:norm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0" algn="l">
              <a:lnSpc>
                <a:spcPct val="150000"/>
              </a:lnSpc>
              <a:spcAft>
                <a:spcPts val="0"/>
              </a:spcAft>
              <a:buNone/>
            </a:pPr>
            <a:r>
              <a:rPr lang="zh-CN" altLang="en-US" sz="1400">
                <a:solidFill>
                  <a:schemeClr val="tx1">
                    <a:lumMod val="85000"/>
                    <a:lumOff val="15000"/>
                  </a:schemeClr>
                </a:solidFill>
                <a:latin typeface="+mn-ea"/>
                <a:cs typeface="+mn-ea"/>
                <a:sym typeface="+mn-ea"/>
              </a:rPr>
              <a:t>（二）我国政府预算组成体系</a:t>
            </a:r>
            <a:endParaRPr lang="zh-CN" altLang="en-US" sz="1400">
              <a:solidFill>
                <a:schemeClr val="tx1">
                  <a:lumMod val="85000"/>
                  <a:lumOff val="15000"/>
                </a:schemeClr>
              </a:solidFill>
              <a:latin typeface="+mn-ea"/>
              <a:cs typeface="+mn-ea"/>
              <a:sym typeface="+mn-ea"/>
            </a:endParaRPr>
          </a:p>
          <a:p>
            <a:pPr marL="0" lvl="0" indent="0" algn="l">
              <a:lnSpc>
                <a:spcPct val="150000"/>
              </a:lnSpc>
              <a:spcAft>
                <a:spcPts val="0"/>
              </a:spcAft>
              <a:buNone/>
            </a:pPr>
            <a:r>
              <a:rPr lang="zh-CN" altLang="en-US" sz="1400">
                <a:solidFill>
                  <a:schemeClr val="tx1">
                    <a:lumMod val="85000"/>
                    <a:lumOff val="15000"/>
                  </a:schemeClr>
                </a:solidFill>
                <a:latin typeface="+mn-ea"/>
                <a:cs typeface="+mn-ea"/>
                <a:sym typeface="+mn-ea"/>
              </a:rPr>
              <a:t>我国实行一级政府建立一级预算的原则。我国由中央、省、市(地区级)、县、乡五级政府组成,我国政府预算相应也有中央、省、市(地区级)、县、乡五级预算组成。我国政府预算按照级次范围的不同,有中央政府预算与地方预算、各级总预算与本级预算、部门预算和单位预算之分</a:t>
            </a:r>
            <a:endParaRPr lang="zh-CN" altLang="en-US" sz="1400" spc="130" dirty="0">
              <a:ln>
                <a:noFill/>
                <a:prstDash val="sysDot"/>
              </a:ln>
              <a:solidFill>
                <a:schemeClr val="tx1">
                  <a:lumMod val="85000"/>
                  <a:lumOff val="15000"/>
                </a:schemeClr>
              </a:solidFill>
              <a:latin typeface="+mn-ea"/>
              <a:ea typeface="+mn-ea"/>
              <a:cs typeface="+mn-ea"/>
              <a:sym typeface="+mn-ea"/>
            </a:endParaRPr>
          </a:p>
        </p:txBody>
      </p:sp>
      <p:cxnSp>
        <p:nvCxnSpPr>
          <p:cNvPr id="429" name="直接连接符 428"/>
          <p:cNvCxnSpPr/>
          <p:nvPr>
            <p:custDataLst>
              <p:tags r:id="rId4"/>
            </p:custDataLst>
          </p:nvPr>
        </p:nvCxnSpPr>
        <p:spPr>
          <a:xfrm>
            <a:off x="1061720" y="4572000"/>
            <a:ext cx="4202430" cy="0"/>
          </a:xfrm>
          <a:prstGeom prst="line">
            <a:avLst/>
          </a:prstGeom>
          <a:ln>
            <a:solidFill>
              <a:srgbClr val="FFFFFF">
                <a:lumMod val="75000"/>
              </a:srgbClr>
            </a:solidFill>
          </a:ln>
        </p:spPr>
        <p:style>
          <a:lnRef idx="1">
            <a:srgbClr val="376FFF"/>
          </a:lnRef>
          <a:fillRef idx="0">
            <a:srgbClr val="376FFF"/>
          </a:fillRef>
          <a:effectRef idx="0">
            <a:srgbClr val="376FFF"/>
          </a:effectRef>
          <a:fontRef idx="minor">
            <a:srgbClr val="000000"/>
          </a:fontRef>
        </p:style>
      </p:cxnSp>
      <p:sp>
        <p:nvSpPr>
          <p:cNvPr id="430" name="椭圆 429"/>
          <p:cNvSpPr/>
          <p:nvPr>
            <p:custDataLst>
              <p:tags r:id="rId5"/>
            </p:custDataLst>
          </p:nvPr>
        </p:nvSpPr>
        <p:spPr>
          <a:xfrm>
            <a:off x="1117600" y="4955540"/>
            <a:ext cx="558800" cy="558800"/>
          </a:xfrm>
          <a:prstGeom prst="ellipse">
            <a:avLst/>
          </a:prstGeom>
          <a:solidFill>
            <a:schemeClr val="accent1"/>
          </a:solidFill>
          <a:ln>
            <a:noFill/>
            <a:prstDash val="solid"/>
          </a:ln>
          <a:effectLst/>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p>
        </p:txBody>
      </p:sp>
      <p:sp>
        <p:nvSpPr>
          <p:cNvPr id="434" name="椭圆 433"/>
          <p:cNvSpPr/>
          <p:nvPr>
            <p:custDataLst>
              <p:tags r:id="rId6"/>
            </p:custDataLst>
          </p:nvPr>
        </p:nvSpPr>
        <p:spPr>
          <a:xfrm>
            <a:off x="1977390" y="4955540"/>
            <a:ext cx="558800" cy="558800"/>
          </a:xfrm>
          <a:prstGeom prst="ellipse">
            <a:avLst/>
          </a:prstGeom>
          <a:noFill/>
          <a:ln>
            <a:solidFill>
              <a:schemeClr val="accent1"/>
            </a:solidFill>
            <a:prstDash val="solid"/>
          </a:ln>
          <a:effectLst/>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p>
        </p:txBody>
      </p:sp>
      <p:sp>
        <p:nvSpPr>
          <p:cNvPr id="435" name="任意多边形: 形状 434"/>
          <p:cNvSpPr/>
          <p:nvPr>
            <p:custDataLst>
              <p:tags r:id="rId7"/>
            </p:custDataLst>
          </p:nvPr>
        </p:nvSpPr>
        <p:spPr>
          <a:xfrm>
            <a:off x="2140585" y="5096510"/>
            <a:ext cx="245110" cy="266065"/>
          </a:xfrm>
          <a:custGeom>
            <a:avLst/>
            <a:gdLst>
              <a:gd name="connsiteX0" fmla="*/ 438150 w 457320"/>
              <a:gd name="connsiteY0" fmla="*/ 257175 h 495300"/>
              <a:gd name="connsiteX1" fmla="*/ 444818 w 457320"/>
              <a:gd name="connsiteY1" fmla="*/ 251460 h 495300"/>
              <a:gd name="connsiteX2" fmla="*/ 457200 w 457320"/>
              <a:gd name="connsiteY2" fmla="*/ 214313 h 495300"/>
              <a:gd name="connsiteX3" fmla="*/ 408622 w 457320"/>
              <a:gd name="connsiteY3" fmla="*/ 171450 h 495300"/>
              <a:gd name="connsiteX4" fmla="*/ 266700 w 457320"/>
              <a:gd name="connsiteY4" fmla="*/ 171450 h 495300"/>
              <a:gd name="connsiteX5" fmla="*/ 266700 w 457320"/>
              <a:gd name="connsiteY5" fmla="*/ 66675 h 495300"/>
              <a:gd name="connsiteX6" fmla="*/ 200025 w 457320"/>
              <a:gd name="connsiteY6" fmla="*/ 0 h 495300"/>
              <a:gd name="connsiteX7" fmla="*/ 180975 w 457320"/>
              <a:gd name="connsiteY7" fmla="*/ 0 h 495300"/>
              <a:gd name="connsiteX8" fmla="*/ 171450 w 457320"/>
              <a:gd name="connsiteY8" fmla="*/ 9525 h 495300"/>
              <a:gd name="connsiteX9" fmla="*/ 171450 w 457320"/>
              <a:gd name="connsiteY9" fmla="*/ 55245 h 495300"/>
              <a:gd name="connsiteX10" fmla="*/ 151447 w 457320"/>
              <a:gd name="connsiteY10" fmla="*/ 124778 h 495300"/>
              <a:gd name="connsiteX11" fmla="*/ 103822 w 457320"/>
              <a:gd name="connsiteY11" fmla="*/ 202883 h 495300"/>
              <a:gd name="connsiteX12" fmla="*/ 76200 w 457320"/>
              <a:gd name="connsiteY12" fmla="*/ 190500 h 495300"/>
              <a:gd name="connsiteX13" fmla="*/ 38100 w 457320"/>
              <a:gd name="connsiteY13" fmla="*/ 190500 h 495300"/>
              <a:gd name="connsiteX14" fmla="*/ 0 w 457320"/>
              <a:gd name="connsiteY14" fmla="*/ 228600 h 495300"/>
              <a:gd name="connsiteX15" fmla="*/ 0 w 457320"/>
              <a:gd name="connsiteY15" fmla="*/ 457200 h 495300"/>
              <a:gd name="connsiteX16" fmla="*/ 38100 w 457320"/>
              <a:gd name="connsiteY16" fmla="*/ 495300 h 495300"/>
              <a:gd name="connsiteX17" fmla="*/ 76200 w 457320"/>
              <a:gd name="connsiteY17" fmla="*/ 495300 h 495300"/>
              <a:gd name="connsiteX18" fmla="*/ 107632 w 457320"/>
              <a:gd name="connsiteY18" fmla="*/ 479108 h 495300"/>
              <a:gd name="connsiteX19" fmla="*/ 142875 w 457320"/>
              <a:gd name="connsiteY19" fmla="*/ 495300 h 495300"/>
              <a:gd name="connsiteX20" fmla="*/ 350520 w 457320"/>
              <a:gd name="connsiteY20" fmla="*/ 495300 h 495300"/>
              <a:gd name="connsiteX21" fmla="*/ 399097 w 457320"/>
              <a:gd name="connsiteY21" fmla="*/ 452438 h 495300"/>
              <a:gd name="connsiteX22" fmla="*/ 389572 w 457320"/>
              <a:gd name="connsiteY22" fmla="*/ 419100 h 495300"/>
              <a:gd name="connsiteX23" fmla="*/ 437197 w 457320"/>
              <a:gd name="connsiteY23" fmla="*/ 376238 h 495300"/>
              <a:gd name="connsiteX24" fmla="*/ 424815 w 457320"/>
              <a:gd name="connsiteY24" fmla="*/ 340042 h 495300"/>
              <a:gd name="connsiteX25" fmla="*/ 456247 w 457320"/>
              <a:gd name="connsiteY25" fmla="*/ 300038 h 495300"/>
              <a:gd name="connsiteX26" fmla="*/ 443865 w 457320"/>
              <a:gd name="connsiteY26" fmla="*/ 262890 h 495300"/>
              <a:gd name="connsiteX27" fmla="*/ 438150 w 457320"/>
              <a:gd name="connsiteY27" fmla="*/ 257175 h 495300"/>
              <a:gd name="connsiteX28" fmla="*/ 95250 w 457320"/>
              <a:gd name="connsiteY28" fmla="*/ 457200 h 495300"/>
              <a:gd name="connsiteX29" fmla="*/ 76200 w 457320"/>
              <a:gd name="connsiteY29" fmla="*/ 476250 h 495300"/>
              <a:gd name="connsiteX30" fmla="*/ 38100 w 457320"/>
              <a:gd name="connsiteY30" fmla="*/ 476250 h 495300"/>
              <a:gd name="connsiteX31" fmla="*/ 19050 w 457320"/>
              <a:gd name="connsiteY31" fmla="*/ 457200 h 495300"/>
              <a:gd name="connsiteX32" fmla="*/ 19050 w 457320"/>
              <a:gd name="connsiteY32" fmla="*/ 228600 h 495300"/>
              <a:gd name="connsiteX33" fmla="*/ 38100 w 457320"/>
              <a:gd name="connsiteY33" fmla="*/ 209550 h 495300"/>
              <a:gd name="connsiteX34" fmla="*/ 76200 w 457320"/>
              <a:gd name="connsiteY34" fmla="*/ 209550 h 495300"/>
              <a:gd name="connsiteX35" fmla="*/ 95250 w 457320"/>
              <a:gd name="connsiteY35" fmla="*/ 228600 h 495300"/>
              <a:gd name="connsiteX36" fmla="*/ 95250 w 457320"/>
              <a:gd name="connsiteY36" fmla="*/ 457200 h 495300"/>
              <a:gd name="connsiteX37" fmla="*/ 371475 w 457320"/>
              <a:gd name="connsiteY37" fmla="*/ 266700 h 495300"/>
              <a:gd name="connsiteX38" fmla="*/ 409575 w 457320"/>
              <a:gd name="connsiteY38" fmla="*/ 266700 h 495300"/>
              <a:gd name="connsiteX39" fmla="*/ 430530 w 457320"/>
              <a:gd name="connsiteY39" fmla="*/ 276225 h 495300"/>
              <a:gd name="connsiteX40" fmla="*/ 438150 w 457320"/>
              <a:gd name="connsiteY40" fmla="*/ 298133 h 495300"/>
              <a:gd name="connsiteX41" fmla="*/ 407670 w 457320"/>
              <a:gd name="connsiteY41" fmla="*/ 323850 h 495300"/>
              <a:gd name="connsiteX42" fmla="*/ 361950 w 457320"/>
              <a:gd name="connsiteY42" fmla="*/ 323850 h 495300"/>
              <a:gd name="connsiteX43" fmla="*/ 352425 w 457320"/>
              <a:gd name="connsiteY43" fmla="*/ 333375 h 495300"/>
              <a:gd name="connsiteX44" fmla="*/ 361950 w 457320"/>
              <a:gd name="connsiteY44" fmla="*/ 342900 h 495300"/>
              <a:gd name="connsiteX45" fmla="*/ 390525 w 457320"/>
              <a:gd name="connsiteY45" fmla="*/ 342900 h 495300"/>
              <a:gd name="connsiteX46" fmla="*/ 411480 w 457320"/>
              <a:gd name="connsiteY46" fmla="*/ 352425 h 495300"/>
              <a:gd name="connsiteX47" fmla="*/ 419100 w 457320"/>
              <a:gd name="connsiteY47" fmla="*/ 374333 h 495300"/>
              <a:gd name="connsiteX48" fmla="*/ 388620 w 457320"/>
              <a:gd name="connsiteY48" fmla="*/ 400050 h 495300"/>
              <a:gd name="connsiteX49" fmla="*/ 342900 w 457320"/>
              <a:gd name="connsiteY49" fmla="*/ 400050 h 495300"/>
              <a:gd name="connsiteX50" fmla="*/ 333375 w 457320"/>
              <a:gd name="connsiteY50" fmla="*/ 409575 h 495300"/>
              <a:gd name="connsiteX51" fmla="*/ 342900 w 457320"/>
              <a:gd name="connsiteY51" fmla="*/ 419100 h 495300"/>
              <a:gd name="connsiteX52" fmla="*/ 352425 w 457320"/>
              <a:gd name="connsiteY52" fmla="*/ 419100 h 495300"/>
              <a:gd name="connsiteX53" fmla="*/ 373380 w 457320"/>
              <a:gd name="connsiteY53" fmla="*/ 428625 h 495300"/>
              <a:gd name="connsiteX54" fmla="*/ 381000 w 457320"/>
              <a:gd name="connsiteY54" fmla="*/ 450533 h 495300"/>
              <a:gd name="connsiteX55" fmla="*/ 350520 w 457320"/>
              <a:gd name="connsiteY55" fmla="*/ 476250 h 495300"/>
              <a:gd name="connsiteX56" fmla="*/ 142875 w 457320"/>
              <a:gd name="connsiteY56" fmla="*/ 476250 h 495300"/>
              <a:gd name="connsiteX57" fmla="*/ 114300 w 457320"/>
              <a:gd name="connsiteY57" fmla="*/ 447675 h 495300"/>
              <a:gd name="connsiteX58" fmla="*/ 114300 w 457320"/>
              <a:gd name="connsiteY58" fmla="*/ 221933 h 495300"/>
              <a:gd name="connsiteX59" fmla="*/ 167640 w 457320"/>
              <a:gd name="connsiteY59" fmla="*/ 135255 h 495300"/>
              <a:gd name="connsiteX60" fmla="*/ 190500 w 457320"/>
              <a:gd name="connsiteY60" fmla="*/ 55245 h 495300"/>
              <a:gd name="connsiteX61" fmla="*/ 190500 w 457320"/>
              <a:gd name="connsiteY61" fmla="*/ 19050 h 495300"/>
              <a:gd name="connsiteX62" fmla="*/ 200025 w 457320"/>
              <a:gd name="connsiteY62" fmla="*/ 19050 h 495300"/>
              <a:gd name="connsiteX63" fmla="*/ 247650 w 457320"/>
              <a:gd name="connsiteY63" fmla="*/ 66675 h 495300"/>
              <a:gd name="connsiteX64" fmla="*/ 247650 w 457320"/>
              <a:gd name="connsiteY64" fmla="*/ 171450 h 495300"/>
              <a:gd name="connsiteX65" fmla="*/ 266700 w 457320"/>
              <a:gd name="connsiteY65" fmla="*/ 190500 h 495300"/>
              <a:gd name="connsiteX66" fmla="*/ 407670 w 457320"/>
              <a:gd name="connsiteY66" fmla="*/ 190500 h 495300"/>
              <a:gd name="connsiteX67" fmla="*/ 438150 w 457320"/>
              <a:gd name="connsiteY67" fmla="*/ 216217 h 495300"/>
              <a:gd name="connsiteX68" fmla="*/ 430530 w 457320"/>
              <a:gd name="connsiteY68" fmla="*/ 238125 h 495300"/>
              <a:gd name="connsiteX69" fmla="*/ 409575 w 457320"/>
              <a:gd name="connsiteY69" fmla="*/ 247650 h 495300"/>
              <a:gd name="connsiteX70" fmla="*/ 371475 w 457320"/>
              <a:gd name="connsiteY70" fmla="*/ 247650 h 495300"/>
              <a:gd name="connsiteX71" fmla="*/ 361950 w 457320"/>
              <a:gd name="connsiteY71" fmla="*/ 257175 h 495300"/>
              <a:gd name="connsiteX72" fmla="*/ 371475 w 457320"/>
              <a:gd name="connsiteY72" fmla="*/ 2667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57320" h="495300">
                <a:moveTo>
                  <a:pt x="438150" y="257175"/>
                </a:moveTo>
                <a:cubicBezTo>
                  <a:pt x="441007" y="255270"/>
                  <a:pt x="442913" y="253365"/>
                  <a:pt x="444818" y="251460"/>
                </a:cubicBezTo>
                <a:cubicBezTo>
                  <a:pt x="453390" y="241935"/>
                  <a:pt x="458153" y="228600"/>
                  <a:pt x="457200" y="214313"/>
                </a:cubicBezTo>
                <a:cubicBezTo>
                  <a:pt x="455295" y="190500"/>
                  <a:pt x="433388" y="171450"/>
                  <a:pt x="408622" y="171450"/>
                </a:cubicBezTo>
                <a:lnTo>
                  <a:pt x="266700" y="171450"/>
                </a:lnTo>
                <a:lnTo>
                  <a:pt x="266700" y="66675"/>
                </a:lnTo>
                <a:cubicBezTo>
                  <a:pt x="266700" y="29528"/>
                  <a:pt x="237172" y="0"/>
                  <a:pt x="200025" y="0"/>
                </a:cubicBezTo>
                <a:lnTo>
                  <a:pt x="180975" y="0"/>
                </a:lnTo>
                <a:cubicBezTo>
                  <a:pt x="175260" y="0"/>
                  <a:pt x="171450" y="3810"/>
                  <a:pt x="171450" y="9525"/>
                </a:cubicBezTo>
                <a:lnTo>
                  <a:pt x="171450" y="55245"/>
                </a:lnTo>
                <a:cubicBezTo>
                  <a:pt x="171450" y="80010"/>
                  <a:pt x="164782" y="103822"/>
                  <a:pt x="151447" y="124778"/>
                </a:cubicBezTo>
                <a:lnTo>
                  <a:pt x="103822" y="202883"/>
                </a:lnTo>
                <a:cubicBezTo>
                  <a:pt x="97155" y="195263"/>
                  <a:pt x="86678" y="190500"/>
                  <a:pt x="76200" y="190500"/>
                </a:cubicBezTo>
                <a:lnTo>
                  <a:pt x="38100" y="190500"/>
                </a:lnTo>
                <a:cubicBezTo>
                  <a:pt x="17145" y="190500"/>
                  <a:pt x="0" y="207645"/>
                  <a:pt x="0" y="228600"/>
                </a:cubicBezTo>
                <a:lnTo>
                  <a:pt x="0" y="457200"/>
                </a:lnTo>
                <a:cubicBezTo>
                  <a:pt x="0" y="478155"/>
                  <a:pt x="17145" y="495300"/>
                  <a:pt x="38100" y="495300"/>
                </a:cubicBezTo>
                <a:lnTo>
                  <a:pt x="76200" y="495300"/>
                </a:lnTo>
                <a:cubicBezTo>
                  <a:pt x="89535" y="495300"/>
                  <a:pt x="100013" y="488633"/>
                  <a:pt x="107632" y="479108"/>
                </a:cubicBezTo>
                <a:cubicBezTo>
                  <a:pt x="116205" y="488633"/>
                  <a:pt x="128588" y="495300"/>
                  <a:pt x="142875" y="495300"/>
                </a:cubicBezTo>
                <a:lnTo>
                  <a:pt x="350520" y="495300"/>
                </a:lnTo>
                <a:cubicBezTo>
                  <a:pt x="375285" y="495300"/>
                  <a:pt x="397193" y="476250"/>
                  <a:pt x="399097" y="452438"/>
                </a:cubicBezTo>
                <a:cubicBezTo>
                  <a:pt x="400050" y="440055"/>
                  <a:pt x="397193" y="428625"/>
                  <a:pt x="389572" y="419100"/>
                </a:cubicBezTo>
                <a:cubicBezTo>
                  <a:pt x="414338" y="418147"/>
                  <a:pt x="434340" y="400050"/>
                  <a:pt x="437197" y="376238"/>
                </a:cubicBezTo>
                <a:cubicBezTo>
                  <a:pt x="438150" y="362903"/>
                  <a:pt x="434340" y="349567"/>
                  <a:pt x="424815" y="340042"/>
                </a:cubicBezTo>
                <a:cubicBezTo>
                  <a:pt x="441960" y="333375"/>
                  <a:pt x="454343" y="318135"/>
                  <a:pt x="456247" y="300038"/>
                </a:cubicBezTo>
                <a:cubicBezTo>
                  <a:pt x="457200" y="286703"/>
                  <a:pt x="453390" y="273367"/>
                  <a:pt x="443865" y="262890"/>
                </a:cubicBezTo>
                <a:cubicBezTo>
                  <a:pt x="442913" y="260985"/>
                  <a:pt x="441007" y="259080"/>
                  <a:pt x="438150" y="257175"/>
                </a:cubicBezTo>
                <a:close/>
                <a:moveTo>
                  <a:pt x="95250" y="457200"/>
                </a:moveTo>
                <a:cubicBezTo>
                  <a:pt x="95250" y="467678"/>
                  <a:pt x="86678" y="476250"/>
                  <a:pt x="76200" y="476250"/>
                </a:cubicBezTo>
                <a:lnTo>
                  <a:pt x="38100" y="476250"/>
                </a:lnTo>
                <a:cubicBezTo>
                  <a:pt x="27622" y="476250"/>
                  <a:pt x="19050" y="467678"/>
                  <a:pt x="19050" y="457200"/>
                </a:cubicBezTo>
                <a:lnTo>
                  <a:pt x="19050" y="228600"/>
                </a:lnTo>
                <a:cubicBezTo>
                  <a:pt x="19050" y="218122"/>
                  <a:pt x="27622" y="209550"/>
                  <a:pt x="38100" y="209550"/>
                </a:cubicBezTo>
                <a:lnTo>
                  <a:pt x="76200" y="209550"/>
                </a:lnTo>
                <a:cubicBezTo>
                  <a:pt x="86678" y="209550"/>
                  <a:pt x="95250" y="218122"/>
                  <a:pt x="95250" y="228600"/>
                </a:cubicBezTo>
                <a:lnTo>
                  <a:pt x="95250" y="457200"/>
                </a:lnTo>
                <a:close/>
                <a:moveTo>
                  <a:pt x="371475" y="266700"/>
                </a:moveTo>
                <a:lnTo>
                  <a:pt x="409575" y="266700"/>
                </a:lnTo>
                <a:cubicBezTo>
                  <a:pt x="417195" y="266700"/>
                  <a:pt x="425768" y="270510"/>
                  <a:pt x="430530" y="276225"/>
                </a:cubicBezTo>
                <a:cubicBezTo>
                  <a:pt x="436245" y="281940"/>
                  <a:pt x="438150" y="290513"/>
                  <a:pt x="438150" y="298133"/>
                </a:cubicBezTo>
                <a:cubicBezTo>
                  <a:pt x="437197" y="312420"/>
                  <a:pt x="423863" y="323850"/>
                  <a:pt x="407670" y="323850"/>
                </a:cubicBezTo>
                <a:lnTo>
                  <a:pt x="361950" y="323850"/>
                </a:lnTo>
                <a:cubicBezTo>
                  <a:pt x="356235" y="323850"/>
                  <a:pt x="352425" y="327660"/>
                  <a:pt x="352425" y="333375"/>
                </a:cubicBezTo>
                <a:cubicBezTo>
                  <a:pt x="352425" y="339090"/>
                  <a:pt x="356235" y="342900"/>
                  <a:pt x="361950" y="342900"/>
                </a:cubicBezTo>
                <a:lnTo>
                  <a:pt x="390525" y="342900"/>
                </a:lnTo>
                <a:cubicBezTo>
                  <a:pt x="398145" y="342900"/>
                  <a:pt x="406718" y="346710"/>
                  <a:pt x="411480" y="352425"/>
                </a:cubicBezTo>
                <a:cubicBezTo>
                  <a:pt x="417195" y="358140"/>
                  <a:pt x="419100" y="366713"/>
                  <a:pt x="419100" y="374333"/>
                </a:cubicBezTo>
                <a:cubicBezTo>
                  <a:pt x="418147" y="388620"/>
                  <a:pt x="404813" y="400050"/>
                  <a:pt x="388620" y="400050"/>
                </a:cubicBezTo>
                <a:lnTo>
                  <a:pt x="342900" y="400050"/>
                </a:lnTo>
                <a:cubicBezTo>
                  <a:pt x="337185" y="400050"/>
                  <a:pt x="333375" y="403860"/>
                  <a:pt x="333375" y="409575"/>
                </a:cubicBezTo>
                <a:cubicBezTo>
                  <a:pt x="333375" y="415290"/>
                  <a:pt x="337185" y="419100"/>
                  <a:pt x="342900" y="419100"/>
                </a:cubicBezTo>
                <a:lnTo>
                  <a:pt x="352425" y="419100"/>
                </a:lnTo>
                <a:cubicBezTo>
                  <a:pt x="360045" y="419100"/>
                  <a:pt x="368618" y="422910"/>
                  <a:pt x="373380" y="428625"/>
                </a:cubicBezTo>
                <a:cubicBezTo>
                  <a:pt x="379095" y="434340"/>
                  <a:pt x="381000" y="442913"/>
                  <a:pt x="381000" y="450533"/>
                </a:cubicBezTo>
                <a:cubicBezTo>
                  <a:pt x="380047" y="464820"/>
                  <a:pt x="366713" y="476250"/>
                  <a:pt x="350520" y="476250"/>
                </a:cubicBezTo>
                <a:lnTo>
                  <a:pt x="142875" y="476250"/>
                </a:lnTo>
                <a:cubicBezTo>
                  <a:pt x="126682" y="476250"/>
                  <a:pt x="114300" y="463867"/>
                  <a:pt x="114300" y="447675"/>
                </a:cubicBezTo>
                <a:lnTo>
                  <a:pt x="114300" y="221933"/>
                </a:lnTo>
                <a:lnTo>
                  <a:pt x="167640" y="135255"/>
                </a:lnTo>
                <a:cubicBezTo>
                  <a:pt x="182880" y="111442"/>
                  <a:pt x="190500" y="83820"/>
                  <a:pt x="190500" y="55245"/>
                </a:cubicBezTo>
                <a:lnTo>
                  <a:pt x="190500" y="19050"/>
                </a:lnTo>
                <a:lnTo>
                  <a:pt x="200025" y="19050"/>
                </a:lnTo>
                <a:cubicBezTo>
                  <a:pt x="226695" y="19050"/>
                  <a:pt x="247650" y="40005"/>
                  <a:pt x="247650" y="66675"/>
                </a:cubicBezTo>
                <a:lnTo>
                  <a:pt x="247650" y="171450"/>
                </a:lnTo>
                <a:cubicBezTo>
                  <a:pt x="247650" y="181928"/>
                  <a:pt x="256222" y="190500"/>
                  <a:pt x="266700" y="190500"/>
                </a:cubicBezTo>
                <a:lnTo>
                  <a:pt x="407670" y="190500"/>
                </a:lnTo>
                <a:cubicBezTo>
                  <a:pt x="422910" y="190500"/>
                  <a:pt x="436245" y="201930"/>
                  <a:pt x="438150" y="216217"/>
                </a:cubicBezTo>
                <a:cubicBezTo>
                  <a:pt x="439103" y="224790"/>
                  <a:pt x="436245" y="232410"/>
                  <a:pt x="430530" y="238125"/>
                </a:cubicBezTo>
                <a:cubicBezTo>
                  <a:pt x="424815" y="243840"/>
                  <a:pt x="417195" y="247650"/>
                  <a:pt x="409575" y="247650"/>
                </a:cubicBezTo>
                <a:lnTo>
                  <a:pt x="371475" y="247650"/>
                </a:lnTo>
                <a:cubicBezTo>
                  <a:pt x="365760" y="247650"/>
                  <a:pt x="361950" y="251460"/>
                  <a:pt x="361950" y="257175"/>
                </a:cubicBezTo>
                <a:cubicBezTo>
                  <a:pt x="361950" y="262890"/>
                  <a:pt x="365760" y="266700"/>
                  <a:pt x="371475" y="266700"/>
                </a:cubicBezTo>
                <a:close/>
              </a:path>
            </a:pathLst>
          </a:custGeom>
          <a:solidFill>
            <a:schemeClr val="accent1"/>
          </a:solidFill>
          <a:ln w="9525" cap="flat">
            <a:noFill/>
            <a:prstDash val="solid"/>
            <a:miter/>
          </a:ln>
        </p:spPr>
        <p:txBody>
          <a:bodyPr rtlCol="0" anchor="ctr"/>
          <a:lstStyle/>
          <a:p>
            <a:endParaRPr lang="zh-CN" altLang="en-US"/>
          </a:p>
        </p:txBody>
      </p:sp>
      <p:sp>
        <p:nvSpPr>
          <p:cNvPr id="437" name="椭圆 436"/>
          <p:cNvSpPr/>
          <p:nvPr>
            <p:custDataLst>
              <p:tags r:id="rId8"/>
            </p:custDataLst>
          </p:nvPr>
        </p:nvSpPr>
        <p:spPr>
          <a:xfrm>
            <a:off x="2837180" y="4955540"/>
            <a:ext cx="558800" cy="558800"/>
          </a:xfrm>
          <a:prstGeom prst="ellipse">
            <a:avLst/>
          </a:prstGeom>
          <a:solidFill>
            <a:schemeClr val="accent1"/>
          </a:solidFill>
          <a:ln>
            <a:noFill/>
            <a:prstDash val="solid"/>
          </a:ln>
          <a:effectLst/>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p>
        </p:txBody>
      </p:sp>
      <p:sp>
        <p:nvSpPr>
          <p:cNvPr id="440" name="椭圆 439"/>
          <p:cNvSpPr/>
          <p:nvPr>
            <p:custDataLst>
              <p:tags r:id="rId9"/>
            </p:custDataLst>
          </p:nvPr>
        </p:nvSpPr>
        <p:spPr>
          <a:xfrm>
            <a:off x="3696970" y="4955540"/>
            <a:ext cx="558800" cy="558800"/>
          </a:xfrm>
          <a:prstGeom prst="ellipse">
            <a:avLst/>
          </a:prstGeom>
          <a:solidFill>
            <a:schemeClr val="accent1"/>
          </a:solidFill>
          <a:ln>
            <a:noFill/>
            <a:prstDash val="solid"/>
          </a:ln>
          <a:effectLst/>
        </p:spPr>
        <p:style>
          <a:lnRef idx="2">
            <a:srgbClr val="376FFF">
              <a:shade val="50000"/>
            </a:srgbClr>
          </a:lnRef>
          <a:fillRef idx="1">
            <a:srgbClr val="376FFF"/>
          </a:fillRef>
          <a:effectRef idx="0">
            <a:srgbClr val="376FFF"/>
          </a:effectRef>
          <a:fontRef idx="minor">
            <a:srgbClr val="FFFFFF"/>
          </a:fontRef>
        </p:style>
        <p:txBody>
          <a:bodyPr rtlCol="0" anchor="ctr"/>
          <a:lstStyle/>
          <a:p>
            <a:pPr algn="ctr"/>
            <a:endParaRPr lang="zh-CN" altLang="en-US"/>
          </a:p>
        </p:txBody>
      </p:sp>
      <p:cxnSp>
        <p:nvCxnSpPr>
          <p:cNvPr id="442" name="直接连接符 441"/>
          <p:cNvCxnSpPr/>
          <p:nvPr>
            <p:custDataLst>
              <p:tags r:id="rId10"/>
            </p:custDataLst>
          </p:nvPr>
        </p:nvCxnSpPr>
        <p:spPr>
          <a:xfrm>
            <a:off x="1061720" y="5859780"/>
            <a:ext cx="4202430" cy="0"/>
          </a:xfrm>
          <a:prstGeom prst="line">
            <a:avLst/>
          </a:prstGeom>
          <a:ln>
            <a:solidFill>
              <a:srgbClr val="FFFFFF">
                <a:lumMod val="75000"/>
              </a:srgbClr>
            </a:solidFill>
          </a:ln>
        </p:spPr>
        <p:style>
          <a:lnRef idx="1">
            <a:srgbClr val="376FFF"/>
          </a:lnRef>
          <a:fillRef idx="0">
            <a:srgbClr val="376FFF"/>
          </a:fillRef>
          <a:effectRef idx="0">
            <a:srgbClr val="376FFF"/>
          </a:effectRef>
          <a:fontRef idx="minor">
            <a:srgbClr val="000000"/>
          </a:fontRef>
        </p:style>
      </p:cxnSp>
      <p:sp>
        <p:nvSpPr>
          <p:cNvPr id="3" name="Oval 37"/>
          <p:cNvSpPr/>
          <p:nvPr>
            <p:custDataLst>
              <p:tags r:id="rId11"/>
            </p:custDataLst>
          </p:nvPr>
        </p:nvSpPr>
        <p:spPr>
          <a:xfrm>
            <a:off x="2971165" y="5096510"/>
            <a:ext cx="290830" cy="288925"/>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39" h="606722">
                <a:moveTo>
                  <a:pt x="217638" y="134690"/>
                </a:moveTo>
                <a:cubicBezTo>
                  <a:pt x="221565" y="135712"/>
                  <a:pt x="225102" y="138223"/>
                  <a:pt x="227327" y="142001"/>
                </a:cubicBezTo>
                <a:cubicBezTo>
                  <a:pt x="231688" y="149467"/>
                  <a:pt x="229196" y="159155"/>
                  <a:pt x="221720" y="163599"/>
                </a:cubicBezTo>
                <a:cubicBezTo>
                  <a:pt x="172238" y="192574"/>
                  <a:pt x="141535" y="246169"/>
                  <a:pt x="141535" y="303320"/>
                </a:cubicBezTo>
                <a:cubicBezTo>
                  <a:pt x="141535" y="392734"/>
                  <a:pt x="214334" y="465350"/>
                  <a:pt x="303775" y="465350"/>
                </a:cubicBezTo>
                <a:cubicBezTo>
                  <a:pt x="393305" y="465350"/>
                  <a:pt x="466015" y="392734"/>
                  <a:pt x="466015" y="303320"/>
                </a:cubicBezTo>
                <a:cubicBezTo>
                  <a:pt x="466015" y="246169"/>
                  <a:pt x="435312" y="192574"/>
                  <a:pt x="385919" y="163599"/>
                </a:cubicBezTo>
                <a:cubicBezTo>
                  <a:pt x="378443" y="159155"/>
                  <a:pt x="375862" y="149467"/>
                  <a:pt x="380312" y="142001"/>
                </a:cubicBezTo>
                <a:cubicBezTo>
                  <a:pt x="384762" y="134446"/>
                  <a:pt x="394462" y="131957"/>
                  <a:pt x="401938" y="136312"/>
                </a:cubicBezTo>
                <a:cubicBezTo>
                  <a:pt x="461031" y="171065"/>
                  <a:pt x="497698" y="235059"/>
                  <a:pt x="497698" y="303320"/>
                </a:cubicBezTo>
                <a:cubicBezTo>
                  <a:pt x="497698" y="410155"/>
                  <a:pt x="410749" y="496992"/>
                  <a:pt x="303775" y="496992"/>
                </a:cubicBezTo>
                <a:cubicBezTo>
                  <a:pt x="196890" y="496992"/>
                  <a:pt x="109941" y="410155"/>
                  <a:pt x="109941" y="303320"/>
                </a:cubicBezTo>
                <a:cubicBezTo>
                  <a:pt x="109941" y="235059"/>
                  <a:pt x="146607" y="171065"/>
                  <a:pt x="205612" y="136312"/>
                </a:cubicBezTo>
                <a:cubicBezTo>
                  <a:pt x="209395" y="134135"/>
                  <a:pt x="213711" y="133668"/>
                  <a:pt x="217638" y="134690"/>
                </a:cubicBezTo>
                <a:close/>
                <a:moveTo>
                  <a:pt x="303775" y="88701"/>
                </a:moveTo>
                <a:cubicBezTo>
                  <a:pt x="312483" y="88701"/>
                  <a:pt x="319591" y="95723"/>
                  <a:pt x="319591" y="104433"/>
                </a:cubicBezTo>
                <a:lnTo>
                  <a:pt x="319591" y="303347"/>
                </a:lnTo>
                <a:cubicBezTo>
                  <a:pt x="319591" y="312058"/>
                  <a:pt x="312483" y="319168"/>
                  <a:pt x="303775" y="319168"/>
                </a:cubicBezTo>
                <a:cubicBezTo>
                  <a:pt x="295067" y="319168"/>
                  <a:pt x="288048" y="312058"/>
                  <a:pt x="288048" y="303347"/>
                </a:cubicBezTo>
                <a:lnTo>
                  <a:pt x="288048" y="104433"/>
                </a:lnTo>
                <a:cubicBezTo>
                  <a:pt x="288048" y="95723"/>
                  <a:pt x="295067" y="88701"/>
                  <a:pt x="303775" y="88701"/>
                </a:cubicBezTo>
                <a:close/>
                <a:moveTo>
                  <a:pt x="303775" y="31549"/>
                </a:moveTo>
                <a:cubicBezTo>
                  <a:pt x="153712" y="31549"/>
                  <a:pt x="31597" y="153480"/>
                  <a:pt x="31597" y="303317"/>
                </a:cubicBezTo>
                <a:cubicBezTo>
                  <a:pt x="31597" y="453153"/>
                  <a:pt x="153712" y="575084"/>
                  <a:pt x="303775" y="575084"/>
                </a:cubicBezTo>
                <a:cubicBezTo>
                  <a:pt x="453838" y="575084"/>
                  <a:pt x="575953" y="453153"/>
                  <a:pt x="575953" y="303317"/>
                </a:cubicBezTo>
                <a:cubicBezTo>
                  <a:pt x="575953" y="153480"/>
                  <a:pt x="453838" y="31549"/>
                  <a:pt x="303775" y="31549"/>
                </a:cubicBezTo>
                <a:close/>
                <a:moveTo>
                  <a:pt x="303775" y="0"/>
                </a:moveTo>
                <a:cubicBezTo>
                  <a:pt x="471283" y="0"/>
                  <a:pt x="607639" y="136061"/>
                  <a:pt x="607639" y="303317"/>
                </a:cubicBezTo>
                <a:cubicBezTo>
                  <a:pt x="607639" y="470572"/>
                  <a:pt x="471283" y="606722"/>
                  <a:pt x="303775" y="606722"/>
                </a:cubicBezTo>
                <a:cubicBezTo>
                  <a:pt x="136267" y="606722"/>
                  <a:pt x="0" y="470572"/>
                  <a:pt x="0" y="303317"/>
                </a:cubicBezTo>
                <a:cubicBezTo>
                  <a:pt x="0" y="136061"/>
                  <a:pt x="136267" y="0"/>
                  <a:pt x="303775" y="0"/>
                </a:cubicBezTo>
                <a:close/>
              </a:path>
            </a:pathLst>
          </a:custGeom>
          <a:solidFill>
            <a:srgbClr val="FFFFFF"/>
          </a:solidFill>
          <a:ln>
            <a:noFill/>
          </a:ln>
        </p:spPr>
        <p:style>
          <a:lnRef idx="2">
            <a:srgbClr val="376FFF">
              <a:shade val="50000"/>
            </a:srgbClr>
          </a:lnRef>
          <a:fillRef idx="1">
            <a:srgbClr val="376FFF"/>
          </a:fillRef>
          <a:effectRef idx="0">
            <a:srgbClr val="376FFF"/>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algn="ctr"/>
            <a:endParaRPr lang="zh-CN" altLang="en-US">
              <a:solidFill>
                <a:srgbClr val="F84949"/>
              </a:solidFill>
              <a:cs typeface="荆南缘默体" pitchFamily="2" charset="-122"/>
            </a:endParaRPr>
          </a:p>
        </p:txBody>
      </p:sp>
      <p:sp>
        <p:nvSpPr>
          <p:cNvPr id="132" name="Oval 23"/>
          <p:cNvSpPr/>
          <p:nvPr>
            <p:custDataLst>
              <p:tags r:id="rId12"/>
            </p:custDataLst>
          </p:nvPr>
        </p:nvSpPr>
        <p:spPr>
          <a:xfrm>
            <a:off x="1272540" y="5097145"/>
            <a:ext cx="258445" cy="269875"/>
          </a:xfrm>
          <a:custGeom>
            <a:avLst/>
            <a:gdLst>
              <a:gd name="connsiteX0" fmla="*/ 244584 w 510088"/>
              <a:gd name="connsiteY0" fmla="*/ 269606 h 532904"/>
              <a:gd name="connsiteX1" fmla="*/ 203537 w 510088"/>
              <a:gd name="connsiteY1" fmla="*/ 310696 h 532904"/>
              <a:gd name="connsiteX2" fmla="*/ 244584 w 510088"/>
              <a:gd name="connsiteY2" fmla="*/ 351739 h 532904"/>
              <a:gd name="connsiteX3" fmla="*/ 285679 w 510088"/>
              <a:gd name="connsiteY3" fmla="*/ 310696 h 532904"/>
              <a:gd name="connsiteX4" fmla="*/ 244584 w 510088"/>
              <a:gd name="connsiteY4" fmla="*/ 269606 h 532904"/>
              <a:gd name="connsiteX5" fmla="*/ 333059 w 510088"/>
              <a:gd name="connsiteY5" fmla="*/ 135861 h 532904"/>
              <a:gd name="connsiteX6" fmla="*/ 344868 w 510088"/>
              <a:gd name="connsiteY6" fmla="*/ 137432 h 532904"/>
              <a:gd name="connsiteX7" fmla="*/ 352059 w 510088"/>
              <a:gd name="connsiteY7" fmla="*/ 146955 h 532904"/>
              <a:gd name="connsiteX8" fmla="*/ 341059 w 510088"/>
              <a:gd name="connsiteY8" fmla="*/ 166048 h 532904"/>
              <a:gd name="connsiteX9" fmla="*/ 319773 w 510088"/>
              <a:gd name="connsiteY9" fmla="*/ 171761 h 532904"/>
              <a:gd name="connsiteX10" fmla="*/ 316964 w 510088"/>
              <a:gd name="connsiteY10" fmla="*/ 175380 h 532904"/>
              <a:gd name="connsiteX11" fmla="*/ 316964 w 510088"/>
              <a:gd name="connsiteY11" fmla="*/ 306792 h 532904"/>
              <a:gd name="connsiteX12" fmla="*/ 317059 w 510088"/>
              <a:gd name="connsiteY12" fmla="*/ 310696 h 532904"/>
              <a:gd name="connsiteX13" fmla="*/ 244536 w 510088"/>
              <a:gd name="connsiteY13" fmla="*/ 383211 h 532904"/>
              <a:gd name="connsiteX14" fmla="*/ 191585 w 510088"/>
              <a:gd name="connsiteY14" fmla="*/ 360262 h 532904"/>
              <a:gd name="connsiteX15" fmla="*/ 172157 w 510088"/>
              <a:gd name="connsiteY15" fmla="*/ 305840 h 532904"/>
              <a:gd name="connsiteX16" fmla="*/ 237441 w 510088"/>
              <a:gd name="connsiteY16" fmla="*/ 238467 h 532904"/>
              <a:gd name="connsiteX17" fmla="*/ 285774 w 510088"/>
              <a:gd name="connsiteY17" fmla="*/ 251037 h 532904"/>
              <a:gd name="connsiteX18" fmla="*/ 285774 w 510088"/>
              <a:gd name="connsiteY18" fmla="*/ 166238 h 532904"/>
              <a:gd name="connsiteX19" fmla="*/ 302869 w 510088"/>
              <a:gd name="connsiteY19" fmla="*/ 143955 h 532904"/>
              <a:gd name="connsiteX20" fmla="*/ 121141 w 510088"/>
              <a:gd name="connsiteY20" fmla="*/ 32143 h 532904"/>
              <a:gd name="connsiteX21" fmla="*/ 32095 w 510088"/>
              <a:gd name="connsiteY21" fmla="*/ 121191 h 532904"/>
              <a:gd name="connsiteX22" fmla="*/ 32095 w 510088"/>
              <a:gd name="connsiteY22" fmla="*/ 411762 h 532904"/>
              <a:gd name="connsiteX23" fmla="*/ 121141 w 510088"/>
              <a:gd name="connsiteY23" fmla="*/ 500809 h 532904"/>
              <a:gd name="connsiteX24" fmla="*/ 388995 w 510088"/>
              <a:gd name="connsiteY24" fmla="*/ 500809 h 532904"/>
              <a:gd name="connsiteX25" fmla="*/ 478041 w 510088"/>
              <a:gd name="connsiteY25" fmla="*/ 411762 h 532904"/>
              <a:gd name="connsiteX26" fmla="*/ 478041 w 510088"/>
              <a:gd name="connsiteY26" fmla="*/ 121191 h 532904"/>
              <a:gd name="connsiteX27" fmla="*/ 388995 w 510088"/>
              <a:gd name="connsiteY27" fmla="*/ 32143 h 532904"/>
              <a:gd name="connsiteX28" fmla="*/ 121141 w 510088"/>
              <a:gd name="connsiteY28" fmla="*/ 0 h 532904"/>
              <a:gd name="connsiteX29" fmla="*/ 388995 w 510088"/>
              <a:gd name="connsiteY29" fmla="*/ 0 h 532904"/>
              <a:gd name="connsiteX30" fmla="*/ 510088 w 510088"/>
              <a:gd name="connsiteY30" fmla="*/ 121191 h 532904"/>
              <a:gd name="connsiteX31" fmla="*/ 510088 w 510088"/>
              <a:gd name="connsiteY31" fmla="*/ 411762 h 532904"/>
              <a:gd name="connsiteX32" fmla="*/ 388995 w 510088"/>
              <a:gd name="connsiteY32" fmla="*/ 532904 h 532904"/>
              <a:gd name="connsiteX33" fmla="*/ 121141 w 510088"/>
              <a:gd name="connsiteY33" fmla="*/ 532904 h 532904"/>
              <a:gd name="connsiteX34" fmla="*/ 0 w 510088"/>
              <a:gd name="connsiteY34" fmla="*/ 411762 h 532904"/>
              <a:gd name="connsiteX35" fmla="*/ 0 w 510088"/>
              <a:gd name="connsiteY35" fmla="*/ 121143 h 532904"/>
              <a:gd name="connsiteX36" fmla="*/ 121141 w 510088"/>
              <a:gd name="connsiteY36" fmla="*/ 0 h 53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0088" h="532904">
                <a:moveTo>
                  <a:pt x="244584" y="269606"/>
                </a:moveTo>
                <a:cubicBezTo>
                  <a:pt x="221965" y="269606"/>
                  <a:pt x="203537" y="288080"/>
                  <a:pt x="203537" y="310696"/>
                </a:cubicBezTo>
                <a:cubicBezTo>
                  <a:pt x="203537" y="333313"/>
                  <a:pt x="221965" y="351739"/>
                  <a:pt x="244584" y="351739"/>
                </a:cubicBezTo>
                <a:cubicBezTo>
                  <a:pt x="267203" y="351739"/>
                  <a:pt x="285679" y="333360"/>
                  <a:pt x="285679" y="310696"/>
                </a:cubicBezTo>
                <a:cubicBezTo>
                  <a:pt x="285679" y="288080"/>
                  <a:pt x="267203" y="269606"/>
                  <a:pt x="244584" y="269606"/>
                </a:cubicBezTo>
                <a:close/>
                <a:moveTo>
                  <a:pt x="333059" y="135861"/>
                </a:moveTo>
                <a:cubicBezTo>
                  <a:pt x="337011" y="134813"/>
                  <a:pt x="341249" y="135337"/>
                  <a:pt x="344868" y="137432"/>
                </a:cubicBezTo>
                <a:cubicBezTo>
                  <a:pt x="348487" y="139479"/>
                  <a:pt x="351059" y="142907"/>
                  <a:pt x="352059" y="146955"/>
                </a:cubicBezTo>
                <a:cubicBezTo>
                  <a:pt x="354344" y="155192"/>
                  <a:pt x="349392" y="163762"/>
                  <a:pt x="341059" y="166048"/>
                </a:cubicBezTo>
                <a:lnTo>
                  <a:pt x="319773" y="171761"/>
                </a:lnTo>
                <a:cubicBezTo>
                  <a:pt x="318107" y="172190"/>
                  <a:pt x="316964" y="173666"/>
                  <a:pt x="316964" y="175380"/>
                </a:cubicBezTo>
                <a:lnTo>
                  <a:pt x="316964" y="306792"/>
                </a:lnTo>
                <a:cubicBezTo>
                  <a:pt x="317011" y="307935"/>
                  <a:pt x="317059" y="309316"/>
                  <a:pt x="317059" y="310696"/>
                </a:cubicBezTo>
                <a:cubicBezTo>
                  <a:pt x="317059" y="350691"/>
                  <a:pt x="284536" y="383211"/>
                  <a:pt x="244536" y="383211"/>
                </a:cubicBezTo>
                <a:cubicBezTo>
                  <a:pt x="224584" y="383211"/>
                  <a:pt x="205299" y="374831"/>
                  <a:pt x="191585" y="360262"/>
                </a:cubicBezTo>
                <a:cubicBezTo>
                  <a:pt x="177728" y="345454"/>
                  <a:pt x="170823" y="326171"/>
                  <a:pt x="172157" y="305840"/>
                </a:cubicBezTo>
                <a:cubicBezTo>
                  <a:pt x="174442" y="270797"/>
                  <a:pt x="202489" y="241800"/>
                  <a:pt x="237441" y="238467"/>
                </a:cubicBezTo>
                <a:cubicBezTo>
                  <a:pt x="254631" y="236801"/>
                  <a:pt x="271774" y="241324"/>
                  <a:pt x="285774" y="251037"/>
                </a:cubicBezTo>
                <a:lnTo>
                  <a:pt x="285774" y="166238"/>
                </a:lnTo>
                <a:cubicBezTo>
                  <a:pt x="285774" y="155811"/>
                  <a:pt x="292821" y="146669"/>
                  <a:pt x="302869" y="143955"/>
                </a:cubicBezTo>
                <a:close/>
                <a:moveTo>
                  <a:pt x="121141" y="32143"/>
                </a:moveTo>
                <a:cubicBezTo>
                  <a:pt x="71999" y="32143"/>
                  <a:pt x="32095" y="72048"/>
                  <a:pt x="32095" y="121191"/>
                </a:cubicBezTo>
                <a:lnTo>
                  <a:pt x="32095" y="411762"/>
                </a:lnTo>
                <a:cubicBezTo>
                  <a:pt x="32095" y="460857"/>
                  <a:pt x="71999" y="500809"/>
                  <a:pt x="121141" y="500809"/>
                </a:cubicBezTo>
                <a:lnTo>
                  <a:pt x="388995" y="500809"/>
                </a:lnTo>
                <a:cubicBezTo>
                  <a:pt x="438089" y="500809"/>
                  <a:pt x="478041" y="460857"/>
                  <a:pt x="478041" y="411762"/>
                </a:cubicBezTo>
                <a:lnTo>
                  <a:pt x="478041" y="121191"/>
                </a:lnTo>
                <a:cubicBezTo>
                  <a:pt x="478041" y="72048"/>
                  <a:pt x="438089" y="32143"/>
                  <a:pt x="388995" y="32143"/>
                </a:cubicBezTo>
                <a:close/>
                <a:moveTo>
                  <a:pt x="121141" y="0"/>
                </a:moveTo>
                <a:lnTo>
                  <a:pt x="388995" y="0"/>
                </a:lnTo>
                <a:cubicBezTo>
                  <a:pt x="455756" y="0"/>
                  <a:pt x="510088" y="54334"/>
                  <a:pt x="510088" y="121191"/>
                </a:cubicBezTo>
                <a:lnTo>
                  <a:pt x="510088" y="411762"/>
                </a:lnTo>
                <a:cubicBezTo>
                  <a:pt x="510088" y="478571"/>
                  <a:pt x="455756" y="532904"/>
                  <a:pt x="388995" y="532904"/>
                </a:cubicBezTo>
                <a:lnTo>
                  <a:pt x="121141" y="532904"/>
                </a:lnTo>
                <a:cubicBezTo>
                  <a:pt x="54333" y="532904"/>
                  <a:pt x="0" y="478571"/>
                  <a:pt x="0" y="411762"/>
                </a:cubicBezTo>
                <a:lnTo>
                  <a:pt x="0" y="121143"/>
                </a:lnTo>
                <a:cubicBezTo>
                  <a:pt x="0" y="54334"/>
                  <a:pt x="54333" y="0"/>
                  <a:pt x="121141" y="0"/>
                </a:cubicBezTo>
                <a:close/>
              </a:path>
            </a:pathLst>
          </a:custGeom>
          <a:solidFill>
            <a:srgbClr val="FFFFFF"/>
          </a:solidFill>
          <a:ln>
            <a:noFill/>
          </a:ln>
        </p:spPr>
        <p:style>
          <a:lnRef idx="2">
            <a:srgbClr val="376FFF">
              <a:shade val="50000"/>
            </a:srgbClr>
          </a:lnRef>
          <a:fillRef idx="1">
            <a:srgbClr val="376FFF"/>
          </a:fillRef>
          <a:effectRef idx="0">
            <a:srgbClr val="376FFF"/>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algn="ctr"/>
            <a:endParaRPr lang="zh-CN" altLang="en-US">
              <a:solidFill>
                <a:srgbClr val="FFFFFF"/>
              </a:solidFill>
              <a:cs typeface="荆南缘默体" pitchFamily="2" charset="-122"/>
            </a:endParaRPr>
          </a:p>
        </p:txBody>
      </p:sp>
      <p:sp>
        <p:nvSpPr>
          <p:cNvPr id="133" name="Oval 24"/>
          <p:cNvSpPr/>
          <p:nvPr>
            <p:custDataLst>
              <p:tags r:id="rId13"/>
            </p:custDataLst>
          </p:nvPr>
        </p:nvSpPr>
        <p:spPr>
          <a:xfrm>
            <a:off x="3852545" y="5097145"/>
            <a:ext cx="258445" cy="269875"/>
          </a:xfrm>
          <a:custGeom>
            <a:avLst/>
            <a:gdLst>
              <a:gd name="connsiteX0" fmla="*/ 219264 w 510386"/>
              <a:gd name="connsiteY0" fmla="*/ 200090 h 532805"/>
              <a:gd name="connsiteX1" fmla="*/ 219264 w 510386"/>
              <a:gd name="connsiteY1" fmla="*/ 332743 h 532805"/>
              <a:gd name="connsiteX2" fmla="*/ 323819 w 510386"/>
              <a:gd name="connsiteY2" fmla="*/ 266393 h 532805"/>
              <a:gd name="connsiteX3" fmla="*/ 219973 w 510386"/>
              <a:gd name="connsiteY3" fmla="*/ 168177 h 532805"/>
              <a:gd name="connsiteX4" fmla="*/ 235793 w 510386"/>
              <a:gd name="connsiteY4" fmla="*/ 173035 h 532805"/>
              <a:gd name="connsiteX5" fmla="*/ 341157 w 510386"/>
              <a:gd name="connsiteY5" fmla="*/ 239910 h 532805"/>
              <a:gd name="connsiteX6" fmla="*/ 355733 w 510386"/>
              <a:gd name="connsiteY6" fmla="*/ 266345 h 532805"/>
              <a:gd name="connsiteX7" fmla="*/ 341205 w 510386"/>
              <a:gd name="connsiteY7" fmla="*/ 292828 h 532805"/>
              <a:gd name="connsiteX8" fmla="*/ 235745 w 510386"/>
              <a:gd name="connsiteY8" fmla="*/ 359703 h 532805"/>
              <a:gd name="connsiteX9" fmla="*/ 218978 w 510386"/>
              <a:gd name="connsiteY9" fmla="*/ 364561 h 532805"/>
              <a:gd name="connsiteX10" fmla="*/ 203831 w 510386"/>
              <a:gd name="connsiteY10" fmla="*/ 360703 h 532805"/>
              <a:gd name="connsiteX11" fmla="*/ 187588 w 510386"/>
              <a:gd name="connsiteY11" fmla="*/ 333267 h 532805"/>
              <a:gd name="connsiteX12" fmla="*/ 187588 w 510386"/>
              <a:gd name="connsiteY12" fmla="*/ 199471 h 532805"/>
              <a:gd name="connsiteX13" fmla="*/ 203831 w 510386"/>
              <a:gd name="connsiteY13" fmla="*/ 172035 h 532805"/>
              <a:gd name="connsiteX14" fmla="*/ 219973 w 510386"/>
              <a:gd name="connsiteY14" fmla="*/ 168177 h 532805"/>
              <a:gd name="connsiteX15" fmla="*/ 123287 w 510386"/>
              <a:gd name="connsiteY15" fmla="*/ 39523 h 532805"/>
              <a:gd name="connsiteX16" fmla="*/ 39524 w 510386"/>
              <a:gd name="connsiteY16" fmla="*/ 123284 h 532805"/>
              <a:gd name="connsiteX17" fmla="*/ 39524 w 510386"/>
              <a:gd name="connsiteY17" fmla="*/ 409473 h 532805"/>
              <a:gd name="connsiteX18" fmla="*/ 123287 w 510386"/>
              <a:gd name="connsiteY18" fmla="*/ 493234 h 532805"/>
              <a:gd name="connsiteX19" fmla="*/ 387099 w 510386"/>
              <a:gd name="connsiteY19" fmla="*/ 493234 h 532805"/>
              <a:gd name="connsiteX20" fmla="*/ 470862 w 510386"/>
              <a:gd name="connsiteY20" fmla="*/ 409473 h 532805"/>
              <a:gd name="connsiteX21" fmla="*/ 470862 w 510386"/>
              <a:gd name="connsiteY21" fmla="*/ 123284 h 532805"/>
              <a:gd name="connsiteX22" fmla="*/ 387099 w 510386"/>
              <a:gd name="connsiteY22" fmla="*/ 39523 h 532805"/>
              <a:gd name="connsiteX23" fmla="*/ 123287 w 510386"/>
              <a:gd name="connsiteY23" fmla="*/ 0 h 532805"/>
              <a:gd name="connsiteX24" fmla="*/ 387099 w 510386"/>
              <a:gd name="connsiteY24" fmla="*/ 0 h 532805"/>
              <a:gd name="connsiteX25" fmla="*/ 510386 w 510386"/>
              <a:gd name="connsiteY25" fmla="*/ 123284 h 532805"/>
              <a:gd name="connsiteX26" fmla="*/ 510386 w 510386"/>
              <a:gd name="connsiteY26" fmla="*/ 409521 h 532805"/>
              <a:gd name="connsiteX27" fmla="*/ 387099 w 510386"/>
              <a:gd name="connsiteY27" fmla="*/ 532805 h 532805"/>
              <a:gd name="connsiteX28" fmla="*/ 123287 w 510386"/>
              <a:gd name="connsiteY28" fmla="*/ 532805 h 532805"/>
              <a:gd name="connsiteX29" fmla="*/ 0 w 510386"/>
              <a:gd name="connsiteY29" fmla="*/ 409521 h 532805"/>
              <a:gd name="connsiteX30" fmla="*/ 0 w 510386"/>
              <a:gd name="connsiteY30" fmla="*/ 123284 h 532805"/>
              <a:gd name="connsiteX31" fmla="*/ 123287 w 510386"/>
              <a:gd name="connsiteY31" fmla="*/ 0 h 532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10386" h="532805">
                <a:moveTo>
                  <a:pt x="219264" y="200090"/>
                </a:moveTo>
                <a:lnTo>
                  <a:pt x="219264" y="332743"/>
                </a:lnTo>
                <a:lnTo>
                  <a:pt x="323819" y="266393"/>
                </a:lnTo>
                <a:close/>
                <a:moveTo>
                  <a:pt x="219973" y="168177"/>
                </a:moveTo>
                <a:cubicBezTo>
                  <a:pt x="225492" y="168344"/>
                  <a:pt x="230958" y="169963"/>
                  <a:pt x="235793" y="173035"/>
                </a:cubicBezTo>
                <a:lnTo>
                  <a:pt x="341157" y="239910"/>
                </a:lnTo>
                <a:cubicBezTo>
                  <a:pt x="350255" y="245721"/>
                  <a:pt x="355733" y="255628"/>
                  <a:pt x="355733" y="266345"/>
                </a:cubicBezTo>
                <a:cubicBezTo>
                  <a:pt x="355733" y="277158"/>
                  <a:pt x="350303" y="287065"/>
                  <a:pt x="341205" y="292828"/>
                </a:cubicBezTo>
                <a:lnTo>
                  <a:pt x="235745" y="359703"/>
                </a:lnTo>
                <a:cubicBezTo>
                  <a:pt x="230649" y="362989"/>
                  <a:pt x="224790" y="364561"/>
                  <a:pt x="218978" y="364561"/>
                </a:cubicBezTo>
                <a:cubicBezTo>
                  <a:pt x="213739" y="364561"/>
                  <a:pt x="208547" y="363323"/>
                  <a:pt x="203831" y="360703"/>
                </a:cubicBezTo>
                <a:cubicBezTo>
                  <a:pt x="193828" y="355225"/>
                  <a:pt x="187588" y="344699"/>
                  <a:pt x="187588" y="333267"/>
                </a:cubicBezTo>
                <a:lnTo>
                  <a:pt x="187588" y="199471"/>
                </a:lnTo>
                <a:cubicBezTo>
                  <a:pt x="187588" y="188039"/>
                  <a:pt x="193828" y="177560"/>
                  <a:pt x="203831" y="172035"/>
                </a:cubicBezTo>
                <a:cubicBezTo>
                  <a:pt x="208880" y="169296"/>
                  <a:pt x="214453" y="168010"/>
                  <a:pt x="219973" y="168177"/>
                </a:cubicBezTo>
                <a:close/>
                <a:moveTo>
                  <a:pt x="123287" y="39523"/>
                </a:moveTo>
                <a:cubicBezTo>
                  <a:pt x="77096" y="39523"/>
                  <a:pt x="39524" y="77094"/>
                  <a:pt x="39524" y="123284"/>
                </a:cubicBezTo>
                <a:lnTo>
                  <a:pt x="39524" y="409473"/>
                </a:lnTo>
                <a:cubicBezTo>
                  <a:pt x="39524" y="455663"/>
                  <a:pt x="77096" y="493234"/>
                  <a:pt x="123287" y="493234"/>
                </a:cubicBezTo>
                <a:lnTo>
                  <a:pt x="387099" y="493234"/>
                </a:lnTo>
                <a:cubicBezTo>
                  <a:pt x="433290" y="493234"/>
                  <a:pt x="470862" y="455663"/>
                  <a:pt x="470862" y="409473"/>
                </a:cubicBezTo>
                <a:lnTo>
                  <a:pt x="470862" y="123284"/>
                </a:lnTo>
                <a:cubicBezTo>
                  <a:pt x="470862" y="77094"/>
                  <a:pt x="433290" y="39523"/>
                  <a:pt x="387099" y="39523"/>
                </a:cubicBezTo>
                <a:close/>
                <a:moveTo>
                  <a:pt x="123287" y="0"/>
                </a:moveTo>
                <a:lnTo>
                  <a:pt x="387099" y="0"/>
                </a:lnTo>
                <a:cubicBezTo>
                  <a:pt x="455100" y="0"/>
                  <a:pt x="510386" y="55333"/>
                  <a:pt x="510386" y="123284"/>
                </a:cubicBezTo>
                <a:lnTo>
                  <a:pt x="510386" y="409521"/>
                </a:lnTo>
                <a:cubicBezTo>
                  <a:pt x="510386" y="477520"/>
                  <a:pt x="455100" y="532805"/>
                  <a:pt x="387099" y="532805"/>
                </a:cubicBezTo>
                <a:lnTo>
                  <a:pt x="123287" y="532805"/>
                </a:lnTo>
                <a:cubicBezTo>
                  <a:pt x="55334" y="532805"/>
                  <a:pt x="0" y="477520"/>
                  <a:pt x="0" y="409521"/>
                </a:cubicBezTo>
                <a:lnTo>
                  <a:pt x="0" y="123284"/>
                </a:lnTo>
                <a:cubicBezTo>
                  <a:pt x="0" y="55333"/>
                  <a:pt x="55334" y="0"/>
                  <a:pt x="123287" y="0"/>
                </a:cubicBezTo>
                <a:close/>
              </a:path>
            </a:pathLst>
          </a:custGeom>
          <a:solidFill>
            <a:srgbClr val="FFFFFF"/>
          </a:solidFill>
          <a:ln>
            <a:noFill/>
          </a:ln>
        </p:spPr>
        <p:style>
          <a:lnRef idx="2">
            <a:srgbClr val="376FFF">
              <a:shade val="50000"/>
            </a:srgbClr>
          </a:lnRef>
          <a:fillRef idx="1">
            <a:srgbClr val="376FFF"/>
          </a:fillRef>
          <a:effectRef idx="0">
            <a:srgbClr val="376FFF"/>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algn="ctr"/>
            <a:endParaRPr lang="zh-CN" altLang="en-US">
              <a:solidFill>
                <a:srgbClr val="FFFFFF"/>
              </a:solidFill>
              <a:cs typeface="荆南缘默体" pitchFamily="2" charset="-122"/>
            </a:endParaRPr>
          </a:p>
        </p:txBody>
      </p:sp>
      <p:pic>
        <p:nvPicPr>
          <p:cNvPr id="50" name="101.jpg" descr="id:2147505661;FounderCES"/>
          <p:cNvPicPr>
            <a:picLocks noChangeAspect="1"/>
          </p:cNvPicPr>
          <p:nvPr/>
        </p:nvPicPr>
        <p:blipFill>
          <a:blip r:embed="rId14"/>
          <a:stretch>
            <a:fillRect/>
          </a:stretch>
        </p:blipFill>
        <p:spPr>
          <a:xfrm>
            <a:off x="5608320" y="2492375"/>
            <a:ext cx="6588125" cy="3366770"/>
          </a:xfrm>
          <a:prstGeom prst="rect">
            <a:avLst/>
          </a:prstGeom>
        </p:spPr>
      </p:pic>
    </p:spTree>
    <p:custDataLst>
      <p:tags r:id="rId15"/>
    </p:custData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3249" y="171006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中央政府预算与地方预算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8970" y="2186940"/>
            <a:ext cx="10150475" cy="2186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中央政府预算反映中央政府的收入来源和中央政府的支出用途及中央政府的职能,中央政府预算在政府预算中居于主导地位。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方预算由各省、自治区、直辖市总预算组成。地方预算收入主要来源于政府税收中属于地方的税收等,反映发展地方经济和文化教育事业以及地方行政经费等所需要的资金,它是政府预算的组成部分,在政府预算中居于重要地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8"/>
            </p:custDataLst>
          </p:nvPr>
        </p:nvSpPr>
        <p:spPr>
          <a:xfrm>
            <a:off x="563249" y="437388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各级总预算与本级预算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Title 6"/>
          <p:cNvSpPr txBox="1"/>
          <p:nvPr>
            <p:custDataLst>
              <p:tags r:id="rId9"/>
            </p:custDataLst>
          </p:nvPr>
        </p:nvSpPr>
        <p:spPr>
          <a:xfrm>
            <a:off x="648970" y="4831080"/>
            <a:ext cx="10527030" cy="14135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预算,是各级政府将本级预算与下级总预算汇总而成的。没有下一级预算的,总预算即指本级预算,如乡级预算。总预算和本级预算由四大预算组成,即一般公共预算、政府性基金预算、国有资本经营预算和社会保险基金预算组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zh-CN" altLang="en-US"/>
              <a:t>第二节</a:t>
            </a:r>
            <a:r>
              <a:rPr lang="en-US" altLang="zh-CN"/>
              <a:t>  </a:t>
            </a:r>
            <a:r>
              <a:rPr lang="zh-CN" altLang="en-US"/>
              <a:t>政府会计与政府预算</a:t>
            </a:r>
            <a:endParaRPr lang="zh-CN" altLang="en-US"/>
          </a:p>
        </p:txBody>
      </p:sp>
      <p:sp>
        <p:nvSpPr>
          <p:cNvPr id="6" name="矩形 5"/>
          <p:cNvSpPr/>
          <p:nvPr>
            <p:custDataLst>
              <p:tags r:id="rId2"/>
            </p:custDataLst>
          </p:nvPr>
        </p:nvSpPr>
        <p:spPr>
          <a:xfrm>
            <a:off x="469920" y="575606"/>
            <a:ext cx="115146" cy="476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矩形 8"/>
          <p:cNvSpPr/>
          <p:nvPr>
            <p:custDataLst>
              <p:tags r:id="rId3"/>
            </p:custDataLst>
          </p:nvPr>
        </p:nvSpPr>
        <p:spPr>
          <a:xfrm>
            <a:off x="469920" y="1609633"/>
            <a:ext cx="11264880" cy="4415586"/>
          </a:xfrm>
          <a:prstGeom prst="rect">
            <a:avLst/>
          </a:prstGeom>
          <a:solidFill>
            <a:schemeClr val="bg2"/>
          </a:solidFill>
          <a:ln>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0" rIns="720000" rtlCol="0" anchor="ctr"/>
          <a:lstStyle/>
          <a:p>
            <a:pPr>
              <a:lnSpc>
                <a:spcPct val="130000"/>
              </a:lnSpc>
            </a:pPr>
            <a:endParaRPr lang="zh-CN" altLang="en-US" kern="0" spc="0" dirty="0">
              <a:ln>
                <a:noFill/>
                <a:prstDash val="sysDot"/>
              </a:ln>
              <a:solidFill>
                <a:schemeClr val="tx1">
                  <a:lumMod val="85000"/>
                  <a:lumOff val="15000"/>
                </a:schemeClr>
              </a:solidFill>
              <a:latin typeface="+mn-ea"/>
              <a:ea typeface="+mn-ea"/>
              <a:sym typeface="+mn-ea"/>
            </a:endParaRPr>
          </a:p>
        </p:txBody>
      </p:sp>
      <p:cxnSp>
        <p:nvCxnSpPr>
          <p:cNvPr id="21" name="直接连接符 20"/>
          <p:cNvCxnSpPr/>
          <p:nvPr>
            <p:custDataLst>
              <p:tags r:id="rId4"/>
            </p:custDataLst>
          </p:nvPr>
        </p:nvCxnSpPr>
        <p:spPr>
          <a:xfrm>
            <a:off x="1285240" y="5554980"/>
            <a:ext cx="450427"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custDataLst>
              <p:tags r:id="rId5"/>
            </p:custDataLst>
          </p:nvPr>
        </p:nvCxnSpPr>
        <p:spPr>
          <a:xfrm>
            <a:off x="1971040" y="5554980"/>
            <a:ext cx="8938260" cy="0"/>
          </a:xfrm>
          <a:prstGeom prst="line">
            <a:avLst/>
          </a:prstGeom>
          <a:ln w="12700">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6"/>
            </p:custDataLst>
          </p:nvPr>
        </p:nvSpPr>
        <p:spPr>
          <a:xfrm>
            <a:off x="469900" y="1609725"/>
            <a:ext cx="11174730" cy="4415155"/>
          </a:xfrm>
          <a:prstGeom prst="rect">
            <a:avLst/>
          </a:prstGeom>
          <a:noFill/>
        </p:spPr>
        <p:txBody>
          <a:bodyPr wrap="square" rtlCol="0" anchor="ctr" anchorCtr="0">
            <a:normAutofit/>
          </a:bodyPr>
          <a:lstStyle/>
          <a:p>
            <a:pPr marL="0" lvl="0" indent="0" fontAlgn="auto">
              <a:lnSpc>
                <a:spcPct val="150000"/>
              </a:lnSpc>
            </a:pPr>
            <a:r>
              <a:rPr lang="en-US" altLang="zh-CN" sz="2000" kern="0" dirty="0">
                <a:ln>
                  <a:noFill/>
                  <a:prstDash val="sysDot"/>
                </a:ln>
                <a:solidFill>
                  <a:schemeClr val="tx1">
                    <a:lumMod val="85000"/>
                    <a:lumOff val="15000"/>
                  </a:schemeClr>
                </a:solidFill>
                <a:latin typeface="+mn-ea"/>
                <a:sym typeface="+mn-ea"/>
              </a:rPr>
              <a:t>3</a:t>
            </a:r>
            <a:r>
              <a:rPr lang="zh-CN" altLang="en-US" sz="2000" kern="0" dirty="0">
                <a:ln>
                  <a:noFill/>
                  <a:prstDash val="sysDot"/>
                </a:ln>
                <a:solidFill>
                  <a:schemeClr val="tx1">
                    <a:lumMod val="85000"/>
                    <a:lumOff val="15000"/>
                  </a:schemeClr>
                </a:solidFill>
                <a:latin typeface="+mn-ea"/>
                <a:sym typeface="+mn-ea"/>
              </a:rPr>
              <a:t>、部门预算与单位预算</a:t>
            </a:r>
            <a:endParaRPr lang="zh-CN" altLang="en-US" sz="2000" kern="0" dirty="0">
              <a:ln>
                <a:noFill/>
                <a:prstDash val="sysDot"/>
              </a:ln>
              <a:solidFill>
                <a:schemeClr val="tx1">
                  <a:lumMod val="85000"/>
                  <a:lumOff val="15000"/>
                </a:schemeClr>
              </a:solidFill>
              <a:latin typeface="+mn-ea"/>
              <a:sym typeface="+mn-ea"/>
            </a:endParaRPr>
          </a:p>
          <a:p>
            <a:pPr marL="0" lvl="0" indent="0" fontAlgn="auto">
              <a:lnSpc>
                <a:spcPct val="150000"/>
              </a:lnSpc>
            </a:pPr>
            <a:r>
              <a:rPr lang="zh-CN" altLang="en-US" sz="2000" kern="0" dirty="0">
                <a:ln>
                  <a:noFill/>
                  <a:prstDash val="sysDot"/>
                </a:ln>
                <a:solidFill>
                  <a:schemeClr val="tx1">
                    <a:lumMod val="85000"/>
                    <a:lumOff val="15000"/>
                  </a:schemeClr>
                </a:solidFill>
                <a:latin typeface="+mn-ea"/>
                <a:sym typeface="+mn-ea"/>
              </a:rPr>
              <a:t>部门预算由本部门机关的单位预算和所属各单位的单位预算汇总而成。单位预算指列入部门预算的国家机关、社会团体和其他单位的收支预算,它是政府预算的重要组成部分。
</a:t>
            </a:r>
            <a:endParaRPr lang="zh-CN" altLang="en-US" sz="2000" kern="0" dirty="0">
              <a:ln>
                <a:noFill/>
                <a:prstDash val="sysDot"/>
              </a:ln>
              <a:solidFill>
                <a:schemeClr val="tx1">
                  <a:lumMod val="85000"/>
                  <a:lumOff val="15000"/>
                </a:schemeClr>
              </a:solidFill>
              <a:latin typeface="+mn-ea"/>
              <a:sym typeface="+mn-ea"/>
            </a:endParaRPr>
          </a:p>
          <a:p>
            <a:pPr marL="0" lvl="0" indent="0" fontAlgn="auto">
              <a:lnSpc>
                <a:spcPct val="150000"/>
              </a:lnSpc>
            </a:pPr>
            <a:r>
              <a:rPr lang="zh-CN" altLang="en-US" sz="2000" kern="0" dirty="0">
                <a:ln>
                  <a:noFill/>
                  <a:prstDash val="sysDot"/>
                </a:ln>
                <a:solidFill>
                  <a:schemeClr val="tx1">
                    <a:lumMod val="85000"/>
                    <a:lumOff val="15000"/>
                  </a:schemeClr>
                </a:solidFill>
                <a:latin typeface="+mn-ea"/>
                <a:sym typeface="+mn-ea"/>
              </a:rPr>
              <a:t>单位预算分为收入预算和支出预算。支出预算又包括基本支出预算和项目支出预算两部分(见图1-2)。收入预算是指预算单位所有纳入部门预算管理的收入计划。基本支出预算是指预算单位为实现日常运行所需的人员经费和单位运转的公用经费预算,包括人员经费支出预算和日常公用经费支出预算。项目支出预算是指预算单位在基本支出预算之外为完成特定的工作任务或事业发展目标编制的项目支出计划,包括大型的会议、修缮、设备购置费用以及生产建设性支出等。</a:t>
            </a:r>
            <a:endParaRPr lang="zh-CN" altLang="en-US" sz="2000" kern="0" dirty="0">
              <a:ln>
                <a:noFill/>
                <a:prstDash val="sysDot"/>
              </a:ln>
              <a:solidFill>
                <a:schemeClr val="tx1">
                  <a:lumMod val="85000"/>
                  <a:lumOff val="15000"/>
                </a:schemeClr>
              </a:solidFill>
              <a:latin typeface="+mn-ea"/>
              <a:sym typeface="+mn-ea"/>
            </a:endParaRPr>
          </a:p>
        </p:txBody>
      </p:sp>
    </p:spTree>
    <p:custDataLst>
      <p:tags r:id="rId7"/>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任意多边形: 形状 418"/>
          <p:cNvSpPr/>
          <p:nvPr>
            <p:custDataLst>
              <p:tags r:id="rId1"/>
            </p:custDataLst>
          </p:nvPr>
        </p:nvSpPr>
        <p:spPr>
          <a:xfrm>
            <a:off x="82550" y="0"/>
            <a:ext cx="12192000" cy="2192020"/>
          </a:xfrm>
          <a:custGeom>
            <a:avLst/>
            <a:gdLst>
              <a:gd name="connsiteX0" fmla="*/ 0 w 12192000"/>
              <a:gd name="connsiteY0" fmla="*/ 0 h 2663748"/>
              <a:gd name="connsiteX1" fmla="*/ 12192000 w 12192000"/>
              <a:gd name="connsiteY1" fmla="*/ 0 h 2663748"/>
              <a:gd name="connsiteX2" fmla="*/ 12192000 w 12192000"/>
              <a:gd name="connsiteY2" fmla="*/ 2663748 h 2663748"/>
              <a:gd name="connsiteX3" fmla="*/ 0 w 12192000"/>
              <a:gd name="connsiteY3" fmla="*/ 2663748 h 2663748"/>
            </a:gdLst>
            <a:ahLst/>
            <a:cxnLst>
              <a:cxn ang="0">
                <a:pos x="connsiteX0" y="connsiteY0"/>
              </a:cxn>
              <a:cxn ang="0">
                <a:pos x="connsiteX1" y="connsiteY1"/>
              </a:cxn>
              <a:cxn ang="0">
                <a:pos x="connsiteX2" y="connsiteY2"/>
              </a:cxn>
              <a:cxn ang="0">
                <a:pos x="connsiteX3" y="connsiteY3"/>
              </a:cxn>
            </a:cxnLst>
            <a:rect l="l" t="t" r="r" b="b"/>
            <a:pathLst>
              <a:path w="12192000" h="2663748">
                <a:moveTo>
                  <a:pt x="0" y="0"/>
                </a:moveTo>
                <a:lnTo>
                  <a:pt x="12192000" y="0"/>
                </a:lnTo>
                <a:lnTo>
                  <a:pt x="12192000" y="2663748"/>
                </a:lnTo>
                <a:lnTo>
                  <a:pt x="0" y="2663748"/>
                </a:lnTo>
                <a:close/>
              </a:path>
            </a:pathLst>
          </a:custGeom>
          <a:solidFill>
            <a:schemeClr val="accent1"/>
          </a:solidFill>
          <a:ln>
            <a:noFill/>
            <a:prstDash val="solid"/>
          </a:ln>
          <a:effectLst/>
        </p:spPr>
        <p:style>
          <a:lnRef idx="2">
            <a:srgbClr val="376FFF">
              <a:shade val="50000"/>
            </a:srgbClr>
          </a:lnRef>
          <a:fillRef idx="1">
            <a:srgbClr val="376FFF"/>
          </a:fillRef>
          <a:effectRef idx="0">
            <a:srgbClr val="376FFF"/>
          </a:effectRef>
          <a:fontRef idx="minor">
            <a:srgbClr val="FFFFFF"/>
          </a:fontRef>
        </p:style>
        <p:txBody>
          <a:bodyPr wrap="square" rtlCol="0" anchor="ctr">
            <a:noAutofit/>
          </a:bodyPr>
          <a:lstStyle/>
          <a:p>
            <a:pPr algn="ctr"/>
            <a:endParaRPr lang="zh-CN" altLang="en-US"/>
          </a:p>
        </p:txBody>
      </p:sp>
      <p:sp>
        <p:nvSpPr>
          <p:cNvPr id="7" name="标题 6"/>
          <p:cNvSpPr>
            <a:spLocks noGrp="1"/>
          </p:cNvSpPr>
          <p:nvPr>
            <p:ph type="title"/>
            <p:custDataLst>
              <p:tags r:id="rId2"/>
            </p:custDataLst>
          </p:nvPr>
        </p:nvSpPr>
        <p:spPr/>
        <p:txBody>
          <a:bodyPr/>
          <a:lstStyle/>
          <a:p>
            <a:pPr algn="l"/>
            <a:r>
              <a:rPr lang="zh-CN" altLang="en-US" dirty="0">
                <a:solidFill>
                  <a:srgbClr val="FFFFFF"/>
                </a:solidFill>
                <a:sym typeface="+mn-ea"/>
              </a:rPr>
              <a:t>第二节</a:t>
            </a:r>
            <a:r>
              <a:rPr lang="en-US" altLang="zh-CN" dirty="0">
                <a:solidFill>
                  <a:srgbClr val="FFFFFF"/>
                </a:solidFill>
                <a:sym typeface="+mn-ea"/>
              </a:rPr>
              <a:t>  </a:t>
            </a:r>
            <a:r>
              <a:rPr lang="zh-CN" altLang="en-US" dirty="0">
                <a:solidFill>
                  <a:srgbClr val="FFFFFF"/>
                </a:solidFill>
                <a:sym typeface="+mn-ea"/>
              </a:rPr>
              <a:t>政府会计与政府预算</a:t>
            </a:r>
            <a:endParaRPr lang="zh-CN" altLang="en-US" dirty="0">
              <a:solidFill>
                <a:srgbClr val="FFFFFF"/>
              </a:solidFill>
              <a:sym typeface="+mn-ea"/>
            </a:endParaRPr>
          </a:p>
        </p:txBody>
      </p:sp>
      <p:pic>
        <p:nvPicPr>
          <p:cNvPr id="5" name="图片 4"/>
          <p:cNvPicPr>
            <a:picLocks noChangeAspect="1"/>
          </p:cNvPicPr>
          <p:nvPr/>
        </p:nvPicPr>
        <p:blipFill>
          <a:blip r:embed="rId3"/>
          <a:stretch>
            <a:fillRect/>
          </a:stretch>
        </p:blipFill>
        <p:spPr>
          <a:xfrm>
            <a:off x="1791970" y="2840355"/>
            <a:ext cx="8554085" cy="3176270"/>
          </a:xfrm>
          <a:prstGeom prst="rect">
            <a:avLst/>
          </a:prstGeom>
        </p:spPr>
      </p:pic>
    </p:spTree>
    <p:custDataLst>
      <p:tags r:id="rId4"/>
    </p:custData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08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（三）我</a:t>
            </a:r>
            <a:r>
              <a:rPr dirty="0" err="1">
                <a:solidFill>
                  <a:schemeClr val="dk1"/>
                </a:solidFill>
                <a:latin typeface="汉仪旗黑-85S" panose="00020600040101010101" charset="-128"/>
                <a:ea typeface="汉仪旗黑-85S" panose="00020600040101010101" charset="-128"/>
                <a:sym typeface="微软雅黑" panose="020B0503020204020204" charset="-122"/>
              </a:rPr>
              <a:t>国政府预算的内容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2000250"/>
            <a:ext cx="11277600" cy="9423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我国各级政府预算包括一般公共预算、政府性基金预算、国有资本经营预算、社会保险基金预算。一般公共预算是主体预算,其他三大预算都与一般公共预算相衔接。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8"/>
            </p:custDataLst>
          </p:nvPr>
        </p:nvSpPr>
        <p:spPr>
          <a:xfrm>
            <a:off x="541020" y="2794635"/>
            <a:ext cx="11135360" cy="287845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一般公共预算是对以税收为主体的财政收入,安排用于保障和改善民生、推动经济社会发展、维护国家安全、维持国家机构正常运转等方面的收支预算。
中央一般公共预算包括中央各部门(含直属单位)的预算和中央对地方的税收返还、转移支付预算。中央一般公共预算收入包括中央本级收入和地方向中央的上解收入。中央一般公共预算支出包括中央本级支出、中央对地方的税收返还和转移支付。
地方各级一般公共预算包括本级各部门(含直属单位)的预算和税收返还、转移支付预算。地方各级一般公共预算收入包括地方本级收入、上级政府对本级政府的税收返还和转移支付、下级政府的上解收入。地方各级一般公共预算支出包括地方本级支出、对上级政府的上解支出、对下级政府的税收返还和转移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08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（三）我</a:t>
            </a:r>
            <a:r>
              <a:rPr dirty="0" err="1">
                <a:solidFill>
                  <a:schemeClr val="dk1"/>
                </a:solidFill>
                <a:latin typeface="汉仪旗黑-85S" panose="00020600040101010101" charset="-128"/>
                <a:ea typeface="汉仪旗黑-85S" panose="00020600040101010101" charset="-128"/>
                <a:sym typeface="微软雅黑" panose="020B0503020204020204" charset="-122"/>
              </a:rPr>
              <a:t>国政府预算的内容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200" y="1994535"/>
            <a:ext cx="11276965" cy="44323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、政府性基金预算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政府性基金预算是对依照法律、行政法规的规定在一定期限内向特定对象征收、收取或者以其他方式筹集的资金,专项用于特定公共事业发展的收支预算。
政府性基金预算应当根据基金项目收入情况和实际支出需要,按基金项目编制,做到以收定支。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、国有资本经营预算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国有资本经营预算是对国有资本收益做出支出安排的收支预算。国有资本经营预算应当按照收支平衡的原则编制</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不列赤字</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并安排资金调入一般公共预算。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、社会保险基金预算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社会保险基金预算是对社会保险缴款、一般公共预算安排和其他方式筹集的资金</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专项用于社会保险的收支预算。社会保险基金预算应当按照统筹层次和社会保险项目分别编制</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做到收支平衡。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381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政府会计与政府预算的关系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政府会计是政府预算管理的手段,是为政府预算管理服务的,是为政府预算管理提供相应的财务信息、预算执行信息和政府预算控制服务的。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我国政府本级预算与部门预算的关系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政府预算有政府总预算和政府本级预算之分。部门预算与政府本级预算有关,部门预算不实行不同政府层级的部门汇总预算,如省级教育系统的部门预算不会与市级教育系统的部门预算进行汇总。省级教育系统的部门预算大部分收支纳入省级本级预算,市级教育系统的部门预算大部分收支纳入市级本级预算。
部门预算是纳入部门预算管理的收支计划,而纳入部门预算管理的收支并不是全部纳入政府本级预算中,如财政专户管理的教育收费以及由此收入形成的支出都没有纳入政府的四大预算中,但纳入了教育系统的部门预算和单位预算。另一方面,也并非所有的政府预算都是通过部门预算实现的,如国有资本经营预算并没有包括于部门预算中。所以说部门预算和政府本级预算之间是有联系也有区别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87375" y="945515"/>
            <a:ext cx="10432415" cy="5175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二）我国政府会计主体与政府预算主体的关系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6" name="圆角矩形 3"/>
          <p:cNvSpPr/>
          <p:nvPr>
            <p:custDataLst>
              <p:tags r:id="rId7"/>
            </p:custDataLst>
          </p:nvPr>
        </p:nvSpPr>
        <p:spPr>
          <a:xfrm>
            <a:off x="587375" y="1646555"/>
            <a:ext cx="4834255" cy="4870450"/>
          </a:xfrm>
          <a:prstGeom prst="roundRect">
            <a:avLst>
              <a:gd name="adj" fmla="val 5223"/>
            </a:avLst>
          </a:prstGeom>
          <a:solidFill>
            <a:schemeClr val="lt1">
              <a:lumMod val="100000"/>
              <a:alpha val="1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rPr>
              <a:t>1、财政总会计主体和政府本级预算主体一致。</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lvl="0" algn="just">
              <a:lnSpc>
                <a:spcPct val="140000"/>
              </a:lnSpc>
              <a:buClrTx/>
              <a:buSzTx/>
              <a:buFontTx/>
            </a:pP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财政总会计的组成体系与国家的预算管理体系一致。我国的预算体系总共分为五级,即中央,省、自治区、直辖市,设区的市、自治州,县、自治县、不设区的市、直辖区,乡、民族乡、镇五级预算。与之对应,我国的财政总会计体系也分为五级,每一级独立的预算都设立一级财政总会计。所以财政总会计的主体就是每一级政府本级预算的主体,两者是一致的。</a:t>
            </a:r>
            <a:endPar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lvl="0" algn="just">
              <a:lnSpc>
                <a:spcPct val="140000"/>
              </a:lnSpc>
              <a:buClrTx/>
              <a:buSzTx/>
              <a:buFontTx/>
            </a:pP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sym typeface="+mn-ea"/>
            </a:endParaRPr>
          </a:p>
        </p:txBody>
      </p:sp>
      <p:sp>
        <p:nvSpPr>
          <p:cNvPr id="5" name="圆角矩形 3"/>
          <p:cNvSpPr/>
          <p:nvPr>
            <p:custDataLst>
              <p:tags r:id="rId8"/>
            </p:custDataLst>
          </p:nvPr>
        </p:nvSpPr>
        <p:spPr>
          <a:xfrm>
            <a:off x="5956935" y="1647190"/>
            <a:ext cx="5777865" cy="4947920"/>
          </a:xfrm>
          <a:prstGeom prst="roundRect">
            <a:avLst>
              <a:gd name="adj" fmla="val 5223"/>
            </a:avLst>
          </a:prstGeom>
          <a:solidFill>
            <a:schemeClr val="lt1">
              <a:lumMod val="100000"/>
              <a:alpha val="1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en-US" altLang="zh-CN"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rPr>
              <a:t>2</a:t>
            </a: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rPr>
              <a:t>、行政事业单位会计主体与单位预算主体基本一致。</a:t>
            </a:r>
            <a:endPar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lvl="0" algn="just">
              <a:lnSpc>
                <a:spcPct val="140000"/>
              </a:lnSpc>
              <a:buClrTx/>
              <a:buSzTx/>
              <a:buFontTx/>
            </a:pP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们前面介绍了同一系统中的行政事业单位预算汇总成这一系统的部门预算。单位预算的主体就是各行政事业单位。2017年版的《政府会计制度——行政事业单位会计科目和报表》规定:“本制度适用于各级各类行政单位和事业单位。纳入企业财务管理体系执行企业会计准则或小企业会计准则的单位,不执行本制度。”所以行政事业单位会计的主体与单位预算的主体基本一致,与部门汇总预算(部门预算)的主体不一致。</a:t>
            </a:r>
            <a:endPar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lvl="0" algn="just">
              <a:lnSpc>
                <a:spcPct val="140000"/>
              </a:lnSpc>
              <a:buClrTx/>
              <a:buSzTx/>
              <a:buFontTx/>
            </a:pPr>
            <a:endPar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政府会计与政府预算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我国政府会计核算内容与政府预算编制内容的关系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5" name="圆角矩形 54"/>
          <p:cNvSpPr/>
          <p:nvPr>
            <p:custDataLst>
              <p:tags r:id="rId7"/>
            </p:custDataLst>
          </p:nvPr>
        </p:nvSpPr>
        <p:spPr>
          <a:xfrm>
            <a:off x="609283" y="1743710"/>
            <a:ext cx="10973435" cy="2308860"/>
          </a:xfrm>
          <a:prstGeom prst="roundRect">
            <a:avLst>
              <a:gd name="adj" fmla="val 50000"/>
            </a:avLst>
          </a:prstGeom>
          <a:solidFill>
            <a:schemeClr val="accent1">
              <a:lumMod val="40000"/>
              <a:lumOff val="60000"/>
              <a:alpha val="25000"/>
            </a:schemeClr>
          </a:solidFill>
          <a:ln w="254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56" name="矩形 55"/>
          <p:cNvSpPr/>
          <p:nvPr>
            <p:custDataLst>
              <p:tags r:id="rId8"/>
            </p:custDataLst>
          </p:nvPr>
        </p:nvSpPr>
        <p:spPr>
          <a:xfrm>
            <a:off x="1341438" y="2566036"/>
            <a:ext cx="9509125" cy="1179195"/>
          </a:xfrm>
          <a:prstGeom prst="rect">
            <a:avLst/>
          </a:prstGeom>
          <a:noFill/>
        </p:spPr>
        <p:txBody>
          <a:bodyPr wrap="square" lIns="0" tIns="0" rIns="0" bIns="0" rtlCol="0" anchor="t" anchorCtr="0">
            <a:noAutofit/>
          </a:bodyPr>
          <a:p>
            <a:pPr indent="0" algn="just" fontAlgn="auto">
              <a:lnSpc>
                <a:spcPct val="140000"/>
              </a:lnSpc>
              <a:spcBef>
                <a:spcPct val="0"/>
              </a:spcBef>
              <a:spcAft>
                <a:spcPct val="0"/>
              </a:spcAft>
            </a:pPr>
            <a:r>
              <a:rPr lang="zh-CN" altLang="en-US" sz="1600" dirty="0">
                <a:solidFill>
                  <a:schemeClr val="tx1">
                    <a:lumMod val="85000"/>
                    <a:lumOff val="15000"/>
                  </a:schemeClr>
                </a:solidFill>
                <a:latin typeface="+mn-ea"/>
                <a:cs typeface="+mn-ea"/>
              </a:rPr>
              <a:t>财政总会计核算的是政府本级预算的相关资金活动</a:t>
            </a:r>
            <a:r>
              <a:rPr lang="en-US" altLang="zh-CN" sz="1600" dirty="0">
                <a:solidFill>
                  <a:schemeClr val="tx1">
                    <a:lumMod val="85000"/>
                    <a:lumOff val="15000"/>
                  </a:schemeClr>
                </a:solidFill>
                <a:latin typeface="+mn-ea"/>
                <a:cs typeface="+mn-ea"/>
              </a:rPr>
              <a:t>,</a:t>
            </a:r>
            <a:r>
              <a:rPr lang="zh-CN" altLang="en-US" sz="1600" dirty="0">
                <a:solidFill>
                  <a:schemeClr val="tx1">
                    <a:lumMod val="85000"/>
                    <a:lumOff val="15000"/>
                  </a:schemeClr>
                </a:solidFill>
                <a:latin typeface="+mn-ea"/>
                <a:cs typeface="+mn-ea"/>
              </a:rPr>
              <a:t>主要是三大预算资金和财政专户管理资金、专用基金和代管资金等资金活动。社会保险基金有单独的社会保险基金会计，没有包括在财政总会计中。政府本级预算包括四大预算</a:t>
            </a:r>
            <a:r>
              <a:rPr lang="en-US" altLang="zh-CN" sz="1600" dirty="0">
                <a:solidFill>
                  <a:schemeClr val="tx1">
                    <a:lumMod val="85000"/>
                    <a:lumOff val="15000"/>
                  </a:schemeClr>
                </a:solidFill>
                <a:latin typeface="+mn-ea"/>
                <a:cs typeface="+mn-ea"/>
              </a:rPr>
              <a:t>(</a:t>
            </a:r>
            <a:r>
              <a:rPr lang="zh-CN" altLang="en-US" sz="1600" dirty="0">
                <a:solidFill>
                  <a:schemeClr val="tx1">
                    <a:lumMod val="85000"/>
                    <a:lumOff val="15000"/>
                  </a:schemeClr>
                </a:solidFill>
                <a:latin typeface="+mn-ea"/>
                <a:cs typeface="+mn-ea"/>
              </a:rPr>
              <a:t>含社会保险基金预算</a:t>
            </a:r>
            <a:r>
              <a:rPr lang="en-US" altLang="zh-CN" sz="1600" dirty="0">
                <a:solidFill>
                  <a:schemeClr val="tx1">
                    <a:lumMod val="85000"/>
                    <a:lumOff val="15000"/>
                  </a:schemeClr>
                </a:solidFill>
                <a:latin typeface="+mn-ea"/>
                <a:cs typeface="+mn-ea"/>
              </a:rPr>
              <a:t>),</a:t>
            </a:r>
            <a:r>
              <a:rPr lang="zh-CN" altLang="en-US" sz="1600" dirty="0">
                <a:solidFill>
                  <a:schemeClr val="tx1">
                    <a:lumMod val="85000"/>
                    <a:lumOff val="15000"/>
                  </a:schemeClr>
                </a:solidFill>
                <a:latin typeface="+mn-ea"/>
                <a:cs typeface="+mn-ea"/>
              </a:rPr>
              <a:t>不包括财政专户预算和代管资金预算等</a:t>
            </a:r>
            <a:r>
              <a:rPr lang="en-US" altLang="zh-CN" sz="1600" dirty="0">
                <a:solidFill>
                  <a:schemeClr val="tx1">
                    <a:lumMod val="85000"/>
                    <a:lumOff val="15000"/>
                  </a:schemeClr>
                </a:solidFill>
                <a:latin typeface="+mn-ea"/>
                <a:cs typeface="+mn-ea"/>
              </a:rPr>
              <a:t>,</a:t>
            </a:r>
            <a:r>
              <a:rPr lang="zh-CN" altLang="en-US" sz="1600" dirty="0">
                <a:solidFill>
                  <a:schemeClr val="tx1">
                    <a:lumMod val="85000"/>
                    <a:lumOff val="15000"/>
                  </a:schemeClr>
                </a:solidFill>
                <a:latin typeface="+mn-ea"/>
                <a:cs typeface="+mn-ea"/>
              </a:rPr>
              <a:t>所以两者内容不完全一致。</a:t>
            </a:r>
            <a:endParaRPr lang="zh-CN" altLang="en-US" sz="1600" dirty="0">
              <a:solidFill>
                <a:schemeClr val="tx1">
                  <a:lumMod val="85000"/>
                  <a:lumOff val="15000"/>
                </a:schemeClr>
              </a:solidFill>
              <a:latin typeface="+mn-ea"/>
              <a:cs typeface="+mn-ea"/>
            </a:endParaRPr>
          </a:p>
        </p:txBody>
      </p:sp>
      <p:sp>
        <p:nvSpPr>
          <p:cNvPr id="57" name="矩形 56"/>
          <p:cNvSpPr/>
          <p:nvPr>
            <p:custDataLst>
              <p:tags r:id="rId9"/>
            </p:custDataLst>
          </p:nvPr>
        </p:nvSpPr>
        <p:spPr>
          <a:xfrm>
            <a:off x="1341438" y="2052320"/>
            <a:ext cx="9509125" cy="466725"/>
          </a:xfrm>
          <a:prstGeom prst="rect">
            <a:avLst/>
          </a:prstGeom>
          <a:noFill/>
        </p:spPr>
        <p:txBody>
          <a:bodyPr wrap="square" lIns="0" tIns="0" rIns="0" bIns="0" rtlCol="0" anchor="b" anchorCtr="0">
            <a:noAutofit/>
          </a:bodyPr>
          <a:p>
            <a:pPr algn="l">
              <a:spcBef>
                <a:spcPct val="0"/>
              </a:spcBef>
              <a:spcAft>
                <a:spcPct val="0"/>
              </a:spcAft>
            </a:pPr>
            <a:r>
              <a:rPr lang="en-US" altLang="en-US" sz="2400" b="1" dirty="0">
                <a:solidFill>
                  <a:schemeClr val="accent1"/>
                </a:solidFill>
                <a:latin typeface="+mn-ea"/>
                <a:cs typeface="+mn-ea"/>
              </a:rPr>
              <a:t>1</a:t>
            </a:r>
            <a:r>
              <a:rPr lang="zh-CN" altLang="en-US" sz="2400" b="1" dirty="0">
                <a:solidFill>
                  <a:schemeClr val="accent1"/>
                </a:solidFill>
                <a:latin typeface="+mn-ea"/>
                <a:cs typeface="+mn-ea"/>
              </a:rPr>
              <a:t>、财政总会计核算内容和政府本级预算编制内容不完全一致</a:t>
            </a:r>
            <a:endParaRPr lang="zh-CN" altLang="en-US" sz="2400" b="1" dirty="0">
              <a:solidFill>
                <a:schemeClr val="accent1"/>
              </a:solidFill>
              <a:latin typeface="+mn-ea"/>
              <a:cs typeface="+mn-ea"/>
            </a:endParaRPr>
          </a:p>
        </p:txBody>
      </p:sp>
      <p:sp>
        <p:nvSpPr>
          <p:cNvPr id="58" name="圆角矩形 57"/>
          <p:cNvSpPr/>
          <p:nvPr>
            <p:custDataLst>
              <p:tags r:id="rId10"/>
            </p:custDataLst>
          </p:nvPr>
        </p:nvSpPr>
        <p:spPr>
          <a:xfrm>
            <a:off x="609283" y="4294506"/>
            <a:ext cx="10973435" cy="2308860"/>
          </a:xfrm>
          <a:prstGeom prst="roundRect">
            <a:avLst>
              <a:gd name="adj" fmla="val 50000"/>
            </a:avLst>
          </a:prstGeom>
          <a:solidFill>
            <a:schemeClr val="accent2"/>
          </a:solidFill>
          <a:ln w="254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59" name="矩形 58"/>
          <p:cNvSpPr/>
          <p:nvPr>
            <p:custDataLst>
              <p:tags r:id="rId11"/>
            </p:custDataLst>
          </p:nvPr>
        </p:nvSpPr>
        <p:spPr>
          <a:xfrm>
            <a:off x="1341438" y="5116831"/>
            <a:ext cx="9509125" cy="1179195"/>
          </a:xfrm>
          <a:prstGeom prst="rect">
            <a:avLst/>
          </a:prstGeom>
          <a:noFill/>
        </p:spPr>
        <p:txBody>
          <a:bodyPr wrap="square" lIns="0" tIns="0" rIns="0" bIns="0" rtlCol="0" anchor="t" anchorCtr="0">
            <a:noAutofit/>
          </a:bodyPr>
          <a:p>
            <a:pPr indent="0" algn="just" fontAlgn="auto">
              <a:lnSpc>
                <a:spcPct val="140000"/>
              </a:lnSpc>
              <a:spcBef>
                <a:spcPct val="0"/>
              </a:spcBef>
              <a:spcAft>
                <a:spcPct val="0"/>
              </a:spcAft>
            </a:pPr>
            <a:r>
              <a:rPr lang="zh-CN" altLang="en-US" sz="1600" dirty="0">
                <a:solidFill>
                  <a:srgbClr val="FFFFFF"/>
                </a:solidFill>
                <a:latin typeface="+mn-ea"/>
                <a:cs typeface="+mn-ea"/>
              </a:rPr>
              <a:t>现行的行政事业单位会计分为财务会计和预算会计。预算会计反映和记录行政事业单位预算执行的情况和结果</a:t>
            </a:r>
            <a:r>
              <a:rPr lang="en-US" altLang="zh-CN" sz="1600" dirty="0">
                <a:solidFill>
                  <a:srgbClr val="FFFFFF"/>
                </a:solidFill>
                <a:latin typeface="+mn-ea"/>
                <a:cs typeface="+mn-ea"/>
              </a:rPr>
              <a:t>;</a:t>
            </a:r>
            <a:r>
              <a:rPr lang="zh-CN" altLang="en-US" sz="1600" dirty="0">
                <a:solidFill>
                  <a:srgbClr val="FFFFFF"/>
                </a:solidFill>
                <a:latin typeface="+mn-ea"/>
                <a:cs typeface="+mn-ea"/>
              </a:rPr>
              <a:t>财务会计反映和记录行政事业单位的财务状况和运营情况。所以行政事业单位会计中的预算会计核算范围的就是行政事业单位的预算范围</a:t>
            </a:r>
            <a:r>
              <a:rPr lang="en-US" altLang="zh-CN" sz="1600" dirty="0">
                <a:solidFill>
                  <a:srgbClr val="FFFFFF"/>
                </a:solidFill>
                <a:latin typeface="+mn-ea"/>
                <a:cs typeface="+mn-ea"/>
              </a:rPr>
              <a:t>,</a:t>
            </a:r>
            <a:r>
              <a:rPr lang="zh-CN" altLang="en-US" sz="1600" dirty="0">
                <a:solidFill>
                  <a:srgbClr val="FFFFFF"/>
                </a:solidFill>
                <a:latin typeface="+mn-ea"/>
                <a:cs typeface="+mn-ea"/>
              </a:rPr>
              <a:t>两者的范围是一致的。行政事业单位财务会计与预算会计和单位预算的范围不一定一致，因为没有纳入单位预算的资金也必须进行财务会计核算，但不进行预算会计核算。</a:t>
            </a:r>
            <a:endParaRPr lang="zh-CN" altLang="en-US" sz="1600" dirty="0">
              <a:solidFill>
                <a:srgbClr val="FFFFFF"/>
              </a:solidFill>
              <a:latin typeface="+mn-ea"/>
              <a:cs typeface="+mn-ea"/>
            </a:endParaRPr>
          </a:p>
        </p:txBody>
      </p:sp>
      <p:sp>
        <p:nvSpPr>
          <p:cNvPr id="60" name="矩形 59"/>
          <p:cNvSpPr/>
          <p:nvPr>
            <p:custDataLst>
              <p:tags r:id="rId12"/>
            </p:custDataLst>
          </p:nvPr>
        </p:nvSpPr>
        <p:spPr>
          <a:xfrm>
            <a:off x="1341438" y="4603116"/>
            <a:ext cx="9509125" cy="466725"/>
          </a:xfrm>
          <a:prstGeom prst="rect">
            <a:avLst/>
          </a:prstGeom>
          <a:noFill/>
        </p:spPr>
        <p:txBody>
          <a:bodyPr wrap="square" lIns="0" tIns="0" rIns="0" bIns="0" rtlCol="0" anchor="b" anchorCtr="0">
            <a:noAutofit/>
          </a:bodyPr>
          <a:p>
            <a:pPr algn="l">
              <a:spcBef>
                <a:spcPct val="0"/>
              </a:spcBef>
              <a:spcAft>
                <a:spcPct val="0"/>
              </a:spcAft>
            </a:pPr>
            <a:r>
              <a:rPr lang="en-US" altLang="en-US" sz="2400" b="1" dirty="0">
                <a:solidFill>
                  <a:srgbClr val="FFFFFF"/>
                </a:solidFill>
                <a:latin typeface="+mn-ea"/>
                <a:cs typeface="+mn-ea"/>
              </a:rPr>
              <a:t>2</a:t>
            </a:r>
            <a:r>
              <a:rPr lang="zh-CN" altLang="en-US" sz="2400" b="1" dirty="0">
                <a:solidFill>
                  <a:srgbClr val="FFFFFF"/>
                </a:solidFill>
                <a:latin typeface="+mn-ea"/>
                <a:cs typeface="+mn-ea"/>
              </a:rPr>
              <a:t>、行政事业单位预算会计核算内容与单位预算的编制内容一致</a:t>
            </a:r>
            <a:endParaRPr lang="zh-CN" altLang="en-US" sz="2400" b="1" dirty="0">
              <a:solidFill>
                <a:srgbClr val="FFFFFF"/>
              </a:solidFill>
              <a:latin typeface="+mn-ea"/>
              <a:cs typeface="+mn-ea"/>
            </a:endParaRPr>
          </a:p>
        </p:txBody>
      </p:sp>
    </p:spTree>
    <p:custDataLst>
      <p:tags r:id="rId13"/>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27430" y="1496060"/>
            <a:ext cx="9147175" cy="3618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我国的政府会计包括财政总会计和行政事业单位会计。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我国的财政总会计实行的是2022年颁布2023年1月1日起实施的《财政总会计制度》,而行政事业单位会计实行的是2017年颁布的要求2019年1月1日实施的《政府会计制度——行政事业单位会计科目和报表》。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从法律规定看,《政府会计准则——基本准则》和《政府会计具体准则》既适用于财政总会计,也适用于行政事业单位会计。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16589" y="146368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国外的政府与非营利组织的概念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认为,社会组织按照是否以营利为目的,可分为营利组织和非营利组织两大类。非营利组织顾名思义就是不以营利为目的的组织。政府机构也属于广义的非营利组织。在国外,目前对广义的非营利组织的称谓并不统一,归纳起来,主要有政府与非营利组织、政府、非营利组织、公立单位等几种。在本教材中,我们运用“政府与非营利组织”这一称谓表示广义的非营利组织,而用非营利组织来表示狭义的非营利组织。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1.美国财务会计准则委员会在1980年12月发布的财务会计概念公告第四辑《非营利组织编制财务报告的目的》中指出,非营利组织的主要特征有:
(1)大部分资财来源于资财的供给者,他们不期望收回或据以取得经济上的利益;
(2)业务运营的目的,主要不是为了获取利润或利润等同物而提供产品或劳务;
(3)不存在可以出售、转让、赎回,或一旦机构清算,可以分享一份剩余资财的明确的所有者利益。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userDrawn="1">
            <p:custDataLst>
              <p:tags r:id="rId1"/>
            </p:custDataLst>
          </p:nvPr>
        </p:nvGrpSpPr>
        <p:grpSpPr>
          <a:xfrm>
            <a:off x="4001597" y="6045200"/>
            <a:ext cx="8190403" cy="812800"/>
            <a:chOff x="4001597" y="5613400"/>
            <a:chExt cx="8190403" cy="1244600"/>
          </a:xfrm>
        </p:grpSpPr>
        <p:sp>
          <p:nvSpPr>
            <p:cNvPr id="16"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7" name="等腰三角形 16"/>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97539" y="144717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政府与非营利组织与营利组织比较,存在着一定的区别:</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等腰三角形 3"/>
          <p:cNvSpPr>
            <a:spLocks noChangeArrowheads="1"/>
          </p:cNvSpPr>
          <p:nvPr>
            <p:custDataLst>
              <p:tags r:id="rId7"/>
            </p:custDataLst>
          </p:nvPr>
        </p:nvSpPr>
        <p:spPr bwMode="auto">
          <a:xfrm rot="5400000">
            <a:off x="1525057" y="3473885"/>
            <a:ext cx="1538804" cy="1326728"/>
          </a:xfrm>
          <a:prstGeom prst="triangle">
            <a:avLst>
              <a:gd name="adj" fmla="val 50000"/>
            </a:avLst>
          </a:prstGeom>
          <a:solidFill>
            <a:schemeClr val="accent1">
              <a:lumMod val="20000"/>
              <a:lumOff val="80000"/>
            </a:schemeClr>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5" name="等腰三角形 4"/>
          <p:cNvSpPr>
            <a:spLocks noChangeArrowheads="1"/>
          </p:cNvSpPr>
          <p:nvPr>
            <p:custDataLst>
              <p:tags r:id="rId8"/>
            </p:custDataLst>
          </p:nvPr>
        </p:nvSpPr>
        <p:spPr bwMode="auto">
          <a:xfrm rot="5400000">
            <a:off x="1211624" y="3473885"/>
            <a:ext cx="1538804" cy="1326730"/>
          </a:xfrm>
          <a:prstGeom prst="triangle">
            <a:avLst>
              <a:gd name="adj" fmla="val 50000"/>
            </a:avLst>
          </a:prstGeom>
          <a:solidFill>
            <a:schemeClr val="accent1"/>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6" name="KSO_Shape"/>
          <p:cNvSpPr/>
          <p:nvPr>
            <p:custDataLst>
              <p:tags r:id="rId9"/>
            </p:custDataLst>
          </p:nvPr>
        </p:nvSpPr>
        <p:spPr bwMode="auto">
          <a:xfrm>
            <a:off x="3484918" y="2288281"/>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 name="矩形 6"/>
          <p:cNvSpPr/>
          <p:nvPr>
            <p:custDataLst>
              <p:tags r:id="rId10"/>
            </p:custDataLst>
          </p:nvPr>
        </p:nvSpPr>
        <p:spPr>
          <a:xfrm>
            <a:off x="4239973" y="2042235"/>
            <a:ext cx="6634368" cy="1054372"/>
          </a:xfrm>
          <a:prstGeom prst="rect">
            <a:avLst/>
          </a:prstGeom>
        </p:spPr>
        <p:txBody>
          <a:bodyPr>
            <a:normAutofit lnSpcReduction="10000"/>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(1)政府与非营利组织不是为了获利而组建,是为了提供服务或完成一定业务量,而营利组织组建的目的就是为了获得利润;</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0" name="KSO_Shape"/>
          <p:cNvSpPr/>
          <p:nvPr>
            <p:custDataLst>
              <p:tags r:id="rId11"/>
            </p:custDataLst>
          </p:nvPr>
        </p:nvSpPr>
        <p:spPr bwMode="auto">
          <a:xfrm>
            <a:off x="3484918" y="3833966"/>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12"/>
            </p:custDataLst>
          </p:nvPr>
        </p:nvSpPr>
        <p:spPr>
          <a:xfrm>
            <a:off x="4239973" y="3587920"/>
            <a:ext cx="6634368" cy="1054372"/>
          </a:xfrm>
          <a:prstGeom prst="rect">
            <a:avLst/>
          </a:prstGeom>
        </p:spPr>
        <p:txBody>
          <a:bodyPr>
            <a:normAutofit lnSpcReduction="10000"/>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(2)政府与非营利组织取得收入的主要途径是税收、捐赠、会费及固定税款等,而营利组织获得收入是通过销售产品或提供劳务;</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3" name="KSO_Shape"/>
          <p:cNvSpPr/>
          <p:nvPr>
            <p:custDataLst>
              <p:tags r:id="rId13"/>
            </p:custDataLst>
          </p:nvPr>
        </p:nvSpPr>
        <p:spPr bwMode="auto">
          <a:xfrm>
            <a:off x="3484918" y="5379649"/>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 name="矩形 13"/>
          <p:cNvSpPr/>
          <p:nvPr>
            <p:custDataLst>
              <p:tags r:id="rId14"/>
            </p:custDataLst>
          </p:nvPr>
        </p:nvSpPr>
        <p:spPr>
          <a:xfrm>
            <a:off x="4239973" y="5133603"/>
            <a:ext cx="6634368" cy="1054372"/>
          </a:xfrm>
          <a:prstGeom prst="rect">
            <a:avLst/>
          </a:prstGeom>
        </p:spPr>
        <p:txBody>
          <a:bodyPr>
            <a:normAutofit lnSpcReduction="10000"/>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(3)政府与非营利组织的收入只有在符合某种条件时才可以开支,这些条件受政府和捐赠人的约束和限制,而营利组织的开支很少受到某种条件的约束和限制。</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ustDataLst>
      <p:tags r:id="rId15"/>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44717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二、国外的政府与非营利组织的主要</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形式</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2605" y="2052320"/>
            <a:ext cx="11212195" cy="4345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sz="18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政府与非营利组织的主要形式有如下几类</a:t>
            </a:r>
            <a:r>
              <a:rPr lang="zh-CN" altLang="en-US" sz="18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endParaRPr lang="zh-CN" altLang="en-US" sz="1800"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(1)政府机构,如联邦、州、县、市、镇、村和其他地方政府机关,包括特别行政区;
(2)教育组织,如幼儿园、小学、中学、职业技术学校以及学院和大学等;
(3)健康和福利组织,如医院、疗养院、儿童保护组织、红十字会等;
(4)宗教组织;
(5)慈善组织;
(6)基金会,如为教育、宗教或慈善目的而组织的隔日信托和有限公司;
(7)政府企业或者说是公立企业、国有企业。
目前在国外,在上述组织或单位中,通常将诸如教育组织、健康和福利组织、宗教组织、慈善组织和各种基金会等合称为非营利组织,而且按照所有权性质区分为公立和私立两种。对于公立非营利组织和公立企业,通常将它们视为政府的一个组成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三、国外的政府与非营利组织会计的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特殊性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一）基金和基金会计的使用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供给政府与非营利组织的财务资源一般是有限定的,所以政府与非营利组织通过建立基金控制限定资源的使用,并保证其遵从法律和行政要求。基金是独立的财务和会计主体,包括现金和非现金资源以及相关的负债。基金是一套拥有自我平衡账户的财务和会计主体,用于记录现金和其他经济资源、相关的负债和剩余权益或余额及其变动,基金的划分遵从特定规则、限制和约束,并以进行特定活动和实现一定目标为目的。多数政府与非营利组织所使用的两种典型的基金会计主体是:
(1)动本(政府)基金:核算可能在其“非经营型”活动中耗费的流动资产、相关负债、净资产的变化及余额。
(2)留本(权益)基金:核算其“经营型”活动中的收入、费用、资产、负债和权益以及信托基金。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预算和预算会计的使用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本(政府)基金通常不具有耗用其资源的权利,在多数政府与非营利组织中,特别是在政府中,开支只能在拨款或类似的管委会授权的限额之内进行。每项动本基金一般要编制一个固定币值预算,申请管委会批准,一经管委会批准,预算支出预计就成为限定的拨款。所以预算具有重要的意义,它对于政府与非营利组织尤其是政府的未来活动发挥着规划、控制、评价的重要作用,因而为政府当局、立法机构、社会公众、新闻媒体等各方关注。为了控制和证明预算的执行,特别是对政府而言,在动本基金账户体系中建立预算账户是常见的做法。另一方面,留本(权益)基金也可能不是由固定币值预算控制,而是由弹性预算控制,就像在企业中运用的那样。在这种情况下,并不使用预算账户。但多数以固定币值预算控制其留本基金的政府与非营利组织也使用预算账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会计核算基础的特殊性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6" name="边界"/>
          <p:cNvSpPr/>
          <p:nvPr>
            <p:custDataLst>
              <p:tags r:id="rId7"/>
            </p:custDataLst>
          </p:nvPr>
        </p:nvSpPr>
        <p:spPr>
          <a:xfrm>
            <a:off x="2369093" y="1627870"/>
            <a:ext cx="5622833" cy="4961566"/>
          </a:xfrm>
          <a:prstGeom prst="rect">
            <a:avLst/>
          </a:prstGeom>
          <a:solidFill>
            <a:srgbClr val="FFFFFF">
              <a:alpha val="0"/>
            </a:srgbClr>
          </a:solidFill>
          <a:ln w="12700" cap="flat" cmpd="sng" algn="ctr">
            <a:noFill/>
            <a:prstDash val="solid"/>
            <a:miter lim="800000"/>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119" name="正文"/>
          <p:cNvSpPr txBox="1"/>
          <p:nvPr>
            <p:custDataLst>
              <p:tags r:id="rId8"/>
            </p:custDataLst>
          </p:nvPr>
        </p:nvSpPr>
        <p:spPr>
          <a:xfrm>
            <a:off x="969258" y="2706000"/>
            <a:ext cx="10099427" cy="3671987"/>
          </a:xfrm>
          <a:prstGeom prst="rect">
            <a:avLst/>
          </a:prstGeom>
          <a:noFill/>
        </p:spPr>
        <p:txBody>
          <a:bodyPr wrap="square" lIns="0" tIns="0" rIns="0" bIns="0" rtlCol="0" anchor="t" anchorCtr="0">
            <a:noAutofit/>
          </a:bodyPr>
          <a:p>
            <a:pPr indent="0" fontAlgn="auto">
              <a:lnSpc>
                <a:spcPct val="150000"/>
              </a:lnSpc>
            </a:pPr>
            <a:r>
              <a:rPr lang="en-US" altLang="zh-CN" kern="0" dirty="0">
                <a:ln>
                  <a:noFill/>
                  <a:prstDash val="sysDot"/>
                </a:ln>
                <a:solidFill>
                  <a:schemeClr val="tx1">
                    <a:lumMod val="85000"/>
                    <a:lumOff val="15000"/>
                  </a:schemeClr>
                </a:solidFill>
                <a:uFillTx/>
                <a:latin typeface="+mn-ea"/>
                <a:sym typeface="+mn-ea"/>
              </a:rPr>
              <a:t>1</a:t>
            </a:r>
            <a:r>
              <a:rPr lang="zh-CN" altLang="en-US" kern="0" dirty="0">
                <a:ln>
                  <a:noFill/>
                  <a:prstDash val="sysDot"/>
                </a:ln>
                <a:solidFill>
                  <a:schemeClr val="tx1">
                    <a:lumMod val="85000"/>
                    <a:lumOff val="15000"/>
                  </a:schemeClr>
                </a:solidFill>
                <a:uFillTx/>
                <a:latin typeface="+mn-ea"/>
                <a:sym typeface="+mn-ea"/>
              </a:rPr>
              <a:t>、现金制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即以现金的实际收付时间作为确认、记录和报告交易的基础。它适合处理实际发生现金流量的交易。如果现金流量并未实际发生</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不予记录</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也就是以收到现金的时间和金额来确认收入的实现</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以现金支付的时间和金额来确认支出的实现。</a:t>
            </a:r>
            <a:endParaRPr lang="zh-CN" altLang="en-US" kern="0" dirty="0">
              <a:ln>
                <a:noFill/>
                <a:prstDash val="sysDot"/>
              </a:ln>
              <a:solidFill>
                <a:schemeClr val="tx1">
                  <a:lumMod val="85000"/>
                  <a:lumOff val="15000"/>
                </a:schemeClr>
              </a:solidFill>
              <a:uFillTx/>
              <a:latin typeface="+mn-ea"/>
              <a:sym typeface="+mn-ea"/>
            </a:endParaRPr>
          </a:p>
          <a:p>
            <a:pPr indent="0" fontAlgn="auto">
              <a:lnSpc>
                <a:spcPct val="150000"/>
              </a:lnSpc>
            </a:pPr>
            <a:endParaRPr lang="zh-CN" altLang="en-US" kern="0" dirty="0">
              <a:ln>
                <a:noFill/>
                <a:prstDash val="sysDot"/>
              </a:ln>
              <a:solidFill>
                <a:schemeClr val="tx1">
                  <a:lumMod val="85000"/>
                  <a:lumOff val="15000"/>
                </a:schemeClr>
              </a:solidFill>
              <a:uFillTx/>
              <a:latin typeface="+mn-ea"/>
              <a:sym typeface="+mn-ea"/>
            </a:endParaRPr>
          </a:p>
          <a:p>
            <a:pPr indent="0" fontAlgn="auto">
              <a:lnSpc>
                <a:spcPct val="150000"/>
              </a:lnSpc>
            </a:pPr>
            <a:r>
              <a:rPr lang="en-US" altLang="zh-CN" kern="0" dirty="0">
                <a:ln>
                  <a:noFill/>
                  <a:prstDash val="sysDot"/>
                </a:ln>
                <a:solidFill>
                  <a:schemeClr val="tx1">
                    <a:lumMod val="85000"/>
                    <a:lumOff val="15000"/>
                  </a:schemeClr>
                </a:solidFill>
                <a:uFillTx/>
                <a:latin typeface="+mn-ea"/>
                <a:sym typeface="+mn-ea"/>
              </a:rPr>
              <a:t>2</a:t>
            </a:r>
            <a:r>
              <a:rPr lang="zh-CN" altLang="en-US" kern="0" dirty="0">
                <a:ln>
                  <a:noFill/>
                  <a:prstDash val="sysDot"/>
                </a:ln>
                <a:solidFill>
                  <a:schemeClr val="tx1">
                    <a:lumMod val="85000"/>
                    <a:lumOff val="15000"/>
                  </a:schemeClr>
                </a:solidFill>
                <a:uFillTx/>
                <a:latin typeface="+mn-ea"/>
                <a:sym typeface="+mn-ea"/>
              </a:rPr>
              <a:t>、修正的现金制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即追加一个确认年末付款的额外期间。例如财政年度结束后的</a:t>
            </a:r>
            <a:r>
              <a:rPr lang="en-US" altLang="zh-CN" kern="0" dirty="0">
                <a:ln>
                  <a:noFill/>
                  <a:prstDash val="sysDot"/>
                </a:ln>
                <a:solidFill>
                  <a:schemeClr val="tx1">
                    <a:lumMod val="85000"/>
                    <a:lumOff val="15000"/>
                  </a:schemeClr>
                </a:solidFill>
                <a:uFillTx/>
                <a:latin typeface="+mn-ea"/>
                <a:sym typeface="+mn-ea"/>
              </a:rPr>
              <a:t>30</a:t>
            </a:r>
            <a:r>
              <a:rPr lang="zh-CN" altLang="en-US" kern="0" dirty="0">
                <a:ln>
                  <a:noFill/>
                  <a:prstDash val="sysDot"/>
                </a:ln>
                <a:solidFill>
                  <a:schemeClr val="tx1">
                    <a:lumMod val="85000"/>
                    <a:lumOff val="15000"/>
                  </a:schemeClr>
                </a:solidFill>
                <a:uFillTx/>
                <a:latin typeface="+mn-ea"/>
                <a:sym typeface="+mn-ea"/>
              </a:rPr>
              <a:t>天为额外期间</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那么在这</a:t>
            </a:r>
            <a:r>
              <a:rPr lang="en-US" altLang="zh-CN" kern="0" dirty="0">
                <a:ln>
                  <a:noFill/>
                  <a:prstDash val="sysDot"/>
                </a:ln>
                <a:solidFill>
                  <a:schemeClr val="tx1">
                    <a:lumMod val="85000"/>
                    <a:lumOff val="15000"/>
                  </a:schemeClr>
                </a:solidFill>
                <a:uFillTx/>
                <a:latin typeface="+mn-ea"/>
                <a:sym typeface="+mn-ea"/>
              </a:rPr>
              <a:t>30</a:t>
            </a:r>
            <a:r>
              <a:rPr lang="zh-CN" altLang="en-US" kern="0" dirty="0">
                <a:ln>
                  <a:noFill/>
                  <a:prstDash val="sysDot"/>
                </a:ln>
                <a:solidFill>
                  <a:schemeClr val="tx1">
                    <a:lumMod val="85000"/>
                    <a:lumOff val="15000"/>
                  </a:schemeClr>
                </a:solidFill>
                <a:uFillTx/>
                <a:latin typeface="+mn-ea"/>
                <a:sym typeface="+mn-ea"/>
              </a:rPr>
              <a:t>天内发生的应由上年承担的支付也确认为上年的支出</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而不作为新年度的支出</a:t>
            </a:r>
            <a:r>
              <a:rPr lang="en-US" altLang="zh-CN" kern="0" dirty="0">
                <a:ln>
                  <a:noFill/>
                  <a:prstDash val="sysDot"/>
                </a:ln>
                <a:solidFill>
                  <a:schemeClr val="tx1">
                    <a:lumMod val="85000"/>
                    <a:lumOff val="15000"/>
                  </a:schemeClr>
                </a:solidFill>
                <a:uFillTx/>
                <a:latin typeface="+mn-ea"/>
                <a:sym typeface="+mn-ea"/>
              </a:rPr>
              <a:t>;30</a:t>
            </a:r>
            <a:r>
              <a:rPr lang="zh-CN" altLang="en-US" kern="0" dirty="0">
                <a:ln>
                  <a:noFill/>
                  <a:prstDash val="sysDot"/>
                </a:ln>
                <a:solidFill>
                  <a:schemeClr val="tx1">
                    <a:lumMod val="85000"/>
                    <a:lumOff val="15000"/>
                  </a:schemeClr>
                </a:solidFill>
                <a:uFillTx/>
                <a:latin typeface="+mn-ea"/>
                <a:sym typeface="+mn-ea"/>
              </a:rPr>
              <a:t>天以后支付的上年费用</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则确认为新年度的支出。</a:t>
            </a:r>
            <a:endParaRPr lang="zh-CN" altLang="en-US" kern="0" dirty="0">
              <a:ln>
                <a:noFill/>
                <a:prstDash val="sysDot"/>
              </a:ln>
              <a:solidFill>
                <a:schemeClr val="tx1">
                  <a:lumMod val="85000"/>
                  <a:lumOff val="15000"/>
                </a:schemeClr>
              </a:solidFill>
              <a:uFillTx/>
              <a:latin typeface="+mn-ea"/>
              <a:sym typeface="+mn-ea"/>
            </a:endParaRPr>
          </a:p>
          <a:p>
            <a:pPr indent="0" fontAlgn="auto">
              <a:lnSpc>
                <a:spcPct val="150000"/>
              </a:lnSpc>
            </a:pPr>
            <a:endParaRPr lang="zh-CN" altLang="en-US" kern="0" dirty="0">
              <a:ln>
                <a:noFill/>
                <a:prstDash val="sysDot"/>
              </a:ln>
              <a:solidFill>
                <a:schemeClr val="tx1">
                  <a:lumMod val="85000"/>
                  <a:lumOff val="15000"/>
                </a:schemeClr>
              </a:solidFill>
              <a:uFillTx/>
              <a:latin typeface="+mn-ea"/>
              <a:sym typeface="+mn-ea"/>
            </a:endParaRPr>
          </a:p>
        </p:txBody>
      </p:sp>
      <p:sp>
        <p:nvSpPr>
          <p:cNvPr id="121" name="文本框 120"/>
          <p:cNvSpPr txBox="1"/>
          <p:nvPr/>
        </p:nvSpPr>
        <p:spPr>
          <a:xfrm>
            <a:off x="974090" y="1457960"/>
            <a:ext cx="10172065" cy="727075"/>
          </a:xfrm>
          <a:prstGeom prst="rect">
            <a:avLst/>
          </a:prstGeom>
          <a:noFill/>
        </p:spPr>
        <p:txBody>
          <a:bodyPr wrap="square" rtlCol="0" anchor="t">
            <a:noAutofit/>
          </a:bodyPr>
          <a:p>
            <a:pPr indent="0" fontAlgn="auto">
              <a:lnSpc>
                <a:spcPct val="150000"/>
              </a:lnSpc>
            </a:pPr>
            <a:r>
              <a:rPr lang="zh-CN" altLang="en-US" kern="0" dirty="0">
                <a:ln>
                  <a:noFill/>
                  <a:prstDash val="sysDot"/>
                </a:ln>
                <a:solidFill>
                  <a:schemeClr val="tx1">
                    <a:lumMod val="85000"/>
                    <a:lumOff val="15000"/>
                  </a:schemeClr>
                </a:solidFill>
                <a:uFillTx/>
                <a:latin typeface="+mn-ea"/>
                <a:sym typeface="+mn-ea"/>
              </a:rPr>
              <a:t>会计核算基础一般有四类</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现金制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即现收现付制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、修正的现金制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即修正的现收现付制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、修正的应计制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即修正的权责发生制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、应计制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即权责发生制</a:t>
            </a:r>
            <a:r>
              <a:rPr lang="en-US" altLang="zh-CN" kern="0" dirty="0">
                <a:ln>
                  <a:noFill/>
                  <a:prstDash val="sysDot"/>
                </a:ln>
                <a:solidFill>
                  <a:schemeClr val="tx1">
                    <a:lumMod val="85000"/>
                    <a:lumOff val="15000"/>
                  </a:schemeClr>
                </a:solidFill>
                <a:uFillTx/>
                <a:latin typeface="+mn-ea"/>
                <a:sym typeface="+mn-ea"/>
              </a:rPr>
              <a:t>)</a:t>
            </a:r>
            <a:r>
              <a:rPr lang="zh-CN" altLang="en-US" kern="0" dirty="0">
                <a:ln>
                  <a:noFill/>
                  <a:prstDash val="sysDot"/>
                </a:ln>
                <a:solidFill>
                  <a:schemeClr val="tx1">
                    <a:lumMod val="85000"/>
                    <a:lumOff val="15000"/>
                  </a:schemeClr>
                </a:solidFill>
                <a:uFillTx/>
                <a:latin typeface="+mn-ea"/>
                <a:sym typeface="+mn-ea"/>
              </a:rPr>
              <a:t>。</a:t>
            </a:r>
            <a:endParaRPr lang="zh-CN" altLang="en-US" kern="0" dirty="0">
              <a:ln>
                <a:noFill/>
                <a:prstDash val="sysDot"/>
              </a:ln>
              <a:solidFill>
                <a:schemeClr val="tx1">
                  <a:lumMod val="85000"/>
                  <a:lumOff val="15000"/>
                </a:schemeClr>
              </a:solidFill>
              <a:uFillTx/>
              <a:latin typeface="+mn-ea"/>
              <a:sym typeface="+mn-ea"/>
            </a:endParaRPr>
          </a:p>
        </p:txBody>
      </p:sp>
    </p:spTree>
    <p:custDataLst>
      <p:tags r:id="rId9"/>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会计核算基础的特殊性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99465" y="1680845"/>
            <a:ext cx="9823450" cy="40678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fontAlgn="auto">
              <a:lnSpc>
                <a:spcPct val="150000"/>
              </a:lnSpc>
            </a:pPr>
            <a:r>
              <a:rPr altLang="zh-CN" sz="1800" kern="0">
                <a:ln>
                  <a:noFill/>
                  <a:prstDash val="sysDot"/>
                </a:ln>
                <a:solidFill>
                  <a:schemeClr val="tx1">
                    <a:lumMod val="85000"/>
                    <a:lumOff val="15000"/>
                  </a:schemeClr>
                </a:solidFill>
                <a:uFillTx/>
                <a:latin typeface="+mn-ea"/>
                <a:sym typeface="+mn-ea"/>
              </a:rPr>
              <a:t>3</a:t>
            </a:r>
            <a:r>
              <a:rPr lang="zh-CN" altLang="en-US" sz="1800" kern="0">
                <a:ln>
                  <a:noFill/>
                  <a:prstDash val="sysDot"/>
                </a:ln>
                <a:solidFill>
                  <a:schemeClr val="tx1">
                    <a:lumMod val="85000"/>
                    <a:lumOff val="15000"/>
                  </a:schemeClr>
                </a:solidFill>
                <a:uFillTx/>
                <a:latin typeface="+mn-ea"/>
                <a:sym typeface="+mn-ea"/>
              </a:rPr>
              <a:t>、修正的应计制</a:t>
            </a:r>
            <a:r>
              <a:rPr altLang="zh-CN" sz="1800" kern="0">
                <a:ln>
                  <a:noFill/>
                  <a:prstDash val="sysDot"/>
                </a:ln>
                <a:solidFill>
                  <a:schemeClr val="tx1">
                    <a:lumMod val="85000"/>
                    <a:lumOff val="15000"/>
                  </a:schemeClr>
                </a:solidFill>
                <a:uFillTx/>
                <a:latin typeface="+mn-ea"/>
                <a:sym typeface="+mn-ea"/>
              </a:rPr>
              <a:t>,</a:t>
            </a:r>
            <a:r>
              <a:rPr lang="zh-CN" altLang="en-US" sz="1800" kern="0">
                <a:ln>
                  <a:noFill/>
                  <a:prstDash val="sysDot"/>
                </a:ln>
                <a:solidFill>
                  <a:schemeClr val="tx1">
                    <a:lumMod val="85000"/>
                    <a:lumOff val="15000"/>
                  </a:schemeClr>
                </a:solidFill>
                <a:uFillTx/>
                <a:latin typeface="+mn-ea"/>
                <a:sym typeface="+mn-ea"/>
              </a:rPr>
              <a:t>即以取得收入的权利、承担政府义务所发生的时间作为确认、记录和报告交易的基础。具体来说</a:t>
            </a:r>
            <a:r>
              <a:rPr altLang="zh-CN" sz="1800" kern="0">
                <a:ln>
                  <a:noFill/>
                  <a:prstDash val="sysDot"/>
                </a:ln>
                <a:solidFill>
                  <a:schemeClr val="tx1">
                    <a:lumMod val="85000"/>
                    <a:lumOff val="15000"/>
                  </a:schemeClr>
                </a:solidFill>
                <a:uFillTx/>
                <a:latin typeface="+mn-ea"/>
                <a:sym typeface="+mn-ea"/>
              </a:rPr>
              <a:t>,</a:t>
            </a:r>
            <a:r>
              <a:rPr lang="zh-CN" altLang="en-US" sz="1800" kern="0">
                <a:ln>
                  <a:noFill/>
                  <a:prstDash val="sysDot"/>
                </a:ln>
                <a:solidFill>
                  <a:schemeClr val="tx1">
                    <a:lumMod val="85000"/>
                    <a:lumOff val="15000"/>
                  </a:schemeClr>
                </a:solidFill>
                <a:uFillTx/>
                <a:latin typeface="+mn-ea"/>
                <a:sym typeface="+mn-ea"/>
              </a:rPr>
              <a:t>在收入上采用现金制</a:t>
            </a:r>
            <a:r>
              <a:rPr altLang="zh-CN" sz="1800" kern="0">
                <a:ln>
                  <a:noFill/>
                  <a:prstDash val="sysDot"/>
                </a:ln>
                <a:solidFill>
                  <a:schemeClr val="tx1">
                    <a:lumMod val="85000"/>
                    <a:lumOff val="15000"/>
                  </a:schemeClr>
                </a:solidFill>
                <a:uFillTx/>
                <a:latin typeface="+mn-ea"/>
                <a:sym typeface="+mn-ea"/>
              </a:rPr>
              <a:t>,</a:t>
            </a:r>
            <a:r>
              <a:rPr lang="zh-CN" altLang="en-US" sz="1800" kern="0">
                <a:ln>
                  <a:noFill/>
                  <a:prstDash val="sysDot"/>
                </a:ln>
                <a:solidFill>
                  <a:schemeClr val="tx1">
                    <a:lumMod val="85000"/>
                    <a:lumOff val="15000"/>
                  </a:schemeClr>
                </a:solidFill>
                <a:uFillTx/>
                <a:latin typeface="+mn-ea"/>
                <a:sym typeface="+mn-ea"/>
              </a:rPr>
              <a:t>而在支出上采用应计制。</a:t>
            </a:r>
            <a:endParaRPr lang="zh-CN" altLang="en-US" sz="1800" kern="0">
              <a:ln>
                <a:noFill/>
                <a:prstDash val="sysDot"/>
              </a:ln>
              <a:solidFill>
                <a:schemeClr val="tx1">
                  <a:lumMod val="85000"/>
                  <a:lumOff val="15000"/>
                </a:schemeClr>
              </a:solidFill>
              <a:uFillTx/>
              <a:latin typeface="+mn-ea"/>
              <a:sym typeface="+mn-ea"/>
            </a:endParaRPr>
          </a:p>
          <a:p>
            <a:pPr indent="0" fontAlgn="auto">
              <a:lnSpc>
                <a:spcPct val="150000"/>
              </a:lnSpc>
            </a:pPr>
            <a:endParaRPr lang="zh-CN" altLang="en-US" sz="1800" kern="0" dirty="0">
              <a:ln>
                <a:noFill/>
                <a:prstDash val="sysDot"/>
              </a:ln>
              <a:solidFill>
                <a:schemeClr val="tx1">
                  <a:lumMod val="85000"/>
                  <a:lumOff val="15000"/>
                </a:schemeClr>
              </a:solidFill>
              <a:uFillTx/>
              <a:latin typeface="+mn-ea"/>
              <a:sym typeface="+mn-ea"/>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制,即完全的权责发生制,收入和支出以应收到或应支付时确认。具体来说,引起收入的交易一旦发生,不管是否真正有现金流入都确认为收入已经实现;引起费用的交易一旦发生,不管现金是否流出,都确认为支出的实现。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目前大部分国家仍然采用传统的现金制或修正现金制,但越来越多的国家开始引入应计制。美国的政府会计和非营利组织会计主要采用应计制和修正的应计制,而且政府必须对承诺做出记录,即政府必须在契约签订时记录这一契约责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32769"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其他特殊性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企业会计一样,政府与非营利组织的留本(权益)基金会计的“成本”计量焦点是“费用”,也就是预算期内消耗的资产的成本。与此相反,动本(政府)基金会计的“成本”计量焦点是“支出”,也就是预算期内为以下目的消耗的财务资源的金额:日常运营(如工资、公用事业等),资本支出(取得固定资产),长期借款本金的偿还和计付利息。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更为特殊的是,在动本基金中支出被定义为“已发出货物或已提供的劳务的成本(无论是否支付),包括日常经营成本、未被列为偿债基金负债的借款偿还金额和资本支出”,因此,在动本基金会计中非常重要的“支出”一词不能与营利权益会计定义的“费用”一词相混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固定资产一般不是可供专用的财务资源,通常从动本基金会计主体中分离出来单独列示和核算。类似地,不是某一特定基金负债(而是整个政府的负债)的未到期长期借款也可以列入单独的非基金会计主体中。</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58499" y="8382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国外的政府与非营利组织会计的组成体系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0705" y="1569085"/>
            <a:ext cx="11174095" cy="49403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美国的政府与非营利组织分为政府、非营利组织两部分,前者包括联邦政府和地方政府;后者包括公立的非营利组织和私立的非营利组织。联邦政府及其公立非营利组织会计单独适用一套会计制度,由会计总局(The General Accounting Office)制定;州及地方政府及其公立非营利组织的会计由政府会计准则委员会制定;私立非营利组织会计则适用另一套会计准则,由财务会计准则委员会制定。会计总局还声明:政府会计准则委员会公布的各项公告和准则以及财务会计准则委员会制定准则中的适用部分完全可以在最大可能的程度上作为联邦机构的会计准则。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美国政府会计中使用的基金,是一个独立的会计主体。每项基金,都有自己的资产、负债、收入、支出或费用,以及基金余额或基金权益,并有自己的一套完整的财务报表。在每个政府组织中设置的各个基金,都有一个完整的会计核算和一套完整的会计报表。与此同时,整个政府组织还有一套完整的财务报告,整个政府组织称为“财务报告主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的政府与非营利组织会计中有动本和留本两大类基金,但具体机构又有不同的情况,例如,联邦政府一般有政府基金、权益基金和信托基金;公立的高等院校会计又包括流动基金、固定资产基金、信托及代理基金;医院会计一般分为陪同基金和捐赠人限定基金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9599"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五、国外的政府与非营利组织会计的会计原则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5665" y="1764030"/>
            <a:ext cx="9558655" cy="39814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sz="1800" dirty="0" err="1">
                <a:solidFill>
                  <a:schemeClr val="dk1"/>
                </a:solidFill>
                <a:latin typeface="汉仪旗黑-85S" panose="00020600040101010101" charset="-128"/>
                <a:ea typeface="汉仪旗黑-85S" panose="00020600040101010101" charset="-128"/>
                <a:sym typeface="微软雅黑" panose="020B0503020204020204" charset="-122"/>
              </a:rPr>
              <a:t>会计和报告能力</a:t>
            </a:r>
            <a:endParaRPr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政府会计系统必须使下列两者成为可能:依照公认会计原则,合理列示和充分披露政府单位的基金和账户组的财务状况及运营成果;确认和证实政府单位对财务法规和合同条款的遵守。</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sz="1800" dirty="0" err="1">
                <a:solidFill>
                  <a:schemeClr val="dk1"/>
                </a:solidFill>
                <a:latin typeface="汉仪旗黑-85S" panose="00020600040101010101" charset="-128"/>
                <a:ea typeface="汉仪旗黑-85S" panose="00020600040101010101" charset="-128"/>
                <a:sym typeface="微软雅黑" panose="020B0503020204020204" charset="-122"/>
              </a:rPr>
              <a:t>基金会计体系</a:t>
            </a:r>
            <a:endParaRPr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政府会计系统应按基金组织和运作</a:t>
            </a:r>
            <a:r>
              <a:rPr lang="en-US" altLang="zh-CN"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基金是一系列自我平衡账户的财务和会计实体</a:t>
            </a:r>
            <a:r>
              <a:rPr lang="en-US" altLang="zh-CN"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这些账户记录现金和其他资源</a:t>
            </a:r>
            <a:r>
              <a:rPr lang="en-US" altLang="zh-CN"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相关的负债和剩余权益或余额及其变动</a:t>
            </a:r>
            <a:r>
              <a:rPr lang="en-US" altLang="zh-CN"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基金的划分遵从特定规则、限制和约束</a:t>
            </a:r>
            <a:r>
              <a:rPr lang="en-US" altLang="zh-CN" sz="1800"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并以进行特定活动和实现一定目标为目的。</a:t>
            </a:r>
            <a:endPar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49567" y="187132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一、</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政府会计的概念</a:t>
            </a:r>
            <a:r>
              <a:rPr dirty="0" err="1">
                <a:solidFill>
                  <a:schemeClr val="dk1"/>
                </a:solidFill>
                <a:latin typeface="汉仪旗黑-85S" panose="00020600040101010101" charset="-128"/>
                <a:ea typeface="汉仪旗黑-85S" panose="00020600040101010101" charset="-128"/>
                <a:sym typeface="微软雅黑" panose="020B0503020204020204" charset="-122"/>
              </a:rPr>
              <a:t>、目标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79780" y="2253615"/>
            <a:ext cx="9180195" cy="25882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会计是以货币为主要计量单位,运用一整套观察、计量、登记、传送的专门方法,对企事业、机关团体单位的经济活动进行连续、系统、全面、综合的反映与监督,促进提高经济效益的一项经济管理活动。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会计一般分为企业会计和非营利组织会计。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由于广义的非营利组织包括政府和狭义的非营利组织,所以后者又称为政府与非营利组织会计。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88010" y="1536700"/>
            <a:ext cx="11240135" cy="87820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、基金的种类</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a:p>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政府机构的基金通常包括以下几类:</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custDataLst>
              <p:tags r:id="rId7"/>
            </p:custDataLst>
          </p:nvPr>
        </p:nvSpPr>
        <p:spPr>
          <a:xfrm>
            <a:off x="1303358" y="2487194"/>
            <a:ext cx="2913486" cy="2566336"/>
          </a:xfrm>
          <a:prstGeom prst="rect">
            <a:avLst/>
          </a:prstGeom>
          <a:noFill/>
        </p:spPr>
        <p:txBody>
          <a:bodyPr wrap="square" rtlCol="0" anchor="b" anchorCtr="0">
            <a:normAutofit/>
          </a:bodyPr>
          <a:lstStyle/>
          <a:p>
            <a:pPr algn="l">
              <a:lnSpc>
                <a:spcPct val="130000"/>
              </a:lnSpc>
            </a:pPr>
            <a:r>
              <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(1)政府基金:政府基金是为符合法律要求而设置的,用来处理法律许可的收入和支出。政府基金并不向享有其服务的用户索取费用。它可分为普通基金、特种收入基金、基本建设项目基金、偿债基金。</a:t>
            </a:r>
            <a:endPar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文本框 4"/>
          <p:cNvSpPr txBox="1"/>
          <p:nvPr>
            <p:custDataLst>
              <p:tags r:id="rId8"/>
            </p:custDataLst>
          </p:nvPr>
        </p:nvSpPr>
        <p:spPr>
          <a:xfrm>
            <a:off x="4639934" y="2487194"/>
            <a:ext cx="2913486" cy="2566336"/>
          </a:xfrm>
          <a:prstGeom prst="rect">
            <a:avLst/>
          </a:prstGeom>
          <a:noFill/>
        </p:spPr>
        <p:txBody>
          <a:bodyPr wrap="square" rtlCol="0" anchor="b" anchorCtr="0">
            <a:normAutofit/>
          </a:bodyPr>
          <a:lstStyle/>
          <a:p>
            <a:pPr algn="l">
              <a:lnSpc>
                <a:spcPct val="130000"/>
              </a:lnSpc>
            </a:pPr>
            <a:r>
              <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(2)权益基金:权益基金是一种需要服务用户支付费用的基金。由于向用户提供服务而收取服务成本,或收取超过或低于服务成本的费用,权益基金有与营利组织相类似的特性。权益基金可分为两种:企业基金和内部服务基金。</a:t>
            </a:r>
            <a:endPar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文本框 8"/>
          <p:cNvSpPr txBox="1"/>
          <p:nvPr>
            <p:custDataLst>
              <p:tags r:id="rId9"/>
            </p:custDataLst>
          </p:nvPr>
        </p:nvSpPr>
        <p:spPr>
          <a:xfrm>
            <a:off x="7976510" y="2487194"/>
            <a:ext cx="2913486" cy="2566336"/>
          </a:xfrm>
          <a:prstGeom prst="rect">
            <a:avLst/>
          </a:prstGeom>
          <a:noFill/>
        </p:spPr>
        <p:txBody>
          <a:bodyPr wrap="square" rtlCol="0" anchor="b" anchorCtr="0">
            <a:normAutofit/>
          </a:bodyPr>
          <a:lstStyle/>
          <a:p>
            <a:pPr algn="l">
              <a:lnSpc>
                <a:spcPct val="130000"/>
              </a:lnSpc>
            </a:pPr>
            <a:r>
              <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(3)信托基金:信托基金是用来处理某一政府机构以受托人或代理人身份持有的资产。信托基金可分为动本信托基金、留本信托基金、养老信托基金、代理基金等。</a:t>
            </a:r>
            <a:endParaRPr lang="zh-CN" altLang="en-US" sz="15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3" name="燕尾形 22"/>
          <p:cNvSpPr/>
          <p:nvPr>
            <p:custDataLst>
              <p:tags r:id="rId10"/>
            </p:custDataLst>
          </p:nvPr>
        </p:nvSpPr>
        <p:spPr>
          <a:xfrm>
            <a:off x="1873920" y="5313893"/>
            <a:ext cx="1772365" cy="429192"/>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000" b="1" dirty="0">
                <a:solidFill>
                  <a:schemeClr val="lt1"/>
                </a:solidFill>
                <a:latin typeface="微软雅黑" panose="020B0503020204020204" charset="-122"/>
                <a:ea typeface="微软雅黑" panose="020B0503020204020204" charset="-122"/>
              </a:rPr>
              <a:t>1</a:t>
            </a:r>
            <a:endParaRPr lang="en-US" altLang="zh-CN" sz="2000" b="1" dirty="0">
              <a:solidFill>
                <a:schemeClr val="lt1"/>
              </a:solidFill>
              <a:latin typeface="微软雅黑" panose="020B0503020204020204" charset="-122"/>
              <a:ea typeface="微软雅黑" panose="020B0503020204020204" charset="-122"/>
            </a:endParaRPr>
          </a:p>
        </p:txBody>
      </p:sp>
      <p:sp>
        <p:nvSpPr>
          <p:cNvPr id="24" name="燕尾形 23"/>
          <p:cNvSpPr/>
          <p:nvPr>
            <p:custDataLst>
              <p:tags r:id="rId11"/>
            </p:custDataLst>
          </p:nvPr>
        </p:nvSpPr>
        <p:spPr>
          <a:xfrm>
            <a:off x="5211173" y="5313215"/>
            <a:ext cx="1772365" cy="42919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000" b="1">
                <a:solidFill>
                  <a:schemeClr val="lt1"/>
                </a:solidFill>
                <a:latin typeface="微软雅黑" panose="020B0503020204020204" charset="-122"/>
                <a:ea typeface="微软雅黑" panose="020B0503020204020204" charset="-122"/>
              </a:rPr>
              <a:t>2</a:t>
            </a:r>
            <a:endParaRPr lang="en-US" altLang="zh-CN" sz="2000" b="1">
              <a:solidFill>
                <a:schemeClr val="lt1"/>
              </a:solidFill>
              <a:latin typeface="微软雅黑" panose="020B0503020204020204" charset="-122"/>
              <a:ea typeface="微软雅黑" panose="020B0503020204020204" charset="-122"/>
            </a:endParaRPr>
          </a:p>
        </p:txBody>
      </p:sp>
      <p:sp>
        <p:nvSpPr>
          <p:cNvPr id="6" name="燕尾形 5"/>
          <p:cNvSpPr/>
          <p:nvPr>
            <p:custDataLst>
              <p:tags r:id="rId12"/>
            </p:custDataLst>
          </p:nvPr>
        </p:nvSpPr>
        <p:spPr>
          <a:xfrm>
            <a:off x="8546393" y="5313215"/>
            <a:ext cx="1772365" cy="42919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000" b="1">
                <a:solidFill>
                  <a:schemeClr val="lt1"/>
                </a:solidFill>
                <a:latin typeface="微软雅黑" panose="020B0503020204020204" charset="-122"/>
                <a:ea typeface="微软雅黑" panose="020B0503020204020204" charset="-122"/>
              </a:rPr>
              <a:t>3</a:t>
            </a:r>
            <a:endParaRPr lang="en-US" altLang="zh-CN" sz="2000" b="1">
              <a:solidFill>
                <a:schemeClr val="lt1"/>
              </a:solidFill>
              <a:latin typeface="微软雅黑" panose="020B0503020204020204" charset="-122"/>
              <a:ea typeface="微软雅黑" panose="020B0503020204020204" charset="-122"/>
            </a:endParaRPr>
          </a:p>
        </p:txBody>
      </p:sp>
      <p:sp>
        <p:nvSpPr>
          <p:cNvPr id="12" name="燕尾形 11"/>
          <p:cNvSpPr/>
          <p:nvPr>
            <p:custDataLst>
              <p:tags r:id="rId13"/>
            </p:custDataLst>
          </p:nvPr>
        </p:nvSpPr>
        <p:spPr>
          <a:xfrm>
            <a:off x="3542547" y="5313215"/>
            <a:ext cx="1772365" cy="429192"/>
          </a:xfrm>
          <a:prstGeom prst="chevron">
            <a:avLst/>
          </a:pr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000" b="1">
              <a:solidFill>
                <a:schemeClr val="lt1"/>
              </a:solidFill>
              <a:latin typeface="微软雅黑" panose="020B0503020204020204" charset="-122"/>
              <a:ea typeface="微软雅黑" panose="020B0503020204020204" charset="-122"/>
            </a:endParaRPr>
          </a:p>
        </p:txBody>
      </p:sp>
      <p:sp>
        <p:nvSpPr>
          <p:cNvPr id="13" name="燕尾形 12"/>
          <p:cNvSpPr/>
          <p:nvPr>
            <p:custDataLst>
              <p:tags r:id="rId14"/>
            </p:custDataLst>
          </p:nvPr>
        </p:nvSpPr>
        <p:spPr>
          <a:xfrm>
            <a:off x="6879800" y="5313215"/>
            <a:ext cx="1772365" cy="429192"/>
          </a:xfrm>
          <a:prstGeom prst="chevron">
            <a:avLst/>
          </a:pr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000" b="1">
              <a:solidFill>
                <a:schemeClr val="lt1"/>
              </a:solidFill>
              <a:latin typeface="微软雅黑" panose="020B0503020204020204" charset="-122"/>
              <a:ea typeface="微软雅黑" panose="020B0503020204020204" charset="-122"/>
            </a:endParaRPr>
          </a:p>
        </p:txBody>
      </p:sp>
    </p:spTree>
    <p:custDataLst>
      <p:tags r:id="rId15"/>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9599"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五、国外的政府与非营利组织会计的会计原则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00100" y="2145665"/>
            <a:ext cx="10459720" cy="41186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、基金的数量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政府机构应建立和保有法律、合理的财务管理所需要的那些基金。由于不必要的基金会导致僵化、复杂和效率低下的管理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应建立与法律和运营要求相一致的最小数目的基金。换句话说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在满足法律规定、运营要求和基金分类基本原则的前提下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设立尽可能少的基金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固定资产和长期负债的会计处理</a:t>
            </a:r>
            <a:endPar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应明确区分下列两者的不同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基金固定资产和普通固定资产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基金长期负债和普通长期负债。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与权益基金或信托基金相关的固定资产应在这些基金中核算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不必独立出来。而政府单位所有其他固定资产均应在普通固定资产账户组中核算。相应地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与权益基金或信托基金相关的长期负债应在这些基金中核算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不必独立出来。政府单位所有的其他未到期普通长期负债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包括政府以某种形式承担义务的特种税债务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均应在长期债务账户组中核算。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69599"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五、国外的政府与非营利组织会计的会计原则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00100" y="2145665"/>
            <a:ext cx="10459720" cy="41186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、固定资产计价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固定资产应按成本入账。若无法确定固定资产成本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以估计成本计价入账。受赠固定资产应按照受赠时的公允价值入账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rPr>
              <a:t>固定资产折旧</a:t>
            </a:r>
            <a:endParaRPr lang="zh-CN" altLang="en-US"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普通固定资产的折旧不应在政府基金账户中记录。该折旧可在成本会计体系中记录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也可在成本确定分析中计算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累计折旧可以记录在普通固定资产账户组中。</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在权益基金中核算的固定资产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其折旧也应记入该基金中。若信托基金需计量费用、净利润和资本保全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则在信托基金中核算的固定资产的折旧也应予以确认。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63579" y="167196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8</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政府会计的权责发生制</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00430" y="2047875"/>
            <a:ext cx="10532745" cy="420687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在计量财务状况和运营成果时,应视情况使用修正权责发生制或权责发生制:
(1)政府基金收入和支出应按修正权责发生制确认。收入应在其可取得且计量的会计期间确认。若计量,支出应在发生基金负债的会计期间确认;但普通长期债务的未到期利息(和本金)除外,它们应在到期时确认。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(2)权益基金收入和费用应按权责发生制确认。收入应在其被赚得和可计量的会计期间确认;若可计量,费用应在其发生的会计期间确认。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(3)信托基金收入和费用或支出(视情况而定)应按与基金会计计量目标一致的基础确认。留本信托基金和养老信托基金应按权责发生制核算。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(4)转账应在基金间应收应付项目发生的会计期间予以确认。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146368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9</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预算、预算控制和预算报告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每个政府单位都应有年度预算;会计系统应为适当的预算控制提供基础;对有年度预算的政府基金,应在其适当的财务报表或附表中包括预算比较表。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政府会计系统中实施预算控制必须开设包括估计收入、拨款、保留支出、保留支出准备等预算账户。这些账户既包括总分类账户,也包括按照预算中的收入、支出项目开设的明细分类账户(保留支出准备除外)。与估计收入相对应反映实际的账户是收入账户,与拨款、保留支出相对应反映实际的账户是支出账户,保留支出账户则是为了反映各种基金余额中准备支出的数额,以免将来可能发生超支。在为反映和控制预算执行情况的各总分类账户中,估计收入、收入账户分别用来登记年度的估计总收入和实际总收入,拨款、保留支出、支出账户分别用来反映年度内的总拨款(即授权的预计支出)、保留支出(已经预定但尚未收到的商品或服务的预计成本)和实际支出。这些账户除本身反映了有关收支的预算与实际数据外,还同时对各收支明细账具有控制作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8" name="圆角矩形 1"/>
          <p:cNvSpPr/>
          <p:nvPr>
            <p:custDataLst>
              <p:tags r:id="rId6"/>
            </p:custDataLst>
          </p:nvPr>
        </p:nvSpPr>
        <p:spPr>
          <a:xfrm>
            <a:off x="704533" y="1762125"/>
            <a:ext cx="3376295" cy="4828540"/>
          </a:xfrm>
          <a:prstGeom prst="roundRect">
            <a:avLst>
              <a:gd name="adj" fmla="val 3766"/>
            </a:avLst>
          </a:prstGeom>
          <a:gradFill>
            <a:gsLst>
              <a:gs pos="0">
                <a:srgbClr val="FFFFFF">
                  <a:alpha val="10000"/>
                </a:srgbClr>
              </a:gs>
              <a:gs pos="100000">
                <a:schemeClr val="accent1">
                  <a:alpha val="15000"/>
                </a:schemeClr>
              </a:gs>
            </a:gsLst>
            <a:lin ang="5400000" scaled="0"/>
          </a:gradFill>
          <a:ln w="12700">
            <a:solidFill>
              <a:schemeClr val="accent1">
                <a:lumMod val="60000"/>
                <a:lumOff val="40000"/>
                <a:alpha val="5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16" name="任意多边形: 形状 1"/>
          <p:cNvSpPr/>
          <p:nvPr>
            <p:custDataLst>
              <p:tags r:id="rId7"/>
            </p:custDataLst>
          </p:nvPr>
        </p:nvSpPr>
        <p:spPr>
          <a:xfrm>
            <a:off x="1538923" y="1709420"/>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1">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17" name="任意多边形: 形状 3"/>
          <p:cNvSpPr/>
          <p:nvPr>
            <p:custDataLst>
              <p:tags r:id="rId8"/>
            </p:custDataLst>
          </p:nvPr>
        </p:nvSpPr>
        <p:spPr>
          <a:xfrm>
            <a:off x="3006408" y="1709420"/>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1">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19" name="任意多边形: 形状 4" descr="D:\51PPT模板网\51pptmoban.com\图片.jpg"/>
          <p:cNvSpPr/>
          <p:nvPr>
            <p:custDataLst>
              <p:tags r:id="rId9"/>
            </p:custDataLst>
          </p:nvPr>
        </p:nvSpPr>
        <p:spPr>
          <a:xfrm>
            <a:off x="1624013" y="1712595"/>
            <a:ext cx="1536700" cy="174625"/>
          </a:xfrm>
          <a:custGeom>
            <a:avLst/>
            <a:gdLst>
              <a:gd name="connsiteX0" fmla="*/ 9463 w 5671603"/>
              <a:gd name="connsiteY0" fmla="*/ 0 h 642809"/>
              <a:gd name="connsiteX1" fmla="*/ 772663 w 5671603"/>
              <a:gd name="connsiteY1" fmla="*/ 0 h 642809"/>
              <a:gd name="connsiteX2" fmla="*/ 1678703 w 5671603"/>
              <a:gd name="connsiteY2" fmla="*/ 0 h 642809"/>
              <a:gd name="connsiteX3" fmla="*/ 1992767 w 5671603"/>
              <a:gd name="connsiteY3" fmla="*/ 0 h 642809"/>
              <a:gd name="connsiteX4" fmla="*/ 2565400 w 5671603"/>
              <a:gd name="connsiteY4" fmla="*/ 0 h 642809"/>
              <a:gd name="connsiteX5" fmla="*/ 2803588 w 5671603"/>
              <a:gd name="connsiteY5" fmla="*/ 0 h 642809"/>
              <a:gd name="connsiteX6" fmla="*/ 2868015 w 5671603"/>
              <a:gd name="connsiteY6" fmla="*/ 0 h 642809"/>
              <a:gd name="connsiteX7" fmla="*/ 3106203 w 5671603"/>
              <a:gd name="connsiteY7" fmla="*/ 0 h 642809"/>
              <a:gd name="connsiteX8" fmla="*/ 3678836 w 5671603"/>
              <a:gd name="connsiteY8" fmla="*/ 0 h 642809"/>
              <a:gd name="connsiteX9" fmla="*/ 3992900 w 5671603"/>
              <a:gd name="connsiteY9" fmla="*/ 0 h 642809"/>
              <a:gd name="connsiteX10" fmla="*/ 4898940 w 5671603"/>
              <a:gd name="connsiteY10" fmla="*/ 0 h 642809"/>
              <a:gd name="connsiteX11" fmla="*/ 5662140 w 5671603"/>
              <a:gd name="connsiteY11" fmla="*/ 0 h 642809"/>
              <a:gd name="connsiteX12" fmla="*/ 5300826 w 5671603"/>
              <a:gd name="connsiteY12" fmla="*/ 111760 h 642809"/>
              <a:gd name="connsiteX13" fmla="*/ 5173190 w 5671603"/>
              <a:gd name="connsiteY13" fmla="*/ 461024 h 642809"/>
              <a:gd name="connsiteX14" fmla="*/ 4898940 w 5671603"/>
              <a:gd name="connsiteY14" fmla="*/ 642809 h 642809"/>
              <a:gd name="connsiteX15" fmla="*/ 3992900 w 5671603"/>
              <a:gd name="connsiteY15" fmla="*/ 642809 h 642809"/>
              <a:gd name="connsiteX16" fmla="*/ 3106203 w 5671603"/>
              <a:gd name="connsiteY16" fmla="*/ 642809 h 642809"/>
              <a:gd name="connsiteX17" fmla="*/ 2565400 w 5671603"/>
              <a:gd name="connsiteY17" fmla="*/ 642809 h 642809"/>
              <a:gd name="connsiteX18" fmla="*/ 1678703 w 5671603"/>
              <a:gd name="connsiteY18" fmla="*/ 642809 h 642809"/>
              <a:gd name="connsiteX19" fmla="*/ 772663 w 5671603"/>
              <a:gd name="connsiteY19" fmla="*/ 642809 h 642809"/>
              <a:gd name="connsiteX20" fmla="*/ 498413 w 5671603"/>
              <a:gd name="connsiteY20" fmla="*/ 461024 h 642809"/>
              <a:gd name="connsiteX21" fmla="*/ 370777 w 5671603"/>
              <a:gd name="connsiteY21" fmla="*/ 111760 h 642809"/>
              <a:gd name="connsiteX22" fmla="*/ 9463 w 5671603"/>
              <a:gd name="connsiteY22" fmla="*/ 0 h 642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71603" h="642809">
                <a:moveTo>
                  <a:pt x="9463" y="0"/>
                </a:moveTo>
                <a:lnTo>
                  <a:pt x="772663" y="0"/>
                </a:lnTo>
                <a:lnTo>
                  <a:pt x="1678703" y="0"/>
                </a:lnTo>
                <a:lnTo>
                  <a:pt x="1992767" y="0"/>
                </a:lnTo>
                <a:lnTo>
                  <a:pt x="2565400" y="0"/>
                </a:lnTo>
                <a:lnTo>
                  <a:pt x="2803588" y="0"/>
                </a:lnTo>
                <a:lnTo>
                  <a:pt x="2868015" y="0"/>
                </a:lnTo>
                <a:lnTo>
                  <a:pt x="3106203" y="0"/>
                </a:lnTo>
                <a:lnTo>
                  <a:pt x="3678836" y="0"/>
                </a:lnTo>
                <a:lnTo>
                  <a:pt x="3992900" y="0"/>
                </a:lnTo>
                <a:lnTo>
                  <a:pt x="4898940" y="0"/>
                </a:lnTo>
                <a:lnTo>
                  <a:pt x="5662140" y="0"/>
                </a:lnTo>
                <a:cubicBezTo>
                  <a:pt x="5729121" y="18627"/>
                  <a:pt x="5422799" y="-41277"/>
                  <a:pt x="5300826" y="111760"/>
                </a:cubicBezTo>
                <a:lnTo>
                  <a:pt x="5173190" y="461024"/>
                </a:lnTo>
                <a:cubicBezTo>
                  <a:pt x="5128005" y="567851"/>
                  <a:pt x="5022226" y="642809"/>
                  <a:pt x="4898940" y="642809"/>
                </a:cubicBezTo>
                <a:lnTo>
                  <a:pt x="3992900" y="642809"/>
                </a:lnTo>
                <a:lnTo>
                  <a:pt x="3106203" y="642809"/>
                </a:lnTo>
                <a:lnTo>
                  <a:pt x="2565400" y="642809"/>
                </a:lnTo>
                <a:lnTo>
                  <a:pt x="1678703" y="642809"/>
                </a:lnTo>
                <a:lnTo>
                  <a:pt x="772663" y="642809"/>
                </a:lnTo>
                <a:cubicBezTo>
                  <a:pt x="649377" y="642809"/>
                  <a:pt x="543598" y="567851"/>
                  <a:pt x="498413" y="461024"/>
                </a:cubicBezTo>
                <a:lnTo>
                  <a:pt x="370777" y="111760"/>
                </a:lnTo>
                <a:cubicBezTo>
                  <a:pt x="248804" y="-41277"/>
                  <a:pt x="-57518" y="18627"/>
                  <a:pt x="9463" y="0"/>
                </a:cubicBezTo>
                <a:close/>
              </a:path>
            </a:pathLst>
          </a:custGeom>
          <a:gradFill>
            <a:gsLst>
              <a:gs pos="0">
                <a:schemeClr val="accent1">
                  <a:lumMod val="60000"/>
                  <a:lumOff val="40000"/>
                  <a:alpha val="100000"/>
                </a:schemeClr>
              </a:gs>
              <a:gs pos="100000">
                <a:schemeClr val="accent1">
                  <a:alpha val="100000"/>
                </a:schemeClr>
              </a:gs>
            </a:gsLst>
            <a:lin ang="5400000" scaled="0"/>
          </a:gra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cs typeface="+mn-ea"/>
              <a:sym typeface="+mn-lt"/>
            </a:endParaRPr>
          </a:p>
        </p:txBody>
      </p:sp>
      <p:sp>
        <p:nvSpPr>
          <p:cNvPr id="20" name="形状9"/>
          <p:cNvSpPr/>
          <p:nvPr>
            <p:custDataLst>
              <p:tags r:id="rId10"/>
            </p:custDataLst>
          </p:nvPr>
        </p:nvSpPr>
        <p:spPr>
          <a:xfrm>
            <a:off x="1763713" y="6590665"/>
            <a:ext cx="1259205" cy="50800"/>
          </a:xfrm>
          <a:prstGeom prst="roundRect">
            <a:avLst>
              <a:gd name="adj" fmla="val 50000"/>
            </a:avLst>
          </a:prstGeom>
          <a:solidFill>
            <a:schemeClr val="accent1">
              <a:alpha val="50000"/>
            </a:schemeClr>
          </a:solidFill>
          <a:ln w="3175">
            <a:noFill/>
          </a:ln>
          <a:effectLst>
            <a:outerShdw blurRad="127000" dist="63500" dir="3000000" algn="ctr" rotWithShape="0">
              <a:schemeClr val="bg1">
                <a:lumMod val="50000"/>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p>
            <a:pPr algn="ctr"/>
            <a:endParaRPr lang="zh-CN" altLang="en-US" sz="3200" b="1" dirty="0">
              <a:solidFill>
                <a:schemeClr val="lt1"/>
              </a:solidFill>
              <a:effectLst>
                <a:reflection blurRad="6350" stA="26000" endPos="60000" dist="30480" dir="5400000" sy="-100000" algn="bl" rotWithShape="0"/>
              </a:effectLst>
              <a:cs typeface="+mn-ea"/>
              <a:sym typeface="+mn-lt"/>
            </a:endParaRPr>
          </a:p>
        </p:txBody>
      </p:sp>
      <p:sp>
        <p:nvSpPr>
          <p:cNvPr id="21" name="矩形 20"/>
          <p:cNvSpPr/>
          <p:nvPr>
            <p:custDataLst>
              <p:tags r:id="rId11"/>
            </p:custDataLst>
          </p:nvPr>
        </p:nvSpPr>
        <p:spPr>
          <a:xfrm>
            <a:off x="922338" y="2930525"/>
            <a:ext cx="2941955" cy="3355975"/>
          </a:xfrm>
          <a:prstGeom prst="rect">
            <a:avLst/>
          </a:prstGeom>
          <a:noFill/>
        </p:spPr>
        <p:txBody>
          <a:bodyPr wrap="square" lIns="0" tIns="90170" rIns="0" bIns="0" rtlCol="0" anchor="t" anchorCtr="0">
            <a:noAutofit/>
          </a:bodyPr>
          <a:p>
            <a:pPr>
              <a:lnSpc>
                <a:spcPct val="150000"/>
              </a:lnSpc>
              <a:spcBef>
                <a:spcPct val="0"/>
              </a:spcBef>
              <a:spcAft>
                <a:spcPct val="0"/>
              </a:spcAft>
            </a:pPr>
            <a:r>
              <a:rPr lang="zh-CN" altLang="en-US" sz="1400" dirty="0">
                <a:ln>
                  <a:noFill/>
                  <a:prstDash val="sysDot"/>
                </a:ln>
                <a:solidFill>
                  <a:schemeClr val="tx1">
                    <a:lumMod val="85000"/>
                    <a:lumOff val="15000"/>
                  </a:schemeClr>
                </a:solidFill>
                <a:latin typeface="+mn-ea"/>
                <a:cs typeface="+mn-ea"/>
              </a:rPr>
              <a:t>基金间转账和发行普通长期债务的收入不属于基金收入、支出或费用</a:t>
            </a:r>
            <a:r>
              <a:rPr lang="en-US" altLang="zh-CN" sz="1400" dirty="0">
                <a:ln>
                  <a:noFill/>
                  <a:prstDash val="sysDot"/>
                </a:ln>
                <a:solidFill>
                  <a:schemeClr val="tx1">
                    <a:lumMod val="85000"/>
                    <a:lumOff val="15000"/>
                  </a:schemeClr>
                </a:solidFill>
                <a:latin typeface="+mn-ea"/>
                <a:cs typeface="+mn-ea"/>
              </a:rPr>
              <a:t>;</a:t>
            </a:r>
            <a:r>
              <a:rPr lang="zh-CN" altLang="en-US" sz="1400" dirty="0">
                <a:ln>
                  <a:noFill/>
                  <a:prstDash val="sysDot"/>
                </a:ln>
                <a:solidFill>
                  <a:schemeClr val="tx1">
                    <a:lumMod val="85000"/>
                    <a:lumOff val="15000"/>
                  </a:schemeClr>
                </a:solidFill>
                <a:latin typeface="+mn-ea"/>
                <a:cs typeface="+mn-ea"/>
              </a:rPr>
              <a:t>政府基金收入应按基金和来源分类</a:t>
            </a:r>
            <a:r>
              <a:rPr lang="en-US" altLang="zh-CN" sz="1400" dirty="0">
                <a:ln>
                  <a:noFill/>
                  <a:prstDash val="sysDot"/>
                </a:ln>
                <a:solidFill>
                  <a:schemeClr val="tx1">
                    <a:lumMod val="85000"/>
                    <a:lumOff val="15000"/>
                  </a:schemeClr>
                </a:solidFill>
                <a:latin typeface="+mn-ea"/>
                <a:cs typeface="+mn-ea"/>
              </a:rPr>
              <a:t>,</a:t>
            </a:r>
            <a:r>
              <a:rPr lang="zh-CN" altLang="en-US" sz="1400" dirty="0">
                <a:ln>
                  <a:noFill/>
                  <a:prstDash val="sysDot"/>
                </a:ln>
                <a:solidFill>
                  <a:schemeClr val="tx1">
                    <a:lumMod val="85000"/>
                    <a:lumOff val="15000"/>
                  </a:schemeClr>
                </a:solidFill>
                <a:latin typeface="+mn-ea"/>
                <a:cs typeface="+mn-ea"/>
              </a:rPr>
              <a:t>支出应按基金、功能</a:t>
            </a:r>
            <a:r>
              <a:rPr lang="en-US" altLang="zh-CN" sz="1400" dirty="0">
                <a:ln>
                  <a:noFill/>
                  <a:prstDash val="sysDot"/>
                </a:ln>
                <a:solidFill>
                  <a:schemeClr val="tx1">
                    <a:lumMod val="85000"/>
                    <a:lumOff val="15000"/>
                  </a:schemeClr>
                </a:solidFill>
                <a:latin typeface="+mn-ea"/>
                <a:cs typeface="+mn-ea"/>
              </a:rPr>
              <a:t>(</a:t>
            </a:r>
            <a:r>
              <a:rPr lang="zh-CN" altLang="en-US" sz="1400" dirty="0">
                <a:ln>
                  <a:noFill/>
                  <a:prstDash val="sysDot"/>
                </a:ln>
                <a:solidFill>
                  <a:schemeClr val="tx1">
                    <a:lumMod val="85000"/>
                    <a:lumOff val="15000"/>
                  </a:schemeClr>
                </a:solidFill>
                <a:latin typeface="+mn-ea"/>
                <a:cs typeface="+mn-ea"/>
              </a:rPr>
              <a:t>项目</a:t>
            </a:r>
            <a:r>
              <a:rPr lang="en-US" altLang="zh-CN" sz="1400" dirty="0">
                <a:ln>
                  <a:noFill/>
                  <a:prstDash val="sysDot"/>
                </a:ln>
                <a:solidFill>
                  <a:schemeClr val="tx1">
                    <a:lumMod val="85000"/>
                    <a:lumOff val="15000"/>
                  </a:schemeClr>
                </a:solidFill>
                <a:latin typeface="+mn-ea"/>
                <a:cs typeface="+mn-ea"/>
              </a:rPr>
              <a:t>)</a:t>
            </a:r>
            <a:r>
              <a:rPr lang="zh-CN" altLang="en-US" sz="1400" dirty="0">
                <a:ln>
                  <a:noFill/>
                  <a:prstDash val="sysDot"/>
                </a:ln>
                <a:solidFill>
                  <a:schemeClr val="tx1">
                    <a:lumMod val="85000"/>
                    <a:lumOff val="15000"/>
                  </a:schemeClr>
                </a:solidFill>
                <a:latin typeface="+mn-ea"/>
                <a:cs typeface="+mn-ea"/>
              </a:rPr>
              <a:t>、组织单位、活动、特征和支出项目分类</a:t>
            </a:r>
            <a:r>
              <a:rPr lang="en-US" altLang="zh-CN" sz="1400" dirty="0">
                <a:ln>
                  <a:noFill/>
                  <a:prstDash val="sysDot"/>
                </a:ln>
                <a:solidFill>
                  <a:schemeClr val="tx1">
                    <a:lumMod val="85000"/>
                    <a:lumOff val="15000"/>
                  </a:schemeClr>
                </a:solidFill>
                <a:latin typeface="+mn-ea"/>
                <a:cs typeface="+mn-ea"/>
              </a:rPr>
              <a:t>;</a:t>
            </a:r>
            <a:r>
              <a:rPr lang="zh-CN" altLang="en-US" sz="1400" dirty="0">
                <a:ln>
                  <a:noFill/>
                  <a:prstDash val="sysDot"/>
                </a:ln>
                <a:solidFill>
                  <a:schemeClr val="tx1">
                    <a:lumMod val="85000"/>
                    <a:lumOff val="15000"/>
                  </a:schemeClr>
                </a:solidFill>
                <a:latin typeface="+mn-ea"/>
                <a:cs typeface="+mn-ea"/>
              </a:rPr>
              <a:t>权益基金收入和支出应按与类似企业组织、功能或活动相同的方式分类。</a:t>
            </a:r>
            <a:endParaRPr lang="zh-CN" altLang="en-US" sz="1400" dirty="0">
              <a:ln>
                <a:noFill/>
                <a:prstDash val="sysDot"/>
              </a:ln>
              <a:solidFill>
                <a:schemeClr val="tx1">
                  <a:lumMod val="85000"/>
                  <a:lumOff val="15000"/>
                </a:schemeClr>
              </a:solidFill>
              <a:latin typeface="+mn-ea"/>
              <a:cs typeface="+mn-ea"/>
            </a:endParaRPr>
          </a:p>
        </p:txBody>
      </p:sp>
      <p:sp>
        <p:nvSpPr>
          <p:cNvPr id="44" name="标题"/>
          <p:cNvSpPr txBox="1"/>
          <p:nvPr>
            <p:custDataLst>
              <p:tags r:id="rId12"/>
            </p:custDataLst>
          </p:nvPr>
        </p:nvSpPr>
        <p:spPr>
          <a:xfrm>
            <a:off x="922338" y="2116455"/>
            <a:ext cx="2941955" cy="609600"/>
          </a:xfrm>
          <a:prstGeom prst="rect">
            <a:avLst/>
          </a:prstGeom>
          <a:noFill/>
        </p:spPr>
        <p:txBody>
          <a:bodyPr wrap="square" lIns="0" tIns="0" rIns="0" bIns="0" rtlCol="0" anchor="ctr">
            <a:noAutofit/>
          </a:bodyPr>
          <a:p>
            <a:pPr algn="ctr"/>
            <a:r>
              <a:rPr lang="en-US" altLang="en-US" b="1" spc="300">
                <a:solidFill>
                  <a:schemeClr val="accent1"/>
                </a:solidFill>
                <a:latin typeface="+mn-ea"/>
              </a:rPr>
              <a:t>10</a:t>
            </a:r>
            <a:r>
              <a:rPr lang="zh-CN" altLang="en-US" b="1" spc="300">
                <a:solidFill>
                  <a:schemeClr val="accent1"/>
                </a:solidFill>
                <a:latin typeface="+mn-ea"/>
              </a:rPr>
              <a:t>、转账、收入、支出和费用的划分</a:t>
            </a:r>
            <a:endParaRPr lang="zh-CN" altLang="en-US" b="1" spc="300">
              <a:solidFill>
                <a:schemeClr val="accent1"/>
              </a:solidFill>
              <a:latin typeface="+mn-ea"/>
            </a:endParaRPr>
          </a:p>
        </p:txBody>
      </p:sp>
      <p:cxnSp>
        <p:nvCxnSpPr>
          <p:cNvPr id="60" name="直接连接符 59"/>
          <p:cNvCxnSpPr/>
          <p:nvPr>
            <p:custDataLst>
              <p:tags r:id="rId13"/>
            </p:custDataLst>
          </p:nvPr>
        </p:nvCxnSpPr>
        <p:spPr>
          <a:xfrm>
            <a:off x="922338" y="2828290"/>
            <a:ext cx="2887345" cy="0"/>
          </a:xfrm>
          <a:prstGeom prst="line">
            <a:avLst/>
          </a:prstGeom>
          <a:ln w="19050">
            <a:gradFill>
              <a:gsLst>
                <a:gs pos="100000">
                  <a:schemeClr val="accent1">
                    <a:alpha val="0"/>
                  </a:schemeClr>
                </a:gs>
                <a:gs pos="0">
                  <a:schemeClr val="accent1">
                    <a:alpha val="44000"/>
                  </a:schemeClr>
                </a:gs>
              </a:gsLst>
              <a:path path="circle">
                <a:fillToRect l="50000" t="50000" r="50000" b="50000"/>
              </a:path>
              <a:tileRect/>
            </a:gradFill>
          </a:ln>
          <a:effectLst>
            <a:outerShdw blurRad="50800" dist="25400" dir="5400000" algn="t" rotWithShape="0">
              <a:schemeClr val="accent1">
                <a:lumMod val="75000"/>
                <a:alpha val="16000"/>
              </a:schemeClr>
            </a:outerShdw>
          </a:effectLst>
        </p:spPr>
        <p:style>
          <a:lnRef idx="2">
            <a:schemeClr val="accent1"/>
          </a:lnRef>
          <a:fillRef idx="0">
            <a:srgbClr val="FFFFFF"/>
          </a:fillRef>
          <a:effectRef idx="0">
            <a:srgbClr val="FFFFFF"/>
          </a:effectRef>
          <a:fontRef idx="minor">
            <a:schemeClr val="tx1"/>
          </a:fontRef>
        </p:style>
      </p:cxnSp>
      <p:sp>
        <p:nvSpPr>
          <p:cNvPr id="31" name="圆角矩形 1"/>
          <p:cNvSpPr/>
          <p:nvPr>
            <p:custDataLst>
              <p:tags r:id="rId14"/>
            </p:custDataLst>
          </p:nvPr>
        </p:nvSpPr>
        <p:spPr>
          <a:xfrm>
            <a:off x="8111173" y="1761490"/>
            <a:ext cx="3376295" cy="4828540"/>
          </a:xfrm>
          <a:prstGeom prst="roundRect">
            <a:avLst>
              <a:gd name="adj" fmla="val 3766"/>
            </a:avLst>
          </a:prstGeom>
          <a:gradFill>
            <a:gsLst>
              <a:gs pos="0">
                <a:srgbClr val="FFFFFF">
                  <a:alpha val="10000"/>
                </a:srgbClr>
              </a:gs>
              <a:gs pos="100000">
                <a:schemeClr val="accent1">
                  <a:alpha val="15000"/>
                </a:schemeClr>
              </a:gs>
            </a:gsLst>
            <a:lin ang="5400000" scaled="0"/>
          </a:gradFill>
          <a:ln w="12700">
            <a:solidFill>
              <a:schemeClr val="accent1">
                <a:lumMod val="60000"/>
                <a:lumOff val="40000"/>
                <a:alpha val="5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33" name="任意多边形: 形状 1"/>
          <p:cNvSpPr/>
          <p:nvPr>
            <p:custDataLst>
              <p:tags r:id="rId15"/>
            </p:custDataLst>
          </p:nvPr>
        </p:nvSpPr>
        <p:spPr>
          <a:xfrm>
            <a:off x="8945563" y="1708785"/>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1">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34" name="任意多边形: 形状 3"/>
          <p:cNvSpPr/>
          <p:nvPr>
            <p:custDataLst>
              <p:tags r:id="rId16"/>
            </p:custDataLst>
          </p:nvPr>
        </p:nvSpPr>
        <p:spPr>
          <a:xfrm>
            <a:off x="10413048" y="1708785"/>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1">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35" name="任意多边形: 形状 4" descr="D:\51PPT模板网\51pptmoban.com\图片.jpg"/>
          <p:cNvSpPr/>
          <p:nvPr>
            <p:custDataLst>
              <p:tags r:id="rId17"/>
            </p:custDataLst>
          </p:nvPr>
        </p:nvSpPr>
        <p:spPr>
          <a:xfrm>
            <a:off x="9030653" y="1711960"/>
            <a:ext cx="1536700" cy="174625"/>
          </a:xfrm>
          <a:custGeom>
            <a:avLst/>
            <a:gdLst>
              <a:gd name="connsiteX0" fmla="*/ 9463 w 5671603"/>
              <a:gd name="connsiteY0" fmla="*/ 0 h 642809"/>
              <a:gd name="connsiteX1" fmla="*/ 772663 w 5671603"/>
              <a:gd name="connsiteY1" fmla="*/ 0 h 642809"/>
              <a:gd name="connsiteX2" fmla="*/ 1678703 w 5671603"/>
              <a:gd name="connsiteY2" fmla="*/ 0 h 642809"/>
              <a:gd name="connsiteX3" fmla="*/ 1992767 w 5671603"/>
              <a:gd name="connsiteY3" fmla="*/ 0 h 642809"/>
              <a:gd name="connsiteX4" fmla="*/ 2565400 w 5671603"/>
              <a:gd name="connsiteY4" fmla="*/ 0 h 642809"/>
              <a:gd name="connsiteX5" fmla="*/ 2803588 w 5671603"/>
              <a:gd name="connsiteY5" fmla="*/ 0 h 642809"/>
              <a:gd name="connsiteX6" fmla="*/ 2868015 w 5671603"/>
              <a:gd name="connsiteY6" fmla="*/ 0 h 642809"/>
              <a:gd name="connsiteX7" fmla="*/ 3106203 w 5671603"/>
              <a:gd name="connsiteY7" fmla="*/ 0 h 642809"/>
              <a:gd name="connsiteX8" fmla="*/ 3678836 w 5671603"/>
              <a:gd name="connsiteY8" fmla="*/ 0 h 642809"/>
              <a:gd name="connsiteX9" fmla="*/ 3992900 w 5671603"/>
              <a:gd name="connsiteY9" fmla="*/ 0 h 642809"/>
              <a:gd name="connsiteX10" fmla="*/ 4898940 w 5671603"/>
              <a:gd name="connsiteY10" fmla="*/ 0 h 642809"/>
              <a:gd name="connsiteX11" fmla="*/ 5662140 w 5671603"/>
              <a:gd name="connsiteY11" fmla="*/ 0 h 642809"/>
              <a:gd name="connsiteX12" fmla="*/ 5300826 w 5671603"/>
              <a:gd name="connsiteY12" fmla="*/ 111760 h 642809"/>
              <a:gd name="connsiteX13" fmla="*/ 5173190 w 5671603"/>
              <a:gd name="connsiteY13" fmla="*/ 461024 h 642809"/>
              <a:gd name="connsiteX14" fmla="*/ 4898940 w 5671603"/>
              <a:gd name="connsiteY14" fmla="*/ 642809 h 642809"/>
              <a:gd name="connsiteX15" fmla="*/ 3992900 w 5671603"/>
              <a:gd name="connsiteY15" fmla="*/ 642809 h 642809"/>
              <a:gd name="connsiteX16" fmla="*/ 3106203 w 5671603"/>
              <a:gd name="connsiteY16" fmla="*/ 642809 h 642809"/>
              <a:gd name="connsiteX17" fmla="*/ 2565400 w 5671603"/>
              <a:gd name="connsiteY17" fmla="*/ 642809 h 642809"/>
              <a:gd name="connsiteX18" fmla="*/ 1678703 w 5671603"/>
              <a:gd name="connsiteY18" fmla="*/ 642809 h 642809"/>
              <a:gd name="connsiteX19" fmla="*/ 772663 w 5671603"/>
              <a:gd name="connsiteY19" fmla="*/ 642809 h 642809"/>
              <a:gd name="connsiteX20" fmla="*/ 498413 w 5671603"/>
              <a:gd name="connsiteY20" fmla="*/ 461024 h 642809"/>
              <a:gd name="connsiteX21" fmla="*/ 370777 w 5671603"/>
              <a:gd name="connsiteY21" fmla="*/ 111760 h 642809"/>
              <a:gd name="connsiteX22" fmla="*/ 9463 w 5671603"/>
              <a:gd name="connsiteY22" fmla="*/ 0 h 642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71603" h="642809">
                <a:moveTo>
                  <a:pt x="9463" y="0"/>
                </a:moveTo>
                <a:lnTo>
                  <a:pt x="772663" y="0"/>
                </a:lnTo>
                <a:lnTo>
                  <a:pt x="1678703" y="0"/>
                </a:lnTo>
                <a:lnTo>
                  <a:pt x="1992767" y="0"/>
                </a:lnTo>
                <a:lnTo>
                  <a:pt x="2565400" y="0"/>
                </a:lnTo>
                <a:lnTo>
                  <a:pt x="2803588" y="0"/>
                </a:lnTo>
                <a:lnTo>
                  <a:pt x="2868015" y="0"/>
                </a:lnTo>
                <a:lnTo>
                  <a:pt x="3106203" y="0"/>
                </a:lnTo>
                <a:lnTo>
                  <a:pt x="3678836" y="0"/>
                </a:lnTo>
                <a:lnTo>
                  <a:pt x="3992900" y="0"/>
                </a:lnTo>
                <a:lnTo>
                  <a:pt x="4898940" y="0"/>
                </a:lnTo>
                <a:lnTo>
                  <a:pt x="5662140" y="0"/>
                </a:lnTo>
                <a:cubicBezTo>
                  <a:pt x="5729121" y="18627"/>
                  <a:pt x="5422799" y="-41277"/>
                  <a:pt x="5300826" y="111760"/>
                </a:cubicBezTo>
                <a:lnTo>
                  <a:pt x="5173190" y="461024"/>
                </a:lnTo>
                <a:cubicBezTo>
                  <a:pt x="5128005" y="567851"/>
                  <a:pt x="5022226" y="642809"/>
                  <a:pt x="4898940" y="642809"/>
                </a:cubicBezTo>
                <a:lnTo>
                  <a:pt x="3992900" y="642809"/>
                </a:lnTo>
                <a:lnTo>
                  <a:pt x="3106203" y="642809"/>
                </a:lnTo>
                <a:lnTo>
                  <a:pt x="2565400" y="642809"/>
                </a:lnTo>
                <a:lnTo>
                  <a:pt x="1678703" y="642809"/>
                </a:lnTo>
                <a:lnTo>
                  <a:pt x="772663" y="642809"/>
                </a:lnTo>
                <a:cubicBezTo>
                  <a:pt x="649377" y="642809"/>
                  <a:pt x="543598" y="567851"/>
                  <a:pt x="498413" y="461024"/>
                </a:cubicBezTo>
                <a:lnTo>
                  <a:pt x="370777" y="111760"/>
                </a:lnTo>
                <a:cubicBezTo>
                  <a:pt x="248804" y="-41277"/>
                  <a:pt x="-57518" y="18627"/>
                  <a:pt x="9463" y="0"/>
                </a:cubicBezTo>
                <a:close/>
              </a:path>
            </a:pathLst>
          </a:custGeom>
          <a:gradFill>
            <a:gsLst>
              <a:gs pos="0">
                <a:schemeClr val="accent1">
                  <a:lumMod val="60000"/>
                  <a:lumOff val="40000"/>
                  <a:alpha val="100000"/>
                </a:schemeClr>
              </a:gs>
              <a:gs pos="100000">
                <a:schemeClr val="accent1">
                  <a:alpha val="100000"/>
                </a:schemeClr>
              </a:gs>
            </a:gsLst>
            <a:lin ang="5400000" scaled="0"/>
          </a:gra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cs typeface="+mn-ea"/>
              <a:sym typeface="+mn-lt"/>
            </a:endParaRPr>
          </a:p>
        </p:txBody>
      </p:sp>
      <p:sp>
        <p:nvSpPr>
          <p:cNvPr id="36" name="形状9"/>
          <p:cNvSpPr/>
          <p:nvPr>
            <p:custDataLst>
              <p:tags r:id="rId18"/>
            </p:custDataLst>
          </p:nvPr>
        </p:nvSpPr>
        <p:spPr>
          <a:xfrm>
            <a:off x="9170353" y="6590030"/>
            <a:ext cx="1259205" cy="50800"/>
          </a:xfrm>
          <a:prstGeom prst="roundRect">
            <a:avLst>
              <a:gd name="adj" fmla="val 50000"/>
            </a:avLst>
          </a:prstGeom>
          <a:solidFill>
            <a:schemeClr val="accent1">
              <a:alpha val="50000"/>
            </a:schemeClr>
          </a:solidFill>
          <a:ln w="3175">
            <a:noFill/>
          </a:ln>
          <a:effectLst>
            <a:outerShdw blurRad="127000" dist="63500" dir="3000000" algn="ctr" rotWithShape="0">
              <a:schemeClr val="bg1">
                <a:lumMod val="50000"/>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p>
            <a:pPr algn="ctr"/>
            <a:endParaRPr lang="zh-CN" altLang="en-US" sz="3200" b="1" dirty="0">
              <a:solidFill>
                <a:schemeClr val="lt1"/>
              </a:solidFill>
              <a:effectLst>
                <a:reflection blurRad="6350" stA="26000" endPos="60000" dist="30480" dir="5400000" sy="-100000" algn="bl" rotWithShape="0"/>
              </a:effectLst>
              <a:cs typeface="+mn-ea"/>
              <a:sym typeface="+mn-lt"/>
            </a:endParaRPr>
          </a:p>
        </p:txBody>
      </p:sp>
      <p:sp>
        <p:nvSpPr>
          <p:cNvPr id="37" name="矩形 36"/>
          <p:cNvSpPr/>
          <p:nvPr>
            <p:custDataLst>
              <p:tags r:id="rId19"/>
            </p:custDataLst>
          </p:nvPr>
        </p:nvSpPr>
        <p:spPr>
          <a:xfrm>
            <a:off x="8328978" y="2929890"/>
            <a:ext cx="2941955" cy="3355975"/>
          </a:xfrm>
          <a:prstGeom prst="rect">
            <a:avLst/>
          </a:prstGeom>
          <a:noFill/>
        </p:spPr>
        <p:txBody>
          <a:bodyPr wrap="square" lIns="0" tIns="90170" rIns="0" bIns="0" rtlCol="0" anchor="t" anchorCtr="0">
            <a:noAutofit/>
          </a:bodyPr>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rPr>
              <a:t>应编制恰当反映财务状况及其执行成果的中期财务报表</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以便进行经营管理控制</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立法监督以及在必要或被要求时对外界提出报告</a:t>
            </a:r>
            <a:r>
              <a:rPr lang="en-US" altLang="zh-CN" sz="1400">
                <a:ln>
                  <a:noFill/>
                  <a:prstDash val="sysDot"/>
                </a:ln>
                <a:solidFill>
                  <a:schemeClr val="tx1">
                    <a:lumMod val="85000"/>
                    <a:lumOff val="15000"/>
                  </a:schemeClr>
                </a:solidFill>
                <a:latin typeface="+mn-ea"/>
                <a:cs typeface="+mn-ea"/>
              </a:rPr>
              <a:t>;</a:t>
            </a:r>
            <a:endParaRPr lang="en-US" altLang="zh-CN" sz="14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zh-CN" sz="1400">
                <a:ln>
                  <a:noFill/>
                  <a:prstDash val="sysDot"/>
                </a:ln>
                <a:solidFill>
                  <a:schemeClr val="tx1">
                    <a:lumMod val="85000"/>
                    <a:lumOff val="15000"/>
                  </a:schemeClr>
                </a:solidFill>
                <a:latin typeface="+mn-ea"/>
                <a:cs typeface="+mn-ea"/>
              </a:rPr>
              <a:t>应编制包括政府单位所有基金和账项的综合年度财务报告</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包括个别基金报表及其汇编报表</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财务报表的注释、附表、文字说明及统计表</a:t>
            </a:r>
            <a:r>
              <a:rPr lang="en-US" altLang="zh-CN" sz="1400">
                <a:ln>
                  <a:noFill/>
                  <a:prstDash val="sysDot"/>
                </a:ln>
                <a:solidFill>
                  <a:schemeClr val="tx1">
                    <a:lumMod val="85000"/>
                    <a:lumOff val="15000"/>
                  </a:schemeClr>
                </a:solidFill>
                <a:latin typeface="+mn-ea"/>
                <a:cs typeface="+mn-ea"/>
              </a:rPr>
              <a:t>;</a:t>
            </a:r>
            <a:endParaRPr lang="en-US" altLang="zh-CN" sz="14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zh-CN" sz="1400">
                <a:ln>
                  <a:noFill/>
                  <a:prstDash val="sysDot"/>
                </a:ln>
                <a:solidFill>
                  <a:schemeClr val="tx1">
                    <a:lumMod val="85000"/>
                    <a:lumOff val="15000"/>
                  </a:schemeClr>
                </a:solidFill>
                <a:latin typeface="+mn-ea"/>
                <a:cs typeface="+mn-ea"/>
              </a:rPr>
              <a:t>除年度财务报告外</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可另编通用财务报告</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包括基本财务报表及其注释</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以公允反映财务状况和经营成果。</a:t>
            </a:r>
            <a:endParaRPr lang="zh-CN" altLang="en-US" sz="1400">
              <a:ln>
                <a:noFill/>
                <a:prstDash val="sysDot"/>
              </a:ln>
              <a:solidFill>
                <a:schemeClr val="tx1">
                  <a:lumMod val="85000"/>
                  <a:lumOff val="15000"/>
                </a:schemeClr>
              </a:solidFill>
              <a:latin typeface="+mn-ea"/>
              <a:cs typeface="+mn-ea"/>
            </a:endParaRPr>
          </a:p>
        </p:txBody>
      </p:sp>
      <p:sp>
        <p:nvSpPr>
          <p:cNvPr id="38" name="标题"/>
          <p:cNvSpPr txBox="1"/>
          <p:nvPr>
            <p:custDataLst>
              <p:tags r:id="rId20"/>
            </p:custDataLst>
          </p:nvPr>
        </p:nvSpPr>
        <p:spPr>
          <a:xfrm>
            <a:off x="8328978" y="2115820"/>
            <a:ext cx="2941955" cy="609600"/>
          </a:xfrm>
          <a:prstGeom prst="rect">
            <a:avLst/>
          </a:prstGeom>
          <a:noFill/>
        </p:spPr>
        <p:txBody>
          <a:bodyPr wrap="square" lIns="0" tIns="0" rIns="0" bIns="0" rtlCol="0" anchor="ctr">
            <a:noAutofit/>
          </a:bodyPr>
          <a:p>
            <a:pPr algn="ctr"/>
            <a:r>
              <a:rPr lang="en-US" altLang="en-US" b="1" spc="300">
                <a:solidFill>
                  <a:schemeClr val="accent1"/>
                </a:solidFill>
                <a:latin typeface="+mn-ea"/>
              </a:rPr>
              <a:t>12</a:t>
            </a:r>
            <a:r>
              <a:rPr lang="zh-CN" altLang="en-US" b="1" spc="300">
                <a:solidFill>
                  <a:schemeClr val="accent1"/>
                </a:solidFill>
                <a:latin typeface="+mn-ea"/>
              </a:rPr>
              <a:t>、财务报告</a:t>
            </a:r>
            <a:endParaRPr lang="zh-CN" altLang="en-US" b="1" spc="300">
              <a:solidFill>
                <a:schemeClr val="accent1"/>
              </a:solidFill>
              <a:latin typeface="+mn-ea"/>
            </a:endParaRPr>
          </a:p>
        </p:txBody>
      </p:sp>
      <p:cxnSp>
        <p:nvCxnSpPr>
          <p:cNvPr id="39" name="直接连接符 38"/>
          <p:cNvCxnSpPr/>
          <p:nvPr>
            <p:custDataLst>
              <p:tags r:id="rId21"/>
            </p:custDataLst>
          </p:nvPr>
        </p:nvCxnSpPr>
        <p:spPr>
          <a:xfrm>
            <a:off x="8328978" y="2827655"/>
            <a:ext cx="2887345" cy="0"/>
          </a:xfrm>
          <a:prstGeom prst="line">
            <a:avLst/>
          </a:prstGeom>
          <a:ln w="19050">
            <a:gradFill>
              <a:gsLst>
                <a:gs pos="100000">
                  <a:schemeClr val="accent1">
                    <a:alpha val="0"/>
                  </a:schemeClr>
                </a:gs>
                <a:gs pos="0">
                  <a:schemeClr val="accent1">
                    <a:alpha val="44000"/>
                  </a:schemeClr>
                </a:gs>
              </a:gsLst>
              <a:path path="circle">
                <a:fillToRect l="50000" t="50000" r="50000" b="50000"/>
              </a:path>
              <a:tileRect/>
            </a:gradFill>
          </a:ln>
          <a:effectLst>
            <a:outerShdw blurRad="50800" dist="25400" dir="5400000" algn="t" rotWithShape="0">
              <a:schemeClr val="accent1">
                <a:lumMod val="75000"/>
                <a:alpha val="16000"/>
              </a:schemeClr>
            </a:outerShdw>
          </a:effectLst>
        </p:spPr>
        <p:style>
          <a:lnRef idx="2">
            <a:schemeClr val="accent1"/>
          </a:lnRef>
          <a:fillRef idx="0">
            <a:srgbClr val="FFFFFF"/>
          </a:fillRef>
          <a:effectRef idx="0">
            <a:srgbClr val="FFFFFF"/>
          </a:effectRef>
          <a:fontRef idx="minor">
            <a:schemeClr val="tx1"/>
          </a:fontRef>
        </p:style>
      </p:cxnSp>
      <p:sp>
        <p:nvSpPr>
          <p:cNvPr id="41" name="圆角矩形 1"/>
          <p:cNvSpPr/>
          <p:nvPr>
            <p:custDataLst>
              <p:tags r:id="rId22"/>
            </p:custDataLst>
          </p:nvPr>
        </p:nvSpPr>
        <p:spPr>
          <a:xfrm>
            <a:off x="4407853" y="1758950"/>
            <a:ext cx="3376295" cy="4828540"/>
          </a:xfrm>
          <a:prstGeom prst="roundRect">
            <a:avLst>
              <a:gd name="adj" fmla="val 3766"/>
            </a:avLst>
          </a:prstGeom>
          <a:gradFill>
            <a:gsLst>
              <a:gs pos="0">
                <a:srgbClr val="FFFFFF">
                  <a:alpha val="10000"/>
                </a:srgbClr>
              </a:gs>
              <a:gs pos="100000">
                <a:schemeClr val="accent2">
                  <a:alpha val="15000"/>
                </a:schemeClr>
              </a:gs>
            </a:gsLst>
            <a:lin ang="5400000" scaled="0"/>
          </a:gradFill>
          <a:ln w="12700">
            <a:solidFill>
              <a:schemeClr val="accent2">
                <a:lumMod val="60000"/>
                <a:lumOff val="40000"/>
                <a:alpha val="5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43" name="任意多边形: 形状 1"/>
          <p:cNvSpPr/>
          <p:nvPr>
            <p:custDataLst>
              <p:tags r:id="rId23"/>
            </p:custDataLst>
          </p:nvPr>
        </p:nvSpPr>
        <p:spPr>
          <a:xfrm>
            <a:off x="5242243" y="1706245"/>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2">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45" name="任意多边形: 形状 3"/>
          <p:cNvSpPr/>
          <p:nvPr>
            <p:custDataLst>
              <p:tags r:id="rId24"/>
            </p:custDataLst>
          </p:nvPr>
        </p:nvSpPr>
        <p:spPr>
          <a:xfrm>
            <a:off x="6709728" y="1706245"/>
            <a:ext cx="240030" cy="50165"/>
          </a:xfrm>
          <a:custGeom>
            <a:avLst/>
            <a:gdLst>
              <a:gd name="connsiteX0" fmla="*/ 442648 w 885297"/>
              <a:gd name="connsiteY0" fmla="*/ 0 h 185674"/>
              <a:gd name="connsiteX1" fmla="*/ 880881 w 885297"/>
              <a:gd name="connsiteY1" fmla="*/ 165392 h 185674"/>
              <a:gd name="connsiteX2" fmla="*/ 885297 w 885297"/>
              <a:gd name="connsiteY2" fmla="*/ 185674 h 185674"/>
              <a:gd name="connsiteX3" fmla="*/ 0 w 885297"/>
              <a:gd name="connsiteY3" fmla="*/ 185674 h 185674"/>
              <a:gd name="connsiteX4" fmla="*/ 4415 w 885297"/>
              <a:gd name="connsiteY4" fmla="*/ 165392 h 185674"/>
              <a:gd name="connsiteX5" fmla="*/ 442648 w 885297"/>
              <a:gd name="connsiteY5" fmla="*/ 0 h 1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5297" h="185674">
                <a:moveTo>
                  <a:pt x="442648" y="0"/>
                </a:moveTo>
                <a:cubicBezTo>
                  <a:pt x="658816" y="0"/>
                  <a:pt x="839170" y="71003"/>
                  <a:pt x="880881" y="165392"/>
                </a:cubicBezTo>
                <a:lnTo>
                  <a:pt x="885297" y="185674"/>
                </a:lnTo>
                <a:lnTo>
                  <a:pt x="0" y="185674"/>
                </a:lnTo>
                <a:lnTo>
                  <a:pt x="4415" y="165392"/>
                </a:lnTo>
                <a:cubicBezTo>
                  <a:pt x="46126" y="71003"/>
                  <a:pt x="226480" y="0"/>
                  <a:pt x="442648" y="0"/>
                </a:cubicBezTo>
                <a:close/>
              </a:path>
            </a:pathLst>
          </a:custGeom>
          <a:solidFill>
            <a:schemeClr val="accent2">
              <a:lumMod val="50000"/>
            </a:schemeClr>
          </a:solidFill>
          <a:ln w="12700" cap="flat" cmpd="sng" algn="ctr">
            <a:noFill/>
            <a:prstDash val="solid"/>
            <a:miter lim="800000"/>
          </a:ln>
          <a:effectLst/>
        </p:spPr>
        <p:txBody>
          <a:bodyPr rtlCol="0" anchor="ctr"/>
          <a:p>
            <a:pPr algn="ctr">
              <a:spcBef>
                <a:spcPct val="0"/>
              </a:spcBef>
              <a:spcAft>
                <a:spcPct val="0"/>
              </a:spcAft>
            </a:pPr>
            <a:endParaRPr lang="zh-CN" altLang="en-US" kern="0">
              <a:solidFill>
                <a:prstClr val="white"/>
              </a:solidFill>
              <a:cs typeface="+mn-ea"/>
              <a:sym typeface="+mn-lt"/>
            </a:endParaRPr>
          </a:p>
        </p:txBody>
      </p:sp>
      <p:sp>
        <p:nvSpPr>
          <p:cNvPr id="46" name="任意多边形: 形状 4" descr="D:\51PPT模板网\51pptmoban.com\图片.jpg"/>
          <p:cNvSpPr/>
          <p:nvPr>
            <p:custDataLst>
              <p:tags r:id="rId25"/>
            </p:custDataLst>
          </p:nvPr>
        </p:nvSpPr>
        <p:spPr>
          <a:xfrm>
            <a:off x="5327333" y="1709420"/>
            <a:ext cx="1536700" cy="174625"/>
          </a:xfrm>
          <a:custGeom>
            <a:avLst/>
            <a:gdLst>
              <a:gd name="connsiteX0" fmla="*/ 9463 w 5671603"/>
              <a:gd name="connsiteY0" fmla="*/ 0 h 642809"/>
              <a:gd name="connsiteX1" fmla="*/ 772663 w 5671603"/>
              <a:gd name="connsiteY1" fmla="*/ 0 h 642809"/>
              <a:gd name="connsiteX2" fmla="*/ 1678703 w 5671603"/>
              <a:gd name="connsiteY2" fmla="*/ 0 h 642809"/>
              <a:gd name="connsiteX3" fmla="*/ 1992767 w 5671603"/>
              <a:gd name="connsiteY3" fmla="*/ 0 h 642809"/>
              <a:gd name="connsiteX4" fmla="*/ 2565400 w 5671603"/>
              <a:gd name="connsiteY4" fmla="*/ 0 h 642809"/>
              <a:gd name="connsiteX5" fmla="*/ 2803588 w 5671603"/>
              <a:gd name="connsiteY5" fmla="*/ 0 h 642809"/>
              <a:gd name="connsiteX6" fmla="*/ 2868015 w 5671603"/>
              <a:gd name="connsiteY6" fmla="*/ 0 h 642809"/>
              <a:gd name="connsiteX7" fmla="*/ 3106203 w 5671603"/>
              <a:gd name="connsiteY7" fmla="*/ 0 h 642809"/>
              <a:gd name="connsiteX8" fmla="*/ 3678836 w 5671603"/>
              <a:gd name="connsiteY8" fmla="*/ 0 h 642809"/>
              <a:gd name="connsiteX9" fmla="*/ 3992900 w 5671603"/>
              <a:gd name="connsiteY9" fmla="*/ 0 h 642809"/>
              <a:gd name="connsiteX10" fmla="*/ 4898940 w 5671603"/>
              <a:gd name="connsiteY10" fmla="*/ 0 h 642809"/>
              <a:gd name="connsiteX11" fmla="*/ 5662140 w 5671603"/>
              <a:gd name="connsiteY11" fmla="*/ 0 h 642809"/>
              <a:gd name="connsiteX12" fmla="*/ 5300826 w 5671603"/>
              <a:gd name="connsiteY12" fmla="*/ 111760 h 642809"/>
              <a:gd name="connsiteX13" fmla="*/ 5173190 w 5671603"/>
              <a:gd name="connsiteY13" fmla="*/ 461024 h 642809"/>
              <a:gd name="connsiteX14" fmla="*/ 4898940 w 5671603"/>
              <a:gd name="connsiteY14" fmla="*/ 642809 h 642809"/>
              <a:gd name="connsiteX15" fmla="*/ 3992900 w 5671603"/>
              <a:gd name="connsiteY15" fmla="*/ 642809 h 642809"/>
              <a:gd name="connsiteX16" fmla="*/ 3106203 w 5671603"/>
              <a:gd name="connsiteY16" fmla="*/ 642809 h 642809"/>
              <a:gd name="connsiteX17" fmla="*/ 2565400 w 5671603"/>
              <a:gd name="connsiteY17" fmla="*/ 642809 h 642809"/>
              <a:gd name="connsiteX18" fmla="*/ 1678703 w 5671603"/>
              <a:gd name="connsiteY18" fmla="*/ 642809 h 642809"/>
              <a:gd name="connsiteX19" fmla="*/ 772663 w 5671603"/>
              <a:gd name="connsiteY19" fmla="*/ 642809 h 642809"/>
              <a:gd name="connsiteX20" fmla="*/ 498413 w 5671603"/>
              <a:gd name="connsiteY20" fmla="*/ 461024 h 642809"/>
              <a:gd name="connsiteX21" fmla="*/ 370777 w 5671603"/>
              <a:gd name="connsiteY21" fmla="*/ 111760 h 642809"/>
              <a:gd name="connsiteX22" fmla="*/ 9463 w 5671603"/>
              <a:gd name="connsiteY22" fmla="*/ 0 h 642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71603" h="642809">
                <a:moveTo>
                  <a:pt x="9463" y="0"/>
                </a:moveTo>
                <a:lnTo>
                  <a:pt x="772663" y="0"/>
                </a:lnTo>
                <a:lnTo>
                  <a:pt x="1678703" y="0"/>
                </a:lnTo>
                <a:lnTo>
                  <a:pt x="1992767" y="0"/>
                </a:lnTo>
                <a:lnTo>
                  <a:pt x="2565400" y="0"/>
                </a:lnTo>
                <a:lnTo>
                  <a:pt x="2803588" y="0"/>
                </a:lnTo>
                <a:lnTo>
                  <a:pt x="2868015" y="0"/>
                </a:lnTo>
                <a:lnTo>
                  <a:pt x="3106203" y="0"/>
                </a:lnTo>
                <a:lnTo>
                  <a:pt x="3678836" y="0"/>
                </a:lnTo>
                <a:lnTo>
                  <a:pt x="3992900" y="0"/>
                </a:lnTo>
                <a:lnTo>
                  <a:pt x="4898940" y="0"/>
                </a:lnTo>
                <a:lnTo>
                  <a:pt x="5662140" y="0"/>
                </a:lnTo>
                <a:cubicBezTo>
                  <a:pt x="5729121" y="18627"/>
                  <a:pt x="5422799" y="-41277"/>
                  <a:pt x="5300826" y="111760"/>
                </a:cubicBezTo>
                <a:lnTo>
                  <a:pt x="5173190" y="461024"/>
                </a:lnTo>
                <a:cubicBezTo>
                  <a:pt x="5128005" y="567851"/>
                  <a:pt x="5022226" y="642809"/>
                  <a:pt x="4898940" y="642809"/>
                </a:cubicBezTo>
                <a:lnTo>
                  <a:pt x="3992900" y="642809"/>
                </a:lnTo>
                <a:lnTo>
                  <a:pt x="3106203" y="642809"/>
                </a:lnTo>
                <a:lnTo>
                  <a:pt x="2565400" y="642809"/>
                </a:lnTo>
                <a:lnTo>
                  <a:pt x="1678703" y="642809"/>
                </a:lnTo>
                <a:lnTo>
                  <a:pt x="772663" y="642809"/>
                </a:lnTo>
                <a:cubicBezTo>
                  <a:pt x="649377" y="642809"/>
                  <a:pt x="543598" y="567851"/>
                  <a:pt x="498413" y="461024"/>
                </a:cubicBezTo>
                <a:lnTo>
                  <a:pt x="370777" y="111760"/>
                </a:lnTo>
                <a:cubicBezTo>
                  <a:pt x="248804" y="-41277"/>
                  <a:pt x="-57518" y="18627"/>
                  <a:pt x="9463" y="0"/>
                </a:cubicBezTo>
                <a:close/>
              </a:path>
            </a:pathLst>
          </a:custGeom>
          <a:gradFill>
            <a:gsLst>
              <a:gs pos="0">
                <a:schemeClr val="accent2">
                  <a:lumMod val="60000"/>
                  <a:lumOff val="40000"/>
                  <a:alpha val="100000"/>
                </a:schemeClr>
              </a:gs>
              <a:gs pos="100000">
                <a:schemeClr val="accent2">
                  <a:alpha val="100000"/>
                </a:schemeClr>
              </a:gs>
            </a:gsLst>
            <a:lin ang="5400000" scaled="0"/>
          </a:gra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solidFill>
                <a:schemeClr val="tx1"/>
              </a:solidFill>
              <a:cs typeface="+mn-ea"/>
              <a:sym typeface="+mn-lt"/>
            </a:endParaRPr>
          </a:p>
        </p:txBody>
      </p:sp>
      <p:sp>
        <p:nvSpPr>
          <p:cNvPr id="47" name="形状9"/>
          <p:cNvSpPr/>
          <p:nvPr>
            <p:custDataLst>
              <p:tags r:id="rId26"/>
            </p:custDataLst>
          </p:nvPr>
        </p:nvSpPr>
        <p:spPr>
          <a:xfrm>
            <a:off x="5466398" y="6587490"/>
            <a:ext cx="1259205" cy="50800"/>
          </a:xfrm>
          <a:prstGeom prst="roundRect">
            <a:avLst>
              <a:gd name="adj" fmla="val 50000"/>
            </a:avLst>
          </a:prstGeom>
          <a:solidFill>
            <a:schemeClr val="accent2">
              <a:alpha val="50000"/>
            </a:schemeClr>
          </a:solidFill>
          <a:ln w="3175">
            <a:noFill/>
          </a:ln>
          <a:effectLst>
            <a:outerShdw blurRad="127000" dist="63500" dir="3000000" algn="ctr" rotWithShape="0">
              <a:schemeClr val="bg1">
                <a:lumMod val="50000"/>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p>
            <a:pPr algn="ctr"/>
            <a:endParaRPr lang="zh-CN" altLang="en-US" sz="3200" b="1" dirty="0">
              <a:solidFill>
                <a:schemeClr val="lt1"/>
              </a:solidFill>
              <a:effectLst>
                <a:reflection blurRad="6350" stA="26000" endPos="60000" dist="30480" dir="5400000" sy="-100000" algn="bl" rotWithShape="0"/>
              </a:effectLst>
              <a:cs typeface="+mn-ea"/>
              <a:sym typeface="+mn-lt"/>
            </a:endParaRPr>
          </a:p>
        </p:txBody>
      </p:sp>
      <p:sp>
        <p:nvSpPr>
          <p:cNvPr id="48" name="矩形 47"/>
          <p:cNvSpPr/>
          <p:nvPr>
            <p:custDataLst>
              <p:tags r:id="rId27"/>
            </p:custDataLst>
          </p:nvPr>
        </p:nvSpPr>
        <p:spPr>
          <a:xfrm>
            <a:off x="4625023" y="2927350"/>
            <a:ext cx="2941955" cy="3355975"/>
          </a:xfrm>
          <a:prstGeom prst="rect">
            <a:avLst/>
          </a:prstGeom>
          <a:noFill/>
        </p:spPr>
        <p:txBody>
          <a:bodyPr wrap="square" lIns="0" tIns="90170" rIns="0" bIns="0" rtlCol="0" anchor="t" anchorCtr="0">
            <a:noAutofit/>
          </a:bodyPr>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rPr>
              <a:t>每个基金的预算、账户和财务报告中</a:t>
            </a:r>
            <a:r>
              <a:rPr lang="en-US" altLang="zh-CN" sz="1400">
                <a:ln>
                  <a:noFill/>
                  <a:prstDash val="sysDot"/>
                </a:ln>
                <a:solidFill>
                  <a:schemeClr val="tx1">
                    <a:lumMod val="85000"/>
                    <a:lumOff val="15000"/>
                  </a:schemeClr>
                </a:solidFill>
                <a:latin typeface="+mn-ea"/>
                <a:cs typeface="+mn-ea"/>
              </a:rPr>
              <a:t>,</a:t>
            </a:r>
            <a:r>
              <a:rPr lang="zh-CN" altLang="en-US" sz="1400">
                <a:ln>
                  <a:noFill/>
                  <a:prstDash val="sysDot"/>
                </a:ln>
                <a:solidFill>
                  <a:schemeClr val="tx1">
                    <a:lumMod val="85000"/>
                    <a:lumOff val="15000"/>
                  </a:schemeClr>
                </a:solidFill>
                <a:latin typeface="+mn-ea"/>
                <a:cs typeface="+mn-ea"/>
              </a:rPr>
              <a:t>都应使用相同的术语和分类。</a:t>
            </a:r>
            <a:endParaRPr lang="zh-CN" altLang="en-US" sz="1400">
              <a:ln>
                <a:noFill/>
                <a:prstDash val="sysDot"/>
              </a:ln>
              <a:solidFill>
                <a:schemeClr val="tx1">
                  <a:lumMod val="85000"/>
                  <a:lumOff val="15000"/>
                </a:schemeClr>
              </a:solidFill>
              <a:latin typeface="+mn-ea"/>
              <a:cs typeface="+mn-ea"/>
            </a:endParaRPr>
          </a:p>
        </p:txBody>
      </p:sp>
      <p:sp>
        <p:nvSpPr>
          <p:cNvPr id="49" name="标题"/>
          <p:cNvSpPr txBox="1"/>
          <p:nvPr>
            <p:custDataLst>
              <p:tags r:id="rId28"/>
            </p:custDataLst>
          </p:nvPr>
        </p:nvSpPr>
        <p:spPr>
          <a:xfrm>
            <a:off x="4625023" y="2113280"/>
            <a:ext cx="2941955" cy="609600"/>
          </a:xfrm>
          <a:prstGeom prst="rect">
            <a:avLst/>
          </a:prstGeom>
          <a:noFill/>
        </p:spPr>
        <p:txBody>
          <a:bodyPr wrap="square" lIns="0" tIns="0" rIns="0" bIns="0" rtlCol="0" anchor="ctr">
            <a:noAutofit/>
          </a:bodyPr>
          <a:p>
            <a:pPr algn="ctr"/>
            <a:r>
              <a:rPr lang="en-US" altLang="en-US" b="1" spc="300">
                <a:solidFill>
                  <a:schemeClr val="accent2"/>
                </a:solidFill>
                <a:latin typeface="+mn-ea"/>
              </a:rPr>
              <a:t>11</a:t>
            </a:r>
            <a:r>
              <a:rPr lang="zh-CN" altLang="en-US" b="1" spc="300">
                <a:solidFill>
                  <a:schemeClr val="accent2"/>
                </a:solidFill>
                <a:latin typeface="+mn-ea"/>
              </a:rPr>
              <a:t>、相同的术语和分类</a:t>
            </a:r>
            <a:endParaRPr lang="zh-CN" altLang="en-US" b="1" spc="300">
              <a:solidFill>
                <a:schemeClr val="accent2"/>
              </a:solidFill>
              <a:latin typeface="+mn-ea"/>
            </a:endParaRPr>
          </a:p>
        </p:txBody>
      </p:sp>
      <p:cxnSp>
        <p:nvCxnSpPr>
          <p:cNvPr id="50" name="直接连接符 49"/>
          <p:cNvCxnSpPr/>
          <p:nvPr>
            <p:custDataLst>
              <p:tags r:id="rId29"/>
            </p:custDataLst>
          </p:nvPr>
        </p:nvCxnSpPr>
        <p:spPr>
          <a:xfrm>
            <a:off x="4652328" y="2825115"/>
            <a:ext cx="2887345" cy="0"/>
          </a:xfrm>
          <a:prstGeom prst="line">
            <a:avLst/>
          </a:prstGeom>
          <a:ln w="19050">
            <a:gradFill>
              <a:gsLst>
                <a:gs pos="100000">
                  <a:schemeClr val="accent2">
                    <a:alpha val="0"/>
                  </a:schemeClr>
                </a:gs>
                <a:gs pos="0">
                  <a:schemeClr val="accent2">
                    <a:alpha val="44000"/>
                  </a:schemeClr>
                </a:gs>
              </a:gsLst>
              <a:path path="circle">
                <a:fillToRect l="50000" t="50000" r="50000" b="50000"/>
              </a:path>
              <a:tileRect/>
            </a:gradFill>
          </a:ln>
          <a:effectLst>
            <a:outerShdw blurRad="50800" dist="25400" dir="5400000" algn="t" rotWithShape="0">
              <a:schemeClr val="accent2">
                <a:lumMod val="75000"/>
                <a:alpha val="16000"/>
              </a:schemeClr>
            </a:outerShdw>
          </a:effectLst>
        </p:spPr>
        <p:style>
          <a:lnRef idx="2">
            <a:schemeClr val="accent1"/>
          </a:lnRef>
          <a:fillRef idx="0">
            <a:srgbClr val="FFFFFF"/>
          </a:fillRef>
          <a:effectRef idx="0">
            <a:srgbClr val="FFFFFF"/>
          </a:effectRef>
          <a:fontRef idx="minor">
            <a:schemeClr val="tx1"/>
          </a:fontRef>
        </p:style>
      </p:cxnSp>
    </p:spTree>
    <p:custDataLst>
      <p:tags r:id="rId30"/>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userDrawn="1">
            <p:custDataLst>
              <p:tags r:id="rId1"/>
            </p:custDataLst>
          </p:nvPr>
        </p:nvGrpSpPr>
        <p:grpSpPr>
          <a:xfrm>
            <a:off x="4001597" y="6045200"/>
            <a:ext cx="8190403" cy="812800"/>
            <a:chOff x="4001597" y="5613400"/>
            <a:chExt cx="8190403" cy="1244600"/>
          </a:xfrm>
        </p:grpSpPr>
        <p:sp>
          <p:nvSpPr>
            <p:cNvPr id="2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9" name="等腰三角形 2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国外的政府与非营利组织会计概述</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矩形 3"/>
          <p:cNvSpPr/>
          <p:nvPr>
            <p:custDataLst>
              <p:tags r:id="rId7"/>
            </p:custDataLst>
          </p:nvPr>
        </p:nvSpPr>
        <p:spPr>
          <a:xfrm>
            <a:off x="1395568" y="2051251"/>
            <a:ext cx="4472671" cy="91669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5" name="任意多边形: 形状 1"/>
          <p:cNvSpPr/>
          <p:nvPr>
            <p:custDataLst>
              <p:tags r:id="rId8"/>
            </p:custDataLst>
          </p:nvPr>
        </p:nvSpPr>
        <p:spPr>
          <a:xfrm>
            <a:off x="1384236" y="2042437"/>
            <a:ext cx="1037579" cy="936843"/>
          </a:xfrm>
          <a:custGeom>
            <a:avLst/>
            <a:gdLst>
              <a:gd name="connsiteX0" fmla="*/ 0 w 1097097"/>
              <a:gd name="connsiteY0" fmla="*/ 0 h 990600"/>
              <a:gd name="connsiteX1" fmla="*/ 1097097 w 1097097"/>
              <a:gd name="connsiteY1" fmla="*/ 0 h 990600"/>
              <a:gd name="connsiteX2" fmla="*/ 831667 w 1097097"/>
              <a:gd name="connsiteY2" fmla="*/ 990600 h 990600"/>
              <a:gd name="connsiteX3" fmla="*/ 0 w 1097097"/>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097097" h="990600">
                <a:moveTo>
                  <a:pt x="0" y="0"/>
                </a:moveTo>
                <a:lnTo>
                  <a:pt x="1097097" y="0"/>
                </a:lnTo>
                <a:lnTo>
                  <a:pt x="831667" y="990600"/>
                </a:lnTo>
                <a:lnTo>
                  <a:pt x="0" y="990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6" name="文本框 60"/>
          <p:cNvSpPr txBox="1"/>
          <p:nvPr>
            <p:custDataLst>
              <p:tags r:id="rId9"/>
            </p:custDataLst>
          </p:nvPr>
        </p:nvSpPr>
        <p:spPr>
          <a:xfrm>
            <a:off x="2533254" y="2173393"/>
            <a:ext cx="3205918" cy="675560"/>
          </a:xfrm>
          <a:prstGeom prst="rect">
            <a:avLst/>
          </a:prstGeom>
          <a:noFill/>
        </p:spPr>
        <p:txBody>
          <a:bodyPr wrap="squar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1.政府会计的概念和特点是什么?</a:t>
            </a:r>
            <a:endPar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7" name="文本框 58"/>
          <p:cNvSpPr txBox="1"/>
          <p:nvPr>
            <p:custDataLst>
              <p:tags r:id="rId10"/>
            </p:custDataLst>
          </p:nvPr>
        </p:nvSpPr>
        <p:spPr>
          <a:xfrm>
            <a:off x="1425789" y="2237612"/>
            <a:ext cx="763074" cy="547122"/>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b="1" spc="300" dirty="0">
                <a:solidFill>
                  <a:schemeClr val="lt1"/>
                </a:solidFill>
                <a:latin typeface="微软雅黑" panose="020B0503020204020204" charset="-122"/>
                <a:ea typeface="微软雅黑" panose="020B0503020204020204" charset="-122"/>
              </a:rPr>
              <a:t>01</a:t>
            </a:r>
            <a:endParaRPr lang="en-US" altLang="zh-CN" sz="2800" b="1" spc="300" dirty="0">
              <a:solidFill>
                <a:schemeClr val="lt1"/>
              </a:solidFill>
              <a:latin typeface="微软雅黑" panose="020B0503020204020204" charset="-122"/>
              <a:ea typeface="微软雅黑" panose="020B0503020204020204" charset="-122"/>
            </a:endParaRPr>
          </a:p>
        </p:txBody>
      </p:sp>
      <p:sp>
        <p:nvSpPr>
          <p:cNvPr id="8" name="矩形 7"/>
          <p:cNvSpPr/>
          <p:nvPr>
            <p:custDataLst>
              <p:tags r:id="rId11"/>
            </p:custDataLst>
          </p:nvPr>
        </p:nvSpPr>
        <p:spPr>
          <a:xfrm>
            <a:off x="6335168" y="2051251"/>
            <a:ext cx="4472671" cy="91669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9" name="任意多边形: 形状 1"/>
          <p:cNvSpPr/>
          <p:nvPr>
            <p:custDataLst>
              <p:tags r:id="rId12"/>
            </p:custDataLst>
          </p:nvPr>
        </p:nvSpPr>
        <p:spPr>
          <a:xfrm>
            <a:off x="6323836" y="2042437"/>
            <a:ext cx="1037579" cy="936843"/>
          </a:xfrm>
          <a:custGeom>
            <a:avLst/>
            <a:gdLst>
              <a:gd name="connsiteX0" fmla="*/ 0 w 1097097"/>
              <a:gd name="connsiteY0" fmla="*/ 0 h 990600"/>
              <a:gd name="connsiteX1" fmla="*/ 1097097 w 1097097"/>
              <a:gd name="connsiteY1" fmla="*/ 0 h 990600"/>
              <a:gd name="connsiteX2" fmla="*/ 831667 w 1097097"/>
              <a:gd name="connsiteY2" fmla="*/ 990600 h 990600"/>
              <a:gd name="connsiteX3" fmla="*/ 0 w 1097097"/>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097097" h="990600">
                <a:moveTo>
                  <a:pt x="0" y="0"/>
                </a:moveTo>
                <a:lnTo>
                  <a:pt x="1097097" y="0"/>
                </a:lnTo>
                <a:lnTo>
                  <a:pt x="831667" y="990600"/>
                </a:lnTo>
                <a:lnTo>
                  <a:pt x="0" y="990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文本框 60"/>
          <p:cNvSpPr txBox="1"/>
          <p:nvPr>
            <p:custDataLst>
              <p:tags r:id="rId13"/>
            </p:custDataLst>
          </p:nvPr>
        </p:nvSpPr>
        <p:spPr>
          <a:xfrm>
            <a:off x="7472854" y="2173394"/>
            <a:ext cx="3205918" cy="675560"/>
          </a:xfrm>
          <a:prstGeom prst="rect">
            <a:avLst/>
          </a:prstGeom>
          <a:noFill/>
        </p:spPr>
        <p:txBody>
          <a:bodyPr wrap="squar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2.政府会计的目标有哪些?</a:t>
            </a:r>
            <a:endPar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2" name="文本框 58"/>
          <p:cNvSpPr txBox="1"/>
          <p:nvPr>
            <p:custDataLst>
              <p:tags r:id="rId14"/>
            </p:custDataLst>
          </p:nvPr>
        </p:nvSpPr>
        <p:spPr>
          <a:xfrm>
            <a:off x="6365389" y="2237612"/>
            <a:ext cx="763074" cy="547122"/>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b="1" spc="300" dirty="0">
                <a:solidFill>
                  <a:schemeClr val="lt1"/>
                </a:solidFill>
                <a:latin typeface="微软雅黑" panose="020B0503020204020204" charset="-122"/>
                <a:ea typeface="微软雅黑" panose="020B0503020204020204" charset="-122"/>
              </a:rPr>
              <a:t>02</a:t>
            </a:r>
            <a:endParaRPr lang="en-US" altLang="zh-CN" sz="2800" b="1" spc="300" dirty="0">
              <a:solidFill>
                <a:schemeClr val="lt1"/>
              </a:solidFill>
              <a:latin typeface="微软雅黑" panose="020B0503020204020204" charset="-122"/>
              <a:ea typeface="微软雅黑" panose="020B0503020204020204" charset="-122"/>
            </a:endParaRPr>
          </a:p>
        </p:txBody>
      </p:sp>
      <p:sp>
        <p:nvSpPr>
          <p:cNvPr id="13" name="矩形 12"/>
          <p:cNvSpPr/>
          <p:nvPr>
            <p:custDataLst>
              <p:tags r:id="rId15"/>
            </p:custDataLst>
          </p:nvPr>
        </p:nvSpPr>
        <p:spPr>
          <a:xfrm>
            <a:off x="1395568" y="3655332"/>
            <a:ext cx="4472671" cy="91669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任意多边形: 形状 1"/>
          <p:cNvSpPr/>
          <p:nvPr>
            <p:custDataLst>
              <p:tags r:id="rId16"/>
            </p:custDataLst>
          </p:nvPr>
        </p:nvSpPr>
        <p:spPr>
          <a:xfrm>
            <a:off x="1384236" y="3646517"/>
            <a:ext cx="1037579" cy="936843"/>
          </a:xfrm>
          <a:custGeom>
            <a:avLst/>
            <a:gdLst>
              <a:gd name="connsiteX0" fmla="*/ 0 w 1097097"/>
              <a:gd name="connsiteY0" fmla="*/ 0 h 990600"/>
              <a:gd name="connsiteX1" fmla="*/ 1097097 w 1097097"/>
              <a:gd name="connsiteY1" fmla="*/ 0 h 990600"/>
              <a:gd name="connsiteX2" fmla="*/ 831667 w 1097097"/>
              <a:gd name="connsiteY2" fmla="*/ 990600 h 990600"/>
              <a:gd name="connsiteX3" fmla="*/ 0 w 1097097"/>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097097" h="990600">
                <a:moveTo>
                  <a:pt x="0" y="0"/>
                </a:moveTo>
                <a:lnTo>
                  <a:pt x="1097097" y="0"/>
                </a:lnTo>
                <a:lnTo>
                  <a:pt x="831667" y="990600"/>
                </a:lnTo>
                <a:lnTo>
                  <a:pt x="0" y="990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文本框 60"/>
          <p:cNvSpPr txBox="1"/>
          <p:nvPr>
            <p:custDataLst>
              <p:tags r:id="rId17"/>
            </p:custDataLst>
          </p:nvPr>
        </p:nvSpPr>
        <p:spPr>
          <a:xfrm>
            <a:off x="2533254" y="3777474"/>
            <a:ext cx="3205918" cy="675560"/>
          </a:xfrm>
          <a:prstGeom prst="rect">
            <a:avLst/>
          </a:prstGeom>
          <a:noFill/>
        </p:spPr>
        <p:txBody>
          <a:bodyPr wrap="squar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3.我国政府会计标准体系包括哪些?</a:t>
            </a:r>
            <a:endPar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6" name="文本框 58"/>
          <p:cNvSpPr txBox="1"/>
          <p:nvPr>
            <p:custDataLst>
              <p:tags r:id="rId18"/>
            </p:custDataLst>
          </p:nvPr>
        </p:nvSpPr>
        <p:spPr>
          <a:xfrm>
            <a:off x="1425789" y="3841693"/>
            <a:ext cx="763074" cy="547122"/>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b="1" spc="300" dirty="0">
                <a:solidFill>
                  <a:schemeClr val="lt1"/>
                </a:solidFill>
                <a:latin typeface="微软雅黑" panose="020B0503020204020204" charset="-122"/>
                <a:ea typeface="微软雅黑" panose="020B0503020204020204" charset="-122"/>
              </a:rPr>
              <a:t>03</a:t>
            </a:r>
            <a:endParaRPr lang="en-US" altLang="zh-CN" sz="2800" b="1" spc="300" dirty="0">
              <a:solidFill>
                <a:schemeClr val="lt1"/>
              </a:solidFill>
              <a:latin typeface="微软雅黑" panose="020B0503020204020204" charset="-122"/>
              <a:ea typeface="微软雅黑" panose="020B0503020204020204" charset="-122"/>
            </a:endParaRPr>
          </a:p>
        </p:txBody>
      </p:sp>
      <p:sp>
        <p:nvSpPr>
          <p:cNvPr id="17" name="矩形 16"/>
          <p:cNvSpPr/>
          <p:nvPr>
            <p:custDataLst>
              <p:tags r:id="rId19"/>
            </p:custDataLst>
          </p:nvPr>
        </p:nvSpPr>
        <p:spPr>
          <a:xfrm>
            <a:off x="6335168" y="3655332"/>
            <a:ext cx="4472671" cy="91669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8" name="任意多边形: 形状 1"/>
          <p:cNvSpPr/>
          <p:nvPr>
            <p:custDataLst>
              <p:tags r:id="rId20"/>
            </p:custDataLst>
          </p:nvPr>
        </p:nvSpPr>
        <p:spPr>
          <a:xfrm>
            <a:off x="6323836" y="3646517"/>
            <a:ext cx="1037579" cy="936843"/>
          </a:xfrm>
          <a:custGeom>
            <a:avLst/>
            <a:gdLst>
              <a:gd name="connsiteX0" fmla="*/ 0 w 1097097"/>
              <a:gd name="connsiteY0" fmla="*/ 0 h 990600"/>
              <a:gd name="connsiteX1" fmla="*/ 1097097 w 1097097"/>
              <a:gd name="connsiteY1" fmla="*/ 0 h 990600"/>
              <a:gd name="connsiteX2" fmla="*/ 831667 w 1097097"/>
              <a:gd name="connsiteY2" fmla="*/ 990600 h 990600"/>
              <a:gd name="connsiteX3" fmla="*/ 0 w 1097097"/>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097097" h="990600">
                <a:moveTo>
                  <a:pt x="0" y="0"/>
                </a:moveTo>
                <a:lnTo>
                  <a:pt x="1097097" y="0"/>
                </a:lnTo>
                <a:lnTo>
                  <a:pt x="831667" y="990600"/>
                </a:lnTo>
                <a:lnTo>
                  <a:pt x="0" y="990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19" name="文本框 60"/>
          <p:cNvSpPr txBox="1"/>
          <p:nvPr>
            <p:custDataLst>
              <p:tags r:id="rId21"/>
            </p:custDataLst>
          </p:nvPr>
        </p:nvSpPr>
        <p:spPr>
          <a:xfrm>
            <a:off x="7472854" y="3777474"/>
            <a:ext cx="3205918" cy="675560"/>
          </a:xfrm>
          <a:prstGeom prst="rect">
            <a:avLst/>
          </a:prstGeom>
          <a:noFill/>
        </p:spPr>
        <p:txBody>
          <a:bodyPr wrap="squar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4.论述政府会计主体与政府预算主体之间的关系。</a:t>
            </a:r>
            <a:endPar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58"/>
          <p:cNvSpPr txBox="1"/>
          <p:nvPr>
            <p:custDataLst>
              <p:tags r:id="rId22"/>
            </p:custDataLst>
          </p:nvPr>
        </p:nvSpPr>
        <p:spPr>
          <a:xfrm>
            <a:off x="6365389" y="3841693"/>
            <a:ext cx="763074" cy="547122"/>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b="1" spc="300" dirty="0">
                <a:solidFill>
                  <a:schemeClr val="lt1"/>
                </a:solidFill>
                <a:latin typeface="微软雅黑" panose="020B0503020204020204" charset="-122"/>
                <a:ea typeface="微软雅黑" panose="020B0503020204020204" charset="-122"/>
              </a:rPr>
              <a:t>04</a:t>
            </a:r>
            <a:endParaRPr lang="en-US" altLang="zh-CN" sz="2800" b="1" spc="300" dirty="0">
              <a:solidFill>
                <a:schemeClr val="lt1"/>
              </a:solidFill>
              <a:latin typeface="微软雅黑" panose="020B0503020204020204" charset="-122"/>
              <a:ea typeface="微软雅黑" panose="020B0503020204020204" charset="-122"/>
            </a:endParaRPr>
          </a:p>
        </p:txBody>
      </p:sp>
      <p:sp>
        <p:nvSpPr>
          <p:cNvPr id="21" name="矩形 20"/>
          <p:cNvSpPr/>
          <p:nvPr>
            <p:custDataLst>
              <p:tags r:id="rId23"/>
            </p:custDataLst>
          </p:nvPr>
        </p:nvSpPr>
        <p:spPr>
          <a:xfrm>
            <a:off x="1395568" y="5259411"/>
            <a:ext cx="4472671" cy="91669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2" name="任意多边形: 形状 1"/>
          <p:cNvSpPr/>
          <p:nvPr>
            <p:custDataLst>
              <p:tags r:id="rId24"/>
            </p:custDataLst>
          </p:nvPr>
        </p:nvSpPr>
        <p:spPr>
          <a:xfrm>
            <a:off x="1384236" y="5250597"/>
            <a:ext cx="1037579" cy="936843"/>
          </a:xfrm>
          <a:custGeom>
            <a:avLst/>
            <a:gdLst>
              <a:gd name="connsiteX0" fmla="*/ 0 w 1097097"/>
              <a:gd name="connsiteY0" fmla="*/ 0 h 990600"/>
              <a:gd name="connsiteX1" fmla="*/ 1097097 w 1097097"/>
              <a:gd name="connsiteY1" fmla="*/ 0 h 990600"/>
              <a:gd name="connsiteX2" fmla="*/ 831667 w 1097097"/>
              <a:gd name="connsiteY2" fmla="*/ 990600 h 990600"/>
              <a:gd name="connsiteX3" fmla="*/ 0 w 1097097"/>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097097" h="990600">
                <a:moveTo>
                  <a:pt x="0" y="0"/>
                </a:moveTo>
                <a:lnTo>
                  <a:pt x="1097097" y="0"/>
                </a:lnTo>
                <a:lnTo>
                  <a:pt x="831667" y="990600"/>
                </a:lnTo>
                <a:lnTo>
                  <a:pt x="0" y="990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23" name="文本框 60"/>
          <p:cNvSpPr txBox="1"/>
          <p:nvPr>
            <p:custDataLst>
              <p:tags r:id="rId25"/>
            </p:custDataLst>
          </p:nvPr>
        </p:nvSpPr>
        <p:spPr>
          <a:xfrm>
            <a:off x="2533254" y="5381553"/>
            <a:ext cx="3205918" cy="675560"/>
          </a:xfrm>
          <a:prstGeom prst="rect">
            <a:avLst/>
          </a:prstGeom>
          <a:noFill/>
        </p:spPr>
        <p:txBody>
          <a:bodyPr wrap="squar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5.论述政府会计核算内容与政府预算编制内容之间的关系。</a:t>
            </a:r>
            <a:endParaRPr lang="zh-CN" altLang="en-US" sz="1400" spc="15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58"/>
          <p:cNvSpPr txBox="1"/>
          <p:nvPr>
            <p:custDataLst>
              <p:tags r:id="rId26"/>
            </p:custDataLst>
          </p:nvPr>
        </p:nvSpPr>
        <p:spPr>
          <a:xfrm>
            <a:off x="1425789" y="5445772"/>
            <a:ext cx="763074" cy="547122"/>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800" b="1" spc="300" dirty="0">
                <a:solidFill>
                  <a:schemeClr val="lt1"/>
                </a:solidFill>
                <a:latin typeface="微软雅黑" panose="020B0503020204020204" charset="-122"/>
                <a:ea typeface="微软雅黑" panose="020B0503020204020204" charset="-122"/>
              </a:rPr>
              <a:t>05</a:t>
            </a:r>
            <a:endParaRPr lang="en-US" altLang="zh-CN" sz="2800" b="1" spc="300" dirty="0">
              <a:solidFill>
                <a:schemeClr val="lt1"/>
              </a:solidFill>
              <a:latin typeface="微软雅黑" panose="020B0503020204020204" charset="-122"/>
              <a:ea typeface="微软雅黑" panose="020B0503020204020204" charset="-122"/>
            </a:endParaRPr>
          </a:p>
        </p:txBody>
      </p:sp>
    </p:spTree>
    <p:custDataLst>
      <p:tags r:id="rId27"/>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是确认、计量、记录和报告政府会计主体经济业务和事项及其公共受托责任履行情况的专业会计。在我国,按照《政府会计准则——基本准则》的规定,政府会计主体为各级政府、各部门、各单位。各部门、各单位是指与本级政府财政部门直接或者间接发生预算拨款关系的国家机关、军队、政党组织、社会团体、事业单位和其他单位。军队、已纳入企业财务管理体系的单位和执行《民间非营利组织会计制度》的社会团体,不适用政府会计基本准则,也就不是政府会计主体。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的政府会计按照会计主体分,分为财政总会计和行政事业单位会计。“各级政府”按照《财政总会计制度》实行政府会计;而“各部门、各单位”则是按照《政府会计制度——行政事业单位会计科目和报表》实行政府会计制度(为了区分各级政府所实行的财政总会计,我们在本教材中将行政事业单位实行的政府会计称为行政事业单位会计,下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副标题"/>
          <p:cNvSpPr txBox="1"/>
          <p:nvPr>
            <p:custDataLst>
              <p:tags r:id="rId7"/>
            </p:custDataLst>
          </p:nvPr>
        </p:nvSpPr>
        <p:spPr>
          <a:xfrm>
            <a:off x="517244" y="1837434"/>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一）</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政府会计</a:t>
            </a:r>
            <a:r>
              <a:rPr lang="zh-CN" dirty="0" err="1" smtClean="0">
                <a:solidFill>
                  <a:schemeClr val="dk1"/>
                </a:solidFill>
                <a:latin typeface="汉仪旗黑-85S" panose="00020600040101010101" charset="-128"/>
                <a:ea typeface="汉仪旗黑-85S" panose="00020600040101010101" charset="-128"/>
                <a:sym typeface="微软雅黑" panose="020B0503020204020204" charset="-122"/>
              </a:rPr>
              <a:t>的</a:t>
            </a:r>
            <a:r>
              <a:rPr lang="zh-CN" dirty="0" err="1" smtClean="0">
                <a:solidFill>
                  <a:schemeClr val="dk1"/>
                </a:solidFill>
                <a:latin typeface="汉仪旗黑-85S" panose="00020600040101010101" charset="-128"/>
                <a:ea typeface="汉仪旗黑-85S" panose="00020600040101010101" charset="-128"/>
                <a:sym typeface="微软雅黑" panose="020B0503020204020204" charset="-122"/>
              </a:rPr>
              <a:t>概念</a:t>
            </a:r>
            <a:endParaRPr lang="zh-CN" dirty="0" err="1" smtClean="0">
              <a:solidFill>
                <a:schemeClr val="dk1"/>
              </a:solidFill>
              <a:latin typeface="汉仪旗黑-85S" panose="00020600040101010101" charset="-128"/>
              <a:ea typeface="汉仪旗黑-85S" panose="00020600040101010101" charset="-128"/>
              <a:sym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6"/>
            </p:custDataLst>
          </p:nvPr>
        </p:nvSpPr>
        <p:spPr>
          <a:xfrm>
            <a:off x="1155700" y="1892935"/>
            <a:ext cx="10578465" cy="466026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1409065" y="2333625"/>
            <a:ext cx="9435465" cy="37223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我国的政府会计按照内容分,分为预算会计和财务会计。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政府会计基本准则规定,预算会计和财务会计作为政府会计的组成部分,所有的政府会计主体都应该包括这两部分。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预算会计是反映政府会计主体纳入预算管理的预算资金收支执行情况及其结果的专业会计。预算会计实行收付实现制,国务院另有规定的,依照其规定。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财务会计是反映政府会计主体财务状况、运行情况和现金流量的专业会计。财务会计实行权责发生制。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17244" y="1837434"/>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二、</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政府会计及其报告的目标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619250" y="2066290"/>
            <a:ext cx="9178925" cy="39789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既然政府会计是通过提供信息反映政府会计主体的财务状况、预算执行情况、运行情况以及现金流量情况等,会计的目标当然就是为信息使用者服务。但会计信息使用者包括内部信息使用者和外部信息使用者。政府内部信息使用者一般是指政府会计主体内部管理人员和管理部门。而外部信息使用者包括政府与人大、国内外政府投资债券者、各政府其他有关部门以及作为政府最终负责对象的社会公众等。而不管是内部信息使用者还是外部信息使用者都是通过政府会计的各种报表和报告来获得相关信息。所以政府会计的目标往往就是政府会计各种报告的目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第一节 </a:t>
            </a:r>
            <a:r>
              <a:rPr lang="zh-CN" dirty="0" smtClean="0">
                <a:solidFill>
                  <a:schemeClr val="dk1"/>
                </a:solidFill>
                <a:latin typeface="汉仪旗黑-85S" panose="00020600040101010101" charset="-128"/>
                <a:ea typeface="汉仪旗黑-85S" panose="00020600040101010101" charset="-128"/>
                <a:sym typeface="微软雅黑" panose="020B0503020204020204" charset="-122"/>
              </a:rPr>
              <a:t>政府</a:t>
            </a:r>
            <a:r>
              <a:rPr lang="zh-CN" dirty="0">
                <a:solidFill>
                  <a:schemeClr val="dk1"/>
                </a:solidFill>
                <a:latin typeface="汉仪旗黑-85S" panose="00020600040101010101" charset="-128"/>
                <a:ea typeface="汉仪旗黑-85S" panose="00020600040101010101" charset="-128"/>
                <a:sym typeface="微软雅黑" panose="020B0503020204020204" charset="-122"/>
              </a:rPr>
              <a:t>会计概述</a:t>
            </a:r>
            <a:endParaRPr lang="zh-CN"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85726" y="1965061"/>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smtClean="0">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smtClean="0">
                <a:solidFill>
                  <a:schemeClr val="dk1"/>
                </a:solidFill>
                <a:latin typeface="汉仪旗黑-85S" panose="00020600040101010101" charset="-128"/>
                <a:ea typeface="汉仪旗黑-85S" panose="00020600040101010101" charset="-128"/>
                <a:sym typeface="微软雅黑" panose="020B0503020204020204" charset="-122"/>
              </a:rPr>
              <a:t>、</a:t>
            </a:r>
            <a:r>
              <a:rPr dirty="0" err="1" smtClean="0">
                <a:solidFill>
                  <a:schemeClr val="dk1"/>
                </a:solidFill>
                <a:latin typeface="汉仪旗黑-85S" panose="00020600040101010101" charset="-128"/>
                <a:ea typeface="汉仪旗黑-85S" panose="00020600040101010101" charset="-128"/>
                <a:sym typeface="微软雅黑" panose="020B0503020204020204" charset="-122"/>
              </a:rPr>
              <a:t>一般意义上的政府会计及其报告的目标</a:t>
            </a:r>
            <a:endParaRPr dirty="0">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4355" y="1774825"/>
            <a:ext cx="8811260" cy="22402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根据信息使用者的不同,政府会计的各种报告至少存在三种类型:内部报告、特定目的外部报告以及通用目的外部报告。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20},&quot;minSize&quot;:{&quot;size1&quot;:11.2},&quot;normalSize&quot;:{&quot;size1&quot;:11.2},&quot;subLayout&quot;:[{&quot;id&quot;:&quot;2025-07-11T22:46:40&quot;,&quot;margin&quot;:{&quot;bottom&quot;:0.025999998673796654,&quot;left&quot;:1.2699999809265137,&quot;right&quot;:1.2699999809265137,&quot;top&quot;:0.4230000376701355},&quot;type&quot;:0},{&quot;id&quot;:&quot;2025-07-11T22:46:4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7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8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20},&quot;minSize&quot;:{&quot;size1&quot;:11.2},&quot;normalSize&quot;:{&quot;size1&quot;:11.2},&quot;subLayout&quot;:[{&quot;id&quot;:&quot;2025-07-11T22:46:40&quot;,&quot;margin&quot;:{&quot;bottom&quot;:0.025999998673796654,&quot;left&quot;:1.2699999809265137,&quot;right&quot;:1.2699999809265137,&quot;top&quot;:0.4230000376701355},&quot;type&quot;:0},{&quot;id&quot;:&quot;2025-07-11T22:46:4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8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20},&quot;minSize&quot;:{&quot;size1&quot;:11.2},&quot;normalSize&quot;:{&quot;size1&quot;:11.2},&quot;subLayout&quot;:[{&quot;id&quot;:&quot;2025-07-11T22:46:40&quot;,&quot;margin&quot;:{&quot;bottom&quot;:0.025999998673796654,&quot;left&quot;:1.2699999809265137,&quot;right&quot;:1.2699999809265137,&quot;top&quot;:0.4230000376701355},&quot;type&quot;:0},{&quot;id&quot;:&quot;2025-07-11T22:46:4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1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1_1"/>
  <p:tag name="KSO_WM_UNIT_ID" val="diagram40492682_7*l_h_f*1_1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输入你的正文，文字是您思想的提炼为了最终演示的发布。"/>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4_1"/>
  <p:tag name="KSO_WM_UNIT_ID" val="diagram40492682_7*l_h_f*1_4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言简意赅阐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2_1"/>
  <p:tag name="KSO_WM_UNIT_ID" val="diagram40492682_7*l_h_f*1_2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言简意赅阐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3_1"/>
  <p:tag name="KSO_WM_UNIT_ID" val="diagram40492682_7*l_h_f*1_3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输入你的正文，文字是您思想的提炼为了最终演示的发布。"/>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5_1"/>
  <p:tag name="KSO_WM_UNIT_ID" val="diagram40492682_7*l_h_f*1_5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言简意赅阐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8_1"/>
  <p:tag name="KSO_WM_UNIT_ID" val="diagram40492682_7*l_h_f*1_8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尽量言简意赅阐述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6_1"/>
  <p:tag name="KSO_WM_UNIT_ID" val="diagram40492682_7*l_h_f*1_6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尽量言简意赅阐述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7_1"/>
  <p:tag name="KSO_WM_UNIT_ID" val="diagram40492682_7*l_h_f*1_7_1"/>
  <p:tag name="KSO_WM_TEMPLATE_CATEGORY" val="diagram"/>
  <p:tag name="KSO_WM_TEMPLATE_INDEX" val="40492682"/>
  <p:tag name="KSO_WM_UNIT_LAYERLEVEL" val="1_1_1"/>
  <p:tag name="KSO_WM_TAG_VERSION" val="3.0"/>
  <p:tag name="KSO_WM_DIAGRAM_VERSION" val="3"/>
  <p:tag name="KSO_WM_DIAGRAM_COLOR_TRICK" val="1"/>
  <p:tag name="KSO_WM_DIAGRAM_COLOR_TEXT_CAN_REMOVE" val="n"/>
  <p:tag name="KSO_WM_DIAGRAM_MAX_ITEMCNT" val="8"/>
  <p:tag name="KSO_WM_DIAGRAM_MIN_ITEMCNT" val="2"/>
  <p:tag name="KSO_WM_DIAGRAM_VIRTUALLY_FRAME" val="{&quot;height&quot;:329.3741732283464,&quot;left&quot;:112.25,&quot;top&quot;:157.858031496063,&quot;width&quot;:775.35}"/>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TEXT_LAYER_COUNT" val="1"/>
  <p:tag name="KSO_WM_UNIT_NOCLEAR" val="0"/>
  <p:tag name="KSO_WM_BEAUTIFY_FLAG" val="#wm#"/>
  <p:tag name="KSO_WM_DIAGRAM_GROUP_CODE" val="l1-1"/>
  <p:tag name="KSO_WM_UNIT_PRESET_TEXT" val="单击此处添加正文具体内容，请言简意赅阐述阐述观点。"/>
  <p:tag name="KSO_WM_UNIT_FILL_TYPE" val="1"/>
  <p:tag name="KSO_WM_UNIT_FILL_FORE_SCHEMECOLOR_INDEX" val="5"/>
  <p:tag name="KSO_WM_UNIT_FILL_FORE_SCHEMECOLOR_INDEX_BRIGHTNESS" val="0.6"/>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424922,3424011]}"/>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1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1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1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1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40492656_3*l_h_i*1_1_1"/>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40492656_3*l_h_i*1_1_2"/>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40492656_3*l_h_a*1_1_1"/>
  <p:tag name="KSO_WM_TEMPLATE_CATEGORY" val="diagram"/>
  <p:tag name="KSO_WM_TEMPLATE_INDEX" val="40492656"/>
  <p:tag name="KSO_WM_UNIT_LAYERLEVEL" val="1_1_1"/>
  <p:tag name="KSO_WM_TAG_VERSION" val="3.0"/>
  <p:tag name="KSO_WM_BEAUTIFY_FLAG" val="#wm#"/>
  <p:tag name="KSO_WM_UNIT_PRESET_TEXT" val="添加项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1.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40492656_3*l_h_f*1_1_1"/>
  <p:tag name="KSO_WM_TEMPLATE_CATEGORY" val="diagram"/>
  <p:tag name="KSO_WM_TEMPLATE_INDEX" val="40492656"/>
  <p:tag name="KSO_WM_UNIT_LAYERLEVEL" val="1_1_1"/>
  <p:tag name="KSO_WM_TAG_VERSION" val="3.0"/>
  <p:tag name="KSO_WM_BEAUTIFY_FLAG" val="#wm#"/>
  <p:tag name="KSO_WM_UNIT_PRESET_TEXT" val="单击此处输入你的正文，文字是您思想的提炼，为了最终演示发布的良好效果，请尽量言简意赅的阐述观点。根据需要可酌情增减文字。"/>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40492656_3*l_h_i*1_2_1"/>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40492656_3*l_h_i*1_2_2"/>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4.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40492656_3*l_h_a*1_2_1"/>
  <p:tag name="KSO_WM_TEMPLATE_CATEGORY" val="diagram"/>
  <p:tag name="KSO_WM_TEMPLATE_INDEX" val="40492656"/>
  <p:tag name="KSO_WM_UNIT_LAYERLEVEL" val="1_1_1"/>
  <p:tag name="KSO_WM_TAG_VERSION" val="3.0"/>
  <p:tag name="KSO_WM_BEAUTIFY_FLAG" val="#wm#"/>
  <p:tag name="KSO_WM_UNIT_PRESET_TEXT" val="添加项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40492656_3*l_h_f*1_2_1"/>
  <p:tag name="KSO_WM_TEMPLATE_CATEGORY" val="diagram"/>
  <p:tag name="KSO_WM_TEMPLATE_INDEX" val="40492656"/>
  <p:tag name="KSO_WM_UNIT_LAYERLEVEL" val="1_1_1"/>
  <p:tag name="KSO_WM_TAG_VERSION" val="3.0"/>
  <p:tag name="KSO_WM_BEAUTIFY_FLAG" val="#wm#"/>
  <p:tag name="KSO_WM_UNIT_PRESET_TEXT" val="单击编辑您的正文，文字是您思想的提炼，为了演示发布的良好效果，请尽量言简意赅的阐述内容观点。根据需要可酌情增减文字。"/>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40492656_3*l_h_i*1_3_1"/>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40492656_3*l_h_i*1_3_2"/>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8.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40492656_3*l_h_a*1_3_1"/>
  <p:tag name="KSO_WM_TEMPLATE_CATEGORY" val="diagram"/>
  <p:tag name="KSO_WM_TEMPLATE_INDEX" val="40492656"/>
  <p:tag name="KSO_WM_UNIT_LAYERLEVEL" val="1_1_1"/>
  <p:tag name="KSO_WM_TAG_VERSION" val="3.0"/>
  <p:tag name="KSO_WM_BEAUTIFY_FLAG" val="#wm#"/>
  <p:tag name="KSO_WM_UNIT_PRESET_TEXT" val="添加项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9.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40492656_3*l_h_f*1_3_1"/>
  <p:tag name="KSO_WM_TEMPLATE_CATEGORY" val="diagram"/>
  <p:tag name="KSO_WM_TEMPLATE_INDEX" val="40492656"/>
  <p:tag name="KSO_WM_UNIT_LAYERLEVEL" val="1_1_1"/>
  <p:tag name="KSO_WM_TAG_VERSION" val="3.0"/>
  <p:tag name="KSO_WM_BEAUTIFY_FLAG" val="#wm#"/>
  <p:tag name="KSO_WM_UNIT_PRESET_TEXT" val="单击此处输入你的正文，文字是您思想的提炼，为了最终演示发布的良好效果，请尽量言简意赅的阐述观点。根据需要可酌情增减文字。"/>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40492656_3*l_h_i*1_4_1"/>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6000000238418579,&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40492656_3*l_h_i*1_4_2"/>
  <p:tag name="KSO_WM_TEMPLATE_CATEGORY" val="diagram"/>
  <p:tag name="KSO_WM_TEMPLATE_INDEX" val="40492656"/>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2.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40492656_3*l_h_a*1_4_1"/>
  <p:tag name="KSO_WM_TEMPLATE_CATEGORY" val="diagram"/>
  <p:tag name="KSO_WM_TEMPLATE_INDEX" val="40492656"/>
  <p:tag name="KSO_WM_UNIT_LAYERLEVEL" val="1_1_1"/>
  <p:tag name="KSO_WM_TAG_VERSION" val="3.0"/>
  <p:tag name="KSO_WM_BEAUTIFY_FLAG" val="#wm#"/>
  <p:tag name="KSO_WM_UNIT_PRESET_TEXT" val="添加项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40492656_3*l_h_f*1_4_1"/>
  <p:tag name="KSO_WM_TEMPLATE_CATEGORY" val="diagram"/>
  <p:tag name="KSO_WM_TEMPLATE_INDEX" val="40492656"/>
  <p:tag name="KSO_WM_UNIT_LAYERLEVEL" val="1_1_1"/>
  <p:tag name="KSO_WM_TAG_VERSION" val="3.0"/>
  <p:tag name="KSO_WM_BEAUTIFY_FLAG" val="#wm#"/>
  <p:tag name="KSO_WM_UNIT_PRESET_TEXT" val="单击编辑您的正文，文字是您思想的提炼，为了演示发布的良好效果，请尽量言简意赅的阐述内容观点。根据需要可酌情增减文字。"/>
  <p:tag name="KSO_WM_UNIT_TEXT_FILL_FORE_SCHEMECOLOR_INDEX" val="1"/>
  <p:tag name="KSO_WM_UNIT_TEXT_FILL_TYPE" val="1"/>
  <p:tag name="KSO_WM_UNIT_TEXT_TYPE" val="1"/>
  <p:tag name="KSO_WM_DIAGRAM_MAX_ITEMCNT" val="4"/>
  <p:tag name="KSO_WM_DIAGRAM_MIN_ITEMCNT" val="2"/>
  <p:tag name="KSO_WM_DIAGRAM_VIRTUALLY_FRAME" val="{&quot;height&quot;:340.12512116199406,&quot;left&quot;:48,&quot;top&quot;:158.5748818897638,&quot;width&quot;:8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426804,3317092,3423864]}"/>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0&quot;,&quot;maxSize&quot;:{&quot;size1&quot;:31.1},&quot;minSize&quot;:{&quot;size1&quot;:17.8},&quot;normalSize&quot;:{&quot;size1&quot;:17.8},&quot;subLayout&quot;:[{&quot;id&quot;:&quot;2025-07-11T22:46:40&quot;,&quot;maxSize&quot;:{&quot;size1&quot;:100},&quot;minSize&quot;:{&quot;size1&quot;:61.7},&quot;normalSize&quot;:{&quot;size1&quot;:61.7},&quot;subLayout&quot;:[{&quot;id&quot;:&quot;2025-07-11T22:46:40&quot;,&quot;margin&quot;:{&quot;bottom&quot;:0,&quot;left&quot;:1.2699999809265137,&quot;right&quot;:1.2699999809265137,&quot;top&quot;:0.4230000376701355},&quot;type&quot;:0},{&quot;id&quot;:&quot;2025-07-11T22:46:40&quot;,&quot;margin&quot;:{&quot;bottom&quot;:0.025999998673796654,&quot;left&quot;:1.2699999809265137,&quot;right&quot;:1.2699999809265137,&quot;top&quot;:0.025999998673796654},&quot;type&quot;:0}],&quot;type&quot;:0},{&quot;id&quot;:&quot;2025-07-11T22:46: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8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8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8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8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1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1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1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1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307_3*a*1"/>
  <p:tag name="KSO_WM_TEMPLATE_CATEGORY" val="diagram"/>
  <p:tag name="KSO_WM_TEMPLATE_INDEX" val="20231307"/>
  <p:tag name="KSO_WM_UNIT_LAYERLEVEL" val="1"/>
  <p:tag name="KSO_WM_TAG_VERSION" val="3.0"/>
  <p:tag name="KSO_WM_BEAUTIFY_FLAG" val="#wm#"/>
  <p:tag name="KSO_WM_UNIT_TEXT_TYPE" val="1"/>
  <p:tag name="KSO_WM_UNIT_PRESET_TEXT" val="单击此处添加标题"/>
  <p:tag name="KSO_WM_UNIT_TEXT_FILL_FORE_SCHEMECOLOR_INDEX" val="13"/>
  <p:tag name="KSO_WM_UNIT_TEXT_FILL_TYPE" val="1"/>
  <p:tag name="KSO_WM_UNIT_USESOURCEFORMAT_APPLY" val="1"/>
</p:tagLst>
</file>

<file path=ppt/tags/tag41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7_1*l_h_i*1_1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2334031754541,&quot;left&quot;:51.3,&quot;top&quot;:128.2105338324199,&quot;width&quot;:853.904645669291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VALUE" val="1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7_1*l_h_f*1_1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
  <p:tag name="KSO_WM_UNIT_FILL_TYPE" val="1"/>
  <p:tag name="KSO_WM_UNIT_FILL_FORE_SCHEMECOLOR_INDEX" val="2"/>
  <p:tag name="KSO_WM_UNIT_FILL_FORE_SCHEMECOLOR_INDEX_BRIGHTNESS" val="0"/>
  <p:tag name="KSO_WM_UNIT_LINE_FORE_SCHEMECOLOR_INDEX" val="5"/>
  <p:tag name="KSO_WM_UNIT_TEXT_FILL_FORE_SCHEMECOLOR_INDEX" val="1"/>
  <p:tag name="KSO_WM_UNIT_TEXT_FILL_TYPE" val="1"/>
  <p:tag name="KSO_WM_UNIT_LINE_FILL_TYPE" val="2"/>
  <p:tag name="KSO_WM_UNIT_USESOURCEFORMAT_APPLY" val="1"/>
</p:tagLst>
</file>

<file path=ppt/tags/tag42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7_1*l_h_i*1_2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2334031754541,&quot;left&quot;:51.3,&quot;top&quot;:128.2105338324199,&quot;width&quot;:853.9046456692913}"/>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UNIT_USESOURCEFORMAT_APPLY" val="1"/>
</p:tagLst>
</file>

<file path=ppt/tags/tag422.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7_1*l_h_f*1_2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19"/>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简明扼要地阐述您的观点。"/>
  <p:tag name="KSO_WM_UNIT_FILL_TYPE" val="1"/>
  <p:tag name="KSO_WM_UNIT_FILL_FORE_SCHEMECOLOR_INDEX" val="2"/>
  <p:tag name="KSO_WM_UNIT_FILL_FORE_SCHEMECOLOR_INDEX_BRIGHTNESS" val="0"/>
  <p:tag name="KSO_WM_UNIT_LINE_FORE_SCHEMECOLOR_INDEX" val="6"/>
  <p:tag name="KSO_WM_UNIT_TEXT_FILL_FORE_SCHEMECOLOR_INDEX" val="1"/>
  <p:tag name="KSO_WM_UNIT_TEXT_FILL_TYPE" val="1"/>
  <p:tag name="KSO_WM_UNIT_LINE_FILL_TYPE" val="2"/>
  <p:tag name="KSO_WM_UNIT_USESOURCEFORMAT_APPLY" val="1"/>
</p:tagLst>
</file>

<file path=ppt/tags/tag423.xml><?xml version="1.0" encoding="utf-8"?>
<p:tagLst xmlns:p="http://schemas.openxmlformats.org/presentationml/2006/main">
  <p:tag name="KSO_WM_SLIDE_ID" val="diagram20231307_3"/>
  <p:tag name="KSO_WM_TEMPLATE_SUBCATEGORY" val="0"/>
  <p:tag name="KSO_WM_TEMPLATE_MASTER_TYPE" val="0"/>
  <p:tag name="KSO_WM_TEMPLATE_COLOR_TYPE" val="0"/>
  <p:tag name="KSO_WM_SLIDE_TYPE" val="text"/>
  <p:tag name="KSO_WM_SLIDE_SUBTYPE" val="diag"/>
  <p:tag name="KSO_WM_SLIDE_ITEM_CNT" val="4"/>
  <p:tag name="KSO_WM_SLIDE_INDEX" val="3"/>
  <p:tag name="KSO_WM_SLIDE_SIZE" val="853.9*343.45"/>
  <p:tag name="KSO_WM_SLIDE_POSITION" val="51.3*128.1"/>
  <p:tag name="KSO_WM_DIAGRAM_GROUP_CODE" val="l1-1"/>
  <p:tag name="KSO_WM_SLIDE_DIAGTYPE" val="l"/>
  <p:tag name="KSO_WM_TAG_VERSION" val="3.0"/>
  <p:tag name="KSO_WM_BEAUTIFY_FLAG" val="#wm#"/>
  <p:tag name="KSO_WM_TEMPLATE_CATEGORY" val="diagram"/>
  <p:tag name="KSO_WM_TEMPLATE_INDEX" val="20231307"/>
  <p:tag name="KSO_WM_SLIDE_LAYOUT" val="a_l"/>
  <p:tag name="KSO_WM_SLIDE_LAYOUT_CNT" val="1_1"/>
</p:tagLst>
</file>

<file path=ppt/tags/tag42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307_3*a*1"/>
  <p:tag name="KSO_WM_TEMPLATE_CATEGORY" val="diagram"/>
  <p:tag name="KSO_WM_TEMPLATE_INDEX" val="20231307"/>
  <p:tag name="KSO_WM_UNIT_LAYERLEVEL" val="1"/>
  <p:tag name="KSO_WM_TAG_VERSION" val="3.0"/>
  <p:tag name="KSO_WM_BEAUTIFY_FLAG" val="#wm#"/>
  <p:tag name="KSO_WM_UNIT_TEXT_TYPE" val="1"/>
  <p:tag name="KSO_WM_UNIT_PRESET_TEXT" val="单击此处添加标题"/>
  <p:tag name="KSO_WM_UNIT_TEXT_FILL_FORE_SCHEMECOLOR_INDEX" val="13"/>
  <p:tag name="KSO_WM_UNIT_TEXT_FILL_TYPE" val="1"/>
  <p:tag name="KSO_WM_UNIT_USESOURCEFORMAT_APPLY" val="1"/>
</p:tagLst>
</file>

<file path=ppt/tags/tag42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7_1*l_h_i*1_1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2334031754541,&quot;left&quot;:51.3,&quot;top&quot;:128.2105338324199,&quot;width&quot;:853.904645669291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USESOURCEFORMAT_APPLY" val="1"/>
</p:tagLst>
</file>

<file path=ppt/tags/tag426.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VALUE" val="1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7_1*l_h_f*1_1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
  <p:tag name="KSO_WM_UNIT_FILL_TYPE" val="1"/>
  <p:tag name="KSO_WM_UNIT_FILL_FORE_SCHEMECOLOR_INDEX" val="2"/>
  <p:tag name="KSO_WM_UNIT_FILL_FORE_SCHEMECOLOR_INDEX_BRIGHTNESS" val="0"/>
  <p:tag name="KSO_WM_UNIT_LINE_FORE_SCHEMECOLOR_INDEX" val="5"/>
  <p:tag name="KSO_WM_UNIT_TEXT_FILL_FORE_SCHEMECOLOR_INDEX" val="1"/>
  <p:tag name="KSO_WM_UNIT_TEXT_FILL_TYPE" val="1"/>
  <p:tag name="KSO_WM_UNIT_LINE_FILL_TYPE" val="2"/>
  <p:tag name="KSO_WM_UNIT_USESOURCEFORMAT_APPLY" val="1"/>
</p:tagLst>
</file>

<file path=ppt/tags/tag42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7_1*l_h_i*1_2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2334031754541,&quot;left&quot;:51.3,&quot;top&quot;:128.2105338324199,&quot;width&quot;:853.9046456692913}"/>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UNIT_USESOURCEFORMAT_APPLY" val="1"/>
</p:tagLst>
</file>

<file path=ppt/tags/tag428.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7_1*l_h_f*1_2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19"/>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简明扼要地阐述您的观点。"/>
  <p:tag name="KSO_WM_UNIT_FILL_TYPE" val="1"/>
  <p:tag name="KSO_WM_UNIT_FILL_FORE_SCHEMECOLOR_INDEX" val="2"/>
  <p:tag name="KSO_WM_UNIT_FILL_FORE_SCHEMECOLOR_INDEX_BRIGHTNESS" val="0"/>
  <p:tag name="KSO_WM_UNIT_LINE_FORE_SCHEMECOLOR_INDEX" val="6"/>
  <p:tag name="KSO_WM_UNIT_TEXT_FILL_FORE_SCHEMECOLOR_INDEX" val="1"/>
  <p:tag name="KSO_WM_UNIT_TEXT_FILL_TYPE" val="1"/>
  <p:tag name="KSO_WM_UNIT_LINE_FILL_TYPE" val="2"/>
  <p:tag name="KSO_WM_UNIT_USESOURCEFORMAT_APPLY" val="1"/>
</p:tagLst>
</file>

<file path=ppt/tags/tag429.xml><?xml version="1.0" encoding="utf-8"?>
<p:tagLst xmlns:p="http://schemas.openxmlformats.org/presentationml/2006/main">
  <p:tag name="KSO_WM_SLIDE_ID" val="diagram20231307_3"/>
  <p:tag name="KSO_WM_TEMPLATE_SUBCATEGORY" val="0"/>
  <p:tag name="KSO_WM_TEMPLATE_MASTER_TYPE" val="0"/>
  <p:tag name="KSO_WM_TEMPLATE_COLOR_TYPE" val="0"/>
  <p:tag name="KSO_WM_SLIDE_TYPE" val="text"/>
  <p:tag name="KSO_WM_SLIDE_SUBTYPE" val="diag"/>
  <p:tag name="KSO_WM_SLIDE_ITEM_CNT" val="4"/>
  <p:tag name="KSO_WM_SLIDE_INDEX" val="3"/>
  <p:tag name="KSO_WM_SLIDE_SIZE" val="853.9*343.45"/>
  <p:tag name="KSO_WM_SLIDE_POSITION" val="51.3*128.1"/>
  <p:tag name="KSO_WM_DIAGRAM_GROUP_CODE" val="l1-1"/>
  <p:tag name="KSO_WM_SLIDE_DIAGTYPE" val="l"/>
  <p:tag name="KSO_WM_TAG_VERSION" val="3.0"/>
  <p:tag name="KSO_WM_BEAUTIFY_FLAG" val="#wm#"/>
  <p:tag name="KSO_WM_TEMPLATE_CATEGORY" val="diagram"/>
  <p:tag name="KSO_WM_TEMPLATE_INDEX" val="20231307"/>
  <p:tag name="KSO_WM_SLIDE_LAYOUT" val="a_l"/>
  <p:tag name="KSO_WM_SLIDE_LAYOUT_CNT" val="1_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custom20231145_1*i*2"/>
  <p:tag name="KSO_WM_TEMPLATE_CATEGORY" val="custom"/>
  <p:tag name="KSO_WM_TEMPLATE_INDEX" val="20231145"/>
  <p:tag name="KSO_WM_UNIT_LAYERLEVEL" val="1"/>
  <p:tag name="KSO_WM_TAG_VERSION" val="3.0"/>
</p:tagLst>
</file>

<file path=ppt/tags/tag431.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2"/>
  <p:tag name="KSO_WM_UNIT_ID" val="custom20231145_1*a*2"/>
  <p:tag name="KSO_WM_TEMPLATE_CATEGORY" val="custom"/>
  <p:tag name="KSO_WM_TEMPLATE_INDEX" val="20231145"/>
  <p:tag name="KSO_WM_UNIT_LAYERLEVEL" val="1"/>
  <p:tag name="KSO_WM_TAG_VERSION" val="3.0"/>
  <p:tag name="KSO_WM_BEAUTIFY_FLAG" val="#wm#"/>
  <p:tag name="KSO_WM_UNIT_TEXT_TYPE" val="1"/>
  <p:tag name="KSO_WM_UNIT_PRESET_TEXT" val="单击此处添加标题"/>
</p:tagLst>
</file>

<file path=ppt/tags/tag432.xml><?xml version="1.0" encoding="utf-8"?>
<p:tagLst xmlns:p="http://schemas.openxmlformats.org/presentationml/2006/main">
  <p:tag name="KSO_WM_BEAUTIFY_FLAG" val="#wm#"/>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custom20231145_1*f*1"/>
  <p:tag name="KSO_WM_TEMPLATE_CATEGORY" val="custom"/>
  <p:tag name="KSO_WM_TEMPLATE_INDEX" val="20231145"/>
  <p:tag name="KSO_WM_UNIT_LAYERLEVEL" val="1"/>
  <p:tag name="KSO_WM_TAG_VERSION" val="3.0"/>
  <p:tag name="KSO_WM_UNIT_TEXT_TYPE" val="1"/>
  <p:tag name="KSO_WM_UNIT_PRESET_TEXT" val="单击此处输入您的项正文，文字是您思想的提炼，请尽量言简意赅的阐述观点。单击此处输入您的项正文，文字是您思想的提炼，请尽量言简意赅的阐述观点。单击此处输入您的项正文，文字是您思想的提炼，请尽量言简意赅的阐述观点。单击此处输入您的项正文"/>
  <p:tag name="KSO_WM_UNIT_TEXT_LAYER_COUNT" val="1"/>
</p:tagLst>
</file>

<file path=ppt/tags/tag4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custom20231145_1*i*4"/>
  <p:tag name="KSO_WM_TEMPLATE_CATEGORY" val="custom"/>
  <p:tag name="KSO_WM_TEMPLATE_INDEX" val="20231145"/>
  <p:tag name="KSO_WM_UNIT_LAYERLEVEL" val="1"/>
  <p:tag name="KSO_WM_TAG_VERSION" val="3.0"/>
</p:tagLst>
</file>

<file path=ppt/tags/tag4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custom20231145_1*i*5"/>
  <p:tag name="KSO_WM_TEMPLATE_CATEGORY" val="custom"/>
  <p:tag name="KSO_WM_TEMPLATE_INDEX" val="20231145"/>
  <p:tag name="KSO_WM_UNIT_LAYERLEVEL" val="1"/>
  <p:tag name="KSO_WM_TAG_VERSION" val="3.0"/>
</p:tagLst>
</file>

<file path=ppt/tags/tag4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custom20231145_1*i*6"/>
  <p:tag name="KSO_WM_TEMPLATE_CATEGORY" val="custom"/>
  <p:tag name="KSO_WM_TEMPLATE_INDEX" val="20231145"/>
  <p:tag name="KSO_WM_UNIT_LAYERLEVEL" val="1"/>
  <p:tag name="KSO_WM_TAG_VERSION" val="3.0"/>
</p:tagLst>
</file>

<file path=ppt/tags/tag4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custom20231145_1*i*13"/>
  <p:tag name="KSO_WM_TEMPLATE_CATEGORY" val="custom"/>
  <p:tag name="KSO_WM_TEMPLATE_INDEX" val="20231145"/>
  <p:tag name="KSO_WM_UNIT_LAYERLEVEL" val="1"/>
  <p:tag name="KSO_WM_TAG_VERSION" val="3.0"/>
</p:tagLst>
</file>

<file path=ppt/tags/tag4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custom20231145_1*i*7"/>
  <p:tag name="KSO_WM_TEMPLATE_CATEGORY" val="custom"/>
  <p:tag name="KSO_WM_TEMPLATE_INDEX" val="20231145"/>
  <p:tag name="KSO_WM_UNIT_LAYERLEVEL" val="1"/>
  <p:tag name="KSO_WM_TAG_VERSION" val="3.0"/>
</p:tagLst>
</file>

<file path=ppt/tags/tag4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custom20231145_1*i*8"/>
  <p:tag name="KSO_WM_TEMPLATE_CATEGORY" val="custom"/>
  <p:tag name="KSO_WM_TEMPLATE_INDEX" val="20231145"/>
  <p:tag name="KSO_WM_UNIT_LAYERLEVEL" val="1"/>
  <p:tag name="KSO_WM_TAG_VERSION" val="3.0"/>
</p:tagLst>
</file>

<file path=ppt/tags/tag4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custom20231145_1*i*9"/>
  <p:tag name="KSO_WM_TEMPLATE_CATEGORY" val="custom"/>
  <p:tag name="KSO_WM_TEMPLATE_INDEX" val="20231145"/>
  <p:tag name="KSO_WM_UNIT_LAYERLEVEL" val="1"/>
  <p:tag name="KSO_WM_TAG_VERSION" val="3.0"/>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custom20231145_1*i*11"/>
  <p:tag name="KSO_WM_TEMPLATE_CATEGORY" val="custom"/>
  <p:tag name="KSO_WM_TEMPLATE_INDEX" val="20231145"/>
  <p:tag name="KSO_WM_UNIT_LAYERLEVEL" val="1"/>
  <p:tag name="KSO_WM_TAG_VERSION" val="3.0"/>
</p:tagLst>
</file>

<file path=ppt/tags/tag4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custom20231145_1*i*10"/>
  <p:tag name="KSO_WM_TEMPLATE_CATEGORY" val="custom"/>
  <p:tag name="KSO_WM_TEMPLATE_INDEX" val="20231145"/>
  <p:tag name="KSO_WM_UNIT_LAYERLEVEL" val="1"/>
  <p:tag name="KSO_WM_TAG_VERSION" val="3.0"/>
</p:tagLst>
</file>

<file path=ppt/tags/tag4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custom20231145_1*i*12"/>
  <p:tag name="KSO_WM_TEMPLATE_CATEGORY" val="custom"/>
  <p:tag name="KSO_WM_TEMPLATE_INDEX" val="20231145"/>
  <p:tag name="KSO_WM_UNIT_LAYERLEVEL" val="1"/>
  <p:tag name="KSO_WM_TAG_VERSION" val="3.0"/>
</p:tagLst>
</file>

<file path=ppt/tags/tag443.xml><?xml version="1.0" encoding="utf-8"?>
<p:tagLst xmlns:p="http://schemas.openxmlformats.org/presentationml/2006/main">
  <p:tag name="KSO_WM_BEAUTIFY_FLAG" val="#wm#"/>
  <p:tag name="KSO_WM_TEMPLATE_CATEGORY" val="custom"/>
  <p:tag name="KSO_WM_TEMPLATE_INDEX" val="20231145"/>
  <p:tag name="KSO_WM_SLIDE_ID" val="custom20231145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960*465"/>
  <p:tag name="KSO_WM_SLIDE_POSITION" val="0*0"/>
  <p:tag name="KSO_WM_TAG_VERSION" val="3.0"/>
  <p:tag name="KSO_WM_SLIDE_LAYOUT" val="a_d_f"/>
  <p:tag name="KSO_WM_SLIDE_LAYOUT_CNT" val="1_1_1"/>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33374_1*a*1"/>
  <p:tag name="KSO_WM_TEMPLATE_CATEGORY" val="custom"/>
  <p:tag name="KSO_WM_TEMPLATE_INDEX" val="20233374"/>
  <p:tag name="KSO_WM_UNIT_LAYERLEVEL" val="1"/>
  <p:tag name="KSO_WM_TAG_VERSION" val="3.0"/>
  <p:tag name="KSO_WM_BEAUTIFY_FLAG" val="#wm#"/>
  <p:tag name="KSO_WM_UNIT_TEXT_TYPE" val="1"/>
  <p:tag name="KSO_WM_UNIT_PRESET_TEXT" val="单击此处添加标题"/>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3374_1*i*1"/>
  <p:tag name="KSO_WM_TEMPLATE_CATEGORY" val="custom"/>
  <p:tag name="KSO_WM_TEMPLATE_INDEX" val="20233374"/>
  <p:tag name="KSO_WM_UNIT_LAYERLEVEL" val="1"/>
  <p:tag name="KSO_WM_TAG_VERSION" val="3.0"/>
  <p:tag name="KSO_WM_BEAUTIFY_FLAG" val="#wm#"/>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3374_1*i*2"/>
  <p:tag name="KSO_WM_TEMPLATE_CATEGORY" val="custom"/>
  <p:tag name="KSO_WM_TEMPLATE_INDEX" val="20233374"/>
  <p:tag name="KSO_WM_UNIT_LAYERLEVEL" val="1"/>
  <p:tag name="KSO_WM_TAG_VERSION" val="3.0"/>
  <p:tag name="KSO_WM_BEAUTIFY_FLAG" val="#wm#"/>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3374_1*i*3"/>
  <p:tag name="KSO_WM_TEMPLATE_CATEGORY" val="custom"/>
  <p:tag name="KSO_WM_TEMPLATE_INDEX" val="20233374"/>
  <p:tag name="KSO_WM_UNIT_LAYERLEVEL" val="1"/>
  <p:tag name="KSO_WM_TAG_VERSION" val="3.0"/>
  <p:tag name="KSO_WM_BEAUTIFY_FLAG" val="#wm#"/>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3374_1*i*4"/>
  <p:tag name="KSO_WM_TEMPLATE_CATEGORY" val="custom"/>
  <p:tag name="KSO_WM_TEMPLATE_INDEX" val="20233374"/>
  <p:tag name="KSO_WM_UNIT_LAYERLEVEL" val="1"/>
  <p:tag name="KSO_WM_TAG_VERSION" val="3.0"/>
  <p:tag name="KSO_WM_BEAUTIFY_FLAG" val="#wm#"/>
</p:tagLst>
</file>

<file path=ppt/tags/tag459.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33374_1*f*1"/>
  <p:tag name="KSO_WM_TEMPLATE_CATEGORY" val="custom"/>
  <p:tag name="KSO_WM_TEMPLATE_INDEX" val="20233374"/>
  <p:tag name="KSO_WM_UNIT_LAYERLEVEL" val="1"/>
  <p:tag name="KSO_WM_TAG_VERSION" val="3.0"/>
  <p:tag name="KSO_WM_BEAUTIFY_FLAG" val="#wm#"/>
  <p:tag name="KSO_WM_UNIT_TEXT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ID" val="custom20233374_1"/>
  <p:tag name="KSO_WM_TEMPLATE_SUBCATEGORY" val="0"/>
  <p:tag name="KSO_WM_SLIDE_ITEM_CNT" val="0"/>
  <p:tag name="KSO_WM_SLIDE_INDEX" val="1"/>
  <p:tag name="KSO_WM_TAG_VERSION" val="3.0"/>
  <p:tag name="KSO_WM_BEAUTIFY_FLAG" val="#wm#"/>
  <p:tag name="KSO_WM_TEMPLATE_CATEGORY" val="custom"/>
  <p:tag name="KSO_WM_TEMPLATE_INDEX" val="20233374"/>
  <p:tag name="KSO_WM_SLIDE_LAYOUT" val="a_f"/>
  <p:tag name="KSO_WM_SLIDE_LAYOUT_CNT" val="1_1"/>
  <p:tag name="KSO_WM_SLIDE_TYPE" val="text"/>
  <p:tag name="KSO_WM_SLIDE_SUBTYPE" val="picTxt"/>
  <p:tag name="KSO_WM_SLIDE_SIZE" val="886*445"/>
  <p:tag name="KSO_WM_SLIDE_POSITION" val="37*28"/>
  <p:tag name="KSO_WM_TEMPLATE_MASTER_TYPE" val="0"/>
  <p:tag name="KSO_WM_TEMPLATE_COLOR_TYPE" val="0"/>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custom20231145_1*i*2"/>
  <p:tag name="KSO_WM_TEMPLATE_CATEGORY" val="custom"/>
  <p:tag name="KSO_WM_TEMPLATE_INDEX" val="20231145"/>
  <p:tag name="KSO_WM_UNIT_LAYERLEVEL" val="1"/>
  <p:tag name="KSO_WM_TAG_VERSION" val="3.0"/>
</p:tagLst>
</file>

<file path=ppt/tags/tag46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2"/>
  <p:tag name="KSO_WM_UNIT_ID" val="custom20231145_1*a*2"/>
  <p:tag name="KSO_WM_TEMPLATE_CATEGORY" val="custom"/>
  <p:tag name="KSO_WM_TEMPLATE_INDEX" val="20231145"/>
  <p:tag name="KSO_WM_UNIT_LAYERLEVEL" val="1"/>
  <p:tag name="KSO_WM_TAG_VERSION" val="3.0"/>
  <p:tag name="KSO_WM_BEAUTIFY_FLAG" val="#wm#"/>
  <p:tag name="KSO_WM_UNIT_TEXT_TYPE" val="1"/>
  <p:tag name="KSO_WM_UNIT_PRESET_TEXT" val="单击此处添加标题"/>
</p:tagLst>
</file>

<file path=ppt/tags/tag463.xml><?xml version="1.0" encoding="utf-8"?>
<p:tagLst xmlns:p="http://schemas.openxmlformats.org/presentationml/2006/main">
  <p:tag name="KSO_WM_BEAUTIFY_FLAG" val="#wm#"/>
  <p:tag name="KSO_WM_TEMPLATE_CATEGORY" val="custom"/>
  <p:tag name="KSO_WM_TEMPLATE_INDEX" val="20231145"/>
  <p:tag name="KSO_WM_SLIDE_ID" val="custom20231145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960*465"/>
  <p:tag name="KSO_WM_SLIDE_POSITION" val="0*0"/>
  <p:tag name="KSO_WM_TAG_VERSION" val="3.0"/>
  <p:tag name="KSO_WM_SLIDE_LAYOUT" val="a_d_f"/>
  <p:tag name="KSO_WM_SLIDE_LAYOUT_CNT" val="1_1_1"/>
</p:tagLst>
</file>

<file path=ppt/tags/tag4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5.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VALUE" val="1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7_1*l_h_f*1_1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
  <p:tag name="KSO_WM_UNIT_FILL_TYPE" val="1"/>
  <p:tag name="KSO_WM_UNIT_FILL_FORE_SCHEMECOLOR_INDEX" val="2"/>
  <p:tag name="KSO_WM_UNIT_FILL_FORE_SCHEMECOLOR_INDEX_BRIGHTNESS" val="0"/>
  <p:tag name="KSO_WM_UNIT_LINE_FORE_SCHEMECOLOR_INDEX" val="5"/>
  <p:tag name="KSO_WM_UNIT_TEXT_FILL_FORE_SCHEMECOLOR_INDEX" val="1"/>
  <p:tag name="KSO_WM_UNIT_TEXT_FILL_TYPE" val="1"/>
  <p:tag name="KSO_WM_UNIT_LINE_FILL_TYPE" val="2"/>
  <p:tag name="KSO_WM_UNIT_USESOURCEFORMAT_APPLY" val="1"/>
</p:tagLst>
</file>

<file path=ppt/tags/tag496.xml><?xml version="1.0" encoding="utf-8"?>
<p:tagLst xmlns:p="http://schemas.openxmlformats.org/presentationml/2006/main">
  <p:tag name="KSO_WM_DIAGRAM_VIRTUALLY_FRAME" val="{&quot;height&quot;:343.2334031754541,&quot;left&quot;:51.3,&quot;top&quot;:128.2105338324199,&quot;width&quot;:853.9046456692913}"/>
  <p:tag name="KSO_WM_DIAGRAM_VERSION" val="3"/>
  <p:tag name="KSO_WM_DIAGRAM_COLOR_TRICK" val="1"/>
  <p:tag name="KSO_WM_DIAGRAM_COLOR_TEXT_CAN_REMOVE" val="n"/>
  <p:tag name="KSO_WM_UNIT_SUBTYPE" val="a"/>
  <p:tag name="KSO_WM_UNIT_TEXT_LAYER_COUNT" val="1"/>
  <p:tag name="KSO_WM_UNIT_NOCLEAR" val="0"/>
  <p:tag name="KSO_WM_UNIT_VALUE" val="1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7_1*l_h_f*1_1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
  <p:tag name="KSO_WM_UNIT_FILL_TYPE" val="1"/>
  <p:tag name="KSO_WM_UNIT_FILL_FORE_SCHEMECOLOR_INDEX" val="2"/>
  <p:tag name="KSO_WM_UNIT_FILL_FORE_SCHEMECOLOR_INDEX_BRIGHTNESS" val="0"/>
  <p:tag name="KSO_WM_UNIT_LINE_FORE_SCHEMECOLOR_INDEX" val="5"/>
  <p:tag name="KSO_WM_UNIT_TEXT_FILL_FORE_SCHEMECOLOR_INDEX" val="1"/>
  <p:tag name="KSO_WM_UNIT_TEXT_FILL_TYPE" val="1"/>
  <p:tag name="KSO_WM_UNIT_LINE_FILL_TYPE" val="2"/>
  <p:tag name="KSO_WM_UNIT_USESOURCEFORMAT_APPLY" val="1"/>
</p:tagLst>
</file>

<file path=ppt/tags/tag4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870_1*l_h_i*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solid&quot;:{&quot;brightness&quot;:0.6000000238418579,&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05.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870_1*l_h_f*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文本，简明扼要地阐述观点。根据需要可酌情增减文字，以便观者准确地理解您传达的思想。单击添加文本具体内容，简明扼要地阐述您的内容观点。"/>
  <p:tag name="KSO_WM_UNIT_TEXT_FILL_FORE_SCHEMECOLOR_INDEX" val="1"/>
  <p:tag name="KSO_WM_UNIT_TEXT_FILL_TYPE" val="1"/>
  <p:tag name="KSO_WM_UNIT_TEXT_TYPE" val="1"/>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0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870_1*l_h_a*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870_1*l_h_i*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08.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870_1*l_h_f*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文本，简明扼要地阐述您的观点。根据需要可酌情增减文字，以便观者准确地理解您传达的思想。单击此处添加文本具体内容，简明扼要地阐述您的内容观点。"/>
  <p:tag name="KSO_WM_UNIT_TEXT_TYPE" val="1"/>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0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870_1*l_h_a*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标题"/>
  <p:tag name="KSO_WM_UNIT_TEXT_TYPE" val="1"/>
  <p:tag name="KSO_WM_DIAGRAM_MAX_ITEMCNT" val="4"/>
  <p:tag name="KSO_WM_DIAGRAM_MIN_ITEMCNT" val="2"/>
  <p:tag name="KSO_WM_DIAGRAM_VIRTUALLY_FRAME" val="{&quot;height&quot;:383.54998779296875,&quot;left&quot;:47.975006103515625,&quot;top&quot;:136.87500610351563,&quot;width&quot;:864.05003326656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1&quot;,&quot;maxSize&quot;:{&quot;size1&quot;:31.1},&quot;minSize&quot;:{&quot;size1&quot;:17.8},&quot;normalSize&quot;:{&quot;size1&quot;:17.8},&quot;subLayout&quot;:[{&quot;id&quot;:&quot;2025-07-11T22:46:41&quot;,&quot;maxSize&quot;:{&quot;size1&quot;:100},&quot;minSize&quot;:{&quot;size1&quot;:61.7},&quot;normalSize&quot;:{&quot;size1&quot;:61.7},&quot;subLayout&quot;:[{&quot;id&quot;:&quot;2025-07-11T22:46:41&quot;,&quot;margin&quot;:{&quot;bottom&quot;:0,&quot;left&quot;:1.2699999809265137,&quot;right&quot;:1.2699999809265137,&quot;top&quot;:0.4230000376701355},&quot;type&quot;:0},{&quot;id&quot;:&quot;2025-07-11T22:46:41&quot;,&quot;margin&quot;:{&quot;bottom&quot;:0.025999998673796654,&quot;left&quot;:1.2699999809265137,&quot;right&quot;:1.2699999809265137,&quot;top&quot;:0.025999998673796654},&quot;type&quot;:0}],&quot;type&quot;:0},{&quot;id&quot;:&quot;2025-07-11T22:46:41&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22035]}"/>
</p:tagLst>
</file>

<file path=ppt/tags/tag5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10790_3*l_i*1_1"/>
  <p:tag name="KSO_WM_TEMPLATE_CATEGORY" val="diagram"/>
  <p:tag name="KSO_WM_TEMPLATE_INDEX" val="20210790"/>
  <p:tag name="KSO_WM_UNIT_LAYERLEVEL" val="1_1"/>
  <p:tag name="KSO_WM_TAG_VERSION" val="1.0"/>
  <p:tag name="KSO_WM_BEAUTIFY_FLAG" val="#wm#"/>
  <p:tag name="KSO_WM_UNIT_FILL_FORE_SCHEMECOLOR_INDEX_BRIGHTNESS" val="0.8"/>
  <p:tag name="KSO_WM_UNIT_FILL_FORE_SCHEMECOLOR_INDEX" val="5"/>
  <p:tag name="KSO_WM_UNIT_FILL_TYPE"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10790_3*l_i*1_2"/>
  <p:tag name="KSO_WM_TEMPLATE_CATEGORY" val="diagram"/>
  <p:tag name="KSO_WM_TEMPLATE_INDEX" val="20210790"/>
  <p:tag name="KSO_WM_UNIT_LAYERLEVEL" val="1_1"/>
  <p:tag name="KSO_WM_TAG_VERSION" val="1.0"/>
  <p:tag name="KSO_WM_BEAUTIFY_FLAG" val="#wm#"/>
  <p:tag name="KSO_WM_UNIT_FILL_FORE_SCHEMECOLOR_INDEX_BRIGHTNESS" val="0"/>
  <p:tag name="KSO_WM_UNIT_FILL_FORE_SCHEMECOLOR_INDEX" val="5"/>
  <p:tag name="KSO_WM_UNI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790_3*l_h_i*1_1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528.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790_3*l_h_f*1_1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790_3*l_h_i*1_2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790_3*l_h_f*1_2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0790_3*l_h_i*1_3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532.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0790_3*l_h_f*1_3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5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5517_3*l_i*1_1"/>
  <p:tag name="KSO_WM_TEMPLATE_CATEGORY" val="diagram"/>
  <p:tag name="KSO_WM_TEMPLATE_INDEX" val="20235517"/>
  <p:tag name="KSO_WM_UNIT_LAYERLEVEL" val="1_1"/>
  <p:tag name="KSO_WM_TAG_VERSION" val="3.0"/>
  <p:tag name="KSO_WM_UNIT_TYPE" val="l_i"/>
  <p:tag name="KSO_WM_UNIT_INDEX" val="1_1"/>
  <p:tag name="KSO_WM_DIAGRAM_MAX_ITEMCNT" val="8"/>
  <p:tag name="KSO_WM_DIAGRAM_MIN_ITEMCNT" val="2"/>
  <p:tag name="KSO_WM_DIAGRAM_VIRTUALLY_FRAME" val="{&quot;height&quot;:390.67448818897657,&quot;left&quot;:48.9,&quot;top&quot;:128.17874015748032,&quot;width&quot;:859.5858267716534}"/>
  <p:tag name="KSO_WM_DIAGRAM_COLOR_MATCH_VALUE" val="{&quot;shape&quot;:{&quot;fill&quot;:{&quot;solid&quot;:{&quot;brightness&quot;:0,&quot;colorType&quot;:2,&quot;rgb&quot;:&quot;#ffffff&quot;,&quot;transparency&quot;: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GROUP_CODE" val="l1-1"/>
  <p:tag name="KSO_WM_DIAGRAM_VERSION" val="3"/>
  <p:tag name="KSO_WM_DIAGRAM_COLOR_TRICK" val="1"/>
  <p:tag name="KSO_WM_DIAGRAM_COLOR_TEXT_CAN_REMOVE" val="n"/>
  <p:tag name="KSO_WM_DIAGRAM_USE_COLOR_VALUE" val="{&quot;color_scheme&quot;:1,&quot;color_type&quot;:1,&quot;theme_color_indexes&quot;:[5,6,5,6,5,6]}"/>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5517_3*l_h_f*1_3_1"/>
  <p:tag name="KSO_WM_TEMPLATE_CATEGORY" val="diagram"/>
  <p:tag name="KSO_WM_TEMPLATE_INDEX" val="20235517"/>
  <p:tag name="KSO_WM_UNIT_LAYERLEVEL" val="1_1_1"/>
  <p:tag name="KSO_WM_TAG_VERSION" val="3.0"/>
  <p:tag name="KSO_WM_BEAUTIFY_FLAG" val="#wm#"/>
  <p:tag name="KSO_WM_UNIT_SUBTYPE" val="a"/>
  <p:tag name="KSO_WM_UNIT_TEXT_LAYER_COUNT" val="1"/>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UNIT_PRESET_TEXT" val="单击添加正文，文字是您思想的提炼，为了最终演示发布的良好效果，请言简意赅的阐述观点。"/>
  <p:tag name="KSO_WM_UNIT_TEXT_FILL_FORE_SCHEMECOLOR_INDEX" val="1"/>
  <p:tag name="KSO_WM_UNIT_TEXT_FILL_TYPE" val="1"/>
  <p:tag name="KSO_WM_UNIT_TEXT_TYPE" val="1"/>
  <p:tag name="KSO_WM_DIAGRAM_MAX_ITEMCNT" val="8"/>
  <p:tag name="KSO_WM_DIAGRAM_MIN_ITEMCNT" val="2"/>
  <p:tag name="KSO_WM_DIAGRAM_VIRTUALLY_FRAME" val="{&quot;height&quot;:390.67448818897657,&quot;left&quot;:48.9,&quot;top&quot;:128.17874015748032,&quot;width&quot;:859.585826771653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405897]}"/>
</p:tagLst>
</file>

<file path=ppt/tags/tag5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05.xml><?xml version="1.0" encoding="utf-8"?>
<p:tagLst xmlns:p="http://schemas.openxmlformats.org/presentationml/2006/main">
  <p:tag name="KSO_WM_UNIT_SUBTYPE" val="a"/>
  <p:tag name="KSO_WM_UNIT_NOCLEAR" val="0"/>
  <p:tag name="KSO_WM_UNIT_VALUE" val="11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8889_2*m_h_f*1_1_1"/>
  <p:tag name="KSO_WM_TEMPLATE_CATEGORY" val="diagram"/>
  <p:tag name="KSO_WM_TEMPLATE_INDEX" val="20208889"/>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TEXT_FILL_FORE_SCHEMECOLOR_INDEX_BRIGHTNESS" val="0.15"/>
  <p:tag name="KSO_WM_UNIT_TEXT_FILL_FORE_SCHEMECOLOR_INDEX" val="13"/>
  <p:tag name="KSO_WM_UNIT_TEXT_FILL_TYPE" val="1"/>
  <p:tag name="KSO_WM_DIAGRAM_VIRTUALLY_FRAME" val="{&quot;height&quot;:256.3693700787402,&quot;left&quot;:102.62661417322833,&quot;top&quot;:195.8420472440945,&quot;width&quot;:754.8533858267716}"/>
</p:tagLst>
</file>

<file path=ppt/tags/tag606.xml><?xml version="1.0" encoding="utf-8"?>
<p:tagLst xmlns:p="http://schemas.openxmlformats.org/presentationml/2006/main">
  <p:tag name="KSO_WM_UNIT_SUBTYPE" val="a"/>
  <p:tag name="KSO_WM_UNIT_NOCLEAR" val="0"/>
  <p:tag name="KSO_WM_UNIT_VALUE" val="11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8889_2*m_h_f*1_2_1"/>
  <p:tag name="KSO_WM_TEMPLATE_CATEGORY" val="diagram"/>
  <p:tag name="KSO_WM_TEMPLATE_INDEX" val="20208889"/>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TEXT_FILL_FORE_SCHEMECOLOR_INDEX_BRIGHTNESS" val="0.15"/>
  <p:tag name="KSO_WM_UNIT_TEXT_FILL_FORE_SCHEMECOLOR_INDEX" val="13"/>
  <p:tag name="KSO_WM_UNIT_TEXT_FILL_TYPE" val="1"/>
  <p:tag name="KSO_WM_DIAGRAM_VIRTUALLY_FRAME" val="{&quot;height&quot;:256.3693700787402,&quot;left&quot;:102.62661417322833,&quot;top&quot;:195.8420472440945,&quot;width&quot;:754.8533858267716}"/>
</p:tagLst>
</file>

<file path=ppt/tags/tag607.xml><?xml version="1.0" encoding="utf-8"?>
<p:tagLst xmlns:p="http://schemas.openxmlformats.org/presentationml/2006/main">
  <p:tag name="KSO_WM_UNIT_SUBTYPE" val="a"/>
  <p:tag name="KSO_WM_UNIT_NOCLEAR" val="0"/>
  <p:tag name="KSO_WM_UNIT_VALUE" val="11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8889_2*m_h_f*1_3_1"/>
  <p:tag name="KSO_WM_TEMPLATE_CATEGORY" val="diagram"/>
  <p:tag name="KSO_WM_TEMPLATE_INDEX" val="20208889"/>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TEXT_FILL_FORE_SCHEMECOLOR_INDEX_BRIGHTNESS" val="0.15"/>
  <p:tag name="KSO_WM_UNIT_TEXT_FILL_FORE_SCHEMECOLOR_INDEX" val="13"/>
  <p:tag name="KSO_WM_UNIT_TEXT_FILL_TYPE" val="1"/>
  <p:tag name="KSO_WM_DIAGRAM_VIRTUALLY_FRAME" val="{&quot;height&quot;:256.3693700787402,&quot;left&quot;:102.62661417322833,&quot;top&quot;:195.8420472440945,&quot;width&quot;:754.8533858267716}"/>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08889_2*m_h_i*1_1_1"/>
  <p:tag name="KSO_WM_TEMPLATE_CATEGORY" val="diagram"/>
  <p:tag name="KSO_WM_TEMPLATE_INDEX" val="2020888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56.3693700787402,&quot;left&quot;:102.62661417322833,&quot;top&quot;:195.8420472440945,&quot;width&quot;:754.8533858267716}"/>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8889_2*m_h_i*1_2_1"/>
  <p:tag name="KSO_WM_TEMPLATE_CATEGORY" val="diagram"/>
  <p:tag name="KSO_WM_TEMPLATE_INDEX" val="20208889"/>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56.3693700787402,&quot;left&quot;:102.62661417322833,&quot;top&quot;:195.8420472440945,&quot;width&quot;:754.8533858267716}"/>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08889_2*m_h_i*1_3_1"/>
  <p:tag name="KSO_WM_TEMPLATE_CATEGORY" val="diagram"/>
  <p:tag name="KSO_WM_TEMPLATE_INDEX" val="20208889"/>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56.3693700787402,&quot;left&quot;:102.62661417322833,&quot;top&quot;:195.8420472440945,&quot;width&quot;:754.8533858267716}"/>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08889_2*m_i*1_2"/>
  <p:tag name="KSO_WM_TEMPLATE_CATEGORY" val="diagram"/>
  <p:tag name="KSO_WM_TEMPLATE_INDEX" val="20208889"/>
  <p:tag name="KSO_WM_UNIT_LAYERLEVEL" val="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256.3693700787402,&quot;left&quot;:102.62661417322833,&quot;top&quot;:195.8420472440945,&quot;width&quot;:754.8533858267716}"/>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8889_2*m_i*1_1"/>
  <p:tag name="KSO_WM_TEMPLATE_CATEGORY" val="diagram"/>
  <p:tag name="KSO_WM_TEMPLATE_INDEX" val="20208889"/>
  <p:tag name="KSO_WM_UNIT_LAYERLEVEL" val="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256.3693700787402,&quot;left&quot;:102.62661417322833,&quot;top&quot;:195.8420472440945,&quot;width&quot;:754.8533858267716}"/>
</p:tagLst>
</file>

<file path=ppt/tags/tag6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2&quot;,&quot;maxSize&quot;:{&quot;size1&quot;:31.1},&quot;minSize&quot;:{&quot;size1&quot;:17.8},&quot;normalSize&quot;:{&quot;size1&quot;:17.8},&quot;subLayout&quot;:[{&quot;id&quot;:&quot;2025-07-11T22:46:42&quot;,&quot;maxSize&quot;:{&quot;size1&quot;:100},&quot;minSize&quot;:{&quot;size1&quot;:61.7},&quot;normalSize&quot;:{&quot;size1&quot;:61.7},&quot;subLayout&quot;:[{&quot;id&quot;:&quot;2025-07-11T22:46:42&quot;,&quot;margin&quot;:{&quot;bottom&quot;:0,&quot;left&quot;:1.2699999809265137,&quot;right&quot;:1.2699999809265137,&quot;top&quot;:0.4230000376701355},&quot;type&quot;:0},{&quot;id&quot;:&quot;2025-07-11T22:46:42&quot;,&quot;margin&quot;:{&quot;bottom&quot;:0.025999998673796654,&quot;left&quot;:1.2699999809265137,&quot;right&quot;:1.2699999809265137,&quot;top&quot;:0.025999998673796654},&quot;type&quot;:0}],&quot;type&quot;:0},{&quot;id&quot;:&quot;2025-07-11T22:46: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5162_2*l_h_i*1_1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quot;colorType&quot;:2,&quot;pos&quot;:0,&quot;rgb&quot;:&quot;#ffffff&quot;,&quot;transparency&quot;:0.8999999761581421},{&quot;brightness&quot;:0,&quot;colorType&quot;:1,&quot;foreColorIndex&quot;:5,&quot;pos&quot;:1,&quot;transparency&quot;:0.8500000238418579}],&quot;type&quot;:3},&quot;glow&quot;:{&quot;colorType&quot;:0},&quot;line&quot;:{&quot;solidLine&quot;:{&quot;brightness&quot;:0.4000000059604645,&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DIAGRAM_VERSION" val="3"/>
  <p:tag name="KSO_WM_DIAGRAM_COLOR_TRICK" val="1"/>
  <p:tag name="KSO_WM_DIAGRAM_COLOR_TEXT_CAN_REMOVE" val="n"/>
  <p:tag name="KSO_WM_BEAUTIFY_FLAG" val="#wm#"/>
  <p:tag name="KSO_WM_UNIT_FILL_TYPE" val="3"/>
  <p:tag name="KSO_WM_UNIT_LINE_FORE_SCHEMECOLOR_INDEX" val="5"/>
  <p:tag name="KSO_WM_DIAGRAM_USE_COLOR_VALUE" val="{&quot;color_scheme&quot;:1,&quot;color_type&quot;:1,&quot;theme_color_indexes&quot;:[5,6,5,6,5,6]}"/>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1_6"/>
  <p:tag name="KSO_WM_TEMPLATE_CATEGORY" val="diagram"/>
  <p:tag name="KSO_WM_TEMPLATE_INDEX" val="20235162"/>
  <p:tag name="KSO_WM_UNIT_LAYERLEVEL" val="1_1_1"/>
  <p:tag name="KSO_WM_TAG_VERSION" val="3.0"/>
  <p:tag name="KSO_WM_UNIT_TYPE" val="l_h_i"/>
  <p:tag name="KSO_WM_UNIT_INDEX" val="1_1_6"/>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1_5"/>
  <p:tag name="KSO_WM_TEMPLATE_CATEGORY" val="diagram"/>
  <p:tag name="KSO_WM_TEMPLATE_INDEX" val="20235162"/>
  <p:tag name="KSO_WM_UNIT_LAYERLEVEL" val="1_1_1"/>
  <p:tag name="KSO_WM_TAG_VERSION" val="3.0"/>
  <p:tag name="KSO_WM_UNIT_TYPE" val="l_h_i"/>
  <p:tag name="KSO_WM_UNIT_INDEX" val="1_1_5"/>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1_2"/>
  <p:tag name="KSO_WM_TEMPLATE_CATEGORY" val="diagram"/>
  <p:tag name="KSO_WM_TEMPLATE_INDEX" val="20235162"/>
  <p:tag name="KSO_WM_UNIT_LAYERLEVEL" val="1_1_1"/>
  <p:tag name="KSO_WM_TAG_VERSION" val="3.0"/>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655.xml><?xml version="1.0" encoding="utf-8"?>
<p:tagLst xmlns:p="http://schemas.openxmlformats.org/presentationml/2006/main">
  <p:tag name="KSO_WM_DIAGRAM_VIRTUALLY_FRAME" val="{&quot;height&quot;:388.6000061035156,&quot;left&quot;:55.024993896484375,&quot;top&quot;:134.3499969482422,&quot;width&quot;:849.9500122070312}"/>
  <p:tag name="KSO_WM_UNIT_HIGHLIGHT" val="0"/>
  <p:tag name="KSO_WM_UNIT_COMPATIBLE" val="0"/>
  <p:tag name="KSO_WM_UNIT_DIAGRAM_ISNUMVISUAL" val="0"/>
  <p:tag name="KSO_WM_UNIT_DIAGRAM_ISREFERUNIT" val="0"/>
  <p:tag name="KSO_WM_DIAGRAM_GROUP_CODE" val="l1-1"/>
  <p:tag name="KSO_WM_UNIT_ID" val="diagram20235162_2*l_h_i*1_1_3"/>
  <p:tag name="KSO_WM_TEMPLATE_CATEGORY" val="diagram"/>
  <p:tag name="KSO_WM_TEMPLATE_INDEX" val="20235162"/>
  <p:tag name="KSO_WM_UNIT_LAYERLEVEL" val="1_1_1"/>
  <p:tag name="KSO_WM_TAG_VERSION" val="3.0"/>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5},&quot;type&quot;:1},&quot;glow&quot;:{&quot;colorType&quot;:0},&quot;line&quot;:{&quot;type&quot;:0},&quot;shadow&quot;:{&quot;brightness&quot;:-0.5,&quot;colorType&quot;:1,&quot;foreColorIndex&quot;:14,&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65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62_2*l_h_f*1_1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65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5162_2*l_h_a*1_1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BEAUTIFY_FLAG" val="#wm#"/>
  <p:tag name="KSO_WM_UNIT_PRESET_TEXT" val="单击此处添加标题"/>
  <p:tag name="KSO_WM_UNIT_TEXT_FILL_FORE_SCHEMECOLOR_INDEX" val="1"/>
  <p:tag name="KSO_WM_UNIT_TEXT_FILL_TYPE" val="1"/>
  <p:tag name="KSO_WM_DIAGRAM_USE_COLOR_VALUE" val="{&quot;color_scheme&quot;:1,&quot;color_type&quot;:1,&quot;theme_color_indexes&quot;:[5,6,5,6,5,6]}"/>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1_4"/>
  <p:tag name="KSO_WM_TEMPLATE_CATEGORY" val="diagram"/>
  <p:tag name="KSO_WM_TEMPLATE_INDEX" val="20235162"/>
  <p:tag name="KSO_WM_UNIT_LAYERLEVEL" val="1_1_1"/>
  <p:tag name="KSO_WM_TAG_VERSION" val="3.0"/>
  <p:tag name="KSO_WM_UNIT_TYPE" val="l_h_i"/>
  <p:tag name="KSO_WM_UNIT_INDEX" val="1_1_4"/>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5600000023841858}],&quot;type&quot;:2},&quot;shadow&quot;:{&quot;brightness&quot;:-0.25,&quot;colorType&quot;:1,&quot;foreColorIndex&quot;:5,&quot;transparency&quot;:0.8399999737739563},&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5162_2*l_h_i*1_3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quot;colorType&quot;:2,&quot;pos&quot;:0,&quot;rgb&quot;:&quot;#ffffff&quot;,&quot;transparency&quot;:0.8999999761581421},{&quot;brightness&quot;:0,&quot;colorType&quot;:1,&quot;foreColorIndex&quot;:5,&quot;pos&quot;:1,&quot;transparency&quot;:0.8500000238418579}],&quot;type&quot;:3},&quot;glow&quot;:{&quot;colorType&quot;:0},&quot;line&quot;:{&quot;solidLine&quot;:{&quot;brightness&quot;:0.4000000059604645,&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DIAGRAM_VERSION" val="3"/>
  <p:tag name="KSO_WM_DIAGRAM_COLOR_TRICK" val="1"/>
  <p:tag name="KSO_WM_DIAGRAM_COLOR_TEXT_CAN_REMOVE" val="n"/>
  <p:tag name="KSO_WM_BEAUTIFY_FLAG" val="#wm#"/>
  <p:tag name="KSO_WM_UNIT_FILL_TYPE" val="3"/>
  <p:tag name="KSO_WM_UNIT_LINE_FORE_SCHEMECOLOR_INDEX" val="5"/>
  <p:tag name="KSO_WM_DIAGRAM_USE_COLOR_VALUE" val="{&quot;color_scheme&quot;:1,&quot;color_type&quot;:1,&quot;theme_color_indexes&quot;:[5,6,5,6,5,6]}"/>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3_6"/>
  <p:tag name="KSO_WM_TEMPLATE_CATEGORY" val="diagram"/>
  <p:tag name="KSO_WM_TEMPLATE_INDEX" val="20235162"/>
  <p:tag name="KSO_WM_UNIT_LAYERLEVEL" val="1_1_1"/>
  <p:tag name="KSO_WM_TAG_VERSION" val="3.0"/>
  <p:tag name="KSO_WM_UNIT_TYPE" val="l_h_i"/>
  <p:tag name="KSO_WM_UNIT_INDEX" val="1_3_6"/>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3_5"/>
  <p:tag name="KSO_WM_TEMPLATE_CATEGORY" val="diagram"/>
  <p:tag name="KSO_WM_TEMPLATE_INDEX" val="20235162"/>
  <p:tag name="KSO_WM_UNIT_LAYERLEVEL" val="1_1_1"/>
  <p:tag name="KSO_WM_TAG_VERSION" val="3.0"/>
  <p:tag name="KSO_WM_UNIT_TYPE" val="l_h_i"/>
  <p:tag name="KSO_WM_UNIT_INDEX" val="1_3_5"/>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3_2"/>
  <p:tag name="KSO_WM_TEMPLATE_CATEGORY" val="diagram"/>
  <p:tag name="KSO_WM_TEMPLATE_INDEX" val="20235162"/>
  <p:tag name="KSO_WM_UNIT_LAYERLEVEL" val="1_1_1"/>
  <p:tag name="KSO_WM_TAG_VERSION" val="3.0"/>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663.xml><?xml version="1.0" encoding="utf-8"?>
<p:tagLst xmlns:p="http://schemas.openxmlformats.org/presentationml/2006/main">
  <p:tag name="KSO_WM_DIAGRAM_VIRTUALLY_FRAME" val="{&quot;height&quot;:388.6000061035156,&quot;left&quot;:55.024993896484375,&quot;top&quot;:134.3499969482422,&quot;width&quot;:849.9500122070312}"/>
  <p:tag name="KSO_WM_UNIT_HIGHLIGHT" val="0"/>
  <p:tag name="KSO_WM_UNIT_COMPATIBLE" val="0"/>
  <p:tag name="KSO_WM_UNIT_DIAGRAM_ISNUMVISUAL" val="0"/>
  <p:tag name="KSO_WM_UNIT_DIAGRAM_ISREFERUNIT" val="0"/>
  <p:tag name="KSO_WM_DIAGRAM_GROUP_CODE" val="l1-1"/>
  <p:tag name="KSO_WM_UNIT_ID" val="diagram20235162_2*l_h_i*1_3_3"/>
  <p:tag name="KSO_WM_TEMPLATE_CATEGORY" val="diagram"/>
  <p:tag name="KSO_WM_TEMPLATE_INDEX" val="20235162"/>
  <p:tag name="KSO_WM_UNIT_LAYERLEVEL" val="1_1_1"/>
  <p:tag name="KSO_WM_TAG_VERSION" val="3.0"/>
  <p:tag name="KSO_WM_UNIT_TYPE" val="l_h_i"/>
  <p:tag name="KSO_WM_UNIT_INDEX" val="1_3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5},&quot;type&quot;:1},&quot;glow&quot;:{&quot;colorType&quot;:0},&quot;line&quot;:{&quot;type&quot;:0},&quot;shadow&quot;:{&quot;brightness&quot;:-0.5,&quot;colorType&quot;:1,&quot;foreColorIndex&quot;:14,&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66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162_2*l_h_f*1_3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665.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5162_2*l_h_a*1_3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BEAUTIFY_FLAG" val="#wm#"/>
  <p:tag name="KSO_WM_UNIT_PRESET_TEXT" val="单击此处添加标题"/>
  <p:tag name="KSO_WM_UNIT_TEXT_FILL_FORE_SCHEMECOLOR_INDEX" val="1"/>
  <p:tag name="KSO_WM_UNIT_TEXT_FILL_TYPE" val="1"/>
  <p:tag name="KSO_WM_DIAGRAM_USE_COLOR_VALUE" val="{&quot;color_scheme&quot;:1,&quot;color_type&quot;:1,&quot;theme_color_indexes&quot;:[5,6,5,6,5,6]}"/>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3_4"/>
  <p:tag name="KSO_WM_TEMPLATE_CATEGORY" val="diagram"/>
  <p:tag name="KSO_WM_TEMPLATE_INDEX" val="20235162"/>
  <p:tag name="KSO_WM_UNIT_LAYERLEVEL" val="1_1_1"/>
  <p:tag name="KSO_WM_TAG_VERSION" val="3.0"/>
  <p:tag name="KSO_WM_UNIT_TYPE" val="l_h_i"/>
  <p:tag name="KSO_WM_UNIT_INDEX" val="1_3_4"/>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5600000023841858}],&quot;type&quot;:2},&quot;shadow&quot;:{&quot;brightness&quot;:-0.25,&quot;colorType&quot;:1,&quot;foreColorIndex&quot;:5,&quot;transparency&quot;:0.8399999737739563},&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5162_2*l_h_i*1_2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quot;colorType&quot;:2,&quot;pos&quot;:0,&quot;rgb&quot;:&quot;#ffffff&quot;,&quot;transparency&quot;:0.8999999761581421},{&quot;brightness&quot;:0,&quot;colorType&quot;:1,&quot;foreColorIndex&quot;:5,&quot;pos&quot;:1,&quot;transparency&quot;:0.8500000238418579}],&quot;type&quot;:3},&quot;glow&quot;:{&quot;colorType&quot;:0},&quot;line&quot;:{&quot;solidLine&quot;:{&quot;brightness&quot;:0.4000000059604645,&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DIAGRAM_VERSION" val="3"/>
  <p:tag name="KSO_WM_DIAGRAM_COLOR_TRICK" val="1"/>
  <p:tag name="KSO_WM_DIAGRAM_COLOR_TEXT_CAN_REMOVE" val="n"/>
  <p:tag name="KSO_WM_BEAUTIFY_FLAG" val="#wm#"/>
  <p:tag name="KSO_WM_UNIT_FILL_TYPE" val="3"/>
  <p:tag name="KSO_WM_UNIT_LINE_FORE_SCHEMECOLOR_INDEX" val="5"/>
  <p:tag name="KSO_WM_DIAGRAM_USE_COLOR_VALUE" val="{&quot;color_scheme&quot;:1,&quot;color_type&quot;:1,&quot;theme_color_indexes&quot;:[5,6,5,6,5,6]}"/>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2_6"/>
  <p:tag name="KSO_WM_TEMPLATE_CATEGORY" val="diagram"/>
  <p:tag name="KSO_WM_TEMPLATE_INDEX" val="20235162"/>
  <p:tag name="KSO_WM_UNIT_LAYERLEVEL" val="1_1_1"/>
  <p:tag name="KSO_WM_TAG_VERSION" val="3.0"/>
  <p:tag name="KSO_WM_UNIT_TYPE" val="l_h_i"/>
  <p:tag name="KSO_WM_UNIT_INDEX" val="1_2_6"/>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2_5"/>
  <p:tag name="KSO_WM_TEMPLATE_CATEGORY" val="diagram"/>
  <p:tag name="KSO_WM_TEMPLATE_INDEX" val="20235162"/>
  <p:tag name="KSO_WM_UNIT_LAYERLEVEL" val="1_1_1"/>
  <p:tag name="KSO_WM_TAG_VERSION" val="3.0"/>
  <p:tag name="KSO_WM_UNIT_TYPE" val="l_h_i"/>
  <p:tag name="KSO_WM_UNIT_INDEX" val="1_2_5"/>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2_2"/>
  <p:tag name="KSO_WM_TEMPLATE_CATEGORY" val="diagram"/>
  <p:tag name="KSO_WM_TEMPLATE_INDEX" val="20235162"/>
  <p:tag name="KSO_WM_UNIT_LAYERLEVEL" val="1_1_1"/>
  <p:tag name="KSO_WM_TAG_VERSION" val="3.0"/>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671.xml><?xml version="1.0" encoding="utf-8"?>
<p:tagLst xmlns:p="http://schemas.openxmlformats.org/presentationml/2006/main">
  <p:tag name="KSO_WM_DIAGRAM_VIRTUALLY_FRAME" val="{&quot;height&quot;:388.6000061035156,&quot;left&quot;:55.024993896484375,&quot;top&quot;:134.3499969482422,&quot;width&quot;:849.9500122070312}"/>
  <p:tag name="KSO_WM_UNIT_HIGHLIGHT" val="0"/>
  <p:tag name="KSO_WM_UNIT_COMPATIBLE" val="0"/>
  <p:tag name="KSO_WM_UNIT_DIAGRAM_ISNUMVISUAL" val="0"/>
  <p:tag name="KSO_WM_UNIT_DIAGRAM_ISREFERUNIT" val="0"/>
  <p:tag name="KSO_WM_DIAGRAM_GROUP_CODE" val="l1-1"/>
  <p:tag name="KSO_WM_UNIT_ID" val="diagram20235162_2*l_h_i*1_2_3"/>
  <p:tag name="KSO_WM_TEMPLATE_CATEGORY" val="diagram"/>
  <p:tag name="KSO_WM_TEMPLATE_INDEX" val="20235162"/>
  <p:tag name="KSO_WM_UNIT_LAYERLEVEL" val="1_1_1"/>
  <p:tag name="KSO_WM_TAG_VERSION" val="3.0"/>
  <p:tag name="KSO_WM_UNIT_TYPE" val="l_h_i"/>
  <p:tag name="KSO_WM_UNIT_INDEX" val="1_2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5},&quot;type&quot;:1},&quot;glow&quot;:{&quot;colorType&quot;:0},&quot;line&quot;:{&quot;type&quot;:0},&quot;shadow&quot;:{&quot;brightness&quot;:-0.5,&quot;colorType&quot;:1,&quot;foreColorIndex&quot;:14,&quot;transparency&quot;:0.85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67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62_2*l_h_f*1_2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673.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5162_2*l_h_a*1_2_1"/>
  <p:tag name="KSO_WM_TEMPLATE_CATEGORY" val="diagram"/>
  <p:tag name="KSO_WM_TEMPLATE_INDEX" val="20235162"/>
  <p:tag name="KSO_WM_UNIT_LAYERLEVEL" val="1_1_1"/>
  <p:tag name="KSO_WM_TAG_VERSION" val="3.0"/>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BEAUTIFY_FLAG" val="#wm#"/>
  <p:tag name="KSO_WM_UNIT_PRESET_TEXT" val="单击此处添加标题"/>
  <p:tag name="KSO_WM_UNIT_TEXT_FILL_FORE_SCHEMECOLOR_INDEX" val="1"/>
  <p:tag name="KSO_WM_UNIT_TEXT_FILL_TYPE" val="1"/>
  <p:tag name="KSO_WM_DIAGRAM_USE_COLOR_VALUE" val="{&quot;color_scheme&quot;:1,&quot;color_type&quot;:1,&quot;theme_color_indexes&quot;:[5,6,5,6,5,6]}"/>
</p:tagLst>
</file>

<file path=ppt/tags/tag6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162_2*l_h_i*1_2_4"/>
  <p:tag name="KSO_WM_TEMPLATE_CATEGORY" val="diagram"/>
  <p:tag name="KSO_WM_TEMPLATE_INDEX" val="20235162"/>
  <p:tag name="KSO_WM_UNIT_LAYERLEVEL" val="1_1_1"/>
  <p:tag name="KSO_WM_TAG_VERSION" val="3.0"/>
  <p:tag name="KSO_WM_UNIT_TYPE" val="l_h_i"/>
  <p:tag name="KSO_WM_UNIT_INDEX" val="1_2_4"/>
  <p:tag name="KSO_WM_DIAGRAM_VERSION" val="3"/>
  <p:tag name="KSO_WM_DIAGRAM_COLOR_TRICK" val="1"/>
  <p:tag name="KSO_WM_DIAGRAM_COLOR_TEXT_CAN_REMOVE" val="n"/>
  <p:tag name="KSO_WM_DIAGRAM_MAX_ITEMCNT" val="4"/>
  <p:tag name="KSO_WM_DIAGRAM_MIN_ITEMCNT" val="2"/>
  <p:tag name="KSO_WM_DIAGRAM_VIRTUALLY_FRAME" val="{&quot;height&quot;:388.6000061035156,&quot;left&quot;:55.024993896484375,&quot;top&quot;:134.3499969482422,&quot;width&quot;:849.9500122070312}"/>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5600000023841858}],&quot;type&quot;:2},&quot;shadow&quot;:{&quot;brightness&quot;:-0.25,&quot;colorType&quot;:1,&quot;foreColorIndex&quot;:5,&quot;transparency&quot;:0.8399999737739563},&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6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3&quot;,&quot;maxSize&quot;:{&quot;size1&quot;:31.1},&quot;minSize&quot;:{&quot;size1&quot;:17.8},&quot;normalSize&quot;:{&quot;size1&quot;:17.8},&quot;subLayout&quot;:[{&quot;id&quot;:&quot;2025-07-11T22:46:43&quot;,&quot;maxSize&quot;:{&quot;size1&quot;:100},&quot;minSize&quot;:{&quot;size1&quot;:61.7},&quot;normalSize&quot;:{&quot;size1&quot;:61.7},&quot;subLayout&quot;:[{&quot;id&quot;:&quot;2025-07-11T22:46:43&quot;,&quot;margin&quot;:{&quot;bottom&quot;:0,&quot;left&quot;:1.2699999809265137,&quot;right&quot;:1.2699999809265137,&quot;top&quot;:0.4230000376701355},&quot;type&quot;:0},{&quot;id&quot;:&quot;2025-07-11T22:46:43&quot;,&quot;margin&quot;:{&quot;bottom&quot;:0.025999998673796654,&quot;left&quot;:1.2699999809265137,&quot;right&quot;:1.2699999809265137,&quot;top&quot;:0.025999998673796654},&quot;type&quot;:0}],&quot;type&quot;:0},{&quot;id&quot;:&quot;2025-07-11T22:46:43&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33551]}"/>
</p:tagLst>
</file>

<file path=ppt/tags/tag6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9268_4*l_h_i*1_1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5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9268_4*l_h_i*1_1_3"/>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1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4.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268_4*l_h_f*1_1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36"/>
  <p:tag name="KSO_WM_UNIT_TEXT_FILL_FORE_SCHEMECOLOR_INDEX_BRIGHTNESS" val="0.25"/>
  <p:tag name="KSO_WM_UNIT_TEXT_FILL_FORE_SCHEMECOLOR_INDEX" val="13"/>
  <p:tag name="KSO_WM_UNIT_TEXT_FILL_TYPE"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9268_4*l_h_i*1_1_2"/>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2"/>
  <p:tag name="KSO_WM_UNIT_TEXT_FILL_FORE_SCHEMECOLOR_INDEX_BRIGHTNESS" val="0"/>
  <p:tag name="KSO_WM_UNIT_TEXT_FILL_FORE_SCHEMECOLOR_INDEX" val="14"/>
  <p:tag name="KSO_WM_UNIT_TEXT_FILL_TYPE"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9268_4*l_h_i*1_2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5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9268_4*l_h_i*1_2_3"/>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1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8.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268_4*l_h_f*1_2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36"/>
  <p:tag name="KSO_WM_UNIT_TEXT_FILL_FORE_SCHEMECOLOR_INDEX_BRIGHTNESS" val="0.25"/>
  <p:tag name="KSO_WM_UNIT_TEXT_FILL_FORE_SCHEMECOLOR_INDEX" val="13"/>
  <p:tag name="KSO_WM_UNIT_TEXT_FILL_TYPE"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9268_4*l_h_i*1_2_2"/>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2"/>
  <p:tag name="KSO_WM_UNIT_TEXT_FILL_FORE_SCHEMECOLOR_INDEX_BRIGHTNESS" val="0"/>
  <p:tag name="KSO_WM_UNIT_TEXT_FILL_FORE_SCHEMECOLOR_INDEX" val="14"/>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9268_4*l_h_i*1_3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5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9268_4*l_h_i*1_3_3"/>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1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2.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268_4*l_h_f*1_3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36"/>
  <p:tag name="KSO_WM_UNIT_TEXT_FILL_FORE_SCHEMECOLOR_INDEX_BRIGHTNESS" val="0.25"/>
  <p:tag name="KSO_WM_UNIT_TEXT_FILL_FORE_SCHEMECOLOR_INDEX" val="13"/>
  <p:tag name="KSO_WM_UNIT_TEXT_FILL_TYPE" val="1"/>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9268_4*l_h_i*1_3_2"/>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2"/>
  <p:tag name="KSO_WM_UNIT_TEXT_FILL_FORE_SCHEMECOLOR_INDEX_BRIGHTNESS" val="0"/>
  <p:tag name="KSO_WM_UNIT_TEXT_FILL_FORE_SCHEMECOLOR_INDEX" val="14"/>
  <p:tag name="KSO_WM_UNIT_TEXT_FILL_TYPE" val="1"/>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9268_4*l_h_i*1_4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5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9268_4*l_h_i*1_4_3"/>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1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6.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9268_4*l_h_f*1_4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36"/>
  <p:tag name="KSO_WM_UNIT_TEXT_FILL_FORE_SCHEMECOLOR_INDEX_BRIGHTNESS" val="0.25"/>
  <p:tag name="KSO_WM_UNIT_TEXT_FILL_FORE_SCHEMECOLOR_INDEX" val="13"/>
  <p:tag name="KSO_WM_UNIT_TEXT_FILL_TYPE"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9268_4*l_h_i*1_4_2"/>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2"/>
  <p:tag name="KSO_WM_UNIT_TEXT_FILL_FORE_SCHEMECOLOR_INDEX_BRIGHTNESS" val="0"/>
  <p:tag name="KSO_WM_UNIT_TEXT_FILL_FORE_SCHEMECOLOR_INDEX" val="14"/>
  <p:tag name="KSO_WM_UNIT_TEXT_FILL_TYPE" val="1"/>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19268_4*l_h_i*1_5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57"/>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19268_4*l_h_i*1_5_3"/>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1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9268_4*l_h_f*1_5_1"/>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36"/>
  <p:tag name="KSO_WM_UNIT_TEXT_FILL_FORE_SCHEMECOLOR_INDEX_BRIGHTNESS" val="0.25"/>
  <p:tag name="KSO_WM_UNIT_TEXT_FILL_FORE_SCHEMECOLOR_INDEX" val="13"/>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19268_4*l_h_i*1_5_2"/>
  <p:tag name="KSO_WM_TEMPLATE_CATEGORY" val="diagram"/>
  <p:tag name="KSO_WM_TEMPLATE_INDEX" val="20219268"/>
  <p:tag name="KSO_WM_UNIT_LAYERLEVEL" val="1_1_1"/>
  <p:tag name="KSO_WM_TAG_VERSION" val="1.0"/>
  <p:tag name="KSO_WM_BEAUTIFY_FLAG" val="#wm#"/>
  <p:tag name="KSO_WM_CHIP_GROUPID" val="60b9e32c65103b6cf1b28612"/>
  <p:tag name="KSO_WM_CHIP_XID" val="60b9e32c65103b6cf1b28613"/>
  <p:tag name="KSO_WM_ASSEMBLE_CHIP_INDEX" val="b9f8ea2f2ef041b086846cf988b2b0d9"/>
  <p:tag name="KSO_WM_UNIT_VALUE" val="2"/>
  <p:tag name="KSO_WM_UNIT_TEXT_FILL_FORE_SCHEMECOLOR_INDEX_BRIGHTNESS" val="0"/>
  <p:tag name="KSO_WM_UNIT_TEXT_FILL_FORE_SCHEMECOLOR_INDEX" val="14"/>
  <p:tag name="KSO_WM_UNIT_TEXT_FILL_TYPE" val="1"/>
</p:tagLst>
</file>

<file path=ppt/tags/tag7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11T22:46:43&quot;,&quot;maxSize&quot;:{&quot;size1&quot;:31.1},&quot;minSize&quot;:{&quot;size1&quot;:17.8},&quot;normalSize&quot;:{&quot;size1&quot;:17.8},&quot;subLayout&quot;:[{&quot;id&quot;:&quot;2025-07-11T22:46:43&quot;,&quot;maxSize&quot;:{&quot;size1&quot;:100},&quot;minSize&quot;:{&quot;size1&quot;:61.7},&quot;normalSize&quot;:{&quot;size1&quot;:61.7},&quot;subLayout&quot;:[{&quot;id&quot;:&quot;2025-07-11T22:46:43&quot;,&quot;margin&quot;:{&quot;bottom&quot;:0,&quot;left&quot;:1.2699999809265137,&quot;right&quot;:1.2699999809265137,&quot;top&quot;:0.4230000376701355},&quot;type&quot;:0},{&quot;id&quot;:&quot;2025-07-11T22:46:43&quot;,&quot;margin&quot;:{&quot;bottom&quot;:0.025999998673796654,&quot;left&quot;:1.2699999809265137,&quot;right&quot;:1.2699999809265137,&quot;top&quot;:0.025999998673796654},&quot;type&quot;:0}],&quot;type&quot;:0},{&quot;id&quot;:&quot;2025-07-11T22:46: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3.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04.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05.xml><?xml version="1.0" encoding="utf-8"?>
<p:tagLst xmlns:p="http://schemas.openxmlformats.org/presentationml/2006/main">
  <p:tag name="resource_record_key" val="{&quot;65&quot;:[20202545],&quot;70&quot;:[3424922,3424011,3426804,3317092,3423864,3322035,3405897,333355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16291</Words>
  <Application>WPS 演示</Application>
  <PresentationFormat>宽屏</PresentationFormat>
  <Paragraphs>524</Paragraphs>
  <Slides>57</Slides>
  <Notes>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57</vt:i4>
      </vt:variant>
    </vt:vector>
  </HeadingPairs>
  <TitlesOfParts>
    <vt:vector size="78" baseType="lpstr">
      <vt:lpstr>Arial</vt:lpstr>
      <vt:lpstr>宋体</vt:lpstr>
      <vt:lpstr>Wingdings</vt:lpstr>
      <vt:lpstr>微软雅黑</vt:lpstr>
      <vt:lpstr>汉仪旗黑-85S</vt:lpstr>
      <vt:lpstr>黑体</vt:lpstr>
      <vt:lpstr>Viner Hand ITC</vt:lpstr>
      <vt:lpstr>汉仪旗黑-85S</vt:lpstr>
      <vt:lpstr>Segoe UI</vt:lpstr>
      <vt:lpstr>Arial Unicode MS</vt:lpstr>
      <vt:lpstr>Wingdings</vt:lpstr>
      <vt:lpstr>Arial</vt:lpstr>
      <vt:lpstr>Arial Black</vt:lpstr>
      <vt:lpstr>荆南缘默体</vt:lpstr>
      <vt:lpstr>方正黑体_GBK</vt:lpstr>
      <vt:lpstr>NEU-BZ-S92</vt:lpstr>
      <vt:lpstr>NEU-HZ-S92</vt:lpstr>
      <vt:lpstr>方正书宋_GBK</vt:lpstr>
      <vt:lpstr>Segoe Print</vt:lpstr>
      <vt:lpstr>Office 主题​​</vt:lpstr>
      <vt:lpstr>1_Office 主题​​</vt:lpstr>
      <vt:lpstr>第一章 政府与非营利组织会计概述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政府会计与政府预算</vt:lpstr>
      <vt:lpstr>第二节  政府会计与政府预算</vt:lpstr>
      <vt:lpstr>第二节  政府会计与政府预算</vt:lpstr>
      <vt:lpstr>PowerPoint 演示文稿</vt:lpstr>
      <vt:lpstr>政府会计与政府预算</vt:lpstr>
      <vt:lpstr>第二节  政府会计与政府预算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政府与非营利组织会计概述</dc:title>
  <dc:creator/>
  <cp:lastModifiedBy>徐曙娜</cp:lastModifiedBy>
  <cp:revision>20</cp:revision>
  <dcterms:created xsi:type="dcterms:W3CDTF">2025-07-11T14:47:00Z</dcterms:created>
  <dcterms:modified xsi:type="dcterms:W3CDTF">2025-07-20T13:28:48Z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