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372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68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916430" y="482600"/>
            <a:ext cx="8559165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23265" y="1646555"/>
            <a:ext cx="10699115" cy="4735195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080" y="64617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905"/>
            <a:ext cx="1640205" cy="13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5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3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0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184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16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40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16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7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31A3-AA1A-49A6-A64F-D8696F8F256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8E5B-6D91-4621-9645-A0B52F4236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5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6" y="274638"/>
            <a:ext cx="109730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2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6757" y="3026241"/>
            <a:ext cx="521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prstClr val="black"/>
                </a:solidFill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</a:rPr>
              <a:t>6</a:t>
            </a:r>
            <a:r>
              <a:rPr lang="zh-CN" altLang="zh-CN" sz="3600" b="1" dirty="0">
                <a:solidFill>
                  <a:prstClr val="black"/>
                </a:solidFill>
              </a:rPr>
              <a:t>章</a:t>
            </a:r>
            <a:r>
              <a:rPr lang="en-US" altLang="zh-CN" sz="3600" b="1" dirty="0">
                <a:solidFill>
                  <a:prstClr val="black"/>
                </a:solidFill>
              </a:rPr>
              <a:t>  </a:t>
            </a:r>
            <a:r>
              <a:rPr lang="zh-CN" altLang="zh-CN" sz="3600" b="1" dirty="0">
                <a:solidFill>
                  <a:prstClr val="black"/>
                </a:solidFill>
              </a:rPr>
              <a:t>应收款管理系统</a:t>
            </a:r>
          </a:p>
        </p:txBody>
      </p:sp>
    </p:spTree>
    <p:extLst>
      <p:ext uri="{BB962C8B-B14F-4D97-AF65-F5344CB8AC3E}">
        <p14:creationId xmlns:p14="http://schemas.microsoft.com/office/powerpoint/2010/main" val="82095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</a:t>
            </a:r>
            <a:r>
              <a:rPr lang="zh-CN" altLang="zh-CN" dirty="0"/>
              <a:t>　应收款管理系统初始设置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6.3.3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选项设置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6-3</a:t>
            </a:r>
            <a:r>
              <a:rPr lang="zh-CN" altLang="zh-CN" dirty="0"/>
              <a:t>】　应收款管理系统选项设置</a:t>
            </a:r>
            <a:r>
              <a:rPr lang="en-US" altLang="zh-CN" dirty="0"/>
              <a:t>(</a:t>
            </a:r>
            <a:r>
              <a:rPr lang="zh-CN" altLang="zh-CN" dirty="0"/>
              <a:t>见表</a:t>
            </a:r>
            <a:r>
              <a:rPr lang="en-US" altLang="zh-CN" dirty="0"/>
              <a:t>6-16)</a:t>
            </a:r>
            <a:endParaRPr lang="zh-CN" altLang="zh-CN" dirty="0"/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【应收款管理】</a:t>
            </a:r>
            <a:r>
              <a:rPr lang="en-US" altLang="zh-CN" dirty="0"/>
              <a:t>-</a:t>
            </a:r>
            <a:r>
              <a:rPr lang="zh-CN" altLang="zh-CN" dirty="0"/>
              <a:t>【设置】</a:t>
            </a:r>
            <a:r>
              <a:rPr lang="en-US" altLang="zh-CN" dirty="0"/>
              <a:t>-</a:t>
            </a:r>
            <a:r>
              <a:rPr lang="zh-CN" altLang="zh-CN" dirty="0"/>
              <a:t>【选项】</a:t>
            </a:r>
            <a:r>
              <a:rPr lang="en-US" altLang="zh-CN" dirty="0"/>
              <a:t>,</a:t>
            </a:r>
            <a:r>
              <a:rPr lang="zh-CN" altLang="zh-CN" dirty="0"/>
              <a:t>点击【编辑】激活</a:t>
            </a:r>
            <a:r>
              <a:rPr lang="en-US" altLang="zh-CN" dirty="0"/>
              <a:t>,</a:t>
            </a:r>
            <a:r>
              <a:rPr lang="zh-CN" altLang="zh-CN" dirty="0"/>
              <a:t>选择【常规】选项卡进行修改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切换到【凭证】选项卡</a:t>
            </a:r>
            <a:r>
              <a:rPr lang="en-US" altLang="zh-CN" dirty="0"/>
              <a:t>,</a:t>
            </a:r>
            <a:r>
              <a:rPr lang="zh-CN" altLang="zh-CN" dirty="0"/>
              <a:t>进行修改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6-7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切换到【核销设置】选项卡</a:t>
            </a:r>
            <a:r>
              <a:rPr lang="en-US" altLang="zh-CN" dirty="0"/>
              <a:t>,</a:t>
            </a:r>
            <a:r>
              <a:rPr lang="zh-CN" altLang="zh-CN" dirty="0"/>
              <a:t>进行修改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6-8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87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</a:t>
            </a:r>
            <a:r>
              <a:rPr lang="zh-CN" altLang="zh-CN" dirty="0"/>
              <a:t>　应收款管理系统初始设置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6.3.4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初始设置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6-3</a:t>
            </a:r>
            <a:r>
              <a:rPr lang="zh-CN" altLang="zh-CN" dirty="0"/>
              <a:t>】　应收款管理系统初始设置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设置科目。</a:t>
            </a:r>
          </a:p>
          <a:p>
            <a:r>
              <a:rPr lang="zh-CN" altLang="zh-CN" dirty="0"/>
              <a:t>基本科目设置包括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zh-CN" altLang="zh-CN" dirty="0"/>
              <a:t>应收科目</a:t>
            </a:r>
            <a:r>
              <a:rPr lang="en-US" altLang="zh-CN" dirty="0"/>
              <a:t>:</a:t>
            </a:r>
            <a:r>
              <a:rPr lang="zh-CN" altLang="zh-CN" dirty="0"/>
              <a:t>应收账款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zh-CN" altLang="zh-CN" dirty="0"/>
              <a:t>预收科目</a:t>
            </a:r>
            <a:r>
              <a:rPr lang="en-US" altLang="zh-CN" dirty="0"/>
              <a:t>:</a:t>
            </a:r>
            <a:r>
              <a:rPr lang="zh-CN" altLang="zh-CN" dirty="0"/>
              <a:t>预收账款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zh-CN" altLang="zh-CN" dirty="0"/>
              <a:t>销售收入科目</a:t>
            </a:r>
            <a:r>
              <a:rPr lang="en-US" altLang="zh-CN" dirty="0"/>
              <a:t>:</a:t>
            </a:r>
            <a:r>
              <a:rPr lang="zh-CN" altLang="zh-CN" dirty="0"/>
              <a:t>主营业务收入——电脑</a:t>
            </a:r>
            <a:r>
              <a:rPr lang="en-US" altLang="zh-CN" dirty="0"/>
              <a:t>(P3);</a:t>
            </a:r>
            <a:endParaRPr lang="zh-CN" altLang="zh-CN" dirty="0"/>
          </a:p>
          <a:p>
            <a:r>
              <a:rPr lang="zh-CN" altLang="zh-CN" dirty="0"/>
              <a:t>税金科目</a:t>
            </a:r>
            <a:r>
              <a:rPr lang="en-US" altLang="zh-CN" dirty="0"/>
              <a:t>:</a:t>
            </a:r>
            <a:r>
              <a:rPr lang="zh-CN" altLang="zh-CN" dirty="0"/>
              <a:t>应交税费——应交增值税</a:t>
            </a:r>
            <a:r>
              <a:rPr lang="en-US" altLang="zh-CN" dirty="0"/>
              <a:t>(</a:t>
            </a:r>
            <a:r>
              <a:rPr lang="zh-CN" altLang="zh-CN" dirty="0"/>
              <a:t>销项税额</a:t>
            </a:r>
            <a:r>
              <a:rPr lang="en-US" altLang="zh-CN" dirty="0"/>
              <a:t>);</a:t>
            </a:r>
            <a:endParaRPr lang="zh-CN" altLang="zh-CN" dirty="0"/>
          </a:p>
          <a:p>
            <a:r>
              <a:rPr lang="zh-CN" altLang="zh-CN" dirty="0"/>
              <a:t>银行承兑科目</a:t>
            </a:r>
            <a:r>
              <a:rPr lang="en-US" altLang="zh-CN" dirty="0"/>
              <a:t>:</a:t>
            </a:r>
            <a:r>
              <a:rPr lang="zh-CN" altLang="zh-CN" dirty="0"/>
              <a:t>应收票据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zh-CN" altLang="zh-CN" dirty="0"/>
              <a:t>商业承兑科目</a:t>
            </a:r>
            <a:r>
              <a:rPr lang="en-US" altLang="zh-CN" dirty="0"/>
              <a:t>:</a:t>
            </a:r>
            <a:r>
              <a:rPr lang="zh-CN" altLang="zh-CN" dirty="0"/>
              <a:t>应收票据。</a:t>
            </a:r>
          </a:p>
          <a:p>
            <a:r>
              <a:rPr lang="zh-CN" altLang="zh-CN" dirty="0"/>
              <a:t>结算方式科目设置</a:t>
            </a:r>
            <a:r>
              <a:rPr lang="en-US" altLang="zh-CN" dirty="0"/>
              <a:t>:</a:t>
            </a:r>
            <a:r>
              <a:rPr lang="zh-CN" altLang="zh-CN" dirty="0"/>
              <a:t>现金支票、转账支票科目为银行存款——工商银行存款。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56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</a:t>
            </a:r>
            <a:r>
              <a:rPr lang="zh-CN" altLang="zh-CN" dirty="0"/>
              <a:t>　应收款管理系统初始设置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6.3.5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录入期初余额</a:t>
            </a:r>
          </a:p>
          <a:p>
            <a:r>
              <a:rPr lang="zh-CN" altLang="zh-CN" dirty="0"/>
              <a:t>在启用应收款管理系统时</a:t>
            </a:r>
            <a:r>
              <a:rPr lang="en-US" altLang="zh-CN" dirty="0"/>
              <a:t>,</a:t>
            </a:r>
            <a:r>
              <a:rPr lang="zh-CN" altLang="zh-CN" dirty="0"/>
              <a:t>需要将以前还没有处理完毕的单据全部录入系统中</a:t>
            </a:r>
            <a:r>
              <a:rPr lang="en-US" altLang="zh-CN" dirty="0"/>
              <a:t>,</a:t>
            </a:r>
            <a:r>
              <a:rPr lang="zh-CN" altLang="zh-CN" dirty="0"/>
              <a:t>用作系统的期初余额处理</a:t>
            </a:r>
            <a:r>
              <a:rPr lang="en-US" altLang="zh-CN" dirty="0"/>
              <a:t>,</a:t>
            </a:r>
            <a:r>
              <a:rPr lang="zh-CN" altLang="zh-CN" dirty="0"/>
              <a:t>通过期初余额录入</a:t>
            </a:r>
            <a:r>
              <a:rPr lang="en-US" altLang="zh-CN" dirty="0"/>
              <a:t>,</a:t>
            </a:r>
            <a:r>
              <a:rPr lang="zh-CN" altLang="zh-CN" dirty="0"/>
              <a:t>可以将正式启用账套前的所有应收业务数据录入系统中</a:t>
            </a:r>
            <a:r>
              <a:rPr lang="en-US" altLang="zh-CN" dirty="0"/>
              <a:t>,</a:t>
            </a:r>
            <a:r>
              <a:rPr lang="zh-CN" altLang="zh-CN" dirty="0"/>
              <a:t>作为期初建账的数据对其进行管理。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26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</a:t>
            </a:r>
            <a:r>
              <a:rPr lang="zh-CN" altLang="zh-CN" dirty="0"/>
              <a:t>　应收款管理系统日常业务处理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应收款业务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6-4</a:t>
            </a:r>
            <a:r>
              <a:rPr lang="zh-CN" altLang="zh-CN" dirty="0"/>
              <a:t>】　应收款业务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应收单据录入。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应收单据审核。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应收单据修改。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凭证删除。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20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</a:t>
            </a:r>
            <a:r>
              <a:rPr lang="zh-CN" altLang="zh-CN" dirty="0"/>
              <a:t>　应收款管理系统日常业务处理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收回欠款业务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6-4</a:t>
            </a:r>
            <a:r>
              <a:rPr lang="zh-CN" altLang="zh-CN" dirty="0"/>
              <a:t>】　收回欠款业务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收款单据录入。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收款单据审核。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核销处理</a:t>
            </a:r>
          </a:p>
          <a:p>
            <a:r>
              <a:rPr lang="zh-CN" altLang="zh-CN" dirty="0"/>
              <a:t>核销处理是指收回客户款项</a:t>
            </a:r>
            <a:r>
              <a:rPr lang="en-US" altLang="zh-CN" dirty="0"/>
              <a:t>,</a:t>
            </a:r>
            <a:r>
              <a:rPr lang="zh-CN" altLang="zh-CN" dirty="0"/>
              <a:t>核销该客户应收款</a:t>
            </a:r>
            <a:r>
              <a:rPr lang="en-US" altLang="zh-CN" dirty="0"/>
              <a:t>,</a:t>
            </a:r>
            <a:r>
              <a:rPr lang="zh-CN" altLang="zh-CN" dirty="0"/>
              <a:t>可以建立收款与应收款的核销记录</a:t>
            </a:r>
            <a:r>
              <a:rPr lang="en-US" altLang="zh-CN" dirty="0"/>
              <a:t>,</a:t>
            </a:r>
            <a:r>
              <a:rPr lang="zh-CN" altLang="zh-CN" dirty="0"/>
              <a:t>监督应收款及时核销</a:t>
            </a:r>
            <a:r>
              <a:rPr lang="en-US" altLang="zh-CN" dirty="0"/>
              <a:t>,</a:t>
            </a:r>
            <a:r>
              <a:rPr lang="zh-CN" altLang="zh-CN" dirty="0"/>
              <a:t>加强往来款项管理。</a:t>
            </a:r>
          </a:p>
          <a:p>
            <a:r>
              <a:rPr lang="zh-CN" altLang="zh-CN" dirty="0"/>
              <a:t>系统提供两种核销方式</a:t>
            </a:r>
            <a:r>
              <a:rPr lang="en-US" altLang="zh-CN" dirty="0"/>
              <a:t>:</a:t>
            </a:r>
            <a:r>
              <a:rPr lang="zh-CN" altLang="zh-CN" dirty="0"/>
              <a:t>一种是自动核销</a:t>
            </a:r>
            <a:r>
              <a:rPr lang="en-US" altLang="zh-CN" dirty="0"/>
              <a:t>,</a:t>
            </a:r>
            <a:r>
              <a:rPr lang="zh-CN" altLang="zh-CN" dirty="0"/>
              <a:t>指系统自动确定系统内收款与应收款的对应关系</a:t>
            </a:r>
            <a:r>
              <a:rPr lang="en-US" altLang="zh-CN" dirty="0"/>
              <a:t>;</a:t>
            </a:r>
            <a:r>
              <a:rPr lang="zh-CN" altLang="zh-CN" dirty="0"/>
              <a:t>另一种是手工核销</a:t>
            </a:r>
            <a:r>
              <a:rPr lang="en-US" altLang="zh-CN" dirty="0"/>
              <a:t>,</a:t>
            </a:r>
            <a:r>
              <a:rPr lang="zh-CN" altLang="zh-CN" dirty="0"/>
              <a:t>指用户手工确定系统内收款与应收款的对应关系</a:t>
            </a:r>
            <a:r>
              <a:rPr lang="en-US" altLang="zh-CN" dirty="0"/>
              <a:t>,</a:t>
            </a:r>
            <a:r>
              <a:rPr lang="zh-CN" altLang="zh-CN" dirty="0"/>
              <a:t>选择进行核销。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141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</a:t>
            </a:r>
            <a:r>
              <a:rPr lang="zh-CN" altLang="zh-CN" dirty="0"/>
              <a:t>　应收款管理系统日常业务处理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制单处理</a:t>
            </a:r>
          </a:p>
          <a:p>
            <a:r>
              <a:rPr lang="zh-CN" altLang="zh-CN" dirty="0"/>
              <a:t>如果在填制各种单据之后没有立即制单</a:t>
            </a:r>
            <a:r>
              <a:rPr lang="en-US" altLang="zh-CN" dirty="0"/>
              <a:t>,</a:t>
            </a:r>
            <a:r>
              <a:rPr lang="zh-CN" altLang="zh-CN" dirty="0"/>
              <a:t>则可以在【应收款管理】</a:t>
            </a:r>
            <a:r>
              <a:rPr lang="en-US" altLang="zh-CN" dirty="0"/>
              <a:t>-</a:t>
            </a:r>
            <a:r>
              <a:rPr lang="zh-CN" altLang="zh-CN" dirty="0"/>
              <a:t>【制单处理】功能下完成制单工作。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6.4.5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单据查询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发票查询。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应收单查询。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收付款单查询。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557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</a:t>
            </a:r>
            <a:r>
              <a:rPr lang="zh-CN" altLang="zh-CN" dirty="0"/>
              <a:t>　应收款管理系统日常业务处理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6.4.6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账表管理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业务总账的查询。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业务余额表的查询。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业务明细账的查询。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1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</a:t>
            </a:r>
            <a:r>
              <a:rPr lang="zh-CN" altLang="zh-CN" dirty="0"/>
              <a:t>　应收款管理系统期末业务处理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6.5.1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计提坏账准备</a:t>
            </a:r>
          </a:p>
          <a:p>
            <a:r>
              <a:rPr lang="zh-CN" altLang="zh-CN" dirty="0"/>
              <a:t>坏账准备根据用户对坏账准备计提方法和比例的设置</a:t>
            </a:r>
            <a:r>
              <a:rPr lang="en-US" altLang="zh-CN" dirty="0"/>
              <a:t>,</a:t>
            </a:r>
            <a:r>
              <a:rPr lang="zh-CN" altLang="zh-CN" dirty="0"/>
              <a:t>自动计算和生成有关凭证。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6-5</a:t>
            </a:r>
            <a:r>
              <a:rPr lang="zh-CN" altLang="zh-CN" dirty="0"/>
              <a:t>】　</a:t>
            </a:r>
            <a:r>
              <a:rPr lang="en-US" altLang="zh-CN" dirty="0"/>
              <a:t>1</a:t>
            </a:r>
            <a:r>
              <a:rPr lang="zh-CN" altLang="zh-CN" dirty="0"/>
              <a:t>月</a:t>
            </a:r>
            <a:r>
              <a:rPr lang="en-US" altLang="zh-CN" dirty="0"/>
              <a:t>30</a:t>
            </a:r>
            <a:r>
              <a:rPr lang="zh-CN" altLang="zh-CN" dirty="0"/>
              <a:t>日</a:t>
            </a:r>
            <a:r>
              <a:rPr lang="en-US" altLang="zh-CN" dirty="0"/>
              <a:t>,</a:t>
            </a:r>
            <a:r>
              <a:rPr lang="zh-CN" altLang="zh-CN" dirty="0"/>
              <a:t>计提本月坏账准备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【设置】</a:t>
            </a:r>
            <a:r>
              <a:rPr lang="en-US" altLang="zh-CN" dirty="0"/>
              <a:t>-</a:t>
            </a:r>
            <a:r>
              <a:rPr lang="zh-CN" altLang="zh-CN" dirty="0"/>
              <a:t>【选项】</a:t>
            </a:r>
            <a:r>
              <a:rPr lang="en-US" altLang="zh-CN" dirty="0"/>
              <a:t>,</a:t>
            </a:r>
            <a:r>
              <a:rPr lang="zh-CN" altLang="zh-CN" dirty="0"/>
              <a:t>在【常规】选项卡中点击【编辑】</a:t>
            </a:r>
            <a:r>
              <a:rPr lang="en-US" altLang="zh-CN" dirty="0"/>
              <a:t>,</a:t>
            </a:r>
            <a:r>
              <a:rPr lang="zh-CN" altLang="zh-CN" dirty="0"/>
              <a:t>即可在“坏账处理方式”中选择“应收余额百分比法”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6-38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【设置】</a:t>
            </a:r>
            <a:r>
              <a:rPr lang="en-US" altLang="zh-CN" dirty="0"/>
              <a:t>-</a:t>
            </a:r>
            <a:r>
              <a:rPr lang="zh-CN" altLang="zh-CN" dirty="0"/>
              <a:t>【初始设置】</a:t>
            </a:r>
            <a:r>
              <a:rPr lang="en-US" altLang="zh-CN" dirty="0"/>
              <a:t>,</a:t>
            </a:r>
            <a:r>
              <a:rPr lang="zh-CN" altLang="zh-CN" dirty="0"/>
              <a:t>录入相应的内容之后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6-39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【坏账处理】</a:t>
            </a:r>
            <a:r>
              <a:rPr lang="en-US" altLang="zh-CN" dirty="0"/>
              <a:t>-</a:t>
            </a:r>
            <a:r>
              <a:rPr lang="zh-CN" altLang="zh-CN" dirty="0"/>
              <a:t>【计提坏账准备】</a:t>
            </a:r>
            <a:r>
              <a:rPr lang="en-US" altLang="zh-CN" dirty="0"/>
              <a:t>,</a:t>
            </a:r>
            <a:r>
              <a:rPr lang="zh-CN" altLang="zh-CN" dirty="0"/>
              <a:t>如果金额正确</a:t>
            </a:r>
            <a:r>
              <a:rPr lang="en-US" altLang="zh-CN" dirty="0"/>
              <a:t>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选择“立即制单”</a:t>
            </a:r>
            <a:r>
              <a:rPr lang="en-US" altLang="zh-CN" dirty="0"/>
              <a:t>,</a:t>
            </a:r>
            <a:r>
              <a:rPr lang="zh-CN" altLang="zh-CN" dirty="0"/>
              <a:t>点击【保存】</a:t>
            </a:r>
            <a:r>
              <a:rPr lang="en-US" altLang="zh-CN" dirty="0"/>
              <a:t>,</a:t>
            </a:r>
            <a:r>
              <a:rPr lang="zh-CN" altLang="zh-CN" dirty="0"/>
              <a:t>凭证“已生成”并传递到总账系统中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811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</a:t>
            </a:r>
            <a:r>
              <a:rPr lang="zh-CN" altLang="zh-CN" dirty="0"/>
              <a:t>　应收款管理系统期末业务处理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6.5.2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月末结账</a:t>
            </a:r>
          </a:p>
          <a:p>
            <a:r>
              <a:rPr lang="zh-CN" altLang="zh-CN" dirty="0"/>
              <a:t>当确认应收款管理系统的当期业务全部处理完毕后</a:t>
            </a:r>
            <a:r>
              <a:rPr lang="en-US" altLang="zh-CN" dirty="0"/>
              <a:t>,</a:t>
            </a:r>
            <a:r>
              <a:rPr lang="zh-CN" altLang="zh-CN" dirty="0"/>
              <a:t>就可以选择执行月末结账功能。当执行了月末结账功能后</a:t>
            </a:r>
            <a:r>
              <a:rPr lang="en-US" altLang="zh-CN" dirty="0"/>
              <a:t>,</a:t>
            </a:r>
            <a:r>
              <a:rPr lang="zh-CN" altLang="zh-CN" dirty="0"/>
              <a:t>该月将不能再进行任何财务处理。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6-5</a:t>
            </a:r>
            <a:r>
              <a:rPr lang="zh-CN" altLang="zh-CN" dirty="0"/>
              <a:t>】　月末结账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【期末处理】</a:t>
            </a:r>
            <a:r>
              <a:rPr lang="en-US" altLang="zh-CN" dirty="0"/>
              <a:t>-</a:t>
            </a:r>
            <a:r>
              <a:rPr lang="zh-CN" altLang="zh-CN" dirty="0"/>
              <a:t>【月末结账】</a:t>
            </a:r>
            <a:r>
              <a:rPr lang="en-US" altLang="zh-CN" dirty="0"/>
              <a:t>,</a:t>
            </a:r>
            <a:r>
              <a:rPr lang="zh-CN" altLang="zh-CN" dirty="0"/>
              <a:t>录入结账标志“</a:t>
            </a:r>
            <a:r>
              <a:rPr lang="en-US" altLang="zh-CN" dirty="0"/>
              <a:t>Y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如果要查看处理类型的详细情况</a:t>
            </a:r>
            <a:r>
              <a:rPr lang="en-US" altLang="zh-CN" dirty="0"/>
              <a:t>,</a:t>
            </a:r>
            <a:r>
              <a:rPr lang="zh-CN" altLang="zh-CN" dirty="0"/>
              <a:t>则可双击要查看的类型</a:t>
            </a:r>
            <a:r>
              <a:rPr lang="en-US" altLang="zh-CN" dirty="0"/>
              <a:t>,</a:t>
            </a:r>
            <a:r>
              <a:rPr lang="zh-CN" altLang="zh-CN" dirty="0"/>
              <a:t>否则点击【完成】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结账完毕之后出现“</a:t>
            </a:r>
            <a:r>
              <a:rPr lang="en-US" altLang="zh-CN" dirty="0"/>
              <a:t>1</a:t>
            </a:r>
            <a:r>
              <a:rPr lang="zh-CN" altLang="zh-CN" dirty="0"/>
              <a:t>月份结账成功”提示框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结账工作全部结束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6-44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4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</a:t>
            </a:r>
            <a:r>
              <a:rPr lang="zh-CN" altLang="zh-CN" dirty="0"/>
              <a:t>　应收款管理系统期末业务处理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6.5.3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取消月末结账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6-5</a:t>
            </a:r>
            <a:r>
              <a:rPr lang="zh-CN" altLang="zh-CN" dirty="0"/>
              <a:t>】　取消月末结账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只有账套主管有权取消结账</a:t>
            </a:r>
            <a:r>
              <a:rPr lang="en-US" altLang="zh-CN" dirty="0"/>
              <a:t>,</a:t>
            </a:r>
            <a:r>
              <a:rPr lang="zh-CN" altLang="zh-CN" dirty="0"/>
              <a:t>可选择【期末处理】</a:t>
            </a:r>
            <a:r>
              <a:rPr lang="en-US" altLang="zh-CN" dirty="0"/>
              <a:t>-</a:t>
            </a:r>
            <a:r>
              <a:rPr lang="zh-CN" altLang="zh-CN" dirty="0"/>
              <a:t>【取消结账】</a:t>
            </a:r>
            <a:r>
              <a:rPr lang="en-US" altLang="zh-CN" dirty="0"/>
              <a:t>,</a:t>
            </a:r>
            <a:r>
              <a:rPr lang="zh-CN" altLang="zh-CN" dirty="0"/>
              <a:t>选择最后一个已结账的月份之后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即可取消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6-45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243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767567" y="500668"/>
            <a:ext cx="8711806" cy="6477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录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2488640" y="2139114"/>
            <a:ext cx="6390109" cy="3850764"/>
            <a:chOff x="2488640" y="2139114"/>
            <a:chExt cx="6390109" cy="3850764"/>
          </a:xfrm>
        </p:grpSpPr>
        <p:grpSp>
          <p:nvGrpSpPr>
            <p:cNvPr id="17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32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6.1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应收款管理系统概述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8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6.2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应收款管理系统应用案例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2" name="Group 12"/>
            <p:cNvGrpSpPr/>
            <p:nvPr/>
          </p:nvGrpSpPr>
          <p:grpSpPr bwMode="auto">
            <a:xfrm>
              <a:off x="2488640" y="3779276"/>
              <a:ext cx="6390109" cy="639332"/>
              <a:chOff x="0" y="0"/>
              <a:chExt cx="2982" cy="288"/>
            </a:xfrm>
          </p:grpSpPr>
          <p:sp>
            <p:nvSpPr>
              <p:cNvPr id="26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27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6.3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应收款管理系统初始设置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8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2488640" y="4657065"/>
              <a:ext cx="5832957" cy="419563"/>
              <a:chOff x="0" y="27"/>
              <a:chExt cx="2722" cy="189"/>
            </a:xfrm>
          </p:grpSpPr>
          <p:sp>
            <p:nvSpPr>
              <p:cNvPr id="24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6.4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应收款管理系统日常业务处理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604356" y="4549823"/>
              <a:ext cx="6274393" cy="639334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  <p:grpSp>
          <p:nvGrpSpPr>
            <p:cNvPr id="41" name="Group 8"/>
            <p:cNvGrpSpPr/>
            <p:nvPr/>
          </p:nvGrpSpPr>
          <p:grpSpPr bwMode="auto">
            <a:xfrm>
              <a:off x="2488640" y="5350546"/>
              <a:ext cx="6390109" cy="639332"/>
              <a:chOff x="0" y="0"/>
              <a:chExt cx="2982" cy="288"/>
            </a:xfrm>
          </p:grpSpPr>
          <p:sp>
            <p:nvSpPr>
              <p:cNvPr id="42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6.5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应收款管理系统期末业务处理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4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017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</a:t>
            </a:r>
            <a:r>
              <a:rPr lang="zh-CN" altLang="zh-CN" dirty="0"/>
              <a:t>　应收款管理系统概述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应收款管理系统简介 </a:t>
            </a:r>
          </a:p>
          <a:p>
            <a:r>
              <a:rPr lang="zh-CN" altLang="zh-CN" dirty="0"/>
              <a:t>应收款管理系统主要用于核算和管理客户往来款项。通过发票、其他应收单、收款单等单据的录入</a:t>
            </a:r>
            <a:r>
              <a:rPr lang="en-US" altLang="zh-CN" dirty="0"/>
              <a:t>,</a:t>
            </a:r>
            <a:r>
              <a:rPr lang="zh-CN" altLang="zh-CN" dirty="0"/>
              <a:t>对企业的往来账款进行综合管理</a:t>
            </a:r>
            <a:r>
              <a:rPr lang="en-US" altLang="zh-CN" dirty="0"/>
              <a:t>,</a:t>
            </a:r>
            <a:r>
              <a:rPr lang="zh-CN" altLang="zh-CN" dirty="0"/>
              <a:t>及时、准确地提供客户的往来账款余额资料</a:t>
            </a:r>
            <a:r>
              <a:rPr lang="en-US" altLang="zh-CN" dirty="0"/>
              <a:t>,</a:t>
            </a:r>
            <a:r>
              <a:rPr lang="zh-CN" altLang="zh-CN" dirty="0"/>
              <a:t>提供各种分析报表</a:t>
            </a:r>
            <a:r>
              <a:rPr lang="en-US" altLang="zh-CN" dirty="0"/>
              <a:t>,</a:t>
            </a:r>
            <a:r>
              <a:rPr lang="zh-CN" altLang="zh-CN" dirty="0"/>
              <a:t>如账龄分析表、周转分析、欠款分析、坏账分析、回款分析情况分析等</a:t>
            </a:r>
            <a:r>
              <a:rPr lang="en-US" altLang="zh-CN" dirty="0"/>
              <a:t>;</a:t>
            </a:r>
            <a:r>
              <a:rPr lang="zh-CN" altLang="zh-CN" dirty="0"/>
              <a:t>通过各种分析报表</a:t>
            </a:r>
            <a:r>
              <a:rPr lang="en-US" altLang="zh-CN" dirty="0"/>
              <a:t>,</a:t>
            </a:r>
            <a:r>
              <a:rPr lang="zh-CN" altLang="zh-CN" dirty="0"/>
              <a:t>帮助企业合理地进行资金的调配</a:t>
            </a:r>
            <a:r>
              <a:rPr lang="en-US" altLang="zh-CN" dirty="0"/>
              <a:t>,</a:t>
            </a:r>
            <a:r>
              <a:rPr lang="zh-CN" altLang="zh-CN" dirty="0"/>
              <a:t>提高资金的利用效率。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详细核算。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简单核算。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25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</a:t>
            </a:r>
            <a:r>
              <a:rPr lang="zh-CN" altLang="zh-CN" dirty="0"/>
              <a:t>　应收款管理系统概述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应收款管理系统处理流程</a:t>
            </a:r>
          </a:p>
          <a:p>
            <a:r>
              <a:rPr lang="zh-CN" altLang="zh-CN" dirty="0"/>
              <a:t>应收款管理系统处理流程如图</a:t>
            </a:r>
            <a:r>
              <a:rPr lang="en-US" altLang="zh-CN" dirty="0"/>
              <a:t>6-1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601.jpg" descr="id:21475044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18963" y="2743200"/>
            <a:ext cx="5460719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8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应收款管理系统应用案例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6-1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】建账</a:t>
            </a:r>
            <a:endParaRPr lang="zh-CN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/>
              <a:t>(1)</a:t>
            </a:r>
            <a:r>
              <a:rPr lang="zh-CN" altLang="zh-CN" dirty="0"/>
              <a:t>账套信息。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用户及权限。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83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应收款管理系统应用案例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6-2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】基础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档案设置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客户分类。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客户档案。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供应商分类。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供应商档案。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凭证类别。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结算方式。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会计科目。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录入期初余额。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42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应收款管理系统应用案例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6-3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】应收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款管理业务初始设置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应收款管理系统选项设置。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应收款管理系统初始设置。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应收款管理系统期初余额。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6.2.4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6-4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】应收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款管理系统日常业务处理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应收款业务。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收回欠款业务。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手工核销华宏公司往来款。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63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应收款管理系统应用案例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6.2.5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6-5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】应收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款管理系统期末业务处理</a:t>
            </a:r>
          </a:p>
          <a:p>
            <a:r>
              <a:rPr lang="en-US" altLang="zh-CN" dirty="0"/>
              <a:t>(1)1</a:t>
            </a:r>
            <a:r>
              <a:rPr lang="zh-CN" altLang="zh-CN" dirty="0"/>
              <a:t>月</a:t>
            </a:r>
            <a:r>
              <a:rPr lang="en-US" altLang="zh-CN" dirty="0"/>
              <a:t>30</a:t>
            </a:r>
            <a:r>
              <a:rPr lang="zh-CN" altLang="zh-CN" dirty="0"/>
              <a:t>日</a:t>
            </a:r>
            <a:r>
              <a:rPr lang="en-US" altLang="zh-CN" dirty="0"/>
              <a:t>,</a:t>
            </a:r>
            <a:r>
              <a:rPr lang="zh-CN" altLang="zh-CN" dirty="0"/>
              <a:t>计提本月坏账准备。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月末结账。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取消月末结账。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637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</a:t>
            </a:r>
            <a:r>
              <a:rPr lang="zh-CN" altLang="zh-CN" dirty="0"/>
              <a:t>　应收款管理系统初始设置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系统启用</a:t>
            </a:r>
          </a:p>
          <a:p>
            <a:r>
              <a:rPr lang="zh-CN" altLang="zh-CN" dirty="0"/>
              <a:t>在对应收款管理系统设置之前</a:t>
            </a:r>
            <a:r>
              <a:rPr lang="en-US" altLang="zh-CN" dirty="0"/>
              <a:t>,</a:t>
            </a:r>
            <a:r>
              <a:rPr lang="zh-CN" altLang="zh-CN" dirty="0"/>
              <a:t>首先要启用“应收款管理”系统</a:t>
            </a:r>
            <a:r>
              <a:rPr lang="en-US" altLang="zh-CN" dirty="0"/>
              <a:t>,</a:t>
            </a:r>
            <a:r>
              <a:rPr lang="zh-CN" altLang="zh-CN" dirty="0"/>
              <a:t>如果建账时</a:t>
            </a:r>
            <a:r>
              <a:rPr lang="en-US" altLang="zh-CN" dirty="0"/>
              <a:t>,Admin</a:t>
            </a:r>
            <a:r>
              <a:rPr lang="zh-CN" altLang="zh-CN" dirty="0"/>
              <a:t>已经启用“应收款管理”系统</a:t>
            </a:r>
            <a:r>
              <a:rPr lang="en-US" altLang="zh-CN" dirty="0"/>
              <a:t>,</a:t>
            </a:r>
            <a:r>
              <a:rPr lang="zh-CN" altLang="zh-CN" dirty="0"/>
              <a:t>则省略此操作</a:t>
            </a:r>
            <a:r>
              <a:rPr lang="en-US" altLang="zh-CN" dirty="0"/>
              <a:t>;</a:t>
            </a:r>
            <a:r>
              <a:rPr lang="zh-CN" altLang="zh-CN" dirty="0"/>
              <a:t>否则以账套主管身份进行系统启用</a:t>
            </a:r>
            <a:r>
              <a:rPr lang="en-US" altLang="zh-CN" dirty="0"/>
              <a:t>,</a:t>
            </a:r>
            <a:r>
              <a:rPr lang="zh-CN" altLang="zh-CN" dirty="0"/>
              <a:t>并【重注册】刷新。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建账时同时启用“总账”“应收款管理”“应付款管理”系统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6-2</a:t>
            </a:r>
            <a:r>
              <a:rPr lang="zh-CN" altLang="zh-CN" dirty="0"/>
              <a:t>所示。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6.3.2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会计科目设置</a:t>
            </a:r>
          </a:p>
          <a:p>
            <a:r>
              <a:rPr lang="zh-CN" altLang="zh-CN" dirty="0"/>
              <a:t>【案例</a:t>
            </a:r>
            <a:r>
              <a:rPr lang="en-US" altLang="zh-CN" dirty="0"/>
              <a:t>6-2</a:t>
            </a:r>
            <a:r>
              <a:rPr lang="zh-CN" altLang="zh-CN" dirty="0"/>
              <a:t>】　会计科目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将</a:t>
            </a:r>
            <a:r>
              <a:rPr lang="en-US" altLang="zh-CN" dirty="0"/>
              <a:t>6</a:t>
            </a:r>
            <a:r>
              <a:rPr lang="zh-CN" altLang="zh-CN" dirty="0"/>
              <a:t>个科目设置辅助核算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6-3</a:t>
            </a:r>
            <a:r>
              <a:rPr lang="zh-CN" altLang="zh-CN" dirty="0"/>
              <a:t>、图</a:t>
            </a:r>
            <a:r>
              <a:rPr lang="en-US" altLang="zh-CN" dirty="0"/>
              <a:t>6-4</a:t>
            </a:r>
            <a:r>
              <a:rPr lang="zh-CN" altLang="zh-CN" dirty="0"/>
              <a:t>、图</a:t>
            </a:r>
            <a:r>
              <a:rPr lang="en-US" altLang="zh-CN" dirty="0"/>
              <a:t>6-5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10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47</Words>
  <Application>Microsoft Office PowerPoint</Application>
  <PresentationFormat>宽屏</PresentationFormat>
  <Paragraphs>127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方正宋黑简体</vt:lpstr>
      <vt:lpstr>黑体</vt:lpstr>
      <vt:lpstr>锐字工房云字库准圆GBK</vt:lpstr>
      <vt:lpstr>宋体</vt:lpstr>
      <vt:lpstr>Arial</vt:lpstr>
      <vt:lpstr>Calibri</vt:lpstr>
      <vt:lpstr>Calibri Light</vt:lpstr>
      <vt:lpstr>Office 主题</vt:lpstr>
      <vt:lpstr>1_Office 主题</vt:lpstr>
      <vt:lpstr>PowerPoint 演示文稿</vt:lpstr>
      <vt:lpstr>目  录</vt:lpstr>
      <vt:lpstr>6.1　应收款管理系统概述</vt:lpstr>
      <vt:lpstr>6.1　应收款管理系统概述</vt:lpstr>
      <vt:lpstr>6.2　应收款管理系统应用案例</vt:lpstr>
      <vt:lpstr>6.2　应收款管理系统应用案例</vt:lpstr>
      <vt:lpstr>6.2　应收款管理系统应用案例</vt:lpstr>
      <vt:lpstr>6.2　应收款管理系统应用案例</vt:lpstr>
      <vt:lpstr>6.3　应收款管理系统初始设置</vt:lpstr>
      <vt:lpstr>6.3　应收款管理系统初始设置</vt:lpstr>
      <vt:lpstr>6.3　应收款管理系统初始设置</vt:lpstr>
      <vt:lpstr>6.3　应收款管理系统初始设置</vt:lpstr>
      <vt:lpstr>6.4　应收款管理系统日常业务处理</vt:lpstr>
      <vt:lpstr>6.4　应收款管理系统日常业务处理</vt:lpstr>
      <vt:lpstr>6.4　应收款管理系统日常业务处理</vt:lpstr>
      <vt:lpstr>6.4　应收款管理系统日常业务处理</vt:lpstr>
      <vt:lpstr>6.5　应收款管理系统期末业务处理</vt:lpstr>
      <vt:lpstr>6.5　应收款管理系统期末业务处理</vt:lpstr>
      <vt:lpstr>6.5　应收款管理系统期末业务处理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2021-07-11T08:35:40Z</dcterms:created>
  <dcterms:modified xsi:type="dcterms:W3CDTF">2021-07-11T08:54:13Z</dcterms:modified>
</cp:coreProperties>
</file>