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66" r:id="rId7"/>
    <p:sldId id="267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200" cy="6858000"/>
            <a:chOff x="0" y="0"/>
            <a:chExt cx="19120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805" y="5428"/>
              <a:ext cx="559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24560" y="1293495"/>
            <a:ext cx="1058481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charset="0"/>
                <a:ea typeface="黑体" charset="0"/>
                <a:cs typeface="黑体" charset="0"/>
              </a:rPr>
              <a:t>第二章　适用于各种运输方式的贸易术语</a:t>
            </a:r>
            <a:endParaRPr lang="zh-CN" altLang="en-US" sz="4400" b="1"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7675" y="2454910"/>
            <a:ext cx="737997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第一节　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EXW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术语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FCA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CPT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CIP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术语</a:t>
            </a:r>
            <a:endParaRPr lang="en-US" altLang="zh-CN" sz="3200" b="1">
              <a:latin typeface="黑体" charset="0"/>
              <a:ea typeface="黑体" charset="0"/>
              <a:cs typeface="黑体" charset="0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第三节　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DAP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DPU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3200" b="1">
                <a:latin typeface="黑体" charset="0"/>
                <a:ea typeface="黑体" charset="0"/>
                <a:cs typeface="黑体" charset="0"/>
              </a:rPr>
              <a:t>DDP</a:t>
            </a:r>
            <a:r>
              <a:rPr lang="zh-CN" altLang="en-US" sz="3200" b="1"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3200" b="1">
              <a:latin typeface="黑体" charset="0"/>
              <a:ea typeface="黑体" charset="0"/>
              <a:cs typeface="黑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第一节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EXW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070" y="1262380"/>
            <a:ext cx="11658600" cy="357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/>
              <a:t>一、</a:t>
            </a:r>
            <a:r>
              <a:rPr lang="en-US" altLang="zh-CN"/>
              <a:t> EXW</a:t>
            </a:r>
            <a:r>
              <a:rPr lang="zh-CN" altLang="en-US"/>
              <a:t>术语的含义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en-US" altLang="zh-CN"/>
              <a:t>EXW</a:t>
            </a:r>
            <a:r>
              <a:rPr lang="zh-CN" altLang="en-US"/>
              <a:t>：</a:t>
            </a:r>
            <a:r>
              <a:rPr lang="en-US" altLang="zh-CN"/>
              <a:t>Ex Works(insert named place of delivery) = </a:t>
            </a:r>
            <a:r>
              <a:rPr lang="zh-CN" altLang="en-US"/>
              <a:t>工厂交货</a:t>
            </a:r>
            <a:r>
              <a:rPr lang="en-US" altLang="zh-CN"/>
              <a:t>(</a:t>
            </a:r>
            <a:r>
              <a:rPr lang="zh-CN" altLang="en-US"/>
              <a:t>插入指定交货地点</a:t>
            </a:r>
            <a:r>
              <a:rPr lang="en-US" altLang="zh-CN"/>
              <a:t>)</a:t>
            </a:r>
            <a:r>
              <a:rPr lang="en-US" altLang="zh-CN">
                <a:sym typeface="+mn-ea"/>
              </a:rPr>
              <a:t>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</a:t>
            </a:r>
            <a:endParaRPr lang="en-US" altLang="zh-CN"/>
          </a:p>
          <a:p>
            <a:pPr>
              <a:lnSpc>
                <a:spcPct val="140000"/>
              </a:lnSpc>
            </a:pPr>
            <a:r>
              <a:rPr lang="zh-CN" altLang="en-US"/>
              <a:t>二、</a:t>
            </a:r>
            <a:r>
              <a:rPr lang="en-US" altLang="zh-CN"/>
              <a:t> </a:t>
            </a:r>
            <a:r>
              <a:rPr lang="zh-CN" altLang="en-US"/>
              <a:t>关于买卖双方义务的规定</a:t>
            </a: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>
              <a:lnSpc>
                <a:spcPct val="140000"/>
              </a:lnSpc>
            </a:pPr>
            <a:endParaRPr lang="zh-CN" altLang="en-US"/>
          </a:p>
          <a:p>
            <a:pPr lvl="0">
              <a:lnSpc>
                <a:spcPct val="140000"/>
              </a:lnSpc>
            </a:pP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079500" y="2590165"/>
          <a:ext cx="85344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800"/>
                <a:gridCol w="2844800"/>
                <a:gridCol w="28448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控制货物后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协助提供</a:t>
                      </a:r>
                      <a:r>
                        <a:rPr lang="zh-CN" altLang="en-US"/>
                        <a:t>相关信息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自负风险办理进出口手续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无义务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全权负责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交货前所有费用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提货后全部费用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4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33070" y="5066665"/>
            <a:ext cx="753046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40000"/>
              </a:lnSpc>
            </a:pPr>
            <a:r>
              <a:rPr lang="zh-CN" altLang="en-US">
                <a:sym typeface="+mn-ea"/>
              </a:rPr>
              <a:t>三、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使用</a:t>
            </a:r>
            <a:r>
              <a:rPr lang="en-US" altLang="zh-CN">
                <a:sym typeface="+mn-ea"/>
              </a:rPr>
              <a:t>EXW</a:t>
            </a:r>
            <a:r>
              <a:rPr lang="zh-CN" altLang="en-US">
                <a:sym typeface="+mn-ea"/>
              </a:rPr>
              <a:t>术语时应注意的问题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一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关于货物的交接问题：</a:t>
            </a:r>
            <a:r>
              <a:rPr lang="zh-CN" altLang="en-US"/>
              <a:t>必须明确约定具体交货点</a:t>
            </a:r>
            <a:endParaRPr lang="zh-CN" altLang="en-US"/>
          </a:p>
          <a:p>
            <a:pPr lvl="1">
              <a:lnSpc>
                <a:spcPct val="14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二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关于办理出口手续的问题：</a:t>
            </a:r>
            <a:r>
              <a:rPr lang="zh-CN" altLang="en-US"/>
              <a:t>买方需确认出口国清关政策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FCA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CPT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CIP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1850" y="1206500"/>
            <a:ext cx="11530965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　一、</a:t>
            </a:r>
            <a:r>
              <a:rPr lang="en-US" altLang="zh-CN"/>
              <a:t> FCA</a:t>
            </a:r>
            <a:r>
              <a:rPr lang="zh-CN" altLang="en-US"/>
              <a:t>术语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FCA</a:t>
            </a:r>
            <a:r>
              <a:rPr lang="zh-CN" altLang="en-US"/>
              <a:t>术语的含义</a:t>
            </a:r>
            <a:endParaRPr lang="zh-CN" altLang="en-US"/>
          </a:p>
          <a:p>
            <a:pPr lvl="2">
              <a:lnSpc>
                <a:spcPct val="120000"/>
              </a:lnSpc>
            </a:pPr>
            <a:r>
              <a:rPr lang="en-US" altLang="zh-CN"/>
              <a:t>Free Carrier(insert named place of delivery) = </a:t>
            </a:r>
            <a:r>
              <a:rPr lang="zh-CN" altLang="en-US"/>
              <a:t>货交承运人</a:t>
            </a:r>
            <a:r>
              <a:rPr lang="en-US" altLang="zh-CN"/>
              <a:t>(</a:t>
            </a:r>
            <a:r>
              <a:rPr lang="zh-CN" altLang="en-US"/>
              <a:t>插入指定交货地点</a:t>
            </a:r>
            <a:r>
              <a:rPr lang="en-US" altLang="zh-CN"/>
              <a:t>)</a:t>
            </a:r>
            <a:r>
              <a:rPr lang="en-US" altLang="zh-CN">
                <a:sym typeface="+mn-ea"/>
              </a:rPr>
              <a:t>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</a:t>
            </a:r>
            <a:endParaRPr lang="en-US" altLang="zh-CN"/>
          </a:p>
          <a:p>
            <a:pPr lvl="1">
              <a:lnSpc>
                <a:spcPct val="12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关于买卖双方主要义务的规定</a:t>
            </a:r>
            <a:endParaRPr lang="zh-CN" altLang="en-US"/>
          </a:p>
          <a:p>
            <a:pPr>
              <a:lnSpc>
                <a:spcPct val="120000"/>
              </a:lnSpc>
            </a:pP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371600" y="2615565"/>
          <a:ext cx="8534400" cy="233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800"/>
                <a:gridCol w="2844800"/>
                <a:gridCol w="28448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控制货物后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提供运输安全信息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订立运输和</a:t>
                      </a:r>
                      <a:r>
                        <a:rPr lang="zh-CN" altLang="en-US"/>
                        <a:t>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191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371600" y="5130165"/>
            <a:ext cx="767016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三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使用</a:t>
            </a:r>
            <a:r>
              <a:rPr lang="en-US" altLang="zh-CN">
                <a:sym typeface="+mn-ea"/>
              </a:rPr>
              <a:t>FCA</a:t>
            </a:r>
            <a:r>
              <a:rPr lang="zh-CN" altLang="en-US">
                <a:sym typeface="+mn-ea"/>
              </a:rPr>
              <a:t>术语应注意的问题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关于承运人和交货地点：买方安排</a:t>
            </a:r>
            <a:r>
              <a:rPr lang="zh-CN" altLang="en-US"/>
              <a:t>承运人，卖方负责装货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2. FCA</a:t>
            </a:r>
            <a:r>
              <a:rPr lang="zh-CN" altLang="en-US">
                <a:sym typeface="+mn-ea"/>
              </a:rPr>
              <a:t>条件下风险转移的问题：以</a:t>
            </a:r>
            <a:r>
              <a:rPr lang="zh-CN" altLang="en-US"/>
              <a:t>卖方完成交货为界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3. </a:t>
            </a:r>
            <a:r>
              <a:rPr lang="zh-CN" altLang="en-US">
                <a:sym typeface="+mn-ea"/>
              </a:rPr>
              <a:t>有关责任和费用的划分问题：卖方自负</a:t>
            </a:r>
            <a:r>
              <a:rPr lang="zh-CN" altLang="en-US">
                <a:sym typeface="+mn-ea"/>
              </a:rPr>
              <a:t>交货风险和费用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4970" y="1296035"/>
            <a:ext cx="119989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二、</a:t>
            </a:r>
            <a:r>
              <a:rPr lang="en-US" altLang="zh-CN"/>
              <a:t> CPT</a:t>
            </a:r>
            <a:r>
              <a:rPr lang="zh-CN" altLang="en-US"/>
              <a:t>术语</a:t>
            </a:r>
            <a:endParaRPr lang="zh-CN" altLang="en-US"/>
          </a:p>
          <a:p>
            <a:pPr lvl="1"/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CPT</a:t>
            </a:r>
            <a:r>
              <a:rPr lang="zh-CN" altLang="en-US"/>
              <a:t>术语的含义</a:t>
            </a:r>
            <a:endParaRPr lang="zh-CN" altLang="en-US"/>
          </a:p>
          <a:p>
            <a:pPr lvl="2"/>
            <a:r>
              <a:rPr lang="en-US" altLang="zh-CN"/>
              <a:t>Carriage Paid To(insert named place of destination) = </a:t>
            </a:r>
            <a:r>
              <a:rPr lang="zh-CN" altLang="en-US"/>
              <a:t>运费付至</a:t>
            </a:r>
            <a:r>
              <a:rPr lang="en-US" altLang="zh-CN"/>
              <a:t>(</a:t>
            </a:r>
            <a:r>
              <a:rPr lang="zh-CN" altLang="en-US"/>
              <a:t>插入指定目的地</a:t>
            </a:r>
            <a:r>
              <a:rPr lang="en-US" altLang="zh-CN"/>
              <a:t>)</a:t>
            </a:r>
            <a:r>
              <a:rPr lang="en-US" altLang="zh-CN">
                <a:sym typeface="+mn-ea"/>
              </a:rPr>
              <a:t>INCOTERMS</a:t>
            </a:r>
            <a:r>
              <a:rPr lang="en-US" altLang="en-US">
                <a:sym typeface="+mn-ea"/>
              </a:rPr>
              <a:t>® </a:t>
            </a:r>
            <a:r>
              <a:rPr lang="en-US" altLang="zh-CN">
                <a:sym typeface="+mn-ea"/>
              </a:rPr>
              <a:t>2020</a:t>
            </a:r>
            <a:endParaRPr lang="en-US" altLang="zh-CN"/>
          </a:p>
          <a:p>
            <a:pPr lvl="1"/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FCA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CPT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CIP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181100" y="2552065"/>
          <a:ext cx="10728960" cy="225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320"/>
                <a:gridCol w="3614420"/>
                <a:gridCol w="3538220"/>
              </a:tblGrid>
              <a:tr h="386715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746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控制货物后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订立运输合同，提供投保</a:t>
                      </a:r>
                      <a:r>
                        <a:rPr lang="zh-CN" altLang="en-US"/>
                        <a:t>信息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自行投保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装货费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卸货费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交货后费用（除运费）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87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270635" y="4949190"/>
            <a:ext cx="952373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三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使用</a:t>
            </a:r>
            <a:r>
              <a:rPr lang="en-US" altLang="zh-CN">
                <a:sym typeface="+mn-ea"/>
              </a:rPr>
              <a:t>CPT</a:t>
            </a:r>
            <a:r>
              <a:rPr lang="zh-CN" altLang="en-US">
                <a:sym typeface="+mn-ea"/>
              </a:rPr>
              <a:t>术语应注意的问题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风险划分的界限问题：</a:t>
            </a:r>
            <a:r>
              <a:rPr lang="zh-CN" altLang="en-US"/>
              <a:t>卖方只承担货物交给承运人控制之前的风险</a:t>
            </a:r>
            <a:r>
              <a:rPr lang="zh-CN" altLang="en-US"/>
              <a:t>，运费付至目的地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2. </a:t>
            </a:r>
            <a:r>
              <a:rPr lang="zh-CN" altLang="en-US">
                <a:sym typeface="+mn-ea"/>
              </a:rPr>
              <a:t>责任和费用的划分问题：卖方需及时发送交货通知</a:t>
            </a:r>
            <a:endParaRPr lang="zh-CN" altLang="en-US">
              <a:sym typeface="+mn-ea"/>
            </a:endParaRPr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3. CPT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FCA</a:t>
            </a:r>
            <a:r>
              <a:rPr lang="zh-CN" altLang="en-US">
                <a:sym typeface="+mn-ea"/>
              </a:rPr>
              <a:t>的异同点：交货地点、</a:t>
            </a:r>
            <a:r>
              <a:rPr lang="zh-CN" altLang="en-US">
                <a:sym typeface="+mn-ea"/>
              </a:rPr>
              <a:t>风险转移相同，责任和费用的划分不同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第二节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FCA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CPT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CIP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340" y="1376680"/>
            <a:ext cx="118967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三、</a:t>
            </a:r>
            <a:r>
              <a:rPr lang="en-US" altLang="zh-CN"/>
              <a:t> CIP</a:t>
            </a:r>
            <a:r>
              <a:rPr lang="zh-CN" altLang="en-US"/>
              <a:t>术语</a:t>
            </a:r>
            <a:endParaRPr lang="zh-CN" altLang="en-US"/>
          </a:p>
          <a:p>
            <a:pPr lvl="1"/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CIP</a:t>
            </a:r>
            <a:r>
              <a:rPr lang="zh-CN" altLang="en-US"/>
              <a:t>术语的含义</a:t>
            </a:r>
            <a:endParaRPr lang="zh-CN" altLang="en-US"/>
          </a:p>
          <a:p>
            <a:pPr lvl="2"/>
            <a:r>
              <a:rPr lang="en-US" altLang="zh-CN"/>
              <a:t>CIP</a:t>
            </a:r>
            <a:r>
              <a:rPr lang="zh-CN" altLang="en-US"/>
              <a:t>：</a:t>
            </a:r>
            <a:r>
              <a:rPr lang="en-US" altLang="zh-CN"/>
              <a:t>Carriage and Insurance Paid To (insert named place of destination)</a:t>
            </a:r>
            <a:r>
              <a:rPr lang="en-US" altLang="zh-CN">
                <a:sym typeface="+mn-ea"/>
              </a:rPr>
              <a:t>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</a:t>
            </a:r>
            <a:endParaRPr lang="en-US" altLang="zh-CN"/>
          </a:p>
          <a:p>
            <a:pPr lvl="2"/>
            <a:r>
              <a:rPr lang="en-US" altLang="zh-CN"/>
              <a:t>= </a:t>
            </a:r>
            <a:r>
              <a:rPr lang="zh-CN" altLang="en-US"/>
              <a:t>运费、保险费付至</a:t>
            </a:r>
            <a:r>
              <a:rPr lang="en-US" altLang="zh-CN"/>
              <a:t>(</a:t>
            </a:r>
            <a:r>
              <a:rPr lang="zh-CN" altLang="en-US"/>
              <a:t>插入指定目的地</a:t>
            </a:r>
            <a:r>
              <a:rPr lang="en-US" altLang="zh-CN"/>
              <a:t>)</a:t>
            </a:r>
            <a:endParaRPr lang="en-US" altLang="zh-CN"/>
          </a:p>
          <a:p>
            <a:pPr lvl="1"/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043940" y="2933065"/>
          <a:ext cx="10728960" cy="225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320"/>
                <a:gridCol w="3614420"/>
                <a:gridCol w="3538220"/>
              </a:tblGrid>
              <a:tr h="386715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746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交货前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控制货物后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可</a:t>
                      </a:r>
                      <a:r>
                        <a:rPr lang="zh-CN" altLang="en-US"/>
                        <a:t>额外保险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保费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进口税费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附加险费用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87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34670" y="5266690"/>
            <a:ext cx="1047623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三</a:t>
            </a:r>
            <a:r>
              <a:rPr lang="en-US" altLang="zh-CN">
                <a:sym typeface="+mn-ea"/>
              </a:rPr>
              <a:t>) </a:t>
            </a:r>
            <a:r>
              <a:rPr lang="zh-CN" altLang="en-US"/>
              <a:t>使用</a:t>
            </a:r>
            <a:r>
              <a:rPr lang="en-US" altLang="zh-CN"/>
              <a:t>CIP</a:t>
            </a:r>
            <a:r>
              <a:rPr lang="zh-CN" altLang="en-US"/>
              <a:t>术语应注意的问题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正确理解风险和保险问题：</a:t>
            </a:r>
            <a:r>
              <a:rPr lang="zh-CN" altLang="en-US"/>
              <a:t>运输途中风险由买方承担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2. </a:t>
            </a:r>
            <a:r>
              <a:rPr lang="zh-CN" altLang="en-US">
                <a:sym typeface="+mn-ea"/>
              </a:rPr>
              <a:t>应合理确定价格：卖方承担较多责任和费用，需合理定</a:t>
            </a:r>
            <a:r>
              <a:rPr lang="zh-CN" altLang="en-US">
                <a:sym typeface="+mn-ea"/>
              </a:rPr>
              <a:t>货价</a:t>
            </a:r>
            <a:endParaRPr lang="zh-CN" altLang="en-US">
              <a:sym typeface="+mn-ea"/>
            </a:endParaRPr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3. </a:t>
            </a:r>
            <a:r>
              <a:rPr lang="zh-CN" altLang="en-US">
                <a:sym typeface="+mn-ea"/>
              </a:rPr>
              <a:t>应了解</a:t>
            </a:r>
            <a:r>
              <a:rPr lang="en-US" altLang="zh-CN">
                <a:sym typeface="+mn-ea"/>
              </a:rPr>
              <a:t>CIP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FCA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CPT</a:t>
            </a:r>
            <a:r>
              <a:rPr lang="zh-CN" altLang="en-US">
                <a:sym typeface="+mn-ea"/>
              </a:rPr>
              <a:t>之间的关系：买卖双方承担责任和费用</a:t>
            </a:r>
            <a:r>
              <a:rPr lang="zh-CN" altLang="en-US">
                <a:sym typeface="+mn-ea"/>
              </a:rPr>
              <a:t>不同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第三节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DAP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DPU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DDP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338580"/>
            <a:ext cx="10248900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/>
              <a:t>一、</a:t>
            </a:r>
            <a:r>
              <a:rPr lang="en-US" altLang="zh-CN"/>
              <a:t> DAP</a:t>
            </a:r>
            <a:r>
              <a:rPr lang="zh-CN" altLang="en-US"/>
              <a:t>术语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DAP</a:t>
            </a:r>
            <a:r>
              <a:rPr lang="zh-CN" altLang="en-US"/>
              <a:t>术语的含义</a:t>
            </a:r>
            <a:endParaRPr lang="zh-CN" altLang="en-US"/>
          </a:p>
          <a:p>
            <a:pPr lvl="1">
              <a:lnSpc>
                <a:spcPct val="110000"/>
              </a:lnSpc>
            </a:pPr>
            <a:r>
              <a:rPr lang="en-US" altLang="zh-CN"/>
              <a:t>DAP</a:t>
            </a:r>
            <a:r>
              <a:rPr lang="zh-CN" altLang="en-US"/>
              <a:t>：</a:t>
            </a:r>
            <a:r>
              <a:rPr lang="en-US" altLang="zh-CN"/>
              <a:t>Delivered at Place(insert named place of destination) INCOTERMS</a:t>
            </a:r>
            <a:r>
              <a:rPr lang="en-US" altLang="en-US"/>
              <a:t>®</a:t>
            </a:r>
            <a:r>
              <a:rPr lang="en-US" altLang="zh-CN"/>
              <a:t> 2020</a:t>
            </a:r>
            <a:endParaRPr lang="en-US" altLang="zh-CN"/>
          </a:p>
          <a:p>
            <a:pPr lvl="1">
              <a:lnSpc>
                <a:spcPct val="110000"/>
              </a:lnSpc>
            </a:pPr>
            <a:r>
              <a:rPr lang="zh-CN" altLang="en-US"/>
              <a:t>在目的地交货</a:t>
            </a:r>
            <a:r>
              <a:rPr lang="en-US" altLang="zh-CN"/>
              <a:t>(</a:t>
            </a:r>
            <a:r>
              <a:rPr lang="zh-CN" altLang="en-US"/>
              <a:t>插入指定目的地</a:t>
            </a:r>
            <a:r>
              <a:rPr lang="en-US" altLang="zh-CN"/>
              <a:t>)</a:t>
            </a:r>
            <a:endParaRPr lang="en-US" altLang="zh-CN"/>
          </a:p>
          <a:p>
            <a:pPr lvl="1">
              <a:lnSpc>
                <a:spcPct val="110000"/>
              </a:lnSpc>
            </a:pPr>
            <a:r>
              <a:rPr lang="zh-CN" altLang="en-US"/>
              <a:t>核心特征：运输工具上交货（不卸货）</a:t>
            </a:r>
            <a:endParaRPr lang="zh-CN" altLang="en-US"/>
          </a:p>
          <a:p>
            <a:pPr lvl="0">
              <a:lnSpc>
                <a:spcPct val="110000"/>
              </a:lnSpc>
            </a:pPr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043940" y="3288665"/>
          <a:ext cx="10728960" cy="225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320"/>
                <a:gridCol w="3614420"/>
                <a:gridCol w="3538220"/>
              </a:tblGrid>
              <a:tr h="386715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746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买方控制货物前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控制货物后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自行投保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进口税费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卸货费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87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63270" y="5685790"/>
            <a:ext cx="1047623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三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使用</a:t>
            </a:r>
            <a:r>
              <a:rPr lang="en-US" altLang="zh-CN">
                <a:sym typeface="+mn-ea"/>
              </a:rPr>
              <a:t>DAP</a:t>
            </a:r>
            <a:r>
              <a:rPr lang="zh-CN" altLang="en-US">
                <a:sym typeface="+mn-ea"/>
              </a:rPr>
              <a:t>术语应注意的问题</a:t>
            </a:r>
            <a:endParaRPr lang="zh-CN" altLang="en-US">
              <a:sym typeface="+mn-ea"/>
            </a:endParaRPr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认真了解</a:t>
            </a:r>
            <a:r>
              <a:rPr lang="en-US" altLang="zh-CN">
                <a:sym typeface="+mn-ea"/>
              </a:rPr>
              <a:t>DAP</a:t>
            </a:r>
            <a:r>
              <a:rPr lang="zh-CN" altLang="en-US">
                <a:sym typeface="+mn-ea"/>
              </a:rPr>
              <a:t>的具体含义：卖方不负担卸货费、进口通关费用、关税</a:t>
            </a:r>
            <a:endParaRPr lang="zh-CN" altLang="en-US">
              <a:sym typeface="+mn-ea"/>
            </a:endParaRPr>
          </a:p>
          <a:p>
            <a:pPr lvl="1">
              <a:lnSpc>
                <a:spcPct val="120000"/>
              </a:lnSpc>
            </a:pPr>
            <a:r>
              <a:rPr lang="en-US" altLang="zh-CN">
                <a:sym typeface="+mn-ea"/>
              </a:rPr>
              <a:t>2. </a:t>
            </a:r>
            <a:r>
              <a:rPr lang="zh-CN" altLang="en-US">
                <a:sym typeface="+mn-ea"/>
              </a:rPr>
              <a:t>注意</a:t>
            </a:r>
            <a:r>
              <a:rPr lang="en-US" altLang="zh-CN">
                <a:sym typeface="+mn-ea"/>
              </a:rPr>
              <a:t>DAP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CIP</a:t>
            </a:r>
            <a:r>
              <a:rPr lang="zh-CN" altLang="en-US">
                <a:sym typeface="+mn-ea"/>
              </a:rPr>
              <a:t>的异同点：交货地点不同，风险转移</a:t>
            </a:r>
            <a:r>
              <a:rPr lang="zh-CN" altLang="en-US">
                <a:sym typeface="+mn-ea"/>
              </a:rPr>
              <a:t>相同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第三节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DAP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DPU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DDP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940" y="1341120"/>
            <a:ext cx="118224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二、</a:t>
            </a:r>
            <a:r>
              <a:rPr lang="en-US" altLang="zh-CN"/>
              <a:t> DPU</a:t>
            </a:r>
            <a:r>
              <a:rPr lang="zh-CN" altLang="en-US"/>
              <a:t>术语</a:t>
            </a:r>
            <a:endParaRPr lang="zh-CN" altLang="en-US"/>
          </a:p>
          <a:p>
            <a:pPr lvl="1"/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DPU </a:t>
            </a:r>
            <a:r>
              <a:rPr lang="zh-CN" altLang="en-US"/>
              <a:t>术语的含义</a:t>
            </a:r>
            <a:endParaRPr lang="zh-CN" altLang="en-US"/>
          </a:p>
          <a:p>
            <a:pPr lvl="2"/>
            <a:r>
              <a:rPr lang="en-US" altLang="zh-CN"/>
              <a:t>Delivered at Place Unloaded (insert named place of destination) INCOTERMS</a:t>
            </a:r>
            <a:r>
              <a:rPr lang="en-US" altLang="en-US"/>
              <a:t>®</a:t>
            </a:r>
            <a:r>
              <a:rPr lang="en-US" altLang="zh-CN"/>
              <a:t> 2020</a:t>
            </a:r>
            <a:endParaRPr lang="en-US" altLang="zh-CN"/>
          </a:p>
          <a:p>
            <a:pPr lvl="2"/>
            <a:r>
              <a:rPr lang="zh-CN" altLang="en-US"/>
              <a:t>目的地卸货后交货</a:t>
            </a:r>
            <a:endParaRPr lang="zh-CN" altLang="en-US"/>
          </a:p>
          <a:p>
            <a:pPr lvl="2"/>
            <a:r>
              <a:rPr lang="zh-CN" altLang="en-US"/>
              <a:t>核心特征：卸货后交货</a:t>
            </a:r>
            <a:endParaRPr lang="zh-CN" altLang="en-US"/>
          </a:p>
          <a:p>
            <a:pPr lvl="1"/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1767840" y="3148965"/>
          <a:ext cx="9395460" cy="225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320"/>
                <a:gridCol w="3614420"/>
                <a:gridCol w="2204720"/>
              </a:tblGrid>
              <a:tr h="386715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746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完成卸货前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接管货物后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办理出口清关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办理进口手续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自行投保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运费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装货费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卸货费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进口税费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87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12240" y="5549900"/>
            <a:ext cx="103625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使用</a:t>
            </a:r>
            <a:r>
              <a:rPr lang="en-US" altLang="zh-CN"/>
              <a:t>DPU</a:t>
            </a:r>
            <a:r>
              <a:rPr lang="zh-CN" altLang="en-US"/>
              <a:t>术语应注意的问题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关于</a:t>
            </a:r>
            <a:r>
              <a:rPr lang="en-US" altLang="zh-CN"/>
              <a:t>DPU</a:t>
            </a:r>
            <a:r>
              <a:rPr lang="zh-CN" altLang="en-US"/>
              <a:t>与</a:t>
            </a:r>
            <a:r>
              <a:rPr lang="en-US" altLang="zh-CN"/>
              <a:t>DAP</a:t>
            </a:r>
            <a:r>
              <a:rPr lang="zh-CN" altLang="en-US"/>
              <a:t>的区别：</a:t>
            </a:r>
            <a:r>
              <a:rPr lang="en-US" altLang="zh-CN"/>
              <a:t>DPU</a:t>
            </a:r>
            <a:r>
              <a:rPr lang="zh-CN" altLang="en-US"/>
              <a:t>下卖方应当确保卸货</a:t>
            </a:r>
            <a:r>
              <a:rPr lang="zh-CN" altLang="en-US"/>
              <a:t>能力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注意卖方责任的限度：</a:t>
            </a:r>
            <a:r>
              <a:rPr lang="zh-CN" altLang="en-US"/>
              <a:t>卖方不负责将货物由码头搬运其他地方</a:t>
            </a:r>
            <a:endParaRPr lang="zh-CN" altLang="en-US"/>
          </a:p>
          <a:p>
            <a:r>
              <a:rPr lang="en-US" altLang="zh-CN"/>
              <a:t>3. </a:t>
            </a:r>
            <a:r>
              <a:rPr lang="zh-CN" altLang="en-US"/>
              <a:t>精准确定目的地的交货点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第三节　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DAP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、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DPU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和</a:t>
            </a:r>
            <a:r>
              <a:rPr lang="en-US" altLang="zh-CN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DDP</a:t>
            </a:r>
            <a:r>
              <a:rPr lang="zh-CN" altLang="en-US" sz="2800">
                <a:solidFill>
                  <a:schemeClr val="bg1"/>
                </a:solidFill>
                <a:latin typeface="黑体" charset="0"/>
                <a:ea typeface="黑体" charset="0"/>
                <a:cs typeface="黑体" charset="0"/>
              </a:rPr>
              <a:t>术语</a:t>
            </a:r>
            <a:endParaRPr lang="zh-CN" altLang="en-US" sz="2800">
              <a:solidFill>
                <a:schemeClr val="bg1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670" y="1387475"/>
            <a:ext cx="11290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三、</a:t>
            </a:r>
            <a:r>
              <a:rPr lang="en-US" altLang="zh-CN"/>
              <a:t> DDP</a:t>
            </a:r>
            <a:r>
              <a:rPr lang="zh-CN" altLang="en-US"/>
              <a:t>术语</a:t>
            </a:r>
            <a:endParaRPr lang="zh-CN" altLang="en-US"/>
          </a:p>
          <a:p>
            <a:pPr lvl="1"/>
            <a:r>
              <a:rPr lang="en-US" altLang="zh-CN"/>
              <a:t>(</a:t>
            </a:r>
            <a:r>
              <a:rPr lang="zh-CN" altLang="en-US"/>
              <a:t>一</a:t>
            </a:r>
            <a:r>
              <a:rPr lang="en-US" altLang="zh-CN"/>
              <a:t>) DDP</a:t>
            </a:r>
            <a:r>
              <a:rPr lang="zh-CN" altLang="en-US"/>
              <a:t>术语的含义</a:t>
            </a:r>
            <a:endParaRPr lang="zh-CN" altLang="en-US"/>
          </a:p>
          <a:p>
            <a:pPr lvl="2"/>
            <a:r>
              <a:rPr lang="en-US" altLang="zh-CN"/>
              <a:t>DDP</a:t>
            </a:r>
            <a:r>
              <a:rPr lang="zh-CN" altLang="en-US"/>
              <a:t>：</a:t>
            </a:r>
            <a:r>
              <a:rPr lang="en-US" altLang="zh-CN"/>
              <a:t>Delivered Duty Paid(insert named place of destination) </a:t>
            </a:r>
            <a:r>
              <a:rPr lang="en-US" altLang="zh-CN">
                <a:sym typeface="+mn-ea"/>
              </a:rPr>
              <a:t>INCOTERMS</a:t>
            </a:r>
            <a:r>
              <a:rPr lang="en-US" altLang="en-US">
                <a:sym typeface="+mn-ea"/>
              </a:rPr>
              <a:t>®</a:t>
            </a:r>
            <a:r>
              <a:rPr lang="en-US" altLang="zh-CN">
                <a:sym typeface="+mn-ea"/>
              </a:rPr>
              <a:t> 2020 </a:t>
            </a:r>
            <a:r>
              <a:rPr lang="zh-CN" altLang="en-US">
                <a:sym typeface="+mn-ea"/>
              </a:rPr>
              <a:t>（</a:t>
            </a:r>
            <a:r>
              <a:rPr lang="zh-CN" altLang="en-US"/>
              <a:t>完税后交货）</a:t>
            </a:r>
            <a:endParaRPr lang="zh-CN" altLang="en-US"/>
          </a:p>
          <a:p>
            <a:pPr lvl="1"/>
            <a:r>
              <a:rPr lang="en-US" altLang="zh-CN"/>
              <a:t>(</a:t>
            </a:r>
            <a:r>
              <a:rPr lang="zh-CN" altLang="en-US"/>
              <a:t>二</a:t>
            </a:r>
            <a:r>
              <a:rPr lang="en-US" altLang="zh-CN"/>
              <a:t>) </a:t>
            </a:r>
            <a:r>
              <a:rPr lang="zh-CN" altLang="en-US"/>
              <a:t>关于买卖双方义务的规定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980440" y="2717165"/>
          <a:ext cx="9395460" cy="225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320"/>
                <a:gridCol w="3614420"/>
                <a:gridCol w="2204720"/>
              </a:tblGrid>
              <a:tr h="386715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卖方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买方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746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风险转移问题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进口国交货</a:t>
                      </a:r>
                      <a:r>
                        <a:rPr lang="zh-CN" altLang="en-US"/>
                        <a:t>前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接管货物后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通关手续问题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办理进出口全部手续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协助提供文件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运输合同和保险合同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订立运输合同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自行投保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主要费用的划分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全程费用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进出口税费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后续本地运输费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987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适用的运输方式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各种运输方式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0450" y="5105400"/>
            <a:ext cx="93960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</a:t>
            </a:r>
            <a:r>
              <a:rPr lang="zh-CN" altLang="en-US"/>
              <a:t>三</a:t>
            </a:r>
            <a:r>
              <a:rPr lang="en-US" altLang="zh-CN"/>
              <a:t>) </a:t>
            </a:r>
            <a:r>
              <a:rPr lang="zh-CN" altLang="en-US"/>
              <a:t>使用</a:t>
            </a:r>
            <a:r>
              <a:rPr lang="en-US" altLang="zh-CN"/>
              <a:t>DDP</a:t>
            </a:r>
            <a:r>
              <a:rPr lang="zh-CN" altLang="en-US"/>
              <a:t>术语应注意的问题</a:t>
            </a:r>
            <a:endParaRPr lang="zh-CN" altLang="en-US"/>
          </a:p>
          <a:p>
            <a:pPr lvl="1"/>
            <a:r>
              <a:rPr lang="en-US" altLang="zh-CN"/>
              <a:t>1. </a:t>
            </a:r>
            <a:r>
              <a:rPr lang="zh-CN" altLang="en-US"/>
              <a:t>根据情况妥善办理投保事项：卖方承担风险、责任和费用最大，应办理货运保险</a:t>
            </a:r>
            <a:endParaRPr lang="zh-CN" altLang="en-US"/>
          </a:p>
          <a:p>
            <a:pPr lvl="1"/>
            <a:r>
              <a:rPr lang="en-US" altLang="zh-CN"/>
              <a:t>2. </a:t>
            </a:r>
            <a:r>
              <a:rPr lang="zh-CN" altLang="en-US"/>
              <a:t>其他注意事项：可要求买方协助办理</a:t>
            </a:r>
            <a:r>
              <a:rPr lang="zh-CN" altLang="en-US"/>
              <a:t>进口手续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2472</Words>
  <Application>WPS 文字</Application>
  <PresentationFormat>宽屏</PresentationFormat>
  <Paragraphs>345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Songti SC</vt:lpstr>
      <vt:lpstr>黑体</vt:lpstr>
      <vt:lpstr>黑体-简</vt:lpstr>
      <vt:lpstr>微软雅黑</vt:lpstr>
      <vt:lpstr>汉仪旗黑</vt:lpstr>
      <vt:lpstr>宋体</vt:lpstr>
      <vt:lpstr>Arial Unicode MS</vt:lpstr>
      <vt:lpstr>宋体-简</vt:lpstr>
      <vt:lpstr>等线 Light</vt:lpstr>
      <vt:lpstr>苹方-简</vt:lpstr>
      <vt:lpstr>等线</vt:lpstr>
      <vt:lpstr>Calibri</vt:lpstr>
      <vt:lpstr>Helvetica Neue</vt:lpstr>
      <vt:lpstr>quote-cjk-patch</vt:lpstr>
      <vt:lpstr>Thonburi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yuxuanwu</cp:lastModifiedBy>
  <cp:revision>4</cp:revision>
  <dcterms:created xsi:type="dcterms:W3CDTF">2025-08-16T06:38:24Z</dcterms:created>
  <dcterms:modified xsi:type="dcterms:W3CDTF">2025-08-16T06:38:24Z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2052-12.1.21936.21936</vt:lpwstr>
  </property>
</Properties>
</file>