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sldIdLst>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幸全" initials="幸全" lastIdx="1" clrIdx="0"/>
  <p:cmAuthor id="2" name="caoyu" initials="c" lastIdx="1"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9" d="100"/>
          <a:sy n="99" d="100"/>
        </p:scale>
        <p:origin x="84" y="582"/>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5" Type="http://schemas.openxmlformats.org/officeDocument/2006/relationships/tags" Target="tags/tag64.xml"/><Relationship Id="rId24" Type="http://schemas.openxmlformats.org/officeDocument/2006/relationships/commentAuthors" Target="commentAuthors.xml"/><Relationship Id="rId23" Type="http://schemas.openxmlformats.org/officeDocument/2006/relationships/tableStyles" Target="tableStyles.xml"/><Relationship Id="rId22" Type="http://schemas.openxmlformats.org/officeDocument/2006/relationships/viewProps" Target="viewProps.xml"/><Relationship Id="rId21" Type="http://schemas.openxmlformats.org/officeDocument/2006/relationships/presProps" Target="presProps.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custDataLst>
              <p:tags r:id="rId2"/>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单击此处编辑母版标题样式</a:t>
            </a:r>
            <a:endParaRPr lang="zh-CN" altLang="en-US" dirty="0"/>
          </a:p>
        </p:txBody>
      </p:sp>
      <p:sp>
        <p:nvSpPr>
          <p:cNvPr id="3" name="副标题 2"/>
          <p:cNvSpPr>
            <a:spLocks noGrp="1"/>
          </p:cNvSpPr>
          <p:nvPr>
            <p:ph type="subTitle" idx="1"/>
            <p:custDataLst>
              <p:tags r:id="rId3"/>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单击此处编辑母版副标题样式</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lang="zh-CN" altLang="en-US" smtClean="0"/>
              <a:t>单击此处编辑标题</a:t>
            </a:r>
            <a:endParaRPr lang="zh-CN" altLang="en-US"/>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
    <p:spTree>
      <p:nvGrpSpPr>
        <p:cNvPr id="1" name=""/>
        <p:cNvGrpSpPr/>
        <p:nvPr/>
      </p:nvGrpSpPr>
      <p:grpSpPr>
        <a:xfrm>
          <a:off x="0" y="0"/>
          <a:ext cx="0" cy="0"/>
          <a:chOff x="0" y="0"/>
          <a:chExt cx="0" cy="0"/>
        </a:xfrm>
      </p:grpSpPr>
      <p:sp>
        <p:nvSpPr>
          <p:cNvPr id="5" name="标题 1"/>
          <p:cNvSpPr>
            <a:spLocks noGrp="1"/>
          </p:cNvSpPr>
          <p:nvPr>
            <p:ph type="title"/>
          </p:nvPr>
        </p:nvSpPr>
        <p:spPr>
          <a:xfrm>
            <a:off x="573405" y="258445"/>
            <a:ext cx="8267065" cy="628650"/>
          </a:xfrm>
        </p:spPr>
        <p:txBody>
          <a:bodyPr>
            <a:noAutofit/>
          </a:bodyPr>
          <a:lstStyle>
            <a:lvl1pPr algn="l">
              <a:defRPr lang="zh-CN" altLang="zh-CN" sz="2400" b="0">
                <a:solidFill>
                  <a:schemeClr val="tx1"/>
                </a:solidFill>
                <a:latin typeface="汉仪铁线黑-65简" panose="00020600040101010101" charset="-122"/>
                <a:ea typeface="汉仪铁线黑-65简" panose="00020600040101010101" charset="-122"/>
              </a:defRPr>
            </a:lvl1pPr>
          </a:lstStyle>
          <a:p>
            <a:pPr algn="l">
              <a:buClrTx/>
              <a:buSzTx/>
              <a:buFontTx/>
            </a:pPr>
            <a:r>
              <a:rPr lang="zh-CN" altLang="en-US" noProof="1" smtClean="0"/>
              <a:t>单击此处编辑母版标题样式</a:t>
            </a:r>
            <a:endParaRPr lang="zh-CN" altLang="en-US" noProof="1"/>
          </a:p>
        </p:txBody>
      </p:sp>
      <p:sp>
        <p:nvSpPr>
          <p:cNvPr id="6" name="内容占位符 2"/>
          <p:cNvSpPr>
            <a:spLocks noGrp="1"/>
          </p:cNvSpPr>
          <p:nvPr>
            <p:ph idx="1"/>
          </p:nvPr>
        </p:nvSpPr>
        <p:spPr>
          <a:xfrm>
            <a:off x="622300" y="1423670"/>
            <a:ext cx="10947400" cy="4864735"/>
          </a:xfrm>
        </p:spPr>
        <p:txBody>
          <a:bodyPr>
            <a:normAutofit/>
          </a:bodyPr>
          <a:lstStyle>
            <a:lvl1pPr algn="just" eaLnBrk="1" fontAlgn="auto" latinLnBrk="0" hangingPunct="1">
              <a:lnSpc>
                <a:spcPct val="125000"/>
              </a:lnSpc>
              <a:spcBef>
                <a:spcPts val="300"/>
              </a:spcBef>
              <a:spcAft>
                <a:spcPts val="300"/>
              </a:spcAft>
              <a:defRPr sz="1800"/>
            </a:lvl1pPr>
            <a:lvl2pPr algn="just" eaLnBrk="1" fontAlgn="auto" latinLnBrk="0" hangingPunct="1">
              <a:lnSpc>
                <a:spcPct val="125000"/>
              </a:lnSpc>
              <a:spcBef>
                <a:spcPts val="300"/>
              </a:spcBef>
              <a:spcAft>
                <a:spcPts val="300"/>
              </a:spcAft>
              <a:defRPr sz="1800"/>
            </a:lvl2pPr>
            <a:lvl3pPr algn="just" eaLnBrk="1" fontAlgn="auto" latinLnBrk="0" hangingPunct="1">
              <a:lnSpc>
                <a:spcPct val="125000"/>
              </a:lnSpc>
              <a:spcBef>
                <a:spcPts val="300"/>
              </a:spcBef>
              <a:spcAft>
                <a:spcPts val="300"/>
              </a:spcAft>
              <a:defRPr sz="1800"/>
            </a:lvl3pPr>
            <a:lvl4pPr algn="just" eaLnBrk="1" fontAlgn="auto" latinLnBrk="0" hangingPunct="1">
              <a:lnSpc>
                <a:spcPct val="125000"/>
              </a:lnSpc>
              <a:spcBef>
                <a:spcPts val="300"/>
              </a:spcBef>
              <a:spcAft>
                <a:spcPts val="300"/>
              </a:spcAft>
              <a:defRPr sz="1800"/>
            </a:lvl4pPr>
            <a:lvl5pPr algn="just" eaLnBrk="1" fontAlgn="auto" latinLnBrk="0" hangingPunct="1">
              <a:lnSpc>
                <a:spcPct val="125000"/>
              </a:lnSpc>
              <a:spcBef>
                <a:spcPts val="300"/>
              </a:spcBef>
              <a:spcAft>
                <a:spcPts val="300"/>
              </a:spcAft>
              <a:defRPr sz="1800"/>
            </a:lvl5pPr>
          </a:lstStyle>
          <a:p>
            <a:pPr lvl="0"/>
            <a:r>
              <a:rPr lang="zh-CN" altLang="en-US" noProof="1" smtClean="0"/>
              <a:t>单击此处编辑母版文本样式</a:t>
            </a:r>
            <a:endParaRPr lang="zh-CN" altLang="en-US" noProof="1" smtClean="0"/>
          </a:p>
          <a:p>
            <a:pPr lvl="1"/>
            <a:r>
              <a:rPr lang="zh-CN" altLang="en-US" noProof="1" smtClean="0"/>
              <a:t>第二级</a:t>
            </a:r>
            <a:endParaRPr lang="zh-CN" altLang="en-US" noProof="1" smtClean="0"/>
          </a:p>
          <a:p>
            <a:pPr lvl="2"/>
            <a:r>
              <a:rPr lang="zh-CN" altLang="en-US" noProof="1" smtClean="0"/>
              <a:t>第三级</a:t>
            </a:r>
            <a:endParaRPr lang="zh-CN" altLang="en-US" noProof="1" smtClean="0"/>
          </a:p>
          <a:p>
            <a:pPr lvl="3"/>
            <a:r>
              <a:rPr lang="zh-CN" altLang="en-US" noProof="1" smtClean="0"/>
              <a:t>第四级</a:t>
            </a:r>
            <a:endParaRPr lang="zh-CN" altLang="en-US" noProof="1" smtClean="0"/>
          </a:p>
          <a:p>
            <a:pPr lvl="4"/>
            <a:r>
              <a:rPr lang="zh-CN" altLang="en-US" noProof="1" smtClean="0"/>
              <a:t>第五级</a:t>
            </a:r>
            <a:endParaRPr lang="zh-CN" altLang="en-US" noProof="1"/>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单击此处编辑文本</a:t>
            </a:r>
            <a:endParaRPr lang="zh-CN" altLang="en-US"/>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p>
            <a:pPr lvl="0"/>
            <a:r>
              <a:rPr lang="zh-CN" altLang="en-US" smtClean="0"/>
              <a:t>单击此处编辑母版标题样式</a:t>
            </a:r>
            <a:endParaRPr lang="zh-CN" altLang="en-US"/>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400" y="1555200"/>
            <a:ext cx="5233077" cy="4608000"/>
          </a:xfrm>
        </p:spPr>
        <p:txBody>
          <a:bodyPr vert="horz" lIns="90000" tIns="46800" rIns="90000" bIns="46800" rtlCol="0">
            <a:normAutofit/>
          </a:bodyPr>
          <a:lstStyle>
            <a:lvl1pPr>
              <a:buNone/>
              <a:defRPr sz="1600"/>
            </a:lvl1pPr>
          </a:lstStyle>
          <a:p>
            <a:pPr lvl="0"/>
            <a:endParaRPr lang="zh-CN" altLang="en-US"/>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a:buNone/>
              <a:defRPr sz="1600"/>
            </a:lvl1pPr>
          </a:lstStyle>
          <a:p>
            <a:pPr lvl="0"/>
            <a:r>
              <a:rPr lang="zh-CN" altLang="en-US" smtClean="0"/>
              <a:t>单击此处编辑母版文本样式</a:t>
            </a:r>
            <a:endParaRPr lang="zh-CN" altLang="en-US"/>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lang="zh-CN" altLang="en-US" smtClean="0"/>
              <a:t>单击此处编辑标题</a:t>
            </a:r>
            <a:endParaRPr lang="zh-CN" altLang="en-US"/>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7" Type="http://schemas.openxmlformats.org/officeDocument/2006/relationships/image" Target="../media/image6.png"/><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defRPr>
            </a:lvl1pPr>
          </a:lstStyle>
          <a:p>
            <a:fld id="{49AE70B2-8BF9-45C0-BB95-33D1B9D3A854}" type="slidenum">
              <a:rPr lang="zh-CN" altLang="en-US" smtClean="0"/>
            </a:fld>
            <a:endParaRPr lang="zh-CN" altLang="en-US" dirty="0"/>
          </a:p>
        </p:txBody>
      </p:sp>
    </p:spTree>
    <p:custDataLst>
      <p:tags r:id="rId17"/>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mn-lt"/>
          <a:ea typeface="+mn-ea"/>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mn-lt"/>
          <a:ea typeface="+mn-ea"/>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mn-lt"/>
          <a:ea typeface="+mn-ea"/>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mn-lt"/>
          <a:ea typeface="+mn-ea"/>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pic>
        <p:nvPicPr>
          <p:cNvPr id="28" name="图片 27"/>
          <p:cNvPicPr>
            <a:picLocks noChangeAspect="1"/>
          </p:cNvPicPr>
          <p:nvPr userDrawn="1"/>
        </p:nvPicPr>
        <p:blipFill>
          <a:blip r:embed="rId3"/>
          <a:stretch>
            <a:fillRect/>
          </a:stretch>
        </p:blipFill>
        <p:spPr>
          <a:xfrm>
            <a:off x="0" y="0"/>
            <a:ext cx="12192000" cy="6870700"/>
          </a:xfrm>
          <a:prstGeom prst="rect">
            <a:avLst/>
          </a:prstGeom>
        </p:spPr>
      </p:pic>
      <p:sp>
        <p:nvSpPr>
          <p:cNvPr id="1028" name="Rectangle 6"/>
          <p:cNvSpPr>
            <a:spLocks noGrp="1" noChangeArrowheads="1"/>
          </p:cNvSpPr>
          <p:nvPr>
            <p:ph type="body" idx="1"/>
          </p:nvPr>
        </p:nvSpPr>
        <p:spPr bwMode="auto">
          <a:xfrm>
            <a:off x="605155" y="1471295"/>
            <a:ext cx="11040745" cy="460883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lstStyle/>
          <a:p>
            <a:pPr lvl="0"/>
            <a:r>
              <a:rPr lang="zh-CN" altLang="zh-CN" smtClean="0"/>
              <a:t>单击此处编辑母版文本样式</a:t>
            </a:r>
            <a:endParaRPr lang="zh-CN" altLang="zh-CN" smtClean="0"/>
          </a:p>
          <a:p>
            <a:pPr lvl="1"/>
            <a:r>
              <a:rPr lang="zh-CN" altLang="zh-CN" smtClean="0"/>
              <a:t>第二级</a:t>
            </a:r>
            <a:endParaRPr lang="zh-CN" altLang="zh-CN" smtClean="0"/>
          </a:p>
          <a:p>
            <a:pPr lvl="2"/>
            <a:r>
              <a:rPr lang="zh-CN" altLang="zh-CN" smtClean="0"/>
              <a:t>第三级</a:t>
            </a:r>
            <a:endParaRPr lang="zh-CN" altLang="zh-CN" smtClean="0"/>
          </a:p>
          <a:p>
            <a:pPr lvl="3"/>
            <a:r>
              <a:rPr lang="zh-CN" altLang="zh-CN" smtClean="0"/>
              <a:t>第四级</a:t>
            </a:r>
            <a:endParaRPr lang="zh-CN" altLang="zh-CN" smtClean="0"/>
          </a:p>
          <a:p>
            <a:pPr lvl="4"/>
            <a:r>
              <a:rPr lang="zh-CN" altLang="zh-CN" smtClean="0"/>
              <a:t>第五级</a:t>
            </a:r>
            <a:endParaRPr lang="zh-CN" altLang="zh-CN" smtClean="0"/>
          </a:p>
        </p:txBody>
      </p:sp>
      <p:sp>
        <p:nvSpPr>
          <p:cNvPr id="1027" name="Rectangle 5"/>
          <p:cNvSpPr>
            <a:spLocks noGrp="1" noChangeArrowheads="1"/>
          </p:cNvSpPr>
          <p:nvPr>
            <p:ph type="title"/>
          </p:nvPr>
        </p:nvSpPr>
        <p:spPr bwMode="auto">
          <a:xfrm>
            <a:off x="789940" y="245110"/>
            <a:ext cx="9516745" cy="5988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lstStyle/>
          <a:p>
            <a:pPr lvl="0"/>
            <a:r>
              <a:rPr lang="zh-CN" altLang="zh-CN" dirty="0" smtClean="0"/>
              <a:t>单击此处编辑母版标题样式</a:t>
            </a:r>
            <a:endParaRPr lang="zh-CN" altLang="zh-CN" dirty="0" smtClean="0"/>
          </a:p>
        </p:txBody>
      </p:sp>
      <p:pic>
        <p:nvPicPr>
          <p:cNvPr id="11" name="图片 10"/>
          <p:cNvPicPr>
            <a:picLocks noChangeAspect="1"/>
          </p:cNvPicPr>
          <p:nvPr userDrawn="1"/>
        </p:nvPicPr>
        <p:blipFill>
          <a:blip r:embed="rId4"/>
          <a:stretch>
            <a:fillRect/>
          </a:stretch>
        </p:blipFill>
        <p:spPr>
          <a:xfrm>
            <a:off x="43815" y="887730"/>
            <a:ext cx="8681085" cy="182245"/>
          </a:xfrm>
          <a:prstGeom prst="rect">
            <a:avLst/>
          </a:prstGeom>
        </p:spPr>
      </p:pic>
      <p:pic>
        <p:nvPicPr>
          <p:cNvPr id="2" name="图片 1"/>
          <p:cNvPicPr>
            <a:picLocks noChangeAspect="1"/>
          </p:cNvPicPr>
          <p:nvPr userDrawn="1"/>
        </p:nvPicPr>
        <p:blipFill>
          <a:blip r:embed="rId5"/>
          <a:stretch>
            <a:fillRect/>
          </a:stretch>
        </p:blipFill>
        <p:spPr>
          <a:xfrm>
            <a:off x="11950065" y="2192655"/>
            <a:ext cx="241300" cy="2879090"/>
          </a:xfrm>
          <a:prstGeom prst="rect">
            <a:avLst/>
          </a:prstGeom>
        </p:spPr>
      </p:pic>
      <p:pic>
        <p:nvPicPr>
          <p:cNvPr id="7" name="内容占位符 4"/>
          <p:cNvPicPr>
            <a:picLocks noChangeAspect="1"/>
          </p:cNvPicPr>
          <p:nvPr userDrawn="1"/>
        </p:nvPicPr>
        <p:blipFill>
          <a:blip r:embed="rId6"/>
          <a:stretch>
            <a:fillRect/>
          </a:stretch>
        </p:blipFill>
        <p:spPr>
          <a:xfrm>
            <a:off x="0" y="6425565"/>
            <a:ext cx="12191365" cy="444500"/>
          </a:xfrm>
          <a:prstGeom prst="rect">
            <a:avLst/>
          </a:prstGeom>
          <a:noFill/>
          <a:ln>
            <a:noFill/>
          </a:ln>
          <a:effectLst/>
        </p:spPr>
      </p:pic>
      <p:pic>
        <p:nvPicPr>
          <p:cNvPr id="23" name="图片 22" descr="WPS图片编辑"/>
          <p:cNvPicPr>
            <a:picLocks noChangeAspect="1"/>
          </p:cNvPicPr>
          <p:nvPr userDrawn="1"/>
        </p:nvPicPr>
        <p:blipFill>
          <a:blip r:embed="rId7"/>
          <a:stretch>
            <a:fillRect/>
          </a:stretch>
        </p:blipFill>
        <p:spPr>
          <a:xfrm>
            <a:off x="9904095" y="6500495"/>
            <a:ext cx="2195195" cy="328295"/>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Lst>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xStyles>
    <p:titleStyle>
      <a:lvl1pPr algn="l" rtl="0" eaLnBrk="0" fontAlgn="base" hangingPunct="0">
        <a:spcBef>
          <a:spcPct val="0"/>
        </a:spcBef>
        <a:spcAft>
          <a:spcPct val="0"/>
        </a:spcAft>
        <a:defRPr sz="2400" b="0" kern="1200">
          <a:solidFill>
            <a:schemeClr val="tx1"/>
          </a:solidFill>
          <a:latin typeface="汉仪铁线黑-65简" panose="00020600040101010101" charset="-122"/>
          <a:ea typeface="汉仪铁线黑-65简" panose="00020600040101010101" charset="-122"/>
          <a:cs typeface="+mj-cs"/>
        </a:defRPr>
      </a:lvl1pPr>
      <a:lvl2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2pPr>
      <a:lvl3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3pPr>
      <a:lvl4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4pPr>
      <a:lvl5pPr algn="l" rtl="0" eaLnBrk="0" fontAlgn="base" hangingPunct="0">
        <a:spcBef>
          <a:spcPct val="0"/>
        </a:spcBef>
        <a:spcAft>
          <a:spcPct val="0"/>
        </a:spcAft>
        <a:defRPr sz="2400" b="1">
          <a:solidFill>
            <a:schemeClr val="tx2"/>
          </a:solidFill>
          <a:latin typeface="Arial" panose="020B0604020202020204" pitchFamily="34" charset="0"/>
          <a:ea typeface="GungsuhChe" charset="-127"/>
        </a:defRPr>
      </a:lvl5pPr>
      <a:lvl6pPr marL="457200" algn="l" rtl="0" fontAlgn="base">
        <a:spcBef>
          <a:spcPct val="0"/>
        </a:spcBef>
        <a:spcAft>
          <a:spcPct val="0"/>
        </a:spcAft>
        <a:defRPr sz="2400" b="1">
          <a:solidFill>
            <a:schemeClr val="tx2"/>
          </a:solidFill>
          <a:latin typeface="Arial" panose="020B0604020202020204" pitchFamily="34" charset="0"/>
          <a:ea typeface="GungsuhChe" charset="-127"/>
        </a:defRPr>
      </a:lvl6pPr>
      <a:lvl7pPr marL="914400" algn="l" rtl="0" fontAlgn="base">
        <a:spcBef>
          <a:spcPct val="0"/>
        </a:spcBef>
        <a:spcAft>
          <a:spcPct val="0"/>
        </a:spcAft>
        <a:defRPr sz="2400" b="1">
          <a:solidFill>
            <a:schemeClr val="tx2"/>
          </a:solidFill>
          <a:latin typeface="Arial" panose="020B0604020202020204" pitchFamily="34" charset="0"/>
          <a:ea typeface="GungsuhChe" charset="-127"/>
        </a:defRPr>
      </a:lvl7pPr>
      <a:lvl8pPr marL="1371600" algn="l" rtl="0" fontAlgn="base">
        <a:spcBef>
          <a:spcPct val="0"/>
        </a:spcBef>
        <a:spcAft>
          <a:spcPct val="0"/>
        </a:spcAft>
        <a:defRPr sz="2400" b="1">
          <a:solidFill>
            <a:schemeClr val="tx2"/>
          </a:solidFill>
          <a:latin typeface="Arial" panose="020B0604020202020204" pitchFamily="34" charset="0"/>
          <a:ea typeface="GungsuhChe" charset="-127"/>
        </a:defRPr>
      </a:lvl8pPr>
      <a:lvl9pPr marL="1828800" algn="l" rtl="0" fontAlgn="base">
        <a:spcBef>
          <a:spcPct val="0"/>
        </a:spcBef>
        <a:spcAft>
          <a:spcPct val="0"/>
        </a:spcAft>
        <a:defRPr sz="2400" b="1">
          <a:solidFill>
            <a:schemeClr val="tx2"/>
          </a:solidFill>
          <a:latin typeface="Arial" panose="020B0604020202020204" pitchFamily="34" charset="0"/>
          <a:ea typeface="GungsuhChe" charset="-127"/>
        </a:defRPr>
      </a:lvl9pPr>
    </p:titleStyle>
    <p:bodyStyle>
      <a:lvl1pPr marL="342900" indent="-3429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1pPr>
      <a:lvl2pPr marL="742950" indent="-28575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2pPr>
      <a:lvl3pPr marL="11430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3pPr>
      <a:lvl4pPr marL="16002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4pPr>
      <a:lvl5pPr marL="2057400" indent="-228600" algn="l" rtl="0" eaLnBrk="0" fontAlgn="base" latinLnBrk="0" hangingPunct="0">
        <a:lnSpc>
          <a:spcPct val="125000"/>
        </a:lnSpc>
        <a:spcBef>
          <a:spcPts val="0"/>
        </a:spcBef>
        <a:spcAft>
          <a:spcPct val="0"/>
        </a:spcAft>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7.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1.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8.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tags" Target="../tags/tag63.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2.xml"/><Relationship Id="rId1"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endParaRPr lang="zh-CN" altLang="en-US"/>
          </a:p>
        </p:txBody>
      </p:sp>
      <p:sp>
        <p:nvSpPr>
          <p:cNvPr id="3" name="内容占位符 2"/>
          <p:cNvSpPr>
            <a:spLocks noGrp="1"/>
          </p:cNvSpPr>
          <p:nvPr>
            <p:ph idx="1"/>
          </p:nvPr>
        </p:nvSpPr>
        <p:spPr/>
        <p:txBody>
          <a:bodyPr/>
          <a:p>
            <a:endParaRPr lang="zh-CN" altLang="en-US"/>
          </a:p>
        </p:txBody>
      </p:sp>
      <p:pic>
        <p:nvPicPr>
          <p:cNvPr id="4" name="图片 3"/>
          <p:cNvPicPr>
            <a:picLocks noChangeAspect="1"/>
          </p:cNvPicPr>
          <p:nvPr userDrawn="1"/>
        </p:nvPicPr>
        <p:blipFill>
          <a:blip r:embed="rId1"/>
          <a:stretch>
            <a:fillRect/>
          </a:stretch>
        </p:blipFill>
        <p:spPr>
          <a:xfrm>
            <a:off x="635" y="0"/>
            <a:ext cx="12188825" cy="6919595"/>
          </a:xfrm>
          <a:prstGeom prst="rect">
            <a:avLst/>
          </a:prstGeom>
        </p:spPr>
      </p:pic>
      <p:sp>
        <p:nvSpPr>
          <p:cNvPr id="63" name="文本框 15"/>
          <p:cNvSpPr txBox="1">
            <a:spLocks noChangeArrowheads="1"/>
          </p:cNvSpPr>
          <p:nvPr/>
        </p:nvSpPr>
        <p:spPr bwMode="auto">
          <a:xfrm>
            <a:off x="924560" y="1832610"/>
            <a:ext cx="6450965" cy="8299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sz="4800" b="1" dirty="0">
                <a:solidFill>
                  <a:schemeClr val="tx1"/>
                </a:solidFill>
                <a:latin typeface="汉仪铁线黑-65简" panose="00020600040101010101" charset="-122"/>
                <a:ea typeface="汉仪铁线黑-65简" panose="00020600040101010101" charset="-122"/>
                <a:cs typeface="汉仪铁线黑-65简" panose="00020600040101010101" charset="-122"/>
              </a:rPr>
              <a:t>第十一章　激励</a:t>
            </a:r>
            <a:endParaRPr sz="4800" b="1" dirty="0">
              <a:solidFill>
                <a:schemeClr val="tx1"/>
              </a:solidFill>
              <a:latin typeface="汉仪铁线黑-65简" panose="00020600040101010101" charset="-122"/>
              <a:ea typeface="汉仪铁线黑-65简" panose="00020600040101010101" charset="-122"/>
              <a:cs typeface="汉仪铁线黑-65简" panose="0002060004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过程型激励理论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期望理论</a:t>
            </a:r>
            <a:endParaRPr lang="zh-CN" altLang="zh-CN" sz="2600" b="1" dirty="0">
              <a:latin typeface="黑体" panose="02010609060101010101" pitchFamily="49" charset="-122"/>
              <a:ea typeface="黑体" panose="02010609060101010101" pitchFamily="49" charset="-122"/>
            </a:endParaRPr>
          </a:p>
          <a:p>
            <a:r>
              <a:rPr lang="zh-CN" altLang="en-US"/>
              <a:t>期望理论指出,在员工决定应该付出多少努力时,会考虑以下3个变量: 努力是否会产生绩效,绩效是否会获得奖励,以及对特定奖励的价值评判(见图11-5)。这3个变量之间是相乘的关系,也就是说,缺少其中任一变量,员工都不会产生工作的动机(激励)。</a:t>
            </a:r>
            <a:endParaRPr lang="zh-CN" altLang="en-US"/>
          </a:p>
        </p:txBody>
      </p:sp>
      <p:pic>
        <p:nvPicPr>
          <p:cNvPr id="311" name="11-5.jpg" descr="id:2147494938;FounderCES"/>
          <p:cNvPicPr>
            <a:picLocks noChangeAspect="1"/>
          </p:cNvPicPr>
          <p:nvPr/>
        </p:nvPicPr>
        <p:blipFill>
          <a:blip r:embed="rId1"/>
          <a:stretch>
            <a:fillRect/>
          </a:stretch>
        </p:blipFill>
        <p:spPr>
          <a:xfrm>
            <a:off x="2498090" y="3660775"/>
            <a:ext cx="5004435" cy="2011680"/>
          </a:xfrm>
          <a:prstGeom prst="rect">
            <a:avLst/>
          </a:prstGeom>
        </p:spPr>
      </p:pic>
      <p:sp>
        <p:nvSpPr>
          <p:cNvPr id="107" name="文本框 106"/>
          <p:cNvSpPr txBox="1"/>
          <p:nvPr/>
        </p:nvSpPr>
        <p:spPr>
          <a:xfrm>
            <a:off x="2422525" y="5920105"/>
            <a:ext cx="5080000" cy="368300"/>
          </a:xfrm>
          <a:prstGeom prst="rect">
            <a:avLst/>
          </a:prstGeom>
          <a:noFill/>
          <a:ln w="9525">
            <a:noFill/>
          </a:ln>
        </p:spPr>
        <p:txBody>
          <a:bodyPr>
            <a:spAutoFit/>
          </a:bodyPr>
          <a:p>
            <a:pPr indent="228600" algn="ctr"/>
            <a:r>
              <a:rPr lang="zh-CN" b="0">
                <a:solidFill>
                  <a:srgbClr val="000000"/>
                </a:solidFill>
                <a:cs typeface="方正书宋_GBK" charset="0"/>
              </a:rPr>
              <a:t>图11-5　期望理论模型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过程型激励理论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公平理论</a:t>
            </a:r>
            <a:endParaRPr lang="zh-CN" altLang="zh-CN" sz="2600" b="1" dirty="0">
              <a:latin typeface="黑体" panose="02010609060101010101" pitchFamily="49" charset="-122"/>
              <a:ea typeface="黑体" panose="02010609060101010101" pitchFamily="49" charset="-122"/>
            </a:endParaRPr>
          </a:p>
          <a:p>
            <a:r>
              <a:rPr lang="zh-CN" altLang="en-US"/>
              <a:t>公平理论是由心理学家斯塔西·亚当斯(J. Stacy Adams)在1964年提出的。在判断公平性时,人们通常集中在两个变量上拿自己和他人作比较: 产出,是指人们从工作中得到的结果,包括薪酬、领导的赏识、晋升、人际社会关系的变化,以及内在心理上的报酬;投入,是指个人为此付出的代价,包括工作时间、经验、努力、知识和工作贡献等。对公平的判断以比率的方式来进行,即员工比较的是单位投入所获得的回报。</a:t>
            </a:r>
            <a:endParaRPr lang="zh-CN" altLang="en-US"/>
          </a:p>
          <a:p>
            <a:r>
              <a:rPr lang="zh-CN" altLang="en-US"/>
              <a:t>这一理论认为,员工会首先把自己的投入与产出(所得报酬)进行比较,之后比较自己和其他人或群体的投入与所得报酬,以此来判断组织提供的报酬是否公平(比较过程见下式)。需要指出的是,公平理论中的产出和投入是指人们的心理感受,而不是实际的客观标准。</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强化型激励</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强化的类型</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正强化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负强化</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惩罚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自然消退</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第四节　强化型激励</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强化的间隔安排</a:t>
            </a:r>
            <a:endParaRPr lang="zh-CN" altLang="zh-CN" sz="2600" b="1" dirty="0">
              <a:latin typeface="黑体" panose="02010609060101010101" pitchFamily="49" charset="-122"/>
              <a:ea typeface="黑体" panose="02010609060101010101" pitchFamily="49" charset="-122"/>
            </a:endParaRPr>
          </a:p>
          <a:p>
            <a:r>
              <a:rPr lang="zh-CN" altLang="en-US"/>
              <a:t>1. 固定间隔</a:t>
            </a:r>
            <a:endParaRPr lang="zh-CN" altLang="en-US"/>
          </a:p>
          <a:p>
            <a:r>
              <a:rPr lang="zh-CN" altLang="en-US"/>
              <a:t>2. 可变间隔</a:t>
            </a:r>
            <a:endParaRPr lang="zh-CN" altLang="en-US"/>
          </a:p>
          <a:p>
            <a:r>
              <a:rPr lang="zh-CN" altLang="en-US"/>
              <a:t>3. 固定比率</a:t>
            </a:r>
            <a:endParaRPr lang="zh-CN" altLang="en-US"/>
          </a:p>
          <a:p>
            <a:r>
              <a:rPr lang="zh-CN" altLang="en-US"/>
              <a:t>4. 变动比率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激励理论的管理应用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设计激励性工作</a:t>
            </a:r>
            <a:endParaRPr lang="zh-CN" altLang="zh-CN" sz="2600" b="1" dirty="0">
              <a:latin typeface="黑体" panose="02010609060101010101" pitchFamily="49" charset="-122"/>
              <a:ea typeface="黑体" panose="02010609060101010101" pitchFamily="49" charset="-122"/>
            </a:endParaRPr>
          </a:p>
          <a:p>
            <a:r>
              <a:rPr lang="zh-CN" altLang="en-US"/>
              <a:t>(1) 形成自然的工作单元。</a:t>
            </a:r>
            <a:endParaRPr lang="zh-CN" altLang="en-US"/>
          </a:p>
          <a:p>
            <a:r>
              <a:rPr lang="zh-CN" altLang="en-US"/>
              <a:t>(2) 建立客户(外部或内部)关系。</a:t>
            </a:r>
            <a:endParaRPr lang="zh-CN" altLang="en-US"/>
          </a:p>
          <a:p>
            <a:r>
              <a:rPr lang="zh-CN" altLang="en-US"/>
              <a:t>(3) 纵向拓展工作。</a:t>
            </a:r>
            <a:endParaRPr lang="zh-CN" altLang="en-US"/>
          </a:p>
          <a:p>
            <a:r>
              <a:rPr lang="zh-CN" altLang="en-US"/>
              <a:t>(4) 开通反馈渠道。</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激励理论的管理应用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优化绩效评估与奖励制度</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绩效管理制度的设计</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奖惩管理</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对员工错误的处罚</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(四) 提供反馈</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激励理论的管理应用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提供公平合理的薪资</a:t>
            </a:r>
            <a:endParaRPr lang="zh-CN" altLang="zh-CN" sz="2600" b="1" dirty="0">
              <a:latin typeface="黑体" panose="02010609060101010101" pitchFamily="49" charset="-122"/>
              <a:ea typeface="黑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(一) 避免支付过低的薪资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(二) 避免支付不合理的高薪资</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a:p>
            <a:pPr marL="0" algn="just">
              <a:buClrTx/>
              <a:buSzTx/>
              <a:buFontTx/>
              <a:buNone/>
            </a:pPr>
            <a:r>
              <a:rPr lang="en-US" altLang="zh-CN" sz="2200" b="1" dirty="0">
                <a:latin typeface="楷体" panose="02010609060101010101" pitchFamily="49" charset="-122"/>
                <a:ea typeface="楷体" panose="02010609060101010101" pitchFamily="49" charset="-122"/>
                <a:cs typeface="楷体" panose="02010609060101010101" pitchFamily="49" charset="-122"/>
              </a:rPr>
              <a:t>(三) 公开、透明的薪酬制度</a:t>
            </a:r>
            <a:endParaRPr lang="en-US" altLang="zh-CN" sz="2200" b="1" dirty="0">
              <a:latin typeface="楷体" panose="02010609060101010101" pitchFamily="49" charset="-122"/>
              <a:ea typeface="楷体" panose="02010609060101010101" pitchFamily="49" charset="-122"/>
              <a:cs typeface="楷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第五节　激励理论的管理应用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提高员工的赋权水平</a:t>
            </a:r>
            <a:endParaRPr lang="zh-CN" altLang="zh-CN" sz="2600" b="1" dirty="0">
              <a:latin typeface="黑体" panose="02010609060101010101" pitchFamily="49" charset="-122"/>
              <a:ea typeface="黑体" panose="02010609060101010101" pitchFamily="49" charset="-122"/>
            </a:endParaRPr>
          </a:p>
          <a:p>
            <a:r>
              <a:rPr lang="zh-CN" altLang="en-US"/>
              <a:t>赋权(empowerment)是与员工分享权力,并由此提升他们对自身能力和组织贡献的信心的过程。</a:t>
            </a:r>
            <a:endParaRPr lang="zh-CN" altLang="en-US"/>
          </a:p>
          <a:p>
            <a:r>
              <a:rPr lang="zh-CN" altLang="en-US"/>
              <a:t>首先,真正想赋权给员工的领导者必须将领导和决策过程下放到尽可能低的组织层级上。员工往往是最接近问题的人,拥有最充分的信息,因而能做出最佳决策。</a:t>
            </a:r>
            <a:endParaRPr lang="zh-CN" altLang="en-US"/>
          </a:p>
          <a:p>
            <a:r>
              <a:rPr lang="zh-CN" altLang="en-US"/>
              <a:t>其次,有效的赋权应确保员工拥有制定良好决策所需的资源、知识和技能。将决策权下移给员工,但如果员工缺乏制订商业计划、提交预算、与企业其他部门打交道、直接面对客户或供应商的经验,就可能使管理者和员工都因为员工无法有效决策和执行而受伤害。</a:t>
            </a:r>
            <a:endParaRPr lang="zh-CN" altLang="en-US"/>
          </a:p>
          <a:p>
            <a:r>
              <a:rPr lang="zh-CN" altLang="en-US"/>
              <a:t>因此,赋权应包括授权和员工开发两个部分。希望赋权给下属的管理者必须确定下属有能力做什么,强化并拓展这些能力,并赋予下属与之相匹配的权力和职责。</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3" name="文本框 15"/>
          <p:cNvSpPr txBox="1">
            <a:spLocks noChangeArrowheads="1"/>
          </p:cNvSpPr>
          <p:nvPr/>
        </p:nvSpPr>
        <p:spPr bwMode="auto">
          <a:xfrm>
            <a:off x="832485" y="337820"/>
            <a:ext cx="347535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l">
              <a:lnSpc>
                <a:spcPct val="100000"/>
              </a:lnSpc>
              <a:spcBef>
                <a:spcPct val="0"/>
              </a:spcBef>
              <a:buFontTx/>
              <a:buNone/>
            </a:pP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目</a:t>
            </a:r>
            <a:r>
              <a:rPr lang="en-US" altLang="zh-CN"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 </a:t>
            </a:r>
            <a:r>
              <a:rPr lang="zh-CN" altLang="en-US" sz="3200" b="1" dirty="0">
                <a:solidFill>
                  <a:schemeClr val="tx1"/>
                </a:solidFill>
                <a:latin typeface="汉仪铁线黑-65简" panose="00020600040101010101" charset="-122"/>
                <a:ea typeface="汉仪铁线黑-65简" panose="00020600040101010101" charset="-122"/>
                <a:cs typeface="汉仪铁线黑-65简" panose="00020600040101010101" charset="-122"/>
              </a:rPr>
              <a:t>录  </a:t>
            </a:r>
            <a:r>
              <a:rPr lang="en-US" altLang="zh-CN" sz="3200" b="1" dirty="0">
                <a:solidFill>
                  <a:schemeClr val="bg1"/>
                </a:solidFill>
                <a:latin typeface="Arial" panose="020B0604020202020204" pitchFamily="34" charset="0"/>
                <a:ea typeface="黑体" panose="02010609060101010101" pitchFamily="49" charset="-122"/>
              </a:rPr>
              <a:t>content</a:t>
            </a:r>
            <a:endParaRPr lang="en-US" altLang="zh-CN" sz="3200" b="1" dirty="0">
              <a:solidFill>
                <a:schemeClr val="bg1"/>
              </a:solidFill>
              <a:latin typeface="Arial" panose="020B0604020202020204" pitchFamily="34" charset="0"/>
              <a:ea typeface="黑体" panose="02010609060101010101" pitchFamily="49" charset="-122"/>
            </a:endParaRPr>
          </a:p>
        </p:txBody>
      </p:sp>
      <p:grpSp>
        <p:nvGrpSpPr>
          <p:cNvPr id="10" name="组合 9"/>
          <p:cNvGrpSpPr/>
          <p:nvPr/>
        </p:nvGrpSpPr>
        <p:grpSpPr>
          <a:xfrm>
            <a:off x="955040" y="1743075"/>
            <a:ext cx="5822315" cy="3472180"/>
            <a:chOff x="5309" y="3179"/>
            <a:chExt cx="9169" cy="5468"/>
          </a:xfrm>
        </p:grpSpPr>
        <p:sp>
          <p:nvSpPr>
            <p:cNvPr id="65" name="矩形 2"/>
            <p:cNvSpPr>
              <a:spLocks noChangeArrowheads="1"/>
            </p:cNvSpPr>
            <p:nvPr/>
          </p:nvSpPr>
          <p:spPr bwMode="auto">
            <a:xfrm>
              <a:off x="5314" y="3179"/>
              <a:ext cx="916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第一节　激励的性质</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7" name="矩形 28"/>
            <p:cNvSpPr>
              <a:spLocks noChangeArrowheads="1"/>
            </p:cNvSpPr>
            <p:nvPr/>
          </p:nvSpPr>
          <p:spPr bwMode="auto">
            <a:xfrm>
              <a:off x="5313" y="4331"/>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第二节　内容型激励理论</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69" name="矩形 26"/>
            <p:cNvSpPr>
              <a:spLocks noChangeArrowheads="1"/>
            </p:cNvSpPr>
            <p:nvPr/>
          </p:nvSpPr>
          <p:spPr bwMode="auto">
            <a:xfrm>
              <a:off x="5313" y="5497"/>
              <a:ext cx="8734"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第三节　过程型激励理论</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71" name="矩形 32"/>
            <p:cNvSpPr>
              <a:spLocks noChangeArrowheads="1"/>
            </p:cNvSpPr>
            <p:nvPr/>
          </p:nvSpPr>
          <p:spPr bwMode="auto">
            <a:xfrm>
              <a:off x="5313" y="670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第四节　强化型激励</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sp>
          <p:nvSpPr>
            <p:cNvPr id="8" name="矩形 32"/>
            <p:cNvSpPr>
              <a:spLocks noChangeArrowheads="1"/>
            </p:cNvSpPr>
            <p:nvPr/>
          </p:nvSpPr>
          <p:spPr bwMode="auto">
            <a:xfrm>
              <a:off x="5309" y="7812"/>
              <a:ext cx="8734" cy="8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nchor="ctr"/>
            <a:lstStyle>
              <a:lvl1pPr>
                <a:lnSpc>
                  <a:spcPct val="90000"/>
                </a:lnSpc>
                <a:spcBef>
                  <a:spcPts val="1000"/>
                </a:spcBef>
                <a:buFont typeface="Arial" panose="020B0604020202020204" pitchFamily="34" charset="0"/>
                <a:buChar char="•"/>
                <a:defRPr sz="2800">
                  <a:solidFill>
                    <a:schemeClr val="tx1"/>
                  </a:solidFill>
                  <a:latin typeface="Calibri" panose="020F050202020403020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charset="0"/>
                  <a:ea typeface="宋体" panose="02010600030101010101" pitchFamily="2" charset="-122"/>
                </a:defRPr>
              </a:lvl9pPr>
            </a:lstStyle>
            <a:p>
              <a:pPr algn="just">
                <a:lnSpc>
                  <a:spcPct val="100000"/>
                </a:lnSpc>
                <a:spcBef>
                  <a:spcPct val="0"/>
                </a:spcBef>
                <a:buFontTx/>
                <a:buNone/>
              </a:pPr>
              <a:r>
                <a:rPr lang="en-US" sz="240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 </a:t>
              </a:r>
              <a:r>
                <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rPr>
                <a:t>第五节　激励理论的管理应用</a:t>
              </a:r>
              <a:endParaRPr lang="zh-CN" altLang="en-US" sz="2400" dirty="0">
                <a:solidFill>
                  <a:schemeClr val="tx1"/>
                </a:solidFill>
                <a:latin typeface="汉仪铁线黑-65简" panose="00020600040101010101" charset="-122"/>
                <a:ea typeface="汉仪铁线黑-65简" panose="00020600040101010101" charset="-122"/>
                <a:cs typeface="汉仪铁线黑-65简" panose="00020600040101010101" charset="-122"/>
                <a:sym typeface="+mn-ea"/>
              </a:endParaRPr>
            </a:p>
          </p:txBody>
        </p:sp>
      </p:gr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5" presetClass="entr" presetSubtype="0" fill="hold" grpId="0" nodeType="afterEffect">
                                  <p:stCondLst>
                                    <p:cond delay="0"/>
                                  </p:stCondLst>
                                  <p:childTnLst>
                                    <p:set>
                                      <p:cBhvr>
                                        <p:cTn id="6" dur="1" fill="hold">
                                          <p:stCondLst>
                                            <p:cond delay="0"/>
                                          </p:stCondLst>
                                        </p:cTn>
                                        <p:tgtEl>
                                          <p:spTgt spid="63"/>
                                        </p:tgtEl>
                                        <p:attrNameLst>
                                          <p:attrName>style.visibility</p:attrName>
                                        </p:attrNameLst>
                                      </p:cBhvr>
                                      <p:to>
                                        <p:strVal val="visible"/>
                                      </p:to>
                                    </p:set>
                                    <p:anim calcmode="lin" valueType="num">
                                      <p:cBhvr>
                                        <p:cTn id="7" dur="500" decel="50000" fill="hold">
                                          <p:stCondLst>
                                            <p:cond delay="0"/>
                                          </p:stCondLst>
                                        </p:cTn>
                                        <p:tgtEl>
                                          <p:spTgt spid="63"/>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63"/>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63"/>
                                        </p:tgtEl>
                                        <p:attrNameLst>
                                          <p:attrName>ppt_w</p:attrName>
                                        </p:attrNameLst>
                                      </p:cBhvr>
                                      <p:tavLst>
                                        <p:tav tm="0">
                                          <p:val>
                                            <p:strVal val="#ppt_w*.05"/>
                                          </p:val>
                                        </p:tav>
                                        <p:tav tm="100000">
                                          <p:val>
                                            <p:strVal val="#ppt_w"/>
                                          </p:val>
                                        </p:tav>
                                      </p:tavLst>
                                    </p:anim>
                                    <p:anim calcmode="lin" valueType="num">
                                      <p:cBhvr>
                                        <p:cTn id="10" dur="1000" fill="hold"/>
                                        <p:tgtEl>
                                          <p:spTgt spid="63"/>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63"/>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63"/>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63"/>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激励的性质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激励过程</a:t>
            </a:r>
            <a:endParaRPr lang="zh-CN" altLang="zh-CN" sz="2600" b="1" dirty="0">
              <a:latin typeface="黑体" panose="02010609060101010101" pitchFamily="49" charset="-122"/>
              <a:ea typeface="黑体" panose="02010609060101010101" pitchFamily="49" charset="-122"/>
            </a:endParaRPr>
          </a:p>
          <a:p>
            <a:r>
              <a:rPr lang="zh-CN" altLang="en-US"/>
              <a:t>激励的产生源于个体为满足某些需求或动机而做出的行为。所谓需求,是指人们对某种目标的渴求和欲望,包括由基本的需求(诸如各种生理需求: 衣、食、住、空气等),到各种高层次的需求(如社交、自尊、地位、成就、自我肯定等)。所谓动机,是指诱发、激活、推动并指导和引导行为指向目标的一种内在状态。</a:t>
            </a:r>
            <a:endParaRPr lang="zh-CN" altLang="en-US"/>
          </a:p>
          <a:p>
            <a:r>
              <a:rPr lang="zh-CN" altLang="en-US"/>
              <a:t>当我们说管理者有效地激励了他的下属,实际上是指他满足了下属的动机和愿望,并引导他们按所要求的方法去行动。因此,激励过程是指通过满足人们的内在需要或动机,加强、引导和维持特定行为的循环过程(见图11-1)。</a:t>
            </a:r>
            <a:endParaRPr lang="zh-CN" altLang="en-US"/>
          </a:p>
        </p:txBody>
      </p:sp>
      <p:pic>
        <p:nvPicPr>
          <p:cNvPr id="302" name="11-1.jpg" descr="id:2147494859;FounderCES"/>
          <p:cNvPicPr>
            <a:picLocks noChangeAspect="1"/>
          </p:cNvPicPr>
          <p:nvPr/>
        </p:nvPicPr>
        <p:blipFill>
          <a:blip r:embed="rId1"/>
          <a:stretch>
            <a:fillRect/>
          </a:stretch>
        </p:blipFill>
        <p:spPr>
          <a:xfrm>
            <a:off x="2550795" y="4504055"/>
            <a:ext cx="4841875" cy="980440"/>
          </a:xfrm>
          <a:prstGeom prst="rect">
            <a:avLst/>
          </a:prstGeom>
        </p:spPr>
      </p:pic>
      <p:sp>
        <p:nvSpPr>
          <p:cNvPr id="107" name="文本框 106"/>
          <p:cNvSpPr txBox="1"/>
          <p:nvPr/>
        </p:nvSpPr>
        <p:spPr>
          <a:xfrm>
            <a:off x="2432050" y="5712460"/>
            <a:ext cx="5080000" cy="368300"/>
          </a:xfrm>
          <a:prstGeom prst="rect">
            <a:avLst/>
          </a:prstGeom>
          <a:noFill/>
          <a:ln w="9525">
            <a:noFill/>
          </a:ln>
        </p:spPr>
        <p:txBody>
          <a:bodyPr>
            <a:spAutoFit/>
          </a:bodyPr>
          <a:p>
            <a:pPr indent="228600" algn="ctr"/>
            <a:r>
              <a:rPr lang="zh-CN" b="0">
                <a:solidFill>
                  <a:srgbClr val="000000"/>
                </a:solidFill>
                <a:cs typeface="方正书宋_GBK" charset="0"/>
              </a:rPr>
              <a:t>图11-1　激励过程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第一节　激励的性质</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激励的类别</a:t>
            </a:r>
            <a:endParaRPr lang="zh-CN" altLang="zh-CN" sz="2600" b="1" dirty="0">
              <a:latin typeface="黑体" panose="02010609060101010101" pitchFamily="49" charset="-122"/>
              <a:ea typeface="黑体" panose="02010609060101010101" pitchFamily="49" charset="-122"/>
            </a:endParaRPr>
          </a:p>
          <a:p>
            <a:r>
              <a:rPr lang="zh-CN" altLang="en-US"/>
              <a:t>组织中的激励形式多样,大致上可以将其分为两类: 外在报酬和内在报酬。</a:t>
            </a:r>
            <a:endParaRPr lang="zh-CN" altLang="en-US"/>
          </a:p>
          <a:p>
            <a:r>
              <a:rPr lang="zh-CN" altLang="en-US"/>
              <a:t>因薪水、地位、额外福利、认可等外部因素驱动而受到的激励称为外在报酬。外在报酬是具体、有形且易于比较的。因外在奖励而受到激励的个体,通常希望按一种可以使他们获得物质或社会性奖励的方式做事。</a:t>
            </a:r>
            <a:endParaRPr lang="zh-CN" altLang="en-US"/>
          </a:p>
          <a:p>
            <a:r>
              <a:rPr lang="zh-CN" altLang="en-US"/>
              <a:t>内在报酬源于工作本身,包括有趣的、有挑战性的工作、学习与应用新技能的机会、工作内容的多样性和重要性,以及工作中的自主性。内在报酬通常让人产生个人满足感,并且注重为个体提供学习、自主工作、接受挑战和多样性的机会,使个人感受到工作本身的价值和意义。内在报酬对员工的价值高低可能存在明显的个体差异,取决于个人的价值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内容型激励理论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需求层次理论</a:t>
            </a:r>
            <a:endParaRPr lang="zh-CN" altLang="zh-CN" sz="2600" b="1" dirty="0">
              <a:latin typeface="黑体" panose="02010609060101010101" pitchFamily="49" charset="-122"/>
              <a:ea typeface="黑体" panose="02010609060101010101" pitchFamily="49" charset="-122"/>
            </a:endParaRPr>
          </a:p>
          <a:p>
            <a:r>
              <a:rPr lang="zh-CN" altLang="en-US"/>
              <a:t>人类的需求是多种多样的,不同的个人其需求模式或结构也不尽相同。心理学家亚伯拉罕·马斯洛设计了一个为多数人所公认的需求层次模型(见图11-3)。</a:t>
            </a:r>
            <a:endParaRPr lang="zh-CN" altLang="en-US"/>
          </a:p>
        </p:txBody>
      </p:sp>
      <p:pic>
        <p:nvPicPr>
          <p:cNvPr id="306" name="11-3.jpg" descr="id:2147494888;FounderCES"/>
          <p:cNvPicPr>
            <a:picLocks noChangeAspect="1"/>
          </p:cNvPicPr>
          <p:nvPr/>
        </p:nvPicPr>
        <p:blipFill>
          <a:blip r:embed="rId1"/>
          <a:stretch>
            <a:fillRect/>
          </a:stretch>
        </p:blipFill>
        <p:spPr>
          <a:xfrm>
            <a:off x="3556000" y="3150870"/>
            <a:ext cx="3390900" cy="2223770"/>
          </a:xfrm>
          <a:prstGeom prst="rect">
            <a:avLst/>
          </a:prstGeom>
        </p:spPr>
      </p:pic>
      <p:sp>
        <p:nvSpPr>
          <p:cNvPr id="107" name="文本框 106"/>
          <p:cNvSpPr txBox="1"/>
          <p:nvPr/>
        </p:nvSpPr>
        <p:spPr>
          <a:xfrm>
            <a:off x="3556000" y="5552440"/>
            <a:ext cx="3027045" cy="368300"/>
          </a:xfrm>
          <a:prstGeom prst="rect">
            <a:avLst/>
          </a:prstGeom>
          <a:noFill/>
          <a:ln w="9525">
            <a:noFill/>
          </a:ln>
        </p:spPr>
        <p:txBody>
          <a:bodyPr wrap="square">
            <a:spAutoFit/>
          </a:bodyPr>
          <a:p>
            <a:pPr indent="228600"/>
            <a:r>
              <a:rPr lang="zh-CN" b="0">
                <a:solidFill>
                  <a:srgbClr val="000000"/>
                </a:solidFill>
                <a:cs typeface="方正书宋_GBK" charset="0"/>
              </a:rPr>
              <a:t>图11-3　需求层次模型</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内容型激励理论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二、 ERG理论</a:t>
            </a:r>
            <a:endParaRPr lang="zh-CN" altLang="zh-CN" sz="2600" b="1" dirty="0">
              <a:latin typeface="黑体" panose="02010609060101010101" pitchFamily="49" charset="-122"/>
              <a:ea typeface="黑体" panose="02010609060101010101" pitchFamily="49" charset="-122"/>
            </a:endParaRPr>
          </a:p>
          <a:p>
            <a:r>
              <a:rPr lang="zh-CN" altLang="en-US"/>
              <a:t>ERG理论是从马斯洛需求层次理论衍生而来的,由耶鲁大学的奥尔德弗(Clayton Alderfer)提出,其中字母E、R和G分别代表生存(Existence)、关系(Relatedness)和成长(Growth)。</a:t>
            </a:r>
            <a:endParaRPr lang="zh-CN" altLang="en-US"/>
          </a:p>
          <a:p>
            <a:r>
              <a:rPr lang="zh-CN" altLang="en-US"/>
              <a:t>该理论把马斯洛的需求层次压缩为3个层次(见表11-1)。</a:t>
            </a:r>
            <a:endParaRPr lang="zh-CN" altLang="en-US"/>
          </a:p>
        </p:txBody>
      </p:sp>
      <p:graphicFrame>
        <p:nvGraphicFramePr>
          <p:cNvPr id="4" name="表格 3"/>
          <p:cNvGraphicFramePr/>
          <p:nvPr>
            <p:custDataLst>
              <p:tags r:id="rId1"/>
            </p:custDataLst>
          </p:nvPr>
        </p:nvGraphicFramePr>
        <p:xfrm>
          <a:off x="2058035" y="3708400"/>
          <a:ext cx="8300720" cy="2971800"/>
        </p:xfrm>
        <a:graphic>
          <a:graphicData uri="http://schemas.openxmlformats.org/drawingml/2006/table">
            <a:tbl>
              <a:tblPr/>
              <a:tblGrid>
                <a:gridCol w="1107440"/>
                <a:gridCol w="1824355"/>
                <a:gridCol w="5368925"/>
              </a:tblGrid>
              <a:tr h="365760">
                <a:tc>
                  <a:txBody>
                    <a:bodyPr/>
                    <a:p>
                      <a:pPr indent="0" fontAlgn="auto">
                        <a:lnSpc>
                          <a:spcPct val="150000"/>
                        </a:lnSpc>
                        <a:buNone/>
                      </a:pPr>
                      <a:endParaRPr lang="en-US" altLang="en-US" sz="16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需求层次理论</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对ERG理论的解释说明</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生存需求</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生理需求安全需求</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生存需求包括个体为维持生存并有效工作所需要的最基本的物质和生理需求</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关系需求</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归属需求</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关系需求主要强调人与社会环境的联系,包括与他人互动交流、建立关系,并成为群体中一员的需求。个体会寻找机会与他人交往,分享感受,能开诚布公地表达自己的想法和观点,并为此辩护</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0">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成长需求</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vert="horz" anchor="ctr" anchorCtr="0">
                    <a:lnL w="12700" cap="flat" cmpd="sng">
                      <a:solidFill>
                        <a:srgbClr val="00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尊重需求自我实现的需求</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fontAlgn="auto">
                        <a:lnSpc>
                          <a:spcPct val="150000"/>
                        </a:lnSpc>
                        <a:buNone/>
                      </a:pPr>
                      <a:r>
                        <a:rPr lang="en-US" sz="1400" b="0">
                          <a:solidFill>
                            <a:srgbClr val="000000"/>
                          </a:solidFill>
                          <a:latin typeface="宋体" panose="02010600030101010101" pitchFamily="2" charset="-122"/>
                          <a:ea typeface="宋体" panose="02010600030101010101" pitchFamily="2" charset="-122"/>
                          <a:cs typeface="宋体" panose="02010600030101010101" pitchFamily="2" charset="-122"/>
                        </a:rPr>
                        <a:t>成长需求主要指个体渴望发挥其全部潜力,以获得更强的尊重和自我实现感</a:t>
                      </a:r>
                      <a:endParaRPr lang="en-US" altLang="en-US" sz="14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ctr" anchorCtr="0">
                    <a:lnL w="12700" cap="flat" cmpd="sng">
                      <a:solidFill>
                        <a:srgbClr val="08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107" name="文本框 106"/>
          <p:cNvSpPr txBox="1"/>
          <p:nvPr/>
        </p:nvSpPr>
        <p:spPr>
          <a:xfrm>
            <a:off x="3556000" y="3346450"/>
            <a:ext cx="5725160" cy="368300"/>
          </a:xfrm>
          <a:prstGeom prst="rect">
            <a:avLst/>
          </a:prstGeom>
          <a:noFill/>
          <a:ln w="9525">
            <a:noFill/>
          </a:ln>
        </p:spPr>
        <p:txBody>
          <a:bodyPr wrap="square">
            <a:spAutoFit/>
          </a:bodyPr>
          <a:p>
            <a:pPr indent="228600"/>
            <a:r>
              <a:rPr lang="zh-CN" b="0">
                <a:solidFill>
                  <a:srgbClr val="000000"/>
                </a:solidFill>
                <a:cs typeface="方正书宋_GBK" charset="0"/>
              </a:rPr>
              <a:t>表11-1　ERG理论与马斯洛需求层次理论的关系　</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内容型激励理论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三、 双因素理论</a:t>
            </a:r>
            <a:endParaRPr lang="zh-CN" altLang="zh-CN" sz="2600" b="1" dirty="0">
              <a:latin typeface="黑体" panose="02010609060101010101" pitchFamily="49" charset="-122"/>
              <a:ea typeface="黑体" panose="02010609060101010101" pitchFamily="49" charset="-122"/>
            </a:endParaRPr>
          </a:p>
          <a:p>
            <a:r>
              <a:rPr lang="zh-CN" altLang="en-US"/>
              <a:t>双因素理论是由心理学家赫茨伯格(Frederick Herzberg)提出的。20世纪50年代,他通过对200名工程师和会计师的访谈,深入研究了人们希望从工作中得到什么。</a:t>
            </a:r>
            <a:endParaRPr lang="zh-CN" altLang="en-US"/>
          </a:p>
          <a:p>
            <a:r>
              <a:rPr lang="zh-CN" altLang="en-US"/>
              <a:t>他要求受访者详细描述哪些因素使他们在工作中感到特别满意及受到高度激励,又有哪些因素使他们感到不满和消沉。他惊讶地发现,与满意和不满意相关的因素是两类完全不同的因素。</a:t>
            </a:r>
            <a:endParaRPr lang="zh-CN" altLang="en-US"/>
          </a:p>
        </p:txBody>
      </p:sp>
      <p:pic>
        <p:nvPicPr>
          <p:cNvPr id="307" name="11-4.jpg" descr="id:2147494908;FounderCES"/>
          <p:cNvPicPr>
            <a:picLocks noChangeAspect="1"/>
          </p:cNvPicPr>
          <p:nvPr/>
        </p:nvPicPr>
        <p:blipFill>
          <a:blip r:embed="rId1"/>
          <a:stretch>
            <a:fillRect/>
          </a:stretch>
        </p:blipFill>
        <p:spPr>
          <a:xfrm>
            <a:off x="2405380" y="3782695"/>
            <a:ext cx="5448935" cy="1869440"/>
          </a:xfrm>
          <a:prstGeom prst="rect">
            <a:avLst/>
          </a:prstGeom>
        </p:spPr>
      </p:pic>
      <p:sp>
        <p:nvSpPr>
          <p:cNvPr id="107" name="文本框 106"/>
          <p:cNvSpPr txBox="1"/>
          <p:nvPr/>
        </p:nvSpPr>
        <p:spPr>
          <a:xfrm>
            <a:off x="2589530" y="5937250"/>
            <a:ext cx="5080000" cy="368300"/>
          </a:xfrm>
          <a:prstGeom prst="rect">
            <a:avLst/>
          </a:prstGeom>
          <a:noFill/>
          <a:ln w="9525">
            <a:noFill/>
          </a:ln>
        </p:spPr>
        <p:txBody>
          <a:bodyPr>
            <a:spAutoFit/>
          </a:bodyPr>
          <a:p>
            <a:pPr indent="228600" algn="ctr"/>
            <a:r>
              <a:rPr lang="zh-CN" b="0">
                <a:solidFill>
                  <a:srgbClr val="000000"/>
                </a:solidFill>
                <a:cs typeface="方正书宋_GBK" charset="0"/>
              </a:rPr>
              <a:t>图11-4　传统模型与双因素模型的对比</a:t>
            </a:r>
            <a:endParaRPr lang="zh-CN" altLang="en-US" b="0">
              <a:solidFill>
                <a:srgbClr val="000000"/>
              </a:solidFill>
              <a:cs typeface="方正书宋_GBK" charset="0"/>
            </a:endParaRPr>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altLang="en-US">
                <a:sym typeface="+mn-ea"/>
              </a:rPr>
              <a:t>第二节　内容型激励理论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四、 麦克莱兰的需求理论</a:t>
            </a:r>
            <a:endParaRPr lang="zh-CN" altLang="zh-CN" sz="2600" b="1" dirty="0">
              <a:latin typeface="黑体" panose="02010609060101010101" pitchFamily="49" charset="-122"/>
              <a:ea typeface="黑体" panose="02010609060101010101" pitchFamily="49" charset="-122"/>
            </a:endParaRPr>
          </a:p>
          <a:p>
            <a:r>
              <a:rPr lang="zh-CN" altLang="en-US"/>
              <a:t>麦克莱兰通过评测个体对工作环境的喜好差异,用以确定人们更喜欢完成哪种类型的任务,哪些工作对他们有挑战性并能让他们感到满意,以及在不同的工作环境下,他们有意愿做出的绩效。</a:t>
            </a:r>
            <a:endParaRPr lang="zh-CN" altLang="en-US"/>
          </a:p>
          <a:p>
            <a:r>
              <a:rPr lang="zh-CN" altLang="en-US"/>
              <a:t>研究发现,个体会因3种需求受到激励或驱动: 成就需求、权力需求和归属需求。</a:t>
            </a:r>
            <a:endParaRPr lang="zh-CN" altLang="en-US"/>
          </a:p>
          <a:p>
            <a:r>
              <a:rPr lang="zh-CN" altLang="en-US"/>
              <a:t>1. 成就需求</a:t>
            </a:r>
            <a:endParaRPr lang="zh-CN" altLang="en-US"/>
          </a:p>
          <a:p>
            <a:r>
              <a:rPr lang="zh-CN" altLang="en-US"/>
              <a:t>2. 权力需求</a:t>
            </a:r>
            <a:endParaRPr lang="zh-CN" altLang="en-US"/>
          </a:p>
          <a:p>
            <a:r>
              <a:rPr lang="zh-CN" altLang="en-US"/>
              <a:t>3. 归属需求</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a:t>第三节　过程型激励理论</a:t>
            </a:r>
            <a:endParaRPr lang="zh-CN" altLang="en-US"/>
          </a:p>
        </p:txBody>
      </p:sp>
      <p:sp>
        <p:nvSpPr>
          <p:cNvPr id="3" name="内容占位符 2"/>
          <p:cNvSpPr>
            <a:spLocks noGrp="1"/>
          </p:cNvSpPr>
          <p:nvPr>
            <p:ph idx="1"/>
          </p:nvPr>
        </p:nvSpPr>
        <p:spPr/>
        <p:txBody>
          <a:bodyPr/>
          <a:p>
            <a:pPr marL="0" algn="l" eaLnBrk="0" fontAlgn="base" hangingPunct="0">
              <a:spcBef>
                <a:spcPct val="20000"/>
              </a:spcBef>
              <a:buClrTx/>
              <a:buSzTx/>
              <a:buFontTx/>
              <a:buNone/>
            </a:pPr>
            <a:r>
              <a:rPr lang="zh-CN" altLang="zh-CN" sz="2600" b="1" dirty="0">
                <a:latin typeface="黑体" panose="02010609060101010101" pitchFamily="49" charset="-122"/>
                <a:ea typeface="黑体" panose="02010609060101010101" pitchFamily="49" charset="-122"/>
              </a:rPr>
              <a:t>一、 目标设定理论</a:t>
            </a:r>
            <a:endParaRPr lang="zh-CN" altLang="zh-CN" sz="2600" b="1" dirty="0">
              <a:latin typeface="黑体" panose="02010609060101010101" pitchFamily="49" charset="-122"/>
              <a:ea typeface="黑体" panose="02010609060101010101" pitchFamily="49" charset="-122"/>
            </a:endParaRPr>
          </a:p>
          <a:p>
            <a:r>
              <a:rPr lang="zh-CN" altLang="en-US"/>
              <a:t>洛克和莱瑟姆建议,依据下述4种方式设定目标,可以激励员工改善其工作任务表现: </a:t>
            </a:r>
            <a:endParaRPr lang="zh-CN" altLang="en-US"/>
          </a:p>
          <a:p>
            <a:r>
              <a:rPr lang="zh-CN" altLang="en-US"/>
              <a:t>(1) 引导员工直接关注与目标有关的活动,并为此付出努力,而不是与目标无关的活动,即目标应激励员工进行那类有助于他们实现组织整体目标的活动。</a:t>
            </a:r>
            <a:endParaRPr lang="zh-CN" altLang="en-US"/>
          </a:p>
          <a:p>
            <a:r>
              <a:rPr lang="zh-CN" altLang="en-US"/>
              <a:t>(2) 有难度或不易实现的目标都会激励员工更加努力地工作,无论这些目标是由管理者还是由员工自己设定的。有难度的目标通常会令人工作更努力、更坚持和更专注。</a:t>
            </a:r>
            <a:endParaRPr lang="zh-CN" altLang="en-US"/>
          </a:p>
          <a:p>
            <a:r>
              <a:rPr lang="zh-CN" altLang="en-US"/>
              <a:t>(3) 为目标设定紧迫的截止日期会加快工作节奏。</a:t>
            </a:r>
            <a:endParaRPr lang="zh-CN" altLang="en-US"/>
          </a:p>
          <a:p>
            <a:r>
              <a:rPr lang="zh-CN" altLang="en-US"/>
              <a:t>(4) 为了实现新目标,人们会自然而然地想到他们从其他活动中获取的知识和技能,加以应用,以满足新的目标。</a:t>
            </a: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1600">
        <p:blinds/>
      </p:transition>
    </mc:Choice>
    <mc:Fallback>
      <p:transition spd="slow">
        <p:blinds/>
      </p:transition>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081"/>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081"/>
  <p:tag name="KSO_WM_TEMPLATE_MASTER_TYPE" val="0"/>
  <p:tag name="KSO_WM_TEMPLATE_COLOR_TYPE" val="1"/>
  <p:tag name="KSO_WM_UNIT_SHOW_EDIT_AREA_INDICATION" val="1"/>
</p:tagLst>
</file>

<file path=ppt/tags/tag63.xml><?xml version="1.0" encoding="utf-8"?>
<p:tagLst xmlns:p="http://schemas.openxmlformats.org/presentationml/2006/main">
  <p:tag name="KSO_WM_UNIT_TABLE_BEAUTIFY" val="smartTable{43c6cfad-fdc3-483d-844b-5cde1955fabc}"/>
</p:tagLst>
</file>

<file path=ppt/tags/tag64.xml><?xml version="1.0" encoding="utf-8"?>
<p:tagLst xmlns:p="http://schemas.openxmlformats.org/presentationml/2006/main">
  <p:tag name="COMMONDATA" val="eyJoZGlkIjoiNTBlODZkODVmOTIxMWE2ZDY3MjViNmY2OTBlOTlkYTMifQ=="/>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ysClr val="windowText" lastClr="000000"/>
      </a:dk1>
      <a:lt1>
        <a:sysClr val="window" lastClr="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默认设计模板">
  <a:themeElements>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默认设计模板">
      <a:majorFont>
        <a:latin typeface="Arial"/>
        <a:ea typeface="GungsuhChe"/>
        <a:cs typeface=""/>
      </a:majorFont>
      <a:minorFont>
        <a:latin typeface="Arial"/>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raClrSchemeLst>
    <a:extraClrScheme>
      <a:clrScheme name="默认设计模板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默认设计模板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2906</Words>
  <Application>WPS 演示</Application>
  <PresentationFormat>宽屏</PresentationFormat>
  <Paragraphs>152</Paragraphs>
  <Slides>17</Slides>
  <Notes>4</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17</vt:i4>
      </vt:variant>
    </vt:vector>
  </HeadingPairs>
  <TitlesOfParts>
    <vt:vector size="32" baseType="lpstr">
      <vt:lpstr>Arial</vt:lpstr>
      <vt:lpstr>宋体</vt:lpstr>
      <vt:lpstr>Wingdings</vt:lpstr>
      <vt:lpstr>Wingdings</vt:lpstr>
      <vt:lpstr>微软雅黑</vt:lpstr>
      <vt:lpstr>Calibri</vt:lpstr>
      <vt:lpstr>Arial Unicode MS</vt:lpstr>
      <vt:lpstr>汉仪铁线黑-65简</vt:lpstr>
      <vt:lpstr>GungsuhChe</vt:lpstr>
      <vt:lpstr>Malgun Gothic</vt:lpstr>
      <vt:lpstr>黑体</vt:lpstr>
      <vt:lpstr>方正书宋_GBK</vt:lpstr>
      <vt:lpstr>楷体</vt:lpstr>
      <vt:lpstr>Office 主题​​</vt:lpstr>
      <vt:lpstr>默认设计模板</vt:lpstr>
      <vt:lpstr>PowerPoint 演示文稿</vt:lpstr>
      <vt:lpstr>PowerPoint 演示文稿</vt:lpstr>
      <vt:lpstr>第一节　激励的性质</vt:lpstr>
      <vt:lpstr>第一节　激励的性质</vt:lpstr>
      <vt:lpstr>第二节　内容型激励理论</vt:lpstr>
      <vt:lpstr>第二节　内容型激励理论</vt:lpstr>
      <vt:lpstr>第二节　内容型激励理论</vt:lpstr>
      <vt:lpstr>第二节　内容型激励理论</vt:lpstr>
      <vt:lpstr>第三节　过程型激励理论</vt:lpstr>
      <vt:lpstr>第三节　过程型激励理论</vt:lpstr>
      <vt:lpstr>第三节　过程型激励理论</vt:lpstr>
      <vt:lpstr>第四节　强化型激励</vt:lpstr>
      <vt:lpstr>第四节　强化型激励</vt:lpstr>
      <vt:lpstr>第五节　激励理论的管理应用</vt:lpstr>
      <vt:lpstr>第五节　激励理论的管理应用</vt:lpstr>
      <vt:lpstr>第五节　激励理论的管理应用</vt:lpstr>
      <vt:lpstr>第五节　激励理论的管理应用</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空白演示</dc:title>
  <dc:creator/>
  <cp:lastModifiedBy>sunny</cp:lastModifiedBy>
  <cp:revision>155</cp:revision>
  <dcterms:created xsi:type="dcterms:W3CDTF">2019-06-19T02:08:00Z</dcterms:created>
  <dcterms:modified xsi:type="dcterms:W3CDTF">2023-06-22T00:54:30Z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2052-11.1.0.13012</vt:lpwstr>
  </property>
  <property fmtid="{D5CDD505-2E9C-101B-9397-08002B2CF9AE}" pid="3" name="ICV">
    <vt:lpwstr>F88B0D452A7740CC837345D1EE60AC36</vt:lpwstr>
  </property>
</Properties>
</file>