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pic>
        <p:nvPicPr>
          <p:cNvPr id="4" name="图片 3" descr="图片3"/>
          <p:cNvPicPr>
            <a:picLocks noChangeAspect="1"/>
          </p:cNvPicPr>
          <p:nvPr/>
        </p:nvPicPr>
        <p:blipFill>
          <a:blip r:embed="rId1"/>
          <a:stretch>
            <a:fillRect/>
          </a:stretch>
        </p:blipFill>
        <p:spPr>
          <a:xfrm>
            <a:off x="69215" y="0"/>
            <a:ext cx="12207240" cy="6863715"/>
          </a:xfrm>
          <a:prstGeom prst="rect">
            <a:avLst/>
          </a:prstGeom>
        </p:spPr>
      </p:pic>
      <p:sp>
        <p:nvSpPr>
          <p:cNvPr id="5" name="文本框 4"/>
          <p:cNvSpPr txBox="1"/>
          <p:nvPr/>
        </p:nvSpPr>
        <p:spPr>
          <a:xfrm>
            <a:off x="2375535" y="3074035"/>
            <a:ext cx="5022215" cy="835025"/>
          </a:xfrm>
          <a:prstGeom prst="rect">
            <a:avLst/>
          </a:prstGeom>
          <a:noFill/>
        </p:spPr>
        <p:txBody>
          <a:bodyPr wrap="square" rtlCol="0">
            <a:spAutoFit/>
          </a:bodyPr>
          <a:p>
            <a:pPr algn="l" fontAlgn="auto">
              <a:lnSpc>
                <a:spcPct val="110000"/>
              </a:lnSpc>
            </a:pPr>
            <a:r>
              <a:rPr lang="zh-CN" altLang="en-US" sz="2200" b="1" dirty="0">
                <a:latin typeface="华文中宋" panose="02010600040101010101" charset="-122"/>
                <a:ea typeface="华文中宋" panose="02010600040101010101" charset="-122"/>
              </a:rPr>
              <a:t>第十九章　预算与控制</a:t>
            </a:r>
            <a:endParaRPr lang="zh-CN" altLang="en-US" sz="2200" b="1" dirty="0">
              <a:latin typeface="华文中宋" panose="02010600040101010101" charset="-122"/>
              <a:ea typeface="华文中宋" panose="02010600040101010101" charset="-122"/>
            </a:endParaRPr>
          </a:p>
          <a:p>
            <a:pPr algn="l" fontAlgn="auto">
              <a:lnSpc>
                <a:spcPct val="110000"/>
              </a:lnSpc>
            </a:pPr>
            <a:r>
              <a:rPr lang="zh-CN" altLang="en-US" sz="2200" b="1" dirty="0">
                <a:latin typeface="华文中宋" panose="02010600040101010101" charset="-122"/>
                <a:ea typeface="华文中宋" panose="02010600040101010101" charset="-122"/>
              </a:rPr>
              <a:t>第二十章　信息技术在会计中的应用</a:t>
            </a:r>
            <a:endParaRPr lang="zh-CN" altLang="en-US" sz="2200" b="1" dirty="0">
              <a:latin typeface="华文中宋" panose="02010600040101010101" charset="-122"/>
              <a:ea typeface="华文中宋" panose="02010600040101010101" charset="-122"/>
            </a:endParaRPr>
          </a:p>
        </p:txBody>
      </p:sp>
      <p:sp>
        <p:nvSpPr>
          <p:cNvPr id="100" name="文本框 99"/>
          <p:cNvSpPr txBox="1"/>
          <p:nvPr/>
        </p:nvSpPr>
        <p:spPr>
          <a:xfrm>
            <a:off x="4345940" y="1972945"/>
            <a:ext cx="3915410" cy="583565"/>
          </a:xfrm>
          <a:prstGeom prst="rect">
            <a:avLst/>
          </a:prstGeom>
          <a:noFill/>
          <a:ln w="9525">
            <a:noFill/>
          </a:ln>
        </p:spPr>
        <p:txBody>
          <a:bodyPr wrap="square">
            <a:spAutoFit/>
          </a:bodyPr>
          <a:p>
            <a:pPr indent="0" algn="ctr"/>
            <a:r>
              <a:rPr lang="zh-CN" sz="3200" b="1">
                <a:solidFill>
                  <a:srgbClr val="00FFFF"/>
                </a:solidFill>
                <a:cs typeface="方正书宋_GBK" charset="0"/>
                <a:sym typeface="+mn-ea"/>
              </a:rPr>
              <a:t>第六篇　特殊项目篇</a:t>
            </a:r>
            <a:endParaRPr lang="zh-CN" sz="3200" b="1">
              <a:solidFill>
                <a:srgbClr val="00FFFF"/>
              </a:solidFill>
              <a:latin typeface="NEU-BZ-S92" charset="0"/>
              <a:cs typeface="方正书宋_GBK" charset="0"/>
            </a:endParaRPr>
          </a:p>
        </p:txBody>
      </p:sp>
      <p:pic>
        <p:nvPicPr>
          <p:cNvPr id="233" name="123a.jpg" descr="id:2147501774;FounderCES"/>
          <p:cNvPicPr>
            <a:picLocks noChangeAspect="1"/>
          </p:cNvPicPr>
          <p:nvPr/>
        </p:nvPicPr>
        <p:blipFill>
          <a:blip r:embed="rId2"/>
          <a:stretch>
            <a:fillRect/>
          </a:stretch>
        </p:blipFill>
        <p:spPr>
          <a:xfrm>
            <a:off x="1772920" y="2437130"/>
            <a:ext cx="1461135" cy="4819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二、增量预算与零基预算</a:t>
            </a:r>
            <a:endParaRPr lang="zh-CN" altLang="zh-CN" sz="2600" b="1" dirty="0">
              <a:latin typeface="黑体" panose="02010609060101010101" pitchFamily="49" charset="-122"/>
              <a:ea typeface="黑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(一)编制零基预算的意义</a:t>
            </a:r>
            <a:endParaRPr lang="en-US" altLang="zh-CN" sz="2200" b="1" dirty="0">
              <a:latin typeface="楷体" panose="02010609060101010101" pitchFamily="49" charset="-122"/>
              <a:ea typeface="楷体" panose="02010609060101010101" pitchFamily="49" charset="-122"/>
            </a:endParaRPr>
          </a:p>
          <a:p>
            <a:r>
              <a:rPr lang="zh-CN" altLang="en-US"/>
              <a:t>零基预算的全称是“以零为基础的计划和预算编制法”,即在编制费用支出预算时,不考虑历史的费用支出水平,一切以零为始点,从根本上研究各项费用支出的必要性及数额。</a:t>
            </a:r>
            <a:endParaRPr lang="zh-CN" altLang="en-US"/>
          </a:p>
          <a:p>
            <a:r>
              <a:rPr lang="zh-CN" altLang="en-US"/>
              <a:t>零基预算的主要特点如下:</a:t>
            </a:r>
            <a:endParaRPr lang="zh-CN" altLang="en-US"/>
          </a:p>
          <a:p>
            <a:r>
              <a:rPr lang="zh-CN" altLang="en-US"/>
              <a:t>(1)编制时是从零开始。</a:t>
            </a:r>
            <a:endParaRPr lang="zh-CN" altLang="en-US"/>
          </a:p>
          <a:p>
            <a:r>
              <a:rPr lang="zh-CN" altLang="en-US"/>
              <a:t>(2)对所有的费用开支比较注重其必要性和成本效益。</a:t>
            </a:r>
            <a:endParaRPr lang="zh-CN" altLang="en-US"/>
          </a:p>
          <a:p>
            <a:r>
              <a:rPr lang="zh-CN" altLang="en-US"/>
              <a:t>(3)从业务角度来考虑问题,对每一项费用都要分析,按主次来确定其费用水平。</a:t>
            </a:r>
            <a:endParaRPr lang="zh-CN" altLang="en-US"/>
          </a:p>
          <a:p>
            <a:r>
              <a:rPr lang="zh-CN" altLang="en-US"/>
              <a:t>(4)不是根据预算的增加与否来拓展新业务,而是根据业务的重要与否来决定,并相应增加预算数。</a:t>
            </a:r>
            <a:endParaRPr lang="zh-CN" altLang="en-US"/>
          </a:p>
        </p:txBody>
      </p:sp>
      <p:sp>
        <p:nvSpPr>
          <p:cNvPr id="3" name="标题 2"/>
          <p:cNvSpPr>
            <a:spLocks noGrp="1" noChangeArrowheads="1"/>
          </p:cNvSpPr>
          <p:nvPr>
            <p:ph type="title"/>
          </p:nvPr>
        </p:nvSpPr>
        <p:spPr>
          <a:xfrm>
            <a:off x="1104900" y="564515"/>
            <a:ext cx="9271635" cy="593725"/>
          </a:xfrm>
        </p:spPr>
        <p:txBody>
          <a:bodyPr/>
          <a:p>
            <a:r>
              <a:rPr lang="zh-CN" altLang="en-US" dirty="0">
                <a:sym typeface="+mn-ea"/>
              </a:rPr>
              <a:t>第三节　总预算编制的方法</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buClrTx/>
              <a:buSzTx/>
              <a:buFontTx/>
              <a:buNone/>
            </a:pPr>
            <a:r>
              <a:rPr lang="en-US" altLang="zh-CN" sz="2200" b="1" dirty="0">
                <a:latin typeface="楷体" panose="02010609060101010101" pitchFamily="49" charset="-122"/>
                <a:ea typeface="楷体" panose="02010609060101010101" pitchFamily="49" charset="-122"/>
              </a:rPr>
              <a:t>(二)零基预算的编制方法</a:t>
            </a:r>
            <a:endParaRPr lang="en-US" altLang="zh-CN" sz="2200" b="1" dirty="0">
              <a:latin typeface="楷体" panose="02010609060101010101" pitchFamily="49" charset="-122"/>
              <a:ea typeface="楷体" panose="02010609060101010101" pitchFamily="49" charset="-122"/>
            </a:endParaRPr>
          </a:p>
          <a:p>
            <a:r>
              <a:rPr lang="zh-CN" altLang="en-US"/>
              <a:t>零基预算的编制方法基本上分为以下三步:</a:t>
            </a:r>
            <a:endParaRPr lang="zh-CN" altLang="en-US"/>
          </a:p>
          <a:p>
            <a:r>
              <a:rPr lang="zh-CN" altLang="en-US"/>
              <a:t>第一步,企业内部各部门根据预算期的总目标和本部门的具体目标,对每一项费用开支提出详细计划,说明其目的以及需要开支的费用数额。</a:t>
            </a:r>
            <a:endParaRPr lang="zh-CN" altLang="en-US"/>
          </a:p>
          <a:p>
            <a:r>
              <a:rPr lang="zh-CN" altLang="en-US"/>
              <a:t>第二步,对每一项费用进行必要性和成本效益分析,即以其成本或费用与业务量进行比较,也可以与收益比较,以便对各项费用预算进行事先控制。一般应考虑以下几个方面:</a:t>
            </a:r>
            <a:endParaRPr lang="zh-CN" altLang="en-US"/>
          </a:p>
          <a:p>
            <a:r>
              <a:rPr lang="zh-CN" altLang="en-US"/>
              <a:t>(1)该项业务是否有必要,能否避免;</a:t>
            </a:r>
            <a:endParaRPr lang="zh-CN" altLang="en-US"/>
          </a:p>
          <a:p>
            <a:r>
              <a:rPr lang="zh-CN" altLang="en-US"/>
              <a:t>(2)如果该项业务确属不可避免,那么是否可由其他部门附带完成,而不必为此专设部门;</a:t>
            </a:r>
            <a:endParaRPr lang="zh-CN" altLang="en-US"/>
          </a:p>
          <a:p>
            <a:r>
              <a:rPr lang="zh-CN" altLang="en-US"/>
              <a:t>(3)如果必须由专设部门完成,就要想方设法节约开支、提高效率。</a:t>
            </a:r>
            <a:endParaRPr lang="zh-CN" altLang="en-US"/>
          </a:p>
          <a:p>
            <a:r>
              <a:rPr lang="zh-CN" altLang="en-US"/>
              <a:t>然后将每项业务按重要性排列成序,确定费用大小。</a:t>
            </a:r>
            <a:endParaRPr lang="zh-CN" altLang="en-US"/>
          </a:p>
          <a:p>
            <a:r>
              <a:rPr lang="zh-CN" altLang="en-US"/>
              <a:t>第三步,按上面确定的顺序,结合企业预算期可动用的资金,分配资金,编制预算。</a:t>
            </a:r>
            <a:endParaRPr lang="zh-CN" altLang="en-US"/>
          </a:p>
        </p:txBody>
      </p:sp>
      <p:sp>
        <p:nvSpPr>
          <p:cNvPr id="3" name="标题 2"/>
          <p:cNvSpPr>
            <a:spLocks noGrp="1" noChangeArrowheads="1"/>
          </p:cNvSpPr>
          <p:nvPr>
            <p:ph type="title"/>
          </p:nvPr>
        </p:nvSpPr>
        <p:spPr>
          <a:xfrm>
            <a:off x="1104900" y="564515"/>
            <a:ext cx="9271635" cy="593725"/>
          </a:xfrm>
        </p:spPr>
        <p:txBody>
          <a:bodyPr/>
          <a:p>
            <a:r>
              <a:rPr lang="zh-CN" altLang="en-US" dirty="0">
                <a:sym typeface="+mn-ea"/>
              </a:rPr>
              <a:t>第三节　总预算编制的方法</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三、定期预算与滚动预算</a:t>
            </a:r>
            <a:endParaRPr lang="zh-CN" altLang="zh-CN" sz="2600" b="1" dirty="0">
              <a:latin typeface="黑体" panose="02010609060101010101" pitchFamily="49" charset="-122"/>
              <a:ea typeface="黑体" panose="02010609060101010101" pitchFamily="49" charset="-122"/>
            </a:endParaRPr>
          </a:p>
          <a:p>
            <a:r>
              <a:rPr lang="zh-CN" altLang="en-US"/>
              <a:t>定期预算是指预算编制的期限与会计年度相一致,通常固定为1年。定期预算的主要缺陷是:当实际情况发生较大变化时,无法及时调整,从而使原有的预算失去应有的作用。</a:t>
            </a:r>
            <a:endParaRPr lang="zh-CN" altLang="en-US"/>
          </a:p>
          <a:p>
            <a:r>
              <a:rPr lang="zh-CN" altLang="en-US"/>
              <a:t>滚动预算,又称连续预算或永续预算,是指预算期为1年,每过去1个月(季、年)就在期末增加1个月(季、年)的预算,以此类推,从而使预算期始终保持12个月份的预算。</a:t>
            </a:r>
            <a:endParaRPr lang="zh-CN" altLang="en-US"/>
          </a:p>
          <a:p>
            <a:r>
              <a:rPr lang="zh-CN" altLang="en-US"/>
              <a:t>在编制滚动预算的过程中,应随时根据市场情况和企业内部情况的变化对预算进行调整。滚动预算一般适用于年度预算和长期预算的编制。用滚动预算编制年度预算可分月或分季编制。</a:t>
            </a:r>
            <a:endParaRPr lang="zh-CN" altLang="en-US"/>
          </a:p>
          <a:p>
            <a:r>
              <a:rPr lang="zh-CN" altLang="en-US"/>
              <a:t>滚动预算的优点是:预算与生产过程一致,使其保持连续不断;能促使企业管理人员对未来经营活动做出全面的、长远的规划,从而保证企业经营管理工作有条不紊地进行。</a:t>
            </a:r>
            <a:endParaRPr lang="zh-CN" altLang="en-US"/>
          </a:p>
        </p:txBody>
      </p:sp>
      <p:sp>
        <p:nvSpPr>
          <p:cNvPr id="3" name="标题 2"/>
          <p:cNvSpPr>
            <a:spLocks noGrp="1" noChangeArrowheads="1"/>
          </p:cNvSpPr>
          <p:nvPr>
            <p:ph type="title"/>
          </p:nvPr>
        </p:nvSpPr>
        <p:spPr>
          <a:xfrm>
            <a:off x="1104900" y="564515"/>
            <a:ext cx="9271635" cy="593725"/>
          </a:xfrm>
        </p:spPr>
        <p:txBody>
          <a:bodyPr/>
          <a:p>
            <a:r>
              <a:rPr lang="zh-CN" altLang="en-US" dirty="0">
                <a:sym typeface="+mn-ea"/>
              </a:rPr>
              <a:t>第三节　总预算编制的方法</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一、预算执行过程中的控制</a:t>
            </a:r>
            <a:endParaRPr lang="zh-CN" altLang="zh-CN" sz="2600" b="1" dirty="0">
              <a:latin typeface="黑体" panose="02010609060101010101" pitchFamily="49" charset="-122"/>
              <a:ea typeface="黑体" panose="02010609060101010101" pitchFamily="49" charset="-122"/>
            </a:endParaRPr>
          </a:p>
          <a:p>
            <a:r>
              <a:rPr lang="zh-CN" altLang="en-US"/>
              <a:t>预算规划了企业的目标,为了保证目标的实现,在预算执行过程中的控制要做到两点:一是正确计量实际的结果;二是将实际的结果与预算进行对比,并采取措施,使实际与预算尽量保持一致。</a:t>
            </a:r>
            <a:endParaRPr lang="zh-CN" altLang="en-US"/>
          </a:p>
          <a:p>
            <a:r>
              <a:rPr lang="zh-CN" altLang="en-US"/>
              <a:t>企业为了贯彻其预算,控制预算的执行,通常先将企业内部的各部门划分为不同的责任中心,然后为每一个责任中心制定预算,即责任预算,最后对各责任中心的责任预算的执行情况进行考核,做出评价。</a:t>
            </a:r>
            <a:endParaRPr lang="zh-CN" altLang="en-US"/>
          </a:p>
          <a:p>
            <a:r>
              <a:rPr lang="zh-CN" altLang="en-US"/>
              <a:t>预算执行过程中的控制属于反馈性控制,是收入产生及成本发生过程中的控制,也称日常控制。它通过对企业一定时期内生产、销售产品所发生的实际收入和实际成本与预算数之间差异的分析,帮助企业管理人员进一步揭示实际执行结果与预算不同的深层原因,为改进管理、明确责任、提高经济效益指明方向。</a:t>
            </a:r>
            <a:endParaRPr lang="zh-CN" altLang="en-US"/>
          </a:p>
        </p:txBody>
      </p:sp>
      <p:sp>
        <p:nvSpPr>
          <p:cNvPr id="3" name="标题 2"/>
          <p:cNvSpPr>
            <a:spLocks noGrp="1" noChangeArrowheads="1"/>
          </p:cNvSpPr>
          <p:nvPr>
            <p:ph type="title"/>
          </p:nvPr>
        </p:nvSpPr>
        <p:spPr/>
        <p:txBody>
          <a:bodyPr/>
          <a:p>
            <a:r>
              <a:rPr lang="zh-CN" altLang="en-US"/>
              <a:t>第四节　预算执行过程中的控制与业绩评价</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lnSpcReduction="10000"/>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二、预算执行结果的业绩评价</a:t>
            </a:r>
            <a:endParaRPr lang="zh-CN" altLang="zh-CN" sz="2600" b="1" dirty="0">
              <a:latin typeface="黑体" panose="02010609060101010101" pitchFamily="49" charset="-122"/>
              <a:ea typeface="黑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(一)收入中心的业绩考评</a:t>
            </a:r>
            <a:endParaRPr lang="en-US" altLang="zh-CN" sz="2200" b="1" dirty="0">
              <a:latin typeface="楷体" panose="02010609060101010101" pitchFamily="49" charset="-122"/>
              <a:ea typeface="楷体" panose="02010609060101010101" pitchFamily="49" charset="-122"/>
            </a:endParaRPr>
          </a:p>
          <a:p>
            <a:r>
              <a:rPr lang="zh-CN" altLang="en-US"/>
              <a:t>1.销售收入预算完成指标</a:t>
            </a:r>
            <a:endParaRPr lang="zh-CN" altLang="en-US"/>
          </a:p>
          <a:p>
            <a:r>
              <a:rPr lang="zh-CN" altLang="en-US"/>
              <a:t>2.销货资金回收指标</a:t>
            </a:r>
            <a:endParaRPr lang="zh-CN" altLang="en-US"/>
          </a:p>
          <a:p>
            <a:r>
              <a:rPr lang="zh-CN" altLang="en-US"/>
              <a:t>3.赊销款坏账指标</a:t>
            </a:r>
            <a:endParaRPr lang="zh-CN" altLang="en-US"/>
          </a:p>
          <a:p>
            <a:pPr marL="0" algn="just">
              <a:spcBef>
                <a:spcPts val="1500"/>
              </a:spcBef>
              <a:buClrTx/>
              <a:buSzTx/>
              <a:buFontTx/>
              <a:buNone/>
            </a:pPr>
            <a:r>
              <a:rPr lang="en-US" altLang="zh-CN" sz="2200" b="1" dirty="0">
                <a:latin typeface="楷体" panose="02010609060101010101" pitchFamily="49" charset="-122"/>
                <a:ea typeface="楷体" panose="02010609060101010101" pitchFamily="49" charset="-122"/>
              </a:rPr>
              <a:t>(二)成本中心的业绩考评</a:t>
            </a:r>
            <a:endParaRPr lang="en-US" altLang="zh-CN" sz="2200" b="1" dirty="0">
              <a:latin typeface="楷体" panose="02010609060101010101" pitchFamily="49" charset="-122"/>
              <a:ea typeface="楷体" panose="02010609060101010101" pitchFamily="49" charset="-122"/>
            </a:endParaRPr>
          </a:p>
          <a:p>
            <a:r>
              <a:rPr lang="zh-CN" altLang="en-US"/>
              <a:t>成本中心能计量的应该是可控成本,也是其应该负责的成本。可控成本是相对不可控成本而言的。凡是责任中心无法控制的各项耗费就称为不可控成本。就某一个成本中心而言,其可控成本应具备以下三个条件:</a:t>
            </a:r>
            <a:endParaRPr lang="zh-CN" altLang="en-US"/>
          </a:p>
          <a:p>
            <a:r>
              <a:rPr lang="zh-CN" altLang="en-US"/>
              <a:t>(1)成本中心能够事先知道将要发生的各项耗费;</a:t>
            </a:r>
            <a:endParaRPr lang="zh-CN" altLang="en-US"/>
          </a:p>
          <a:p>
            <a:r>
              <a:rPr lang="zh-CN" altLang="en-US"/>
              <a:t>(2)成本中心能够计量发生的各项耗费;</a:t>
            </a:r>
            <a:endParaRPr lang="zh-CN" altLang="en-US"/>
          </a:p>
          <a:p>
            <a:r>
              <a:rPr lang="zh-CN" altLang="en-US"/>
              <a:t>(3)成本中心能够控制或调节各项耗费。</a:t>
            </a:r>
            <a:endParaRPr lang="zh-CN" altLang="en-US"/>
          </a:p>
        </p:txBody>
      </p:sp>
      <p:sp>
        <p:nvSpPr>
          <p:cNvPr id="3" name="标题 2"/>
          <p:cNvSpPr>
            <a:spLocks noGrp="1" noChangeArrowheads="1"/>
          </p:cNvSpPr>
          <p:nvPr>
            <p:ph type="title"/>
          </p:nvPr>
        </p:nvSpPr>
        <p:spPr/>
        <p:txBody>
          <a:bodyPr/>
          <a:p>
            <a:r>
              <a:rPr lang="zh-CN" altLang="en-US"/>
              <a:t>第四节　预算执行过程中的控制与业绩评价</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buClrTx/>
              <a:buSzTx/>
              <a:buFontTx/>
              <a:buNone/>
            </a:pPr>
            <a:r>
              <a:rPr lang="en-US" altLang="zh-CN" sz="2200" b="1" dirty="0">
                <a:latin typeface="楷体" panose="02010609060101010101" pitchFamily="49" charset="-122"/>
                <a:ea typeface="楷体" panose="02010609060101010101" pitchFamily="49" charset="-122"/>
              </a:rPr>
              <a:t>(三)利润中心的业绩考评</a:t>
            </a:r>
            <a:endParaRPr lang="en-US" altLang="zh-CN" sz="2200" b="1" dirty="0">
              <a:latin typeface="楷体" panose="02010609060101010101" pitchFamily="49" charset="-122"/>
              <a:ea typeface="楷体" panose="02010609060101010101" pitchFamily="49" charset="-122"/>
            </a:endParaRPr>
          </a:p>
          <a:p>
            <a:r>
              <a:rPr lang="zh-CN" altLang="en-US"/>
              <a:t>1.边际贡献</a:t>
            </a:r>
            <a:endParaRPr lang="zh-CN" altLang="en-US"/>
          </a:p>
          <a:p>
            <a:r>
              <a:rPr lang="zh-CN" altLang="en-US"/>
              <a:t>2.可控边际贡献</a:t>
            </a:r>
            <a:endParaRPr lang="zh-CN" altLang="en-US"/>
          </a:p>
          <a:p>
            <a:r>
              <a:rPr lang="zh-CN" altLang="en-US"/>
              <a:t>3.部门边际贡献</a:t>
            </a:r>
            <a:endParaRPr lang="zh-CN" altLang="en-US"/>
          </a:p>
          <a:p>
            <a:r>
              <a:rPr lang="zh-CN" altLang="en-US"/>
              <a:t>4.税前部门利润</a:t>
            </a:r>
            <a:endParaRPr lang="zh-CN" altLang="en-US"/>
          </a:p>
          <a:p>
            <a:pPr marL="0" algn="just">
              <a:spcBef>
                <a:spcPts val="1500"/>
              </a:spcBef>
              <a:buClrTx/>
              <a:buSzTx/>
              <a:buFontTx/>
              <a:buNone/>
            </a:pPr>
            <a:r>
              <a:rPr lang="en-US" altLang="zh-CN" sz="2200" b="1" dirty="0">
                <a:latin typeface="楷体" panose="02010609060101010101" pitchFamily="49" charset="-122"/>
                <a:ea typeface="楷体" panose="02010609060101010101" pitchFamily="49" charset="-122"/>
              </a:rPr>
              <a:t>(四)投资中心的业绩考评</a:t>
            </a:r>
            <a:endParaRPr lang="en-US" altLang="zh-CN" sz="2200" b="1" dirty="0">
              <a:latin typeface="楷体" panose="02010609060101010101" pitchFamily="49" charset="-122"/>
              <a:ea typeface="楷体" panose="02010609060101010101" pitchFamily="49" charset="-122"/>
            </a:endParaRPr>
          </a:p>
          <a:p>
            <a:r>
              <a:rPr lang="zh-CN" altLang="en-US"/>
              <a:t>1.投资利润率</a:t>
            </a:r>
            <a:endParaRPr lang="zh-CN" altLang="en-US"/>
          </a:p>
          <a:p>
            <a:r>
              <a:rPr lang="zh-CN" altLang="en-US"/>
              <a:t>2.剩余收益</a:t>
            </a:r>
            <a:endParaRPr lang="zh-CN" altLang="en-US"/>
          </a:p>
        </p:txBody>
      </p:sp>
      <p:sp>
        <p:nvSpPr>
          <p:cNvPr id="3" name="标题 2"/>
          <p:cNvSpPr>
            <a:spLocks noGrp="1" noChangeArrowheads="1"/>
          </p:cNvSpPr>
          <p:nvPr>
            <p:ph type="title"/>
          </p:nvPr>
        </p:nvSpPr>
        <p:spPr/>
        <p:txBody>
          <a:bodyPr/>
          <a:p>
            <a:r>
              <a:rPr lang="zh-CN" altLang="en-US"/>
              <a:t>第四节　预算执行过程中的控制与业绩评价</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三、EVA价值管理体系</a:t>
            </a:r>
            <a:endParaRPr lang="zh-CN" altLang="zh-CN" sz="2600" b="1" dirty="0">
              <a:latin typeface="黑体" panose="02010609060101010101" pitchFamily="49" charset="-122"/>
              <a:ea typeface="黑体" panose="02010609060101010101" pitchFamily="49" charset="-122"/>
            </a:endParaRPr>
          </a:p>
          <a:p>
            <a:r>
              <a:rPr lang="zh-CN" altLang="en-US"/>
              <a:t>EVA是EconomicValueAdded(经济增加值)的英文缩写,其计算方法是税后利润减去资本成本,包括债务成本和权益成本,是所有成本被扣除后的剩余收入,是一种特殊形式的剩余收益。其计算公式为:</a:t>
            </a:r>
            <a:endParaRPr lang="zh-CN" altLang="en-US"/>
          </a:p>
          <a:p>
            <a:r>
              <a:rPr lang="zh-CN" altLang="en-US"/>
              <a:t>经济增加值(EVA)=息前税后利润-资本总额×加权平均资金成本</a:t>
            </a:r>
            <a:endParaRPr lang="zh-CN" altLang="en-US"/>
          </a:p>
          <a:p>
            <a:r>
              <a:rPr lang="zh-CN" altLang="en-US"/>
              <a:t>式中,“息前税后利润”是指净利润加利息支出;“资本总额”是西方经济学中的资本含义,相当于我们通常所说的总资产,并不是“资产减负债的差额”;“加权平均资金成本”由负债资金成本和权益资金成本两部分组成。负债资金成本是负债的利息;权益资金成本是投资者不投资于该项目而另外投资于其他与其风险类似的项目的收益率,即机会成本。计算公式中需要的利润总额、应交所得税、利息费用、总资产等数据可直接根据会计账簿或报表计算得到;各种负债成本率及平均负债成本率根据会计资料计算求得;资本成本率的确定并不是完全按实际会计资料计算,而是根据不同的目的和要求,采取不同的标准计算。</a:t>
            </a:r>
            <a:endParaRPr lang="zh-CN" altLang="en-US"/>
          </a:p>
        </p:txBody>
      </p:sp>
      <p:sp>
        <p:nvSpPr>
          <p:cNvPr id="3" name="标题 2"/>
          <p:cNvSpPr>
            <a:spLocks noGrp="1" noChangeArrowheads="1"/>
          </p:cNvSpPr>
          <p:nvPr>
            <p:ph type="title"/>
          </p:nvPr>
        </p:nvSpPr>
        <p:spPr/>
        <p:txBody>
          <a:bodyPr/>
          <a:p>
            <a:r>
              <a:rPr lang="zh-CN" altLang="en-US"/>
              <a:t>第四节　预算执行过程中的控制与业绩评价</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四、平衡计分卡</a:t>
            </a:r>
            <a:endParaRPr lang="zh-CN" altLang="zh-CN" sz="2600" b="1" dirty="0">
              <a:latin typeface="黑体" panose="02010609060101010101" pitchFamily="49" charset="-122"/>
              <a:ea typeface="黑体" panose="02010609060101010101" pitchFamily="49" charset="-122"/>
            </a:endParaRPr>
          </a:p>
          <a:p>
            <a:r>
              <a:rPr lang="zh-CN" altLang="en-US"/>
              <a:t>平衡计分卡由四个部分组成:财务(Financial)、客户(Customer)、内部经营流程(InternalBusinessProcess)、学习和成长(LearningandGrowth)。它从以下四个不同的角度来观察企业,评价企业的业绩:</a:t>
            </a:r>
            <a:endParaRPr lang="zh-CN" altLang="en-US"/>
          </a:p>
          <a:p>
            <a:r>
              <a:rPr lang="zh-CN" altLang="en-US"/>
              <a:t>(1)财务角度——为了在财务方面取得成功,企业应该向股东展示什么?</a:t>
            </a:r>
            <a:endParaRPr lang="zh-CN" altLang="en-US"/>
          </a:p>
          <a:p>
            <a:r>
              <a:rPr lang="zh-CN" altLang="en-US"/>
              <a:t>(2)客户角度——要实现设想,企业应该向客户展示什么?</a:t>
            </a:r>
            <a:endParaRPr lang="zh-CN" altLang="en-US"/>
          </a:p>
          <a:p>
            <a:r>
              <a:rPr lang="zh-CN" altLang="en-US"/>
              <a:t>(3)内部经营流程角度——要使股东和客户满意,企业对哪些业务流程应该有所改进?</a:t>
            </a:r>
            <a:endParaRPr lang="zh-CN" altLang="en-US"/>
          </a:p>
          <a:p>
            <a:r>
              <a:rPr lang="zh-CN" altLang="en-US"/>
              <a:t>(4)学习和成长角度——要实现设想,企业应如何保持应变能力?</a:t>
            </a:r>
            <a:endParaRPr lang="zh-CN" altLang="en-US"/>
          </a:p>
        </p:txBody>
      </p:sp>
      <p:sp>
        <p:nvSpPr>
          <p:cNvPr id="3" name="标题 2"/>
          <p:cNvSpPr>
            <a:spLocks noGrp="1" noChangeArrowheads="1"/>
          </p:cNvSpPr>
          <p:nvPr>
            <p:ph type="title"/>
          </p:nvPr>
        </p:nvSpPr>
        <p:spPr/>
        <p:txBody>
          <a:bodyPr/>
          <a:p>
            <a:r>
              <a:rPr lang="zh-CN" altLang="en-US"/>
              <a:t>第四节　预算执行过程中的控制与业绩评价</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第十九章　预算与控制</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第六篇　特殊项目篇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p:nvPr/>
        </p:nvSpPr>
        <p:spPr bwMode="auto">
          <a:xfrm>
            <a:off x="1254125" y="572770"/>
            <a:ext cx="6594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grpSp>
        <p:nvGrpSpPr>
          <p:cNvPr id="17" name="组合 16"/>
          <p:cNvGrpSpPr/>
          <p:nvPr/>
        </p:nvGrpSpPr>
        <p:grpSpPr>
          <a:xfrm>
            <a:off x="2726410" y="222198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第一节　预算管理概述</a:t>
                  </a:r>
                  <a:endParaRPr lang="zh-CN" altLang="en-US" sz="2000" b="1" dirty="0">
                    <a:latin typeface="华文中宋" panose="02010600040101010101" charset="-122"/>
                    <a:ea typeface="华文中宋" panose="02010600040101010101" charset="-122"/>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第二节　总预算的内容和编制</a:t>
                  </a:r>
                  <a:endParaRPr lang="zh-CN" altLang="en-US" sz="2000" b="1" dirty="0">
                    <a:latin typeface="华文中宋" panose="02010600040101010101" charset="-122"/>
                    <a:ea typeface="华文中宋" panose="02010600040101010101" charset="-122"/>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第三节　总预算编制的方法</a:t>
                  </a:r>
                  <a:endParaRPr lang="zh-CN" altLang="en-US" sz="2000" b="1" dirty="0">
                    <a:latin typeface="华文中宋" panose="02010600040101010101" charset="-122"/>
                    <a:ea typeface="华文中宋" panose="02010600040101010101" charset="-122"/>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第四节　预算执行过程中的控制与业绩评价</a:t>
                </a:r>
                <a:endParaRPr lang="zh-CN" altLang="en-US" sz="2000" b="1" dirty="0">
                  <a:latin typeface="华文中宋" panose="02010600040101010101" charset="-122"/>
                  <a:ea typeface="华文中宋" panose="02010600040101010101" charset="-122"/>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一、预算管理的含义</a:t>
            </a:r>
            <a:endParaRPr lang="zh-CN" altLang="zh-CN" sz="2600" b="1" dirty="0">
              <a:latin typeface="黑体" panose="02010609060101010101" pitchFamily="49" charset="-122"/>
              <a:ea typeface="黑体" panose="02010609060101010101" pitchFamily="49" charset="-122"/>
            </a:endParaRPr>
          </a:p>
          <a:p>
            <a:r>
              <a:rPr lang="zh-CN" altLang="en-US"/>
              <a:t>预算的主要目的是规划,但这不是其唯一的目的。一个相对重要的方面是控制,预算系统的基本目的是规划和制定经营目标,并将其与实际结果进行比较,从某种范围来讲,实际结果与预算目标是有差异的,我们有必要分析差异原因从而采取必要的正确行动,而这一比较就是一种控制。</a:t>
            </a:r>
            <a:endParaRPr lang="zh-CN" altLang="en-US"/>
          </a:p>
          <a:p>
            <a:r>
              <a:rPr lang="zh-CN" altLang="en-US"/>
              <a:t>预算管理是企业内部管理控制方法之一,通过把企业经营决策和长期决策目标量化,清晰地、具体地、系统地反映各责任单位未来的战略目标。企业将经营的实际成果同预算目标对比,揭示两者间的差异,并分析差异产生的原因,提出改进的方案。通过对差异的分析,可以定期或不定期地对各部门预算执行情况进行考核与评价,及时纠正偏差,确保企业战略目标的实现。预算管理的一般流程如图19-1所示。</a:t>
            </a:r>
            <a:endParaRPr lang="zh-CN" altLang="en-US"/>
          </a:p>
        </p:txBody>
      </p:sp>
      <p:sp>
        <p:nvSpPr>
          <p:cNvPr id="3" name="标题 2"/>
          <p:cNvSpPr>
            <a:spLocks noGrp="1" noChangeArrowheads="1"/>
          </p:cNvSpPr>
          <p:nvPr>
            <p:ph type="title"/>
          </p:nvPr>
        </p:nvSpPr>
        <p:spPr/>
        <p:txBody>
          <a:bodyPr/>
          <a:p>
            <a:r>
              <a:rPr lang="zh-CN" altLang="en-US"/>
              <a:t>第一节　预算管理概述</a:t>
            </a:r>
            <a:endParaRPr lang="zh-CN" altLang="en-US"/>
          </a:p>
        </p:txBody>
      </p:sp>
      <p:pic>
        <p:nvPicPr>
          <p:cNvPr id="145" name="b19-1.jpg" descr="id:2147488736;FounderCES"/>
          <p:cNvPicPr>
            <a:picLocks noChangeAspect="1"/>
          </p:cNvPicPr>
          <p:nvPr/>
        </p:nvPicPr>
        <p:blipFill>
          <a:blip r:embed="rId1"/>
          <a:stretch>
            <a:fillRect/>
          </a:stretch>
        </p:blipFill>
        <p:spPr>
          <a:xfrm>
            <a:off x="2976880" y="4916170"/>
            <a:ext cx="5506720" cy="887095"/>
          </a:xfrm>
          <a:prstGeom prst="rect">
            <a:avLst/>
          </a:prstGeom>
        </p:spPr>
      </p:pic>
      <p:sp>
        <p:nvSpPr>
          <p:cNvPr id="100" name="文本框 99"/>
          <p:cNvSpPr txBox="1"/>
          <p:nvPr/>
        </p:nvSpPr>
        <p:spPr>
          <a:xfrm>
            <a:off x="3190875" y="5872480"/>
            <a:ext cx="5080000" cy="368300"/>
          </a:xfrm>
          <a:prstGeom prst="rect">
            <a:avLst/>
          </a:prstGeom>
          <a:noFill/>
          <a:ln w="9525">
            <a:noFill/>
          </a:ln>
        </p:spPr>
        <p:txBody>
          <a:bodyPr>
            <a:spAutoFit/>
          </a:bodyPr>
          <a:p>
            <a:pPr indent="228600" algn="ctr"/>
            <a:r>
              <a:rPr lang="zh-CN" b="0">
                <a:solidFill>
                  <a:srgbClr val="000000"/>
                </a:solidFill>
                <a:cs typeface="方正书宋_GBK" charset="0"/>
              </a:rPr>
              <a:t>图19-1　预算管理的一般流程</a:t>
            </a:r>
            <a:endParaRPr lang="zh-CN" altLang="en-US" b="0">
              <a:solidFill>
                <a:srgbClr val="000000"/>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二、预算编制的原则</a:t>
            </a:r>
            <a:endParaRPr lang="zh-CN" altLang="zh-CN" sz="2600" b="1" dirty="0">
              <a:latin typeface="黑体" panose="02010609060101010101" pitchFamily="49" charset="-122"/>
              <a:ea typeface="黑体" panose="02010609060101010101" pitchFamily="49" charset="-122"/>
            </a:endParaRPr>
          </a:p>
          <a:p>
            <a:pPr marL="0" indent="0" algn="just">
              <a:buClrTx/>
              <a:buSzTx/>
              <a:buNone/>
            </a:pPr>
            <a:r>
              <a:rPr lang="en-US" altLang="zh-CN" sz="2200" b="1" dirty="0">
                <a:latin typeface="楷体" panose="02010609060101010101" pitchFamily="49" charset="-122"/>
                <a:ea typeface="楷体" panose="02010609060101010101" pitchFamily="49" charset="-122"/>
              </a:rPr>
              <a:t>(一)以明确的经营目标为前提</a:t>
            </a:r>
            <a:endParaRPr lang="en-US" altLang="zh-CN" sz="2200" b="1" dirty="0">
              <a:latin typeface="楷体" panose="02010609060101010101" pitchFamily="49" charset="-122"/>
              <a:ea typeface="楷体" panose="02010609060101010101" pitchFamily="49" charset="-122"/>
            </a:endParaRPr>
          </a:p>
          <a:p>
            <a:pPr marL="0" indent="0" algn="just">
              <a:buClrTx/>
              <a:buSzTx/>
              <a:buNone/>
            </a:pPr>
            <a:r>
              <a:rPr lang="en-US" altLang="zh-CN" sz="2200" b="1" dirty="0">
                <a:latin typeface="楷体" panose="02010609060101010101" pitchFamily="49" charset="-122"/>
                <a:ea typeface="楷体" panose="02010609060101010101" pitchFamily="49" charset="-122"/>
              </a:rPr>
              <a:t>(二)以销售预算为中心</a:t>
            </a:r>
            <a:endParaRPr lang="en-US" altLang="zh-CN" sz="2200" b="1" dirty="0">
              <a:latin typeface="楷体" panose="02010609060101010101" pitchFamily="49" charset="-122"/>
              <a:ea typeface="楷体" panose="02010609060101010101" pitchFamily="49" charset="-122"/>
            </a:endParaRPr>
          </a:p>
          <a:p>
            <a:pPr marL="0" indent="0" algn="just">
              <a:buClrTx/>
              <a:buSzTx/>
              <a:buNone/>
            </a:pPr>
            <a:r>
              <a:rPr lang="en-US" altLang="zh-CN" sz="2200" b="1" dirty="0">
                <a:latin typeface="楷体" panose="02010609060101010101" pitchFamily="49" charset="-122"/>
                <a:ea typeface="楷体" panose="02010609060101010101" pitchFamily="49" charset="-122"/>
              </a:rPr>
              <a:t>(三)以科学的方法为手段</a:t>
            </a:r>
            <a:endParaRPr lang="en-US" altLang="zh-CN" sz="2200" b="1" dirty="0">
              <a:latin typeface="楷体" panose="02010609060101010101" pitchFamily="49" charset="-122"/>
              <a:ea typeface="楷体" panose="02010609060101010101" pitchFamily="49" charset="-122"/>
            </a:endParaRPr>
          </a:p>
        </p:txBody>
      </p:sp>
      <p:sp>
        <p:nvSpPr>
          <p:cNvPr id="3" name="标题 2"/>
          <p:cNvSpPr>
            <a:spLocks noGrp="1" noChangeArrowheads="1"/>
          </p:cNvSpPr>
          <p:nvPr>
            <p:ph type="title"/>
          </p:nvPr>
        </p:nvSpPr>
        <p:spPr/>
        <p:txBody>
          <a:bodyPr/>
          <a:p>
            <a:r>
              <a:rPr lang="zh-CN" altLang="en-US"/>
              <a:t>第一节　预算管理概述</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三、预算管理的责任机构</a:t>
            </a:r>
            <a:endParaRPr lang="zh-CN" altLang="zh-CN" sz="2600" b="1" dirty="0">
              <a:latin typeface="黑体" panose="02010609060101010101" pitchFamily="49" charset="-122"/>
              <a:ea typeface="黑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(一)收入中心</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(二)成本中心</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(三)利润中心</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(四)投资中心</a:t>
            </a:r>
            <a:endParaRPr lang="en-US" altLang="zh-CN" sz="2200" b="1" dirty="0">
              <a:latin typeface="楷体" panose="02010609060101010101" pitchFamily="49" charset="-122"/>
              <a:ea typeface="楷体" panose="02010609060101010101" pitchFamily="49" charset="-122"/>
            </a:endParaRPr>
          </a:p>
        </p:txBody>
      </p:sp>
      <p:sp>
        <p:nvSpPr>
          <p:cNvPr id="3" name="标题 2"/>
          <p:cNvSpPr>
            <a:spLocks noGrp="1" noChangeArrowheads="1"/>
          </p:cNvSpPr>
          <p:nvPr>
            <p:ph type="title"/>
          </p:nvPr>
        </p:nvSpPr>
        <p:spPr/>
        <p:txBody>
          <a:bodyPr/>
          <a:p>
            <a:r>
              <a:rPr lang="zh-CN" altLang="en-US"/>
              <a:t>第一节　预算管理概述</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一、总预算的内容</a:t>
            </a:r>
            <a:endParaRPr lang="zh-CN" altLang="zh-CN" sz="2600" b="1" dirty="0">
              <a:latin typeface="黑体" panose="02010609060101010101" pitchFamily="49" charset="-122"/>
              <a:ea typeface="黑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(一)经营预算</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(二)财务预算</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(三)专门决策预算</a:t>
            </a:r>
            <a:endParaRPr lang="en-US" altLang="zh-CN" sz="2200" b="1" dirty="0">
              <a:latin typeface="楷体" panose="02010609060101010101" pitchFamily="49" charset="-122"/>
              <a:ea typeface="楷体" panose="02010609060101010101" pitchFamily="49" charset="-122"/>
            </a:endParaRPr>
          </a:p>
        </p:txBody>
      </p:sp>
      <p:sp>
        <p:nvSpPr>
          <p:cNvPr id="3" name="标题 2"/>
          <p:cNvSpPr>
            <a:spLocks noGrp="1" noChangeArrowheads="1"/>
          </p:cNvSpPr>
          <p:nvPr>
            <p:ph type="title"/>
          </p:nvPr>
        </p:nvSpPr>
        <p:spPr/>
        <p:txBody>
          <a:bodyPr/>
          <a:p>
            <a:r>
              <a:rPr lang="zh-CN" altLang="en-US"/>
              <a:t>第二节　总预算的内容和编制</a:t>
            </a:r>
            <a:endParaRPr lang="zh-CN" altLang="en-US"/>
          </a:p>
        </p:txBody>
      </p:sp>
      <p:pic>
        <p:nvPicPr>
          <p:cNvPr id="146" name="b19-2.jpg" descr="id:2147488743;FounderCES"/>
          <p:cNvPicPr>
            <a:picLocks noChangeAspect="1"/>
          </p:cNvPicPr>
          <p:nvPr/>
        </p:nvPicPr>
        <p:blipFill>
          <a:blip r:embed="rId1"/>
          <a:stretch>
            <a:fillRect/>
          </a:stretch>
        </p:blipFill>
        <p:spPr>
          <a:xfrm>
            <a:off x="5332095" y="1714500"/>
            <a:ext cx="5163820" cy="4225290"/>
          </a:xfrm>
          <a:prstGeom prst="rect">
            <a:avLst/>
          </a:prstGeom>
        </p:spPr>
      </p:pic>
      <p:sp>
        <p:nvSpPr>
          <p:cNvPr id="100" name="文本框 99"/>
          <p:cNvSpPr txBox="1"/>
          <p:nvPr/>
        </p:nvSpPr>
        <p:spPr>
          <a:xfrm>
            <a:off x="6433820" y="6007100"/>
            <a:ext cx="3188335" cy="368300"/>
          </a:xfrm>
          <a:prstGeom prst="rect">
            <a:avLst/>
          </a:prstGeom>
          <a:noFill/>
          <a:ln w="9525">
            <a:noFill/>
          </a:ln>
        </p:spPr>
        <p:txBody>
          <a:bodyPr wrap="square">
            <a:spAutoFit/>
          </a:bodyPr>
          <a:p>
            <a:pPr indent="228600" algn="ctr"/>
            <a:r>
              <a:rPr lang="zh-CN" b="0">
                <a:solidFill>
                  <a:srgbClr val="000000"/>
                </a:solidFill>
                <a:cs typeface="方正书宋_GBK" charset="0"/>
              </a:rPr>
              <a:t>图19-2　总预算体系</a:t>
            </a:r>
            <a:endParaRPr lang="zh-CN" altLang="en-US" b="0">
              <a:solidFill>
                <a:srgbClr val="000000"/>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sym typeface="+mn-ea"/>
              </a:rPr>
              <a:t>二、总预算的编制</a:t>
            </a:r>
            <a:endParaRPr lang="zh-CN" altLang="zh-CN" sz="2600" b="1" dirty="0">
              <a:latin typeface="黑体" panose="02010609060101010101" pitchFamily="49" charset="-122"/>
              <a:ea typeface="黑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sym typeface="+mn-ea"/>
              </a:rPr>
              <a:t>(一)经营预算</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sym typeface="+mn-ea"/>
              </a:rPr>
              <a:t>(二)资本支出预算</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sym typeface="+mn-ea"/>
              </a:rPr>
              <a:t>(三)财务预算</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sym typeface="+mn-ea"/>
              </a:rPr>
              <a:t>(四)预计利润表</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sym typeface="+mn-ea"/>
              </a:rPr>
              <a:t>(五)预计资产负债表</a:t>
            </a:r>
            <a:endParaRPr lang="en-US" altLang="zh-CN" sz="2200" b="1" dirty="0">
              <a:latin typeface="楷体" panose="02010609060101010101" pitchFamily="49" charset="-122"/>
              <a:ea typeface="楷体" panose="02010609060101010101" pitchFamily="49" charset="-122"/>
            </a:endParaRPr>
          </a:p>
          <a:p>
            <a:endParaRPr lang="zh-CN" altLang="en-US"/>
          </a:p>
        </p:txBody>
      </p:sp>
      <p:sp>
        <p:nvSpPr>
          <p:cNvPr id="3" name="标题 2"/>
          <p:cNvSpPr>
            <a:spLocks noGrp="1" noChangeArrowheads="1"/>
          </p:cNvSpPr>
          <p:nvPr>
            <p:ph type="title"/>
          </p:nvPr>
        </p:nvSpPr>
        <p:spPr/>
        <p:txBody>
          <a:bodyPr/>
          <a:p>
            <a:r>
              <a:rPr lang="zh-CN" altLang="en-US">
                <a:sym typeface="+mn-ea"/>
              </a:rPr>
              <a:t>第二节　总预算的内容和编制</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一、固定预算与弹性预算</a:t>
            </a:r>
            <a:endParaRPr lang="zh-CN" altLang="zh-CN" sz="2600" b="1" dirty="0">
              <a:latin typeface="黑体" panose="02010609060101010101" pitchFamily="49" charset="-122"/>
              <a:ea typeface="黑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(一)成本的弹性预算</a:t>
            </a:r>
            <a:endParaRPr lang="en-US" altLang="zh-CN" sz="2200" b="1" dirty="0">
              <a:latin typeface="楷体" panose="02010609060101010101" pitchFamily="49" charset="-122"/>
              <a:ea typeface="楷体" panose="02010609060101010101" pitchFamily="49" charset="-122"/>
            </a:endParaRPr>
          </a:p>
          <a:p>
            <a:r>
              <a:rPr lang="zh-CN" altLang="en-US"/>
              <a:t>弹性预算编制的基本前提是,必须将所有的费用按成本习性划分为变动成本和固定成本。在编制预算时,只需要将变动成本按不同业务量水平作相应的调整。其计算公式为:</a:t>
            </a:r>
            <a:endParaRPr lang="zh-CN" altLang="en-US"/>
          </a:p>
          <a:p>
            <a:r>
              <a:rPr lang="zh-CN" altLang="en-US"/>
              <a:t>弹性成本预算=固定成本预算数+单位变动成本预算数×业务量预计数</a:t>
            </a:r>
            <a:endParaRPr lang="zh-CN" altLang="en-US"/>
          </a:p>
          <a:p>
            <a:r>
              <a:rPr lang="zh-CN" altLang="en-US"/>
              <a:t>如果生产多种产品,为了便于比较不同业务量水平下的变动成本,可按下列公式计算:</a:t>
            </a:r>
            <a:endParaRPr lang="zh-CN" altLang="en-US"/>
          </a:p>
          <a:p>
            <a:r>
              <a:rPr lang="zh-CN" altLang="en-US"/>
              <a:t>弹性成本预算=固定成本预算数+∑单位变动成本预算数×业务量预计数</a:t>
            </a:r>
            <a:endParaRPr lang="zh-CN" altLang="en-US"/>
          </a:p>
          <a:p>
            <a:pPr marL="0" algn="just">
              <a:spcBef>
                <a:spcPts val="1500"/>
              </a:spcBef>
              <a:buClrTx/>
              <a:buSzTx/>
              <a:buFontTx/>
              <a:buNone/>
            </a:pPr>
            <a:r>
              <a:rPr lang="en-US" altLang="zh-CN" sz="2200" b="1" dirty="0">
                <a:latin typeface="楷体" panose="02010609060101010101" pitchFamily="49" charset="-122"/>
                <a:ea typeface="楷体" panose="02010609060101010101" pitchFamily="49" charset="-122"/>
              </a:rPr>
              <a:t>(二)利润的弹性预算</a:t>
            </a:r>
            <a:endParaRPr lang="en-US" altLang="zh-CN" sz="2200" b="1" dirty="0">
              <a:latin typeface="楷体" panose="02010609060101010101" pitchFamily="49" charset="-122"/>
              <a:ea typeface="楷体" panose="02010609060101010101" pitchFamily="49" charset="-122"/>
            </a:endParaRPr>
          </a:p>
          <a:p>
            <a:r>
              <a:rPr lang="zh-CN" altLang="en-US"/>
              <a:t>利润的弹性预算是预算期内各种业务量水平上利润的预算。它以预算期内预计的各种可能实现的销售量水平为出发点,预计相应的销售收入和变动成本,并在扣除固定成本后,确定相应的利润或亏损。</a:t>
            </a:r>
            <a:endParaRPr lang="zh-CN" altLang="en-US"/>
          </a:p>
        </p:txBody>
      </p:sp>
      <p:sp>
        <p:nvSpPr>
          <p:cNvPr id="3" name="标题 2"/>
          <p:cNvSpPr>
            <a:spLocks noGrp="1" noChangeArrowheads="1"/>
          </p:cNvSpPr>
          <p:nvPr>
            <p:ph type="title"/>
          </p:nvPr>
        </p:nvSpPr>
        <p:spPr>
          <a:xfrm>
            <a:off x="1104900" y="564515"/>
            <a:ext cx="9271635" cy="593725"/>
          </a:xfrm>
        </p:spPr>
        <p:txBody>
          <a:bodyPr/>
          <a:p>
            <a:r>
              <a:rPr lang="zh-CN" altLang="en-US" dirty="0">
                <a:sym typeface="+mn-ea"/>
              </a:rPr>
              <a:t>第三节　总预算编制的方法</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3279</Words>
  <Application>WPS 演示</Application>
  <PresentationFormat>宽屏</PresentationFormat>
  <Paragraphs>150</Paragraphs>
  <Slides>17</Slides>
  <Notes>4</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17</vt:i4>
      </vt:variant>
    </vt:vector>
  </HeadingPairs>
  <TitlesOfParts>
    <vt:vector size="34" baseType="lpstr">
      <vt:lpstr>Arial</vt:lpstr>
      <vt:lpstr>宋体</vt:lpstr>
      <vt:lpstr>Wingdings</vt:lpstr>
      <vt:lpstr>微软雅黑</vt:lpstr>
      <vt:lpstr>Wingdings</vt:lpstr>
      <vt:lpstr>Calibri</vt:lpstr>
      <vt:lpstr>Arial Unicode MS</vt:lpstr>
      <vt:lpstr>华文中宋</vt:lpstr>
      <vt:lpstr>GungsuhChe</vt:lpstr>
      <vt:lpstr>Malgun Gothic</vt:lpstr>
      <vt:lpstr>方正书宋_GBK</vt:lpstr>
      <vt:lpstr>NEU-BZ-S92</vt:lpstr>
      <vt:lpstr>黑体</vt:lpstr>
      <vt:lpstr>楷体</vt:lpstr>
      <vt:lpstr>Segoe Print</vt:lpstr>
      <vt:lpstr>Office 主题​​</vt:lpstr>
      <vt:lpstr>默认设计模板</vt:lpstr>
      <vt:lpstr>PowerPoint 演示文稿</vt:lpstr>
      <vt:lpstr>PowerPoint 演示文稿</vt:lpstr>
      <vt:lpstr>PowerPoint 演示文稿</vt:lpstr>
      <vt:lpstr>第一节　预算管理概述</vt:lpstr>
      <vt:lpstr>第一节　预算管理概述</vt:lpstr>
      <vt:lpstr>第一节　预算管理概述</vt:lpstr>
      <vt:lpstr>第二节　总预算的内容和编制</vt:lpstr>
      <vt:lpstr>第二节　总预算的内容和编制</vt:lpstr>
      <vt:lpstr>第三节　总预算编制的方法</vt:lpstr>
      <vt:lpstr>第三节　总预算编制的方法</vt:lpstr>
      <vt:lpstr>第三节　总预算编制的方法</vt:lpstr>
      <vt:lpstr>第三节　总预算编制的方法</vt:lpstr>
      <vt:lpstr>第四节　预算执行过程中的控制与业绩评价</vt:lpstr>
      <vt:lpstr>第四节　预算执行过程中的控制与业绩评价</vt:lpstr>
      <vt:lpstr>第四节　预算执行过程中的控制与业绩评价</vt:lpstr>
      <vt:lpstr>第四节　预算执行过程中的控制与业绩评价</vt:lpstr>
      <vt:lpstr>第四节　预算执行过程中的控制与业绩评价</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2021-10-14T03:22:22Z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3626D41855B748E987C7C16FD8FF9511</vt:lpwstr>
  </property>
</Properties>
</file>