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5"/>
  </p:notesMasterIdLst>
  <p:handoutMasterIdLst>
    <p:handoutMasterId r:id="rId66"/>
  </p:handoutMasterIdLst>
  <p:sldIdLst>
    <p:sldId id="10276" r:id="rId3"/>
    <p:sldId id="10162" r:id="rId4"/>
    <p:sldId id="10189" r:id="rId6"/>
    <p:sldId id="10331" r:id="rId7"/>
    <p:sldId id="10332" r:id="rId8"/>
    <p:sldId id="10333" r:id="rId9"/>
    <p:sldId id="10334" r:id="rId10"/>
    <p:sldId id="10190" r:id="rId11"/>
    <p:sldId id="10138" r:id="rId12"/>
    <p:sldId id="10148" r:id="rId13"/>
    <p:sldId id="10278" r:id="rId14"/>
    <p:sldId id="10228" r:id="rId15"/>
    <p:sldId id="10232" r:id="rId16"/>
    <p:sldId id="10279" r:id="rId17"/>
    <p:sldId id="10233" r:id="rId18"/>
    <p:sldId id="10280" r:id="rId19"/>
    <p:sldId id="10281" r:id="rId20"/>
    <p:sldId id="10139" r:id="rId21"/>
    <p:sldId id="10234" r:id="rId22"/>
    <p:sldId id="10143" r:id="rId23"/>
    <p:sldId id="10238" r:id="rId24"/>
    <p:sldId id="10239" r:id="rId25"/>
    <p:sldId id="10282" r:id="rId26"/>
    <p:sldId id="10283" r:id="rId27"/>
    <p:sldId id="10284" r:id="rId28"/>
    <p:sldId id="10285" r:id="rId29"/>
    <p:sldId id="10243" r:id="rId30"/>
    <p:sldId id="10240" r:id="rId31"/>
    <p:sldId id="10244" r:id="rId32"/>
    <p:sldId id="10245" r:id="rId33"/>
    <p:sldId id="10246" r:id="rId34"/>
    <p:sldId id="10247" r:id="rId35"/>
    <p:sldId id="10248" r:id="rId36"/>
    <p:sldId id="10249" r:id="rId37"/>
    <p:sldId id="10250" r:id="rId38"/>
    <p:sldId id="10251" r:id="rId39"/>
    <p:sldId id="10253" r:id="rId40"/>
    <p:sldId id="10254" r:id="rId41"/>
    <p:sldId id="10255" r:id="rId42"/>
    <p:sldId id="10387" r:id="rId43"/>
    <p:sldId id="10256" r:id="rId44"/>
    <p:sldId id="10257" r:id="rId45"/>
    <p:sldId id="10258" r:id="rId46"/>
    <p:sldId id="10259" r:id="rId47"/>
    <p:sldId id="10260" r:id="rId48"/>
    <p:sldId id="10261" r:id="rId49"/>
    <p:sldId id="10262" r:id="rId50"/>
    <p:sldId id="10263" r:id="rId51"/>
    <p:sldId id="10264" r:id="rId52"/>
    <p:sldId id="10140" r:id="rId53"/>
    <p:sldId id="10265" r:id="rId54"/>
    <p:sldId id="10266" r:id="rId55"/>
    <p:sldId id="10267" r:id="rId56"/>
    <p:sldId id="10268" r:id="rId57"/>
    <p:sldId id="10269" r:id="rId58"/>
    <p:sldId id="10270" r:id="rId59"/>
    <p:sldId id="10271" r:id="rId60"/>
    <p:sldId id="10272" r:id="rId61"/>
    <p:sldId id="10273" r:id="rId62"/>
    <p:sldId id="10388" r:id="rId63"/>
    <p:sldId id="10389" r:id="rId64"/>
    <p:sldId id="10136" r:id="rId65"/>
  </p:sldIdLst>
  <p:sldSz cx="12858750" cy="7232650"/>
  <p:notesSz cx="6858000" cy="9144000"/>
  <p:custDataLst>
    <p:tags r:id="rId70"/>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15" userDrawn="1">
          <p15:clr>
            <a:srgbClr val="A4A3A4"/>
          </p15:clr>
        </p15:guide>
        <p15:guide id="2" orient="horz" pos="4121" userDrawn="1">
          <p15:clr>
            <a:srgbClr val="A4A3A4"/>
          </p15:clr>
        </p15:guide>
        <p15:guide id="3" pos="4125" userDrawn="1">
          <p15:clr>
            <a:srgbClr val="A4A3A4"/>
          </p15:clr>
        </p15:guide>
        <p15:guide id="4" pos="557" userDrawn="1">
          <p15:clr>
            <a:srgbClr val="A4A3A4"/>
          </p15:clr>
        </p15:guide>
        <p15:guide id="5" pos="7506" userDrawn="1">
          <p15:clr>
            <a:srgbClr val="A4A3A4"/>
          </p15:clr>
        </p15:guide>
        <p15:guide id="6" pos="694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D7C3"/>
    <a:srgbClr val="FFB700"/>
    <a:srgbClr val="E5DAC9"/>
    <a:srgbClr val="FFC600"/>
    <a:srgbClr val="953D19"/>
    <a:srgbClr val="CC936B"/>
    <a:srgbClr val="CD763D"/>
    <a:srgbClr val="7F1513"/>
    <a:srgbClr val="F89171"/>
    <a:srgbClr val="8787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682" autoAdjust="0"/>
    <p:restoredTop sz="95317" autoAdjust="0"/>
  </p:normalViewPr>
  <p:slideViewPr>
    <p:cSldViewPr>
      <p:cViewPr varScale="1">
        <p:scale>
          <a:sx n="51" d="100"/>
          <a:sy n="51" d="100"/>
        </p:scale>
        <p:origin x="-120" y="-1542"/>
      </p:cViewPr>
      <p:guideLst>
        <p:guide orient="horz" pos="315"/>
        <p:guide orient="horz" pos="4121"/>
        <p:guide pos="4125"/>
        <p:guide pos="557"/>
        <p:guide pos="7506"/>
        <p:guide pos="6944"/>
      </p:guideLst>
    </p:cSldViewPr>
  </p:slideViewPr>
  <p:outlineViewPr>
    <p:cViewPr>
      <p:scale>
        <a:sx n="100" d="100"/>
        <a:sy n="100" d="100"/>
      </p:scale>
      <p:origin x="0" y="0"/>
    </p:cViewPr>
  </p:outlineViewPr>
  <p:notesTextViewPr>
    <p:cViewPr>
      <p:scale>
        <a:sx n="1" d="1"/>
        <a:sy n="1" d="1"/>
      </p:scale>
      <p:origin x="0" y="0"/>
    </p:cViewPr>
  </p:notesTextViewPr>
  <p:sorterViewPr>
    <p:cViewPr>
      <p:scale>
        <a:sx n="86" d="100"/>
        <a:sy n="86" d="100"/>
      </p:scale>
      <p:origin x="0" y="0"/>
    </p:cViewPr>
  </p:sorterViewPr>
  <p:notesViewPr>
    <p:cSldViewPr>
      <p:cViewPr varScale="1">
        <p:scale>
          <a:sx n="69" d="100"/>
          <a:sy n="69" d="100"/>
        </p:scale>
        <p:origin x="2826" y="4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0" Type="http://schemas.openxmlformats.org/officeDocument/2006/relationships/tags" Target="tags/tag5.xml"/><Relationship Id="rId7" Type="http://schemas.openxmlformats.org/officeDocument/2006/relationships/slide" Target="slides/slide4.xml"/><Relationship Id="rId69" Type="http://schemas.openxmlformats.org/officeDocument/2006/relationships/tableStyles" Target="tableStyles.xml"/><Relationship Id="rId68" Type="http://schemas.openxmlformats.org/officeDocument/2006/relationships/viewProps" Target="viewProps.xml"/><Relationship Id="rId67" Type="http://schemas.openxmlformats.org/officeDocument/2006/relationships/presProps" Target="presProps.xml"/><Relationship Id="rId66" Type="http://schemas.openxmlformats.org/officeDocument/2006/relationships/handoutMaster" Target="handoutMasters/handoutMaster1.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6167825A-42C3-43DF-A9E0-B8B749B3939F}"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DFA0162E-2667-456C-A790-270787271587}" type="slidenum">
              <a:rPr lang="zh-CN" altLang="en-US" smtClean="0"/>
            </a:fld>
            <a:endParaRPr lang="zh-CN"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1BF9D2-C250-400C-850D-18A5BAAD2DE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1BF9D2-C250-400C-850D-18A5BAAD2DE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1BF9D2-C250-400C-850D-18A5BAAD2DE8}"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1BF9D2-C250-400C-850D-18A5BAAD2DE8}"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1BF9D2-C250-400C-850D-18A5BAAD2DE8}"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1BF9D2-C250-400C-850D-18A5BAAD2DE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ea typeface="微软雅黑" panose="020B0503020204020204" pitchFamily="34" charset="-122"/>
              </a:rPr>
            </a:fld>
            <a:endParaRPr kumimoji="0" lang="zh-CN" altLang="en-US" sz="1200" b="0" i="0" u="none" strike="noStrike" kern="1200" cap="none" spc="0" normalizeH="0" baseline="0" noProof="0" dirty="0">
              <a:ln>
                <a:noFill/>
              </a:ln>
              <a:solidFill>
                <a:prstClr val="black"/>
              </a:solidFill>
              <a:effectLst/>
              <a:uLnTx/>
              <a:uFillTx/>
              <a:ea typeface="微软雅黑" panose="020B0503020204020204" pitchFamily="34"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1BF9D2-C250-400C-850D-18A5BAAD2DE8}"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6167825A-42C3-43DF-A9E0-B8B749B3939F}"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DFA0162E-2667-456C-A790-270787271587}" type="slidenum">
              <a:rPr lang="zh-CN" altLang="en-US" smtClean="0"/>
            </a:fld>
            <a:endParaRPr lang="zh-CN"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D615DFD-8505-4C7B-90FE-F45A3565472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7406F3C-FA24-4A80-8CD4-EE5698C541FD}"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84039" y="385072"/>
            <a:ext cx="11090672" cy="1397978"/>
          </a:xfrm>
          <a:prstGeom prst="rect">
            <a:avLst/>
          </a:prstGeom>
        </p:spPr>
        <p:txBody>
          <a:bodyPr/>
          <a:lstStyle/>
          <a:p>
            <a:r>
              <a:rPr lang="en-US" smtClean="0"/>
              <a:t>Click to edit Master title style</a:t>
            </a:r>
            <a:endParaRPr lang="id-ID"/>
          </a:p>
        </p:txBody>
      </p:sp>
      <p:sp>
        <p:nvSpPr>
          <p:cNvPr id="3" name="Content Placeholder 2"/>
          <p:cNvSpPr>
            <a:spLocks noGrp="1"/>
          </p:cNvSpPr>
          <p:nvPr>
            <p:ph idx="1"/>
          </p:nvPr>
        </p:nvSpPr>
        <p:spPr>
          <a:xfrm>
            <a:off x="884039" y="1925358"/>
            <a:ext cx="11090672" cy="4589050"/>
          </a:xfrm>
          <a:prstGeom prst="rect">
            <a:avLst/>
          </a:prstGeo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id-ID"/>
          </a:p>
        </p:txBody>
      </p:sp>
      <p:sp>
        <p:nvSpPr>
          <p:cNvPr id="4" name="Date Placeholder 3"/>
          <p:cNvSpPr>
            <a:spLocks noGrp="1"/>
          </p:cNvSpPr>
          <p:nvPr>
            <p:ph type="dt" sz="half" idx="10"/>
          </p:nvPr>
        </p:nvSpPr>
        <p:spPr>
          <a:xfrm>
            <a:off x="884039" y="6703595"/>
            <a:ext cx="2893219" cy="385072"/>
          </a:xfrm>
          <a:prstGeom prst="rect">
            <a:avLst/>
          </a:prstGeom>
        </p:spPr>
        <p:txBody>
          <a:bodyPr/>
          <a:lstStyle/>
          <a:p>
            <a:fld id="{73B3D490-D047-46FA-BFB9-06A35E31C10B}" type="datetimeFigureOut">
              <a:rPr lang="id-ID" smtClean="0"/>
            </a:fld>
            <a:endParaRPr lang="id-ID"/>
          </a:p>
        </p:txBody>
      </p:sp>
      <p:sp>
        <p:nvSpPr>
          <p:cNvPr id="5" name="Footer Placeholder 4"/>
          <p:cNvSpPr>
            <a:spLocks noGrp="1"/>
          </p:cNvSpPr>
          <p:nvPr>
            <p:ph type="ftr" sz="quarter" idx="11"/>
          </p:nvPr>
        </p:nvSpPr>
        <p:spPr>
          <a:xfrm>
            <a:off x="4259461" y="6703595"/>
            <a:ext cx="4339828" cy="385072"/>
          </a:xfrm>
          <a:prstGeom prst="rect">
            <a:avLst/>
          </a:prstGeom>
        </p:spPr>
        <p:txBody>
          <a:bodyPr/>
          <a:lstStyle/>
          <a:p>
            <a:endParaRPr lang="id-ID"/>
          </a:p>
        </p:txBody>
      </p:sp>
      <p:sp>
        <p:nvSpPr>
          <p:cNvPr id="6" name="Slide Number Placeholder 5"/>
          <p:cNvSpPr>
            <a:spLocks noGrp="1"/>
          </p:cNvSpPr>
          <p:nvPr>
            <p:ph type="sldNum" sz="quarter" idx="12"/>
          </p:nvPr>
        </p:nvSpPr>
        <p:spPr>
          <a:xfrm>
            <a:off x="9081492" y="6703595"/>
            <a:ext cx="2893219" cy="385072"/>
          </a:xfrm>
          <a:prstGeom prst="rect">
            <a:avLst/>
          </a:prstGeom>
        </p:spPr>
        <p:txBody>
          <a:bodyPr/>
          <a:lstStyle/>
          <a:p>
            <a:fld id="{934C11C6-5A40-492F-87BB-D659BD3D6B6F}" type="slidenum">
              <a:rPr lang="id-ID" smtClean="0"/>
            </a:fld>
            <a:endParaRPr lang="id-ID"/>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858750" cy="72326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DD615DFD-8505-4C7B-90FE-F45A3565472F}"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27406F3C-FA24-4A80-8CD4-EE5698C541F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image" Target="../media/image17.png"/><Relationship Id="rId7" Type="http://schemas.openxmlformats.org/officeDocument/2006/relationships/image" Target="../media/image16.png"/><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1" Type="http://schemas.openxmlformats.org/officeDocument/2006/relationships/notesSlide" Target="../notesSlides/notesSlide5.xml"/><Relationship Id="rId10" Type="http://schemas.openxmlformats.org/officeDocument/2006/relationships/slideLayout" Target="../slideLayouts/slideLayout2.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2.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8.png"/><Relationship Id="rId7" Type="http://schemas.openxmlformats.org/officeDocument/2006/relationships/image" Target="../media/image17.png"/><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0" Type="http://schemas.openxmlformats.org/officeDocument/2006/relationships/notesSlide" Target="../notesSlides/notesSlide8.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2.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microsoft.com/office/2007/relationships/hdphoto" Target="../media/image3.wdp"/><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9.png"/><Relationship Id="rId1" Type="http://schemas.openxmlformats.org/officeDocument/2006/relationships/tags" Target="../tags/tag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microsoft.com/office/2007/relationships/hdphoto" Target="../media/image3.wdp"/><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vert="horz" wrap="square" lIns="96435" tIns="48217" rIns="96435" bIns="48217"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4640" b="0" i="0" u="none" strike="noStrike" kern="0" cap="none" spc="0" normalizeH="0" baseline="0" noProof="0" dirty="0">
                <a:ln>
                  <a:noFill/>
                </a:ln>
                <a:solidFill>
                  <a:schemeClr val="tx2"/>
                </a:solidFill>
                <a:effectLst/>
                <a:uLnTx/>
                <a:uFillTx/>
                <a:latin typeface="黑体" panose="02010609060101010101" pitchFamily="49" charset="-122"/>
                <a:ea typeface="黑体" panose="02010609060101010101" pitchFamily="49" charset="-122"/>
                <a:cs typeface="+mj-cs"/>
              </a:rPr>
              <a:t>关于本课程</a:t>
            </a:r>
            <a:endParaRPr kumimoji="0" lang="zh-CN" altLang="en-US" sz="4640" b="0" i="0" u="none" strike="noStrike" kern="0" cap="none" spc="0" normalizeH="0" baseline="0" noProof="0" dirty="0">
              <a:ln>
                <a:noFill/>
              </a:ln>
              <a:solidFill>
                <a:schemeClr val="tx2"/>
              </a:solidFill>
              <a:effectLst/>
              <a:uLnTx/>
              <a:uFillTx/>
              <a:latin typeface="黑体" panose="02010609060101010101" pitchFamily="49" charset="-122"/>
              <a:ea typeface="黑体" panose="02010609060101010101" pitchFamily="49" charset="-122"/>
              <a:cs typeface="+mj-cs"/>
            </a:endParaRPr>
          </a:p>
        </p:txBody>
      </p:sp>
      <p:sp>
        <p:nvSpPr>
          <p:cNvPr id="3" name="内容占位符 2"/>
          <p:cNvSpPr>
            <a:spLocks noGrp="1"/>
          </p:cNvSpPr>
          <p:nvPr>
            <p:ph idx="1"/>
          </p:nvPr>
        </p:nvSpPr>
        <p:spPr/>
        <p:txBody>
          <a:bodyPr vert="horz" wrap="square" lIns="96435" tIns="48217" rIns="96435" bIns="48217"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hlink"/>
              </a:buClr>
              <a:buSzPct val="80000"/>
              <a:buFont typeface="Arial" panose="020B0604020202020204" pitchFamily="34" charset="0"/>
              <a:buChar char="►"/>
              <a:defRPr/>
            </a:pPr>
            <a:r>
              <a:rPr kumimoji="0" lang="zh-CN" altLang="en-US" sz="3375" b="1" i="0" u="none" strike="noStrike" kern="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考核：</a:t>
            </a:r>
            <a:endParaRPr kumimoji="0" lang="en-US" altLang="zh-CN" sz="3375" b="1" i="0" u="none" strike="noStrike" kern="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lnSpc>
                <a:spcPct val="100000"/>
              </a:lnSpc>
              <a:spcBef>
                <a:spcPct val="20000"/>
              </a:spcBef>
              <a:spcAft>
                <a:spcPct val="0"/>
              </a:spcAft>
              <a:buClr>
                <a:schemeClr val="hlink"/>
              </a:buClr>
              <a:buSzPct val="80000"/>
              <a:buFont typeface="Arial" panose="020B0604020202020204" pitchFamily="34" charset="0"/>
              <a:buChar char="►"/>
              <a:defRPr/>
            </a:pPr>
            <a:r>
              <a:rPr kumimoji="0" lang="zh-CN" altLang="en-US" sz="3375" b="1" i="0" u="none" strike="noStrike" kern="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rPr>
              <a:t>平时成绩</a:t>
            </a:r>
            <a:r>
              <a:rPr kumimoji="0" lang="zh-CN" altLang="en-US" sz="3375" b="1" i="0" u="none" strike="noStrike" kern="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rPr>
              <a:t>：</a:t>
            </a:r>
            <a:r>
              <a:rPr kumimoji="0" lang="en-US" altLang="zh-CN" sz="3375" b="1" i="0" u="none" strike="noStrike" kern="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rPr>
              <a:t>70</a:t>
            </a:r>
            <a:r>
              <a:rPr kumimoji="0" lang="zh-CN" altLang="en-US" sz="3375" b="1" i="0" u="none" strike="noStrike" kern="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rPr>
              <a:t>分，其中：</a:t>
            </a:r>
            <a:endParaRPr kumimoji="0" lang="en-US" altLang="zh-CN" sz="3375" b="1" i="0" u="none" strike="noStrike" kern="0" cap="none" spc="0" normalizeH="0" baseline="0" noProof="0" dirty="0">
              <a:ln>
                <a:noFill/>
              </a:ln>
              <a:solidFill>
                <a:srgbClr val="FFC000"/>
              </a:solidFill>
              <a:effectLst/>
              <a:uLnTx/>
              <a:uFillTx/>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lnSpc>
                <a:spcPct val="100000"/>
              </a:lnSpc>
              <a:spcBef>
                <a:spcPct val="20000"/>
              </a:spcBef>
              <a:spcAft>
                <a:spcPct val="0"/>
              </a:spcAft>
              <a:buClr>
                <a:schemeClr val="hlink"/>
              </a:buClr>
              <a:buSzPct val="80000"/>
              <a:buFont typeface="Arial" panose="020B0604020202020204" pitchFamily="34" charset="0"/>
              <a:buChar char="►"/>
              <a:defRPr/>
            </a:pPr>
            <a:r>
              <a:rPr kumimoji="0" lang="zh-CN" altLang="en-US" sz="3375" b="1" i="0" u="none" strike="noStrike" kern="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考勤：</a:t>
            </a:r>
            <a:r>
              <a:rPr kumimoji="0" lang="en-US" altLang="zh-CN" sz="3375" b="1" i="0" u="none" strike="noStrike" kern="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20</a:t>
            </a:r>
            <a:r>
              <a:rPr kumimoji="0" lang="zh-CN" altLang="en-US" sz="3375" b="1" i="0" u="none" strike="noStrike" kern="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分</a:t>
            </a:r>
            <a:endParaRPr kumimoji="0" lang="en-US" altLang="zh-CN" sz="3375" b="1" i="0" u="none" strike="noStrike" kern="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lnSpc>
                <a:spcPct val="100000"/>
              </a:lnSpc>
              <a:spcBef>
                <a:spcPct val="20000"/>
              </a:spcBef>
              <a:spcAft>
                <a:spcPct val="0"/>
              </a:spcAft>
              <a:buClr>
                <a:schemeClr val="hlink"/>
              </a:buClr>
              <a:buSzPct val="80000"/>
              <a:buFont typeface="Arial" panose="020B0604020202020204" pitchFamily="34" charset="0"/>
              <a:buChar char="►"/>
              <a:defRPr/>
            </a:pPr>
            <a:r>
              <a:rPr kumimoji="0" lang="zh-CN" altLang="en-US" sz="3375" b="1" i="0" u="none" strike="noStrike" kern="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作业</a:t>
            </a:r>
            <a:r>
              <a:rPr kumimoji="0" lang="zh-CN" altLang="en-US" sz="3375" b="1"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a:t>
            </a:r>
            <a:r>
              <a:rPr kumimoji="0" lang="en-US" altLang="zh-CN" sz="3375" b="1"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30</a:t>
            </a:r>
            <a:r>
              <a:rPr kumimoji="0" lang="zh-CN" altLang="en-US" sz="3375" b="1" i="0" u="none" strike="noStrike" kern="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分</a:t>
            </a:r>
            <a:endParaRPr kumimoji="0" lang="en-US" altLang="zh-CN" sz="3375" b="1" i="0" u="none" strike="noStrike" kern="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lnSpc>
                <a:spcPct val="100000"/>
              </a:lnSpc>
              <a:spcBef>
                <a:spcPct val="20000"/>
              </a:spcBef>
              <a:spcAft>
                <a:spcPct val="0"/>
              </a:spcAft>
              <a:buClr>
                <a:schemeClr val="hlink"/>
              </a:buClr>
              <a:buSzPct val="80000"/>
              <a:buFont typeface="Arial" panose="020B0604020202020204" pitchFamily="34" charset="0"/>
              <a:buChar char="►"/>
              <a:defRPr/>
            </a:pPr>
            <a:r>
              <a:rPr kumimoji="0" lang="zh-CN" altLang="en-US" sz="3375" b="1" i="0" u="none" strike="noStrike" kern="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课堂表现：</a:t>
            </a:r>
            <a:r>
              <a:rPr kumimoji="0" lang="en-US" altLang="zh-CN" sz="3375" b="1" i="0" u="none" strike="noStrike" kern="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20</a:t>
            </a:r>
            <a:r>
              <a:rPr kumimoji="0" lang="zh-CN" altLang="en-US" sz="3375" b="1" i="0" u="none" strike="noStrike" kern="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分</a:t>
            </a:r>
            <a:endParaRPr kumimoji="0" lang="en-US" altLang="zh-CN" sz="3375" b="1" i="0" u="none" strike="noStrike" kern="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endParaRPr>
          </a:p>
          <a:p>
            <a:pPr marL="342900" marR="0" lvl="0" indent="-342900" algn="l" defTabSz="914400" rtl="0" eaLnBrk="0" fontAlgn="base" latinLnBrk="0" hangingPunct="0">
              <a:lnSpc>
                <a:spcPct val="100000"/>
              </a:lnSpc>
              <a:spcBef>
                <a:spcPct val="20000"/>
              </a:spcBef>
              <a:spcAft>
                <a:spcPct val="0"/>
              </a:spcAft>
              <a:buClr>
                <a:schemeClr val="hlink"/>
              </a:buClr>
              <a:buSzPct val="80000"/>
              <a:buFont typeface="Arial" panose="020B0604020202020204" pitchFamily="34" charset="0"/>
              <a:buChar char="►"/>
              <a:defRPr/>
            </a:pPr>
            <a:r>
              <a:rPr kumimoji="0" lang="zh-CN" altLang="en-US" sz="3375" b="1" i="0" u="none" strike="noStrike" kern="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rPr>
              <a:t>期末考试</a:t>
            </a:r>
            <a:r>
              <a:rPr kumimoji="0" lang="zh-CN" altLang="en-US" sz="3375" b="1" i="0" u="none" strike="noStrike" kern="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rPr>
              <a:t>：</a:t>
            </a:r>
            <a:r>
              <a:rPr kumimoji="0" lang="en-US" altLang="zh-CN" sz="3375" b="1" i="0" u="none" strike="noStrike" kern="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rPr>
              <a:t>30</a:t>
            </a:r>
            <a:r>
              <a:rPr kumimoji="0" lang="zh-CN" altLang="en-US" sz="3375" b="1" i="0" u="none" strike="noStrike" kern="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rPr>
              <a:t>分</a:t>
            </a:r>
            <a:endParaRPr kumimoji="0" lang="zh-CN" altLang="en-US" sz="3375" b="1" i="0" u="none" strike="noStrike" kern="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4174454" y="1095898"/>
            <a:ext cx="1881360" cy="1635993"/>
            <a:chOff x="1664677" y="1949380"/>
            <a:chExt cx="1195754" cy="1266093"/>
          </a:xfrm>
        </p:grpSpPr>
        <p:sp>
          <p:nvSpPr>
            <p:cNvPr id="13" name="Rounded Rectangle 12"/>
            <p:cNvSpPr/>
            <p:nvPr/>
          </p:nvSpPr>
          <p:spPr>
            <a:xfrm>
              <a:off x="1664677" y="2019719"/>
              <a:ext cx="1195754" cy="119575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Rounded Rectangle 13"/>
            <p:cNvSpPr/>
            <p:nvPr/>
          </p:nvSpPr>
          <p:spPr>
            <a:xfrm>
              <a:off x="1664677" y="1949380"/>
              <a:ext cx="1195754" cy="119575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15" name="Group 14"/>
          <p:cNvGrpSpPr/>
          <p:nvPr/>
        </p:nvGrpSpPr>
        <p:grpSpPr>
          <a:xfrm>
            <a:off x="5901279" y="1095897"/>
            <a:ext cx="1881360" cy="1635993"/>
            <a:chOff x="1664677" y="1949380"/>
            <a:chExt cx="1195754" cy="1266093"/>
          </a:xfrm>
        </p:grpSpPr>
        <p:sp>
          <p:nvSpPr>
            <p:cNvPr id="16" name="Rounded Rectangle 15"/>
            <p:cNvSpPr/>
            <p:nvPr/>
          </p:nvSpPr>
          <p:spPr>
            <a:xfrm>
              <a:off x="1664677" y="2019719"/>
              <a:ext cx="1195754" cy="1195754"/>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Rounded Rectangle 16"/>
            <p:cNvSpPr/>
            <p:nvPr/>
          </p:nvSpPr>
          <p:spPr>
            <a:xfrm>
              <a:off x="1664677" y="1949380"/>
              <a:ext cx="1195754" cy="119575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18" name="Group 17"/>
          <p:cNvGrpSpPr/>
          <p:nvPr/>
        </p:nvGrpSpPr>
        <p:grpSpPr>
          <a:xfrm>
            <a:off x="7622745" y="1095896"/>
            <a:ext cx="1881360" cy="1635993"/>
            <a:chOff x="1664677" y="1949380"/>
            <a:chExt cx="1195754" cy="1266093"/>
          </a:xfrm>
        </p:grpSpPr>
        <p:sp>
          <p:nvSpPr>
            <p:cNvPr id="19" name="Rounded Rectangle 18"/>
            <p:cNvSpPr/>
            <p:nvPr/>
          </p:nvSpPr>
          <p:spPr>
            <a:xfrm>
              <a:off x="1664677" y="2019719"/>
              <a:ext cx="1195754" cy="1195754"/>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Rounded Rectangle 19"/>
            <p:cNvSpPr/>
            <p:nvPr/>
          </p:nvSpPr>
          <p:spPr>
            <a:xfrm>
              <a:off x="1664677" y="1949380"/>
              <a:ext cx="1195754" cy="1195754"/>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21" name="Group 20"/>
          <p:cNvGrpSpPr/>
          <p:nvPr/>
        </p:nvGrpSpPr>
        <p:grpSpPr>
          <a:xfrm>
            <a:off x="2452987" y="1095897"/>
            <a:ext cx="1881360" cy="1635993"/>
            <a:chOff x="1664677" y="1949380"/>
            <a:chExt cx="1195754" cy="1266093"/>
          </a:xfrm>
          <a:solidFill>
            <a:schemeClr val="accent2"/>
          </a:solidFill>
        </p:grpSpPr>
        <p:sp>
          <p:nvSpPr>
            <p:cNvPr id="22" name="Rounded Rectangle 21"/>
            <p:cNvSpPr/>
            <p:nvPr/>
          </p:nvSpPr>
          <p:spPr>
            <a:xfrm>
              <a:off x="1664677" y="2019719"/>
              <a:ext cx="1195754" cy="1195754"/>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Rounded Rectangle 22"/>
            <p:cNvSpPr/>
            <p:nvPr/>
          </p:nvSpPr>
          <p:spPr>
            <a:xfrm>
              <a:off x="1664677" y="1949380"/>
              <a:ext cx="1195754" cy="119575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24" name="Group 23"/>
          <p:cNvGrpSpPr/>
          <p:nvPr/>
        </p:nvGrpSpPr>
        <p:grpSpPr>
          <a:xfrm>
            <a:off x="9344212" y="1111714"/>
            <a:ext cx="1881360" cy="1618912"/>
            <a:chOff x="1664677" y="1962599"/>
            <a:chExt cx="1195754" cy="1252874"/>
          </a:xfrm>
        </p:grpSpPr>
        <p:sp>
          <p:nvSpPr>
            <p:cNvPr id="25" name="Rounded Rectangle 24"/>
            <p:cNvSpPr/>
            <p:nvPr/>
          </p:nvSpPr>
          <p:spPr>
            <a:xfrm>
              <a:off x="1664677" y="2019719"/>
              <a:ext cx="1195754" cy="119575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Rounded Rectangle 25"/>
            <p:cNvSpPr/>
            <p:nvPr/>
          </p:nvSpPr>
          <p:spPr>
            <a:xfrm>
              <a:off x="1664677" y="1962599"/>
              <a:ext cx="1195754" cy="1195754"/>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pic>
        <p:nvPicPr>
          <p:cNvPr id="27" name="Picture 2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069537" y="1562815"/>
            <a:ext cx="642902" cy="642902"/>
          </a:xfrm>
          <a:prstGeom prst="rect">
            <a:avLst/>
          </a:prstGeom>
        </p:spPr>
      </p:pic>
      <p:pic>
        <p:nvPicPr>
          <p:cNvPr id="28" name="Picture 2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30728" y="1562815"/>
            <a:ext cx="642902" cy="642902"/>
          </a:xfrm>
          <a:prstGeom prst="rect">
            <a:avLst/>
          </a:prstGeom>
        </p:spPr>
      </p:pic>
      <p:pic>
        <p:nvPicPr>
          <p:cNvPr id="29" name="Picture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21186" y="1595075"/>
            <a:ext cx="642902" cy="642902"/>
          </a:xfrm>
          <a:prstGeom prst="rect">
            <a:avLst/>
          </a:prstGeom>
        </p:spPr>
      </p:pic>
      <p:pic>
        <p:nvPicPr>
          <p:cNvPr id="30" name="Picture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84591" y="1546996"/>
            <a:ext cx="642902" cy="642902"/>
          </a:xfrm>
          <a:prstGeom prst="rect">
            <a:avLst/>
          </a:prstGeom>
        </p:spPr>
      </p:pic>
      <p:pic>
        <p:nvPicPr>
          <p:cNvPr id="31" name="Picture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16864" y="1576514"/>
            <a:ext cx="642902" cy="642902"/>
          </a:xfrm>
          <a:prstGeom prst="rect">
            <a:avLst/>
          </a:prstGeom>
        </p:spPr>
      </p:pic>
      <p:sp>
        <p:nvSpPr>
          <p:cNvPr id="33" name="TextBox 32"/>
          <p:cNvSpPr txBox="1"/>
          <p:nvPr/>
        </p:nvSpPr>
        <p:spPr>
          <a:xfrm>
            <a:off x="1552575" y="3184525"/>
            <a:ext cx="10269220" cy="1841500"/>
          </a:xfrm>
          <a:prstGeom prst="rect">
            <a:avLst/>
          </a:prstGeom>
          <a:noFill/>
        </p:spPr>
        <p:txBody>
          <a:bodyPr wrap="square" rtlCol="0">
            <a:spAutoFit/>
          </a:bodyPr>
          <a:lstStyle/>
          <a:p>
            <a:pPr algn="l" eaLnBrk="1" hangingPunct="1">
              <a:lnSpc>
                <a:spcPct val="150000"/>
              </a:lnSpc>
              <a:buFont typeface="Wingdings" panose="05000000000000000000" pitchFamily="2" charset="2"/>
              <a:buNone/>
            </a:pPr>
            <a:r>
              <a:rPr lang="zh-CN" altLang="en-US" sz="2525" b="1" dirty="0">
                <a:solidFill>
                  <a:srgbClr val="5A0D0B"/>
                </a:solidFill>
                <a:latin typeface="苏新诗柳楷简" panose="02010600000101010101" pitchFamily="2" charset="-122"/>
                <a:ea typeface="苏新诗柳楷简" panose="02010600000101010101" pitchFamily="2" charset="-122"/>
                <a:sym typeface="Times New Roman" panose="02020603050405020304" charset="0"/>
              </a:rPr>
              <a:t>会计是以货币为</a:t>
            </a:r>
            <a:r>
              <a:rPr lang="zh-CN" altLang="en-US" sz="2525" b="1" dirty="0">
                <a:solidFill>
                  <a:srgbClr val="FF0000"/>
                </a:solidFill>
                <a:latin typeface="苏新诗柳楷简" panose="02010600000101010101" pitchFamily="2" charset="-122"/>
                <a:ea typeface="苏新诗柳楷简" panose="02010600000101010101" pitchFamily="2" charset="-122"/>
                <a:sym typeface="Times New Roman" panose="02020603050405020304" charset="0"/>
              </a:rPr>
              <a:t>主要</a:t>
            </a:r>
            <a:r>
              <a:rPr lang="zh-CN" altLang="en-US" sz="2525" b="1" dirty="0">
                <a:solidFill>
                  <a:srgbClr val="5A0D0B"/>
                </a:solidFill>
                <a:latin typeface="苏新诗柳楷简" panose="02010600000101010101" pitchFamily="2" charset="-122"/>
                <a:ea typeface="苏新诗柳楷简" panose="02010600000101010101" pitchFamily="2" charset="-122"/>
                <a:sym typeface="Times New Roman" panose="02020603050405020304" charset="0"/>
              </a:rPr>
              <a:t>计量单位，采用专门方法和程序，对企业和行政、事业单位的</a:t>
            </a:r>
            <a:r>
              <a:rPr lang="zh-CN" altLang="en-US" sz="2525" b="1" dirty="0">
                <a:solidFill>
                  <a:srgbClr val="FF0000"/>
                </a:solidFill>
                <a:latin typeface="苏新诗柳楷简" panose="02010600000101010101" pitchFamily="2" charset="-122"/>
                <a:ea typeface="苏新诗柳楷简" panose="02010600000101010101" pitchFamily="2" charset="-122"/>
                <a:sym typeface="Times New Roman" panose="02020603050405020304" charset="0"/>
              </a:rPr>
              <a:t>经济活动</a:t>
            </a:r>
            <a:r>
              <a:rPr lang="zh-CN" altLang="en-US" sz="2525" b="1" dirty="0">
                <a:solidFill>
                  <a:srgbClr val="5A0D0B"/>
                </a:solidFill>
                <a:latin typeface="苏新诗柳楷简" panose="02010600000101010101" pitchFamily="2" charset="-122"/>
                <a:ea typeface="苏新诗柳楷简" panose="02010600000101010101" pitchFamily="2" charset="-122"/>
                <a:sym typeface="Times New Roman" panose="02020603050405020304" charset="0"/>
              </a:rPr>
              <a:t>进行完整的、连续的、系统的核算和监督，以提供经济信息和反映受托责任履行情况为主要目的的</a:t>
            </a:r>
            <a:r>
              <a:rPr lang="zh-CN" altLang="en-US" sz="2525" b="1" dirty="0">
                <a:solidFill>
                  <a:srgbClr val="FF0000"/>
                </a:solidFill>
                <a:latin typeface="苏新诗柳楷简" panose="02010600000101010101" pitchFamily="2" charset="-122"/>
                <a:ea typeface="苏新诗柳楷简" panose="02010600000101010101" pitchFamily="2" charset="-122"/>
                <a:sym typeface="Times New Roman" panose="02020603050405020304" charset="0"/>
              </a:rPr>
              <a:t>经济管理活动</a:t>
            </a:r>
            <a:r>
              <a:rPr lang="zh-CN" altLang="en-US" sz="2525" b="1" dirty="0">
                <a:solidFill>
                  <a:srgbClr val="5A0D0B"/>
                </a:solidFill>
                <a:latin typeface="苏新诗柳楷简" panose="02010600000101010101" pitchFamily="2" charset="-122"/>
                <a:ea typeface="苏新诗柳楷简" panose="02010600000101010101" pitchFamily="2" charset="-122"/>
                <a:sym typeface="Times New Roman" panose="02020603050405020304" charset="0"/>
              </a:rPr>
              <a:t>。</a:t>
            </a:r>
            <a:endParaRPr lang="en-US" sz="2530" dirty="0">
              <a:solidFill>
                <a:schemeClr val="tx2">
                  <a:lumMod val="50000"/>
                </a:schemeClr>
              </a:solidFill>
              <a:latin typeface="Bebas Neue" panose="020B0606020202050201" pitchFamily="34" charset="0"/>
            </a:endParaRPr>
          </a:p>
        </p:txBody>
      </p:sp>
      <p:sp>
        <p:nvSpPr>
          <p:cNvPr id="34" name="Oval 33"/>
          <p:cNvSpPr/>
          <p:nvPr/>
        </p:nvSpPr>
        <p:spPr>
          <a:xfrm>
            <a:off x="468630" y="3386455"/>
            <a:ext cx="811530" cy="7715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Picture 3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1675" y="3611245"/>
            <a:ext cx="337820" cy="321310"/>
          </a:xfrm>
          <a:prstGeom prst="rect">
            <a:avLst/>
          </a:prstGeom>
        </p:spPr>
      </p:pic>
      <p:pic>
        <p:nvPicPr>
          <p:cNvPr id="39" name="Picture 3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1675" y="4653280"/>
            <a:ext cx="337820" cy="321310"/>
          </a:xfrm>
          <a:prstGeom prst="rect">
            <a:avLst/>
          </a:prstGeom>
        </p:spPr>
      </p:pic>
      <p:pic>
        <p:nvPicPr>
          <p:cNvPr id="46" name="Picture 4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5320" y="6144895"/>
            <a:ext cx="337820" cy="321310"/>
          </a:xfrm>
          <a:prstGeom prst="rect">
            <a:avLst/>
          </a:prstGeom>
        </p:spPr>
      </p:pic>
      <p:pic>
        <p:nvPicPr>
          <p:cNvPr id="47" name="Picture 4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55320" y="7202805"/>
            <a:ext cx="337820" cy="321310"/>
          </a:xfrm>
          <a:prstGeom prst="rect">
            <a:avLst/>
          </a:prstGeom>
        </p:spPr>
      </p:pic>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0" name="文本框 49"/>
          <p:cNvSpPr txBox="1"/>
          <p:nvPr/>
        </p:nvSpPr>
        <p:spPr>
          <a:xfrm>
            <a:off x="1048046" y="482886"/>
            <a:ext cx="2032000" cy="492125"/>
          </a:xfrm>
          <a:prstGeom prst="rect">
            <a:avLst/>
          </a:prstGeom>
          <a:noFill/>
        </p:spPr>
        <p:txBody>
          <a:bodyPr wrap="none" lIns="0" tIns="0" rIns="0" bIns="0" rtlCol="0">
            <a:spAutoFit/>
            <a:scene3d>
              <a:camera prst="orthographicFront"/>
              <a:lightRig rig="threePt" dir="t"/>
            </a:scene3d>
          </a:bodyPr>
          <a:lstStyle/>
          <a:p>
            <a:pPr defTabSz="963930"/>
            <a:r>
              <a:rPr lang="zh-CN" altLang="en-US" sz="32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ea"/>
                <a:sym typeface="+mn-lt"/>
              </a:rPr>
              <a:t>会计的概念</a:t>
            </a:r>
            <a:endParaRPr lang="zh-CN" altLang="en-US" sz="32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down)">
                                      <p:cBhvr>
                                        <p:cTn id="19" dur="500"/>
                                        <p:tgtEl>
                                          <p:spTgt spid="24"/>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500"/>
                                        <p:tgtEl>
                                          <p:spTgt spid="18"/>
                                        </p:tgtEl>
                                      </p:cBhvr>
                                    </p:animEffect>
                                  </p:childTnLst>
                                </p:cTn>
                              </p:par>
                            </p:childTnLst>
                          </p:cTn>
                        </p:par>
                        <p:par>
                          <p:cTn id="24" fill="hold">
                            <p:stCondLst>
                              <p:cond delay="2500"/>
                            </p:stCondLst>
                            <p:childTnLst>
                              <p:par>
                                <p:cTn id="25" presetID="2" presetClass="entr" presetSubtype="4" fill="hold" nodeType="after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additive="base">
                                        <p:cTn id="27" dur="500" fill="hold"/>
                                        <p:tgtEl>
                                          <p:spTgt spid="46"/>
                                        </p:tgtEl>
                                        <p:attrNameLst>
                                          <p:attrName>ppt_x</p:attrName>
                                        </p:attrNameLst>
                                      </p:cBhvr>
                                      <p:tavLst>
                                        <p:tav tm="0">
                                          <p:val>
                                            <p:strVal val="#ppt_x"/>
                                          </p:val>
                                        </p:tav>
                                        <p:tav tm="100000">
                                          <p:val>
                                            <p:strVal val="#ppt_x"/>
                                          </p:val>
                                        </p:tav>
                                      </p:tavLst>
                                    </p:anim>
                                    <p:anim calcmode="lin" valueType="num">
                                      <p:cBhvr additive="base">
                                        <p:cTn id="28" dur="500" fill="hold"/>
                                        <p:tgtEl>
                                          <p:spTgt spid="46"/>
                                        </p:tgtEl>
                                        <p:attrNameLst>
                                          <p:attrName>ppt_y</p:attrName>
                                        </p:attrNameLst>
                                      </p:cBhvr>
                                      <p:tavLst>
                                        <p:tav tm="0">
                                          <p:val>
                                            <p:strVal val="1+#ppt_h/2"/>
                                          </p:val>
                                        </p:tav>
                                        <p:tav tm="100000">
                                          <p:val>
                                            <p:strVal val="#ppt_y"/>
                                          </p:val>
                                        </p:tav>
                                      </p:tavLst>
                                    </p:anim>
                                  </p:childTnLst>
                                </p:cTn>
                              </p:par>
                            </p:childTnLst>
                          </p:cTn>
                        </p:par>
                        <p:par>
                          <p:cTn id="29" fill="hold">
                            <p:stCondLst>
                              <p:cond delay="3000"/>
                            </p:stCondLst>
                            <p:childTnLst>
                              <p:par>
                                <p:cTn id="30" presetID="2" presetClass="entr" presetSubtype="4" fill="hold" nodeType="after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additive="base">
                                        <p:cTn id="32" dur="500" fill="hold"/>
                                        <p:tgtEl>
                                          <p:spTgt spid="47"/>
                                        </p:tgtEl>
                                        <p:attrNameLst>
                                          <p:attrName>ppt_x</p:attrName>
                                        </p:attrNameLst>
                                      </p:cBhvr>
                                      <p:tavLst>
                                        <p:tav tm="0">
                                          <p:val>
                                            <p:strVal val="#ppt_x"/>
                                          </p:val>
                                        </p:tav>
                                        <p:tav tm="100000">
                                          <p:val>
                                            <p:strVal val="#ppt_x"/>
                                          </p:val>
                                        </p:tav>
                                      </p:tavLst>
                                    </p:anim>
                                    <p:anim calcmode="lin" valueType="num">
                                      <p:cBhvr additive="base">
                                        <p:cTn id="33" dur="500" fill="hold"/>
                                        <p:tgtEl>
                                          <p:spTgt spid="47"/>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500" fill="hold"/>
                                        <p:tgtEl>
                                          <p:spTgt spid="39"/>
                                        </p:tgtEl>
                                        <p:attrNameLst>
                                          <p:attrName>ppt_x</p:attrName>
                                        </p:attrNameLst>
                                      </p:cBhvr>
                                      <p:tavLst>
                                        <p:tav tm="0">
                                          <p:val>
                                            <p:strVal val="#ppt_x"/>
                                          </p:val>
                                        </p:tav>
                                        <p:tav tm="100000">
                                          <p:val>
                                            <p:strVal val="#ppt_x"/>
                                          </p:val>
                                        </p:tav>
                                      </p:tavLst>
                                    </p:anim>
                                    <p:anim calcmode="lin" valueType="num">
                                      <p:cBhvr additive="base">
                                        <p:cTn id="38" dur="500" fill="hold"/>
                                        <p:tgtEl>
                                          <p:spTgt spid="39"/>
                                        </p:tgtEl>
                                        <p:attrNameLst>
                                          <p:attrName>ppt_y</p:attrName>
                                        </p:attrNameLst>
                                      </p:cBhvr>
                                      <p:tavLst>
                                        <p:tav tm="0">
                                          <p:val>
                                            <p:strVal val="1+#ppt_h/2"/>
                                          </p:val>
                                        </p:tav>
                                        <p:tav tm="100000">
                                          <p:val>
                                            <p:strVal val="#ppt_y"/>
                                          </p:val>
                                        </p:tav>
                                      </p:tavLst>
                                    </p:anim>
                                  </p:childTnLst>
                                </p:cTn>
                              </p:par>
                            </p:childTnLst>
                          </p:cTn>
                        </p:par>
                        <p:par>
                          <p:cTn id="39" fill="hold">
                            <p:stCondLst>
                              <p:cond delay="4000"/>
                            </p:stCondLst>
                            <p:childTnLst>
                              <p:par>
                                <p:cTn id="40" presetID="2" presetClass="entr" presetSubtype="4" fill="hold" nodeType="after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fill="hold"/>
                                        <p:tgtEl>
                                          <p:spTgt spid="35"/>
                                        </p:tgtEl>
                                        <p:attrNameLst>
                                          <p:attrName>ppt_x</p:attrName>
                                        </p:attrNameLst>
                                      </p:cBhvr>
                                      <p:tavLst>
                                        <p:tav tm="0">
                                          <p:val>
                                            <p:strVal val="#ppt_x"/>
                                          </p:val>
                                        </p:tav>
                                        <p:tav tm="100000">
                                          <p:val>
                                            <p:strVal val="#ppt_x"/>
                                          </p:val>
                                        </p:tav>
                                      </p:tavLst>
                                    </p:anim>
                                    <p:anim calcmode="lin" valueType="num">
                                      <p:cBhvr additive="base">
                                        <p:cTn id="43" dur="500" fill="hold"/>
                                        <p:tgtEl>
                                          <p:spTgt spid="35"/>
                                        </p:tgtEl>
                                        <p:attrNameLst>
                                          <p:attrName>ppt_y</p:attrName>
                                        </p:attrNameLst>
                                      </p:cBhvr>
                                      <p:tavLst>
                                        <p:tav tm="0">
                                          <p:val>
                                            <p:strVal val="1+#ppt_h/2"/>
                                          </p:val>
                                        </p:tav>
                                        <p:tav tm="100000">
                                          <p:val>
                                            <p:strVal val="#ppt_y"/>
                                          </p:val>
                                        </p:tav>
                                      </p:tavLst>
                                    </p:anim>
                                  </p:childTnLst>
                                </p:cTn>
                              </p:par>
                            </p:childTnLst>
                          </p:cTn>
                        </p:par>
                        <p:par>
                          <p:cTn id="44" fill="hold">
                            <p:stCondLst>
                              <p:cond delay="4500"/>
                            </p:stCondLst>
                            <p:childTnLst>
                              <p:par>
                                <p:cTn id="45" presetID="2" presetClass="entr" presetSubtype="4"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500" fill="hold"/>
                                        <p:tgtEl>
                                          <p:spTgt spid="34"/>
                                        </p:tgtEl>
                                        <p:attrNameLst>
                                          <p:attrName>ppt_x</p:attrName>
                                        </p:attrNameLst>
                                      </p:cBhvr>
                                      <p:tavLst>
                                        <p:tav tm="0">
                                          <p:val>
                                            <p:strVal val="#ppt_x"/>
                                          </p:val>
                                        </p:tav>
                                        <p:tav tm="100000">
                                          <p:val>
                                            <p:strVal val="#ppt_x"/>
                                          </p:val>
                                        </p:tav>
                                      </p:tavLst>
                                    </p:anim>
                                    <p:anim calcmode="lin" valueType="num">
                                      <p:cBhvr additive="base">
                                        <p:cTn id="4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45845" y="1502410"/>
            <a:ext cx="309880" cy="321310"/>
          </a:xfrm>
          <a:prstGeom prst="rect">
            <a:avLst/>
          </a:prstGeom>
        </p:spPr>
      </p:pic>
      <p:sp>
        <p:nvSpPr>
          <p:cNvPr id="37" name="TextBox 36"/>
          <p:cNvSpPr txBox="1"/>
          <p:nvPr/>
        </p:nvSpPr>
        <p:spPr>
          <a:xfrm>
            <a:off x="1461135" y="928370"/>
            <a:ext cx="10639425" cy="3938270"/>
          </a:xfrm>
          <a:prstGeom prst="rect">
            <a:avLst/>
          </a:prstGeom>
          <a:noFill/>
        </p:spPr>
        <p:txBody>
          <a:bodyPr wrap="square" rtlCol="0">
            <a:spAutoFit/>
          </a:bodyPr>
          <a:lstStyle/>
          <a:p>
            <a:pPr indent="200025" eaLnBrk="1" latinLnBrk="0" hangingPunct="1">
              <a:lnSpc>
                <a:spcPts val="5000"/>
              </a:lnSpc>
              <a:buNone/>
            </a:pPr>
            <a:r>
              <a:rPr lang="en-US" altLang="zh-CN" sz="3200" b="1" dirty="0">
                <a:solidFill>
                  <a:srgbClr val="000000"/>
                </a:solidFill>
                <a:latin typeface="Times New Roman" panose="02020603050405020304" charset="0"/>
                <a:ea typeface="楷体_GB2312" pitchFamily="49" charset="-122"/>
                <a:sym typeface="Times New Roman" panose="02020603050405020304" charset="0"/>
              </a:rPr>
              <a:t> </a:t>
            </a:r>
            <a:r>
              <a:rPr lang="zh-CN" altLang="zh-CN" sz="3200" b="1" dirty="0">
                <a:solidFill>
                  <a:srgbClr val="FF0000"/>
                </a:solidFill>
                <a:latin typeface="黑体" panose="02010609060101010101" pitchFamily="49" charset="-122"/>
                <a:ea typeface="黑体" panose="02010609060101010101" pitchFamily="49" charset="-122"/>
                <a:sym typeface="+mn-ea"/>
              </a:rPr>
              <a:t>【</a:t>
            </a:r>
            <a:r>
              <a:rPr lang="zh-CN" altLang="en-US" sz="3200" b="1" dirty="0">
                <a:solidFill>
                  <a:srgbClr val="FF0000"/>
                </a:solidFill>
                <a:latin typeface="黑体" panose="02010609060101010101" pitchFamily="49" charset="-122"/>
                <a:ea typeface="黑体" panose="02010609060101010101" pitchFamily="49" charset="-122"/>
                <a:sym typeface="+mn-ea"/>
              </a:rPr>
              <a:t>提示</a:t>
            </a:r>
            <a:r>
              <a:rPr lang="zh-CN" altLang="zh-CN" sz="3200" b="1" dirty="0">
                <a:solidFill>
                  <a:srgbClr val="FF0000"/>
                </a:solidFill>
                <a:latin typeface="黑体" panose="02010609060101010101" pitchFamily="49" charset="-122"/>
                <a:ea typeface="黑体" panose="02010609060101010101" pitchFamily="49" charset="-122"/>
                <a:sym typeface="+mn-ea"/>
              </a:rPr>
              <a:t>】</a:t>
            </a:r>
            <a:endParaRPr lang="zh-CN" altLang="zh-CN" sz="3200" dirty="0">
              <a:solidFill>
                <a:srgbClr val="FF0000"/>
              </a:solidFill>
              <a:latin typeface="黑体" panose="02010609060101010101" pitchFamily="49" charset="-122"/>
              <a:ea typeface="黑体" panose="02010609060101010101" pitchFamily="49" charset="-122"/>
            </a:endParaRPr>
          </a:p>
          <a:p>
            <a:pPr indent="200025" eaLnBrk="1" latinLnBrk="0" hangingPunct="1">
              <a:lnSpc>
                <a:spcPts val="5000"/>
              </a:lnSpc>
              <a:buNone/>
            </a:pPr>
            <a:r>
              <a:rPr lang="zh-CN" altLang="en-US" sz="3200" dirty="0">
                <a:gradFill>
                  <a:gsLst>
                    <a:gs pos="0">
                      <a:srgbClr val="012D86"/>
                    </a:gs>
                    <a:gs pos="100000">
                      <a:srgbClr val="0E2557"/>
                    </a:gs>
                  </a:gsLst>
                  <a:lin scaled="0"/>
                </a:gradFill>
                <a:latin typeface="黑体" panose="02010609060101010101" pitchFamily="49" charset="-122"/>
                <a:ea typeface="黑体" panose="02010609060101010101" pitchFamily="49" charset="-122"/>
                <a:sym typeface="+mn-ea"/>
              </a:rPr>
              <a:t>（</a:t>
            </a:r>
            <a:r>
              <a:rPr lang="en-US" altLang="zh-CN" sz="3200" dirty="0">
                <a:gradFill>
                  <a:gsLst>
                    <a:gs pos="0">
                      <a:srgbClr val="012D86"/>
                    </a:gs>
                    <a:gs pos="100000">
                      <a:srgbClr val="0E2557"/>
                    </a:gs>
                  </a:gsLst>
                  <a:lin scaled="0"/>
                </a:gradFill>
                <a:latin typeface="黑体" panose="02010609060101010101" pitchFamily="49" charset="-122"/>
                <a:ea typeface="黑体" panose="02010609060101010101" pitchFamily="49" charset="-122"/>
                <a:sym typeface="+mn-ea"/>
              </a:rPr>
              <a:t>1</a:t>
            </a:r>
            <a:r>
              <a:rPr lang="zh-CN" altLang="en-US" sz="3200" dirty="0">
                <a:gradFill>
                  <a:gsLst>
                    <a:gs pos="0">
                      <a:srgbClr val="012D86"/>
                    </a:gs>
                    <a:gs pos="100000">
                      <a:srgbClr val="0E2557"/>
                    </a:gs>
                  </a:gsLst>
                  <a:lin scaled="0"/>
                </a:gradFill>
                <a:latin typeface="黑体" panose="02010609060101010101" pitchFamily="49" charset="-122"/>
                <a:ea typeface="黑体" panose="02010609060101010101" pitchFamily="49" charset="-122"/>
                <a:sym typeface="+mn-ea"/>
              </a:rPr>
              <a:t>）货币计量：主要计量单位，不是唯一计量单位。</a:t>
            </a:r>
            <a:endParaRPr lang="zh-CN" altLang="en-US" sz="3200" dirty="0">
              <a:gradFill>
                <a:gsLst>
                  <a:gs pos="0">
                    <a:srgbClr val="012D86"/>
                  </a:gs>
                  <a:gs pos="100000">
                    <a:srgbClr val="0E2557"/>
                  </a:gs>
                </a:gsLst>
                <a:lin scaled="0"/>
              </a:gradFill>
              <a:latin typeface="黑体" panose="02010609060101010101" pitchFamily="49" charset="-122"/>
              <a:ea typeface="黑体" panose="02010609060101010101" pitchFamily="49" charset="-122"/>
            </a:endParaRPr>
          </a:p>
          <a:p>
            <a:pPr indent="200025" eaLnBrk="1" latinLnBrk="0" hangingPunct="1">
              <a:lnSpc>
                <a:spcPts val="5000"/>
              </a:lnSpc>
              <a:buNone/>
            </a:pPr>
            <a:r>
              <a:rPr lang="zh-CN" altLang="en-US" sz="3200" dirty="0">
                <a:gradFill>
                  <a:gsLst>
                    <a:gs pos="0">
                      <a:srgbClr val="012D86"/>
                    </a:gs>
                    <a:gs pos="100000">
                      <a:srgbClr val="0E2557"/>
                    </a:gs>
                  </a:gsLst>
                  <a:lin scaled="0"/>
                </a:gradFill>
                <a:latin typeface="黑体" panose="02010609060101010101" pitchFamily="49" charset="-122"/>
                <a:ea typeface="黑体" panose="02010609060101010101" pitchFamily="49" charset="-122"/>
                <a:sym typeface="+mn-ea"/>
              </a:rPr>
              <a:t>（</a:t>
            </a:r>
            <a:r>
              <a:rPr lang="en-US" altLang="zh-CN" sz="3200" dirty="0">
                <a:gradFill>
                  <a:gsLst>
                    <a:gs pos="0">
                      <a:srgbClr val="012D86"/>
                    </a:gs>
                    <a:gs pos="100000">
                      <a:srgbClr val="0E2557"/>
                    </a:gs>
                  </a:gsLst>
                  <a:lin scaled="0"/>
                </a:gradFill>
                <a:latin typeface="黑体" panose="02010609060101010101" pitchFamily="49" charset="-122"/>
                <a:ea typeface="黑体" panose="02010609060101010101" pitchFamily="49" charset="-122"/>
                <a:sym typeface="+mn-ea"/>
              </a:rPr>
              <a:t>2</a:t>
            </a:r>
            <a:r>
              <a:rPr lang="zh-CN" altLang="en-US" sz="3200" dirty="0">
                <a:gradFill>
                  <a:gsLst>
                    <a:gs pos="0">
                      <a:srgbClr val="012D86"/>
                    </a:gs>
                    <a:gs pos="100000">
                      <a:srgbClr val="0E2557"/>
                    </a:gs>
                  </a:gsLst>
                  <a:lin scaled="0"/>
                </a:gradFill>
                <a:latin typeface="黑体" panose="02010609060101010101" pitchFamily="49" charset="-122"/>
                <a:ea typeface="黑体" panose="02010609060101010101" pitchFamily="49" charset="-122"/>
                <a:sym typeface="+mn-ea"/>
              </a:rPr>
              <a:t>）会计对象：企业和行政、事业单位以货币形式表现的经济活动，也就是资金运动。</a:t>
            </a:r>
            <a:endParaRPr lang="zh-CN" altLang="en-US" sz="3200" dirty="0">
              <a:gradFill>
                <a:gsLst>
                  <a:gs pos="0">
                    <a:srgbClr val="012D86"/>
                  </a:gs>
                  <a:gs pos="100000">
                    <a:srgbClr val="0E2557"/>
                  </a:gs>
                </a:gsLst>
                <a:lin scaled="0"/>
              </a:gradFill>
              <a:latin typeface="黑体" panose="02010609060101010101" pitchFamily="49" charset="-122"/>
              <a:ea typeface="黑体" panose="02010609060101010101" pitchFamily="49" charset="-122"/>
            </a:endParaRPr>
          </a:p>
          <a:p>
            <a:pPr indent="200025" eaLnBrk="1" latinLnBrk="0" hangingPunct="1">
              <a:lnSpc>
                <a:spcPts val="5000"/>
              </a:lnSpc>
              <a:buNone/>
            </a:pPr>
            <a:r>
              <a:rPr lang="zh-CN" altLang="en-US" sz="3200" dirty="0">
                <a:gradFill>
                  <a:gsLst>
                    <a:gs pos="0">
                      <a:srgbClr val="012D86"/>
                    </a:gs>
                    <a:gs pos="100000">
                      <a:srgbClr val="0E2557"/>
                    </a:gs>
                  </a:gsLst>
                  <a:lin scaled="0"/>
                </a:gradFill>
                <a:latin typeface="黑体" panose="02010609060101010101" pitchFamily="49" charset="-122"/>
                <a:ea typeface="黑体" panose="02010609060101010101" pitchFamily="49" charset="-122"/>
                <a:sym typeface="+mn-ea"/>
              </a:rPr>
              <a:t>（</a:t>
            </a:r>
            <a:r>
              <a:rPr lang="en-US" altLang="zh-CN" sz="3200" dirty="0">
                <a:gradFill>
                  <a:gsLst>
                    <a:gs pos="0">
                      <a:srgbClr val="012D86"/>
                    </a:gs>
                    <a:gs pos="100000">
                      <a:srgbClr val="0E2557"/>
                    </a:gs>
                  </a:gsLst>
                  <a:lin scaled="0"/>
                </a:gradFill>
                <a:latin typeface="黑体" panose="02010609060101010101" pitchFamily="49" charset="-122"/>
                <a:ea typeface="黑体" panose="02010609060101010101" pitchFamily="49" charset="-122"/>
                <a:sym typeface="+mn-ea"/>
              </a:rPr>
              <a:t>3</a:t>
            </a:r>
            <a:r>
              <a:rPr lang="zh-CN" altLang="en-US" sz="3200" dirty="0">
                <a:gradFill>
                  <a:gsLst>
                    <a:gs pos="0">
                      <a:srgbClr val="012D86"/>
                    </a:gs>
                    <a:gs pos="100000">
                      <a:srgbClr val="0E2557"/>
                    </a:gs>
                  </a:gsLst>
                  <a:lin scaled="0"/>
                </a:gradFill>
                <a:latin typeface="黑体" panose="02010609060101010101" pitchFamily="49" charset="-122"/>
                <a:ea typeface="黑体" panose="02010609060101010101" pitchFamily="49" charset="-122"/>
                <a:sym typeface="+mn-ea"/>
              </a:rPr>
              <a:t>）基本职能：核算和监督。</a:t>
            </a:r>
            <a:endParaRPr lang="zh-CN" altLang="en-US" sz="3200" dirty="0">
              <a:gradFill>
                <a:gsLst>
                  <a:gs pos="0">
                    <a:srgbClr val="012D86"/>
                  </a:gs>
                  <a:gs pos="100000">
                    <a:srgbClr val="0E2557"/>
                  </a:gs>
                </a:gsLst>
                <a:lin scaled="0"/>
              </a:gradFill>
              <a:latin typeface="黑体" panose="02010609060101010101" pitchFamily="49" charset="-122"/>
              <a:ea typeface="黑体" panose="02010609060101010101" pitchFamily="49" charset="-122"/>
            </a:endParaRPr>
          </a:p>
          <a:p>
            <a:pPr indent="200025" eaLnBrk="1" latinLnBrk="0" hangingPunct="1">
              <a:lnSpc>
                <a:spcPts val="5000"/>
              </a:lnSpc>
              <a:buNone/>
            </a:pPr>
            <a:r>
              <a:rPr lang="zh-CN" altLang="en-US" sz="3200" dirty="0">
                <a:gradFill>
                  <a:gsLst>
                    <a:gs pos="0">
                      <a:srgbClr val="012D86"/>
                    </a:gs>
                    <a:gs pos="100000">
                      <a:srgbClr val="0E2557"/>
                    </a:gs>
                  </a:gsLst>
                  <a:lin scaled="0"/>
                </a:gradFill>
                <a:latin typeface="黑体" panose="02010609060101010101" pitchFamily="49" charset="-122"/>
                <a:ea typeface="黑体" panose="02010609060101010101" pitchFamily="49" charset="-122"/>
                <a:sym typeface="+mn-ea"/>
              </a:rPr>
              <a:t>（</a:t>
            </a:r>
            <a:r>
              <a:rPr lang="en-US" altLang="zh-CN" sz="3200" dirty="0">
                <a:gradFill>
                  <a:gsLst>
                    <a:gs pos="0">
                      <a:srgbClr val="012D86"/>
                    </a:gs>
                    <a:gs pos="100000">
                      <a:srgbClr val="0E2557"/>
                    </a:gs>
                  </a:gsLst>
                  <a:lin scaled="0"/>
                </a:gradFill>
                <a:latin typeface="黑体" panose="02010609060101010101" pitchFamily="49" charset="-122"/>
                <a:ea typeface="黑体" panose="02010609060101010101" pitchFamily="49" charset="-122"/>
                <a:sym typeface="+mn-ea"/>
              </a:rPr>
              <a:t>4</a:t>
            </a:r>
            <a:r>
              <a:rPr lang="zh-CN" altLang="en-US" sz="3200" dirty="0">
                <a:gradFill>
                  <a:gsLst>
                    <a:gs pos="0">
                      <a:srgbClr val="012D86"/>
                    </a:gs>
                    <a:gs pos="100000">
                      <a:srgbClr val="0E2557"/>
                    </a:gs>
                  </a:gsLst>
                  <a:lin scaled="0"/>
                </a:gradFill>
                <a:latin typeface="黑体" panose="02010609060101010101" pitchFamily="49" charset="-122"/>
                <a:ea typeface="黑体" panose="02010609060101010101" pitchFamily="49" charset="-122"/>
                <a:sym typeface="+mn-ea"/>
              </a:rPr>
              <a:t>）会计目标：提供经济信息和反映受托责任履行情况。</a:t>
            </a:r>
            <a:endParaRPr lang="zh-CN" altLang="en-US" sz="3200" dirty="0">
              <a:gradFill>
                <a:gsLst>
                  <a:gs pos="0">
                    <a:srgbClr val="012D86"/>
                  </a:gs>
                  <a:gs pos="100000">
                    <a:srgbClr val="0E2557"/>
                  </a:gs>
                </a:gsLst>
                <a:lin scaled="0"/>
              </a:gradFill>
              <a:latin typeface="黑体" panose="02010609060101010101" pitchFamily="49" charset="-122"/>
              <a:ea typeface="黑体" panose="02010609060101010101" pitchFamily="49" charset="-122"/>
              <a:sym typeface="+mn-ea"/>
            </a:endParaRPr>
          </a:p>
        </p:txBody>
      </p:sp>
      <p:sp>
        <p:nvSpPr>
          <p:cNvPr id="38" name="Oval 37"/>
          <p:cNvSpPr/>
          <p:nvPr/>
        </p:nvSpPr>
        <p:spPr>
          <a:xfrm>
            <a:off x="812800" y="2319655"/>
            <a:ext cx="742950" cy="7715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9" name="Picture 3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5845" y="2544445"/>
            <a:ext cx="309880" cy="321310"/>
          </a:xfrm>
          <a:prstGeom prst="rect">
            <a:avLst/>
          </a:prstGeom>
        </p:spPr>
      </p:pic>
      <p:pic>
        <p:nvPicPr>
          <p:cNvPr id="46" name="Picture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320" y="6144895"/>
            <a:ext cx="337820" cy="321310"/>
          </a:xfrm>
          <a:prstGeom prst="rect">
            <a:avLst/>
          </a:prstGeom>
        </p:spPr>
      </p:pic>
      <p:pic>
        <p:nvPicPr>
          <p:cNvPr id="47" name="Picture 4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320" y="7202805"/>
            <a:ext cx="337820" cy="321310"/>
          </a:xfrm>
          <a:prstGeom prst="rect">
            <a:avLst/>
          </a:prstGeom>
        </p:spPr>
      </p:pic>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additive="base">
                                        <p:cTn id="12" dur="500" fill="hold"/>
                                        <p:tgtEl>
                                          <p:spTgt spid="47"/>
                                        </p:tgtEl>
                                        <p:attrNameLst>
                                          <p:attrName>ppt_x</p:attrName>
                                        </p:attrNameLst>
                                      </p:cBhvr>
                                      <p:tavLst>
                                        <p:tav tm="0">
                                          <p:val>
                                            <p:strVal val="#ppt_x"/>
                                          </p:val>
                                        </p:tav>
                                        <p:tav tm="100000">
                                          <p:val>
                                            <p:strVal val="#ppt_x"/>
                                          </p:val>
                                        </p:tav>
                                      </p:tavLst>
                                    </p:anim>
                                    <p:anim calcmode="lin" valueType="num">
                                      <p:cBhvr additive="base">
                                        <p:cTn id="13" dur="500" fill="hold"/>
                                        <p:tgtEl>
                                          <p:spTgt spid="4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ppt_x"/>
                                          </p:val>
                                        </p:tav>
                                        <p:tav tm="100000">
                                          <p:val>
                                            <p:strVal val="#ppt_x"/>
                                          </p:val>
                                        </p:tav>
                                      </p:tavLst>
                                    </p:anim>
                                    <p:anim calcmode="lin" valueType="num">
                                      <p:cBhvr additive="base">
                                        <p:cTn id="18" dur="500" fill="hold"/>
                                        <p:tgtEl>
                                          <p:spTgt spid="3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ppt_x"/>
                                          </p:val>
                                        </p:tav>
                                        <p:tav tm="100000">
                                          <p:val>
                                            <p:strVal val="#ppt_x"/>
                                          </p:val>
                                        </p:tav>
                                      </p:tavLst>
                                    </p:anim>
                                    <p:anim calcmode="lin" valueType="num">
                                      <p:cBhvr additive="base">
                                        <p:cTn id="23" dur="500" fill="hold"/>
                                        <p:tgtEl>
                                          <p:spTgt spid="39"/>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ppt_x"/>
                                          </p:val>
                                        </p:tav>
                                        <p:tav tm="100000">
                                          <p:val>
                                            <p:strVal val="#ppt_x"/>
                                          </p:val>
                                        </p:tav>
                                      </p:tavLst>
                                    </p:anim>
                                    <p:anim calcmode="lin" valueType="num">
                                      <p:cBhvr additive="base">
                                        <p:cTn id="2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45845" y="1502410"/>
            <a:ext cx="309880" cy="321310"/>
          </a:xfrm>
          <a:prstGeom prst="rect">
            <a:avLst/>
          </a:prstGeom>
        </p:spPr>
      </p:pic>
      <p:sp>
        <p:nvSpPr>
          <p:cNvPr id="37" name="TextBox 36"/>
          <p:cNvSpPr txBox="1"/>
          <p:nvPr/>
        </p:nvSpPr>
        <p:spPr>
          <a:xfrm>
            <a:off x="1460500" y="2199640"/>
            <a:ext cx="10424160" cy="3046095"/>
          </a:xfrm>
          <a:prstGeom prst="rect">
            <a:avLst/>
          </a:prstGeom>
          <a:noFill/>
        </p:spPr>
        <p:txBody>
          <a:bodyPr wrap="square" rtlCol="0">
            <a:spAutoFit/>
          </a:bodyPr>
          <a:lstStyle/>
          <a:p>
            <a:pPr algn="just" eaLnBrk="1" hangingPunct="1">
              <a:lnSpc>
                <a:spcPct val="150000"/>
              </a:lnSpc>
              <a:buFont typeface="Wingdings" panose="05000000000000000000" pitchFamily="2" charset="2"/>
              <a:buNone/>
            </a:pPr>
            <a:r>
              <a:rPr lang="en-US" altLang="zh-CN" sz="3200" b="1" dirty="0">
                <a:solidFill>
                  <a:srgbClr val="000000"/>
                </a:solidFill>
                <a:latin typeface="Times New Roman" panose="02020603050405020304" charset="0"/>
                <a:ea typeface="楷体_GB2312" pitchFamily="49" charset="-122"/>
                <a:sym typeface="Times New Roman" panose="02020603050405020304" charset="0"/>
              </a:rPr>
              <a:t> </a:t>
            </a:r>
            <a:r>
              <a:rPr lang="zh-CN" altLang="en-US" sz="3200" b="1" dirty="0">
                <a:solidFill>
                  <a:srgbClr val="000000"/>
                </a:solidFill>
                <a:latin typeface="Times New Roman" panose="02020603050405020304" charset="0"/>
                <a:ea typeface="楷体_GB2312" pitchFamily="49" charset="-122"/>
                <a:sym typeface="Times New Roman" panose="02020603050405020304" charset="0"/>
              </a:rPr>
              <a:t>会计的职能是指会计在经济管理工作所具有的功能或能够发挥什么作用。会计职能较多，包括核算、预测、参与决策、实行监督等。</a:t>
            </a:r>
            <a:endParaRPr lang="zh-CN" altLang="en-US" sz="3200" b="1" dirty="0">
              <a:solidFill>
                <a:srgbClr val="000000"/>
              </a:solidFill>
              <a:latin typeface="Times New Roman" panose="02020603050405020304" charset="0"/>
              <a:ea typeface="楷体_GB2312" pitchFamily="49" charset="-122"/>
              <a:sym typeface="Times New Roman" panose="02020603050405020304" charset="0"/>
            </a:endParaRPr>
          </a:p>
          <a:p>
            <a:pPr algn="just" eaLnBrk="1" hangingPunct="1">
              <a:lnSpc>
                <a:spcPct val="150000"/>
              </a:lnSpc>
              <a:buFont typeface="Wingdings" panose="05000000000000000000" pitchFamily="2" charset="2"/>
              <a:buNone/>
            </a:pPr>
            <a:r>
              <a:rPr lang="zh-CN" altLang="en-US" sz="3200" b="1" dirty="0">
                <a:solidFill>
                  <a:srgbClr val="000000"/>
                </a:solidFill>
                <a:latin typeface="Times New Roman" panose="02020603050405020304" charset="0"/>
                <a:ea typeface="楷体_GB2312" pitchFamily="49" charset="-122"/>
                <a:sym typeface="Times New Roman" panose="02020603050405020304" charset="0"/>
              </a:rPr>
              <a:t>基本职能是</a:t>
            </a:r>
            <a:r>
              <a:rPr lang="zh-CN" altLang="en-US" sz="3200" b="1" dirty="0">
                <a:solidFill>
                  <a:srgbClr val="FF0000"/>
                </a:solidFill>
                <a:latin typeface="Times New Roman" panose="02020603050405020304" charset="0"/>
                <a:ea typeface="楷体_GB2312" pitchFamily="49" charset="-122"/>
                <a:sym typeface="Times New Roman" panose="02020603050405020304" charset="0"/>
              </a:rPr>
              <a:t>核算</a:t>
            </a:r>
            <a:r>
              <a:rPr lang="zh-CN" altLang="en-US" sz="3200" b="1" dirty="0">
                <a:solidFill>
                  <a:schemeClr val="tx1"/>
                </a:solidFill>
                <a:latin typeface="Times New Roman" panose="02020603050405020304" charset="0"/>
                <a:ea typeface="楷体_GB2312" pitchFamily="49" charset="-122"/>
                <a:sym typeface="Times New Roman" panose="02020603050405020304" charset="0"/>
              </a:rPr>
              <a:t>和</a:t>
            </a:r>
            <a:r>
              <a:rPr lang="zh-CN" altLang="en-US" sz="3200" b="1" dirty="0">
                <a:solidFill>
                  <a:srgbClr val="FF0000"/>
                </a:solidFill>
                <a:latin typeface="Times New Roman" panose="02020603050405020304" charset="0"/>
                <a:ea typeface="楷体_GB2312" pitchFamily="49" charset="-122"/>
                <a:sym typeface="Times New Roman" panose="02020603050405020304" charset="0"/>
              </a:rPr>
              <a:t>监督。</a:t>
            </a:r>
            <a:endParaRPr lang="en-US" sz="3200" dirty="0">
              <a:solidFill>
                <a:schemeClr val="tx2">
                  <a:lumMod val="50000"/>
                </a:schemeClr>
              </a:solidFill>
              <a:latin typeface="Bebas Neue" panose="020B0606020202050201" pitchFamily="34" charset="0"/>
            </a:endParaRPr>
          </a:p>
        </p:txBody>
      </p:sp>
      <p:sp>
        <p:nvSpPr>
          <p:cNvPr id="38" name="Oval 37"/>
          <p:cNvSpPr/>
          <p:nvPr/>
        </p:nvSpPr>
        <p:spPr>
          <a:xfrm>
            <a:off x="812800" y="2319655"/>
            <a:ext cx="742950" cy="7715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9" name="Picture 3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5845" y="2544445"/>
            <a:ext cx="309880" cy="321310"/>
          </a:xfrm>
          <a:prstGeom prst="rect">
            <a:avLst/>
          </a:prstGeom>
        </p:spPr>
      </p:pic>
      <p:pic>
        <p:nvPicPr>
          <p:cNvPr id="46" name="Picture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320" y="6144895"/>
            <a:ext cx="337820" cy="321310"/>
          </a:xfrm>
          <a:prstGeom prst="rect">
            <a:avLst/>
          </a:prstGeom>
        </p:spPr>
      </p:pic>
      <p:pic>
        <p:nvPicPr>
          <p:cNvPr id="47" name="Picture 4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320" y="7202805"/>
            <a:ext cx="337820" cy="321310"/>
          </a:xfrm>
          <a:prstGeom prst="rect">
            <a:avLst/>
          </a:prstGeom>
        </p:spPr>
      </p:pic>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0" name="文本框 49"/>
          <p:cNvSpPr txBox="1"/>
          <p:nvPr/>
        </p:nvSpPr>
        <p:spPr>
          <a:xfrm>
            <a:off x="1047750" y="482600"/>
            <a:ext cx="3470910" cy="492125"/>
          </a:xfrm>
          <a:prstGeom prst="rect">
            <a:avLst/>
          </a:prstGeom>
          <a:noFill/>
        </p:spPr>
        <p:txBody>
          <a:bodyPr wrap="square" lIns="0" tIns="0" rIns="0" bIns="0" rtlCol="0">
            <a:spAutoFit/>
          </a:bodyPr>
          <a:lstStyle/>
          <a:p>
            <a:pPr algn="l" defTabSz="963930"/>
            <a:r>
              <a:rPr lang="zh-CN" altLang="en-US" sz="3200" b="1" dirty="0">
                <a:gradFill>
                  <a:gsLst>
                    <a:gs pos="0">
                      <a:srgbClr val="012D86"/>
                    </a:gs>
                    <a:gs pos="100000">
                      <a:srgbClr val="0E2557"/>
                    </a:gs>
                  </a:gsLst>
                  <a:lin scaled="0"/>
                </a:gradFill>
                <a:latin typeface="苏新诗柳楷简" panose="02010600000101010101" pitchFamily="2" charset="-122"/>
                <a:ea typeface="苏新诗柳楷简" panose="02010600000101010101" pitchFamily="2" charset="-122"/>
                <a:sym typeface="Times New Roman" panose="02020603050405020304" charset="0"/>
              </a:rPr>
              <a:t>会计的基本职能</a:t>
            </a:r>
            <a:endParaRPr lang="zh-CN" altLang="en-US" sz="3200" b="1"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additive="base">
                                        <p:cTn id="12" dur="500" fill="hold"/>
                                        <p:tgtEl>
                                          <p:spTgt spid="47"/>
                                        </p:tgtEl>
                                        <p:attrNameLst>
                                          <p:attrName>ppt_x</p:attrName>
                                        </p:attrNameLst>
                                      </p:cBhvr>
                                      <p:tavLst>
                                        <p:tav tm="0">
                                          <p:val>
                                            <p:strVal val="#ppt_x"/>
                                          </p:val>
                                        </p:tav>
                                        <p:tav tm="100000">
                                          <p:val>
                                            <p:strVal val="#ppt_x"/>
                                          </p:val>
                                        </p:tav>
                                      </p:tavLst>
                                    </p:anim>
                                    <p:anim calcmode="lin" valueType="num">
                                      <p:cBhvr additive="base">
                                        <p:cTn id="13" dur="500" fill="hold"/>
                                        <p:tgtEl>
                                          <p:spTgt spid="4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ppt_x"/>
                                          </p:val>
                                        </p:tav>
                                        <p:tav tm="100000">
                                          <p:val>
                                            <p:strVal val="#ppt_x"/>
                                          </p:val>
                                        </p:tav>
                                      </p:tavLst>
                                    </p:anim>
                                    <p:anim calcmode="lin" valueType="num">
                                      <p:cBhvr additive="base">
                                        <p:cTn id="18" dur="500" fill="hold"/>
                                        <p:tgtEl>
                                          <p:spTgt spid="3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ppt_x"/>
                                          </p:val>
                                        </p:tav>
                                        <p:tav tm="100000">
                                          <p:val>
                                            <p:strVal val="#ppt_x"/>
                                          </p:val>
                                        </p:tav>
                                      </p:tavLst>
                                    </p:anim>
                                    <p:anim calcmode="lin" valueType="num">
                                      <p:cBhvr additive="base">
                                        <p:cTn id="23" dur="500" fill="hold"/>
                                        <p:tgtEl>
                                          <p:spTgt spid="39"/>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ppt_x"/>
                                          </p:val>
                                        </p:tav>
                                        <p:tav tm="100000">
                                          <p:val>
                                            <p:strVal val="#ppt_x"/>
                                          </p:val>
                                        </p:tav>
                                      </p:tavLst>
                                    </p:anim>
                                    <p:anim calcmode="lin" valueType="num">
                                      <p:cBhvr additive="base">
                                        <p:cTn id="2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4174454" y="1095898"/>
            <a:ext cx="1881360" cy="1635993"/>
            <a:chOff x="1664677" y="1949380"/>
            <a:chExt cx="1195754" cy="1266093"/>
          </a:xfrm>
        </p:grpSpPr>
        <p:sp>
          <p:nvSpPr>
            <p:cNvPr id="13" name="Rounded Rectangle 12"/>
            <p:cNvSpPr/>
            <p:nvPr/>
          </p:nvSpPr>
          <p:spPr>
            <a:xfrm>
              <a:off x="1664677" y="2019719"/>
              <a:ext cx="1195754" cy="119575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Rounded Rectangle 13"/>
            <p:cNvSpPr/>
            <p:nvPr/>
          </p:nvSpPr>
          <p:spPr>
            <a:xfrm>
              <a:off x="1664677" y="1949380"/>
              <a:ext cx="1195754" cy="119575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18" name="Group 17"/>
          <p:cNvGrpSpPr/>
          <p:nvPr/>
        </p:nvGrpSpPr>
        <p:grpSpPr>
          <a:xfrm>
            <a:off x="7622745" y="1095896"/>
            <a:ext cx="1881360" cy="1635993"/>
            <a:chOff x="1664677" y="1949380"/>
            <a:chExt cx="1195754" cy="1266093"/>
          </a:xfrm>
        </p:grpSpPr>
        <p:sp>
          <p:nvSpPr>
            <p:cNvPr id="19" name="Rounded Rectangle 18"/>
            <p:cNvSpPr/>
            <p:nvPr/>
          </p:nvSpPr>
          <p:spPr>
            <a:xfrm>
              <a:off x="1664677" y="2019719"/>
              <a:ext cx="1195754" cy="1195754"/>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Rounded Rectangle 19"/>
            <p:cNvSpPr/>
            <p:nvPr/>
          </p:nvSpPr>
          <p:spPr>
            <a:xfrm>
              <a:off x="1664677" y="1949380"/>
              <a:ext cx="1195754" cy="1195754"/>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21" name="Group 20"/>
          <p:cNvGrpSpPr/>
          <p:nvPr/>
        </p:nvGrpSpPr>
        <p:grpSpPr>
          <a:xfrm>
            <a:off x="2452987" y="1095897"/>
            <a:ext cx="1881360" cy="1635993"/>
            <a:chOff x="1664677" y="1949380"/>
            <a:chExt cx="1195754" cy="1266093"/>
          </a:xfrm>
          <a:solidFill>
            <a:schemeClr val="accent2"/>
          </a:solidFill>
        </p:grpSpPr>
        <p:sp>
          <p:nvSpPr>
            <p:cNvPr id="22" name="Rounded Rectangle 21"/>
            <p:cNvSpPr/>
            <p:nvPr/>
          </p:nvSpPr>
          <p:spPr>
            <a:xfrm>
              <a:off x="1664677" y="2019719"/>
              <a:ext cx="1195754" cy="1195754"/>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Rounded Rectangle 22"/>
            <p:cNvSpPr/>
            <p:nvPr/>
          </p:nvSpPr>
          <p:spPr>
            <a:xfrm>
              <a:off x="1664677" y="1949380"/>
              <a:ext cx="1195754" cy="119575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24" name="Group 23"/>
          <p:cNvGrpSpPr/>
          <p:nvPr/>
        </p:nvGrpSpPr>
        <p:grpSpPr>
          <a:xfrm>
            <a:off x="9344212" y="1111714"/>
            <a:ext cx="1881360" cy="1618912"/>
            <a:chOff x="1664677" y="1962599"/>
            <a:chExt cx="1195754" cy="1252874"/>
          </a:xfrm>
        </p:grpSpPr>
        <p:sp>
          <p:nvSpPr>
            <p:cNvPr id="25" name="Rounded Rectangle 24"/>
            <p:cNvSpPr/>
            <p:nvPr/>
          </p:nvSpPr>
          <p:spPr>
            <a:xfrm>
              <a:off x="1664677" y="2019719"/>
              <a:ext cx="1195754" cy="119575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Rounded Rectangle 25"/>
            <p:cNvSpPr/>
            <p:nvPr/>
          </p:nvSpPr>
          <p:spPr>
            <a:xfrm>
              <a:off x="1664677" y="1962599"/>
              <a:ext cx="1195754" cy="1195754"/>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pic>
        <p:nvPicPr>
          <p:cNvPr id="27" name="Picture 2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069537" y="1562815"/>
            <a:ext cx="642902" cy="642902"/>
          </a:xfrm>
          <a:prstGeom prst="rect">
            <a:avLst/>
          </a:prstGeom>
        </p:spPr>
      </p:pic>
      <p:pic>
        <p:nvPicPr>
          <p:cNvPr id="28" name="Picture 2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30728" y="1562815"/>
            <a:ext cx="642902" cy="642902"/>
          </a:xfrm>
          <a:prstGeom prst="rect">
            <a:avLst/>
          </a:prstGeom>
        </p:spPr>
      </p:pic>
      <p:pic>
        <p:nvPicPr>
          <p:cNvPr id="29" name="Picture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21186" y="1595075"/>
            <a:ext cx="642902" cy="642902"/>
          </a:xfrm>
          <a:prstGeom prst="rect">
            <a:avLst/>
          </a:prstGeom>
        </p:spPr>
      </p:pic>
      <p:pic>
        <p:nvPicPr>
          <p:cNvPr id="30" name="Picture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84591" y="1546996"/>
            <a:ext cx="642902" cy="642902"/>
          </a:xfrm>
          <a:prstGeom prst="rect">
            <a:avLst/>
          </a:prstGeom>
        </p:spPr>
      </p:pic>
      <p:sp>
        <p:nvSpPr>
          <p:cNvPr id="33" name="TextBox 32"/>
          <p:cNvSpPr txBox="1"/>
          <p:nvPr/>
        </p:nvSpPr>
        <p:spPr>
          <a:xfrm>
            <a:off x="1552575" y="3184525"/>
            <a:ext cx="4742180" cy="3008630"/>
          </a:xfrm>
          <a:prstGeom prst="rect">
            <a:avLst/>
          </a:prstGeom>
          <a:noFill/>
        </p:spPr>
        <p:txBody>
          <a:bodyPr wrap="square" rtlCol="0">
            <a:spAutoFit/>
          </a:bodyPr>
          <a:lstStyle/>
          <a:p>
            <a:pPr indent="0" algn="just" fontAlgn="auto">
              <a:lnSpc>
                <a:spcPct val="150000"/>
              </a:lnSpc>
              <a:buFont typeface="Wingdings" panose="05000000000000000000" charset="0"/>
              <a:buNone/>
            </a:pPr>
            <a:r>
              <a:rPr lang="zh-CN" altLang="en-US" sz="2525" b="1" dirty="0">
                <a:solidFill>
                  <a:srgbClr val="000000"/>
                </a:solidFill>
                <a:latin typeface="宋体" panose="02010600030101010101" pitchFamily="2" charset="-122"/>
                <a:sym typeface="宋体" panose="02010600030101010101" pitchFamily="2" charset="-122"/>
              </a:rPr>
              <a:t>以货币为</a:t>
            </a:r>
            <a:r>
              <a:rPr lang="zh-CN" altLang="en-US" sz="2525" b="1" dirty="0">
                <a:solidFill>
                  <a:srgbClr val="FF0000"/>
                </a:solidFill>
                <a:latin typeface="宋体" panose="02010600030101010101" pitchFamily="2" charset="-122"/>
                <a:sym typeface="宋体" panose="02010600030101010101" pitchFamily="2" charset="-122"/>
              </a:rPr>
              <a:t>主要</a:t>
            </a:r>
            <a:r>
              <a:rPr lang="zh-CN" altLang="en-US" sz="2525" b="1" dirty="0">
                <a:solidFill>
                  <a:srgbClr val="000000"/>
                </a:solidFill>
                <a:latin typeface="宋体" panose="02010600030101010101" pitchFamily="2" charset="-122"/>
                <a:sym typeface="宋体" panose="02010600030101010101" pitchFamily="2" charset="-122"/>
              </a:rPr>
              <a:t>计量单位，对特定主体经济活动进行</a:t>
            </a:r>
            <a:r>
              <a:rPr lang="zh-CN" altLang="en-US" sz="2525" b="1" dirty="0">
                <a:solidFill>
                  <a:srgbClr val="FF0000"/>
                </a:solidFill>
                <a:latin typeface="宋体" panose="02010600030101010101" pitchFamily="2" charset="-122"/>
                <a:sym typeface="宋体" panose="02010600030101010101" pitchFamily="2" charset="-122"/>
              </a:rPr>
              <a:t>确认</a:t>
            </a:r>
            <a:r>
              <a:rPr lang="zh-CN" altLang="en-US" sz="2525" b="1" dirty="0">
                <a:solidFill>
                  <a:srgbClr val="000000"/>
                </a:solidFill>
                <a:latin typeface="宋体" panose="02010600030101010101" pitchFamily="2" charset="-122"/>
                <a:sym typeface="宋体" panose="02010600030101010101" pitchFamily="2" charset="-122"/>
              </a:rPr>
              <a:t>、</a:t>
            </a:r>
            <a:r>
              <a:rPr lang="zh-CN" altLang="en-US" sz="2525" b="1" dirty="0">
                <a:solidFill>
                  <a:srgbClr val="FF0000"/>
                </a:solidFill>
                <a:latin typeface="宋体" panose="02010600030101010101" pitchFamily="2" charset="-122"/>
                <a:sym typeface="宋体" panose="02010600030101010101" pitchFamily="2" charset="-122"/>
              </a:rPr>
              <a:t>计量、记录和报告</a:t>
            </a:r>
            <a:r>
              <a:rPr lang="zh-CN" altLang="en-US" sz="2525" b="1" dirty="0">
                <a:solidFill>
                  <a:srgbClr val="000000"/>
                </a:solidFill>
                <a:latin typeface="宋体" panose="02010600030101010101" pitchFamily="2" charset="-122"/>
                <a:sym typeface="宋体" panose="02010600030101010101" pitchFamily="2" charset="-122"/>
              </a:rPr>
              <a:t>等环节，如实反映特定主体的财务状况、经营成果和现金流量等信息。</a:t>
            </a:r>
            <a:endParaRPr lang="en-US" sz="2530" dirty="0">
              <a:solidFill>
                <a:schemeClr val="tx2">
                  <a:lumMod val="50000"/>
                </a:schemeClr>
              </a:solidFill>
              <a:latin typeface="Bebas Neue" panose="020B0606020202050201" pitchFamily="34" charset="0"/>
            </a:endParaRPr>
          </a:p>
        </p:txBody>
      </p:sp>
      <p:sp>
        <p:nvSpPr>
          <p:cNvPr id="34" name="Oval 33"/>
          <p:cNvSpPr/>
          <p:nvPr/>
        </p:nvSpPr>
        <p:spPr>
          <a:xfrm>
            <a:off x="468630" y="3386455"/>
            <a:ext cx="811530" cy="7715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Picture 3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1675" y="3611245"/>
            <a:ext cx="337820" cy="321310"/>
          </a:xfrm>
          <a:prstGeom prst="rect">
            <a:avLst/>
          </a:prstGeom>
        </p:spPr>
      </p:pic>
      <p:pic>
        <p:nvPicPr>
          <p:cNvPr id="39" name="Picture 3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1675" y="4653280"/>
            <a:ext cx="337820" cy="321310"/>
          </a:xfrm>
          <a:prstGeom prst="rect">
            <a:avLst/>
          </a:prstGeom>
        </p:spPr>
      </p:pic>
      <p:pic>
        <p:nvPicPr>
          <p:cNvPr id="46" name="Picture 4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5320" y="6144895"/>
            <a:ext cx="337820" cy="321310"/>
          </a:xfrm>
          <a:prstGeom prst="rect">
            <a:avLst/>
          </a:prstGeom>
        </p:spPr>
      </p:pic>
      <p:pic>
        <p:nvPicPr>
          <p:cNvPr id="47" name="Picture 4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5320" y="7202805"/>
            <a:ext cx="337820" cy="321310"/>
          </a:xfrm>
          <a:prstGeom prst="rect">
            <a:avLst/>
          </a:prstGeom>
        </p:spPr>
      </p:pic>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0" name="文本框 49"/>
          <p:cNvSpPr txBox="1"/>
          <p:nvPr/>
        </p:nvSpPr>
        <p:spPr>
          <a:xfrm>
            <a:off x="7149761" y="509556"/>
            <a:ext cx="2489200" cy="430530"/>
          </a:xfrm>
          <a:prstGeom prst="rect">
            <a:avLst/>
          </a:prstGeom>
          <a:noFill/>
        </p:spPr>
        <p:txBody>
          <a:bodyPr wrap="none" lIns="0" tIns="0" rIns="0" bIns="0" rtlCol="0">
            <a:spAutoFit/>
            <a:scene3d>
              <a:camera prst="orthographicFront"/>
              <a:lightRig rig="threePt" dir="t"/>
            </a:scene3d>
          </a:bodyPr>
          <a:lstStyle/>
          <a:p>
            <a:pPr defTabSz="963930"/>
            <a:r>
              <a:rPr lang="zh-CN" altLang="en-US" sz="28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ea"/>
                <a:sym typeface="+mn-lt"/>
              </a:rPr>
              <a:t>会计的</a:t>
            </a:r>
            <a:r>
              <a:rPr lang="zh-CN" altLang="en-US" sz="2800" dirty="0">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ea"/>
                <a:sym typeface="+mn-lt"/>
              </a:rPr>
              <a:t>监督</a:t>
            </a:r>
            <a:r>
              <a:rPr lang="zh-CN" altLang="en-US" sz="28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ea"/>
                <a:sym typeface="+mn-lt"/>
              </a:rPr>
              <a:t>职能</a:t>
            </a:r>
            <a:endParaRPr lang="zh-CN" altLang="en-US" sz="28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ea"/>
              <a:sym typeface="+mn-lt"/>
            </a:endParaRPr>
          </a:p>
        </p:txBody>
      </p:sp>
      <p:sp>
        <p:nvSpPr>
          <p:cNvPr id="2" name="Oval 33"/>
          <p:cNvSpPr/>
          <p:nvPr/>
        </p:nvSpPr>
        <p:spPr>
          <a:xfrm>
            <a:off x="6645275" y="3386455"/>
            <a:ext cx="811530" cy="7715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pic>
        <p:nvPicPr>
          <p:cNvPr id="3" name="Picture 3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8320" y="3611245"/>
            <a:ext cx="337820" cy="321310"/>
          </a:xfrm>
          <a:prstGeom prst="rect">
            <a:avLst/>
          </a:prstGeom>
        </p:spPr>
      </p:pic>
      <p:sp>
        <p:nvSpPr>
          <p:cNvPr id="4" name="TextBox 32"/>
          <p:cNvSpPr txBox="1"/>
          <p:nvPr/>
        </p:nvSpPr>
        <p:spPr>
          <a:xfrm>
            <a:off x="7509510" y="3256280"/>
            <a:ext cx="4742180" cy="3008630"/>
          </a:xfrm>
          <a:prstGeom prst="rect">
            <a:avLst/>
          </a:prstGeom>
          <a:noFill/>
        </p:spPr>
        <p:txBody>
          <a:bodyPr wrap="square" rtlCol="0">
            <a:spAutoFit/>
          </a:bodyPr>
          <a:p>
            <a:pPr indent="0" algn="just" fontAlgn="auto">
              <a:lnSpc>
                <a:spcPct val="150000"/>
              </a:lnSpc>
              <a:buFont typeface="Wingdings" panose="05000000000000000000" charset="0"/>
              <a:buNone/>
            </a:pPr>
            <a:r>
              <a:rPr lang="zh-CN" altLang="en-US" sz="2525" b="1" dirty="0">
                <a:solidFill>
                  <a:srgbClr val="000000"/>
                </a:solidFill>
                <a:latin typeface="宋体" panose="02010600030101010101" pitchFamily="2" charset="-122"/>
                <a:sym typeface="宋体" panose="02010600030101010101" pitchFamily="2" charset="-122"/>
              </a:rPr>
              <a:t> 会计具有按照一定的目的和要求，利用会计反映职能所提供的经济信息，对企业和行政事业单位的经济活动进行控制，使之达到预期目标的功能。</a:t>
            </a:r>
            <a:endParaRPr lang="en-US" sz="2530" dirty="0">
              <a:solidFill>
                <a:schemeClr val="tx2">
                  <a:lumMod val="50000"/>
                </a:schemeClr>
              </a:solidFill>
              <a:latin typeface="Bebas Neue" panose="020B0606020202050201" pitchFamily="34" charset="0"/>
            </a:endParaRPr>
          </a:p>
        </p:txBody>
      </p:sp>
      <p:sp>
        <p:nvSpPr>
          <p:cNvPr id="5" name="文本框 4"/>
          <p:cNvSpPr txBox="1"/>
          <p:nvPr/>
        </p:nvSpPr>
        <p:spPr>
          <a:xfrm>
            <a:off x="1173141" y="509556"/>
            <a:ext cx="2489200" cy="430530"/>
          </a:xfrm>
          <a:prstGeom prst="rect">
            <a:avLst/>
          </a:prstGeom>
          <a:noFill/>
        </p:spPr>
        <p:txBody>
          <a:bodyPr wrap="none" lIns="0" tIns="0" rIns="0" bIns="0" rtlCol="0">
            <a:spAutoFit/>
            <a:scene3d>
              <a:camera prst="orthographicFront"/>
              <a:lightRig rig="threePt" dir="t"/>
            </a:scene3d>
          </a:bodyPr>
          <a:p>
            <a:pPr defTabSz="963930"/>
            <a:r>
              <a:rPr lang="zh-CN" altLang="en-US" sz="28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ea"/>
                <a:sym typeface="+mn-lt"/>
              </a:rPr>
              <a:t>会计的</a:t>
            </a:r>
            <a:r>
              <a:rPr lang="zh-CN" altLang="en-US" sz="2800" dirty="0">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ea"/>
                <a:sym typeface="+mn-lt"/>
              </a:rPr>
              <a:t>核算</a:t>
            </a:r>
            <a:r>
              <a:rPr lang="zh-CN" altLang="en-US" sz="28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ea"/>
                <a:sym typeface="+mn-lt"/>
              </a:rPr>
              <a:t>职能</a:t>
            </a:r>
            <a:endParaRPr lang="zh-CN" altLang="en-US" sz="28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down)">
                                      <p:cBhvr>
                                        <p:cTn id="15" dur="500"/>
                                        <p:tgtEl>
                                          <p:spTgt spid="2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500" fill="hold"/>
                                        <p:tgtEl>
                                          <p:spTgt spid="46"/>
                                        </p:tgtEl>
                                        <p:attrNameLst>
                                          <p:attrName>ppt_x</p:attrName>
                                        </p:attrNameLst>
                                      </p:cBhvr>
                                      <p:tavLst>
                                        <p:tav tm="0">
                                          <p:val>
                                            <p:strVal val="#ppt_x"/>
                                          </p:val>
                                        </p:tav>
                                        <p:tav tm="100000">
                                          <p:val>
                                            <p:strVal val="#ppt_x"/>
                                          </p:val>
                                        </p:tav>
                                      </p:tavLst>
                                    </p:anim>
                                    <p:anim calcmode="lin" valueType="num">
                                      <p:cBhvr additive="base">
                                        <p:cTn id="24" dur="500" fill="hold"/>
                                        <p:tgtEl>
                                          <p:spTgt spid="46"/>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nodeType="afterEffect">
                                  <p:stCondLst>
                                    <p:cond delay="0"/>
                                  </p:stCondLst>
                                  <p:childTnLst>
                                    <p:set>
                                      <p:cBhvr>
                                        <p:cTn id="27" dur="1" fill="hold">
                                          <p:stCondLst>
                                            <p:cond delay="0"/>
                                          </p:stCondLst>
                                        </p:cTn>
                                        <p:tgtEl>
                                          <p:spTgt spid="47"/>
                                        </p:tgtEl>
                                        <p:attrNameLst>
                                          <p:attrName>style.visibility</p:attrName>
                                        </p:attrNameLst>
                                      </p:cBhvr>
                                      <p:to>
                                        <p:strVal val="visible"/>
                                      </p:to>
                                    </p:set>
                                    <p:anim calcmode="lin" valueType="num">
                                      <p:cBhvr additive="base">
                                        <p:cTn id="28" dur="500" fill="hold"/>
                                        <p:tgtEl>
                                          <p:spTgt spid="47"/>
                                        </p:tgtEl>
                                        <p:attrNameLst>
                                          <p:attrName>ppt_x</p:attrName>
                                        </p:attrNameLst>
                                      </p:cBhvr>
                                      <p:tavLst>
                                        <p:tav tm="0">
                                          <p:val>
                                            <p:strVal val="#ppt_x"/>
                                          </p:val>
                                        </p:tav>
                                        <p:tav tm="100000">
                                          <p:val>
                                            <p:strVal val="#ppt_x"/>
                                          </p:val>
                                        </p:tav>
                                      </p:tavLst>
                                    </p:anim>
                                    <p:anim calcmode="lin" valueType="num">
                                      <p:cBhvr additive="base">
                                        <p:cTn id="29" dur="500" fill="hold"/>
                                        <p:tgtEl>
                                          <p:spTgt spid="47"/>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 presetClass="entr" presetSubtype="4" fill="hold" nodeType="after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fill="hold"/>
                                        <p:tgtEl>
                                          <p:spTgt spid="39"/>
                                        </p:tgtEl>
                                        <p:attrNameLst>
                                          <p:attrName>ppt_x</p:attrName>
                                        </p:attrNameLst>
                                      </p:cBhvr>
                                      <p:tavLst>
                                        <p:tav tm="0">
                                          <p:val>
                                            <p:strVal val="#ppt_x"/>
                                          </p:val>
                                        </p:tav>
                                        <p:tav tm="100000">
                                          <p:val>
                                            <p:strVal val="#ppt_x"/>
                                          </p:val>
                                        </p:tav>
                                      </p:tavLst>
                                    </p:anim>
                                    <p:anim calcmode="lin" valueType="num">
                                      <p:cBhvr additive="base">
                                        <p:cTn id="34" dur="500" fill="hold"/>
                                        <p:tgtEl>
                                          <p:spTgt spid="39"/>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 presetClass="entr" presetSubtype="4"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additive="base">
                                        <p:cTn id="38" dur="500" fill="hold"/>
                                        <p:tgtEl>
                                          <p:spTgt spid="35"/>
                                        </p:tgtEl>
                                        <p:attrNameLst>
                                          <p:attrName>ppt_x</p:attrName>
                                        </p:attrNameLst>
                                      </p:cBhvr>
                                      <p:tavLst>
                                        <p:tav tm="0">
                                          <p:val>
                                            <p:strVal val="#ppt_x"/>
                                          </p:val>
                                        </p:tav>
                                        <p:tav tm="100000">
                                          <p:val>
                                            <p:strVal val="#ppt_x"/>
                                          </p:val>
                                        </p:tav>
                                      </p:tavLst>
                                    </p:anim>
                                    <p:anim calcmode="lin" valueType="num">
                                      <p:cBhvr additive="base">
                                        <p:cTn id="39" dur="500" fill="hold"/>
                                        <p:tgtEl>
                                          <p:spTgt spid="35"/>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2" presetClass="entr" presetSubtype="4"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additive="base">
                                        <p:cTn id="43" dur="500" fill="hold"/>
                                        <p:tgtEl>
                                          <p:spTgt spid="34"/>
                                        </p:tgtEl>
                                        <p:attrNameLst>
                                          <p:attrName>ppt_x</p:attrName>
                                        </p:attrNameLst>
                                      </p:cBhvr>
                                      <p:tavLst>
                                        <p:tav tm="0">
                                          <p:val>
                                            <p:strVal val="#ppt_x"/>
                                          </p:val>
                                        </p:tav>
                                        <p:tav tm="100000">
                                          <p:val>
                                            <p:strVal val="#ppt_x"/>
                                          </p:val>
                                        </p:tav>
                                      </p:tavLst>
                                    </p:anim>
                                    <p:anim calcmode="lin" valueType="num">
                                      <p:cBhvr additive="base">
                                        <p:cTn id="44" dur="500" fill="hold"/>
                                        <p:tgtEl>
                                          <p:spTgt spid="34"/>
                                        </p:tgtEl>
                                        <p:attrNameLst>
                                          <p:attrName>ppt_y</p:attrName>
                                        </p:attrNameLst>
                                      </p:cBhvr>
                                      <p:tavLst>
                                        <p:tav tm="0">
                                          <p:val>
                                            <p:strVal val="1+#ppt_h/2"/>
                                          </p:val>
                                        </p:tav>
                                        <p:tav tm="100000">
                                          <p:val>
                                            <p:strVal val="#ppt_y"/>
                                          </p:val>
                                        </p:tav>
                                      </p:tavLst>
                                    </p:anim>
                                  </p:childTnLst>
                                </p:cTn>
                              </p:par>
                            </p:childTnLst>
                          </p:cTn>
                        </p:par>
                        <p:par>
                          <p:cTn id="45" fill="hold">
                            <p:stCondLst>
                              <p:cond delay="4500"/>
                            </p:stCondLst>
                            <p:childTnLst>
                              <p:par>
                                <p:cTn id="46" presetID="2" presetClass="entr" presetSubtype="4" fill="hold" nodeType="afterEffect">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500" fill="hold"/>
                                        <p:tgtEl>
                                          <p:spTgt spid="3"/>
                                        </p:tgtEl>
                                        <p:attrNameLst>
                                          <p:attrName>ppt_x</p:attrName>
                                        </p:attrNameLst>
                                      </p:cBhvr>
                                      <p:tavLst>
                                        <p:tav tm="0">
                                          <p:val>
                                            <p:strVal val="#ppt_x"/>
                                          </p:val>
                                        </p:tav>
                                        <p:tav tm="100000">
                                          <p:val>
                                            <p:strVal val="#ppt_x"/>
                                          </p:val>
                                        </p:tav>
                                      </p:tavLst>
                                    </p:anim>
                                    <p:anim calcmode="lin" valueType="num">
                                      <p:cBhvr additive="base">
                                        <p:cTn id="49" dur="500" fill="hold"/>
                                        <p:tgtEl>
                                          <p:spTgt spid="3"/>
                                        </p:tgtEl>
                                        <p:attrNameLst>
                                          <p:attrName>ppt_y</p:attrName>
                                        </p:attrNameLst>
                                      </p:cBhvr>
                                      <p:tavLst>
                                        <p:tav tm="0">
                                          <p:val>
                                            <p:strVal val="1+#ppt_h/2"/>
                                          </p:val>
                                        </p:tav>
                                        <p:tav tm="100000">
                                          <p:val>
                                            <p:strVal val="#ppt_y"/>
                                          </p:val>
                                        </p:tav>
                                      </p:tavLst>
                                    </p:anim>
                                  </p:childTnLst>
                                </p:cTn>
                              </p:par>
                            </p:childTnLst>
                          </p:cTn>
                        </p:par>
                        <p:par>
                          <p:cTn id="50" fill="hold">
                            <p:stCondLst>
                              <p:cond delay="5000"/>
                            </p:stCondLst>
                            <p:childTnLst>
                              <p:par>
                                <p:cTn id="51" presetID="2" presetClass="entr" presetSubtype="4" fill="hold" grpId="0" nodeType="afterEffect">
                                  <p:stCondLst>
                                    <p:cond delay="0"/>
                                  </p:stCondLst>
                                  <p:childTnLst>
                                    <p:set>
                                      <p:cBhvr>
                                        <p:cTn id="52" dur="1" fill="hold">
                                          <p:stCondLst>
                                            <p:cond delay="0"/>
                                          </p:stCondLst>
                                        </p:cTn>
                                        <p:tgtEl>
                                          <p:spTgt spid="2"/>
                                        </p:tgtEl>
                                        <p:attrNameLst>
                                          <p:attrName>style.visibility</p:attrName>
                                        </p:attrNameLst>
                                      </p:cBhvr>
                                      <p:to>
                                        <p:strVal val="visible"/>
                                      </p:to>
                                    </p:set>
                                    <p:anim calcmode="lin" valueType="num">
                                      <p:cBhvr additive="base">
                                        <p:cTn id="53" dur="500" fill="hold"/>
                                        <p:tgtEl>
                                          <p:spTgt spid="2"/>
                                        </p:tgtEl>
                                        <p:attrNameLst>
                                          <p:attrName>ppt_x</p:attrName>
                                        </p:attrNameLst>
                                      </p:cBhvr>
                                      <p:tavLst>
                                        <p:tav tm="0">
                                          <p:val>
                                            <p:strVal val="#ppt_x"/>
                                          </p:val>
                                        </p:tav>
                                        <p:tav tm="100000">
                                          <p:val>
                                            <p:strVal val="#ppt_x"/>
                                          </p:val>
                                        </p:tav>
                                      </p:tavLst>
                                    </p:anim>
                                    <p:anim calcmode="lin" valueType="num">
                                      <p:cBhvr additive="base">
                                        <p:cTn id="5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45845" y="1502410"/>
            <a:ext cx="309880" cy="321310"/>
          </a:xfrm>
          <a:prstGeom prst="rect">
            <a:avLst/>
          </a:prstGeom>
        </p:spPr>
      </p:pic>
      <p:sp>
        <p:nvSpPr>
          <p:cNvPr id="37" name="TextBox 36"/>
          <p:cNvSpPr txBox="1"/>
          <p:nvPr/>
        </p:nvSpPr>
        <p:spPr>
          <a:xfrm>
            <a:off x="1461135" y="1311910"/>
            <a:ext cx="10796270" cy="4579620"/>
          </a:xfrm>
          <a:prstGeom prst="rect">
            <a:avLst/>
          </a:prstGeom>
          <a:noFill/>
        </p:spPr>
        <p:txBody>
          <a:bodyPr wrap="square" rtlCol="0">
            <a:spAutoFit/>
          </a:bodyPr>
          <a:lstStyle/>
          <a:p>
            <a:pPr marR="0" defTabSz="914400" eaLnBrk="1" latinLnBrk="0" hangingPunct="1">
              <a:lnSpc>
                <a:spcPts val="5000"/>
              </a:lnSpc>
              <a:buClrTx/>
              <a:buSzPct val="80000"/>
              <a:buFont typeface="Wingdings" panose="05000000000000000000" pitchFamily="2" charset="2"/>
              <a:buNone/>
              <a:defRPr/>
            </a:pPr>
            <a:r>
              <a:rPr lang="zh-CN" altLang="en-US" sz="2800" noProof="0" dirty="0">
                <a:solidFill>
                  <a:srgbClr val="002060"/>
                </a:solidFill>
                <a:effectLst/>
                <a:latin typeface="黑体" panose="02010609060101010101" pitchFamily="49" charset="-122"/>
                <a:ea typeface="黑体" panose="02010609060101010101" pitchFamily="49" charset="-122"/>
                <a:cs typeface="黑体" panose="02010609060101010101" pitchFamily="49" charset="-122"/>
                <a:sym typeface="+mn-ea"/>
              </a:rPr>
              <a:t>（</a:t>
            </a:r>
            <a:r>
              <a:rPr lang="en-US" altLang="zh-CN" sz="2800" b="1" noProof="0" dirty="0">
                <a:solidFill>
                  <a:srgbClr val="002060"/>
                </a:solidFill>
                <a:effectLst/>
                <a:latin typeface="黑体" panose="02010609060101010101" pitchFamily="49" charset="-122"/>
                <a:ea typeface="黑体" panose="02010609060101010101" pitchFamily="49" charset="-122"/>
                <a:cs typeface="黑体" panose="02010609060101010101" pitchFamily="49" charset="-122"/>
                <a:sym typeface="+mn-ea"/>
              </a:rPr>
              <a:t>1</a:t>
            </a:r>
            <a:r>
              <a:rPr lang="zh-CN" altLang="en-US" sz="2800" b="1" noProof="0" dirty="0">
                <a:solidFill>
                  <a:srgbClr val="002060"/>
                </a:solidFill>
                <a:effectLst/>
                <a:latin typeface="黑体" panose="02010609060101010101" pitchFamily="49" charset="-122"/>
                <a:ea typeface="黑体" panose="02010609060101010101" pitchFamily="49" charset="-122"/>
                <a:cs typeface="黑体" panose="02010609060101010101" pitchFamily="49" charset="-122"/>
                <a:sym typeface="+mn-ea"/>
              </a:rPr>
              <a:t>）记账</a:t>
            </a:r>
            <a:r>
              <a:rPr lang="zh-CN" altLang="en-US" sz="2800" b="1" noProof="0" dirty="0">
                <a:solidFill>
                  <a:srgbClr val="FF0000"/>
                </a:solidFill>
                <a:effectLst/>
                <a:latin typeface="黑体" panose="02010609060101010101" pitchFamily="49" charset="-122"/>
                <a:ea typeface="黑体" panose="02010609060101010101" pitchFamily="49" charset="-122"/>
                <a:cs typeface="黑体" panose="02010609060101010101" pitchFamily="49" charset="-122"/>
                <a:sym typeface="+mn-ea"/>
              </a:rPr>
              <a:t>（确认、记录）</a:t>
            </a:r>
            <a:r>
              <a:rPr lang="zh-CN" altLang="en-US" sz="2800" b="1" noProof="0" dirty="0">
                <a:solidFill>
                  <a:srgbClr val="002060"/>
                </a:solidFill>
                <a:effectLst/>
                <a:latin typeface="黑体" panose="02010609060101010101" pitchFamily="49" charset="-122"/>
                <a:ea typeface="黑体" panose="02010609060101010101" pitchFamily="49" charset="-122"/>
                <a:cs typeface="黑体" panose="02010609060101010101" pitchFamily="49" charset="-122"/>
                <a:sym typeface="+mn-ea"/>
              </a:rPr>
              <a:t>：是指对特定对象的经济活动采用一定的记账方法，在会计账簿中进行登记。</a:t>
            </a:r>
            <a:endParaRPr kumimoji="0" lang="zh-CN" altLang="en-US" sz="2800" b="1" kern="1200" cap="none" spc="0" normalizeH="0" baseline="0" noProof="0" dirty="0">
              <a:solidFill>
                <a:srgbClr val="002060"/>
              </a:solidFill>
              <a:effectLst/>
              <a:latin typeface="黑体" panose="02010609060101010101" pitchFamily="49" charset="-122"/>
              <a:ea typeface="黑体" panose="02010609060101010101" pitchFamily="49" charset="-122"/>
              <a:cs typeface="黑体" panose="02010609060101010101" pitchFamily="49" charset="-122"/>
            </a:endParaRPr>
          </a:p>
          <a:p>
            <a:pPr marR="0" defTabSz="914400" eaLnBrk="1" latinLnBrk="0" hangingPunct="1">
              <a:lnSpc>
                <a:spcPts val="5000"/>
              </a:lnSpc>
              <a:buClr>
                <a:srgbClr val="0000FF"/>
              </a:buClr>
              <a:buSzPct val="80000"/>
              <a:buFont typeface="Wingdings" panose="05000000000000000000" pitchFamily="2" charset="2"/>
              <a:buNone/>
              <a:defRPr/>
            </a:pPr>
            <a:r>
              <a:rPr lang="zh-CN" altLang="en-US" sz="2800" b="1" noProof="0" dirty="0">
                <a:solidFill>
                  <a:srgbClr val="002060"/>
                </a:solidFill>
                <a:effectLst/>
                <a:latin typeface="黑体" panose="02010609060101010101" pitchFamily="49" charset="-122"/>
                <a:ea typeface="黑体" panose="02010609060101010101" pitchFamily="49" charset="-122"/>
                <a:cs typeface="黑体" panose="02010609060101010101" pitchFamily="49" charset="-122"/>
                <a:sym typeface="+mn-ea"/>
              </a:rPr>
              <a:t>（</a:t>
            </a:r>
            <a:r>
              <a:rPr lang="en-US" altLang="zh-CN" sz="2800" b="1" noProof="0" dirty="0">
                <a:solidFill>
                  <a:srgbClr val="002060"/>
                </a:solidFill>
                <a:effectLst/>
                <a:latin typeface="黑体" panose="02010609060101010101" pitchFamily="49" charset="-122"/>
                <a:ea typeface="黑体" panose="02010609060101010101" pitchFamily="49" charset="-122"/>
                <a:cs typeface="黑体" panose="02010609060101010101" pitchFamily="49" charset="-122"/>
                <a:sym typeface="+mn-ea"/>
              </a:rPr>
              <a:t>2</a:t>
            </a:r>
            <a:r>
              <a:rPr lang="zh-CN" altLang="en-US" sz="2800" b="1" noProof="0" dirty="0">
                <a:solidFill>
                  <a:srgbClr val="002060"/>
                </a:solidFill>
                <a:effectLst/>
                <a:latin typeface="黑体" panose="02010609060101010101" pitchFamily="49" charset="-122"/>
                <a:ea typeface="黑体" panose="02010609060101010101" pitchFamily="49" charset="-122"/>
                <a:cs typeface="黑体" panose="02010609060101010101" pitchFamily="49" charset="-122"/>
                <a:sym typeface="+mn-ea"/>
              </a:rPr>
              <a:t>）算账</a:t>
            </a:r>
            <a:r>
              <a:rPr lang="zh-CN" altLang="en-US" sz="2800" b="1" noProof="0" dirty="0">
                <a:solidFill>
                  <a:srgbClr val="FF0000"/>
                </a:solidFill>
                <a:effectLst/>
                <a:latin typeface="黑体" panose="02010609060101010101" pitchFamily="49" charset="-122"/>
                <a:ea typeface="黑体" panose="02010609060101010101" pitchFamily="49" charset="-122"/>
                <a:cs typeface="黑体" panose="02010609060101010101" pitchFamily="49" charset="-122"/>
                <a:sym typeface="+mn-ea"/>
              </a:rPr>
              <a:t>（计量）</a:t>
            </a:r>
            <a:r>
              <a:rPr lang="zh-CN" altLang="en-US" sz="2800" b="1" noProof="0" dirty="0">
                <a:solidFill>
                  <a:srgbClr val="002060"/>
                </a:solidFill>
                <a:effectLst/>
                <a:latin typeface="黑体" panose="02010609060101010101" pitchFamily="49" charset="-122"/>
                <a:ea typeface="黑体" panose="02010609060101010101" pitchFamily="49" charset="-122"/>
                <a:cs typeface="黑体" panose="02010609060101010101" pitchFamily="49" charset="-122"/>
                <a:sym typeface="+mn-ea"/>
              </a:rPr>
              <a:t>：是指在记账基础上，对企业单位一定日期的资产、负债、所有者权益和一定时期的收入、费用（成本）、利润进行汇总计算。</a:t>
            </a:r>
            <a:endParaRPr kumimoji="0" lang="zh-CN" altLang="en-US" sz="2800" b="1" kern="1200" cap="none" spc="0" normalizeH="0" baseline="0" noProof="0" dirty="0">
              <a:solidFill>
                <a:srgbClr val="002060"/>
              </a:solidFill>
              <a:effectLst/>
              <a:latin typeface="黑体" panose="02010609060101010101" pitchFamily="49" charset="-122"/>
              <a:ea typeface="黑体" panose="02010609060101010101" pitchFamily="49" charset="-122"/>
              <a:cs typeface="黑体" panose="02010609060101010101" pitchFamily="49" charset="-122"/>
            </a:endParaRPr>
          </a:p>
          <a:p>
            <a:pPr marR="0" defTabSz="914400" eaLnBrk="1" latinLnBrk="0" hangingPunct="1">
              <a:lnSpc>
                <a:spcPts val="5000"/>
              </a:lnSpc>
              <a:buClr>
                <a:srgbClr val="0000FF"/>
              </a:buClr>
              <a:buSzPct val="80000"/>
              <a:buFont typeface="Wingdings" panose="05000000000000000000" pitchFamily="2" charset="2"/>
              <a:buNone/>
              <a:defRPr/>
            </a:pPr>
            <a:r>
              <a:rPr lang="zh-CN" altLang="en-US" sz="2800" b="1" noProof="0" dirty="0">
                <a:solidFill>
                  <a:srgbClr val="002060"/>
                </a:solidFill>
                <a:effectLst/>
                <a:latin typeface="黑体" panose="02010609060101010101" pitchFamily="49" charset="-122"/>
                <a:ea typeface="黑体" panose="02010609060101010101" pitchFamily="49" charset="-122"/>
                <a:cs typeface="黑体" panose="02010609060101010101" pitchFamily="49" charset="-122"/>
                <a:sym typeface="+mn-ea"/>
              </a:rPr>
              <a:t>（</a:t>
            </a:r>
            <a:r>
              <a:rPr lang="en-US" altLang="zh-CN" sz="2800" b="1" noProof="0" dirty="0">
                <a:solidFill>
                  <a:srgbClr val="002060"/>
                </a:solidFill>
                <a:effectLst/>
                <a:latin typeface="黑体" panose="02010609060101010101" pitchFamily="49" charset="-122"/>
                <a:ea typeface="黑体" panose="02010609060101010101" pitchFamily="49" charset="-122"/>
                <a:cs typeface="黑体" panose="02010609060101010101" pitchFamily="49" charset="-122"/>
                <a:sym typeface="+mn-ea"/>
              </a:rPr>
              <a:t>3</a:t>
            </a:r>
            <a:r>
              <a:rPr lang="zh-CN" altLang="en-US" sz="2800" b="1" noProof="0" dirty="0">
                <a:solidFill>
                  <a:srgbClr val="002060"/>
                </a:solidFill>
                <a:effectLst/>
                <a:latin typeface="黑体" panose="02010609060101010101" pitchFamily="49" charset="-122"/>
                <a:ea typeface="黑体" panose="02010609060101010101" pitchFamily="49" charset="-122"/>
                <a:cs typeface="黑体" panose="02010609060101010101" pitchFamily="49" charset="-122"/>
                <a:sym typeface="+mn-ea"/>
              </a:rPr>
              <a:t>）报账</a:t>
            </a:r>
            <a:r>
              <a:rPr lang="zh-CN" altLang="en-US" sz="2800" b="1" noProof="0" dirty="0">
                <a:solidFill>
                  <a:srgbClr val="FF0000"/>
                </a:solidFill>
                <a:effectLst/>
                <a:latin typeface="黑体" panose="02010609060101010101" pitchFamily="49" charset="-122"/>
                <a:ea typeface="黑体" panose="02010609060101010101" pitchFamily="49" charset="-122"/>
                <a:cs typeface="黑体" panose="02010609060101010101" pitchFamily="49" charset="-122"/>
                <a:sym typeface="+mn-ea"/>
              </a:rPr>
              <a:t>（报告）</a:t>
            </a:r>
            <a:r>
              <a:rPr lang="zh-CN" altLang="en-US" sz="2800" b="1" noProof="0" dirty="0">
                <a:solidFill>
                  <a:srgbClr val="002060"/>
                </a:solidFill>
                <a:effectLst/>
                <a:latin typeface="黑体" panose="02010609060101010101" pitchFamily="49" charset="-122"/>
                <a:ea typeface="黑体" panose="02010609060101010101" pitchFamily="49" charset="-122"/>
                <a:cs typeface="黑体" panose="02010609060101010101" pitchFamily="49" charset="-122"/>
                <a:sym typeface="+mn-ea"/>
              </a:rPr>
              <a:t>：是指在算账基础上，对特定对象的财务状况、经营成果和现金流量情况，以会计报表的形式提供给有关方面。</a:t>
            </a:r>
            <a:endParaRPr lang="zh-CN" altLang="en-US" sz="2800" b="1" noProof="0" dirty="0">
              <a:solidFill>
                <a:srgbClr val="002060"/>
              </a:solidFill>
              <a:effectLst/>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8" name="Oval 37"/>
          <p:cNvSpPr/>
          <p:nvPr/>
        </p:nvSpPr>
        <p:spPr>
          <a:xfrm>
            <a:off x="812800" y="2319655"/>
            <a:ext cx="742950" cy="7715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9" name="Picture 3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5845" y="2544445"/>
            <a:ext cx="309880" cy="321310"/>
          </a:xfrm>
          <a:prstGeom prst="rect">
            <a:avLst/>
          </a:prstGeom>
        </p:spPr>
      </p:pic>
      <p:pic>
        <p:nvPicPr>
          <p:cNvPr id="46" name="Picture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320" y="6144895"/>
            <a:ext cx="337820" cy="321310"/>
          </a:xfrm>
          <a:prstGeom prst="rect">
            <a:avLst/>
          </a:prstGeom>
        </p:spPr>
      </p:pic>
      <p:pic>
        <p:nvPicPr>
          <p:cNvPr id="47" name="Picture 4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320" y="7202805"/>
            <a:ext cx="337820" cy="321310"/>
          </a:xfrm>
          <a:prstGeom prst="rect">
            <a:avLst/>
          </a:prstGeom>
        </p:spPr>
      </p:pic>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0" name="文本框 49"/>
          <p:cNvSpPr txBox="1"/>
          <p:nvPr/>
        </p:nvSpPr>
        <p:spPr>
          <a:xfrm>
            <a:off x="1045845" y="363220"/>
            <a:ext cx="3935730" cy="492125"/>
          </a:xfrm>
          <a:prstGeom prst="rect">
            <a:avLst/>
          </a:prstGeom>
          <a:noFill/>
        </p:spPr>
        <p:txBody>
          <a:bodyPr wrap="square" lIns="0" tIns="0" rIns="0" bIns="0" rtlCol="0">
            <a:spAutoFit/>
          </a:bodyPr>
          <a:lstStyle/>
          <a:p>
            <a:pPr algn="l" defTabSz="963930"/>
            <a:r>
              <a:rPr lang="zh-CN" altLang="en-US" sz="3200" b="1" dirty="0">
                <a:gradFill>
                  <a:gsLst>
                    <a:gs pos="0">
                      <a:srgbClr val="7B32B2"/>
                    </a:gs>
                    <a:gs pos="100000">
                      <a:srgbClr val="401A5D"/>
                    </a:gs>
                  </a:gsLst>
                  <a:lin scaled="0"/>
                </a:gradFill>
                <a:latin typeface="隶书" pitchFamily="49" charset="-122"/>
                <a:ea typeface="隶书" pitchFamily="49" charset="-122"/>
                <a:sym typeface="Arial" panose="020B0604020202020204" pitchFamily="34" charset="0"/>
              </a:rPr>
              <a:t>会计核算的三项工作</a:t>
            </a:r>
            <a:endParaRPr lang="zh-CN" altLang="en-US" sz="3200" b="1" dirty="0">
              <a:gradFill>
                <a:gsLst>
                  <a:gs pos="0">
                    <a:srgbClr val="7B32B2"/>
                  </a:gs>
                  <a:gs pos="100000">
                    <a:srgbClr val="401A5D"/>
                  </a:gs>
                </a:gsLst>
                <a:lin scaled="0"/>
              </a:gradFill>
              <a:latin typeface="隶书" pitchFamily="49" charset="-122"/>
              <a:ea typeface="隶书" pitchFamily="49" charset="-122"/>
              <a:cs typeface="+mn-ea"/>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additive="base">
                                        <p:cTn id="12" dur="500" fill="hold"/>
                                        <p:tgtEl>
                                          <p:spTgt spid="47"/>
                                        </p:tgtEl>
                                        <p:attrNameLst>
                                          <p:attrName>ppt_x</p:attrName>
                                        </p:attrNameLst>
                                      </p:cBhvr>
                                      <p:tavLst>
                                        <p:tav tm="0">
                                          <p:val>
                                            <p:strVal val="#ppt_x"/>
                                          </p:val>
                                        </p:tav>
                                        <p:tav tm="100000">
                                          <p:val>
                                            <p:strVal val="#ppt_x"/>
                                          </p:val>
                                        </p:tav>
                                      </p:tavLst>
                                    </p:anim>
                                    <p:anim calcmode="lin" valueType="num">
                                      <p:cBhvr additive="base">
                                        <p:cTn id="13" dur="500" fill="hold"/>
                                        <p:tgtEl>
                                          <p:spTgt spid="4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ppt_x"/>
                                          </p:val>
                                        </p:tav>
                                        <p:tav tm="100000">
                                          <p:val>
                                            <p:strVal val="#ppt_x"/>
                                          </p:val>
                                        </p:tav>
                                      </p:tavLst>
                                    </p:anim>
                                    <p:anim calcmode="lin" valueType="num">
                                      <p:cBhvr additive="base">
                                        <p:cTn id="18" dur="500" fill="hold"/>
                                        <p:tgtEl>
                                          <p:spTgt spid="3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ppt_x"/>
                                          </p:val>
                                        </p:tav>
                                        <p:tav tm="100000">
                                          <p:val>
                                            <p:strVal val="#ppt_x"/>
                                          </p:val>
                                        </p:tav>
                                      </p:tavLst>
                                    </p:anim>
                                    <p:anim calcmode="lin" valueType="num">
                                      <p:cBhvr additive="base">
                                        <p:cTn id="23" dur="500" fill="hold"/>
                                        <p:tgtEl>
                                          <p:spTgt spid="39"/>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ppt_x"/>
                                          </p:val>
                                        </p:tav>
                                        <p:tav tm="100000">
                                          <p:val>
                                            <p:strVal val="#ppt_x"/>
                                          </p:val>
                                        </p:tav>
                                      </p:tavLst>
                                    </p:anim>
                                    <p:anim calcmode="lin" valueType="num">
                                      <p:cBhvr additive="base">
                                        <p:cTn id="2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b="1" dirty="0">
                <a:gradFill>
                  <a:gsLst>
                    <a:gs pos="0">
                      <a:srgbClr val="012D86"/>
                    </a:gs>
                    <a:gs pos="100000">
                      <a:srgbClr val="0E2557"/>
                    </a:gs>
                  </a:gsLst>
                  <a:lin scaled="0"/>
                </a:gradFill>
                <a:latin typeface="黑体" panose="02010609060101010101" pitchFamily="49" charset="-122"/>
                <a:ea typeface="黑体" panose="02010609060101010101" pitchFamily="49" charset="-122"/>
                <a:cs typeface="黑体" panose="02010609060101010101" pitchFamily="49" charset="-122"/>
                <a:sym typeface="华文琥珀" panose="02010800040101010101" pitchFamily="2" charset="-122"/>
              </a:rPr>
              <a:t> 两者关系</a:t>
            </a:r>
            <a:br>
              <a:rPr lang="zh-CN" altLang="en-US" b="1" dirty="0">
                <a:gradFill>
                  <a:gsLst>
                    <a:gs pos="0">
                      <a:srgbClr val="012D86"/>
                    </a:gs>
                    <a:gs pos="100000">
                      <a:srgbClr val="0E2557"/>
                    </a:gs>
                  </a:gsLst>
                  <a:lin scaled="0"/>
                </a:gradFill>
                <a:latin typeface="苏新诗柳楷简" panose="02010600000101010101" pitchFamily="2" charset="-122"/>
                <a:ea typeface="苏新诗柳楷简" panose="02010600000101010101" pitchFamily="2" charset="-122"/>
                <a:sym typeface="华文琥珀" panose="02010800040101010101" pitchFamily="2" charset="-122"/>
              </a:rPr>
            </a:br>
            <a:endParaRPr lang="zh-CN" altLang="en-US"/>
          </a:p>
        </p:txBody>
      </p:sp>
      <p:sp>
        <p:nvSpPr>
          <p:cNvPr id="3" name="内容占位符 2"/>
          <p:cNvSpPr>
            <a:spLocks noGrp="1"/>
          </p:cNvSpPr>
          <p:nvPr>
            <p:ph idx="1"/>
          </p:nvPr>
        </p:nvSpPr>
        <p:spPr>
          <a:xfrm>
            <a:off x="885309" y="1527848"/>
            <a:ext cx="11090672" cy="4589050"/>
          </a:xfrm>
        </p:spPr>
        <p:txBody>
          <a:bodyPr/>
          <a:p>
            <a:pPr algn="just" eaLnBrk="1" hangingPunct="1">
              <a:lnSpc>
                <a:spcPct val="135000"/>
              </a:lnSpc>
              <a:buFont typeface="Wingdings" panose="05000000000000000000" pitchFamily="2" charset="2"/>
              <a:buNone/>
            </a:pPr>
            <a:r>
              <a:rPr lang="en-US" altLang="zh-CN" b="1" dirty="0">
                <a:solidFill>
                  <a:srgbClr val="000000"/>
                </a:solidFill>
                <a:latin typeface="Times New Roman" panose="02020603050405020304" charset="0"/>
                <a:ea typeface="楷体_GB2312" pitchFamily="49" charset="-122"/>
                <a:sym typeface="Times New Roman" panose="02020603050405020304" charset="0"/>
              </a:rPr>
              <a:t>     </a:t>
            </a:r>
            <a:r>
              <a:rPr lang="zh-CN" altLang="en-US" b="1" dirty="0">
                <a:solidFill>
                  <a:srgbClr val="FF0000"/>
                </a:solidFill>
                <a:latin typeface="Times New Roman" panose="02020603050405020304" charset="0"/>
                <a:sym typeface="Times New Roman" panose="02020603050405020304" charset="0"/>
              </a:rPr>
              <a:t>会计核算和会计监督两个基本职能存在密切的内在联系，相辅相成。会计核算是基础，</a:t>
            </a:r>
            <a:r>
              <a:rPr lang="zh-CN" altLang="en-US" b="1" dirty="0">
                <a:solidFill>
                  <a:srgbClr val="000000"/>
                </a:solidFill>
                <a:latin typeface="Times New Roman" panose="02020603050405020304" charset="0"/>
                <a:sym typeface="Times New Roman" panose="02020603050405020304" charset="0"/>
              </a:rPr>
              <a:t>会计不能离开核算而孤立地进行监督，离开了核算，监督就没有依据；同时，核算的过程也是监督的过程，只有通过监督才能进行有效核算，保证核算资料的真实可靠，</a:t>
            </a:r>
            <a:r>
              <a:rPr lang="zh-CN" altLang="en-US" b="1" dirty="0">
                <a:solidFill>
                  <a:srgbClr val="FF0000"/>
                </a:solidFill>
                <a:latin typeface="Times New Roman" panose="02020603050405020304" charset="0"/>
                <a:sym typeface="Times New Roman" panose="02020603050405020304" charset="0"/>
              </a:rPr>
              <a:t>离开了监督，核算就没有保证</a:t>
            </a:r>
            <a:r>
              <a:rPr lang="zh-CN" altLang="en-US" b="1" dirty="0">
                <a:solidFill>
                  <a:srgbClr val="000000"/>
                </a:solidFill>
                <a:latin typeface="Times New Roman" panose="02020603050405020304" charset="0"/>
                <a:sym typeface="Times New Roman" panose="02020603050405020304" charset="0"/>
              </a:rPr>
              <a:t>。因而，会计既要核算，又要监督。</a:t>
            </a:r>
            <a:endParaRPr lang="zh-CN" altLang="en-US" b="1" dirty="0">
              <a:solidFill>
                <a:srgbClr val="000000"/>
              </a:solidFill>
              <a:latin typeface="Times New Roman" panose="02020603050405020304" charset="0"/>
              <a:sym typeface="Times New Roman" panose="02020603050405020304" charset="0"/>
            </a:endParaRPr>
          </a:p>
          <a:p>
            <a:pPr algn="just" eaLnBrk="1" hangingPunct="1">
              <a:lnSpc>
                <a:spcPct val="135000"/>
              </a:lnSpc>
              <a:buFont typeface="Wingdings" panose="05000000000000000000" pitchFamily="2" charset="2"/>
              <a:buNone/>
            </a:pPr>
            <a:r>
              <a:rPr lang="zh-CN" altLang="en-US">
                <a:gradFill>
                  <a:gsLst>
                    <a:gs pos="0">
                      <a:srgbClr val="7B32B2"/>
                    </a:gs>
                    <a:gs pos="100000">
                      <a:srgbClr val="401A5D"/>
                    </a:gs>
                  </a:gsLst>
                  <a:lin scaled="0"/>
                </a:gradFill>
                <a:latin typeface="黑体" panose="02010609060101010101" pitchFamily="49" charset="-122"/>
                <a:ea typeface="黑体" panose="02010609060101010101" pitchFamily="49" charset="-122"/>
              </a:rPr>
              <a:t>会计核算是会计的首要职能，是会计监督的基础</a:t>
            </a:r>
            <a:endParaRPr lang="zh-CN" altLang="en-US">
              <a:gradFill>
                <a:gsLst>
                  <a:gs pos="0">
                    <a:srgbClr val="7B32B2"/>
                  </a:gs>
                  <a:gs pos="100000">
                    <a:srgbClr val="401A5D"/>
                  </a:gs>
                </a:gsLst>
                <a:lin scaled="0"/>
              </a:gradFill>
              <a:latin typeface="黑体" panose="02010609060101010101" pitchFamily="49" charset="-122"/>
              <a:ea typeface="黑体" panose="02010609060101010101" pitchFamily="49" charset="-122"/>
            </a:endParaRPr>
          </a:p>
          <a:p>
            <a:pPr algn="just" eaLnBrk="1" hangingPunct="1">
              <a:lnSpc>
                <a:spcPct val="135000"/>
              </a:lnSpc>
              <a:buFont typeface="Wingdings" panose="05000000000000000000" pitchFamily="2" charset="2"/>
              <a:buNone/>
            </a:pPr>
            <a:r>
              <a:rPr lang="zh-CN" altLang="en-US">
                <a:gradFill>
                  <a:gsLst>
                    <a:gs pos="0">
                      <a:srgbClr val="7B32B2"/>
                    </a:gs>
                    <a:gs pos="100000">
                      <a:srgbClr val="401A5D"/>
                    </a:gs>
                  </a:gsLst>
                  <a:lin scaled="0"/>
                </a:gradFill>
                <a:latin typeface="黑体" panose="02010609060101010101" pitchFamily="49" charset="-122"/>
                <a:ea typeface="黑体" panose="02010609060101010101" pitchFamily="49" charset="-122"/>
              </a:rPr>
              <a:t>会计监督是会计核算的质量保证</a:t>
            </a:r>
            <a:endParaRPr lang="zh-CN" altLang="en-US">
              <a:gradFill>
                <a:gsLst>
                  <a:gs pos="0">
                    <a:srgbClr val="7B32B2"/>
                  </a:gs>
                  <a:gs pos="100000">
                    <a:srgbClr val="401A5D"/>
                  </a:gs>
                </a:gsLst>
                <a:lin scaled="0"/>
              </a:gradFill>
              <a:latin typeface="黑体" panose="02010609060101010101" pitchFamily="49" charset="-122"/>
              <a:ea typeface="黑体" panose="02010609060101010101" pitchFamily="49" charset="-122"/>
            </a:endParaRPr>
          </a:p>
        </p:txBody>
      </p:sp>
      <p:grpSp>
        <p:nvGrpSpPr>
          <p:cNvPr id="4" name="组合 3"/>
          <p:cNvGrpSpPr/>
          <p:nvPr/>
        </p:nvGrpSpPr>
        <p:grpSpPr>
          <a:xfrm>
            <a:off x="165100" y="0"/>
            <a:ext cx="720090" cy="1000760"/>
            <a:chOff x="260" y="0"/>
            <a:chExt cx="1134" cy="1576"/>
          </a:xfrm>
        </p:grpSpPr>
        <p:sp>
          <p:nvSpPr>
            <p:cNvPr id="45" name="矩形 44"/>
            <p:cNvSpPr/>
            <p:nvPr/>
          </p:nvSpPr>
          <p:spPr>
            <a:xfrm>
              <a:off x="490" y="706"/>
              <a:ext cx="904" cy="87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260" y="0"/>
              <a:ext cx="847" cy="13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内容占位符 2"/>
          <p:cNvSpPr>
            <a:spLocks noGrp="1"/>
          </p:cNvSpPr>
          <p:nvPr>
            <p:ph idx="1"/>
          </p:nvPr>
        </p:nvSpPr>
        <p:spPr>
          <a:xfrm>
            <a:off x="1532890" y="519430"/>
            <a:ext cx="10383520" cy="4295775"/>
          </a:xfrm>
        </p:spPr>
        <p:txBody>
          <a:bodyPr vert="horz" wrap="square" lIns="96435" tIns="48217" rIns="96435" bIns="48217" numCol="1" anchor="t" anchorCtr="0" compatLnSpc="1">
            <a:normAutofit/>
          </a:bodyPr>
          <a:lstStyle/>
          <a:p>
            <a:pPr marL="342900" marR="0" lvl="0" indent="-342900" algn="l" defTabSz="914400" rtl="0" eaLnBrk="0" fontAlgn="base" latinLnBrk="0" hangingPunct="0">
              <a:lnSpc>
                <a:spcPct val="100000"/>
              </a:lnSpc>
              <a:spcBef>
                <a:spcPct val="20000"/>
              </a:spcBef>
              <a:spcAft>
                <a:spcPct val="0"/>
              </a:spcAft>
              <a:buClr>
                <a:schemeClr val="hlink"/>
              </a:buClr>
              <a:buSzPct val="80000"/>
              <a:buFont typeface="Arial" panose="020B0604020202020204" pitchFamily="34" charset="0"/>
              <a:buNone/>
              <a:defRPr/>
            </a:pPr>
            <a:r>
              <a:rPr kumimoji="0" lang="zh-CN" altLang="zh-CN" sz="32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下列各项中，对企业会计核算资料的真实性、合法性和合理性进行审查的会计职能是（　）。</a:t>
            </a:r>
            <a:endParaRPr kumimoji="0" lang="zh-CN" altLang="zh-CN" sz="32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ct val="100000"/>
              </a:lnSpc>
              <a:spcBef>
                <a:spcPct val="20000"/>
              </a:spcBef>
              <a:spcAft>
                <a:spcPct val="0"/>
              </a:spcAft>
              <a:buClr>
                <a:schemeClr val="hlink"/>
              </a:buClr>
              <a:buSzPct val="80000"/>
              <a:buFont typeface="Arial" panose="020B0604020202020204" pitchFamily="34" charset="0"/>
              <a:buNone/>
              <a:defRPr/>
            </a:pPr>
            <a:r>
              <a:rPr kumimoji="0" lang="en-US" altLang="zh-CN" sz="32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A.</a:t>
            </a:r>
            <a:r>
              <a:rPr kumimoji="0" lang="zh-CN" altLang="zh-CN" sz="32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监督职能</a:t>
            </a:r>
            <a:endParaRPr kumimoji="0" lang="zh-CN" altLang="zh-CN" sz="32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ct val="100000"/>
              </a:lnSpc>
              <a:spcBef>
                <a:spcPct val="20000"/>
              </a:spcBef>
              <a:spcAft>
                <a:spcPct val="0"/>
              </a:spcAft>
              <a:buClr>
                <a:schemeClr val="hlink"/>
              </a:buClr>
              <a:buSzPct val="80000"/>
              <a:buFont typeface="Arial" panose="020B0604020202020204" pitchFamily="34" charset="0"/>
              <a:buNone/>
              <a:defRPr/>
            </a:pPr>
            <a:r>
              <a:rPr kumimoji="0" lang="en-US" altLang="zh-CN" sz="32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B.</a:t>
            </a:r>
            <a:r>
              <a:rPr kumimoji="0" lang="zh-CN" altLang="zh-CN" sz="32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评价经营业绩职能</a:t>
            </a:r>
            <a:endParaRPr kumimoji="0" lang="zh-CN" altLang="zh-CN" sz="32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ct val="100000"/>
              </a:lnSpc>
              <a:spcBef>
                <a:spcPct val="20000"/>
              </a:spcBef>
              <a:spcAft>
                <a:spcPct val="0"/>
              </a:spcAft>
              <a:buClr>
                <a:schemeClr val="hlink"/>
              </a:buClr>
              <a:buSzPct val="80000"/>
              <a:buFont typeface="Arial" panose="020B0604020202020204" pitchFamily="34" charset="0"/>
              <a:buNone/>
              <a:defRPr/>
            </a:pPr>
            <a:r>
              <a:rPr kumimoji="0" lang="en-US" altLang="zh-CN" sz="32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C.</a:t>
            </a:r>
            <a:r>
              <a:rPr kumimoji="0" lang="zh-CN" altLang="zh-CN" sz="32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参与经济决策职能</a:t>
            </a:r>
            <a:endParaRPr kumimoji="0" lang="zh-CN" altLang="zh-CN" sz="32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ct val="100000"/>
              </a:lnSpc>
              <a:spcBef>
                <a:spcPct val="20000"/>
              </a:spcBef>
              <a:spcAft>
                <a:spcPct val="0"/>
              </a:spcAft>
              <a:buClr>
                <a:schemeClr val="hlink"/>
              </a:buClr>
              <a:buSzPct val="80000"/>
              <a:buFont typeface="Arial" panose="020B0604020202020204" pitchFamily="34" charset="0"/>
              <a:buNone/>
              <a:defRPr/>
            </a:pPr>
            <a:r>
              <a:rPr kumimoji="0" lang="en-US" altLang="zh-CN" sz="32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D.</a:t>
            </a:r>
            <a:r>
              <a:rPr kumimoji="0" lang="zh-CN" altLang="zh-CN" sz="32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核算职能</a:t>
            </a:r>
            <a:endParaRPr kumimoji="0" lang="zh-CN" altLang="en-US" sz="3200" b="0" i="0" u="none" strike="noStrike" kern="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5" name="圆角矩形 4"/>
          <p:cNvSpPr/>
          <p:nvPr/>
        </p:nvSpPr>
        <p:spPr>
          <a:xfrm>
            <a:off x="1682115" y="4938395"/>
            <a:ext cx="9765665" cy="1809750"/>
          </a:xfrm>
          <a:prstGeom prst="roundRect">
            <a:avLst/>
          </a:prstGeom>
          <a:solidFill>
            <a:schemeClr val="accent5">
              <a:lumMod val="20000"/>
              <a:lumOff val="80000"/>
            </a:schemeClr>
          </a:solidFill>
        </p:spPr>
        <p:style>
          <a:lnRef idx="1">
            <a:schemeClr val="accent3"/>
          </a:lnRef>
          <a:fillRef idx="3">
            <a:schemeClr val="accent3"/>
          </a:fillRef>
          <a:effectRef idx="2">
            <a:schemeClr val="accent3"/>
          </a:effectRef>
          <a:fontRef idx="minor">
            <a:schemeClr val="lt1"/>
          </a:fontRef>
        </p:style>
        <p:txBody>
          <a:bodyPr rtlCol="0"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2530" b="1" i="0" u="none" strike="noStrike" kern="1200" cap="none" spc="0" normalizeH="0" baseline="0" noProof="0" dirty="0" smtClean="0">
                <a:ln>
                  <a:noFill/>
                </a:ln>
                <a:solidFill>
                  <a:srgbClr val="002060"/>
                </a:solidFill>
                <a:effectLst/>
                <a:uLnTx/>
                <a:uFillTx/>
                <a:latin typeface="黑体" panose="02010609060101010101" pitchFamily="49" charset="-122"/>
                <a:ea typeface="黑体" panose="02010609060101010101" pitchFamily="49" charset="-122"/>
                <a:cs typeface="+mn-cs"/>
              </a:rPr>
              <a:t>【答案】</a:t>
            </a:r>
            <a:r>
              <a:rPr kumimoji="0" lang="en-US" altLang="zh-CN" sz="2530" b="1" i="0" u="none" strike="noStrike" kern="1200" cap="none" spc="0" normalizeH="0" baseline="0" noProof="0" dirty="0" smtClean="0">
                <a:ln>
                  <a:noFill/>
                </a:ln>
                <a:solidFill>
                  <a:srgbClr val="002060"/>
                </a:solidFill>
                <a:effectLst/>
                <a:uLnTx/>
                <a:uFillTx/>
                <a:latin typeface="黑体" panose="02010609060101010101" pitchFamily="49" charset="-122"/>
                <a:ea typeface="黑体" panose="02010609060101010101" pitchFamily="49" charset="-122"/>
                <a:cs typeface="+mn-cs"/>
              </a:rPr>
              <a:t>A</a:t>
            </a:r>
            <a:endParaRPr kumimoji="0" lang="zh-CN" altLang="zh-CN" sz="2530" b="1" i="0" u="none" strike="noStrike" kern="1200" cap="none" spc="0" normalizeH="0" baseline="0" noProof="0" dirty="0" smtClean="0">
              <a:ln>
                <a:noFill/>
              </a:ln>
              <a:solidFill>
                <a:srgbClr val="002060"/>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2530" b="1" i="0" u="none" strike="noStrike" kern="1200" cap="none" spc="0" normalizeH="0" baseline="0" noProof="0" dirty="0" smtClean="0">
                <a:ln>
                  <a:noFill/>
                </a:ln>
                <a:solidFill>
                  <a:srgbClr val="002060"/>
                </a:solidFill>
                <a:effectLst/>
                <a:uLnTx/>
                <a:uFillTx/>
                <a:latin typeface="黑体" panose="02010609060101010101" pitchFamily="49" charset="-122"/>
                <a:ea typeface="黑体" panose="02010609060101010101" pitchFamily="49" charset="-122"/>
                <a:cs typeface="+mn-cs"/>
              </a:rPr>
              <a:t>【解析】会计的监督职能是指对特定主体经济活动和相关会计核算的真实性、合法性和合理性进行审查，选项</a:t>
            </a:r>
            <a:r>
              <a:rPr kumimoji="0" lang="en-US" altLang="zh-CN" sz="2530" b="1" i="0" u="none" strike="noStrike" kern="1200" cap="none" spc="0" normalizeH="0" baseline="0" noProof="0" dirty="0" smtClean="0">
                <a:ln>
                  <a:noFill/>
                </a:ln>
                <a:solidFill>
                  <a:srgbClr val="002060"/>
                </a:solidFill>
                <a:effectLst/>
                <a:uLnTx/>
                <a:uFillTx/>
                <a:latin typeface="黑体" panose="02010609060101010101" pitchFamily="49" charset="-122"/>
                <a:ea typeface="黑体" panose="02010609060101010101" pitchFamily="49" charset="-122"/>
                <a:cs typeface="+mn-cs"/>
              </a:rPr>
              <a:t>A</a:t>
            </a:r>
            <a:r>
              <a:rPr kumimoji="0" lang="zh-CN" altLang="zh-CN" sz="2530" b="1" i="0" u="none" strike="noStrike" kern="1200" cap="none" spc="0" normalizeH="0" baseline="0" noProof="0" dirty="0" smtClean="0">
                <a:ln>
                  <a:noFill/>
                </a:ln>
                <a:solidFill>
                  <a:srgbClr val="002060"/>
                </a:solidFill>
                <a:effectLst/>
                <a:uLnTx/>
                <a:uFillTx/>
                <a:latin typeface="黑体" panose="02010609060101010101" pitchFamily="49" charset="-122"/>
                <a:ea typeface="黑体" panose="02010609060101010101" pitchFamily="49" charset="-122"/>
                <a:cs typeface="+mn-cs"/>
              </a:rPr>
              <a:t>正确。</a:t>
            </a:r>
            <a:endParaRPr kumimoji="0" lang="zh-CN" altLang="zh-CN" sz="2530" b="1" i="0" u="none" strike="noStrike" kern="1200" cap="none" spc="0" normalizeH="0" baseline="0" noProof="0" dirty="0" smtClean="0">
              <a:ln>
                <a:noFill/>
              </a:ln>
              <a:solidFill>
                <a:srgbClr val="002060"/>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900" b="0" i="0" u="none" strike="noStrike" kern="1200" cap="none" spc="0" normalizeH="0" baseline="0" noProof="0" dirty="0">
              <a:ln>
                <a:noFill/>
              </a:ln>
              <a:solidFill>
                <a:schemeClr val="lt1"/>
              </a:solidFill>
              <a:effectLst/>
              <a:uLnTx/>
              <a:uFillTx/>
              <a:latin typeface="+mn-lt"/>
              <a:ea typeface="+mn-ea"/>
              <a:cs typeface="+mn-cs"/>
            </a:endParaRPr>
          </a:p>
        </p:txBody>
      </p:sp>
      <p:grpSp>
        <p:nvGrpSpPr>
          <p:cNvPr id="2" name="组合 1"/>
          <p:cNvGrpSpPr/>
          <p:nvPr/>
        </p:nvGrpSpPr>
        <p:grpSpPr>
          <a:xfrm>
            <a:off x="165100" y="0"/>
            <a:ext cx="720090" cy="1000760"/>
            <a:chOff x="260" y="0"/>
            <a:chExt cx="1134" cy="1576"/>
          </a:xfrm>
        </p:grpSpPr>
        <p:sp>
          <p:nvSpPr>
            <p:cNvPr id="45" name="矩形 44"/>
            <p:cNvSpPr/>
            <p:nvPr/>
          </p:nvSpPr>
          <p:spPr>
            <a:xfrm>
              <a:off x="490" y="706"/>
              <a:ext cx="904" cy="87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260" y="0"/>
              <a:ext cx="847" cy="13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charRg st="0" end="42"/>
                                            </p:txEl>
                                          </p:spTgt>
                                        </p:tgtEl>
                                        <p:attrNameLst>
                                          <p:attrName>style.visibility</p:attrName>
                                        </p:attrNameLst>
                                      </p:cBhvr>
                                      <p:to>
                                        <p:strVal val="visible"/>
                                      </p:to>
                                    </p:set>
                                    <p:anim calcmode="lin" valueType="num">
                                      <p:cBhvr additive="base">
                                        <p:cTn id="7" dur="500" fill="hold"/>
                                        <p:tgtEl>
                                          <p:spTgt spid="4">
                                            <p:txEl>
                                              <p:charRg st="0" end="4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charRg st="0" end="4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charRg st="42" end="49"/>
                                            </p:txEl>
                                          </p:spTgt>
                                        </p:tgtEl>
                                        <p:attrNameLst>
                                          <p:attrName>style.visibility</p:attrName>
                                        </p:attrNameLst>
                                      </p:cBhvr>
                                      <p:to>
                                        <p:strVal val="visible"/>
                                      </p:to>
                                    </p:set>
                                    <p:anim calcmode="lin" valueType="num">
                                      <p:cBhvr additive="base">
                                        <p:cTn id="11" dur="500" fill="hold"/>
                                        <p:tgtEl>
                                          <p:spTgt spid="4">
                                            <p:txEl>
                                              <p:charRg st="42" end="49"/>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charRg st="42" end="49"/>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xEl>
                                              <p:charRg st="49" end="60"/>
                                            </p:txEl>
                                          </p:spTgt>
                                        </p:tgtEl>
                                        <p:attrNameLst>
                                          <p:attrName>style.visibility</p:attrName>
                                        </p:attrNameLst>
                                      </p:cBhvr>
                                      <p:to>
                                        <p:strVal val="visible"/>
                                      </p:to>
                                    </p:set>
                                    <p:anim calcmode="lin" valueType="num">
                                      <p:cBhvr additive="base">
                                        <p:cTn id="15" dur="500" fill="hold"/>
                                        <p:tgtEl>
                                          <p:spTgt spid="4">
                                            <p:txEl>
                                              <p:charRg st="49" end="6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charRg st="49" end="60"/>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
                                            <p:txEl>
                                              <p:charRg st="60" end="71"/>
                                            </p:txEl>
                                          </p:spTgt>
                                        </p:tgtEl>
                                        <p:attrNameLst>
                                          <p:attrName>style.visibility</p:attrName>
                                        </p:attrNameLst>
                                      </p:cBhvr>
                                      <p:to>
                                        <p:strVal val="visible"/>
                                      </p:to>
                                    </p:set>
                                    <p:anim calcmode="lin" valueType="num">
                                      <p:cBhvr additive="base">
                                        <p:cTn id="19" dur="500" fill="hold"/>
                                        <p:tgtEl>
                                          <p:spTgt spid="4">
                                            <p:txEl>
                                              <p:charRg st="60" end="7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charRg st="60" end="71"/>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xEl>
                                              <p:charRg st="71" end="78"/>
                                            </p:txEl>
                                          </p:spTgt>
                                        </p:tgtEl>
                                        <p:attrNameLst>
                                          <p:attrName>style.visibility</p:attrName>
                                        </p:attrNameLst>
                                      </p:cBhvr>
                                      <p:to>
                                        <p:strVal val="visible"/>
                                      </p:to>
                                    </p:set>
                                    <p:anim calcmode="lin" valueType="num">
                                      <p:cBhvr additive="base">
                                        <p:cTn id="23" dur="500" fill="hold"/>
                                        <p:tgtEl>
                                          <p:spTgt spid="4">
                                            <p:txEl>
                                              <p:charRg st="71" end="78"/>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charRg st="71" end="78"/>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内容占位符 2"/>
          <p:cNvSpPr>
            <a:spLocks noGrp="1"/>
          </p:cNvSpPr>
          <p:nvPr>
            <p:ph idx="1"/>
          </p:nvPr>
        </p:nvSpPr>
        <p:spPr>
          <a:xfrm>
            <a:off x="1645920" y="663575"/>
            <a:ext cx="9566910" cy="3306445"/>
          </a:xfrm>
        </p:spPr>
        <p:txBody>
          <a:bodyPr vert="horz" wrap="square" lIns="96435" tIns="48217" rIns="96435" bIns="48217" numCol="1" anchor="t" anchorCtr="0" compatLnSpc="1">
            <a:normAutofit/>
          </a:bodyPr>
          <a:lstStyle/>
          <a:p>
            <a:pPr marL="342900" marR="0" lvl="0" indent="-342900" algn="l" defTabSz="914400" rtl="0" eaLnBrk="0" fontAlgn="base" latinLnBrk="0" hangingPunct="0">
              <a:lnSpc>
                <a:spcPct val="100000"/>
              </a:lnSpc>
              <a:spcBef>
                <a:spcPct val="20000"/>
              </a:spcBef>
              <a:spcAft>
                <a:spcPct val="0"/>
              </a:spcAft>
              <a:buClr>
                <a:schemeClr val="hlink"/>
              </a:buClr>
              <a:buSzPct val="80000"/>
              <a:buFont typeface="Arial" panose="020B0604020202020204" pitchFamily="34" charset="0"/>
              <a:buNone/>
              <a:defRPr/>
            </a:pPr>
            <a:r>
              <a:rPr kumimoji="0" lang="zh-CN" altLang="zh-CN" sz="32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下列关于会计的说法中，正确的有（　　）。</a:t>
            </a:r>
            <a:endParaRPr kumimoji="0" lang="zh-CN" altLang="zh-CN" sz="32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ct val="100000"/>
              </a:lnSpc>
              <a:spcBef>
                <a:spcPct val="20000"/>
              </a:spcBef>
              <a:spcAft>
                <a:spcPct val="0"/>
              </a:spcAft>
              <a:buClr>
                <a:schemeClr val="hlink"/>
              </a:buClr>
              <a:buSzPct val="80000"/>
              <a:buFont typeface="Arial" panose="020B0604020202020204" pitchFamily="34" charset="0"/>
              <a:buNone/>
              <a:defRPr/>
            </a:pPr>
            <a:r>
              <a:rPr kumimoji="0" lang="en-US" altLang="zh-CN" sz="32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A.</a:t>
            </a:r>
            <a:r>
              <a:rPr kumimoji="0" lang="zh-CN" altLang="zh-CN" sz="32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会计以货币作为唯一计量单位</a:t>
            </a:r>
            <a:endParaRPr kumimoji="0" lang="zh-CN" altLang="zh-CN" sz="32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ct val="100000"/>
              </a:lnSpc>
              <a:spcBef>
                <a:spcPct val="20000"/>
              </a:spcBef>
              <a:spcAft>
                <a:spcPct val="0"/>
              </a:spcAft>
              <a:buClr>
                <a:schemeClr val="hlink"/>
              </a:buClr>
              <a:buSzPct val="80000"/>
              <a:buFont typeface="Arial" panose="020B0604020202020204" pitchFamily="34" charset="0"/>
              <a:buNone/>
              <a:defRPr/>
            </a:pPr>
            <a:r>
              <a:rPr kumimoji="0" lang="en-US" altLang="zh-CN" sz="32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B.</a:t>
            </a:r>
            <a:r>
              <a:rPr kumimoji="0" lang="zh-CN" altLang="zh-CN" sz="32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会计最基本的职能是核算职能</a:t>
            </a:r>
            <a:endParaRPr kumimoji="0" lang="zh-CN" altLang="zh-CN" sz="32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ct val="100000"/>
              </a:lnSpc>
              <a:spcBef>
                <a:spcPct val="20000"/>
              </a:spcBef>
              <a:spcAft>
                <a:spcPct val="0"/>
              </a:spcAft>
              <a:buClr>
                <a:schemeClr val="hlink"/>
              </a:buClr>
              <a:buSzPct val="80000"/>
              <a:buFont typeface="Arial" panose="020B0604020202020204" pitchFamily="34" charset="0"/>
              <a:buNone/>
              <a:defRPr/>
            </a:pPr>
            <a:r>
              <a:rPr kumimoji="0" lang="en-US" altLang="zh-CN" sz="32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C.</a:t>
            </a:r>
            <a:r>
              <a:rPr kumimoji="0" lang="zh-CN" altLang="zh-CN" sz="32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行政事业单位的经济活动不需要进行会计核算</a:t>
            </a:r>
            <a:endParaRPr kumimoji="0" lang="zh-CN" altLang="zh-CN" sz="32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ct val="100000"/>
              </a:lnSpc>
              <a:spcBef>
                <a:spcPct val="20000"/>
              </a:spcBef>
              <a:spcAft>
                <a:spcPct val="0"/>
              </a:spcAft>
              <a:buClr>
                <a:schemeClr val="hlink"/>
              </a:buClr>
              <a:buSzPct val="80000"/>
              <a:buFont typeface="Arial" panose="020B0604020202020204" pitchFamily="34" charset="0"/>
              <a:buNone/>
              <a:defRPr/>
            </a:pPr>
            <a:r>
              <a:rPr kumimoji="0" lang="en-US" altLang="zh-CN" sz="32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D.</a:t>
            </a:r>
            <a:r>
              <a:rPr kumimoji="0" lang="zh-CN" altLang="zh-CN" sz="32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会计是一种经济管理活动</a:t>
            </a:r>
            <a:endParaRPr kumimoji="0" lang="zh-CN" altLang="zh-CN" sz="32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ct val="100000"/>
              </a:lnSpc>
              <a:spcBef>
                <a:spcPct val="20000"/>
              </a:spcBef>
              <a:spcAft>
                <a:spcPct val="0"/>
              </a:spcAft>
              <a:buClr>
                <a:schemeClr val="hlink"/>
              </a:buClr>
              <a:buSzPct val="80000"/>
              <a:buFont typeface="Arial" panose="020B0604020202020204" pitchFamily="34" charset="0"/>
              <a:buNone/>
              <a:defRPr/>
            </a:pPr>
            <a:endParaRPr kumimoji="0" lang="zh-CN" altLang="en-US" sz="3200" b="0" i="0" u="none" strike="noStrike" kern="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5" name="圆角矩形 4"/>
          <p:cNvSpPr/>
          <p:nvPr/>
        </p:nvSpPr>
        <p:spPr>
          <a:xfrm>
            <a:off x="1677035" y="4552315"/>
            <a:ext cx="9635490" cy="1866900"/>
          </a:xfrm>
          <a:prstGeom prst="roundRect">
            <a:avLst/>
          </a:prstGeom>
          <a:solidFill>
            <a:schemeClr val="accent5">
              <a:lumMod val="20000"/>
              <a:lumOff val="80000"/>
            </a:schemeClr>
          </a:solidFill>
          <a:ln>
            <a:solidFill>
              <a:schemeClr val="accent1"/>
            </a:solidFill>
          </a:ln>
        </p:spPr>
        <p:style>
          <a:lnRef idx="1">
            <a:schemeClr val="accent3"/>
          </a:lnRef>
          <a:fillRef idx="3">
            <a:schemeClr val="accent3"/>
          </a:fillRef>
          <a:effectRef idx="2">
            <a:schemeClr val="accent3"/>
          </a:effectRef>
          <a:fontRef idx="minor">
            <a:schemeClr val="lt1"/>
          </a:fontRef>
        </p:style>
        <p:txBody>
          <a:bodyPr rtlCol="0"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2530" b="0" i="0" u="none" strike="noStrike" kern="1200" cap="none" spc="0" normalizeH="0" baseline="0" noProof="0" dirty="0" smtClean="0">
                <a:ln>
                  <a:noFill/>
                </a:ln>
                <a:solidFill>
                  <a:srgbClr val="002060"/>
                </a:solidFill>
                <a:effectLst/>
                <a:uLnTx/>
                <a:uFillTx/>
                <a:latin typeface="黑体" panose="02010609060101010101" pitchFamily="49" charset="-122"/>
                <a:ea typeface="黑体" panose="02010609060101010101" pitchFamily="49" charset="-122"/>
                <a:cs typeface="+mn-cs"/>
              </a:rPr>
              <a:t>【答案】</a:t>
            </a:r>
            <a:r>
              <a:rPr kumimoji="0" lang="en-US" altLang="zh-CN" sz="2530" b="0" i="0" u="none" strike="noStrike" kern="1200" cap="none" spc="0" normalizeH="0" baseline="0" noProof="0" dirty="0" smtClean="0">
                <a:ln>
                  <a:noFill/>
                </a:ln>
                <a:solidFill>
                  <a:srgbClr val="002060"/>
                </a:solidFill>
                <a:effectLst/>
                <a:uLnTx/>
                <a:uFillTx/>
                <a:latin typeface="黑体" panose="02010609060101010101" pitchFamily="49" charset="-122"/>
                <a:ea typeface="黑体" panose="02010609060101010101" pitchFamily="49" charset="-122"/>
                <a:cs typeface="+mn-cs"/>
              </a:rPr>
              <a:t>BD</a:t>
            </a:r>
            <a:endParaRPr kumimoji="0" lang="zh-CN" altLang="zh-CN" sz="2530" b="0" i="0" u="none" strike="noStrike" kern="1200" cap="none" spc="0" normalizeH="0" baseline="0" noProof="0" dirty="0" smtClean="0">
              <a:ln>
                <a:noFill/>
              </a:ln>
              <a:solidFill>
                <a:srgbClr val="002060"/>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2530" b="0" i="0" u="none" strike="noStrike" kern="1200" cap="none" spc="0" normalizeH="0" baseline="0" noProof="0" dirty="0" smtClean="0">
                <a:ln>
                  <a:noFill/>
                </a:ln>
                <a:solidFill>
                  <a:srgbClr val="002060"/>
                </a:solidFill>
                <a:effectLst/>
                <a:uLnTx/>
                <a:uFillTx/>
                <a:latin typeface="黑体" panose="02010609060101010101" pitchFamily="49" charset="-122"/>
                <a:ea typeface="黑体" panose="02010609060101010101" pitchFamily="49" charset="-122"/>
                <a:cs typeface="+mn-cs"/>
              </a:rPr>
              <a:t>【解析】会计是以货币作为主要计量单位，不是唯一计量单位，选项</a:t>
            </a:r>
            <a:r>
              <a:rPr kumimoji="0" lang="en-US" altLang="zh-CN" sz="2530" b="0" i="0" u="none" strike="noStrike" kern="1200" cap="none" spc="0" normalizeH="0" baseline="0" noProof="0" dirty="0" smtClean="0">
                <a:ln>
                  <a:noFill/>
                </a:ln>
                <a:solidFill>
                  <a:srgbClr val="002060"/>
                </a:solidFill>
                <a:effectLst/>
                <a:uLnTx/>
                <a:uFillTx/>
                <a:latin typeface="黑体" panose="02010609060101010101" pitchFamily="49" charset="-122"/>
                <a:ea typeface="黑体" panose="02010609060101010101" pitchFamily="49" charset="-122"/>
                <a:cs typeface="+mn-cs"/>
              </a:rPr>
              <a:t>A</a:t>
            </a:r>
            <a:r>
              <a:rPr kumimoji="0" lang="zh-CN" altLang="zh-CN" sz="2530" b="0" i="0" u="none" strike="noStrike" kern="1200" cap="none" spc="0" normalizeH="0" baseline="0" noProof="0" dirty="0" smtClean="0">
                <a:ln>
                  <a:noFill/>
                </a:ln>
                <a:solidFill>
                  <a:srgbClr val="002060"/>
                </a:solidFill>
                <a:effectLst/>
                <a:uLnTx/>
                <a:uFillTx/>
                <a:latin typeface="黑体" panose="02010609060101010101" pitchFamily="49" charset="-122"/>
                <a:ea typeface="黑体" panose="02010609060101010101" pitchFamily="49" charset="-122"/>
                <a:cs typeface="+mn-cs"/>
              </a:rPr>
              <a:t>不正确；企业和行政、事业单位的经济活动，均需要会计进行核算和监督，选项</a:t>
            </a:r>
            <a:r>
              <a:rPr kumimoji="0" lang="en-US" altLang="zh-CN" sz="2530" b="0" i="0" u="none" strike="noStrike" kern="1200" cap="none" spc="0" normalizeH="0" baseline="0" noProof="0" dirty="0" smtClean="0">
                <a:ln>
                  <a:noFill/>
                </a:ln>
                <a:solidFill>
                  <a:srgbClr val="002060"/>
                </a:solidFill>
                <a:effectLst/>
                <a:uLnTx/>
                <a:uFillTx/>
                <a:latin typeface="黑体" panose="02010609060101010101" pitchFamily="49" charset="-122"/>
                <a:ea typeface="黑体" panose="02010609060101010101" pitchFamily="49" charset="-122"/>
                <a:cs typeface="+mn-cs"/>
              </a:rPr>
              <a:t>C</a:t>
            </a:r>
            <a:r>
              <a:rPr kumimoji="0" lang="zh-CN" altLang="zh-CN" sz="2530" b="0" i="0" u="none" strike="noStrike" kern="1200" cap="none" spc="0" normalizeH="0" baseline="0" noProof="0" dirty="0" smtClean="0">
                <a:ln>
                  <a:noFill/>
                </a:ln>
                <a:solidFill>
                  <a:srgbClr val="002060"/>
                </a:solidFill>
                <a:effectLst/>
                <a:uLnTx/>
                <a:uFillTx/>
                <a:latin typeface="黑体" panose="02010609060101010101" pitchFamily="49" charset="-122"/>
                <a:ea typeface="黑体" panose="02010609060101010101" pitchFamily="49" charset="-122"/>
                <a:cs typeface="+mn-cs"/>
              </a:rPr>
              <a:t>不正确。</a:t>
            </a:r>
            <a:endParaRPr kumimoji="0" lang="zh-CN" altLang="zh-CN" sz="2530" b="0" i="0" u="none" strike="noStrike" kern="1200" cap="none" spc="0" normalizeH="0" baseline="0" noProof="0" dirty="0" smtClean="0">
              <a:ln>
                <a:noFill/>
              </a:ln>
              <a:solidFill>
                <a:srgbClr val="002060"/>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900" b="0" i="0" u="none" strike="noStrike" kern="1200" cap="none" spc="0" normalizeH="0" baseline="0" noProof="0" dirty="0">
              <a:ln>
                <a:noFill/>
              </a:ln>
              <a:solidFill>
                <a:schemeClr val="lt1"/>
              </a:solidFill>
              <a:effectLst/>
              <a:uLnTx/>
              <a:uFillTx/>
              <a:latin typeface="+mn-lt"/>
              <a:ea typeface="+mn-ea"/>
              <a:cs typeface="+mn-cs"/>
            </a:endParaRPr>
          </a:p>
        </p:txBody>
      </p:sp>
      <p:grpSp>
        <p:nvGrpSpPr>
          <p:cNvPr id="2" name="组合 1"/>
          <p:cNvGrpSpPr/>
          <p:nvPr/>
        </p:nvGrpSpPr>
        <p:grpSpPr>
          <a:xfrm>
            <a:off x="165100" y="0"/>
            <a:ext cx="720090" cy="1000760"/>
            <a:chOff x="260" y="0"/>
            <a:chExt cx="1134" cy="1576"/>
          </a:xfrm>
        </p:grpSpPr>
        <p:sp>
          <p:nvSpPr>
            <p:cNvPr id="45" name="矩形 44"/>
            <p:cNvSpPr/>
            <p:nvPr/>
          </p:nvSpPr>
          <p:spPr>
            <a:xfrm>
              <a:off x="490" y="706"/>
              <a:ext cx="904" cy="87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260" y="0"/>
              <a:ext cx="847" cy="13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charRg st="0" end="21"/>
                                            </p:txEl>
                                          </p:spTgt>
                                        </p:tgtEl>
                                        <p:attrNameLst>
                                          <p:attrName>style.visibility</p:attrName>
                                        </p:attrNameLst>
                                      </p:cBhvr>
                                      <p:to>
                                        <p:strVal val="visible"/>
                                      </p:to>
                                    </p:set>
                                    <p:anim calcmode="lin" valueType="num">
                                      <p:cBhvr additive="base">
                                        <p:cTn id="7" dur="500" fill="hold"/>
                                        <p:tgtEl>
                                          <p:spTgt spid="4">
                                            <p:txEl>
                                              <p:charRg st="0" end="2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charRg st="0" end="2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charRg st="21" end="37"/>
                                            </p:txEl>
                                          </p:spTgt>
                                        </p:tgtEl>
                                        <p:attrNameLst>
                                          <p:attrName>style.visibility</p:attrName>
                                        </p:attrNameLst>
                                      </p:cBhvr>
                                      <p:to>
                                        <p:strVal val="visible"/>
                                      </p:to>
                                    </p:set>
                                    <p:anim calcmode="lin" valueType="num">
                                      <p:cBhvr additive="base">
                                        <p:cTn id="11" dur="500" fill="hold"/>
                                        <p:tgtEl>
                                          <p:spTgt spid="4">
                                            <p:txEl>
                                              <p:charRg st="21" end="37"/>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charRg st="21" end="37"/>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xEl>
                                              <p:charRg st="37" end="53"/>
                                            </p:txEl>
                                          </p:spTgt>
                                        </p:tgtEl>
                                        <p:attrNameLst>
                                          <p:attrName>style.visibility</p:attrName>
                                        </p:attrNameLst>
                                      </p:cBhvr>
                                      <p:to>
                                        <p:strVal val="visible"/>
                                      </p:to>
                                    </p:set>
                                    <p:anim calcmode="lin" valueType="num">
                                      <p:cBhvr additive="base">
                                        <p:cTn id="15" dur="500" fill="hold"/>
                                        <p:tgtEl>
                                          <p:spTgt spid="4">
                                            <p:txEl>
                                              <p:charRg st="37" end="5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charRg st="37" end="5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
                                            <p:txEl>
                                              <p:charRg st="53" end="76"/>
                                            </p:txEl>
                                          </p:spTgt>
                                        </p:tgtEl>
                                        <p:attrNameLst>
                                          <p:attrName>style.visibility</p:attrName>
                                        </p:attrNameLst>
                                      </p:cBhvr>
                                      <p:to>
                                        <p:strVal val="visible"/>
                                      </p:to>
                                    </p:set>
                                    <p:anim calcmode="lin" valueType="num">
                                      <p:cBhvr additive="base">
                                        <p:cTn id="19" dur="500" fill="hold"/>
                                        <p:tgtEl>
                                          <p:spTgt spid="4">
                                            <p:txEl>
                                              <p:charRg st="53" end="7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charRg st="53" end="76"/>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xEl>
                                              <p:charRg st="76" end="90"/>
                                            </p:txEl>
                                          </p:spTgt>
                                        </p:tgtEl>
                                        <p:attrNameLst>
                                          <p:attrName>style.visibility</p:attrName>
                                        </p:attrNameLst>
                                      </p:cBhvr>
                                      <p:to>
                                        <p:strVal val="visible"/>
                                      </p:to>
                                    </p:set>
                                    <p:anim calcmode="lin" valueType="num">
                                      <p:cBhvr additive="base">
                                        <p:cTn id="23" dur="500" fill="hold"/>
                                        <p:tgtEl>
                                          <p:spTgt spid="4">
                                            <p:txEl>
                                              <p:charRg st="76" end="9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charRg st="76" end="90"/>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813564" y="1512448"/>
            <a:ext cx="4333687" cy="3769365"/>
          </a:xfrm>
          <a:prstGeom prst="rect">
            <a:avLst/>
          </a:prstGeom>
          <a:noFill/>
          <a:effectLst/>
        </p:spPr>
        <p:txBody>
          <a:bodyPr wrap="none" rtlCol="0">
            <a:spAutoFit/>
          </a:bodyPr>
          <a:lstStyle/>
          <a:p>
            <a:r>
              <a:rPr lang="en-US" altLang="zh-CN" sz="7200" b="1">
                <a:solidFill>
                  <a:schemeClr val="accent2"/>
                </a:solidFill>
                <a:latin typeface="Arial" panose="020B0604020202020204" pitchFamily="34" charset="0"/>
                <a:ea typeface="微软雅黑" panose="020B0503020204020204" pitchFamily="34" charset="-122"/>
                <a:sym typeface="Arial" panose="020B0604020202020204" pitchFamily="34" charset="0"/>
              </a:rPr>
              <a:t>PART</a:t>
            </a:r>
            <a:r>
              <a:rPr lang="en-US" altLang="zh-CN" sz="23895" b="1">
                <a:solidFill>
                  <a:schemeClr val="accent2"/>
                </a:solidFill>
                <a:latin typeface="Arial" panose="020B0604020202020204" pitchFamily="34" charset="0"/>
                <a:ea typeface="微软雅黑" panose="020B0503020204020204" pitchFamily="34" charset="-122"/>
                <a:sym typeface="Arial" panose="020B0604020202020204" pitchFamily="34" charset="0"/>
              </a:rPr>
              <a:t>2</a:t>
            </a:r>
            <a:endParaRPr lang="zh-CN" altLang="en-US" sz="23895" b="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6069330" y="2176145"/>
            <a:ext cx="5914390" cy="829945"/>
          </a:xfrm>
          <a:prstGeom prst="rect">
            <a:avLst/>
          </a:prstGeom>
          <a:noFill/>
        </p:spPr>
        <p:txBody>
          <a:bodyPr wrap="square" rtlCol="0">
            <a:spAutoFit/>
          </a:bodyPr>
          <a:lstStyle/>
          <a:p>
            <a:r>
              <a:rPr lang="zh-CN" altLang="en-US" sz="4800" b="1">
                <a:solidFill>
                  <a:schemeClr val="accent2"/>
                </a:solidFill>
                <a:latin typeface="Arial" panose="020B0604020202020204" pitchFamily="34" charset="0"/>
                <a:ea typeface="微软雅黑" panose="020B0503020204020204" pitchFamily="34" charset="-122"/>
                <a:sym typeface="Arial" panose="020B0604020202020204" pitchFamily="34" charset="0"/>
              </a:rPr>
              <a:t>会计核算内容认知</a:t>
            </a:r>
            <a:endParaRPr lang="zh-CN" altLang="en-US" sz="4800" b="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9"/>
          <p:cNvSpPr txBox="1"/>
          <p:nvPr/>
        </p:nvSpPr>
        <p:spPr>
          <a:xfrm>
            <a:off x="6141677" y="3472281"/>
            <a:ext cx="2503805" cy="64516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sz="3600" b="1">
                <a:gradFill>
                  <a:gsLst>
                    <a:gs pos="0">
                      <a:srgbClr val="7B32B2"/>
                    </a:gs>
                    <a:gs pos="100000">
                      <a:srgbClr val="401A5D"/>
                    </a:gs>
                  </a:gsLst>
                  <a:lin scaled="0"/>
                </a:gradFill>
                <a:latin typeface="黑体" panose="02010609060101010101" pitchFamily="49" charset="-122"/>
                <a:ea typeface="黑体" panose="02010609060101010101" pitchFamily="49" charset="-122"/>
                <a:sym typeface="Arial" panose="020B0604020202020204" pitchFamily="34" charset="0"/>
              </a:rPr>
              <a:t>会计对象</a:t>
            </a:r>
            <a:endParaRPr lang="zh-CN" altLang="en-US" sz="3600" b="1">
              <a:gradFill>
                <a:gsLst>
                  <a:gs pos="0">
                    <a:srgbClr val="7B32B2"/>
                  </a:gs>
                  <a:gs pos="100000">
                    <a:srgbClr val="401A5D"/>
                  </a:gs>
                </a:gsLst>
                <a:lin scaled="0"/>
              </a:gradFill>
              <a:latin typeface="黑体" panose="02010609060101010101" pitchFamily="49" charset="-122"/>
              <a:ea typeface="黑体" panose="02010609060101010101" pitchFamily="49" charset="-122"/>
              <a:sym typeface="Arial" panose="020B0604020202020204" pitchFamily="34" charset="0"/>
            </a:endParaRPr>
          </a:p>
        </p:txBody>
      </p:sp>
      <p:sp>
        <p:nvSpPr>
          <p:cNvPr id="12" name="TextBox 11"/>
          <p:cNvSpPr txBox="1"/>
          <p:nvPr/>
        </p:nvSpPr>
        <p:spPr>
          <a:xfrm>
            <a:off x="6213428" y="4336373"/>
            <a:ext cx="4799330" cy="64516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sz="3600" b="1">
                <a:gradFill>
                  <a:gsLst>
                    <a:gs pos="0">
                      <a:srgbClr val="7B32B2"/>
                    </a:gs>
                    <a:gs pos="100000">
                      <a:srgbClr val="401A5D"/>
                    </a:gs>
                  </a:gsLst>
                  <a:lin scaled="0"/>
                </a:gradFill>
                <a:latin typeface="黑体" panose="02010609060101010101" pitchFamily="49" charset="-122"/>
                <a:ea typeface="黑体" panose="02010609060101010101" pitchFamily="49" charset="-122"/>
                <a:sym typeface="Arial" panose="020B0604020202020204" pitchFamily="34" charset="0"/>
              </a:rPr>
              <a:t>会计核算的具体内容</a:t>
            </a:r>
            <a:endParaRPr lang="zh-CN" altLang="en-US" sz="3600" b="1">
              <a:gradFill>
                <a:gsLst>
                  <a:gs pos="0">
                    <a:srgbClr val="7B32B2"/>
                  </a:gs>
                  <a:gs pos="100000">
                    <a:srgbClr val="401A5D"/>
                  </a:gs>
                </a:gsLst>
                <a:lin scaled="0"/>
              </a:gradFill>
              <a:latin typeface="黑体" panose="02010609060101010101" pitchFamily="49" charset="-122"/>
              <a:ea typeface="黑体" panose="02010609060101010101" pitchFamily="49" charset="-122"/>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12" presetClass="entr" presetSubtype="4" fill="hold" grpId="0" nodeType="afterEffect">
                                  <p:stCondLst>
                                    <p:cond delay="0"/>
                                  </p:stCondLst>
                                  <p:iterate type="lt">
                                    <p:tmPct val="10000"/>
                                  </p:iterate>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p:tgtEl>
                                          <p:spTgt spid="39"/>
                                        </p:tgtEl>
                                        <p:attrNameLst>
                                          <p:attrName>ppt_y</p:attrName>
                                        </p:attrNameLst>
                                      </p:cBhvr>
                                      <p:tavLst>
                                        <p:tav tm="0">
                                          <p:val>
                                            <p:strVal val="#ppt_y+#ppt_h*1.125000"/>
                                          </p:val>
                                        </p:tav>
                                        <p:tav tm="100000">
                                          <p:val>
                                            <p:strVal val="#ppt_y"/>
                                          </p:val>
                                        </p:tav>
                                      </p:tavLst>
                                    </p:anim>
                                    <p:animEffect transition="in" filter="wipe(up)">
                                      <p:cBhvr>
                                        <p:cTn id="14" dur="500"/>
                                        <p:tgtEl>
                                          <p:spTgt spid="39"/>
                                        </p:tgtEl>
                                      </p:cBhvr>
                                    </p:animEffect>
                                  </p:childTnLst>
                                </p:cTn>
                              </p:par>
                            </p:childTnLst>
                          </p:cTn>
                        </p:par>
                        <p:par>
                          <p:cTn id="15" fill="hold">
                            <p:stCondLst>
                              <p:cond delay="1350"/>
                            </p:stCondLst>
                            <p:childTnLst>
                              <p:par>
                                <p:cTn id="16" presetID="10" presetClass="entr" presetSubtype="0" fill="hold" grpId="0"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childTnLst>
                          </p:cTn>
                        </p:par>
                        <p:par>
                          <p:cTn id="19" fill="hold">
                            <p:stCondLst>
                              <p:cond delay="1850"/>
                            </p:stCondLst>
                            <p:childTnLst>
                              <p:par>
                                <p:cTn id="20" presetID="10"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9" grpId="0"/>
      <p:bldP spid="40"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72964" y="447937"/>
            <a:ext cx="11090672" cy="1397978"/>
          </a:xfrm>
        </p:spPr>
        <p:txBody>
          <a:bodyPr/>
          <a:p>
            <a:r>
              <a:rPr lang="zh-CN" altLang="zh-CN" sz="4000" b="1" dirty="0">
                <a:gradFill>
                  <a:gsLst>
                    <a:gs pos="0">
                      <a:srgbClr val="012D86"/>
                    </a:gs>
                    <a:gs pos="100000">
                      <a:srgbClr val="0E2557"/>
                    </a:gs>
                  </a:gsLst>
                  <a:lin scaled="0"/>
                </a:gradFill>
                <a:latin typeface="黑体" panose="02010609060101010101" pitchFamily="49" charset="-122"/>
                <a:ea typeface="黑体" panose="02010609060101010101" pitchFamily="49" charset="-122"/>
                <a:sym typeface="华文琥珀" panose="02010800040101010101" pitchFamily="2" charset="-122"/>
              </a:rPr>
              <a:t>一、会计对象</a:t>
            </a:r>
            <a:endParaRPr lang="zh-CN" altLang="en-US" sz="4000">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p:txBody>
          <a:bodyPr>
            <a:normAutofit lnSpcReduction="10000"/>
          </a:bodyPr>
          <a:p>
            <a:pPr marL="342900" lvl="0" indent="-342900" algn="just" eaLnBrk="1" hangingPunct="1">
              <a:lnSpc>
                <a:spcPct val="160000"/>
              </a:lnSpc>
              <a:buClr>
                <a:schemeClr val="tx2"/>
              </a:buClr>
              <a:buSzPct val="90000"/>
              <a:buFont typeface="Symbol" panose="05050102010706020507" pitchFamily="18" charset="2"/>
              <a:buNone/>
            </a:pPr>
            <a:r>
              <a:rPr lang="en-US" altLang="zh-CN" b="1" dirty="0">
                <a:solidFill>
                  <a:srgbClr val="000000"/>
                </a:solidFill>
                <a:latin typeface="楷体_GB2312" pitchFamily="49" charset="-122"/>
                <a:ea typeface="楷体_GB2312" pitchFamily="49" charset="-122"/>
                <a:sym typeface="楷体_GB2312" pitchFamily="49" charset="-122"/>
              </a:rPr>
              <a:t>  </a:t>
            </a:r>
            <a:r>
              <a:rPr lang="zh-CN" altLang="en-US" b="1" dirty="0">
                <a:solidFill>
                  <a:srgbClr val="000000"/>
                </a:solidFill>
                <a:latin typeface="黑体" panose="02010609060101010101" pitchFamily="49" charset="-122"/>
                <a:ea typeface="黑体" panose="02010609060101010101" pitchFamily="49" charset="-122"/>
                <a:cs typeface="黑体" panose="02010609060101010101" pitchFamily="49" charset="-122"/>
                <a:sym typeface="楷体_GB2312" pitchFamily="49" charset="-122"/>
              </a:rPr>
              <a:t>会计对象是指会计</a:t>
            </a:r>
            <a:r>
              <a:rPr lang="zh-CN" altLang="en-US" b="1" dirty="0">
                <a:solidFill>
                  <a:schemeClr val="tx1"/>
                </a:solidFill>
                <a:latin typeface="黑体" panose="02010609060101010101" pitchFamily="49" charset="-122"/>
                <a:ea typeface="黑体" panose="02010609060101010101" pitchFamily="49" charset="-122"/>
                <a:cs typeface="黑体" panose="02010609060101010101" pitchFamily="49" charset="-122"/>
                <a:sym typeface="楷体_GB2312" pitchFamily="49" charset="-122"/>
              </a:rPr>
              <a:t>所要</a:t>
            </a:r>
            <a:r>
              <a:rPr lang="zh-CN" altLang="en-US"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楷体_GB2312" pitchFamily="49" charset="-122"/>
              </a:rPr>
              <a:t>核算和监督的内容，</a:t>
            </a:r>
            <a:r>
              <a:rPr lang="zh-CN" altLang="en-US" b="1" dirty="0">
                <a:solidFill>
                  <a:srgbClr val="000000"/>
                </a:solidFill>
                <a:latin typeface="黑体" panose="02010609060101010101" pitchFamily="49" charset="-122"/>
                <a:ea typeface="黑体" panose="02010609060101010101" pitchFamily="49" charset="-122"/>
                <a:cs typeface="黑体" panose="02010609060101010101" pitchFamily="49" charset="-122"/>
                <a:sym typeface="楷体_GB2312" pitchFamily="49" charset="-122"/>
              </a:rPr>
              <a:t>即会计工作的内容。</a:t>
            </a:r>
            <a:endParaRPr lang="zh-CN" altLang="en-US" b="1" dirty="0">
              <a:solidFill>
                <a:srgbClr val="000000"/>
              </a:solidFill>
              <a:latin typeface="黑体" panose="02010609060101010101" pitchFamily="49" charset="-122"/>
              <a:ea typeface="黑体" panose="02010609060101010101" pitchFamily="49" charset="-122"/>
              <a:cs typeface="黑体" panose="02010609060101010101" pitchFamily="49" charset="-122"/>
              <a:sym typeface="楷体_GB2312" pitchFamily="49" charset="-122"/>
            </a:endParaRPr>
          </a:p>
          <a:p>
            <a:pPr marL="342900" lvl="0" indent="-342900" eaLnBrk="1" hangingPunct="1">
              <a:lnSpc>
                <a:spcPct val="160000"/>
              </a:lnSpc>
              <a:buClr>
                <a:schemeClr val="tx2"/>
              </a:buClr>
              <a:buSzPct val="90000"/>
              <a:buFont typeface="Symbol" panose="05050102010706020507" pitchFamily="18" charset="2"/>
              <a:buNone/>
            </a:pPr>
            <a:endParaRPr lang="zh-CN" altLang="en-US" b="1" dirty="0">
              <a:solidFill>
                <a:srgbClr val="000000"/>
              </a:solidFill>
              <a:latin typeface="黑体" panose="02010609060101010101" pitchFamily="49" charset="-122"/>
              <a:ea typeface="黑体" panose="02010609060101010101" pitchFamily="49" charset="-122"/>
              <a:cs typeface="黑体" panose="02010609060101010101" pitchFamily="49" charset="-122"/>
              <a:sym typeface="楷体_GB2312" pitchFamily="49" charset="-122"/>
            </a:endParaRPr>
          </a:p>
          <a:p>
            <a:pPr marL="342900" lvl="0" indent="-342900" algn="l" eaLnBrk="1" hangingPunct="1">
              <a:lnSpc>
                <a:spcPct val="160000"/>
              </a:lnSpc>
              <a:buClr>
                <a:schemeClr val="tx2"/>
              </a:buClr>
              <a:buSzPct val="90000"/>
              <a:buFont typeface="Symbol" panose="05050102010706020507" pitchFamily="18" charset="2"/>
              <a:buNone/>
            </a:pPr>
            <a:r>
              <a:rPr lang="en-US" altLang="zh-CN" b="1" dirty="0">
                <a:solidFill>
                  <a:srgbClr val="000000"/>
                </a:solidFill>
                <a:latin typeface="黑体" panose="02010609060101010101" pitchFamily="49" charset="-122"/>
                <a:ea typeface="黑体" panose="02010609060101010101" pitchFamily="49" charset="-122"/>
                <a:cs typeface="黑体" panose="02010609060101010101" pitchFamily="49" charset="-122"/>
                <a:sym typeface="楷体_GB2312" pitchFamily="49" charset="-122"/>
              </a:rPr>
              <a:t>  </a:t>
            </a:r>
            <a:r>
              <a:rPr lang="zh-CN" altLang="en-US" b="1" dirty="0">
                <a:solidFill>
                  <a:srgbClr val="000000"/>
                </a:solidFill>
                <a:latin typeface="黑体" panose="02010609060101010101" pitchFamily="49" charset="-122"/>
                <a:ea typeface="黑体" panose="02010609060101010101" pitchFamily="49" charset="-122"/>
                <a:cs typeface="黑体" panose="02010609060101010101" pitchFamily="49" charset="-122"/>
                <a:sym typeface="楷体_GB2312" pitchFamily="49" charset="-122"/>
              </a:rPr>
              <a:t>以货币表现的经济活动通常又称为价值运动或</a:t>
            </a:r>
            <a:r>
              <a:rPr lang="zh-CN" altLang="en-US"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楷体_GB2312" pitchFamily="49" charset="-122"/>
              </a:rPr>
              <a:t>资金运动</a:t>
            </a:r>
            <a:r>
              <a:rPr lang="zh-CN" altLang="en-US" b="1" dirty="0">
                <a:solidFill>
                  <a:srgbClr val="000000"/>
                </a:solidFill>
                <a:latin typeface="黑体" panose="02010609060101010101" pitchFamily="49" charset="-122"/>
                <a:ea typeface="黑体" panose="02010609060101010101" pitchFamily="49" charset="-122"/>
                <a:cs typeface="黑体" panose="02010609060101010101" pitchFamily="49" charset="-122"/>
                <a:sym typeface="楷体_GB2312" pitchFamily="49" charset="-122"/>
              </a:rPr>
              <a:t>。因此，会计核算和监督的内容即</a:t>
            </a:r>
            <a:r>
              <a:rPr lang="zh-CN" altLang="en-US"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楷体_GB2312" pitchFamily="49" charset="-122"/>
              </a:rPr>
              <a:t>会计对象就是资金运动</a:t>
            </a:r>
            <a:r>
              <a:rPr lang="zh-CN" altLang="en-US" b="1" dirty="0">
                <a:solidFill>
                  <a:srgbClr val="000000"/>
                </a:solidFill>
                <a:latin typeface="黑体" panose="02010609060101010101" pitchFamily="49" charset="-122"/>
                <a:ea typeface="黑体" panose="02010609060101010101" pitchFamily="49" charset="-122"/>
                <a:cs typeface="黑体" panose="02010609060101010101" pitchFamily="49" charset="-122"/>
                <a:sym typeface="楷体_GB2312" pitchFamily="49" charset="-122"/>
              </a:rPr>
              <a:t>。</a:t>
            </a:r>
            <a:endParaRPr lang="zh-CN" altLang="en-US">
              <a:latin typeface="黑体" panose="02010609060101010101" pitchFamily="49" charset="-122"/>
              <a:ea typeface="黑体" panose="02010609060101010101" pitchFamily="49" charset="-122"/>
              <a:cs typeface="黑体" panose="02010609060101010101" pitchFamily="49" charset="-122"/>
            </a:endParaRPr>
          </a:p>
        </p:txBody>
      </p:sp>
      <p:grpSp>
        <p:nvGrpSpPr>
          <p:cNvPr id="4" name="组合 3"/>
          <p:cNvGrpSpPr/>
          <p:nvPr/>
        </p:nvGrpSpPr>
        <p:grpSpPr>
          <a:xfrm>
            <a:off x="165100" y="0"/>
            <a:ext cx="720090" cy="1000760"/>
            <a:chOff x="260" y="0"/>
            <a:chExt cx="1134" cy="1576"/>
          </a:xfrm>
        </p:grpSpPr>
        <p:sp>
          <p:nvSpPr>
            <p:cNvPr id="45" name="矩形 44"/>
            <p:cNvSpPr/>
            <p:nvPr/>
          </p:nvSpPr>
          <p:spPr>
            <a:xfrm>
              <a:off x="490" y="706"/>
              <a:ext cx="904" cy="87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sp>
          <p:nvSpPr>
            <p:cNvPr id="46" name="矩形 45"/>
            <p:cNvSpPr/>
            <p:nvPr/>
          </p:nvSpPr>
          <p:spPr>
            <a:xfrm>
              <a:off x="260" y="0"/>
              <a:ext cx="847" cy="13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40743" y="1096045"/>
            <a:ext cx="775136" cy="246221"/>
          </a:xfrm>
          <a:prstGeom prst="rect">
            <a:avLst/>
          </a:prstGeom>
        </p:spPr>
        <p:txBody>
          <a:bodyPr wrap="square">
            <a:spAutoFit/>
          </a:bodyPr>
          <a:lstStyle/>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素材下载：</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图表下载：</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优秀</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Word</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www.1ppt.com/word/              Excel</a:t>
            </a:r>
            <a:r>
              <a:rPr lang="zh-CN" altLang="en-US" sz="100" dirty="0">
                <a:solidFill>
                  <a:prstClr val="white"/>
                </a:solidFill>
                <a:latin typeface="Calibri" panose="020F0502020204030204"/>
                <a:ea typeface="宋体" panose="02010600030101010101" pitchFamily="2" charset="-122"/>
              </a:rPr>
              <a:t>教程：</a:t>
            </a:r>
            <a:r>
              <a:rPr lang="en-US" altLang="zh-CN" sz="100" dirty="0">
                <a:solidFill>
                  <a:prstClr val="white"/>
                </a:solidFill>
                <a:latin typeface="Calibri" panose="020F0502020204030204"/>
                <a:ea typeface="宋体" panose="02010600030101010101" pitchFamily="2" charset="-122"/>
              </a:rPr>
              <a:t>www.1ppt.com/excel/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资料下载：</a:t>
            </a:r>
            <a:r>
              <a:rPr lang="en-US" altLang="zh-CN" sz="100" dirty="0">
                <a:solidFill>
                  <a:prstClr val="white"/>
                </a:solidFill>
                <a:latin typeface="Calibri" panose="020F0502020204030204"/>
                <a:ea typeface="宋体" panose="02010600030101010101" pitchFamily="2" charset="-122"/>
              </a:rPr>
              <a:t>www.1ppt.com/ziliao/                PPT</a:t>
            </a:r>
            <a:r>
              <a:rPr lang="zh-CN" altLang="en-US" sz="100" dirty="0">
                <a:solidFill>
                  <a:prstClr val="white"/>
                </a:solidFill>
                <a:latin typeface="Calibri" panose="020F0502020204030204"/>
                <a:ea typeface="宋体" panose="02010600030101010101" pitchFamily="2" charset="-122"/>
              </a:rPr>
              <a:t>课件下载：</a:t>
            </a:r>
            <a:r>
              <a:rPr lang="en-US" altLang="zh-CN" sz="100" dirty="0">
                <a:solidFill>
                  <a:prstClr val="white"/>
                </a:solidFill>
                <a:latin typeface="Calibri" panose="020F0502020204030204"/>
                <a:ea typeface="宋体" panose="02010600030101010101" pitchFamily="2" charset="-122"/>
              </a:rPr>
              <a:t>www.1ppt.com/kejian/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范文下载：</a:t>
            </a:r>
            <a:r>
              <a:rPr lang="en-US" altLang="zh-CN" sz="100" dirty="0">
                <a:solidFill>
                  <a:prstClr val="white"/>
                </a:solidFill>
                <a:latin typeface="Calibri" panose="020F0502020204030204"/>
                <a:ea typeface="宋体" panose="02010600030101010101" pitchFamily="2" charset="-122"/>
              </a:rPr>
              <a:t>www.1ppt.com/fanwen/             </a:t>
            </a:r>
            <a:r>
              <a:rPr lang="zh-CN" altLang="en-US" sz="100" dirty="0">
                <a:solidFill>
                  <a:prstClr val="white"/>
                </a:solidFill>
                <a:latin typeface="Calibri" panose="020F0502020204030204"/>
                <a:ea typeface="宋体" panose="02010600030101010101" pitchFamily="2" charset="-122"/>
              </a:rPr>
              <a:t>试卷下载：</a:t>
            </a:r>
            <a:r>
              <a:rPr lang="en-US" altLang="zh-CN" sz="100" dirty="0">
                <a:solidFill>
                  <a:prstClr val="white"/>
                </a:solidFill>
                <a:latin typeface="Calibri" panose="020F0502020204030204"/>
                <a:ea typeface="宋体" panose="02010600030101010101" pitchFamily="2" charset="-122"/>
              </a:rPr>
              <a:t>www.1ppt.com/shiti/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教案下载：</a:t>
            </a:r>
            <a:r>
              <a:rPr lang="en-US" altLang="zh-CN" sz="100" dirty="0">
                <a:solidFill>
                  <a:prstClr val="white"/>
                </a:solidFill>
                <a:latin typeface="Calibri" panose="020F0502020204030204"/>
                <a:ea typeface="宋体" panose="02010600030101010101" pitchFamily="2" charset="-122"/>
              </a:rPr>
              <a:t>www.1ppt.com/jiaoan/  </a:t>
            </a:r>
            <a:r>
              <a:rPr lang="en-US" altLang="zh-CN" sz="100" dirty="0" smtClean="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smtClean="0">
                <a:solidFill>
                  <a:prstClr val="white"/>
                </a:solidFill>
                <a:latin typeface="Calibri" panose="020F0502020204030204"/>
                <a:ea typeface="宋体" panose="02010600030101010101" pitchFamily="2" charset="-122"/>
              </a:rPr>
              <a:t>字体下载：</a:t>
            </a:r>
            <a:r>
              <a:rPr lang="en-US" altLang="zh-CN" sz="100" dirty="0" smtClean="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 </a:t>
            </a:r>
            <a:endParaRPr lang="zh-CN" altLang="en-US" sz="100" dirty="0">
              <a:solidFill>
                <a:prstClr val="white"/>
              </a:solidFill>
              <a:latin typeface="Calibri" panose="020F0502020204030204"/>
              <a:ea typeface="宋体" panose="02010600030101010101" pitchFamily="2" charset="-122"/>
            </a:endParaRPr>
          </a:p>
        </p:txBody>
      </p:sp>
      <p:sp>
        <p:nvSpPr>
          <p:cNvPr id="4" name="矩形 3"/>
          <p:cNvSpPr/>
          <p:nvPr/>
        </p:nvSpPr>
        <p:spPr>
          <a:xfrm>
            <a:off x="-467" y="-358"/>
            <a:ext cx="12858750" cy="7232650"/>
          </a:xfrm>
          <a:prstGeom prst="rect">
            <a:avLst/>
          </a:prstGeom>
          <a:blipFill dpi="0" rotWithShape="1">
            <a:blip r:embed="rId1">
              <a:extLst>
                <a:ext uri="{BEBA8EAE-BF5A-486C-A8C5-ECC9F3942E4B}">
                  <a14:imgProps xmlns:a14="http://schemas.microsoft.com/office/drawing/2010/main">
                    <a14:imgLayer r:embed="rId2">
                      <a14:imgEffect>
                        <a14:brightnessContrast contrast="20000"/>
                      </a14:imgEffect>
                      <a14:imgEffect>
                        <a14:sharpenSoften amount="25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1303655" y="4984750"/>
            <a:ext cx="10400665" cy="83058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5400" b="1" smtClean="0">
                <a:solidFill>
                  <a:schemeClr val="bg1"/>
                </a:solidFill>
                <a:cs typeface="Arial" panose="020B0604020202020204" pitchFamily="34" charset="0"/>
              </a:rPr>
              <a:t>项目一</a:t>
            </a:r>
            <a:r>
              <a:rPr lang="en-US" altLang="zh-CN" sz="5400" b="1" smtClean="0">
                <a:solidFill>
                  <a:schemeClr val="bg1"/>
                </a:solidFill>
                <a:cs typeface="Arial" panose="020B0604020202020204" pitchFamily="34" charset="0"/>
              </a:rPr>
              <a:t> </a:t>
            </a:r>
            <a:r>
              <a:rPr sz="5400" b="1" smtClean="0">
                <a:solidFill>
                  <a:schemeClr val="bg1"/>
                </a:solidFill>
                <a:cs typeface="Arial" panose="020B0604020202020204" pitchFamily="34" charset="0"/>
              </a:rPr>
              <a:t>会计职业认知</a:t>
            </a:r>
            <a:endParaRPr sz="5400" b="1" smtClean="0">
              <a:solidFill>
                <a:schemeClr val="bg1"/>
              </a:solidFill>
              <a:cs typeface="Arial" panose="020B0604020202020204" pitchFamily="34" charset="0"/>
            </a:endParaRPr>
          </a:p>
        </p:txBody>
      </p:sp>
      <p:sp>
        <p:nvSpPr>
          <p:cNvPr id="8" name="矩形 259"/>
          <p:cNvSpPr>
            <a:spLocks noChangeArrowheads="1"/>
          </p:cNvSpPr>
          <p:nvPr/>
        </p:nvSpPr>
        <p:spPr bwMode="auto">
          <a:xfrm>
            <a:off x="3118936" y="5818978"/>
            <a:ext cx="6620878" cy="27686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endParaRPr lang="zh-CN" altLang="en-US" sz="1800" dirty="0">
              <a:solidFill>
                <a:schemeClr val="bg1"/>
              </a:solidFill>
              <a:cs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7"/>
                                        </p:tgtEl>
                                        <p:attrNameLst>
                                          <p:attrName>ppt_y</p:attrName>
                                        </p:attrNameLst>
                                      </p:cBhvr>
                                      <p:tavLst>
                                        <p:tav tm="0">
                                          <p:val>
                                            <p:strVal val="#ppt_y"/>
                                          </p:val>
                                        </p:tav>
                                        <p:tav tm="100000">
                                          <p:val>
                                            <p:strVal val="#ppt_y"/>
                                          </p:val>
                                        </p:tav>
                                      </p:tavLst>
                                    </p:anim>
                                    <p:anim calcmode="lin" valueType="num">
                                      <p:cBhvr>
                                        <p:cTn id="1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7"/>
                                        </p:tgtEl>
                                      </p:cBhvr>
                                    </p:animEffect>
                                  </p:childTnLst>
                                </p:cTn>
                              </p:par>
                            </p:childTnLst>
                          </p:cTn>
                        </p:par>
                        <p:par>
                          <p:cTn id="18" fill="hold">
                            <p:stCondLst>
                              <p:cond delay="1950"/>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7"/>
                                        </p:tgtEl>
                                      </p:cBhvr>
                                    </p:animEffect>
                                    <p:animScale>
                                      <p:cBhvr>
                                        <p:cTn id="21" dur="250" autoRev="1" fill="hold"/>
                                        <p:tgtEl>
                                          <p:spTgt spid="7"/>
                                        </p:tgtEl>
                                      </p:cBhvr>
                                      <p:by x="105000" y="105000"/>
                                    </p:animScale>
                                  </p:childTnLst>
                                </p:cTn>
                              </p:par>
                            </p:childTnLst>
                          </p:cTn>
                        </p:par>
                        <p:par>
                          <p:cTn id="22" fill="hold">
                            <p:stCondLst>
                              <p:cond delay="245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8"/>
                                        </p:tgtEl>
                                        <p:attrNameLst>
                                          <p:attrName>ppt_y</p:attrName>
                                        </p:attrNameLst>
                                      </p:cBhvr>
                                      <p:tavLst>
                                        <p:tav tm="0">
                                          <p:val>
                                            <p:strVal val="#ppt_y"/>
                                          </p:val>
                                        </p:tav>
                                        <p:tav tm="100000">
                                          <p:val>
                                            <p:strVal val="#ppt_y"/>
                                          </p:val>
                                        </p:tav>
                                      </p:tavLst>
                                    </p:anim>
                                    <p:anim calcmode="lin" valueType="num">
                                      <p:cBhvr>
                                        <p:cTn id="2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8"/>
                                        </p:tgtEl>
                                      </p:cBhvr>
                                    </p:animEffect>
                                  </p:childTnLst>
                                </p:cTn>
                              </p:par>
                            </p:childTnLst>
                          </p:cTn>
                        </p:par>
                        <p:par>
                          <p:cTn id="30" fill="hold">
                            <p:stCondLst>
                              <p:cond delay="2950"/>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8"/>
                                        </p:tgtEl>
                                      </p:cBhvr>
                                    </p:animEffect>
                                    <p:animScale>
                                      <p:cBhvr>
                                        <p:cTn id="33"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P spid="8" grpId="0"/>
      <p:bldP spid="8"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65100" y="0"/>
            <a:ext cx="720090" cy="1000760"/>
            <a:chOff x="260" y="0"/>
            <a:chExt cx="1134" cy="1576"/>
          </a:xfrm>
        </p:grpSpPr>
        <p:sp>
          <p:nvSpPr>
            <p:cNvPr id="45" name="矩形 44"/>
            <p:cNvSpPr/>
            <p:nvPr/>
          </p:nvSpPr>
          <p:spPr>
            <a:xfrm>
              <a:off x="490" y="706"/>
              <a:ext cx="904" cy="87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260" y="0"/>
              <a:ext cx="847" cy="13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sp>
        <p:nvSpPr>
          <p:cNvPr id="47" name="文本框 46"/>
          <p:cNvSpPr txBox="1"/>
          <p:nvPr/>
        </p:nvSpPr>
        <p:spPr>
          <a:xfrm>
            <a:off x="1048046" y="482886"/>
            <a:ext cx="2844800" cy="492125"/>
          </a:xfrm>
          <a:prstGeom prst="rect">
            <a:avLst/>
          </a:prstGeom>
          <a:noFill/>
        </p:spPr>
        <p:txBody>
          <a:bodyPr wrap="none" lIns="0" tIns="0" rIns="0" bIns="0" rtlCol="0">
            <a:spAutoFit/>
          </a:bodyPr>
          <a:lstStyle/>
          <a:p>
            <a:pPr algn="l" defTabSz="963930"/>
            <a:r>
              <a:rPr lang="zh-CN" altLang="en-US" sz="3200" dirty="0">
                <a:solidFill>
                  <a:schemeClr val="accent2"/>
                </a:solidFill>
                <a:latin typeface="微软雅黑" panose="020B0503020204020204" pitchFamily="34" charset="-122"/>
                <a:ea typeface="微软雅黑" panose="020B0503020204020204" pitchFamily="34" charset="-122"/>
                <a:cs typeface="+mn-ea"/>
                <a:sym typeface="+mn-lt"/>
              </a:rPr>
              <a:t>资金循环周转图</a:t>
            </a:r>
            <a:endParaRPr lang="zh-CN" altLang="en-US" sz="3200" dirty="0">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2" name="文本框 1"/>
          <p:cNvSpPr txBox="1"/>
          <p:nvPr/>
        </p:nvSpPr>
        <p:spPr>
          <a:xfrm>
            <a:off x="1950085" y="2288540"/>
            <a:ext cx="9667240" cy="977265"/>
          </a:xfrm>
          <a:prstGeom prst="rect">
            <a:avLst/>
          </a:prstGeom>
          <a:noFill/>
        </p:spPr>
        <p:txBody>
          <a:bodyPr wrap="square" rtlCol="0">
            <a:spAutoFit/>
          </a:bodyPr>
          <a:p>
            <a:pPr marL="342900" lvl="0" indent="-342900" algn="just" eaLnBrk="1" hangingPunct="1">
              <a:lnSpc>
                <a:spcPct val="160000"/>
              </a:lnSpc>
              <a:buClr>
                <a:schemeClr val="tx2"/>
              </a:buClr>
              <a:buSzPct val="90000"/>
              <a:buFont typeface="Symbol" panose="05050102010706020507" pitchFamily="18" charset="2"/>
              <a:buNone/>
            </a:pPr>
            <a:r>
              <a:rPr lang="en-US" altLang="zh-CN" sz="3600" b="1" dirty="0">
                <a:solidFill>
                  <a:srgbClr val="000000"/>
                </a:solidFill>
                <a:latin typeface="楷体_GB2312" pitchFamily="49" charset="-122"/>
                <a:ea typeface="楷体_GB2312" pitchFamily="49" charset="-122"/>
                <a:sym typeface="楷体_GB2312" pitchFamily="49" charset="-122"/>
              </a:rPr>
              <a:t>    </a:t>
            </a:r>
            <a:endParaRPr lang="zh-CN" altLang="en-US" sz="3600" b="1" dirty="0">
              <a:solidFill>
                <a:srgbClr val="5A0D0B"/>
              </a:solidFill>
              <a:latin typeface="苏新诗柳楷简" panose="02010600000101010101" pitchFamily="2" charset="-122"/>
              <a:ea typeface="苏新诗柳楷简" panose="02010600000101010101" pitchFamily="2" charset="-122"/>
            </a:endParaRPr>
          </a:p>
        </p:txBody>
      </p:sp>
      <p:grpSp>
        <p:nvGrpSpPr>
          <p:cNvPr id="782" name="Group 969"/>
          <p:cNvGrpSpPr/>
          <p:nvPr/>
        </p:nvGrpSpPr>
        <p:grpSpPr>
          <a:xfrm>
            <a:off x="1621155" y="1796415"/>
            <a:ext cx="9442450" cy="4628515"/>
            <a:chOff x="1859" y="7633"/>
            <a:chExt cx="8026" cy="4157"/>
          </a:xfrm>
        </p:grpSpPr>
        <p:sp>
          <p:nvSpPr>
            <p:cNvPr id="783" name="Rectangle 970"/>
            <p:cNvSpPr>
              <a:spLocks noChangeArrowheads="1"/>
            </p:cNvSpPr>
            <p:nvPr/>
          </p:nvSpPr>
          <p:spPr bwMode="auto">
            <a:xfrm>
              <a:off x="3351" y="9961"/>
              <a:ext cx="2198" cy="509"/>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p>
              <a:pPr algn="just"/>
              <a:r>
                <a:rPr lang="en-US" altLang="zh-CN" kern="100">
                  <a:latin typeface="黑体" panose="02010609060101010101" pitchFamily="49" charset="-122"/>
                  <a:ea typeface="黑体" panose="02010609060101010101" pitchFamily="49" charset="-122"/>
                  <a:cs typeface="Times New Roman" panose="02020603050405020304"/>
                  <a:sym typeface="Times New Roman" panose="02020603050405020304"/>
                </a:rPr>
                <a:t>固定资产等劳动资料</a:t>
              </a:r>
              <a:endParaRPr lang="en-US" altLang="zh-CN" kern="100">
                <a:latin typeface="黑体" panose="02010609060101010101" pitchFamily="49" charset="-122"/>
                <a:ea typeface="黑体" panose="02010609060101010101" pitchFamily="49" charset="-122"/>
                <a:cs typeface="Times New Roman" panose="02020603050405020304"/>
                <a:sym typeface="Times New Roman" panose="02020603050405020304"/>
              </a:endParaRPr>
            </a:p>
          </p:txBody>
        </p:sp>
        <p:grpSp>
          <p:nvGrpSpPr>
            <p:cNvPr id="784" name="Group 971"/>
            <p:cNvGrpSpPr/>
            <p:nvPr/>
          </p:nvGrpSpPr>
          <p:grpSpPr>
            <a:xfrm>
              <a:off x="2138" y="9091"/>
              <a:ext cx="7628" cy="479"/>
              <a:chOff x="2138" y="9091"/>
              <a:chExt cx="7628" cy="479"/>
            </a:xfrm>
          </p:grpSpPr>
          <p:sp>
            <p:nvSpPr>
              <p:cNvPr id="785" name="Rectangle 972"/>
              <p:cNvSpPr>
                <a:spLocks noChangeArrowheads="1"/>
              </p:cNvSpPr>
              <p:nvPr/>
            </p:nvSpPr>
            <p:spPr bwMode="auto">
              <a:xfrm>
                <a:off x="2138" y="9106"/>
                <a:ext cx="1148" cy="464"/>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p>
                <a:pPr algn="just"/>
                <a:r>
                  <a:rPr lang="en-US" altLang="zh-CN" kern="100">
                    <a:latin typeface="黑体" panose="02010609060101010101" pitchFamily="49" charset="-122"/>
                    <a:ea typeface="黑体" panose="02010609060101010101" pitchFamily="49" charset="-122"/>
                    <a:cs typeface="Times New Roman" panose="02020603050405020304"/>
                    <a:sym typeface="Times New Roman" panose="02020603050405020304"/>
                  </a:rPr>
                  <a:t>货币资金</a:t>
                </a:r>
                <a:endParaRPr lang="en-US" altLang="zh-CN" kern="100">
                  <a:latin typeface="黑体" panose="02010609060101010101" pitchFamily="49" charset="-122"/>
                  <a:ea typeface="黑体" panose="02010609060101010101" pitchFamily="49" charset="-122"/>
                  <a:cs typeface="Times New Roman" panose="02020603050405020304"/>
                  <a:sym typeface="Times New Roman" panose="02020603050405020304"/>
                </a:endParaRPr>
              </a:p>
            </p:txBody>
          </p:sp>
          <p:sp>
            <p:nvSpPr>
              <p:cNvPr id="786" name="Rectangle 973"/>
              <p:cNvSpPr>
                <a:spLocks noChangeArrowheads="1"/>
              </p:cNvSpPr>
              <p:nvPr/>
            </p:nvSpPr>
            <p:spPr bwMode="auto">
              <a:xfrm>
                <a:off x="3720" y="9106"/>
                <a:ext cx="1148" cy="464"/>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p>
                <a:pPr algn="just">
                  <a:buClrTx/>
                  <a:buSzTx/>
                  <a:buFontTx/>
                </a:pPr>
                <a:r>
                  <a:rPr lang="en-US" altLang="zh-CN" sz="1800" kern="100">
                    <a:latin typeface="黑体" panose="02010609060101010101" pitchFamily="49" charset="-122"/>
                    <a:ea typeface="黑体" panose="02010609060101010101" pitchFamily="49" charset="-122"/>
                    <a:cs typeface="Times New Roman" panose="02020603050405020304"/>
                    <a:sym typeface="Times New Roman" panose="02020603050405020304"/>
                  </a:rPr>
                  <a:t>储备资金</a:t>
                </a:r>
                <a:endParaRPr lang="en-US" altLang="zh-CN" sz="1800" kern="100">
                  <a:latin typeface="黑体" panose="02010609060101010101" pitchFamily="49" charset="-122"/>
                  <a:ea typeface="黑体" panose="02010609060101010101" pitchFamily="49" charset="-122"/>
                  <a:cs typeface="Times New Roman" panose="02020603050405020304"/>
                  <a:sym typeface="Times New Roman" panose="02020603050405020304"/>
                </a:endParaRPr>
              </a:p>
            </p:txBody>
          </p:sp>
          <p:sp>
            <p:nvSpPr>
              <p:cNvPr id="787" name="Rectangle 974"/>
              <p:cNvSpPr>
                <a:spLocks noChangeArrowheads="1"/>
              </p:cNvSpPr>
              <p:nvPr/>
            </p:nvSpPr>
            <p:spPr bwMode="auto">
              <a:xfrm>
                <a:off x="5393" y="9106"/>
                <a:ext cx="1145" cy="449"/>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p>
                <a:pPr algn="ctr">
                  <a:buClrTx/>
                  <a:buSzTx/>
                  <a:buFontTx/>
                </a:pPr>
                <a:r>
                  <a:rPr lang="en-US" altLang="zh-CN" sz="1800" kern="100">
                    <a:latin typeface="黑体" panose="02010609060101010101" pitchFamily="49" charset="-122"/>
                    <a:ea typeface="黑体" panose="02010609060101010101" pitchFamily="49" charset="-122"/>
                    <a:cs typeface="Times New Roman" panose="02020603050405020304"/>
                    <a:sym typeface="Times New Roman" panose="02020603050405020304"/>
                  </a:rPr>
                  <a:t>生产资金</a:t>
                </a:r>
                <a:endParaRPr lang="en-US" altLang="zh-CN" sz="1800" kern="100">
                  <a:latin typeface="黑体" panose="02010609060101010101" pitchFamily="49" charset="-122"/>
                  <a:ea typeface="黑体" panose="02010609060101010101" pitchFamily="49" charset="-122"/>
                  <a:cs typeface="Times New Roman" panose="02020603050405020304"/>
                  <a:sym typeface="Times New Roman" panose="02020603050405020304"/>
                </a:endParaRPr>
              </a:p>
            </p:txBody>
          </p:sp>
          <p:sp>
            <p:nvSpPr>
              <p:cNvPr id="788" name="Rectangle 975"/>
              <p:cNvSpPr>
                <a:spLocks noChangeArrowheads="1"/>
              </p:cNvSpPr>
              <p:nvPr/>
            </p:nvSpPr>
            <p:spPr bwMode="auto">
              <a:xfrm>
                <a:off x="7013" y="9091"/>
                <a:ext cx="1148" cy="464"/>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p>
                <a:pPr algn="just"/>
                <a:r>
                  <a:rPr lang="en-US" altLang="zh-CN" kern="100">
                    <a:latin typeface="黑体" panose="02010609060101010101" pitchFamily="49" charset="-122"/>
                    <a:ea typeface="黑体" panose="02010609060101010101" pitchFamily="49" charset="-122"/>
                    <a:cs typeface="Times New Roman" panose="02020603050405020304"/>
                    <a:sym typeface="Times New Roman" panose="02020603050405020304"/>
                  </a:rPr>
                  <a:t>成品资金</a:t>
                </a:r>
                <a:endParaRPr lang="en-US" altLang="zh-CN" kern="100">
                  <a:latin typeface="黑体" panose="02010609060101010101" pitchFamily="49" charset="-122"/>
                  <a:ea typeface="黑体" panose="02010609060101010101" pitchFamily="49" charset="-122"/>
                  <a:cs typeface="Times New Roman" panose="02020603050405020304"/>
                  <a:sym typeface="Times New Roman" panose="02020603050405020304"/>
                </a:endParaRPr>
              </a:p>
            </p:txBody>
          </p:sp>
          <p:sp>
            <p:nvSpPr>
              <p:cNvPr id="789" name="Rectangle 976"/>
              <p:cNvSpPr>
                <a:spLocks noChangeArrowheads="1"/>
              </p:cNvSpPr>
              <p:nvPr/>
            </p:nvSpPr>
            <p:spPr bwMode="auto">
              <a:xfrm>
                <a:off x="8618" y="9091"/>
                <a:ext cx="1148" cy="464"/>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p>
                <a:pPr algn="just"/>
                <a:r>
                  <a:rPr lang="en-US" altLang="zh-CN" kern="100">
                    <a:latin typeface="黑体" panose="02010609060101010101" pitchFamily="49" charset="-122"/>
                    <a:ea typeface="黑体" panose="02010609060101010101" pitchFamily="49" charset="-122"/>
                    <a:cs typeface="Times New Roman" panose="02020603050405020304"/>
                    <a:sym typeface="Times New Roman" panose="02020603050405020304"/>
                  </a:rPr>
                  <a:t>货币资金</a:t>
                </a:r>
                <a:endParaRPr lang="en-US" altLang="zh-CN" kern="100">
                  <a:latin typeface="黑体" panose="02010609060101010101" pitchFamily="49" charset="-122"/>
                  <a:ea typeface="黑体" panose="02010609060101010101" pitchFamily="49" charset="-122"/>
                  <a:cs typeface="Times New Roman" panose="02020603050405020304"/>
                  <a:sym typeface="Times New Roman" panose="02020603050405020304"/>
                </a:endParaRPr>
              </a:p>
            </p:txBody>
          </p:sp>
          <p:cxnSp>
            <p:nvCxnSpPr>
              <p:cNvPr id="790" name="AutoShape 977"/>
              <p:cNvCxnSpPr>
                <a:cxnSpLocks noChangeShapeType="1"/>
              </p:cNvCxnSpPr>
              <p:nvPr/>
            </p:nvCxnSpPr>
            <p:spPr bwMode="auto">
              <a:xfrm>
                <a:off x="3300" y="9335"/>
                <a:ext cx="436" cy="1"/>
              </a:xfrm>
              <a:prstGeom prst="straightConnector1">
                <a:avLst/>
              </a:prstGeom>
              <a:noFill/>
              <a:ln w="9525">
                <a:solidFill>
                  <a:srgbClr val="000000"/>
                </a:solidFill>
                <a:round/>
                <a:tailEnd type="triangle" w="med" len="med"/>
              </a:ln>
            </p:spPr>
          </p:cxnSp>
          <p:cxnSp>
            <p:nvCxnSpPr>
              <p:cNvPr id="791" name="AutoShape 978"/>
              <p:cNvCxnSpPr>
                <a:cxnSpLocks noChangeShapeType="1"/>
              </p:cNvCxnSpPr>
              <p:nvPr/>
            </p:nvCxnSpPr>
            <p:spPr bwMode="auto">
              <a:xfrm>
                <a:off x="4882" y="9334"/>
                <a:ext cx="511" cy="0"/>
              </a:xfrm>
              <a:prstGeom prst="straightConnector1">
                <a:avLst/>
              </a:prstGeom>
              <a:noFill/>
              <a:ln w="9525">
                <a:solidFill>
                  <a:srgbClr val="000000"/>
                </a:solidFill>
                <a:round/>
                <a:tailEnd type="triangle" w="med" len="med"/>
              </a:ln>
            </p:spPr>
          </p:cxnSp>
          <p:cxnSp>
            <p:nvCxnSpPr>
              <p:cNvPr id="792" name="AutoShape 979"/>
              <p:cNvCxnSpPr>
                <a:cxnSpLocks noChangeShapeType="1"/>
              </p:cNvCxnSpPr>
              <p:nvPr/>
            </p:nvCxnSpPr>
            <p:spPr bwMode="auto">
              <a:xfrm flipV="1">
                <a:off x="6526" y="9334"/>
                <a:ext cx="487" cy="2"/>
              </a:xfrm>
              <a:prstGeom prst="straightConnector1">
                <a:avLst/>
              </a:prstGeom>
              <a:noFill/>
              <a:ln w="9525">
                <a:solidFill>
                  <a:srgbClr val="000000"/>
                </a:solidFill>
                <a:round/>
                <a:tailEnd type="triangle" w="med" len="med"/>
              </a:ln>
            </p:spPr>
          </p:cxnSp>
          <p:cxnSp>
            <p:nvCxnSpPr>
              <p:cNvPr id="793" name="AutoShape 980"/>
              <p:cNvCxnSpPr>
                <a:cxnSpLocks noChangeShapeType="1"/>
              </p:cNvCxnSpPr>
              <p:nvPr/>
            </p:nvCxnSpPr>
            <p:spPr bwMode="auto">
              <a:xfrm flipV="1">
                <a:off x="8153" y="9322"/>
                <a:ext cx="420" cy="14"/>
              </a:xfrm>
              <a:prstGeom prst="straightConnector1">
                <a:avLst/>
              </a:prstGeom>
              <a:noFill/>
              <a:ln w="9525">
                <a:solidFill>
                  <a:srgbClr val="000000"/>
                </a:solidFill>
                <a:round/>
                <a:tailEnd type="triangle" w="med" len="med"/>
              </a:ln>
            </p:spPr>
          </p:cxnSp>
        </p:grpSp>
        <p:grpSp>
          <p:nvGrpSpPr>
            <p:cNvPr id="794" name="Group 981"/>
            <p:cNvGrpSpPr/>
            <p:nvPr/>
          </p:nvGrpSpPr>
          <p:grpSpPr>
            <a:xfrm>
              <a:off x="1859" y="7633"/>
              <a:ext cx="810" cy="1458"/>
              <a:chOff x="1859" y="7633"/>
              <a:chExt cx="810" cy="1458"/>
            </a:xfrm>
          </p:grpSpPr>
          <p:cxnSp>
            <p:nvCxnSpPr>
              <p:cNvPr id="795" name="AutoShape 982"/>
              <p:cNvCxnSpPr>
                <a:cxnSpLocks noChangeShapeType="1"/>
              </p:cNvCxnSpPr>
              <p:nvPr/>
            </p:nvCxnSpPr>
            <p:spPr bwMode="auto">
              <a:xfrm flipH="1">
                <a:off x="2378" y="8315"/>
                <a:ext cx="15" cy="776"/>
              </a:xfrm>
              <a:prstGeom prst="straightConnector1">
                <a:avLst/>
              </a:prstGeom>
              <a:noFill/>
              <a:ln w="9525">
                <a:solidFill>
                  <a:srgbClr val="000000"/>
                </a:solidFill>
                <a:round/>
                <a:tailEnd type="triangle" w="med" len="med"/>
              </a:ln>
            </p:spPr>
          </p:cxnSp>
          <p:sp>
            <p:nvSpPr>
              <p:cNvPr id="796" name="Rectangle 983"/>
              <p:cNvSpPr>
                <a:spLocks noChangeArrowheads="1"/>
              </p:cNvSpPr>
              <p:nvPr/>
            </p:nvSpPr>
            <p:spPr bwMode="auto">
              <a:xfrm>
                <a:off x="1859" y="7633"/>
                <a:ext cx="810" cy="757"/>
              </a:xfrm>
              <a:prstGeom prst="rect">
                <a:avLst/>
              </a:prstGeom>
              <a:solidFill>
                <a:srgbClr val="FFFFFF"/>
              </a:solidFill>
              <a:ln>
                <a:noFill/>
              </a:ln>
            </p:spPr>
            <p:txBody>
              <a:bodyPr rot="0" vert="horz" wrap="square" lIns="91440" tIns="45720" rIns="91440" bIns="45720" anchor="t" anchorCtr="0" upright="1">
                <a:noAutofit/>
              </a:bodyPr>
              <a:p>
                <a:pPr algn="ctr"/>
                <a:r>
                  <a:rPr lang="en-US" altLang="zh-CN" kern="100">
                    <a:latin typeface="Calibri" panose="020F0502020204030204"/>
                    <a:ea typeface="宋体" panose="02010600030101010101" pitchFamily="2" charset="-122"/>
                    <a:cs typeface="Times New Roman" panose="02020603050405020304"/>
                    <a:sym typeface="Times New Roman" panose="02020603050405020304"/>
                  </a:rPr>
                  <a:t>资金投入</a:t>
                </a:r>
                <a:endParaRPr lang="en-US" altLang="zh-CN" kern="100">
                  <a:latin typeface="Calibri" panose="020F0502020204030204"/>
                  <a:ea typeface="宋体" panose="02010600030101010101" pitchFamily="2" charset="-122"/>
                  <a:cs typeface="Times New Roman" panose="02020603050405020304"/>
                  <a:sym typeface="Times New Roman" panose="02020603050405020304"/>
                </a:endParaRPr>
              </a:p>
            </p:txBody>
          </p:sp>
        </p:grpSp>
        <p:grpSp>
          <p:nvGrpSpPr>
            <p:cNvPr id="797" name="Group 984"/>
            <p:cNvGrpSpPr/>
            <p:nvPr/>
          </p:nvGrpSpPr>
          <p:grpSpPr>
            <a:xfrm>
              <a:off x="2431" y="9570"/>
              <a:ext cx="6794" cy="2220"/>
              <a:chOff x="2431" y="9570"/>
              <a:chExt cx="6794" cy="2220"/>
            </a:xfrm>
          </p:grpSpPr>
          <p:cxnSp>
            <p:nvCxnSpPr>
              <p:cNvPr id="798" name="AutoShape 985"/>
              <p:cNvCxnSpPr>
                <a:cxnSpLocks noChangeShapeType="1"/>
              </p:cNvCxnSpPr>
              <p:nvPr/>
            </p:nvCxnSpPr>
            <p:spPr bwMode="auto">
              <a:xfrm>
                <a:off x="9203" y="9570"/>
                <a:ext cx="22" cy="2220"/>
              </a:xfrm>
              <a:prstGeom prst="straightConnector1">
                <a:avLst/>
              </a:prstGeom>
              <a:noFill/>
              <a:ln w="9525">
                <a:solidFill>
                  <a:srgbClr val="000000"/>
                </a:solidFill>
                <a:round/>
              </a:ln>
            </p:spPr>
          </p:cxnSp>
          <p:cxnSp>
            <p:nvCxnSpPr>
              <p:cNvPr id="799" name="AutoShape 986"/>
              <p:cNvCxnSpPr>
                <a:cxnSpLocks noChangeShapeType="1"/>
              </p:cNvCxnSpPr>
              <p:nvPr/>
            </p:nvCxnSpPr>
            <p:spPr bwMode="auto">
              <a:xfrm>
                <a:off x="2453" y="11730"/>
                <a:ext cx="6772" cy="45"/>
              </a:xfrm>
              <a:prstGeom prst="straightConnector1">
                <a:avLst/>
              </a:prstGeom>
              <a:noFill/>
              <a:ln w="9525">
                <a:solidFill>
                  <a:srgbClr val="000000"/>
                </a:solidFill>
                <a:round/>
              </a:ln>
            </p:spPr>
          </p:cxnSp>
          <p:cxnSp>
            <p:nvCxnSpPr>
              <p:cNvPr id="25600" name="AutoShape 987"/>
              <p:cNvCxnSpPr>
                <a:cxnSpLocks noChangeShapeType="1"/>
              </p:cNvCxnSpPr>
              <p:nvPr/>
            </p:nvCxnSpPr>
            <p:spPr bwMode="auto">
              <a:xfrm flipH="1" flipV="1">
                <a:off x="2431" y="9578"/>
                <a:ext cx="14" cy="2160"/>
              </a:xfrm>
              <a:prstGeom prst="straightConnector1">
                <a:avLst/>
              </a:prstGeom>
              <a:noFill/>
              <a:ln w="9525">
                <a:solidFill>
                  <a:srgbClr val="000000"/>
                </a:solidFill>
                <a:round/>
                <a:tailEnd type="triangle" w="med" len="med"/>
              </a:ln>
            </p:spPr>
          </p:cxnSp>
        </p:grpSp>
        <p:grpSp>
          <p:nvGrpSpPr>
            <p:cNvPr id="25601" name="Group 988"/>
            <p:cNvGrpSpPr/>
            <p:nvPr/>
          </p:nvGrpSpPr>
          <p:grpSpPr>
            <a:xfrm>
              <a:off x="2603" y="9555"/>
              <a:ext cx="3547" cy="1792"/>
              <a:chOff x="2603" y="9555"/>
              <a:chExt cx="3547" cy="1792"/>
            </a:xfrm>
          </p:grpSpPr>
          <p:sp>
            <p:nvSpPr>
              <p:cNvPr id="25602" name="Rectangle 989"/>
              <p:cNvSpPr>
                <a:spLocks noChangeArrowheads="1"/>
              </p:cNvSpPr>
              <p:nvPr/>
            </p:nvSpPr>
            <p:spPr bwMode="auto">
              <a:xfrm>
                <a:off x="3369" y="10838"/>
                <a:ext cx="2198" cy="509"/>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p>
                <a:pPr algn="ctr"/>
                <a:r>
                  <a:rPr lang="en-US" altLang="zh-CN" kern="100">
                    <a:latin typeface="黑体" panose="02010609060101010101" pitchFamily="49" charset="-122"/>
                    <a:ea typeface="黑体" panose="02010609060101010101" pitchFamily="49" charset="-122"/>
                    <a:cs typeface="Times New Roman" panose="02020603050405020304"/>
                    <a:sym typeface="Times New Roman" panose="02020603050405020304"/>
                  </a:rPr>
                  <a:t>职工薪酬等费用</a:t>
                </a:r>
                <a:endParaRPr lang="en-US" altLang="zh-CN" kern="100">
                  <a:latin typeface="黑体" panose="02010609060101010101" pitchFamily="49" charset="-122"/>
                  <a:ea typeface="黑体" panose="02010609060101010101" pitchFamily="49" charset="-122"/>
                  <a:cs typeface="Times New Roman" panose="02020603050405020304"/>
                  <a:sym typeface="Times New Roman" panose="02020603050405020304"/>
                </a:endParaRPr>
              </a:p>
            </p:txBody>
          </p:sp>
          <p:cxnSp>
            <p:nvCxnSpPr>
              <p:cNvPr id="25603" name="AutoShape 990"/>
              <p:cNvCxnSpPr>
                <a:cxnSpLocks noChangeShapeType="1"/>
              </p:cNvCxnSpPr>
              <p:nvPr/>
            </p:nvCxnSpPr>
            <p:spPr bwMode="auto">
              <a:xfrm>
                <a:off x="2603" y="9555"/>
                <a:ext cx="15" cy="1598"/>
              </a:xfrm>
              <a:prstGeom prst="straightConnector1">
                <a:avLst/>
              </a:prstGeom>
              <a:noFill/>
              <a:ln w="9525">
                <a:solidFill>
                  <a:srgbClr val="000000"/>
                </a:solidFill>
                <a:round/>
              </a:ln>
            </p:spPr>
          </p:cxnSp>
          <p:cxnSp>
            <p:nvCxnSpPr>
              <p:cNvPr id="25604" name="AutoShape 991"/>
              <p:cNvCxnSpPr>
                <a:cxnSpLocks noChangeShapeType="1"/>
              </p:cNvCxnSpPr>
              <p:nvPr/>
            </p:nvCxnSpPr>
            <p:spPr bwMode="auto">
              <a:xfrm>
                <a:off x="2618" y="11153"/>
                <a:ext cx="751" cy="0"/>
              </a:xfrm>
              <a:prstGeom prst="straightConnector1">
                <a:avLst/>
              </a:prstGeom>
              <a:noFill/>
              <a:ln w="9525">
                <a:solidFill>
                  <a:srgbClr val="000000"/>
                </a:solidFill>
                <a:round/>
              </a:ln>
            </p:spPr>
          </p:cxnSp>
          <p:cxnSp>
            <p:nvCxnSpPr>
              <p:cNvPr id="25606" name="AutoShape 992"/>
              <p:cNvCxnSpPr>
                <a:cxnSpLocks noChangeShapeType="1"/>
              </p:cNvCxnSpPr>
              <p:nvPr/>
            </p:nvCxnSpPr>
            <p:spPr bwMode="auto">
              <a:xfrm>
                <a:off x="5567" y="11145"/>
                <a:ext cx="561" cy="1"/>
              </a:xfrm>
              <a:prstGeom prst="straightConnector1">
                <a:avLst/>
              </a:prstGeom>
              <a:noFill/>
              <a:ln w="9525">
                <a:solidFill>
                  <a:srgbClr val="000000"/>
                </a:solidFill>
                <a:round/>
              </a:ln>
            </p:spPr>
          </p:cxnSp>
          <p:cxnSp>
            <p:nvCxnSpPr>
              <p:cNvPr id="25607" name="AutoShape 993"/>
              <p:cNvCxnSpPr>
                <a:cxnSpLocks noChangeShapeType="1"/>
              </p:cNvCxnSpPr>
              <p:nvPr/>
            </p:nvCxnSpPr>
            <p:spPr bwMode="auto">
              <a:xfrm flipV="1">
                <a:off x="6128" y="9578"/>
                <a:ext cx="22" cy="1567"/>
              </a:xfrm>
              <a:prstGeom prst="straightConnector1">
                <a:avLst/>
              </a:prstGeom>
              <a:noFill/>
              <a:ln w="9525">
                <a:solidFill>
                  <a:srgbClr val="000000"/>
                </a:solidFill>
                <a:round/>
                <a:tailEnd type="triangle" w="med" len="med"/>
              </a:ln>
            </p:spPr>
          </p:cxnSp>
        </p:grpSp>
        <p:grpSp>
          <p:nvGrpSpPr>
            <p:cNvPr id="25608" name="Group 994"/>
            <p:cNvGrpSpPr/>
            <p:nvPr/>
          </p:nvGrpSpPr>
          <p:grpSpPr>
            <a:xfrm>
              <a:off x="2783" y="7633"/>
              <a:ext cx="7102" cy="1473"/>
              <a:chOff x="2783" y="7633"/>
              <a:chExt cx="7102" cy="1473"/>
            </a:xfrm>
          </p:grpSpPr>
          <p:cxnSp>
            <p:nvCxnSpPr>
              <p:cNvPr id="25609" name="AutoShape 995"/>
              <p:cNvCxnSpPr>
                <a:cxnSpLocks noChangeShapeType="1"/>
              </p:cNvCxnSpPr>
              <p:nvPr/>
            </p:nvCxnSpPr>
            <p:spPr bwMode="auto">
              <a:xfrm flipV="1">
                <a:off x="9458" y="8411"/>
                <a:ext cx="16" cy="669"/>
              </a:xfrm>
              <a:prstGeom prst="straightConnector1">
                <a:avLst/>
              </a:prstGeom>
              <a:noFill/>
              <a:ln w="9525">
                <a:solidFill>
                  <a:srgbClr val="000000"/>
                </a:solidFill>
                <a:round/>
                <a:tailEnd type="triangle" w="med" len="med"/>
              </a:ln>
            </p:spPr>
          </p:cxnSp>
          <p:sp>
            <p:nvSpPr>
              <p:cNvPr id="25610" name="Rectangle 996"/>
              <p:cNvSpPr>
                <a:spLocks noChangeArrowheads="1"/>
              </p:cNvSpPr>
              <p:nvPr/>
            </p:nvSpPr>
            <p:spPr bwMode="auto">
              <a:xfrm>
                <a:off x="9075" y="7633"/>
                <a:ext cx="810" cy="757"/>
              </a:xfrm>
              <a:prstGeom prst="rect">
                <a:avLst/>
              </a:prstGeom>
              <a:solidFill>
                <a:srgbClr val="FFFFFF"/>
              </a:solidFill>
              <a:ln>
                <a:noFill/>
              </a:ln>
            </p:spPr>
            <p:txBody>
              <a:bodyPr rot="0" vert="horz" wrap="square" lIns="91440" tIns="45720" rIns="91440" bIns="45720" anchor="t" anchorCtr="0" upright="1">
                <a:noAutofit/>
              </a:bodyPr>
              <a:p>
                <a:pPr algn="ctr"/>
                <a:r>
                  <a:rPr lang="en-US" altLang="zh-CN" kern="100">
                    <a:latin typeface="Calibri" panose="020F0502020204030204"/>
                    <a:ea typeface="宋体" panose="02010600030101010101" pitchFamily="2" charset="-122"/>
                    <a:cs typeface="Times New Roman" panose="02020603050405020304"/>
                    <a:sym typeface="Times New Roman" panose="02020603050405020304"/>
                  </a:rPr>
                  <a:t>资金退出</a:t>
                </a:r>
                <a:endParaRPr lang="en-US" altLang="zh-CN" kern="100">
                  <a:latin typeface="Calibri" panose="020F0502020204030204"/>
                  <a:ea typeface="宋体" panose="02010600030101010101" pitchFamily="2" charset="-122"/>
                  <a:cs typeface="Times New Roman" panose="02020603050405020304"/>
                  <a:sym typeface="Times New Roman" panose="02020603050405020304"/>
                </a:endParaRPr>
              </a:p>
            </p:txBody>
          </p:sp>
          <p:grpSp>
            <p:nvGrpSpPr>
              <p:cNvPr id="25611" name="Group 997"/>
              <p:cNvGrpSpPr/>
              <p:nvPr/>
            </p:nvGrpSpPr>
            <p:grpSpPr>
              <a:xfrm>
                <a:off x="2783" y="7730"/>
                <a:ext cx="6240" cy="1376"/>
                <a:chOff x="2783" y="7730"/>
                <a:chExt cx="6240" cy="1376"/>
              </a:xfrm>
            </p:grpSpPr>
            <p:sp>
              <p:nvSpPr>
                <p:cNvPr id="25612" name="Rectangle 998"/>
                <p:cNvSpPr>
                  <a:spLocks noChangeArrowheads="1"/>
                </p:cNvSpPr>
                <p:nvPr/>
              </p:nvSpPr>
              <p:spPr bwMode="auto">
                <a:xfrm>
                  <a:off x="7935" y="7730"/>
                  <a:ext cx="810" cy="757"/>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p>
                  <a:pPr algn="ctr"/>
                  <a:r>
                    <a:rPr lang="en-US" altLang="zh-CN" kern="100">
                      <a:latin typeface="黑体" panose="02010609060101010101" pitchFamily="49" charset="-122"/>
                      <a:ea typeface="黑体" panose="02010609060101010101" pitchFamily="49" charset="-122"/>
                      <a:cs typeface="Times New Roman" panose="02020603050405020304"/>
                      <a:sym typeface="Times New Roman" panose="02020603050405020304"/>
                    </a:rPr>
                    <a:t>销售过程</a:t>
                  </a:r>
                  <a:endParaRPr lang="en-US" altLang="zh-CN" kern="100">
                    <a:latin typeface="黑体" panose="02010609060101010101" pitchFamily="49" charset="-122"/>
                    <a:ea typeface="黑体" panose="02010609060101010101" pitchFamily="49" charset="-122"/>
                    <a:cs typeface="Times New Roman" panose="02020603050405020304"/>
                    <a:sym typeface="Times New Roman" panose="02020603050405020304"/>
                  </a:endParaRPr>
                </a:p>
              </p:txBody>
            </p:sp>
            <p:grpSp>
              <p:nvGrpSpPr>
                <p:cNvPr id="25613" name="Group 999"/>
                <p:cNvGrpSpPr/>
                <p:nvPr/>
              </p:nvGrpSpPr>
              <p:grpSpPr>
                <a:xfrm>
                  <a:off x="2783" y="7790"/>
                  <a:ext cx="4575" cy="1316"/>
                  <a:chOff x="2783" y="7790"/>
                  <a:chExt cx="4575" cy="1316"/>
                </a:xfrm>
              </p:grpSpPr>
              <p:sp>
                <p:nvSpPr>
                  <p:cNvPr id="25614" name="Rectangle 1000"/>
                  <p:cNvSpPr>
                    <a:spLocks noChangeArrowheads="1"/>
                  </p:cNvSpPr>
                  <p:nvPr/>
                </p:nvSpPr>
                <p:spPr bwMode="auto">
                  <a:xfrm>
                    <a:off x="5579" y="7796"/>
                    <a:ext cx="810" cy="757"/>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p>
                    <a:pPr algn="ctr"/>
                    <a:r>
                      <a:rPr lang="en-US" altLang="zh-CN" kern="100">
                        <a:latin typeface="黑体" panose="02010609060101010101" pitchFamily="49" charset="-122"/>
                        <a:ea typeface="黑体" panose="02010609060101010101" pitchFamily="49" charset="-122"/>
                        <a:cs typeface="Times New Roman" panose="02020603050405020304"/>
                        <a:sym typeface="Times New Roman" panose="02020603050405020304"/>
                      </a:rPr>
                      <a:t>生产过程</a:t>
                    </a:r>
                    <a:endParaRPr lang="en-US" altLang="zh-CN" kern="100">
                      <a:latin typeface="黑体" panose="02010609060101010101" pitchFamily="49" charset="-122"/>
                      <a:ea typeface="黑体" panose="02010609060101010101" pitchFamily="49" charset="-122"/>
                      <a:cs typeface="Times New Roman" panose="02020603050405020304"/>
                      <a:sym typeface="Times New Roman" panose="02020603050405020304"/>
                    </a:endParaRPr>
                  </a:p>
                </p:txBody>
              </p:sp>
              <p:grpSp>
                <p:nvGrpSpPr>
                  <p:cNvPr id="25615" name="Group 1001"/>
                  <p:cNvGrpSpPr/>
                  <p:nvPr/>
                </p:nvGrpSpPr>
                <p:grpSpPr>
                  <a:xfrm>
                    <a:off x="2783" y="7790"/>
                    <a:ext cx="1312" cy="1316"/>
                    <a:chOff x="2783" y="7790"/>
                    <a:chExt cx="1312" cy="1316"/>
                  </a:xfrm>
                </p:grpSpPr>
                <p:sp>
                  <p:nvSpPr>
                    <p:cNvPr id="25616" name="Rectangle 1002"/>
                    <p:cNvSpPr>
                      <a:spLocks noChangeArrowheads="1"/>
                    </p:cNvSpPr>
                    <p:nvPr/>
                  </p:nvSpPr>
                  <p:spPr bwMode="auto">
                    <a:xfrm>
                      <a:off x="2977" y="7790"/>
                      <a:ext cx="810" cy="757"/>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p>
                      <a:pPr algn="ctr">
                        <a:buClrTx/>
                        <a:buSzTx/>
                        <a:buFontTx/>
                      </a:pPr>
                      <a:r>
                        <a:rPr lang="zh-CN" altLang="en-US" sz="1800" kern="100">
                          <a:latin typeface="黑体" panose="02010609060101010101" pitchFamily="49" charset="-122"/>
                          <a:ea typeface="黑体" panose="02010609060101010101" pitchFamily="49" charset="-122"/>
                          <a:cs typeface="Times New Roman" panose="02020603050405020304"/>
                          <a:sym typeface="Times New Roman" panose="02020603050405020304"/>
                        </a:rPr>
                        <a:t>供应过程</a:t>
                      </a:r>
                      <a:endParaRPr lang="zh-CN" altLang="en-US" sz="1800" kern="100">
                        <a:latin typeface="黑体" panose="02010609060101010101" pitchFamily="49" charset="-122"/>
                        <a:ea typeface="黑体" panose="02010609060101010101" pitchFamily="49" charset="-122"/>
                        <a:cs typeface="Times New Roman" panose="02020603050405020304"/>
                        <a:sym typeface="Times New Roman" panose="02020603050405020304"/>
                      </a:endParaRPr>
                    </a:p>
                  </p:txBody>
                </p:sp>
                <p:cxnSp>
                  <p:nvCxnSpPr>
                    <p:cNvPr id="25617" name="AutoShape 1003"/>
                    <p:cNvCxnSpPr>
                      <a:cxnSpLocks noChangeShapeType="1"/>
                    </p:cNvCxnSpPr>
                    <p:nvPr/>
                  </p:nvCxnSpPr>
                  <p:spPr bwMode="auto">
                    <a:xfrm>
                      <a:off x="2783" y="8190"/>
                      <a:ext cx="0" cy="901"/>
                    </a:xfrm>
                    <a:prstGeom prst="straightConnector1">
                      <a:avLst/>
                    </a:prstGeom>
                    <a:noFill/>
                    <a:ln w="9525">
                      <a:solidFill>
                        <a:srgbClr val="000000"/>
                      </a:solidFill>
                      <a:round/>
                    </a:ln>
                  </p:spPr>
                </p:cxnSp>
                <p:cxnSp>
                  <p:nvCxnSpPr>
                    <p:cNvPr id="25618" name="AutoShape 1004"/>
                    <p:cNvCxnSpPr>
                      <a:cxnSpLocks noChangeShapeType="1"/>
                    </p:cNvCxnSpPr>
                    <p:nvPr/>
                  </p:nvCxnSpPr>
                  <p:spPr bwMode="auto">
                    <a:xfrm>
                      <a:off x="3787" y="8190"/>
                      <a:ext cx="308" cy="8"/>
                    </a:xfrm>
                    <a:prstGeom prst="straightConnector1">
                      <a:avLst/>
                    </a:prstGeom>
                    <a:noFill/>
                    <a:ln w="9525">
                      <a:solidFill>
                        <a:srgbClr val="000000"/>
                      </a:solidFill>
                      <a:round/>
                    </a:ln>
                  </p:spPr>
                </p:cxnSp>
                <p:cxnSp>
                  <p:nvCxnSpPr>
                    <p:cNvPr id="25619" name="AutoShape 1005"/>
                    <p:cNvCxnSpPr>
                      <a:cxnSpLocks noChangeShapeType="1"/>
                    </p:cNvCxnSpPr>
                    <p:nvPr/>
                  </p:nvCxnSpPr>
                  <p:spPr bwMode="auto">
                    <a:xfrm>
                      <a:off x="4095" y="8190"/>
                      <a:ext cx="0" cy="916"/>
                    </a:xfrm>
                    <a:prstGeom prst="straightConnector1">
                      <a:avLst/>
                    </a:prstGeom>
                    <a:noFill/>
                    <a:ln w="9525">
                      <a:solidFill>
                        <a:srgbClr val="000000"/>
                      </a:solidFill>
                      <a:round/>
                    </a:ln>
                  </p:spPr>
                </p:cxnSp>
              </p:grpSp>
              <p:cxnSp>
                <p:nvCxnSpPr>
                  <p:cNvPr id="25620" name="AutoShape 1006"/>
                  <p:cNvCxnSpPr>
                    <a:cxnSpLocks noChangeShapeType="1"/>
                  </p:cNvCxnSpPr>
                  <p:nvPr/>
                </p:nvCxnSpPr>
                <p:spPr bwMode="auto">
                  <a:xfrm flipH="1">
                    <a:off x="4680" y="8198"/>
                    <a:ext cx="8" cy="893"/>
                  </a:xfrm>
                  <a:prstGeom prst="straightConnector1">
                    <a:avLst/>
                  </a:prstGeom>
                  <a:noFill/>
                  <a:ln w="9525">
                    <a:solidFill>
                      <a:srgbClr val="000000"/>
                    </a:solidFill>
                    <a:round/>
                  </a:ln>
                </p:spPr>
              </p:cxnSp>
              <p:cxnSp>
                <p:nvCxnSpPr>
                  <p:cNvPr id="25621" name="AutoShape 1007"/>
                  <p:cNvCxnSpPr>
                    <a:cxnSpLocks noChangeShapeType="1"/>
                  </p:cNvCxnSpPr>
                  <p:nvPr/>
                </p:nvCxnSpPr>
                <p:spPr bwMode="auto">
                  <a:xfrm flipV="1">
                    <a:off x="6359" y="8191"/>
                    <a:ext cx="999" cy="7"/>
                  </a:xfrm>
                  <a:prstGeom prst="straightConnector1">
                    <a:avLst/>
                  </a:prstGeom>
                  <a:noFill/>
                  <a:ln w="9525">
                    <a:solidFill>
                      <a:srgbClr val="000000"/>
                    </a:solidFill>
                    <a:round/>
                  </a:ln>
                </p:spPr>
              </p:cxnSp>
              <p:cxnSp>
                <p:nvCxnSpPr>
                  <p:cNvPr id="25622" name="AutoShape 1008"/>
                  <p:cNvCxnSpPr>
                    <a:cxnSpLocks noChangeShapeType="1"/>
                  </p:cNvCxnSpPr>
                  <p:nvPr/>
                </p:nvCxnSpPr>
                <p:spPr bwMode="auto">
                  <a:xfrm flipH="1">
                    <a:off x="7335" y="8175"/>
                    <a:ext cx="8" cy="893"/>
                  </a:xfrm>
                  <a:prstGeom prst="straightConnector1">
                    <a:avLst/>
                  </a:prstGeom>
                  <a:noFill/>
                  <a:ln w="9525">
                    <a:solidFill>
                      <a:srgbClr val="000000"/>
                    </a:solidFill>
                    <a:round/>
                  </a:ln>
                </p:spPr>
              </p:cxnSp>
            </p:grpSp>
            <p:cxnSp>
              <p:nvCxnSpPr>
                <p:cNvPr id="25623" name="AutoShape 1009"/>
                <p:cNvCxnSpPr>
                  <a:cxnSpLocks noChangeShapeType="1"/>
                </p:cNvCxnSpPr>
                <p:nvPr/>
              </p:nvCxnSpPr>
              <p:spPr bwMode="auto">
                <a:xfrm>
                  <a:off x="7748" y="8175"/>
                  <a:ext cx="187" cy="0"/>
                </a:xfrm>
                <a:prstGeom prst="straightConnector1">
                  <a:avLst/>
                </a:prstGeom>
                <a:noFill/>
                <a:ln w="9525">
                  <a:solidFill>
                    <a:srgbClr val="000000"/>
                  </a:solidFill>
                  <a:round/>
                </a:ln>
              </p:spPr>
            </p:cxnSp>
            <p:cxnSp>
              <p:nvCxnSpPr>
                <p:cNvPr id="25624" name="AutoShape 1010"/>
                <p:cNvCxnSpPr>
                  <a:cxnSpLocks noChangeShapeType="1"/>
                </p:cNvCxnSpPr>
                <p:nvPr/>
              </p:nvCxnSpPr>
              <p:spPr bwMode="auto">
                <a:xfrm>
                  <a:off x="7764" y="8160"/>
                  <a:ext cx="0" cy="931"/>
                </a:xfrm>
                <a:prstGeom prst="straightConnector1">
                  <a:avLst/>
                </a:prstGeom>
                <a:noFill/>
                <a:ln w="9525">
                  <a:solidFill>
                    <a:srgbClr val="000000"/>
                  </a:solidFill>
                  <a:round/>
                </a:ln>
              </p:spPr>
            </p:cxnSp>
            <p:cxnSp>
              <p:nvCxnSpPr>
                <p:cNvPr id="25625" name="AutoShape 1011"/>
                <p:cNvCxnSpPr>
                  <a:cxnSpLocks noChangeShapeType="1"/>
                </p:cNvCxnSpPr>
                <p:nvPr/>
              </p:nvCxnSpPr>
              <p:spPr bwMode="auto">
                <a:xfrm>
                  <a:off x="8730" y="8175"/>
                  <a:ext cx="293" cy="0"/>
                </a:xfrm>
                <a:prstGeom prst="straightConnector1">
                  <a:avLst/>
                </a:prstGeom>
                <a:noFill/>
                <a:ln w="9525">
                  <a:solidFill>
                    <a:srgbClr val="000000"/>
                  </a:solidFill>
                  <a:round/>
                </a:ln>
              </p:spPr>
            </p:cxnSp>
            <p:cxnSp>
              <p:nvCxnSpPr>
                <p:cNvPr id="25626" name="AutoShape 1012"/>
                <p:cNvCxnSpPr>
                  <a:cxnSpLocks noChangeShapeType="1"/>
                </p:cNvCxnSpPr>
                <p:nvPr/>
              </p:nvCxnSpPr>
              <p:spPr bwMode="auto">
                <a:xfrm>
                  <a:off x="9023" y="8160"/>
                  <a:ext cx="0" cy="920"/>
                </a:xfrm>
                <a:prstGeom prst="straightConnector1">
                  <a:avLst/>
                </a:prstGeom>
                <a:noFill/>
                <a:ln w="9525">
                  <a:solidFill>
                    <a:srgbClr val="000000"/>
                  </a:solidFill>
                  <a:round/>
                </a:ln>
              </p:spPr>
            </p:cxnSp>
          </p:grpSp>
        </p:grpSp>
      </p:grpSp>
      <p:cxnSp>
        <p:nvCxnSpPr>
          <p:cNvPr id="3" name="AutoShape 1009"/>
          <p:cNvCxnSpPr>
            <a:cxnSpLocks noChangeShapeType="1"/>
          </p:cNvCxnSpPr>
          <p:nvPr/>
        </p:nvCxnSpPr>
        <p:spPr bwMode="auto">
          <a:xfrm>
            <a:off x="2716352" y="2421482"/>
            <a:ext cx="220002" cy="0"/>
          </a:xfrm>
          <a:prstGeom prst="straightConnector1">
            <a:avLst/>
          </a:prstGeom>
          <a:noFill/>
          <a:ln w="9525">
            <a:solidFill>
              <a:srgbClr val="000000"/>
            </a:solidFill>
            <a:round/>
          </a:ln>
        </p:spPr>
      </p:cxnSp>
      <p:cxnSp>
        <p:nvCxnSpPr>
          <p:cNvPr id="5" name="AutoShape 1009"/>
          <p:cNvCxnSpPr>
            <a:cxnSpLocks noChangeShapeType="1"/>
          </p:cNvCxnSpPr>
          <p:nvPr/>
        </p:nvCxnSpPr>
        <p:spPr bwMode="auto">
          <a:xfrm>
            <a:off x="4958080" y="2425700"/>
            <a:ext cx="1002665" cy="12065"/>
          </a:xfrm>
          <a:prstGeom prst="straightConnector1">
            <a:avLst/>
          </a:prstGeom>
          <a:noFill/>
          <a:ln w="9525">
            <a:solidFill>
              <a:srgbClr val="000000"/>
            </a:solidFill>
            <a:round/>
          </a:ln>
        </p:spPr>
      </p:cxnSp>
      <p:sp>
        <p:nvSpPr>
          <p:cNvPr id="6" name="Rectangle 1002"/>
          <p:cNvSpPr>
            <a:spLocks noChangeArrowheads="1"/>
          </p:cNvSpPr>
          <p:nvPr/>
        </p:nvSpPr>
        <p:spPr bwMode="auto">
          <a:xfrm>
            <a:off x="1677258" y="1744528"/>
            <a:ext cx="952951" cy="842864"/>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p>
            <a:pPr algn="ctr"/>
            <a:r>
              <a:rPr lang="zh-CN" altLang="en-US" kern="100">
                <a:latin typeface="黑体" panose="02010609060101010101" pitchFamily="49" charset="-122"/>
                <a:ea typeface="黑体" panose="02010609060101010101" pitchFamily="49" charset="-122"/>
                <a:cs typeface="Times New Roman" panose="02020603050405020304"/>
                <a:sym typeface="Times New Roman" panose="02020603050405020304"/>
              </a:rPr>
              <a:t>资金投入</a:t>
            </a:r>
            <a:endParaRPr lang="zh-CN" altLang="en-US" kern="100">
              <a:latin typeface="黑体" panose="02010609060101010101" pitchFamily="49" charset="-122"/>
              <a:ea typeface="黑体" panose="02010609060101010101" pitchFamily="49" charset="-122"/>
              <a:cs typeface="Times New Roman" panose="02020603050405020304"/>
              <a:sym typeface="Times New Roman" panose="02020603050405020304"/>
            </a:endParaRPr>
          </a:p>
        </p:txBody>
      </p:sp>
      <p:sp>
        <p:nvSpPr>
          <p:cNvPr id="7" name="Rectangle 1002"/>
          <p:cNvSpPr>
            <a:spLocks noChangeArrowheads="1"/>
          </p:cNvSpPr>
          <p:nvPr/>
        </p:nvSpPr>
        <p:spPr bwMode="auto">
          <a:xfrm>
            <a:off x="10094183" y="1745163"/>
            <a:ext cx="952951" cy="842864"/>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p>
            <a:pPr algn="ctr"/>
            <a:r>
              <a:rPr lang="zh-CN" altLang="en-US" kern="100">
                <a:latin typeface="黑体" panose="02010609060101010101" pitchFamily="49" charset="-122"/>
                <a:ea typeface="黑体" panose="02010609060101010101" pitchFamily="49" charset="-122"/>
                <a:cs typeface="Times New Roman" panose="02020603050405020304"/>
                <a:sym typeface="Times New Roman" panose="02020603050405020304"/>
              </a:rPr>
              <a:t>资金退出</a:t>
            </a:r>
            <a:endParaRPr lang="zh-CN" altLang="en-US" kern="100">
              <a:latin typeface="黑体" panose="02010609060101010101" pitchFamily="49" charset="-122"/>
              <a:ea typeface="黑体" panose="02010609060101010101" pitchFamily="49" charset="-122"/>
              <a:cs typeface="Times New Roman" panose="02020603050405020304"/>
              <a:sym typeface="Times New Roman" panose="02020603050405020304"/>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82886"/>
            <a:ext cx="2438400" cy="492125"/>
          </a:xfrm>
          <a:prstGeom prst="rect">
            <a:avLst/>
          </a:prstGeom>
          <a:noFill/>
        </p:spPr>
        <p:txBody>
          <a:bodyPr wrap="none" lIns="0" tIns="0" rIns="0" bIns="0" rtlCol="0">
            <a:spAutoFit/>
          </a:bodyPr>
          <a:lstStyle/>
          <a:p>
            <a:pPr algn="l" defTabSz="963930"/>
            <a:r>
              <a:rPr lang="zh-CN" altLang="en-US" sz="3200" dirty="0">
                <a:solidFill>
                  <a:schemeClr val="accent2"/>
                </a:solidFill>
                <a:latin typeface="黑体" panose="02010609060101010101" pitchFamily="49" charset="-122"/>
                <a:ea typeface="黑体" panose="02010609060101010101" pitchFamily="49" charset="-122"/>
                <a:cs typeface="+mn-ea"/>
                <a:sym typeface="+mn-lt"/>
              </a:rPr>
              <a:t>资金循环周转</a:t>
            </a:r>
            <a:endParaRPr lang="zh-CN" altLang="en-US" sz="3200" dirty="0">
              <a:solidFill>
                <a:schemeClr val="accent2"/>
              </a:solidFill>
              <a:latin typeface="黑体" panose="02010609060101010101" pitchFamily="49" charset="-122"/>
              <a:ea typeface="黑体" panose="02010609060101010101" pitchFamily="49" charset="-122"/>
              <a:cs typeface="+mn-ea"/>
              <a:sym typeface="+mn-lt"/>
            </a:endParaRPr>
          </a:p>
        </p:txBody>
      </p:sp>
      <p:sp>
        <p:nvSpPr>
          <p:cNvPr id="28674" name="AutoShape 5"/>
          <p:cNvSpPr/>
          <p:nvPr/>
        </p:nvSpPr>
        <p:spPr>
          <a:xfrm>
            <a:off x="3342005" y="1231265"/>
            <a:ext cx="2376805" cy="702945"/>
          </a:xfrm>
          <a:prstGeom prst="roundRect">
            <a:avLst>
              <a:gd name="adj" fmla="val 9102"/>
            </a:avLst>
          </a:prstGeom>
          <a:solidFill>
            <a:schemeClr val="accent5">
              <a:lumMod val="75000"/>
            </a:schemeClr>
          </a:solidFill>
          <a:ln w="25400" cap="flat" cmpd="sng">
            <a:solidFill>
              <a:schemeClr val="accent6">
                <a:lumMod val="60000"/>
                <a:lumOff val="40000"/>
              </a:schemeClr>
            </a:solidFill>
            <a:prstDash val="solid"/>
            <a:bevel/>
            <a:headEnd type="none" w="med" len="med"/>
            <a:tailEnd type="none" w="med" len="med"/>
          </a:ln>
        </p:spPr>
        <p:txBody>
          <a:bodyPr wrap="none"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stStyle>
          <a:p>
            <a:pPr marL="0" lvl="0" indent="0">
              <a:spcBef>
                <a:spcPct val="0"/>
              </a:spcBef>
              <a:buNone/>
            </a:pPr>
            <a:r>
              <a:rPr lang="zh-CN" altLang="en-US" sz="2800" dirty="0">
                <a:solidFill>
                  <a:srgbClr val="000000"/>
                </a:solidFill>
                <a:latin typeface="黑体" panose="02010609060101010101" pitchFamily="49" charset="-122"/>
                <a:ea typeface="黑体" panose="02010609060101010101" pitchFamily="49" charset="-122"/>
              </a:rPr>
              <a:t>资</a:t>
            </a:r>
            <a:r>
              <a:rPr lang="zh-CN" altLang="en-US" sz="2800" dirty="0">
                <a:solidFill>
                  <a:srgbClr val="000000"/>
                </a:solidFill>
                <a:latin typeface="黑体" panose="02010609060101010101" pitchFamily="49" charset="-122"/>
                <a:ea typeface="黑体" panose="02010609060101010101" pitchFamily="49" charset="-122"/>
              </a:rPr>
              <a:t>金投入企业</a:t>
            </a:r>
            <a:endParaRPr lang="zh-CN" altLang="en-US" sz="1800" dirty="0">
              <a:latin typeface="黑体" panose="02010609060101010101" pitchFamily="49" charset="-122"/>
              <a:ea typeface="黑体" panose="02010609060101010101" pitchFamily="49" charset="-122"/>
            </a:endParaRPr>
          </a:p>
        </p:txBody>
      </p:sp>
      <p:sp>
        <p:nvSpPr>
          <p:cNvPr id="28675" name="AutoShape 6"/>
          <p:cNvSpPr/>
          <p:nvPr/>
        </p:nvSpPr>
        <p:spPr>
          <a:xfrm>
            <a:off x="3411855" y="3121025"/>
            <a:ext cx="2954655" cy="718820"/>
          </a:xfrm>
          <a:prstGeom prst="roundRect">
            <a:avLst>
              <a:gd name="adj" fmla="val 9102"/>
            </a:avLst>
          </a:prstGeom>
          <a:solidFill>
            <a:schemeClr val="accent3"/>
          </a:solidFill>
          <a:ln w="25400" cap="flat" cmpd="sng">
            <a:solidFill>
              <a:schemeClr val="bg1"/>
            </a:solidFill>
            <a:prstDash val="solid"/>
            <a:bevel/>
            <a:headEnd type="none" w="med" len="med"/>
            <a:tailEnd type="none" w="med" len="med"/>
          </a:ln>
        </p:spPr>
        <p:txBody>
          <a:bodyPr wrap="none"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stStyle>
          <a:p>
            <a:pPr marL="0" lvl="0" algn="l">
              <a:buClrTx/>
              <a:buSzTx/>
              <a:buNone/>
            </a:pPr>
            <a:r>
              <a:rPr lang="zh-CN" altLang="en-US" sz="2800" dirty="0">
                <a:solidFill>
                  <a:srgbClr val="000000"/>
                </a:solidFill>
                <a:latin typeface="黑体" panose="02010609060101010101" pitchFamily="49" charset="-122"/>
                <a:ea typeface="黑体" panose="02010609060101010101" pitchFamily="49" charset="-122"/>
              </a:rPr>
              <a:t>资金的循环和周转</a:t>
            </a:r>
            <a:endParaRPr lang="zh-CN" altLang="en-US" sz="2800" dirty="0">
              <a:solidFill>
                <a:srgbClr val="000000"/>
              </a:solidFill>
              <a:latin typeface="黑体" panose="02010609060101010101" pitchFamily="49" charset="-122"/>
              <a:ea typeface="黑体" panose="02010609060101010101" pitchFamily="49" charset="-122"/>
            </a:endParaRPr>
          </a:p>
        </p:txBody>
      </p:sp>
      <p:sp>
        <p:nvSpPr>
          <p:cNvPr id="28676" name="AutoShape 8"/>
          <p:cNvSpPr/>
          <p:nvPr/>
        </p:nvSpPr>
        <p:spPr>
          <a:xfrm>
            <a:off x="3413760" y="5443220"/>
            <a:ext cx="2238375" cy="702945"/>
          </a:xfrm>
          <a:prstGeom prst="roundRect">
            <a:avLst>
              <a:gd name="adj" fmla="val 9102"/>
            </a:avLst>
          </a:prstGeom>
          <a:solidFill>
            <a:schemeClr val="accent1">
              <a:lumMod val="40000"/>
              <a:lumOff val="60000"/>
            </a:schemeClr>
          </a:solidFill>
          <a:ln w="25400" cap="flat" cmpd="sng">
            <a:solidFill>
              <a:schemeClr val="bg1"/>
            </a:solidFill>
            <a:prstDash val="solid"/>
            <a:bevel/>
            <a:headEnd type="none" w="med" len="med"/>
            <a:tailEnd type="none" w="med" len="med"/>
          </a:ln>
        </p:spPr>
        <p:txBody>
          <a:bodyPr wrap="none"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stStyle>
          <a:p>
            <a:pPr marL="0" lvl="0" indent="0">
              <a:spcBef>
                <a:spcPct val="0"/>
              </a:spcBef>
              <a:buNone/>
            </a:pPr>
            <a:r>
              <a:rPr lang="zh-CN" altLang="en-US" sz="2800" dirty="0">
                <a:solidFill>
                  <a:srgbClr val="000000"/>
                </a:solidFill>
                <a:latin typeface="黑体" panose="02010609060101010101" pitchFamily="49" charset="-122"/>
                <a:ea typeface="黑体" panose="02010609060101010101" pitchFamily="49" charset="-122"/>
              </a:rPr>
              <a:t>资</a:t>
            </a:r>
            <a:r>
              <a:rPr lang="zh-CN" altLang="en-US" sz="2800" dirty="0">
                <a:solidFill>
                  <a:srgbClr val="000000"/>
                </a:solidFill>
                <a:latin typeface="黑体" panose="02010609060101010101" pitchFamily="49" charset="-122"/>
                <a:ea typeface="黑体" panose="02010609060101010101" pitchFamily="49" charset="-122"/>
              </a:rPr>
              <a:t>金退出企业</a:t>
            </a:r>
            <a:endParaRPr lang="zh-CN" altLang="en-US" sz="2800" dirty="0">
              <a:solidFill>
                <a:srgbClr val="000000"/>
              </a:solidFill>
              <a:latin typeface="黑体" panose="02010609060101010101" pitchFamily="49" charset="-122"/>
              <a:ea typeface="黑体" panose="02010609060101010101" pitchFamily="49" charset="-122"/>
            </a:endParaRPr>
          </a:p>
        </p:txBody>
      </p:sp>
      <p:sp>
        <p:nvSpPr>
          <p:cNvPr id="28678" name="AutoShape 10"/>
          <p:cNvSpPr/>
          <p:nvPr/>
        </p:nvSpPr>
        <p:spPr>
          <a:xfrm>
            <a:off x="6915785" y="901700"/>
            <a:ext cx="1940560" cy="575945"/>
          </a:xfrm>
          <a:prstGeom prst="roundRect">
            <a:avLst>
              <a:gd name="adj" fmla="val 9102"/>
            </a:avLst>
          </a:prstGeom>
          <a:solidFill>
            <a:schemeClr val="bg1"/>
          </a:solidFill>
          <a:ln w="25400" cap="flat" cmpd="sng">
            <a:solidFill>
              <a:schemeClr val="bg1"/>
            </a:solidFill>
            <a:prstDash val="solid"/>
            <a:bevel/>
            <a:headEnd type="none" w="med" len="med"/>
            <a:tailEnd type="none" w="med" len="med"/>
          </a:ln>
        </p:spPr>
        <p:txBody>
          <a:bodyPr wrap="none"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stStyle>
          <a:p>
            <a:pPr marL="0" lvl="0" indent="0">
              <a:spcBef>
                <a:spcPct val="0"/>
              </a:spcBef>
              <a:buNone/>
            </a:pPr>
            <a:r>
              <a:rPr lang="zh-CN" altLang="en-US" sz="2800" dirty="0">
                <a:solidFill>
                  <a:srgbClr val="000000"/>
                </a:solidFill>
                <a:latin typeface="黑体" panose="02010609060101010101" pitchFamily="49" charset="-122"/>
                <a:ea typeface="黑体" panose="02010609060101010101" pitchFamily="49" charset="-122"/>
              </a:rPr>
              <a:t>投资人投入</a:t>
            </a:r>
            <a:endParaRPr lang="zh-CN" altLang="en-US" sz="2800" dirty="0">
              <a:latin typeface="黑体" panose="02010609060101010101" pitchFamily="49" charset="-122"/>
              <a:ea typeface="黑体" panose="02010609060101010101" pitchFamily="49" charset="-122"/>
            </a:endParaRPr>
          </a:p>
        </p:txBody>
      </p:sp>
      <p:sp>
        <p:nvSpPr>
          <p:cNvPr id="28679" name="AutoShape 11"/>
          <p:cNvSpPr/>
          <p:nvPr/>
        </p:nvSpPr>
        <p:spPr>
          <a:xfrm>
            <a:off x="6915785" y="1792605"/>
            <a:ext cx="2078990" cy="502920"/>
          </a:xfrm>
          <a:prstGeom prst="roundRect">
            <a:avLst>
              <a:gd name="adj" fmla="val 9102"/>
            </a:avLst>
          </a:prstGeom>
          <a:solidFill>
            <a:schemeClr val="bg1"/>
          </a:solidFill>
          <a:ln w="25400" cap="flat" cmpd="sng">
            <a:solidFill>
              <a:schemeClr val="bg1"/>
            </a:solidFill>
            <a:prstDash val="solid"/>
            <a:bevel/>
            <a:headEnd type="none" w="med" len="med"/>
            <a:tailEnd type="none" w="med" len="med"/>
          </a:ln>
        </p:spPr>
        <p:txBody>
          <a:bodyPr wrap="none"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stStyle>
          <a:p>
            <a:pPr marL="0" lvl="0" indent="0">
              <a:spcBef>
                <a:spcPct val="0"/>
              </a:spcBef>
              <a:buNone/>
            </a:pPr>
            <a:r>
              <a:rPr lang="zh-CN" altLang="en-US" sz="2800" dirty="0">
                <a:solidFill>
                  <a:srgbClr val="000000"/>
                </a:solidFill>
                <a:latin typeface="黑体" panose="02010609060101010101" pitchFamily="49" charset="-122"/>
                <a:ea typeface="黑体" panose="02010609060101010101" pitchFamily="49" charset="-122"/>
              </a:rPr>
              <a:t>债权人借入</a:t>
            </a:r>
            <a:endParaRPr lang="zh-CN" altLang="en-US" sz="2800" dirty="0">
              <a:latin typeface="黑体" panose="02010609060101010101" pitchFamily="49" charset="-122"/>
              <a:ea typeface="黑体" panose="02010609060101010101" pitchFamily="49" charset="-122"/>
            </a:endParaRPr>
          </a:p>
        </p:txBody>
      </p:sp>
      <p:sp>
        <p:nvSpPr>
          <p:cNvPr id="28680" name="AutoShape 12"/>
          <p:cNvSpPr/>
          <p:nvPr/>
        </p:nvSpPr>
        <p:spPr>
          <a:xfrm>
            <a:off x="7427595" y="2671445"/>
            <a:ext cx="1947545" cy="449580"/>
          </a:xfrm>
          <a:prstGeom prst="roundRect">
            <a:avLst>
              <a:gd name="adj" fmla="val 9102"/>
            </a:avLst>
          </a:prstGeom>
          <a:solidFill>
            <a:schemeClr val="bg1"/>
          </a:solidFill>
          <a:ln w="25400" cap="flat" cmpd="sng">
            <a:solidFill>
              <a:schemeClr val="bg1"/>
            </a:solidFill>
            <a:prstDash val="solid"/>
            <a:bevel/>
            <a:headEnd type="none" w="med" len="med"/>
            <a:tailEnd type="none" w="med" len="med"/>
          </a:ln>
        </p:spPr>
        <p:txBody>
          <a:bodyPr wrap="none"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stStyle>
          <a:p>
            <a:pPr marL="0" lvl="0" indent="0">
              <a:spcBef>
                <a:spcPct val="0"/>
              </a:spcBef>
              <a:buNone/>
            </a:pPr>
            <a:r>
              <a:rPr lang="zh-CN" altLang="en-US" sz="2800" dirty="0">
                <a:solidFill>
                  <a:srgbClr val="000000"/>
                </a:solidFill>
                <a:latin typeface="黑体" panose="02010609060101010101" pitchFamily="49" charset="-122"/>
                <a:ea typeface="黑体" panose="02010609060101010101" pitchFamily="49" charset="-122"/>
              </a:rPr>
              <a:t>供应过程</a:t>
            </a:r>
            <a:endParaRPr lang="zh-CN" altLang="en-US" sz="2800" dirty="0">
              <a:latin typeface="Arial" panose="020B0604020202020204" pitchFamily="34" charset="0"/>
            </a:endParaRPr>
          </a:p>
        </p:txBody>
      </p:sp>
      <p:sp>
        <p:nvSpPr>
          <p:cNvPr id="28681" name="AutoShape 13"/>
          <p:cNvSpPr/>
          <p:nvPr/>
        </p:nvSpPr>
        <p:spPr>
          <a:xfrm>
            <a:off x="7427595" y="3407410"/>
            <a:ext cx="1831340" cy="431800"/>
          </a:xfrm>
          <a:prstGeom prst="roundRect">
            <a:avLst>
              <a:gd name="adj" fmla="val 9102"/>
            </a:avLst>
          </a:prstGeom>
          <a:solidFill>
            <a:schemeClr val="bg1"/>
          </a:solidFill>
          <a:ln w="25400" cap="flat" cmpd="sng">
            <a:solidFill>
              <a:schemeClr val="bg1"/>
            </a:solidFill>
            <a:prstDash val="solid"/>
            <a:bevel/>
            <a:headEnd type="none" w="med" len="med"/>
            <a:tailEnd type="none" w="med" len="med"/>
          </a:ln>
        </p:spPr>
        <p:txBody>
          <a:bodyPr wrap="none"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stStyle>
          <a:p>
            <a:pPr marL="0" lvl="0" indent="0">
              <a:spcBef>
                <a:spcPct val="0"/>
              </a:spcBef>
              <a:buNone/>
            </a:pPr>
            <a:r>
              <a:rPr lang="zh-CN" altLang="en-US" sz="2800" dirty="0">
                <a:solidFill>
                  <a:srgbClr val="000000"/>
                </a:solidFill>
                <a:latin typeface="黑体" panose="02010609060101010101" pitchFamily="49" charset="-122"/>
                <a:ea typeface="黑体" panose="02010609060101010101" pitchFamily="49" charset="-122"/>
              </a:rPr>
              <a:t>生产过程</a:t>
            </a:r>
            <a:endParaRPr lang="zh-CN" altLang="en-US" sz="2800" dirty="0">
              <a:solidFill>
                <a:srgbClr val="000000"/>
              </a:solidFill>
              <a:latin typeface="黑体" panose="02010609060101010101" pitchFamily="49" charset="-122"/>
              <a:ea typeface="黑体" panose="02010609060101010101" pitchFamily="49" charset="-122"/>
            </a:endParaRPr>
          </a:p>
        </p:txBody>
      </p:sp>
      <p:sp>
        <p:nvSpPr>
          <p:cNvPr id="28682" name="AutoShape 15"/>
          <p:cNvSpPr/>
          <p:nvPr/>
        </p:nvSpPr>
        <p:spPr>
          <a:xfrm>
            <a:off x="6565900" y="4918710"/>
            <a:ext cx="1727200" cy="314960"/>
          </a:xfrm>
          <a:prstGeom prst="roundRect">
            <a:avLst>
              <a:gd name="adj" fmla="val 9102"/>
            </a:avLst>
          </a:prstGeom>
          <a:solidFill>
            <a:schemeClr val="bg1"/>
          </a:solidFill>
          <a:ln w="25400" cap="flat" cmpd="sng">
            <a:solidFill>
              <a:schemeClr val="bg1"/>
            </a:solidFill>
            <a:prstDash val="solid"/>
            <a:bevel/>
            <a:headEnd type="none" w="med" len="med"/>
            <a:tailEnd type="none" w="med" len="med"/>
          </a:ln>
        </p:spPr>
        <p:txBody>
          <a:bodyPr wrap="none"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stStyle>
          <a:p>
            <a:pPr marL="0" lvl="0" indent="0">
              <a:spcBef>
                <a:spcPct val="0"/>
              </a:spcBef>
              <a:buNone/>
            </a:pPr>
            <a:r>
              <a:rPr lang="zh-CN" altLang="en-US" sz="2800" dirty="0">
                <a:solidFill>
                  <a:srgbClr val="000000"/>
                </a:solidFill>
                <a:latin typeface="黑体" panose="02010609060101010101" pitchFamily="49" charset="-122"/>
                <a:ea typeface="黑体" panose="02010609060101010101" pitchFamily="49" charset="-122"/>
              </a:rPr>
              <a:t>缴税</a:t>
            </a:r>
            <a:endParaRPr lang="zh-CN" altLang="en-US" sz="2800" dirty="0">
              <a:solidFill>
                <a:srgbClr val="000000"/>
              </a:solidFill>
              <a:latin typeface="黑体" panose="02010609060101010101" pitchFamily="49" charset="-122"/>
              <a:ea typeface="黑体" panose="02010609060101010101" pitchFamily="49" charset="-122"/>
            </a:endParaRPr>
          </a:p>
        </p:txBody>
      </p:sp>
      <p:sp>
        <p:nvSpPr>
          <p:cNvPr id="28683" name="AutoShape 16"/>
          <p:cNvSpPr/>
          <p:nvPr/>
        </p:nvSpPr>
        <p:spPr>
          <a:xfrm>
            <a:off x="6538595" y="5443220"/>
            <a:ext cx="2720340" cy="327660"/>
          </a:xfrm>
          <a:prstGeom prst="roundRect">
            <a:avLst>
              <a:gd name="adj" fmla="val 9102"/>
            </a:avLst>
          </a:prstGeom>
          <a:solidFill>
            <a:schemeClr val="bg1"/>
          </a:solidFill>
          <a:ln w="25400" cap="flat" cmpd="sng">
            <a:solidFill>
              <a:schemeClr val="bg1"/>
            </a:solidFill>
            <a:prstDash val="solid"/>
            <a:bevel/>
            <a:headEnd type="none" w="med" len="med"/>
            <a:tailEnd type="none" w="med" len="med"/>
          </a:ln>
        </p:spPr>
        <p:txBody>
          <a:bodyPr wrap="none"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stStyle>
          <a:p>
            <a:pPr marL="0" lvl="0" indent="0">
              <a:spcBef>
                <a:spcPct val="0"/>
              </a:spcBef>
              <a:buNone/>
            </a:pPr>
            <a:r>
              <a:rPr lang="zh-CN" altLang="en-US" sz="2800" dirty="0">
                <a:solidFill>
                  <a:srgbClr val="000000"/>
                </a:solidFill>
                <a:latin typeface="黑体" panose="02010609060101010101" pitchFamily="49" charset="-122"/>
                <a:ea typeface="黑体" panose="02010609060101010101" pitchFamily="49" charset="-122"/>
              </a:rPr>
              <a:t>偿还借款（债务）</a:t>
            </a:r>
            <a:endParaRPr lang="zh-CN" altLang="en-US" sz="2800" dirty="0">
              <a:latin typeface="黑体" panose="02010609060101010101" pitchFamily="49" charset="-122"/>
              <a:ea typeface="黑体" panose="02010609060101010101" pitchFamily="49" charset="-122"/>
            </a:endParaRPr>
          </a:p>
        </p:txBody>
      </p:sp>
      <p:sp>
        <p:nvSpPr>
          <p:cNvPr id="28684" name="AutoShape 17"/>
          <p:cNvSpPr/>
          <p:nvPr/>
        </p:nvSpPr>
        <p:spPr>
          <a:xfrm>
            <a:off x="6567805" y="6033135"/>
            <a:ext cx="2661920" cy="348615"/>
          </a:xfrm>
          <a:prstGeom prst="roundRect">
            <a:avLst>
              <a:gd name="adj" fmla="val 9102"/>
            </a:avLst>
          </a:prstGeom>
          <a:solidFill>
            <a:schemeClr val="bg1"/>
          </a:solidFill>
          <a:ln w="25400" cap="flat" cmpd="sng">
            <a:solidFill>
              <a:schemeClr val="bg1"/>
            </a:solidFill>
            <a:prstDash val="solid"/>
            <a:bevel/>
            <a:headEnd type="none" w="med" len="med"/>
            <a:tailEnd type="none" w="med" len="med"/>
          </a:ln>
        </p:spPr>
        <p:txBody>
          <a:bodyPr wrap="none"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stStyle>
          <a:p>
            <a:pPr marL="0" lvl="0" indent="0">
              <a:spcBef>
                <a:spcPct val="0"/>
              </a:spcBef>
              <a:buNone/>
            </a:pPr>
            <a:r>
              <a:rPr lang="zh-CN" altLang="en-US" sz="2800" dirty="0">
                <a:solidFill>
                  <a:srgbClr val="000000"/>
                </a:solidFill>
                <a:latin typeface="黑体" panose="02010609060101010101" pitchFamily="49" charset="-122"/>
                <a:ea typeface="黑体" panose="02010609060101010101" pitchFamily="49" charset="-122"/>
              </a:rPr>
              <a:t>向投资者分配利润</a:t>
            </a:r>
            <a:endParaRPr lang="zh-CN" altLang="en-US" sz="2800" dirty="0">
              <a:solidFill>
                <a:srgbClr val="000000"/>
              </a:solidFill>
              <a:latin typeface="黑体" panose="02010609060101010101" pitchFamily="49" charset="-122"/>
              <a:ea typeface="黑体" panose="02010609060101010101" pitchFamily="49" charset="-122"/>
            </a:endParaRPr>
          </a:p>
        </p:txBody>
      </p:sp>
      <p:sp>
        <p:nvSpPr>
          <p:cNvPr id="28685" name="AutoShape 18"/>
          <p:cNvSpPr/>
          <p:nvPr/>
        </p:nvSpPr>
        <p:spPr>
          <a:xfrm>
            <a:off x="6650990" y="2939415"/>
            <a:ext cx="433388" cy="1368425"/>
          </a:xfrm>
          <a:prstGeom prst="leftBrace">
            <a:avLst>
              <a:gd name="adj1" fmla="val 26268"/>
              <a:gd name="adj2" fmla="val 52778"/>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txBody>
          <a:bodyPr wrap="none"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stStyle>
          <a:p>
            <a:pPr marL="0" lvl="0" indent="0" eaLnBrk="1" hangingPunct="1">
              <a:buClr>
                <a:schemeClr val="hlink"/>
              </a:buClr>
              <a:buFont typeface="Wingdings" panose="05000000000000000000" pitchFamily="2" charset="2"/>
              <a:buNone/>
            </a:pPr>
            <a:endParaRPr lang="zh-CN" altLang="zh-CN" sz="1800" dirty="0">
              <a:solidFill>
                <a:schemeClr val="tx2"/>
              </a:solidFill>
              <a:latin typeface="黑体" panose="02010609060101010101" pitchFamily="49" charset="-122"/>
              <a:sym typeface="黑体" panose="02010609060101010101" pitchFamily="49" charset="-122"/>
            </a:endParaRPr>
          </a:p>
        </p:txBody>
      </p:sp>
      <p:sp>
        <p:nvSpPr>
          <p:cNvPr id="28686" name="AutoShape 19"/>
          <p:cNvSpPr/>
          <p:nvPr/>
        </p:nvSpPr>
        <p:spPr>
          <a:xfrm>
            <a:off x="5652135" y="5003165"/>
            <a:ext cx="621030" cy="1976755"/>
          </a:xfrm>
          <a:prstGeom prst="leftBrace">
            <a:avLst>
              <a:gd name="adj1" fmla="val 35984"/>
              <a:gd name="adj2" fmla="val 52778"/>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txBody>
          <a:bodyPr wrap="none"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stStyle>
          <a:p>
            <a:pPr marL="0" lvl="0" indent="0" eaLnBrk="1" hangingPunct="1">
              <a:buClr>
                <a:schemeClr val="hlink"/>
              </a:buClr>
              <a:buFont typeface="Wingdings" panose="05000000000000000000" pitchFamily="2" charset="2"/>
              <a:buNone/>
            </a:pPr>
            <a:endParaRPr lang="zh-CN" altLang="zh-CN" sz="1800" dirty="0">
              <a:solidFill>
                <a:schemeClr val="tx2"/>
              </a:solidFill>
              <a:latin typeface="黑体" panose="02010609060101010101" pitchFamily="49" charset="-122"/>
              <a:sym typeface="黑体" panose="02010609060101010101" pitchFamily="49" charset="-122"/>
            </a:endParaRPr>
          </a:p>
        </p:txBody>
      </p:sp>
      <p:sp>
        <p:nvSpPr>
          <p:cNvPr id="28687" name="AutoShape 20"/>
          <p:cNvSpPr/>
          <p:nvPr/>
        </p:nvSpPr>
        <p:spPr>
          <a:xfrm>
            <a:off x="6272530" y="1042670"/>
            <a:ext cx="360363" cy="1079500"/>
          </a:xfrm>
          <a:prstGeom prst="leftBrace">
            <a:avLst>
              <a:gd name="adj1" fmla="val 24921"/>
              <a:gd name="adj2" fmla="val 52778"/>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txBody>
          <a:bodyPr wrap="none"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stStyle>
          <a:p>
            <a:pPr marL="0" lvl="0" indent="0" eaLnBrk="1" hangingPunct="1">
              <a:buClr>
                <a:schemeClr val="hlink"/>
              </a:buClr>
              <a:buFont typeface="Wingdings" panose="05000000000000000000" pitchFamily="2" charset="2"/>
              <a:buNone/>
            </a:pPr>
            <a:endParaRPr lang="zh-CN" altLang="zh-CN" sz="1800" dirty="0">
              <a:solidFill>
                <a:schemeClr val="tx2"/>
              </a:solidFill>
              <a:latin typeface="黑体" panose="02010609060101010101" pitchFamily="49" charset="-122"/>
              <a:sym typeface="黑体" panose="02010609060101010101" pitchFamily="49" charset="-122"/>
            </a:endParaRPr>
          </a:p>
        </p:txBody>
      </p:sp>
      <p:sp>
        <p:nvSpPr>
          <p:cNvPr id="28688" name="Text Box 21"/>
          <p:cNvSpPr/>
          <p:nvPr/>
        </p:nvSpPr>
        <p:spPr>
          <a:xfrm>
            <a:off x="7427595" y="4117340"/>
            <a:ext cx="1787525" cy="521970"/>
          </a:xfrm>
          <a:prstGeom prst="rect">
            <a:avLst/>
          </a:prstGeom>
          <a:solidFill>
            <a:schemeClr val="bg1"/>
          </a:solidFill>
          <a:ln w="9525" cap="flat" cmpd="sng">
            <a:solidFill>
              <a:schemeClr val="bg1"/>
            </a:solidFill>
            <a:prstDash val="solid"/>
            <a:miter/>
            <a:headEnd type="none" w="med" len="med"/>
            <a:tailEnd type="none" w="med" len="med"/>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stStyle>
          <a:p>
            <a:pPr marL="0" lvl="0" indent="-342900" algn="l">
              <a:spcBef>
                <a:spcPct val="20000"/>
              </a:spcBef>
              <a:buClrTx/>
              <a:buSzTx/>
              <a:buNone/>
            </a:pPr>
            <a:r>
              <a:rPr lang="zh-CN" altLang="en-US" sz="2800" dirty="0">
                <a:solidFill>
                  <a:srgbClr val="000000"/>
                </a:solidFill>
                <a:latin typeface="黑体" panose="02010609060101010101" pitchFamily="49" charset="-122"/>
                <a:ea typeface="黑体" panose="02010609060101010101" pitchFamily="49" charset="-122"/>
                <a:sym typeface="黑体" panose="02010609060101010101" pitchFamily="49" charset="-122"/>
              </a:rPr>
              <a:t>销售过程</a:t>
            </a:r>
            <a:endParaRPr lang="zh-CN" altLang="en-US" sz="2800" dirty="0">
              <a:solidFill>
                <a:srgbClr val="000000"/>
              </a:solidFill>
              <a:latin typeface="黑体" panose="02010609060101010101" pitchFamily="49" charset="-122"/>
              <a:ea typeface="黑体" panose="02010609060101010101" pitchFamily="49" charset="-122"/>
            </a:endParaRPr>
          </a:p>
        </p:txBody>
      </p:sp>
      <p:sp>
        <p:nvSpPr>
          <p:cNvPr id="28689" name="Text Box 22"/>
          <p:cNvSpPr/>
          <p:nvPr/>
        </p:nvSpPr>
        <p:spPr>
          <a:xfrm>
            <a:off x="6633210" y="6574473"/>
            <a:ext cx="2447925" cy="521970"/>
          </a:xfrm>
          <a:prstGeom prst="rect">
            <a:avLst/>
          </a:prstGeom>
          <a:solidFill>
            <a:schemeClr val="bg1"/>
          </a:solidFill>
          <a:ln w="9525" cap="flat" cmpd="sng">
            <a:solidFill>
              <a:schemeClr val="bg1"/>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stStyle>
          <a:p>
            <a:pPr marL="342900" lvl="0" indent="-342900" eaLnBrk="1" hangingPunct="1">
              <a:spcBef>
                <a:spcPct val="50000"/>
              </a:spcBef>
              <a:buClr>
                <a:schemeClr val="hlink"/>
              </a:buClr>
              <a:buFont typeface="Wingdings" panose="05000000000000000000" pitchFamily="2" charset="2"/>
              <a:buNone/>
            </a:pPr>
            <a:r>
              <a:rPr lang="zh-CN" altLang="en-US" sz="2800" dirty="0">
                <a:solidFill>
                  <a:srgbClr val="000000"/>
                </a:solidFill>
                <a:latin typeface="黑体" panose="02010609060101010101" pitchFamily="49" charset="-122"/>
                <a:ea typeface="黑体" panose="02010609060101010101" pitchFamily="49" charset="-122"/>
                <a:sym typeface="黑体" panose="02010609060101010101" pitchFamily="49" charset="-122"/>
              </a:rPr>
              <a:t>投资人撤资</a:t>
            </a:r>
            <a:endParaRPr lang="zh-CN" altLang="en-US" sz="2800" dirty="0">
              <a:solidFill>
                <a:srgbClr val="000000"/>
              </a:solidFill>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83920" y="384810"/>
            <a:ext cx="11090910" cy="954405"/>
          </a:xfrm>
        </p:spPr>
        <p:txBody>
          <a:bodyPr/>
          <a:p>
            <a:r>
              <a:rPr lang="zh-CN" altLang="en-US" sz="4000" dirty="0">
                <a:solidFill>
                  <a:schemeClr val="accent2"/>
                </a:solidFill>
                <a:latin typeface="黑体" panose="02010609060101010101" pitchFamily="49" charset="-122"/>
                <a:ea typeface="黑体" panose="02010609060101010101" pitchFamily="49" charset="-122"/>
                <a:cs typeface="+mn-ea"/>
                <a:sym typeface="+mn-lt"/>
              </a:rPr>
              <a:t>二、会计核算具体内容</a:t>
            </a:r>
            <a:endParaRPr lang="zh-CN" altLang="en-US" sz="4000">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956945" y="1311910"/>
            <a:ext cx="11090910" cy="5330190"/>
          </a:xfrm>
        </p:spPr>
        <p:txBody>
          <a:bodyPr>
            <a:noAutofit/>
          </a:bodyPr>
          <a:p>
            <a:pPr marL="342900" lvl="0" indent="-342900" algn="just" eaLnBrk="1" hangingPunct="1">
              <a:lnSpc>
                <a:spcPct val="160000"/>
              </a:lnSpc>
              <a:buClr>
                <a:schemeClr val="tx2"/>
              </a:buClr>
              <a:buSzPct val="90000"/>
              <a:buFont typeface="Symbol" panose="05050102010706020507" pitchFamily="18" charset="2"/>
              <a:buNone/>
            </a:pPr>
            <a:r>
              <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sym typeface="楷体_GB2312" pitchFamily="49" charset="-122"/>
              </a:rPr>
              <a:t>1.款项和有价证券的收付，如股票、债券、银行存款支付等</a:t>
            </a:r>
            <a:endPar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sym typeface="楷体_GB2312" pitchFamily="49" charset="-122"/>
            </a:endParaRPr>
          </a:p>
          <a:p>
            <a:pPr marL="342900" lvl="0" indent="-342900" algn="just" eaLnBrk="1" hangingPunct="1">
              <a:lnSpc>
                <a:spcPct val="160000"/>
              </a:lnSpc>
              <a:buClr>
                <a:schemeClr val="tx2"/>
              </a:buClr>
              <a:buSzPct val="90000"/>
              <a:buFont typeface="Symbol" panose="05050102010706020507" pitchFamily="18" charset="2"/>
              <a:buNone/>
            </a:pPr>
            <a:r>
              <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sym typeface="楷体_GB2312" pitchFamily="49" charset="-122"/>
              </a:rPr>
              <a:t>2.财物的收发、增减和使用，如存货、固定资产增减等</a:t>
            </a:r>
            <a:endPar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sym typeface="楷体_GB2312" pitchFamily="49" charset="-122"/>
            </a:endParaRPr>
          </a:p>
          <a:p>
            <a:pPr marL="342900" lvl="0" indent="-342900" algn="just" eaLnBrk="1" hangingPunct="1">
              <a:lnSpc>
                <a:spcPct val="160000"/>
              </a:lnSpc>
              <a:buClr>
                <a:schemeClr val="tx2"/>
              </a:buClr>
              <a:buSzPct val="90000"/>
              <a:buFont typeface="Symbol" panose="05050102010706020507" pitchFamily="18" charset="2"/>
              <a:buNone/>
            </a:pPr>
            <a:r>
              <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sym typeface="楷体_GB2312" pitchFamily="49" charset="-122"/>
              </a:rPr>
              <a:t>3.债权债务的发生和结算，如应收、应付、应交税费等</a:t>
            </a:r>
            <a:endPar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sym typeface="楷体_GB2312" pitchFamily="49" charset="-122"/>
            </a:endParaRPr>
          </a:p>
          <a:p>
            <a:pPr marL="342900" lvl="0" indent="-342900" algn="just" eaLnBrk="1" hangingPunct="1">
              <a:lnSpc>
                <a:spcPct val="160000"/>
              </a:lnSpc>
              <a:buClr>
                <a:schemeClr val="tx2"/>
              </a:buClr>
              <a:buSzPct val="90000"/>
              <a:buFont typeface="Symbol" panose="05050102010706020507" pitchFamily="18" charset="2"/>
              <a:buNone/>
            </a:pPr>
            <a:r>
              <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sym typeface="楷体_GB2312" pitchFamily="49" charset="-122"/>
              </a:rPr>
              <a:t>4.资本、基金的增减，如实收资本、资本公积等</a:t>
            </a:r>
            <a:endPar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sym typeface="楷体_GB2312" pitchFamily="49" charset="-122"/>
            </a:endParaRPr>
          </a:p>
          <a:p>
            <a:pPr marL="342900" lvl="0" indent="-342900" algn="just" eaLnBrk="1" hangingPunct="1">
              <a:lnSpc>
                <a:spcPct val="160000"/>
              </a:lnSpc>
              <a:buClr>
                <a:schemeClr val="tx2"/>
              </a:buClr>
              <a:buSzPct val="90000"/>
              <a:buFont typeface="Symbol" panose="05050102010706020507" pitchFamily="18" charset="2"/>
              <a:buNone/>
            </a:pPr>
            <a:r>
              <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sym typeface="楷体_GB2312" pitchFamily="49" charset="-122"/>
              </a:rPr>
              <a:t>5.收入、支出、费用、成本的计算</a:t>
            </a:r>
            <a:endPar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sym typeface="楷体_GB2312" pitchFamily="49" charset="-122"/>
            </a:endParaRPr>
          </a:p>
          <a:p>
            <a:pPr marL="342900" lvl="0" indent="-342900" algn="just" eaLnBrk="1" hangingPunct="1">
              <a:lnSpc>
                <a:spcPct val="160000"/>
              </a:lnSpc>
              <a:buClr>
                <a:schemeClr val="tx2"/>
              </a:buClr>
              <a:buSzPct val="90000"/>
              <a:buFont typeface="Symbol" panose="05050102010706020507" pitchFamily="18" charset="2"/>
              <a:buNone/>
            </a:pPr>
            <a:r>
              <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sym typeface="楷体_GB2312" pitchFamily="49" charset="-122"/>
              </a:rPr>
              <a:t>6.财务成果的计算和处理</a:t>
            </a:r>
            <a:endPar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sym typeface="楷体_GB2312" pitchFamily="49" charset="-122"/>
            </a:endParaRPr>
          </a:p>
          <a:p>
            <a:pPr marL="342900" lvl="0" indent="-342900" algn="just" eaLnBrk="1" hangingPunct="1">
              <a:lnSpc>
                <a:spcPct val="160000"/>
              </a:lnSpc>
              <a:buClr>
                <a:schemeClr val="tx2"/>
              </a:buClr>
              <a:buSzPct val="90000"/>
              <a:buFont typeface="Symbol" panose="05050102010706020507" pitchFamily="18" charset="2"/>
              <a:buNone/>
            </a:pPr>
            <a:r>
              <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sym typeface="楷体_GB2312" pitchFamily="49" charset="-122"/>
              </a:rPr>
              <a:t>7.需要办理会计手续、进行会计核算的其他事项</a:t>
            </a:r>
            <a:endPar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sym typeface="楷体_GB2312" pitchFamily="49" charset="-122"/>
            </a:endParaRPr>
          </a:p>
        </p:txBody>
      </p:sp>
      <p:grpSp>
        <p:nvGrpSpPr>
          <p:cNvPr id="4" name="组合 3"/>
          <p:cNvGrpSpPr/>
          <p:nvPr/>
        </p:nvGrpSpPr>
        <p:grpSpPr>
          <a:xfrm>
            <a:off x="165100" y="0"/>
            <a:ext cx="720090" cy="1000760"/>
            <a:chOff x="260" y="0"/>
            <a:chExt cx="1134" cy="1576"/>
          </a:xfrm>
        </p:grpSpPr>
        <p:sp>
          <p:nvSpPr>
            <p:cNvPr id="45" name="矩形 44"/>
            <p:cNvSpPr/>
            <p:nvPr/>
          </p:nvSpPr>
          <p:spPr>
            <a:xfrm>
              <a:off x="490" y="706"/>
              <a:ext cx="904" cy="87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260" y="0"/>
              <a:ext cx="847" cy="13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5" name="Text Box 3"/>
          <p:cNvSpPr txBox="1"/>
          <p:nvPr/>
        </p:nvSpPr>
        <p:spPr>
          <a:xfrm>
            <a:off x="1607608" y="579282"/>
            <a:ext cx="5069840" cy="546100"/>
          </a:xfrm>
          <a:prstGeom prst="rect">
            <a:avLst/>
          </a:prstGeom>
          <a:solidFill>
            <a:schemeClr val="bg1"/>
          </a:solidFill>
          <a:ln w="9525" cap="flat" cmpd="sng">
            <a:solidFill>
              <a:srgbClr val="800080"/>
            </a:solidFill>
            <a:prstDash val="solid"/>
            <a:miter/>
            <a:headEnd type="none" w="med" len="med"/>
            <a:tailEnd type="none" w="med" len="med"/>
          </a:ln>
        </p:spPr>
        <p:txBody>
          <a:bodyPr wrap="none">
            <a:spAutoFit/>
          </a:bodyPr>
          <a:p>
            <a:pPr eaLnBrk="1" hangingPunct="1"/>
            <a:r>
              <a:rPr lang="zh-CN" altLang="en-US" sz="2955" b="1" dirty="0">
                <a:latin typeface="隶书" pitchFamily="49" charset="-122"/>
                <a:ea typeface="隶书" pitchFamily="49" charset="-122"/>
              </a:rPr>
              <a:t>（</a:t>
            </a:r>
            <a:r>
              <a:rPr lang="zh-CN" altLang="en-US" sz="2955" b="1" dirty="0">
                <a:latin typeface="隶书" pitchFamily="49" charset="-122"/>
                <a:ea typeface="隶书" pitchFamily="49" charset="-122"/>
              </a:rPr>
              <a:t>一）款项和有价证券的收付</a:t>
            </a:r>
            <a:endParaRPr lang="zh-CN" altLang="en-US" sz="2955" b="1" dirty="0">
              <a:latin typeface="隶书" pitchFamily="49" charset="-122"/>
              <a:ea typeface="隶书" pitchFamily="49" charset="-122"/>
            </a:endParaRPr>
          </a:p>
        </p:txBody>
      </p:sp>
      <p:sp>
        <p:nvSpPr>
          <p:cNvPr id="23556" name="Text Box 4" descr="25%"/>
          <p:cNvSpPr txBox="1"/>
          <p:nvPr/>
        </p:nvSpPr>
        <p:spPr>
          <a:xfrm>
            <a:off x="1872136" y="1110011"/>
            <a:ext cx="934720" cy="546100"/>
          </a:xfrm>
          <a:prstGeom prst="rect">
            <a:avLst/>
          </a:prstGeom>
          <a:solidFill>
            <a:srgbClr val="33CCCC"/>
          </a:solidFill>
          <a:ln w="9525">
            <a:noFill/>
          </a:ln>
        </p:spPr>
        <p:txBody>
          <a:bodyPr wrap="none">
            <a:spAutoFit/>
          </a:bodyPr>
          <a:p>
            <a:pPr eaLnBrk="1" hangingPunct="1"/>
            <a:r>
              <a:rPr lang="zh-CN" altLang="en-US" sz="2955" b="1" dirty="0">
                <a:latin typeface="隶书" pitchFamily="49" charset="-122"/>
                <a:ea typeface="隶书" pitchFamily="49" charset="-122"/>
              </a:rPr>
              <a:t>款项</a:t>
            </a:r>
            <a:endParaRPr lang="zh-CN" altLang="en-US" sz="2955" b="1" dirty="0">
              <a:latin typeface="隶书" pitchFamily="49" charset="-122"/>
              <a:ea typeface="隶书" pitchFamily="49" charset="-122"/>
            </a:endParaRPr>
          </a:p>
        </p:txBody>
      </p:sp>
      <p:sp>
        <p:nvSpPr>
          <p:cNvPr id="23557" name="AutoShape 5"/>
          <p:cNvSpPr/>
          <p:nvPr/>
        </p:nvSpPr>
        <p:spPr>
          <a:xfrm>
            <a:off x="2973776" y="1285804"/>
            <a:ext cx="321451" cy="241088"/>
          </a:xfrm>
          <a:prstGeom prst="rightArrow">
            <a:avLst>
              <a:gd name="adj1" fmla="val 50000"/>
              <a:gd name="adj2" fmla="val 33333"/>
            </a:avLst>
          </a:prstGeom>
          <a:solidFill>
            <a:schemeClr val="accent1"/>
          </a:solidFill>
          <a:ln w="9525" cap="flat" cmpd="sng">
            <a:solidFill>
              <a:schemeClr val="tx1"/>
            </a:solidFill>
            <a:prstDash val="solid"/>
            <a:miter/>
            <a:headEnd type="none" w="med" len="med"/>
            <a:tailEnd type="none" w="med" len="med"/>
          </a:ln>
        </p:spPr>
        <p:txBody>
          <a:bodyPr wrap="none" anchor="ctr" anchorCtr="0"/>
          <a:p>
            <a:endParaRPr lang="zh-CN" altLang="zh-CN" sz="100" dirty="0">
              <a:latin typeface="Arial" panose="020B0604020202020204" pitchFamily="34" charset="0"/>
            </a:endParaRPr>
          </a:p>
        </p:txBody>
      </p:sp>
      <p:sp>
        <p:nvSpPr>
          <p:cNvPr id="23558" name="Text Box 6" descr="25%"/>
          <p:cNvSpPr txBox="1"/>
          <p:nvPr/>
        </p:nvSpPr>
        <p:spPr>
          <a:xfrm>
            <a:off x="3295227" y="1125079"/>
            <a:ext cx="4693920" cy="546100"/>
          </a:xfrm>
          <a:prstGeom prst="rect">
            <a:avLst/>
          </a:prstGeom>
          <a:solidFill>
            <a:srgbClr val="33CCCC"/>
          </a:solidFill>
          <a:ln w="9525">
            <a:noFill/>
          </a:ln>
        </p:spPr>
        <p:txBody>
          <a:bodyPr wrap="none">
            <a:spAutoFit/>
          </a:bodyPr>
          <a:p>
            <a:pPr eaLnBrk="1" hangingPunct="1"/>
            <a:r>
              <a:rPr lang="zh-CN" altLang="en-US" sz="2955" b="1" dirty="0">
                <a:latin typeface="隶书" pitchFamily="49" charset="-122"/>
                <a:ea typeface="隶书" pitchFamily="49" charset="-122"/>
              </a:rPr>
              <a:t>是作为支付手段的货币资金</a:t>
            </a:r>
            <a:endParaRPr lang="zh-CN" altLang="en-US" sz="2955" b="1" dirty="0">
              <a:latin typeface="隶书" pitchFamily="49" charset="-122"/>
              <a:ea typeface="隶书" pitchFamily="49" charset="-122"/>
            </a:endParaRPr>
          </a:p>
        </p:txBody>
      </p:sp>
      <p:sp>
        <p:nvSpPr>
          <p:cNvPr id="23559" name="Text Box 7" descr="25%"/>
          <p:cNvSpPr txBox="1"/>
          <p:nvPr/>
        </p:nvSpPr>
        <p:spPr>
          <a:xfrm>
            <a:off x="1929059" y="2410883"/>
            <a:ext cx="1686560" cy="546100"/>
          </a:xfrm>
          <a:prstGeom prst="rect">
            <a:avLst/>
          </a:prstGeom>
          <a:solidFill>
            <a:srgbClr val="33CCCC"/>
          </a:solidFill>
          <a:ln w="9525">
            <a:noFill/>
          </a:ln>
        </p:spPr>
        <p:txBody>
          <a:bodyPr wrap="none">
            <a:spAutoFit/>
          </a:bodyPr>
          <a:p>
            <a:pPr eaLnBrk="1" hangingPunct="1"/>
            <a:r>
              <a:rPr lang="zh-CN" altLang="en-US" sz="2955" b="1" dirty="0">
                <a:latin typeface="隶书" pitchFamily="49" charset="-122"/>
                <a:ea typeface="隶书" pitchFamily="49" charset="-122"/>
              </a:rPr>
              <a:t>货币资金</a:t>
            </a:r>
            <a:endParaRPr lang="zh-CN" altLang="en-US" sz="2955" b="1" dirty="0">
              <a:latin typeface="隶书" pitchFamily="49" charset="-122"/>
              <a:ea typeface="隶书" pitchFamily="49" charset="-122"/>
            </a:endParaRPr>
          </a:p>
        </p:txBody>
      </p:sp>
      <p:sp>
        <p:nvSpPr>
          <p:cNvPr id="23560" name="AutoShape 8"/>
          <p:cNvSpPr/>
          <p:nvPr/>
        </p:nvSpPr>
        <p:spPr>
          <a:xfrm>
            <a:off x="3536315" y="2009069"/>
            <a:ext cx="241088" cy="1366167"/>
          </a:xfrm>
          <a:prstGeom prst="leftBrace">
            <a:avLst>
              <a:gd name="adj1" fmla="val 47222"/>
              <a:gd name="adj2" fmla="val 50000"/>
            </a:avLst>
          </a:prstGeom>
          <a:noFill/>
          <a:ln w="9525" cap="flat" cmpd="sng">
            <a:solidFill>
              <a:schemeClr val="tx1"/>
            </a:solidFill>
            <a:prstDash val="solid"/>
            <a:headEnd type="none" w="med" len="med"/>
            <a:tailEnd type="none" w="med" len="med"/>
          </a:ln>
        </p:spPr>
        <p:txBody>
          <a:bodyPr wrap="none" anchor="ctr" anchorCtr="0"/>
          <a:p>
            <a:endParaRPr lang="zh-CN" altLang="zh-CN" sz="100" dirty="0">
              <a:latin typeface="Arial" panose="020B0604020202020204" pitchFamily="34" charset="0"/>
            </a:endParaRPr>
          </a:p>
        </p:txBody>
      </p:sp>
      <p:sp>
        <p:nvSpPr>
          <p:cNvPr id="23561" name="Text Box 9" descr="30%"/>
          <p:cNvSpPr txBox="1"/>
          <p:nvPr/>
        </p:nvSpPr>
        <p:spPr>
          <a:xfrm>
            <a:off x="3921387" y="1734497"/>
            <a:ext cx="1686560" cy="546100"/>
          </a:xfrm>
          <a:prstGeom prst="rect">
            <a:avLst/>
          </a:prstGeom>
          <a:solidFill>
            <a:srgbClr val="33CCCC"/>
          </a:solidFill>
          <a:ln w="9525">
            <a:noFill/>
          </a:ln>
        </p:spPr>
        <p:txBody>
          <a:bodyPr wrap="none">
            <a:spAutoFit/>
          </a:bodyPr>
          <a:p>
            <a:pPr eaLnBrk="1" hangingPunct="1"/>
            <a:r>
              <a:rPr lang="zh-CN" altLang="en-US" sz="2955" b="1" dirty="0">
                <a:latin typeface="隶书" pitchFamily="49" charset="-122"/>
                <a:ea typeface="隶书" pitchFamily="49" charset="-122"/>
              </a:rPr>
              <a:t>库存现金</a:t>
            </a:r>
            <a:endParaRPr lang="zh-CN" altLang="en-US" sz="2955" b="1" dirty="0">
              <a:latin typeface="隶书" pitchFamily="49" charset="-122"/>
              <a:ea typeface="隶书" pitchFamily="49" charset="-122"/>
            </a:endParaRPr>
          </a:p>
        </p:txBody>
      </p:sp>
      <p:sp>
        <p:nvSpPr>
          <p:cNvPr id="23562" name="Text Box 10" descr="30%"/>
          <p:cNvSpPr txBox="1"/>
          <p:nvPr/>
        </p:nvSpPr>
        <p:spPr>
          <a:xfrm>
            <a:off x="3777403" y="2410883"/>
            <a:ext cx="1686560" cy="546100"/>
          </a:xfrm>
          <a:prstGeom prst="rect">
            <a:avLst/>
          </a:prstGeom>
          <a:solidFill>
            <a:srgbClr val="33CCCC"/>
          </a:solidFill>
          <a:ln w="9525">
            <a:noFill/>
          </a:ln>
        </p:spPr>
        <p:txBody>
          <a:bodyPr wrap="none">
            <a:spAutoFit/>
          </a:bodyPr>
          <a:p>
            <a:pPr eaLnBrk="1" hangingPunct="1"/>
            <a:r>
              <a:rPr lang="zh-CN" altLang="en-US" sz="2955" b="1" dirty="0">
                <a:latin typeface="隶书" pitchFamily="49" charset="-122"/>
                <a:ea typeface="隶书" pitchFamily="49" charset="-122"/>
              </a:rPr>
              <a:t>银行存款</a:t>
            </a:r>
            <a:endParaRPr lang="zh-CN" altLang="en-US" sz="2955" b="1" dirty="0">
              <a:latin typeface="隶书" pitchFamily="49" charset="-122"/>
              <a:ea typeface="隶书" pitchFamily="49" charset="-122"/>
            </a:endParaRPr>
          </a:p>
        </p:txBody>
      </p:sp>
      <p:sp>
        <p:nvSpPr>
          <p:cNvPr id="23563" name="Text Box 11" descr="30%"/>
          <p:cNvSpPr txBox="1"/>
          <p:nvPr/>
        </p:nvSpPr>
        <p:spPr>
          <a:xfrm>
            <a:off x="3697041" y="3134148"/>
            <a:ext cx="2438400" cy="546100"/>
          </a:xfrm>
          <a:prstGeom prst="rect">
            <a:avLst/>
          </a:prstGeom>
          <a:solidFill>
            <a:srgbClr val="33CCCC"/>
          </a:solidFill>
          <a:ln w="9525">
            <a:noFill/>
          </a:ln>
        </p:spPr>
        <p:txBody>
          <a:bodyPr wrap="none">
            <a:spAutoFit/>
          </a:bodyPr>
          <a:p>
            <a:pPr eaLnBrk="1" hangingPunct="1"/>
            <a:r>
              <a:rPr lang="zh-CN" altLang="en-US" sz="2955" b="1" dirty="0">
                <a:latin typeface="隶书" pitchFamily="49" charset="-122"/>
                <a:ea typeface="隶书" pitchFamily="49" charset="-122"/>
              </a:rPr>
              <a:t>其他货币资金</a:t>
            </a:r>
            <a:endParaRPr lang="zh-CN" altLang="en-US" sz="2955" b="1" dirty="0">
              <a:latin typeface="隶书" pitchFamily="49" charset="-122"/>
              <a:ea typeface="隶书" pitchFamily="49" charset="-122"/>
            </a:endParaRPr>
          </a:p>
        </p:txBody>
      </p:sp>
      <p:sp>
        <p:nvSpPr>
          <p:cNvPr id="23564" name="AutoShape 12"/>
          <p:cNvSpPr/>
          <p:nvPr/>
        </p:nvSpPr>
        <p:spPr>
          <a:xfrm>
            <a:off x="6027561" y="2812697"/>
            <a:ext cx="241088" cy="1366167"/>
          </a:xfrm>
          <a:prstGeom prst="leftBrace">
            <a:avLst>
              <a:gd name="adj1" fmla="val 47222"/>
              <a:gd name="adj2" fmla="val 50000"/>
            </a:avLst>
          </a:prstGeom>
          <a:noFill/>
          <a:ln w="9525" cap="flat" cmpd="sng">
            <a:solidFill>
              <a:schemeClr val="tx1"/>
            </a:solidFill>
            <a:prstDash val="solid"/>
            <a:headEnd type="none" w="med" len="med"/>
            <a:tailEnd type="none" w="med" len="med"/>
          </a:ln>
        </p:spPr>
        <p:txBody>
          <a:bodyPr wrap="none" anchor="ctr" anchorCtr="0"/>
          <a:p>
            <a:endParaRPr lang="zh-CN" altLang="zh-CN" sz="100" dirty="0">
              <a:latin typeface="Arial" panose="020B0604020202020204" pitchFamily="34" charset="0"/>
            </a:endParaRPr>
          </a:p>
        </p:txBody>
      </p:sp>
      <p:sp>
        <p:nvSpPr>
          <p:cNvPr id="23565" name="Text Box 13"/>
          <p:cNvSpPr txBox="1"/>
          <p:nvPr/>
        </p:nvSpPr>
        <p:spPr>
          <a:xfrm>
            <a:off x="6349012" y="2169795"/>
            <a:ext cx="1686560" cy="546100"/>
          </a:xfrm>
          <a:prstGeom prst="rect">
            <a:avLst/>
          </a:prstGeom>
          <a:noFill/>
          <a:ln w="9525">
            <a:noFill/>
          </a:ln>
        </p:spPr>
        <p:txBody>
          <a:bodyPr wrap="none">
            <a:spAutoFit/>
          </a:bodyPr>
          <a:p>
            <a:pPr eaLnBrk="1" hangingPunct="1"/>
            <a:r>
              <a:rPr lang="zh-CN" altLang="en-US" sz="2955" b="1" dirty="0">
                <a:latin typeface="隶书" pitchFamily="49" charset="-122"/>
                <a:ea typeface="隶书" pitchFamily="49" charset="-122"/>
              </a:rPr>
              <a:t>外埠存款</a:t>
            </a:r>
            <a:endParaRPr lang="zh-CN" altLang="en-US" sz="2955" b="1" dirty="0">
              <a:latin typeface="隶书" pitchFamily="49" charset="-122"/>
              <a:ea typeface="隶书" pitchFamily="49" charset="-122"/>
            </a:endParaRPr>
          </a:p>
        </p:txBody>
      </p:sp>
      <p:sp>
        <p:nvSpPr>
          <p:cNvPr id="23566" name="Text Box 14"/>
          <p:cNvSpPr txBox="1"/>
          <p:nvPr/>
        </p:nvSpPr>
        <p:spPr>
          <a:xfrm>
            <a:off x="6349012" y="2491246"/>
            <a:ext cx="2438400" cy="546100"/>
          </a:xfrm>
          <a:prstGeom prst="rect">
            <a:avLst/>
          </a:prstGeom>
          <a:noFill/>
          <a:ln w="9525">
            <a:noFill/>
          </a:ln>
        </p:spPr>
        <p:txBody>
          <a:bodyPr wrap="none">
            <a:spAutoFit/>
          </a:bodyPr>
          <a:p>
            <a:pPr eaLnBrk="1" hangingPunct="1"/>
            <a:r>
              <a:rPr lang="zh-CN" altLang="en-US" sz="2955" b="1" dirty="0">
                <a:latin typeface="隶书" pitchFamily="49" charset="-122"/>
                <a:ea typeface="隶书" pitchFamily="49" charset="-122"/>
              </a:rPr>
              <a:t>银行汇票存款</a:t>
            </a:r>
            <a:endParaRPr lang="zh-CN" altLang="en-US" sz="2955" b="1" dirty="0">
              <a:latin typeface="隶书" pitchFamily="49" charset="-122"/>
              <a:ea typeface="隶书" pitchFamily="49" charset="-122"/>
            </a:endParaRPr>
          </a:p>
        </p:txBody>
      </p:sp>
      <p:sp>
        <p:nvSpPr>
          <p:cNvPr id="23567" name="Text Box 15"/>
          <p:cNvSpPr txBox="1"/>
          <p:nvPr/>
        </p:nvSpPr>
        <p:spPr>
          <a:xfrm>
            <a:off x="6349012" y="2893060"/>
            <a:ext cx="2438400" cy="546100"/>
          </a:xfrm>
          <a:prstGeom prst="rect">
            <a:avLst/>
          </a:prstGeom>
          <a:noFill/>
          <a:ln w="9525">
            <a:noFill/>
          </a:ln>
        </p:spPr>
        <p:txBody>
          <a:bodyPr wrap="none">
            <a:spAutoFit/>
          </a:bodyPr>
          <a:p>
            <a:pPr eaLnBrk="1" hangingPunct="1"/>
            <a:r>
              <a:rPr lang="zh-CN" altLang="en-US" sz="2955" b="1" dirty="0">
                <a:latin typeface="隶书" pitchFamily="49" charset="-122"/>
                <a:ea typeface="隶书" pitchFamily="49" charset="-122"/>
              </a:rPr>
              <a:t>银行本票存款</a:t>
            </a:r>
            <a:endParaRPr lang="zh-CN" altLang="en-US" sz="2955" b="1" dirty="0">
              <a:latin typeface="隶书" pitchFamily="49" charset="-122"/>
              <a:ea typeface="隶书" pitchFamily="49" charset="-122"/>
            </a:endParaRPr>
          </a:p>
        </p:txBody>
      </p:sp>
      <p:sp>
        <p:nvSpPr>
          <p:cNvPr id="23568" name="Text Box 16"/>
          <p:cNvSpPr txBox="1"/>
          <p:nvPr/>
        </p:nvSpPr>
        <p:spPr>
          <a:xfrm>
            <a:off x="6349012" y="3214511"/>
            <a:ext cx="2062480" cy="546100"/>
          </a:xfrm>
          <a:prstGeom prst="rect">
            <a:avLst/>
          </a:prstGeom>
          <a:noFill/>
          <a:ln w="9525">
            <a:noFill/>
          </a:ln>
        </p:spPr>
        <p:txBody>
          <a:bodyPr wrap="none">
            <a:spAutoFit/>
          </a:bodyPr>
          <a:p>
            <a:pPr eaLnBrk="1" hangingPunct="1"/>
            <a:r>
              <a:rPr lang="zh-CN" altLang="en-US" sz="2955" b="1" dirty="0">
                <a:latin typeface="隶书" pitchFamily="49" charset="-122"/>
                <a:ea typeface="隶书" pitchFamily="49" charset="-122"/>
              </a:rPr>
              <a:t>信用卡存款</a:t>
            </a:r>
            <a:endParaRPr lang="zh-CN" altLang="en-US" sz="2955" b="1" dirty="0">
              <a:latin typeface="隶书" pitchFamily="49" charset="-122"/>
              <a:ea typeface="隶书" pitchFamily="49" charset="-122"/>
            </a:endParaRPr>
          </a:p>
        </p:txBody>
      </p:sp>
      <p:sp>
        <p:nvSpPr>
          <p:cNvPr id="23569" name="Text Box 17"/>
          <p:cNvSpPr txBox="1"/>
          <p:nvPr/>
        </p:nvSpPr>
        <p:spPr>
          <a:xfrm>
            <a:off x="6349012" y="3535962"/>
            <a:ext cx="2438400" cy="546100"/>
          </a:xfrm>
          <a:prstGeom prst="rect">
            <a:avLst/>
          </a:prstGeom>
          <a:noFill/>
          <a:ln w="9525">
            <a:noFill/>
          </a:ln>
        </p:spPr>
        <p:txBody>
          <a:bodyPr wrap="none">
            <a:spAutoFit/>
          </a:bodyPr>
          <a:p>
            <a:pPr eaLnBrk="1" hangingPunct="1"/>
            <a:r>
              <a:rPr lang="zh-CN" altLang="en-US" sz="2955" b="1" dirty="0">
                <a:latin typeface="隶书" pitchFamily="49" charset="-122"/>
                <a:ea typeface="隶书" pitchFamily="49" charset="-122"/>
              </a:rPr>
              <a:t>信用证保证金</a:t>
            </a:r>
            <a:endParaRPr lang="zh-CN" altLang="en-US" sz="2955" b="1" dirty="0">
              <a:latin typeface="隶书" pitchFamily="49" charset="-122"/>
              <a:ea typeface="隶书" pitchFamily="49" charset="-122"/>
            </a:endParaRPr>
          </a:p>
        </p:txBody>
      </p:sp>
      <p:sp>
        <p:nvSpPr>
          <p:cNvPr id="23570" name="Text Box 18" descr="25%"/>
          <p:cNvSpPr txBox="1"/>
          <p:nvPr/>
        </p:nvSpPr>
        <p:spPr>
          <a:xfrm>
            <a:off x="1872136" y="4527103"/>
            <a:ext cx="1686560" cy="546100"/>
          </a:xfrm>
          <a:prstGeom prst="rect">
            <a:avLst/>
          </a:prstGeom>
          <a:solidFill>
            <a:srgbClr val="33CCCC"/>
          </a:solidFill>
          <a:ln w="9525">
            <a:noFill/>
          </a:ln>
        </p:spPr>
        <p:txBody>
          <a:bodyPr wrap="none">
            <a:spAutoFit/>
          </a:bodyPr>
          <a:p>
            <a:pPr eaLnBrk="1" hangingPunct="1"/>
            <a:r>
              <a:rPr lang="zh-CN" altLang="en-US" sz="2955" b="1" dirty="0">
                <a:latin typeface="隶书" pitchFamily="49" charset="-122"/>
                <a:ea typeface="隶书" pitchFamily="49" charset="-122"/>
              </a:rPr>
              <a:t>有价证券</a:t>
            </a:r>
            <a:endParaRPr lang="zh-CN" altLang="en-US" sz="2955" b="1" dirty="0">
              <a:latin typeface="隶书" pitchFamily="49" charset="-122"/>
              <a:ea typeface="隶书" pitchFamily="49" charset="-122"/>
            </a:endParaRPr>
          </a:p>
        </p:txBody>
      </p:sp>
      <p:sp>
        <p:nvSpPr>
          <p:cNvPr id="23572" name="AutoShape 20"/>
          <p:cNvSpPr/>
          <p:nvPr/>
        </p:nvSpPr>
        <p:spPr>
          <a:xfrm>
            <a:off x="3770706" y="4679458"/>
            <a:ext cx="321451" cy="241088"/>
          </a:xfrm>
          <a:prstGeom prst="rightArrow">
            <a:avLst>
              <a:gd name="adj1" fmla="val 50000"/>
              <a:gd name="adj2" fmla="val 33333"/>
            </a:avLst>
          </a:prstGeom>
          <a:solidFill>
            <a:schemeClr val="accent1"/>
          </a:solidFill>
          <a:ln w="9525" cap="flat" cmpd="sng">
            <a:solidFill>
              <a:schemeClr val="tx1"/>
            </a:solidFill>
            <a:prstDash val="solid"/>
            <a:miter/>
            <a:headEnd type="none" w="med" len="med"/>
            <a:tailEnd type="none" w="med" len="med"/>
          </a:ln>
        </p:spPr>
        <p:txBody>
          <a:bodyPr wrap="none" anchor="ctr" anchorCtr="0"/>
          <a:p>
            <a:endParaRPr lang="zh-CN" altLang="zh-CN" sz="100" dirty="0">
              <a:latin typeface="Arial" panose="020B0604020202020204" pitchFamily="34" charset="0"/>
            </a:endParaRPr>
          </a:p>
        </p:txBody>
      </p:sp>
      <p:sp>
        <p:nvSpPr>
          <p:cNvPr id="23573" name="Text Box 21" descr="20%"/>
          <p:cNvSpPr txBox="1"/>
          <p:nvPr/>
        </p:nvSpPr>
        <p:spPr>
          <a:xfrm>
            <a:off x="4082112" y="4466831"/>
            <a:ext cx="6197600" cy="546100"/>
          </a:xfrm>
          <a:prstGeom prst="rect">
            <a:avLst/>
          </a:prstGeom>
          <a:solidFill>
            <a:srgbClr val="33CCCC"/>
          </a:solidFill>
          <a:ln w="9525">
            <a:noFill/>
          </a:ln>
        </p:spPr>
        <p:txBody>
          <a:bodyPr wrap="none">
            <a:spAutoFit/>
          </a:bodyPr>
          <a:p>
            <a:pPr eaLnBrk="1" hangingPunct="1"/>
            <a:r>
              <a:rPr lang="zh-CN" altLang="en-US" sz="2955" b="1" dirty="0">
                <a:latin typeface="隶书" pitchFamily="49" charset="-122"/>
                <a:ea typeface="隶书" pitchFamily="49" charset="-122"/>
              </a:rPr>
              <a:t>表示一定财产拥有权和支配权的证券</a:t>
            </a:r>
            <a:endParaRPr lang="zh-CN" altLang="en-US" sz="2955" b="1" dirty="0">
              <a:latin typeface="隶书" pitchFamily="49" charset="-122"/>
              <a:ea typeface="隶书" pitchFamily="49" charset="-122"/>
            </a:endParaRPr>
          </a:p>
        </p:txBody>
      </p:sp>
      <p:sp>
        <p:nvSpPr>
          <p:cNvPr id="23579" name="Text Box 27"/>
          <p:cNvSpPr txBox="1"/>
          <p:nvPr/>
        </p:nvSpPr>
        <p:spPr>
          <a:xfrm>
            <a:off x="6412633" y="3904292"/>
            <a:ext cx="2062480" cy="546100"/>
          </a:xfrm>
          <a:prstGeom prst="rect">
            <a:avLst/>
          </a:prstGeom>
          <a:noFill/>
          <a:ln w="9525">
            <a:noFill/>
          </a:ln>
        </p:spPr>
        <p:txBody>
          <a:bodyPr wrap="none">
            <a:spAutoFit/>
          </a:bodyPr>
          <a:p>
            <a:pPr eaLnBrk="1" hangingPunct="1"/>
            <a:r>
              <a:rPr lang="zh-CN" altLang="en-US" sz="2955" b="1" dirty="0">
                <a:latin typeface="隶书" pitchFamily="49" charset="-122"/>
                <a:ea typeface="隶书" pitchFamily="49" charset="-122"/>
              </a:rPr>
              <a:t>存出投资款</a:t>
            </a:r>
            <a:endParaRPr lang="zh-CN" altLang="en-US" sz="2955" b="1" dirty="0">
              <a:latin typeface="隶书" pitchFamily="49" charset="-122"/>
              <a:ea typeface="隶书" pitchFamily="49" charset="-122"/>
            </a:endParaRPr>
          </a:p>
        </p:txBody>
      </p:sp>
      <p:grpSp>
        <p:nvGrpSpPr>
          <p:cNvPr id="4" name="组合 3"/>
          <p:cNvGrpSpPr/>
          <p:nvPr/>
        </p:nvGrpSpPr>
        <p:grpSpPr>
          <a:xfrm>
            <a:off x="165100" y="0"/>
            <a:ext cx="720090" cy="1000760"/>
            <a:chOff x="260" y="0"/>
            <a:chExt cx="1134" cy="1576"/>
          </a:xfrm>
        </p:grpSpPr>
        <p:sp>
          <p:nvSpPr>
            <p:cNvPr id="45" name="矩形 44"/>
            <p:cNvSpPr/>
            <p:nvPr/>
          </p:nvSpPr>
          <p:spPr>
            <a:xfrm>
              <a:off x="490" y="706"/>
              <a:ext cx="904" cy="87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sp>
          <p:nvSpPr>
            <p:cNvPr id="46" name="矩形 45"/>
            <p:cNvSpPr/>
            <p:nvPr/>
          </p:nvSpPr>
          <p:spPr>
            <a:xfrm>
              <a:off x="260" y="0"/>
              <a:ext cx="847" cy="13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box(in)">
                                      <p:cBhvr>
                                        <p:cTn id="7" dur="500"/>
                                        <p:tgtEl>
                                          <p:spTgt spid="2355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3556"/>
                                        </p:tgtEl>
                                        <p:attrNameLst>
                                          <p:attrName>style.visibility</p:attrName>
                                        </p:attrNameLst>
                                      </p:cBhvr>
                                      <p:to>
                                        <p:strVal val="visible"/>
                                      </p:to>
                                    </p:set>
                                    <p:animEffect transition="in" filter="box(in)">
                                      <p:cBhvr>
                                        <p:cTn id="12" dur="500"/>
                                        <p:tgtEl>
                                          <p:spTgt spid="2355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3557"/>
                                        </p:tgtEl>
                                        <p:attrNameLst>
                                          <p:attrName>style.visibility</p:attrName>
                                        </p:attrNameLst>
                                      </p:cBhvr>
                                      <p:to>
                                        <p:strVal val="visible"/>
                                      </p:to>
                                    </p:set>
                                    <p:anim calcmode="lin" valueType="num">
                                      <p:cBhvr additive="base">
                                        <p:cTn id="17" dur="500" fill="hold"/>
                                        <p:tgtEl>
                                          <p:spTgt spid="23557"/>
                                        </p:tgtEl>
                                        <p:attrNameLst>
                                          <p:attrName>ppt_x</p:attrName>
                                        </p:attrNameLst>
                                      </p:cBhvr>
                                      <p:tavLst>
                                        <p:tav tm="0">
                                          <p:val>
                                            <p:strVal val="#ppt_x"/>
                                          </p:val>
                                        </p:tav>
                                        <p:tav tm="100000">
                                          <p:val>
                                            <p:strVal val="#ppt_x"/>
                                          </p:val>
                                        </p:tav>
                                      </p:tavLst>
                                    </p:anim>
                                    <p:anim calcmode="lin" valueType="num">
                                      <p:cBhvr additive="base">
                                        <p:cTn id="18" dur="500" fill="hold"/>
                                        <p:tgtEl>
                                          <p:spTgt spid="2355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3558"/>
                                        </p:tgtEl>
                                        <p:attrNameLst>
                                          <p:attrName>style.visibility</p:attrName>
                                        </p:attrNameLst>
                                      </p:cBhvr>
                                      <p:to>
                                        <p:strVal val="visible"/>
                                      </p:to>
                                    </p:set>
                                    <p:animEffect transition="in" filter="blinds(horizontal)">
                                      <p:cBhvr>
                                        <p:cTn id="23" dur="500"/>
                                        <p:tgtEl>
                                          <p:spTgt spid="23558"/>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23559"/>
                                        </p:tgtEl>
                                        <p:attrNameLst>
                                          <p:attrName>style.visibility</p:attrName>
                                        </p:attrNameLst>
                                      </p:cBhvr>
                                      <p:to>
                                        <p:strVal val="visible"/>
                                      </p:to>
                                    </p:set>
                                    <p:animEffect transition="in" filter="blinds(horizontal)">
                                      <p:cBhvr>
                                        <p:cTn id="28" dur="500"/>
                                        <p:tgtEl>
                                          <p:spTgt spid="23559"/>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499"/>
                                          </p:stCondLst>
                                        </p:cTn>
                                        <p:tgtEl>
                                          <p:spTgt spid="2356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3561"/>
                                        </p:tgtEl>
                                        <p:attrNameLst>
                                          <p:attrName>style.visibility</p:attrName>
                                        </p:attrNameLst>
                                      </p:cBhvr>
                                      <p:to>
                                        <p:strVal val="visible"/>
                                      </p:to>
                                    </p:set>
                                    <p:animEffect transition="in" filter="blinds(horizontal)">
                                      <p:cBhvr>
                                        <p:cTn id="37" dur="500"/>
                                        <p:tgtEl>
                                          <p:spTgt spid="2356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3562"/>
                                        </p:tgtEl>
                                        <p:attrNameLst>
                                          <p:attrName>style.visibility</p:attrName>
                                        </p:attrNameLst>
                                      </p:cBhvr>
                                      <p:to>
                                        <p:strVal val="visible"/>
                                      </p:to>
                                    </p:set>
                                    <p:animEffect transition="in" filter="blinds(horizontal)">
                                      <p:cBhvr>
                                        <p:cTn id="42" dur="500"/>
                                        <p:tgtEl>
                                          <p:spTgt spid="2356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3563"/>
                                        </p:tgtEl>
                                        <p:attrNameLst>
                                          <p:attrName>style.visibility</p:attrName>
                                        </p:attrNameLst>
                                      </p:cBhvr>
                                      <p:to>
                                        <p:strVal val="visible"/>
                                      </p:to>
                                    </p:set>
                                    <p:animEffect transition="in" filter="blinds(horizontal)">
                                      <p:cBhvr>
                                        <p:cTn id="47" dur="500"/>
                                        <p:tgtEl>
                                          <p:spTgt spid="23563"/>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499"/>
                                          </p:stCondLst>
                                        </p:cTn>
                                        <p:tgtEl>
                                          <p:spTgt spid="23564"/>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23565"/>
                                        </p:tgtEl>
                                        <p:attrNameLst>
                                          <p:attrName>style.visibility</p:attrName>
                                        </p:attrNameLst>
                                      </p:cBhvr>
                                      <p:to>
                                        <p:strVal val="visible"/>
                                      </p:to>
                                    </p:set>
                                    <p:animEffect transition="in" filter="blinds(horizontal)">
                                      <p:cBhvr>
                                        <p:cTn id="56" dur="500"/>
                                        <p:tgtEl>
                                          <p:spTgt spid="23565"/>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23566"/>
                                        </p:tgtEl>
                                        <p:attrNameLst>
                                          <p:attrName>style.visibility</p:attrName>
                                        </p:attrNameLst>
                                      </p:cBhvr>
                                      <p:to>
                                        <p:strVal val="visible"/>
                                      </p:to>
                                    </p:set>
                                    <p:animEffect transition="in" filter="blinds(horizontal)">
                                      <p:cBhvr>
                                        <p:cTn id="61" dur="500"/>
                                        <p:tgtEl>
                                          <p:spTgt spid="23566"/>
                                        </p:tgtEl>
                                      </p:cBhvr>
                                    </p:animEffect>
                                  </p:childTnLst>
                                </p:cTn>
                              </p:par>
                            </p:childTnLst>
                          </p:cTn>
                        </p:par>
                      </p:childTnLst>
                    </p:cTn>
                  </p:par>
                  <p:par>
                    <p:cTn id="62" fill="hold">
                      <p:stCondLst>
                        <p:cond delay="indefinite"/>
                      </p:stCondLst>
                      <p:childTnLst>
                        <p:par>
                          <p:cTn id="63" fill="hold">
                            <p:stCondLst>
                              <p:cond delay="0"/>
                            </p:stCondLst>
                            <p:childTnLst>
                              <p:par>
                                <p:cTn id="64" presetID="3" presetClass="entr" presetSubtype="10" fill="hold" grpId="0" nodeType="clickEffect">
                                  <p:stCondLst>
                                    <p:cond delay="0"/>
                                  </p:stCondLst>
                                  <p:childTnLst>
                                    <p:set>
                                      <p:cBhvr>
                                        <p:cTn id="65" dur="1" fill="hold">
                                          <p:stCondLst>
                                            <p:cond delay="0"/>
                                          </p:stCondLst>
                                        </p:cTn>
                                        <p:tgtEl>
                                          <p:spTgt spid="23567"/>
                                        </p:tgtEl>
                                        <p:attrNameLst>
                                          <p:attrName>style.visibility</p:attrName>
                                        </p:attrNameLst>
                                      </p:cBhvr>
                                      <p:to>
                                        <p:strVal val="visible"/>
                                      </p:to>
                                    </p:set>
                                    <p:animEffect transition="in" filter="blinds(horizontal)">
                                      <p:cBhvr>
                                        <p:cTn id="66" dur="500"/>
                                        <p:tgtEl>
                                          <p:spTgt spid="23567"/>
                                        </p:tgtEl>
                                      </p:cBhvr>
                                    </p:animEffect>
                                  </p:childTnLst>
                                </p:cTn>
                              </p:par>
                            </p:childTnLst>
                          </p:cTn>
                        </p:par>
                      </p:childTnLst>
                    </p:cTn>
                  </p:par>
                  <p:par>
                    <p:cTn id="67" fill="hold">
                      <p:stCondLst>
                        <p:cond delay="indefinite"/>
                      </p:stCondLst>
                      <p:childTnLst>
                        <p:par>
                          <p:cTn id="68" fill="hold">
                            <p:stCondLst>
                              <p:cond delay="0"/>
                            </p:stCondLst>
                            <p:childTnLst>
                              <p:par>
                                <p:cTn id="69" presetID="3" presetClass="entr" presetSubtype="10" fill="hold" grpId="0" nodeType="clickEffect">
                                  <p:stCondLst>
                                    <p:cond delay="0"/>
                                  </p:stCondLst>
                                  <p:childTnLst>
                                    <p:set>
                                      <p:cBhvr>
                                        <p:cTn id="70" dur="1" fill="hold">
                                          <p:stCondLst>
                                            <p:cond delay="0"/>
                                          </p:stCondLst>
                                        </p:cTn>
                                        <p:tgtEl>
                                          <p:spTgt spid="23568"/>
                                        </p:tgtEl>
                                        <p:attrNameLst>
                                          <p:attrName>style.visibility</p:attrName>
                                        </p:attrNameLst>
                                      </p:cBhvr>
                                      <p:to>
                                        <p:strVal val="visible"/>
                                      </p:to>
                                    </p:set>
                                    <p:animEffect transition="in" filter="blinds(horizontal)">
                                      <p:cBhvr>
                                        <p:cTn id="71" dur="500"/>
                                        <p:tgtEl>
                                          <p:spTgt spid="23568"/>
                                        </p:tgtEl>
                                      </p:cBhvr>
                                    </p:animEffect>
                                  </p:childTnLst>
                                </p:cTn>
                              </p:par>
                            </p:childTnLst>
                          </p:cTn>
                        </p:par>
                      </p:childTnLst>
                    </p:cTn>
                  </p:par>
                  <p:par>
                    <p:cTn id="72" fill="hold">
                      <p:stCondLst>
                        <p:cond delay="indefinite"/>
                      </p:stCondLst>
                      <p:childTnLst>
                        <p:par>
                          <p:cTn id="73" fill="hold">
                            <p:stCondLst>
                              <p:cond delay="0"/>
                            </p:stCondLst>
                            <p:childTnLst>
                              <p:par>
                                <p:cTn id="74" presetID="3" presetClass="entr" presetSubtype="10" fill="hold" grpId="0" nodeType="clickEffect">
                                  <p:stCondLst>
                                    <p:cond delay="0"/>
                                  </p:stCondLst>
                                  <p:childTnLst>
                                    <p:set>
                                      <p:cBhvr>
                                        <p:cTn id="75" dur="1" fill="hold">
                                          <p:stCondLst>
                                            <p:cond delay="0"/>
                                          </p:stCondLst>
                                        </p:cTn>
                                        <p:tgtEl>
                                          <p:spTgt spid="23569"/>
                                        </p:tgtEl>
                                        <p:attrNameLst>
                                          <p:attrName>style.visibility</p:attrName>
                                        </p:attrNameLst>
                                      </p:cBhvr>
                                      <p:to>
                                        <p:strVal val="visible"/>
                                      </p:to>
                                    </p:set>
                                    <p:animEffect transition="in" filter="blinds(horizontal)">
                                      <p:cBhvr>
                                        <p:cTn id="76" dur="500"/>
                                        <p:tgtEl>
                                          <p:spTgt spid="23569"/>
                                        </p:tgtEl>
                                      </p:cBhvr>
                                    </p:animEffect>
                                  </p:childTnLst>
                                </p:cTn>
                              </p:par>
                            </p:childTnLst>
                          </p:cTn>
                        </p:par>
                      </p:childTnLst>
                    </p:cTn>
                  </p:par>
                  <p:par>
                    <p:cTn id="77" fill="hold">
                      <p:stCondLst>
                        <p:cond delay="indefinite"/>
                      </p:stCondLst>
                      <p:childTnLst>
                        <p:par>
                          <p:cTn id="78" fill="hold">
                            <p:stCondLst>
                              <p:cond delay="0"/>
                            </p:stCondLst>
                            <p:childTnLst>
                              <p:par>
                                <p:cTn id="79" presetID="3" presetClass="entr" presetSubtype="10" fill="hold" grpId="0" nodeType="clickEffect">
                                  <p:stCondLst>
                                    <p:cond delay="0"/>
                                  </p:stCondLst>
                                  <p:childTnLst>
                                    <p:set>
                                      <p:cBhvr>
                                        <p:cTn id="80" dur="1" fill="hold">
                                          <p:stCondLst>
                                            <p:cond delay="0"/>
                                          </p:stCondLst>
                                        </p:cTn>
                                        <p:tgtEl>
                                          <p:spTgt spid="23579"/>
                                        </p:tgtEl>
                                        <p:attrNameLst>
                                          <p:attrName>style.visibility</p:attrName>
                                        </p:attrNameLst>
                                      </p:cBhvr>
                                      <p:to>
                                        <p:strVal val="visible"/>
                                      </p:to>
                                    </p:set>
                                    <p:animEffect transition="in" filter="blinds(horizontal)">
                                      <p:cBhvr>
                                        <p:cTn id="81" dur="500"/>
                                        <p:tgtEl>
                                          <p:spTgt spid="23579"/>
                                        </p:tgtEl>
                                      </p:cBhvr>
                                    </p:animEffect>
                                  </p:childTnLst>
                                </p:cTn>
                              </p:par>
                            </p:childTnLst>
                          </p:cTn>
                        </p:par>
                      </p:childTnLst>
                    </p:cTn>
                  </p:par>
                  <p:par>
                    <p:cTn id="82" fill="hold">
                      <p:stCondLst>
                        <p:cond delay="indefinite"/>
                      </p:stCondLst>
                      <p:childTnLst>
                        <p:par>
                          <p:cTn id="83" fill="hold">
                            <p:stCondLst>
                              <p:cond delay="0"/>
                            </p:stCondLst>
                            <p:childTnLst>
                              <p:par>
                                <p:cTn id="84" presetID="3" presetClass="entr" presetSubtype="10" fill="hold" grpId="0" nodeType="clickEffect">
                                  <p:stCondLst>
                                    <p:cond delay="0"/>
                                  </p:stCondLst>
                                  <p:childTnLst>
                                    <p:set>
                                      <p:cBhvr>
                                        <p:cTn id="85" dur="1" fill="hold">
                                          <p:stCondLst>
                                            <p:cond delay="0"/>
                                          </p:stCondLst>
                                        </p:cTn>
                                        <p:tgtEl>
                                          <p:spTgt spid="23570"/>
                                        </p:tgtEl>
                                        <p:attrNameLst>
                                          <p:attrName>style.visibility</p:attrName>
                                        </p:attrNameLst>
                                      </p:cBhvr>
                                      <p:to>
                                        <p:strVal val="visible"/>
                                      </p:to>
                                    </p:set>
                                    <p:animEffect transition="in" filter="blinds(horizontal)">
                                      <p:cBhvr>
                                        <p:cTn id="86" dur="500"/>
                                        <p:tgtEl>
                                          <p:spTgt spid="23570"/>
                                        </p:tgtEl>
                                      </p:cBhvr>
                                    </p:animEffect>
                                  </p:childTnLst>
                                </p:cTn>
                              </p:par>
                            </p:childTnLst>
                          </p:cTn>
                        </p:par>
                      </p:childTnLst>
                    </p:cTn>
                  </p:par>
                  <p:par>
                    <p:cTn id="87" fill="hold">
                      <p:stCondLst>
                        <p:cond delay="indefinite"/>
                      </p:stCondLst>
                      <p:childTnLst>
                        <p:par>
                          <p:cTn id="88" fill="hold">
                            <p:stCondLst>
                              <p:cond delay="0"/>
                            </p:stCondLst>
                            <p:childTnLst>
                              <p:par>
                                <p:cTn id="89" presetID="3" presetClass="entr" presetSubtype="10" fill="hold" grpId="0" nodeType="clickEffect">
                                  <p:stCondLst>
                                    <p:cond delay="0"/>
                                  </p:stCondLst>
                                  <p:childTnLst>
                                    <p:set>
                                      <p:cBhvr>
                                        <p:cTn id="90" dur="1" fill="hold">
                                          <p:stCondLst>
                                            <p:cond delay="0"/>
                                          </p:stCondLst>
                                        </p:cTn>
                                        <p:tgtEl>
                                          <p:spTgt spid="23573"/>
                                        </p:tgtEl>
                                        <p:attrNameLst>
                                          <p:attrName>style.visibility</p:attrName>
                                        </p:attrNameLst>
                                      </p:cBhvr>
                                      <p:to>
                                        <p:strVal val="visible"/>
                                      </p:to>
                                    </p:set>
                                    <p:animEffect transition="in" filter="blinds(horizontal)">
                                      <p:cBhvr>
                                        <p:cTn id="91" dur="500"/>
                                        <p:tgtEl>
                                          <p:spTgt spid="23573"/>
                                        </p:tgtEl>
                                      </p:cBhvr>
                                    </p:animEffect>
                                  </p:childTnLst>
                                </p:cTn>
                              </p:par>
                            </p:childTnLst>
                          </p:cTn>
                        </p:par>
                      </p:childTnLst>
                    </p:cTn>
                  </p:par>
                  <p:par>
                    <p:cTn id="92" fill="hold">
                      <p:stCondLst>
                        <p:cond delay="indefinite"/>
                      </p:stCondLst>
                      <p:childTnLst>
                        <p:par>
                          <p:cTn id="93" fill="hold">
                            <p:stCondLst>
                              <p:cond delay="0"/>
                            </p:stCondLst>
                            <p:childTnLst>
                              <p:par>
                                <p:cTn id="94" presetID="1" presetClass="entr" presetSubtype="0" fill="hold" grpId="0" nodeType="clickEffect">
                                  <p:stCondLst>
                                    <p:cond delay="0"/>
                                  </p:stCondLst>
                                  <p:childTnLst>
                                    <p:set>
                                      <p:cBhvr>
                                        <p:cTn id="95" dur="1" fill="hold">
                                          <p:stCondLst>
                                            <p:cond delay="499"/>
                                          </p:stCondLst>
                                        </p:cTn>
                                        <p:tgtEl>
                                          <p:spTgt spid="235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ldLvl="0" animBg="1"/>
      <p:bldP spid="23556" grpId="0" bldLvl="0" animBg="1"/>
      <p:bldP spid="23557" grpId="0" bldLvl="0" animBg="1"/>
      <p:bldP spid="23558" grpId="0" bldLvl="0" animBg="1"/>
      <p:bldP spid="23559" grpId="0" bldLvl="0" animBg="1"/>
      <p:bldP spid="23560" grpId="0" bldLvl="0" animBg="1"/>
      <p:bldP spid="23561" grpId="0" bldLvl="0" animBg="1"/>
      <p:bldP spid="23562" grpId="0" bldLvl="0" animBg="1"/>
      <p:bldP spid="23563" grpId="0" bldLvl="0" animBg="1"/>
      <p:bldP spid="23564" grpId="0" bldLvl="0" animBg="1"/>
      <p:bldP spid="23565" grpId="0"/>
      <p:bldP spid="23566" grpId="0"/>
      <p:bldP spid="23567" grpId="0"/>
      <p:bldP spid="23568" grpId="0"/>
      <p:bldP spid="23569" grpId="0"/>
      <p:bldP spid="23570" grpId="0" bldLvl="0" animBg="1"/>
      <p:bldP spid="23572" grpId="0" bldLvl="0" animBg="1"/>
      <p:bldP spid="23573" grpId="0" bldLvl="0" animBg="1"/>
      <p:bldP spid="2357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Text Box 2"/>
          <p:cNvSpPr txBox="1"/>
          <p:nvPr/>
        </p:nvSpPr>
        <p:spPr>
          <a:xfrm>
            <a:off x="2009422" y="160726"/>
            <a:ext cx="5558425" cy="546100"/>
          </a:xfrm>
          <a:prstGeom prst="rect">
            <a:avLst/>
          </a:prstGeom>
          <a:noFill/>
          <a:ln w="9525">
            <a:noFill/>
          </a:ln>
        </p:spPr>
        <p:txBody>
          <a:bodyPr>
            <a:spAutoFit/>
          </a:bodyPr>
          <a:p>
            <a:pPr eaLnBrk="1" hangingPunct="1"/>
            <a:r>
              <a:rPr lang="zh-CN" altLang="en-US" sz="2955" b="1" dirty="0">
                <a:latin typeface="隶书" pitchFamily="49" charset="-122"/>
                <a:ea typeface="隶书" pitchFamily="49" charset="-122"/>
              </a:rPr>
              <a:t>（</a:t>
            </a:r>
            <a:r>
              <a:rPr lang="zh-CN" altLang="en-US" sz="2955" b="1" dirty="0">
                <a:latin typeface="隶书" pitchFamily="49" charset="-122"/>
                <a:ea typeface="隶书" pitchFamily="49" charset="-122"/>
              </a:rPr>
              <a:t>二）财物的收发、增减和使用</a:t>
            </a:r>
            <a:endParaRPr lang="zh-CN" altLang="en-US" sz="2955" b="1" dirty="0">
              <a:latin typeface="隶书" pitchFamily="49" charset="-122"/>
              <a:ea typeface="隶书" pitchFamily="49" charset="-122"/>
            </a:endParaRPr>
          </a:p>
        </p:txBody>
      </p:sp>
      <p:sp>
        <p:nvSpPr>
          <p:cNvPr id="24579" name="Text Box 3"/>
          <p:cNvSpPr txBox="1"/>
          <p:nvPr/>
        </p:nvSpPr>
        <p:spPr>
          <a:xfrm>
            <a:off x="2101505" y="1034671"/>
            <a:ext cx="8453120" cy="1001395"/>
          </a:xfrm>
          <a:prstGeom prst="rect">
            <a:avLst/>
          </a:prstGeom>
          <a:noFill/>
          <a:ln w="25400" cap="flat" cmpd="sng">
            <a:solidFill>
              <a:srgbClr val="0000FF"/>
            </a:solidFill>
            <a:prstDash val="solid"/>
            <a:miter/>
            <a:headEnd type="none" w="med" len="med"/>
            <a:tailEnd type="none" w="med" len="med"/>
          </a:ln>
        </p:spPr>
        <p:txBody>
          <a:bodyPr wrap="none">
            <a:spAutoFit/>
          </a:bodyPr>
          <a:p>
            <a:pPr eaLnBrk="1" hangingPunct="1"/>
            <a:r>
              <a:rPr lang="zh-CN" altLang="en-US" sz="2955" b="1" dirty="0">
                <a:latin typeface="隶书" pitchFamily="49" charset="-122"/>
                <a:ea typeface="隶书" pitchFamily="49" charset="-122"/>
              </a:rPr>
              <a:t>财物是企业财产物资的简称，是企业进行生产经营</a:t>
            </a:r>
            <a:endParaRPr lang="zh-CN" altLang="en-US" sz="2955" b="1" dirty="0">
              <a:latin typeface="隶书" pitchFamily="49" charset="-122"/>
              <a:ea typeface="隶书" pitchFamily="49" charset="-122"/>
            </a:endParaRPr>
          </a:p>
          <a:p>
            <a:pPr eaLnBrk="1" hangingPunct="1"/>
            <a:r>
              <a:rPr lang="zh-CN" altLang="en-US" sz="2955" b="1" dirty="0">
                <a:latin typeface="隶书" pitchFamily="49" charset="-122"/>
                <a:ea typeface="隶书" pitchFamily="49" charset="-122"/>
              </a:rPr>
              <a:t>活动具有实物形态的经济资源。</a:t>
            </a:r>
            <a:endParaRPr lang="zh-CN" altLang="en-US" sz="2955" b="1" dirty="0">
              <a:latin typeface="隶书" pitchFamily="49" charset="-122"/>
              <a:ea typeface="隶书" pitchFamily="49" charset="-122"/>
            </a:endParaRPr>
          </a:p>
        </p:txBody>
      </p:sp>
      <p:sp>
        <p:nvSpPr>
          <p:cNvPr id="24587" name="Text Box 11"/>
          <p:cNvSpPr txBox="1"/>
          <p:nvPr/>
        </p:nvSpPr>
        <p:spPr>
          <a:xfrm>
            <a:off x="2089785" y="4178864"/>
            <a:ext cx="5069840" cy="546100"/>
          </a:xfrm>
          <a:prstGeom prst="rect">
            <a:avLst/>
          </a:prstGeom>
          <a:noFill/>
          <a:ln w="9525">
            <a:noFill/>
          </a:ln>
        </p:spPr>
        <p:txBody>
          <a:bodyPr wrap="none">
            <a:spAutoFit/>
          </a:bodyPr>
          <a:p>
            <a:pPr eaLnBrk="1" hangingPunct="1"/>
            <a:r>
              <a:rPr lang="zh-CN" altLang="en-US" sz="2955" b="1" dirty="0">
                <a:latin typeface="隶书" pitchFamily="49" charset="-122"/>
                <a:ea typeface="隶书" pitchFamily="49" charset="-122"/>
              </a:rPr>
              <a:t>（</a:t>
            </a:r>
            <a:r>
              <a:rPr lang="zh-CN" altLang="en-US" sz="2955" b="1" dirty="0">
                <a:latin typeface="隶书" pitchFamily="49" charset="-122"/>
                <a:ea typeface="隶书" pitchFamily="49" charset="-122"/>
              </a:rPr>
              <a:t>三）债权债务的发生和结算</a:t>
            </a:r>
            <a:endParaRPr lang="zh-CN" altLang="en-US" sz="2955" b="1" dirty="0">
              <a:latin typeface="隶书" pitchFamily="49" charset="-122"/>
              <a:ea typeface="隶书" pitchFamily="49" charset="-122"/>
            </a:endParaRPr>
          </a:p>
        </p:txBody>
      </p:sp>
      <p:sp>
        <p:nvSpPr>
          <p:cNvPr id="24588" name="Text Box 12"/>
          <p:cNvSpPr txBox="1"/>
          <p:nvPr/>
        </p:nvSpPr>
        <p:spPr>
          <a:xfrm>
            <a:off x="2089785" y="4796654"/>
            <a:ext cx="8413750" cy="480060"/>
          </a:xfrm>
          <a:prstGeom prst="rect">
            <a:avLst/>
          </a:prstGeom>
          <a:noFill/>
          <a:ln w="9525">
            <a:noFill/>
          </a:ln>
        </p:spPr>
        <p:txBody>
          <a:bodyPr wrap="none">
            <a:spAutoFit/>
          </a:bodyPr>
          <a:p>
            <a:pPr eaLnBrk="1" hangingPunct="1"/>
            <a:r>
              <a:rPr lang="en-US" altLang="zh-CN" sz="2530" b="1" dirty="0">
                <a:latin typeface="隶书" pitchFamily="49" charset="-122"/>
                <a:ea typeface="隶书" pitchFamily="49" charset="-122"/>
              </a:rPr>
              <a:t>1</a:t>
            </a:r>
            <a:r>
              <a:rPr lang="zh-CN" altLang="en-US" sz="2530" b="1" dirty="0">
                <a:latin typeface="隶书" pitchFamily="49" charset="-122"/>
                <a:ea typeface="隶书" pitchFamily="49" charset="-122"/>
              </a:rPr>
              <a:t>、债权：企业收取款项的权利，一般包括应收和预付款项</a:t>
            </a:r>
            <a:endParaRPr lang="zh-CN" altLang="en-US" sz="2530" b="1" dirty="0">
              <a:latin typeface="隶书" pitchFamily="49" charset="-122"/>
              <a:ea typeface="隶书" pitchFamily="49" charset="-122"/>
            </a:endParaRPr>
          </a:p>
        </p:txBody>
      </p:sp>
      <p:sp>
        <p:nvSpPr>
          <p:cNvPr id="24589" name="Text Box 13"/>
          <p:cNvSpPr txBox="1"/>
          <p:nvPr/>
        </p:nvSpPr>
        <p:spPr>
          <a:xfrm>
            <a:off x="2089785" y="5303943"/>
            <a:ext cx="8439766" cy="869315"/>
          </a:xfrm>
          <a:prstGeom prst="rect">
            <a:avLst/>
          </a:prstGeom>
          <a:noFill/>
          <a:ln w="9525">
            <a:noFill/>
          </a:ln>
        </p:spPr>
        <p:txBody>
          <a:bodyPr>
            <a:spAutoFit/>
          </a:bodyPr>
          <a:p>
            <a:pPr eaLnBrk="1" hangingPunct="1"/>
            <a:r>
              <a:rPr lang="en-US" altLang="zh-CN" sz="2530" b="1" dirty="0">
                <a:latin typeface="隶书" pitchFamily="49" charset="-122"/>
                <a:ea typeface="隶书" pitchFamily="49" charset="-122"/>
              </a:rPr>
              <a:t>2</a:t>
            </a:r>
            <a:r>
              <a:rPr lang="zh-CN" altLang="en-US" sz="2530" b="1" dirty="0">
                <a:latin typeface="隶书" pitchFamily="49" charset="-122"/>
                <a:ea typeface="隶书" pitchFamily="49" charset="-122"/>
              </a:rPr>
              <a:t>、债务：是指由于过去的交易和事项形成的现时义务，</a:t>
            </a:r>
            <a:endParaRPr lang="zh-CN" altLang="en-US" sz="2530" b="1" dirty="0">
              <a:latin typeface="隶书" pitchFamily="49" charset="-122"/>
              <a:ea typeface="隶书" pitchFamily="49" charset="-122"/>
            </a:endParaRPr>
          </a:p>
          <a:p>
            <a:pPr eaLnBrk="1" hangingPunct="1"/>
            <a:r>
              <a:rPr lang="zh-CN" altLang="en-US" sz="2530" b="1" dirty="0">
                <a:latin typeface="隶书" pitchFamily="49" charset="-122"/>
                <a:ea typeface="隶书" pitchFamily="49" charset="-122"/>
              </a:rPr>
              <a:t>         履行该义务预期会导致经济利益流出企业。</a:t>
            </a:r>
            <a:endParaRPr lang="zh-CN" altLang="en-US" sz="2530" b="1" dirty="0">
              <a:latin typeface="隶书" pitchFamily="49" charset="-122"/>
              <a:ea typeface="隶书" pitchFamily="49" charset="-122"/>
            </a:endParaRPr>
          </a:p>
        </p:txBody>
      </p:sp>
      <p:sp>
        <p:nvSpPr>
          <p:cNvPr id="21511" name="Oval 16"/>
          <p:cNvSpPr/>
          <p:nvPr/>
        </p:nvSpPr>
        <p:spPr>
          <a:xfrm>
            <a:off x="5896972" y="2553193"/>
            <a:ext cx="4101850" cy="1443182"/>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p>
            <a:pPr algn="ctr" eaLnBrk="1" hangingPunct="1"/>
            <a:r>
              <a:rPr lang="zh-CN" altLang="en-US" sz="4220" dirty="0">
                <a:latin typeface="Tahoma" panose="020B0604030504040204" pitchFamily="34" charset="0"/>
              </a:rPr>
              <a:t>工商财物大盘点</a:t>
            </a:r>
            <a:endParaRPr lang="zh-CN" altLang="en-US" sz="4220" dirty="0">
              <a:latin typeface="Tahoma" panose="020B0604030504040204" pitchFamily="34" charset="0"/>
            </a:endParaRPr>
          </a:p>
        </p:txBody>
      </p:sp>
      <p:grpSp>
        <p:nvGrpSpPr>
          <p:cNvPr id="4" name="组合 3"/>
          <p:cNvGrpSpPr/>
          <p:nvPr/>
        </p:nvGrpSpPr>
        <p:grpSpPr>
          <a:xfrm>
            <a:off x="165100" y="0"/>
            <a:ext cx="720090" cy="1000760"/>
            <a:chOff x="260" y="0"/>
            <a:chExt cx="1134" cy="1576"/>
          </a:xfrm>
        </p:grpSpPr>
        <p:sp>
          <p:nvSpPr>
            <p:cNvPr id="45" name="矩形 44"/>
            <p:cNvSpPr/>
            <p:nvPr/>
          </p:nvSpPr>
          <p:spPr>
            <a:xfrm>
              <a:off x="490" y="706"/>
              <a:ext cx="904" cy="87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260" y="0"/>
              <a:ext cx="847" cy="13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blinds(horizontal)">
                                      <p:cBhvr>
                                        <p:cTn id="7" dur="500"/>
                                        <p:tgtEl>
                                          <p:spTgt spid="2457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4579"/>
                                        </p:tgtEl>
                                        <p:attrNameLst>
                                          <p:attrName>style.visibility</p:attrName>
                                        </p:attrNameLst>
                                      </p:cBhvr>
                                      <p:to>
                                        <p:strVal val="visible"/>
                                      </p:to>
                                    </p:set>
                                    <p:animEffect transition="in" filter="box(in)">
                                      <p:cBhvr>
                                        <p:cTn id="12" dur="500"/>
                                        <p:tgtEl>
                                          <p:spTgt spid="2457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4587"/>
                                        </p:tgtEl>
                                        <p:attrNameLst>
                                          <p:attrName>style.visibility</p:attrName>
                                        </p:attrNameLst>
                                      </p:cBhvr>
                                      <p:to>
                                        <p:strVal val="visible"/>
                                      </p:to>
                                    </p:set>
                                    <p:animEffect transition="in" filter="blinds(horizontal)">
                                      <p:cBhvr>
                                        <p:cTn id="17" dur="500"/>
                                        <p:tgtEl>
                                          <p:spTgt spid="2458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4588"/>
                                        </p:tgtEl>
                                        <p:attrNameLst>
                                          <p:attrName>style.visibility</p:attrName>
                                        </p:attrNameLst>
                                      </p:cBhvr>
                                      <p:to>
                                        <p:strVal val="visible"/>
                                      </p:to>
                                    </p:set>
                                    <p:animEffect transition="in" filter="blinds(horizontal)">
                                      <p:cBhvr>
                                        <p:cTn id="22" dur="500"/>
                                        <p:tgtEl>
                                          <p:spTgt spid="2458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4589"/>
                                        </p:tgtEl>
                                        <p:attrNameLst>
                                          <p:attrName>style.visibility</p:attrName>
                                        </p:attrNameLst>
                                      </p:cBhvr>
                                      <p:to>
                                        <p:strVal val="visible"/>
                                      </p:to>
                                    </p:set>
                                    <p:animEffect transition="in" filter="blinds(horizontal)">
                                      <p:cBhvr>
                                        <p:cTn id="27" dur="500"/>
                                        <p:tgtEl>
                                          <p:spTgt spid="245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24579" grpId="0" bldLvl="0" animBg="1"/>
      <p:bldP spid="24587" grpId="0"/>
      <p:bldP spid="24588" grpId="0"/>
      <p:bldP spid="2458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Text Box 2"/>
          <p:cNvSpPr txBox="1"/>
          <p:nvPr/>
        </p:nvSpPr>
        <p:spPr>
          <a:xfrm>
            <a:off x="2330873" y="241088"/>
            <a:ext cx="3190240" cy="546100"/>
          </a:xfrm>
          <a:prstGeom prst="rect">
            <a:avLst/>
          </a:prstGeom>
          <a:solidFill>
            <a:schemeClr val="bg1"/>
          </a:solidFill>
          <a:ln w="9525" cap="flat" cmpd="sng">
            <a:solidFill>
              <a:srgbClr val="FF9900"/>
            </a:solidFill>
            <a:prstDash val="solid"/>
            <a:miter/>
            <a:headEnd type="none" w="med" len="med"/>
            <a:tailEnd type="none" w="med" len="med"/>
          </a:ln>
        </p:spPr>
        <p:txBody>
          <a:bodyPr wrap="none">
            <a:spAutoFit/>
          </a:bodyPr>
          <a:p>
            <a:pPr eaLnBrk="1" hangingPunct="1"/>
            <a:r>
              <a:rPr lang="zh-CN" altLang="en-US" sz="2955" b="1" dirty="0">
                <a:latin typeface="隶书" pitchFamily="49" charset="-122"/>
                <a:ea typeface="隶书" pitchFamily="49" charset="-122"/>
              </a:rPr>
              <a:t>（</a:t>
            </a:r>
            <a:r>
              <a:rPr lang="zh-CN" altLang="en-US" sz="2955" b="1" dirty="0">
                <a:latin typeface="隶书" pitchFamily="49" charset="-122"/>
                <a:ea typeface="隶书" pitchFamily="49" charset="-122"/>
              </a:rPr>
              <a:t>四）资本的增减</a:t>
            </a:r>
            <a:endParaRPr lang="zh-CN" altLang="en-US" sz="2955" b="1" dirty="0">
              <a:latin typeface="隶书" pitchFamily="49" charset="-122"/>
              <a:ea typeface="隶书" pitchFamily="49" charset="-122"/>
            </a:endParaRPr>
          </a:p>
        </p:txBody>
      </p:sp>
      <p:sp>
        <p:nvSpPr>
          <p:cNvPr id="25603" name="Text Box 3"/>
          <p:cNvSpPr txBox="1"/>
          <p:nvPr/>
        </p:nvSpPr>
        <p:spPr>
          <a:xfrm>
            <a:off x="1848697" y="806976"/>
            <a:ext cx="9402445" cy="546100"/>
          </a:xfrm>
          <a:prstGeom prst="rect">
            <a:avLst/>
          </a:prstGeom>
          <a:noFill/>
          <a:ln w="9525">
            <a:noFill/>
          </a:ln>
        </p:spPr>
        <p:txBody>
          <a:bodyPr>
            <a:spAutoFit/>
          </a:bodyPr>
          <a:p>
            <a:pPr eaLnBrk="1" hangingPunct="1">
              <a:buFont typeface="Wingdings" panose="05000000000000000000" pitchFamily="2" charset="2"/>
            </a:pPr>
            <a:r>
              <a:rPr lang="zh-CN" altLang="en-US" sz="2955" b="1" dirty="0">
                <a:latin typeface="隶书" pitchFamily="49" charset="-122"/>
                <a:ea typeface="隶书" pitchFamily="49" charset="-122"/>
              </a:rPr>
              <a:t>资本是指投资者为开展生产经营活动而投入的资金</a:t>
            </a:r>
            <a:endParaRPr lang="zh-CN" altLang="en-US" sz="2955" b="1" dirty="0">
              <a:latin typeface="隶书" pitchFamily="49" charset="-122"/>
              <a:ea typeface="隶书" pitchFamily="49" charset="-122"/>
            </a:endParaRPr>
          </a:p>
        </p:txBody>
      </p:sp>
      <p:sp>
        <p:nvSpPr>
          <p:cNvPr id="25604" name="Text Box 4"/>
          <p:cNvSpPr txBox="1"/>
          <p:nvPr/>
        </p:nvSpPr>
        <p:spPr>
          <a:xfrm>
            <a:off x="1872136" y="1565400"/>
            <a:ext cx="8985564" cy="1001395"/>
          </a:xfrm>
          <a:prstGeom prst="rect">
            <a:avLst/>
          </a:prstGeom>
          <a:noFill/>
          <a:ln w="9525">
            <a:noFill/>
          </a:ln>
        </p:spPr>
        <p:txBody>
          <a:bodyPr>
            <a:spAutoFit/>
          </a:bodyPr>
          <a:p>
            <a:pPr eaLnBrk="1" hangingPunct="1">
              <a:buFont typeface="Wingdings" panose="05000000000000000000" pitchFamily="2" charset="2"/>
            </a:pPr>
            <a:r>
              <a:rPr lang="en-US" altLang="zh-CN" sz="2955" b="1" dirty="0">
                <a:solidFill>
                  <a:srgbClr val="990000"/>
                </a:solidFill>
                <a:latin typeface="隶书" pitchFamily="49" charset="-122"/>
                <a:ea typeface="隶书" pitchFamily="49" charset="-122"/>
              </a:rPr>
              <a:t> </a:t>
            </a:r>
            <a:r>
              <a:rPr lang="zh-CN" altLang="en-US" sz="2955" b="1" dirty="0">
                <a:latin typeface="隶书" pitchFamily="49" charset="-122"/>
                <a:ea typeface="隶书" pitchFamily="49" charset="-122"/>
              </a:rPr>
              <a:t>会计上的资本是专指所有者权益中的实收资本（股本）和资本公积</a:t>
            </a:r>
            <a:endParaRPr lang="zh-CN" altLang="en-US" sz="2955" b="1" dirty="0">
              <a:latin typeface="隶书" pitchFamily="49" charset="-122"/>
              <a:ea typeface="隶书" pitchFamily="49" charset="-122"/>
            </a:endParaRPr>
          </a:p>
        </p:txBody>
      </p:sp>
      <p:sp>
        <p:nvSpPr>
          <p:cNvPr id="25606" name="Text Box 6"/>
          <p:cNvSpPr txBox="1"/>
          <p:nvPr/>
        </p:nvSpPr>
        <p:spPr>
          <a:xfrm>
            <a:off x="1929059" y="3134148"/>
            <a:ext cx="6931290" cy="546100"/>
          </a:xfrm>
          <a:prstGeom prst="rect">
            <a:avLst/>
          </a:prstGeom>
          <a:noFill/>
          <a:ln w="9525">
            <a:noFill/>
          </a:ln>
        </p:spPr>
        <p:txBody>
          <a:bodyPr>
            <a:spAutoFit/>
          </a:bodyPr>
          <a:p>
            <a:pPr eaLnBrk="1" hangingPunct="1"/>
            <a:r>
              <a:rPr lang="zh-CN" altLang="en-US" sz="2955" b="1" dirty="0">
                <a:latin typeface="隶书" pitchFamily="49" charset="-122"/>
                <a:ea typeface="隶书" pitchFamily="49" charset="-122"/>
              </a:rPr>
              <a:t>（</a:t>
            </a:r>
            <a:r>
              <a:rPr lang="zh-CN" altLang="en-US" sz="2955" b="1" dirty="0">
                <a:latin typeface="隶书" pitchFamily="49" charset="-122"/>
                <a:ea typeface="隶书" pitchFamily="49" charset="-122"/>
              </a:rPr>
              <a:t>五）收入、支出、费用、成本的计算</a:t>
            </a:r>
            <a:endParaRPr lang="zh-CN" altLang="en-US" sz="2955" b="1" dirty="0">
              <a:latin typeface="隶书" pitchFamily="49" charset="-122"/>
              <a:ea typeface="隶书" pitchFamily="49" charset="-122"/>
            </a:endParaRPr>
          </a:p>
        </p:txBody>
      </p:sp>
      <p:sp>
        <p:nvSpPr>
          <p:cNvPr id="25607" name="Text Box 7"/>
          <p:cNvSpPr txBox="1"/>
          <p:nvPr/>
        </p:nvSpPr>
        <p:spPr>
          <a:xfrm>
            <a:off x="1929059" y="3616325"/>
            <a:ext cx="8536940" cy="869315"/>
          </a:xfrm>
          <a:prstGeom prst="rect">
            <a:avLst/>
          </a:prstGeom>
          <a:noFill/>
          <a:ln w="9525">
            <a:noFill/>
          </a:ln>
        </p:spPr>
        <p:txBody>
          <a:bodyPr wrap="none">
            <a:spAutoFit/>
          </a:bodyPr>
          <a:p>
            <a:pPr eaLnBrk="1" hangingPunct="1"/>
            <a:r>
              <a:rPr lang="zh-CN" altLang="en-US" sz="2530" b="1" dirty="0">
                <a:latin typeface="隶书" pitchFamily="49" charset="-122"/>
                <a:ea typeface="隶书" pitchFamily="49" charset="-122"/>
              </a:rPr>
              <a:t>收入：是指企业在销售商品、提供劳务及让渡资产使用权等</a:t>
            </a:r>
            <a:endParaRPr lang="zh-CN" altLang="en-US" sz="2530" b="1" dirty="0">
              <a:latin typeface="隶书" pitchFamily="49" charset="-122"/>
              <a:ea typeface="隶书" pitchFamily="49" charset="-122"/>
            </a:endParaRPr>
          </a:p>
          <a:p>
            <a:pPr eaLnBrk="1" hangingPunct="1"/>
            <a:r>
              <a:rPr lang="zh-CN" altLang="en-US" sz="2530" b="1" dirty="0">
                <a:latin typeface="隶书" pitchFamily="49" charset="-122"/>
                <a:ea typeface="隶书" pitchFamily="49" charset="-122"/>
              </a:rPr>
              <a:t>      日常活动中的形成的经济利益的总流入。</a:t>
            </a:r>
            <a:endParaRPr lang="zh-CN" altLang="en-US" sz="2530" b="1" dirty="0">
              <a:latin typeface="隶书" pitchFamily="49" charset="-122"/>
              <a:ea typeface="隶书" pitchFamily="49" charset="-122"/>
            </a:endParaRPr>
          </a:p>
        </p:txBody>
      </p:sp>
      <p:sp>
        <p:nvSpPr>
          <p:cNvPr id="25608" name="Text Box 8"/>
          <p:cNvSpPr txBox="1"/>
          <p:nvPr/>
        </p:nvSpPr>
        <p:spPr>
          <a:xfrm>
            <a:off x="1929059" y="4419953"/>
            <a:ext cx="5966460" cy="480060"/>
          </a:xfrm>
          <a:prstGeom prst="rect">
            <a:avLst/>
          </a:prstGeom>
          <a:noFill/>
          <a:ln w="9525">
            <a:noFill/>
          </a:ln>
        </p:spPr>
        <p:txBody>
          <a:bodyPr wrap="none">
            <a:spAutoFit/>
          </a:bodyPr>
          <a:p>
            <a:pPr eaLnBrk="1" hangingPunct="1"/>
            <a:r>
              <a:rPr lang="zh-CN" altLang="en-US" sz="2530" b="1" dirty="0">
                <a:latin typeface="隶书" pitchFamily="49" charset="-122"/>
                <a:ea typeface="隶书" pitchFamily="49" charset="-122"/>
              </a:rPr>
              <a:t>支出：是企业所发生的各项开支和损失。</a:t>
            </a:r>
            <a:endParaRPr lang="zh-CN" altLang="en-US" sz="2530" b="1" dirty="0">
              <a:latin typeface="隶书" pitchFamily="49" charset="-122"/>
              <a:ea typeface="隶书" pitchFamily="49" charset="-122"/>
            </a:endParaRPr>
          </a:p>
        </p:txBody>
      </p:sp>
      <p:sp>
        <p:nvSpPr>
          <p:cNvPr id="25609" name="Text Box 9"/>
          <p:cNvSpPr txBox="1"/>
          <p:nvPr/>
        </p:nvSpPr>
        <p:spPr>
          <a:xfrm>
            <a:off x="1929059" y="5705757"/>
            <a:ext cx="9815979" cy="869315"/>
          </a:xfrm>
          <a:prstGeom prst="rect">
            <a:avLst/>
          </a:prstGeom>
          <a:noFill/>
          <a:ln w="9525">
            <a:noFill/>
          </a:ln>
        </p:spPr>
        <p:txBody>
          <a:bodyPr>
            <a:spAutoFit/>
          </a:bodyPr>
          <a:p>
            <a:pPr eaLnBrk="1" hangingPunct="1"/>
            <a:r>
              <a:rPr lang="zh-CN" altLang="en-US" sz="2530" b="1" dirty="0">
                <a:latin typeface="隶书" pitchFamily="49" charset="-122"/>
                <a:ea typeface="隶书" pitchFamily="49" charset="-122"/>
              </a:rPr>
              <a:t>成本：是指企业为生产产品、提供劳务而发生的各种耗费，它</a:t>
            </a:r>
            <a:endParaRPr lang="zh-CN" altLang="en-US" sz="2530" b="1" dirty="0">
              <a:latin typeface="隶书" pitchFamily="49" charset="-122"/>
              <a:ea typeface="隶书" pitchFamily="49" charset="-122"/>
            </a:endParaRPr>
          </a:p>
          <a:p>
            <a:pPr eaLnBrk="1" hangingPunct="1"/>
            <a:r>
              <a:rPr lang="zh-CN" altLang="en-US" sz="2530" b="1" dirty="0">
                <a:latin typeface="隶书" pitchFamily="49" charset="-122"/>
                <a:ea typeface="隶书" pitchFamily="49" charset="-122"/>
              </a:rPr>
              <a:t>与一定种类和数量的产品或某种劳务相联系，是对象化了的费用。</a:t>
            </a:r>
            <a:endParaRPr lang="zh-CN" altLang="en-US" sz="2530" b="1" dirty="0">
              <a:latin typeface="隶书" pitchFamily="49" charset="-122"/>
              <a:ea typeface="隶书" pitchFamily="49" charset="-122"/>
            </a:endParaRPr>
          </a:p>
        </p:txBody>
      </p:sp>
      <p:sp>
        <p:nvSpPr>
          <p:cNvPr id="25610" name="Text Box 10"/>
          <p:cNvSpPr txBox="1"/>
          <p:nvPr/>
        </p:nvSpPr>
        <p:spPr>
          <a:xfrm>
            <a:off x="1929059" y="4902129"/>
            <a:ext cx="8858250" cy="869315"/>
          </a:xfrm>
          <a:prstGeom prst="rect">
            <a:avLst/>
          </a:prstGeom>
          <a:noFill/>
          <a:ln w="9525">
            <a:noFill/>
          </a:ln>
        </p:spPr>
        <p:txBody>
          <a:bodyPr wrap="none">
            <a:spAutoFit/>
          </a:bodyPr>
          <a:p>
            <a:pPr eaLnBrk="1" hangingPunct="1"/>
            <a:r>
              <a:rPr lang="zh-CN" altLang="en-US" sz="2530" b="1" dirty="0">
                <a:latin typeface="隶书" pitchFamily="49" charset="-122"/>
                <a:ea typeface="隶书" pitchFamily="49" charset="-122"/>
              </a:rPr>
              <a:t>费用：是企业为销售商品、提供劳务等日常活动所发生的经济</a:t>
            </a:r>
            <a:endParaRPr lang="zh-CN" altLang="en-US" sz="2530" b="1" dirty="0">
              <a:latin typeface="隶书" pitchFamily="49" charset="-122"/>
              <a:ea typeface="隶书" pitchFamily="49" charset="-122"/>
            </a:endParaRPr>
          </a:p>
          <a:p>
            <a:pPr eaLnBrk="1" hangingPunct="1"/>
            <a:r>
              <a:rPr lang="zh-CN" altLang="en-US" sz="2530" b="1" dirty="0">
                <a:latin typeface="隶书" pitchFamily="49" charset="-122"/>
                <a:ea typeface="隶书" pitchFamily="49" charset="-122"/>
              </a:rPr>
              <a:t>      利益的流出。</a:t>
            </a:r>
            <a:endParaRPr lang="zh-CN" altLang="en-US" sz="2530" b="1" dirty="0">
              <a:solidFill>
                <a:srgbClr val="FF0000"/>
              </a:solidFill>
              <a:latin typeface="隶书" pitchFamily="49" charset="-122"/>
              <a:ea typeface="隶书" pitchFamily="49" charset="-122"/>
            </a:endParaRPr>
          </a:p>
        </p:txBody>
      </p:sp>
      <p:grpSp>
        <p:nvGrpSpPr>
          <p:cNvPr id="4" name="组合 3"/>
          <p:cNvGrpSpPr/>
          <p:nvPr/>
        </p:nvGrpSpPr>
        <p:grpSpPr>
          <a:xfrm>
            <a:off x="165100" y="0"/>
            <a:ext cx="720090" cy="1000760"/>
            <a:chOff x="260" y="0"/>
            <a:chExt cx="1134" cy="1576"/>
          </a:xfrm>
        </p:grpSpPr>
        <p:sp>
          <p:nvSpPr>
            <p:cNvPr id="45" name="矩形 44"/>
            <p:cNvSpPr/>
            <p:nvPr/>
          </p:nvSpPr>
          <p:spPr>
            <a:xfrm>
              <a:off x="490" y="706"/>
              <a:ext cx="904" cy="87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260" y="0"/>
              <a:ext cx="847" cy="13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blinds(horizontal)">
                                      <p:cBhvr>
                                        <p:cTn id="7" dur="500"/>
                                        <p:tgtEl>
                                          <p:spTgt spid="2560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5603"/>
                                        </p:tgtEl>
                                        <p:attrNameLst>
                                          <p:attrName>style.visibility</p:attrName>
                                        </p:attrNameLst>
                                      </p:cBhvr>
                                      <p:to>
                                        <p:strVal val="visible"/>
                                      </p:to>
                                    </p:set>
                                    <p:animEffect transition="in" filter="blinds(horizontal)">
                                      <p:cBhvr>
                                        <p:cTn id="12" dur="500"/>
                                        <p:tgtEl>
                                          <p:spTgt spid="2560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5604"/>
                                        </p:tgtEl>
                                        <p:attrNameLst>
                                          <p:attrName>style.visibility</p:attrName>
                                        </p:attrNameLst>
                                      </p:cBhvr>
                                      <p:to>
                                        <p:strVal val="visible"/>
                                      </p:to>
                                    </p:set>
                                    <p:animEffect transition="in" filter="blinds(horizontal)">
                                      <p:cBhvr>
                                        <p:cTn id="17" dur="500"/>
                                        <p:tgtEl>
                                          <p:spTgt spid="25604"/>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5606"/>
                                        </p:tgtEl>
                                        <p:attrNameLst>
                                          <p:attrName>style.visibility</p:attrName>
                                        </p:attrNameLst>
                                      </p:cBhvr>
                                      <p:to>
                                        <p:strVal val="visible"/>
                                      </p:to>
                                    </p:set>
                                    <p:animEffect transition="in" filter="checkerboard(across)">
                                      <p:cBhvr>
                                        <p:cTn id="22" dur="500"/>
                                        <p:tgtEl>
                                          <p:spTgt spid="2560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5607"/>
                                        </p:tgtEl>
                                        <p:attrNameLst>
                                          <p:attrName>style.visibility</p:attrName>
                                        </p:attrNameLst>
                                      </p:cBhvr>
                                      <p:to>
                                        <p:strVal val="visible"/>
                                      </p:to>
                                    </p:set>
                                    <p:animEffect transition="in" filter="checkerboard(across)">
                                      <p:cBhvr>
                                        <p:cTn id="27" dur="500"/>
                                        <p:tgtEl>
                                          <p:spTgt spid="25607"/>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5608"/>
                                        </p:tgtEl>
                                        <p:attrNameLst>
                                          <p:attrName>style.visibility</p:attrName>
                                        </p:attrNameLst>
                                      </p:cBhvr>
                                      <p:to>
                                        <p:strVal val="visible"/>
                                      </p:to>
                                    </p:set>
                                    <p:animEffect transition="in" filter="checkerboard(across)">
                                      <p:cBhvr>
                                        <p:cTn id="32" dur="500"/>
                                        <p:tgtEl>
                                          <p:spTgt spid="25608"/>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25610"/>
                                        </p:tgtEl>
                                        <p:attrNameLst>
                                          <p:attrName>style.visibility</p:attrName>
                                        </p:attrNameLst>
                                      </p:cBhvr>
                                      <p:to>
                                        <p:strVal val="visible"/>
                                      </p:to>
                                    </p:set>
                                    <p:animEffect transition="in" filter="checkerboard(across)">
                                      <p:cBhvr>
                                        <p:cTn id="37" dur="500"/>
                                        <p:tgtEl>
                                          <p:spTgt spid="25610"/>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25609"/>
                                        </p:tgtEl>
                                        <p:attrNameLst>
                                          <p:attrName>style.visibility</p:attrName>
                                        </p:attrNameLst>
                                      </p:cBhvr>
                                      <p:to>
                                        <p:strVal val="visible"/>
                                      </p:to>
                                    </p:set>
                                    <p:animEffect transition="in" filter="checkerboard(across)">
                                      <p:cBhvr>
                                        <p:cTn id="42" dur="500"/>
                                        <p:tgtEl>
                                          <p:spTgt spid="256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bldLvl="0" animBg="1"/>
      <p:bldP spid="25603" grpId="0"/>
      <p:bldP spid="25604" grpId="0"/>
      <p:bldP spid="25606" grpId="0"/>
      <p:bldP spid="25607" grpId="0"/>
      <p:bldP spid="25608" grpId="0"/>
      <p:bldP spid="25609" grpId="0"/>
      <p:bldP spid="256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Text Box 2"/>
          <p:cNvSpPr txBox="1"/>
          <p:nvPr/>
        </p:nvSpPr>
        <p:spPr>
          <a:xfrm>
            <a:off x="1965213" y="735856"/>
            <a:ext cx="5069840" cy="546100"/>
          </a:xfrm>
          <a:prstGeom prst="rect">
            <a:avLst/>
          </a:prstGeom>
          <a:solidFill>
            <a:schemeClr val="bg1"/>
          </a:solidFill>
          <a:ln w="9525" cap="flat" cmpd="sng">
            <a:solidFill>
              <a:srgbClr val="FF9900"/>
            </a:solidFill>
            <a:prstDash val="solid"/>
            <a:miter/>
            <a:headEnd type="none" w="med" len="med"/>
            <a:tailEnd type="none" w="med" len="med"/>
          </a:ln>
        </p:spPr>
        <p:txBody>
          <a:bodyPr wrap="none">
            <a:spAutoFit/>
          </a:bodyPr>
          <a:p>
            <a:pPr eaLnBrk="1" hangingPunct="1"/>
            <a:r>
              <a:rPr lang="zh-CN" altLang="en-US" sz="2955" b="1" dirty="0">
                <a:latin typeface="隶书" pitchFamily="49" charset="-122"/>
                <a:ea typeface="隶书" pitchFamily="49" charset="-122"/>
              </a:rPr>
              <a:t>（</a:t>
            </a:r>
            <a:r>
              <a:rPr lang="zh-CN" altLang="en-US" sz="2955" b="1" dirty="0">
                <a:latin typeface="隶书" pitchFamily="49" charset="-122"/>
                <a:ea typeface="隶书" pitchFamily="49" charset="-122"/>
              </a:rPr>
              <a:t>六）财务成果的计算和处理</a:t>
            </a:r>
            <a:endParaRPr lang="zh-CN" altLang="en-US" sz="2955" b="1" dirty="0">
              <a:latin typeface="隶书" pitchFamily="49" charset="-122"/>
              <a:ea typeface="隶书" pitchFamily="49" charset="-122"/>
            </a:endParaRPr>
          </a:p>
        </p:txBody>
      </p:sp>
      <p:sp>
        <p:nvSpPr>
          <p:cNvPr id="26627" name="Text Box 3"/>
          <p:cNvSpPr txBox="1"/>
          <p:nvPr/>
        </p:nvSpPr>
        <p:spPr>
          <a:xfrm>
            <a:off x="1895575" y="1717754"/>
            <a:ext cx="9377680" cy="869315"/>
          </a:xfrm>
          <a:prstGeom prst="rect">
            <a:avLst/>
          </a:prstGeom>
          <a:solidFill>
            <a:schemeClr val="bg1"/>
          </a:solidFill>
          <a:ln w="9525" cap="flat" cmpd="sng">
            <a:solidFill>
              <a:srgbClr val="008000"/>
            </a:solidFill>
            <a:prstDash val="solid"/>
            <a:miter/>
            <a:headEnd type="none" w="med" len="med"/>
            <a:tailEnd type="none" w="med" len="med"/>
          </a:ln>
        </p:spPr>
        <p:txBody>
          <a:bodyPr wrap="none">
            <a:spAutoFit/>
          </a:bodyPr>
          <a:p>
            <a:pPr eaLnBrk="1" hangingPunct="1"/>
            <a:r>
              <a:rPr lang="en-US" altLang="zh-CN" sz="2530" b="1" dirty="0">
                <a:latin typeface="隶书" pitchFamily="49" charset="-122"/>
                <a:ea typeface="隶书" pitchFamily="49" charset="-122"/>
              </a:rPr>
              <a:t>1</a:t>
            </a:r>
            <a:r>
              <a:rPr lang="zh-CN" altLang="en-US" sz="2530" b="1" dirty="0">
                <a:latin typeface="隶书" pitchFamily="49" charset="-122"/>
                <a:ea typeface="隶书" pitchFamily="49" charset="-122"/>
              </a:rPr>
              <a:t>、概念：财务成果主要是指企业在一定时期内通过从事生产经营</a:t>
            </a:r>
            <a:endParaRPr lang="zh-CN" altLang="en-US" sz="2530" b="1" dirty="0">
              <a:latin typeface="隶书" pitchFamily="49" charset="-122"/>
              <a:ea typeface="隶书" pitchFamily="49" charset="-122"/>
            </a:endParaRPr>
          </a:p>
          <a:p>
            <a:pPr eaLnBrk="1" hangingPunct="1"/>
            <a:r>
              <a:rPr lang="zh-CN" altLang="en-US" sz="2530" b="1" dirty="0">
                <a:latin typeface="隶书" pitchFamily="49" charset="-122"/>
                <a:ea typeface="隶书" pitchFamily="49" charset="-122"/>
              </a:rPr>
              <a:t>   活动而在财务上的取得的结果，具体表现为盈利或亏损。</a:t>
            </a:r>
            <a:endParaRPr lang="zh-CN" altLang="en-US" sz="2530" b="1" dirty="0">
              <a:latin typeface="隶书" pitchFamily="49" charset="-122"/>
              <a:ea typeface="隶书" pitchFamily="49" charset="-122"/>
            </a:endParaRPr>
          </a:p>
        </p:txBody>
      </p:sp>
      <p:sp>
        <p:nvSpPr>
          <p:cNvPr id="26628" name="Text Box 4"/>
          <p:cNvSpPr txBox="1"/>
          <p:nvPr/>
        </p:nvSpPr>
        <p:spPr>
          <a:xfrm>
            <a:off x="2329200" y="3463971"/>
            <a:ext cx="1860063" cy="480060"/>
          </a:xfrm>
          <a:prstGeom prst="rect">
            <a:avLst/>
          </a:prstGeom>
          <a:solidFill>
            <a:schemeClr val="bg1"/>
          </a:solidFill>
          <a:ln w="9525" cap="flat" cmpd="sng">
            <a:solidFill>
              <a:srgbClr val="00FFFF"/>
            </a:solidFill>
            <a:prstDash val="solid"/>
            <a:miter/>
            <a:headEnd type="none" w="med" len="med"/>
            <a:tailEnd type="none" w="med" len="med"/>
          </a:ln>
        </p:spPr>
        <p:txBody>
          <a:bodyPr>
            <a:spAutoFit/>
          </a:bodyPr>
          <a:p>
            <a:pPr eaLnBrk="1" hangingPunct="1"/>
            <a:r>
              <a:rPr lang="en-US" altLang="zh-CN" sz="2530" b="1" dirty="0">
                <a:latin typeface="隶书" pitchFamily="49" charset="-122"/>
                <a:ea typeface="隶书" pitchFamily="49" charset="-122"/>
              </a:rPr>
              <a:t>2</a:t>
            </a:r>
            <a:r>
              <a:rPr lang="zh-CN" altLang="en-US" sz="2530" b="1" dirty="0">
                <a:latin typeface="隶书" pitchFamily="49" charset="-122"/>
                <a:ea typeface="隶书" pitchFamily="49" charset="-122"/>
              </a:rPr>
              <a:t>、内容：</a:t>
            </a:r>
            <a:endParaRPr lang="zh-CN" altLang="en-US" sz="2530" b="1" dirty="0">
              <a:latin typeface="隶书" pitchFamily="49" charset="-122"/>
              <a:ea typeface="隶书" pitchFamily="49" charset="-122"/>
            </a:endParaRPr>
          </a:p>
        </p:txBody>
      </p:sp>
      <p:sp>
        <p:nvSpPr>
          <p:cNvPr id="26629" name="Text Box 5"/>
          <p:cNvSpPr txBox="1"/>
          <p:nvPr/>
        </p:nvSpPr>
        <p:spPr>
          <a:xfrm>
            <a:off x="4378450" y="3008582"/>
            <a:ext cx="5285526" cy="1258570"/>
          </a:xfrm>
          <a:prstGeom prst="rect">
            <a:avLst/>
          </a:prstGeom>
          <a:solidFill>
            <a:schemeClr val="bg1"/>
          </a:solidFill>
          <a:ln w="9525" cap="flat" cmpd="sng">
            <a:solidFill>
              <a:srgbClr val="00FFFF"/>
            </a:solidFill>
            <a:prstDash val="solid"/>
            <a:miter/>
            <a:headEnd type="none" w="med" len="med"/>
            <a:tailEnd type="none" w="med" len="med"/>
          </a:ln>
        </p:spPr>
        <p:txBody>
          <a:bodyPr>
            <a:spAutoFit/>
          </a:bodyPr>
          <a:p>
            <a:pPr eaLnBrk="1" hangingPunct="1"/>
            <a:r>
              <a:rPr lang="zh-CN" altLang="en-US" sz="2530" b="1" dirty="0">
                <a:latin typeface="隶书" pitchFamily="49" charset="-122"/>
                <a:ea typeface="隶书" pitchFamily="49" charset="-122"/>
              </a:rPr>
              <a:t>（</a:t>
            </a:r>
            <a:r>
              <a:rPr lang="en-US" altLang="zh-CN" sz="2530" b="1" dirty="0">
                <a:latin typeface="隶书" pitchFamily="49" charset="-122"/>
                <a:ea typeface="隶书" pitchFamily="49" charset="-122"/>
              </a:rPr>
              <a:t>1</a:t>
            </a:r>
            <a:r>
              <a:rPr lang="zh-CN" altLang="en-US" sz="2530" b="1" dirty="0">
                <a:latin typeface="隶书" pitchFamily="49" charset="-122"/>
                <a:ea typeface="隶书" pitchFamily="49" charset="-122"/>
              </a:rPr>
              <a:t>）利润的计算</a:t>
            </a:r>
            <a:endParaRPr lang="zh-CN" altLang="en-US" sz="2530" b="1" dirty="0">
              <a:latin typeface="隶书" pitchFamily="49" charset="-122"/>
              <a:ea typeface="隶书" pitchFamily="49" charset="-122"/>
            </a:endParaRPr>
          </a:p>
          <a:p>
            <a:pPr eaLnBrk="1" hangingPunct="1"/>
            <a:r>
              <a:rPr lang="zh-CN" altLang="en-US" sz="2530" b="1" dirty="0">
                <a:latin typeface="隶书" pitchFamily="49" charset="-122"/>
                <a:ea typeface="隶书" pitchFamily="49" charset="-122"/>
              </a:rPr>
              <a:t>（</a:t>
            </a:r>
            <a:r>
              <a:rPr lang="en-US" altLang="zh-CN" sz="2530" b="1" dirty="0">
                <a:latin typeface="隶书" pitchFamily="49" charset="-122"/>
                <a:ea typeface="隶书" pitchFamily="49" charset="-122"/>
              </a:rPr>
              <a:t>2</a:t>
            </a:r>
            <a:r>
              <a:rPr lang="zh-CN" altLang="en-US" sz="2530" b="1" dirty="0">
                <a:latin typeface="隶书" pitchFamily="49" charset="-122"/>
                <a:ea typeface="隶书" pitchFamily="49" charset="-122"/>
              </a:rPr>
              <a:t>）所得税的计算和交纳</a:t>
            </a:r>
            <a:endParaRPr lang="zh-CN" altLang="en-US" sz="2530" b="1" dirty="0">
              <a:latin typeface="隶书" pitchFamily="49" charset="-122"/>
              <a:ea typeface="隶书" pitchFamily="49" charset="-122"/>
            </a:endParaRPr>
          </a:p>
          <a:p>
            <a:pPr eaLnBrk="1" hangingPunct="1"/>
            <a:r>
              <a:rPr lang="zh-CN" altLang="en-US" sz="2530" b="1" dirty="0">
                <a:latin typeface="隶书" pitchFamily="49" charset="-122"/>
                <a:ea typeface="隶书" pitchFamily="49" charset="-122"/>
              </a:rPr>
              <a:t>（</a:t>
            </a:r>
            <a:r>
              <a:rPr lang="en-US" altLang="zh-CN" sz="2530" b="1" dirty="0">
                <a:latin typeface="隶书" pitchFamily="49" charset="-122"/>
                <a:ea typeface="隶书" pitchFamily="49" charset="-122"/>
              </a:rPr>
              <a:t>3</a:t>
            </a:r>
            <a:r>
              <a:rPr lang="zh-CN" altLang="en-US" sz="2530" b="1" dirty="0">
                <a:latin typeface="隶书" pitchFamily="49" charset="-122"/>
                <a:ea typeface="隶书" pitchFamily="49" charset="-122"/>
              </a:rPr>
              <a:t>）利润的分配或亏损的弥补</a:t>
            </a:r>
            <a:endParaRPr lang="zh-CN" altLang="en-US" sz="2530" b="1" dirty="0">
              <a:latin typeface="隶书" pitchFamily="49" charset="-122"/>
              <a:ea typeface="隶书" pitchFamily="49" charset="-122"/>
            </a:endParaRPr>
          </a:p>
        </p:txBody>
      </p:sp>
      <p:sp>
        <p:nvSpPr>
          <p:cNvPr id="26630" name="Text Box 6"/>
          <p:cNvSpPr txBox="1"/>
          <p:nvPr/>
        </p:nvSpPr>
        <p:spPr>
          <a:xfrm>
            <a:off x="2176845" y="4982492"/>
            <a:ext cx="8453120" cy="546100"/>
          </a:xfrm>
          <a:prstGeom prst="rect">
            <a:avLst/>
          </a:prstGeom>
          <a:solidFill>
            <a:schemeClr val="bg1"/>
          </a:solidFill>
          <a:ln w="9525" cap="flat" cmpd="sng">
            <a:solidFill>
              <a:srgbClr val="3366FF"/>
            </a:solidFill>
            <a:prstDash val="solid"/>
            <a:miter/>
            <a:headEnd type="none" w="med" len="med"/>
            <a:tailEnd type="none" w="med" len="med"/>
          </a:ln>
        </p:spPr>
        <p:txBody>
          <a:bodyPr wrap="none">
            <a:spAutoFit/>
          </a:bodyPr>
          <a:p>
            <a:pPr eaLnBrk="1" hangingPunct="1"/>
            <a:r>
              <a:rPr lang="zh-CN" altLang="en-US" sz="2955" b="1" dirty="0">
                <a:latin typeface="隶书" pitchFamily="49" charset="-122"/>
                <a:ea typeface="隶书" pitchFamily="49" charset="-122"/>
              </a:rPr>
              <a:t>七、需要办理会计手续，进行会计核算的其他事项</a:t>
            </a:r>
            <a:endParaRPr lang="zh-CN" altLang="en-US" sz="2955" b="1" dirty="0">
              <a:latin typeface="隶书" pitchFamily="49" charset="-122"/>
              <a:ea typeface="隶书" pitchFamily="49" charset="-122"/>
            </a:endParaRPr>
          </a:p>
        </p:txBody>
      </p:sp>
      <p:grpSp>
        <p:nvGrpSpPr>
          <p:cNvPr id="4" name="组合 3"/>
          <p:cNvGrpSpPr/>
          <p:nvPr/>
        </p:nvGrpSpPr>
        <p:grpSpPr>
          <a:xfrm>
            <a:off x="165100" y="0"/>
            <a:ext cx="720090" cy="1000760"/>
            <a:chOff x="260" y="0"/>
            <a:chExt cx="1134" cy="1576"/>
          </a:xfrm>
        </p:grpSpPr>
        <p:sp>
          <p:nvSpPr>
            <p:cNvPr id="45" name="矩形 44"/>
            <p:cNvSpPr/>
            <p:nvPr/>
          </p:nvSpPr>
          <p:spPr>
            <a:xfrm>
              <a:off x="490" y="706"/>
              <a:ext cx="904" cy="87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260" y="0"/>
              <a:ext cx="847" cy="13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blinds(horizontal)">
                                      <p:cBhvr>
                                        <p:cTn id="7" dur="500"/>
                                        <p:tgtEl>
                                          <p:spTgt spid="2662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627"/>
                                        </p:tgtEl>
                                        <p:attrNameLst>
                                          <p:attrName>style.visibility</p:attrName>
                                        </p:attrNameLst>
                                      </p:cBhvr>
                                      <p:to>
                                        <p:strVal val="visible"/>
                                      </p:to>
                                    </p:set>
                                    <p:animEffect transition="in" filter="blinds(horizontal)">
                                      <p:cBhvr>
                                        <p:cTn id="12" dur="500"/>
                                        <p:tgtEl>
                                          <p:spTgt spid="2662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6628"/>
                                        </p:tgtEl>
                                        <p:attrNameLst>
                                          <p:attrName>style.visibility</p:attrName>
                                        </p:attrNameLst>
                                      </p:cBhvr>
                                      <p:to>
                                        <p:strVal val="visible"/>
                                      </p:to>
                                    </p:set>
                                    <p:animEffect transition="in" filter="box(in)">
                                      <p:cBhvr>
                                        <p:cTn id="17" dur="500"/>
                                        <p:tgtEl>
                                          <p:spTgt spid="26628"/>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6629">
                                            <p:txEl>
                                              <p:charRg st="4294967295" end="4294967295"/>
                                            </p:txEl>
                                          </p:spTgt>
                                        </p:tgtEl>
                                        <p:attrNameLst>
                                          <p:attrName>style.visibility</p:attrName>
                                        </p:attrNameLst>
                                      </p:cBhvr>
                                      <p:to>
                                        <p:strVal val="visible"/>
                                      </p:to>
                                    </p:set>
                                    <p:anim calcmode="lin" valueType="num">
                                      <p:cBhvr additive="base">
                                        <p:cTn id="22" dur="500" fill="hold"/>
                                        <p:tgtEl>
                                          <p:spTgt spid="26629">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6629">
                                            <p:txEl>
                                              <p:char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6629">
                                            <p:txEl>
                                              <p:charRg st="0" end="9"/>
                                            </p:txEl>
                                          </p:spTgt>
                                        </p:tgtEl>
                                        <p:attrNameLst>
                                          <p:attrName>style.visibility</p:attrName>
                                        </p:attrNameLst>
                                      </p:cBhvr>
                                      <p:to>
                                        <p:strVal val="visible"/>
                                      </p:to>
                                    </p:set>
                                    <p:anim calcmode="lin" valueType="num">
                                      <p:cBhvr additive="base">
                                        <p:cTn id="28" dur="500" fill="hold"/>
                                        <p:tgtEl>
                                          <p:spTgt spid="26629">
                                            <p:txEl>
                                              <p:charRg st="0" end="9"/>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6629">
                                            <p:txEl>
                                              <p:charRg st="0" end="9"/>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6629">
                                            <p:txEl>
                                              <p:charRg st="9" end="22"/>
                                            </p:txEl>
                                          </p:spTgt>
                                        </p:tgtEl>
                                        <p:attrNameLst>
                                          <p:attrName>style.visibility</p:attrName>
                                        </p:attrNameLst>
                                      </p:cBhvr>
                                      <p:to>
                                        <p:strVal val="visible"/>
                                      </p:to>
                                    </p:set>
                                    <p:anim calcmode="lin" valueType="num">
                                      <p:cBhvr additive="base">
                                        <p:cTn id="34" dur="500" fill="hold"/>
                                        <p:tgtEl>
                                          <p:spTgt spid="26629">
                                            <p:txEl>
                                              <p:charRg st="9" end="22"/>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26629">
                                            <p:txEl>
                                              <p:charRg st="9" end="22"/>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26629">
                                            <p:txEl>
                                              <p:charRg st="22" end="37"/>
                                            </p:txEl>
                                          </p:spTgt>
                                        </p:tgtEl>
                                        <p:attrNameLst>
                                          <p:attrName>style.visibility</p:attrName>
                                        </p:attrNameLst>
                                      </p:cBhvr>
                                      <p:to>
                                        <p:strVal val="visible"/>
                                      </p:to>
                                    </p:set>
                                    <p:anim calcmode="lin" valueType="num">
                                      <p:cBhvr additive="base">
                                        <p:cTn id="40" dur="500" fill="hold"/>
                                        <p:tgtEl>
                                          <p:spTgt spid="26629">
                                            <p:txEl>
                                              <p:charRg st="22" end="37"/>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26629">
                                            <p:txEl>
                                              <p:charRg st="22" end="37"/>
                                            </p:txEl>
                                          </p:spTgt>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26630"/>
                                        </p:tgtEl>
                                        <p:attrNameLst>
                                          <p:attrName>style.visibility</p:attrName>
                                        </p:attrNameLst>
                                      </p:cBhvr>
                                      <p:to>
                                        <p:strVal val="visible"/>
                                      </p:to>
                                    </p:set>
                                    <p:animEffect transition="in" filter="blinds(horizontal)">
                                      <p:cBhvr>
                                        <p:cTn id="46" dur="500"/>
                                        <p:tgtEl>
                                          <p:spTgt spid="266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bldLvl="0" animBg="1"/>
      <p:bldP spid="26627" grpId="0" bldLvl="0" animBg="1"/>
      <p:bldP spid="26628" grpId="0" bldLvl="0" animBg="1"/>
      <p:bldP spid="26629" grpId="0" build="p"/>
      <p:bldP spid="26630"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813564" y="1512448"/>
            <a:ext cx="4291965" cy="3769360"/>
          </a:xfrm>
          <a:prstGeom prst="rect">
            <a:avLst/>
          </a:prstGeom>
          <a:noFill/>
          <a:effectLst/>
        </p:spPr>
        <p:txBody>
          <a:bodyPr wrap="none" rtlCol="0">
            <a:spAutoFit/>
          </a:bodyPr>
          <a:lstStyle/>
          <a:p>
            <a:r>
              <a:rPr lang="en-US" altLang="zh-CN" sz="7200" b="1">
                <a:solidFill>
                  <a:schemeClr val="accent2"/>
                </a:solidFill>
                <a:latin typeface="Arial" panose="020B0604020202020204" pitchFamily="34" charset="0"/>
                <a:ea typeface="微软雅黑" panose="020B0503020204020204" pitchFamily="34" charset="-122"/>
                <a:sym typeface="Arial" panose="020B0604020202020204" pitchFamily="34" charset="0"/>
              </a:rPr>
              <a:t>PART</a:t>
            </a:r>
            <a:r>
              <a:rPr lang="en-US" altLang="zh-CN" sz="23895" b="1">
                <a:solidFill>
                  <a:schemeClr val="accent2"/>
                </a:solidFill>
                <a:latin typeface="Arial" panose="020B0604020202020204" pitchFamily="34" charset="0"/>
                <a:ea typeface="微软雅黑" panose="020B0503020204020204" pitchFamily="34" charset="-122"/>
                <a:sym typeface="Arial" panose="020B0604020202020204" pitchFamily="34" charset="0"/>
              </a:rPr>
              <a:t>3</a:t>
            </a:r>
            <a:endParaRPr lang="zh-CN" altLang="en-US" sz="23895" b="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6069033" y="2428052"/>
            <a:ext cx="4955403" cy="1938020"/>
          </a:xfrm>
          <a:prstGeom prst="rect">
            <a:avLst/>
          </a:prstGeom>
          <a:noFill/>
        </p:spPr>
        <p:txBody>
          <a:bodyPr wrap="square" rtlCol="0">
            <a:spAutoFit/>
          </a:bodyPr>
          <a:lstStyle/>
          <a:p>
            <a:r>
              <a:rPr lang="zh-CN" altLang="en-US" sz="6000" b="1">
                <a:solidFill>
                  <a:schemeClr val="accent2"/>
                </a:solidFill>
                <a:latin typeface="Arial" panose="020B0604020202020204" pitchFamily="34" charset="0"/>
                <a:ea typeface="微软雅黑" panose="020B0503020204020204" pitchFamily="34" charset="-122"/>
                <a:sym typeface="Arial" panose="020B0604020202020204" pitchFamily="34" charset="0"/>
              </a:rPr>
              <a:t>会计核算准备认知</a:t>
            </a:r>
            <a:endParaRPr lang="zh-CN" altLang="en-US" sz="6000" b="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9"/>
          <p:cNvSpPr txBox="1"/>
          <p:nvPr/>
        </p:nvSpPr>
        <p:spPr>
          <a:xfrm>
            <a:off x="6029282" y="4680686"/>
            <a:ext cx="27247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2"/>
                </a:solidFill>
                <a:latin typeface="Arial" panose="020B0604020202020204" pitchFamily="34" charset="0"/>
                <a:ea typeface="微软雅黑" panose="020B0503020204020204" pitchFamily="34" charset="-122"/>
                <a:sym typeface="Arial" panose="020B0604020202020204" pitchFamily="34" charset="0"/>
              </a:rPr>
              <a:t>会计核算的基本前提</a:t>
            </a:r>
            <a:endParaRPr lang="zh-CN" altLang="en-US">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5997528" y="5848308"/>
            <a:ext cx="2038985" cy="368300"/>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a:solidFill>
                  <a:schemeClr val="accent2"/>
                </a:solidFill>
                <a:latin typeface="Arial" panose="020B0604020202020204" pitchFamily="34" charset="0"/>
                <a:ea typeface="微软雅黑" panose="020B0503020204020204" pitchFamily="34" charset="-122"/>
                <a:sym typeface="Arial" panose="020B0604020202020204" pitchFamily="34" charset="0"/>
              </a:rPr>
              <a:t>会计核算方法</a:t>
            </a:r>
            <a:endParaRPr lang="zh-CN" altLang="en-US">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TextBox 11"/>
          <p:cNvSpPr txBox="1"/>
          <p:nvPr/>
        </p:nvSpPr>
        <p:spPr>
          <a:xfrm>
            <a:off x="5997528" y="5264743"/>
            <a:ext cx="2038985" cy="368300"/>
          </a:xfrm>
          <a:prstGeom prst="rect">
            <a:avLst/>
          </a:prstGeom>
          <a:noFill/>
        </p:spPr>
        <p:txBody>
          <a:bodyPr wrap="none" rtlCol="0">
            <a:spAutoFit/>
          </a:bodyPr>
          <a:p>
            <a:pPr marL="484505" indent="-484505" algn="l">
              <a:buFont typeface="Wingdings" panose="05000000000000000000" pitchFamily="2" charset="2"/>
              <a:buChar char="Ø"/>
            </a:pPr>
            <a:r>
              <a:rPr lang="zh-CN" altLang="en-US">
                <a:solidFill>
                  <a:schemeClr val="accent2"/>
                </a:solidFill>
                <a:latin typeface="Arial" panose="020B0604020202020204" pitchFamily="34" charset="0"/>
                <a:ea typeface="微软雅黑" panose="020B0503020204020204" pitchFamily="34" charset="-122"/>
                <a:sym typeface="Arial" panose="020B0604020202020204" pitchFamily="34" charset="0"/>
              </a:rPr>
              <a:t>会计核算基础</a:t>
            </a:r>
            <a:endParaRPr lang="zh-CN" altLang="en-US">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12" presetClass="entr" presetSubtype="4" fill="hold" grpId="0" nodeType="afterEffect">
                                  <p:stCondLst>
                                    <p:cond delay="0"/>
                                  </p:stCondLst>
                                  <p:iterate type="lt">
                                    <p:tmPct val="10000"/>
                                  </p:iterate>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p:tgtEl>
                                          <p:spTgt spid="39"/>
                                        </p:tgtEl>
                                        <p:attrNameLst>
                                          <p:attrName>ppt_y</p:attrName>
                                        </p:attrNameLst>
                                      </p:cBhvr>
                                      <p:tavLst>
                                        <p:tav tm="0">
                                          <p:val>
                                            <p:strVal val="#ppt_y+#ppt_h*1.125000"/>
                                          </p:val>
                                        </p:tav>
                                        <p:tav tm="100000">
                                          <p:val>
                                            <p:strVal val="#ppt_y"/>
                                          </p:val>
                                        </p:tav>
                                      </p:tavLst>
                                    </p:anim>
                                    <p:animEffect transition="in" filter="wipe(up)">
                                      <p:cBhvr>
                                        <p:cTn id="14" dur="500"/>
                                        <p:tgtEl>
                                          <p:spTgt spid="39"/>
                                        </p:tgtEl>
                                      </p:cBhvr>
                                    </p:animEffect>
                                  </p:childTnLst>
                                </p:cTn>
                              </p:par>
                            </p:childTnLst>
                          </p:cTn>
                        </p:par>
                        <p:par>
                          <p:cTn id="15" fill="hold">
                            <p:stCondLst>
                              <p:cond delay="1350"/>
                            </p:stCondLst>
                            <p:childTnLst>
                              <p:par>
                                <p:cTn id="16" presetID="10" presetClass="entr" presetSubtype="0" fill="hold" grpId="0"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childTnLst>
                          </p:cTn>
                        </p:par>
                        <p:par>
                          <p:cTn id="19" fill="hold">
                            <p:stCondLst>
                              <p:cond delay="1850"/>
                            </p:stCondLst>
                            <p:childTnLst>
                              <p:par>
                                <p:cTn id="20" presetID="10"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par>
                          <p:cTn id="23" fill="hold">
                            <p:stCondLst>
                              <p:cond delay="2350"/>
                            </p:stCondLst>
                            <p:childTnLst>
                              <p:par>
                                <p:cTn id="24" presetID="10" presetClass="entr" presetSubtype="0"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39" grpId="0"/>
      <p:bldP spid="40" grpId="0"/>
      <p:bldP spid="12" grpId="0"/>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zh-CN" b="1" dirty="0">
                <a:gradFill>
                  <a:gsLst>
                    <a:gs pos="0">
                      <a:srgbClr val="012D86"/>
                    </a:gs>
                    <a:gs pos="100000">
                      <a:srgbClr val="0E2557"/>
                    </a:gs>
                  </a:gsLst>
                  <a:lin scaled="0"/>
                </a:gradFill>
                <a:latin typeface="苏新诗柳楷简" panose="02010600000101010101" pitchFamily="2" charset="-122"/>
                <a:ea typeface="苏新诗柳楷简" panose="02010600000101010101" pitchFamily="2" charset="-122"/>
                <a:sym typeface="华文琥珀" panose="02010800040101010101" pitchFamily="2" charset="-122"/>
              </a:rPr>
              <a:t>一、</a:t>
            </a:r>
            <a:r>
              <a:rPr lang="zh-CN" altLang="en-US" b="1" dirty="0">
                <a:gradFill>
                  <a:gsLst>
                    <a:gs pos="0">
                      <a:srgbClr val="012D86"/>
                    </a:gs>
                    <a:gs pos="100000">
                      <a:srgbClr val="0E2557"/>
                    </a:gs>
                  </a:gsLst>
                  <a:lin scaled="0"/>
                </a:gradFill>
                <a:latin typeface="苏新诗柳楷简" panose="02010600000101010101" pitchFamily="2" charset="-122"/>
                <a:ea typeface="苏新诗柳楷简" panose="02010600000101010101" pitchFamily="2" charset="-122"/>
                <a:sym typeface="Times New Roman" panose="02020603050405020304" charset="0"/>
              </a:rPr>
              <a:t>会计核算基本前提</a:t>
            </a:r>
            <a:endParaRPr lang="zh-CN" altLang="en-US"/>
          </a:p>
        </p:txBody>
      </p:sp>
      <p:sp>
        <p:nvSpPr>
          <p:cNvPr id="3" name="内容占位符 2"/>
          <p:cNvSpPr>
            <a:spLocks noGrp="1"/>
          </p:cNvSpPr>
          <p:nvPr>
            <p:ph idx="1"/>
          </p:nvPr>
        </p:nvSpPr>
        <p:spPr>
          <a:xfrm>
            <a:off x="883920" y="2273300"/>
            <a:ext cx="11090910" cy="4241165"/>
          </a:xfrm>
        </p:spPr>
        <p:txBody>
          <a:bodyPr>
            <a:normAutofit/>
          </a:bodyPr>
          <a:p>
            <a:pPr marL="571500" lvl="0" indent="-571500" eaLnBrk="1" hangingPunct="1">
              <a:buClr>
                <a:schemeClr val="tx2"/>
              </a:buClr>
              <a:buSzPct val="90000"/>
              <a:buFont typeface="Wingdings" panose="05000000000000000000" charset="0"/>
              <a:buChar char="Ø"/>
            </a:pPr>
            <a:r>
              <a:rPr lang="en-US" altLang="zh-CN" sz="5400" b="1" dirty="0">
                <a:latin typeface="苏新诗柳楷简" panose="02010600000101010101" pitchFamily="2" charset="-122"/>
                <a:ea typeface="苏新诗柳楷简" panose="02010600000101010101" pitchFamily="2" charset="-122"/>
                <a:sym typeface="Times New Roman" panose="02020603050405020304" charset="0"/>
              </a:rPr>
              <a:t>1</a:t>
            </a:r>
            <a:r>
              <a:rPr lang="zh-CN" altLang="en-US" sz="5400" b="1" dirty="0">
                <a:latin typeface="苏新诗柳楷简" panose="02010600000101010101" pitchFamily="2" charset="-122"/>
                <a:ea typeface="苏新诗柳楷简" panose="02010600000101010101" pitchFamily="2" charset="-122"/>
                <a:sym typeface="Times New Roman" panose="02020603050405020304" charset="0"/>
              </a:rPr>
              <a:t>、会计主体</a:t>
            </a:r>
            <a:endParaRPr lang="zh-CN" altLang="en-US" sz="5400" b="1" dirty="0">
              <a:solidFill>
                <a:schemeClr val="tx1"/>
              </a:solidFill>
              <a:latin typeface="苏新诗柳楷简" panose="02010600000101010101" pitchFamily="2" charset="-122"/>
              <a:ea typeface="苏新诗柳楷简" panose="02010600000101010101" pitchFamily="2" charset="-122"/>
              <a:sym typeface="Times New Roman" panose="02020603050405020304" charset="0"/>
            </a:endParaRPr>
          </a:p>
          <a:p>
            <a:pPr marL="571500" lvl="0" indent="-571500" eaLnBrk="1" hangingPunct="1">
              <a:buClr>
                <a:schemeClr val="tx2"/>
              </a:buClr>
              <a:buSzPct val="90000"/>
              <a:buFont typeface="Wingdings" panose="05000000000000000000" charset="0"/>
              <a:buChar char="Ø"/>
            </a:pPr>
            <a:r>
              <a:rPr lang="en-US" altLang="zh-CN" sz="5400" b="1" dirty="0">
                <a:latin typeface="苏新诗柳楷简" panose="02010600000101010101" pitchFamily="2" charset="-122"/>
                <a:ea typeface="苏新诗柳楷简" panose="02010600000101010101" pitchFamily="2" charset="-122"/>
                <a:sym typeface="方正舒体" panose="02010601030101010101" pitchFamily="2" charset="-122"/>
              </a:rPr>
              <a:t>2</a:t>
            </a:r>
            <a:r>
              <a:rPr lang="zh-CN" altLang="en-US" sz="5400" b="1" dirty="0">
                <a:latin typeface="苏新诗柳楷简" panose="02010600000101010101" pitchFamily="2" charset="-122"/>
                <a:ea typeface="苏新诗柳楷简" panose="02010600000101010101" pitchFamily="2" charset="-122"/>
                <a:sym typeface="方正舒体" panose="02010601030101010101" pitchFamily="2" charset="-122"/>
              </a:rPr>
              <a:t>、持续经营</a:t>
            </a:r>
            <a:endParaRPr lang="zh-CN" altLang="en-US" sz="5400" b="1" dirty="0">
              <a:solidFill>
                <a:schemeClr val="tx1"/>
              </a:solidFill>
              <a:latin typeface="苏新诗柳楷简" panose="02010600000101010101" pitchFamily="2" charset="-122"/>
              <a:ea typeface="苏新诗柳楷简" panose="02010600000101010101" pitchFamily="2" charset="-122"/>
              <a:sym typeface="方正舒体" panose="02010601030101010101" pitchFamily="2" charset="-122"/>
            </a:endParaRPr>
          </a:p>
          <a:p>
            <a:pPr marL="571500" lvl="0" indent="-571500" eaLnBrk="1" hangingPunct="1">
              <a:buClr>
                <a:schemeClr val="tx2"/>
              </a:buClr>
              <a:buSzPct val="90000"/>
              <a:buFont typeface="Wingdings" panose="05000000000000000000" charset="0"/>
              <a:buChar char="Ø"/>
            </a:pPr>
            <a:r>
              <a:rPr lang="en-US" altLang="zh-CN" sz="5400" b="1" dirty="0">
                <a:latin typeface="苏新诗柳楷简" panose="02010600000101010101" pitchFamily="2" charset="-122"/>
                <a:ea typeface="苏新诗柳楷简" panose="02010600000101010101" pitchFamily="2" charset="-122"/>
                <a:sym typeface="Times New Roman" panose="02020603050405020304" charset="0"/>
              </a:rPr>
              <a:t>3</a:t>
            </a:r>
            <a:r>
              <a:rPr lang="zh-CN" altLang="en-US" sz="5400" b="1" dirty="0">
                <a:latin typeface="苏新诗柳楷简" panose="02010600000101010101" pitchFamily="2" charset="-122"/>
                <a:ea typeface="苏新诗柳楷简" panose="02010600000101010101" pitchFamily="2" charset="-122"/>
                <a:sym typeface="Times New Roman" panose="02020603050405020304" charset="0"/>
              </a:rPr>
              <a:t>、会计分期</a:t>
            </a:r>
            <a:endParaRPr lang="zh-CN" altLang="en-US" sz="5400" b="1" dirty="0">
              <a:solidFill>
                <a:schemeClr val="tx1"/>
              </a:solidFill>
              <a:latin typeface="苏新诗柳楷简" panose="02010600000101010101" pitchFamily="2" charset="-122"/>
              <a:ea typeface="苏新诗柳楷简" panose="02010600000101010101" pitchFamily="2" charset="-122"/>
              <a:sym typeface="Times New Roman" panose="02020603050405020304" charset="0"/>
            </a:endParaRPr>
          </a:p>
          <a:p>
            <a:pPr marL="571500" lvl="0" indent="-571500" eaLnBrk="1" hangingPunct="1">
              <a:buClr>
                <a:schemeClr val="tx2"/>
              </a:buClr>
              <a:buSzPct val="90000"/>
              <a:buFont typeface="Wingdings" panose="05000000000000000000" charset="0"/>
              <a:buChar char="Ø"/>
            </a:pPr>
            <a:r>
              <a:rPr lang="en-US" altLang="zh-CN" sz="5400" b="1" dirty="0">
                <a:latin typeface="苏新诗柳楷简" panose="02010600000101010101" pitchFamily="2" charset="-122"/>
                <a:ea typeface="苏新诗柳楷简" panose="02010600000101010101" pitchFamily="2" charset="-122"/>
                <a:sym typeface="Times New Roman" panose="02020603050405020304" charset="0"/>
              </a:rPr>
              <a:t>4</a:t>
            </a:r>
            <a:r>
              <a:rPr lang="zh-CN" altLang="en-US" sz="5400" b="1" dirty="0">
                <a:latin typeface="苏新诗柳楷简" panose="02010600000101010101" pitchFamily="2" charset="-122"/>
                <a:ea typeface="苏新诗柳楷简" panose="02010600000101010101" pitchFamily="2" charset="-122"/>
                <a:sym typeface="Times New Roman" panose="02020603050405020304" charset="0"/>
              </a:rPr>
              <a:t>、货币计量</a:t>
            </a:r>
            <a:endParaRPr lang="zh-CN" altLang="en-US" sz="540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83920" y="384810"/>
            <a:ext cx="11090910" cy="954405"/>
          </a:xfrm>
        </p:spPr>
        <p:txBody>
          <a:bodyPr/>
          <a:p>
            <a:pPr algn="l">
              <a:buClrTx/>
              <a:buSzTx/>
              <a:buFontTx/>
            </a:pPr>
            <a:r>
              <a:rPr lang="en-US" altLang="zh-CN" sz="4000" dirty="0">
                <a:solidFill>
                  <a:schemeClr val="tx1"/>
                </a:solidFill>
                <a:effectLst>
                  <a:outerShdw blurRad="38100" dist="19050" dir="2700000" algn="tl" rotWithShape="0">
                    <a:schemeClr val="dk1">
                      <a:alpha val="40000"/>
                    </a:schemeClr>
                  </a:outerShdw>
                </a:effectLst>
                <a:sym typeface="+mn-lt"/>
              </a:rPr>
              <a:t>1、会计主体</a:t>
            </a:r>
            <a:endParaRPr lang="en-US" altLang="zh-CN" sz="4000" dirty="0">
              <a:solidFill>
                <a:schemeClr val="tx1"/>
              </a:solidFill>
              <a:effectLst>
                <a:outerShdw blurRad="38100" dist="19050" dir="2700000" algn="tl" rotWithShape="0">
                  <a:schemeClr val="dk1">
                    <a:alpha val="40000"/>
                  </a:schemeClr>
                </a:outerShdw>
              </a:effectLst>
              <a:sym typeface="+mn-lt"/>
            </a:endParaRPr>
          </a:p>
        </p:txBody>
      </p:sp>
      <p:sp>
        <p:nvSpPr>
          <p:cNvPr id="3" name="内容占位符 2"/>
          <p:cNvSpPr>
            <a:spLocks noGrp="1"/>
          </p:cNvSpPr>
          <p:nvPr>
            <p:ph idx="1"/>
          </p:nvPr>
        </p:nvSpPr>
        <p:spPr>
          <a:xfrm>
            <a:off x="883920" y="2431415"/>
            <a:ext cx="11090910" cy="4083050"/>
          </a:xfrm>
        </p:spPr>
        <p:txBody>
          <a:bodyPr>
            <a:noAutofit/>
          </a:bodyPr>
          <a:p>
            <a:pPr algn="just" eaLnBrk="1" hangingPunct="1">
              <a:lnSpc>
                <a:spcPct val="150000"/>
              </a:lnSpc>
              <a:buFont typeface="Wingdings" panose="05000000000000000000" pitchFamily="2" charset="2"/>
              <a:buNone/>
            </a:pPr>
            <a:r>
              <a:rPr lang="zh-CN" altLang="en-US" sz="2700" b="1" dirty="0">
                <a:solidFill>
                  <a:srgbClr val="06546B"/>
                </a:solidFill>
                <a:latin typeface="苏新诗柳楷简" panose="02010600000101010101" pitchFamily="2" charset="-122"/>
                <a:ea typeface="苏新诗柳楷简" panose="02010600000101010101" pitchFamily="2" charset="-122"/>
                <a:sym typeface="宋体" panose="02010600030101010101" pitchFamily="2" charset="-122"/>
              </a:rPr>
              <a:t>会计主体是会计所核算和监督的</a:t>
            </a:r>
            <a:r>
              <a:rPr lang="zh-CN" altLang="en-US" sz="2700" b="1" dirty="0">
                <a:solidFill>
                  <a:srgbClr val="FF0000"/>
                </a:solidFill>
                <a:latin typeface="苏新诗柳楷简" panose="02010600000101010101" pitchFamily="2" charset="-122"/>
                <a:ea typeface="苏新诗柳楷简" panose="02010600000101010101" pitchFamily="2" charset="-122"/>
                <a:sym typeface="宋体" panose="02010600030101010101" pitchFamily="2" charset="-122"/>
              </a:rPr>
              <a:t>特定单位和组织</a:t>
            </a:r>
            <a:r>
              <a:rPr lang="zh-CN" altLang="en-US" sz="2700" b="1" dirty="0">
                <a:solidFill>
                  <a:srgbClr val="06546B"/>
                </a:solidFill>
                <a:latin typeface="苏新诗柳楷简" panose="02010600000101010101" pitchFamily="2" charset="-122"/>
                <a:ea typeface="苏新诗柳楷简" panose="02010600000101010101" pitchFamily="2" charset="-122"/>
                <a:sym typeface="宋体" panose="02010600030101010101" pitchFamily="2" charset="-122"/>
              </a:rPr>
              <a:t>，是会计确认、计量和报告的</a:t>
            </a:r>
            <a:r>
              <a:rPr lang="zh-CN" altLang="en-US" sz="2700" b="1" dirty="0">
                <a:solidFill>
                  <a:srgbClr val="FF0000"/>
                </a:solidFill>
                <a:latin typeface="苏新诗柳楷简" panose="02010600000101010101" pitchFamily="2" charset="-122"/>
                <a:ea typeface="苏新诗柳楷简" panose="02010600000101010101" pitchFamily="2" charset="-122"/>
                <a:sym typeface="宋体" panose="02010600030101010101" pitchFamily="2" charset="-122"/>
              </a:rPr>
              <a:t>空间</a:t>
            </a:r>
            <a:r>
              <a:rPr lang="zh-CN" altLang="en-US" sz="2700" b="1" dirty="0">
                <a:solidFill>
                  <a:srgbClr val="06546B"/>
                </a:solidFill>
                <a:latin typeface="苏新诗柳楷简" panose="02010600000101010101" pitchFamily="2" charset="-122"/>
                <a:ea typeface="苏新诗柳楷简" panose="02010600000101010101" pitchFamily="2" charset="-122"/>
                <a:sym typeface="宋体" panose="02010600030101010101" pitchFamily="2" charset="-122"/>
              </a:rPr>
              <a:t>范围。</a:t>
            </a:r>
            <a:endParaRPr lang="zh-CN" altLang="en-US" sz="2700" b="1" dirty="0">
              <a:solidFill>
                <a:srgbClr val="06546B"/>
              </a:solidFill>
              <a:latin typeface="苏新诗柳楷简" panose="02010600000101010101" pitchFamily="2" charset="-122"/>
              <a:ea typeface="苏新诗柳楷简" panose="02010600000101010101" pitchFamily="2" charset="-122"/>
              <a:sym typeface="宋体" panose="02010600030101010101" pitchFamily="2" charset="-122"/>
            </a:endParaRPr>
          </a:p>
          <a:p>
            <a:pPr algn="just" eaLnBrk="1" hangingPunct="1">
              <a:lnSpc>
                <a:spcPct val="150000"/>
              </a:lnSpc>
              <a:buFont typeface="Wingdings" panose="05000000000000000000" pitchFamily="2" charset="2"/>
              <a:buNone/>
            </a:pPr>
            <a:r>
              <a:rPr lang="zh-CN" altLang="en-US" sz="2700" b="1" dirty="0">
                <a:solidFill>
                  <a:srgbClr val="06546B"/>
                </a:solidFill>
                <a:latin typeface="苏新诗柳楷简" panose="02010600000101010101" pitchFamily="2" charset="-122"/>
                <a:ea typeface="苏新诗柳楷简" panose="02010600000101010101" pitchFamily="2" charset="-122"/>
                <a:sym typeface="宋体" panose="02010600030101010101" pitchFamily="2" charset="-122"/>
              </a:rPr>
              <a:t>会计主体的作用在于界定不同会计主体核算范围，解决为谁核算的问题。</a:t>
            </a:r>
            <a:endParaRPr lang="zh-CN" altLang="en-US" sz="2700" b="1" dirty="0">
              <a:solidFill>
                <a:srgbClr val="06546B"/>
              </a:solidFill>
              <a:latin typeface="苏新诗柳楷简" panose="02010600000101010101" pitchFamily="2" charset="-122"/>
              <a:ea typeface="苏新诗柳楷简" panose="02010600000101010101" pitchFamily="2" charset="-122"/>
              <a:sym typeface="宋体" panose="02010600030101010101" pitchFamily="2" charset="-122"/>
            </a:endParaRPr>
          </a:p>
          <a:p>
            <a:pPr algn="just" eaLnBrk="1" hangingPunct="1">
              <a:lnSpc>
                <a:spcPct val="150000"/>
              </a:lnSpc>
              <a:buFont typeface="Wingdings" panose="05000000000000000000" pitchFamily="2" charset="2"/>
              <a:buNone/>
            </a:pPr>
            <a:r>
              <a:rPr lang="zh-CN" altLang="en-US" sz="2700" b="1" dirty="0">
                <a:solidFill>
                  <a:srgbClr val="FF0000"/>
                </a:solidFill>
                <a:latin typeface="苏新诗柳楷简" panose="02010600000101010101" pitchFamily="2" charset="-122"/>
                <a:ea typeface="苏新诗柳楷简" panose="02010600000101010101" pitchFamily="2" charset="-122"/>
                <a:sym typeface="+mn-ea"/>
              </a:rPr>
              <a:t>【注意】</a:t>
            </a:r>
            <a:r>
              <a:rPr lang="zh-CN" altLang="en-US" sz="2700" b="1" dirty="0">
                <a:solidFill>
                  <a:srgbClr val="00B0F0"/>
                </a:solidFill>
                <a:latin typeface="苏新诗柳楷简" panose="02010600000101010101" pitchFamily="2" charset="-122"/>
                <a:ea typeface="苏新诗柳楷简" panose="02010600000101010101" pitchFamily="2" charset="-122"/>
                <a:sym typeface="+mn-ea"/>
              </a:rPr>
              <a:t>会计主体与法律主体区分。一般来讲，法律主体必然是一个会计主体，而会计主体则不一定是法律主体。</a:t>
            </a:r>
            <a:endParaRPr lang="zh-CN" altLang="en-US" sz="2700" b="1" dirty="0">
              <a:solidFill>
                <a:srgbClr val="000000"/>
              </a:solidFill>
              <a:latin typeface="楷体_GB2312" pitchFamily="49" charset="-122"/>
              <a:ea typeface="楷体_GB2312" pitchFamily="49" charset="-122"/>
              <a:sym typeface="楷体_GB2312"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205095" y="615950"/>
            <a:ext cx="7009765" cy="6000750"/>
          </a:xfrm>
          <a:prstGeom prst="rect">
            <a:avLst/>
          </a:prstGeom>
          <a:noFill/>
        </p:spPr>
        <p:txBody>
          <a:bodyPr wrap="square" rtlCol="0">
            <a:spAutoFit/>
          </a:bodyPr>
          <a:lstStyle/>
          <a:p>
            <a:r>
              <a:rPr lang="zh-CN" altLang="en-US" sz="2400" b="1"/>
              <a:t>知识目标</a:t>
            </a:r>
            <a:endParaRPr lang="zh-CN" altLang="en-US" sz="2400" b="1"/>
          </a:p>
          <a:p>
            <a:r>
              <a:rPr lang="zh-CN" altLang="en-US" sz="2400" b="1"/>
              <a:t>◆了解会计定义、基本特征、会计核算的具体内容</a:t>
            </a:r>
            <a:endParaRPr lang="zh-CN" altLang="en-US" sz="2400" b="1"/>
          </a:p>
          <a:p>
            <a:r>
              <a:rPr lang="zh-CN" altLang="en-US" sz="2400" b="1"/>
              <a:t>◆理解会计基本职能、会计对象</a:t>
            </a:r>
            <a:endParaRPr lang="zh-CN" altLang="en-US" sz="2400" b="1"/>
          </a:p>
          <a:p>
            <a:r>
              <a:rPr lang="zh-CN" altLang="en-US" sz="2400" b="1"/>
              <a:t>◆重点掌握会计的基本假设、会计信息质量要求</a:t>
            </a:r>
            <a:endParaRPr lang="zh-CN" altLang="en-US" sz="2400" b="1"/>
          </a:p>
          <a:p>
            <a:r>
              <a:rPr lang="zh-CN" altLang="en-US" sz="2400" b="1"/>
              <a:t>能力目标</a:t>
            </a:r>
            <a:endParaRPr lang="zh-CN" altLang="en-US" sz="2400" b="1"/>
          </a:p>
          <a:p>
            <a:r>
              <a:rPr lang="zh-CN" altLang="en-US" sz="2400" b="1"/>
              <a:t>◆能够初步对会计职业特点有所了解</a:t>
            </a:r>
            <a:endParaRPr lang="zh-CN" altLang="en-US" sz="2400" b="1"/>
          </a:p>
          <a:p>
            <a:r>
              <a:rPr lang="zh-CN" altLang="en-US" sz="2400" b="1"/>
              <a:t>◆能理解会计核算的假设条件，熟悉相关质量要求</a:t>
            </a:r>
            <a:endParaRPr lang="zh-CN" altLang="en-US" sz="2400" b="1"/>
          </a:p>
          <a:p>
            <a:r>
              <a:rPr lang="zh-CN" altLang="en-US" sz="2400" b="1"/>
              <a:t>思政目标</a:t>
            </a:r>
            <a:endParaRPr lang="zh-CN" altLang="en-US" sz="2400" b="1"/>
          </a:p>
          <a:p>
            <a:r>
              <a:rPr lang="zh-CN" altLang="en-US" sz="2400" b="1"/>
              <a:t>◆培养学生拥有爱国、敬业、自信的精神品质。</a:t>
            </a:r>
            <a:endParaRPr lang="zh-CN" altLang="en-US" sz="2400" b="1"/>
          </a:p>
          <a:p>
            <a:r>
              <a:rPr lang="zh-CN" altLang="en-US" sz="2400" b="1"/>
              <a:t>◆培养学生守住坚决不做假账的职业道德底线，培养开拓进取的品格。</a:t>
            </a:r>
            <a:endParaRPr lang="zh-CN" altLang="en-US" sz="2400" b="1"/>
          </a:p>
          <a:p>
            <a:r>
              <a:rPr lang="zh-CN" altLang="en-US" sz="2400" b="1"/>
              <a:t>重点难点</a:t>
            </a:r>
            <a:endParaRPr lang="zh-CN" altLang="en-US" sz="2400" b="1"/>
          </a:p>
          <a:p>
            <a:r>
              <a:rPr lang="zh-CN" altLang="en-US" sz="2400" b="1"/>
              <a:t>◆对会计基本职能的理解和掌握</a:t>
            </a:r>
            <a:endParaRPr lang="zh-CN" altLang="en-US" sz="2400" b="1"/>
          </a:p>
          <a:p>
            <a:r>
              <a:rPr lang="zh-CN" altLang="en-US" sz="2400" b="1"/>
              <a:t>◆对会计基本假设的理解、对两种会计基础的比较和应用</a:t>
            </a:r>
            <a:endParaRPr lang="zh-CN" altLang="en-US" sz="2400" b="1"/>
          </a:p>
          <a:p>
            <a:r>
              <a:rPr lang="zh-CN" altLang="en-US" sz="2400" b="1"/>
              <a:t>◆对会计信息质量要求在实际工作中的应用</a:t>
            </a:r>
            <a:endParaRPr lang="zh-CN" altLang="en-US" sz="2400" b="1"/>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83920" y="384810"/>
            <a:ext cx="11090910" cy="954405"/>
          </a:xfrm>
        </p:spPr>
        <p:txBody>
          <a:bodyPr/>
          <a:p>
            <a:r>
              <a:rPr lang="en-US" altLang="zh-CN" sz="4000" dirty="0">
                <a:solidFill>
                  <a:schemeClr val="tx1"/>
                </a:solidFill>
                <a:effectLst>
                  <a:outerShdw blurRad="38100" dist="19050" dir="2700000" algn="tl" rotWithShape="0">
                    <a:schemeClr val="dk1">
                      <a:alpha val="40000"/>
                    </a:schemeClr>
                  </a:outerShdw>
                </a:effectLst>
                <a:sym typeface="+mn-ea"/>
              </a:rPr>
              <a:t>2</a:t>
            </a:r>
            <a:r>
              <a:rPr lang="zh-CN" altLang="en-US" sz="4000" dirty="0">
                <a:solidFill>
                  <a:schemeClr val="tx1"/>
                </a:solidFill>
                <a:effectLst>
                  <a:outerShdw blurRad="38100" dist="19050" dir="2700000" algn="tl" rotWithShape="0">
                    <a:schemeClr val="dk1">
                      <a:alpha val="40000"/>
                    </a:schemeClr>
                  </a:outerShdw>
                </a:effectLst>
                <a:sym typeface="+mn-ea"/>
              </a:rPr>
              <a:t>、持续经营</a:t>
            </a:r>
            <a:endParaRPr lang="zh-CN" altLang="en-US" sz="4000" dirty="0">
              <a:solidFill>
                <a:schemeClr val="tx1"/>
              </a:solidFill>
              <a:effectLst>
                <a:outerShdw blurRad="38100" dist="19050" dir="2700000" algn="tl" rotWithShape="0">
                  <a:schemeClr val="dk1">
                    <a:alpha val="40000"/>
                  </a:schemeClr>
                </a:outerShdw>
              </a:effectLst>
              <a:sym typeface="+mn-ea"/>
            </a:endParaRPr>
          </a:p>
        </p:txBody>
      </p:sp>
      <p:sp>
        <p:nvSpPr>
          <p:cNvPr id="3" name="内容占位符 2"/>
          <p:cNvSpPr>
            <a:spLocks noGrp="1"/>
          </p:cNvSpPr>
          <p:nvPr>
            <p:ph idx="1"/>
          </p:nvPr>
        </p:nvSpPr>
        <p:spPr>
          <a:xfrm>
            <a:off x="883920" y="2489200"/>
            <a:ext cx="11090910" cy="4025265"/>
          </a:xfrm>
        </p:spPr>
        <p:txBody>
          <a:bodyPr>
            <a:noAutofit/>
          </a:bodyPr>
          <a:p>
            <a:pPr algn="l" eaLnBrk="1" hangingPunct="1">
              <a:lnSpc>
                <a:spcPct val="135000"/>
              </a:lnSpc>
              <a:buFont typeface="Wingdings" panose="05000000000000000000" pitchFamily="2" charset="2"/>
              <a:buNone/>
            </a:pPr>
            <a:r>
              <a:rPr lang="zh-CN" altLang="en-US" sz="2700" b="1" dirty="0">
                <a:solidFill>
                  <a:srgbClr val="06546B"/>
                </a:solidFill>
                <a:latin typeface="苏新诗柳楷简" panose="02010600000101010101" pitchFamily="2" charset="-122"/>
                <a:ea typeface="苏新诗柳楷简" panose="02010600000101010101" pitchFamily="2" charset="-122"/>
                <a:sym typeface="宋体" panose="02010600030101010101" pitchFamily="2" charset="-122"/>
              </a:rPr>
              <a:t>在可以预见的将来，会计主体将会按当前的规模和状态经营下去，不会停业，也不会大规模削减业务。     </a:t>
            </a:r>
            <a:endParaRPr lang="zh-CN" altLang="en-US" sz="2700" b="1" dirty="0">
              <a:solidFill>
                <a:srgbClr val="06546B"/>
              </a:solidFill>
              <a:latin typeface="苏新诗柳楷简" panose="02010600000101010101" pitchFamily="2" charset="-122"/>
              <a:ea typeface="苏新诗柳楷简" panose="02010600000101010101" pitchFamily="2" charset="-122"/>
              <a:sym typeface="宋体" panose="02010600030101010101" pitchFamily="2" charset="-122"/>
            </a:endParaRPr>
          </a:p>
          <a:p>
            <a:pPr algn="l" eaLnBrk="1" hangingPunct="1">
              <a:lnSpc>
                <a:spcPct val="135000"/>
              </a:lnSpc>
              <a:buFont typeface="Wingdings" panose="05000000000000000000" pitchFamily="2" charset="2"/>
              <a:buNone/>
            </a:pPr>
            <a:r>
              <a:rPr lang="zh-CN" altLang="en-US" sz="2700" b="1" dirty="0">
                <a:solidFill>
                  <a:srgbClr val="06546B"/>
                </a:solidFill>
                <a:latin typeface="苏新诗柳楷简" panose="02010600000101010101" pitchFamily="2" charset="-122"/>
                <a:ea typeface="苏新诗柳楷简" panose="02010600000101010101" pitchFamily="2" charset="-122"/>
                <a:sym typeface="宋体" panose="02010600030101010101" pitchFamily="2" charset="-122"/>
              </a:rPr>
              <a:t>    企业的会计</a:t>
            </a:r>
            <a:r>
              <a:rPr lang="zh-CN" altLang="en-US" sz="2700" b="1" dirty="0">
                <a:solidFill>
                  <a:srgbClr val="FF0000"/>
                </a:solidFill>
                <a:latin typeface="苏新诗柳楷简" panose="02010600000101010101" pitchFamily="2" charset="-122"/>
                <a:ea typeface="苏新诗柳楷简" panose="02010600000101010101" pitchFamily="2" charset="-122"/>
                <a:sym typeface="宋体" panose="02010600030101010101" pitchFamily="2" charset="-122"/>
              </a:rPr>
              <a:t>确认、计量</a:t>
            </a:r>
            <a:r>
              <a:rPr lang="zh-CN" altLang="en-US" sz="2700" b="1" dirty="0">
                <a:solidFill>
                  <a:srgbClr val="06546B"/>
                </a:solidFill>
                <a:latin typeface="苏新诗柳楷简" panose="02010600000101010101" pitchFamily="2" charset="-122"/>
                <a:ea typeface="苏新诗柳楷简" panose="02010600000101010101" pitchFamily="2" charset="-122"/>
                <a:sym typeface="宋体" panose="02010600030101010101" pitchFamily="2" charset="-122"/>
              </a:rPr>
              <a:t>和报告应当以企业持续经营为前提，</a:t>
            </a:r>
            <a:r>
              <a:rPr lang="zh-CN" altLang="en-US" sz="2700" b="1" dirty="0">
                <a:solidFill>
                  <a:srgbClr val="FF0000"/>
                </a:solidFill>
                <a:latin typeface="苏新诗柳楷简" panose="02010600000101010101" pitchFamily="2" charset="-122"/>
                <a:ea typeface="苏新诗柳楷简" panose="02010600000101010101" pitchFamily="2" charset="-122"/>
                <a:sym typeface="宋体" panose="02010600030101010101" pitchFamily="2" charset="-122"/>
              </a:rPr>
              <a:t>不</a:t>
            </a:r>
            <a:r>
              <a:rPr lang="zh-CN" altLang="en-US" sz="2700" b="1" dirty="0">
                <a:solidFill>
                  <a:srgbClr val="06546B"/>
                </a:solidFill>
                <a:latin typeface="苏新诗柳楷简" panose="02010600000101010101" pitchFamily="2" charset="-122"/>
                <a:ea typeface="苏新诗柳楷简" panose="02010600000101010101" pitchFamily="2" charset="-122"/>
                <a:sym typeface="宋体" panose="02010600030101010101" pitchFamily="2" charset="-122"/>
              </a:rPr>
              <a:t>考虑破产、清算的因素。企业一旦进入清算，就应当</a:t>
            </a:r>
            <a:r>
              <a:rPr lang="zh-CN" altLang="en-US" sz="2700" b="1" dirty="0">
                <a:solidFill>
                  <a:srgbClr val="FF0000"/>
                </a:solidFill>
                <a:latin typeface="苏新诗柳楷简" panose="02010600000101010101" pitchFamily="2" charset="-122"/>
                <a:ea typeface="苏新诗柳楷简" panose="02010600000101010101" pitchFamily="2" charset="-122"/>
                <a:sym typeface="宋体" panose="02010600030101010101" pitchFamily="2" charset="-122"/>
              </a:rPr>
              <a:t>改</a:t>
            </a:r>
            <a:r>
              <a:rPr lang="zh-CN" altLang="en-US" sz="2700" b="1" dirty="0">
                <a:solidFill>
                  <a:srgbClr val="06546B"/>
                </a:solidFill>
                <a:latin typeface="苏新诗柳楷简" panose="02010600000101010101" pitchFamily="2" charset="-122"/>
                <a:ea typeface="苏新诗柳楷简" panose="02010600000101010101" pitchFamily="2" charset="-122"/>
                <a:sym typeface="宋体" panose="02010600030101010101" pitchFamily="2" charset="-122"/>
              </a:rPr>
              <a:t>按清算会计处理。 </a:t>
            </a:r>
            <a:endParaRPr lang="zh-CN" altLang="en-US" sz="2700" b="1" dirty="0">
              <a:solidFill>
                <a:srgbClr val="06546B"/>
              </a:solidFill>
              <a:latin typeface="苏新诗柳楷简" panose="02010600000101010101" pitchFamily="2" charset="-122"/>
              <a:ea typeface="苏新诗柳楷简" panose="02010600000101010101" pitchFamily="2" charset="-122"/>
              <a:sym typeface="宋体" panose="02010600030101010101" pitchFamily="2" charset="-122"/>
            </a:endParaRPr>
          </a:p>
          <a:p>
            <a:pPr algn="l" eaLnBrk="1" hangingPunct="1">
              <a:lnSpc>
                <a:spcPct val="150000"/>
              </a:lnSpc>
              <a:buFont typeface="Wingdings" panose="05000000000000000000" pitchFamily="2" charset="2"/>
              <a:buNone/>
            </a:pPr>
            <a:endParaRPr lang="zh-CN" altLang="en-US" sz="2700" b="1" dirty="0">
              <a:solidFill>
                <a:srgbClr val="000000"/>
              </a:solidFill>
              <a:latin typeface="楷体_GB2312" pitchFamily="49" charset="-122"/>
              <a:ea typeface="楷体_GB2312" pitchFamily="49" charset="-122"/>
              <a:sym typeface="楷体_GB2312"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83920" y="384810"/>
            <a:ext cx="11090910" cy="954405"/>
          </a:xfrm>
        </p:spPr>
        <p:txBody>
          <a:bodyPr/>
          <a:p>
            <a:r>
              <a:rPr lang="en-US" altLang="zh-CN" sz="4000" dirty="0">
                <a:sym typeface="+mn-ea"/>
              </a:rPr>
              <a:t>3</a:t>
            </a:r>
            <a:r>
              <a:rPr lang="zh-CN" altLang="en-US" sz="4000" dirty="0">
                <a:sym typeface="+mn-ea"/>
              </a:rPr>
              <a:t>、会计分期</a:t>
            </a:r>
            <a:endParaRPr lang="zh-CN" altLang="en-US" sz="4000" dirty="0">
              <a:solidFill>
                <a:schemeClr val="tx1"/>
              </a:solidFill>
              <a:effectLst>
                <a:outerShdw blurRad="38100" dist="19050" dir="2700000" algn="tl" rotWithShape="0">
                  <a:schemeClr val="dk1">
                    <a:alpha val="40000"/>
                  </a:schemeClr>
                </a:outerShdw>
              </a:effectLst>
              <a:sym typeface="+mn-ea"/>
            </a:endParaRPr>
          </a:p>
        </p:txBody>
      </p:sp>
      <p:sp>
        <p:nvSpPr>
          <p:cNvPr id="3" name="内容占位符 2"/>
          <p:cNvSpPr>
            <a:spLocks noGrp="1"/>
          </p:cNvSpPr>
          <p:nvPr>
            <p:ph idx="1"/>
          </p:nvPr>
        </p:nvSpPr>
        <p:spPr>
          <a:xfrm>
            <a:off x="883920" y="2489200"/>
            <a:ext cx="11090910" cy="4025265"/>
          </a:xfrm>
        </p:spPr>
        <p:txBody>
          <a:bodyPr>
            <a:noAutofit/>
          </a:bodyPr>
          <a:p>
            <a:pPr algn="just" eaLnBrk="1" hangingPunct="1">
              <a:lnSpc>
                <a:spcPct val="150000"/>
              </a:lnSpc>
              <a:buFont typeface="Wingdings" panose="05000000000000000000" pitchFamily="2" charset="2"/>
              <a:buNone/>
            </a:pPr>
            <a:r>
              <a:rPr lang="en-US" altLang="zh-CN" sz="2700" b="1" dirty="0">
                <a:solidFill>
                  <a:srgbClr val="06546B"/>
                </a:solidFill>
                <a:latin typeface="苏新诗柳楷简" panose="02010600000101010101" pitchFamily="2" charset="-122"/>
                <a:ea typeface="苏新诗柳楷简" panose="02010600000101010101" pitchFamily="2" charset="-122"/>
                <a:sym typeface="宋体" panose="02010600030101010101" pitchFamily="2" charset="-122"/>
              </a:rPr>
              <a:t>   会计分期是指将一个会计主体持续经营的生产活动划分为一个个连续的、长度相同的期间，以便分期结算账目和编制财务会计报告。    </a:t>
            </a:r>
            <a:endParaRPr lang="en-US" altLang="zh-CN" sz="2700" b="1" dirty="0">
              <a:solidFill>
                <a:srgbClr val="06546B"/>
              </a:solidFill>
              <a:latin typeface="苏新诗柳楷简" panose="02010600000101010101" pitchFamily="2" charset="-122"/>
              <a:ea typeface="苏新诗柳楷简" panose="02010600000101010101" pitchFamily="2" charset="-122"/>
              <a:sym typeface="宋体" panose="02010600030101010101" pitchFamily="2" charset="-122"/>
            </a:endParaRPr>
          </a:p>
          <a:p>
            <a:pPr algn="just" eaLnBrk="1" hangingPunct="1">
              <a:lnSpc>
                <a:spcPct val="150000"/>
              </a:lnSpc>
              <a:buFont typeface="Wingdings" panose="05000000000000000000" pitchFamily="2" charset="2"/>
              <a:buNone/>
            </a:pPr>
            <a:r>
              <a:rPr lang="en-US" altLang="zh-CN" sz="2700" b="1" dirty="0">
                <a:solidFill>
                  <a:srgbClr val="06546B"/>
                </a:solidFill>
                <a:latin typeface="苏新诗柳楷简" panose="02010600000101010101" pitchFamily="2" charset="-122"/>
                <a:ea typeface="苏新诗柳楷简" panose="02010600000101010101" pitchFamily="2" charset="-122"/>
                <a:sym typeface="宋体" panose="02010600030101010101" pitchFamily="2" charset="-122"/>
              </a:rPr>
              <a:t>  会计分期为会计核算确定了</a:t>
            </a:r>
            <a:r>
              <a:rPr lang="en-US" altLang="zh-CN" sz="2700" b="1" dirty="0">
                <a:solidFill>
                  <a:srgbClr val="FF0000"/>
                </a:solidFill>
                <a:latin typeface="苏新诗柳楷简" panose="02010600000101010101" pitchFamily="2" charset="-122"/>
                <a:ea typeface="苏新诗柳楷简" panose="02010600000101010101" pitchFamily="2" charset="-122"/>
                <a:sym typeface="宋体" panose="02010600030101010101" pitchFamily="2" charset="-122"/>
              </a:rPr>
              <a:t>时间范围</a:t>
            </a:r>
            <a:r>
              <a:rPr lang="en-US" altLang="zh-CN" sz="2700" b="1" dirty="0">
                <a:solidFill>
                  <a:srgbClr val="06546B"/>
                </a:solidFill>
                <a:latin typeface="苏新诗柳楷简" panose="02010600000101010101" pitchFamily="2" charset="-122"/>
                <a:ea typeface="苏新诗柳楷简" panose="02010600000101010101" pitchFamily="2" charset="-122"/>
                <a:sym typeface="宋体" panose="02010600030101010101" pitchFamily="2" charset="-122"/>
              </a:rPr>
              <a:t>。会计分期分为</a:t>
            </a:r>
            <a:r>
              <a:rPr lang="en-US" altLang="zh-CN" sz="2700" b="1" dirty="0">
                <a:solidFill>
                  <a:srgbClr val="FF0000"/>
                </a:solidFill>
                <a:latin typeface="苏新诗柳楷简" panose="02010600000101010101" pitchFamily="2" charset="-122"/>
                <a:ea typeface="苏新诗柳楷简" panose="02010600000101010101" pitchFamily="2" charset="-122"/>
                <a:sym typeface="宋体" panose="02010600030101010101" pitchFamily="2" charset="-122"/>
              </a:rPr>
              <a:t>年度和中期</a:t>
            </a:r>
            <a:r>
              <a:rPr lang="en-US" altLang="zh-CN" sz="2700" b="1" dirty="0">
                <a:solidFill>
                  <a:srgbClr val="06546B"/>
                </a:solidFill>
                <a:latin typeface="苏新诗柳楷简" panose="02010600000101010101" pitchFamily="2" charset="-122"/>
                <a:ea typeface="苏新诗柳楷简" panose="02010600000101010101" pitchFamily="2" charset="-122"/>
                <a:sym typeface="宋体" panose="02010600030101010101" pitchFamily="2" charset="-122"/>
              </a:rPr>
              <a:t>。</a:t>
            </a:r>
            <a:endParaRPr lang="en-US" altLang="zh-CN" sz="2700" b="1" dirty="0">
              <a:solidFill>
                <a:srgbClr val="06546B"/>
              </a:solidFill>
              <a:latin typeface="苏新诗柳楷简" panose="02010600000101010101" pitchFamily="2" charset="-122"/>
              <a:ea typeface="苏新诗柳楷简" panose="02010600000101010101" pitchFamily="2" charset="-122"/>
              <a:sym typeface="宋体" panose="02010600030101010101" pitchFamily="2" charset="-122"/>
            </a:endParaRPr>
          </a:p>
          <a:p>
            <a:pPr algn="just" eaLnBrk="1" hangingPunct="1">
              <a:lnSpc>
                <a:spcPct val="150000"/>
              </a:lnSpc>
              <a:buFont typeface="Wingdings" panose="05000000000000000000" pitchFamily="2" charset="2"/>
              <a:buNone/>
            </a:pPr>
            <a:r>
              <a:rPr lang="en-US" altLang="zh-CN" sz="2700" b="1" dirty="0">
                <a:solidFill>
                  <a:srgbClr val="06546B"/>
                </a:solidFill>
                <a:latin typeface="苏新诗柳楷简" panose="02010600000101010101" pitchFamily="2" charset="-122"/>
                <a:ea typeface="苏新诗柳楷简" panose="02010600000101010101" pitchFamily="2" charset="-122"/>
                <a:sym typeface="宋体" panose="02010600030101010101" pitchFamily="2" charset="-122"/>
              </a:rPr>
              <a:t>  我国会计法律规定</a:t>
            </a:r>
            <a:r>
              <a:rPr lang="en-US" altLang="zh-CN" sz="2700" b="1" dirty="0">
                <a:solidFill>
                  <a:srgbClr val="FF0000"/>
                </a:solidFill>
                <a:latin typeface="苏新诗柳楷简" panose="02010600000101010101" pitchFamily="2" charset="-122"/>
                <a:ea typeface="苏新诗柳楷简" panose="02010600000101010101" pitchFamily="2" charset="-122"/>
                <a:sym typeface="宋体" panose="02010600030101010101" pitchFamily="2" charset="-122"/>
              </a:rPr>
              <a:t>会计年度</a:t>
            </a:r>
            <a:r>
              <a:rPr lang="en-US" altLang="zh-CN" sz="2700" b="1" dirty="0">
                <a:solidFill>
                  <a:srgbClr val="06546B"/>
                </a:solidFill>
                <a:latin typeface="苏新诗柳楷简" panose="02010600000101010101" pitchFamily="2" charset="-122"/>
                <a:ea typeface="苏新诗柳楷简" panose="02010600000101010101" pitchFamily="2" charset="-122"/>
                <a:sym typeface="宋体" panose="02010600030101010101" pitchFamily="2" charset="-122"/>
              </a:rPr>
              <a:t>自公历1月1日起至12月31日止。</a:t>
            </a:r>
            <a:endParaRPr lang="en-US" altLang="zh-CN" sz="2700" b="1" dirty="0">
              <a:solidFill>
                <a:srgbClr val="06546B"/>
              </a:solidFill>
              <a:latin typeface="苏新诗柳楷简" panose="02010600000101010101" pitchFamily="2" charset="-122"/>
              <a:ea typeface="苏新诗柳楷简" panose="02010600000101010101" pitchFamily="2" charset="-122"/>
              <a:sym typeface="宋体" panose="02010600030101010101" pitchFamily="2" charset="-122"/>
            </a:endParaRPr>
          </a:p>
          <a:p>
            <a:pPr algn="just" eaLnBrk="1" hangingPunct="1">
              <a:lnSpc>
                <a:spcPct val="150000"/>
              </a:lnSpc>
              <a:buFont typeface="Wingdings" panose="05000000000000000000" pitchFamily="2" charset="2"/>
              <a:buNone/>
            </a:pPr>
            <a:r>
              <a:rPr lang="en-US" altLang="zh-CN" sz="2700" b="1" dirty="0">
                <a:solidFill>
                  <a:srgbClr val="06546B"/>
                </a:solidFill>
                <a:latin typeface="苏新诗柳楷简" panose="02010600000101010101" pitchFamily="2" charset="-122"/>
                <a:ea typeface="苏新诗柳楷简" panose="02010600000101010101" pitchFamily="2" charset="-122"/>
                <a:sym typeface="+mn-ea"/>
              </a:rPr>
              <a:t>  中期是指</a:t>
            </a:r>
            <a:r>
              <a:rPr lang="en-US" altLang="zh-CN" sz="2700" b="1" dirty="0">
                <a:solidFill>
                  <a:srgbClr val="FF0000"/>
                </a:solidFill>
                <a:latin typeface="苏新诗柳楷简" panose="02010600000101010101" pitchFamily="2" charset="-122"/>
                <a:ea typeface="苏新诗柳楷简" panose="02010600000101010101" pitchFamily="2" charset="-122"/>
                <a:sym typeface="+mn-ea"/>
              </a:rPr>
              <a:t>短于</a:t>
            </a:r>
            <a:r>
              <a:rPr lang="en-US" altLang="zh-CN" sz="2700" b="1" dirty="0">
                <a:solidFill>
                  <a:srgbClr val="06546B"/>
                </a:solidFill>
                <a:latin typeface="苏新诗柳楷简" panose="02010600000101010101" pitchFamily="2" charset="-122"/>
                <a:ea typeface="苏新诗柳楷简" panose="02010600000101010101" pitchFamily="2" charset="-122"/>
                <a:sym typeface="+mn-ea"/>
              </a:rPr>
              <a:t>一个完整的会计年度的报告期间。会计中期包括：</a:t>
            </a:r>
            <a:r>
              <a:rPr lang="en-US" altLang="zh-CN" sz="2700" b="1" dirty="0">
                <a:solidFill>
                  <a:srgbClr val="FF0000"/>
                </a:solidFill>
                <a:latin typeface="苏新诗柳楷简" panose="02010600000101010101" pitchFamily="2" charset="-122"/>
                <a:ea typeface="苏新诗柳楷简" panose="02010600000101010101" pitchFamily="2" charset="-122"/>
                <a:sym typeface="+mn-ea"/>
              </a:rPr>
              <a:t>半年度、季度、月度</a:t>
            </a:r>
            <a:r>
              <a:rPr lang="en-US" altLang="zh-CN" sz="2700" b="1" dirty="0">
                <a:solidFill>
                  <a:srgbClr val="06546B"/>
                </a:solidFill>
                <a:latin typeface="苏新诗柳楷简" panose="02010600000101010101" pitchFamily="2" charset="-122"/>
                <a:ea typeface="苏新诗柳楷简" panose="02010600000101010101" pitchFamily="2" charset="-122"/>
                <a:sym typeface="+mn-ea"/>
              </a:rPr>
              <a:t>等。</a:t>
            </a:r>
            <a:endParaRPr lang="zh-CN" altLang="en-US" sz="2700" b="1" dirty="0">
              <a:solidFill>
                <a:srgbClr val="000000"/>
              </a:solidFill>
              <a:latin typeface="楷体_GB2312" pitchFamily="49" charset="-122"/>
              <a:ea typeface="楷体_GB2312" pitchFamily="49" charset="-122"/>
              <a:sym typeface="楷体_GB2312"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83920" y="384810"/>
            <a:ext cx="11090910" cy="954405"/>
          </a:xfrm>
        </p:spPr>
        <p:txBody>
          <a:bodyPr/>
          <a:p>
            <a:r>
              <a:rPr lang="en-US" altLang="zh-CN" sz="4000" dirty="0">
                <a:sym typeface="+mn-ea"/>
              </a:rPr>
              <a:t>4</a:t>
            </a:r>
            <a:r>
              <a:rPr lang="zh-CN" altLang="en-US" sz="4000" dirty="0">
                <a:sym typeface="+mn-ea"/>
              </a:rPr>
              <a:t>、货币计量</a:t>
            </a:r>
            <a:endParaRPr lang="zh-CN" altLang="en-US" sz="4000" dirty="0">
              <a:solidFill>
                <a:schemeClr val="tx1"/>
              </a:solidFill>
              <a:effectLst>
                <a:outerShdw blurRad="38100" dist="19050" dir="2700000" algn="tl" rotWithShape="0">
                  <a:schemeClr val="dk1">
                    <a:alpha val="40000"/>
                  </a:schemeClr>
                </a:outerShdw>
              </a:effectLst>
              <a:sym typeface="+mn-ea"/>
            </a:endParaRPr>
          </a:p>
        </p:txBody>
      </p:sp>
      <p:sp>
        <p:nvSpPr>
          <p:cNvPr id="3" name="内容占位符 2"/>
          <p:cNvSpPr>
            <a:spLocks noGrp="1"/>
          </p:cNvSpPr>
          <p:nvPr>
            <p:ph idx="1"/>
          </p:nvPr>
        </p:nvSpPr>
        <p:spPr>
          <a:xfrm>
            <a:off x="883920" y="2489200"/>
            <a:ext cx="11090910" cy="4025265"/>
          </a:xfrm>
        </p:spPr>
        <p:txBody>
          <a:bodyPr>
            <a:noAutofit/>
          </a:bodyPr>
          <a:p>
            <a:pPr algn="just" eaLnBrk="1" hangingPunct="1">
              <a:lnSpc>
                <a:spcPct val="150000"/>
              </a:lnSpc>
              <a:buFont typeface="Wingdings" panose="05000000000000000000" pitchFamily="2" charset="2"/>
              <a:buNone/>
            </a:pPr>
            <a:r>
              <a:rPr lang="en-US" altLang="zh-CN" sz="2700" b="1" dirty="0">
                <a:solidFill>
                  <a:srgbClr val="06546B"/>
                </a:solidFill>
                <a:latin typeface="苏新诗柳楷简" panose="02010600000101010101" pitchFamily="2" charset="-122"/>
                <a:ea typeface="苏新诗柳楷简" panose="02010600000101010101" pitchFamily="2" charset="-122"/>
                <a:sym typeface="宋体" panose="02010600030101010101" pitchFamily="2" charset="-122"/>
              </a:rPr>
              <a:t>    货币计量是指会计主体在财务会计确认、计量和报告时采用</a:t>
            </a:r>
            <a:r>
              <a:rPr lang="en-US" altLang="zh-CN" sz="2700" b="1" dirty="0">
                <a:solidFill>
                  <a:srgbClr val="FF0000"/>
                </a:solidFill>
                <a:latin typeface="苏新诗柳楷简" panose="02010600000101010101" pitchFamily="2" charset="-122"/>
                <a:ea typeface="苏新诗柳楷简" panose="02010600000101010101" pitchFamily="2" charset="-122"/>
                <a:sym typeface="宋体" panose="02010600030101010101" pitchFamily="2" charset="-122"/>
              </a:rPr>
              <a:t>货币作为统一</a:t>
            </a:r>
            <a:r>
              <a:rPr lang="en-US" altLang="zh-CN" sz="2700" b="1" dirty="0">
                <a:solidFill>
                  <a:srgbClr val="06546B"/>
                </a:solidFill>
                <a:latin typeface="苏新诗柳楷简" panose="02010600000101010101" pitchFamily="2" charset="-122"/>
                <a:ea typeface="苏新诗柳楷简" panose="02010600000101010101" pitchFamily="2" charset="-122"/>
                <a:sym typeface="宋体" panose="02010600030101010101" pitchFamily="2" charset="-122"/>
              </a:rPr>
              <a:t>的计量单位，反映会计主体的生产经营活动。在货币计量假设下，单位的会计核算应该以</a:t>
            </a:r>
            <a:r>
              <a:rPr lang="en-US" altLang="zh-CN" sz="2700" b="1" dirty="0">
                <a:solidFill>
                  <a:srgbClr val="FF0000"/>
                </a:solidFill>
                <a:latin typeface="苏新诗柳楷简" panose="02010600000101010101" pitchFamily="2" charset="-122"/>
                <a:ea typeface="苏新诗柳楷简" panose="02010600000101010101" pitchFamily="2" charset="-122"/>
                <a:sym typeface="宋体" panose="02010600030101010101" pitchFamily="2" charset="-122"/>
              </a:rPr>
              <a:t>人民币</a:t>
            </a:r>
            <a:r>
              <a:rPr lang="en-US" altLang="zh-CN" sz="2700" b="1" dirty="0">
                <a:solidFill>
                  <a:srgbClr val="06546B"/>
                </a:solidFill>
                <a:latin typeface="苏新诗柳楷简" panose="02010600000101010101" pitchFamily="2" charset="-122"/>
                <a:ea typeface="苏新诗柳楷简" panose="02010600000101010101" pitchFamily="2" charset="-122"/>
                <a:sym typeface="宋体" panose="02010600030101010101" pitchFamily="2" charset="-122"/>
              </a:rPr>
              <a:t>作为记账本位币。</a:t>
            </a:r>
            <a:endParaRPr lang="en-US" altLang="zh-CN" sz="2700" b="1" dirty="0">
              <a:solidFill>
                <a:srgbClr val="06546B"/>
              </a:solidFill>
              <a:latin typeface="苏新诗柳楷简" panose="02010600000101010101" pitchFamily="2" charset="-122"/>
              <a:ea typeface="苏新诗柳楷简" panose="02010600000101010101" pitchFamily="2" charset="-122"/>
              <a:sym typeface="宋体" panose="02010600030101010101" pitchFamily="2" charset="-122"/>
            </a:endParaRPr>
          </a:p>
          <a:p>
            <a:pPr algn="just" eaLnBrk="1" hangingPunct="1">
              <a:lnSpc>
                <a:spcPct val="150000"/>
              </a:lnSpc>
              <a:buFont typeface="Wingdings" panose="05000000000000000000" pitchFamily="2" charset="2"/>
              <a:buNone/>
            </a:pPr>
            <a:r>
              <a:rPr lang="en-US" altLang="zh-CN" sz="2700" b="1" dirty="0">
                <a:solidFill>
                  <a:srgbClr val="06546B"/>
                </a:solidFill>
                <a:latin typeface="苏新诗柳楷简" panose="02010600000101010101" pitchFamily="2" charset="-122"/>
                <a:ea typeface="苏新诗柳楷简" panose="02010600000101010101" pitchFamily="2" charset="-122"/>
                <a:sym typeface="宋体" panose="02010600030101010101" pitchFamily="2" charset="-122"/>
              </a:rPr>
              <a:t>    业务收支以人民币以外的货币为主的单位，</a:t>
            </a:r>
            <a:r>
              <a:rPr lang="en-US" altLang="zh-CN" sz="2700" b="1" dirty="0">
                <a:solidFill>
                  <a:srgbClr val="FF0000"/>
                </a:solidFill>
                <a:latin typeface="苏新诗柳楷简" panose="02010600000101010101" pitchFamily="2" charset="-122"/>
                <a:ea typeface="苏新诗柳楷简" panose="02010600000101010101" pitchFamily="2" charset="-122"/>
                <a:sym typeface="宋体" panose="02010600030101010101" pitchFamily="2" charset="-122"/>
              </a:rPr>
              <a:t>可以</a:t>
            </a:r>
            <a:r>
              <a:rPr lang="en-US" altLang="zh-CN" sz="2700" b="1" dirty="0">
                <a:solidFill>
                  <a:srgbClr val="06546B"/>
                </a:solidFill>
                <a:latin typeface="苏新诗柳楷简" panose="02010600000101010101" pitchFamily="2" charset="-122"/>
                <a:ea typeface="苏新诗柳楷简" panose="02010600000101010101" pitchFamily="2" charset="-122"/>
                <a:sym typeface="宋体" panose="02010600030101010101" pitchFamily="2" charset="-122"/>
              </a:rPr>
              <a:t>选定其中一种货币作为记账本位币，但编制的财务会计</a:t>
            </a:r>
            <a:r>
              <a:rPr lang="en-US" altLang="zh-CN" sz="2700" b="1" dirty="0">
                <a:solidFill>
                  <a:srgbClr val="FF0000"/>
                </a:solidFill>
                <a:latin typeface="苏新诗柳楷简" panose="02010600000101010101" pitchFamily="2" charset="-122"/>
                <a:ea typeface="苏新诗柳楷简" panose="02010600000101010101" pitchFamily="2" charset="-122"/>
                <a:sym typeface="宋体" panose="02010600030101010101" pitchFamily="2" charset="-122"/>
              </a:rPr>
              <a:t>报告</a:t>
            </a:r>
            <a:r>
              <a:rPr lang="en-US" altLang="zh-CN" sz="2700" b="1" dirty="0">
                <a:solidFill>
                  <a:srgbClr val="06546B"/>
                </a:solidFill>
                <a:latin typeface="苏新诗柳楷简" panose="02010600000101010101" pitchFamily="2" charset="-122"/>
                <a:ea typeface="苏新诗柳楷简" panose="02010600000101010101" pitchFamily="2" charset="-122"/>
                <a:sym typeface="宋体" panose="02010600030101010101" pitchFamily="2" charset="-122"/>
              </a:rPr>
              <a:t>应当折算为</a:t>
            </a:r>
            <a:r>
              <a:rPr lang="en-US" altLang="zh-CN" sz="2700" b="1" dirty="0">
                <a:solidFill>
                  <a:srgbClr val="FF0000"/>
                </a:solidFill>
                <a:latin typeface="苏新诗柳楷简" panose="02010600000101010101" pitchFamily="2" charset="-122"/>
                <a:ea typeface="苏新诗柳楷简" panose="02010600000101010101" pitchFamily="2" charset="-122"/>
                <a:sym typeface="宋体" panose="02010600030101010101" pitchFamily="2" charset="-122"/>
              </a:rPr>
              <a:t>人民币</a:t>
            </a:r>
            <a:r>
              <a:rPr lang="en-US" altLang="zh-CN" sz="2700" b="1" dirty="0">
                <a:solidFill>
                  <a:srgbClr val="06546B"/>
                </a:solidFill>
                <a:latin typeface="苏新诗柳楷简" panose="02010600000101010101" pitchFamily="2" charset="-122"/>
                <a:ea typeface="苏新诗柳楷简" panose="02010600000101010101" pitchFamily="2" charset="-122"/>
                <a:sym typeface="宋体" panose="02010600030101010101" pitchFamily="2" charset="-122"/>
              </a:rPr>
              <a:t>反映。</a:t>
            </a:r>
            <a:endParaRPr lang="zh-CN" altLang="en-US" sz="2700" b="1" dirty="0">
              <a:solidFill>
                <a:srgbClr val="000000"/>
              </a:solidFill>
              <a:latin typeface="楷体_GB2312" pitchFamily="49" charset="-122"/>
              <a:ea typeface="楷体_GB2312" pitchFamily="49" charset="-122"/>
              <a:sym typeface="楷体_GB2312"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0" name="图片 99"/>
          <p:cNvPicPr/>
          <p:nvPr>
            <p:custDataLst>
              <p:tags r:id="rId1"/>
            </p:custDataLst>
          </p:nvPr>
        </p:nvPicPr>
        <p:blipFill>
          <a:blip r:embed="rId2" cstate="print"/>
          <a:stretch>
            <a:fillRect/>
          </a:stretch>
        </p:blipFill>
        <p:spPr>
          <a:xfrm>
            <a:off x="1310640" y="1945640"/>
            <a:ext cx="9683750" cy="3586480"/>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strips(downLeft)">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p:cNvSpPr txBox="1"/>
          <p:nvPr/>
        </p:nvSpPr>
        <p:spPr>
          <a:xfrm>
            <a:off x="236593" y="520206"/>
            <a:ext cx="5992384" cy="675640"/>
          </a:xfrm>
          <a:prstGeom prst="rect">
            <a:avLst/>
          </a:prstGeom>
          <a:noFill/>
        </p:spPr>
        <p:txBody>
          <a:bodyPr wrap="square" rtlCol="0">
            <a:spAutoFit/>
          </a:bodyPr>
          <a:lstStyle/>
          <a:p>
            <a:pPr algn="ctr" eaLnBrk="1" hangingPunct="1"/>
            <a:r>
              <a:rPr lang="zh-CN" altLang="en-US" sz="3795" b="1" dirty="0">
                <a:gradFill>
                  <a:gsLst>
                    <a:gs pos="0">
                      <a:srgbClr val="012D86"/>
                    </a:gs>
                    <a:gs pos="100000">
                      <a:srgbClr val="0E2557"/>
                    </a:gs>
                  </a:gsLst>
                  <a:lin scaled="0"/>
                </a:gradFill>
                <a:latin typeface="苏新诗柳楷简" panose="02010600000101010101" pitchFamily="2" charset="-122"/>
                <a:ea typeface="苏新诗柳楷简" panose="02010600000101010101" pitchFamily="2" charset="-122"/>
                <a:sym typeface="华文琥珀" panose="02010800040101010101" pitchFamily="2" charset="-122"/>
              </a:rPr>
              <a:t>二</a:t>
            </a:r>
            <a:r>
              <a:rPr lang="zh-CN" altLang="en-US" sz="3795" b="1" dirty="0">
                <a:gradFill>
                  <a:gsLst>
                    <a:gs pos="0">
                      <a:srgbClr val="012D86"/>
                    </a:gs>
                    <a:gs pos="100000">
                      <a:srgbClr val="0E2557"/>
                    </a:gs>
                  </a:gsLst>
                  <a:lin scaled="0"/>
                </a:gradFill>
                <a:latin typeface="苏新诗柳楷简" panose="02010600000101010101" pitchFamily="2" charset="-122"/>
                <a:ea typeface="苏新诗柳楷简" panose="02010600000101010101" pitchFamily="2" charset="-122"/>
                <a:sym typeface="Times New Roman" panose="02020603050405020304" charset="0"/>
              </a:rPr>
              <a:t>、会计核算基础</a:t>
            </a:r>
            <a:endParaRPr lang="zh-CN" altLang="en-US" sz="3795" b="1" dirty="0">
              <a:gradFill>
                <a:gsLst>
                  <a:gs pos="0">
                    <a:srgbClr val="012D86"/>
                  </a:gs>
                  <a:gs pos="100000">
                    <a:srgbClr val="0E2557"/>
                  </a:gs>
                </a:gsLst>
                <a:lin scaled="0"/>
              </a:gradFill>
              <a:latin typeface="苏新诗柳楷简" panose="02010600000101010101" pitchFamily="2" charset="-122"/>
              <a:ea typeface="苏新诗柳楷简" panose="02010600000101010101" pitchFamily="2" charset="-122"/>
              <a:sym typeface="华文琥珀" panose="02010800040101010101" pitchFamily="2" charset="-122"/>
            </a:endParaRPr>
          </a:p>
        </p:txBody>
      </p:sp>
      <p:sp>
        <p:nvSpPr>
          <p:cNvPr id="2" name="文本框 1"/>
          <p:cNvSpPr txBox="1"/>
          <p:nvPr/>
        </p:nvSpPr>
        <p:spPr>
          <a:xfrm>
            <a:off x="1649129" y="1747221"/>
            <a:ext cx="10195358" cy="2722880"/>
          </a:xfrm>
          <a:prstGeom prst="rect">
            <a:avLst/>
          </a:prstGeom>
          <a:noFill/>
        </p:spPr>
        <p:txBody>
          <a:bodyPr wrap="square" rtlCol="0">
            <a:spAutoFit/>
          </a:bodyPr>
          <a:lstStyle/>
          <a:p>
            <a:pPr algn="just" eaLnBrk="1" hangingPunct="1">
              <a:lnSpc>
                <a:spcPct val="150000"/>
              </a:lnSpc>
              <a:buFont typeface="Wingdings" panose="05000000000000000000" pitchFamily="2" charset="2"/>
              <a:buNone/>
            </a:pPr>
            <a:r>
              <a:rPr lang="en-US" altLang="zh-CN" sz="3795" b="1" dirty="0">
                <a:solidFill>
                  <a:srgbClr val="000000"/>
                </a:solidFill>
                <a:latin typeface="Times New Roman" panose="02020603050405020304" charset="0"/>
                <a:ea typeface="楷体_GB2312" pitchFamily="49" charset="-122"/>
                <a:sym typeface="Times New Roman" panose="02020603050405020304" charset="0"/>
              </a:rPr>
              <a:t>    </a:t>
            </a:r>
            <a:r>
              <a:rPr lang="zh-CN" altLang="en-US" sz="3795" b="1" dirty="0">
                <a:solidFill>
                  <a:srgbClr val="000000"/>
                </a:solidFill>
                <a:latin typeface="Times New Roman" panose="02020603050405020304" charset="0"/>
                <a:ea typeface="楷体_GB2312" pitchFamily="49" charset="-122"/>
                <a:sym typeface="Times New Roman" panose="02020603050405020304" charset="0"/>
              </a:rPr>
              <a:t>会计基础主要有两种：</a:t>
            </a:r>
            <a:endParaRPr lang="zh-CN" altLang="en-US" sz="3795" b="1" dirty="0">
              <a:solidFill>
                <a:srgbClr val="000000"/>
              </a:solidFill>
              <a:latin typeface="Times New Roman" panose="02020603050405020304" charset="0"/>
              <a:ea typeface="楷体_GB2312" pitchFamily="49" charset="-122"/>
              <a:sym typeface="Times New Roman" panose="02020603050405020304" charset="0"/>
            </a:endParaRPr>
          </a:p>
          <a:p>
            <a:pPr algn="just" eaLnBrk="1" hangingPunct="1">
              <a:lnSpc>
                <a:spcPct val="150000"/>
              </a:lnSpc>
              <a:buFont typeface="Wingdings" panose="05000000000000000000" pitchFamily="2" charset="2"/>
              <a:buNone/>
            </a:pPr>
            <a:endParaRPr lang="zh-CN" altLang="en-US" sz="3795" b="1" dirty="0">
              <a:ln>
                <a:noFill/>
              </a:ln>
              <a:solidFill>
                <a:srgbClr val="000000"/>
              </a:solidFill>
              <a:latin typeface="Times New Roman" panose="02020603050405020304" charset="0"/>
              <a:ea typeface="楷体_GB2312" pitchFamily="49" charset="-122"/>
              <a:sym typeface="Times New Roman" panose="02020603050405020304" charset="0"/>
            </a:endParaRPr>
          </a:p>
          <a:p>
            <a:pPr algn="just" eaLnBrk="1" hangingPunct="1">
              <a:lnSpc>
                <a:spcPct val="150000"/>
              </a:lnSpc>
              <a:buFont typeface="Wingdings" panose="05000000000000000000" pitchFamily="2" charset="2"/>
              <a:buNone/>
            </a:pPr>
            <a:endParaRPr lang="zh-CN" altLang="en-US" sz="3795" b="1" dirty="0">
              <a:solidFill>
                <a:srgbClr val="000000"/>
              </a:solidFill>
              <a:latin typeface="Times New Roman" panose="02020603050405020304" charset="0"/>
              <a:ea typeface="楷体_GB2312" pitchFamily="49" charset="-122"/>
              <a:sym typeface="Times New Roman" panose="02020603050405020304" charset="0"/>
            </a:endParaRPr>
          </a:p>
        </p:txBody>
      </p:sp>
      <p:sp>
        <p:nvSpPr>
          <p:cNvPr id="3" name="文本框 2"/>
          <p:cNvSpPr txBox="1"/>
          <p:nvPr/>
        </p:nvSpPr>
        <p:spPr>
          <a:xfrm>
            <a:off x="2736705" y="3100664"/>
            <a:ext cx="3326349" cy="610870"/>
          </a:xfrm>
          <a:prstGeom prst="rect">
            <a:avLst/>
          </a:prstGeom>
          <a:solidFill>
            <a:srgbClr val="C8BCBE"/>
          </a:solidFill>
        </p:spPr>
        <p:txBody>
          <a:bodyPr wrap="square" rtlCol="0">
            <a:spAutoFit/>
          </a:bodyPr>
          <a:lstStyle/>
          <a:p>
            <a:pPr algn="ctr"/>
            <a:r>
              <a:rPr lang="zh-CN" altLang="en-US" sz="3375" b="1" dirty="0">
                <a:ln>
                  <a:noFill/>
                </a:ln>
                <a:solidFill>
                  <a:srgbClr val="000000"/>
                </a:solidFill>
                <a:latin typeface="Times New Roman" panose="02020603050405020304" charset="0"/>
                <a:ea typeface="楷体_GB2312" pitchFamily="49" charset="-122"/>
                <a:sym typeface="Times New Roman" panose="02020603050405020304" charset="0"/>
              </a:rPr>
              <a:t>权责发生制</a:t>
            </a:r>
            <a:endParaRPr lang="zh-CN" altLang="en-US" sz="3375" dirty="0"/>
          </a:p>
        </p:txBody>
      </p:sp>
      <p:sp>
        <p:nvSpPr>
          <p:cNvPr id="4" name="文本框 3"/>
          <p:cNvSpPr txBox="1"/>
          <p:nvPr/>
        </p:nvSpPr>
        <p:spPr>
          <a:xfrm>
            <a:off x="2736705" y="4738055"/>
            <a:ext cx="3326349" cy="610870"/>
          </a:xfrm>
          <a:prstGeom prst="rect">
            <a:avLst/>
          </a:prstGeom>
          <a:solidFill>
            <a:srgbClr val="C8BCBE"/>
          </a:solidFill>
        </p:spPr>
        <p:txBody>
          <a:bodyPr wrap="square" rtlCol="0">
            <a:spAutoFit/>
          </a:bodyPr>
          <a:lstStyle/>
          <a:p>
            <a:pPr algn="ctr"/>
            <a:r>
              <a:rPr lang="zh-CN" altLang="en-US" sz="3375" b="1" dirty="0">
                <a:ln>
                  <a:noFill/>
                </a:ln>
                <a:solidFill>
                  <a:srgbClr val="000000"/>
                </a:solidFill>
                <a:latin typeface="Times New Roman" panose="02020603050405020304" charset="0"/>
                <a:ea typeface="楷体_GB2312" pitchFamily="49" charset="-122"/>
                <a:sym typeface="Times New Roman" panose="02020603050405020304" charset="0"/>
              </a:rPr>
              <a:t>收付实现制</a:t>
            </a:r>
            <a:endParaRPr lang="zh-CN" altLang="en-US" sz="3375"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p:cNvSpPr txBox="1"/>
          <p:nvPr/>
        </p:nvSpPr>
        <p:spPr>
          <a:xfrm>
            <a:off x="3433183" y="321451"/>
            <a:ext cx="5992384" cy="675640"/>
          </a:xfrm>
          <a:prstGeom prst="rect">
            <a:avLst/>
          </a:prstGeom>
          <a:noFill/>
        </p:spPr>
        <p:txBody>
          <a:bodyPr wrap="square" rtlCol="0">
            <a:spAutoFit/>
          </a:bodyPr>
          <a:lstStyle/>
          <a:p>
            <a:pPr algn="ctr" eaLnBrk="1" hangingPunct="1"/>
            <a:r>
              <a:rPr lang="zh-CN" altLang="en-US" sz="3795" b="1" dirty="0">
                <a:gradFill>
                  <a:gsLst>
                    <a:gs pos="0">
                      <a:srgbClr val="012D86"/>
                    </a:gs>
                    <a:gs pos="100000">
                      <a:srgbClr val="0E2557"/>
                    </a:gs>
                  </a:gsLst>
                  <a:lin scaled="0"/>
                </a:gradFill>
                <a:latin typeface="苏新诗柳楷简" panose="02010600000101010101" pitchFamily="2" charset="-122"/>
                <a:ea typeface="苏新诗柳楷简" panose="02010600000101010101" pitchFamily="2" charset="-122"/>
                <a:sym typeface="华文琥珀" panose="02010800040101010101" pitchFamily="2" charset="-122"/>
              </a:rPr>
              <a:t>  </a:t>
            </a:r>
            <a:r>
              <a:rPr lang="en-US" altLang="zh-CN" sz="3795" b="1" dirty="0">
                <a:gradFill>
                  <a:gsLst>
                    <a:gs pos="0">
                      <a:srgbClr val="012D86"/>
                    </a:gs>
                    <a:gs pos="100000">
                      <a:srgbClr val="0E2557"/>
                    </a:gs>
                  </a:gsLst>
                  <a:lin scaled="0"/>
                </a:gradFill>
                <a:latin typeface="苏新诗柳楷简" panose="02010600000101010101" pitchFamily="2" charset="-122"/>
                <a:ea typeface="苏新诗柳楷简" panose="02010600000101010101" pitchFamily="2" charset="-122"/>
                <a:sym typeface="华文琥珀" panose="02010800040101010101" pitchFamily="2" charset="-122"/>
              </a:rPr>
              <a:t>1</a:t>
            </a:r>
            <a:r>
              <a:rPr lang="zh-CN" altLang="en-US" sz="3795" b="1" dirty="0">
                <a:gradFill>
                  <a:gsLst>
                    <a:gs pos="0">
                      <a:srgbClr val="012D86"/>
                    </a:gs>
                    <a:gs pos="100000">
                      <a:srgbClr val="0E2557"/>
                    </a:gs>
                  </a:gsLst>
                  <a:lin scaled="0"/>
                </a:gradFill>
                <a:latin typeface="苏新诗柳楷简" panose="02010600000101010101" pitchFamily="2" charset="-122"/>
                <a:ea typeface="苏新诗柳楷简" panose="02010600000101010101" pitchFamily="2" charset="-122"/>
                <a:sym typeface="华文琥珀" panose="02010800040101010101" pitchFamily="2" charset="-122"/>
              </a:rPr>
              <a:t>、权责发生制</a:t>
            </a:r>
            <a:endParaRPr lang="zh-CN" altLang="en-US" sz="3795" b="1" dirty="0">
              <a:gradFill>
                <a:gsLst>
                  <a:gs pos="0">
                    <a:srgbClr val="012D86"/>
                  </a:gs>
                  <a:gs pos="100000">
                    <a:srgbClr val="0E2557"/>
                  </a:gs>
                </a:gsLst>
                <a:lin scaled="0"/>
              </a:gradFill>
              <a:latin typeface="苏新诗柳楷简" panose="02010600000101010101" pitchFamily="2" charset="-122"/>
              <a:ea typeface="苏新诗柳楷简" panose="02010600000101010101" pitchFamily="2" charset="-122"/>
              <a:sym typeface="华文琥珀" panose="02010800040101010101" pitchFamily="2" charset="-122"/>
            </a:endParaRPr>
          </a:p>
        </p:txBody>
      </p:sp>
      <p:cxnSp>
        <p:nvCxnSpPr>
          <p:cNvPr id="39" name="直接连接符 38"/>
          <p:cNvCxnSpPr/>
          <p:nvPr/>
        </p:nvCxnSpPr>
        <p:spPr>
          <a:xfrm>
            <a:off x="3954677" y="1242068"/>
            <a:ext cx="5975373" cy="0"/>
          </a:xfrm>
          <a:prstGeom prst="line">
            <a:avLst/>
          </a:prstGeom>
          <a:ln w="28575">
            <a:solidFill>
              <a:srgbClr val="06546B"/>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619663" y="1628016"/>
            <a:ext cx="10195358" cy="3700145"/>
          </a:xfrm>
          <a:prstGeom prst="rect">
            <a:avLst/>
          </a:prstGeom>
          <a:noFill/>
        </p:spPr>
        <p:txBody>
          <a:bodyPr wrap="square" rtlCol="0">
            <a:spAutoFit/>
          </a:bodyPr>
          <a:lstStyle/>
          <a:p>
            <a:pPr algn="just" eaLnBrk="1" hangingPunct="1">
              <a:lnSpc>
                <a:spcPct val="150000"/>
              </a:lnSpc>
              <a:buFont typeface="Wingdings" panose="05000000000000000000" pitchFamily="2" charset="2"/>
              <a:buNone/>
            </a:pPr>
            <a:r>
              <a:rPr lang="en-US" altLang="zh-CN" sz="3795" b="1" dirty="0">
                <a:solidFill>
                  <a:srgbClr val="000000"/>
                </a:solidFill>
                <a:latin typeface="Times New Roman" panose="02020603050405020304" charset="0"/>
                <a:ea typeface="楷体_GB2312" pitchFamily="49" charset="-122"/>
                <a:sym typeface="Times New Roman" panose="02020603050405020304" charset="0"/>
              </a:rPr>
              <a:t>    </a:t>
            </a:r>
            <a:r>
              <a:rPr lang="en-US" altLang="zh-CN" sz="3795" b="1" dirty="0">
                <a:gradFill>
                  <a:gsLst>
                    <a:gs pos="0">
                      <a:srgbClr val="7B32B2"/>
                    </a:gs>
                    <a:gs pos="100000">
                      <a:srgbClr val="401A5D"/>
                    </a:gs>
                  </a:gsLst>
                  <a:lin scaled="0"/>
                </a:gradFill>
                <a:latin typeface="Times New Roman" panose="02020603050405020304" charset="0"/>
                <a:ea typeface="楷体_GB2312" pitchFamily="49" charset="-122"/>
                <a:sym typeface="Times New Roman" panose="02020603050405020304" charset="0"/>
              </a:rPr>
              <a:t> </a:t>
            </a:r>
            <a:r>
              <a:rPr lang="zh-CN" altLang="en-US" sz="2955" b="1" dirty="0">
                <a:solidFill>
                  <a:srgbClr val="5A0D0B"/>
                </a:solidFill>
                <a:latin typeface="苏新诗柳楷简" panose="02010600000101010101" pitchFamily="2" charset="-122"/>
                <a:ea typeface="苏新诗柳楷简" panose="02010600000101010101" pitchFamily="2" charset="-122"/>
                <a:sym typeface="Times New Roman" panose="02020603050405020304" charset="0"/>
              </a:rPr>
              <a:t>权责发生制要求，凡当期</a:t>
            </a:r>
            <a:r>
              <a:rPr lang="zh-CN" altLang="en-US" sz="2955" b="1" dirty="0">
                <a:solidFill>
                  <a:srgbClr val="00B0F0"/>
                </a:solidFill>
                <a:latin typeface="苏新诗柳楷简" panose="02010600000101010101" pitchFamily="2" charset="-122"/>
                <a:ea typeface="苏新诗柳楷简" panose="02010600000101010101" pitchFamily="2" charset="-122"/>
                <a:sym typeface="Times New Roman" panose="02020603050405020304" charset="0"/>
              </a:rPr>
              <a:t>已经实现</a:t>
            </a:r>
            <a:r>
              <a:rPr lang="zh-CN" altLang="en-US" sz="2955" b="1" dirty="0">
                <a:solidFill>
                  <a:srgbClr val="5A0D0B"/>
                </a:solidFill>
                <a:latin typeface="苏新诗柳楷简" panose="02010600000101010101" pitchFamily="2" charset="-122"/>
                <a:ea typeface="苏新诗柳楷简" panose="02010600000101010101" pitchFamily="2" charset="-122"/>
                <a:sym typeface="Times New Roman" panose="02020603050405020304" charset="0"/>
              </a:rPr>
              <a:t>的收入和已经发生或者应当负担的费用，</a:t>
            </a:r>
            <a:r>
              <a:rPr lang="zh-CN" altLang="en-US" sz="2955" b="1" dirty="0">
                <a:solidFill>
                  <a:srgbClr val="00B0F0"/>
                </a:solidFill>
                <a:latin typeface="苏新诗柳楷简" panose="02010600000101010101" pitchFamily="2" charset="-122"/>
                <a:ea typeface="苏新诗柳楷简" panose="02010600000101010101" pitchFamily="2" charset="-122"/>
                <a:sym typeface="Times New Roman" panose="02020603050405020304" charset="0"/>
              </a:rPr>
              <a:t>不论款项是否收付</a:t>
            </a:r>
            <a:r>
              <a:rPr lang="zh-CN" altLang="en-US" sz="2955" b="1" dirty="0">
                <a:solidFill>
                  <a:srgbClr val="5A0D0B"/>
                </a:solidFill>
                <a:latin typeface="苏新诗柳楷简" panose="02010600000101010101" pitchFamily="2" charset="-122"/>
                <a:ea typeface="苏新诗柳楷简" panose="02010600000101010101" pitchFamily="2" charset="-122"/>
                <a:sym typeface="Times New Roman" panose="02020603050405020304" charset="0"/>
              </a:rPr>
              <a:t>，都应当作为当期的收入或费用，计入利润表；凡</a:t>
            </a:r>
            <a:r>
              <a:rPr lang="zh-CN" altLang="en-US" sz="2955" b="1" dirty="0">
                <a:solidFill>
                  <a:srgbClr val="00B0F0"/>
                </a:solidFill>
                <a:latin typeface="苏新诗柳楷简" panose="02010600000101010101" pitchFamily="2" charset="-122"/>
                <a:ea typeface="苏新诗柳楷简" panose="02010600000101010101" pitchFamily="2" charset="-122"/>
                <a:sym typeface="Times New Roman" panose="02020603050405020304" charset="0"/>
              </a:rPr>
              <a:t>不属于</a:t>
            </a:r>
            <a:r>
              <a:rPr lang="zh-CN" altLang="en-US" sz="2955" b="1" dirty="0">
                <a:solidFill>
                  <a:srgbClr val="5A0D0B"/>
                </a:solidFill>
                <a:latin typeface="苏新诗柳楷简" panose="02010600000101010101" pitchFamily="2" charset="-122"/>
                <a:ea typeface="苏新诗柳楷简" panose="02010600000101010101" pitchFamily="2" charset="-122"/>
                <a:sym typeface="Times New Roman" panose="02020603050405020304" charset="0"/>
              </a:rPr>
              <a:t>当期的收入和费用，即使款项已在当期收付，也不应当作为当期的收入和费用。</a:t>
            </a:r>
            <a:endParaRPr lang="zh-CN" altLang="en-US" sz="2955" b="1" dirty="0">
              <a:solidFill>
                <a:srgbClr val="5A0D0B"/>
              </a:solidFill>
              <a:latin typeface="苏新诗柳楷简" panose="02010600000101010101" pitchFamily="2" charset="-122"/>
              <a:ea typeface="苏新诗柳楷简" panose="02010600000101010101" pitchFamily="2" charset="-122"/>
              <a:sym typeface="Times New Roman" panose="02020603050405020304" charset="0"/>
            </a:endParaRPr>
          </a:p>
          <a:p>
            <a:pPr algn="just" eaLnBrk="1" hangingPunct="1">
              <a:lnSpc>
                <a:spcPct val="150000"/>
              </a:lnSpc>
              <a:buClrTx/>
              <a:buSzTx/>
              <a:buFont typeface="Wingdings" panose="05000000000000000000" pitchFamily="2" charset="2"/>
              <a:buNone/>
            </a:pPr>
            <a:r>
              <a:rPr lang="zh-CN" altLang="en-US" sz="2955" b="1" dirty="0">
                <a:solidFill>
                  <a:srgbClr val="5A0D0B"/>
                </a:solidFill>
                <a:latin typeface="苏新诗柳楷简" panose="02010600000101010101" pitchFamily="2" charset="-122"/>
                <a:ea typeface="苏新诗柳楷简" panose="02010600000101010101" pitchFamily="2" charset="-122"/>
                <a:sym typeface="Times New Roman" panose="02020603050405020304" charset="0"/>
              </a:rPr>
              <a:t>   </a:t>
            </a:r>
            <a:r>
              <a:rPr lang="zh-CN" altLang="en-US" sz="2955" b="1" dirty="0">
                <a:solidFill>
                  <a:srgbClr val="FF0000"/>
                </a:solidFill>
                <a:latin typeface="苏新诗柳楷简" panose="02010600000101010101" pitchFamily="2" charset="-122"/>
                <a:ea typeface="苏新诗柳楷简" panose="02010600000101010101" pitchFamily="2" charset="-122"/>
                <a:sym typeface="Times New Roman" panose="02020603050405020304" charset="0"/>
              </a:rPr>
              <a:t>企业</a:t>
            </a:r>
            <a:r>
              <a:rPr lang="zh-CN" altLang="en-US" sz="2955" b="1" dirty="0">
                <a:solidFill>
                  <a:srgbClr val="5A0D0B"/>
                </a:solidFill>
                <a:latin typeface="苏新诗柳楷简" panose="02010600000101010101" pitchFamily="2" charset="-122"/>
                <a:ea typeface="苏新诗柳楷简" panose="02010600000101010101" pitchFamily="2" charset="-122"/>
                <a:sym typeface="Times New Roman" panose="02020603050405020304" charset="0"/>
              </a:rPr>
              <a:t>会计的确认、计量和报告应当以</a:t>
            </a:r>
            <a:r>
              <a:rPr lang="zh-CN" altLang="en-US" sz="2955" b="1" dirty="0">
                <a:solidFill>
                  <a:srgbClr val="FF0000"/>
                </a:solidFill>
                <a:latin typeface="Times New Roman" panose="02020603050405020304" charset="0"/>
                <a:ea typeface="楷体_GB2312" pitchFamily="49" charset="-122"/>
                <a:sym typeface="Times New Roman" panose="02020603050405020304" charset="0"/>
              </a:rPr>
              <a:t>权责发生制</a:t>
            </a:r>
            <a:r>
              <a:rPr lang="zh-CN" altLang="en-US" sz="2955" b="1" dirty="0">
                <a:solidFill>
                  <a:srgbClr val="5A0D0B"/>
                </a:solidFill>
                <a:latin typeface="苏新诗柳楷简" panose="02010600000101010101" pitchFamily="2" charset="-122"/>
                <a:ea typeface="苏新诗柳楷简" panose="02010600000101010101" pitchFamily="2" charset="-122"/>
                <a:sym typeface="Times New Roman" panose="02020603050405020304" charset="0"/>
              </a:rPr>
              <a:t>为基础。</a:t>
            </a:r>
            <a:endParaRPr lang="zh-CN" altLang="en-US" sz="2955" b="1" dirty="0">
              <a:solidFill>
                <a:srgbClr val="5A0D0B"/>
              </a:solidFill>
              <a:latin typeface="苏新诗柳楷简" panose="02010600000101010101" pitchFamily="2" charset="-122"/>
              <a:ea typeface="苏新诗柳楷简" panose="02010600000101010101" pitchFamily="2" charset="-122"/>
              <a:sym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1">
                                            <p:txEl>
                                              <p:pRg st="0" end="0"/>
                                            </p:txEl>
                                          </p:spTgt>
                                        </p:tgtEl>
                                        <p:attrNameLst>
                                          <p:attrName>style.visibility</p:attrName>
                                        </p:attrNameLst>
                                      </p:cBhvr>
                                      <p:to>
                                        <p:strVal val="visible"/>
                                      </p:to>
                                    </p:set>
                                    <p:anim calcmode="lin" valueType="num">
                                      <p:cBhvr additive="base">
                                        <p:cTn id="7"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7"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0" fill="hold"/>
                                        <p:tgtEl>
                                          <p:spTgt spid="39"/>
                                        </p:tgtEl>
                                        <p:attrNameLst>
                                          <p:attrName>ppt_x</p:attrName>
                                        </p:attrNameLst>
                                      </p:cBhvr>
                                      <p:tavLst>
                                        <p:tav tm="0">
                                          <p:val>
                                            <p:strVal val="#ppt_x"/>
                                          </p:val>
                                        </p:tav>
                                        <p:tav tm="100000">
                                          <p:val>
                                            <p:strVal val="#ppt_x"/>
                                          </p:val>
                                        </p:tav>
                                      </p:tavLst>
                                    </p:anim>
                                    <p:anim calcmode="lin" valueType="num">
                                      <p:cBhvr additive="base">
                                        <p:cTn id="13" dur="5000" fill="hold"/>
                                        <p:tgtEl>
                                          <p:spTgt spid="39"/>
                                        </p:tgtEl>
                                        <p:attrNameLst>
                                          <p:attrName>ppt_y</p:attrName>
                                        </p:attrNameLst>
                                      </p:cBhvr>
                                      <p:tavLst>
                                        <p:tav tm="0">
                                          <p:val>
                                            <p:strVal val="1+#ppt_h/2"/>
                                          </p:val>
                                        </p:tav>
                                        <p:tav tm="100000">
                                          <p:val>
                                            <p:strVal val="#ppt_y"/>
                                          </p:val>
                                        </p:tav>
                                      </p:tavLst>
                                    </p:anim>
                                  </p:childTnLst>
                                </p:cTn>
                              </p:par>
                            </p:childTnLst>
                          </p:cTn>
                        </p:par>
                        <p:par>
                          <p:cTn id="14" fill="hold">
                            <p:stCondLst>
                              <p:cond delay="5500"/>
                            </p:stCondLst>
                            <p:childTnLst>
                              <p:par>
                                <p:cTn id="15" presetID="16" presetClass="entr" presetSubtype="2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inVertic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p:cNvSpPr txBox="1"/>
          <p:nvPr/>
        </p:nvSpPr>
        <p:spPr>
          <a:xfrm>
            <a:off x="3433183" y="321451"/>
            <a:ext cx="5992384" cy="675640"/>
          </a:xfrm>
          <a:prstGeom prst="rect">
            <a:avLst/>
          </a:prstGeom>
          <a:noFill/>
        </p:spPr>
        <p:txBody>
          <a:bodyPr wrap="square" rtlCol="0">
            <a:spAutoFit/>
          </a:bodyPr>
          <a:lstStyle/>
          <a:p>
            <a:pPr algn="ctr" eaLnBrk="1" hangingPunct="1"/>
            <a:r>
              <a:rPr lang="zh-CN" altLang="en-US" sz="3795" b="1" dirty="0">
                <a:gradFill>
                  <a:gsLst>
                    <a:gs pos="0">
                      <a:srgbClr val="012D86"/>
                    </a:gs>
                    <a:gs pos="100000">
                      <a:srgbClr val="0E2557"/>
                    </a:gs>
                  </a:gsLst>
                  <a:lin scaled="0"/>
                </a:gradFill>
                <a:latin typeface="苏新诗柳楷简" panose="02010600000101010101" pitchFamily="2" charset="-122"/>
                <a:ea typeface="苏新诗柳楷简" panose="02010600000101010101" pitchFamily="2" charset="-122"/>
                <a:sym typeface="华文琥珀" panose="02010800040101010101" pitchFamily="2" charset="-122"/>
              </a:rPr>
              <a:t>  </a:t>
            </a:r>
            <a:r>
              <a:rPr lang="en-US" sz="3795" b="1" dirty="0">
                <a:gradFill>
                  <a:gsLst>
                    <a:gs pos="0">
                      <a:srgbClr val="012D86"/>
                    </a:gs>
                    <a:gs pos="100000">
                      <a:srgbClr val="0E2557"/>
                    </a:gs>
                  </a:gsLst>
                  <a:lin scaled="0"/>
                </a:gradFill>
                <a:latin typeface="苏新诗柳楷简" panose="02010600000101010101" pitchFamily="2" charset="-122"/>
                <a:ea typeface="苏新诗柳楷简" panose="02010600000101010101" pitchFamily="2" charset="-122"/>
                <a:sym typeface="华文琥珀" panose="02010800040101010101" pitchFamily="2" charset="-122"/>
              </a:rPr>
              <a:t>2.</a:t>
            </a:r>
            <a:r>
              <a:rPr lang="zh-CN" altLang="en-US" sz="3795" b="1" dirty="0">
                <a:gradFill>
                  <a:gsLst>
                    <a:gs pos="0">
                      <a:srgbClr val="012D86"/>
                    </a:gs>
                    <a:gs pos="100000">
                      <a:srgbClr val="0E2557"/>
                    </a:gs>
                  </a:gsLst>
                  <a:lin scaled="0"/>
                </a:gradFill>
                <a:latin typeface="苏新诗柳楷简" panose="02010600000101010101" pitchFamily="2" charset="-122"/>
                <a:ea typeface="苏新诗柳楷简" panose="02010600000101010101" pitchFamily="2" charset="-122"/>
                <a:sym typeface="华文琥珀" panose="02010800040101010101" pitchFamily="2" charset="-122"/>
              </a:rPr>
              <a:t>收付实现制</a:t>
            </a:r>
            <a:endParaRPr lang="zh-CN" altLang="en-US" sz="3795" b="1" dirty="0">
              <a:gradFill>
                <a:gsLst>
                  <a:gs pos="0">
                    <a:srgbClr val="012D86"/>
                  </a:gs>
                  <a:gs pos="100000">
                    <a:srgbClr val="0E2557"/>
                  </a:gs>
                </a:gsLst>
                <a:lin scaled="0"/>
              </a:gradFill>
              <a:latin typeface="苏新诗柳楷简" panose="02010600000101010101" pitchFamily="2" charset="-122"/>
              <a:ea typeface="苏新诗柳楷简" panose="02010600000101010101" pitchFamily="2" charset="-122"/>
              <a:sym typeface="华文琥珀" panose="02010800040101010101" pitchFamily="2" charset="-122"/>
            </a:endParaRPr>
          </a:p>
        </p:txBody>
      </p:sp>
      <p:cxnSp>
        <p:nvCxnSpPr>
          <p:cNvPr id="39" name="直接连接符 38"/>
          <p:cNvCxnSpPr/>
          <p:nvPr/>
        </p:nvCxnSpPr>
        <p:spPr>
          <a:xfrm>
            <a:off x="3954677" y="1242068"/>
            <a:ext cx="5975373" cy="0"/>
          </a:xfrm>
          <a:prstGeom prst="line">
            <a:avLst/>
          </a:prstGeom>
          <a:ln w="28575">
            <a:solidFill>
              <a:srgbClr val="06546B"/>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619663" y="1628016"/>
            <a:ext cx="10195358" cy="3700145"/>
          </a:xfrm>
          <a:prstGeom prst="rect">
            <a:avLst/>
          </a:prstGeom>
          <a:noFill/>
        </p:spPr>
        <p:txBody>
          <a:bodyPr wrap="square" rtlCol="0">
            <a:spAutoFit/>
          </a:bodyPr>
          <a:lstStyle/>
          <a:p>
            <a:pPr algn="just" eaLnBrk="1" hangingPunct="1">
              <a:lnSpc>
                <a:spcPct val="150000"/>
              </a:lnSpc>
              <a:buFont typeface="Wingdings" panose="05000000000000000000" pitchFamily="2" charset="2"/>
              <a:buNone/>
            </a:pPr>
            <a:r>
              <a:rPr lang="en-US" altLang="zh-CN" sz="3795" b="1" dirty="0">
                <a:solidFill>
                  <a:srgbClr val="000000"/>
                </a:solidFill>
                <a:latin typeface="Times New Roman" panose="02020603050405020304" charset="0"/>
                <a:ea typeface="楷体_GB2312" pitchFamily="49" charset="-122"/>
                <a:sym typeface="Times New Roman" panose="02020603050405020304" charset="0"/>
              </a:rPr>
              <a:t>    </a:t>
            </a:r>
            <a:r>
              <a:rPr lang="en-US" altLang="zh-CN" sz="3795" b="1" dirty="0">
                <a:gradFill>
                  <a:gsLst>
                    <a:gs pos="0">
                      <a:srgbClr val="7B32B2"/>
                    </a:gs>
                    <a:gs pos="100000">
                      <a:srgbClr val="401A5D"/>
                    </a:gs>
                  </a:gsLst>
                  <a:lin scaled="0"/>
                </a:gradFill>
                <a:latin typeface="Times New Roman" panose="02020603050405020304" charset="0"/>
                <a:ea typeface="楷体_GB2312" pitchFamily="49" charset="-122"/>
                <a:sym typeface="Times New Roman" panose="02020603050405020304" charset="0"/>
              </a:rPr>
              <a:t> </a:t>
            </a:r>
            <a:r>
              <a:rPr lang="zh-CN" altLang="en-US" sz="2955" b="1" dirty="0">
                <a:solidFill>
                  <a:srgbClr val="5A0D0B"/>
                </a:solidFill>
                <a:latin typeface="苏新诗柳楷简" panose="02010600000101010101" pitchFamily="2" charset="-122"/>
                <a:ea typeface="苏新诗柳楷简" panose="02010600000101010101" pitchFamily="2" charset="-122"/>
                <a:sym typeface="Times New Roman" panose="02020603050405020304" charset="0"/>
              </a:rPr>
              <a:t>收付实现制是</a:t>
            </a:r>
            <a:r>
              <a:rPr lang="zh-CN" altLang="en-US" sz="2955" b="1" dirty="0">
                <a:solidFill>
                  <a:srgbClr val="00B0F0"/>
                </a:solidFill>
                <a:latin typeface="苏新诗柳楷简" panose="02010600000101010101" pitchFamily="2" charset="-122"/>
                <a:ea typeface="苏新诗柳楷简" panose="02010600000101010101" pitchFamily="2" charset="-122"/>
                <a:sym typeface="Times New Roman" panose="02020603050405020304" charset="0"/>
              </a:rPr>
              <a:t>以实际收到或付</a:t>
            </a:r>
            <a:r>
              <a:rPr lang="zh-CN" altLang="en-US" sz="2955" b="1" dirty="0">
                <a:solidFill>
                  <a:srgbClr val="5A0D0B"/>
                </a:solidFill>
                <a:latin typeface="苏新诗柳楷简" panose="02010600000101010101" pitchFamily="2" charset="-122"/>
                <a:ea typeface="苏新诗柳楷简" panose="02010600000101010101" pitchFamily="2" charset="-122"/>
                <a:sym typeface="Times New Roman" panose="02020603050405020304" charset="0"/>
              </a:rPr>
              <a:t>出款项的日期</a:t>
            </a:r>
            <a:r>
              <a:rPr lang="zh-CN" altLang="en-US" sz="2955" b="1" dirty="0">
                <a:solidFill>
                  <a:srgbClr val="00B0F0"/>
                </a:solidFill>
                <a:latin typeface="苏新诗柳楷简" panose="02010600000101010101" pitchFamily="2" charset="-122"/>
                <a:ea typeface="苏新诗柳楷简" panose="02010600000101010101" pitchFamily="2" charset="-122"/>
                <a:sym typeface="Times New Roman" panose="02020603050405020304" charset="0"/>
              </a:rPr>
              <a:t>确认</a:t>
            </a:r>
            <a:r>
              <a:rPr lang="zh-CN" altLang="en-US" sz="2955" b="1" dirty="0">
                <a:solidFill>
                  <a:srgbClr val="5A0D0B"/>
                </a:solidFill>
                <a:latin typeface="苏新诗柳楷简" panose="02010600000101010101" pitchFamily="2" charset="-122"/>
                <a:ea typeface="苏新诗柳楷简" panose="02010600000101010101" pitchFamily="2" charset="-122"/>
                <a:sym typeface="Times New Roman" panose="02020603050405020304" charset="0"/>
              </a:rPr>
              <a:t>收入或费用的归属期的制度。目前，我国的</a:t>
            </a:r>
            <a:r>
              <a:rPr lang="zh-CN" altLang="en-US" sz="2955" b="1" dirty="0">
                <a:solidFill>
                  <a:srgbClr val="00B0F0"/>
                </a:solidFill>
                <a:latin typeface="苏新诗柳楷简" panose="02010600000101010101" pitchFamily="2" charset="-122"/>
                <a:ea typeface="苏新诗柳楷简" panose="02010600000101010101" pitchFamily="2" charset="-122"/>
                <a:sym typeface="Times New Roman" panose="02020603050405020304" charset="0"/>
              </a:rPr>
              <a:t>行政单位</a:t>
            </a:r>
            <a:r>
              <a:rPr lang="zh-CN" altLang="en-US" sz="2955" b="1" dirty="0">
                <a:solidFill>
                  <a:srgbClr val="5A0D0B"/>
                </a:solidFill>
                <a:latin typeface="苏新诗柳楷简" panose="02010600000101010101" pitchFamily="2" charset="-122"/>
                <a:ea typeface="苏新诗柳楷简" panose="02010600000101010101" pitchFamily="2" charset="-122"/>
                <a:sym typeface="Times New Roman" panose="02020603050405020304" charset="0"/>
              </a:rPr>
              <a:t>会计采用收付实现制，</a:t>
            </a:r>
            <a:r>
              <a:rPr lang="zh-CN" altLang="en-US" sz="2955" b="1" dirty="0">
                <a:solidFill>
                  <a:srgbClr val="00B0F0"/>
                </a:solidFill>
                <a:latin typeface="苏新诗柳楷简" panose="02010600000101010101" pitchFamily="2" charset="-122"/>
                <a:ea typeface="苏新诗柳楷简" panose="02010600000101010101" pitchFamily="2" charset="-122"/>
                <a:sym typeface="Times New Roman" panose="02020603050405020304" charset="0"/>
              </a:rPr>
              <a:t>事业单位会计除经营业务</a:t>
            </a:r>
            <a:r>
              <a:rPr lang="zh-CN" altLang="en-US" sz="2955" b="1" dirty="0">
                <a:solidFill>
                  <a:srgbClr val="5A0D0B"/>
                </a:solidFill>
                <a:latin typeface="苏新诗柳楷简" panose="02010600000101010101" pitchFamily="2" charset="-122"/>
                <a:ea typeface="苏新诗柳楷简" panose="02010600000101010101" pitchFamily="2" charset="-122"/>
                <a:sym typeface="Times New Roman" panose="02020603050405020304" charset="0"/>
              </a:rPr>
              <a:t>可以采用权责发生制以</a:t>
            </a:r>
            <a:r>
              <a:rPr lang="zh-CN" altLang="en-US" sz="2955" b="1" dirty="0">
                <a:solidFill>
                  <a:srgbClr val="00B0F0"/>
                </a:solidFill>
                <a:latin typeface="苏新诗柳楷简" panose="02010600000101010101" pitchFamily="2" charset="-122"/>
                <a:ea typeface="苏新诗柳楷简" panose="02010600000101010101" pitchFamily="2" charset="-122"/>
                <a:sym typeface="Times New Roman" panose="02020603050405020304" charset="0"/>
              </a:rPr>
              <a:t>外</a:t>
            </a:r>
            <a:r>
              <a:rPr lang="zh-CN" altLang="en-US" sz="2955" b="1" dirty="0">
                <a:solidFill>
                  <a:srgbClr val="5A0D0B"/>
                </a:solidFill>
                <a:latin typeface="苏新诗柳楷简" panose="02010600000101010101" pitchFamily="2" charset="-122"/>
                <a:ea typeface="苏新诗柳楷简" panose="02010600000101010101" pitchFamily="2" charset="-122"/>
                <a:sym typeface="Times New Roman" panose="02020603050405020304" charset="0"/>
              </a:rPr>
              <a:t>，其他大部分业务采用收付实现制。</a:t>
            </a:r>
            <a:endParaRPr lang="zh-CN" altLang="en-US" sz="2955" b="1" dirty="0">
              <a:solidFill>
                <a:srgbClr val="5A0D0B"/>
              </a:solidFill>
              <a:latin typeface="苏新诗柳楷简" panose="02010600000101010101" pitchFamily="2" charset="-122"/>
              <a:ea typeface="苏新诗柳楷简" panose="02010600000101010101" pitchFamily="2" charset="-122"/>
              <a:sym typeface="Times New Roman" panose="02020603050405020304" charset="0"/>
            </a:endParaRPr>
          </a:p>
          <a:p>
            <a:pPr algn="just" eaLnBrk="1" hangingPunct="1">
              <a:lnSpc>
                <a:spcPct val="150000"/>
              </a:lnSpc>
              <a:buClrTx/>
              <a:buSzTx/>
              <a:buFont typeface="Wingdings" panose="05000000000000000000" pitchFamily="2" charset="2"/>
              <a:buNone/>
            </a:pPr>
            <a:r>
              <a:rPr lang="zh-CN" altLang="en-US" sz="2955" b="1" dirty="0">
                <a:solidFill>
                  <a:srgbClr val="5A0D0B"/>
                </a:solidFill>
                <a:latin typeface="苏新诗柳楷简" panose="02010600000101010101" pitchFamily="2" charset="-122"/>
                <a:ea typeface="苏新诗柳楷简" panose="02010600000101010101" pitchFamily="2" charset="-122"/>
                <a:sym typeface="Times New Roman" panose="02020603050405020304" charset="0"/>
              </a:rPr>
              <a:t>   </a:t>
            </a:r>
            <a:r>
              <a:rPr lang="zh-CN" altLang="en-US" sz="2955" b="1" dirty="0">
                <a:solidFill>
                  <a:srgbClr val="FF0000"/>
                </a:solidFill>
                <a:sym typeface="Times New Roman" panose="02020603050405020304" charset="0"/>
              </a:rPr>
              <a:t>收付实现制是与权责发生制相</a:t>
            </a:r>
            <a:r>
              <a:rPr lang="zh-CN" altLang="en-US" sz="2955" b="1" dirty="0">
                <a:solidFill>
                  <a:srgbClr val="00B0F0"/>
                </a:solidFill>
                <a:sym typeface="Times New Roman" panose="02020603050405020304" charset="0"/>
              </a:rPr>
              <a:t>对应</a:t>
            </a:r>
            <a:r>
              <a:rPr lang="zh-CN" altLang="en-US" sz="2955" b="1" dirty="0">
                <a:solidFill>
                  <a:srgbClr val="FF0000"/>
                </a:solidFill>
                <a:sym typeface="Times New Roman" panose="02020603050405020304" charset="0"/>
              </a:rPr>
              <a:t>的一种会计基础。</a:t>
            </a:r>
            <a:endParaRPr lang="zh-CN" altLang="en-US" sz="2955" b="1" dirty="0">
              <a:solidFill>
                <a:srgbClr val="FF0000"/>
              </a:solidFill>
              <a:sym typeface="Times New Roman" panose="020206030504050203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1">
                                            <p:txEl>
                                              <p:pRg st="0" end="0"/>
                                            </p:txEl>
                                          </p:spTgt>
                                        </p:tgtEl>
                                        <p:attrNameLst>
                                          <p:attrName>style.visibility</p:attrName>
                                        </p:attrNameLst>
                                      </p:cBhvr>
                                      <p:to>
                                        <p:strVal val="visible"/>
                                      </p:to>
                                    </p:set>
                                    <p:anim calcmode="lin" valueType="num">
                                      <p:cBhvr additive="base">
                                        <p:cTn id="7"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411542" y="346899"/>
            <a:ext cx="1199414" cy="2411553"/>
          </a:xfrm>
          <a:prstGeom prst="rect">
            <a:avLst/>
          </a:prstGeom>
          <a:noFill/>
          <a:ln>
            <a:solidFill>
              <a:srgbClr val="0654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8" name="文本框 27"/>
          <p:cNvSpPr txBox="1"/>
          <p:nvPr/>
        </p:nvSpPr>
        <p:spPr>
          <a:xfrm>
            <a:off x="538114" y="574594"/>
            <a:ext cx="956317" cy="610870"/>
          </a:xfrm>
          <a:prstGeom prst="rect">
            <a:avLst/>
          </a:prstGeom>
          <a:noFill/>
        </p:spPr>
        <p:txBody>
          <a:bodyPr wrap="square" rtlCol="0">
            <a:spAutoFit/>
          </a:bodyPr>
          <a:lstStyle/>
          <a:p>
            <a:pPr algn="ctr"/>
            <a:r>
              <a:rPr lang="zh-CN" altLang="en-US" sz="3375" dirty="0">
                <a:solidFill>
                  <a:schemeClr val="tx1">
                    <a:lumMod val="65000"/>
                    <a:lumOff val="35000"/>
                  </a:schemeClr>
                </a:solidFill>
                <a:latin typeface="华文中宋" panose="02010600040101010101" pitchFamily="2" charset="-122"/>
                <a:ea typeface="华文中宋" panose="02010600040101010101" pitchFamily="2" charset="-122"/>
              </a:rPr>
              <a:t>举</a:t>
            </a:r>
            <a:endParaRPr lang="zh-CN" altLang="en-US" sz="3375" dirty="0">
              <a:solidFill>
                <a:schemeClr val="tx1">
                  <a:lumMod val="65000"/>
                  <a:lumOff val="35000"/>
                </a:schemeClr>
              </a:solidFill>
              <a:latin typeface="华文中宋" panose="02010600040101010101" pitchFamily="2" charset="-122"/>
              <a:ea typeface="华文中宋" panose="02010600040101010101" pitchFamily="2" charset="-122"/>
            </a:endParaRPr>
          </a:p>
        </p:txBody>
      </p:sp>
      <p:sp>
        <p:nvSpPr>
          <p:cNvPr id="29" name="文本框 28"/>
          <p:cNvSpPr txBox="1"/>
          <p:nvPr/>
        </p:nvSpPr>
        <p:spPr>
          <a:xfrm>
            <a:off x="538114" y="1679582"/>
            <a:ext cx="956317" cy="610870"/>
          </a:xfrm>
          <a:prstGeom prst="rect">
            <a:avLst/>
          </a:prstGeom>
          <a:noFill/>
        </p:spPr>
        <p:txBody>
          <a:bodyPr wrap="square" rtlCol="0">
            <a:spAutoFit/>
          </a:bodyPr>
          <a:lstStyle/>
          <a:p>
            <a:pPr algn="ctr"/>
            <a:r>
              <a:rPr lang="zh-CN" altLang="en-US" sz="3375" dirty="0">
                <a:solidFill>
                  <a:srgbClr val="06546B"/>
                </a:solidFill>
                <a:latin typeface="华文中宋" panose="02010600040101010101" pitchFamily="2" charset="-122"/>
                <a:ea typeface="华文中宋" panose="02010600040101010101" pitchFamily="2" charset="-122"/>
              </a:rPr>
              <a:t>例</a:t>
            </a:r>
            <a:endParaRPr lang="zh-CN" altLang="en-US" sz="3375" dirty="0">
              <a:solidFill>
                <a:srgbClr val="06546B"/>
              </a:solidFill>
              <a:latin typeface="华文中宋" panose="02010600040101010101" pitchFamily="2" charset="-122"/>
              <a:ea typeface="华文中宋" panose="02010600040101010101" pitchFamily="2" charset="-122"/>
            </a:endParaRPr>
          </a:p>
        </p:txBody>
      </p:sp>
      <p:cxnSp>
        <p:nvCxnSpPr>
          <p:cNvPr id="31" name="直接连接符 30"/>
          <p:cNvCxnSpPr/>
          <p:nvPr/>
        </p:nvCxnSpPr>
        <p:spPr>
          <a:xfrm>
            <a:off x="538009" y="438375"/>
            <a:ext cx="0" cy="8873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494533" y="1679472"/>
            <a:ext cx="0" cy="887339"/>
          </a:xfrm>
          <a:prstGeom prst="line">
            <a:avLst/>
          </a:prstGeom>
          <a:ln>
            <a:solidFill>
              <a:srgbClr val="06546B"/>
            </a:solidFill>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966715" y="1325986"/>
            <a:ext cx="99784" cy="88399"/>
          </a:xfrm>
          <a:prstGeom prst="ellipse">
            <a:avLst/>
          </a:prstGeom>
          <a:solidFill>
            <a:srgbClr val="0654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5"/>
          </a:p>
        </p:txBody>
      </p:sp>
      <p:sp>
        <p:nvSpPr>
          <p:cNvPr id="44035" name="Rectangle 3"/>
          <p:cNvSpPr>
            <a:spLocks noGrp="1"/>
          </p:cNvSpPr>
          <p:nvPr>
            <p:ph type="body" idx="4294967295"/>
          </p:nvPr>
        </p:nvSpPr>
        <p:spPr>
          <a:xfrm>
            <a:off x="2260891" y="574260"/>
            <a:ext cx="8197003" cy="4830137"/>
          </a:xfrm>
        </p:spPr>
        <p:txBody>
          <a:bodyPr vert="horz" wrap="square" lIns="96435" tIns="48217" rIns="96435" bIns="48217" anchor="t"/>
          <a:lstStyle/>
          <a:p>
            <a:pPr marL="609600" indent="-609600" eaLnBrk="1" hangingPunct="1">
              <a:buFont typeface="Wingdings" panose="05000000000000000000" pitchFamily="2" charset="2"/>
              <a:buNone/>
            </a:pPr>
            <a:r>
              <a:rPr lang="zh-CN" altLang="en-US" b="1" dirty="0"/>
              <a:t>某企业</a:t>
            </a:r>
            <a:r>
              <a:rPr lang="en-US" altLang="zh-CN" b="1" dirty="0"/>
              <a:t>2022</a:t>
            </a:r>
            <a:r>
              <a:rPr lang="zh-CN" altLang="en-US" b="1" dirty="0"/>
              <a:t>年</a:t>
            </a:r>
            <a:r>
              <a:rPr lang="en-US" altLang="zh-CN" b="1" dirty="0"/>
              <a:t>7</a:t>
            </a:r>
            <a:r>
              <a:rPr lang="zh-CN" altLang="en-US" b="1" dirty="0"/>
              <a:t>月份发生以下经济业务：</a:t>
            </a:r>
            <a:endParaRPr lang="zh-CN" altLang="en-US" b="1" dirty="0"/>
          </a:p>
          <a:p>
            <a:pPr marL="609600" indent="-609600" eaLnBrk="1" hangingPunct="1">
              <a:buFont typeface="Wingdings" panose="05000000000000000000" pitchFamily="2" charset="2"/>
              <a:buNone/>
            </a:pPr>
            <a:r>
              <a:rPr lang="zh-CN" altLang="en-US" sz="2955" b="1" dirty="0"/>
              <a:t>（</a:t>
            </a:r>
            <a:r>
              <a:rPr lang="en-US" altLang="zh-CN" sz="2955" b="1" dirty="0"/>
              <a:t>1</a:t>
            </a:r>
            <a:r>
              <a:rPr lang="zh-CN" altLang="en-US" sz="2955" b="1" dirty="0"/>
              <a:t>）销售产品</a:t>
            </a:r>
            <a:r>
              <a:rPr lang="en-US" altLang="zh-CN" sz="2955" b="1" dirty="0"/>
              <a:t>60 000</a:t>
            </a:r>
            <a:r>
              <a:rPr lang="zh-CN" altLang="en-US" sz="2955" b="1" dirty="0"/>
              <a:t>元，货款收到，存入银行。</a:t>
            </a:r>
            <a:endParaRPr lang="zh-CN" altLang="en-US" sz="2955" b="1" dirty="0"/>
          </a:p>
          <a:p>
            <a:pPr marL="609600" indent="-609600" eaLnBrk="1" hangingPunct="1">
              <a:buFont typeface="Wingdings" panose="05000000000000000000" pitchFamily="2" charset="2"/>
              <a:buNone/>
            </a:pPr>
            <a:r>
              <a:rPr lang="zh-CN" altLang="en-US" sz="2955" b="1" dirty="0"/>
              <a:t>（</a:t>
            </a:r>
            <a:r>
              <a:rPr lang="en-US" altLang="zh-CN" sz="2955" b="1" dirty="0"/>
              <a:t>2</a:t>
            </a:r>
            <a:r>
              <a:rPr lang="zh-CN" altLang="en-US" sz="2955" b="1" dirty="0"/>
              <a:t>）销售产品</a:t>
            </a:r>
            <a:r>
              <a:rPr lang="en-US" altLang="zh-CN" sz="2955" b="1" dirty="0"/>
              <a:t>25 000</a:t>
            </a:r>
            <a:r>
              <a:rPr lang="zh-CN" altLang="en-US" sz="2955" b="1" dirty="0"/>
              <a:t>元，货款尚未收到。</a:t>
            </a:r>
            <a:endParaRPr lang="zh-CN" altLang="en-US" sz="2955" b="1" dirty="0"/>
          </a:p>
          <a:p>
            <a:pPr marL="609600" indent="-609600" eaLnBrk="1" hangingPunct="1">
              <a:buFont typeface="Wingdings" panose="05000000000000000000" pitchFamily="2" charset="2"/>
              <a:buNone/>
            </a:pPr>
            <a:r>
              <a:rPr lang="zh-CN" altLang="en-US" sz="2955" b="1" dirty="0"/>
              <a:t>（</a:t>
            </a:r>
            <a:r>
              <a:rPr lang="en-US" altLang="zh-CN" sz="2955" b="1" dirty="0"/>
              <a:t>3</a:t>
            </a:r>
            <a:r>
              <a:rPr lang="zh-CN" altLang="en-US" sz="2955" b="1" dirty="0"/>
              <a:t>）用银行存款支付上月水电费</a:t>
            </a:r>
            <a:r>
              <a:rPr lang="en-US" altLang="zh-CN" sz="2955" b="1" dirty="0"/>
              <a:t>3 000</a:t>
            </a:r>
            <a:r>
              <a:rPr lang="zh-CN" altLang="en-US" sz="2955" b="1" dirty="0"/>
              <a:t>元。</a:t>
            </a:r>
            <a:endParaRPr lang="zh-CN" altLang="en-US" sz="2955" b="1" dirty="0"/>
          </a:p>
          <a:p>
            <a:pPr marL="609600" indent="-609600" eaLnBrk="1" hangingPunct="1">
              <a:buFont typeface="Wingdings" panose="05000000000000000000" pitchFamily="2" charset="2"/>
              <a:buNone/>
            </a:pPr>
            <a:r>
              <a:rPr lang="zh-CN" altLang="en-US" sz="2955" b="1" dirty="0"/>
              <a:t>（</a:t>
            </a:r>
            <a:r>
              <a:rPr lang="en-US" altLang="zh-CN" sz="2955" b="1" dirty="0"/>
              <a:t>4</a:t>
            </a:r>
            <a:r>
              <a:rPr lang="zh-CN" altLang="en-US" sz="2955" b="1" dirty="0"/>
              <a:t>）用银行存款支付本月业务招待费</a:t>
            </a:r>
            <a:r>
              <a:rPr lang="en-US" altLang="zh-CN" sz="2955" b="1" dirty="0"/>
              <a:t>5 000</a:t>
            </a:r>
            <a:r>
              <a:rPr lang="zh-CN" altLang="en-US" sz="2955" b="1" dirty="0"/>
              <a:t>元。</a:t>
            </a:r>
            <a:endParaRPr lang="zh-CN" altLang="en-US" sz="2955" b="1" dirty="0"/>
          </a:p>
          <a:p>
            <a:pPr marL="609600" indent="-609600" eaLnBrk="1" hangingPunct="1">
              <a:buFont typeface="Wingdings" panose="05000000000000000000" pitchFamily="2" charset="2"/>
              <a:buNone/>
            </a:pPr>
            <a:r>
              <a:rPr lang="zh-CN" altLang="en-US" sz="2955" b="1" dirty="0"/>
              <a:t>（</a:t>
            </a:r>
            <a:r>
              <a:rPr lang="en-US" altLang="zh-CN" sz="2955" b="1" dirty="0"/>
              <a:t>5</a:t>
            </a:r>
            <a:r>
              <a:rPr lang="zh-CN" altLang="en-US" sz="2955" b="1" dirty="0"/>
              <a:t>）计提本月应计短期借款利息</a:t>
            </a:r>
            <a:r>
              <a:rPr lang="en-US" altLang="zh-CN" sz="2955" b="1" dirty="0"/>
              <a:t>2 000</a:t>
            </a:r>
            <a:r>
              <a:rPr lang="zh-CN" altLang="en-US" sz="2955" b="1" dirty="0"/>
              <a:t>元。</a:t>
            </a:r>
            <a:endParaRPr lang="zh-CN" altLang="en-US" sz="2955" b="1" dirty="0"/>
          </a:p>
          <a:p>
            <a:pPr marL="609600" indent="-609600" eaLnBrk="1" hangingPunct="1">
              <a:buFont typeface="Wingdings" panose="05000000000000000000" pitchFamily="2" charset="2"/>
              <a:buNone/>
            </a:pPr>
            <a:r>
              <a:rPr lang="zh-CN" altLang="en-US" sz="2955" b="1" dirty="0"/>
              <a:t>（</a:t>
            </a:r>
            <a:r>
              <a:rPr lang="en-US" altLang="zh-CN" sz="2955" b="1" dirty="0"/>
              <a:t>6</a:t>
            </a:r>
            <a:r>
              <a:rPr lang="zh-CN" altLang="en-US" sz="2955" b="1" dirty="0"/>
              <a:t>）收回上月销货款</a:t>
            </a:r>
            <a:r>
              <a:rPr lang="en-US" altLang="zh-CN" sz="2955" b="1" dirty="0"/>
              <a:t>20 000</a:t>
            </a:r>
            <a:r>
              <a:rPr lang="zh-CN" altLang="en-US" sz="2955" b="1" dirty="0"/>
              <a:t>元。</a:t>
            </a:r>
            <a:endParaRPr lang="zh-CN" altLang="en-US" sz="2955" b="1" dirty="0"/>
          </a:p>
          <a:p>
            <a:pPr marL="609600" indent="-609600" eaLnBrk="1" hangingPunct="1">
              <a:buFont typeface="Wingdings" panose="05000000000000000000" pitchFamily="2" charset="2"/>
              <a:buNone/>
            </a:pPr>
            <a:r>
              <a:rPr lang="zh-CN" altLang="en-US" sz="2955" b="1" dirty="0"/>
              <a:t>（</a:t>
            </a:r>
            <a:r>
              <a:rPr lang="en-US" altLang="zh-CN" sz="2955" b="1" dirty="0"/>
              <a:t>7</a:t>
            </a:r>
            <a:r>
              <a:rPr lang="zh-CN" altLang="en-US" sz="2955" b="1" dirty="0"/>
              <a:t>）预收货款</a:t>
            </a:r>
            <a:r>
              <a:rPr lang="en-US" altLang="zh-CN" sz="2955" b="1" dirty="0"/>
              <a:t>10 000</a:t>
            </a:r>
            <a:r>
              <a:rPr lang="zh-CN" altLang="en-US" sz="2955" b="1" dirty="0"/>
              <a:t>元，按合同约定下月交货。</a:t>
            </a:r>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1000"/>
                                        <p:tgtEl>
                                          <p:spTgt spid="32"/>
                                        </p:tgtEl>
                                      </p:cBhvr>
                                    </p:animEffect>
                                    <p:anim calcmode="lin" valueType="num">
                                      <p:cBhvr>
                                        <p:cTn id="18" dur="1000" fill="hold"/>
                                        <p:tgtEl>
                                          <p:spTgt spid="32"/>
                                        </p:tgtEl>
                                        <p:attrNameLst>
                                          <p:attrName>ppt_x</p:attrName>
                                        </p:attrNameLst>
                                      </p:cBhvr>
                                      <p:tavLst>
                                        <p:tav tm="0">
                                          <p:val>
                                            <p:strVal val="#ppt_x"/>
                                          </p:val>
                                        </p:tav>
                                        <p:tav tm="100000">
                                          <p:val>
                                            <p:strVal val="#ppt_x"/>
                                          </p:val>
                                        </p:tav>
                                      </p:tavLst>
                                    </p:anim>
                                    <p:anim calcmode="lin" valueType="num">
                                      <p:cBhvr>
                                        <p:cTn id="19" dur="1000" fill="hold"/>
                                        <p:tgtEl>
                                          <p:spTgt spid="32"/>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2" presetClass="entr" presetSubtype="4"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1500"/>
                                        <p:tgtEl>
                                          <p:spTgt spid="28"/>
                                        </p:tgtEl>
                                        <p:attrNameLst>
                                          <p:attrName>ppt_y</p:attrName>
                                        </p:attrNameLst>
                                      </p:cBhvr>
                                      <p:tavLst>
                                        <p:tav tm="0">
                                          <p:val>
                                            <p:strVal val="#ppt_y+#ppt_h*1.125000"/>
                                          </p:val>
                                        </p:tav>
                                        <p:tav tm="100000">
                                          <p:val>
                                            <p:strVal val="#ppt_y"/>
                                          </p:val>
                                        </p:tav>
                                      </p:tavLst>
                                    </p:anim>
                                    <p:animEffect transition="in" filter="wipe(up)">
                                      <p:cBhvr>
                                        <p:cTn id="24" dur="1500"/>
                                        <p:tgtEl>
                                          <p:spTgt spid="28"/>
                                        </p:tgtEl>
                                      </p:cBhvr>
                                    </p:animEffect>
                                  </p:childTnLst>
                                </p:cTn>
                              </p:par>
                            </p:childTnLst>
                          </p:cTn>
                        </p:par>
                        <p:par>
                          <p:cTn id="25" fill="hold">
                            <p:stCondLst>
                              <p:cond delay="2500"/>
                            </p:stCondLst>
                            <p:childTnLst>
                              <p:par>
                                <p:cTn id="26" presetID="12" presetClass="entr" presetSubtype="4"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750"/>
                                        <p:tgtEl>
                                          <p:spTgt spid="38"/>
                                        </p:tgtEl>
                                        <p:attrNameLst>
                                          <p:attrName>ppt_y</p:attrName>
                                        </p:attrNameLst>
                                      </p:cBhvr>
                                      <p:tavLst>
                                        <p:tav tm="0">
                                          <p:val>
                                            <p:strVal val="#ppt_y+#ppt_h*1.125000"/>
                                          </p:val>
                                        </p:tav>
                                        <p:tav tm="100000">
                                          <p:val>
                                            <p:strVal val="#ppt_y"/>
                                          </p:val>
                                        </p:tav>
                                      </p:tavLst>
                                    </p:anim>
                                    <p:animEffect transition="in" filter="wipe(up)">
                                      <p:cBhvr>
                                        <p:cTn id="29" dur="750"/>
                                        <p:tgtEl>
                                          <p:spTgt spid="38"/>
                                        </p:tgtEl>
                                      </p:cBhvr>
                                    </p:animEffect>
                                  </p:childTnLst>
                                </p:cTn>
                              </p:par>
                            </p:childTnLst>
                          </p:cTn>
                        </p:par>
                        <p:par>
                          <p:cTn id="30" fill="hold">
                            <p:stCondLst>
                              <p:cond delay="3500"/>
                            </p:stCondLst>
                            <p:childTnLst>
                              <p:par>
                                <p:cTn id="31" presetID="12" presetClass="entr" presetSubtype="4"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1500"/>
                                        <p:tgtEl>
                                          <p:spTgt spid="29"/>
                                        </p:tgtEl>
                                        <p:attrNameLst>
                                          <p:attrName>ppt_y</p:attrName>
                                        </p:attrNameLst>
                                      </p:cBhvr>
                                      <p:tavLst>
                                        <p:tav tm="0">
                                          <p:val>
                                            <p:strVal val="#ppt_y+#ppt_h*1.125000"/>
                                          </p:val>
                                        </p:tav>
                                        <p:tav tm="100000">
                                          <p:val>
                                            <p:strVal val="#ppt_y"/>
                                          </p:val>
                                        </p:tav>
                                      </p:tavLst>
                                    </p:anim>
                                    <p:animEffect transition="in" filter="wipe(up)">
                                      <p:cBhvr>
                                        <p:cTn id="34" dur="1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p:bldP spid="29" grpId="0"/>
      <p:bldP spid="38"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411542" y="346899"/>
            <a:ext cx="1199414" cy="2411553"/>
          </a:xfrm>
          <a:prstGeom prst="rect">
            <a:avLst/>
          </a:prstGeom>
          <a:noFill/>
          <a:ln>
            <a:solidFill>
              <a:srgbClr val="0654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8" name="文本框 27"/>
          <p:cNvSpPr txBox="1"/>
          <p:nvPr/>
        </p:nvSpPr>
        <p:spPr>
          <a:xfrm>
            <a:off x="538114" y="574594"/>
            <a:ext cx="956317" cy="610870"/>
          </a:xfrm>
          <a:prstGeom prst="rect">
            <a:avLst/>
          </a:prstGeom>
          <a:noFill/>
        </p:spPr>
        <p:txBody>
          <a:bodyPr wrap="square" rtlCol="0">
            <a:spAutoFit/>
          </a:bodyPr>
          <a:lstStyle/>
          <a:p>
            <a:pPr algn="ctr"/>
            <a:r>
              <a:rPr lang="zh-CN" altLang="en-US" sz="3375" dirty="0">
                <a:solidFill>
                  <a:schemeClr val="tx1">
                    <a:lumMod val="65000"/>
                    <a:lumOff val="35000"/>
                  </a:schemeClr>
                </a:solidFill>
                <a:latin typeface="华文中宋" panose="02010600040101010101" pitchFamily="2" charset="-122"/>
                <a:ea typeface="华文中宋" panose="02010600040101010101" pitchFamily="2" charset="-122"/>
              </a:rPr>
              <a:t>举</a:t>
            </a:r>
            <a:endParaRPr lang="zh-CN" altLang="en-US" sz="3375" dirty="0">
              <a:solidFill>
                <a:schemeClr val="tx1">
                  <a:lumMod val="65000"/>
                  <a:lumOff val="35000"/>
                </a:schemeClr>
              </a:solidFill>
              <a:latin typeface="华文中宋" panose="02010600040101010101" pitchFamily="2" charset="-122"/>
              <a:ea typeface="华文中宋" panose="02010600040101010101" pitchFamily="2" charset="-122"/>
            </a:endParaRPr>
          </a:p>
        </p:txBody>
      </p:sp>
      <p:sp>
        <p:nvSpPr>
          <p:cNvPr id="29" name="文本框 28"/>
          <p:cNvSpPr txBox="1"/>
          <p:nvPr/>
        </p:nvSpPr>
        <p:spPr>
          <a:xfrm>
            <a:off x="538114" y="1679582"/>
            <a:ext cx="956317" cy="610870"/>
          </a:xfrm>
          <a:prstGeom prst="rect">
            <a:avLst/>
          </a:prstGeom>
          <a:noFill/>
        </p:spPr>
        <p:txBody>
          <a:bodyPr wrap="square" rtlCol="0">
            <a:spAutoFit/>
          </a:bodyPr>
          <a:lstStyle/>
          <a:p>
            <a:pPr algn="ctr"/>
            <a:r>
              <a:rPr lang="zh-CN" altLang="en-US" sz="3375" dirty="0">
                <a:solidFill>
                  <a:srgbClr val="06546B"/>
                </a:solidFill>
                <a:latin typeface="华文中宋" panose="02010600040101010101" pitchFamily="2" charset="-122"/>
                <a:ea typeface="华文中宋" panose="02010600040101010101" pitchFamily="2" charset="-122"/>
              </a:rPr>
              <a:t>例</a:t>
            </a:r>
            <a:endParaRPr lang="zh-CN" altLang="en-US" sz="3375" dirty="0">
              <a:solidFill>
                <a:srgbClr val="06546B"/>
              </a:solidFill>
              <a:latin typeface="华文中宋" panose="02010600040101010101" pitchFamily="2" charset="-122"/>
              <a:ea typeface="华文中宋" panose="02010600040101010101" pitchFamily="2" charset="-122"/>
            </a:endParaRPr>
          </a:p>
        </p:txBody>
      </p:sp>
      <p:cxnSp>
        <p:nvCxnSpPr>
          <p:cNvPr id="31" name="直接连接符 30"/>
          <p:cNvCxnSpPr/>
          <p:nvPr/>
        </p:nvCxnSpPr>
        <p:spPr>
          <a:xfrm>
            <a:off x="538009" y="438375"/>
            <a:ext cx="0" cy="8873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494533" y="1679472"/>
            <a:ext cx="0" cy="887339"/>
          </a:xfrm>
          <a:prstGeom prst="line">
            <a:avLst/>
          </a:prstGeom>
          <a:ln>
            <a:solidFill>
              <a:srgbClr val="06546B"/>
            </a:solidFill>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966715" y="1325986"/>
            <a:ext cx="99784" cy="88399"/>
          </a:xfrm>
          <a:prstGeom prst="ellipse">
            <a:avLst/>
          </a:prstGeom>
          <a:solidFill>
            <a:srgbClr val="0654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5"/>
          </a:p>
        </p:txBody>
      </p:sp>
      <p:graphicFrame>
        <p:nvGraphicFramePr>
          <p:cNvPr id="47107" name="Group 3"/>
          <p:cNvGraphicFramePr>
            <a:graphicFrameLocks noGrp="1"/>
          </p:cNvGraphicFramePr>
          <p:nvPr>
            <p:custDataLst>
              <p:tags r:id="rId1"/>
            </p:custDataLst>
          </p:nvPr>
        </p:nvGraphicFramePr>
        <p:xfrm>
          <a:off x="2565265" y="1428114"/>
          <a:ext cx="8465820" cy="4826000"/>
        </p:xfrm>
        <a:graphic>
          <a:graphicData uri="http://schemas.openxmlformats.org/drawingml/2006/table">
            <a:tbl>
              <a:tblPr/>
              <a:tblGrid>
                <a:gridCol w="1692910"/>
                <a:gridCol w="1692275"/>
                <a:gridCol w="1695450"/>
                <a:gridCol w="1692275"/>
                <a:gridCol w="1692910"/>
              </a:tblGrid>
              <a:tr h="482600">
                <a:tc rowSpan="2">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业务号</a:t>
                      </a:r>
                      <a:endParaRPr kumimoji="0" lang="zh-CN" altLang="zh-CN"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96435" marR="96435" marT="48217" marB="48217"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28575"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gridSpan="2">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权责发生制</a:t>
                      </a:r>
                      <a:endParaRPr kumimoji="0" lang="zh-CN" altLang="zh-CN"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28575"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hMerge="1">
                  <a:tcPr/>
                </a:tc>
                <a:tc gridSpan="2">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收付实现制</a:t>
                      </a:r>
                      <a:endParaRPr kumimoji="0" lang="zh-CN" altLang="zh-CN"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28575"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hMerge="1">
                  <a:tcPr/>
                </a:tc>
              </a:tr>
              <a:tr h="482600">
                <a:tc vMerge="1">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收入</a:t>
                      </a:r>
                      <a:endParaRPr kumimoji="0" lang="zh-CN" altLang="zh-CN"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费用</a:t>
                      </a:r>
                      <a:endParaRPr kumimoji="0" lang="zh-CN" altLang="zh-CN"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收入</a:t>
                      </a:r>
                      <a:endParaRPr kumimoji="0" lang="zh-CN" altLang="zh-CN"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费用</a:t>
                      </a:r>
                      <a:endParaRPr kumimoji="0" lang="zh-CN" altLang="zh-CN"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r>
              <a:tr h="482600">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en-US"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a:t>
                      </a:r>
                      <a:r>
                        <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1</a:t>
                      </a:r>
                      <a:r>
                        <a:rPr kumimoji="0" lang="zh-CN" altLang="en-US"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a:t>
                      </a:r>
                      <a:endParaRPr kumimoji="0" lang="zh-CN" altLang="en-US"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96435" marR="96435" marT="48217" marB="48217"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r>
              <a:tr h="482600">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en-US"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a:t>
                      </a:r>
                      <a:r>
                        <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2</a:t>
                      </a:r>
                      <a:r>
                        <a:rPr kumimoji="0" lang="zh-CN" altLang="en-US"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a:t>
                      </a:r>
                      <a:endParaRPr kumimoji="0" lang="zh-CN" altLang="en-US"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96435" marR="96435" marT="48217" marB="48217"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r>
              <a:tr h="482600">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en-US"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a:t>
                      </a:r>
                      <a:r>
                        <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3</a:t>
                      </a:r>
                      <a:r>
                        <a:rPr kumimoji="0" lang="zh-CN" altLang="en-US"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a:t>
                      </a:r>
                      <a:endParaRPr kumimoji="0" lang="zh-CN" altLang="en-US"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96435" marR="96435" marT="48217" marB="48217"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r>
              <a:tr h="482600">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en-US"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a:t>
                      </a:r>
                      <a:r>
                        <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4</a:t>
                      </a:r>
                      <a:r>
                        <a:rPr kumimoji="0" lang="zh-CN" altLang="en-US"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a:t>
                      </a:r>
                      <a:endParaRPr kumimoji="0" lang="zh-CN" altLang="en-US"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96435" marR="96435" marT="48217" marB="48217"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r>
              <a:tr h="482600">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en-US"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a:t>
                      </a:r>
                      <a:r>
                        <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5</a:t>
                      </a:r>
                      <a:r>
                        <a:rPr kumimoji="0" lang="zh-CN" altLang="en-US"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a:t>
                      </a:r>
                      <a:endParaRPr kumimoji="0" lang="zh-CN" altLang="en-US"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96435" marR="96435" marT="48217" marB="48217"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r>
              <a:tr h="482600">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en-US"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a:t>
                      </a:r>
                      <a:r>
                        <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6</a:t>
                      </a:r>
                      <a:r>
                        <a:rPr kumimoji="0" lang="zh-CN" altLang="en-US"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a:t>
                      </a:r>
                      <a:endParaRPr kumimoji="0" lang="zh-CN" altLang="en-US"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96435" marR="96435" marT="48217" marB="48217"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r>
              <a:tr h="482600">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en-US"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a:t>
                      </a:r>
                      <a:r>
                        <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7</a:t>
                      </a:r>
                      <a:r>
                        <a:rPr kumimoji="0" lang="zh-CN" altLang="en-US"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a:t>
                      </a:r>
                      <a:endParaRPr kumimoji="0" lang="zh-CN" altLang="en-US"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96435" marR="96435" marT="48217" marB="48217"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r>
              <a:tr h="482600">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合计</a:t>
                      </a:r>
                      <a:endParaRPr kumimoji="0" lang="zh-CN" altLang="zh-CN"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96435" marR="96435" marT="48217" marB="48217"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28575"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28575"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28575"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28575"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28575" cap="flat" cmpd="sng" algn="ctr">
                      <a:solidFill>
                        <a:schemeClr val="tx1"/>
                      </a:solidFill>
                      <a:prstDash val="solid"/>
                      <a:bevel/>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1000"/>
                                        <p:tgtEl>
                                          <p:spTgt spid="32"/>
                                        </p:tgtEl>
                                      </p:cBhvr>
                                    </p:animEffect>
                                    <p:anim calcmode="lin" valueType="num">
                                      <p:cBhvr>
                                        <p:cTn id="18" dur="1000" fill="hold"/>
                                        <p:tgtEl>
                                          <p:spTgt spid="32"/>
                                        </p:tgtEl>
                                        <p:attrNameLst>
                                          <p:attrName>ppt_x</p:attrName>
                                        </p:attrNameLst>
                                      </p:cBhvr>
                                      <p:tavLst>
                                        <p:tav tm="0">
                                          <p:val>
                                            <p:strVal val="#ppt_x"/>
                                          </p:val>
                                        </p:tav>
                                        <p:tav tm="100000">
                                          <p:val>
                                            <p:strVal val="#ppt_x"/>
                                          </p:val>
                                        </p:tav>
                                      </p:tavLst>
                                    </p:anim>
                                    <p:anim calcmode="lin" valueType="num">
                                      <p:cBhvr>
                                        <p:cTn id="19" dur="1000" fill="hold"/>
                                        <p:tgtEl>
                                          <p:spTgt spid="32"/>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2" presetClass="entr" presetSubtype="4"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1500"/>
                                        <p:tgtEl>
                                          <p:spTgt spid="28"/>
                                        </p:tgtEl>
                                        <p:attrNameLst>
                                          <p:attrName>ppt_y</p:attrName>
                                        </p:attrNameLst>
                                      </p:cBhvr>
                                      <p:tavLst>
                                        <p:tav tm="0">
                                          <p:val>
                                            <p:strVal val="#ppt_y+#ppt_h*1.125000"/>
                                          </p:val>
                                        </p:tav>
                                        <p:tav tm="100000">
                                          <p:val>
                                            <p:strVal val="#ppt_y"/>
                                          </p:val>
                                        </p:tav>
                                      </p:tavLst>
                                    </p:anim>
                                    <p:animEffect transition="in" filter="wipe(up)">
                                      <p:cBhvr>
                                        <p:cTn id="24" dur="1500"/>
                                        <p:tgtEl>
                                          <p:spTgt spid="28"/>
                                        </p:tgtEl>
                                      </p:cBhvr>
                                    </p:animEffect>
                                  </p:childTnLst>
                                </p:cTn>
                              </p:par>
                            </p:childTnLst>
                          </p:cTn>
                        </p:par>
                        <p:par>
                          <p:cTn id="25" fill="hold">
                            <p:stCondLst>
                              <p:cond delay="2500"/>
                            </p:stCondLst>
                            <p:childTnLst>
                              <p:par>
                                <p:cTn id="26" presetID="12" presetClass="entr" presetSubtype="4"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750"/>
                                        <p:tgtEl>
                                          <p:spTgt spid="38"/>
                                        </p:tgtEl>
                                        <p:attrNameLst>
                                          <p:attrName>ppt_y</p:attrName>
                                        </p:attrNameLst>
                                      </p:cBhvr>
                                      <p:tavLst>
                                        <p:tav tm="0">
                                          <p:val>
                                            <p:strVal val="#ppt_y+#ppt_h*1.125000"/>
                                          </p:val>
                                        </p:tav>
                                        <p:tav tm="100000">
                                          <p:val>
                                            <p:strVal val="#ppt_y"/>
                                          </p:val>
                                        </p:tav>
                                      </p:tavLst>
                                    </p:anim>
                                    <p:animEffect transition="in" filter="wipe(up)">
                                      <p:cBhvr>
                                        <p:cTn id="29" dur="750"/>
                                        <p:tgtEl>
                                          <p:spTgt spid="38"/>
                                        </p:tgtEl>
                                      </p:cBhvr>
                                    </p:animEffect>
                                  </p:childTnLst>
                                </p:cTn>
                              </p:par>
                            </p:childTnLst>
                          </p:cTn>
                        </p:par>
                        <p:par>
                          <p:cTn id="30" fill="hold">
                            <p:stCondLst>
                              <p:cond delay="3500"/>
                            </p:stCondLst>
                            <p:childTnLst>
                              <p:par>
                                <p:cTn id="31" presetID="12" presetClass="entr" presetSubtype="4"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1500"/>
                                        <p:tgtEl>
                                          <p:spTgt spid="29"/>
                                        </p:tgtEl>
                                        <p:attrNameLst>
                                          <p:attrName>ppt_y</p:attrName>
                                        </p:attrNameLst>
                                      </p:cBhvr>
                                      <p:tavLst>
                                        <p:tav tm="0">
                                          <p:val>
                                            <p:strVal val="#ppt_y+#ppt_h*1.125000"/>
                                          </p:val>
                                        </p:tav>
                                        <p:tav tm="100000">
                                          <p:val>
                                            <p:strVal val="#ppt_y"/>
                                          </p:val>
                                        </p:tav>
                                      </p:tavLst>
                                    </p:anim>
                                    <p:animEffect transition="in" filter="wipe(up)">
                                      <p:cBhvr>
                                        <p:cTn id="34" dur="1500"/>
                                        <p:tgtEl>
                                          <p:spTgt spid="29"/>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47107"/>
                                        </p:tgtEl>
                                        <p:attrNameLst>
                                          <p:attrName>style.visibility</p:attrName>
                                        </p:attrNameLst>
                                      </p:cBhvr>
                                      <p:to>
                                        <p:strVal val="visible"/>
                                      </p:to>
                                    </p:set>
                                    <p:animEffect filter="blinds(horizontal)">
                                      <p:cBhvr>
                                        <p:cTn id="39" dur="500"/>
                                        <p:tgtEl>
                                          <p:spTgt spid="47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p:bldP spid="29" grpId="0"/>
      <p:bldP spid="38"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411542" y="346899"/>
            <a:ext cx="1199414" cy="2411553"/>
          </a:xfrm>
          <a:prstGeom prst="rect">
            <a:avLst/>
          </a:prstGeom>
          <a:noFill/>
          <a:ln>
            <a:solidFill>
              <a:srgbClr val="0654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8" name="文本框 27"/>
          <p:cNvSpPr txBox="1"/>
          <p:nvPr/>
        </p:nvSpPr>
        <p:spPr>
          <a:xfrm>
            <a:off x="538114" y="574594"/>
            <a:ext cx="956317" cy="610870"/>
          </a:xfrm>
          <a:prstGeom prst="rect">
            <a:avLst/>
          </a:prstGeom>
          <a:noFill/>
        </p:spPr>
        <p:txBody>
          <a:bodyPr wrap="square" rtlCol="0">
            <a:spAutoFit/>
          </a:bodyPr>
          <a:lstStyle/>
          <a:p>
            <a:pPr algn="ctr"/>
            <a:r>
              <a:rPr lang="zh-CN" altLang="en-US" sz="3375" dirty="0">
                <a:solidFill>
                  <a:schemeClr val="tx1">
                    <a:lumMod val="65000"/>
                    <a:lumOff val="35000"/>
                  </a:schemeClr>
                </a:solidFill>
                <a:latin typeface="华文中宋" panose="02010600040101010101" pitchFamily="2" charset="-122"/>
                <a:ea typeface="华文中宋" panose="02010600040101010101" pitchFamily="2" charset="-122"/>
              </a:rPr>
              <a:t>举</a:t>
            </a:r>
            <a:endParaRPr lang="zh-CN" altLang="en-US" sz="3375" dirty="0">
              <a:solidFill>
                <a:schemeClr val="tx1">
                  <a:lumMod val="65000"/>
                  <a:lumOff val="35000"/>
                </a:schemeClr>
              </a:solidFill>
              <a:latin typeface="华文中宋" panose="02010600040101010101" pitchFamily="2" charset="-122"/>
              <a:ea typeface="华文中宋" panose="02010600040101010101" pitchFamily="2" charset="-122"/>
            </a:endParaRPr>
          </a:p>
        </p:txBody>
      </p:sp>
      <p:sp>
        <p:nvSpPr>
          <p:cNvPr id="29" name="文本框 28"/>
          <p:cNvSpPr txBox="1"/>
          <p:nvPr/>
        </p:nvSpPr>
        <p:spPr>
          <a:xfrm>
            <a:off x="538114" y="1679582"/>
            <a:ext cx="956317" cy="610870"/>
          </a:xfrm>
          <a:prstGeom prst="rect">
            <a:avLst/>
          </a:prstGeom>
          <a:noFill/>
        </p:spPr>
        <p:txBody>
          <a:bodyPr wrap="square" rtlCol="0">
            <a:spAutoFit/>
          </a:bodyPr>
          <a:lstStyle/>
          <a:p>
            <a:pPr algn="ctr"/>
            <a:r>
              <a:rPr lang="zh-CN" altLang="en-US" sz="3375" dirty="0">
                <a:solidFill>
                  <a:srgbClr val="06546B"/>
                </a:solidFill>
                <a:latin typeface="华文中宋" panose="02010600040101010101" pitchFamily="2" charset="-122"/>
                <a:ea typeface="华文中宋" panose="02010600040101010101" pitchFamily="2" charset="-122"/>
              </a:rPr>
              <a:t>例</a:t>
            </a:r>
            <a:endParaRPr lang="zh-CN" altLang="en-US" sz="3375" dirty="0">
              <a:solidFill>
                <a:srgbClr val="06546B"/>
              </a:solidFill>
              <a:latin typeface="华文中宋" panose="02010600040101010101" pitchFamily="2" charset="-122"/>
              <a:ea typeface="华文中宋" panose="02010600040101010101" pitchFamily="2" charset="-122"/>
            </a:endParaRPr>
          </a:p>
        </p:txBody>
      </p:sp>
      <p:cxnSp>
        <p:nvCxnSpPr>
          <p:cNvPr id="31" name="直接连接符 30"/>
          <p:cNvCxnSpPr/>
          <p:nvPr/>
        </p:nvCxnSpPr>
        <p:spPr>
          <a:xfrm>
            <a:off x="538009" y="438375"/>
            <a:ext cx="0" cy="8873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494533" y="1679472"/>
            <a:ext cx="0" cy="887339"/>
          </a:xfrm>
          <a:prstGeom prst="line">
            <a:avLst/>
          </a:prstGeom>
          <a:ln>
            <a:solidFill>
              <a:srgbClr val="06546B"/>
            </a:solidFill>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966715" y="1325986"/>
            <a:ext cx="99784" cy="88399"/>
          </a:xfrm>
          <a:prstGeom prst="ellipse">
            <a:avLst/>
          </a:prstGeom>
          <a:solidFill>
            <a:srgbClr val="0654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5"/>
          </a:p>
        </p:txBody>
      </p:sp>
      <p:graphicFrame>
        <p:nvGraphicFramePr>
          <p:cNvPr id="47107" name="Group 3"/>
          <p:cNvGraphicFramePr>
            <a:graphicFrameLocks noGrp="1"/>
          </p:cNvGraphicFramePr>
          <p:nvPr>
            <p:custDataLst>
              <p:tags r:id="rId1"/>
            </p:custDataLst>
          </p:nvPr>
        </p:nvGraphicFramePr>
        <p:xfrm>
          <a:off x="2565265" y="1428114"/>
          <a:ext cx="8465820" cy="4826000"/>
        </p:xfrm>
        <a:graphic>
          <a:graphicData uri="http://schemas.openxmlformats.org/drawingml/2006/table">
            <a:tbl>
              <a:tblPr/>
              <a:tblGrid>
                <a:gridCol w="1692910"/>
                <a:gridCol w="1692275"/>
                <a:gridCol w="1695450"/>
                <a:gridCol w="1692275"/>
                <a:gridCol w="1692910"/>
              </a:tblGrid>
              <a:tr h="482600">
                <a:tc rowSpan="2">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业务号</a:t>
                      </a:r>
                      <a:endParaRPr kumimoji="0" lang="zh-CN" altLang="zh-CN"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96435" marR="96435" marT="48217" marB="48217"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28575"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gridSpan="2">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权责发生制</a:t>
                      </a:r>
                      <a:endParaRPr kumimoji="0" lang="zh-CN" altLang="zh-CN"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28575"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hMerge="1">
                  <a:tcPr/>
                </a:tc>
                <a:tc gridSpan="2">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收付实现制</a:t>
                      </a:r>
                      <a:endParaRPr kumimoji="0" lang="zh-CN" altLang="zh-CN"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28575"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hMerge="1">
                  <a:tcPr/>
                </a:tc>
              </a:tr>
              <a:tr h="482600">
                <a:tc vMerge="1">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收入</a:t>
                      </a:r>
                      <a:endParaRPr kumimoji="0" lang="zh-CN" altLang="zh-CN"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费用</a:t>
                      </a:r>
                      <a:endParaRPr kumimoji="0" lang="zh-CN" altLang="zh-CN"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收入</a:t>
                      </a:r>
                      <a:endParaRPr kumimoji="0" lang="zh-CN" altLang="zh-CN"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费用</a:t>
                      </a:r>
                      <a:endParaRPr kumimoji="0" lang="zh-CN" altLang="zh-CN"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r>
              <a:tr h="482600">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en-US"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a:t>
                      </a:r>
                      <a:r>
                        <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1</a:t>
                      </a:r>
                      <a:r>
                        <a:rPr kumimoji="0" lang="zh-CN" altLang="en-US"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a:t>
                      </a:r>
                      <a:endParaRPr kumimoji="0" lang="zh-CN" altLang="en-US"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96435" marR="96435" marT="48217" marB="48217"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60000</a:t>
                      </a:r>
                      <a:endPar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60000</a:t>
                      </a:r>
                      <a:endPar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r>
              <a:tr h="482600">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en-US"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a:t>
                      </a:r>
                      <a:r>
                        <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2</a:t>
                      </a:r>
                      <a:r>
                        <a:rPr kumimoji="0" lang="zh-CN" altLang="en-US"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a:t>
                      </a:r>
                      <a:endParaRPr kumimoji="0" lang="zh-CN" altLang="en-US"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96435" marR="96435" marT="48217" marB="48217"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25000</a:t>
                      </a:r>
                      <a:endPar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r>
              <a:tr h="482600">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en-US"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a:t>
                      </a:r>
                      <a:r>
                        <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3</a:t>
                      </a:r>
                      <a:r>
                        <a:rPr kumimoji="0" lang="zh-CN" altLang="en-US"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a:t>
                      </a:r>
                      <a:endParaRPr kumimoji="0" lang="zh-CN" altLang="en-US"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96435" marR="96435" marT="48217" marB="48217"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3000</a:t>
                      </a:r>
                      <a:endPar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r>
              <a:tr h="482600">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en-US"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a:t>
                      </a:r>
                      <a:r>
                        <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4</a:t>
                      </a:r>
                      <a:r>
                        <a:rPr kumimoji="0" lang="zh-CN" altLang="en-US"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a:t>
                      </a:r>
                      <a:endParaRPr kumimoji="0" lang="zh-CN" altLang="en-US"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96435" marR="96435" marT="48217" marB="48217"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5000</a:t>
                      </a:r>
                      <a:endPar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5000</a:t>
                      </a:r>
                      <a:endPar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r>
              <a:tr h="482600">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en-US"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a:t>
                      </a:r>
                      <a:r>
                        <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5</a:t>
                      </a:r>
                      <a:r>
                        <a:rPr kumimoji="0" lang="zh-CN" altLang="en-US"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a:t>
                      </a:r>
                      <a:endParaRPr kumimoji="0" lang="zh-CN" altLang="en-US"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96435" marR="96435" marT="48217" marB="48217"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2000</a:t>
                      </a:r>
                      <a:endPar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r>
              <a:tr h="482600">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en-US"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a:t>
                      </a:r>
                      <a:r>
                        <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6</a:t>
                      </a:r>
                      <a:r>
                        <a:rPr kumimoji="0" lang="zh-CN" altLang="en-US"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a:t>
                      </a:r>
                      <a:endParaRPr kumimoji="0" lang="zh-CN" altLang="en-US"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96435" marR="96435" marT="48217" marB="48217"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20000</a:t>
                      </a:r>
                      <a:endPar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r>
              <a:tr h="482600">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en-US"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a:t>
                      </a:r>
                      <a:r>
                        <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7</a:t>
                      </a:r>
                      <a:r>
                        <a:rPr kumimoji="0" lang="zh-CN" altLang="en-US"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a:t>
                      </a:r>
                      <a:endParaRPr kumimoji="0" lang="zh-CN" altLang="en-US"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96435" marR="96435" marT="48217" marB="48217"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10000</a:t>
                      </a:r>
                      <a:endPar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r>
              <a:tr h="482600">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合计</a:t>
                      </a:r>
                      <a:endParaRPr kumimoji="0" lang="zh-CN" altLang="zh-CN"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96435" marR="96435" marT="48217" marB="48217"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28575"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85000</a:t>
                      </a:r>
                      <a:endPar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28575"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7000</a:t>
                      </a:r>
                      <a:endPar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28575"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90000</a:t>
                      </a:r>
                      <a:endPar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28575" cap="flat" cmpd="sng" algn="ctr">
                      <a:solidFill>
                        <a:schemeClr val="tx1"/>
                      </a:solidFill>
                      <a:prstDash val="solid"/>
                      <a:bevel/>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rPr>
                        <a:t>8000</a:t>
                      </a:r>
                      <a:endParaRPr kumimoji="0" lang="en-US" altLang="zh-CN" sz="2530" b="1" i="1" u="none" strike="noStrike" cap="none" normalizeH="0" baseline="0" smtClean="0">
                        <a:ln>
                          <a:noFill/>
                        </a:ln>
                        <a:solidFill>
                          <a:schemeClr val="tx1"/>
                        </a:solidFill>
                        <a:effectLst/>
                        <a:latin typeface="Tahoma" panose="020B0604030504040204" pitchFamily="34" charset="0"/>
                        <a:ea typeface="宋体" panose="02010600030101010101" pitchFamily="2" charset="-122"/>
                        <a:sym typeface="Tahoma" panose="020B0604030504040204" pitchFamily="34" charset="0"/>
                      </a:endParaRPr>
                    </a:p>
                  </a:txBody>
                  <a:tcPr marL="96435" marR="96435" marT="48217" marB="48217"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28575" cap="flat" cmpd="sng" algn="ctr">
                      <a:solidFill>
                        <a:schemeClr val="tx1"/>
                      </a:solidFill>
                      <a:prstDash val="solid"/>
                      <a:bevel/>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1000"/>
                                        <p:tgtEl>
                                          <p:spTgt spid="32"/>
                                        </p:tgtEl>
                                      </p:cBhvr>
                                    </p:animEffect>
                                    <p:anim calcmode="lin" valueType="num">
                                      <p:cBhvr>
                                        <p:cTn id="18" dur="1000" fill="hold"/>
                                        <p:tgtEl>
                                          <p:spTgt spid="32"/>
                                        </p:tgtEl>
                                        <p:attrNameLst>
                                          <p:attrName>ppt_x</p:attrName>
                                        </p:attrNameLst>
                                      </p:cBhvr>
                                      <p:tavLst>
                                        <p:tav tm="0">
                                          <p:val>
                                            <p:strVal val="#ppt_x"/>
                                          </p:val>
                                        </p:tav>
                                        <p:tav tm="100000">
                                          <p:val>
                                            <p:strVal val="#ppt_x"/>
                                          </p:val>
                                        </p:tav>
                                      </p:tavLst>
                                    </p:anim>
                                    <p:anim calcmode="lin" valueType="num">
                                      <p:cBhvr>
                                        <p:cTn id="19" dur="1000" fill="hold"/>
                                        <p:tgtEl>
                                          <p:spTgt spid="32"/>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2" presetClass="entr" presetSubtype="4"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1500"/>
                                        <p:tgtEl>
                                          <p:spTgt spid="28"/>
                                        </p:tgtEl>
                                        <p:attrNameLst>
                                          <p:attrName>ppt_y</p:attrName>
                                        </p:attrNameLst>
                                      </p:cBhvr>
                                      <p:tavLst>
                                        <p:tav tm="0">
                                          <p:val>
                                            <p:strVal val="#ppt_y+#ppt_h*1.125000"/>
                                          </p:val>
                                        </p:tav>
                                        <p:tav tm="100000">
                                          <p:val>
                                            <p:strVal val="#ppt_y"/>
                                          </p:val>
                                        </p:tav>
                                      </p:tavLst>
                                    </p:anim>
                                    <p:animEffect transition="in" filter="wipe(up)">
                                      <p:cBhvr>
                                        <p:cTn id="24" dur="1500"/>
                                        <p:tgtEl>
                                          <p:spTgt spid="28"/>
                                        </p:tgtEl>
                                      </p:cBhvr>
                                    </p:animEffect>
                                  </p:childTnLst>
                                </p:cTn>
                              </p:par>
                            </p:childTnLst>
                          </p:cTn>
                        </p:par>
                        <p:par>
                          <p:cTn id="25" fill="hold">
                            <p:stCondLst>
                              <p:cond delay="2500"/>
                            </p:stCondLst>
                            <p:childTnLst>
                              <p:par>
                                <p:cTn id="26" presetID="12" presetClass="entr" presetSubtype="4"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750"/>
                                        <p:tgtEl>
                                          <p:spTgt spid="38"/>
                                        </p:tgtEl>
                                        <p:attrNameLst>
                                          <p:attrName>ppt_y</p:attrName>
                                        </p:attrNameLst>
                                      </p:cBhvr>
                                      <p:tavLst>
                                        <p:tav tm="0">
                                          <p:val>
                                            <p:strVal val="#ppt_y+#ppt_h*1.125000"/>
                                          </p:val>
                                        </p:tav>
                                        <p:tav tm="100000">
                                          <p:val>
                                            <p:strVal val="#ppt_y"/>
                                          </p:val>
                                        </p:tav>
                                      </p:tavLst>
                                    </p:anim>
                                    <p:animEffect transition="in" filter="wipe(up)">
                                      <p:cBhvr>
                                        <p:cTn id="29" dur="750"/>
                                        <p:tgtEl>
                                          <p:spTgt spid="38"/>
                                        </p:tgtEl>
                                      </p:cBhvr>
                                    </p:animEffect>
                                  </p:childTnLst>
                                </p:cTn>
                              </p:par>
                            </p:childTnLst>
                          </p:cTn>
                        </p:par>
                        <p:par>
                          <p:cTn id="30" fill="hold">
                            <p:stCondLst>
                              <p:cond delay="3500"/>
                            </p:stCondLst>
                            <p:childTnLst>
                              <p:par>
                                <p:cTn id="31" presetID="12" presetClass="entr" presetSubtype="4"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1500"/>
                                        <p:tgtEl>
                                          <p:spTgt spid="29"/>
                                        </p:tgtEl>
                                        <p:attrNameLst>
                                          <p:attrName>ppt_y</p:attrName>
                                        </p:attrNameLst>
                                      </p:cBhvr>
                                      <p:tavLst>
                                        <p:tav tm="0">
                                          <p:val>
                                            <p:strVal val="#ppt_y+#ppt_h*1.125000"/>
                                          </p:val>
                                        </p:tav>
                                        <p:tav tm="100000">
                                          <p:val>
                                            <p:strVal val="#ppt_y"/>
                                          </p:val>
                                        </p:tav>
                                      </p:tavLst>
                                    </p:anim>
                                    <p:animEffect transition="in" filter="wipe(up)">
                                      <p:cBhvr>
                                        <p:cTn id="34" dur="1500"/>
                                        <p:tgtEl>
                                          <p:spTgt spid="29"/>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47107"/>
                                        </p:tgtEl>
                                        <p:attrNameLst>
                                          <p:attrName>style.visibility</p:attrName>
                                        </p:attrNameLst>
                                      </p:cBhvr>
                                      <p:to>
                                        <p:strVal val="visible"/>
                                      </p:to>
                                    </p:set>
                                    <p:animEffect filter="blinds(horizontal)">
                                      <p:cBhvr>
                                        <p:cTn id="39" dur="500"/>
                                        <p:tgtEl>
                                          <p:spTgt spid="47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p:bldP spid="29" grpId="0"/>
      <p:bldP spid="38"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949150" y="125567"/>
            <a:ext cx="8885110" cy="604396"/>
          </a:xfrm>
        </p:spPr>
        <p:txBody>
          <a:bodyPr vert="horz" wrap="square" lIns="96435" tIns="48217" rIns="96435" bIns="48217" numCol="1" anchor="ctr" anchorCtr="0" compatLnSpc="1">
            <a:normAutofit fontScale="90000"/>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375" b="0" i="0" u="none" strike="noStrike" kern="0" cap="none" spc="0" normalizeH="0" baseline="0" noProof="0" dirty="0">
                <a:ln>
                  <a:noFill/>
                </a:ln>
                <a:solidFill>
                  <a:schemeClr val="tx2"/>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j-cs"/>
              </a:rPr>
              <a:t>中国会计之父</a:t>
            </a:r>
            <a:r>
              <a:rPr kumimoji="0" lang="en-US" altLang="zh-CN" sz="3375" b="0" i="0" u="none" strike="noStrike" kern="0" cap="none" spc="0" normalizeH="0" baseline="0" noProof="0" dirty="0">
                <a:ln>
                  <a:noFill/>
                </a:ln>
                <a:solidFill>
                  <a:schemeClr val="tx2"/>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j-cs"/>
              </a:rPr>
              <a:t>-</a:t>
            </a:r>
            <a:r>
              <a:rPr kumimoji="0" lang="zh-CN" altLang="en-US" sz="3375" b="0" i="0" u="none" strike="noStrike" kern="0" cap="none" spc="0" normalizeH="0" baseline="0" noProof="0" dirty="0">
                <a:ln>
                  <a:noFill/>
                </a:ln>
                <a:solidFill>
                  <a:schemeClr val="tx2"/>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j-cs"/>
              </a:rPr>
              <a:t>潘序伦</a:t>
            </a:r>
            <a:endParaRPr kumimoji="0" lang="zh-CN" altLang="en-US" sz="3375" b="0" i="0" u="none" strike="noStrike" kern="0" cap="none" spc="0" normalizeH="0" baseline="0" noProof="0" dirty="0">
              <a:ln>
                <a:noFill/>
              </a:ln>
              <a:solidFill>
                <a:schemeClr val="tx2"/>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j-cs"/>
            </a:endParaRPr>
          </a:p>
        </p:txBody>
      </p:sp>
      <p:sp>
        <p:nvSpPr>
          <p:cNvPr id="3" name="内容占位符 2"/>
          <p:cNvSpPr>
            <a:spLocks noGrp="1"/>
          </p:cNvSpPr>
          <p:nvPr>
            <p:ph idx="1"/>
          </p:nvPr>
        </p:nvSpPr>
        <p:spPr>
          <a:xfrm>
            <a:off x="1644441" y="729962"/>
            <a:ext cx="9606700" cy="6303456"/>
          </a:xfrm>
        </p:spPr>
        <p:txBody>
          <a:bodyPr vert="horz" wrap="square" lIns="96435" tIns="48217" rIns="96435" bIns="48217" numCol="1" anchor="t" anchorCtr="0" compatLnSpc="1">
            <a:normAutofit lnSpcReduction="10000"/>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Arial" panose="020B0604020202020204" pitchFamily="34" charset="0"/>
              <a:buNone/>
              <a:defRPr/>
            </a:pPr>
            <a:r>
              <a:rPr kumimoji="0" lang="en-US" altLang="zh-CN" sz="253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    </a:t>
            </a:r>
            <a:r>
              <a:rPr kumimoji="0" lang="zh-CN" altLang="zh-CN" sz="253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立信创始人、老校长潘序伦先生，是国内外颇负盛名的会计学家和教育家。</a:t>
            </a:r>
            <a:endParaRPr kumimoji="0" lang="zh-CN" altLang="zh-CN" sz="253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20000"/>
              </a:spcBef>
              <a:spcAft>
                <a:spcPct val="0"/>
              </a:spcAft>
              <a:buClr>
                <a:schemeClr val="hlink"/>
              </a:buClr>
              <a:buSzPct val="80000"/>
              <a:buFont typeface="Arial" panose="020B0604020202020204" pitchFamily="34" charset="0"/>
              <a:buNone/>
              <a:defRPr/>
            </a:pPr>
            <a:r>
              <a:rPr kumimoji="0" lang="en-US" altLang="zh-CN" sz="253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    1924</a:t>
            </a:r>
            <a:r>
              <a:rPr kumimoji="0" lang="zh-CN" altLang="zh-CN" sz="253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年，潘序伦怀揣“教育救国”和“实业救国”的愿望学成归国，回到上海，先后在多所大学执教，引进并讲授西方新式会计。他是我国推广应用新式簿记、从事现代会计事业的创始人，被称为中国现代会计之父。</a:t>
            </a:r>
            <a:endParaRPr kumimoji="0" lang="zh-CN" altLang="zh-CN" sz="253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20000"/>
              </a:spcBef>
              <a:spcAft>
                <a:spcPct val="0"/>
              </a:spcAft>
              <a:buClr>
                <a:schemeClr val="hlink"/>
              </a:buClr>
              <a:buSzPct val="80000"/>
              <a:buFont typeface="Arial" panose="020B0604020202020204" pitchFamily="34" charset="0"/>
              <a:buNone/>
              <a:defRPr/>
            </a:pPr>
            <a:r>
              <a:rPr kumimoji="0" lang="en-US" altLang="zh-CN" sz="253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    </a:t>
            </a:r>
            <a:r>
              <a:rPr kumimoji="0" lang="zh-CN" altLang="zh-CN" sz="253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改革开放后，潘序伦继续活跃在会计学术舞台上。</a:t>
            </a:r>
            <a:r>
              <a:rPr kumimoji="0" lang="en-US" altLang="zh-CN" sz="253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1979</a:t>
            </a:r>
            <a:r>
              <a:rPr kumimoji="0" lang="zh-CN" altLang="zh-CN" sz="253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年，在潘序伦的倡议下，上海市会计学会成立，这是全国第一个会计学会。</a:t>
            </a:r>
            <a:r>
              <a:rPr kumimoji="0" lang="zh-CN" altLang="en-US" sz="253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并在教育实践过程中，开辟了会计学校、会计师事务所、会计图书用品社三位一体的办学模式。</a:t>
            </a:r>
            <a:endParaRPr kumimoji="0" lang="zh-CN" altLang="zh-CN" sz="253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20000"/>
              </a:spcBef>
              <a:spcAft>
                <a:spcPct val="0"/>
              </a:spcAft>
              <a:buClr>
                <a:schemeClr val="hlink"/>
              </a:buClr>
              <a:buSzPct val="80000"/>
              <a:buFont typeface="Arial" panose="020B0604020202020204" pitchFamily="34" charset="0"/>
              <a:buNone/>
              <a:defRPr/>
            </a:pPr>
            <a:r>
              <a:rPr kumimoji="0" lang="en-US" altLang="zh-CN" sz="253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    </a:t>
            </a:r>
            <a:r>
              <a:rPr kumimoji="0" lang="zh-CN" altLang="zh-CN" sz="253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潘序伦毕生奉献给中国的会计事业和会计教育。他曾为资助过自己的南洋烟草公司设立“思源助学基金”；</a:t>
            </a:r>
            <a:r>
              <a:rPr kumimoji="0" lang="en-US" altLang="zh-CN" sz="253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1937</a:t>
            </a:r>
            <a:r>
              <a:rPr kumimoji="0" lang="zh-CN" altLang="zh-CN" sz="253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年自捐</a:t>
            </a:r>
            <a:r>
              <a:rPr kumimoji="0" lang="en-US" altLang="zh-CN" sz="253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6</a:t>
            </a:r>
            <a:r>
              <a:rPr kumimoji="0" lang="zh-CN" altLang="zh-CN" sz="253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万元筹备立信会计专科学校；</a:t>
            </a:r>
            <a:r>
              <a:rPr kumimoji="0" lang="en-US" altLang="zh-CN" sz="253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1980</a:t>
            </a:r>
            <a:r>
              <a:rPr kumimoji="0" lang="zh-CN" altLang="zh-CN" sz="253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年为学校复办捐出一生积蓄，设立潘序伦奖学金；将存书与出书版税全部投入会计教育。</a:t>
            </a:r>
            <a:endParaRPr kumimoji="0" lang="zh-CN" altLang="zh-CN" sz="253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20000"/>
              </a:spcBef>
              <a:spcAft>
                <a:spcPct val="0"/>
              </a:spcAft>
              <a:buClr>
                <a:schemeClr val="hlink"/>
              </a:buClr>
              <a:buSzPct val="80000"/>
              <a:buFont typeface="Arial" panose="020B0604020202020204" pitchFamily="34" charset="0"/>
              <a:buNone/>
              <a:defRPr/>
            </a:pPr>
            <a:r>
              <a:rPr kumimoji="0" lang="en-US" altLang="zh-CN" sz="253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   </a:t>
            </a:r>
            <a:r>
              <a:rPr kumimoji="0" lang="zh-CN" altLang="zh-CN" sz="253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潘序伦首倡诚信文化，揭示了会计职业存在的前提，为后世注册会计师树立了人文标杆</a:t>
            </a:r>
            <a:r>
              <a:rPr kumimoji="0" lang="en-US" altLang="zh-CN" sz="253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endParaRPr kumimoji="0" lang="zh-CN" altLang="zh-CN" sz="253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20000"/>
              </a:spcBef>
              <a:spcAft>
                <a:spcPct val="0"/>
              </a:spcAft>
              <a:buClr>
                <a:schemeClr val="hlink"/>
              </a:buClr>
              <a:buSzPct val="80000"/>
              <a:buFont typeface="Arial" panose="020B0604020202020204" pitchFamily="34" charset="0"/>
              <a:buNone/>
              <a:defRPr/>
            </a:pPr>
            <a:endParaRPr kumimoji="0" lang="zh-CN" altLang="en-US" sz="3375" b="0" i="0"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endParaRPr>
          </a:p>
        </p:txBody>
      </p:sp>
      <p:grpSp>
        <p:nvGrpSpPr>
          <p:cNvPr id="4" name="组合 3"/>
          <p:cNvGrpSpPr/>
          <p:nvPr/>
        </p:nvGrpSpPr>
        <p:grpSpPr>
          <a:xfrm>
            <a:off x="165100" y="0"/>
            <a:ext cx="720090" cy="1000760"/>
            <a:chOff x="260" y="0"/>
            <a:chExt cx="1134" cy="1576"/>
          </a:xfrm>
        </p:grpSpPr>
        <p:sp>
          <p:nvSpPr>
            <p:cNvPr id="45" name="矩形 44"/>
            <p:cNvSpPr/>
            <p:nvPr/>
          </p:nvSpPr>
          <p:spPr>
            <a:xfrm>
              <a:off x="490" y="706"/>
              <a:ext cx="904" cy="87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260" y="0"/>
              <a:ext cx="847" cy="13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956945" y="879475"/>
            <a:ext cx="10624820" cy="4218305"/>
          </a:xfrm>
          <a:solidFill>
            <a:schemeClr val="accent3">
              <a:lumMod val="40000"/>
              <a:lumOff val="60000"/>
            </a:schemeClr>
          </a:solidFill>
          <a:ln>
            <a:noFill/>
          </a:ln>
          <a:effectLst>
            <a:outerShdw blurRad="50800" dist="38100" dir="8100000" algn="tr" rotWithShape="0">
              <a:prstClr val="black">
                <a:alpha val="40000"/>
              </a:prstClr>
            </a:outerShdw>
          </a:effectLst>
        </p:spPr>
        <p:txBody>
          <a:bodyPr/>
          <a:p>
            <a:r>
              <a:rPr lang="zh-CN" altLang="en-US" sz="3200">
                <a:solidFill>
                  <a:srgbClr val="002060"/>
                </a:solidFill>
                <a:latin typeface="黑体" panose="02010609060101010101" pitchFamily="49" charset="-122"/>
                <a:ea typeface="黑体" panose="02010609060101010101" pitchFamily="49" charset="-122"/>
                <a:cs typeface="黑体" panose="02010609060101010101" pitchFamily="49" charset="-122"/>
              </a:rPr>
              <a:t>某企业20</a:t>
            </a:r>
            <a:r>
              <a:rPr lang="en-US" altLang="zh-CN" sz="3200">
                <a:solidFill>
                  <a:srgbClr val="002060"/>
                </a:solidFill>
                <a:latin typeface="黑体" panose="02010609060101010101" pitchFamily="49" charset="-122"/>
                <a:ea typeface="黑体" panose="02010609060101010101" pitchFamily="49" charset="-122"/>
                <a:cs typeface="黑体" panose="02010609060101010101" pitchFamily="49" charset="-122"/>
              </a:rPr>
              <a:t>22</a:t>
            </a:r>
            <a:r>
              <a:rPr lang="zh-CN" altLang="en-US" sz="3200">
                <a:solidFill>
                  <a:srgbClr val="002060"/>
                </a:solidFill>
                <a:latin typeface="黑体" panose="02010609060101010101" pitchFamily="49" charset="-122"/>
                <a:ea typeface="黑体" panose="02010609060101010101" pitchFamily="49" charset="-122"/>
                <a:cs typeface="黑体" panose="02010609060101010101" pitchFamily="49" charset="-122"/>
              </a:rPr>
              <a:t>年12月份发生下列支出：年初支付本年度保险费2400元，本月摊销200元；支付下年第一季度房屋租金3000元；支付本月办公开支800元。则在权责发生制下确认本月费用为（　　）元。</a:t>
            </a:r>
            <a:endParaRPr lang="zh-CN" altLang="en-US" sz="3200">
              <a:solidFill>
                <a:srgbClr val="002060"/>
              </a:solidFill>
              <a:latin typeface="黑体" panose="02010609060101010101" pitchFamily="49" charset="-122"/>
              <a:ea typeface="黑体" panose="02010609060101010101" pitchFamily="49" charset="-122"/>
              <a:cs typeface="黑体" panose="02010609060101010101" pitchFamily="49" charset="-122"/>
            </a:endParaRPr>
          </a:p>
          <a:p>
            <a:r>
              <a:rPr lang="zh-CN" altLang="en-US" sz="3200">
                <a:solidFill>
                  <a:srgbClr val="002060"/>
                </a:solidFill>
                <a:latin typeface="黑体" panose="02010609060101010101" pitchFamily="49" charset="-122"/>
                <a:ea typeface="黑体" panose="02010609060101010101" pitchFamily="49" charset="-122"/>
                <a:cs typeface="黑体" panose="02010609060101010101" pitchFamily="49" charset="-122"/>
              </a:rPr>
              <a:t>A.1000</a:t>
            </a:r>
            <a:endParaRPr lang="zh-CN" altLang="en-US" sz="3200">
              <a:solidFill>
                <a:srgbClr val="002060"/>
              </a:solidFill>
              <a:latin typeface="黑体" panose="02010609060101010101" pitchFamily="49" charset="-122"/>
              <a:ea typeface="黑体" panose="02010609060101010101" pitchFamily="49" charset="-122"/>
              <a:cs typeface="黑体" panose="02010609060101010101" pitchFamily="49" charset="-122"/>
            </a:endParaRPr>
          </a:p>
          <a:p>
            <a:r>
              <a:rPr lang="zh-CN" altLang="en-US" sz="3200">
                <a:solidFill>
                  <a:srgbClr val="002060"/>
                </a:solidFill>
                <a:latin typeface="黑体" panose="02010609060101010101" pitchFamily="49" charset="-122"/>
                <a:ea typeface="黑体" panose="02010609060101010101" pitchFamily="49" charset="-122"/>
                <a:cs typeface="黑体" panose="02010609060101010101" pitchFamily="49" charset="-122"/>
              </a:rPr>
              <a:t>B.800</a:t>
            </a:r>
            <a:endParaRPr lang="zh-CN" altLang="en-US" sz="3200">
              <a:solidFill>
                <a:srgbClr val="002060"/>
              </a:solidFill>
              <a:latin typeface="黑体" panose="02010609060101010101" pitchFamily="49" charset="-122"/>
              <a:ea typeface="黑体" panose="02010609060101010101" pitchFamily="49" charset="-122"/>
              <a:cs typeface="黑体" panose="02010609060101010101" pitchFamily="49" charset="-122"/>
            </a:endParaRPr>
          </a:p>
          <a:p>
            <a:r>
              <a:rPr lang="zh-CN" altLang="en-US" sz="3200">
                <a:solidFill>
                  <a:srgbClr val="002060"/>
                </a:solidFill>
                <a:latin typeface="黑体" panose="02010609060101010101" pitchFamily="49" charset="-122"/>
                <a:ea typeface="黑体" panose="02010609060101010101" pitchFamily="49" charset="-122"/>
                <a:cs typeface="黑体" panose="02010609060101010101" pitchFamily="49" charset="-122"/>
              </a:rPr>
              <a:t>C.3200</a:t>
            </a:r>
            <a:endParaRPr lang="zh-CN" altLang="en-US" sz="3200">
              <a:solidFill>
                <a:srgbClr val="002060"/>
              </a:solidFill>
              <a:latin typeface="黑体" panose="02010609060101010101" pitchFamily="49" charset="-122"/>
              <a:ea typeface="黑体" panose="02010609060101010101" pitchFamily="49" charset="-122"/>
              <a:cs typeface="黑体" panose="02010609060101010101" pitchFamily="49" charset="-122"/>
            </a:endParaRPr>
          </a:p>
          <a:p>
            <a:r>
              <a:rPr lang="zh-CN" altLang="en-US" sz="3200">
                <a:solidFill>
                  <a:srgbClr val="002060"/>
                </a:solidFill>
                <a:latin typeface="黑体" panose="02010609060101010101" pitchFamily="49" charset="-122"/>
                <a:ea typeface="黑体" panose="02010609060101010101" pitchFamily="49" charset="-122"/>
                <a:cs typeface="黑体" panose="02010609060101010101" pitchFamily="49" charset="-122"/>
              </a:rPr>
              <a:t>D.3000</a:t>
            </a:r>
            <a:endParaRPr lang="zh-CN" altLang="en-US" sz="3200">
              <a:solidFill>
                <a:srgbClr val="002060"/>
              </a:solidFill>
              <a:latin typeface="黑体" panose="02010609060101010101" pitchFamily="49" charset="-122"/>
              <a:ea typeface="黑体" panose="02010609060101010101" pitchFamily="49" charset="-122"/>
              <a:cs typeface="黑体" panose="02010609060101010101" pitchFamily="49" charset="-122"/>
            </a:endParaRPr>
          </a:p>
        </p:txBody>
      </p:sp>
      <p:sp>
        <p:nvSpPr>
          <p:cNvPr id="4" name="文本框 3"/>
          <p:cNvSpPr txBox="1"/>
          <p:nvPr/>
        </p:nvSpPr>
        <p:spPr>
          <a:xfrm>
            <a:off x="956945" y="5775960"/>
            <a:ext cx="3798570" cy="767080"/>
          </a:xfrm>
          <a:prstGeom prst="rect">
            <a:avLst/>
          </a:prstGeom>
          <a:solidFill>
            <a:schemeClr val="accent3">
              <a:lumMod val="75000"/>
            </a:schemeClr>
          </a:solidFill>
          <a:ln>
            <a:noFill/>
          </a:ln>
          <a:effectLst>
            <a:outerShdw blurRad="50800" dist="38100" dir="10800000" algn="r" rotWithShape="0">
              <a:prstClr val="black">
                <a:alpha val="40000"/>
              </a:prstClr>
            </a:outerShdw>
          </a:effectLst>
        </p:spPr>
        <p:txBody>
          <a:bodyPr wrap="square" rtlCol="0" anchor="t">
            <a:noAutofit/>
          </a:bodyPr>
          <a:p>
            <a:r>
              <a:rPr lang="zh-CN" altLang="en-US" sz="3200">
                <a:latin typeface="黑体" panose="02010609060101010101" pitchFamily="49" charset="-122"/>
                <a:ea typeface="黑体" panose="02010609060101010101" pitchFamily="49" charset="-122"/>
                <a:cs typeface="黑体" panose="02010609060101010101" pitchFamily="49" charset="-122"/>
                <a:sym typeface="+mn-ea"/>
              </a:rPr>
              <a:t>【答案】A</a:t>
            </a:r>
            <a:endParaRPr lang="zh-CN" altLang="en-US" sz="3200">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ppt_x"/>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3" grpId="1" animBg="1" build="p"/>
      <p:bldP spid="4" grpId="0" animBg="1"/>
      <p:bldP spid="4"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p:cNvSpPr txBox="1"/>
          <p:nvPr/>
        </p:nvSpPr>
        <p:spPr>
          <a:xfrm>
            <a:off x="-555252" y="376061"/>
            <a:ext cx="5992384" cy="675640"/>
          </a:xfrm>
          <a:prstGeom prst="rect">
            <a:avLst/>
          </a:prstGeom>
          <a:noFill/>
        </p:spPr>
        <p:txBody>
          <a:bodyPr wrap="square" rtlCol="0">
            <a:spAutoFit/>
          </a:bodyPr>
          <a:lstStyle/>
          <a:p>
            <a:pPr algn="ctr" eaLnBrk="1" hangingPunct="1"/>
            <a:r>
              <a:rPr lang="zh-CN" altLang="en-US" sz="3795" b="1" dirty="0">
                <a:gradFill>
                  <a:gsLst>
                    <a:gs pos="0">
                      <a:srgbClr val="012D86"/>
                    </a:gs>
                    <a:gs pos="100000">
                      <a:srgbClr val="0E2557"/>
                    </a:gs>
                  </a:gsLst>
                  <a:lin scaled="0"/>
                </a:gradFill>
                <a:latin typeface="苏新诗柳楷简" panose="02010600000101010101" pitchFamily="2" charset="-122"/>
                <a:ea typeface="苏新诗柳楷简" panose="02010600000101010101" pitchFamily="2" charset="-122"/>
                <a:sym typeface="华文琥珀" panose="02010800040101010101" pitchFamily="2" charset="-122"/>
              </a:rPr>
              <a:t>  三</a:t>
            </a:r>
            <a:r>
              <a:rPr lang="zh-CN" altLang="en-US" sz="3795" b="1" dirty="0">
                <a:gradFill>
                  <a:gsLst>
                    <a:gs pos="0">
                      <a:srgbClr val="012D86"/>
                    </a:gs>
                    <a:gs pos="100000">
                      <a:srgbClr val="0E2557"/>
                    </a:gs>
                  </a:gsLst>
                  <a:lin scaled="0"/>
                </a:gradFill>
                <a:latin typeface="苏新诗柳楷简" panose="02010600000101010101" pitchFamily="2" charset="-122"/>
                <a:ea typeface="苏新诗柳楷简" panose="02010600000101010101" pitchFamily="2" charset="-122"/>
                <a:sym typeface="Times New Roman" panose="02020603050405020304" charset="0"/>
              </a:rPr>
              <a:t>、会计核算方法</a:t>
            </a:r>
            <a:endParaRPr lang="zh-CN" altLang="en-US" sz="3795" b="1" dirty="0">
              <a:gradFill>
                <a:gsLst>
                  <a:gs pos="0">
                    <a:srgbClr val="012D86"/>
                  </a:gs>
                  <a:gs pos="100000">
                    <a:srgbClr val="0E2557"/>
                  </a:gs>
                </a:gsLst>
                <a:lin scaled="0"/>
              </a:gradFill>
              <a:latin typeface="苏新诗柳楷简" panose="02010600000101010101" pitchFamily="2" charset="-122"/>
              <a:ea typeface="苏新诗柳楷简" panose="02010600000101010101" pitchFamily="2" charset="-122"/>
              <a:sym typeface="华文琥珀" panose="02010800040101010101" pitchFamily="2" charset="-122"/>
            </a:endParaRPr>
          </a:p>
        </p:txBody>
      </p:sp>
      <p:sp>
        <p:nvSpPr>
          <p:cNvPr id="2" name="文本框 1"/>
          <p:cNvSpPr txBox="1"/>
          <p:nvPr/>
        </p:nvSpPr>
        <p:spPr>
          <a:xfrm>
            <a:off x="1717437" y="1507472"/>
            <a:ext cx="10195358" cy="968375"/>
          </a:xfrm>
          <a:prstGeom prst="rect">
            <a:avLst/>
          </a:prstGeom>
          <a:noFill/>
        </p:spPr>
        <p:txBody>
          <a:bodyPr wrap="square" rtlCol="0">
            <a:spAutoFit/>
          </a:bodyPr>
          <a:lstStyle/>
          <a:p>
            <a:pPr algn="just" eaLnBrk="1" hangingPunct="1">
              <a:lnSpc>
                <a:spcPct val="150000"/>
              </a:lnSpc>
              <a:buFont typeface="Wingdings" panose="05000000000000000000" pitchFamily="2" charset="2"/>
              <a:buNone/>
            </a:pPr>
            <a:r>
              <a:rPr lang="en-US" altLang="zh-CN" sz="3795" b="1" dirty="0">
                <a:solidFill>
                  <a:srgbClr val="000000"/>
                </a:solidFill>
                <a:latin typeface="Times New Roman" panose="02020603050405020304" charset="0"/>
                <a:ea typeface="楷体_GB2312" pitchFamily="49" charset="-122"/>
                <a:sym typeface="Times New Roman" panose="02020603050405020304" charset="0"/>
              </a:rPr>
              <a:t>    </a:t>
            </a:r>
            <a:endParaRPr lang="zh-CN" altLang="en-US" sz="3795" b="1" dirty="0">
              <a:solidFill>
                <a:srgbClr val="000000"/>
              </a:solidFill>
              <a:latin typeface="Times New Roman" panose="02020603050405020304" charset="0"/>
              <a:ea typeface="楷体_GB2312" pitchFamily="49" charset="-122"/>
              <a:sym typeface="Times New Roman" panose="02020603050405020304" charset="0"/>
            </a:endParaRPr>
          </a:p>
        </p:txBody>
      </p:sp>
      <p:sp>
        <p:nvSpPr>
          <p:cNvPr id="56323" name="Rectangle 3"/>
          <p:cNvSpPr>
            <a:spLocks noGrp="1"/>
          </p:cNvSpPr>
          <p:nvPr>
            <p:ph type="body" idx="4294967295"/>
          </p:nvPr>
        </p:nvSpPr>
        <p:spPr>
          <a:xfrm>
            <a:off x="803981" y="3857413"/>
            <a:ext cx="2732334" cy="723265"/>
          </a:xfrm>
        </p:spPr>
        <p:txBody>
          <a:bodyPr vert="horz" wrap="square" lIns="96435" tIns="48217" rIns="96435" bIns="48217" anchor="t"/>
          <a:lstStyle/>
          <a:p>
            <a:pPr eaLnBrk="1" hangingPunct="1">
              <a:buFont typeface="Wingdings" panose="05000000000000000000" pitchFamily="2" charset="2"/>
              <a:buNone/>
            </a:pPr>
            <a:r>
              <a:rPr lang="zh-CN" altLang="zh-CN" sz="2955" b="1" dirty="0">
                <a:solidFill>
                  <a:srgbClr val="000000"/>
                </a:solidFill>
                <a:latin typeface="华文新魏" panose="02010800040101010101" pitchFamily="2" charset="-122"/>
                <a:ea typeface="华文新魏" panose="02010800040101010101" pitchFamily="2" charset="-122"/>
                <a:sym typeface="华文新魏" panose="02010800040101010101" pitchFamily="2" charset="-122"/>
              </a:rPr>
              <a:t>会计核算方法                                          </a:t>
            </a:r>
            <a:endParaRPr lang="zh-CN" altLang="zh-CN" dirty="0"/>
          </a:p>
        </p:txBody>
      </p:sp>
      <p:sp>
        <p:nvSpPr>
          <p:cNvPr id="56324" name="AutoShape 4"/>
          <p:cNvSpPr/>
          <p:nvPr/>
        </p:nvSpPr>
        <p:spPr>
          <a:xfrm>
            <a:off x="3295227" y="2169795"/>
            <a:ext cx="241088" cy="4018139"/>
          </a:xfrm>
          <a:prstGeom prst="leftBrace">
            <a:avLst>
              <a:gd name="adj1" fmla="val 138888"/>
              <a:gd name="adj2" fmla="val 50000"/>
            </a:avLst>
          </a:prstGeom>
          <a:noFill/>
          <a:ln w="76200" cap="sq" cmpd="sng">
            <a:solidFill>
              <a:srgbClr val="0000FF"/>
            </a:solidFill>
            <a:prstDash val="solid"/>
            <a:bevel/>
            <a:headEnd type="none" w="med" len="med"/>
            <a:tailEnd type="none" w="med" len="med"/>
          </a:ln>
        </p:spPr>
        <p:txBody>
          <a:bodyPr wrap="none"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stStyle>
          <a:p>
            <a:pPr marL="0" lvl="0" indent="0" eaLnBrk="1" hangingPunct="1">
              <a:spcBef>
                <a:spcPct val="0"/>
              </a:spcBef>
              <a:buNone/>
            </a:pPr>
            <a:endParaRPr lang="zh-CN" altLang="zh-CN" sz="1900" dirty="0">
              <a:solidFill>
                <a:srgbClr val="000000"/>
              </a:solidFill>
              <a:sym typeface="宋体" panose="02010600030101010101" pitchFamily="2" charset="-122"/>
            </a:endParaRPr>
          </a:p>
        </p:txBody>
      </p:sp>
      <p:sp>
        <p:nvSpPr>
          <p:cNvPr id="56325" name="Text Box 6"/>
          <p:cNvSpPr/>
          <p:nvPr/>
        </p:nvSpPr>
        <p:spPr>
          <a:xfrm>
            <a:off x="3857766" y="1848344"/>
            <a:ext cx="4821767" cy="464375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stStyle>
          <a:p>
            <a:pPr marL="0" lvl="0" indent="0" algn="just" eaLnBrk="1" hangingPunct="1">
              <a:spcBef>
                <a:spcPct val="50000"/>
              </a:spcBef>
              <a:buNone/>
            </a:pPr>
            <a:r>
              <a:rPr lang="en-US" altLang="zh-CN" sz="2955" b="1" dirty="0">
                <a:solidFill>
                  <a:srgbClr val="000000"/>
                </a:solidFill>
                <a:latin typeface="华文新魏" panose="02010800040101010101" pitchFamily="2" charset="-122"/>
                <a:ea typeface="华文新魏" panose="02010800040101010101" pitchFamily="2" charset="-122"/>
                <a:sym typeface="华文新魏" panose="02010800040101010101" pitchFamily="2" charset="-122"/>
              </a:rPr>
              <a:t>1</a:t>
            </a:r>
            <a:r>
              <a:rPr lang="zh-CN" altLang="en-US" sz="2955" b="1" dirty="0">
                <a:solidFill>
                  <a:srgbClr val="000000"/>
                </a:solidFill>
                <a:latin typeface="华文新魏" panose="02010800040101010101" pitchFamily="2" charset="-122"/>
                <a:ea typeface="华文新魏" panose="02010800040101010101" pitchFamily="2" charset="-122"/>
                <a:sym typeface="华文新魏" panose="02010800040101010101" pitchFamily="2" charset="-122"/>
              </a:rPr>
              <a:t>、设置账户</a:t>
            </a:r>
            <a:endParaRPr lang="zh-CN" altLang="en-US" sz="2955" b="1" dirty="0">
              <a:solidFill>
                <a:srgbClr val="000000"/>
              </a:solidFill>
              <a:latin typeface="华文新魏" panose="02010800040101010101" pitchFamily="2" charset="-122"/>
              <a:ea typeface="华文新魏" panose="02010800040101010101" pitchFamily="2" charset="-122"/>
              <a:sym typeface="华文新魏" panose="02010800040101010101" pitchFamily="2" charset="-122"/>
            </a:endParaRPr>
          </a:p>
          <a:p>
            <a:pPr marL="0" lvl="0" indent="0" algn="just" eaLnBrk="1" hangingPunct="1">
              <a:spcBef>
                <a:spcPct val="50000"/>
              </a:spcBef>
              <a:buNone/>
            </a:pPr>
            <a:r>
              <a:rPr lang="en-US" altLang="zh-CN" sz="2955" b="1" dirty="0">
                <a:solidFill>
                  <a:srgbClr val="000000"/>
                </a:solidFill>
                <a:latin typeface="华文新魏" panose="02010800040101010101" pitchFamily="2" charset="-122"/>
                <a:ea typeface="华文新魏" panose="02010800040101010101" pitchFamily="2" charset="-122"/>
                <a:sym typeface="华文新魏" panose="02010800040101010101" pitchFamily="2" charset="-122"/>
              </a:rPr>
              <a:t>2</a:t>
            </a:r>
            <a:r>
              <a:rPr lang="zh-CN" altLang="en-US" sz="2955" b="1" dirty="0">
                <a:solidFill>
                  <a:srgbClr val="000000"/>
                </a:solidFill>
                <a:latin typeface="华文新魏" panose="02010800040101010101" pitchFamily="2" charset="-122"/>
                <a:ea typeface="华文新魏" panose="02010800040101010101" pitchFamily="2" charset="-122"/>
                <a:sym typeface="华文新魏" panose="02010800040101010101" pitchFamily="2" charset="-122"/>
              </a:rPr>
              <a:t>、复式记账</a:t>
            </a:r>
            <a:endParaRPr lang="zh-CN" altLang="en-US" sz="2955" b="1" dirty="0">
              <a:solidFill>
                <a:srgbClr val="000000"/>
              </a:solidFill>
              <a:latin typeface="华文新魏" panose="02010800040101010101" pitchFamily="2" charset="-122"/>
              <a:ea typeface="华文新魏" panose="02010800040101010101" pitchFamily="2" charset="-122"/>
              <a:sym typeface="华文新魏" panose="02010800040101010101" pitchFamily="2" charset="-122"/>
            </a:endParaRPr>
          </a:p>
          <a:p>
            <a:pPr marL="0" lvl="0" indent="0" algn="just" eaLnBrk="1" hangingPunct="1">
              <a:spcBef>
                <a:spcPct val="50000"/>
              </a:spcBef>
              <a:buNone/>
            </a:pPr>
            <a:r>
              <a:rPr lang="en-US" altLang="zh-CN" sz="2955" b="1" dirty="0">
                <a:solidFill>
                  <a:srgbClr val="000000"/>
                </a:solidFill>
                <a:latin typeface="华文新魏" panose="02010800040101010101" pitchFamily="2" charset="-122"/>
                <a:ea typeface="华文新魏" panose="02010800040101010101" pitchFamily="2" charset="-122"/>
                <a:sym typeface="华文新魏" panose="02010800040101010101" pitchFamily="2" charset="-122"/>
              </a:rPr>
              <a:t>3</a:t>
            </a:r>
            <a:r>
              <a:rPr lang="zh-CN" altLang="en-US" sz="2955" b="1" dirty="0">
                <a:solidFill>
                  <a:srgbClr val="000000"/>
                </a:solidFill>
                <a:latin typeface="华文新魏" panose="02010800040101010101" pitchFamily="2" charset="-122"/>
                <a:ea typeface="华文新魏" panose="02010800040101010101" pitchFamily="2" charset="-122"/>
                <a:sym typeface="华文新魏" panose="02010800040101010101" pitchFamily="2" charset="-122"/>
              </a:rPr>
              <a:t>、审核和填制会计凭证</a:t>
            </a:r>
            <a:endParaRPr lang="zh-CN" altLang="en-US" sz="2955" b="1" dirty="0">
              <a:solidFill>
                <a:srgbClr val="000000"/>
              </a:solidFill>
              <a:latin typeface="华文新魏" panose="02010800040101010101" pitchFamily="2" charset="-122"/>
              <a:ea typeface="华文新魏" panose="02010800040101010101" pitchFamily="2" charset="-122"/>
              <a:sym typeface="华文新魏" panose="02010800040101010101" pitchFamily="2" charset="-122"/>
            </a:endParaRPr>
          </a:p>
          <a:p>
            <a:pPr marL="0" lvl="0" indent="0" algn="just" eaLnBrk="1" hangingPunct="1">
              <a:spcBef>
                <a:spcPct val="50000"/>
              </a:spcBef>
              <a:buNone/>
            </a:pPr>
            <a:r>
              <a:rPr lang="en-US" altLang="zh-CN" sz="2955" b="1" dirty="0">
                <a:solidFill>
                  <a:srgbClr val="000000"/>
                </a:solidFill>
                <a:latin typeface="华文新魏" panose="02010800040101010101" pitchFamily="2" charset="-122"/>
                <a:ea typeface="华文新魏" panose="02010800040101010101" pitchFamily="2" charset="-122"/>
                <a:sym typeface="华文新魏" panose="02010800040101010101" pitchFamily="2" charset="-122"/>
              </a:rPr>
              <a:t>4</a:t>
            </a:r>
            <a:r>
              <a:rPr lang="zh-CN" altLang="en-US" sz="2955" b="1" dirty="0">
                <a:solidFill>
                  <a:srgbClr val="000000"/>
                </a:solidFill>
                <a:latin typeface="华文新魏" panose="02010800040101010101" pitchFamily="2" charset="-122"/>
                <a:ea typeface="华文新魏" panose="02010800040101010101" pitchFamily="2" charset="-122"/>
                <a:sym typeface="华文新魏" panose="02010800040101010101" pitchFamily="2" charset="-122"/>
              </a:rPr>
              <a:t>、登记账簿</a:t>
            </a:r>
            <a:endParaRPr lang="zh-CN" altLang="en-US" sz="2955" b="1" dirty="0">
              <a:solidFill>
                <a:srgbClr val="000000"/>
              </a:solidFill>
              <a:latin typeface="华文新魏" panose="02010800040101010101" pitchFamily="2" charset="-122"/>
              <a:ea typeface="华文新魏" panose="02010800040101010101" pitchFamily="2" charset="-122"/>
              <a:sym typeface="华文新魏" panose="02010800040101010101" pitchFamily="2" charset="-122"/>
            </a:endParaRPr>
          </a:p>
          <a:p>
            <a:pPr marL="0" lvl="0" indent="0" algn="just" eaLnBrk="1" hangingPunct="1">
              <a:spcBef>
                <a:spcPct val="50000"/>
              </a:spcBef>
              <a:buNone/>
            </a:pPr>
            <a:r>
              <a:rPr lang="en-US" altLang="zh-CN" sz="2955" b="1" dirty="0">
                <a:solidFill>
                  <a:srgbClr val="000000"/>
                </a:solidFill>
                <a:latin typeface="华文新魏" panose="02010800040101010101" pitchFamily="2" charset="-122"/>
                <a:ea typeface="华文新魏" panose="02010800040101010101" pitchFamily="2" charset="-122"/>
                <a:sym typeface="华文新魏" panose="02010800040101010101" pitchFamily="2" charset="-122"/>
              </a:rPr>
              <a:t>5</a:t>
            </a:r>
            <a:r>
              <a:rPr lang="zh-CN" altLang="en-US" sz="2955" b="1" dirty="0">
                <a:solidFill>
                  <a:srgbClr val="000000"/>
                </a:solidFill>
                <a:latin typeface="华文新魏" panose="02010800040101010101" pitchFamily="2" charset="-122"/>
                <a:ea typeface="华文新魏" panose="02010800040101010101" pitchFamily="2" charset="-122"/>
                <a:sym typeface="华文新魏" panose="02010800040101010101" pitchFamily="2" charset="-122"/>
              </a:rPr>
              <a:t>、成本计算</a:t>
            </a:r>
            <a:endParaRPr lang="zh-CN" altLang="en-US" sz="2955" b="1" dirty="0">
              <a:solidFill>
                <a:srgbClr val="000000"/>
              </a:solidFill>
              <a:latin typeface="华文新魏" panose="02010800040101010101" pitchFamily="2" charset="-122"/>
              <a:ea typeface="华文新魏" panose="02010800040101010101" pitchFamily="2" charset="-122"/>
              <a:sym typeface="华文新魏" panose="02010800040101010101" pitchFamily="2" charset="-122"/>
            </a:endParaRPr>
          </a:p>
          <a:p>
            <a:pPr marL="0" lvl="0" indent="0" algn="just" eaLnBrk="1" hangingPunct="1">
              <a:spcBef>
                <a:spcPct val="50000"/>
              </a:spcBef>
              <a:buNone/>
            </a:pPr>
            <a:r>
              <a:rPr lang="en-US" altLang="zh-CN" sz="2955" b="1" dirty="0">
                <a:solidFill>
                  <a:srgbClr val="000000"/>
                </a:solidFill>
                <a:latin typeface="华文新魏" panose="02010800040101010101" pitchFamily="2" charset="-122"/>
                <a:ea typeface="华文新魏" panose="02010800040101010101" pitchFamily="2" charset="-122"/>
                <a:sym typeface="华文新魏" panose="02010800040101010101" pitchFamily="2" charset="-122"/>
              </a:rPr>
              <a:t>6</a:t>
            </a:r>
            <a:r>
              <a:rPr lang="zh-CN" altLang="en-US" sz="2955" b="1" dirty="0">
                <a:solidFill>
                  <a:srgbClr val="000000"/>
                </a:solidFill>
                <a:latin typeface="华文新魏" panose="02010800040101010101" pitchFamily="2" charset="-122"/>
                <a:ea typeface="华文新魏" panose="02010800040101010101" pitchFamily="2" charset="-122"/>
                <a:sym typeface="华文新魏" panose="02010800040101010101" pitchFamily="2" charset="-122"/>
              </a:rPr>
              <a:t>、财产清查</a:t>
            </a:r>
            <a:endParaRPr lang="zh-CN" altLang="en-US" sz="2955" b="1" dirty="0">
              <a:solidFill>
                <a:srgbClr val="000000"/>
              </a:solidFill>
              <a:latin typeface="华文新魏" panose="02010800040101010101" pitchFamily="2" charset="-122"/>
              <a:ea typeface="华文新魏" panose="02010800040101010101" pitchFamily="2" charset="-122"/>
              <a:sym typeface="华文新魏" panose="02010800040101010101" pitchFamily="2" charset="-122"/>
            </a:endParaRPr>
          </a:p>
          <a:p>
            <a:pPr marL="0" lvl="0" indent="0" algn="just" eaLnBrk="1" hangingPunct="1">
              <a:spcBef>
                <a:spcPct val="50000"/>
              </a:spcBef>
              <a:buNone/>
            </a:pPr>
            <a:r>
              <a:rPr lang="en-US" altLang="zh-CN" sz="2955" b="1" dirty="0">
                <a:solidFill>
                  <a:srgbClr val="000000"/>
                </a:solidFill>
                <a:latin typeface="华文新魏" panose="02010800040101010101" pitchFamily="2" charset="-122"/>
                <a:ea typeface="华文新魏" panose="02010800040101010101" pitchFamily="2" charset="-122"/>
                <a:sym typeface="华文新魏" panose="02010800040101010101" pitchFamily="2" charset="-122"/>
              </a:rPr>
              <a:t>7</a:t>
            </a:r>
            <a:r>
              <a:rPr lang="zh-CN" altLang="en-US" sz="2955" b="1" dirty="0">
                <a:solidFill>
                  <a:srgbClr val="000000"/>
                </a:solidFill>
                <a:latin typeface="华文新魏" panose="02010800040101010101" pitchFamily="2" charset="-122"/>
                <a:ea typeface="华文新魏" panose="02010800040101010101" pitchFamily="2" charset="-122"/>
                <a:sym typeface="华文新魏" panose="02010800040101010101" pitchFamily="2" charset="-122"/>
              </a:rPr>
              <a:t>、编制财务会计报告</a:t>
            </a:r>
            <a:endParaRPr lang="zh-CN" altLang="en-US" sz="1900" dirty="0">
              <a:latin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2000"/>
                                  </p:stCondLst>
                                  <p:childTnLst>
                                    <p:set>
                                      <p:cBhvr>
                                        <p:cTn id="6" dur="1" fill="hold">
                                          <p:stCondLst>
                                            <p:cond delay="0"/>
                                          </p:stCondLst>
                                        </p:cTn>
                                        <p:tgtEl>
                                          <p:spTgt spid="56323">
                                            <p:txEl>
                                              <p:pRg st="0" end="0"/>
                                            </p:txEl>
                                          </p:spTgt>
                                        </p:tgtEl>
                                        <p:attrNameLst>
                                          <p:attrName>style.visibility</p:attrName>
                                        </p:attrNameLst>
                                      </p:cBhvr>
                                      <p:to>
                                        <p:strVal val="visible"/>
                                      </p:to>
                                    </p:set>
                                    <p:anim calcmode="lin" valueType="num">
                                      <p:cBhvr>
                                        <p:cTn id="7" dur="500" fill="hold"/>
                                        <p:tgtEl>
                                          <p:spTgt spid="56323">
                                            <p:txEl>
                                              <p:pRg st="0" end="0"/>
                                            </p:txEl>
                                          </p:spTgt>
                                        </p:tgtEl>
                                        <p:attrNameLst>
                                          <p:attrName>ppt_x</p:attrName>
                                        </p:attrNameLst>
                                      </p:cBhvr>
                                      <p:tavLst>
                                        <p:tav tm="0">
                                          <p:val>
                                            <p:strVal val="0-#ppt_w/2"/>
                                          </p:val>
                                        </p:tav>
                                        <p:tav tm="100000">
                                          <p:val>
                                            <p:strVal val="#ppt_x"/>
                                          </p:val>
                                        </p:tav>
                                      </p:tavLst>
                                    </p:anim>
                                    <p:anim calcmode="lin" valueType="num">
                                      <p:cBhvr>
                                        <p:cTn id="8" dur="500" fill="hold"/>
                                        <p:tgtEl>
                                          <p:spTgt spid="5632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2500"/>
                            </p:stCondLst>
                            <p:childTnLst>
                              <p:par>
                                <p:cTn id="10" presetID="2" presetClass="entr" presetSubtype="8" fill="hold" grpId="0" nodeType="afterEffect">
                                  <p:stCondLst>
                                    <p:cond delay="0"/>
                                  </p:stCondLst>
                                  <p:childTnLst>
                                    <p:set>
                                      <p:cBhvr>
                                        <p:cTn id="11" dur="1" fill="hold">
                                          <p:stCondLst>
                                            <p:cond delay="0"/>
                                          </p:stCondLst>
                                        </p:cTn>
                                        <p:tgtEl>
                                          <p:spTgt spid="56324"/>
                                        </p:tgtEl>
                                        <p:attrNameLst>
                                          <p:attrName>style.visibility</p:attrName>
                                        </p:attrNameLst>
                                      </p:cBhvr>
                                      <p:to>
                                        <p:strVal val="visible"/>
                                      </p:to>
                                    </p:set>
                                    <p:anim calcmode="lin" valueType="num">
                                      <p:cBhvr>
                                        <p:cTn id="12" dur="500" fill="hold"/>
                                        <p:tgtEl>
                                          <p:spTgt spid="56324"/>
                                        </p:tgtEl>
                                        <p:attrNameLst>
                                          <p:attrName>ppt_x</p:attrName>
                                        </p:attrNameLst>
                                      </p:cBhvr>
                                      <p:tavLst>
                                        <p:tav tm="0">
                                          <p:val>
                                            <p:strVal val="0-#ppt_w/2"/>
                                          </p:val>
                                        </p:tav>
                                        <p:tav tm="100000">
                                          <p:val>
                                            <p:strVal val="#ppt_x"/>
                                          </p:val>
                                        </p:tav>
                                      </p:tavLst>
                                    </p:anim>
                                    <p:anim calcmode="lin" valueType="num">
                                      <p:cBhvr>
                                        <p:cTn id="13" dur="500" fill="hold"/>
                                        <p:tgtEl>
                                          <p:spTgt spid="56324"/>
                                        </p:tgtEl>
                                        <p:attrNameLst>
                                          <p:attrName>ppt_y</p:attrName>
                                        </p:attrNameLst>
                                      </p:cBhvr>
                                      <p:tavLst>
                                        <p:tav tm="0">
                                          <p:val>
                                            <p:strVal val="#ppt_y"/>
                                          </p:val>
                                        </p:tav>
                                        <p:tav tm="100000">
                                          <p:val>
                                            <p:strVal val="#ppt_y"/>
                                          </p:val>
                                        </p:tav>
                                      </p:tavLst>
                                    </p:anim>
                                  </p:childTnLst>
                                </p:cTn>
                              </p:par>
                            </p:childTnLst>
                          </p:cTn>
                        </p:par>
                        <p:par>
                          <p:cTn id="14" fill="hold">
                            <p:stCondLst>
                              <p:cond delay="3000"/>
                            </p:stCondLst>
                            <p:childTnLst>
                              <p:par>
                                <p:cTn id="15" presetID="2" presetClass="entr" presetSubtype="4" fill="hold" nodeType="afterEffect">
                                  <p:stCondLst>
                                    <p:cond delay="0"/>
                                  </p:stCondLst>
                                  <p:childTnLst>
                                    <p:set>
                                      <p:cBhvr>
                                        <p:cTn id="16" dur="1" fill="hold">
                                          <p:stCondLst>
                                            <p:cond delay="0"/>
                                          </p:stCondLst>
                                        </p:cTn>
                                        <p:tgtEl>
                                          <p:spTgt spid="56325">
                                            <p:txEl>
                                              <p:pRg st="0" end="0"/>
                                            </p:txEl>
                                          </p:spTgt>
                                        </p:tgtEl>
                                        <p:attrNameLst>
                                          <p:attrName>style.visibility</p:attrName>
                                        </p:attrNameLst>
                                      </p:cBhvr>
                                      <p:to>
                                        <p:strVal val="visible"/>
                                      </p:to>
                                    </p:set>
                                    <p:anim calcmode="lin" valueType="num">
                                      <p:cBhvr additive="base">
                                        <p:cTn id="17" dur="500" fill="hold"/>
                                        <p:tgtEl>
                                          <p:spTgt spid="56325">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6325">
                                            <p:txEl>
                                              <p:pRg st="0" end="0"/>
                                            </p:txEl>
                                          </p:spTgt>
                                        </p:tgtEl>
                                        <p:attrNameLst>
                                          <p:attrName>ppt_y</p:attrName>
                                        </p:attrNameLst>
                                      </p:cBhvr>
                                      <p:tavLst>
                                        <p:tav tm="0">
                                          <p:val>
                                            <p:strVal val="1+#ppt_h/2"/>
                                          </p:val>
                                        </p:tav>
                                        <p:tav tm="100000">
                                          <p:val>
                                            <p:strVal val="#ppt_y"/>
                                          </p:val>
                                        </p:tav>
                                      </p:tavLst>
                                    </p:anim>
                                  </p:childTnLst>
                                </p:cTn>
                              </p:par>
                            </p:childTnLst>
                          </p:cTn>
                        </p:par>
                        <p:par>
                          <p:cTn id="19" fill="hold">
                            <p:stCondLst>
                              <p:cond delay="3500"/>
                            </p:stCondLst>
                            <p:childTnLst>
                              <p:par>
                                <p:cTn id="20" presetID="24" presetClass="entr" presetSubtype="0" fill="hold" nodeType="afterEffect">
                                  <p:stCondLst>
                                    <p:cond delay="0"/>
                                  </p:stCondLst>
                                  <p:childTnLst>
                                    <p:set>
                                      <p:cBhvr>
                                        <p:cTn id="21" dur="1" fill="hold">
                                          <p:stCondLst>
                                            <p:cond delay="0"/>
                                          </p:stCondLst>
                                        </p:cTn>
                                        <p:tgtEl>
                                          <p:spTgt spid="56325">
                                            <p:txEl>
                                              <p:pRg st="1" end="1"/>
                                            </p:txEl>
                                          </p:spTgt>
                                        </p:tgtEl>
                                        <p:attrNameLst>
                                          <p:attrName>style.visibility</p:attrName>
                                        </p:attrNameLst>
                                      </p:cBhvr>
                                      <p:to>
                                        <p:strVal val="visible"/>
                                      </p:to>
                                    </p:set>
                                    <p:anim to="" calcmode="lin" valueType="num">
                                      <p:cBhvr>
                                        <p:cTn id="22" dur="1" fill="hold"/>
                                        <p:tgtEl>
                                          <p:spTgt spid="56325">
                                            <p:txEl>
                                              <p:pRg st="1" end="1"/>
                                            </p:txEl>
                                          </p:spTgt>
                                        </p:tgtEl>
                                      </p:cBhvr>
                                    </p:anim>
                                  </p:childTnLst>
                                </p:cTn>
                              </p:par>
                            </p:childTnLst>
                          </p:cTn>
                        </p:par>
                        <p:par>
                          <p:cTn id="23" fill="hold">
                            <p:stCondLst>
                              <p:cond delay="3500"/>
                            </p:stCondLst>
                            <p:childTnLst>
                              <p:par>
                                <p:cTn id="24" presetID="24" presetClass="entr" presetSubtype="0" fill="hold" nodeType="afterEffect">
                                  <p:stCondLst>
                                    <p:cond delay="0"/>
                                  </p:stCondLst>
                                  <p:childTnLst>
                                    <p:set>
                                      <p:cBhvr>
                                        <p:cTn id="25" dur="1" fill="hold">
                                          <p:stCondLst>
                                            <p:cond delay="0"/>
                                          </p:stCondLst>
                                        </p:cTn>
                                        <p:tgtEl>
                                          <p:spTgt spid="56325">
                                            <p:txEl>
                                              <p:pRg st="2" end="2"/>
                                            </p:txEl>
                                          </p:spTgt>
                                        </p:tgtEl>
                                        <p:attrNameLst>
                                          <p:attrName>style.visibility</p:attrName>
                                        </p:attrNameLst>
                                      </p:cBhvr>
                                      <p:to>
                                        <p:strVal val="visible"/>
                                      </p:to>
                                    </p:set>
                                    <p:anim to="" calcmode="lin" valueType="num">
                                      <p:cBhvr>
                                        <p:cTn id="26" dur="1" fill="hold"/>
                                        <p:tgtEl>
                                          <p:spTgt spid="56325">
                                            <p:txEl>
                                              <p:pRg st="2" end="2"/>
                                            </p:txEl>
                                          </p:spTgt>
                                        </p:tgtEl>
                                      </p:cBhvr>
                                    </p:anim>
                                  </p:childTnLst>
                                </p:cTn>
                              </p:par>
                            </p:childTnLst>
                          </p:cTn>
                        </p:par>
                        <p:par>
                          <p:cTn id="27" fill="hold">
                            <p:stCondLst>
                              <p:cond delay="3500"/>
                            </p:stCondLst>
                            <p:childTnLst>
                              <p:par>
                                <p:cTn id="28" presetID="24" presetClass="entr" presetSubtype="0" fill="hold" nodeType="afterEffect">
                                  <p:stCondLst>
                                    <p:cond delay="0"/>
                                  </p:stCondLst>
                                  <p:childTnLst>
                                    <p:set>
                                      <p:cBhvr>
                                        <p:cTn id="29" dur="1" fill="hold">
                                          <p:stCondLst>
                                            <p:cond delay="0"/>
                                          </p:stCondLst>
                                        </p:cTn>
                                        <p:tgtEl>
                                          <p:spTgt spid="56325">
                                            <p:txEl>
                                              <p:pRg st="3" end="3"/>
                                            </p:txEl>
                                          </p:spTgt>
                                        </p:tgtEl>
                                        <p:attrNameLst>
                                          <p:attrName>style.visibility</p:attrName>
                                        </p:attrNameLst>
                                      </p:cBhvr>
                                      <p:to>
                                        <p:strVal val="visible"/>
                                      </p:to>
                                    </p:set>
                                    <p:anim to="" calcmode="lin" valueType="num">
                                      <p:cBhvr>
                                        <p:cTn id="30" dur="1" fill="hold"/>
                                        <p:tgtEl>
                                          <p:spTgt spid="56325">
                                            <p:txEl>
                                              <p:pRg st="3" end="3"/>
                                            </p:txEl>
                                          </p:spTgt>
                                        </p:tgtEl>
                                      </p:cBhvr>
                                    </p:anim>
                                  </p:childTnLst>
                                </p:cTn>
                              </p:par>
                            </p:childTnLst>
                          </p:cTn>
                        </p:par>
                        <p:par>
                          <p:cTn id="31" fill="hold">
                            <p:stCondLst>
                              <p:cond delay="3500"/>
                            </p:stCondLst>
                            <p:childTnLst>
                              <p:par>
                                <p:cTn id="32" presetID="24" presetClass="entr" presetSubtype="0" fill="hold" nodeType="afterEffect">
                                  <p:stCondLst>
                                    <p:cond delay="0"/>
                                  </p:stCondLst>
                                  <p:childTnLst>
                                    <p:set>
                                      <p:cBhvr>
                                        <p:cTn id="33" dur="1" fill="hold">
                                          <p:stCondLst>
                                            <p:cond delay="0"/>
                                          </p:stCondLst>
                                        </p:cTn>
                                        <p:tgtEl>
                                          <p:spTgt spid="56325">
                                            <p:txEl>
                                              <p:pRg st="4" end="4"/>
                                            </p:txEl>
                                          </p:spTgt>
                                        </p:tgtEl>
                                        <p:attrNameLst>
                                          <p:attrName>style.visibility</p:attrName>
                                        </p:attrNameLst>
                                      </p:cBhvr>
                                      <p:to>
                                        <p:strVal val="visible"/>
                                      </p:to>
                                    </p:set>
                                    <p:anim to="" calcmode="lin" valueType="num">
                                      <p:cBhvr>
                                        <p:cTn id="34" dur="1" fill="hold"/>
                                        <p:tgtEl>
                                          <p:spTgt spid="56325">
                                            <p:txEl>
                                              <p:pRg st="4" end="4"/>
                                            </p:txEl>
                                          </p:spTgt>
                                        </p:tgtEl>
                                      </p:cBhvr>
                                    </p:anim>
                                  </p:childTnLst>
                                </p:cTn>
                              </p:par>
                            </p:childTnLst>
                          </p:cTn>
                        </p:par>
                        <p:par>
                          <p:cTn id="35" fill="hold">
                            <p:stCondLst>
                              <p:cond delay="3500"/>
                            </p:stCondLst>
                            <p:childTnLst>
                              <p:par>
                                <p:cTn id="36" presetID="24" presetClass="entr" presetSubtype="0" fill="hold" nodeType="afterEffect">
                                  <p:stCondLst>
                                    <p:cond delay="0"/>
                                  </p:stCondLst>
                                  <p:childTnLst>
                                    <p:set>
                                      <p:cBhvr>
                                        <p:cTn id="37" dur="1" fill="hold">
                                          <p:stCondLst>
                                            <p:cond delay="0"/>
                                          </p:stCondLst>
                                        </p:cTn>
                                        <p:tgtEl>
                                          <p:spTgt spid="56325">
                                            <p:txEl>
                                              <p:pRg st="5" end="5"/>
                                            </p:txEl>
                                          </p:spTgt>
                                        </p:tgtEl>
                                        <p:attrNameLst>
                                          <p:attrName>style.visibility</p:attrName>
                                        </p:attrNameLst>
                                      </p:cBhvr>
                                      <p:to>
                                        <p:strVal val="visible"/>
                                      </p:to>
                                    </p:set>
                                    <p:anim to="" calcmode="lin" valueType="num">
                                      <p:cBhvr>
                                        <p:cTn id="38" dur="1" fill="hold"/>
                                        <p:tgtEl>
                                          <p:spTgt spid="56325">
                                            <p:txEl>
                                              <p:pRg st="5" end="5"/>
                                            </p:txEl>
                                          </p:spTgt>
                                        </p:tgtEl>
                                      </p:cBhvr>
                                    </p:anim>
                                  </p:childTnLst>
                                </p:cTn>
                              </p:par>
                            </p:childTnLst>
                          </p:cTn>
                        </p:par>
                        <p:par>
                          <p:cTn id="39" fill="hold">
                            <p:stCondLst>
                              <p:cond delay="3500"/>
                            </p:stCondLst>
                            <p:childTnLst>
                              <p:par>
                                <p:cTn id="40" presetID="24" presetClass="entr" presetSubtype="0" fill="hold" nodeType="afterEffect">
                                  <p:stCondLst>
                                    <p:cond delay="0"/>
                                  </p:stCondLst>
                                  <p:childTnLst>
                                    <p:set>
                                      <p:cBhvr>
                                        <p:cTn id="41" dur="1" fill="hold">
                                          <p:stCondLst>
                                            <p:cond delay="0"/>
                                          </p:stCondLst>
                                        </p:cTn>
                                        <p:tgtEl>
                                          <p:spTgt spid="56325">
                                            <p:txEl>
                                              <p:pRg st="6" end="6"/>
                                            </p:txEl>
                                          </p:spTgt>
                                        </p:tgtEl>
                                        <p:attrNameLst>
                                          <p:attrName>style.visibility</p:attrName>
                                        </p:attrNameLst>
                                      </p:cBhvr>
                                      <p:to>
                                        <p:strVal val="visible"/>
                                      </p:to>
                                    </p:set>
                                    <p:anim to="" calcmode="lin" valueType="num">
                                      <p:cBhvr>
                                        <p:cTn id="42" dur="1" fill="hold"/>
                                        <p:tgtEl>
                                          <p:spTgt spid="56325">
                                            <p:txEl>
                                              <p:pRg st="6" end="6"/>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bldLvl="0" advAuto="1000" build="p"/>
      <p:bldP spid="56324"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7346" name="Rectangle 2"/>
          <p:cNvSpPr>
            <a:spLocks noGrp="1" noChangeArrowheads="1"/>
          </p:cNvSpPr>
          <p:nvPr>
            <p:ph type="title" idx="4294967295"/>
          </p:nvPr>
        </p:nvSpPr>
        <p:spPr>
          <a:xfrm>
            <a:off x="596900" y="807720"/>
            <a:ext cx="6768465" cy="883920"/>
          </a:xfrm>
          <a:ln w="57150" cmpd="thinThick">
            <a:solidFill>
              <a:srgbClr val="FF0066"/>
            </a:solidFill>
            <a:bevel/>
          </a:ln>
        </p:spPr>
        <p:txBody>
          <a:bodyPr/>
          <a:lstStyle/>
          <a:p>
            <a:pPr eaLnBrk="1" hangingPunct="1"/>
            <a:r>
              <a:rPr lang="zh-CN" altLang="zh-CN" smtClean="0">
                <a:ea typeface="黑体" panose="02010609060101010101" pitchFamily="49" charset="-122"/>
              </a:rPr>
              <a:t>设   置   账   户</a:t>
            </a:r>
            <a:endParaRPr lang="zh-CN" altLang="zh-CN" smtClean="0"/>
          </a:p>
        </p:txBody>
      </p:sp>
      <p:sp>
        <p:nvSpPr>
          <p:cNvPr id="57347" name="Rectangle 3"/>
          <p:cNvSpPr>
            <a:spLocks noGrp="1" noChangeArrowheads="1"/>
          </p:cNvSpPr>
          <p:nvPr>
            <p:ph type="body" idx="4294967295"/>
          </p:nvPr>
        </p:nvSpPr>
        <p:spPr>
          <a:xfrm>
            <a:off x="1929765" y="2491105"/>
            <a:ext cx="10928985" cy="3616325"/>
          </a:xfrm>
        </p:spPr>
        <p:txBody>
          <a:bodyPr/>
          <a:lstStyle/>
          <a:p>
            <a:pPr eaLnBrk="1" hangingPunct="1"/>
            <a:r>
              <a:rPr lang="zh-CN" altLang="zh-CN" sz="4220" smtClean="0">
                <a:solidFill>
                  <a:srgbClr val="000000"/>
                </a:solidFill>
                <a:ea typeface="华文新魏" panose="02010800040101010101" pitchFamily="2" charset="-122"/>
              </a:rPr>
              <a:t>设置账户是对会计对象的具体内容进行分类核算和监督的一种专门方法。</a:t>
            </a:r>
            <a:endParaRPr lang="zh-CN" altLang="zh-CN" smtClean="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7346"/>
                                        </p:tgtEl>
                                        <p:attrNameLst>
                                          <p:attrName>style.visibility</p:attrName>
                                        </p:attrNameLst>
                                      </p:cBhvr>
                                      <p:to>
                                        <p:strVal val="visible"/>
                                      </p:to>
                                    </p:set>
                                    <p:animEffect filter="blinds(horizontal)">
                                      <p:cBhvr>
                                        <p:cTn id="7" dur="500"/>
                                        <p:tgtEl>
                                          <p:spTgt spid="5734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7347">
                                            <p:txEl>
                                              <p:pRg st="0" end="0"/>
                                            </p:txEl>
                                          </p:spTgt>
                                        </p:tgtEl>
                                        <p:attrNameLst>
                                          <p:attrName>style.visibility</p:attrName>
                                        </p:attrNameLst>
                                      </p:cBhvr>
                                      <p:to>
                                        <p:strVal val="visible"/>
                                      </p:to>
                                    </p:set>
                                    <p:animEffect filter="wipe(up)">
                                      <p:cBhvr>
                                        <p:cTn id="11" dur="500"/>
                                        <p:tgtEl>
                                          <p:spTgt spid="573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bldLvl="0" animBg="1"/>
      <p:bldP spid="57347" grpId="0" bldLvl="0" build="p"/>
    </p:bld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8370" name="Rectangle 2"/>
          <p:cNvSpPr>
            <a:spLocks noGrp="1" noChangeArrowheads="1"/>
          </p:cNvSpPr>
          <p:nvPr>
            <p:ph type="title" idx="4294967295"/>
          </p:nvPr>
        </p:nvSpPr>
        <p:spPr>
          <a:xfrm>
            <a:off x="668655" y="879475"/>
            <a:ext cx="4928870" cy="1031240"/>
          </a:xfrm>
          <a:ln w="57150" cmpd="thickThin">
            <a:solidFill>
              <a:srgbClr val="FF0066"/>
            </a:solidFill>
            <a:bevel/>
          </a:ln>
        </p:spPr>
        <p:txBody>
          <a:bodyPr/>
          <a:lstStyle/>
          <a:p>
            <a:pPr eaLnBrk="1" hangingPunct="1"/>
            <a:r>
              <a:rPr lang="zh-CN" altLang="zh-CN" smtClean="0">
                <a:latin typeface="黑体" panose="02010609060101010101" pitchFamily="49" charset="-122"/>
                <a:ea typeface="黑体" panose="02010609060101010101" pitchFamily="49" charset="-122"/>
                <a:sym typeface="黑体" panose="02010609060101010101" pitchFamily="49" charset="-122"/>
              </a:rPr>
              <a:t>复 式 记 账</a:t>
            </a:r>
            <a:endParaRPr lang="zh-CN" altLang="zh-CN" smtClean="0"/>
          </a:p>
        </p:txBody>
      </p:sp>
      <p:sp>
        <p:nvSpPr>
          <p:cNvPr id="58371" name="Rectangle 3"/>
          <p:cNvSpPr>
            <a:spLocks noGrp="1" noChangeArrowheads="1"/>
          </p:cNvSpPr>
          <p:nvPr>
            <p:ph type="body" idx="4294967295"/>
          </p:nvPr>
        </p:nvSpPr>
        <p:spPr>
          <a:xfrm>
            <a:off x="1929765" y="2529840"/>
            <a:ext cx="10928985" cy="2491105"/>
          </a:xfrm>
        </p:spPr>
        <p:txBody>
          <a:bodyPr/>
          <a:lstStyle/>
          <a:p>
            <a:pPr eaLnBrk="1" hangingPunct="1"/>
            <a:r>
              <a:rPr lang="zh-CN" altLang="zh-CN" sz="4220" b="1" dirty="0" smtClean="0">
                <a:solidFill>
                  <a:srgbClr val="000000"/>
                </a:solidFill>
                <a:ea typeface="华文新魏" panose="02010800040101010101" pitchFamily="2" charset="-122"/>
              </a:rPr>
              <a:t>复式记账是对每项经济业务都以相等的金额同时在</a:t>
            </a:r>
            <a:r>
              <a:rPr lang="zh-CN" altLang="zh-CN" sz="4220" b="1" dirty="0" smtClean="0">
                <a:solidFill>
                  <a:srgbClr val="FF0000"/>
                </a:solidFill>
                <a:ea typeface="华文新魏" panose="02010800040101010101" pitchFamily="2" charset="-122"/>
              </a:rPr>
              <a:t>两个或两个以上</a:t>
            </a:r>
            <a:r>
              <a:rPr lang="zh-CN" altLang="zh-CN" sz="4220" b="1" dirty="0" smtClean="0">
                <a:solidFill>
                  <a:srgbClr val="000000"/>
                </a:solidFill>
                <a:ea typeface="华文新魏" panose="02010800040101010101" pitchFamily="2" charset="-122"/>
              </a:rPr>
              <a:t>相互联系的账户中进行登记</a:t>
            </a:r>
            <a:r>
              <a:rPr lang="zh-CN" altLang="zh-CN" sz="4220" b="1" dirty="0" smtClean="0">
                <a:solidFill>
                  <a:srgbClr val="000000"/>
                </a:solidFill>
              </a:rPr>
              <a:t>。</a:t>
            </a:r>
            <a:endParaRPr lang="zh-CN" altLang="zh-CN" dirty="0" smtClean="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8370"/>
                                        </p:tgtEl>
                                        <p:attrNameLst>
                                          <p:attrName>style.visibility</p:attrName>
                                        </p:attrNameLst>
                                      </p:cBhvr>
                                      <p:to>
                                        <p:strVal val="visible"/>
                                      </p:to>
                                    </p:set>
                                    <p:animEffect filter="dissolve">
                                      <p:cBhvr>
                                        <p:cTn id="7" dur="500"/>
                                        <p:tgtEl>
                                          <p:spTgt spid="58370"/>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58371">
                                            <p:txEl>
                                              <p:pRg st="0" end="0"/>
                                            </p:txEl>
                                          </p:spTgt>
                                        </p:tgtEl>
                                        <p:attrNameLst>
                                          <p:attrName>style.visibility</p:attrName>
                                        </p:attrNameLst>
                                      </p:cBhvr>
                                      <p:to>
                                        <p:strVal val="visible"/>
                                      </p:to>
                                    </p:set>
                                    <p:animEffect filter="dissolve">
                                      <p:cBhvr>
                                        <p:cTn id="11" dur="500"/>
                                        <p:tgtEl>
                                          <p:spTgt spid="583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bldLvl="0" animBg="1"/>
      <p:bldP spid="58371" grpId="0" bldLvl="0" build="p"/>
    </p:bld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9394" name="Rectangle 2"/>
          <p:cNvSpPr>
            <a:spLocks noGrp="1" noChangeArrowheads="1"/>
          </p:cNvSpPr>
          <p:nvPr>
            <p:ph type="title" idx="4294967295"/>
          </p:nvPr>
        </p:nvSpPr>
        <p:spPr>
          <a:xfrm>
            <a:off x="596900" y="951865"/>
            <a:ext cx="7520940" cy="901065"/>
          </a:xfrm>
          <a:ln w="57150" cmpd="thinThick">
            <a:solidFill>
              <a:srgbClr val="FF0066"/>
            </a:solidFill>
            <a:bevel/>
          </a:ln>
        </p:spPr>
        <p:txBody>
          <a:bodyPr/>
          <a:lstStyle/>
          <a:p>
            <a:pPr eaLnBrk="1" hangingPunct="1"/>
            <a:r>
              <a:rPr lang="zh-CN" altLang="zh-CN" smtClean="0">
                <a:ea typeface="黑体" panose="02010609060101010101" pitchFamily="49" charset="-122"/>
              </a:rPr>
              <a:t>审核和填制会计凭证</a:t>
            </a:r>
            <a:endParaRPr lang="zh-CN" altLang="zh-CN" smtClean="0"/>
          </a:p>
        </p:txBody>
      </p:sp>
      <p:sp>
        <p:nvSpPr>
          <p:cNvPr id="59395" name="Rectangle 3"/>
          <p:cNvSpPr>
            <a:spLocks noGrp="1" noChangeArrowheads="1"/>
          </p:cNvSpPr>
          <p:nvPr>
            <p:ph type="body" idx="4294967295"/>
          </p:nvPr>
        </p:nvSpPr>
        <p:spPr>
          <a:xfrm>
            <a:off x="1929765" y="2288540"/>
            <a:ext cx="10928985" cy="3536315"/>
          </a:xfrm>
        </p:spPr>
        <p:txBody>
          <a:bodyPr/>
          <a:lstStyle/>
          <a:p>
            <a:pPr eaLnBrk="1" hangingPunct="1"/>
            <a:r>
              <a:rPr lang="zh-CN" altLang="zh-CN" sz="4220" b="1" smtClean="0">
                <a:solidFill>
                  <a:srgbClr val="000000"/>
                </a:solidFill>
                <a:ea typeface="华文新魏" panose="02010800040101010101" pitchFamily="2" charset="-122"/>
              </a:rPr>
              <a:t>会计凭证是具有一定格式，用以记录经济业务发生和完成情况的书面证明。</a:t>
            </a:r>
            <a:endParaRPr lang="zh-CN" altLang="zh-CN" smtClean="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9394"/>
                                        </p:tgtEl>
                                        <p:attrNameLst>
                                          <p:attrName>style.visibility</p:attrName>
                                        </p:attrNameLst>
                                      </p:cBhvr>
                                      <p:to>
                                        <p:strVal val="visible"/>
                                      </p:to>
                                    </p:set>
                                    <p:anim calcmode="lin" valueType="num">
                                      <p:cBhvr>
                                        <p:cTn id="7" dur="500" fill="hold"/>
                                        <p:tgtEl>
                                          <p:spTgt spid="59394"/>
                                        </p:tgtEl>
                                        <p:attrNameLst>
                                          <p:attrName>ppt_x</p:attrName>
                                        </p:attrNameLst>
                                      </p:cBhvr>
                                      <p:tavLst>
                                        <p:tav tm="0">
                                          <p:val>
                                            <p:strVal val="0-#ppt_w/2"/>
                                          </p:val>
                                        </p:tav>
                                        <p:tav tm="100000">
                                          <p:val>
                                            <p:strVal val="#ppt_x"/>
                                          </p:val>
                                        </p:tav>
                                      </p:tavLst>
                                    </p:anim>
                                    <p:anim calcmode="lin" valueType="num">
                                      <p:cBhvr>
                                        <p:cTn id="8" dur="500" fill="hold"/>
                                        <p:tgtEl>
                                          <p:spTgt spid="5939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59395">
                                            <p:txEl>
                                              <p:pRg st="0" end="0"/>
                                            </p:txEl>
                                          </p:spTgt>
                                        </p:tgtEl>
                                        <p:attrNameLst>
                                          <p:attrName>style.visibility</p:attrName>
                                        </p:attrNameLst>
                                      </p:cBhvr>
                                      <p:to>
                                        <p:strVal val="visible"/>
                                      </p:to>
                                    </p:set>
                                    <p:animEffect filter="randombar(horizontal)">
                                      <p:cBhvr>
                                        <p:cTn id="12" dur="500"/>
                                        <p:tgtEl>
                                          <p:spTgt spid="5939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4" grpId="0" bldLvl="0" animBg="1"/>
      <p:bldP spid="59395" grpId="0" bldLvl="0" build="p"/>
    </p:bld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0418" name="Rectangle 2"/>
          <p:cNvSpPr>
            <a:spLocks noGrp="1" noChangeArrowheads="1"/>
          </p:cNvSpPr>
          <p:nvPr>
            <p:ph type="title" idx="4294967295"/>
          </p:nvPr>
        </p:nvSpPr>
        <p:spPr>
          <a:xfrm>
            <a:off x="668655" y="951865"/>
            <a:ext cx="6553835" cy="901065"/>
          </a:xfrm>
          <a:ln w="57150" cmpd="thickThin">
            <a:solidFill>
              <a:srgbClr val="FF0066"/>
            </a:solidFill>
            <a:bevel/>
          </a:ln>
        </p:spPr>
        <p:txBody>
          <a:bodyPr/>
          <a:lstStyle/>
          <a:p>
            <a:pPr eaLnBrk="1" hangingPunct="1"/>
            <a:r>
              <a:rPr lang="zh-CN" altLang="zh-CN" smtClean="0">
                <a:ea typeface="黑体" panose="02010609060101010101" pitchFamily="49" charset="-122"/>
              </a:rPr>
              <a:t>登   记   账   簿</a:t>
            </a:r>
            <a:endParaRPr lang="zh-CN" altLang="zh-CN" smtClean="0"/>
          </a:p>
        </p:txBody>
      </p:sp>
      <p:sp>
        <p:nvSpPr>
          <p:cNvPr id="60419" name="Rectangle 3"/>
          <p:cNvSpPr>
            <a:spLocks noGrp="1" noChangeArrowheads="1"/>
          </p:cNvSpPr>
          <p:nvPr>
            <p:ph type="body" idx="4294967295"/>
          </p:nvPr>
        </p:nvSpPr>
        <p:spPr>
          <a:xfrm>
            <a:off x="885190" y="2536190"/>
            <a:ext cx="10928985" cy="2571750"/>
          </a:xfrm>
        </p:spPr>
        <p:txBody>
          <a:bodyPr/>
          <a:lstStyle/>
          <a:p>
            <a:pPr eaLnBrk="1" hangingPunct="1"/>
            <a:r>
              <a:rPr lang="zh-CN" altLang="zh-CN" sz="4220" b="1" smtClean="0">
                <a:solidFill>
                  <a:srgbClr val="000000"/>
                </a:solidFill>
                <a:ea typeface="华文新魏" panose="02010800040101010101" pitchFamily="2" charset="-122"/>
              </a:rPr>
              <a:t>登记账簿就是在账簿中连续地、完整地、科学地记录和反映经济活动和财务收支的一种方法。</a:t>
            </a:r>
            <a:endParaRPr lang="zh-CN" altLang="zh-CN" smtClean="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0418"/>
                                        </p:tgtEl>
                                        <p:attrNameLst>
                                          <p:attrName>style.visibility</p:attrName>
                                        </p:attrNameLst>
                                      </p:cBhvr>
                                      <p:to>
                                        <p:strVal val="visible"/>
                                      </p:to>
                                    </p:set>
                                    <p:animEffect filter="box(out)">
                                      <p:cBhvr>
                                        <p:cTn id="7" dur="500"/>
                                        <p:tgtEl>
                                          <p:spTgt spid="60418"/>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60419"/>
                                        </p:tgtEl>
                                        <p:attrNameLst>
                                          <p:attrName>style.visibility</p:attrName>
                                        </p:attrNameLst>
                                      </p:cBhvr>
                                      <p:to>
                                        <p:strVal val="visible"/>
                                      </p:to>
                                    </p:set>
                                    <p:anim calcmode="lin" valueType="num">
                                      <p:cBhvr>
                                        <p:cTn id="11" dur="500" fill="hold"/>
                                        <p:tgtEl>
                                          <p:spTgt spid="60419"/>
                                        </p:tgtEl>
                                        <p:attrNameLst>
                                          <p:attrName>ppt_x</p:attrName>
                                        </p:attrNameLst>
                                      </p:cBhvr>
                                      <p:tavLst>
                                        <p:tav tm="0">
                                          <p:val>
                                            <p:strVal val="0-#ppt_w/2"/>
                                          </p:val>
                                        </p:tav>
                                        <p:tav tm="100000">
                                          <p:val>
                                            <p:strVal val="#ppt_x"/>
                                          </p:val>
                                        </p:tav>
                                      </p:tavLst>
                                    </p:anim>
                                    <p:anim calcmode="lin" valueType="num">
                                      <p:cBhvr>
                                        <p:cTn id="12" dur="500" fill="hold"/>
                                        <p:tgtEl>
                                          <p:spTgt spid="604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8" grpId="0" bldLvl="0" animBg="1"/>
      <p:bldP spid="60419" grpId="0" bldLvl="0"/>
    </p:bld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2" name="Rectangle 2"/>
          <p:cNvSpPr>
            <a:spLocks noGrp="1" noChangeArrowheads="1"/>
          </p:cNvSpPr>
          <p:nvPr>
            <p:ph type="title" idx="4294967295"/>
          </p:nvPr>
        </p:nvSpPr>
        <p:spPr>
          <a:xfrm>
            <a:off x="596900" y="807720"/>
            <a:ext cx="6107430" cy="950595"/>
          </a:xfrm>
          <a:ln w="57150" cmpd="thickThin">
            <a:solidFill>
              <a:srgbClr val="FF0066"/>
            </a:solidFill>
            <a:bevel/>
          </a:ln>
        </p:spPr>
        <p:txBody>
          <a:bodyPr/>
          <a:lstStyle/>
          <a:p>
            <a:pPr eaLnBrk="1" hangingPunct="1"/>
            <a:r>
              <a:rPr lang="zh-CN" altLang="zh-CN" smtClean="0">
                <a:ea typeface="黑体" panose="02010609060101010101" pitchFamily="49" charset="-122"/>
              </a:rPr>
              <a:t>成   本   计   算</a:t>
            </a:r>
            <a:endParaRPr lang="zh-CN" altLang="zh-CN" smtClean="0"/>
          </a:p>
        </p:txBody>
      </p:sp>
      <p:sp>
        <p:nvSpPr>
          <p:cNvPr id="61443" name="Rectangle 3"/>
          <p:cNvSpPr>
            <a:spLocks noGrp="1" noChangeArrowheads="1"/>
          </p:cNvSpPr>
          <p:nvPr>
            <p:ph type="body" idx="4294967295"/>
          </p:nvPr>
        </p:nvSpPr>
        <p:spPr>
          <a:xfrm>
            <a:off x="885190" y="2103755"/>
            <a:ext cx="11015345" cy="3832225"/>
          </a:xfrm>
        </p:spPr>
        <p:txBody>
          <a:bodyPr/>
          <a:lstStyle/>
          <a:p>
            <a:pPr eaLnBrk="1" hangingPunct="1"/>
            <a:r>
              <a:rPr lang="zh-CN" altLang="zh-CN" sz="4220" b="1" smtClean="0">
                <a:solidFill>
                  <a:srgbClr val="000000"/>
                </a:solidFill>
                <a:ea typeface="华文新魏" panose="02010800040101010101" pitchFamily="2" charset="-122"/>
              </a:rPr>
              <a:t>成本计算是按一定的成本对象，对生产经营过程中所发生的成本费用进行归集和分配，计算各对象的总成本和单位成本的一种专门方法。</a:t>
            </a:r>
            <a:endParaRPr lang="zh-CN" altLang="zh-CN" smtClean="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61442"/>
                                        </p:tgtEl>
                                        <p:attrNameLst>
                                          <p:attrName>style.visibility</p:attrName>
                                        </p:attrNameLst>
                                      </p:cBhvr>
                                      <p:to>
                                        <p:strVal val="visible"/>
                                      </p:to>
                                    </p:set>
                                    <p:animEffect filter="box(in)">
                                      <p:cBhvr>
                                        <p:cTn id="7" dur="500"/>
                                        <p:tgtEl>
                                          <p:spTgt spid="61442"/>
                                        </p:tgtEl>
                                      </p:cBhvr>
                                    </p:animEffect>
                                  </p:childTnLst>
                                </p:cTn>
                              </p:par>
                            </p:childTnLst>
                          </p:cTn>
                        </p:par>
                        <p:par>
                          <p:cTn id="8" fill="hold">
                            <p:stCondLst>
                              <p:cond delay="500"/>
                            </p:stCondLst>
                            <p:childTnLst>
                              <p:par>
                                <p:cTn id="9" presetID="16" presetClass="entr" presetSubtype="26" fill="hold" grpId="0" nodeType="afterEffect">
                                  <p:stCondLst>
                                    <p:cond delay="0"/>
                                  </p:stCondLst>
                                  <p:childTnLst>
                                    <p:set>
                                      <p:cBhvr>
                                        <p:cTn id="10" dur="1" fill="hold">
                                          <p:stCondLst>
                                            <p:cond delay="0"/>
                                          </p:stCondLst>
                                        </p:cTn>
                                        <p:tgtEl>
                                          <p:spTgt spid="61443">
                                            <p:txEl>
                                              <p:pRg st="0" end="0"/>
                                            </p:txEl>
                                          </p:spTgt>
                                        </p:tgtEl>
                                        <p:attrNameLst>
                                          <p:attrName>style.visibility</p:attrName>
                                        </p:attrNameLst>
                                      </p:cBhvr>
                                      <p:to>
                                        <p:strVal val="visible"/>
                                      </p:to>
                                    </p:set>
                                    <p:animEffect filter="barn(inHorizontal)">
                                      <p:cBhvr>
                                        <p:cTn id="11" dur="500"/>
                                        <p:tgtEl>
                                          <p:spTgt spid="614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bldLvl="0" animBg="1"/>
      <p:bldP spid="61443" grpId="0" bldLvl="0" build="p"/>
    </p:bld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2466" name="Rectangle 2"/>
          <p:cNvSpPr>
            <a:spLocks noGrp="1" noChangeArrowheads="1"/>
          </p:cNvSpPr>
          <p:nvPr>
            <p:ph type="title" idx="4294967295"/>
          </p:nvPr>
        </p:nvSpPr>
        <p:spPr>
          <a:xfrm>
            <a:off x="1029335" y="807720"/>
            <a:ext cx="6536690" cy="950595"/>
          </a:xfrm>
          <a:ln w="57150" cmpd="thickThin">
            <a:solidFill>
              <a:srgbClr val="FF0066"/>
            </a:solidFill>
            <a:bevel/>
          </a:ln>
        </p:spPr>
        <p:txBody>
          <a:bodyPr/>
          <a:lstStyle/>
          <a:p>
            <a:pPr eaLnBrk="1" hangingPunct="1"/>
            <a:r>
              <a:rPr lang="zh-CN" altLang="zh-CN" smtClean="0">
                <a:ea typeface="黑体" panose="02010609060101010101" pitchFamily="49" charset="-122"/>
              </a:rPr>
              <a:t>财   产   清   查</a:t>
            </a:r>
            <a:endParaRPr lang="zh-CN" altLang="zh-CN" smtClean="0"/>
          </a:p>
        </p:txBody>
      </p:sp>
      <p:sp>
        <p:nvSpPr>
          <p:cNvPr id="62467" name="Rectangle 3"/>
          <p:cNvSpPr>
            <a:spLocks noGrp="1" noChangeArrowheads="1"/>
          </p:cNvSpPr>
          <p:nvPr>
            <p:ph type="body" idx="4294967295"/>
          </p:nvPr>
        </p:nvSpPr>
        <p:spPr>
          <a:xfrm>
            <a:off x="956945" y="2247900"/>
            <a:ext cx="11056620" cy="3208655"/>
          </a:xfrm>
        </p:spPr>
        <p:txBody>
          <a:bodyPr/>
          <a:lstStyle/>
          <a:p>
            <a:pPr eaLnBrk="1" hangingPunct="1"/>
            <a:r>
              <a:rPr lang="zh-CN" altLang="zh-CN" sz="4220" b="1" smtClean="0">
                <a:solidFill>
                  <a:srgbClr val="000000"/>
                </a:solidFill>
                <a:ea typeface="华文新魏" panose="02010800040101010101" pitchFamily="2" charset="-122"/>
              </a:rPr>
              <a:t>财产清查是对各项财产物资进行实物盘点、账面核对以及对各项往来款项进行查询、核对，以保证账账、账实相符的一种专门方法。</a:t>
            </a:r>
            <a:endParaRPr lang="zh-CN" altLang="zh-CN" smtClean="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62466"/>
                                        </p:tgtEl>
                                        <p:attrNameLst>
                                          <p:attrName>style.visibility</p:attrName>
                                        </p:attrNameLst>
                                      </p:cBhvr>
                                      <p:to>
                                        <p:strVal val="visible"/>
                                      </p:to>
                                    </p:set>
                                    <p:animEffect filter="checkerboard(across)">
                                      <p:cBhvr>
                                        <p:cTn id="7" dur="500"/>
                                        <p:tgtEl>
                                          <p:spTgt spid="6246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62467"/>
                                        </p:tgtEl>
                                        <p:attrNameLst>
                                          <p:attrName>style.visibility</p:attrName>
                                        </p:attrNameLst>
                                      </p:cBhvr>
                                      <p:to>
                                        <p:strVal val="visible"/>
                                      </p:to>
                                    </p:set>
                                    <p:animEffect filter="barn(inVertical)">
                                      <p:cBhvr>
                                        <p:cTn id="11" dur="500"/>
                                        <p:tgtEl>
                                          <p:spTgt spid="624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bldLvl="0" animBg="1"/>
      <p:bldP spid="62467" grpId="0" bldLvl="0"/>
    </p:bld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490" name="Rectangle 2"/>
          <p:cNvSpPr>
            <a:spLocks noGrp="1" noChangeArrowheads="1"/>
          </p:cNvSpPr>
          <p:nvPr>
            <p:ph type="title" idx="4294967295"/>
          </p:nvPr>
        </p:nvSpPr>
        <p:spPr>
          <a:xfrm>
            <a:off x="812800" y="879475"/>
            <a:ext cx="7520305" cy="950595"/>
          </a:xfrm>
          <a:ln w="57150" cmpd="thickThin">
            <a:solidFill>
              <a:srgbClr val="FF0066"/>
            </a:solidFill>
            <a:bevel/>
          </a:ln>
        </p:spPr>
        <p:txBody>
          <a:bodyPr/>
          <a:lstStyle/>
          <a:p>
            <a:pPr eaLnBrk="1" hangingPunct="1"/>
            <a:r>
              <a:rPr lang="zh-CN" altLang="zh-CN" smtClean="0">
                <a:ea typeface="黑体" panose="02010609060101010101" pitchFamily="49" charset="-122"/>
              </a:rPr>
              <a:t>编 制 会 计 报 表</a:t>
            </a:r>
            <a:endParaRPr lang="zh-CN" altLang="zh-CN" smtClean="0"/>
          </a:p>
        </p:txBody>
      </p:sp>
      <p:sp>
        <p:nvSpPr>
          <p:cNvPr id="63491" name="Rectangle 3"/>
          <p:cNvSpPr>
            <a:spLocks noGrp="1" noChangeArrowheads="1"/>
          </p:cNvSpPr>
          <p:nvPr>
            <p:ph type="body" idx="4294967295"/>
          </p:nvPr>
        </p:nvSpPr>
        <p:spPr>
          <a:xfrm>
            <a:off x="1245235" y="2491740"/>
            <a:ext cx="10790555" cy="3524885"/>
          </a:xfrm>
        </p:spPr>
        <p:txBody>
          <a:bodyPr/>
          <a:lstStyle/>
          <a:p>
            <a:pPr eaLnBrk="1" hangingPunct="1"/>
            <a:r>
              <a:rPr lang="zh-CN" altLang="zh-CN" sz="4220" b="1" smtClean="0">
                <a:solidFill>
                  <a:srgbClr val="000000"/>
                </a:solidFill>
                <a:ea typeface="华文新魏" panose="02010800040101010101" pitchFamily="2" charset="-122"/>
              </a:rPr>
              <a:t>编制会计报表是以书面报告的形式，定期总括反映生产经营活动的财务状况和经营成果的一种专门方法。</a:t>
            </a:r>
            <a:endParaRPr lang="zh-CN" altLang="zh-CN" smtClean="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63490"/>
                                        </p:tgtEl>
                                        <p:attrNameLst>
                                          <p:attrName>style.visibility</p:attrName>
                                        </p:attrNameLst>
                                      </p:cBhvr>
                                      <p:to>
                                        <p:strVal val="visible"/>
                                      </p:to>
                                    </p:set>
                                    <p:animEffect filter="box(in)">
                                      <p:cBhvr>
                                        <p:cTn id="7" dur="500"/>
                                        <p:tgtEl>
                                          <p:spTgt spid="63490"/>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63491">
                                            <p:txEl>
                                              <p:pRg st="0" end="0"/>
                                            </p:txEl>
                                          </p:spTgt>
                                        </p:tgtEl>
                                        <p:attrNameLst>
                                          <p:attrName>style.visibility</p:attrName>
                                        </p:attrNameLst>
                                      </p:cBhvr>
                                      <p:to>
                                        <p:strVal val="visible"/>
                                      </p:to>
                                    </p:set>
                                    <p:anim calcmode="lin" valueType="num">
                                      <p:cBhvr>
                                        <p:cTn id="11" dur="500" fill="hold"/>
                                        <p:tgtEl>
                                          <p:spTgt spid="63491">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63491">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bldLvl="0" animBg="1"/>
      <p:bldP spid="63491" grpId="0" bldLvl="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idx="4294967295"/>
          </p:nvPr>
        </p:nvSpPr>
        <p:spPr>
          <a:xfrm>
            <a:off x="535940" y="375920"/>
            <a:ext cx="9215120" cy="838835"/>
          </a:xfrm>
          <a:ln w="57150" cmpd="thickThin">
            <a:solidFill>
              <a:srgbClr val="FF0066"/>
            </a:solidFill>
            <a:bevel/>
          </a:ln>
        </p:spPr>
        <p:txBody>
          <a:bodyPr/>
          <a:lstStyle/>
          <a:p>
            <a:pPr eaLnBrk="1" hangingPunct="1"/>
            <a:r>
              <a:rPr lang="zh-CN" altLang="zh-CN" sz="4220" smtClean="0">
                <a:ea typeface="黑体" panose="02010609060101010101" pitchFamily="49" charset="-122"/>
              </a:rPr>
              <a:t>会计核算方法之间的联系</a:t>
            </a:r>
            <a:endParaRPr lang="zh-CN" altLang="zh-CN" smtClean="0"/>
          </a:p>
        </p:txBody>
      </p:sp>
      <p:sp>
        <p:nvSpPr>
          <p:cNvPr id="66563" name="Rectangle 3"/>
          <p:cNvSpPr>
            <a:spLocks noGrp="1" noChangeArrowheads="1"/>
          </p:cNvSpPr>
          <p:nvPr>
            <p:ph type="body" idx="4294967295"/>
          </p:nvPr>
        </p:nvSpPr>
        <p:spPr>
          <a:xfrm>
            <a:off x="965200" y="1446530"/>
            <a:ext cx="11893550" cy="1928495"/>
          </a:xfrm>
        </p:spPr>
        <p:txBody>
          <a:bodyPr>
            <a:normAutofit lnSpcReduction="10000"/>
          </a:bodyPr>
          <a:lstStyle/>
          <a:p>
            <a:pPr eaLnBrk="1" hangingPunct="1">
              <a:lnSpc>
                <a:spcPct val="90000"/>
              </a:lnSpc>
            </a:pPr>
            <a:r>
              <a:rPr lang="en-US" altLang="zh-CN" sz="2955" b="1" smtClean="0">
                <a:solidFill>
                  <a:srgbClr val="000000"/>
                </a:solidFill>
                <a:ea typeface="华文新魏" panose="02010800040101010101" pitchFamily="2" charset="-122"/>
              </a:rPr>
              <a:t>   </a:t>
            </a:r>
            <a:r>
              <a:rPr lang="zh-CN" altLang="en-US" sz="2955" b="1" smtClean="0">
                <a:solidFill>
                  <a:srgbClr val="000000"/>
                </a:solidFill>
                <a:ea typeface="华文新魏" panose="02010800040101010101" pitchFamily="2" charset="-122"/>
              </a:rPr>
              <a:t>会计核算的七种方法是相互联系、紧密配合的，构成了一个完整的会计核算方法体系。</a:t>
            </a:r>
            <a:endParaRPr lang="zh-CN" altLang="en-US" sz="2955" b="1" smtClean="0">
              <a:solidFill>
                <a:srgbClr val="000000"/>
              </a:solidFill>
              <a:ea typeface="华文新魏" panose="02010800040101010101" pitchFamily="2" charset="-122"/>
            </a:endParaRPr>
          </a:p>
          <a:p>
            <a:pPr eaLnBrk="1" hangingPunct="1">
              <a:lnSpc>
                <a:spcPct val="90000"/>
              </a:lnSpc>
              <a:buFont typeface="Wingdings" panose="05000000000000000000" pitchFamily="2" charset="2"/>
              <a:buNone/>
            </a:pPr>
            <a:r>
              <a:rPr lang="zh-CN" altLang="en-US" sz="2955" b="1" smtClean="0">
                <a:solidFill>
                  <a:srgbClr val="000000"/>
                </a:solidFill>
                <a:ea typeface="华文新魏" panose="02010800040101010101" pitchFamily="2" charset="-122"/>
              </a:rPr>
              <a:t>其用图示：</a:t>
            </a:r>
            <a:endParaRPr lang="zh-CN" altLang="en-US" sz="2955" b="1" smtClean="0">
              <a:solidFill>
                <a:srgbClr val="000000"/>
              </a:solidFill>
              <a:ea typeface="华文新魏" panose="02010800040101010101" pitchFamily="2" charset="-122"/>
            </a:endParaRPr>
          </a:p>
          <a:p>
            <a:pPr eaLnBrk="1" hangingPunct="1">
              <a:lnSpc>
                <a:spcPct val="90000"/>
              </a:lnSpc>
              <a:buFont typeface="Wingdings" panose="05000000000000000000" pitchFamily="2" charset="2"/>
              <a:buNone/>
            </a:pPr>
            <a:r>
              <a:rPr lang="zh-CN" altLang="en-US" sz="2955" b="1" smtClean="0">
                <a:solidFill>
                  <a:srgbClr val="000000"/>
                </a:solidFill>
                <a:ea typeface="华文新魏" panose="02010800040101010101" pitchFamily="2" charset="-122"/>
              </a:rPr>
              <a:t>                     会计核算方法关系图</a:t>
            </a:r>
            <a:endParaRPr lang="zh-CN" altLang="en-US" sz="2955" b="1" smtClean="0">
              <a:solidFill>
                <a:srgbClr val="000000"/>
              </a:solidFill>
              <a:ea typeface="华文新魏" panose="02010800040101010101" pitchFamily="2" charset="-122"/>
            </a:endParaRPr>
          </a:p>
          <a:p>
            <a:pPr eaLnBrk="1" hangingPunct="1">
              <a:lnSpc>
                <a:spcPct val="90000"/>
              </a:lnSpc>
              <a:buFont typeface="Wingdings" panose="05000000000000000000" pitchFamily="2" charset="2"/>
              <a:buNone/>
            </a:pPr>
            <a:endParaRPr lang="zh-CN" altLang="en-US" sz="2955" b="1" smtClean="0">
              <a:solidFill>
                <a:srgbClr val="000000"/>
              </a:solidFill>
              <a:ea typeface="华文新魏" panose="02010800040101010101" pitchFamily="2" charset="-122"/>
            </a:endParaRPr>
          </a:p>
        </p:txBody>
      </p:sp>
      <p:graphicFrame>
        <p:nvGraphicFramePr>
          <p:cNvPr id="64516" name="Group 119"/>
          <p:cNvGraphicFramePr>
            <a:graphicFrameLocks noGrp="1"/>
          </p:cNvGraphicFramePr>
          <p:nvPr/>
        </p:nvGraphicFramePr>
        <p:xfrm>
          <a:off x="3643465" y="4821767"/>
          <a:ext cx="2249805" cy="883920"/>
        </p:xfrm>
        <a:graphic>
          <a:graphicData uri="http://schemas.openxmlformats.org/drawingml/2006/table">
            <a:tbl>
              <a:tblPr/>
              <a:tblGrid>
                <a:gridCol w="2249805"/>
              </a:tblGrid>
              <a:tr h="883920">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zh-CN" sz="2110" b="1" i="1" u="none" strike="noStrike" cap="none" normalizeH="0" baseline="0" smtClean="0">
                          <a:ln>
                            <a:noFill/>
                          </a:ln>
                          <a:solidFill>
                            <a:srgbClr val="FF3300"/>
                          </a:solidFill>
                          <a:effectLst/>
                          <a:latin typeface="Tahoma" panose="020B0604030504040204" pitchFamily="34" charset="0"/>
                          <a:ea typeface="宋体" panose="02010600030101010101" pitchFamily="2" charset="-122"/>
                          <a:sym typeface="Tahoma" panose="020B0604030504040204" pitchFamily="34" charset="0"/>
                        </a:rPr>
                        <a:t>审核和填制</a:t>
                      </a:r>
                      <a:endParaRPr kumimoji="0" lang="zh-CN" altLang="zh-CN" sz="2110" b="1" i="1" u="none" strike="noStrike" cap="none" normalizeH="0" baseline="0" smtClean="0">
                        <a:ln>
                          <a:noFill/>
                        </a:ln>
                        <a:solidFill>
                          <a:srgbClr val="FF3300"/>
                        </a:solidFill>
                        <a:effectLst/>
                        <a:latin typeface="Tahoma" panose="020B0604030504040204" pitchFamily="34" charset="0"/>
                        <a:ea typeface="宋体" panose="02010600030101010101" pitchFamily="2" charset="-122"/>
                        <a:sym typeface="Tahoma" panose="020B0604030504040204" pitchFamily="34" charset="0"/>
                      </a:endParaRPr>
                    </a:p>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zh-CN" sz="2110" b="1" i="1" u="none" strike="noStrike" cap="none" normalizeH="0" baseline="0" smtClean="0">
                          <a:ln>
                            <a:noFill/>
                          </a:ln>
                          <a:solidFill>
                            <a:srgbClr val="FF3300"/>
                          </a:solidFill>
                          <a:effectLst/>
                          <a:latin typeface="Tahoma" panose="020B0604030504040204" pitchFamily="34" charset="0"/>
                          <a:ea typeface="宋体" panose="02010600030101010101" pitchFamily="2" charset="-122"/>
                          <a:sym typeface="Tahoma" panose="020B0604030504040204" pitchFamily="34" charset="0"/>
                        </a:rPr>
                        <a:t>会计凭证</a:t>
                      </a:r>
                      <a:endParaRPr kumimoji="0" lang="zh-CN" altLang="zh-CN"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128580" marR="128580" marT="48217" marB="48217" horzOverflow="overflow">
                    <a:lnL w="28575"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28575" cap="flat" cmpd="sng" algn="ctr">
                      <a:solidFill>
                        <a:schemeClr val="tx1"/>
                      </a:solidFill>
                      <a:prstDash val="solid"/>
                      <a:bevel/>
                      <a:headEnd type="none" w="med" len="med"/>
                      <a:tailEnd type="none" w="med" len="med"/>
                    </a:lnT>
                    <a:lnB w="28575" cap="flat" cmpd="sng" algn="ctr">
                      <a:solidFill>
                        <a:schemeClr val="tx1"/>
                      </a:solidFill>
                      <a:prstDash val="solid"/>
                      <a:bevel/>
                      <a:headEnd type="none" w="med" len="med"/>
                      <a:tailEnd type="none" w="med" len="med"/>
                    </a:lnB>
                    <a:lnTlToBr>
                      <a:noFill/>
                    </a:lnTlToBr>
                    <a:lnBlToTr>
                      <a:noFill/>
                    </a:lnBlToTr>
                    <a:gradFill rotWithShape="0">
                      <a:gsLst>
                        <a:gs pos="0">
                          <a:srgbClr val="66FF66"/>
                        </a:gs>
                        <a:gs pos="100000">
                          <a:srgbClr val="FFFFFF"/>
                        </a:gs>
                      </a:gsLst>
                      <a:lin ang="5400000" scaled="1"/>
                    </a:gradFill>
                  </a:tcPr>
                </a:tc>
              </a:tr>
            </a:tbl>
          </a:graphicData>
        </a:graphic>
      </p:graphicFrame>
      <p:graphicFrame>
        <p:nvGraphicFramePr>
          <p:cNvPr id="64522" name="Group 95"/>
          <p:cNvGraphicFramePr>
            <a:graphicFrameLocks noGrp="1"/>
          </p:cNvGraphicFramePr>
          <p:nvPr/>
        </p:nvGraphicFramePr>
        <p:xfrm>
          <a:off x="8893834" y="6429022"/>
          <a:ext cx="2357120" cy="547370"/>
        </p:xfrm>
        <a:graphic>
          <a:graphicData uri="http://schemas.openxmlformats.org/drawingml/2006/table">
            <a:tbl>
              <a:tblPr/>
              <a:tblGrid>
                <a:gridCol w="2357120"/>
              </a:tblGrid>
              <a:tr h="547370">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zh-CN" sz="2955" b="1" i="1" u="none" strike="noStrike" cap="none" normalizeH="0" baseline="0" smtClean="0">
                          <a:ln>
                            <a:noFill/>
                          </a:ln>
                          <a:solidFill>
                            <a:srgbClr val="FF3300"/>
                          </a:solidFill>
                          <a:effectLst/>
                          <a:latin typeface="Tahoma" panose="020B0604030504040204" pitchFamily="34" charset="0"/>
                          <a:ea typeface="宋体" panose="02010600030101010101" pitchFamily="2" charset="-122"/>
                          <a:sym typeface="Tahoma" panose="020B0604030504040204" pitchFamily="34" charset="0"/>
                        </a:rPr>
                        <a:t>财产清查</a:t>
                      </a:r>
                      <a:endParaRPr kumimoji="0" lang="zh-CN" altLang="zh-CN"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128580" marR="128580" marT="48070" marB="48070" horzOverflow="overflow">
                    <a:lnL w="28575"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28575" cap="flat" cmpd="sng" algn="ctr">
                      <a:solidFill>
                        <a:schemeClr val="tx1"/>
                      </a:solidFill>
                      <a:prstDash val="solid"/>
                      <a:bevel/>
                      <a:headEnd type="none" w="med" len="med"/>
                      <a:tailEnd type="none" w="med" len="med"/>
                    </a:lnT>
                    <a:lnB w="28575" cap="flat" cmpd="sng" algn="ctr">
                      <a:solidFill>
                        <a:schemeClr val="tx1"/>
                      </a:solidFill>
                      <a:prstDash val="solid"/>
                      <a:bevel/>
                      <a:headEnd type="none" w="med" len="med"/>
                      <a:tailEnd type="none" w="med" len="med"/>
                    </a:lnB>
                    <a:lnTlToBr>
                      <a:noFill/>
                    </a:lnTlToBr>
                    <a:lnBlToTr>
                      <a:noFill/>
                    </a:lnBlToTr>
                    <a:gradFill rotWithShape="0">
                      <a:gsLst>
                        <a:gs pos="0">
                          <a:srgbClr val="66FF66"/>
                        </a:gs>
                        <a:gs pos="100000">
                          <a:srgbClr val="FFFFFF"/>
                        </a:gs>
                      </a:gsLst>
                      <a:lin ang="5400000" scaled="1"/>
                    </a:gradFill>
                  </a:tcPr>
                </a:tc>
              </a:tr>
            </a:tbl>
          </a:graphicData>
        </a:graphic>
      </p:graphicFrame>
      <p:graphicFrame>
        <p:nvGraphicFramePr>
          <p:cNvPr id="64528" name="Group 89"/>
          <p:cNvGraphicFramePr>
            <a:graphicFrameLocks noGrp="1"/>
          </p:cNvGraphicFramePr>
          <p:nvPr/>
        </p:nvGraphicFramePr>
        <p:xfrm>
          <a:off x="3750616" y="6429022"/>
          <a:ext cx="2571115" cy="547370"/>
        </p:xfrm>
        <a:graphic>
          <a:graphicData uri="http://schemas.openxmlformats.org/drawingml/2006/table">
            <a:tbl>
              <a:tblPr/>
              <a:tblGrid>
                <a:gridCol w="2571115"/>
              </a:tblGrid>
              <a:tr h="547370">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zh-CN" sz="2955" b="1" i="1" u="none" strike="noStrike" cap="none" normalizeH="0" baseline="0" smtClean="0">
                          <a:ln>
                            <a:noFill/>
                          </a:ln>
                          <a:solidFill>
                            <a:srgbClr val="FF3300"/>
                          </a:solidFill>
                          <a:effectLst/>
                          <a:latin typeface="Tahoma" panose="020B0604030504040204" pitchFamily="34" charset="0"/>
                          <a:ea typeface="宋体" panose="02010600030101010101" pitchFamily="2" charset="-122"/>
                          <a:sym typeface="Tahoma" panose="020B0604030504040204" pitchFamily="34" charset="0"/>
                        </a:rPr>
                        <a:t>成本计算</a:t>
                      </a:r>
                      <a:endParaRPr kumimoji="0" lang="zh-CN" altLang="zh-CN"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128580" marR="128580" marT="48070" marB="48070" horzOverflow="overflow">
                    <a:lnL w="28575"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28575" cap="flat" cmpd="sng" algn="ctr">
                      <a:solidFill>
                        <a:schemeClr val="tx1"/>
                      </a:solidFill>
                      <a:prstDash val="solid"/>
                      <a:bevel/>
                      <a:headEnd type="none" w="med" len="med"/>
                      <a:tailEnd type="none" w="med" len="med"/>
                    </a:lnT>
                    <a:lnB w="28575" cap="flat" cmpd="sng" algn="ctr">
                      <a:solidFill>
                        <a:schemeClr val="tx1"/>
                      </a:solidFill>
                      <a:prstDash val="solid"/>
                      <a:bevel/>
                      <a:headEnd type="none" w="med" len="med"/>
                      <a:tailEnd type="none" w="med" len="med"/>
                    </a:lnB>
                    <a:lnTlToBr>
                      <a:noFill/>
                    </a:lnTlToBr>
                    <a:lnBlToTr>
                      <a:noFill/>
                    </a:lnBlToTr>
                    <a:gradFill rotWithShape="0">
                      <a:gsLst>
                        <a:gs pos="0">
                          <a:srgbClr val="66FF66"/>
                        </a:gs>
                        <a:gs pos="100000">
                          <a:srgbClr val="FFFFFF"/>
                        </a:gs>
                      </a:gsLst>
                      <a:lin ang="5400000" scaled="1"/>
                    </a:gradFill>
                  </a:tcPr>
                </a:tc>
              </a:tr>
            </a:tbl>
          </a:graphicData>
        </a:graphic>
      </p:graphicFrame>
      <p:graphicFrame>
        <p:nvGraphicFramePr>
          <p:cNvPr id="64534" name="Group 126"/>
          <p:cNvGraphicFramePr>
            <a:graphicFrameLocks noGrp="1"/>
          </p:cNvGraphicFramePr>
          <p:nvPr/>
        </p:nvGraphicFramePr>
        <p:xfrm>
          <a:off x="9108134" y="4821767"/>
          <a:ext cx="2142490" cy="867410"/>
        </p:xfrm>
        <a:graphic>
          <a:graphicData uri="http://schemas.openxmlformats.org/drawingml/2006/table">
            <a:tbl>
              <a:tblPr/>
              <a:tblGrid>
                <a:gridCol w="2142490"/>
              </a:tblGrid>
              <a:tr h="822325">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zh-CN" sz="2530" b="1" i="1" u="none" strike="noStrike" cap="none" normalizeH="0" baseline="0" smtClean="0">
                          <a:ln>
                            <a:noFill/>
                          </a:ln>
                          <a:solidFill>
                            <a:srgbClr val="FF3300"/>
                          </a:solidFill>
                          <a:effectLst/>
                          <a:latin typeface="Tahoma" panose="020B0604030504040204" pitchFamily="34" charset="0"/>
                          <a:ea typeface="宋体" panose="02010600030101010101" pitchFamily="2" charset="-122"/>
                          <a:sym typeface="Tahoma" panose="020B0604030504040204" pitchFamily="34" charset="0"/>
                        </a:rPr>
                        <a:t>编制财务会计报告</a:t>
                      </a:r>
                      <a:endParaRPr kumimoji="0" lang="zh-CN" altLang="zh-CN"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128580" marR="128580" marT="48118" marB="48118" horzOverflow="overflow">
                    <a:lnL w="28575"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28575" cap="flat" cmpd="sng" algn="ctr">
                      <a:solidFill>
                        <a:schemeClr val="tx1"/>
                      </a:solidFill>
                      <a:prstDash val="solid"/>
                      <a:bevel/>
                      <a:headEnd type="none" w="med" len="med"/>
                      <a:tailEnd type="none" w="med" len="med"/>
                    </a:lnT>
                    <a:lnB w="28575" cap="flat" cmpd="sng" algn="ctr">
                      <a:solidFill>
                        <a:schemeClr val="tx1"/>
                      </a:solidFill>
                      <a:prstDash val="solid"/>
                      <a:bevel/>
                      <a:headEnd type="none" w="med" len="med"/>
                      <a:tailEnd type="none" w="med" len="med"/>
                    </a:lnB>
                    <a:lnTlToBr>
                      <a:noFill/>
                    </a:lnTlToBr>
                    <a:lnBlToTr>
                      <a:noFill/>
                    </a:lnBlToTr>
                    <a:gradFill rotWithShape="0">
                      <a:gsLst>
                        <a:gs pos="0">
                          <a:srgbClr val="66FF66"/>
                        </a:gs>
                        <a:gs pos="100000">
                          <a:srgbClr val="FFFFFF"/>
                        </a:gs>
                      </a:gsLst>
                      <a:lin ang="5400000" scaled="1"/>
                    </a:gradFill>
                  </a:tcPr>
                </a:tc>
              </a:tr>
            </a:tbl>
          </a:graphicData>
        </a:graphic>
      </p:graphicFrame>
      <p:graphicFrame>
        <p:nvGraphicFramePr>
          <p:cNvPr id="64540" name="Group 125"/>
          <p:cNvGraphicFramePr>
            <a:graphicFrameLocks noGrp="1"/>
          </p:cNvGraphicFramePr>
          <p:nvPr/>
        </p:nvGraphicFramePr>
        <p:xfrm>
          <a:off x="6750826" y="4821767"/>
          <a:ext cx="1285240" cy="867410"/>
        </p:xfrm>
        <a:graphic>
          <a:graphicData uri="http://schemas.openxmlformats.org/drawingml/2006/table">
            <a:tbl>
              <a:tblPr/>
              <a:tblGrid>
                <a:gridCol w="1285240"/>
              </a:tblGrid>
              <a:tr h="822325">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zh-CN" sz="2530" b="1" i="1" u="none" strike="noStrike" cap="none" normalizeH="0" baseline="0" smtClean="0">
                          <a:ln>
                            <a:noFill/>
                          </a:ln>
                          <a:solidFill>
                            <a:srgbClr val="FF3300"/>
                          </a:solidFill>
                          <a:effectLst/>
                          <a:latin typeface="Tahoma" panose="020B0604030504040204" pitchFamily="34" charset="0"/>
                          <a:ea typeface="宋体" panose="02010600030101010101" pitchFamily="2" charset="-122"/>
                          <a:sym typeface="Tahoma" panose="020B0604030504040204" pitchFamily="34" charset="0"/>
                        </a:rPr>
                        <a:t>登记账簿</a:t>
                      </a:r>
                      <a:endParaRPr kumimoji="0" lang="zh-CN" altLang="zh-CN"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128580" marR="128580" marT="48118" marB="48118" anchor="ctr" horzOverflow="overflow">
                    <a:lnL w="28575"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28575" cap="flat" cmpd="sng" algn="ctr">
                      <a:solidFill>
                        <a:schemeClr val="tx1"/>
                      </a:solidFill>
                      <a:prstDash val="solid"/>
                      <a:bevel/>
                      <a:headEnd type="none" w="med" len="med"/>
                      <a:tailEnd type="none" w="med" len="med"/>
                    </a:lnT>
                    <a:lnB w="28575" cap="flat" cmpd="sng" algn="ctr">
                      <a:solidFill>
                        <a:schemeClr val="tx1"/>
                      </a:solidFill>
                      <a:prstDash val="solid"/>
                      <a:bevel/>
                      <a:headEnd type="none" w="med" len="med"/>
                      <a:tailEnd type="none" w="med" len="med"/>
                    </a:lnB>
                    <a:lnTlToBr>
                      <a:noFill/>
                    </a:lnTlToBr>
                    <a:lnBlToTr>
                      <a:noFill/>
                    </a:lnBlToTr>
                    <a:gradFill rotWithShape="0">
                      <a:gsLst>
                        <a:gs pos="0">
                          <a:srgbClr val="66FF66"/>
                        </a:gs>
                        <a:gs pos="100000">
                          <a:srgbClr val="FFFFFF"/>
                        </a:gs>
                      </a:gsLst>
                      <a:lin ang="5400000" scaled="1"/>
                    </a:gradFill>
                  </a:tcPr>
                </a:tc>
              </a:tr>
            </a:tbl>
          </a:graphicData>
        </a:graphic>
      </p:graphicFrame>
      <p:graphicFrame>
        <p:nvGraphicFramePr>
          <p:cNvPr id="64546" name="Group 83"/>
          <p:cNvGraphicFramePr>
            <a:graphicFrameLocks noGrp="1"/>
          </p:cNvGraphicFramePr>
          <p:nvPr/>
        </p:nvGraphicFramePr>
        <p:xfrm>
          <a:off x="2679112" y="3535962"/>
          <a:ext cx="4928870" cy="547370"/>
        </p:xfrm>
        <a:graphic>
          <a:graphicData uri="http://schemas.openxmlformats.org/drawingml/2006/table">
            <a:tbl>
              <a:tblPr/>
              <a:tblGrid>
                <a:gridCol w="4928870"/>
              </a:tblGrid>
              <a:tr h="547370">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zh-CN" sz="2955" b="1" i="1" u="none" strike="noStrike" cap="none" normalizeH="0" baseline="0" smtClean="0">
                          <a:ln>
                            <a:noFill/>
                          </a:ln>
                          <a:solidFill>
                            <a:srgbClr val="FF3300"/>
                          </a:solidFill>
                          <a:effectLst/>
                          <a:latin typeface="Tahoma" panose="020B0604030504040204" pitchFamily="34" charset="0"/>
                          <a:ea typeface="宋体" panose="02010600030101010101" pitchFamily="2" charset="-122"/>
                          <a:sym typeface="Tahoma" panose="020B0604030504040204" pitchFamily="34" charset="0"/>
                        </a:rPr>
                        <a:t>设置账户、复式记账</a:t>
                      </a:r>
                      <a:endParaRPr kumimoji="0" lang="zh-CN" altLang="zh-CN"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128580" marR="128580" marT="48070" marB="48070" horzOverflow="overflow">
                    <a:lnL w="28575"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28575" cap="flat" cmpd="sng" algn="ctr">
                      <a:solidFill>
                        <a:schemeClr val="tx1"/>
                      </a:solidFill>
                      <a:prstDash val="solid"/>
                      <a:bevel/>
                      <a:headEnd type="none" w="med" len="med"/>
                      <a:tailEnd type="none" w="med" len="med"/>
                    </a:lnT>
                    <a:lnB w="28575" cap="flat" cmpd="sng" algn="ctr">
                      <a:solidFill>
                        <a:schemeClr val="tx1"/>
                      </a:solidFill>
                      <a:prstDash val="solid"/>
                      <a:bevel/>
                      <a:headEnd type="none" w="med" len="med"/>
                      <a:tailEnd type="none" w="med" len="med"/>
                    </a:lnB>
                    <a:lnTlToBr>
                      <a:noFill/>
                    </a:lnTlToBr>
                    <a:lnBlToTr>
                      <a:noFill/>
                    </a:lnBlToTr>
                    <a:gradFill rotWithShape="0">
                      <a:gsLst>
                        <a:gs pos="0">
                          <a:srgbClr val="66FF66"/>
                        </a:gs>
                        <a:gs pos="100000">
                          <a:srgbClr val="FFFFFF"/>
                        </a:gs>
                      </a:gsLst>
                      <a:lin ang="5400000" scaled="1"/>
                    </a:gradFill>
                  </a:tcPr>
                </a:tc>
              </a:tr>
            </a:tbl>
          </a:graphicData>
        </a:graphic>
      </p:graphicFrame>
      <p:sp>
        <p:nvSpPr>
          <p:cNvPr id="66600" name="AutoShape 68"/>
          <p:cNvSpPr>
            <a:spLocks noChangeArrowheads="1"/>
          </p:cNvSpPr>
          <p:nvPr/>
        </p:nvSpPr>
        <p:spPr bwMode="auto">
          <a:xfrm>
            <a:off x="5893623" y="5223581"/>
            <a:ext cx="857203" cy="160726"/>
          </a:xfrm>
          <a:prstGeom prst="rightArrow">
            <a:avLst>
              <a:gd name="adj1" fmla="val 50000"/>
              <a:gd name="adj2" fmla="val 100000"/>
            </a:avLst>
          </a:prstGeom>
          <a:solidFill>
            <a:srgbClr val="800080"/>
          </a:solidFill>
          <a:ln w="12700" cap="sq">
            <a:solidFill>
              <a:schemeClr val="tx1"/>
            </a:solidFill>
            <a:miter lim="800000"/>
          </a:ln>
        </p:spPr>
        <p:txBody>
          <a:bodyPr wrap="none" anchor="ctr"/>
          <a:lstStyle/>
          <a:p>
            <a:endParaRPr lang="zh-CN" altLang="zh-CN" sz="100">
              <a:solidFill>
                <a:srgbClr val="000000"/>
              </a:solidFill>
              <a:latin typeface="Calibri" panose="020F0502020204030204" pitchFamily="34" charset="0"/>
              <a:sym typeface="宋体" panose="02010600030101010101" pitchFamily="2" charset="-122"/>
            </a:endParaRPr>
          </a:p>
        </p:txBody>
      </p:sp>
      <p:sp>
        <p:nvSpPr>
          <p:cNvPr id="66601" name="AutoShape 69"/>
          <p:cNvSpPr>
            <a:spLocks noChangeArrowheads="1"/>
          </p:cNvSpPr>
          <p:nvPr/>
        </p:nvSpPr>
        <p:spPr bwMode="auto">
          <a:xfrm>
            <a:off x="8036631" y="5223581"/>
            <a:ext cx="1071504" cy="160726"/>
          </a:xfrm>
          <a:prstGeom prst="rightArrow">
            <a:avLst>
              <a:gd name="adj1" fmla="val 50000"/>
              <a:gd name="adj2" fmla="val 125000"/>
            </a:avLst>
          </a:prstGeom>
          <a:solidFill>
            <a:srgbClr val="800080"/>
          </a:solidFill>
          <a:ln w="12700" cap="sq">
            <a:solidFill>
              <a:schemeClr val="tx1"/>
            </a:solidFill>
            <a:miter lim="800000"/>
          </a:ln>
        </p:spPr>
        <p:txBody>
          <a:bodyPr wrap="none" anchor="ctr"/>
          <a:lstStyle/>
          <a:p>
            <a:endParaRPr lang="zh-CN" altLang="zh-CN" sz="100">
              <a:solidFill>
                <a:srgbClr val="000000"/>
              </a:solidFill>
              <a:latin typeface="Calibri" panose="020F0502020204030204" pitchFamily="34" charset="0"/>
              <a:sym typeface="宋体" panose="02010600030101010101" pitchFamily="2" charset="-122"/>
            </a:endParaRPr>
          </a:p>
        </p:txBody>
      </p:sp>
      <p:graphicFrame>
        <p:nvGraphicFramePr>
          <p:cNvPr id="64554" name="Group 121"/>
          <p:cNvGraphicFramePr>
            <a:graphicFrameLocks noGrp="1"/>
          </p:cNvGraphicFramePr>
          <p:nvPr/>
        </p:nvGraphicFramePr>
        <p:xfrm>
          <a:off x="536105" y="4821767"/>
          <a:ext cx="2571115" cy="883920"/>
        </p:xfrm>
        <a:graphic>
          <a:graphicData uri="http://schemas.openxmlformats.org/drawingml/2006/table">
            <a:tbl>
              <a:tblPr/>
              <a:tblGrid>
                <a:gridCol w="2571115"/>
              </a:tblGrid>
              <a:tr h="883920">
                <a:tc>
                  <a:txBody>
                    <a:bodyPr/>
                    <a:lstStyle>
                      <a:lvl1pPr>
                        <a:spcBef>
                          <a:spcPct val="20000"/>
                        </a:spcBef>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spcBef>
                          <a:spcPct val="20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spcBef>
                          <a:spcPct val="200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spcBef>
                          <a:spcPct val="200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zh-CN" sz="2530" b="1" i="1" u="none" strike="noStrike" cap="none" normalizeH="0" baseline="0" smtClean="0">
                          <a:ln>
                            <a:noFill/>
                          </a:ln>
                          <a:solidFill>
                            <a:srgbClr val="FF3300"/>
                          </a:solidFill>
                          <a:effectLst/>
                          <a:latin typeface="Tahoma" panose="020B0604030504040204" pitchFamily="34" charset="0"/>
                          <a:ea typeface="宋体" panose="02010600030101010101" pitchFamily="2" charset="-122"/>
                          <a:sym typeface="Tahoma" panose="020B0604030504040204" pitchFamily="34" charset="0"/>
                        </a:rPr>
                        <a:t>原始凭证</a:t>
                      </a:r>
                      <a:endParaRPr kumimoji="0" lang="zh-CN" altLang="zh-CN" sz="2530" b="1" i="1" u="none" strike="noStrike" cap="none" normalizeH="0" baseline="0" smtClean="0">
                        <a:ln>
                          <a:noFill/>
                        </a:ln>
                        <a:solidFill>
                          <a:srgbClr val="FF3300"/>
                        </a:solidFill>
                        <a:effectLst/>
                        <a:latin typeface="Tahoma" panose="020B0604030504040204" pitchFamily="34" charset="0"/>
                        <a:ea typeface="宋体" panose="02010600030101010101" pitchFamily="2" charset="-122"/>
                        <a:sym typeface="Tahoma" panose="020B0604030504040204" pitchFamily="34" charset="0"/>
                      </a:endParaRPr>
                    </a:p>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zh-CN" sz="1900" b="1" i="1" u="none" strike="noStrike" cap="none" normalizeH="0" baseline="0" smtClean="0">
                          <a:ln>
                            <a:noFill/>
                          </a:ln>
                          <a:solidFill>
                            <a:srgbClr val="FF3300"/>
                          </a:solidFill>
                          <a:effectLst/>
                          <a:latin typeface="Tahoma" panose="020B0604030504040204" pitchFamily="34" charset="0"/>
                          <a:ea typeface="宋体" panose="02010600030101010101" pitchFamily="2" charset="-122"/>
                          <a:sym typeface="Tahoma" panose="020B0604030504040204" pitchFamily="34" charset="0"/>
                        </a:rPr>
                        <a:t>原始凭证汇总表</a:t>
                      </a:r>
                      <a:endParaRPr kumimoji="0" lang="zh-CN" altLang="zh-CN" sz="2955" b="0" i="0" u="none" strike="noStrike" cap="none" normalizeH="0" baseline="0" smtClean="0">
                        <a:ln>
                          <a:noFill/>
                        </a:ln>
                        <a:solidFill>
                          <a:schemeClr val="tx1"/>
                        </a:solidFill>
                        <a:effectLst/>
                        <a:latin typeface="Calibri" panose="020F0502020204030204" pitchFamily="34" charset="0"/>
                        <a:ea typeface="宋体" panose="02010600030101010101" pitchFamily="2" charset="-122"/>
                        <a:sym typeface="Calibri" panose="020F0502020204030204" pitchFamily="34" charset="0"/>
                      </a:endParaRPr>
                    </a:p>
                  </a:txBody>
                  <a:tcPr marL="128580" marR="128580" marT="48217" marB="48217" anchor="ctr" horzOverflow="overflow">
                    <a:lnL w="28575"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28575" cap="flat" cmpd="sng" algn="ctr">
                      <a:solidFill>
                        <a:schemeClr val="tx1"/>
                      </a:solidFill>
                      <a:prstDash val="solid"/>
                      <a:bevel/>
                      <a:headEnd type="none" w="med" len="med"/>
                      <a:tailEnd type="none" w="med" len="med"/>
                    </a:lnT>
                    <a:lnB w="28575" cap="flat" cmpd="sng" algn="ctr">
                      <a:solidFill>
                        <a:schemeClr val="tx1"/>
                      </a:solidFill>
                      <a:prstDash val="solid"/>
                      <a:bevel/>
                      <a:headEnd type="none" w="med" len="med"/>
                      <a:tailEnd type="none" w="med" len="med"/>
                    </a:lnB>
                    <a:lnTlToBr>
                      <a:noFill/>
                    </a:lnTlToBr>
                    <a:lnBlToTr>
                      <a:noFill/>
                    </a:lnBlToTr>
                    <a:gradFill rotWithShape="0">
                      <a:gsLst>
                        <a:gs pos="0">
                          <a:srgbClr val="66FF66"/>
                        </a:gs>
                        <a:gs pos="100000">
                          <a:srgbClr val="FFFFFF"/>
                        </a:gs>
                      </a:gsLst>
                      <a:lin ang="5400000" scaled="1"/>
                    </a:gradFill>
                  </a:tcPr>
                </a:tc>
              </a:tr>
            </a:tbl>
          </a:graphicData>
        </a:graphic>
      </p:graphicFrame>
      <p:cxnSp>
        <p:nvCxnSpPr>
          <p:cNvPr id="66608" name="AutoShape 117"/>
          <p:cNvCxnSpPr>
            <a:cxnSpLocks noChangeShapeType="1"/>
          </p:cNvCxnSpPr>
          <p:nvPr/>
        </p:nvCxnSpPr>
        <p:spPr bwMode="auto">
          <a:xfrm>
            <a:off x="2036210" y="5786121"/>
            <a:ext cx="1714406" cy="915801"/>
          </a:xfrm>
          <a:prstGeom prst="bentConnector3">
            <a:avLst>
              <a:gd name="adj1" fmla="val -1042"/>
            </a:avLst>
          </a:prstGeom>
          <a:noFill/>
          <a:ln w="57150">
            <a:solidFill>
              <a:srgbClr val="990099"/>
            </a:solidFill>
            <a:miter lim="800000"/>
            <a:headEnd type="triangle" w="med" len="med"/>
            <a:tailEnd type="triangle" w="med" len="med"/>
          </a:ln>
        </p:spPr>
      </p:cxnSp>
      <p:sp>
        <p:nvSpPr>
          <p:cNvPr id="66609" name="Line 118"/>
          <p:cNvSpPr>
            <a:spLocks noChangeShapeType="1"/>
          </p:cNvSpPr>
          <p:nvPr/>
        </p:nvSpPr>
        <p:spPr bwMode="auto">
          <a:xfrm>
            <a:off x="3107714" y="5303943"/>
            <a:ext cx="535752" cy="0"/>
          </a:xfrm>
          <a:prstGeom prst="line">
            <a:avLst/>
          </a:prstGeom>
          <a:noFill/>
          <a:ln w="57150">
            <a:solidFill>
              <a:srgbClr val="990099"/>
            </a:solidFill>
            <a:round/>
            <a:tailEnd type="triangle" w="med" len="med"/>
          </a:ln>
        </p:spPr>
        <p:txBody>
          <a:bodyPr/>
          <a:lstStyle/>
          <a:p>
            <a:endParaRPr lang="zh-CN" altLang="en-US" sz="100"/>
          </a:p>
        </p:txBody>
      </p:sp>
      <p:cxnSp>
        <p:nvCxnSpPr>
          <p:cNvPr id="66610" name="AutoShape 127"/>
          <p:cNvCxnSpPr>
            <a:cxnSpLocks noChangeShapeType="1"/>
          </p:cNvCxnSpPr>
          <p:nvPr/>
        </p:nvCxnSpPr>
        <p:spPr bwMode="auto">
          <a:xfrm rot="16200000" flipH="1">
            <a:off x="7856095" y="5668088"/>
            <a:ext cx="999512" cy="1071504"/>
          </a:xfrm>
          <a:prstGeom prst="bentConnector2">
            <a:avLst/>
          </a:prstGeom>
          <a:noFill/>
          <a:ln w="57150">
            <a:solidFill>
              <a:srgbClr val="990099"/>
            </a:solidFill>
            <a:miter lim="800000"/>
            <a:headEnd type="triangle" w="med" len="med"/>
            <a:tailEnd type="triangle" w="med" len="med"/>
          </a:ln>
        </p:spPr>
      </p:cxnSp>
      <p:cxnSp>
        <p:nvCxnSpPr>
          <p:cNvPr id="66611" name="AutoShape 128"/>
          <p:cNvCxnSpPr>
            <a:cxnSpLocks noChangeShapeType="1"/>
          </p:cNvCxnSpPr>
          <p:nvPr/>
        </p:nvCxnSpPr>
        <p:spPr bwMode="auto">
          <a:xfrm rot="5400000">
            <a:off x="6350687" y="5658880"/>
            <a:ext cx="1014580" cy="1071504"/>
          </a:xfrm>
          <a:prstGeom prst="bentConnector2">
            <a:avLst/>
          </a:prstGeom>
          <a:noFill/>
          <a:ln w="57150">
            <a:solidFill>
              <a:srgbClr val="990099"/>
            </a:solidFill>
            <a:miter lim="800000"/>
            <a:headEnd type="triangle" w="med" len="med"/>
            <a:tailEnd type="triangle" w="med" len="med"/>
          </a:ln>
        </p:spPr>
      </p:cxnSp>
      <p:cxnSp>
        <p:nvCxnSpPr>
          <p:cNvPr id="66612" name="AutoShape 129"/>
          <p:cNvCxnSpPr>
            <a:cxnSpLocks noChangeShapeType="1"/>
          </p:cNvCxnSpPr>
          <p:nvPr/>
        </p:nvCxnSpPr>
        <p:spPr bwMode="auto">
          <a:xfrm rot="10800000" flipV="1">
            <a:off x="1821909" y="3808862"/>
            <a:ext cx="857203" cy="932543"/>
          </a:xfrm>
          <a:prstGeom prst="bentConnector2">
            <a:avLst/>
          </a:prstGeom>
          <a:noFill/>
          <a:ln w="57150">
            <a:solidFill>
              <a:srgbClr val="990099"/>
            </a:solidFill>
            <a:miter lim="800000"/>
            <a:tailEnd type="triangle" w="med" len="med"/>
          </a:ln>
        </p:spPr>
      </p:cxnSp>
      <p:sp>
        <p:nvSpPr>
          <p:cNvPr id="66613" name="Line 131"/>
          <p:cNvSpPr>
            <a:spLocks noChangeShapeType="1"/>
          </p:cNvSpPr>
          <p:nvPr/>
        </p:nvSpPr>
        <p:spPr bwMode="auto">
          <a:xfrm>
            <a:off x="4929270" y="4098502"/>
            <a:ext cx="0" cy="723265"/>
          </a:xfrm>
          <a:prstGeom prst="line">
            <a:avLst/>
          </a:prstGeom>
          <a:noFill/>
          <a:ln w="57150">
            <a:solidFill>
              <a:srgbClr val="990099"/>
            </a:solidFill>
            <a:round/>
            <a:tailEnd type="triangle" w="med" len="med"/>
          </a:ln>
        </p:spPr>
        <p:txBody>
          <a:bodyPr/>
          <a:lstStyle/>
          <a:p>
            <a:endParaRPr lang="zh-CN" altLang="en-US" sz="100"/>
          </a:p>
        </p:txBody>
      </p:sp>
      <p:sp>
        <p:nvSpPr>
          <p:cNvPr id="66614" name="Line 132"/>
          <p:cNvSpPr>
            <a:spLocks noChangeShapeType="1"/>
          </p:cNvSpPr>
          <p:nvPr/>
        </p:nvSpPr>
        <p:spPr bwMode="auto">
          <a:xfrm>
            <a:off x="7286578" y="4098502"/>
            <a:ext cx="0" cy="723265"/>
          </a:xfrm>
          <a:prstGeom prst="line">
            <a:avLst/>
          </a:prstGeom>
          <a:noFill/>
          <a:ln w="57150">
            <a:solidFill>
              <a:srgbClr val="990099"/>
            </a:solidFill>
            <a:round/>
            <a:tailEnd type="triangle" w="med" len="med"/>
          </a:ln>
        </p:spPr>
        <p:txBody>
          <a:bodyPr/>
          <a:lstStyle/>
          <a:p>
            <a:endParaRPr lang="zh-CN" altLang="en-US" sz="10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70" name="图片 2"/>
          <p:cNvPicPr>
            <a:picLocks noChangeAspect="1"/>
          </p:cNvPicPr>
          <p:nvPr/>
        </p:nvPicPr>
        <p:blipFill>
          <a:blip r:embed="rId1"/>
          <a:stretch>
            <a:fillRect/>
          </a:stretch>
        </p:blipFill>
        <p:spPr>
          <a:xfrm>
            <a:off x="2024491" y="202582"/>
            <a:ext cx="2581654" cy="3695013"/>
          </a:xfrm>
          <a:prstGeom prst="rect">
            <a:avLst/>
          </a:prstGeom>
          <a:noFill/>
          <a:ln w="9525">
            <a:noFill/>
          </a:ln>
        </p:spPr>
      </p:pic>
      <p:pic>
        <p:nvPicPr>
          <p:cNvPr id="7171" name="图片 4"/>
          <p:cNvPicPr>
            <a:picLocks noChangeAspect="1"/>
          </p:cNvPicPr>
          <p:nvPr/>
        </p:nvPicPr>
        <p:blipFill>
          <a:blip r:embed="rId2"/>
          <a:stretch>
            <a:fillRect/>
          </a:stretch>
        </p:blipFill>
        <p:spPr>
          <a:xfrm>
            <a:off x="7137573" y="0"/>
            <a:ext cx="4024836" cy="2795955"/>
          </a:xfrm>
          <a:prstGeom prst="rect">
            <a:avLst/>
          </a:prstGeom>
          <a:noFill/>
          <a:ln w="9525">
            <a:noFill/>
          </a:ln>
        </p:spPr>
      </p:pic>
      <p:pic>
        <p:nvPicPr>
          <p:cNvPr id="7172" name="图片 6"/>
          <p:cNvPicPr>
            <a:picLocks noChangeAspect="1"/>
          </p:cNvPicPr>
          <p:nvPr/>
        </p:nvPicPr>
        <p:blipFill>
          <a:blip r:embed="rId3"/>
          <a:stretch>
            <a:fillRect/>
          </a:stretch>
        </p:blipFill>
        <p:spPr>
          <a:xfrm>
            <a:off x="4415283" y="1120057"/>
            <a:ext cx="4024836" cy="2797629"/>
          </a:xfrm>
          <a:prstGeom prst="rect">
            <a:avLst/>
          </a:prstGeom>
          <a:noFill/>
          <a:ln w="9525">
            <a:noFill/>
          </a:ln>
        </p:spPr>
      </p:pic>
      <p:pic>
        <p:nvPicPr>
          <p:cNvPr id="7173" name="图片 8"/>
          <p:cNvPicPr>
            <a:picLocks noChangeAspect="1"/>
          </p:cNvPicPr>
          <p:nvPr/>
        </p:nvPicPr>
        <p:blipFill>
          <a:blip r:embed="rId4"/>
          <a:stretch>
            <a:fillRect/>
          </a:stretch>
        </p:blipFill>
        <p:spPr>
          <a:xfrm>
            <a:off x="1796796" y="3984654"/>
            <a:ext cx="3825603" cy="2658669"/>
          </a:xfrm>
          <a:prstGeom prst="rect">
            <a:avLst/>
          </a:prstGeom>
          <a:noFill/>
          <a:ln w="9525">
            <a:noFill/>
          </a:ln>
        </p:spPr>
      </p:pic>
      <p:pic>
        <p:nvPicPr>
          <p:cNvPr id="7174" name="图片 10"/>
          <p:cNvPicPr>
            <a:picLocks noChangeAspect="1"/>
          </p:cNvPicPr>
          <p:nvPr/>
        </p:nvPicPr>
        <p:blipFill>
          <a:blip r:embed="rId5"/>
          <a:stretch>
            <a:fillRect/>
          </a:stretch>
        </p:blipFill>
        <p:spPr>
          <a:xfrm>
            <a:off x="5577195" y="3897595"/>
            <a:ext cx="4371400" cy="3037043"/>
          </a:xfrm>
          <a:prstGeom prst="rect">
            <a:avLst/>
          </a:prstGeom>
          <a:noFill/>
          <a:ln w="9525">
            <a:noFill/>
          </a:ln>
        </p:spPr>
      </p:pic>
      <p:pic>
        <p:nvPicPr>
          <p:cNvPr id="7175" name="图片 12"/>
          <p:cNvPicPr>
            <a:picLocks noChangeAspect="1"/>
          </p:cNvPicPr>
          <p:nvPr/>
        </p:nvPicPr>
        <p:blipFill>
          <a:blip r:embed="rId6"/>
          <a:stretch>
            <a:fillRect/>
          </a:stretch>
        </p:blipFill>
        <p:spPr>
          <a:xfrm>
            <a:off x="9149990" y="2705547"/>
            <a:ext cx="1995676" cy="2792607"/>
          </a:xfrm>
          <a:prstGeom prst="rect">
            <a:avLst/>
          </a:prstGeom>
          <a:noFill/>
          <a:ln w="9525">
            <a:noFill/>
          </a:ln>
        </p:spPr>
      </p:pic>
      <p:grpSp>
        <p:nvGrpSpPr>
          <p:cNvPr id="2" name="组合 1"/>
          <p:cNvGrpSpPr/>
          <p:nvPr/>
        </p:nvGrpSpPr>
        <p:grpSpPr>
          <a:xfrm>
            <a:off x="165100" y="0"/>
            <a:ext cx="720090" cy="1000760"/>
            <a:chOff x="260" y="0"/>
            <a:chExt cx="1134" cy="1576"/>
          </a:xfrm>
        </p:grpSpPr>
        <p:sp>
          <p:nvSpPr>
            <p:cNvPr id="45" name="矩形 44"/>
            <p:cNvSpPr/>
            <p:nvPr/>
          </p:nvSpPr>
          <p:spPr>
            <a:xfrm>
              <a:off x="490" y="706"/>
              <a:ext cx="904" cy="87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260" y="0"/>
              <a:ext cx="847" cy="13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813564" y="1512448"/>
            <a:ext cx="4291965" cy="3769360"/>
          </a:xfrm>
          <a:prstGeom prst="rect">
            <a:avLst/>
          </a:prstGeom>
          <a:noFill/>
          <a:effectLst/>
        </p:spPr>
        <p:txBody>
          <a:bodyPr wrap="none" rtlCol="0">
            <a:spAutoFit/>
          </a:bodyPr>
          <a:lstStyle/>
          <a:p>
            <a:r>
              <a:rPr lang="en-US" altLang="zh-CN" sz="7200" b="1">
                <a:solidFill>
                  <a:schemeClr val="accent3"/>
                </a:solidFill>
                <a:latin typeface="Arial" panose="020B0604020202020204" pitchFamily="34" charset="0"/>
                <a:ea typeface="微软雅黑" panose="020B0503020204020204" pitchFamily="34" charset="-122"/>
                <a:sym typeface="Arial" panose="020B0604020202020204" pitchFamily="34" charset="0"/>
              </a:rPr>
              <a:t>PART</a:t>
            </a:r>
            <a:r>
              <a:rPr lang="en-US" altLang="zh-CN" sz="23895" b="1">
                <a:solidFill>
                  <a:schemeClr val="accent3"/>
                </a:solidFill>
                <a:latin typeface="Arial" panose="020B0604020202020204" pitchFamily="34" charset="0"/>
                <a:ea typeface="微软雅黑" panose="020B0503020204020204" pitchFamily="34" charset="-122"/>
                <a:sym typeface="Arial" panose="020B0604020202020204" pitchFamily="34" charset="0"/>
              </a:rPr>
              <a:t>4</a:t>
            </a:r>
            <a:endParaRPr lang="zh-CN" altLang="en-US" sz="23895" b="1">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5997575" y="2247900"/>
            <a:ext cx="6376035" cy="1014730"/>
          </a:xfrm>
          <a:prstGeom prst="rect">
            <a:avLst/>
          </a:prstGeom>
          <a:noFill/>
        </p:spPr>
        <p:txBody>
          <a:bodyPr wrap="square" rtlCol="0">
            <a:spAutoFit/>
          </a:bodyPr>
          <a:lstStyle/>
          <a:p>
            <a:r>
              <a:rPr lang="zh-CN" altLang="en-US" sz="6000" b="1">
                <a:solidFill>
                  <a:schemeClr val="accent3"/>
                </a:solidFill>
                <a:latin typeface="Arial" panose="020B0604020202020204" pitchFamily="34" charset="0"/>
                <a:ea typeface="微软雅黑" panose="020B0503020204020204" pitchFamily="34" charset="-122"/>
                <a:sym typeface="Arial" panose="020B0604020202020204" pitchFamily="34" charset="0"/>
              </a:rPr>
              <a:t>会计信息认知</a:t>
            </a:r>
            <a:endParaRPr lang="zh-CN" altLang="en-US" sz="6000" b="1">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12" presetClass="entr" presetSubtype="4" fill="hold" grpId="0" nodeType="afterEffect">
                                  <p:stCondLst>
                                    <p:cond delay="0"/>
                                  </p:stCondLst>
                                  <p:iterate type="lt">
                                    <p:tmPct val="10000"/>
                                  </p:iterate>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p:tgtEl>
                                          <p:spTgt spid="39"/>
                                        </p:tgtEl>
                                        <p:attrNameLst>
                                          <p:attrName>ppt_y</p:attrName>
                                        </p:attrNameLst>
                                      </p:cBhvr>
                                      <p:tavLst>
                                        <p:tav tm="0">
                                          <p:val>
                                            <p:strVal val="#ppt_y+#ppt_h*1.125000"/>
                                          </p:val>
                                        </p:tav>
                                        <p:tav tm="100000">
                                          <p:val>
                                            <p:strVal val="#ppt_y"/>
                                          </p:val>
                                        </p:tav>
                                      </p:tavLst>
                                    </p:anim>
                                    <p:animEffect transition="in" filter="wipe(up)">
                                      <p:cBhvr>
                                        <p:cTn id="1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39" grpId="0"/>
    </p:bld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538" name="Rectangle 1026"/>
          <p:cNvSpPr>
            <a:spLocks noGrp="1" noChangeArrowheads="1"/>
          </p:cNvSpPr>
          <p:nvPr>
            <p:ph type="title" idx="4294967295"/>
          </p:nvPr>
        </p:nvSpPr>
        <p:spPr>
          <a:xfrm>
            <a:off x="956945" y="375920"/>
            <a:ext cx="9462770" cy="1365885"/>
          </a:xfrm>
          <a:solidFill>
            <a:srgbClr val="9900CC"/>
          </a:solidFill>
        </p:spPr>
        <p:txBody>
          <a:bodyPr/>
          <a:lstStyle/>
          <a:p>
            <a:pPr eaLnBrk="1" hangingPunct="1"/>
            <a:r>
              <a:rPr lang="zh-CN" altLang="zh-CN" sz="4220" b="1" smtClean="0">
                <a:solidFill>
                  <a:schemeClr val="bg1"/>
                </a:solidFill>
                <a:latin typeface="华文琥珀" panose="02010800040101010101" pitchFamily="2" charset="-122"/>
                <a:ea typeface="华文琥珀" panose="02010800040101010101" pitchFamily="2" charset="-122"/>
                <a:sym typeface="华文琥珀" panose="02010800040101010101" pitchFamily="2" charset="-122"/>
              </a:rPr>
              <a:t> 会计信息质量要求</a:t>
            </a:r>
            <a:endParaRPr lang="zh-CN" altLang="zh-CN" smtClean="0"/>
          </a:p>
        </p:txBody>
      </p:sp>
      <p:sp>
        <p:nvSpPr>
          <p:cNvPr id="65539" name="Rectangle 1027">
            <a:hlinkClick r:id="rId1" action="ppaction://hlinksldjump"/>
          </p:cNvPr>
          <p:cNvSpPr>
            <a:spLocks noChangeArrowheads="1"/>
          </p:cNvSpPr>
          <p:nvPr/>
        </p:nvSpPr>
        <p:spPr bwMode="auto">
          <a:xfrm>
            <a:off x="1388745" y="1887855"/>
            <a:ext cx="8752205" cy="4271645"/>
          </a:xfrm>
          <a:prstGeom prst="rect">
            <a:avLst/>
          </a:prstGeom>
          <a:noFill/>
          <a:ln w="12700">
            <a:noFill/>
            <a:miter lim="800000"/>
          </a:ln>
        </p:spPr>
        <p:txBody>
          <a:bodyPr/>
          <a:lstStyle/>
          <a:p>
            <a:pPr marL="342900" indent="-342900">
              <a:lnSpc>
                <a:spcPct val="120000"/>
              </a:lnSpc>
              <a:spcBef>
                <a:spcPct val="20000"/>
              </a:spcBef>
              <a:buClr>
                <a:schemeClr val="hlink"/>
              </a:buClr>
              <a:buFont typeface="Wingdings" panose="05000000000000000000" pitchFamily="2" charset="2"/>
              <a:buNone/>
            </a:pPr>
            <a:r>
              <a:rPr lang="zh-CN" altLang="en-US" sz="2955" b="1">
                <a:solidFill>
                  <a:srgbClr val="000000"/>
                </a:solidFill>
                <a:latin typeface="华文新魏" panose="02010800040101010101" pitchFamily="2" charset="-122"/>
                <a:ea typeface="华文新魏" panose="02010800040101010101" pitchFamily="2" charset="-122"/>
                <a:sym typeface="华文新魏" panose="02010800040101010101" pitchFamily="2" charset="-122"/>
              </a:rPr>
              <a:t>一、可靠性 </a:t>
            </a:r>
            <a:endParaRPr lang="zh-CN" altLang="en-US" sz="2955" b="1">
              <a:solidFill>
                <a:srgbClr val="000000"/>
              </a:solidFill>
              <a:latin typeface="华文新魏" panose="02010800040101010101" pitchFamily="2" charset="-122"/>
              <a:ea typeface="华文新魏" panose="02010800040101010101" pitchFamily="2" charset="-122"/>
              <a:sym typeface="华文新魏" panose="02010800040101010101" pitchFamily="2" charset="-122"/>
            </a:endParaRPr>
          </a:p>
          <a:p>
            <a:pPr marL="342900" indent="-342900">
              <a:lnSpc>
                <a:spcPct val="120000"/>
              </a:lnSpc>
              <a:spcBef>
                <a:spcPct val="20000"/>
              </a:spcBef>
              <a:buClr>
                <a:schemeClr val="hlink"/>
              </a:buClr>
              <a:buFont typeface="Wingdings" panose="05000000000000000000" pitchFamily="2" charset="2"/>
              <a:buNone/>
            </a:pPr>
            <a:r>
              <a:rPr lang="zh-CN" altLang="en-US" sz="2955" b="1">
                <a:solidFill>
                  <a:srgbClr val="000000"/>
                </a:solidFill>
                <a:latin typeface="华文新魏" panose="02010800040101010101" pitchFamily="2" charset="-122"/>
                <a:ea typeface="华文新魏" panose="02010800040101010101" pitchFamily="2" charset="-122"/>
                <a:sym typeface="华文新魏" panose="02010800040101010101" pitchFamily="2" charset="-122"/>
              </a:rPr>
              <a:t>二、相关性 </a:t>
            </a:r>
            <a:endParaRPr lang="zh-CN" altLang="en-US" sz="2955" b="1">
              <a:solidFill>
                <a:srgbClr val="000000"/>
              </a:solidFill>
              <a:latin typeface="华文新魏" panose="02010800040101010101" pitchFamily="2" charset="-122"/>
              <a:ea typeface="华文新魏" panose="02010800040101010101" pitchFamily="2" charset="-122"/>
              <a:sym typeface="华文新魏" panose="02010800040101010101" pitchFamily="2" charset="-122"/>
            </a:endParaRPr>
          </a:p>
          <a:p>
            <a:pPr marL="342900" indent="-342900">
              <a:lnSpc>
                <a:spcPct val="120000"/>
              </a:lnSpc>
              <a:spcBef>
                <a:spcPct val="20000"/>
              </a:spcBef>
              <a:buClr>
                <a:schemeClr val="hlink"/>
              </a:buClr>
              <a:buFont typeface="Wingdings" panose="05000000000000000000" pitchFamily="2" charset="2"/>
              <a:buNone/>
            </a:pPr>
            <a:r>
              <a:rPr lang="zh-CN" altLang="en-US" sz="2955" b="1">
                <a:solidFill>
                  <a:srgbClr val="000000"/>
                </a:solidFill>
                <a:latin typeface="华文新魏" panose="02010800040101010101" pitchFamily="2" charset="-122"/>
                <a:ea typeface="华文新魏" panose="02010800040101010101" pitchFamily="2" charset="-122"/>
                <a:sym typeface="华文新魏" panose="02010800040101010101" pitchFamily="2" charset="-122"/>
              </a:rPr>
              <a:t>三、可理解性</a:t>
            </a:r>
            <a:endParaRPr lang="zh-CN" altLang="en-US" sz="2955" b="1">
              <a:solidFill>
                <a:srgbClr val="000000"/>
              </a:solidFill>
              <a:latin typeface="华文新魏" panose="02010800040101010101" pitchFamily="2" charset="-122"/>
              <a:ea typeface="华文新魏" panose="02010800040101010101" pitchFamily="2" charset="-122"/>
              <a:sym typeface="华文新魏" panose="02010800040101010101" pitchFamily="2" charset="-122"/>
            </a:endParaRPr>
          </a:p>
          <a:p>
            <a:pPr marL="342900" indent="-342900">
              <a:lnSpc>
                <a:spcPct val="120000"/>
              </a:lnSpc>
              <a:spcBef>
                <a:spcPct val="20000"/>
              </a:spcBef>
              <a:buClr>
                <a:schemeClr val="hlink"/>
              </a:buClr>
              <a:buFont typeface="Wingdings" panose="05000000000000000000" pitchFamily="2" charset="2"/>
              <a:buNone/>
            </a:pPr>
            <a:r>
              <a:rPr lang="zh-CN" altLang="en-US" sz="2955" b="1">
                <a:solidFill>
                  <a:srgbClr val="000000"/>
                </a:solidFill>
                <a:latin typeface="华文新魏" panose="02010800040101010101" pitchFamily="2" charset="-122"/>
                <a:ea typeface="华文新魏" panose="02010800040101010101" pitchFamily="2" charset="-122"/>
                <a:sym typeface="华文新魏" panose="02010800040101010101" pitchFamily="2" charset="-122"/>
              </a:rPr>
              <a:t>四、可比性</a:t>
            </a:r>
            <a:endParaRPr lang="zh-CN" altLang="en-US" sz="2955" b="1">
              <a:solidFill>
                <a:srgbClr val="000000"/>
              </a:solidFill>
              <a:latin typeface="华文新魏" panose="02010800040101010101" pitchFamily="2" charset="-122"/>
              <a:ea typeface="华文新魏" panose="02010800040101010101" pitchFamily="2" charset="-122"/>
              <a:sym typeface="华文新魏" panose="02010800040101010101" pitchFamily="2" charset="-122"/>
            </a:endParaRPr>
          </a:p>
          <a:p>
            <a:pPr marL="342900" indent="-342900">
              <a:lnSpc>
                <a:spcPct val="120000"/>
              </a:lnSpc>
              <a:spcBef>
                <a:spcPct val="20000"/>
              </a:spcBef>
              <a:buClr>
                <a:schemeClr val="hlink"/>
              </a:buClr>
              <a:buFont typeface="Wingdings" panose="05000000000000000000" pitchFamily="2" charset="2"/>
              <a:buNone/>
            </a:pPr>
            <a:r>
              <a:rPr lang="zh-CN" altLang="en-US" sz="2955" b="1">
                <a:solidFill>
                  <a:srgbClr val="000000"/>
                </a:solidFill>
                <a:latin typeface="华文新魏" panose="02010800040101010101" pitchFamily="2" charset="-122"/>
                <a:ea typeface="华文新魏" panose="02010800040101010101" pitchFamily="2" charset="-122"/>
                <a:sym typeface="华文新魏" panose="02010800040101010101" pitchFamily="2" charset="-122"/>
              </a:rPr>
              <a:t>五、实质重于形式</a:t>
            </a:r>
            <a:endParaRPr lang="zh-CN" altLang="en-US" sz="2955" b="1">
              <a:solidFill>
                <a:srgbClr val="000000"/>
              </a:solidFill>
              <a:latin typeface="华文新魏" panose="02010800040101010101" pitchFamily="2" charset="-122"/>
              <a:ea typeface="华文新魏" panose="02010800040101010101" pitchFamily="2" charset="-122"/>
              <a:sym typeface="华文新魏" panose="02010800040101010101" pitchFamily="2" charset="-122"/>
            </a:endParaRPr>
          </a:p>
          <a:p>
            <a:pPr marL="342900" indent="-342900">
              <a:lnSpc>
                <a:spcPct val="120000"/>
              </a:lnSpc>
              <a:spcBef>
                <a:spcPct val="20000"/>
              </a:spcBef>
              <a:buClr>
                <a:schemeClr val="hlink"/>
              </a:buClr>
              <a:buFont typeface="Wingdings" panose="05000000000000000000" pitchFamily="2" charset="2"/>
              <a:buNone/>
            </a:pPr>
            <a:r>
              <a:rPr lang="zh-CN" altLang="en-US" sz="2955" b="1">
                <a:solidFill>
                  <a:srgbClr val="000000"/>
                </a:solidFill>
                <a:latin typeface="华文新魏" panose="02010800040101010101" pitchFamily="2" charset="-122"/>
                <a:ea typeface="华文新魏" panose="02010800040101010101" pitchFamily="2" charset="-122"/>
                <a:sym typeface="华文新魏" panose="02010800040101010101" pitchFamily="2" charset="-122"/>
              </a:rPr>
              <a:t>六、重要性</a:t>
            </a:r>
            <a:endParaRPr lang="zh-CN" altLang="en-US" sz="2955" b="1">
              <a:solidFill>
                <a:srgbClr val="000000"/>
              </a:solidFill>
              <a:latin typeface="华文新魏" panose="02010800040101010101" pitchFamily="2" charset="-122"/>
              <a:ea typeface="华文新魏" panose="02010800040101010101" pitchFamily="2" charset="-122"/>
              <a:sym typeface="华文新魏" panose="02010800040101010101" pitchFamily="2" charset="-122"/>
            </a:endParaRPr>
          </a:p>
          <a:p>
            <a:pPr marL="342900" indent="-342900">
              <a:lnSpc>
                <a:spcPct val="120000"/>
              </a:lnSpc>
              <a:spcBef>
                <a:spcPct val="20000"/>
              </a:spcBef>
              <a:buClr>
                <a:schemeClr val="hlink"/>
              </a:buClr>
              <a:buFont typeface="Wingdings" panose="05000000000000000000" pitchFamily="2" charset="2"/>
              <a:buNone/>
            </a:pPr>
            <a:r>
              <a:rPr lang="zh-CN" altLang="en-US" sz="2955" b="1">
                <a:solidFill>
                  <a:srgbClr val="000000"/>
                </a:solidFill>
                <a:latin typeface="华文新魏" panose="02010800040101010101" pitchFamily="2" charset="-122"/>
                <a:ea typeface="华文新魏" panose="02010800040101010101" pitchFamily="2" charset="-122"/>
                <a:sym typeface="华文新魏" panose="02010800040101010101" pitchFamily="2" charset="-122"/>
              </a:rPr>
              <a:t>七、谨慎性原</a:t>
            </a:r>
            <a:endParaRPr lang="zh-CN" altLang="en-US" sz="2955" b="1">
              <a:solidFill>
                <a:srgbClr val="000000"/>
              </a:solidFill>
              <a:latin typeface="华文新魏" panose="02010800040101010101" pitchFamily="2" charset="-122"/>
              <a:ea typeface="华文新魏" panose="02010800040101010101" pitchFamily="2" charset="-122"/>
              <a:sym typeface="华文新魏" panose="02010800040101010101" pitchFamily="2" charset="-122"/>
            </a:endParaRPr>
          </a:p>
          <a:p>
            <a:pPr marL="342900" indent="-342900">
              <a:lnSpc>
                <a:spcPct val="120000"/>
              </a:lnSpc>
              <a:spcBef>
                <a:spcPct val="20000"/>
              </a:spcBef>
              <a:buClr>
                <a:schemeClr val="hlink"/>
              </a:buClr>
              <a:buFont typeface="Wingdings" panose="05000000000000000000" pitchFamily="2" charset="2"/>
              <a:buNone/>
            </a:pPr>
            <a:r>
              <a:rPr lang="zh-CN" altLang="en-US" sz="2955" b="1">
                <a:solidFill>
                  <a:srgbClr val="000000"/>
                </a:solidFill>
                <a:latin typeface="华文新魏" panose="02010800040101010101" pitchFamily="2" charset="-122"/>
                <a:ea typeface="华文新魏" panose="02010800040101010101" pitchFamily="2" charset="-122"/>
                <a:sym typeface="华文新魏" panose="02010800040101010101" pitchFamily="2" charset="-122"/>
              </a:rPr>
              <a:t>八、及时性</a:t>
            </a:r>
            <a:endParaRPr lang="zh-CN" altLang="en-US" sz="2955" b="1">
              <a:solidFill>
                <a:srgbClr val="000000"/>
              </a:solidFill>
              <a:latin typeface="华文新魏" panose="02010800040101010101" pitchFamily="2" charset="-122"/>
              <a:ea typeface="华文新魏" panose="02010800040101010101" pitchFamily="2" charset="-122"/>
              <a:sym typeface="华文新魏" panose="0201080004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5538"/>
                                        </p:tgtEl>
                                        <p:attrNameLst>
                                          <p:attrName>style.visibility</p:attrName>
                                        </p:attrNameLst>
                                      </p:cBhvr>
                                      <p:to>
                                        <p:strVal val="visible"/>
                                      </p:to>
                                    </p:set>
                                    <p:animEffect filter="box(out)">
                                      <p:cBhvr>
                                        <p:cTn id="7" dur="500"/>
                                        <p:tgtEl>
                                          <p:spTgt spid="65538"/>
                                        </p:tgtEl>
                                      </p:cBhvr>
                                    </p:animEffect>
                                  </p:childTnLst>
                                </p:cTn>
                              </p:par>
                            </p:childTnLst>
                          </p:cTn>
                        </p:par>
                        <p:par>
                          <p:cTn id="8" fill="hold">
                            <p:stCondLst>
                              <p:cond delay="500"/>
                            </p:stCondLst>
                            <p:childTnLst>
                              <p:par>
                                <p:cTn id="9" presetID="2" presetClass="entr" presetSubtype="8" fill="hold" grpId="0" nodeType="afterEffect">
                                  <p:stCondLst>
                                    <p:cond delay="2000"/>
                                  </p:stCondLst>
                                  <p:childTnLst>
                                    <p:set>
                                      <p:cBhvr>
                                        <p:cTn id="10" dur="1" fill="hold">
                                          <p:stCondLst>
                                            <p:cond delay="0"/>
                                          </p:stCondLst>
                                        </p:cTn>
                                        <p:tgtEl>
                                          <p:spTgt spid="65539"/>
                                        </p:tgtEl>
                                        <p:attrNameLst>
                                          <p:attrName>style.visibility</p:attrName>
                                        </p:attrNameLst>
                                      </p:cBhvr>
                                      <p:to>
                                        <p:strVal val="visible"/>
                                      </p:to>
                                    </p:set>
                                    <p:anim calcmode="lin" valueType="num">
                                      <p:cBhvr>
                                        <p:cTn id="11" dur="500" fill="hold"/>
                                        <p:tgtEl>
                                          <p:spTgt spid="65539"/>
                                        </p:tgtEl>
                                        <p:attrNameLst>
                                          <p:attrName>ppt_x</p:attrName>
                                        </p:attrNameLst>
                                      </p:cBhvr>
                                      <p:tavLst>
                                        <p:tav tm="0">
                                          <p:val>
                                            <p:strVal val="0-#ppt_w/2"/>
                                          </p:val>
                                        </p:tav>
                                        <p:tav tm="100000">
                                          <p:val>
                                            <p:strVal val="#ppt_x"/>
                                          </p:val>
                                        </p:tav>
                                      </p:tavLst>
                                    </p:anim>
                                    <p:anim calcmode="lin" valueType="num">
                                      <p:cBhvr>
                                        <p:cTn id="12" dur="500" fill="hold"/>
                                        <p:tgtEl>
                                          <p:spTgt spid="655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8" grpId="0" bldLvl="0" animBg="1"/>
      <p:bldP spid="65539" grpId="0" bldLvl="0"/>
    </p:bld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562" name="Rectangle 1026"/>
          <p:cNvSpPr>
            <a:spLocks noGrp="1" noChangeArrowheads="1"/>
          </p:cNvSpPr>
          <p:nvPr>
            <p:ph type="body" idx="4294967295"/>
          </p:nvPr>
        </p:nvSpPr>
        <p:spPr>
          <a:xfrm>
            <a:off x="0" y="2169795"/>
            <a:ext cx="11679555" cy="4420235"/>
          </a:xfrm>
        </p:spPr>
        <p:txBody>
          <a:bodyPr/>
          <a:lstStyle/>
          <a:p>
            <a:pPr eaLnBrk="1" hangingPunct="1">
              <a:lnSpc>
                <a:spcPct val="140000"/>
              </a:lnSpc>
              <a:buClr>
                <a:srgbClr val="FF0000"/>
              </a:buClr>
              <a:buFont typeface="Wingdings" panose="05000000000000000000" pitchFamily="2" charset="2"/>
              <a:buChar char="q"/>
            </a:pPr>
            <a:r>
              <a:rPr lang="zh-CN" altLang="zh-CN" sz="3795" b="1" dirty="0" smtClean="0">
                <a:solidFill>
                  <a:schemeClr val="hlink"/>
                </a:solidFill>
                <a:ea typeface="黑体" panose="02010609060101010101" pitchFamily="49" charset="-122"/>
              </a:rPr>
              <a:t>可靠性原则</a:t>
            </a:r>
            <a:r>
              <a:rPr lang="zh-CN" altLang="zh-CN" sz="3795" b="1" dirty="0" smtClean="0">
                <a:ea typeface="黑体" panose="02010609060101010101" pitchFamily="49" charset="-122"/>
              </a:rPr>
              <a:t>，</a:t>
            </a:r>
            <a:r>
              <a:rPr lang="zh-CN" altLang="zh-CN" sz="2955" b="1" dirty="0" smtClean="0">
                <a:latin typeface="楷体_GB2312" pitchFamily="49" charset="-122"/>
                <a:ea typeface="楷体_GB2312" pitchFamily="49" charset="-122"/>
                <a:sym typeface="楷体_GB2312" pitchFamily="49" charset="-122"/>
              </a:rPr>
              <a:t>又称为</a:t>
            </a:r>
            <a:r>
              <a:rPr lang="zh-CN" altLang="zh-CN" sz="2955" b="1" dirty="0" smtClean="0">
                <a:solidFill>
                  <a:srgbClr val="FF0000"/>
                </a:solidFill>
                <a:latin typeface="楷体_GB2312" pitchFamily="49" charset="-122"/>
                <a:ea typeface="楷体_GB2312" pitchFamily="49" charset="-122"/>
                <a:sym typeface="楷体_GB2312" pitchFamily="49" charset="-122"/>
              </a:rPr>
              <a:t>真实性</a:t>
            </a:r>
            <a:r>
              <a:rPr lang="zh-CN" altLang="zh-CN" sz="2955" b="1" dirty="0" smtClean="0">
                <a:latin typeface="楷体_GB2312" pitchFamily="49" charset="-122"/>
                <a:ea typeface="楷体_GB2312" pitchFamily="49" charset="-122"/>
                <a:sym typeface="楷体_GB2312" pitchFamily="49" charset="-122"/>
              </a:rPr>
              <a:t>原则，是真实性要求企业以实际发生的交易或者事项为依据进行会计确认、计量和报告，如实反映符合确认和计量要求的各项会计要素及其他相关信息，保证会计信息真实可靠，内容完整。</a:t>
            </a:r>
            <a:r>
              <a:rPr lang="zh-CN" altLang="en-US" sz="2955" b="1" dirty="0" smtClean="0">
                <a:solidFill>
                  <a:srgbClr val="FF0000"/>
                </a:solidFill>
                <a:latin typeface="楷体_GB2312" pitchFamily="49" charset="-122"/>
                <a:ea typeface="楷体_GB2312" pitchFamily="49" charset="-122"/>
                <a:sym typeface="楷体_GB2312" pitchFamily="49" charset="-122"/>
              </a:rPr>
              <a:t>不得虚构</a:t>
            </a:r>
            <a:r>
              <a:rPr lang="zh-CN" altLang="en-US" sz="2955" b="1" dirty="0" smtClean="0">
                <a:latin typeface="楷体_GB2312" pitchFamily="49" charset="-122"/>
                <a:ea typeface="楷体_GB2312" pitchFamily="49" charset="-122"/>
                <a:sym typeface="楷体_GB2312" pitchFamily="49" charset="-122"/>
              </a:rPr>
              <a:t>或尚未发生的交易或事项</a:t>
            </a:r>
            <a:r>
              <a:rPr lang="zh-CN" altLang="zh-CN" sz="2955" b="1" dirty="0" smtClean="0">
                <a:latin typeface="楷体_GB2312" pitchFamily="49" charset="-122"/>
                <a:ea typeface="楷体_GB2312" pitchFamily="49" charset="-122"/>
                <a:sym typeface="楷体_GB2312" pitchFamily="49" charset="-122"/>
              </a:rPr>
              <a:t> </a:t>
            </a:r>
            <a:endParaRPr lang="zh-CN" altLang="zh-CN" dirty="0" smtClean="0"/>
          </a:p>
        </p:txBody>
      </p:sp>
      <p:sp>
        <p:nvSpPr>
          <p:cNvPr id="66563" name="Rectangle 1027"/>
          <p:cNvSpPr>
            <a:spLocks noGrp="1" noChangeArrowheads="1"/>
          </p:cNvSpPr>
          <p:nvPr>
            <p:ph type="title" idx="4294967295"/>
          </p:nvPr>
        </p:nvSpPr>
        <p:spPr>
          <a:xfrm>
            <a:off x="0" y="723265"/>
            <a:ext cx="6536055" cy="1125220"/>
          </a:xfrm>
        </p:spPr>
        <p:txBody>
          <a:bodyPr/>
          <a:lstStyle/>
          <a:p>
            <a:pPr eaLnBrk="1" hangingPunct="1"/>
            <a:r>
              <a:rPr lang="zh-CN" altLang="zh-CN" sz="4220" b="1" smtClean="0"/>
              <a:t>一、可靠性原则</a:t>
            </a:r>
            <a:endParaRPr lang="zh-CN" altLang="zh-CN" sz="4220" smtClean="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66563"/>
                                        </p:tgtEl>
                                        <p:attrNameLst>
                                          <p:attrName>style.visibility</p:attrName>
                                        </p:attrNameLst>
                                      </p:cBhvr>
                                      <p:to>
                                        <p:strVal val="visible"/>
                                      </p:to>
                                    </p:set>
                                    <p:animEffect filter="barn(outHorizontal)">
                                      <p:cBhvr>
                                        <p:cTn id="7" dur="500"/>
                                        <p:tgtEl>
                                          <p:spTgt spid="6656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66562"/>
                                        </p:tgtEl>
                                        <p:attrNameLst>
                                          <p:attrName>style.visibility</p:attrName>
                                        </p:attrNameLst>
                                      </p:cBhvr>
                                      <p:to>
                                        <p:strVal val="visible"/>
                                      </p:to>
                                    </p:set>
                                    <p:anim calcmode="lin" valueType="num">
                                      <p:cBhvr>
                                        <p:cTn id="11" dur="500" fill="hold"/>
                                        <p:tgtEl>
                                          <p:spTgt spid="66562"/>
                                        </p:tgtEl>
                                        <p:attrNameLst>
                                          <p:attrName>ppt_x</p:attrName>
                                        </p:attrNameLst>
                                      </p:cBhvr>
                                      <p:tavLst>
                                        <p:tav tm="0">
                                          <p:val>
                                            <p:strVal val="0-#ppt_w/2"/>
                                          </p:val>
                                        </p:tav>
                                        <p:tav tm="100000">
                                          <p:val>
                                            <p:strVal val="#ppt_x"/>
                                          </p:val>
                                        </p:tav>
                                      </p:tavLst>
                                    </p:anim>
                                    <p:anim calcmode="lin" valueType="num">
                                      <p:cBhvr>
                                        <p:cTn id="12" dur="500" fill="hold"/>
                                        <p:tgtEl>
                                          <p:spTgt spid="665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bldLvl="0"/>
      <p:bldP spid="66563" grpId="0" bldLvl="0"/>
    </p:bldLst>
  </p:timing>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634" name="灯片编号占位符 4"/>
          <p:cNvSpPr>
            <a:spLocks noGrp="1" noChangeArrowheads="1"/>
          </p:cNvSpPr>
          <p:nvPr>
            <p:ph type="sldNum" sz="quarter" idx="12"/>
          </p:nvPr>
        </p:nvSpPr>
        <p:spPr>
          <a:noFill/>
          <a:ln>
            <a:miter lim="800000"/>
          </a:ln>
        </p:spPr>
        <p:txBody>
          <a:bodyPr/>
          <a:lstStyle/>
          <a:p>
            <a:pPr>
              <a:buFont typeface="Arial" panose="020B0604020202020204" pitchFamily="34" charset="0"/>
              <a:buNone/>
            </a:pPr>
            <a:fld id="{F5ED0708-7492-460D-B232-671DEA3E0D38}" type="slidenum">
              <a:rPr lang="zh-CN" altLang="en-US" sz="1265" smtClean="0">
                <a:latin typeface="Arial" panose="020B0604020202020204" pitchFamily="34" charset="0"/>
                <a:ea typeface="宋体" panose="02010600030101010101" pitchFamily="2" charset="-122"/>
              </a:rPr>
            </a:fld>
            <a:endParaRPr lang="zh-CN" altLang="en-US" sz="1265" smtClean="0">
              <a:latin typeface="Arial" panose="020B0604020202020204" pitchFamily="34" charset="0"/>
              <a:ea typeface="宋体" panose="02010600030101010101" pitchFamily="2" charset="-122"/>
            </a:endParaRPr>
          </a:p>
        </p:txBody>
      </p:sp>
      <p:sp>
        <p:nvSpPr>
          <p:cNvPr id="67586" name="Rectangle 2"/>
          <p:cNvSpPr>
            <a:spLocks noGrp="1" noChangeArrowheads="1"/>
          </p:cNvSpPr>
          <p:nvPr>
            <p:ph type="body" idx="4294967295"/>
          </p:nvPr>
        </p:nvSpPr>
        <p:spPr>
          <a:xfrm>
            <a:off x="1393825" y="2089150"/>
            <a:ext cx="11464925" cy="4259580"/>
          </a:xfrm>
        </p:spPr>
        <p:txBody>
          <a:bodyPr/>
          <a:lstStyle/>
          <a:p>
            <a:pPr eaLnBrk="1" hangingPunct="1">
              <a:lnSpc>
                <a:spcPct val="140000"/>
              </a:lnSpc>
              <a:buClr>
                <a:srgbClr val="FF0000"/>
              </a:buClr>
              <a:buFont typeface="Wingdings" panose="05000000000000000000" pitchFamily="2" charset="2"/>
              <a:buChar char="q"/>
            </a:pPr>
            <a:r>
              <a:rPr lang="zh-CN" altLang="zh-CN" sz="3795" b="1" dirty="0" smtClean="0">
                <a:solidFill>
                  <a:schemeClr val="hlink"/>
                </a:solidFill>
                <a:ea typeface="黑体" panose="02010609060101010101" pitchFamily="49" charset="-122"/>
              </a:rPr>
              <a:t>相关性原则</a:t>
            </a:r>
            <a:r>
              <a:rPr lang="zh-CN" altLang="zh-CN" sz="4640" b="1" dirty="0" smtClean="0">
                <a:ea typeface="黑体" panose="02010609060101010101" pitchFamily="49" charset="-122"/>
              </a:rPr>
              <a:t>，</a:t>
            </a:r>
            <a:r>
              <a:rPr lang="zh-CN" altLang="zh-CN" b="1" dirty="0" smtClean="0">
                <a:ea typeface="楷体_GB2312" pitchFamily="49" charset="-122"/>
              </a:rPr>
              <a:t>又称有用性原则，</a:t>
            </a:r>
            <a:r>
              <a:rPr lang="zh-CN" altLang="zh-CN" b="1" dirty="0" smtClean="0">
                <a:latin typeface="宋体" panose="02010600030101010101" pitchFamily="2" charset="-122"/>
                <a:ea typeface="楷体_GB2312" pitchFamily="49" charset="-122"/>
                <a:sym typeface="宋体" panose="02010600030101010101" pitchFamily="2" charset="-122"/>
              </a:rPr>
              <a:t>相关性要求企业提供的会计信息应当与财务会计报告使用者的经济决策需要相关，有助于财务会计报告使用者对企业过去、现在或者未来的情况作出评价或者预测。</a:t>
            </a:r>
            <a:r>
              <a:rPr lang="zh-CN" altLang="zh-CN" b="1" dirty="0" smtClean="0">
                <a:ea typeface="黑体" panose="02010609060101010101" pitchFamily="49" charset="-122"/>
              </a:rPr>
              <a:t> </a:t>
            </a:r>
            <a:r>
              <a:rPr lang="zh-CN" altLang="en-US" b="1" dirty="0" smtClean="0">
                <a:ea typeface="黑体" panose="02010609060101010101" pitchFamily="49" charset="-122"/>
              </a:rPr>
              <a:t>如投资者了解企业盈利能力，债权人了解企业的偿债能力等。</a:t>
            </a:r>
            <a:endParaRPr lang="zh-CN" altLang="zh-CN" dirty="0" smtClean="0"/>
          </a:p>
        </p:txBody>
      </p:sp>
      <p:sp>
        <p:nvSpPr>
          <p:cNvPr id="67587" name="Rectangle 3"/>
          <p:cNvSpPr>
            <a:spLocks noGrp="1" noChangeArrowheads="1"/>
          </p:cNvSpPr>
          <p:nvPr>
            <p:ph type="title" idx="4294967295"/>
          </p:nvPr>
        </p:nvSpPr>
        <p:spPr>
          <a:xfrm>
            <a:off x="0" y="642620"/>
            <a:ext cx="6536055" cy="1125220"/>
          </a:xfrm>
        </p:spPr>
        <p:txBody>
          <a:bodyPr/>
          <a:lstStyle/>
          <a:p>
            <a:pPr eaLnBrk="1" hangingPunct="1"/>
            <a:r>
              <a:rPr lang="zh-CN" altLang="zh-CN" b="1" smtClean="0"/>
              <a:t>二、相关性原则</a:t>
            </a:r>
            <a:endParaRPr lang="zh-CN" altLang="zh-CN" smtClean="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67587"/>
                                        </p:tgtEl>
                                        <p:attrNameLst>
                                          <p:attrName>style.visibility</p:attrName>
                                        </p:attrNameLst>
                                      </p:cBhvr>
                                      <p:to>
                                        <p:strVal val="visible"/>
                                      </p:to>
                                    </p:set>
                                    <p:animEffect filter="barn(outHorizontal)">
                                      <p:cBhvr>
                                        <p:cTn id="7" dur="500"/>
                                        <p:tgtEl>
                                          <p:spTgt spid="67587"/>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67586"/>
                                        </p:tgtEl>
                                        <p:attrNameLst>
                                          <p:attrName>style.visibility</p:attrName>
                                        </p:attrNameLst>
                                      </p:cBhvr>
                                      <p:to>
                                        <p:strVal val="visible"/>
                                      </p:to>
                                    </p:set>
                                    <p:anim calcmode="lin" valueType="num">
                                      <p:cBhvr>
                                        <p:cTn id="11" dur="500" fill="hold"/>
                                        <p:tgtEl>
                                          <p:spTgt spid="67586"/>
                                        </p:tgtEl>
                                        <p:attrNameLst>
                                          <p:attrName>ppt_x</p:attrName>
                                        </p:attrNameLst>
                                      </p:cBhvr>
                                      <p:tavLst>
                                        <p:tav tm="0">
                                          <p:val>
                                            <p:strVal val="0-#ppt_w/2"/>
                                          </p:val>
                                        </p:tav>
                                        <p:tav tm="100000">
                                          <p:val>
                                            <p:strVal val="#ppt_x"/>
                                          </p:val>
                                        </p:tav>
                                      </p:tavLst>
                                    </p:anim>
                                    <p:anim calcmode="lin" valueType="num">
                                      <p:cBhvr>
                                        <p:cTn id="12" dur="500" fill="hold"/>
                                        <p:tgtEl>
                                          <p:spTgt spid="675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bldLvl="0"/>
      <p:bldP spid="67587" grpId="0" bldLvl="0"/>
    </p:bldLst>
  </p:timing>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0658" name="灯片编号占位符 4"/>
          <p:cNvSpPr>
            <a:spLocks noGrp="1" noChangeArrowheads="1"/>
          </p:cNvSpPr>
          <p:nvPr>
            <p:ph type="sldNum" sz="quarter" idx="12"/>
          </p:nvPr>
        </p:nvSpPr>
        <p:spPr>
          <a:noFill/>
          <a:ln>
            <a:miter lim="800000"/>
          </a:ln>
        </p:spPr>
        <p:txBody>
          <a:bodyPr/>
          <a:lstStyle/>
          <a:p>
            <a:pPr>
              <a:buFont typeface="Arial" panose="020B0604020202020204" pitchFamily="34" charset="0"/>
              <a:buNone/>
            </a:pPr>
            <a:fld id="{7A47B5AA-AAEE-46BF-9E47-F1CD345CBE78}" type="slidenum">
              <a:rPr lang="zh-CN" altLang="en-US" sz="1265" smtClean="0">
                <a:latin typeface="Arial" panose="020B0604020202020204" pitchFamily="34" charset="0"/>
                <a:ea typeface="宋体" panose="02010600030101010101" pitchFamily="2" charset="-122"/>
              </a:rPr>
            </a:fld>
            <a:endParaRPr lang="zh-CN" altLang="en-US" sz="1265" smtClean="0">
              <a:latin typeface="Arial" panose="020B0604020202020204" pitchFamily="34" charset="0"/>
              <a:ea typeface="宋体" panose="02010600030101010101" pitchFamily="2" charset="-122"/>
            </a:endParaRPr>
          </a:p>
        </p:txBody>
      </p:sp>
      <p:sp>
        <p:nvSpPr>
          <p:cNvPr id="68610" name="Rectangle 1026"/>
          <p:cNvSpPr>
            <a:spLocks noGrp="1" noChangeArrowheads="1"/>
          </p:cNvSpPr>
          <p:nvPr>
            <p:ph type="body" idx="4294967295"/>
          </p:nvPr>
        </p:nvSpPr>
        <p:spPr>
          <a:xfrm>
            <a:off x="0" y="2169795"/>
            <a:ext cx="11678920" cy="4339590"/>
          </a:xfrm>
        </p:spPr>
        <p:txBody>
          <a:bodyPr/>
          <a:lstStyle/>
          <a:p>
            <a:pPr eaLnBrk="1" hangingPunct="1">
              <a:lnSpc>
                <a:spcPct val="150000"/>
              </a:lnSpc>
              <a:buClr>
                <a:srgbClr val="FF0000"/>
              </a:buClr>
              <a:buFont typeface="Wingdings" panose="05000000000000000000" pitchFamily="2" charset="2"/>
              <a:buChar char="q"/>
            </a:pPr>
            <a:r>
              <a:rPr lang="zh-CN" altLang="zh-CN" sz="4640" b="1" dirty="0" smtClean="0">
                <a:solidFill>
                  <a:schemeClr val="hlink"/>
                </a:solidFill>
                <a:ea typeface="黑体" panose="02010609060101010101" pitchFamily="49" charset="-122"/>
              </a:rPr>
              <a:t>可理解性原则</a:t>
            </a:r>
            <a:r>
              <a:rPr lang="zh-CN" altLang="zh-CN" sz="4640" b="1" dirty="0" smtClean="0">
                <a:ea typeface="黑体" panose="02010609060101010101" pitchFamily="49" charset="-122"/>
              </a:rPr>
              <a:t>，</a:t>
            </a:r>
            <a:r>
              <a:rPr lang="zh-CN" altLang="zh-CN" b="1" dirty="0" smtClean="0">
                <a:latin typeface="楷体_GB2312" pitchFamily="49" charset="-122"/>
                <a:ea typeface="楷体_GB2312" pitchFamily="49" charset="-122"/>
                <a:sym typeface="楷体_GB2312" pitchFamily="49" charset="-122"/>
              </a:rPr>
              <a:t>可理解性要求企业提供的会计信息清晰明了，便于财务会计报告</a:t>
            </a:r>
            <a:r>
              <a:rPr lang="zh-CN" altLang="zh-CN" b="1" dirty="0" smtClean="0">
                <a:solidFill>
                  <a:srgbClr val="FF0000"/>
                </a:solidFill>
                <a:latin typeface="楷体_GB2312" pitchFamily="49" charset="-122"/>
                <a:ea typeface="楷体_GB2312" pitchFamily="49" charset="-122"/>
                <a:sym typeface="楷体_GB2312" pitchFamily="49" charset="-122"/>
              </a:rPr>
              <a:t>使用者</a:t>
            </a:r>
            <a:r>
              <a:rPr lang="zh-CN" altLang="zh-CN" b="1" dirty="0" smtClean="0">
                <a:latin typeface="楷体_GB2312" pitchFamily="49" charset="-122"/>
                <a:ea typeface="楷体_GB2312" pitchFamily="49" charset="-122"/>
                <a:sym typeface="楷体_GB2312" pitchFamily="49" charset="-122"/>
              </a:rPr>
              <a:t>理解和使用。 </a:t>
            </a:r>
            <a:r>
              <a:rPr lang="zh-CN" altLang="en-US" b="1" dirty="0" smtClean="0">
                <a:latin typeface="楷体_GB2312" pitchFamily="49" charset="-122"/>
                <a:ea typeface="楷体_GB2312" pitchFamily="49" charset="-122"/>
                <a:sym typeface="楷体_GB2312" pitchFamily="49" charset="-122"/>
              </a:rPr>
              <a:t>记录清晰、准确，账户对应关系清楚，报表勾稽关系清楚等</a:t>
            </a:r>
            <a:endParaRPr lang="zh-CN" altLang="zh-CN" dirty="0" smtClean="0"/>
          </a:p>
        </p:txBody>
      </p:sp>
      <p:sp>
        <p:nvSpPr>
          <p:cNvPr id="68611" name="Rectangle 1027"/>
          <p:cNvSpPr>
            <a:spLocks noGrp="1" noChangeArrowheads="1"/>
          </p:cNvSpPr>
          <p:nvPr>
            <p:ph type="title" idx="4294967295"/>
          </p:nvPr>
        </p:nvSpPr>
        <p:spPr>
          <a:xfrm>
            <a:off x="0" y="723265"/>
            <a:ext cx="6536690" cy="1205230"/>
          </a:xfrm>
        </p:spPr>
        <p:txBody>
          <a:bodyPr/>
          <a:lstStyle/>
          <a:p>
            <a:pPr eaLnBrk="1" hangingPunct="1"/>
            <a:r>
              <a:rPr lang="zh-CN" altLang="zh-CN" sz="4220" b="1" smtClean="0"/>
              <a:t>三、可理解性原则</a:t>
            </a:r>
            <a:endParaRPr lang="zh-CN" altLang="zh-CN" smtClean="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68611"/>
                                        </p:tgtEl>
                                        <p:attrNameLst>
                                          <p:attrName>style.visibility</p:attrName>
                                        </p:attrNameLst>
                                      </p:cBhvr>
                                      <p:to>
                                        <p:strVal val="visible"/>
                                      </p:to>
                                    </p:set>
                                    <p:animEffect filter="barn(outHorizontal)">
                                      <p:cBhvr>
                                        <p:cTn id="7" dur="500"/>
                                        <p:tgtEl>
                                          <p:spTgt spid="68611"/>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68610"/>
                                        </p:tgtEl>
                                        <p:attrNameLst>
                                          <p:attrName>style.visibility</p:attrName>
                                        </p:attrNameLst>
                                      </p:cBhvr>
                                      <p:to>
                                        <p:strVal val="visible"/>
                                      </p:to>
                                    </p:set>
                                    <p:anim calcmode="lin" valueType="num">
                                      <p:cBhvr>
                                        <p:cTn id="11" dur="500" fill="hold"/>
                                        <p:tgtEl>
                                          <p:spTgt spid="68610"/>
                                        </p:tgtEl>
                                        <p:attrNameLst>
                                          <p:attrName>ppt_x</p:attrName>
                                        </p:attrNameLst>
                                      </p:cBhvr>
                                      <p:tavLst>
                                        <p:tav tm="0">
                                          <p:val>
                                            <p:strVal val="0-#ppt_w/2"/>
                                          </p:val>
                                        </p:tav>
                                        <p:tav tm="100000">
                                          <p:val>
                                            <p:strVal val="#ppt_x"/>
                                          </p:val>
                                        </p:tav>
                                      </p:tavLst>
                                    </p:anim>
                                    <p:anim calcmode="lin" valueType="num">
                                      <p:cBhvr>
                                        <p:cTn id="12" dur="500" fill="hold"/>
                                        <p:tgtEl>
                                          <p:spTgt spid="686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0" grpId="0" bldLvl="0"/>
      <p:bldP spid="68611" grpId="0" bldLvl="0"/>
    </p:bldLst>
  </p:timing>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682" name="灯片编号占位符 4"/>
          <p:cNvSpPr>
            <a:spLocks noGrp="1" noChangeArrowheads="1"/>
          </p:cNvSpPr>
          <p:nvPr>
            <p:ph type="sldNum" sz="quarter" idx="12"/>
          </p:nvPr>
        </p:nvSpPr>
        <p:spPr>
          <a:noFill/>
          <a:ln>
            <a:miter lim="800000"/>
          </a:ln>
        </p:spPr>
        <p:txBody>
          <a:bodyPr/>
          <a:lstStyle/>
          <a:p>
            <a:pPr>
              <a:buFont typeface="Arial" panose="020B0604020202020204" pitchFamily="34" charset="0"/>
              <a:buNone/>
            </a:pPr>
            <a:fld id="{AEA0D7E0-9EE4-4D40-8B8F-E9734B745080}" type="slidenum">
              <a:rPr lang="zh-CN" altLang="en-US" sz="1265" smtClean="0">
                <a:latin typeface="Arial" panose="020B0604020202020204" pitchFamily="34" charset="0"/>
                <a:ea typeface="宋体" panose="02010600030101010101" pitchFamily="2" charset="-122"/>
              </a:rPr>
            </a:fld>
            <a:endParaRPr lang="zh-CN" altLang="en-US" sz="1265" smtClean="0">
              <a:latin typeface="Arial" panose="020B0604020202020204" pitchFamily="34" charset="0"/>
              <a:ea typeface="宋体" panose="02010600030101010101" pitchFamily="2" charset="-122"/>
            </a:endParaRPr>
          </a:p>
        </p:txBody>
      </p:sp>
      <p:sp>
        <p:nvSpPr>
          <p:cNvPr id="69634" name="Rectangle 2"/>
          <p:cNvSpPr>
            <a:spLocks noGrp="1" noChangeArrowheads="1"/>
          </p:cNvSpPr>
          <p:nvPr>
            <p:ph type="title" idx="4294967295"/>
          </p:nvPr>
        </p:nvSpPr>
        <p:spPr>
          <a:xfrm>
            <a:off x="0" y="274320"/>
            <a:ext cx="6536055" cy="1125220"/>
          </a:xfrm>
        </p:spPr>
        <p:txBody>
          <a:bodyPr/>
          <a:lstStyle/>
          <a:p>
            <a:pPr eaLnBrk="1" hangingPunct="1"/>
            <a:r>
              <a:rPr lang="zh-CN" altLang="zh-CN" b="1" smtClean="0"/>
              <a:t>四、可比性原则</a:t>
            </a:r>
            <a:endParaRPr lang="zh-CN" altLang="zh-CN" smtClean="0"/>
          </a:p>
        </p:txBody>
      </p:sp>
      <p:sp>
        <p:nvSpPr>
          <p:cNvPr id="69635" name="Rectangle 3"/>
          <p:cNvSpPr>
            <a:spLocks noChangeArrowheads="1"/>
          </p:cNvSpPr>
          <p:nvPr/>
        </p:nvSpPr>
        <p:spPr bwMode="auto">
          <a:xfrm>
            <a:off x="455742" y="1197072"/>
            <a:ext cx="11679390" cy="5392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40000"/>
              </a:lnSpc>
              <a:spcBef>
                <a:spcPct val="20000"/>
              </a:spcBef>
              <a:buClr>
                <a:srgbClr val="FF0000"/>
              </a:buClr>
              <a:buFont typeface="Wingdings" panose="05000000000000000000" pitchFamily="2" charset="2"/>
              <a:buChar char="q"/>
              <a:defRPr/>
            </a:pPr>
            <a:r>
              <a:rPr lang="zh-CN" altLang="en-US" sz="4220" b="1" dirty="0" smtClean="0">
                <a:solidFill>
                  <a:schemeClr val="hlink"/>
                </a:solidFill>
                <a:latin typeface="Times New Roman" panose="02020603050405020304" charset="0"/>
                <a:sym typeface="Times New Roman" panose="02020603050405020304" charset="0"/>
              </a:rPr>
              <a:t>可比性原则：提供的会计信息可比</a:t>
            </a:r>
            <a:endParaRPr lang="en-US" altLang="zh-CN" sz="4220" b="1" dirty="0" smtClean="0">
              <a:solidFill>
                <a:schemeClr val="hlink"/>
              </a:solidFill>
              <a:latin typeface="Times New Roman" panose="02020603050405020304" charset="0"/>
              <a:sym typeface="Times New Roman" panose="02020603050405020304" charset="0"/>
            </a:endParaRPr>
          </a:p>
          <a:p>
            <a:pPr marL="0" indent="0" algn="just" eaLnBrk="1" latinLnBrk="0" hangingPunct="1">
              <a:lnSpc>
                <a:spcPct val="140000"/>
              </a:lnSpc>
              <a:spcBef>
                <a:spcPts val="0"/>
              </a:spcBef>
              <a:buClr>
                <a:srgbClr val="FF0000"/>
              </a:buClr>
              <a:defRPr/>
            </a:pPr>
            <a:r>
              <a:rPr lang="zh-CN" altLang="en-US" sz="3375" b="1" dirty="0" smtClean="0">
                <a:solidFill>
                  <a:srgbClr val="000000"/>
                </a:solidFill>
                <a:highlight>
                  <a:srgbClr val="FFFF00"/>
                </a:highlight>
                <a:latin typeface="楷体_GB2312" pitchFamily="49" charset="-122"/>
                <a:ea typeface="楷体_GB2312" pitchFamily="49" charset="-122"/>
                <a:sym typeface="楷体_GB2312" pitchFamily="49" charset="-122"/>
              </a:rPr>
              <a:t>纵向可比：</a:t>
            </a:r>
            <a:r>
              <a:rPr lang="zh-CN" altLang="en-US" sz="3375" b="1" dirty="0" smtClean="0">
                <a:solidFill>
                  <a:srgbClr val="000000"/>
                </a:solidFill>
                <a:latin typeface="楷体_GB2312" pitchFamily="49" charset="-122"/>
                <a:ea typeface="楷体_GB2312" pitchFamily="49" charset="-122"/>
                <a:sym typeface="楷体_GB2312" pitchFamily="49" charset="-122"/>
              </a:rPr>
              <a:t>要求同一企业不同时期发生的相同或者相似的交易或者事项，采用一致的会计政策，不得随意变更。</a:t>
            </a:r>
            <a:endParaRPr lang="zh-CN" altLang="en-US" sz="3375" b="1" dirty="0" smtClean="0">
              <a:solidFill>
                <a:srgbClr val="000000"/>
              </a:solidFill>
              <a:latin typeface="楷体_GB2312" pitchFamily="49" charset="-122"/>
              <a:ea typeface="楷体_GB2312" pitchFamily="49" charset="-122"/>
              <a:sym typeface="楷体_GB2312" pitchFamily="49" charset="-122"/>
            </a:endParaRPr>
          </a:p>
          <a:p>
            <a:pPr algn="just" eaLnBrk="1" latinLnBrk="0" hangingPunct="1">
              <a:lnSpc>
                <a:spcPct val="140000"/>
              </a:lnSpc>
              <a:spcBef>
                <a:spcPts val="0"/>
              </a:spcBef>
              <a:buClr>
                <a:srgbClr val="FF0000"/>
              </a:buClr>
              <a:buFont typeface="Wingdings" panose="05000000000000000000" pitchFamily="2" charset="2"/>
              <a:buNone/>
              <a:defRPr/>
            </a:pPr>
            <a:r>
              <a:rPr lang="zh-CN" altLang="en-US" sz="3375" b="1" dirty="0" smtClean="0">
                <a:solidFill>
                  <a:srgbClr val="000000"/>
                </a:solidFill>
                <a:highlight>
                  <a:srgbClr val="FFFF00"/>
                </a:highlight>
                <a:latin typeface="Times New Roman" panose="02020603050405020304" charset="0"/>
                <a:sym typeface="Times New Roman" panose="02020603050405020304" charset="0"/>
              </a:rPr>
              <a:t>横向可比：</a:t>
            </a:r>
            <a:r>
              <a:rPr lang="zh-CN" altLang="en-US" sz="3375" b="1" dirty="0" smtClean="0">
                <a:solidFill>
                  <a:srgbClr val="000000"/>
                </a:solidFill>
                <a:latin typeface="楷体_GB2312" pitchFamily="49" charset="-122"/>
                <a:ea typeface="楷体_GB2312" pitchFamily="49" charset="-122"/>
                <a:sym typeface="楷体_GB2312" pitchFamily="49" charset="-122"/>
              </a:rPr>
              <a:t>不同企业发生的相同或相似的交易或者事项，应当采用规定的会计政策，确保会计信息口径一致，相互可比。 </a:t>
            </a:r>
            <a:endParaRPr lang="zh-CN" altLang="en-US" sz="100" dirty="0" smtClean="0">
              <a:sym typeface="Calibri" panose="020F050202020403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69634"/>
                                        </p:tgtEl>
                                        <p:attrNameLst>
                                          <p:attrName>style.visibility</p:attrName>
                                        </p:attrNameLst>
                                      </p:cBhvr>
                                      <p:to>
                                        <p:strVal val="visible"/>
                                      </p:to>
                                    </p:set>
                                    <p:animEffect filter="barn(outHorizontal)">
                                      <p:cBhvr>
                                        <p:cTn id="7" dur="500"/>
                                        <p:tgtEl>
                                          <p:spTgt spid="69634"/>
                                        </p:tgtEl>
                                      </p:cBhvr>
                                    </p:animEffect>
                                  </p:childTnLst>
                                </p:cTn>
                              </p:par>
                            </p:childTnLst>
                          </p:cTn>
                        </p:par>
                        <p:par>
                          <p:cTn id="8" fill="hold">
                            <p:stCondLst>
                              <p:cond delay="500"/>
                            </p:stCondLst>
                            <p:childTnLst>
                              <p:par>
                                <p:cTn id="9" presetID="24" presetClass="entr" presetSubtype="0" fill="hold" grpId="0" nodeType="afterEffect">
                                  <p:stCondLst>
                                    <p:cond delay="0"/>
                                  </p:stCondLst>
                                  <p:childTnLst>
                                    <p:set>
                                      <p:cBhvr>
                                        <p:cTn id="10" dur="1" fill="hold">
                                          <p:stCondLst>
                                            <p:cond delay="499"/>
                                          </p:stCondLst>
                                        </p:cTn>
                                        <p:tgtEl>
                                          <p:spTgt spid="69635"/>
                                        </p:tgtEl>
                                        <p:attrNameLst>
                                          <p:attrName>style.visibility</p:attrName>
                                        </p:attrNameLst>
                                      </p:cBhvr>
                                      <p:to>
                                        <p:strVal val="visible"/>
                                      </p:to>
                                    </p:set>
                                    <p:anim to="" calcmode="lin" valueType="num">
                                      <p:cBhvr>
                                        <p:cTn id="11" dur="1" fill="hold"/>
                                        <p:tgtEl>
                                          <p:spTgt spid="69635"/>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4" grpId="0" bldLvl="0"/>
      <p:bldP spid="69635" grpId="0" bldLvl="0"/>
    </p:bldLst>
  </p:timing>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706" name="灯片编号占位符 4"/>
          <p:cNvSpPr>
            <a:spLocks noGrp="1" noChangeArrowheads="1"/>
          </p:cNvSpPr>
          <p:nvPr>
            <p:ph type="sldNum" sz="quarter" idx="12"/>
          </p:nvPr>
        </p:nvSpPr>
        <p:spPr>
          <a:noFill/>
          <a:ln>
            <a:miter lim="800000"/>
          </a:ln>
        </p:spPr>
        <p:txBody>
          <a:bodyPr/>
          <a:lstStyle/>
          <a:p>
            <a:pPr>
              <a:buFont typeface="Arial" panose="020B0604020202020204" pitchFamily="34" charset="0"/>
              <a:buNone/>
            </a:pPr>
            <a:fld id="{5D05A188-1B8B-4C30-9265-7A2751B69CA5}" type="slidenum">
              <a:rPr lang="zh-CN" altLang="en-US" sz="1265" smtClean="0">
                <a:latin typeface="Arial" panose="020B0604020202020204" pitchFamily="34" charset="0"/>
                <a:ea typeface="宋体" panose="02010600030101010101" pitchFamily="2" charset="-122"/>
              </a:rPr>
            </a:fld>
            <a:endParaRPr lang="zh-CN" altLang="en-US" sz="1265" smtClean="0">
              <a:latin typeface="Arial" panose="020B0604020202020204" pitchFamily="34" charset="0"/>
              <a:ea typeface="宋体" panose="02010600030101010101" pitchFamily="2" charset="-122"/>
            </a:endParaRPr>
          </a:p>
        </p:txBody>
      </p:sp>
      <p:sp>
        <p:nvSpPr>
          <p:cNvPr id="70658" name="Rectangle 2050"/>
          <p:cNvSpPr>
            <a:spLocks noGrp="1" noChangeArrowheads="1"/>
          </p:cNvSpPr>
          <p:nvPr>
            <p:ph type="title" idx="4294967295"/>
          </p:nvPr>
        </p:nvSpPr>
        <p:spPr>
          <a:xfrm>
            <a:off x="0" y="1044575"/>
            <a:ext cx="9107805" cy="1125220"/>
          </a:xfrm>
        </p:spPr>
        <p:txBody>
          <a:bodyPr/>
          <a:lstStyle/>
          <a:p>
            <a:pPr eaLnBrk="1" hangingPunct="1"/>
            <a:r>
              <a:rPr lang="zh-CN" altLang="zh-CN" b="1" smtClean="0"/>
              <a:t>五、实质重于形式原则</a:t>
            </a:r>
            <a:endParaRPr lang="zh-CN" altLang="zh-CN" smtClean="0"/>
          </a:p>
        </p:txBody>
      </p:sp>
      <p:sp>
        <p:nvSpPr>
          <p:cNvPr id="70659" name="Rectangle 2051"/>
          <p:cNvSpPr>
            <a:spLocks noChangeArrowheads="1"/>
          </p:cNvSpPr>
          <p:nvPr/>
        </p:nvSpPr>
        <p:spPr bwMode="auto">
          <a:xfrm>
            <a:off x="536105" y="2009069"/>
            <a:ext cx="11679390" cy="4821767"/>
          </a:xfrm>
          <a:prstGeom prst="rect">
            <a:avLst/>
          </a:prstGeom>
          <a:noFill/>
          <a:ln w="9525">
            <a:noFill/>
            <a:miter lim="800000"/>
          </a:ln>
        </p:spPr>
        <p:txBody>
          <a:bodyPr/>
          <a:lstStyle/>
          <a:p>
            <a:pPr marL="342900" indent="-342900">
              <a:lnSpc>
                <a:spcPct val="145000"/>
              </a:lnSpc>
              <a:spcBef>
                <a:spcPct val="20000"/>
              </a:spcBef>
              <a:buClr>
                <a:srgbClr val="FF0000"/>
              </a:buClr>
              <a:buFont typeface="Wingdings" panose="05000000000000000000" pitchFamily="2" charset="2"/>
              <a:buChar char="q"/>
            </a:pPr>
            <a:r>
              <a:rPr lang="zh-CN" altLang="en-US" sz="4220" b="1">
                <a:solidFill>
                  <a:schemeClr val="hlink"/>
                </a:solidFill>
                <a:latin typeface="Times New Roman" panose="02020603050405020304" charset="0"/>
                <a:sym typeface="Times New Roman" panose="02020603050405020304" charset="0"/>
              </a:rPr>
              <a:t>实质重于形式原则</a:t>
            </a:r>
            <a:r>
              <a:rPr lang="zh-CN" altLang="en-US" sz="3375" b="1">
                <a:solidFill>
                  <a:srgbClr val="000000"/>
                </a:solidFill>
                <a:latin typeface="楷体_GB2312" pitchFamily="49" charset="-122"/>
                <a:ea typeface="楷体_GB2312" pitchFamily="49" charset="-122"/>
                <a:sym typeface="楷体_GB2312" pitchFamily="49" charset="-122"/>
              </a:rPr>
              <a:t>经济实质重于法律形式要求企业按照交易或者事项的经济实质进行会计确认、计量和报告，不应仅以交易或者事项的法律形式为依据。 </a:t>
            </a:r>
            <a:endParaRPr lang="zh-CN" altLang="en-US" sz="3375" b="1">
              <a:solidFill>
                <a:srgbClr val="000000"/>
              </a:solidFill>
              <a:latin typeface="楷体_GB2312" pitchFamily="49" charset="-122"/>
              <a:ea typeface="楷体_GB2312" pitchFamily="49" charset="-122"/>
              <a:sym typeface="楷体_GB2312" pitchFamily="49" charset="-122"/>
            </a:endParaRPr>
          </a:p>
          <a:p>
            <a:pPr marL="0" indent="0">
              <a:lnSpc>
                <a:spcPct val="145000"/>
              </a:lnSpc>
              <a:spcBef>
                <a:spcPct val="20000"/>
              </a:spcBef>
              <a:buClr>
                <a:srgbClr val="FF0000"/>
              </a:buClr>
              <a:buFont typeface="Wingdings" panose="05000000000000000000" pitchFamily="2" charset="2"/>
              <a:buNone/>
            </a:pPr>
            <a:r>
              <a:rPr lang="zh-CN" altLang="en-US" sz="3375" b="1">
                <a:solidFill>
                  <a:srgbClr val="000000"/>
                </a:solidFill>
                <a:latin typeface="楷体_GB2312" pitchFamily="49" charset="-122"/>
                <a:ea typeface="楷体_GB2312" pitchFamily="49" charset="-122"/>
                <a:sym typeface="楷体_GB2312" pitchFamily="49" charset="-122"/>
              </a:rPr>
              <a:t>  如：融资租入固定资产。</a:t>
            </a:r>
            <a:endParaRPr lang="zh-CN" altLang="en-US" sz="100">
              <a:sym typeface="Calibri" panose="020F050202020403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70658"/>
                                        </p:tgtEl>
                                        <p:attrNameLst>
                                          <p:attrName>style.visibility</p:attrName>
                                        </p:attrNameLst>
                                      </p:cBhvr>
                                      <p:to>
                                        <p:strVal val="visible"/>
                                      </p:to>
                                    </p:set>
                                    <p:animEffect filter="barn(outHorizontal)">
                                      <p:cBhvr>
                                        <p:cTn id="7" dur="500"/>
                                        <p:tgtEl>
                                          <p:spTgt spid="70658"/>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70659"/>
                                        </p:tgtEl>
                                        <p:attrNameLst>
                                          <p:attrName>style.visibility</p:attrName>
                                        </p:attrNameLst>
                                      </p:cBhvr>
                                      <p:to>
                                        <p:strVal val="visible"/>
                                      </p:to>
                                    </p:set>
                                    <p:animEffect filter="barn(outHorizontal)">
                                      <p:cBhvr>
                                        <p:cTn id="11" dur="500"/>
                                        <p:tgtEl>
                                          <p:spTgt spid="706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8" grpId="0" bldLvl="0"/>
      <p:bldP spid="70659" grpId="0" bldLvl="0"/>
    </p:bldLst>
  </p:timing>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730" name="灯片编号占位符 4"/>
          <p:cNvSpPr>
            <a:spLocks noGrp="1" noChangeArrowheads="1"/>
          </p:cNvSpPr>
          <p:nvPr>
            <p:ph type="sldNum" sz="quarter" idx="12"/>
          </p:nvPr>
        </p:nvSpPr>
        <p:spPr>
          <a:noFill/>
          <a:ln>
            <a:miter lim="800000"/>
          </a:ln>
        </p:spPr>
        <p:txBody>
          <a:bodyPr/>
          <a:lstStyle/>
          <a:p>
            <a:pPr>
              <a:buFont typeface="Arial" panose="020B0604020202020204" pitchFamily="34" charset="0"/>
              <a:buNone/>
            </a:pPr>
            <a:fld id="{60C46092-0CB3-4BE0-A909-93E782A30125}" type="slidenum">
              <a:rPr lang="zh-CN" altLang="en-US" sz="1265" smtClean="0">
                <a:latin typeface="Arial" panose="020B0604020202020204" pitchFamily="34" charset="0"/>
                <a:ea typeface="宋体" panose="02010600030101010101" pitchFamily="2" charset="-122"/>
              </a:rPr>
            </a:fld>
            <a:endParaRPr lang="zh-CN" altLang="en-US" sz="1265" smtClean="0">
              <a:latin typeface="Arial" panose="020B0604020202020204" pitchFamily="34" charset="0"/>
              <a:ea typeface="宋体" panose="02010600030101010101" pitchFamily="2" charset="-122"/>
            </a:endParaRPr>
          </a:p>
        </p:txBody>
      </p:sp>
      <p:sp>
        <p:nvSpPr>
          <p:cNvPr id="71682" name="Rectangle 2"/>
          <p:cNvSpPr>
            <a:spLocks noGrp="1" noChangeArrowheads="1"/>
          </p:cNvSpPr>
          <p:nvPr>
            <p:ph type="title" idx="4294967295"/>
          </p:nvPr>
        </p:nvSpPr>
        <p:spPr>
          <a:xfrm>
            <a:off x="0" y="1125220"/>
            <a:ext cx="7500620" cy="1044575"/>
          </a:xfrm>
        </p:spPr>
        <p:txBody>
          <a:bodyPr/>
          <a:lstStyle/>
          <a:p>
            <a:pPr eaLnBrk="1" hangingPunct="1"/>
            <a:r>
              <a:rPr lang="zh-CN" altLang="zh-CN" b="1" smtClean="0"/>
              <a:t>六、重要性原则</a:t>
            </a:r>
            <a:endParaRPr lang="zh-CN" altLang="zh-CN" smtClean="0"/>
          </a:p>
        </p:txBody>
      </p:sp>
      <p:sp>
        <p:nvSpPr>
          <p:cNvPr id="71683" name="Rectangle 3"/>
          <p:cNvSpPr>
            <a:spLocks noChangeArrowheads="1"/>
          </p:cNvSpPr>
          <p:nvPr/>
        </p:nvSpPr>
        <p:spPr bwMode="auto">
          <a:xfrm>
            <a:off x="536105" y="2330521"/>
            <a:ext cx="11357939" cy="4018139"/>
          </a:xfrm>
          <a:prstGeom prst="rect">
            <a:avLst/>
          </a:prstGeom>
          <a:noFill/>
          <a:ln w="9525">
            <a:noFill/>
            <a:miter lim="800000"/>
          </a:ln>
        </p:spPr>
        <p:txBody>
          <a:bodyPr/>
          <a:lstStyle/>
          <a:p>
            <a:pPr marL="342900" indent="-342900">
              <a:lnSpc>
                <a:spcPct val="150000"/>
              </a:lnSpc>
              <a:spcBef>
                <a:spcPct val="20000"/>
              </a:spcBef>
              <a:buClr>
                <a:srgbClr val="FF0000"/>
              </a:buClr>
              <a:buFont typeface="Wingdings" panose="05000000000000000000" pitchFamily="2" charset="2"/>
              <a:buChar char="q"/>
            </a:pPr>
            <a:r>
              <a:rPr lang="zh-CN" altLang="en-US" sz="4640" b="1">
                <a:solidFill>
                  <a:schemeClr val="hlink"/>
                </a:solidFill>
                <a:latin typeface="Times New Roman" panose="02020603050405020304" charset="0"/>
                <a:sym typeface="Times New Roman" panose="02020603050405020304" charset="0"/>
              </a:rPr>
              <a:t>重要性原则</a:t>
            </a:r>
            <a:r>
              <a:rPr lang="zh-CN" altLang="en-US" sz="3375">
                <a:solidFill>
                  <a:srgbClr val="000000"/>
                </a:solidFill>
                <a:latin typeface="楷体_GB2312" pitchFamily="49" charset="-122"/>
                <a:ea typeface="楷体_GB2312" pitchFamily="49" charset="-122"/>
                <a:sym typeface="楷体_GB2312" pitchFamily="49" charset="-122"/>
              </a:rPr>
              <a:t>，</a:t>
            </a:r>
            <a:r>
              <a:rPr lang="zh-CN" altLang="en-US" sz="3375" b="1">
                <a:solidFill>
                  <a:srgbClr val="000000"/>
                </a:solidFill>
                <a:latin typeface="楷体_GB2312" pitchFamily="49" charset="-122"/>
                <a:ea typeface="楷体_GB2312" pitchFamily="49" charset="-122"/>
                <a:sym typeface="楷体_GB2312" pitchFamily="49" charset="-122"/>
              </a:rPr>
              <a:t>重要性要求企业提供的会计信息反映与企业财务状况、经营成果和现金流量等有关的所有重要交易或者事项。 </a:t>
            </a:r>
            <a:endParaRPr lang="zh-CN" altLang="en-US" sz="100">
              <a:sym typeface="Calibri" panose="020F050202020403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71682"/>
                                        </p:tgtEl>
                                        <p:attrNameLst>
                                          <p:attrName>style.visibility</p:attrName>
                                        </p:attrNameLst>
                                      </p:cBhvr>
                                      <p:to>
                                        <p:strVal val="visible"/>
                                      </p:to>
                                    </p:set>
                                    <p:animEffect filter="barn(outHorizontal)">
                                      <p:cBhvr>
                                        <p:cTn id="7" dur="500"/>
                                        <p:tgtEl>
                                          <p:spTgt spid="7168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71683"/>
                                        </p:tgtEl>
                                        <p:attrNameLst>
                                          <p:attrName>style.visibility</p:attrName>
                                        </p:attrNameLst>
                                      </p:cBhvr>
                                      <p:to>
                                        <p:strVal val="visible"/>
                                      </p:to>
                                    </p:set>
                                    <p:animEffect filter="barn(outHorizontal)">
                                      <p:cBhvr>
                                        <p:cTn id="11" dur="500"/>
                                        <p:tgtEl>
                                          <p:spTgt spid="71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2" grpId="0" bldLvl="0"/>
      <p:bldP spid="71683" grpId="0" bldLvl="0"/>
    </p:bld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754" name="灯片编号占位符 4"/>
          <p:cNvSpPr>
            <a:spLocks noGrp="1" noChangeArrowheads="1"/>
          </p:cNvSpPr>
          <p:nvPr>
            <p:ph type="sldNum" sz="quarter" idx="12"/>
          </p:nvPr>
        </p:nvSpPr>
        <p:spPr>
          <a:noFill/>
          <a:ln>
            <a:miter lim="800000"/>
          </a:ln>
        </p:spPr>
        <p:txBody>
          <a:bodyPr/>
          <a:lstStyle/>
          <a:p>
            <a:pPr>
              <a:buFont typeface="Arial" panose="020B0604020202020204" pitchFamily="34" charset="0"/>
              <a:buNone/>
            </a:pPr>
            <a:fld id="{37BE333E-F21E-4507-99D4-04D8D1C4CDAF}" type="slidenum">
              <a:rPr lang="zh-CN" altLang="en-US" sz="1265" smtClean="0">
                <a:latin typeface="Arial" panose="020B0604020202020204" pitchFamily="34" charset="0"/>
                <a:ea typeface="宋体" panose="02010600030101010101" pitchFamily="2" charset="-122"/>
              </a:rPr>
            </a:fld>
            <a:endParaRPr lang="zh-CN" altLang="en-US" sz="1265" smtClean="0">
              <a:latin typeface="Arial" panose="020B0604020202020204" pitchFamily="34" charset="0"/>
              <a:ea typeface="宋体" panose="02010600030101010101" pitchFamily="2" charset="-122"/>
            </a:endParaRPr>
          </a:p>
        </p:txBody>
      </p:sp>
      <p:sp>
        <p:nvSpPr>
          <p:cNvPr id="72706" name="Rectangle 1026"/>
          <p:cNvSpPr>
            <a:spLocks noGrp="1" noChangeArrowheads="1"/>
          </p:cNvSpPr>
          <p:nvPr>
            <p:ph type="body" idx="4294967295"/>
          </p:nvPr>
        </p:nvSpPr>
        <p:spPr>
          <a:xfrm>
            <a:off x="0" y="2089150"/>
            <a:ext cx="11411585" cy="4580890"/>
          </a:xfrm>
        </p:spPr>
        <p:txBody>
          <a:bodyPr/>
          <a:lstStyle/>
          <a:p>
            <a:pPr eaLnBrk="1" hangingPunct="1">
              <a:lnSpc>
                <a:spcPct val="145000"/>
              </a:lnSpc>
              <a:buClr>
                <a:srgbClr val="FF0000"/>
              </a:buClr>
              <a:buFont typeface="Wingdings" panose="05000000000000000000" pitchFamily="2" charset="2"/>
              <a:buChar char="q"/>
            </a:pPr>
            <a:r>
              <a:rPr lang="zh-CN" altLang="zh-CN" sz="4640" b="1" smtClean="0">
                <a:ea typeface="黑体" panose="02010609060101010101" pitchFamily="49" charset="-122"/>
              </a:rPr>
              <a:t>谨慎性原则，</a:t>
            </a:r>
            <a:r>
              <a:rPr lang="zh-CN" altLang="zh-CN" b="1" smtClean="0">
                <a:latin typeface="楷体_GB2312" pitchFamily="49" charset="-122"/>
                <a:ea typeface="楷体_GB2312" pitchFamily="49" charset="-122"/>
                <a:sym typeface="楷体_GB2312" pitchFamily="49" charset="-122"/>
              </a:rPr>
              <a:t>又称稳健原则，谨慎性要求企业对交易或者事项进行会计确认、计量和报告时保持应有的谨慎，不应高估资产或者收益、低估负债或者费用。 </a:t>
            </a:r>
            <a:endParaRPr lang="zh-CN" altLang="zh-CN" smtClean="0"/>
          </a:p>
        </p:txBody>
      </p:sp>
      <p:sp>
        <p:nvSpPr>
          <p:cNvPr id="72707" name="Rectangle 1027"/>
          <p:cNvSpPr>
            <a:spLocks noGrp="1" noChangeArrowheads="1"/>
          </p:cNvSpPr>
          <p:nvPr>
            <p:ph type="title" idx="4294967295"/>
          </p:nvPr>
        </p:nvSpPr>
        <p:spPr>
          <a:xfrm>
            <a:off x="0" y="1044575"/>
            <a:ext cx="7500620" cy="1125220"/>
          </a:xfrm>
        </p:spPr>
        <p:txBody>
          <a:bodyPr/>
          <a:lstStyle/>
          <a:p>
            <a:pPr eaLnBrk="1" hangingPunct="1"/>
            <a:r>
              <a:rPr lang="zh-CN" altLang="zh-CN" b="1" smtClean="0"/>
              <a:t>七、谨慎性原则</a:t>
            </a:r>
            <a:endParaRPr lang="zh-CN" altLang="zh-CN" smtClean="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72707"/>
                                        </p:tgtEl>
                                        <p:attrNameLst>
                                          <p:attrName>style.visibility</p:attrName>
                                        </p:attrNameLst>
                                      </p:cBhvr>
                                      <p:to>
                                        <p:strVal val="visible"/>
                                      </p:to>
                                    </p:set>
                                    <p:animEffect filter="barn(outHorizontal)">
                                      <p:cBhvr>
                                        <p:cTn id="7" dur="500"/>
                                        <p:tgtEl>
                                          <p:spTgt spid="72707"/>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72706"/>
                                        </p:tgtEl>
                                        <p:attrNameLst>
                                          <p:attrName>style.visibility</p:attrName>
                                        </p:attrNameLst>
                                      </p:cBhvr>
                                      <p:to>
                                        <p:strVal val="visible"/>
                                      </p:to>
                                    </p:set>
                                    <p:anim calcmode="lin" valueType="num">
                                      <p:cBhvr>
                                        <p:cTn id="11" dur="500" fill="hold"/>
                                        <p:tgtEl>
                                          <p:spTgt spid="72706"/>
                                        </p:tgtEl>
                                        <p:attrNameLst>
                                          <p:attrName>ppt_x</p:attrName>
                                        </p:attrNameLst>
                                      </p:cBhvr>
                                      <p:tavLst>
                                        <p:tav tm="0">
                                          <p:val>
                                            <p:strVal val="0-#ppt_w/2"/>
                                          </p:val>
                                        </p:tav>
                                        <p:tav tm="100000">
                                          <p:val>
                                            <p:strVal val="#ppt_x"/>
                                          </p:val>
                                        </p:tav>
                                      </p:tavLst>
                                    </p:anim>
                                    <p:anim calcmode="lin" valueType="num">
                                      <p:cBhvr>
                                        <p:cTn id="12" dur="500" fill="hold"/>
                                        <p:tgtEl>
                                          <p:spTgt spid="7270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bldLvl="0"/>
      <p:bldP spid="72707" grpId="0" bldLvl="0"/>
    </p:bld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5778" name="灯片编号占位符 4"/>
          <p:cNvSpPr>
            <a:spLocks noGrp="1" noChangeArrowheads="1"/>
          </p:cNvSpPr>
          <p:nvPr>
            <p:ph type="sldNum" sz="quarter" idx="12"/>
          </p:nvPr>
        </p:nvSpPr>
        <p:spPr>
          <a:noFill/>
          <a:ln>
            <a:miter lim="800000"/>
          </a:ln>
        </p:spPr>
        <p:txBody>
          <a:bodyPr/>
          <a:lstStyle/>
          <a:p>
            <a:pPr>
              <a:buFont typeface="Arial" panose="020B0604020202020204" pitchFamily="34" charset="0"/>
              <a:buNone/>
            </a:pPr>
            <a:fld id="{92797CD8-1F4F-4E4B-AA8D-36EB83A9410F}" type="slidenum">
              <a:rPr lang="zh-CN" altLang="en-US" sz="1265" smtClean="0">
                <a:latin typeface="Arial" panose="020B0604020202020204" pitchFamily="34" charset="0"/>
                <a:ea typeface="宋体" panose="02010600030101010101" pitchFamily="2" charset="-122"/>
              </a:rPr>
            </a:fld>
            <a:endParaRPr lang="zh-CN" altLang="en-US" sz="1265" smtClean="0">
              <a:latin typeface="Arial" panose="020B0604020202020204" pitchFamily="34" charset="0"/>
              <a:ea typeface="宋体" panose="02010600030101010101" pitchFamily="2" charset="-122"/>
            </a:endParaRPr>
          </a:p>
        </p:txBody>
      </p:sp>
      <p:sp>
        <p:nvSpPr>
          <p:cNvPr id="73730" name="Rectangle 2"/>
          <p:cNvSpPr>
            <a:spLocks noGrp="1" noChangeArrowheads="1"/>
          </p:cNvSpPr>
          <p:nvPr>
            <p:ph type="title" idx="4294967295"/>
          </p:nvPr>
        </p:nvSpPr>
        <p:spPr>
          <a:xfrm>
            <a:off x="0" y="1044575"/>
            <a:ext cx="6536690" cy="1044575"/>
          </a:xfrm>
        </p:spPr>
        <p:txBody>
          <a:bodyPr/>
          <a:lstStyle/>
          <a:p>
            <a:pPr eaLnBrk="1" hangingPunct="1"/>
            <a:r>
              <a:rPr lang="zh-CN" altLang="zh-CN" b="1" smtClean="0"/>
              <a:t>八、及时性原则</a:t>
            </a:r>
            <a:endParaRPr lang="zh-CN" altLang="zh-CN" smtClean="0"/>
          </a:p>
        </p:txBody>
      </p:sp>
      <p:sp>
        <p:nvSpPr>
          <p:cNvPr id="73731" name="Rectangle 3"/>
          <p:cNvSpPr>
            <a:spLocks noChangeArrowheads="1"/>
          </p:cNvSpPr>
          <p:nvPr/>
        </p:nvSpPr>
        <p:spPr bwMode="auto">
          <a:xfrm>
            <a:off x="643255" y="2009069"/>
            <a:ext cx="11679390" cy="4339590"/>
          </a:xfrm>
          <a:prstGeom prst="rect">
            <a:avLst/>
          </a:prstGeom>
          <a:noFill/>
          <a:ln w="9525">
            <a:noFill/>
            <a:miter lim="800000"/>
          </a:ln>
        </p:spPr>
        <p:txBody>
          <a:bodyPr/>
          <a:lstStyle/>
          <a:p>
            <a:pPr marL="342900" indent="-342900">
              <a:lnSpc>
                <a:spcPct val="160000"/>
              </a:lnSpc>
              <a:spcBef>
                <a:spcPct val="20000"/>
              </a:spcBef>
              <a:buClr>
                <a:srgbClr val="FF0000"/>
              </a:buClr>
              <a:buFont typeface="Wingdings" panose="05000000000000000000" pitchFamily="2" charset="2"/>
              <a:buChar char="q"/>
            </a:pPr>
            <a:r>
              <a:rPr lang="zh-CN" altLang="en-US" sz="5060" b="1">
                <a:solidFill>
                  <a:schemeClr val="hlink"/>
                </a:solidFill>
                <a:latin typeface="Times New Roman" panose="02020603050405020304" charset="0"/>
                <a:sym typeface="Times New Roman" panose="02020603050405020304" charset="0"/>
              </a:rPr>
              <a:t>及时性原则</a:t>
            </a:r>
            <a:r>
              <a:rPr lang="zh-CN" altLang="en-US" sz="3795" b="1">
                <a:solidFill>
                  <a:srgbClr val="000000"/>
                </a:solidFill>
                <a:latin typeface="楷体_GB2312" pitchFamily="49" charset="-122"/>
                <a:ea typeface="楷体_GB2312" pitchFamily="49" charset="-122"/>
                <a:sym typeface="楷体_GB2312" pitchFamily="49" charset="-122"/>
              </a:rPr>
              <a:t>及时性要求企业对已经发生的交易或者事项及时进行会计确认、计量和报告，不得提前或者退后。</a:t>
            </a:r>
            <a:r>
              <a:rPr lang="zh-CN" altLang="en-US" sz="5060" b="1">
                <a:solidFill>
                  <a:srgbClr val="000000"/>
                </a:solidFill>
                <a:latin typeface="Times New Roman" panose="02020603050405020304" charset="0"/>
                <a:sym typeface="Times New Roman" panose="02020603050405020304" charset="0"/>
              </a:rPr>
              <a:t> </a:t>
            </a:r>
            <a:endParaRPr lang="zh-CN" altLang="en-US" sz="100">
              <a:sym typeface="Calibri" panose="020F050202020403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73730"/>
                                        </p:tgtEl>
                                        <p:attrNameLst>
                                          <p:attrName>style.visibility</p:attrName>
                                        </p:attrNameLst>
                                      </p:cBhvr>
                                      <p:to>
                                        <p:strVal val="visible"/>
                                      </p:to>
                                    </p:set>
                                    <p:animEffect filter="barn(outHorizontal)">
                                      <p:cBhvr>
                                        <p:cTn id="7" dur="500"/>
                                        <p:tgtEl>
                                          <p:spTgt spid="73730"/>
                                        </p:tgtEl>
                                      </p:cBhvr>
                                    </p:animEffect>
                                  </p:childTnLst>
                                </p:cTn>
                              </p:par>
                            </p:childTnLst>
                          </p:cTn>
                        </p:par>
                        <p:par>
                          <p:cTn id="8" fill="hold">
                            <p:stCondLst>
                              <p:cond delay="500"/>
                            </p:stCondLst>
                            <p:childTnLst>
                              <p:par>
                                <p:cTn id="9" presetID="24" presetClass="entr" presetSubtype="0" fill="hold" grpId="0" nodeType="afterEffect">
                                  <p:stCondLst>
                                    <p:cond delay="0"/>
                                  </p:stCondLst>
                                  <p:childTnLst>
                                    <p:set>
                                      <p:cBhvr>
                                        <p:cTn id="10" dur="1" fill="hold">
                                          <p:stCondLst>
                                            <p:cond delay="499"/>
                                          </p:stCondLst>
                                        </p:cTn>
                                        <p:tgtEl>
                                          <p:spTgt spid="73731"/>
                                        </p:tgtEl>
                                        <p:attrNameLst>
                                          <p:attrName>style.visibility</p:attrName>
                                        </p:attrNameLst>
                                      </p:cBhvr>
                                      <p:to>
                                        <p:strVal val="visible"/>
                                      </p:to>
                                    </p:set>
                                    <p:anim to="" calcmode="lin" valueType="num">
                                      <p:cBhvr>
                                        <p:cTn id="11" dur="1" fill="hold"/>
                                        <p:tgtEl>
                                          <p:spTgt spid="73731"/>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0" grpId="0" bldLvl="0"/>
      <p:bldP spid="73731" grpId="0" bldLvl="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vert="horz" wrap="square" lIns="96435" tIns="48217" rIns="96435" bIns="48217"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375" b="1" i="0" u="none" strike="noStrike" kern="0" cap="none" spc="0" normalizeH="0" baseline="0" noProof="0" dirty="0">
                <a:ln>
                  <a:noFill/>
                </a:ln>
                <a:solidFill>
                  <a:schemeClr val="tx2"/>
                </a:solidFill>
                <a:effectLst/>
                <a:uLnTx/>
                <a:uFillTx/>
                <a:latin typeface="黑体" panose="02010609060101010101" pitchFamily="49" charset="-122"/>
                <a:ea typeface="黑体" panose="02010609060101010101" pitchFamily="49" charset="-122"/>
                <a:cs typeface="+mj-cs"/>
              </a:rPr>
              <a:t>潘序伦语录</a:t>
            </a:r>
            <a:endParaRPr kumimoji="0" lang="zh-CN" altLang="en-US" sz="3375" b="0" i="0" u="none" strike="noStrike" kern="0" cap="none" spc="0" normalizeH="0" baseline="0" noProof="0" dirty="0">
              <a:ln>
                <a:noFill/>
              </a:ln>
              <a:solidFill>
                <a:schemeClr val="tx2"/>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j-cs"/>
            </a:endParaRPr>
          </a:p>
        </p:txBody>
      </p:sp>
      <p:sp>
        <p:nvSpPr>
          <p:cNvPr id="3" name="内容占位符 2"/>
          <p:cNvSpPr>
            <a:spLocks noGrp="1"/>
          </p:cNvSpPr>
          <p:nvPr>
            <p:ph idx="1"/>
          </p:nvPr>
        </p:nvSpPr>
        <p:spPr>
          <a:xfrm>
            <a:off x="1944128" y="1446530"/>
            <a:ext cx="9007328" cy="5586888"/>
          </a:xfrm>
        </p:spPr>
        <p:txBody>
          <a:bodyPr vert="horz" wrap="square" lIns="96435" tIns="48217" rIns="96435" bIns="48217" numCol="1" anchor="t" anchorCtr="0" compatLnSpc="1"/>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Arial" panose="020B0604020202020204" pitchFamily="34" charset="0"/>
              <a:buNone/>
              <a:defRPr/>
            </a:pPr>
            <a:r>
              <a:rPr kumimoji="0" lang="en-US" altLang="zh-CN" sz="2955" b="1" i="0" u="none" strike="noStrike" kern="0" cap="none" spc="0" normalizeH="0" baseline="0" noProof="0" dirty="0">
                <a:ln>
                  <a:noFill/>
                </a:ln>
                <a:solidFill>
                  <a:srgbClr val="FFC000"/>
                </a:solidFill>
                <a:effectLst/>
                <a:uLnTx/>
                <a:uFillTx/>
                <a:latin typeface="楷体" panose="02010609060101010101" pitchFamily="49" charset="-122"/>
                <a:ea typeface="楷体" panose="02010609060101010101" pitchFamily="49" charset="-122"/>
                <a:cs typeface="+mn-cs"/>
              </a:rPr>
              <a:t>1</a:t>
            </a:r>
            <a:r>
              <a:rPr kumimoji="0" lang="zh-CN" altLang="en-US" sz="2955" b="1" i="0" u="none" strike="noStrike" kern="0" cap="none" spc="0" normalizeH="0" baseline="0" noProof="0" dirty="0">
                <a:ln>
                  <a:noFill/>
                </a:ln>
                <a:solidFill>
                  <a:srgbClr val="FFC000"/>
                </a:solidFill>
                <a:effectLst/>
                <a:uLnTx/>
                <a:uFillTx/>
                <a:latin typeface="楷体" panose="02010609060101010101" pitchFamily="49" charset="-122"/>
                <a:ea typeface="楷体" panose="02010609060101010101" pitchFamily="49" charset="-122"/>
                <a:cs typeface="+mn-cs"/>
              </a:rPr>
              <a:t>．会计师应具有公正之品格，诚笃之心地，廉洁之操守，勤奋之精神，以恢张其信用，而发挥其效能。</a:t>
            </a:r>
            <a:endParaRPr kumimoji="0" lang="zh-CN" altLang="en-US" sz="2955" b="1" i="0" u="none" strike="noStrike" kern="0" cap="none" spc="0" normalizeH="0" baseline="0" noProof="0" dirty="0">
              <a:ln>
                <a:noFill/>
              </a:ln>
              <a:solidFill>
                <a:srgbClr val="FFC000"/>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20000"/>
              </a:spcBef>
              <a:spcAft>
                <a:spcPct val="0"/>
              </a:spcAft>
              <a:buClr>
                <a:schemeClr val="hlink"/>
              </a:buClr>
              <a:buSzPct val="80000"/>
              <a:buFont typeface="Arial" panose="020B0604020202020204" pitchFamily="34" charset="0"/>
              <a:buNone/>
              <a:defRPr/>
            </a:pPr>
            <a:r>
              <a:rPr kumimoji="0" lang="en-US" altLang="zh-CN" sz="2955"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2</a:t>
            </a:r>
            <a:r>
              <a:rPr kumimoji="0" lang="zh-CN" altLang="en-US" sz="2955"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．夫学识经验及才能，在会计师固无一项可缺，然根本上终究不若道德之重要。</a:t>
            </a:r>
            <a:endParaRPr kumimoji="0" lang="zh-CN" altLang="en-US" sz="2955"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20000"/>
              </a:spcBef>
              <a:spcAft>
                <a:spcPct val="0"/>
              </a:spcAft>
              <a:buClr>
                <a:schemeClr val="hlink"/>
              </a:buClr>
              <a:buSzPct val="80000"/>
              <a:buFont typeface="Arial" panose="020B0604020202020204" pitchFamily="34" charset="0"/>
              <a:buNone/>
              <a:defRPr/>
            </a:pPr>
            <a:r>
              <a:rPr kumimoji="0" lang="en-US" altLang="zh-CN" sz="2955"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3</a:t>
            </a:r>
            <a:r>
              <a:rPr kumimoji="0" lang="zh-CN" altLang="en-US" sz="2955"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．刻苦耐劳办学校，然后可能有成就；理论实务相结合，然后可望有专才。</a:t>
            </a:r>
            <a:endParaRPr kumimoji="0" lang="zh-CN" altLang="en-US" sz="2955"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20000"/>
              </a:spcBef>
              <a:spcAft>
                <a:spcPct val="0"/>
              </a:spcAft>
              <a:buClr>
                <a:schemeClr val="hlink"/>
              </a:buClr>
              <a:buSzPct val="80000"/>
              <a:buFont typeface="Arial" panose="020B0604020202020204" pitchFamily="34" charset="0"/>
              <a:buNone/>
              <a:defRPr/>
            </a:pPr>
            <a:r>
              <a:rPr kumimoji="0" lang="en-US" altLang="zh-CN" sz="2955"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4</a:t>
            </a:r>
            <a:r>
              <a:rPr kumimoji="0" lang="zh-CN" altLang="en-US" sz="2955"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．会计</a:t>
            </a:r>
            <a:r>
              <a:rPr kumimoji="0" lang="en-US" altLang="zh-CN" sz="2955"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99</a:t>
            </a:r>
            <a:r>
              <a:rPr kumimoji="0" lang="zh-CN" altLang="en-US" sz="2955"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分不算合格，只有</a:t>
            </a:r>
            <a:r>
              <a:rPr kumimoji="0" lang="en-US" altLang="zh-CN" sz="2955"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100</a:t>
            </a:r>
            <a:r>
              <a:rPr kumimoji="0" lang="zh-CN" altLang="en-US" sz="2955"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分才算合格。</a:t>
            </a:r>
            <a:endParaRPr kumimoji="0" lang="zh-CN" altLang="en-US" sz="2955"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20000"/>
              </a:spcBef>
              <a:spcAft>
                <a:spcPct val="0"/>
              </a:spcAft>
              <a:buClr>
                <a:schemeClr val="hlink"/>
              </a:buClr>
              <a:buSzPct val="80000"/>
              <a:buFont typeface="Arial" panose="020B0604020202020204" pitchFamily="34" charset="0"/>
              <a:buNone/>
              <a:defRPr/>
            </a:pPr>
            <a:r>
              <a:rPr kumimoji="0" lang="en-US" altLang="zh-CN" sz="2955"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5</a:t>
            </a:r>
            <a:r>
              <a:rPr kumimoji="0" lang="zh-CN" altLang="en-US" sz="2955"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．取之于社会，用之于社会；取之于会计，用之于会计；取之于学生，用之于学生。</a:t>
            </a:r>
            <a:endParaRPr kumimoji="0" lang="zh-CN" altLang="en-US" sz="2955"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342900" marR="0" lvl="0" indent="-342900" algn="l" defTabSz="914400" rtl="0" eaLnBrk="0" fontAlgn="base" latinLnBrk="0" hangingPunct="0">
              <a:lnSpc>
                <a:spcPct val="100000"/>
              </a:lnSpc>
              <a:spcBef>
                <a:spcPct val="20000"/>
              </a:spcBef>
              <a:spcAft>
                <a:spcPct val="0"/>
              </a:spcAft>
              <a:buClr>
                <a:schemeClr val="hlink"/>
              </a:buClr>
              <a:buSzPct val="80000"/>
              <a:buFont typeface="Arial" panose="020B0604020202020204" pitchFamily="34" charset="0"/>
              <a:buChar char="►"/>
              <a:defRPr/>
            </a:pPr>
            <a:endParaRPr kumimoji="0" lang="zh-CN" altLang="en-US" sz="3375" b="0" i="0"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endParaRPr>
          </a:p>
        </p:txBody>
      </p:sp>
      <p:grpSp>
        <p:nvGrpSpPr>
          <p:cNvPr id="4" name="组合 3"/>
          <p:cNvGrpSpPr/>
          <p:nvPr/>
        </p:nvGrpSpPr>
        <p:grpSpPr>
          <a:xfrm>
            <a:off x="165100" y="0"/>
            <a:ext cx="720090" cy="1000760"/>
            <a:chOff x="260" y="0"/>
            <a:chExt cx="1134" cy="1576"/>
          </a:xfrm>
        </p:grpSpPr>
        <p:sp>
          <p:nvSpPr>
            <p:cNvPr id="45" name="矩形 44"/>
            <p:cNvSpPr/>
            <p:nvPr/>
          </p:nvSpPr>
          <p:spPr>
            <a:xfrm>
              <a:off x="490" y="706"/>
              <a:ext cx="904" cy="87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260" y="0"/>
              <a:ext cx="847" cy="13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956945" y="793115"/>
            <a:ext cx="11255375" cy="4304665"/>
          </a:xfrm>
          <a:solidFill>
            <a:schemeClr val="accent3">
              <a:lumMod val="40000"/>
              <a:lumOff val="60000"/>
            </a:schemeClr>
          </a:solidFill>
          <a:ln>
            <a:noFill/>
          </a:ln>
          <a:effectLst>
            <a:outerShdw blurRad="50800" dist="38100" dir="8100000" algn="tr" rotWithShape="0">
              <a:prstClr val="black">
                <a:alpha val="40000"/>
              </a:prstClr>
            </a:outerShdw>
          </a:effectLst>
        </p:spPr>
        <p:txBody>
          <a:bodyPr/>
          <a:p>
            <a:r>
              <a:rPr sz="3200">
                <a:solidFill>
                  <a:srgbClr val="002060"/>
                </a:solidFill>
                <a:latin typeface="黑体" panose="02010609060101010101" pitchFamily="49" charset="-122"/>
                <a:ea typeface="黑体" panose="02010609060101010101" pitchFamily="49" charset="-122"/>
                <a:cs typeface="黑体" panose="02010609060101010101" pitchFamily="49" charset="-122"/>
              </a:rPr>
              <a:t>下列各项中，关于企业会计信息可靠性表述正确的有（　）。</a:t>
            </a:r>
            <a:endParaRPr sz="3200">
              <a:solidFill>
                <a:srgbClr val="002060"/>
              </a:solidFill>
              <a:latin typeface="黑体" panose="02010609060101010101" pitchFamily="49" charset="-122"/>
              <a:ea typeface="黑体" panose="02010609060101010101" pitchFamily="49" charset="-122"/>
              <a:cs typeface="黑体" panose="02010609060101010101" pitchFamily="49" charset="-122"/>
            </a:endParaRPr>
          </a:p>
          <a:p>
            <a:r>
              <a:rPr sz="3200">
                <a:solidFill>
                  <a:srgbClr val="002060"/>
                </a:solidFill>
                <a:latin typeface="黑体" panose="02010609060101010101" pitchFamily="49" charset="-122"/>
                <a:ea typeface="黑体" panose="02010609060101010101" pitchFamily="49" charset="-122"/>
                <a:cs typeface="黑体" panose="02010609060101010101" pitchFamily="49" charset="-122"/>
              </a:rPr>
              <a:t>A.企业应当保持应有的谨慎，不高估资产或者收益、低估负债或费用</a:t>
            </a:r>
            <a:endParaRPr sz="3200">
              <a:solidFill>
                <a:srgbClr val="002060"/>
              </a:solidFill>
              <a:latin typeface="黑体" panose="02010609060101010101" pitchFamily="49" charset="-122"/>
              <a:ea typeface="黑体" panose="02010609060101010101" pitchFamily="49" charset="-122"/>
              <a:cs typeface="黑体" panose="02010609060101010101" pitchFamily="49" charset="-122"/>
            </a:endParaRPr>
          </a:p>
          <a:p>
            <a:r>
              <a:rPr sz="3200">
                <a:solidFill>
                  <a:srgbClr val="002060"/>
                </a:solidFill>
                <a:latin typeface="黑体" panose="02010609060101010101" pitchFamily="49" charset="-122"/>
                <a:ea typeface="黑体" panose="02010609060101010101" pitchFamily="49" charset="-122"/>
                <a:cs typeface="黑体" panose="02010609060101010101" pitchFamily="49" charset="-122"/>
              </a:rPr>
              <a:t>B.企业提供的会计信息应当相互可比</a:t>
            </a:r>
            <a:endParaRPr sz="3200">
              <a:solidFill>
                <a:srgbClr val="002060"/>
              </a:solidFill>
              <a:latin typeface="黑体" panose="02010609060101010101" pitchFamily="49" charset="-122"/>
              <a:ea typeface="黑体" panose="02010609060101010101" pitchFamily="49" charset="-122"/>
              <a:cs typeface="黑体" panose="02010609060101010101" pitchFamily="49" charset="-122"/>
            </a:endParaRPr>
          </a:p>
          <a:p>
            <a:r>
              <a:rPr sz="3200">
                <a:solidFill>
                  <a:srgbClr val="002060"/>
                </a:solidFill>
                <a:latin typeface="黑体" panose="02010609060101010101" pitchFamily="49" charset="-122"/>
                <a:ea typeface="黑体" panose="02010609060101010101" pitchFamily="49" charset="-122"/>
                <a:cs typeface="黑体" panose="02010609060101010101" pitchFamily="49" charset="-122"/>
              </a:rPr>
              <a:t>C.企业应当保证会计信息真实可靠、内容完整</a:t>
            </a:r>
            <a:endParaRPr sz="3200">
              <a:solidFill>
                <a:srgbClr val="002060"/>
              </a:solidFill>
              <a:latin typeface="黑体" panose="02010609060101010101" pitchFamily="49" charset="-122"/>
              <a:ea typeface="黑体" panose="02010609060101010101" pitchFamily="49" charset="-122"/>
              <a:cs typeface="黑体" panose="02010609060101010101" pitchFamily="49" charset="-122"/>
            </a:endParaRPr>
          </a:p>
          <a:p>
            <a:r>
              <a:rPr sz="3200">
                <a:solidFill>
                  <a:srgbClr val="002060"/>
                </a:solidFill>
                <a:latin typeface="黑体" panose="02010609060101010101" pitchFamily="49" charset="-122"/>
                <a:ea typeface="黑体" panose="02010609060101010101" pitchFamily="49" charset="-122"/>
                <a:cs typeface="黑体" panose="02010609060101010101" pitchFamily="49" charset="-122"/>
              </a:rPr>
              <a:t>D.企业应当以实际发生的交易或事项为依据进行确认、计量和报告</a:t>
            </a:r>
            <a:endParaRPr sz="3200">
              <a:solidFill>
                <a:srgbClr val="002060"/>
              </a:solidFill>
              <a:latin typeface="黑体" panose="02010609060101010101" pitchFamily="49" charset="-122"/>
              <a:ea typeface="黑体" panose="02010609060101010101" pitchFamily="49" charset="-122"/>
              <a:cs typeface="黑体" panose="02010609060101010101" pitchFamily="49" charset="-122"/>
            </a:endParaRPr>
          </a:p>
        </p:txBody>
      </p:sp>
      <p:sp>
        <p:nvSpPr>
          <p:cNvPr id="4" name="文本框 3"/>
          <p:cNvSpPr txBox="1"/>
          <p:nvPr/>
        </p:nvSpPr>
        <p:spPr>
          <a:xfrm>
            <a:off x="956945" y="5775960"/>
            <a:ext cx="3798570" cy="767080"/>
          </a:xfrm>
          <a:prstGeom prst="rect">
            <a:avLst/>
          </a:prstGeom>
          <a:solidFill>
            <a:schemeClr val="accent3">
              <a:lumMod val="75000"/>
            </a:schemeClr>
          </a:solidFill>
          <a:ln>
            <a:noFill/>
          </a:ln>
          <a:effectLst>
            <a:outerShdw blurRad="50800" dist="38100" dir="10800000" algn="r" rotWithShape="0">
              <a:prstClr val="black">
                <a:alpha val="40000"/>
              </a:prstClr>
            </a:outerShdw>
          </a:effectLst>
        </p:spPr>
        <p:txBody>
          <a:bodyPr wrap="square" rtlCol="0" anchor="t">
            <a:noAutofit/>
          </a:bodyPr>
          <a:p>
            <a:r>
              <a:rPr lang="zh-CN" altLang="en-US" sz="3200">
                <a:latin typeface="黑体" panose="02010609060101010101" pitchFamily="49" charset="-122"/>
                <a:ea typeface="黑体" panose="02010609060101010101" pitchFamily="49" charset="-122"/>
                <a:cs typeface="黑体" panose="02010609060101010101" pitchFamily="49" charset="-122"/>
                <a:sym typeface="+mn-ea"/>
              </a:rPr>
              <a:t>【答案】</a:t>
            </a:r>
            <a:r>
              <a:rPr lang="en-US" altLang="zh-CN" sz="3200">
                <a:latin typeface="黑体" panose="02010609060101010101" pitchFamily="49" charset="-122"/>
                <a:ea typeface="黑体" panose="02010609060101010101" pitchFamily="49" charset="-122"/>
                <a:cs typeface="黑体" panose="02010609060101010101" pitchFamily="49" charset="-122"/>
                <a:sym typeface="+mn-ea"/>
              </a:rPr>
              <a:t>CD</a:t>
            </a:r>
            <a:endParaRPr lang="en-US" altLang="zh-CN" sz="3200">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ppt_x"/>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3" grpId="1" animBg="1" build="p"/>
      <p:bldP spid="4" grpId="0" bldLvl="0" animBg="1"/>
      <p:bldP spid="4" grpId="1"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956945" y="793115"/>
            <a:ext cx="11255375" cy="4304665"/>
          </a:xfrm>
          <a:solidFill>
            <a:schemeClr val="accent3">
              <a:lumMod val="40000"/>
              <a:lumOff val="60000"/>
            </a:schemeClr>
          </a:solidFill>
          <a:ln>
            <a:noFill/>
          </a:ln>
          <a:effectLst>
            <a:outerShdw blurRad="50800" dist="38100" dir="8100000" algn="tr" rotWithShape="0">
              <a:prstClr val="black">
                <a:alpha val="40000"/>
              </a:prstClr>
            </a:outerShdw>
          </a:effectLst>
        </p:spPr>
        <p:txBody>
          <a:bodyPr/>
          <a:p>
            <a:r>
              <a:rPr sz="3200">
                <a:solidFill>
                  <a:srgbClr val="002060"/>
                </a:solidFill>
                <a:latin typeface="黑体" panose="02010609060101010101" pitchFamily="49" charset="-122"/>
                <a:ea typeface="黑体" panose="02010609060101010101" pitchFamily="49" charset="-122"/>
                <a:cs typeface="黑体" panose="02010609060101010101" pitchFamily="49" charset="-122"/>
              </a:rPr>
              <a:t>为了充分体现会计信息质量的及时性要求，企业正确的做法有（　）。</a:t>
            </a:r>
            <a:endParaRPr sz="3200">
              <a:solidFill>
                <a:srgbClr val="002060"/>
              </a:solidFill>
              <a:latin typeface="黑体" panose="02010609060101010101" pitchFamily="49" charset="-122"/>
              <a:ea typeface="黑体" panose="02010609060101010101" pitchFamily="49" charset="-122"/>
              <a:cs typeface="黑体" panose="02010609060101010101" pitchFamily="49" charset="-122"/>
            </a:endParaRPr>
          </a:p>
          <a:p>
            <a:r>
              <a:rPr sz="3200">
                <a:solidFill>
                  <a:srgbClr val="002060"/>
                </a:solidFill>
                <a:latin typeface="黑体" panose="02010609060101010101" pitchFamily="49" charset="-122"/>
                <a:ea typeface="黑体" panose="02010609060101010101" pitchFamily="49" charset="-122"/>
                <a:cs typeface="黑体" panose="02010609060101010101" pitchFamily="49" charset="-122"/>
              </a:rPr>
              <a:t>A.及时收集整理各种会计凭证</a:t>
            </a:r>
            <a:endParaRPr sz="3200">
              <a:solidFill>
                <a:srgbClr val="002060"/>
              </a:solidFill>
              <a:latin typeface="黑体" panose="02010609060101010101" pitchFamily="49" charset="-122"/>
              <a:ea typeface="黑体" panose="02010609060101010101" pitchFamily="49" charset="-122"/>
              <a:cs typeface="黑体" panose="02010609060101010101" pitchFamily="49" charset="-122"/>
            </a:endParaRPr>
          </a:p>
          <a:p>
            <a:r>
              <a:rPr sz="3200">
                <a:solidFill>
                  <a:srgbClr val="002060"/>
                </a:solidFill>
                <a:latin typeface="黑体" panose="02010609060101010101" pitchFamily="49" charset="-122"/>
                <a:ea typeface="黑体" panose="02010609060101010101" pitchFamily="49" charset="-122"/>
                <a:cs typeface="黑体" panose="02010609060101010101" pitchFamily="49" charset="-122"/>
              </a:rPr>
              <a:t>B.对即将发生的交易或事项提前进行确认</a:t>
            </a:r>
            <a:endParaRPr sz="3200">
              <a:solidFill>
                <a:srgbClr val="002060"/>
              </a:solidFill>
              <a:latin typeface="黑体" panose="02010609060101010101" pitchFamily="49" charset="-122"/>
              <a:ea typeface="黑体" panose="02010609060101010101" pitchFamily="49" charset="-122"/>
              <a:cs typeface="黑体" panose="02010609060101010101" pitchFamily="49" charset="-122"/>
            </a:endParaRPr>
          </a:p>
          <a:p>
            <a:r>
              <a:rPr sz="3200">
                <a:solidFill>
                  <a:srgbClr val="002060"/>
                </a:solidFill>
                <a:latin typeface="黑体" panose="02010609060101010101" pitchFamily="49" charset="-122"/>
                <a:ea typeface="黑体" panose="02010609060101010101" pitchFamily="49" charset="-122"/>
                <a:cs typeface="黑体" panose="02010609060101010101" pitchFamily="49" charset="-122"/>
              </a:rPr>
              <a:t>C.对已经发生的交易或事项及时进行计量</a:t>
            </a:r>
            <a:endParaRPr sz="3200">
              <a:solidFill>
                <a:srgbClr val="002060"/>
              </a:solidFill>
              <a:latin typeface="黑体" panose="02010609060101010101" pitchFamily="49" charset="-122"/>
              <a:ea typeface="黑体" panose="02010609060101010101" pitchFamily="49" charset="-122"/>
              <a:cs typeface="黑体" panose="02010609060101010101" pitchFamily="49" charset="-122"/>
            </a:endParaRPr>
          </a:p>
          <a:p>
            <a:r>
              <a:rPr sz="3200">
                <a:solidFill>
                  <a:srgbClr val="002060"/>
                </a:solidFill>
                <a:latin typeface="黑体" panose="02010609060101010101" pitchFamily="49" charset="-122"/>
                <a:ea typeface="黑体" panose="02010609060101010101" pitchFamily="49" charset="-122"/>
                <a:cs typeface="黑体" panose="02010609060101010101" pitchFamily="49" charset="-122"/>
              </a:rPr>
              <a:t>D.及时编制并对使用者报送相关的财务报告</a:t>
            </a:r>
            <a:endParaRPr sz="3200">
              <a:solidFill>
                <a:srgbClr val="002060"/>
              </a:solidFill>
              <a:latin typeface="黑体" panose="02010609060101010101" pitchFamily="49" charset="-122"/>
              <a:ea typeface="黑体" panose="02010609060101010101" pitchFamily="49" charset="-122"/>
              <a:cs typeface="黑体" panose="02010609060101010101" pitchFamily="49" charset="-122"/>
            </a:endParaRPr>
          </a:p>
        </p:txBody>
      </p:sp>
      <p:sp>
        <p:nvSpPr>
          <p:cNvPr id="4" name="文本框 3"/>
          <p:cNvSpPr txBox="1"/>
          <p:nvPr/>
        </p:nvSpPr>
        <p:spPr>
          <a:xfrm>
            <a:off x="956945" y="5775960"/>
            <a:ext cx="3798570" cy="767080"/>
          </a:xfrm>
          <a:prstGeom prst="rect">
            <a:avLst/>
          </a:prstGeom>
          <a:solidFill>
            <a:schemeClr val="accent3">
              <a:lumMod val="75000"/>
            </a:schemeClr>
          </a:solidFill>
          <a:ln>
            <a:noFill/>
          </a:ln>
          <a:effectLst>
            <a:outerShdw blurRad="50800" dist="38100" dir="10800000" algn="r" rotWithShape="0">
              <a:prstClr val="black">
                <a:alpha val="40000"/>
              </a:prstClr>
            </a:outerShdw>
          </a:effectLst>
        </p:spPr>
        <p:txBody>
          <a:bodyPr wrap="square" rtlCol="0" anchor="t">
            <a:noAutofit/>
          </a:bodyPr>
          <a:p>
            <a:r>
              <a:rPr lang="zh-CN" altLang="en-US" sz="3200">
                <a:latin typeface="黑体" panose="02010609060101010101" pitchFamily="49" charset="-122"/>
                <a:ea typeface="黑体" panose="02010609060101010101" pitchFamily="49" charset="-122"/>
                <a:cs typeface="黑体" panose="02010609060101010101" pitchFamily="49" charset="-122"/>
                <a:sym typeface="+mn-ea"/>
              </a:rPr>
              <a:t>【答案】</a:t>
            </a:r>
            <a:r>
              <a:rPr lang="en-US" altLang="zh-CN" sz="3200">
                <a:latin typeface="黑体" panose="02010609060101010101" pitchFamily="49" charset="-122"/>
                <a:ea typeface="黑体" panose="02010609060101010101" pitchFamily="49" charset="-122"/>
                <a:cs typeface="黑体" panose="02010609060101010101" pitchFamily="49" charset="-122"/>
                <a:sym typeface="+mn-ea"/>
              </a:rPr>
              <a:t>ACD</a:t>
            </a:r>
            <a:endParaRPr lang="en-US" altLang="zh-CN" sz="3200">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ppt_x"/>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3" grpId="1" animBg="1" build="p"/>
      <p:bldP spid="4" grpId="0" bldLvl="0" animBg="1"/>
      <p:bldP spid="4" grpId="1"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858750" cy="7232650"/>
          </a:xfrm>
          <a:prstGeom prst="rect">
            <a:avLst/>
          </a:prstGeom>
          <a:blipFill dpi="0" rotWithShape="1">
            <a:blip r:embed="rId1">
              <a:extLst>
                <a:ext uri="{BEBA8EAE-BF5A-486C-A8C5-ECC9F3942E4B}">
                  <a14:imgProps xmlns:a14="http://schemas.microsoft.com/office/drawing/2010/main">
                    <a14:imgLayer r:embed="rId2">
                      <a14:imgEffect>
                        <a14:brightnessContrast contrast="20000"/>
                      </a14:imgEffect>
                      <a14:imgEffect>
                        <a14:sharpenSoften amount="25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2266950" y="4927327"/>
            <a:ext cx="8324850" cy="92329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6000" b="1">
                <a:solidFill>
                  <a:schemeClr val="bg1"/>
                </a:solidFill>
                <a:cs typeface="Arial" panose="020B0604020202020204" pitchFamily="34" charset="0"/>
              </a:rPr>
              <a:t>THE END </a:t>
            </a:r>
            <a:endParaRPr lang="en-US" altLang="zh-CN" sz="6000" b="1" dirty="0">
              <a:solidFill>
                <a:schemeClr val="bg1"/>
              </a:solidFill>
              <a:cs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7"/>
                                        </p:tgtEl>
                                        <p:attrNameLst>
                                          <p:attrName>ppt_y</p:attrName>
                                        </p:attrNameLst>
                                      </p:cBhvr>
                                      <p:tavLst>
                                        <p:tav tm="0">
                                          <p:val>
                                            <p:strVal val="#ppt_y"/>
                                          </p:val>
                                        </p:tav>
                                        <p:tav tm="100000">
                                          <p:val>
                                            <p:strVal val="#ppt_y"/>
                                          </p:val>
                                        </p:tav>
                                      </p:tavLst>
                                    </p:anim>
                                    <p:anim calcmode="lin" valueType="num">
                                      <p:cBhvr>
                                        <p:cTn id="1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7"/>
                                        </p:tgtEl>
                                      </p:cBhvr>
                                    </p:animEffect>
                                  </p:childTnLst>
                                </p:cTn>
                              </p:par>
                            </p:childTnLst>
                          </p:cTn>
                        </p:par>
                        <p:par>
                          <p:cTn id="18" fill="hold">
                            <p:stCondLst>
                              <p:cond delay="1850"/>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7"/>
                                        </p:tgtEl>
                                      </p:cBhvr>
                                    </p:animEffect>
                                    <p:animScale>
                                      <p:cBhvr>
                                        <p:cTn id="21"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949150" y="1110011"/>
            <a:ext cx="9007328" cy="4744752"/>
          </a:xfrm>
        </p:spPr>
        <p:txBody>
          <a:bodyPr vert="horz" wrap="square" lIns="96435" tIns="48217" rIns="96435" bIns="48217"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hlink"/>
              </a:buClr>
              <a:buSzPct val="80000"/>
              <a:buFont typeface="Arial" panose="020B0604020202020204" pitchFamily="34" charset="0"/>
              <a:buChar char="►"/>
              <a:defRPr/>
            </a:pPr>
            <a:r>
              <a:rPr kumimoji="0" lang="zh-CN" altLang="en-US" sz="3795"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你还知道哪些会计名人，请讲一讲他们的事迹或成就！</a:t>
            </a:r>
            <a:endParaRPr kumimoji="0" lang="zh-CN" altLang="en-US" sz="3795" b="0" i="0" u="none" strike="noStrike" kern="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grpSp>
        <p:nvGrpSpPr>
          <p:cNvPr id="2" name="组合 1"/>
          <p:cNvGrpSpPr/>
          <p:nvPr/>
        </p:nvGrpSpPr>
        <p:grpSpPr>
          <a:xfrm>
            <a:off x="165100" y="0"/>
            <a:ext cx="720090" cy="1000760"/>
            <a:chOff x="260" y="0"/>
            <a:chExt cx="1134" cy="1576"/>
          </a:xfrm>
        </p:grpSpPr>
        <p:sp>
          <p:nvSpPr>
            <p:cNvPr id="45" name="矩形 44"/>
            <p:cNvSpPr/>
            <p:nvPr/>
          </p:nvSpPr>
          <p:spPr>
            <a:xfrm>
              <a:off x="490" y="706"/>
              <a:ext cx="904" cy="87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sp>
          <p:nvSpPr>
            <p:cNvPr id="46" name="矩形 45"/>
            <p:cNvSpPr/>
            <p:nvPr/>
          </p:nvSpPr>
          <p:spPr>
            <a:xfrm>
              <a:off x="260" y="0"/>
              <a:ext cx="847" cy="13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3" y="1891628"/>
            <a:ext cx="5681516" cy="22786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69"/>
          <p:cNvSpPr>
            <a:spLocks noChangeArrowheads="1"/>
          </p:cNvSpPr>
          <p:nvPr/>
        </p:nvSpPr>
        <p:spPr bwMode="auto">
          <a:xfrm>
            <a:off x="6429280" y="1599662"/>
            <a:ext cx="3754120"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zh-CN" altLang="en-US" sz="2800" b="1">
                <a:solidFill>
                  <a:schemeClr val="accent1"/>
                </a:solidFill>
                <a:latin typeface="Arial" panose="020B0604020202020204" pitchFamily="34" charset="0"/>
                <a:ea typeface="微软雅黑" panose="020B0503020204020204" pitchFamily="34" charset="-122"/>
                <a:sym typeface="Arial" panose="020B0604020202020204" pitchFamily="34" charset="0"/>
              </a:rPr>
              <a:t>任务一 </a:t>
            </a:r>
            <a:r>
              <a:rPr lang="en-US" altLang="zh-CN" sz="2800" b="1">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b="1">
                <a:solidFill>
                  <a:schemeClr val="accent1"/>
                </a:solidFill>
                <a:latin typeface="Arial" panose="020B0604020202020204" pitchFamily="34" charset="0"/>
                <a:ea typeface="微软雅黑" panose="020B0503020204020204" pitchFamily="34" charset="-122"/>
                <a:sym typeface="Arial" panose="020B0604020202020204" pitchFamily="34" charset="0"/>
              </a:rPr>
              <a:t>会计职能的认知</a:t>
            </a:r>
            <a:endParaRPr lang="zh-CN" altLang="en-US" sz="2800"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72"/>
          <p:cNvSpPr>
            <a:spLocks noChangeArrowheads="1"/>
          </p:cNvSpPr>
          <p:nvPr/>
        </p:nvSpPr>
        <p:spPr bwMode="auto">
          <a:xfrm>
            <a:off x="2975028" y="3311748"/>
            <a:ext cx="2330766" cy="738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en-US" sz="48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32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73"/>
          <p:cNvSpPr>
            <a:spLocks noChangeArrowheads="1"/>
          </p:cNvSpPr>
          <p:nvPr/>
        </p:nvSpPr>
        <p:spPr bwMode="auto">
          <a:xfrm>
            <a:off x="3011897" y="2042570"/>
            <a:ext cx="2257028" cy="1354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8800" b="1">
                <a:solidFill>
                  <a:schemeClr val="bg1"/>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8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直接连接符 74"/>
          <p:cNvSpPr>
            <a:spLocks noChangeShapeType="1"/>
          </p:cNvSpPr>
          <p:nvPr/>
        </p:nvSpPr>
        <p:spPr bwMode="auto">
          <a:xfrm flipH="1">
            <a:off x="6286500" y="553085"/>
            <a:ext cx="41910" cy="6232525"/>
          </a:xfrm>
          <a:prstGeom prst="line">
            <a:avLst/>
          </a:prstGeom>
          <a:noFill/>
          <a:ln w="12700" cap="flat" cmpd="sng">
            <a:solidFill>
              <a:srgbClr val="7F7F7F"/>
            </a:solidFill>
            <a:round/>
          </a:ln>
          <a:extLst>
            <a:ext uri="{909E8E84-426E-40DD-AFC4-6F175D3DCCD1}">
              <a14:hiddenFill xmlns:a14="http://schemas.microsoft.com/office/drawing/2010/main">
                <a:noFill/>
              </a14:hiddenFill>
            </a:ext>
          </a:extLst>
        </p:spPr>
        <p:txBody>
          <a:bodyPr/>
          <a:lstStyle/>
          <a:p>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69"/>
          <p:cNvSpPr>
            <a:spLocks noChangeArrowheads="1"/>
          </p:cNvSpPr>
          <p:nvPr/>
        </p:nvSpPr>
        <p:spPr bwMode="auto">
          <a:xfrm>
            <a:off x="6429280" y="2607778"/>
            <a:ext cx="4109720"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zh-CN" altLang="en-US" sz="2800" b="1">
                <a:solidFill>
                  <a:schemeClr val="accent2"/>
                </a:solidFill>
                <a:latin typeface="Arial" panose="020B0604020202020204" pitchFamily="34" charset="0"/>
                <a:ea typeface="微软雅黑" panose="020B0503020204020204" pitchFamily="34" charset="-122"/>
                <a:sym typeface="Arial" panose="020B0604020202020204" pitchFamily="34" charset="0"/>
              </a:rPr>
              <a:t>任务二  会计核算内容认知</a:t>
            </a:r>
            <a:endParaRPr lang="zh-CN" altLang="en-US" sz="2800" b="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69"/>
          <p:cNvSpPr>
            <a:spLocks noChangeArrowheads="1"/>
          </p:cNvSpPr>
          <p:nvPr/>
        </p:nvSpPr>
        <p:spPr bwMode="auto">
          <a:xfrm>
            <a:off x="6429280" y="3616530"/>
            <a:ext cx="4109720"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zh-CN" altLang="en-US" sz="2800" b="1">
                <a:solidFill>
                  <a:schemeClr val="accent3"/>
                </a:solidFill>
                <a:latin typeface="Arial" panose="020B0604020202020204" pitchFamily="34" charset="0"/>
                <a:ea typeface="微软雅黑" panose="020B0503020204020204" pitchFamily="34" charset="-122"/>
                <a:sym typeface="Arial" panose="020B0604020202020204" pitchFamily="34" charset="0"/>
              </a:rPr>
              <a:t>任务三  会计核算准备认知</a:t>
            </a:r>
            <a:endParaRPr lang="zh-CN" altLang="en-US" sz="2800" b="1">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69"/>
          <p:cNvSpPr>
            <a:spLocks noChangeArrowheads="1"/>
          </p:cNvSpPr>
          <p:nvPr/>
        </p:nvSpPr>
        <p:spPr bwMode="auto">
          <a:xfrm>
            <a:off x="6429280" y="4479866"/>
            <a:ext cx="3299460" cy="67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zh-CN" altLang="en-US" sz="2800" b="1">
                <a:solidFill>
                  <a:schemeClr val="accent4"/>
                </a:solidFill>
                <a:latin typeface="Arial" panose="020B0604020202020204" pitchFamily="34" charset="0"/>
                <a:ea typeface="微软雅黑" panose="020B0503020204020204" pitchFamily="34" charset="-122"/>
                <a:sym typeface="Arial" panose="020B0604020202020204" pitchFamily="34" charset="0"/>
              </a:rPr>
              <a:t>任务四 会计信息认知</a:t>
            </a:r>
            <a:endParaRPr lang="zh-CN" altLang="en-US" sz="2800" b="1">
              <a:solidFill>
                <a:schemeClr val="accent4"/>
              </a:solidFill>
              <a:latin typeface="Arial" panose="020B0604020202020204" pitchFamily="34" charset="0"/>
              <a:ea typeface="微软雅黑" panose="020B0503020204020204" pitchFamily="34" charset="-122"/>
              <a:sym typeface="Arial" panose="020B0604020202020204" pitchFamily="34" charset="0"/>
            </a:endParaRPr>
          </a:p>
          <a:p>
            <a:pPr algn="l"/>
            <a:endParaRPr lang="zh-CN" altLang="en-US" sz="1600" b="1">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1000" fill="hold"/>
                                        <p:tgtEl>
                                          <p:spTgt spid="4"/>
                                        </p:tgtEl>
                                        <p:attrNameLst>
                                          <p:attrName>ppt_x</p:attrName>
                                        </p:attrNameLst>
                                      </p:cBhvr>
                                      <p:tavLst>
                                        <p:tav tm="0">
                                          <p:val>
                                            <p:strVal val="1+#ppt_w/2"/>
                                          </p:val>
                                        </p:tav>
                                        <p:tav tm="100000">
                                          <p:val>
                                            <p:strVal val="#ppt_x"/>
                                          </p:val>
                                        </p:tav>
                                      </p:tavLst>
                                    </p:anim>
                                    <p:anim calcmode="lin" valueType="num">
                                      <p:cBhvr additive="base">
                                        <p:cTn id="29"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1000" fill="hold"/>
                                        <p:tgtEl>
                                          <p:spTgt spid="19"/>
                                        </p:tgtEl>
                                        <p:attrNameLst>
                                          <p:attrName>ppt_x</p:attrName>
                                        </p:attrNameLst>
                                      </p:cBhvr>
                                      <p:tavLst>
                                        <p:tav tm="0">
                                          <p:val>
                                            <p:strVal val="1+#ppt_w/2"/>
                                          </p:val>
                                        </p:tav>
                                        <p:tav tm="100000">
                                          <p:val>
                                            <p:strVal val="#ppt_x"/>
                                          </p:val>
                                        </p:tav>
                                      </p:tavLst>
                                    </p:anim>
                                    <p:anim calcmode="lin" valueType="num">
                                      <p:cBhvr additive="base">
                                        <p:cTn id="35" dur="10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1000" fill="hold"/>
                                        <p:tgtEl>
                                          <p:spTgt spid="20"/>
                                        </p:tgtEl>
                                        <p:attrNameLst>
                                          <p:attrName>ppt_x</p:attrName>
                                        </p:attrNameLst>
                                      </p:cBhvr>
                                      <p:tavLst>
                                        <p:tav tm="0">
                                          <p:val>
                                            <p:strVal val="1+#ppt_w/2"/>
                                          </p:val>
                                        </p:tav>
                                        <p:tav tm="100000">
                                          <p:val>
                                            <p:strVal val="#ppt_x"/>
                                          </p:val>
                                        </p:tav>
                                      </p:tavLst>
                                    </p:anim>
                                    <p:anim calcmode="lin" valueType="num">
                                      <p:cBhvr additive="base">
                                        <p:cTn id="41" dur="10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2" fill="hold" grpId="0" nodeType="click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1000" fill="hold"/>
                                        <p:tgtEl>
                                          <p:spTgt spid="21"/>
                                        </p:tgtEl>
                                        <p:attrNameLst>
                                          <p:attrName>ppt_x</p:attrName>
                                        </p:attrNameLst>
                                      </p:cBhvr>
                                      <p:tavLst>
                                        <p:tav tm="0">
                                          <p:val>
                                            <p:strVal val="1+#ppt_w/2"/>
                                          </p:val>
                                        </p:tav>
                                        <p:tav tm="100000">
                                          <p:val>
                                            <p:strVal val="#ppt_x"/>
                                          </p:val>
                                        </p:tav>
                                      </p:tavLst>
                                    </p:anim>
                                    <p:anim calcmode="lin" valueType="num">
                                      <p:cBhvr additive="base">
                                        <p:cTn id="47" dur="10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7" grpId="0"/>
      <p:bldP spid="8" grpId="0"/>
      <p:bldP spid="9" grpId="0" bldLvl="0" animBg="1"/>
      <p:bldP spid="19" grpId="0"/>
      <p:bldP spid="20"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813564" y="1512448"/>
            <a:ext cx="4333687" cy="3769365"/>
          </a:xfrm>
          <a:prstGeom prst="rect">
            <a:avLst/>
          </a:prstGeom>
          <a:noFill/>
          <a:effectLst/>
        </p:spPr>
        <p:txBody>
          <a:bodyPr wrap="none" rtlCol="0">
            <a:spAutoFit/>
          </a:bodyPr>
          <a:lstStyle/>
          <a:p>
            <a:r>
              <a:rPr lang="en-US" altLang="zh-CN" sz="72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PART</a:t>
            </a:r>
            <a:r>
              <a:rPr lang="en-US" altLang="zh-CN" sz="23895" b="1" dirty="0">
                <a:solidFill>
                  <a:schemeClr val="accent1"/>
                </a:solidFill>
                <a:latin typeface="Arial" panose="020B0604020202020204" pitchFamily="34" charset="0"/>
                <a:ea typeface="微软雅黑" panose="020B0503020204020204" pitchFamily="34" charset="-122"/>
                <a:sym typeface="Arial" panose="020B0604020202020204" pitchFamily="34" charset="0"/>
              </a:rPr>
              <a:t>1</a:t>
            </a:r>
            <a:endParaRPr lang="zh-CN" altLang="en-US" sz="23895"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5925185" y="2752090"/>
            <a:ext cx="6315075" cy="1938020"/>
          </a:xfrm>
          <a:prstGeom prst="rect">
            <a:avLst/>
          </a:prstGeom>
          <a:noFill/>
        </p:spPr>
        <p:txBody>
          <a:bodyPr wrap="square" rtlCol="0">
            <a:spAutoFit/>
          </a:bodyPr>
          <a:lstStyle/>
          <a:p>
            <a:r>
              <a:rPr lang="zh-CN" altLang="en-US" sz="6000" b="1">
                <a:solidFill>
                  <a:schemeClr val="accent1"/>
                </a:solidFill>
                <a:latin typeface="Arial" panose="020B0604020202020204" pitchFamily="34" charset="0"/>
                <a:ea typeface="微软雅黑" panose="020B0503020204020204" pitchFamily="34" charset="-122"/>
                <a:sym typeface="Arial" panose="020B0604020202020204" pitchFamily="34" charset="0"/>
              </a:rPr>
              <a:t>会计职能的认知</a:t>
            </a:r>
            <a:endParaRPr lang="zh-CN" altLang="en-US" sz="6000"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a:p>
            <a:endParaRPr lang="zh-CN" altLang="en-US" sz="6000"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9"/>
          <p:cNvSpPr txBox="1"/>
          <p:nvPr/>
        </p:nvSpPr>
        <p:spPr>
          <a:xfrm>
            <a:off x="6029282" y="3872331"/>
            <a:ext cx="4223385" cy="706755"/>
          </a:xfrm>
          <a:prstGeom prst="rect">
            <a:avLst/>
          </a:prstGeom>
          <a:noFill/>
        </p:spPr>
        <p:txBody>
          <a:bodyPr wrap="none" rtlCol="0">
            <a:spAutoFit/>
          </a:bodyPr>
          <a:lstStyle/>
          <a:p>
            <a:pPr marL="484505" indent="-484505" algn="l">
              <a:buFont typeface="Wingdings" panose="05000000000000000000" pitchFamily="2" charset="2"/>
              <a:buChar char="Ø"/>
            </a:pPr>
            <a:r>
              <a:rPr lang="zh-CN" altLang="en-US" sz="4000">
                <a:gradFill>
                  <a:gsLst>
                    <a:gs pos="0">
                      <a:srgbClr val="7B32B2"/>
                    </a:gs>
                    <a:gs pos="100000">
                      <a:srgbClr val="401A5D"/>
                    </a:gs>
                  </a:gsLst>
                  <a:lin scaled="0"/>
                </a:gradFill>
                <a:latin typeface="Arial" panose="020B0604020202020204" pitchFamily="34" charset="0"/>
                <a:ea typeface="微软雅黑" panose="020B0503020204020204" pitchFamily="34" charset="-122"/>
                <a:sym typeface="Arial" panose="020B0604020202020204" pitchFamily="34" charset="0"/>
              </a:rPr>
              <a:t>会计的基本职能</a:t>
            </a:r>
            <a:endParaRPr lang="zh-CN" altLang="en-US" sz="4000">
              <a:gradFill>
                <a:gsLst>
                  <a:gs pos="0">
                    <a:srgbClr val="7B32B2"/>
                  </a:gs>
                  <a:gs pos="100000">
                    <a:srgbClr val="401A5D"/>
                  </a:gs>
                </a:gsLst>
                <a:lin scaled="0"/>
              </a:gra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12" presetClass="entr" presetSubtype="4" fill="hold" grpId="0" nodeType="afterEffect">
                                  <p:stCondLst>
                                    <p:cond delay="0"/>
                                  </p:stCondLst>
                                  <p:iterate type="lt">
                                    <p:tmPct val="10000"/>
                                  </p:iterate>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p:tgtEl>
                                          <p:spTgt spid="39"/>
                                        </p:tgtEl>
                                        <p:attrNameLst>
                                          <p:attrName>ppt_y</p:attrName>
                                        </p:attrNameLst>
                                      </p:cBhvr>
                                      <p:tavLst>
                                        <p:tav tm="0">
                                          <p:val>
                                            <p:strVal val="#ppt_y+#ppt_h*1.125000"/>
                                          </p:val>
                                        </p:tav>
                                        <p:tav tm="100000">
                                          <p:val>
                                            <p:strVal val="#ppt_y"/>
                                          </p:val>
                                        </p:tav>
                                      </p:tavLst>
                                    </p:anim>
                                    <p:animEffect transition="in" filter="wipe(up)">
                                      <p:cBhvr>
                                        <p:cTn id="14" dur="500"/>
                                        <p:tgtEl>
                                          <p:spTgt spid="39"/>
                                        </p:tgtEl>
                                      </p:cBhvr>
                                    </p:animEffect>
                                  </p:childTnLst>
                                </p:cTn>
                              </p:par>
                            </p:childTnLst>
                          </p:cTn>
                        </p:par>
                        <p:par>
                          <p:cTn id="15" fill="hold">
                            <p:stCondLst>
                              <p:cond delay="1299"/>
                            </p:stCondLst>
                            <p:childTnLst>
                              <p:par>
                                <p:cTn id="16" presetID="10" presetClass="entr" presetSubtype="0" fill="hold" grpId="0"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9" grpId="0"/>
      <p:bldP spid="40" grpId="0"/>
    </p:bldLst>
  </p:timing>
</p:sld>
</file>

<file path=ppt/tags/tag1.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2.xml><?xml version="1.0" encoding="utf-8"?>
<p:tagLst xmlns:p="http://schemas.openxmlformats.org/presentationml/2006/main">
  <p:tag name="KSO_WM_UNIT_PLACING_PICTURE_USER_VIEWPORT" val="{&quot;height&quot;:5648,&quot;width&quot;:15250}"/>
</p:tagLst>
</file>

<file path=ppt/tags/tag3.xml><?xml version="1.0" encoding="utf-8"?>
<p:tagLst xmlns:p="http://schemas.openxmlformats.org/presentationml/2006/main">
  <p:tag name="KSO_WM_UNIT_TABLE_BEAUTIFY" val="smartTable{983d6f1c-72c8-4845-98ca-3de40d74392c}"/>
</p:tagLst>
</file>

<file path=ppt/tags/tag4.xml><?xml version="1.0" encoding="utf-8"?>
<p:tagLst xmlns:p="http://schemas.openxmlformats.org/presentationml/2006/main">
  <p:tag name="KSO_WM_UNIT_TABLE_BEAUTIFY" val="smartTable{983d6f1c-72c8-4845-98ca-3de40d74392c}"/>
</p:tagLst>
</file>

<file path=ppt/tags/tag5.xml><?xml version="1.0" encoding="utf-8"?>
<p:tagLst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UUID" val="{C1A8F295-47DC-48FB-81BD-666766343352}"/>
  <p:tag name="ISPRING_RESOURCE_FOLDER" val="E:\素材\正版图-卖\PPT\0变色龙\0包图网\bt369\ppt\bt369\"/>
  <p:tag name="ISPRING_PRESENTATION_PATH" val="E:\素材\正版图-卖\PPT\0变色龙\0包图网\bt369\ppt\bt369.pptx"/>
  <p:tag name="ISPRING_PROJECT_FOLDER_UPDATED" val="1"/>
  <p:tag name="ISPRING_SCREEN_RECS_UPDATED" val="E:\素材\正版图-卖\PPT\0变色龙\0包图网\bt369\ppt\bt369"/>
  <p:tag name="ISPRING_SCORM_ENDPOINT" val="&lt;endpoint&gt;&lt;enable&gt;0&lt;/enable&gt;&lt;lrs&gt;http://&lt;/lrs&gt;&lt;auth&gt;0&lt;/auth&gt;&lt;login&gt;&lt;/login&gt;&lt;password&gt;&lt;/password&gt;&lt;key&gt;&lt;/key&gt;&lt;name&gt;&lt;/name&gt;&lt;email&gt;&lt;/email&gt;&lt;/endpoint&gt;&#10;"/>
  <p:tag name="ISPRING_PRESENTATION_TITLE" val="bt1272"/>
  <p:tag name="COMMONDATA" val="eyJoZGlkIjoiOWFhZmE1ZWM2YmI3MWQzYjQ4Y2U3OTBkYmQ4MjI4ZTgifQ=="/>
  <p:tag name="commondata" val="eyJoZGlkIjoiN2Q3NWFjYjM3MjMwMTViNDdmYmJkNjVlYThkNDdlMGIifQ=="/>
</p:tagLst>
</file>

<file path=ppt/theme/theme1.xml><?xml version="1.0" encoding="utf-8"?>
<a:theme xmlns:a="http://schemas.openxmlformats.org/drawingml/2006/main" name="第一PPT，www.1ppt.com">
  <a:themeElements>
    <a:clrScheme name="自定义 85">
      <a:dk1>
        <a:sysClr val="windowText" lastClr="000000"/>
      </a:dk1>
      <a:lt1>
        <a:sysClr val="window" lastClr="FFFFFF"/>
      </a:lt1>
      <a:dk2>
        <a:srgbClr val="44546A"/>
      </a:dk2>
      <a:lt2>
        <a:srgbClr val="E7E6E6"/>
      </a:lt2>
      <a:accent1>
        <a:srgbClr val="4BC1DD"/>
      </a:accent1>
      <a:accent2>
        <a:srgbClr val="435F8E"/>
      </a:accent2>
      <a:accent3>
        <a:srgbClr val="4BC1DD"/>
      </a:accent3>
      <a:accent4>
        <a:srgbClr val="435F8E"/>
      </a:accent4>
      <a:accent5>
        <a:srgbClr val="4BC1DD"/>
      </a:accent5>
      <a:accent6>
        <a:srgbClr val="435F8E"/>
      </a:accent6>
      <a:hlink>
        <a:srgbClr val="4BC1DD"/>
      </a:hlink>
      <a:folHlink>
        <a:srgbClr val="435F8E"/>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6743</Words>
  <Application>WPS 演示</Application>
  <PresentationFormat>自定义</PresentationFormat>
  <Paragraphs>626</Paragraphs>
  <Slides>62</Slides>
  <Notes>26</Notes>
  <HiddenSlides>0</HiddenSlides>
  <MMClips>0</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62</vt:i4>
      </vt:variant>
    </vt:vector>
  </HeadingPairs>
  <TitlesOfParts>
    <vt:vector size="88" baseType="lpstr">
      <vt:lpstr>Arial</vt:lpstr>
      <vt:lpstr>宋体</vt:lpstr>
      <vt:lpstr>Wingdings</vt:lpstr>
      <vt:lpstr>Calibri</vt:lpstr>
      <vt:lpstr>黑体</vt:lpstr>
      <vt:lpstr>Calibri</vt:lpstr>
      <vt:lpstr>微软雅黑</vt:lpstr>
      <vt:lpstr>楷体</vt:lpstr>
      <vt:lpstr>苏新诗柳楷简</vt:lpstr>
      <vt:lpstr>Times New Roman</vt:lpstr>
      <vt:lpstr>Bebas Neue</vt:lpstr>
      <vt:lpstr>Arial Unicode MS</vt:lpstr>
      <vt:lpstr>Calibri Light</vt:lpstr>
      <vt:lpstr>楷体_GB2312</vt:lpstr>
      <vt:lpstr>新宋体</vt:lpstr>
      <vt:lpstr>Wingdings</vt:lpstr>
      <vt:lpstr>Segoe Print</vt:lpstr>
      <vt:lpstr>隶书</vt:lpstr>
      <vt:lpstr>华文琥珀</vt:lpstr>
      <vt:lpstr>Symbol</vt:lpstr>
      <vt:lpstr>Times New Roman</vt:lpstr>
      <vt:lpstr>Tahoma</vt:lpstr>
      <vt:lpstr>方正舒体</vt:lpstr>
      <vt:lpstr>华文中宋</vt:lpstr>
      <vt:lpstr>华文新魏</vt:lpstr>
      <vt:lpstr>第一PPT，www.1ppt.com</vt:lpstr>
      <vt:lpstr>关于本课程</vt:lpstr>
      <vt:lpstr>PowerPoint 演示文稿</vt:lpstr>
      <vt:lpstr>PowerPoint 演示文稿</vt:lpstr>
      <vt:lpstr>中国会计之父-潘序伦</vt:lpstr>
      <vt:lpstr>PowerPoint 演示文稿</vt:lpstr>
      <vt:lpstr>潘序伦语录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两者关系 </vt:lpstr>
      <vt:lpstr>PowerPoint 演示文稿</vt:lpstr>
      <vt:lpstr>PowerPoint 演示文稿</vt:lpstr>
      <vt:lpstr>PowerPoint 演示文稿</vt:lpstr>
      <vt:lpstr>一、会计对象</vt:lpstr>
      <vt:lpstr>PowerPoint 演示文稿</vt:lpstr>
      <vt:lpstr>PowerPoint 演示文稿</vt:lpstr>
      <vt:lpstr>二、会计核算具体内容</vt:lpstr>
      <vt:lpstr>PowerPoint 演示文稿</vt:lpstr>
      <vt:lpstr>PowerPoint 演示文稿</vt:lpstr>
      <vt:lpstr>PowerPoint 演示文稿</vt:lpstr>
      <vt:lpstr>PowerPoint 演示文稿</vt:lpstr>
      <vt:lpstr>PowerPoint 演示文稿</vt:lpstr>
      <vt:lpstr>一、会计核算基本前提</vt:lpstr>
      <vt:lpstr>1、会计主体</vt:lpstr>
      <vt:lpstr>2、持续经营</vt:lpstr>
      <vt:lpstr>3、会计分期</vt:lpstr>
      <vt:lpstr>4、货币计量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设   置   账   户</vt:lpstr>
      <vt:lpstr>复 式 记 账</vt:lpstr>
      <vt:lpstr>审核和填制会计凭证</vt:lpstr>
      <vt:lpstr>登   记   账   簿</vt:lpstr>
      <vt:lpstr>成   本   计   算</vt:lpstr>
      <vt:lpstr>财   产   清   查</vt:lpstr>
      <vt:lpstr>编 制 会 计 报 表</vt:lpstr>
      <vt:lpstr>会计核算方法之间的联系</vt:lpstr>
      <vt:lpstr>PowerPoint 演示文稿</vt:lpstr>
      <vt:lpstr> 会计信息质量要求</vt:lpstr>
      <vt:lpstr>一、可靠性原则</vt:lpstr>
      <vt:lpstr>二、相关性原则</vt:lpstr>
      <vt:lpstr>三、可理解性原则</vt:lpstr>
      <vt:lpstr>四、可比性原则</vt:lpstr>
      <vt:lpstr>五、实质重于形式原则</vt:lpstr>
      <vt:lpstr>六、重要性原则</vt:lpstr>
      <vt:lpstr>七、谨慎性原则</vt:lpstr>
      <vt:lpstr>八、及时性原则</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创意铅笔</dc:title>
  <dc:creator/>
  <cp:keywords>www.1ppt.com</cp:keywords>
  <dc:description>www.1ppt.com</dc:description>
  <cp:lastModifiedBy>jane</cp:lastModifiedBy>
  <cp:revision>32</cp:revision>
  <dcterms:created xsi:type="dcterms:W3CDTF">2017-03-14T11:17:00Z</dcterms:created>
  <dcterms:modified xsi:type="dcterms:W3CDTF">2023-10-07T12:24:04Z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36F754671C5A4ACE8C8F33A968247EC9</vt:lpwstr>
  </property>
  <property fmtid="{D5CDD505-2E9C-101B-9397-08002B2CF9AE}" pid="3" name="KSOProductBuildVer">
    <vt:lpwstr>2052-12.1.0.15712</vt:lpwstr>
  </property>
</Properties>
</file>