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72" r:id="rId3"/>
    <p:sldId id="273" r:id="rId4"/>
    <p:sldId id="274" r:id="rId5"/>
    <p:sldId id="296" r:id="rId6"/>
    <p:sldId id="276" r:id="rId7"/>
    <p:sldId id="277" r:id="rId8"/>
    <p:sldId id="278" r:id="rId9"/>
    <p:sldId id="279" r:id="rId10"/>
    <p:sldId id="280" r:id="rId11"/>
    <p:sldId id="297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7"/>
    <p:restoredTop sz="86379"/>
  </p:normalViewPr>
  <p:slideViewPr>
    <p:cSldViewPr showGuides="1">
      <p:cViewPr varScale="1">
        <p:scale>
          <a:sx n="65" d="100"/>
          <a:sy n="65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BD0EC2-929D-46DF-AB52-25C252DB2BB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 txBox="1">
            <a:spLocks noGrp="1"/>
          </p:cNvSpPr>
          <p:nvPr>
            <p:ph type="dt" sz="quarter" idx="2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kumimoji="1" lang="zh-CN" altLang="en-US" sz="1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2021/6/2</a:t>
            </a:fld>
            <a:endParaRPr kumimoji="1" lang="zh-CN" altLang="en-US" sz="14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2"/>
          <p:cNvSpPr txBox="1">
            <a:spLocks noGrp="1"/>
          </p:cNvSpPr>
          <p:nvPr>
            <p:ph type="sldNum" sz="quarter" idx="4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>
                <a:solidFill>
                  <a:srgbClr val="FFFFFF"/>
                </a:solidFill>
              </a:rPr>
              <a:t>1</a:t>
            </a:fld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5124" name="Rectangle 2"/>
          <p:cNvSpPr>
            <a:spLocks noGrp="1"/>
          </p:cNvSpPr>
          <p:nvPr>
            <p:ph type="ctrTitle" sz="quarter"/>
          </p:nvPr>
        </p:nvSpPr>
        <p:spPr>
          <a:xfrm>
            <a:off x="685800" y="1196975"/>
            <a:ext cx="7772400" cy="2460625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ClrTx/>
              <a:buSzTx/>
              <a:buFontTx/>
            </a:pPr>
            <a:r>
              <a:rPr kumimoji="1" lang="zh-CN" altLang="en-US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《政治经济学通论</a:t>
            </a:r>
            <a:r>
              <a:rPr kumimoji="1" lang="en-US" altLang="zh-CN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br>
              <a:rPr kumimoji="1" lang="en-US" altLang="zh-CN" sz="48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b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（第</a:t>
            </a:r>
            <a: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3</a:t>
            </a: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版）</a:t>
            </a:r>
            <a:endParaRPr kumimoji="1" lang="en-US" altLang="zh-CN" sz="24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125" name="Rectangle 3"/>
          <p:cNvSpPr>
            <a:spLocks noGrp="1"/>
          </p:cNvSpPr>
          <p:nvPr>
            <p:ph type="subTitle" sz="quarter" idx="1"/>
          </p:nvPr>
        </p:nvSpPr>
        <p:spPr>
          <a:xfrm>
            <a:off x="685800" y="4149725"/>
            <a:ext cx="7772400" cy="1752600"/>
          </a:xfrm>
          <a:ln/>
        </p:spPr>
        <p:txBody>
          <a:bodyPr vert="horz" wrap="square" lIns="92075" tIns="46038" rIns="92075" bIns="46038" anchor="t" anchorCtr="0"/>
          <a:lstStyle/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陈承明</a:t>
            </a: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上海财经大学出版社</a:t>
            </a:r>
          </a:p>
          <a:p>
            <a:pPr eaLnBrk="1" hangingPunct="1">
              <a:buClrTx/>
              <a:buSzTx/>
            </a:pPr>
            <a:endParaRPr kumimoji="1" lang="zh-CN" altLang="en-US" b="1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10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三、信息化在产业优化中的作用</a:t>
            </a:r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产业结构是否具有国际竞争力，在当今世界的角逐中显得尤为重要。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以来，信息技术的发展已取得举世瞩目的成就，并以其渗透性、创新性和倍增性对世界经济增长与格局变化产生了巨大影响。因此，信息化与产业结构之间的关系值得深入研究，揭示信息化对产业结构的推动作用已成当务之急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F50E02-4E72-4FB7-A8A3-35B3652F3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sz="3600" dirty="0"/>
            </a:br>
            <a:r>
              <a:rPr lang="zh-CN" altLang="en-US" sz="3600" b="1" dirty="0"/>
              <a:t>（一）信息化与产业优化的互动关系</a:t>
            </a:r>
            <a:br>
              <a:rPr lang="en-US" altLang="zh-CN" sz="4400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F45709-1A3B-4B17-A5A1-983ADD1BB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我们要以信息化为目标，优化产业结构；同时，要通过优化产业来促进信息化发展。因此，要形成二者相互促进的运行机制，通过相应措施得到贯彻和落实。</a:t>
            </a:r>
            <a:endParaRPr lang="en-US" altLang="zh-CN" dirty="0"/>
          </a:p>
          <a:p>
            <a:pPr eaLnBrk="1" hangingPunct="1"/>
            <a:r>
              <a:rPr lang="en-US" altLang="zh-CN" sz="3200" dirty="0"/>
              <a:t>1</a:t>
            </a:r>
            <a:r>
              <a:rPr lang="zh-CN" altLang="en-US" sz="3200" dirty="0"/>
              <a:t>、以信息化推动产业优化；</a:t>
            </a:r>
            <a:endParaRPr lang="en-US" altLang="zh-CN" sz="3200" dirty="0"/>
          </a:p>
          <a:p>
            <a:pPr eaLnBrk="1" hangingPunct="1"/>
            <a:r>
              <a:rPr lang="en-US" altLang="zh-CN" sz="3200" dirty="0"/>
              <a:t>2</a:t>
            </a:r>
            <a:r>
              <a:rPr lang="zh-CN" altLang="en-US" sz="3200" dirty="0"/>
              <a:t>、信息化离不开产业优化；</a:t>
            </a:r>
            <a:endParaRPr lang="en-US" altLang="zh-CN" sz="3200" dirty="0"/>
          </a:p>
          <a:p>
            <a:pPr eaLnBrk="1" hangingPunct="1"/>
            <a:r>
              <a:rPr lang="en-US" altLang="zh-CN" sz="3200" dirty="0"/>
              <a:t>3</a:t>
            </a:r>
            <a:r>
              <a:rPr lang="zh-CN" altLang="en-US" sz="3200" dirty="0"/>
              <a:t>、信息化与产业优化相互促进。</a:t>
            </a:r>
          </a:p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FD0722-A915-4CF0-8675-15E21BFB7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207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12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469900" y="549275"/>
            <a:ext cx="8639175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（二）信息化在产业优化中的作用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信息化对于不同产业的作用不尽相同，因此首先要认识信息化对三大产业升级的促进作用，然后进一步认识它对总体产业的推动作用。</a:t>
            </a:r>
            <a:endParaRPr lang="en-US" altLang="zh-CN" dirty="0"/>
          </a:p>
          <a:p>
            <a:pPr eaLnBrk="1" hangingPunct="1"/>
            <a:r>
              <a:rPr lang="zh-CN" altLang="en-US" dirty="0"/>
              <a:t> </a:t>
            </a:r>
            <a:r>
              <a:rPr lang="en-US" altLang="zh-CN" dirty="0"/>
              <a:t>1</a:t>
            </a:r>
            <a:r>
              <a:rPr lang="zh-CN" altLang="en-US" dirty="0"/>
              <a:t>、信息化对第一产业的推动作用；</a:t>
            </a:r>
            <a:endParaRPr lang="en-US" altLang="zh-CN" dirty="0"/>
          </a:p>
          <a:p>
            <a:pPr eaLnBrk="1" hangingPunct="1"/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、信息化对第二产业的推动作用；</a:t>
            </a:r>
            <a:endParaRPr lang="en-US" altLang="zh-CN" dirty="0"/>
          </a:p>
          <a:p>
            <a:pPr eaLnBrk="1" hangingPunct="1"/>
            <a:r>
              <a:rPr lang="zh-CN" altLang="en-US" dirty="0"/>
              <a:t> </a:t>
            </a:r>
            <a:r>
              <a:rPr lang="en-US" altLang="zh-CN" dirty="0"/>
              <a:t>3</a:t>
            </a:r>
            <a:r>
              <a:rPr lang="zh-CN" altLang="en-US" dirty="0"/>
              <a:t>、信息化对第三产业的推动作用。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536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13</a:t>
            </a:fld>
            <a:endParaRPr lang="zh-CN" altLang="en-US" sz="1400" dirty="0"/>
          </a:p>
        </p:txBody>
      </p:sp>
      <p:sp>
        <p:nvSpPr>
          <p:cNvPr id="1536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926513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（三）技术创新与制度创新的积极作用</a:t>
            </a:r>
          </a:p>
        </p:txBody>
      </p:sp>
      <p:sp>
        <p:nvSpPr>
          <p:cNvPr id="1536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第三产业在信息化的作用下快速壮大，反过来又推动了信息化的发展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。正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因为第三产业对信息化的强烈需求，所以要在全球范围内实现资源的优化配置，就要不断地推动信息技术创新和制度创新。</a:t>
            </a:r>
            <a:endParaRPr lang="en-US" altLang="zh-CN" dirty="0"/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、信息技术创新对产业优化的作用；</a:t>
            </a:r>
            <a:endParaRPr lang="en-US" altLang="zh-CN" dirty="0"/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、信息制度创新对产业优化的作用。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638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14</a:t>
            </a:fld>
            <a:endParaRPr lang="zh-CN" altLang="en-US" sz="1400" dirty="0"/>
          </a:p>
        </p:txBody>
      </p:sp>
      <p:sp>
        <p:nvSpPr>
          <p:cNvPr id="1638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四、产业优化的重大举措</a:t>
            </a:r>
          </a:p>
        </p:txBody>
      </p:sp>
      <p:sp>
        <p:nvSpPr>
          <p:cNvPr id="1638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我们必须抓住优化产业结构这一主要环节，推动经济高质量的健康发展。针对目前存在的结构性问题，要加快调整农业、工业和服务业的比例，落实三大产业的优化政策以及布局措施。</a:t>
            </a:r>
            <a:endParaRPr lang="en-US" altLang="zh-CN" dirty="0"/>
          </a:p>
          <a:p>
            <a:pPr eaLnBrk="1" hangingPunct="1"/>
            <a:r>
              <a:rPr lang="zh-CN" altLang="en-US" dirty="0"/>
              <a:t>（一）农业优化的政策和举措；</a:t>
            </a:r>
            <a:endParaRPr lang="en-US" altLang="zh-CN" dirty="0"/>
          </a:p>
          <a:p>
            <a:pPr eaLnBrk="1" hangingPunct="1"/>
            <a:r>
              <a:rPr lang="zh-CN" altLang="en-US" dirty="0"/>
              <a:t>（二）工业优化的政策和举措；</a:t>
            </a:r>
            <a:endParaRPr lang="en-US" altLang="zh-CN" dirty="0"/>
          </a:p>
          <a:p>
            <a:pPr eaLnBrk="1" hangingPunct="1"/>
            <a:r>
              <a:rPr lang="zh-CN" altLang="en-US" dirty="0"/>
              <a:t>（三）服务业优化的政策和举措。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741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15</a:t>
            </a:fld>
            <a:endParaRPr lang="zh-CN" altLang="en-US" sz="1400" dirty="0"/>
          </a:p>
        </p:txBody>
      </p:sp>
      <p:sp>
        <p:nvSpPr>
          <p:cNvPr id="1741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课后习题</a:t>
            </a:r>
          </a:p>
        </p:txBody>
      </p:sp>
      <p:sp>
        <p:nvSpPr>
          <p:cNvPr id="1741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zh-CN" altLang="en-US" sz="4000" b="1" dirty="0"/>
              <a:t>一、概念题</a:t>
            </a:r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、产业分类； </a:t>
            </a:r>
            <a:endParaRPr lang="en-US" altLang="zh-CN" dirty="0"/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、产业结构；  </a:t>
            </a:r>
            <a:endParaRPr lang="en-US" altLang="zh-CN" dirty="0"/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、产业结构优化；  </a:t>
            </a:r>
          </a:p>
          <a:p>
            <a:pPr eaLnBrk="1" hangingPunct="1"/>
            <a:r>
              <a:rPr lang="en-US" altLang="zh-CN" dirty="0"/>
              <a:t>4</a:t>
            </a:r>
            <a:r>
              <a:rPr lang="zh-CN" altLang="en-US" dirty="0"/>
              <a:t>、供给结构优化；  </a:t>
            </a:r>
            <a:endParaRPr lang="en-US" altLang="zh-CN" dirty="0"/>
          </a:p>
          <a:p>
            <a:pPr eaLnBrk="1" hangingPunct="1"/>
            <a:r>
              <a:rPr lang="en-US" altLang="zh-CN" dirty="0"/>
              <a:t>5</a:t>
            </a:r>
            <a:r>
              <a:rPr lang="zh-CN" altLang="en-US" dirty="0"/>
              <a:t>、需求结构优化。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16</a:t>
            </a:fld>
            <a:endParaRPr lang="zh-CN" altLang="en-US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二、填充题</a:t>
            </a:r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>
          <a:xfrm>
            <a:off x="698500" y="1692275"/>
            <a:ext cx="7772400" cy="4114800"/>
          </a:xfrm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、产业之间的关系错综复杂，不能单纯依靠</a:t>
            </a:r>
            <a:r>
              <a:rPr lang="en-US" altLang="zh-CN" dirty="0"/>
              <a:t>____________</a:t>
            </a:r>
            <a:r>
              <a:rPr lang="zh-CN" altLang="en-US" dirty="0"/>
              <a:t>，也需要政府的</a:t>
            </a:r>
            <a:r>
              <a:rPr lang="en-US" altLang="zh-CN" dirty="0"/>
              <a:t>____________</a:t>
            </a:r>
            <a:r>
              <a:rPr lang="zh-CN" altLang="en-US" dirty="0"/>
              <a:t>。</a:t>
            </a:r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、不同的研究目的和产业标准，形成了不同的分类</a:t>
            </a:r>
            <a:r>
              <a:rPr lang="en-US" altLang="zh-CN" dirty="0"/>
              <a:t>_______</a:t>
            </a:r>
            <a:r>
              <a:rPr lang="zh-CN" altLang="en-US" dirty="0"/>
              <a:t>和</a:t>
            </a:r>
            <a:r>
              <a:rPr lang="en-US" altLang="zh-CN" dirty="0"/>
              <a:t>_______</a:t>
            </a:r>
            <a:r>
              <a:rPr lang="zh-CN" altLang="en-US" dirty="0"/>
              <a:t>，使它们在实践中发挥着不同的</a:t>
            </a:r>
            <a:r>
              <a:rPr lang="en-US" altLang="zh-CN" dirty="0"/>
              <a:t>_______</a:t>
            </a:r>
            <a:r>
              <a:rPr lang="zh-CN" altLang="en-US" dirty="0"/>
              <a:t>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945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17</a:t>
            </a:fld>
            <a:endParaRPr lang="zh-CN" altLang="en-US" sz="1400" dirty="0"/>
          </a:p>
        </p:txBody>
      </p:sp>
      <p:sp>
        <p:nvSpPr>
          <p:cNvPr id="19460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二、填充题</a:t>
            </a:r>
          </a:p>
        </p:txBody>
      </p:sp>
      <p:sp>
        <p:nvSpPr>
          <p:cNvPr id="1946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、国际贸易结构的优化是指调整国民经济中相关</a:t>
            </a:r>
            <a:r>
              <a:rPr lang="en-US" altLang="zh-CN" dirty="0"/>
              <a:t>____________</a:t>
            </a:r>
            <a:r>
              <a:rPr lang="zh-CN" altLang="en-US" dirty="0"/>
              <a:t>的进出口比例，进而使得与进出口相关的</a:t>
            </a:r>
            <a:r>
              <a:rPr lang="en-US" altLang="zh-CN" dirty="0"/>
              <a:t>____________</a:t>
            </a:r>
            <a:r>
              <a:rPr lang="zh-CN" altLang="en-US" dirty="0"/>
              <a:t>优化。</a:t>
            </a:r>
          </a:p>
          <a:p>
            <a:pPr eaLnBrk="1" hangingPunct="1"/>
            <a:r>
              <a:rPr lang="en-US" altLang="zh-CN" dirty="0"/>
              <a:t>4</a:t>
            </a:r>
            <a:r>
              <a:rPr lang="zh-CN" altLang="en-US" dirty="0"/>
              <a:t>、国际投资结构的变化对</a:t>
            </a:r>
            <a:r>
              <a:rPr lang="en-US" altLang="zh-CN" dirty="0"/>
              <a:t>____________</a:t>
            </a:r>
            <a:r>
              <a:rPr lang="zh-CN" altLang="en-US" dirty="0"/>
              <a:t>演变的影响，表现在资本</a:t>
            </a:r>
            <a:r>
              <a:rPr lang="en-US" altLang="zh-CN" dirty="0"/>
              <a:t>____________</a:t>
            </a:r>
            <a:r>
              <a:rPr lang="zh-CN" altLang="en-US" dirty="0"/>
              <a:t>的比例变化，会直接影响一国资金在不同产业的配置。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048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18</a:t>
            </a:fld>
            <a:endParaRPr lang="zh-CN" altLang="en-US" sz="1400" dirty="0"/>
          </a:p>
        </p:txBody>
      </p:sp>
      <p:sp>
        <p:nvSpPr>
          <p:cNvPr id="20484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二、填充题</a:t>
            </a:r>
          </a:p>
        </p:txBody>
      </p:sp>
      <p:sp>
        <p:nvSpPr>
          <p:cNvPr id="2048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5</a:t>
            </a:r>
            <a:r>
              <a:rPr lang="zh-CN" altLang="en-US" dirty="0"/>
              <a:t>、信息产业是</a:t>
            </a:r>
            <a:r>
              <a:rPr lang="en-US" altLang="zh-CN" dirty="0"/>
              <a:t>____________</a:t>
            </a:r>
            <a:r>
              <a:rPr lang="zh-CN" altLang="en-US" dirty="0"/>
              <a:t>型产业，其灵魂是</a:t>
            </a:r>
            <a:r>
              <a:rPr lang="en-US" altLang="zh-CN" dirty="0"/>
              <a:t>____________</a:t>
            </a:r>
            <a:r>
              <a:rPr lang="zh-CN" altLang="en-US" dirty="0"/>
              <a:t>，而信息技术创新又是优化产业结构，实现产业高级化的关键所在。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150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19</a:t>
            </a:fld>
            <a:endParaRPr lang="zh-CN" altLang="en-US" sz="1400" dirty="0"/>
          </a:p>
        </p:txBody>
      </p:sp>
      <p:sp>
        <p:nvSpPr>
          <p:cNvPr id="21508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三、单项选择题</a:t>
            </a:r>
          </a:p>
        </p:txBody>
      </p:sp>
      <p:sp>
        <p:nvSpPr>
          <p:cNvPr id="2150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、（①产业体系、②产业调整、③产业标准、④产业升级）是产业分类的依据，将具有相同特点的产业进行归类，以形成不同层次的产业结构。               （     ）</a:t>
            </a:r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、马克思的（①对立统一、②两大部类、③三大产业、④四个环节）分类法，对于产业结构的研究提供了理论指导（     ）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614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</a:t>
            </a:fld>
            <a:endParaRPr lang="zh-CN" altLang="en-US" sz="1400" dirty="0"/>
          </a:p>
        </p:txBody>
      </p:sp>
      <p:sp>
        <p:nvSpPr>
          <p:cNvPr id="6148" name="Rectangle 2"/>
          <p:cNvSpPr>
            <a:spLocks noGrp="1"/>
          </p:cNvSpPr>
          <p:nvPr>
            <p:ph type="title"/>
          </p:nvPr>
        </p:nvSpPr>
        <p:spPr>
          <a:xfrm>
            <a:off x="827088" y="557213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第十五章 调整和优化产业结构</a:t>
            </a:r>
          </a:p>
        </p:txBody>
      </p:sp>
      <p:sp>
        <p:nvSpPr>
          <p:cNvPr id="6149" name="内容占位符 1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业是生产力发展和社会分工的产物，产业结构与经济增长有着十分密切的关系。一方面，产业结构的优化会促进经济发展；另一方面，经济发展会促进产业结构优化。在全球经济一体化的进程中，产业结构可以反映国际竞争力，因此优化产业结构是经济走向世界的必然选择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253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20</a:t>
            </a:fld>
            <a:endParaRPr lang="zh-CN" altLang="en-US" sz="1400" dirty="0"/>
          </a:p>
        </p:txBody>
      </p:sp>
      <p:sp>
        <p:nvSpPr>
          <p:cNvPr id="22532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三、单项选择题</a:t>
            </a:r>
          </a:p>
        </p:txBody>
      </p:sp>
      <p:sp>
        <p:nvSpPr>
          <p:cNvPr id="2253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、我国经济“正处在转变发展方式、优化（①经济结构、②行政结构、③政策结构、④组织结构）、转换增长动力的攻关期。”                                    （     ）</a:t>
            </a:r>
          </a:p>
          <a:p>
            <a:pPr eaLnBrk="1" hangingPunct="1"/>
            <a:r>
              <a:rPr lang="en-US" altLang="zh-CN" dirty="0"/>
              <a:t>4</a:t>
            </a:r>
            <a:r>
              <a:rPr lang="zh-CN" altLang="en-US" dirty="0"/>
              <a:t>、需求结构在一定程度上决定了生产结构，从而又间接影响了（①管理结构、②就业结构、③产业结构、④资源结构）。                                            （     ）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355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21</a:t>
            </a:fld>
            <a:endParaRPr lang="zh-CN" altLang="en-US" sz="1400" dirty="0"/>
          </a:p>
        </p:txBody>
      </p:sp>
      <p:sp>
        <p:nvSpPr>
          <p:cNvPr id="23556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三、单项选择题</a:t>
            </a:r>
          </a:p>
        </p:txBody>
      </p:sp>
      <p:sp>
        <p:nvSpPr>
          <p:cNvPr id="2355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5</a:t>
            </a:r>
            <a:r>
              <a:rPr lang="zh-CN" altLang="en-US" dirty="0"/>
              <a:t>、我国资本市场还不完善，这就需要通过（①理论创新、②制度创新、③财政创新、④金融创新）促进资本市场的完善。                                                （     ）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457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22</a:t>
            </a:fld>
            <a:endParaRPr lang="zh-CN" altLang="en-US" sz="1400" dirty="0"/>
          </a:p>
        </p:txBody>
      </p:sp>
      <p:sp>
        <p:nvSpPr>
          <p:cNvPr id="24580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四、多项选择题</a:t>
            </a:r>
          </a:p>
        </p:txBody>
      </p:sp>
      <p:sp>
        <p:nvSpPr>
          <p:cNvPr id="2458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、列宁以物质生产的不同特点为标准，将其划分为（①农业、②畜牧业、③轻工业、④重工业、⑤服务业）。（         ）</a:t>
            </a:r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、生产要素分类法，将产业分为（①原料密集型、②劳动密集型、③资本密集型、④信息密集型、⑤技术密集型）等不同类型。                                   （         ）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560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23</a:t>
            </a:fld>
            <a:endParaRPr lang="zh-CN" altLang="en-US" sz="1400" dirty="0"/>
          </a:p>
        </p:txBody>
      </p:sp>
      <p:sp>
        <p:nvSpPr>
          <p:cNvPr id="25604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四、多项选择题</a:t>
            </a:r>
          </a:p>
        </p:txBody>
      </p:sp>
      <p:sp>
        <p:nvSpPr>
          <p:cNvPr id="2560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、要着重培养发展（①电子信息制造业、②生物能源、③生物医药、④航空航天、⑤新型材料）等高新技术产业。 （         ）</a:t>
            </a:r>
          </a:p>
          <a:p>
            <a:pPr eaLnBrk="1" hangingPunct="1"/>
            <a:r>
              <a:rPr lang="en-US" altLang="zh-CN" dirty="0"/>
              <a:t>4</a:t>
            </a:r>
            <a:r>
              <a:rPr lang="zh-CN" altLang="en-US" dirty="0"/>
              <a:t>、优先发展交通运输业，全面建设（①优质、②安全、③复杂、④畅通、⑤便捷）的交通网络体系。                （         ）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662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24</a:t>
            </a:fld>
            <a:endParaRPr lang="zh-CN" altLang="en-US" sz="1400" dirty="0"/>
          </a:p>
        </p:txBody>
      </p:sp>
      <p:sp>
        <p:nvSpPr>
          <p:cNvPr id="26628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四、多项选择题</a:t>
            </a:r>
          </a:p>
        </p:txBody>
      </p:sp>
      <p:sp>
        <p:nvSpPr>
          <p:cNvPr id="2662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5</a:t>
            </a:r>
            <a:r>
              <a:rPr lang="zh-CN" altLang="en-US" dirty="0"/>
              <a:t>、要建立和健全银行之外的多种金融机构，如（①商业银行、②证券公司、③财务公司、④基金公司、⑤融资租赁公司）等。                                      （         ）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765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25</a:t>
            </a:fld>
            <a:endParaRPr lang="zh-CN" altLang="en-US" sz="1400" dirty="0"/>
          </a:p>
        </p:txBody>
      </p:sp>
      <p:sp>
        <p:nvSpPr>
          <p:cNvPr id="27652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五、简答题</a:t>
            </a:r>
          </a:p>
        </p:txBody>
      </p:sp>
      <p:sp>
        <p:nvSpPr>
          <p:cNvPr id="2765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、什么是三大产业分类法？有何优缺点？</a:t>
            </a:r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、如何正确认识产业结构与经济增长的关系？</a:t>
            </a:r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、产业结构优化的途径和措施有哪些？</a:t>
            </a:r>
          </a:p>
          <a:p>
            <a:pPr eaLnBrk="1" hangingPunct="1"/>
            <a:r>
              <a:rPr lang="en-US" altLang="zh-CN" dirty="0"/>
              <a:t>4</a:t>
            </a:r>
            <a:r>
              <a:rPr lang="zh-CN" altLang="en-US" dirty="0"/>
              <a:t>、如何不断优化和完善我国的服务业？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867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26</a:t>
            </a:fld>
            <a:endParaRPr lang="zh-CN" altLang="en-US" sz="1400" dirty="0"/>
          </a:p>
        </p:txBody>
      </p:sp>
      <p:sp>
        <p:nvSpPr>
          <p:cNvPr id="28676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>
              <a:buNone/>
            </a:pPr>
            <a:r>
              <a:rPr lang="zh-CN" altLang="en-US" b="1" dirty="0"/>
              <a:t>六、论述题</a:t>
            </a:r>
          </a:p>
        </p:txBody>
      </p:sp>
      <p:sp>
        <p:nvSpPr>
          <p:cNvPr id="2867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、如何正确认识和理解产业结构优化的多重任务？</a:t>
            </a:r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、联系当前实际，试述信息化和产业优化之间的相互关系。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717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</a:t>
            </a:fld>
            <a:endParaRPr lang="zh-CN" altLang="en-US" sz="1400" dirty="0"/>
          </a:p>
        </p:txBody>
      </p:sp>
      <p:sp>
        <p:nvSpPr>
          <p:cNvPr id="717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第十五章的主要内容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idx="1"/>
          </p:nvPr>
        </p:nvSpPr>
        <p:spPr>
          <a:xfrm>
            <a:off x="1187450" y="1773238"/>
            <a:ext cx="7772400" cy="4114800"/>
          </a:xfrm>
        </p:spPr>
        <p:txBody>
          <a:bodyPr vert="horz" wrap="square" lIns="92075" tIns="46038" rIns="92075" bIns="46038" numCol="1" anchor="t" anchorCtr="0" compatLnSpc="1"/>
          <a:lstStyle/>
          <a:p>
            <a:pPr marL="342900" marR="0" lvl="0" indent="-34290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一、产业分类与产业结构；</a:t>
            </a:r>
            <a:endParaRPr kumimoji="1" lang="en-US" altLang="zh-CN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GB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二、</a:t>
            </a: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优化产业结构的主要任务；</a:t>
            </a:r>
            <a:endParaRPr kumimoji="1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GB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三、</a:t>
            </a: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信息化在产业优化中的作用；</a:t>
            </a:r>
            <a:endParaRPr kumimoji="1" lang="zh-CN" altLang="en-GB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GB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四、</a:t>
            </a: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产业优化的重大举措。</a:t>
            </a:r>
            <a:endParaRPr kumimoji="1" lang="zh-CN" altLang="en-GB" sz="320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819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4</a:t>
            </a:fld>
            <a:endParaRPr lang="zh-CN" altLang="en-US" sz="1400" dirty="0"/>
          </a:p>
        </p:txBody>
      </p:sp>
      <p:sp>
        <p:nvSpPr>
          <p:cNvPr id="8196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latin typeface="宋体" panose="02010600030101010101" pitchFamily="2" charset="-122"/>
              </a:rPr>
              <a:t>一、产业分类与产业结构</a:t>
            </a:r>
            <a:endParaRPr lang="zh-CN" altLang="en-US" sz="4000" dirty="0"/>
          </a:p>
        </p:txBody>
      </p:sp>
      <p:sp>
        <p:nvSpPr>
          <p:cNvPr id="8197" name="Rectangle 3"/>
          <p:cNvSpPr>
            <a:spLocks noGrp="1"/>
          </p:cNvSpPr>
          <p:nvPr>
            <p:ph idx="1"/>
          </p:nvPr>
        </p:nvSpPr>
        <p:spPr>
          <a:xfrm>
            <a:off x="1042988" y="1773238"/>
            <a:ext cx="7772400" cy="4114800"/>
          </a:xfrm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业是经济发展的中观层面，国民经济发展离不开产业进步。产业之间的关系错综复杂，不能单纯依靠市场来调节，也需要政府的合理规划。产业分类又是进行产业研究和合理规划的前提条件。由于产业研究的目的及分类的标准不同，会形成不同的分类体系，因此需要正确区分和合理运用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A36F7B-FC90-4624-8098-7464323C0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b="1" dirty="0"/>
            </a:br>
            <a:br>
              <a:rPr lang="en-US" altLang="zh-CN" b="1" dirty="0"/>
            </a:br>
            <a:r>
              <a:rPr lang="zh-CN" altLang="en-US" b="1" dirty="0"/>
              <a:t>（一）产业分类</a:t>
            </a:r>
            <a:br>
              <a:rPr lang="en-US" altLang="zh-CN" b="1" dirty="0"/>
            </a:br>
            <a:br>
              <a:rPr lang="en-US" altLang="zh-CN" b="1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BF3451-B0B5-4878-B510-62550DDDCE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所谓产业分类，是指将不同的产业按照一定的标准进行归类，以便进行产业研究和管理。产业标准是产业分类的依据，将具有相同特点的产业进行归类，以形成不同层次的产业结构。</a:t>
            </a:r>
            <a:endParaRPr lang="en-US" altLang="zh-CN" dirty="0"/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、马克思的两大部类分类法；</a:t>
            </a:r>
            <a:endParaRPr lang="en-US" altLang="zh-CN" dirty="0"/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、列宁的农、轻、重分类法；</a:t>
            </a:r>
            <a:endParaRPr lang="en-US" altLang="zh-CN" dirty="0"/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、西方的三大产业分类法。</a:t>
            </a:r>
          </a:p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F7E2AE-212B-43DD-A7D5-0540D8CF2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638160-455F-4EF4-9A76-0EE81B0171D4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4316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6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4213" y="836613"/>
            <a:ext cx="7772400" cy="1143000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（二 ）	产业结构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marL="0" indent="0" eaLnBrk="1" hangingPunct="1">
              <a:buNone/>
              <a:defRPr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产业结构与一国的经济发展有着密切关联，同时产业结构在调整和优化中也受到许多因素的制约，其中最为直接的是经济发展的速度和方式，另外还受到供给和需求等因素的影响。</a:t>
            </a:r>
            <a:endParaRPr kumimoji="1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、产业结构及其类型；</a:t>
            </a:r>
            <a:endParaRPr kumimoji="1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、产业结构演变与经济增长。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024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7</a:t>
            </a:fld>
            <a:endParaRPr lang="zh-CN" altLang="en-US" sz="1400" dirty="0"/>
          </a:p>
        </p:txBody>
      </p:sp>
      <p:sp>
        <p:nvSpPr>
          <p:cNvPr id="1024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en-US" altLang="zh-CN" b="1" dirty="0"/>
              <a:t>3</a:t>
            </a:r>
            <a:r>
              <a:rPr lang="zh-CN" altLang="en-US" b="1" dirty="0"/>
              <a:t>、产业结构演变的制约因素</a:t>
            </a:r>
          </a:p>
        </p:txBody>
      </p:sp>
      <p:sp>
        <p:nvSpPr>
          <p:cNvPr id="1024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产业结构演变是一个动态的过程，其变化不是独立的，而是受到多种因素的影响和制约，其中经济发展是最为直接的。除此之外，影响产业结构演变的因素还有要素供给和产品需求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/>
          </a:p>
          <a:p>
            <a:pPr eaLnBrk="1" hangingPunct="1"/>
            <a:r>
              <a:rPr lang="zh-CN" altLang="en-US" dirty="0"/>
              <a:t> （</a:t>
            </a:r>
            <a:r>
              <a:rPr lang="en-US" altLang="zh-CN" dirty="0"/>
              <a:t>1</a:t>
            </a:r>
            <a:r>
              <a:rPr lang="zh-CN" altLang="en-US" dirty="0"/>
              <a:t>）供给因素对结构演变的影响；</a:t>
            </a:r>
            <a:endParaRPr lang="en-US" altLang="zh-CN" dirty="0"/>
          </a:p>
          <a:p>
            <a:pPr eaLnBrk="1" hangingPunct="1"/>
            <a:r>
              <a:rPr lang="zh-CN" altLang="en-US" dirty="0"/>
              <a:t> （</a:t>
            </a:r>
            <a:r>
              <a:rPr lang="en-US" altLang="zh-CN" dirty="0"/>
              <a:t>2</a:t>
            </a:r>
            <a:r>
              <a:rPr lang="zh-CN" altLang="en-US" dirty="0"/>
              <a:t>）需求因素对结构演变的影响。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8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755650" y="548680"/>
            <a:ext cx="7772400" cy="1359495"/>
          </a:xfrm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br>
              <a:rPr lang="en-US" altLang="zh-CN" sz="4000" b="1" dirty="0"/>
            </a:br>
            <a:r>
              <a:rPr lang="zh-CN" altLang="en-US" sz="4000" b="1" dirty="0"/>
              <a:t>二、优化产业结构的主要任务</a:t>
            </a:r>
            <a:br>
              <a:rPr lang="zh-CN" altLang="en-US" sz="4000" dirty="0"/>
            </a:br>
            <a:endParaRPr lang="zh-CN" altLang="en-US" sz="4000" dirty="0"/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zh-CN" altLang="en-US" dirty="0"/>
              <a:t>（一）产业结构优化的涵义</a:t>
            </a:r>
            <a:endParaRPr lang="en-US" altLang="zh-CN" dirty="0"/>
          </a:p>
          <a:p>
            <a:pPr eaLnBrk="1" hangingPunct="1"/>
            <a:r>
              <a:rPr lang="zh-CN" altLang="en-US" dirty="0"/>
              <a:t>（二）产业结构优化的主要任务</a:t>
            </a:r>
            <a:endParaRPr lang="en-US" altLang="zh-CN" dirty="0"/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、供给结构的优化；</a:t>
            </a:r>
            <a:endParaRPr lang="en-US" altLang="zh-CN" dirty="0"/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、需求结构的优化；</a:t>
            </a:r>
            <a:endParaRPr lang="en-US" altLang="zh-CN" dirty="0"/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、国际经济活动结构的优化。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229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9</a:t>
            </a:fld>
            <a:endParaRPr lang="zh-CN" altLang="en-US" sz="1400" dirty="0"/>
          </a:p>
        </p:txBody>
      </p:sp>
      <p:sp>
        <p:nvSpPr>
          <p:cNvPr id="1229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三、产业结构优化的途径</a:t>
            </a:r>
          </a:p>
        </p:txBody>
      </p:sp>
      <p:sp>
        <p:nvSpPr>
          <p:cNvPr id="1229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zh-CN" altLang="en-US" sz="2800" dirty="0"/>
              <a:t>（１）劳动对象是劳动者运用劳动资料进行改造和加工的对象。</a:t>
            </a:r>
          </a:p>
          <a:p>
            <a:pPr eaLnBrk="1" hangingPunct="1"/>
            <a:r>
              <a:rPr lang="zh-CN" altLang="en-US" sz="2800" dirty="0"/>
              <a:t>（２）劳动对象分为两类：一是自然物，如天然的土地、矿藏和水源等；二是加工物，即以前劳动的产品成为生产其它产品的原材料。</a:t>
            </a:r>
          </a:p>
          <a:p>
            <a:pPr eaLnBrk="1" hangingPunct="1"/>
            <a:r>
              <a:rPr lang="zh-CN" altLang="en-US" sz="2800" dirty="0"/>
              <a:t>（３）“二要素论”，认为生产要素只有两类即劳动资料和劳动者，否认劳动对象也是生产要素，其理由是劳动对象是被改造的物品，处于消极地位，因而对生产力不具有决定性意义。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Office\Templates\演示文稿设计\时代型模板.pot</Template>
  <TotalTime>138</TotalTime>
  <Words>1682</Words>
  <Application>Microsoft Office PowerPoint</Application>
  <PresentationFormat>全屏显示(4:3)</PresentationFormat>
  <Paragraphs>146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</vt:lpstr>
      <vt:lpstr>黑体</vt:lpstr>
      <vt:lpstr>宋体</vt:lpstr>
      <vt:lpstr>Arial</vt:lpstr>
      <vt:lpstr>Times New Roman</vt:lpstr>
      <vt:lpstr>时代型模板</vt:lpstr>
      <vt:lpstr>《政治经济学通论》  （第3版）</vt:lpstr>
      <vt:lpstr>第十五章 调整和优化产业结构</vt:lpstr>
      <vt:lpstr>第十五章的主要内容</vt:lpstr>
      <vt:lpstr>一、产业分类与产业结构</vt:lpstr>
      <vt:lpstr>  （一）产业分类  </vt:lpstr>
      <vt:lpstr>（二 ） 产业结构 </vt:lpstr>
      <vt:lpstr>3、产业结构演变的制约因素</vt:lpstr>
      <vt:lpstr> 二、优化产业结构的主要任务 </vt:lpstr>
      <vt:lpstr>三、产业结构优化的途径</vt:lpstr>
      <vt:lpstr>三、信息化在产业优化中的作用</vt:lpstr>
      <vt:lpstr> （一）信息化与产业优化的互动关系 </vt:lpstr>
      <vt:lpstr>（二）信息化在产业优化中的作用</vt:lpstr>
      <vt:lpstr>（三）技术创新与制度创新的积极作用</vt:lpstr>
      <vt:lpstr>四、产业优化的重大举措</vt:lpstr>
      <vt:lpstr>课后习题</vt:lpstr>
      <vt:lpstr>二、填充题</vt:lpstr>
      <vt:lpstr>二、填充题</vt:lpstr>
      <vt:lpstr>二、填充题</vt:lpstr>
      <vt:lpstr>三、单项选择题</vt:lpstr>
      <vt:lpstr>三、单项选择题</vt:lpstr>
      <vt:lpstr>三、单项选择题</vt:lpstr>
      <vt:lpstr>四、多项选择题</vt:lpstr>
      <vt:lpstr>四、多项选择题</vt:lpstr>
      <vt:lpstr>四、多项选择题</vt:lpstr>
      <vt:lpstr>五、简答题</vt:lpstr>
      <vt:lpstr>六、论述题</vt:lpstr>
    </vt:vector>
  </TitlesOfParts>
  <Company>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《中国社会主义经济学概论》 </dc:title>
  <dc:creator>chen</dc:creator>
  <cp:lastModifiedBy>chenchengming</cp:lastModifiedBy>
  <cp:revision>42</cp:revision>
  <dcterms:created xsi:type="dcterms:W3CDTF">2003-12-08T08:33:23Z</dcterms:created>
  <dcterms:modified xsi:type="dcterms:W3CDTF">2021-06-02T01:45:48Z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37D53F5B3404457598C06FBB7371B33B</vt:lpwstr>
  </property>
  <property fmtid="{D5CDD505-2E9C-101B-9397-08002B2CF9AE}" pid="3" name="KSOProductBuildVer">
    <vt:lpwstr>2052-11.1.0.10495</vt:lpwstr>
  </property>
</Properties>
</file>