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009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783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470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915886" y="507999"/>
            <a:ext cx="9653815" cy="474707"/>
          </a:xfrm>
        </p:spPr>
        <p:txBody>
          <a:bodyPr>
            <a:noAutofit/>
          </a:bodyPr>
          <a:lstStyle>
            <a:lvl1pPr algn="l">
              <a:defRPr sz="2400" b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1" y="1567543"/>
            <a:ext cx="10947400" cy="4807856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594" y="64443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716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00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911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979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425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840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834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96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765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1EFBB-D157-4FE2-B5CE-4D4F14CBB5CF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C1D45-66EC-46DA-B8D2-4956573CE1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10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82057" y="300355"/>
            <a:ext cx="9085943" cy="790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2800" b="1" i="0" u="none" strike="noStrike" kern="1200" cap="none" spc="0" normalizeH="0" baseline="0" noProof="1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锐字工房云字库大黑GBK" panose="02010604000000000000" charset="-122"/>
                <a:ea typeface="锐字工房云字库大黑GBK" panose="02010604000000000000" charset="-122"/>
                <a:cs typeface="+mj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16" y="1600201"/>
            <a:ext cx="10973087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R="0" lvl="0" indent="-342900" algn="just" defTabSz="914400" rtl="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0" normalizeH="0" baseline="0" noProof="1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R="0" lvl="1" indent="-342900" algn="just" defTabSz="914400" rtl="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0" normalizeH="0" baseline="0" noProof="1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R="0" lvl="2" indent="-342900" algn="just" defTabSz="914400" rtl="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0" normalizeH="0" baseline="0" noProof="1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R="0" lvl="3" indent="-342900" algn="just" defTabSz="914400" rtl="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0" normalizeH="0" baseline="0" noProof="1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R="0" lvl="4" indent="-342900" algn="just" defTabSz="914400" rtl="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0" normalizeH="0" baseline="0" noProof="1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16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709" y="6356351"/>
            <a:ext cx="3860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828" y="6356351"/>
            <a:ext cx="28448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3742"/>
            <a:ext cx="1451429" cy="11715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V="1">
            <a:off x="1451434" y="1100687"/>
            <a:ext cx="7854134" cy="87982"/>
          </a:xfrm>
          <a:prstGeom prst="rect">
            <a:avLst/>
          </a:prstGeom>
        </p:spPr>
      </p:pic>
      <p:pic>
        <p:nvPicPr>
          <p:cNvPr id="14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594" y="64443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487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kern="1200">
          <a:solidFill>
            <a:schemeClr val="tx1"/>
          </a:solidFill>
          <a:latin typeface="等线" panose="02010600030101010101" pitchFamily="2" charset="-122"/>
          <a:ea typeface="等线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505669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第三章　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治理模式</a:t>
            </a:r>
          </a:p>
        </p:txBody>
      </p:sp>
    </p:spTree>
    <p:extLst>
      <p:ext uri="{BB962C8B-B14F-4D97-AF65-F5344CB8AC3E}">
        <p14:creationId xmlns:p14="http://schemas.microsoft.com/office/powerpoint/2010/main" val="2057230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90286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</a:rPr>
              <a:t>                   本  章  目   录</a:t>
            </a:r>
            <a:endParaRPr lang="zh-CN" altLang="en-US" sz="3600" b="1" dirty="0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2400" y="442686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本 章 目 录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870430" y="2337551"/>
            <a:ext cx="6390109" cy="1475925"/>
            <a:chOff x="2488640" y="2139114"/>
            <a:chExt cx="6390109" cy="1475925"/>
          </a:xfrm>
        </p:grpSpPr>
        <p:grpSp>
          <p:nvGrpSpPr>
            <p:cNvPr id="30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35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6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dirty="0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第一节　外部治理模式</a:t>
                </a:r>
                <a:endParaRPr lang="zh-CN" altLang="en-US" sz="2000" dirty="0">
                  <a:solidFill>
                    <a:srgbClr val="000000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方正粗黑宋简体" panose="02000000000000000000" charset="-122"/>
                  <a:sym typeface="+mn-ea"/>
                </a:endParaRPr>
              </a:p>
            </p:txBody>
          </p:sp>
          <p:sp>
            <p:nvSpPr>
              <p:cNvPr id="37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</p:grpSp>
        <p:grpSp>
          <p:nvGrpSpPr>
            <p:cNvPr id="31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32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33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dirty="0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第二节　内部治理模式</a:t>
                </a:r>
                <a:endParaRPr lang="zh-CN" altLang="zh-CN" sz="2000" dirty="0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7236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外部治理模式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 外部治理模式的特点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股权分散化和流动性强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董事会独立性和监督能力强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经营者激励机制完善、灵活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独立董事占据多数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设置专门委员会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外部市场监督机制有效、多元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08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第一节　外部治理模式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 对外部治理模式的评价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外部治理模式的优点</a:t>
            </a:r>
          </a:p>
          <a:p>
            <a:r>
              <a:rPr lang="zh-CN" altLang="zh-CN" dirty="0"/>
              <a:t>首先</a:t>
            </a:r>
            <a:r>
              <a:rPr lang="en-US" altLang="zh-CN" dirty="0"/>
              <a:t>,</a:t>
            </a:r>
            <a:r>
              <a:rPr lang="zh-CN" altLang="zh-CN" dirty="0"/>
              <a:t>外部治理模式提高了公司的运营效率和竞争力。</a:t>
            </a:r>
          </a:p>
          <a:p>
            <a:r>
              <a:rPr lang="zh-CN" altLang="zh-CN" dirty="0"/>
              <a:t>其次</a:t>
            </a:r>
            <a:r>
              <a:rPr lang="en-US" altLang="zh-CN" dirty="0"/>
              <a:t>,</a:t>
            </a:r>
            <a:r>
              <a:rPr lang="zh-CN" altLang="zh-CN" dirty="0"/>
              <a:t>外部治理模式增强了公司的透明度和信息披露水平。</a:t>
            </a:r>
          </a:p>
          <a:p>
            <a:r>
              <a:rPr lang="zh-CN" altLang="zh-CN" dirty="0"/>
              <a:t>最后</a:t>
            </a:r>
            <a:r>
              <a:rPr lang="en-US" altLang="zh-CN" dirty="0"/>
              <a:t>,</a:t>
            </a:r>
            <a:r>
              <a:rPr lang="zh-CN" altLang="zh-CN" dirty="0"/>
              <a:t>外部治理模式激发了经营者的创新精神。</a:t>
            </a:r>
          </a:p>
          <a:p>
            <a:pPr marL="0" indent="0" algn="l">
              <a:spcBef>
                <a:spcPts val="18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外部治理模式的缺点</a:t>
            </a:r>
          </a:p>
          <a:p>
            <a:r>
              <a:rPr lang="zh-CN" altLang="zh-CN" dirty="0"/>
              <a:t>一方面</a:t>
            </a:r>
            <a:r>
              <a:rPr lang="en-US" altLang="zh-CN" dirty="0"/>
              <a:t>,</a:t>
            </a:r>
            <a:r>
              <a:rPr lang="zh-CN" altLang="zh-CN" dirty="0"/>
              <a:t>外部治理模式增加了公司的短期行为和投机风险</a:t>
            </a:r>
            <a:r>
              <a:rPr lang="zh-CN" altLang="zh-CN" dirty="0" smtClean="0"/>
              <a:t>。另一方面</a:t>
            </a:r>
            <a:r>
              <a:rPr lang="en-US" altLang="zh-CN" dirty="0"/>
              <a:t>,</a:t>
            </a:r>
            <a:r>
              <a:rPr lang="zh-CN" altLang="zh-CN" dirty="0"/>
              <a:t>由于股权结构相对分散且具有强流动性</a:t>
            </a:r>
            <a:r>
              <a:rPr lang="en-US" altLang="zh-CN" dirty="0"/>
              <a:t>,</a:t>
            </a:r>
            <a:r>
              <a:rPr lang="zh-CN" altLang="zh-CN" dirty="0"/>
              <a:t>因此在外部治理模式下</a:t>
            </a:r>
            <a:r>
              <a:rPr lang="en-US" altLang="zh-CN" dirty="0"/>
              <a:t>,</a:t>
            </a:r>
            <a:r>
              <a:rPr lang="zh-CN" altLang="zh-CN" dirty="0"/>
              <a:t>股东在公司治理中的参与度和影响力因为股权结构的分散而降低</a:t>
            </a:r>
            <a:r>
              <a:rPr lang="en-US" altLang="zh-CN" dirty="0"/>
              <a:t>,</a:t>
            </a:r>
            <a:r>
              <a:rPr lang="zh-CN" altLang="zh-CN" dirty="0"/>
              <a:t>导致股东更倾向于利用强流动性的资本市场来“用脚投票”</a:t>
            </a:r>
            <a:r>
              <a:rPr lang="en-US" altLang="zh-CN" dirty="0"/>
              <a:t>,</a:t>
            </a:r>
            <a:r>
              <a:rPr lang="zh-CN" altLang="zh-CN" dirty="0"/>
              <a:t>以维护自己的利益。这种情况使得所有权对经营权的制约力减弱</a:t>
            </a:r>
            <a:r>
              <a:rPr lang="en-US" altLang="zh-CN" dirty="0"/>
              <a:t>,</a:t>
            </a:r>
            <a:r>
              <a:rPr lang="zh-CN" altLang="zh-CN" dirty="0"/>
              <a:t>管理层的监督效果不佳。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067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内部治理模式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 内部治理模式的特点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股东大会、董事会和监事会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银行治理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法人股比例高且交叉持股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员工参与治理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0878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内部治理模式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 对内部治理模式的评价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内部治理模式的优点</a:t>
            </a:r>
          </a:p>
          <a:p>
            <a:r>
              <a:rPr lang="zh-CN" altLang="zh-CN" dirty="0"/>
              <a:t>首先</a:t>
            </a:r>
            <a:r>
              <a:rPr lang="en-US" altLang="zh-CN" dirty="0"/>
              <a:t>,</a:t>
            </a:r>
            <a:r>
              <a:rPr lang="zh-CN" altLang="zh-CN" dirty="0"/>
              <a:t>在采用内部治理模式的企业中</a:t>
            </a:r>
            <a:r>
              <a:rPr lang="en-US" altLang="zh-CN" dirty="0"/>
              <a:t>,</a:t>
            </a:r>
            <a:r>
              <a:rPr lang="zh-CN" altLang="zh-CN" dirty="0"/>
              <a:t>股东持股比例高。</a:t>
            </a:r>
          </a:p>
          <a:p>
            <a:r>
              <a:rPr lang="zh-CN" altLang="zh-CN" dirty="0"/>
              <a:t>其次</a:t>
            </a:r>
            <a:r>
              <a:rPr lang="en-US" altLang="zh-CN" dirty="0"/>
              <a:t>,</a:t>
            </a:r>
            <a:r>
              <a:rPr lang="zh-CN" altLang="zh-CN" dirty="0"/>
              <a:t>内部治理模式能够提高公司的管理效率</a:t>
            </a:r>
            <a:r>
              <a:rPr lang="en-US" altLang="zh-CN" dirty="0"/>
              <a:t>,</a:t>
            </a:r>
            <a:r>
              <a:rPr lang="zh-CN" altLang="zh-CN" dirty="0"/>
              <a:t>实现资源的有效配置。</a:t>
            </a:r>
          </a:p>
          <a:p>
            <a:r>
              <a:rPr lang="zh-CN" altLang="zh-CN" dirty="0"/>
              <a:t>最后</a:t>
            </a:r>
            <a:r>
              <a:rPr lang="en-US" altLang="zh-CN" dirty="0"/>
              <a:t>,</a:t>
            </a:r>
            <a:r>
              <a:rPr lang="zh-CN" altLang="zh-CN" dirty="0"/>
              <a:t>德国、日本等内部治理型公司积极鼓励员工参与治理</a:t>
            </a:r>
            <a:r>
              <a:rPr lang="en-US" altLang="zh-CN" dirty="0"/>
              <a:t>,</a:t>
            </a:r>
            <a:r>
              <a:rPr lang="zh-CN" altLang="zh-CN" dirty="0"/>
              <a:t>这样既提高了内部监督能力</a:t>
            </a:r>
            <a:r>
              <a:rPr lang="en-US" altLang="zh-CN" dirty="0"/>
              <a:t>,</a:t>
            </a:r>
            <a:r>
              <a:rPr lang="zh-CN" altLang="zh-CN" dirty="0"/>
              <a:t>又维护了员工的切身利益</a:t>
            </a:r>
            <a:r>
              <a:rPr lang="en-US" altLang="zh-CN" dirty="0"/>
              <a:t>,</a:t>
            </a:r>
            <a:r>
              <a:rPr lang="zh-CN" altLang="zh-CN" dirty="0"/>
              <a:t>还提升了员工对企业的忠诚度。企业员工通常富有凝聚力和敬业精神</a:t>
            </a:r>
            <a:r>
              <a:rPr lang="en-US" altLang="zh-CN" dirty="0"/>
              <a:t>,</a:t>
            </a:r>
            <a:r>
              <a:rPr lang="zh-CN" altLang="zh-CN" dirty="0"/>
              <a:t>这有利于企业的长远发展。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287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第二节　内部治理模式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内部治理模式的缺点</a:t>
            </a:r>
          </a:p>
          <a:p>
            <a:r>
              <a:rPr lang="zh-CN" altLang="zh-CN" dirty="0"/>
              <a:t>采用内部治理模式的企业缺乏外部资本市场的压力</a:t>
            </a:r>
            <a:r>
              <a:rPr lang="en-US" altLang="zh-CN" dirty="0"/>
              <a:t>,</a:t>
            </a:r>
            <a:r>
              <a:rPr lang="zh-CN" altLang="zh-CN" dirty="0"/>
              <a:t>监督机制流于形式。</a:t>
            </a:r>
          </a:p>
          <a:p>
            <a:r>
              <a:rPr lang="zh-CN" altLang="zh-CN" dirty="0"/>
              <a:t>主银行制导致泡沫经济。</a:t>
            </a:r>
          </a:p>
          <a:p>
            <a:r>
              <a:rPr lang="zh-CN" altLang="zh-CN" dirty="0"/>
              <a:t>日本和德国的内部治理模式着眼于公司的长远利益</a:t>
            </a:r>
            <a:r>
              <a:rPr lang="en-US" altLang="zh-CN" dirty="0"/>
              <a:t>,</a:t>
            </a:r>
            <a:r>
              <a:rPr lang="zh-CN" altLang="zh-CN" dirty="0"/>
              <a:t>综合考虑各方利益相关者</a:t>
            </a:r>
            <a:r>
              <a:rPr lang="en-US" altLang="zh-CN" dirty="0"/>
              <a:t>,</a:t>
            </a:r>
            <a:r>
              <a:rPr lang="zh-CN" altLang="zh-CN" dirty="0"/>
              <a:t>强调协调、合作。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662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prism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433</Words>
  <Application>Microsoft Office PowerPoint</Application>
  <PresentationFormat>宽屏</PresentationFormat>
  <Paragraphs>38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方正粗黑宋简体</vt:lpstr>
      <vt:lpstr>黑体</vt:lpstr>
      <vt:lpstr>楷体</vt:lpstr>
      <vt:lpstr>锐字工房云字库大黑GBK</vt:lpstr>
      <vt:lpstr>宋体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PowerPoint 演示文稿</vt:lpstr>
      <vt:lpstr>第一节　外部治理模式</vt:lpstr>
      <vt:lpstr>第一节　外部治理模式</vt:lpstr>
      <vt:lpstr>第二节　内部治理模式</vt:lpstr>
      <vt:lpstr>第二节　内部治理模式</vt:lpstr>
      <vt:lpstr>第二节　内部治理模式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2024-06-02T07:56:45Z</dcterms:created>
  <dcterms:modified xsi:type="dcterms:W3CDTF">2024-06-02T08:00:11Z</dcterms:modified>
</cp:coreProperties>
</file>