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69" r:id="rId5"/>
    <p:sldId id="270" r:id="rId6"/>
    <p:sldId id="259" r:id="rId7"/>
    <p:sldId id="271" r:id="rId8"/>
    <p:sldId id="260" r:id="rId9"/>
    <p:sldId id="274" r:id="rId10"/>
    <p:sldId id="273" r:id="rId11"/>
    <p:sldId id="261" r:id="rId12"/>
    <p:sldId id="262" r:id="rId13"/>
    <p:sldId id="263" r:id="rId14"/>
    <p:sldId id="277" r:id="rId15"/>
    <p:sldId id="275" r:id="rId16"/>
    <p:sldId id="278" r:id="rId17"/>
    <p:sldId id="276" r:id="rId18"/>
    <p:sldId id="264" r:id="rId19"/>
    <p:sldId id="279" r:id="rId20"/>
    <p:sldId id="265" r:id="rId21"/>
    <p:sldId id="266" r:id="rId22"/>
    <p:sldId id="280" r:id="rId23"/>
    <p:sldId id="267" r:id="rId24"/>
    <p:sldId id="268" r:id="rId25"/>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012ECD-51FC-41F1-AA8D-1B2483CD663E}" styleName="浅色样式 2 - 强调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3C2FFA5D-87B4-456A-9821-1D502468CF0F}" styleName="主题样式 1 - 强调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C1F09C8-3270-396A-C7E8-83FE996A37C0}"/>
              </a:ext>
            </a:extLst>
          </p:cNvPr>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id="{09074009-632F-4F03-0B3B-AB7A04D45C34}"/>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id="{40860829-EA98-1DDA-3E64-9486FCB7AECD}"/>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48EB0F8F-7D73-23A9-5C94-55A9A06C9D13}"/>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738985E2-EBDB-2115-743F-C2FB4E9A61AA}"/>
              </a:ext>
            </a:extLst>
          </p:cNvPr>
          <p:cNvSpPr>
            <a:spLocks noGrp="1"/>
          </p:cNvSpPr>
          <p:nvPr>
            <p:ph type="sldNum" sz="quarter" idx="12"/>
          </p:nvPr>
        </p:nvSpPr>
        <p:spPr/>
        <p:txBody>
          <a:bodyPr/>
          <a:lstStyle>
            <a:lvl1pPr>
              <a:defRPr/>
            </a:lvl1pPr>
          </a:lstStyle>
          <a:p>
            <a:fld id="{9851EA0A-3942-44B2-BC8B-33D274048F1B}" type="slidenum">
              <a:rPr lang="en-US" altLang="zh-CN"/>
              <a:pPr/>
              <a:t>‹#›</a:t>
            </a:fld>
            <a:endParaRPr lang="en-US" altLang="zh-CN"/>
          </a:p>
        </p:txBody>
      </p:sp>
    </p:spTree>
    <p:extLst>
      <p:ext uri="{BB962C8B-B14F-4D97-AF65-F5344CB8AC3E}">
        <p14:creationId xmlns:p14="http://schemas.microsoft.com/office/powerpoint/2010/main" val="31021919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20B1C04A-5BAB-77D9-81C5-04E53BF5DB34}"/>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id="{1A755C12-0E4A-4FF6-8EFC-6B362F3718E2}"/>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FC016FCC-49FC-E0E7-0F12-AE16E448BD9E}"/>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7E87FD21-D27F-539C-B9B9-C2C0351B090E}"/>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2493A495-E8D5-052B-00F0-A8E3146BFFD3}"/>
              </a:ext>
            </a:extLst>
          </p:cNvPr>
          <p:cNvSpPr>
            <a:spLocks noGrp="1"/>
          </p:cNvSpPr>
          <p:nvPr>
            <p:ph type="sldNum" sz="quarter" idx="12"/>
          </p:nvPr>
        </p:nvSpPr>
        <p:spPr/>
        <p:txBody>
          <a:bodyPr/>
          <a:lstStyle>
            <a:lvl1pPr>
              <a:defRPr/>
            </a:lvl1pPr>
          </a:lstStyle>
          <a:p>
            <a:fld id="{0DCB12D8-12CA-4E69-9682-5E163BB8E39E}" type="slidenum">
              <a:rPr lang="en-US" altLang="zh-CN"/>
              <a:pPr/>
              <a:t>‹#›</a:t>
            </a:fld>
            <a:endParaRPr lang="en-US" altLang="zh-CN"/>
          </a:p>
        </p:txBody>
      </p:sp>
    </p:spTree>
    <p:extLst>
      <p:ext uri="{BB962C8B-B14F-4D97-AF65-F5344CB8AC3E}">
        <p14:creationId xmlns:p14="http://schemas.microsoft.com/office/powerpoint/2010/main" val="428774816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E3BAE12E-660C-111F-F7AD-73F95623C959}"/>
              </a:ext>
            </a:extLst>
          </p:cNvPr>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id="{B888A504-43A9-D58E-DEA0-722383ADD242}"/>
              </a:ext>
            </a:extLst>
          </p:cNvPr>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B0F4847D-E1F9-570E-6AEE-C6B45B6D453D}"/>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4C4994CD-F910-0C3B-AA7C-6FCC4C558F98}"/>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8AD4AD58-B9CF-1194-99B5-439CD77A1766}"/>
              </a:ext>
            </a:extLst>
          </p:cNvPr>
          <p:cNvSpPr>
            <a:spLocks noGrp="1"/>
          </p:cNvSpPr>
          <p:nvPr>
            <p:ph type="sldNum" sz="quarter" idx="12"/>
          </p:nvPr>
        </p:nvSpPr>
        <p:spPr/>
        <p:txBody>
          <a:bodyPr/>
          <a:lstStyle>
            <a:lvl1pPr>
              <a:defRPr/>
            </a:lvl1pPr>
          </a:lstStyle>
          <a:p>
            <a:fld id="{78E18EBB-D133-4985-9E5A-66992B5179FB}" type="slidenum">
              <a:rPr lang="en-US" altLang="zh-CN"/>
              <a:pPr/>
              <a:t>‹#›</a:t>
            </a:fld>
            <a:endParaRPr lang="en-US" altLang="zh-CN"/>
          </a:p>
        </p:txBody>
      </p:sp>
    </p:spTree>
    <p:extLst>
      <p:ext uri="{BB962C8B-B14F-4D97-AF65-F5344CB8AC3E}">
        <p14:creationId xmlns:p14="http://schemas.microsoft.com/office/powerpoint/2010/main" val="68582620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C2045C1-E03E-E9D1-FC16-6B93E96F27D8}"/>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38F2FA6D-4682-AF2D-978E-5103705BD792}"/>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049DC241-47B5-53E6-A4E8-CCB81F845AA2}"/>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EFB5F177-1C7A-FB23-CF5D-EBA1026A59C8}"/>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14EB53AF-31AE-B32B-8177-90C15DE2A95C}"/>
              </a:ext>
            </a:extLst>
          </p:cNvPr>
          <p:cNvSpPr>
            <a:spLocks noGrp="1"/>
          </p:cNvSpPr>
          <p:nvPr>
            <p:ph type="sldNum" sz="quarter" idx="12"/>
          </p:nvPr>
        </p:nvSpPr>
        <p:spPr/>
        <p:txBody>
          <a:bodyPr/>
          <a:lstStyle>
            <a:lvl1pPr>
              <a:defRPr/>
            </a:lvl1pPr>
          </a:lstStyle>
          <a:p>
            <a:fld id="{A5156599-350E-4429-9A08-8BF1DD4C184D}" type="slidenum">
              <a:rPr lang="en-US" altLang="zh-CN"/>
              <a:pPr/>
              <a:t>‹#›</a:t>
            </a:fld>
            <a:endParaRPr lang="en-US" altLang="zh-CN"/>
          </a:p>
        </p:txBody>
      </p:sp>
    </p:spTree>
    <p:extLst>
      <p:ext uri="{BB962C8B-B14F-4D97-AF65-F5344CB8AC3E}">
        <p14:creationId xmlns:p14="http://schemas.microsoft.com/office/powerpoint/2010/main" val="359193132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C407111-EBD2-A85F-CE00-DFD171D7399A}"/>
              </a:ext>
            </a:extLst>
          </p:cNvPr>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id="{3523C411-0368-F8DE-CFF8-5839F90E8C46}"/>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id="{23A964FA-6744-A9DD-0429-3A89B505FC14}"/>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2E8334F5-DA20-EB8D-3DF9-2C533AA2424A}"/>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AA79957B-663D-3CFA-2D4D-683652EF3D19}"/>
              </a:ext>
            </a:extLst>
          </p:cNvPr>
          <p:cNvSpPr>
            <a:spLocks noGrp="1"/>
          </p:cNvSpPr>
          <p:nvPr>
            <p:ph type="sldNum" sz="quarter" idx="12"/>
          </p:nvPr>
        </p:nvSpPr>
        <p:spPr/>
        <p:txBody>
          <a:bodyPr/>
          <a:lstStyle>
            <a:lvl1pPr>
              <a:defRPr/>
            </a:lvl1pPr>
          </a:lstStyle>
          <a:p>
            <a:fld id="{025DF298-C93C-4C25-8928-8945D1A306B7}" type="slidenum">
              <a:rPr lang="en-US" altLang="zh-CN"/>
              <a:pPr/>
              <a:t>‹#›</a:t>
            </a:fld>
            <a:endParaRPr lang="en-US" altLang="zh-CN"/>
          </a:p>
        </p:txBody>
      </p:sp>
    </p:spTree>
    <p:extLst>
      <p:ext uri="{BB962C8B-B14F-4D97-AF65-F5344CB8AC3E}">
        <p14:creationId xmlns:p14="http://schemas.microsoft.com/office/powerpoint/2010/main" val="35298318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98B686B-EA00-7814-DE9B-61F94B09B84E}"/>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10F932B6-7D12-A28F-4B8C-3CFD0DC7CB4F}"/>
              </a:ext>
            </a:extLst>
          </p:cNvPr>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25853FC0-C1AB-D299-96E0-4D554422CEA3}"/>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1D83B39B-6FDE-AE5A-BFF0-50C648B06C56}"/>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27618B4B-4A7E-6C68-7873-465BA3471B5B}"/>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5D0C1937-4F7B-DA41-A135-792B7854C0BB}"/>
              </a:ext>
            </a:extLst>
          </p:cNvPr>
          <p:cNvSpPr>
            <a:spLocks noGrp="1"/>
          </p:cNvSpPr>
          <p:nvPr>
            <p:ph type="sldNum" sz="quarter" idx="12"/>
          </p:nvPr>
        </p:nvSpPr>
        <p:spPr/>
        <p:txBody>
          <a:bodyPr/>
          <a:lstStyle>
            <a:lvl1pPr>
              <a:defRPr/>
            </a:lvl1pPr>
          </a:lstStyle>
          <a:p>
            <a:fld id="{7F22244E-6298-4012-A5F8-DB003A6F3139}" type="slidenum">
              <a:rPr lang="en-US" altLang="zh-CN"/>
              <a:pPr/>
              <a:t>‹#›</a:t>
            </a:fld>
            <a:endParaRPr lang="en-US" altLang="zh-CN"/>
          </a:p>
        </p:txBody>
      </p:sp>
    </p:spTree>
    <p:extLst>
      <p:ext uri="{BB962C8B-B14F-4D97-AF65-F5344CB8AC3E}">
        <p14:creationId xmlns:p14="http://schemas.microsoft.com/office/powerpoint/2010/main" val="133340738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6972945-9AB2-EE7B-EF2D-C6767E32FC58}"/>
              </a:ext>
            </a:extLst>
          </p:cNvPr>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C0F6C5EF-161A-307A-4C1B-0E80626CCDD8}"/>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id="{49DFA84B-3F5C-C641-3E41-1ADDA2D16A0B}"/>
              </a:ext>
            </a:extLst>
          </p:cNvPr>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id="{8F8497D5-0689-4A8F-25B9-F6831AEEBBEF}"/>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id="{2BB7F68C-BC6E-0E68-F23E-10FCE24E2885}"/>
              </a:ext>
            </a:extLst>
          </p:cNvPr>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id="{6ECC487A-FD9E-94D3-B82D-46C90FC14FCA}"/>
              </a:ext>
            </a:extLst>
          </p:cNvPr>
          <p:cNvSpPr>
            <a:spLocks noGrp="1"/>
          </p:cNvSpPr>
          <p:nvPr>
            <p:ph type="dt" sz="half" idx="10"/>
          </p:nvPr>
        </p:nvSpPr>
        <p:spPr/>
        <p:txBody>
          <a:bodyPr/>
          <a:lstStyle>
            <a:lvl1pPr>
              <a:defRPr/>
            </a:lvl1pPr>
          </a:lstStyle>
          <a:p>
            <a:endParaRPr lang="en-US" altLang="zh-CN"/>
          </a:p>
        </p:txBody>
      </p:sp>
      <p:sp>
        <p:nvSpPr>
          <p:cNvPr id="8" name="页脚占位符 7">
            <a:extLst>
              <a:ext uri="{FF2B5EF4-FFF2-40B4-BE49-F238E27FC236}">
                <a16:creationId xmlns:a16="http://schemas.microsoft.com/office/drawing/2014/main" id="{BC0391A4-7F9D-445F-722B-16D38D75B8FB}"/>
              </a:ext>
            </a:extLst>
          </p:cNvPr>
          <p:cNvSpPr>
            <a:spLocks noGrp="1"/>
          </p:cNvSpPr>
          <p:nvPr>
            <p:ph type="ftr" sz="quarter" idx="11"/>
          </p:nvPr>
        </p:nvSpPr>
        <p:spPr/>
        <p:txBody>
          <a:bodyPr/>
          <a:lstStyle>
            <a:lvl1pPr>
              <a:defRPr/>
            </a:lvl1pPr>
          </a:lstStyle>
          <a:p>
            <a:endParaRPr lang="en-US" altLang="zh-CN"/>
          </a:p>
        </p:txBody>
      </p:sp>
      <p:sp>
        <p:nvSpPr>
          <p:cNvPr id="9" name="灯片编号占位符 8">
            <a:extLst>
              <a:ext uri="{FF2B5EF4-FFF2-40B4-BE49-F238E27FC236}">
                <a16:creationId xmlns:a16="http://schemas.microsoft.com/office/drawing/2014/main" id="{27E542E3-2B35-AE87-5B6A-2A4DE1E6C4BF}"/>
              </a:ext>
            </a:extLst>
          </p:cNvPr>
          <p:cNvSpPr>
            <a:spLocks noGrp="1"/>
          </p:cNvSpPr>
          <p:nvPr>
            <p:ph type="sldNum" sz="quarter" idx="12"/>
          </p:nvPr>
        </p:nvSpPr>
        <p:spPr/>
        <p:txBody>
          <a:bodyPr/>
          <a:lstStyle>
            <a:lvl1pPr>
              <a:defRPr/>
            </a:lvl1pPr>
          </a:lstStyle>
          <a:p>
            <a:fld id="{D104509B-2645-401D-BDE6-65FABDD16ED4}" type="slidenum">
              <a:rPr lang="en-US" altLang="zh-CN"/>
              <a:pPr/>
              <a:t>‹#›</a:t>
            </a:fld>
            <a:endParaRPr lang="en-US" altLang="zh-CN"/>
          </a:p>
        </p:txBody>
      </p:sp>
    </p:spTree>
    <p:extLst>
      <p:ext uri="{BB962C8B-B14F-4D97-AF65-F5344CB8AC3E}">
        <p14:creationId xmlns:p14="http://schemas.microsoft.com/office/powerpoint/2010/main" val="55102340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DA7EA896-11DE-0856-9363-4695230362EC}"/>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id="{141B0768-3D1E-037C-6CC8-00F9C178D54C}"/>
              </a:ext>
            </a:extLst>
          </p:cNvPr>
          <p:cNvSpPr>
            <a:spLocks noGrp="1"/>
          </p:cNvSpPr>
          <p:nvPr>
            <p:ph type="dt" sz="half" idx="10"/>
          </p:nvPr>
        </p:nvSpPr>
        <p:spPr/>
        <p:txBody>
          <a:bodyPr/>
          <a:lstStyle>
            <a:lvl1pPr>
              <a:defRPr/>
            </a:lvl1pPr>
          </a:lstStyle>
          <a:p>
            <a:endParaRPr lang="en-US" altLang="zh-CN"/>
          </a:p>
        </p:txBody>
      </p:sp>
      <p:sp>
        <p:nvSpPr>
          <p:cNvPr id="4" name="页脚占位符 3">
            <a:extLst>
              <a:ext uri="{FF2B5EF4-FFF2-40B4-BE49-F238E27FC236}">
                <a16:creationId xmlns:a16="http://schemas.microsoft.com/office/drawing/2014/main" id="{AC8ECD55-5738-9DDC-7E23-207D4B77F0DF}"/>
              </a:ext>
            </a:extLst>
          </p:cNvPr>
          <p:cNvSpPr>
            <a:spLocks noGrp="1"/>
          </p:cNvSpPr>
          <p:nvPr>
            <p:ph type="ftr" sz="quarter" idx="11"/>
          </p:nvPr>
        </p:nvSpPr>
        <p:spPr/>
        <p:txBody>
          <a:bodyPr/>
          <a:lstStyle>
            <a:lvl1pPr>
              <a:defRPr/>
            </a:lvl1pPr>
          </a:lstStyle>
          <a:p>
            <a:endParaRPr lang="en-US" altLang="zh-CN"/>
          </a:p>
        </p:txBody>
      </p:sp>
      <p:sp>
        <p:nvSpPr>
          <p:cNvPr id="5" name="灯片编号占位符 4">
            <a:extLst>
              <a:ext uri="{FF2B5EF4-FFF2-40B4-BE49-F238E27FC236}">
                <a16:creationId xmlns:a16="http://schemas.microsoft.com/office/drawing/2014/main" id="{8FC5C9F3-5971-2B18-CA6F-D58CB44FC081}"/>
              </a:ext>
            </a:extLst>
          </p:cNvPr>
          <p:cNvSpPr>
            <a:spLocks noGrp="1"/>
          </p:cNvSpPr>
          <p:nvPr>
            <p:ph type="sldNum" sz="quarter" idx="12"/>
          </p:nvPr>
        </p:nvSpPr>
        <p:spPr/>
        <p:txBody>
          <a:bodyPr/>
          <a:lstStyle>
            <a:lvl1pPr>
              <a:defRPr/>
            </a:lvl1pPr>
          </a:lstStyle>
          <a:p>
            <a:fld id="{C4F1EA90-1D0E-4A3B-A139-5C3282778D3E}" type="slidenum">
              <a:rPr lang="en-US" altLang="zh-CN"/>
              <a:pPr/>
              <a:t>‹#›</a:t>
            </a:fld>
            <a:endParaRPr lang="en-US" altLang="zh-CN"/>
          </a:p>
        </p:txBody>
      </p:sp>
    </p:spTree>
    <p:extLst>
      <p:ext uri="{BB962C8B-B14F-4D97-AF65-F5344CB8AC3E}">
        <p14:creationId xmlns:p14="http://schemas.microsoft.com/office/powerpoint/2010/main" val="172446531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1654D77D-C31E-17F1-2FED-BBC783C5D69B}"/>
              </a:ext>
            </a:extLst>
          </p:cNvPr>
          <p:cNvSpPr>
            <a:spLocks noGrp="1"/>
          </p:cNvSpPr>
          <p:nvPr>
            <p:ph type="dt" sz="half" idx="10"/>
          </p:nvPr>
        </p:nvSpPr>
        <p:spPr/>
        <p:txBody>
          <a:bodyPr/>
          <a:lstStyle>
            <a:lvl1pPr>
              <a:defRPr/>
            </a:lvl1pPr>
          </a:lstStyle>
          <a:p>
            <a:endParaRPr lang="en-US" altLang="zh-CN"/>
          </a:p>
        </p:txBody>
      </p:sp>
      <p:sp>
        <p:nvSpPr>
          <p:cNvPr id="3" name="页脚占位符 2">
            <a:extLst>
              <a:ext uri="{FF2B5EF4-FFF2-40B4-BE49-F238E27FC236}">
                <a16:creationId xmlns:a16="http://schemas.microsoft.com/office/drawing/2014/main" id="{232B4306-1CE3-CCB4-CC6A-A534B34FA04F}"/>
              </a:ext>
            </a:extLst>
          </p:cNvPr>
          <p:cNvSpPr>
            <a:spLocks noGrp="1"/>
          </p:cNvSpPr>
          <p:nvPr>
            <p:ph type="ftr" sz="quarter" idx="11"/>
          </p:nvPr>
        </p:nvSpPr>
        <p:spPr/>
        <p:txBody>
          <a:bodyPr/>
          <a:lstStyle>
            <a:lvl1pPr>
              <a:defRPr/>
            </a:lvl1pPr>
          </a:lstStyle>
          <a:p>
            <a:endParaRPr lang="en-US" altLang="zh-CN"/>
          </a:p>
        </p:txBody>
      </p:sp>
      <p:sp>
        <p:nvSpPr>
          <p:cNvPr id="4" name="灯片编号占位符 3">
            <a:extLst>
              <a:ext uri="{FF2B5EF4-FFF2-40B4-BE49-F238E27FC236}">
                <a16:creationId xmlns:a16="http://schemas.microsoft.com/office/drawing/2014/main" id="{6BFC3388-1BBC-645E-9C1B-2C9969FF740A}"/>
              </a:ext>
            </a:extLst>
          </p:cNvPr>
          <p:cNvSpPr>
            <a:spLocks noGrp="1"/>
          </p:cNvSpPr>
          <p:nvPr>
            <p:ph type="sldNum" sz="quarter" idx="12"/>
          </p:nvPr>
        </p:nvSpPr>
        <p:spPr/>
        <p:txBody>
          <a:bodyPr/>
          <a:lstStyle>
            <a:lvl1pPr>
              <a:defRPr/>
            </a:lvl1pPr>
          </a:lstStyle>
          <a:p>
            <a:fld id="{A2921FB0-2017-4ED3-A148-8870ACB97CD1}" type="slidenum">
              <a:rPr lang="en-US" altLang="zh-CN"/>
              <a:pPr/>
              <a:t>‹#›</a:t>
            </a:fld>
            <a:endParaRPr lang="en-US" altLang="zh-CN"/>
          </a:p>
        </p:txBody>
      </p:sp>
    </p:spTree>
    <p:extLst>
      <p:ext uri="{BB962C8B-B14F-4D97-AF65-F5344CB8AC3E}">
        <p14:creationId xmlns:p14="http://schemas.microsoft.com/office/powerpoint/2010/main" val="246341456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D6D5B680-92EB-8310-64E0-F173BA8E3777}"/>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id="{761A4F55-1CED-E89A-71A7-186B12E2F806}"/>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id="{44382E25-C704-6E0E-98E8-3CB4761C6081}"/>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85D30C1D-7CB2-A4EC-7CA4-D344A2201C00}"/>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96253417-98AB-555A-A057-466B72EAFED4}"/>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5C34AA98-6172-1A8F-3F43-4A733944166B}"/>
              </a:ext>
            </a:extLst>
          </p:cNvPr>
          <p:cNvSpPr>
            <a:spLocks noGrp="1"/>
          </p:cNvSpPr>
          <p:nvPr>
            <p:ph type="sldNum" sz="quarter" idx="12"/>
          </p:nvPr>
        </p:nvSpPr>
        <p:spPr/>
        <p:txBody>
          <a:bodyPr/>
          <a:lstStyle>
            <a:lvl1pPr>
              <a:defRPr/>
            </a:lvl1pPr>
          </a:lstStyle>
          <a:p>
            <a:fld id="{32AD808A-40FC-4730-AE92-2AF7094D5F6A}" type="slidenum">
              <a:rPr lang="en-US" altLang="zh-CN"/>
              <a:pPr/>
              <a:t>‹#›</a:t>
            </a:fld>
            <a:endParaRPr lang="en-US" altLang="zh-CN"/>
          </a:p>
        </p:txBody>
      </p:sp>
    </p:spTree>
    <p:extLst>
      <p:ext uri="{BB962C8B-B14F-4D97-AF65-F5344CB8AC3E}">
        <p14:creationId xmlns:p14="http://schemas.microsoft.com/office/powerpoint/2010/main" val="37386098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1E470FC4-BBAB-5415-FC24-83F26D125903}"/>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id="{9012FB7B-663B-9AF3-4676-957AEC07CA03}"/>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id="{B0BC78D2-9C41-DE1E-97CE-D4A295E28881}"/>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021CA15B-5128-C985-4B54-4F6954332B4D}"/>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0A756984-5660-DF3C-5E57-27383E4F62C8}"/>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55105532-DE90-C643-0634-37B394797D71}"/>
              </a:ext>
            </a:extLst>
          </p:cNvPr>
          <p:cNvSpPr>
            <a:spLocks noGrp="1"/>
          </p:cNvSpPr>
          <p:nvPr>
            <p:ph type="sldNum" sz="quarter" idx="12"/>
          </p:nvPr>
        </p:nvSpPr>
        <p:spPr/>
        <p:txBody>
          <a:bodyPr/>
          <a:lstStyle>
            <a:lvl1pPr>
              <a:defRPr/>
            </a:lvl1pPr>
          </a:lstStyle>
          <a:p>
            <a:fld id="{A2B5192B-41D5-46CE-BEDE-454AE85119B2}" type="slidenum">
              <a:rPr lang="en-US" altLang="zh-CN"/>
              <a:pPr/>
              <a:t>‹#›</a:t>
            </a:fld>
            <a:endParaRPr lang="en-US" altLang="zh-CN"/>
          </a:p>
        </p:txBody>
      </p:sp>
    </p:spTree>
    <p:extLst>
      <p:ext uri="{BB962C8B-B14F-4D97-AF65-F5344CB8AC3E}">
        <p14:creationId xmlns:p14="http://schemas.microsoft.com/office/powerpoint/2010/main" val="3829855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C3DAAF41-CFD1-70E5-6279-EB65C65577DD}"/>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474596CF-292E-BAF0-0EDB-6908D7010C5F}"/>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B9B9C310-3510-1D43-3079-14C41B0042CF}"/>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zh-CN"/>
          </a:p>
        </p:txBody>
      </p:sp>
      <p:sp>
        <p:nvSpPr>
          <p:cNvPr id="1029" name="Rectangle 5">
            <a:extLst>
              <a:ext uri="{FF2B5EF4-FFF2-40B4-BE49-F238E27FC236}">
                <a16:creationId xmlns:a16="http://schemas.microsoft.com/office/drawing/2014/main" id="{DDD2AF94-E201-398D-401A-259EC928962C}"/>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zh-CN"/>
          </a:p>
        </p:txBody>
      </p:sp>
      <p:sp>
        <p:nvSpPr>
          <p:cNvPr id="1030" name="Rectangle 6">
            <a:extLst>
              <a:ext uri="{FF2B5EF4-FFF2-40B4-BE49-F238E27FC236}">
                <a16:creationId xmlns:a16="http://schemas.microsoft.com/office/drawing/2014/main" id="{21E3E872-DEED-0EF3-8582-3DCF43540AEA}"/>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A18C396B-C2F5-40AE-8406-0C7C796FF2B9}" type="slidenum">
              <a:rPr lang="en-US" altLang="zh-CN"/>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048021D5-C939-F97F-CB8E-2303DB268147}"/>
              </a:ext>
            </a:extLst>
          </p:cNvPr>
          <p:cNvSpPr>
            <a:spLocks noGrp="1" noChangeArrowheads="1"/>
          </p:cNvSpPr>
          <p:nvPr>
            <p:ph type="ctrTitle"/>
          </p:nvPr>
        </p:nvSpPr>
        <p:spPr>
          <a:xfrm>
            <a:off x="685800" y="2130425"/>
            <a:ext cx="7772400" cy="1470025"/>
          </a:xfrm>
        </p:spPr>
        <p:txBody>
          <a:bodyPr anchor="ctr"/>
          <a:lstStyle/>
          <a:p>
            <a:r>
              <a:rPr lang="zh-CN" altLang="en-US" sz="4400"/>
              <a:t>第八章</a:t>
            </a:r>
            <a:endParaRPr lang="zh-CN" altLang="en-US" sz="4400" dirty="0"/>
          </a:p>
        </p:txBody>
      </p:sp>
      <p:sp>
        <p:nvSpPr>
          <p:cNvPr id="2051" name="Rectangle 3">
            <a:extLst>
              <a:ext uri="{FF2B5EF4-FFF2-40B4-BE49-F238E27FC236}">
                <a16:creationId xmlns:a16="http://schemas.microsoft.com/office/drawing/2014/main" id="{481228F6-D4C5-DF0E-5BC9-3C47DB8A9FE9}"/>
              </a:ext>
            </a:extLst>
          </p:cNvPr>
          <p:cNvSpPr>
            <a:spLocks noGrp="1" noChangeArrowheads="1"/>
          </p:cNvSpPr>
          <p:nvPr>
            <p:ph type="subTitle" idx="1"/>
          </p:nvPr>
        </p:nvSpPr>
        <p:spPr>
          <a:xfrm>
            <a:off x="1371600" y="3886200"/>
            <a:ext cx="6400800" cy="1752600"/>
          </a:xfrm>
        </p:spPr>
        <p:txBody>
          <a:bodyPr/>
          <a:lstStyle/>
          <a:p>
            <a:r>
              <a:rPr lang="zh-CN" altLang="en-US" sz="3200"/>
              <a:t>保险关系营销策略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E2FA6FF2-4144-1E28-2502-690C5189C5F3}"/>
              </a:ext>
            </a:extLst>
          </p:cNvPr>
          <p:cNvSpPr>
            <a:spLocks noGrp="1" noChangeArrowheads="1"/>
          </p:cNvSpPr>
          <p:nvPr>
            <p:ph type="title"/>
          </p:nvPr>
        </p:nvSpPr>
        <p:spPr/>
        <p:txBody>
          <a:bodyPr/>
          <a:lstStyle/>
          <a:p>
            <a:r>
              <a:rPr lang="zh-CN" altLang="en-US"/>
              <a:t>二、</a:t>
            </a:r>
            <a:r>
              <a:rPr lang="zh-CN" altLang="en-US" b="1"/>
              <a:t>关系营销的过程</a:t>
            </a:r>
          </a:p>
        </p:txBody>
      </p:sp>
      <p:sp>
        <p:nvSpPr>
          <p:cNvPr id="7171" name="Rectangle 3">
            <a:extLst>
              <a:ext uri="{FF2B5EF4-FFF2-40B4-BE49-F238E27FC236}">
                <a16:creationId xmlns:a16="http://schemas.microsoft.com/office/drawing/2014/main" id="{1DB6582A-0A76-EDA7-8C9F-2D0B5031191D}"/>
              </a:ext>
            </a:extLst>
          </p:cNvPr>
          <p:cNvSpPr>
            <a:spLocks noGrp="1" noChangeArrowheads="1"/>
          </p:cNvSpPr>
          <p:nvPr>
            <p:ph type="body" idx="1"/>
          </p:nvPr>
        </p:nvSpPr>
        <p:spPr/>
        <p:txBody>
          <a:bodyPr/>
          <a:lstStyle/>
          <a:p>
            <a:pPr>
              <a:lnSpc>
                <a:spcPct val="90000"/>
              </a:lnSpc>
            </a:pPr>
            <a:r>
              <a:rPr lang="en-US" altLang="zh-CN" dirty="0"/>
              <a:t>7</a:t>
            </a:r>
            <a:r>
              <a:rPr lang="zh-CN" altLang="en-US" dirty="0"/>
              <a:t>、执行营销策略</a:t>
            </a:r>
            <a:endParaRPr lang="en-US" altLang="zh-CN" dirty="0"/>
          </a:p>
          <a:p>
            <a:pPr lvl="1">
              <a:lnSpc>
                <a:spcPct val="90000"/>
              </a:lnSpc>
            </a:pPr>
            <a:r>
              <a:rPr lang="zh-CN" altLang="en-US" sz="2400" dirty="0"/>
              <a:t>建立关系管理机构</a:t>
            </a:r>
            <a:endParaRPr lang="en-US" altLang="zh-CN" sz="2400" dirty="0"/>
          </a:p>
          <a:p>
            <a:pPr lvl="1">
              <a:lnSpc>
                <a:spcPct val="90000"/>
              </a:lnSpc>
            </a:pPr>
            <a:r>
              <a:rPr lang="zh-CN" altLang="en-US" sz="2400" dirty="0"/>
              <a:t>未每个主要客户选派关系经理</a:t>
            </a:r>
            <a:endParaRPr lang="en-US" altLang="zh-CN" sz="2400" dirty="0"/>
          </a:p>
          <a:p>
            <a:pPr lvl="1">
              <a:lnSpc>
                <a:spcPct val="90000"/>
              </a:lnSpc>
            </a:pPr>
            <a:r>
              <a:rPr lang="zh-CN" altLang="en-US" sz="2400" dirty="0"/>
              <a:t>制定和运用沟通策略 </a:t>
            </a:r>
          </a:p>
          <a:p>
            <a:pPr>
              <a:lnSpc>
                <a:spcPct val="90000"/>
              </a:lnSpc>
            </a:pPr>
            <a:r>
              <a:rPr lang="en-US" altLang="zh-CN" dirty="0"/>
              <a:t>8</a:t>
            </a:r>
            <a:r>
              <a:rPr lang="zh-CN" altLang="en-US" dirty="0"/>
              <a:t>、测试营销效果</a:t>
            </a:r>
            <a:endParaRPr lang="en-US" altLang="zh-CN" dirty="0"/>
          </a:p>
          <a:p>
            <a:pPr lvl="1">
              <a:lnSpc>
                <a:spcPct val="90000"/>
              </a:lnSpc>
            </a:pPr>
            <a:r>
              <a:rPr lang="zh-CN" altLang="zh-CN" sz="2400" dirty="0"/>
              <a:t>全面了解客户满意水平</a:t>
            </a:r>
            <a:endParaRPr lang="en-US" altLang="zh-CN" sz="2400" dirty="0"/>
          </a:p>
          <a:p>
            <a:pPr lvl="1">
              <a:lnSpc>
                <a:spcPct val="90000"/>
              </a:lnSpc>
            </a:pPr>
            <a:r>
              <a:rPr lang="zh-CN" altLang="zh-CN" sz="2400" dirty="0"/>
              <a:t>找出客户对产品和服务满意或不满意的具体原因。</a:t>
            </a:r>
          </a:p>
          <a:p>
            <a:pPr lvl="1">
              <a:lnSpc>
                <a:spcPct val="90000"/>
              </a:lnSpc>
            </a:pPr>
            <a:r>
              <a:rPr lang="zh-CN" altLang="zh-CN" sz="2400" dirty="0"/>
              <a:t>关注影响客户满意因素的未来变化趋势，为制定改进措施争取时间优势。</a:t>
            </a:r>
            <a:endParaRPr lang="en-US" altLang="zh-CN" sz="2400" dirty="0"/>
          </a:p>
          <a:p>
            <a:pPr lvl="1">
              <a:lnSpc>
                <a:spcPct val="90000"/>
              </a:lnSpc>
            </a:pPr>
            <a:r>
              <a:rPr lang="zh-CN" altLang="zh-CN" sz="2400" dirty="0"/>
              <a:t>了解客户对竞争者产品和服务的评价。</a:t>
            </a:r>
            <a:endParaRPr lang="zh-CN" altLang="en-US" sz="2400" dirty="0"/>
          </a:p>
          <a:p>
            <a:pPr>
              <a:lnSpc>
                <a:spcPct val="90000"/>
              </a:lnSpc>
            </a:pPr>
            <a:r>
              <a:rPr lang="en-US" altLang="zh-CN" dirty="0"/>
              <a:t>9</a:t>
            </a:r>
            <a:r>
              <a:rPr lang="zh-CN" altLang="en-US" dirty="0"/>
              <a:t>、改善营销规划 </a:t>
            </a:r>
          </a:p>
        </p:txBody>
      </p:sp>
    </p:spTree>
    <p:extLst>
      <p:ext uri="{BB962C8B-B14F-4D97-AF65-F5344CB8AC3E}">
        <p14:creationId xmlns:p14="http://schemas.microsoft.com/office/powerpoint/2010/main" val="34860444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6" name="Rectangle 4">
            <a:extLst>
              <a:ext uri="{FF2B5EF4-FFF2-40B4-BE49-F238E27FC236}">
                <a16:creationId xmlns:a16="http://schemas.microsoft.com/office/drawing/2014/main" id="{4CD439A0-7938-C197-169D-D2EF305C4EA0}"/>
              </a:ext>
            </a:extLst>
          </p:cNvPr>
          <p:cNvSpPr>
            <a:spLocks noGrp="1" noChangeArrowheads="1"/>
          </p:cNvSpPr>
          <p:nvPr>
            <p:ph type="ctrTitle"/>
          </p:nvPr>
        </p:nvSpPr>
        <p:spPr>
          <a:xfrm>
            <a:off x="685800" y="2130425"/>
            <a:ext cx="7772400" cy="1470025"/>
          </a:xfrm>
        </p:spPr>
        <p:txBody>
          <a:bodyPr anchor="ctr"/>
          <a:lstStyle/>
          <a:p>
            <a:r>
              <a:rPr lang="zh-CN" altLang="en-US" sz="4400"/>
              <a:t>第二节</a:t>
            </a:r>
          </a:p>
        </p:txBody>
      </p:sp>
      <p:sp>
        <p:nvSpPr>
          <p:cNvPr id="8197" name="Rectangle 5">
            <a:extLst>
              <a:ext uri="{FF2B5EF4-FFF2-40B4-BE49-F238E27FC236}">
                <a16:creationId xmlns:a16="http://schemas.microsoft.com/office/drawing/2014/main" id="{352B8ED3-E3F8-65B7-0EED-C5D875D7E66A}"/>
              </a:ext>
            </a:extLst>
          </p:cNvPr>
          <p:cNvSpPr>
            <a:spLocks noGrp="1" noChangeArrowheads="1"/>
          </p:cNvSpPr>
          <p:nvPr>
            <p:ph type="subTitle" idx="1"/>
          </p:nvPr>
        </p:nvSpPr>
        <p:spPr>
          <a:xfrm>
            <a:off x="1371600" y="3886200"/>
            <a:ext cx="6400800" cy="1752600"/>
          </a:xfrm>
        </p:spPr>
        <p:txBody>
          <a:bodyPr/>
          <a:lstStyle/>
          <a:p>
            <a:r>
              <a:rPr lang="zh-CN" altLang="en-US" sz="3200"/>
              <a:t>客户关系营销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48E18FA1-D3C1-CABB-9BF8-6E66DE0FA8AA}"/>
              </a:ext>
            </a:extLst>
          </p:cNvPr>
          <p:cNvSpPr>
            <a:spLocks noGrp="1" noChangeArrowheads="1"/>
          </p:cNvSpPr>
          <p:nvPr>
            <p:ph type="title"/>
          </p:nvPr>
        </p:nvSpPr>
        <p:spPr/>
        <p:txBody>
          <a:bodyPr/>
          <a:lstStyle/>
          <a:p>
            <a:r>
              <a:rPr lang="zh-CN" altLang="en-US"/>
              <a:t>一、</a:t>
            </a:r>
            <a:r>
              <a:rPr lang="zh-CN" altLang="en-US" b="1"/>
              <a:t>识别有价值的客户</a:t>
            </a:r>
            <a:r>
              <a:rPr lang="zh-CN" altLang="en-US"/>
              <a:t> </a:t>
            </a:r>
          </a:p>
        </p:txBody>
      </p:sp>
      <p:sp>
        <p:nvSpPr>
          <p:cNvPr id="10243" name="Rectangle 3">
            <a:extLst>
              <a:ext uri="{FF2B5EF4-FFF2-40B4-BE49-F238E27FC236}">
                <a16:creationId xmlns:a16="http://schemas.microsoft.com/office/drawing/2014/main" id="{D6553A1F-9305-5D28-A385-3ABE8E4127CC}"/>
              </a:ext>
            </a:extLst>
          </p:cNvPr>
          <p:cNvSpPr>
            <a:spLocks noGrp="1" noChangeArrowheads="1"/>
          </p:cNvSpPr>
          <p:nvPr>
            <p:ph type="body" idx="1"/>
          </p:nvPr>
        </p:nvSpPr>
        <p:spPr/>
        <p:txBody>
          <a:bodyPr/>
          <a:lstStyle/>
          <a:p>
            <a:r>
              <a:rPr lang="zh-CN" altLang="en-US" dirty="0"/>
              <a:t>公司的内部客户：公司的雇员。</a:t>
            </a:r>
          </a:p>
          <a:p>
            <a:r>
              <a:rPr lang="zh-CN" altLang="en-US" dirty="0"/>
              <a:t>公司的外部客户：广大的消费者。 </a:t>
            </a:r>
            <a:endParaRPr lang="en-US" altLang="zh-CN" dirty="0"/>
          </a:p>
          <a:p>
            <a:endParaRPr lang="en-US" altLang="zh-CN" dirty="0"/>
          </a:p>
          <a:p>
            <a:endParaRPr lang="en-US" altLang="zh-CN" dirty="0"/>
          </a:p>
          <a:p>
            <a:r>
              <a:rPr lang="zh-CN" altLang="zh-CN" dirty="0"/>
              <a:t>大多数企业</a:t>
            </a:r>
            <a:r>
              <a:rPr lang="en-US" altLang="zh-CN" dirty="0"/>
              <a:t>80%</a:t>
            </a:r>
            <a:r>
              <a:rPr lang="zh-CN" altLang="zh-CN" dirty="0"/>
              <a:t>的利润是来自</a:t>
            </a:r>
            <a:r>
              <a:rPr lang="en-US" altLang="zh-CN" dirty="0"/>
              <a:t>20%</a:t>
            </a:r>
            <a:r>
              <a:rPr lang="zh-CN" altLang="zh-CN" dirty="0"/>
              <a:t>的客户，因此保险公司应该集中力量满足这</a:t>
            </a:r>
            <a:r>
              <a:rPr lang="en-US" altLang="zh-CN" dirty="0"/>
              <a:t>20%</a:t>
            </a:r>
            <a:r>
              <a:rPr lang="zh-CN" altLang="zh-CN" dirty="0"/>
              <a:t>的有利可图的客户，而不必去取悦那</a:t>
            </a:r>
            <a:r>
              <a:rPr lang="en-US" altLang="zh-CN" dirty="0"/>
              <a:t>80%</a:t>
            </a:r>
            <a:r>
              <a:rPr lang="zh-CN" altLang="zh-CN" dirty="0"/>
              <a:t>的没有价值的客户。</a:t>
            </a:r>
          </a:p>
          <a:p>
            <a:endParaRPr lang="zh-CN" alt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0ED27058-6FF6-0E3F-9915-E58277438E87}"/>
              </a:ext>
            </a:extLst>
          </p:cNvPr>
          <p:cNvSpPr>
            <a:spLocks noGrp="1" noChangeArrowheads="1"/>
          </p:cNvSpPr>
          <p:nvPr>
            <p:ph type="title"/>
          </p:nvPr>
        </p:nvSpPr>
        <p:spPr/>
        <p:txBody>
          <a:bodyPr/>
          <a:lstStyle/>
          <a:p>
            <a:r>
              <a:rPr lang="zh-CN" altLang="en-US"/>
              <a:t>二、</a:t>
            </a:r>
            <a:r>
              <a:rPr lang="zh-CN" altLang="en-US" b="1"/>
              <a:t>建立密切的客户关系</a:t>
            </a:r>
            <a:r>
              <a:rPr lang="zh-CN" altLang="en-US"/>
              <a:t> </a:t>
            </a:r>
          </a:p>
        </p:txBody>
      </p:sp>
      <p:sp>
        <p:nvSpPr>
          <p:cNvPr id="11267" name="Rectangle 3">
            <a:extLst>
              <a:ext uri="{FF2B5EF4-FFF2-40B4-BE49-F238E27FC236}">
                <a16:creationId xmlns:a16="http://schemas.microsoft.com/office/drawing/2014/main" id="{7F226089-C233-8BD7-9E39-576B18EACF97}"/>
              </a:ext>
            </a:extLst>
          </p:cNvPr>
          <p:cNvSpPr>
            <a:spLocks noGrp="1" noChangeArrowheads="1"/>
          </p:cNvSpPr>
          <p:nvPr>
            <p:ph type="body" idx="1"/>
          </p:nvPr>
        </p:nvSpPr>
        <p:spPr/>
        <p:txBody>
          <a:bodyPr/>
          <a:lstStyle/>
          <a:p>
            <a:r>
              <a:rPr lang="zh-CN" altLang="en-US" dirty="0"/>
              <a:t>吸引客户</a:t>
            </a:r>
            <a:endParaRPr lang="en-US" altLang="zh-CN" dirty="0"/>
          </a:p>
          <a:p>
            <a:pPr lvl="1"/>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保险公司能够做的就是树立自己的特点和风格，提供具有吸引力的保险产品和服务，把营销努力集中在那些能认同公司价值的消费者，吸引他们做出购买决策。</a:t>
            </a:r>
            <a:endParaRPr lang="zh-CN" altLang="en-US" sz="2400" dirty="0"/>
          </a:p>
          <a:p>
            <a:r>
              <a:rPr lang="zh-CN" altLang="en-US" dirty="0"/>
              <a:t>使客户满意</a:t>
            </a:r>
          </a:p>
          <a:p>
            <a:r>
              <a:rPr lang="zh-CN" altLang="en-US" dirty="0"/>
              <a:t>培养忠诚客户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0ED27058-6FF6-0E3F-9915-E58277438E87}"/>
              </a:ext>
            </a:extLst>
          </p:cNvPr>
          <p:cNvSpPr>
            <a:spLocks noGrp="1" noChangeArrowheads="1"/>
          </p:cNvSpPr>
          <p:nvPr>
            <p:ph type="title"/>
          </p:nvPr>
        </p:nvSpPr>
        <p:spPr/>
        <p:txBody>
          <a:bodyPr/>
          <a:lstStyle/>
          <a:p>
            <a:r>
              <a:rPr lang="zh-CN" altLang="en-US"/>
              <a:t>二、</a:t>
            </a:r>
            <a:r>
              <a:rPr lang="zh-CN" altLang="en-US" b="1"/>
              <a:t>建立密切的客户关系</a:t>
            </a:r>
            <a:r>
              <a:rPr lang="zh-CN" altLang="en-US"/>
              <a:t> </a:t>
            </a:r>
          </a:p>
        </p:txBody>
      </p:sp>
      <p:sp>
        <p:nvSpPr>
          <p:cNvPr id="11267" name="Rectangle 3">
            <a:extLst>
              <a:ext uri="{FF2B5EF4-FFF2-40B4-BE49-F238E27FC236}">
                <a16:creationId xmlns:a16="http://schemas.microsoft.com/office/drawing/2014/main" id="{7F226089-C233-8BD7-9E39-576B18EACF97}"/>
              </a:ext>
            </a:extLst>
          </p:cNvPr>
          <p:cNvSpPr>
            <a:spLocks noGrp="1" noChangeArrowheads="1"/>
          </p:cNvSpPr>
          <p:nvPr>
            <p:ph type="body" idx="1"/>
          </p:nvPr>
        </p:nvSpPr>
        <p:spPr/>
        <p:txBody>
          <a:bodyPr/>
          <a:lstStyle/>
          <a:p>
            <a:r>
              <a:rPr lang="zh-CN" altLang="en-US" dirty="0"/>
              <a:t>使客户满意</a:t>
            </a:r>
            <a:endParaRPr lang="en-US" altLang="zh-CN" dirty="0"/>
          </a:p>
          <a:p>
            <a:pPr lvl="1"/>
            <a:r>
              <a:rPr lang="zh-CN" altLang="zh-CN" sz="2400" kern="100" dirty="0">
                <a:effectLst/>
                <a:latin typeface="Times New Roman" panose="02020603050405020304" pitchFamily="18" charset="0"/>
                <a:ea typeface="宋体" panose="02010600030101010101" pitchFamily="2" charset="-122"/>
              </a:rPr>
              <a:t>使客户满意的重要性</a:t>
            </a:r>
            <a:r>
              <a:rPr lang="zh-CN" altLang="en-US" sz="2400" kern="100" dirty="0">
                <a:effectLst/>
                <a:latin typeface="Times New Roman" panose="02020603050405020304" pitchFamily="18" charset="0"/>
                <a:ea typeface="宋体" panose="02010600030101010101" pitchFamily="2" charset="-122"/>
              </a:rPr>
              <a:t>：</a:t>
            </a:r>
            <a:endParaRPr lang="en-US" altLang="zh-CN" sz="2400" kern="100" dirty="0">
              <a:latin typeface="Times New Roman" panose="02020603050405020304" pitchFamily="18" charset="0"/>
              <a:ea typeface="宋体" panose="02010600030101010101" pitchFamily="2" charset="-122"/>
            </a:endParaRPr>
          </a:p>
          <a:p>
            <a:pPr lvl="2"/>
            <a:r>
              <a:rPr lang="zh-CN" altLang="zh-CN" sz="2000" kern="100" dirty="0">
                <a:effectLst/>
                <a:latin typeface="Times New Roman" panose="02020603050405020304" pitchFamily="18" charset="0"/>
                <a:ea typeface="宋体" panose="02010600030101010101" pitchFamily="2" charset="-122"/>
              </a:rPr>
              <a:t>帮助公司建立长期的客户忠诚。</a:t>
            </a:r>
            <a:endParaRPr lang="en-US" altLang="zh-CN" sz="2000" kern="100" dirty="0">
              <a:effectLst/>
              <a:latin typeface="Times New Roman" panose="02020603050405020304" pitchFamily="18" charset="0"/>
              <a:ea typeface="宋体" panose="02010600030101010101" pitchFamily="2" charset="-122"/>
            </a:endParaRPr>
          </a:p>
          <a:p>
            <a:pPr lvl="2"/>
            <a:r>
              <a:rPr lang="zh-CN" altLang="zh-CN" sz="2000" kern="100" dirty="0">
                <a:latin typeface="Times New Roman" panose="02020603050405020304" pitchFamily="18" charset="0"/>
                <a:ea typeface="宋体" panose="02010600030101010101" pitchFamily="2" charset="-122"/>
              </a:rPr>
              <a:t>增加保险公司吸引新客户的能力。</a:t>
            </a:r>
            <a:endParaRPr lang="en-US" altLang="zh-CN" sz="2000" kern="100" dirty="0">
              <a:latin typeface="Times New Roman" panose="02020603050405020304" pitchFamily="18" charset="0"/>
              <a:ea typeface="宋体" panose="02010600030101010101" pitchFamily="2" charset="-122"/>
            </a:endParaRPr>
          </a:p>
          <a:p>
            <a:pPr lvl="2"/>
            <a:r>
              <a:rPr lang="zh-CN" altLang="zh-CN" sz="2000" kern="100" dirty="0">
                <a:latin typeface="Times New Roman" panose="02020603050405020304" pitchFamily="18" charset="0"/>
                <a:ea typeface="宋体" panose="02010600030101010101" pitchFamily="2" charset="-122"/>
              </a:rPr>
              <a:t>帮助保险公司招募和保留销售人员。</a:t>
            </a:r>
            <a:endParaRPr lang="en-US" altLang="zh-CN" sz="2000" kern="100" dirty="0">
              <a:latin typeface="Times New Roman" panose="02020603050405020304" pitchFamily="18" charset="0"/>
              <a:ea typeface="宋体" panose="02010600030101010101" pitchFamily="2" charset="-122"/>
            </a:endParaRPr>
          </a:p>
          <a:p>
            <a:pPr lvl="2"/>
            <a:r>
              <a:rPr lang="zh-CN" altLang="zh-CN" sz="2000" kern="100" dirty="0">
                <a:latin typeface="Times New Roman" panose="02020603050405020304" pitchFamily="18" charset="0"/>
                <a:ea typeface="宋体" panose="02010600030101010101" pitchFamily="2" charset="-122"/>
              </a:rPr>
              <a:t>有助于保险公司塑造保险产品的特征。</a:t>
            </a:r>
            <a:endParaRPr lang="en-US" altLang="zh-CN" sz="2000" kern="100" dirty="0">
              <a:latin typeface="Times New Roman" panose="02020603050405020304" pitchFamily="18" charset="0"/>
              <a:ea typeface="宋体" panose="02010600030101010101" pitchFamily="2" charset="-122"/>
            </a:endParaRPr>
          </a:p>
          <a:p>
            <a:pPr lvl="2"/>
            <a:r>
              <a:rPr lang="zh-CN" altLang="zh-CN" sz="2000" kern="100" dirty="0">
                <a:latin typeface="Times New Roman" panose="02020603050405020304" pitchFamily="18" charset="0"/>
                <a:ea typeface="宋体" panose="02010600030101010101" pitchFamily="2" charset="-122"/>
              </a:rPr>
              <a:t>提高保险公司的经营能力和盈利能力。</a:t>
            </a:r>
            <a:endParaRPr lang="zh-CN" altLang="en-US" sz="2000" kern="100" dirty="0">
              <a:latin typeface="Times New Roman" panose="02020603050405020304" pitchFamily="18" charset="0"/>
              <a:ea typeface="宋体" panose="02010600030101010101" pitchFamily="2" charset="-122"/>
            </a:endParaRPr>
          </a:p>
        </p:txBody>
      </p:sp>
    </p:spTree>
    <p:extLst>
      <p:ext uri="{BB962C8B-B14F-4D97-AF65-F5344CB8AC3E}">
        <p14:creationId xmlns:p14="http://schemas.microsoft.com/office/powerpoint/2010/main" val="144140777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0ED27058-6FF6-0E3F-9915-E58277438E87}"/>
              </a:ext>
            </a:extLst>
          </p:cNvPr>
          <p:cNvSpPr>
            <a:spLocks noGrp="1" noChangeArrowheads="1"/>
          </p:cNvSpPr>
          <p:nvPr>
            <p:ph type="title"/>
          </p:nvPr>
        </p:nvSpPr>
        <p:spPr/>
        <p:txBody>
          <a:bodyPr/>
          <a:lstStyle/>
          <a:p>
            <a:r>
              <a:rPr lang="zh-CN" altLang="en-US"/>
              <a:t>二、</a:t>
            </a:r>
            <a:r>
              <a:rPr lang="zh-CN" altLang="en-US" b="1"/>
              <a:t>建立密切的客户关系</a:t>
            </a:r>
            <a:r>
              <a:rPr lang="zh-CN" altLang="en-US"/>
              <a:t> </a:t>
            </a:r>
          </a:p>
        </p:txBody>
      </p:sp>
      <p:sp>
        <p:nvSpPr>
          <p:cNvPr id="11267" name="Rectangle 3">
            <a:extLst>
              <a:ext uri="{FF2B5EF4-FFF2-40B4-BE49-F238E27FC236}">
                <a16:creationId xmlns:a16="http://schemas.microsoft.com/office/drawing/2014/main" id="{7F226089-C233-8BD7-9E39-576B18EACF97}"/>
              </a:ext>
            </a:extLst>
          </p:cNvPr>
          <p:cNvSpPr>
            <a:spLocks noGrp="1" noChangeArrowheads="1"/>
          </p:cNvSpPr>
          <p:nvPr>
            <p:ph type="body" idx="1"/>
          </p:nvPr>
        </p:nvSpPr>
        <p:spPr/>
        <p:txBody>
          <a:bodyPr/>
          <a:lstStyle/>
          <a:p>
            <a:r>
              <a:rPr lang="zh-CN" altLang="en-US" dirty="0"/>
              <a:t>使客户满意</a:t>
            </a:r>
            <a:endParaRPr lang="en-US" altLang="zh-CN" dirty="0"/>
          </a:p>
          <a:p>
            <a:pPr lvl="1"/>
            <a:r>
              <a:rPr lang="zh-CN" altLang="zh-CN" sz="2400" kern="100" dirty="0">
                <a:effectLst/>
                <a:latin typeface="Times New Roman" panose="02020603050405020304" pitchFamily="18" charset="0"/>
                <a:ea typeface="宋体" panose="02010600030101010101" pitchFamily="2" charset="-122"/>
              </a:rPr>
              <a:t>衡量客户满意的水平：</a:t>
            </a:r>
            <a:endParaRPr lang="en-US" altLang="zh-CN" sz="2400" kern="100" dirty="0">
              <a:effectLst/>
              <a:latin typeface="Times New Roman" panose="02020603050405020304" pitchFamily="18" charset="0"/>
              <a:ea typeface="宋体" panose="02010600030101010101" pitchFamily="2" charset="-122"/>
            </a:endParaRPr>
          </a:p>
          <a:p>
            <a:pPr lvl="2"/>
            <a:r>
              <a:rPr lang="zh-CN" altLang="zh-CN" sz="2000" kern="100" dirty="0">
                <a:effectLst/>
                <a:latin typeface="Times New Roman" panose="02020603050405020304" pitchFamily="18" charset="0"/>
                <a:ea typeface="宋体" panose="02010600030101010101" pitchFamily="2" charset="-122"/>
              </a:rPr>
              <a:t>期望品质：使客户能够继续购买公司的产品及服务而必须达到的客户基本满意的水平。</a:t>
            </a:r>
            <a:endParaRPr lang="en-US" altLang="zh-CN" sz="2000" kern="100" dirty="0">
              <a:effectLst/>
              <a:latin typeface="Times New Roman" panose="02020603050405020304" pitchFamily="18" charset="0"/>
              <a:ea typeface="宋体" panose="02010600030101010101" pitchFamily="2" charset="-122"/>
            </a:endParaRPr>
          </a:p>
          <a:p>
            <a:pPr lvl="2"/>
            <a:r>
              <a:rPr lang="zh-CN" altLang="zh-CN" sz="2000" kern="100" dirty="0">
                <a:latin typeface="Times New Roman" panose="02020603050405020304" pitchFamily="18" charset="0"/>
                <a:ea typeface="宋体" panose="02010600030101010101" pitchFamily="2" charset="-122"/>
              </a:rPr>
              <a:t>理想品质：指当提供该品质时，客户满意程度会增加；而不提供该品质时，客户满意程度会减少的某些品质。</a:t>
            </a:r>
            <a:endParaRPr lang="en-US" altLang="zh-CN" sz="2000" kern="100" dirty="0">
              <a:latin typeface="Times New Roman" panose="02020603050405020304" pitchFamily="18" charset="0"/>
              <a:ea typeface="宋体" panose="02010600030101010101" pitchFamily="2" charset="-122"/>
            </a:endParaRPr>
          </a:p>
          <a:p>
            <a:pPr lvl="2"/>
            <a:r>
              <a:rPr lang="zh-CN" altLang="zh-CN" sz="2000" kern="100" dirty="0">
                <a:latin typeface="Times New Roman" panose="02020603050405020304" pitchFamily="18" charset="0"/>
                <a:ea typeface="宋体" panose="02010600030101010101" pitchFamily="2" charset="-122"/>
              </a:rPr>
              <a:t>兴奋品质：指极度感动客户之心的某些品质。</a:t>
            </a:r>
            <a:endParaRPr lang="en-US" altLang="zh-CN" sz="2000" kern="100" dirty="0">
              <a:latin typeface="Times New Roman" panose="02020603050405020304" pitchFamily="18" charset="0"/>
              <a:ea typeface="宋体" panose="02010600030101010101" pitchFamily="2" charset="-122"/>
            </a:endParaRPr>
          </a:p>
          <a:p>
            <a:pPr lvl="1">
              <a:buFont typeface="Wingdings" panose="05000000000000000000" pitchFamily="2" charset="2"/>
              <a:buChar char="–"/>
              <a:tabLst>
                <a:tab pos="457200" algn="l"/>
              </a:tabLst>
            </a:pPr>
            <a:endParaRPr lang="en-US" altLang="zh-CN" sz="2400" kern="100" dirty="0">
              <a:latin typeface="Times New Roman" panose="02020603050405020304" pitchFamily="18" charset="0"/>
              <a:ea typeface="宋体" panose="02010600030101010101" pitchFamily="2" charset="-122"/>
            </a:endParaRPr>
          </a:p>
          <a:p>
            <a:pPr marL="457200" lvl="1" indent="0">
              <a:buNone/>
              <a:tabLst>
                <a:tab pos="457200" algn="l"/>
              </a:tabLst>
            </a:pPr>
            <a:r>
              <a:rPr lang="zh-CN" altLang="zh-CN" sz="2400" kern="100" dirty="0">
                <a:latin typeface="Times New Roman" panose="02020603050405020304" pitchFamily="18" charset="0"/>
                <a:ea typeface="宋体" panose="02010600030101010101" pitchFamily="2" charset="-122"/>
              </a:rPr>
              <a:t>期望品质建立了客户基本的满意水平，理想品质在服务或特色有所改善的同时也提高了客户满意水平，兴奋品质使客户觉得惊喜。</a:t>
            </a:r>
            <a:endParaRPr lang="zh-CN" altLang="en-US" sz="2400" kern="100" dirty="0">
              <a:latin typeface="Times New Roman" panose="02020603050405020304" pitchFamily="18" charset="0"/>
              <a:ea typeface="宋体" panose="02010600030101010101" pitchFamily="2" charset="-122"/>
            </a:endParaRPr>
          </a:p>
        </p:txBody>
      </p:sp>
    </p:spTree>
    <p:extLst>
      <p:ext uri="{BB962C8B-B14F-4D97-AF65-F5344CB8AC3E}">
        <p14:creationId xmlns:p14="http://schemas.microsoft.com/office/powerpoint/2010/main" val="32690067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0ED27058-6FF6-0E3F-9915-E58277438E87}"/>
              </a:ext>
            </a:extLst>
          </p:cNvPr>
          <p:cNvSpPr>
            <a:spLocks noGrp="1" noChangeArrowheads="1"/>
          </p:cNvSpPr>
          <p:nvPr>
            <p:ph type="title"/>
          </p:nvPr>
        </p:nvSpPr>
        <p:spPr/>
        <p:txBody>
          <a:bodyPr/>
          <a:lstStyle/>
          <a:p>
            <a:r>
              <a:rPr lang="zh-CN" altLang="en-US"/>
              <a:t>二、</a:t>
            </a:r>
            <a:r>
              <a:rPr lang="zh-CN" altLang="en-US" b="1"/>
              <a:t>建立密切的客户关系</a:t>
            </a:r>
            <a:r>
              <a:rPr lang="zh-CN" altLang="en-US"/>
              <a:t> </a:t>
            </a:r>
          </a:p>
        </p:txBody>
      </p:sp>
      <p:sp>
        <p:nvSpPr>
          <p:cNvPr id="11267" name="Rectangle 3">
            <a:extLst>
              <a:ext uri="{FF2B5EF4-FFF2-40B4-BE49-F238E27FC236}">
                <a16:creationId xmlns:a16="http://schemas.microsoft.com/office/drawing/2014/main" id="{7F226089-C233-8BD7-9E39-576B18EACF97}"/>
              </a:ext>
            </a:extLst>
          </p:cNvPr>
          <p:cNvSpPr>
            <a:spLocks noGrp="1" noChangeArrowheads="1"/>
          </p:cNvSpPr>
          <p:nvPr>
            <p:ph type="body" idx="1"/>
          </p:nvPr>
        </p:nvSpPr>
        <p:spPr/>
        <p:txBody>
          <a:bodyPr/>
          <a:lstStyle/>
          <a:p>
            <a:r>
              <a:rPr lang="zh-CN" altLang="en-US" dirty="0"/>
              <a:t>使客户满意</a:t>
            </a:r>
            <a:endParaRPr lang="en-US" altLang="zh-CN" dirty="0"/>
          </a:p>
          <a:p>
            <a:pPr lvl="1"/>
            <a:r>
              <a:rPr lang="zh-CN" altLang="zh-CN" sz="2400" kern="100" dirty="0">
                <a:effectLst/>
                <a:latin typeface="Times New Roman" panose="02020603050405020304" pitchFamily="18" charset="0"/>
                <a:ea typeface="宋体" panose="02010600030101010101" pitchFamily="2" charset="-122"/>
              </a:rPr>
              <a:t>影响客户满意程度的因素</a:t>
            </a:r>
            <a:endParaRPr lang="en-US" altLang="zh-CN" sz="2400" kern="100" dirty="0">
              <a:latin typeface="Times New Roman" panose="02020603050405020304" pitchFamily="18" charset="0"/>
              <a:ea typeface="宋体" panose="02010600030101010101" pitchFamily="2" charset="-122"/>
            </a:endParaRPr>
          </a:p>
          <a:p>
            <a:pPr lvl="2"/>
            <a:r>
              <a:rPr lang="zh-CN" altLang="zh-CN" sz="2000" kern="100" dirty="0">
                <a:effectLst/>
                <a:latin typeface="Times New Roman" panose="02020603050405020304" pitchFamily="18" charset="0"/>
                <a:ea typeface="宋体" panose="02010600030101010101" pitchFamily="2" charset="-122"/>
              </a:rPr>
              <a:t>可靠性</a:t>
            </a:r>
            <a:endParaRPr lang="en-US" altLang="zh-CN" sz="2000" kern="100" dirty="0">
              <a:latin typeface="Times New Roman" panose="02020603050405020304" pitchFamily="18" charset="0"/>
              <a:ea typeface="宋体" panose="02010600030101010101" pitchFamily="2" charset="-122"/>
            </a:endParaRPr>
          </a:p>
          <a:p>
            <a:pPr lvl="2"/>
            <a:r>
              <a:rPr lang="zh-CN" altLang="zh-CN" sz="2000" kern="100" dirty="0">
                <a:latin typeface="Times New Roman" panose="02020603050405020304" pitchFamily="18" charset="0"/>
                <a:ea typeface="宋体" panose="02010600030101010101" pitchFamily="2" charset="-122"/>
              </a:rPr>
              <a:t>能力</a:t>
            </a:r>
            <a:endParaRPr lang="en-US" altLang="zh-CN" sz="2000" kern="100" dirty="0">
              <a:latin typeface="Times New Roman" panose="02020603050405020304" pitchFamily="18" charset="0"/>
              <a:ea typeface="宋体" panose="02010600030101010101" pitchFamily="2" charset="-122"/>
            </a:endParaRPr>
          </a:p>
          <a:p>
            <a:pPr lvl="2"/>
            <a:r>
              <a:rPr lang="zh-CN" altLang="zh-CN" sz="2000" kern="100" dirty="0">
                <a:latin typeface="Times New Roman" panose="02020603050405020304" pitchFamily="18" charset="0"/>
                <a:ea typeface="宋体" panose="02010600030101010101" pitchFamily="2" charset="-122"/>
              </a:rPr>
              <a:t>沟通渠道</a:t>
            </a:r>
            <a:endParaRPr lang="en-US" altLang="zh-CN" sz="2000" kern="100" dirty="0">
              <a:latin typeface="Times New Roman" panose="02020603050405020304" pitchFamily="18" charset="0"/>
              <a:ea typeface="宋体" panose="02010600030101010101" pitchFamily="2" charset="-122"/>
            </a:endParaRPr>
          </a:p>
          <a:p>
            <a:pPr lvl="2"/>
            <a:r>
              <a:rPr lang="zh-CN" altLang="zh-CN" sz="2000" kern="100" dirty="0">
                <a:latin typeface="Times New Roman" panose="02020603050405020304" pitchFamily="18" charset="0"/>
                <a:ea typeface="宋体" panose="02010600030101010101" pitchFamily="2" charset="-122"/>
              </a:rPr>
              <a:t>礼貌</a:t>
            </a:r>
            <a:endParaRPr lang="zh-CN" altLang="en-US" sz="2000" kern="100" dirty="0">
              <a:latin typeface="Times New Roman" panose="02020603050405020304" pitchFamily="18" charset="0"/>
              <a:ea typeface="宋体" panose="02010600030101010101" pitchFamily="2" charset="-122"/>
            </a:endParaRPr>
          </a:p>
        </p:txBody>
      </p:sp>
    </p:spTree>
    <p:extLst>
      <p:ext uri="{BB962C8B-B14F-4D97-AF65-F5344CB8AC3E}">
        <p14:creationId xmlns:p14="http://schemas.microsoft.com/office/powerpoint/2010/main" val="90394394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0ED27058-6FF6-0E3F-9915-E58277438E87}"/>
              </a:ext>
            </a:extLst>
          </p:cNvPr>
          <p:cNvSpPr>
            <a:spLocks noGrp="1" noChangeArrowheads="1"/>
          </p:cNvSpPr>
          <p:nvPr>
            <p:ph type="title"/>
          </p:nvPr>
        </p:nvSpPr>
        <p:spPr/>
        <p:txBody>
          <a:bodyPr/>
          <a:lstStyle/>
          <a:p>
            <a:r>
              <a:rPr lang="zh-CN" altLang="en-US"/>
              <a:t>二、</a:t>
            </a:r>
            <a:r>
              <a:rPr lang="zh-CN" altLang="en-US" b="1"/>
              <a:t>建立密切的客户关系</a:t>
            </a:r>
            <a:r>
              <a:rPr lang="zh-CN" altLang="en-US"/>
              <a:t> </a:t>
            </a:r>
          </a:p>
        </p:txBody>
      </p:sp>
      <p:sp>
        <p:nvSpPr>
          <p:cNvPr id="11267" name="Rectangle 3">
            <a:extLst>
              <a:ext uri="{FF2B5EF4-FFF2-40B4-BE49-F238E27FC236}">
                <a16:creationId xmlns:a16="http://schemas.microsoft.com/office/drawing/2014/main" id="{7F226089-C233-8BD7-9E39-576B18EACF97}"/>
              </a:ext>
            </a:extLst>
          </p:cNvPr>
          <p:cNvSpPr>
            <a:spLocks noGrp="1" noChangeArrowheads="1"/>
          </p:cNvSpPr>
          <p:nvPr>
            <p:ph type="body" idx="1"/>
          </p:nvPr>
        </p:nvSpPr>
        <p:spPr/>
        <p:txBody>
          <a:bodyPr/>
          <a:lstStyle/>
          <a:p>
            <a:r>
              <a:rPr lang="zh-CN" altLang="en-US" dirty="0"/>
              <a:t>培养忠诚客户 </a:t>
            </a:r>
            <a:endParaRPr lang="en-US" altLang="zh-CN" dirty="0"/>
          </a:p>
          <a:p>
            <a:pPr indent="266700" algn="just">
              <a:spcBef>
                <a:spcPts val="600"/>
              </a:spcBef>
            </a:pPr>
            <a:r>
              <a:rPr lang="zh-CN" altLang="en-US" sz="2400" kern="100" dirty="0">
                <a:effectLst/>
                <a:latin typeface="Times New Roman" panose="02020603050405020304" pitchFamily="18" charset="0"/>
                <a:ea typeface="宋体" panose="02010600030101010101" pitchFamily="2" charset="-122"/>
              </a:rPr>
              <a:t>包括</a:t>
            </a:r>
            <a:r>
              <a:rPr lang="zh-CN" altLang="zh-CN" sz="2400" kern="100" dirty="0">
                <a:effectLst/>
                <a:latin typeface="Times New Roman" panose="02020603050405020304" pitchFamily="18" charset="0"/>
                <a:ea typeface="宋体" panose="02010600030101010101" pitchFamily="2" charset="-122"/>
              </a:rPr>
              <a:t>培养忠诚的外部客户</a:t>
            </a:r>
            <a:r>
              <a:rPr lang="zh-CN" altLang="en-US" sz="2400" kern="100" dirty="0">
                <a:effectLst/>
                <a:latin typeface="Times New Roman" panose="02020603050405020304" pitchFamily="18" charset="0"/>
                <a:ea typeface="宋体" panose="02010600030101010101" pitchFamily="2" charset="-122"/>
              </a:rPr>
              <a:t>和</a:t>
            </a:r>
            <a:r>
              <a:rPr lang="zh-CN" altLang="zh-CN" sz="2400" kern="100" dirty="0">
                <a:effectLst/>
                <a:latin typeface="Times New Roman" panose="02020603050405020304" pitchFamily="18" charset="0"/>
                <a:ea typeface="宋体" panose="02010600030101010101" pitchFamily="2" charset="-122"/>
              </a:rPr>
              <a:t>内部客户。</a:t>
            </a:r>
            <a:endParaRPr lang="en-US" altLang="zh-CN" sz="24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保险公司可以通过分析两个因素来衡量客户的忠诚度：</a:t>
            </a:r>
            <a:endParaRPr lang="en-US" altLang="zh-CN" sz="2000" kern="100" dirty="0">
              <a:latin typeface="Times New Roman" panose="02020603050405020304" pitchFamily="18" charset="0"/>
              <a:ea typeface="宋体" panose="02010600030101010101" pitchFamily="2" charset="-122"/>
              <a:cs typeface="Times New Roman" panose="02020603050405020304" pitchFamily="18" charset="0"/>
            </a:endParaRPr>
          </a:p>
          <a:p>
            <a:pPr lvl="2" indent="266700" algn="just">
              <a:spcBef>
                <a:spcPts val="600"/>
              </a:spcBef>
            </a:pPr>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保持率</a:t>
            </a:r>
            <a:r>
              <a:rPr lang="zh-CN" altLang="en-US" sz="1800" kern="100" dirty="0">
                <a:effectLst/>
                <a:latin typeface="Times New Roman" panose="02020603050405020304" pitchFamily="18" charset="0"/>
                <a:ea typeface="宋体" panose="02010600030101010101" pitchFamily="2" charset="-122"/>
                <a:cs typeface="Times New Roman" panose="02020603050405020304" pitchFamily="18" charset="0"/>
              </a:rPr>
              <a:t>：</a:t>
            </a:r>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始终坚持在一家保险公司购买产品的客户比例；</a:t>
            </a:r>
            <a:endParaRPr lang="en-US" altLang="zh-CN" sz="1800" kern="100" dirty="0">
              <a:latin typeface="Times New Roman" panose="02020603050405020304" pitchFamily="18" charset="0"/>
              <a:ea typeface="宋体" panose="02010600030101010101" pitchFamily="2" charset="-122"/>
              <a:cs typeface="Times New Roman" panose="02020603050405020304" pitchFamily="18" charset="0"/>
            </a:endParaRPr>
          </a:p>
          <a:p>
            <a:pPr lvl="2" indent="266700" algn="just">
              <a:spcBef>
                <a:spcPts val="600"/>
              </a:spcBef>
            </a:pPr>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购买份额</a:t>
            </a:r>
            <a:r>
              <a:rPr lang="zh-CN" altLang="en-US" sz="1800" kern="100" dirty="0">
                <a:effectLst/>
                <a:latin typeface="Times New Roman" panose="02020603050405020304" pitchFamily="18" charset="0"/>
                <a:ea typeface="宋体" panose="02010600030101010101" pitchFamily="2" charset="-122"/>
                <a:cs typeface="Times New Roman" panose="02020603050405020304" pitchFamily="18" charset="0"/>
              </a:rPr>
              <a:t>：</a:t>
            </a:r>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该客户业务占公司特定产品种类或产品系列的比例。</a:t>
            </a:r>
            <a:endParaRPr lang="zh-CN" altLang="en-US" sz="1800" dirty="0"/>
          </a:p>
        </p:txBody>
      </p:sp>
    </p:spTree>
    <p:extLst>
      <p:ext uri="{BB962C8B-B14F-4D97-AF65-F5344CB8AC3E}">
        <p14:creationId xmlns:p14="http://schemas.microsoft.com/office/powerpoint/2010/main" val="264469417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81AA63B8-369B-CDFD-F85D-A580D29D4F82}"/>
              </a:ext>
            </a:extLst>
          </p:cNvPr>
          <p:cNvSpPr>
            <a:spLocks noGrp="1" noChangeArrowheads="1"/>
          </p:cNvSpPr>
          <p:nvPr>
            <p:ph type="title"/>
          </p:nvPr>
        </p:nvSpPr>
        <p:spPr/>
        <p:txBody>
          <a:bodyPr/>
          <a:lstStyle/>
          <a:p>
            <a:r>
              <a:rPr lang="zh-CN" altLang="en-US"/>
              <a:t>三、</a:t>
            </a:r>
            <a:r>
              <a:rPr lang="zh-CN" altLang="en-US" b="1"/>
              <a:t>建立客户关系的手段</a:t>
            </a:r>
            <a:r>
              <a:rPr lang="zh-CN" altLang="en-US"/>
              <a:t> </a:t>
            </a:r>
          </a:p>
        </p:txBody>
      </p:sp>
      <p:sp>
        <p:nvSpPr>
          <p:cNvPr id="12291" name="Rectangle 3">
            <a:extLst>
              <a:ext uri="{FF2B5EF4-FFF2-40B4-BE49-F238E27FC236}">
                <a16:creationId xmlns:a16="http://schemas.microsoft.com/office/drawing/2014/main" id="{B5066D4D-57EB-C561-5BB7-0A5D7457C841}"/>
              </a:ext>
            </a:extLst>
          </p:cNvPr>
          <p:cNvSpPr>
            <a:spLocks noGrp="1" noChangeArrowheads="1"/>
          </p:cNvSpPr>
          <p:nvPr>
            <p:ph type="body" idx="1"/>
          </p:nvPr>
        </p:nvSpPr>
        <p:spPr/>
        <p:txBody>
          <a:bodyPr/>
          <a:lstStyle/>
          <a:p>
            <a:pPr>
              <a:lnSpc>
                <a:spcPct val="90000"/>
              </a:lnSpc>
            </a:pPr>
            <a:r>
              <a:rPr lang="zh-CN" altLang="en-US" dirty="0"/>
              <a:t>例如：</a:t>
            </a:r>
          </a:p>
          <a:p>
            <a:pPr lvl="1">
              <a:lnSpc>
                <a:spcPct val="90000"/>
              </a:lnSpc>
            </a:pPr>
            <a:r>
              <a:rPr lang="zh-CN" altLang="en-US" dirty="0"/>
              <a:t>在公司的使命说明或一系列明确阐述的经营守则中，增加关于公司关系营销理论的明确阐述。</a:t>
            </a:r>
          </a:p>
          <a:p>
            <a:pPr lvl="1">
              <a:lnSpc>
                <a:spcPct val="90000"/>
              </a:lnSpc>
            </a:pPr>
            <a:r>
              <a:rPr lang="zh-CN" altLang="en-US" dirty="0"/>
              <a:t>利用管理高层和管理中层的影响来加强和推进在整个公司内进行关系营销的热情。</a:t>
            </a:r>
          </a:p>
          <a:p>
            <a:pPr lvl="1">
              <a:lnSpc>
                <a:spcPct val="90000"/>
              </a:lnSpc>
            </a:pPr>
            <a:r>
              <a:rPr lang="zh-CN" altLang="en-US" dirty="0"/>
              <a:t>营造以客户和发展客户关系为中心的企业文化。 </a:t>
            </a:r>
          </a:p>
          <a:p>
            <a:pPr lvl="1">
              <a:lnSpc>
                <a:spcPct val="90000"/>
              </a:lnSpc>
            </a:pPr>
            <a:r>
              <a:rPr lang="zh-CN" altLang="en-US" dirty="0"/>
              <a:t>确定每一客户群或目标市场所需的服务水平，并向各部门宣传这些客户需求。</a:t>
            </a:r>
            <a:endParaRPr lang="en-US" altLang="zh-CN" dirty="0"/>
          </a:p>
          <a:p>
            <a:pPr lvl="1">
              <a:lnSpc>
                <a:spcPct val="90000"/>
              </a:lnSpc>
              <a:buFont typeface="宋体" panose="02010600030101010101" pitchFamily="2" charset="-122"/>
              <a:buChar char="–"/>
              <a:tabLst>
                <a:tab pos="457200" algn="l"/>
              </a:tabLst>
            </a:pPr>
            <a:r>
              <a:rPr lang="zh-CN" altLang="zh-CN" dirty="0"/>
              <a:t>为所有客户服务活动和运作建立具体的服务和质量标准以及目标。</a:t>
            </a:r>
          </a:p>
          <a:p>
            <a:pPr lvl="1">
              <a:lnSpc>
                <a:spcPct val="90000"/>
              </a:lnSpc>
              <a:buFont typeface="宋体" panose="02010600030101010101" pitchFamily="2" charset="-122"/>
              <a:buChar char="–"/>
              <a:tabLst>
                <a:tab pos="457200" algn="l"/>
              </a:tabLst>
            </a:pPr>
            <a:r>
              <a:rPr lang="zh-CN" altLang="zh-CN" dirty="0"/>
              <a:t>收集关于竞争者在服务运作方面的情报。</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81AA63B8-369B-CDFD-F85D-A580D29D4F82}"/>
              </a:ext>
            </a:extLst>
          </p:cNvPr>
          <p:cNvSpPr>
            <a:spLocks noGrp="1" noChangeArrowheads="1"/>
          </p:cNvSpPr>
          <p:nvPr>
            <p:ph type="title"/>
          </p:nvPr>
        </p:nvSpPr>
        <p:spPr/>
        <p:txBody>
          <a:bodyPr/>
          <a:lstStyle/>
          <a:p>
            <a:r>
              <a:rPr lang="zh-CN" altLang="en-US"/>
              <a:t>三、</a:t>
            </a:r>
            <a:r>
              <a:rPr lang="zh-CN" altLang="en-US" b="1"/>
              <a:t>建立客户关系的手段</a:t>
            </a:r>
            <a:r>
              <a:rPr lang="zh-CN" altLang="en-US"/>
              <a:t> </a:t>
            </a:r>
          </a:p>
        </p:txBody>
      </p:sp>
      <p:sp>
        <p:nvSpPr>
          <p:cNvPr id="12291" name="Rectangle 3">
            <a:extLst>
              <a:ext uri="{FF2B5EF4-FFF2-40B4-BE49-F238E27FC236}">
                <a16:creationId xmlns:a16="http://schemas.microsoft.com/office/drawing/2014/main" id="{B5066D4D-57EB-C561-5BB7-0A5D7457C841}"/>
              </a:ext>
            </a:extLst>
          </p:cNvPr>
          <p:cNvSpPr>
            <a:spLocks noGrp="1" noChangeArrowheads="1"/>
          </p:cNvSpPr>
          <p:nvPr>
            <p:ph type="body" idx="1"/>
          </p:nvPr>
        </p:nvSpPr>
        <p:spPr>
          <a:xfrm>
            <a:off x="457200" y="1600200"/>
            <a:ext cx="8435280" cy="4525963"/>
          </a:xfrm>
        </p:spPr>
        <p:txBody>
          <a:bodyPr/>
          <a:lstStyle/>
          <a:p>
            <a:pPr>
              <a:lnSpc>
                <a:spcPct val="90000"/>
              </a:lnSpc>
            </a:pPr>
            <a:r>
              <a:rPr lang="zh-CN" altLang="en-US" dirty="0"/>
              <a:t>例如：</a:t>
            </a:r>
          </a:p>
          <a:p>
            <a:pPr lvl="1">
              <a:lnSpc>
                <a:spcPct val="90000"/>
              </a:lnSpc>
              <a:buFont typeface="宋体" panose="02010600030101010101" pitchFamily="2" charset="-122"/>
              <a:buChar char="–"/>
              <a:tabLst>
                <a:tab pos="457200" algn="l"/>
              </a:tabLst>
            </a:pPr>
            <a:r>
              <a:rPr lang="zh-CN" altLang="zh-CN" dirty="0"/>
              <a:t>为加强服务质量，并提高自身及产品对客户的吸引力，积极寻找新的附加价值因素或公司所能提供的其它利益。</a:t>
            </a:r>
          </a:p>
          <a:p>
            <a:pPr lvl="1">
              <a:lnSpc>
                <a:spcPct val="90000"/>
              </a:lnSpc>
              <a:buFont typeface="宋体" panose="02010600030101010101" pitchFamily="2" charset="-122"/>
              <a:buChar char="–"/>
              <a:tabLst>
                <a:tab pos="457200" algn="l"/>
              </a:tabLst>
            </a:pPr>
            <a:r>
              <a:rPr lang="zh-CN" altLang="zh-CN" dirty="0"/>
              <a:t>通过向客户宣传他们应期望从公司获得什么服务从而控制客户的期望水平。</a:t>
            </a:r>
          </a:p>
          <a:p>
            <a:pPr lvl="1">
              <a:lnSpc>
                <a:spcPct val="90000"/>
              </a:lnSpc>
              <a:buFont typeface="宋体" panose="02010600030101010101" pitchFamily="2" charset="-122"/>
              <a:buChar char="–"/>
              <a:tabLst>
                <a:tab pos="457200" algn="l"/>
              </a:tabLst>
            </a:pPr>
            <a:r>
              <a:rPr lang="zh-CN" altLang="zh-CN" dirty="0"/>
              <a:t>认真解决那些认为自己没有得到合格服务的消费者所提出的问题。</a:t>
            </a:r>
            <a:r>
              <a:rPr lang="en-US" altLang="zh-CN" dirty="0"/>
              <a:t>	</a:t>
            </a:r>
            <a:endParaRPr lang="zh-CN" altLang="zh-CN" dirty="0"/>
          </a:p>
          <a:p>
            <a:pPr lvl="1">
              <a:lnSpc>
                <a:spcPct val="90000"/>
              </a:lnSpc>
              <a:buFont typeface="宋体" panose="02010600030101010101" pitchFamily="2" charset="-122"/>
              <a:buChar char="–"/>
              <a:tabLst>
                <a:tab pos="457200" algn="l"/>
              </a:tabLst>
            </a:pPr>
            <a:r>
              <a:rPr lang="zh-CN" altLang="zh-CN" dirty="0"/>
              <a:t>时时监控公司是否满足了客户的期望，并在需要时采取一些措施来矫正。</a:t>
            </a:r>
          </a:p>
          <a:p>
            <a:pPr lvl="1">
              <a:lnSpc>
                <a:spcPct val="90000"/>
              </a:lnSpc>
              <a:buFont typeface="宋体" panose="02010600030101010101" pitchFamily="2" charset="-122"/>
              <a:buChar char="–"/>
              <a:tabLst>
                <a:tab pos="457200" algn="l"/>
              </a:tabLst>
            </a:pPr>
            <a:r>
              <a:rPr lang="zh-CN" altLang="zh-CN" dirty="0"/>
              <a:t>为那些与客户建立密切关系的雇员提供适当的奖励制度。</a:t>
            </a:r>
          </a:p>
          <a:p>
            <a:pPr lvl="1">
              <a:lnSpc>
                <a:spcPct val="90000"/>
              </a:lnSpc>
            </a:pPr>
            <a:endParaRPr lang="zh-CN" altLang="en-US" dirty="0"/>
          </a:p>
        </p:txBody>
      </p:sp>
    </p:spTree>
    <p:extLst>
      <p:ext uri="{BB962C8B-B14F-4D97-AF65-F5344CB8AC3E}">
        <p14:creationId xmlns:p14="http://schemas.microsoft.com/office/powerpoint/2010/main" val="375057607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F0946093-0177-F506-2D51-3359B4686069}"/>
              </a:ext>
            </a:extLst>
          </p:cNvPr>
          <p:cNvSpPr>
            <a:spLocks noGrp="1" noChangeArrowheads="1"/>
          </p:cNvSpPr>
          <p:nvPr>
            <p:ph type="ctrTitle"/>
          </p:nvPr>
        </p:nvSpPr>
        <p:spPr>
          <a:xfrm>
            <a:off x="685800" y="2130425"/>
            <a:ext cx="7772400" cy="1470025"/>
          </a:xfrm>
        </p:spPr>
        <p:txBody>
          <a:bodyPr anchor="ctr"/>
          <a:lstStyle/>
          <a:p>
            <a:r>
              <a:rPr lang="zh-CN" altLang="en-US" sz="4400"/>
              <a:t>第一节</a:t>
            </a:r>
          </a:p>
        </p:txBody>
      </p:sp>
      <p:sp>
        <p:nvSpPr>
          <p:cNvPr id="3077" name="Rectangle 5">
            <a:extLst>
              <a:ext uri="{FF2B5EF4-FFF2-40B4-BE49-F238E27FC236}">
                <a16:creationId xmlns:a16="http://schemas.microsoft.com/office/drawing/2014/main" id="{91DF5636-40E1-7033-F5A5-35A9E518EA35}"/>
              </a:ext>
            </a:extLst>
          </p:cNvPr>
          <p:cNvSpPr>
            <a:spLocks noGrp="1" noChangeArrowheads="1"/>
          </p:cNvSpPr>
          <p:nvPr>
            <p:ph type="subTitle" idx="1"/>
          </p:nvPr>
        </p:nvSpPr>
        <p:spPr>
          <a:xfrm>
            <a:off x="1371600" y="3886200"/>
            <a:ext cx="6400800" cy="1752600"/>
          </a:xfrm>
        </p:spPr>
        <p:txBody>
          <a:bodyPr/>
          <a:lstStyle/>
          <a:p>
            <a:r>
              <a:rPr lang="zh-CN" altLang="en-US" sz="3200"/>
              <a:t>保险关系营销概述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6" name="Rectangle 4">
            <a:extLst>
              <a:ext uri="{FF2B5EF4-FFF2-40B4-BE49-F238E27FC236}">
                <a16:creationId xmlns:a16="http://schemas.microsoft.com/office/drawing/2014/main" id="{AE6CEF42-71E8-63F9-5987-FF9EBB4F5073}"/>
              </a:ext>
            </a:extLst>
          </p:cNvPr>
          <p:cNvSpPr>
            <a:spLocks noGrp="1" noChangeArrowheads="1"/>
          </p:cNvSpPr>
          <p:nvPr>
            <p:ph type="ctrTitle"/>
          </p:nvPr>
        </p:nvSpPr>
        <p:spPr>
          <a:xfrm>
            <a:off x="685800" y="2130425"/>
            <a:ext cx="7772400" cy="1470025"/>
          </a:xfrm>
        </p:spPr>
        <p:txBody>
          <a:bodyPr anchor="ctr"/>
          <a:lstStyle/>
          <a:p>
            <a:r>
              <a:rPr lang="zh-CN" altLang="en-US" sz="4400"/>
              <a:t>第三节</a:t>
            </a:r>
          </a:p>
        </p:txBody>
      </p:sp>
      <p:sp>
        <p:nvSpPr>
          <p:cNvPr id="13317" name="Rectangle 5">
            <a:extLst>
              <a:ext uri="{FF2B5EF4-FFF2-40B4-BE49-F238E27FC236}">
                <a16:creationId xmlns:a16="http://schemas.microsoft.com/office/drawing/2014/main" id="{A329FDE0-423C-2FFC-E922-7F832B8EA5A4}"/>
              </a:ext>
            </a:extLst>
          </p:cNvPr>
          <p:cNvSpPr>
            <a:spLocks noGrp="1" noChangeArrowheads="1"/>
          </p:cNvSpPr>
          <p:nvPr>
            <p:ph type="subTitle" idx="1"/>
          </p:nvPr>
        </p:nvSpPr>
        <p:spPr>
          <a:xfrm>
            <a:off x="1331913" y="4005263"/>
            <a:ext cx="6400800" cy="1752600"/>
          </a:xfrm>
        </p:spPr>
        <p:txBody>
          <a:bodyPr/>
          <a:lstStyle/>
          <a:p>
            <a:r>
              <a:rPr lang="zh-CN" altLang="en-US" sz="3200"/>
              <a:t>保持续保性 </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39C6AF05-D0D5-9B93-0369-B3D55A543F9E}"/>
              </a:ext>
            </a:extLst>
          </p:cNvPr>
          <p:cNvSpPr>
            <a:spLocks noGrp="1" noChangeArrowheads="1"/>
          </p:cNvSpPr>
          <p:nvPr>
            <p:ph type="title"/>
          </p:nvPr>
        </p:nvSpPr>
        <p:spPr/>
        <p:txBody>
          <a:bodyPr/>
          <a:lstStyle/>
          <a:p>
            <a:r>
              <a:rPr lang="zh-CN" altLang="en-US"/>
              <a:t>一、</a:t>
            </a:r>
            <a:r>
              <a:rPr lang="zh-CN" altLang="en-US" b="1"/>
              <a:t>续保性概述</a:t>
            </a:r>
            <a:r>
              <a:rPr lang="zh-CN" altLang="en-US"/>
              <a:t> </a:t>
            </a:r>
          </a:p>
        </p:txBody>
      </p:sp>
      <p:sp>
        <p:nvSpPr>
          <p:cNvPr id="15363" name="Rectangle 3">
            <a:extLst>
              <a:ext uri="{FF2B5EF4-FFF2-40B4-BE49-F238E27FC236}">
                <a16:creationId xmlns:a16="http://schemas.microsoft.com/office/drawing/2014/main" id="{0ED91916-B82A-FA89-AB59-939188EC040D}"/>
              </a:ext>
            </a:extLst>
          </p:cNvPr>
          <p:cNvSpPr>
            <a:spLocks noGrp="1" noChangeArrowheads="1"/>
          </p:cNvSpPr>
          <p:nvPr>
            <p:ph type="body" idx="1"/>
          </p:nvPr>
        </p:nvSpPr>
        <p:spPr/>
        <p:txBody>
          <a:bodyPr/>
          <a:lstStyle/>
          <a:p>
            <a:pPr marL="609600" indent="-609600"/>
            <a:r>
              <a:rPr lang="zh-CN" altLang="en-US" sz="2800" dirty="0"/>
              <a:t>续保性的重要性：</a:t>
            </a:r>
          </a:p>
          <a:p>
            <a:pPr marL="990600" lvl="1" indent="-533400"/>
            <a:r>
              <a:rPr lang="zh-CN" altLang="en-US" sz="2400" dirty="0"/>
              <a:t>续保性对产品的盈利性有很大影响。</a:t>
            </a:r>
          </a:p>
          <a:p>
            <a:pPr marL="990600" lvl="1" indent="-533400"/>
            <a:r>
              <a:rPr lang="zh-CN" altLang="en-US" sz="2400" dirty="0"/>
              <a:t>续保性对公司产品的定价能产生在很大的影响。</a:t>
            </a:r>
          </a:p>
          <a:p>
            <a:pPr marL="990600" lvl="1" indent="-533400"/>
            <a:r>
              <a:rPr lang="zh-CN" altLang="en-US" sz="2400" dirty="0"/>
              <a:t>续保性是客户对一种产品、一名代理人或一家公司满意程度的有效指示器，也是这种产品对客户需求适应程度的指示器。</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39C6AF05-D0D5-9B93-0369-B3D55A543F9E}"/>
              </a:ext>
            </a:extLst>
          </p:cNvPr>
          <p:cNvSpPr>
            <a:spLocks noGrp="1" noChangeArrowheads="1"/>
          </p:cNvSpPr>
          <p:nvPr>
            <p:ph type="title"/>
          </p:nvPr>
        </p:nvSpPr>
        <p:spPr/>
        <p:txBody>
          <a:bodyPr/>
          <a:lstStyle/>
          <a:p>
            <a:r>
              <a:rPr lang="zh-CN" altLang="en-US"/>
              <a:t>一、</a:t>
            </a:r>
            <a:r>
              <a:rPr lang="zh-CN" altLang="en-US" b="1"/>
              <a:t>续保性概述</a:t>
            </a:r>
            <a:r>
              <a:rPr lang="zh-CN" altLang="en-US"/>
              <a:t> </a:t>
            </a:r>
          </a:p>
        </p:txBody>
      </p:sp>
      <p:sp>
        <p:nvSpPr>
          <p:cNvPr id="15363" name="Rectangle 3">
            <a:extLst>
              <a:ext uri="{FF2B5EF4-FFF2-40B4-BE49-F238E27FC236}">
                <a16:creationId xmlns:a16="http://schemas.microsoft.com/office/drawing/2014/main" id="{0ED91916-B82A-FA89-AB59-939188EC040D}"/>
              </a:ext>
            </a:extLst>
          </p:cNvPr>
          <p:cNvSpPr>
            <a:spLocks noGrp="1" noChangeArrowheads="1"/>
          </p:cNvSpPr>
          <p:nvPr>
            <p:ph type="body" idx="1"/>
          </p:nvPr>
        </p:nvSpPr>
        <p:spPr/>
        <p:txBody>
          <a:bodyPr/>
          <a:lstStyle/>
          <a:p>
            <a:pPr marL="609600" indent="-609600"/>
            <a:r>
              <a:rPr lang="zh-CN" altLang="en-US" sz="2800" dirty="0"/>
              <a:t>衡量续保性的指标</a:t>
            </a:r>
          </a:p>
          <a:p>
            <a:pPr marL="990600" lvl="1" indent="-533400"/>
            <a:r>
              <a:rPr lang="zh-CN" altLang="en-US" sz="2400" dirty="0"/>
              <a:t>人寿保险：保单失效率（指在特定时期内，因未缴费而终止的业务量与最初生效业务量的比率）</a:t>
            </a:r>
            <a:endParaRPr lang="en-US" altLang="zh-CN" sz="2400" dirty="0"/>
          </a:p>
          <a:p>
            <a:pPr marL="1390650" lvl="2" indent="-533400"/>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一般用</a:t>
            </a:r>
            <a:r>
              <a:rPr lang="en-US" altLang="zh-CN" sz="1800" kern="100" dirty="0">
                <a:effectLst/>
                <a:latin typeface="Times New Roman" panose="02020603050405020304" pitchFamily="18" charset="0"/>
                <a:ea typeface="宋体" panose="02010600030101010101" pitchFamily="2" charset="-122"/>
              </a:rPr>
              <a:t>13</a:t>
            </a:r>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个月失效率来反映失效率</a:t>
            </a:r>
            <a:endParaRPr lang="en-US" altLang="zh-CN" sz="18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1390650" lvl="2" indent="-533400"/>
            <a:r>
              <a:rPr lang="en-US" altLang="zh-CN" sz="1800" kern="100" dirty="0">
                <a:effectLst/>
                <a:latin typeface="Times New Roman" panose="02020603050405020304" pitchFamily="18" charset="0"/>
                <a:ea typeface="宋体" panose="02010600030101010101" pitchFamily="2" charset="-122"/>
              </a:rPr>
              <a:t>13</a:t>
            </a:r>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个月失效率是指新保单中未继续续缴第二年保费的保单比例。</a:t>
            </a:r>
            <a:endParaRPr lang="en-US" altLang="zh-CN" sz="2000" dirty="0"/>
          </a:p>
          <a:p>
            <a:pPr marL="990600" lvl="1" indent="-533400"/>
            <a:r>
              <a:rPr lang="zh-CN" altLang="en-US" sz="2400" dirty="0"/>
              <a:t>财产保险：续保率 </a:t>
            </a:r>
            <a:endParaRPr lang="en-US" altLang="zh-CN" sz="2400" dirty="0"/>
          </a:p>
          <a:p>
            <a:pPr marL="1390650" lvl="2" indent="-533400"/>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续保率是来年继续在本公司投保该保险产品的客户比率。</a:t>
            </a:r>
            <a:r>
              <a:rPr lang="zh-CN" altLang="en-US" sz="2000" dirty="0"/>
              <a:t> </a:t>
            </a:r>
          </a:p>
        </p:txBody>
      </p:sp>
    </p:spTree>
    <p:extLst>
      <p:ext uri="{BB962C8B-B14F-4D97-AF65-F5344CB8AC3E}">
        <p14:creationId xmlns:p14="http://schemas.microsoft.com/office/powerpoint/2010/main" val="237601761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E6673FD7-F908-4496-B9FE-5B5E35011627}"/>
              </a:ext>
            </a:extLst>
          </p:cNvPr>
          <p:cNvSpPr>
            <a:spLocks noGrp="1" noChangeArrowheads="1"/>
          </p:cNvSpPr>
          <p:nvPr>
            <p:ph type="title"/>
          </p:nvPr>
        </p:nvSpPr>
        <p:spPr/>
        <p:txBody>
          <a:bodyPr/>
          <a:lstStyle/>
          <a:p>
            <a:r>
              <a:rPr lang="zh-CN" altLang="en-US"/>
              <a:t>二、</a:t>
            </a:r>
            <a:r>
              <a:rPr lang="zh-CN" altLang="en-US" b="1"/>
              <a:t>影响续保性的因素</a:t>
            </a:r>
            <a:r>
              <a:rPr lang="zh-CN" altLang="en-US"/>
              <a:t> </a:t>
            </a:r>
          </a:p>
        </p:txBody>
      </p:sp>
      <p:sp>
        <p:nvSpPr>
          <p:cNvPr id="16387" name="Rectangle 3">
            <a:extLst>
              <a:ext uri="{FF2B5EF4-FFF2-40B4-BE49-F238E27FC236}">
                <a16:creationId xmlns:a16="http://schemas.microsoft.com/office/drawing/2014/main" id="{368E5CBC-5D02-AF85-0659-7C06FEF9A68B}"/>
              </a:ext>
            </a:extLst>
          </p:cNvPr>
          <p:cNvSpPr>
            <a:spLocks noGrp="1" noChangeArrowheads="1"/>
          </p:cNvSpPr>
          <p:nvPr>
            <p:ph type="body" idx="1"/>
          </p:nvPr>
        </p:nvSpPr>
        <p:spPr/>
        <p:txBody>
          <a:bodyPr/>
          <a:lstStyle/>
          <a:p>
            <a:r>
              <a:rPr lang="zh-CN" altLang="en-US" dirty="0"/>
              <a:t>消费者</a:t>
            </a:r>
            <a:endParaRPr lang="en-US" altLang="zh-CN" dirty="0"/>
          </a:p>
          <a:p>
            <a:pPr lvl="1"/>
            <a:r>
              <a:rPr lang="zh-CN" altLang="en-US" dirty="0"/>
              <a:t>保单所有人收入水平、被保险人年龄、文化水平等等</a:t>
            </a:r>
          </a:p>
          <a:p>
            <a:r>
              <a:rPr lang="zh-CN" altLang="en-US" dirty="0"/>
              <a:t>保险产品：</a:t>
            </a:r>
            <a:endParaRPr lang="en-US" altLang="zh-CN" dirty="0"/>
          </a:p>
          <a:p>
            <a:pPr lvl="1"/>
            <a:r>
              <a:rPr lang="zh-CN" altLang="en-US" dirty="0"/>
              <a:t>保险产品的特征，比如，终身寿险比定器寿险具有更高的续保率。  </a:t>
            </a:r>
          </a:p>
          <a:p>
            <a:r>
              <a:rPr lang="zh-CN" altLang="en-US" dirty="0"/>
              <a:t>销售过程 </a:t>
            </a:r>
            <a:endParaRPr lang="en-US" altLang="zh-CN" dirty="0"/>
          </a:p>
          <a:p>
            <a:r>
              <a:rPr lang="zh-CN" altLang="en-US" dirty="0"/>
              <a:t>保险服务：特别是理赔过程的感受。</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C5E7AB4E-63A8-664E-839C-C5E0459F6DC2}"/>
              </a:ext>
            </a:extLst>
          </p:cNvPr>
          <p:cNvSpPr>
            <a:spLocks noGrp="1" noChangeArrowheads="1"/>
          </p:cNvSpPr>
          <p:nvPr>
            <p:ph type="title"/>
          </p:nvPr>
        </p:nvSpPr>
        <p:spPr/>
        <p:txBody>
          <a:bodyPr/>
          <a:lstStyle/>
          <a:p>
            <a:r>
              <a:rPr lang="zh-CN" altLang="en-US"/>
              <a:t>三、</a:t>
            </a:r>
            <a:r>
              <a:rPr lang="zh-CN" altLang="en-US" b="1"/>
              <a:t>改善续保性的策略</a:t>
            </a:r>
            <a:r>
              <a:rPr lang="zh-CN" altLang="en-US"/>
              <a:t> </a:t>
            </a:r>
          </a:p>
        </p:txBody>
      </p:sp>
      <p:sp>
        <p:nvSpPr>
          <p:cNvPr id="17411" name="Rectangle 3">
            <a:extLst>
              <a:ext uri="{FF2B5EF4-FFF2-40B4-BE49-F238E27FC236}">
                <a16:creationId xmlns:a16="http://schemas.microsoft.com/office/drawing/2014/main" id="{0C3D2D48-69B6-73B3-8509-76501BFFB9DB}"/>
              </a:ext>
            </a:extLst>
          </p:cNvPr>
          <p:cNvSpPr>
            <a:spLocks noGrp="1" noChangeArrowheads="1"/>
          </p:cNvSpPr>
          <p:nvPr>
            <p:ph type="body" idx="1"/>
          </p:nvPr>
        </p:nvSpPr>
        <p:spPr>
          <a:xfrm>
            <a:off x="457200" y="1600200"/>
            <a:ext cx="8229600" cy="4853136"/>
          </a:xfrm>
        </p:spPr>
        <p:txBody>
          <a:bodyPr/>
          <a:lstStyle/>
          <a:p>
            <a:r>
              <a:rPr lang="zh-CN" altLang="en-US" dirty="0"/>
              <a:t>针对消费者的策略</a:t>
            </a:r>
            <a:endParaRPr lang="en-US" altLang="zh-CN" dirty="0"/>
          </a:p>
          <a:p>
            <a:pPr lvl="1"/>
            <a:r>
              <a:rPr lang="zh-CN" altLang="en-US" dirty="0"/>
              <a:t>承保优质业务</a:t>
            </a:r>
            <a:endParaRPr lang="en-US" altLang="zh-CN" dirty="0"/>
          </a:p>
          <a:p>
            <a:pPr lvl="1"/>
            <a:r>
              <a:rPr lang="zh-CN" altLang="en-US" dirty="0"/>
              <a:t>财务奖励和惩罚</a:t>
            </a:r>
          </a:p>
          <a:p>
            <a:r>
              <a:rPr lang="zh-CN" altLang="en-US" dirty="0"/>
              <a:t>针对代理人的策略</a:t>
            </a:r>
            <a:endParaRPr lang="en-US" altLang="zh-CN" dirty="0"/>
          </a:p>
          <a:p>
            <a:pPr lvl="1"/>
            <a:r>
              <a:rPr lang="zh-CN" altLang="en-US" dirty="0"/>
              <a:t>代理人培训和鼓励</a:t>
            </a:r>
            <a:endParaRPr lang="en-US" altLang="zh-CN" dirty="0"/>
          </a:p>
          <a:p>
            <a:pPr lvl="1"/>
            <a:r>
              <a:rPr lang="zh-CN" altLang="en-US" dirty="0"/>
              <a:t>财务奖励和处罚</a:t>
            </a:r>
            <a:endParaRPr lang="en-US" altLang="zh-CN" dirty="0"/>
          </a:p>
          <a:p>
            <a:pPr lvl="1"/>
            <a:r>
              <a:rPr lang="zh-CN" altLang="en-US" dirty="0"/>
              <a:t>保险佣金制度。</a:t>
            </a:r>
          </a:p>
          <a:p>
            <a:r>
              <a:rPr lang="zh-CN" altLang="en-US" dirty="0"/>
              <a:t>针对保险公司的策略：保险公司可以根据具体原因采取多种办法来保持续保性。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1298A4AE-3DCD-B11E-7284-BEA58CC16A73}"/>
              </a:ext>
            </a:extLst>
          </p:cNvPr>
          <p:cNvSpPr>
            <a:spLocks noGrp="1" noChangeArrowheads="1"/>
          </p:cNvSpPr>
          <p:nvPr>
            <p:ph type="title"/>
          </p:nvPr>
        </p:nvSpPr>
        <p:spPr/>
        <p:txBody>
          <a:bodyPr/>
          <a:lstStyle/>
          <a:p>
            <a:r>
              <a:rPr lang="zh-CN" altLang="en-US"/>
              <a:t>一、</a:t>
            </a:r>
            <a:r>
              <a:rPr lang="zh-CN" altLang="en-US" b="1"/>
              <a:t>关系营销的含义及重要性</a:t>
            </a:r>
            <a:r>
              <a:rPr lang="zh-CN" altLang="en-US"/>
              <a:t> </a:t>
            </a:r>
          </a:p>
        </p:txBody>
      </p:sp>
      <p:sp>
        <p:nvSpPr>
          <p:cNvPr id="5123" name="Rectangle 3">
            <a:extLst>
              <a:ext uri="{FF2B5EF4-FFF2-40B4-BE49-F238E27FC236}">
                <a16:creationId xmlns:a16="http://schemas.microsoft.com/office/drawing/2014/main" id="{2D540761-12AB-F01C-F660-102DF93898E9}"/>
              </a:ext>
            </a:extLst>
          </p:cNvPr>
          <p:cNvSpPr>
            <a:spLocks noGrp="1" noChangeArrowheads="1"/>
          </p:cNvSpPr>
          <p:nvPr>
            <p:ph type="body" idx="1"/>
          </p:nvPr>
        </p:nvSpPr>
        <p:spPr/>
        <p:txBody>
          <a:bodyPr/>
          <a:lstStyle/>
          <a:p>
            <a:pPr>
              <a:lnSpc>
                <a:spcPct val="90000"/>
              </a:lnSpc>
            </a:pPr>
            <a:r>
              <a:rPr lang="zh-CN" altLang="zh-CN" sz="2800" dirty="0"/>
              <a:t>关系营销的定义</a:t>
            </a:r>
            <a:endParaRPr lang="en-US" altLang="zh-CN" sz="2800" dirty="0"/>
          </a:p>
          <a:p>
            <a:pPr lvl="1">
              <a:lnSpc>
                <a:spcPct val="90000"/>
              </a:lnSpc>
            </a:pPr>
            <a:r>
              <a:rPr lang="zh-CN" altLang="en-US" sz="2400" dirty="0"/>
              <a:t>保险关系营销的对象可分为 </a:t>
            </a:r>
            <a:r>
              <a:rPr lang="en-US" altLang="zh-CN" sz="2400" dirty="0"/>
              <a:t>4 </a:t>
            </a:r>
            <a:r>
              <a:rPr lang="zh-CN" altLang="en-US" sz="2400" dirty="0"/>
              <a:t>大类：</a:t>
            </a:r>
          </a:p>
          <a:p>
            <a:pPr lvl="2">
              <a:lnSpc>
                <a:spcPct val="90000"/>
              </a:lnSpc>
            </a:pPr>
            <a:r>
              <a:rPr lang="zh-CN" altLang="en-US" sz="2000" dirty="0"/>
              <a:t>客户伙伴关系</a:t>
            </a:r>
          </a:p>
          <a:p>
            <a:pPr lvl="2">
              <a:lnSpc>
                <a:spcPct val="90000"/>
              </a:lnSpc>
            </a:pPr>
            <a:r>
              <a:rPr lang="zh-CN" altLang="en-US" sz="2000" dirty="0"/>
              <a:t> 供应商关系</a:t>
            </a:r>
          </a:p>
          <a:p>
            <a:pPr lvl="2">
              <a:lnSpc>
                <a:spcPct val="90000"/>
              </a:lnSpc>
            </a:pPr>
            <a:r>
              <a:rPr lang="zh-CN" altLang="en-US" sz="2000" dirty="0"/>
              <a:t> 横向伙伴关系</a:t>
            </a:r>
          </a:p>
          <a:p>
            <a:pPr lvl="2">
              <a:lnSpc>
                <a:spcPct val="90000"/>
              </a:lnSpc>
            </a:pPr>
            <a:r>
              <a:rPr lang="zh-CN" altLang="en-US" sz="2000" dirty="0"/>
              <a:t> 内部伙伴关系</a:t>
            </a:r>
            <a:r>
              <a:rPr lang="zh-CN" altLang="en-US" sz="2800" dirty="0"/>
              <a:t>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1298A4AE-3DCD-B11E-7284-BEA58CC16A73}"/>
              </a:ext>
            </a:extLst>
          </p:cNvPr>
          <p:cNvSpPr>
            <a:spLocks noGrp="1" noChangeArrowheads="1"/>
          </p:cNvSpPr>
          <p:nvPr>
            <p:ph type="title"/>
          </p:nvPr>
        </p:nvSpPr>
        <p:spPr/>
        <p:txBody>
          <a:bodyPr/>
          <a:lstStyle/>
          <a:p>
            <a:r>
              <a:rPr lang="zh-CN" altLang="en-US"/>
              <a:t>一、</a:t>
            </a:r>
            <a:r>
              <a:rPr lang="zh-CN" altLang="en-US" b="1"/>
              <a:t>关系营销的含义及重要性</a:t>
            </a:r>
            <a:r>
              <a:rPr lang="zh-CN" altLang="en-US"/>
              <a:t> </a:t>
            </a:r>
          </a:p>
        </p:txBody>
      </p:sp>
      <p:sp>
        <p:nvSpPr>
          <p:cNvPr id="5123" name="Rectangle 3">
            <a:extLst>
              <a:ext uri="{FF2B5EF4-FFF2-40B4-BE49-F238E27FC236}">
                <a16:creationId xmlns:a16="http://schemas.microsoft.com/office/drawing/2014/main" id="{2D540761-12AB-F01C-F660-102DF93898E9}"/>
              </a:ext>
            </a:extLst>
          </p:cNvPr>
          <p:cNvSpPr>
            <a:spLocks noGrp="1" noChangeArrowheads="1"/>
          </p:cNvSpPr>
          <p:nvPr>
            <p:ph type="body" idx="1"/>
          </p:nvPr>
        </p:nvSpPr>
        <p:spPr>
          <a:xfrm>
            <a:off x="457200" y="1600201"/>
            <a:ext cx="8229600" cy="460648"/>
          </a:xfrm>
        </p:spPr>
        <p:txBody>
          <a:bodyPr/>
          <a:lstStyle/>
          <a:p>
            <a:pPr>
              <a:lnSpc>
                <a:spcPct val="90000"/>
              </a:lnSpc>
            </a:pPr>
            <a:r>
              <a:rPr lang="zh-CN" altLang="zh-CN" sz="2800" dirty="0"/>
              <a:t>关系营销</a:t>
            </a:r>
            <a:r>
              <a:rPr lang="zh-CN" altLang="en-US" sz="2800" dirty="0"/>
              <a:t>与交易营销的异同   </a:t>
            </a:r>
          </a:p>
        </p:txBody>
      </p:sp>
      <p:graphicFrame>
        <p:nvGraphicFramePr>
          <p:cNvPr id="2" name="表格 1">
            <a:extLst>
              <a:ext uri="{FF2B5EF4-FFF2-40B4-BE49-F238E27FC236}">
                <a16:creationId xmlns:a16="http://schemas.microsoft.com/office/drawing/2014/main" id="{4D3E76AC-C8E0-3DC1-511D-F30B7CFB61F1}"/>
              </a:ext>
            </a:extLst>
          </p:cNvPr>
          <p:cNvGraphicFramePr>
            <a:graphicFrameLocks noGrp="1"/>
          </p:cNvGraphicFramePr>
          <p:nvPr>
            <p:extLst>
              <p:ext uri="{D42A27DB-BD31-4B8C-83A1-F6EECF244321}">
                <p14:modId xmlns:p14="http://schemas.microsoft.com/office/powerpoint/2010/main" val="3534709979"/>
              </p:ext>
            </p:extLst>
          </p:nvPr>
        </p:nvGraphicFramePr>
        <p:xfrm>
          <a:off x="302842" y="2420888"/>
          <a:ext cx="8229600" cy="4031887"/>
        </p:xfrm>
        <a:graphic>
          <a:graphicData uri="http://schemas.openxmlformats.org/drawingml/2006/table">
            <a:tbl>
              <a:tblPr firstRow="1" firstCol="1" lastRow="1" lastCol="1" bandRow="1" bandCol="1">
                <a:tableStyleId>{69012ECD-51FC-41F1-AA8D-1B2483CD663E}</a:tableStyleId>
              </a:tblPr>
              <a:tblGrid>
                <a:gridCol w="812774">
                  <a:extLst>
                    <a:ext uri="{9D8B030D-6E8A-4147-A177-3AD203B41FA5}">
                      <a16:colId xmlns:a16="http://schemas.microsoft.com/office/drawing/2014/main" val="2590943078"/>
                    </a:ext>
                  </a:extLst>
                </a:gridCol>
                <a:gridCol w="4064025">
                  <a:extLst>
                    <a:ext uri="{9D8B030D-6E8A-4147-A177-3AD203B41FA5}">
                      <a16:colId xmlns:a16="http://schemas.microsoft.com/office/drawing/2014/main" val="701010647"/>
                    </a:ext>
                  </a:extLst>
                </a:gridCol>
                <a:gridCol w="3352801">
                  <a:extLst>
                    <a:ext uri="{9D8B030D-6E8A-4147-A177-3AD203B41FA5}">
                      <a16:colId xmlns:a16="http://schemas.microsoft.com/office/drawing/2014/main" val="3122395296"/>
                    </a:ext>
                  </a:extLst>
                </a:gridCol>
              </a:tblGrid>
              <a:tr h="660073">
                <a:tc>
                  <a:txBody>
                    <a:bodyPr/>
                    <a:lstStyle/>
                    <a:p>
                      <a:pPr algn="just"/>
                      <a:r>
                        <a:rPr lang="en-US" sz="2400" kern="100">
                          <a:effectLst/>
                        </a:rPr>
                        <a:t> </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kern="100">
                          <a:effectLst/>
                        </a:rPr>
                        <a:t>关系营销</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kern="100">
                          <a:effectLst/>
                        </a:rPr>
                        <a:t>交易营销</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610683385"/>
                  </a:ext>
                </a:extLst>
              </a:tr>
              <a:tr h="660073">
                <a:tc>
                  <a:txBody>
                    <a:bodyPr/>
                    <a:lstStyle/>
                    <a:p>
                      <a:pPr algn="just"/>
                      <a:r>
                        <a:rPr lang="zh-CN" sz="2400" kern="100" dirty="0">
                          <a:effectLst/>
                        </a:rPr>
                        <a:t>目标不同</a:t>
                      </a:r>
                      <a:endParaRPr lang="zh-CN" sz="2400" kern="100" dirty="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b="0" kern="100" dirty="0">
                          <a:effectLst/>
                        </a:rPr>
                        <a:t>造就忠诚客户</a:t>
                      </a:r>
                      <a:endParaRPr lang="zh-CN" sz="2400" b="0" kern="100" dirty="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b="0" kern="100" dirty="0">
                          <a:effectLst/>
                        </a:rPr>
                        <a:t>吸引和获取客户实现单次交易</a:t>
                      </a:r>
                      <a:endParaRPr lang="zh-CN" sz="2400" b="0" kern="100" dirty="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569323917"/>
                  </a:ext>
                </a:extLst>
              </a:tr>
              <a:tr h="1320147">
                <a:tc>
                  <a:txBody>
                    <a:bodyPr/>
                    <a:lstStyle/>
                    <a:p>
                      <a:pPr algn="just"/>
                      <a:r>
                        <a:rPr lang="zh-CN" sz="2400" kern="100" dirty="0">
                          <a:effectLst/>
                        </a:rPr>
                        <a:t>观念不同</a:t>
                      </a:r>
                      <a:endParaRPr lang="zh-CN" sz="2400" kern="100" dirty="0">
                        <a:effectLst/>
                        <a:latin typeface="Times New Roman" panose="02020603050405020304" pitchFamily="18" charset="0"/>
                        <a:ea typeface="宋体" panose="02010600030101010101" pitchFamily="2" charset="-122"/>
                      </a:endParaRPr>
                    </a:p>
                  </a:txBody>
                  <a:tcPr marL="68580" marR="68580" marT="0" marB="0">
                    <a:lnB w="12700" cap="flat" cmpd="sng" algn="ctr">
                      <a:solidFill>
                        <a:schemeClr val="accent1"/>
                      </a:solidFill>
                      <a:prstDash val="solid"/>
                      <a:round/>
                      <a:headEnd type="none" w="med" len="med"/>
                      <a:tailEnd type="none" w="med" len="med"/>
                    </a:lnB>
                  </a:tcPr>
                </a:tc>
                <a:tc>
                  <a:txBody>
                    <a:bodyPr/>
                    <a:lstStyle/>
                    <a:p>
                      <a:pPr algn="just"/>
                      <a:r>
                        <a:rPr lang="zh-CN" sz="2400" b="0" kern="100" dirty="0">
                          <a:effectLst/>
                        </a:rPr>
                        <a:t>交易中获得的利益是双方共同创造的</a:t>
                      </a:r>
                      <a:endParaRPr lang="zh-CN" sz="2400" b="0" kern="100" dirty="0">
                        <a:effectLst/>
                        <a:latin typeface="Times New Roman" panose="02020603050405020304" pitchFamily="18" charset="0"/>
                        <a:ea typeface="宋体" panose="02010600030101010101" pitchFamily="2" charset="-122"/>
                      </a:endParaRPr>
                    </a:p>
                  </a:txBody>
                  <a:tcPr marL="68580" marR="68580" marT="0" marB="0">
                    <a:lnB w="12700" cap="flat" cmpd="sng" algn="ctr">
                      <a:solidFill>
                        <a:schemeClr val="accent1"/>
                      </a:solidFill>
                      <a:prstDash val="solid"/>
                      <a:round/>
                      <a:headEnd type="none" w="med" len="med"/>
                      <a:tailEnd type="none" w="med" len="med"/>
                    </a:lnB>
                  </a:tcPr>
                </a:tc>
                <a:tc>
                  <a:txBody>
                    <a:bodyPr/>
                    <a:lstStyle/>
                    <a:p>
                      <a:pPr algn="just"/>
                      <a:r>
                        <a:rPr lang="zh-CN" sz="2400" b="0" kern="100" dirty="0">
                          <a:effectLst/>
                        </a:rPr>
                        <a:t>在交易中追逐自身利益最大化而不考虑对方的利益</a:t>
                      </a:r>
                      <a:endParaRPr lang="zh-CN" sz="2400" b="0" kern="100" dirty="0">
                        <a:effectLst/>
                        <a:latin typeface="Times New Roman" panose="02020603050405020304" pitchFamily="18" charset="0"/>
                        <a:ea typeface="宋体" panose="02010600030101010101" pitchFamily="2" charset="-122"/>
                      </a:endParaRPr>
                    </a:p>
                  </a:txBody>
                  <a:tcPr marL="68580" marR="68580" marT="0" marB="0">
                    <a:lnB w="1270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2152515140"/>
                  </a:ext>
                </a:extLst>
              </a:tr>
              <a:tr h="1320147">
                <a:tc>
                  <a:txBody>
                    <a:bodyPr/>
                    <a:lstStyle/>
                    <a:p>
                      <a:pPr algn="just"/>
                      <a:r>
                        <a:rPr lang="zh-CN" sz="2400" kern="100" dirty="0">
                          <a:effectLst/>
                        </a:rPr>
                        <a:t>手段不同</a:t>
                      </a:r>
                      <a:endParaRPr lang="zh-CN" sz="2400" kern="100" dirty="0">
                        <a:effectLst/>
                        <a:latin typeface="Times New Roman" panose="02020603050405020304" pitchFamily="18" charset="0"/>
                        <a:ea typeface="宋体" panose="02010600030101010101" pitchFamily="2" charset="-122"/>
                      </a:endParaRPr>
                    </a:p>
                  </a:txBody>
                  <a:tcPr marL="68580" marR="68580" marT="0" marB="0">
                    <a:lnT w="12700" cap="flat" cmpd="sng" algn="ctr">
                      <a:solidFill>
                        <a:schemeClr val="accent1"/>
                      </a:solidFill>
                      <a:prstDash val="solid"/>
                      <a:round/>
                      <a:headEnd type="none" w="med" len="med"/>
                      <a:tailEnd type="none" w="med" len="med"/>
                    </a:lnT>
                  </a:tcPr>
                </a:tc>
                <a:tc>
                  <a:txBody>
                    <a:bodyPr/>
                    <a:lstStyle/>
                    <a:p>
                      <a:pPr algn="just"/>
                      <a:r>
                        <a:rPr lang="zh-CN" sz="2400" b="0" kern="100" dirty="0">
                          <a:effectLst/>
                        </a:rPr>
                        <a:t>除开展有效的售前营销吸引客户以外，在产品售出以后仍实行高度承诺</a:t>
                      </a:r>
                      <a:endParaRPr lang="zh-CN" sz="2400" b="0" kern="100" dirty="0">
                        <a:effectLst/>
                        <a:latin typeface="Times New Roman" panose="02020603050405020304" pitchFamily="18" charset="0"/>
                        <a:ea typeface="宋体" panose="02010600030101010101" pitchFamily="2" charset="-122"/>
                      </a:endParaRPr>
                    </a:p>
                  </a:txBody>
                  <a:tcPr marL="68580" marR="68580" marT="0" marB="0">
                    <a:lnT w="12700" cap="flat" cmpd="sng" algn="ctr">
                      <a:solidFill>
                        <a:schemeClr val="accent1"/>
                      </a:solidFill>
                      <a:prstDash val="solid"/>
                      <a:round/>
                      <a:headEnd type="none" w="med" len="med"/>
                      <a:tailEnd type="none" w="med" len="med"/>
                    </a:lnT>
                  </a:tcPr>
                </a:tc>
                <a:tc>
                  <a:txBody>
                    <a:bodyPr/>
                    <a:lstStyle/>
                    <a:p>
                      <a:pPr algn="just"/>
                      <a:r>
                        <a:rPr lang="zh-CN" sz="2400" b="0" kern="100" dirty="0">
                          <a:effectLst/>
                        </a:rPr>
                        <a:t>重视售前营销</a:t>
                      </a:r>
                      <a:endParaRPr lang="zh-CN" sz="2400" b="0" kern="100" dirty="0">
                        <a:effectLst/>
                        <a:latin typeface="Times New Roman" panose="02020603050405020304" pitchFamily="18" charset="0"/>
                        <a:ea typeface="宋体" panose="02010600030101010101" pitchFamily="2" charset="-122"/>
                      </a:endParaRPr>
                    </a:p>
                  </a:txBody>
                  <a:tcPr marL="68580" marR="68580" marT="0" marB="0">
                    <a:lnT w="12700" cap="flat" cmpd="sng" algn="ctr">
                      <a:solidFill>
                        <a:schemeClr val="accent1"/>
                      </a:solidFill>
                      <a:prstDash val="solid"/>
                      <a:round/>
                      <a:headEnd type="none" w="med" len="med"/>
                      <a:tailEnd type="none" w="med" len="med"/>
                    </a:lnT>
                  </a:tcPr>
                </a:tc>
                <a:extLst>
                  <a:ext uri="{0D108BD9-81ED-4DB2-BD59-A6C34878D82A}">
                    <a16:rowId xmlns:a16="http://schemas.microsoft.com/office/drawing/2014/main" val="2073957452"/>
                  </a:ext>
                </a:extLst>
              </a:tr>
            </a:tbl>
          </a:graphicData>
        </a:graphic>
      </p:graphicFrame>
    </p:spTree>
    <p:extLst>
      <p:ext uri="{BB962C8B-B14F-4D97-AF65-F5344CB8AC3E}">
        <p14:creationId xmlns:p14="http://schemas.microsoft.com/office/powerpoint/2010/main" val="367856086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1298A4AE-3DCD-B11E-7284-BEA58CC16A73}"/>
              </a:ext>
            </a:extLst>
          </p:cNvPr>
          <p:cNvSpPr>
            <a:spLocks noGrp="1" noChangeArrowheads="1"/>
          </p:cNvSpPr>
          <p:nvPr>
            <p:ph type="title"/>
          </p:nvPr>
        </p:nvSpPr>
        <p:spPr/>
        <p:txBody>
          <a:bodyPr/>
          <a:lstStyle/>
          <a:p>
            <a:r>
              <a:rPr lang="zh-CN" altLang="en-US"/>
              <a:t>一、</a:t>
            </a:r>
            <a:r>
              <a:rPr lang="zh-CN" altLang="en-US" b="1"/>
              <a:t>关系营销的含义及重要性</a:t>
            </a:r>
            <a:r>
              <a:rPr lang="zh-CN" altLang="en-US"/>
              <a:t> </a:t>
            </a:r>
          </a:p>
        </p:txBody>
      </p:sp>
      <p:sp>
        <p:nvSpPr>
          <p:cNvPr id="5123" name="Rectangle 3">
            <a:extLst>
              <a:ext uri="{FF2B5EF4-FFF2-40B4-BE49-F238E27FC236}">
                <a16:creationId xmlns:a16="http://schemas.microsoft.com/office/drawing/2014/main" id="{2D540761-12AB-F01C-F660-102DF93898E9}"/>
              </a:ext>
            </a:extLst>
          </p:cNvPr>
          <p:cNvSpPr>
            <a:spLocks noGrp="1" noChangeArrowheads="1"/>
          </p:cNvSpPr>
          <p:nvPr>
            <p:ph type="body" idx="1"/>
          </p:nvPr>
        </p:nvSpPr>
        <p:spPr/>
        <p:txBody>
          <a:bodyPr/>
          <a:lstStyle/>
          <a:p>
            <a:pPr>
              <a:lnSpc>
                <a:spcPct val="90000"/>
              </a:lnSpc>
            </a:pPr>
            <a:r>
              <a:rPr lang="zh-CN" altLang="zh-CN" sz="2800" dirty="0"/>
              <a:t>关系营销</a:t>
            </a:r>
            <a:r>
              <a:rPr lang="zh-CN" altLang="en-US" sz="2800" dirty="0"/>
              <a:t>的重要性</a:t>
            </a:r>
            <a:endParaRPr lang="en-US" altLang="zh-CN" sz="2800" dirty="0"/>
          </a:p>
          <a:p>
            <a:pPr lvl="1">
              <a:lnSpc>
                <a:spcPct val="90000"/>
              </a:lnSpc>
            </a:pPr>
            <a:r>
              <a:rPr lang="zh-CN" altLang="en-US" sz="2400" dirty="0"/>
              <a:t>降低保险公司的经营风险；</a:t>
            </a:r>
            <a:endParaRPr lang="en-US" altLang="zh-CN" sz="2400" dirty="0"/>
          </a:p>
          <a:p>
            <a:pPr lvl="1">
              <a:lnSpc>
                <a:spcPct val="90000"/>
              </a:lnSpc>
            </a:pPr>
            <a:r>
              <a:rPr lang="zh-CN" altLang="en-US" sz="2400" dirty="0"/>
              <a:t>降低保险公司的经营成本；</a:t>
            </a:r>
            <a:endParaRPr lang="en-US" altLang="zh-CN" sz="2400" dirty="0"/>
          </a:p>
          <a:p>
            <a:pPr marL="1028700" lvl="1" algn="just">
              <a:spcBef>
                <a:spcPts val="600"/>
              </a:spcBef>
            </a:pPr>
            <a:r>
              <a:rPr lang="zh-CN" altLang="zh-CN" sz="1600" kern="100" dirty="0">
                <a:effectLst/>
                <a:latin typeface="Times New Roman" panose="02020603050405020304" pitchFamily="18" charset="0"/>
                <a:ea typeface="宋体" panose="02010600030101010101" pitchFamily="2" charset="-122"/>
              </a:rPr>
              <a:t>降低交易成本</a:t>
            </a:r>
            <a:endParaRPr lang="en-US" altLang="zh-CN" sz="1600" kern="100" dirty="0">
              <a:effectLst/>
              <a:latin typeface="Times New Roman" panose="02020603050405020304" pitchFamily="18" charset="0"/>
              <a:ea typeface="宋体" panose="02010600030101010101" pitchFamily="2" charset="-122"/>
            </a:endParaRPr>
          </a:p>
          <a:p>
            <a:pPr marL="1028700" lvl="1" algn="just">
              <a:spcBef>
                <a:spcPts val="600"/>
              </a:spcBef>
            </a:pPr>
            <a:r>
              <a:rPr lang="zh-CN" altLang="zh-CN" sz="1600" kern="100" dirty="0">
                <a:effectLst/>
                <a:latin typeface="Times New Roman" panose="02020603050405020304" pitchFamily="18" charset="0"/>
                <a:ea typeface="宋体" panose="02010600030101010101" pitchFamily="2" charset="-122"/>
                <a:cs typeface="Times New Roman" panose="02020603050405020304" pitchFamily="18" charset="0"/>
              </a:rPr>
              <a:t>保留客户的成本低于吸引新客户的成本</a:t>
            </a:r>
            <a:endParaRPr lang="en-US" altLang="zh-CN" sz="1600" dirty="0"/>
          </a:p>
          <a:p>
            <a:pPr lvl="1">
              <a:lnSpc>
                <a:spcPct val="90000"/>
              </a:lnSpc>
            </a:pPr>
            <a:r>
              <a:rPr lang="zh-CN" altLang="en-US" sz="2400" dirty="0"/>
              <a:t>及时反馈信息；</a:t>
            </a:r>
            <a:endParaRPr lang="en-US" altLang="zh-CN" sz="2400" dirty="0"/>
          </a:p>
          <a:p>
            <a:pPr lvl="1">
              <a:lnSpc>
                <a:spcPct val="90000"/>
              </a:lnSpc>
            </a:pPr>
            <a:r>
              <a:rPr lang="zh-CN" altLang="en-US" sz="2400" dirty="0"/>
              <a:t>塑造保险公司的良好形象。   </a:t>
            </a:r>
          </a:p>
        </p:txBody>
      </p:sp>
    </p:spTree>
    <p:extLst>
      <p:ext uri="{BB962C8B-B14F-4D97-AF65-F5344CB8AC3E}">
        <p14:creationId xmlns:p14="http://schemas.microsoft.com/office/powerpoint/2010/main" val="402464084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C97BB512-CCC4-7C8D-8775-4F5E3A1BE829}"/>
              </a:ext>
            </a:extLst>
          </p:cNvPr>
          <p:cNvSpPr>
            <a:spLocks noGrp="1" noChangeArrowheads="1"/>
          </p:cNvSpPr>
          <p:nvPr>
            <p:ph type="title"/>
          </p:nvPr>
        </p:nvSpPr>
        <p:spPr/>
        <p:txBody>
          <a:bodyPr/>
          <a:lstStyle/>
          <a:p>
            <a:r>
              <a:rPr lang="zh-CN" altLang="en-US"/>
              <a:t>二、</a:t>
            </a:r>
            <a:r>
              <a:rPr lang="zh-CN" altLang="en-US" b="1"/>
              <a:t>关系营销的过程</a:t>
            </a:r>
            <a:r>
              <a:rPr lang="zh-CN" altLang="en-US"/>
              <a:t> </a:t>
            </a:r>
          </a:p>
        </p:txBody>
      </p:sp>
      <p:sp>
        <p:nvSpPr>
          <p:cNvPr id="6147" name="Rectangle 3">
            <a:extLst>
              <a:ext uri="{FF2B5EF4-FFF2-40B4-BE49-F238E27FC236}">
                <a16:creationId xmlns:a16="http://schemas.microsoft.com/office/drawing/2014/main" id="{5F695B2F-0C16-1880-32B0-118F1412FCAD}"/>
              </a:ext>
            </a:extLst>
          </p:cNvPr>
          <p:cNvSpPr>
            <a:spLocks noGrp="1" noChangeArrowheads="1"/>
          </p:cNvSpPr>
          <p:nvPr>
            <p:ph type="body" idx="1"/>
          </p:nvPr>
        </p:nvSpPr>
        <p:spPr>
          <a:xfrm>
            <a:off x="457200" y="1417638"/>
            <a:ext cx="8229600" cy="5035698"/>
          </a:xfrm>
        </p:spPr>
        <p:txBody>
          <a:bodyPr/>
          <a:lstStyle/>
          <a:p>
            <a:r>
              <a:rPr lang="en-US" altLang="zh-CN" dirty="0"/>
              <a:t>1</a:t>
            </a:r>
            <a:r>
              <a:rPr lang="zh-CN" altLang="en-US" dirty="0"/>
              <a:t>、明确营销目标</a:t>
            </a:r>
          </a:p>
          <a:p>
            <a:r>
              <a:rPr lang="en-US" altLang="zh-CN" dirty="0"/>
              <a:t>2</a:t>
            </a:r>
            <a:r>
              <a:rPr lang="zh-CN" altLang="en-US" dirty="0"/>
              <a:t>、市场结构分析</a:t>
            </a:r>
            <a:endParaRPr lang="en-US" altLang="zh-CN" dirty="0"/>
          </a:p>
          <a:p>
            <a:pPr lvl="1"/>
            <a:r>
              <a:rPr lang="zh-CN" altLang="en-US" dirty="0"/>
              <a:t>客户分析</a:t>
            </a:r>
            <a:endParaRPr lang="en-US" altLang="zh-CN" dirty="0"/>
          </a:p>
          <a:p>
            <a:pPr lvl="1"/>
            <a:r>
              <a:rPr lang="zh-CN" altLang="en-US" dirty="0"/>
              <a:t>竞争者分析</a:t>
            </a:r>
            <a:endParaRPr lang="en-US" altLang="zh-CN" dirty="0"/>
          </a:p>
          <a:p>
            <a:pPr lvl="1"/>
            <a:r>
              <a:rPr lang="zh-CN" altLang="en-US" dirty="0"/>
              <a:t>代理商分析</a:t>
            </a:r>
            <a:endParaRPr lang="en-US" altLang="zh-CN" dirty="0"/>
          </a:p>
          <a:p>
            <a:pPr lvl="1"/>
            <a:r>
              <a:rPr lang="zh-CN" altLang="en-US" dirty="0"/>
              <a:t>产品分析 </a:t>
            </a:r>
          </a:p>
          <a:p>
            <a:r>
              <a:rPr lang="en-US" altLang="zh-CN" dirty="0"/>
              <a:t>3</a:t>
            </a:r>
            <a:r>
              <a:rPr lang="zh-CN" altLang="en-US" dirty="0"/>
              <a:t>、选择目标市场</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C97BB512-CCC4-7C8D-8775-4F5E3A1BE829}"/>
              </a:ext>
            </a:extLst>
          </p:cNvPr>
          <p:cNvSpPr>
            <a:spLocks noGrp="1" noChangeArrowheads="1"/>
          </p:cNvSpPr>
          <p:nvPr>
            <p:ph type="title"/>
          </p:nvPr>
        </p:nvSpPr>
        <p:spPr/>
        <p:txBody>
          <a:bodyPr/>
          <a:lstStyle/>
          <a:p>
            <a:r>
              <a:rPr lang="zh-CN" altLang="en-US"/>
              <a:t>二、</a:t>
            </a:r>
            <a:r>
              <a:rPr lang="zh-CN" altLang="en-US" b="1"/>
              <a:t>关系营销的过程</a:t>
            </a:r>
            <a:r>
              <a:rPr lang="zh-CN" altLang="en-US"/>
              <a:t> </a:t>
            </a:r>
          </a:p>
        </p:txBody>
      </p:sp>
      <p:sp>
        <p:nvSpPr>
          <p:cNvPr id="6147" name="Rectangle 3">
            <a:extLst>
              <a:ext uri="{FF2B5EF4-FFF2-40B4-BE49-F238E27FC236}">
                <a16:creationId xmlns:a16="http://schemas.microsoft.com/office/drawing/2014/main" id="{5F695B2F-0C16-1880-32B0-118F1412FCAD}"/>
              </a:ext>
            </a:extLst>
          </p:cNvPr>
          <p:cNvSpPr>
            <a:spLocks noGrp="1" noChangeArrowheads="1"/>
          </p:cNvSpPr>
          <p:nvPr>
            <p:ph type="body" idx="1"/>
          </p:nvPr>
        </p:nvSpPr>
        <p:spPr>
          <a:xfrm>
            <a:off x="457200" y="1417638"/>
            <a:ext cx="8229600" cy="1075258"/>
          </a:xfrm>
        </p:spPr>
        <p:txBody>
          <a:bodyPr/>
          <a:lstStyle/>
          <a:p>
            <a:r>
              <a:rPr lang="en-US" altLang="zh-CN" dirty="0"/>
              <a:t>4</a:t>
            </a:r>
            <a:r>
              <a:rPr lang="zh-CN" altLang="en-US" dirty="0"/>
              <a:t>、确定关系层次：基本型、反应型、可靠型、主动型、伙伴型 </a:t>
            </a:r>
          </a:p>
        </p:txBody>
      </p:sp>
      <p:graphicFrame>
        <p:nvGraphicFramePr>
          <p:cNvPr id="2" name="表格 1">
            <a:extLst>
              <a:ext uri="{FF2B5EF4-FFF2-40B4-BE49-F238E27FC236}">
                <a16:creationId xmlns:a16="http://schemas.microsoft.com/office/drawing/2014/main" id="{83018DD5-7D06-593E-8FC1-27EFA92D1265}"/>
              </a:ext>
            </a:extLst>
          </p:cNvPr>
          <p:cNvGraphicFramePr>
            <a:graphicFrameLocks noGrp="1"/>
          </p:cNvGraphicFramePr>
          <p:nvPr>
            <p:extLst>
              <p:ext uri="{D42A27DB-BD31-4B8C-83A1-F6EECF244321}">
                <p14:modId xmlns:p14="http://schemas.microsoft.com/office/powerpoint/2010/main" val="1477205784"/>
              </p:ext>
            </p:extLst>
          </p:nvPr>
        </p:nvGraphicFramePr>
        <p:xfrm>
          <a:off x="457200" y="2560638"/>
          <a:ext cx="8363274" cy="2879724"/>
        </p:xfrm>
        <a:graphic>
          <a:graphicData uri="http://schemas.openxmlformats.org/drawingml/2006/table">
            <a:tbl>
              <a:tblPr firstRow="1" firstCol="1" lastRow="1" lastCol="1" bandRow="1" bandCol="1">
                <a:tableStyleId>{69012ECD-51FC-41F1-AA8D-1B2483CD663E}</a:tableStyleId>
              </a:tblPr>
              <a:tblGrid>
                <a:gridCol w="3035749">
                  <a:extLst>
                    <a:ext uri="{9D8B030D-6E8A-4147-A177-3AD203B41FA5}">
                      <a16:colId xmlns:a16="http://schemas.microsoft.com/office/drawing/2014/main" val="4049478521"/>
                    </a:ext>
                  </a:extLst>
                </a:gridCol>
                <a:gridCol w="1222851">
                  <a:extLst>
                    <a:ext uri="{9D8B030D-6E8A-4147-A177-3AD203B41FA5}">
                      <a16:colId xmlns:a16="http://schemas.microsoft.com/office/drawing/2014/main" val="306019077"/>
                    </a:ext>
                  </a:extLst>
                </a:gridCol>
                <a:gridCol w="1282710">
                  <a:extLst>
                    <a:ext uri="{9D8B030D-6E8A-4147-A177-3AD203B41FA5}">
                      <a16:colId xmlns:a16="http://schemas.microsoft.com/office/drawing/2014/main" val="2973529741"/>
                    </a:ext>
                  </a:extLst>
                </a:gridCol>
                <a:gridCol w="2821964">
                  <a:extLst>
                    <a:ext uri="{9D8B030D-6E8A-4147-A177-3AD203B41FA5}">
                      <a16:colId xmlns:a16="http://schemas.microsoft.com/office/drawing/2014/main" val="454199646"/>
                    </a:ext>
                  </a:extLst>
                </a:gridCol>
              </a:tblGrid>
              <a:tr h="719931">
                <a:tc>
                  <a:txBody>
                    <a:bodyPr/>
                    <a:lstStyle/>
                    <a:p>
                      <a:pPr algn="ctr"/>
                      <a:r>
                        <a:rPr lang="en-US" sz="2400" kern="100">
                          <a:effectLst/>
                        </a:rPr>
                        <a:t> </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400" kern="100">
                          <a:effectLst/>
                        </a:rPr>
                        <a:t>高</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400" kern="100">
                          <a:effectLst/>
                        </a:rPr>
                        <a:t>中</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400" kern="100">
                          <a:effectLst/>
                        </a:rPr>
                        <a:t>低</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362707075"/>
                  </a:ext>
                </a:extLst>
              </a:tr>
              <a:tr h="719931">
                <a:tc>
                  <a:txBody>
                    <a:bodyPr/>
                    <a:lstStyle/>
                    <a:p>
                      <a:pPr algn="ctr"/>
                      <a:r>
                        <a:rPr lang="zh-CN" sz="2400" kern="100">
                          <a:effectLst/>
                        </a:rPr>
                        <a:t>客户或销售渠道很多</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400" b="0" kern="100" dirty="0">
                          <a:effectLst/>
                        </a:rPr>
                        <a:t>可靠型</a:t>
                      </a:r>
                      <a:endParaRPr lang="zh-CN" sz="2400" b="0" kern="100" dirty="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400" b="0" kern="100" dirty="0">
                          <a:effectLst/>
                        </a:rPr>
                        <a:t>反应型</a:t>
                      </a:r>
                      <a:endParaRPr lang="zh-CN" sz="2400" b="0" kern="100" dirty="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400" b="0" kern="100">
                          <a:effectLst/>
                        </a:rPr>
                        <a:t>最基本的或反应型</a:t>
                      </a:r>
                      <a:endParaRPr lang="zh-CN" sz="2400" b="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3693637797"/>
                  </a:ext>
                </a:extLst>
              </a:tr>
              <a:tr h="719931">
                <a:tc>
                  <a:txBody>
                    <a:bodyPr/>
                    <a:lstStyle/>
                    <a:p>
                      <a:pPr algn="ctr"/>
                      <a:r>
                        <a:rPr lang="zh-CN" sz="2400" kern="100" dirty="0">
                          <a:effectLst/>
                        </a:rPr>
                        <a:t>客户或销售渠道一般</a:t>
                      </a:r>
                      <a:endParaRPr lang="zh-CN" sz="2400" kern="100" dirty="0">
                        <a:effectLst/>
                        <a:latin typeface="Times New Roman" panose="02020603050405020304" pitchFamily="18" charset="0"/>
                        <a:ea typeface="宋体" panose="02010600030101010101" pitchFamily="2" charset="-122"/>
                      </a:endParaRPr>
                    </a:p>
                  </a:txBody>
                  <a:tcPr marL="68580" marR="68580" marT="0" marB="0">
                    <a:lnB w="12700" cap="flat" cmpd="sng" algn="ctr">
                      <a:solidFill>
                        <a:schemeClr val="accent1"/>
                      </a:solidFill>
                      <a:prstDash val="solid"/>
                      <a:round/>
                      <a:headEnd type="none" w="med" len="med"/>
                      <a:tailEnd type="none" w="med" len="med"/>
                    </a:lnB>
                  </a:tcPr>
                </a:tc>
                <a:tc>
                  <a:txBody>
                    <a:bodyPr/>
                    <a:lstStyle/>
                    <a:p>
                      <a:pPr algn="ctr"/>
                      <a:r>
                        <a:rPr lang="zh-CN" sz="2400" b="0" kern="100" dirty="0">
                          <a:effectLst/>
                        </a:rPr>
                        <a:t>主动型</a:t>
                      </a:r>
                      <a:endParaRPr lang="zh-CN" sz="2400" b="0" kern="100" dirty="0">
                        <a:effectLst/>
                        <a:latin typeface="Times New Roman" panose="02020603050405020304" pitchFamily="18" charset="0"/>
                        <a:ea typeface="宋体" panose="02010600030101010101" pitchFamily="2" charset="-122"/>
                      </a:endParaRPr>
                    </a:p>
                  </a:txBody>
                  <a:tcPr marL="68580" marR="68580" marT="0" marB="0">
                    <a:lnB w="12700" cap="flat" cmpd="sng" algn="ctr">
                      <a:solidFill>
                        <a:schemeClr val="accent1"/>
                      </a:solidFill>
                      <a:prstDash val="solid"/>
                      <a:round/>
                      <a:headEnd type="none" w="med" len="med"/>
                      <a:tailEnd type="none" w="med" len="med"/>
                    </a:lnB>
                  </a:tcPr>
                </a:tc>
                <a:tc>
                  <a:txBody>
                    <a:bodyPr/>
                    <a:lstStyle/>
                    <a:p>
                      <a:pPr algn="ctr"/>
                      <a:r>
                        <a:rPr lang="zh-CN" sz="2400" b="0" kern="100" dirty="0">
                          <a:effectLst/>
                        </a:rPr>
                        <a:t>可靠型</a:t>
                      </a:r>
                      <a:endParaRPr lang="zh-CN" sz="2400" b="0" kern="100" dirty="0">
                        <a:effectLst/>
                        <a:latin typeface="Times New Roman" panose="02020603050405020304" pitchFamily="18" charset="0"/>
                        <a:ea typeface="宋体" panose="02010600030101010101" pitchFamily="2" charset="-122"/>
                      </a:endParaRPr>
                    </a:p>
                  </a:txBody>
                  <a:tcPr marL="68580" marR="68580" marT="0" marB="0">
                    <a:lnB w="12700" cap="flat" cmpd="sng" algn="ctr">
                      <a:solidFill>
                        <a:schemeClr val="accent1"/>
                      </a:solidFill>
                      <a:prstDash val="solid"/>
                      <a:round/>
                      <a:headEnd type="none" w="med" len="med"/>
                      <a:tailEnd type="none" w="med" len="med"/>
                    </a:lnB>
                  </a:tcPr>
                </a:tc>
                <a:tc>
                  <a:txBody>
                    <a:bodyPr/>
                    <a:lstStyle/>
                    <a:p>
                      <a:pPr algn="ctr"/>
                      <a:r>
                        <a:rPr lang="zh-CN" sz="2400" b="0" kern="100" dirty="0">
                          <a:effectLst/>
                        </a:rPr>
                        <a:t>反应型</a:t>
                      </a:r>
                      <a:endParaRPr lang="zh-CN" sz="2400" b="0" kern="100" dirty="0">
                        <a:effectLst/>
                        <a:latin typeface="Times New Roman" panose="02020603050405020304" pitchFamily="18" charset="0"/>
                        <a:ea typeface="宋体" panose="02010600030101010101" pitchFamily="2" charset="-122"/>
                      </a:endParaRPr>
                    </a:p>
                  </a:txBody>
                  <a:tcPr marL="68580" marR="68580" marT="0" marB="0">
                    <a:lnB w="1270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639383836"/>
                  </a:ext>
                </a:extLst>
              </a:tr>
              <a:tr h="719931">
                <a:tc>
                  <a:txBody>
                    <a:bodyPr/>
                    <a:lstStyle/>
                    <a:p>
                      <a:pPr algn="ctr"/>
                      <a:r>
                        <a:rPr lang="zh-CN" sz="2400" kern="100">
                          <a:effectLst/>
                        </a:rPr>
                        <a:t>客户或销售渠道少</a:t>
                      </a:r>
                      <a:endParaRPr lang="zh-CN" sz="2400" kern="100">
                        <a:effectLst/>
                        <a:latin typeface="Times New Roman" panose="02020603050405020304" pitchFamily="18" charset="0"/>
                        <a:ea typeface="宋体" panose="02010600030101010101" pitchFamily="2" charset="-122"/>
                      </a:endParaRPr>
                    </a:p>
                  </a:txBody>
                  <a:tcPr marL="68580" marR="68580" marT="0" marB="0">
                    <a:lnT w="12700" cap="flat" cmpd="sng" algn="ctr">
                      <a:solidFill>
                        <a:schemeClr val="accent1"/>
                      </a:solidFill>
                      <a:prstDash val="solid"/>
                      <a:round/>
                      <a:headEnd type="none" w="med" len="med"/>
                      <a:tailEnd type="none" w="med" len="med"/>
                    </a:lnT>
                  </a:tcPr>
                </a:tc>
                <a:tc>
                  <a:txBody>
                    <a:bodyPr/>
                    <a:lstStyle/>
                    <a:p>
                      <a:pPr algn="ctr"/>
                      <a:r>
                        <a:rPr lang="zh-CN" sz="2400" b="0" kern="100">
                          <a:effectLst/>
                        </a:rPr>
                        <a:t>伙伴型</a:t>
                      </a:r>
                      <a:endParaRPr lang="zh-CN" sz="2400" b="0" kern="100">
                        <a:effectLst/>
                        <a:latin typeface="Times New Roman" panose="02020603050405020304" pitchFamily="18" charset="0"/>
                        <a:ea typeface="宋体" panose="02010600030101010101" pitchFamily="2" charset="-122"/>
                      </a:endParaRPr>
                    </a:p>
                  </a:txBody>
                  <a:tcPr marL="68580" marR="68580" marT="0" marB="0">
                    <a:lnT w="12700" cap="flat" cmpd="sng" algn="ctr">
                      <a:solidFill>
                        <a:schemeClr val="accent1"/>
                      </a:solidFill>
                      <a:prstDash val="solid"/>
                      <a:round/>
                      <a:headEnd type="none" w="med" len="med"/>
                      <a:tailEnd type="none" w="med" len="med"/>
                    </a:lnT>
                  </a:tcPr>
                </a:tc>
                <a:tc>
                  <a:txBody>
                    <a:bodyPr/>
                    <a:lstStyle/>
                    <a:p>
                      <a:pPr algn="ctr"/>
                      <a:r>
                        <a:rPr lang="zh-CN" sz="2400" b="0" kern="100">
                          <a:effectLst/>
                        </a:rPr>
                        <a:t>主动型</a:t>
                      </a:r>
                      <a:endParaRPr lang="zh-CN" sz="2400" b="0" kern="100">
                        <a:effectLst/>
                        <a:latin typeface="Times New Roman" panose="02020603050405020304" pitchFamily="18" charset="0"/>
                        <a:ea typeface="宋体" panose="02010600030101010101" pitchFamily="2" charset="-122"/>
                      </a:endParaRPr>
                    </a:p>
                  </a:txBody>
                  <a:tcPr marL="68580" marR="68580" marT="0" marB="0">
                    <a:lnT w="12700" cap="flat" cmpd="sng" algn="ctr">
                      <a:solidFill>
                        <a:schemeClr val="accent1"/>
                      </a:solidFill>
                      <a:prstDash val="solid"/>
                      <a:round/>
                      <a:headEnd type="none" w="med" len="med"/>
                      <a:tailEnd type="none" w="med" len="med"/>
                    </a:lnT>
                  </a:tcPr>
                </a:tc>
                <a:tc>
                  <a:txBody>
                    <a:bodyPr/>
                    <a:lstStyle/>
                    <a:p>
                      <a:pPr algn="ctr"/>
                      <a:r>
                        <a:rPr lang="zh-CN" sz="2400" b="0" kern="100" dirty="0">
                          <a:effectLst/>
                        </a:rPr>
                        <a:t>可靠型</a:t>
                      </a:r>
                      <a:endParaRPr lang="zh-CN" sz="2400" b="0" kern="100" dirty="0">
                        <a:effectLst/>
                        <a:latin typeface="Times New Roman" panose="02020603050405020304" pitchFamily="18" charset="0"/>
                        <a:ea typeface="宋体" panose="02010600030101010101" pitchFamily="2" charset="-122"/>
                      </a:endParaRPr>
                    </a:p>
                  </a:txBody>
                  <a:tcPr marL="68580" marR="68580" marT="0" marB="0">
                    <a:lnT w="12700" cap="flat" cmpd="sng" algn="ctr">
                      <a:solidFill>
                        <a:schemeClr val="accent1"/>
                      </a:solidFill>
                      <a:prstDash val="solid"/>
                      <a:round/>
                      <a:headEnd type="none" w="med" len="med"/>
                      <a:tailEnd type="none" w="med" len="med"/>
                    </a:lnT>
                  </a:tcPr>
                </a:tc>
                <a:extLst>
                  <a:ext uri="{0D108BD9-81ED-4DB2-BD59-A6C34878D82A}">
                    <a16:rowId xmlns:a16="http://schemas.microsoft.com/office/drawing/2014/main" val="2535996164"/>
                  </a:ext>
                </a:extLst>
              </a:tr>
            </a:tbl>
          </a:graphicData>
        </a:graphic>
      </p:graphicFrame>
    </p:spTree>
    <p:extLst>
      <p:ext uri="{BB962C8B-B14F-4D97-AF65-F5344CB8AC3E}">
        <p14:creationId xmlns:p14="http://schemas.microsoft.com/office/powerpoint/2010/main" val="320791792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E2FA6FF2-4144-1E28-2502-690C5189C5F3}"/>
              </a:ext>
            </a:extLst>
          </p:cNvPr>
          <p:cNvSpPr>
            <a:spLocks noGrp="1" noChangeArrowheads="1"/>
          </p:cNvSpPr>
          <p:nvPr>
            <p:ph type="title"/>
          </p:nvPr>
        </p:nvSpPr>
        <p:spPr/>
        <p:txBody>
          <a:bodyPr/>
          <a:lstStyle/>
          <a:p>
            <a:r>
              <a:rPr lang="zh-CN" altLang="en-US" dirty="0"/>
              <a:t>二、</a:t>
            </a:r>
            <a:r>
              <a:rPr lang="zh-CN" altLang="en-US" b="1" dirty="0"/>
              <a:t>关系营销的过程</a:t>
            </a:r>
          </a:p>
        </p:txBody>
      </p:sp>
      <p:sp>
        <p:nvSpPr>
          <p:cNvPr id="7171" name="Rectangle 3">
            <a:extLst>
              <a:ext uri="{FF2B5EF4-FFF2-40B4-BE49-F238E27FC236}">
                <a16:creationId xmlns:a16="http://schemas.microsoft.com/office/drawing/2014/main" id="{1DB6582A-0A76-EDA7-8C9F-2D0B5031191D}"/>
              </a:ext>
            </a:extLst>
          </p:cNvPr>
          <p:cNvSpPr>
            <a:spLocks noGrp="1" noChangeArrowheads="1"/>
          </p:cNvSpPr>
          <p:nvPr>
            <p:ph type="body" idx="1"/>
          </p:nvPr>
        </p:nvSpPr>
        <p:spPr>
          <a:xfrm>
            <a:off x="457200" y="1600200"/>
            <a:ext cx="8229600" cy="4781128"/>
          </a:xfrm>
        </p:spPr>
        <p:txBody>
          <a:bodyPr/>
          <a:lstStyle/>
          <a:p>
            <a:pPr>
              <a:lnSpc>
                <a:spcPct val="90000"/>
              </a:lnSpc>
            </a:pPr>
            <a:r>
              <a:rPr lang="en-US" altLang="zh-CN" dirty="0"/>
              <a:t>5</a:t>
            </a:r>
            <a:r>
              <a:rPr lang="zh-CN" altLang="en-US" dirty="0"/>
              <a:t>、提供所需利益</a:t>
            </a:r>
            <a:endParaRPr lang="en-US" altLang="zh-CN" dirty="0"/>
          </a:p>
          <a:p>
            <a:pPr lvl="1">
              <a:lnSpc>
                <a:spcPct val="90000"/>
              </a:lnSpc>
            </a:pPr>
            <a:r>
              <a:rPr lang="zh-CN" altLang="en-US" sz="2400" dirty="0"/>
              <a:t>财务利益</a:t>
            </a:r>
            <a:endParaRPr lang="en-US" altLang="zh-CN" sz="2400" dirty="0"/>
          </a:p>
          <a:p>
            <a:pPr lvl="1">
              <a:lnSpc>
                <a:spcPct val="90000"/>
              </a:lnSpc>
            </a:pPr>
            <a:r>
              <a:rPr lang="zh-CN" altLang="en-US" sz="2400" dirty="0"/>
              <a:t>社交利益</a:t>
            </a:r>
            <a:endParaRPr lang="en-US" altLang="zh-CN" sz="2400" dirty="0"/>
          </a:p>
          <a:p>
            <a:pPr lvl="1">
              <a:lnSpc>
                <a:spcPct val="90000"/>
              </a:lnSpc>
            </a:pPr>
            <a:r>
              <a:rPr lang="zh-CN" altLang="en-US" sz="2400" dirty="0"/>
              <a:t>结构性利益 </a:t>
            </a:r>
          </a:p>
          <a:p>
            <a:pPr>
              <a:lnSpc>
                <a:spcPct val="90000"/>
              </a:lnSpc>
            </a:pPr>
            <a:r>
              <a:rPr lang="en-US" altLang="zh-CN" dirty="0"/>
              <a:t>6</a:t>
            </a:r>
            <a:r>
              <a:rPr lang="zh-CN" altLang="en-US" dirty="0"/>
              <a:t>、制定策划营销策略</a:t>
            </a:r>
            <a:endParaRPr lang="en-US" altLang="zh-CN" dirty="0"/>
          </a:p>
          <a:p>
            <a:pPr lvl="1">
              <a:lnSpc>
                <a:spcPct val="90000"/>
              </a:lnSpc>
            </a:pPr>
            <a:r>
              <a:rPr lang="zh-CN" altLang="en-US" sz="2400" dirty="0"/>
              <a:t>人员联系</a:t>
            </a:r>
            <a:endParaRPr lang="en-US" altLang="zh-CN" sz="2400" dirty="0"/>
          </a:p>
          <a:p>
            <a:pPr lvl="1">
              <a:lnSpc>
                <a:spcPct val="90000"/>
              </a:lnSpc>
            </a:pPr>
            <a:r>
              <a:rPr lang="zh-CN" altLang="en-US" sz="2400" dirty="0"/>
              <a:t>频繁营销规划</a:t>
            </a:r>
            <a:endParaRPr lang="en-US" altLang="zh-CN" sz="2400" dirty="0"/>
          </a:p>
          <a:p>
            <a:pPr lvl="1">
              <a:lnSpc>
                <a:spcPct val="90000"/>
              </a:lnSpc>
            </a:pPr>
            <a:r>
              <a:rPr lang="zh-CN" altLang="en-US" sz="2400" dirty="0"/>
              <a:t>俱乐部营销规划</a:t>
            </a:r>
            <a:endParaRPr lang="en-US" altLang="zh-CN" sz="2400" dirty="0"/>
          </a:p>
          <a:p>
            <a:pPr lvl="1">
              <a:lnSpc>
                <a:spcPct val="90000"/>
              </a:lnSpc>
            </a:pPr>
            <a:r>
              <a:rPr lang="zh-CN" altLang="en-US" sz="2400" dirty="0"/>
              <a:t>客户化营销</a:t>
            </a:r>
            <a:endParaRPr lang="en-US" altLang="zh-CN" sz="2400" dirty="0"/>
          </a:p>
          <a:p>
            <a:pPr lvl="1">
              <a:lnSpc>
                <a:spcPct val="90000"/>
              </a:lnSpc>
            </a:pPr>
            <a:r>
              <a:rPr lang="zh-CN" altLang="en-US" sz="2400" dirty="0"/>
              <a:t>数据库营销</a:t>
            </a:r>
            <a:endParaRPr lang="en-US" altLang="zh-CN" sz="2400" dirty="0"/>
          </a:p>
          <a:p>
            <a:pPr lvl="1">
              <a:lnSpc>
                <a:spcPct val="90000"/>
              </a:lnSpc>
            </a:pPr>
            <a:r>
              <a:rPr lang="zh-CN" altLang="en-US" sz="2400" dirty="0"/>
              <a:t>退出管理 </a:t>
            </a:r>
          </a:p>
          <a:p>
            <a:pPr>
              <a:lnSpc>
                <a:spcPct val="90000"/>
              </a:lnSpc>
            </a:pPr>
            <a:endParaRPr lang="zh-CN" alt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24345F92-521B-71CF-13D0-9DDBB96E9891}"/>
              </a:ext>
            </a:extLst>
          </p:cNvPr>
          <p:cNvSpPr>
            <a:spLocks noGrp="1"/>
          </p:cNvSpPr>
          <p:nvPr>
            <p:ph type="title"/>
          </p:nvPr>
        </p:nvSpPr>
        <p:spPr/>
        <p:txBody>
          <a:bodyPr/>
          <a:lstStyle/>
          <a:p>
            <a:r>
              <a:rPr lang="zh-CN" altLang="en-US" dirty="0"/>
              <a:t>二、</a:t>
            </a:r>
            <a:r>
              <a:rPr lang="zh-CN" altLang="en-US" b="1" dirty="0"/>
              <a:t>关系营销的过程</a:t>
            </a:r>
            <a:endParaRPr lang="zh-CN" altLang="en-US" dirty="0"/>
          </a:p>
        </p:txBody>
      </p:sp>
      <p:sp>
        <p:nvSpPr>
          <p:cNvPr id="3" name="内容占位符 2">
            <a:extLst>
              <a:ext uri="{FF2B5EF4-FFF2-40B4-BE49-F238E27FC236}">
                <a16:creationId xmlns:a16="http://schemas.microsoft.com/office/drawing/2014/main" id="{17499A6B-969C-00F3-7CE6-46CE7E512790}"/>
              </a:ext>
            </a:extLst>
          </p:cNvPr>
          <p:cNvSpPr>
            <a:spLocks noGrp="1"/>
          </p:cNvSpPr>
          <p:nvPr>
            <p:ph idx="1"/>
          </p:nvPr>
        </p:nvSpPr>
        <p:spPr>
          <a:xfrm>
            <a:off x="457200" y="1600201"/>
            <a:ext cx="8229600" cy="748680"/>
          </a:xfrm>
        </p:spPr>
        <p:txBody>
          <a:bodyPr/>
          <a:lstStyle/>
          <a:p>
            <a:r>
              <a:rPr lang="zh-CN" altLang="en-US" dirty="0"/>
              <a:t>大众营销与“一对一</a:t>
            </a:r>
            <a:r>
              <a:rPr lang="en-US" altLang="zh-CN" dirty="0"/>
              <a:t>”</a:t>
            </a:r>
            <a:r>
              <a:rPr lang="zh-CN" altLang="en-US" dirty="0"/>
              <a:t>的对比</a:t>
            </a:r>
          </a:p>
        </p:txBody>
      </p:sp>
      <p:graphicFrame>
        <p:nvGraphicFramePr>
          <p:cNvPr id="6" name="表格 5">
            <a:extLst>
              <a:ext uri="{FF2B5EF4-FFF2-40B4-BE49-F238E27FC236}">
                <a16:creationId xmlns:a16="http://schemas.microsoft.com/office/drawing/2014/main" id="{39C0229F-31A0-5585-58F2-97851D698691}"/>
              </a:ext>
            </a:extLst>
          </p:cNvPr>
          <p:cNvGraphicFramePr>
            <a:graphicFrameLocks noGrp="1"/>
          </p:cNvGraphicFramePr>
          <p:nvPr>
            <p:extLst>
              <p:ext uri="{D42A27DB-BD31-4B8C-83A1-F6EECF244321}">
                <p14:modId xmlns:p14="http://schemas.microsoft.com/office/powerpoint/2010/main" val="571036123"/>
              </p:ext>
            </p:extLst>
          </p:nvPr>
        </p:nvGraphicFramePr>
        <p:xfrm>
          <a:off x="755576" y="2204864"/>
          <a:ext cx="7848872" cy="3988988"/>
        </p:xfrm>
        <a:graphic>
          <a:graphicData uri="http://schemas.openxmlformats.org/drawingml/2006/table">
            <a:tbl>
              <a:tblPr firstRow="1">
                <a:tableStyleId>{3C2FFA5D-87B4-456A-9821-1D502468CF0F}</a:tableStyleId>
              </a:tblPr>
              <a:tblGrid>
                <a:gridCol w="1899138">
                  <a:extLst>
                    <a:ext uri="{9D8B030D-6E8A-4147-A177-3AD203B41FA5}">
                      <a16:colId xmlns:a16="http://schemas.microsoft.com/office/drawing/2014/main" val="2233732718"/>
                    </a:ext>
                  </a:extLst>
                </a:gridCol>
                <a:gridCol w="1900101">
                  <a:extLst>
                    <a:ext uri="{9D8B030D-6E8A-4147-A177-3AD203B41FA5}">
                      <a16:colId xmlns:a16="http://schemas.microsoft.com/office/drawing/2014/main" val="2876409531"/>
                    </a:ext>
                  </a:extLst>
                </a:gridCol>
                <a:gridCol w="1909732">
                  <a:extLst>
                    <a:ext uri="{9D8B030D-6E8A-4147-A177-3AD203B41FA5}">
                      <a16:colId xmlns:a16="http://schemas.microsoft.com/office/drawing/2014/main" val="3512439185"/>
                    </a:ext>
                  </a:extLst>
                </a:gridCol>
                <a:gridCol w="2139901">
                  <a:extLst>
                    <a:ext uri="{9D8B030D-6E8A-4147-A177-3AD203B41FA5}">
                      <a16:colId xmlns:a16="http://schemas.microsoft.com/office/drawing/2014/main" val="1708983344"/>
                    </a:ext>
                  </a:extLst>
                </a:gridCol>
              </a:tblGrid>
              <a:tr h="435790">
                <a:tc>
                  <a:txBody>
                    <a:bodyPr/>
                    <a:lstStyle/>
                    <a:p>
                      <a:pPr indent="266700" algn="ctr"/>
                      <a:r>
                        <a:rPr lang="zh-CN" sz="2000" kern="100" dirty="0">
                          <a:effectLst/>
                        </a:rPr>
                        <a:t>大众营销</a:t>
                      </a:r>
                      <a:endParaRPr lang="zh-CN" sz="2000" kern="100" dirty="0">
                        <a:effectLst/>
                        <a:latin typeface="Times New Roman" panose="02020603050405020304" pitchFamily="18" charset="0"/>
                        <a:ea typeface="宋体" panose="02010600030101010101" pitchFamily="2" charset="-122"/>
                      </a:endParaRPr>
                    </a:p>
                  </a:txBody>
                  <a:tcPr marL="0" marR="0" marT="0" marB="0" anchor="ctr"/>
                </a:tc>
                <a:tc>
                  <a:txBody>
                    <a:bodyPr/>
                    <a:lstStyle/>
                    <a:p>
                      <a:pPr indent="266700" algn="ctr"/>
                      <a:r>
                        <a:rPr lang="zh-CN" sz="2000" kern="100" dirty="0">
                          <a:effectLst/>
                        </a:rPr>
                        <a:t>一对一营销</a:t>
                      </a:r>
                      <a:endParaRPr lang="zh-CN" sz="2000" kern="100" dirty="0">
                        <a:effectLst/>
                        <a:latin typeface="Times New Roman" panose="02020603050405020304" pitchFamily="18" charset="0"/>
                        <a:ea typeface="宋体" panose="02010600030101010101" pitchFamily="2" charset="-122"/>
                      </a:endParaRPr>
                    </a:p>
                  </a:txBody>
                  <a:tcPr marL="0" marR="0" marT="0" marB="0" anchor="ctr">
                    <a:lnR w="28575" cap="flat" cmpd="sng" algn="ctr">
                      <a:solidFill>
                        <a:schemeClr val="accent1"/>
                      </a:solidFill>
                      <a:prstDash val="solid"/>
                      <a:round/>
                      <a:headEnd type="none" w="med" len="med"/>
                      <a:tailEnd type="none" w="med" len="med"/>
                    </a:lnR>
                  </a:tcPr>
                </a:tc>
                <a:tc>
                  <a:txBody>
                    <a:bodyPr/>
                    <a:lstStyle/>
                    <a:p>
                      <a:pPr indent="266700" algn="ctr"/>
                      <a:r>
                        <a:rPr lang="zh-CN" sz="2000" kern="100">
                          <a:effectLst/>
                        </a:rPr>
                        <a:t>大众营销</a:t>
                      </a:r>
                      <a:endParaRPr lang="zh-CN" sz="2000" kern="100">
                        <a:effectLst/>
                        <a:latin typeface="Times New Roman" panose="02020603050405020304" pitchFamily="18" charset="0"/>
                        <a:ea typeface="宋体" panose="02010600030101010101" pitchFamily="2" charset="-122"/>
                      </a:endParaRPr>
                    </a:p>
                  </a:txBody>
                  <a:tcPr marL="0" marR="0" marT="0" marB="0" anchor="ctr">
                    <a:lnL w="28575" cap="flat" cmpd="sng" algn="ctr">
                      <a:solidFill>
                        <a:schemeClr val="accent1"/>
                      </a:solidFill>
                      <a:prstDash val="solid"/>
                      <a:round/>
                      <a:headEnd type="none" w="med" len="med"/>
                      <a:tailEnd type="none" w="med" len="med"/>
                    </a:lnL>
                  </a:tcPr>
                </a:tc>
                <a:tc>
                  <a:txBody>
                    <a:bodyPr/>
                    <a:lstStyle/>
                    <a:p>
                      <a:pPr indent="266700" algn="ctr"/>
                      <a:r>
                        <a:rPr lang="zh-CN" sz="2000" kern="100">
                          <a:effectLst/>
                        </a:rPr>
                        <a:t>一对一营销</a:t>
                      </a:r>
                      <a:endParaRPr lang="zh-CN" sz="2000" kern="100">
                        <a:effectLst/>
                        <a:latin typeface="Times New Roman" panose="02020603050405020304" pitchFamily="18" charset="0"/>
                        <a:ea typeface="宋体" panose="02010600030101010101" pitchFamily="2" charset="-122"/>
                      </a:endParaRPr>
                    </a:p>
                  </a:txBody>
                  <a:tcPr marL="0" marR="0" marT="0" marB="0" anchor="ctr"/>
                </a:tc>
                <a:extLst>
                  <a:ext uri="{0D108BD9-81ED-4DB2-BD59-A6C34878D82A}">
                    <a16:rowId xmlns:a16="http://schemas.microsoft.com/office/drawing/2014/main" val="822425501"/>
                  </a:ext>
                </a:extLst>
              </a:tr>
              <a:tr h="435790">
                <a:tc>
                  <a:txBody>
                    <a:bodyPr/>
                    <a:lstStyle/>
                    <a:p>
                      <a:pPr indent="266700" algn="ctr"/>
                      <a:r>
                        <a:rPr lang="zh-CN" sz="2000" kern="100" dirty="0">
                          <a:effectLst/>
                        </a:rPr>
                        <a:t>一般客户</a:t>
                      </a:r>
                      <a:endParaRPr lang="zh-CN" sz="2000" kern="100" dirty="0">
                        <a:effectLst/>
                        <a:latin typeface="Times New Roman" panose="02020603050405020304" pitchFamily="18" charset="0"/>
                        <a:ea typeface="宋体" panose="02010600030101010101" pitchFamily="2" charset="-122"/>
                      </a:endParaRPr>
                    </a:p>
                  </a:txBody>
                  <a:tcPr marL="0" marR="0" marT="0" marB="0" anchor="ctr"/>
                </a:tc>
                <a:tc>
                  <a:txBody>
                    <a:bodyPr/>
                    <a:lstStyle/>
                    <a:p>
                      <a:pPr indent="266700" algn="ctr"/>
                      <a:r>
                        <a:rPr lang="zh-CN" sz="2000" kern="100" dirty="0">
                          <a:effectLst/>
                        </a:rPr>
                        <a:t>单个客户</a:t>
                      </a:r>
                      <a:endParaRPr lang="zh-CN" sz="2000" kern="100" dirty="0">
                        <a:effectLst/>
                        <a:latin typeface="Times New Roman" panose="02020603050405020304" pitchFamily="18" charset="0"/>
                        <a:ea typeface="宋体" panose="02010600030101010101" pitchFamily="2" charset="-122"/>
                      </a:endParaRPr>
                    </a:p>
                  </a:txBody>
                  <a:tcPr marL="0" marR="0" marT="0" marB="0" anchor="ctr">
                    <a:lnR w="28575" cap="flat" cmpd="sng" algn="ctr">
                      <a:solidFill>
                        <a:schemeClr val="accent1"/>
                      </a:solidFill>
                      <a:prstDash val="solid"/>
                      <a:round/>
                      <a:headEnd type="none" w="med" len="med"/>
                      <a:tailEnd type="none" w="med" len="med"/>
                    </a:lnR>
                  </a:tcPr>
                </a:tc>
                <a:tc>
                  <a:txBody>
                    <a:bodyPr/>
                    <a:lstStyle/>
                    <a:p>
                      <a:pPr indent="266700" algn="ctr"/>
                      <a:r>
                        <a:rPr lang="zh-CN" sz="2000" kern="100">
                          <a:effectLst/>
                        </a:rPr>
                        <a:t>大众促销</a:t>
                      </a:r>
                      <a:endParaRPr lang="zh-CN" sz="2000" kern="100">
                        <a:effectLst/>
                        <a:latin typeface="Times New Roman" panose="02020603050405020304" pitchFamily="18" charset="0"/>
                        <a:ea typeface="宋体" panose="02010600030101010101" pitchFamily="2" charset="-122"/>
                      </a:endParaRPr>
                    </a:p>
                  </a:txBody>
                  <a:tcPr marL="0" marR="0" marT="0" marB="0" anchor="ctr">
                    <a:lnL w="28575" cap="flat" cmpd="sng" algn="ctr">
                      <a:solidFill>
                        <a:schemeClr val="accent1"/>
                      </a:solidFill>
                      <a:prstDash val="solid"/>
                      <a:round/>
                      <a:headEnd type="none" w="med" len="med"/>
                      <a:tailEnd type="none" w="med" len="med"/>
                    </a:lnL>
                  </a:tcPr>
                </a:tc>
                <a:tc>
                  <a:txBody>
                    <a:bodyPr/>
                    <a:lstStyle/>
                    <a:p>
                      <a:pPr indent="266700" algn="ctr"/>
                      <a:r>
                        <a:rPr lang="zh-CN" sz="2000" kern="100">
                          <a:effectLst/>
                        </a:rPr>
                        <a:t>单独激励</a:t>
                      </a:r>
                      <a:endParaRPr lang="zh-CN" sz="2000" kern="100">
                        <a:effectLst/>
                        <a:latin typeface="Times New Roman" panose="02020603050405020304" pitchFamily="18" charset="0"/>
                        <a:ea typeface="宋体" panose="02010600030101010101" pitchFamily="2" charset="-122"/>
                      </a:endParaRPr>
                    </a:p>
                  </a:txBody>
                  <a:tcPr marL="0" marR="0" marT="0" marB="0" anchor="ctr"/>
                </a:tc>
                <a:extLst>
                  <a:ext uri="{0D108BD9-81ED-4DB2-BD59-A6C34878D82A}">
                    <a16:rowId xmlns:a16="http://schemas.microsoft.com/office/drawing/2014/main" val="1080010945"/>
                  </a:ext>
                </a:extLst>
              </a:tr>
              <a:tr h="581053">
                <a:tc>
                  <a:txBody>
                    <a:bodyPr/>
                    <a:lstStyle/>
                    <a:p>
                      <a:pPr indent="266700" algn="ctr"/>
                      <a:r>
                        <a:rPr lang="zh-CN" sz="2000" kern="100">
                          <a:effectLst/>
                        </a:rPr>
                        <a:t>匿名客户</a:t>
                      </a:r>
                      <a:endParaRPr lang="zh-CN" sz="2000" kern="100">
                        <a:effectLst/>
                        <a:latin typeface="Times New Roman" panose="02020603050405020304" pitchFamily="18" charset="0"/>
                        <a:ea typeface="宋体" panose="02010600030101010101" pitchFamily="2" charset="-122"/>
                      </a:endParaRPr>
                    </a:p>
                  </a:txBody>
                  <a:tcPr marL="0" marR="0" marT="0" marB="0" anchor="ctr"/>
                </a:tc>
                <a:tc>
                  <a:txBody>
                    <a:bodyPr/>
                    <a:lstStyle/>
                    <a:p>
                      <a:pPr indent="266700" algn="ctr"/>
                      <a:r>
                        <a:rPr lang="zh-CN" sz="2000" kern="100" dirty="0">
                          <a:effectLst/>
                        </a:rPr>
                        <a:t>客户形象化</a:t>
                      </a:r>
                      <a:endParaRPr lang="zh-CN" sz="2000" kern="100" dirty="0">
                        <a:effectLst/>
                        <a:latin typeface="Times New Roman" panose="02020603050405020304" pitchFamily="18" charset="0"/>
                        <a:ea typeface="宋体" panose="02010600030101010101" pitchFamily="2" charset="-122"/>
                      </a:endParaRPr>
                    </a:p>
                  </a:txBody>
                  <a:tcPr marL="0" marR="0" marT="0" marB="0" anchor="ctr">
                    <a:lnR w="28575" cap="flat" cmpd="sng" algn="ctr">
                      <a:solidFill>
                        <a:schemeClr val="accent1"/>
                      </a:solidFill>
                      <a:prstDash val="solid"/>
                      <a:round/>
                      <a:headEnd type="none" w="med" len="med"/>
                      <a:tailEnd type="none" w="med" len="med"/>
                    </a:lnR>
                  </a:tcPr>
                </a:tc>
                <a:tc>
                  <a:txBody>
                    <a:bodyPr/>
                    <a:lstStyle/>
                    <a:p>
                      <a:pPr indent="266700" algn="ctr"/>
                      <a:r>
                        <a:rPr lang="zh-CN" sz="2000" kern="100">
                          <a:effectLst/>
                        </a:rPr>
                        <a:t>单项信息传播</a:t>
                      </a:r>
                      <a:endParaRPr lang="zh-CN" sz="2000" kern="100">
                        <a:effectLst/>
                        <a:latin typeface="Times New Roman" panose="02020603050405020304" pitchFamily="18" charset="0"/>
                        <a:ea typeface="宋体" panose="02010600030101010101" pitchFamily="2" charset="-122"/>
                      </a:endParaRPr>
                    </a:p>
                  </a:txBody>
                  <a:tcPr marL="0" marR="0" marT="0" marB="0" anchor="ctr">
                    <a:lnL w="28575" cap="flat" cmpd="sng" algn="ctr">
                      <a:solidFill>
                        <a:schemeClr val="accent1"/>
                      </a:solidFill>
                      <a:prstDash val="solid"/>
                      <a:round/>
                      <a:headEnd type="none" w="med" len="med"/>
                      <a:tailEnd type="none" w="med" len="med"/>
                    </a:lnL>
                  </a:tcPr>
                </a:tc>
                <a:tc>
                  <a:txBody>
                    <a:bodyPr/>
                    <a:lstStyle/>
                    <a:p>
                      <a:pPr indent="266700" algn="ctr"/>
                      <a:r>
                        <a:rPr lang="zh-CN" sz="2000" kern="100">
                          <a:effectLst/>
                        </a:rPr>
                        <a:t>双向信息交流</a:t>
                      </a:r>
                      <a:endParaRPr lang="zh-CN" sz="2000" kern="100">
                        <a:effectLst/>
                        <a:latin typeface="Times New Roman" panose="02020603050405020304" pitchFamily="18" charset="0"/>
                        <a:ea typeface="宋体" panose="02010600030101010101" pitchFamily="2" charset="-122"/>
                      </a:endParaRPr>
                    </a:p>
                  </a:txBody>
                  <a:tcPr marL="0" marR="0" marT="0" marB="0" anchor="ctr"/>
                </a:tc>
                <a:extLst>
                  <a:ext uri="{0D108BD9-81ED-4DB2-BD59-A6C34878D82A}">
                    <a16:rowId xmlns:a16="http://schemas.microsoft.com/office/drawing/2014/main" val="1179232045"/>
                  </a:ext>
                </a:extLst>
              </a:tr>
              <a:tr h="581053">
                <a:tc>
                  <a:txBody>
                    <a:bodyPr/>
                    <a:lstStyle/>
                    <a:p>
                      <a:pPr indent="266700" algn="ctr"/>
                      <a:r>
                        <a:rPr lang="zh-CN" sz="2000" kern="100">
                          <a:effectLst/>
                        </a:rPr>
                        <a:t>标准产品</a:t>
                      </a:r>
                      <a:endParaRPr lang="zh-CN" sz="2000" kern="100">
                        <a:effectLst/>
                        <a:latin typeface="Times New Roman" panose="02020603050405020304" pitchFamily="18" charset="0"/>
                        <a:ea typeface="宋体" panose="02010600030101010101" pitchFamily="2" charset="-122"/>
                      </a:endParaRPr>
                    </a:p>
                  </a:txBody>
                  <a:tcPr marL="0" marR="0" marT="0" marB="0" anchor="ctr"/>
                </a:tc>
                <a:tc>
                  <a:txBody>
                    <a:bodyPr/>
                    <a:lstStyle/>
                    <a:p>
                      <a:pPr indent="266700" algn="ctr"/>
                      <a:r>
                        <a:rPr lang="zh-CN" sz="2000" kern="100" dirty="0">
                          <a:effectLst/>
                        </a:rPr>
                        <a:t>客户化产品</a:t>
                      </a:r>
                      <a:endParaRPr lang="zh-CN" sz="2000" kern="100" dirty="0">
                        <a:effectLst/>
                        <a:latin typeface="Times New Roman" panose="02020603050405020304" pitchFamily="18" charset="0"/>
                        <a:ea typeface="宋体" panose="02010600030101010101" pitchFamily="2" charset="-122"/>
                      </a:endParaRPr>
                    </a:p>
                  </a:txBody>
                  <a:tcPr marL="0" marR="0" marT="0" marB="0" anchor="ctr">
                    <a:lnR w="28575" cap="flat" cmpd="sng" algn="ctr">
                      <a:solidFill>
                        <a:schemeClr val="accent1"/>
                      </a:solidFill>
                      <a:prstDash val="solid"/>
                      <a:round/>
                      <a:headEnd type="none" w="med" len="med"/>
                      <a:tailEnd type="none" w="med" len="med"/>
                    </a:lnR>
                  </a:tcPr>
                </a:tc>
                <a:tc>
                  <a:txBody>
                    <a:bodyPr/>
                    <a:lstStyle/>
                    <a:p>
                      <a:pPr indent="266700" algn="ctr"/>
                      <a:r>
                        <a:rPr lang="zh-CN" sz="2000" kern="100">
                          <a:effectLst/>
                        </a:rPr>
                        <a:t>规模经济</a:t>
                      </a:r>
                      <a:endParaRPr lang="zh-CN" sz="2000" kern="100">
                        <a:effectLst/>
                        <a:latin typeface="Times New Roman" panose="02020603050405020304" pitchFamily="18" charset="0"/>
                        <a:ea typeface="宋体" panose="02010600030101010101" pitchFamily="2" charset="-122"/>
                      </a:endParaRPr>
                    </a:p>
                  </a:txBody>
                  <a:tcPr marL="0" marR="0" marT="0" marB="0" anchor="ctr">
                    <a:lnL w="28575" cap="flat" cmpd="sng" algn="ctr">
                      <a:solidFill>
                        <a:schemeClr val="accent1"/>
                      </a:solidFill>
                      <a:prstDash val="solid"/>
                      <a:round/>
                      <a:headEnd type="none" w="med" len="med"/>
                      <a:tailEnd type="none" w="med" len="med"/>
                    </a:lnL>
                  </a:tcPr>
                </a:tc>
                <a:tc>
                  <a:txBody>
                    <a:bodyPr/>
                    <a:lstStyle/>
                    <a:p>
                      <a:pPr indent="266700" algn="ctr"/>
                      <a:r>
                        <a:rPr lang="zh-CN" sz="2000" kern="100">
                          <a:effectLst/>
                        </a:rPr>
                        <a:t>范围经济</a:t>
                      </a:r>
                      <a:endParaRPr lang="zh-CN" sz="2000" kern="100">
                        <a:effectLst/>
                        <a:latin typeface="Times New Roman" panose="02020603050405020304" pitchFamily="18" charset="0"/>
                        <a:ea typeface="宋体" panose="02010600030101010101" pitchFamily="2" charset="-122"/>
                      </a:endParaRPr>
                    </a:p>
                  </a:txBody>
                  <a:tcPr marL="0" marR="0" marT="0" marB="0" anchor="ctr"/>
                </a:tc>
                <a:extLst>
                  <a:ext uri="{0D108BD9-81ED-4DB2-BD59-A6C34878D82A}">
                    <a16:rowId xmlns:a16="http://schemas.microsoft.com/office/drawing/2014/main" val="2115394934"/>
                  </a:ext>
                </a:extLst>
              </a:tr>
              <a:tr h="570965">
                <a:tc>
                  <a:txBody>
                    <a:bodyPr/>
                    <a:lstStyle/>
                    <a:p>
                      <a:pPr indent="266700" algn="ctr"/>
                      <a:r>
                        <a:rPr lang="zh-CN" sz="2000" kern="100">
                          <a:effectLst/>
                        </a:rPr>
                        <a:t>大量生产</a:t>
                      </a:r>
                      <a:endParaRPr lang="zh-CN" sz="2000" kern="100">
                        <a:effectLst/>
                        <a:latin typeface="Times New Roman" panose="02020603050405020304" pitchFamily="18" charset="0"/>
                        <a:ea typeface="宋体" panose="02010600030101010101" pitchFamily="2" charset="-122"/>
                      </a:endParaRPr>
                    </a:p>
                  </a:txBody>
                  <a:tcPr marL="0" marR="0" marT="0" marB="0" anchor="ctr"/>
                </a:tc>
                <a:tc>
                  <a:txBody>
                    <a:bodyPr/>
                    <a:lstStyle/>
                    <a:p>
                      <a:pPr indent="266700" algn="ctr"/>
                      <a:r>
                        <a:rPr lang="zh-CN" sz="2000" kern="100" dirty="0">
                          <a:effectLst/>
                        </a:rPr>
                        <a:t>客户化生产</a:t>
                      </a:r>
                      <a:endParaRPr lang="zh-CN" sz="2000" kern="100" dirty="0">
                        <a:effectLst/>
                        <a:latin typeface="Times New Roman" panose="02020603050405020304" pitchFamily="18" charset="0"/>
                        <a:ea typeface="宋体" panose="02010600030101010101" pitchFamily="2" charset="-122"/>
                      </a:endParaRPr>
                    </a:p>
                  </a:txBody>
                  <a:tcPr marL="0" marR="0" marT="0" marB="0" anchor="ctr">
                    <a:lnR w="28575" cap="flat" cmpd="sng" algn="ctr">
                      <a:solidFill>
                        <a:schemeClr val="accent1"/>
                      </a:solidFill>
                      <a:prstDash val="solid"/>
                      <a:round/>
                      <a:headEnd type="none" w="med" len="med"/>
                      <a:tailEnd type="none" w="med" len="med"/>
                    </a:lnR>
                  </a:tcPr>
                </a:tc>
                <a:tc>
                  <a:txBody>
                    <a:bodyPr/>
                    <a:lstStyle/>
                    <a:p>
                      <a:pPr indent="266700" algn="ctr"/>
                      <a:r>
                        <a:rPr lang="zh-CN" sz="2000" kern="100">
                          <a:effectLst/>
                        </a:rPr>
                        <a:t>分享市场份额</a:t>
                      </a:r>
                      <a:endParaRPr lang="zh-CN" sz="2000" kern="100">
                        <a:effectLst/>
                        <a:latin typeface="Times New Roman" panose="02020603050405020304" pitchFamily="18" charset="0"/>
                        <a:ea typeface="宋体" panose="02010600030101010101" pitchFamily="2" charset="-122"/>
                      </a:endParaRPr>
                    </a:p>
                  </a:txBody>
                  <a:tcPr marL="0" marR="0" marT="0" marB="0" anchor="ctr">
                    <a:lnL w="28575" cap="flat" cmpd="sng" algn="ctr">
                      <a:solidFill>
                        <a:schemeClr val="accent1"/>
                      </a:solidFill>
                      <a:prstDash val="solid"/>
                      <a:round/>
                      <a:headEnd type="none" w="med" len="med"/>
                      <a:tailEnd type="none" w="med" len="med"/>
                    </a:lnL>
                  </a:tcPr>
                </a:tc>
                <a:tc>
                  <a:txBody>
                    <a:bodyPr/>
                    <a:lstStyle/>
                    <a:p>
                      <a:pPr indent="266700" algn="ctr"/>
                      <a:r>
                        <a:rPr lang="zh-CN" sz="2000" kern="100">
                          <a:effectLst/>
                        </a:rPr>
                        <a:t>分享客户</a:t>
                      </a:r>
                      <a:endParaRPr lang="zh-CN" sz="2000" kern="100">
                        <a:effectLst/>
                        <a:latin typeface="Times New Roman" panose="02020603050405020304" pitchFamily="18" charset="0"/>
                        <a:ea typeface="宋体" panose="02010600030101010101" pitchFamily="2" charset="-122"/>
                      </a:endParaRPr>
                    </a:p>
                  </a:txBody>
                  <a:tcPr marL="0" marR="0" marT="0" marB="0" anchor="ctr"/>
                </a:tc>
                <a:extLst>
                  <a:ext uri="{0D108BD9-81ED-4DB2-BD59-A6C34878D82A}">
                    <a16:rowId xmlns:a16="http://schemas.microsoft.com/office/drawing/2014/main" val="1289779211"/>
                  </a:ext>
                </a:extLst>
              </a:tr>
              <a:tr h="581053">
                <a:tc>
                  <a:txBody>
                    <a:bodyPr/>
                    <a:lstStyle/>
                    <a:p>
                      <a:pPr indent="266700" algn="ctr"/>
                      <a:r>
                        <a:rPr lang="zh-CN" sz="2000" kern="100">
                          <a:effectLst/>
                        </a:rPr>
                        <a:t>大量分销</a:t>
                      </a:r>
                      <a:endParaRPr lang="zh-CN" sz="2000" kern="100">
                        <a:effectLst/>
                        <a:latin typeface="Times New Roman" panose="02020603050405020304" pitchFamily="18" charset="0"/>
                        <a:ea typeface="宋体" panose="02010600030101010101" pitchFamily="2" charset="-122"/>
                      </a:endParaRPr>
                    </a:p>
                  </a:txBody>
                  <a:tcPr marL="0" marR="0" marT="0" marB="0" anchor="ctr"/>
                </a:tc>
                <a:tc>
                  <a:txBody>
                    <a:bodyPr/>
                    <a:lstStyle/>
                    <a:p>
                      <a:pPr indent="266700" algn="ctr"/>
                      <a:r>
                        <a:rPr lang="zh-CN" sz="2000" kern="100" dirty="0">
                          <a:effectLst/>
                        </a:rPr>
                        <a:t>单独分销</a:t>
                      </a:r>
                      <a:endParaRPr lang="zh-CN" sz="2000" kern="100" dirty="0">
                        <a:effectLst/>
                        <a:latin typeface="Times New Roman" panose="02020603050405020304" pitchFamily="18" charset="0"/>
                        <a:ea typeface="宋体" panose="02010600030101010101" pitchFamily="2" charset="-122"/>
                      </a:endParaRPr>
                    </a:p>
                  </a:txBody>
                  <a:tcPr marL="0" marR="0" marT="0" marB="0" anchor="ctr">
                    <a:lnR w="28575" cap="flat" cmpd="sng" algn="ctr">
                      <a:solidFill>
                        <a:schemeClr val="accent1"/>
                      </a:solidFill>
                      <a:prstDash val="solid"/>
                      <a:round/>
                      <a:headEnd type="none" w="med" len="med"/>
                      <a:tailEnd type="none" w="med" len="med"/>
                    </a:lnR>
                  </a:tcPr>
                </a:tc>
                <a:tc>
                  <a:txBody>
                    <a:bodyPr/>
                    <a:lstStyle/>
                    <a:p>
                      <a:pPr indent="266700" algn="ctr"/>
                      <a:r>
                        <a:rPr lang="zh-CN" sz="2000" kern="100">
                          <a:effectLst/>
                        </a:rPr>
                        <a:t>面对所有客户</a:t>
                      </a:r>
                      <a:endParaRPr lang="zh-CN" sz="2000" kern="100">
                        <a:effectLst/>
                        <a:latin typeface="Times New Roman" panose="02020603050405020304" pitchFamily="18" charset="0"/>
                        <a:ea typeface="宋体" panose="02010600030101010101" pitchFamily="2" charset="-122"/>
                      </a:endParaRPr>
                    </a:p>
                  </a:txBody>
                  <a:tcPr marL="0" marR="0" marT="0" marB="0" anchor="ctr">
                    <a:lnL w="28575" cap="flat" cmpd="sng" algn="ctr">
                      <a:solidFill>
                        <a:schemeClr val="accent1"/>
                      </a:solidFill>
                      <a:prstDash val="solid"/>
                      <a:round/>
                      <a:headEnd type="none" w="med" len="med"/>
                      <a:tailEnd type="none" w="med" len="med"/>
                    </a:lnL>
                  </a:tcPr>
                </a:tc>
                <a:tc>
                  <a:txBody>
                    <a:bodyPr/>
                    <a:lstStyle/>
                    <a:p>
                      <a:pPr indent="228600" algn="ctr"/>
                      <a:r>
                        <a:rPr lang="zh-CN" sz="2000" kern="100">
                          <a:effectLst/>
                        </a:rPr>
                        <a:t>面对有利可图的客户</a:t>
                      </a:r>
                      <a:endParaRPr lang="zh-CN" sz="2000" kern="100">
                        <a:effectLst/>
                        <a:latin typeface="Times New Roman" panose="02020603050405020304" pitchFamily="18" charset="0"/>
                        <a:ea typeface="宋体" panose="02010600030101010101" pitchFamily="2" charset="-122"/>
                      </a:endParaRPr>
                    </a:p>
                  </a:txBody>
                  <a:tcPr marL="0" marR="0" marT="0" marB="0" anchor="ctr"/>
                </a:tc>
                <a:extLst>
                  <a:ext uri="{0D108BD9-81ED-4DB2-BD59-A6C34878D82A}">
                    <a16:rowId xmlns:a16="http://schemas.microsoft.com/office/drawing/2014/main" val="688073680"/>
                  </a:ext>
                </a:extLst>
              </a:tr>
              <a:tr h="774737">
                <a:tc>
                  <a:txBody>
                    <a:bodyPr/>
                    <a:lstStyle/>
                    <a:p>
                      <a:pPr indent="266700" algn="ctr"/>
                      <a:r>
                        <a:rPr lang="zh-CN" sz="2000" kern="100">
                          <a:effectLst/>
                        </a:rPr>
                        <a:t>大众广告</a:t>
                      </a:r>
                      <a:endParaRPr lang="zh-CN" sz="2000" kern="100">
                        <a:effectLst/>
                        <a:latin typeface="Times New Roman" panose="02020603050405020304" pitchFamily="18" charset="0"/>
                        <a:ea typeface="宋体" panose="02010600030101010101" pitchFamily="2" charset="-122"/>
                      </a:endParaRPr>
                    </a:p>
                  </a:txBody>
                  <a:tcPr marL="0" marR="0" marT="0" marB="0" anchor="ctr"/>
                </a:tc>
                <a:tc>
                  <a:txBody>
                    <a:bodyPr/>
                    <a:lstStyle/>
                    <a:p>
                      <a:pPr indent="266700" algn="ctr"/>
                      <a:r>
                        <a:rPr lang="zh-CN" sz="2000" kern="100" dirty="0">
                          <a:effectLst/>
                        </a:rPr>
                        <a:t>单独广告</a:t>
                      </a:r>
                      <a:endParaRPr lang="zh-CN" sz="2000" kern="100" dirty="0">
                        <a:effectLst/>
                        <a:latin typeface="Times New Roman" panose="02020603050405020304" pitchFamily="18" charset="0"/>
                        <a:ea typeface="宋体" panose="02010600030101010101" pitchFamily="2" charset="-122"/>
                      </a:endParaRPr>
                    </a:p>
                  </a:txBody>
                  <a:tcPr marL="0" marR="0" marT="0" marB="0" anchor="ctr">
                    <a:lnR w="28575" cap="flat" cmpd="sng" algn="ctr">
                      <a:solidFill>
                        <a:schemeClr val="accent1"/>
                      </a:solidFill>
                      <a:prstDash val="solid"/>
                      <a:round/>
                      <a:headEnd type="none" w="med" len="med"/>
                      <a:tailEnd type="none" w="med" len="med"/>
                    </a:lnR>
                  </a:tcPr>
                </a:tc>
                <a:tc>
                  <a:txBody>
                    <a:bodyPr/>
                    <a:lstStyle/>
                    <a:p>
                      <a:pPr indent="266700" algn="ctr"/>
                      <a:r>
                        <a:rPr lang="zh-CN" sz="2000" kern="100">
                          <a:effectLst/>
                        </a:rPr>
                        <a:t>客户吸引</a:t>
                      </a:r>
                      <a:endParaRPr lang="zh-CN" sz="2000" kern="100">
                        <a:effectLst/>
                        <a:latin typeface="Times New Roman" panose="02020603050405020304" pitchFamily="18" charset="0"/>
                        <a:ea typeface="宋体" panose="02010600030101010101" pitchFamily="2" charset="-122"/>
                      </a:endParaRPr>
                    </a:p>
                  </a:txBody>
                  <a:tcPr marL="0" marR="0" marT="0" marB="0" anchor="ctr">
                    <a:lnL w="28575" cap="flat" cmpd="sng" algn="ctr">
                      <a:solidFill>
                        <a:schemeClr val="accent1"/>
                      </a:solidFill>
                      <a:prstDash val="solid"/>
                      <a:round/>
                      <a:headEnd type="none" w="med" len="med"/>
                      <a:tailEnd type="none" w="med" len="med"/>
                    </a:lnL>
                  </a:tcPr>
                </a:tc>
                <a:tc>
                  <a:txBody>
                    <a:bodyPr/>
                    <a:lstStyle/>
                    <a:p>
                      <a:pPr indent="266700" algn="ctr"/>
                      <a:r>
                        <a:rPr lang="zh-CN" sz="2000" kern="100" dirty="0">
                          <a:effectLst/>
                        </a:rPr>
                        <a:t>客户保留</a:t>
                      </a:r>
                      <a:endParaRPr lang="zh-CN" sz="2000" kern="100" dirty="0">
                        <a:effectLst/>
                        <a:latin typeface="Times New Roman" panose="02020603050405020304" pitchFamily="18" charset="0"/>
                        <a:ea typeface="宋体" panose="02010600030101010101" pitchFamily="2" charset="-122"/>
                      </a:endParaRPr>
                    </a:p>
                  </a:txBody>
                  <a:tcPr marL="0" marR="0" marT="0" marB="0" anchor="ctr"/>
                </a:tc>
                <a:extLst>
                  <a:ext uri="{0D108BD9-81ED-4DB2-BD59-A6C34878D82A}">
                    <a16:rowId xmlns:a16="http://schemas.microsoft.com/office/drawing/2014/main" val="2201348000"/>
                  </a:ext>
                </a:extLst>
              </a:tr>
            </a:tbl>
          </a:graphicData>
        </a:graphic>
      </p:graphicFrame>
    </p:spTree>
    <p:extLst>
      <p:ext uri="{BB962C8B-B14F-4D97-AF65-F5344CB8AC3E}">
        <p14:creationId xmlns:p14="http://schemas.microsoft.com/office/powerpoint/2010/main" val="2794202889"/>
      </p:ext>
    </p:extLst>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55</TotalTime>
  <Words>1342</Words>
  <Application>Microsoft Office PowerPoint</Application>
  <PresentationFormat>全屏显示(4:3)</PresentationFormat>
  <Paragraphs>199</Paragraphs>
  <Slides>24</Slides>
  <Notes>0</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24</vt:i4>
      </vt:variant>
    </vt:vector>
  </HeadingPairs>
  <TitlesOfParts>
    <vt:vector size="29" baseType="lpstr">
      <vt:lpstr>宋体</vt:lpstr>
      <vt:lpstr>Arial</vt:lpstr>
      <vt:lpstr>Times New Roman</vt:lpstr>
      <vt:lpstr>Wingdings</vt:lpstr>
      <vt:lpstr>默认设计模板</vt:lpstr>
      <vt:lpstr>第八章</vt:lpstr>
      <vt:lpstr>第一节</vt:lpstr>
      <vt:lpstr>一、关系营销的含义及重要性 </vt:lpstr>
      <vt:lpstr>一、关系营销的含义及重要性 </vt:lpstr>
      <vt:lpstr>一、关系营销的含义及重要性 </vt:lpstr>
      <vt:lpstr>二、关系营销的过程 </vt:lpstr>
      <vt:lpstr>二、关系营销的过程 </vt:lpstr>
      <vt:lpstr>二、关系营销的过程</vt:lpstr>
      <vt:lpstr>二、关系营销的过程</vt:lpstr>
      <vt:lpstr>二、关系营销的过程</vt:lpstr>
      <vt:lpstr>第二节</vt:lpstr>
      <vt:lpstr>一、识别有价值的客户 </vt:lpstr>
      <vt:lpstr>二、建立密切的客户关系 </vt:lpstr>
      <vt:lpstr>二、建立密切的客户关系 </vt:lpstr>
      <vt:lpstr>二、建立密切的客户关系 </vt:lpstr>
      <vt:lpstr>二、建立密切的客户关系 </vt:lpstr>
      <vt:lpstr>二、建立密切的客户关系 </vt:lpstr>
      <vt:lpstr>三、建立客户关系的手段 </vt:lpstr>
      <vt:lpstr>三、建立客户关系的手段 </vt:lpstr>
      <vt:lpstr>第三节</vt:lpstr>
      <vt:lpstr>一、续保性概述 </vt:lpstr>
      <vt:lpstr>一、续保性概述 </vt:lpstr>
      <vt:lpstr>二、影响续保性的因素 </vt:lpstr>
      <vt:lpstr>三、改善续保性的策略 </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第九章</dc:title>
  <dc:creator>马钦荣</dc:creator>
  <cp:lastModifiedBy>粟 芳</cp:lastModifiedBy>
  <cp:revision>4</cp:revision>
  <dcterms:created xsi:type="dcterms:W3CDTF">2009-07-20T07:36:26Z</dcterms:created>
  <dcterms:modified xsi:type="dcterms:W3CDTF">2023-01-29T02:05:42Z</dcterms:modified>
</cp:coreProperties>
</file>

<file path=docProps/thumbnail.jpeg>
</file>