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9" r:id="rId5"/>
    <p:sldId id="258" r:id="rId6"/>
    <p:sldId id="260" r:id="rId7"/>
    <p:sldId id="261" r:id="rId8"/>
    <p:sldId id="262" r:id="rId9"/>
    <p:sldId id="263" r:id="rId10"/>
    <p:sldId id="264" r:id="rId11"/>
    <p:sldId id="265" r:id="rId12"/>
    <p:sldId id="267" r:id="rId13"/>
    <p:sldId id="266"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6858000" type="screen4x3"/>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64"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gs" Target="tags/tag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FBB6E75D-AEBD-452E-8FBE-41CD6F52394D}" type="datetimeFigureOut">
              <a:rPr lang="zh-CN" altLang="en-US" smtClean="0"/>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8D0EF4A9-60F9-4DE9-AC8E-1809A8BDD8AA}"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FBB6E75D-AEBD-452E-8FBE-41CD6F52394D}"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D0EF4A9-60F9-4DE9-AC8E-1809A8BDD8A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FBB6E75D-AEBD-452E-8FBE-41CD6F52394D}"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D0EF4A9-60F9-4DE9-AC8E-1809A8BDD8AA}"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FBB6E75D-AEBD-452E-8FBE-41CD6F52394D}"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D0EF4A9-60F9-4DE9-AC8E-1809A8BDD8A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Date Placeholder 3"/>
          <p:cNvSpPr>
            <a:spLocks noGrp="1"/>
          </p:cNvSpPr>
          <p:nvPr>
            <p:ph type="dt" sz="half" idx="10"/>
          </p:nvPr>
        </p:nvSpPr>
        <p:spPr/>
        <p:txBody>
          <a:bodyPr/>
          <a:lstStyle/>
          <a:p>
            <a:fld id="{FBB6E75D-AEBD-452E-8FBE-41CD6F52394D}"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D0EF4A9-60F9-4DE9-AC8E-1809A8BDD8AA}"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FBB6E75D-AEBD-452E-8FBE-41CD6F52394D}"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D0EF4A9-60F9-4DE9-AC8E-1809A8BDD8A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FBB6E75D-AEBD-452E-8FBE-41CD6F52394D}"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D0EF4A9-60F9-4DE9-AC8E-1809A8BDD8A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FBB6E75D-AEBD-452E-8FBE-41CD6F52394D}"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D0EF4A9-60F9-4DE9-AC8E-1809A8BDD8AA}"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B6E75D-AEBD-452E-8FBE-41CD6F52394D}"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D0EF4A9-60F9-4DE9-AC8E-1809A8BDD8A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endParaRPr kumimoji="0" lang="zh-CN" altLang="en-US" smtClean="0"/>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FBB6E75D-AEBD-452E-8FBE-41CD6F52394D}"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D0EF4A9-60F9-4DE9-AC8E-1809A8BDD8A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5" name="Date Placeholder 4"/>
          <p:cNvSpPr>
            <a:spLocks noGrp="1"/>
          </p:cNvSpPr>
          <p:nvPr>
            <p:ph type="dt" sz="half" idx="10"/>
          </p:nvPr>
        </p:nvSpPr>
        <p:spPr/>
        <p:txBody>
          <a:bodyPr/>
          <a:lstStyle/>
          <a:p>
            <a:fld id="{FBB6E75D-AEBD-452E-8FBE-41CD6F52394D}"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8D0EF4A9-60F9-4DE9-AC8E-1809A8BDD8AA}" type="slidenum">
              <a:rPr lang="zh-CN" altLang="en-US" smtClean="0"/>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BB6E75D-AEBD-452E-8FBE-41CD6F52394D}" type="datetimeFigureOut">
              <a:rPr lang="zh-CN" altLang="en-US" smtClean="0"/>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D0EF4A9-60F9-4DE9-AC8E-1809A8BDD8AA}" type="slidenum">
              <a:rPr lang="zh-CN" altLang="en-US" smtClean="0"/>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3400" y="980728"/>
            <a:ext cx="7851648" cy="1828800"/>
          </a:xfrm>
        </p:spPr>
        <p:txBody>
          <a:bodyPr/>
          <a:lstStyle/>
          <a:p>
            <a:pPr algn="ctr"/>
            <a:r>
              <a:rPr lang="zh-CN" altLang="zh-CN" dirty="0">
                <a:effectLst/>
              </a:rPr>
              <a:t>第二十章</a:t>
            </a:r>
            <a:br>
              <a:rPr lang="zh-CN" altLang="zh-CN" dirty="0">
                <a:effectLst/>
              </a:rPr>
            </a:br>
            <a:r>
              <a:rPr lang="zh-CN" altLang="zh-CN" dirty="0">
                <a:effectLst/>
              </a:rPr>
              <a:t>营销人员心理</a:t>
            </a:r>
            <a:endParaRPr lang="zh-CN" altLang="zh-CN" dirty="0">
              <a:effectLst/>
            </a:endParaRPr>
          </a:p>
        </p:txBody>
      </p:sp>
      <p:sp>
        <p:nvSpPr>
          <p:cNvPr id="3" name="副标题 2"/>
          <p:cNvSpPr>
            <a:spLocks noGrp="1"/>
          </p:cNvSpPr>
          <p:nvPr>
            <p:ph type="subTitle" idx="1"/>
          </p:nvPr>
        </p:nvSpPr>
        <p:spPr>
          <a:xfrm>
            <a:off x="533400" y="4412704"/>
            <a:ext cx="7854696" cy="1752600"/>
          </a:xfrm>
        </p:spPr>
        <p:txBody>
          <a:bodyPr>
            <a:normAutofit fontScale="85000" lnSpcReduction="20000"/>
          </a:bodyPr>
          <a:lstStyle/>
          <a:p>
            <a:pPr algn="l"/>
            <a:r>
              <a:rPr lang="zh-CN" altLang="en-US" dirty="0" smtClean="0"/>
              <a:t>学习目标：</a:t>
            </a:r>
            <a:endParaRPr lang="en-US" altLang="zh-CN" dirty="0" smtClean="0"/>
          </a:p>
          <a:p>
            <a:pPr algn="l"/>
            <a:r>
              <a:rPr lang="zh-CN" altLang="zh-CN" dirty="0"/>
              <a:t>　　</a:t>
            </a:r>
            <a:r>
              <a:rPr lang="en-US" altLang="zh-CN" dirty="0"/>
              <a:t>1.</a:t>
            </a:r>
            <a:r>
              <a:rPr lang="zh-CN" altLang="zh-CN" dirty="0"/>
              <a:t>了解营销人员在营销中的影响力表现</a:t>
            </a:r>
            <a:r>
              <a:rPr lang="en-US" altLang="zh-CN" dirty="0"/>
              <a:t>;</a:t>
            </a:r>
            <a:endParaRPr lang="zh-CN" altLang="zh-CN" dirty="0"/>
          </a:p>
          <a:p>
            <a:pPr algn="l"/>
            <a:r>
              <a:rPr lang="zh-CN" altLang="zh-CN" dirty="0"/>
              <a:t>　　</a:t>
            </a:r>
            <a:r>
              <a:rPr lang="en-US" altLang="zh-CN" dirty="0"/>
              <a:t>2.</a:t>
            </a:r>
            <a:r>
              <a:rPr lang="zh-CN" altLang="zh-CN" dirty="0"/>
              <a:t>掌握营销人员的仪表、语言、行为举止对消费者的影响</a:t>
            </a:r>
            <a:r>
              <a:rPr lang="en-US" altLang="zh-CN" dirty="0"/>
              <a:t>;</a:t>
            </a:r>
            <a:endParaRPr lang="zh-CN" altLang="zh-CN" dirty="0"/>
          </a:p>
          <a:p>
            <a:pPr algn="l"/>
            <a:r>
              <a:rPr lang="zh-CN" altLang="zh-CN" dirty="0"/>
              <a:t>　　</a:t>
            </a:r>
            <a:r>
              <a:rPr lang="en-US" altLang="zh-CN" dirty="0"/>
              <a:t>3.</a:t>
            </a:r>
            <a:r>
              <a:rPr lang="zh-CN" altLang="zh-CN" dirty="0"/>
              <a:t>了解营销人员个体心理对营销活动的影响</a:t>
            </a:r>
            <a:r>
              <a:rPr lang="en-US" altLang="zh-CN" dirty="0"/>
              <a:t>;</a:t>
            </a:r>
            <a:endParaRPr lang="zh-CN" altLang="zh-CN" dirty="0"/>
          </a:p>
          <a:p>
            <a:pPr algn="l"/>
            <a:r>
              <a:rPr lang="zh-CN" altLang="zh-CN" dirty="0"/>
              <a:t>　　</a:t>
            </a:r>
            <a:r>
              <a:rPr lang="en-US" altLang="zh-CN" dirty="0"/>
              <a:t>4.</a:t>
            </a:r>
            <a:r>
              <a:rPr lang="zh-CN" altLang="zh-CN" dirty="0"/>
              <a:t>掌握营销人员心理素质的培训与提高技巧。</a:t>
            </a:r>
            <a:endParaRPr lang="zh-CN" altLang="zh-CN" dirty="0"/>
          </a:p>
          <a:p>
            <a:pPr algn="l"/>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80696"/>
          </a:xfrm>
        </p:spPr>
        <p:txBody>
          <a:bodyPr>
            <a:noAutofit/>
          </a:bodyPr>
          <a:lstStyle/>
          <a:p>
            <a:r>
              <a:rPr lang="zh-CN" altLang="zh-CN" sz="3600" dirty="0"/>
              <a:t>第二节　营销人员心理对营销活动的影响</a:t>
            </a:r>
            <a:endParaRPr lang="zh-CN" altLang="zh-CN" sz="3600" dirty="0"/>
          </a:p>
        </p:txBody>
      </p:sp>
      <p:sp>
        <p:nvSpPr>
          <p:cNvPr id="3" name="内容占位符 2"/>
          <p:cNvSpPr>
            <a:spLocks noGrp="1"/>
          </p:cNvSpPr>
          <p:nvPr>
            <p:ph idx="1"/>
          </p:nvPr>
        </p:nvSpPr>
        <p:spPr/>
        <p:txBody>
          <a:bodyPr>
            <a:normAutofit fontScale="85000" lnSpcReduction="10000"/>
          </a:bodyPr>
          <a:lstStyle/>
          <a:p>
            <a:pPr marL="0" indent="0">
              <a:buNone/>
            </a:pPr>
            <a:r>
              <a:rPr lang="zh-CN" altLang="zh-CN" dirty="0"/>
              <a:t>一、营销人员的心理活动过程对企业经营活动的影响</a:t>
            </a:r>
            <a:endParaRPr lang="zh-CN" altLang="zh-CN" dirty="0"/>
          </a:p>
          <a:p>
            <a:pPr marL="0" indent="0">
              <a:buNone/>
            </a:pPr>
            <a:r>
              <a:rPr lang="zh-CN" altLang="zh-CN" dirty="0"/>
              <a:t>　　营销人员的心理活动过程是指营销人员在经营活动中支配其经营行为的心理活动的整个过程</a:t>
            </a:r>
            <a:r>
              <a:rPr lang="en-US" altLang="zh-CN" dirty="0"/>
              <a:t>,</a:t>
            </a:r>
            <a:r>
              <a:rPr lang="zh-CN" altLang="zh-CN" dirty="0"/>
              <a:t>包括认识活动、情感活动和意志活动三个方面。</a:t>
            </a:r>
            <a:endParaRPr lang="zh-CN" altLang="zh-CN" dirty="0"/>
          </a:p>
          <a:p>
            <a:pPr marL="0" indent="0">
              <a:buNone/>
            </a:pPr>
            <a:r>
              <a:rPr lang="en-US" altLang="zh-CN" dirty="0"/>
              <a:t>(</a:t>
            </a:r>
            <a:r>
              <a:rPr lang="zh-CN" altLang="zh-CN" dirty="0"/>
              <a:t>一</a:t>
            </a:r>
            <a:r>
              <a:rPr lang="en-US" altLang="zh-CN" dirty="0"/>
              <a:t>)</a:t>
            </a:r>
            <a:r>
              <a:rPr lang="zh-CN" altLang="zh-CN" dirty="0"/>
              <a:t>营销人员的认识活动对企业经营活动的影响</a:t>
            </a:r>
            <a:endParaRPr lang="zh-CN" altLang="zh-CN" dirty="0"/>
          </a:p>
          <a:p>
            <a:pPr marL="0" indent="0">
              <a:buNone/>
            </a:pPr>
            <a:r>
              <a:rPr lang="zh-CN" altLang="zh-CN" dirty="0"/>
              <a:t>　　营销人员的认识活动是营销人员心理活动的初始阶段</a:t>
            </a:r>
            <a:r>
              <a:rPr lang="en-US" altLang="zh-CN" dirty="0"/>
              <a:t>,</a:t>
            </a:r>
            <a:r>
              <a:rPr lang="zh-CN" altLang="zh-CN" dirty="0"/>
              <a:t>它是指通过营销人员自己的感知、记忆、想象、思维等活动</a:t>
            </a:r>
            <a:r>
              <a:rPr lang="en-US" altLang="zh-CN" dirty="0"/>
              <a:t>,</a:t>
            </a:r>
            <a:r>
              <a:rPr lang="zh-CN" altLang="zh-CN" dirty="0"/>
              <a:t>对与经营活动相关的客观事物的品质属性以及各方面联系的综合反映过程。</a:t>
            </a:r>
            <a:endParaRPr lang="zh-CN" altLang="zh-CN" dirty="0"/>
          </a:p>
          <a:p>
            <a:pPr marL="0" indent="0">
              <a:buNone/>
            </a:pPr>
            <a:r>
              <a:rPr lang="zh-CN" altLang="zh-CN" dirty="0"/>
              <a:t>　　</a:t>
            </a:r>
            <a:r>
              <a:rPr lang="zh-CN" altLang="zh-CN" dirty="0" smtClean="0"/>
              <a:t>营销</a:t>
            </a:r>
            <a:r>
              <a:rPr lang="zh-CN" altLang="zh-CN" dirty="0"/>
              <a:t>人员的认识直接影响着他们能否对企业经营活动形成正确的认识</a:t>
            </a:r>
            <a:r>
              <a:rPr lang="en-US" altLang="zh-CN" dirty="0"/>
              <a:t>,</a:t>
            </a:r>
            <a:r>
              <a:rPr lang="zh-CN" altLang="zh-CN" dirty="0"/>
              <a:t>从而影响营销人员的世界观</a:t>
            </a:r>
            <a:r>
              <a:rPr lang="en-US" altLang="zh-CN" dirty="0"/>
              <a:t>,</a:t>
            </a:r>
            <a:r>
              <a:rPr lang="zh-CN" altLang="zh-CN" dirty="0"/>
              <a:t>影响企业经营活动的经营观念、经营目的以及为实现经营目的所采取的方法和手段</a:t>
            </a:r>
            <a:r>
              <a:rPr lang="en-US" altLang="zh-CN" dirty="0"/>
              <a:t>,</a:t>
            </a:r>
            <a:r>
              <a:rPr lang="zh-CN" altLang="zh-CN" dirty="0"/>
              <a:t>最终影响服务质量的高低、决策的正确性以及经济效益的高低。</a:t>
            </a:r>
            <a:endParaRPr lang="zh-CN" altLang="zh-CN" dirty="0"/>
          </a:p>
          <a:p>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en-US" altLang="zh-CN" dirty="0"/>
              <a:t>(</a:t>
            </a:r>
            <a:r>
              <a:rPr lang="zh-CN" altLang="zh-CN" dirty="0"/>
              <a:t>二</a:t>
            </a:r>
            <a:r>
              <a:rPr lang="en-US" altLang="zh-CN" dirty="0"/>
              <a:t>)</a:t>
            </a:r>
            <a:r>
              <a:rPr lang="zh-CN" altLang="zh-CN" dirty="0"/>
              <a:t>营销人员的情感活动对企业经营活动的影响</a:t>
            </a:r>
            <a:endParaRPr lang="zh-CN" altLang="zh-CN" dirty="0"/>
          </a:p>
          <a:p>
            <a:pPr marL="0" indent="0">
              <a:buNone/>
            </a:pPr>
            <a:r>
              <a:rPr lang="zh-CN" altLang="zh-CN" dirty="0"/>
              <a:t>　　营销人员的情感活动是营销人员在从事企业经营活动的过程中</a:t>
            </a:r>
            <a:r>
              <a:rPr lang="en-US" altLang="zh-CN" dirty="0"/>
              <a:t>,</a:t>
            </a:r>
            <a:r>
              <a:rPr lang="zh-CN" altLang="zh-CN" dirty="0"/>
              <a:t>对企业经营活动的目标、方式、结果是否符合自己的需要而形成态度体验</a:t>
            </a:r>
            <a:r>
              <a:rPr lang="en-US" altLang="zh-CN" dirty="0"/>
              <a:t>,</a:t>
            </a:r>
            <a:r>
              <a:rPr lang="zh-CN" altLang="zh-CN" dirty="0"/>
              <a:t>是对企业经营活动的一种好恶的倾向。</a:t>
            </a:r>
            <a:endParaRPr lang="zh-CN" altLang="zh-CN" dirty="0"/>
          </a:p>
          <a:p>
            <a:pPr marL="0" indent="0">
              <a:buNone/>
            </a:pPr>
            <a:r>
              <a:rPr lang="zh-CN" altLang="zh-CN" dirty="0"/>
              <a:t>　　</a:t>
            </a:r>
            <a:r>
              <a:rPr lang="zh-CN" altLang="zh-CN" dirty="0" smtClean="0"/>
              <a:t>强烈</a:t>
            </a:r>
            <a:r>
              <a:rPr lang="zh-CN" altLang="zh-CN" dirty="0"/>
              <a:t>而深刻的积极情感</a:t>
            </a:r>
            <a:r>
              <a:rPr lang="en-US" altLang="zh-CN" dirty="0"/>
              <a:t>,</a:t>
            </a:r>
            <a:r>
              <a:rPr lang="zh-CN" altLang="zh-CN" dirty="0"/>
              <a:t>一方面可以推动营销人员进行有益于消费者的各种经营活动</a:t>
            </a:r>
            <a:r>
              <a:rPr lang="en-US" altLang="zh-CN" dirty="0"/>
              <a:t>;</a:t>
            </a:r>
            <a:r>
              <a:rPr lang="zh-CN" altLang="zh-CN" dirty="0"/>
              <a:t>另一方面又可以反射给消费者</a:t>
            </a:r>
            <a:r>
              <a:rPr lang="en-US" altLang="zh-CN" dirty="0"/>
              <a:t>,</a:t>
            </a:r>
            <a:r>
              <a:rPr lang="zh-CN" altLang="zh-CN" dirty="0"/>
              <a:t>在买卖双方之间建立更加融洽的气氛。</a:t>
            </a:r>
            <a:endParaRPr lang="zh-CN" altLang="zh-CN" dirty="0"/>
          </a:p>
          <a:p>
            <a:pPr marL="0" indent="0">
              <a:buNone/>
            </a:pPr>
            <a:r>
              <a:rPr lang="en-US" altLang="zh-CN" dirty="0"/>
              <a:t>(</a:t>
            </a:r>
            <a:r>
              <a:rPr lang="zh-CN" altLang="zh-CN" dirty="0"/>
              <a:t>三</a:t>
            </a:r>
            <a:r>
              <a:rPr lang="en-US" altLang="zh-CN" dirty="0"/>
              <a:t>)</a:t>
            </a:r>
            <a:r>
              <a:rPr lang="zh-CN" altLang="zh-CN" dirty="0"/>
              <a:t>营销人员的意志活动对企业经营活动的影响</a:t>
            </a:r>
            <a:endParaRPr lang="zh-CN" altLang="zh-CN" dirty="0"/>
          </a:p>
          <a:p>
            <a:pPr marL="0" indent="0">
              <a:buNone/>
            </a:pPr>
            <a:r>
              <a:rPr lang="zh-CN" altLang="zh-CN" dirty="0"/>
              <a:t>　　营销人员的意志活动是营销人员自觉地确定经营目标</a:t>
            </a:r>
            <a:r>
              <a:rPr lang="en-US" altLang="zh-CN" dirty="0"/>
              <a:t>,</a:t>
            </a:r>
            <a:r>
              <a:rPr lang="zh-CN" altLang="zh-CN" dirty="0"/>
              <a:t>并为达到经营目标而有计划地组织自己的行动</a:t>
            </a:r>
            <a:r>
              <a:rPr lang="en-US" altLang="zh-CN" dirty="0"/>
              <a:t>,</a:t>
            </a:r>
            <a:r>
              <a:rPr lang="zh-CN" altLang="zh-CN" dirty="0"/>
              <a:t>克服行动中的各种困难的心理过程。营销人员意志活动的特殊作用在于能自觉地努力去确定经营目标</a:t>
            </a:r>
            <a:r>
              <a:rPr lang="en-US" altLang="zh-CN" dirty="0"/>
              <a:t>,</a:t>
            </a:r>
            <a:r>
              <a:rPr lang="zh-CN" altLang="zh-CN" dirty="0"/>
              <a:t>并且保证经营目标的实现。</a:t>
            </a: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7500" lnSpcReduction="20000"/>
          </a:bodyPr>
          <a:lstStyle/>
          <a:p>
            <a:pPr marL="0" indent="0">
              <a:buNone/>
            </a:pPr>
            <a:r>
              <a:rPr lang="zh-CN" altLang="zh-CN" dirty="0"/>
              <a:t>二、营销人员的个性心理特征对企业经营活动的影响</a:t>
            </a:r>
            <a:endParaRPr lang="zh-CN" altLang="zh-CN" dirty="0"/>
          </a:p>
          <a:p>
            <a:pPr marL="0" indent="0">
              <a:buNone/>
            </a:pPr>
            <a:r>
              <a:rPr lang="en-US" altLang="zh-CN" dirty="0"/>
              <a:t>(</a:t>
            </a:r>
            <a:r>
              <a:rPr lang="zh-CN" altLang="zh-CN" dirty="0"/>
              <a:t>一</a:t>
            </a:r>
            <a:r>
              <a:rPr lang="en-US" altLang="zh-CN" dirty="0"/>
              <a:t>)</a:t>
            </a:r>
            <a:r>
              <a:rPr lang="zh-CN" altLang="zh-CN" dirty="0"/>
              <a:t>营销人员的性格对企业经营活动的影响</a:t>
            </a:r>
            <a:endParaRPr lang="zh-CN" altLang="zh-CN" dirty="0"/>
          </a:p>
          <a:p>
            <a:pPr marL="0" indent="0">
              <a:buNone/>
            </a:pPr>
            <a:r>
              <a:rPr lang="zh-CN" altLang="zh-CN" dirty="0"/>
              <a:t>　　营销人员的性格是在营销人员的生理素质基础上</a:t>
            </a:r>
            <a:r>
              <a:rPr lang="en-US" altLang="zh-CN" dirty="0"/>
              <a:t>,</a:t>
            </a:r>
            <a:r>
              <a:rPr lang="zh-CN" altLang="zh-CN" dirty="0"/>
              <a:t>在企业经营活动中形成、发展和变化的</a:t>
            </a:r>
            <a:r>
              <a:rPr lang="en-US" altLang="zh-CN" dirty="0"/>
              <a:t>,</a:t>
            </a:r>
            <a:r>
              <a:rPr lang="zh-CN" altLang="zh-CN" dirty="0"/>
              <a:t>对企业经营活动的态度和经营方式中经常表现出来的稳定倾向。营销人员的性格是营销人员个性心理中最核心的内容</a:t>
            </a:r>
            <a:r>
              <a:rPr lang="en-US" altLang="zh-CN" dirty="0"/>
              <a:t>,</a:t>
            </a:r>
            <a:r>
              <a:rPr lang="zh-CN" altLang="zh-CN" dirty="0"/>
              <a:t>它是决定营销人员行为倾向的最重要的心理特征之一。</a:t>
            </a:r>
            <a:endParaRPr lang="zh-CN" altLang="zh-CN" dirty="0"/>
          </a:p>
          <a:p>
            <a:pPr marL="0" indent="0">
              <a:buNone/>
            </a:pPr>
            <a:r>
              <a:rPr lang="zh-CN" altLang="zh-CN" dirty="0"/>
              <a:t>　　具有不同性格特征的营销人员在其行为倾向、行为内容方面表现出不同的特点</a:t>
            </a:r>
            <a:r>
              <a:rPr lang="en-US" altLang="zh-CN" dirty="0"/>
              <a:t>,</a:t>
            </a:r>
            <a:r>
              <a:rPr lang="zh-CN" altLang="zh-CN" dirty="0"/>
              <a:t>从而对企业经营活动产生不同的影响。具有内向型性格特征的营销人员往往难以迅速适应快速变化的市场环境</a:t>
            </a:r>
            <a:r>
              <a:rPr lang="en-US" altLang="zh-CN" dirty="0"/>
              <a:t>,</a:t>
            </a:r>
            <a:r>
              <a:rPr lang="zh-CN" altLang="zh-CN" dirty="0"/>
              <a:t>但却能认真思考经营活动过程中所出现的问题</a:t>
            </a:r>
            <a:r>
              <a:rPr lang="en-US" altLang="zh-CN" dirty="0"/>
              <a:t>;</a:t>
            </a:r>
            <a:r>
              <a:rPr lang="zh-CN" altLang="zh-CN" dirty="0"/>
              <a:t>具有外向型性格特征的营销人员往往能迅速适应多变的市场环境</a:t>
            </a:r>
            <a:r>
              <a:rPr lang="en-US" altLang="zh-CN" dirty="0"/>
              <a:t>,</a:t>
            </a:r>
            <a:r>
              <a:rPr lang="zh-CN" altLang="zh-CN" dirty="0"/>
              <a:t>但却难以从细微变化中发现市场机会</a:t>
            </a:r>
            <a:r>
              <a:rPr lang="en-US" altLang="zh-CN" dirty="0"/>
              <a:t>;</a:t>
            </a:r>
            <a:r>
              <a:rPr lang="zh-CN" altLang="zh-CN" dirty="0"/>
              <a:t>具有理智型性格特征的营销人员常常能以科学的方法来指导经营活动</a:t>
            </a:r>
            <a:r>
              <a:rPr lang="en-US" altLang="zh-CN" dirty="0"/>
              <a:t>,</a:t>
            </a:r>
            <a:r>
              <a:rPr lang="zh-CN" altLang="zh-CN" dirty="0"/>
              <a:t>但却缺乏适应市场变化的灵活性</a:t>
            </a:r>
            <a:r>
              <a:rPr lang="en-US" altLang="zh-CN" dirty="0"/>
              <a:t>;</a:t>
            </a:r>
            <a:r>
              <a:rPr lang="zh-CN" altLang="zh-CN" dirty="0"/>
              <a:t>具有情绪型性格特征的营销人员在从事经营活动过程中我行我素</a:t>
            </a:r>
            <a:r>
              <a:rPr lang="en-US" altLang="zh-CN" dirty="0"/>
              <a:t>,</a:t>
            </a:r>
            <a:r>
              <a:rPr lang="zh-CN" altLang="zh-CN" dirty="0"/>
              <a:t>一旦活动内容与经营目标不一致</a:t>
            </a:r>
            <a:r>
              <a:rPr lang="en-US" altLang="zh-CN" dirty="0"/>
              <a:t>,</a:t>
            </a:r>
            <a:r>
              <a:rPr lang="zh-CN" altLang="zh-CN" dirty="0"/>
              <a:t>必将给企业带来重大的负效应影响</a:t>
            </a:r>
            <a:r>
              <a:rPr lang="en-US" altLang="zh-CN" dirty="0"/>
              <a:t>;</a:t>
            </a:r>
            <a:r>
              <a:rPr lang="zh-CN" altLang="zh-CN" dirty="0"/>
              <a:t>具有意志型性格特征的营销人员的经营活动目标比较明确</a:t>
            </a:r>
            <a:r>
              <a:rPr lang="en-US" altLang="zh-CN" dirty="0"/>
              <a:t>,</a:t>
            </a:r>
            <a:r>
              <a:rPr lang="zh-CN" altLang="zh-CN" dirty="0"/>
              <a:t>往往对实现企业经营目标起到积极的促进作用。</a:t>
            </a:r>
            <a:endParaRPr lang="zh-CN" altLang="zh-CN" dirty="0"/>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68760"/>
            <a:ext cx="8229600" cy="5055840"/>
          </a:xfrm>
        </p:spPr>
        <p:txBody>
          <a:bodyPr>
            <a:normAutofit fontScale="77500" lnSpcReduction="20000"/>
          </a:bodyPr>
          <a:lstStyle/>
          <a:p>
            <a:pPr marL="0" indent="0">
              <a:buNone/>
            </a:pPr>
            <a:r>
              <a:rPr lang="en-US" altLang="zh-CN" dirty="0"/>
              <a:t>(</a:t>
            </a:r>
            <a:r>
              <a:rPr lang="zh-CN" altLang="zh-CN" dirty="0"/>
              <a:t>二</a:t>
            </a:r>
            <a:r>
              <a:rPr lang="en-US" altLang="zh-CN" dirty="0"/>
              <a:t>)</a:t>
            </a:r>
            <a:r>
              <a:rPr lang="zh-CN" altLang="zh-CN" dirty="0"/>
              <a:t>营销人员的兴趣对企业经营活动的影响</a:t>
            </a:r>
            <a:endParaRPr lang="zh-CN" altLang="zh-CN" dirty="0"/>
          </a:p>
          <a:p>
            <a:pPr marL="0" indent="0">
              <a:buNone/>
            </a:pPr>
            <a:r>
              <a:rPr lang="zh-CN" altLang="zh-CN" dirty="0"/>
              <a:t>　　营销人员的兴趣是在需要的基础上产生和发展的</a:t>
            </a:r>
            <a:r>
              <a:rPr lang="en-US" altLang="zh-CN" dirty="0"/>
              <a:t>,</a:t>
            </a:r>
            <a:r>
              <a:rPr lang="zh-CN" altLang="zh-CN" dirty="0"/>
              <a:t>是营销人员积极探究企业经营活动以及与企业经营活动有关的各种事物的认识倾向</a:t>
            </a:r>
            <a:r>
              <a:rPr lang="en-US" altLang="zh-CN" dirty="0"/>
              <a:t>,</a:t>
            </a:r>
            <a:r>
              <a:rPr lang="zh-CN" altLang="zh-CN" dirty="0"/>
              <a:t>反映营销人员的活动倾向。如果营销人员对与企业经营活动有关的一些活动产生兴趣</a:t>
            </a:r>
            <a:r>
              <a:rPr lang="en-US" altLang="zh-CN" dirty="0"/>
              <a:t>,</a:t>
            </a:r>
            <a:r>
              <a:rPr lang="zh-CN" altLang="zh-CN" dirty="0"/>
              <a:t>那么就会经常关心和积极收集有关信息</a:t>
            </a:r>
            <a:r>
              <a:rPr lang="en-US" altLang="zh-CN" dirty="0"/>
              <a:t>,</a:t>
            </a:r>
            <a:r>
              <a:rPr lang="zh-CN" altLang="zh-CN" dirty="0"/>
              <a:t>并想方设法按更好的方式去从事该项活动。培养营销人员对工作的兴趣能够使营销人员长期保持对工作的积极性</a:t>
            </a:r>
            <a:r>
              <a:rPr lang="en-US" altLang="zh-CN" dirty="0"/>
              <a:t>,</a:t>
            </a:r>
            <a:r>
              <a:rPr lang="zh-CN" altLang="zh-CN" dirty="0"/>
              <a:t>形成创造性的企业劳动态度</a:t>
            </a:r>
            <a:r>
              <a:rPr lang="en-US" altLang="zh-CN" dirty="0"/>
              <a:t>,</a:t>
            </a:r>
            <a:r>
              <a:rPr lang="zh-CN" altLang="zh-CN" dirty="0"/>
              <a:t>对企业经营活动起到积极的促进作用。</a:t>
            </a:r>
            <a:endParaRPr lang="zh-CN" altLang="zh-CN" dirty="0"/>
          </a:p>
          <a:p>
            <a:pPr marL="0" indent="0">
              <a:buNone/>
            </a:pPr>
            <a:r>
              <a:rPr lang="en-US" altLang="zh-CN" dirty="0"/>
              <a:t>(</a:t>
            </a:r>
            <a:r>
              <a:rPr lang="zh-CN" altLang="zh-CN" dirty="0"/>
              <a:t>三</a:t>
            </a:r>
            <a:r>
              <a:rPr lang="en-US" altLang="zh-CN" dirty="0"/>
              <a:t>)</a:t>
            </a:r>
            <a:r>
              <a:rPr lang="zh-CN" altLang="zh-CN" dirty="0"/>
              <a:t>营销人员的能力对企业经营活动的影响</a:t>
            </a:r>
            <a:endParaRPr lang="zh-CN" altLang="zh-CN" dirty="0"/>
          </a:p>
          <a:p>
            <a:pPr marL="0" indent="0">
              <a:buNone/>
            </a:pPr>
            <a:r>
              <a:rPr lang="zh-CN" altLang="zh-CN" dirty="0"/>
              <a:t>　　营销人员的能力是指与营销人员顺利地完成企业经营活动有关的心理特征</a:t>
            </a:r>
            <a:r>
              <a:rPr lang="en-US" altLang="zh-CN" dirty="0"/>
              <a:t>,</a:t>
            </a:r>
            <a:r>
              <a:rPr lang="zh-CN" altLang="zh-CN" dirty="0"/>
              <a:t>是营销人员从事企业经营活动的本领。营销人员能力的差别一方面表现在不同的人员在不同的领域存在着不同性质的能力</a:t>
            </a:r>
            <a:r>
              <a:rPr lang="en-US" altLang="zh-CN" dirty="0"/>
              <a:t>,</a:t>
            </a:r>
            <a:r>
              <a:rPr lang="zh-CN" altLang="zh-CN" dirty="0"/>
              <a:t>另一方面表现在不同的人员在相同的领域能力大小的不同。不同的企业经营活动要求营销人员具有不同性质的能力和相应的能力水平。营销人员在企业经营活动各方面的不同能力</a:t>
            </a:r>
            <a:r>
              <a:rPr lang="en-US" altLang="zh-CN" dirty="0"/>
              <a:t>,</a:t>
            </a:r>
            <a:r>
              <a:rPr lang="zh-CN" altLang="zh-CN" dirty="0"/>
              <a:t>决定着其在该方面活动效率的高低。如果营销人员的能力性质与其所从事的企业经营活动要求相符合</a:t>
            </a:r>
            <a:r>
              <a:rPr lang="en-US" altLang="zh-CN" dirty="0"/>
              <a:t>,</a:t>
            </a:r>
            <a:r>
              <a:rPr lang="zh-CN" altLang="zh-CN" dirty="0"/>
              <a:t>那么</a:t>
            </a:r>
            <a:r>
              <a:rPr lang="en-US" altLang="zh-CN" dirty="0"/>
              <a:t>,</a:t>
            </a:r>
            <a:r>
              <a:rPr lang="zh-CN" altLang="zh-CN" dirty="0"/>
              <a:t>该能力越强</a:t>
            </a:r>
            <a:r>
              <a:rPr lang="en-US" altLang="zh-CN" dirty="0"/>
              <a:t>,</a:t>
            </a:r>
            <a:r>
              <a:rPr lang="zh-CN" altLang="zh-CN" dirty="0"/>
              <a:t>企业经营活动的效率越高</a:t>
            </a:r>
            <a:r>
              <a:rPr lang="en-US" altLang="zh-CN" dirty="0"/>
              <a:t>;</a:t>
            </a:r>
            <a:r>
              <a:rPr lang="zh-CN" altLang="zh-CN" dirty="0"/>
              <a:t>相反</a:t>
            </a:r>
            <a:r>
              <a:rPr lang="en-US" altLang="zh-CN" dirty="0"/>
              <a:t>,</a:t>
            </a:r>
            <a:r>
              <a:rPr lang="zh-CN" altLang="zh-CN" dirty="0"/>
              <a:t>企业经营活动的效率就越低。</a:t>
            </a:r>
            <a:endParaRPr lang="zh-CN" altLang="zh-CN" dirty="0"/>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20000"/>
          </a:bodyPr>
          <a:lstStyle/>
          <a:p>
            <a:pPr marL="0" indent="0">
              <a:buNone/>
            </a:pPr>
            <a:r>
              <a:rPr lang="en-US" altLang="zh-CN" dirty="0"/>
              <a:t>(</a:t>
            </a:r>
            <a:r>
              <a:rPr lang="zh-CN" altLang="zh-CN" dirty="0"/>
              <a:t>四</a:t>
            </a:r>
            <a:r>
              <a:rPr lang="en-US" altLang="zh-CN" dirty="0"/>
              <a:t>)</a:t>
            </a:r>
            <a:r>
              <a:rPr lang="zh-CN" altLang="zh-CN" dirty="0"/>
              <a:t>营销人员的气质对企业经营活动的影响</a:t>
            </a:r>
            <a:endParaRPr lang="zh-CN" altLang="zh-CN" dirty="0"/>
          </a:p>
          <a:p>
            <a:pPr marL="0" indent="0">
              <a:buNone/>
            </a:pPr>
            <a:r>
              <a:rPr lang="zh-CN" altLang="zh-CN" dirty="0"/>
              <a:t>　　营销人员的气质是营销人员典型地表现于心理过程的强度、心理过程的速度和稳定性以及心理活动的指向性等动力方面的特点</a:t>
            </a:r>
            <a:r>
              <a:rPr lang="en-US" altLang="zh-CN" dirty="0"/>
              <a:t>,</a:t>
            </a:r>
            <a:r>
              <a:rPr lang="zh-CN" altLang="zh-CN" dirty="0"/>
              <a:t>反映了企业经营人员经营活动的方式。气质虽然不能决定营销人员的经营业绩</a:t>
            </a:r>
            <a:r>
              <a:rPr lang="en-US" altLang="zh-CN" dirty="0"/>
              <a:t>,</a:t>
            </a:r>
            <a:r>
              <a:rPr lang="zh-CN" altLang="zh-CN" dirty="0"/>
              <a:t>但却能影响其情感和行动以及企业经营活动的效率</a:t>
            </a:r>
            <a:r>
              <a:rPr lang="en-US" altLang="zh-CN" dirty="0"/>
              <a:t>,</a:t>
            </a:r>
            <a:r>
              <a:rPr lang="zh-CN" altLang="zh-CN" dirty="0"/>
              <a:t>从而对企业经营活动产生影响。具有不同气质类型的营销人员</a:t>
            </a:r>
            <a:r>
              <a:rPr lang="en-US" altLang="zh-CN" dirty="0"/>
              <a:t>,</a:t>
            </a:r>
            <a:r>
              <a:rPr lang="zh-CN" altLang="zh-CN" dirty="0"/>
              <a:t>其经营活动方式表现也不同。活泼型营销人员具有明显的多血质气质特征</a:t>
            </a:r>
            <a:r>
              <a:rPr lang="en-US" altLang="zh-CN" dirty="0"/>
              <a:t>,</a:t>
            </a:r>
            <a:r>
              <a:rPr lang="zh-CN" altLang="zh-CN" dirty="0"/>
              <a:t>容易与购买决策者或购买者接近</a:t>
            </a:r>
            <a:r>
              <a:rPr lang="en-US" altLang="zh-CN" dirty="0"/>
              <a:t>,</a:t>
            </a:r>
            <a:r>
              <a:rPr lang="zh-CN" altLang="zh-CN" dirty="0"/>
              <a:t>容易促成购买者的购买</a:t>
            </a:r>
            <a:r>
              <a:rPr lang="en-US" altLang="zh-CN" dirty="0"/>
              <a:t>;</a:t>
            </a:r>
            <a:r>
              <a:rPr lang="zh-CN" altLang="zh-CN" dirty="0"/>
              <a:t>冷静型营销人员具有明显的黏液质气质特征</a:t>
            </a:r>
            <a:r>
              <a:rPr lang="en-US" altLang="zh-CN" dirty="0"/>
              <a:t>,</a:t>
            </a:r>
            <a:r>
              <a:rPr lang="zh-CN" altLang="zh-CN" dirty="0"/>
              <a:t>介绍商品比较客观</a:t>
            </a:r>
            <a:r>
              <a:rPr lang="en-US" altLang="zh-CN" dirty="0"/>
              <a:t>,</a:t>
            </a:r>
            <a:r>
              <a:rPr lang="zh-CN" altLang="zh-CN" dirty="0"/>
              <a:t>但与购买者有一定的距离</a:t>
            </a:r>
            <a:r>
              <a:rPr lang="en-US" altLang="zh-CN" dirty="0"/>
              <a:t>,</a:t>
            </a:r>
            <a:r>
              <a:rPr lang="zh-CN" altLang="zh-CN" dirty="0"/>
              <a:t>容易就技术性强、价格高昂的特殊商品促成交易</a:t>
            </a:r>
            <a:r>
              <a:rPr lang="en-US" altLang="zh-CN" dirty="0"/>
              <a:t>;</a:t>
            </a:r>
            <a:r>
              <a:rPr lang="zh-CN" altLang="zh-CN" dirty="0"/>
              <a:t>温顺型营销人员具有多血质和黏液质的某些气质特征</a:t>
            </a:r>
            <a:r>
              <a:rPr lang="en-US" altLang="zh-CN" dirty="0"/>
              <a:t>,</a:t>
            </a:r>
            <a:r>
              <a:rPr lang="zh-CN" altLang="zh-CN" dirty="0"/>
              <a:t>能够顺从消费者的意见</a:t>
            </a:r>
            <a:r>
              <a:rPr lang="en-US" altLang="zh-CN" dirty="0"/>
              <a:t>,</a:t>
            </a:r>
            <a:r>
              <a:rPr lang="zh-CN" altLang="zh-CN" dirty="0"/>
              <a:t>满足消费者的挑选要求</a:t>
            </a:r>
            <a:r>
              <a:rPr lang="en-US" altLang="zh-CN" dirty="0"/>
              <a:t>;</a:t>
            </a:r>
            <a:r>
              <a:rPr lang="zh-CN" altLang="zh-CN" dirty="0"/>
              <a:t>急躁型营销人员具有明显的胆汁质气质特征</a:t>
            </a:r>
            <a:r>
              <a:rPr lang="en-US" altLang="zh-CN" dirty="0"/>
              <a:t>,</a:t>
            </a:r>
            <a:r>
              <a:rPr lang="zh-CN" altLang="zh-CN" dirty="0"/>
              <a:t>对消费者接待热情</a:t>
            </a:r>
            <a:r>
              <a:rPr lang="en-US" altLang="zh-CN" dirty="0"/>
              <a:t>,</a:t>
            </a:r>
            <a:r>
              <a:rPr lang="zh-CN" altLang="zh-CN" dirty="0"/>
              <a:t>能主动推荐商品</a:t>
            </a:r>
            <a:r>
              <a:rPr lang="en-US" altLang="zh-CN" dirty="0"/>
              <a:t>,</a:t>
            </a:r>
            <a:r>
              <a:rPr lang="zh-CN" altLang="zh-CN" dirty="0"/>
              <a:t>工作积极性高</a:t>
            </a:r>
            <a:r>
              <a:rPr lang="en-US" altLang="zh-CN" dirty="0"/>
              <a:t>;</a:t>
            </a:r>
            <a:r>
              <a:rPr lang="zh-CN" altLang="zh-CN" dirty="0"/>
              <a:t>沉默型营销人员具有明显的抑郁质气质特征</a:t>
            </a:r>
            <a:r>
              <a:rPr lang="en-US" altLang="zh-CN" dirty="0"/>
              <a:t>,</a:t>
            </a:r>
            <a:r>
              <a:rPr lang="zh-CN" altLang="zh-CN" dirty="0"/>
              <a:t>对市场环境变化具有较高的敏感性。</a:t>
            </a:r>
            <a:endParaRPr lang="zh-CN" altLang="zh-CN" dirty="0"/>
          </a:p>
          <a:p>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636680"/>
          </a:xfrm>
        </p:spPr>
        <p:txBody>
          <a:bodyPr>
            <a:noAutofit/>
          </a:bodyPr>
          <a:lstStyle/>
          <a:p>
            <a:r>
              <a:rPr lang="zh-CN" altLang="zh-CN" sz="3600" dirty="0"/>
              <a:t>第三节　营销人员心理素质的培训与提高</a:t>
            </a:r>
            <a:endParaRPr lang="zh-CN" altLang="zh-CN" sz="3600" dirty="0"/>
          </a:p>
        </p:txBody>
      </p:sp>
      <p:sp>
        <p:nvSpPr>
          <p:cNvPr id="3" name="内容占位符 2"/>
          <p:cNvSpPr>
            <a:spLocks noGrp="1"/>
          </p:cNvSpPr>
          <p:nvPr>
            <p:ph idx="1"/>
          </p:nvPr>
        </p:nvSpPr>
        <p:spPr/>
        <p:txBody>
          <a:bodyPr/>
          <a:lstStyle/>
          <a:p>
            <a:pPr marL="0" indent="0">
              <a:buNone/>
            </a:pPr>
            <a:r>
              <a:rPr lang="zh-CN" altLang="zh-CN" dirty="0"/>
              <a:t>一、心理素质的内涵</a:t>
            </a:r>
            <a:endParaRPr lang="zh-CN" altLang="zh-CN" dirty="0"/>
          </a:p>
          <a:p>
            <a:pPr marL="0" indent="0">
              <a:buNone/>
            </a:pPr>
            <a:r>
              <a:rPr lang="zh-CN" altLang="zh-CN" dirty="0"/>
              <a:t>　　从常识意义上说</a:t>
            </a:r>
            <a:r>
              <a:rPr lang="en-US" altLang="zh-CN" dirty="0"/>
              <a:t>,</a:t>
            </a:r>
            <a:r>
              <a:rPr lang="zh-CN" altLang="zh-CN" dirty="0"/>
              <a:t>素质是人在从事某种活动时所需要的基础与条件。平时我们批评一位推销人员工作业绩太差</a:t>
            </a:r>
            <a:r>
              <a:rPr lang="en-US" altLang="zh-CN" dirty="0"/>
              <a:t>,</a:t>
            </a:r>
            <a:r>
              <a:rPr lang="zh-CN" altLang="zh-CN" dirty="0"/>
              <a:t>常说“他素质不过关”或“他不具备推销员的素质”。这里的素质是相对于推销工作而言</a:t>
            </a:r>
            <a:r>
              <a:rPr lang="en-US" altLang="zh-CN" dirty="0"/>
              <a:t>,</a:t>
            </a:r>
            <a:r>
              <a:rPr lang="zh-CN" altLang="zh-CN" dirty="0"/>
              <a:t>是指缺乏自信、没有必要的知识训练或者没有良好的自我表达能力等。素质成为我们经常使用的评价一个人能力的口头语。因此</a:t>
            </a:r>
            <a:r>
              <a:rPr lang="en-US" altLang="zh-CN" dirty="0"/>
              <a:t>,</a:t>
            </a:r>
            <a:r>
              <a:rPr lang="zh-CN" altLang="zh-CN" dirty="0"/>
              <a:t>有人认为各种素质的统一体就是人</a:t>
            </a:r>
            <a:r>
              <a:rPr lang="en-US" altLang="zh-CN" dirty="0"/>
              <a:t>,</a:t>
            </a:r>
            <a:r>
              <a:rPr lang="zh-CN" altLang="zh-CN" dirty="0"/>
              <a:t>素质的含义已超过单纯意义上的解剖生理学范围</a:t>
            </a:r>
            <a:r>
              <a:rPr lang="en-US" altLang="zh-CN" dirty="0"/>
              <a:t>,</a:t>
            </a:r>
            <a:r>
              <a:rPr lang="zh-CN" altLang="zh-CN" dirty="0"/>
              <a:t>成为能力的代名词。</a:t>
            </a:r>
            <a:endParaRPr lang="zh-CN" altLang="zh-CN" dirty="0"/>
          </a:p>
          <a:p>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marL="0" indent="0">
              <a:buNone/>
            </a:pPr>
            <a:r>
              <a:rPr lang="zh-CN" altLang="zh-CN" dirty="0"/>
              <a:t>　　具体分析人的素质时</a:t>
            </a:r>
            <a:r>
              <a:rPr lang="en-US" altLang="zh-CN" dirty="0"/>
              <a:t>,</a:t>
            </a:r>
            <a:r>
              <a:rPr lang="zh-CN" altLang="zh-CN" dirty="0"/>
              <a:t>必须结合特定的活动来进行。一般从四个方面来探讨人的素质的内容</a:t>
            </a:r>
            <a:r>
              <a:rPr lang="en-US" altLang="zh-CN" dirty="0"/>
              <a:t>:</a:t>
            </a:r>
            <a:r>
              <a:rPr lang="zh-CN" altLang="zh-CN" dirty="0"/>
              <a:t>心理素质、行为素质、文化素质和思想素质。这几个方面都统一于人的心理与行为的协调</a:t>
            </a:r>
            <a:r>
              <a:rPr lang="en-US" altLang="zh-CN" dirty="0"/>
              <a:t>,</a:t>
            </a:r>
            <a:r>
              <a:rPr lang="zh-CN" altLang="zh-CN" dirty="0"/>
              <a:t>因而可以用心理素质这一概念来涵盖人的基本素质。</a:t>
            </a:r>
            <a:endParaRPr lang="zh-CN" altLang="zh-CN" dirty="0"/>
          </a:p>
          <a:p>
            <a:pPr marL="0" indent="0">
              <a:buNone/>
            </a:pPr>
            <a:r>
              <a:rPr lang="zh-CN" altLang="zh-CN" dirty="0"/>
              <a:t>　　我国学者马谋超总结出成功的营销人员应具备以下素质</a:t>
            </a:r>
            <a:r>
              <a:rPr lang="en-US" altLang="zh-CN" dirty="0"/>
              <a:t>:(1)</a:t>
            </a:r>
            <a:r>
              <a:rPr lang="zh-CN" altLang="zh-CN" dirty="0"/>
              <a:t>良好的人际关系</a:t>
            </a:r>
            <a:r>
              <a:rPr lang="en-US" altLang="zh-CN" dirty="0"/>
              <a:t>;(2)</a:t>
            </a:r>
            <a:r>
              <a:rPr lang="zh-CN" altLang="zh-CN" dirty="0"/>
              <a:t>悟性与良知</a:t>
            </a:r>
            <a:r>
              <a:rPr lang="en-US" altLang="zh-CN" dirty="0"/>
              <a:t>;(3)</a:t>
            </a:r>
            <a:r>
              <a:rPr lang="zh-CN" altLang="zh-CN" dirty="0"/>
              <a:t>体察自己的预感、直觉和潜意识提供的信息</a:t>
            </a:r>
            <a:r>
              <a:rPr lang="en-US" altLang="zh-CN" dirty="0"/>
              <a:t>;(4)</a:t>
            </a:r>
            <a:r>
              <a:rPr lang="zh-CN" altLang="zh-CN" dirty="0"/>
              <a:t>既是专家</a:t>
            </a:r>
            <a:r>
              <a:rPr lang="en-US" altLang="zh-CN" dirty="0"/>
              <a:t>,</a:t>
            </a:r>
            <a:r>
              <a:rPr lang="zh-CN" altLang="zh-CN" dirty="0"/>
              <a:t>又是杂家</a:t>
            </a:r>
            <a:r>
              <a:rPr lang="en-US" altLang="zh-CN" dirty="0"/>
              <a:t>;(5)</a:t>
            </a:r>
            <a:r>
              <a:rPr lang="zh-CN" altLang="zh-CN" dirty="0"/>
              <a:t>充分的自信</a:t>
            </a:r>
            <a:r>
              <a:rPr lang="en-US" altLang="zh-CN" dirty="0"/>
              <a:t>;(6)</a:t>
            </a:r>
            <a:r>
              <a:rPr lang="zh-CN" altLang="zh-CN" dirty="0"/>
              <a:t>富于冒险精神</a:t>
            </a:r>
            <a:r>
              <a:rPr lang="en-US" altLang="zh-CN" dirty="0"/>
              <a:t>;(7)</a:t>
            </a:r>
            <a:r>
              <a:rPr lang="zh-CN" altLang="zh-CN" dirty="0"/>
              <a:t>付诸行动</a:t>
            </a:r>
            <a:r>
              <a:rPr lang="en-US" altLang="zh-CN" dirty="0"/>
              <a:t>;(8)</a:t>
            </a:r>
            <a:r>
              <a:rPr lang="zh-CN" altLang="zh-CN" dirty="0"/>
              <a:t>灵活、适应性强</a:t>
            </a:r>
            <a:r>
              <a:rPr lang="en-US" altLang="zh-CN" dirty="0"/>
              <a:t>;(9)</a:t>
            </a:r>
            <a:r>
              <a:rPr lang="zh-CN" altLang="zh-CN" dirty="0"/>
              <a:t>良好的态度倾向</a:t>
            </a:r>
            <a:r>
              <a:rPr lang="en-US" altLang="zh-CN" dirty="0"/>
              <a:t>;(10)</a:t>
            </a:r>
            <a:r>
              <a:rPr lang="zh-CN" altLang="zh-CN" dirty="0"/>
              <a:t>执着</a:t>
            </a:r>
            <a:r>
              <a:rPr lang="en-US" altLang="zh-CN" dirty="0"/>
              <a:t>;(11)</a:t>
            </a:r>
            <a:r>
              <a:rPr lang="zh-CN" altLang="zh-CN" dirty="0"/>
              <a:t>守信</a:t>
            </a:r>
            <a:r>
              <a:rPr lang="en-US" altLang="zh-CN" dirty="0"/>
              <a:t>;(12)</a:t>
            </a:r>
            <a:r>
              <a:rPr lang="zh-CN" altLang="zh-CN" dirty="0"/>
              <a:t>诚实坦白、光明正大。</a:t>
            </a:r>
            <a:endParaRPr lang="zh-CN" altLang="zh-CN" dirty="0"/>
          </a:p>
          <a:p>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7500" lnSpcReduction="20000"/>
          </a:bodyPr>
          <a:lstStyle/>
          <a:p>
            <a:pPr marL="0" indent="0">
              <a:buNone/>
            </a:pPr>
            <a:r>
              <a:rPr lang="zh-CN" altLang="zh-CN" dirty="0"/>
              <a:t>　　我国台湾地区的钟隆津在《商业心理学》一书中列出了营销人员应具备</a:t>
            </a:r>
            <a:r>
              <a:rPr lang="en-US" altLang="zh-CN" dirty="0"/>
              <a:t>16</a:t>
            </a:r>
            <a:r>
              <a:rPr lang="zh-CN" altLang="zh-CN" dirty="0"/>
              <a:t>种内在素质和</a:t>
            </a:r>
            <a:r>
              <a:rPr lang="en-US" altLang="zh-CN" dirty="0"/>
              <a:t>5</a:t>
            </a:r>
            <a:r>
              <a:rPr lang="zh-CN" altLang="zh-CN" dirty="0"/>
              <a:t>种外在素质。</a:t>
            </a:r>
            <a:endParaRPr lang="zh-CN" altLang="zh-CN" dirty="0"/>
          </a:p>
          <a:p>
            <a:pPr marL="0" indent="0">
              <a:buNone/>
            </a:pPr>
            <a:r>
              <a:rPr lang="zh-CN" altLang="zh-CN" dirty="0"/>
              <a:t>　　</a:t>
            </a:r>
            <a:r>
              <a:rPr lang="en-US" altLang="zh-CN" dirty="0"/>
              <a:t>16</a:t>
            </a:r>
            <a:r>
              <a:rPr lang="zh-CN" altLang="zh-CN" dirty="0"/>
              <a:t>种内在素质为</a:t>
            </a:r>
            <a:r>
              <a:rPr lang="en-US" altLang="zh-CN" dirty="0"/>
              <a:t>:(1)</a:t>
            </a:r>
            <a:r>
              <a:rPr lang="zh-CN" altLang="zh-CN" dirty="0"/>
              <a:t>对公司竭尽忠诚地服务</a:t>
            </a:r>
            <a:r>
              <a:rPr lang="en-US" altLang="zh-CN" dirty="0"/>
              <a:t>;(2)</a:t>
            </a:r>
            <a:r>
              <a:rPr lang="zh-CN" altLang="zh-CN" dirty="0"/>
              <a:t>具有对商品的各种知识</a:t>
            </a:r>
            <a:r>
              <a:rPr lang="en-US" altLang="zh-CN" dirty="0"/>
              <a:t>;(3)</a:t>
            </a:r>
            <a:r>
              <a:rPr lang="zh-CN" altLang="zh-CN" dirty="0"/>
              <a:t>具有良好的道德习惯</a:t>
            </a:r>
            <a:r>
              <a:rPr lang="en-US" altLang="zh-CN" dirty="0"/>
              <a:t>;(4)</a:t>
            </a:r>
            <a:r>
              <a:rPr lang="zh-CN" altLang="zh-CN" dirty="0"/>
              <a:t>具有识别别人的能力及独具慧眼的尖锐见解</a:t>
            </a:r>
            <a:r>
              <a:rPr lang="en-US" altLang="zh-CN" dirty="0"/>
              <a:t>;(5)</a:t>
            </a:r>
            <a:r>
              <a:rPr lang="zh-CN" altLang="zh-CN" dirty="0"/>
              <a:t>具有幽默感</a:t>
            </a:r>
            <a:r>
              <a:rPr lang="en-US" altLang="zh-CN" dirty="0"/>
              <a:t>;(6)</a:t>
            </a:r>
            <a:r>
              <a:rPr lang="zh-CN" altLang="zh-CN" dirty="0"/>
              <a:t>具有良好的社会公共关系</a:t>
            </a:r>
            <a:r>
              <a:rPr lang="en-US" altLang="zh-CN" dirty="0"/>
              <a:t>;(7)</a:t>
            </a:r>
            <a:r>
              <a:rPr lang="zh-CN" altLang="zh-CN" dirty="0"/>
              <a:t>具有良好的判断力和常识</a:t>
            </a:r>
            <a:r>
              <a:rPr lang="en-US" altLang="zh-CN" dirty="0"/>
              <a:t>;(8)</a:t>
            </a:r>
            <a:r>
              <a:rPr lang="zh-CN" altLang="zh-CN" dirty="0"/>
              <a:t>对顾客的要求和兴趣给予满足</a:t>
            </a:r>
            <a:r>
              <a:rPr lang="en-US" altLang="zh-CN" dirty="0"/>
              <a:t>,</a:t>
            </a:r>
            <a:r>
              <a:rPr lang="zh-CN" altLang="zh-CN" dirty="0"/>
              <a:t>并真诚地对顾客表示关心</a:t>
            </a:r>
            <a:r>
              <a:rPr lang="en-US" altLang="zh-CN" dirty="0"/>
              <a:t>;(9)</a:t>
            </a:r>
            <a:r>
              <a:rPr lang="zh-CN" altLang="zh-CN" dirty="0"/>
              <a:t>悟性甚优</a:t>
            </a:r>
            <a:r>
              <a:rPr lang="en-US" altLang="zh-CN" dirty="0"/>
              <a:t>;(10)</a:t>
            </a:r>
            <a:r>
              <a:rPr lang="zh-CN" altLang="zh-CN" dirty="0"/>
              <a:t>具有用动听言语去说服客人的能力</a:t>
            </a:r>
            <a:r>
              <a:rPr lang="en-US" altLang="zh-CN" dirty="0"/>
              <a:t>;(11)</a:t>
            </a:r>
            <a:r>
              <a:rPr lang="zh-CN" altLang="zh-CN" dirty="0"/>
              <a:t>机警善变</a:t>
            </a:r>
            <a:r>
              <a:rPr lang="en-US" altLang="zh-CN" dirty="0"/>
              <a:t>,</a:t>
            </a:r>
            <a:r>
              <a:rPr lang="zh-CN" altLang="zh-CN" dirty="0"/>
              <a:t>而且可随机应变</a:t>
            </a:r>
            <a:r>
              <a:rPr lang="en-US" altLang="zh-CN" dirty="0"/>
              <a:t>;(12)</a:t>
            </a:r>
            <a:r>
              <a:rPr lang="zh-CN" altLang="zh-CN" dirty="0"/>
              <a:t>忍耐力强</a:t>
            </a:r>
            <a:r>
              <a:rPr lang="en-US" altLang="zh-CN" dirty="0"/>
              <a:t>,</a:t>
            </a:r>
            <a:r>
              <a:rPr lang="zh-CN" altLang="zh-CN" dirty="0"/>
              <a:t>精力充足</a:t>
            </a:r>
            <a:r>
              <a:rPr lang="en-US" altLang="zh-CN" dirty="0"/>
              <a:t>,</a:t>
            </a:r>
            <a:r>
              <a:rPr lang="zh-CN" altLang="zh-CN" dirty="0"/>
              <a:t>勤勉过人</a:t>
            </a:r>
            <a:r>
              <a:rPr lang="en-US" altLang="zh-CN" dirty="0"/>
              <a:t>;(13)</a:t>
            </a:r>
            <a:r>
              <a:rPr lang="zh-CN" altLang="zh-CN" dirty="0"/>
              <a:t>见人所爱</a:t>
            </a:r>
            <a:r>
              <a:rPr lang="en-US" altLang="zh-CN" dirty="0"/>
              <a:t>,</a:t>
            </a:r>
            <a:r>
              <a:rPr lang="zh-CN" altLang="zh-CN" dirty="0"/>
              <a:t>满足其需要</a:t>
            </a:r>
            <a:r>
              <a:rPr lang="en-US" altLang="zh-CN" dirty="0"/>
              <a:t>;(14)</a:t>
            </a:r>
            <a:r>
              <a:rPr lang="zh-CN" altLang="zh-CN" dirty="0"/>
              <a:t>富有创造性</a:t>
            </a:r>
            <a:r>
              <a:rPr lang="en-US" altLang="zh-CN" dirty="0"/>
              <a:t>,</a:t>
            </a:r>
            <a:r>
              <a:rPr lang="zh-CN" altLang="zh-CN" dirty="0"/>
              <a:t>性格乐观</a:t>
            </a:r>
            <a:r>
              <a:rPr lang="en-US" altLang="zh-CN" dirty="0"/>
              <a:t>;(15)</a:t>
            </a:r>
            <a:r>
              <a:rPr lang="zh-CN" altLang="zh-CN" dirty="0"/>
              <a:t>有记忆客人面貌及名字的能力</a:t>
            </a:r>
            <a:r>
              <a:rPr lang="en-US" altLang="zh-CN" dirty="0"/>
              <a:t>;(16)</a:t>
            </a:r>
            <a:r>
              <a:rPr lang="zh-CN" altLang="zh-CN" dirty="0"/>
              <a:t>很富有顺应性。</a:t>
            </a:r>
            <a:endParaRPr lang="zh-CN" altLang="zh-CN" dirty="0"/>
          </a:p>
          <a:p>
            <a:pPr marL="0" indent="0">
              <a:buNone/>
            </a:pPr>
            <a:r>
              <a:rPr lang="zh-CN" altLang="zh-CN" dirty="0"/>
              <a:t>　　</a:t>
            </a:r>
            <a:r>
              <a:rPr lang="en-US" altLang="zh-CN" dirty="0"/>
              <a:t>5</a:t>
            </a:r>
            <a:r>
              <a:rPr lang="zh-CN" altLang="zh-CN" dirty="0"/>
              <a:t>种外在素质是</a:t>
            </a:r>
            <a:r>
              <a:rPr lang="en-US" altLang="zh-CN" dirty="0"/>
              <a:t>:(1)</a:t>
            </a:r>
            <a:r>
              <a:rPr lang="zh-CN" altLang="zh-CN" dirty="0"/>
              <a:t>推销员有能力接近顾客</a:t>
            </a:r>
            <a:r>
              <a:rPr lang="en-US" altLang="zh-CN" dirty="0"/>
              <a:t>,</a:t>
            </a:r>
            <a:r>
              <a:rPr lang="zh-CN" altLang="zh-CN" dirty="0"/>
              <a:t>能引起顾客的注意</a:t>
            </a:r>
            <a:r>
              <a:rPr lang="en-US" altLang="zh-CN" dirty="0"/>
              <a:t>,</a:t>
            </a:r>
            <a:r>
              <a:rPr lang="zh-CN" altLang="zh-CN" dirty="0"/>
              <a:t>并保持顾客的注意</a:t>
            </a:r>
            <a:r>
              <a:rPr lang="en-US" altLang="zh-CN" dirty="0"/>
              <a:t>;(2)</a:t>
            </a:r>
            <a:r>
              <a:rPr lang="zh-CN" altLang="zh-CN" dirty="0"/>
              <a:t>有能力将其物品或其所讲解的内容有技巧地提供给顾客</a:t>
            </a:r>
            <a:r>
              <a:rPr lang="en-US" altLang="zh-CN" dirty="0"/>
              <a:t>,</a:t>
            </a:r>
            <a:r>
              <a:rPr lang="zh-CN" altLang="zh-CN" dirty="0"/>
              <a:t>以引起顾客的注意</a:t>
            </a:r>
            <a:r>
              <a:rPr lang="en-US" altLang="zh-CN" dirty="0"/>
              <a:t>;(3)</a:t>
            </a:r>
            <a:r>
              <a:rPr lang="zh-CN" altLang="zh-CN" dirty="0"/>
              <a:t>有能力激起顾客对其所推销的物品及物品产生的利益具有信心</a:t>
            </a:r>
            <a:r>
              <a:rPr lang="en-US" altLang="zh-CN" dirty="0"/>
              <a:t>,</a:t>
            </a:r>
            <a:r>
              <a:rPr lang="zh-CN" altLang="zh-CN" dirty="0"/>
              <a:t>否则顾客不会采取购买行为</a:t>
            </a:r>
            <a:r>
              <a:rPr lang="en-US" altLang="zh-CN" dirty="0"/>
              <a:t>;(4)</a:t>
            </a:r>
            <a:r>
              <a:rPr lang="zh-CN" altLang="zh-CN" dirty="0"/>
              <a:t>有能力激起顾客对其所推销的物品产生占有欲</a:t>
            </a:r>
            <a:r>
              <a:rPr lang="en-US" altLang="zh-CN" dirty="0"/>
              <a:t>,</a:t>
            </a:r>
            <a:r>
              <a:rPr lang="zh-CN" altLang="zh-CN" dirty="0"/>
              <a:t>可在示范及说明的过程中博得顾客的信任</a:t>
            </a:r>
            <a:r>
              <a:rPr lang="en-US" altLang="zh-CN" dirty="0"/>
              <a:t>;(5)</a:t>
            </a:r>
            <a:r>
              <a:rPr lang="zh-CN" altLang="zh-CN" dirty="0"/>
              <a:t>把握顾客对物品的占有欲望</a:t>
            </a:r>
            <a:r>
              <a:rPr lang="en-US" altLang="zh-CN" dirty="0"/>
              <a:t>,</a:t>
            </a:r>
            <a:r>
              <a:rPr lang="zh-CN" altLang="zh-CN" dirty="0"/>
              <a:t>进一步加以促成。</a:t>
            </a:r>
            <a:endParaRPr lang="zh-CN" altLang="zh-CN" dirty="0"/>
          </a:p>
          <a:p>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1052736"/>
            <a:ext cx="8229600" cy="4389120"/>
          </a:xfrm>
        </p:spPr>
        <p:txBody>
          <a:bodyPr/>
          <a:lstStyle/>
          <a:p>
            <a:pPr marL="0" indent="0">
              <a:buNone/>
            </a:pPr>
            <a:r>
              <a:rPr lang="zh-CN" altLang="zh-CN" sz="2400" dirty="0"/>
              <a:t>二、营销人员的心理素质分析</a:t>
            </a:r>
            <a:endParaRPr lang="zh-CN" altLang="zh-CN" sz="2400" dirty="0"/>
          </a:p>
          <a:p>
            <a:pPr marL="0" indent="0">
              <a:buNone/>
            </a:pPr>
            <a:r>
              <a:rPr lang="zh-CN" altLang="zh-CN" sz="2400" dirty="0"/>
              <a:t>　　营销活动中</a:t>
            </a:r>
            <a:r>
              <a:rPr lang="en-US" altLang="zh-CN" sz="2400" dirty="0"/>
              <a:t>,</a:t>
            </a:r>
            <a:r>
              <a:rPr lang="zh-CN" altLang="zh-CN" sz="2400" dirty="0"/>
              <a:t>推销人员的作用不可小觑。决定推销人员事业成败与否的是其心理素质。推销人员心理素质的结构如图</a:t>
            </a:r>
            <a:r>
              <a:rPr lang="en-US" altLang="zh-CN" sz="2400" dirty="0"/>
              <a:t>20-1</a:t>
            </a:r>
            <a:r>
              <a:rPr lang="zh-CN" altLang="zh-CN" sz="2400" dirty="0"/>
              <a:t>所示：</a:t>
            </a:r>
            <a:endParaRPr lang="zh-CN" altLang="zh-CN" sz="2400" dirty="0"/>
          </a:p>
          <a:p>
            <a:endParaRPr lang="zh-CN" altLang="en-US" dirty="0"/>
          </a:p>
        </p:txBody>
      </p:sp>
      <p:pic>
        <p:nvPicPr>
          <p:cNvPr id="4" name="2001.jpg" descr="id:2147498410;FounderCES"/>
          <p:cNvPicPr/>
          <p:nvPr/>
        </p:nvPicPr>
        <p:blipFill>
          <a:blip r:embed="rId1"/>
          <a:stretch>
            <a:fillRect/>
          </a:stretch>
        </p:blipFill>
        <p:spPr>
          <a:xfrm>
            <a:off x="971600" y="2564904"/>
            <a:ext cx="7272808" cy="3816424"/>
          </a:xfrm>
          <a:prstGeom prst="rect">
            <a:avLst/>
          </a:prstGeom>
        </p:spPr>
      </p:pic>
      <p:sp>
        <p:nvSpPr>
          <p:cNvPr id="5" name="矩形 4"/>
          <p:cNvSpPr/>
          <p:nvPr/>
        </p:nvSpPr>
        <p:spPr>
          <a:xfrm>
            <a:off x="2818892" y="6381328"/>
            <a:ext cx="3578224" cy="369332"/>
          </a:xfrm>
          <a:prstGeom prst="rect">
            <a:avLst/>
          </a:prstGeom>
        </p:spPr>
        <p:txBody>
          <a:bodyPr wrap="none">
            <a:spAutoFit/>
          </a:bodyPr>
          <a:lstStyle/>
          <a:p>
            <a:r>
              <a:rPr lang="zh-CN" altLang="zh-CN" dirty="0"/>
              <a:t>图</a:t>
            </a:r>
            <a:r>
              <a:rPr lang="en-US" altLang="zh-CN" dirty="0"/>
              <a:t>20-1</a:t>
            </a:r>
            <a:r>
              <a:rPr lang="zh-CN" altLang="zh-CN" dirty="0"/>
              <a:t>　推销人员心理素质的结构</a:t>
            </a:r>
            <a:endParaRPr lang="zh-CN" altLang="zh-CN"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10000"/>
          </a:bodyPr>
          <a:lstStyle/>
          <a:p>
            <a:pPr marL="0" indent="0">
              <a:buNone/>
            </a:pPr>
            <a:r>
              <a:rPr lang="en-US" altLang="zh-CN" dirty="0"/>
              <a:t>(</a:t>
            </a:r>
            <a:r>
              <a:rPr lang="zh-CN" altLang="zh-CN" dirty="0"/>
              <a:t>一</a:t>
            </a:r>
            <a:r>
              <a:rPr lang="en-US" altLang="zh-CN" dirty="0"/>
              <a:t>)</a:t>
            </a:r>
            <a:r>
              <a:rPr lang="zh-CN" altLang="zh-CN" dirty="0"/>
              <a:t>认知过程</a:t>
            </a:r>
            <a:endParaRPr lang="zh-CN" altLang="zh-CN" dirty="0"/>
          </a:p>
          <a:p>
            <a:pPr marL="0" indent="0">
              <a:buNone/>
            </a:pPr>
            <a:r>
              <a:rPr lang="zh-CN" altLang="zh-CN" dirty="0"/>
              <a:t>　　认知过程归结起来有以下几方面的内容</a:t>
            </a:r>
            <a:r>
              <a:rPr lang="en-US" altLang="zh-CN" dirty="0"/>
              <a:t>,</a:t>
            </a:r>
            <a:r>
              <a:rPr lang="zh-CN" altLang="zh-CN" dirty="0"/>
              <a:t>它们对提高推销人员的心理素质相当重要</a:t>
            </a:r>
            <a:r>
              <a:rPr lang="en-US" altLang="zh-CN" dirty="0"/>
              <a:t>:</a:t>
            </a:r>
            <a:endParaRPr lang="zh-CN" altLang="zh-CN" dirty="0"/>
          </a:p>
          <a:p>
            <a:pPr marL="0" indent="0">
              <a:buNone/>
            </a:pPr>
            <a:r>
              <a:rPr lang="zh-CN" altLang="zh-CN" dirty="0"/>
              <a:t>　　</a:t>
            </a:r>
            <a:r>
              <a:rPr lang="en-US" altLang="zh-CN" dirty="0"/>
              <a:t>1.</a:t>
            </a:r>
            <a:r>
              <a:rPr lang="zh-CN" altLang="zh-CN" dirty="0"/>
              <a:t>准确的社会认知和敏锐的观察能力</a:t>
            </a:r>
            <a:endParaRPr lang="zh-CN" altLang="zh-CN" dirty="0"/>
          </a:p>
          <a:p>
            <a:pPr marL="0" indent="0">
              <a:buNone/>
            </a:pPr>
            <a:r>
              <a:rPr lang="zh-CN" altLang="zh-CN" dirty="0"/>
              <a:t>　　</a:t>
            </a:r>
            <a:r>
              <a:rPr lang="en-US" altLang="zh-CN" dirty="0"/>
              <a:t>2.</a:t>
            </a:r>
            <a:r>
              <a:rPr lang="zh-CN" altLang="zh-CN" dirty="0"/>
              <a:t>良好的判断力</a:t>
            </a:r>
            <a:endParaRPr lang="zh-CN" altLang="zh-CN" dirty="0"/>
          </a:p>
          <a:p>
            <a:pPr marL="0" indent="0">
              <a:buNone/>
            </a:pPr>
            <a:r>
              <a:rPr lang="zh-CN" altLang="zh-CN" dirty="0"/>
              <a:t>　　</a:t>
            </a:r>
            <a:r>
              <a:rPr lang="en-US" altLang="zh-CN" dirty="0"/>
              <a:t>3.</a:t>
            </a:r>
            <a:r>
              <a:rPr lang="zh-CN" altLang="zh-CN" dirty="0"/>
              <a:t>丰富的常识和准确的</a:t>
            </a:r>
            <a:r>
              <a:rPr lang="zh-CN" altLang="zh-CN" dirty="0" smtClean="0"/>
              <a:t>认知地图</a:t>
            </a:r>
            <a:endParaRPr lang="en-US" altLang="zh-CN" dirty="0" smtClean="0"/>
          </a:p>
          <a:p>
            <a:pPr marL="0" indent="0">
              <a:buNone/>
            </a:pPr>
            <a:r>
              <a:rPr lang="en-US" altLang="zh-CN" dirty="0"/>
              <a:t>(</a:t>
            </a:r>
            <a:r>
              <a:rPr lang="zh-CN" altLang="zh-CN" dirty="0"/>
              <a:t>二</a:t>
            </a:r>
            <a:r>
              <a:rPr lang="en-US" altLang="zh-CN" dirty="0"/>
              <a:t>)</a:t>
            </a:r>
            <a:r>
              <a:rPr lang="zh-CN" altLang="zh-CN" dirty="0"/>
              <a:t>思维方式</a:t>
            </a:r>
            <a:endParaRPr lang="zh-CN" altLang="zh-CN" dirty="0"/>
          </a:p>
          <a:p>
            <a:pPr marL="0" indent="0">
              <a:buNone/>
            </a:pPr>
            <a:r>
              <a:rPr lang="zh-CN" altLang="zh-CN" dirty="0"/>
              <a:t>　　推销人员除了具备人们正常使用的基本思维方法外</a:t>
            </a:r>
            <a:r>
              <a:rPr lang="en-US" altLang="zh-CN" dirty="0"/>
              <a:t>,</a:t>
            </a:r>
            <a:r>
              <a:rPr lang="zh-CN" altLang="zh-CN" dirty="0"/>
              <a:t>还应突出其中几种方法的作用</a:t>
            </a:r>
            <a:r>
              <a:rPr lang="en-US" altLang="zh-CN" dirty="0"/>
              <a:t>,</a:t>
            </a:r>
            <a:r>
              <a:rPr lang="zh-CN" altLang="zh-CN" dirty="0"/>
              <a:t>形成有利于自己职业的思维方式。这些思维方式往往直接影响推销的业绩。最主要的思维方式有以下两种</a:t>
            </a:r>
            <a:r>
              <a:rPr lang="en-US" altLang="zh-CN" dirty="0"/>
              <a:t>:</a:t>
            </a:r>
            <a:endParaRPr lang="zh-CN" altLang="zh-CN" dirty="0"/>
          </a:p>
          <a:p>
            <a:pPr marL="0" indent="0">
              <a:buNone/>
            </a:pPr>
            <a:r>
              <a:rPr lang="zh-CN" altLang="zh-CN" dirty="0"/>
              <a:t>　　</a:t>
            </a:r>
            <a:r>
              <a:rPr lang="en-US" altLang="zh-CN" dirty="0"/>
              <a:t>1.</a:t>
            </a:r>
            <a:r>
              <a:rPr lang="zh-CN" altLang="zh-CN" dirty="0"/>
              <a:t>创造性思维</a:t>
            </a:r>
            <a:endParaRPr lang="zh-CN" altLang="zh-CN" dirty="0"/>
          </a:p>
          <a:p>
            <a:pPr marL="0" indent="0">
              <a:buNone/>
            </a:pPr>
            <a:r>
              <a:rPr lang="zh-CN" altLang="zh-CN" dirty="0"/>
              <a:t>　　</a:t>
            </a:r>
            <a:r>
              <a:rPr lang="en-US" altLang="zh-CN" dirty="0"/>
              <a:t>2.</a:t>
            </a:r>
            <a:r>
              <a:rPr lang="zh-CN" altLang="zh-CN" dirty="0"/>
              <a:t>具备一定的幽默感</a:t>
            </a:r>
            <a:endParaRPr lang="zh-CN" altLang="zh-CN" dirty="0"/>
          </a:p>
          <a:p>
            <a:pPr marL="0" indent="0">
              <a:buNone/>
            </a:pPr>
            <a:endParaRPr lang="zh-CN" altLang="zh-CN"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80696"/>
          </a:xfrm>
        </p:spPr>
        <p:txBody>
          <a:bodyPr>
            <a:noAutofit/>
          </a:bodyPr>
          <a:lstStyle/>
          <a:p>
            <a:r>
              <a:rPr lang="zh-CN" altLang="zh-CN" sz="3600" dirty="0"/>
              <a:t>第一节　营销人员对消费者心理的影响力</a:t>
            </a:r>
            <a:endParaRPr lang="zh-CN" altLang="zh-CN" sz="3600" dirty="0"/>
          </a:p>
        </p:txBody>
      </p:sp>
      <p:sp>
        <p:nvSpPr>
          <p:cNvPr id="3" name="内容占位符 2"/>
          <p:cNvSpPr>
            <a:spLocks noGrp="1"/>
          </p:cNvSpPr>
          <p:nvPr>
            <p:ph idx="1"/>
          </p:nvPr>
        </p:nvSpPr>
        <p:spPr/>
        <p:txBody>
          <a:bodyPr>
            <a:normAutofit fontScale="92500" lnSpcReduction="20000"/>
          </a:bodyPr>
          <a:lstStyle/>
          <a:p>
            <a:pPr marL="0" indent="0">
              <a:buNone/>
            </a:pPr>
            <a:r>
              <a:rPr lang="zh-CN" altLang="zh-CN" dirty="0"/>
              <a:t>一、营销人员影响力</a:t>
            </a:r>
            <a:endParaRPr lang="zh-CN" altLang="zh-CN" dirty="0"/>
          </a:p>
          <a:p>
            <a:pPr marL="0" indent="0">
              <a:buNone/>
            </a:pPr>
            <a:r>
              <a:rPr lang="en-US" altLang="zh-CN" dirty="0"/>
              <a:t>(</a:t>
            </a:r>
            <a:r>
              <a:rPr lang="zh-CN" altLang="zh-CN" dirty="0"/>
              <a:t>一</a:t>
            </a:r>
            <a:r>
              <a:rPr lang="en-US" altLang="zh-CN" dirty="0"/>
              <a:t>)</a:t>
            </a:r>
            <a:r>
              <a:rPr lang="zh-CN" altLang="zh-CN" dirty="0"/>
              <a:t>营销人员影响力的表现</a:t>
            </a:r>
            <a:endParaRPr lang="zh-CN" altLang="zh-CN" dirty="0"/>
          </a:p>
          <a:p>
            <a:pPr marL="0" indent="0">
              <a:buNone/>
            </a:pPr>
            <a:r>
              <a:rPr lang="zh-CN" altLang="zh-CN" dirty="0"/>
              <a:t>　　</a:t>
            </a:r>
            <a:r>
              <a:rPr lang="en-US" altLang="zh-CN" dirty="0"/>
              <a:t>1.</a:t>
            </a:r>
            <a:r>
              <a:rPr lang="zh-CN" altLang="zh-CN" dirty="0"/>
              <a:t>信息的沟通者</a:t>
            </a:r>
            <a:endParaRPr lang="zh-CN" altLang="zh-CN" dirty="0"/>
          </a:p>
          <a:p>
            <a:pPr marL="0" indent="0">
              <a:buNone/>
            </a:pPr>
            <a:r>
              <a:rPr lang="zh-CN" altLang="zh-CN" dirty="0"/>
              <a:t>　　当顾客进入零售场所后</a:t>
            </a:r>
            <a:r>
              <a:rPr lang="en-US" altLang="zh-CN" dirty="0"/>
              <a:t>,</a:t>
            </a:r>
            <a:r>
              <a:rPr lang="zh-CN" altLang="zh-CN" dirty="0"/>
              <a:t>营销人员亲切的服务态度会使顾客产生良好的信赖感</a:t>
            </a:r>
            <a:r>
              <a:rPr lang="en-US" altLang="zh-CN" dirty="0"/>
              <a:t>,</a:t>
            </a:r>
            <a:r>
              <a:rPr lang="zh-CN" altLang="zh-CN" dirty="0"/>
              <a:t>有利于两者之间的交流与沟通。同时</a:t>
            </a:r>
            <a:r>
              <a:rPr lang="en-US" altLang="zh-CN" dirty="0"/>
              <a:t>,</a:t>
            </a:r>
            <a:r>
              <a:rPr lang="zh-CN" altLang="zh-CN" dirty="0"/>
              <a:t>通过与顾客的接触</a:t>
            </a:r>
            <a:r>
              <a:rPr lang="en-US" altLang="zh-CN" dirty="0"/>
              <a:t>,</a:t>
            </a:r>
            <a:r>
              <a:rPr lang="zh-CN" altLang="zh-CN" dirty="0"/>
              <a:t>可以成功地了解顾客。对于零售企业来说</a:t>
            </a:r>
            <a:r>
              <a:rPr lang="en-US" altLang="zh-CN" dirty="0"/>
              <a:t>,</a:t>
            </a:r>
            <a:r>
              <a:rPr lang="zh-CN" altLang="zh-CN" dirty="0"/>
              <a:t>营销人员是代表企业收集顾客信息最有效的途径。</a:t>
            </a:r>
            <a:endParaRPr lang="zh-CN" altLang="zh-CN" dirty="0"/>
          </a:p>
          <a:p>
            <a:pPr marL="0" indent="0">
              <a:buNone/>
            </a:pPr>
            <a:r>
              <a:rPr lang="zh-CN" altLang="zh-CN" dirty="0"/>
              <a:t>　　</a:t>
            </a:r>
            <a:r>
              <a:rPr lang="en-US" altLang="zh-CN" dirty="0"/>
              <a:t>2.</a:t>
            </a:r>
            <a:r>
              <a:rPr lang="zh-CN" altLang="zh-CN" dirty="0"/>
              <a:t>商品的推介者</a:t>
            </a:r>
            <a:endParaRPr lang="zh-CN" altLang="zh-CN" dirty="0"/>
          </a:p>
          <a:p>
            <a:pPr marL="0" indent="0">
              <a:buNone/>
            </a:pPr>
            <a:r>
              <a:rPr lang="zh-CN" altLang="zh-CN" dirty="0"/>
              <a:t>　　营销人员可以通过对顾客施加良好的影响来引导顾客观看商品</a:t>
            </a:r>
            <a:r>
              <a:rPr lang="en-US" altLang="zh-CN" dirty="0"/>
              <a:t>,</a:t>
            </a:r>
            <a:r>
              <a:rPr lang="zh-CN" altLang="zh-CN" dirty="0"/>
              <a:t>向他们展示商品</a:t>
            </a:r>
            <a:r>
              <a:rPr lang="en-US" altLang="zh-CN" dirty="0"/>
              <a:t>,</a:t>
            </a:r>
            <a:r>
              <a:rPr lang="zh-CN" altLang="zh-CN" dirty="0"/>
              <a:t>表现商品的特殊性。有些营销人员太急于展示商品</a:t>
            </a:r>
            <a:r>
              <a:rPr lang="en-US" altLang="zh-CN" dirty="0"/>
              <a:t>,</a:t>
            </a:r>
            <a:r>
              <a:rPr lang="zh-CN" altLang="zh-CN" dirty="0"/>
              <a:t>往往适得其反吓走顾客</a:t>
            </a:r>
            <a:r>
              <a:rPr lang="en-US" altLang="zh-CN" dirty="0"/>
              <a:t>,</a:t>
            </a:r>
            <a:r>
              <a:rPr lang="zh-CN" altLang="zh-CN" dirty="0"/>
              <a:t>就是因为不能准确理解顾客的心理</a:t>
            </a:r>
            <a:r>
              <a:rPr lang="en-US" altLang="zh-CN" dirty="0"/>
              <a:t>;</a:t>
            </a:r>
            <a:r>
              <a:rPr lang="zh-CN" altLang="zh-CN" dirty="0"/>
              <a:t>反之</a:t>
            </a:r>
            <a:r>
              <a:rPr lang="en-US" altLang="zh-CN" dirty="0"/>
              <a:t>,</a:t>
            </a:r>
            <a:r>
              <a:rPr lang="zh-CN" altLang="zh-CN" dirty="0"/>
              <a:t>顺应顾客的心理展示动作</a:t>
            </a:r>
            <a:r>
              <a:rPr lang="en-US" altLang="zh-CN" dirty="0"/>
              <a:t>,</a:t>
            </a:r>
            <a:r>
              <a:rPr lang="zh-CN" altLang="zh-CN" dirty="0"/>
              <a:t>是增进顾客信赖感的有效方法。</a:t>
            </a:r>
            <a:endParaRPr lang="zh-CN" altLang="zh-CN" dirty="0"/>
          </a:p>
          <a:p>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7500" lnSpcReduction="20000"/>
          </a:bodyPr>
          <a:lstStyle/>
          <a:p>
            <a:pPr marL="0" indent="0">
              <a:buNone/>
            </a:pPr>
            <a:r>
              <a:rPr lang="en-US" altLang="zh-CN" dirty="0"/>
              <a:t>(</a:t>
            </a:r>
            <a:r>
              <a:rPr lang="zh-CN" altLang="zh-CN" dirty="0"/>
              <a:t>三</a:t>
            </a:r>
            <a:r>
              <a:rPr lang="en-US" altLang="zh-CN" dirty="0"/>
              <a:t>)</a:t>
            </a:r>
            <a:r>
              <a:rPr lang="zh-CN" altLang="zh-CN" dirty="0"/>
              <a:t>知识储备</a:t>
            </a:r>
            <a:endParaRPr lang="zh-CN" altLang="zh-CN" dirty="0"/>
          </a:p>
          <a:p>
            <a:pPr marL="0" indent="0">
              <a:buNone/>
            </a:pPr>
            <a:r>
              <a:rPr lang="zh-CN" altLang="zh-CN" dirty="0"/>
              <a:t>　　作为推销人员的基本素质之一</a:t>
            </a:r>
            <a:r>
              <a:rPr lang="en-US" altLang="zh-CN" dirty="0"/>
              <a:t>,</a:t>
            </a:r>
            <a:r>
              <a:rPr lang="zh-CN" altLang="zh-CN" dirty="0"/>
              <a:t>知识储备是指了解和掌握与推销活动有关的一些前人总结的经验和规律。它不同于拥有丰富的常识。常识只要处处留心</a:t>
            </a:r>
            <a:r>
              <a:rPr lang="en-US" altLang="zh-CN" dirty="0"/>
              <a:t>,</a:t>
            </a:r>
            <a:r>
              <a:rPr lang="zh-CN" altLang="zh-CN" dirty="0"/>
              <a:t>就能积累起来</a:t>
            </a:r>
            <a:r>
              <a:rPr lang="en-US" altLang="zh-CN" dirty="0"/>
              <a:t>,</a:t>
            </a:r>
            <a:r>
              <a:rPr lang="zh-CN" altLang="zh-CN" dirty="0"/>
              <a:t>而知识储备则需要通过专门的、系统的学习。</a:t>
            </a:r>
            <a:endParaRPr lang="zh-CN" altLang="zh-CN" dirty="0"/>
          </a:p>
          <a:p>
            <a:pPr marL="0" indent="0">
              <a:buNone/>
            </a:pPr>
            <a:r>
              <a:rPr lang="en-US" altLang="zh-CN" dirty="0"/>
              <a:t>(</a:t>
            </a:r>
            <a:r>
              <a:rPr lang="zh-CN" altLang="zh-CN" dirty="0"/>
              <a:t>四</a:t>
            </a:r>
            <a:r>
              <a:rPr lang="en-US" altLang="zh-CN" dirty="0"/>
              <a:t>)</a:t>
            </a:r>
            <a:r>
              <a:rPr lang="zh-CN" altLang="zh-CN" dirty="0"/>
              <a:t>人际关系</a:t>
            </a:r>
            <a:endParaRPr lang="zh-CN" altLang="zh-CN" dirty="0"/>
          </a:p>
          <a:p>
            <a:pPr marL="0" indent="0">
              <a:buNone/>
            </a:pPr>
            <a:r>
              <a:rPr lang="zh-CN" altLang="zh-CN" dirty="0"/>
              <a:t>　　搞推销时刻要与人打交道</a:t>
            </a:r>
            <a:r>
              <a:rPr lang="en-US" altLang="zh-CN" dirty="0"/>
              <a:t>,</a:t>
            </a:r>
            <a:r>
              <a:rPr lang="zh-CN" altLang="zh-CN" dirty="0"/>
              <a:t>如何建立和保持良好的人际关系是值得推销员好好研究的。其他职业也存在搞好人际关系的问题</a:t>
            </a:r>
            <a:r>
              <a:rPr lang="en-US" altLang="zh-CN" dirty="0"/>
              <a:t>,</a:t>
            </a:r>
            <a:r>
              <a:rPr lang="zh-CN" altLang="zh-CN" dirty="0"/>
              <a:t>但推销这一行特别依赖人际关系。没有良好的人际交往技巧和丰富的社会关系</a:t>
            </a:r>
            <a:r>
              <a:rPr lang="en-US" altLang="zh-CN" dirty="0"/>
              <a:t>,</a:t>
            </a:r>
            <a:r>
              <a:rPr lang="zh-CN" altLang="zh-CN" dirty="0"/>
              <a:t>推销员很难打开工作局面。</a:t>
            </a:r>
            <a:endParaRPr lang="zh-CN" altLang="zh-CN" dirty="0"/>
          </a:p>
          <a:p>
            <a:pPr marL="0" indent="0">
              <a:buNone/>
            </a:pPr>
            <a:r>
              <a:rPr lang="zh-CN" altLang="zh-CN" dirty="0"/>
              <a:t>　　人际关系方面的素质可以从以下几个方面分析</a:t>
            </a:r>
            <a:r>
              <a:rPr lang="en-US" altLang="zh-CN" dirty="0"/>
              <a:t>:</a:t>
            </a:r>
            <a:endParaRPr lang="zh-CN" altLang="zh-CN" dirty="0"/>
          </a:p>
          <a:p>
            <a:pPr marL="0" indent="0">
              <a:buNone/>
            </a:pPr>
            <a:r>
              <a:rPr lang="zh-CN" altLang="zh-CN" dirty="0"/>
              <a:t>　　</a:t>
            </a:r>
            <a:r>
              <a:rPr lang="en-US" altLang="zh-CN" dirty="0"/>
              <a:t>1.</a:t>
            </a:r>
            <a:r>
              <a:rPr lang="zh-CN" altLang="zh-CN" dirty="0"/>
              <a:t>具备一定的面谈技巧</a:t>
            </a:r>
            <a:endParaRPr lang="zh-CN" altLang="zh-CN" dirty="0"/>
          </a:p>
          <a:p>
            <a:pPr marL="0" indent="0">
              <a:buNone/>
            </a:pPr>
            <a:r>
              <a:rPr lang="zh-CN" altLang="zh-CN" dirty="0"/>
              <a:t>　　</a:t>
            </a:r>
            <a:r>
              <a:rPr lang="en-US" altLang="zh-CN" dirty="0"/>
              <a:t>2.</a:t>
            </a:r>
            <a:r>
              <a:rPr lang="zh-CN" altLang="zh-CN" dirty="0"/>
              <a:t>关心、满足顾客的兴趣和需要</a:t>
            </a:r>
            <a:endParaRPr lang="zh-CN" altLang="zh-CN" dirty="0"/>
          </a:p>
          <a:p>
            <a:pPr marL="0" indent="0">
              <a:buNone/>
            </a:pPr>
            <a:r>
              <a:rPr lang="zh-CN" altLang="zh-CN" dirty="0"/>
              <a:t>　　</a:t>
            </a:r>
            <a:r>
              <a:rPr lang="en-US" altLang="zh-CN" dirty="0"/>
              <a:t>3.</a:t>
            </a:r>
            <a:r>
              <a:rPr lang="zh-CN" altLang="zh-CN" dirty="0"/>
              <a:t>说服别人的能力</a:t>
            </a:r>
            <a:endParaRPr lang="zh-CN" altLang="zh-CN" dirty="0"/>
          </a:p>
          <a:p>
            <a:pPr marL="0" indent="0">
              <a:buNone/>
            </a:pPr>
            <a:r>
              <a:rPr lang="zh-CN" altLang="zh-CN" dirty="0"/>
              <a:t>　　</a:t>
            </a:r>
            <a:r>
              <a:rPr lang="en-US" altLang="zh-CN" dirty="0"/>
              <a:t>4.</a:t>
            </a:r>
            <a:r>
              <a:rPr lang="zh-CN" altLang="zh-CN" dirty="0"/>
              <a:t>良好的社会关系</a:t>
            </a:r>
            <a:endParaRPr lang="zh-CN" altLang="zh-CN" dirty="0"/>
          </a:p>
          <a:p>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en-US" altLang="zh-CN" dirty="0"/>
              <a:t>(</a:t>
            </a:r>
            <a:r>
              <a:rPr lang="zh-CN" altLang="zh-CN" dirty="0"/>
              <a:t>五</a:t>
            </a:r>
            <a:r>
              <a:rPr lang="en-US" altLang="zh-CN" dirty="0"/>
              <a:t>)</a:t>
            </a:r>
            <a:r>
              <a:rPr lang="zh-CN" altLang="zh-CN" dirty="0"/>
              <a:t>自我调控</a:t>
            </a:r>
            <a:endParaRPr lang="zh-CN" altLang="zh-CN" dirty="0"/>
          </a:p>
          <a:p>
            <a:pPr marL="0" indent="0">
              <a:buNone/>
            </a:pPr>
            <a:r>
              <a:rPr lang="zh-CN" altLang="zh-CN" dirty="0"/>
              <a:t>　　人的主观能动性、自信心、适应社会能力、心理承受能力、坚韧不拔的追求等心理品质都集中在自我调控这一心理素质上。自我调控是指主体在长期生活实践中形成的一种能力</a:t>
            </a:r>
            <a:r>
              <a:rPr lang="en-US" altLang="zh-CN" dirty="0"/>
              <a:t>,</a:t>
            </a:r>
            <a:r>
              <a:rPr lang="zh-CN" altLang="zh-CN" dirty="0"/>
              <a:t>根据各种环境主动或被动地调整对自己的认知地图</a:t>
            </a:r>
            <a:r>
              <a:rPr lang="en-US" altLang="zh-CN" dirty="0"/>
              <a:t>,</a:t>
            </a:r>
            <a:r>
              <a:rPr lang="zh-CN" altLang="zh-CN" dirty="0"/>
              <a:t>控制自己外显的反应。自我调控是人类心理与行为的“控制器”</a:t>
            </a:r>
            <a:r>
              <a:rPr lang="en-US" altLang="zh-CN" dirty="0"/>
              <a:t>,</a:t>
            </a:r>
            <a:r>
              <a:rPr lang="zh-CN" altLang="zh-CN" dirty="0"/>
              <a:t>从初步的自然性条件反射逐渐形成和发展起来</a:t>
            </a:r>
            <a:r>
              <a:rPr lang="en-US" altLang="zh-CN" dirty="0"/>
              <a:t>,</a:t>
            </a:r>
            <a:r>
              <a:rPr lang="zh-CN" altLang="zh-CN" dirty="0"/>
              <a:t>其物质基础是大脑神经中枢</a:t>
            </a:r>
            <a:r>
              <a:rPr lang="en-US" altLang="zh-CN" dirty="0"/>
              <a:t>,</a:t>
            </a:r>
            <a:r>
              <a:rPr lang="zh-CN" altLang="zh-CN" dirty="0"/>
              <a:t>心理基础则是已有的主体意识。自我调控是营销人员心理素质的核心。</a:t>
            </a:r>
            <a:endParaRPr lang="zh-CN" altLang="zh-CN"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80728"/>
            <a:ext cx="8229600" cy="5343872"/>
          </a:xfrm>
        </p:spPr>
        <p:txBody>
          <a:bodyPr>
            <a:normAutofit fontScale="85000" lnSpcReduction="20000"/>
          </a:bodyPr>
          <a:lstStyle/>
          <a:p>
            <a:pPr marL="0" indent="0">
              <a:buNone/>
            </a:pPr>
            <a:r>
              <a:rPr lang="zh-CN" altLang="zh-CN" dirty="0"/>
              <a:t>三、提高营销人员的综合素质</a:t>
            </a:r>
            <a:endParaRPr lang="zh-CN" altLang="zh-CN" dirty="0"/>
          </a:p>
          <a:p>
            <a:pPr marL="0" indent="0">
              <a:buNone/>
            </a:pPr>
            <a:r>
              <a:rPr lang="en-US" altLang="zh-CN" dirty="0"/>
              <a:t>(</a:t>
            </a:r>
            <a:r>
              <a:rPr lang="zh-CN" altLang="zh-CN" dirty="0"/>
              <a:t>一</a:t>
            </a:r>
            <a:r>
              <a:rPr lang="en-US" altLang="zh-CN" dirty="0"/>
              <a:t>)</a:t>
            </a:r>
            <a:r>
              <a:rPr lang="zh-CN" altLang="zh-CN" dirty="0"/>
              <a:t>提高营销人员的职业道德素质</a:t>
            </a:r>
            <a:endParaRPr lang="zh-CN" altLang="zh-CN" dirty="0"/>
          </a:p>
          <a:p>
            <a:pPr marL="0" indent="0">
              <a:buNone/>
            </a:pPr>
            <a:r>
              <a:rPr lang="zh-CN" altLang="zh-CN" dirty="0"/>
              <a:t>　　</a:t>
            </a:r>
            <a:r>
              <a:rPr lang="en-US" altLang="zh-CN" dirty="0"/>
              <a:t>1.</a:t>
            </a:r>
            <a:r>
              <a:rPr lang="zh-CN" altLang="zh-CN" dirty="0"/>
              <a:t>职业道德的心理学基础</a:t>
            </a:r>
            <a:endParaRPr lang="zh-CN" altLang="zh-CN" dirty="0"/>
          </a:p>
          <a:p>
            <a:pPr marL="0" indent="0">
              <a:buNone/>
            </a:pPr>
            <a:r>
              <a:rPr lang="zh-CN" altLang="zh-CN" dirty="0"/>
              <a:t>　　</a:t>
            </a:r>
            <a:r>
              <a:rPr lang="en-US" altLang="zh-CN" dirty="0"/>
              <a:t>2.</a:t>
            </a:r>
            <a:r>
              <a:rPr lang="zh-CN" altLang="zh-CN" dirty="0"/>
              <a:t>提高职业道德素质的途径</a:t>
            </a:r>
            <a:endParaRPr lang="zh-CN" altLang="zh-CN" dirty="0"/>
          </a:p>
          <a:p>
            <a:pPr marL="0" indent="0">
              <a:buNone/>
            </a:pPr>
            <a:r>
              <a:rPr lang="zh-CN" altLang="zh-CN" dirty="0"/>
              <a:t>　　要提高营销人员的职业道德素质水平</a:t>
            </a:r>
            <a:r>
              <a:rPr lang="en-US" altLang="zh-CN" dirty="0"/>
              <a:t>,</a:t>
            </a:r>
            <a:r>
              <a:rPr lang="zh-CN" altLang="zh-CN" dirty="0"/>
              <a:t>主要应做好以下几项工作</a:t>
            </a:r>
            <a:r>
              <a:rPr lang="en-US" altLang="zh-CN" dirty="0"/>
              <a:t>:</a:t>
            </a:r>
            <a:endParaRPr lang="zh-CN" altLang="zh-CN" dirty="0"/>
          </a:p>
          <a:p>
            <a:pPr marL="0" indent="0">
              <a:buNone/>
            </a:pPr>
            <a:r>
              <a:rPr lang="zh-CN" altLang="zh-CN" dirty="0"/>
              <a:t>　　</a:t>
            </a:r>
            <a:r>
              <a:rPr lang="en-US" altLang="zh-CN" dirty="0"/>
              <a:t>(1)</a:t>
            </a:r>
            <a:r>
              <a:rPr lang="zh-CN" altLang="zh-CN" dirty="0"/>
              <a:t>建立正确的社会评价和集体舆论体系</a:t>
            </a:r>
            <a:r>
              <a:rPr lang="en-US" altLang="zh-CN" dirty="0"/>
              <a:t>,</a:t>
            </a:r>
            <a:r>
              <a:rPr lang="zh-CN" altLang="zh-CN" dirty="0"/>
              <a:t>形成强大的社会压力和良好的社会规范</a:t>
            </a:r>
            <a:r>
              <a:rPr lang="en-US" altLang="zh-CN" dirty="0"/>
              <a:t>,</a:t>
            </a:r>
            <a:r>
              <a:rPr lang="zh-CN" altLang="zh-CN" dirty="0"/>
              <a:t>使营销人员自觉地掌握行为标准</a:t>
            </a:r>
            <a:r>
              <a:rPr lang="en-US" altLang="zh-CN" dirty="0"/>
              <a:t>,</a:t>
            </a:r>
            <a:r>
              <a:rPr lang="zh-CN" altLang="zh-CN" dirty="0"/>
              <a:t>形成一个自我控制体系</a:t>
            </a:r>
            <a:r>
              <a:rPr lang="en-US" altLang="zh-CN" dirty="0"/>
              <a:t>,</a:t>
            </a:r>
            <a:r>
              <a:rPr lang="zh-CN" altLang="zh-CN" dirty="0"/>
              <a:t>从而促进其是非观念和名誉心理的健康发展。</a:t>
            </a:r>
            <a:endParaRPr lang="zh-CN" altLang="zh-CN" dirty="0"/>
          </a:p>
          <a:p>
            <a:pPr marL="0" indent="0">
              <a:buNone/>
            </a:pPr>
            <a:r>
              <a:rPr lang="zh-CN" altLang="zh-CN" dirty="0"/>
              <a:t>　　</a:t>
            </a:r>
            <a:r>
              <a:rPr lang="en-US" altLang="zh-CN" dirty="0"/>
              <a:t>(2)</a:t>
            </a:r>
            <a:r>
              <a:rPr lang="zh-CN" altLang="zh-CN" dirty="0"/>
              <a:t>发挥良好品德的榜样力量</a:t>
            </a:r>
            <a:r>
              <a:rPr lang="en-US" altLang="zh-CN" dirty="0"/>
              <a:t>,</a:t>
            </a:r>
            <a:r>
              <a:rPr lang="zh-CN" altLang="zh-CN" dirty="0"/>
              <a:t>通过宣传优秀营销人员的良好职业道德</a:t>
            </a:r>
            <a:r>
              <a:rPr lang="en-US" altLang="zh-CN" dirty="0"/>
              <a:t>,</a:t>
            </a:r>
            <a:r>
              <a:rPr lang="zh-CN" altLang="zh-CN" dirty="0"/>
              <a:t>扩大榜样的影响力和吸引力</a:t>
            </a:r>
            <a:r>
              <a:rPr lang="en-US" altLang="zh-CN" dirty="0"/>
              <a:t>,</a:t>
            </a:r>
            <a:r>
              <a:rPr lang="zh-CN" altLang="zh-CN" dirty="0"/>
              <a:t>使营销人员有一个良好的职业道德形象</a:t>
            </a:r>
            <a:r>
              <a:rPr lang="en-US" altLang="zh-CN" dirty="0"/>
              <a:t>,</a:t>
            </a:r>
            <a:r>
              <a:rPr lang="zh-CN" altLang="zh-CN" dirty="0"/>
              <a:t>促使其自觉与不自觉地产生对榜样的模仿行为</a:t>
            </a:r>
            <a:r>
              <a:rPr lang="en-US" altLang="zh-CN" dirty="0"/>
              <a:t>,</a:t>
            </a:r>
            <a:r>
              <a:rPr lang="zh-CN" altLang="zh-CN" dirty="0"/>
              <a:t>以促进其品德和觉悟程度的提高。</a:t>
            </a:r>
            <a:endParaRPr lang="zh-CN" altLang="zh-CN" dirty="0"/>
          </a:p>
          <a:p>
            <a:pPr marL="0" indent="0">
              <a:buNone/>
            </a:pPr>
            <a:r>
              <a:rPr lang="zh-CN" altLang="zh-CN" dirty="0"/>
              <a:t>　　</a:t>
            </a:r>
            <a:r>
              <a:rPr lang="en-US" altLang="zh-CN" dirty="0"/>
              <a:t>(3)</a:t>
            </a:r>
            <a:r>
              <a:rPr lang="zh-CN" altLang="zh-CN" dirty="0"/>
              <a:t>利用情感对主体活动的影响力</a:t>
            </a:r>
            <a:r>
              <a:rPr lang="en-US" altLang="zh-CN" dirty="0"/>
              <a:t>,</a:t>
            </a:r>
            <a:r>
              <a:rPr lang="zh-CN" altLang="zh-CN" dirty="0"/>
              <a:t>通过传统教育调动营销人员热爱企业、文明经商的传统情感</a:t>
            </a:r>
            <a:r>
              <a:rPr lang="en-US" altLang="zh-CN" dirty="0"/>
              <a:t>,</a:t>
            </a:r>
            <a:r>
              <a:rPr lang="zh-CN" altLang="zh-CN" dirty="0"/>
              <a:t>通过信息反馈促进为消费者服务的现实情感</a:t>
            </a:r>
            <a:r>
              <a:rPr lang="en-US" altLang="zh-CN" dirty="0"/>
              <a:t>,</a:t>
            </a:r>
            <a:r>
              <a:rPr lang="zh-CN" altLang="zh-CN" dirty="0"/>
              <a:t>以此来促进营销人员品德情感的能动作用。</a:t>
            </a:r>
            <a:endParaRPr lang="zh-CN" altLang="zh-CN" dirty="0"/>
          </a:p>
          <a:p>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7500" lnSpcReduction="20000"/>
          </a:bodyPr>
          <a:lstStyle/>
          <a:p>
            <a:pPr marL="0" indent="0">
              <a:buNone/>
            </a:pPr>
            <a:r>
              <a:rPr lang="en-US" altLang="zh-CN" dirty="0"/>
              <a:t>(</a:t>
            </a:r>
            <a:r>
              <a:rPr lang="zh-CN" altLang="zh-CN" dirty="0"/>
              <a:t>二</a:t>
            </a:r>
            <a:r>
              <a:rPr lang="en-US" altLang="zh-CN" dirty="0"/>
              <a:t>)</a:t>
            </a:r>
            <a:r>
              <a:rPr lang="zh-CN" altLang="zh-CN" dirty="0"/>
              <a:t>培养营销人员良好的个性心理特征素质</a:t>
            </a:r>
            <a:endParaRPr lang="zh-CN" altLang="zh-CN" dirty="0"/>
          </a:p>
          <a:p>
            <a:pPr marL="0" indent="0">
              <a:buNone/>
            </a:pPr>
            <a:r>
              <a:rPr lang="zh-CN" altLang="zh-CN" dirty="0"/>
              <a:t>　　</a:t>
            </a:r>
            <a:r>
              <a:rPr lang="en-US" altLang="zh-CN" dirty="0"/>
              <a:t>1.</a:t>
            </a:r>
            <a:r>
              <a:rPr lang="zh-CN" altLang="zh-CN" dirty="0"/>
              <a:t>提高营销人员对企业经营活动的</a:t>
            </a:r>
            <a:r>
              <a:rPr lang="zh-CN" altLang="zh-CN" dirty="0" smtClean="0"/>
              <a:t>兴趣</a:t>
            </a:r>
            <a:endParaRPr lang="en-US" altLang="zh-CN" dirty="0" smtClean="0"/>
          </a:p>
          <a:p>
            <a:pPr marL="0" indent="0">
              <a:buNone/>
            </a:pPr>
            <a:r>
              <a:rPr lang="zh-CN" altLang="zh-CN" dirty="0"/>
              <a:t>　　</a:t>
            </a:r>
            <a:r>
              <a:rPr lang="en-US" altLang="zh-CN" dirty="0"/>
              <a:t>(1)</a:t>
            </a:r>
            <a:r>
              <a:rPr lang="zh-CN" altLang="zh-CN" dirty="0"/>
              <a:t>运用宣传教育和社会团体的影响力</a:t>
            </a:r>
            <a:r>
              <a:rPr lang="en-US" altLang="zh-CN" dirty="0"/>
              <a:t>,</a:t>
            </a:r>
            <a:r>
              <a:rPr lang="zh-CN" altLang="zh-CN" dirty="0"/>
              <a:t>帮助营销人员树立正确的信念</a:t>
            </a:r>
            <a:r>
              <a:rPr lang="en-US" altLang="zh-CN" dirty="0"/>
              <a:t>,</a:t>
            </a:r>
            <a:r>
              <a:rPr lang="zh-CN" altLang="zh-CN" dirty="0"/>
              <a:t>使其充分认识到企业经营活动的崇高性</a:t>
            </a:r>
            <a:r>
              <a:rPr lang="en-US" altLang="zh-CN" dirty="0"/>
              <a:t>,</a:t>
            </a:r>
            <a:r>
              <a:rPr lang="zh-CN" altLang="zh-CN" dirty="0"/>
              <a:t>摒弃“无商不奸”的错误观念。</a:t>
            </a:r>
            <a:endParaRPr lang="zh-CN" altLang="zh-CN" dirty="0"/>
          </a:p>
          <a:p>
            <a:pPr marL="0" indent="0">
              <a:buNone/>
            </a:pPr>
            <a:r>
              <a:rPr lang="zh-CN" altLang="zh-CN" dirty="0"/>
              <a:t>　　</a:t>
            </a:r>
            <a:r>
              <a:rPr lang="en-US" altLang="zh-CN" dirty="0"/>
              <a:t>(2)</a:t>
            </a:r>
            <a:r>
              <a:rPr lang="zh-CN" altLang="zh-CN" dirty="0"/>
              <a:t>帮助营销人员充分认识本职工作的社会意义以及在社会再生产中的重要作用</a:t>
            </a:r>
            <a:r>
              <a:rPr lang="en-US" altLang="zh-CN" dirty="0"/>
              <a:t>,</a:t>
            </a:r>
            <a:r>
              <a:rPr lang="zh-CN" altLang="zh-CN" dirty="0"/>
              <a:t>提高营销人员从事企业经营活动的效果</a:t>
            </a:r>
            <a:r>
              <a:rPr lang="en-US" altLang="zh-CN" dirty="0"/>
              <a:t>,</a:t>
            </a:r>
            <a:r>
              <a:rPr lang="zh-CN" altLang="zh-CN" dirty="0"/>
              <a:t>以激发其从事企业经营活动的积极性。</a:t>
            </a:r>
            <a:endParaRPr lang="zh-CN" altLang="zh-CN" dirty="0"/>
          </a:p>
          <a:p>
            <a:pPr marL="0" indent="0">
              <a:buNone/>
            </a:pPr>
            <a:r>
              <a:rPr lang="zh-CN" altLang="zh-CN" dirty="0"/>
              <a:t>　　</a:t>
            </a:r>
            <a:r>
              <a:rPr lang="en-US" altLang="zh-CN" dirty="0"/>
              <a:t>(3)</a:t>
            </a:r>
            <a:r>
              <a:rPr lang="zh-CN" altLang="zh-CN" dirty="0"/>
              <a:t>通过物质奖励和精神奖励的办法</a:t>
            </a:r>
            <a:r>
              <a:rPr lang="en-US" altLang="zh-CN" dirty="0"/>
              <a:t>,</a:t>
            </a:r>
            <a:r>
              <a:rPr lang="zh-CN" altLang="zh-CN" dirty="0"/>
              <a:t>帮助营销人员获得生活与工作条件一定程度上的满足</a:t>
            </a:r>
            <a:r>
              <a:rPr lang="en-US" altLang="zh-CN" dirty="0"/>
              <a:t>,</a:t>
            </a:r>
            <a:r>
              <a:rPr lang="zh-CN" altLang="zh-CN" dirty="0"/>
              <a:t>提供进一步学习的机会</a:t>
            </a:r>
            <a:r>
              <a:rPr lang="en-US" altLang="zh-CN" dirty="0"/>
              <a:t>,</a:t>
            </a:r>
            <a:r>
              <a:rPr lang="zh-CN" altLang="zh-CN" dirty="0"/>
              <a:t>提高其从事企业经营活动的期望值</a:t>
            </a:r>
            <a:r>
              <a:rPr lang="en-US" altLang="zh-CN" dirty="0"/>
              <a:t>,</a:t>
            </a:r>
            <a:r>
              <a:rPr lang="zh-CN" altLang="zh-CN" dirty="0"/>
              <a:t>以此培养他们从事企业经营活动的兴趣。</a:t>
            </a:r>
            <a:endParaRPr lang="zh-CN" altLang="zh-CN" dirty="0"/>
          </a:p>
          <a:p>
            <a:pPr marL="0" indent="0">
              <a:buNone/>
            </a:pPr>
            <a:r>
              <a:rPr lang="zh-CN" altLang="zh-CN" dirty="0"/>
              <a:t>　　</a:t>
            </a:r>
            <a:r>
              <a:rPr lang="en-US" altLang="zh-CN" dirty="0"/>
              <a:t>(4)</a:t>
            </a:r>
            <a:r>
              <a:rPr lang="zh-CN" altLang="zh-CN" dirty="0"/>
              <a:t>进行工作再设计</a:t>
            </a:r>
            <a:r>
              <a:rPr lang="en-US" altLang="zh-CN" dirty="0"/>
              <a:t>,</a:t>
            </a:r>
            <a:r>
              <a:rPr lang="zh-CN" altLang="zh-CN" dirty="0"/>
              <a:t>帮助营销人员激发积极的专业兴趣。通过适当调整营销人员所从事工作的难易程度</a:t>
            </a:r>
            <a:r>
              <a:rPr lang="en-US" altLang="zh-CN" dirty="0"/>
              <a:t>,</a:t>
            </a:r>
            <a:r>
              <a:rPr lang="zh-CN" altLang="zh-CN" dirty="0"/>
              <a:t>使企业经营活动对营销人员具有一定的挑战性</a:t>
            </a:r>
            <a:r>
              <a:rPr lang="en-US" altLang="zh-CN" dirty="0"/>
              <a:t>;</a:t>
            </a:r>
            <a:r>
              <a:rPr lang="zh-CN" altLang="zh-CN" dirty="0"/>
              <a:t>通过实行工作轮换制</a:t>
            </a:r>
            <a:r>
              <a:rPr lang="en-US" altLang="zh-CN" dirty="0"/>
              <a:t>,</a:t>
            </a:r>
            <a:r>
              <a:rPr lang="zh-CN" altLang="zh-CN" dirty="0"/>
              <a:t>使营销人员对所从事的工作经常保持新鲜感</a:t>
            </a:r>
            <a:r>
              <a:rPr lang="en-US" altLang="zh-CN" dirty="0"/>
              <a:t>;</a:t>
            </a:r>
            <a:r>
              <a:rPr lang="zh-CN" altLang="zh-CN" dirty="0"/>
              <a:t>通过授予一定的自主权</a:t>
            </a:r>
            <a:r>
              <a:rPr lang="en-US" altLang="zh-CN" dirty="0"/>
              <a:t>,</a:t>
            </a:r>
            <a:r>
              <a:rPr lang="zh-CN" altLang="zh-CN" dirty="0"/>
              <a:t>使营销人员能有发挥工作潜能的更大的空间。</a:t>
            </a:r>
            <a:endParaRPr lang="zh-CN" altLang="zh-CN" dirty="0"/>
          </a:p>
          <a:p>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zh-CN" altLang="zh-CN" dirty="0"/>
              <a:t>　　</a:t>
            </a:r>
            <a:r>
              <a:rPr lang="en-US" altLang="zh-CN" dirty="0"/>
              <a:t>2.</a:t>
            </a:r>
            <a:r>
              <a:rPr lang="zh-CN" altLang="zh-CN" dirty="0"/>
              <a:t>锻炼和提高营销人员的企业经营活动</a:t>
            </a:r>
            <a:r>
              <a:rPr lang="zh-CN" altLang="zh-CN" dirty="0" smtClean="0"/>
              <a:t>能力</a:t>
            </a:r>
            <a:endParaRPr lang="en-US" altLang="zh-CN" dirty="0" smtClean="0"/>
          </a:p>
          <a:p>
            <a:pPr marL="0" indent="0">
              <a:buNone/>
            </a:pPr>
            <a:r>
              <a:rPr lang="zh-CN" altLang="zh-CN" dirty="0"/>
              <a:t>　　根据营销人员所从事的工作性质不同</a:t>
            </a:r>
            <a:r>
              <a:rPr lang="en-US" altLang="zh-CN" dirty="0"/>
              <a:t>,</a:t>
            </a:r>
            <a:r>
              <a:rPr lang="zh-CN" altLang="zh-CN" dirty="0"/>
              <a:t>对营销人员的能力要求也不同。从一般意义上讲</a:t>
            </a:r>
            <a:r>
              <a:rPr lang="en-US" altLang="zh-CN" dirty="0"/>
              <a:t>,</a:t>
            </a:r>
            <a:r>
              <a:rPr lang="zh-CN" altLang="zh-CN" dirty="0"/>
              <a:t>营销人员主要应锻炼和提高观察能力、理解能力、判断能力、决策能力、应变能力、人际交往能力以及市场调查和市场研究能力。这些能力的锻炼和提高</a:t>
            </a:r>
            <a:r>
              <a:rPr lang="en-US" altLang="zh-CN" dirty="0"/>
              <a:t>,</a:t>
            </a:r>
            <a:r>
              <a:rPr lang="zh-CN" altLang="zh-CN" dirty="0"/>
              <a:t>主要通过营销人员有意识的、自觉的行动来实现。</a:t>
            </a:r>
            <a:endParaRPr lang="zh-CN" altLang="zh-CN" dirty="0"/>
          </a:p>
          <a:p>
            <a:pPr marL="0" indent="0">
              <a:buNone/>
            </a:pPr>
            <a:r>
              <a:rPr lang="zh-CN" altLang="zh-CN" dirty="0"/>
              <a:t>　　</a:t>
            </a:r>
            <a:r>
              <a:rPr lang="en-US" altLang="zh-CN" dirty="0"/>
              <a:t>(1)</a:t>
            </a:r>
            <a:r>
              <a:rPr lang="zh-CN" altLang="zh-CN" dirty="0"/>
              <a:t>要明确工作岗位对营销人员的能力要求</a:t>
            </a:r>
            <a:r>
              <a:rPr lang="en-US" altLang="zh-CN" dirty="0"/>
              <a:t>;</a:t>
            </a:r>
            <a:endParaRPr lang="zh-CN" altLang="zh-CN" dirty="0"/>
          </a:p>
          <a:p>
            <a:pPr marL="0" indent="0">
              <a:buNone/>
            </a:pPr>
            <a:r>
              <a:rPr lang="zh-CN" altLang="zh-CN" dirty="0"/>
              <a:t>　　</a:t>
            </a:r>
            <a:r>
              <a:rPr lang="en-US" altLang="zh-CN" dirty="0"/>
              <a:t>(2)</a:t>
            </a:r>
            <a:r>
              <a:rPr lang="zh-CN" altLang="zh-CN" dirty="0"/>
              <a:t>正确估计、判断自己目前的能力水平</a:t>
            </a:r>
            <a:r>
              <a:rPr lang="en-US" altLang="zh-CN" dirty="0"/>
              <a:t>,</a:t>
            </a:r>
            <a:r>
              <a:rPr lang="zh-CN" altLang="zh-CN" dirty="0"/>
              <a:t>找出能力差距</a:t>
            </a:r>
            <a:r>
              <a:rPr lang="en-US" altLang="zh-CN" dirty="0"/>
              <a:t>;</a:t>
            </a:r>
            <a:endParaRPr lang="zh-CN" altLang="zh-CN" dirty="0"/>
          </a:p>
          <a:p>
            <a:pPr marL="0" indent="0">
              <a:buNone/>
            </a:pPr>
            <a:r>
              <a:rPr lang="zh-CN" altLang="zh-CN" dirty="0"/>
              <a:t>　　</a:t>
            </a:r>
            <a:r>
              <a:rPr lang="en-US" altLang="zh-CN" dirty="0"/>
              <a:t>(3)</a:t>
            </a:r>
            <a:r>
              <a:rPr lang="zh-CN" altLang="zh-CN" dirty="0"/>
              <a:t>根据能力的差距</a:t>
            </a:r>
            <a:r>
              <a:rPr lang="en-US" altLang="zh-CN" dirty="0"/>
              <a:t>,</a:t>
            </a:r>
            <a:r>
              <a:rPr lang="zh-CN" altLang="zh-CN" dirty="0"/>
              <a:t>有针对性地进行锻炼和培养。</a:t>
            </a:r>
            <a:endParaRPr lang="zh-CN" altLang="zh-CN" dirty="0"/>
          </a:p>
          <a:p>
            <a:pPr marL="0" indent="0">
              <a:buNone/>
            </a:pPr>
            <a:r>
              <a:rPr lang="zh-CN" altLang="zh-CN" dirty="0"/>
              <a:t>　　在锻炼和提高营销人员的能力时</a:t>
            </a:r>
            <a:r>
              <a:rPr lang="en-US" altLang="zh-CN" dirty="0"/>
              <a:t>,</a:t>
            </a:r>
            <a:r>
              <a:rPr lang="zh-CN" altLang="zh-CN" dirty="0"/>
              <a:t>要坚持在实践中提高的原则。一方面要确定培养项目和培养标准</a:t>
            </a:r>
            <a:r>
              <a:rPr lang="en-US" altLang="zh-CN" dirty="0"/>
              <a:t>,</a:t>
            </a:r>
            <a:r>
              <a:rPr lang="zh-CN" altLang="zh-CN" dirty="0"/>
              <a:t>制定培养计划</a:t>
            </a:r>
            <a:r>
              <a:rPr lang="en-US" altLang="zh-CN" dirty="0"/>
              <a:t>;</a:t>
            </a:r>
            <a:r>
              <a:rPr lang="zh-CN" altLang="zh-CN" dirty="0"/>
              <a:t>另一方面要坚持在实践中不断锻炼和不断提高。</a:t>
            </a:r>
            <a:endParaRPr lang="zh-CN" altLang="zh-CN" dirty="0"/>
          </a:p>
          <a:p>
            <a:endParaRPr lang="zh-CN" altLang="zh-CN" dirty="0"/>
          </a:p>
          <a:p>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marL="0" indent="0">
              <a:buNone/>
            </a:pPr>
            <a:r>
              <a:rPr lang="zh-CN" altLang="zh-CN" dirty="0"/>
              <a:t>　　</a:t>
            </a:r>
            <a:r>
              <a:rPr lang="en-US" altLang="zh-CN" dirty="0"/>
              <a:t>3.</a:t>
            </a:r>
            <a:r>
              <a:rPr lang="zh-CN" altLang="zh-CN" dirty="0"/>
              <a:t>适应营销人员的气质</a:t>
            </a:r>
            <a:r>
              <a:rPr lang="en-US" altLang="zh-CN" dirty="0"/>
              <a:t>,</a:t>
            </a:r>
            <a:r>
              <a:rPr lang="zh-CN" altLang="zh-CN" dirty="0"/>
              <a:t>合理安排工作岗位</a:t>
            </a:r>
            <a:endParaRPr lang="zh-CN" altLang="zh-CN" dirty="0"/>
          </a:p>
          <a:p>
            <a:pPr marL="0" indent="0">
              <a:buNone/>
            </a:pPr>
            <a:r>
              <a:rPr lang="zh-CN" altLang="zh-CN" dirty="0"/>
              <a:t>　　任何一种气质类型都有其积极的一面</a:t>
            </a:r>
            <a:r>
              <a:rPr lang="en-US" altLang="zh-CN" dirty="0"/>
              <a:t>,</a:t>
            </a:r>
            <a:r>
              <a:rPr lang="zh-CN" altLang="zh-CN" dirty="0"/>
              <a:t>也有其消极的一面。例如</a:t>
            </a:r>
            <a:r>
              <a:rPr lang="en-US" altLang="zh-CN" dirty="0"/>
              <a:t>,</a:t>
            </a:r>
            <a:r>
              <a:rPr lang="zh-CN" altLang="zh-CN" dirty="0"/>
              <a:t>急躁型的营销人员</a:t>
            </a:r>
            <a:r>
              <a:rPr lang="en-US" altLang="zh-CN" dirty="0"/>
              <a:t>,</a:t>
            </a:r>
            <a:r>
              <a:rPr lang="zh-CN" altLang="zh-CN" dirty="0"/>
              <a:t>积极、生机勃勃等是其优点</a:t>
            </a:r>
            <a:r>
              <a:rPr lang="en-US" altLang="zh-CN" dirty="0"/>
              <a:t>,</a:t>
            </a:r>
            <a:r>
              <a:rPr lang="zh-CN" altLang="zh-CN" dirty="0"/>
              <a:t>但也有暴躁、任性、感情用事等缺点</a:t>
            </a:r>
            <a:r>
              <a:rPr lang="en-US" altLang="zh-CN" dirty="0"/>
              <a:t>;</a:t>
            </a:r>
            <a:r>
              <a:rPr lang="zh-CN" altLang="zh-CN" dirty="0"/>
              <a:t>活泼型营销人员既有灵活、机敏的一面</a:t>
            </a:r>
            <a:r>
              <a:rPr lang="en-US" altLang="zh-CN" dirty="0"/>
              <a:t>,</a:t>
            </a:r>
            <a:r>
              <a:rPr lang="zh-CN" altLang="zh-CN" dirty="0"/>
              <a:t>也有轻浮、情绪多变的一面</a:t>
            </a:r>
            <a:r>
              <a:rPr lang="en-US" altLang="zh-CN" dirty="0"/>
              <a:t>;</a:t>
            </a:r>
            <a:r>
              <a:rPr lang="zh-CN" altLang="zh-CN" dirty="0"/>
              <a:t>冷静型营销人员有沉着、冷静、坚毅等优点</a:t>
            </a:r>
            <a:r>
              <a:rPr lang="en-US" altLang="zh-CN" dirty="0"/>
              <a:t>,</a:t>
            </a:r>
            <a:r>
              <a:rPr lang="zh-CN" altLang="zh-CN" dirty="0"/>
              <a:t>也有缺乏活力、冷淡等缺点</a:t>
            </a:r>
            <a:r>
              <a:rPr lang="en-US" altLang="zh-CN" dirty="0"/>
              <a:t>;</a:t>
            </a:r>
            <a:r>
              <a:rPr lang="zh-CN" altLang="zh-CN" dirty="0"/>
              <a:t>沉默型营销人员有情感深刻、稳定的优点</a:t>
            </a:r>
            <a:r>
              <a:rPr lang="en-US" altLang="zh-CN" dirty="0"/>
              <a:t>,</a:t>
            </a:r>
            <a:r>
              <a:rPr lang="zh-CN" altLang="zh-CN" dirty="0"/>
              <a:t>但也有孤僻、羞怯等缺点。这就要求管理人员根据企业经营岗位的需要</a:t>
            </a:r>
            <a:r>
              <a:rPr lang="en-US" altLang="zh-CN" dirty="0"/>
              <a:t>,</a:t>
            </a:r>
            <a:r>
              <a:rPr lang="zh-CN" altLang="zh-CN" dirty="0"/>
              <a:t>合理地选择不同气质类型的人员。另外</a:t>
            </a:r>
            <a:r>
              <a:rPr lang="en-US" altLang="zh-CN" dirty="0"/>
              <a:t>,</a:t>
            </a:r>
            <a:r>
              <a:rPr lang="zh-CN" altLang="zh-CN" dirty="0"/>
              <a:t>营销人员也应该根据自己工作岗位对气质类型的需要</a:t>
            </a:r>
            <a:r>
              <a:rPr lang="en-US" altLang="zh-CN" dirty="0"/>
              <a:t>,</a:t>
            </a:r>
            <a:r>
              <a:rPr lang="zh-CN" altLang="zh-CN" dirty="0"/>
              <a:t>努力磨炼自己</a:t>
            </a:r>
            <a:r>
              <a:rPr lang="en-US" altLang="zh-CN" dirty="0"/>
              <a:t>,</a:t>
            </a:r>
            <a:r>
              <a:rPr lang="zh-CN" altLang="zh-CN" dirty="0"/>
              <a:t>使自己能够成为一名称职的营销人员。</a:t>
            </a:r>
            <a:endParaRPr lang="zh-CN" altLang="zh-CN" dirty="0"/>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zh-CN" altLang="zh-CN" dirty="0"/>
              <a:t>　　</a:t>
            </a:r>
            <a:r>
              <a:rPr lang="en-US" altLang="zh-CN" dirty="0"/>
              <a:t>3.</a:t>
            </a:r>
            <a:r>
              <a:rPr lang="zh-CN" altLang="zh-CN" dirty="0"/>
              <a:t>选购的指导者</a:t>
            </a:r>
            <a:endParaRPr lang="zh-CN" altLang="zh-CN" dirty="0"/>
          </a:p>
          <a:p>
            <a:pPr marL="0" indent="0">
              <a:buNone/>
            </a:pPr>
            <a:r>
              <a:rPr lang="zh-CN" altLang="zh-CN" dirty="0"/>
              <a:t>　　营销人员不仅是商品的出售者</a:t>
            </a:r>
            <a:r>
              <a:rPr lang="en-US" altLang="zh-CN" dirty="0"/>
              <a:t>,</a:t>
            </a:r>
            <a:r>
              <a:rPr lang="zh-CN" altLang="zh-CN" dirty="0"/>
              <a:t>优秀的营销人员还应该是顾客购买商品的指导者</a:t>
            </a:r>
            <a:r>
              <a:rPr lang="en-US" altLang="zh-CN" dirty="0"/>
              <a:t>,</a:t>
            </a:r>
            <a:r>
              <a:rPr lang="zh-CN" altLang="zh-CN" dirty="0"/>
              <a:t>在商品介绍中可以为顾客提供全面的有关商品消费的知识</a:t>
            </a:r>
            <a:r>
              <a:rPr lang="en-US" altLang="zh-CN" dirty="0"/>
              <a:t>,</a:t>
            </a:r>
            <a:r>
              <a:rPr lang="zh-CN" altLang="zh-CN" dirty="0"/>
              <a:t>能正确解答消费中的问题</a:t>
            </a:r>
            <a:r>
              <a:rPr lang="en-US" altLang="zh-CN" dirty="0"/>
              <a:t>,</a:t>
            </a:r>
            <a:r>
              <a:rPr lang="zh-CN" altLang="zh-CN" dirty="0"/>
              <a:t>能正确评价不同商品品种之间的优缺点等。这样</a:t>
            </a:r>
            <a:r>
              <a:rPr lang="en-US" altLang="zh-CN" dirty="0"/>
              <a:t>,</a:t>
            </a:r>
            <a:r>
              <a:rPr lang="zh-CN" altLang="zh-CN" dirty="0"/>
              <a:t>对顾客的影响是增强了其购买商品的决心。</a:t>
            </a:r>
            <a:endParaRPr lang="zh-CN" altLang="zh-CN" dirty="0"/>
          </a:p>
          <a:p>
            <a:pPr marL="0" indent="0">
              <a:buNone/>
            </a:pPr>
            <a:r>
              <a:rPr lang="zh-CN" altLang="zh-CN" dirty="0"/>
              <a:t>　　</a:t>
            </a:r>
            <a:r>
              <a:rPr lang="en-US" altLang="zh-CN" dirty="0"/>
              <a:t>4.</a:t>
            </a:r>
            <a:r>
              <a:rPr lang="zh-CN" altLang="zh-CN" dirty="0"/>
              <a:t>感情的融通者</a:t>
            </a:r>
            <a:endParaRPr lang="zh-CN" altLang="zh-CN" dirty="0"/>
          </a:p>
          <a:p>
            <a:pPr marL="0" indent="0">
              <a:buNone/>
            </a:pPr>
            <a:r>
              <a:rPr lang="zh-CN" altLang="zh-CN" dirty="0"/>
              <a:t>　　营销人员优良的服务可以化解销售中的许多矛盾与冲突。营销人员自然、诚恳的微笑代表营销人员真心实意地欢迎顾客。希尔顿饭店创始人纳·希尔顿说</a:t>
            </a:r>
            <a:r>
              <a:rPr lang="en-US" altLang="zh-CN" dirty="0"/>
              <a:t>:</a:t>
            </a:r>
            <a:r>
              <a:rPr lang="zh-CN" altLang="zh-CN" dirty="0"/>
              <a:t>“如果我是顾客</a:t>
            </a:r>
            <a:r>
              <a:rPr lang="en-US" altLang="zh-CN" dirty="0"/>
              <a:t>,</a:t>
            </a:r>
            <a:r>
              <a:rPr lang="zh-CN" altLang="zh-CN" dirty="0"/>
              <a:t>我宁愿住在只有破地毯但处处充满微笑的旅馆里</a:t>
            </a:r>
            <a:r>
              <a:rPr lang="en-US" altLang="zh-CN" dirty="0"/>
              <a:t>,</a:t>
            </a:r>
            <a:r>
              <a:rPr lang="zh-CN" altLang="zh-CN" dirty="0"/>
              <a:t>而不愿意走进有一流设备却不见微笑的地方。”</a:t>
            </a:r>
            <a:endParaRPr lang="zh-CN" altLang="zh-C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7500" lnSpcReduction="20000"/>
          </a:bodyPr>
          <a:lstStyle/>
          <a:p>
            <a:pPr marL="0" indent="0">
              <a:buNone/>
            </a:pPr>
            <a:r>
              <a:rPr lang="en-US" altLang="zh-CN" dirty="0"/>
              <a:t>(</a:t>
            </a:r>
            <a:r>
              <a:rPr lang="zh-CN" altLang="zh-CN" dirty="0"/>
              <a:t>二</a:t>
            </a:r>
            <a:r>
              <a:rPr lang="en-US" altLang="zh-CN" dirty="0"/>
              <a:t>)</a:t>
            </a:r>
            <a:r>
              <a:rPr lang="zh-CN" altLang="zh-CN" dirty="0"/>
              <a:t>顾客、营销人员和商品三者之间的关系</a:t>
            </a:r>
            <a:endParaRPr lang="zh-CN" altLang="zh-CN" dirty="0"/>
          </a:p>
          <a:p>
            <a:pPr marL="0" indent="0">
              <a:buNone/>
            </a:pPr>
            <a:r>
              <a:rPr lang="zh-CN" altLang="zh-CN" dirty="0"/>
              <a:t>　　美国心理学家从顾客、营销人员和商品三者之间的关系来解释营销人员在销售中的影响力。通过研究</a:t>
            </a:r>
            <a:r>
              <a:rPr lang="en-US" altLang="zh-CN" dirty="0"/>
              <a:t>,</a:t>
            </a:r>
            <a:r>
              <a:rPr lang="zh-CN" altLang="zh-CN" dirty="0"/>
              <a:t>可以把三者之间的关系分为以下八种情况</a:t>
            </a:r>
            <a:r>
              <a:rPr lang="en-US" altLang="zh-CN" dirty="0"/>
              <a:t>:</a:t>
            </a:r>
            <a:endParaRPr lang="zh-CN" altLang="zh-CN" dirty="0"/>
          </a:p>
          <a:p>
            <a:pPr marL="0" indent="0">
              <a:buNone/>
            </a:pPr>
            <a:r>
              <a:rPr lang="zh-CN" altLang="zh-CN" dirty="0"/>
              <a:t>　　</a:t>
            </a:r>
            <a:r>
              <a:rPr lang="en-US" altLang="zh-CN" dirty="0"/>
              <a:t>(1)</a:t>
            </a:r>
            <a:r>
              <a:rPr lang="zh-CN" altLang="zh-CN" dirty="0"/>
              <a:t>顾客遇到自己满意的商品</a:t>
            </a:r>
            <a:r>
              <a:rPr lang="en-US" altLang="zh-CN" dirty="0"/>
              <a:t>,</a:t>
            </a:r>
            <a:r>
              <a:rPr lang="zh-CN" altLang="zh-CN" dirty="0"/>
              <a:t>营销人员也十分热情诚恳、服务周到</a:t>
            </a:r>
            <a:r>
              <a:rPr lang="en-US" altLang="zh-CN" dirty="0"/>
              <a:t>,</a:t>
            </a:r>
            <a:r>
              <a:rPr lang="zh-CN" altLang="zh-CN" dirty="0"/>
              <a:t>能够耐心地帮助顾客挑选商品</a:t>
            </a:r>
            <a:r>
              <a:rPr lang="en-US" altLang="zh-CN" dirty="0"/>
              <a:t>,</a:t>
            </a:r>
            <a:r>
              <a:rPr lang="zh-CN" altLang="zh-CN" dirty="0"/>
              <a:t>营销人员本人对于商品也持肯定的态度。在这种情况下</a:t>
            </a:r>
            <a:r>
              <a:rPr lang="en-US" altLang="zh-CN" dirty="0"/>
              <a:t>,</a:t>
            </a:r>
            <a:r>
              <a:rPr lang="zh-CN" altLang="zh-CN" dirty="0"/>
              <a:t>顾客的心理是处于平衡的状态</a:t>
            </a:r>
            <a:r>
              <a:rPr lang="en-US" altLang="zh-CN" dirty="0"/>
              <a:t>,</a:t>
            </a:r>
            <a:r>
              <a:rPr lang="zh-CN" altLang="zh-CN" dirty="0"/>
              <a:t>愿意配合购买。</a:t>
            </a:r>
            <a:endParaRPr lang="zh-CN" altLang="zh-CN" dirty="0"/>
          </a:p>
          <a:p>
            <a:pPr marL="0" indent="0">
              <a:buNone/>
            </a:pPr>
            <a:r>
              <a:rPr lang="zh-CN" altLang="zh-CN" dirty="0"/>
              <a:t>　　</a:t>
            </a:r>
            <a:r>
              <a:rPr lang="en-US" altLang="zh-CN" dirty="0"/>
              <a:t>(2)</a:t>
            </a:r>
            <a:r>
              <a:rPr lang="zh-CN" altLang="zh-CN" dirty="0"/>
              <a:t>顾客看中了某一商品</a:t>
            </a:r>
            <a:r>
              <a:rPr lang="en-US" altLang="zh-CN" dirty="0"/>
              <a:t>,</a:t>
            </a:r>
            <a:r>
              <a:rPr lang="zh-CN" altLang="zh-CN" dirty="0"/>
              <a:t>而营销人员对这种商品持否定态度。顾客虽然不满意营销人员的态度</a:t>
            </a:r>
            <a:r>
              <a:rPr lang="en-US" altLang="zh-CN" dirty="0"/>
              <a:t>,</a:t>
            </a:r>
            <a:r>
              <a:rPr lang="zh-CN" altLang="zh-CN" dirty="0"/>
              <a:t>但是内心仍然以能买到让自己满意的商品而感到安慰</a:t>
            </a:r>
            <a:r>
              <a:rPr lang="en-US" altLang="zh-CN" dirty="0"/>
              <a:t>,</a:t>
            </a:r>
            <a:r>
              <a:rPr lang="zh-CN" altLang="zh-CN" dirty="0"/>
              <a:t>顾客的心理也处于平衡状态</a:t>
            </a:r>
            <a:r>
              <a:rPr lang="en-US" altLang="zh-CN" dirty="0"/>
              <a:t>,</a:t>
            </a:r>
            <a:r>
              <a:rPr lang="zh-CN" altLang="zh-CN" dirty="0"/>
              <a:t>完成购买。</a:t>
            </a:r>
            <a:endParaRPr lang="zh-CN" altLang="zh-CN" dirty="0"/>
          </a:p>
          <a:p>
            <a:pPr marL="0" indent="0">
              <a:buNone/>
            </a:pPr>
            <a:r>
              <a:rPr lang="zh-CN" altLang="zh-CN" dirty="0"/>
              <a:t>　　</a:t>
            </a:r>
            <a:r>
              <a:rPr lang="en-US" altLang="zh-CN" dirty="0"/>
              <a:t>(3)</a:t>
            </a:r>
            <a:r>
              <a:rPr lang="zh-CN" altLang="zh-CN" dirty="0"/>
              <a:t>顾客对商品不满意</a:t>
            </a:r>
            <a:r>
              <a:rPr lang="en-US" altLang="zh-CN" dirty="0"/>
              <a:t>,</a:t>
            </a:r>
            <a:r>
              <a:rPr lang="zh-CN" altLang="zh-CN" dirty="0"/>
              <a:t>营销人员能体贴顾客的这种心情</a:t>
            </a:r>
            <a:r>
              <a:rPr lang="en-US" altLang="zh-CN" dirty="0"/>
              <a:t>,</a:t>
            </a:r>
            <a:r>
              <a:rPr lang="zh-CN" altLang="zh-CN" dirty="0"/>
              <a:t>不勉强顾客购买</a:t>
            </a:r>
            <a:r>
              <a:rPr lang="en-US" altLang="zh-CN" dirty="0"/>
              <a:t>,</a:t>
            </a:r>
            <a:r>
              <a:rPr lang="zh-CN" altLang="zh-CN" dirty="0"/>
              <a:t>也不刻意地推荐。顾客对营销人员产生较好的信赖感</a:t>
            </a:r>
            <a:r>
              <a:rPr lang="en-US" altLang="zh-CN" dirty="0"/>
              <a:t>,</a:t>
            </a:r>
            <a:r>
              <a:rPr lang="zh-CN" altLang="zh-CN" dirty="0"/>
              <a:t>心理上处于平衡状态</a:t>
            </a:r>
            <a:r>
              <a:rPr lang="en-US" altLang="zh-CN" dirty="0"/>
              <a:t>,</a:t>
            </a:r>
            <a:r>
              <a:rPr lang="zh-CN" altLang="zh-CN" dirty="0"/>
              <a:t>对零售企业产生好感。</a:t>
            </a:r>
            <a:endParaRPr lang="zh-CN" altLang="zh-CN" dirty="0"/>
          </a:p>
          <a:p>
            <a:pPr marL="0" indent="0">
              <a:buNone/>
            </a:pPr>
            <a:r>
              <a:rPr lang="zh-CN" altLang="zh-CN" dirty="0"/>
              <a:t>　　</a:t>
            </a:r>
            <a:r>
              <a:rPr lang="en-US" altLang="zh-CN" dirty="0"/>
              <a:t>(4)</a:t>
            </a:r>
            <a:r>
              <a:rPr lang="zh-CN" altLang="zh-CN" dirty="0"/>
              <a:t>顾客不喜欢的商品</a:t>
            </a:r>
            <a:r>
              <a:rPr lang="en-US" altLang="zh-CN" dirty="0"/>
              <a:t>,</a:t>
            </a:r>
            <a:r>
              <a:rPr lang="zh-CN" altLang="zh-CN" dirty="0"/>
              <a:t>可是营销人员还要费力地向其推销。由于顾客心理的保护作用</a:t>
            </a:r>
            <a:r>
              <a:rPr lang="en-US" altLang="zh-CN" dirty="0"/>
              <a:t>,</a:t>
            </a:r>
            <a:r>
              <a:rPr lang="zh-CN" altLang="zh-CN" dirty="0"/>
              <a:t>顾客不会被营销人员的行为所打动</a:t>
            </a:r>
            <a:r>
              <a:rPr lang="en-US" altLang="zh-CN" dirty="0"/>
              <a:t>,</a:t>
            </a:r>
            <a:r>
              <a:rPr lang="zh-CN" altLang="zh-CN" dirty="0"/>
              <a:t>而会我行我素并对此零售企业产生警惕心理。</a:t>
            </a:r>
            <a:endParaRPr lang="zh-CN" altLang="zh-CN" dirty="0"/>
          </a:p>
          <a:p>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10000"/>
          </a:bodyPr>
          <a:lstStyle/>
          <a:p>
            <a:pPr marL="0" indent="0">
              <a:buNone/>
            </a:pPr>
            <a:r>
              <a:rPr lang="zh-CN" altLang="zh-CN" dirty="0"/>
              <a:t>　　</a:t>
            </a:r>
            <a:r>
              <a:rPr lang="en-US" altLang="zh-CN" dirty="0"/>
              <a:t>(5)</a:t>
            </a:r>
            <a:r>
              <a:rPr lang="zh-CN" altLang="zh-CN" dirty="0"/>
              <a:t>顾客有意要购买商品</a:t>
            </a:r>
            <a:r>
              <a:rPr lang="en-US" altLang="zh-CN" dirty="0"/>
              <a:t>,</a:t>
            </a:r>
            <a:r>
              <a:rPr lang="zh-CN" altLang="zh-CN" dirty="0"/>
              <a:t>营销人员的服务也很热情周到</a:t>
            </a:r>
            <a:r>
              <a:rPr lang="en-US" altLang="zh-CN" dirty="0"/>
              <a:t>,</a:t>
            </a:r>
            <a:r>
              <a:rPr lang="zh-CN" altLang="zh-CN" dirty="0"/>
              <a:t>但对商品的评价与顾客有分歧</a:t>
            </a:r>
            <a:r>
              <a:rPr lang="en-US" altLang="zh-CN" dirty="0"/>
              <a:t>,</a:t>
            </a:r>
            <a:r>
              <a:rPr lang="zh-CN" altLang="zh-CN" dirty="0"/>
              <a:t>使顾客原来的购买愿望出现动摇</a:t>
            </a:r>
            <a:r>
              <a:rPr lang="en-US" altLang="zh-CN" dirty="0"/>
              <a:t>,</a:t>
            </a:r>
            <a:r>
              <a:rPr lang="zh-CN" altLang="zh-CN" dirty="0"/>
              <a:t>变得犹豫起来</a:t>
            </a:r>
            <a:r>
              <a:rPr lang="en-US" altLang="zh-CN" dirty="0"/>
              <a:t>,</a:t>
            </a:r>
            <a:r>
              <a:rPr lang="zh-CN" altLang="zh-CN" dirty="0"/>
              <a:t>产生不平衡的心理状态</a:t>
            </a:r>
            <a:r>
              <a:rPr lang="en-US" altLang="zh-CN" dirty="0"/>
              <a:t>,</a:t>
            </a:r>
            <a:r>
              <a:rPr lang="zh-CN" altLang="zh-CN" dirty="0"/>
              <a:t>影响购买行为的继续进行。</a:t>
            </a:r>
            <a:endParaRPr lang="zh-CN" altLang="zh-CN" dirty="0"/>
          </a:p>
          <a:p>
            <a:pPr marL="0" indent="0">
              <a:buNone/>
            </a:pPr>
            <a:r>
              <a:rPr lang="zh-CN" altLang="zh-CN" dirty="0"/>
              <a:t>　　</a:t>
            </a:r>
            <a:r>
              <a:rPr lang="en-US" altLang="zh-CN" dirty="0"/>
              <a:t>(6)</a:t>
            </a:r>
            <a:r>
              <a:rPr lang="zh-CN" altLang="zh-CN" dirty="0"/>
              <a:t>顾客与营销人员都对商品持肯定态度</a:t>
            </a:r>
            <a:r>
              <a:rPr lang="en-US" altLang="zh-CN" dirty="0"/>
              <a:t>,</a:t>
            </a:r>
            <a:r>
              <a:rPr lang="zh-CN" altLang="zh-CN" dirty="0"/>
              <a:t>但可能因为营销人员的服务方式或顾客的言行等行为方面的原因使双方发生不愉快</a:t>
            </a:r>
            <a:r>
              <a:rPr lang="en-US" altLang="zh-CN" dirty="0"/>
              <a:t>,</a:t>
            </a:r>
            <a:r>
              <a:rPr lang="zh-CN" altLang="zh-CN" dirty="0"/>
              <a:t>使顾客的心理出现不平衡</a:t>
            </a:r>
            <a:r>
              <a:rPr lang="en-US" altLang="zh-CN" dirty="0"/>
              <a:t>,</a:t>
            </a:r>
            <a:r>
              <a:rPr lang="zh-CN" altLang="zh-CN" dirty="0"/>
              <a:t>形成拒绝购买的态度。</a:t>
            </a:r>
            <a:endParaRPr lang="zh-CN" altLang="zh-CN" dirty="0"/>
          </a:p>
          <a:p>
            <a:pPr marL="0" indent="0">
              <a:buNone/>
            </a:pPr>
            <a:r>
              <a:rPr lang="zh-CN" altLang="zh-CN" dirty="0"/>
              <a:t>　　</a:t>
            </a:r>
            <a:r>
              <a:rPr lang="en-US" altLang="zh-CN" dirty="0"/>
              <a:t>(7)</a:t>
            </a:r>
            <a:r>
              <a:rPr lang="zh-CN" altLang="zh-CN" dirty="0"/>
              <a:t>顾客对商品持否定态度</a:t>
            </a:r>
            <a:r>
              <a:rPr lang="en-US" altLang="zh-CN" dirty="0"/>
              <a:t>,</a:t>
            </a:r>
            <a:r>
              <a:rPr lang="zh-CN" altLang="zh-CN" dirty="0"/>
              <a:t>而营销人员仍然坚持推荐商品甚至出现强卖商品的现象</a:t>
            </a:r>
            <a:r>
              <a:rPr lang="en-US" altLang="zh-CN" dirty="0"/>
              <a:t>,</a:t>
            </a:r>
            <a:r>
              <a:rPr lang="zh-CN" altLang="zh-CN" dirty="0"/>
              <a:t>令顾客心理很不平衡而出现坚决否定的态度。</a:t>
            </a:r>
            <a:endParaRPr lang="zh-CN" altLang="zh-CN" dirty="0"/>
          </a:p>
          <a:p>
            <a:pPr marL="0" indent="0">
              <a:buNone/>
            </a:pPr>
            <a:r>
              <a:rPr lang="zh-CN" altLang="zh-CN" dirty="0"/>
              <a:t>　　</a:t>
            </a:r>
            <a:r>
              <a:rPr lang="en-US" altLang="zh-CN" dirty="0"/>
              <a:t>(8)</a:t>
            </a:r>
            <a:r>
              <a:rPr lang="zh-CN" altLang="zh-CN" dirty="0"/>
              <a:t>顾客在商店没有买到自己满意的商品</a:t>
            </a:r>
            <a:r>
              <a:rPr lang="en-US" altLang="zh-CN" dirty="0"/>
              <a:t>,</a:t>
            </a:r>
            <a:r>
              <a:rPr lang="zh-CN" altLang="zh-CN" dirty="0"/>
              <a:t>商店的营销人员对顾客态度较差</a:t>
            </a:r>
            <a:r>
              <a:rPr lang="en-US" altLang="zh-CN" dirty="0"/>
              <a:t>,</a:t>
            </a:r>
            <a:r>
              <a:rPr lang="zh-CN" altLang="zh-CN" dirty="0"/>
              <a:t>令顾客心中十分反感</a:t>
            </a:r>
            <a:r>
              <a:rPr lang="en-US" altLang="zh-CN" dirty="0"/>
              <a:t>,</a:t>
            </a:r>
            <a:r>
              <a:rPr lang="zh-CN" altLang="zh-CN" dirty="0"/>
              <a:t>甚至后悔来此购买</a:t>
            </a:r>
            <a:r>
              <a:rPr lang="en-US" altLang="zh-CN" dirty="0"/>
              <a:t>,</a:t>
            </a:r>
            <a:r>
              <a:rPr lang="zh-CN" altLang="zh-CN" dirty="0"/>
              <a:t>产生不平衡的心理状态</a:t>
            </a:r>
            <a:r>
              <a:rPr lang="en-US" altLang="zh-CN" dirty="0"/>
              <a:t>,</a:t>
            </a:r>
            <a:r>
              <a:rPr lang="zh-CN" altLang="zh-CN" dirty="0"/>
              <a:t>这是最差的结果。因为顾客在这里受了气</a:t>
            </a:r>
            <a:r>
              <a:rPr lang="en-US" altLang="zh-CN" dirty="0"/>
              <a:t>,</a:t>
            </a:r>
            <a:r>
              <a:rPr lang="zh-CN" altLang="zh-CN" dirty="0"/>
              <a:t>或是买到了不满意的商品</a:t>
            </a:r>
            <a:r>
              <a:rPr lang="en-US" altLang="zh-CN" dirty="0"/>
              <a:t>,</a:t>
            </a:r>
            <a:r>
              <a:rPr lang="zh-CN" altLang="zh-CN" dirty="0"/>
              <a:t>就会以更强烈的消极情绪来传播他们不愉快的心情</a:t>
            </a:r>
            <a:r>
              <a:rPr lang="en-US" altLang="zh-CN" dirty="0"/>
              <a:t>,</a:t>
            </a:r>
            <a:r>
              <a:rPr lang="zh-CN" altLang="zh-CN" dirty="0"/>
              <a:t>把购物环境的恶名传得更远</a:t>
            </a:r>
            <a:r>
              <a:rPr lang="en-US" altLang="zh-CN" dirty="0"/>
              <a:t>,</a:t>
            </a:r>
            <a:r>
              <a:rPr lang="zh-CN" altLang="zh-CN" dirty="0"/>
              <a:t>造成更加严重的不良后果。</a:t>
            </a:r>
            <a:endParaRPr lang="zh-CN" altLang="zh-CN" dirty="0"/>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zh-CN" altLang="zh-CN" dirty="0"/>
              <a:t>二、营销人员的仪表对消费者心理的影响</a:t>
            </a:r>
            <a:endParaRPr lang="zh-CN" altLang="zh-CN" dirty="0"/>
          </a:p>
          <a:p>
            <a:pPr marL="0" indent="0">
              <a:buNone/>
            </a:pPr>
            <a:r>
              <a:rPr lang="zh-CN" altLang="zh-CN" dirty="0"/>
              <a:t>　　仪表是一个人的外表</a:t>
            </a:r>
            <a:r>
              <a:rPr lang="en-US" altLang="zh-CN" dirty="0"/>
              <a:t>,</a:t>
            </a:r>
            <a:r>
              <a:rPr lang="zh-CN" altLang="zh-CN" dirty="0"/>
              <a:t>一般包括容貌、姿态、衣着、修饰、风度、言谈举止等各方面内容</a:t>
            </a:r>
            <a:r>
              <a:rPr lang="en-US" altLang="zh-CN" dirty="0"/>
              <a:t>,</a:t>
            </a:r>
            <a:r>
              <a:rPr lang="zh-CN" altLang="zh-CN" dirty="0"/>
              <a:t>它是人的心理状态的自然流露</a:t>
            </a:r>
            <a:r>
              <a:rPr lang="en-US" altLang="zh-CN" dirty="0"/>
              <a:t>,</a:t>
            </a:r>
            <a:r>
              <a:rPr lang="zh-CN" altLang="zh-CN" dirty="0"/>
              <a:t>与人的生活情调、思想修养、道德品质密切相连。营销人员的仪表在与顾客的相互交往中有着重要作用。营销人员的仪表不仅是个人的喜好</a:t>
            </a:r>
            <a:r>
              <a:rPr lang="en-US" altLang="zh-CN" dirty="0"/>
              <a:t>,</a:t>
            </a:r>
            <a:r>
              <a:rPr lang="zh-CN" altLang="zh-CN" dirty="0"/>
              <a:t>而且体现了对顾客的礼貌和尊重</a:t>
            </a:r>
            <a:r>
              <a:rPr lang="en-US" altLang="zh-CN" dirty="0"/>
              <a:t>,</a:t>
            </a:r>
            <a:r>
              <a:rPr lang="zh-CN" altLang="zh-CN" dirty="0"/>
              <a:t>体现了营销人员的精神状态和文明程度</a:t>
            </a:r>
            <a:r>
              <a:rPr lang="zh-CN" altLang="zh-CN" dirty="0" smtClean="0"/>
              <a:t>。</a:t>
            </a:r>
            <a:endParaRPr lang="en-US" altLang="zh-CN" dirty="0" smtClean="0"/>
          </a:p>
          <a:p>
            <a:pPr marL="0" indent="0">
              <a:buNone/>
            </a:pPr>
            <a:r>
              <a:rPr lang="zh-CN" altLang="zh-CN" dirty="0"/>
              <a:t>　　</a:t>
            </a:r>
            <a:r>
              <a:rPr lang="en-US" altLang="zh-CN" dirty="0"/>
              <a:t>1.</a:t>
            </a:r>
            <a:r>
              <a:rPr lang="zh-CN" altLang="zh-CN" dirty="0"/>
              <a:t>营销人员的精神风貌与消费者心理</a:t>
            </a:r>
            <a:endParaRPr lang="zh-CN" altLang="zh-CN" dirty="0"/>
          </a:p>
          <a:p>
            <a:pPr marL="0" indent="0">
              <a:buNone/>
            </a:pPr>
            <a:r>
              <a:rPr lang="zh-CN" altLang="zh-CN" dirty="0"/>
              <a:t>一般来说</a:t>
            </a:r>
            <a:r>
              <a:rPr lang="en-US" altLang="zh-CN" dirty="0"/>
              <a:t>,</a:t>
            </a:r>
            <a:r>
              <a:rPr lang="zh-CN" altLang="zh-CN" dirty="0"/>
              <a:t>精神健康、整齐清洁的营销人员</a:t>
            </a:r>
            <a:r>
              <a:rPr lang="en-US" altLang="zh-CN" dirty="0"/>
              <a:t>,</a:t>
            </a:r>
            <a:r>
              <a:rPr lang="zh-CN" altLang="zh-CN" dirty="0"/>
              <a:t>往往给消费者以安全、卫生和愉快的感觉</a:t>
            </a:r>
            <a:r>
              <a:rPr lang="en-US" altLang="zh-CN" dirty="0"/>
              <a:t>,</a:t>
            </a:r>
            <a:r>
              <a:rPr lang="zh-CN" altLang="zh-CN" dirty="0"/>
              <a:t>使消费者愿意与之交换意见</a:t>
            </a:r>
            <a:r>
              <a:rPr lang="en-US" altLang="zh-CN" dirty="0"/>
              <a:t>,</a:t>
            </a:r>
            <a:r>
              <a:rPr lang="zh-CN" altLang="zh-CN" dirty="0"/>
              <a:t>并放心地购买其商品</a:t>
            </a:r>
            <a:r>
              <a:rPr lang="en-US" altLang="zh-CN" dirty="0"/>
              <a:t>;</a:t>
            </a:r>
            <a:r>
              <a:rPr lang="zh-CN" altLang="zh-CN" dirty="0"/>
              <a:t>反之</a:t>
            </a:r>
            <a:r>
              <a:rPr lang="en-US" altLang="zh-CN" dirty="0"/>
              <a:t>,</a:t>
            </a:r>
            <a:r>
              <a:rPr lang="zh-CN" altLang="zh-CN" dirty="0"/>
              <a:t>如果营销人员萎靡不振、蓬头垢面</a:t>
            </a:r>
            <a:r>
              <a:rPr lang="en-US" altLang="zh-CN" dirty="0"/>
              <a:t>,</a:t>
            </a:r>
            <a:r>
              <a:rPr lang="zh-CN" altLang="zh-CN" dirty="0"/>
              <a:t>则难以给消费者留下良好的印象</a:t>
            </a:r>
            <a:r>
              <a:rPr lang="en-US" altLang="zh-CN" dirty="0"/>
              <a:t>,</a:t>
            </a:r>
            <a:r>
              <a:rPr lang="zh-CN" altLang="zh-CN" dirty="0"/>
              <a:t>而只能给其不快之感。</a:t>
            </a:r>
            <a:endParaRPr lang="zh-CN" altLang="zh-CN" dirty="0"/>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zh-CN" altLang="zh-CN" dirty="0"/>
              <a:t>　　</a:t>
            </a:r>
            <a:r>
              <a:rPr lang="en-US" altLang="zh-CN" dirty="0"/>
              <a:t>2.</a:t>
            </a:r>
            <a:r>
              <a:rPr lang="zh-CN" altLang="zh-CN" dirty="0"/>
              <a:t>营销人员的服饰穿着与消费者心理</a:t>
            </a:r>
            <a:endParaRPr lang="zh-CN" altLang="zh-CN" dirty="0"/>
          </a:p>
          <a:p>
            <a:pPr marL="0" indent="0">
              <a:buNone/>
            </a:pPr>
            <a:r>
              <a:rPr lang="zh-CN" altLang="zh-CN" dirty="0"/>
              <a:t>　　整洁合体、美观大方的服饰能够给消费者以清新明快、朴素稳重的视觉印象和舒展端庄的感受。营销人员与消费者接触</a:t>
            </a:r>
            <a:r>
              <a:rPr lang="en-US" altLang="zh-CN" dirty="0"/>
              <a:t>,</a:t>
            </a:r>
            <a:r>
              <a:rPr lang="zh-CN" altLang="zh-CN" dirty="0"/>
              <a:t>首先映入消费者眼帘的是其着装。营销人员的穿着应当整洁合体、美观大方</a:t>
            </a:r>
            <a:r>
              <a:rPr lang="en-US" altLang="zh-CN" dirty="0"/>
              <a:t>,</a:t>
            </a:r>
            <a:r>
              <a:rPr lang="zh-CN" altLang="zh-CN" dirty="0"/>
              <a:t>以雅为主。营销人员在上班期间一律穿戴企业统一分发的工作制服</a:t>
            </a:r>
            <a:r>
              <a:rPr lang="en-US" altLang="zh-CN" dirty="0"/>
              <a:t>,</a:t>
            </a:r>
            <a:r>
              <a:rPr lang="zh-CN" altLang="zh-CN" dirty="0"/>
              <a:t>有利于消费者监督</a:t>
            </a:r>
            <a:r>
              <a:rPr lang="en-US" altLang="zh-CN" dirty="0"/>
              <a:t>,</a:t>
            </a:r>
            <a:r>
              <a:rPr lang="zh-CN" altLang="zh-CN" dirty="0"/>
              <a:t>并给消费者以整体的感觉。</a:t>
            </a:r>
            <a:endParaRPr lang="zh-CN" altLang="zh-CN" dirty="0"/>
          </a:p>
          <a:p>
            <a:pPr marL="0" indent="0">
              <a:buNone/>
            </a:pPr>
            <a:r>
              <a:rPr lang="zh-CN" altLang="zh-CN" dirty="0"/>
              <a:t>　　</a:t>
            </a:r>
            <a:r>
              <a:rPr lang="en-US" altLang="zh-CN" dirty="0"/>
              <a:t>3.</a:t>
            </a:r>
            <a:r>
              <a:rPr lang="zh-CN" altLang="zh-CN" dirty="0"/>
              <a:t>营销人员的言语运用与消费者心理</a:t>
            </a:r>
            <a:endParaRPr lang="zh-CN" altLang="zh-CN" dirty="0"/>
          </a:p>
          <a:p>
            <a:pPr marL="0" indent="0">
              <a:buNone/>
            </a:pPr>
            <a:r>
              <a:rPr lang="zh-CN" altLang="zh-CN" dirty="0"/>
              <a:t>　　语言是人们交流思想、增进感情的工具。营销人员的语言十分重要</a:t>
            </a:r>
            <a:r>
              <a:rPr lang="en-US" altLang="zh-CN" dirty="0"/>
              <a:t>,</a:t>
            </a:r>
            <a:r>
              <a:rPr lang="zh-CN" altLang="zh-CN" dirty="0"/>
              <a:t>它不仅用来宣传、出售商品</a:t>
            </a:r>
            <a:r>
              <a:rPr lang="en-US" altLang="zh-CN" dirty="0"/>
              <a:t>,</a:t>
            </a:r>
            <a:r>
              <a:rPr lang="zh-CN" altLang="zh-CN" dirty="0"/>
              <a:t>也用于沟通营销人员与顾客之间的感情。</a:t>
            </a:r>
            <a:endParaRPr lang="zh-CN" altLang="zh-CN" dirty="0"/>
          </a:p>
          <a:p>
            <a:pPr marL="0" indent="0">
              <a:buNone/>
            </a:pPr>
            <a:r>
              <a:rPr lang="zh-CN" altLang="zh-CN" dirty="0"/>
              <a:t>　　礼貌文明、诚恳、和善的语言表达</a:t>
            </a:r>
            <a:r>
              <a:rPr lang="en-US" altLang="zh-CN" dirty="0"/>
              <a:t>,</a:t>
            </a:r>
            <a:r>
              <a:rPr lang="zh-CN" altLang="zh-CN" dirty="0"/>
              <a:t>能引起顾客发自内心的好感</a:t>
            </a:r>
            <a:r>
              <a:rPr lang="en-US" altLang="zh-CN" dirty="0"/>
              <a:t>,</a:t>
            </a:r>
            <a:r>
              <a:rPr lang="zh-CN" altLang="zh-CN" dirty="0"/>
              <a:t>起到吸引顾客的作用。</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　　</a:t>
            </a:r>
            <a:r>
              <a:rPr lang="en-US" altLang="zh-CN" dirty="0"/>
              <a:t>4.</a:t>
            </a:r>
            <a:r>
              <a:rPr lang="zh-CN" altLang="zh-CN" dirty="0"/>
              <a:t>营销人员的行为举止与消费者心理</a:t>
            </a:r>
            <a:endParaRPr lang="zh-CN" altLang="zh-CN" dirty="0"/>
          </a:p>
          <a:p>
            <a:pPr marL="0" indent="0">
              <a:buNone/>
            </a:pPr>
            <a:r>
              <a:rPr lang="zh-CN" altLang="zh-CN" dirty="0"/>
              <a:t>　　营销人员的行为举止主要是指其在接待顾客过程中的站立、行走、表情、拿取商品等方面的动作等。行为举止能体现人的性格、气质</a:t>
            </a:r>
            <a:r>
              <a:rPr lang="en-US" altLang="zh-CN" dirty="0"/>
              <a:t>,</a:t>
            </a:r>
            <a:r>
              <a:rPr lang="zh-CN" altLang="zh-CN" dirty="0"/>
              <a:t>也最容易引起消费者的注意。</a:t>
            </a:r>
            <a:endParaRPr lang="zh-CN" altLang="zh-CN" dirty="0"/>
          </a:p>
          <a:p>
            <a:pPr marL="0" indent="0">
              <a:buNone/>
            </a:pPr>
            <a:r>
              <a:rPr lang="zh-CN" altLang="zh-CN" dirty="0"/>
              <a:t>营销人员应该尽量做到以下几点</a:t>
            </a:r>
            <a:r>
              <a:rPr lang="en-US" altLang="zh-CN" dirty="0"/>
              <a:t>:</a:t>
            </a:r>
            <a:endParaRPr lang="zh-CN" altLang="zh-CN" dirty="0"/>
          </a:p>
          <a:p>
            <a:pPr marL="0" indent="0">
              <a:buNone/>
            </a:pPr>
            <a:r>
              <a:rPr lang="zh-CN" altLang="zh-CN" dirty="0"/>
              <a:t>　　</a:t>
            </a:r>
            <a:r>
              <a:rPr lang="en-US" altLang="zh-CN" dirty="0"/>
              <a:t>(1)</a:t>
            </a:r>
            <a:r>
              <a:rPr lang="zh-CN" altLang="zh-CN" dirty="0"/>
              <a:t>学会微笑。</a:t>
            </a:r>
            <a:endParaRPr lang="zh-CN" altLang="zh-CN" dirty="0"/>
          </a:p>
          <a:p>
            <a:pPr marL="0" indent="0">
              <a:buNone/>
            </a:pPr>
            <a:r>
              <a:rPr lang="zh-CN" altLang="zh-CN" dirty="0"/>
              <a:t>　　</a:t>
            </a:r>
            <a:r>
              <a:rPr lang="en-US" altLang="zh-CN" dirty="0"/>
              <a:t>(2)</a:t>
            </a:r>
            <a:r>
              <a:rPr lang="zh-CN" altLang="zh-CN" dirty="0"/>
              <a:t>以诚相待。</a:t>
            </a:r>
            <a:endParaRPr lang="zh-CN" altLang="zh-CN" dirty="0"/>
          </a:p>
          <a:p>
            <a:pPr marL="0" indent="0">
              <a:buNone/>
            </a:pPr>
            <a:r>
              <a:rPr lang="zh-CN" altLang="zh-CN" dirty="0"/>
              <a:t>　　</a:t>
            </a:r>
            <a:r>
              <a:rPr lang="en-US" altLang="zh-CN" dirty="0"/>
              <a:t>(3)</a:t>
            </a:r>
            <a:r>
              <a:rPr lang="zh-CN" altLang="zh-CN" dirty="0"/>
              <a:t>努力倾听。</a:t>
            </a:r>
            <a:endParaRPr lang="zh-CN" altLang="zh-CN" dirty="0"/>
          </a:p>
          <a:p>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三、营销人员的服务态度对消费者心理的影响</a:t>
            </a:r>
            <a:endParaRPr lang="zh-CN" altLang="zh-CN" dirty="0"/>
          </a:p>
          <a:p>
            <a:pPr marL="0" indent="0">
              <a:buNone/>
            </a:pPr>
            <a:r>
              <a:rPr lang="zh-CN" altLang="zh-CN" dirty="0"/>
              <a:t>　　</a:t>
            </a:r>
            <a:r>
              <a:rPr lang="en-US" altLang="zh-CN" dirty="0" smtClean="0"/>
              <a:t>(</a:t>
            </a:r>
            <a:r>
              <a:rPr lang="zh-CN" altLang="zh-CN" dirty="0"/>
              <a:t>一</a:t>
            </a:r>
            <a:r>
              <a:rPr lang="en-US" altLang="zh-CN" dirty="0"/>
              <a:t>)</a:t>
            </a:r>
            <a:r>
              <a:rPr lang="zh-CN" altLang="zh-CN" dirty="0"/>
              <a:t>要有良好的情感倾向性</a:t>
            </a:r>
            <a:endParaRPr lang="zh-CN" altLang="zh-CN" dirty="0"/>
          </a:p>
          <a:p>
            <a:pPr marL="0" indent="0">
              <a:buNone/>
            </a:pPr>
            <a:r>
              <a:rPr lang="zh-CN" altLang="zh-CN" dirty="0"/>
              <a:t>　　</a:t>
            </a:r>
            <a:r>
              <a:rPr lang="en-US" altLang="zh-CN" dirty="0" smtClean="0"/>
              <a:t>(</a:t>
            </a:r>
            <a:r>
              <a:rPr lang="zh-CN" altLang="zh-CN" dirty="0"/>
              <a:t>二</a:t>
            </a:r>
            <a:r>
              <a:rPr lang="en-US" altLang="zh-CN" dirty="0"/>
              <a:t>)</a:t>
            </a:r>
            <a:r>
              <a:rPr lang="zh-CN" altLang="zh-CN" dirty="0"/>
              <a:t>要有深厚稳定而持久的情感</a:t>
            </a:r>
            <a:endParaRPr lang="zh-CN" altLang="zh-CN" dirty="0"/>
          </a:p>
          <a:p>
            <a:pPr marL="0" indent="0">
              <a:buNone/>
            </a:pPr>
            <a:r>
              <a:rPr lang="zh-CN" altLang="zh-CN" dirty="0"/>
              <a:t>　　</a:t>
            </a:r>
            <a:r>
              <a:rPr lang="en-US" altLang="zh-CN" dirty="0" smtClean="0"/>
              <a:t>(</a:t>
            </a:r>
            <a:r>
              <a:rPr lang="zh-CN" altLang="zh-CN" dirty="0"/>
              <a:t>三</a:t>
            </a:r>
            <a:r>
              <a:rPr lang="en-US" altLang="zh-CN" dirty="0"/>
              <a:t>)</a:t>
            </a:r>
            <a:r>
              <a:rPr lang="zh-CN" altLang="zh-CN" dirty="0"/>
              <a:t>耐心介绍</a:t>
            </a:r>
            <a:r>
              <a:rPr lang="en-US" altLang="zh-CN" dirty="0"/>
              <a:t>,</a:t>
            </a:r>
            <a:r>
              <a:rPr lang="zh-CN" altLang="zh-CN" dirty="0"/>
              <a:t>做好消费者的参谋</a:t>
            </a:r>
            <a:r>
              <a:rPr lang="en-US" altLang="zh-CN" dirty="0"/>
              <a:t>,</a:t>
            </a:r>
            <a:r>
              <a:rPr lang="zh-CN" altLang="zh-CN" dirty="0"/>
              <a:t>为消费者提供周到的售中服务</a:t>
            </a:r>
            <a:r>
              <a:rPr lang="en-US" altLang="zh-CN" dirty="0"/>
              <a:t>,</a:t>
            </a:r>
            <a:r>
              <a:rPr lang="zh-CN" altLang="zh-CN" dirty="0"/>
              <a:t>使消费者产生购买激情</a:t>
            </a:r>
            <a:endParaRPr lang="zh-CN" altLang="zh-CN" dirty="0"/>
          </a:p>
          <a:p>
            <a:pPr marL="0" indent="0">
              <a:buNone/>
            </a:pPr>
            <a:r>
              <a:rPr lang="zh-CN" altLang="zh-CN" dirty="0"/>
              <a:t>　　</a:t>
            </a:r>
            <a:r>
              <a:rPr lang="en-US" altLang="zh-CN" dirty="0" smtClean="0"/>
              <a:t>(</a:t>
            </a:r>
            <a:r>
              <a:rPr lang="zh-CN" altLang="zh-CN" dirty="0"/>
              <a:t>四</a:t>
            </a:r>
            <a:r>
              <a:rPr lang="en-US" altLang="zh-CN" dirty="0"/>
              <a:t>)</a:t>
            </a:r>
            <a:r>
              <a:rPr lang="zh-CN" altLang="zh-CN" dirty="0"/>
              <a:t>要有较高的情感效能</a:t>
            </a:r>
            <a:endParaRPr lang="zh-CN" altLang="zh-CN" dirty="0"/>
          </a:p>
          <a:p>
            <a:pPr marL="0" indent="0">
              <a:buNone/>
            </a:pPr>
            <a:r>
              <a:rPr lang="zh-CN" altLang="zh-CN" dirty="0"/>
              <a:t>　　</a:t>
            </a:r>
            <a:r>
              <a:rPr lang="en-US" altLang="zh-CN" dirty="0"/>
              <a:t>(</a:t>
            </a:r>
            <a:r>
              <a:rPr lang="zh-CN" altLang="zh-CN" dirty="0"/>
              <a:t>五</a:t>
            </a:r>
            <a:r>
              <a:rPr lang="en-US" altLang="zh-CN" dirty="0"/>
              <a:t>)</a:t>
            </a:r>
            <a:r>
              <a:rPr lang="zh-CN" altLang="zh-CN" dirty="0"/>
              <a:t>提高企业的信誉度</a:t>
            </a:r>
            <a:r>
              <a:rPr lang="en-US" altLang="zh-CN" dirty="0"/>
              <a:t>,</a:t>
            </a:r>
            <a:r>
              <a:rPr lang="zh-CN" altLang="zh-CN" dirty="0"/>
              <a:t>向消费者提供可靠的售后服务</a:t>
            </a:r>
            <a:r>
              <a:rPr lang="en-US" altLang="zh-CN" dirty="0"/>
              <a:t>,</a:t>
            </a:r>
            <a:r>
              <a:rPr lang="zh-CN" altLang="zh-CN" dirty="0"/>
              <a:t>使消费者对企业产生积极的评价</a:t>
            </a:r>
            <a:r>
              <a:rPr lang="en-US" altLang="zh-CN" dirty="0"/>
              <a:t>,</a:t>
            </a:r>
            <a:r>
              <a:rPr lang="zh-CN" altLang="zh-CN" dirty="0"/>
              <a:t>从而实现重复性购买</a:t>
            </a:r>
            <a:endParaRPr lang="zh-CN" altLang="zh-CN" dirty="0"/>
          </a:p>
        </p:txBody>
      </p:sp>
    </p:spTree>
  </p:cSld>
  <p:clrMapOvr>
    <a:masterClrMapping/>
  </p:clrMapOvr>
</p:sld>
</file>

<file path=ppt/tags/tag1.xml><?xml version="1.0" encoding="utf-8"?>
<p:tagLst xmlns:p="http://schemas.openxmlformats.org/presentationml/2006/main">
  <p:tag name="commondata" val="eyJoZGlkIjoiNDBkZDg4MWI3OGQwZjM4NjU5ZDQ1YTg5NzRlZWQyOWU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7441</Words>
  <Application>WPS 演示</Application>
  <PresentationFormat>全屏显示(4:3)</PresentationFormat>
  <Paragraphs>173</Paragraphs>
  <Slides>25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25</vt:i4>
      </vt:variant>
    </vt:vector>
  </HeadingPairs>
  <TitlesOfParts>
    <vt:vector size="36" baseType="lpstr">
      <vt:lpstr>Arial</vt:lpstr>
      <vt:lpstr>宋体</vt:lpstr>
      <vt:lpstr>Wingdings</vt:lpstr>
      <vt:lpstr>Wingdings 2</vt:lpstr>
      <vt:lpstr>Wingdings</vt:lpstr>
      <vt:lpstr>Constantia</vt:lpstr>
      <vt:lpstr>隶书</vt:lpstr>
      <vt:lpstr>微软雅黑</vt:lpstr>
      <vt:lpstr>Calibri</vt:lpstr>
      <vt:lpstr>Arial Unicode MS</vt:lpstr>
      <vt:lpstr>流畅</vt:lpstr>
      <vt:lpstr>第二十章 营销人员心理</vt:lpstr>
      <vt:lpstr>第一节　营销人员对消费者心理的影响力</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第二节　营销人员心理对营销活动的影响</vt:lpstr>
      <vt:lpstr>PowerPoint 演示文稿</vt:lpstr>
      <vt:lpstr>PowerPoint 演示文稿</vt:lpstr>
      <vt:lpstr>PowerPoint 演示文稿</vt:lpstr>
      <vt:lpstr>PowerPoint 演示文稿</vt:lpstr>
      <vt:lpstr>第三节　营销人员心理素质的培训与提高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第二十章 营销人员心理</dc:title>
  <dc:creator>User</dc:creator>
  <cp:lastModifiedBy>钟山绿湖</cp:lastModifiedBy>
  <cp:revision>3</cp:revision>
  <dcterms:created xsi:type="dcterms:W3CDTF">2017-03-07T00:33:00Z</dcterms:created>
  <dcterms:modified xsi:type="dcterms:W3CDTF">2024-03-19T02:03:02Z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9FF92E07CAB640B0A35A7F1626AD92BD_12</vt:lpwstr>
  </property>
  <property fmtid="{D5CDD505-2E9C-101B-9397-08002B2CF9AE}" pid="3" name="KSOProductBuildVer">
    <vt:lpwstr>2052-12.1.0.16120</vt:lpwstr>
  </property>
</Properties>
</file>