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267" r:id="rId2"/>
    <p:sldId id="268" r:id="rId3"/>
    <p:sldId id="269" r:id="rId4"/>
    <p:sldId id="306" r:id="rId5"/>
    <p:sldId id="307" r:id="rId6"/>
    <p:sldId id="311" r:id="rId7"/>
    <p:sldId id="313" r:id="rId8"/>
    <p:sldId id="289" r:id="rId9"/>
    <p:sldId id="290" r:id="rId10"/>
    <p:sldId id="316" r:id="rId11"/>
    <p:sldId id="318" r:id="rId12"/>
    <p:sldId id="291" r:id="rId13"/>
    <p:sldId id="320" r:id="rId14"/>
    <p:sldId id="293" r:id="rId15"/>
    <p:sldId id="324" r:id="rId16"/>
    <p:sldId id="302" r:id="rId17"/>
    <p:sldId id="327" r:id="rId18"/>
    <p:sldId id="329" r:id="rId19"/>
    <p:sldId id="331" r:id="rId20"/>
    <p:sldId id="333" r:id="rId21"/>
    <p:sldId id="335" r:id="rId22"/>
    <p:sldId id="338" r:id="rId23"/>
    <p:sldId id="339" r:id="rId24"/>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9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66"/>
      </p:cViewPr>
      <p:guideLst>
        <p:guide orient="horz" pos="1620"/>
        <p:guide pos="29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t>2019/7/16 Tuesday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1"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38053" y="2029703"/>
            <a:ext cx="3554095" cy="829945"/>
          </a:xfrm>
          <a:prstGeom prst="rect">
            <a:avLst/>
          </a:prstGeom>
          <a:noFill/>
        </p:spPr>
        <p:txBody>
          <a:bodyPr wrap="none" rtlCol="0">
            <a:spAutoFit/>
          </a:bodyPr>
          <a:lstStyle/>
          <a:p>
            <a:pPr>
              <a:lnSpc>
                <a:spcPct val="150000"/>
              </a:lnSpc>
            </a:pPr>
            <a:r>
              <a:rPr lang="zh-CN" altLang="en-US" sz="3200" dirty="0">
                <a:latin typeface="微软雅黑" panose="020B0503020204020204" pitchFamily="34" charset="-122"/>
                <a:ea typeface="微软雅黑" panose="020B0503020204020204" pitchFamily="34" charset="-122"/>
              </a:rPr>
              <a:t>第十二章 金融创新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502321" y="293745"/>
            <a:ext cx="8139953" cy="4838700"/>
          </a:xfrm>
        </p:spPr>
        <p:txBody>
          <a:bodyPr>
            <a:normAutofit/>
          </a:bodyPr>
          <a:lstStyle/>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（二）金融发展和经济发展</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zh-CN" sz="2200" dirty="0">
                <a:latin typeface="微软雅黑" panose="020B0503020204020204" pitchFamily="34" charset="-122"/>
                <a:ea typeface="微软雅黑" panose="020B0503020204020204" pitchFamily="34" charset="-122"/>
                <a:sym typeface="+mn-ea"/>
              </a:rPr>
              <a:t>金融与经济关系的历史考察</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en-US" sz="2200" dirty="0">
                <a:latin typeface="微软雅黑" panose="020B0503020204020204" pitchFamily="34" charset="-122"/>
                <a:ea typeface="微软雅黑" panose="020B0503020204020204" pitchFamily="34" charset="-122"/>
                <a:sym typeface="+mn-ea"/>
              </a:rPr>
              <a:t>金融是经济发展的产物，同时，金融是影响经济发展的重要因素，并且随着经济的发展，这种影响也越来越大。</a:t>
            </a:r>
            <a:endParaRPr lang="en-US"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(1)</a:t>
            </a:r>
            <a:r>
              <a:rPr lang="zh-CN" altLang="zh-CN" sz="2200" dirty="0">
                <a:latin typeface="微软雅黑" panose="020B0503020204020204" pitchFamily="34" charset="-122"/>
                <a:ea typeface="微软雅黑" panose="020B0503020204020204" pitchFamily="34" charset="-122"/>
              </a:rPr>
              <a:t>金融业的产生与经济的关系</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(2)</a:t>
            </a:r>
            <a:r>
              <a:rPr lang="zh-CN" altLang="zh-CN" sz="2200" dirty="0">
                <a:latin typeface="微软雅黑" panose="020B0503020204020204" pitchFamily="34" charset="-122"/>
                <a:ea typeface="微软雅黑" panose="020B0503020204020204" pitchFamily="34" charset="-122"/>
              </a:rPr>
              <a:t>金融发展与工业经济时代的经济发展</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①</a:t>
            </a:r>
            <a:r>
              <a:rPr lang="zh-CN" altLang="zh-CN" sz="2200" dirty="0">
                <a:latin typeface="微软雅黑" panose="020B0503020204020204" pitchFamily="34" charset="-122"/>
                <a:ea typeface="微软雅黑" panose="020B0503020204020204" pitchFamily="34" charset="-122"/>
              </a:rPr>
              <a:t>现代银行制度的建立及其对经济的主动性作用</a:t>
            </a: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②银行作为“万能的垄断者”，对经济产生了强大的渗透和影响力</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③</a:t>
            </a:r>
            <a:r>
              <a:rPr lang="zh-CN" altLang="zh-CN" sz="2200" dirty="0">
                <a:latin typeface="微软雅黑" panose="020B0503020204020204" pitchFamily="34" charset="-122"/>
                <a:ea typeface="微软雅黑" panose="020B0503020204020204" pitchFamily="34" charset="-122"/>
                <a:sym typeface="+mn-ea"/>
              </a:rPr>
              <a:t>银行券的产生为不兑现纸币的产生奠定了基础</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zh-CN" sz="2200" dirty="0">
                <a:latin typeface="微软雅黑" panose="020B0503020204020204" pitchFamily="34" charset="-122"/>
                <a:ea typeface="微软雅黑" panose="020B0503020204020204" pitchFamily="34" charset="-122"/>
                <a:sym typeface="+mn-ea"/>
              </a:rPr>
              <a:t>后工业时代的金融和经济</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591670" y="645460"/>
            <a:ext cx="7781366" cy="4838700"/>
          </a:xfrm>
        </p:spPr>
        <p:txBody>
          <a:bodyPr>
            <a:normAutofit/>
          </a:bodyPr>
          <a:lstStyle/>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金融发展与经济发展的理论分析</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古典学派的货币中性理论</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维克塞尔的累积过程理论</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凯恩斯学派的货币经济理论关于货币与经济增长关系的分析</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现代金融发展理论关于金融发展与经济增长的分析</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570230" y="483235"/>
            <a:ext cx="7736205" cy="4374515"/>
          </a:xfrm>
        </p:spPr>
        <p:txBody>
          <a:bodyPr>
            <a:norm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二、金融压抑</a:t>
            </a: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（一）金融压抑的含义</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金融压抑，是指市场机制作用没有得到充分发挥的发展中国家所存在的金融管制过多、利率限制、信贷配额以及金融资产单调等现象。</a:t>
            </a:r>
          </a:p>
          <a:p>
            <a:pPr marL="0" indent="0" fontAlgn="auto">
              <a:lnSpc>
                <a:spcPct val="120000"/>
              </a:lnSpc>
              <a:buNone/>
            </a:pPr>
            <a:endParaRPr lang="en-US"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519953" y="481855"/>
            <a:ext cx="8462682" cy="4661645"/>
          </a:xfrm>
        </p:spPr>
        <p:txBody>
          <a:bodyPr>
            <a:norm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（二）金融压抑的表现</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发展中国家的金融体系存在着现代金融机构和传统金融机构并存的“二元金融结构”</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发展中国家的金融工具形式单一，规模不大</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发展中国家的金融机构单一</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发展中国家的金融市场处于落后状态，其发展极不平衡</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5.</a:t>
            </a:r>
            <a:r>
              <a:rPr lang="zh-CN" altLang="zh-CN" sz="2400" dirty="0">
                <a:latin typeface="微软雅黑" panose="020B0503020204020204" pitchFamily="34" charset="-122"/>
                <a:ea typeface="微软雅黑" panose="020B0503020204020204" pitchFamily="34" charset="-122"/>
                <a:sym typeface="+mn-ea"/>
              </a:rPr>
              <a:t>金融资产价格严重扭曲，无法反映资源的稀缺性</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48237" y="555811"/>
            <a:ext cx="8319246" cy="4374777"/>
          </a:xfrm>
        </p:spPr>
        <p:txBody>
          <a:bodyPr>
            <a:norm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（三）金融压抑产生的原因</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发展中国家存在的金融压抑的状况，一方面是由于发展中国家经济落后的现实，但主要还是由于发展中国家政府所实行的金融压抑的政策。</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压抑性的金融政策主要表现在以下几个方面：</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通过规定存贷款利率和实施通货膨胀人为地压低实际利率</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采取信贷配给的方式来分配稀缺的信贷资金</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对金融机构实施严格的控制</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人为高估本币的汇率</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77520" y="518160"/>
            <a:ext cx="8013065" cy="4374515"/>
          </a:xfrm>
        </p:spPr>
        <p:txBody>
          <a:bodyPr>
            <a:normAutofit/>
          </a:bodyPr>
          <a:lstStyle/>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（四）金融压抑对经济发展的影响</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1.</a:t>
            </a:r>
            <a:r>
              <a:rPr lang="zh-CN" altLang="zh-CN" sz="2200" dirty="0">
                <a:latin typeface="微软雅黑" panose="020B0503020204020204" pitchFamily="34" charset="-122"/>
                <a:ea typeface="微软雅黑" panose="020B0503020204020204" pitchFamily="34" charset="-122"/>
              </a:rPr>
              <a:t>利率限制造成了很低的、负数的或不确定的实际存款利率，降低了金融中介机构动员储蓄的能力和为经济提供信贷的能力。</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zh-CN" sz="2200" dirty="0">
                <a:latin typeface="微软雅黑" panose="020B0503020204020204" pitchFamily="34" charset="-122"/>
                <a:ea typeface="微软雅黑" panose="020B0503020204020204" pitchFamily="34" charset="-122"/>
                <a:sym typeface="+mn-ea"/>
              </a:rPr>
              <a:t>发展中国家对外汇市场进行管制，由于本币币值高估，出口受到了极大损失，导致外汇资金更加稀缺，国际收支状况恶化。</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zh-CN" sz="2200" dirty="0">
                <a:latin typeface="微软雅黑" panose="020B0503020204020204" pitchFamily="34" charset="-122"/>
                <a:ea typeface="微软雅黑" panose="020B0503020204020204" pitchFamily="34" charset="-122"/>
                <a:sym typeface="+mn-ea"/>
              </a:rPr>
              <a:t>政府对银行信贷业务的过分干预，会形成大量不良贷款，一方面降低了金融的效率，另一方面又产生了潜在的金融风险，给金融安全以及宏观经济的稳定带来了隐患。</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2466639" y="2139764"/>
            <a:ext cx="5737412" cy="1221442"/>
          </a:xfrm>
        </p:spPr>
        <p:txBody>
          <a:bodyPr>
            <a:noAutofit/>
          </a:bodyPr>
          <a:lstStyle/>
          <a:p>
            <a:pPr marL="0" indent="0">
              <a:lnSpc>
                <a:spcPct val="100000"/>
              </a:lnSpc>
              <a:buNone/>
            </a:pPr>
            <a:r>
              <a:rPr lang="zh-CN" altLang="en-US" sz="3200" dirty="0">
                <a:latin typeface="微软雅黑" panose="020B0503020204020204" pitchFamily="34" charset="-122"/>
                <a:ea typeface="微软雅黑" panose="020B0503020204020204" pitchFamily="34" charset="-122"/>
              </a:rPr>
              <a:t>单元三  金融自由化</a:t>
            </a:r>
          </a:p>
        </p:txBody>
      </p:sp>
    </p:spTree>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48237" y="607359"/>
            <a:ext cx="8319246" cy="4374777"/>
          </a:xfrm>
        </p:spPr>
        <p:txBody>
          <a:bodyPr>
            <a:normAutofit/>
          </a:bodyPr>
          <a:lstStyle/>
          <a:p>
            <a:pPr marL="0" indent="0">
              <a:lnSpc>
                <a:spcPct val="120000"/>
              </a:lnSpc>
              <a:buNone/>
            </a:pPr>
            <a:r>
              <a:rPr lang="zh-CN" altLang="zh-CN" sz="2400" dirty="0">
                <a:latin typeface="微软雅黑" panose="020B0503020204020204" pitchFamily="34" charset="-122"/>
                <a:ea typeface="微软雅黑" panose="020B0503020204020204" pitchFamily="34" charset="-122"/>
              </a:rPr>
              <a:t>一、金融自由化的内容</a:t>
            </a:r>
            <a:endParaRPr lang="en-US" altLang="zh-CN" sz="2400" dirty="0">
              <a:latin typeface="微软雅黑" panose="020B0503020204020204" pitchFamily="34" charset="-122"/>
              <a:ea typeface="微软雅黑" panose="020B0503020204020204" pitchFamily="34" charset="-122"/>
            </a:endParaRPr>
          </a:p>
          <a:p>
            <a:pPr marL="0" indent="0">
              <a:lnSpc>
                <a:spcPct val="120000"/>
              </a:lnSpc>
              <a:buNone/>
            </a:pPr>
            <a:r>
              <a:rPr lang="zh-CN" altLang="zh-CN" sz="2400" dirty="0">
                <a:latin typeface="微软雅黑" panose="020B0503020204020204" pitchFamily="34" charset="-122"/>
                <a:ea typeface="微软雅黑" panose="020B0503020204020204" pitchFamily="34" charset="-122"/>
              </a:rPr>
              <a:t>（一）放松利率管制</a:t>
            </a:r>
          </a:p>
          <a:p>
            <a:pPr marL="0" indent="0">
              <a:lnSpc>
                <a:spcPct val="120000"/>
              </a:lnSpc>
              <a:buNone/>
            </a:pPr>
            <a:r>
              <a:rPr lang="zh-CN" altLang="zh-CN" sz="2400" dirty="0">
                <a:latin typeface="微软雅黑" panose="020B0503020204020204" pitchFamily="34" charset="-122"/>
                <a:ea typeface="微软雅黑" panose="020B0503020204020204" pitchFamily="34" charset="-122"/>
              </a:rPr>
              <a:t>（二）缩减指导性信贷计划</a:t>
            </a:r>
          </a:p>
          <a:p>
            <a:pPr marL="0" indent="0">
              <a:lnSpc>
                <a:spcPct val="120000"/>
              </a:lnSpc>
              <a:buNone/>
            </a:pPr>
            <a:r>
              <a:rPr lang="zh-CN" altLang="zh-CN" sz="2400" dirty="0">
                <a:latin typeface="微软雅黑" panose="020B0503020204020204" pitchFamily="34" charset="-122"/>
                <a:ea typeface="微软雅黑" panose="020B0503020204020204" pitchFamily="34" charset="-122"/>
              </a:rPr>
              <a:t>（三）减少金融机构的审批限制，促进金融同业竞争</a:t>
            </a:r>
          </a:p>
          <a:p>
            <a:pPr marL="0" indent="0">
              <a:lnSpc>
                <a:spcPct val="120000"/>
              </a:lnSpc>
              <a:buNone/>
            </a:pPr>
            <a:r>
              <a:rPr lang="zh-CN" altLang="zh-CN" sz="2400" b="1" dirty="0">
                <a:latin typeface="微软雅黑" panose="020B0503020204020204" pitchFamily="34" charset="-122"/>
                <a:ea typeface="微软雅黑" panose="020B0503020204020204" pitchFamily="34" charset="-122"/>
                <a:sym typeface="+mn-ea"/>
              </a:rPr>
              <a:t>（</a:t>
            </a:r>
            <a:r>
              <a:rPr lang="zh-CN" altLang="zh-CN" sz="2400" dirty="0">
                <a:latin typeface="微软雅黑" panose="020B0503020204020204" pitchFamily="34" charset="-122"/>
                <a:ea typeface="微软雅黑" panose="020B0503020204020204" pitchFamily="34" charset="-122"/>
                <a:sym typeface="+mn-ea"/>
              </a:rPr>
              <a:t>四）发行直接融资工具，活跃证券市场</a:t>
            </a:r>
            <a:endParaRPr lang="zh-CN" altLang="zh-CN" sz="2400" dirty="0">
              <a:latin typeface="微软雅黑" panose="020B0503020204020204" pitchFamily="34" charset="-122"/>
              <a:ea typeface="微软雅黑" panose="020B0503020204020204" pitchFamily="34" charset="-122"/>
            </a:endParaRPr>
          </a:p>
          <a:p>
            <a:pPr marL="0" indent="0">
              <a:lnSpc>
                <a:spcPct val="120000"/>
              </a:lnSpc>
              <a:buNone/>
            </a:pPr>
            <a:r>
              <a:rPr lang="zh-CN" altLang="zh-CN" sz="2400" dirty="0">
                <a:latin typeface="微软雅黑" panose="020B0503020204020204" pitchFamily="34" charset="-122"/>
                <a:ea typeface="微软雅黑" panose="020B0503020204020204" pitchFamily="34" charset="-122"/>
                <a:sym typeface="+mn-ea"/>
              </a:rPr>
              <a:t>（五）放松对汇率和资本流动的限制</a:t>
            </a: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p>
        </p:txBody>
      </p:sp>
    </p:spTree>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12115" y="430530"/>
            <a:ext cx="8138795" cy="4712970"/>
          </a:xfrm>
        </p:spPr>
        <p:txBody>
          <a:bodyPr>
            <a:normAutofit/>
          </a:bodyPr>
          <a:lstStyle/>
          <a:p>
            <a:pPr marL="0" indent="0">
              <a:lnSpc>
                <a:spcPct val="110000"/>
              </a:lnSpc>
              <a:buNone/>
            </a:pPr>
            <a:r>
              <a:rPr lang="zh-CN" altLang="zh-CN" sz="2400" dirty="0">
                <a:latin typeface="微软雅黑" panose="020B0503020204020204" pitchFamily="34" charset="-122"/>
                <a:ea typeface="微软雅黑" panose="020B0503020204020204" pitchFamily="34" charset="-122"/>
              </a:rPr>
              <a:t>二、金融自由化对经济增长的促进作用</a:t>
            </a:r>
            <a:endParaRPr lang="en-US" altLang="zh-CN" sz="2400" dirty="0">
              <a:latin typeface="微软雅黑" panose="020B0503020204020204" pitchFamily="34" charset="-122"/>
              <a:ea typeface="微软雅黑" panose="020B0503020204020204" pitchFamily="34" charset="-122"/>
            </a:endParaRPr>
          </a:p>
          <a:p>
            <a:pPr marL="0" indent="0">
              <a:lnSpc>
                <a:spcPct val="110000"/>
              </a:lnSpc>
              <a:buNone/>
            </a:pPr>
            <a:r>
              <a:rPr lang="zh-CN" altLang="zh-CN" sz="2400" dirty="0">
                <a:latin typeface="微软雅黑" panose="020B0503020204020204" pitchFamily="34" charset="-122"/>
                <a:ea typeface="微软雅黑" panose="020B0503020204020204" pitchFamily="34" charset="-122"/>
              </a:rPr>
              <a:t>（一）爱德华</a:t>
            </a:r>
            <a:r>
              <a:rPr lang="en-US" altLang="zh-CN"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肖关于金融自由化对经济增长作用的理论分析</a:t>
            </a:r>
          </a:p>
          <a:p>
            <a:pPr marL="0" indent="0">
              <a:lnSpc>
                <a:spcPct val="110000"/>
              </a:lnSpc>
              <a:buNone/>
            </a:pPr>
            <a:r>
              <a:rPr lang="zh-CN" altLang="zh-CN" sz="2400" dirty="0">
                <a:latin typeface="微软雅黑" panose="020B0503020204020204" pitchFamily="34" charset="-122"/>
                <a:ea typeface="微软雅黑" panose="020B0503020204020204" pitchFamily="34" charset="-122"/>
              </a:rPr>
              <a:t>以取消利率和汇率为主的金融自由化政策会给经济增长带来一系列的正面效应。</a:t>
            </a:r>
          </a:p>
          <a:p>
            <a:pPr marL="0" lv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储蓄效应</a:t>
            </a:r>
            <a:r>
              <a:rPr lang="en-US" altLang="zh-CN" sz="2400" dirty="0">
                <a:latin typeface="微软雅黑" panose="020B0503020204020204" pitchFamily="34" charset="-122"/>
                <a:ea typeface="微软雅黑" panose="020B0503020204020204" pitchFamily="34" charset="-122"/>
                <a:sym typeface="+mn-ea"/>
              </a:rPr>
              <a:t>  2.</a:t>
            </a:r>
            <a:r>
              <a:rPr lang="zh-CN" altLang="zh-CN" sz="2400" dirty="0">
                <a:latin typeface="微软雅黑" panose="020B0503020204020204" pitchFamily="34" charset="-122"/>
                <a:ea typeface="微软雅黑" panose="020B0503020204020204" pitchFamily="34" charset="-122"/>
                <a:sym typeface="+mn-ea"/>
              </a:rPr>
              <a:t>投资效应  </a:t>
            </a:r>
          </a:p>
          <a:p>
            <a:pPr marL="0" lv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就业效应</a:t>
            </a:r>
            <a:r>
              <a:rPr lang="en-US" altLang="zh-CN" sz="2400" dirty="0">
                <a:latin typeface="微软雅黑" panose="020B0503020204020204" pitchFamily="34" charset="-122"/>
                <a:ea typeface="微软雅黑" panose="020B0503020204020204" pitchFamily="34" charset="-122"/>
                <a:sym typeface="+mn-ea"/>
              </a:rPr>
              <a:t>  4.</a:t>
            </a:r>
            <a:r>
              <a:rPr lang="zh-CN" altLang="zh-CN" sz="2400" dirty="0">
                <a:latin typeface="微软雅黑" panose="020B0503020204020204" pitchFamily="34" charset="-122"/>
                <a:ea typeface="微软雅黑" panose="020B0503020204020204" pitchFamily="34" charset="-122"/>
                <a:sym typeface="+mn-ea"/>
              </a:rPr>
              <a:t>收入分配效应</a:t>
            </a:r>
            <a:endParaRPr lang="zh-CN"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5.</a:t>
            </a:r>
            <a:r>
              <a:rPr lang="zh-CN" altLang="zh-CN" sz="2400" dirty="0">
                <a:latin typeface="微软雅黑" panose="020B0503020204020204" pitchFamily="34" charset="-122"/>
                <a:ea typeface="微软雅黑" panose="020B0503020204020204" pitchFamily="34" charset="-122"/>
                <a:sym typeface="+mn-ea"/>
              </a:rPr>
              <a:t>稳定效应  </a:t>
            </a:r>
            <a:r>
              <a:rPr lang="en-US" altLang="zh-CN" sz="2400" dirty="0">
                <a:latin typeface="微软雅黑" panose="020B0503020204020204" pitchFamily="34" charset="-122"/>
                <a:ea typeface="微软雅黑" panose="020B0503020204020204" pitchFamily="34" charset="-122"/>
                <a:sym typeface="+mn-ea"/>
              </a:rPr>
              <a:t>6.</a:t>
            </a:r>
            <a:r>
              <a:rPr lang="zh-CN" altLang="zh-CN" sz="2400" dirty="0">
                <a:latin typeface="微软雅黑" panose="020B0503020204020204" pitchFamily="34" charset="-122"/>
                <a:ea typeface="微软雅黑" panose="020B0503020204020204" pitchFamily="34" charset="-122"/>
                <a:sym typeface="+mn-ea"/>
              </a:rPr>
              <a:t>减少因政府干预带来的效率损失和贪污腐化</a:t>
            </a:r>
            <a:endParaRPr lang="zh-CN" altLang="zh-CN" sz="2400" dirty="0">
              <a:latin typeface="微软雅黑" panose="020B0503020204020204" pitchFamily="34" charset="-122"/>
              <a:ea typeface="微软雅黑" panose="020B0503020204020204" pitchFamily="34" charset="-122"/>
            </a:endParaRPr>
          </a:p>
          <a:p>
            <a:pPr marL="0" lv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546735" y="516255"/>
            <a:ext cx="8049895" cy="4712970"/>
          </a:xfrm>
        </p:spPr>
        <p:txBody>
          <a:bodyPr>
            <a:norm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（二）麦金农关于金融自由化对经济增长作用的理论分析</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麦金农从金融自由化的导管效应和替代效应来解释金融自由化对经济增长的促进作用。</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货币与实物资本的互补性假说及发展中国家的货币需求函数</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发展中国家的货币需求函数</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金融自由化的导管效应和替代效应</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479749" y="818775"/>
            <a:ext cx="6176683" cy="2573992"/>
          </a:xfrm>
        </p:spPr>
        <p:txBody>
          <a:bodyPr>
            <a:normAutofit/>
          </a:bodyPr>
          <a:lstStyle/>
          <a:p>
            <a:pPr algn="l">
              <a:lnSpc>
                <a:spcPct val="150000"/>
              </a:lnSpc>
            </a:pPr>
            <a:br>
              <a:rPr lang="en-US" altLang="zh-CN" sz="3200" dirty="0">
                <a:latin typeface="微软雅黑" panose="020B0503020204020204" pitchFamily="34" charset="-122"/>
                <a:ea typeface="微软雅黑" panose="020B0503020204020204" pitchFamily="34" charset="-122"/>
                <a:cs typeface="+mn-cs"/>
              </a:rPr>
            </a:br>
            <a:r>
              <a:rPr lang="zh-CN" altLang="en-US" sz="3200" dirty="0">
                <a:latin typeface="微软雅黑" panose="020B0503020204020204" pitchFamily="34" charset="-122"/>
                <a:ea typeface="微软雅黑" panose="020B0503020204020204" pitchFamily="34" charset="-122"/>
                <a:cs typeface="+mn-cs"/>
              </a:rPr>
              <a:t>单元一：金融创新</a:t>
            </a:r>
            <a:br>
              <a:rPr lang="en-US" altLang="zh-CN" sz="3200" dirty="0">
                <a:latin typeface="微软雅黑" panose="020B0503020204020204" pitchFamily="34" charset="-122"/>
                <a:ea typeface="微软雅黑" panose="020B0503020204020204" pitchFamily="34" charset="-122"/>
                <a:cs typeface="+mn-cs"/>
              </a:rPr>
            </a:br>
            <a:endParaRPr lang="en-US" altLang="zh-CN" sz="32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93433" y="292624"/>
            <a:ext cx="8157882" cy="5089712"/>
          </a:xfrm>
        </p:spPr>
        <p:txBody>
          <a:bodyPr>
            <a:norm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三、发展中国家的金融自由化改革及经验教训</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20</a:t>
            </a:r>
            <a:r>
              <a:rPr lang="zh-CN" altLang="zh-CN" sz="2400" dirty="0">
                <a:latin typeface="微软雅黑" panose="020B0503020204020204" pitchFamily="34" charset="-122"/>
                <a:ea typeface="微软雅黑" panose="020B0503020204020204" pitchFamily="34" charset="-122"/>
              </a:rPr>
              <a:t>世纪</a:t>
            </a:r>
            <a:r>
              <a:rPr lang="en-US" altLang="zh-CN" sz="2400" dirty="0">
                <a:latin typeface="微软雅黑" panose="020B0503020204020204" pitchFamily="34" charset="-122"/>
                <a:ea typeface="微软雅黑" panose="020B0503020204020204" pitchFamily="34" charset="-122"/>
              </a:rPr>
              <a:t>80</a:t>
            </a:r>
            <a:r>
              <a:rPr lang="zh-CN" altLang="zh-CN" sz="2400" dirty="0">
                <a:latin typeface="微软雅黑" panose="020B0503020204020204" pitchFamily="34" charset="-122"/>
                <a:ea typeface="微软雅黑" panose="020B0503020204020204" pitchFamily="34" charset="-122"/>
              </a:rPr>
              <a:t>年代以来，发达国家和新兴市场国家因循金融自由化理论的思路，先后进行了金融自由化改革，形成了二种全球性的、影响深远的金融制度变迁现象。</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（一）拉美国家的金融自由化</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（二）东南亚国家的金融自由化</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（三）中国的金融自由化</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1.</a:t>
            </a:r>
            <a:r>
              <a:rPr lang="zh-CN" altLang="zh-CN" sz="2400" dirty="0">
                <a:latin typeface="微软雅黑" panose="020B0503020204020204" pitchFamily="34" charset="-122"/>
                <a:ea typeface="微软雅黑" panose="020B0503020204020204" pitchFamily="34" charset="-122"/>
                <a:sym typeface="+mn-ea"/>
              </a:rPr>
              <a:t>利率自由化改革</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2.</a:t>
            </a:r>
            <a:r>
              <a:rPr lang="zh-CN" altLang="zh-CN" sz="2400" dirty="0">
                <a:latin typeface="微软雅黑" panose="020B0503020204020204" pitchFamily="34" charset="-122"/>
                <a:ea typeface="微软雅黑" panose="020B0503020204020204" pitchFamily="34" charset="-122"/>
                <a:sym typeface="+mn-ea"/>
              </a:rPr>
              <a:t>金融业务与机构准入自由化改革</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3.</a:t>
            </a:r>
            <a:r>
              <a:rPr lang="zh-CN" altLang="zh-CN" sz="2400" dirty="0">
                <a:latin typeface="微软雅黑" panose="020B0503020204020204" pitchFamily="34" charset="-122"/>
                <a:ea typeface="微软雅黑" panose="020B0503020204020204" pitchFamily="34" charset="-122"/>
                <a:sym typeface="+mn-ea"/>
              </a:rPr>
              <a:t>资本账户自由化</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12377" y="484094"/>
            <a:ext cx="8175812" cy="5089712"/>
          </a:xfrm>
        </p:spPr>
        <p:txBody>
          <a:bodyPr>
            <a:norm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发展中国家金融自由化改革的教训</a:t>
            </a:r>
            <a:r>
              <a:rPr lang="zh-CN" altLang="en-US" sz="2400" dirty="0">
                <a:latin typeface="微软雅黑" panose="020B0503020204020204" pitchFamily="34" charset="-122"/>
                <a:ea typeface="微软雅黑" panose="020B0503020204020204" pitchFamily="34" charset="-122"/>
              </a:rPr>
              <a:t>：</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以金融自由化为基本内容的改革一定要有稳定的宏观经济背景。</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金融自由化改革必须与价格改革或自由定价机制相配合。</a:t>
            </a: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金融自由化改革并不是要完全取消政府的直接干预，而是改变直接干预的方式。</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政府当局在推行金融自由化改革和价格政策时，必须先判断出相对价格变动对不同集团利益的影响，并出于公平原则和政治均衡要求的考虑，适当采用经济补偿手段。</a:t>
            </a: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84094" y="617685"/>
            <a:ext cx="8175812" cy="5089712"/>
          </a:xfrm>
        </p:spPr>
        <p:txBody>
          <a:bodyPr>
            <a:norm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四、金融自由化和金融危机</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（一）金融脆弱性</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狭义的金融脆弱性是指高负债经营的行业特点决定的金融业具有容易失败的特性。</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广义的金融脆弱性则是泛指一切</a:t>
            </a:r>
            <a:r>
              <a:rPr lang="zh-CN" altLang="zh-CN" sz="2400">
                <a:latin typeface="微软雅黑" panose="020B0503020204020204" pitchFamily="34" charset="-122"/>
                <a:ea typeface="微软雅黑" panose="020B0503020204020204" pitchFamily="34" charset="-122"/>
                <a:sym typeface="+mn-ea"/>
              </a:rPr>
              <a:t>融资领域包括</a:t>
            </a:r>
            <a:r>
              <a:rPr lang="zh-CN" altLang="zh-CN" sz="2400" dirty="0">
                <a:latin typeface="微软雅黑" panose="020B0503020204020204" pitchFamily="34" charset="-122"/>
                <a:ea typeface="微软雅黑" panose="020B0503020204020204" pitchFamily="34" charset="-122"/>
                <a:sym typeface="+mn-ea"/>
              </a:rPr>
              <a:t>金融机构融资和金融市场融资中的风险积聚。</a:t>
            </a: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094" y="1021722"/>
            <a:ext cx="8175812" cy="5089712"/>
          </a:xfrm>
        </p:spPr>
        <p:txBody>
          <a:bodyPr>
            <a:normAutofit/>
          </a:bodyPr>
          <a:lstStyle/>
          <a:p>
            <a:pPr marL="0" indent="0">
              <a:lnSpc>
                <a:spcPct val="100000"/>
              </a:lnSpc>
              <a:buNone/>
            </a:pPr>
            <a:r>
              <a:rPr lang="zh-CN" altLang="zh-CN" sz="2400" dirty="0">
                <a:latin typeface="微软雅黑" panose="020B0503020204020204" pitchFamily="34" charset="-122"/>
                <a:ea typeface="微软雅黑" panose="020B0503020204020204" pitchFamily="34" charset="-122"/>
                <a:sym typeface="+mn-ea"/>
              </a:rPr>
              <a:t>（二）金融自由化与金融脆弱性</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利率自由化与金融脆弱</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资本自由流动与金融脆弱</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放松金融机构业务范围与金融脆弱</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4.</a:t>
            </a:r>
            <a:r>
              <a:rPr lang="zh-CN" altLang="en-US" sz="2400" dirty="0">
                <a:latin typeface="微软雅黑" panose="020B0503020204020204" pitchFamily="34" charset="-122"/>
                <a:ea typeface="微软雅黑" panose="020B0503020204020204" pitchFamily="34" charset="-122"/>
              </a:rPr>
              <a:t>放松机构准人与金融脆弱</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rPr>
              <a:t>5.</a:t>
            </a:r>
            <a:r>
              <a:rPr lang="zh-CN" altLang="en-US" sz="2400" dirty="0">
                <a:latin typeface="微软雅黑" panose="020B0503020204020204" pitchFamily="34" charset="-122"/>
                <a:ea typeface="微软雅黑" panose="020B0503020204020204" pitchFamily="34" charset="-122"/>
              </a:rPr>
              <a:t>银行不良资产与金融脆弱</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68838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9832" y="675455"/>
            <a:ext cx="7806991" cy="4556125"/>
          </a:xfrm>
          <a:prstGeom prst="rect">
            <a:avLst/>
          </a:prstGeom>
          <a:noFill/>
        </p:spPr>
        <p:txBody>
          <a:bodyPr wrap="square" rtlCol="0">
            <a:spAutoFit/>
          </a:bodyPr>
          <a:lstStyle/>
          <a:p>
            <a:pPr fontAlgn="auto">
              <a:lnSpc>
                <a:spcPct val="110000"/>
              </a:lnSpc>
            </a:pPr>
            <a:r>
              <a:rPr lang="zh-CN" altLang="zh-CN" sz="2400" dirty="0">
                <a:latin typeface="微软雅黑" panose="020B0503020204020204" pitchFamily="34" charset="-122"/>
                <a:ea typeface="微软雅黑" panose="020B0503020204020204" pitchFamily="34" charset="-122"/>
              </a:rPr>
              <a:t>一、金融创新</a:t>
            </a:r>
          </a:p>
          <a:p>
            <a:pPr fontAlgn="auto">
              <a:lnSpc>
                <a:spcPct val="110000"/>
              </a:lnSpc>
            </a:pPr>
            <a:r>
              <a:rPr lang="zh-CN" altLang="zh-CN" sz="2400" dirty="0">
                <a:latin typeface="微软雅黑" panose="020B0503020204020204" pitchFamily="34" charset="-122"/>
                <a:ea typeface="微软雅黑" panose="020B0503020204020204" pitchFamily="34" charset="-122"/>
              </a:rPr>
              <a:t>（一）金融创新的含义</a:t>
            </a:r>
          </a:p>
          <a:p>
            <a:pPr fontAlgn="auto">
              <a:lnSpc>
                <a:spcPct val="110000"/>
              </a:lnSpc>
            </a:pPr>
            <a:r>
              <a:rPr lang="zh-CN" altLang="zh-CN" sz="2400" dirty="0">
                <a:latin typeface="微软雅黑" panose="020B0503020204020204" pitchFamily="34" charset="-122"/>
                <a:ea typeface="微软雅黑" panose="020B0503020204020204" pitchFamily="34" charset="-122"/>
              </a:rPr>
              <a:t>金融创新</a:t>
            </a:r>
            <a:r>
              <a:rPr lang="en-US" altLang="zh-CN" sz="2400" dirty="0">
                <a:latin typeface="微软雅黑" panose="020B0503020204020204" pitchFamily="34" charset="-122"/>
                <a:ea typeface="微软雅黑" panose="020B0503020204020204" pitchFamily="34" charset="-122"/>
              </a:rPr>
              <a:t>(finance innovation)</a:t>
            </a:r>
            <a:r>
              <a:rPr lang="zh-CN" altLang="zh-CN" sz="2400" dirty="0">
                <a:latin typeface="微软雅黑" panose="020B0503020204020204" pitchFamily="34" charset="-122"/>
                <a:ea typeface="微软雅黑" panose="020B0503020204020204" pitchFamily="34" charset="-122"/>
              </a:rPr>
              <a:t>，概括地说是指金融业务创新、金融市场创新及政府对金融业监管方式创新的总和。</a:t>
            </a:r>
          </a:p>
          <a:p>
            <a:pPr fontAlgn="auto">
              <a:lnSpc>
                <a:spcPct val="110000"/>
              </a:lnSpc>
            </a:pPr>
            <a:r>
              <a:rPr lang="zh-CN" altLang="zh-CN" sz="2400" dirty="0">
                <a:latin typeface="微软雅黑" panose="020B0503020204020204" pitchFamily="34" charset="-122"/>
                <a:ea typeface="微软雅黑" panose="020B0503020204020204" pitchFamily="34" charset="-122"/>
                <a:sym typeface="+mn-ea"/>
              </a:rPr>
              <a:t>（二）金融创新的原因</a:t>
            </a:r>
            <a:endParaRPr lang="en-US"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经济环境的变迁</a:t>
            </a: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技术革命推动下金融创新</a:t>
            </a: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金融管制对金融创新的诱发</a:t>
            </a: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金融自由化和放松金融管制进一步催生了金融创新</a:t>
            </a: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endParaRPr lang="zh-CN" altLang="zh-CN" sz="2400" dirty="0"/>
          </a:p>
          <a:p>
            <a:pPr fontAlgn="auto">
              <a:lnSpc>
                <a:spcPct val="11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1901" y="544086"/>
            <a:ext cx="8273156" cy="4961890"/>
          </a:xfrm>
          <a:prstGeom prst="rect">
            <a:avLst/>
          </a:prstGeom>
          <a:noFill/>
        </p:spPr>
        <p:txBody>
          <a:bodyPr wrap="square" rtlCol="0">
            <a:spAutoFit/>
          </a:bodyPr>
          <a:lstStyle/>
          <a:p>
            <a:pPr fontAlgn="auto">
              <a:lnSpc>
                <a:spcPct val="110000"/>
              </a:lnSpc>
            </a:pPr>
            <a:r>
              <a:rPr lang="zh-CN" altLang="zh-CN" sz="2400" dirty="0">
                <a:latin typeface="微软雅黑" panose="020B0503020204020204" pitchFamily="34" charset="-122"/>
                <a:ea typeface="微软雅黑" panose="020B0503020204020204" pitchFamily="34" charset="-122"/>
              </a:rPr>
              <a:t>（三）金融创新的分类</a:t>
            </a:r>
          </a:p>
          <a:p>
            <a:pPr lvl="0" fontAlgn="auto">
              <a:lnSpc>
                <a:spcPct val="110000"/>
              </a:lnSpc>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金融制度创新</a:t>
            </a:r>
          </a:p>
          <a:p>
            <a:pPr fontAlgn="auto">
              <a:lnSpc>
                <a:spcPct val="110000"/>
              </a:lnSpc>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金融市场创新</a:t>
            </a:r>
            <a:endParaRPr lang="en-US"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rPr>
              <a:t>3.</a:t>
            </a:r>
            <a:r>
              <a:rPr lang="zh-CN" altLang="zh-CN" sz="2400" dirty="0">
                <a:latin typeface="微软雅黑" panose="020B0503020204020204" pitchFamily="34" charset="-122"/>
                <a:ea typeface="微软雅黑" panose="020B0503020204020204" pitchFamily="34" charset="-122"/>
              </a:rPr>
              <a:t>金融商品创新</a:t>
            </a:r>
          </a:p>
          <a:p>
            <a:pPr fontAlgn="auto">
              <a:lnSpc>
                <a:spcPct val="110000"/>
              </a:lnSpc>
            </a:pPr>
            <a:r>
              <a:rPr lang="zh-CN" altLang="zh-CN" sz="2400" dirty="0">
                <a:latin typeface="微软雅黑" panose="020B0503020204020204" pitchFamily="34" charset="-122"/>
                <a:ea typeface="微软雅黑" panose="020B0503020204020204" pitchFamily="34" charset="-122"/>
              </a:rPr>
              <a:t>金融商品的创新有如下几种：</a:t>
            </a:r>
          </a:p>
          <a:p>
            <a:pPr fontAlgn="auto">
              <a:lnSpc>
                <a:spcPct val="110000"/>
              </a:lnSpc>
            </a:pPr>
            <a:r>
              <a:rPr lang="en-US" altLang="zh-CN" sz="2400" dirty="0">
                <a:latin typeface="微软雅黑" panose="020B0503020204020204" pitchFamily="34" charset="-122"/>
                <a:ea typeface="微软雅黑" panose="020B0503020204020204" pitchFamily="34" charset="-122"/>
              </a:rPr>
              <a:t>  (1)</a:t>
            </a:r>
            <a:r>
              <a:rPr lang="zh-CN" altLang="zh-CN" sz="2400" dirty="0">
                <a:latin typeface="微软雅黑" panose="020B0503020204020204" pitchFamily="34" charset="-122"/>
                <a:ea typeface="微软雅黑" panose="020B0503020204020204" pitchFamily="34" charset="-122"/>
              </a:rPr>
              <a:t>浮动利率金融工具  </a:t>
            </a: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金融期货</a:t>
            </a:r>
            <a:r>
              <a:rPr lang="en-US" altLang="zh-CN" sz="2400" dirty="0">
                <a:latin typeface="微软雅黑" panose="020B0503020204020204" pitchFamily="34" charset="-122"/>
                <a:ea typeface="微软雅黑" panose="020B0503020204020204" pitchFamily="34" charset="-122"/>
                <a:sym typeface="+mn-ea"/>
              </a:rPr>
              <a:t>  (3)</a:t>
            </a:r>
            <a:r>
              <a:rPr lang="zh-CN" altLang="zh-CN" sz="2400" dirty="0">
                <a:latin typeface="微软雅黑" panose="020B0503020204020204" pitchFamily="34" charset="-122"/>
                <a:ea typeface="微软雅黑" panose="020B0503020204020204" pitchFamily="34" charset="-122"/>
                <a:sym typeface="+mn-ea"/>
              </a:rPr>
              <a:t>金融期权</a:t>
            </a:r>
            <a:endParaRPr lang="en-US"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  (4)</a:t>
            </a:r>
            <a:r>
              <a:rPr lang="zh-CN" altLang="zh-CN" sz="2400" dirty="0">
                <a:latin typeface="微软雅黑" panose="020B0503020204020204" pitchFamily="34" charset="-122"/>
                <a:ea typeface="微软雅黑" panose="020B0503020204020204" pitchFamily="34" charset="-122"/>
                <a:sym typeface="+mn-ea"/>
              </a:rPr>
              <a:t>互换交易</a:t>
            </a:r>
            <a:r>
              <a:rPr lang="en-US" altLang="zh-CN" sz="2400" dirty="0">
                <a:latin typeface="微软雅黑" panose="020B0503020204020204" pitchFamily="34" charset="-122"/>
                <a:ea typeface="微软雅黑" panose="020B0503020204020204" pitchFamily="34" charset="-122"/>
                <a:sym typeface="+mn-ea"/>
              </a:rPr>
              <a:t>  (5)</a:t>
            </a:r>
            <a:r>
              <a:rPr lang="zh-CN" altLang="zh-CN" sz="2400" dirty="0">
                <a:latin typeface="微软雅黑" panose="020B0503020204020204" pitchFamily="34" charset="-122"/>
                <a:ea typeface="微软雅黑" panose="020B0503020204020204" pitchFamily="34" charset="-122"/>
                <a:sym typeface="+mn-ea"/>
              </a:rPr>
              <a:t>金融资产证券化</a:t>
            </a:r>
            <a:endParaRPr lang="en-US"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金融机构创新</a:t>
            </a: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5.</a:t>
            </a:r>
            <a:r>
              <a:rPr lang="zh-CN" altLang="zh-CN" sz="2400" dirty="0">
                <a:latin typeface="微软雅黑" panose="020B0503020204020204" pitchFamily="34" charset="-122"/>
                <a:ea typeface="微软雅黑" panose="020B0503020204020204" pitchFamily="34" charset="-122"/>
                <a:sym typeface="+mn-ea"/>
              </a:rPr>
              <a:t>金融技术创新</a:t>
            </a: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6.</a:t>
            </a:r>
            <a:r>
              <a:rPr lang="zh-CN" altLang="zh-CN" sz="2400" dirty="0">
                <a:latin typeface="微软雅黑" panose="020B0503020204020204" pitchFamily="34" charset="-122"/>
                <a:ea typeface="微软雅黑" panose="020B0503020204020204" pitchFamily="34" charset="-122"/>
                <a:sym typeface="+mn-ea"/>
              </a:rPr>
              <a:t>金融管理创新</a:t>
            </a: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559" y="659057"/>
            <a:ext cx="8142538" cy="4961890"/>
          </a:xfrm>
          <a:prstGeom prst="rect">
            <a:avLst/>
          </a:prstGeom>
          <a:noFill/>
        </p:spPr>
        <p:txBody>
          <a:bodyPr wrap="square" rtlCol="0">
            <a:spAutoFit/>
          </a:bodyPr>
          <a:lstStyle/>
          <a:p>
            <a:pPr fontAlgn="auto">
              <a:lnSpc>
                <a:spcPct val="110000"/>
              </a:lnSpc>
            </a:pPr>
            <a:r>
              <a:rPr lang="zh-CN" altLang="zh-CN" sz="2400" dirty="0">
                <a:latin typeface="微软雅黑" panose="020B0503020204020204" pitchFamily="34" charset="-122"/>
                <a:ea typeface="微软雅黑" panose="020B0503020204020204" pitchFamily="34" charset="-122"/>
              </a:rPr>
              <a:t>（四）金融创新对经济的影响</a:t>
            </a:r>
          </a:p>
          <a:p>
            <a:pPr fontAlgn="auto">
              <a:lnSpc>
                <a:spcPct val="110000"/>
              </a:lnSpc>
            </a:pPr>
            <a:r>
              <a:rPr lang="zh-CN" altLang="zh-CN" sz="2400" dirty="0">
                <a:latin typeface="微软雅黑" panose="020B0503020204020204" pitchFamily="34" charset="-122"/>
                <a:ea typeface="微软雅黑" panose="020B0503020204020204" pitchFamily="34" charset="-122"/>
              </a:rPr>
              <a:t>金融创新从宏观和微观两个方面影响着现代经济的运行。</a:t>
            </a: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金融创新的宏观影响</a:t>
            </a: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金融创新促进了金融全球化、一体化和全球金融业混业经营的趋势。</a:t>
            </a:r>
            <a:endParaRPr lang="en-US"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金融创新推动了高科技创业投资的发展。</a:t>
            </a: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金融创新促进了金融体制的改革。</a:t>
            </a:r>
            <a:endParaRPr lang="en-US"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金融创新促进了金融深化。</a:t>
            </a:r>
            <a:endParaRPr lang="en-US" altLang="zh-CN" sz="2400" dirty="0">
              <a:latin typeface="微软雅黑" panose="020B0503020204020204" pitchFamily="34" charset="-122"/>
              <a:ea typeface="微软雅黑" panose="020B0503020204020204" pitchFamily="34" charset="-122"/>
            </a:endParaRPr>
          </a:p>
          <a:p>
            <a:pPr fontAlgn="auto">
              <a:lnSpc>
                <a:spcPct val="110000"/>
              </a:lnSpc>
            </a:pPr>
            <a:r>
              <a:rPr lang="en-US" altLang="zh-CN" sz="2400" dirty="0">
                <a:latin typeface="微软雅黑" panose="020B0503020204020204" pitchFamily="34" charset="-122"/>
                <a:ea typeface="微软雅黑" panose="020B0503020204020204" pitchFamily="34" charset="-122"/>
                <a:sym typeface="+mn-ea"/>
              </a:rPr>
              <a:t>(5)</a:t>
            </a:r>
            <a:r>
              <a:rPr lang="zh-CN" altLang="zh-CN" sz="2400" dirty="0">
                <a:latin typeface="微软雅黑" panose="020B0503020204020204" pitchFamily="34" charset="-122"/>
                <a:ea typeface="微软雅黑" panose="020B0503020204020204" pitchFamily="34" charset="-122"/>
                <a:sym typeface="+mn-ea"/>
              </a:rPr>
              <a:t>金融创新也对经济金融的发展带来了一些不利的因素。</a:t>
            </a: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endParaRPr lang="zh-CN" altLang="zh-CN" sz="2400" dirty="0">
              <a:latin typeface="微软雅黑" panose="020B0503020204020204" pitchFamily="34" charset="-122"/>
              <a:ea typeface="微软雅黑" panose="020B0503020204020204" pitchFamily="34" charset="-122"/>
            </a:endParaRPr>
          </a:p>
          <a:p>
            <a:pPr fontAlgn="auto">
              <a:lnSpc>
                <a:spcPct val="11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1330" y="561975"/>
            <a:ext cx="7680960" cy="3636010"/>
          </a:xfrm>
          <a:prstGeom prst="rect">
            <a:avLst/>
          </a:prstGeom>
          <a:noFill/>
        </p:spPr>
        <p:txBody>
          <a:bodyPr wrap="square" rtlCol="0">
            <a:spAutoFit/>
          </a:bodyPr>
          <a:lstStyle/>
          <a:p>
            <a:pPr fontAlgn="auto">
              <a:lnSpc>
                <a:spcPct val="120000"/>
              </a:lnSpc>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金融创新的微观影响</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金融创新有助于风险管理。</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金融创新能给微观主体以规避监管的新手段。</a:t>
            </a:r>
          </a:p>
          <a:p>
            <a:pPr fontAlgn="auto">
              <a:lnSpc>
                <a:spcPct val="120000"/>
              </a:lnSpc>
            </a:pPr>
            <a:r>
              <a:rPr lang="en-US" altLang="zh-CN" sz="2400" dirty="0">
                <a:latin typeface="微软雅黑" panose="020B0503020204020204" pitchFamily="34" charset="-122"/>
                <a:ea typeface="微软雅黑" panose="020B0503020204020204" pitchFamily="34" charset="-122"/>
              </a:rPr>
              <a:t>(3)</a:t>
            </a:r>
            <a:r>
              <a:rPr lang="zh-CN" altLang="zh-CN" sz="2400" dirty="0">
                <a:latin typeface="微软雅黑" panose="020B0503020204020204" pitchFamily="34" charset="-122"/>
                <a:ea typeface="微软雅黑" panose="020B0503020204020204" pitchFamily="34" charset="-122"/>
              </a:rPr>
              <a:t>从数量和质量两方面同时提高了需求者的满足程度</a:t>
            </a:r>
            <a:r>
              <a:rPr lang="zh-CN" altLang="en-US" sz="2400" dirty="0">
                <a:latin typeface="微软雅黑" panose="020B0503020204020204" pitchFamily="34" charset="-122"/>
                <a:ea typeface="微软雅黑" panose="020B0503020204020204" pitchFamily="34" charset="-122"/>
              </a:rPr>
              <a:t>。</a:t>
            </a: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金融创新使得金融资产的流动性、收益性和风险性发生了变化，为金融机构对其资产负债进行管理提供了新的方法。</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779" y="577554"/>
            <a:ext cx="8142538" cy="4521835"/>
          </a:xfrm>
          <a:prstGeom prst="rect">
            <a:avLst/>
          </a:prstGeom>
          <a:noFill/>
        </p:spPr>
        <p:txBody>
          <a:bodyPr wrap="square" rtlCol="0">
            <a:spAutoFit/>
          </a:bodyPr>
          <a:lstStyle/>
          <a:p>
            <a:pPr fontAlgn="auto">
              <a:lnSpc>
                <a:spcPct val="120000"/>
              </a:lnSpc>
            </a:pPr>
            <a:r>
              <a:rPr lang="zh-CN" altLang="zh-CN" sz="2400" dirty="0">
                <a:latin typeface="微软雅黑" panose="020B0503020204020204" pitchFamily="34" charset="-122"/>
                <a:ea typeface="微软雅黑" panose="020B0503020204020204" pitchFamily="34" charset="-122"/>
              </a:rPr>
              <a:t>（五）中国金融创新的现状</a:t>
            </a:r>
          </a:p>
          <a:p>
            <a:pPr fontAlgn="auto">
              <a:lnSpc>
                <a:spcPct val="120000"/>
              </a:lnSpc>
            </a:pPr>
            <a:r>
              <a:rPr lang="zh-CN" altLang="zh-CN" sz="2400" dirty="0">
                <a:latin typeface="微软雅黑" panose="020B0503020204020204" pitchFamily="34" charset="-122"/>
                <a:ea typeface="微软雅黑" panose="020B0503020204020204" pitchFamily="34" charset="-122"/>
              </a:rPr>
              <a:t>我国的金融创新主要体现在以下几个方面：</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金融组织制度的创新</a:t>
            </a:r>
          </a:p>
          <a:p>
            <a:pPr fontAlgn="auto">
              <a:lnSpc>
                <a:spcPct val="120000"/>
              </a:lnSpc>
            </a:pPr>
            <a:r>
              <a:rPr lang="en-US" altLang="zh-CN" sz="2400" dirty="0">
                <a:latin typeface="微软雅黑" panose="020B0503020204020204" pitchFamily="34" charset="-122"/>
                <a:ea typeface="微软雅黑" panose="020B0503020204020204" pitchFamily="34" charset="-122"/>
              </a:rPr>
              <a:t>2.</a:t>
            </a:r>
            <a:r>
              <a:rPr lang="zh-CN" altLang="en-US" sz="2400" dirty="0">
                <a:latin typeface="微软雅黑" panose="020B0503020204020204" pitchFamily="34" charset="-122"/>
                <a:ea typeface="微软雅黑" panose="020B0503020204020204" pitchFamily="34" charset="-122"/>
              </a:rPr>
              <a:t>金融</a:t>
            </a:r>
            <a:r>
              <a:rPr lang="zh-CN" altLang="zh-CN" sz="2400" dirty="0">
                <a:latin typeface="微软雅黑" panose="020B0503020204020204" pitchFamily="34" charset="-122"/>
                <a:ea typeface="微软雅黑" panose="020B0503020204020204" pitchFamily="34" charset="-122"/>
              </a:rPr>
              <a:t>管理制度的创新</a:t>
            </a:r>
          </a:p>
          <a:p>
            <a:pPr fontAlgn="auto">
              <a:lnSpc>
                <a:spcPct val="120000"/>
              </a:lnSpc>
            </a:pPr>
            <a:r>
              <a:rPr lang="en-US" altLang="zh-CN" sz="2400" dirty="0">
                <a:latin typeface="微软雅黑" panose="020B0503020204020204" pitchFamily="34" charset="-122"/>
                <a:ea typeface="微软雅黑" panose="020B0503020204020204" pitchFamily="34" charset="-122"/>
              </a:rPr>
              <a:t>3.</a:t>
            </a:r>
            <a:r>
              <a:rPr lang="zh-CN" altLang="zh-CN" sz="2400" dirty="0">
                <a:latin typeface="微软雅黑" panose="020B0503020204020204" pitchFamily="34" charset="-122"/>
                <a:ea typeface="微软雅黑" panose="020B0503020204020204" pitchFamily="34" charset="-122"/>
              </a:rPr>
              <a:t>金融市场创新</a:t>
            </a: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金融业务与工具的创新</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5.</a:t>
            </a:r>
            <a:r>
              <a:rPr lang="zh-CN" altLang="zh-CN" sz="2400" dirty="0">
                <a:latin typeface="微软雅黑" panose="020B0503020204020204" pitchFamily="34" charset="-122"/>
                <a:ea typeface="微软雅黑" panose="020B0503020204020204" pitchFamily="34" charset="-122"/>
                <a:sym typeface="+mn-ea"/>
              </a:rPr>
              <a:t>金融技术创新</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10247" y="-518088"/>
            <a:ext cx="8220635" cy="3478306"/>
          </a:xfrm>
        </p:spPr>
        <p:txBody>
          <a:bodyPr>
            <a:normAutofit/>
          </a:bodyPr>
          <a:lstStyle/>
          <a:p>
            <a:pPr algn="l">
              <a:lnSpc>
                <a:spcPct val="150000"/>
              </a:lnSpc>
            </a:pPr>
            <a:r>
              <a:rPr lang="zh-CN" altLang="en-US" sz="3200" dirty="0">
                <a:latin typeface="微软雅黑" panose="020B0503020204020204" pitchFamily="34" charset="-122"/>
                <a:ea typeface="微软雅黑" panose="020B0503020204020204" pitchFamily="34" charset="-122"/>
              </a:rPr>
              <a:t>单元二：金融发展和金融压抑</a:t>
            </a:r>
            <a:endParaRPr lang="zh-CN" altLang="en-US" sz="3200" dirty="0">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699135" y="520065"/>
            <a:ext cx="7466330" cy="4374515"/>
          </a:xfrm>
        </p:spPr>
        <p:txBody>
          <a:bodyPr>
            <a:norm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一、金融发展</a:t>
            </a: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（一）金融发展的含义</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金融发展是指金融体系规模和金融工具数量不断扩张、金融结构不断合理优化的基础上，金融效率不断提高的过程。</a:t>
            </a: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dirty="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17</TotalTime>
  <Words>1409</Words>
  <Application>Microsoft Office PowerPoint</Application>
  <PresentationFormat>全屏显示(16:9)</PresentationFormat>
  <Paragraphs>188</Paragraphs>
  <Slides>23</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23</vt:i4>
      </vt:variant>
    </vt:vector>
  </HeadingPairs>
  <TitlesOfParts>
    <vt:vector size="28" baseType="lpstr">
      <vt:lpstr>微软雅黑</vt:lpstr>
      <vt:lpstr>Arial</vt:lpstr>
      <vt:lpstr>Calibri</vt:lpstr>
      <vt:lpstr>Calibri Light</vt:lpstr>
      <vt:lpstr>Office 主题</vt:lpstr>
      <vt:lpstr>PowerPoint 演示文稿</vt:lpstr>
      <vt:lpstr> 单元一：金融创新 </vt:lpstr>
      <vt:lpstr>PowerPoint 演示文稿</vt:lpstr>
      <vt:lpstr>PowerPoint 演示文稿</vt:lpstr>
      <vt:lpstr>PowerPoint 演示文稿</vt:lpstr>
      <vt:lpstr>PowerPoint 演示文稿</vt:lpstr>
      <vt:lpstr>PowerPoint 演示文稿</vt:lpstr>
      <vt:lpstr>单元二：金融发展和金融压抑</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xbany</cp:lastModifiedBy>
  <cp:revision>42</cp:revision>
  <dcterms:created xsi:type="dcterms:W3CDTF">2016-09-21T01:56:00Z</dcterms:created>
  <dcterms:modified xsi:type="dcterms:W3CDTF">2019-07-16T09:52:20Z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2052-10.1.0.6554</vt:lpwstr>
  </property>
</Properties>
</file>