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67" r:id="rId3"/>
    <p:sldId id="268" r:id="rId4"/>
    <p:sldId id="269" r:id="rId5"/>
    <p:sldId id="354" r:id="rId6"/>
    <p:sldId id="306" r:id="rId7"/>
    <p:sldId id="308" r:id="rId8"/>
    <p:sldId id="270" r:id="rId9"/>
    <p:sldId id="311" r:id="rId10"/>
    <p:sldId id="315" r:id="rId11"/>
    <p:sldId id="318" r:id="rId12"/>
    <p:sldId id="271" r:id="rId13"/>
    <p:sldId id="319" r:id="rId14"/>
    <p:sldId id="321" r:id="rId15"/>
    <p:sldId id="325" r:id="rId16"/>
    <p:sldId id="328" r:id="rId17"/>
    <p:sldId id="331" r:id="rId18"/>
    <p:sldId id="332" r:id="rId19"/>
    <p:sldId id="273" r:id="rId20"/>
    <p:sldId id="336" r:id="rId21"/>
    <p:sldId id="338" r:id="rId22"/>
    <p:sldId id="339" r:id="rId23"/>
    <p:sldId id="349" r:id="rId24"/>
    <p:sldId id="351" r:id="rId25"/>
    <p:sldId id="342" r:id="rId26"/>
    <p:sldId id="345" r:id="rId2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3" d="100"/>
          <a:sy n="53" d="100"/>
        </p:scale>
        <p:origin x="-96" y="-61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29151" y="1878806"/>
            <a:ext cx="3887391" cy="2763441"/>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956BA9D-53B9-4113-B532-16A136D4E12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89514" y="1940055"/>
            <a:ext cx="3147695" cy="829945"/>
          </a:xfrm>
          <a:prstGeom prst="rect">
            <a:avLst/>
          </a:prstGeom>
          <a:noFill/>
        </p:spPr>
        <p:txBody>
          <a:bodyPr wrap="none" rtlCol="0">
            <a:spAutoFit/>
          </a:bodyPr>
          <a:lstStyle/>
          <a:p>
            <a:pPr>
              <a:lnSpc>
                <a:spcPct val="150000"/>
              </a:lnSpc>
            </a:pPr>
            <a:r>
              <a:rPr lang="zh-CN" altLang="en-US" sz="3200" dirty="0" smtClean="0">
                <a:latin typeface="微软雅黑" panose="020B0503020204020204" pitchFamily="34" charset="-122"/>
                <a:ea typeface="微软雅黑" panose="020B0503020204020204" pitchFamily="34" charset="-122"/>
              </a:rPr>
              <a:t>第十章 货币政策</a:t>
            </a:r>
            <a:endParaRPr lang="zh-CN" altLang="en-US" sz="32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202479" y="41722"/>
            <a:ext cx="7871012" cy="3478306"/>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单元二：</a:t>
            </a:r>
            <a:r>
              <a:rPr lang="zh-CN" altLang="en-US" sz="3200" dirty="0">
                <a:latin typeface="微软雅黑" panose="020B0503020204020204" pitchFamily="34" charset="-122"/>
                <a:ea typeface="微软雅黑" panose="020B0503020204020204" pitchFamily="34" charset="-122"/>
                <a:cs typeface="+mn-cs"/>
              </a:rPr>
              <a:t>货</a:t>
            </a:r>
            <a:r>
              <a:rPr lang="zh-CN" altLang="en-US" sz="3200" dirty="0" smtClean="0">
                <a:latin typeface="微软雅黑" panose="020B0503020204020204" pitchFamily="34" charset="-122"/>
                <a:ea typeface="微软雅黑" panose="020B0503020204020204" pitchFamily="34" charset="-122"/>
                <a:cs typeface="+mn-cs"/>
              </a:rPr>
              <a:t>币</a:t>
            </a:r>
            <a:r>
              <a:rPr lang="zh-CN" altLang="en-US" sz="3200" smtClean="0">
                <a:latin typeface="微软雅黑" panose="020B0503020204020204" pitchFamily="34" charset="-122"/>
                <a:ea typeface="微软雅黑" panose="020B0503020204020204" pitchFamily="34" charset="-122"/>
                <a:cs typeface="+mn-cs"/>
              </a:rPr>
              <a:t>政策工具</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77637" y="509693"/>
            <a:ext cx="8300197" cy="4367108"/>
          </a:xfrm>
        </p:spPr>
        <p:txBody>
          <a:bodyPr>
            <a:norm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一、一般性政策工具</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一般性货币政策工具即传统的三大货币政策工具，也就是我们通常所说的中央银行的“三大法宝”：再贴现政策、存款准备金政策和公开市场政策。</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再贴现政</a:t>
            </a:r>
            <a:r>
              <a:rPr lang="zh-CN" altLang="zh-CN" sz="2400" dirty="0" smtClean="0">
                <a:latin typeface="微软雅黑" panose="020B0503020204020204" pitchFamily="34" charset="-122"/>
                <a:ea typeface="微软雅黑" panose="020B0503020204020204" pitchFamily="34" charset="-122"/>
                <a:sym typeface="+mn-ea"/>
              </a:rPr>
              <a:t>策</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所谓再贴现政策，就是中央银行通过提高或降低再贴现率来影响商业银行的信贷规模和市场利率，从而调节市场货币供应量的一种金融政策。</a:t>
            </a:r>
            <a:endParaRPr lang="zh-CN" altLang="zh-CN" sz="2400" dirty="0">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43260" y="532889"/>
            <a:ext cx="7923680" cy="4367108"/>
          </a:xfrm>
        </p:spPr>
        <p:txBody>
          <a:bodyPr>
            <a:normAutofit/>
          </a:bodyPr>
          <a:lstStyle/>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存款准备金政策</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所谓存款准备金政策，是指中央银行通过调整法定存款准备金比率来影响商业银行的信贷规模，从而影响货币供应量的一种政策措施。</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三</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公开市场政策</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所谓公开市场操作，是指中央银行在证券市场上公开买卖各种政府证券以控制货币供给量及影响利率水平的行为。</a:t>
            </a:r>
            <a:endParaRPr lang="zh-CN" altLang="zh-CN" sz="2400" dirty="0">
              <a:latin typeface="微软雅黑" panose="020B0503020204020204" pitchFamily="34" charset="-122"/>
              <a:ea typeface="微软雅黑" panose="020B0503020204020204" pitchFamily="34" charset="-122"/>
              <a:sym typeface="+mn-ea"/>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11399" y="490642"/>
            <a:ext cx="8120904" cy="4367108"/>
          </a:xfrm>
        </p:spPr>
        <p:txBody>
          <a:bodyPr>
            <a:normAutofit/>
          </a:bodyPr>
          <a:lstStyle/>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二、选择性政策工具</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选择性政策工具是指中央银行对个别部门、个别企业和某些特定用途的信贷加以控制和影响的措施。</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一</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消费者信用控</a:t>
            </a:r>
            <a:r>
              <a:rPr lang="zh-CN" altLang="zh-CN" sz="2200" dirty="0" smtClean="0">
                <a:latin typeface="微软雅黑" panose="020B0503020204020204" pitchFamily="34" charset="-122"/>
                <a:ea typeface="微软雅黑" panose="020B0503020204020204" pitchFamily="34" charset="-122"/>
                <a:sym typeface="+mn-ea"/>
              </a:rPr>
              <a:t>制</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消费者信用控制是指中央银行对不动产以外的各种耐用消费品的销售融资予以控制。</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二</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证券市场控</a:t>
            </a:r>
            <a:r>
              <a:rPr lang="zh-CN" altLang="zh-CN" sz="2200" dirty="0" smtClean="0">
                <a:latin typeface="微软雅黑" panose="020B0503020204020204" pitchFamily="34" charset="-122"/>
                <a:ea typeface="微软雅黑" panose="020B0503020204020204" pitchFamily="34" charset="-122"/>
                <a:sym typeface="+mn-ea"/>
              </a:rPr>
              <a:t>制</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证券市场控制通常是指对证券信用交易的法定保证金比率做出规定，是中央银行对以信用方式购买股票和债券实施的一项措施。</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9120" y="490642"/>
            <a:ext cx="7726456" cy="4367108"/>
          </a:xfrm>
        </p:spPr>
        <p:txBody>
          <a:bodyPr>
            <a:norm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三</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不动产信用控制</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不动产信用控制是指中央银行对商业银行和其他金融机构的房地产贷款所采取的限制措施。</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四</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优惠利</a:t>
            </a:r>
            <a:r>
              <a:rPr lang="zh-CN" altLang="zh-CN" sz="2400" dirty="0" smtClean="0">
                <a:latin typeface="微软雅黑" panose="020B0503020204020204" pitchFamily="34" charset="-122"/>
                <a:ea typeface="微软雅黑" panose="020B0503020204020204" pitchFamily="34" charset="-122"/>
                <a:sym typeface="+mn-ea"/>
              </a:rPr>
              <a:t>率</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优惠利率是中央银行对国家重点发展的经济部门或产业，如出口工业和农业等所采取的鼓励措施。</a:t>
            </a:r>
            <a:endParaRPr lang="zh-CN" altLang="zh-CN"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五</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预缴进口保证</a:t>
            </a:r>
            <a:r>
              <a:rPr lang="zh-CN" altLang="zh-CN" sz="2400" dirty="0" smtClean="0">
                <a:latin typeface="微软雅黑" panose="020B0503020204020204" pitchFamily="34" charset="-122"/>
                <a:ea typeface="微软雅黑" panose="020B0503020204020204" pitchFamily="34" charset="-122"/>
                <a:sym typeface="+mn-ea"/>
              </a:rPr>
              <a:t>金</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预缴进口保证金是指中央银行要求进口商预缴相当于进口商品总值一定比例的存款，以抑制进口的过快增长</a:t>
            </a:r>
            <a:r>
              <a:rPr lang="zh-CN" altLang="zh-CN" sz="2400" dirty="0" smtClean="0">
                <a:latin typeface="微软雅黑" panose="020B0503020204020204" pitchFamily="34" charset="-122"/>
                <a:ea typeface="微软雅黑" panose="020B0503020204020204" pitchFamily="34" charset="-122"/>
                <a:sym typeface="+mn-ea"/>
              </a:rPr>
              <a:t>。</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9120" y="457921"/>
            <a:ext cx="7726456" cy="4367108"/>
          </a:xfrm>
        </p:spPr>
        <p:txBody>
          <a:bodyPr>
            <a:normAutofit/>
          </a:bodyPr>
          <a:lstStyle/>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三、其他货币政策工</a:t>
            </a:r>
            <a:r>
              <a:rPr lang="zh-CN" altLang="zh-CN" sz="2200" dirty="0" smtClean="0">
                <a:latin typeface="微软雅黑" panose="020B0503020204020204" pitchFamily="34" charset="-122"/>
                <a:ea typeface="微软雅黑" panose="020B0503020204020204" pitchFamily="34" charset="-122"/>
              </a:rPr>
              <a:t>具</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其他政策工具是指除一般性政策工具和选择性政策工具外，中央银行根据本国的不同情况和不同时期的具体需要，对信用实施直接和间接控制的工</a:t>
            </a:r>
            <a:r>
              <a:rPr lang="zh-CN" altLang="zh-CN" sz="2200" dirty="0" smtClean="0">
                <a:latin typeface="微软雅黑" panose="020B0503020204020204" pitchFamily="34" charset="-122"/>
                <a:ea typeface="微软雅黑" panose="020B0503020204020204" pitchFamily="34" charset="-122"/>
              </a:rPr>
              <a:t>具</a:t>
            </a:r>
            <a:r>
              <a:rPr lang="zh-CN" altLang="en-US" sz="2200" dirty="0" smtClean="0">
                <a:latin typeface="微软雅黑" panose="020B0503020204020204" pitchFamily="34" charset="-122"/>
                <a:ea typeface="微软雅黑" panose="020B0503020204020204" pitchFamily="34" charset="-122"/>
              </a:rPr>
              <a:t>。</a:t>
            </a:r>
            <a:endParaRPr lang="zh-CN" altLang="en-US"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一</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直接信用控制</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直接信用控制是指中央银行以行政命令或其他方式，从总量和结构两方面，直接对金融机构尤其是商业银行的信用活动进行控制。</a:t>
            </a: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二</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间接信用指导</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间接信用指导经常采用的方式有道义劝说、窗口指导等。</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0695" y="1578957"/>
            <a:ext cx="7726456" cy="4367108"/>
          </a:xfrm>
        </p:spPr>
        <p:txBody>
          <a:bodyPr>
            <a:normAutofit/>
          </a:bodyPr>
          <a:lstStyle/>
          <a:p>
            <a:pPr marL="0" indent="0" algn="ctr">
              <a:lnSpc>
                <a:spcPct val="120000"/>
              </a:lnSpc>
              <a:buNone/>
            </a:pPr>
            <a:r>
              <a:rPr lang="zh-CN" altLang="en-US" sz="3200" dirty="0" smtClean="0">
                <a:latin typeface="微软雅黑" panose="020B0503020204020204" pitchFamily="34" charset="-122"/>
                <a:ea typeface="微软雅黑" panose="020B0503020204020204" pitchFamily="34" charset="-122"/>
              </a:rPr>
              <a:t>单元三  </a:t>
            </a:r>
            <a:r>
              <a:rPr lang="zh-CN" altLang="zh-CN" sz="3200" dirty="0" smtClean="0">
                <a:latin typeface="微软雅黑" panose="020B0503020204020204" pitchFamily="34" charset="-122"/>
                <a:ea typeface="微软雅黑" panose="020B0503020204020204" pitchFamily="34" charset="-122"/>
              </a:rPr>
              <a:t>货</a:t>
            </a:r>
            <a:r>
              <a:rPr lang="zh-CN" altLang="zh-CN" sz="3200" dirty="0">
                <a:latin typeface="微软雅黑" panose="020B0503020204020204" pitchFamily="34" charset="-122"/>
                <a:ea typeface="微软雅黑" panose="020B0503020204020204" pitchFamily="34" charset="-122"/>
              </a:rPr>
              <a:t>币政策传</a:t>
            </a:r>
            <a:r>
              <a:rPr lang="zh-CN" altLang="zh-CN" sz="3600" dirty="0" smtClean="0">
                <a:latin typeface="微软雅黑" panose="020B0503020204020204" pitchFamily="34" charset="-122"/>
                <a:ea typeface="微软雅黑" panose="020B0503020204020204" pitchFamily="34" charset="-122"/>
              </a:rPr>
              <a:t>导</a:t>
            </a:r>
            <a:endParaRPr lang="zh-CN" altLang="zh-CN" sz="3600" dirty="0" smtClean="0">
              <a:latin typeface="微软雅黑" panose="020B0503020204020204" pitchFamily="34" charset="-122"/>
              <a:ea typeface="微软雅黑" panose="020B0503020204020204" pitchFamily="34" charset="-122"/>
            </a:endParaRPr>
          </a:p>
          <a:p>
            <a:pPr marL="0" indent="0" algn="ctr">
              <a:lnSpc>
                <a:spcPct val="120000"/>
              </a:lnSpc>
              <a:buNone/>
            </a:pPr>
            <a:r>
              <a:rPr lang="zh-CN" altLang="zh-CN" sz="3200" dirty="0" smtClean="0">
                <a:latin typeface="微软雅黑" panose="020B0503020204020204" pitchFamily="34" charset="-122"/>
                <a:ea typeface="微软雅黑" panose="020B0503020204020204" pitchFamily="34" charset="-122"/>
              </a:rPr>
              <a:t>及</a:t>
            </a:r>
            <a:r>
              <a:rPr lang="zh-CN" altLang="zh-CN" sz="3200" dirty="0">
                <a:latin typeface="微软雅黑" panose="020B0503020204020204" pitchFamily="34" charset="-122"/>
                <a:ea typeface="微软雅黑" panose="020B0503020204020204" pitchFamily="34" charset="-122"/>
              </a:rPr>
              <a:t>其效应</a:t>
            </a:r>
            <a:endParaRPr lang="zh-CN" altLang="zh-CN" sz="3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34115" y="388369"/>
            <a:ext cx="8156762" cy="4367108"/>
          </a:xfrm>
        </p:spPr>
        <p:txBody>
          <a:bodyPr>
            <a:normAutofit/>
          </a:bodyPr>
          <a:lstStyle/>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一、货币政策传导机制的基本原</a:t>
            </a:r>
            <a:r>
              <a:rPr lang="zh-CN" altLang="zh-CN" sz="2200" dirty="0" smtClean="0">
                <a:latin typeface="微软雅黑" panose="020B0503020204020204" pitchFamily="34" charset="-122"/>
                <a:ea typeface="微软雅黑" panose="020B0503020204020204" pitchFamily="34" charset="-122"/>
              </a:rPr>
              <a:t>理</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货币政策传导机制是指中央银行运用货币政策影响中介指标进而实现最终目标所经过的途径或具体的过</a:t>
            </a:r>
            <a:r>
              <a:rPr lang="zh-CN" altLang="zh-CN" sz="2200" dirty="0" smtClean="0">
                <a:latin typeface="微软雅黑" panose="020B0503020204020204" pitchFamily="34" charset="-122"/>
                <a:ea typeface="微软雅黑" panose="020B0503020204020204" pitchFamily="34" charset="-122"/>
              </a:rPr>
              <a:t>程</a:t>
            </a:r>
            <a:r>
              <a:rPr lang="zh-CN" altLang="en-US" sz="2200" dirty="0" smtClean="0">
                <a:latin typeface="微软雅黑" panose="020B0503020204020204" pitchFamily="34" charset="-122"/>
                <a:ea typeface="微软雅黑" panose="020B0503020204020204" pitchFamily="34" charset="-122"/>
              </a:rPr>
              <a:t>。</a:t>
            </a:r>
            <a:endParaRPr lang="zh-CN" altLang="en-US"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货币政策传导机制大体可分为三个步骤</a:t>
            </a:r>
            <a:r>
              <a:rPr lang="zh-CN" altLang="zh-CN" sz="2200" dirty="0" smtClean="0">
                <a:latin typeface="微软雅黑" panose="020B0503020204020204" pitchFamily="34" charset="-122"/>
                <a:ea typeface="微软雅黑" panose="020B0503020204020204" pitchFamily="34" charset="-122"/>
                <a:sym typeface="+mn-ea"/>
              </a:rPr>
              <a:t>：</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smtClean="0">
                <a:latin typeface="微软雅黑" panose="020B0503020204020204" pitchFamily="34" charset="-122"/>
                <a:ea typeface="微软雅黑" panose="020B0503020204020204" pitchFamily="34" charset="-122"/>
                <a:sym typeface="+mn-ea"/>
              </a:rPr>
              <a:t>第</a:t>
            </a:r>
            <a:r>
              <a:rPr lang="zh-CN" altLang="zh-CN" sz="2200" dirty="0">
                <a:latin typeface="微软雅黑" panose="020B0503020204020204" pitchFamily="34" charset="-122"/>
                <a:ea typeface="微软雅黑" panose="020B0503020204020204" pitchFamily="34" charset="-122"/>
                <a:sym typeface="+mn-ea"/>
              </a:rPr>
              <a:t>一步，货币政策工具的运用将直接作用于货币政策的近期中介指标</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也称作操作目标</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smtClean="0">
                <a:latin typeface="微软雅黑" panose="020B0503020204020204" pitchFamily="34" charset="-122"/>
                <a:ea typeface="微软雅黑" panose="020B0503020204020204" pitchFamily="34" charset="-122"/>
                <a:sym typeface="+mn-ea"/>
              </a:rPr>
              <a:t>；</a:t>
            </a:r>
            <a:endParaRPr lang="zh-CN" altLang="zh-CN" sz="2200" dirty="0" smtClean="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第二步，货币政策近期中介指标的变动将影响货币政策的远期中介指标</a:t>
            </a:r>
            <a:r>
              <a:rPr lang="zh-CN" altLang="zh-CN" sz="2200" dirty="0" smtClean="0">
                <a:latin typeface="微软雅黑" panose="020B0503020204020204" pitchFamily="34" charset="-122"/>
                <a:ea typeface="微软雅黑" panose="020B0503020204020204" pitchFamily="34" charset="-122"/>
                <a:sym typeface="+mn-ea"/>
              </a:rPr>
              <a:t>；</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smtClean="0">
                <a:latin typeface="微软雅黑" panose="020B0503020204020204" pitchFamily="34" charset="-122"/>
                <a:ea typeface="微软雅黑" panose="020B0503020204020204" pitchFamily="34" charset="-122"/>
                <a:sym typeface="+mn-ea"/>
              </a:rPr>
              <a:t>第</a:t>
            </a:r>
            <a:r>
              <a:rPr lang="zh-CN" altLang="zh-CN" sz="2200" dirty="0">
                <a:latin typeface="微软雅黑" panose="020B0503020204020204" pitchFamily="34" charset="-122"/>
                <a:ea typeface="微软雅黑" panose="020B0503020204020204" pitchFamily="34" charset="-122"/>
                <a:sym typeface="+mn-ea"/>
              </a:rPr>
              <a:t>三步，货币政策远期中介指标的变动将影响实际经济活动，从而达到货币政策的最终目标。</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8305" y="454660"/>
            <a:ext cx="8019415" cy="4733290"/>
          </a:xfrm>
        </p:spPr>
        <p:txBody>
          <a:bodyPr>
            <a:norm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二、凯恩斯学派的货币政策传导机制理论</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凯恩斯学派主张传导过程中的主要机制或主要环节是利率，认为货币供应量的变动或调整必须首先影响利率的升降，然后才能使投资及总支出发生变化，进而影响总收入的变</a:t>
            </a:r>
            <a:r>
              <a:rPr lang="zh-CN" altLang="zh-CN" sz="2400" dirty="0" smtClean="0">
                <a:latin typeface="微软雅黑" panose="020B0503020204020204" pitchFamily="34" charset="-122"/>
                <a:ea typeface="微软雅黑" panose="020B0503020204020204" pitchFamily="34" charset="-122"/>
              </a:rPr>
              <a:t>化</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三、货币学派的货币政策传导机制理论</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货币学派认为利率在货币传导机制中并不起重要作用，而强调货币供应量在整个传导机制中的效果。</a:t>
            </a:r>
            <a:endParaRPr lang="zh-CN" altLang="en-US"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39533" y="530859"/>
            <a:ext cx="8265458" cy="4533901"/>
          </a:xfrm>
        </p:spPr>
        <p:txBody>
          <a:bodyPr>
            <a:norm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四、货币政策的效应</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货币政策效应的影响因</a:t>
            </a:r>
            <a:r>
              <a:rPr lang="zh-CN" altLang="zh-CN" sz="2400" dirty="0" smtClean="0">
                <a:latin typeface="微软雅黑" panose="020B0503020204020204" pitchFamily="34" charset="-122"/>
                <a:ea typeface="微软雅黑" panose="020B0503020204020204" pitchFamily="34" charset="-122"/>
              </a:rPr>
              <a:t>素</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rPr>
              <a:t>    1</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货币政策时滞     </a:t>
            </a:r>
            <a:r>
              <a:rPr lang="en-US" altLang="zh-CN" sz="2400" dirty="0" smtClean="0">
                <a:latin typeface="微软雅黑" panose="020B0503020204020204" pitchFamily="34" charset="-122"/>
                <a:ea typeface="微软雅黑" panose="020B0503020204020204" pitchFamily="34" charset="-122"/>
              </a:rPr>
              <a:t>2</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货币流通速</a:t>
            </a:r>
            <a:r>
              <a:rPr lang="zh-CN" altLang="zh-CN" sz="2400" dirty="0" smtClean="0">
                <a:latin typeface="微软雅黑" panose="020B0503020204020204" pitchFamily="34" charset="-122"/>
                <a:ea typeface="微软雅黑" panose="020B0503020204020204" pitchFamily="34" charset="-122"/>
              </a:rPr>
              <a:t>度</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rPr>
              <a:t>    3</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微观主体预</a:t>
            </a:r>
            <a:r>
              <a:rPr lang="zh-CN" altLang="zh-CN" sz="2400" dirty="0" smtClean="0">
                <a:latin typeface="微软雅黑" panose="020B0503020204020204" pitchFamily="34" charset="-122"/>
                <a:ea typeface="微软雅黑" panose="020B0503020204020204" pitchFamily="34" charset="-122"/>
              </a:rPr>
              <a:t>期     </a:t>
            </a:r>
            <a:r>
              <a:rPr lang="en-US" altLang="zh-CN" sz="2400" dirty="0" smtClean="0">
                <a:latin typeface="微软雅黑" panose="020B0503020204020204" pitchFamily="34" charset="-122"/>
                <a:ea typeface="微软雅黑" panose="020B0503020204020204" pitchFamily="34" charset="-122"/>
              </a:rPr>
              <a:t>4</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社会政治团体的利益</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 </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货币政策效应的衡</a:t>
            </a:r>
            <a:r>
              <a:rPr lang="zh-CN" altLang="zh-CN" sz="2400" dirty="0" smtClean="0">
                <a:latin typeface="微软雅黑" panose="020B0503020204020204" pitchFamily="34" charset="-122"/>
                <a:ea typeface="微软雅黑" panose="020B0503020204020204" pitchFamily="34" charset="-122"/>
                <a:sym typeface="+mn-ea"/>
              </a:rPr>
              <a:t>量</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smtClean="0">
                <a:latin typeface="微软雅黑" panose="020B0503020204020204" pitchFamily="34" charset="-122"/>
                <a:ea typeface="微软雅黑" panose="020B0503020204020204" pitchFamily="34" charset="-122"/>
                <a:sym typeface="+mn-ea"/>
              </a:rPr>
              <a:t>衡</a:t>
            </a:r>
            <a:r>
              <a:rPr lang="zh-CN" altLang="zh-CN" sz="2400" dirty="0">
                <a:latin typeface="微软雅黑" panose="020B0503020204020204" pitchFamily="34" charset="-122"/>
                <a:ea typeface="微软雅黑" panose="020B0503020204020204" pitchFamily="34" charset="-122"/>
                <a:sym typeface="+mn-ea"/>
              </a:rPr>
              <a:t>量货币政策效应，一是看效应发挥的快慢，前面关于时滞的分析已经涉及；二是看发挥效力的大小</a:t>
            </a:r>
            <a:r>
              <a:rPr lang="zh-CN" altLang="zh-CN" sz="2400" dirty="0" smtClean="0">
                <a:latin typeface="微软雅黑" panose="020B0503020204020204" pitchFamily="34" charset="-122"/>
                <a:ea typeface="微软雅黑" panose="020B0503020204020204" pitchFamily="34" charset="-122"/>
                <a:sym typeface="+mn-ea"/>
              </a:rPr>
              <a:t>，</a:t>
            </a:r>
            <a:r>
              <a:rPr lang="zh-CN" altLang="en-US" sz="2400" dirty="0" smtClean="0">
                <a:latin typeface="微软雅黑" panose="020B0503020204020204" pitchFamily="34" charset="-122"/>
                <a:ea typeface="微软雅黑" panose="020B0503020204020204" pitchFamily="34" charset="-122"/>
                <a:sym typeface="+mn-ea"/>
              </a:rPr>
              <a:t>后者</a:t>
            </a:r>
            <a:r>
              <a:rPr lang="zh-CN" altLang="zh-CN" sz="2400" dirty="0" smtClean="0">
                <a:latin typeface="微软雅黑" panose="020B0503020204020204" pitchFamily="34" charset="-122"/>
                <a:ea typeface="微软雅黑" panose="020B0503020204020204" pitchFamily="34" charset="-122"/>
                <a:sym typeface="+mn-ea"/>
              </a:rPr>
              <a:t>是</a:t>
            </a:r>
            <a:r>
              <a:rPr lang="zh-CN" altLang="zh-CN" sz="2400" dirty="0">
                <a:latin typeface="微软雅黑" panose="020B0503020204020204" pitchFamily="34" charset="-122"/>
                <a:ea typeface="微软雅黑" panose="020B0503020204020204" pitchFamily="34" charset="-122"/>
                <a:sym typeface="+mn-ea"/>
              </a:rPr>
              <a:t>更主要的方面。</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374564" y="51247"/>
            <a:ext cx="7871012" cy="3478306"/>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smtClean="0">
                <a:latin typeface="微软雅黑" panose="020B0503020204020204" pitchFamily="34" charset="-122"/>
                <a:ea typeface="微软雅黑" panose="020B0503020204020204" pitchFamily="34" charset="-122"/>
                <a:cs typeface="+mn-cs"/>
              </a:rPr>
              <a:t>单</a:t>
            </a:r>
            <a:r>
              <a:rPr lang="zh-CN" altLang="en-US" sz="3200" dirty="0">
                <a:latin typeface="微软雅黑" panose="020B0503020204020204" pitchFamily="34" charset="-122"/>
                <a:ea typeface="微软雅黑" panose="020B0503020204020204" pitchFamily="34" charset="-122"/>
                <a:cs typeface="+mn-cs"/>
              </a:rPr>
              <a:t>元一：货</a:t>
            </a:r>
            <a:r>
              <a:rPr lang="zh-CN" altLang="en-US" sz="3200" dirty="0" smtClean="0">
                <a:latin typeface="微软雅黑" panose="020B0503020204020204" pitchFamily="34" charset="-122"/>
                <a:ea typeface="微软雅黑" panose="020B0503020204020204" pitchFamily="34" charset="-122"/>
                <a:cs typeface="+mn-cs"/>
              </a:rPr>
              <a:t>币政策目标</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9497" y="1721222"/>
            <a:ext cx="8265458" cy="4533901"/>
          </a:xfrm>
        </p:spPr>
        <p:txBody>
          <a:bodyPr>
            <a:normAutofit/>
          </a:bodyPr>
          <a:lstStyle/>
          <a:p>
            <a:pPr marL="0" indent="0" algn="ctr">
              <a:lnSpc>
                <a:spcPct val="100000"/>
              </a:lnSpc>
              <a:buNone/>
            </a:pPr>
            <a:r>
              <a:rPr lang="zh-CN" altLang="en-US" sz="3200" dirty="0" smtClean="0">
                <a:latin typeface="微软雅黑" panose="020B0503020204020204" pitchFamily="34" charset="-122"/>
                <a:ea typeface="微软雅黑" panose="020B0503020204020204" pitchFamily="34" charset="-122"/>
              </a:rPr>
              <a:t>单元四  </a:t>
            </a:r>
            <a:r>
              <a:rPr lang="zh-CN" altLang="zh-CN" sz="3200" dirty="0" smtClean="0">
                <a:latin typeface="微软雅黑" panose="020B0503020204020204" pitchFamily="34" charset="-122"/>
                <a:ea typeface="微软雅黑" panose="020B0503020204020204" pitchFamily="34" charset="-122"/>
              </a:rPr>
              <a:t>货</a:t>
            </a:r>
            <a:r>
              <a:rPr lang="zh-CN" altLang="zh-CN" sz="3200" dirty="0">
                <a:latin typeface="微软雅黑" panose="020B0503020204020204" pitchFamily="34" charset="-122"/>
                <a:ea typeface="微软雅黑" panose="020B0503020204020204" pitchFamily="34" charset="-122"/>
              </a:rPr>
              <a:t>币政策与其</a:t>
            </a:r>
            <a:r>
              <a:rPr lang="zh-CN" altLang="zh-CN" sz="3600" dirty="0" smtClean="0">
                <a:latin typeface="微软雅黑" panose="020B0503020204020204" pitchFamily="34" charset="-122"/>
                <a:ea typeface="微软雅黑" panose="020B0503020204020204" pitchFamily="34" charset="-122"/>
              </a:rPr>
              <a:t>他</a:t>
            </a:r>
            <a:endParaRPr lang="zh-CN" altLang="zh-CN" sz="3600" dirty="0" smtClean="0">
              <a:latin typeface="微软雅黑" panose="020B0503020204020204" pitchFamily="34" charset="-122"/>
              <a:ea typeface="微软雅黑" panose="020B0503020204020204" pitchFamily="34" charset="-122"/>
            </a:endParaRPr>
          </a:p>
          <a:p>
            <a:pPr marL="0" indent="0" algn="ctr">
              <a:lnSpc>
                <a:spcPct val="100000"/>
              </a:lnSpc>
              <a:buNone/>
            </a:pPr>
            <a:r>
              <a:rPr lang="zh-CN" altLang="zh-CN" sz="3200" dirty="0" smtClean="0">
                <a:latin typeface="微软雅黑" panose="020B0503020204020204" pitchFamily="34" charset="-122"/>
                <a:ea typeface="微软雅黑" panose="020B0503020204020204" pitchFamily="34" charset="-122"/>
              </a:rPr>
              <a:t>经</a:t>
            </a:r>
            <a:r>
              <a:rPr lang="zh-CN" altLang="zh-CN" sz="3200" dirty="0">
                <a:latin typeface="微软雅黑" panose="020B0503020204020204" pitchFamily="34" charset="-122"/>
                <a:ea typeface="微软雅黑" panose="020B0503020204020204" pitchFamily="34" charset="-122"/>
              </a:rPr>
              <a:t>济政策的协调</a:t>
            </a:r>
            <a:endParaRPr lang="zh-CN" altLang="zh-CN" sz="3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49365" y="450214"/>
            <a:ext cx="8444751" cy="4533901"/>
          </a:xfrm>
        </p:spPr>
        <p:txBody>
          <a:bodyPr>
            <a:norm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一、货币政策与财政政策的协</a:t>
            </a:r>
            <a:r>
              <a:rPr lang="zh-CN" altLang="zh-CN" sz="2400" dirty="0" smtClean="0">
                <a:latin typeface="微软雅黑" panose="020B0503020204020204" pitchFamily="34" charset="-122"/>
                <a:ea typeface="微软雅黑" panose="020B0503020204020204" pitchFamily="34" charset="-122"/>
              </a:rPr>
              <a:t>调</a:t>
            </a:r>
            <a:endParaRPr lang="zh-CN"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smtClean="0">
                <a:latin typeface="微软雅黑" panose="020B0503020204020204" pitchFamily="34" charset="-122"/>
                <a:ea typeface="微软雅黑" panose="020B0503020204020204" pitchFamily="34" charset="-122"/>
              </a:rPr>
              <a:t>(</a:t>
            </a:r>
            <a:r>
              <a:rPr lang="zh-CN" altLang="zh-CN" sz="2400" dirty="0" smtClean="0">
                <a:latin typeface="微软雅黑" panose="020B0503020204020204" pitchFamily="34" charset="-122"/>
                <a:ea typeface="微软雅黑" panose="020B0503020204020204" pitchFamily="34" charset="-122"/>
              </a:rPr>
              <a:t>一</a:t>
            </a:r>
            <a:r>
              <a:rPr lang="en-US" altLang="zh-CN" sz="2400" dirty="0" smtClean="0">
                <a:latin typeface="微软雅黑" panose="020B0503020204020204" pitchFamily="34" charset="-122"/>
                <a:ea typeface="微软雅黑" panose="020B0503020204020204" pitchFamily="34" charset="-122"/>
              </a:rPr>
              <a:t>)</a:t>
            </a:r>
            <a:r>
              <a:rPr lang="zh-CN" altLang="zh-CN" sz="2400" dirty="0" smtClean="0">
                <a:latin typeface="微软雅黑" panose="020B0503020204020204" pitchFamily="34" charset="-122"/>
                <a:ea typeface="微软雅黑" panose="020B0503020204020204" pitchFamily="34" charset="-122"/>
              </a:rPr>
              <a:t>货币政策与财政政策的共同点</a:t>
            </a:r>
            <a:endParaRPr lang="zh-CN"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1</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两大政策的调控目标是统一</a:t>
            </a:r>
            <a:r>
              <a:rPr lang="zh-CN" altLang="zh-CN" sz="2400" dirty="0" smtClean="0">
                <a:latin typeface="微软雅黑" panose="020B0503020204020204" pitchFamily="34" charset="-122"/>
                <a:ea typeface="微软雅黑" panose="020B0503020204020204" pitchFamily="34" charset="-122"/>
                <a:sym typeface="+mn-ea"/>
              </a:rPr>
              <a:t>的</a:t>
            </a:r>
            <a:r>
              <a:rPr lang="zh-CN" altLang="en-US" sz="2400" dirty="0" smtClean="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都属于实现宏观经济目标可采取的政策，是为实现本国既定的经济发展战略目标服务的。</a:t>
            </a:r>
            <a:endParaRPr lang="zh-CN" altLang="zh-CN" sz="2400" dirty="0">
              <a:latin typeface="微软雅黑" panose="020B0503020204020204" pitchFamily="34" charset="-122"/>
              <a:ea typeface="微软雅黑" panose="020B0503020204020204" pitchFamily="34" charset="-122"/>
              <a:sym typeface="+mn-ea"/>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都是为社会提供资金的部门，两种政策执行的结果都体现为货币收支行为</a:t>
            </a:r>
            <a:r>
              <a:rPr lang="zh-CN" altLang="zh-CN" sz="2400" dirty="0" smtClean="0">
                <a:latin typeface="微软雅黑" panose="020B0503020204020204" pitchFamily="34" charset="-122"/>
                <a:ea typeface="微软雅黑" panose="020B0503020204020204" pitchFamily="34" charset="-122"/>
                <a:sym typeface="+mn-ea"/>
              </a:rPr>
              <a:t>。</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都是需求管理政策</a:t>
            </a:r>
            <a:r>
              <a:rPr lang="zh-CN" altLang="zh-CN" sz="2400" dirty="0" smtClean="0">
                <a:latin typeface="微软雅黑" panose="020B0503020204020204" pitchFamily="34" charset="-122"/>
                <a:ea typeface="微软雅黑" panose="020B0503020204020204" pitchFamily="34" charset="-122"/>
                <a:sym typeface="+mn-ea"/>
              </a:rPr>
              <a:t>。</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两种货币收支之间存在着接合部。</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03225" y="382905"/>
            <a:ext cx="8337550" cy="5747385"/>
          </a:xfrm>
        </p:spPr>
        <p:txBody>
          <a:bodyPr>
            <a:normAutofit lnSpcReduction="20000"/>
          </a:bodyPr>
          <a:lstStyle/>
          <a:p>
            <a:pPr marL="0" indent="0" algn="l" fontAlgn="auto">
              <a:lnSpc>
                <a:spcPct val="12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货币政策与财政政策的不同</a:t>
            </a:r>
            <a:r>
              <a:rPr lang="zh-CN" altLang="zh-CN" sz="2400" dirty="0" smtClean="0">
                <a:latin typeface="微软雅黑" panose="020B0503020204020204" pitchFamily="34" charset="-122"/>
                <a:ea typeface="微软雅黑" panose="020B0503020204020204" pitchFamily="34" charset="-122"/>
              </a:rPr>
              <a:t>点</a:t>
            </a:r>
            <a:endParaRPr lang="en-US" altLang="zh-CN" sz="2400" dirty="0" smtClean="0">
              <a:latin typeface="微软雅黑" panose="020B0503020204020204" pitchFamily="34" charset="-122"/>
              <a:ea typeface="微软雅黑" panose="020B0503020204020204" pitchFamily="34" charset="-122"/>
            </a:endParaRPr>
          </a:p>
          <a:p>
            <a:pPr marL="0" indent="0" algn="l" fontAlgn="auto">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1</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政策工具不</a:t>
            </a:r>
            <a:r>
              <a:rPr lang="zh-CN" altLang="zh-CN" sz="2400" dirty="0" smtClean="0">
                <a:latin typeface="微软雅黑" panose="020B0503020204020204" pitchFamily="34" charset="-122"/>
                <a:ea typeface="微软雅黑" panose="020B0503020204020204" pitchFamily="34" charset="-122"/>
                <a:sym typeface="+mn-ea"/>
              </a:rPr>
              <a:t>同</a:t>
            </a:r>
            <a:endParaRPr lang="en-US" altLang="zh-CN" sz="2400" dirty="0" smtClean="0">
              <a:latin typeface="微软雅黑" panose="020B0503020204020204" pitchFamily="34" charset="-122"/>
              <a:ea typeface="微软雅黑" panose="020B0503020204020204" pitchFamily="34" charset="-122"/>
            </a:endParaRPr>
          </a:p>
          <a:p>
            <a:pPr marL="0" indent="0" algn="l"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货币政策工具主要是存款准备金率、再贴现率、公开市场业务、贷款限额、中央银行存贷款利率等。财政政策工具主要是税种、税率、预算收支、公债、补贴、贴息等。</a:t>
            </a:r>
            <a:endParaRPr lang="zh-CN" altLang="zh-CN" sz="2400" dirty="0">
              <a:latin typeface="微软雅黑" panose="020B0503020204020204" pitchFamily="34" charset="-122"/>
              <a:ea typeface="微软雅黑" panose="020B0503020204020204" pitchFamily="34" charset="-122"/>
              <a:sym typeface="+mn-ea"/>
            </a:endParaRPr>
          </a:p>
          <a:p>
            <a:pPr marL="0" indent="0" algn="l" fontAlgn="auto">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2</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两种政策部门的资金使用方式</a:t>
            </a:r>
            <a:r>
              <a:rPr lang="zh-CN" altLang="zh-CN" sz="2400" dirty="0" smtClean="0">
                <a:latin typeface="微软雅黑" panose="020B0503020204020204" pitchFamily="34" charset="-122"/>
                <a:ea typeface="微软雅黑" panose="020B0503020204020204" pitchFamily="34" charset="-122"/>
                <a:sym typeface="+mn-ea"/>
              </a:rPr>
              <a:t>和范</a:t>
            </a:r>
            <a:r>
              <a:rPr lang="zh-CN" altLang="zh-CN" sz="2400" dirty="0">
                <a:latin typeface="微软雅黑" panose="020B0503020204020204" pitchFamily="34" charset="-122"/>
                <a:ea typeface="微软雅黑" panose="020B0503020204020204" pitchFamily="34" charset="-122"/>
                <a:sym typeface="+mn-ea"/>
              </a:rPr>
              <a:t>围不</a:t>
            </a:r>
            <a:r>
              <a:rPr lang="zh-CN" altLang="zh-CN" sz="2400" dirty="0" smtClean="0">
                <a:latin typeface="微软雅黑" panose="020B0503020204020204" pitchFamily="34" charset="-122"/>
                <a:ea typeface="微软雅黑" panose="020B0503020204020204" pitchFamily="34" charset="-122"/>
                <a:sym typeface="+mn-ea"/>
              </a:rPr>
              <a:t>同</a:t>
            </a:r>
            <a:endParaRPr lang="en-US" altLang="zh-CN" sz="2400" dirty="0" smtClean="0">
              <a:latin typeface="微软雅黑" panose="020B0503020204020204" pitchFamily="34" charset="-122"/>
              <a:ea typeface="微软雅黑" panose="020B0503020204020204" pitchFamily="34" charset="-122"/>
            </a:endParaRPr>
          </a:p>
          <a:p>
            <a:pPr marL="0" indent="0" algn="l"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银行资金与财政资金的来源不同、性质不同，因而两种资金的使用方式和范围也不同。</a:t>
            </a:r>
            <a:endParaRPr lang="zh-CN" altLang="zh-CN" sz="2400" dirty="0">
              <a:latin typeface="微软雅黑" panose="020B0503020204020204" pitchFamily="34" charset="-122"/>
              <a:ea typeface="微软雅黑" panose="020B0503020204020204" pitchFamily="34" charset="-122"/>
            </a:endParaRPr>
          </a:p>
          <a:p>
            <a:pPr marL="0" indent="0" algn="l" fontAlgn="auto">
              <a:lnSpc>
                <a:spcPct val="120000"/>
              </a:lnSpc>
              <a:buNone/>
            </a:pPr>
            <a:endParaRPr lang="en-US" altLang="zh-CN" sz="2400" dirty="0" smtClean="0">
              <a:latin typeface="微软雅黑" panose="020B0503020204020204" pitchFamily="34" charset="-122"/>
              <a:ea typeface="微软雅黑" panose="020B0503020204020204" pitchFamily="34" charset="-122"/>
            </a:endParaRPr>
          </a:p>
          <a:p>
            <a:pPr marL="0" indent="0" algn="l" fontAlgn="auto">
              <a:lnSpc>
                <a:spcPct val="120000"/>
              </a:lnSpc>
              <a:buNone/>
            </a:pPr>
            <a:endParaRPr lang="en-US" altLang="zh-CN" sz="2400" dirty="0" smtClean="0">
              <a:latin typeface="微软雅黑" panose="020B0503020204020204" pitchFamily="34" charset="-122"/>
              <a:ea typeface="微软雅黑" panose="020B0503020204020204" pitchFamily="34" charset="-122"/>
            </a:endParaRPr>
          </a:p>
          <a:p>
            <a:pPr marL="0" indent="0" algn="l" fontAlgn="auto">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    </a:t>
            </a: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40690" y="471170"/>
            <a:ext cx="8123555" cy="4533900"/>
          </a:xfrm>
        </p:spPr>
        <p:txBody>
          <a:bodyPr>
            <a:normAutofit/>
          </a:bodyPr>
          <a:lstStyle/>
          <a:p>
            <a:pPr marL="0" indent="0">
              <a:lnSpc>
                <a:spcPct val="120000"/>
              </a:lnSpc>
              <a:buNone/>
            </a:pPr>
            <a:r>
              <a:rPr lang="en-US" altLang="zh-CN" sz="2400" dirty="0" smtClean="0">
                <a:latin typeface="微软雅黑" panose="020B0503020204020204" pitchFamily="34" charset="-122"/>
                <a:ea typeface="微软雅黑" panose="020B0503020204020204" pitchFamily="34" charset="-122"/>
              </a:rPr>
              <a:t>3</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作用过程不</a:t>
            </a:r>
            <a:r>
              <a:rPr lang="zh-CN" altLang="zh-CN" sz="2400" dirty="0" smtClean="0">
                <a:latin typeface="微软雅黑" panose="020B0503020204020204" pitchFamily="34" charset="-122"/>
                <a:ea typeface="微软雅黑" panose="020B0503020204020204" pitchFamily="34" charset="-122"/>
              </a:rPr>
              <a:t>同</a:t>
            </a:r>
            <a:endParaRPr lang="en-US" altLang="zh-CN" sz="2400" dirty="0" smtClean="0">
              <a:latin typeface="微软雅黑" panose="020B0503020204020204" pitchFamily="34" charset="-122"/>
              <a:ea typeface="微软雅黑" panose="020B0503020204020204" pitchFamily="34" charset="-122"/>
            </a:endParaRPr>
          </a:p>
          <a:p>
            <a:pPr marL="0" indent="0">
              <a:lnSpc>
                <a:spcPct val="120000"/>
              </a:lnSpc>
              <a:buNone/>
            </a:pPr>
            <a:r>
              <a:rPr lang="zh-CN" altLang="zh-CN" sz="2400" dirty="0">
                <a:latin typeface="微软雅黑" panose="020B0503020204020204" pitchFamily="34" charset="-122"/>
                <a:ea typeface="微软雅黑" panose="020B0503020204020204" pitchFamily="34" charset="-122"/>
              </a:rPr>
              <a:t>货币政策的直接对象是货币运动过</a:t>
            </a:r>
            <a:r>
              <a:rPr lang="zh-CN" altLang="zh-CN" sz="2400" dirty="0" smtClean="0">
                <a:latin typeface="微软雅黑" panose="020B0503020204020204" pitchFamily="34" charset="-122"/>
                <a:ea typeface="微软雅黑" panose="020B0503020204020204" pitchFamily="34" charset="-122"/>
              </a:rPr>
              <a:t>程</a:t>
            </a:r>
            <a:r>
              <a:rPr lang="zh-CN" altLang="en-US" sz="2400" dirty="0" smtClean="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财政政策的直接对象是国民收入再分配过</a:t>
            </a:r>
            <a:r>
              <a:rPr lang="zh-CN" altLang="zh-CN" sz="2400" dirty="0" smtClean="0">
                <a:latin typeface="微软雅黑" panose="020B0503020204020204" pitchFamily="34" charset="-122"/>
                <a:ea typeface="微软雅黑" panose="020B0503020204020204" pitchFamily="34" charset="-122"/>
              </a:rPr>
              <a:t>程</a:t>
            </a:r>
            <a:r>
              <a:rPr lang="zh-CN" altLang="en-US" sz="2400" dirty="0" smtClean="0">
                <a:latin typeface="微软雅黑" panose="020B0503020204020204" pitchFamily="34" charset="-122"/>
                <a:ea typeface="微软雅黑" panose="020B0503020204020204" pitchFamily="34" charset="-122"/>
              </a:rPr>
              <a:t>。</a:t>
            </a:r>
            <a:endParaRPr lang="zh-CN" altLang="en-US" sz="2400" dirty="0" smtClean="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4</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政策时滞不</a:t>
            </a:r>
            <a:r>
              <a:rPr lang="zh-CN" altLang="zh-CN" sz="2400" dirty="0" smtClean="0">
                <a:latin typeface="微软雅黑" panose="020B0503020204020204" pitchFamily="34" charset="-122"/>
                <a:ea typeface="微软雅黑" panose="020B0503020204020204" pitchFamily="34" charset="-122"/>
                <a:sym typeface="+mn-ea"/>
              </a:rPr>
              <a:t>同</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zh-CN" altLang="zh-CN" sz="2400" dirty="0">
                <a:latin typeface="微软雅黑" panose="020B0503020204020204" pitchFamily="34" charset="-122"/>
                <a:ea typeface="微软雅黑" panose="020B0503020204020204" pitchFamily="34" charset="-122"/>
                <a:sym typeface="+mn-ea"/>
              </a:rPr>
              <a:t>货币政策工具的使用较为简便，而财政政策工具从确定到实施，过程比较复杂，因而货币政策的内部时滞较短，而财政政策则长些。</a:t>
            </a:r>
            <a:endParaRPr lang="zh-CN" altLang="zh-CN" sz="2400" dirty="0">
              <a:latin typeface="微软雅黑" panose="020B0503020204020204" pitchFamily="34" charset="-122"/>
              <a:ea typeface="微软雅黑" panose="020B0503020204020204" pitchFamily="34" charset="-122"/>
            </a:endParaRPr>
          </a:p>
          <a:p>
            <a:pPr marL="0" indent="0">
              <a:lnSpc>
                <a:spcPct val="12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91672" y="609599"/>
            <a:ext cx="7942727" cy="4533901"/>
          </a:xfrm>
        </p:spPr>
        <p:txBody>
          <a:bodyPr>
            <a:norm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二、货币政策与产业政策的协</a:t>
            </a:r>
            <a:r>
              <a:rPr lang="zh-CN" altLang="zh-CN" sz="2400" dirty="0" smtClean="0">
                <a:latin typeface="微软雅黑" panose="020B0503020204020204" pitchFamily="34" charset="-122"/>
                <a:ea typeface="微软雅黑" panose="020B0503020204020204" pitchFamily="34" charset="-122"/>
              </a:rPr>
              <a:t>调</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两者的协调主要体现为</a:t>
            </a:r>
            <a:r>
              <a:rPr lang="zh-CN" altLang="zh-CN" sz="2400" dirty="0" smtClean="0">
                <a:latin typeface="微软雅黑" panose="020B0503020204020204" pitchFamily="34" charset="-122"/>
                <a:ea typeface="微软雅黑" panose="020B0503020204020204" pitchFamily="34" charset="-122"/>
              </a:rPr>
              <a:t>：</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产业政策对货币政策具有导向作用。</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smtClean="0">
                <a:latin typeface="微软雅黑" panose="020B0503020204020204" pitchFamily="34" charset="-122"/>
                <a:ea typeface="微软雅黑" panose="020B0503020204020204" pitchFamily="34" charset="-122"/>
                <a:sym typeface="+mn-ea"/>
              </a:rPr>
              <a:t>2</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产业政策作为供给管理政策，以增加供给来引导有效需求</a:t>
            </a:r>
            <a:r>
              <a:rPr lang="zh-CN" altLang="zh-CN" sz="2400" dirty="0" smtClean="0">
                <a:latin typeface="微软雅黑" panose="020B0503020204020204" pitchFamily="34" charset="-122"/>
                <a:ea typeface="微软雅黑" panose="020B0503020204020204" pitchFamily="34" charset="-122"/>
                <a:sym typeface="+mn-ea"/>
              </a:rPr>
              <a:t>。</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产业政策作为一种结构性调整政策，为货币政策的实现提供保</a:t>
            </a:r>
            <a:r>
              <a:rPr lang="zh-CN" altLang="zh-CN" sz="2400" dirty="0" smtClean="0">
                <a:latin typeface="微软雅黑" panose="020B0503020204020204" pitchFamily="34" charset="-122"/>
                <a:ea typeface="微软雅黑" panose="020B0503020204020204" pitchFamily="34" charset="-122"/>
                <a:sym typeface="+mn-ea"/>
              </a:rPr>
              <a:t>证</a:t>
            </a:r>
            <a:r>
              <a:rPr lang="zh-CN" altLang="en-US" sz="2400" dirty="0">
                <a:latin typeface="微软雅黑" panose="020B0503020204020204" pitchFamily="34" charset="-122"/>
                <a:ea typeface="微软雅黑" panose="020B0503020204020204" pitchFamily="34" charset="-122"/>
                <a:sym typeface="+mn-ea"/>
              </a:rPr>
              <a:t>。</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货币政策对产业政策的失误具有矫正作用。</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2772" y="516179"/>
            <a:ext cx="7942727" cy="4533901"/>
          </a:xfrm>
        </p:spPr>
        <p:txBody>
          <a:bodyPr>
            <a:normAutofit/>
          </a:bodyPr>
          <a:lstStyle/>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三、货币政策与收入政策的协</a:t>
            </a:r>
            <a:r>
              <a:rPr lang="zh-CN" altLang="zh-CN" sz="2200" dirty="0" smtClean="0">
                <a:latin typeface="微软雅黑" panose="020B0503020204020204" pitchFamily="34" charset="-122"/>
                <a:ea typeface="微软雅黑" panose="020B0503020204020204" pitchFamily="34" charset="-122"/>
              </a:rPr>
              <a:t>调</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收入政策对货币稳定的重要性，与货币政策相配合的必要性在于：</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zh-CN" sz="2200" dirty="0">
                <a:latin typeface="微软雅黑" panose="020B0503020204020204" pitchFamily="34" charset="-122"/>
                <a:ea typeface="微软雅黑" panose="020B0503020204020204" pitchFamily="34" charset="-122"/>
                <a:sym typeface="+mn-ea"/>
              </a:rPr>
              <a:t>货币稳定问题是一个社会总供给与总需求平衡的问题，收入分配和社会总供给与总需求之间有着极为密切的内在联系。</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smtClean="0">
                <a:latin typeface="微软雅黑" panose="020B0503020204020204" pitchFamily="34" charset="-122"/>
                <a:ea typeface="微软雅黑" panose="020B0503020204020204" pitchFamily="34" charset="-122"/>
                <a:sym typeface="+mn-ea"/>
              </a:rPr>
              <a:t>2</a:t>
            </a:r>
            <a:r>
              <a:rPr lang="en-US" altLang="zh-CN"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在不兑现信用货币流通的条件下，价值形态的国民收入可能出现超分配</a:t>
            </a:r>
            <a:r>
              <a:rPr lang="zh-CN" altLang="zh-CN" sz="2200" dirty="0" smtClean="0">
                <a:latin typeface="微软雅黑" panose="020B0503020204020204" pitchFamily="34" charset="-122"/>
                <a:ea typeface="微软雅黑" panose="020B0503020204020204" pitchFamily="34" charset="-122"/>
                <a:sym typeface="+mn-ea"/>
              </a:rPr>
              <a:t>。</a:t>
            </a:r>
            <a:endParaRPr lang="en-US" altLang="zh-CN" sz="22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zh-CN" sz="2200" dirty="0">
                <a:latin typeface="微软雅黑" panose="020B0503020204020204" pitchFamily="34" charset="-122"/>
                <a:ea typeface="微软雅黑" panose="020B0503020204020204" pitchFamily="34" charset="-122"/>
                <a:sym typeface="+mn-ea"/>
              </a:rPr>
              <a:t>在我国出现过的几次较为严重的通货膨胀，都与投资膨胀和消费膨胀相关，与收入分配政策相关。</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0305" y="585808"/>
            <a:ext cx="8050306" cy="3636010"/>
          </a:xfrm>
          <a:prstGeom prst="rect">
            <a:avLst/>
          </a:prstGeom>
          <a:noFill/>
        </p:spPr>
        <p:txBody>
          <a:bodyPr wrap="square" rtlCol="0">
            <a:spAutoFit/>
          </a:bodyPr>
          <a:lstStyle/>
          <a:p>
            <a:pPr fontAlgn="auto">
              <a:lnSpc>
                <a:spcPct val="120000"/>
              </a:lnSpc>
            </a:pPr>
            <a:r>
              <a:rPr lang="zh-CN" altLang="zh-CN" sz="2400" dirty="0">
                <a:latin typeface="微软雅黑" panose="020B0503020204020204" pitchFamily="34" charset="-122"/>
                <a:ea typeface="微软雅黑" panose="020B0503020204020204" pitchFamily="34" charset="-122"/>
              </a:rPr>
              <a:t>一、货币政策的含义及其构成要素</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zh-CN" altLang="zh-CN" sz="2400" dirty="0">
                <a:latin typeface="微软雅黑" panose="020B0503020204020204" pitchFamily="34" charset="-122"/>
                <a:ea typeface="微软雅黑" panose="020B0503020204020204" pitchFamily="34" charset="-122"/>
              </a:rPr>
              <a:t>从广义上讲，货币政策包括政府、中央银行和其他有关部门所有有关货币方面的规定和所采取的影响货币供给数量的一切措施。</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zh-CN" altLang="zh-CN" sz="2400" dirty="0">
                <a:latin typeface="微软雅黑" panose="020B0503020204020204" pitchFamily="34" charset="-122"/>
                <a:ea typeface="微软雅黑" panose="020B0503020204020204" pitchFamily="34" charset="-122"/>
              </a:rPr>
              <a:t>从狭义上讲，在西方国家，比较概括的提法为：中央银行在追求可维持的实际产出增长、高就业和物价稳定时所采取的用以影响货币和其他金融环境的措施。</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5815" y="1082675"/>
            <a:ext cx="7772400" cy="2306320"/>
          </a:xfrm>
          <a:prstGeom prst="rect">
            <a:avLst/>
          </a:prstGeom>
          <a:noFill/>
        </p:spPr>
        <p:txBody>
          <a:bodyPr wrap="square" rtlCol="0">
            <a:spAutoFit/>
          </a:bodyPr>
          <a:lstStyle/>
          <a:p>
            <a:pPr fontAlgn="auto">
              <a:lnSpc>
                <a:spcPct val="120000"/>
              </a:lnSpc>
            </a:pPr>
            <a:r>
              <a:rPr lang="zh-CN" altLang="zh-CN" sz="2400" dirty="0">
                <a:latin typeface="微软雅黑" panose="020B0503020204020204" pitchFamily="34" charset="-122"/>
                <a:ea typeface="微软雅黑" panose="020B0503020204020204" pitchFamily="34" charset="-122"/>
                <a:sym typeface="+mn-ea"/>
              </a:rPr>
              <a:t>货币政策有三大构成要素</a:t>
            </a:r>
            <a:r>
              <a:rPr lang="zh-CN" altLang="zh-CN" sz="2400" dirty="0" smtClean="0">
                <a:latin typeface="微软雅黑" panose="020B0503020204020204" pitchFamily="34" charset="-122"/>
                <a:ea typeface="微软雅黑" panose="020B0503020204020204" pitchFamily="34" charset="-122"/>
                <a:sym typeface="+mn-ea"/>
              </a:rPr>
              <a:t>：</a:t>
            </a:r>
            <a:endParaRPr lang="en-US" altLang="zh-CN" sz="2400" dirty="0" smtClean="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sym typeface="+mn-ea"/>
              </a:rPr>
              <a:t>    1.</a:t>
            </a:r>
            <a:r>
              <a:rPr lang="zh-CN" altLang="zh-CN" sz="2400" dirty="0">
                <a:latin typeface="微软雅黑" panose="020B0503020204020204" pitchFamily="34" charset="-122"/>
                <a:ea typeface="微软雅黑" panose="020B0503020204020204" pitchFamily="34" charset="-122"/>
                <a:sym typeface="+mn-ea"/>
              </a:rPr>
              <a:t>货币政策工</a:t>
            </a:r>
            <a:r>
              <a:rPr lang="zh-CN" altLang="zh-CN" sz="2400" dirty="0" smtClean="0">
                <a:latin typeface="微软雅黑" panose="020B0503020204020204" pitchFamily="34" charset="-122"/>
                <a:ea typeface="微软雅黑" panose="020B0503020204020204" pitchFamily="34" charset="-122"/>
                <a:sym typeface="+mn-ea"/>
              </a:rPr>
              <a:t>具</a:t>
            </a:r>
            <a:endParaRPr lang="en-US" altLang="zh-CN" sz="2400" dirty="0" smtClean="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sym typeface="+mn-ea"/>
              </a:rPr>
              <a:t>    2.</a:t>
            </a:r>
            <a:r>
              <a:rPr lang="zh-CN" altLang="zh-CN" sz="2400" dirty="0" smtClean="0">
                <a:latin typeface="微软雅黑" panose="020B0503020204020204" pitchFamily="34" charset="-122"/>
                <a:ea typeface="微软雅黑" panose="020B0503020204020204" pitchFamily="34" charset="-122"/>
                <a:sym typeface="+mn-ea"/>
              </a:rPr>
              <a:t>货</a:t>
            </a:r>
            <a:r>
              <a:rPr lang="zh-CN" altLang="zh-CN" sz="2400" dirty="0">
                <a:latin typeface="微软雅黑" panose="020B0503020204020204" pitchFamily="34" charset="-122"/>
                <a:ea typeface="微软雅黑" panose="020B0503020204020204" pitchFamily="34" charset="-122"/>
                <a:sym typeface="+mn-ea"/>
              </a:rPr>
              <a:t>币政策中介指</a:t>
            </a:r>
            <a:r>
              <a:rPr lang="zh-CN" altLang="zh-CN" sz="2400" dirty="0" smtClean="0">
                <a:latin typeface="微软雅黑" panose="020B0503020204020204" pitchFamily="34" charset="-122"/>
                <a:ea typeface="微软雅黑" panose="020B0503020204020204" pitchFamily="34" charset="-122"/>
                <a:sym typeface="+mn-ea"/>
              </a:rPr>
              <a:t>标</a:t>
            </a:r>
            <a:endParaRPr lang="en-US" altLang="zh-CN" sz="2400" dirty="0" smtClean="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sym typeface="+mn-ea"/>
              </a:rPr>
              <a:t>    3.</a:t>
            </a:r>
            <a:r>
              <a:rPr lang="zh-CN" altLang="zh-CN" sz="2400" dirty="0" smtClean="0">
                <a:latin typeface="微软雅黑" panose="020B0503020204020204" pitchFamily="34" charset="-122"/>
                <a:ea typeface="微软雅黑" panose="020B0503020204020204" pitchFamily="34" charset="-122"/>
                <a:sym typeface="+mn-ea"/>
              </a:rPr>
              <a:t>货</a:t>
            </a:r>
            <a:r>
              <a:rPr lang="zh-CN" altLang="zh-CN" sz="2400" dirty="0">
                <a:latin typeface="微软雅黑" panose="020B0503020204020204" pitchFamily="34" charset="-122"/>
                <a:ea typeface="微软雅黑" panose="020B0503020204020204" pitchFamily="34" charset="-122"/>
                <a:sym typeface="+mn-ea"/>
              </a:rPr>
              <a:t>币政策目</a:t>
            </a:r>
            <a:r>
              <a:rPr lang="zh-CN" altLang="zh-CN" sz="2400" dirty="0" smtClean="0">
                <a:latin typeface="微软雅黑" panose="020B0503020204020204" pitchFamily="34" charset="-122"/>
                <a:ea typeface="微软雅黑" panose="020B0503020204020204" pitchFamily="34" charset="-122"/>
                <a:sym typeface="+mn-ea"/>
              </a:rPr>
              <a:t>标</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9515" y="467698"/>
            <a:ext cx="8050306" cy="4965065"/>
          </a:xfrm>
          <a:prstGeom prst="rect">
            <a:avLst/>
          </a:prstGeom>
          <a:noFill/>
        </p:spPr>
        <p:txBody>
          <a:bodyPr wrap="square" rtlCol="0">
            <a:spAutoFit/>
          </a:bodyPr>
          <a:lstStyle/>
          <a:p>
            <a:pPr fontAlgn="auto">
              <a:lnSpc>
                <a:spcPct val="120000"/>
              </a:lnSpc>
            </a:pPr>
            <a:r>
              <a:rPr lang="zh-CN" altLang="zh-CN" sz="2400" dirty="0">
                <a:latin typeface="微软雅黑" panose="020B0503020204020204" pitchFamily="34" charset="-122"/>
                <a:ea typeface="微软雅黑" panose="020B0503020204020204" pitchFamily="34" charset="-122"/>
              </a:rPr>
              <a:t>二、货币政策</a:t>
            </a:r>
            <a:r>
              <a:rPr lang="zh-CN" altLang="zh-CN" sz="2400" dirty="0" smtClean="0">
                <a:latin typeface="微软雅黑" panose="020B0503020204020204" pitchFamily="34" charset="-122"/>
                <a:ea typeface="微软雅黑" panose="020B0503020204020204" pitchFamily="34" charset="-122"/>
              </a:rPr>
              <a:t>的</a:t>
            </a:r>
            <a:r>
              <a:rPr lang="zh-CN" altLang="en-US" sz="2400" dirty="0" smtClean="0">
                <a:latin typeface="微软雅黑" panose="020B0503020204020204" pitchFamily="34" charset="-122"/>
                <a:ea typeface="微软雅黑" panose="020B0503020204020204" pitchFamily="34" charset="-122"/>
              </a:rPr>
              <a:t>最终目标</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货币政策目标及内</a:t>
            </a:r>
            <a:r>
              <a:rPr lang="zh-CN" altLang="zh-CN" sz="2400" dirty="0" smtClean="0">
                <a:latin typeface="微软雅黑" panose="020B0503020204020204" pitchFamily="34" charset="-122"/>
                <a:ea typeface="微软雅黑" panose="020B0503020204020204" pitchFamily="34" charset="-122"/>
              </a:rPr>
              <a:t>容</a:t>
            </a:r>
            <a:endParaRPr lang="en-US" altLang="zh-CN" sz="2400" dirty="0" smtClean="0">
              <a:latin typeface="微软雅黑" panose="020B0503020204020204" pitchFamily="34" charset="-122"/>
              <a:ea typeface="微软雅黑" panose="020B0503020204020204" pitchFamily="34" charset="-122"/>
            </a:endParaRPr>
          </a:p>
          <a:p>
            <a:pPr fontAlgn="auto">
              <a:lnSpc>
                <a:spcPct val="120000"/>
              </a:lnSpc>
            </a:pPr>
            <a:r>
              <a:rPr lang="zh-CN" altLang="zh-CN" sz="2400" dirty="0">
                <a:latin typeface="微软雅黑" panose="020B0503020204020204" pitchFamily="34" charset="-122"/>
                <a:ea typeface="微软雅黑" panose="020B0503020204020204" pitchFamily="34" charset="-122"/>
              </a:rPr>
              <a:t>货币政策的最终目标一般亦称货币政策目标，它是中央银行通过货币政策工具的操作而达到的最终宏观经济目标。</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zh-CN" altLang="zh-CN" sz="2400" dirty="0" smtClean="0">
                <a:latin typeface="微软雅黑" panose="020B0503020204020204" pitchFamily="34" charset="-122"/>
                <a:ea typeface="微软雅黑" panose="020B0503020204020204" pitchFamily="34" charset="-122"/>
                <a:sym typeface="+mn-ea"/>
              </a:rPr>
              <a:t>货</a:t>
            </a:r>
            <a:r>
              <a:rPr lang="zh-CN" altLang="zh-CN" sz="2400" dirty="0">
                <a:latin typeface="微软雅黑" panose="020B0503020204020204" pitchFamily="34" charset="-122"/>
                <a:ea typeface="微软雅黑" panose="020B0503020204020204" pitchFamily="34" charset="-122"/>
                <a:sym typeface="+mn-ea"/>
              </a:rPr>
              <a:t>币政策目</a:t>
            </a:r>
            <a:r>
              <a:rPr lang="zh-CN" altLang="zh-CN" sz="2400" dirty="0" smtClean="0">
                <a:latin typeface="微软雅黑" panose="020B0503020204020204" pitchFamily="34" charset="-122"/>
                <a:ea typeface="微软雅黑" panose="020B0503020204020204" pitchFamily="34" charset="-122"/>
                <a:sym typeface="+mn-ea"/>
              </a:rPr>
              <a:t>标</a:t>
            </a:r>
            <a:r>
              <a:rPr lang="zh-CN" altLang="en-US" sz="2400" dirty="0" smtClean="0">
                <a:latin typeface="微软雅黑" panose="020B0503020204020204" pitchFamily="34" charset="-122"/>
                <a:ea typeface="微软雅黑" panose="020B0503020204020204" pitchFamily="34" charset="-122"/>
                <a:sym typeface="+mn-ea"/>
              </a:rPr>
              <a:t>：</a:t>
            </a:r>
            <a:endParaRPr lang="en-US" altLang="zh-CN" sz="2400" dirty="0" smtClean="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sym typeface="+mn-ea"/>
              </a:rPr>
              <a:t>    1 </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smtClean="0">
                <a:latin typeface="微软雅黑" panose="020B0503020204020204" pitchFamily="34" charset="-122"/>
                <a:ea typeface="微软雅黑" panose="020B0503020204020204" pitchFamily="34" charset="-122"/>
                <a:sym typeface="+mn-ea"/>
              </a:rPr>
              <a:t>稳</a:t>
            </a:r>
            <a:r>
              <a:rPr lang="zh-CN" altLang="zh-CN" sz="2400" dirty="0">
                <a:latin typeface="微软雅黑" panose="020B0503020204020204" pitchFamily="34" charset="-122"/>
                <a:ea typeface="微软雅黑" panose="020B0503020204020204" pitchFamily="34" charset="-122"/>
                <a:sym typeface="+mn-ea"/>
              </a:rPr>
              <a:t>定币值</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sym typeface="+mn-ea"/>
              </a:rPr>
              <a:t>    2</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经济增长</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sym typeface="+mn-ea"/>
              </a:rPr>
              <a:t>    3</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充分就业</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sym typeface="+mn-ea"/>
              </a:rPr>
              <a:t>    4</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国际收支平衡</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7635" y="524250"/>
            <a:ext cx="8050306" cy="3636010"/>
          </a:xfrm>
          <a:prstGeom prst="rect">
            <a:avLst/>
          </a:prstGeom>
          <a:noFill/>
        </p:spPr>
        <p:txBody>
          <a:bodyPr wrap="square" rtlCol="0">
            <a:spAutoFit/>
          </a:bodyPr>
          <a:lstStyle/>
          <a:p>
            <a:pPr fontAlgn="auto">
              <a:lnSpc>
                <a:spcPct val="120000"/>
              </a:lnSpc>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货币政策目标相互之间的矛盾与统</a:t>
            </a:r>
            <a:r>
              <a:rPr lang="zh-CN" altLang="zh-CN" sz="2400" dirty="0" smtClean="0">
                <a:latin typeface="微软雅黑" panose="020B0503020204020204" pitchFamily="34" charset="-122"/>
                <a:ea typeface="微软雅黑" panose="020B0503020204020204" pitchFamily="34" charset="-122"/>
              </a:rPr>
              <a:t>一</a:t>
            </a:r>
            <a:endParaRPr lang="en-US" altLang="zh-CN" sz="2400" dirty="0" smtClean="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rPr>
              <a:t>  1.</a:t>
            </a:r>
            <a:r>
              <a:rPr lang="zh-CN" altLang="zh-CN" sz="2400" dirty="0">
                <a:latin typeface="微软雅黑" panose="020B0503020204020204" pitchFamily="34" charset="-122"/>
                <a:ea typeface="微软雅黑" panose="020B0503020204020204" pitchFamily="34" charset="-122"/>
              </a:rPr>
              <a:t>稳定币值与充分就</a:t>
            </a:r>
            <a:r>
              <a:rPr lang="zh-CN" altLang="zh-CN" sz="2400" dirty="0" smtClean="0">
                <a:latin typeface="微软雅黑" panose="020B0503020204020204" pitchFamily="34" charset="-122"/>
                <a:ea typeface="微软雅黑" panose="020B0503020204020204" pitchFamily="34" charset="-122"/>
              </a:rPr>
              <a:t>业</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rPr>
              <a:t>  2.</a:t>
            </a:r>
            <a:r>
              <a:rPr lang="zh-CN" altLang="zh-CN" sz="2400" dirty="0">
                <a:latin typeface="微软雅黑" panose="020B0503020204020204" pitchFamily="34" charset="-122"/>
                <a:ea typeface="微软雅黑" panose="020B0503020204020204" pitchFamily="34" charset="-122"/>
              </a:rPr>
              <a:t>稳定币值与经济增</a:t>
            </a:r>
            <a:r>
              <a:rPr lang="zh-CN" altLang="zh-CN" sz="2400" dirty="0" smtClean="0">
                <a:latin typeface="微软雅黑" panose="020B0503020204020204" pitchFamily="34" charset="-122"/>
                <a:ea typeface="微软雅黑" panose="020B0503020204020204" pitchFamily="34" charset="-122"/>
              </a:rPr>
              <a:t>长</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rPr>
              <a:t>  3.</a:t>
            </a:r>
            <a:r>
              <a:rPr lang="zh-CN" altLang="zh-CN" sz="2400" dirty="0">
                <a:latin typeface="微软雅黑" panose="020B0503020204020204" pitchFamily="34" charset="-122"/>
                <a:ea typeface="微软雅黑" panose="020B0503020204020204" pitchFamily="34" charset="-122"/>
              </a:rPr>
              <a:t>稳定币值与平衡国际收</a:t>
            </a:r>
            <a:r>
              <a:rPr lang="zh-CN" altLang="zh-CN" sz="2400" dirty="0" smtClean="0">
                <a:latin typeface="微软雅黑" panose="020B0503020204020204" pitchFamily="34" charset="-122"/>
                <a:ea typeface="微软雅黑" panose="020B0503020204020204" pitchFamily="34" charset="-122"/>
              </a:rPr>
              <a:t>支</a:t>
            </a:r>
            <a:endParaRPr lang="zh-CN" altLang="zh-CN" sz="2400" dirty="0" smtClean="0">
              <a:latin typeface="微软雅黑" panose="020B0503020204020204" pitchFamily="34" charset="-122"/>
              <a:ea typeface="微软雅黑" panose="020B0503020204020204" pitchFamily="34" charset="-122"/>
            </a:endParaRPr>
          </a:p>
          <a:p>
            <a:pPr fontAlgn="auto">
              <a:lnSpc>
                <a:spcPct val="120000"/>
              </a:lnSpc>
            </a:pPr>
            <a:r>
              <a:rPr lang="en-US" altLang="zh-CN" sz="2400" dirty="0" smtClean="0">
                <a:latin typeface="微软雅黑" panose="020B0503020204020204" pitchFamily="34" charset="-122"/>
                <a:ea typeface="微软雅黑" panose="020B0503020204020204" pitchFamily="34" charset="-122"/>
                <a:sym typeface="+mn-ea"/>
              </a:rPr>
              <a:t>  4</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充分就业与经济增</a:t>
            </a:r>
            <a:r>
              <a:rPr lang="zh-CN" altLang="zh-CN" sz="2400" dirty="0" smtClean="0">
                <a:latin typeface="微软雅黑" panose="020B0503020204020204" pitchFamily="34" charset="-122"/>
                <a:ea typeface="微软雅黑" panose="020B0503020204020204" pitchFamily="34" charset="-122"/>
                <a:sym typeface="+mn-ea"/>
              </a:rPr>
              <a:t>长</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  5.</a:t>
            </a:r>
            <a:r>
              <a:rPr lang="zh-CN" altLang="zh-CN" sz="2400" dirty="0">
                <a:latin typeface="微软雅黑" panose="020B0503020204020204" pitchFamily="34" charset="-122"/>
                <a:ea typeface="微软雅黑" panose="020B0503020204020204" pitchFamily="34" charset="-122"/>
                <a:sym typeface="+mn-ea"/>
              </a:rPr>
              <a:t>充分就业与平衡国际收</a:t>
            </a:r>
            <a:r>
              <a:rPr lang="zh-CN" altLang="zh-CN" sz="2400" dirty="0" smtClean="0">
                <a:latin typeface="微软雅黑" panose="020B0503020204020204" pitchFamily="34" charset="-122"/>
                <a:ea typeface="微软雅黑" panose="020B0503020204020204" pitchFamily="34" charset="-122"/>
                <a:sym typeface="+mn-ea"/>
              </a:rPr>
              <a:t>支</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  6.</a:t>
            </a:r>
            <a:r>
              <a:rPr lang="zh-CN" altLang="zh-CN" sz="2400" dirty="0">
                <a:latin typeface="微软雅黑" panose="020B0503020204020204" pitchFamily="34" charset="-122"/>
                <a:ea typeface="微软雅黑" panose="020B0503020204020204" pitchFamily="34" charset="-122"/>
                <a:sym typeface="+mn-ea"/>
              </a:rPr>
              <a:t>经济增长与平衡国际收支</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38220" y="364164"/>
            <a:ext cx="8067114" cy="4170968"/>
          </a:xfrm>
        </p:spPr>
        <p:txBody>
          <a:bodyPr>
            <a:no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三、货币政策中介指标</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一</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中介指标及其选择标</a:t>
            </a:r>
            <a:r>
              <a:rPr lang="zh-CN" altLang="zh-CN" sz="2400" dirty="0" smtClean="0">
                <a:latin typeface="微软雅黑" panose="020B0503020204020204" pitchFamily="34" charset="-122"/>
                <a:ea typeface="微软雅黑" panose="020B0503020204020204" pitchFamily="34" charset="-122"/>
              </a:rPr>
              <a:t>准</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货币政策中介指标是指中央银行为实现特定的货币政策目标而选取的操作对象。它们通常是一些金融变量。</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货币政策中介指标一般具有如下特征</a:t>
            </a:r>
            <a:r>
              <a:rPr lang="zh-CN" altLang="zh-CN" sz="2400" dirty="0" smtClean="0">
                <a:latin typeface="微软雅黑" panose="020B0503020204020204" pitchFamily="34" charset="-122"/>
                <a:ea typeface="微软雅黑" panose="020B0503020204020204" pitchFamily="34" charset="-122"/>
                <a:sym typeface="+mn-ea"/>
              </a:rPr>
              <a:t>：</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    1</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可测性        </a:t>
            </a:r>
            <a:r>
              <a:rPr lang="en-US" altLang="zh-CN" sz="2400" dirty="0" smtClean="0">
                <a:latin typeface="微软雅黑" panose="020B0503020204020204" pitchFamily="34" charset="-122"/>
                <a:ea typeface="微软雅黑" panose="020B0503020204020204" pitchFamily="34" charset="-122"/>
                <a:sym typeface="+mn-ea"/>
              </a:rPr>
              <a:t>2.</a:t>
            </a:r>
            <a:r>
              <a:rPr lang="zh-CN" altLang="zh-CN" sz="2400" dirty="0" smtClean="0">
                <a:latin typeface="微软雅黑" panose="020B0503020204020204" pitchFamily="34" charset="-122"/>
                <a:ea typeface="微软雅黑" panose="020B0503020204020204" pitchFamily="34" charset="-122"/>
                <a:sym typeface="+mn-ea"/>
              </a:rPr>
              <a:t>可</a:t>
            </a:r>
            <a:r>
              <a:rPr lang="zh-CN" altLang="zh-CN" sz="2400" dirty="0">
                <a:latin typeface="微软雅黑" panose="020B0503020204020204" pitchFamily="34" charset="-122"/>
                <a:ea typeface="微软雅黑" panose="020B0503020204020204" pitchFamily="34" charset="-122"/>
                <a:sym typeface="+mn-ea"/>
              </a:rPr>
              <a:t>控</a:t>
            </a:r>
            <a:r>
              <a:rPr lang="zh-CN" altLang="zh-CN" sz="2400" dirty="0" smtClean="0">
                <a:latin typeface="微软雅黑" panose="020B0503020204020204" pitchFamily="34" charset="-122"/>
                <a:ea typeface="微软雅黑" panose="020B0503020204020204" pitchFamily="34" charset="-122"/>
                <a:sym typeface="+mn-ea"/>
              </a:rPr>
              <a:t>性</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    3</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相关性        </a:t>
            </a:r>
            <a:r>
              <a:rPr lang="en-US" altLang="zh-CN" sz="2400" dirty="0">
                <a:latin typeface="微软雅黑" panose="020B0503020204020204" pitchFamily="34" charset="-122"/>
                <a:ea typeface="微软雅黑" panose="020B0503020204020204" pitchFamily="34" charset="-122"/>
                <a:sym typeface="+mn-ea"/>
              </a:rPr>
              <a:t>4.</a:t>
            </a:r>
            <a:r>
              <a:rPr lang="zh-CN" altLang="en-US" sz="2400" dirty="0">
                <a:latin typeface="微软雅黑" panose="020B0503020204020204" pitchFamily="34" charset="-122"/>
                <a:ea typeface="微软雅黑" panose="020B0503020204020204" pitchFamily="34" charset="-122"/>
                <a:sym typeface="+mn-ea"/>
              </a:rPr>
              <a:t>抗干扰性</a:t>
            </a:r>
            <a:endParaRPr lang="zh-CN" altLang="en-US" sz="2400" dirty="0">
              <a:latin typeface="微软雅黑" panose="020B0503020204020204" pitchFamily="34" charset="-122"/>
              <a:ea typeface="微软雅黑" panose="020B0503020204020204" pitchFamily="34" charset="-122"/>
              <a:sym typeface="+mn-ea"/>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38220" y="486270"/>
            <a:ext cx="8067114" cy="4170968"/>
          </a:xfrm>
        </p:spPr>
        <p:txBody>
          <a:bodyPr>
            <a:noAutofit/>
          </a:bodyPr>
          <a:lstStyle/>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二</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货币政策中介指标的内</a:t>
            </a:r>
            <a:r>
              <a:rPr lang="zh-CN" altLang="zh-CN" sz="2400" dirty="0" smtClean="0">
                <a:latin typeface="微软雅黑" panose="020B0503020204020204" pitchFamily="34" charset="-122"/>
                <a:ea typeface="微软雅黑" panose="020B0503020204020204" pitchFamily="34" charset="-122"/>
              </a:rPr>
              <a:t>容</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中介指标一般有利率、货币供给量、银行信贷规模、基础货币、超额准备金等。</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利</a:t>
            </a:r>
            <a:r>
              <a:rPr lang="zh-CN" altLang="zh-CN" sz="2400" dirty="0" smtClean="0">
                <a:latin typeface="微软雅黑" panose="020B0503020204020204" pitchFamily="34" charset="-122"/>
                <a:ea typeface="微软雅黑" panose="020B0503020204020204" pitchFamily="34" charset="-122"/>
                <a:sym typeface="+mn-ea"/>
              </a:rPr>
              <a:t>率</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这里所说的利率主要是指中长期利率</a:t>
            </a:r>
            <a:r>
              <a:rPr lang="zh-CN" altLang="zh-CN" sz="2400" dirty="0" smtClean="0">
                <a:latin typeface="微软雅黑" panose="020B0503020204020204" pitchFamily="34" charset="-122"/>
                <a:ea typeface="微软雅黑" panose="020B0503020204020204" pitchFamily="34" charset="-122"/>
                <a:sym typeface="+mn-ea"/>
              </a:rPr>
              <a:t>。</a:t>
            </a:r>
            <a:endParaRPr lang="zh-CN" altLang="zh-CN" sz="2400" dirty="0" smtClean="0">
              <a:latin typeface="微软雅黑" panose="020B0503020204020204" pitchFamily="34" charset="-122"/>
              <a:ea typeface="微软雅黑" panose="020B0503020204020204" pitchFamily="34" charset="-122"/>
              <a:sym typeface="+mn-ea"/>
            </a:endParaRPr>
          </a:p>
          <a:p>
            <a:pPr marL="0" indent="0" fontAlgn="auto">
              <a:lnSpc>
                <a:spcPct val="120000"/>
              </a:lnSpc>
              <a:buNone/>
            </a:pPr>
            <a:r>
              <a:rPr lang="en-US" altLang="zh-CN" sz="2400" dirty="0" smtClean="0">
                <a:latin typeface="微软雅黑" panose="020B0503020204020204" pitchFamily="34" charset="-122"/>
                <a:ea typeface="微软雅黑" panose="020B0503020204020204" pitchFamily="34" charset="-122"/>
                <a:sym typeface="+mn-ea"/>
              </a:rPr>
              <a:t>2</a:t>
            </a:r>
            <a:r>
              <a:rPr lang="en-US" altLang="zh-CN" sz="2400"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银行信贷规模</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银行信贷规模是指银行体系对社会大众及各经济单位的存贷款总额度。它包括存款和贷款两个部分。</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p>
          <a:p>
            <a:pPr marL="0" indent="0" fontAlgn="auto">
              <a:lnSpc>
                <a:spcPct val="120000"/>
              </a:lnSpc>
              <a:buNone/>
            </a:pP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493395" y="417830"/>
            <a:ext cx="7900670" cy="4170680"/>
          </a:xfrm>
        </p:spPr>
        <p:txBody>
          <a:bodyPr>
            <a:noAutofit/>
          </a:bodyPr>
          <a:lstStyle/>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3.</a:t>
            </a:r>
            <a:r>
              <a:rPr lang="zh-CN" altLang="zh-CN" sz="2400" dirty="0">
                <a:latin typeface="微软雅黑" panose="020B0503020204020204" pitchFamily="34" charset="-122"/>
                <a:ea typeface="微软雅黑" panose="020B0503020204020204" pitchFamily="34" charset="-122"/>
              </a:rPr>
              <a:t>货币供应量</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货币供应量同样满足中介指标的条件</a:t>
            </a:r>
            <a:r>
              <a:rPr lang="zh-CN" altLang="zh-CN" sz="2400" dirty="0" smtClean="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第一，具有可控性</a:t>
            </a:r>
            <a:r>
              <a:rPr lang="zh-CN" altLang="zh-CN" sz="2400" dirty="0" smtClean="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第二，较容易测度</a:t>
            </a:r>
            <a:r>
              <a:rPr lang="zh-CN" altLang="zh-CN" sz="2400" dirty="0" smtClean="0">
                <a:latin typeface="微软雅黑" panose="020B0503020204020204" pitchFamily="34" charset="-122"/>
                <a:ea typeface="微软雅黑" panose="020B0503020204020204" pitchFamily="34" charset="-122"/>
              </a:rPr>
              <a:t>。</a:t>
            </a:r>
            <a:endParaRPr lang="zh-CN"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基础货币</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基础货币又称高能货币，是流通中的现金和银行准备金的总和。</a:t>
            </a:r>
            <a:endParaRPr lang="zh-CN" altLang="zh-CN" sz="24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5.</a:t>
            </a:r>
            <a:r>
              <a:rPr lang="zh-CN" altLang="zh-CN" sz="2400" dirty="0">
                <a:latin typeface="微软雅黑" panose="020B0503020204020204" pitchFamily="34" charset="-122"/>
                <a:ea typeface="微软雅黑" panose="020B0503020204020204" pitchFamily="34" charset="-122"/>
                <a:sym typeface="+mn-ea"/>
              </a:rPr>
              <a:t>银</a:t>
            </a:r>
            <a:r>
              <a:rPr lang="zh-CN" altLang="zh-CN" sz="2400" dirty="0" smtClean="0">
                <a:latin typeface="微软雅黑" panose="020B0503020204020204" pitchFamily="34" charset="-122"/>
                <a:ea typeface="微软雅黑" panose="020B0503020204020204" pitchFamily="34" charset="-122"/>
                <a:sym typeface="+mn-ea"/>
              </a:rPr>
              <a:t>行存</a:t>
            </a:r>
            <a:r>
              <a:rPr lang="zh-CN" altLang="zh-CN" sz="2400" dirty="0">
                <a:latin typeface="微软雅黑" panose="020B0503020204020204" pitchFamily="34" charset="-122"/>
                <a:ea typeface="微软雅黑" panose="020B0503020204020204" pitchFamily="34" charset="-122"/>
                <a:sym typeface="+mn-ea"/>
              </a:rPr>
              <a:t>款准备</a:t>
            </a:r>
            <a:r>
              <a:rPr lang="zh-CN" altLang="zh-CN" sz="2400" dirty="0" smtClean="0">
                <a:latin typeface="微软雅黑" panose="020B0503020204020204" pitchFamily="34" charset="-122"/>
                <a:ea typeface="微软雅黑" panose="020B0503020204020204" pitchFamily="34" charset="-122"/>
                <a:sym typeface="+mn-ea"/>
              </a:rPr>
              <a:t>金</a:t>
            </a:r>
            <a:endParaRPr lang="en-US" altLang="zh-CN" sz="2400" dirty="0" smtClean="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银行存款准备金是指商业银行和其他存款机构在中央银行的存款余额及其持有的库存现金。</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dirty="0" smtClean="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2844</Words>
  <Application>WPS 演示</Application>
  <PresentationFormat>全屏显示(16:9)</PresentationFormat>
  <Paragraphs>181</Paragraphs>
  <Slides>25</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25</vt:i4>
      </vt:variant>
    </vt:vector>
  </HeadingPairs>
  <TitlesOfParts>
    <vt:vector size="33" baseType="lpstr">
      <vt:lpstr>Arial</vt:lpstr>
      <vt:lpstr>宋体</vt:lpstr>
      <vt:lpstr>Wingdings</vt:lpstr>
      <vt:lpstr>微软雅黑</vt:lpstr>
      <vt:lpstr>Arial Unicode MS</vt:lpstr>
      <vt:lpstr>Calibri Light</vt:lpstr>
      <vt:lpstr>Calibri</vt:lpstr>
      <vt:lpstr>Office 主题</vt:lpstr>
      <vt:lpstr>PowerPoint 演示文稿</vt:lpstr>
      <vt:lpstr> 单元一：货币政策目标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单元二：货币政策工具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Administrator</cp:lastModifiedBy>
  <cp:revision>43</cp:revision>
  <dcterms:created xsi:type="dcterms:W3CDTF">2016-09-21T01:56:00Z</dcterms:created>
  <dcterms:modified xsi:type="dcterms:W3CDTF">2019-07-16T09:02:04Z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2052-11.1.0.8863</vt:lpwstr>
  </property>
</Properties>
</file>