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9"/>
  </p:notesMasterIdLst>
  <p:handoutMasterIdLst>
    <p:handoutMasterId r:id="rId40"/>
  </p:handoutMasterIdLst>
  <p:sldIdLst>
    <p:sldId id="256" r:id="rId3"/>
    <p:sldId id="272" r:id="rId4"/>
    <p:sldId id="273" r:id="rId5"/>
    <p:sldId id="274" r:id="rId6"/>
    <p:sldId id="318" r:id="rId7"/>
    <p:sldId id="319" r:id="rId8"/>
    <p:sldId id="320" r:id="rId9"/>
    <p:sldId id="277" r:id="rId10"/>
    <p:sldId id="278" r:id="rId11"/>
    <p:sldId id="308" r:id="rId12"/>
    <p:sldId id="321" r:id="rId13"/>
    <p:sldId id="341" r:id="rId14"/>
    <p:sldId id="322" r:id="rId15"/>
    <p:sldId id="323" r:id="rId16"/>
    <p:sldId id="310" r:id="rId17"/>
    <p:sldId id="289" r:id="rId18"/>
    <p:sldId id="342" r:id="rId19"/>
    <p:sldId id="291" r:id="rId20"/>
    <p:sldId id="335" r:id="rId21"/>
    <p:sldId id="311" r:id="rId22"/>
    <p:sldId id="292" r:id="rId23"/>
    <p:sldId id="293" r:id="rId24"/>
    <p:sldId id="294" r:id="rId25"/>
    <p:sldId id="343" r:id="rId26"/>
    <p:sldId id="336" r:id="rId27"/>
    <p:sldId id="355" r:id="rId28"/>
    <p:sldId id="356" r:id="rId29"/>
    <p:sldId id="357" r:id="rId30"/>
    <p:sldId id="358" r:id="rId31"/>
    <p:sldId id="359" r:id="rId32"/>
    <p:sldId id="361" r:id="rId33"/>
    <p:sldId id="360" r:id="rId34"/>
    <p:sldId id="362" r:id="rId35"/>
    <p:sldId id="363" r:id="rId36"/>
    <p:sldId id="364" r:id="rId37"/>
    <p:sldId id="365" r:id="rId38"/>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7"/>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2021/6/1</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685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827584" y="4149725"/>
            <a:ext cx="7630616" cy="1752600"/>
          </a:xfrm>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10</a:t>
            </a:fld>
            <a:endParaRPr lang="zh-CN" altLang="en-US" sz="1400" dirty="0"/>
          </a:p>
        </p:txBody>
      </p:sp>
      <p:sp>
        <p:nvSpPr>
          <p:cNvPr id="11268" name="Rectangle 2"/>
          <p:cNvSpPr>
            <a:spLocks noGrp="1"/>
          </p:cNvSpPr>
          <p:nvPr>
            <p:ph type="title"/>
          </p:nvPr>
        </p:nvSpPr>
        <p:spPr>
          <a:xfrm>
            <a:off x="685800" y="620395"/>
            <a:ext cx="8179435" cy="1143000"/>
          </a:xfrm>
        </p:spPr>
        <p:txBody>
          <a:bodyPr vert="horz" wrap="square" lIns="92075" tIns="46038" rIns="92075" bIns="46038" anchor="ctr" anchorCtr="0"/>
          <a:lstStyle/>
          <a:p>
            <a:pPr eaLnBrk="1" hangingPunct="1"/>
            <a:r>
              <a:rPr lang="zh-CN" altLang="en-US" sz="4000" b="1" dirty="0">
                <a:sym typeface="+mn-ea"/>
              </a:rPr>
              <a:t>（二）资本主义经济制度的演变</a:t>
            </a:r>
            <a:endParaRPr lang="zh-CN" altLang="en-US" sz="4000" b="1" dirty="0"/>
          </a:p>
        </p:txBody>
      </p:sp>
      <p:sp>
        <p:nvSpPr>
          <p:cNvPr id="11269"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1、自由竞争的资本主义；</a:t>
            </a:r>
          </a:p>
          <a:p>
            <a:pPr algn="just" eaLnBrk="1" hangingPunct="1">
              <a:lnSpc>
                <a:spcPct val="150000"/>
              </a:lnSpc>
              <a:buClrTx/>
              <a:buSzTx/>
              <a:buFontTx/>
            </a:pPr>
            <a:r>
              <a:rPr lang="zh-CN" altLang="en-US" dirty="0">
                <a:latin typeface="宋体" panose="02010600030101010101" pitchFamily="2" charset="-122"/>
              </a:rPr>
              <a:t>2、私人垄断资本主义；</a:t>
            </a:r>
          </a:p>
          <a:p>
            <a:pPr algn="just" eaLnBrk="1" hangingPunct="1">
              <a:lnSpc>
                <a:spcPct val="150000"/>
              </a:lnSpc>
              <a:buClrTx/>
              <a:buSzTx/>
              <a:buFontTx/>
            </a:pPr>
            <a:r>
              <a:rPr lang="zh-CN" altLang="en-US" dirty="0">
                <a:latin typeface="宋体" panose="02010600030101010101" pitchFamily="2" charset="-122"/>
              </a:rPr>
              <a:t>3、国家垄断资本主义。</a:t>
            </a:r>
          </a:p>
          <a:p>
            <a:pPr eaLnBrk="1" hangingPunct="1"/>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11</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、自由竞争的资本主义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en-US" altLang="zh-CN" dirty="0"/>
              <a:t>         </a:t>
            </a:r>
            <a:r>
              <a:rPr lang="zh-CN" altLang="en-US" dirty="0"/>
              <a:t>自由竞争的资本主义</a:t>
            </a:r>
            <a:r>
              <a:rPr lang="en-US" altLang="zh-CN" dirty="0"/>
              <a:t> </a:t>
            </a:r>
            <a:r>
              <a:rPr lang="zh-CN" altLang="en-US" dirty="0"/>
              <a:t>局限性：</a:t>
            </a:r>
          </a:p>
          <a:p>
            <a:pPr eaLnBrk="1" hangingPunct="1"/>
            <a:r>
              <a:rPr lang="zh-CN" altLang="en-US" dirty="0"/>
              <a:t>        （</a:t>
            </a:r>
            <a:r>
              <a:rPr lang="en-US" altLang="zh-CN" dirty="0"/>
              <a:t>1</a:t>
            </a:r>
            <a:r>
              <a:rPr lang="zh-CN" altLang="en-US" dirty="0"/>
              <a:t>）自由竞争的资本主义是建立在私人资本的基础之上。</a:t>
            </a:r>
          </a:p>
          <a:p>
            <a:pPr eaLnBrk="1" hangingPunct="1"/>
            <a:r>
              <a:rPr lang="zh-CN" altLang="en-US" dirty="0"/>
              <a:t>        （</a:t>
            </a:r>
            <a:r>
              <a:rPr lang="en-US" altLang="zh-CN" dirty="0"/>
              <a:t>2</a:t>
            </a:r>
            <a:r>
              <a:rPr lang="zh-CN" altLang="en-US" dirty="0"/>
              <a:t>）自由竞争的资本主义由于没有控制市场的能力，价格几乎成为竞争的唯一手段。</a:t>
            </a:r>
          </a:p>
          <a:p>
            <a:pPr eaLnBrk="1" hangingPunct="1"/>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12</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1</a:t>
            </a:r>
            <a:r>
              <a:rPr lang="zh-CN" altLang="en-US" sz="4000" b="1" dirty="0">
                <a:latin typeface="+mj-ea"/>
                <a:cs typeface="+mj-ea"/>
                <a:sym typeface="+mn-ea"/>
              </a:rPr>
              <a:t>、自由竞争的资本主义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sym typeface="+mn-ea"/>
              </a:rPr>
              <a:t>        （</a:t>
            </a:r>
            <a:r>
              <a:rPr lang="en-US" altLang="zh-CN" dirty="0">
                <a:sym typeface="+mn-ea"/>
              </a:rPr>
              <a:t>3</a:t>
            </a:r>
            <a:r>
              <a:rPr lang="zh-CN" altLang="en-US" dirty="0">
                <a:sym typeface="+mn-ea"/>
              </a:rPr>
              <a:t>）在自由竞争的体制下，企业完全以利润最大化为目标，这就决定了企业行为的短期性和企业精神的狭隘性。</a:t>
            </a:r>
            <a:endParaRPr lang="zh-CN" altLang="en-US" dirty="0"/>
          </a:p>
          <a:p>
            <a:pPr eaLnBrk="1" hangingPunct="1"/>
            <a:r>
              <a:rPr lang="zh-CN" altLang="en-US" dirty="0"/>
              <a:t>        （</a:t>
            </a:r>
            <a:r>
              <a:rPr lang="en-US" altLang="zh-CN" dirty="0"/>
              <a:t>4</a:t>
            </a:r>
            <a:r>
              <a:rPr lang="zh-CN" altLang="en-US" dirty="0"/>
              <a:t>）自由放任的资本主义主张无限制的竞争，就不可避免地出现供求失衡，导致周期性经济危机。</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13</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2</a:t>
            </a:r>
            <a:r>
              <a:rPr lang="zh-CN" altLang="en-US" sz="4000" b="1" dirty="0">
                <a:latin typeface="+mj-ea"/>
                <a:cs typeface="+mj-ea"/>
                <a:sym typeface="+mn-ea"/>
              </a:rPr>
              <a:t>、私人垄断资本主义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资本主义经济危机的频频爆发，造成大批中、小企业破产以及被大企业吞并，而大企业为了保持竞争优势，纷纷联合起来，进一步加剧了生产和资本的集中。</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14</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en-US" altLang="zh-CN" sz="4000" b="1" dirty="0">
                <a:latin typeface="+mj-ea"/>
                <a:cs typeface="+mj-ea"/>
                <a:sym typeface="+mn-ea"/>
              </a:rPr>
              <a:t>3</a:t>
            </a:r>
            <a:r>
              <a:rPr lang="zh-CN" altLang="en-US" sz="4000" b="1" dirty="0">
                <a:latin typeface="+mj-ea"/>
                <a:cs typeface="+mj-ea"/>
                <a:sym typeface="+mn-ea"/>
              </a:rPr>
              <a:t>、国家垄断资本主义</a:t>
            </a:r>
            <a:endParaRPr lang="zh-CN" altLang="en-US" sz="4000" b="1" dirty="0">
              <a:latin typeface="+mj-ea"/>
              <a:cs typeface="+mj-ea"/>
            </a:endParaRPr>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由资本主义的国家作为“理想的总资本家”，凌驾于所有资本家之上，对资本主义生产关系和经济运行进行宏观调控。</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15</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三、共产主义的两个阶段</a:t>
            </a:r>
          </a:p>
        </p:txBody>
      </p:sp>
      <p:sp>
        <p:nvSpPr>
          <p:cNvPr id="10245" name="Rectangle 3"/>
          <p:cNvSpPr>
            <a:spLocks noGrp="1"/>
          </p:cNvSpPr>
          <p:nvPr>
            <p:ph idx="1"/>
          </p:nvPr>
        </p:nvSpPr>
        <p:spPr>
          <a:xfrm>
            <a:off x="685800" y="1981200"/>
            <a:ext cx="8161020" cy="4114800"/>
          </a:xfrm>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（一）社会主义和共产主义的提出；</a:t>
            </a:r>
          </a:p>
          <a:p>
            <a:pPr algn="just" eaLnBrk="1" hangingPunct="1">
              <a:lnSpc>
                <a:spcPct val="150000"/>
              </a:lnSpc>
              <a:buClrTx/>
              <a:buSzTx/>
              <a:buFontTx/>
            </a:pPr>
            <a:r>
              <a:rPr lang="zh-CN" altLang="en-US" dirty="0">
                <a:latin typeface="宋体" panose="02010600030101010101" pitchFamily="2" charset="-122"/>
              </a:rPr>
              <a:t>（二）共产主义是最美好的社会制度；</a:t>
            </a:r>
          </a:p>
          <a:p>
            <a:pPr algn="just" eaLnBrk="1" hangingPunct="1">
              <a:lnSpc>
                <a:spcPct val="150000"/>
              </a:lnSpc>
              <a:buClrTx/>
              <a:buSzTx/>
              <a:buFontTx/>
            </a:pPr>
            <a:r>
              <a:rPr lang="zh-CN" altLang="en-US" dirty="0">
                <a:latin typeface="宋体" panose="02010600030101010101" pitchFamily="2" charset="-122"/>
              </a:rPr>
              <a:t>（三）社会主义是共产主义的第一阶段；</a:t>
            </a:r>
          </a:p>
          <a:p>
            <a:pPr algn="just" eaLnBrk="1" hangingPunct="1">
              <a:lnSpc>
                <a:spcPct val="150000"/>
              </a:lnSpc>
              <a:buClrTx/>
              <a:buSzTx/>
              <a:buFontTx/>
            </a:pPr>
            <a:r>
              <a:rPr lang="zh-CN" altLang="en-US" dirty="0">
                <a:latin typeface="宋体" panose="02010600030101010101" pitchFamily="2" charset="-122"/>
              </a:rPr>
              <a:t>（四）中国社会主义经济制度的建立。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253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16</a:t>
            </a:fld>
            <a:endParaRPr lang="zh-CN" altLang="en-US" sz="1400" dirty="0"/>
          </a:p>
        </p:txBody>
      </p:sp>
      <p:sp>
        <p:nvSpPr>
          <p:cNvPr id="22532" name="Rectangle 2"/>
          <p:cNvSpPr>
            <a:spLocks noGrp="1"/>
          </p:cNvSpPr>
          <p:nvPr>
            <p:ph type="title"/>
          </p:nvPr>
        </p:nvSpPr>
        <p:spPr>
          <a:xfrm>
            <a:off x="-36830" y="620395"/>
            <a:ext cx="9536430" cy="1143000"/>
          </a:xfrm>
        </p:spPr>
        <p:txBody>
          <a:bodyPr vert="horz" wrap="square" lIns="92075" tIns="46038" rIns="92075" bIns="46038" anchor="ctr" anchorCtr="0"/>
          <a:lstStyle/>
          <a:p>
            <a:pPr eaLnBrk="1" hangingPunct="1"/>
            <a:r>
              <a:rPr lang="zh-CN" altLang="en-US" sz="4000" b="1" dirty="0">
                <a:sym typeface="+mn-ea"/>
              </a:rPr>
              <a:t>（一）社会主义和共产主义的提出</a:t>
            </a:r>
          </a:p>
        </p:txBody>
      </p:sp>
      <p:sp>
        <p:nvSpPr>
          <p:cNvPr id="22533" name="Rectangle 3"/>
          <p:cNvSpPr>
            <a:spLocks noGrp="1"/>
          </p:cNvSpPr>
          <p:nvPr>
            <p:ph idx="1"/>
          </p:nvPr>
        </p:nvSpPr>
        <p:spPr/>
        <p:txBody>
          <a:bodyPr vert="horz" wrap="square" lIns="92075" tIns="46038" rIns="92075" bIns="46038" anchor="t" anchorCtr="0"/>
          <a:lstStyle/>
          <a:p>
            <a:pPr eaLnBrk="1" hangingPunct="1"/>
            <a:r>
              <a:rPr lang="zh-CN" altLang="en-US" dirty="0"/>
              <a:t>       “社会主义”一词源于拉丁文，原意是“同志”、“同盟”等，相当于英文中的social，意为“社会的”，加上ism这个后缀（比较系统的思想）便成了社会主义。</a:t>
            </a:r>
          </a:p>
          <a:p>
            <a:pPr eaLnBrk="1" hangingPunct="1"/>
            <a:r>
              <a:rPr lang="zh-CN" altLang="en-US" dirty="0"/>
              <a:t>       “共产主义”一词早在马克思以前已有人使用，但作为一种高级的社会形态是由马克思首先提出的。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355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17</a:t>
            </a:fld>
            <a:endParaRPr lang="zh-CN" altLang="en-US" sz="1400" dirty="0"/>
          </a:p>
        </p:txBody>
      </p:sp>
      <p:sp>
        <p:nvSpPr>
          <p:cNvPr id="23556" name="Rectangle 2"/>
          <p:cNvSpPr>
            <a:spLocks noGrp="1"/>
          </p:cNvSpPr>
          <p:nvPr>
            <p:ph type="title"/>
          </p:nvPr>
        </p:nvSpPr>
        <p:spPr>
          <a:xfrm>
            <a:off x="541655" y="620395"/>
            <a:ext cx="8395970" cy="1143000"/>
          </a:xfrm>
        </p:spPr>
        <p:txBody>
          <a:bodyPr vert="horz" wrap="square" lIns="92075" tIns="46038" rIns="92075" bIns="46038" anchor="ctr" anchorCtr="0"/>
          <a:lstStyle/>
          <a:p>
            <a:pPr eaLnBrk="1" hangingPunct="1"/>
            <a:r>
              <a:rPr lang="zh-CN" altLang="en-US" sz="4000" b="1" dirty="0">
                <a:sym typeface="+mn-ea"/>
              </a:rPr>
              <a:t>（二）共产主义是最美好的社会制度</a:t>
            </a:r>
          </a:p>
        </p:txBody>
      </p:sp>
      <p:sp>
        <p:nvSpPr>
          <p:cNvPr id="23557" name="Rectangle 3"/>
          <p:cNvSpPr>
            <a:spLocks noGrp="1"/>
          </p:cNvSpPr>
          <p:nvPr>
            <p:ph idx="1"/>
          </p:nvPr>
        </p:nvSpPr>
        <p:spPr>
          <a:xfrm>
            <a:off x="755650" y="1701165"/>
            <a:ext cx="8243570" cy="4555490"/>
          </a:xfrm>
        </p:spPr>
        <p:txBody>
          <a:bodyPr vert="horz" wrap="square" lIns="92075" tIns="46038" rIns="92075" bIns="46038" anchor="t" anchorCtr="0"/>
          <a:lstStyle/>
          <a:p>
            <a:pPr eaLnBrk="1" hangingPunct="1">
              <a:buNone/>
            </a:pPr>
            <a:r>
              <a:rPr lang="zh-CN" altLang="en-US" dirty="0"/>
              <a:t>       共产主义社会的基本特征：</a:t>
            </a:r>
          </a:p>
          <a:p>
            <a:pPr eaLnBrk="1" hangingPunct="1">
              <a:buNone/>
            </a:pPr>
            <a:r>
              <a:rPr lang="en-US" dirty="0"/>
              <a:t>1</a:t>
            </a:r>
            <a:r>
              <a:rPr lang="zh-CN" altLang="en-US" dirty="0"/>
              <a:t>、社会生产力高度发展，物质财富极大丰富；</a:t>
            </a:r>
          </a:p>
          <a:p>
            <a:pPr eaLnBrk="1" hangingPunct="1">
              <a:buNone/>
            </a:pPr>
            <a:r>
              <a:rPr lang="en-US" altLang="zh-CN" dirty="0"/>
              <a:t>2</a:t>
            </a:r>
            <a:r>
              <a:rPr lang="zh-CN" altLang="en-US" dirty="0"/>
              <a:t>、社会成员共同占有全部生产资料；</a:t>
            </a:r>
          </a:p>
          <a:p>
            <a:pPr eaLnBrk="1" hangingPunct="1">
              <a:buNone/>
            </a:pPr>
            <a:r>
              <a:rPr lang="en-US" altLang="zh-CN" dirty="0"/>
              <a:t>3</a:t>
            </a:r>
            <a:r>
              <a:rPr lang="zh-CN" altLang="en-US" dirty="0"/>
              <a:t>、实行各尽所能，按需分配的原则；</a:t>
            </a:r>
          </a:p>
          <a:p>
            <a:pPr eaLnBrk="1" hangingPunct="1">
              <a:buNone/>
            </a:pPr>
            <a:r>
              <a:rPr lang="en-US" altLang="zh-CN" dirty="0"/>
              <a:t>4</a:t>
            </a:r>
            <a:r>
              <a:rPr lang="zh-CN" altLang="en-US" dirty="0"/>
              <a:t>、彻底消灭阶级和重大社会差别；</a:t>
            </a:r>
          </a:p>
          <a:p>
            <a:pPr eaLnBrk="1" hangingPunct="1">
              <a:buNone/>
            </a:pPr>
            <a:r>
              <a:rPr lang="en-US" altLang="zh-CN" dirty="0"/>
              <a:t>5</a:t>
            </a:r>
            <a:r>
              <a:rPr lang="zh-CN" altLang="en-US" dirty="0"/>
              <a:t>、全体社会成员都具有高度的思想觉悟和专门的科技知识；</a:t>
            </a:r>
          </a:p>
          <a:p>
            <a:pPr eaLnBrk="1" hangingPunct="1">
              <a:buNone/>
            </a:pPr>
            <a:r>
              <a:rPr lang="en-US" altLang="zh-CN" dirty="0"/>
              <a:t>6</a:t>
            </a:r>
            <a:r>
              <a:rPr lang="zh-CN" altLang="en-US" dirty="0"/>
              <a:t>、国家已经消亡。</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457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18</a:t>
            </a:fld>
            <a:endParaRPr lang="zh-CN" altLang="en-US" sz="1400" dirty="0"/>
          </a:p>
        </p:txBody>
      </p:sp>
      <p:sp>
        <p:nvSpPr>
          <p:cNvPr id="24580"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3200" b="1" dirty="0">
                <a:sym typeface="+mn-ea"/>
              </a:rPr>
              <a:t>（三）社会主义是共产主义的第一阶段</a:t>
            </a:r>
          </a:p>
        </p:txBody>
      </p:sp>
      <p:sp>
        <p:nvSpPr>
          <p:cNvPr id="24581" name="Rectangle 3"/>
          <p:cNvSpPr>
            <a:spLocks noGrp="1"/>
          </p:cNvSpPr>
          <p:nvPr>
            <p:ph idx="1"/>
          </p:nvPr>
        </p:nvSpPr>
        <p:spPr>
          <a:xfrm>
            <a:off x="685800" y="1981200"/>
            <a:ext cx="8093075" cy="4114800"/>
          </a:xfrm>
        </p:spPr>
        <p:txBody>
          <a:bodyPr vert="horz" wrap="square" lIns="92075" tIns="46038" rIns="92075" bIns="46038" anchor="t" anchorCtr="0"/>
          <a:lstStyle/>
          <a:p>
            <a:pPr eaLnBrk="1" hangingPunct="1"/>
            <a:r>
              <a:rPr lang="zh-CN" altLang="en-US" dirty="0"/>
              <a:t>        我们研究社会主义经济的发展规律，首先要了解社会主义社会的性质及其发展阶段。社会主义并不是一个独立的社会形态，从性质上讲，它只是共产主义事业的一部分，是共产主义社会的第一阶段。</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457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19</a:t>
            </a:fld>
            <a:endParaRPr lang="zh-CN" altLang="en-US" sz="1400" dirty="0"/>
          </a:p>
        </p:txBody>
      </p:sp>
      <p:sp>
        <p:nvSpPr>
          <p:cNvPr id="24580"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3600" b="1" dirty="0">
                <a:sym typeface="+mn-ea"/>
              </a:rPr>
              <a:t>（四）中国社会主义经济制度的建立</a:t>
            </a:r>
          </a:p>
        </p:txBody>
      </p:sp>
      <p:sp>
        <p:nvSpPr>
          <p:cNvPr id="24581" name="Rectangle 3"/>
          <p:cNvSpPr>
            <a:spLocks noGrp="1"/>
          </p:cNvSpPr>
          <p:nvPr>
            <p:ph idx="1"/>
          </p:nvPr>
        </p:nvSpPr>
        <p:spPr/>
        <p:txBody>
          <a:bodyPr vert="horz" wrap="square" lIns="92075" tIns="46038" rIns="92075" bIns="46038" anchor="t" anchorCtr="0"/>
          <a:lstStyle/>
          <a:p>
            <a:pPr eaLnBrk="1" hangingPunct="1"/>
            <a:r>
              <a:rPr lang="zh-CN" altLang="en-US" dirty="0"/>
              <a:t>        我国建立社会主义经济制度的基本途径：</a:t>
            </a:r>
          </a:p>
          <a:p>
            <a:pPr eaLnBrk="1" hangingPunct="1"/>
            <a:r>
              <a:rPr lang="en-US" altLang="zh-CN" dirty="0"/>
              <a:t>        1</a:t>
            </a:r>
            <a:r>
              <a:rPr lang="zh-CN" altLang="en-US" dirty="0"/>
              <a:t>、没收官僚资本，建立社会主义全民所有制；</a:t>
            </a:r>
          </a:p>
          <a:p>
            <a:pPr eaLnBrk="1" hangingPunct="1"/>
            <a:r>
              <a:rPr lang="en-US" altLang="zh-CN" dirty="0"/>
              <a:t>        2</a:t>
            </a:r>
            <a:r>
              <a:rPr lang="zh-CN" altLang="en-US" dirty="0"/>
              <a:t>、赎买民族资本，壮大社会主义全民所有制；</a:t>
            </a:r>
          </a:p>
          <a:p>
            <a:pPr eaLnBrk="1" hangingPunct="1"/>
            <a:r>
              <a:rPr lang="en-US" altLang="zh-CN" dirty="0"/>
              <a:t>        3</a:t>
            </a:r>
            <a:r>
              <a:rPr lang="zh-CN" altLang="en-US" dirty="0"/>
              <a:t>、改造个体劳动者的私有制，建立社会主义劳动群众的集体所有制。</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614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a:t>
            </a:fld>
            <a:endParaRPr lang="zh-CN" altLang="en-US" sz="1400" dirty="0"/>
          </a:p>
        </p:txBody>
      </p:sp>
      <p:sp>
        <p:nvSpPr>
          <p:cNvPr id="6148" name="Rectangle 2"/>
          <p:cNvSpPr>
            <a:spLocks noGrp="1"/>
          </p:cNvSpPr>
          <p:nvPr>
            <p:ph type="title"/>
          </p:nvPr>
        </p:nvSpPr>
        <p:spPr/>
        <p:txBody>
          <a:bodyPr vert="horz" wrap="square" lIns="92075" tIns="46038" rIns="92075" bIns="46038" anchor="ctr" anchorCtr="0"/>
          <a:lstStyle/>
          <a:p>
            <a:pPr eaLnBrk="1" hangingPunct="1"/>
            <a:r>
              <a:rPr lang="zh-CN" altLang="en-US" b="1" dirty="0"/>
              <a:t>第二章 生产关系</a:t>
            </a:r>
          </a:p>
        </p:txBody>
      </p:sp>
      <p:sp>
        <p:nvSpPr>
          <p:cNvPr id="6149" name="Rectangle 3"/>
          <p:cNvSpPr>
            <a:spLocks noGrp="1"/>
          </p:cNvSpPr>
          <p:nvPr>
            <p:ph idx="1"/>
          </p:nvPr>
        </p:nvSpPr>
        <p:spPr>
          <a:xfrm>
            <a:off x="684213" y="1844675"/>
            <a:ext cx="7772400" cy="4114800"/>
          </a:xfrm>
          <a:ln>
            <a:solidFill>
              <a:schemeClr val="bg1">
                <a:alpha val="100000"/>
              </a:schemeClr>
            </a:solidFill>
            <a:miter lim="800000"/>
          </a:ln>
        </p:spPr>
        <p:txBody>
          <a:bodyPr vert="horz" wrap="square" lIns="92075" tIns="46038" rIns="92075" bIns="46038" anchor="t" anchorCtr="0"/>
          <a:lstStyle/>
          <a:p>
            <a:pPr algn="just" eaLnBrk="1" hangingPunct="1"/>
            <a:r>
              <a:rPr lang="zh-CN" altLang="en-US" dirty="0">
                <a:latin typeface="宋体" panose="02010600030101010101" pitchFamily="2" charset="-122"/>
              </a:rPr>
              <a:t>    以研究资本主义经济制度和社会主义经济制度为重点，从总体上把握人类社会由低级向高级发展的必然性，认识生产关系及其经济制度产生、发展和灭亡的规律性。</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20</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四、社会主义的初级阶段</a:t>
            </a:r>
          </a:p>
        </p:txBody>
      </p:sp>
      <p:sp>
        <p:nvSpPr>
          <p:cNvPr id="10245" name="Rectangle 3"/>
          <p:cNvSpPr>
            <a:spLocks noGrp="1"/>
          </p:cNvSpPr>
          <p:nvPr>
            <p:ph idx="1"/>
          </p:nvPr>
        </p:nvSpPr>
        <p:spPr>
          <a:xfrm>
            <a:off x="685800" y="1981200"/>
            <a:ext cx="8161020" cy="4114800"/>
          </a:xfrm>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（一）社会主义初级阶段的含义；</a:t>
            </a:r>
          </a:p>
          <a:p>
            <a:pPr algn="just" eaLnBrk="1" hangingPunct="1">
              <a:lnSpc>
                <a:spcPct val="150000"/>
              </a:lnSpc>
              <a:buClrTx/>
              <a:buSzTx/>
              <a:buFontTx/>
            </a:pPr>
            <a:r>
              <a:rPr lang="zh-CN" altLang="en-US" dirty="0">
                <a:latin typeface="宋体" panose="02010600030101010101" pitchFamily="2" charset="-122"/>
              </a:rPr>
              <a:t>（二）社会主义初级阶段的主要矛盾；</a:t>
            </a:r>
          </a:p>
          <a:p>
            <a:pPr algn="just" eaLnBrk="1" hangingPunct="1">
              <a:lnSpc>
                <a:spcPct val="150000"/>
              </a:lnSpc>
              <a:buClrTx/>
              <a:buSzTx/>
              <a:buFontTx/>
            </a:pPr>
            <a:r>
              <a:rPr lang="zh-CN" altLang="en-US" dirty="0">
                <a:latin typeface="宋体" panose="02010600030101010101" pitchFamily="2" charset="-122"/>
              </a:rPr>
              <a:t>（三）社会主义初级阶段的基本特征；</a:t>
            </a:r>
          </a:p>
          <a:p>
            <a:pPr algn="just" eaLnBrk="1" hangingPunct="1">
              <a:lnSpc>
                <a:spcPct val="150000"/>
              </a:lnSpc>
              <a:buClrTx/>
              <a:buSzTx/>
              <a:buFontTx/>
            </a:pPr>
            <a:r>
              <a:rPr lang="zh-CN" altLang="en-US" dirty="0">
                <a:latin typeface="宋体" panose="02010600030101010101" pitchFamily="2" charset="-122"/>
              </a:rPr>
              <a:t>（四）初级阶段生产关系的特殊性。</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560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21</a:t>
            </a:fld>
            <a:endParaRPr lang="zh-CN" altLang="en-US" sz="1400" dirty="0"/>
          </a:p>
        </p:txBody>
      </p:sp>
      <p:sp>
        <p:nvSpPr>
          <p:cNvPr id="25604" name="Rectangle 2"/>
          <p:cNvSpPr>
            <a:spLocks noGrp="1"/>
          </p:cNvSpPr>
          <p:nvPr>
            <p:ph type="title"/>
          </p:nvPr>
        </p:nvSpPr>
        <p:spPr/>
        <p:txBody>
          <a:bodyPr vert="horz" wrap="square" lIns="92075" tIns="46038" rIns="92075" bIns="46038" anchor="ctr" anchorCtr="0"/>
          <a:lstStyle/>
          <a:p>
            <a:pPr eaLnBrk="1" hangingPunct="1"/>
            <a:r>
              <a:rPr lang="zh-CN" altLang="en-US" sz="4000" b="1" dirty="0">
                <a:sym typeface="+mn-ea"/>
              </a:rPr>
              <a:t>（一）社会主义初级阶段的含义</a:t>
            </a:r>
            <a:endParaRPr lang="zh-CN" altLang="en-US" sz="4000" b="1" dirty="0"/>
          </a:p>
        </p:txBody>
      </p:sp>
      <p:sp>
        <p:nvSpPr>
          <p:cNvPr id="25605" name="Rectangle 3"/>
          <p:cNvSpPr>
            <a:spLocks noGrp="1"/>
          </p:cNvSpPr>
          <p:nvPr>
            <p:ph idx="1"/>
          </p:nvPr>
        </p:nvSpPr>
        <p:spPr>
          <a:xfrm>
            <a:off x="685800" y="1981200"/>
            <a:ext cx="8232140" cy="4114800"/>
          </a:xfrm>
        </p:spPr>
        <p:txBody>
          <a:bodyPr vert="horz" wrap="square" lIns="92075" tIns="46038" rIns="92075" bIns="46038" anchor="t" anchorCtr="0"/>
          <a:lstStyle/>
          <a:p>
            <a:pPr eaLnBrk="1" hangingPunct="1">
              <a:buNone/>
            </a:pPr>
            <a:r>
              <a:rPr lang="en-US" altLang="zh-CN" dirty="0"/>
              <a:t>            </a:t>
            </a:r>
            <a:r>
              <a:rPr lang="zh-CN" altLang="en-US" dirty="0"/>
              <a:t>我国正处在社会主义的初级阶段的两个基本含义：</a:t>
            </a:r>
          </a:p>
          <a:p>
            <a:pPr eaLnBrk="1" hangingPunct="1">
              <a:buNone/>
            </a:pPr>
            <a:r>
              <a:rPr lang="en-US" altLang="zh-CN" dirty="0"/>
              <a:t>            1</a:t>
            </a:r>
            <a:r>
              <a:rPr lang="zh-CN" altLang="en-US" dirty="0"/>
              <a:t>、我国社会已经是社会主义社会。基本标志是社会主义公有制和按劳分配制度的确立，并成为我国社会的主要经济基础。</a:t>
            </a:r>
          </a:p>
          <a:p>
            <a:pPr eaLnBrk="1" hangingPunct="1">
              <a:buNone/>
            </a:pPr>
            <a:r>
              <a:rPr lang="en-US" altLang="zh-CN" dirty="0"/>
              <a:t>            2</a:t>
            </a:r>
            <a:r>
              <a:rPr lang="zh-CN" altLang="en-US" dirty="0"/>
              <a:t>、我国是不成熟的社会主义社会。主要标志是生产力的发展水平低，存在多层次和不平衡等特点。</a:t>
            </a:r>
          </a:p>
        </p:txBody>
      </p:sp>
      <p:sp>
        <p:nvSpPr>
          <p:cNvPr id="24581" name="Rectangle 3"/>
          <p:cNvSpPr>
            <a:spLocks noGrp="1"/>
          </p:cNvSpPr>
          <p:nvPr/>
        </p:nvSpPr>
        <p:spPr>
          <a:xfrm>
            <a:off x="812800" y="2108200"/>
            <a:ext cx="7772400" cy="4114800"/>
          </a:xfrm>
          <a:prstGeom prst="rect">
            <a:avLst/>
          </a:prstGeom>
          <a:noFill/>
          <a:ln w="9525">
            <a:noFill/>
          </a:ln>
        </p:spPr>
        <p:txBody>
          <a:bodyPr vert="horz" wrap="square" lIns="92075" tIns="46038" rIns="92075" bIns="46038" anchor="t"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zh-CN" altLang="en-US" dirty="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662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22</a:t>
            </a:fld>
            <a:endParaRPr lang="zh-CN" altLang="en-US" sz="1400" dirty="0"/>
          </a:p>
        </p:txBody>
      </p:sp>
      <p:sp>
        <p:nvSpPr>
          <p:cNvPr id="26628" name="Rectangle 2"/>
          <p:cNvSpPr>
            <a:spLocks noGrp="1"/>
          </p:cNvSpPr>
          <p:nvPr>
            <p:ph type="title"/>
          </p:nvPr>
        </p:nvSpPr>
        <p:spPr/>
        <p:txBody>
          <a:bodyPr vert="horz" wrap="square" lIns="92075" tIns="46038" rIns="92075" bIns="46038" anchor="ctr" anchorCtr="0"/>
          <a:lstStyle/>
          <a:p>
            <a:pPr eaLnBrk="1" hangingPunct="1"/>
            <a:r>
              <a:rPr lang="zh-CN" altLang="en-US" sz="3600" b="1" dirty="0">
                <a:sym typeface="+mn-ea"/>
              </a:rPr>
              <a:t>（二）社会主义初级阶段的主要矛盾</a:t>
            </a:r>
            <a:endParaRPr lang="zh-CN" altLang="en-US" sz="3600" b="1" dirty="0"/>
          </a:p>
        </p:txBody>
      </p:sp>
      <p:sp>
        <p:nvSpPr>
          <p:cNvPr id="26629" name="Rectangle 3"/>
          <p:cNvSpPr>
            <a:spLocks noGrp="1"/>
          </p:cNvSpPr>
          <p:nvPr>
            <p:ph idx="1"/>
          </p:nvPr>
        </p:nvSpPr>
        <p:spPr/>
        <p:txBody>
          <a:bodyPr vert="horz" wrap="square" lIns="92075" tIns="46038" rIns="92075" bIns="46038" anchor="t" anchorCtr="0"/>
          <a:lstStyle/>
          <a:p>
            <a:pPr eaLnBrk="1" hangingPunct="1"/>
            <a:r>
              <a:rPr lang="zh-CN" altLang="en-US" dirty="0"/>
              <a:t>        习近平总书记在党的十九大报告中指出：“中国特色社会主义进入新时代，我国社会主要矛盾已经转化为人民日益增长的美好生活需要和不平衡不充分的发展之间的矛盾。”</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23</a:t>
            </a:fld>
            <a:endParaRPr lang="zh-CN" altLang="en-US" sz="1400" dirty="0"/>
          </a:p>
        </p:txBody>
      </p:sp>
      <p:sp>
        <p:nvSpPr>
          <p:cNvPr id="27652" name="Rectangle 2"/>
          <p:cNvSpPr>
            <a:spLocks noGrp="1"/>
          </p:cNvSpPr>
          <p:nvPr>
            <p:ph type="title"/>
          </p:nvPr>
        </p:nvSpPr>
        <p:spPr/>
        <p:txBody>
          <a:bodyPr vert="horz" wrap="square" lIns="92075" tIns="46038" rIns="92075" bIns="46038" anchor="ctr" anchorCtr="0"/>
          <a:lstStyle/>
          <a:p>
            <a:pPr eaLnBrk="1" hangingPunct="1"/>
            <a:r>
              <a:rPr lang="zh-CN" altLang="en-US" sz="3600" b="1" dirty="0">
                <a:sym typeface="+mn-ea"/>
              </a:rPr>
              <a:t>（三）社会主义初级阶段的基本特征</a:t>
            </a:r>
          </a:p>
        </p:txBody>
      </p:sp>
      <p:sp>
        <p:nvSpPr>
          <p:cNvPr id="27653" name="Rectangle 3"/>
          <p:cNvSpPr>
            <a:spLocks noGrp="1"/>
          </p:cNvSpPr>
          <p:nvPr>
            <p:ph idx="1"/>
          </p:nvPr>
        </p:nvSpPr>
        <p:spPr>
          <a:xfrm>
            <a:off x="685800" y="1752600"/>
            <a:ext cx="7772400" cy="4610100"/>
          </a:xfrm>
        </p:spPr>
        <p:txBody>
          <a:bodyPr vert="horz" wrap="square" lIns="92075" tIns="46038" rIns="92075" bIns="46038" anchor="t" anchorCtr="0"/>
          <a:lstStyle/>
          <a:p>
            <a:pPr eaLnBrk="1" hangingPunct="1"/>
            <a:r>
              <a:rPr lang="en-US" altLang="zh-CN" sz="2800" dirty="0"/>
              <a:t>        1</a:t>
            </a:r>
            <a:r>
              <a:rPr lang="zh-CN" altLang="en-US" sz="2800" dirty="0"/>
              <a:t>、在生产力方面，与发达资本主义国家相比存在较大的差距；</a:t>
            </a:r>
          </a:p>
          <a:p>
            <a:pPr eaLnBrk="1" hangingPunct="1"/>
            <a:r>
              <a:rPr lang="en-US" altLang="zh-CN" sz="2800" dirty="0"/>
              <a:t>        2</a:t>
            </a:r>
            <a:r>
              <a:rPr lang="zh-CN" altLang="en-US" sz="2800" dirty="0"/>
              <a:t>、在生产关系方面，实行以公有制为主体的多种所有制形式和以按劳分配为主体的多种分配形式；</a:t>
            </a:r>
          </a:p>
          <a:p>
            <a:pPr eaLnBrk="1" hangingPunct="1"/>
            <a:r>
              <a:rPr lang="en-US" altLang="zh-CN" sz="2800" dirty="0"/>
              <a:t>        3</a:t>
            </a:r>
            <a:r>
              <a:rPr lang="zh-CN" altLang="en-US" sz="2800" dirty="0"/>
              <a:t>、在生产方式上，要大力发展市场经济，提高生产的社会化、市场化和现代化的程度，充分认识社会主义与市场经济在本质要求上的一致性和相容性。</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24</a:t>
            </a:fld>
            <a:endParaRPr lang="zh-CN" altLang="en-US" sz="1400" dirty="0"/>
          </a:p>
        </p:txBody>
      </p:sp>
      <p:sp>
        <p:nvSpPr>
          <p:cNvPr id="27652" name="Rectangle 2"/>
          <p:cNvSpPr>
            <a:spLocks noGrp="1"/>
          </p:cNvSpPr>
          <p:nvPr>
            <p:ph type="title"/>
          </p:nvPr>
        </p:nvSpPr>
        <p:spPr/>
        <p:txBody>
          <a:bodyPr vert="horz" wrap="square" lIns="92075" tIns="46038" rIns="92075" bIns="46038" anchor="ctr" anchorCtr="0"/>
          <a:lstStyle/>
          <a:p>
            <a:pPr eaLnBrk="1" hangingPunct="1"/>
            <a:r>
              <a:rPr lang="zh-CN" altLang="en-US" sz="3600" b="1" dirty="0">
                <a:sym typeface="+mn-ea"/>
              </a:rPr>
              <a:t>（三）社会主义初级阶段的基本特征</a:t>
            </a:r>
          </a:p>
        </p:txBody>
      </p:sp>
      <p:sp>
        <p:nvSpPr>
          <p:cNvPr id="27653" name="Rectangle 3"/>
          <p:cNvSpPr>
            <a:spLocks noGrp="1"/>
          </p:cNvSpPr>
          <p:nvPr>
            <p:ph idx="1"/>
          </p:nvPr>
        </p:nvSpPr>
        <p:spPr>
          <a:xfrm>
            <a:off x="685800" y="1752600"/>
            <a:ext cx="7772400" cy="4610100"/>
          </a:xfrm>
        </p:spPr>
        <p:txBody>
          <a:bodyPr vert="horz" wrap="square" lIns="92075" tIns="46038" rIns="92075" bIns="46038" anchor="t" anchorCtr="0"/>
          <a:lstStyle/>
          <a:p>
            <a:pPr eaLnBrk="1" hangingPunct="1"/>
            <a:r>
              <a:rPr lang="en-US" dirty="0"/>
              <a:t>        4</a:t>
            </a:r>
            <a:r>
              <a:rPr lang="zh-CN" altLang="en-US" dirty="0"/>
              <a:t>、在政治法律方面，要建立人民民主专政的政治制度和完备的法律体系，坚持无产阶级领导下最广泛的民族统一战线和日益健全的民主集中制；</a:t>
            </a:r>
          </a:p>
          <a:p>
            <a:pPr eaLnBrk="1" hangingPunct="1"/>
            <a:r>
              <a:rPr lang="en-US" altLang="zh-CN" dirty="0"/>
              <a:t>        5</a:t>
            </a:r>
            <a:r>
              <a:rPr lang="zh-CN" altLang="en-US" dirty="0"/>
              <a:t>、在意识形态方面，要大力加强以共产主义思想为核心的社会主义精神文明建设，不断提高人民的科学文化素养和思想道德情操。</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25</a:t>
            </a:fld>
            <a:endParaRPr lang="zh-CN" altLang="en-US" sz="1400" dirty="0"/>
          </a:p>
        </p:txBody>
      </p:sp>
      <p:sp>
        <p:nvSpPr>
          <p:cNvPr id="27652" name="Rectangle 2"/>
          <p:cNvSpPr>
            <a:spLocks noGrp="1"/>
          </p:cNvSpPr>
          <p:nvPr>
            <p:ph type="title"/>
          </p:nvPr>
        </p:nvSpPr>
        <p:spPr>
          <a:xfrm>
            <a:off x="685800" y="609600"/>
            <a:ext cx="8145780" cy="1143000"/>
          </a:xfrm>
        </p:spPr>
        <p:txBody>
          <a:bodyPr vert="horz" wrap="square" lIns="92075" tIns="46038" rIns="92075" bIns="46038" anchor="ctr" anchorCtr="0"/>
          <a:lstStyle/>
          <a:p>
            <a:pPr eaLnBrk="1" hangingPunct="1"/>
            <a:r>
              <a:rPr lang="zh-CN" altLang="en-US" sz="4000" b="1" dirty="0">
                <a:sym typeface="+mn-ea"/>
              </a:rPr>
              <a:t>（四）初级阶段生产关系的特殊性</a:t>
            </a:r>
          </a:p>
        </p:txBody>
      </p:sp>
      <p:sp>
        <p:nvSpPr>
          <p:cNvPr id="27653" name="Rectangle 3"/>
          <p:cNvSpPr>
            <a:spLocks noGrp="1"/>
          </p:cNvSpPr>
          <p:nvPr>
            <p:ph idx="1"/>
          </p:nvPr>
        </p:nvSpPr>
        <p:spPr/>
        <p:txBody>
          <a:bodyPr vert="horz" wrap="square" lIns="92075" tIns="46038" rIns="92075" bIns="46038" anchor="t" anchorCtr="0"/>
          <a:lstStyle/>
          <a:p>
            <a:pPr eaLnBrk="1" hangingPunct="1">
              <a:lnSpc>
                <a:spcPct val="150000"/>
              </a:lnSpc>
            </a:pPr>
            <a:r>
              <a:rPr lang="en-US" altLang="zh-CN" dirty="0"/>
              <a:t>1</a:t>
            </a:r>
            <a:r>
              <a:rPr lang="zh-CN" altLang="en-US" dirty="0"/>
              <a:t>、公有制生产关系的主体性；</a:t>
            </a:r>
          </a:p>
          <a:p>
            <a:pPr eaLnBrk="1" hangingPunct="1">
              <a:lnSpc>
                <a:spcPct val="150000"/>
              </a:lnSpc>
            </a:pPr>
            <a:r>
              <a:rPr lang="en-US" altLang="zh-CN" dirty="0"/>
              <a:t>2</a:t>
            </a:r>
            <a:r>
              <a:rPr lang="zh-CN" altLang="en-US" dirty="0"/>
              <a:t>、多种生产关系的并存性；</a:t>
            </a:r>
          </a:p>
          <a:p>
            <a:pPr eaLnBrk="1" hangingPunct="1">
              <a:lnSpc>
                <a:spcPct val="150000"/>
              </a:lnSpc>
            </a:pPr>
            <a:r>
              <a:rPr lang="en-US" altLang="zh-CN" dirty="0"/>
              <a:t>3</a:t>
            </a:r>
            <a:r>
              <a:rPr lang="zh-CN" altLang="en-US" dirty="0"/>
              <a:t>、不同生产关系的兼容性。</a:t>
            </a:r>
          </a:p>
          <a:p>
            <a:pPr marL="0" indent="0" eaLnBrk="1" hangingPunct="1">
              <a:lnSpc>
                <a:spcPct val="150000"/>
              </a:lnSpc>
              <a:buNone/>
            </a:pPr>
            <a:endParaRPr lang="zh-CN" altLang="en-US" dirty="0"/>
          </a:p>
          <a:p>
            <a:pPr eaLnBrk="1" hangingPunct="1"/>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课后习题</a:t>
            </a:r>
          </a:p>
        </p:txBody>
      </p:sp>
      <p:sp>
        <p:nvSpPr>
          <p:cNvPr id="3" name="内容占位符 2"/>
          <p:cNvSpPr>
            <a:spLocks noGrp="1"/>
          </p:cNvSpPr>
          <p:nvPr>
            <p:ph idx="1"/>
          </p:nvPr>
        </p:nvSpPr>
        <p:spPr>
          <a:xfrm>
            <a:off x="755650" y="1752600"/>
            <a:ext cx="7772400" cy="4114800"/>
          </a:xfrm>
        </p:spPr>
        <p:txBody>
          <a:bodyPr/>
          <a:lstStyle/>
          <a:p>
            <a:r>
              <a:rPr lang="zh-CN" altLang="en-US" sz="4000" b="1" dirty="0"/>
              <a:t>一、概念题</a:t>
            </a:r>
          </a:p>
          <a:p>
            <a:r>
              <a:rPr lang="zh-CN" altLang="en-US" dirty="0"/>
              <a:t>1、封建生产关系；</a:t>
            </a:r>
          </a:p>
          <a:p>
            <a:r>
              <a:rPr lang="zh-CN" altLang="en-US" dirty="0"/>
              <a:t>2、资本主义基本矛盾；</a:t>
            </a:r>
          </a:p>
          <a:p>
            <a:r>
              <a:rPr lang="zh-CN" altLang="en-US" dirty="0"/>
              <a:t>3、共产主义社会；</a:t>
            </a:r>
          </a:p>
          <a:p>
            <a:r>
              <a:rPr lang="zh-CN" altLang="en-US" dirty="0"/>
              <a:t>4、社会主义社会；</a:t>
            </a:r>
          </a:p>
          <a:p>
            <a:r>
              <a:rPr lang="zh-CN" altLang="en-US" dirty="0"/>
              <a:t>5、社会主义初级阶段。</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p:txBody>
          <a:bodyPr/>
          <a:lstStyle/>
          <a:p>
            <a:r>
              <a:rPr lang="zh-CN" altLang="en-US"/>
              <a:t>1、政治经济学本质上是一门―――科学。随着生产力的发展和生产关系的变更，人类社会经历了―――社会、―――社会、――――社会和――――社会。</a:t>
            </a:r>
          </a:p>
          <a:p>
            <a:r>
              <a:rPr lang="zh-CN" altLang="en-US"/>
              <a:t>2、在原始社会里，按照生产工具的区别，生产力发展可分为二个阶段：――――时代与――――时代。</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二、填充题</a:t>
            </a:r>
          </a:p>
        </p:txBody>
      </p:sp>
      <p:sp>
        <p:nvSpPr>
          <p:cNvPr id="3" name="内容占位符 2"/>
          <p:cNvSpPr>
            <a:spLocks noGrp="1"/>
          </p:cNvSpPr>
          <p:nvPr>
            <p:ph idx="1"/>
          </p:nvPr>
        </p:nvSpPr>
        <p:spPr>
          <a:xfrm>
            <a:off x="755650" y="1772920"/>
            <a:ext cx="7772400" cy="4114800"/>
          </a:xfrm>
        </p:spPr>
        <p:txBody>
          <a:bodyPr/>
          <a:lstStyle/>
          <a:p>
            <a:r>
              <a:rPr lang="zh-CN" altLang="en-US"/>
              <a:t>3、资本主义经济制度大体经过了三个阶段，即――――资本主义、――――资本主义和――――资本主义。</a:t>
            </a:r>
          </a:p>
          <a:p>
            <a:r>
              <a:rPr lang="zh-CN" altLang="en-US"/>
              <a:t>4、在对共产主义社会的认识上，我们要反对两种倾向：一是左倾的――――，二是右倾的――――。</a:t>
            </a:r>
          </a:p>
          <a:p>
            <a:r>
              <a:rPr lang="zh-CN" altLang="en-US"/>
              <a:t>5、在分配关系上，――――与――――是区分社会主义与共产主义的重要标志。</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8437245" cy="4700905"/>
          </a:xfrm>
        </p:spPr>
        <p:txBody>
          <a:bodyPr/>
          <a:lstStyle/>
          <a:p>
            <a:pPr algn="l"/>
            <a:r>
              <a:t>1、恩格斯说：“（①使用棍棒、②石制工具、③制陶工艺、④摩擦生火）第一次使人支配了一种自然力，从而最终把人同动物界分开。”          </a:t>
            </a:r>
            <a:r>
              <a:rPr lang="en-US"/>
              <a:t>                                             </a:t>
            </a:r>
            <a:r>
              <a:t>（     ）</a:t>
            </a:r>
          </a:p>
          <a:p>
            <a:pPr algn="l"/>
            <a:r>
              <a:t>2、（①原始社会、②奴隶社会、③封建社会、④资本主义社会）是人类历史上第一个以生产资料私有制为基础的阶级社会。</a:t>
            </a:r>
          </a:p>
          <a:p>
            <a:pPr marL="0" indent="0" algn="l">
              <a:buNone/>
            </a:pPr>
            <a:r>
              <a:rPr lang="en-US" altLang="zh-CN"/>
              <a:t>                                                                   </a:t>
            </a:r>
            <a:r>
              <a:rPr lang="zh-CN"/>
              <a:t>（</a:t>
            </a:r>
            <a:r>
              <a:rPr lang="en-US" altLang="zh-CN"/>
              <a:t>     </a:t>
            </a:r>
            <a:r>
              <a:rPr lang="zh-CN"/>
              <a:t>）</a:t>
            </a:r>
            <a:r>
              <a:t>                 </a:t>
            </a:r>
            <a:r>
              <a:rPr lang="en-US"/>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717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a:t>
            </a:fld>
            <a:endParaRPr lang="zh-CN" altLang="en-US" sz="1400" dirty="0"/>
          </a:p>
        </p:txBody>
      </p:sp>
      <p:sp>
        <p:nvSpPr>
          <p:cNvPr id="7172" name="Rectangle 2"/>
          <p:cNvSpPr>
            <a:spLocks noGrp="1"/>
          </p:cNvSpPr>
          <p:nvPr>
            <p:ph type="title"/>
          </p:nvPr>
        </p:nvSpPr>
        <p:spPr/>
        <p:txBody>
          <a:bodyPr vert="horz" wrap="square" lIns="92075" tIns="46038" rIns="92075" bIns="46038" anchor="ctr" anchorCtr="0"/>
          <a:lstStyle/>
          <a:p>
            <a:pPr eaLnBrk="1" hangingPunct="1"/>
            <a:r>
              <a:rPr lang="zh-CN" altLang="en-US" sz="4000" b="1" dirty="0"/>
              <a:t>第二章的主要内容</a:t>
            </a:r>
          </a:p>
        </p:txBody>
      </p:sp>
      <p:sp>
        <p:nvSpPr>
          <p:cNvPr id="7173" name="Rectangle 3"/>
          <p:cNvSpPr>
            <a:spLocks noGrp="1"/>
          </p:cNvSpPr>
          <p:nvPr>
            <p:ph idx="1"/>
          </p:nvPr>
        </p:nvSpPr>
        <p:spPr>
          <a:xfrm>
            <a:off x="1187450" y="1773238"/>
            <a:ext cx="7772400" cy="4114800"/>
          </a:xfrm>
        </p:spPr>
        <p:txBody>
          <a:bodyPr vert="horz" wrap="square" lIns="92075" tIns="46038" rIns="92075" bIns="46038" anchor="t" anchorCtr="0"/>
          <a:lstStyle/>
          <a:p>
            <a:pPr algn="just" eaLnBrk="1" hangingPunct="1">
              <a:lnSpc>
                <a:spcPct val="150000"/>
              </a:lnSpc>
            </a:pPr>
            <a:r>
              <a:rPr lang="zh-CN" altLang="en-US" dirty="0">
                <a:latin typeface="宋体" panose="02010600030101010101" pitchFamily="2" charset="-122"/>
              </a:rPr>
              <a:t>一、资本主义之前的社会；</a:t>
            </a:r>
          </a:p>
          <a:p>
            <a:pPr algn="just" eaLnBrk="1" hangingPunct="1">
              <a:lnSpc>
                <a:spcPct val="150000"/>
              </a:lnSpc>
            </a:pPr>
            <a:r>
              <a:rPr lang="zh-CN" altLang="en-GB" dirty="0">
                <a:latin typeface="宋体" panose="02010600030101010101" pitchFamily="2" charset="-122"/>
              </a:rPr>
              <a:t>二、资本主义的发展阶段</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三、共产主义的两个阶段</a:t>
            </a:r>
            <a:r>
              <a:rPr lang="zh-CN" altLang="en-US" dirty="0">
                <a:latin typeface="宋体" panose="02010600030101010101" pitchFamily="2" charset="-122"/>
              </a:rPr>
              <a:t>；</a:t>
            </a:r>
            <a:endParaRPr lang="zh-CN" altLang="en-GB" dirty="0">
              <a:latin typeface="宋体" panose="02010600030101010101" pitchFamily="2" charset="-122"/>
            </a:endParaRPr>
          </a:p>
          <a:p>
            <a:pPr algn="just" eaLnBrk="1" hangingPunct="1">
              <a:lnSpc>
                <a:spcPct val="150000"/>
              </a:lnSpc>
            </a:pPr>
            <a:r>
              <a:rPr lang="zh-CN" altLang="en-GB" dirty="0">
                <a:latin typeface="宋体" panose="02010600030101010101" pitchFamily="2" charset="-122"/>
              </a:rPr>
              <a:t>四、社会主义的初级阶段</a:t>
            </a:r>
            <a:r>
              <a:rPr lang="zh-CN" altLang="en-US" dirty="0">
                <a:latin typeface="宋体" panose="02010600030101010101" pitchFamily="2" charset="-122"/>
              </a:rPr>
              <a:t>。</a:t>
            </a:r>
            <a:endParaRPr lang="zh-CN" altLang="en-GB" dirty="0">
              <a:latin typeface="宋体" panose="02010600030101010101" pitchFamily="2" charset="-122"/>
            </a:endParaRPr>
          </a:p>
          <a:p>
            <a:pPr marL="0" indent="0" eaLnBrk="1" hangingPunct="1">
              <a:buNone/>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591820" y="1981200"/>
            <a:ext cx="7920355" cy="4700905"/>
          </a:xfrm>
        </p:spPr>
        <p:txBody>
          <a:bodyPr/>
          <a:lstStyle/>
          <a:p>
            <a:pPr algn="l"/>
            <a:r>
              <a:t>3、地主以（①工资、②利润、③地租、④税收）的形式剥削农民的剩余劳动，这就是封建生产关系的基本特征。   </a:t>
            </a:r>
            <a:r>
              <a:rPr lang="zh-CN"/>
              <a:t>（</a:t>
            </a:r>
            <a:r>
              <a:rPr lang="en-US" altLang="zh-CN"/>
              <a:t>     </a:t>
            </a:r>
            <a:r>
              <a:rPr lang="zh-CN"/>
              <a:t>）</a:t>
            </a:r>
            <a:r>
              <a:t>                  </a:t>
            </a:r>
            <a:r>
              <a:rPr lang="en-US"/>
              <a:t>                         </a:t>
            </a:r>
          </a:p>
          <a:p>
            <a:pPr algn="l"/>
            <a:r>
              <a:t>4、改造个体劳动者的私有制，是要建立社会主义劳动群众的（①个人所有制、②集体所有制、③国家所有制、④全民所有制）。</a:t>
            </a:r>
            <a:r>
              <a:rPr lang="en-US"/>
              <a:t>                                              </a:t>
            </a:r>
            <a:r>
              <a:rPr lang="zh-CN"/>
              <a:t>（</a:t>
            </a:r>
            <a:r>
              <a:rPr lang="en-US" altLang="zh-CN"/>
              <a:t>     </a:t>
            </a:r>
            <a:r>
              <a:rPr lang="zh-CN"/>
              <a:t>）</a:t>
            </a:r>
            <a:r>
              <a:t>             </a:t>
            </a:r>
            <a:r>
              <a:rPr lang="en-US"/>
              <a:t>                  </a:t>
            </a:r>
            <a:r>
              <a:t>           </a:t>
            </a:r>
            <a:r>
              <a:rPr lang="en-US"/>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三、单项选择题</a:t>
            </a:r>
          </a:p>
        </p:txBody>
      </p:sp>
      <p:sp>
        <p:nvSpPr>
          <p:cNvPr id="3" name="内容占位符 2"/>
          <p:cNvSpPr>
            <a:spLocks noGrp="1"/>
          </p:cNvSpPr>
          <p:nvPr>
            <p:ph idx="1"/>
          </p:nvPr>
        </p:nvSpPr>
        <p:spPr>
          <a:xfrm>
            <a:off x="755650" y="2132965"/>
            <a:ext cx="7279005" cy="3255645"/>
          </a:xfrm>
        </p:spPr>
        <p:txBody>
          <a:bodyPr/>
          <a:lstStyle/>
          <a:p>
            <a:pPr algn="l"/>
            <a:r>
              <a:t>5、（①股份制、②个体劳动、③集体劳动、④产品经济）是社会化大生产和市场经济相结合的产物。     </a:t>
            </a:r>
            <a:r>
              <a:rPr lang="zh-CN"/>
              <a:t>（</a:t>
            </a:r>
            <a:r>
              <a:rPr lang="en-US" altLang="zh-CN"/>
              <a:t>     </a:t>
            </a:r>
            <a:r>
              <a:rPr lang="zh-CN"/>
              <a:t>）</a:t>
            </a:r>
            <a:r>
              <a:t>                                  </a:t>
            </a:r>
            <a:r>
              <a:rPr lang="en-US"/>
              <a:t>              </a:t>
            </a:r>
            <a:r>
              <a:t>             </a:t>
            </a:r>
            <a:r>
              <a:rPr lang="en-US"/>
              <a:t>                  </a:t>
            </a:r>
            <a:r>
              <a:t>           </a:t>
            </a:r>
            <a:r>
              <a:rPr lang="en-US"/>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700530"/>
            <a:ext cx="7772400" cy="4638675"/>
          </a:xfrm>
        </p:spPr>
        <p:txBody>
          <a:bodyPr/>
          <a:lstStyle/>
          <a:p>
            <a:r>
              <a:t>1、资本主义经济制度的历史演变大体经历了几个发展阶段，即（①资本的原始积累、②自由竞争的资本主义、③私人垄断资本主义、④国家垄断资本主义、⑤社会帝国主义）。    </a:t>
            </a:r>
            <a:r>
              <a:rPr lang="en-US"/>
              <a:t>           </a:t>
            </a:r>
            <a:r>
              <a:t>  </a:t>
            </a:r>
            <a:r>
              <a:rPr>
                <a:sym typeface="+mn-ea"/>
              </a:rPr>
              <a:t>（         ）</a:t>
            </a:r>
            <a:r>
              <a:t>                                </a:t>
            </a:r>
          </a:p>
          <a:p>
            <a:r>
              <a:t>2、我国建立社会主义经济制度有以下几种途径：（①没收官僚资本、②打击地主富农、③赎买民族资本、④团结广大农民、⑤实现合作化）。</a:t>
            </a:r>
            <a:r>
              <a:rPr lang="en-US"/>
              <a:t>        </a:t>
            </a:r>
            <a:r>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557020"/>
            <a:ext cx="8295640" cy="5183505"/>
          </a:xfrm>
        </p:spPr>
        <p:txBody>
          <a:bodyPr/>
          <a:lstStyle/>
          <a:p>
            <a:r>
              <a:t>3、社会主义初级阶段生产关系的特殊性表现为：（①公有制生产关系的主体性、②在意识形态上的一致性、 ③多种生产关系的并存性、④不同生产关系的兼容性、⑤韬光养晦的隐蔽性）。  </a:t>
            </a:r>
            <a:r>
              <a:rPr lang="en-US"/>
              <a:t>                        </a:t>
            </a:r>
            <a:r>
              <a:t> </a:t>
            </a:r>
            <a:r>
              <a:rPr>
                <a:sym typeface="+mn-ea"/>
              </a:rPr>
              <a:t>（         ）</a:t>
            </a:r>
            <a:r>
              <a:t>               </a:t>
            </a:r>
          </a:p>
          <a:p>
            <a:r>
              <a:t>4、在社会主义初级阶段，为了加快现代化建设，我们需要（①大量引进外资、②学习国外的先进技术、③借鉴别国的管理经验、④有限制地利用资本主义生产关系、⑤鼓励人口外流）。                        </a:t>
            </a:r>
            <a:r>
              <a:rPr lang="en-US"/>
              <a:t>      </a:t>
            </a:r>
            <a:r>
              <a:t>    （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四、多项选择题</a:t>
            </a:r>
          </a:p>
        </p:txBody>
      </p:sp>
      <p:sp>
        <p:nvSpPr>
          <p:cNvPr id="3" name="内容占位符 2"/>
          <p:cNvSpPr>
            <a:spLocks noGrp="1"/>
          </p:cNvSpPr>
          <p:nvPr>
            <p:ph idx="1"/>
          </p:nvPr>
        </p:nvSpPr>
        <p:spPr>
          <a:xfrm>
            <a:off x="685800" y="1557020"/>
            <a:ext cx="7881620" cy="5183505"/>
          </a:xfrm>
        </p:spPr>
        <p:txBody>
          <a:bodyPr/>
          <a:lstStyle/>
          <a:p>
            <a:r>
              <a:t>5、在共产主义社会里，由于生产力的发展和单一全民所有制的实现，使（①产生剥削的条件不复存在、②阶级和阶级差别都将消亡、③国家政权将退出历史舞台、④三大差别将全部消除、⑤劳动成为生活的第一需要）。</a:t>
            </a:r>
            <a:r>
              <a:rPr lang="en-US"/>
              <a:t>                           </a:t>
            </a:r>
            <a:r>
              <a:t>（         ）</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五、简答题</a:t>
            </a:r>
          </a:p>
        </p:txBody>
      </p:sp>
      <p:sp>
        <p:nvSpPr>
          <p:cNvPr id="3" name="内容占位符 2"/>
          <p:cNvSpPr>
            <a:spLocks noGrp="1"/>
          </p:cNvSpPr>
          <p:nvPr>
            <p:ph idx="1"/>
          </p:nvPr>
        </p:nvSpPr>
        <p:spPr/>
        <p:txBody>
          <a:bodyPr/>
          <a:lstStyle/>
          <a:p>
            <a:r>
              <a:rPr lang="zh-CN" altLang="en-US"/>
              <a:t>1、我国建立社会主义经济制度的途径有哪些？</a:t>
            </a:r>
          </a:p>
          <a:p>
            <a:r>
              <a:rPr lang="zh-CN" altLang="en-US"/>
              <a:t>2、社会主义初级阶段的两个基本含义是什么？</a:t>
            </a:r>
          </a:p>
          <a:p>
            <a:r>
              <a:rPr lang="zh-CN" altLang="en-US"/>
              <a:t>3、社会主义初级阶段的生产关系有何特殊性？</a:t>
            </a:r>
          </a:p>
          <a:p>
            <a:r>
              <a:rPr lang="zh-CN" altLang="en-US"/>
              <a:t>4、经典作家描绘的共产主义有哪些基本特征？</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六、论述题</a:t>
            </a:r>
          </a:p>
        </p:txBody>
      </p:sp>
      <p:sp>
        <p:nvSpPr>
          <p:cNvPr id="3" name="内容占位符 2"/>
          <p:cNvSpPr>
            <a:spLocks noGrp="1"/>
          </p:cNvSpPr>
          <p:nvPr>
            <p:ph idx="1"/>
          </p:nvPr>
        </p:nvSpPr>
        <p:spPr/>
        <p:txBody>
          <a:bodyPr/>
          <a:lstStyle/>
          <a:p>
            <a:r>
              <a:rPr lang="zh-CN" altLang="en-US"/>
              <a:t>1、如何认识社会主义初级阶段的主要矛盾及其变化？</a:t>
            </a:r>
          </a:p>
          <a:p>
            <a:r>
              <a:rPr lang="zh-CN" altLang="en-US"/>
              <a:t>2、社会主义初级阶段形成的原因和主要特征是什么？</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2021/6/1</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819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a:t>
            </a:fld>
            <a:endParaRPr lang="zh-CN" altLang="en-US" sz="1400" dirty="0"/>
          </a:p>
        </p:txBody>
      </p:sp>
      <p:sp>
        <p:nvSpPr>
          <p:cNvPr id="8196" name="Rectangle 2"/>
          <p:cNvSpPr>
            <a:spLocks noGrp="1"/>
          </p:cNvSpPr>
          <p:nvPr>
            <p:ph type="title"/>
          </p:nvPr>
        </p:nvSpPr>
        <p:spPr>
          <a:xfrm>
            <a:off x="827088" y="836930"/>
            <a:ext cx="7772400" cy="1143000"/>
          </a:xfrm>
        </p:spPr>
        <p:txBody>
          <a:bodyPr vert="horz" wrap="square" lIns="92075" tIns="46038" rIns="92075" bIns="46038" anchor="ctr" anchorCtr="0"/>
          <a:lstStyle/>
          <a:p>
            <a:pPr eaLnBrk="1" hangingPunct="1"/>
            <a:r>
              <a:rPr lang="zh-CN" altLang="en-US" sz="4000" b="1" dirty="0">
                <a:latin typeface="宋体" panose="02010600030101010101" pitchFamily="2" charset="-122"/>
                <a:sym typeface="+mn-ea"/>
              </a:rPr>
              <a:t>一、资本主义之前的社会</a:t>
            </a:r>
            <a:br>
              <a:rPr lang="zh-CN" altLang="en-US" sz="4000" b="1" dirty="0">
                <a:latin typeface="宋体" panose="02010600030101010101" pitchFamily="2" charset="-122"/>
              </a:rPr>
            </a:br>
            <a:endParaRPr lang="zh-CN" altLang="en-US" sz="4000" dirty="0"/>
          </a:p>
        </p:txBody>
      </p:sp>
      <p:sp>
        <p:nvSpPr>
          <p:cNvPr id="8197" name="Rectangle 3"/>
          <p:cNvSpPr>
            <a:spLocks noGrp="1"/>
          </p:cNvSpPr>
          <p:nvPr>
            <p:ph idx="1"/>
          </p:nvPr>
        </p:nvSpPr>
        <p:spPr>
          <a:xfrm>
            <a:off x="1042988" y="1773238"/>
            <a:ext cx="7772400" cy="4114800"/>
          </a:xfrm>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（一）原始社会的生产关系；</a:t>
            </a:r>
          </a:p>
          <a:p>
            <a:pPr algn="just" eaLnBrk="1" hangingPunct="1">
              <a:lnSpc>
                <a:spcPct val="150000"/>
              </a:lnSpc>
              <a:buClrTx/>
              <a:buSzTx/>
              <a:buFontTx/>
            </a:pPr>
            <a:r>
              <a:rPr lang="zh-CN" altLang="en-US" dirty="0">
                <a:latin typeface="宋体" panose="02010600030101010101" pitchFamily="2" charset="-122"/>
              </a:rPr>
              <a:t>（二）奴隶社会的生产关系；</a:t>
            </a:r>
          </a:p>
          <a:p>
            <a:pPr algn="just" eaLnBrk="1" hangingPunct="1">
              <a:lnSpc>
                <a:spcPct val="150000"/>
              </a:lnSpc>
              <a:buClrTx/>
              <a:buSzTx/>
              <a:buFontTx/>
            </a:pPr>
            <a:r>
              <a:rPr lang="zh-CN" altLang="en-US" dirty="0">
                <a:latin typeface="宋体" panose="02010600030101010101" pitchFamily="2" charset="-122"/>
              </a:rPr>
              <a:t>（三）封建社会的生产关系。</a:t>
            </a:r>
          </a:p>
          <a:p>
            <a:pPr marL="0" indent="0" eaLnBrk="1" hangingPunct="1">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5</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（一）原始社会的生产关系</a:t>
            </a:r>
            <a:endParaRPr lang="zh-CN" altLang="en-US" sz="4000" dirty="0"/>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生产资料归部落公有，集体劳动，平均分配，这就是原始公有制的基本经济特征。</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6</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（二）奴隶社会的生产关系</a:t>
            </a:r>
            <a:endParaRPr lang="zh-CN" altLang="en-US" sz="4000" dirty="0"/>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奴隶主占有生产资料和奴隶，公开强制奴隶劳动，占有奴隶的全部剩余劳动和部分必要劳动，这就是奴隶社会生产关系的基本特征。</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7</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sym typeface="+mn-ea"/>
              </a:rPr>
              <a:t>（三）封建社会的生产关系</a:t>
            </a:r>
            <a:endParaRPr lang="zh-CN" altLang="en-US" sz="4000" dirty="0"/>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地主拥有土地和部分占有农奴的权力，农奴还不能完全摆脱对地主的人身依附关系，地主以地租的形式剥削农奴和农民的剩余劳动，这就是封建生产关系的基本特征。</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8</a:t>
            </a:fld>
            <a:endParaRPr lang="zh-CN" altLang="en-US" sz="1400" dirty="0"/>
          </a:p>
        </p:txBody>
      </p:sp>
      <p:sp>
        <p:nvSpPr>
          <p:cNvPr id="10244" name="Rectangle 2"/>
          <p:cNvSpPr>
            <a:spLocks noGrp="1"/>
          </p:cNvSpPr>
          <p:nvPr>
            <p:ph type="title"/>
          </p:nvPr>
        </p:nvSpPr>
        <p:spPr/>
        <p:txBody>
          <a:bodyPr vert="horz" wrap="square" lIns="92075" tIns="46038" rIns="92075" bIns="46038" anchor="ctr" anchorCtr="0"/>
          <a:lstStyle/>
          <a:p>
            <a:pPr eaLnBrk="1" hangingPunct="1"/>
            <a:r>
              <a:rPr lang="zh-CN" altLang="en-GB" b="1" dirty="0">
                <a:latin typeface="宋体" panose="02010600030101010101" pitchFamily="2" charset="-122"/>
                <a:sym typeface="+mn-ea"/>
              </a:rPr>
              <a:t>二、资本主义的发展阶段</a:t>
            </a:r>
            <a:endParaRPr lang="zh-CN" altLang="en-US" b="1" dirty="0"/>
          </a:p>
        </p:txBody>
      </p:sp>
      <p:sp>
        <p:nvSpPr>
          <p:cNvPr id="10245" name="Rectangle 3"/>
          <p:cNvSpPr>
            <a:spLocks noGrp="1"/>
          </p:cNvSpPr>
          <p:nvPr>
            <p:ph idx="1"/>
          </p:nvPr>
        </p:nvSpPr>
        <p:spPr/>
        <p:txBody>
          <a:bodyPr vert="horz" wrap="square" lIns="92075" tIns="46038" rIns="92075" bIns="46038" anchor="t" anchorCtr="0"/>
          <a:lstStyle/>
          <a:p>
            <a:pPr algn="just" eaLnBrk="1" hangingPunct="1">
              <a:lnSpc>
                <a:spcPct val="150000"/>
              </a:lnSpc>
              <a:buClrTx/>
              <a:buSzTx/>
              <a:buFontTx/>
            </a:pPr>
            <a:r>
              <a:rPr lang="zh-CN" altLang="en-US" dirty="0">
                <a:latin typeface="宋体" panose="02010600030101010101" pitchFamily="2" charset="-122"/>
              </a:rPr>
              <a:t>（一）资本主义生产关系的形成；</a:t>
            </a:r>
          </a:p>
          <a:p>
            <a:pPr algn="just" eaLnBrk="1" hangingPunct="1">
              <a:lnSpc>
                <a:spcPct val="150000"/>
              </a:lnSpc>
              <a:buClrTx/>
              <a:buSzTx/>
              <a:buFontTx/>
            </a:pPr>
            <a:r>
              <a:rPr lang="zh-CN" altLang="en-US" dirty="0">
                <a:latin typeface="宋体" panose="02010600030101010101" pitchFamily="2" charset="-122"/>
              </a:rPr>
              <a:t>（二）资本主义经济制度的演变。</a:t>
            </a:r>
          </a:p>
          <a:p>
            <a:pPr eaLnBrk="1" hangingPunct="1"/>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2021/6/1</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9</a:t>
            </a:fld>
            <a:endParaRPr lang="zh-CN" altLang="en-US" sz="1400" dirty="0"/>
          </a:p>
        </p:txBody>
      </p:sp>
      <p:sp>
        <p:nvSpPr>
          <p:cNvPr id="11268" name="Rectangle 2"/>
          <p:cNvSpPr>
            <a:spLocks noGrp="1"/>
          </p:cNvSpPr>
          <p:nvPr>
            <p:ph type="title"/>
          </p:nvPr>
        </p:nvSpPr>
        <p:spPr>
          <a:xfrm>
            <a:off x="685800" y="620395"/>
            <a:ext cx="7772400" cy="1143000"/>
          </a:xfrm>
        </p:spPr>
        <p:txBody>
          <a:bodyPr vert="horz" wrap="square" lIns="92075" tIns="46038" rIns="92075" bIns="46038" anchor="ctr" anchorCtr="0"/>
          <a:lstStyle/>
          <a:p>
            <a:pPr eaLnBrk="1" hangingPunct="1"/>
            <a:r>
              <a:rPr lang="zh-CN" altLang="en-US" sz="4000" b="1" dirty="0"/>
              <a:t>（一）</a:t>
            </a:r>
            <a:r>
              <a:rPr lang="zh-CN" altLang="en-US" sz="4000" b="1" dirty="0">
                <a:sym typeface="+mn-ea"/>
              </a:rPr>
              <a:t>资本主义生产关系的形成</a:t>
            </a:r>
            <a:endParaRPr lang="zh-CN" altLang="en-US" sz="4000" b="1" dirty="0"/>
          </a:p>
        </p:txBody>
      </p:sp>
      <p:sp>
        <p:nvSpPr>
          <p:cNvPr id="11269" name="Rectangle 3"/>
          <p:cNvSpPr>
            <a:spLocks noGrp="1"/>
          </p:cNvSpPr>
          <p:nvPr>
            <p:ph idx="1"/>
          </p:nvPr>
        </p:nvSpPr>
        <p:spPr/>
        <p:txBody>
          <a:bodyPr vert="horz" wrap="square" lIns="92075" tIns="46038" rIns="92075" bIns="46038" anchor="t" anchorCtr="0"/>
          <a:lstStyle/>
          <a:p>
            <a:pPr eaLnBrk="1" hangingPunct="1"/>
            <a:r>
              <a:rPr lang="zh-CN" altLang="en-US" dirty="0"/>
              <a:t>        小商品生产其中蕴涵的私人劳动与社会劳动的矛盾成为产生资本主义生产关系的萌芽。</a:t>
            </a: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13</TotalTime>
  <Words>1706</Words>
  <Application>Microsoft Office PowerPoint</Application>
  <PresentationFormat>全屏显示(4:3)</PresentationFormat>
  <Paragraphs>187</Paragraphs>
  <Slides>36</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36</vt:i4>
      </vt:variant>
    </vt:vector>
  </HeadingPairs>
  <TitlesOfParts>
    <vt:vector size="42" baseType="lpstr">
      <vt:lpstr>黑体</vt:lpstr>
      <vt:lpstr>宋体</vt:lpstr>
      <vt:lpstr>Arial</vt:lpstr>
      <vt:lpstr>Times New Roman</vt:lpstr>
      <vt:lpstr>时代型模板</vt:lpstr>
      <vt:lpstr>1_时代型模板</vt:lpstr>
      <vt:lpstr>《政治经济学通论》  （第3版）</vt:lpstr>
      <vt:lpstr>第二章 生产关系</vt:lpstr>
      <vt:lpstr>第二章的主要内容</vt:lpstr>
      <vt:lpstr>一、资本主义之前的社会 </vt:lpstr>
      <vt:lpstr>（一）原始社会的生产关系</vt:lpstr>
      <vt:lpstr>（二）奴隶社会的生产关系</vt:lpstr>
      <vt:lpstr>（三）封建社会的生产关系</vt:lpstr>
      <vt:lpstr>二、资本主义的发展阶段</vt:lpstr>
      <vt:lpstr>（一）资本主义生产关系的形成</vt:lpstr>
      <vt:lpstr>（二）资本主义经济制度的演变</vt:lpstr>
      <vt:lpstr>1、自由竞争的资本主义</vt:lpstr>
      <vt:lpstr>1、自由竞争的资本主义</vt:lpstr>
      <vt:lpstr>2、私人垄断资本主义</vt:lpstr>
      <vt:lpstr>3、国家垄断资本主义</vt:lpstr>
      <vt:lpstr>三、共产主义的两个阶段</vt:lpstr>
      <vt:lpstr>（一）社会主义和共产主义的提出</vt:lpstr>
      <vt:lpstr>（二）共产主义是最美好的社会制度</vt:lpstr>
      <vt:lpstr>（三）社会主义是共产主义的第一阶段</vt:lpstr>
      <vt:lpstr>（四）中国社会主义经济制度的建立</vt:lpstr>
      <vt:lpstr>四、社会主义的初级阶段</vt:lpstr>
      <vt:lpstr>（一）社会主义初级阶段的含义</vt:lpstr>
      <vt:lpstr>（二）社会主义初级阶段的主要矛盾</vt:lpstr>
      <vt:lpstr>（三）社会主义初级阶段的基本特征</vt:lpstr>
      <vt:lpstr>（三）社会主义初级阶段的基本特征</vt:lpstr>
      <vt:lpstr>（四）初级阶段生产关系的特殊性</vt:lpstr>
      <vt:lpstr>课后习题</vt:lpstr>
      <vt:lpstr>二、填充题</vt:lpstr>
      <vt:lpstr>二、填充题</vt:lpstr>
      <vt:lpstr>三、单项选择题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73</cp:revision>
  <dcterms:created xsi:type="dcterms:W3CDTF">2003-12-08T08:33:00Z</dcterms:created>
  <dcterms:modified xsi:type="dcterms:W3CDTF">2021-06-01T07:57:47Z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7CCC86AC40FE4F938F96BA03F86B1A61</vt:lpwstr>
  </property>
  <property fmtid="{D5CDD505-2E9C-101B-9397-08002B2CF9AE}" pid="3" name="KSOProductBuildVer">
    <vt:lpwstr>2052-11.1.0.10495</vt:lpwstr>
  </property>
</Properties>
</file>