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 id="2147483694" r:id="rId3"/>
  </p:sldMasterIdLst>
  <p:notesMasterIdLst>
    <p:notesMasterId r:id="rId87"/>
  </p:notesMasterIdLst>
  <p:sldIdLst>
    <p:sldId id="1125" r:id="rId4"/>
    <p:sldId id="1129" r:id="rId5"/>
    <p:sldId id="1128" r:id="rId6"/>
    <p:sldId id="1126" r:id="rId7"/>
    <p:sldId id="1127" r:id="rId8"/>
    <p:sldId id="1130" r:id="rId9"/>
    <p:sldId id="1134" r:id="rId10"/>
    <p:sldId id="1137" r:id="rId11"/>
    <p:sldId id="1138" r:id="rId12"/>
    <p:sldId id="1139" r:id="rId13"/>
    <p:sldId id="1135" r:id="rId14"/>
    <p:sldId id="1140" r:id="rId15"/>
    <p:sldId id="1141" r:id="rId16"/>
    <p:sldId id="1142" r:id="rId17"/>
    <p:sldId id="1136" r:id="rId18"/>
    <p:sldId id="1143" r:id="rId19"/>
    <p:sldId id="1144" r:id="rId20"/>
    <p:sldId id="1145" r:id="rId21"/>
    <p:sldId id="1146" r:id="rId22"/>
    <p:sldId id="1147" r:id="rId23"/>
    <p:sldId id="1148" r:id="rId24"/>
    <p:sldId id="1149" r:id="rId25"/>
    <p:sldId id="1158" r:id="rId26"/>
    <p:sldId id="1159" r:id="rId27"/>
    <p:sldId id="1160" r:id="rId28"/>
    <p:sldId id="1161" r:id="rId29"/>
    <p:sldId id="1162" r:id="rId30"/>
    <p:sldId id="1163" r:id="rId31"/>
    <p:sldId id="1164" r:id="rId32"/>
    <p:sldId id="1165" r:id="rId33"/>
    <p:sldId id="1166" r:id="rId34"/>
    <p:sldId id="1167" r:id="rId35"/>
    <p:sldId id="1168" r:id="rId36"/>
    <p:sldId id="1169" r:id="rId37"/>
    <p:sldId id="1170" r:id="rId38"/>
    <p:sldId id="1171" r:id="rId39"/>
    <p:sldId id="1172" r:id="rId40"/>
    <p:sldId id="1173" r:id="rId41"/>
    <p:sldId id="1174" r:id="rId42"/>
    <p:sldId id="1175" r:id="rId43"/>
    <p:sldId id="1176" r:id="rId44"/>
    <p:sldId id="1177" r:id="rId45"/>
    <p:sldId id="1178" r:id="rId46"/>
    <p:sldId id="1179" r:id="rId47"/>
    <p:sldId id="1180" r:id="rId48"/>
    <p:sldId id="1181" r:id="rId49"/>
    <p:sldId id="1182" r:id="rId50"/>
    <p:sldId id="1183" r:id="rId51"/>
    <p:sldId id="1184" r:id="rId52"/>
    <p:sldId id="1185" r:id="rId53"/>
    <p:sldId id="1186" r:id="rId54"/>
    <p:sldId id="1187" r:id="rId55"/>
    <p:sldId id="1188" r:id="rId56"/>
    <p:sldId id="1189" r:id="rId57"/>
    <p:sldId id="1190" r:id="rId58"/>
    <p:sldId id="1191" r:id="rId59"/>
    <p:sldId id="1192" r:id="rId60"/>
    <p:sldId id="1193" r:id="rId61"/>
    <p:sldId id="1194" r:id="rId62"/>
    <p:sldId id="1195" r:id="rId63"/>
    <p:sldId id="1196" r:id="rId64"/>
    <p:sldId id="1197" r:id="rId65"/>
    <p:sldId id="1198" r:id="rId66"/>
    <p:sldId id="1199" r:id="rId67"/>
    <p:sldId id="1200" r:id="rId68"/>
    <p:sldId id="1201" r:id="rId69"/>
    <p:sldId id="1202" r:id="rId70"/>
    <p:sldId id="1203" r:id="rId71"/>
    <p:sldId id="1204" r:id="rId72"/>
    <p:sldId id="1205" r:id="rId73"/>
    <p:sldId id="1206" r:id="rId74"/>
    <p:sldId id="1207" r:id="rId75"/>
    <p:sldId id="1208" r:id="rId76"/>
    <p:sldId id="1209" r:id="rId77"/>
    <p:sldId id="1150" r:id="rId78"/>
    <p:sldId id="1151" r:id="rId79"/>
    <p:sldId id="1152" r:id="rId80"/>
    <p:sldId id="1153" r:id="rId81"/>
    <p:sldId id="1154" r:id="rId82"/>
    <p:sldId id="1155" r:id="rId83"/>
    <p:sldId id="1156" r:id="rId84"/>
    <p:sldId id="1157" r:id="rId85"/>
    <p:sldId id="1131" r:id="rId86"/>
  </p:sldIdLst>
  <p:sldSz cx="9144000" cy="5143500" type="screen16x9"/>
  <p:notesSz cx="7104063" cy="10234613"/>
  <p:custDataLst>
    <p:tags r:id="rId88"/>
  </p:custDataLst>
  <p:defaultTextStyle>
    <a:defPPr>
      <a:defRPr lang="zh-CN"/>
    </a:defPPr>
    <a:lvl1pPr marL="0" algn="l" defTabSz="685703" rtl="0" eaLnBrk="1" latinLnBrk="0" hangingPunct="1">
      <a:defRPr sz="1400" kern="1200">
        <a:solidFill>
          <a:schemeClr val="tx1"/>
        </a:solidFill>
        <a:latin typeface="+mn-lt"/>
        <a:ea typeface="+mn-ea"/>
        <a:cs typeface="+mn-cs"/>
      </a:defRPr>
    </a:lvl1pPr>
    <a:lvl2pPr marL="342851" algn="l" defTabSz="685703" rtl="0" eaLnBrk="1" latinLnBrk="0" hangingPunct="1">
      <a:defRPr sz="1400" kern="1200">
        <a:solidFill>
          <a:schemeClr val="tx1"/>
        </a:solidFill>
        <a:latin typeface="+mn-lt"/>
        <a:ea typeface="+mn-ea"/>
        <a:cs typeface="+mn-cs"/>
      </a:defRPr>
    </a:lvl2pPr>
    <a:lvl3pPr marL="685703" algn="l" defTabSz="685703" rtl="0" eaLnBrk="1" latinLnBrk="0" hangingPunct="1">
      <a:defRPr sz="1400" kern="1200">
        <a:solidFill>
          <a:schemeClr val="tx1"/>
        </a:solidFill>
        <a:latin typeface="+mn-lt"/>
        <a:ea typeface="+mn-ea"/>
        <a:cs typeface="+mn-cs"/>
      </a:defRPr>
    </a:lvl3pPr>
    <a:lvl4pPr marL="1028555" algn="l" defTabSz="685703" rtl="0" eaLnBrk="1" latinLnBrk="0" hangingPunct="1">
      <a:defRPr sz="1400" kern="1200">
        <a:solidFill>
          <a:schemeClr val="tx1"/>
        </a:solidFill>
        <a:latin typeface="+mn-lt"/>
        <a:ea typeface="+mn-ea"/>
        <a:cs typeface="+mn-cs"/>
      </a:defRPr>
    </a:lvl4pPr>
    <a:lvl5pPr marL="1371405" algn="l" defTabSz="685703" rtl="0" eaLnBrk="1" latinLnBrk="0" hangingPunct="1">
      <a:defRPr sz="1400" kern="1200">
        <a:solidFill>
          <a:schemeClr val="tx1"/>
        </a:solidFill>
        <a:latin typeface="+mn-lt"/>
        <a:ea typeface="+mn-ea"/>
        <a:cs typeface="+mn-cs"/>
      </a:defRPr>
    </a:lvl5pPr>
    <a:lvl6pPr marL="1714256" algn="l" defTabSz="685703" rtl="0" eaLnBrk="1" latinLnBrk="0" hangingPunct="1">
      <a:defRPr sz="1400" kern="1200">
        <a:solidFill>
          <a:schemeClr val="tx1"/>
        </a:solidFill>
        <a:latin typeface="+mn-lt"/>
        <a:ea typeface="+mn-ea"/>
        <a:cs typeface="+mn-cs"/>
      </a:defRPr>
    </a:lvl6pPr>
    <a:lvl7pPr marL="2057108" algn="l" defTabSz="685703" rtl="0" eaLnBrk="1" latinLnBrk="0" hangingPunct="1">
      <a:defRPr sz="1400" kern="1200">
        <a:solidFill>
          <a:schemeClr val="tx1"/>
        </a:solidFill>
        <a:latin typeface="+mn-lt"/>
        <a:ea typeface="+mn-ea"/>
        <a:cs typeface="+mn-cs"/>
      </a:defRPr>
    </a:lvl7pPr>
    <a:lvl8pPr marL="2399959" algn="l" defTabSz="685703" rtl="0" eaLnBrk="1" latinLnBrk="0" hangingPunct="1">
      <a:defRPr sz="1400" kern="1200">
        <a:solidFill>
          <a:schemeClr val="tx1"/>
        </a:solidFill>
        <a:latin typeface="+mn-lt"/>
        <a:ea typeface="+mn-ea"/>
        <a:cs typeface="+mn-cs"/>
      </a:defRPr>
    </a:lvl8pPr>
    <a:lvl9pPr marL="2742809" algn="l" defTabSz="685703" rtl="0" eaLnBrk="1" latinLnBrk="0" hangingPunct="1">
      <a:defRPr sz="14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84CA1"/>
    <a:srgbClr val="5BB9FF"/>
    <a:srgbClr val="0C72EE"/>
    <a:srgbClr val="0081E2"/>
    <a:srgbClr val="159BFF"/>
    <a:srgbClr val="0594FF"/>
    <a:srgbClr val="AD8684"/>
    <a:srgbClr val="F45E62"/>
    <a:srgbClr val="C66951"/>
    <a:srgbClr val="5959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E8B1032C-EA38-4F05-BA0D-38AFFFC7BED3}" styleName="浅色样式 3 - 强调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97" autoAdjust="0"/>
    <p:restoredTop sz="99231" autoAdjust="0"/>
  </p:normalViewPr>
  <p:slideViewPr>
    <p:cSldViewPr snapToGrid="0">
      <p:cViewPr varScale="1">
        <p:scale>
          <a:sx n="60" d="100"/>
          <a:sy n="60" d="100"/>
        </p:scale>
        <p:origin x="-72" y="-438"/>
      </p:cViewPr>
      <p:guideLst>
        <p:guide orient="horz" pos="2981"/>
        <p:guide orient="horz" pos="2977"/>
        <p:guide pos="2883"/>
        <p:guide pos="5606"/>
        <p:guide pos="2265"/>
      </p:guideLst>
    </p:cSldViewPr>
  </p:slideViewPr>
  <p:outlineViewPr>
    <p:cViewPr>
      <p:scale>
        <a:sx n="33" d="100"/>
        <a:sy n="33" d="100"/>
      </p:scale>
      <p:origin x="0" y="39522"/>
    </p:cViewPr>
  </p:outlineViewPr>
  <p:notesTextViewPr>
    <p:cViewPr>
      <p:scale>
        <a:sx n="1" d="1"/>
        <a:sy n="1" d="1"/>
      </p:scale>
      <p:origin x="0" y="0"/>
    </p:cViewPr>
  </p:notesTextViewPr>
  <p:sorterViewPr>
    <p:cViewPr>
      <p:scale>
        <a:sx n="100" d="100"/>
        <a:sy n="100" d="100"/>
      </p:scale>
      <p:origin x="0" y="25854"/>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slide" Target="slides/slide60.xml"/><Relationship Id="rId68" Type="http://schemas.openxmlformats.org/officeDocument/2006/relationships/slide" Target="slides/slide65.xml"/><Relationship Id="rId76" Type="http://schemas.openxmlformats.org/officeDocument/2006/relationships/slide" Target="slides/slide73.xml"/><Relationship Id="rId84" Type="http://schemas.openxmlformats.org/officeDocument/2006/relationships/slide" Target="slides/slide81.xml"/><Relationship Id="rId89" Type="http://schemas.openxmlformats.org/officeDocument/2006/relationships/presProps" Target="presProps.xml"/><Relationship Id="rId7" Type="http://schemas.openxmlformats.org/officeDocument/2006/relationships/slide" Target="slides/slide4.xml"/><Relationship Id="rId71" Type="http://schemas.openxmlformats.org/officeDocument/2006/relationships/slide" Target="slides/slide68.xml"/><Relationship Id="rId92"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66" Type="http://schemas.openxmlformats.org/officeDocument/2006/relationships/slide" Target="slides/slide63.xml"/><Relationship Id="rId74" Type="http://schemas.openxmlformats.org/officeDocument/2006/relationships/slide" Target="slides/slide71.xml"/><Relationship Id="rId79" Type="http://schemas.openxmlformats.org/officeDocument/2006/relationships/slide" Target="slides/slide76.xml"/><Relationship Id="rId87" Type="http://schemas.openxmlformats.org/officeDocument/2006/relationships/notesMaster" Target="notesMasters/notesMaster1.xml"/><Relationship Id="rId5" Type="http://schemas.openxmlformats.org/officeDocument/2006/relationships/slide" Target="slides/slide2.xml"/><Relationship Id="rId61" Type="http://schemas.openxmlformats.org/officeDocument/2006/relationships/slide" Target="slides/slide58.xml"/><Relationship Id="rId82" Type="http://schemas.openxmlformats.org/officeDocument/2006/relationships/slide" Target="slides/slide79.xml"/><Relationship Id="rId90" Type="http://schemas.openxmlformats.org/officeDocument/2006/relationships/viewProps" Target="viewProps.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slide" Target="slides/slide61.xml"/><Relationship Id="rId69" Type="http://schemas.openxmlformats.org/officeDocument/2006/relationships/slide" Target="slides/slide66.xml"/><Relationship Id="rId77" Type="http://schemas.openxmlformats.org/officeDocument/2006/relationships/slide" Target="slides/slide74.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80" Type="http://schemas.openxmlformats.org/officeDocument/2006/relationships/slide" Target="slides/slide77.xml"/><Relationship Id="rId85" Type="http://schemas.openxmlformats.org/officeDocument/2006/relationships/slide" Target="slides/slide82.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 Id="rId67" Type="http://schemas.openxmlformats.org/officeDocument/2006/relationships/slide" Target="slides/slide64.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slide" Target="slides/slide59.xml"/><Relationship Id="rId70" Type="http://schemas.openxmlformats.org/officeDocument/2006/relationships/slide" Target="slides/slide67.xml"/><Relationship Id="rId75" Type="http://schemas.openxmlformats.org/officeDocument/2006/relationships/slide" Target="slides/slide72.xml"/><Relationship Id="rId83" Type="http://schemas.openxmlformats.org/officeDocument/2006/relationships/slide" Target="slides/slide80.xml"/><Relationship Id="rId88" Type="http://schemas.openxmlformats.org/officeDocument/2006/relationships/tags" Target="tags/tag1.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slide" Target="slides/slide78.xml"/><Relationship Id="rId86" Type="http://schemas.openxmlformats.org/officeDocument/2006/relationships/slide" Target="slides/slide83.xml"/><Relationship Id="rId4" Type="http://schemas.openxmlformats.org/officeDocument/2006/relationships/slide" Target="slides/slide1.xml"/><Relationship Id="rId9"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2018/8/5</a:t>
            </a:fld>
            <a:endParaRPr lang="zh-CN" altLang="en-US"/>
          </a:p>
        </p:txBody>
      </p:sp>
      <p:sp>
        <p:nvSpPr>
          <p:cNvPr id="4" name="幻灯片图像占位符 3"/>
          <p:cNvSpPr>
            <a:spLocks noGrp="1" noRot="1" noChangeAspect="1"/>
          </p:cNvSpPr>
          <p:nvPr>
            <p:ph type="sldImg" idx="2"/>
          </p:nvPr>
        </p:nvSpPr>
        <p:spPr>
          <a:xfrm>
            <a:off x="481013"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3416605213"/>
      </p:ext>
    </p:extLst>
  </p:cSld>
  <p:clrMap bg1="lt1" tx1="dk1" bg2="lt2" tx2="dk2" accent1="accent1" accent2="accent2" accent3="accent3" accent4="accent4" accent5="accent5" accent6="accent6" hlink="hlink" folHlink="folHlink"/>
  <p:notesStyle>
    <a:lvl1pPr marL="0" algn="l" defTabSz="685703" rtl="0" eaLnBrk="1" latinLnBrk="0" hangingPunct="1">
      <a:defRPr sz="900" kern="1200">
        <a:solidFill>
          <a:schemeClr val="tx1"/>
        </a:solidFill>
        <a:latin typeface="+mn-lt"/>
        <a:ea typeface="+mn-ea"/>
        <a:cs typeface="+mn-cs"/>
      </a:defRPr>
    </a:lvl1pPr>
    <a:lvl2pPr marL="342851" algn="l" defTabSz="685703" rtl="0" eaLnBrk="1" latinLnBrk="0" hangingPunct="1">
      <a:defRPr sz="900" kern="1200">
        <a:solidFill>
          <a:schemeClr val="tx1"/>
        </a:solidFill>
        <a:latin typeface="+mn-lt"/>
        <a:ea typeface="+mn-ea"/>
        <a:cs typeface="+mn-cs"/>
      </a:defRPr>
    </a:lvl2pPr>
    <a:lvl3pPr marL="685703" algn="l" defTabSz="685703" rtl="0" eaLnBrk="1" latinLnBrk="0" hangingPunct="1">
      <a:defRPr sz="900" kern="1200">
        <a:solidFill>
          <a:schemeClr val="tx1"/>
        </a:solidFill>
        <a:latin typeface="+mn-lt"/>
        <a:ea typeface="+mn-ea"/>
        <a:cs typeface="+mn-cs"/>
      </a:defRPr>
    </a:lvl3pPr>
    <a:lvl4pPr marL="1028555" algn="l" defTabSz="685703" rtl="0" eaLnBrk="1" latinLnBrk="0" hangingPunct="1">
      <a:defRPr sz="900" kern="1200">
        <a:solidFill>
          <a:schemeClr val="tx1"/>
        </a:solidFill>
        <a:latin typeface="+mn-lt"/>
        <a:ea typeface="+mn-ea"/>
        <a:cs typeface="+mn-cs"/>
      </a:defRPr>
    </a:lvl4pPr>
    <a:lvl5pPr marL="1371405" algn="l" defTabSz="685703" rtl="0" eaLnBrk="1" latinLnBrk="0" hangingPunct="1">
      <a:defRPr sz="900" kern="1200">
        <a:solidFill>
          <a:schemeClr val="tx1"/>
        </a:solidFill>
        <a:latin typeface="+mn-lt"/>
        <a:ea typeface="+mn-ea"/>
        <a:cs typeface="+mn-cs"/>
      </a:defRPr>
    </a:lvl5pPr>
    <a:lvl6pPr marL="1714256" algn="l" defTabSz="685703" rtl="0" eaLnBrk="1" latinLnBrk="0" hangingPunct="1">
      <a:defRPr sz="900" kern="1200">
        <a:solidFill>
          <a:schemeClr val="tx1"/>
        </a:solidFill>
        <a:latin typeface="+mn-lt"/>
        <a:ea typeface="+mn-ea"/>
        <a:cs typeface="+mn-cs"/>
      </a:defRPr>
    </a:lvl6pPr>
    <a:lvl7pPr marL="2057108" algn="l" defTabSz="685703" rtl="0" eaLnBrk="1" latinLnBrk="0" hangingPunct="1">
      <a:defRPr sz="900" kern="1200">
        <a:solidFill>
          <a:schemeClr val="tx1"/>
        </a:solidFill>
        <a:latin typeface="+mn-lt"/>
        <a:ea typeface="+mn-ea"/>
        <a:cs typeface="+mn-cs"/>
      </a:defRPr>
    </a:lvl7pPr>
    <a:lvl8pPr marL="2399959" algn="l" defTabSz="685703" rtl="0" eaLnBrk="1" latinLnBrk="0" hangingPunct="1">
      <a:defRPr sz="900" kern="1200">
        <a:solidFill>
          <a:schemeClr val="tx1"/>
        </a:solidFill>
        <a:latin typeface="+mn-lt"/>
        <a:ea typeface="+mn-ea"/>
        <a:cs typeface="+mn-cs"/>
      </a:defRPr>
    </a:lvl8pPr>
    <a:lvl9pPr marL="2742809" algn="l" defTabSz="685703"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481013" y="1279525"/>
            <a:ext cx="6140450" cy="34544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smtClean="0"/>
              <a:t>模板来自于 </a:t>
            </a:r>
            <a:r>
              <a:rPr lang="en-US" altLang="zh-CN" smtClean="0"/>
              <a:t>http://docer.wps.cn</a:t>
            </a:r>
            <a:endParaRPr lang="zh-CN" altLang="en-US"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微软雅黑" pitchFamily="34" charset="-122"/>
              </a:defRPr>
            </a:lvl1pPr>
            <a:lvl2pPr marL="804986" indent="-309610">
              <a:defRPr>
                <a:solidFill>
                  <a:schemeClr val="tx1"/>
                </a:solidFill>
                <a:latin typeface="Arial Narrow" pitchFamily="34" charset="0"/>
                <a:ea typeface="微软雅黑" pitchFamily="34" charset="-122"/>
              </a:defRPr>
            </a:lvl2pPr>
            <a:lvl3pPr marL="1238441" indent="-247688">
              <a:defRPr>
                <a:solidFill>
                  <a:schemeClr val="tx1"/>
                </a:solidFill>
                <a:latin typeface="Arial Narrow" pitchFamily="34" charset="0"/>
                <a:ea typeface="微软雅黑" pitchFamily="34" charset="-122"/>
              </a:defRPr>
            </a:lvl3pPr>
            <a:lvl4pPr marL="1733817" indent="-247688">
              <a:defRPr>
                <a:solidFill>
                  <a:schemeClr val="tx1"/>
                </a:solidFill>
                <a:latin typeface="Arial Narrow" pitchFamily="34" charset="0"/>
                <a:ea typeface="微软雅黑" pitchFamily="34" charset="-122"/>
              </a:defRPr>
            </a:lvl4pPr>
            <a:lvl5pPr marL="2229193" indent="-247688">
              <a:defRPr>
                <a:solidFill>
                  <a:schemeClr val="tx1"/>
                </a:solidFill>
                <a:latin typeface="Arial Narrow" pitchFamily="34" charset="0"/>
                <a:ea typeface="微软雅黑" pitchFamily="34" charset="-122"/>
              </a:defRPr>
            </a:lvl5pPr>
            <a:lvl6pPr marL="2724569" indent="-247688" eaLnBrk="0" fontAlgn="base" hangingPunct="0">
              <a:spcBef>
                <a:spcPct val="0"/>
              </a:spcBef>
              <a:spcAft>
                <a:spcPct val="0"/>
              </a:spcAft>
              <a:defRPr>
                <a:solidFill>
                  <a:schemeClr val="tx1"/>
                </a:solidFill>
                <a:latin typeface="Arial Narrow" pitchFamily="34" charset="0"/>
                <a:ea typeface="微软雅黑" pitchFamily="34" charset="-122"/>
              </a:defRPr>
            </a:lvl6pPr>
            <a:lvl7pPr marL="3219945" indent="-247688" eaLnBrk="0" fontAlgn="base" hangingPunct="0">
              <a:spcBef>
                <a:spcPct val="0"/>
              </a:spcBef>
              <a:spcAft>
                <a:spcPct val="0"/>
              </a:spcAft>
              <a:defRPr>
                <a:solidFill>
                  <a:schemeClr val="tx1"/>
                </a:solidFill>
                <a:latin typeface="Arial Narrow" pitchFamily="34" charset="0"/>
                <a:ea typeface="微软雅黑" pitchFamily="34" charset="-122"/>
              </a:defRPr>
            </a:lvl7pPr>
            <a:lvl8pPr marL="3715322" indent="-247688" eaLnBrk="0" fontAlgn="base" hangingPunct="0">
              <a:spcBef>
                <a:spcPct val="0"/>
              </a:spcBef>
              <a:spcAft>
                <a:spcPct val="0"/>
              </a:spcAft>
              <a:defRPr>
                <a:solidFill>
                  <a:schemeClr val="tx1"/>
                </a:solidFill>
                <a:latin typeface="Arial Narrow" pitchFamily="34" charset="0"/>
                <a:ea typeface="微软雅黑" pitchFamily="34" charset="-122"/>
              </a:defRPr>
            </a:lvl8pPr>
            <a:lvl9pPr marL="4210698" indent="-247688" eaLnBrk="0" fontAlgn="base" hangingPunct="0">
              <a:spcBef>
                <a:spcPct val="0"/>
              </a:spcBef>
              <a:spcAft>
                <a:spcPct val="0"/>
              </a:spcAft>
              <a:defRPr>
                <a:solidFill>
                  <a:schemeClr val="tx1"/>
                </a:solidFill>
                <a:latin typeface="Arial Narrow" pitchFamily="34" charset="0"/>
                <a:ea typeface="微软雅黑" pitchFamily="34" charset="-122"/>
              </a:defRPr>
            </a:lvl9pPr>
          </a:lstStyle>
          <a:p>
            <a:fld id="{C6D8A45C-C72D-4672-9BA5-0359BDE4593E}" type="slidenum">
              <a:rPr lang="zh-CN" altLang="en-US">
                <a:latin typeface="Calibri" pitchFamily="34" charset="0"/>
                <a:ea typeface="宋体" charset="-122"/>
              </a:rPr>
              <a:pPr/>
              <a:t>83</a:t>
            </a:fld>
            <a:endParaRPr lang="zh-CN" altLang="en-US">
              <a:latin typeface="Calibri" pitchFamily="34" charset="0"/>
              <a:ea typeface="宋体"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1" y="841772"/>
            <a:ext cx="6858000" cy="1790700"/>
          </a:xfrm>
        </p:spPr>
        <p:txBody>
          <a:bodyPr anchor="b"/>
          <a:lstStyle>
            <a:lvl1pPr algn="ctr">
              <a:defRPr sz="4500">
                <a:latin typeface="微软雅黑" pitchFamily="34" charset="-122"/>
                <a:ea typeface="微软雅黑" pitchFamily="34" charset="-122"/>
              </a:defRPr>
            </a:lvl1p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143001" y="2701528"/>
            <a:ext cx="6858000" cy="1241822"/>
          </a:xfrm>
        </p:spPr>
        <p:txBody>
          <a:bodyPr/>
          <a:lstStyle>
            <a:lvl1pPr marL="0" indent="0" algn="ctr">
              <a:buNone/>
              <a:defRPr sz="1800">
                <a:latin typeface="微软雅黑" pitchFamily="34" charset="-122"/>
                <a:ea typeface="微软雅黑" pitchFamily="34" charset="-122"/>
              </a:defRPr>
            </a:lvl1pPr>
            <a:lvl2pPr marL="342851" indent="0" algn="ctr">
              <a:buNone/>
              <a:defRPr sz="1500"/>
            </a:lvl2pPr>
            <a:lvl3pPr marL="685703" indent="0" algn="ctr">
              <a:buNone/>
              <a:defRPr sz="1400"/>
            </a:lvl3pPr>
            <a:lvl4pPr marL="1028555" indent="0" algn="ctr">
              <a:buNone/>
              <a:defRPr sz="1200"/>
            </a:lvl4pPr>
            <a:lvl5pPr marL="1371405" indent="0" algn="ctr">
              <a:buNone/>
              <a:defRPr sz="1200"/>
            </a:lvl5pPr>
            <a:lvl6pPr marL="1714256" indent="0" algn="ctr">
              <a:buNone/>
              <a:defRPr sz="1200"/>
            </a:lvl6pPr>
            <a:lvl7pPr marL="2057108" indent="0" algn="ctr">
              <a:buNone/>
              <a:defRPr sz="1200"/>
            </a:lvl7pPr>
            <a:lvl8pPr marL="2399959" indent="0" algn="ctr">
              <a:buNone/>
              <a:defRPr sz="1200"/>
            </a:lvl8pPr>
            <a:lvl9pPr marL="2742809"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2018/8/5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28651" y="273846"/>
            <a:ext cx="7886700" cy="4358879"/>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2018/8/5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48A06D0-1428-4789-A7A1-82702A45265D}"/>
              </a:ext>
            </a:extLst>
          </p:cNvPr>
          <p:cNvSpPr>
            <a:spLocks noGrp="1"/>
          </p:cNvSpPr>
          <p:nvPr>
            <p:ph type="ctrTitle"/>
          </p:nvPr>
        </p:nvSpPr>
        <p:spPr>
          <a:xfrm>
            <a:off x="1143001" y="841772"/>
            <a:ext cx="6858000" cy="1790700"/>
          </a:xfrm>
        </p:spPr>
        <p:txBody>
          <a:bodyPr anchor="b"/>
          <a:lstStyle>
            <a:lvl1pPr algn="ctr">
              <a:defRPr sz="4500"/>
            </a:lvl1pPr>
          </a:lstStyle>
          <a:p>
            <a:r>
              <a:rPr lang="zh-CN" altLang="en-US"/>
              <a:t>单击此处编辑母版标题样式</a:t>
            </a:r>
          </a:p>
        </p:txBody>
      </p:sp>
      <p:sp>
        <p:nvSpPr>
          <p:cNvPr id="3" name="副标题 2">
            <a:extLst>
              <a:ext uri="{FF2B5EF4-FFF2-40B4-BE49-F238E27FC236}">
                <a16:creationId xmlns:a16="http://schemas.microsoft.com/office/drawing/2014/main" xmlns="" id="{9539D534-A9D5-4F1B-9A55-77B6922CC8F9}"/>
              </a:ext>
            </a:extLst>
          </p:cNvPr>
          <p:cNvSpPr>
            <a:spLocks noGrp="1"/>
          </p:cNvSpPr>
          <p:nvPr>
            <p:ph type="subTitle" idx="1"/>
          </p:nvPr>
        </p:nvSpPr>
        <p:spPr>
          <a:xfrm>
            <a:off x="1143001" y="2701528"/>
            <a:ext cx="6858000" cy="1241822"/>
          </a:xfrm>
        </p:spPr>
        <p:txBody>
          <a:bodyPr/>
          <a:lstStyle>
            <a:lvl1pPr marL="0" indent="0" algn="ctr">
              <a:buNone/>
              <a:defRPr sz="1800"/>
            </a:lvl1pPr>
            <a:lvl2pPr marL="342842" indent="0" algn="ctr">
              <a:buNone/>
              <a:defRPr sz="1500"/>
            </a:lvl2pPr>
            <a:lvl3pPr marL="685686" indent="0" algn="ctr">
              <a:buNone/>
              <a:defRPr sz="1400"/>
            </a:lvl3pPr>
            <a:lvl4pPr marL="1028528" indent="0" algn="ctr">
              <a:buNone/>
              <a:defRPr sz="1200"/>
            </a:lvl4pPr>
            <a:lvl5pPr marL="1371371" indent="0" algn="ctr">
              <a:buNone/>
              <a:defRPr sz="1200"/>
            </a:lvl5pPr>
            <a:lvl6pPr marL="1714214" indent="0" algn="ctr">
              <a:buNone/>
              <a:defRPr sz="1200"/>
            </a:lvl6pPr>
            <a:lvl7pPr marL="2057056" indent="0" algn="ctr">
              <a:buNone/>
              <a:defRPr sz="1200"/>
            </a:lvl7pPr>
            <a:lvl8pPr marL="2399898" indent="0" algn="ctr">
              <a:buNone/>
              <a:defRPr sz="1200"/>
            </a:lvl8pPr>
            <a:lvl9pPr marL="2742742" indent="0" algn="ctr">
              <a:buNone/>
              <a:defRPr sz="12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5690686F-87B9-4A4B-B0A5-C0E666C7915F}"/>
              </a:ext>
            </a:extLst>
          </p:cNvPr>
          <p:cNvSpPr>
            <a:spLocks noGrp="1"/>
          </p:cNvSpPr>
          <p:nvPr>
            <p:ph type="dt" sz="half" idx="10"/>
          </p:nvPr>
        </p:nvSpPr>
        <p:spPr/>
        <p:txBody>
          <a:bodyPr/>
          <a:lstStyle/>
          <a:p>
            <a:fld id="{4C0D9A2F-C039-4B3F-96BC-A43299609A51}" type="datetimeFigureOut">
              <a:rPr lang="zh-CN" altLang="en-US" smtClean="0">
                <a:solidFill>
                  <a:prstClr val="black">
                    <a:tint val="75000"/>
                  </a:prstClr>
                </a:solidFill>
              </a:rPr>
              <a:pPr/>
              <a:t>2018/8/5</a:t>
            </a:fld>
            <a:endParaRPr lang="zh-CN" altLang="en-US">
              <a:solidFill>
                <a:prstClr val="black">
                  <a:tint val="75000"/>
                </a:prstClr>
              </a:solidFill>
            </a:endParaRPr>
          </a:p>
        </p:txBody>
      </p:sp>
      <p:sp>
        <p:nvSpPr>
          <p:cNvPr id="5" name="页脚占位符 4">
            <a:extLst>
              <a:ext uri="{FF2B5EF4-FFF2-40B4-BE49-F238E27FC236}">
                <a16:creationId xmlns:a16="http://schemas.microsoft.com/office/drawing/2014/main" xmlns="" id="{7AB4500E-B7DC-4FB4-8F14-B77194B6DA76}"/>
              </a:ext>
            </a:extLst>
          </p:cNvPr>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a:extLst>
              <a:ext uri="{FF2B5EF4-FFF2-40B4-BE49-F238E27FC236}">
                <a16:creationId xmlns:a16="http://schemas.microsoft.com/office/drawing/2014/main" xmlns="" id="{3422C639-B652-44D5-8B98-445CFBFC88FC}"/>
              </a:ext>
            </a:extLst>
          </p:cNvPr>
          <p:cNvSpPr>
            <a:spLocks noGrp="1"/>
          </p:cNvSpPr>
          <p:nvPr>
            <p:ph type="sldNum" sz="quarter" idx="12"/>
          </p:nvPr>
        </p:nvSpPr>
        <p:spPr/>
        <p:txBody>
          <a:bodyPr/>
          <a:lstStyle/>
          <a:p>
            <a:fld id="{0AE3E745-8BB0-43E7-B4A1-981737749D4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80049909"/>
      </p:ext>
    </p:extLst>
  </p:cSld>
  <p:clrMapOvr>
    <a:masterClrMapping/>
  </p:clrMapOvr>
  <mc:AlternateContent xmlns:mc="http://schemas.openxmlformats.org/markup-compatibility/2006" xmlns:p14="http://schemas.microsoft.com/office/powerpoint/2010/main">
    <mc:Choice Requires="p14">
      <p:transition spd="slow" p14:dur="1250" advTm="2000">
        <p14:switch dir="r"/>
      </p:transition>
    </mc:Choice>
    <mc:Fallback xmlns="">
      <p:transition spd="slow" advTm="2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1F64315-AA06-4E31-AF94-C01EDF0B1AE4}"/>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DEDEADD9-65AA-494A-85E6-61D55D6D3182}"/>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313DB22D-051A-47AC-9379-F8748973A235}"/>
              </a:ext>
            </a:extLst>
          </p:cNvPr>
          <p:cNvSpPr>
            <a:spLocks noGrp="1"/>
          </p:cNvSpPr>
          <p:nvPr>
            <p:ph type="dt" sz="half" idx="10"/>
          </p:nvPr>
        </p:nvSpPr>
        <p:spPr/>
        <p:txBody>
          <a:bodyPr/>
          <a:lstStyle/>
          <a:p>
            <a:fld id="{4C0D9A2F-C039-4B3F-96BC-A43299609A51}" type="datetimeFigureOut">
              <a:rPr lang="zh-CN" altLang="en-US" smtClean="0">
                <a:solidFill>
                  <a:prstClr val="black">
                    <a:tint val="75000"/>
                  </a:prstClr>
                </a:solidFill>
              </a:rPr>
              <a:pPr/>
              <a:t>2018/8/5</a:t>
            </a:fld>
            <a:endParaRPr lang="zh-CN" altLang="en-US">
              <a:solidFill>
                <a:prstClr val="black">
                  <a:tint val="75000"/>
                </a:prstClr>
              </a:solidFill>
            </a:endParaRPr>
          </a:p>
        </p:txBody>
      </p:sp>
      <p:sp>
        <p:nvSpPr>
          <p:cNvPr id="5" name="页脚占位符 4">
            <a:extLst>
              <a:ext uri="{FF2B5EF4-FFF2-40B4-BE49-F238E27FC236}">
                <a16:creationId xmlns:a16="http://schemas.microsoft.com/office/drawing/2014/main" xmlns="" id="{04A99334-65C2-4064-911C-406761446CF6}"/>
              </a:ext>
            </a:extLst>
          </p:cNvPr>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a:extLst>
              <a:ext uri="{FF2B5EF4-FFF2-40B4-BE49-F238E27FC236}">
                <a16:creationId xmlns:a16="http://schemas.microsoft.com/office/drawing/2014/main" xmlns="" id="{A0073112-A3C9-4E33-81C5-EFE2EC1904F3}"/>
              </a:ext>
            </a:extLst>
          </p:cNvPr>
          <p:cNvSpPr>
            <a:spLocks noGrp="1"/>
          </p:cNvSpPr>
          <p:nvPr>
            <p:ph type="sldNum" sz="quarter" idx="12"/>
          </p:nvPr>
        </p:nvSpPr>
        <p:spPr/>
        <p:txBody>
          <a:bodyPr/>
          <a:lstStyle/>
          <a:p>
            <a:fld id="{0AE3E745-8BB0-43E7-B4A1-981737749D4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9050662"/>
      </p:ext>
    </p:extLst>
  </p:cSld>
  <p:clrMapOvr>
    <a:masterClrMapping/>
  </p:clrMapOvr>
  <mc:AlternateContent xmlns:mc="http://schemas.openxmlformats.org/markup-compatibility/2006" xmlns:p14="http://schemas.microsoft.com/office/powerpoint/2010/main">
    <mc:Choice Requires="p14">
      <p:transition spd="slow" p14:dur="1250" advTm="2000">
        <p14:switch dir="r"/>
      </p:transition>
    </mc:Choice>
    <mc:Fallback xmlns="">
      <p:transition spd="slow" advTm="200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1CE7AA8-61AB-426A-A121-FC852BCAD0EA}"/>
              </a:ext>
            </a:extLst>
          </p:cNvPr>
          <p:cNvSpPr>
            <a:spLocks noGrp="1"/>
          </p:cNvSpPr>
          <p:nvPr>
            <p:ph type="title"/>
          </p:nvPr>
        </p:nvSpPr>
        <p:spPr>
          <a:xfrm>
            <a:off x="623889" y="1282307"/>
            <a:ext cx="7886700" cy="2139553"/>
          </a:xfrm>
        </p:spPr>
        <p:txBody>
          <a:bodyPr anchor="b"/>
          <a:lstStyle>
            <a:lvl1pPr>
              <a:defRPr sz="45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DC35EF20-1893-4325-81AA-29ACD13F33C7}"/>
              </a:ext>
            </a:extLst>
          </p:cNvPr>
          <p:cNvSpPr>
            <a:spLocks noGrp="1"/>
          </p:cNvSpPr>
          <p:nvPr>
            <p:ph type="body" idx="1"/>
          </p:nvPr>
        </p:nvSpPr>
        <p:spPr>
          <a:xfrm>
            <a:off x="623889" y="3442099"/>
            <a:ext cx="7886700" cy="1125140"/>
          </a:xfrm>
        </p:spPr>
        <p:txBody>
          <a:bodyPr/>
          <a:lstStyle>
            <a:lvl1pPr marL="0" indent="0">
              <a:buNone/>
              <a:defRPr sz="1800">
                <a:solidFill>
                  <a:schemeClr val="tx1">
                    <a:tint val="75000"/>
                  </a:schemeClr>
                </a:solidFill>
              </a:defRPr>
            </a:lvl1pPr>
            <a:lvl2pPr marL="342842" indent="0">
              <a:buNone/>
              <a:defRPr sz="1500">
                <a:solidFill>
                  <a:schemeClr val="tx1">
                    <a:tint val="75000"/>
                  </a:schemeClr>
                </a:solidFill>
              </a:defRPr>
            </a:lvl2pPr>
            <a:lvl3pPr marL="685686" indent="0">
              <a:buNone/>
              <a:defRPr sz="1400">
                <a:solidFill>
                  <a:schemeClr val="tx1">
                    <a:tint val="75000"/>
                  </a:schemeClr>
                </a:solidFill>
              </a:defRPr>
            </a:lvl3pPr>
            <a:lvl4pPr marL="1028528" indent="0">
              <a:buNone/>
              <a:defRPr sz="1200">
                <a:solidFill>
                  <a:schemeClr val="tx1">
                    <a:tint val="75000"/>
                  </a:schemeClr>
                </a:solidFill>
              </a:defRPr>
            </a:lvl4pPr>
            <a:lvl5pPr marL="1371371" indent="0">
              <a:buNone/>
              <a:defRPr sz="1200">
                <a:solidFill>
                  <a:schemeClr val="tx1">
                    <a:tint val="75000"/>
                  </a:schemeClr>
                </a:solidFill>
              </a:defRPr>
            </a:lvl5pPr>
            <a:lvl6pPr marL="1714214" indent="0">
              <a:buNone/>
              <a:defRPr sz="1200">
                <a:solidFill>
                  <a:schemeClr val="tx1">
                    <a:tint val="75000"/>
                  </a:schemeClr>
                </a:solidFill>
              </a:defRPr>
            </a:lvl6pPr>
            <a:lvl7pPr marL="2057056" indent="0">
              <a:buNone/>
              <a:defRPr sz="1200">
                <a:solidFill>
                  <a:schemeClr val="tx1">
                    <a:tint val="75000"/>
                  </a:schemeClr>
                </a:solidFill>
              </a:defRPr>
            </a:lvl7pPr>
            <a:lvl8pPr marL="2399898" indent="0">
              <a:buNone/>
              <a:defRPr sz="1200">
                <a:solidFill>
                  <a:schemeClr val="tx1">
                    <a:tint val="75000"/>
                  </a:schemeClr>
                </a:solidFill>
              </a:defRPr>
            </a:lvl8pPr>
            <a:lvl9pPr marL="2742742" indent="0">
              <a:buNone/>
              <a:defRPr sz="12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A4729A14-9EDE-4536-943E-195F55D7667E}"/>
              </a:ext>
            </a:extLst>
          </p:cNvPr>
          <p:cNvSpPr>
            <a:spLocks noGrp="1"/>
          </p:cNvSpPr>
          <p:nvPr>
            <p:ph type="dt" sz="half" idx="10"/>
          </p:nvPr>
        </p:nvSpPr>
        <p:spPr/>
        <p:txBody>
          <a:bodyPr/>
          <a:lstStyle/>
          <a:p>
            <a:fld id="{4C0D9A2F-C039-4B3F-96BC-A43299609A51}" type="datetimeFigureOut">
              <a:rPr lang="zh-CN" altLang="en-US" smtClean="0">
                <a:solidFill>
                  <a:prstClr val="black">
                    <a:tint val="75000"/>
                  </a:prstClr>
                </a:solidFill>
              </a:rPr>
              <a:pPr/>
              <a:t>2018/8/5</a:t>
            </a:fld>
            <a:endParaRPr lang="zh-CN" altLang="en-US">
              <a:solidFill>
                <a:prstClr val="black">
                  <a:tint val="75000"/>
                </a:prstClr>
              </a:solidFill>
            </a:endParaRPr>
          </a:p>
        </p:txBody>
      </p:sp>
      <p:sp>
        <p:nvSpPr>
          <p:cNvPr id="5" name="页脚占位符 4">
            <a:extLst>
              <a:ext uri="{FF2B5EF4-FFF2-40B4-BE49-F238E27FC236}">
                <a16:creationId xmlns:a16="http://schemas.microsoft.com/office/drawing/2014/main" xmlns="" id="{EAC248A6-1936-438E-92F4-FB8EDC3B01F2}"/>
              </a:ext>
            </a:extLst>
          </p:cNvPr>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a:extLst>
              <a:ext uri="{FF2B5EF4-FFF2-40B4-BE49-F238E27FC236}">
                <a16:creationId xmlns:a16="http://schemas.microsoft.com/office/drawing/2014/main" xmlns="" id="{950C2B95-2EB1-4487-8762-ACF9B4CDE9B0}"/>
              </a:ext>
            </a:extLst>
          </p:cNvPr>
          <p:cNvSpPr>
            <a:spLocks noGrp="1"/>
          </p:cNvSpPr>
          <p:nvPr>
            <p:ph type="sldNum" sz="quarter" idx="12"/>
          </p:nvPr>
        </p:nvSpPr>
        <p:spPr/>
        <p:txBody>
          <a:bodyPr/>
          <a:lstStyle/>
          <a:p>
            <a:fld id="{0AE3E745-8BB0-43E7-B4A1-981737749D4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6009787"/>
      </p:ext>
    </p:extLst>
  </p:cSld>
  <p:clrMapOvr>
    <a:masterClrMapping/>
  </p:clrMapOvr>
  <mc:AlternateContent xmlns:mc="http://schemas.openxmlformats.org/markup-compatibility/2006" xmlns:p14="http://schemas.microsoft.com/office/powerpoint/2010/main">
    <mc:Choice Requires="p14">
      <p:transition spd="slow" p14:dur="1250" advTm="2000">
        <p14:switch dir="r"/>
      </p:transition>
    </mc:Choice>
    <mc:Fallback xmlns="">
      <p:transition spd="slow" advTm="200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AFB389F-211B-43C2-A318-6C8FBEE61842}"/>
              </a:ext>
            </a:extLst>
          </p:cNvPr>
          <p:cNvSpPr>
            <a:spLocks noGrp="1"/>
          </p:cNvSpPr>
          <p:nvPr>
            <p:ph type="title"/>
          </p:nvPr>
        </p:nvSpPr>
        <p:spPr/>
        <p:txBody>
          <a:bodyPr/>
          <a:lstStyle/>
          <a:p>
            <a:r>
              <a:rPr lang="zh-CN" altLang="en-US" dirty="0"/>
              <a:t>单击此处编辑母版标题样式</a:t>
            </a:r>
          </a:p>
        </p:txBody>
      </p:sp>
      <p:sp>
        <p:nvSpPr>
          <p:cNvPr id="3" name="内容占位符 2">
            <a:extLst>
              <a:ext uri="{FF2B5EF4-FFF2-40B4-BE49-F238E27FC236}">
                <a16:creationId xmlns:a16="http://schemas.microsoft.com/office/drawing/2014/main" xmlns="" id="{7B181340-81AA-4C3A-9495-F23924B53FAF}"/>
              </a:ext>
            </a:extLst>
          </p:cNvPr>
          <p:cNvSpPr>
            <a:spLocks noGrp="1"/>
          </p:cNvSpPr>
          <p:nvPr>
            <p:ph sz="half" idx="1"/>
          </p:nvPr>
        </p:nvSpPr>
        <p:spPr>
          <a:xfrm>
            <a:off x="628650" y="1369219"/>
            <a:ext cx="3886200" cy="326350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9AB03201-4289-4622-9F5F-DB55BD0187D9}"/>
              </a:ext>
            </a:extLst>
          </p:cNvPr>
          <p:cNvSpPr>
            <a:spLocks noGrp="1"/>
          </p:cNvSpPr>
          <p:nvPr>
            <p:ph sz="half" idx="2"/>
          </p:nvPr>
        </p:nvSpPr>
        <p:spPr>
          <a:xfrm>
            <a:off x="4629151" y="1369219"/>
            <a:ext cx="3886200" cy="326350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1BDC75D3-28C5-4DD5-B717-01C8509671F8}"/>
              </a:ext>
            </a:extLst>
          </p:cNvPr>
          <p:cNvSpPr>
            <a:spLocks noGrp="1"/>
          </p:cNvSpPr>
          <p:nvPr>
            <p:ph type="dt" sz="half" idx="10"/>
          </p:nvPr>
        </p:nvSpPr>
        <p:spPr/>
        <p:txBody>
          <a:bodyPr/>
          <a:lstStyle/>
          <a:p>
            <a:fld id="{4C0D9A2F-C039-4B3F-96BC-A43299609A51}" type="datetimeFigureOut">
              <a:rPr lang="zh-CN" altLang="en-US" smtClean="0">
                <a:solidFill>
                  <a:prstClr val="black">
                    <a:tint val="75000"/>
                  </a:prstClr>
                </a:solidFill>
              </a:rPr>
              <a:pPr/>
              <a:t>2018/8/5</a:t>
            </a:fld>
            <a:endParaRPr lang="zh-CN" altLang="en-US">
              <a:solidFill>
                <a:prstClr val="black">
                  <a:tint val="75000"/>
                </a:prstClr>
              </a:solidFill>
            </a:endParaRPr>
          </a:p>
        </p:txBody>
      </p:sp>
      <p:sp>
        <p:nvSpPr>
          <p:cNvPr id="6" name="页脚占位符 5">
            <a:extLst>
              <a:ext uri="{FF2B5EF4-FFF2-40B4-BE49-F238E27FC236}">
                <a16:creationId xmlns:a16="http://schemas.microsoft.com/office/drawing/2014/main" xmlns="" id="{E171BD1E-691D-440F-88C5-565642A54923}"/>
              </a:ext>
            </a:extLst>
          </p:cNvPr>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a:extLst>
              <a:ext uri="{FF2B5EF4-FFF2-40B4-BE49-F238E27FC236}">
                <a16:creationId xmlns:a16="http://schemas.microsoft.com/office/drawing/2014/main" xmlns="" id="{9E3F78E5-BF60-4C8F-AE75-07467964DB42}"/>
              </a:ext>
            </a:extLst>
          </p:cNvPr>
          <p:cNvSpPr>
            <a:spLocks noGrp="1"/>
          </p:cNvSpPr>
          <p:nvPr>
            <p:ph type="sldNum" sz="quarter" idx="12"/>
          </p:nvPr>
        </p:nvSpPr>
        <p:spPr/>
        <p:txBody>
          <a:bodyPr/>
          <a:lstStyle/>
          <a:p>
            <a:fld id="{0AE3E745-8BB0-43E7-B4A1-981737749D4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8877405"/>
      </p:ext>
    </p:extLst>
  </p:cSld>
  <p:clrMapOvr>
    <a:masterClrMapping/>
  </p:clrMapOvr>
  <mc:AlternateContent xmlns:mc="http://schemas.openxmlformats.org/markup-compatibility/2006" xmlns:p14="http://schemas.microsoft.com/office/powerpoint/2010/main">
    <mc:Choice Requires="p14">
      <p:transition spd="slow" p14:dur="1250" advTm="2000">
        <p14:switch dir="r"/>
      </p:transition>
    </mc:Choice>
    <mc:Fallback xmlns="">
      <p:transition spd="slow" advTm="200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94689F5-C8B9-4E1C-BF86-93B7CF533A2C}"/>
              </a:ext>
            </a:extLst>
          </p:cNvPr>
          <p:cNvSpPr>
            <a:spLocks noGrp="1"/>
          </p:cNvSpPr>
          <p:nvPr>
            <p:ph type="title"/>
          </p:nvPr>
        </p:nvSpPr>
        <p:spPr>
          <a:xfrm>
            <a:off x="629841" y="273844"/>
            <a:ext cx="7886700" cy="994172"/>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CF354D94-C950-4864-BEDB-BF57CAC20D54}"/>
              </a:ext>
            </a:extLst>
          </p:cNvPr>
          <p:cNvSpPr>
            <a:spLocks noGrp="1"/>
          </p:cNvSpPr>
          <p:nvPr>
            <p:ph type="body" idx="1"/>
          </p:nvPr>
        </p:nvSpPr>
        <p:spPr>
          <a:xfrm>
            <a:off x="629842" y="1260872"/>
            <a:ext cx="3868340" cy="617934"/>
          </a:xfrm>
        </p:spPr>
        <p:txBody>
          <a:bodyPr anchor="b"/>
          <a:lstStyle>
            <a:lvl1pPr marL="0" indent="0">
              <a:buNone/>
              <a:defRPr sz="1800" b="1"/>
            </a:lvl1pPr>
            <a:lvl2pPr marL="342842" indent="0">
              <a:buNone/>
              <a:defRPr sz="1500" b="1"/>
            </a:lvl2pPr>
            <a:lvl3pPr marL="685686" indent="0">
              <a:buNone/>
              <a:defRPr sz="1400" b="1"/>
            </a:lvl3pPr>
            <a:lvl4pPr marL="1028528" indent="0">
              <a:buNone/>
              <a:defRPr sz="1200" b="1"/>
            </a:lvl4pPr>
            <a:lvl5pPr marL="1371371" indent="0">
              <a:buNone/>
              <a:defRPr sz="1200" b="1"/>
            </a:lvl5pPr>
            <a:lvl6pPr marL="1714214" indent="0">
              <a:buNone/>
              <a:defRPr sz="1200" b="1"/>
            </a:lvl6pPr>
            <a:lvl7pPr marL="2057056" indent="0">
              <a:buNone/>
              <a:defRPr sz="1200" b="1"/>
            </a:lvl7pPr>
            <a:lvl8pPr marL="2399898" indent="0">
              <a:buNone/>
              <a:defRPr sz="1200" b="1"/>
            </a:lvl8pPr>
            <a:lvl9pPr marL="2742742" indent="0">
              <a:buNone/>
              <a:defRPr sz="12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7376E3CE-7D59-43F9-81CF-235CB4AE5CC7}"/>
              </a:ext>
            </a:extLst>
          </p:cNvPr>
          <p:cNvSpPr>
            <a:spLocks noGrp="1"/>
          </p:cNvSpPr>
          <p:nvPr>
            <p:ph sz="half" idx="2"/>
          </p:nvPr>
        </p:nvSpPr>
        <p:spPr>
          <a:xfrm>
            <a:off x="629842" y="1878806"/>
            <a:ext cx="3868340" cy="2763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1F4AC88A-A106-45D6-B522-BFAE8F9BB845}"/>
              </a:ext>
            </a:extLst>
          </p:cNvPr>
          <p:cNvSpPr>
            <a:spLocks noGrp="1"/>
          </p:cNvSpPr>
          <p:nvPr>
            <p:ph type="body" sz="quarter" idx="3"/>
          </p:nvPr>
        </p:nvSpPr>
        <p:spPr>
          <a:xfrm>
            <a:off x="4629152" y="1260872"/>
            <a:ext cx="3887391" cy="617934"/>
          </a:xfrm>
        </p:spPr>
        <p:txBody>
          <a:bodyPr anchor="b"/>
          <a:lstStyle>
            <a:lvl1pPr marL="0" indent="0">
              <a:buNone/>
              <a:defRPr sz="1800" b="1"/>
            </a:lvl1pPr>
            <a:lvl2pPr marL="342842" indent="0">
              <a:buNone/>
              <a:defRPr sz="1500" b="1"/>
            </a:lvl2pPr>
            <a:lvl3pPr marL="685686" indent="0">
              <a:buNone/>
              <a:defRPr sz="1400" b="1"/>
            </a:lvl3pPr>
            <a:lvl4pPr marL="1028528" indent="0">
              <a:buNone/>
              <a:defRPr sz="1200" b="1"/>
            </a:lvl4pPr>
            <a:lvl5pPr marL="1371371" indent="0">
              <a:buNone/>
              <a:defRPr sz="1200" b="1"/>
            </a:lvl5pPr>
            <a:lvl6pPr marL="1714214" indent="0">
              <a:buNone/>
              <a:defRPr sz="1200" b="1"/>
            </a:lvl6pPr>
            <a:lvl7pPr marL="2057056" indent="0">
              <a:buNone/>
              <a:defRPr sz="1200" b="1"/>
            </a:lvl7pPr>
            <a:lvl8pPr marL="2399898" indent="0">
              <a:buNone/>
              <a:defRPr sz="1200" b="1"/>
            </a:lvl8pPr>
            <a:lvl9pPr marL="2742742" indent="0">
              <a:buNone/>
              <a:defRPr sz="12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A133F31D-6B3F-4159-B327-0FE39C2751A2}"/>
              </a:ext>
            </a:extLst>
          </p:cNvPr>
          <p:cNvSpPr>
            <a:spLocks noGrp="1"/>
          </p:cNvSpPr>
          <p:nvPr>
            <p:ph sz="quarter" idx="4"/>
          </p:nvPr>
        </p:nvSpPr>
        <p:spPr>
          <a:xfrm>
            <a:off x="4629152" y="1878806"/>
            <a:ext cx="3887391" cy="2763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0F700CBF-7C98-4390-A736-D75FC76FA41A}"/>
              </a:ext>
            </a:extLst>
          </p:cNvPr>
          <p:cNvSpPr>
            <a:spLocks noGrp="1"/>
          </p:cNvSpPr>
          <p:nvPr>
            <p:ph type="dt" sz="half" idx="10"/>
          </p:nvPr>
        </p:nvSpPr>
        <p:spPr/>
        <p:txBody>
          <a:bodyPr/>
          <a:lstStyle/>
          <a:p>
            <a:fld id="{4C0D9A2F-C039-4B3F-96BC-A43299609A51}" type="datetimeFigureOut">
              <a:rPr lang="zh-CN" altLang="en-US" smtClean="0">
                <a:solidFill>
                  <a:prstClr val="black">
                    <a:tint val="75000"/>
                  </a:prstClr>
                </a:solidFill>
              </a:rPr>
              <a:pPr/>
              <a:t>2018/8/5</a:t>
            </a:fld>
            <a:endParaRPr lang="zh-CN" altLang="en-US">
              <a:solidFill>
                <a:prstClr val="black">
                  <a:tint val="75000"/>
                </a:prstClr>
              </a:solidFill>
            </a:endParaRPr>
          </a:p>
        </p:txBody>
      </p:sp>
      <p:sp>
        <p:nvSpPr>
          <p:cNvPr id="8" name="页脚占位符 7">
            <a:extLst>
              <a:ext uri="{FF2B5EF4-FFF2-40B4-BE49-F238E27FC236}">
                <a16:creationId xmlns:a16="http://schemas.microsoft.com/office/drawing/2014/main" xmlns="" id="{3F106244-75B1-4A27-940A-E2EC5EA0D4E9}"/>
              </a:ext>
            </a:extLst>
          </p:cNvPr>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a:extLst>
              <a:ext uri="{FF2B5EF4-FFF2-40B4-BE49-F238E27FC236}">
                <a16:creationId xmlns:a16="http://schemas.microsoft.com/office/drawing/2014/main" xmlns="" id="{9BBE280A-17EE-4DB1-8016-48D1291B911B}"/>
              </a:ext>
            </a:extLst>
          </p:cNvPr>
          <p:cNvSpPr>
            <a:spLocks noGrp="1"/>
          </p:cNvSpPr>
          <p:nvPr>
            <p:ph type="sldNum" sz="quarter" idx="12"/>
          </p:nvPr>
        </p:nvSpPr>
        <p:spPr/>
        <p:txBody>
          <a:bodyPr/>
          <a:lstStyle/>
          <a:p>
            <a:fld id="{0AE3E745-8BB0-43E7-B4A1-981737749D4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32485317"/>
      </p:ext>
    </p:extLst>
  </p:cSld>
  <p:clrMapOvr>
    <a:masterClrMapping/>
  </p:clrMapOvr>
  <mc:AlternateContent xmlns:mc="http://schemas.openxmlformats.org/markup-compatibility/2006" xmlns:p14="http://schemas.microsoft.com/office/powerpoint/2010/main">
    <mc:Choice Requires="p14">
      <p:transition spd="slow" p14:dur="1250" advTm="2000">
        <p14:switch dir="r"/>
      </p:transition>
    </mc:Choice>
    <mc:Fallback xmlns="">
      <p:transition spd="slow" advTm="200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D417F8A-F383-4E69-BEAC-8DD60EA495ED}"/>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1087575C-8882-4ECD-92AE-D33098361ED1}"/>
              </a:ext>
            </a:extLst>
          </p:cNvPr>
          <p:cNvSpPr>
            <a:spLocks noGrp="1"/>
          </p:cNvSpPr>
          <p:nvPr>
            <p:ph type="dt" sz="half" idx="10"/>
          </p:nvPr>
        </p:nvSpPr>
        <p:spPr/>
        <p:txBody>
          <a:bodyPr/>
          <a:lstStyle/>
          <a:p>
            <a:fld id="{4C0D9A2F-C039-4B3F-96BC-A43299609A51}" type="datetimeFigureOut">
              <a:rPr lang="zh-CN" altLang="en-US" smtClean="0">
                <a:solidFill>
                  <a:prstClr val="black">
                    <a:tint val="75000"/>
                  </a:prstClr>
                </a:solidFill>
              </a:rPr>
              <a:pPr/>
              <a:t>2018/8/5</a:t>
            </a:fld>
            <a:endParaRPr lang="zh-CN" altLang="en-US">
              <a:solidFill>
                <a:prstClr val="black">
                  <a:tint val="75000"/>
                </a:prstClr>
              </a:solidFill>
            </a:endParaRPr>
          </a:p>
        </p:txBody>
      </p:sp>
      <p:sp>
        <p:nvSpPr>
          <p:cNvPr id="4" name="页脚占位符 3">
            <a:extLst>
              <a:ext uri="{FF2B5EF4-FFF2-40B4-BE49-F238E27FC236}">
                <a16:creationId xmlns:a16="http://schemas.microsoft.com/office/drawing/2014/main" xmlns="" id="{2F5353F6-3BC8-4BDE-9C52-F1C35C5AF0C9}"/>
              </a:ext>
            </a:extLst>
          </p:cNvPr>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a:extLst>
              <a:ext uri="{FF2B5EF4-FFF2-40B4-BE49-F238E27FC236}">
                <a16:creationId xmlns:a16="http://schemas.microsoft.com/office/drawing/2014/main" xmlns="" id="{C4DAD995-44C6-45C1-A150-C29FEB980C46}"/>
              </a:ext>
            </a:extLst>
          </p:cNvPr>
          <p:cNvSpPr>
            <a:spLocks noGrp="1"/>
          </p:cNvSpPr>
          <p:nvPr>
            <p:ph type="sldNum" sz="quarter" idx="12"/>
          </p:nvPr>
        </p:nvSpPr>
        <p:spPr/>
        <p:txBody>
          <a:bodyPr/>
          <a:lstStyle/>
          <a:p>
            <a:fld id="{0AE3E745-8BB0-43E7-B4A1-981737749D4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1219428"/>
      </p:ext>
    </p:extLst>
  </p:cSld>
  <p:clrMapOvr>
    <a:masterClrMapping/>
  </p:clrMapOvr>
  <mc:AlternateContent xmlns:mc="http://schemas.openxmlformats.org/markup-compatibility/2006" xmlns:p14="http://schemas.microsoft.com/office/powerpoint/2010/main">
    <mc:Choice Requires="p14">
      <p:transition spd="slow" p14:dur="1250" advTm="2000">
        <p14:switch dir="r"/>
      </p:transition>
    </mc:Choice>
    <mc:Fallback xmlns="">
      <p:transition spd="slow" advTm="200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07F2B897-CEDD-451D-995D-C8AA20EFB302}"/>
              </a:ext>
            </a:extLst>
          </p:cNvPr>
          <p:cNvSpPr>
            <a:spLocks noGrp="1"/>
          </p:cNvSpPr>
          <p:nvPr>
            <p:ph type="dt" sz="half" idx="10"/>
          </p:nvPr>
        </p:nvSpPr>
        <p:spPr/>
        <p:txBody>
          <a:bodyPr/>
          <a:lstStyle/>
          <a:p>
            <a:fld id="{4C0D9A2F-C039-4B3F-96BC-A43299609A51}" type="datetimeFigureOut">
              <a:rPr lang="zh-CN" altLang="en-US" smtClean="0">
                <a:solidFill>
                  <a:prstClr val="black">
                    <a:tint val="75000"/>
                  </a:prstClr>
                </a:solidFill>
              </a:rPr>
              <a:pPr/>
              <a:t>2018/8/5</a:t>
            </a:fld>
            <a:endParaRPr lang="zh-CN" altLang="en-US">
              <a:solidFill>
                <a:prstClr val="black">
                  <a:tint val="75000"/>
                </a:prstClr>
              </a:solidFill>
            </a:endParaRPr>
          </a:p>
        </p:txBody>
      </p:sp>
      <p:sp>
        <p:nvSpPr>
          <p:cNvPr id="3" name="页脚占位符 2">
            <a:extLst>
              <a:ext uri="{FF2B5EF4-FFF2-40B4-BE49-F238E27FC236}">
                <a16:creationId xmlns:a16="http://schemas.microsoft.com/office/drawing/2014/main" xmlns="" id="{B00DDC96-C28D-494B-9740-F17D972D12C0}"/>
              </a:ext>
            </a:extLst>
          </p:cNvPr>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a:extLst>
              <a:ext uri="{FF2B5EF4-FFF2-40B4-BE49-F238E27FC236}">
                <a16:creationId xmlns:a16="http://schemas.microsoft.com/office/drawing/2014/main" xmlns="" id="{6FF8CDF3-BCB2-45DF-81DE-528780B2AE73}"/>
              </a:ext>
            </a:extLst>
          </p:cNvPr>
          <p:cNvSpPr>
            <a:spLocks noGrp="1"/>
          </p:cNvSpPr>
          <p:nvPr>
            <p:ph type="sldNum" sz="quarter" idx="12"/>
          </p:nvPr>
        </p:nvSpPr>
        <p:spPr/>
        <p:txBody>
          <a:bodyPr/>
          <a:lstStyle/>
          <a:p>
            <a:fld id="{0AE3E745-8BB0-43E7-B4A1-981737749D4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5278173"/>
      </p:ext>
    </p:extLst>
  </p:cSld>
  <p:clrMapOvr>
    <a:masterClrMapping/>
  </p:clrMapOvr>
  <mc:AlternateContent xmlns:mc="http://schemas.openxmlformats.org/markup-compatibility/2006" xmlns:p14="http://schemas.microsoft.com/office/powerpoint/2010/main">
    <mc:Choice Requires="p14">
      <p:transition spd="slow" p14:dur="1250" advTm="2000">
        <p14:switch dir="r"/>
      </p:transition>
    </mc:Choice>
    <mc:Fallback xmlns="">
      <p:transition spd="slow" advTm="2000">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0CB3FEB-30CE-41B2-A8A5-685DB6DA9C0C}"/>
              </a:ext>
            </a:extLst>
          </p:cNvPr>
          <p:cNvSpPr>
            <a:spLocks noGrp="1"/>
          </p:cNvSpPr>
          <p:nvPr>
            <p:ph type="title"/>
          </p:nvPr>
        </p:nvSpPr>
        <p:spPr>
          <a:xfrm>
            <a:off x="629841" y="342901"/>
            <a:ext cx="2949178" cy="1200150"/>
          </a:xfrm>
        </p:spPr>
        <p:txBody>
          <a:bodyPr anchor="b"/>
          <a:lstStyle>
            <a:lvl1pPr>
              <a:defRPr sz="24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AB635776-0240-4CE1-8712-40678BD51817}"/>
              </a:ext>
            </a:extLst>
          </p:cNvPr>
          <p:cNvSpPr>
            <a:spLocks noGrp="1"/>
          </p:cNvSpPr>
          <p:nvPr>
            <p:ph idx="1"/>
          </p:nvPr>
        </p:nvSpPr>
        <p:spPr>
          <a:xfrm>
            <a:off x="3887391" y="740572"/>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DF72C381-49CC-4AF5-BB94-6095E52F33C1}"/>
              </a:ext>
            </a:extLst>
          </p:cNvPr>
          <p:cNvSpPr>
            <a:spLocks noGrp="1"/>
          </p:cNvSpPr>
          <p:nvPr>
            <p:ph type="body" sz="half" idx="2"/>
          </p:nvPr>
        </p:nvSpPr>
        <p:spPr>
          <a:xfrm>
            <a:off x="629841" y="1543052"/>
            <a:ext cx="2949178" cy="2858691"/>
          </a:xfrm>
        </p:spPr>
        <p:txBody>
          <a:bodyPr/>
          <a:lstStyle>
            <a:lvl1pPr marL="0" indent="0">
              <a:buNone/>
              <a:defRPr sz="1200"/>
            </a:lvl1pPr>
            <a:lvl2pPr marL="342842" indent="0">
              <a:buNone/>
              <a:defRPr sz="1100"/>
            </a:lvl2pPr>
            <a:lvl3pPr marL="685686" indent="0">
              <a:buNone/>
              <a:defRPr sz="900"/>
            </a:lvl3pPr>
            <a:lvl4pPr marL="1028528" indent="0">
              <a:buNone/>
              <a:defRPr sz="800"/>
            </a:lvl4pPr>
            <a:lvl5pPr marL="1371371" indent="0">
              <a:buNone/>
              <a:defRPr sz="800"/>
            </a:lvl5pPr>
            <a:lvl6pPr marL="1714214" indent="0">
              <a:buNone/>
              <a:defRPr sz="800"/>
            </a:lvl6pPr>
            <a:lvl7pPr marL="2057056" indent="0">
              <a:buNone/>
              <a:defRPr sz="800"/>
            </a:lvl7pPr>
            <a:lvl8pPr marL="2399898" indent="0">
              <a:buNone/>
              <a:defRPr sz="800"/>
            </a:lvl8pPr>
            <a:lvl9pPr marL="2742742" indent="0">
              <a:buNone/>
              <a:defRPr sz="8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F911ED42-020A-4A3D-B579-8CD125B7FE3A}"/>
              </a:ext>
            </a:extLst>
          </p:cNvPr>
          <p:cNvSpPr>
            <a:spLocks noGrp="1"/>
          </p:cNvSpPr>
          <p:nvPr>
            <p:ph type="dt" sz="half" idx="10"/>
          </p:nvPr>
        </p:nvSpPr>
        <p:spPr/>
        <p:txBody>
          <a:bodyPr/>
          <a:lstStyle/>
          <a:p>
            <a:fld id="{4C0D9A2F-C039-4B3F-96BC-A43299609A51}" type="datetimeFigureOut">
              <a:rPr lang="zh-CN" altLang="en-US" smtClean="0">
                <a:solidFill>
                  <a:prstClr val="black">
                    <a:tint val="75000"/>
                  </a:prstClr>
                </a:solidFill>
              </a:rPr>
              <a:pPr/>
              <a:t>2018/8/5</a:t>
            </a:fld>
            <a:endParaRPr lang="zh-CN" altLang="en-US">
              <a:solidFill>
                <a:prstClr val="black">
                  <a:tint val="75000"/>
                </a:prstClr>
              </a:solidFill>
            </a:endParaRPr>
          </a:p>
        </p:txBody>
      </p:sp>
      <p:sp>
        <p:nvSpPr>
          <p:cNvPr id="6" name="页脚占位符 5">
            <a:extLst>
              <a:ext uri="{FF2B5EF4-FFF2-40B4-BE49-F238E27FC236}">
                <a16:creationId xmlns:a16="http://schemas.microsoft.com/office/drawing/2014/main" xmlns="" id="{350DF688-3A5C-47A4-9C12-6899305E070D}"/>
              </a:ext>
            </a:extLst>
          </p:cNvPr>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a:extLst>
              <a:ext uri="{FF2B5EF4-FFF2-40B4-BE49-F238E27FC236}">
                <a16:creationId xmlns:a16="http://schemas.microsoft.com/office/drawing/2014/main" xmlns="" id="{F8194310-064D-4D44-B816-6D1A344A1D65}"/>
              </a:ext>
            </a:extLst>
          </p:cNvPr>
          <p:cNvSpPr>
            <a:spLocks noGrp="1"/>
          </p:cNvSpPr>
          <p:nvPr>
            <p:ph type="sldNum" sz="quarter" idx="12"/>
          </p:nvPr>
        </p:nvSpPr>
        <p:spPr/>
        <p:txBody>
          <a:bodyPr/>
          <a:lstStyle/>
          <a:p>
            <a:fld id="{0AE3E745-8BB0-43E7-B4A1-981737749D4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5050301"/>
      </p:ext>
    </p:extLst>
  </p:cSld>
  <p:clrMapOvr>
    <a:masterClrMapping/>
  </p:clrMapOvr>
  <mc:AlternateContent xmlns:mc="http://schemas.openxmlformats.org/markup-compatibility/2006" xmlns:p14="http://schemas.microsoft.com/office/powerpoint/2010/main">
    <mc:Choice Requires="p14">
      <p:transition spd="slow" p14:dur="1250" advTm="2000">
        <p14:switch dir="r"/>
      </p:transition>
    </mc:Choice>
    <mc:Fallback xmlns="">
      <p:transition spd="slow" advTm="2000">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E6EC1FF-A49E-47E0-B626-80CDEF09B91B}"/>
              </a:ext>
            </a:extLst>
          </p:cNvPr>
          <p:cNvSpPr>
            <a:spLocks noGrp="1"/>
          </p:cNvSpPr>
          <p:nvPr>
            <p:ph type="title"/>
          </p:nvPr>
        </p:nvSpPr>
        <p:spPr>
          <a:xfrm>
            <a:off x="629841" y="342901"/>
            <a:ext cx="2949178" cy="1200150"/>
          </a:xfrm>
        </p:spPr>
        <p:txBody>
          <a:bodyPr anchor="b"/>
          <a:lstStyle>
            <a:lvl1pPr>
              <a:defRPr sz="24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25CBA6BB-A155-4EC0-8059-6A58DF083E87}"/>
              </a:ext>
            </a:extLst>
          </p:cNvPr>
          <p:cNvSpPr>
            <a:spLocks noGrp="1"/>
          </p:cNvSpPr>
          <p:nvPr>
            <p:ph type="pic" idx="1"/>
          </p:nvPr>
        </p:nvSpPr>
        <p:spPr>
          <a:xfrm>
            <a:off x="3887391" y="740572"/>
            <a:ext cx="4629150" cy="3655219"/>
          </a:xfrm>
        </p:spPr>
        <p:txBody>
          <a:bodyPr/>
          <a:lstStyle>
            <a:lvl1pPr marL="0" indent="0">
              <a:buNone/>
              <a:defRPr sz="2400"/>
            </a:lvl1pPr>
            <a:lvl2pPr marL="342842" indent="0">
              <a:buNone/>
              <a:defRPr sz="2100"/>
            </a:lvl2pPr>
            <a:lvl3pPr marL="685686" indent="0">
              <a:buNone/>
              <a:defRPr sz="1800"/>
            </a:lvl3pPr>
            <a:lvl4pPr marL="1028528" indent="0">
              <a:buNone/>
              <a:defRPr sz="1500"/>
            </a:lvl4pPr>
            <a:lvl5pPr marL="1371371" indent="0">
              <a:buNone/>
              <a:defRPr sz="1500"/>
            </a:lvl5pPr>
            <a:lvl6pPr marL="1714214" indent="0">
              <a:buNone/>
              <a:defRPr sz="1500"/>
            </a:lvl6pPr>
            <a:lvl7pPr marL="2057056" indent="0">
              <a:buNone/>
              <a:defRPr sz="1500"/>
            </a:lvl7pPr>
            <a:lvl8pPr marL="2399898" indent="0">
              <a:buNone/>
              <a:defRPr sz="1500"/>
            </a:lvl8pPr>
            <a:lvl9pPr marL="2742742" indent="0">
              <a:buNone/>
              <a:defRPr sz="1500"/>
            </a:lvl9pPr>
          </a:lstStyle>
          <a:p>
            <a:endParaRPr lang="zh-CN" altLang="en-US"/>
          </a:p>
        </p:txBody>
      </p:sp>
      <p:sp>
        <p:nvSpPr>
          <p:cNvPr id="4" name="文本占位符 3">
            <a:extLst>
              <a:ext uri="{FF2B5EF4-FFF2-40B4-BE49-F238E27FC236}">
                <a16:creationId xmlns:a16="http://schemas.microsoft.com/office/drawing/2014/main" xmlns="" id="{B5BF58B8-C4FE-4628-8F44-69125C7A9242}"/>
              </a:ext>
            </a:extLst>
          </p:cNvPr>
          <p:cNvSpPr>
            <a:spLocks noGrp="1"/>
          </p:cNvSpPr>
          <p:nvPr>
            <p:ph type="body" sz="half" idx="2"/>
          </p:nvPr>
        </p:nvSpPr>
        <p:spPr>
          <a:xfrm>
            <a:off x="629841" y="1543052"/>
            <a:ext cx="2949178" cy="2858691"/>
          </a:xfrm>
        </p:spPr>
        <p:txBody>
          <a:bodyPr/>
          <a:lstStyle>
            <a:lvl1pPr marL="0" indent="0">
              <a:buNone/>
              <a:defRPr sz="1200"/>
            </a:lvl1pPr>
            <a:lvl2pPr marL="342842" indent="0">
              <a:buNone/>
              <a:defRPr sz="1100"/>
            </a:lvl2pPr>
            <a:lvl3pPr marL="685686" indent="0">
              <a:buNone/>
              <a:defRPr sz="900"/>
            </a:lvl3pPr>
            <a:lvl4pPr marL="1028528" indent="0">
              <a:buNone/>
              <a:defRPr sz="800"/>
            </a:lvl4pPr>
            <a:lvl5pPr marL="1371371" indent="0">
              <a:buNone/>
              <a:defRPr sz="800"/>
            </a:lvl5pPr>
            <a:lvl6pPr marL="1714214" indent="0">
              <a:buNone/>
              <a:defRPr sz="800"/>
            </a:lvl6pPr>
            <a:lvl7pPr marL="2057056" indent="0">
              <a:buNone/>
              <a:defRPr sz="800"/>
            </a:lvl7pPr>
            <a:lvl8pPr marL="2399898" indent="0">
              <a:buNone/>
              <a:defRPr sz="800"/>
            </a:lvl8pPr>
            <a:lvl9pPr marL="2742742" indent="0">
              <a:buNone/>
              <a:defRPr sz="8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DB8DEDB4-3F5B-4F35-88B7-C882C8CD75C7}"/>
              </a:ext>
            </a:extLst>
          </p:cNvPr>
          <p:cNvSpPr>
            <a:spLocks noGrp="1"/>
          </p:cNvSpPr>
          <p:nvPr>
            <p:ph type="dt" sz="half" idx="10"/>
          </p:nvPr>
        </p:nvSpPr>
        <p:spPr/>
        <p:txBody>
          <a:bodyPr/>
          <a:lstStyle/>
          <a:p>
            <a:fld id="{4C0D9A2F-C039-4B3F-96BC-A43299609A51}" type="datetimeFigureOut">
              <a:rPr lang="zh-CN" altLang="en-US" smtClean="0">
                <a:solidFill>
                  <a:prstClr val="black">
                    <a:tint val="75000"/>
                  </a:prstClr>
                </a:solidFill>
              </a:rPr>
              <a:pPr/>
              <a:t>2018/8/5</a:t>
            </a:fld>
            <a:endParaRPr lang="zh-CN" altLang="en-US">
              <a:solidFill>
                <a:prstClr val="black">
                  <a:tint val="75000"/>
                </a:prstClr>
              </a:solidFill>
            </a:endParaRPr>
          </a:p>
        </p:txBody>
      </p:sp>
      <p:sp>
        <p:nvSpPr>
          <p:cNvPr id="6" name="页脚占位符 5">
            <a:extLst>
              <a:ext uri="{FF2B5EF4-FFF2-40B4-BE49-F238E27FC236}">
                <a16:creationId xmlns:a16="http://schemas.microsoft.com/office/drawing/2014/main" xmlns="" id="{48F03E2B-76C9-4AF9-9131-F8499DCE5C2E}"/>
              </a:ext>
            </a:extLst>
          </p:cNvPr>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a:extLst>
              <a:ext uri="{FF2B5EF4-FFF2-40B4-BE49-F238E27FC236}">
                <a16:creationId xmlns:a16="http://schemas.microsoft.com/office/drawing/2014/main" xmlns="" id="{9054516B-D65A-4506-A536-4EFDEF6A6644}"/>
              </a:ext>
            </a:extLst>
          </p:cNvPr>
          <p:cNvSpPr>
            <a:spLocks noGrp="1"/>
          </p:cNvSpPr>
          <p:nvPr>
            <p:ph type="sldNum" sz="quarter" idx="12"/>
          </p:nvPr>
        </p:nvSpPr>
        <p:spPr/>
        <p:txBody>
          <a:bodyPr/>
          <a:lstStyle/>
          <a:p>
            <a:fld id="{0AE3E745-8BB0-43E7-B4A1-981737749D4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9327504"/>
      </p:ext>
    </p:extLst>
  </p:cSld>
  <p:clrMapOvr>
    <a:masterClrMapping/>
  </p:clrMapOvr>
  <mc:AlternateContent xmlns:mc="http://schemas.openxmlformats.org/markup-compatibility/2006" xmlns:p14="http://schemas.microsoft.com/office/powerpoint/2010/main">
    <mc:Choice Requires="p14">
      <p:transition spd="slow" p14:dur="1250" advTm="2000">
        <p14:switch dir="r"/>
      </p:transition>
    </mc:Choice>
    <mc:Fallback xmlns="">
      <p:transition spd="slow" advTm="2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2018/8/5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C760F72-EA9E-4393-AF95-2EB66C218B11}"/>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8B851789-333E-4AD7-B99B-92B33D08985B}"/>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F1F659CF-C9EA-4C1C-B0FF-99CC8AF745BC}"/>
              </a:ext>
            </a:extLst>
          </p:cNvPr>
          <p:cNvSpPr>
            <a:spLocks noGrp="1"/>
          </p:cNvSpPr>
          <p:nvPr>
            <p:ph type="dt" sz="half" idx="10"/>
          </p:nvPr>
        </p:nvSpPr>
        <p:spPr/>
        <p:txBody>
          <a:bodyPr/>
          <a:lstStyle/>
          <a:p>
            <a:fld id="{4C0D9A2F-C039-4B3F-96BC-A43299609A51}" type="datetimeFigureOut">
              <a:rPr lang="zh-CN" altLang="en-US" smtClean="0">
                <a:solidFill>
                  <a:prstClr val="black">
                    <a:tint val="75000"/>
                  </a:prstClr>
                </a:solidFill>
              </a:rPr>
              <a:pPr/>
              <a:t>2018/8/5</a:t>
            </a:fld>
            <a:endParaRPr lang="zh-CN" altLang="en-US">
              <a:solidFill>
                <a:prstClr val="black">
                  <a:tint val="75000"/>
                </a:prstClr>
              </a:solidFill>
            </a:endParaRPr>
          </a:p>
        </p:txBody>
      </p:sp>
      <p:sp>
        <p:nvSpPr>
          <p:cNvPr id="5" name="页脚占位符 4">
            <a:extLst>
              <a:ext uri="{FF2B5EF4-FFF2-40B4-BE49-F238E27FC236}">
                <a16:creationId xmlns:a16="http://schemas.microsoft.com/office/drawing/2014/main" xmlns="" id="{0778F641-7F55-48B5-AF42-7C997E9DA0D2}"/>
              </a:ext>
            </a:extLst>
          </p:cNvPr>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a:extLst>
              <a:ext uri="{FF2B5EF4-FFF2-40B4-BE49-F238E27FC236}">
                <a16:creationId xmlns:a16="http://schemas.microsoft.com/office/drawing/2014/main" xmlns="" id="{7DDEAE33-B05A-4F46-A25A-BF502C2073F4}"/>
              </a:ext>
            </a:extLst>
          </p:cNvPr>
          <p:cNvSpPr>
            <a:spLocks noGrp="1"/>
          </p:cNvSpPr>
          <p:nvPr>
            <p:ph type="sldNum" sz="quarter" idx="12"/>
          </p:nvPr>
        </p:nvSpPr>
        <p:spPr/>
        <p:txBody>
          <a:bodyPr/>
          <a:lstStyle/>
          <a:p>
            <a:fld id="{0AE3E745-8BB0-43E7-B4A1-981737749D4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1826596"/>
      </p:ext>
    </p:extLst>
  </p:cSld>
  <p:clrMapOvr>
    <a:masterClrMapping/>
  </p:clrMapOvr>
  <mc:AlternateContent xmlns:mc="http://schemas.openxmlformats.org/markup-compatibility/2006" xmlns:p14="http://schemas.microsoft.com/office/powerpoint/2010/main">
    <mc:Choice Requires="p14">
      <p:transition spd="slow" p14:dur="1250" advTm="2000">
        <p14:switch dir="r"/>
      </p:transition>
    </mc:Choice>
    <mc:Fallback xmlns="">
      <p:transition spd="slow" advTm="2000">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B5C9CF4E-75D2-405E-B1A1-1660350A14A5}"/>
              </a:ext>
            </a:extLst>
          </p:cNvPr>
          <p:cNvSpPr>
            <a:spLocks noGrp="1"/>
          </p:cNvSpPr>
          <p:nvPr>
            <p:ph type="title" orient="vert"/>
          </p:nvPr>
        </p:nvSpPr>
        <p:spPr>
          <a:xfrm>
            <a:off x="6543677" y="273847"/>
            <a:ext cx="1971675" cy="4358879"/>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63C91082-F582-4C7C-A56A-59936F6883C4}"/>
              </a:ext>
            </a:extLst>
          </p:cNvPr>
          <p:cNvSpPr>
            <a:spLocks noGrp="1"/>
          </p:cNvSpPr>
          <p:nvPr>
            <p:ph type="body" orient="vert" idx="1"/>
          </p:nvPr>
        </p:nvSpPr>
        <p:spPr>
          <a:xfrm>
            <a:off x="628652" y="273847"/>
            <a:ext cx="5800725" cy="4358879"/>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84819C5B-C4E8-456D-AFFB-CFC855F06AC7}"/>
              </a:ext>
            </a:extLst>
          </p:cNvPr>
          <p:cNvSpPr>
            <a:spLocks noGrp="1"/>
          </p:cNvSpPr>
          <p:nvPr>
            <p:ph type="dt" sz="half" idx="10"/>
          </p:nvPr>
        </p:nvSpPr>
        <p:spPr/>
        <p:txBody>
          <a:bodyPr/>
          <a:lstStyle/>
          <a:p>
            <a:fld id="{4C0D9A2F-C039-4B3F-96BC-A43299609A51}" type="datetimeFigureOut">
              <a:rPr lang="zh-CN" altLang="en-US" smtClean="0">
                <a:solidFill>
                  <a:prstClr val="black">
                    <a:tint val="75000"/>
                  </a:prstClr>
                </a:solidFill>
              </a:rPr>
              <a:pPr/>
              <a:t>2018/8/5</a:t>
            </a:fld>
            <a:endParaRPr lang="zh-CN" altLang="en-US">
              <a:solidFill>
                <a:prstClr val="black">
                  <a:tint val="75000"/>
                </a:prstClr>
              </a:solidFill>
            </a:endParaRPr>
          </a:p>
        </p:txBody>
      </p:sp>
      <p:sp>
        <p:nvSpPr>
          <p:cNvPr id="5" name="页脚占位符 4">
            <a:extLst>
              <a:ext uri="{FF2B5EF4-FFF2-40B4-BE49-F238E27FC236}">
                <a16:creationId xmlns:a16="http://schemas.microsoft.com/office/drawing/2014/main" xmlns="" id="{F50A1978-11F3-462E-84E3-921B5E0C5569}"/>
              </a:ext>
            </a:extLst>
          </p:cNvPr>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a:extLst>
              <a:ext uri="{FF2B5EF4-FFF2-40B4-BE49-F238E27FC236}">
                <a16:creationId xmlns:a16="http://schemas.microsoft.com/office/drawing/2014/main" xmlns="" id="{A4777B99-4832-476B-88DC-3565BC33310E}"/>
              </a:ext>
            </a:extLst>
          </p:cNvPr>
          <p:cNvSpPr>
            <a:spLocks noGrp="1"/>
          </p:cNvSpPr>
          <p:nvPr>
            <p:ph type="sldNum" sz="quarter" idx="12"/>
          </p:nvPr>
        </p:nvSpPr>
        <p:spPr/>
        <p:txBody>
          <a:bodyPr/>
          <a:lstStyle/>
          <a:p>
            <a:fld id="{0AE3E745-8BB0-43E7-B4A1-981737749D4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3858588"/>
      </p:ext>
    </p:extLst>
  </p:cSld>
  <p:clrMapOvr>
    <a:masterClrMapping/>
  </p:clrMapOvr>
  <mc:AlternateContent xmlns:mc="http://schemas.openxmlformats.org/markup-compatibility/2006" xmlns:p14="http://schemas.microsoft.com/office/powerpoint/2010/main">
    <mc:Choice Requires="p14">
      <p:transition spd="slow" p14:dur="1250" advTm="2000">
        <p14:switch dir="r"/>
      </p:transition>
    </mc:Choice>
    <mc:Fallback xmlns="">
      <p:transition spd="slow" advTm="2000">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1" y="1597823"/>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851" indent="0" algn="ctr">
              <a:buNone/>
              <a:defRPr>
                <a:solidFill>
                  <a:schemeClr val="tx1">
                    <a:tint val="75000"/>
                  </a:schemeClr>
                </a:solidFill>
              </a:defRPr>
            </a:lvl2pPr>
            <a:lvl3pPr marL="685703" indent="0" algn="ctr">
              <a:buNone/>
              <a:defRPr>
                <a:solidFill>
                  <a:schemeClr val="tx1">
                    <a:tint val="75000"/>
                  </a:schemeClr>
                </a:solidFill>
              </a:defRPr>
            </a:lvl3pPr>
            <a:lvl4pPr marL="1028555" indent="0" algn="ctr">
              <a:buNone/>
              <a:defRPr>
                <a:solidFill>
                  <a:schemeClr val="tx1">
                    <a:tint val="75000"/>
                  </a:schemeClr>
                </a:solidFill>
              </a:defRPr>
            </a:lvl4pPr>
            <a:lvl5pPr marL="1371405" indent="0" algn="ctr">
              <a:buNone/>
              <a:defRPr>
                <a:solidFill>
                  <a:schemeClr val="tx1">
                    <a:tint val="75000"/>
                  </a:schemeClr>
                </a:solidFill>
              </a:defRPr>
            </a:lvl5pPr>
            <a:lvl6pPr marL="1714256" indent="0" algn="ctr">
              <a:buNone/>
              <a:defRPr>
                <a:solidFill>
                  <a:schemeClr val="tx1">
                    <a:tint val="75000"/>
                  </a:schemeClr>
                </a:solidFill>
              </a:defRPr>
            </a:lvl6pPr>
            <a:lvl7pPr marL="2057108" indent="0" algn="ctr">
              <a:buNone/>
              <a:defRPr>
                <a:solidFill>
                  <a:schemeClr val="tx1">
                    <a:tint val="75000"/>
                  </a:schemeClr>
                </a:solidFill>
              </a:defRPr>
            </a:lvl7pPr>
            <a:lvl8pPr marL="2399959" indent="0" algn="ctr">
              <a:buNone/>
              <a:defRPr>
                <a:solidFill>
                  <a:schemeClr val="tx1">
                    <a:tint val="75000"/>
                  </a:schemeClr>
                </a:solidFill>
              </a:defRPr>
            </a:lvl8pPr>
            <a:lvl9pPr marL="2742809"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9785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026223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9"/>
            <a:ext cx="7772400" cy="1021556"/>
          </a:xfrm>
        </p:spPr>
        <p:txBody>
          <a:bodyPr anchor="t"/>
          <a:lstStyle>
            <a:lvl1pPr algn="l">
              <a:defRPr sz="3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851" indent="0">
              <a:buNone/>
              <a:defRPr sz="1400">
                <a:solidFill>
                  <a:schemeClr val="tx1">
                    <a:tint val="75000"/>
                  </a:schemeClr>
                </a:solidFill>
              </a:defRPr>
            </a:lvl2pPr>
            <a:lvl3pPr marL="685703" indent="0">
              <a:buNone/>
              <a:defRPr sz="1200">
                <a:solidFill>
                  <a:schemeClr val="tx1">
                    <a:tint val="75000"/>
                  </a:schemeClr>
                </a:solidFill>
              </a:defRPr>
            </a:lvl3pPr>
            <a:lvl4pPr marL="1028555" indent="0">
              <a:buNone/>
              <a:defRPr sz="1100">
                <a:solidFill>
                  <a:schemeClr val="tx1">
                    <a:tint val="75000"/>
                  </a:schemeClr>
                </a:solidFill>
              </a:defRPr>
            </a:lvl4pPr>
            <a:lvl5pPr marL="1371405" indent="0">
              <a:buNone/>
              <a:defRPr sz="1100">
                <a:solidFill>
                  <a:schemeClr val="tx1">
                    <a:tint val="75000"/>
                  </a:schemeClr>
                </a:solidFill>
              </a:defRPr>
            </a:lvl5pPr>
            <a:lvl6pPr marL="1714256" indent="0">
              <a:buNone/>
              <a:defRPr sz="1100">
                <a:solidFill>
                  <a:schemeClr val="tx1">
                    <a:tint val="75000"/>
                  </a:schemeClr>
                </a:solidFill>
              </a:defRPr>
            </a:lvl6pPr>
            <a:lvl7pPr marL="2057108" indent="0">
              <a:buNone/>
              <a:defRPr sz="1100">
                <a:solidFill>
                  <a:schemeClr val="tx1">
                    <a:tint val="75000"/>
                  </a:schemeClr>
                </a:solidFill>
              </a:defRPr>
            </a:lvl7pPr>
            <a:lvl8pPr marL="2399959" indent="0">
              <a:buNone/>
              <a:defRPr sz="1100">
                <a:solidFill>
                  <a:schemeClr val="tx1">
                    <a:tint val="75000"/>
                  </a:schemeClr>
                </a:solidFill>
              </a:defRPr>
            </a:lvl8pPr>
            <a:lvl9pPr marL="2742809" indent="0">
              <a:buNone/>
              <a:defRPr sz="11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282017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1" y="1200154"/>
            <a:ext cx="54102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1" y="1200154"/>
            <a:ext cx="54102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646739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2" y="1151337"/>
            <a:ext cx="4040188" cy="479822"/>
          </a:xfrm>
        </p:spPr>
        <p:txBody>
          <a:bodyPr anchor="b"/>
          <a:lstStyle>
            <a:lvl1pPr marL="0" indent="0">
              <a:buNone/>
              <a:defRPr sz="1800" b="1"/>
            </a:lvl1pPr>
            <a:lvl2pPr marL="342851" indent="0">
              <a:buNone/>
              <a:defRPr sz="1500" b="1"/>
            </a:lvl2pPr>
            <a:lvl3pPr marL="685703" indent="0">
              <a:buNone/>
              <a:defRPr sz="1400" b="1"/>
            </a:lvl3pPr>
            <a:lvl4pPr marL="1028555" indent="0">
              <a:buNone/>
              <a:defRPr sz="1200" b="1"/>
            </a:lvl4pPr>
            <a:lvl5pPr marL="1371405" indent="0">
              <a:buNone/>
              <a:defRPr sz="1200" b="1"/>
            </a:lvl5pPr>
            <a:lvl6pPr marL="1714256" indent="0">
              <a:buNone/>
              <a:defRPr sz="1200" b="1"/>
            </a:lvl6pPr>
            <a:lvl7pPr marL="2057108" indent="0">
              <a:buNone/>
              <a:defRPr sz="1200" b="1"/>
            </a:lvl7pPr>
            <a:lvl8pPr marL="2399959" indent="0">
              <a:buNone/>
              <a:defRPr sz="1200" b="1"/>
            </a:lvl8pPr>
            <a:lvl9pPr marL="2742809"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457202" y="1631156"/>
            <a:ext cx="4040188"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9" y="1151337"/>
            <a:ext cx="4041775" cy="479822"/>
          </a:xfrm>
        </p:spPr>
        <p:txBody>
          <a:bodyPr anchor="b"/>
          <a:lstStyle>
            <a:lvl1pPr marL="0" indent="0">
              <a:buNone/>
              <a:defRPr sz="1800" b="1"/>
            </a:lvl1pPr>
            <a:lvl2pPr marL="342851" indent="0">
              <a:buNone/>
              <a:defRPr sz="1500" b="1"/>
            </a:lvl2pPr>
            <a:lvl3pPr marL="685703" indent="0">
              <a:buNone/>
              <a:defRPr sz="1400" b="1"/>
            </a:lvl3pPr>
            <a:lvl4pPr marL="1028555" indent="0">
              <a:buNone/>
              <a:defRPr sz="1200" b="1"/>
            </a:lvl4pPr>
            <a:lvl5pPr marL="1371405" indent="0">
              <a:buNone/>
              <a:defRPr sz="1200" b="1"/>
            </a:lvl5pPr>
            <a:lvl6pPr marL="1714256" indent="0">
              <a:buNone/>
              <a:defRPr sz="1200" b="1"/>
            </a:lvl6pPr>
            <a:lvl7pPr marL="2057108" indent="0">
              <a:buNone/>
              <a:defRPr sz="1200" b="1"/>
            </a:lvl7pPr>
            <a:lvl8pPr marL="2399959" indent="0">
              <a:buNone/>
              <a:defRPr sz="1200" b="1"/>
            </a:lvl8pPr>
            <a:lvl9pPr marL="2742809"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45029" y="1631156"/>
            <a:ext cx="4041775"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954310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486665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23205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4" y="204787"/>
            <a:ext cx="3008313" cy="871538"/>
          </a:xfrm>
        </p:spPr>
        <p:txBody>
          <a:bodyPr anchor="b"/>
          <a:lstStyle>
            <a:lvl1pPr algn="l">
              <a:defRPr sz="1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92"/>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4" y="1076330"/>
            <a:ext cx="3008313" cy="3518297"/>
          </a:xfrm>
        </p:spPr>
        <p:txBody>
          <a:bodyPr/>
          <a:lstStyle>
            <a:lvl1pPr marL="0" indent="0">
              <a:buNone/>
              <a:defRPr sz="1100"/>
            </a:lvl1pPr>
            <a:lvl2pPr marL="342851" indent="0">
              <a:buNone/>
              <a:defRPr sz="900"/>
            </a:lvl2pPr>
            <a:lvl3pPr marL="685703" indent="0">
              <a:buNone/>
              <a:defRPr sz="800"/>
            </a:lvl3pPr>
            <a:lvl4pPr marL="1028555" indent="0">
              <a:buNone/>
              <a:defRPr sz="700"/>
            </a:lvl4pPr>
            <a:lvl5pPr marL="1371405" indent="0">
              <a:buNone/>
              <a:defRPr sz="700"/>
            </a:lvl5pPr>
            <a:lvl6pPr marL="1714256" indent="0">
              <a:buNone/>
              <a:defRPr sz="700"/>
            </a:lvl6pPr>
            <a:lvl7pPr marL="2057108" indent="0">
              <a:buNone/>
              <a:defRPr sz="700"/>
            </a:lvl7pPr>
            <a:lvl8pPr marL="2399959" indent="0">
              <a:buNone/>
              <a:defRPr sz="700"/>
            </a:lvl8pPr>
            <a:lvl9pPr marL="2742809" indent="0">
              <a:buNone/>
              <a:defRPr sz="7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09724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9" y="1282306"/>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9" y="3442099"/>
            <a:ext cx="7886700" cy="1125140"/>
          </a:xfrm>
        </p:spPr>
        <p:txBody>
          <a:bodyPr/>
          <a:lstStyle>
            <a:lvl1pPr marL="0" indent="0">
              <a:buNone/>
              <a:defRPr sz="1800">
                <a:solidFill>
                  <a:schemeClr val="tx1">
                    <a:tint val="75000"/>
                  </a:schemeClr>
                </a:solidFill>
              </a:defRPr>
            </a:lvl1pPr>
            <a:lvl2pPr marL="342851" indent="0">
              <a:buNone/>
              <a:defRPr sz="1500">
                <a:solidFill>
                  <a:schemeClr val="tx1">
                    <a:tint val="75000"/>
                  </a:schemeClr>
                </a:solidFill>
              </a:defRPr>
            </a:lvl2pPr>
            <a:lvl3pPr marL="685703" indent="0">
              <a:buNone/>
              <a:defRPr sz="1400">
                <a:solidFill>
                  <a:schemeClr val="tx1">
                    <a:tint val="75000"/>
                  </a:schemeClr>
                </a:solidFill>
              </a:defRPr>
            </a:lvl3pPr>
            <a:lvl4pPr marL="1028555" indent="0">
              <a:buNone/>
              <a:defRPr sz="1200">
                <a:solidFill>
                  <a:schemeClr val="tx1">
                    <a:tint val="75000"/>
                  </a:schemeClr>
                </a:solidFill>
              </a:defRPr>
            </a:lvl4pPr>
            <a:lvl5pPr marL="1371405" indent="0">
              <a:buNone/>
              <a:defRPr sz="1200">
                <a:solidFill>
                  <a:schemeClr val="tx1">
                    <a:tint val="75000"/>
                  </a:schemeClr>
                </a:solidFill>
              </a:defRPr>
            </a:lvl5pPr>
            <a:lvl6pPr marL="1714256" indent="0">
              <a:buNone/>
              <a:defRPr sz="1200">
                <a:solidFill>
                  <a:schemeClr val="tx1">
                    <a:tint val="75000"/>
                  </a:schemeClr>
                </a:solidFill>
              </a:defRPr>
            </a:lvl6pPr>
            <a:lvl7pPr marL="2057108" indent="0">
              <a:buNone/>
              <a:defRPr sz="1200">
                <a:solidFill>
                  <a:schemeClr val="tx1">
                    <a:tint val="75000"/>
                  </a:schemeClr>
                </a:solidFill>
              </a:defRPr>
            </a:lvl7pPr>
            <a:lvl8pPr marL="2399959" indent="0">
              <a:buNone/>
              <a:defRPr sz="1200">
                <a:solidFill>
                  <a:schemeClr val="tx1">
                    <a:tint val="75000"/>
                  </a:schemeClr>
                </a:solidFill>
              </a:defRPr>
            </a:lvl8pPr>
            <a:lvl9pPr marL="2742809" indent="0">
              <a:buNone/>
              <a:defRPr sz="12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2018/8/5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1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2400"/>
            </a:lvl1pPr>
            <a:lvl2pPr marL="342851" indent="0">
              <a:buNone/>
              <a:defRPr sz="2100"/>
            </a:lvl2pPr>
            <a:lvl3pPr marL="685703" indent="0">
              <a:buNone/>
              <a:defRPr sz="1800"/>
            </a:lvl3pPr>
            <a:lvl4pPr marL="1028555" indent="0">
              <a:buNone/>
              <a:defRPr sz="1500"/>
            </a:lvl4pPr>
            <a:lvl5pPr marL="1371405" indent="0">
              <a:buNone/>
              <a:defRPr sz="1500"/>
            </a:lvl5pPr>
            <a:lvl6pPr marL="1714256" indent="0">
              <a:buNone/>
              <a:defRPr sz="1500"/>
            </a:lvl6pPr>
            <a:lvl7pPr marL="2057108" indent="0">
              <a:buNone/>
              <a:defRPr sz="1500"/>
            </a:lvl7pPr>
            <a:lvl8pPr marL="2399959" indent="0">
              <a:buNone/>
              <a:defRPr sz="1500"/>
            </a:lvl8pPr>
            <a:lvl9pPr marL="2742809" indent="0">
              <a:buNone/>
              <a:defRPr sz="1500"/>
            </a:lvl9pPr>
          </a:lstStyle>
          <a:p>
            <a:endParaRPr lang="zh-CN" altLang="en-US"/>
          </a:p>
        </p:txBody>
      </p:sp>
      <p:sp>
        <p:nvSpPr>
          <p:cNvPr id="4" name="文本占位符 3"/>
          <p:cNvSpPr>
            <a:spLocks noGrp="1"/>
          </p:cNvSpPr>
          <p:nvPr>
            <p:ph type="body" sz="half" idx="2"/>
          </p:nvPr>
        </p:nvSpPr>
        <p:spPr>
          <a:xfrm>
            <a:off x="1792288" y="4025505"/>
            <a:ext cx="5486400" cy="603647"/>
          </a:xfrm>
        </p:spPr>
        <p:txBody>
          <a:bodyPr/>
          <a:lstStyle>
            <a:lvl1pPr marL="0" indent="0">
              <a:buNone/>
              <a:defRPr sz="1100"/>
            </a:lvl1pPr>
            <a:lvl2pPr marL="342851" indent="0">
              <a:buNone/>
              <a:defRPr sz="900"/>
            </a:lvl2pPr>
            <a:lvl3pPr marL="685703" indent="0">
              <a:buNone/>
              <a:defRPr sz="800"/>
            </a:lvl3pPr>
            <a:lvl4pPr marL="1028555" indent="0">
              <a:buNone/>
              <a:defRPr sz="700"/>
            </a:lvl4pPr>
            <a:lvl5pPr marL="1371405" indent="0">
              <a:buNone/>
              <a:defRPr sz="700"/>
            </a:lvl5pPr>
            <a:lvl6pPr marL="1714256" indent="0">
              <a:buNone/>
              <a:defRPr sz="700"/>
            </a:lvl6pPr>
            <a:lvl7pPr marL="2057108" indent="0">
              <a:buNone/>
              <a:defRPr sz="700"/>
            </a:lvl7pPr>
            <a:lvl8pPr marL="2399959" indent="0">
              <a:buNone/>
              <a:defRPr sz="700"/>
            </a:lvl8pPr>
            <a:lvl9pPr marL="2742809" indent="0">
              <a:buNone/>
              <a:defRPr sz="7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065110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524835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05982"/>
            <a:ext cx="27432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05982"/>
            <a:ext cx="80772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77803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1"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2018/8/5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2" y="1333829"/>
            <a:ext cx="3655181" cy="617934"/>
          </a:xfrm>
        </p:spPr>
        <p:txBody>
          <a:bodyPr anchor="ctr" anchorCtr="0"/>
          <a:lstStyle>
            <a:lvl1pPr marL="0" indent="0">
              <a:buNone/>
              <a:defRPr sz="2100"/>
            </a:lvl1pPr>
            <a:lvl2pPr marL="342851" indent="0">
              <a:buNone/>
              <a:defRPr sz="1800"/>
            </a:lvl2pPr>
            <a:lvl3pPr marL="685703" indent="0">
              <a:buNone/>
              <a:defRPr sz="1500"/>
            </a:lvl3pPr>
            <a:lvl4pPr marL="1028555" indent="0">
              <a:buNone/>
              <a:defRPr sz="1400"/>
            </a:lvl4pPr>
            <a:lvl5pPr marL="1371405" indent="0">
              <a:buNone/>
              <a:defRPr sz="1400"/>
            </a:lvl5pPr>
            <a:lvl6pPr marL="1714256" indent="0">
              <a:buNone/>
              <a:defRPr sz="1400"/>
            </a:lvl6pPr>
            <a:lvl7pPr marL="2057108" indent="0">
              <a:buNone/>
              <a:defRPr sz="1400"/>
            </a:lvl7pPr>
            <a:lvl8pPr marL="2399959" indent="0">
              <a:buNone/>
              <a:defRPr sz="1400"/>
            </a:lvl8pPr>
            <a:lvl9pPr marL="2742809" indent="0">
              <a:buNone/>
              <a:defRPr sz="1400"/>
            </a:lvl9pPr>
          </a:lstStyle>
          <a:p>
            <a:pPr lvl="0"/>
            <a:r>
              <a:rPr lang="zh-CN" altLang="en-US" smtClean="0"/>
              <a:t>单击此处编辑母版文本样式</a:t>
            </a:r>
          </a:p>
        </p:txBody>
      </p:sp>
      <p:sp>
        <p:nvSpPr>
          <p:cNvPr id="4" name="内容占位符 3"/>
          <p:cNvSpPr>
            <a:spLocks noGrp="1"/>
          </p:cNvSpPr>
          <p:nvPr>
            <p:ph sz="half" idx="2"/>
          </p:nvPr>
        </p:nvSpPr>
        <p:spPr>
          <a:xfrm>
            <a:off x="890082" y="1999036"/>
            <a:ext cx="3655181" cy="26432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92705" y="1333829"/>
            <a:ext cx="3673182" cy="617934"/>
          </a:xfrm>
        </p:spPr>
        <p:txBody>
          <a:bodyPr anchor="ctr" anchorCtr="0"/>
          <a:lstStyle>
            <a:lvl1pPr marL="0" indent="0">
              <a:buNone/>
              <a:defRPr sz="2100"/>
            </a:lvl1pPr>
            <a:lvl2pPr marL="342851" indent="0">
              <a:buNone/>
              <a:defRPr sz="1800"/>
            </a:lvl2pPr>
            <a:lvl3pPr marL="685703" indent="0">
              <a:buNone/>
              <a:defRPr sz="1500"/>
            </a:lvl3pPr>
            <a:lvl4pPr marL="1028555" indent="0">
              <a:buNone/>
              <a:defRPr sz="1400"/>
            </a:lvl4pPr>
            <a:lvl5pPr marL="1371405" indent="0">
              <a:buNone/>
              <a:defRPr sz="1400"/>
            </a:lvl5pPr>
            <a:lvl6pPr marL="1714256" indent="0">
              <a:buNone/>
              <a:defRPr sz="1400"/>
            </a:lvl6pPr>
            <a:lvl7pPr marL="2057108" indent="0">
              <a:buNone/>
              <a:defRPr sz="1400"/>
            </a:lvl7pPr>
            <a:lvl8pPr marL="2399959" indent="0">
              <a:buNone/>
              <a:defRPr sz="1400"/>
            </a:lvl8pPr>
            <a:lvl9pPr marL="2742809" indent="0">
              <a:buNone/>
              <a:defRPr sz="1400"/>
            </a:lvl9pPr>
          </a:lstStyle>
          <a:p>
            <a:pPr lvl="0"/>
            <a:r>
              <a:rPr lang="zh-CN" altLang="en-US" smtClean="0"/>
              <a:t>单击此处编辑母版文本样式</a:t>
            </a:r>
          </a:p>
        </p:txBody>
      </p:sp>
      <p:sp>
        <p:nvSpPr>
          <p:cNvPr id="6" name="内容占位符 5"/>
          <p:cNvSpPr>
            <a:spLocks noGrp="1"/>
          </p:cNvSpPr>
          <p:nvPr>
            <p:ph sz="quarter" idx="4"/>
          </p:nvPr>
        </p:nvSpPr>
        <p:spPr>
          <a:xfrm>
            <a:off x="4692705" y="1999036"/>
            <a:ext cx="3673182" cy="26432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2018/8/5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2018/8/5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2018/8/5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1"/>
            <a:ext cx="3124012"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342901"/>
            <a:ext cx="4629150" cy="4052888"/>
          </a:xfrm>
        </p:spPr>
        <p:txBody>
          <a:bodyPr/>
          <a:lstStyle>
            <a:lvl1pPr marL="0" indent="0">
              <a:buNone/>
              <a:defRPr sz="2400"/>
            </a:lvl1pPr>
            <a:lvl2pPr marL="342851" indent="0">
              <a:buNone/>
              <a:defRPr sz="2100"/>
            </a:lvl2pPr>
            <a:lvl3pPr marL="685703" indent="0">
              <a:buNone/>
              <a:defRPr sz="1800"/>
            </a:lvl3pPr>
            <a:lvl4pPr marL="1028555" indent="0">
              <a:buNone/>
              <a:defRPr sz="1500"/>
            </a:lvl4pPr>
            <a:lvl5pPr marL="1371405" indent="0">
              <a:buNone/>
              <a:defRPr sz="1500"/>
            </a:lvl5pPr>
            <a:lvl6pPr marL="1714256" indent="0">
              <a:buNone/>
              <a:defRPr sz="1500"/>
            </a:lvl6pPr>
            <a:lvl7pPr marL="2057108" indent="0">
              <a:buNone/>
              <a:defRPr sz="1500"/>
            </a:lvl7pPr>
            <a:lvl8pPr marL="2399959" indent="0">
              <a:buNone/>
              <a:defRPr sz="1500"/>
            </a:lvl8pPr>
            <a:lvl9pPr marL="2742809" indent="0">
              <a:buNone/>
              <a:defRPr sz="1500"/>
            </a:lvl9pPr>
          </a:lstStyle>
          <a:p>
            <a:endParaRPr lang="zh-CN" altLang="en-US"/>
          </a:p>
        </p:txBody>
      </p:sp>
      <p:sp>
        <p:nvSpPr>
          <p:cNvPr id="4" name="文本占位符 3"/>
          <p:cNvSpPr>
            <a:spLocks noGrp="1"/>
          </p:cNvSpPr>
          <p:nvPr>
            <p:ph type="body" sz="half" idx="2"/>
          </p:nvPr>
        </p:nvSpPr>
        <p:spPr>
          <a:xfrm>
            <a:off x="629841" y="1543052"/>
            <a:ext cx="3124012" cy="2858691"/>
          </a:xfrm>
        </p:spPr>
        <p:txBody>
          <a:bodyPr/>
          <a:lstStyle>
            <a:lvl1pPr marL="0" indent="0">
              <a:buNone/>
              <a:defRPr sz="1500"/>
            </a:lvl1pPr>
            <a:lvl2pPr marL="342851" indent="0">
              <a:buNone/>
              <a:defRPr sz="1400"/>
            </a:lvl2pPr>
            <a:lvl3pPr marL="685703" indent="0">
              <a:buNone/>
              <a:defRPr sz="1200"/>
            </a:lvl3pPr>
            <a:lvl4pPr marL="1028555" indent="0">
              <a:buNone/>
              <a:defRPr sz="1100"/>
            </a:lvl4pPr>
            <a:lvl5pPr marL="1371405" indent="0">
              <a:buNone/>
              <a:defRPr sz="1100"/>
            </a:lvl5pPr>
            <a:lvl6pPr marL="1714256" indent="0">
              <a:buNone/>
              <a:defRPr sz="1100"/>
            </a:lvl6pPr>
            <a:lvl7pPr marL="2057108" indent="0">
              <a:buNone/>
              <a:defRPr sz="1100"/>
            </a:lvl7pPr>
            <a:lvl8pPr marL="2399959" indent="0">
              <a:buNone/>
              <a:defRPr sz="1100"/>
            </a:lvl8pPr>
            <a:lvl9pPr marL="2742809"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2018/8/5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6" y="273846"/>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1" y="273846"/>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2018/8/5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image" Target="../media/image1.jpg"/><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image" Target="../media/image1.jpg"/><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theme" Target="../theme/theme3.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l="-24000" r="-24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1" y="273844"/>
            <a:ext cx="7886700" cy="994172"/>
          </a:xfrm>
          <a:prstGeom prst="rect">
            <a:avLst/>
          </a:prstGeom>
        </p:spPr>
        <p:txBody>
          <a:bodyPr vert="horz" lIns="68570" tIns="34286" rIns="68570" bIns="34286"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1" y="1369219"/>
            <a:ext cx="7886700" cy="3263504"/>
          </a:xfrm>
          <a:prstGeom prst="rect">
            <a:avLst/>
          </a:prstGeom>
        </p:spPr>
        <p:txBody>
          <a:bodyPr vert="horz" lIns="68570" tIns="34286" rIns="68570" bIns="34286"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4"/>
            <a:ext cx="2057400" cy="273844"/>
          </a:xfrm>
          <a:prstGeom prst="rect">
            <a:avLst/>
          </a:prstGeom>
        </p:spPr>
        <p:txBody>
          <a:bodyPr vert="horz" lIns="68570" tIns="34286" rIns="68570" bIns="34286" rtlCol="0" anchor="ctr"/>
          <a:lstStyle>
            <a:lvl1pPr algn="l">
              <a:defRPr sz="900">
                <a:solidFill>
                  <a:schemeClr val="tx1">
                    <a:tint val="75000"/>
                  </a:schemeClr>
                </a:solidFill>
              </a:defRPr>
            </a:lvl1pPr>
          </a:lstStyle>
          <a:p>
            <a:fld id="{82F288E0-7875-42C4-84C8-98DBBD3BF4D2}" type="datetimeFigureOut">
              <a:rPr lang="zh-CN" altLang="en-US" smtClean="0"/>
              <a:t>2018/8/5</a:t>
            </a:fld>
            <a:endParaRPr lang="zh-CN" altLang="en-US"/>
          </a:p>
        </p:txBody>
      </p:sp>
      <p:sp>
        <p:nvSpPr>
          <p:cNvPr id="5" name="页脚占位符 4"/>
          <p:cNvSpPr>
            <a:spLocks noGrp="1"/>
          </p:cNvSpPr>
          <p:nvPr>
            <p:ph type="ftr" sz="quarter" idx="3"/>
          </p:nvPr>
        </p:nvSpPr>
        <p:spPr>
          <a:xfrm>
            <a:off x="3028951" y="4767264"/>
            <a:ext cx="3086100" cy="273844"/>
          </a:xfrm>
          <a:prstGeom prst="rect">
            <a:avLst/>
          </a:prstGeom>
        </p:spPr>
        <p:txBody>
          <a:bodyPr vert="horz" lIns="68570" tIns="34286" rIns="68570" bIns="34286"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1" y="4767264"/>
            <a:ext cx="2057400" cy="273844"/>
          </a:xfrm>
          <a:prstGeom prst="rect">
            <a:avLst/>
          </a:prstGeom>
        </p:spPr>
        <p:txBody>
          <a:bodyPr vert="horz" lIns="68570" tIns="34286" rIns="68570" bIns="34286" rtlCol="0" anchor="ctr"/>
          <a:lstStyle>
            <a:lvl1pPr algn="r">
              <a:defRPr sz="9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68570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26" indent="-171426" algn="l" defTabSz="68570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277" indent="-171426" algn="l" defTabSz="68570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128" indent="-171426" algn="l" defTabSz="68570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9979"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2830"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682"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534"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384"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236"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703" rtl="0" eaLnBrk="1" latinLnBrk="0" hangingPunct="1">
        <a:defRPr sz="1400" kern="1200">
          <a:solidFill>
            <a:schemeClr val="tx1"/>
          </a:solidFill>
          <a:latin typeface="+mn-lt"/>
          <a:ea typeface="+mn-ea"/>
          <a:cs typeface="+mn-cs"/>
        </a:defRPr>
      </a:lvl1pPr>
      <a:lvl2pPr marL="342851" algn="l" defTabSz="685703" rtl="0" eaLnBrk="1" latinLnBrk="0" hangingPunct="1">
        <a:defRPr sz="1400" kern="1200">
          <a:solidFill>
            <a:schemeClr val="tx1"/>
          </a:solidFill>
          <a:latin typeface="+mn-lt"/>
          <a:ea typeface="+mn-ea"/>
          <a:cs typeface="+mn-cs"/>
        </a:defRPr>
      </a:lvl2pPr>
      <a:lvl3pPr marL="685703" algn="l" defTabSz="685703" rtl="0" eaLnBrk="1" latinLnBrk="0" hangingPunct="1">
        <a:defRPr sz="1400" kern="1200">
          <a:solidFill>
            <a:schemeClr val="tx1"/>
          </a:solidFill>
          <a:latin typeface="+mn-lt"/>
          <a:ea typeface="+mn-ea"/>
          <a:cs typeface="+mn-cs"/>
        </a:defRPr>
      </a:lvl3pPr>
      <a:lvl4pPr marL="1028555" algn="l" defTabSz="685703" rtl="0" eaLnBrk="1" latinLnBrk="0" hangingPunct="1">
        <a:defRPr sz="1400" kern="1200">
          <a:solidFill>
            <a:schemeClr val="tx1"/>
          </a:solidFill>
          <a:latin typeface="+mn-lt"/>
          <a:ea typeface="+mn-ea"/>
          <a:cs typeface="+mn-cs"/>
        </a:defRPr>
      </a:lvl4pPr>
      <a:lvl5pPr marL="1371405" algn="l" defTabSz="685703" rtl="0" eaLnBrk="1" latinLnBrk="0" hangingPunct="1">
        <a:defRPr sz="1400" kern="1200">
          <a:solidFill>
            <a:schemeClr val="tx1"/>
          </a:solidFill>
          <a:latin typeface="+mn-lt"/>
          <a:ea typeface="+mn-ea"/>
          <a:cs typeface="+mn-cs"/>
        </a:defRPr>
      </a:lvl5pPr>
      <a:lvl6pPr marL="1714256" algn="l" defTabSz="685703" rtl="0" eaLnBrk="1" latinLnBrk="0" hangingPunct="1">
        <a:defRPr sz="1400" kern="1200">
          <a:solidFill>
            <a:schemeClr val="tx1"/>
          </a:solidFill>
          <a:latin typeface="+mn-lt"/>
          <a:ea typeface="+mn-ea"/>
          <a:cs typeface="+mn-cs"/>
        </a:defRPr>
      </a:lvl6pPr>
      <a:lvl7pPr marL="2057108" algn="l" defTabSz="685703" rtl="0" eaLnBrk="1" latinLnBrk="0" hangingPunct="1">
        <a:defRPr sz="1400" kern="1200">
          <a:solidFill>
            <a:schemeClr val="tx1"/>
          </a:solidFill>
          <a:latin typeface="+mn-lt"/>
          <a:ea typeface="+mn-ea"/>
          <a:cs typeface="+mn-cs"/>
        </a:defRPr>
      </a:lvl7pPr>
      <a:lvl8pPr marL="2399959" algn="l" defTabSz="685703" rtl="0" eaLnBrk="1" latinLnBrk="0" hangingPunct="1">
        <a:defRPr sz="1400" kern="1200">
          <a:solidFill>
            <a:schemeClr val="tx1"/>
          </a:solidFill>
          <a:latin typeface="+mn-lt"/>
          <a:ea typeface="+mn-ea"/>
          <a:cs typeface="+mn-cs"/>
        </a:defRPr>
      </a:lvl8pPr>
      <a:lvl9pPr marL="2742809" algn="l" defTabSz="685703"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24000" r="-24000"/>
          </a:stretch>
        </a:blip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7CDE5F3F-7401-4121-AC54-B66E084E322E}"/>
              </a:ext>
            </a:extLst>
          </p:cNvPr>
          <p:cNvSpPr>
            <a:spLocks noGrp="1"/>
          </p:cNvSpPr>
          <p:nvPr>
            <p:ph type="title"/>
          </p:nvPr>
        </p:nvSpPr>
        <p:spPr>
          <a:xfrm>
            <a:off x="628651" y="273844"/>
            <a:ext cx="7886700" cy="994172"/>
          </a:xfrm>
          <a:prstGeom prst="rect">
            <a:avLst/>
          </a:prstGeom>
        </p:spPr>
        <p:txBody>
          <a:bodyPr vert="horz" lIns="68570" tIns="34284" rIns="68570" bIns="34284"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A132BF57-5BEE-48A7-90E8-9E757C3324AF}"/>
              </a:ext>
            </a:extLst>
          </p:cNvPr>
          <p:cNvSpPr>
            <a:spLocks noGrp="1"/>
          </p:cNvSpPr>
          <p:nvPr>
            <p:ph type="body" idx="1"/>
          </p:nvPr>
        </p:nvSpPr>
        <p:spPr>
          <a:xfrm>
            <a:off x="628651" y="1369219"/>
            <a:ext cx="7886700" cy="3263504"/>
          </a:xfrm>
          <a:prstGeom prst="rect">
            <a:avLst/>
          </a:prstGeom>
        </p:spPr>
        <p:txBody>
          <a:bodyPr vert="horz" lIns="68570" tIns="34284" rIns="68570" bIns="34284"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BA876AB6-4E2B-42E2-9D87-CD85DC637F20}"/>
              </a:ext>
            </a:extLst>
          </p:cNvPr>
          <p:cNvSpPr>
            <a:spLocks noGrp="1"/>
          </p:cNvSpPr>
          <p:nvPr>
            <p:ph type="dt" sz="half" idx="2"/>
          </p:nvPr>
        </p:nvSpPr>
        <p:spPr>
          <a:xfrm>
            <a:off x="628650" y="4767264"/>
            <a:ext cx="2057400" cy="273844"/>
          </a:xfrm>
          <a:prstGeom prst="rect">
            <a:avLst/>
          </a:prstGeom>
        </p:spPr>
        <p:txBody>
          <a:bodyPr vert="horz" lIns="68570" tIns="34284" rIns="68570" bIns="34284" rtlCol="0" anchor="ctr"/>
          <a:lstStyle>
            <a:lvl1pPr algn="l">
              <a:defRPr sz="900">
                <a:solidFill>
                  <a:schemeClr val="tx1">
                    <a:tint val="75000"/>
                  </a:schemeClr>
                </a:solidFill>
              </a:defRPr>
            </a:lvl1pPr>
          </a:lstStyle>
          <a:p>
            <a:pPr defTabSz="685686"/>
            <a:fld id="{4C0D9A2F-C039-4B3F-96BC-A43299609A51}" type="datetimeFigureOut">
              <a:rPr lang="zh-CN" altLang="en-US" smtClean="0">
                <a:solidFill>
                  <a:prstClr val="black">
                    <a:tint val="75000"/>
                  </a:prstClr>
                </a:solidFill>
              </a:rPr>
              <a:pPr defTabSz="685686"/>
              <a:t>2018/8/5</a:t>
            </a:fld>
            <a:endParaRPr lang="zh-CN" altLang="en-US">
              <a:solidFill>
                <a:prstClr val="black">
                  <a:tint val="75000"/>
                </a:prstClr>
              </a:solidFill>
            </a:endParaRPr>
          </a:p>
        </p:txBody>
      </p:sp>
      <p:sp>
        <p:nvSpPr>
          <p:cNvPr id="5" name="页脚占位符 4">
            <a:extLst>
              <a:ext uri="{FF2B5EF4-FFF2-40B4-BE49-F238E27FC236}">
                <a16:creationId xmlns:a16="http://schemas.microsoft.com/office/drawing/2014/main" xmlns="" id="{2DE86C37-E367-4723-9086-E80CC599BC8F}"/>
              </a:ext>
            </a:extLst>
          </p:cNvPr>
          <p:cNvSpPr>
            <a:spLocks noGrp="1"/>
          </p:cNvSpPr>
          <p:nvPr>
            <p:ph type="ftr" sz="quarter" idx="3"/>
          </p:nvPr>
        </p:nvSpPr>
        <p:spPr>
          <a:xfrm>
            <a:off x="3028951" y="4767264"/>
            <a:ext cx="3086100" cy="273844"/>
          </a:xfrm>
          <a:prstGeom prst="rect">
            <a:avLst/>
          </a:prstGeom>
        </p:spPr>
        <p:txBody>
          <a:bodyPr vert="horz" lIns="68570" tIns="34284" rIns="68570" bIns="34284" rtlCol="0" anchor="ctr"/>
          <a:lstStyle>
            <a:lvl1pPr algn="ctr">
              <a:defRPr sz="900">
                <a:solidFill>
                  <a:schemeClr val="tx1">
                    <a:tint val="75000"/>
                  </a:schemeClr>
                </a:solidFill>
              </a:defRPr>
            </a:lvl1pPr>
          </a:lstStyle>
          <a:p>
            <a:pPr defTabSz="685686"/>
            <a:endParaRPr lang="zh-CN" altLang="en-US">
              <a:solidFill>
                <a:prstClr val="black">
                  <a:tint val="75000"/>
                </a:prstClr>
              </a:solidFill>
            </a:endParaRPr>
          </a:p>
        </p:txBody>
      </p:sp>
      <p:sp>
        <p:nvSpPr>
          <p:cNvPr id="6" name="灯片编号占位符 5">
            <a:extLst>
              <a:ext uri="{FF2B5EF4-FFF2-40B4-BE49-F238E27FC236}">
                <a16:creationId xmlns:a16="http://schemas.microsoft.com/office/drawing/2014/main" xmlns="" id="{59FF5F6E-EECD-4C6B-A00A-E496DF6C8EAD}"/>
              </a:ext>
            </a:extLst>
          </p:cNvPr>
          <p:cNvSpPr>
            <a:spLocks noGrp="1"/>
          </p:cNvSpPr>
          <p:nvPr>
            <p:ph type="sldNum" sz="quarter" idx="4"/>
          </p:nvPr>
        </p:nvSpPr>
        <p:spPr>
          <a:xfrm>
            <a:off x="6457951" y="4767264"/>
            <a:ext cx="2057400" cy="273844"/>
          </a:xfrm>
          <a:prstGeom prst="rect">
            <a:avLst/>
          </a:prstGeom>
        </p:spPr>
        <p:txBody>
          <a:bodyPr vert="horz" lIns="68570" tIns="34284" rIns="68570" bIns="34284" rtlCol="0" anchor="ctr"/>
          <a:lstStyle>
            <a:lvl1pPr algn="r">
              <a:defRPr sz="900">
                <a:solidFill>
                  <a:schemeClr val="tx1">
                    <a:tint val="75000"/>
                  </a:schemeClr>
                </a:solidFill>
              </a:defRPr>
            </a:lvl1pPr>
          </a:lstStyle>
          <a:p>
            <a:pPr defTabSz="685686"/>
            <a:fld id="{0AE3E745-8BB0-43E7-B4A1-981737749D4D}" type="slidenum">
              <a:rPr lang="zh-CN" altLang="en-US" smtClean="0">
                <a:solidFill>
                  <a:prstClr val="black">
                    <a:tint val="75000"/>
                  </a:prstClr>
                </a:solidFill>
              </a:rPr>
              <a:pPr defTabSz="685686"/>
              <a:t>‹#›</a:t>
            </a:fld>
            <a:endParaRPr lang="zh-CN" altLang="en-US">
              <a:solidFill>
                <a:prstClr val="black">
                  <a:tint val="75000"/>
                </a:prstClr>
              </a:solidFill>
            </a:endParaRPr>
          </a:p>
        </p:txBody>
      </p:sp>
    </p:spTree>
    <p:extLst>
      <p:ext uri="{BB962C8B-B14F-4D97-AF65-F5344CB8AC3E}">
        <p14:creationId xmlns:p14="http://schemas.microsoft.com/office/powerpoint/2010/main" val="2287987246"/>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mc:AlternateContent xmlns:mc="http://schemas.openxmlformats.org/markup-compatibility/2006" xmlns:p14="http://schemas.microsoft.com/office/powerpoint/2010/main">
    <mc:Choice Requires="p14">
      <p:transition spd="slow" p14:dur="1250" advTm="2000">
        <p14:switch dir="r"/>
      </p:transition>
    </mc:Choice>
    <mc:Fallback xmlns="">
      <p:transition spd="slow" advTm="2000">
        <p:fade/>
      </p:transition>
    </mc:Fallback>
  </mc:AlternateContent>
  <p:txStyles>
    <p:titleStyle>
      <a:lvl1pPr algn="l" defTabSz="685686"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22" indent="-171422" algn="l" defTabSz="685686"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265" indent="-171422" algn="l" defTabSz="685686"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105" indent="-171422" algn="l" defTabSz="685686"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9950" indent="-171422" algn="l" defTabSz="685686"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2793" indent="-171422" algn="l" defTabSz="685686"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635" indent="-171422" algn="l" defTabSz="685686"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478" indent="-171422" algn="l" defTabSz="685686"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320" indent="-171422" algn="l" defTabSz="685686"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163" indent="-171422" algn="l" defTabSz="685686"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686" rtl="0" eaLnBrk="1" latinLnBrk="0" hangingPunct="1">
        <a:defRPr sz="1400" kern="1200">
          <a:solidFill>
            <a:schemeClr val="tx1"/>
          </a:solidFill>
          <a:latin typeface="+mn-lt"/>
          <a:ea typeface="+mn-ea"/>
          <a:cs typeface="+mn-cs"/>
        </a:defRPr>
      </a:lvl1pPr>
      <a:lvl2pPr marL="342842" algn="l" defTabSz="685686" rtl="0" eaLnBrk="1" latinLnBrk="0" hangingPunct="1">
        <a:defRPr sz="1400" kern="1200">
          <a:solidFill>
            <a:schemeClr val="tx1"/>
          </a:solidFill>
          <a:latin typeface="+mn-lt"/>
          <a:ea typeface="+mn-ea"/>
          <a:cs typeface="+mn-cs"/>
        </a:defRPr>
      </a:lvl2pPr>
      <a:lvl3pPr marL="685686" algn="l" defTabSz="685686" rtl="0" eaLnBrk="1" latinLnBrk="0" hangingPunct="1">
        <a:defRPr sz="1400" kern="1200">
          <a:solidFill>
            <a:schemeClr val="tx1"/>
          </a:solidFill>
          <a:latin typeface="+mn-lt"/>
          <a:ea typeface="+mn-ea"/>
          <a:cs typeface="+mn-cs"/>
        </a:defRPr>
      </a:lvl3pPr>
      <a:lvl4pPr marL="1028528" algn="l" defTabSz="685686" rtl="0" eaLnBrk="1" latinLnBrk="0" hangingPunct="1">
        <a:defRPr sz="1400" kern="1200">
          <a:solidFill>
            <a:schemeClr val="tx1"/>
          </a:solidFill>
          <a:latin typeface="+mn-lt"/>
          <a:ea typeface="+mn-ea"/>
          <a:cs typeface="+mn-cs"/>
        </a:defRPr>
      </a:lvl4pPr>
      <a:lvl5pPr marL="1371371" algn="l" defTabSz="685686" rtl="0" eaLnBrk="1" latinLnBrk="0" hangingPunct="1">
        <a:defRPr sz="1400" kern="1200">
          <a:solidFill>
            <a:schemeClr val="tx1"/>
          </a:solidFill>
          <a:latin typeface="+mn-lt"/>
          <a:ea typeface="+mn-ea"/>
          <a:cs typeface="+mn-cs"/>
        </a:defRPr>
      </a:lvl5pPr>
      <a:lvl6pPr marL="1714214" algn="l" defTabSz="685686" rtl="0" eaLnBrk="1" latinLnBrk="0" hangingPunct="1">
        <a:defRPr sz="1400" kern="1200">
          <a:solidFill>
            <a:schemeClr val="tx1"/>
          </a:solidFill>
          <a:latin typeface="+mn-lt"/>
          <a:ea typeface="+mn-ea"/>
          <a:cs typeface="+mn-cs"/>
        </a:defRPr>
      </a:lvl6pPr>
      <a:lvl7pPr marL="2057056" algn="l" defTabSz="685686" rtl="0" eaLnBrk="1" latinLnBrk="0" hangingPunct="1">
        <a:defRPr sz="1400" kern="1200">
          <a:solidFill>
            <a:schemeClr val="tx1"/>
          </a:solidFill>
          <a:latin typeface="+mn-lt"/>
          <a:ea typeface="+mn-ea"/>
          <a:cs typeface="+mn-cs"/>
        </a:defRPr>
      </a:lvl7pPr>
      <a:lvl8pPr marL="2399898" algn="l" defTabSz="685686" rtl="0" eaLnBrk="1" latinLnBrk="0" hangingPunct="1">
        <a:defRPr sz="1400" kern="1200">
          <a:solidFill>
            <a:schemeClr val="tx1"/>
          </a:solidFill>
          <a:latin typeface="+mn-lt"/>
          <a:ea typeface="+mn-ea"/>
          <a:cs typeface="+mn-cs"/>
        </a:defRPr>
      </a:lvl8pPr>
      <a:lvl9pPr marL="2742742" algn="l" defTabSz="685686" rtl="0" eaLnBrk="1" latinLnBrk="0" hangingPunct="1">
        <a:defRPr sz="1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24000" r="-24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68570" tIns="34286" rIns="68570" bIns="34286"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4"/>
            <a:ext cx="8229600" cy="3394472"/>
          </a:xfrm>
          <a:prstGeom prst="rect">
            <a:avLst/>
          </a:prstGeom>
        </p:spPr>
        <p:txBody>
          <a:bodyPr vert="horz" lIns="68570" tIns="34286" rIns="68570" bIns="34286"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6"/>
            <a:ext cx="2133600" cy="273844"/>
          </a:xfrm>
          <a:prstGeom prst="rect">
            <a:avLst/>
          </a:prstGeom>
        </p:spPr>
        <p:txBody>
          <a:bodyPr vert="horz" lIns="68570" tIns="34286" rIns="68570" bIns="34286" rtlCol="0" anchor="ctr"/>
          <a:lstStyle>
            <a:lvl1pPr algn="l">
              <a:defRPr sz="900">
                <a:solidFill>
                  <a:schemeClr val="tx1">
                    <a:tint val="75000"/>
                  </a:schemeClr>
                </a:solidFill>
              </a:defRPr>
            </a:lvl1pPr>
          </a:lstStyle>
          <a:p>
            <a:fld id="{82F288E0-7875-42C4-84C8-98DBBD3BF4D2}" type="datetimeFigureOut">
              <a:rPr lang="zh-CN" altLang="en-US" smtClean="0"/>
              <a:t>2018/8/5</a:t>
            </a:fld>
            <a:endParaRPr lang="zh-CN" altLang="en-US"/>
          </a:p>
        </p:txBody>
      </p:sp>
      <p:sp>
        <p:nvSpPr>
          <p:cNvPr id="5" name="页脚占位符 4"/>
          <p:cNvSpPr>
            <a:spLocks noGrp="1"/>
          </p:cNvSpPr>
          <p:nvPr>
            <p:ph type="ftr" sz="quarter" idx="3"/>
          </p:nvPr>
        </p:nvSpPr>
        <p:spPr>
          <a:xfrm>
            <a:off x="3124200" y="4767266"/>
            <a:ext cx="2895600" cy="273844"/>
          </a:xfrm>
          <a:prstGeom prst="rect">
            <a:avLst/>
          </a:prstGeom>
        </p:spPr>
        <p:txBody>
          <a:bodyPr vert="horz" lIns="68570" tIns="34286" rIns="68570" bIns="34286"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6"/>
            <a:ext cx="2133600" cy="273844"/>
          </a:xfrm>
          <a:prstGeom prst="rect">
            <a:avLst/>
          </a:prstGeom>
        </p:spPr>
        <p:txBody>
          <a:bodyPr vert="horz" lIns="68570" tIns="34286" rIns="68570" bIns="34286" rtlCol="0" anchor="ctr"/>
          <a:lstStyle>
            <a:lvl1pPr algn="r">
              <a:defRPr sz="900">
                <a:solidFill>
                  <a:schemeClr val="tx1">
                    <a:tint val="75000"/>
                  </a:schemeClr>
                </a:solidFill>
              </a:defRPr>
            </a:lvl1pPr>
          </a:lstStyle>
          <a:p>
            <a:fld id="{7D9BB5D0-35E4-459D-AEF3-FE4D7C45CC19}" type="slidenum">
              <a:rPr lang="zh-CN" altLang="en-US" smtClean="0"/>
              <a:t>‹#›</a:t>
            </a:fld>
            <a:endParaRPr lang="zh-CN" altLang="en-US"/>
          </a:p>
        </p:txBody>
      </p:sp>
    </p:spTree>
    <p:extLst>
      <p:ext uri="{BB962C8B-B14F-4D97-AF65-F5344CB8AC3E}">
        <p14:creationId xmlns:p14="http://schemas.microsoft.com/office/powerpoint/2010/main" val="234455334"/>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xStyles>
    <p:titleStyle>
      <a:lvl1pPr algn="ctr" defTabSz="685703" rtl="0" eaLnBrk="1" latinLnBrk="0" hangingPunct="1">
        <a:spcBef>
          <a:spcPct val="0"/>
        </a:spcBef>
        <a:buNone/>
        <a:defRPr sz="3300" kern="1200">
          <a:solidFill>
            <a:schemeClr val="tx1"/>
          </a:solidFill>
          <a:latin typeface="+mj-lt"/>
          <a:ea typeface="+mj-ea"/>
          <a:cs typeface="+mj-cs"/>
        </a:defRPr>
      </a:lvl1pPr>
    </p:titleStyle>
    <p:bodyStyle>
      <a:lvl1pPr marL="257138" indent="-257138" algn="l" defTabSz="685703"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557134" indent="-214283" algn="l" defTabSz="685703"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57128" indent="-171426" algn="l" defTabSz="685703"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199979"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2830"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682"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534"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384"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236"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zh-CN"/>
      </a:defPPr>
      <a:lvl1pPr marL="0" algn="l" defTabSz="685703" rtl="0" eaLnBrk="1" latinLnBrk="0" hangingPunct="1">
        <a:defRPr sz="1400" kern="1200">
          <a:solidFill>
            <a:schemeClr val="tx1"/>
          </a:solidFill>
          <a:latin typeface="+mn-lt"/>
          <a:ea typeface="+mn-ea"/>
          <a:cs typeface="+mn-cs"/>
        </a:defRPr>
      </a:lvl1pPr>
      <a:lvl2pPr marL="342851" algn="l" defTabSz="685703" rtl="0" eaLnBrk="1" latinLnBrk="0" hangingPunct="1">
        <a:defRPr sz="1400" kern="1200">
          <a:solidFill>
            <a:schemeClr val="tx1"/>
          </a:solidFill>
          <a:latin typeface="+mn-lt"/>
          <a:ea typeface="+mn-ea"/>
          <a:cs typeface="+mn-cs"/>
        </a:defRPr>
      </a:lvl2pPr>
      <a:lvl3pPr marL="685703" algn="l" defTabSz="685703" rtl="0" eaLnBrk="1" latinLnBrk="0" hangingPunct="1">
        <a:defRPr sz="1400" kern="1200">
          <a:solidFill>
            <a:schemeClr val="tx1"/>
          </a:solidFill>
          <a:latin typeface="+mn-lt"/>
          <a:ea typeface="+mn-ea"/>
          <a:cs typeface="+mn-cs"/>
        </a:defRPr>
      </a:lvl3pPr>
      <a:lvl4pPr marL="1028555" algn="l" defTabSz="685703" rtl="0" eaLnBrk="1" latinLnBrk="0" hangingPunct="1">
        <a:defRPr sz="1400" kern="1200">
          <a:solidFill>
            <a:schemeClr val="tx1"/>
          </a:solidFill>
          <a:latin typeface="+mn-lt"/>
          <a:ea typeface="+mn-ea"/>
          <a:cs typeface="+mn-cs"/>
        </a:defRPr>
      </a:lvl4pPr>
      <a:lvl5pPr marL="1371405" algn="l" defTabSz="685703" rtl="0" eaLnBrk="1" latinLnBrk="0" hangingPunct="1">
        <a:defRPr sz="1400" kern="1200">
          <a:solidFill>
            <a:schemeClr val="tx1"/>
          </a:solidFill>
          <a:latin typeface="+mn-lt"/>
          <a:ea typeface="+mn-ea"/>
          <a:cs typeface="+mn-cs"/>
        </a:defRPr>
      </a:lvl5pPr>
      <a:lvl6pPr marL="1714256" algn="l" defTabSz="685703" rtl="0" eaLnBrk="1" latinLnBrk="0" hangingPunct="1">
        <a:defRPr sz="1400" kern="1200">
          <a:solidFill>
            <a:schemeClr val="tx1"/>
          </a:solidFill>
          <a:latin typeface="+mn-lt"/>
          <a:ea typeface="+mn-ea"/>
          <a:cs typeface="+mn-cs"/>
        </a:defRPr>
      </a:lvl6pPr>
      <a:lvl7pPr marL="2057108" algn="l" defTabSz="685703" rtl="0" eaLnBrk="1" latinLnBrk="0" hangingPunct="1">
        <a:defRPr sz="1400" kern="1200">
          <a:solidFill>
            <a:schemeClr val="tx1"/>
          </a:solidFill>
          <a:latin typeface="+mn-lt"/>
          <a:ea typeface="+mn-ea"/>
          <a:cs typeface="+mn-cs"/>
        </a:defRPr>
      </a:lvl7pPr>
      <a:lvl8pPr marL="2399959" algn="l" defTabSz="685703" rtl="0" eaLnBrk="1" latinLnBrk="0" hangingPunct="1">
        <a:defRPr sz="1400" kern="1200">
          <a:solidFill>
            <a:schemeClr val="tx1"/>
          </a:solidFill>
          <a:latin typeface="+mn-lt"/>
          <a:ea typeface="+mn-ea"/>
          <a:cs typeface="+mn-cs"/>
        </a:defRPr>
      </a:lvl8pPr>
      <a:lvl9pPr marL="2742809" algn="l" defTabSz="685703"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3" Type="http://schemas.openxmlformats.org/officeDocument/2006/relationships/tags" Target="../tags/tag60.xml"/><Relationship Id="rId7" Type="http://schemas.openxmlformats.org/officeDocument/2006/relationships/slideLayout" Target="../slideLayouts/slideLayout28.xml"/><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tags" Target="../tags/tag63.xml"/><Relationship Id="rId5" Type="http://schemas.openxmlformats.org/officeDocument/2006/relationships/tags" Target="../tags/tag62.xml"/><Relationship Id="rId4" Type="http://schemas.openxmlformats.org/officeDocument/2006/relationships/tags" Target="../tags/tag61.xml"/></Relationships>
</file>

<file path=ppt/slides/_rels/slide11.xml.rels><?xml version="1.0" encoding="UTF-8" standalone="yes"?>
<Relationships xmlns="http://schemas.openxmlformats.org/package/2006/relationships"><Relationship Id="rId8" Type="http://schemas.openxmlformats.org/officeDocument/2006/relationships/tags" Target="../tags/tag71.xml"/><Relationship Id="rId13" Type="http://schemas.openxmlformats.org/officeDocument/2006/relationships/tags" Target="../tags/tag76.xml"/><Relationship Id="rId3" Type="http://schemas.openxmlformats.org/officeDocument/2006/relationships/tags" Target="../tags/tag66.xml"/><Relationship Id="rId7" Type="http://schemas.openxmlformats.org/officeDocument/2006/relationships/tags" Target="../tags/tag70.xml"/><Relationship Id="rId12" Type="http://schemas.openxmlformats.org/officeDocument/2006/relationships/tags" Target="../tags/tag75.xml"/><Relationship Id="rId2" Type="http://schemas.openxmlformats.org/officeDocument/2006/relationships/tags" Target="../tags/tag65.xml"/><Relationship Id="rId1" Type="http://schemas.openxmlformats.org/officeDocument/2006/relationships/tags" Target="../tags/tag64.xml"/><Relationship Id="rId6" Type="http://schemas.openxmlformats.org/officeDocument/2006/relationships/tags" Target="../tags/tag69.xml"/><Relationship Id="rId11" Type="http://schemas.openxmlformats.org/officeDocument/2006/relationships/tags" Target="../tags/tag74.xml"/><Relationship Id="rId5" Type="http://schemas.openxmlformats.org/officeDocument/2006/relationships/tags" Target="../tags/tag68.xml"/><Relationship Id="rId15" Type="http://schemas.openxmlformats.org/officeDocument/2006/relationships/slideLayout" Target="../slideLayouts/slideLayout28.xml"/><Relationship Id="rId10" Type="http://schemas.openxmlformats.org/officeDocument/2006/relationships/tags" Target="../tags/tag73.xml"/><Relationship Id="rId4" Type="http://schemas.openxmlformats.org/officeDocument/2006/relationships/tags" Target="../tags/tag67.xml"/><Relationship Id="rId9" Type="http://schemas.openxmlformats.org/officeDocument/2006/relationships/tags" Target="../tags/tag72.xml"/><Relationship Id="rId14" Type="http://schemas.openxmlformats.org/officeDocument/2006/relationships/tags" Target="../tags/tag77.xml"/></Relationships>
</file>

<file path=ppt/slides/_rels/slide12.xml.rels><?xml version="1.0" encoding="UTF-8" standalone="yes"?>
<Relationships xmlns="http://schemas.openxmlformats.org/package/2006/relationships"><Relationship Id="rId8" Type="http://schemas.openxmlformats.org/officeDocument/2006/relationships/tags" Target="../tags/tag85.xml"/><Relationship Id="rId3" Type="http://schemas.openxmlformats.org/officeDocument/2006/relationships/tags" Target="../tags/tag80.xml"/><Relationship Id="rId7" Type="http://schemas.openxmlformats.org/officeDocument/2006/relationships/tags" Target="../tags/tag84.xml"/><Relationship Id="rId12" Type="http://schemas.openxmlformats.org/officeDocument/2006/relationships/slideLayout" Target="../slideLayouts/slideLayout28.xml"/><Relationship Id="rId2" Type="http://schemas.openxmlformats.org/officeDocument/2006/relationships/tags" Target="../tags/tag79.xml"/><Relationship Id="rId1" Type="http://schemas.openxmlformats.org/officeDocument/2006/relationships/tags" Target="../tags/tag78.xml"/><Relationship Id="rId6" Type="http://schemas.openxmlformats.org/officeDocument/2006/relationships/tags" Target="../tags/tag83.xml"/><Relationship Id="rId11" Type="http://schemas.openxmlformats.org/officeDocument/2006/relationships/tags" Target="../tags/tag88.xml"/><Relationship Id="rId5" Type="http://schemas.openxmlformats.org/officeDocument/2006/relationships/tags" Target="../tags/tag82.xml"/><Relationship Id="rId10" Type="http://schemas.openxmlformats.org/officeDocument/2006/relationships/tags" Target="../tags/tag87.xml"/><Relationship Id="rId4" Type="http://schemas.openxmlformats.org/officeDocument/2006/relationships/tags" Target="../tags/tag81.xml"/><Relationship Id="rId9" Type="http://schemas.openxmlformats.org/officeDocument/2006/relationships/tags" Target="../tags/tag86.xml"/></Relationships>
</file>

<file path=ppt/slides/_rels/slide13.xml.rels><?xml version="1.0" encoding="UTF-8" standalone="yes"?>
<Relationships xmlns="http://schemas.openxmlformats.org/package/2006/relationships"><Relationship Id="rId3" Type="http://schemas.openxmlformats.org/officeDocument/2006/relationships/tags" Target="../tags/tag91.xml"/><Relationship Id="rId7" Type="http://schemas.openxmlformats.org/officeDocument/2006/relationships/slideLayout" Target="../slideLayouts/slideLayout28.xml"/><Relationship Id="rId2" Type="http://schemas.openxmlformats.org/officeDocument/2006/relationships/tags" Target="../tags/tag90.xml"/><Relationship Id="rId1" Type="http://schemas.openxmlformats.org/officeDocument/2006/relationships/tags" Target="../tags/tag89.xml"/><Relationship Id="rId6" Type="http://schemas.openxmlformats.org/officeDocument/2006/relationships/tags" Target="../tags/tag94.xml"/><Relationship Id="rId5" Type="http://schemas.openxmlformats.org/officeDocument/2006/relationships/tags" Target="../tags/tag93.xml"/><Relationship Id="rId4" Type="http://schemas.openxmlformats.org/officeDocument/2006/relationships/tags" Target="../tags/tag92.xml"/></Relationships>
</file>

<file path=ppt/slides/_rels/slide14.xml.rels><?xml version="1.0" encoding="UTF-8" standalone="yes"?>
<Relationships xmlns="http://schemas.openxmlformats.org/package/2006/relationships"><Relationship Id="rId3" Type="http://schemas.openxmlformats.org/officeDocument/2006/relationships/tags" Target="../tags/tag97.xml"/><Relationship Id="rId7" Type="http://schemas.openxmlformats.org/officeDocument/2006/relationships/slideLayout" Target="../slideLayouts/slideLayout28.xml"/><Relationship Id="rId2" Type="http://schemas.openxmlformats.org/officeDocument/2006/relationships/tags" Target="../tags/tag96.xml"/><Relationship Id="rId1" Type="http://schemas.openxmlformats.org/officeDocument/2006/relationships/tags" Target="../tags/tag95.xml"/><Relationship Id="rId6" Type="http://schemas.openxmlformats.org/officeDocument/2006/relationships/tags" Target="../tags/tag100.xml"/><Relationship Id="rId5" Type="http://schemas.openxmlformats.org/officeDocument/2006/relationships/tags" Target="../tags/tag99.xml"/><Relationship Id="rId4" Type="http://schemas.openxmlformats.org/officeDocument/2006/relationships/tags" Target="../tags/tag98.xml"/></Relationships>
</file>

<file path=ppt/slides/_rels/slide15.xml.rels><?xml version="1.0" encoding="UTF-8" standalone="yes"?>
<Relationships xmlns="http://schemas.openxmlformats.org/package/2006/relationships"><Relationship Id="rId8" Type="http://schemas.openxmlformats.org/officeDocument/2006/relationships/tags" Target="../tags/tag108.xml"/><Relationship Id="rId13" Type="http://schemas.openxmlformats.org/officeDocument/2006/relationships/tags" Target="../tags/tag113.xml"/><Relationship Id="rId3" Type="http://schemas.openxmlformats.org/officeDocument/2006/relationships/tags" Target="../tags/tag103.xml"/><Relationship Id="rId7" Type="http://schemas.openxmlformats.org/officeDocument/2006/relationships/tags" Target="../tags/tag107.xml"/><Relationship Id="rId12" Type="http://schemas.openxmlformats.org/officeDocument/2006/relationships/tags" Target="../tags/tag112.xml"/><Relationship Id="rId2" Type="http://schemas.openxmlformats.org/officeDocument/2006/relationships/tags" Target="../tags/tag102.xml"/><Relationship Id="rId1" Type="http://schemas.openxmlformats.org/officeDocument/2006/relationships/tags" Target="../tags/tag101.xml"/><Relationship Id="rId6" Type="http://schemas.openxmlformats.org/officeDocument/2006/relationships/tags" Target="../tags/tag106.xml"/><Relationship Id="rId11" Type="http://schemas.openxmlformats.org/officeDocument/2006/relationships/tags" Target="../tags/tag111.xml"/><Relationship Id="rId5" Type="http://schemas.openxmlformats.org/officeDocument/2006/relationships/tags" Target="../tags/tag105.xml"/><Relationship Id="rId15" Type="http://schemas.openxmlformats.org/officeDocument/2006/relationships/slideLayout" Target="../slideLayouts/slideLayout28.xml"/><Relationship Id="rId10" Type="http://schemas.openxmlformats.org/officeDocument/2006/relationships/tags" Target="../tags/tag110.xml"/><Relationship Id="rId4" Type="http://schemas.openxmlformats.org/officeDocument/2006/relationships/tags" Target="../tags/tag104.xml"/><Relationship Id="rId9" Type="http://schemas.openxmlformats.org/officeDocument/2006/relationships/tags" Target="../tags/tag109.xml"/><Relationship Id="rId14" Type="http://schemas.openxmlformats.org/officeDocument/2006/relationships/tags" Target="../tags/tag114.xml"/></Relationships>
</file>

<file path=ppt/slides/_rels/slide16.xml.rels><?xml version="1.0" encoding="UTF-8" standalone="yes"?>
<Relationships xmlns="http://schemas.openxmlformats.org/package/2006/relationships"><Relationship Id="rId3" Type="http://schemas.openxmlformats.org/officeDocument/2006/relationships/tags" Target="../tags/tag117.xml"/><Relationship Id="rId2" Type="http://schemas.openxmlformats.org/officeDocument/2006/relationships/tags" Target="../tags/tag116.xml"/><Relationship Id="rId1" Type="http://schemas.openxmlformats.org/officeDocument/2006/relationships/tags" Target="../tags/tag115.xml"/><Relationship Id="rId6" Type="http://schemas.openxmlformats.org/officeDocument/2006/relationships/slideLayout" Target="../slideLayouts/slideLayout28.xml"/><Relationship Id="rId5" Type="http://schemas.openxmlformats.org/officeDocument/2006/relationships/tags" Target="../tags/tag119.xml"/><Relationship Id="rId4" Type="http://schemas.openxmlformats.org/officeDocument/2006/relationships/tags" Target="../tags/tag118.xml"/></Relationships>
</file>

<file path=ppt/slides/_rels/slide17.xml.rels><?xml version="1.0" encoding="UTF-8" standalone="yes"?>
<Relationships xmlns="http://schemas.openxmlformats.org/package/2006/relationships"><Relationship Id="rId3" Type="http://schemas.openxmlformats.org/officeDocument/2006/relationships/tags" Target="../tags/tag122.xml"/><Relationship Id="rId2" Type="http://schemas.openxmlformats.org/officeDocument/2006/relationships/tags" Target="../tags/tag121.xml"/><Relationship Id="rId1" Type="http://schemas.openxmlformats.org/officeDocument/2006/relationships/tags" Target="../tags/tag120.xml"/><Relationship Id="rId6" Type="http://schemas.openxmlformats.org/officeDocument/2006/relationships/slideLayout" Target="../slideLayouts/slideLayout28.xml"/><Relationship Id="rId5" Type="http://schemas.openxmlformats.org/officeDocument/2006/relationships/tags" Target="../tags/tag124.xml"/><Relationship Id="rId4" Type="http://schemas.openxmlformats.org/officeDocument/2006/relationships/tags" Target="../tags/tag123.xml"/></Relationships>
</file>

<file path=ppt/slides/_rels/slide18.xml.rels><?xml version="1.0" encoding="UTF-8" standalone="yes"?>
<Relationships xmlns="http://schemas.openxmlformats.org/package/2006/relationships"><Relationship Id="rId3" Type="http://schemas.openxmlformats.org/officeDocument/2006/relationships/tags" Target="../tags/tag127.xml"/><Relationship Id="rId2" Type="http://schemas.openxmlformats.org/officeDocument/2006/relationships/tags" Target="../tags/tag126.xml"/><Relationship Id="rId1" Type="http://schemas.openxmlformats.org/officeDocument/2006/relationships/tags" Target="../tags/tag125.xml"/><Relationship Id="rId6" Type="http://schemas.openxmlformats.org/officeDocument/2006/relationships/slideLayout" Target="../slideLayouts/slideLayout28.xml"/><Relationship Id="rId5" Type="http://schemas.openxmlformats.org/officeDocument/2006/relationships/tags" Target="../tags/tag129.xml"/><Relationship Id="rId4" Type="http://schemas.openxmlformats.org/officeDocument/2006/relationships/tags" Target="../tags/tag128.xml"/></Relationships>
</file>

<file path=ppt/slides/_rels/slide19.xml.rels><?xml version="1.0" encoding="UTF-8" standalone="yes"?>
<Relationships xmlns="http://schemas.openxmlformats.org/package/2006/relationships"><Relationship Id="rId3" Type="http://schemas.openxmlformats.org/officeDocument/2006/relationships/tags" Target="../tags/tag132.xml"/><Relationship Id="rId2" Type="http://schemas.openxmlformats.org/officeDocument/2006/relationships/tags" Target="../tags/tag131.xml"/><Relationship Id="rId1" Type="http://schemas.openxmlformats.org/officeDocument/2006/relationships/tags" Target="../tags/tag130.xml"/><Relationship Id="rId6" Type="http://schemas.openxmlformats.org/officeDocument/2006/relationships/slideLayout" Target="../slideLayouts/slideLayout28.xml"/><Relationship Id="rId5" Type="http://schemas.openxmlformats.org/officeDocument/2006/relationships/tags" Target="../tags/tag134.xml"/><Relationship Id="rId4" Type="http://schemas.openxmlformats.org/officeDocument/2006/relationships/tags" Target="../tags/tag133.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10" Type="http://schemas.openxmlformats.org/officeDocument/2006/relationships/slideLayout" Target="../slideLayouts/slideLayout7.xml"/><Relationship Id="rId4" Type="http://schemas.openxmlformats.org/officeDocument/2006/relationships/tags" Target="../tags/tag5.xml"/><Relationship Id="rId9" Type="http://schemas.openxmlformats.org/officeDocument/2006/relationships/tags" Target="../tags/tag10.xml"/></Relationships>
</file>

<file path=ppt/slides/_rels/slide20.xml.rels><?xml version="1.0" encoding="UTF-8" standalone="yes"?>
<Relationships xmlns="http://schemas.openxmlformats.org/package/2006/relationships"><Relationship Id="rId3" Type="http://schemas.openxmlformats.org/officeDocument/2006/relationships/tags" Target="../tags/tag137.xml"/><Relationship Id="rId2" Type="http://schemas.openxmlformats.org/officeDocument/2006/relationships/tags" Target="../tags/tag136.xml"/><Relationship Id="rId1" Type="http://schemas.openxmlformats.org/officeDocument/2006/relationships/tags" Target="../tags/tag135.xml"/><Relationship Id="rId6" Type="http://schemas.openxmlformats.org/officeDocument/2006/relationships/slideLayout" Target="../slideLayouts/slideLayout28.xml"/><Relationship Id="rId5" Type="http://schemas.openxmlformats.org/officeDocument/2006/relationships/tags" Target="../tags/tag139.xml"/><Relationship Id="rId4" Type="http://schemas.openxmlformats.org/officeDocument/2006/relationships/tags" Target="../tags/tag138.xml"/></Relationships>
</file>

<file path=ppt/slides/_rels/slide21.xml.rels><?xml version="1.0" encoding="UTF-8" standalone="yes"?>
<Relationships xmlns="http://schemas.openxmlformats.org/package/2006/relationships"><Relationship Id="rId3" Type="http://schemas.openxmlformats.org/officeDocument/2006/relationships/tags" Target="../tags/tag142.xml"/><Relationship Id="rId2" Type="http://schemas.openxmlformats.org/officeDocument/2006/relationships/tags" Target="../tags/tag141.xml"/><Relationship Id="rId1" Type="http://schemas.openxmlformats.org/officeDocument/2006/relationships/tags" Target="../tags/tag140.xml"/><Relationship Id="rId6" Type="http://schemas.openxmlformats.org/officeDocument/2006/relationships/slideLayout" Target="../slideLayouts/slideLayout28.xml"/><Relationship Id="rId5" Type="http://schemas.openxmlformats.org/officeDocument/2006/relationships/tags" Target="../tags/tag144.xml"/><Relationship Id="rId4" Type="http://schemas.openxmlformats.org/officeDocument/2006/relationships/tags" Target="../tags/tag143.xml"/></Relationships>
</file>

<file path=ppt/slides/_rels/slide22.xml.rels><?xml version="1.0" encoding="UTF-8" standalone="yes"?>
<Relationships xmlns="http://schemas.openxmlformats.org/package/2006/relationships"><Relationship Id="rId3" Type="http://schemas.openxmlformats.org/officeDocument/2006/relationships/tags" Target="../tags/tag147.xml"/><Relationship Id="rId2" Type="http://schemas.openxmlformats.org/officeDocument/2006/relationships/tags" Target="../tags/tag146.xml"/><Relationship Id="rId1" Type="http://schemas.openxmlformats.org/officeDocument/2006/relationships/tags" Target="../tags/tag145.xml"/><Relationship Id="rId6" Type="http://schemas.openxmlformats.org/officeDocument/2006/relationships/slideLayout" Target="../slideLayouts/slideLayout28.xml"/><Relationship Id="rId5" Type="http://schemas.openxmlformats.org/officeDocument/2006/relationships/tags" Target="../tags/tag149.xml"/><Relationship Id="rId4" Type="http://schemas.openxmlformats.org/officeDocument/2006/relationships/tags" Target="../tags/tag148.xml"/></Relationships>
</file>

<file path=ppt/slides/_rels/slide23.xml.rels><?xml version="1.0" encoding="UTF-8" standalone="yes"?>
<Relationships xmlns="http://schemas.openxmlformats.org/package/2006/relationships"><Relationship Id="rId3" Type="http://schemas.openxmlformats.org/officeDocument/2006/relationships/tags" Target="../tags/tag152.xml"/><Relationship Id="rId2" Type="http://schemas.openxmlformats.org/officeDocument/2006/relationships/tags" Target="../tags/tag151.xml"/><Relationship Id="rId1" Type="http://schemas.openxmlformats.org/officeDocument/2006/relationships/tags" Target="../tags/tag150.xml"/><Relationship Id="rId6" Type="http://schemas.openxmlformats.org/officeDocument/2006/relationships/slideLayout" Target="../slideLayouts/slideLayout28.xml"/><Relationship Id="rId5" Type="http://schemas.openxmlformats.org/officeDocument/2006/relationships/tags" Target="../tags/tag154.xml"/><Relationship Id="rId4" Type="http://schemas.openxmlformats.org/officeDocument/2006/relationships/tags" Target="../tags/tag153.xml"/></Relationships>
</file>

<file path=ppt/slides/_rels/slide24.xml.rels><?xml version="1.0" encoding="UTF-8" standalone="yes"?>
<Relationships xmlns="http://schemas.openxmlformats.org/package/2006/relationships"><Relationship Id="rId3" Type="http://schemas.openxmlformats.org/officeDocument/2006/relationships/tags" Target="../tags/tag157.xml"/><Relationship Id="rId2" Type="http://schemas.openxmlformats.org/officeDocument/2006/relationships/tags" Target="../tags/tag156.xml"/><Relationship Id="rId1" Type="http://schemas.openxmlformats.org/officeDocument/2006/relationships/tags" Target="../tags/tag155.xml"/><Relationship Id="rId6" Type="http://schemas.openxmlformats.org/officeDocument/2006/relationships/slideLayout" Target="../slideLayouts/slideLayout28.xml"/><Relationship Id="rId5" Type="http://schemas.openxmlformats.org/officeDocument/2006/relationships/tags" Target="../tags/tag159.xml"/><Relationship Id="rId4" Type="http://schemas.openxmlformats.org/officeDocument/2006/relationships/tags" Target="../tags/tag158.xml"/></Relationships>
</file>

<file path=ppt/slides/_rels/slide25.xml.rels><?xml version="1.0" encoding="UTF-8" standalone="yes"?>
<Relationships xmlns="http://schemas.openxmlformats.org/package/2006/relationships"><Relationship Id="rId3" Type="http://schemas.openxmlformats.org/officeDocument/2006/relationships/tags" Target="../tags/tag162.xml"/><Relationship Id="rId2" Type="http://schemas.openxmlformats.org/officeDocument/2006/relationships/tags" Target="../tags/tag161.xml"/><Relationship Id="rId1" Type="http://schemas.openxmlformats.org/officeDocument/2006/relationships/tags" Target="../tags/tag160.xml"/><Relationship Id="rId6" Type="http://schemas.openxmlformats.org/officeDocument/2006/relationships/slideLayout" Target="../slideLayouts/slideLayout28.xml"/><Relationship Id="rId5" Type="http://schemas.openxmlformats.org/officeDocument/2006/relationships/tags" Target="../tags/tag164.xml"/><Relationship Id="rId4" Type="http://schemas.openxmlformats.org/officeDocument/2006/relationships/tags" Target="../tags/tag163.xml"/></Relationships>
</file>

<file path=ppt/slides/_rels/slide26.xml.rels><?xml version="1.0" encoding="UTF-8" standalone="yes"?>
<Relationships xmlns="http://schemas.openxmlformats.org/package/2006/relationships"><Relationship Id="rId3" Type="http://schemas.openxmlformats.org/officeDocument/2006/relationships/tags" Target="../tags/tag167.xml"/><Relationship Id="rId2" Type="http://schemas.openxmlformats.org/officeDocument/2006/relationships/tags" Target="../tags/tag166.xml"/><Relationship Id="rId1" Type="http://schemas.openxmlformats.org/officeDocument/2006/relationships/tags" Target="../tags/tag165.xml"/><Relationship Id="rId6" Type="http://schemas.openxmlformats.org/officeDocument/2006/relationships/slideLayout" Target="../slideLayouts/slideLayout28.xml"/><Relationship Id="rId5" Type="http://schemas.openxmlformats.org/officeDocument/2006/relationships/tags" Target="../tags/tag169.xml"/><Relationship Id="rId4" Type="http://schemas.openxmlformats.org/officeDocument/2006/relationships/tags" Target="../tags/tag168.xml"/></Relationships>
</file>

<file path=ppt/slides/_rels/slide27.xml.rels><?xml version="1.0" encoding="UTF-8" standalone="yes"?>
<Relationships xmlns="http://schemas.openxmlformats.org/package/2006/relationships"><Relationship Id="rId3" Type="http://schemas.openxmlformats.org/officeDocument/2006/relationships/tags" Target="../tags/tag172.xml"/><Relationship Id="rId2" Type="http://schemas.openxmlformats.org/officeDocument/2006/relationships/tags" Target="../tags/tag171.xml"/><Relationship Id="rId1" Type="http://schemas.openxmlformats.org/officeDocument/2006/relationships/tags" Target="../tags/tag170.xml"/><Relationship Id="rId6" Type="http://schemas.openxmlformats.org/officeDocument/2006/relationships/slideLayout" Target="../slideLayouts/slideLayout28.xml"/><Relationship Id="rId5" Type="http://schemas.openxmlformats.org/officeDocument/2006/relationships/tags" Target="../tags/tag174.xml"/><Relationship Id="rId4" Type="http://schemas.openxmlformats.org/officeDocument/2006/relationships/tags" Target="../tags/tag173.xml"/></Relationships>
</file>

<file path=ppt/slides/_rels/slide28.xml.rels><?xml version="1.0" encoding="UTF-8" standalone="yes"?>
<Relationships xmlns="http://schemas.openxmlformats.org/package/2006/relationships"><Relationship Id="rId3" Type="http://schemas.openxmlformats.org/officeDocument/2006/relationships/tags" Target="../tags/tag177.xml"/><Relationship Id="rId2" Type="http://schemas.openxmlformats.org/officeDocument/2006/relationships/tags" Target="../tags/tag176.xml"/><Relationship Id="rId1" Type="http://schemas.openxmlformats.org/officeDocument/2006/relationships/tags" Target="../tags/tag175.xml"/><Relationship Id="rId6" Type="http://schemas.openxmlformats.org/officeDocument/2006/relationships/slideLayout" Target="../slideLayouts/slideLayout28.xml"/><Relationship Id="rId5" Type="http://schemas.openxmlformats.org/officeDocument/2006/relationships/tags" Target="../tags/tag179.xml"/><Relationship Id="rId4" Type="http://schemas.openxmlformats.org/officeDocument/2006/relationships/tags" Target="../tags/tag178.xml"/></Relationships>
</file>

<file path=ppt/slides/_rels/slide29.xml.rels><?xml version="1.0" encoding="UTF-8" standalone="yes"?>
<Relationships xmlns="http://schemas.openxmlformats.org/package/2006/relationships"><Relationship Id="rId3" Type="http://schemas.openxmlformats.org/officeDocument/2006/relationships/tags" Target="../tags/tag182.xml"/><Relationship Id="rId2" Type="http://schemas.openxmlformats.org/officeDocument/2006/relationships/tags" Target="../tags/tag181.xml"/><Relationship Id="rId1" Type="http://schemas.openxmlformats.org/officeDocument/2006/relationships/tags" Target="../tags/tag180.xml"/><Relationship Id="rId6" Type="http://schemas.openxmlformats.org/officeDocument/2006/relationships/slideLayout" Target="../slideLayouts/slideLayout28.xml"/><Relationship Id="rId5" Type="http://schemas.openxmlformats.org/officeDocument/2006/relationships/tags" Target="../tags/tag184.xml"/><Relationship Id="rId4" Type="http://schemas.openxmlformats.org/officeDocument/2006/relationships/tags" Target="../tags/tag183.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2.xml"/></Relationships>
</file>

<file path=ppt/slides/_rels/slide30.xml.rels><?xml version="1.0" encoding="UTF-8" standalone="yes"?>
<Relationships xmlns="http://schemas.openxmlformats.org/package/2006/relationships"><Relationship Id="rId3" Type="http://schemas.openxmlformats.org/officeDocument/2006/relationships/tags" Target="../tags/tag187.xml"/><Relationship Id="rId2" Type="http://schemas.openxmlformats.org/officeDocument/2006/relationships/tags" Target="../tags/tag186.xml"/><Relationship Id="rId1" Type="http://schemas.openxmlformats.org/officeDocument/2006/relationships/tags" Target="../tags/tag185.xml"/><Relationship Id="rId6" Type="http://schemas.openxmlformats.org/officeDocument/2006/relationships/slideLayout" Target="../slideLayouts/slideLayout28.xml"/><Relationship Id="rId5" Type="http://schemas.openxmlformats.org/officeDocument/2006/relationships/tags" Target="../tags/tag189.xml"/><Relationship Id="rId4" Type="http://schemas.openxmlformats.org/officeDocument/2006/relationships/tags" Target="../tags/tag188.xml"/></Relationships>
</file>

<file path=ppt/slides/_rels/slide31.xml.rels><?xml version="1.0" encoding="UTF-8" standalone="yes"?>
<Relationships xmlns="http://schemas.openxmlformats.org/package/2006/relationships"><Relationship Id="rId3" Type="http://schemas.openxmlformats.org/officeDocument/2006/relationships/tags" Target="../tags/tag192.xml"/><Relationship Id="rId2" Type="http://schemas.openxmlformats.org/officeDocument/2006/relationships/tags" Target="../tags/tag191.xml"/><Relationship Id="rId1" Type="http://schemas.openxmlformats.org/officeDocument/2006/relationships/tags" Target="../tags/tag190.xml"/><Relationship Id="rId6" Type="http://schemas.openxmlformats.org/officeDocument/2006/relationships/slideLayout" Target="../slideLayouts/slideLayout28.xml"/><Relationship Id="rId5" Type="http://schemas.openxmlformats.org/officeDocument/2006/relationships/tags" Target="../tags/tag194.xml"/><Relationship Id="rId4" Type="http://schemas.openxmlformats.org/officeDocument/2006/relationships/tags" Target="../tags/tag193.xml"/></Relationships>
</file>

<file path=ppt/slides/_rels/slide32.xml.rels><?xml version="1.0" encoding="UTF-8" standalone="yes"?>
<Relationships xmlns="http://schemas.openxmlformats.org/package/2006/relationships"><Relationship Id="rId3" Type="http://schemas.openxmlformats.org/officeDocument/2006/relationships/tags" Target="../tags/tag197.xml"/><Relationship Id="rId2" Type="http://schemas.openxmlformats.org/officeDocument/2006/relationships/tags" Target="../tags/tag196.xml"/><Relationship Id="rId1" Type="http://schemas.openxmlformats.org/officeDocument/2006/relationships/tags" Target="../tags/tag195.xml"/><Relationship Id="rId6" Type="http://schemas.openxmlformats.org/officeDocument/2006/relationships/slideLayout" Target="../slideLayouts/slideLayout28.xml"/><Relationship Id="rId5" Type="http://schemas.openxmlformats.org/officeDocument/2006/relationships/tags" Target="../tags/tag199.xml"/><Relationship Id="rId4" Type="http://schemas.openxmlformats.org/officeDocument/2006/relationships/tags" Target="../tags/tag198.xml"/></Relationships>
</file>

<file path=ppt/slides/_rels/slide33.xml.rels><?xml version="1.0" encoding="UTF-8" standalone="yes"?>
<Relationships xmlns="http://schemas.openxmlformats.org/package/2006/relationships"><Relationship Id="rId3" Type="http://schemas.openxmlformats.org/officeDocument/2006/relationships/tags" Target="../tags/tag202.xml"/><Relationship Id="rId2" Type="http://schemas.openxmlformats.org/officeDocument/2006/relationships/tags" Target="../tags/tag201.xml"/><Relationship Id="rId1" Type="http://schemas.openxmlformats.org/officeDocument/2006/relationships/tags" Target="../tags/tag200.xml"/><Relationship Id="rId6" Type="http://schemas.openxmlformats.org/officeDocument/2006/relationships/slideLayout" Target="../slideLayouts/slideLayout28.xml"/><Relationship Id="rId5" Type="http://schemas.openxmlformats.org/officeDocument/2006/relationships/tags" Target="../tags/tag204.xml"/><Relationship Id="rId4" Type="http://schemas.openxmlformats.org/officeDocument/2006/relationships/tags" Target="../tags/tag203.xml"/></Relationships>
</file>

<file path=ppt/slides/_rels/slide34.xml.rels><?xml version="1.0" encoding="UTF-8" standalone="yes"?>
<Relationships xmlns="http://schemas.openxmlformats.org/package/2006/relationships"><Relationship Id="rId3" Type="http://schemas.openxmlformats.org/officeDocument/2006/relationships/tags" Target="../tags/tag207.xml"/><Relationship Id="rId2" Type="http://schemas.openxmlformats.org/officeDocument/2006/relationships/tags" Target="../tags/tag206.xml"/><Relationship Id="rId1" Type="http://schemas.openxmlformats.org/officeDocument/2006/relationships/tags" Target="../tags/tag205.xml"/><Relationship Id="rId6" Type="http://schemas.openxmlformats.org/officeDocument/2006/relationships/slideLayout" Target="../slideLayouts/slideLayout28.xml"/><Relationship Id="rId5" Type="http://schemas.openxmlformats.org/officeDocument/2006/relationships/tags" Target="../tags/tag209.xml"/><Relationship Id="rId4" Type="http://schemas.openxmlformats.org/officeDocument/2006/relationships/tags" Target="../tags/tag208.xml"/></Relationships>
</file>

<file path=ppt/slides/_rels/slide35.xml.rels><?xml version="1.0" encoding="UTF-8" standalone="yes"?>
<Relationships xmlns="http://schemas.openxmlformats.org/package/2006/relationships"><Relationship Id="rId3" Type="http://schemas.openxmlformats.org/officeDocument/2006/relationships/tags" Target="../tags/tag212.xml"/><Relationship Id="rId2" Type="http://schemas.openxmlformats.org/officeDocument/2006/relationships/tags" Target="../tags/tag211.xml"/><Relationship Id="rId1" Type="http://schemas.openxmlformats.org/officeDocument/2006/relationships/tags" Target="../tags/tag210.xml"/><Relationship Id="rId6" Type="http://schemas.openxmlformats.org/officeDocument/2006/relationships/slideLayout" Target="../slideLayouts/slideLayout28.xml"/><Relationship Id="rId5" Type="http://schemas.openxmlformats.org/officeDocument/2006/relationships/tags" Target="../tags/tag214.xml"/><Relationship Id="rId4" Type="http://schemas.openxmlformats.org/officeDocument/2006/relationships/tags" Target="../tags/tag213.xml"/></Relationships>
</file>

<file path=ppt/slides/_rels/slide36.xml.rels><?xml version="1.0" encoding="UTF-8" standalone="yes"?>
<Relationships xmlns="http://schemas.openxmlformats.org/package/2006/relationships"><Relationship Id="rId3" Type="http://schemas.openxmlformats.org/officeDocument/2006/relationships/tags" Target="../tags/tag217.xml"/><Relationship Id="rId2" Type="http://schemas.openxmlformats.org/officeDocument/2006/relationships/tags" Target="../tags/tag216.xml"/><Relationship Id="rId1" Type="http://schemas.openxmlformats.org/officeDocument/2006/relationships/tags" Target="../tags/tag215.xml"/><Relationship Id="rId6" Type="http://schemas.openxmlformats.org/officeDocument/2006/relationships/slideLayout" Target="../slideLayouts/slideLayout28.xml"/><Relationship Id="rId5" Type="http://schemas.openxmlformats.org/officeDocument/2006/relationships/tags" Target="../tags/tag219.xml"/><Relationship Id="rId4" Type="http://schemas.openxmlformats.org/officeDocument/2006/relationships/tags" Target="../tags/tag218.xml"/></Relationships>
</file>

<file path=ppt/slides/_rels/slide37.xml.rels><?xml version="1.0" encoding="UTF-8" standalone="yes"?>
<Relationships xmlns="http://schemas.openxmlformats.org/package/2006/relationships"><Relationship Id="rId3" Type="http://schemas.openxmlformats.org/officeDocument/2006/relationships/tags" Target="../tags/tag222.xml"/><Relationship Id="rId2" Type="http://schemas.openxmlformats.org/officeDocument/2006/relationships/tags" Target="../tags/tag221.xml"/><Relationship Id="rId1" Type="http://schemas.openxmlformats.org/officeDocument/2006/relationships/tags" Target="../tags/tag220.xml"/><Relationship Id="rId6" Type="http://schemas.openxmlformats.org/officeDocument/2006/relationships/slideLayout" Target="../slideLayouts/slideLayout28.xml"/><Relationship Id="rId5" Type="http://schemas.openxmlformats.org/officeDocument/2006/relationships/tags" Target="../tags/tag224.xml"/><Relationship Id="rId4" Type="http://schemas.openxmlformats.org/officeDocument/2006/relationships/tags" Target="../tags/tag223.xml"/></Relationships>
</file>

<file path=ppt/slides/_rels/slide38.xml.rels><?xml version="1.0" encoding="UTF-8" standalone="yes"?>
<Relationships xmlns="http://schemas.openxmlformats.org/package/2006/relationships"><Relationship Id="rId3" Type="http://schemas.openxmlformats.org/officeDocument/2006/relationships/tags" Target="../tags/tag227.xml"/><Relationship Id="rId2" Type="http://schemas.openxmlformats.org/officeDocument/2006/relationships/tags" Target="../tags/tag226.xml"/><Relationship Id="rId1" Type="http://schemas.openxmlformats.org/officeDocument/2006/relationships/tags" Target="../tags/tag225.xml"/><Relationship Id="rId6" Type="http://schemas.openxmlformats.org/officeDocument/2006/relationships/slideLayout" Target="../slideLayouts/slideLayout28.xml"/><Relationship Id="rId5" Type="http://schemas.openxmlformats.org/officeDocument/2006/relationships/tags" Target="../tags/tag229.xml"/><Relationship Id="rId4" Type="http://schemas.openxmlformats.org/officeDocument/2006/relationships/tags" Target="../tags/tag228.xml"/></Relationships>
</file>

<file path=ppt/slides/_rels/slide39.xml.rels><?xml version="1.0" encoding="UTF-8" standalone="yes"?>
<Relationships xmlns="http://schemas.openxmlformats.org/package/2006/relationships"><Relationship Id="rId3" Type="http://schemas.openxmlformats.org/officeDocument/2006/relationships/tags" Target="../tags/tag232.xml"/><Relationship Id="rId2" Type="http://schemas.openxmlformats.org/officeDocument/2006/relationships/tags" Target="../tags/tag231.xml"/><Relationship Id="rId1" Type="http://schemas.openxmlformats.org/officeDocument/2006/relationships/tags" Target="../tags/tag230.xml"/><Relationship Id="rId6" Type="http://schemas.openxmlformats.org/officeDocument/2006/relationships/slideLayout" Target="../slideLayouts/slideLayout28.xml"/><Relationship Id="rId5" Type="http://schemas.openxmlformats.org/officeDocument/2006/relationships/tags" Target="../tags/tag234.xml"/><Relationship Id="rId4" Type="http://schemas.openxmlformats.org/officeDocument/2006/relationships/tags" Target="../tags/tag23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0.xml.rels><?xml version="1.0" encoding="UTF-8" standalone="yes"?>
<Relationships xmlns="http://schemas.openxmlformats.org/package/2006/relationships"><Relationship Id="rId3" Type="http://schemas.openxmlformats.org/officeDocument/2006/relationships/tags" Target="../tags/tag237.xml"/><Relationship Id="rId2" Type="http://schemas.openxmlformats.org/officeDocument/2006/relationships/tags" Target="../tags/tag236.xml"/><Relationship Id="rId1" Type="http://schemas.openxmlformats.org/officeDocument/2006/relationships/tags" Target="../tags/tag235.xml"/><Relationship Id="rId6" Type="http://schemas.openxmlformats.org/officeDocument/2006/relationships/slideLayout" Target="../slideLayouts/slideLayout28.xml"/><Relationship Id="rId5" Type="http://schemas.openxmlformats.org/officeDocument/2006/relationships/tags" Target="../tags/tag239.xml"/><Relationship Id="rId4" Type="http://schemas.openxmlformats.org/officeDocument/2006/relationships/tags" Target="../tags/tag238.xml"/></Relationships>
</file>

<file path=ppt/slides/_rels/slide41.xml.rels><?xml version="1.0" encoding="UTF-8" standalone="yes"?>
<Relationships xmlns="http://schemas.openxmlformats.org/package/2006/relationships"><Relationship Id="rId3" Type="http://schemas.openxmlformats.org/officeDocument/2006/relationships/tags" Target="../tags/tag242.xml"/><Relationship Id="rId2" Type="http://schemas.openxmlformats.org/officeDocument/2006/relationships/tags" Target="../tags/tag241.xml"/><Relationship Id="rId1" Type="http://schemas.openxmlformats.org/officeDocument/2006/relationships/tags" Target="../tags/tag240.xml"/><Relationship Id="rId6" Type="http://schemas.openxmlformats.org/officeDocument/2006/relationships/slideLayout" Target="../slideLayouts/slideLayout28.xml"/><Relationship Id="rId5" Type="http://schemas.openxmlformats.org/officeDocument/2006/relationships/tags" Target="../tags/tag244.xml"/><Relationship Id="rId4" Type="http://schemas.openxmlformats.org/officeDocument/2006/relationships/tags" Target="../tags/tag243.xml"/></Relationships>
</file>

<file path=ppt/slides/_rels/slide42.xml.rels><?xml version="1.0" encoding="UTF-8" standalone="yes"?>
<Relationships xmlns="http://schemas.openxmlformats.org/package/2006/relationships"><Relationship Id="rId3" Type="http://schemas.openxmlformats.org/officeDocument/2006/relationships/tags" Target="../tags/tag247.xml"/><Relationship Id="rId2" Type="http://schemas.openxmlformats.org/officeDocument/2006/relationships/tags" Target="../tags/tag246.xml"/><Relationship Id="rId1" Type="http://schemas.openxmlformats.org/officeDocument/2006/relationships/tags" Target="../tags/tag245.xml"/><Relationship Id="rId6" Type="http://schemas.openxmlformats.org/officeDocument/2006/relationships/slideLayout" Target="../slideLayouts/slideLayout28.xml"/><Relationship Id="rId5" Type="http://schemas.openxmlformats.org/officeDocument/2006/relationships/tags" Target="../tags/tag249.xml"/><Relationship Id="rId4" Type="http://schemas.openxmlformats.org/officeDocument/2006/relationships/tags" Target="../tags/tag248.xml"/></Relationships>
</file>

<file path=ppt/slides/_rels/slide43.xml.rels><?xml version="1.0" encoding="UTF-8" standalone="yes"?>
<Relationships xmlns="http://schemas.openxmlformats.org/package/2006/relationships"><Relationship Id="rId3" Type="http://schemas.openxmlformats.org/officeDocument/2006/relationships/tags" Target="../tags/tag252.xml"/><Relationship Id="rId2" Type="http://schemas.openxmlformats.org/officeDocument/2006/relationships/tags" Target="../tags/tag251.xml"/><Relationship Id="rId1" Type="http://schemas.openxmlformats.org/officeDocument/2006/relationships/tags" Target="../tags/tag250.xml"/><Relationship Id="rId6" Type="http://schemas.openxmlformats.org/officeDocument/2006/relationships/slideLayout" Target="../slideLayouts/slideLayout28.xml"/><Relationship Id="rId5" Type="http://schemas.openxmlformats.org/officeDocument/2006/relationships/tags" Target="../tags/tag254.xml"/><Relationship Id="rId4" Type="http://schemas.openxmlformats.org/officeDocument/2006/relationships/tags" Target="../tags/tag253.xml"/></Relationships>
</file>

<file path=ppt/slides/_rels/slide44.xml.rels><?xml version="1.0" encoding="UTF-8" standalone="yes"?>
<Relationships xmlns="http://schemas.openxmlformats.org/package/2006/relationships"><Relationship Id="rId3" Type="http://schemas.openxmlformats.org/officeDocument/2006/relationships/tags" Target="../tags/tag257.xml"/><Relationship Id="rId2" Type="http://schemas.openxmlformats.org/officeDocument/2006/relationships/tags" Target="../tags/tag256.xml"/><Relationship Id="rId1" Type="http://schemas.openxmlformats.org/officeDocument/2006/relationships/tags" Target="../tags/tag255.xml"/><Relationship Id="rId6" Type="http://schemas.openxmlformats.org/officeDocument/2006/relationships/slideLayout" Target="../slideLayouts/slideLayout28.xml"/><Relationship Id="rId5" Type="http://schemas.openxmlformats.org/officeDocument/2006/relationships/tags" Target="../tags/tag259.xml"/><Relationship Id="rId4" Type="http://schemas.openxmlformats.org/officeDocument/2006/relationships/tags" Target="../tags/tag258.xml"/></Relationships>
</file>

<file path=ppt/slides/_rels/slide45.xml.rels><?xml version="1.0" encoding="UTF-8" standalone="yes"?>
<Relationships xmlns="http://schemas.openxmlformats.org/package/2006/relationships"><Relationship Id="rId3" Type="http://schemas.openxmlformats.org/officeDocument/2006/relationships/tags" Target="../tags/tag262.xml"/><Relationship Id="rId2" Type="http://schemas.openxmlformats.org/officeDocument/2006/relationships/tags" Target="../tags/tag261.xml"/><Relationship Id="rId1" Type="http://schemas.openxmlformats.org/officeDocument/2006/relationships/tags" Target="../tags/tag260.xml"/><Relationship Id="rId6" Type="http://schemas.openxmlformats.org/officeDocument/2006/relationships/slideLayout" Target="../slideLayouts/slideLayout28.xml"/><Relationship Id="rId5" Type="http://schemas.openxmlformats.org/officeDocument/2006/relationships/tags" Target="../tags/tag264.xml"/><Relationship Id="rId4" Type="http://schemas.openxmlformats.org/officeDocument/2006/relationships/tags" Target="../tags/tag263.xml"/></Relationships>
</file>

<file path=ppt/slides/_rels/slide46.xml.rels><?xml version="1.0" encoding="UTF-8" standalone="yes"?>
<Relationships xmlns="http://schemas.openxmlformats.org/package/2006/relationships"><Relationship Id="rId3" Type="http://schemas.openxmlformats.org/officeDocument/2006/relationships/tags" Target="../tags/tag267.xml"/><Relationship Id="rId2" Type="http://schemas.openxmlformats.org/officeDocument/2006/relationships/tags" Target="../tags/tag266.xml"/><Relationship Id="rId1" Type="http://schemas.openxmlformats.org/officeDocument/2006/relationships/tags" Target="../tags/tag265.xml"/><Relationship Id="rId6" Type="http://schemas.openxmlformats.org/officeDocument/2006/relationships/slideLayout" Target="../slideLayouts/slideLayout28.xml"/><Relationship Id="rId5" Type="http://schemas.openxmlformats.org/officeDocument/2006/relationships/tags" Target="../tags/tag269.xml"/><Relationship Id="rId4" Type="http://schemas.openxmlformats.org/officeDocument/2006/relationships/tags" Target="../tags/tag268.xml"/></Relationships>
</file>

<file path=ppt/slides/_rels/slide47.xml.rels><?xml version="1.0" encoding="UTF-8" standalone="yes"?>
<Relationships xmlns="http://schemas.openxmlformats.org/package/2006/relationships"><Relationship Id="rId3" Type="http://schemas.openxmlformats.org/officeDocument/2006/relationships/tags" Target="../tags/tag272.xml"/><Relationship Id="rId2" Type="http://schemas.openxmlformats.org/officeDocument/2006/relationships/tags" Target="../tags/tag271.xml"/><Relationship Id="rId1" Type="http://schemas.openxmlformats.org/officeDocument/2006/relationships/tags" Target="../tags/tag270.xml"/><Relationship Id="rId6" Type="http://schemas.openxmlformats.org/officeDocument/2006/relationships/slideLayout" Target="../slideLayouts/slideLayout28.xml"/><Relationship Id="rId5" Type="http://schemas.openxmlformats.org/officeDocument/2006/relationships/tags" Target="../tags/tag274.xml"/><Relationship Id="rId4" Type="http://schemas.openxmlformats.org/officeDocument/2006/relationships/tags" Target="../tags/tag273.xml"/></Relationships>
</file>

<file path=ppt/slides/_rels/slide48.xml.rels><?xml version="1.0" encoding="UTF-8" standalone="yes"?>
<Relationships xmlns="http://schemas.openxmlformats.org/package/2006/relationships"><Relationship Id="rId3" Type="http://schemas.openxmlformats.org/officeDocument/2006/relationships/tags" Target="../tags/tag277.xml"/><Relationship Id="rId2" Type="http://schemas.openxmlformats.org/officeDocument/2006/relationships/tags" Target="../tags/tag276.xml"/><Relationship Id="rId1" Type="http://schemas.openxmlformats.org/officeDocument/2006/relationships/tags" Target="../tags/tag275.xml"/><Relationship Id="rId6" Type="http://schemas.openxmlformats.org/officeDocument/2006/relationships/slideLayout" Target="../slideLayouts/slideLayout28.xml"/><Relationship Id="rId5" Type="http://schemas.openxmlformats.org/officeDocument/2006/relationships/tags" Target="../tags/tag279.xml"/><Relationship Id="rId4" Type="http://schemas.openxmlformats.org/officeDocument/2006/relationships/tags" Target="../tags/tag278.xml"/></Relationships>
</file>

<file path=ppt/slides/_rels/slide49.xml.rels><?xml version="1.0" encoding="UTF-8" standalone="yes"?>
<Relationships xmlns="http://schemas.openxmlformats.org/package/2006/relationships"><Relationship Id="rId3" Type="http://schemas.openxmlformats.org/officeDocument/2006/relationships/tags" Target="../tags/tag282.xml"/><Relationship Id="rId2" Type="http://schemas.openxmlformats.org/officeDocument/2006/relationships/tags" Target="../tags/tag281.xml"/><Relationship Id="rId1" Type="http://schemas.openxmlformats.org/officeDocument/2006/relationships/tags" Target="../tags/tag280.xml"/><Relationship Id="rId6" Type="http://schemas.openxmlformats.org/officeDocument/2006/relationships/slideLayout" Target="../slideLayouts/slideLayout28.xml"/><Relationship Id="rId5" Type="http://schemas.openxmlformats.org/officeDocument/2006/relationships/tags" Target="../tags/tag284.xml"/><Relationship Id="rId4" Type="http://schemas.openxmlformats.org/officeDocument/2006/relationships/tags" Target="../tags/tag283.xml"/></Relationships>
</file>

<file path=ppt/slides/_rels/slide5.xml.rels><?xml version="1.0" encoding="UTF-8" standalone="yes"?>
<Relationships xmlns="http://schemas.openxmlformats.org/package/2006/relationships"><Relationship Id="rId8" Type="http://schemas.openxmlformats.org/officeDocument/2006/relationships/tags" Target="../tags/tag18.xml"/><Relationship Id="rId13" Type="http://schemas.openxmlformats.org/officeDocument/2006/relationships/tags" Target="../tags/tag23.xml"/><Relationship Id="rId18" Type="http://schemas.openxmlformats.org/officeDocument/2006/relationships/slide" Target="slide6.xml"/><Relationship Id="rId3" Type="http://schemas.openxmlformats.org/officeDocument/2006/relationships/tags" Target="../tags/tag13.xml"/><Relationship Id="rId7" Type="http://schemas.openxmlformats.org/officeDocument/2006/relationships/tags" Target="../tags/tag17.xml"/><Relationship Id="rId12" Type="http://schemas.openxmlformats.org/officeDocument/2006/relationships/tags" Target="../tags/tag22.xml"/><Relationship Id="rId17" Type="http://schemas.openxmlformats.org/officeDocument/2006/relationships/slideLayout" Target="../slideLayouts/slideLayout28.xml"/><Relationship Id="rId2" Type="http://schemas.openxmlformats.org/officeDocument/2006/relationships/tags" Target="../tags/tag12.xml"/><Relationship Id="rId16" Type="http://schemas.openxmlformats.org/officeDocument/2006/relationships/tags" Target="../tags/tag26.xml"/><Relationship Id="rId1" Type="http://schemas.openxmlformats.org/officeDocument/2006/relationships/tags" Target="../tags/tag11.xml"/><Relationship Id="rId6" Type="http://schemas.openxmlformats.org/officeDocument/2006/relationships/tags" Target="../tags/tag16.xml"/><Relationship Id="rId11" Type="http://schemas.openxmlformats.org/officeDocument/2006/relationships/tags" Target="../tags/tag21.xml"/><Relationship Id="rId5" Type="http://schemas.openxmlformats.org/officeDocument/2006/relationships/tags" Target="../tags/tag15.xml"/><Relationship Id="rId15" Type="http://schemas.openxmlformats.org/officeDocument/2006/relationships/tags" Target="../tags/tag25.xml"/><Relationship Id="rId10" Type="http://schemas.openxmlformats.org/officeDocument/2006/relationships/tags" Target="../tags/tag20.xml"/><Relationship Id="rId19" Type="http://schemas.openxmlformats.org/officeDocument/2006/relationships/slide" Target="slide3.xml"/><Relationship Id="rId4" Type="http://schemas.openxmlformats.org/officeDocument/2006/relationships/tags" Target="../tags/tag14.xml"/><Relationship Id="rId9" Type="http://schemas.openxmlformats.org/officeDocument/2006/relationships/tags" Target="../tags/tag19.xml"/><Relationship Id="rId14" Type="http://schemas.openxmlformats.org/officeDocument/2006/relationships/tags" Target="../tags/tag24.xml"/></Relationships>
</file>

<file path=ppt/slides/_rels/slide50.xml.rels><?xml version="1.0" encoding="UTF-8" standalone="yes"?>
<Relationships xmlns="http://schemas.openxmlformats.org/package/2006/relationships"><Relationship Id="rId3" Type="http://schemas.openxmlformats.org/officeDocument/2006/relationships/tags" Target="../tags/tag287.xml"/><Relationship Id="rId2" Type="http://schemas.openxmlformats.org/officeDocument/2006/relationships/tags" Target="../tags/tag286.xml"/><Relationship Id="rId1" Type="http://schemas.openxmlformats.org/officeDocument/2006/relationships/tags" Target="../tags/tag285.xml"/><Relationship Id="rId6" Type="http://schemas.openxmlformats.org/officeDocument/2006/relationships/slideLayout" Target="../slideLayouts/slideLayout28.xml"/><Relationship Id="rId5" Type="http://schemas.openxmlformats.org/officeDocument/2006/relationships/tags" Target="../tags/tag289.xml"/><Relationship Id="rId4" Type="http://schemas.openxmlformats.org/officeDocument/2006/relationships/tags" Target="../tags/tag288.xml"/></Relationships>
</file>

<file path=ppt/slides/_rels/slide51.xml.rels><?xml version="1.0" encoding="UTF-8" standalone="yes"?>
<Relationships xmlns="http://schemas.openxmlformats.org/package/2006/relationships"><Relationship Id="rId3" Type="http://schemas.openxmlformats.org/officeDocument/2006/relationships/tags" Target="../tags/tag292.xml"/><Relationship Id="rId2" Type="http://schemas.openxmlformats.org/officeDocument/2006/relationships/tags" Target="../tags/tag291.xml"/><Relationship Id="rId1" Type="http://schemas.openxmlformats.org/officeDocument/2006/relationships/tags" Target="../tags/tag290.xml"/><Relationship Id="rId6" Type="http://schemas.openxmlformats.org/officeDocument/2006/relationships/slideLayout" Target="../slideLayouts/slideLayout28.xml"/><Relationship Id="rId5" Type="http://schemas.openxmlformats.org/officeDocument/2006/relationships/tags" Target="../tags/tag294.xml"/><Relationship Id="rId4" Type="http://schemas.openxmlformats.org/officeDocument/2006/relationships/tags" Target="../tags/tag293.xml"/></Relationships>
</file>

<file path=ppt/slides/_rels/slide52.xml.rels><?xml version="1.0" encoding="UTF-8" standalone="yes"?>
<Relationships xmlns="http://schemas.openxmlformats.org/package/2006/relationships"><Relationship Id="rId3" Type="http://schemas.openxmlformats.org/officeDocument/2006/relationships/tags" Target="../tags/tag297.xml"/><Relationship Id="rId2" Type="http://schemas.openxmlformats.org/officeDocument/2006/relationships/tags" Target="../tags/tag296.xml"/><Relationship Id="rId1" Type="http://schemas.openxmlformats.org/officeDocument/2006/relationships/tags" Target="../tags/tag295.xml"/><Relationship Id="rId6" Type="http://schemas.openxmlformats.org/officeDocument/2006/relationships/slideLayout" Target="../slideLayouts/slideLayout28.xml"/><Relationship Id="rId5" Type="http://schemas.openxmlformats.org/officeDocument/2006/relationships/tags" Target="../tags/tag299.xml"/><Relationship Id="rId4" Type="http://schemas.openxmlformats.org/officeDocument/2006/relationships/tags" Target="../tags/tag298.xml"/></Relationships>
</file>

<file path=ppt/slides/_rels/slide53.xml.rels><?xml version="1.0" encoding="UTF-8" standalone="yes"?>
<Relationships xmlns="http://schemas.openxmlformats.org/package/2006/relationships"><Relationship Id="rId3" Type="http://schemas.openxmlformats.org/officeDocument/2006/relationships/tags" Target="../tags/tag302.xml"/><Relationship Id="rId2" Type="http://schemas.openxmlformats.org/officeDocument/2006/relationships/tags" Target="../tags/tag301.xml"/><Relationship Id="rId1" Type="http://schemas.openxmlformats.org/officeDocument/2006/relationships/tags" Target="../tags/tag300.xml"/><Relationship Id="rId6" Type="http://schemas.openxmlformats.org/officeDocument/2006/relationships/slideLayout" Target="../slideLayouts/slideLayout28.xml"/><Relationship Id="rId5" Type="http://schemas.openxmlformats.org/officeDocument/2006/relationships/tags" Target="../tags/tag304.xml"/><Relationship Id="rId4" Type="http://schemas.openxmlformats.org/officeDocument/2006/relationships/tags" Target="../tags/tag303.xml"/></Relationships>
</file>

<file path=ppt/slides/_rels/slide54.xml.rels><?xml version="1.0" encoding="UTF-8" standalone="yes"?>
<Relationships xmlns="http://schemas.openxmlformats.org/package/2006/relationships"><Relationship Id="rId3" Type="http://schemas.openxmlformats.org/officeDocument/2006/relationships/tags" Target="../tags/tag307.xml"/><Relationship Id="rId2" Type="http://schemas.openxmlformats.org/officeDocument/2006/relationships/tags" Target="../tags/tag306.xml"/><Relationship Id="rId1" Type="http://schemas.openxmlformats.org/officeDocument/2006/relationships/tags" Target="../tags/tag305.xml"/><Relationship Id="rId6" Type="http://schemas.openxmlformats.org/officeDocument/2006/relationships/slideLayout" Target="../slideLayouts/slideLayout28.xml"/><Relationship Id="rId5" Type="http://schemas.openxmlformats.org/officeDocument/2006/relationships/tags" Target="../tags/tag309.xml"/><Relationship Id="rId4" Type="http://schemas.openxmlformats.org/officeDocument/2006/relationships/tags" Target="../tags/tag308.xml"/></Relationships>
</file>

<file path=ppt/slides/_rels/slide55.xml.rels><?xml version="1.0" encoding="UTF-8" standalone="yes"?>
<Relationships xmlns="http://schemas.openxmlformats.org/package/2006/relationships"><Relationship Id="rId3" Type="http://schemas.openxmlformats.org/officeDocument/2006/relationships/tags" Target="../tags/tag312.xml"/><Relationship Id="rId2" Type="http://schemas.openxmlformats.org/officeDocument/2006/relationships/tags" Target="../tags/tag311.xml"/><Relationship Id="rId1" Type="http://schemas.openxmlformats.org/officeDocument/2006/relationships/tags" Target="../tags/tag310.xml"/><Relationship Id="rId6" Type="http://schemas.openxmlformats.org/officeDocument/2006/relationships/slideLayout" Target="../slideLayouts/slideLayout28.xml"/><Relationship Id="rId5" Type="http://schemas.openxmlformats.org/officeDocument/2006/relationships/tags" Target="../tags/tag314.xml"/><Relationship Id="rId4" Type="http://schemas.openxmlformats.org/officeDocument/2006/relationships/tags" Target="../tags/tag313.xml"/></Relationships>
</file>

<file path=ppt/slides/_rels/slide56.xml.rels><?xml version="1.0" encoding="UTF-8" standalone="yes"?>
<Relationships xmlns="http://schemas.openxmlformats.org/package/2006/relationships"><Relationship Id="rId3" Type="http://schemas.openxmlformats.org/officeDocument/2006/relationships/tags" Target="../tags/tag317.xml"/><Relationship Id="rId2" Type="http://schemas.openxmlformats.org/officeDocument/2006/relationships/tags" Target="../tags/tag316.xml"/><Relationship Id="rId1" Type="http://schemas.openxmlformats.org/officeDocument/2006/relationships/tags" Target="../tags/tag315.xml"/><Relationship Id="rId6" Type="http://schemas.openxmlformats.org/officeDocument/2006/relationships/slideLayout" Target="../slideLayouts/slideLayout28.xml"/><Relationship Id="rId5" Type="http://schemas.openxmlformats.org/officeDocument/2006/relationships/tags" Target="../tags/tag319.xml"/><Relationship Id="rId4" Type="http://schemas.openxmlformats.org/officeDocument/2006/relationships/tags" Target="../tags/tag318.xml"/></Relationships>
</file>

<file path=ppt/slides/_rels/slide57.xml.rels><?xml version="1.0" encoding="UTF-8" standalone="yes"?>
<Relationships xmlns="http://schemas.openxmlformats.org/package/2006/relationships"><Relationship Id="rId3" Type="http://schemas.openxmlformats.org/officeDocument/2006/relationships/tags" Target="../tags/tag322.xml"/><Relationship Id="rId2" Type="http://schemas.openxmlformats.org/officeDocument/2006/relationships/tags" Target="../tags/tag321.xml"/><Relationship Id="rId1" Type="http://schemas.openxmlformats.org/officeDocument/2006/relationships/tags" Target="../tags/tag320.xml"/><Relationship Id="rId6" Type="http://schemas.openxmlformats.org/officeDocument/2006/relationships/slideLayout" Target="../slideLayouts/slideLayout28.xml"/><Relationship Id="rId5" Type="http://schemas.openxmlformats.org/officeDocument/2006/relationships/tags" Target="../tags/tag324.xml"/><Relationship Id="rId4" Type="http://schemas.openxmlformats.org/officeDocument/2006/relationships/tags" Target="../tags/tag323.xml"/></Relationships>
</file>

<file path=ppt/slides/_rels/slide58.xml.rels><?xml version="1.0" encoding="UTF-8" standalone="yes"?>
<Relationships xmlns="http://schemas.openxmlformats.org/package/2006/relationships"><Relationship Id="rId3" Type="http://schemas.openxmlformats.org/officeDocument/2006/relationships/tags" Target="../tags/tag327.xml"/><Relationship Id="rId2" Type="http://schemas.openxmlformats.org/officeDocument/2006/relationships/tags" Target="../tags/tag326.xml"/><Relationship Id="rId1" Type="http://schemas.openxmlformats.org/officeDocument/2006/relationships/tags" Target="../tags/tag325.xml"/><Relationship Id="rId6" Type="http://schemas.openxmlformats.org/officeDocument/2006/relationships/slideLayout" Target="../slideLayouts/slideLayout28.xml"/><Relationship Id="rId5" Type="http://schemas.openxmlformats.org/officeDocument/2006/relationships/tags" Target="../tags/tag329.xml"/><Relationship Id="rId4" Type="http://schemas.openxmlformats.org/officeDocument/2006/relationships/tags" Target="../tags/tag328.xml"/></Relationships>
</file>

<file path=ppt/slides/_rels/slide59.xml.rels><?xml version="1.0" encoding="UTF-8" standalone="yes"?>
<Relationships xmlns="http://schemas.openxmlformats.org/package/2006/relationships"><Relationship Id="rId3" Type="http://schemas.openxmlformats.org/officeDocument/2006/relationships/tags" Target="../tags/tag332.xml"/><Relationship Id="rId2" Type="http://schemas.openxmlformats.org/officeDocument/2006/relationships/tags" Target="../tags/tag331.xml"/><Relationship Id="rId1" Type="http://schemas.openxmlformats.org/officeDocument/2006/relationships/tags" Target="../tags/tag330.xml"/><Relationship Id="rId6" Type="http://schemas.openxmlformats.org/officeDocument/2006/relationships/slideLayout" Target="../slideLayouts/slideLayout28.xml"/><Relationship Id="rId5" Type="http://schemas.openxmlformats.org/officeDocument/2006/relationships/tags" Target="../tags/tag334.xml"/><Relationship Id="rId4" Type="http://schemas.openxmlformats.org/officeDocument/2006/relationships/tags" Target="../tags/tag333.xml"/></Relationships>
</file>

<file path=ppt/slides/_rels/slide6.xml.rels><?xml version="1.0" encoding="UTF-8" standalone="yes"?>
<Relationships xmlns="http://schemas.openxmlformats.org/package/2006/relationships"><Relationship Id="rId8" Type="http://schemas.openxmlformats.org/officeDocument/2006/relationships/tags" Target="../tags/tag34.xml"/><Relationship Id="rId13" Type="http://schemas.openxmlformats.org/officeDocument/2006/relationships/tags" Target="../tags/tag39.xml"/><Relationship Id="rId3" Type="http://schemas.openxmlformats.org/officeDocument/2006/relationships/tags" Target="../tags/tag29.xml"/><Relationship Id="rId7" Type="http://schemas.openxmlformats.org/officeDocument/2006/relationships/tags" Target="../tags/tag33.xml"/><Relationship Id="rId12" Type="http://schemas.openxmlformats.org/officeDocument/2006/relationships/tags" Target="../tags/tag38.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tags" Target="../tags/tag32.xml"/><Relationship Id="rId11" Type="http://schemas.openxmlformats.org/officeDocument/2006/relationships/tags" Target="../tags/tag37.xml"/><Relationship Id="rId5" Type="http://schemas.openxmlformats.org/officeDocument/2006/relationships/tags" Target="../tags/tag31.xml"/><Relationship Id="rId15" Type="http://schemas.openxmlformats.org/officeDocument/2006/relationships/slideLayout" Target="../slideLayouts/slideLayout28.xml"/><Relationship Id="rId10" Type="http://schemas.openxmlformats.org/officeDocument/2006/relationships/tags" Target="../tags/tag36.xml"/><Relationship Id="rId4" Type="http://schemas.openxmlformats.org/officeDocument/2006/relationships/tags" Target="../tags/tag30.xml"/><Relationship Id="rId9" Type="http://schemas.openxmlformats.org/officeDocument/2006/relationships/tags" Target="../tags/tag35.xml"/><Relationship Id="rId14" Type="http://schemas.openxmlformats.org/officeDocument/2006/relationships/tags" Target="../tags/tag40.xml"/></Relationships>
</file>

<file path=ppt/slides/_rels/slide60.xml.rels><?xml version="1.0" encoding="UTF-8" standalone="yes"?>
<Relationships xmlns="http://schemas.openxmlformats.org/package/2006/relationships"><Relationship Id="rId3" Type="http://schemas.openxmlformats.org/officeDocument/2006/relationships/tags" Target="../tags/tag337.xml"/><Relationship Id="rId2" Type="http://schemas.openxmlformats.org/officeDocument/2006/relationships/tags" Target="../tags/tag336.xml"/><Relationship Id="rId1" Type="http://schemas.openxmlformats.org/officeDocument/2006/relationships/tags" Target="../tags/tag335.xml"/><Relationship Id="rId6" Type="http://schemas.openxmlformats.org/officeDocument/2006/relationships/slideLayout" Target="../slideLayouts/slideLayout28.xml"/><Relationship Id="rId5" Type="http://schemas.openxmlformats.org/officeDocument/2006/relationships/tags" Target="../tags/tag339.xml"/><Relationship Id="rId4" Type="http://schemas.openxmlformats.org/officeDocument/2006/relationships/tags" Target="../tags/tag338.xml"/></Relationships>
</file>

<file path=ppt/slides/_rels/slide61.xml.rels><?xml version="1.0" encoding="UTF-8" standalone="yes"?>
<Relationships xmlns="http://schemas.openxmlformats.org/package/2006/relationships"><Relationship Id="rId3" Type="http://schemas.openxmlformats.org/officeDocument/2006/relationships/tags" Target="../tags/tag342.xml"/><Relationship Id="rId2" Type="http://schemas.openxmlformats.org/officeDocument/2006/relationships/tags" Target="../tags/tag341.xml"/><Relationship Id="rId1" Type="http://schemas.openxmlformats.org/officeDocument/2006/relationships/tags" Target="../tags/tag340.xml"/><Relationship Id="rId6" Type="http://schemas.openxmlformats.org/officeDocument/2006/relationships/slideLayout" Target="../slideLayouts/slideLayout28.xml"/><Relationship Id="rId5" Type="http://schemas.openxmlformats.org/officeDocument/2006/relationships/tags" Target="../tags/tag344.xml"/><Relationship Id="rId4" Type="http://schemas.openxmlformats.org/officeDocument/2006/relationships/tags" Target="../tags/tag343.xml"/></Relationships>
</file>

<file path=ppt/slides/_rels/slide62.xml.rels><?xml version="1.0" encoding="UTF-8" standalone="yes"?>
<Relationships xmlns="http://schemas.openxmlformats.org/package/2006/relationships"><Relationship Id="rId3" Type="http://schemas.openxmlformats.org/officeDocument/2006/relationships/tags" Target="../tags/tag347.xml"/><Relationship Id="rId2" Type="http://schemas.openxmlformats.org/officeDocument/2006/relationships/tags" Target="../tags/tag346.xml"/><Relationship Id="rId1" Type="http://schemas.openxmlformats.org/officeDocument/2006/relationships/tags" Target="../tags/tag345.xml"/><Relationship Id="rId6" Type="http://schemas.openxmlformats.org/officeDocument/2006/relationships/slideLayout" Target="../slideLayouts/slideLayout28.xml"/><Relationship Id="rId5" Type="http://schemas.openxmlformats.org/officeDocument/2006/relationships/tags" Target="../tags/tag349.xml"/><Relationship Id="rId4" Type="http://schemas.openxmlformats.org/officeDocument/2006/relationships/tags" Target="../tags/tag348.xml"/></Relationships>
</file>

<file path=ppt/slides/_rels/slide63.xml.rels><?xml version="1.0" encoding="UTF-8" standalone="yes"?>
<Relationships xmlns="http://schemas.openxmlformats.org/package/2006/relationships"><Relationship Id="rId3" Type="http://schemas.openxmlformats.org/officeDocument/2006/relationships/tags" Target="../tags/tag352.xml"/><Relationship Id="rId2" Type="http://schemas.openxmlformats.org/officeDocument/2006/relationships/tags" Target="../tags/tag351.xml"/><Relationship Id="rId1" Type="http://schemas.openxmlformats.org/officeDocument/2006/relationships/tags" Target="../tags/tag350.xml"/><Relationship Id="rId6" Type="http://schemas.openxmlformats.org/officeDocument/2006/relationships/slideLayout" Target="../slideLayouts/slideLayout28.xml"/><Relationship Id="rId5" Type="http://schemas.openxmlformats.org/officeDocument/2006/relationships/tags" Target="../tags/tag354.xml"/><Relationship Id="rId4" Type="http://schemas.openxmlformats.org/officeDocument/2006/relationships/tags" Target="../tags/tag353.xml"/></Relationships>
</file>

<file path=ppt/slides/_rels/slide64.xml.rels><?xml version="1.0" encoding="UTF-8" standalone="yes"?>
<Relationships xmlns="http://schemas.openxmlformats.org/package/2006/relationships"><Relationship Id="rId3" Type="http://schemas.openxmlformats.org/officeDocument/2006/relationships/tags" Target="../tags/tag357.xml"/><Relationship Id="rId2" Type="http://schemas.openxmlformats.org/officeDocument/2006/relationships/tags" Target="../tags/tag356.xml"/><Relationship Id="rId1" Type="http://schemas.openxmlformats.org/officeDocument/2006/relationships/tags" Target="../tags/tag355.xml"/><Relationship Id="rId6" Type="http://schemas.openxmlformats.org/officeDocument/2006/relationships/slideLayout" Target="../slideLayouts/slideLayout28.xml"/><Relationship Id="rId5" Type="http://schemas.openxmlformats.org/officeDocument/2006/relationships/tags" Target="../tags/tag359.xml"/><Relationship Id="rId4" Type="http://schemas.openxmlformats.org/officeDocument/2006/relationships/tags" Target="../tags/tag358.xml"/></Relationships>
</file>

<file path=ppt/slides/_rels/slide65.xml.rels><?xml version="1.0" encoding="UTF-8" standalone="yes"?>
<Relationships xmlns="http://schemas.openxmlformats.org/package/2006/relationships"><Relationship Id="rId3" Type="http://schemas.openxmlformats.org/officeDocument/2006/relationships/tags" Target="../tags/tag362.xml"/><Relationship Id="rId2" Type="http://schemas.openxmlformats.org/officeDocument/2006/relationships/tags" Target="../tags/tag361.xml"/><Relationship Id="rId1" Type="http://schemas.openxmlformats.org/officeDocument/2006/relationships/tags" Target="../tags/tag360.xml"/><Relationship Id="rId6" Type="http://schemas.openxmlformats.org/officeDocument/2006/relationships/slideLayout" Target="../slideLayouts/slideLayout28.xml"/><Relationship Id="rId5" Type="http://schemas.openxmlformats.org/officeDocument/2006/relationships/tags" Target="../tags/tag364.xml"/><Relationship Id="rId4" Type="http://schemas.openxmlformats.org/officeDocument/2006/relationships/tags" Target="../tags/tag363.xml"/></Relationships>
</file>

<file path=ppt/slides/_rels/slide66.xml.rels><?xml version="1.0" encoding="UTF-8" standalone="yes"?>
<Relationships xmlns="http://schemas.openxmlformats.org/package/2006/relationships"><Relationship Id="rId3" Type="http://schemas.openxmlformats.org/officeDocument/2006/relationships/tags" Target="../tags/tag367.xml"/><Relationship Id="rId2" Type="http://schemas.openxmlformats.org/officeDocument/2006/relationships/tags" Target="../tags/tag366.xml"/><Relationship Id="rId1" Type="http://schemas.openxmlformats.org/officeDocument/2006/relationships/tags" Target="../tags/tag365.xml"/><Relationship Id="rId6" Type="http://schemas.openxmlformats.org/officeDocument/2006/relationships/slideLayout" Target="../slideLayouts/slideLayout28.xml"/><Relationship Id="rId5" Type="http://schemas.openxmlformats.org/officeDocument/2006/relationships/tags" Target="../tags/tag369.xml"/><Relationship Id="rId4" Type="http://schemas.openxmlformats.org/officeDocument/2006/relationships/tags" Target="../tags/tag368.xml"/></Relationships>
</file>

<file path=ppt/slides/_rels/slide67.xml.rels><?xml version="1.0" encoding="UTF-8" standalone="yes"?>
<Relationships xmlns="http://schemas.openxmlformats.org/package/2006/relationships"><Relationship Id="rId3" Type="http://schemas.openxmlformats.org/officeDocument/2006/relationships/tags" Target="../tags/tag372.xml"/><Relationship Id="rId2" Type="http://schemas.openxmlformats.org/officeDocument/2006/relationships/tags" Target="../tags/tag371.xml"/><Relationship Id="rId1" Type="http://schemas.openxmlformats.org/officeDocument/2006/relationships/tags" Target="../tags/tag370.xml"/><Relationship Id="rId6" Type="http://schemas.openxmlformats.org/officeDocument/2006/relationships/slideLayout" Target="../slideLayouts/slideLayout28.xml"/><Relationship Id="rId5" Type="http://schemas.openxmlformats.org/officeDocument/2006/relationships/tags" Target="../tags/tag374.xml"/><Relationship Id="rId4" Type="http://schemas.openxmlformats.org/officeDocument/2006/relationships/tags" Target="../tags/tag373.xml"/></Relationships>
</file>

<file path=ppt/slides/_rels/slide68.xml.rels><?xml version="1.0" encoding="UTF-8" standalone="yes"?>
<Relationships xmlns="http://schemas.openxmlformats.org/package/2006/relationships"><Relationship Id="rId3" Type="http://schemas.openxmlformats.org/officeDocument/2006/relationships/tags" Target="../tags/tag377.xml"/><Relationship Id="rId2" Type="http://schemas.openxmlformats.org/officeDocument/2006/relationships/tags" Target="../tags/tag376.xml"/><Relationship Id="rId1" Type="http://schemas.openxmlformats.org/officeDocument/2006/relationships/tags" Target="../tags/tag375.xml"/><Relationship Id="rId6" Type="http://schemas.openxmlformats.org/officeDocument/2006/relationships/slideLayout" Target="../slideLayouts/slideLayout28.xml"/><Relationship Id="rId5" Type="http://schemas.openxmlformats.org/officeDocument/2006/relationships/tags" Target="../tags/tag379.xml"/><Relationship Id="rId4" Type="http://schemas.openxmlformats.org/officeDocument/2006/relationships/tags" Target="../tags/tag378.xml"/></Relationships>
</file>

<file path=ppt/slides/_rels/slide69.xml.rels><?xml version="1.0" encoding="UTF-8" standalone="yes"?>
<Relationships xmlns="http://schemas.openxmlformats.org/package/2006/relationships"><Relationship Id="rId3" Type="http://schemas.openxmlformats.org/officeDocument/2006/relationships/tags" Target="../tags/tag382.xml"/><Relationship Id="rId2" Type="http://schemas.openxmlformats.org/officeDocument/2006/relationships/tags" Target="../tags/tag381.xml"/><Relationship Id="rId1" Type="http://schemas.openxmlformats.org/officeDocument/2006/relationships/tags" Target="../tags/tag380.xml"/><Relationship Id="rId6" Type="http://schemas.openxmlformats.org/officeDocument/2006/relationships/slideLayout" Target="../slideLayouts/slideLayout28.xml"/><Relationship Id="rId5" Type="http://schemas.openxmlformats.org/officeDocument/2006/relationships/tags" Target="../tags/tag384.xml"/><Relationship Id="rId4" Type="http://schemas.openxmlformats.org/officeDocument/2006/relationships/tags" Target="../tags/tag383.xml"/></Relationships>
</file>

<file path=ppt/slides/_rels/slide7.xml.rels><?xml version="1.0" encoding="UTF-8" standalone="yes"?>
<Relationships xmlns="http://schemas.openxmlformats.org/package/2006/relationships"><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slideLayout" Target="../slideLayouts/slideLayout28.xml"/><Relationship Id="rId5" Type="http://schemas.openxmlformats.org/officeDocument/2006/relationships/tags" Target="../tags/tag45.xml"/><Relationship Id="rId4" Type="http://schemas.openxmlformats.org/officeDocument/2006/relationships/tags" Target="../tags/tag44.xml"/></Relationships>
</file>

<file path=ppt/slides/_rels/slide70.xml.rels><?xml version="1.0" encoding="UTF-8" standalone="yes"?>
<Relationships xmlns="http://schemas.openxmlformats.org/package/2006/relationships"><Relationship Id="rId3" Type="http://schemas.openxmlformats.org/officeDocument/2006/relationships/tags" Target="../tags/tag387.xml"/><Relationship Id="rId2" Type="http://schemas.openxmlformats.org/officeDocument/2006/relationships/tags" Target="../tags/tag386.xml"/><Relationship Id="rId1" Type="http://schemas.openxmlformats.org/officeDocument/2006/relationships/tags" Target="../tags/tag385.xml"/><Relationship Id="rId6" Type="http://schemas.openxmlformats.org/officeDocument/2006/relationships/slideLayout" Target="../slideLayouts/slideLayout28.xml"/><Relationship Id="rId5" Type="http://schemas.openxmlformats.org/officeDocument/2006/relationships/tags" Target="../tags/tag389.xml"/><Relationship Id="rId4" Type="http://schemas.openxmlformats.org/officeDocument/2006/relationships/tags" Target="../tags/tag388.xml"/></Relationships>
</file>

<file path=ppt/slides/_rels/slide71.xml.rels><?xml version="1.0" encoding="UTF-8" standalone="yes"?>
<Relationships xmlns="http://schemas.openxmlformats.org/package/2006/relationships"><Relationship Id="rId3" Type="http://schemas.openxmlformats.org/officeDocument/2006/relationships/tags" Target="../tags/tag392.xml"/><Relationship Id="rId2" Type="http://schemas.openxmlformats.org/officeDocument/2006/relationships/tags" Target="../tags/tag391.xml"/><Relationship Id="rId1" Type="http://schemas.openxmlformats.org/officeDocument/2006/relationships/tags" Target="../tags/tag390.xml"/><Relationship Id="rId6" Type="http://schemas.openxmlformats.org/officeDocument/2006/relationships/slideLayout" Target="../slideLayouts/slideLayout28.xml"/><Relationship Id="rId5" Type="http://schemas.openxmlformats.org/officeDocument/2006/relationships/tags" Target="../tags/tag394.xml"/><Relationship Id="rId4" Type="http://schemas.openxmlformats.org/officeDocument/2006/relationships/tags" Target="../tags/tag393.xml"/></Relationships>
</file>

<file path=ppt/slides/_rels/slide72.xml.rels><?xml version="1.0" encoding="UTF-8" standalone="yes"?>
<Relationships xmlns="http://schemas.openxmlformats.org/package/2006/relationships"><Relationship Id="rId3" Type="http://schemas.openxmlformats.org/officeDocument/2006/relationships/tags" Target="../tags/tag397.xml"/><Relationship Id="rId2" Type="http://schemas.openxmlformats.org/officeDocument/2006/relationships/tags" Target="../tags/tag396.xml"/><Relationship Id="rId1" Type="http://schemas.openxmlformats.org/officeDocument/2006/relationships/tags" Target="../tags/tag395.xml"/><Relationship Id="rId6" Type="http://schemas.openxmlformats.org/officeDocument/2006/relationships/slideLayout" Target="../slideLayouts/slideLayout28.xml"/><Relationship Id="rId5" Type="http://schemas.openxmlformats.org/officeDocument/2006/relationships/tags" Target="../tags/tag399.xml"/><Relationship Id="rId4" Type="http://schemas.openxmlformats.org/officeDocument/2006/relationships/tags" Target="../tags/tag398.xml"/></Relationships>
</file>

<file path=ppt/slides/_rels/slide73.xml.rels><?xml version="1.0" encoding="UTF-8" standalone="yes"?>
<Relationships xmlns="http://schemas.openxmlformats.org/package/2006/relationships"><Relationship Id="rId3" Type="http://schemas.openxmlformats.org/officeDocument/2006/relationships/tags" Target="../tags/tag402.xml"/><Relationship Id="rId2" Type="http://schemas.openxmlformats.org/officeDocument/2006/relationships/tags" Target="../tags/tag401.xml"/><Relationship Id="rId1" Type="http://schemas.openxmlformats.org/officeDocument/2006/relationships/tags" Target="../tags/tag400.xml"/><Relationship Id="rId6" Type="http://schemas.openxmlformats.org/officeDocument/2006/relationships/slideLayout" Target="../slideLayouts/slideLayout28.xml"/><Relationship Id="rId5" Type="http://schemas.openxmlformats.org/officeDocument/2006/relationships/tags" Target="../tags/tag404.xml"/><Relationship Id="rId4" Type="http://schemas.openxmlformats.org/officeDocument/2006/relationships/tags" Target="../tags/tag403.xml"/></Relationships>
</file>

<file path=ppt/slides/_rels/slide74.xml.rels><?xml version="1.0" encoding="UTF-8" standalone="yes"?>
<Relationships xmlns="http://schemas.openxmlformats.org/package/2006/relationships"><Relationship Id="rId3" Type="http://schemas.openxmlformats.org/officeDocument/2006/relationships/tags" Target="../tags/tag407.xml"/><Relationship Id="rId2" Type="http://schemas.openxmlformats.org/officeDocument/2006/relationships/tags" Target="../tags/tag406.xml"/><Relationship Id="rId1" Type="http://schemas.openxmlformats.org/officeDocument/2006/relationships/tags" Target="../tags/tag405.xml"/><Relationship Id="rId6" Type="http://schemas.openxmlformats.org/officeDocument/2006/relationships/slideLayout" Target="../slideLayouts/slideLayout28.xml"/><Relationship Id="rId5" Type="http://schemas.openxmlformats.org/officeDocument/2006/relationships/tags" Target="../tags/tag409.xml"/><Relationship Id="rId4" Type="http://schemas.openxmlformats.org/officeDocument/2006/relationships/tags" Target="../tags/tag408.xml"/></Relationships>
</file>

<file path=ppt/slides/_rels/slide75.xml.rels><?xml version="1.0" encoding="UTF-8" standalone="yes"?>
<Relationships xmlns="http://schemas.openxmlformats.org/package/2006/relationships"><Relationship Id="rId8" Type="http://schemas.openxmlformats.org/officeDocument/2006/relationships/tags" Target="../tags/tag417.xml"/><Relationship Id="rId3" Type="http://schemas.openxmlformats.org/officeDocument/2006/relationships/tags" Target="../tags/tag412.xml"/><Relationship Id="rId7" Type="http://schemas.openxmlformats.org/officeDocument/2006/relationships/tags" Target="../tags/tag416.xml"/><Relationship Id="rId2" Type="http://schemas.openxmlformats.org/officeDocument/2006/relationships/tags" Target="../tags/tag411.xml"/><Relationship Id="rId1" Type="http://schemas.openxmlformats.org/officeDocument/2006/relationships/tags" Target="../tags/tag410.xml"/><Relationship Id="rId6" Type="http://schemas.openxmlformats.org/officeDocument/2006/relationships/tags" Target="../tags/tag415.xml"/><Relationship Id="rId5" Type="http://schemas.openxmlformats.org/officeDocument/2006/relationships/tags" Target="../tags/tag414.xml"/><Relationship Id="rId4" Type="http://schemas.openxmlformats.org/officeDocument/2006/relationships/tags" Target="../tags/tag413.xml"/><Relationship Id="rId9" Type="http://schemas.openxmlformats.org/officeDocument/2006/relationships/slideLayout" Target="../slideLayouts/slideLayout28.xml"/></Relationships>
</file>

<file path=ppt/slides/_rels/slide76.xml.rels><?xml version="1.0" encoding="UTF-8" standalone="yes"?>
<Relationships xmlns="http://schemas.openxmlformats.org/package/2006/relationships"><Relationship Id="rId3" Type="http://schemas.openxmlformats.org/officeDocument/2006/relationships/tags" Target="../tags/tag420.xml"/><Relationship Id="rId7" Type="http://schemas.openxmlformats.org/officeDocument/2006/relationships/slideLayout" Target="../slideLayouts/slideLayout28.xml"/><Relationship Id="rId2" Type="http://schemas.openxmlformats.org/officeDocument/2006/relationships/tags" Target="../tags/tag419.xml"/><Relationship Id="rId1" Type="http://schemas.openxmlformats.org/officeDocument/2006/relationships/tags" Target="../tags/tag418.xml"/><Relationship Id="rId6" Type="http://schemas.openxmlformats.org/officeDocument/2006/relationships/tags" Target="../tags/tag423.xml"/><Relationship Id="rId5" Type="http://schemas.openxmlformats.org/officeDocument/2006/relationships/tags" Target="../tags/tag422.xml"/><Relationship Id="rId4" Type="http://schemas.openxmlformats.org/officeDocument/2006/relationships/tags" Target="../tags/tag421.xml"/></Relationships>
</file>

<file path=ppt/slides/_rels/slide77.xml.rels><?xml version="1.0" encoding="UTF-8" standalone="yes"?>
<Relationships xmlns="http://schemas.openxmlformats.org/package/2006/relationships"><Relationship Id="rId3" Type="http://schemas.openxmlformats.org/officeDocument/2006/relationships/tags" Target="../tags/tag426.xml"/><Relationship Id="rId7" Type="http://schemas.openxmlformats.org/officeDocument/2006/relationships/slideLayout" Target="../slideLayouts/slideLayout28.xml"/><Relationship Id="rId2" Type="http://schemas.openxmlformats.org/officeDocument/2006/relationships/tags" Target="../tags/tag425.xml"/><Relationship Id="rId1" Type="http://schemas.openxmlformats.org/officeDocument/2006/relationships/tags" Target="../tags/tag424.xml"/><Relationship Id="rId6" Type="http://schemas.openxmlformats.org/officeDocument/2006/relationships/tags" Target="../tags/tag429.xml"/><Relationship Id="rId5" Type="http://schemas.openxmlformats.org/officeDocument/2006/relationships/tags" Target="../tags/tag428.xml"/><Relationship Id="rId4" Type="http://schemas.openxmlformats.org/officeDocument/2006/relationships/tags" Target="../tags/tag427.xml"/></Relationships>
</file>

<file path=ppt/slides/_rels/slide78.xml.rels><?xml version="1.0" encoding="UTF-8" standalone="yes"?>
<Relationships xmlns="http://schemas.openxmlformats.org/package/2006/relationships"><Relationship Id="rId3" Type="http://schemas.openxmlformats.org/officeDocument/2006/relationships/tags" Target="../tags/tag432.xml"/><Relationship Id="rId7" Type="http://schemas.openxmlformats.org/officeDocument/2006/relationships/slideLayout" Target="../slideLayouts/slideLayout28.xml"/><Relationship Id="rId2" Type="http://schemas.openxmlformats.org/officeDocument/2006/relationships/tags" Target="../tags/tag431.xml"/><Relationship Id="rId1" Type="http://schemas.openxmlformats.org/officeDocument/2006/relationships/tags" Target="../tags/tag430.xml"/><Relationship Id="rId6" Type="http://schemas.openxmlformats.org/officeDocument/2006/relationships/tags" Target="../tags/tag435.xml"/><Relationship Id="rId5" Type="http://schemas.openxmlformats.org/officeDocument/2006/relationships/tags" Target="../tags/tag434.xml"/><Relationship Id="rId4" Type="http://schemas.openxmlformats.org/officeDocument/2006/relationships/tags" Target="../tags/tag433.xml"/></Relationships>
</file>

<file path=ppt/slides/_rels/slide79.xml.rels><?xml version="1.0" encoding="UTF-8" standalone="yes"?>
<Relationships xmlns="http://schemas.openxmlformats.org/package/2006/relationships"><Relationship Id="rId3" Type="http://schemas.openxmlformats.org/officeDocument/2006/relationships/tags" Target="../tags/tag438.xml"/><Relationship Id="rId7" Type="http://schemas.openxmlformats.org/officeDocument/2006/relationships/slideLayout" Target="../slideLayouts/slideLayout28.xml"/><Relationship Id="rId2" Type="http://schemas.openxmlformats.org/officeDocument/2006/relationships/tags" Target="../tags/tag437.xml"/><Relationship Id="rId1" Type="http://schemas.openxmlformats.org/officeDocument/2006/relationships/tags" Target="../tags/tag436.xml"/><Relationship Id="rId6" Type="http://schemas.openxmlformats.org/officeDocument/2006/relationships/tags" Target="../tags/tag441.xml"/><Relationship Id="rId5" Type="http://schemas.openxmlformats.org/officeDocument/2006/relationships/tags" Target="../tags/tag440.xml"/><Relationship Id="rId4" Type="http://schemas.openxmlformats.org/officeDocument/2006/relationships/tags" Target="../tags/tag439.xml"/></Relationships>
</file>

<file path=ppt/slides/_rels/slide8.xml.rels><?xml version="1.0" encoding="UTF-8" standalone="yes"?>
<Relationships xmlns="http://schemas.openxmlformats.org/package/2006/relationships"><Relationship Id="rId3" Type="http://schemas.openxmlformats.org/officeDocument/2006/relationships/tags" Target="../tags/tag48.xml"/><Relationship Id="rId7" Type="http://schemas.openxmlformats.org/officeDocument/2006/relationships/slideLayout" Target="../slideLayouts/slideLayout28.xml"/><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tags" Target="../tags/tag51.xml"/><Relationship Id="rId5" Type="http://schemas.openxmlformats.org/officeDocument/2006/relationships/tags" Target="../tags/tag50.xml"/><Relationship Id="rId4" Type="http://schemas.openxmlformats.org/officeDocument/2006/relationships/tags" Target="../tags/tag49.xml"/></Relationships>
</file>

<file path=ppt/slides/_rels/slide80.xml.rels><?xml version="1.0" encoding="UTF-8" standalone="yes"?>
<Relationships xmlns="http://schemas.openxmlformats.org/package/2006/relationships"><Relationship Id="rId3" Type="http://schemas.openxmlformats.org/officeDocument/2006/relationships/tags" Target="../tags/tag444.xml"/><Relationship Id="rId7" Type="http://schemas.openxmlformats.org/officeDocument/2006/relationships/slideLayout" Target="../slideLayouts/slideLayout28.xml"/><Relationship Id="rId2" Type="http://schemas.openxmlformats.org/officeDocument/2006/relationships/tags" Target="../tags/tag443.xml"/><Relationship Id="rId1" Type="http://schemas.openxmlformats.org/officeDocument/2006/relationships/tags" Target="../tags/tag442.xml"/><Relationship Id="rId6" Type="http://schemas.openxmlformats.org/officeDocument/2006/relationships/tags" Target="../tags/tag447.xml"/><Relationship Id="rId5" Type="http://schemas.openxmlformats.org/officeDocument/2006/relationships/tags" Target="../tags/tag446.xml"/><Relationship Id="rId4" Type="http://schemas.openxmlformats.org/officeDocument/2006/relationships/tags" Target="../tags/tag445.xml"/></Relationships>
</file>

<file path=ppt/slides/_rels/slide81.xml.rels><?xml version="1.0" encoding="UTF-8" standalone="yes"?>
<Relationships xmlns="http://schemas.openxmlformats.org/package/2006/relationships"><Relationship Id="rId3" Type="http://schemas.openxmlformats.org/officeDocument/2006/relationships/tags" Target="../tags/tag450.xml"/><Relationship Id="rId7" Type="http://schemas.openxmlformats.org/officeDocument/2006/relationships/slideLayout" Target="../slideLayouts/slideLayout28.xml"/><Relationship Id="rId2" Type="http://schemas.openxmlformats.org/officeDocument/2006/relationships/tags" Target="../tags/tag449.xml"/><Relationship Id="rId1" Type="http://schemas.openxmlformats.org/officeDocument/2006/relationships/tags" Target="../tags/tag448.xml"/><Relationship Id="rId6" Type="http://schemas.openxmlformats.org/officeDocument/2006/relationships/tags" Target="../tags/tag453.xml"/><Relationship Id="rId5" Type="http://schemas.openxmlformats.org/officeDocument/2006/relationships/tags" Target="../tags/tag452.xml"/><Relationship Id="rId4" Type="http://schemas.openxmlformats.org/officeDocument/2006/relationships/tags" Target="../tags/tag451.xml"/></Relationships>
</file>

<file path=ppt/slides/_rels/slide82.xml.rels><?xml version="1.0" encoding="UTF-8" standalone="yes"?>
<Relationships xmlns="http://schemas.openxmlformats.org/package/2006/relationships"><Relationship Id="rId2" Type="http://schemas.openxmlformats.org/officeDocument/2006/relationships/slideLayout" Target="../slideLayouts/slideLayout28.xml"/><Relationship Id="rId1" Type="http://schemas.openxmlformats.org/officeDocument/2006/relationships/tags" Target="../tags/tag454.xml"/></Relationships>
</file>

<file path=ppt/slides/_rels/slide8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455.xml"/></Relationships>
</file>

<file path=ppt/slides/_rels/slide9.xml.rels><?xml version="1.0" encoding="UTF-8" standalone="yes"?>
<Relationships xmlns="http://schemas.openxmlformats.org/package/2006/relationships"><Relationship Id="rId3" Type="http://schemas.openxmlformats.org/officeDocument/2006/relationships/tags" Target="../tags/tag54.xml"/><Relationship Id="rId7" Type="http://schemas.openxmlformats.org/officeDocument/2006/relationships/slideLayout" Target="../slideLayouts/slideLayout28.xml"/><Relationship Id="rId2" Type="http://schemas.openxmlformats.org/officeDocument/2006/relationships/tags" Target="../tags/tag53.xml"/><Relationship Id="rId1" Type="http://schemas.openxmlformats.org/officeDocument/2006/relationships/tags" Target="../tags/tag52.xml"/><Relationship Id="rId6" Type="http://schemas.openxmlformats.org/officeDocument/2006/relationships/tags" Target="../tags/tag57.xml"/><Relationship Id="rId5" Type="http://schemas.openxmlformats.org/officeDocument/2006/relationships/tags" Target="../tags/tag56.xml"/><Relationship Id="rId4" Type="http://schemas.openxmlformats.org/officeDocument/2006/relationships/tags" Target="../tags/tag5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www.qdnpt.com/upload/main/contentmanage/article/image/2018/03/06/bccef38ba982464fb884cdf57d964466_1920_405.jpg"/>
          <p:cNvPicPr>
            <a:picLocks noChangeAspect="1" noChangeArrowheads="1"/>
          </p:cNvPicPr>
          <p:nvPr/>
        </p:nvPicPr>
        <p:blipFill rotWithShape="1">
          <a:blip r:embed="rId2">
            <a:extLst>
              <a:ext uri="{28A0092B-C50C-407E-A947-70E740481C1C}">
                <a14:useLocalDpi xmlns:a14="http://schemas.microsoft.com/office/drawing/2010/main" val="0"/>
              </a:ext>
            </a:extLst>
          </a:blip>
          <a:srcRect l="28445" r="34814"/>
          <a:stretch/>
        </p:blipFill>
        <p:spPr bwMode="auto">
          <a:xfrm>
            <a:off x="4077604" y="1286125"/>
            <a:ext cx="5066396" cy="2908376"/>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E:\黔东南项目（初级财务会计）\黔东南-1-初级财务会计\黔东南民族职业技术学院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4257" y="844931"/>
            <a:ext cx="659212" cy="655549"/>
          </a:xfrm>
          <a:prstGeom prst="rect">
            <a:avLst/>
          </a:prstGeom>
          <a:noFill/>
          <a:extLst>
            <a:ext uri="{909E8E84-426E-40DD-AFC4-6F175D3DCCD1}">
              <a14:hiddenFill xmlns:a14="http://schemas.microsoft.com/office/drawing/2010/main">
                <a:solidFill>
                  <a:srgbClr val="FFFFFF"/>
                </a:solidFill>
              </a14:hiddenFill>
            </a:ext>
          </a:extLst>
        </p:spPr>
      </p:pic>
      <p:sp>
        <p:nvSpPr>
          <p:cNvPr id="12" name="矩形 11"/>
          <p:cNvSpPr/>
          <p:nvPr/>
        </p:nvSpPr>
        <p:spPr>
          <a:xfrm>
            <a:off x="4077604" y="1286125"/>
            <a:ext cx="5066396" cy="2908376"/>
          </a:xfrm>
          <a:prstGeom prst="rect">
            <a:avLst/>
          </a:prstGeom>
          <a:solidFill>
            <a:srgbClr val="084CA1">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4" tIns="45711" rIns="91424" bIns="45711" rtlCol="0" anchor="ctr"/>
          <a:lstStyle/>
          <a:p>
            <a:pPr algn="ctr" defTabSz="685669"/>
            <a:endParaRPr lang="zh-CN" altLang="en-US">
              <a:solidFill>
                <a:prstClr val="white"/>
              </a:solidFill>
            </a:endParaRPr>
          </a:p>
        </p:txBody>
      </p:sp>
      <p:sp>
        <p:nvSpPr>
          <p:cNvPr id="15" name="文本框 12">
            <a:extLst>
              <a:ext uri="{FF2B5EF4-FFF2-40B4-BE49-F238E27FC236}">
                <a16:creationId xmlns:a16="http://schemas.microsoft.com/office/drawing/2014/main" xmlns="" id="{9DF9185F-6201-4112-8DF9-26E814DEF738}"/>
              </a:ext>
            </a:extLst>
          </p:cNvPr>
          <p:cNvSpPr txBox="1"/>
          <p:nvPr/>
        </p:nvSpPr>
        <p:spPr>
          <a:xfrm>
            <a:off x="736943" y="990742"/>
            <a:ext cx="3526232" cy="392405"/>
          </a:xfrm>
          <a:prstGeom prst="rect">
            <a:avLst/>
          </a:prstGeom>
          <a:noFill/>
        </p:spPr>
        <p:txBody>
          <a:bodyPr wrap="square" lIns="68567" tIns="34284" rIns="68567" bIns="34284" rtlCol="0">
            <a:spAutoFit/>
          </a:bodyPr>
          <a:lstStyle/>
          <a:p>
            <a:pPr algn="ctr" defTabSz="685669"/>
            <a:r>
              <a:rPr lang="zh-CN" altLang="en-US" sz="2100" dirty="0">
                <a:solidFill>
                  <a:srgbClr val="084CA1"/>
                </a:solidFill>
                <a:latin typeface="华文行楷" pitchFamily="2" charset="-122"/>
                <a:ea typeface="华文行楷" pitchFamily="2" charset="-122"/>
              </a:rPr>
              <a:t>黔东南民族职业技术学院</a:t>
            </a:r>
          </a:p>
        </p:txBody>
      </p:sp>
      <p:grpSp>
        <p:nvGrpSpPr>
          <p:cNvPr id="4" name="组合 3"/>
          <p:cNvGrpSpPr/>
          <p:nvPr/>
        </p:nvGrpSpPr>
        <p:grpSpPr>
          <a:xfrm>
            <a:off x="1" y="1109876"/>
            <a:ext cx="5096245" cy="3084625"/>
            <a:chOff x="1" y="1109876"/>
            <a:chExt cx="5096245" cy="3084625"/>
          </a:xfrm>
        </p:grpSpPr>
        <p:sp>
          <p:nvSpPr>
            <p:cNvPr id="3" name="五边形 2"/>
            <p:cNvSpPr/>
            <p:nvPr/>
          </p:nvSpPr>
          <p:spPr>
            <a:xfrm>
              <a:off x="1" y="1572037"/>
              <a:ext cx="4579950" cy="2278855"/>
            </a:xfrm>
            <a:prstGeom prst="homePlate">
              <a:avLst>
                <a:gd name="adj" fmla="val 18946"/>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spcCol="0" rtlCol="0" anchor="ctr"/>
            <a:lstStyle/>
            <a:p>
              <a:pPr algn="ctr" defTabSz="685669"/>
              <a:endParaRPr lang="zh-CN" altLang="en-US" dirty="0">
                <a:solidFill>
                  <a:prstClr val="white"/>
                </a:solidFill>
              </a:endParaRPr>
            </a:p>
          </p:txBody>
        </p:sp>
        <p:sp>
          <p:nvSpPr>
            <p:cNvPr id="6" name="直角三角形 5"/>
            <p:cNvSpPr/>
            <p:nvPr/>
          </p:nvSpPr>
          <p:spPr>
            <a:xfrm>
              <a:off x="4075422" y="1286125"/>
              <a:ext cx="767511" cy="2908376"/>
            </a:xfrm>
            <a:custGeom>
              <a:avLst/>
              <a:gdLst>
                <a:gd name="connsiteX0" fmla="*/ 0 w 1124736"/>
                <a:gd name="connsiteY0" fmla="*/ 2908376 h 2908376"/>
                <a:gd name="connsiteX1" fmla="*/ 0 w 1124736"/>
                <a:gd name="connsiteY1" fmla="*/ 0 h 2908376"/>
                <a:gd name="connsiteX2" fmla="*/ 1124736 w 1124736"/>
                <a:gd name="connsiteY2" fmla="*/ 2908376 h 2908376"/>
                <a:gd name="connsiteX3" fmla="*/ 0 w 1124736"/>
                <a:gd name="connsiteY3" fmla="*/ 2908376 h 2908376"/>
                <a:gd name="connsiteX0" fmla="*/ 0 w 902100"/>
                <a:gd name="connsiteY0" fmla="*/ 2908376 h 2908376"/>
                <a:gd name="connsiteX1" fmla="*/ 0 w 902100"/>
                <a:gd name="connsiteY1" fmla="*/ 0 h 2908376"/>
                <a:gd name="connsiteX2" fmla="*/ 902100 w 902100"/>
                <a:gd name="connsiteY2" fmla="*/ 2335882 h 2908376"/>
                <a:gd name="connsiteX3" fmla="*/ 0 w 902100"/>
                <a:gd name="connsiteY3" fmla="*/ 2908376 h 2908376"/>
                <a:gd name="connsiteX0" fmla="*/ 0 w 830538"/>
                <a:gd name="connsiteY0" fmla="*/ 2908376 h 2908376"/>
                <a:gd name="connsiteX1" fmla="*/ 0 w 830538"/>
                <a:gd name="connsiteY1" fmla="*/ 0 h 2908376"/>
                <a:gd name="connsiteX2" fmla="*/ 830538 w 830538"/>
                <a:gd name="connsiteY2" fmla="*/ 2121197 h 2908376"/>
                <a:gd name="connsiteX3" fmla="*/ 0 w 830538"/>
                <a:gd name="connsiteY3" fmla="*/ 2908376 h 2908376"/>
                <a:gd name="connsiteX0" fmla="*/ 0 w 814636"/>
                <a:gd name="connsiteY0" fmla="*/ 2908376 h 2908376"/>
                <a:gd name="connsiteX1" fmla="*/ 0 w 814636"/>
                <a:gd name="connsiteY1" fmla="*/ 0 h 2908376"/>
                <a:gd name="connsiteX2" fmla="*/ 814636 w 814636"/>
                <a:gd name="connsiteY2" fmla="*/ 2240467 h 2908376"/>
                <a:gd name="connsiteX3" fmla="*/ 0 w 814636"/>
                <a:gd name="connsiteY3" fmla="*/ 2908376 h 2908376"/>
                <a:gd name="connsiteX0" fmla="*/ 0 w 911244"/>
                <a:gd name="connsiteY0" fmla="*/ 2908376 h 2908376"/>
                <a:gd name="connsiteX1" fmla="*/ 0 w 911244"/>
                <a:gd name="connsiteY1" fmla="*/ 0 h 2908376"/>
                <a:gd name="connsiteX2" fmla="*/ 911244 w 911244"/>
                <a:gd name="connsiteY2" fmla="*/ 2254047 h 2908376"/>
                <a:gd name="connsiteX3" fmla="*/ 0 w 911244"/>
                <a:gd name="connsiteY3" fmla="*/ 2908376 h 2908376"/>
                <a:gd name="connsiteX0" fmla="*/ 0 w 911244"/>
                <a:gd name="connsiteY0" fmla="*/ 2908376 h 2908376"/>
                <a:gd name="connsiteX1" fmla="*/ 0 w 911244"/>
                <a:gd name="connsiteY1" fmla="*/ 0 h 2908376"/>
                <a:gd name="connsiteX2" fmla="*/ 911244 w 911244"/>
                <a:gd name="connsiteY2" fmla="*/ 2254047 h 2908376"/>
                <a:gd name="connsiteX3" fmla="*/ 0 w 911244"/>
                <a:gd name="connsiteY3" fmla="*/ 2908376 h 2908376"/>
              </a:gdLst>
              <a:ahLst/>
              <a:cxnLst>
                <a:cxn ang="0">
                  <a:pos x="connsiteX0" y="connsiteY0"/>
                </a:cxn>
                <a:cxn ang="0">
                  <a:pos x="connsiteX1" y="connsiteY1"/>
                </a:cxn>
                <a:cxn ang="0">
                  <a:pos x="connsiteX2" y="connsiteY2"/>
                </a:cxn>
                <a:cxn ang="0">
                  <a:pos x="connsiteX3" y="connsiteY3"/>
                </a:cxn>
              </a:cxnLst>
              <a:rect l="l" t="t" r="r" b="b"/>
              <a:pathLst>
                <a:path w="911244" h="2908376">
                  <a:moveTo>
                    <a:pt x="0" y="2908376"/>
                  </a:moveTo>
                  <a:lnTo>
                    <a:pt x="0" y="0"/>
                  </a:lnTo>
                  <a:cubicBezTo>
                    <a:pt x="303748" y="751349"/>
                    <a:pt x="671831" y="1502698"/>
                    <a:pt x="911244" y="2254047"/>
                  </a:cubicBezTo>
                  <a:lnTo>
                    <a:pt x="0" y="2908376"/>
                  </a:lnTo>
                  <a:close/>
                </a:path>
              </a:pathLst>
            </a:cu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spcCol="0" rtlCol="0" anchor="ctr"/>
            <a:lstStyle/>
            <a:p>
              <a:pPr algn="ctr" defTabSz="685669"/>
              <a:endParaRPr lang="zh-CN" altLang="en-US">
                <a:solidFill>
                  <a:prstClr val="white"/>
                </a:solidFill>
              </a:endParaRPr>
            </a:p>
          </p:txBody>
        </p:sp>
        <p:sp>
          <p:nvSpPr>
            <p:cNvPr id="8" name="直角三角形 5"/>
            <p:cNvSpPr/>
            <p:nvPr/>
          </p:nvSpPr>
          <p:spPr>
            <a:xfrm rot="20318456">
              <a:off x="4388598" y="1109876"/>
              <a:ext cx="707648" cy="2382346"/>
            </a:xfrm>
            <a:custGeom>
              <a:avLst/>
              <a:gdLst>
                <a:gd name="connsiteX0" fmla="*/ 0 w 1124736"/>
                <a:gd name="connsiteY0" fmla="*/ 2908376 h 2908376"/>
                <a:gd name="connsiteX1" fmla="*/ 0 w 1124736"/>
                <a:gd name="connsiteY1" fmla="*/ 0 h 2908376"/>
                <a:gd name="connsiteX2" fmla="*/ 1124736 w 1124736"/>
                <a:gd name="connsiteY2" fmla="*/ 2908376 h 2908376"/>
                <a:gd name="connsiteX3" fmla="*/ 0 w 1124736"/>
                <a:gd name="connsiteY3" fmla="*/ 2908376 h 2908376"/>
                <a:gd name="connsiteX0" fmla="*/ 0 w 902100"/>
                <a:gd name="connsiteY0" fmla="*/ 2908376 h 2908376"/>
                <a:gd name="connsiteX1" fmla="*/ 0 w 902100"/>
                <a:gd name="connsiteY1" fmla="*/ 0 h 2908376"/>
                <a:gd name="connsiteX2" fmla="*/ 902100 w 902100"/>
                <a:gd name="connsiteY2" fmla="*/ 2335882 h 2908376"/>
                <a:gd name="connsiteX3" fmla="*/ 0 w 902100"/>
                <a:gd name="connsiteY3" fmla="*/ 2908376 h 2908376"/>
                <a:gd name="connsiteX0" fmla="*/ 0 w 839683"/>
                <a:gd name="connsiteY0" fmla="*/ 2908376 h 2908376"/>
                <a:gd name="connsiteX1" fmla="*/ 0 w 839683"/>
                <a:gd name="connsiteY1" fmla="*/ 0 h 2908376"/>
                <a:gd name="connsiteX2" fmla="*/ 839684 w 839683"/>
                <a:gd name="connsiteY2" fmla="*/ 1502651 h 2908376"/>
                <a:gd name="connsiteX3" fmla="*/ 0 w 839683"/>
                <a:gd name="connsiteY3" fmla="*/ 2908376 h 2908376"/>
                <a:gd name="connsiteX0" fmla="*/ 0 w 952819"/>
                <a:gd name="connsiteY0" fmla="*/ 2828578 h 2828578"/>
                <a:gd name="connsiteX1" fmla="*/ 113134 w 952819"/>
                <a:gd name="connsiteY1" fmla="*/ 0 h 2828578"/>
                <a:gd name="connsiteX2" fmla="*/ 952818 w 952819"/>
                <a:gd name="connsiteY2" fmla="*/ 1502651 h 2828578"/>
                <a:gd name="connsiteX3" fmla="*/ 0 w 952819"/>
                <a:gd name="connsiteY3" fmla="*/ 2828578 h 2828578"/>
                <a:gd name="connsiteX0" fmla="*/ 0 w 952818"/>
                <a:gd name="connsiteY0" fmla="*/ 2837757 h 2837757"/>
                <a:gd name="connsiteX1" fmla="*/ 137920 w 952818"/>
                <a:gd name="connsiteY1" fmla="*/ 0 h 2837757"/>
                <a:gd name="connsiteX2" fmla="*/ 952818 w 952818"/>
                <a:gd name="connsiteY2" fmla="*/ 1511830 h 2837757"/>
                <a:gd name="connsiteX3" fmla="*/ 0 w 952818"/>
                <a:gd name="connsiteY3" fmla="*/ 2837757 h 2837757"/>
              </a:gdLst>
              <a:ahLst/>
              <a:cxnLst>
                <a:cxn ang="0">
                  <a:pos x="connsiteX0" y="connsiteY0"/>
                </a:cxn>
                <a:cxn ang="0">
                  <a:pos x="connsiteX1" y="connsiteY1"/>
                </a:cxn>
                <a:cxn ang="0">
                  <a:pos x="connsiteX2" y="connsiteY2"/>
                </a:cxn>
                <a:cxn ang="0">
                  <a:pos x="connsiteX3" y="connsiteY3"/>
                </a:cxn>
              </a:cxnLst>
              <a:rect l="l" t="t" r="r" b="b"/>
              <a:pathLst>
                <a:path w="952818" h="2837757">
                  <a:moveTo>
                    <a:pt x="0" y="2837757"/>
                  </a:moveTo>
                  <a:lnTo>
                    <a:pt x="137920" y="0"/>
                  </a:lnTo>
                  <a:lnTo>
                    <a:pt x="952818" y="1511830"/>
                  </a:lnTo>
                  <a:lnTo>
                    <a:pt x="0" y="2837757"/>
                  </a:lnTo>
                  <a:close/>
                </a:path>
              </a:pathLst>
            </a:cu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spcCol="0" rtlCol="0" anchor="ctr"/>
            <a:lstStyle/>
            <a:p>
              <a:pPr algn="ctr" defTabSz="685669"/>
              <a:endParaRPr lang="zh-CN" altLang="en-US">
                <a:solidFill>
                  <a:prstClr val="white"/>
                </a:solidFill>
              </a:endParaRPr>
            </a:p>
          </p:txBody>
        </p:sp>
      </p:grpSp>
      <p:sp>
        <p:nvSpPr>
          <p:cNvPr id="9" name="文本框 12">
            <a:extLst>
              <a:ext uri="{FF2B5EF4-FFF2-40B4-BE49-F238E27FC236}">
                <a16:creationId xmlns:a16="http://schemas.microsoft.com/office/drawing/2014/main" xmlns="" id="{9DF9185F-6201-4112-8DF9-26E814DEF738}"/>
              </a:ext>
            </a:extLst>
          </p:cNvPr>
          <p:cNvSpPr txBox="1"/>
          <p:nvPr/>
        </p:nvSpPr>
        <p:spPr>
          <a:xfrm>
            <a:off x="715027" y="3946835"/>
            <a:ext cx="3149900" cy="288529"/>
          </a:xfrm>
          <a:prstGeom prst="rect">
            <a:avLst/>
          </a:prstGeom>
          <a:noFill/>
        </p:spPr>
        <p:txBody>
          <a:bodyPr wrap="square" lIns="68567" tIns="34284" rIns="68567" bIns="34284" rtlCol="0">
            <a:spAutoFit/>
          </a:bodyPr>
          <a:lstStyle/>
          <a:p>
            <a:pPr algn="ctr" defTabSz="685669"/>
            <a:r>
              <a:rPr lang="zh-CN" altLang="en-US" dirty="0">
                <a:solidFill>
                  <a:srgbClr val="084CA1"/>
                </a:solidFill>
                <a:latin typeface="华文新魏" pitchFamily="2" charset="-122"/>
                <a:ea typeface="华文新魏" pitchFamily="2" charset="-122"/>
              </a:rPr>
              <a:t>厚德至善      精技致新</a:t>
            </a:r>
          </a:p>
        </p:txBody>
      </p:sp>
      <p:sp>
        <p:nvSpPr>
          <p:cNvPr id="2" name="TextBox 1"/>
          <p:cNvSpPr txBox="1"/>
          <p:nvPr/>
        </p:nvSpPr>
        <p:spPr>
          <a:xfrm>
            <a:off x="513146" y="1985703"/>
            <a:ext cx="3843472" cy="830981"/>
          </a:xfrm>
          <a:prstGeom prst="rect">
            <a:avLst/>
          </a:prstGeom>
          <a:noFill/>
        </p:spPr>
        <p:txBody>
          <a:bodyPr wrap="square" lIns="91424" tIns="45711" rIns="91424" bIns="45711" rtlCol="0">
            <a:spAutoFit/>
          </a:bodyPr>
          <a:lstStyle/>
          <a:p>
            <a:pPr algn="dist" defTabSz="457112">
              <a:lnSpc>
                <a:spcPct val="120000"/>
              </a:lnSpc>
            </a:pPr>
            <a:r>
              <a:rPr lang="zh-CN" altLang="en-US" sz="4000" kern="0" dirty="0">
                <a:solidFill>
                  <a:prstClr val="white"/>
                </a:solidFill>
              </a:rPr>
              <a:t>初级财务会计</a:t>
            </a:r>
          </a:p>
        </p:txBody>
      </p:sp>
      <p:sp>
        <p:nvSpPr>
          <p:cNvPr id="11" name="文本框 6">
            <a:extLst>
              <a:ext uri="{FF2B5EF4-FFF2-40B4-BE49-F238E27FC236}">
                <a16:creationId xmlns:a16="http://schemas.microsoft.com/office/drawing/2014/main" xmlns="" id="{F96B3445-9F6F-4F1F-B3CE-C0C63C8232A0}"/>
              </a:ext>
            </a:extLst>
          </p:cNvPr>
          <p:cNvSpPr txBox="1"/>
          <p:nvPr/>
        </p:nvSpPr>
        <p:spPr>
          <a:xfrm>
            <a:off x="513146" y="2925495"/>
            <a:ext cx="3565955" cy="332387"/>
          </a:xfrm>
          <a:prstGeom prst="rect">
            <a:avLst/>
          </a:prstGeom>
          <a:noFill/>
        </p:spPr>
        <p:txBody>
          <a:bodyPr wrap="square" lIns="68567" tIns="34284" rIns="68567" bIns="34284" rtlCol="0">
            <a:spAutoFit/>
          </a:bodyPr>
          <a:lstStyle/>
          <a:p>
            <a:pPr algn="dist" defTabSz="342836">
              <a:lnSpc>
                <a:spcPct val="120000"/>
              </a:lnSpc>
            </a:pPr>
            <a:r>
              <a:rPr lang="en-US" altLang="zh-CN" dirty="0">
                <a:solidFill>
                  <a:prstClr val="white"/>
                </a:solidFill>
              </a:rPr>
              <a:t>Introductory Financial Accounting</a:t>
            </a:r>
            <a:endParaRPr lang="zh-CN" altLang="en-US" dirty="0">
              <a:solidFill>
                <a:prstClr val="white"/>
              </a:solidFill>
            </a:endParaRPr>
          </a:p>
        </p:txBody>
      </p:sp>
      <p:sp>
        <p:nvSpPr>
          <p:cNvPr id="13" name="文本框 6">
            <a:extLst>
              <a:ext uri="{FF2B5EF4-FFF2-40B4-BE49-F238E27FC236}">
                <a16:creationId xmlns:a16="http://schemas.microsoft.com/office/drawing/2014/main" xmlns="" id="{F96B3445-9F6F-4F1F-B3CE-C0C63C8232A0}"/>
              </a:ext>
            </a:extLst>
          </p:cNvPr>
          <p:cNvSpPr txBox="1"/>
          <p:nvPr/>
        </p:nvSpPr>
        <p:spPr>
          <a:xfrm>
            <a:off x="1210276" y="1336598"/>
            <a:ext cx="3041999" cy="235439"/>
          </a:xfrm>
          <a:prstGeom prst="rect">
            <a:avLst/>
          </a:prstGeom>
          <a:noFill/>
        </p:spPr>
        <p:txBody>
          <a:bodyPr wrap="square" lIns="68567" tIns="34284" rIns="68567" bIns="34284" rtlCol="0">
            <a:spAutoFit/>
          </a:bodyPr>
          <a:lstStyle/>
          <a:p>
            <a:pPr defTabSz="342836">
              <a:lnSpc>
                <a:spcPct val="120000"/>
              </a:lnSpc>
            </a:pPr>
            <a:r>
              <a:rPr lang="en-US" altLang="zh-CN" sz="900" dirty="0">
                <a:solidFill>
                  <a:srgbClr val="084CA1"/>
                </a:solidFill>
                <a:ea typeface="华文新魏" pitchFamily="2" charset="-122"/>
              </a:rPr>
              <a:t>QIANDONGNAN  NATIONAL  POLYCHNIC</a:t>
            </a:r>
            <a:endParaRPr lang="zh-CN" altLang="en-US" sz="900" dirty="0">
              <a:solidFill>
                <a:srgbClr val="084CA1"/>
              </a:solidFill>
              <a:ea typeface="华文新魏" pitchFamily="2" charset="-122"/>
            </a:endParaRPr>
          </a:p>
        </p:txBody>
      </p:sp>
    </p:spTree>
    <p:extLst>
      <p:ext uri="{BB962C8B-B14F-4D97-AF65-F5344CB8AC3E}">
        <p14:creationId xmlns:p14="http://schemas.microsoft.com/office/powerpoint/2010/main" val="3168044081"/>
      </p:ext>
    </p:extLst>
  </p:cSld>
  <p:clrMapOvr>
    <a:masterClrMapping/>
  </p:clrMapOvr>
  <mc:AlternateContent xmlns:mc="http://schemas.openxmlformats.org/markup-compatibility/2006" xmlns:p14="http://schemas.microsoft.com/office/powerpoint/2010/main">
    <mc:Choice Requires="p14">
      <p:transition spd="slow" p14:dur="1200" advTm="2000">
        <p:dissolve/>
      </p:transition>
    </mc:Choice>
    <mc:Fallback xmlns="">
      <p:transition spd="slow" advTm="2000">
        <p:dissolv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4116518"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资产负债表概述</a:t>
            </a:r>
            <a:endParaRPr lang="zh-CN" altLang="en-US" sz="2600" kern="0" dirty="0">
              <a:solidFill>
                <a:srgbClr val="084CA1"/>
              </a:solidFill>
              <a:latin typeface="微软雅黑"/>
              <a:ea typeface="微软雅黑"/>
            </a:endParaRPr>
          </a:p>
        </p:txBody>
      </p:sp>
      <p:sp>
        <p:nvSpPr>
          <p:cNvPr id="11" name="矩形 10"/>
          <p:cNvSpPr/>
          <p:nvPr/>
        </p:nvSpPr>
        <p:spPr>
          <a:xfrm>
            <a:off x="1421258" y="649144"/>
            <a:ext cx="199769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（三）所有者权益</a:t>
            </a:r>
            <a:endParaRPr lang="en-US" altLang="zh-CN" sz="1800" b="1" dirty="0">
              <a:solidFill>
                <a:srgbClr val="084CA1"/>
              </a:solidFill>
              <a:ea typeface="微软雅黑"/>
              <a:cs typeface="+mn-ea"/>
              <a:sym typeface="+mn-lt"/>
            </a:endParaRPr>
          </a:p>
        </p:txBody>
      </p:sp>
      <p:sp>
        <p:nvSpPr>
          <p:cNvPr id="12"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3" name="矩形 12"/>
          <p:cNvSpPr/>
          <p:nvPr/>
        </p:nvSpPr>
        <p:spPr>
          <a:xfrm>
            <a:off x="1697879" y="1556087"/>
            <a:ext cx="5635352" cy="553998"/>
          </a:xfrm>
          <a:prstGeom prst="rect">
            <a:avLst/>
          </a:prstGeom>
        </p:spPr>
        <p:txBody>
          <a:bodyPr wrap="square">
            <a:spAutoFit/>
          </a:bodyPr>
          <a:lstStyle/>
          <a:p>
            <a:pPr>
              <a:lnSpc>
                <a:spcPct val="150000"/>
              </a:lnSpc>
            </a:pPr>
            <a:r>
              <a:rPr lang="zh-CN" altLang="zh-CN" sz="2000" dirty="0" smtClean="0">
                <a:latin typeface="微软雅黑" pitchFamily="34" charset="-122"/>
                <a:ea typeface="微软雅黑" pitchFamily="34" charset="-122"/>
              </a:rPr>
              <a:t>一般</a:t>
            </a:r>
            <a:r>
              <a:rPr lang="zh-CN" altLang="zh-CN" sz="2000" dirty="0">
                <a:latin typeface="微软雅黑" pitchFamily="34" charset="-122"/>
                <a:ea typeface="微软雅黑" pitchFamily="34" charset="-122"/>
              </a:rPr>
              <a:t>按照净资产的</a:t>
            </a:r>
            <a:r>
              <a:rPr lang="zh-CN" altLang="zh-CN" sz="2000" b="1" dirty="0">
                <a:solidFill>
                  <a:srgbClr val="C00000"/>
                </a:solidFill>
                <a:latin typeface="微软雅黑" pitchFamily="34" charset="-122"/>
                <a:ea typeface="微软雅黑" pitchFamily="34" charset="-122"/>
              </a:rPr>
              <a:t>不同来源</a:t>
            </a:r>
            <a:r>
              <a:rPr lang="zh-CN" altLang="zh-CN" sz="2000" dirty="0">
                <a:latin typeface="微软雅黑" pitchFamily="34" charset="-122"/>
                <a:ea typeface="微软雅黑" pitchFamily="34" charset="-122"/>
              </a:rPr>
              <a:t>和</a:t>
            </a:r>
            <a:r>
              <a:rPr lang="zh-CN" altLang="zh-CN" sz="2000" b="1" dirty="0">
                <a:solidFill>
                  <a:srgbClr val="C00000"/>
                </a:solidFill>
                <a:latin typeface="微软雅黑" pitchFamily="34" charset="-122"/>
                <a:ea typeface="微软雅黑" pitchFamily="34" charset="-122"/>
              </a:rPr>
              <a:t>特定用途</a:t>
            </a:r>
            <a:r>
              <a:rPr lang="zh-CN" altLang="zh-CN" sz="2000" dirty="0">
                <a:latin typeface="微软雅黑" pitchFamily="34" charset="-122"/>
                <a:ea typeface="微软雅黑" pitchFamily="34" charset="-122"/>
              </a:rPr>
              <a:t>进行</a:t>
            </a:r>
            <a:r>
              <a:rPr lang="zh-CN" altLang="zh-CN" sz="2000" dirty="0" smtClean="0">
                <a:latin typeface="微软雅黑" pitchFamily="34" charset="-122"/>
                <a:ea typeface="微软雅黑" pitchFamily="34" charset="-122"/>
              </a:rPr>
              <a:t>分类</a:t>
            </a:r>
            <a:endParaRPr lang="zh-CN" altLang="zh-CN" sz="2000" dirty="0">
              <a:latin typeface="微软雅黑" pitchFamily="34" charset="-122"/>
              <a:ea typeface="微软雅黑" pitchFamily="34" charset="-122"/>
            </a:endParaRPr>
          </a:p>
        </p:txBody>
      </p:sp>
      <p:sp>
        <p:nvSpPr>
          <p:cNvPr id="18" name="矩形 17"/>
          <p:cNvSpPr/>
          <p:nvPr/>
        </p:nvSpPr>
        <p:spPr>
          <a:xfrm>
            <a:off x="2871925" y="2964784"/>
            <a:ext cx="1251570" cy="553998"/>
          </a:xfrm>
          <a:prstGeom prst="rect">
            <a:avLst/>
          </a:prstGeom>
          <a:solidFill>
            <a:schemeClr val="accent1">
              <a:lumMod val="20000"/>
              <a:lumOff val="80000"/>
            </a:schemeClr>
          </a:solidFill>
        </p:spPr>
        <p:txBody>
          <a:bodyPr wrap="square">
            <a:spAutoFit/>
          </a:bodyPr>
          <a:lstStyle/>
          <a:p>
            <a:pPr lvl="0">
              <a:lnSpc>
                <a:spcPct val="150000"/>
              </a:lnSpc>
            </a:pPr>
            <a:r>
              <a:rPr lang="zh-CN" altLang="zh-CN" sz="2000" dirty="0" smtClean="0">
                <a:solidFill>
                  <a:prstClr val="black"/>
                </a:solidFill>
                <a:latin typeface="微软雅黑" pitchFamily="34" charset="-122"/>
                <a:ea typeface="微软雅黑" pitchFamily="34" charset="-122"/>
              </a:rPr>
              <a:t>资本</a:t>
            </a:r>
            <a:r>
              <a:rPr lang="zh-CN" altLang="zh-CN" sz="2000" dirty="0">
                <a:solidFill>
                  <a:prstClr val="black"/>
                </a:solidFill>
                <a:latin typeface="微软雅黑" pitchFamily="34" charset="-122"/>
                <a:ea typeface="微软雅黑" pitchFamily="34" charset="-122"/>
              </a:rPr>
              <a:t>公</a:t>
            </a:r>
            <a:r>
              <a:rPr lang="zh-CN" altLang="zh-CN" sz="2000" dirty="0" smtClean="0">
                <a:solidFill>
                  <a:prstClr val="black"/>
                </a:solidFill>
                <a:latin typeface="微软雅黑" pitchFamily="34" charset="-122"/>
                <a:ea typeface="微软雅黑" pitchFamily="34" charset="-122"/>
              </a:rPr>
              <a:t>积</a:t>
            </a:r>
            <a:endParaRPr lang="zh-CN" altLang="zh-CN" sz="2000" dirty="0">
              <a:solidFill>
                <a:prstClr val="black"/>
              </a:solidFill>
              <a:latin typeface="微软雅黑" pitchFamily="34" charset="-122"/>
              <a:ea typeface="微软雅黑" pitchFamily="34" charset="-122"/>
            </a:endParaRPr>
          </a:p>
        </p:txBody>
      </p:sp>
      <p:sp>
        <p:nvSpPr>
          <p:cNvPr id="19" name="矩形 18"/>
          <p:cNvSpPr/>
          <p:nvPr/>
        </p:nvSpPr>
        <p:spPr>
          <a:xfrm>
            <a:off x="935383" y="2556434"/>
            <a:ext cx="2149948" cy="553998"/>
          </a:xfrm>
          <a:prstGeom prst="rect">
            <a:avLst/>
          </a:prstGeom>
          <a:solidFill>
            <a:schemeClr val="accent1">
              <a:lumMod val="20000"/>
              <a:lumOff val="80000"/>
            </a:schemeClr>
          </a:solidFill>
        </p:spPr>
        <p:txBody>
          <a:bodyPr wrap="none">
            <a:spAutoFit/>
          </a:bodyPr>
          <a:lstStyle/>
          <a:p>
            <a:pPr>
              <a:lnSpc>
                <a:spcPct val="150000"/>
              </a:lnSpc>
            </a:pPr>
            <a:r>
              <a:rPr lang="zh-CN" altLang="en-US" sz="2000" dirty="0" smtClean="0">
                <a:solidFill>
                  <a:prstClr val="black"/>
                </a:solidFill>
                <a:latin typeface="微软雅黑" pitchFamily="34" charset="-122"/>
                <a:ea typeface="微软雅黑" pitchFamily="34" charset="-122"/>
              </a:rPr>
              <a:t>实</a:t>
            </a:r>
            <a:r>
              <a:rPr lang="zh-CN" altLang="zh-CN" sz="2000" dirty="0" smtClean="0">
                <a:solidFill>
                  <a:prstClr val="black"/>
                </a:solidFill>
                <a:latin typeface="微软雅黑" pitchFamily="34" charset="-122"/>
                <a:ea typeface="微软雅黑" pitchFamily="34" charset="-122"/>
              </a:rPr>
              <a:t>收</a:t>
            </a:r>
            <a:r>
              <a:rPr lang="zh-CN" altLang="zh-CN" sz="2000" dirty="0">
                <a:solidFill>
                  <a:prstClr val="black"/>
                </a:solidFill>
                <a:latin typeface="微软雅黑" pitchFamily="34" charset="-122"/>
                <a:ea typeface="微软雅黑" pitchFamily="34" charset="-122"/>
              </a:rPr>
              <a:t>资本</a:t>
            </a:r>
            <a:r>
              <a:rPr lang="en-US" altLang="zh-CN" sz="2000" dirty="0">
                <a:solidFill>
                  <a:prstClr val="black"/>
                </a:solidFill>
                <a:latin typeface="微软雅黑" pitchFamily="34" charset="-122"/>
                <a:ea typeface="微软雅黑" pitchFamily="34" charset="-122"/>
              </a:rPr>
              <a:t>(</a:t>
            </a:r>
            <a:r>
              <a:rPr lang="zh-CN" altLang="zh-CN" sz="2000" dirty="0">
                <a:solidFill>
                  <a:prstClr val="black"/>
                </a:solidFill>
                <a:latin typeface="微软雅黑" pitchFamily="34" charset="-122"/>
                <a:ea typeface="微软雅黑" pitchFamily="34" charset="-122"/>
              </a:rPr>
              <a:t>或股本</a:t>
            </a:r>
            <a:r>
              <a:rPr lang="en-US" altLang="zh-CN" sz="2000" dirty="0">
                <a:solidFill>
                  <a:prstClr val="black"/>
                </a:solidFill>
                <a:latin typeface="微软雅黑" pitchFamily="34" charset="-122"/>
                <a:ea typeface="微软雅黑" pitchFamily="34" charset="-122"/>
              </a:rPr>
              <a:t>)</a:t>
            </a:r>
            <a:endParaRPr lang="zh-CN" altLang="en-US" sz="2000" dirty="0">
              <a:latin typeface="微软雅黑" pitchFamily="34" charset="-122"/>
              <a:ea typeface="微软雅黑" pitchFamily="34" charset="-122"/>
            </a:endParaRPr>
          </a:p>
        </p:txBody>
      </p:sp>
      <p:sp>
        <p:nvSpPr>
          <p:cNvPr id="20" name="矩形 19"/>
          <p:cNvSpPr/>
          <p:nvPr/>
        </p:nvSpPr>
        <p:spPr>
          <a:xfrm>
            <a:off x="4110299" y="3511633"/>
            <a:ext cx="1723549" cy="553998"/>
          </a:xfrm>
          <a:prstGeom prst="rect">
            <a:avLst/>
          </a:prstGeom>
          <a:solidFill>
            <a:schemeClr val="accent1">
              <a:lumMod val="20000"/>
              <a:lumOff val="80000"/>
            </a:schemeClr>
          </a:solidFill>
        </p:spPr>
        <p:txBody>
          <a:bodyPr wrap="none">
            <a:spAutoFit/>
          </a:bodyPr>
          <a:lstStyle/>
          <a:p>
            <a:pPr>
              <a:lnSpc>
                <a:spcPct val="150000"/>
              </a:lnSpc>
            </a:pPr>
            <a:r>
              <a:rPr lang="zh-CN" altLang="zh-CN" sz="2000" dirty="0">
                <a:solidFill>
                  <a:prstClr val="black"/>
                </a:solidFill>
                <a:latin typeface="微软雅黑" pitchFamily="34" charset="-122"/>
                <a:ea typeface="微软雅黑" pitchFamily="34" charset="-122"/>
              </a:rPr>
              <a:t>其他综合收益</a:t>
            </a:r>
            <a:endParaRPr lang="zh-CN" altLang="en-US" sz="2000" dirty="0">
              <a:latin typeface="微软雅黑" pitchFamily="34" charset="-122"/>
              <a:ea typeface="微软雅黑" pitchFamily="34" charset="-122"/>
            </a:endParaRPr>
          </a:p>
        </p:txBody>
      </p:sp>
      <p:sp>
        <p:nvSpPr>
          <p:cNvPr id="21" name="矩形 20"/>
          <p:cNvSpPr/>
          <p:nvPr/>
        </p:nvSpPr>
        <p:spPr>
          <a:xfrm>
            <a:off x="5666763" y="3034034"/>
            <a:ext cx="1210588" cy="553998"/>
          </a:xfrm>
          <a:prstGeom prst="rect">
            <a:avLst/>
          </a:prstGeom>
          <a:solidFill>
            <a:schemeClr val="accent1">
              <a:lumMod val="20000"/>
              <a:lumOff val="80000"/>
            </a:schemeClr>
          </a:solidFill>
        </p:spPr>
        <p:txBody>
          <a:bodyPr wrap="none">
            <a:spAutoFit/>
          </a:bodyPr>
          <a:lstStyle/>
          <a:p>
            <a:pPr>
              <a:lnSpc>
                <a:spcPct val="150000"/>
              </a:lnSpc>
            </a:pPr>
            <a:r>
              <a:rPr lang="zh-CN" altLang="zh-CN" sz="2000" dirty="0">
                <a:solidFill>
                  <a:prstClr val="black"/>
                </a:solidFill>
                <a:latin typeface="微软雅黑" pitchFamily="34" charset="-122"/>
                <a:ea typeface="微软雅黑" pitchFamily="34" charset="-122"/>
              </a:rPr>
              <a:t>盈余公积</a:t>
            </a:r>
            <a:endParaRPr lang="zh-CN" altLang="en-US" sz="2000" dirty="0">
              <a:latin typeface="微软雅黑" pitchFamily="34" charset="-122"/>
              <a:ea typeface="微软雅黑" pitchFamily="34" charset="-122"/>
            </a:endParaRPr>
          </a:p>
        </p:txBody>
      </p:sp>
      <p:sp>
        <p:nvSpPr>
          <p:cNvPr id="22" name="矩形 21"/>
          <p:cNvSpPr/>
          <p:nvPr/>
        </p:nvSpPr>
        <p:spPr>
          <a:xfrm>
            <a:off x="6761564" y="2556434"/>
            <a:ext cx="1467068" cy="553998"/>
          </a:xfrm>
          <a:prstGeom prst="rect">
            <a:avLst/>
          </a:prstGeom>
          <a:solidFill>
            <a:schemeClr val="accent1">
              <a:lumMod val="20000"/>
              <a:lumOff val="80000"/>
            </a:schemeClr>
          </a:solidFill>
        </p:spPr>
        <p:txBody>
          <a:bodyPr wrap="none">
            <a:spAutoFit/>
          </a:bodyPr>
          <a:lstStyle/>
          <a:p>
            <a:pPr>
              <a:lnSpc>
                <a:spcPct val="150000"/>
              </a:lnSpc>
            </a:pPr>
            <a:r>
              <a:rPr lang="zh-CN" altLang="zh-CN" sz="2000" dirty="0">
                <a:solidFill>
                  <a:prstClr val="black"/>
                </a:solidFill>
                <a:latin typeface="微软雅黑" pitchFamily="34" charset="-122"/>
                <a:ea typeface="微软雅黑" pitchFamily="34" charset="-122"/>
              </a:rPr>
              <a:t>未分配利润</a:t>
            </a:r>
            <a:endParaRPr lang="zh-CN" altLang="en-US" sz="2000" dirty="0">
              <a:latin typeface="微软雅黑" pitchFamily="34" charset="-122"/>
              <a:ea typeface="微软雅黑" pitchFamily="34" charset="-122"/>
            </a:endParaRPr>
          </a:p>
        </p:txBody>
      </p:sp>
      <p:sp>
        <p:nvSpPr>
          <p:cNvPr id="23" name="下箭头 22"/>
          <p:cNvSpPr/>
          <p:nvPr/>
        </p:nvSpPr>
        <p:spPr>
          <a:xfrm>
            <a:off x="4188650" y="2293010"/>
            <a:ext cx="216024" cy="278740"/>
          </a:xfrm>
          <a:prstGeom prst="down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itchFamily="34" charset="-122"/>
              <a:ea typeface="微软雅黑" pitchFamily="34" charset="-122"/>
            </a:endParaRPr>
          </a:p>
        </p:txBody>
      </p:sp>
      <p:sp>
        <p:nvSpPr>
          <p:cNvPr id="24" name="下箭头 23"/>
          <p:cNvSpPr/>
          <p:nvPr/>
        </p:nvSpPr>
        <p:spPr>
          <a:xfrm>
            <a:off x="5290723" y="2293010"/>
            <a:ext cx="216024" cy="278740"/>
          </a:xfrm>
          <a:prstGeom prst="down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8502142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Placeholder 3"/>
          <p:cNvSpPr txBox="1">
            <a:spLocks/>
          </p:cNvSpPr>
          <p:nvPr>
            <p:custDataLst>
              <p:tags r:id="rId2"/>
            </p:custDataLst>
          </p:nvPr>
        </p:nvSpPr>
        <p:spPr bwMode="auto">
          <a:xfrm>
            <a:off x="17466" y="1910955"/>
            <a:ext cx="1641475" cy="1177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spcBef>
                <a:spcPct val="20000"/>
              </a:spcBef>
              <a:buFont typeface="Arial" charset="0"/>
              <a:buNone/>
            </a:pPr>
            <a:r>
              <a:rPr lang="en-US" altLang="zh-CN" sz="8600" b="1" dirty="0" smtClean="0">
                <a:solidFill>
                  <a:srgbClr val="084CA1"/>
                </a:solidFill>
                <a:latin typeface="Arial" charset="0"/>
                <a:cs typeface="Arial" charset="0"/>
              </a:rPr>
              <a:t>02</a:t>
            </a:r>
            <a:endParaRPr lang="en-US" altLang="zh-CN" sz="8600" b="1" dirty="0">
              <a:solidFill>
                <a:srgbClr val="084CA1"/>
              </a:solidFill>
              <a:latin typeface="Arial" charset="0"/>
              <a:cs typeface="Arial" charset="0"/>
            </a:endParaRPr>
          </a:p>
        </p:txBody>
      </p:sp>
      <p:sp>
        <p:nvSpPr>
          <p:cNvPr id="19" name="等腰三角形 18"/>
          <p:cNvSpPr/>
          <p:nvPr>
            <p:custDataLst>
              <p:tags r:id="rId3"/>
            </p:custDataLst>
          </p:nvPr>
        </p:nvSpPr>
        <p:spPr>
          <a:xfrm rot="9233090">
            <a:off x="7207250" y="1840708"/>
            <a:ext cx="266700" cy="172641"/>
          </a:xfrm>
          <a:prstGeom prst="triangle">
            <a:avLst/>
          </a:prstGeom>
          <a:solidFill>
            <a:srgbClr val="3B8DE9">
              <a:lumMod val="20000"/>
              <a:lumOff val="8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0" name="等腰三角形 19"/>
          <p:cNvSpPr/>
          <p:nvPr>
            <p:custDataLst>
              <p:tags r:id="rId4"/>
            </p:custDataLst>
          </p:nvPr>
        </p:nvSpPr>
        <p:spPr>
          <a:xfrm rot="15569576">
            <a:off x="6904437" y="2303860"/>
            <a:ext cx="297656" cy="342900"/>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1" name="等腰三角形 20"/>
          <p:cNvSpPr/>
          <p:nvPr>
            <p:custDataLst>
              <p:tags r:id="rId5"/>
            </p:custDataLst>
          </p:nvPr>
        </p:nvSpPr>
        <p:spPr>
          <a:xfrm rot="21371394">
            <a:off x="6723063" y="1353744"/>
            <a:ext cx="266700" cy="172640"/>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2" name="等腰三角形 21"/>
          <p:cNvSpPr/>
          <p:nvPr>
            <p:custDataLst>
              <p:tags r:id="rId6"/>
            </p:custDataLst>
          </p:nvPr>
        </p:nvSpPr>
        <p:spPr>
          <a:xfrm rot="12912161">
            <a:off x="7764463" y="2615807"/>
            <a:ext cx="944562" cy="611981"/>
          </a:xfrm>
          <a:prstGeom prst="triangl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3" name="等腰三角形 22"/>
          <p:cNvSpPr/>
          <p:nvPr>
            <p:custDataLst>
              <p:tags r:id="rId7"/>
            </p:custDataLst>
          </p:nvPr>
        </p:nvSpPr>
        <p:spPr>
          <a:xfrm rot="12912161">
            <a:off x="7632700" y="2570561"/>
            <a:ext cx="1176338" cy="760809"/>
          </a:xfrm>
          <a:prstGeom prst="triangle">
            <a:avLst/>
          </a:prstGeom>
          <a:noFill/>
          <a:ln w="12700" cap="flat" cmpd="sng" algn="ctr">
            <a:solidFill>
              <a:srgbClr val="3B8DE9"/>
            </a:solid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4" name="椭圆 23"/>
          <p:cNvSpPr/>
          <p:nvPr>
            <p:custDataLst>
              <p:tags r:id="rId8"/>
            </p:custDataLst>
          </p:nvPr>
        </p:nvSpPr>
        <p:spPr>
          <a:xfrm rot="9110320">
            <a:off x="8953500" y="2844407"/>
            <a:ext cx="114300" cy="86915"/>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latin typeface="Calibri"/>
              <a:ea typeface="幼圆"/>
            </a:endParaRPr>
          </a:p>
        </p:txBody>
      </p:sp>
      <p:sp>
        <p:nvSpPr>
          <p:cNvPr id="25" name="椭圆 24"/>
          <p:cNvSpPr/>
          <p:nvPr>
            <p:custDataLst>
              <p:tags r:id="rId9"/>
            </p:custDataLst>
          </p:nvPr>
        </p:nvSpPr>
        <p:spPr>
          <a:xfrm rot="9110320">
            <a:off x="7864476" y="3221832"/>
            <a:ext cx="115888" cy="86916"/>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latin typeface="Calibri"/>
              <a:ea typeface="幼圆"/>
            </a:endParaRPr>
          </a:p>
        </p:txBody>
      </p:sp>
      <p:sp>
        <p:nvSpPr>
          <p:cNvPr id="26" name="椭圆 25"/>
          <p:cNvSpPr/>
          <p:nvPr>
            <p:custDataLst>
              <p:tags r:id="rId10"/>
            </p:custDataLst>
          </p:nvPr>
        </p:nvSpPr>
        <p:spPr>
          <a:xfrm rot="9110320">
            <a:off x="7981950" y="2349106"/>
            <a:ext cx="114300" cy="86915"/>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latin typeface="Calibri"/>
              <a:ea typeface="幼圆"/>
            </a:endParaRPr>
          </a:p>
        </p:txBody>
      </p:sp>
      <p:sp>
        <p:nvSpPr>
          <p:cNvPr id="27" name="等腰三角形 26"/>
          <p:cNvSpPr/>
          <p:nvPr>
            <p:custDataLst>
              <p:tags r:id="rId11"/>
            </p:custDataLst>
          </p:nvPr>
        </p:nvSpPr>
        <p:spPr>
          <a:xfrm rot="18210217">
            <a:off x="6330157" y="1608538"/>
            <a:ext cx="95250" cy="109537"/>
          </a:xfrm>
          <a:prstGeom prst="triangle">
            <a:avLst/>
          </a:prstGeom>
          <a:solidFill>
            <a:srgbClr val="3B8DE9">
              <a:lumMod val="20000"/>
              <a:lumOff val="8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8" name="等腰三角形 27"/>
          <p:cNvSpPr/>
          <p:nvPr>
            <p:custDataLst>
              <p:tags r:id="rId12"/>
            </p:custDataLst>
          </p:nvPr>
        </p:nvSpPr>
        <p:spPr>
          <a:xfrm rot="8748521">
            <a:off x="6672266" y="1735932"/>
            <a:ext cx="128587" cy="82154"/>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cxnSp>
        <p:nvCxnSpPr>
          <p:cNvPr id="3087" name="Straight Connector 13"/>
          <p:cNvCxnSpPr>
            <a:cxnSpLocks noChangeShapeType="1"/>
          </p:cNvCxnSpPr>
          <p:nvPr>
            <p:custDataLst>
              <p:tags r:id="rId13"/>
            </p:custDataLst>
          </p:nvPr>
        </p:nvCxnSpPr>
        <p:spPr bwMode="auto">
          <a:xfrm flipH="1">
            <a:off x="0" y="3082529"/>
            <a:ext cx="6732588" cy="0"/>
          </a:xfrm>
          <a:prstGeom prst="line">
            <a:avLst/>
          </a:prstGeom>
          <a:noFill/>
          <a:ln w="19050" cap="sq" algn="ctr">
            <a:solidFill>
              <a:srgbClr val="084CA1"/>
            </a:solidFill>
            <a:miter lim="800000"/>
            <a:headEnd type="oval" w="med" len="med"/>
            <a:tailEnd/>
          </a:ln>
          <a:extLst>
            <a:ext uri="{909E8E84-426E-40DD-AFC4-6F175D3DCCD1}">
              <a14:hiddenFill xmlns:a14="http://schemas.microsoft.com/office/drawing/2010/main">
                <a:noFill/>
              </a14:hiddenFill>
            </a:ext>
          </a:extLst>
        </p:spPr>
      </p:cxnSp>
      <p:sp>
        <p:nvSpPr>
          <p:cNvPr id="3075" name="文本框 16"/>
          <p:cNvSpPr txBox="1">
            <a:spLocks noChangeArrowheads="1"/>
          </p:cNvSpPr>
          <p:nvPr>
            <p:custDataLst>
              <p:tags r:id="rId14"/>
            </p:custDataLst>
          </p:nvPr>
        </p:nvSpPr>
        <p:spPr bwMode="auto">
          <a:xfrm>
            <a:off x="1558927" y="2357441"/>
            <a:ext cx="5781673" cy="564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0" tIns="34286" rIns="68570" bIns="34286" anchor="b">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4400" b="1" dirty="0" smtClean="0">
                <a:solidFill>
                  <a:srgbClr val="084CA1"/>
                </a:solidFill>
                <a:latin typeface="微软雅黑" pitchFamily="34" charset="-122"/>
                <a:ea typeface="微软雅黑" pitchFamily="34" charset="-122"/>
                <a:cs typeface="Arial" charset="0"/>
                <a:sym typeface="Microsoft YaHei"/>
              </a:rPr>
              <a:t>资产负债表的结构</a:t>
            </a:r>
            <a:endParaRPr lang="zh-CN" altLang="en-US" sz="4400" b="1" dirty="0">
              <a:solidFill>
                <a:srgbClr val="084CA1"/>
              </a:solidFill>
              <a:latin typeface="微软雅黑" pitchFamily="34" charset="-122"/>
              <a:ea typeface="微软雅黑" pitchFamily="34" charset="-122"/>
              <a:cs typeface="Arial" charset="0"/>
              <a:sym typeface="Microsoft YaHei"/>
            </a:endParaRPr>
          </a:p>
        </p:txBody>
      </p:sp>
    </p:spTree>
    <p:custDataLst>
      <p:tags r:id="rId1"/>
    </p:custDataLst>
    <p:extLst>
      <p:ext uri="{BB962C8B-B14F-4D97-AF65-F5344CB8AC3E}">
        <p14:creationId xmlns:p14="http://schemas.microsoft.com/office/powerpoint/2010/main" val="34568131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4116518"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资产负债表的结构</a:t>
            </a:r>
            <a:endParaRPr lang="zh-CN" altLang="en-US" sz="2600" kern="0" dirty="0">
              <a:solidFill>
                <a:srgbClr val="084CA1"/>
              </a:solidFill>
              <a:latin typeface="微软雅黑"/>
              <a:ea typeface="微软雅黑"/>
            </a:endParaRPr>
          </a:p>
        </p:txBody>
      </p:sp>
      <p:sp>
        <p:nvSpPr>
          <p:cNvPr id="15" name="MH_Other_1"/>
          <p:cNvSpPr/>
          <p:nvPr>
            <p:custDataLst>
              <p:tags r:id="rId6"/>
            </p:custDataLst>
          </p:nvPr>
        </p:nvSpPr>
        <p:spPr>
          <a:xfrm>
            <a:off x="963614" y="2203653"/>
            <a:ext cx="6288086" cy="740182"/>
          </a:xfrm>
          <a:custGeom>
            <a:avLst/>
            <a:gdLst>
              <a:gd name="connsiteX0" fmla="*/ 0 w 6192688"/>
              <a:gd name="connsiteY0" fmla="*/ 0 h 1261899"/>
              <a:gd name="connsiteX1" fmla="*/ 1656183 w 6192688"/>
              <a:gd name="connsiteY1" fmla="*/ 0 h 1261899"/>
              <a:gd name="connsiteX2" fmla="*/ 4179979 w 6192688"/>
              <a:gd name="connsiteY2" fmla="*/ 0 h 1261899"/>
              <a:gd name="connsiteX3" fmla="*/ 6192688 w 6192688"/>
              <a:gd name="connsiteY3" fmla="*/ 0 h 1261899"/>
              <a:gd name="connsiteX4" fmla="*/ 6192688 w 6192688"/>
              <a:gd name="connsiteY4" fmla="*/ 72008 h 1261899"/>
              <a:gd name="connsiteX5" fmla="*/ 4176343 w 6192688"/>
              <a:gd name="connsiteY5" fmla="*/ 72008 h 1261899"/>
              <a:gd name="connsiteX6" fmla="*/ 2918081 w 6192688"/>
              <a:gd name="connsiteY6" fmla="*/ 1261899 h 1261899"/>
              <a:gd name="connsiteX7" fmla="*/ 1659819 w 6192688"/>
              <a:gd name="connsiteY7" fmla="*/ 72008 h 1261899"/>
              <a:gd name="connsiteX8" fmla="*/ 0 w 6192688"/>
              <a:gd name="connsiteY8" fmla="*/ 72008 h 1261899"/>
              <a:gd name="connsiteX9" fmla="*/ 91440 w 6192688"/>
              <a:gd name="connsiteY9" fmla="*/ 91440 h 1261899"/>
              <a:gd name="connsiteX0" fmla="*/ 1656183 w 6192688"/>
              <a:gd name="connsiteY0" fmla="*/ 0 h 1261899"/>
              <a:gd name="connsiteX1" fmla="*/ 4179979 w 6192688"/>
              <a:gd name="connsiteY1" fmla="*/ 0 h 1261899"/>
              <a:gd name="connsiteX2" fmla="*/ 6192688 w 6192688"/>
              <a:gd name="connsiteY2" fmla="*/ 0 h 1261899"/>
              <a:gd name="connsiteX3" fmla="*/ 6192688 w 6192688"/>
              <a:gd name="connsiteY3" fmla="*/ 72008 h 1261899"/>
              <a:gd name="connsiteX4" fmla="*/ 4176343 w 6192688"/>
              <a:gd name="connsiteY4" fmla="*/ 72008 h 1261899"/>
              <a:gd name="connsiteX5" fmla="*/ 2918081 w 6192688"/>
              <a:gd name="connsiteY5" fmla="*/ 1261899 h 1261899"/>
              <a:gd name="connsiteX6" fmla="*/ 1659819 w 6192688"/>
              <a:gd name="connsiteY6" fmla="*/ 72008 h 1261899"/>
              <a:gd name="connsiteX7" fmla="*/ 0 w 6192688"/>
              <a:gd name="connsiteY7" fmla="*/ 72008 h 1261899"/>
              <a:gd name="connsiteX8" fmla="*/ 91440 w 6192688"/>
              <a:gd name="connsiteY8" fmla="*/ 91440 h 1261899"/>
              <a:gd name="connsiteX0" fmla="*/ 4179979 w 6192688"/>
              <a:gd name="connsiteY0" fmla="*/ 0 h 1261899"/>
              <a:gd name="connsiteX1" fmla="*/ 6192688 w 6192688"/>
              <a:gd name="connsiteY1" fmla="*/ 0 h 1261899"/>
              <a:gd name="connsiteX2" fmla="*/ 6192688 w 6192688"/>
              <a:gd name="connsiteY2" fmla="*/ 72008 h 1261899"/>
              <a:gd name="connsiteX3" fmla="*/ 4176343 w 6192688"/>
              <a:gd name="connsiteY3" fmla="*/ 72008 h 1261899"/>
              <a:gd name="connsiteX4" fmla="*/ 2918081 w 6192688"/>
              <a:gd name="connsiteY4" fmla="*/ 1261899 h 1261899"/>
              <a:gd name="connsiteX5" fmla="*/ 1659819 w 6192688"/>
              <a:gd name="connsiteY5" fmla="*/ 72008 h 1261899"/>
              <a:gd name="connsiteX6" fmla="*/ 0 w 6192688"/>
              <a:gd name="connsiteY6" fmla="*/ 72008 h 1261899"/>
              <a:gd name="connsiteX7" fmla="*/ 91440 w 6192688"/>
              <a:gd name="connsiteY7" fmla="*/ 91440 h 1261899"/>
              <a:gd name="connsiteX0" fmla="*/ 6192688 w 6192688"/>
              <a:gd name="connsiteY0" fmla="*/ 0 h 1261899"/>
              <a:gd name="connsiteX1" fmla="*/ 6192688 w 6192688"/>
              <a:gd name="connsiteY1" fmla="*/ 72008 h 1261899"/>
              <a:gd name="connsiteX2" fmla="*/ 4176343 w 6192688"/>
              <a:gd name="connsiteY2" fmla="*/ 72008 h 1261899"/>
              <a:gd name="connsiteX3" fmla="*/ 2918081 w 6192688"/>
              <a:gd name="connsiteY3" fmla="*/ 1261899 h 1261899"/>
              <a:gd name="connsiteX4" fmla="*/ 1659819 w 6192688"/>
              <a:gd name="connsiteY4" fmla="*/ 72008 h 1261899"/>
              <a:gd name="connsiteX5" fmla="*/ 0 w 6192688"/>
              <a:gd name="connsiteY5" fmla="*/ 72008 h 1261899"/>
              <a:gd name="connsiteX6" fmla="*/ 91440 w 6192688"/>
              <a:gd name="connsiteY6" fmla="*/ 91440 h 1261899"/>
              <a:gd name="connsiteX0" fmla="*/ 6192688 w 6192688"/>
              <a:gd name="connsiteY0" fmla="*/ 7233 h 1197124"/>
              <a:gd name="connsiteX1" fmla="*/ 4176343 w 6192688"/>
              <a:gd name="connsiteY1" fmla="*/ 7233 h 1197124"/>
              <a:gd name="connsiteX2" fmla="*/ 2918081 w 6192688"/>
              <a:gd name="connsiteY2" fmla="*/ 1197124 h 1197124"/>
              <a:gd name="connsiteX3" fmla="*/ 1659819 w 6192688"/>
              <a:gd name="connsiteY3" fmla="*/ 7233 h 1197124"/>
              <a:gd name="connsiteX4" fmla="*/ 0 w 6192688"/>
              <a:gd name="connsiteY4" fmla="*/ 7233 h 1197124"/>
              <a:gd name="connsiteX5" fmla="*/ 91440 w 6192688"/>
              <a:gd name="connsiteY5" fmla="*/ 26665 h 1197124"/>
              <a:gd name="connsiteX0" fmla="*/ 6101248 w 6101248"/>
              <a:gd name="connsiteY0" fmla="*/ 0 h 1189891"/>
              <a:gd name="connsiteX1" fmla="*/ 4084903 w 6101248"/>
              <a:gd name="connsiteY1" fmla="*/ 0 h 1189891"/>
              <a:gd name="connsiteX2" fmla="*/ 2826641 w 6101248"/>
              <a:gd name="connsiteY2" fmla="*/ 1189891 h 1189891"/>
              <a:gd name="connsiteX3" fmla="*/ 1568379 w 6101248"/>
              <a:gd name="connsiteY3" fmla="*/ 0 h 1189891"/>
              <a:gd name="connsiteX4" fmla="*/ 0 w 6101248"/>
              <a:gd name="connsiteY4" fmla="*/ 19432 h 1189891"/>
              <a:gd name="connsiteX0" fmla="*/ 6144791 w 6144791"/>
              <a:gd name="connsiteY0" fmla="*/ 0 h 1189891"/>
              <a:gd name="connsiteX1" fmla="*/ 4128446 w 6144791"/>
              <a:gd name="connsiteY1" fmla="*/ 0 h 1189891"/>
              <a:gd name="connsiteX2" fmla="*/ 2870184 w 6144791"/>
              <a:gd name="connsiteY2" fmla="*/ 1189891 h 1189891"/>
              <a:gd name="connsiteX3" fmla="*/ 1611922 w 6144791"/>
              <a:gd name="connsiteY3" fmla="*/ 0 h 1189891"/>
              <a:gd name="connsiteX4" fmla="*/ 0 w 6144791"/>
              <a:gd name="connsiteY4" fmla="*/ 4918 h 1189891"/>
              <a:gd name="connsiteX0" fmla="*/ 9163763 w 9163763"/>
              <a:gd name="connsiteY0" fmla="*/ 14515 h 1189891"/>
              <a:gd name="connsiteX1" fmla="*/ 4128446 w 9163763"/>
              <a:gd name="connsiteY1" fmla="*/ 0 h 1189891"/>
              <a:gd name="connsiteX2" fmla="*/ 2870184 w 9163763"/>
              <a:gd name="connsiteY2" fmla="*/ 1189891 h 1189891"/>
              <a:gd name="connsiteX3" fmla="*/ 1611922 w 9163763"/>
              <a:gd name="connsiteY3" fmla="*/ 0 h 1189891"/>
              <a:gd name="connsiteX4" fmla="*/ 0 w 9163763"/>
              <a:gd name="connsiteY4" fmla="*/ 4918 h 11898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63763" h="1189891">
                <a:moveTo>
                  <a:pt x="9163763" y="14515"/>
                </a:moveTo>
                <a:lnTo>
                  <a:pt x="4128446" y="0"/>
                </a:lnTo>
                <a:cubicBezTo>
                  <a:pt x="4092690" y="663472"/>
                  <a:pt x="3542913" y="1189891"/>
                  <a:pt x="2870184" y="1189891"/>
                </a:cubicBezTo>
                <a:cubicBezTo>
                  <a:pt x="2197455" y="1189891"/>
                  <a:pt x="1647677" y="663471"/>
                  <a:pt x="1611922" y="0"/>
                </a:cubicBezTo>
                <a:lnTo>
                  <a:pt x="0" y="4918"/>
                </a:lnTo>
              </a:path>
            </a:pathLst>
          </a:custGeom>
          <a:noFill/>
          <a:ln w="76200" cmpd="thinThick">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solidFill>
                <a:srgbClr val="FFFFFF"/>
              </a:solidFill>
              <a:latin typeface="+mn-ea"/>
            </a:endParaRPr>
          </a:p>
        </p:txBody>
      </p:sp>
      <p:sp>
        <p:nvSpPr>
          <p:cNvPr id="16" name="MH_Title_1"/>
          <p:cNvSpPr/>
          <p:nvPr>
            <p:custDataLst>
              <p:tags r:id="rId7"/>
            </p:custDataLst>
          </p:nvPr>
        </p:nvSpPr>
        <p:spPr>
          <a:xfrm>
            <a:off x="2222974" y="1502983"/>
            <a:ext cx="1433667" cy="1298611"/>
          </a:xfrm>
          <a:prstGeom prst="ellipse">
            <a:avLst/>
          </a:prstGeom>
          <a:solidFill>
            <a:srgbClr val="084CA1"/>
          </a:solidFill>
          <a:ln w="127000" cmpd="thinThick">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fontScale="85000" lnSpcReduction="20000"/>
          </a:bodyPr>
          <a:lstStyle/>
          <a:p>
            <a:pPr algn="ctr" eaLnBrk="1" fontAlgn="auto" hangingPunct="1">
              <a:spcBef>
                <a:spcPts val="0"/>
              </a:spcBef>
              <a:spcAft>
                <a:spcPts val="0"/>
              </a:spcAft>
              <a:defRPr/>
            </a:pPr>
            <a:r>
              <a:rPr lang="zh-CN" altLang="en-US" sz="2800" b="1" dirty="0" smtClean="0">
                <a:solidFill>
                  <a:srgbClr val="FFFFFF"/>
                </a:solidFill>
                <a:latin typeface="微软雅黑" pitchFamily="34" charset="-122"/>
                <a:ea typeface="微软雅黑" pitchFamily="34" charset="-122"/>
              </a:rPr>
              <a:t>资产负债表结构</a:t>
            </a:r>
            <a:endParaRPr lang="zh-CN" altLang="en-US" sz="2800" b="1" dirty="0">
              <a:solidFill>
                <a:srgbClr val="FFFFFF"/>
              </a:solidFill>
              <a:latin typeface="微软雅黑" pitchFamily="34" charset="-122"/>
              <a:ea typeface="微软雅黑" pitchFamily="34" charset="-122"/>
            </a:endParaRPr>
          </a:p>
        </p:txBody>
      </p:sp>
      <p:sp>
        <p:nvSpPr>
          <p:cNvPr id="17" name="MH_SubTitle_1"/>
          <p:cNvSpPr/>
          <p:nvPr>
            <p:custDataLst>
              <p:tags r:id="rId8"/>
            </p:custDataLst>
          </p:nvPr>
        </p:nvSpPr>
        <p:spPr>
          <a:xfrm>
            <a:off x="4002346" y="2023217"/>
            <a:ext cx="1377017" cy="359555"/>
          </a:xfrm>
          <a:prstGeom prst="roundRect">
            <a:avLst>
              <a:gd name="adj" fmla="val 36824"/>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Autofit/>
          </a:bodyPr>
          <a:lstStyle/>
          <a:p>
            <a:pPr algn="ctr">
              <a:defRPr/>
            </a:pPr>
            <a:r>
              <a:rPr lang="zh-CN" altLang="en-US" sz="2000" b="1" dirty="0">
                <a:solidFill>
                  <a:srgbClr val="FFC000"/>
                </a:solidFill>
                <a:latin typeface="微软雅黑" pitchFamily="34" charset="-122"/>
                <a:ea typeface="微软雅黑" pitchFamily="34" charset="-122"/>
                <a:sym typeface="Microsoft YaHei"/>
              </a:rPr>
              <a:t>表头</a:t>
            </a:r>
            <a:endParaRPr lang="zh-CN" altLang="en-US" sz="2000" dirty="0">
              <a:solidFill>
                <a:srgbClr val="FFC000"/>
              </a:solidFill>
              <a:latin typeface="微软雅黑" pitchFamily="34" charset="-122"/>
              <a:ea typeface="微软雅黑" pitchFamily="34" charset="-122"/>
            </a:endParaRPr>
          </a:p>
        </p:txBody>
      </p:sp>
      <p:sp>
        <p:nvSpPr>
          <p:cNvPr id="18" name="MH_SubTitle_2"/>
          <p:cNvSpPr/>
          <p:nvPr>
            <p:custDataLst>
              <p:tags r:id="rId9"/>
            </p:custDataLst>
          </p:nvPr>
        </p:nvSpPr>
        <p:spPr>
          <a:xfrm>
            <a:off x="5584172" y="2023217"/>
            <a:ext cx="1377017" cy="359555"/>
          </a:xfrm>
          <a:prstGeom prst="roundRect">
            <a:avLst>
              <a:gd name="adj" fmla="val 36824"/>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Autofit/>
          </a:bodyPr>
          <a:lstStyle/>
          <a:p>
            <a:pPr algn="ctr">
              <a:defRPr/>
            </a:pPr>
            <a:r>
              <a:rPr lang="zh-CN" altLang="en-US" sz="2000" b="1" dirty="0">
                <a:solidFill>
                  <a:srgbClr val="FFC000"/>
                </a:solidFill>
                <a:latin typeface="微软雅黑" pitchFamily="34" charset="-122"/>
                <a:ea typeface="微软雅黑" pitchFamily="34" charset="-122"/>
                <a:sym typeface="Microsoft YaHei"/>
              </a:rPr>
              <a:t>表体</a:t>
            </a:r>
            <a:endParaRPr lang="zh-CN" altLang="en-US" sz="2000" dirty="0">
              <a:solidFill>
                <a:srgbClr val="FFC000"/>
              </a:solidFill>
              <a:latin typeface="微软雅黑" pitchFamily="34" charset="-122"/>
              <a:ea typeface="微软雅黑" pitchFamily="34" charset="-122"/>
            </a:endParaRPr>
          </a:p>
        </p:txBody>
      </p:sp>
      <p:sp>
        <p:nvSpPr>
          <p:cNvPr id="22" name="MH_Text_1"/>
          <p:cNvSpPr txBox="1">
            <a:spLocks noChangeArrowheads="1"/>
          </p:cNvSpPr>
          <p:nvPr>
            <p:custDataLst>
              <p:tags r:id="rId10"/>
            </p:custDataLst>
          </p:nvPr>
        </p:nvSpPr>
        <p:spPr bwMode="auto">
          <a:xfrm>
            <a:off x="3905250" y="2573743"/>
            <a:ext cx="1678922" cy="22861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o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marL="285750" indent="-285750">
              <a:lnSpc>
                <a:spcPct val="150000"/>
              </a:lnSpc>
              <a:buFont typeface="Wingdings" pitchFamily="2" charset="2"/>
              <a:buChar char="ü"/>
            </a:pPr>
            <a:r>
              <a:rPr lang="zh-CN" altLang="en-US" sz="1800" dirty="0">
                <a:latin typeface="楷体" pitchFamily="49" charset="-122"/>
                <a:ea typeface="楷体" pitchFamily="49" charset="-122"/>
                <a:sym typeface="Microsoft YaHei"/>
              </a:rPr>
              <a:t>报表名称</a:t>
            </a:r>
          </a:p>
          <a:p>
            <a:pPr marL="285750" indent="-285750">
              <a:lnSpc>
                <a:spcPct val="150000"/>
              </a:lnSpc>
              <a:buFont typeface="Wingdings" pitchFamily="2" charset="2"/>
              <a:buChar char="ü"/>
            </a:pPr>
            <a:r>
              <a:rPr lang="zh-CN" altLang="en-US" sz="1800" dirty="0">
                <a:latin typeface="楷体" pitchFamily="49" charset="-122"/>
                <a:ea typeface="楷体" pitchFamily="49" charset="-122"/>
                <a:sym typeface="Microsoft YaHei"/>
              </a:rPr>
              <a:t>编制单位名称</a:t>
            </a:r>
          </a:p>
          <a:p>
            <a:pPr marL="285750" indent="-285750">
              <a:lnSpc>
                <a:spcPct val="150000"/>
              </a:lnSpc>
              <a:buFont typeface="Wingdings" pitchFamily="2" charset="2"/>
              <a:buChar char="ü"/>
            </a:pPr>
            <a:r>
              <a:rPr lang="zh-CN" altLang="en-US" sz="1800" dirty="0">
                <a:latin typeface="楷体" pitchFamily="49" charset="-122"/>
                <a:ea typeface="楷体" pitchFamily="49" charset="-122"/>
                <a:sym typeface="Microsoft YaHei"/>
              </a:rPr>
              <a:t>编制日期</a:t>
            </a:r>
          </a:p>
          <a:p>
            <a:pPr marL="285750" indent="-285750">
              <a:lnSpc>
                <a:spcPct val="150000"/>
              </a:lnSpc>
              <a:buFont typeface="Wingdings" pitchFamily="2" charset="2"/>
              <a:buChar char="ü"/>
            </a:pPr>
            <a:r>
              <a:rPr lang="zh-CN" altLang="en-US" sz="1800" dirty="0">
                <a:latin typeface="楷体" pitchFamily="49" charset="-122"/>
                <a:ea typeface="楷体" pitchFamily="49" charset="-122"/>
                <a:sym typeface="Microsoft YaHei"/>
              </a:rPr>
              <a:t>报表编号</a:t>
            </a:r>
          </a:p>
          <a:p>
            <a:pPr marL="285750" indent="-285750">
              <a:lnSpc>
                <a:spcPct val="150000"/>
              </a:lnSpc>
              <a:buFont typeface="Wingdings" pitchFamily="2" charset="2"/>
              <a:buChar char="ü"/>
            </a:pPr>
            <a:r>
              <a:rPr lang="zh-CN" altLang="en-US" sz="1800" dirty="0">
                <a:latin typeface="楷体" pitchFamily="49" charset="-122"/>
                <a:ea typeface="楷体" pitchFamily="49" charset="-122"/>
                <a:sym typeface="Microsoft YaHei"/>
              </a:rPr>
              <a:t>计量单位</a:t>
            </a:r>
          </a:p>
        </p:txBody>
      </p:sp>
      <p:sp>
        <p:nvSpPr>
          <p:cNvPr id="23" name="MH_Text_2"/>
          <p:cNvSpPr txBox="1">
            <a:spLocks noChangeArrowheads="1"/>
          </p:cNvSpPr>
          <p:nvPr>
            <p:custDataLst>
              <p:tags r:id="rId11"/>
            </p:custDataLst>
          </p:nvPr>
        </p:nvSpPr>
        <p:spPr bwMode="auto">
          <a:xfrm>
            <a:off x="5636463" y="2573743"/>
            <a:ext cx="3118070" cy="951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o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marL="285750" indent="-285750">
              <a:lnSpc>
                <a:spcPct val="150000"/>
              </a:lnSpc>
              <a:buFont typeface="Wingdings" pitchFamily="2" charset="2"/>
              <a:buChar char="ü"/>
            </a:pPr>
            <a:r>
              <a:rPr lang="zh-CN" altLang="en-US" sz="1800" dirty="0">
                <a:latin typeface="楷体" pitchFamily="49" charset="-122"/>
                <a:ea typeface="楷体" pitchFamily="49" charset="-122"/>
              </a:rPr>
              <a:t>企业财务状况的资产、负债和所有者权益的各个项目</a:t>
            </a:r>
          </a:p>
        </p:txBody>
      </p:sp>
    </p:spTree>
    <p:custDataLst>
      <p:tags r:id="rId1"/>
    </p:custDataLst>
    <p:extLst>
      <p:ext uri="{BB962C8B-B14F-4D97-AF65-F5344CB8AC3E}">
        <p14:creationId xmlns:p14="http://schemas.microsoft.com/office/powerpoint/2010/main" val="20370460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4116518"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资产负债表的表体结构</a:t>
            </a:r>
            <a:endParaRPr lang="zh-CN" altLang="en-US" sz="2600" kern="0" dirty="0">
              <a:solidFill>
                <a:srgbClr val="084CA1"/>
              </a:solidFill>
              <a:latin typeface="微软雅黑"/>
              <a:ea typeface="微软雅黑"/>
            </a:endParaRPr>
          </a:p>
        </p:txBody>
      </p:sp>
      <p:sp>
        <p:nvSpPr>
          <p:cNvPr id="11" name="矩形 10"/>
          <p:cNvSpPr/>
          <p:nvPr/>
        </p:nvSpPr>
        <p:spPr>
          <a:xfrm>
            <a:off x="1421258" y="649144"/>
            <a:ext cx="1536029"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（一）报告式</a:t>
            </a:r>
            <a:endParaRPr lang="en-US" altLang="zh-CN" sz="1800" b="1" dirty="0">
              <a:solidFill>
                <a:srgbClr val="084CA1"/>
              </a:solidFill>
              <a:ea typeface="微软雅黑"/>
              <a:cs typeface="+mn-ea"/>
              <a:sym typeface="+mn-lt"/>
            </a:endParaRPr>
          </a:p>
        </p:txBody>
      </p:sp>
      <p:sp>
        <p:nvSpPr>
          <p:cNvPr id="12"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19" name="组合 18"/>
          <p:cNvGrpSpPr/>
          <p:nvPr/>
        </p:nvGrpSpPr>
        <p:grpSpPr>
          <a:xfrm>
            <a:off x="3909972" y="700110"/>
            <a:ext cx="4884072" cy="703980"/>
            <a:chOff x="3909972" y="813000"/>
            <a:chExt cx="4884072" cy="703980"/>
          </a:xfrm>
        </p:grpSpPr>
        <p:sp>
          <p:nvSpPr>
            <p:cNvPr id="20" name="TextBox 19"/>
            <p:cNvSpPr txBox="1"/>
            <p:nvPr/>
          </p:nvSpPr>
          <p:spPr>
            <a:xfrm>
              <a:off x="4453468" y="813000"/>
              <a:ext cx="4141896" cy="369332"/>
            </a:xfrm>
            <a:prstGeom prst="rect">
              <a:avLst/>
            </a:prstGeom>
            <a:noFill/>
          </p:spPr>
          <p:txBody>
            <a:bodyPr wrap="square" rtlCol="0">
              <a:spAutoFit/>
            </a:bodyPr>
            <a:lstStyle/>
            <a:p>
              <a:r>
                <a:rPr lang="zh-CN" altLang="en-US" sz="1800" dirty="0" smtClean="0">
                  <a:latin typeface="华文中宋" pitchFamily="2" charset="-122"/>
                  <a:ea typeface="华文中宋" pitchFamily="2" charset="-122"/>
                  <a:sym typeface="Microsoft YaHei"/>
                </a:rPr>
                <a:t> 资产负债表（报告式</a:t>
              </a:r>
              <a:r>
                <a:rPr lang="en-US" altLang="zh-CN" sz="1800" dirty="0">
                  <a:latin typeface="华文中宋" pitchFamily="2" charset="-122"/>
                  <a:ea typeface="华文中宋" pitchFamily="2" charset="-122"/>
                  <a:sym typeface="Microsoft YaHei"/>
                </a:rPr>
                <a:t>)</a:t>
              </a:r>
              <a:r>
                <a:rPr lang="zh-CN" altLang="en-US" sz="1800" dirty="0" smtClean="0">
                  <a:latin typeface="华文中宋" pitchFamily="2" charset="-122"/>
                  <a:ea typeface="华文中宋" pitchFamily="2" charset="-122"/>
                  <a:sym typeface="Microsoft YaHei"/>
                </a:rPr>
                <a:t>         会企</a:t>
              </a:r>
              <a:r>
                <a:rPr lang="en-US" altLang="zh-CN" sz="1800" dirty="0" smtClean="0">
                  <a:latin typeface="华文中宋" pitchFamily="2" charset="-122"/>
                  <a:ea typeface="华文中宋" pitchFamily="2" charset="-122"/>
                  <a:sym typeface="Microsoft YaHei"/>
                </a:rPr>
                <a:t>02</a:t>
              </a:r>
              <a:r>
                <a:rPr lang="zh-CN" altLang="en-US" sz="1800" dirty="0" smtClean="0">
                  <a:latin typeface="华文中宋" pitchFamily="2" charset="-122"/>
                  <a:ea typeface="华文中宋" pitchFamily="2" charset="-122"/>
                  <a:sym typeface="Microsoft YaHei"/>
                </a:rPr>
                <a:t>表</a:t>
              </a:r>
              <a:endParaRPr lang="zh-CN" altLang="en-US" sz="1800" dirty="0">
                <a:latin typeface="华文中宋" pitchFamily="2" charset="-122"/>
                <a:ea typeface="华文中宋" pitchFamily="2" charset="-122"/>
                <a:sym typeface="Microsoft YaHei"/>
              </a:endParaRPr>
            </a:p>
          </p:txBody>
        </p:sp>
        <p:sp>
          <p:nvSpPr>
            <p:cNvPr id="21" name="TextBox 20"/>
            <p:cNvSpPr txBox="1"/>
            <p:nvPr/>
          </p:nvSpPr>
          <p:spPr>
            <a:xfrm>
              <a:off x="3909972" y="1147648"/>
              <a:ext cx="4884072" cy="369332"/>
            </a:xfrm>
            <a:prstGeom prst="rect">
              <a:avLst/>
            </a:prstGeom>
            <a:noFill/>
          </p:spPr>
          <p:txBody>
            <a:bodyPr wrap="square" rtlCol="0">
              <a:spAutoFit/>
            </a:bodyPr>
            <a:lstStyle/>
            <a:p>
              <a:r>
                <a:rPr lang="zh-CN" altLang="en-US" sz="1800" dirty="0" smtClean="0">
                  <a:latin typeface="华文中宋" pitchFamily="2" charset="-122"/>
                  <a:ea typeface="华文中宋" pitchFamily="2" charset="-122"/>
                  <a:sym typeface="Microsoft YaHei"/>
                </a:rPr>
                <a:t>编制单位：          年   月   日         单位：元</a:t>
              </a:r>
              <a:endParaRPr lang="zh-CN" altLang="en-US" sz="1800" dirty="0">
                <a:latin typeface="华文中宋" pitchFamily="2" charset="-122"/>
                <a:ea typeface="华文中宋" pitchFamily="2" charset="-122"/>
                <a:sym typeface="Microsoft YaHei"/>
              </a:endParaRPr>
            </a:p>
          </p:txBody>
        </p:sp>
      </p:grpSp>
      <p:graphicFrame>
        <p:nvGraphicFramePr>
          <p:cNvPr id="24" name="表格 23"/>
          <p:cNvGraphicFramePr>
            <a:graphicFrameLocks noGrp="1"/>
          </p:cNvGraphicFramePr>
          <p:nvPr>
            <p:extLst>
              <p:ext uri="{D42A27DB-BD31-4B8C-83A1-F6EECF244321}">
                <p14:modId xmlns:p14="http://schemas.microsoft.com/office/powerpoint/2010/main" val="1811789480"/>
              </p:ext>
            </p:extLst>
          </p:nvPr>
        </p:nvGraphicFramePr>
        <p:xfrm>
          <a:off x="4031982" y="1350014"/>
          <a:ext cx="4563382" cy="3774440"/>
        </p:xfrm>
        <a:graphic>
          <a:graphicData uri="http://schemas.openxmlformats.org/drawingml/2006/table">
            <a:tbl>
              <a:tblPr firstRow="1" bandRow="1">
                <a:tableStyleId>{5C22544A-7EE6-4342-B048-85BDC9FD1C3A}</a:tableStyleId>
              </a:tblPr>
              <a:tblGrid>
                <a:gridCol w="2677472"/>
                <a:gridCol w="1885910"/>
              </a:tblGrid>
              <a:tr h="370840">
                <a:tc>
                  <a:txBody>
                    <a:bodyPr/>
                    <a:lstStyle/>
                    <a:p>
                      <a:pPr algn="ctr">
                        <a:lnSpc>
                          <a:spcPct val="100000"/>
                        </a:lnSpc>
                      </a:pPr>
                      <a:r>
                        <a:rPr lang="zh-CN" altLang="en-US" sz="1800" dirty="0" smtClean="0">
                          <a:latin typeface="华文中宋" pitchFamily="2" charset="-122"/>
                          <a:ea typeface="华文中宋" pitchFamily="2" charset="-122"/>
                          <a:sym typeface="Microsoft YaHei"/>
                        </a:rPr>
                        <a:t>项目</a:t>
                      </a:r>
                      <a:endParaRPr lang="zh-CN" altLang="en-US" sz="1800" dirty="0">
                        <a:latin typeface="华文中宋" pitchFamily="2" charset="-122"/>
                        <a:ea typeface="华文中宋" pitchFamily="2" charset="-122"/>
                        <a:sym typeface="Microsoft YaHei"/>
                      </a:endParaRPr>
                    </a:p>
                  </a:txBody>
                  <a:tcPr>
                    <a:solidFill>
                      <a:srgbClr val="084CA1"/>
                    </a:solidFill>
                  </a:tcPr>
                </a:tc>
                <a:tc>
                  <a:txBody>
                    <a:bodyPr/>
                    <a:lstStyle/>
                    <a:p>
                      <a:pPr algn="ctr">
                        <a:lnSpc>
                          <a:spcPct val="100000"/>
                        </a:lnSpc>
                      </a:pPr>
                      <a:r>
                        <a:rPr lang="zh-CN" altLang="en-US" sz="1800" dirty="0" smtClean="0">
                          <a:latin typeface="华文中宋" pitchFamily="2" charset="-122"/>
                          <a:ea typeface="华文中宋" pitchFamily="2" charset="-122"/>
                          <a:sym typeface="Microsoft YaHei"/>
                        </a:rPr>
                        <a:t>金额</a:t>
                      </a:r>
                      <a:endParaRPr lang="zh-CN" altLang="en-US" sz="1800" dirty="0">
                        <a:latin typeface="华文中宋" pitchFamily="2" charset="-122"/>
                        <a:ea typeface="华文中宋" pitchFamily="2" charset="-122"/>
                        <a:sym typeface="Microsoft YaHei"/>
                      </a:endParaRPr>
                    </a:p>
                  </a:txBody>
                  <a:tcPr>
                    <a:solidFill>
                      <a:srgbClr val="084CA1"/>
                    </a:solidFill>
                  </a:tcPr>
                </a:tc>
              </a:tr>
              <a:tr h="370840">
                <a:tc>
                  <a:txBody>
                    <a:bodyPr/>
                    <a:lstStyle/>
                    <a:p>
                      <a:pPr>
                        <a:lnSpc>
                          <a:spcPct val="100000"/>
                        </a:lnSpc>
                      </a:pPr>
                      <a:r>
                        <a:rPr lang="zh-CN" altLang="en-US" sz="1800" dirty="0" smtClean="0">
                          <a:latin typeface="华文中宋" pitchFamily="2" charset="-122"/>
                          <a:ea typeface="华文中宋" pitchFamily="2" charset="-122"/>
                          <a:sym typeface="Microsoft YaHei"/>
                        </a:rPr>
                        <a:t>资产</a:t>
                      </a:r>
                      <a:endParaRPr lang="en-US" altLang="zh-CN" sz="1800" dirty="0" smtClean="0">
                        <a:latin typeface="华文中宋" pitchFamily="2" charset="-122"/>
                        <a:ea typeface="华文中宋" pitchFamily="2" charset="-122"/>
                        <a:sym typeface="Microsoft YaHei"/>
                      </a:endParaRPr>
                    </a:p>
                  </a:txBody>
                  <a:tcPr/>
                </a:tc>
                <a:tc>
                  <a:txBody>
                    <a:bodyPr/>
                    <a:lstStyle/>
                    <a:p>
                      <a:pPr>
                        <a:lnSpc>
                          <a:spcPct val="100000"/>
                        </a:lnSpc>
                      </a:pPr>
                      <a:endParaRPr lang="zh-CN" altLang="en-US" sz="1800" dirty="0">
                        <a:latin typeface="华文中宋" pitchFamily="2" charset="-122"/>
                        <a:ea typeface="华文中宋" pitchFamily="2" charset="-122"/>
                        <a:sym typeface="Microsoft YaHei"/>
                      </a:endParaRPr>
                    </a:p>
                  </a:txBody>
                  <a:tcPr/>
                </a:tc>
              </a:tr>
              <a:tr h="370840">
                <a:tc>
                  <a:txBody>
                    <a:bodyPr/>
                    <a:lstStyle/>
                    <a:p>
                      <a:pPr>
                        <a:lnSpc>
                          <a:spcPct val="100000"/>
                        </a:lnSpc>
                      </a:pPr>
                      <a:r>
                        <a:rPr lang="en-US" altLang="zh-CN" sz="1800" dirty="0" smtClean="0">
                          <a:latin typeface="华文中宋" pitchFamily="2" charset="-122"/>
                          <a:ea typeface="华文中宋" pitchFamily="2" charset="-122"/>
                          <a:sym typeface="Microsoft YaHei"/>
                        </a:rPr>
                        <a:t>… …</a:t>
                      </a:r>
                    </a:p>
                    <a:p>
                      <a:pPr>
                        <a:lnSpc>
                          <a:spcPct val="100000"/>
                        </a:lnSpc>
                      </a:pPr>
                      <a:r>
                        <a:rPr lang="zh-CN" altLang="en-US" sz="1800" dirty="0" smtClean="0">
                          <a:latin typeface="华文中宋" pitchFamily="2" charset="-122"/>
                          <a:ea typeface="华文中宋" pitchFamily="2" charset="-122"/>
                          <a:sym typeface="Microsoft YaHei"/>
                        </a:rPr>
                        <a:t>资产合计</a:t>
                      </a:r>
                      <a:endParaRPr lang="en-US" altLang="zh-CN" sz="1800" dirty="0" smtClean="0">
                        <a:latin typeface="华文中宋" pitchFamily="2" charset="-122"/>
                        <a:ea typeface="华文中宋" pitchFamily="2" charset="-122"/>
                        <a:sym typeface="Microsoft YaHei"/>
                      </a:endParaRPr>
                    </a:p>
                  </a:txBody>
                  <a:tcPr/>
                </a:tc>
                <a:tc>
                  <a:txBody>
                    <a:bodyPr/>
                    <a:lstStyle/>
                    <a:p>
                      <a:pPr>
                        <a:lnSpc>
                          <a:spcPct val="100000"/>
                        </a:lnSpc>
                      </a:pPr>
                      <a:endParaRPr lang="zh-CN" altLang="en-US" sz="1800" dirty="0">
                        <a:latin typeface="华文中宋" pitchFamily="2" charset="-122"/>
                        <a:ea typeface="华文中宋" pitchFamily="2" charset="-122"/>
                        <a:sym typeface="Microsoft YaHei"/>
                      </a:endParaRPr>
                    </a:p>
                  </a:txBody>
                  <a:tcPr/>
                </a:tc>
              </a:tr>
              <a:tr h="370840">
                <a:tc>
                  <a:txBody>
                    <a:bodyPr/>
                    <a:lstStyle/>
                    <a:p>
                      <a:pPr>
                        <a:lnSpc>
                          <a:spcPct val="100000"/>
                        </a:lnSpc>
                      </a:pPr>
                      <a:r>
                        <a:rPr lang="zh-CN" altLang="en-US" sz="1800" dirty="0" smtClean="0">
                          <a:latin typeface="华文中宋" pitchFamily="2" charset="-122"/>
                          <a:ea typeface="华文中宋" pitchFamily="2" charset="-122"/>
                          <a:sym typeface="Microsoft YaHei"/>
                        </a:rPr>
                        <a:t>负债</a:t>
                      </a:r>
                      <a:endParaRPr lang="en-US" altLang="zh-CN" sz="1800" dirty="0" smtClean="0">
                        <a:latin typeface="华文中宋" pitchFamily="2" charset="-122"/>
                        <a:ea typeface="华文中宋" pitchFamily="2" charset="-122"/>
                        <a:sym typeface="Microsoft YaHei"/>
                      </a:endParaRPr>
                    </a:p>
                  </a:txBody>
                  <a:tcPr/>
                </a:tc>
                <a:tc>
                  <a:txBody>
                    <a:bodyPr/>
                    <a:lstStyle/>
                    <a:p>
                      <a:pPr>
                        <a:lnSpc>
                          <a:spcPct val="100000"/>
                        </a:lnSpc>
                      </a:pPr>
                      <a:endParaRPr lang="zh-CN" altLang="en-US" sz="1800" dirty="0">
                        <a:latin typeface="华文中宋" pitchFamily="2" charset="-122"/>
                        <a:ea typeface="华文中宋" pitchFamily="2" charset="-122"/>
                        <a:sym typeface="Microsoft YaHei"/>
                      </a:endParaRPr>
                    </a:p>
                  </a:txBody>
                  <a:tcPr/>
                </a:tc>
              </a:tr>
              <a:tr h="370840">
                <a:tc>
                  <a:txBody>
                    <a:bodyPr/>
                    <a:lstStyle/>
                    <a:p>
                      <a:pPr>
                        <a:lnSpc>
                          <a:spcPct val="100000"/>
                        </a:lnSpc>
                      </a:pPr>
                      <a:r>
                        <a:rPr lang="en-US" altLang="zh-CN" sz="1800" dirty="0" smtClean="0">
                          <a:latin typeface="华文中宋" pitchFamily="2" charset="-122"/>
                          <a:ea typeface="华文中宋" pitchFamily="2" charset="-122"/>
                          <a:sym typeface="Microsoft YaHei"/>
                        </a:rPr>
                        <a:t>… …</a:t>
                      </a:r>
                    </a:p>
                    <a:p>
                      <a:pPr>
                        <a:lnSpc>
                          <a:spcPct val="100000"/>
                        </a:lnSpc>
                      </a:pPr>
                      <a:r>
                        <a:rPr lang="zh-CN" altLang="en-US" sz="1800" dirty="0" smtClean="0">
                          <a:latin typeface="华文中宋" pitchFamily="2" charset="-122"/>
                          <a:ea typeface="华文中宋" pitchFamily="2" charset="-122"/>
                          <a:sym typeface="Microsoft YaHei"/>
                        </a:rPr>
                        <a:t>负债合计</a:t>
                      </a:r>
                      <a:endParaRPr lang="en-US" altLang="zh-CN" sz="1800" dirty="0" smtClean="0">
                        <a:latin typeface="华文中宋" pitchFamily="2" charset="-122"/>
                        <a:ea typeface="华文中宋" pitchFamily="2" charset="-122"/>
                        <a:sym typeface="Microsoft YaHei"/>
                      </a:endParaRPr>
                    </a:p>
                  </a:txBody>
                  <a:tcPr/>
                </a:tc>
                <a:tc>
                  <a:txBody>
                    <a:bodyPr/>
                    <a:lstStyle/>
                    <a:p>
                      <a:pPr>
                        <a:lnSpc>
                          <a:spcPct val="100000"/>
                        </a:lnSpc>
                      </a:pPr>
                      <a:endParaRPr lang="zh-CN" altLang="en-US" sz="1800" dirty="0">
                        <a:latin typeface="华文中宋" pitchFamily="2" charset="-122"/>
                        <a:ea typeface="华文中宋" pitchFamily="2" charset="-122"/>
                        <a:sym typeface="Microsoft YaHei"/>
                      </a:endParaRPr>
                    </a:p>
                  </a:txBody>
                  <a:tcPr/>
                </a:tc>
              </a:tr>
              <a:tr h="370840">
                <a:tc>
                  <a:txBody>
                    <a:bodyPr/>
                    <a:lstStyle/>
                    <a:p>
                      <a:pPr>
                        <a:lnSpc>
                          <a:spcPct val="100000"/>
                        </a:lnSpc>
                      </a:pPr>
                      <a:r>
                        <a:rPr lang="zh-CN" altLang="en-US" sz="1800" dirty="0" smtClean="0">
                          <a:latin typeface="华文中宋" pitchFamily="2" charset="-122"/>
                          <a:ea typeface="华文中宋" pitchFamily="2" charset="-122"/>
                          <a:sym typeface="Microsoft YaHei"/>
                        </a:rPr>
                        <a:t>所有者权益</a:t>
                      </a:r>
                      <a:endParaRPr lang="en-US" altLang="zh-CN" sz="1800" dirty="0" smtClean="0">
                        <a:latin typeface="华文中宋" pitchFamily="2" charset="-122"/>
                        <a:ea typeface="华文中宋" pitchFamily="2" charset="-122"/>
                        <a:sym typeface="Microsoft YaHei"/>
                      </a:endParaRPr>
                    </a:p>
                  </a:txBody>
                  <a:tcPr/>
                </a:tc>
                <a:tc>
                  <a:txBody>
                    <a:bodyPr/>
                    <a:lstStyle/>
                    <a:p>
                      <a:pPr>
                        <a:lnSpc>
                          <a:spcPct val="100000"/>
                        </a:lnSpc>
                      </a:pPr>
                      <a:endParaRPr lang="zh-CN" altLang="en-US" sz="1800" dirty="0">
                        <a:latin typeface="华文中宋" pitchFamily="2" charset="-122"/>
                        <a:ea typeface="华文中宋" pitchFamily="2" charset="-122"/>
                        <a:sym typeface="Microsoft YaHei"/>
                      </a:endParaRPr>
                    </a:p>
                  </a:txBody>
                  <a:tcPr/>
                </a:tc>
              </a:tr>
              <a:tr h="370840">
                <a:tc>
                  <a:txBody>
                    <a:bodyPr/>
                    <a:lstStyle/>
                    <a:p>
                      <a:pPr>
                        <a:lnSpc>
                          <a:spcPct val="100000"/>
                        </a:lnSpc>
                      </a:pPr>
                      <a:r>
                        <a:rPr lang="en-US" altLang="zh-CN" sz="1800" dirty="0" smtClean="0">
                          <a:latin typeface="华文中宋" pitchFamily="2" charset="-122"/>
                          <a:ea typeface="华文中宋" pitchFamily="2" charset="-122"/>
                          <a:sym typeface="Microsoft YaHei"/>
                        </a:rPr>
                        <a:t>… …</a:t>
                      </a:r>
                    </a:p>
                    <a:p>
                      <a:pPr>
                        <a:lnSpc>
                          <a:spcPct val="100000"/>
                        </a:lnSpc>
                      </a:pPr>
                      <a:r>
                        <a:rPr lang="zh-CN" altLang="en-US" sz="1800" dirty="0" smtClean="0">
                          <a:latin typeface="华文中宋" pitchFamily="2" charset="-122"/>
                          <a:ea typeface="华文中宋" pitchFamily="2" charset="-122"/>
                          <a:sym typeface="Microsoft YaHei"/>
                        </a:rPr>
                        <a:t>所有者权益合计</a:t>
                      </a:r>
                      <a:endParaRPr lang="en-US" altLang="zh-CN" sz="1800" dirty="0" smtClean="0">
                        <a:latin typeface="华文中宋" pitchFamily="2" charset="-122"/>
                        <a:ea typeface="华文中宋" pitchFamily="2" charset="-122"/>
                        <a:sym typeface="Microsoft YaHei"/>
                      </a:endParaRPr>
                    </a:p>
                  </a:txBody>
                  <a:tcPr/>
                </a:tc>
                <a:tc>
                  <a:txBody>
                    <a:bodyPr/>
                    <a:lstStyle/>
                    <a:p>
                      <a:pPr>
                        <a:lnSpc>
                          <a:spcPct val="100000"/>
                        </a:lnSpc>
                      </a:pPr>
                      <a:endParaRPr lang="zh-CN" altLang="en-US" sz="1800" dirty="0">
                        <a:latin typeface="华文中宋" pitchFamily="2" charset="-122"/>
                        <a:ea typeface="华文中宋" pitchFamily="2" charset="-122"/>
                        <a:sym typeface="Microsoft YaHei"/>
                      </a:endParaRPr>
                    </a:p>
                  </a:txBody>
                  <a:tcPr/>
                </a:tc>
              </a:tr>
              <a:tr h="370840">
                <a:tc>
                  <a:txBody>
                    <a:bodyPr/>
                    <a:lstStyle/>
                    <a:p>
                      <a:pPr>
                        <a:lnSpc>
                          <a:spcPct val="100000"/>
                        </a:lnSpc>
                      </a:pPr>
                      <a:r>
                        <a:rPr lang="zh-CN" altLang="en-US" sz="1800" dirty="0" smtClean="0">
                          <a:latin typeface="华文中宋" pitchFamily="2" charset="-122"/>
                          <a:ea typeface="华文中宋" pitchFamily="2" charset="-122"/>
                          <a:sym typeface="Microsoft YaHei"/>
                        </a:rPr>
                        <a:t>负债及所有者权益合计</a:t>
                      </a:r>
                      <a:endParaRPr lang="en-US" altLang="zh-CN" sz="1800" dirty="0" smtClean="0">
                        <a:latin typeface="华文中宋" pitchFamily="2" charset="-122"/>
                        <a:ea typeface="华文中宋" pitchFamily="2" charset="-122"/>
                        <a:sym typeface="Microsoft YaHei"/>
                      </a:endParaRPr>
                    </a:p>
                  </a:txBody>
                  <a:tcPr/>
                </a:tc>
                <a:tc>
                  <a:txBody>
                    <a:bodyPr/>
                    <a:lstStyle/>
                    <a:p>
                      <a:pPr>
                        <a:lnSpc>
                          <a:spcPct val="100000"/>
                        </a:lnSpc>
                      </a:pPr>
                      <a:endParaRPr lang="zh-CN" altLang="en-US" sz="1800" dirty="0">
                        <a:latin typeface="华文中宋" pitchFamily="2" charset="-122"/>
                        <a:ea typeface="华文中宋" pitchFamily="2" charset="-122"/>
                        <a:sym typeface="Microsoft YaHei"/>
                      </a:endParaRPr>
                    </a:p>
                  </a:txBody>
                  <a:tcPr/>
                </a:tc>
              </a:tr>
            </a:tbl>
          </a:graphicData>
        </a:graphic>
      </p:graphicFrame>
      <p:sp>
        <p:nvSpPr>
          <p:cNvPr id="3" name="矩形 2"/>
          <p:cNvSpPr/>
          <p:nvPr/>
        </p:nvSpPr>
        <p:spPr>
          <a:xfrm>
            <a:off x="4044461" y="1758462"/>
            <a:ext cx="2672862" cy="973015"/>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4044461" y="2790094"/>
            <a:ext cx="2672862" cy="226255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 name="直接箭头连接符 4"/>
          <p:cNvCxnSpPr/>
          <p:nvPr/>
        </p:nvCxnSpPr>
        <p:spPr>
          <a:xfrm>
            <a:off x="3270097" y="2039815"/>
            <a:ext cx="774364" cy="0"/>
          </a:xfrm>
          <a:prstGeom prst="straightConnector1">
            <a:avLst/>
          </a:prstGeom>
          <a:ln w="28575">
            <a:prstDash val="dashDot"/>
            <a:tailEnd type="arrow"/>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3270097" y="2039815"/>
            <a:ext cx="0" cy="1969477"/>
          </a:xfrm>
          <a:prstGeom prst="line">
            <a:avLst/>
          </a:prstGeom>
          <a:ln w="19050">
            <a:prstDash val="dashDot"/>
          </a:ln>
        </p:spPr>
        <p:style>
          <a:lnRef idx="1">
            <a:schemeClr val="accent1"/>
          </a:lnRef>
          <a:fillRef idx="0">
            <a:schemeClr val="accent1"/>
          </a:fillRef>
          <a:effectRef idx="0">
            <a:schemeClr val="accent1"/>
          </a:effectRef>
          <a:fontRef idx="minor">
            <a:schemeClr val="tx1"/>
          </a:fontRef>
        </p:style>
      </p:cxnSp>
      <p:cxnSp>
        <p:nvCxnSpPr>
          <p:cNvPr id="34" name="直接箭头连接符 33"/>
          <p:cNvCxnSpPr/>
          <p:nvPr/>
        </p:nvCxnSpPr>
        <p:spPr>
          <a:xfrm>
            <a:off x="3270097" y="3921370"/>
            <a:ext cx="774364" cy="0"/>
          </a:xfrm>
          <a:prstGeom prst="straightConnector1">
            <a:avLst/>
          </a:prstGeom>
          <a:ln w="28575">
            <a:prstDash val="dashDot"/>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678444" y="2079615"/>
            <a:ext cx="509676" cy="1889876"/>
          </a:xfrm>
          <a:prstGeom prst="rect">
            <a:avLst/>
          </a:prstGeom>
          <a:noFill/>
        </p:spPr>
        <p:txBody>
          <a:bodyPr wrap="square" rtlCol="0" anchor="ctr">
            <a:spAutoFit/>
          </a:bodyPr>
          <a:lstStyle/>
          <a:p>
            <a:pPr algn="ctr">
              <a:lnSpc>
                <a:spcPct val="150000"/>
              </a:lnSpc>
            </a:pPr>
            <a:r>
              <a:rPr lang="zh-CN" altLang="en-US" sz="2000" b="1" dirty="0">
                <a:solidFill>
                  <a:srgbClr val="C00000"/>
                </a:solidFill>
                <a:latin typeface="微软雅黑" pitchFamily="34" charset="-122"/>
                <a:ea typeface="微软雅黑" pitchFamily="34" charset="-122"/>
              </a:rPr>
              <a:t>上下结构</a:t>
            </a:r>
            <a:endParaRPr lang="zh-CN" altLang="en-US" sz="2000" b="1" dirty="0">
              <a:solidFill>
                <a:srgbClr val="C00000"/>
              </a:solidFill>
            </a:endParaRPr>
          </a:p>
        </p:txBody>
      </p:sp>
    </p:spTree>
    <p:custDataLst>
      <p:tags r:id="rId1"/>
    </p:custDataLst>
    <p:extLst>
      <p:ext uri="{BB962C8B-B14F-4D97-AF65-F5344CB8AC3E}">
        <p14:creationId xmlns:p14="http://schemas.microsoft.com/office/powerpoint/2010/main" val="331687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1+#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1+#ppt_w/2"/>
                                          </p:val>
                                        </p:tav>
                                        <p:tav tm="100000">
                                          <p:val>
                                            <p:strVal val="#ppt_x"/>
                                          </p:val>
                                        </p:tav>
                                      </p:tavLst>
                                    </p:anim>
                                    <p:anim calcmode="lin" valueType="num">
                                      <p:cBhvr additive="base">
                                        <p:cTn id="12"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4116518"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资产负债表的表体结构</a:t>
            </a:r>
            <a:endParaRPr lang="zh-CN" altLang="en-US" sz="2600" kern="0" dirty="0">
              <a:solidFill>
                <a:srgbClr val="084CA1"/>
              </a:solidFill>
              <a:latin typeface="微软雅黑"/>
              <a:ea typeface="微软雅黑"/>
            </a:endParaRPr>
          </a:p>
        </p:txBody>
      </p:sp>
      <p:sp>
        <p:nvSpPr>
          <p:cNvPr id="11" name="矩形 10"/>
          <p:cNvSpPr/>
          <p:nvPr/>
        </p:nvSpPr>
        <p:spPr>
          <a:xfrm>
            <a:off x="1421258" y="649144"/>
            <a:ext cx="1536029"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（二）账户式</a:t>
            </a:r>
            <a:endParaRPr lang="en-US" altLang="zh-CN" sz="1800" b="1" dirty="0">
              <a:solidFill>
                <a:srgbClr val="084CA1"/>
              </a:solidFill>
              <a:ea typeface="微软雅黑"/>
              <a:cs typeface="+mn-ea"/>
              <a:sym typeface="+mn-lt"/>
            </a:endParaRPr>
          </a:p>
        </p:txBody>
      </p:sp>
      <p:sp>
        <p:nvSpPr>
          <p:cNvPr id="12"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aphicFrame>
        <p:nvGraphicFramePr>
          <p:cNvPr id="18" name="表格 17"/>
          <p:cNvGraphicFramePr>
            <a:graphicFrameLocks noGrp="1"/>
          </p:cNvGraphicFramePr>
          <p:nvPr>
            <p:extLst>
              <p:ext uri="{D42A27DB-BD31-4B8C-83A1-F6EECF244321}">
                <p14:modId xmlns:p14="http://schemas.microsoft.com/office/powerpoint/2010/main" val="4357586"/>
              </p:ext>
            </p:extLst>
          </p:nvPr>
        </p:nvGraphicFramePr>
        <p:xfrm>
          <a:off x="683568" y="1457007"/>
          <a:ext cx="8003232" cy="3291840"/>
        </p:xfrm>
        <a:graphic>
          <a:graphicData uri="http://schemas.openxmlformats.org/drawingml/2006/table">
            <a:tbl>
              <a:tblPr firstRow="1" firstCol="1" bandRow="1"/>
              <a:tblGrid>
                <a:gridCol w="1512168"/>
                <a:gridCol w="1080120"/>
                <a:gridCol w="1152128"/>
                <a:gridCol w="2016224"/>
                <a:gridCol w="1152128"/>
                <a:gridCol w="1090464"/>
              </a:tblGrid>
              <a:tr h="0">
                <a:tc>
                  <a:txBody>
                    <a:bodyPr/>
                    <a:lstStyle/>
                    <a:p>
                      <a:pPr indent="266700" algn="just">
                        <a:lnSpc>
                          <a:spcPct val="100000"/>
                        </a:lnSpc>
                        <a:spcAft>
                          <a:spcPts val="0"/>
                        </a:spcAft>
                      </a:pPr>
                      <a:endParaRPr lang="zh-CN" sz="1800" kern="100" dirty="0">
                        <a:effectLst/>
                        <a:latin typeface="楷体" pitchFamily="49" charset="-122"/>
                        <a:ea typeface="楷体" pitchFamily="49" charset="-122"/>
                        <a:cs typeface="Times New Roman"/>
                      </a:endParaRPr>
                    </a:p>
                  </a:txBody>
                  <a:tcPr marL="68580" marR="68580" marT="0" marB="0" anchor="ctr">
                    <a:lnL>
                      <a:noFill/>
                    </a:lnL>
                    <a:lnR>
                      <a:noFill/>
                    </a:lnR>
                    <a:lnT>
                      <a:noFill/>
                    </a:lnT>
                    <a:lnB>
                      <a:noFill/>
                    </a:lnB>
                  </a:tcPr>
                </a:tc>
                <a:tc gridSpan="5">
                  <a:txBody>
                    <a:bodyPr/>
                    <a:lstStyle/>
                    <a:p>
                      <a:pPr marL="0" marR="0" indent="266700" algn="l" defTabSz="914310" rtl="0" eaLnBrk="1" fontAlgn="auto" latinLnBrk="0" hangingPunct="1">
                        <a:lnSpc>
                          <a:spcPct val="100000"/>
                        </a:lnSpc>
                        <a:spcBef>
                          <a:spcPts val="0"/>
                        </a:spcBef>
                        <a:spcAft>
                          <a:spcPts val="0"/>
                        </a:spcAft>
                        <a:buClrTx/>
                        <a:buSzTx/>
                        <a:buFontTx/>
                        <a:buNone/>
                        <a:tabLst/>
                        <a:defRPr/>
                      </a:pPr>
                      <a:r>
                        <a:rPr lang="en-US" sz="1800" kern="100" baseline="0" dirty="0" smtClean="0">
                          <a:effectLst/>
                          <a:latin typeface="楷体" pitchFamily="49" charset="-122"/>
                          <a:ea typeface="楷体" pitchFamily="49" charset="-122"/>
                          <a:cs typeface="Times New Roman"/>
                        </a:rPr>
                        <a:t>               </a:t>
                      </a:r>
                      <a:r>
                        <a:rPr lang="en-US" sz="1800" kern="100" dirty="0" smtClean="0">
                          <a:effectLst/>
                          <a:latin typeface="楷体" pitchFamily="49" charset="-122"/>
                          <a:ea typeface="楷体" pitchFamily="49" charset="-122"/>
                          <a:cs typeface="Times New Roman"/>
                        </a:rPr>
                        <a:t> </a:t>
                      </a:r>
                      <a:r>
                        <a:rPr lang="zh-CN" sz="1800" kern="100" dirty="0" smtClean="0">
                          <a:effectLst/>
                          <a:latin typeface="楷体" pitchFamily="49" charset="-122"/>
                          <a:ea typeface="楷体" pitchFamily="49" charset="-122"/>
                          <a:cs typeface="Times New Roman"/>
                        </a:rPr>
                        <a:t>资产负债表</a:t>
                      </a:r>
                      <a:r>
                        <a:rPr lang="en-US" altLang="zh-CN" sz="1800" kern="100" dirty="0" smtClean="0">
                          <a:effectLst/>
                          <a:latin typeface="楷体" pitchFamily="49" charset="-122"/>
                          <a:ea typeface="楷体" pitchFamily="49" charset="-122"/>
                          <a:cs typeface="Times New Roman"/>
                        </a:rPr>
                        <a:t>                 </a:t>
                      </a:r>
                      <a:r>
                        <a:rPr lang="zh-CN" altLang="zh-CN" sz="1800" kern="100" dirty="0" smtClean="0">
                          <a:effectLst/>
                          <a:latin typeface="楷体" pitchFamily="49" charset="-122"/>
                          <a:ea typeface="楷体" pitchFamily="49" charset="-122"/>
                          <a:cs typeface="Times New Roman"/>
                        </a:rPr>
                        <a:t>会企</a:t>
                      </a:r>
                      <a:r>
                        <a:rPr lang="en-US" altLang="zh-CN" sz="1800" kern="100" dirty="0" smtClean="0">
                          <a:effectLst/>
                          <a:latin typeface="楷体" pitchFamily="49" charset="-122"/>
                          <a:ea typeface="楷体" pitchFamily="49" charset="-122"/>
                          <a:cs typeface="Times New Roman"/>
                        </a:rPr>
                        <a:t>01</a:t>
                      </a:r>
                      <a:r>
                        <a:rPr lang="zh-CN" altLang="zh-CN" sz="1800" kern="100" dirty="0" smtClean="0">
                          <a:effectLst/>
                          <a:latin typeface="楷体" pitchFamily="49" charset="-122"/>
                          <a:ea typeface="楷体" pitchFamily="49" charset="-122"/>
                          <a:cs typeface="Times New Roman"/>
                        </a:rPr>
                        <a:t>表</a:t>
                      </a:r>
                    </a:p>
                  </a:txBody>
                  <a:tcPr marL="68580" marR="68580" marT="0" marB="0" anchor="ctr">
                    <a:lnL>
                      <a:noFill/>
                    </a:lnL>
                    <a:lnR>
                      <a:noFill/>
                    </a:lnR>
                    <a:lnT>
                      <a:noFill/>
                    </a:lnT>
                    <a:lnB>
                      <a:noFill/>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0">
                <a:tc>
                  <a:txBody>
                    <a:bodyPr/>
                    <a:lstStyle/>
                    <a:p>
                      <a:pPr algn="l">
                        <a:lnSpc>
                          <a:spcPct val="100000"/>
                        </a:lnSpc>
                        <a:spcAft>
                          <a:spcPts val="0"/>
                        </a:spcAft>
                      </a:pPr>
                      <a:endParaRPr lang="zh-CN" sz="1800" kern="100" dirty="0">
                        <a:effectLst/>
                        <a:latin typeface="楷体" pitchFamily="49" charset="-122"/>
                        <a:ea typeface="楷体" pitchFamily="49" charset="-122"/>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gridSpan="3">
                  <a:txBody>
                    <a:bodyPr/>
                    <a:lstStyle/>
                    <a:p>
                      <a:pPr algn="l">
                        <a:lnSpc>
                          <a:spcPct val="100000"/>
                        </a:lnSpc>
                        <a:spcAft>
                          <a:spcPts val="0"/>
                        </a:spcAft>
                      </a:pPr>
                      <a:r>
                        <a:rPr lang="en-US" sz="1800" kern="100" dirty="0">
                          <a:effectLst/>
                          <a:latin typeface="楷体" pitchFamily="49" charset="-122"/>
                          <a:ea typeface="楷体" pitchFamily="49" charset="-122"/>
                          <a:cs typeface="Times New Roman"/>
                        </a:rPr>
                        <a:t>    </a:t>
                      </a:r>
                      <a:r>
                        <a:rPr lang="en-US" sz="1800" kern="100" dirty="0" smtClean="0">
                          <a:effectLst/>
                          <a:latin typeface="楷体" pitchFamily="49" charset="-122"/>
                          <a:ea typeface="楷体" pitchFamily="49" charset="-122"/>
                          <a:cs typeface="Times New Roman"/>
                        </a:rPr>
                        <a:t>         </a:t>
                      </a:r>
                      <a:r>
                        <a:rPr lang="en-US" sz="1800" u="sng" kern="100" dirty="0" smtClean="0">
                          <a:effectLst/>
                          <a:latin typeface="楷体" pitchFamily="49" charset="-122"/>
                          <a:ea typeface="楷体" pitchFamily="49" charset="-122"/>
                          <a:cs typeface="Times New Roman"/>
                        </a:rPr>
                        <a:t>     </a:t>
                      </a:r>
                      <a:r>
                        <a:rPr lang="zh-CN" sz="1800" kern="100" dirty="0">
                          <a:effectLst/>
                          <a:latin typeface="楷体" pitchFamily="49" charset="-122"/>
                          <a:ea typeface="楷体" pitchFamily="49" charset="-122"/>
                          <a:cs typeface="Times New Roman"/>
                        </a:rPr>
                        <a:t>年</a:t>
                      </a:r>
                      <a:r>
                        <a:rPr lang="en-US" sz="1800" u="sng" kern="100" dirty="0">
                          <a:effectLst/>
                          <a:latin typeface="楷体" pitchFamily="49" charset="-122"/>
                          <a:ea typeface="楷体" pitchFamily="49" charset="-122"/>
                          <a:cs typeface="Times New Roman"/>
                        </a:rPr>
                        <a:t>    </a:t>
                      </a:r>
                      <a:r>
                        <a:rPr lang="zh-CN" sz="1800" kern="100" dirty="0">
                          <a:effectLst/>
                          <a:latin typeface="楷体" pitchFamily="49" charset="-122"/>
                          <a:ea typeface="楷体" pitchFamily="49" charset="-122"/>
                          <a:cs typeface="Times New Roman"/>
                        </a:rPr>
                        <a:t>月</a:t>
                      </a:r>
                      <a:r>
                        <a:rPr lang="en-US" sz="1800" u="sng" kern="100" dirty="0">
                          <a:effectLst/>
                          <a:latin typeface="楷体" pitchFamily="49" charset="-122"/>
                          <a:ea typeface="楷体" pitchFamily="49" charset="-122"/>
                          <a:cs typeface="Times New Roman"/>
                        </a:rPr>
                        <a:t>    </a:t>
                      </a:r>
                      <a:r>
                        <a:rPr lang="zh-CN" sz="1800" kern="100" dirty="0">
                          <a:effectLst/>
                          <a:latin typeface="楷体" pitchFamily="49" charset="-122"/>
                          <a:ea typeface="楷体" pitchFamily="49" charset="-122"/>
                          <a:cs typeface="Times New Roman"/>
                        </a:rPr>
                        <a:t>日</a:t>
                      </a: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gridSpan="2">
                  <a:txBody>
                    <a:bodyPr/>
                    <a:lstStyle/>
                    <a:p>
                      <a:pPr marR="266700" algn="r">
                        <a:lnSpc>
                          <a:spcPct val="100000"/>
                        </a:lnSpc>
                        <a:spcAft>
                          <a:spcPts val="0"/>
                        </a:spcAft>
                      </a:pPr>
                      <a:r>
                        <a:rPr lang="zh-CN" sz="1800" kern="100" dirty="0">
                          <a:effectLst/>
                          <a:latin typeface="楷体" pitchFamily="49" charset="-122"/>
                          <a:ea typeface="楷体" pitchFamily="49" charset="-122"/>
                          <a:cs typeface="Times New Roman"/>
                        </a:rPr>
                        <a:t>单位：元</a:t>
                      </a: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r>
              <a:tr h="0">
                <a:tc>
                  <a:txBody>
                    <a:bodyPr/>
                    <a:lstStyle/>
                    <a:p>
                      <a:pPr algn="ctr">
                        <a:lnSpc>
                          <a:spcPct val="100000"/>
                        </a:lnSpc>
                        <a:spcAft>
                          <a:spcPts val="0"/>
                        </a:spcAft>
                      </a:pPr>
                      <a:r>
                        <a:rPr lang="zh-CN" altLang="en-US" sz="1800" b="1" kern="100" dirty="0" smtClean="0">
                          <a:effectLst/>
                          <a:latin typeface="楷体" pitchFamily="49" charset="-122"/>
                          <a:ea typeface="楷体" pitchFamily="49" charset="-122"/>
                          <a:cs typeface="Times New Roman"/>
                        </a:rPr>
                        <a:t>资产</a:t>
                      </a:r>
                      <a:endParaRPr lang="zh-CN" sz="1800" b="1" kern="100" dirty="0">
                        <a:effectLst/>
                        <a:latin typeface="楷体" pitchFamily="49" charset="-122"/>
                        <a:ea typeface="楷体" pitchFamily="49" charset="-122"/>
                        <a:cs typeface="Times New Roman"/>
                      </a:endParaRPr>
                    </a:p>
                  </a:txBody>
                  <a:tcPr marL="68580" marR="68580" marT="0" marB="0" anchor="ctr">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zh-CN" sz="1800" b="1" kern="100" dirty="0">
                          <a:effectLst/>
                          <a:latin typeface="楷体" pitchFamily="49" charset="-122"/>
                          <a:ea typeface="楷体" pitchFamily="49" charset="-122"/>
                          <a:cs typeface="Times New Roman"/>
                        </a:rPr>
                        <a:t>期末余额</a:t>
                      </a:r>
                      <a:endParaRPr lang="zh-CN" sz="1800" kern="100" dirty="0">
                        <a:effectLst/>
                        <a:latin typeface="楷体" pitchFamily="49" charset="-122"/>
                        <a:ea typeface="楷体" pitchFamily="49"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zh-CN" sz="1800" b="1" kern="100" dirty="0">
                          <a:effectLst/>
                          <a:latin typeface="楷体" pitchFamily="49" charset="-122"/>
                          <a:ea typeface="楷体" pitchFamily="49" charset="-122"/>
                          <a:cs typeface="Times New Roman"/>
                        </a:rPr>
                        <a:t>年初余额</a:t>
                      </a:r>
                      <a:endParaRPr lang="zh-CN" sz="1800" kern="100" dirty="0">
                        <a:effectLst/>
                        <a:latin typeface="楷体" pitchFamily="49" charset="-122"/>
                        <a:ea typeface="楷体" pitchFamily="49"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zh-CN" sz="1800" b="1" kern="100" dirty="0">
                          <a:effectLst/>
                          <a:latin typeface="楷体" pitchFamily="49" charset="-122"/>
                          <a:ea typeface="楷体" pitchFamily="49" charset="-122"/>
                          <a:cs typeface="Times New Roman"/>
                        </a:rPr>
                        <a:t>负债和所有者权益</a:t>
                      </a:r>
                      <a:endParaRPr lang="zh-CN" sz="1800" kern="100" dirty="0">
                        <a:effectLst/>
                        <a:latin typeface="楷体" pitchFamily="49" charset="-122"/>
                        <a:ea typeface="楷体" pitchFamily="49" charset="-122"/>
                        <a:cs typeface="Times New Roman"/>
                      </a:endParaRPr>
                    </a:p>
                    <a:p>
                      <a:pPr algn="ctr">
                        <a:lnSpc>
                          <a:spcPct val="100000"/>
                        </a:lnSpc>
                        <a:spcAft>
                          <a:spcPts val="0"/>
                        </a:spcAft>
                      </a:pPr>
                      <a:r>
                        <a:rPr lang="zh-CN" sz="1800" b="1" kern="100" dirty="0">
                          <a:effectLst/>
                          <a:latin typeface="楷体" pitchFamily="49" charset="-122"/>
                          <a:ea typeface="楷体" pitchFamily="49" charset="-122"/>
                          <a:cs typeface="Times New Roman"/>
                        </a:rPr>
                        <a:t>（或股东权益）</a:t>
                      </a:r>
                      <a:endParaRPr lang="zh-CN" sz="1800" kern="100" dirty="0">
                        <a:effectLst/>
                        <a:latin typeface="楷体" pitchFamily="49" charset="-122"/>
                        <a:ea typeface="楷体" pitchFamily="49"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zh-CN" sz="1800" b="1" kern="100" dirty="0">
                          <a:effectLst/>
                          <a:latin typeface="楷体" pitchFamily="49" charset="-122"/>
                          <a:ea typeface="楷体" pitchFamily="49" charset="-122"/>
                          <a:cs typeface="Times New Roman"/>
                        </a:rPr>
                        <a:t>期末余额</a:t>
                      </a:r>
                      <a:endParaRPr lang="zh-CN" sz="1800" kern="100" dirty="0">
                        <a:effectLst/>
                        <a:latin typeface="楷体" pitchFamily="49" charset="-122"/>
                        <a:ea typeface="楷体" pitchFamily="49"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zh-CN" sz="1800" b="1" kern="100" dirty="0">
                          <a:effectLst/>
                          <a:latin typeface="楷体" pitchFamily="49" charset="-122"/>
                          <a:ea typeface="楷体" pitchFamily="49" charset="-122"/>
                          <a:cs typeface="Times New Roman"/>
                        </a:rPr>
                        <a:t>年初余额</a:t>
                      </a:r>
                      <a:endParaRPr lang="zh-CN" sz="1800" kern="100" dirty="0">
                        <a:effectLst/>
                        <a:latin typeface="楷体" pitchFamily="49" charset="-122"/>
                        <a:ea typeface="楷体" pitchFamily="49"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l">
                        <a:lnSpc>
                          <a:spcPct val="100000"/>
                        </a:lnSpc>
                        <a:spcAft>
                          <a:spcPts val="0"/>
                        </a:spcAft>
                      </a:pPr>
                      <a:r>
                        <a:rPr lang="en-US" sz="1800" kern="100" dirty="0">
                          <a:effectLst/>
                          <a:latin typeface="楷体" pitchFamily="49" charset="-122"/>
                          <a:ea typeface="楷体" pitchFamily="49" charset="-122"/>
                          <a:cs typeface="Times New Roman"/>
                        </a:rPr>
                        <a:t> </a:t>
                      </a:r>
                      <a:r>
                        <a:rPr lang="zh-CN" altLang="en-US" sz="1800" kern="100" dirty="0" smtClean="0">
                          <a:effectLst/>
                          <a:latin typeface="楷体" pitchFamily="49" charset="-122"/>
                          <a:ea typeface="楷体" pitchFamily="49" charset="-122"/>
                          <a:cs typeface="Times New Roman"/>
                        </a:rPr>
                        <a:t>流动资产</a:t>
                      </a:r>
                      <a:endParaRPr lang="zh-CN" sz="1800" kern="100" dirty="0">
                        <a:effectLst/>
                        <a:latin typeface="楷体" pitchFamily="49" charset="-122"/>
                        <a:ea typeface="楷体" pitchFamily="49" charset="-122"/>
                        <a:cs typeface="Times New Roman"/>
                      </a:endParaRPr>
                    </a:p>
                  </a:txBody>
                  <a:tcPr marL="68580" marR="68580" marT="0" marB="0">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altLang="en-US" dirty="0">
                        <a:latin typeface="楷体" pitchFamily="49" charset="-122"/>
                        <a:ea typeface="楷体" pitchFamily="49"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r>
                        <a:rPr lang="en-US" sz="1800" kern="100" dirty="0">
                          <a:effectLst/>
                          <a:latin typeface="楷体" pitchFamily="49" charset="-122"/>
                          <a:ea typeface="楷体" pitchFamily="49" charset="-122"/>
                          <a:cs typeface="Times New Roman"/>
                        </a:rPr>
                        <a:t> </a:t>
                      </a:r>
                      <a:endParaRPr lang="zh-CN" sz="1800" kern="100" dirty="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r>
                        <a:rPr lang="zh-CN" altLang="en-US" sz="1800" kern="100" dirty="0" smtClean="0">
                          <a:effectLst/>
                          <a:latin typeface="楷体" pitchFamily="49" charset="-122"/>
                          <a:ea typeface="楷体" pitchFamily="49" charset="-122"/>
                          <a:cs typeface="Times New Roman"/>
                        </a:rPr>
                        <a:t>流动负债</a:t>
                      </a:r>
                      <a:endParaRPr lang="zh-CN" sz="1800" kern="100" dirty="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endParaRPr lang="zh-CN" sz="1800" kern="100" dirty="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endParaRPr lang="en-US" altLang="zh-CN" sz="1800" kern="100" dirty="0" smtClean="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l">
                        <a:lnSpc>
                          <a:spcPct val="100000"/>
                        </a:lnSpc>
                        <a:spcAft>
                          <a:spcPts val="0"/>
                        </a:spcAft>
                      </a:pPr>
                      <a:r>
                        <a:rPr lang="en-US" altLang="zh-CN" sz="1800" kern="100" dirty="0" smtClean="0">
                          <a:effectLst/>
                          <a:latin typeface="楷体" pitchFamily="49" charset="-122"/>
                          <a:ea typeface="楷体" pitchFamily="49" charset="-122"/>
                          <a:cs typeface="Times New Roman"/>
                        </a:rPr>
                        <a:t>……</a:t>
                      </a:r>
                      <a:endParaRPr lang="zh-CN" sz="1800" kern="100" dirty="0">
                        <a:effectLst/>
                        <a:latin typeface="楷体" pitchFamily="49" charset="-122"/>
                        <a:ea typeface="楷体" pitchFamily="49" charset="-122"/>
                        <a:cs typeface="Times New Roman"/>
                      </a:endParaRPr>
                    </a:p>
                  </a:txBody>
                  <a:tcPr marL="68580" marR="68580" marT="0" marB="0">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altLang="en-US">
                        <a:latin typeface="楷体" pitchFamily="49" charset="-122"/>
                        <a:ea typeface="楷体" pitchFamily="49"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endParaRPr lang="zh-CN" sz="1800" kern="100" dirty="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r>
                        <a:rPr lang="en-US" altLang="zh-CN" sz="1800" kern="100" dirty="0" smtClean="0">
                          <a:effectLst/>
                          <a:latin typeface="楷体" pitchFamily="49" charset="-122"/>
                          <a:ea typeface="楷体" pitchFamily="49" charset="-122"/>
                          <a:cs typeface="Times New Roman"/>
                        </a:rPr>
                        <a:t>……</a:t>
                      </a:r>
                      <a:endParaRPr lang="zh-CN" sz="1800" kern="100" dirty="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endParaRPr lang="zh-CN" sz="1800" kern="100" dirty="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endParaRPr lang="en-US" altLang="zh-CN" sz="1800" kern="100" dirty="0" smtClean="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indent="0" algn="l" defTabSz="914310" rtl="0" eaLnBrk="1" fontAlgn="auto" latinLnBrk="0" hangingPunct="1">
                        <a:lnSpc>
                          <a:spcPct val="100000"/>
                        </a:lnSpc>
                        <a:spcBef>
                          <a:spcPts val="0"/>
                        </a:spcBef>
                        <a:spcAft>
                          <a:spcPts val="0"/>
                        </a:spcAft>
                        <a:buClrTx/>
                        <a:buSzTx/>
                        <a:buFontTx/>
                        <a:buNone/>
                        <a:tabLst/>
                        <a:defRPr/>
                      </a:pPr>
                      <a:r>
                        <a:rPr lang="en-US" altLang="zh-CN" sz="1800" kern="100" dirty="0" smtClean="0">
                          <a:effectLst/>
                          <a:latin typeface="楷体" pitchFamily="49" charset="-122"/>
                          <a:ea typeface="楷体" pitchFamily="49" charset="-122"/>
                          <a:cs typeface="Times New Roman"/>
                        </a:rPr>
                        <a:t> </a:t>
                      </a:r>
                      <a:r>
                        <a:rPr lang="zh-CN" altLang="en-US" sz="1800" kern="100" dirty="0" smtClean="0">
                          <a:effectLst/>
                          <a:latin typeface="楷体" pitchFamily="49" charset="-122"/>
                          <a:ea typeface="楷体" pitchFamily="49" charset="-122"/>
                          <a:cs typeface="Times New Roman"/>
                        </a:rPr>
                        <a:t>非流动资产</a:t>
                      </a:r>
                      <a:endParaRPr lang="zh-CN" altLang="zh-CN" sz="1800" kern="100" dirty="0" smtClean="0">
                        <a:effectLst/>
                        <a:latin typeface="楷体" pitchFamily="49" charset="-122"/>
                        <a:ea typeface="楷体" pitchFamily="49" charset="-122"/>
                        <a:cs typeface="Times New Roman"/>
                      </a:endParaRPr>
                    </a:p>
                  </a:txBody>
                  <a:tcPr marL="68580" marR="68580" marT="0" marB="0">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altLang="en-US">
                        <a:latin typeface="楷体" pitchFamily="49" charset="-122"/>
                        <a:ea typeface="楷体" pitchFamily="49"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endParaRPr lang="zh-CN" sz="1800" kern="100" dirty="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r>
                        <a:rPr lang="zh-CN" altLang="en-US" sz="1800" kern="100" dirty="0" smtClean="0">
                          <a:effectLst/>
                          <a:latin typeface="楷体" pitchFamily="49" charset="-122"/>
                          <a:ea typeface="楷体" pitchFamily="49" charset="-122"/>
                          <a:cs typeface="Times New Roman"/>
                        </a:rPr>
                        <a:t>非流动负债</a:t>
                      </a:r>
                      <a:endParaRPr lang="zh-CN" sz="1800" kern="100" dirty="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endParaRPr lang="zh-CN" sz="1800" kern="100" dirty="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endParaRPr lang="en-US" altLang="zh-CN" sz="1800" kern="100" dirty="0" smtClean="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l">
                        <a:lnSpc>
                          <a:spcPct val="100000"/>
                        </a:lnSpc>
                        <a:spcAft>
                          <a:spcPts val="0"/>
                        </a:spcAft>
                      </a:pPr>
                      <a:r>
                        <a:rPr lang="en-US" altLang="zh-CN" sz="1800" kern="100" dirty="0" smtClean="0">
                          <a:effectLst/>
                          <a:latin typeface="楷体" pitchFamily="49" charset="-122"/>
                          <a:ea typeface="楷体" pitchFamily="49" charset="-122"/>
                          <a:cs typeface="Times New Roman"/>
                        </a:rPr>
                        <a:t>……</a:t>
                      </a:r>
                      <a:endParaRPr lang="zh-CN" sz="1800" kern="100" dirty="0">
                        <a:effectLst/>
                        <a:latin typeface="楷体" pitchFamily="49" charset="-122"/>
                        <a:ea typeface="楷体" pitchFamily="49" charset="-122"/>
                        <a:cs typeface="Times New Roman"/>
                      </a:endParaRPr>
                    </a:p>
                  </a:txBody>
                  <a:tcPr marL="68580" marR="68580" marT="0" marB="0">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altLang="en-US">
                        <a:latin typeface="楷体" pitchFamily="49" charset="-122"/>
                        <a:ea typeface="楷体" pitchFamily="49"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r>
                        <a:rPr lang="en-US" sz="1800" kern="100">
                          <a:effectLst/>
                          <a:latin typeface="楷体" pitchFamily="49" charset="-122"/>
                          <a:ea typeface="楷体" pitchFamily="49" charset="-122"/>
                          <a:cs typeface="Times New Roman"/>
                        </a:rPr>
                        <a:t> </a:t>
                      </a:r>
                      <a:endParaRPr lang="zh-CN" sz="1800" kern="10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r>
                        <a:rPr lang="en-US" altLang="zh-CN" sz="1800" kern="100" dirty="0" smtClean="0">
                          <a:effectLst/>
                          <a:latin typeface="楷体" pitchFamily="49" charset="-122"/>
                          <a:ea typeface="楷体" pitchFamily="49" charset="-122"/>
                          <a:cs typeface="Times New Roman"/>
                        </a:rPr>
                        <a:t>……</a:t>
                      </a:r>
                      <a:endParaRPr lang="zh-CN" sz="1800" kern="100" dirty="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endParaRPr lang="zh-CN" sz="1800" kern="100" dirty="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endParaRPr lang="zh-CN" sz="1800" kern="100" dirty="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l">
                        <a:lnSpc>
                          <a:spcPct val="100000"/>
                        </a:lnSpc>
                        <a:spcAft>
                          <a:spcPts val="0"/>
                        </a:spcAft>
                      </a:pPr>
                      <a:endParaRPr lang="zh-CN" sz="1800" kern="100" dirty="0">
                        <a:effectLst/>
                        <a:latin typeface="楷体" pitchFamily="49" charset="-122"/>
                        <a:ea typeface="楷体" pitchFamily="49" charset="-122"/>
                        <a:cs typeface="Times New Roman"/>
                      </a:endParaRPr>
                    </a:p>
                  </a:txBody>
                  <a:tcPr marL="68580" marR="68580" marT="0" marB="0">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altLang="en-US">
                        <a:latin typeface="楷体" pitchFamily="49" charset="-122"/>
                        <a:ea typeface="楷体" pitchFamily="49"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endParaRPr lang="zh-CN" sz="1800" kern="10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r>
                        <a:rPr lang="zh-CN" altLang="en-US" sz="1800" kern="100" dirty="0" smtClean="0">
                          <a:effectLst/>
                          <a:latin typeface="楷体" pitchFamily="49" charset="-122"/>
                          <a:ea typeface="楷体" pitchFamily="49" charset="-122"/>
                          <a:cs typeface="Times New Roman"/>
                        </a:rPr>
                        <a:t>所有者权益</a:t>
                      </a:r>
                      <a:endParaRPr lang="zh-CN" sz="1800" kern="100" dirty="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endParaRPr lang="zh-CN" sz="1800" kern="100" dirty="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endParaRPr lang="zh-CN" sz="1800" kern="100" dirty="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l">
                        <a:lnSpc>
                          <a:spcPct val="100000"/>
                        </a:lnSpc>
                        <a:spcAft>
                          <a:spcPts val="0"/>
                        </a:spcAft>
                      </a:pPr>
                      <a:endParaRPr lang="zh-CN" sz="1800" kern="100" dirty="0">
                        <a:effectLst/>
                        <a:latin typeface="楷体" pitchFamily="49" charset="-122"/>
                        <a:ea typeface="楷体" pitchFamily="49" charset="-122"/>
                        <a:cs typeface="Times New Roman"/>
                      </a:endParaRPr>
                    </a:p>
                  </a:txBody>
                  <a:tcPr marL="68580" marR="68580" marT="0" marB="0">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altLang="en-US">
                        <a:latin typeface="楷体" pitchFamily="49" charset="-122"/>
                        <a:ea typeface="楷体" pitchFamily="49"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endParaRPr lang="zh-CN" sz="1800" kern="10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r>
                        <a:rPr lang="en-US" altLang="zh-CN" sz="1800" kern="100" dirty="0" smtClean="0">
                          <a:effectLst/>
                          <a:latin typeface="楷体" pitchFamily="49" charset="-122"/>
                          <a:ea typeface="楷体" pitchFamily="49" charset="-122"/>
                          <a:cs typeface="Times New Roman"/>
                        </a:rPr>
                        <a:t>……</a:t>
                      </a:r>
                      <a:endParaRPr lang="zh-CN" sz="1800" kern="100" dirty="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endParaRPr lang="zh-CN" sz="1800" kern="100" dirty="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endParaRPr lang="zh-CN" sz="1800" kern="100" dirty="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ct val="100000"/>
                        </a:lnSpc>
                        <a:spcAft>
                          <a:spcPts val="0"/>
                        </a:spcAft>
                      </a:pPr>
                      <a:r>
                        <a:rPr lang="zh-CN" altLang="en-US" sz="1800" kern="100" dirty="0" smtClean="0">
                          <a:effectLst/>
                          <a:latin typeface="楷体" pitchFamily="49" charset="-122"/>
                          <a:ea typeface="楷体" pitchFamily="49" charset="-122"/>
                          <a:cs typeface="Times New Roman"/>
                        </a:rPr>
                        <a:t>资产合计</a:t>
                      </a:r>
                      <a:endParaRPr lang="zh-CN" sz="1800" kern="100" dirty="0">
                        <a:effectLst/>
                        <a:latin typeface="楷体" pitchFamily="49" charset="-122"/>
                        <a:ea typeface="楷体" pitchFamily="49" charset="-122"/>
                        <a:cs typeface="Times New Roman"/>
                      </a:endParaRPr>
                    </a:p>
                  </a:txBody>
                  <a:tcPr marL="68580" marR="68580" marT="0" marB="0">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altLang="en-US" dirty="0">
                        <a:latin typeface="楷体" pitchFamily="49" charset="-122"/>
                        <a:ea typeface="楷体" pitchFamily="49"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zh-CN" sz="1800" kern="10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zh-CN" altLang="en-US" sz="1800" kern="100" dirty="0" smtClean="0">
                          <a:effectLst/>
                          <a:latin typeface="楷体" pitchFamily="49" charset="-122"/>
                          <a:ea typeface="楷体" pitchFamily="49" charset="-122"/>
                          <a:cs typeface="Times New Roman"/>
                        </a:rPr>
                        <a:t>负债和所有者权益合计</a:t>
                      </a:r>
                      <a:endParaRPr lang="zh-CN" sz="1800" kern="100" dirty="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zh-CN" sz="1800" kern="100" dirty="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zh-CN" sz="1800" kern="100" dirty="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2" name="爆炸形 1 21"/>
          <p:cNvSpPr/>
          <p:nvPr/>
        </p:nvSpPr>
        <p:spPr>
          <a:xfrm>
            <a:off x="5724128" y="988356"/>
            <a:ext cx="1872208" cy="735680"/>
          </a:xfrm>
          <a:prstGeom prst="irregularSeal1">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chemeClr val="bg1"/>
                </a:solidFill>
                <a:latin typeface="微软雅黑" pitchFamily="34" charset="-122"/>
                <a:ea typeface="微软雅黑" pitchFamily="34" charset="-122"/>
              </a:rPr>
              <a:t>账户式</a:t>
            </a:r>
            <a:endParaRPr lang="zh-CN" altLang="en-US" sz="1800" b="1" dirty="0">
              <a:solidFill>
                <a:schemeClr val="bg1"/>
              </a:solidFill>
              <a:latin typeface="微软雅黑" pitchFamily="34" charset="-122"/>
              <a:ea typeface="微软雅黑" pitchFamily="34" charset="-122"/>
            </a:endParaRPr>
          </a:p>
        </p:txBody>
      </p:sp>
      <p:sp>
        <p:nvSpPr>
          <p:cNvPr id="47" name="KSO_Shape"/>
          <p:cNvSpPr>
            <a:spLocks/>
          </p:cNvSpPr>
          <p:nvPr/>
        </p:nvSpPr>
        <p:spPr bwMode="auto">
          <a:xfrm>
            <a:off x="6987363" y="1037906"/>
            <a:ext cx="486530" cy="448400"/>
          </a:xfrm>
          <a:custGeom>
            <a:avLst/>
            <a:gdLst>
              <a:gd name="T0" fmla="*/ 1905000 w 1360"/>
              <a:gd name="T1" fmla="*/ 65651 h 1358"/>
              <a:gd name="T2" fmla="*/ 1703294 w 1360"/>
              <a:gd name="T3" fmla="*/ 205463 h 1358"/>
              <a:gd name="T4" fmla="*/ 1507191 w 1360"/>
              <a:gd name="T5" fmla="*/ 363512 h 1358"/>
              <a:gd name="T6" fmla="*/ 1318092 w 1360"/>
              <a:gd name="T7" fmla="*/ 538581 h 1358"/>
              <a:gd name="T8" fmla="*/ 1138798 w 1360"/>
              <a:gd name="T9" fmla="*/ 731887 h 1358"/>
              <a:gd name="T10" fmla="*/ 970710 w 1360"/>
              <a:gd name="T11" fmla="*/ 930055 h 1358"/>
              <a:gd name="T12" fmla="*/ 832037 w 1360"/>
              <a:gd name="T13" fmla="*/ 1130655 h 1358"/>
              <a:gd name="T14" fmla="*/ 715776 w 1360"/>
              <a:gd name="T15" fmla="*/ 1326392 h 1358"/>
              <a:gd name="T16" fmla="*/ 624728 w 1360"/>
              <a:gd name="T17" fmla="*/ 1520914 h 1358"/>
              <a:gd name="T18" fmla="*/ 525276 w 1360"/>
              <a:gd name="T19" fmla="*/ 1580486 h 1358"/>
              <a:gd name="T20" fmla="*/ 455239 w 1360"/>
              <a:gd name="T21" fmla="*/ 1627901 h 1358"/>
              <a:gd name="T22" fmla="*/ 417419 w 1360"/>
              <a:gd name="T23" fmla="*/ 1625469 h 1358"/>
              <a:gd name="T24" fmla="*/ 390805 w 1360"/>
              <a:gd name="T25" fmla="*/ 1551308 h 1358"/>
              <a:gd name="T26" fmla="*/ 336176 w 1360"/>
              <a:gd name="T27" fmla="*/ 1432163 h 1358"/>
              <a:gd name="T28" fmla="*/ 285750 w 1360"/>
              <a:gd name="T29" fmla="*/ 1322745 h 1358"/>
              <a:gd name="T30" fmla="*/ 239526 w 1360"/>
              <a:gd name="T31" fmla="*/ 1231563 h 1358"/>
              <a:gd name="T32" fmla="*/ 196103 w 1360"/>
              <a:gd name="T33" fmla="*/ 1158618 h 1358"/>
              <a:gd name="T34" fmla="*/ 155482 w 1360"/>
              <a:gd name="T35" fmla="*/ 1102693 h 1358"/>
              <a:gd name="T36" fmla="*/ 120463 w 1360"/>
              <a:gd name="T37" fmla="*/ 1061357 h 1358"/>
              <a:gd name="T38" fmla="*/ 81243 w 1360"/>
              <a:gd name="T39" fmla="*/ 1030963 h 1358"/>
              <a:gd name="T40" fmla="*/ 40621 w 1360"/>
              <a:gd name="T41" fmla="*/ 1011511 h 1358"/>
              <a:gd name="T42" fmla="*/ 0 w 1360"/>
              <a:gd name="T43" fmla="*/ 1003001 h 1358"/>
              <a:gd name="T44" fmla="*/ 53228 w 1360"/>
              <a:gd name="T45" fmla="*/ 960449 h 1358"/>
              <a:gd name="T46" fmla="*/ 107857 w 1360"/>
              <a:gd name="T47" fmla="*/ 930055 h 1358"/>
              <a:gd name="T48" fmla="*/ 152680 w 1360"/>
              <a:gd name="T49" fmla="*/ 914250 h 1358"/>
              <a:gd name="T50" fmla="*/ 198904 w 1360"/>
              <a:gd name="T51" fmla="*/ 906956 h 1358"/>
              <a:gd name="T52" fmla="*/ 257735 w 1360"/>
              <a:gd name="T53" fmla="*/ 925192 h 1358"/>
              <a:gd name="T54" fmla="*/ 323570 w 1360"/>
              <a:gd name="T55" fmla="*/ 979901 h 1358"/>
              <a:gd name="T56" fmla="*/ 388004 w 1360"/>
              <a:gd name="T57" fmla="*/ 1067436 h 1358"/>
              <a:gd name="T58" fmla="*/ 458040 w 1360"/>
              <a:gd name="T59" fmla="*/ 1191443 h 1358"/>
              <a:gd name="T60" fmla="*/ 572901 w 1360"/>
              <a:gd name="T61" fmla="*/ 1193875 h 1358"/>
              <a:gd name="T62" fmla="*/ 710173 w 1360"/>
              <a:gd name="T63" fmla="*/ 1000569 h 1358"/>
              <a:gd name="T64" fmla="*/ 861452 w 1360"/>
              <a:gd name="T65" fmla="*/ 813342 h 1358"/>
              <a:gd name="T66" fmla="*/ 1025338 w 1360"/>
              <a:gd name="T67" fmla="*/ 637057 h 1358"/>
              <a:gd name="T68" fmla="*/ 1203232 w 1360"/>
              <a:gd name="T69" fmla="*/ 468067 h 1358"/>
              <a:gd name="T70" fmla="*/ 1385327 w 1360"/>
              <a:gd name="T71" fmla="*/ 314881 h 1358"/>
              <a:gd name="T72" fmla="*/ 1574426 w 1360"/>
              <a:gd name="T73" fmla="*/ 175069 h 1358"/>
              <a:gd name="T74" fmla="*/ 1764926 w 1360"/>
              <a:gd name="T75" fmla="*/ 53493 h 135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360" h="1358">
                <a:moveTo>
                  <a:pt x="1331" y="0"/>
                </a:moveTo>
                <a:lnTo>
                  <a:pt x="1360" y="54"/>
                </a:lnTo>
                <a:lnTo>
                  <a:pt x="1287" y="109"/>
                </a:lnTo>
                <a:lnTo>
                  <a:pt x="1216" y="169"/>
                </a:lnTo>
                <a:lnTo>
                  <a:pt x="1145" y="232"/>
                </a:lnTo>
                <a:lnTo>
                  <a:pt x="1076" y="299"/>
                </a:lnTo>
                <a:lnTo>
                  <a:pt x="1007" y="368"/>
                </a:lnTo>
                <a:lnTo>
                  <a:pt x="941" y="443"/>
                </a:lnTo>
                <a:lnTo>
                  <a:pt x="876" y="520"/>
                </a:lnTo>
                <a:lnTo>
                  <a:pt x="813" y="602"/>
                </a:lnTo>
                <a:lnTo>
                  <a:pt x="751" y="685"/>
                </a:lnTo>
                <a:lnTo>
                  <a:pt x="693" y="765"/>
                </a:lnTo>
                <a:lnTo>
                  <a:pt x="642" y="848"/>
                </a:lnTo>
                <a:lnTo>
                  <a:pt x="594" y="930"/>
                </a:lnTo>
                <a:lnTo>
                  <a:pt x="551" y="1011"/>
                </a:lnTo>
                <a:lnTo>
                  <a:pt x="511" y="1091"/>
                </a:lnTo>
                <a:lnTo>
                  <a:pt x="476" y="1172"/>
                </a:lnTo>
                <a:lnTo>
                  <a:pt x="446" y="1251"/>
                </a:lnTo>
                <a:lnTo>
                  <a:pt x="401" y="1281"/>
                </a:lnTo>
                <a:lnTo>
                  <a:pt x="375" y="1300"/>
                </a:lnTo>
                <a:lnTo>
                  <a:pt x="348" y="1320"/>
                </a:lnTo>
                <a:lnTo>
                  <a:pt x="325" y="1339"/>
                </a:lnTo>
                <a:lnTo>
                  <a:pt x="304" y="1358"/>
                </a:lnTo>
                <a:lnTo>
                  <a:pt x="298" y="1337"/>
                </a:lnTo>
                <a:lnTo>
                  <a:pt x="290" y="1310"/>
                </a:lnTo>
                <a:lnTo>
                  <a:pt x="279" y="1276"/>
                </a:lnTo>
                <a:lnTo>
                  <a:pt x="263" y="1237"/>
                </a:lnTo>
                <a:lnTo>
                  <a:pt x="240" y="1178"/>
                </a:lnTo>
                <a:lnTo>
                  <a:pt x="221" y="1132"/>
                </a:lnTo>
                <a:lnTo>
                  <a:pt x="204" y="1088"/>
                </a:lnTo>
                <a:lnTo>
                  <a:pt x="186" y="1049"/>
                </a:lnTo>
                <a:lnTo>
                  <a:pt x="171" y="1013"/>
                </a:lnTo>
                <a:lnTo>
                  <a:pt x="156" y="982"/>
                </a:lnTo>
                <a:lnTo>
                  <a:pt x="140" y="953"/>
                </a:lnTo>
                <a:lnTo>
                  <a:pt x="125" y="928"/>
                </a:lnTo>
                <a:lnTo>
                  <a:pt x="111" y="907"/>
                </a:lnTo>
                <a:lnTo>
                  <a:pt x="100" y="890"/>
                </a:lnTo>
                <a:lnTo>
                  <a:pt x="86" y="873"/>
                </a:lnTo>
                <a:lnTo>
                  <a:pt x="71" y="859"/>
                </a:lnTo>
                <a:lnTo>
                  <a:pt x="58" y="848"/>
                </a:lnTo>
                <a:lnTo>
                  <a:pt x="44" y="838"/>
                </a:lnTo>
                <a:lnTo>
                  <a:pt x="29" y="832"/>
                </a:lnTo>
                <a:lnTo>
                  <a:pt x="15" y="827"/>
                </a:lnTo>
                <a:lnTo>
                  <a:pt x="0" y="825"/>
                </a:lnTo>
                <a:lnTo>
                  <a:pt x="19" y="806"/>
                </a:lnTo>
                <a:lnTo>
                  <a:pt x="38" y="790"/>
                </a:lnTo>
                <a:lnTo>
                  <a:pt x="58" y="777"/>
                </a:lnTo>
                <a:lnTo>
                  <a:pt x="77" y="765"/>
                </a:lnTo>
                <a:lnTo>
                  <a:pt x="94" y="758"/>
                </a:lnTo>
                <a:lnTo>
                  <a:pt x="109" y="752"/>
                </a:lnTo>
                <a:lnTo>
                  <a:pt x="127" y="748"/>
                </a:lnTo>
                <a:lnTo>
                  <a:pt x="142" y="746"/>
                </a:lnTo>
                <a:lnTo>
                  <a:pt x="163" y="750"/>
                </a:lnTo>
                <a:lnTo>
                  <a:pt x="184" y="761"/>
                </a:lnTo>
                <a:lnTo>
                  <a:pt x="207" y="779"/>
                </a:lnTo>
                <a:lnTo>
                  <a:pt x="231" y="806"/>
                </a:lnTo>
                <a:lnTo>
                  <a:pt x="254" y="838"/>
                </a:lnTo>
                <a:lnTo>
                  <a:pt x="277" y="878"/>
                </a:lnTo>
                <a:lnTo>
                  <a:pt x="302" y="924"/>
                </a:lnTo>
                <a:lnTo>
                  <a:pt x="327" y="980"/>
                </a:lnTo>
                <a:lnTo>
                  <a:pt x="363" y="1063"/>
                </a:lnTo>
                <a:lnTo>
                  <a:pt x="409" y="982"/>
                </a:lnTo>
                <a:lnTo>
                  <a:pt x="457" y="901"/>
                </a:lnTo>
                <a:lnTo>
                  <a:pt x="507" y="823"/>
                </a:lnTo>
                <a:lnTo>
                  <a:pt x="561" y="744"/>
                </a:lnTo>
                <a:lnTo>
                  <a:pt x="615" y="669"/>
                </a:lnTo>
                <a:lnTo>
                  <a:pt x="672" y="596"/>
                </a:lnTo>
                <a:lnTo>
                  <a:pt x="732" y="524"/>
                </a:lnTo>
                <a:lnTo>
                  <a:pt x="795" y="453"/>
                </a:lnTo>
                <a:lnTo>
                  <a:pt x="859" y="385"/>
                </a:lnTo>
                <a:lnTo>
                  <a:pt x="924" y="320"/>
                </a:lnTo>
                <a:lnTo>
                  <a:pt x="989" y="259"/>
                </a:lnTo>
                <a:lnTo>
                  <a:pt x="1055" y="199"/>
                </a:lnTo>
                <a:lnTo>
                  <a:pt x="1124" y="144"/>
                </a:lnTo>
                <a:lnTo>
                  <a:pt x="1191" y="92"/>
                </a:lnTo>
                <a:lnTo>
                  <a:pt x="1260" y="44"/>
                </a:lnTo>
                <a:lnTo>
                  <a:pt x="1331" y="0"/>
                </a:lnTo>
                <a:close/>
              </a:path>
            </a:pathLst>
          </a:custGeom>
          <a:solidFill>
            <a:srgbClr val="FFC000"/>
          </a:solidFill>
          <a:ln>
            <a:noFill/>
          </a:ln>
          <a:extLst/>
        </p:spPr>
        <p:txBody>
          <a:bodyPr lIns="68580" tIns="34290" rIns="68580" bIns="34290"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
        <p:nvSpPr>
          <p:cNvPr id="3" name="TextBox 2"/>
          <p:cNvSpPr txBox="1"/>
          <p:nvPr/>
        </p:nvSpPr>
        <p:spPr>
          <a:xfrm>
            <a:off x="974142" y="1124883"/>
            <a:ext cx="3118078" cy="553998"/>
          </a:xfrm>
          <a:prstGeom prst="rect">
            <a:avLst/>
          </a:prstGeom>
          <a:noFill/>
        </p:spPr>
        <p:txBody>
          <a:bodyPr wrap="square" rtlCol="0">
            <a:spAutoFit/>
          </a:bodyPr>
          <a:lstStyle/>
          <a:p>
            <a:pPr>
              <a:lnSpc>
                <a:spcPct val="150000"/>
              </a:lnSpc>
            </a:pPr>
            <a:r>
              <a:rPr lang="zh-CN" altLang="en-US" sz="2000" b="1" dirty="0" smtClean="0">
                <a:latin typeface="微软雅黑" pitchFamily="34" charset="-122"/>
                <a:ea typeface="微软雅黑" pitchFamily="34" charset="-122"/>
              </a:rPr>
              <a:t>我国企业采用账户式结构：</a:t>
            </a:r>
            <a:endParaRPr lang="zh-CN" altLang="en-US" sz="2000" b="1"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3981164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Placeholder 3"/>
          <p:cNvSpPr txBox="1">
            <a:spLocks/>
          </p:cNvSpPr>
          <p:nvPr>
            <p:custDataLst>
              <p:tags r:id="rId2"/>
            </p:custDataLst>
          </p:nvPr>
        </p:nvSpPr>
        <p:spPr bwMode="auto">
          <a:xfrm>
            <a:off x="17466" y="1910955"/>
            <a:ext cx="1641475" cy="1177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spcBef>
                <a:spcPct val="20000"/>
              </a:spcBef>
              <a:buFont typeface="Arial" charset="0"/>
              <a:buNone/>
            </a:pPr>
            <a:r>
              <a:rPr lang="en-US" altLang="zh-CN" sz="8600" b="1" dirty="0" smtClean="0">
                <a:solidFill>
                  <a:srgbClr val="084CA1"/>
                </a:solidFill>
                <a:latin typeface="Arial" charset="0"/>
                <a:cs typeface="Arial" charset="0"/>
              </a:rPr>
              <a:t>03</a:t>
            </a:r>
            <a:endParaRPr lang="en-US" altLang="zh-CN" sz="8600" b="1" dirty="0">
              <a:solidFill>
                <a:srgbClr val="084CA1"/>
              </a:solidFill>
              <a:latin typeface="Arial" charset="0"/>
              <a:cs typeface="Arial" charset="0"/>
            </a:endParaRPr>
          </a:p>
        </p:txBody>
      </p:sp>
      <p:sp>
        <p:nvSpPr>
          <p:cNvPr id="19" name="等腰三角形 18"/>
          <p:cNvSpPr/>
          <p:nvPr>
            <p:custDataLst>
              <p:tags r:id="rId3"/>
            </p:custDataLst>
          </p:nvPr>
        </p:nvSpPr>
        <p:spPr>
          <a:xfrm rot="9233090">
            <a:off x="7207250" y="1840708"/>
            <a:ext cx="266700" cy="172641"/>
          </a:xfrm>
          <a:prstGeom prst="triangle">
            <a:avLst/>
          </a:prstGeom>
          <a:solidFill>
            <a:srgbClr val="3B8DE9">
              <a:lumMod val="20000"/>
              <a:lumOff val="8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0" name="等腰三角形 19"/>
          <p:cNvSpPr/>
          <p:nvPr>
            <p:custDataLst>
              <p:tags r:id="rId4"/>
            </p:custDataLst>
          </p:nvPr>
        </p:nvSpPr>
        <p:spPr>
          <a:xfrm rot="15569576">
            <a:off x="6904437" y="2303860"/>
            <a:ext cx="297656" cy="342900"/>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1" name="等腰三角形 20"/>
          <p:cNvSpPr/>
          <p:nvPr>
            <p:custDataLst>
              <p:tags r:id="rId5"/>
            </p:custDataLst>
          </p:nvPr>
        </p:nvSpPr>
        <p:spPr>
          <a:xfrm rot="21371394">
            <a:off x="6723063" y="1353744"/>
            <a:ext cx="266700" cy="172640"/>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2" name="等腰三角形 21"/>
          <p:cNvSpPr/>
          <p:nvPr>
            <p:custDataLst>
              <p:tags r:id="rId6"/>
            </p:custDataLst>
          </p:nvPr>
        </p:nvSpPr>
        <p:spPr>
          <a:xfrm rot="12912161">
            <a:off x="7764463" y="2615807"/>
            <a:ext cx="944562" cy="611981"/>
          </a:xfrm>
          <a:prstGeom prst="triangl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3" name="等腰三角形 22"/>
          <p:cNvSpPr/>
          <p:nvPr>
            <p:custDataLst>
              <p:tags r:id="rId7"/>
            </p:custDataLst>
          </p:nvPr>
        </p:nvSpPr>
        <p:spPr>
          <a:xfrm rot="12912161">
            <a:off x="7632700" y="2570561"/>
            <a:ext cx="1176338" cy="760809"/>
          </a:xfrm>
          <a:prstGeom prst="triangle">
            <a:avLst/>
          </a:prstGeom>
          <a:noFill/>
          <a:ln w="12700" cap="flat" cmpd="sng" algn="ctr">
            <a:solidFill>
              <a:srgbClr val="3B8DE9"/>
            </a:solid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4" name="椭圆 23"/>
          <p:cNvSpPr/>
          <p:nvPr>
            <p:custDataLst>
              <p:tags r:id="rId8"/>
            </p:custDataLst>
          </p:nvPr>
        </p:nvSpPr>
        <p:spPr>
          <a:xfrm rot="9110320">
            <a:off x="8953500" y="2844407"/>
            <a:ext cx="114300" cy="86915"/>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latin typeface="Calibri"/>
              <a:ea typeface="幼圆"/>
            </a:endParaRPr>
          </a:p>
        </p:txBody>
      </p:sp>
      <p:sp>
        <p:nvSpPr>
          <p:cNvPr id="25" name="椭圆 24"/>
          <p:cNvSpPr/>
          <p:nvPr>
            <p:custDataLst>
              <p:tags r:id="rId9"/>
            </p:custDataLst>
          </p:nvPr>
        </p:nvSpPr>
        <p:spPr>
          <a:xfrm rot="9110320">
            <a:off x="7864476" y="3221832"/>
            <a:ext cx="115888" cy="86916"/>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latin typeface="Calibri"/>
              <a:ea typeface="幼圆"/>
            </a:endParaRPr>
          </a:p>
        </p:txBody>
      </p:sp>
      <p:sp>
        <p:nvSpPr>
          <p:cNvPr id="26" name="椭圆 25"/>
          <p:cNvSpPr/>
          <p:nvPr>
            <p:custDataLst>
              <p:tags r:id="rId10"/>
            </p:custDataLst>
          </p:nvPr>
        </p:nvSpPr>
        <p:spPr>
          <a:xfrm rot="9110320">
            <a:off x="7981950" y="2349106"/>
            <a:ext cx="114300" cy="86915"/>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latin typeface="Calibri"/>
              <a:ea typeface="幼圆"/>
            </a:endParaRPr>
          </a:p>
        </p:txBody>
      </p:sp>
      <p:sp>
        <p:nvSpPr>
          <p:cNvPr id="27" name="等腰三角形 26"/>
          <p:cNvSpPr/>
          <p:nvPr>
            <p:custDataLst>
              <p:tags r:id="rId11"/>
            </p:custDataLst>
          </p:nvPr>
        </p:nvSpPr>
        <p:spPr>
          <a:xfrm rot="18210217">
            <a:off x="6330157" y="1608538"/>
            <a:ext cx="95250" cy="109537"/>
          </a:xfrm>
          <a:prstGeom prst="triangle">
            <a:avLst/>
          </a:prstGeom>
          <a:solidFill>
            <a:srgbClr val="3B8DE9">
              <a:lumMod val="20000"/>
              <a:lumOff val="8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8" name="等腰三角形 27"/>
          <p:cNvSpPr/>
          <p:nvPr>
            <p:custDataLst>
              <p:tags r:id="rId12"/>
            </p:custDataLst>
          </p:nvPr>
        </p:nvSpPr>
        <p:spPr>
          <a:xfrm rot="8748521">
            <a:off x="6672266" y="1735932"/>
            <a:ext cx="128587" cy="82154"/>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cxnSp>
        <p:nvCxnSpPr>
          <p:cNvPr id="3087" name="Straight Connector 13"/>
          <p:cNvCxnSpPr>
            <a:cxnSpLocks noChangeShapeType="1"/>
          </p:cNvCxnSpPr>
          <p:nvPr>
            <p:custDataLst>
              <p:tags r:id="rId13"/>
            </p:custDataLst>
          </p:nvPr>
        </p:nvCxnSpPr>
        <p:spPr bwMode="auto">
          <a:xfrm flipH="1">
            <a:off x="0" y="3082529"/>
            <a:ext cx="6732588" cy="0"/>
          </a:xfrm>
          <a:prstGeom prst="line">
            <a:avLst/>
          </a:prstGeom>
          <a:noFill/>
          <a:ln w="19050" cap="sq" algn="ctr">
            <a:solidFill>
              <a:srgbClr val="084CA1"/>
            </a:solidFill>
            <a:miter lim="800000"/>
            <a:headEnd type="oval" w="med" len="med"/>
            <a:tailEnd/>
          </a:ln>
          <a:extLst>
            <a:ext uri="{909E8E84-426E-40DD-AFC4-6F175D3DCCD1}">
              <a14:hiddenFill xmlns:a14="http://schemas.microsoft.com/office/drawing/2010/main">
                <a:noFill/>
              </a14:hiddenFill>
            </a:ext>
          </a:extLst>
        </p:spPr>
      </p:cxnSp>
      <p:sp>
        <p:nvSpPr>
          <p:cNvPr id="3075" name="文本框 16"/>
          <p:cNvSpPr txBox="1">
            <a:spLocks noChangeArrowheads="1"/>
          </p:cNvSpPr>
          <p:nvPr>
            <p:custDataLst>
              <p:tags r:id="rId14"/>
            </p:custDataLst>
          </p:nvPr>
        </p:nvSpPr>
        <p:spPr bwMode="auto">
          <a:xfrm>
            <a:off x="1558927" y="2357441"/>
            <a:ext cx="5781673" cy="564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0" tIns="34286" rIns="68570" bIns="34286" anchor="b">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4400" b="1" dirty="0" smtClean="0">
                <a:solidFill>
                  <a:srgbClr val="084CA1"/>
                </a:solidFill>
                <a:latin typeface="微软雅黑" pitchFamily="34" charset="-122"/>
                <a:ea typeface="微软雅黑" pitchFamily="34" charset="-122"/>
                <a:cs typeface="Arial" charset="0"/>
                <a:sym typeface="Microsoft YaHei"/>
              </a:rPr>
              <a:t>资产负债表的编制</a:t>
            </a:r>
            <a:endParaRPr lang="zh-CN" altLang="en-US" sz="4400" b="1" dirty="0">
              <a:solidFill>
                <a:srgbClr val="084CA1"/>
              </a:solidFill>
              <a:latin typeface="微软雅黑" pitchFamily="34" charset="-122"/>
              <a:ea typeface="微软雅黑" pitchFamily="34" charset="-122"/>
              <a:cs typeface="Arial" charset="0"/>
              <a:sym typeface="Microsoft YaHei"/>
            </a:endParaRPr>
          </a:p>
        </p:txBody>
      </p:sp>
    </p:spTree>
    <p:custDataLst>
      <p:tags r:id="rId1"/>
    </p:custDataLst>
    <p:extLst>
      <p:ext uri="{BB962C8B-B14F-4D97-AF65-F5344CB8AC3E}">
        <p14:creationId xmlns:p14="http://schemas.microsoft.com/office/powerpoint/2010/main" val="34568131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资产负债表“年初余额”栏的填列方法</a:t>
            </a:r>
            <a:endParaRPr lang="zh-CN" altLang="en-US" sz="2600" kern="0" dirty="0">
              <a:solidFill>
                <a:srgbClr val="084CA1"/>
              </a:solidFill>
              <a:latin typeface="微软雅黑"/>
              <a:ea typeface="微软雅黑"/>
            </a:endParaRPr>
          </a:p>
        </p:txBody>
      </p:sp>
      <p:graphicFrame>
        <p:nvGraphicFramePr>
          <p:cNvPr id="14" name="表格 13"/>
          <p:cNvGraphicFramePr>
            <a:graphicFrameLocks noGrp="1"/>
          </p:cNvGraphicFramePr>
          <p:nvPr>
            <p:extLst>
              <p:ext uri="{D42A27DB-BD31-4B8C-83A1-F6EECF244321}">
                <p14:modId xmlns:p14="http://schemas.microsoft.com/office/powerpoint/2010/main" val="2609907034"/>
              </p:ext>
            </p:extLst>
          </p:nvPr>
        </p:nvGraphicFramePr>
        <p:xfrm>
          <a:off x="683568" y="1457007"/>
          <a:ext cx="8003232" cy="3291840"/>
        </p:xfrm>
        <a:graphic>
          <a:graphicData uri="http://schemas.openxmlformats.org/drawingml/2006/table">
            <a:tbl>
              <a:tblPr firstRow="1" firstCol="1" bandRow="1"/>
              <a:tblGrid>
                <a:gridCol w="1512168"/>
                <a:gridCol w="1080120"/>
                <a:gridCol w="1152128"/>
                <a:gridCol w="2016224"/>
                <a:gridCol w="1152128"/>
                <a:gridCol w="1090464"/>
              </a:tblGrid>
              <a:tr h="0">
                <a:tc>
                  <a:txBody>
                    <a:bodyPr/>
                    <a:lstStyle/>
                    <a:p>
                      <a:pPr indent="266700" algn="just">
                        <a:lnSpc>
                          <a:spcPct val="100000"/>
                        </a:lnSpc>
                        <a:spcAft>
                          <a:spcPts val="0"/>
                        </a:spcAft>
                      </a:pPr>
                      <a:endParaRPr lang="zh-CN" sz="1800" kern="100" dirty="0">
                        <a:effectLst/>
                        <a:latin typeface="楷体" pitchFamily="49" charset="-122"/>
                        <a:ea typeface="楷体" pitchFamily="49" charset="-122"/>
                        <a:cs typeface="Times New Roman"/>
                      </a:endParaRPr>
                    </a:p>
                  </a:txBody>
                  <a:tcPr marL="68580" marR="68580" marT="0" marB="0" anchor="ctr">
                    <a:lnL>
                      <a:noFill/>
                    </a:lnL>
                    <a:lnR>
                      <a:noFill/>
                    </a:lnR>
                    <a:lnT>
                      <a:noFill/>
                    </a:lnT>
                    <a:lnB>
                      <a:noFill/>
                    </a:lnB>
                  </a:tcPr>
                </a:tc>
                <a:tc gridSpan="5">
                  <a:txBody>
                    <a:bodyPr/>
                    <a:lstStyle/>
                    <a:p>
                      <a:pPr marL="0" marR="0" indent="266700" algn="l" defTabSz="914310" rtl="0" eaLnBrk="1" fontAlgn="auto" latinLnBrk="0" hangingPunct="1">
                        <a:lnSpc>
                          <a:spcPct val="100000"/>
                        </a:lnSpc>
                        <a:spcBef>
                          <a:spcPts val="0"/>
                        </a:spcBef>
                        <a:spcAft>
                          <a:spcPts val="0"/>
                        </a:spcAft>
                        <a:buClrTx/>
                        <a:buSzTx/>
                        <a:buFontTx/>
                        <a:buNone/>
                        <a:tabLst/>
                        <a:defRPr/>
                      </a:pPr>
                      <a:r>
                        <a:rPr lang="en-US" sz="1800" kern="100" baseline="0" dirty="0" smtClean="0">
                          <a:effectLst/>
                          <a:latin typeface="楷体" pitchFamily="49" charset="-122"/>
                          <a:ea typeface="楷体" pitchFamily="49" charset="-122"/>
                          <a:cs typeface="Times New Roman"/>
                        </a:rPr>
                        <a:t>               </a:t>
                      </a:r>
                      <a:r>
                        <a:rPr lang="en-US" sz="1800" kern="100" dirty="0" smtClean="0">
                          <a:effectLst/>
                          <a:latin typeface="楷体" pitchFamily="49" charset="-122"/>
                          <a:ea typeface="楷体" pitchFamily="49" charset="-122"/>
                          <a:cs typeface="Times New Roman"/>
                        </a:rPr>
                        <a:t> </a:t>
                      </a:r>
                      <a:r>
                        <a:rPr lang="zh-CN" sz="1800" kern="100" dirty="0" smtClean="0">
                          <a:effectLst/>
                          <a:latin typeface="楷体" pitchFamily="49" charset="-122"/>
                          <a:ea typeface="楷体" pitchFamily="49" charset="-122"/>
                          <a:cs typeface="Times New Roman"/>
                        </a:rPr>
                        <a:t>资产负债表</a:t>
                      </a:r>
                      <a:r>
                        <a:rPr lang="en-US" altLang="zh-CN" sz="1800" kern="100" dirty="0" smtClean="0">
                          <a:effectLst/>
                          <a:latin typeface="楷体" pitchFamily="49" charset="-122"/>
                          <a:ea typeface="楷体" pitchFamily="49" charset="-122"/>
                          <a:cs typeface="Times New Roman"/>
                        </a:rPr>
                        <a:t>                 </a:t>
                      </a:r>
                      <a:r>
                        <a:rPr lang="zh-CN" altLang="zh-CN" sz="1800" kern="100" dirty="0" smtClean="0">
                          <a:effectLst/>
                          <a:latin typeface="楷体" pitchFamily="49" charset="-122"/>
                          <a:ea typeface="楷体" pitchFamily="49" charset="-122"/>
                          <a:cs typeface="Times New Roman"/>
                        </a:rPr>
                        <a:t>会企</a:t>
                      </a:r>
                      <a:r>
                        <a:rPr lang="en-US" altLang="zh-CN" sz="1800" kern="100" dirty="0" smtClean="0">
                          <a:effectLst/>
                          <a:latin typeface="楷体" pitchFamily="49" charset="-122"/>
                          <a:ea typeface="楷体" pitchFamily="49" charset="-122"/>
                          <a:cs typeface="Times New Roman"/>
                        </a:rPr>
                        <a:t>01</a:t>
                      </a:r>
                      <a:r>
                        <a:rPr lang="zh-CN" altLang="zh-CN" sz="1800" kern="100" dirty="0" smtClean="0">
                          <a:effectLst/>
                          <a:latin typeface="楷体" pitchFamily="49" charset="-122"/>
                          <a:ea typeface="楷体" pitchFamily="49" charset="-122"/>
                          <a:cs typeface="Times New Roman"/>
                        </a:rPr>
                        <a:t>表</a:t>
                      </a:r>
                    </a:p>
                  </a:txBody>
                  <a:tcPr marL="68580" marR="68580" marT="0" marB="0" anchor="ctr">
                    <a:lnL>
                      <a:noFill/>
                    </a:lnL>
                    <a:lnR>
                      <a:noFill/>
                    </a:lnR>
                    <a:lnT>
                      <a:noFill/>
                    </a:lnT>
                    <a:lnB>
                      <a:noFill/>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0">
                <a:tc>
                  <a:txBody>
                    <a:bodyPr/>
                    <a:lstStyle/>
                    <a:p>
                      <a:pPr algn="l">
                        <a:lnSpc>
                          <a:spcPct val="100000"/>
                        </a:lnSpc>
                        <a:spcAft>
                          <a:spcPts val="0"/>
                        </a:spcAft>
                      </a:pPr>
                      <a:endParaRPr lang="zh-CN" sz="1800" kern="100" dirty="0">
                        <a:effectLst/>
                        <a:latin typeface="楷体" pitchFamily="49" charset="-122"/>
                        <a:ea typeface="楷体" pitchFamily="49" charset="-122"/>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gridSpan="3">
                  <a:txBody>
                    <a:bodyPr/>
                    <a:lstStyle/>
                    <a:p>
                      <a:pPr algn="l">
                        <a:lnSpc>
                          <a:spcPct val="100000"/>
                        </a:lnSpc>
                        <a:spcAft>
                          <a:spcPts val="0"/>
                        </a:spcAft>
                      </a:pPr>
                      <a:r>
                        <a:rPr lang="en-US" sz="1800" kern="100" dirty="0">
                          <a:effectLst/>
                          <a:latin typeface="楷体" pitchFamily="49" charset="-122"/>
                          <a:ea typeface="楷体" pitchFamily="49" charset="-122"/>
                          <a:cs typeface="Times New Roman"/>
                        </a:rPr>
                        <a:t>    </a:t>
                      </a:r>
                      <a:r>
                        <a:rPr lang="en-US" sz="1800" kern="100" dirty="0" smtClean="0">
                          <a:effectLst/>
                          <a:latin typeface="楷体" pitchFamily="49" charset="-122"/>
                          <a:ea typeface="楷体" pitchFamily="49" charset="-122"/>
                          <a:cs typeface="Times New Roman"/>
                        </a:rPr>
                        <a:t>         </a:t>
                      </a:r>
                      <a:r>
                        <a:rPr lang="en-US" sz="1800" u="sng" kern="100" dirty="0" smtClean="0">
                          <a:effectLst/>
                          <a:latin typeface="楷体" pitchFamily="49" charset="-122"/>
                          <a:ea typeface="楷体" pitchFamily="49" charset="-122"/>
                          <a:cs typeface="Times New Roman"/>
                        </a:rPr>
                        <a:t>     </a:t>
                      </a:r>
                      <a:r>
                        <a:rPr lang="zh-CN" sz="1800" kern="100" dirty="0">
                          <a:effectLst/>
                          <a:latin typeface="楷体" pitchFamily="49" charset="-122"/>
                          <a:ea typeface="楷体" pitchFamily="49" charset="-122"/>
                          <a:cs typeface="Times New Roman"/>
                        </a:rPr>
                        <a:t>年</a:t>
                      </a:r>
                      <a:r>
                        <a:rPr lang="en-US" sz="1800" u="sng" kern="100" dirty="0">
                          <a:effectLst/>
                          <a:latin typeface="楷体" pitchFamily="49" charset="-122"/>
                          <a:ea typeface="楷体" pitchFamily="49" charset="-122"/>
                          <a:cs typeface="Times New Roman"/>
                        </a:rPr>
                        <a:t>    </a:t>
                      </a:r>
                      <a:r>
                        <a:rPr lang="zh-CN" sz="1800" kern="100" dirty="0">
                          <a:effectLst/>
                          <a:latin typeface="楷体" pitchFamily="49" charset="-122"/>
                          <a:ea typeface="楷体" pitchFamily="49" charset="-122"/>
                          <a:cs typeface="Times New Roman"/>
                        </a:rPr>
                        <a:t>月</a:t>
                      </a:r>
                      <a:r>
                        <a:rPr lang="en-US" sz="1800" u="sng" kern="100" dirty="0">
                          <a:effectLst/>
                          <a:latin typeface="楷体" pitchFamily="49" charset="-122"/>
                          <a:ea typeface="楷体" pitchFamily="49" charset="-122"/>
                          <a:cs typeface="Times New Roman"/>
                        </a:rPr>
                        <a:t>    </a:t>
                      </a:r>
                      <a:r>
                        <a:rPr lang="zh-CN" sz="1800" kern="100" dirty="0">
                          <a:effectLst/>
                          <a:latin typeface="楷体" pitchFamily="49" charset="-122"/>
                          <a:ea typeface="楷体" pitchFamily="49" charset="-122"/>
                          <a:cs typeface="Times New Roman"/>
                        </a:rPr>
                        <a:t>日</a:t>
                      </a: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gridSpan="2">
                  <a:txBody>
                    <a:bodyPr/>
                    <a:lstStyle/>
                    <a:p>
                      <a:pPr marR="266700" algn="r">
                        <a:lnSpc>
                          <a:spcPct val="100000"/>
                        </a:lnSpc>
                        <a:spcAft>
                          <a:spcPts val="0"/>
                        </a:spcAft>
                      </a:pPr>
                      <a:r>
                        <a:rPr lang="zh-CN" sz="1800" kern="100" dirty="0">
                          <a:effectLst/>
                          <a:latin typeface="楷体" pitchFamily="49" charset="-122"/>
                          <a:ea typeface="楷体" pitchFamily="49" charset="-122"/>
                          <a:cs typeface="Times New Roman"/>
                        </a:rPr>
                        <a:t>单位：元</a:t>
                      </a: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r>
              <a:tr h="0">
                <a:tc>
                  <a:txBody>
                    <a:bodyPr/>
                    <a:lstStyle/>
                    <a:p>
                      <a:pPr algn="ctr">
                        <a:lnSpc>
                          <a:spcPct val="100000"/>
                        </a:lnSpc>
                        <a:spcAft>
                          <a:spcPts val="0"/>
                        </a:spcAft>
                      </a:pPr>
                      <a:r>
                        <a:rPr lang="zh-CN" altLang="en-US" sz="1800" b="1" kern="100" dirty="0" smtClean="0">
                          <a:effectLst/>
                          <a:latin typeface="楷体" pitchFamily="49" charset="-122"/>
                          <a:ea typeface="楷体" pitchFamily="49" charset="-122"/>
                          <a:cs typeface="Times New Roman"/>
                        </a:rPr>
                        <a:t>资产</a:t>
                      </a:r>
                      <a:endParaRPr lang="zh-CN" sz="1800" b="1" kern="100" dirty="0">
                        <a:effectLst/>
                        <a:latin typeface="楷体" pitchFamily="49" charset="-122"/>
                        <a:ea typeface="楷体" pitchFamily="49" charset="-122"/>
                        <a:cs typeface="Times New Roman"/>
                      </a:endParaRPr>
                    </a:p>
                  </a:txBody>
                  <a:tcPr marL="68580" marR="68580" marT="0" marB="0" anchor="ctr">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zh-CN" sz="1800" b="1" kern="100" dirty="0">
                          <a:effectLst/>
                          <a:latin typeface="楷体" pitchFamily="49" charset="-122"/>
                          <a:ea typeface="楷体" pitchFamily="49" charset="-122"/>
                          <a:cs typeface="Times New Roman"/>
                        </a:rPr>
                        <a:t>期末余额</a:t>
                      </a:r>
                      <a:endParaRPr lang="zh-CN" sz="1800" kern="100" dirty="0">
                        <a:effectLst/>
                        <a:latin typeface="楷体" pitchFamily="49" charset="-122"/>
                        <a:ea typeface="楷体" pitchFamily="49"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zh-CN" sz="1800" b="1" kern="100" dirty="0">
                          <a:effectLst/>
                          <a:latin typeface="楷体" pitchFamily="49" charset="-122"/>
                          <a:ea typeface="楷体" pitchFamily="49" charset="-122"/>
                          <a:cs typeface="Times New Roman"/>
                        </a:rPr>
                        <a:t>年初余额</a:t>
                      </a:r>
                      <a:endParaRPr lang="zh-CN" sz="1800" kern="100" dirty="0">
                        <a:effectLst/>
                        <a:latin typeface="楷体" pitchFamily="49" charset="-122"/>
                        <a:ea typeface="楷体" pitchFamily="49"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zh-CN" sz="1800" b="1" kern="100" dirty="0">
                          <a:effectLst/>
                          <a:latin typeface="楷体" pitchFamily="49" charset="-122"/>
                          <a:ea typeface="楷体" pitchFamily="49" charset="-122"/>
                          <a:cs typeface="Times New Roman"/>
                        </a:rPr>
                        <a:t>负债和所有者权益</a:t>
                      </a:r>
                      <a:endParaRPr lang="zh-CN" sz="1800" kern="100" dirty="0">
                        <a:effectLst/>
                        <a:latin typeface="楷体" pitchFamily="49" charset="-122"/>
                        <a:ea typeface="楷体" pitchFamily="49" charset="-122"/>
                        <a:cs typeface="Times New Roman"/>
                      </a:endParaRPr>
                    </a:p>
                    <a:p>
                      <a:pPr algn="ctr">
                        <a:lnSpc>
                          <a:spcPct val="100000"/>
                        </a:lnSpc>
                        <a:spcAft>
                          <a:spcPts val="0"/>
                        </a:spcAft>
                      </a:pPr>
                      <a:r>
                        <a:rPr lang="zh-CN" sz="1800" b="1" kern="100" dirty="0">
                          <a:effectLst/>
                          <a:latin typeface="楷体" pitchFamily="49" charset="-122"/>
                          <a:ea typeface="楷体" pitchFamily="49" charset="-122"/>
                          <a:cs typeface="Times New Roman"/>
                        </a:rPr>
                        <a:t>（或股东权益）</a:t>
                      </a:r>
                      <a:endParaRPr lang="zh-CN" sz="1800" kern="100" dirty="0">
                        <a:effectLst/>
                        <a:latin typeface="楷体" pitchFamily="49" charset="-122"/>
                        <a:ea typeface="楷体" pitchFamily="49"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zh-CN" sz="1800" b="1" kern="100" dirty="0">
                          <a:effectLst/>
                          <a:latin typeface="楷体" pitchFamily="49" charset="-122"/>
                          <a:ea typeface="楷体" pitchFamily="49" charset="-122"/>
                          <a:cs typeface="Times New Roman"/>
                        </a:rPr>
                        <a:t>期末余额</a:t>
                      </a:r>
                      <a:endParaRPr lang="zh-CN" sz="1800" kern="100" dirty="0">
                        <a:effectLst/>
                        <a:latin typeface="楷体" pitchFamily="49" charset="-122"/>
                        <a:ea typeface="楷体" pitchFamily="49"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zh-CN" sz="1800" b="1" kern="100" dirty="0">
                          <a:effectLst/>
                          <a:latin typeface="楷体" pitchFamily="49" charset="-122"/>
                          <a:ea typeface="楷体" pitchFamily="49" charset="-122"/>
                          <a:cs typeface="Times New Roman"/>
                        </a:rPr>
                        <a:t>年初余额</a:t>
                      </a:r>
                      <a:endParaRPr lang="zh-CN" sz="1800" kern="100" dirty="0">
                        <a:effectLst/>
                        <a:latin typeface="楷体" pitchFamily="49" charset="-122"/>
                        <a:ea typeface="楷体" pitchFamily="49" charset="-122"/>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l">
                        <a:lnSpc>
                          <a:spcPct val="100000"/>
                        </a:lnSpc>
                        <a:spcAft>
                          <a:spcPts val="0"/>
                        </a:spcAft>
                      </a:pPr>
                      <a:r>
                        <a:rPr lang="en-US" sz="1800" kern="100" dirty="0">
                          <a:effectLst/>
                          <a:latin typeface="楷体" pitchFamily="49" charset="-122"/>
                          <a:ea typeface="楷体" pitchFamily="49" charset="-122"/>
                          <a:cs typeface="Times New Roman"/>
                        </a:rPr>
                        <a:t> </a:t>
                      </a:r>
                      <a:r>
                        <a:rPr lang="zh-CN" altLang="en-US" sz="1800" kern="100" dirty="0" smtClean="0">
                          <a:effectLst/>
                          <a:latin typeface="楷体" pitchFamily="49" charset="-122"/>
                          <a:ea typeface="楷体" pitchFamily="49" charset="-122"/>
                          <a:cs typeface="Times New Roman"/>
                        </a:rPr>
                        <a:t>流动资产</a:t>
                      </a:r>
                      <a:endParaRPr lang="zh-CN" sz="1800" kern="100" dirty="0">
                        <a:effectLst/>
                        <a:latin typeface="楷体" pitchFamily="49" charset="-122"/>
                        <a:ea typeface="楷体" pitchFamily="49" charset="-122"/>
                        <a:cs typeface="Times New Roman"/>
                      </a:endParaRPr>
                    </a:p>
                  </a:txBody>
                  <a:tcPr marL="68580" marR="68580" marT="0" marB="0">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altLang="en-US" dirty="0">
                        <a:latin typeface="楷体" pitchFamily="49" charset="-122"/>
                        <a:ea typeface="楷体" pitchFamily="49"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r>
                        <a:rPr lang="en-US" sz="1800" kern="100" dirty="0">
                          <a:effectLst/>
                          <a:latin typeface="楷体" pitchFamily="49" charset="-122"/>
                          <a:ea typeface="楷体" pitchFamily="49" charset="-122"/>
                          <a:cs typeface="Times New Roman"/>
                        </a:rPr>
                        <a:t> </a:t>
                      </a:r>
                      <a:endParaRPr lang="zh-CN" sz="1800" kern="100" dirty="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r>
                        <a:rPr lang="zh-CN" altLang="en-US" sz="1800" kern="100" dirty="0" smtClean="0">
                          <a:effectLst/>
                          <a:latin typeface="楷体" pitchFamily="49" charset="-122"/>
                          <a:ea typeface="楷体" pitchFamily="49" charset="-122"/>
                          <a:cs typeface="Times New Roman"/>
                        </a:rPr>
                        <a:t>流动负债</a:t>
                      </a:r>
                      <a:endParaRPr lang="zh-CN" sz="1800" kern="100" dirty="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endParaRPr lang="zh-CN" sz="1800" kern="100" dirty="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endParaRPr lang="en-US" altLang="zh-CN" sz="1800" kern="100" dirty="0" smtClean="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l">
                        <a:lnSpc>
                          <a:spcPct val="100000"/>
                        </a:lnSpc>
                        <a:spcAft>
                          <a:spcPts val="0"/>
                        </a:spcAft>
                      </a:pPr>
                      <a:r>
                        <a:rPr lang="en-US" altLang="zh-CN" sz="1800" kern="100" dirty="0" smtClean="0">
                          <a:effectLst/>
                          <a:latin typeface="楷体" pitchFamily="49" charset="-122"/>
                          <a:ea typeface="楷体" pitchFamily="49" charset="-122"/>
                          <a:cs typeface="Times New Roman"/>
                        </a:rPr>
                        <a:t>……</a:t>
                      </a:r>
                      <a:endParaRPr lang="zh-CN" sz="1800" kern="100" dirty="0">
                        <a:effectLst/>
                        <a:latin typeface="楷体" pitchFamily="49" charset="-122"/>
                        <a:ea typeface="楷体" pitchFamily="49" charset="-122"/>
                        <a:cs typeface="Times New Roman"/>
                      </a:endParaRPr>
                    </a:p>
                  </a:txBody>
                  <a:tcPr marL="68580" marR="68580" marT="0" marB="0">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altLang="en-US">
                        <a:latin typeface="楷体" pitchFamily="49" charset="-122"/>
                        <a:ea typeface="楷体" pitchFamily="49"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endParaRPr lang="zh-CN" sz="1800" kern="100" dirty="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r>
                        <a:rPr lang="en-US" altLang="zh-CN" sz="1800" kern="100" dirty="0" smtClean="0">
                          <a:effectLst/>
                          <a:latin typeface="楷体" pitchFamily="49" charset="-122"/>
                          <a:ea typeface="楷体" pitchFamily="49" charset="-122"/>
                          <a:cs typeface="Times New Roman"/>
                        </a:rPr>
                        <a:t>……</a:t>
                      </a:r>
                      <a:endParaRPr lang="zh-CN" sz="1800" kern="100" dirty="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endParaRPr lang="zh-CN" sz="1800" kern="100" dirty="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endParaRPr lang="en-US" altLang="zh-CN" sz="1800" kern="100" dirty="0" smtClean="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indent="0" algn="l" defTabSz="914310" rtl="0" eaLnBrk="1" fontAlgn="auto" latinLnBrk="0" hangingPunct="1">
                        <a:lnSpc>
                          <a:spcPct val="100000"/>
                        </a:lnSpc>
                        <a:spcBef>
                          <a:spcPts val="0"/>
                        </a:spcBef>
                        <a:spcAft>
                          <a:spcPts val="0"/>
                        </a:spcAft>
                        <a:buClrTx/>
                        <a:buSzTx/>
                        <a:buFontTx/>
                        <a:buNone/>
                        <a:tabLst/>
                        <a:defRPr/>
                      </a:pPr>
                      <a:r>
                        <a:rPr lang="en-US" altLang="zh-CN" sz="1800" kern="100" dirty="0" smtClean="0">
                          <a:effectLst/>
                          <a:latin typeface="楷体" pitchFamily="49" charset="-122"/>
                          <a:ea typeface="楷体" pitchFamily="49" charset="-122"/>
                          <a:cs typeface="Times New Roman"/>
                        </a:rPr>
                        <a:t> </a:t>
                      </a:r>
                      <a:r>
                        <a:rPr lang="zh-CN" altLang="en-US" sz="1800" kern="100" dirty="0" smtClean="0">
                          <a:effectLst/>
                          <a:latin typeface="楷体" pitchFamily="49" charset="-122"/>
                          <a:ea typeface="楷体" pitchFamily="49" charset="-122"/>
                          <a:cs typeface="Times New Roman"/>
                        </a:rPr>
                        <a:t>非流动资产</a:t>
                      </a:r>
                      <a:endParaRPr lang="zh-CN" altLang="zh-CN" sz="1800" kern="100" dirty="0" smtClean="0">
                        <a:effectLst/>
                        <a:latin typeface="楷体" pitchFamily="49" charset="-122"/>
                        <a:ea typeface="楷体" pitchFamily="49" charset="-122"/>
                        <a:cs typeface="Times New Roman"/>
                      </a:endParaRPr>
                    </a:p>
                  </a:txBody>
                  <a:tcPr marL="68580" marR="68580" marT="0" marB="0">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altLang="en-US">
                        <a:latin typeface="楷体" pitchFamily="49" charset="-122"/>
                        <a:ea typeface="楷体" pitchFamily="49"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endParaRPr lang="zh-CN" sz="1800" kern="100" dirty="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r>
                        <a:rPr lang="zh-CN" altLang="en-US" sz="1800" kern="100" dirty="0" smtClean="0">
                          <a:effectLst/>
                          <a:latin typeface="楷体" pitchFamily="49" charset="-122"/>
                          <a:ea typeface="楷体" pitchFamily="49" charset="-122"/>
                          <a:cs typeface="Times New Roman"/>
                        </a:rPr>
                        <a:t>非流动负债</a:t>
                      </a:r>
                      <a:endParaRPr lang="zh-CN" sz="1800" kern="100" dirty="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endParaRPr lang="zh-CN" sz="1800" kern="100" dirty="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endParaRPr lang="en-US" altLang="zh-CN" sz="1800" kern="100" dirty="0" smtClean="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l">
                        <a:lnSpc>
                          <a:spcPct val="100000"/>
                        </a:lnSpc>
                        <a:spcAft>
                          <a:spcPts val="0"/>
                        </a:spcAft>
                      </a:pPr>
                      <a:r>
                        <a:rPr lang="en-US" altLang="zh-CN" sz="1800" kern="100" dirty="0" smtClean="0">
                          <a:effectLst/>
                          <a:latin typeface="楷体" pitchFamily="49" charset="-122"/>
                          <a:ea typeface="楷体" pitchFamily="49" charset="-122"/>
                          <a:cs typeface="Times New Roman"/>
                        </a:rPr>
                        <a:t>……</a:t>
                      </a:r>
                      <a:endParaRPr lang="zh-CN" sz="1800" kern="100" dirty="0">
                        <a:effectLst/>
                        <a:latin typeface="楷体" pitchFamily="49" charset="-122"/>
                        <a:ea typeface="楷体" pitchFamily="49" charset="-122"/>
                        <a:cs typeface="Times New Roman"/>
                      </a:endParaRPr>
                    </a:p>
                  </a:txBody>
                  <a:tcPr marL="68580" marR="68580" marT="0" marB="0">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altLang="en-US">
                        <a:latin typeface="楷体" pitchFamily="49" charset="-122"/>
                        <a:ea typeface="楷体" pitchFamily="49"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r>
                        <a:rPr lang="en-US" sz="1800" kern="100">
                          <a:effectLst/>
                          <a:latin typeface="楷体" pitchFamily="49" charset="-122"/>
                          <a:ea typeface="楷体" pitchFamily="49" charset="-122"/>
                          <a:cs typeface="Times New Roman"/>
                        </a:rPr>
                        <a:t> </a:t>
                      </a:r>
                      <a:endParaRPr lang="zh-CN" sz="1800" kern="10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r>
                        <a:rPr lang="en-US" altLang="zh-CN" sz="1800" kern="100" dirty="0" smtClean="0">
                          <a:effectLst/>
                          <a:latin typeface="楷体" pitchFamily="49" charset="-122"/>
                          <a:ea typeface="楷体" pitchFamily="49" charset="-122"/>
                          <a:cs typeface="Times New Roman"/>
                        </a:rPr>
                        <a:t>……</a:t>
                      </a:r>
                      <a:endParaRPr lang="zh-CN" sz="1800" kern="100" dirty="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endParaRPr lang="zh-CN" sz="1800" kern="100" dirty="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endParaRPr lang="zh-CN" sz="1800" kern="100" dirty="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l">
                        <a:lnSpc>
                          <a:spcPct val="100000"/>
                        </a:lnSpc>
                        <a:spcAft>
                          <a:spcPts val="0"/>
                        </a:spcAft>
                      </a:pPr>
                      <a:endParaRPr lang="zh-CN" sz="1800" kern="100" dirty="0">
                        <a:effectLst/>
                        <a:latin typeface="楷体" pitchFamily="49" charset="-122"/>
                        <a:ea typeface="楷体" pitchFamily="49" charset="-122"/>
                        <a:cs typeface="Times New Roman"/>
                      </a:endParaRPr>
                    </a:p>
                  </a:txBody>
                  <a:tcPr marL="68580" marR="68580" marT="0" marB="0">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altLang="en-US">
                        <a:latin typeface="楷体" pitchFamily="49" charset="-122"/>
                        <a:ea typeface="楷体" pitchFamily="49"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endParaRPr lang="zh-CN" sz="1800" kern="10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r>
                        <a:rPr lang="zh-CN" altLang="en-US" sz="1800" kern="100" dirty="0" smtClean="0">
                          <a:effectLst/>
                          <a:latin typeface="楷体" pitchFamily="49" charset="-122"/>
                          <a:ea typeface="楷体" pitchFamily="49" charset="-122"/>
                          <a:cs typeface="Times New Roman"/>
                        </a:rPr>
                        <a:t>所有者权益</a:t>
                      </a:r>
                      <a:endParaRPr lang="zh-CN" sz="1800" kern="100" dirty="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endParaRPr lang="zh-CN" sz="1800" kern="100" dirty="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endParaRPr lang="zh-CN" sz="1800" kern="100" dirty="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l">
                        <a:lnSpc>
                          <a:spcPct val="100000"/>
                        </a:lnSpc>
                        <a:spcAft>
                          <a:spcPts val="0"/>
                        </a:spcAft>
                      </a:pPr>
                      <a:endParaRPr lang="zh-CN" sz="1800" kern="100" dirty="0">
                        <a:effectLst/>
                        <a:latin typeface="楷体" pitchFamily="49" charset="-122"/>
                        <a:ea typeface="楷体" pitchFamily="49" charset="-122"/>
                        <a:cs typeface="Times New Roman"/>
                      </a:endParaRPr>
                    </a:p>
                  </a:txBody>
                  <a:tcPr marL="68580" marR="68580" marT="0" marB="0">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altLang="en-US">
                        <a:latin typeface="楷体" pitchFamily="49" charset="-122"/>
                        <a:ea typeface="楷体" pitchFamily="49"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endParaRPr lang="zh-CN" sz="1800" kern="10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r>
                        <a:rPr lang="en-US" altLang="zh-CN" sz="1800" kern="100" dirty="0" smtClean="0">
                          <a:effectLst/>
                          <a:latin typeface="楷体" pitchFamily="49" charset="-122"/>
                          <a:ea typeface="楷体" pitchFamily="49" charset="-122"/>
                          <a:cs typeface="Times New Roman"/>
                        </a:rPr>
                        <a:t>……</a:t>
                      </a:r>
                      <a:endParaRPr lang="zh-CN" sz="1800" kern="100" dirty="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endParaRPr lang="zh-CN" sz="1800" kern="100" dirty="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00000"/>
                        </a:lnSpc>
                        <a:spcAft>
                          <a:spcPts val="0"/>
                        </a:spcAft>
                      </a:pPr>
                      <a:endParaRPr lang="zh-CN" sz="1800" kern="100" dirty="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lnSpc>
                          <a:spcPct val="100000"/>
                        </a:lnSpc>
                        <a:spcAft>
                          <a:spcPts val="0"/>
                        </a:spcAft>
                      </a:pPr>
                      <a:r>
                        <a:rPr lang="zh-CN" altLang="en-US" sz="1800" kern="100" dirty="0" smtClean="0">
                          <a:effectLst/>
                          <a:latin typeface="楷体" pitchFamily="49" charset="-122"/>
                          <a:ea typeface="楷体" pitchFamily="49" charset="-122"/>
                          <a:cs typeface="Times New Roman"/>
                        </a:rPr>
                        <a:t>资产合计</a:t>
                      </a:r>
                      <a:endParaRPr lang="zh-CN" sz="1800" kern="100" dirty="0">
                        <a:effectLst/>
                        <a:latin typeface="楷体" pitchFamily="49" charset="-122"/>
                        <a:ea typeface="楷体" pitchFamily="49" charset="-122"/>
                        <a:cs typeface="Times New Roman"/>
                      </a:endParaRPr>
                    </a:p>
                  </a:txBody>
                  <a:tcPr marL="68580" marR="68580" marT="0" marB="0">
                    <a:lnL w="12700" cap="flat" cmpd="sng" algn="ctr">
                      <a:no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zh-CN" altLang="en-US" dirty="0">
                        <a:latin typeface="楷体" pitchFamily="49" charset="-122"/>
                        <a:ea typeface="楷体" pitchFamily="49" charset="-122"/>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zh-CN" sz="1800" kern="10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zh-CN" altLang="en-US" sz="1800" kern="100" dirty="0" smtClean="0">
                          <a:effectLst/>
                          <a:latin typeface="楷体" pitchFamily="49" charset="-122"/>
                          <a:ea typeface="楷体" pitchFamily="49" charset="-122"/>
                          <a:cs typeface="Times New Roman"/>
                        </a:rPr>
                        <a:t>负债和所有者权益合计</a:t>
                      </a:r>
                      <a:endParaRPr lang="zh-CN" sz="1800" kern="100" dirty="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zh-CN" sz="1800" kern="100" dirty="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zh-CN" sz="1800" kern="100" dirty="0">
                        <a:effectLst/>
                        <a:latin typeface="楷体" pitchFamily="49" charset="-122"/>
                        <a:ea typeface="楷体" pitchFamily="49" charset="-122"/>
                        <a:cs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pSp>
        <p:nvGrpSpPr>
          <p:cNvPr id="19" name="组合 18"/>
          <p:cNvGrpSpPr/>
          <p:nvPr/>
        </p:nvGrpSpPr>
        <p:grpSpPr>
          <a:xfrm>
            <a:off x="1804597" y="3140427"/>
            <a:ext cx="2590800" cy="1504950"/>
            <a:chOff x="883054" y="3095624"/>
            <a:chExt cx="2590800" cy="1504950"/>
          </a:xfrm>
        </p:grpSpPr>
        <p:sp>
          <p:nvSpPr>
            <p:cNvPr id="20" name="椭圆形标注 19"/>
            <p:cNvSpPr/>
            <p:nvPr/>
          </p:nvSpPr>
          <p:spPr bwMode="auto">
            <a:xfrm rot="10800000">
              <a:off x="883054" y="3095624"/>
              <a:ext cx="2590800" cy="1504950"/>
            </a:xfrm>
            <a:prstGeom prst="wedgeEllipseCallout">
              <a:avLst>
                <a:gd name="adj1" fmla="val 13154"/>
                <a:gd name="adj2" fmla="val 93572"/>
              </a:avLst>
            </a:prstGeom>
            <a:solidFill>
              <a:srgbClr val="084CA1"/>
            </a:solidFill>
            <a:ln>
              <a:noFill/>
            </a:ln>
          </p:spPr>
          <p:txBody>
            <a:bodyPr rtlCol="0" anchor="ctr"/>
            <a:lstStyle/>
            <a:p>
              <a:pPr algn="ctr"/>
              <a:endParaRPr lang="zh-CN" altLang="en-US" sz="1800">
                <a:latin typeface="微软雅黑" pitchFamily="34" charset="-122"/>
                <a:ea typeface="微软雅黑" pitchFamily="34" charset="-122"/>
              </a:endParaRPr>
            </a:p>
          </p:txBody>
        </p:sp>
        <p:sp>
          <p:nvSpPr>
            <p:cNvPr id="21" name="矩形 20"/>
            <p:cNvSpPr/>
            <p:nvPr/>
          </p:nvSpPr>
          <p:spPr>
            <a:xfrm>
              <a:off x="890197" y="3178685"/>
              <a:ext cx="2576512" cy="1338828"/>
            </a:xfrm>
            <a:prstGeom prst="rect">
              <a:avLst/>
            </a:prstGeom>
          </p:spPr>
          <p:txBody>
            <a:bodyPr wrap="square">
              <a:spAutoFit/>
            </a:bodyPr>
            <a:lstStyle/>
            <a:p>
              <a:pPr>
                <a:lnSpc>
                  <a:spcPct val="150000"/>
                </a:lnSpc>
              </a:pPr>
              <a:r>
                <a:rPr lang="zh-CN" altLang="en-US" sz="1800" b="1" dirty="0" smtClean="0">
                  <a:solidFill>
                    <a:srgbClr val="FFC000"/>
                  </a:solidFill>
                  <a:latin typeface="微软雅黑" pitchFamily="34" charset="-122"/>
                  <a:ea typeface="微软雅黑" pitchFamily="34" charset="-122"/>
                </a:rPr>
                <a:t>          </a:t>
              </a:r>
              <a:r>
                <a:rPr lang="zh-CN" altLang="en-US" sz="1800" b="1" dirty="0">
                  <a:solidFill>
                    <a:srgbClr val="FFC000"/>
                  </a:solidFill>
                  <a:latin typeface="微软雅黑" pitchFamily="34" charset="-122"/>
                  <a:ea typeface="微软雅黑" pitchFamily="34" charset="-122"/>
                </a:rPr>
                <a:t>期末余</a:t>
              </a:r>
              <a:r>
                <a:rPr lang="zh-CN" altLang="en-US" sz="1800" b="1" dirty="0" smtClean="0">
                  <a:solidFill>
                    <a:srgbClr val="FFC000"/>
                  </a:solidFill>
                  <a:latin typeface="微软雅黑" pitchFamily="34" charset="-122"/>
                  <a:ea typeface="微软雅黑" pitchFamily="34" charset="-122"/>
                </a:rPr>
                <a:t>额</a:t>
              </a:r>
              <a:endParaRPr lang="en-US" altLang="zh-CN" sz="1800" b="1" dirty="0" smtClean="0">
                <a:solidFill>
                  <a:srgbClr val="FFC000"/>
                </a:solidFill>
                <a:latin typeface="微软雅黑" pitchFamily="34" charset="-122"/>
                <a:ea typeface="微软雅黑" pitchFamily="34" charset="-122"/>
              </a:endParaRPr>
            </a:p>
            <a:p>
              <a:pPr>
                <a:lnSpc>
                  <a:spcPct val="150000"/>
                </a:lnSpc>
              </a:pPr>
              <a:r>
                <a:rPr lang="zh-CN" altLang="en-US" sz="1800" dirty="0" smtClean="0">
                  <a:latin typeface="微软雅黑" pitchFamily="34" charset="-122"/>
                  <a:ea typeface="微软雅黑" pitchFamily="34" charset="-122"/>
                </a:rPr>
                <a:t>  </a:t>
              </a:r>
              <a:r>
                <a:rPr lang="zh-CN" altLang="en-US" sz="1800" dirty="0" smtClean="0">
                  <a:solidFill>
                    <a:schemeClr val="bg1"/>
                  </a:solidFill>
                  <a:latin typeface="微软雅黑" pitchFamily="34" charset="-122"/>
                  <a:ea typeface="微软雅黑" pitchFamily="34" charset="-122"/>
                </a:rPr>
                <a:t>根据编报时间：月末、</a:t>
              </a:r>
              <a:endParaRPr lang="en-US" altLang="zh-CN" sz="1800" dirty="0" smtClean="0">
                <a:solidFill>
                  <a:schemeClr val="bg1"/>
                </a:solidFill>
                <a:latin typeface="微软雅黑" pitchFamily="34" charset="-122"/>
                <a:ea typeface="微软雅黑" pitchFamily="34" charset="-122"/>
              </a:endParaRPr>
            </a:p>
            <a:p>
              <a:pPr>
                <a:lnSpc>
                  <a:spcPct val="150000"/>
                </a:lnSpc>
              </a:pPr>
              <a:r>
                <a:rPr lang="en-US" altLang="zh-CN" sz="1800" dirty="0">
                  <a:solidFill>
                    <a:schemeClr val="bg1"/>
                  </a:solidFill>
                  <a:latin typeface="微软雅黑" pitchFamily="34" charset="-122"/>
                  <a:ea typeface="微软雅黑" pitchFamily="34" charset="-122"/>
                </a:rPr>
                <a:t> </a:t>
              </a:r>
              <a:r>
                <a:rPr lang="en-US" altLang="zh-CN" sz="1800" dirty="0" smtClean="0">
                  <a:solidFill>
                    <a:schemeClr val="bg1"/>
                  </a:solidFill>
                  <a:latin typeface="微软雅黑" pitchFamily="34" charset="-122"/>
                  <a:ea typeface="微软雅黑" pitchFamily="34" charset="-122"/>
                </a:rPr>
                <a:t>    </a:t>
              </a:r>
              <a:r>
                <a:rPr lang="zh-CN" altLang="en-US" sz="1800" dirty="0" smtClean="0">
                  <a:solidFill>
                    <a:schemeClr val="bg1"/>
                  </a:solidFill>
                  <a:latin typeface="微软雅黑" pitchFamily="34" charset="-122"/>
                  <a:ea typeface="微软雅黑" pitchFamily="34" charset="-122"/>
                </a:rPr>
                <a:t>季末、年末余额</a:t>
              </a:r>
              <a:endParaRPr lang="zh-CN" altLang="en-US" sz="1800" dirty="0">
                <a:solidFill>
                  <a:schemeClr val="bg1"/>
                </a:solidFill>
                <a:latin typeface="微软雅黑" pitchFamily="34" charset="-122"/>
                <a:ea typeface="微软雅黑" pitchFamily="34" charset="-122"/>
              </a:endParaRPr>
            </a:p>
          </p:txBody>
        </p:sp>
        <p:cxnSp>
          <p:nvCxnSpPr>
            <p:cNvPr id="24" name="直接连接符 23"/>
            <p:cNvCxnSpPr/>
            <p:nvPr/>
          </p:nvCxnSpPr>
          <p:spPr>
            <a:xfrm>
              <a:off x="1042442" y="3631242"/>
              <a:ext cx="2259962" cy="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grpSp>
      <p:sp>
        <p:nvSpPr>
          <p:cNvPr id="25" name="椭圆形标注 24"/>
          <p:cNvSpPr/>
          <p:nvPr/>
        </p:nvSpPr>
        <p:spPr bwMode="auto">
          <a:xfrm rot="10800000">
            <a:off x="6376987" y="3077280"/>
            <a:ext cx="2590800" cy="1504950"/>
          </a:xfrm>
          <a:prstGeom prst="wedgeEllipseCallout">
            <a:avLst>
              <a:gd name="adj1" fmla="val -19110"/>
              <a:gd name="adj2" fmla="val 89839"/>
            </a:avLst>
          </a:prstGeom>
          <a:solidFill>
            <a:srgbClr val="084CA1"/>
          </a:solidFill>
          <a:ln>
            <a:noFill/>
          </a:ln>
        </p:spPr>
        <p:txBody>
          <a:bodyPr rtlCol="0" anchor="ctr"/>
          <a:lstStyle/>
          <a:p>
            <a:pPr algn="ctr"/>
            <a:endParaRPr lang="zh-CN" altLang="en-US" sz="1800">
              <a:latin typeface="微软雅黑" pitchFamily="34" charset="-122"/>
              <a:ea typeface="微软雅黑" pitchFamily="34" charset="-122"/>
            </a:endParaRPr>
          </a:p>
        </p:txBody>
      </p:sp>
      <p:grpSp>
        <p:nvGrpSpPr>
          <p:cNvPr id="26" name="组合 25"/>
          <p:cNvGrpSpPr/>
          <p:nvPr/>
        </p:nvGrpSpPr>
        <p:grpSpPr>
          <a:xfrm>
            <a:off x="6567488" y="3157304"/>
            <a:ext cx="2576512" cy="1338828"/>
            <a:chOff x="8301039" y="4478662"/>
            <a:chExt cx="2576512" cy="1338828"/>
          </a:xfrm>
        </p:grpSpPr>
        <p:sp>
          <p:nvSpPr>
            <p:cNvPr id="27" name="矩形 26"/>
            <p:cNvSpPr/>
            <p:nvPr/>
          </p:nvSpPr>
          <p:spPr>
            <a:xfrm>
              <a:off x="8301039" y="4478662"/>
              <a:ext cx="2576512" cy="1338828"/>
            </a:xfrm>
            <a:prstGeom prst="rect">
              <a:avLst/>
            </a:prstGeom>
          </p:spPr>
          <p:txBody>
            <a:bodyPr wrap="square">
              <a:spAutoFit/>
            </a:bodyPr>
            <a:lstStyle/>
            <a:p>
              <a:pPr>
                <a:lnSpc>
                  <a:spcPct val="150000"/>
                </a:lnSpc>
              </a:pPr>
              <a:r>
                <a:rPr lang="zh-CN" altLang="en-US" sz="1800" b="1" dirty="0" smtClean="0">
                  <a:solidFill>
                    <a:srgbClr val="EF704F"/>
                  </a:solidFill>
                  <a:latin typeface="微软雅黑" pitchFamily="34" charset="-122"/>
                  <a:ea typeface="微软雅黑" pitchFamily="34" charset="-122"/>
                </a:rPr>
                <a:t>        </a:t>
              </a:r>
              <a:r>
                <a:rPr lang="zh-CN" altLang="en-US" sz="1800" b="1" dirty="0" smtClean="0">
                  <a:solidFill>
                    <a:srgbClr val="FFC000"/>
                  </a:solidFill>
                  <a:latin typeface="微软雅黑" pitchFamily="34" charset="-122"/>
                  <a:ea typeface="微软雅黑" pitchFamily="34" charset="-122"/>
                </a:rPr>
                <a:t>年初余额</a:t>
              </a:r>
              <a:endParaRPr lang="en-US" altLang="zh-CN" sz="1800" b="1" dirty="0" smtClean="0">
                <a:solidFill>
                  <a:srgbClr val="FFC000"/>
                </a:solidFill>
                <a:latin typeface="微软雅黑" pitchFamily="34" charset="-122"/>
                <a:ea typeface="微软雅黑" pitchFamily="34" charset="-122"/>
              </a:endParaRPr>
            </a:p>
            <a:p>
              <a:pPr>
                <a:lnSpc>
                  <a:spcPct val="150000"/>
                </a:lnSpc>
              </a:pPr>
              <a:r>
                <a:rPr lang="zh-CN" altLang="en-US" sz="1800" dirty="0" smtClean="0">
                  <a:solidFill>
                    <a:schemeClr val="bg1"/>
                  </a:solidFill>
                  <a:latin typeface="微软雅黑" pitchFamily="34" charset="-122"/>
                  <a:ea typeface="微软雅黑" pitchFamily="34" charset="-122"/>
                </a:rPr>
                <a:t>上年末资产负债表的  “期末余额”</a:t>
              </a:r>
              <a:endParaRPr lang="zh-CN" altLang="en-US" sz="1800" dirty="0">
                <a:solidFill>
                  <a:schemeClr val="bg1"/>
                </a:solidFill>
                <a:latin typeface="微软雅黑" pitchFamily="34" charset="-122"/>
                <a:ea typeface="微软雅黑" pitchFamily="34" charset="-122"/>
              </a:endParaRPr>
            </a:p>
          </p:txBody>
        </p:sp>
        <p:cxnSp>
          <p:nvCxnSpPr>
            <p:cNvPr id="28" name="直接连接符 27"/>
            <p:cNvCxnSpPr/>
            <p:nvPr/>
          </p:nvCxnSpPr>
          <p:spPr>
            <a:xfrm>
              <a:off x="8303263" y="4934255"/>
              <a:ext cx="2259962" cy="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364090429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18" name="组合 17"/>
          <p:cNvGrpSpPr/>
          <p:nvPr/>
        </p:nvGrpSpPr>
        <p:grpSpPr>
          <a:xfrm>
            <a:off x="1057640" y="1219153"/>
            <a:ext cx="7008440" cy="3321000"/>
            <a:chOff x="899594" y="1755943"/>
            <a:chExt cx="7008440" cy="3321000"/>
          </a:xfrm>
        </p:grpSpPr>
        <p:sp>
          <p:nvSpPr>
            <p:cNvPr id="22" name="矩形 21"/>
            <p:cNvSpPr/>
            <p:nvPr/>
          </p:nvSpPr>
          <p:spPr>
            <a:xfrm>
              <a:off x="899594" y="1977343"/>
              <a:ext cx="7008440" cy="378000"/>
            </a:xfrm>
            <a:prstGeom prst="rect">
              <a:avLst/>
            </a:prstGeom>
            <a:ln>
              <a:solidFill>
                <a:srgbClr val="084CA1"/>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3" name="任意多边形 22"/>
            <p:cNvSpPr/>
            <p:nvPr/>
          </p:nvSpPr>
          <p:spPr>
            <a:xfrm>
              <a:off x="1250016" y="1755943"/>
              <a:ext cx="5783280" cy="442800"/>
            </a:xfrm>
            <a:custGeom>
              <a:avLst/>
              <a:gdLst>
                <a:gd name="connsiteX0" fmla="*/ 0 w 5783280"/>
                <a:gd name="connsiteY0" fmla="*/ 73801 h 442800"/>
                <a:gd name="connsiteX1" fmla="*/ 73801 w 5783280"/>
                <a:gd name="connsiteY1" fmla="*/ 0 h 442800"/>
                <a:gd name="connsiteX2" fmla="*/ 5709479 w 5783280"/>
                <a:gd name="connsiteY2" fmla="*/ 0 h 442800"/>
                <a:gd name="connsiteX3" fmla="*/ 5783280 w 5783280"/>
                <a:gd name="connsiteY3" fmla="*/ 73801 h 442800"/>
                <a:gd name="connsiteX4" fmla="*/ 5783280 w 5783280"/>
                <a:gd name="connsiteY4" fmla="*/ 368999 h 442800"/>
                <a:gd name="connsiteX5" fmla="*/ 5709479 w 5783280"/>
                <a:gd name="connsiteY5" fmla="*/ 442800 h 442800"/>
                <a:gd name="connsiteX6" fmla="*/ 73801 w 5783280"/>
                <a:gd name="connsiteY6" fmla="*/ 442800 h 442800"/>
                <a:gd name="connsiteX7" fmla="*/ 0 w 5783280"/>
                <a:gd name="connsiteY7" fmla="*/ 368999 h 442800"/>
                <a:gd name="connsiteX8" fmla="*/ 0 w 5783280"/>
                <a:gd name="connsiteY8" fmla="*/ 73801 h 44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83280" h="442800">
                  <a:moveTo>
                    <a:pt x="0" y="73801"/>
                  </a:moveTo>
                  <a:cubicBezTo>
                    <a:pt x="0" y="33042"/>
                    <a:pt x="33042" y="0"/>
                    <a:pt x="73801" y="0"/>
                  </a:cubicBezTo>
                  <a:lnTo>
                    <a:pt x="5709479" y="0"/>
                  </a:lnTo>
                  <a:cubicBezTo>
                    <a:pt x="5750238" y="0"/>
                    <a:pt x="5783280" y="33042"/>
                    <a:pt x="5783280" y="73801"/>
                  </a:cubicBezTo>
                  <a:lnTo>
                    <a:pt x="5783280" y="368999"/>
                  </a:lnTo>
                  <a:cubicBezTo>
                    <a:pt x="5783280" y="409758"/>
                    <a:pt x="5750238" y="442800"/>
                    <a:pt x="5709479" y="442800"/>
                  </a:cubicBezTo>
                  <a:lnTo>
                    <a:pt x="73801" y="442800"/>
                  </a:lnTo>
                  <a:cubicBezTo>
                    <a:pt x="33042" y="442800"/>
                    <a:pt x="0" y="409758"/>
                    <a:pt x="0" y="368999"/>
                  </a:cubicBezTo>
                  <a:lnTo>
                    <a:pt x="0" y="73801"/>
                  </a:lnTo>
                  <a:close/>
                </a:path>
              </a:pathLst>
            </a:custGeom>
            <a:solidFill>
              <a:srgbClr val="FFC00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7048" tIns="21616" rIns="207048" bIns="21616" numCol="1" spcCol="1270" anchor="ctr" anchorCtr="0">
              <a:noAutofit/>
            </a:bodyPr>
            <a:lstStyle/>
            <a:p>
              <a:pPr lvl="0" algn="l" defTabSz="800100">
                <a:lnSpc>
                  <a:spcPct val="90000"/>
                </a:lnSpc>
                <a:spcBef>
                  <a:spcPct val="0"/>
                </a:spcBef>
                <a:spcAft>
                  <a:spcPct val="35000"/>
                </a:spcAft>
              </a:pPr>
              <a:r>
                <a:rPr lang="zh-CN" altLang="en-US" sz="1800" kern="1200" dirty="0" smtClean="0">
                  <a:solidFill>
                    <a:schemeClr val="tx1"/>
                  </a:solidFill>
                  <a:latin typeface="微软雅黑" pitchFamily="34" charset="-122"/>
                  <a:ea typeface="微软雅黑" pitchFamily="34" charset="-122"/>
                </a:rPr>
                <a:t>根据总账科目余额填列</a:t>
              </a:r>
              <a:endParaRPr lang="zh-CN" altLang="en-US" sz="1800" kern="1200" dirty="0">
                <a:solidFill>
                  <a:schemeClr val="tx1"/>
                </a:solidFill>
                <a:latin typeface="微软雅黑" pitchFamily="34" charset="-122"/>
                <a:ea typeface="微软雅黑" pitchFamily="34" charset="-122"/>
              </a:endParaRPr>
            </a:p>
          </p:txBody>
        </p:sp>
        <p:sp>
          <p:nvSpPr>
            <p:cNvPr id="29" name="矩形 28"/>
            <p:cNvSpPr/>
            <p:nvPr/>
          </p:nvSpPr>
          <p:spPr>
            <a:xfrm>
              <a:off x="899594" y="2657743"/>
              <a:ext cx="7008440" cy="378000"/>
            </a:xfrm>
            <a:prstGeom prst="rect">
              <a:avLst/>
            </a:prstGeom>
            <a:ln>
              <a:solidFill>
                <a:srgbClr val="084CA1"/>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0" name="任意多边形 29"/>
            <p:cNvSpPr/>
            <p:nvPr/>
          </p:nvSpPr>
          <p:spPr>
            <a:xfrm>
              <a:off x="1250016" y="2436343"/>
              <a:ext cx="5783280" cy="442800"/>
            </a:xfrm>
            <a:custGeom>
              <a:avLst/>
              <a:gdLst>
                <a:gd name="connsiteX0" fmla="*/ 0 w 5783280"/>
                <a:gd name="connsiteY0" fmla="*/ 73801 h 442800"/>
                <a:gd name="connsiteX1" fmla="*/ 73801 w 5783280"/>
                <a:gd name="connsiteY1" fmla="*/ 0 h 442800"/>
                <a:gd name="connsiteX2" fmla="*/ 5709479 w 5783280"/>
                <a:gd name="connsiteY2" fmla="*/ 0 h 442800"/>
                <a:gd name="connsiteX3" fmla="*/ 5783280 w 5783280"/>
                <a:gd name="connsiteY3" fmla="*/ 73801 h 442800"/>
                <a:gd name="connsiteX4" fmla="*/ 5783280 w 5783280"/>
                <a:gd name="connsiteY4" fmla="*/ 368999 h 442800"/>
                <a:gd name="connsiteX5" fmla="*/ 5709479 w 5783280"/>
                <a:gd name="connsiteY5" fmla="*/ 442800 h 442800"/>
                <a:gd name="connsiteX6" fmla="*/ 73801 w 5783280"/>
                <a:gd name="connsiteY6" fmla="*/ 442800 h 442800"/>
                <a:gd name="connsiteX7" fmla="*/ 0 w 5783280"/>
                <a:gd name="connsiteY7" fmla="*/ 368999 h 442800"/>
                <a:gd name="connsiteX8" fmla="*/ 0 w 5783280"/>
                <a:gd name="connsiteY8" fmla="*/ 73801 h 44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83280" h="442800">
                  <a:moveTo>
                    <a:pt x="0" y="73801"/>
                  </a:moveTo>
                  <a:cubicBezTo>
                    <a:pt x="0" y="33042"/>
                    <a:pt x="33042" y="0"/>
                    <a:pt x="73801" y="0"/>
                  </a:cubicBezTo>
                  <a:lnTo>
                    <a:pt x="5709479" y="0"/>
                  </a:lnTo>
                  <a:cubicBezTo>
                    <a:pt x="5750238" y="0"/>
                    <a:pt x="5783280" y="33042"/>
                    <a:pt x="5783280" y="73801"/>
                  </a:cubicBezTo>
                  <a:lnTo>
                    <a:pt x="5783280" y="368999"/>
                  </a:lnTo>
                  <a:cubicBezTo>
                    <a:pt x="5783280" y="409758"/>
                    <a:pt x="5750238" y="442800"/>
                    <a:pt x="5709479" y="442800"/>
                  </a:cubicBezTo>
                  <a:lnTo>
                    <a:pt x="73801" y="442800"/>
                  </a:lnTo>
                  <a:cubicBezTo>
                    <a:pt x="33042" y="442800"/>
                    <a:pt x="0" y="409758"/>
                    <a:pt x="0" y="368999"/>
                  </a:cubicBezTo>
                  <a:lnTo>
                    <a:pt x="0" y="73801"/>
                  </a:lnTo>
                  <a:close/>
                </a:path>
              </a:pathLst>
            </a:custGeom>
            <a:solidFill>
              <a:srgbClr val="FFC00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7048" tIns="21616" rIns="207048" bIns="21616" numCol="1" spcCol="1270" anchor="ctr" anchorCtr="0">
              <a:noAutofit/>
            </a:bodyPr>
            <a:lstStyle/>
            <a:p>
              <a:pPr lvl="0" algn="l" defTabSz="800100">
                <a:lnSpc>
                  <a:spcPct val="90000"/>
                </a:lnSpc>
                <a:spcBef>
                  <a:spcPct val="0"/>
                </a:spcBef>
                <a:spcAft>
                  <a:spcPct val="35000"/>
                </a:spcAft>
              </a:pPr>
              <a:r>
                <a:rPr lang="zh-CN" altLang="en-US" sz="1800" kern="1200" dirty="0" smtClean="0">
                  <a:solidFill>
                    <a:schemeClr val="tx1"/>
                  </a:solidFill>
                  <a:latin typeface="微软雅黑" pitchFamily="34" charset="-122"/>
                  <a:ea typeface="微软雅黑" pitchFamily="34" charset="-122"/>
                </a:rPr>
                <a:t>根据明细账科目余额分析计算填列</a:t>
              </a:r>
              <a:endParaRPr lang="zh-CN" altLang="en-US" sz="1800" kern="1200" dirty="0">
                <a:solidFill>
                  <a:schemeClr val="tx1"/>
                </a:solidFill>
                <a:latin typeface="微软雅黑" pitchFamily="34" charset="-122"/>
                <a:ea typeface="微软雅黑" pitchFamily="34" charset="-122"/>
              </a:endParaRPr>
            </a:p>
          </p:txBody>
        </p:sp>
        <p:sp>
          <p:nvSpPr>
            <p:cNvPr id="31" name="矩形 30"/>
            <p:cNvSpPr/>
            <p:nvPr/>
          </p:nvSpPr>
          <p:spPr>
            <a:xfrm>
              <a:off x="899594" y="3338143"/>
              <a:ext cx="7008440" cy="378000"/>
            </a:xfrm>
            <a:prstGeom prst="rect">
              <a:avLst/>
            </a:prstGeom>
            <a:ln>
              <a:solidFill>
                <a:srgbClr val="084CA1"/>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2" name="任意多边形 31"/>
            <p:cNvSpPr/>
            <p:nvPr/>
          </p:nvSpPr>
          <p:spPr>
            <a:xfrm>
              <a:off x="1250016" y="3116743"/>
              <a:ext cx="5783280" cy="442800"/>
            </a:xfrm>
            <a:custGeom>
              <a:avLst/>
              <a:gdLst>
                <a:gd name="connsiteX0" fmla="*/ 0 w 5783280"/>
                <a:gd name="connsiteY0" fmla="*/ 73801 h 442800"/>
                <a:gd name="connsiteX1" fmla="*/ 73801 w 5783280"/>
                <a:gd name="connsiteY1" fmla="*/ 0 h 442800"/>
                <a:gd name="connsiteX2" fmla="*/ 5709479 w 5783280"/>
                <a:gd name="connsiteY2" fmla="*/ 0 h 442800"/>
                <a:gd name="connsiteX3" fmla="*/ 5783280 w 5783280"/>
                <a:gd name="connsiteY3" fmla="*/ 73801 h 442800"/>
                <a:gd name="connsiteX4" fmla="*/ 5783280 w 5783280"/>
                <a:gd name="connsiteY4" fmla="*/ 368999 h 442800"/>
                <a:gd name="connsiteX5" fmla="*/ 5709479 w 5783280"/>
                <a:gd name="connsiteY5" fmla="*/ 442800 h 442800"/>
                <a:gd name="connsiteX6" fmla="*/ 73801 w 5783280"/>
                <a:gd name="connsiteY6" fmla="*/ 442800 h 442800"/>
                <a:gd name="connsiteX7" fmla="*/ 0 w 5783280"/>
                <a:gd name="connsiteY7" fmla="*/ 368999 h 442800"/>
                <a:gd name="connsiteX8" fmla="*/ 0 w 5783280"/>
                <a:gd name="connsiteY8" fmla="*/ 73801 h 44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83280" h="442800">
                  <a:moveTo>
                    <a:pt x="0" y="73801"/>
                  </a:moveTo>
                  <a:cubicBezTo>
                    <a:pt x="0" y="33042"/>
                    <a:pt x="33042" y="0"/>
                    <a:pt x="73801" y="0"/>
                  </a:cubicBezTo>
                  <a:lnTo>
                    <a:pt x="5709479" y="0"/>
                  </a:lnTo>
                  <a:cubicBezTo>
                    <a:pt x="5750238" y="0"/>
                    <a:pt x="5783280" y="33042"/>
                    <a:pt x="5783280" y="73801"/>
                  </a:cubicBezTo>
                  <a:lnTo>
                    <a:pt x="5783280" y="368999"/>
                  </a:lnTo>
                  <a:cubicBezTo>
                    <a:pt x="5783280" y="409758"/>
                    <a:pt x="5750238" y="442800"/>
                    <a:pt x="5709479" y="442800"/>
                  </a:cubicBezTo>
                  <a:lnTo>
                    <a:pt x="73801" y="442800"/>
                  </a:lnTo>
                  <a:cubicBezTo>
                    <a:pt x="33042" y="442800"/>
                    <a:pt x="0" y="409758"/>
                    <a:pt x="0" y="368999"/>
                  </a:cubicBezTo>
                  <a:lnTo>
                    <a:pt x="0" y="73801"/>
                  </a:lnTo>
                  <a:close/>
                </a:path>
              </a:pathLst>
            </a:custGeom>
            <a:solidFill>
              <a:srgbClr val="FFC00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7048" tIns="21616" rIns="207048" bIns="21616" numCol="1" spcCol="1270" anchor="ctr" anchorCtr="0">
              <a:noAutofit/>
            </a:bodyPr>
            <a:lstStyle/>
            <a:p>
              <a:pPr lvl="0" algn="l" defTabSz="800100">
                <a:lnSpc>
                  <a:spcPct val="90000"/>
                </a:lnSpc>
                <a:spcBef>
                  <a:spcPct val="0"/>
                </a:spcBef>
                <a:spcAft>
                  <a:spcPct val="35000"/>
                </a:spcAft>
              </a:pPr>
              <a:r>
                <a:rPr lang="zh-CN" altLang="en-US" sz="1800" kern="1200" dirty="0" smtClean="0">
                  <a:solidFill>
                    <a:schemeClr val="tx1"/>
                  </a:solidFill>
                  <a:latin typeface="微软雅黑" pitchFamily="34" charset="-122"/>
                  <a:ea typeface="微软雅黑" pitchFamily="34" charset="-122"/>
                </a:rPr>
                <a:t>根据总账科目和明细账科目余额分析计算填列</a:t>
              </a:r>
              <a:endParaRPr lang="zh-CN" altLang="en-US" sz="1800" kern="1200" dirty="0">
                <a:solidFill>
                  <a:schemeClr val="tx1"/>
                </a:solidFill>
                <a:latin typeface="微软雅黑" pitchFamily="34" charset="-122"/>
                <a:ea typeface="微软雅黑" pitchFamily="34" charset="-122"/>
              </a:endParaRPr>
            </a:p>
          </p:txBody>
        </p:sp>
        <p:sp>
          <p:nvSpPr>
            <p:cNvPr id="33" name="矩形 32"/>
            <p:cNvSpPr/>
            <p:nvPr/>
          </p:nvSpPr>
          <p:spPr>
            <a:xfrm>
              <a:off x="899594" y="4018543"/>
              <a:ext cx="7008440" cy="378000"/>
            </a:xfrm>
            <a:prstGeom prst="rect">
              <a:avLst/>
            </a:prstGeom>
            <a:ln>
              <a:solidFill>
                <a:srgbClr val="084CA1"/>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4" name="任意多边形 33"/>
            <p:cNvSpPr/>
            <p:nvPr/>
          </p:nvSpPr>
          <p:spPr>
            <a:xfrm>
              <a:off x="1250016" y="3797143"/>
              <a:ext cx="5783280" cy="442800"/>
            </a:xfrm>
            <a:custGeom>
              <a:avLst/>
              <a:gdLst>
                <a:gd name="connsiteX0" fmla="*/ 0 w 5783280"/>
                <a:gd name="connsiteY0" fmla="*/ 73801 h 442800"/>
                <a:gd name="connsiteX1" fmla="*/ 73801 w 5783280"/>
                <a:gd name="connsiteY1" fmla="*/ 0 h 442800"/>
                <a:gd name="connsiteX2" fmla="*/ 5709479 w 5783280"/>
                <a:gd name="connsiteY2" fmla="*/ 0 h 442800"/>
                <a:gd name="connsiteX3" fmla="*/ 5783280 w 5783280"/>
                <a:gd name="connsiteY3" fmla="*/ 73801 h 442800"/>
                <a:gd name="connsiteX4" fmla="*/ 5783280 w 5783280"/>
                <a:gd name="connsiteY4" fmla="*/ 368999 h 442800"/>
                <a:gd name="connsiteX5" fmla="*/ 5709479 w 5783280"/>
                <a:gd name="connsiteY5" fmla="*/ 442800 h 442800"/>
                <a:gd name="connsiteX6" fmla="*/ 73801 w 5783280"/>
                <a:gd name="connsiteY6" fmla="*/ 442800 h 442800"/>
                <a:gd name="connsiteX7" fmla="*/ 0 w 5783280"/>
                <a:gd name="connsiteY7" fmla="*/ 368999 h 442800"/>
                <a:gd name="connsiteX8" fmla="*/ 0 w 5783280"/>
                <a:gd name="connsiteY8" fmla="*/ 73801 h 44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83280" h="442800">
                  <a:moveTo>
                    <a:pt x="0" y="73801"/>
                  </a:moveTo>
                  <a:cubicBezTo>
                    <a:pt x="0" y="33042"/>
                    <a:pt x="33042" y="0"/>
                    <a:pt x="73801" y="0"/>
                  </a:cubicBezTo>
                  <a:lnTo>
                    <a:pt x="5709479" y="0"/>
                  </a:lnTo>
                  <a:cubicBezTo>
                    <a:pt x="5750238" y="0"/>
                    <a:pt x="5783280" y="33042"/>
                    <a:pt x="5783280" y="73801"/>
                  </a:cubicBezTo>
                  <a:lnTo>
                    <a:pt x="5783280" y="368999"/>
                  </a:lnTo>
                  <a:cubicBezTo>
                    <a:pt x="5783280" y="409758"/>
                    <a:pt x="5750238" y="442800"/>
                    <a:pt x="5709479" y="442800"/>
                  </a:cubicBezTo>
                  <a:lnTo>
                    <a:pt x="73801" y="442800"/>
                  </a:lnTo>
                  <a:cubicBezTo>
                    <a:pt x="33042" y="442800"/>
                    <a:pt x="0" y="409758"/>
                    <a:pt x="0" y="368999"/>
                  </a:cubicBezTo>
                  <a:lnTo>
                    <a:pt x="0" y="73801"/>
                  </a:lnTo>
                  <a:close/>
                </a:path>
              </a:pathLst>
            </a:custGeom>
            <a:solidFill>
              <a:srgbClr val="FFC00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7048" tIns="21616" rIns="207048" bIns="21616" numCol="1" spcCol="1270" anchor="ctr" anchorCtr="0">
              <a:noAutofit/>
            </a:bodyPr>
            <a:lstStyle/>
            <a:p>
              <a:pPr lvl="0" algn="l" defTabSz="800100">
                <a:lnSpc>
                  <a:spcPct val="90000"/>
                </a:lnSpc>
                <a:spcBef>
                  <a:spcPct val="0"/>
                </a:spcBef>
                <a:spcAft>
                  <a:spcPct val="35000"/>
                </a:spcAft>
              </a:pPr>
              <a:r>
                <a:rPr lang="zh-CN" altLang="en-US" sz="1800" kern="1200" dirty="0" smtClean="0">
                  <a:solidFill>
                    <a:schemeClr val="tx1"/>
                  </a:solidFill>
                  <a:latin typeface="微软雅黑" pitchFamily="34" charset="-122"/>
                  <a:ea typeface="微软雅黑" pitchFamily="34" charset="-122"/>
                </a:rPr>
                <a:t>根据有关科目余额减去其备抵科目余额后的净额填列</a:t>
              </a:r>
              <a:endParaRPr lang="zh-CN" altLang="en-US" sz="1800" kern="1200" dirty="0">
                <a:solidFill>
                  <a:schemeClr val="tx1"/>
                </a:solidFill>
                <a:latin typeface="微软雅黑" pitchFamily="34" charset="-122"/>
                <a:ea typeface="微软雅黑" pitchFamily="34" charset="-122"/>
              </a:endParaRPr>
            </a:p>
          </p:txBody>
        </p:sp>
        <p:sp>
          <p:nvSpPr>
            <p:cNvPr id="35" name="矩形 34"/>
            <p:cNvSpPr/>
            <p:nvPr/>
          </p:nvSpPr>
          <p:spPr>
            <a:xfrm>
              <a:off x="899594" y="4698943"/>
              <a:ext cx="7008440" cy="378000"/>
            </a:xfrm>
            <a:prstGeom prst="rect">
              <a:avLst/>
            </a:prstGeom>
            <a:ln>
              <a:solidFill>
                <a:srgbClr val="084CA1"/>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6" name="任意多边形 35"/>
            <p:cNvSpPr/>
            <p:nvPr/>
          </p:nvSpPr>
          <p:spPr>
            <a:xfrm>
              <a:off x="1250016" y="4477543"/>
              <a:ext cx="5783280" cy="442800"/>
            </a:xfrm>
            <a:custGeom>
              <a:avLst/>
              <a:gdLst>
                <a:gd name="connsiteX0" fmla="*/ 0 w 5783280"/>
                <a:gd name="connsiteY0" fmla="*/ 73801 h 442800"/>
                <a:gd name="connsiteX1" fmla="*/ 73801 w 5783280"/>
                <a:gd name="connsiteY1" fmla="*/ 0 h 442800"/>
                <a:gd name="connsiteX2" fmla="*/ 5709479 w 5783280"/>
                <a:gd name="connsiteY2" fmla="*/ 0 h 442800"/>
                <a:gd name="connsiteX3" fmla="*/ 5783280 w 5783280"/>
                <a:gd name="connsiteY3" fmla="*/ 73801 h 442800"/>
                <a:gd name="connsiteX4" fmla="*/ 5783280 w 5783280"/>
                <a:gd name="connsiteY4" fmla="*/ 368999 h 442800"/>
                <a:gd name="connsiteX5" fmla="*/ 5709479 w 5783280"/>
                <a:gd name="connsiteY5" fmla="*/ 442800 h 442800"/>
                <a:gd name="connsiteX6" fmla="*/ 73801 w 5783280"/>
                <a:gd name="connsiteY6" fmla="*/ 442800 h 442800"/>
                <a:gd name="connsiteX7" fmla="*/ 0 w 5783280"/>
                <a:gd name="connsiteY7" fmla="*/ 368999 h 442800"/>
                <a:gd name="connsiteX8" fmla="*/ 0 w 5783280"/>
                <a:gd name="connsiteY8" fmla="*/ 73801 h 44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83280" h="442800">
                  <a:moveTo>
                    <a:pt x="0" y="73801"/>
                  </a:moveTo>
                  <a:cubicBezTo>
                    <a:pt x="0" y="33042"/>
                    <a:pt x="33042" y="0"/>
                    <a:pt x="73801" y="0"/>
                  </a:cubicBezTo>
                  <a:lnTo>
                    <a:pt x="5709479" y="0"/>
                  </a:lnTo>
                  <a:cubicBezTo>
                    <a:pt x="5750238" y="0"/>
                    <a:pt x="5783280" y="33042"/>
                    <a:pt x="5783280" y="73801"/>
                  </a:cubicBezTo>
                  <a:lnTo>
                    <a:pt x="5783280" y="368999"/>
                  </a:lnTo>
                  <a:cubicBezTo>
                    <a:pt x="5783280" y="409758"/>
                    <a:pt x="5750238" y="442800"/>
                    <a:pt x="5709479" y="442800"/>
                  </a:cubicBezTo>
                  <a:lnTo>
                    <a:pt x="73801" y="442800"/>
                  </a:lnTo>
                  <a:cubicBezTo>
                    <a:pt x="33042" y="442800"/>
                    <a:pt x="0" y="409758"/>
                    <a:pt x="0" y="368999"/>
                  </a:cubicBezTo>
                  <a:lnTo>
                    <a:pt x="0" y="73801"/>
                  </a:lnTo>
                  <a:close/>
                </a:path>
              </a:pathLst>
            </a:custGeom>
            <a:solidFill>
              <a:srgbClr val="FFC00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7048" tIns="21616" rIns="207048" bIns="21616" numCol="1" spcCol="1270" anchor="ctr" anchorCtr="0">
              <a:noAutofit/>
            </a:bodyPr>
            <a:lstStyle/>
            <a:p>
              <a:pPr lvl="0" algn="l" defTabSz="800100">
                <a:lnSpc>
                  <a:spcPct val="90000"/>
                </a:lnSpc>
                <a:spcBef>
                  <a:spcPct val="0"/>
                </a:spcBef>
                <a:spcAft>
                  <a:spcPct val="35000"/>
                </a:spcAft>
              </a:pPr>
              <a:r>
                <a:rPr lang="zh-CN" altLang="en-US" sz="1800" kern="1200" dirty="0" smtClean="0">
                  <a:solidFill>
                    <a:schemeClr val="tx1"/>
                  </a:solidFill>
                  <a:latin typeface="微软雅黑" pitchFamily="34" charset="-122"/>
                  <a:ea typeface="微软雅黑" pitchFamily="34" charset="-122"/>
                </a:rPr>
                <a:t>综合运用上述填列方法分析填列</a:t>
              </a:r>
              <a:endParaRPr lang="zh-CN" altLang="en-US" sz="1800" kern="1200" dirty="0">
                <a:solidFill>
                  <a:schemeClr val="tx1"/>
                </a:solidFill>
                <a:latin typeface="微软雅黑" pitchFamily="34" charset="-122"/>
                <a:ea typeface="微软雅黑" pitchFamily="34" charset="-122"/>
              </a:endParaRPr>
            </a:p>
          </p:txBody>
        </p:sp>
      </p:grpSp>
    </p:spTree>
    <p:custDataLst>
      <p:tags r:id="rId1"/>
    </p:custDataLst>
    <p:extLst>
      <p:ext uri="{BB962C8B-B14F-4D97-AF65-F5344CB8AC3E}">
        <p14:creationId xmlns:p14="http://schemas.microsoft.com/office/powerpoint/2010/main" val="286210506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sp>
        <p:nvSpPr>
          <p:cNvPr id="8" name="矩形 7"/>
          <p:cNvSpPr/>
          <p:nvPr/>
        </p:nvSpPr>
        <p:spPr>
          <a:xfrm>
            <a:off x="899594" y="1977342"/>
            <a:ext cx="7008440" cy="2178583"/>
          </a:xfrm>
          <a:prstGeom prst="rect">
            <a:avLst/>
          </a:prstGeom>
          <a:ln>
            <a:solidFill>
              <a:srgbClr val="084CA1"/>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9" name="任意多边形 8"/>
          <p:cNvSpPr/>
          <p:nvPr/>
        </p:nvSpPr>
        <p:spPr>
          <a:xfrm>
            <a:off x="1250016" y="1755943"/>
            <a:ext cx="5783280" cy="442800"/>
          </a:xfrm>
          <a:custGeom>
            <a:avLst/>
            <a:gdLst>
              <a:gd name="connsiteX0" fmla="*/ 0 w 5783280"/>
              <a:gd name="connsiteY0" fmla="*/ 73801 h 442800"/>
              <a:gd name="connsiteX1" fmla="*/ 73801 w 5783280"/>
              <a:gd name="connsiteY1" fmla="*/ 0 h 442800"/>
              <a:gd name="connsiteX2" fmla="*/ 5709479 w 5783280"/>
              <a:gd name="connsiteY2" fmla="*/ 0 h 442800"/>
              <a:gd name="connsiteX3" fmla="*/ 5783280 w 5783280"/>
              <a:gd name="connsiteY3" fmla="*/ 73801 h 442800"/>
              <a:gd name="connsiteX4" fmla="*/ 5783280 w 5783280"/>
              <a:gd name="connsiteY4" fmla="*/ 368999 h 442800"/>
              <a:gd name="connsiteX5" fmla="*/ 5709479 w 5783280"/>
              <a:gd name="connsiteY5" fmla="*/ 442800 h 442800"/>
              <a:gd name="connsiteX6" fmla="*/ 73801 w 5783280"/>
              <a:gd name="connsiteY6" fmla="*/ 442800 h 442800"/>
              <a:gd name="connsiteX7" fmla="*/ 0 w 5783280"/>
              <a:gd name="connsiteY7" fmla="*/ 368999 h 442800"/>
              <a:gd name="connsiteX8" fmla="*/ 0 w 5783280"/>
              <a:gd name="connsiteY8" fmla="*/ 73801 h 44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83280" h="442800">
                <a:moveTo>
                  <a:pt x="0" y="73801"/>
                </a:moveTo>
                <a:cubicBezTo>
                  <a:pt x="0" y="33042"/>
                  <a:pt x="33042" y="0"/>
                  <a:pt x="73801" y="0"/>
                </a:cubicBezTo>
                <a:lnTo>
                  <a:pt x="5709479" y="0"/>
                </a:lnTo>
                <a:cubicBezTo>
                  <a:pt x="5750238" y="0"/>
                  <a:pt x="5783280" y="33042"/>
                  <a:pt x="5783280" y="73801"/>
                </a:cubicBezTo>
                <a:lnTo>
                  <a:pt x="5783280" y="368999"/>
                </a:lnTo>
                <a:cubicBezTo>
                  <a:pt x="5783280" y="409758"/>
                  <a:pt x="5750238" y="442800"/>
                  <a:pt x="5709479" y="442800"/>
                </a:cubicBezTo>
                <a:lnTo>
                  <a:pt x="73801" y="442800"/>
                </a:lnTo>
                <a:cubicBezTo>
                  <a:pt x="33042" y="442800"/>
                  <a:pt x="0" y="409758"/>
                  <a:pt x="0" y="368999"/>
                </a:cubicBezTo>
                <a:lnTo>
                  <a:pt x="0" y="73801"/>
                </a:lnTo>
                <a:close/>
              </a:path>
            </a:pathLst>
          </a:custGeom>
          <a:solidFill>
            <a:srgbClr val="FFC00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7048" tIns="21616" rIns="207048" bIns="21616" numCol="1" spcCol="1270" anchor="ctr" anchorCtr="0">
            <a:noAutofit/>
          </a:bodyPr>
          <a:lstStyle/>
          <a:p>
            <a:pPr lvl="0" algn="l" defTabSz="800100">
              <a:lnSpc>
                <a:spcPct val="90000"/>
              </a:lnSpc>
              <a:spcBef>
                <a:spcPct val="0"/>
              </a:spcBef>
              <a:spcAft>
                <a:spcPct val="35000"/>
              </a:spcAft>
            </a:pPr>
            <a:r>
              <a:rPr lang="zh-CN" altLang="en-US" sz="2000" kern="1200" dirty="0" smtClean="0">
                <a:solidFill>
                  <a:schemeClr val="tx1"/>
                </a:solidFill>
                <a:latin typeface="微软雅黑" pitchFamily="34" charset="-122"/>
                <a:ea typeface="微软雅黑" pitchFamily="34" charset="-122"/>
              </a:rPr>
              <a:t>根据总账科目余额填列</a:t>
            </a:r>
            <a:endParaRPr lang="zh-CN" altLang="en-US" sz="2000" kern="1200" dirty="0">
              <a:solidFill>
                <a:schemeClr val="tx1"/>
              </a:solidFill>
              <a:latin typeface="微软雅黑" pitchFamily="34" charset="-122"/>
              <a:ea typeface="微软雅黑" pitchFamily="34" charset="-122"/>
            </a:endParaRPr>
          </a:p>
        </p:txBody>
      </p:sp>
      <p:sp>
        <p:nvSpPr>
          <p:cNvPr id="10" name="矩形 9"/>
          <p:cNvSpPr/>
          <p:nvPr/>
        </p:nvSpPr>
        <p:spPr>
          <a:xfrm>
            <a:off x="1250016" y="2202707"/>
            <a:ext cx="6490336" cy="1866858"/>
          </a:xfrm>
          <a:prstGeom prst="rect">
            <a:avLst/>
          </a:prstGeom>
        </p:spPr>
        <p:txBody>
          <a:bodyPr wrap="square">
            <a:spAutoFit/>
          </a:bodyPr>
          <a:lstStyle/>
          <a:p>
            <a:pPr>
              <a:lnSpc>
                <a:spcPct val="150000"/>
              </a:lnSpc>
            </a:pPr>
            <a:r>
              <a:rPr lang="zh-CN" altLang="zh-CN" sz="2000" dirty="0" smtClean="0">
                <a:solidFill>
                  <a:srgbClr val="000000"/>
                </a:solidFill>
                <a:latin typeface="微软雅黑" pitchFamily="34" charset="-122"/>
                <a:ea typeface="微软雅黑" pitchFamily="34" charset="-122"/>
                <a:cs typeface="Times New Roman"/>
              </a:rPr>
              <a:t>其他</a:t>
            </a:r>
            <a:r>
              <a:rPr lang="zh-CN" altLang="zh-CN" sz="2000" dirty="0">
                <a:solidFill>
                  <a:srgbClr val="000000"/>
                </a:solidFill>
                <a:latin typeface="微软雅黑" pitchFamily="34" charset="-122"/>
                <a:ea typeface="微软雅黑" pitchFamily="34" charset="-122"/>
                <a:cs typeface="Times New Roman"/>
              </a:rPr>
              <a:t>权益工具</a:t>
            </a:r>
            <a:r>
              <a:rPr lang="zh-CN" altLang="zh-CN" sz="2000" dirty="0" smtClean="0">
                <a:solidFill>
                  <a:srgbClr val="000000"/>
                </a:solidFill>
                <a:latin typeface="微软雅黑" pitchFamily="34" charset="-122"/>
                <a:ea typeface="微软雅黑" pitchFamily="34" charset="-122"/>
                <a:cs typeface="Times New Roman"/>
              </a:rPr>
              <a:t>投资</a:t>
            </a:r>
            <a:r>
              <a:rPr lang="zh-CN" altLang="en-US" sz="2000" dirty="0" smtClean="0">
                <a:solidFill>
                  <a:srgbClr val="000000"/>
                </a:solidFill>
                <a:latin typeface="微软雅黑" pitchFamily="34" charset="-122"/>
                <a:ea typeface="微软雅黑" pitchFamily="34" charset="-122"/>
                <a:cs typeface="Times New Roman"/>
              </a:rPr>
              <a:t>、</a:t>
            </a:r>
            <a:r>
              <a:rPr lang="zh-CN" altLang="zh-CN" sz="2000" dirty="0" smtClean="0">
                <a:solidFill>
                  <a:srgbClr val="000000"/>
                </a:solidFill>
                <a:latin typeface="微软雅黑" pitchFamily="34" charset="-122"/>
                <a:ea typeface="微软雅黑" pitchFamily="34" charset="-122"/>
                <a:cs typeface="Times New Roman"/>
              </a:rPr>
              <a:t>递</a:t>
            </a:r>
            <a:r>
              <a:rPr lang="zh-CN" altLang="zh-CN" sz="2000" dirty="0">
                <a:solidFill>
                  <a:srgbClr val="000000"/>
                </a:solidFill>
                <a:latin typeface="微软雅黑" pitchFamily="34" charset="-122"/>
                <a:ea typeface="微软雅黑" pitchFamily="34" charset="-122"/>
                <a:cs typeface="Times New Roman"/>
              </a:rPr>
              <a:t>延所得税</a:t>
            </a:r>
            <a:r>
              <a:rPr lang="zh-CN" altLang="zh-CN" sz="2000" dirty="0" smtClean="0">
                <a:solidFill>
                  <a:srgbClr val="000000"/>
                </a:solidFill>
                <a:latin typeface="微软雅黑" pitchFamily="34" charset="-122"/>
                <a:ea typeface="微软雅黑" pitchFamily="34" charset="-122"/>
                <a:cs typeface="Times New Roman"/>
              </a:rPr>
              <a:t>资产</a:t>
            </a:r>
            <a:r>
              <a:rPr lang="zh-CN" altLang="en-US" sz="2000" dirty="0" smtClean="0">
                <a:solidFill>
                  <a:srgbClr val="000000"/>
                </a:solidFill>
                <a:latin typeface="微软雅黑" pitchFamily="34" charset="-122"/>
                <a:ea typeface="微软雅黑" pitchFamily="34" charset="-122"/>
                <a:cs typeface="Times New Roman"/>
              </a:rPr>
              <a:t>、</a:t>
            </a:r>
            <a:r>
              <a:rPr lang="zh-CN" altLang="zh-CN" sz="2000" dirty="0" smtClean="0">
                <a:solidFill>
                  <a:srgbClr val="000000"/>
                </a:solidFill>
                <a:latin typeface="微软雅黑" pitchFamily="34" charset="-122"/>
                <a:ea typeface="微软雅黑" pitchFamily="34" charset="-122"/>
                <a:cs typeface="Times New Roman"/>
              </a:rPr>
              <a:t>短期借款</a:t>
            </a:r>
            <a:r>
              <a:rPr lang="zh-CN" altLang="en-US" sz="2000" dirty="0" smtClean="0">
                <a:solidFill>
                  <a:srgbClr val="000000"/>
                </a:solidFill>
                <a:latin typeface="微软雅黑" pitchFamily="34" charset="-122"/>
                <a:ea typeface="微软雅黑" pitchFamily="34" charset="-122"/>
                <a:cs typeface="Times New Roman"/>
              </a:rPr>
              <a:t>、</a:t>
            </a:r>
            <a:r>
              <a:rPr lang="zh-CN" altLang="zh-CN" sz="2000" dirty="0" smtClean="0">
                <a:solidFill>
                  <a:srgbClr val="000000"/>
                </a:solidFill>
                <a:latin typeface="微软雅黑" pitchFamily="34" charset="-122"/>
                <a:ea typeface="微软雅黑" pitchFamily="34" charset="-122"/>
                <a:cs typeface="Times New Roman"/>
              </a:rPr>
              <a:t>其他</a:t>
            </a:r>
            <a:r>
              <a:rPr lang="zh-CN" altLang="zh-CN" sz="2000" dirty="0">
                <a:solidFill>
                  <a:srgbClr val="000000"/>
                </a:solidFill>
                <a:latin typeface="微软雅黑" pitchFamily="34" charset="-122"/>
                <a:ea typeface="微软雅黑" pitchFamily="34" charset="-122"/>
                <a:cs typeface="Times New Roman"/>
              </a:rPr>
              <a:t>应付</a:t>
            </a:r>
            <a:r>
              <a:rPr lang="zh-CN" altLang="zh-CN" sz="2000" dirty="0" smtClean="0">
                <a:solidFill>
                  <a:srgbClr val="000000"/>
                </a:solidFill>
                <a:latin typeface="微软雅黑" pitchFamily="34" charset="-122"/>
                <a:ea typeface="微软雅黑" pitchFamily="34" charset="-122"/>
                <a:cs typeface="Times New Roman"/>
              </a:rPr>
              <a:t>款</a:t>
            </a:r>
            <a:r>
              <a:rPr lang="zh-CN" altLang="en-US" sz="2000" dirty="0" smtClean="0">
                <a:solidFill>
                  <a:srgbClr val="000000"/>
                </a:solidFill>
                <a:latin typeface="微软雅黑" pitchFamily="34" charset="-122"/>
                <a:ea typeface="微软雅黑" pitchFamily="34" charset="-122"/>
                <a:cs typeface="Times New Roman"/>
              </a:rPr>
              <a:t>、</a:t>
            </a:r>
            <a:r>
              <a:rPr lang="zh-CN" altLang="zh-CN" sz="2000" dirty="0" smtClean="0">
                <a:solidFill>
                  <a:srgbClr val="000000"/>
                </a:solidFill>
                <a:latin typeface="微软雅黑" pitchFamily="34" charset="-122"/>
                <a:ea typeface="微软雅黑" pitchFamily="34" charset="-122"/>
                <a:cs typeface="Times New Roman"/>
              </a:rPr>
              <a:t>持有</a:t>
            </a:r>
            <a:r>
              <a:rPr lang="zh-CN" altLang="zh-CN" sz="2000" dirty="0">
                <a:solidFill>
                  <a:srgbClr val="000000"/>
                </a:solidFill>
                <a:latin typeface="微软雅黑" pitchFamily="34" charset="-122"/>
                <a:ea typeface="微软雅黑" pitchFamily="34" charset="-122"/>
                <a:cs typeface="Times New Roman"/>
              </a:rPr>
              <a:t>待售</a:t>
            </a:r>
            <a:r>
              <a:rPr lang="zh-CN" altLang="zh-CN" sz="2000" dirty="0" smtClean="0">
                <a:solidFill>
                  <a:srgbClr val="000000"/>
                </a:solidFill>
                <a:latin typeface="微软雅黑" pitchFamily="34" charset="-122"/>
                <a:ea typeface="微软雅黑" pitchFamily="34" charset="-122"/>
                <a:cs typeface="Times New Roman"/>
              </a:rPr>
              <a:t>负债</a:t>
            </a:r>
            <a:r>
              <a:rPr lang="zh-CN" altLang="en-US" sz="2000" dirty="0" smtClean="0">
                <a:solidFill>
                  <a:srgbClr val="000000"/>
                </a:solidFill>
                <a:latin typeface="微软雅黑" pitchFamily="34" charset="-122"/>
                <a:ea typeface="微软雅黑" pitchFamily="34" charset="-122"/>
                <a:cs typeface="Times New Roman"/>
              </a:rPr>
              <a:t>、</a:t>
            </a:r>
            <a:r>
              <a:rPr lang="zh-CN" altLang="zh-CN" sz="2000" dirty="0" smtClean="0">
                <a:solidFill>
                  <a:srgbClr val="000000"/>
                </a:solidFill>
                <a:latin typeface="微软雅黑" pitchFamily="34" charset="-122"/>
                <a:ea typeface="微软雅黑" pitchFamily="34" charset="-122"/>
                <a:cs typeface="Times New Roman"/>
              </a:rPr>
              <a:t>应付债券</a:t>
            </a:r>
            <a:r>
              <a:rPr lang="zh-CN" altLang="en-US" sz="2000" dirty="0" smtClean="0">
                <a:solidFill>
                  <a:srgbClr val="000000"/>
                </a:solidFill>
                <a:latin typeface="微软雅黑" pitchFamily="34" charset="-122"/>
                <a:ea typeface="微软雅黑" pitchFamily="34" charset="-122"/>
                <a:cs typeface="Times New Roman"/>
              </a:rPr>
              <a:t>、</a:t>
            </a:r>
            <a:r>
              <a:rPr lang="zh-CN" altLang="zh-CN" sz="2000" dirty="0" smtClean="0">
                <a:solidFill>
                  <a:srgbClr val="000000"/>
                </a:solidFill>
                <a:latin typeface="微软雅黑" pitchFamily="34" charset="-122"/>
                <a:ea typeface="微软雅黑" pitchFamily="34" charset="-122"/>
                <a:cs typeface="Times New Roman"/>
              </a:rPr>
              <a:t>递</a:t>
            </a:r>
            <a:r>
              <a:rPr lang="zh-CN" altLang="zh-CN" sz="2000" dirty="0">
                <a:solidFill>
                  <a:srgbClr val="000000"/>
                </a:solidFill>
                <a:latin typeface="微软雅黑" pitchFamily="34" charset="-122"/>
                <a:ea typeface="微软雅黑" pitchFamily="34" charset="-122"/>
                <a:cs typeface="Times New Roman"/>
              </a:rPr>
              <a:t>延</a:t>
            </a:r>
            <a:r>
              <a:rPr lang="zh-CN" altLang="zh-CN" sz="2000" dirty="0" smtClean="0">
                <a:solidFill>
                  <a:srgbClr val="000000"/>
                </a:solidFill>
                <a:latin typeface="微软雅黑" pitchFamily="34" charset="-122"/>
                <a:ea typeface="微软雅黑" pitchFamily="34" charset="-122"/>
                <a:cs typeface="Times New Roman"/>
              </a:rPr>
              <a:t>收益</a:t>
            </a:r>
            <a:r>
              <a:rPr lang="zh-CN" altLang="en-US" sz="2000" dirty="0" smtClean="0">
                <a:solidFill>
                  <a:srgbClr val="000000"/>
                </a:solidFill>
                <a:latin typeface="微软雅黑" pitchFamily="34" charset="-122"/>
                <a:ea typeface="微软雅黑" pitchFamily="34" charset="-122"/>
                <a:cs typeface="Times New Roman"/>
              </a:rPr>
              <a:t>、</a:t>
            </a:r>
            <a:r>
              <a:rPr lang="zh-CN" altLang="zh-CN" sz="2000" dirty="0" smtClean="0">
                <a:solidFill>
                  <a:srgbClr val="000000"/>
                </a:solidFill>
                <a:latin typeface="微软雅黑" pitchFamily="34" charset="-122"/>
                <a:ea typeface="微软雅黑" pitchFamily="34" charset="-122"/>
                <a:cs typeface="Times New Roman"/>
              </a:rPr>
              <a:t>递</a:t>
            </a:r>
            <a:r>
              <a:rPr lang="zh-CN" altLang="zh-CN" sz="2000" dirty="0">
                <a:solidFill>
                  <a:srgbClr val="000000"/>
                </a:solidFill>
                <a:latin typeface="微软雅黑" pitchFamily="34" charset="-122"/>
                <a:ea typeface="微软雅黑" pitchFamily="34" charset="-122"/>
                <a:cs typeface="Times New Roman"/>
              </a:rPr>
              <a:t>延所得税</a:t>
            </a:r>
            <a:r>
              <a:rPr lang="zh-CN" altLang="zh-CN" sz="2000" dirty="0" smtClean="0">
                <a:solidFill>
                  <a:srgbClr val="000000"/>
                </a:solidFill>
                <a:latin typeface="微软雅黑" pitchFamily="34" charset="-122"/>
                <a:ea typeface="微软雅黑" pitchFamily="34" charset="-122"/>
                <a:cs typeface="Times New Roman"/>
              </a:rPr>
              <a:t>负债</a:t>
            </a:r>
            <a:r>
              <a:rPr lang="zh-CN" altLang="en-US" sz="2000" dirty="0" smtClean="0">
                <a:solidFill>
                  <a:srgbClr val="000000"/>
                </a:solidFill>
                <a:latin typeface="微软雅黑" pitchFamily="34" charset="-122"/>
                <a:ea typeface="微软雅黑" pitchFamily="34" charset="-122"/>
                <a:cs typeface="Times New Roman"/>
              </a:rPr>
              <a:t>、实收</a:t>
            </a:r>
            <a:r>
              <a:rPr lang="zh-CN" altLang="zh-CN" sz="2000" dirty="0" smtClean="0">
                <a:solidFill>
                  <a:srgbClr val="000000"/>
                </a:solidFill>
                <a:latin typeface="微软雅黑" pitchFamily="34" charset="-122"/>
                <a:ea typeface="微软雅黑" pitchFamily="34" charset="-122"/>
                <a:cs typeface="Times New Roman"/>
              </a:rPr>
              <a:t>资本</a:t>
            </a:r>
            <a:r>
              <a:rPr lang="zh-CN" altLang="en-US" sz="2000" dirty="0" smtClean="0">
                <a:solidFill>
                  <a:srgbClr val="000000"/>
                </a:solidFill>
                <a:latin typeface="微软雅黑" pitchFamily="34" charset="-122"/>
                <a:ea typeface="微软雅黑" pitchFamily="34" charset="-122"/>
                <a:cs typeface="Times New Roman"/>
              </a:rPr>
              <a:t>、</a:t>
            </a:r>
            <a:r>
              <a:rPr lang="zh-CN" altLang="zh-CN" sz="2000" dirty="0" smtClean="0">
                <a:solidFill>
                  <a:srgbClr val="000000"/>
                </a:solidFill>
                <a:latin typeface="微软雅黑" pitchFamily="34" charset="-122"/>
                <a:ea typeface="微软雅黑" pitchFamily="34" charset="-122"/>
                <a:cs typeface="Times New Roman"/>
              </a:rPr>
              <a:t>其他</a:t>
            </a:r>
            <a:r>
              <a:rPr lang="zh-CN" altLang="zh-CN" sz="2000" dirty="0">
                <a:solidFill>
                  <a:srgbClr val="000000"/>
                </a:solidFill>
                <a:latin typeface="微软雅黑" pitchFamily="34" charset="-122"/>
                <a:ea typeface="微软雅黑" pitchFamily="34" charset="-122"/>
                <a:cs typeface="Times New Roman"/>
              </a:rPr>
              <a:t>权益</a:t>
            </a:r>
            <a:r>
              <a:rPr lang="zh-CN" altLang="zh-CN" sz="2000" dirty="0" smtClean="0">
                <a:solidFill>
                  <a:srgbClr val="000000"/>
                </a:solidFill>
                <a:latin typeface="微软雅黑" pitchFamily="34" charset="-122"/>
                <a:ea typeface="微软雅黑" pitchFamily="34" charset="-122"/>
                <a:cs typeface="Times New Roman"/>
              </a:rPr>
              <a:t>工具</a:t>
            </a:r>
            <a:r>
              <a:rPr lang="zh-CN" altLang="en-US" sz="2000" dirty="0">
                <a:solidFill>
                  <a:srgbClr val="000000"/>
                </a:solidFill>
                <a:latin typeface="微软雅黑" pitchFamily="34" charset="-122"/>
                <a:ea typeface="微软雅黑" pitchFamily="34" charset="-122"/>
                <a:cs typeface="Times New Roman"/>
              </a:rPr>
              <a:t>、</a:t>
            </a:r>
            <a:r>
              <a:rPr lang="zh-CN" altLang="zh-CN" sz="2000" dirty="0" smtClean="0">
                <a:solidFill>
                  <a:srgbClr val="000000"/>
                </a:solidFill>
                <a:latin typeface="微软雅黑" pitchFamily="34" charset="-122"/>
                <a:ea typeface="微软雅黑" pitchFamily="34" charset="-122"/>
                <a:cs typeface="Times New Roman"/>
              </a:rPr>
              <a:t>资本</a:t>
            </a:r>
            <a:r>
              <a:rPr lang="zh-CN" altLang="zh-CN" sz="2000" dirty="0">
                <a:solidFill>
                  <a:srgbClr val="000000"/>
                </a:solidFill>
                <a:latin typeface="微软雅黑" pitchFamily="34" charset="-122"/>
                <a:ea typeface="微软雅黑" pitchFamily="34" charset="-122"/>
                <a:cs typeface="Times New Roman"/>
              </a:rPr>
              <a:t>公</a:t>
            </a:r>
            <a:r>
              <a:rPr lang="zh-CN" altLang="zh-CN" sz="2000" dirty="0" smtClean="0">
                <a:solidFill>
                  <a:srgbClr val="000000"/>
                </a:solidFill>
                <a:latin typeface="微软雅黑" pitchFamily="34" charset="-122"/>
                <a:ea typeface="微软雅黑" pitchFamily="34" charset="-122"/>
                <a:cs typeface="Times New Roman"/>
              </a:rPr>
              <a:t>积</a:t>
            </a:r>
            <a:r>
              <a:rPr lang="zh-CN" altLang="en-US" sz="2000" dirty="0">
                <a:solidFill>
                  <a:srgbClr val="000000"/>
                </a:solidFill>
                <a:latin typeface="微软雅黑" pitchFamily="34" charset="-122"/>
                <a:ea typeface="微软雅黑" pitchFamily="34" charset="-122"/>
                <a:cs typeface="Times New Roman"/>
              </a:rPr>
              <a:t>、</a:t>
            </a:r>
            <a:r>
              <a:rPr lang="zh-CN" altLang="zh-CN" sz="2000" dirty="0" smtClean="0">
                <a:solidFill>
                  <a:srgbClr val="000000"/>
                </a:solidFill>
                <a:latin typeface="微软雅黑" pitchFamily="34" charset="-122"/>
                <a:ea typeface="微软雅黑" pitchFamily="34" charset="-122"/>
                <a:cs typeface="Times New Roman"/>
              </a:rPr>
              <a:t>其他</a:t>
            </a:r>
            <a:r>
              <a:rPr lang="zh-CN" altLang="zh-CN" sz="2000" dirty="0">
                <a:solidFill>
                  <a:srgbClr val="000000"/>
                </a:solidFill>
                <a:latin typeface="微软雅黑" pitchFamily="34" charset="-122"/>
                <a:ea typeface="微软雅黑" pitchFamily="34" charset="-122"/>
                <a:cs typeface="Times New Roman"/>
              </a:rPr>
              <a:t>综合</a:t>
            </a:r>
            <a:r>
              <a:rPr lang="zh-CN" altLang="zh-CN" sz="2000" dirty="0" smtClean="0">
                <a:solidFill>
                  <a:srgbClr val="000000"/>
                </a:solidFill>
                <a:latin typeface="微软雅黑" pitchFamily="34" charset="-122"/>
                <a:ea typeface="微软雅黑" pitchFamily="34" charset="-122"/>
                <a:cs typeface="Times New Roman"/>
              </a:rPr>
              <a:t>收益</a:t>
            </a:r>
            <a:r>
              <a:rPr lang="zh-CN" altLang="en-US" sz="2000" dirty="0">
                <a:solidFill>
                  <a:srgbClr val="000000"/>
                </a:solidFill>
                <a:latin typeface="微软雅黑" pitchFamily="34" charset="-122"/>
                <a:ea typeface="微软雅黑" pitchFamily="34" charset="-122"/>
                <a:cs typeface="Times New Roman"/>
              </a:rPr>
              <a:t>、</a:t>
            </a:r>
            <a:r>
              <a:rPr lang="zh-CN" altLang="zh-CN" sz="2000" dirty="0" smtClean="0">
                <a:solidFill>
                  <a:srgbClr val="000000"/>
                </a:solidFill>
                <a:latin typeface="微软雅黑" pitchFamily="34" charset="-122"/>
                <a:ea typeface="微软雅黑" pitchFamily="34" charset="-122"/>
                <a:cs typeface="Times New Roman"/>
              </a:rPr>
              <a:t>盈余公积</a:t>
            </a:r>
            <a:r>
              <a:rPr lang="zh-CN" altLang="en-US" sz="2000" dirty="0" smtClean="0">
                <a:solidFill>
                  <a:srgbClr val="000000"/>
                </a:solidFill>
                <a:latin typeface="微软雅黑" pitchFamily="34" charset="-122"/>
                <a:ea typeface="微软雅黑" pitchFamily="34" charset="-122"/>
                <a:cs typeface="Times New Roman"/>
              </a:rPr>
              <a:t>、货币资金</a:t>
            </a:r>
            <a:r>
              <a:rPr lang="zh-CN" altLang="en-US" sz="2000" dirty="0">
                <a:solidFill>
                  <a:srgbClr val="000000"/>
                </a:solidFill>
                <a:latin typeface="微软雅黑" pitchFamily="34" charset="-122"/>
                <a:ea typeface="微软雅黑" pitchFamily="34" charset="-122"/>
                <a:cs typeface="Times New Roman"/>
              </a:rPr>
              <a:t>、</a:t>
            </a:r>
            <a:r>
              <a:rPr lang="zh-CN" altLang="en-US" sz="2000" dirty="0" smtClean="0">
                <a:solidFill>
                  <a:srgbClr val="000000"/>
                </a:solidFill>
                <a:latin typeface="微软雅黑" pitchFamily="34" charset="-122"/>
                <a:ea typeface="微软雅黑" pitchFamily="34" charset="-122"/>
                <a:cs typeface="Times New Roman"/>
              </a:rPr>
              <a:t>其他应付款</a:t>
            </a:r>
            <a:endParaRPr lang="zh-CN" altLang="en-US" sz="20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7854557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sp>
        <p:nvSpPr>
          <p:cNvPr id="13" name="矩形 12"/>
          <p:cNvSpPr/>
          <p:nvPr/>
        </p:nvSpPr>
        <p:spPr>
          <a:xfrm>
            <a:off x="899594" y="1977342"/>
            <a:ext cx="7008440" cy="2626022"/>
          </a:xfrm>
          <a:prstGeom prst="rect">
            <a:avLst/>
          </a:prstGeom>
          <a:ln>
            <a:solidFill>
              <a:srgbClr val="084CA1"/>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4" name="任意多边形 13"/>
          <p:cNvSpPr/>
          <p:nvPr/>
        </p:nvSpPr>
        <p:spPr>
          <a:xfrm>
            <a:off x="1250016" y="1755943"/>
            <a:ext cx="5783280" cy="442800"/>
          </a:xfrm>
          <a:custGeom>
            <a:avLst/>
            <a:gdLst>
              <a:gd name="connsiteX0" fmla="*/ 0 w 5783280"/>
              <a:gd name="connsiteY0" fmla="*/ 73801 h 442800"/>
              <a:gd name="connsiteX1" fmla="*/ 73801 w 5783280"/>
              <a:gd name="connsiteY1" fmla="*/ 0 h 442800"/>
              <a:gd name="connsiteX2" fmla="*/ 5709479 w 5783280"/>
              <a:gd name="connsiteY2" fmla="*/ 0 h 442800"/>
              <a:gd name="connsiteX3" fmla="*/ 5783280 w 5783280"/>
              <a:gd name="connsiteY3" fmla="*/ 73801 h 442800"/>
              <a:gd name="connsiteX4" fmla="*/ 5783280 w 5783280"/>
              <a:gd name="connsiteY4" fmla="*/ 368999 h 442800"/>
              <a:gd name="connsiteX5" fmla="*/ 5709479 w 5783280"/>
              <a:gd name="connsiteY5" fmla="*/ 442800 h 442800"/>
              <a:gd name="connsiteX6" fmla="*/ 73801 w 5783280"/>
              <a:gd name="connsiteY6" fmla="*/ 442800 h 442800"/>
              <a:gd name="connsiteX7" fmla="*/ 0 w 5783280"/>
              <a:gd name="connsiteY7" fmla="*/ 368999 h 442800"/>
              <a:gd name="connsiteX8" fmla="*/ 0 w 5783280"/>
              <a:gd name="connsiteY8" fmla="*/ 73801 h 44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83280" h="442800">
                <a:moveTo>
                  <a:pt x="0" y="73801"/>
                </a:moveTo>
                <a:cubicBezTo>
                  <a:pt x="0" y="33042"/>
                  <a:pt x="33042" y="0"/>
                  <a:pt x="73801" y="0"/>
                </a:cubicBezTo>
                <a:lnTo>
                  <a:pt x="5709479" y="0"/>
                </a:lnTo>
                <a:cubicBezTo>
                  <a:pt x="5750238" y="0"/>
                  <a:pt x="5783280" y="33042"/>
                  <a:pt x="5783280" y="73801"/>
                </a:cubicBezTo>
                <a:lnTo>
                  <a:pt x="5783280" y="368999"/>
                </a:lnTo>
                <a:cubicBezTo>
                  <a:pt x="5783280" y="409758"/>
                  <a:pt x="5750238" y="442800"/>
                  <a:pt x="5709479" y="442800"/>
                </a:cubicBezTo>
                <a:lnTo>
                  <a:pt x="73801" y="442800"/>
                </a:lnTo>
                <a:cubicBezTo>
                  <a:pt x="33042" y="442800"/>
                  <a:pt x="0" y="409758"/>
                  <a:pt x="0" y="368999"/>
                </a:cubicBezTo>
                <a:lnTo>
                  <a:pt x="0" y="73801"/>
                </a:lnTo>
                <a:close/>
              </a:path>
            </a:pathLst>
          </a:custGeom>
          <a:solidFill>
            <a:srgbClr val="FFC00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7048" tIns="21616" rIns="207048" bIns="21616" numCol="1" spcCol="1270" anchor="ctr" anchorCtr="0">
            <a:noAutofit/>
          </a:bodyPr>
          <a:lstStyle/>
          <a:p>
            <a:pPr lvl="0" defTabSz="800100">
              <a:lnSpc>
                <a:spcPct val="90000"/>
              </a:lnSpc>
              <a:spcBef>
                <a:spcPct val="0"/>
              </a:spcBef>
              <a:spcAft>
                <a:spcPct val="35000"/>
              </a:spcAft>
            </a:pPr>
            <a:r>
              <a:rPr lang="zh-CN" altLang="en-US" sz="2000" dirty="0">
                <a:solidFill>
                  <a:schemeClr val="tx1"/>
                </a:solidFill>
                <a:latin typeface="微软雅黑" pitchFamily="34" charset="-122"/>
                <a:ea typeface="微软雅黑" pitchFamily="34" charset="-122"/>
              </a:rPr>
              <a:t>根据明细账科目余额分析计算填列</a:t>
            </a:r>
          </a:p>
        </p:txBody>
      </p:sp>
      <p:sp>
        <p:nvSpPr>
          <p:cNvPr id="15" name="矩形 14"/>
          <p:cNvSpPr/>
          <p:nvPr/>
        </p:nvSpPr>
        <p:spPr>
          <a:xfrm>
            <a:off x="1250016" y="2202707"/>
            <a:ext cx="6418328" cy="2400657"/>
          </a:xfrm>
          <a:prstGeom prst="rect">
            <a:avLst/>
          </a:prstGeom>
        </p:spPr>
        <p:txBody>
          <a:bodyPr wrap="square">
            <a:spAutoFit/>
          </a:bodyPr>
          <a:lstStyle/>
          <a:p>
            <a:pPr>
              <a:lnSpc>
                <a:spcPct val="150000"/>
              </a:lnSpc>
            </a:pPr>
            <a:r>
              <a:rPr lang="zh-CN" altLang="en-US" sz="2000" dirty="0" smtClean="0">
                <a:solidFill>
                  <a:srgbClr val="000000"/>
                </a:solidFill>
                <a:latin typeface="微软雅黑" pitchFamily="34" charset="-122"/>
                <a:ea typeface="微软雅黑" pitchFamily="34" charset="-122"/>
                <a:cs typeface="Times New Roman"/>
              </a:rPr>
              <a:t>交易性金融资产、衍生金融资产、一年内</a:t>
            </a:r>
            <a:r>
              <a:rPr lang="zh-CN" altLang="en-US" sz="2000" dirty="0">
                <a:solidFill>
                  <a:srgbClr val="000000"/>
                </a:solidFill>
                <a:latin typeface="微软雅黑" pitchFamily="34" charset="-122"/>
                <a:ea typeface="微软雅黑" pitchFamily="34" charset="-122"/>
                <a:cs typeface="Times New Roman"/>
              </a:rPr>
              <a:t>到期的非</a:t>
            </a:r>
            <a:r>
              <a:rPr lang="zh-CN" altLang="en-US" sz="2000" dirty="0" smtClean="0">
                <a:solidFill>
                  <a:srgbClr val="000000"/>
                </a:solidFill>
                <a:latin typeface="微软雅黑" pitchFamily="34" charset="-122"/>
                <a:ea typeface="微软雅黑" pitchFamily="34" charset="-122"/>
                <a:cs typeface="Times New Roman"/>
              </a:rPr>
              <a:t>流动资产、其他</a:t>
            </a:r>
            <a:r>
              <a:rPr lang="zh-CN" altLang="en-US" sz="2000" dirty="0">
                <a:solidFill>
                  <a:srgbClr val="000000"/>
                </a:solidFill>
                <a:latin typeface="微软雅黑" pitchFamily="34" charset="-122"/>
                <a:ea typeface="微软雅黑" pitchFamily="34" charset="-122"/>
                <a:cs typeface="Times New Roman"/>
              </a:rPr>
              <a:t>债权</a:t>
            </a:r>
            <a:r>
              <a:rPr lang="zh-CN" altLang="en-US" sz="2000" dirty="0" smtClean="0">
                <a:solidFill>
                  <a:srgbClr val="000000"/>
                </a:solidFill>
                <a:latin typeface="微软雅黑" pitchFamily="34" charset="-122"/>
                <a:ea typeface="微软雅黑" pitchFamily="34" charset="-122"/>
                <a:cs typeface="Times New Roman"/>
              </a:rPr>
              <a:t>投资、其他</a:t>
            </a:r>
            <a:r>
              <a:rPr lang="zh-CN" altLang="en-US" sz="2000" dirty="0">
                <a:solidFill>
                  <a:srgbClr val="000000"/>
                </a:solidFill>
                <a:latin typeface="微软雅黑" pitchFamily="34" charset="-122"/>
                <a:ea typeface="微软雅黑" pitchFamily="34" charset="-122"/>
                <a:cs typeface="Times New Roman"/>
              </a:rPr>
              <a:t>非流动</a:t>
            </a:r>
            <a:r>
              <a:rPr lang="zh-CN" altLang="en-US" sz="2000" dirty="0" smtClean="0">
                <a:solidFill>
                  <a:srgbClr val="000000"/>
                </a:solidFill>
                <a:latin typeface="微软雅黑" pitchFamily="34" charset="-122"/>
                <a:ea typeface="微软雅黑" pitchFamily="34" charset="-122"/>
                <a:cs typeface="Times New Roman"/>
              </a:rPr>
              <a:t>金融资产、开发支出、长期待摊费用、交易</a:t>
            </a:r>
            <a:r>
              <a:rPr lang="zh-CN" altLang="en-US" sz="2000" dirty="0">
                <a:solidFill>
                  <a:srgbClr val="000000"/>
                </a:solidFill>
                <a:latin typeface="微软雅黑" pitchFamily="34" charset="-122"/>
                <a:ea typeface="微软雅黑" pitchFamily="34" charset="-122"/>
                <a:cs typeface="Times New Roman"/>
              </a:rPr>
              <a:t>性金融</a:t>
            </a:r>
            <a:r>
              <a:rPr lang="zh-CN" altLang="en-US" sz="2000" dirty="0" smtClean="0">
                <a:solidFill>
                  <a:srgbClr val="000000"/>
                </a:solidFill>
                <a:latin typeface="微软雅黑" pitchFamily="34" charset="-122"/>
                <a:ea typeface="微软雅黑" pitchFamily="34" charset="-122"/>
                <a:cs typeface="Times New Roman"/>
              </a:rPr>
              <a:t>负债、衍生</a:t>
            </a:r>
            <a:r>
              <a:rPr lang="zh-CN" altLang="en-US" sz="2000" dirty="0">
                <a:solidFill>
                  <a:srgbClr val="000000"/>
                </a:solidFill>
                <a:latin typeface="微软雅黑" pitchFamily="34" charset="-122"/>
                <a:ea typeface="微软雅黑" pitchFamily="34" charset="-122"/>
                <a:cs typeface="Times New Roman"/>
              </a:rPr>
              <a:t>金融</a:t>
            </a:r>
            <a:r>
              <a:rPr lang="zh-CN" altLang="en-US" sz="2000" dirty="0" smtClean="0">
                <a:solidFill>
                  <a:srgbClr val="000000"/>
                </a:solidFill>
                <a:latin typeface="微软雅黑" pitchFamily="34" charset="-122"/>
                <a:ea typeface="微软雅黑" pitchFamily="34" charset="-122"/>
                <a:cs typeface="Times New Roman"/>
              </a:rPr>
              <a:t>负债、预收款项、合同负债、应付</a:t>
            </a:r>
            <a:r>
              <a:rPr lang="zh-CN" altLang="en-US" sz="2000" dirty="0">
                <a:solidFill>
                  <a:srgbClr val="000000"/>
                </a:solidFill>
                <a:latin typeface="微软雅黑" pitchFamily="34" charset="-122"/>
                <a:ea typeface="微软雅黑" pitchFamily="34" charset="-122"/>
                <a:cs typeface="Times New Roman"/>
              </a:rPr>
              <a:t>职工薪</a:t>
            </a:r>
            <a:r>
              <a:rPr lang="zh-CN" altLang="en-US" sz="2000" dirty="0" smtClean="0">
                <a:solidFill>
                  <a:srgbClr val="000000"/>
                </a:solidFill>
                <a:latin typeface="微软雅黑" pitchFamily="34" charset="-122"/>
                <a:ea typeface="微软雅黑" pitchFamily="34" charset="-122"/>
                <a:cs typeface="Times New Roman"/>
              </a:rPr>
              <a:t>酬、应</a:t>
            </a:r>
            <a:r>
              <a:rPr lang="zh-CN" altLang="en-US" sz="2000" dirty="0">
                <a:solidFill>
                  <a:srgbClr val="000000"/>
                </a:solidFill>
                <a:latin typeface="微软雅黑" pitchFamily="34" charset="-122"/>
                <a:ea typeface="微软雅黑" pitchFamily="34" charset="-122"/>
                <a:cs typeface="Times New Roman"/>
              </a:rPr>
              <a:t>交税</a:t>
            </a:r>
            <a:r>
              <a:rPr lang="zh-CN" altLang="en-US" sz="2000" dirty="0" smtClean="0">
                <a:solidFill>
                  <a:srgbClr val="000000"/>
                </a:solidFill>
                <a:latin typeface="微软雅黑" pitchFamily="34" charset="-122"/>
                <a:ea typeface="微软雅黑" pitchFamily="34" charset="-122"/>
                <a:cs typeface="Times New Roman"/>
              </a:rPr>
              <a:t>费、一年内</a:t>
            </a:r>
            <a:r>
              <a:rPr lang="zh-CN" altLang="en-US" sz="2000" dirty="0">
                <a:solidFill>
                  <a:srgbClr val="000000"/>
                </a:solidFill>
                <a:latin typeface="微软雅黑" pitchFamily="34" charset="-122"/>
                <a:ea typeface="微软雅黑" pitchFamily="34" charset="-122"/>
                <a:cs typeface="Times New Roman"/>
              </a:rPr>
              <a:t>到期的非流动</a:t>
            </a:r>
            <a:r>
              <a:rPr lang="zh-CN" altLang="en-US" sz="2000" dirty="0" smtClean="0">
                <a:solidFill>
                  <a:srgbClr val="000000"/>
                </a:solidFill>
                <a:latin typeface="微软雅黑" pitchFamily="34" charset="-122"/>
                <a:ea typeface="微软雅黑" pitchFamily="34" charset="-122"/>
                <a:cs typeface="Times New Roman"/>
              </a:rPr>
              <a:t>负债、长期借款、预计负债、未</a:t>
            </a:r>
            <a:r>
              <a:rPr lang="zh-CN" altLang="en-US" sz="2000" dirty="0">
                <a:solidFill>
                  <a:srgbClr val="000000"/>
                </a:solidFill>
                <a:latin typeface="微软雅黑" pitchFamily="34" charset="-122"/>
                <a:ea typeface="微软雅黑" pitchFamily="34" charset="-122"/>
                <a:cs typeface="Times New Roman"/>
              </a:rPr>
              <a:t>分配</a:t>
            </a:r>
            <a:r>
              <a:rPr lang="zh-CN" altLang="en-US" sz="2000" dirty="0" smtClean="0">
                <a:solidFill>
                  <a:srgbClr val="000000"/>
                </a:solidFill>
                <a:latin typeface="微软雅黑" pitchFamily="34" charset="-122"/>
                <a:ea typeface="微软雅黑" pitchFamily="34" charset="-122"/>
                <a:cs typeface="Times New Roman"/>
              </a:rPr>
              <a:t>利润</a:t>
            </a:r>
            <a:endParaRPr lang="zh-CN" altLang="en-US" sz="20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9800618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Freeform 127"/>
          <p:cNvSpPr>
            <a:spLocks noEditPoints="1"/>
          </p:cNvSpPr>
          <p:nvPr>
            <p:custDataLst>
              <p:tags r:id="rId2"/>
            </p:custDataLst>
          </p:nvPr>
        </p:nvSpPr>
        <p:spPr bwMode="auto">
          <a:xfrm>
            <a:off x="3563938" y="1127687"/>
            <a:ext cx="5580062" cy="751285"/>
          </a:xfrm>
          <a:custGeom>
            <a:avLst/>
            <a:gdLst>
              <a:gd name="T0" fmla="*/ 2147483646 w 2081"/>
              <a:gd name="T1" fmla="*/ 7251648 h 372"/>
              <a:gd name="T2" fmla="*/ 1624972510 w 2081"/>
              <a:gd name="T3" fmla="*/ 0 h 372"/>
              <a:gd name="T4" fmla="*/ 1136042704 w 2081"/>
              <a:gd name="T5" fmla="*/ 203046148 h 372"/>
              <a:gd name="T6" fmla="*/ 0 w 2081"/>
              <a:gd name="T7" fmla="*/ 1348798476 h 372"/>
              <a:gd name="T8" fmla="*/ 1136042704 w 2081"/>
              <a:gd name="T9" fmla="*/ 2147483646 h 372"/>
              <a:gd name="T10" fmla="*/ 1617783588 w 2081"/>
              <a:gd name="T11" fmla="*/ 2147483646 h 372"/>
              <a:gd name="T12" fmla="*/ 2147483646 w 2081"/>
              <a:gd name="T13" fmla="*/ 2147483646 h 372"/>
              <a:gd name="T14" fmla="*/ 2147483646 w 2081"/>
              <a:gd name="T15" fmla="*/ 7251648 h 372"/>
              <a:gd name="T16" fmla="*/ 1351747898 w 2081"/>
              <a:gd name="T17" fmla="*/ 2147483646 h 372"/>
              <a:gd name="T18" fmla="*/ 424218784 w 2081"/>
              <a:gd name="T19" fmla="*/ 1348798476 h 372"/>
              <a:gd name="T20" fmla="*/ 1351747898 w 2081"/>
              <a:gd name="T21" fmla="*/ 420592899 h 372"/>
              <a:gd name="T22" fmla="*/ 1883819278 w 2081"/>
              <a:gd name="T23" fmla="*/ 420592899 h 372"/>
              <a:gd name="T24" fmla="*/ 2147483646 w 2081"/>
              <a:gd name="T25" fmla="*/ 1348798476 h 372"/>
              <a:gd name="T26" fmla="*/ 1883819278 w 2081"/>
              <a:gd name="T27" fmla="*/ 2147483646 h 372"/>
              <a:gd name="T28" fmla="*/ 1351747898 w 2081"/>
              <a:gd name="T29" fmla="*/ 2147483646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081"/>
              <a:gd name="T46" fmla="*/ 0 h 372"/>
              <a:gd name="T47" fmla="*/ 2081 w 2081"/>
              <a:gd name="T48" fmla="*/ 372 h 37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081" h="372">
                <a:moveTo>
                  <a:pt x="2081" y="1"/>
                </a:moveTo>
                <a:cubicBezTo>
                  <a:pt x="1969" y="1"/>
                  <a:pt x="247" y="0"/>
                  <a:pt x="226" y="0"/>
                </a:cubicBezTo>
                <a:cubicBezTo>
                  <a:pt x="201" y="0"/>
                  <a:pt x="176" y="9"/>
                  <a:pt x="158" y="28"/>
                </a:cubicBezTo>
                <a:cubicBezTo>
                  <a:pt x="0" y="186"/>
                  <a:pt x="0" y="186"/>
                  <a:pt x="0" y="186"/>
                </a:cubicBezTo>
                <a:cubicBezTo>
                  <a:pt x="158" y="344"/>
                  <a:pt x="158" y="344"/>
                  <a:pt x="158" y="344"/>
                </a:cubicBezTo>
                <a:cubicBezTo>
                  <a:pt x="176" y="363"/>
                  <a:pt x="201" y="372"/>
                  <a:pt x="225" y="372"/>
                </a:cubicBezTo>
                <a:cubicBezTo>
                  <a:pt x="247" y="372"/>
                  <a:pt x="1969" y="371"/>
                  <a:pt x="2081" y="371"/>
                </a:cubicBezTo>
                <a:cubicBezTo>
                  <a:pt x="2081" y="1"/>
                  <a:pt x="2081" y="1"/>
                  <a:pt x="2081" y="1"/>
                </a:cubicBezTo>
                <a:moveTo>
                  <a:pt x="188" y="314"/>
                </a:moveTo>
                <a:cubicBezTo>
                  <a:pt x="59" y="186"/>
                  <a:pt x="59" y="186"/>
                  <a:pt x="59" y="186"/>
                </a:cubicBezTo>
                <a:cubicBezTo>
                  <a:pt x="188" y="58"/>
                  <a:pt x="188" y="58"/>
                  <a:pt x="188" y="58"/>
                </a:cubicBezTo>
                <a:cubicBezTo>
                  <a:pt x="208" y="37"/>
                  <a:pt x="242" y="37"/>
                  <a:pt x="262" y="58"/>
                </a:cubicBezTo>
                <a:cubicBezTo>
                  <a:pt x="390" y="186"/>
                  <a:pt x="390" y="186"/>
                  <a:pt x="390" y="186"/>
                </a:cubicBezTo>
                <a:cubicBezTo>
                  <a:pt x="262" y="314"/>
                  <a:pt x="262" y="314"/>
                  <a:pt x="262" y="314"/>
                </a:cubicBezTo>
                <a:cubicBezTo>
                  <a:pt x="242" y="335"/>
                  <a:pt x="208" y="335"/>
                  <a:pt x="188" y="314"/>
                </a:cubicBezTo>
              </a:path>
            </a:pathLst>
          </a:custGeom>
          <a:solidFill>
            <a:srgbClr val="084CA1"/>
          </a:solidFill>
          <a:ln>
            <a:noFill/>
          </a:ln>
          <a:extLst/>
        </p:spPr>
        <p:txBody>
          <a:bodyPr lIns="917869" tIns="34286" rIns="68570" bIns="34286" anchor="ctr"/>
          <a:lstStyle/>
          <a:p>
            <a:pPr algn="just"/>
            <a:r>
              <a:rPr lang="zh-CN" altLang="en-US" sz="2400" b="1" dirty="0">
                <a:solidFill>
                  <a:schemeClr val="bg1"/>
                </a:solidFill>
                <a:latin typeface="Microsoft YaHei"/>
                <a:ea typeface="Microsoft YaHei"/>
                <a:cs typeface="+mn-ea"/>
                <a:sym typeface="Microsoft YaHei"/>
              </a:rPr>
              <a:t>    会计要素的核算</a:t>
            </a:r>
            <a:endParaRPr lang="en-US" altLang="zh-CN" sz="2400" b="1" dirty="0">
              <a:solidFill>
                <a:schemeClr val="bg1"/>
              </a:solidFill>
              <a:latin typeface="Microsoft YaHei"/>
              <a:ea typeface="Microsoft YaHei"/>
              <a:cs typeface="+mn-ea"/>
              <a:sym typeface="Microsoft YaHei"/>
            </a:endParaRPr>
          </a:p>
        </p:txBody>
      </p:sp>
      <p:sp>
        <p:nvSpPr>
          <p:cNvPr id="3075" name="Freeform 127"/>
          <p:cNvSpPr>
            <a:spLocks noEditPoints="1"/>
          </p:cNvSpPr>
          <p:nvPr>
            <p:custDataLst>
              <p:tags r:id="rId3"/>
            </p:custDataLst>
          </p:nvPr>
        </p:nvSpPr>
        <p:spPr bwMode="auto">
          <a:xfrm>
            <a:off x="3563938" y="2176625"/>
            <a:ext cx="5580062" cy="752475"/>
          </a:xfrm>
          <a:custGeom>
            <a:avLst/>
            <a:gdLst>
              <a:gd name="T0" fmla="*/ 2147483646 w 2081"/>
              <a:gd name="T1" fmla="*/ 7263137 h 372"/>
              <a:gd name="T2" fmla="*/ 1624972510 w 2081"/>
              <a:gd name="T3" fmla="*/ 0 h 372"/>
              <a:gd name="T4" fmla="*/ 1136042704 w 2081"/>
              <a:gd name="T5" fmla="*/ 203367831 h 372"/>
              <a:gd name="T6" fmla="*/ 0 w 2081"/>
              <a:gd name="T7" fmla="*/ 1350935359 h 372"/>
              <a:gd name="T8" fmla="*/ 1136042704 w 2081"/>
              <a:gd name="T9" fmla="*/ 2147483646 h 372"/>
              <a:gd name="T10" fmla="*/ 1617783588 w 2081"/>
              <a:gd name="T11" fmla="*/ 2147483646 h 372"/>
              <a:gd name="T12" fmla="*/ 2147483646 w 2081"/>
              <a:gd name="T13" fmla="*/ 2147483646 h 372"/>
              <a:gd name="T14" fmla="*/ 2147483646 w 2081"/>
              <a:gd name="T15" fmla="*/ 7263137 h 372"/>
              <a:gd name="T16" fmla="*/ 1351747898 w 2081"/>
              <a:gd name="T17" fmla="*/ 2147483646 h 372"/>
              <a:gd name="T18" fmla="*/ 424218784 w 2081"/>
              <a:gd name="T19" fmla="*/ 1350935359 h 372"/>
              <a:gd name="T20" fmla="*/ 1351747898 w 2081"/>
              <a:gd name="T21" fmla="*/ 421259239 h 372"/>
              <a:gd name="T22" fmla="*/ 1883819278 w 2081"/>
              <a:gd name="T23" fmla="*/ 421259239 h 372"/>
              <a:gd name="T24" fmla="*/ 2147483646 w 2081"/>
              <a:gd name="T25" fmla="*/ 1350935359 h 372"/>
              <a:gd name="T26" fmla="*/ 1883819278 w 2081"/>
              <a:gd name="T27" fmla="*/ 2147483646 h 372"/>
              <a:gd name="T28" fmla="*/ 1351747898 w 2081"/>
              <a:gd name="T29" fmla="*/ 2147483646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081"/>
              <a:gd name="T46" fmla="*/ 0 h 372"/>
              <a:gd name="T47" fmla="*/ 2081 w 2081"/>
              <a:gd name="T48" fmla="*/ 372 h 37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081" h="372">
                <a:moveTo>
                  <a:pt x="2081" y="1"/>
                </a:moveTo>
                <a:cubicBezTo>
                  <a:pt x="1969" y="1"/>
                  <a:pt x="247" y="0"/>
                  <a:pt x="226" y="0"/>
                </a:cubicBezTo>
                <a:cubicBezTo>
                  <a:pt x="201" y="0"/>
                  <a:pt x="176" y="9"/>
                  <a:pt x="158" y="28"/>
                </a:cubicBezTo>
                <a:cubicBezTo>
                  <a:pt x="0" y="186"/>
                  <a:pt x="0" y="186"/>
                  <a:pt x="0" y="186"/>
                </a:cubicBezTo>
                <a:cubicBezTo>
                  <a:pt x="158" y="344"/>
                  <a:pt x="158" y="344"/>
                  <a:pt x="158" y="344"/>
                </a:cubicBezTo>
                <a:cubicBezTo>
                  <a:pt x="176" y="363"/>
                  <a:pt x="201" y="372"/>
                  <a:pt x="225" y="372"/>
                </a:cubicBezTo>
                <a:cubicBezTo>
                  <a:pt x="247" y="372"/>
                  <a:pt x="1969" y="371"/>
                  <a:pt x="2081" y="371"/>
                </a:cubicBezTo>
                <a:cubicBezTo>
                  <a:pt x="2081" y="1"/>
                  <a:pt x="2081" y="1"/>
                  <a:pt x="2081" y="1"/>
                </a:cubicBezTo>
                <a:moveTo>
                  <a:pt x="188" y="314"/>
                </a:moveTo>
                <a:cubicBezTo>
                  <a:pt x="59" y="186"/>
                  <a:pt x="59" y="186"/>
                  <a:pt x="59" y="186"/>
                </a:cubicBezTo>
                <a:cubicBezTo>
                  <a:pt x="188" y="58"/>
                  <a:pt x="188" y="58"/>
                  <a:pt x="188" y="58"/>
                </a:cubicBezTo>
                <a:cubicBezTo>
                  <a:pt x="208" y="37"/>
                  <a:pt x="242" y="37"/>
                  <a:pt x="262" y="58"/>
                </a:cubicBezTo>
                <a:cubicBezTo>
                  <a:pt x="390" y="186"/>
                  <a:pt x="390" y="186"/>
                  <a:pt x="390" y="186"/>
                </a:cubicBezTo>
                <a:cubicBezTo>
                  <a:pt x="262" y="314"/>
                  <a:pt x="262" y="314"/>
                  <a:pt x="262" y="314"/>
                </a:cubicBezTo>
                <a:cubicBezTo>
                  <a:pt x="242" y="335"/>
                  <a:pt x="208" y="335"/>
                  <a:pt x="188" y="314"/>
                </a:cubicBezTo>
              </a:path>
            </a:pathLst>
          </a:custGeom>
          <a:solidFill>
            <a:srgbClr val="084CA1"/>
          </a:solidFill>
          <a:ln>
            <a:noFill/>
          </a:ln>
          <a:extLst/>
        </p:spPr>
        <p:txBody>
          <a:bodyPr lIns="917869" tIns="34286" rIns="68570" bIns="34286" anchor="ctr"/>
          <a:lstStyle/>
          <a:p>
            <a:r>
              <a:rPr lang="zh-CN" altLang="en-US" sz="2400" b="1" dirty="0">
                <a:solidFill>
                  <a:schemeClr val="bg1"/>
                </a:solidFill>
                <a:latin typeface="Microsoft YaHei"/>
                <a:ea typeface="Microsoft YaHei"/>
                <a:cs typeface="+mn-ea"/>
                <a:sym typeface="Microsoft YaHei"/>
              </a:rPr>
              <a:t>    财务报表的编制</a:t>
            </a:r>
          </a:p>
        </p:txBody>
      </p:sp>
      <p:sp>
        <p:nvSpPr>
          <p:cNvPr id="3076" name="Freeform 127"/>
          <p:cNvSpPr>
            <a:spLocks noEditPoints="1"/>
          </p:cNvSpPr>
          <p:nvPr>
            <p:custDataLst>
              <p:tags r:id="rId4"/>
            </p:custDataLst>
          </p:nvPr>
        </p:nvSpPr>
        <p:spPr bwMode="auto">
          <a:xfrm>
            <a:off x="3563938" y="3226756"/>
            <a:ext cx="5580062" cy="751284"/>
          </a:xfrm>
          <a:custGeom>
            <a:avLst/>
            <a:gdLst>
              <a:gd name="T0" fmla="*/ 2147483646 w 2081"/>
              <a:gd name="T1" fmla="*/ 7251641 h 372"/>
              <a:gd name="T2" fmla="*/ 1624972510 w 2081"/>
              <a:gd name="T3" fmla="*/ 0 h 372"/>
              <a:gd name="T4" fmla="*/ 1136042704 w 2081"/>
              <a:gd name="T5" fmla="*/ 203045945 h 372"/>
              <a:gd name="T6" fmla="*/ 0 w 2081"/>
              <a:gd name="T7" fmla="*/ 1348797130 h 372"/>
              <a:gd name="T8" fmla="*/ 1136042704 w 2081"/>
              <a:gd name="T9" fmla="*/ 2147483646 h 372"/>
              <a:gd name="T10" fmla="*/ 1617783588 w 2081"/>
              <a:gd name="T11" fmla="*/ 2147483646 h 372"/>
              <a:gd name="T12" fmla="*/ 2147483646 w 2081"/>
              <a:gd name="T13" fmla="*/ 2147483646 h 372"/>
              <a:gd name="T14" fmla="*/ 2147483646 w 2081"/>
              <a:gd name="T15" fmla="*/ 7251641 h 372"/>
              <a:gd name="T16" fmla="*/ 1351747898 w 2081"/>
              <a:gd name="T17" fmla="*/ 2147483646 h 372"/>
              <a:gd name="T18" fmla="*/ 424218784 w 2081"/>
              <a:gd name="T19" fmla="*/ 1348797130 h 372"/>
              <a:gd name="T20" fmla="*/ 1351747898 w 2081"/>
              <a:gd name="T21" fmla="*/ 420592480 h 372"/>
              <a:gd name="T22" fmla="*/ 1883819278 w 2081"/>
              <a:gd name="T23" fmla="*/ 420592480 h 372"/>
              <a:gd name="T24" fmla="*/ 2147483646 w 2081"/>
              <a:gd name="T25" fmla="*/ 1348797130 h 372"/>
              <a:gd name="T26" fmla="*/ 1883819278 w 2081"/>
              <a:gd name="T27" fmla="*/ 2147483646 h 372"/>
              <a:gd name="T28" fmla="*/ 1351747898 w 2081"/>
              <a:gd name="T29" fmla="*/ 2147483646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081"/>
              <a:gd name="T46" fmla="*/ 0 h 372"/>
              <a:gd name="T47" fmla="*/ 2081 w 2081"/>
              <a:gd name="T48" fmla="*/ 372 h 37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081" h="372">
                <a:moveTo>
                  <a:pt x="2081" y="1"/>
                </a:moveTo>
                <a:cubicBezTo>
                  <a:pt x="1969" y="1"/>
                  <a:pt x="247" y="0"/>
                  <a:pt x="226" y="0"/>
                </a:cubicBezTo>
                <a:cubicBezTo>
                  <a:pt x="201" y="0"/>
                  <a:pt x="176" y="9"/>
                  <a:pt x="158" y="28"/>
                </a:cubicBezTo>
                <a:cubicBezTo>
                  <a:pt x="0" y="186"/>
                  <a:pt x="0" y="186"/>
                  <a:pt x="0" y="186"/>
                </a:cubicBezTo>
                <a:cubicBezTo>
                  <a:pt x="158" y="344"/>
                  <a:pt x="158" y="344"/>
                  <a:pt x="158" y="344"/>
                </a:cubicBezTo>
                <a:cubicBezTo>
                  <a:pt x="176" y="363"/>
                  <a:pt x="201" y="372"/>
                  <a:pt x="225" y="372"/>
                </a:cubicBezTo>
                <a:cubicBezTo>
                  <a:pt x="247" y="372"/>
                  <a:pt x="1969" y="371"/>
                  <a:pt x="2081" y="371"/>
                </a:cubicBezTo>
                <a:cubicBezTo>
                  <a:pt x="2081" y="1"/>
                  <a:pt x="2081" y="1"/>
                  <a:pt x="2081" y="1"/>
                </a:cubicBezTo>
                <a:moveTo>
                  <a:pt x="188" y="314"/>
                </a:moveTo>
                <a:cubicBezTo>
                  <a:pt x="59" y="186"/>
                  <a:pt x="59" y="186"/>
                  <a:pt x="59" y="186"/>
                </a:cubicBezTo>
                <a:cubicBezTo>
                  <a:pt x="188" y="58"/>
                  <a:pt x="188" y="58"/>
                  <a:pt x="188" y="58"/>
                </a:cubicBezTo>
                <a:cubicBezTo>
                  <a:pt x="208" y="37"/>
                  <a:pt x="242" y="37"/>
                  <a:pt x="262" y="58"/>
                </a:cubicBezTo>
                <a:cubicBezTo>
                  <a:pt x="390" y="186"/>
                  <a:pt x="390" y="186"/>
                  <a:pt x="390" y="186"/>
                </a:cubicBezTo>
                <a:cubicBezTo>
                  <a:pt x="262" y="314"/>
                  <a:pt x="262" y="314"/>
                  <a:pt x="262" y="314"/>
                </a:cubicBezTo>
                <a:cubicBezTo>
                  <a:pt x="242" y="335"/>
                  <a:pt x="208" y="335"/>
                  <a:pt x="188" y="314"/>
                </a:cubicBezTo>
              </a:path>
            </a:pathLst>
          </a:custGeom>
          <a:solidFill>
            <a:srgbClr val="084CA1"/>
          </a:solidFill>
          <a:ln>
            <a:noFill/>
          </a:ln>
          <a:extLst/>
        </p:spPr>
        <p:txBody>
          <a:bodyPr lIns="917869" tIns="34286" rIns="68570" bIns="34286" anchor="ctr"/>
          <a:lstStyle/>
          <a:p>
            <a:r>
              <a:rPr lang="zh-CN" altLang="en-US" sz="2400" b="1" dirty="0">
                <a:solidFill>
                  <a:schemeClr val="bg1"/>
                </a:solidFill>
                <a:latin typeface="Microsoft YaHei"/>
                <a:ea typeface="Microsoft YaHei"/>
                <a:cs typeface="+mn-ea"/>
                <a:sym typeface="Microsoft YaHei"/>
              </a:rPr>
              <a:t>    考证闯关实训和岗位实训</a:t>
            </a:r>
          </a:p>
        </p:txBody>
      </p:sp>
      <p:sp>
        <p:nvSpPr>
          <p:cNvPr id="3078" name="文本框 3176"/>
          <p:cNvSpPr txBox="1">
            <a:spLocks noChangeArrowheads="1"/>
          </p:cNvSpPr>
          <p:nvPr>
            <p:custDataLst>
              <p:tags r:id="rId5"/>
            </p:custDataLst>
          </p:nvPr>
        </p:nvSpPr>
        <p:spPr bwMode="auto">
          <a:xfrm>
            <a:off x="3813178" y="1127687"/>
            <a:ext cx="720725" cy="751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0" tIns="34286" rIns="68570" bIns="34286"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2400" b="1" dirty="0">
                <a:solidFill>
                  <a:srgbClr val="084CA1"/>
                </a:solidFill>
                <a:latin typeface="Bodoni MT" pitchFamily="18" charset="0"/>
              </a:rPr>
              <a:t>01</a:t>
            </a:r>
            <a:endParaRPr lang="zh-CN" altLang="en-US" sz="2400" b="1" dirty="0">
              <a:solidFill>
                <a:srgbClr val="084CA1"/>
              </a:solidFill>
              <a:latin typeface="Bodoni MT" pitchFamily="18" charset="0"/>
              <a:ea typeface="时尚中黑简体" pitchFamily="2" charset="-122"/>
              <a:cs typeface="Verdana" pitchFamily="34" charset="0"/>
            </a:endParaRPr>
          </a:p>
        </p:txBody>
      </p:sp>
      <p:sp>
        <p:nvSpPr>
          <p:cNvPr id="3079" name="文本框 170"/>
          <p:cNvSpPr txBox="1">
            <a:spLocks noChangeArrowheads="1"/>
          </p:cNvSpPr>
          <p:nvPr>
            <p:custDataLst>
              <p:tags r:id="rId6"/>
            </p:custDataLst>
          </p:nvPr>
        </p:nvSpPr>
        <p:spPr bwMode="auto">
          <a:xfrm>
            <a:off x="3813178" y="2173056"/>
            <a:ext cx="720725" cy="751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0" tIns="34286" rIns="68570" bIns="34286"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2400" b="1" dirty="0">
                <a:solidFill>
                  <a:srgbClr val="084CA1"/>
                </a:solidFill>
                <a:latin typeface="Bodoni MT" pitchFamily="18" charset="0"/>
              </a:rPr>
              <a:t>02</a:t>
            </a:r>
            <a:endParaRPr lang="zh-CN" altLang="en-US" sz="2400" b="1" dirty="0">
              <a:solidFill>
                <a:srgbClr val="084CA1"/>
              </a:solidFill>
              <a:latin typeface="Bodoni MT" pitchFamily="18" charset="0"/>
              <a:ea typeface="时尚中黑简体" pitchFamily="2" charset="-122"/>
              <a:cs typeface="Verdana" pitchFamily="34" charset="0"/>
            </a:endParaRPr>
          </a:p>
        </p:txBody>
      </p:sp>
      <p:sp>
        <p:nvSpPr>
          <p:cNvPr id="3080" name="文本框 171"/>
          <p:cNvSpPr txBox="1">
            <a:spLocks noChangeArrowheads="1"/>
          </p:cNvSpPr>
          <p:nvPr>
            <p:custDataLst>
              <p:tags r:id="rId7"/>
            </p:custDataLst>
          </p:nvPr>
        </p:nvSpPr>
        <p:spPr bwMode="auto">
          <a:xfrm>
            <a:off x="3813178" y="3218425"/>
            <a:ext cx="720725" cy="751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0" tIns="34286" rIns="68570" bIns="34286"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2400" b="1" dirty="0">
                <a:solidFill>
                  <a:srgbClr val="084CA1"/>
                </a:solidFill>
                <a:latin typeface="Bodoni MT" pitchFamily="18" charset="0"/>
              </a:rPr>
              <a:t>03</a:t>
            </a:r>
            <a:endParaRPr lang="zh-CN" altLang="en-US" sz="2400" b="1" dirty="0">
              <a:solidFill>
                <a:srgbClr val="084CA1"/>
              </a:solidFill>
              <a:latin typeface="Bodoni MT" pitchFamily="18" charset="0"/>
              <a:ea typeface="时尚中黑简体" pitchFamily="2" charset="-122"/>
              <a:cs typeface="Verdana" pitchFamily="34" charset="0"/>
            </a:endParaRPr>
          </a:p>
        </p:txBody>
      </p:sp>
      <p:sp>
        <p:nvSpPr>
          <p:cNvPr id="3082" name="文本框 3180"/>
          <p:cNvSpPr txBox="1">
            <a:spLocks noChangeArrowheads="1"/>
          </p:cNvSpPr>
          <p:nvPr>
            <p:custDataLst>
              <p:tags r:id="rId8"/>
            </p:custDataLst>
          </p:nvPr>
        </p:nvSpPr>
        <p:spPr bwMode="auto">
          <a:xfrm>
            <a:off x="684216" y="320278"/>
            <a:ext cx="719137" cy="2099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lIns="68570" tIns="34286" rIns="68570" bIns="34286"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sz="6000" b="1" dirty="0">
                <a:solidFill>
                  <a:srgbClr val="084CA1"/>
                </a:solidFill>
                <a:latin typeface="华文中宋" pitchFamily="2" charset="-122"/>
                <a:ea typeface="华文中宋" pitchFamily="2" charset="-122"/>
              </a:rPr>
              <a:t>目录</a:t>
            </a:r>
          </a:p>
        </p:txBody>
      </p:sp>
      <p:sp>
        <p:nvSpPr>
          <p:cNvPr id="3083" name="文本框 177"/>
          <p:cNvSpPr txBox="1">
            <a:spLocks noChangeArrowheads="1"/>
          </p:cNvSpPr>
          <p:nvPr>
            <p:custDataLst>
              <p:tags r:id="rId9"/>
            </p:custDataLst>
          </p:nvPr>
        </p:nvSpPr>
        <p:spPr bwMode="auto">
          <a:xfrm>
            <a:off x="1403353" y="540546"/>
            <a:ext cx="720725" cy="4073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lIns="68570" tIns="34286" rIns="68570" bIns="34286"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en-US" altLang="zh-CN" sz="2400" dirty="0">
                <a:solidFill>
                  <a:srgbClr val="BCBCBC"/>
                </a:solidFill>
                <a:latin typeface="华文中宋" pitchFamily="2" charset="-122"/>
                <a:ea typeface="华文中宋" pitchFamily="2" charset="-122"/>
              </a:rPr>
              <a:t>CONTENTS</a:t>
            </a:r>
            <a:endParaRPr lang="zh-CN" altLang="en-US" sz="2400" dirty="0">
              <a:solidFill>
                <a:srgbClr val="BCBCBC"/>
              </a:solidFill>
              <a:latin typeface="华文中宋" pitchFamily="2" charset="-122"/>
              <a:ea typeface="华文中宋" pitchFamily="2" charset="-122"/>
            </a:endParaRPr>
          </a:p>
        </p:txBody>
      </p:sp>
    </p:spTree>
    <p:custDataLst>
      <p:tags r:id="rId1"/>
    </p:custDataLst>
    <p:extLst>
      <p:ext uri="{BB962C8B-B14F-4D97-AF65-F5344CB8AC3E}">
        <p14:creationId xmlns:p14="http://schemas.microsoft.com/office/powerpoint/2010/main" val="9628106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sp>
        <p:nvSpPr>
          <p:cNvPr id="6" name="矩形 5"/>
          <p:cNvSpPr/>
          <p:nvPr/>
        </p:nvSpPr>
        <p:spPr>
          <a:xfrm>
            <a:off x="899594" y="1977342"/>
            <a:ext cx="7008440" cy="1314488"/>
          </a:xfrm>
          <a:prstGeom prst="rect">
            <a:avLst/>
          </a:prstGeom>
          <a:ln>
            <a:solidFill>
              <a:srgbClr val="084CA1"/>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7" name="任意多边形 6"/>
          <p:cNvSpPr/>
          <p:nvPr/>
        </p:nvSpPr>
        <p:spPr>
          <a:xfrm>
            <a:off x="1250016" y="1755943"/>
            <a:ext cx="5783280" cy="442800"/>
          </a:xfrm>
          <a:custGeom>
            <a:avLst/>
            <a:gdLst>
              <a:gd name="connsiteX0" fmla="*/ 0 w 5783280"/>
              <a:gd name="connsiteY0" fmla="*/ 73801 h 442800"/>
              <a:gd name="connsiteX1" fmla="*/ 73801 w 5783280"/>
              <a:gd name="connsiteY1" fmla="*/ 0 h 442800"/>
              <a:gd name="connsiteX2" fmla="*/ 5709479 w 5783280"/>
              <a:gd name="connsiteY2" fmla="*/ 0 h 442800"/>
              <a:gd name="connsiteX3" fmla="*/ 5783280 w 5783280"/>
              <a:gd name="connsiteY3" fmla="*/ 73801 h 442800"/>
              <a:gd name="connsiteX4" fmla="*/ 5783280 w 5783280"/>
              <a:gd name="connsiteY4" fmla="*/ 368999 h 442800"/>
              <a:gd name="connsiteX5" fmla="*/ 5709479 w 5783280"/>
              <a:gd name="connsiteY5" fmla="*/ 442800 h 442800"/>
              <a:gd name="connsiteX6" fmla="*/ 73801 w 5783280"/>
              <a:gd name="connsiteY6" fmla="*/ 442800 h 442800"/>
              <a:gd name="connsiteX7" fmla="*/ 0 w 5783280"/>
              <a:gd name="connsiteY7" fmla="*/ 368999 h 442800"/>
              <a:gd name="connsiteX8" fmla="*/ 0 w 5783280"/>
              <a:gd name="connsiteY8" fmla="*/ 73801 h 44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83280" h="442800">
                <a:moveTo>
                  <a:pt x="0" y="73801"/>
                </a:moveTo>
                <a:cubicBezTo>
                  <a:pt x="0" y="33042"/>
                  <a:pt x="33042" y="0"/>
                  <a:pt x="73801" y="0"/>
                </a:cubicBezTo>
                <a:lnTo>
                  <a:pt x="5709479" y="0"/>
                </a:lnTo>
                <a:cubicBezTo>
                  <a:pt x="5750238" y="0"/>
                  <a:pt x="5783280" y="33042"/>
                  <a:pt x="5783280" y="73801"/>
                </a:cubicBezTo>
                <a:lnTo>
                  <a:pt x="5783280" y="368999"/>
                </a:lnTo>
                <a:cubicBezTo>
                  <a:pt x="5783280" y="409758"/>
                  <a:pt x="5750238" y="442800"/>
                  <a:pt x="5709479" y="442800"/>
                </a:cubicBezTo>
                <a:lnTo>
                  <a:pt x="73801" y="442800"/>
                </a:lnTo>
                <a:cubicBezTo>
                  <a:pt x="33042" y="442800"/>
                  <a:pt x="0" y="409758"/>
                  <a:pt x="0" y="368999"/>
                </a:cubicBezTo>
                <a:lnTo>
                  <a:pt x="0" y="73801"/>
                </a:lnTo>
                <a:close/>
              </a:path>
            </a:pathLst>
          </a:custGeom>
          <a:solidFill>
            <a:srgbClr val="FFC00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7048" tIns="21616" rIns="207048" bIns="21616" numCol="1" spcCol="1270" anchor="ctr" anchorCtr="0">
            <a:noAutofit/>
          </a:bodyPr>
          <a:lstStyle/>
          <a:p>
            <a:pPr lvl="0" defTabSz="800100">
              <a:lnSpc>
                <a:spcPct val="90000"/>
              </a:lnSpc>
              <a:spcBef>
                <a:spcPct val="0"/>
              </a:spcBef>
              <a:spcAft>
                <a:spcPct val="35000"/>
              </a:spcAft>
            </a:pPr>
            <a:r>
              <a:rPr lang="zh-CN" altLang="en-US" sz="2000" dirty="0">
                <a:solidFill>
                  <a:schemeClr val="tx1"/>
                </a:solidFill>
                <a:latin typeface="微软雅黑" pitchFamily="34" charset="-122"/>
                <a:ea typeface="微软雅黑" pitchFamily="34" charset="-122"/>
              </a:rPr>
              <a:t>根据总账科目和明细账科目余额分析计算填列</a:t>
            </a:r>
          </a:p>
        </p:txBody>
      </p:sp>
      <p:sp>
        <p:nvSpPr>
          <p:cNvPr id="8" name="矩形 7"/>
          <p:cNvSpPr/>
          <p:nvPr/>
        </p:nvSpPr>
        <p:spPr>
          <a:xfrm>
            <a:off x="1250016" y="2202707"/>
            <a:ext cx="6418328" cy="961289"/>
          </a:xfrm>
          <a:prstGeom prst="rect">
            <a:avLst/>
          </a:prstGeom>
        </p:spPr>
        <p:txBody>
          <a:bodyPr wrap="square">
            <a:spAutoFit/>
          </a:bodyPr>
          <a:lstStyle/>
          <a:p>
            <a:pPr>
              <a:lnSpc>
                <a:spcPct val="150000"/>
              </a:lnSpc>
            </a:pPr>
            <a:r>
              <a:rPr lang="zh-CN" altLang="zh-CN" sz="2000" dirty="0" smtClean="0">
                <a:latin typeface="微软雅黑" pitchFamily="34" charset="-122"/>
                <a:ea typeface="微软雅黑" pitchFamily="34" charset="-122"/>
              </a:rPr>
              <a:t>其他流动资产</a:t>
            </a:r>
            <a:r>
              <a:rPr lang="zh-CN" altLang="en-US" sz="2000" dirty="0" smtClean="0">
                <a:latin typeface="微软雅黑" pitchFamily="34" charset="-122"/>
                <a:ea typeface="微软雅黑" pitchFamily="34" charset="-122"/>
              </a:rPr>
              <a:t>、</a:t>
            </a:r>
            <a:r>
              <a:rPr lang="zh-CN" altLang="zh-CN" sz="2000" dirty="0" smtClean="0">
                <a:latin typeface="微软雅黑" pitchFamily="34" charset="-122"/>
                <a:ea typeface="微软雅黑" pitchFamily="34" charset="-122"/>
              </a:rPr>
              <a:t>其他</a:t>
            </a:r>
            <a:r>
              <a:rPr lang="zh-CN" altLang="zh-CN" sz="2000" dirty="0">
                <a:latin typeface="微软雅黑" pitchFamily="34" charset="-122"/>
                <a:ea typeface="微软雅黑" pitchFamily="34" charset="-122"/>
              </a:rPr>
              <a:t>非</a:t>
            </a:r>
            <a:r>
              <a:rPr lang="zh-CN" altLang="zh-CN" sz="2000" dirty="0" smtClean="0">
                <a:latin typeface="微软雅黑" pitchFamily="34" charset="-122"/>
                <a:ea typeface="微软雅黑" pitchFamily="34" charset="-122"/>
              </a:rPr>
              <a:t>流动资产</a:t>
            </a:r>
            <a:r>
              <a:rPr lang="zh-CN" altLang="en-US" sz="2000" dirty="0" smtClean="0">
                <a:latin typeface="微软雅黑" pitchFamily="34" charset="-122"/>
                <a:ea typeface="微软雅黑" pitchFamily="34" charset="-122"/>
              </a:rPr>
              <a:t>、</a:t>
            </a:r>
            <a:r>
              <a:rPr lang="zh-CN" altLang="zh-CN" sz="2000" dirty="0" smtClean="0">
                <a:latin typeface="微软雅黑" pitchFamily="34" charset="-122"/>
                <a:ea typeface="微软雅黑" pitchFamily="34" charset="-122"/>
              </a:rPr>
              <a:t>应付票据</a:t>
            </a:r>
            <a:r>
              <a:rPr lang="zh-CN" altLang="zh-CN" sz="2000" dirty="0">
                <a:latin typeface="微软雅黑" pitchFamily="34" charset="-122"/>
                <a:ea typeface="微软雅黑" pitchFamily="34" charset="-122"/>
              </a:rPr>
              <a:t>及应付</a:t>
            </a:r>
            <a:r>
              <a:rPr lang="zh-CN" altLang="zh-CN" sz="2000" dirty="0" smtClean="0">
                <a:latin typeface="微软雅黑" pitchFamily="34" charset="-122"/>
                <a:ea typeface="微软雅黑" pitchFamily="34" charset="-122"/>
              </a:rPr>
              <a:t>账款</a:t>
            </a:r>
            <a:r>
              <a:rPr lang="zh-CN" altLang="en-US" sz="2000" dirty="0" smtClean="0">
                <a:latin typeface="微软雅黑" pitchFamily="34" charset="-122"/>
                <a:ea typeface="微软雅黑" pitchFamily="34" charset="-122"/>
              </a:rPr>
              <a:t>、</a:t>
            </a:r>
            <a:r>
              <a:rPr lang="zh-CN" altLang="zh-CN" sz="2000" dirty="0" smtClean="0">
                <a:latin typeface="微软雅黑" pitchFamily="34" charset="-122"/>
                <a:ea typeface="微软雅黑" pitchFamily="34" charset="-122"/>
              </a:rPr>
              <a:t>其他</a:t>
            </a:r>
            <a:r>
              <a:rPr lang="zh-CN" altLang="zh-CN" sz="2000" dirty="0">
                <a:latin typeface="微软雅黑" pitchFamily="34" charset="-122"/>
                <a:ea typeface="微软雅黑" pitchFamily="34" charset="-122"/>
              </a:rPr>
              <a:t>流动</a:t>
            </a:r>
            <a:r>
              <a:rPr lang="zh-CN" altLang="zh-CN" sz="2000" dirty="0" smtClean="0">
                <a:latin typeface="微软雅黑" pitchFamily="34" charset="-122"/>
                <a:ea typeface="微软雅黑" pitchFamily="34" charset="-122"/>
              </a:rPr>
              <a:t>负债</a:t>
            </a:r>
            <a:r>
              <a:rPr lang="zh-CN" altLang="en-US" sz="2000" dirty="0" smtClean="0">
                <a:latin typeface="微软雅黑" pitchFamily="34" charset="-122"/>
                <a:ea typeface="微软雅黑" pitchFamily="34" charset="-122"/>
              </a:rPr>
              <a:t>、</a:t>
            </a:r>
            <a:r>
              <a:rPr lang="zh-CN" altLang="zh-CN" sz="2000" dirty="0" smtClean="0">
                <a:latin typeface="微软雅黑" pitchFamily="34" charset="-122"/>
                <a:ea typeface="微软雅黑" pitchFamily="34" charset="-122"/>
              </a:rPr>
              <a:t>其他</a:t>
            </a:r>
            <a:r>
              <a:rPr lang="zh-CN" altLang="zh-CN" sz="2000" dirty="0">
                <a:latin typeface="微软雅黑" pitchFamily="34" charset="-122"/>
                <a:ea typeface="微软雅黑" pitchFamily="34" charset="-122"/>
              </a:rPr>
              <a:t>非流动</a:t>
            </a:r>
            <a:r>
              <a:rPr lang="zh-CN" altLang="zh-CN" sz="2000" dirty="0" smtClean="0">
                <a:latin typeface="微软雅黑" pitchFamily="34" charset="-122"/>
                <a:ea typeface="微软雅黑" pitchFamily="34" charset="-122"/>
              </a:rPr>
              <a:t>负债</a:t>
            </a:r>
            <a:endParaRPr lang="zh-CN" altLang="en-US" sz="20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6726135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sp>
        <p:nvSpPr>
          <p:cNvPr id="6" name="矩形 5"/>
          <p:cNvSpPr/>
          <p:nvPr/>
        </p:nvSpPr>
        <p:spPr>
          <a:xfrm>
            <a:off x="899594" y="1977342"/>
            <a:ext cx="7008440" cy="1314488"/>
          </a:xfrm>
          <a:prstGeom prst="rect">
            <a:avLst/>
          </a:prstGeom>
          <a:ln>
            <a:solidFill>
              <a:srgbClr val="084CA1"/>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7" name="任意多边形 6"/>
          <p:cNvSpPr/>
          <p:nvPr/>
        </p:nvSpPr>
        <p:spPr>
          <a:xfrm>
            <a:off x="1250015" y="1755943"/>
            <a:ext cx="6336117" cy="442800"/>
          </a:xfrm>
          <a:custGeom>
            <a:avLst/>
            <a:gdLst>
              <a:gd name="connsiteX0" fmla="*/ 0 w 5783280"/>
              <a:gd name="connsiteY0" fmla="*/ 73801 h 442800"/>
              <a:gd name="connsiteX1" fmla="*/ 73801 w 5783280"/>
              <a:gd name="connsiteY1" fmla="*/ 0 h 442800"/>
              <a:gd name="connsiteX2" fmla="*/ 5709479 w 5783280"/>
              <a:gd name="connsiteY2" fmla="*/ 0 h 442800"/>
              <a:gd name="connsiteX3" fmla="*/ 5783280 w 5783280"/>
              <a:gd name="connsiteY3" fmla="*/ 73801 h 442800"/>
              <a:gd name="connsiteX4" fmla="*/ 5783280 w 5783280"/>
              <a:gd name="connsiteY4" fmla="*/ 368999 h 442800"/>
              <a:gd name="connsiteX5" fmla="*/ 5709479 w 5783280"/>
              <a:gd name="connsiteY5" fmla="*/ 442800 h 442800"/>
              <a:gd name="connsiteX6" fmla="*/ 73801 w 5783280"/>
              <a:gd name="connsiteY6" fmla="*/ 442800 h 442800"/>
              <a:gd name="connsiteX7" fmla="*/ 0 w 5783280"/>
              <a:gd name="connsiteY7" fmla="*/ 368999 h 442800"/>
              <a:gd name="connsiteX8" fmla="*/ 0 w 5783280"/>
              <a:gd name="connsiteY8" fmla="*/ 73801 h 44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83280" h="442800">
                <a:moveTo>
                  <a:pt x="0" y="73801"/>
                </a:moveTo>
                <a:cubicBezTo>
                  <a:pt x="0" y="33042"/>
                  <a:pt x="33042" y="0"/>
                  <a:pt x="73801" y="0"/>
                </a:cubicBezTo>
                <a:lnTo>
                  <a:pt x="5709479" y="0"/>
                </a:lnTo>
                <a:cubicBezTo>
                  <a:pt x="5750238" y="0"/>
                  <a:pt x="5783280" y="33042"/>
                  <a:pt x="5783280" y="73801"/>
                </a:cubicBezTo>
                <a:lnTo>
                  <a:pt x="5783280" y="368999"/>
                </a:lnTo>
                <a:cubicBezTo>
                  <a:pt x="5783280" y="409758"/>
                  <a:pt x="5750238" y="442800"/>
                  <a:pt x="5709479" y="442800"/>
                </a:cubicBezTo>
                <a:lnTo>
                  <a:pt x="73801" y="442800"/>
                </a:lnTo>
                <a:cubicBezTo>
                  <a:pt x="33042" y="442800"/>
                  <a:pt x="0" y="409758"/>
                  <a:pt x="0" y="368999"/>
                </a:cubicBezTo>
                <a:lnTo>
                  <a:pt x="0" y="73801"/>
                </a:lnTo>
                <a:close/>
              </a:path>
            </a:pathLst>
          </a:custGeom>
          <a:solidFill>
            <a:srgbClr val="FFC00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7048" tIns="21616" rIns="207048" bIns="21616" numCol="1" spcCol="1270" anchor="ctr" anchorCtr="0">
            <a:noAutofit/>
          </a:bodyPr>
          <a:lstStyle/>
          <a:p>
            <a:pPr lvl="0" defTabSz="800100">
              <a:lnSpc>
                <a:spcPct val="90000"/>
              </a:lnSpc>
              <a:spcBef>
                <a:spcPct val="0"/>
              </a:spcBef>
              <a:spcAft>
                <a:spcPct val="35000"/>
              </a:spcAft>
            </a:pPr>
            <a:r>
              <a:rPr lang="zh-CN" altLang="en-US" sz="2000" dirty="0">
                <a:solidFill>
                  <a:schemeClr val="tx1"/>
                </a:solidFill>
                <a:latin typeface="微软雅黑" pitchFamily="34" charset="-122"/>
                <a:ea typeface="微软雅黑" pitchFamily="34" charset="-122"/>
              </a:rPr>
              <a:t>根据有关科目余额减去其备抵科目余额后的净额填列</a:t>
            </a:r>
          </a:p>
        </p:txBody>
      </p:sp>
      <p:sp>
        <p:nvSpPr>
          <p:cNvPr id="8" name="矩形 7"/>
          <p:cNvSpPr/>
          <p:nvPr/>
        </p:nvSpPr>
        <p:spPr>
          <a:xfrm>
            <a:off x="1250016" y="2202707"/>
            <a:ext cx="6418328" cy="961289"/>
          </a:xfrm>
          <a:prstGeom prst="rect">
            <a:avLst/>
          </a:prstGeom>
        </p:spPr>
        <p:txBody>
          <a:bodyPr wrap="square">
            <a:spAutoFit/>
          </a:bodyPr>
          <a:lstStyle/>
          <a:p>
            <a:pPr>
              <a:lnSpc>
                <a:spcPct val="150000"/>
              </a:lnSpc>
            </a:pPr>
            <a:r>
              <a:rPr lang="zh-CN" altLang="zh-CN" sz="2000" dirty="0" smtClean="0">
                <a:latin typeface="微软雅黑" pitchFamily="34" charset="-122"/>
                <a:ea typeface="微软雅黑" pitchFamily="34" charset="-122"/>
              </a:rPr>
              <a:t>持有</a:t>
            </a:r>
            <a:r>
              <a:rPr lang="zh-CN" altLang="zh-CN" sz="2000" dirty="0">
                <a:latin typeface="微软雅黑" pitchFamily="34" charset="-122"/>
                <a:ea typeface="微软雅黑" pitchFamily="34" charset="-122"/>
              </a:rPr>
              <a:t>待售</a:t>
            </a:r>
            <a:r>
              <a:rPr lang="zh-CN" altLang="zh-CN" sz="2000" dirty="0" smtClean="0">
                <a:latin typeface="微软雅黑" pitchFamily="34" charset="-122"/>
                <a:ea typeface="微软雅黑" pitchFamily="34" charset="-122"/>
              </a:rPr>
              <a:t>资产</a:t>
            </a:r>
            <a:r>
              <a:rPr lang="zh-CN" altLang="en-US" sz="2000" dirty="0" smtClean="0">
                <a:latin typeface="微软雅黑" pitchFamily="34" charset="-122"/>
                <a:ea typeface="微软雅黑" pitchFamily="34" charset="-122"/>
              </a:rPr>
              <a:t>、</a:t>
            </a:r>
            <a:r>
              <a:rPr lang="zh-CN" altLang="zh-CN" sz="2000" dirty="0" smtClean="0">
                <a:latin typeface="微软雅黑" pitchFamily="34" charset="-122"/>
                <a:ea typeface="微软雅黑" pitchFamily="34" charset="-122"/>
              </a:rPr>
              <a:t>长期</a:t>
            </a:r>
            <a:r>
              <a:rPr lang="zh-CN" altLang="zh-CN" sz="2000" dirty="0">
                <a:latin typeface="微软雅黑" pitchFamily="34" charset="-122"/>
                <a:ea typeface="微软雅黑" pitchFamily="34" charset="-122"/>
              </a:rPr>
              <a:t>应收</a:t>
            </a:r>
            <a:r>
              <a:rPr lang="zh-CN" altLang="zh-CN" sz="2000" dirty="0" smtClean="0">
                <a:latin typeface="微软雅黑" pitchFamily="34" charset="-122"/>
                <a:ea typeface="微软雅黑" pitchFamily="34" charset="-122"/>
              </a:rPr>
              <a:t>款</a:t>
            </a:r>
            <a:r>
              <a:rPr lang="zh-CN" altLang="en-US" sz="2000" dirty="0">
                <a:latin typeface="微软雅黑" pitchFamily="34" charset="-122"/>
                <a:ea typeface="微软雅黑" pitchFamily="34" charset="-122"/>
              </a:rPr>
              <a:t>、</a:t>
            </a:r>
            <a:r>
              <a:rPr lang="zh-CN" altLang="zh-CN" sz="2000" dirty="0" smtClean="0">
                <a:latin typeface="微软雅黑" pitchFamily="34" charset="-122"/>
                <a:ea typeface="微软雅黑" pitchFamily="34" charset="-122"/>
              </a:rPr>
              <a:t>长期</a:t>
            </a:r>
            <a:r>
              <a:rPr lang="zh-CN" altLang="zh-CN" sz="2000" dirty="0">
                <a:latin typeface="微软雅黑" pitchFamily="34" charset="-122"/>
                <a:ea typeface="微软雅黑" pitchFamily="34" charset="-122"/>
              </a:rPr>
              <a:t>股权</a:t>
            </a:r>
            <a:r>
              <a:rPr lang="zh-CN" altLang="zh-CN" sz="2000" dirty="0" smtClean="0">
                <a:latin typeface="微软雅黑" pitchFamily="34" charset="-122"/>
                <a:ea typeface="微软雅黑" pitchFamily="34" charset="-122"/>
              </a:rPr>
              <a:t>投资</a:t>
            </a:r>
            <a:r>
              <a:rPr lang="zh-CN" altLang="en-US" sz="2000" dirty="0" smtClean="0">
                <a:latin typeface="微软雅黑" pitchFamily="34" charset="-122"/>
                <a:ea typeface="微软雅黑" pitchFamily="34" charset="-122"/>
              </a:rPr>
              <a:t>、</a:t>
            </a:r>
            <a:r>
              <a:rPr lang="zh-CN" altLang="zh-CN" sz="2000" dirty="0" smtClean="0">
                <a:latin typeface="微软雅黑" pitchFamily="34" charset="-122"/>
                <a:ea typeface="微软雅黑" pitchFamily="34" charset="-122"/>
              </a:rPr>
              <a:t>投资性房地产</a:t>
            </a:r>
            <a:r>
              <a:rPr lang="zh-CN" altLang="en-US" sz="2000" dirty="0" smtClean="0">
                <a:latin typeface="微软雅黑" pitchFamily="34" charset="-122"/>
                <a:ea typeface="微软雅黑" pitchFamily="34" charset="-122"/>
              </a:rPr>
              <a:t>、</a:t>
            </a:r>
            <a:r>
              <a:rPr lang="zh-CN" altLang="zh-CN" sz="2000" dirty="0" smtClean="0">
                <a:latin typeface="微软雅黑" pitchFamily="34" charset="-122"/>
                <a:ea typeface="微软雅黑" pitchFamily="34" charset="-122"/>
              </a:rPr>
              <a:t>生产性</a:t>
            </a:r>
            <a:r>
              <a:rPr lang="zh-CN" altLang="zh-CN" sz="2000" dirty="0">
                <a:latin typeface="微软雅黑" pitchFamily="34" charset="-122"/>
                <a:ea typeface="微软雅黑" pitchFamily="34" charset="-122"/>
              </a:rPr>
              <a:t>生物</a:t>
            </a:r>
            <a:r>
              <a:rPr lang="zh-CN" altLang="zh-CN" sz="2000" dirty="0" smtClean="0">
                <a:latin typeface="微软雅黑" pitchFamily="34" charset="-122"/>
                <a:ea typeface="微软雅黑" pitchFamily="34" charset="-122"/>
              </a:rPr>
              <a:t>资产</a:t>
            </a:r>
            <a:r>
              <a:rPr lang="zh-CN" altLang="en-US" sz="2000" dirty="0">
                <a:latin typeface="微软雅黑" pitchFamily="34" charset="-122"/>
                <a:ea typeface="微软雅黑" pitchFamily="34" charset="-122"/>
              </a:rPr>
              <a:t>、</a:t>
            </a:r>
            <a:r>
              <a:rPr lang="zh-CN" altLang="zh-CN" sz="2000" dirty="0" smtClean="0">
                <a:latin typeface="微软雅黑" pitchFamily="34" charset="-122"/>
                <a:ea typeface="微软雅黑" pitchFamily="34" charset="-122"/>
              </a:rPr>
              <a:t>油气资产</a:t>
            </a:r>
            <a:r>
              <a:rPr lang="zh-CN" altLang="en-US" sz="2000" dirty="0">
                <a:latin typeface="微软雅黑" pitchFamily="34" charset="-122"/>
                <a:ea typeface="微软雅黑" pitchFamily="34" charset="-122"/>
              </a:rPr>
              <a:t>、</a:t>
            </a:r>
            <a:r>
              <a:rPr lang="zh-CN" altLang="zh-CN" sz="2000" dirty="0" smtClean="0">
                <a:latin typeface="微软雅黑" pitchFamily="34" charset="-122"/>
                <a:ea typeface="微软雅黑" pitchFamily="34" charset="-122"/>
              </a:rPr>
              <a:t>无形资产</a:t>
            </a:r>
            <a:r>
              <a:rPr lang="zh-CN" altLang="en-US" sz="2000" dirty="0">
                <a:latin typeface="微软雅黑" pitchFamily="34" charset="-122"/>
                <a:ea typeface="微软雅黑" pitchFamily="34" charset="-122"/>
              </a:rPr>
              <a:t>、</a:t>
            </a:r>
            <a:r>
              <a:rPr lang="zh-CN" altLang="zh-CN" sz="2000" dirty="0" smtClean="0">
                <a:latin typeface="微软雅黑" pitchFamily="34" charset="-122"/>
                <a:ea typeface="微软雅黑" pitchFamily="34" charset="-122"/>
              </a:rPr>
              <a:t>商誉</a:t>
            </a:r>
            <a:endParaRPr lang="zh-CN" altLang="en-US" sz="20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67261359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sp>
        <p:nvSpPr>
          <p:cNvPr id="6" name="矩形 5"/>
          <p:cNvSpPr/>
          <p:nvPr/>
        </p:nvSpPr>
        <p:spPr>
          <a:xfrm>
            <a:off x="899594" y="1977342"/>
            <a:ext cx="7008440" cy="1314488"/>
          </a:xfrm>
          <a:prstGeom prst="rect">
            <a:avLst/>
          </a:prstGeom>
          <a:ln>
            <a:solidFill>
              <a:srgbClr val="084CA1"/>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7" name="任意多边形 6"/>
          <p:cNvSpPr/>
          <p:nvPr/>
        </p:nvSpPr>
        <p:spPr>
          <a:xfrm>
            <a:off x="1250016" y="1755943"/>
            <a:ext cx="5783280" cy="442800"/>
          </a:xfrm>
          <a:custGeom>
            <a:avLst/>
            <a:gdLst>
              <a:gd name="connsiteX0" fmla="*/ 0 w 5783280"/>
              <a:gd name="connsiteY0" fmla="*/ 73801 h 442800"/>
              <a:gd name="connsiteX1" fmla="*/ 73801 w 5783280"/>
              <a:gd name="connsiteY1" fmla="*/ 0 h 442800"/>
              <a:gd name="connsiteX2" fmla="*/ 5709479 w 5783280"/>
              <a:gd name="connsiteY2" fmla="*/ 0 h 442800"/>
              <a:gd name="connsiteX3" fmla="*/ 5783280 w 5783280"/>
              <a:gd name="connsiteY3" fmla="*/ 73801 h 442800"/>
              <a:gd name="connsiteX4" fmla="*/ 5783280 w 5783280"/>
              <a:gd name="connsiteY4" fmla="*/ 368999 h 442800"/>
              <a:gd name="connsiteX5" fmla="*/ 5709479 w 5783280"/>
              <a:gd name="connsiteY5" fmla="*/ 442800 h 442800"/>
              <a:gd name="connsiteX6" fmla="*/ 73801 w 5783280"/>
              <a:gd name="connsiteY6" fmla="*/ 442800 h 442800"/>
              <a:gd name="connsiteX7" fmla="*/ 0 w 5783280"/>
              <a:gd name="connsiteY7" fmla="*/ 368999 h 442800"/>
              <a:gd name="connsiteX8" fmla="*/ 0 w 5783280"/>
              <a:gd name="connsiteY8" fmla="*/ 73801 h 44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83280" h="442800">
                <a:moveTo>
                  <a:pt x="0" y="73801"/>
                </a:moveTo>
                <a:cubicBezTo>
                  <a:pt x="0" y="33042"/>
                  <a:pt x="33042" y="0"/>
                  <a:pt x="73801" y="0"/>
                </a:cubicBezTo>
                <a:lnTo>
                  <a:pt x="5709479" y="0"/>
                </a:lnTo>
                <a:cubicBezTo>
                  <a:pt x="5750238" y="0"/>
                  <a:pt x="5783280" y="33042"/>
                  <a:pt x="5783280" y="73801"/>
                </a:cubicBezTo>
                <a:lnTo>
                  <a:pt x="5783280" y="368999"/>
                </a:lnTo>
                <a:cubicBezTo>
                  <a:pt x="5783280" y="409758"/>
                  <a:pt x="5750238" y="442800"/>
                  <a:pt x="5709479" y="442800"/>
                </a:cubicBezTo>
                <a:lnTo>
                  <a:pt x="73801" y="442800"/>
                </a:lnTo>
                <a:cubicBezTo>
                  <a:pt x="33042" y="442800"/>
                  <a:pt x="0" y="409758"/>
                  <a:pt x="0" y="368999"/>
                </a:cubicBezTo>
                <a:lnTo>
                  <a:pt x="0" y="73801"/>
                </a:lnTo>
                <a:close/>
              </a:path>
            </a:pathLst>
          </a:custGeom>
          <a:solidFill>
            <a:srgbClr val="FFC00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07048" tIns="21616" rIns="207048" bIns="21616" numCol="1" spcCol="1270" anchor="ctr" anchorCtr="0">
            <a:noAutofit/>
          </a:bodyPr>
          <a:lstStyle/>
          <a:p>
            <a:pPr lvl="0" defTabSz="800100">
              <a:lnSpc>
                <a:spcPct val="90000"/>
              </a:lnSpc>
              <a:spcBef>
                <a:spcPct val="0"/>
              </a:spcBef>
              <a:spcAft>
                <a:spcPct val="35000"/>
              </a:spcAft>
            </a:pPr>
            <a:r>
              <a:rPr lang="zh-CN" altLang="en-US" sz="2000" dirty="0">
                <a:solidFill>
                  <a:schemeClr val="tx1"/>
                </a:solidFill>
                <a:latin typeface="微软雅黑" pitchFamily="34" charset="-122"/>
                <a:ea typeface="微软雅黑" pitchFamily="34" charset="-122"/>
              </a:rPr>
              <a:t>综合运用上述填列方法分析填列</a:t>
            </a:r>
          </a:p>
        </p:txBody>
      </p:sp>
      <p:sp>
        <p:nvSpPr>
          <p:cNvPr id="8" name="矩形 7"/>
          <p:cNvSpPr/>
          <p:nvPr/>
        </p:nvSpPr>
        <p:spPr>
          <a:xfrm>
            <a:off x="1197349" y="2202707"/>
            <a:ext cx="6569407" cy="1015663"/>
          </a:xfrm>
          <a:prstGeom prst="rect">
            <a:avLst/>
          </a:prstGeom>
        </p:spPr>
        <p:txBody>
          <a:bodyPr wrap="square">
            <a:spAutoFit/>
          </a:bodyPr>
          <a:lstStyle/>
          <a:p>
            <a:pPr>
              <a:lnSpc>
                <a:spcPct val="150000"/>
              </a:lnSpc>
            </a:pPr>
            <a:r>
              <a:rPr lang="zh-CN" altLang="en-US" sz="2000" dirty="0" smtClean="0">
                <a:latin typeface="微软雅黑" pitchFamily="34" charset="-122"/>
                <a:ea typeface="微软雅黑" pitchFamily="34" charset="-122"/>
              </a:rPr>
              <a:t>应收票据</a:t>
            </a:r>
            <a:r>
              <a:rPr lang="zh-CN" altLang="en-US" sz="2000" dirty="0">
                <a:latin typeface="微软雅黑" pitchFamily="34" charset="-122"/>
                <a:ea typeface="微软雅黑" pitchFamily="34" charset="-122"/>
              </a:rPr>
              <a:t>及应收</a:t>
            </a:r>
            <a:r>
              <a:rPr lang="zh-CN" altLang="en-US" sz="2000" dirty="0" smtClean="0">
                <a:latin typeface="微软雅黑" pitchFamily="34" charset="-122"/>
                <a:ea typeface="微软雅黑" pitchFamily="34" charset="-122"/>
              </a:rPr>
              <a:t>账款、预付账款、其他</a:t>
            </a:r>
            <a:r>
              <a:rPr lang="zh-CN" altLang="en-US" sz="2000" dirty="0">
                <a:latin typeface="微软雅黑" pitchFamily="34" charset="-122"/>
                <a:ea typeface="微软雅黑" pitchFamily="34" charset="-122"/>
              </a:rPr>
              <a:t>应收</a:t>
            </a:r>
            <a:r>
              <a:rPr lang="zh-CN" altLang="en-US" sz="2000" dirty="0" smtClean="0">
                <a:latin typeface="微软雅黑" pitchFamily="34" charset="-122"/>
                <a:ea typeface="微软雅黑" pitchFamily="34" charset="-122"/>
              </a:rPr>
              <a:t>款、存货、 合同资产、债权投资、固定资产、在建工程、长期</a:t>
            </a:r>
            <a:r>
              <a:rPr lang="zh-CN" altLang="en-US" sz="2000" dirty="0">
                <a:latin typeface="微软雅黑" pitchFamily="34" charset="-122"/>
                <a:ea typeface="微软雅黑" pitchFamily="34" charset="-122"/>
              </a:rPr>
              <a:t>应付</a:t>
            </a:r>
            <a:r>
              <a:rPr lang="zh-CN" altLang="en-US" sz="2000" dirty="0" smtClean="0">
                <a:latin typeface="微软雅黑" pitchFamily="34" charset="-122"/>
                <a:ea typeface="微软雅黑" pitchFamily="34" charset="-122"/>
              </a:rPr>
              <a:t>款</a:t>
            </a:r>
            <a:endParaRPr lang="zh-CN" altLang="en-US" sz="20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67261359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10" name="组合 9"/>
          <p:cNvGrpSpPr/>
          <p:nvPr/>
        </p:nvGrpSpPr>
        <p:grpSpPr>
          <a:xfrm>
            <a:off x="198121" y="1937285"/>
            <a:ext cx="3217472" cy="2169825"/>
            <a:chOff x="1503515" y="2342298"/>
            <a:chExt cx="3217709" cy="2169208"/>
          </a:xfrm>
        </p:grpSpPr>
        <p:sp>
          <p:nvSpPr>
            <p:cNvPr id="11" name="矩形 10"/>
            <p:cNvSpPr/>
            <p:nvPr/>
          </p:nvSpPr>
          <p:spPr>
            <a:xfrm>
              <a:off x="1503515" y="2342298"/>
              <a:ext cx="3217709" cy="2169208"/>
            </a:xfrm>
            <a:prstGeom prst="rect">
              <a:avLst/>
            </a:prstGeom>
            <a:ln w="19050">
              <a:solidFill>
                <a:srgbClr val="084CA1"/>
              </a:solidFill>
              <a:prstDash val="dashDot"/>
            </a:ln>
          </p:spPr>
          <p:txBody>
            <a:bodyPr wrap="square">
              <a:spAutoFit/>
            </a:bodyPr>
            <a:lstStyle/>
            <a:p>
              <a:pPr>
                <a:lnSpc>
                  <a:spcPct val="150000"/>
                </a:lnSpc>
              </a:pPr>
              <a:r>
                <a:rPr lang="zh-CN" altLang="en-US" sz="1800" b="1" dirty="0">
                  <a:latin typeface="Microsoft YaHei"/>
                  <a:ea typeface="Microsoft YaHei"/>
                  <a:sym typeface="Microsoft YaHei"/>
                </a:rPr>
                <a:t>库存现金</a:t>
              </a:r>
              <a:endParaRPr lang="zh-CN" altLang="en-US" sz="1800" b="1"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en-US" altLang="zh-CN" sz="1800" dirty="0" smtClean="0">
                  <a:latin typeface="Microsoft YaHei"/>
                  <a:ea typeface="Microsoft YaHei"/>
                  <a:sym typeface="Microsoft YaHei"/>
                </a:rPr>
                <a:t>“</a:t>
              </a:r>
              <a:r>
                <a:rPr lang="zh-CN" altLang="en-US" sz="1800" dirty="0" smtClean="0">
                  <a:latin typeface="Microsoft YaHei"/>
                  <a:ea typeface="Microsoft YaHei"/>
                  <a:sym typeface="Microsoft YaHei"/>
                </a:rPr>
                <a:t>库存现金</a:t>
              </a:r>
              <a:r>
                <a:rPr lang="en-US" altLang="zh-CN" sz="1800" dirty="0" smtClean="0">
                  <a:latin typeface="Microsoft YaHei"/>
                  <a:ea typeface="Microsoft YaHei"/>
                  <a:sym typeface="Microsoft YaHei"/>
                </a:rPr>
                <a:t>”</a:t>
              </a:r>
              <a:r>
                <a:rPr lang="zh-CN" altLang="en-US" sz="1800" dirty="0" smtClean="0">
                  <a:latin typeface="Microsoft YaHei"/>
                  <a:ea typeface="Microsoft YaHei"/>
                  <a:sym typeface="Microsoft YaHei"/>
                </a:rPr>
                <a:t>科目期末</a:t>
              </a:r>
              <a:r>
                <a:rPr lang="zh-CN" altLang="en-US" sz="1800" dirty="0">
                  <a:latin typeface="Microsoft YaHei"/>
                  <a:ea typeface="Microsoft YaHei"/>
                  <a:sym typeface="Microsoft YaHei"/>
                </a:rPr>
                <a:t>余额</a:t>
              </a:r>
              <a:endParaRPr lang="zh-CN" altLang="en-US" sz="1800"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en-US" altLang="zh-CN" sz="1800" dirty="0" smtClean="0">
                  <a:latin typeface="Microsoft YaHei"/>
                  <a:ea typeface="Microsoft YaHei"/>
                  <a:sym typeface="Microsoft YaHei"/>
                </a:rPr>
                <a:t>“</a:t>
              </a:r>
              <a:r>
                <a:rPr lang="zh-CN" altLang="en-US" sz="1800" dirty="0" smtClean="0">
                  <a:latin typeface="Microsoft YaHei"/>
                  <a:ea typeface="Microsoft YaHei"/>
                  <a:sym typeface="Microsoft YaHei"/>
                </a:rPr>
                <a:t>银行存款</a:t>
              </a:r>
              <a:r>
                <a:rPr lang="en-US" altLang="zh-CN" sz="1800" dirty="0" smtClean="0">
                  <a:latin typeface="Microsoft YaHei"/>
                  <a:ea typeface="Microsoft YaHei"/>
                  <a:sym typeface="Microsoft YaHei"/>
                </a:rPr>
                <a:t>”</a:t>
              </a:r>
              <a:r>
                <a:rPr lang="zh-CN" altLang="en-US" sz="1800" dirty="0" smtClean="0">
                  <a:latin typeface="Microsoft YaHei"/>
                  <a:ea typeface="Microsoft YaHei"/>
                  <a:sym typeface="Microsoft YaHei"/>
                </a:rPr>
                <a:t>科目期末余额</a:t>
              </a:r>
              <a:endParaRPr lang="en-US" altLang="zh-CN" sz="1800"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zh-CN" altLang="en-US" sz="1800" dirty="0" smtClean="0">
                  <a:latin typeface="Microsoft YaHei"/>
                  <a:ea typeface="Microsoft YaHei"/>
                  <a:sym typeface="Microsoft YaHei"/>
                </a:rPr>
                <a:t>“其他货币资金”科目期末余额</a:t>
              </a:r>
              <a:endParaRPr lang="en-US" altLang="zh-CN" sz="1800" dirty="0">
                <a:latin typeface="Microsoft YaHei"/>
                <a:ea typeface="Microsoft YaHei"/>
                <a:sym typeface="Microsoft YaHei"/>
              </a:endParaRPr>
            </a:p>
          </p:txBody>
        </p:sp>
        <p:cxnSp>
          <p:nvCxnSpPr>
            <p:cNvPr id="12" name="直接连接符 11"/>
            <p:cNvCxnSpPr/>
            <p:nvPr/>
          </p:nvCxnSpPr>
          <p:spPr>
            <a:xfrm>
              <a:off x="1615338" y="2757070"/>
              <a:ext cx="846523"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a:off x="2006889" y="1375206"/>
            <a:ext cx="2688274" cy="673140"/>
            <a:chOff x="3130550" y="2486625"/>
            <a:chExt cx="2455243" cy="673055"/>
          </a:xfrm>
        </p:grpSpPr>
        <p:sp>
          <p:nvSpPr>
            <p:cNvPr id="14" name="矩形 13"/>
            <p:cNvSpPr/>
            <p:nvPr/>
          </p:nvSpPr>
          <p:spPr bwMode="auto">
            <a:xfrm>
              <a:off x="4679383" y="2486625"/>
              <a:ext cx="906410" cy="273269"/>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15" name="直接连接符 14"/>
            <p:cNvCxnSpPr/>
            <p:nvPr/>
          </p:nvCxnSpPr>
          <p:spPr>
            <a:xfrm flipH="1" flipV="1">
              <a:off x="3232758" y="2623258"/>
              <a:ext cx="1446626" cy="2"/>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3222531" y="2638425"/>
              <a:ext cx="0" cy="285318"/>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18" name="椭圆 17"/>
            <p:cNvSpPr/>
            <p:nvPr/>
          </p:nvSpPr>
          <p:spPr bwMode="auto">
            <a:xfrm>
              <a:off x="3130550" y="2974989"/>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
        <p:nvSpPr>
          <p:cNvPr id="19" name="文本框 35"/>
          <p:cNvSpPr txBox="1"/>
          <p:nvPr/>
        </p:nvSpPr>
        <p:spPr>
          <a:xfrm>
            <a:off x="368228" y="2631524"/>
            <a:ext cx="386080" cy="398780"/>
          </a:xfrm>
          <a:prstGeom prst="rect">
            <a:avLst/>
          </a:prstGeom>
          <a:noFill/>
          <a:ln>
            <a:noFill/>
          </a:ln>
        </p:spPr>
        <p:txBody>
          <a:bodyPr wrap="square" rtlCol="0">
            <a:spAutoFit/>
          </a:bodyPr>
          <a:lstStyle/>
          <a:p>
            <a:r>
              <a:rPr lang="zh-CN" altLang="en-US" sz="2000" b="1" dirty="0">
                <a:solidFill>
                  <a:srgbClr val="C00000"/>
                </a:solidFill>
                <a:latin typeface="Microsoft YaHei"/>
                <a:ea typeface="Microsoft YaHei"/>
                <a:sym typeface="Microsoft YaHei"/>
              </a:rPr>
              <a:t>＋</a:t>
            </a:r>
          </a:p>
        </p:txBody>
      </p:sp>
      <p:graphicFrame>
        <p:nvGraphicFramePr>
          <p:cNvPr id="2" name="表格 1"/>
          <p:cNvGraphicFramePr>
            <a:graphicFrameLocks noGrp="1"/>
          </p:cNvGraphicFramePr>
          <p:nvPr>
            <p:extLst>
              <p:ext uri="{D42A27DB-BD31-4B8C-83A1-F6EECF244321}">
                <p14:modId xmlns:p14="http://schemas.microsoft.com/office/powerpoint/2010/main" val="1690703957"/>
              </p:ext>
            </p:extLst>
          </p:nvPr>
        </p:nvGraphicFramePr>
        <p:xfrm>
          <a:off x="3595688" y="746391"/>
          <a:ext cx="5175778" cy="4225391"/>
        </p:xfrm>
        <a:graphic>
          <a:graphicData uri="http://schemas.openxmlformats.org/drawingml/2006/table">
            <a:tbl>
              <a:tblPr>
                <a:tableStyleId>{E8B1032C-EA38-4F05-BA0D-38AFFFC7BED3}</a:tableStyleId>
              </a:tblPr>
              <a:tblGrid>
                <a:gridCol w="2941156"/>
                <a:gridCol w="1117311"/>
                <a:gridCol w="1117311"/>
              </a:tblGrid>
              <a:tr h="313067">
                <a:tc>
                  <a:txBody>
                    <a:bodyPr/>
                    <a:lstStyle/>
                    <a:p>
                      <a:pPr algn="ctr" fontAlgn="ctr"/>
                      <a:r>
                        <a:rPr lang="zh-CN" altLang="en-US" sz="1800" u="none" strike="noStrike" dirty="0">
                          <a:effectLst/>
                          <a:latin typeface="微软雅黑" pitchFamily="34" charset="-122"/>
                          <a:ea typeface="微软雅黑" pitchFamily="34" charset="-122"/>
                        </a:rPr>
                        <a:t>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期末余额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年初余额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流动资产：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  货币资金</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交易性金融资产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衍生金融资产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应收票据及应收账款</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预付款项</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其他应收款</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存货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合同资产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持有待售资产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一年内到期的非流动资产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其他流动资产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    流动资产合计</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dirty="0">
                          <a:effectLst/>
                          <a:latin typeface="微软雅黑" pitchFamily="34" charset="-122"/>
                          <a:ea typeface="微软雅黑" pitchFamily="34" charset="-122"/>
                        </a:rPr>
                        <a:t>　</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r>
            </a:tbl>
          </a:graphicData>
        </a:graphic>
      </p:graphicFrame>
      <p:sp>
        <p:nvSpPr>
          <p:cNvPr id="24" name="文本框 35"/>
          <p:cNvSpPr txBox="1"/>
          <p:nvPr/>
        </p:nvSpPr>
        <p:spPr>
          <a:xfrm>
            <a:off x="368228" y="3030304"/>
            <a:ext cx="386080" cy="398780"/>
          </a:xfrm>
          <a:prstGeom prst="rect">
            <a:avLst/>
          </a:prstGeom>
          <a:noFill/>
          <a:ln>
            <a:noFill/>
          </a:ln>
        </p:spPr>
        <p:txBody>
          <a:bodyPr wrap="square" rtlCol="0">
            <a:spAutoFit/>
          </a:bodyPr>
          <a:lstStyle/>
          <a:p>
            <a:r>
              <a:rPr lang="zh-CN" altLang="en-US" sz="2000" b="1" dirty="0">
                <a:solidFill>
                  <a:srgbClr val="C00000"/>
                </a:solidFill>
                <a:latin typeface="Microsoft YaHei"/>
                <a:ea typeface="Microsoft YaHei"/>
                <a:sym typeface="Microsoft YaHei"/>
              </a:rPr>
              <a:t>＋</a:t>
            </a:r>
          </a:p>
        </p:txBody>
      </p:sp>
    </p:spTree>
    <p:custDataLst>
      <p:tags r:id="rId1"/>
    </p:custDataLst>
    <p:extLst>
      <p:ext uri="{BB962C8B-B14F-4D97-AF65-F5344CB8AC3E}">
        <p14:creationId xmlns:p14="http://schemas.microsoft.com/office/powerpoint/2010/main" val="266108402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13" name="组合 12"/>
          <p:cNvGrpSpPr/>
          <p:nvPr/>
        </p:nvGrpSpPr>
        <p:grpSpPr>
          <a:xfrm>
            <a:off x="2012914" y="1683957"/>
            <a:ext cx="3311950" cy="673140"/>
            <a:chOff x="3130550" y="2486625"/>
            <a:chExt cx="3024856" cy="673055"/>
          </a:xfrm>
        </p:grpSpPr>
        <p:sp>
          <p:nvSpPr>
            <p:cNvPr id="14" name="矩形 13"/>
            <p:cNvSpPr/>
            <p:nvPr/>
          </p:nvSpPr>
          <p:spPr bwMode="auto">
            <a:xfrm>
              <a:off x="4679383" y="2486625"/>
              <a:ext cx="1476023" cy="273269"/>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15" name="直接连接符 14"/>
            <p:cNvCxnSpPr/>
            <p:nvPr/>
          </p:nvCxnSpPr>
          <p:spPr>
            <a:xfrm flipH="1" flipV="1">
              <a:off x="3232758" y="2623258"/>
              <a:ext cx="1446626" cy="2"/>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3222531" y="2638425"/>
              <a:ext cx="0" cy="285318"/>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18" name="椭圆 17"/>
            <p:cNvSpPr/>
            <p:nvPr/>
          </p:nvSpPr>
          <p:spPr bwMode="auto">
            <a:xfrm>
              <a:off x="3130550" y="2974989"/>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graphicFrame>
        <p:nvGraphicFramePr>
          <p:cNvPr id="2" name="表格 1"/>
          <p:cNvGraphicFramePr>
            <a:graphicFrameLocks noGrp="1"/>
          </p:cNvGraphicFramePr>
          <p:nvPr>
            <p:extLst>
              <p:ext uri="{D42A27DB-BD31-4B8C-83A1-F6EECF244321}">
                <p14:modId xmlns:p14="http://schemas.microsoft.com/office/powerpoint/2010/main" val="2656759047"/>
              </p:ext>
            </p:extLst>
          </p:nvPr>
        </p:nvGraphicFramePr>
        <p:xfrm>
          <a:off x="3595688" y="746391"/>
          <a:ext cx="5175778" cy="4225391"/>
        </p:xfrm>
        <a:graphic>
          <a:graphicData uri="http://schemas.openxmlformats.org/drawingml/2006/table">
            <a:tbl>
              <a:tblPr>
                <a:tableStyleId>{E8B1032C-EA38-4F05-BA0D-38AFFFC7BED3}</a:tableStyleId>
              </a:tblPr>
              <a:tblGrid>
                <a:gridCol w="2941156"/>
                <a:gridCol w="1117311"/>
                <a:gridCol w="1117311"/>
              </a:tblGrid>
              <a:tr h="313067">
                <a:tc>
                  <a:txBody>
                    <a:bodyPr/>
                    <a:lstStyle/>
                    <a:p>
                      <a:pPr algn="ctr" fontAlgn="ctr"/>
                      <a:r>
                        <a:rPr lang="zh-CN" altLang="en-US" sz="1800" u="none" strike="noStrike" dirty="0">
                          <a:effectLst/>
                          <a:latin typeface="微软雅黑" pitchFamily="34" charset="-122"/>
                          <a:ea typeface="微软雅黑" pitchFamily="34" charset="-122"/>
                        </a:rPr>
                        <a:t>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期末余额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年初余额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流动资产：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  货币资金</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  交易性金融资产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dirty="0">
                          <a:effectLst/>
                          <a:latin typeface="微软雅黑" pitchFamily="34" charset="-122"/>
                          <a:ea typeface="微软雅黑" pitchFamily="34" charset="-122"/>
                        </a:rPr>
                        <a:t>　</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衍生金融资产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应收票据及应收账款</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预付款项</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其他应收款</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存货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合同资产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持有待售资产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一年内到期的非流动资产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其他流动资产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    流动资产合计</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dirty="0">
                          <a:effectLst/>
                          <a:latin typeface="微软雅黑" pitchFamily="34" charset="-122"/>
                          <a:ea typeface="微软雅黑" pitchFamily="34" charset="-122"/>
                        </a:rPr>
                        <a:t>　</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r>
            </a:tbl>
          </a:graphicData>
        </a:graphic>
      </p:graphicFrame>
      <p:grpSp>
        <p:nvGrpSpPr>
          <p:cNvPr id="20" name="组合 19"/>
          <p:cNvGrpSpPr/>
          <p:nvPr/>
        </p:nvGrpSpPr>
        <p:grpSpPr>
          <a:xfrm>
            <a:off x="198121" y="2253376"/>
            <a:ext cx="3217472" cy="1754326"/>
            <a:chOff x="1503515" y="2342298"/>
            <a:chExt cx="3217709" cy="1753828"/>
          </a:xfrm>
        </p:grpSpPr>
        <p:sp>
          <p:nvSpPr>
            <p:cNvPr id="21" name="矩形 20"/>
            <p:cNvSpPr/>
            <p:nvPr/>
          </p:nvSpPr>
          <p:spPr>
            <a:xfrm>
              <a:off x="1503515" y="2342298"/>
              <a:ext cx="3217709" cy="1753828"/>
            </a:xfrm>
            <a:prstGeom prst="rect">
              <a:avLst/>
            </a:prstGeom>
            <a:ln w="19050">
              <a:solidFill>
                <a:srgbClr val="084CA1"/>
              </a:solidFill>
              <a:prstDash val="dashDot"/>
            </a:ln>
          </p:spPr>
          <p:txBody>
            <a:bodyPr wrap="square">
              <a:spAutoFit/>
            </a:bodyPr>
            <a:lstStyle/>
            <a:p>
              <a:pPr>
                <a:lnSpc>
                  <a:spcPct val="150000"/>
                </a:lnSpc>
              </a:pPr>
              <a:r>
                <a:rPr lang="zh-CN" altLang="en-US" sz="1800" b="1" dirty="0">
                  <a:latin typeface="Microsoft YaHei"/>
                  <a:ea typeface="Microsoft YaHei"/>
                  <a:sym typeface="Microsoft YaHei"/>
                </a:rPr>
                <a:t>交易</a:t>
              </a:r>
              <a:r>
                <a:rPr lang="zh-CN" altLang="en-US" sz="1800" b="1" dirty="0" smtClean="0">
                  <a:latin typeface="Microsoft YaHei"/>
                  <a:ea typeface="Microsoft YaHei"/>
                  <a:sym typeface="Microsoft YaHei"/>
                </a:rPr>
                <a:t>性金融资产</a:t>
              </a:r>
            </a:p>
            <a:p>
              <a:pPr marL="285750" indent="-285750">
                <a:lnSpc>
                  <a:spcPct val="150000"/>
                </a:lnSpc>
                <a:buClr>
                  <a:srgbClr val="084CA1"/>
                </a:buClr>
                <a:buFont typeface="Wingdings" panose="05000000000000000000" pitchFamily="2" charset="2"/>
                <a:buChar char="p"/>
              </a:pPr>
              <a:r>
                <a:rPr lang="en-US" altLang="zh-CN" sz="1800" dirty="0" smtClean="0">
                  <a:latin typeface="Microsoft YaHei"/>
                  <a:ea typeface="Microsoft YaHei"/>
                  <a:sym typeface="Microsoft YaHei"/>
                </a:rPr>
                <a:t>“</a:t>
              </a:r>
              <a:r>
                <a:rPr lang="zh-CN" altLang="en-US" sz="1800" dirty="0">
                  <a:latin typeface="Microsoft YaHei"/>
                  <a:ea typeface="Microsoft YaHei"/>
                  <a:sym typeface="Microsoft YaHei"/>
                </a:rPr>
                <a:t>交易性金融资产</a:t>
              </a:r>
              <a:r>
                <a:rPr lang="en-US" altLang="zh-CN" sz="1800" dirty="0" smtClean="0">
                  <a:latin typeface="Microsoft YaHei"/>
                  <a:ea typeface="Microsoft YaHei"/>
                  <a:sym typeface="Microsoft YaHei"/>
                </a:rPr>
                <a:t>”</a:t>
              </a:r>
              <a:r>
                <a:rPr lang="zh-CN" altLang="en-US" sz="1800" dirty="0">
                  <a:latin typeface="Microsoft YaHei"/>
                  <a:ea typeface="Microsoft YaHei"/>
                  <a:sym typeface="Microsoft YaHei"/>
                </a:rPr>
                <a:t>科目</a:t>
              </a:r>
              <a:r>
                <a:rPr lang="zh-CN" altLang="en-US" sz="1800" dirty="0" smtClean="0">
                  <a:latin typeface="Microsoft YaHei"/>
                  <a:ea typeface="Microsoft YaHei"/>
                  <a:sym typeface="Microsoft YaHei"/>
                </a:rPr>
                <a:t>的相关明细科目期末余额分析填列</a:t>
              </a:r>
              <a:endParaRPr lang="zh-CN" altLang="en-US" sz="1800" dirty="0">
                <a:latin typeface="Microsoft YaHei"/>
                <a:ea typeface="Microsoft YaHei"/>
                <a:sym typeface="Microsoft YaHei"/>
              </a:endParaRPr>
            </a:p>
          </p:txBody>
        </p:sp>
        <p:cxnSp>
          <p:nvCxnSpPr>
            <p:cNvPr id="22" name="直接连接符 21"/>
            <p:cNvCxnSpPr/>
            <p:nvPr/>
          </p:nvCxnSpPr>
          <p:spPr>
            <a:xfrm>
              <a:off x="1615338" y="2757070"/>
              <a:ext cx="1497031"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368769310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13" name="组合 12"/>
          <p:cNvGrpSpPr/>
          <p:nvPr/>
        </p:nvGrpSpPr>
        <p:grpSpPr>
          <a:xfrm>
            <a:off x="2012914" y="2003997"/>
            <a:ext cx="3311950" cy="673140"/>
            <a:chOff x="3130550" y="2486625"/>
            <a:chExt cx="3024856" cy="673055"/>
          </a:xfrm>
        </p:grpSpPr>
        <p:sp>
          <p:nvSpPr>
            <p:cNvPr id="14" name="矩形 13"/>
            <p:cNvSpPr/>
            <p:nvPr/>
          </p:nvSpPr>
          <p:spPr bwMode="auto">
            <a:xfrm>
              <a:off x="4679383" y="2486625"/>
              <a:ext cx="1476023" cy="273269"/>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15" name="直接连接符 14"/>
            <p:cNvCxnSpPr/>
            <p:nvPr/>
          </p:nvCxnSpPr>
          <p:spPr>
            <a:xfrm flipH="1" flipV="1">
              <a:off x="3232758" y="2623258"/>
              <a:ext cx="1446626" cy="2"/>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3222531" y="2638425"/>
              <a:ext cx="0" cy="285318"/>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18" name="椭圆 17"/>
            <p:cNvSpPr/>
            <p:nvPr/>
          </p:nvSpPr>
          <p:spPr bwMode="auto">
            <a:xfrm>
              <a:off x="3130550" y="2974989"/>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graphicFrame>
        <p:nvGraphicFramePr>
          <p:cNvPr id="2" name="表格 1"/>
          <p:cNvGraphicFramePr>
            <a:graphicFrameLocks noGrp="1"/>
          </p:cNvGraphicFramePr>
          <p:nvPr>
            <p:extLst>
              <p:ext uri="{D42A27DB-BD31-4B8C-83A1-F6EECF244321}">
                <p14:modId xmlns:p14="http://schemas.microsoft.com/office/powerpoint/2010/main" val="3181762169"/>
              </p:ext>
            </p:extLst>
          </p:nvPr>
        </p:nvGraphicFramePr>
        <p:xfrm>
          <a:off x="3595688" y="746391"/>
          <a:ext cx="5175778" cy="4225391"/>
        </p:xfrm>
        <a:graphic>
          <a:graphicData uri="http://schemas.openxmlformats.org/drawingml/2006/table">
            <a:tbl>
              <a:tblPr>
                <a:tableStyleId>{E8B1032C-EA38-4F05-BA0D-38AFFFC7BED3}</a:tableStyleId>
              </a:tblPr>
              <a:tblGrid>
                <a:gridCol w="2941156"/>
                <a:gridCol w="1117311"/>
                <a:gridCol w="1117311"/>
              </a:tblGrid>
              <a:tr h="313067">
                <a:tc>
                  <a:txBody>
                    <a:bodyPr/>
                    <a:lstStyle/>
                    <a:p>
                      <a:pPr algn="ctr" fontAlgn="ctr"/>
                      <a:r>
                        <a:rPr lang="zh-CN" altLang="en-US" sz="1800" u="none" strike="noStrike" dirty="0">
                          <a:effectLst/>
                          <a:latin typeface="微软雅黑" pitchFamily="34" charset="-122"/>
                          <a:ea typeface="微软雅黑" pitchFamily="34" charset="-122"/>
                        </a:rPr>
                        <a:t>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期末余额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年初余额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流动资产：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  货币资金</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  交易性金融资产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dirty="0">
                          <a:effectLst/>
                          <a:latin typeface="微软雅黑" pitchFamily="34" charset="-122"/>
                          <a:ea typeface="微软雅黑" pitchFamily="34" charset="-122"/>
                        </a:rPr>
                        <a:t>　</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衍生金融资产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应收票据及应收账款</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预付款项</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其他应收款</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存货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合同资产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持有待售资产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一年内到期的非流动资产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其他流动资产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    流动资产合计</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dirty="0">
                          <a:effectLst/>
                          <a:latin typeface="微软雅黑" pitchFamily="34" charset="-122"/>
                          <a:ea typeface="微软雅黑" pitchFamily="34" charset="-122"/>
                        </a:rPr>
                        <a:t>　</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r>
            </a:tbl>
          </a:graphicData>
        </a:graphic>
      </p:graphicFrame>
      <p:grpSp>
        <p:nvGrpSpPr>
          <p:cNvPr id="20" name="组合 19"/>
          <p:cNvGrpSpPr/>
          <p:nvPr/>
        </p:nvGrpSpPr>
        <p:grpSpPr>
          <a:xfrm>
            <a:off x="198121" y="2573416"/>
            <a:ext cx="3217472" cy="1338828"/>
            <a:chOff x="1503515" y="2342298"/>
            <a:chExt cx="3217709" cy="1338448"/>
          </a:xfrm>
        </p:grpSpPr>
        <p:sp>
          <p:nvSpPr>
            <p:cNvPr id="21" name="矩形 20"/>
            <p:cNvSpPr/>
            <p:nvPr/>
          </p:nvSpPr>
          <p:spPr>
            <a:xfrm>
              <a:off x="1503515" y="2342298"/>
              <a:ext cx="3217709" cy="1338448"/>
            </a:xfrm>
            <a:prstGeom prst="rect">
              <a:avLst/>
            </a:prstGeom>
            <a:ln w="19050">
              <a:solidFill>
                <a:srgbClr val="084CA1"/>
              </a:solidFill>
              <a:prstDash val="dashDot"/>
            </a:ln>
          </p:spPr>
          <p:txBody>
            <a:bodyPr wrap="square">
              <a:spAutoFit/>
            </a:bodyPr>
            <a:lstStyle/>
            <a:p>
              <a:pPr>
                <a:lnSpc>
                  <a:spcPct val="150000"/>
                </a:lnSpc>
              </a:pPr>
              <a:r>
                <a:rPr lang="zh-CN" altLang="en-US" sz="1800" b="1" dirty="0">
                  <a:latin typeface="Microsoft YaHei"/>
                  <a:ea typeface="Microsoft YaHei"/>
                  <a:sym typeface="Microsoft YaHei"/>
                </a:rPr>
                <a:t>衍生</a:t>
              </a:r>
              <a:r>
                <a:rPr lang="zh-CN" altLang="en-US" sz="1800" b="1" dirty="0" smtClean="0">
                  <a:latin typeface="Microsoft YaHei"/>
                  <a:ea typeface="Microsoft YaHei"/>
                  <a:sym typeface="Microsoft YaHei"/>
                </a:rPr>
                <a:t>金融资产</a:t>
              </a:r>
            </a:p>
            <a:p>
              <a:pPr marL="285750" indent="-285750">
                <a:lnSpc>
                  <a:spcPct val="150000"/>
                </a:lnSpc>
                <a:buClr>
                  <a:srgbClr val="084CA1"/>
                </a:buClr>
                <a:buFont typeface="Wingdings" panose="05000000000000000000" pitchFamily="2" charset="2"/>
                <a:buChar char="p"/>
              </a:pPr>
              <a:r>
                <a:rPr lang="en-US" altLang="zh-CN" sz="1800" dirty="0">
                  <a:latin typeface="Microsoft YaHei"/>
                  <a:ea typeface="Microsoft YaHei"/>
                  <a:sym typeface="Microsoft YaHei"/>
                </a:rPr>
                <a:t>“</a:t>
              </a:r>
              <a:r>
                <a:rPr lang="zh-CN" altLang="en-US" sz="1800" dirty="0">
                  <a:latin typeface="Microsoft YaHei"/>
                  <a:ea typeface="Microsoft YaHei"/>
                  <a:sym typeface="Microsoft YaHei"/>
                </a:rPr>
                <a:t>衍生工具</a:t>
              </a:r>
              <a:r>
                <a:rPr lang="en-US" altLang="zh-CN" sz="1800" dirty="0">
                  <a:latin typeface="Microsoft YaHei"/>
                  <a:ea typeface="Microsoft YaHei"/>
                  <a:sym typeface="Microsoft YaHei"/>
                </a:rPr>
                <a:t>”</a:t>
              </a:r>
              <a:r>
                <a:rPr lang="zh-CN" altLang="en-US" sz="1800" dirty="0">
                  <a:latin typeface="Microsoft YaHei"/>
                  <a:ea typeface="Microsoft YaHei"/>
                  <a:sym typeface="Microsoft YaHei"/>
                </a:rPr>
                <a:t>科目的明细科目期末借方余额分析填列</a:t>
              </a:r>
            </a:p>
          </p:txBody>
        </p:sp>
        <p:cxnSp>
          <p:nvCxnSpPr>
            <p:cNvPr id="22" name="直接连接符 21"/>
            <p:cNvCxnSpPr/>
            <p:nvPr/>
          </p:nvCxnSpPr>
          <p:spPr>
            <a:xfrm>
              <a:off x="1615338" y="2757070"/>
              <a:ext cx="1351324"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250212455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1330166512"/>
              </p:ext>
            </p:extLst>
          </p:nvPr>
        </p:nvGraphicFramePr>
        <p:xfrm>
          <a:off x="3595688" y="746391"/>
          <a:ext cx="5175778" cy="4225391"/>
        </p:xfrm>
        <a:graphic>
          <a:graphicData uri="http://schemas.openxmlformats.org/drawingml/2006/table">
            <a:tbl>
              <a:tblPr>
                <a:tableStyleId>{E8B1032C-EA38-4F05-BA0D-38AFFFC7BED3}</a:tableStyleId>
              </a:tblPr>
              <a:tblGrid>
                <a:gridCol w="2941156"/>
                <a:gridCol w="1117311"/>
                <a:gridCol w="1117311"/>
              </a:tblGrid>
              <a:tr h="313067">
                <a:tc>
                  <a:txBody>
                    <a:bodyPr/>
                    <a:lstStyle/>
                    <a:p>
                      <a:pPr algn="ctr" fontAlgn="ctr"/>
                      <a:r>
                        <a:rPr lang="zh-CN" altLang="en-US" sz="1800" u="none" strike="noStrike" dirty="0">
                          <a:effectLst/>
                          <a:latin typeface="微软雅黑" pitchFamily="34" charset="-122"/>
                          <a:ea typeface="微软雅黑" pitchFamily="34" charset="-122"/>
                        </a:rPr>
                        <a:t>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期末余额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年初余额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流动资产：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  货币资金</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  交易性金融资产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dirty="0">
                          <a:effectLst/>
                          <a:latin typeface="微软雅黑" pitchFamily="34" charset="-122"/>
                          <a:ea typeface="微软雅黑" pitchFamily="34" charset="-122"/>
                        </a:rPr>
                        <a:t>　</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衍生金融资产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应收票据及应收账款</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预付款项</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其他应收款</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存货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合同资产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持有待售资产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一年内到期的非流动资产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其他流动资产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    流动资产合计</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dirty="0">
                          <a:effectLst/>
                          <a:latin typeface="微软雅黑" pitchFamily="34" charset="-122"/>
                          <a:ea typeface="微软雅黑" pitchFamily="34" charset="-122"/>
                        </a:rPr>
                        <a:t>　</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13" name="组合 12"/>
          <p:cNvGrpSpPr/>
          <p:nvPr/>
        </p:nvGrpSpPr>
        <p:grpSpPr>
          <a:xfrm>
            <a:off x="2012914" y="2293557"/>
            <a:ext cx="3808766" cy="673140"/>
            <a:chOff x="3130550" y="2486625"/>
            <a:chExt cx="3478606" cy="673055"/>
          </a:xfrm>
        </p:grpSpPr>
        <p:sp>
          <p:nvSpPr>
            <p:cNvPr id="14" name="矩形 13"/>
            <p:cNvSpPr/>
            <p:nvPr/>
          </p:nvSpPr>
          <p:spPr bwMode="auto">
            <a:xfrm>
              <a:off x="4679383" y="2486625"/>
              <a:ext cx="1929773" cy="273269"/>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15" name="直接连接符 14"/>
            <p:cNvCxnSpPr/>
            <p:nvPr/>
          </p:nvCxnSpPr>
          <p:spPr>
            <a:xfrm flipH="1" flipV="1">
              <a:off x="3232758" y="2623258"/>
              <a:ext cx="1446626" cy="2"/>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3222531" y="2638425"/>
              <a:ext cx="0" cy="285318"/>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18" name="椭圆 17"/>
            <p:cNvSpPr/>
            <p:nvPr/>
          </p:nvSpPr>
          <p:spPr bwMode="auto">
            <a:xfrm>
              <a:off x="3130550" y="2974989"/>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grpSp>
        <p:nvGrpSpPr>
          <p:cNvPr id="20" name="组合 19"/>
          <p:cNvGrpSpPr/>
          <p:nvPr/>
        </p:nvGrpSpPr>
        <p:grpSpPr>
          <a:xfrm>
            <a:off x="198121" y="2862976"/>
            <a:ext cx="3217472" cy="2169825"/>
            <a:chOff x="1503515" y="2342298"/>
            <a:chExt cx="3217709" cy="2169209"/>
          </a:xfrm>
        </p:grpSpPr>
        <p:sp>
          <p:nvSpPr>
            <p:cNvPr id="21" name="矩形 20"/>
            <p:cNvSpPr/>
            <p:nvPr/>
          </p:nvSpPr>
          <p:spPr>
            <a:xfrm>
              <a:off x="1503515" y="2342298"/>
              <a:ext cx="3217709" cy="2169209"/>
            </a:xfrm>
            <a:prstGeom prst="rect">
              <a:avLst/>
            </a:prstGeom>
            <a:ln w="19050">
              <a:solidFill>
                <a:srgbClr val="084CA1"/>
              </a:solidFill>
              <a:prstDash val="dashDot"/>
            </a:ln>
          </p:spPr>
          <p:txBody>
            <a:bodyPr wrap="square">
              <a:spAutoFit/>
            </a:bodyPr>
            <a:lstStyle/>
            <a:p>
              <a:pPr>
                <a:lnSpc>
                  <a:spcPct val="150000"/>
                </a:lnSpc>
                <a:buClr>
                  <a:srgbClr val="4276AA"/>
                </a:buClr>
              </a:pPr>
              <a:r>
                <a:rPr lang="zh-CN" altLang="en-US" sz="1800" dirty="0" smtClean="0">
                  <a:latin typeface="Microsoft YaHei"/>
                  <a:ea typeface="Microsoft YaHei"/>
                  <a:sym typeface="Microsoft YaHei"/>
                </a:rPr>
                <a:t>应收票据及应收账款</a:t>
              </a:r>
              <a:endParaRPr lang="en-US" altLang="zh-CN" sz="1800"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en-US" altLang="zh-CN" sz="1800" dirty="0">
                  <a:latin typeface="Microsoft YaHei"/>
                  <a:ea typeface="Microsoft YaHei"/>
                  <a:sym typeface="Microsoft YaHei"/>
                </a:rPr>
                <a:t>“</a:t>
              </a:r>
              <a:r>
                <a:rPr lang="zh-CN" altLang="en-US" sz="1800" dirty="0">
                  <a:latin typeface="Microsoft YaHei"/>
                  <a:ea typeface="Microsoft YaHei"/>
                  <a:sym typeface="Microsoft YaHei"/>
                </a:rPr>
                <a:t>应收票据</a:t>
              </a:r>
              <a:r>
                <a:rPr lang="en-US" altLang="zh-CN" sz="1800" dirty="0">
                  <a:latin typeface="Microsoft YaHei"/>
                  <a:ea typeface="Microsoft YaHei"/>
                  <a:sym typeface="Microsoft YaHei"/>
                </a:rPr>
                <a:t>”</a:t>
              </a:r>
              <a:r>
                <a:rPr lang="zh-CN" altLang="en-US" sz="1800" dirty="0">
                  <a:latin typeface="Microsoft YaHei"/>
                  <a:ea typeface="Microsoft YaHei"/>
                  <a:sym typeface="Microsoft YaHei"/>
                </a:rPr>
                <a:t>科目期末余额</a:t>
              </a:r>
              <a:endParaRPr lang="en-US" altLang="zh-CN" sz="1800" dirty="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zh-CN" altLang="en-US" sz="1800" dirty="0">
                  <a:latin typeface="Microsoft YaHei"/>
                  <a:ea typeface="Microsoft YaHei"/>
                  <a:sym typeface="Microsoft YaHei"/>
                </a:rPr>
                <a:t>“应收账款”</a:t>
              </a:r>
              <a:r>
                <a:rPr lang="en-US" altLang="zh-CN" sz="1800" dirty="0">
                  <a:latin typeface="Microsoft YaHei"/>
                  <a:ea typeface="Microsoft YaHei"/>
                  <a:sym typeface="Microsoft YaHei"/>
                </a:rPr>
                <a:t>+</a:t>
              </a:r>
              <a:r>
                <a:rPr lang="zh-CN" altLang="en-US" sz="1800" dirty="0">
                  <a:latin typeface="Microsoft YaHei"/>
                  <a:ea typeface="Microsoft YaHei"/>
                  <a:sym typeface="Microsoft YaHei"/>
                </a:rPr>
                <a:t>“预收账款”科目明细科目期末借方余额</a:t>
              </a:r>
              <a:endParaRPr lang="en-US" altLang="zh-CN" sz="1800" dirty="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zh-CN" altLang="en-US" sz="1800" dirty="0">
                  <a:latin typeface="Microsoft YaHei"/>
                  <a:ea typeface="Microsoft YaHei"/>
                  <a:sym typeface="Microsoft YaHei"/>
                </a:rPr>
                <a:t>“坏账准备”科目期末余额</a:t>
              </a:r>
            </a:p>
          </p:txBody>
        </p:sp>
        <p:cxnSp>
          <p:nvCxnSpPr>
            <p:cNvPr id="22" name="直接连接符 21"/>
            <p:cNvCxnSpPr/>
            <p:nvPr/>
          </p:nvCxnSpPr>
          <p:spPr>
            <a:xfrm>
              <a:off x="1615338" y="2757070"/>
              <a:ext cx="2113380"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sp>
        <p:nvSpPr>
          <p:cNvPr id="19" name="文本框 35"/>
          <p:cNvSpPr txBox="1"/>
          <p:nvPr/>
        </p:nvSpPr>
        <p:spPr>
          <a:xfrm>
            <a:off x="368228" y="3530684"/>
            <a:ext cx="386080" cy="398780"/>
          </a:xfrm>
          <a:prstGeom prst="rect">
            <a:avLst/>
          </a:prstGeom>
          <a:noFill/>
          <a:ln>
            <a:noFill/>
          </a:ln>
        </p:spPr>
        <p:txBody>
          <a:bodyPr wrap="square" rtlCol="0">
            <a:spAutoFit/>
          </a:bodyPr>
          <a:lstStyle/>
          <a:p>
            <a:r>
              <a:rPr lang="zh-CN" altLang="en-US" sz="2000" b="1" dirty="0">
                <a:solidFill>
                  <a:srgbClr val="C00000"/>
                </a:solidFill>
                <a:latin typeface="Microsoft YaHei"/>
                <a:ea typeface="Microsoft YaHei"/>
                <a:sym typeface="Microsoft YaHei"/>
              </a:rPr>
              <a:t>＋</a:t>
            </a:r>
          </a:p>
        </p:txBody>
      </p:sp>
      <p:sp>
        <p:nvSpPr>
          <p:cNvPr id="24" name="文本框 35"/>
          <p:cNvSpPr txBox="1"/>
          <p:nvPr/>
        </p:nvSpPr>
        <p:spPr>
          <a:xfrm>
            <a:off x="368228" y="4333558"/>
            <a:ext cx="386080" cy="398780"/>
          </a:xfrm>
          <a:prstGeom prst="rect">
            <a:avLst/>
          </a:prstGeom>
          <a:noFill/>
          <a:ln>
            <a:noFill/>
          </a:ln>
        </p:spPr>
        <p:txBody>
          <a:bodyPr wrap="square" rtlCol="0">
            <a:spAutoFit/>
          </a:bodyPr>
          <a:lstStyle/>
          <a:p>
            <a:pPr algn="ctr"/>
            <a:r>
              <a:rPr lang="en-US" altLang="zh-CN" sz="2000" b="1" dirty="0" smtClean="0">
                <a:solidFill>
                  <a:srgbClr val="C00000"/>
                </a:solidFill>
                <a:latin typeface="Microsoft YaHei"/>
                <a:ea typeface="Microsoft YaHei"/>
                <a:sym typeface="Microsoft YaHei"/>
              </a:rPr>
              <a:t>-</a:t>
            </a:r>
            <a:endParaRPr lang="zh-CN" altLang="en-US" sz="2000" b="1" dirty="0">
              <a:solidFill>
                <a:srgbClr val="C00000"/>
              </a:solidFill>
              <a:latin typeface="Microsoft YaHei"/>
              <a:ea typeface="Microsoft YaHei"/>
              <a:sym typeface="Microsoft YaHei"/>
            </a:endParaRPr>
          </a:p>
        </p:txBody>
      </p:sp>
    </p:spTree>
    <p:custDataLst>
      <p:tags r:id="rId1"/>
    </p:custDataLst>
    <p:extLst>
      <p:ext uri="{BB962C8B-B14F-4D97-AF65-F5344CB8AC3E}">
        <p14:creationId xmlns:p14="http://schemas.microsoft.com/office/powerpoint/2010/main" val="214847169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3164341867"/>
              </p:ext>
            </p:extLst>
          </p:nvPr>
        </p:nvGraphicFramePr>
        <p:xfrm>
          <a:off x="3595688" y="746391"/>
          <a:ext cx="5175778" cy="4225391"/>
        </p:xfrm>
        <a:graphic>
          <a:graphicData uri="http://schemas.openxmlformats.org/drawingml/2006/table">
            <a:tbl>
              <a:tblPr>
                <a:tableStyleId>{E8B1032C-EA38-4F05-BA0D-38AFFFC7BED3}</a:tableStyleId>
              </a:tblPr>
              <a:tblGrid>
                <a:gridCol w="2941156"/>
                <a:gridCol w="1117311"/>
                <a:gridCol w="1117311"/>
              </a:tblGrid>
              <a:tr h="313067">
                <a:tc>
                  <a:txBody>
                    <a:bodyPr/>
                    <a:lstStyle/>
                    <a:p>
                      <a:pPr algn="ctr" fontAlgn="ctr"/>
                      <a:r>
                        <a:rPr lang="zh-CN" altLang="en-US" sz="1800" u="none" strike="noStrike" dirty="0">
                          <a:effectLst/>
                          <a:latin typeface="微软雅黑" pitchFamily="34" charset="-122"/>
                          <a:ea typeface="微软雅黑" pitchFamily="34" charset="-122"/>
                        </a:rPr>
                        <a:t>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期末余额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年初余额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流动资产：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  货币资金</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  交易性金融资产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dirty="0">
                          <a:effectLst/>
                          <a:latin typeface="微软雅黑" pitchFamily="34" charset="-122"/>
                          <a:ea typeface="微软雅黑" pitchFamily="34" charset="-122"/>
                        </a:rPr>
                        <a:t>　</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衍生金融资产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应收票据及应收账款</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  预付款项</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其他应收款</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存货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合同资产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持有待售资产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一年内到期的非流动资产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其他流动资产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    流动资产合计</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dirty="0">
                          <a:effectLst/>
                          <a:latin typeface="微软雅黑" pitchFamily="34" charset="-122"/>
                          <a:ea typeface="微软雅黑" pitchFamily="34" charset="-122"/>
                        </a:rPr>
                        <a:t>　</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13" name="组合 12"/>
          <p:cNvGrpSpPr/>
          <p:nvPr/>
        </p:nvGrpSpPr>
        <p:grpSpPr>
          <a:xfrm>
            <a:off x="2012914" y="2598357"/>
            <a:ext cx="2752300" cy="673140"/>
            <a:chOff x="3130550" y="2486625"/>
            <a:chExt cx="2513719" cy="673055"/>
          </a:xfrm>
        </p:grpSpPr>
        <p:sp>
          <p:nvSpPr>
            <p:cNvPr id="14" name="矩形 13"/>
            <p:cNvSpPr/>
            <p:nvPr/>
          </p:nvSpPr>
          <p:spPr bwMode="auto">
            <a:xfrm>
              <a:off x="4679383" y="2486625"/>
              <a:ext cx="964886" cy="273269"/>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15" name="直接连接符 14"/>
            <p:cNvCxnSpPr/>
            <p:nvPr/>
          </p:nvCxnSpPr>
          <p:spPr>
            <a:xfrm flipH="1" flipV="1">
              <a:off x="3232758" y="2623258"/>
              <a:ext cx="1446626" cy="2"/>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3222531" y="2638425"/>
              <a:ext cx="0" cy="285318"/>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18" name="椭圆 17"/>
            <p:cNvSpPr/>
            <p:nvPr/>
          </p:nvSpPr>
          <p:spPr bwMode="auto">
            <a:xfrm>
              <a:off x="3130550" y="2974989"/>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grpSp>
        <p:nvGrpSpPr>
          <p:cNvPr id="20" name="组合 19"/>
          <p:cNvGrpSpPr/>
          <p:nvPr/>
        </p:nvGrpSpPr>
        <p:grpSpPr>
          <a:xfrm>
            <a:off x="198121" y="3167776"/>
            <a:ext cx="3217472" cy="1754326"/>
            <a:chOff x="1503515" y="2342298"/>
            <a:chExt cx="3217709" cy="1753828"/>
          </a:xfrm>
        </p:grpSpPr>
        <p:sp>
          <p:nvSpPr>
            <p:cNvPr id="21" name="矩形 20"/>
            <p:cNvSpPr/>
            <p:nvPr/>
          </p:nvSpPr>
          <p:spPr>
            <a:xfrm>
              <a:off x="1503515" y="2342298"/>
              <a:ext cx="3217709" cy="1753828"/>
            </a:xfrm>
            <a:prstGeom prst="rect">
              <a:avLst/>
            </a:prstGeom>
            <a:ln w="19050">
              <a:solidFill>
                <a:srgbClr val="084CA1"/>
              </a:solidFill>
              <a:prstDash val="dashDot"/>
            </a:ln>
          </p:spPr>
          <p:txBody>
            <a:bodyPr wrap="square">
              <a:spAutoFit/>
            </a:bodyPr>
            <a:lstStyle/>
            <a:p>
              <a:pPr>
                <a:lnSpc>
                  <a:spcPct val="150000"/>
                </a:lnSpc>
                <a:buClr>
                  <a:srgbClr val="4276AA"/>
                </a:buClr>
              </a:pPr>
              <a:r>
                <a:rPr lang="zh-CN" altLang="en-US" sz="1800" dirty="0" smtClean="0">
                  <a:latin typeface="Microsoft YaHei"/>
                  <a:ea typeface="Microsoft YaHei"/>
                  <a:sym typeface="Microsoft YaHei"/>
                </a:rPr>
                <a:t>预付款项</a:t>
              </a:r>
              <a:endParaRPr lang="en-US" altLang="zh-CN" sz="1800"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zh-CN" altLang="en-US" sz="1800" dirty="0">
                  <a:latin typeface="Microsoft YaHei"/>
                  <a:ea typeface="Microsoft YaHei"/>
                  <a:sym typeface="Microsoft YaHei"/>
                </a:rPr>
                <a:t>“预付账款”</a:t>
              </a:r>
              <a:r>
                <a:rPr lang="en-US" altLang="zh-CN" sz="1800" dirty="0">
                  <a:latin typeface="Microsoft YaHei"/>
                  <a:ea typeface="Microsoft YaHei"/>
                  <a:sym typeface="Microsoft YaHei"/>
                </a:rPr>
                <a:t>+</a:t>
              </a:r>
              <a:r>
                <a:rPr lang="zh-CN" altLang="en-US" sz="1800" dirty="0">
                  <a:latin typeface="Microsoft YaHei"/>
                  <a:ea typeface="Microsoft YaHei"/>
                  <a:sym typeface="Microsoft YaHei"/>
                </a:rPr>
                <a:t>“应付账款”科目明细科目期末借方余额</a:t>
              </a:r>
              <a:endParaRPr lang="en-US" altLang="zh-CN" sz="1800" dirty="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zh-CN" altLang="en-US" sz="1800" dirty="0">
                  <a:latin typeface="Microsoft YaHei"/>
                  <a:ea typeface="Microsoft YaHei"/>
                  <a:sym typeface="Microsoft YaHei"/>
                </a:rPr>
                <a:t>“坏账准备”科目期末余额</a:t>
              </a:r>
            </a:p>
          </p:txBody>
        </p:sp>
        <p:cxnSp>
          <p:nvCxnSpPr>
            <p:cNvPr id="22" name="直接连接符 21"/>
            <p:cNvCxnSpPr/>
            <p:nvPr/>
          </p:nvCxnSpPr>
          <p:spPr>
            <a:xfrm>
              <a:off x="1615338" y="2757070"/>
              <a:ext cx="901968"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sp>
        <p:nvSpPr>
          <p:cNvPr id="24" name="文本框 35"/>
          <p:cNvSpPr txBox="1"/>
          <p:nvPr/>
        </p:nvSpPr>
        <p:spPr>
          <a:xfrm>
            <a:off x="368228" y="4257358"/>
            <a:ext cx="386080" cy="398780"/>
          </a:xfrm>
          <a:prstGeom prst="rect">
            <a:avLst/>
          </a:prstGeom>
          <a:noFill/>
          <a:ln>
            <a:noFill/>
          </a:ln>
        </p:spPr>
        <p:txBody>
          <a:bodyPr wrap="square" rtlCol="0">
            <a:spAutoFit/>
          </a:bodyPr>
          <a:lstStyle/>
          <a:p>
            <a:pPr algn="ctr"/>
            <a:r>
              <a:rPr lang="en-US" altLang="zh-CN" sz="2000" b="1" dirty="0" smtClean="0">
                <a:solidFill>
                  <a:srgbClr val="C00000"/>
                </a:solidFill>
                <a:latin typeface="Microsoft YaHei"/>
                <a:ea typeface="Microsoft YaHei"/>
                <a:sym typeface="Microsoft YaHei"/>
              </a:rPr>
              <a:t>-</a:t>
            </a:r>
            <a:endParaRPr lang="zh-CN" altLang="en-US" sz="2000" b="1" dirty="0">
              <a:solidFill>
                <a:srgbClr val="C00000"/>
              </a:solidFill>
              <a:latin typeface="Microsoft YaHei"/>
              <a:ea typeface="Microsoft YaHei"/>
              <a:sym typeface="Microsoft YaHei"/>
            </a:endParaRPr>
          </a:p>
        </p:txBody>
      </p:sp>
    </p:spTree>
    <p:custDataLst>
      <p:tags r:id="rId1"/>
    </p:custDataLst>
    <p:extLst>
      <p:ext uri="{BB962C8B-B14F-4D97-AF65-F5344CB8AC3E}">
        <p14:creationId xmlns:p14="http://schemas.microsoft.com/office/powerpoint/2010/main" val="188448686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1052694316"/>
              </p:ext>
            </p:extLst>
          </p:nvPr>
        </p:nvGraphicFramePr>
        <p:xfrm>
          <a:off x="3595688" y="746391"/>
          <a:ext cx="5175778" cy="4225391"/>
        </p:xfrm>
        <a:graphic>
          <a:graphicData uri="http://schemas.openxmlformats.org/drawingml/2006/table">
            <a:tbl>
              <a:tblPr>
                <a:tableStyleId>{E8B1032C-EA38-4F05-BA0D-38AFFFC7BED3}</a:tableStyleId>
              </a:tblPr>
              <a:tblGrid>
                <a:gridCol w="2941156"/>
                <a:gridCol w="1117311"/>
                <a:gridCol w="1117311"/>
              </a:tblGrid>
              <a:tr h="313067">
                <a:tc>
                  <a:txBody>
                    <a:bodyPr/>
                    <a:lstStyle/>
                    <a:p>
                      <a:pPr algn="ctr" fontAlgn="ctr"/>
                      <a:r>
                        <a:rPr lang="zh-CN" altLang="en-US" sz="1800" u="none" strike="noStrike" dirty="0">
                          <a:effectLst/>
                          <a:latin typeface="微软雅黑" pitchFamily="34" charset="-122"/>
                          <a:ea typeface="微软雅黑" pitchFamily="34" charset="-122"/>
                        </a:rPr>
                        <a:t>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期末余额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年初余额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流动资产：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  货币资金</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  交易性金融资产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dirty="0">
                          <a:effectLst/>
                          <a:latin typeface="微软雅黑" pitchFamily="34" charset="-122"/>
                          <a:ea typeface="微软雅黑" pitchFamily="34" charset="-122"/>
                        </a:rPr>
                        <a:t>　</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衍生金融资产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应收票据及应收账款</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  预付款项</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其他应收款</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存货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合同资产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持有待售资产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一年内到期的非流动资产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其他流动资产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    流动资产合计</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dirty="0">
                          <a:effectLst/>
                          <a:latin typeface="微软雅黑" pitchFamily="34" charset="-122"/>
                          <a:ea typeface="微软雅黑" pitchFamily="34" charset="-122"/>
                        </a:rPr>
                        <a:t>　</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13" name="组合 12"/>
          <p:cNvGrpSpPr/>
          <p:nvPr/>
        </p:nvGrpSpPr>
        <p:grpSpPr>
          <a:xfrm>
            <a:off x="3314485" y="2887914"/>
            <a:ext cx="1714716" cy="273303"/>
            <a:chOff x="4319295" y="2486625"/>
            <a:chExt cx="1566077" cy="273269"/>
          </a:xfrm>
        </p:grpSpPr>
        <p:sp>
          <p:nvSpPr>
            <p:cNvPr id="14" name="矩形 13"/>
            <p:cNvSpPr/>
            <p:nvPr/>
          </p:nvSpPr>
          <p:spPr bwMode="auto">
            <a:xfrm>
              <a:off x="4679383" y="2486625"/>
              <a:ext cx="1205989" cy="273269"/>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15" name="直接连接符 14"/>
            <p:cNvCxnSpPr/>
            <p:nvPr/>
          </p:nvCxnSpPr>
          <p:spPr>
            <a:xfrm flipH="1" flipV="1">
              <a:off x="4411640" y="2623258"/>
              <a:ext cx="267745" cy="2"/>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18" name="椭圆 17"/>
            <p:cNvSpPr/>
            <p:nvPr/>
          </p:nvSpPr>
          <p:spPr bwMode="auto">
            <a:xfrm>
              <a:off x="4319295" y="2530915"/>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grpSp>
        <p:nvGrpSpPr>
          <p:cNvPr id="20" name="组合 19"/>
          <p:cNvGrpSpPr/>
          <p:nvPr/>
        </p:nvGrpSpPr>
        <p:grpSpPr>
          <a:xfrm>
            <a:off x="198121" y="1975093"/>
            <a:ext cx="3217472" cy="2169825"/>
            <a:chOff x="1503515" y="2556732"/>
            <a:chExt cx="3217709" cy="2169209"/>
          </a:xfrm>
        </p:grpSpPr>
        <p:sp>
          <p:nvSpPr>
            <p:cNvPr id="21" name="矩形 20"/>
            <p:cNvSpPr/>
            <p:nvPr/>
          </p:nvSpPr>
          <p:spPr>
            <a:xfrm>
              <a:off x="1503515" y="2556732"/>
              <a:ext cx="3217709" cy="2169209"/>
            </a:xfrm>
            <a:prstGeom prst="rect">
              <a:avLst/>
            </a:prstGeom>
            <a:ln w="19050">
              <a:solidFill>
                <a:srgbClr val="084CA1"/>
              </a:solidFill>
              <a:prstDash val="dashDot"/>
            </a:ln>
          </p:spPr>
          <p:txBody>
            <a:bodyPr wrap="square">
              <a:spAutoFit/>
            </a:bodyPr>
            <a:lstStyle/>
            <a:p>
              <a:pPr>
                <a:lnSpc>
                  <a:spcPct val="150000"/>
                </a:lnSpc>
                <a:buClr>
                  <a:srgbClr val="4276AA"/>
                </a:buClr>
              </a:pPr>
              <a:r>
                <a:rPr lang="zh-CN" altLang="en-US" sz="1800" dirty="0">
                  <a:latin typeface="Microsoft YaHei"/>
                  <a:ea typeface="Microsoft YaHei"/>
                  <a:sym typeface="Microsoft YaHei"/>
                </a:rPr>
                <a:t>其他应收款</a:t>
              </a:r>
              <a:endParaRPr lang="en-US" altLang="zh-CN" sz="1800"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zh-CN" altLang="en-US" sz="1800" dirty="0">
                  <a:latin typeface="Microsoft YaHei"/>
                  <a:ea typeface="Microsoft YaHei"/>
                  <a:sym typeface="Microsoft YaHei"/>
                </a:rPr>
                <a:t>“应收利息”</a:t>
              </a:r>
              <a:r>
                <a:rPr lang="en-US" altLang="zh-CN" sz="1800" dirty="0">
                  <a:latin typeface="Microsoft YaHei"/>
                  <a:ea typeface="Microsoft YaHei"/>
                  <a:sym typeface="Microsoft YaHei"/>
                </a:rPr>
                <a:t>+</a:t>
              </a:r>
              <a:r>
                <a:rPr lang="zh-CN" altLang="en-US" sz="1800" dirty="0">
                  <a:latin typeface="Microsoft YaHei"/>
                  <a:ea typeface="Microsoft YaHei"/>
                  <a:sym typeface="Microsoft YaHei"/>
                </a:rPr>
                <a:t>“应收股利”</a:t>
              </a:r>
              <a:r>
                <a:rPr lang="en-US" altLang="zh-CN" sz="1800" dirty="0">
                  <a:latin typeface="Microsoft YaHei"/>
                  <a:ea typeface="Microsoft YaHei"/>
                  <a:sym typeface="Microsoft YaHei"/>
                </a:rPr>
                <a:t>+</a:t>
              </a:r>
              <a:r>
                <a:rPr lang="zh-CN" altLang="en-US" sz="1800" dirty="0">
                  <a:latin typeface="Microsoft YaHei"/>
                  <a:ea typeface="Microsoft YaHei"/>
                  <a:sym typeface="Microsoft YaHei"/>
                </a:rPr>
                <a:t>“其他应收款”科目期末余额</a:t>
              </a:r>
              <a:endParaRPr lang="en-US" altLang="zh-CN" sz="1800" dirty="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zh-CN" altLang="en-US" sz="1800" dirty="0">
                  <a:latin typeface="Microsoft YaHei"/>
                  <a:ea typeface="Microsoft YaHei"/>
                  <a:sym typeface="Microsoft YaHei"/>
                </a:rPr>
                <a:t>“坏账准备”科目期末余额</a:t>
              </a:r>
            </a:p>
          </p:txBody>
        </p:sp>
        <p:cxnSp>
          <p:nvCxnSpPr>
            <p:cNvPr id="22" name="直接连接符 21"/>
            <p:cNvCxnSpPr/>
            <p:nvPr/>
          </p:nvCxnSpPr>
          <p:spPr>
            <a:xfrm>
              <a:off x="1615338" y="2960214"/>
              <a:ext cx="1137948"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sp>
        <p:nvSpPr>
          <p:cNvPr id="24" name="文本框 35"/>
          <p:cNvSpPr txBox="1"/>
          <p:nvPr/>
        </p:nvSpPr>
        <p:spPr>
          <a:xfrm>
            <a:off x="368228" y="3495346"/>
            <a:ext cx="386080" cy="398780"/>
          </a:xfrm>
          <a:prstGeom prst="rect">
            <a:avLst/>
          </a:prstGeom>
          <a:noFill/>
          <a:ln>
            <a:noFill/>
          </a:ln>
        </p:spPr>
        <p:txBody>
          <a:bodyPr wrap="square" rtlCol="0">
            <a:spAutoFit/>
          </a:bodyPr>
          <a:lstStyle/>
          <a:p>
            <a:pPr algn="ctr"/>
            <a:r>
              <a:rPr lang="en-US" altLang="zh-CN" sz="2000" b="1" dirty="0" smtClean="0">
                <a:solidFill>
                  <a:srgbClr val="C00000"/>
                </a:solidFill>
                <a:latin typeface="Microsoft YaHei"/>
                <a:ea typeface="Microsoft YaHei"/>
                <a:sym typeface="Microsoft YaHei"/>
              </a:rPr>
              <a:t>-</a:t>
            </a:r>
            <a:endParaRPr lang="zh-CN" altLang="en-US" sz="2000" b="1" dirty="0">
              <a:solidFill>
                <a:srgbClr val="C00000"/>
              </a:solidFill>
              <a:latin typeface="Microsoft YaHei"/>
              <a:ea typeface="Microsoft YaHei"/>
              <a:sym typeface="Microsoft YaHei"/>
            </a:endParaRPr>
          </a:p>
        </p:txBody>
      </p:sp>
    </p:spTree>
    <p:custDataLst>
      <p:tags r:id="rId1"/>
    </p:custDataLst>
    <p:extLst>
      <p:ext uri="{BB962C8B-B14F-4D97-AF65-F5344CB8AC3E}">
        <p14:creationId xmlns:p14="http://schemas.microsoft.com/office/powerpoint/2010/main" val="372097430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823819601"/>
              </p:ext>
            </p:extLst>
          </p:nvPr>
        </p:nvGraphicFramePr>
        <p:xfrm>
          <a:off x="3595688" y="746391"/>
          <a:ext cx="5175778" cy="4225391"/>
        </p:xfrm>
        <a:graphic>
          <a:graphicData uri="http://schemas.openxmlformats.org/drawingml/2006/table">
            <a:tbl>
              <a:tblPr>
                <a:tableStyleId>{E8B1032C-EA38-4F05-BA0D-38AFFFC7BED3}</a:tableStyleId>
              </a:tblPr>
              <a:tblGrid>
                <a:gridCol w="2941156"/>
                <a:gridCol w="1117311"/>
                <a:gridCol w="1117311"/>
              </a:tblGrid>
              <a:tr h="313067">
                <a:tc>
                  <a:txBody>
                    <a:bodyPr/>
                    <a:lstStyle/>
                    <a:p>
                      <a:pPr algn="ctr" fontAlgn="ctr"/>
                      <a:r>
                        <a:rPr lang="zh-CN" altLang="en-US" sz="1800" u="none" strike="noStrike" dirty="0">
                          <a:effectLst/>
                          <a:latin typeface="微软雅黑" pitchFamily="34" charset="-122"/>
                          <a:ea typeface="微软雅黑" pitchFamily="34" charset="-122"/>
                        </a:rPr>
                        <a:t>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期末余额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年初余额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流动资产：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  货币资金</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  交易性金融资产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dirty="0">
                          <a:effectLst/>
                          <a:latin typeface="微软雅黑" pitchFamily="34" charset="-122"/>
                          <a:ea typeface="微软雅黑" pitchFamily="34" charset="-122"/>
                        </a:rPr>
                        <a:t>　</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衍生金融资产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应收票据及应收账款</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  预付款项</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  其他应收款</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存货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合同资产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持有待售资产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一年内到期的非流动资产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其他流动资产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    流动资产合计</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dirty="0">
                          <a:effectLst/>
                          <a:latin typeface="微软雅黑" pitchFamily="34" charset="-122"/>
                          <a:ea typeface="微软雅黑" pitchFamily="34" charset="-122"/>
                        </a:rPr>
                        <a:t>　</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13" name="组合 12"/>
          <p:cNvGrpSpPr/>
          <p:nvPr/>
        </p:nvGrpSpPr>
        <p:grpSpPr>
          <a:xfrm>
            <a:off x="3314486" y="3192714"/>
            <a:ext cx="1054490" cy="273303"/>
            <a:chOff x="4319295" y="2486625"/>
            <a:chExt cx="963082" cy="273269"/>
          </a:xfrm>
        </p:grpSpPr>
        <p:sp>
          <p:nvSpPr>
            <p:cNvPr id="14" name="矩形 13"/>
            <p:cNvSpPr/>
            <p:nvPr/>
          </p:nvSpPr>
          <p:spPr bwMode="auto">
            <a:xfrm>
              <a:off x="4679383" y="2486625"/>
              <a:ext cx="602994" cy="273269"/>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15" name="直接连接符 14"/>
            <p:cNvCxnSpPr/>
            <p:nvPr/>
          </p:nvCxnSpPr>
          <p:spPr>
            <a:xfrm flipH="1" flipV="1">
              <a:off x="4411640" y="2623258"/>
              <a:ext cx="267745" cy="2"/>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18" name="椭圆 17"/>
            <p:cNvSpPr/>
            <p:nvPr/>
          </p:nvSpPr>
          <p:spPr bwMode="auto">
            <a:xfrm>
              <a:off x="4319295" y="2530915"/>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grpSp>
        <p:nvGrpSpPr>
          <p:cNvPr id="20" name="组合 19"/>
          <p:cNvGrpSpPr/>
          <p:nvPr/>
        </p:nvGrpSpPr>
        <p:grpSpPr>
          <a:xfrm>
            <a:off x="198121" y="1975093"/>
            <a:ext cx="3217472" cy="2585323"/>
            <a:chOff x="1503515" y="2556732"/>
            <a:chExt cx="3217709" cy="2584589"/>
          </a:xfrm>
        </p:grpSpPr>
        <p:sp>
          <p:nvSpPr>
            <p:cNvPr id="21" name="矩形 20"/>
            <p:cNvSpPr/>
            <p:nvPr/>
          </p:nvSpPr>
          <p:spPr>
            <a:xfrm>
              <a:off x="1503515" y="2556732"/>
              <a:ext cx="3217709" cy="2584589"/>
            </a:xfrm>
            <a:prstGeom prst="rect">
              <a:avLst/>
            </a:prstGeom>
            <a:ln w="19050">
              <a:solidFill>
                <a:srgbClr val="084CA1"/>
              </a:solidFill>
              <a:prstDash val="dashDot"/>
            </a:ln>
          </p:spPr>
          <p:txBody>
            <a:bodyPr wrap="square">
              <a:spAutoFit/>
            </a:bodyPr>
            <a:lstStyle/>
            <a:p>
              <a:pPr>
                <a:lnSpc>
                  <a:spcPct val="150000"/>
                </a:lnSpc>
                <a:buClr>
                  <a:srgbClr val="4276AA"/>
                </a:buClr>
              </a:pPr>
              <a:r>
                <a:rPr lang="zh-CN" altLang="en-US" sz="1800" dirty="0">
                  <a:latin typeface="Microsoft YaHei"/>
                  <a:ea typeface="Microsoft YaHei"/>
                  <a:sym typeface="Microsoft YaHei"/>
                </a:rPr>
                <a:t>存货</a:t>
              </a:r>
              <a:endParaRPr lang="en-US" altLang="zh-CN" sz="1800"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zh-CN" altLang="en-US" sz="1800" dirty="0">
                  <a:latin typeface="Microsoft YaHei"/>
                  <a:ea typeface="Microsoft YaHei"/>
                  <a:sym typeface="Microsoft YaHei"/>
                </a:rPr>
                <a:t>“材料采购”</a:t>
              </a:r>
              <a:r>
                <a:rPr lang="en-US" altLang="zh-CN" sz="1800" dirty="0">
                  <a:latin typeface="Microsoft YaHei"/>
                  <a:ea typeface="Microsoft YaHei"/>
                  <a:sym typeface="Microsoft YaHei"/>
                </a:rPr>
                <a:t>+</a:t>
              </a:r>
              <a:r>
                <a:rPr lang="zh-CN" altLang="en-US" sz="1800" dirty="0">
                  <a:latin typeface="Microsoft YaHei"/>
                  <a:ea typeface="Microsoft YaHei"/>
                  <a:sym typeface="Microsoft YaHei"/>
                </a:rPr>
                <a:t>“原材料”</a:t>
              </a:r>
              <a:r>
                <a:rPr lang="en-US" altLang="zh-CN" sz="1800" dirty="0">
                  <a:latin typeface="Microsoft YaHei"/>
                  <a:ea typeface="Microsoft YaHei"/>
                  <a:sym typeface="Microsoft YaHei"/>
                </a:rPr>
                <a:t>+</a:t>
              </a:r>
              <a:r>
                <a:rPr lang="zh-CN" altLang="en-US" sz="1800" dirty="0">
                  <a:latin typeface="Microsoft YaHei"/>
                  <a:ea typeface="Microsoft YaHei"/>
                  <a:sym typeface="Microsoft YaHei"/>
                </a:rPr>
                <a:t>“库存商品”</a:t>
              </a:r>
              <a:r>
                <a:rPr lang="en-US" altLang="zh-CN" sz="1800" dirty="0">
                  <a:latin typeface="Microsoft YaHei"/>
                  <a:ea typeface="Microsoft YaHei"/>
                  <a:sym typeface="Microsoft YaHei"/>
                </a:rPr>
                <a:t>+</a:t>
              </a:r>
              <a:r>
                <a:rPr lang="zh-CN" altLang="en-US" sz="1800" dirty="0">
                  <a:latin typeface="Microsoft YaHei"/>
                  <a:ea typeface="Microsoft YaHei"/>
                  <a:sym typeface="Microsoft YaHei"/>
                </a:rPr>
                <a:t>“周转材料”等科目期末余额</a:t>
              </a:r>
              <a:endParaRPr lang="en-US" altLang="zh-CN" sz="1800" dirty="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zh-CN" altLang="en-US" sz="1800" dirty="0">
                  <a:latin typeface="Microsoft YaHei"/>
                  <a:ea typeface="Microsoft YaHei"/>
                  <a:sym typeface="Microsoft YaHei"/>
                </a:rPr>
                <a:t>“受托代销商品款”</a:t>
              </a:r>
              <a:r>
                <a:rPr lang="en-US" altLang="zh-CN" sz="1800" dirty="0">
                  <a:latin typeface="Microsoft YaHei"/>
                  <a:ea typeface="Microsoft YaHei"/>
                  <a:sym typeface="Microsoft YaHei"/>
                </a:rPr>
                <a:t>+</a:t>
              </a:r>
              <a:r>
                <a:rPr lang="zh-CN" altLang="en-US" sz="1800" dirty="0">
                  <a:latin typeface="Microsoft YaHei"/>
                  <a:ea typeface="Microsoft YaHei"/>
                  <a:sym typeface="Microsoft YaHei"/>
                </a:rPr>
                <a:t>“存货跌价准备”科目期末余额</a:t>
              </a:r>
            </a:p>
          </p:txBody>
        </p:sp>
        <p:cxnSp>
          <p:nvCxnSpPr>
            <p:cNvPr id="22" name="直接连接符 21"/>
            <p:cNvCxnSpPr/>
            <p:nvPr/>
          </p:nvCxnSpPr>
          <p:spPr>
            <a:xfrm>
              <a:off x="1615338" y="2960214"/>
              <a:ext cx="444405"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sp>
        <p:nvSpPr>
          <p:cNvPr id="24" name="文本框 35"/>
          <p:cNvSpPr txBox="1"/>
          <p:nvPr/>
        </p:nvSpPr>
        <p:spPr>
          <a:xfrm>
            <a:off x="368228" y="3495346"/>
            <a:ext cx="386080" cy="398780"/>
          </a:xfrm>
          <a:prstGeom prst="rect">
            <a:avLst/>
          </a:prstGeom>
          <a:noFill/>
          <a:ln>
            <a:noFill/>
          </a:ln>
        </p:spPr>
        <p:txBody>
          <a:bodyPr wrap="square" rtlCol="0">
            <a:spAutoFit/>
          </a:bodyPr>
          <a:lstStyle/>
          <a:p>
            <a:pPr algn="ctr"/>
            <a:r>
              <a:rPr lang="en-US" altLang="zh-CN" sz="2000" b="1" dirty="0" smtClean="0">
                <a:solidFill>
                  <a:srgbClr val="C00000"/>
                </a:solidFill>
                <a:latin typeface="Microsoft YaHei"/>
                <a:ea typeface="Microsoft YaHei"/>
                <a:sym typeface="Microsoft YaHei"/>
              </a:rPr>
              <a:t>-</a:t>
            </a:r>
            <a:endParaRPr lang="zh-CN" altLang="en-US" sz="2000" b="1" dirty="0">
              <a:solidFill>
                <a:srgbClr val="C00000"/>
              </a:solidFill>
              <a:latin typeface="Microsoft YaHei"/>
              <a:ea typeface="Microsoft YaHei"/>
              <a:sym typeface="Microsoft YaHei"/>
            </a:endParaRPr>
          </a:p>
        </p:txBody>
      </p:sp>
    </p:spTree>
    <p:custDataLst>
      <p:tags r:id="rId1"/>
    </p:custDataLst>
    <p:extLst>
      <p:ext uri="{BB962C8B-B14F-4D97-AF65-F5344CB8AC3E}">
        <p14:creationId xmlns:p14="http://schemas.microsoft.com/office/powerpoint/2010/main" val="27446341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9"/>
          <p:cNvSpPr txBox="1"/>
          <p:nvPr/>
        </p:nvSpPr>
        <p:spPr>
          <a:xfrm>
            <a:off x="1768938" y="3263296"/>
            <a:ext cx="5905501" cy="530906"/>
          </a:xfrm>
          <a:prstGeom prst="rect">
            <a:avLst/>
          </a:prstGeom>
          <a:noFill/>
        </p:spPr>
        <p:txBody>
          <a:bodyPr wrap="square" lIns="68570" tIns="34286" rIns="68570" bIns="34286" rtlCol="0">
            <a:spAutoFit/>
          </a:bodyPr>
          <a:lstStyle/>
          <a:p>
            <a:pPr algn="ctr"/>
            <a:r>
              <a:rPr lang="zh-CN" altLang="en-US" sz="3000" dirty="0" smtClean="0">
                <a:solidFill>
                  <a:srgbClr val="084CA1"/>
                </a:solidFill>
                <a:latin typeface="微软雅黑" pitchFamily="34" charset="-122"/>
                <a:ea typeface="微软雅黑" pitchFamily="34" charset="-122"/>
                <a:cs typeface="+mn-ea"/>
                <a:sym typeface="+mn-lt"/>
              </a:rPr>
              <a:t>第二部分  财务报表的编制</a:t>
            </a:r>
            <a:endParaRPr lang="zh-CN" altLang="en-US" sz="3000" dirty="0">
              <a:solidFill>
                <a:srgbClr val="084CA1"/>
              </a:solidFill>
              <a:latin typeface="微软雅黑" pitchFamily="34" charset="-122"/>
              <a:ea typeface="微软雅黑" pitchFamily="34" charset="-122"/>
              <a:cs typeface="+mn-ea"/>
              <a:sym typeface="+mn-lt"/>
            </a:endParaRPr>
          </a:p>
        </p:txBody>
      </p:sp>
      <p:sp>
        <p:nvSpPr>
          <p:cNvPr id="10" name="文本框 10"/>
          <p:cNvSpPr txBox="1"/>
          <p:nvPr/>
        </p:nvSpPr>
        <p:spPr>
          <a:xfrm>
            <a:off x="3620469" y="3963601"/>
            <a:ext cx="2062116" cy="346241"/>
          </a:xfrm>
          <a:prstGeom prst="rect">
            <a:avLst/>
          </a:prstGeom>
          <a:noFill/>
        </p:spPr>
        <p:txBody>
          <a:bodyPr wrap="square" lIns="68570" tIns="34286" rIns="68570" bIns="34286" rtlCol="0">
            <a:spAutoFit/>
          </a:bodyPr>
          <a:lstStyle/>
          <a:p>
            <a:pPr algn="dist"/>
            <a:r>
              <a:rPr lang="zh-CN" altLang="en-US" sz="1800" dirty="0">
                <a:solidFill>
                  <a:srgbClr val="084CA1"/>
                </a:solidFill>
                <a:latin typeface="微软雅黑" pitchFamily="34" charset="-122"/>
                <a:ea typeface="微软雅黑" pitchFamily="34" charset="-122"/>
                <a:cs typeface="+mn-ea"/>
                <a:sym typeface="+mn-lt"/>
              </a:rPr>
              <a:t>主讲教师：</a:t>
            </a:r>
            <a:r>
              <a:rPr lang="en-US" altLang="zh-CN" sz="1800" dirty="0">
                <a:solidFill>
                  <a:srgbClr val="084CA1"/>
                </a:solidFill>
                <a:latin typeface="微软雅黑" pitchFamily="34" charset="-122"/>
                <a:ea typeface="微软雅黑" pitchFamily="34" charset="-122"/>
                <a:cs typeface="+mn-ea"/>
                <a:sym typeface="+mn-lt"/>
              </a:rPr>
              <a:t>XX</a:t>
            </a:r>
            <a:r>
              <a:rPr lang="zh-CN" altLang="en-US" sz="1800" dirty="0">
                <a:solidFill>
                  <a:srgbClr val="084CA1"/>
                </a:solidFill>
                <a:latin typeface="微软雅黑" pitchFamily="34" charset="-122"/>
                <a:ea typeface="微软雅黑" pitchFamily="34" charset="-122"/>
                <a:cs typeface="+mn-ea"/>
                <a:sym typeface="+mn-lt"/>
              </a:rPr>
              <a:t>老师</a:t>
            </a:r>
          </a:p>
        </p:txBody>
      </p:sp>
      <p:pic>
        <p:nvPicPr>
          <p:cNvPr id="4" name="图片 3"/>
          <p:cNvPicPr>
            <a:picLocks noChangeAspect="1"/>
          </p:cNvPicPr>
          <p:nvPr/>
        </p:nvPicPr>
        <p:blipFill>
          <a:blip r:embed="rId2"/>
          <a:stretch>
            <a:fillRect/>
          </a:stretch>
        </p:blipFill>
        <p:spPr>
          <a:xfrm>
            <a:off x="8572" y="2"/>
            <a:ext cx="9135428" cy="2942273"/>
          </a:xfrm>
          <a:prstGeom prst="rect">
            <a:avLst/>
          </a:prstGeom>
        </p:spPr>
      </p:pic>
      <p:grpSp>
        <p:nvGrpSpPr>
          <p:cNvPr id="16" name="组合 15"/>
          <p:cNvGrpSpPr/>
          <p:nvPr/>
        </p:nvGrpSpPr>
        <p:grpSpPr>
          <a:xfrm>
            <a:off x="1838387" y="3788022"/>
            <a:ext cx="5905501" cy="86864"/>
            <a:chOff x="5182" y="8055"/>
            <a:chExt cx="9270" cy="120"/>
          </a:xfrm>
          <a:solidFill>
            <a:srgbClr val="084CA1"/>
          </a:solidFill>
        </p:grpSpPr>
        <p:cxnSp>
          <p:nvCxnSpPr>
            <p:cNvPr id="17" name="直接连接符 16"/>
            <p:cNvCxnSpPr/>
            <p:nvPr/>
          </p:nvCxnSpPr>
          <p:spPr>
            <a:xfrm>
              <a:off x="5302" y="8115"/>
              <a:ext cx="9150" cy="0"/>
            </a:xfrm>
            <a:prstGeom prst="line">
              <a:avLst/>
            </a:prstGeom>
            <a:grpFill/>
            <a:ln w="6350" cap="flat" cmpd="sng" algn="ctr">
              <a:solidFill>
                <a:srgbClr val="084CA1"/>
              </a:solidFill>
              <a:prstDash val="solid"/>
              <a:miter lim="800000"/>
            </a:ln>
            <a:effectLst/>
          </p:spPr>
        </p:cxnSp>
        <p:sp>
          <p:nvSpPr>
            <p:cNvPr id="18" name="椭圆 17"/>
            <p:cNvSpPr/>
            <p:nvPr/>
          </p:nvSpPr>
          <p:spPr>
            <a:xfrm flipH="1">
              <a:off x="5182" y="8055"/>
              <a:ext cx="120" cy="120"/>
            </a:xfrm>
            <a:prstGeom prst="ellipse">
              <a:avLst/>
            </a:prstGeom>
            <a:grpFill/>
            <a:ln w="12700" cap="flat" cmpd="sng" algn="ctr">
              <a:solidFill>
                <a:srgbClr val="084CA1"/>
              </a:solidFill>
              <a:prstDash val="solid"/>
              <a:miter lim="800000"/>
            </a:ln>
            <a:effectLst/>
          </p:spPr>
          <p:txBody>
            <a:bodyPr rtlCol="0" anchor="ctr"/>
            <a:lstStyle/>
            <a:p>
              <a:pPr algn="ctr" defTabSz="747869">
                <a:defRPr/>
              </a:pPr>
              <a:endParaRPr lang="zh-CN" altLang="en-US" sz="1500" kern="0">
                <a:solidFill>
                  <a:prstClr val="white"/>
                </a:solidFill>
                <a:latin typeface="Arial"/>
                <a:ea typeface="微软雅黑"/>
                <a:cs typeface="+mn-ea"/>
                <a:sym typeface="+mn-lt"/>
              </a:endParaRPr>
            </a:p>
          </p:txBody>
        </p:sp>
        <p:sp>
          <p:nvSpPr>
            <p:cNvPr id="19" name="椭圆 18"/>
            <p:cNvSpPr/>
            <p:nvPr/>
          </p:nvSpPr>
          <p:spPr>
            <a:xfrm flipH="1">
              <a:off x="14332" y="8055"/>
              <a:ext cx="120" cy="120"/>
            </a:xfrm>
            <a:prstGeom prst="ellipse">
              <a:avLst/>
            </a:prstGeom>
            <a:grpFill/>
            <a:ln w="12700" cap="flat" cmpd="sng" algn="ctr">
              <a:solidFill>
                <a:srgbClr val="084CA1"/>
              </a:solidFill>
              <a:prstDash val="solid"/>
              <a:miter lim="800000"/>
            </a:ln>
            <a:effectLst/>
          </p:spPr>
          <p:txBody>
            <a:bodyPr rtlCol="0" anchor="ctr"/>
            <a:lstStyle/>
            <a:p>
              <a:pPr algn="ctr" defTabSz="747869">
                <a:defRPr/>
              </a:pPr>
              <a:endParaRPr lang="zh-CN" altLang="en-US" sz="1500" kern="0">
                <a:solidFill>
                  <a:prstClr val="white"/>
                </a:solidFill>
                <a:latin typeface="Arial"/>
                <a:ea typeface="微软雅黑"/>
                <a:cs typeface="+mn-ea"/>
                <a:sym typeface="+mn-lt"/>
              </a:endParaRPr>
            </a:p>
          </p:txBody>
        </p:sp>
      </p:grpSp>
    </p:spTree>
    <p:extLst>
      <p:ext uri="{BB962C8B-B14F-4D97-AF65-F5344CB8AC3E}">
        <p14:creationId xmlns:p14="http://schemas.microsoft.com/office/powerpoint/2010/main" val="23253684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637167117"/>
              </p:ext>
            </p:extLst>
          </p:nvPr>
        </p:nvGraphicFramePr>
        <p:xfrm>
          <a:off x="3595688" y="746391"/>
          <a:ext cx="5175778" cy="4225391"/>
        </p:xfrm>
        <a:graphic>
          <a:graphicData uri="http://schemas.openxmlformats.org/drawingml/2006/table">
            <a:tbl>
              <a:tblPr>
                <a:tableStyleId>{E8B1032C-EA38-4F05-BA0D-38AFFFC7BED3}</a:tableStyleId>
              </a:tblPr>
              <a:tblGrid>
                <a:gridCol w="2941156"/>
                <a:gridCol w="1117311"/>
                <a:gridCol w="1117311"/>
              </a:tblGrid>
              <a:tr h="313067">
                <a:tc>
                  <a:txBody>
                    <a:bodyPr/>
                    <a:lstStyle/>
                    <a:p>
                      <a:pPr algn="ctr" fontAlgn="ctr"/>
                      <a:r>
                        <a:rPr lang="zh-CN" altLang="en-US" sz="1800" u="none" strike="noStrike" dirty="0">
                          <a:effectLst/>
                          <a:latin typeface="微软雅黑" pitchFamily="34" charset="-122"/>
                          <a:ea typeface="微软雅黑" pitchFamily="34" charset="-122"/>
                        </a:rPr>
                        <a:t>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期末余额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年初余额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流动资产：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  货币资金</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  交易性金融资产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dirty="0">
                          <a:effectLst/>
                          <a:latin typeface="微软雅黑" pitchFamily="34" charset="-122"/>
                          <a:ea typeface="微软雅黑" pitchFamily="34" charset="-122"/>
                        </a:rPr>
                        <a:t>　</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衍生金融资产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应收票据及应收账款</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  预付款项</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  其他应收款</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存货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合同资产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持有待售资产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一年内到期的非流动资产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其他流动资产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    流动资产合计</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dirty="0">
                          <a:effectLst/>
                          <a:latin typeface="微软雅黑" pitchFamily="34" charset="-122"/>
                          <a:ea typeface="微软雅黑" pitchFamily="34" charset="-122"/>
                        </a:rPr>
                        <a:t>　</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13" name="组合 12"/>
          <p:cNvGrpSpPr/>
          <p:nvPr/>
        </p:nvGrpSpPr>
        <p:grpSpPr>
          <a:xfrm>
            <a:off x="3314487" y="3495343"/>
            <a:ext cx="1409914" cy="275471"/>
            <a:chOff x="4319295" y="2484457"/>
            <a:chExt cx="1287696" cy="275437"/>
          </a:xfrm>
        </p:grpSpPr>
        <p:sp>
          <p:nvSpPr>
            <p:cNvPr id="14" name="矩形 13"/>
            <p:cNvSpPr/>
            <p:nvPr/>
          </p:nvSpPr>
          <p:spPr bwMode="auto">
            <a:xfrm>
              <a:off x="4679383" y="2484457"/>
              <a:ext cx="927608" cy="275437"/>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15" name="直接连接符 14"/>
            <p:cNvCxnSpPr/>
            <p:nvPr/>
          </p:nvCxnSpPr>
          <p:spPr>
            <a:xfrm flipH="1" flipV="1">
              <a:off x="4411640" y="2623258"/>
              <a:ext cx="267745" cy="2"/>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18" name="椭圆 17"/>
            <p:cNvSpPr/>
            <p:nvPr/>
          </p:nvSpPr>
          <p:spPr bwMode="auto">
            <a:xfrm>
              <a:off x="4319295" y="2530915"/>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grpSp>
        <p:nvGrpSpPr>
          <p:cNvPr id="20" name="组合 19"/>
          <p:cNvGrpSpPr/>
          <p:nvPr/>
        </p:nvGrpSpPr>
        <p:grpSpPr>
          <a:xfrm>
            <a:off x="198121" y="1975093"/>
            <a:ext cx="3217472" cy="2585323"/>
            <a:chOff x="1503515" y="2556732"/>
            <a:chExt cx="3217709" cy="2584589"/>
          </a:xfrm>
        </p:grpSpPr>
        <p:sp>
          <p:nvSpPr>
            <p:cNvPr id="21" name="矩形 20"/>
            <p:cNvSpPr/>
            <p:nvPr/>
          </p:nvSpPr>
          <p:spPr>
            <a:xfrm>
              <a:off x="1503515" y="2556732"/>
              <a:ext cx="3217709" cy="2584589"/>
            </a:xfrm>
            <a:prstGeom prst="rect">
              <a:avLst/>
            </a:prstGeom>
            <a:ln w="19050">
              <a:solidFill>
                <a:srgbClr val="084CA1"/>
              </a:solidFill>
              <a:prstDash val="dashDot"/>
            </a:ln>
          </p:spPr>
          <p:txBody>
            <a:bodyPr wrap="square">
              <a:spAutoFit/>
            </a:bodyPr>
            <a:lstStyle/>
            <a:p>
              <a:pPr>
                <a:lnSpc>
                  <a:spcPct val="150000"/>
                </a:lnSpc>
                <a:buClr>
                  <a:srgbClr val="4276AA"/>
                </a:buClr>
              </a:pPr>
              <a:r>
                <a:rPr lang="zh-CN" altLang="en-US" sz="1800" dirty="0">
                  <a:latin typeface="Microsoft YaHei"/>
                  <a:ea typeface="Microsoft YaHei"/>
                  <a:sym typeface="Microsoft YaHei"/>
                </a:rPr>
                <a:t>合同资产</a:t>
              </a:r>
              <a:endParaRPr lang="en-US" altLang="zh-CN" sz="1800"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zh-CN" altLang="en-US" sz="1800" dirty="0">
                  <a:latin typeface="Microsoft YaHei"/>
                  <a:ea typeface="Microsoft YaHei"/>
                  <a:sym typeface="Microsoft YaHei"/>
                </a:rPr>
                <a:t>“合同资产”和“合同负债”</a:t>
              </a:r>
              <a:r>
                <a:rPr lang="en-US" altLang="zh-CN" sz="1800" dirty="0">
                  <a:latin typeface="Microsoft YaHei"/>
                  <a:ea typeface="Microsoft YaHei"/>
                  <a:sym typeface="Microsoft YaHei"/>
                </a:rPr>
                <a:t> </a:t>
              </a:r>
              <a:r>
                <a:rPr lang="zh-CN" altLang="en-US" sz="1800" dirty="0">
                  <a:latin typeface="Microsoft YaHei"/>
                  <a:ea typeface="Microsoft YaHei"/>
                  <a:sym typeface="Microsoft YaHei"/>
                </a:rPr>
                <a:t>的相关明细科目期末余额分析填列</a:t>
              </a:r>
            </a:p>
            <a:p>
              <a:pPr marL="285750" indent="-285750">
                <a:lnSpc>
                  <a:spcPct val="150000"/>
                </a:lnSpc>
                <a:buClr>
                  <a:srgbClr val="084CA1"/>
                </a:buClr>
                <a:buFont typeface="Wingdings" panose="05000000000000000000" pitchFamily="2" charset="2"/>
                <a:buChar char="p"/>
              </a:pPr>
              <a:r>
                <a:rPr lang="zh-CN" altLang="en-US" sz="1800" dirty="0">
                  <a:latin typeface="Microsoft YaHei"/>
                  <a:ea typeface="Microsoft YaHei"/>
                  <a:sym typeface="Microsoft YaHei"/>
                </a:rPr>
                <a:t>“合同资产减值准备”科目期末余额</a:t>
              </a:r>
            </a:p>
          </p:txBody>
        </p:sp>
        <p:cxnSp>
          <p:nvCxnSpPr>
            <p:cNvPr id="22" name="直接连接符 21"/>
            <p:cNvCxnSpPr/>
            <p:nvPr/>
          </p:nvCxnSpPr>
          <p:spPr>
            <a:xfrm>
              <a:off x="1615338" y="2960214"/>
              <a:ext cx="901968"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sp>
        <p:nvSpPr>
          <p:cNvPr id="24" name="文本框 35"/>
          <p:cNvSpPr txBox="1"/>
          <p:nvPr/>
        </p:nvSpPr>
        <p:spPr>
          <a:xfrm>
            <a:off x="368228" y="3495346"/>
            <a:ext cx="386080" cy="398780"/>
          </a:xfrm>
          <a:prstGeom prst="rect">
            <a:avLst/>
          </a:prstGeom>
          <a:noFill/>
          <a:ln>
            <a:noFill/>
          </a:ln>
        </p:spPr>
        <p:txBody>
          <a:bodyPr wrap="square" rtlCol="0">
            <a:spAutoFit/>
          </a:bodyPr>
          <a:lstStyle/>
          <a:p>
            <a:pPr algn="ctr"/>
            <a:r>
              <a:rPr lang="en-US" altLang="zh-CN" sz="2000" b="1" dirty="0" smtClean="0">
                <a:solidFill>
                  <a:srgbClr val="C00000"/>
                </a:solidFill>
                <a:latin typeface="Microsoft YaHei"/>
                <a:ea typeface="Microsoft YaHei"/>
                <a:sym typeface="Microsoft YaHei"/>
              </a:rPr>
              <a:t>-</a:t>
            </a:r>
            <a:endParaRPr lang="zh-CN" altLang="en-US" sz="2000" b="1" dirty="0">
              <a:solidFill>
                <a:srgbClr val="C00000"/>
              </a:solidFill>
              <a:latin typeface="Microsoft YaHei"/>
              <a:ea typeface="Microsoft YaHei"/>
              <a:sym typeface="Microsoft YaHei"/>
            </a:endParaRPr>
          </a:p>
        </p:txBody>
      </p:sp>
    </p:spTree>
    <p:custDataLst>
      <p:tags r:id="rId1"/>
    </p:custDataLst>
    <p:extLst>
      <p:ext uri="{BB962C8B-B14F-4D97-AF65-F5344CB8AC3E}">
        <p14:creationId xmlns:p14="http://schemas.microsoft.com/office/powerpoint/2010/main" val="187868249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1667121642"/>
              </p:ext>
            </p:extLst>
          </p:nvPr>
        </p:nvGraphicFramePr>
        <p:xfrm>
          <a:off x="3595688" y="746391"/>
          <a:ext cx="5175778" cy="4225391"/>
        </p:xfrm>
        <a:graphic>
          <a:graphicData uri="http://schemas.openxmlformats.org/drawingml/2006/table">
            <a:tbl>
              <a:tblPr>
                <a:tableStyleId>{E8B1032C-EA38-4F05-BA0D-38AFFFC7BED3}</a:tableStyleId>
              </a:tblPr>
              <a:tblGrid>
                <a:gridCol w="2941156"/>
                <a:gridCol w="1117311"/>
                <a:gridCol w="1117311"/>
              </a:tblGrid>
              <a:tr h="313067">
                <a:tc>
                  <a:txBody>
                    <a:bodyPr/>
                    <a:lstStyle/>
                    <a:p>
                      <a:pPr algn="ctr" fontAlgn="ctr"/>
                      <a:r>
                        <a:rPr lang="zh-CN" altLang="en-US" sz="1800" u="none" strike="noStrike" dirty="0">
                          <a:effectLst/>
                          <a:latin typeface="微软雅黑" pitchFamily="34" charset="-122"/>
                          <a:ea typeface="微软雅黑" pitchFamily="34" charset="-122"/>
                        </a:rPr>
                        <a:t>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期末余额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年初余额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流动资产：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  货币资金</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  交易性金融资产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dirty="0">
                          <a:effectLst/>
                          <a:latin typeface="微软雅黑" pitchFamily="34" charset="-122"/>
                          <a:ea typeface="微软雅黑" pitchFamily="34" charset="-122"/>
                        </a:rPr>
                        <a:t>　</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衍生金融资产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应收票据及应收账款</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  预付款项</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  其他应收款</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存货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合同资产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持有待售资产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一年内到期的非流动资产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其他流动资产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    流动资产合计</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dirty="0">
                          <a:effectLst/>
                          <a:latin typeface="微软雅黑" pitchFamily="34" charset="-122"/>
                          <a:ea typeface="微软雅黑" pitchFamily="34" charset="-122"/>
                        </a:rPr>
                        <a:t>　</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20" name="组合 19"/>
          <p:cNvGrpSpPr/>
          <p:nvPr/>
        </p:nvGrpSpPr>
        <p:grpSpPr>
          <a:xfrm>
            <a:off x="198121" y="1501531"/>
            <a:ext cx="3217472" cy="2169825"/>
            <a:chOff x="1503515" y="2556732"/>
            <a:chExt cx="3217709" cy="2169209"/>
          </a:xfrm>
        </p:grpSpPr>
        <p:sp>
          <p:nvSpPr>
            <p:cNvPr id="21" name="矩形 20"/>
            <p:cNvSpPr/>
            <p:nvPr/>
          </p:nvSpPr>
          <p:spPr>
            <a:xfrm>
              <a:off x="1503515" y="2556732"/>
              <a:ext cx="3217709" cy="2169209"/>
            </a:xfrm>
            <a:prstGeom prst="rect">
              <a:avLst/>
            </a:prstGeom>
            <a:ln w="19050">
              <a:solidFill>
                <a:srgbClr val="084CA1"/>
              </a:solidFill>
              <a:prstDash val="dashDot"/>
            </a:ln>
          </p:spPr>
          <p:txBody>
            <a:bodyPr wrap="square">
              <a:spAutoFit/>
            </a:bodyPr>
            <a:lstStyle/>
            <a:p>
              <a:pPr>
                <a:lnSpc>
                  <a:spcPct val="150000"/>
                </a:lnSpc>
                <a:buClr>
                  <a:srgbClr val="4276AA"/>
                </a:buClr>
              </a:pPr>
              <a:r>
                <a:rPr lang="zh-CN" altLang="en-US" sz="1800" dirty="0">
                  <a:latin typeface="Microsoft YaHei"/>
                  <a:ea typeface="Microsoft YaHei"/>
                  <a:sym typeface="Microsoft YaHei"/>
                </a:rPr>
                <a:t>持有待售</a:t>
              </a:r>
              <a:r>
                <a:rPr lang="zh-CN" altLang="en-US" sz="1800" dirty="0" smtClean="0">
                  <a:latin typeface="Microsoft YaHei"/>
                  <a:ea typeface="Microsoft YaHei"/>
                  <a:sym typeface="Microsoft YaHei"/>
                </a:rPr>
                <a:t>资产</a:t>
              </a:r>
              <a:endParaRPr lang="en-US" altLang="zh-CN" sz="1800"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zh-CN" altLang="en-US" sz="1800" dirty="0">
                  <a:latin typeface="Microsoft YaHei"/>
                  <a:ea typeface="Microsoft YaHei"/>
                  <a:sym typeface="Microsoft YaHei"/>
                </a:rPr>
                <a:t>“持有待售资产” 科目的期末余额</a:t>
              </a:r>
            </a:p>
            <a:p>
              <a:pPr marL="285750" indent="-285750">
                <a:lnSpc>
                  <a:spcPct val="150000"/>
                </a:lnSpc>
                <a:buClr>
                  <a:srgbClr val="084CA1"/>
                </a:buClr>
                <a:buFont typeface="Wingdings" panose="05000000000000000000" pitchFamily="2" charset="2"/>
                <a:buChar char="p"/>
              </a:pPr>
              <a:r>
                <a:rPr lang="zh-CN" altLang="en-US" sz="1800" dirty="0">
                  <a:latin typeface="Microsoft YaHei"/>
                  <a:ea typeface="Microsoft YaHei"/>
                  <a:sym typeface="Microsoft YaHei"/>
                </a:rPr>
                <a:t>“持有待售资产减值准备”科目期末余额</a:t>
              </a:r>
            </a:p>
          </p:txBody>
        </p:sp>
        <p:cxnSp>
          <p:nvCxnSpPr>
            <p:cNvPr id="22" name="直接连接符 21"/>
            <p:cNvCxnSpPr/>
            <p:nvPr/>
          </p:nvCxnSpPr>
          <p:spPr>
            <a:xfrm>
              <a:off x="1615338" y="2960214"/>
              <a:ext cx="1366565"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grpSp>
        <p:nvGrpSpPr>
          <p:cNvPr id="16" name="组合 15"/>
          <p:cNvGrpSpPr/>
          <p:nvPr/>
        </p:nvGrpSpPr>
        <p:grpSpPr>
          <a:xfrm>
            <a:off x="1793424" y="3582775"/>
            <a:ext cx="3534931" cy="482475"/>
            <a:chOff x="3147949" y="2304565"/>
            <a:chExt cx="3221108" cy="482418"/>
          </a:xfrm>
        </p:grpSpPr>
        <p:sp>
          <p:nvSpPr>
            <p:cNvPr id="19" name="矩形 18"/>
            <p:cNvSpPr/>
            <p:nvPr/>
          </p:nvSpPr>
          <p:spPr bwMode="auto">
            <a:xfrm>
              <a:off x="4761867" y="2468586"/>
              <a:ext cx="1607190" cy="318397"/>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23" name="直接连接符 22"/>
            <p:cNvCxnSpPr>
              <a:stCxn id="19" idx="1"/>
            </p:cNvCxnSpPr>
            <p:nvPr/>
          </p:nvCxnSpPr>
          <p:spPr>
            <a:xfrm flipH="1">
              <a:off x="3222538" y="2627784"/>
              <a:ext cx="1539330" cy="0"/>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3240295" y="2453804"/>
              <a:ext cx="2817" cy="190309"/>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26" name="椭圆 25"/>
            <p:cNvSpPr/>
            <p:nvPr/>
          </p:nvSpPr>
          <p:spPr bwMode="auto">
            <a:xfrm>
              <a:off x="3147949" y="2304565"/>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
        <p:nvSpPr>
          <p:cNvPr id="28" name="文本框 35"/>
          <p:cNvSpPr txBox="1"/>
          <p:nvPr/>
        </p:nvSpPr>
        <p:spPr>
          <a:xfrm>
            <a:off x="368228" y="2604811"/>
            <a:ext cx="386080" cy="398780"/>
          </a:xfrm>
          <a:prstGeom prst="rect">
            <a:avLst/>
          </a:prstGeom>
          <a:noFill/>
          <a:ln>
            <a:noFill/>
          </a:ln>
        </p:spPr>
        <p:txBody>
          <a:bodyPr wrap="square" rtlCol="0">
            <a:spAutoFit/>
          </a:bodyPr>
          <a:lstStyle/>
          <a:p>
            <a:pPr algn="ctr"/>
            <a:r>
              <a:rPr lang="en-US" altLang="zh-CN" sz="2000" b="1" dirty="0" smtClean="0">
                <a:solidFill>
                  <a:srgbClr val="C00000"/>
                </a:solidFill>
                <a:latin typeface="Microsoft YaHei"/>
                <a:ea typeface="Microsoft YaHei"/>
                <a:sym typeface="Microsoft YaHei"/>
              </a:rPr>
              <a:t>-</a:t>
            </a:r>
            <a:endParaRPr lang="zh-CN" altLang="en-US" sz="2000" b="1" dirty="0">
              <a:solidFill>
                <a:srgbClr val="C00000"/>
              </a:solidFill>
              <a:latin typeface="Microsoft YaHei"/>
              <a:ea typeface="Microsoft YaHei"/>
              <a:sym typeface="Microsoft YaHei"/>
            </a:endParaRPr>
          </a:p>
        </p:txBody>
      </p:sp>
    </p:spTree>
    <p:custDataLst>
      <p:tags r:id="rId1"/>
    </p:custDataLst>
    <p:extLst>
      <p:ext uri="{BB962C8B-B14F-4D97-AF65-F5344CB8AC3E}">
        <p14:creationId xmlns:p14="http://schemas.microsoft.com/office/powerpoint/2010/main" val="114398150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2323437189"/>
              </p:ext>
            </p:extLst>
          </p:nvPr>
        </p:nvGraphicFramePr>
        <p:xfrm>
          <a:off x="3595688" y="746391"/>
          <a:ext cx="5175778" cy="4225391"/>
        </p:xfrm>
        <a:graphic>
          <a:graphicData uri="http://schemas.openxmlformats.org/drawingml/2006/table">
            <a:tbl>
              <a:tblPr>
                <a:tableStyleId>{E8B1032C-EA38-4F05-BA0D-38AFFFC7BED3}</a:tableStyleId>
              </a:tblPr>
              <a:tblGrid>
                <a:gridCol w="2941156"/>
                <a:gridCol w="1117311"/>
                <a:gridCol w="1117311"/>
              </a:tblGrid>
              <a:tr h="313067">
                <a:tc>
                  <a:txBody>
                    <a:bodyPr/>
                    <a:lstStyle/>
                    <a:p>
                      <a:pPr algn="ctr" fontAlgn="ctr"/>
                      <a:r>
                        <a:rPr lang="zh-CN" altLang="en-US" sz="1800" u="none" strike="noStrike" dirty="0">
                          <a:effectLst/>
                          <a:latin typeface="微软雅黑" pitchFamily="34" charset="-122"/>
                          <a:ea typeface="微软雅黑" pitchFamily="34" charset="-122"/>
                        </a:rPr>
                        <a:t>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期末余额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年初余额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流动资产：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  货币资金</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  交易性金融资产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dirty="0">
                          <a:effectLst/>
                          <a:latin typeface="微软雅黑" pitchFamily="34" charset="-122"/>
                          <a:ea typeface="微软雅黑" pitchFamily="34" charset="-122"/>
                        </a:rPr>
                        <a:t>　</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衍生金融资产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应收票据及应收账款</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  预付款项</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  其他应收款</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存货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合同资产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  持有待售资产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一年内到期的非流动资产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其他流动资产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    流动资产合计</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dirty="0">
                          <a:effectLst/>
                          <a:latin typeface="微软雅黑" pitchFamily="34" charset="-122"/>
                          <a:ea typeface="微软雅黑" pitchFamily="34" charset="-122"/>
                        </a:rPr>
                        <a:t>　</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20" name="组合 19"/>
          <p:cNvGrpSpPr/>
          <p:nvPr/>
        </p:nvGrpSpPr>
        <p:grpSpPr>
          <a:xfrm>
            <a:off x="231988" y="2644534"/>
            <a:ext cx="3217472" cy="1338828"/>
            <a:chOff x="1503515" y="2556732"/>
            <a:chExt cx="3217709" cy="1338448"/>
          </a:xfrm>
        </p:grpSpPr>
        <p:sp>
          <p:nvSpPr>
            <p:cNvPr id="21" name="矩形 20"/>
            <p:cNvSpPr/>
            <p:nvPr/>
          </p:nvSpPr>
          <p:spPr>
            <a:xfrm>
              <a:off x="1503515" y="2556732"/>
              <a:ext cx="3217709" cy="1338448"/>
            </a:xfrm>
            <a:prstGeom prst="rect">
              <a:avLst/>
            </a:prstGeom>
            <a:ln w="19050">
              <a:solidFill>
                <a:srgbClr val="084CA1"/>
              </a:solidFill>
              <a:prstDash val="dashDot"/>
            </a:ln>
          </p:spPr>
          <p:txBody>
            <a:bodyPr wrap="square">
              <a:spAutoFit/>
            </a:bodyPr>
            <a:lstStyle/>
            <a:p>
              <a:pPr>
                <a:lnSpc>
                  <a:spcPct val="150000"/>
                </a:lnSpc>
                <a:buClr>
                  <a:srgbClr val="4276AA"/>
                </a:buClr>
              </a:pPr>
              <a:r>
                <a:rPr lang="zh-CN" altLang="en-US" sz="1800" dirty="0">
                  <a:latin typeface="Microsoft YaHei"/>
                  <a:ea typeface="Microsoft YaHei"/>
                  <a:sym typeface="Microsoft YaHei"/>
                </a:rPr>
                <a:t>一年内到期的非流动资产</a:t>
              </a:r>
              <a:endParaRPr lang="en-US" altLang="zh-CN" sz="1800"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zh-CN" altLang="en-US" sz="1800" dirty="0" smtClean="0">
                  <a:latin typeface="Microsoft YaHei"/>
                  <a:ea typeface="Microsoft YaHei"/>
                  <a:sym typeface="Microsoft YaHei"/>
                </a:rPr>
                <a:t>“</a:t>
              </a:r>
              <a:r>
                <a:rPr lang="zh-CN" altLang="en-US" sz="1800" dirty="0">
                  <a:latin typeface="Microsoft YaHei"/>
                  <a:ea typeface="Microsoft YaHei"/>
                  <a:sym typeface="Microsoft YaHei"/>
                </a:rPr>
                <a:t>一年内到期的非</a:t>
              </a:r>
              <a:r>
                <a:rPr lang="zh-CN" altLang="en-US" sz="1800" dirty="0" smtClean="0">
                  <a:latin typeface="Microsoft YaHei"/>
                  <a:ea typeface="Microsoft YaHei"/>
                  <a:sym typeface="Microsoft YaHei"/>
                </a:rPr>
                <a:t>流动资产” 有关科目期末余额分析填列</a:t>
              </a:r>
              <a:endParaRPr lang="zh-CN" altLang="en-US" sz="1800" dirty="0">
                <a:latin typeface="Microsoft YaHei"/>
                <a:ea typeface="Microsoft YaHei"/>
                <a:sym typeface="Microsoft YaHei"/>
              </a:endParaRPr>
            </a:p>
          </p:txBody>
        </p:sp>
        <p:cxnSp>
          <p:nvCxnSpPr>
            <p:cNvPr id="22" name="直接连接符 21"/>
            <p:cNvCxnSpPr/>
            <p:nvPr/>
          </p:nvCxnSpPr>
          <p:spPr>
            <a:xfrm>
              <a:off x="1615338" y="2960214"/>
              <a:ext cx="2501181"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grpSp>
        <p:nvGrpSpPr>
          <p:cNvPr id="16" name="组合 15"/>
          <p:cNvGrpSpPr/>
          <p:nvPr/>
        </p:nvGrpSpPr>
        <p:grpSpPr>
          <a:xfrm>
            <a:off x="1827291" y="3887578"/>
            <a:ext cx="4505775" cy="482475"/>
            <a:chOff x="3147949" y="2304565"/>
            <a:chExt cx="4105763" cy="482418"/>
          </a:xfrm>
        </p:grpSpPr>
        <p:sp>
          <p:nvSpPr>
            <p:cNvPr id="19" name="矩形 18"/>
            <p:cNvSpPr/>
            <p:nvPr/>
          </p:nvSpPr>
          <p:spPr bwMode="auto">
            <a:xfrm>
              <a:off x="4761866" y="2468586"/>
              <a:ext cx="2491846" cy="318397"/>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23" name="直接连接符 22"/>
            <p:cNvCxnSpPr>
              <a:stCxn id="19" idx="1"/>
            </p:cNvCxnSpPr>
            <p:nvPr/>
          </p:nvCxnSpPr>
          <p:spPr>
            <a:xfrm flipH="1">
              <a:off x="3222538" y="2627785"/>
              <a:ext cx="1539328" cy="0"/>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3240295" y="2453804"/>
              <a:ext cx="2817" cy="190309"/>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26" name="椭圆 25"/>
            <p:cNvSpPr/>
            <p:nvPr/>
          </p:nvSpPr>
          <p:spPr bwMode="auto">
            <a:xfrm>
              <a:off x="3147949" y="2304565"/>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Tree>
    <p:custDataLst>
      <p:tags r:id="rId1"/>
    </p:custDataLst>
    <p:extLst>
      <p:ext uri="{BB962C8B-B14F-4D97-AF65-F5344CB8AC3E}">
        <p14:creationId xmlns:p14="http://schemas.microsoft.com/office/powerpoint/2010/main" val="121891997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3256854511"/>
              </p:ext>
            </p:extLst>
          </p:nvPr>
        </p:nvGraphicFramePr>
        <p:xfrm>
          <a:off x="3595688" y="746391"/>
          <a:ext cx="5175778" cy="4225391"/>
        </p:xfrm>
        <a:graphic>
          <a:graphicData uri="http://schemas.openxmlformats.org/drawingml/2006/table">
            <a:tbl>
              <a:tblPr>
                <a:tableStyleId>{E8B1032C-EA38-4F05-BA0D-38AFFFC7BED3}</a:tableStyleId>
              </a:tblPr>
              <a:tblGrid>
                <a:gridCol w="2941156"/>
                <a:gridCol w="1117311"/>
                <a:gridCol w="1117311"/>
              </a:tblGrid>
              <a:tr h="313067">
                <a:tc>
                  <a:txBody>
                    <a:bodyPr/>
                    <a:lstStyle/>
                    <a:p>
                      <a:pPr algn="ctr" fontAlgn="ctr"/>
                      <a:r>
                        <a:rPr lang="zh-CN" altLang="en-US" sz="1800" u="none" strike="noStrike" dirty="0">
                          <a:effectLst/>
                          <a:latin typeface="微软雅黑" pitchFamily="34" charset="-122"/>
                          <a:ea typeface="微软雅黑" pitchFamily="34" charset="-122"/>
                        </a:rPr>
                        <a:t>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期末余额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年初余额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流动资产：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  货币资金</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  交易性金融资产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dirty="0">
                          <a:effectLst/>
                          <a:latin typeface="微软雅黑" pitchFamily="34" charset="-122"/>
                          <a:ea typeface="微软雅黑" pitchFamily="34" charset="-122"/>
                        </a:rPr>
                        <a:t>　</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  衍生金融资产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应收票据及应收账款</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  预付款项</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  其他应收款</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存货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a:effectLst/>
                          <a:latin typeface="微软雅黑" pitchFamily="34" charset="-122"/>
                          <a:ea typeface="微软雅黑" pitchFamily="34" charset="-122"/>
                        </a:rPr>
                        <a:t>  合同资产</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  持有待售资产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  一年内到期的非流动资产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  其他流动资产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u="none" strike="noStrike" dirty="0">
                          <a:effectLst/>
                          <a:latin typeface="微软雅黑" pitchFamily="34" charset="-122"/>
                          <a:ea typeface="微软雅黑" pitchFamily="34" charset="-122"/>
                        </a:rPr>
                        <a:t>    流动资产合计</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dirty="0">
                          <a:effectLst/>
                          <a:latin typeface="微软雅黑" pitchFamily="34" charset="-122"/>
                          <a:ea typeface="微软雅黑" pitchFamily="34" charset="-122"/>
                        </a:rPr>
                        <a:t>　</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20" name="组合 19"/>
          <p:cNvGrpSpPr/>
          <p:nvPr/>
        </p:nvGrpSpPr>
        <p:grpSpPr>
          <a:xfrm>
            <a:off x="231988" y="2949334"/>
            <a:ext cx="3217472" cy="1338828"/>
            <a:chOff x="1503515" y="2556732"/>
            <a:chExt cx="3217709" cy="1338448"/>
          </a:xfrm>
        </p:grpSpPr>
        <p:sp>
          <p:nvSpPr>
            <p:cNvPr id="21" name="矩形 20"/>
            <p:cNvSpPr/>
            <p:nvPr/>
          </p:nvSpPr>
          <p:spPr>
            <a:xfrm>
              <a:off x="1503515" y="2556732"/>
              <a:ext cx="3217709" cy="1338448"/>
            </a:xfrm>
            <a:prstGeom prst="rect">
              <a:avLst/>
            </a:prstGeom>
            <a:ln w="19050">
              <a:solidFill>
                <a:srgbClr val="084CA1"/>
              </a:solidFill>
              <a:prstDash val="dashDot"/>
            </a:ln>
          </p:spPr>
          <p:txBody>
            <a:bodyPr wrap="square">
              <a:spAutoFit/>
            </a:bodyPr>
            <a:lstStyle/>
            <a:p>
              <a:pPr>
                <a:lnSpc>
                  <a:spcPct val="150000"/>
                </a:lnSpc>
                <a:buClr>
                  <a:srgbClr val="4276AA"/>
                </a:buClr>
              </a:pPr>
              <a:r>
                <a:rPr lang="zh-CN" altLang="en-US" sz="1800" dirty="0">
                  <a:latin typeface="Microsoft YaHei"/>
                  <a:ea typeface="Microsoft YaHei"/>
                  <a:sym typeface="Microsoft YaHei"/>
                </a:rPr>
                <a:t>其他</a:t>
              </a:r>
              <a:r>
                <a:rPr lang="zh-CN" altLang="en-US" sz="1800" dirty="0" smtClean="0">
                  <a:latin typeface="Microsoft YaHei"/>
                  <a:ea typeface="Microsoft YaHei"/>
                  <a:sym typeface="Microsoft YaHei"/>
                </a:rPr>
                <a:t>流动资产</a:t>
              </a:r>
              <a:endParaRPr lang="en-US" altLang="zh-CN" sz="1800"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zh-CN" altLang="en-US" sz="1800" dirty="0" smtClean="0">
                  <a:latin typeface="Microsoft YaHei"/>
                  <a:ea typeface="Microsoft YaHei"/>
                  <a:sym typeface="Microsoft YaHei"/>
                </a:rPr>
                <a:t>“其他流动资产” 有关科目期末余额填列</a:t>
              </a:r>
              <a:endParaRPr lang="zh-CN" altLang="en-US" sz="1800" dirty="0">
                <a:latin typeface="Microsoft YaHei"/>
                <a:ea typeface="Microsoft YaHei"/>
                <a:sym typeface="Microsoft YaHei"/>
              </a:endParaRPr>
            </a:p>
          </p:txBody>
        </p:sp>
        <p:cxnSp>
          <p:nvCxnSpPr>
            <p:cNvPr id="22" name="直接连接符 21"/>
            <p:cNvCxnSpPr/>
            <p:nvPr/>
          </p:nvCxnSpPr>
          <p:spPr>
            <a:xfrm>
              <a:off x="1615338" y="2960214"/>
              <a:ext cx="1332695"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grpSp>
        <p:nvGrpSpPr>
          <p:cNvPr id="16" name="组合 15"/>
          <p:cNvGrpSpPr/>
          <p:nvPr/>
        </p:nvGrpSpPr>
        <p:grpSpPr>
          <a:xfrm>
            <a:off x="1827291" y="4192378"/>
            <a:ext cx="3430509" cy="482475"/>
            <a:chOff x="3147949" y="2304565"/>
            <a:chExt cx="3125957" cy="482418"/>
          </a:xfrm>
        </p:grpSpPr>
        <p:sp>
          <p:nvSpPr>
            <p:cNvPr id="19" name="矩形 18"/>
            <p:cNvSpPr/>
            <p:nvPr/>
          </p:nvSpPr>
          <p:spPr bwMode="auto">
            <a:xfrm>
              <a:off x="4761866" y="2468586"/>
              <a:ext cx="1512040" cy="318397"/>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23" name="直接连接符 22"/>
            <p:cNvCxnSpPr>
              <a:stCxn id="19" idx="1"/>
            </p:cNvCxnSpPr>
            <p:nvPr/>
          </p:nvCxnSpPr>
          <p:spPr>
            <a:xfrm flipH="1">
              <a:off x="3222538" y="2627785"/>
              <a:ext cx="1539328" cy="0"/>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H="1">
              <a:off x="3240295" y="2453804"/>
              <a:ext cx="2817" cy="190309"/>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26" name="椭圆 25"/>
            <p:cNvSpPr/>
            <p:nvPr/>
          </p:nvSpPr>
          <p:spPr bwMode="auto">
            <a:xfrm>
              <a:off x="3147949" y="2304565"/>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Tree>
    <p:custDataLst>
      <p:tags r:id="rId1"/>
    </p:custDataLst>
    <p:extLst>
      <p:ext uri="{BB962C8B-B14F-4D97-AF65-F5344CB8AC3E}">
        <p14:creationId xmlns:p14="http://schemas.microsoft.com/office/powerpoint/2010/main" val="293985954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10" name="组合 9"/>
          <p:cNvGrpSpPr/>
          <p:nvPr/>
        </p:nvGrpSpPr>
        <p:grpSpPr>
          <a:xfrm>
            <a:off x="198121" y="1937286"/>
            <a:ext cx="3217472" cy="2585323"/>
            <a:chOff x="1503515" y="2342298"/>
            <a:chExt cx="3217709" cy="2584588"/>
          </a:xfrm>
        </p:grpSpPr>
        <p:sp>
          <p:nvSpPr>
            <p:cNvPr id="11" name="矩形 10"/>
            <p:cNvSpPr/>
            <p:nvPr/>
          </p:nvSpPr>
          <p:spPr>
            <a:xfrm>
              <a:off x="1503515" y="2342298"/>
              <a:ext cx="3217709" cy="2584588"/>
            </a:xfrm>
            <a:prstGeom prst="rect">
              <a:avLst/>
            </a:prstGeom>
            <a:ln w="19050">
              <a:solidFill>
                <a:srgbClr val="084CA1"/>
              </a:solidFill>
              <a:prstDash val="dashDot"/>
            </a:ln>
          </p:spPr>
          <p:txBody>
            <a:bodyPr wrap="square">
              <a:spAutoFit/>
            </a:bodyPr>
            <a:lstStyle/>
            <a:p>
              <a:pPr>
                <a:lnSpc>
                  <a:spcPct val="150000"/>
                </a:lnSpc>
              </a:pPr>
              <a:r>
                <a:rPr lang="zh-CN" altLang="en-US" sz="1800" b="1" dirty="0" smtClean="0">
                  <a:latin typeface="Microsoft YaHei"/>
                  <a:ea typeface="Microsoft YaHei"/>
                  <a:sym typeface="Microsoft YaHei"/>
                </a:rPr>
                <a:t>债权投资</a:t>
              </a:r>
            </a:p>
            <a:p>
              <a:pPr marL="285750" indent="-285750">
                <a:lnSpc>
                  <a:spcPct val="150000"/>
                </a:lnSpc>
                <a:buClr>
                  <a:srgbClr val="084CA1"/>
                </a:buClr>
                <a:buFont typeface="Wingdings" panose="05000000000000000000" pitchFamily="2" charset="2"/>
                <a:buChar char="p"/>
              </a:pPr>
              <a:r>
                <a:rPr lang="en-US" altLang="zh-CN" sz="1800" dirty="0" smtClean="0">
                  <a:latin typeface="Microsoft YaHei"/>
                  <a:ea typeface="Microsoft YaHei"/>
                  <a:sym typeface="Microsoft YaHei"/>
                </a:rPr>
                <a:t>“</a:t>
              </a:r>
              <a:r>
                <a:rPr lang="zh-CN" altLang="en-US" sz="1800" dirty="0" smtClean="0">
                  <a:latin typeface="Microsoft YaHei"/>
                  <a:ea typeface="Microsoft YaHei"/>
                  <a:sym typeface="Microsoft YaHei"/>
                </a:rPr>
                <a:t>债权投资</a:t>
              </a:r>
              <a:r>
                <a:rPr lang="en-US" altLang="zh-CN" sz="1800" dirty="0" smtClean="0">
                  <a:latin typeface="Microsoft YaHei"/>
                  <a:ea typeface="Microsoft YaHei"/>
                  <a:sym typeface="Microsoft YaHei"/>
                </a:rPr>
                <a:t>”</a:t>
              </a:r>
              <a:r>
                <a:rPr lang="zh-CN" altLang="en-US" sz="1800" dirty="0" smtClean="0">
                  <a:latin typeface="Microsoft YaHei"/>
                  <a:ea typeface="Microsoft YaHei"/>
                  <a:sym typeface="Microsoft YaHei"/>
                </a:rPr>
                <a:t>的相关明细科目期末</a:t>
              </a:r>
              <a:r>
                <a:rPr lang="zh-CN" altLang="en-US" sz="1800" dirty="0">
                  <a:latin typeface="Microsoft YaHei"/>
                  <a:ea typeface="Microsoft YaHei"/>
                  <a:sym typeface="Microsoft YaHei"/>
                </a:rPr>
                <a:t>余额</a:t>
              </a:r>
              <a:endParaRPr lang="zh-CN" altLang="en-US" sz="1800"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en-US" altLang="zh-CN" sz="1800" dirty="0" smtClean="0">
                  <a:latin typeface="Microsoft YaHei"/>
                  <a:ea typeface="Microsoft YaHei"/>
                  <a:sym typeface="Microsoft YaHei"/>
                </a:rPr>
                <a:t>“</a:t>
              </a:r>
              <a:r>
                <a:rPr lang="zh-CN" altLang="en-US" sz="1800" dirty="0" smtClean="0">
                  <a:latin typeface="Microsoft YaHei"/>
                  <a:ea typeface="Microsoft YaHei"/>
                  <a:sym typeface="Microsoft YaHei"/>
                </a:rPr>
                <a:t>债权投资减值准备</a:t>
              </a:r>
              <a:r>
                <a:rPr lang="en-US" altLang="zh-CN" sz="1800" dirty="0" smtClean="0">
                  <a:latin typeface="Microsoft YaHei"/>
                  <a:ea typeface="Microsoft YaHei"/>
                  <a:sym typeface="Microsoft YaHei"/>
                </a:rPr>
                <a:t>”</a:t>
              </a:r>
              <a:r>
                <a:rPr lang="zh-CN" altLang="en-US" sz="1800" dirty="0" smtClean="0">
                  <a:latin typeface="Microsoft YaHei"/>
                  <a:ea typeface="Microsoft YaHei"/>
                  <a:sym typeface="Microsoft YaHei"/>
                </a:rPr>
                <a:t>科目相关减值准备的期末余额分析填列</a:t>
              </a:r>
              <a:endParaRPr lang="en-US" altLang="zh-CN" sz="1800" dirty="0" smtClean="0">
                <a:latin typeface="Microsoft YaHei"/>
                <a:ea typeface="Microsoft YaHei"/>
                <a:sym typeface="Microsoft YaHei"/>
              </a:endParaRPr>
            </a:p>
          </p:txBody>
        </p:sp>
        <p:cxnSp>
          <p:nvCxnSpPr>
            <p:cNvPr id="12" name="直接连接符 11"/>
            <p:cNvCxnSpPr/>
            <p:nvPr/>
          </p:nvCxnSpPr>
          <p:spPr>
            <a:xfrm>
              <a:off x="1615338" y="2757070"/>
              <a:ext cx="846523"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a:off x="2006889" y="1375206"/>
            <a:ext cx="2688274" cy="673140"/>
            <a:chOff x="3130550" y="2486625"/>
            <a:chExt cx="2455243" cy="673055"/>
          </a:xfrm>
        </p:grpSpPr>
        <p:sp>
          <p:nvSpPr>
            <p:cNvPr id="14" name="矩形 13"/>
            <p:cNvSpPr/>
            <p:nvPr/>
          </p:nvSpPr>
          <p:spPr bwMode="auto">
            <a:xfrm>
              <a:off x="4679383" y="2486625"/>
              <a:ext cx="906410" cy="273269"/>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15" name="直接连接符 14"/>
            <p:cNvCxnSpPr/>
            <p:nvPr/>
          </p:nvCxnSpPr>
          <p:spPr>
            <a:xfrm flipH="1" flipV="1">
              <a:off x="3232758" y="2623258"/>
              <a:ext cx="1446626" cy="2"/>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3222531" y="2638425"/>
              <a:ext cx="0" cy="285318"/>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18" name="椭圆 17"/>
            <p:cNvSpPr/>
            <p:nvPr/>
          </p:nvSpPr>
          <p:spPr bwMode="auto">
            <a:xfrm>
              <a:off x="3130550" y="2974989"/>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
        <p:nvSpPr>
          <p:cNvPr id="19" name="文本框 35"/>
          <p:cNvSpPr txBox="1"/>
          <p:nvPr/>
        </p:nvSpPr>
        <p:spPr>
          <a:xfrm>
            <a:off x="368228" y="3012524"/>
            <a:ext cx="386080" cy="398780"/>
          </a:xfrm>
          <a:prstGeom prst="rect">
            <a:avLst/>
          </a:prstGeom>
          <a:noFill/>
          <a:ln>
            <a:noFill/>
          </a:ln>
        </p:spPr>
        <p:txBody>
          <a:bodyPr wrap="square" rtlCol="0">
            <a:spAutoFit/>
          </a:bodyPr>
          <a:lstStyle/>
          <a:p>
            <a:r>
              <a:rPr lang="en-US" altLang="zh-CN" sz="2000" b="1" dirty="0" smtClean="0">
                <a:solidFill>
                  <a:srgbClr val="C00000"/>
                </a:solidFill>
                <a:latin typeface="Microsoft YaHei"/>
                <a:ea typeface="Microsoft YaHei"/>
                <a:sym typeface="Microsoft YaHei"/>
              </a:rPr>
              <a:t>-</a:t>
            </a:r>
            <a:endParaRPr lang="zh-CN" altLang="en-US" sz="2000" b="1" dirty="0">
              <a:solidFill>
                <a:srgbClr val="C00000"/>
              </a:solidFill>
              <a:latin typeface="Microsoft YaHei"/>
              <a:ea typeface="Microsoft YaHei"/>
              <a:sym typeface="Microsoft YaHei"/>
            </a:endParaRPr>
          </a:p>
        </p:txBody>
      </p:sp>
      <p:graphicFrame>
        <p:nvGraphicFramePr>
          <p:cNvPr id="2" name="表格 1"/>
          <p:cNvGraphicFramePr>
            <a:graphicFrameLocks noGrp="1"/>
          </p:cNvGraphicFramePr>
          <p:nvPr>
            <p:extLst>
              <p:ext uri="{D42A27DB-BD31-4B8C-83A1-F6EECF244321}">
                <p14:modId xmlns:p14="http://schemas.microsoft.com/office/powerpoint/2010/main" val="3797458295"/>
              </p:ext>
            </p:extLst>
          </p:nvPr>
        </p:nvGraphicFramePr>
        <p:xfrm>
          <a:off x="3595688" y="746391"/>
          <a:ext cx="5175778" cy="4225391"/>
        </p:xfrm>
        <a:graphic>
          <a:graphicData uri="http://schemas.openxmlformats.org/drawingml/2006/table">
            <a:tbl>
              <a:tblPr>
                <a:tableStyleId>{E8B1032C-EA38-4F05-BA0D-38AFFFC7BED3}</a:tableStyleId>
              </a:tblPr>
              <a:tblGrid>
                <a:gridCol w="2941156"/>
                <a:gridCol w="1117311"/>
                <a:gridCol w="1117311"/>
              </a:tblGrid>
              <a:tr h="313067">
                <a:tc>
                  <a:txBody>
                    <a:bodyPr/>
                    <a:lstStyle/>
                    <a:p>
                      <a:pPr algn="ctr" fontAlgn="ctr"/>
                      <a:r>
                        <a:rPr lang="zh-CN" altLang="en-US" sz="1800" u="none" strike="noStrike" dirty="0">
                          <a:effectLst/>
                          <a:latin typeface="微软雅黑" pitchFamily="34" charset="-122"/>
                          <a:ea typeface="微软雅黑" pitchFamily="34" charset="-122"/>
                        </a:rPr>
                        <a:t>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期末余额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年初余额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非流动资产：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债权投资</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其他债权投资</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长期应收款</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长期股权投资</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l" fontAlgn="ctr"/>
                      <a:r>
                        <a:rPr lang="zh-CN" altLang="en-US" sz="1800" b="0" i="0" u="none" strike="noStrike">
                          <a:solidFill>
                            <a:srgbClr val="000000"/>
                          </a:solidFill>
                          <a:effectLst/>
                          <a:latin typeface="微软雅黑" pitchFamily="34" charset="-122"/>
                          <a:ea typeface="微软雅黑" pitchFamily="34" charset="-122"/>
                        </a:rPr>
                        <a:t>  其他权益工具投资</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l" fontAlgn="ctr"/>
                      <a:r>
                        <a:rPr lang="zh-CN" altLang="en-US" sz="1800" b="0" i="0" u="none" strike="noStrike">
                          <a:solidFill>
                            <a:srgbClr val="000000"/>
                          </a:solidFill>
                          <a:effectLst/>
                          <a:latin typeface="微软雅黑" pitchFamily="34" charset="-122"/>
                          <a:ea typeface="微软雅黑" pitchFamily="34" charset="-122"/>
                        </a:rPr>
                        <a:t>  其他非流动金融资产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投资性房地产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固定资产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在建工程</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生产性生物资产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油气资产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无形资产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dirty="0">
                          <a:effectLst/>
                          <a:latin typeface="微软雅黑" pitchFamily="34" charset="-122"/>
                          <a:ea typeface="微软雅黑" pitchFamily="34" charset="-122"/>
                        </a:rPr>
                        <a:t>　</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r>
            </a:tbl>
          </a:graphicData>
        </a:graphic>
      </p:graphicFrame>
    </p:spTree>
    <p:custDataLst>
      <p:tags r:id="rId1"/>
    </p:custDataLst>
    <p:extLst>
      <p:ext uri="{BB962C8B-B14F-4D97-AF65-F5344CB8AC3E}">
        <p14:creationId xmlns:p14="http://schemas.microsoft.com/office/powerpoint/2010/main" val="316218551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1514270395"/>
              </p:ext>
            </p:extLst>
          </p:nvPr>
        </p:nvGraphicFramePr>
        <p:xfrm>
          <a:off x="3595688" y="746391"/>
          <a:ext cx="5175778" cy="4225391"/>
        </p:xfrm>
        <a:graphic>
          <a:graphicData uri="http://schemas.openxmlformats.org/drawingml/2006/table">
            <a:tbl>
              <a:tblPr>
                <a:tableStyleId>{E8B1032C-EA38-4F05-BA0D-38AFFFC7BED3}</a:tableStyleId>
              </a:tblPr>
              <a:tblGrid>
                <a:gridCol w="2941156"/>
                <a:gridCol w="1117311"/>
                <a:gridCol w="1117311"/>
              </a:tblGrid>
              <a:tr h="313067">
                <a:tc>
                  <a:txBody>
                    <a:bodyPr/>
                    <a:lstStyle/>
                    <a:p>
                      <a:pPr algn="ctr" fontAlgn="ctr"/>
                      <a:r>
                        <a:rPr lang="zh-CN" altLang="en-US" sz="1800" u="none" strike="noStrike" dirty="0">
                          <a:effectLst/>
                          <a:latin typeface="微软雅黑" pitchFamily="34" charset="-122"/>
                          <a:ea typeface="微软雅黑" pitchFamily="34" charset="-122"/>
                        </a:rPr>
                        <a:t>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期末余额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年初余额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非流动资产：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债权投资</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其他债权投资</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长期应收款</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长期股权投资</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l" fontAlgn="ctr"/>
                      <a:r>
                        <a:rPr lang="zh-CN" altLang="en-US" sz="1800" b="0" i="0" u="none" strike="noStrike">
                          <a:solidFill>
                            <a:srgbClr val="000000"/>
                          </a:solidFill>
                          <a:effectLst/>
                          <a:latin typeface="微软雅黑" pitchFamily="34" charset="-122"/>
                          <a:ea typeface="微软雅黑" pitchFamily="34" charset="-122"/>
                        </a:rPr>
                        <a:t>  其他权益工具投资</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l" fontAlgn="ctr"/>
                      <a:r>
                        <a:rPr lang="zh-CN" altLang="en-US" sz="1800" b="0" i="0" u="none" strike="noStrike">
                          <a:solidFill>
                            <a:srgbClr val="000000"/>
                          </a:solidFill>
                          <a:effectLst/>
                          <a:latin typeface="微软雅黑" pitchFamily="34" charset="-122"/>
                          <a:ea typeface="微软雅黑" pitchFamily="34" charset="-122"/>
                        </a:rPr>
                        <a:t>  其他非流动金融资产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投资性房地产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固定资产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在建工程</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生产性生物资产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油气资产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无形资产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dirty="0">
                          <a:effectLst/>
                          <a:latin typeface="微软雅黑" pitchFamily="34" charset="-122"/>
                          <a:ea typeface="微软雅黑" pitchFamily="34" charset="-122"/>
                        </a:rPr>
                        <a:t>　</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10" name="组合 9"/>
          <p:cNvGrpSpPr/>
          <p:nvPr/>
        </p:nvGrpSpPr>
        <p:grpSpPr>
          <a:xfrm>
            <a:off x="198121" y="2242087"/>
            <a:ext cx="3217472" cy="1338828"/>
            <a:chOff x="1503515" y="2342298"/>
            <a:chExt cx="3217709" cy="1338447"/>
          </a:xfrm>
        </p:grpSpPr>
        <p:sp>
          <p:nvSpPr>
            <p:cNvPr id="11" name="矩形 10"/>
            <p:cNvSpPr/>
            <p:nvPr/>
          </p:nvSpPr>
          <p:spPr>
            <a:xfrm>
              <a:off x="1503515" y="2342298"/>
              <a:ext cx="3217709" cy="1338447"/>
            </a:xfrm>
            <a:prstGeom prst="rect">
              <a:avLst/>
            </a:prstGeom>
            <a:ln w="19050">
              <a:solidFill>
                <a:srgbClr val="084CA1"/>
              </a:solidFill>
              <a:prstDash val="dashDot"/>
            </a:ln>
          </p:spPr>
          <p:txBody>
            <a:bodyPr wrap="square">
              <a:spAutoFit/>
            </a:bodyPr>
            <a:lstStyle/>
            <a:p>
              <a:pPr>
                <a:lnSpc>
                  <a:spcPct val="150000"/>
                </a:lnSpc>
              </a:pPr>
              <a:r>
                <a:rPr lang="zh-CN" altLang="en-US" sz="1800" b="1" dirty="0" smtClean="0">
                  <a:latin typeface="Microsoft YaHei"/>
                  <a:ea typeface="Microsoft YaHei"/>
                  <a:sym typeface="Microsoft YaHei"/>
                </a:rPr>
                <a:t>其他债权投资</a:t>
              </a:r>
            </a:p>
            <a:p>
              <a:pPr marL="285750" indent="-285750">
                <a:lnSpc>
                  <a:spcPct val="150000"/>
                </a:lnSpc>
                <a:buClr>
                  <a:srgbClr val="084CA1"/>
                </a:buClr>
                <a:buFont typeface="Wingdings" panose="05000000000000000000" pitchFamily="2" charset="2"/>
                <a:buChar char="p"/>
              </a:pPr>
              <a:r>
                <a:rPr lang="en-US" altLang="zh-CN" sz="1800" dirty="0" smtClean="0">
                  <a:latin typeface="Microsoft YaHei"/>
                  <a:ea typeface="Microsoft YaHei"/>
                  <a:sym typeface="Microsoft YaHei"/>
                </a:rPr>
                <a:t>“</a:t>
              </a:r>
              <a:r>
                <a:rPr lang="zh-CN" altLang="en-US" sz="1800" dirty="0" smtClean="0">
                  <a:latin typeface="Microsoft YaHei"/>
                  <a:ea typeface="Microsoft YaHei"/>
                  <a:sym typeface="Microsoft YaHei"/>
                </a:rPr>
                <a:t>其他债权投资</a:t>
              </a:r>
              <a:r>
                <a:rPr lang="en-US" altLang="zh-CN" sz="1800" dirty="0" smtClean="0">
                  <a:latin typeface="Microsoft YaHei"/>
                  <a:ea typeface="Microsoft YaHei"/>
                  <a:sym typeface="Microsoft YaHei"/>
                </a:rPr>
                <a:t>”</a:t>
              </a:r>
              <a:r>
                <a:rPr lang="zh-CN" altLang="en-US" sz="1800" dirty="0" smtClean="0">
                  <a:latin typeface="Microsoft YaHei"/>
                  <a:ea typeface="Microsoft YaHei"/>
                  <a:sym typeface="Microsoft YaHei"/>
                </a:rPr>
                <a:t>的相关明细科目期末余额分析填列</a:t>
              </a:r>
            </a:p>
          </p:txBody>
        </p:sp>
        <p:cxnSp>
          <p:nvCxnSpPr>
            <p:cNvPr id="12" name="直接连接符 11"/>
            <p:cNvCxnSpPr/>
            <p:nvPr/>
          </p:nvCxnSpPr>
          <p:spPr>
            <a:xfrm>
              <a:off x="1615338" y="2757070"/>
              <a:ext cx="1366565"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a:off x="2006889" y="1680006"/>
            <a:ext cx="3235671" cy="673140"/>
            <a:chOff x="3130550" y="2486625"/>
            <a:chExt cx="2955189" cy="673055"/>
          </a:xfrm>
        </p:grpSpPr>
        <p:sp>
          <p:nvSpPr>
            <p:cNvPr id="14" name="矩形 13"/>
            <p:cNvSpPr/>
            <p:nvPr/>
          </p:nvSpPr>
          <p:spPr bwMode="auto">
            <a:xfrm>
              <a:off x="4679383" y="2486625"/>
              <a:ext cx="1406356" cy="273269"/>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15" name="直接连接符 14"/>
            <p:cNvCxnSpPr/>
            <p:nvPr/>
          </p:nvCxnSpPr>
          <p:spPr>
            <a:xfrm flipH="1" flipV="1">
              <a:off x="3232758" y="2623258"/>
              <a:ext cx="1446626" cy="2"/>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3222531" y="2638425"/>
              <a:ext cx="0" cy="285318"/>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18" name="椭圆 17"/>
            <p:cNvSpPr/>
            <p:nvPr/>
          </p:nvSpPr>
          <p:spPr bwMode="auto">
            <a:xfrm>
              <a:off x="3130550" y="2974989"/>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Tree>
    <p:custDataLst>
      <p:tags r:id="rId1"/>
    </p:custDataLst>
    <p:extLst>
      <p:ext uri="{BB962C8B-B14F-4D97-AF65-F5344CB8AC3E}">
        <p14:creationId xmlns:p14="http://schemas.microsoft.com/office/powerpoint/2010/main" val="368839402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306867886"/>
              </p:ext>
            </p:extLst>
          </p:nvPr>
        </p:nvGraphicFramePr>
        <p:xfrm>
          <a:off x="3595688" y="746391"/>
          <a:ext cx="5175778" cy="4225391"/>
        </p:xfrm>
        <a:graphic>
          <a:graphicData uri="http://schemas.openxmlformats.org/drawingml/2006/table">
            <a:tbl>
              <a:tblPr>
                <a:tableStyleId>{E8B1032C-EA38-4F05-BA0D-38AFFFC7BED3}</a:tableStyleId>
              </a:tblPr>
              <a:tblGrid>
                <a:gridCol w="2941156"/>
                <a:gridCol w="1117311"/>
                <a:gridCol w="1117311"/>
              </a:tblGrid>
              <a:tr h="313067">
                <a:tc>
                  <a:txBody>
                    <a:bodyPr/>
                    <a:lstStyle/>
                    <a:p>
                      <a:pPr algn="ctr" fontAlgn="ctr"/>
                      <a:r>
                        <a:rPr lang="zh-CN" altLang="en-US" sz="1800" u="none" strike="noStrike" dirty="0">
                          <a:effectLst/>
                          <a:latin typeface="微软雅黑" pitchFamily="34" charset="-122"/>
                          <a:ea typeface="微软雅黑" pitchFamily="34" charset="-122"/>
                        </a:rPr>
                        <a:t>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期末余额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年初余额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非流动资产：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债权投资</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其他债权投资</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长期应收款</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长期股权投资</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l" fontAlgn="ctr"/>
                      <a:r>
                        <a:rPr lang="zh-CN" altLang="en-US" sz="1800" b="0" i="0" u="none" strike="noStrike">
                          <a:solidFill>
                            <a:srgbClr val="000000"/>
                          </a:solidFill>
                          <a:effectLst/>
                          <a:latin typeface="微软雅黑" pitchFamily="34" charset="-122"/>
                          <a:ea typeface="微软雅黑" pitchFamily="34" charset="-122"/>
                        </a:rPr>
                        <a:t>  其他权益工具投资</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l" fontAlgn="ctr"/>
                      <a:r>
                        <a:rPr lang="zh-CN" altLang="en-US" sz="1800" b="0" i="0" u="none" strike="noStrike">
                          <a:solidFill>
                            <a:srgbClr val="000000"/>
                          </a:solidFill>
                          <a:effectLst/>
                          <a:latin typeface="微软雅黑" pitchFamily="34" charset="-122"/>
                          <a:ea typeface="微软雅黑" pitchFamily="34" charset="-122"/>
                        </a:rPr>
                        <a:t>  其他非流动金融资产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投资性房地产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固定资产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在建工程</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生产性生物资产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油气资产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无形资产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dirty="0">
                          <a:effectLst/>
                          <a:latin typeface="微软雅黑" pitchFamily="34" charset="-122"/>
                          <a:ea typeface="微软雅黑" pitchFamily="34" charset="-122"/>
                        </a:rPr>
                        <a:t>　</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10" name="组合 9"/>
          <p:cNvGrpSpPr/>
          <p:nvPr/>
        </p:nvGrpSpPr>
        <p:grpSpPr>
          <a:xfrm>
            <a:off x="198121" y="2546887"/>
            <a:ext cx="3217472" cy="2585323"/>
            <a:chOff x="1503515" y="2342298"/>
            <a:chExt cx="3217709" cy="2584588"/>
          </a:xfrm>
        </p:grpSpPr>
        <p:sp>
          <p:nvSpPr>
            <p:cNvPr id="11" name="矩形 10"/>
            <p:cNvSpPr/>
            <p:nvPr/>
          </p:nvSpPr>
          <p:spPr>
            <a:xfrm>
              <a:off x="1503515" y="2342298"/>
              <a:ext cx="3217709" cy="2584588"/>
            </a:xfrm>
            <a:prstGeom prst="rect">
              <a:avLst/>
            </a:prstGeom>
            <a:ln w="19050">
              <a:solidFill>
                <a:srgbClr val="084CA1"/>
              </a:solidFill>
              <a:prstDash val="dashDot"/>
            </a:ln>
          </p:spPr>
          <p:txBody>
            <a:bodyPr wrap="square">
              <a:spAutoFit/>
            </a:bodyPr>
            <a:lstStyle/>
            <a:p>
              <a:pPr>
                <a:lnSpc>
                  <a:spcPct val="150000"/>
                </a:lnSpc>
              </a:pPr>
              <a:r>
                <a:rPr lang="zh-CN" altLang="en-US" sz="1800" b="1" dirty="0">
                  <a:latin typeface="Microsoft YaHei"/>
                  <a:ea typeface="Microsoft YaHei"/>
                  <a:sym typeface="Microsoft YaHei"/>
                </a:rPr>
                <a:t>长期应收款</a:t>
              </a:r>
              <a:endParaRPr lang="zh-CN" altLang="en-US" sz="1800" b="1"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en-US" altLang="zh-CN" sz="1800" dirty="0" smtClean="0">
                  <a:latin typeface="Microsoft YaHei"/>
                  <a:ea typeface="Microsoft YaHei"/>
                  <a:sym typeface="Microsoft YaHei"/>
                </a:rPr>
                <a:t>“</a:t>
              </a:r>
              <a:r>
                <a:rPr lang="zh-CN" altLang="en-US" sz="1800" dirty="0" smtClean="0">
                  <a:latin typeface="Microsoft YaHei"/>
                  <a:ea typeface="Microsoft YaHei"/>
                  <a:sym typeface="Microsoft YaHei"/>
                </a:rPr>
                <a:t>长期应收款</a:t>
              </a:r>
              <a:r>
                <a:rPr lang="en-US" altLang="zh-CN" sz="1800" dirty="0" smtClean="0">
                  <a:latin typeface="Microsoft YaHei"/>
                  <a:ea typeface="Microsoft YaHei"/>
                  <a:sym typeface="Microsoft YaHei"/>
                </a:rPr>
                <a:t>”</a:t>
              </a:r>
              <a:r>
                <a:rPr lang="zh-CN" altLang="en-US" sz="1800" dirty="0" smtClean="0">
                  <a:latin typeface="Microsoft YaHei"/>
                  <a:ea typeface="Microsoft YaHei"/>
                  <a:sym typeface="Microsoft YaHei"/>
                </a:rPr>
                <a:t>科目期末余额</a:t>
              </a:r>
              <a:endParaRPr lang="en-US" altLang="zh-CN" sz="1800"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en-US" altLang="zh-CN" sz="1800" dirty="0" smtClean="0">
                  <a:latin typeface="Microsoft YaHei"/>
                  <a:ea typeface="Microsoft YaHei"/>
                  <a:sym typeface="Microsoft YaHei"/>
                </a:rPr>
                <a:t>“</a:t>
              </a:r>
              <a:r>
                <a:rPr lang="zh-CN" altLang="en-US" sz="1800" dirty="0">
                  <a:latin typeface="Microsoft YaHei"/>
                  <a:ea typeface="Microsoft YaHei"/>
                  <a:sym typeface="Microsoft YaHei"/>
                </a:rPr>
                <a:t>未实现融资收益</a:t>
              </a:r>
              <a:r>
                <a:rPr lang="en-US" altLang="zh-CN" sz="1800" dirty="0" smtClean="0">
                  <a:latin typeface="Microsoft YaHei"/>
                  <a:ea typeface="Microsoft YaHei"/>
                  <a:sym typeface="Microsoft YaHei"/>
                </a:rPr>
                <a:t>”</a:t>
              </a:r>
              <a:r>
                <a:rPr lang="zh-CN" altLang="en-US" sz="1800" dirty="0" smtClean="0">
                  <a:latin typeface="Microsoft YaHei"/>
                  <a:ea typeface="Microsoft YaHei"/>
                  <a:sym typeface="Microsoft YaHei"/>
                </a:rPr>
                <a:t>和“坏账准备”所属相关明细科目期末余额</a:t>
              </a:r>
              <a:endParaRPr lang="en-US" altLang="zh-CN" sz="1800" dirty="0">
                <a:latin typeface="Microsoft YaHei"/>
                <a:ea typeface="Microsoft YaHei"/>
                <a:sym typeface="Microsoft YaHei"/>
              </a:endParaRPr>
            </a:p>
          </p:txBody>
        </p:sp>
        <p:cxnSp>
          <p:nvCxnSpPr>
            <p:cNvPr id="12" name="直接连接符 11"/>
            <p:cNvCxnSpPr/>
            <p:nvPr/>
          </p:nvCxnSpPr>
          <p:spPr>
            <a:xfrm>
              <a:off x="1615338" y="2757070"/>
              <a:ext cx="1168430"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a:off x="2006889" y="1984806"/>
            <a:ext cx="3007071" cy="673140"/>
            <a:chOff x="3130550" y="2486625"/>
            <a:chExt cx="2746405" cy="673055"/>
          </a:xfrm>
        </p:grpSpPr>
        <p:sp>
          <p:nvSpPr>
            <p:cNvPr id="14" name="矩形 13"/>
            <p:cNvSpPr/>
            <p:nvPr/>
          </p:nvSpPr>
          <p:spPr bwMode="auto">
            <a:xfrm>
              <a:off x="4679383" y="2486625"/>
              <a:ext cx="1197572" cy="273269"/>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15" name="直接连接符 14"/>
            <p:cNvCxnSpPr/>
            <p:nvPr/>
          </p:nvCxnSpPr>
          <p:spPr>
            <a:xfrm flipH="1" flipV="1">
              <a:off x="3232758" y="2623258"/>
              <a:ext cx="1446626" cy="2"/>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3222531" y="2638425"/>
              <a:ext cx="0" cy="285318"/>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18" name="椭圆 17"/>
            <p:cNvSpPr/>
            <p:nvPr/>
          </p:nvSpPr>
          <p:spPr bwMode="auto">
            <a:xfrm>
              <a:off x="3130550" y="2974989"/>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
        <p:nvSpPr>
          <p:cNvPr id="19" name="文本框 35"/>
          <p:cNvSpPr txBox="1"/>
          <p:nvPr/>
        </p:nvSpPr>
        <p:spPr>
          <a:xfrm>
            <a:off x="459668" y="3667844"/>
            <a:ext cx="386080" cy="398780"/>
          </a:xfrm>
          <a:prstGeom prst="rect">
            <a:avLst/>
          </a:prstGeom>
          <a:noFill/>
          <a:ln>
            <a:noFill/>
          </a:ln>
        </p:spPr>
        <p:txBody>
          <a:bodyPr wrap="square" rtlCol="0">
            <a:spAutoFit/>
          </a:bodyPr>
          <a:lstStyle/>
          <a:p>
            <a:r>
              <a:rPr lang="en-US" altLang="zh-CN" sz="2000" b="1" dirty="0" smtClean="0">
                <a:solidFill>
                  <a:srgbClr val="C00000"/>
                </a:solidFill>
                <a:latin typeface="Microsoft YaHei"/>
                <a:ea typeface="Microsoft YaHei"/>
                <a:sym typeface="Microsoft YaHei"/>
              </a:rPr>
              <a:t>-</a:t>
            </a:r>
            <a:endParaRPr lang="zh-CN" altLang="en-US" sz="2000" b="1" dirty="0">
              <a:solidFill>
                <a:srgbClr val="C00000"/>
              </a:solidFill>
              <a:latin typeface="Microsoft YaHei"/>
              <a:ea typeface="Microsoft YaHei"/>
              <a:sym typeface="Microsoft YaHei"/>
            </a:endParaRPr>
          </a:p>
        </p:txBody>
      </p:sp>
    </p:spTree>
    <p:custDataLst>
      <p:tags r:id="rId1"/>
    </p:custDataLst>
    <p:extLst>
      <p:ext uri="{BB962C8B-B14F-4D97-AF65-F5344CB8AC3E}">
        <p14:creationId xmlns:p14="http://schemas.microsoft.com/office/powerpoint/2010/main" val="29292904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629884055"/>
              </p:ext>
            </p:extLst>
          </p:nvPr>
        </p:nvGraphicFramePr>
        <p:xfrm>
          <a:off x="3595688" y="746391"/>
          <a:ext cx="5175778" cy="4225391"/>
        </p:xfrm>
        <a:graphic>
          <a:graphicData uri="http://schemas.openxmlformats.org/drawingml/2006/table">
            <a:tbl>
              <a:tblPr>
                <a:tableStyleId>{E8B1032C-EA38-4F05-BA0D-38AFFFC7BED3}</a:tableStyleId>
              </a:tblPr>
              <a:tblGrid>
                <a:gridCol w="2941156"/>
                <a:gridCol w="1117311"/>
                <a:gridCol w="1117311"/>
              </a:tblGrid>
              <a:tr h="313067">
                <a:tc>
                  <a:txBody>
                    <a:bodyPr/>
                    <a:lstStyle/>
                    <a:p>
                      <a:pPr algn="ctr" fontAlgn="ctr"/>
                      <a:r>
                        <a:rPr lang="zh-CN" altLang="en-US" sz="1800" u="none" strike="noStrike" dirty="0">
                          <a:effectLst/>
                          <a:latin typeface="微软雅黑" pitchFamily="34" charset="-122"/>
                          <a:ea typeface="微软雅黑" pitchFamily="34" charset="-122"/>
                        </a:rPr>
                        <a:t>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期末余额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年初余额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非流动资产：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债权投资</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其他债权投资</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长期应收款</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长期股权投资</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l" fontAlgn="ctr"/>
                      <a:r>
                        <a:rPr lang="zh-CN" altLang="en-US" sz="1800" b="0" i="0" u="none" strike="noStrike">
                          <a:solidFill>
                            <a:srgbClr val="000000"/>
                          </a:solidFill>
                          <a:effectLst/>
                          <a:latin typeface="微软雅黑" pitchFamily="34" charset="-122"/>
                          <a:ea typeface="微软雅黑" pitchFamily="34" charset="-122"/>
                        </a:rPr>
                        <a:t>  其他权益工具投资</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l" fontAlgn="ctr"/>
                      <a:r>
                        <a:rPr lang="zh-CN" altLang="en-US" sz="1800" b="0" i="0" u="none" strike="noStrike">
                          <a:solidFill>
                            <a:srgbClr val="000000"/>
                          </a:solidFill>
                          <a:effectLst/>
                          <a:latin typeface="微软雅黑" pitchFamily="34" charset="-122"/>
                          <a:ea typeface="微软雅黑" pitchFamily="34" charset="-122"/>
                        </a:rPr>
                        <a:t>  其他非流动金融资产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投资性房地产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固定资产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在建工程</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生产性生物资产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油气资产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无形资产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dirty="0">
                          <a:effectLst/>
                          <a:latin typeface="微软雅黑" pitchFamily="34" charset="-122"/>
                          <a:ea typeface="微软雅黑" pitchFamily="34" charset="-122"/>
                        </a:rPr>
                        <a:t>　</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10" name="组合 9"/>
          <p:cNvGrpSpPr/>
          <p:nvPr/>
        </p:nvGrpSpPr>
        <p:grpSpPr>
          <a:xfrm>
            <a:off x="198121" y="2851687"/>
            <a:ext cx="3217472" cy="2169825"/>
            <a:chOff x="1503515" y="2342298"/>
            <a:chExt cx="3217709" cy="2169208"/>
          </a:xfrm>
        </p:grpSpPr>
        <p:sp>
          <p:nvSpPr>
            <p:cNvPr id="11" name="矩形 10"/>
            <p:cNvSpPr/>
            <p:nvPr/>
          </p:nvSpPr>
          <p:spPr>
            <a:xfrm>
              <a:off x="1503515" y="2342298"/>
              <a:ext cx="3217709" cy="2169208"/>
            </a:xfrm>
            <a:prstGeom prst="rect">
              <a:avLst/>
            </a:prstGeom>
            <a:ln w="19050">
              <a:solidFill>
                <a:srgbClr val="084CA1"/>
              </a:solidFill>
              <a:prstDash val="dashDot"/>
            </a:ln>
          </p:spPr>
          <p:txBody>
            <a:bodyPr wrap="square">
              <a:spAutoFit/>
            </a:bodyPr>
            <a:lstStyle/>
            <a:p>
              <a:pPr>
                <a:lnSpc>
                  <a:spcPct val="150000"/>
                </a:lnSpc>
              </a:pPr>
              <a:r>
                <a:rPr lang="zh-CN" altLang="en-US" sz="1800" b="1" dirty="0" smtClean="0">
                  <a:latin typeface="Microsoft YaHei"/>
                  <a:ea typeface="Microsoft YaHei"/>
                  <a:sym typeface="Microsoft YaHei"/>
                </a:rPr>
                <a:t>长期股权投资</a:t>
              </a:r>
            </a:p>
            <a:p>
              <a:pPr marL="285750" indent="-285750">
                <a:lnSpc>
                  <a:spcPct val="150000"/>
                </a:lnSpc>
                <a:buClr>
                  <a:srgbClr val="084CA1"/>
                </a:buClr>
                <a:buFont typeface="Wingdings" panose="05000000000000000000" pitchFamily="2" charset="2"/>
                <a:buChar char="p"/>
              </a:pPr>
              <a:r>
                <a:rPr lang="en-US" altLang="zh-CN" sz="1800" dirty="0" smtClean="0">
                  <a:latin typeface="Microsoft YaHei"/>
                  <a:ea typeface="Microsoft YaHei"/>
                  <a:sym typeface="Microsoft YaHei"/>
                </a:rPr>
                <a:t>“</a:t>
              </a:r>
              <a:r>
                <a:rPr lang="zh-CN" altLang="en-US" sz="1800" dirty="0" smtClean="0">
                  <a:latin typeface="Microsoft YaHei"/>
                  <a:ea typeface="Microsoft YaHei"/>
                  <a:sym typeface="Microsoft YaHei"/>
                </a:rPr>
                <a:t>长期股权投资</a:t>
              </a:r>
              <a:r>
                <a:rPr lang="en-US" altLang="zh-CN" sz="1800" dirty="0" smtClean="0">
                  <a:latin typeface="Microsoft YaHei"/>
                  <a:ea typeface="Microsoft YaHei"/>
                  <a:sym typeface="Microsoft YaHei"/>
                </a:rPr>
                <a:t>”</a:t>
              </a:r>
              <a:r>
                <a:rPr lang="zh-CN" altLang="en-US" sz="1800" dirty="0" smtClean="0">
                  <a:latin typeface="Microsoft YaHei"/>
                  <a:ea typeface="Microsoft YaHei"/>
                  <a:sym typeface="Microsoft YaHei"/>
                </a:rPr>
                <a:t>科目期末余额</a:t>
              </a:r>
              <a:endParaRPr lang="en-US" altLang="zh-CN" sz="1800"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en-US" altLang="zh-CN" sz="1800" dirty="0" smtClean="0">
                  <a:latin typeface="Microsoft YaHei"/>
                  <a:ea typeface="Microsoft YaHei"/>
                  <a:sym typeface="Microsoft YaHei"/>
                </a:rPr>
                <a:t>“</a:t>
              </a:r>
              <a:r>
                <a:rPr lang="zh-CN" altLang="en-US" sz="1800" dirty="0" smtClean="0">
                  <a:latin typeface="Microsoft YaHei"/>
                  <a:ea typeface="Microsoft YaHei"/>
                  <a:sym typeface="Microsoft YaHei"/>
                </a:rPr>
                <a:t>长期股权投资减值准备”科目期末余额</a:t>
              </a:r>
              <a:endParaRPr lang="en-US" altLang="zh-CN" sz="1800" dirty="0">
                <a:latin typeface="Microsoft YaHei"/>
                <a:ea typeface="Microsoft YaHei"/>
                <a:sym typeface="Microsoft YaHei"/>
              </a:endParaRPr>
            </a:p>
          </p:txBody>
        </p:sp>
        <p:cxnSp>
          <p:nvCxnSpPr>
            <p:cNvPr id="12" name="直接连接符 11"/>
            <p:cNvCxnSpPr/>
            <p:nvPr/>
          </p:nvCxnSpPr>
          <p:spPr>
            <a:xfrm>
              <a:off x="1615338" y="2757070"/>
              <a:ext cx="1320841"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a:off x="2006889" y="2289606"/>
            <a:ext cx="3189952" cy="673140"/>
            <a:chOff x="3130550" y="2486625"/>
            <a:chExt cx="2913433" cy="673055"/>
          </a:xfrm>
        </p:grpSpPr>
        <p:sp>
          <p:nvSpPr>
            <p:cNvPr id="14" name="矩形 13"/>
            <p:cNvSpPr/>
            <p:nvPr/>
          </p:nvSpPr>
          <p:spPr bwMode="auto">
            <a:xfrm>
              <a:off x="4679383" y="2486625"/>
              <a:ext cx="1364600" cy="273269"/>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15" name="直接连接符 14"/>
            <p:cNvCxnSpPr/>
            <p:nvPr/>
          </p:nvCxnSpPr>
          <p:spPr>
            <a:xfrm flipH="1" flipV="1">
              <a:off x="3232758" y="2623258"/>
              <a:ext cx="1446626" cy="2"/>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3222531" y="2638425"/>
              <a:ext cx="0" cy="285318"/>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18" name="椭圆 17"/>
            <p:cNvSpPr/>
            <p:nvPr/>
          </p:nvSpPr>
          <p:spPr bwMode="auto">
            <a:xfrm>
              <a:off x="3130550" y="2974989"/>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
        <p:nvSpPr>
          <p:cNvPr id="19" name="文本框 35"/>
          <p:cNvSpPr txBox="1"/>
          <p:nvPr/>
        </p:nvSpPr>
        <p:spPr>
          <a:xfrm>
            <a:off x="444428" y="3942164"/>
            <a:ext cx="386080" cy="398780"/>
          </a:xfrm>
          <a:prstGeom prst="rect">
            <a:avLst/>
          </a:prstGeom>
          <a:noFill/>
          <a:ln>
            <a:noFill/>
          </a:ln>
        </p:spPr>
        <p:txBody>
          <a:bodyPr wrap="square" rtlCol="0">
            <a:spAutoFit/>
          </a:bodyPr>
          <a:lstStyle/>
          <a:p>
            <a:pPr algn="ctr"/>
            <a:r>
              <a:rPr lang="en-US" altLang="zh-CN" sz="2000" b="1" dirty="0" smtClean="0">
                <a:solidFill>
                  <a:srgbClr val="C00000"/>
                </a:solidFill>
                <a:latin typeface="Microsoft YaHei"/>
                <a:ea typeface="Microsoft YaHei"/>
                <a:sym typeface="Microsoft YaHei"/>
              </a:rPr>
              <a:t>-</a:t>
            </a:r>
            <a:endParaRPr lang="zh-CN" altLang="en-US" sz="2000" b="1" dirty="0">
              <a:solidFill>
                <a:srgbClr val="C00000"/>
              </a:solidFill>
              <a:latin typeface="Microsoft YaHei"/>
              <a:ea typeface="Microsoft YaHei"/>
              <a:sym typeface="Microsoft YaHei"/>
            </a:endParaRPr>
          </a:p>
        </p:txBody>
      </p:sp>
    </p:spTree>
    <p:custDataLst>
      <p:tags r:id="rId1"/>
    </p:custDataLst>
    <p:extLst>
      <p:ext uri="{BB962C8B-B14F-4D97-AF65-F5344CB8AC3E}">
        <p14:creationId xmlns:p14="http://schemas.microsoft.com/office/powerpoint/2010/main" val="339986751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698104488"/>
              </p:ext>
            </p:extLst>
          </p:nvPr>
        </p:nvGraphicFramePr>
        <p:xfrm>
          <a:off x="3595688" y="746391"/>
          <a:ext cx="5175778" cy="4225391"/>
        </p:xfrm>
        <a:graphic>
          <a:graphicData uri="http://schemas.openxmlformats.org/drawingml/2006/table">
            <a:tbl>
              <a:tblPr>
                <a:tableStyleId>{E8B1032C-EA38-4F05-BA0D-38AFFFC7BED3}</a:tableStyleId>
              </a:tblPr>
              <a:tblGrid>
                <a:gridCol w="2941156"/>
                <a:gridCol w="1117311"/>
                <a:gridCol w="1117311"/>
              </a:tblGrid>
              <a:tr h="313067">
                <a:tc>
                  <a:txBody>
                    <a:bodyPr/>
                    <a:lstStyle/>
                    <a:p>
                      <a:pPr algn="ctr" fontAlgn="ctr"/>
                      <a:r>
                        <a:rPr lang="zh-CN" altLang="en-US" sz="1800" u="none" strike="noStrike" dirty="0">
                          <a:effectLst/>
                          <a:latin typeface="微软雅黑" pitchFamily="34" charset="-122"/>
                          <a:ea typeface="微软雅黑" pitchFamily="34" charset="-122"/>
                        </a:rPr>
                        <a:t>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期末余额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年初余额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非流动资产：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债权投资</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其他债权投资</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长期应收款</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长期股权投资</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其他权益工具投资</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l" fontAlgn="ctr"/>
                      <a:r>
                        <a:rPr lang="zh-CN" altLang="en-US" sz="1800" b="0" i="0" u="none" strike="noStrike">
                          <a:solidFill>
                            <a:srgbClr val="000000"/>
                          </a:solidFill>
                          <a:effectLst/>
                          <a:latin typeface="微软雅黑" pitchFamily="34" charset="-122"/>
                          <a:ea typeface="微软雅黑" pitchFamily="34" charset="-122"/>
                        </a:rPr>
                        <a:t>  其他非流动金融资产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投资性房地产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固定资产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在建工程</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生产性生物资产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油气资产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无形资产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dirty="0">
                          <a:effectLst/>
                          <a:latin typeface="微软雅黑" pitchFamily="34" charset="-122"/>
                          <a:ea typeface="微软雅黑" pitchFamily="34" charset="-122"/>
                        </a:rPr>
                        <a:t>　</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10" name="组合 9"/>
          <p:cNvGrpSpPr/>
          <p:nvPr/>
        </p:nvGrpSpPr>
        <p:grpSpPr>
          <a:xfrm>
            <a:off x="198121" y="3141248"/>
            <a:ext cx="3217472" cy="1338828"/>
            <a:chOff x="1503515" y="2342298"/>
            <a:chExt cx="3217709" cy="1338447"/>
          </a:xfrm>
        </p:grpSpPr>
        <p:sp>
          <p:nvSpPr>
            <p:cNvPr id="11" name="矩形 10"/>
            <p:cNvSpPr/>
            <p:nvPr/>
          </p:nvSpPr>
          <p:spPr>
            <a:xfrm>
              <a:off x="1503515" y="2342298"/>
              <a:ext cx="3217709" cy="1338447"/>
            </a:xfrm>
            <a:prstGeom prst="rect">
              <a:avLst/>
            </a:prstGeom>
            <a:ln w="19050">
              <a:solidFill>
                <a:srgbClr val="084CA1"/>
              </a:solidFill>
              <a:prstDash val="dashDot"/>
            </a:ln>
          </p:spPr>
          <p:txBody>
            <a:bodyPr wrap="square">
              <a:spAutoFit/>
            </a:bodyPr>
            <a:lstStyle/>
            <a:p>
              <a:pPr>
                <a:lnSpc>
                  <a:spcPct val="150000"/>
                </a:lnSpc>
                <a:buClr>
                  <a:srgbClr val="084CA1"/>
                </a:buClr>
              </a:pPr>
              <a:r>
                <a:rPr lang="zh-CN" altLang="en-US" sz="1800" b="1" dirty="0" smtClean="0">
                  <a:latin typeface="Microsoft YaHei"/>
                  <a:ea typeface="Microsoft YaHei"/>
                  <a:sym typeface="Microsoft YaHei"/>
                </a:rPr>
                <a:t>其他权益工具投资</a:t>
              </a:r>
              <a:endParaRPr lang="en-US" altLang="zh-CN" sz="1800" b="1"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en-US" altLang="zh-CN" sz="1800" dirty="0" smtClean="0">
                  <a:latin typeface="Microsoft YaHei"/>
                  <a:ea typeface="Microsoft YaHei"/>
                  <a:sym typeface="Microsoft YaHei"/>
                </a:rPr>
                <a:t>“</a:t>
              </a:r>
              <a:r>
                <a:rPr lang="zh-CN" altLang="en-US" sz="1800" dirty="0" smtClean="0">
                  <a:latin typeface="Microsoft YaHei"/>
                  <a:ea typeface="Microsoft YaHei"/>
                  <a:sym typeface="Microsoft YaHei"/>
                </a:rPr>
                <a:t>其他权益工具投资</a:t>
              </a:r>
              <a:r>
                <a:rPr lang="en-US" altLang="zh-CN" sz="1800" dirty="0" smtClean="0">
                  <a:latin typeface="Microsoft YaHei"/>
                  <a:ea typeface="Microsoft YaHei"/>
                  <a:sym typeface="Microsoft YaHei"/>
                </a:rPr>
                <a:t>”</a:t>
              </a:r>
              <a:r>
                <a:rPr lang="zh-CN" altLang="en-US" sz="1800" dirty="0" smtClean="0">
                  <a:latin typeface="Microsoft YaHei"/>
                  <a:ea typeface="Microsoft YaHei"/>
                  <a:sym typeface="Microsoft YaHei"/>
                </a:rPr>
                <a:t>科目期末余额</a:t>
              </a:r>
              <a:endParaRPr lang="en-US" altLang="zh-CN" sz="1800" dirty="0" smtClean="0">
                <a:latin typeface="Microsoft YaHei"/>
                <a:ea typeface="Microsoft YaHei"/>
                <a:sym typeface="Microsoft YaHei"/>
              </a:endParaRPr>
            </a:p>
          </p:txBody>
        </p:sp>
        <p:cxnSp>
          <p:nvCxnSpPr>
            <p:cNvPr id="12" name="直接连接符 11"/>
            <p:cNvCxnSpPr/>
            <p:nvPr/>
          </p:nvCxnSpPr>
          <p:spPr>
            <a:xfrm>
              <a:off x="1615338" y="2757070"/>
              <a:ext cx="1899313"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a:off x="2006889" y="2579166"/>
            <a:ext cx="3647151" cy="673140"/>
            <a:chOff x="3130550" y="2486625"/>
            <a:chExt cx="3331000" cy="673055"/>
          </a:xfrm>
        </p:grpSpPr>
        <p:sp>
          <p:nvSpPr>
            <p:cNvPr id="14" name="矩形 13"/>
            <p:cNvSpPr/>
            <p:nvPr/>
          </p:nvSpPr>
          <p:spPr bwMode="auto">
            <a:xfrm>
              <a:off x="4679383" y="2486625"/>
              <a:ext cx="1782167" cy="273269"/>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15" name="直接连接符 14"/>
            <p:cNvCxnSpPr/>
            <p:nvPr/>
          </p:nvCxnSpPr>
          <p:spPr>
            <a:xfrm flipH="1" flipV="1">
              <a:off x="3232758" y="2623258"/>
              <a:ext cx="1446626" cy="2"/>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3222531" y="2638425"/>
              <a:ext cx="0" cy="285318"/>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18" name="椭圆 17"/>
            <p:cNvSpPr/>
            <p:nvPr/>
          </p:nvSpPr>
          <p:spPr bwMode="auto">
            <a:xfrm>
              <a:off x="3130550" y="2974989"/>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Tree>
    <p:custDataLst>
      <p:tags r:id="rId1"/>
    </p:custDataLst>
    <p:extLst>
      <p:ext uri="{BB962C8B-B14F-4D97-AF65-F5344CB8AC3E}">
        <p14:creationId xmlns:p14="http://schemas.microsoft.com/office/powerpoint/2010/main" val="281278463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4280015514"/>
              </p:ext>
            </p:extLst>
          </p:nvPr>
        </p:nvGraphicFramePr>
        <p:xfrm>
          <a:off x="3595688" y="746391"/>
          <a:ext cx="5175778" cy="4225391"/>
        </p:xfrm>
        <a:graphic>
          <a:graphicData uri="http://schemas.openxmlformats.org/drawingml/2006/table">
            <a:tbl>
              <a:tblPr>
                <a:tableStyleId>{E8B1032C-EA38-4F05-BA0D-38AFFFC7BED3}</a:tableStyleId>
              </a:tblPr>
              <a:tblGrid>
                <a:gridCol w="2941156"/>
                <a:gridCol w="1117311"/>
                <a:gridCol w="1117311"/>
              </a:tblGrid>
              <a:tr h="313067">
                <a:tc>
                  <a:txBody>
                    <a:bodyPr/>
                    <a:lstStyle/>
                    <a:p>
                      <a:pPr algn="ctr" fontAlgn="ctr"/>
                      <a:r>
                        <a:rPr lang="zh-CN" altLang="en-US" sz="1800" u="none" strike="noStrike" dirty="0">
                          <a:effectLst/>
                          <a:latin typeface="微软雅黑" pitchFamily="34" charset="-122"/>
                          <a:ea typeface="微软雅黑" pitchFamily="34" charset="-122"/>
                        </a:rPr>
                        <a:t>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期末余额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年初余额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非流动资产：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债权投资</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其他债权投资</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长期应收款</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长期股权投资</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其他权益工具投资</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l" fontAlgn="ctr"/>
                      <a:r>
                        <a:rPr lang="zh-CN" altLang="en-US" sz="1800" b="0" i="0" u="none" strike="noStrike">
                          <a:solidFill>
                            <a:srgbClr val="000000"/>
                          </a:solidFill>
                          <a:effectLst/>
                          <a:latin typeface="微软雅黑" pitchFamily="34" charset="-122"/>
                          <a:ea typeface="微软雅黑" pitchFamily="34" charset="-122"/>
                        </a:rPr>
                        <a:t>  其他非流动金融资产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投资性房地产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固定资产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在建工程</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生产性生物资产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油气资产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无形资产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dirty="0">
                          <a:effectLst/>
                          <a:latin typeface="微软雅黑" pitchFamily="34" charset="-122"/>
                          <a:ea typeface="微软雅黑" pitchFamily="34" charset="-122"/>
                        </a:rPr>
                        <a:t>　</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10" name="组合 9"/>
          <p:cNvGrpSpPr/>
          <p:nvPr/>
        </p:nvGrpSpPr>
        <p:grpSpPr>
          <a:xfrm>
            <a:off x="198121" y="3446048"/>
            <a:ext cx="3217472" cy="1338828"/>
            <a:chOff x="1503515" y="2342298"/>
            <a:chExt cx="3217709" cy="1338447"/>
          </a:xfrm>
        </p:grpSpPr>
        <p:sp>
          <p:nvSpPr>
            <p:cNvPr id="11" name="矩形 10"/>
            <p:cNvSpPr/>
            <p:nvPr/>
          </p:nvSpPr>
          <p:spPr>
            <a:xfrm>
              <a:off x="1503515" y="2342298"/>
              <a:ext cx="3217709" cy="1338447"/>
            </a:xfrm>
            <a:prstGeom prst="rect">
              <a:avLst/>
            </a:prstGeom>
            <a:ln w="19050">
              <a:solidFill>
                <a:srgbClr val="084CA1"/>
              </a:solidFill>
              <a:prstDash val="dashDot"/>
            </a:ln>
          </p:spPr>
          <p:txBody>
            <a:bodyPr wrap="square">
              <a:spAutoFit/>
            </a:bodyPr>
            <a:lstStyle/>
            <a:p>
              <a:pPr>
                <a:lnSpc>
                  <a:spcPct val="150000"/>
                </a:lnSpc>
                <a:buClr>
                  <a:srgbClr val="084CA1"/>
                </a:buClr>
              </a:pPr>
              <a:r>
                <a:rPr lang="zh-CN" altLang="en-US" sz="1800" b="1" dirty="0" smtClean="0">
                  <a:latin typeface="Microsoft YaHei"/>
                  <a:ea typeface="Microsoft YaHei"/>
                  <a:sym typeface="Microsoft YaHei"/>
                </a:rPr>
                <a:t>其他非流动金融资产</a:t>
              </a:r>
              <a:endParaRPr lang="en-US" altLang="zh-CN" sz="1800" b="1"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en-US" altLang="zh-CN" sz="1800" dirty="0" smtClean="0">
                  <a:latin typeface="Microsoft YaHei"/>
                  <a:ea typeface="Microsoft YaHei"/>
                  <a:sym typeface="Microsoft YaHei"/>
                </a:rPr>
                <a:t>“</a:t>
              </a:r>
              <a:r>
                <a:rPr lang="zh-CN" altLang="en-US" sz="1800" dirty="0" smtClean="0">
                  <a:latin typeface="Microsoft YaHei"/>
                  <a:ea typeface="Microsoft YaHei"/>
                  <a:sym typeface="Microsoft YaHei"/>
                </a:rPr>
                <a:t>交易性金融资产</a:t>
              </a:r>
              <a:r>
                <a:rPr lang="en-US" altLang="zh-CN" sz="1800" dirty="0" smtClean="0">
                  <a:latin typeface="Microsoft YaHei"/>
                  <a:ea typeface="Microsoft YaHei"/>
                  <a:sym typeface="Microsoft YaHei"/>
                </a:rPr>
                <a:t>”</a:t>
              </a:r>
              <a:r>
                <a:rPr lang="zh-CN" altLang="en-US" sz="1800" dirty="0" smtClean="0">
                  <a:latin typeface="Microsoft YaHei"/>
                  <a:ea typeface="Microsoft YaHei"/>
                  <a:sym typeface="Microsoft YaHei"/>
                </a:rPr>
                <a:t>相关明细科目期末余额分析填列</a:t>
              </a:r>
              <a:endParaRPr lang="en-US" altLang="zh-CN" sz="1800" dirty="0" smtClean="0">
                <a:latin typeface="Microsoft YaHei"/>
                <a:ea typeface="Microsoft YaHei"/>
                <a:sym typeface="Microsoft YaHei"/>
              </a:endParaRPr>
            </a:p>
          </p:txBody>
        </p:sp>
        <p:cxnSp>
          <p:nvCxnSpPr>
            <p:cNvPr id="12" name="直接连接符 11"/>
            <p:cNvCxnSpPr/>
            <p:nvPr/>
          </p:nvCxnSpPr>
          <p:spPr>
            <a:xfrm>
              <a:off x="1615338" y="2757070"/>
              <a:ext cx="2021933"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a:off x="2006889" y="2883966"/>
            <a:ext cx="3845271" cy="673140"/>
            <a:chOff x="3130550" y="2486625"/>
            <a:chExt cx="3511946" cy="673055"/>
          </a:xfrm>
        </p:grpSpPr>
        <p:sp>
          <p:nvSpPr>
            <p:cNvPr id="14" name="矩形 13"/>
            <p:cNvSpPr/>
            <p:nvPr/>
          </p:nvSpPr>
          <p:spPr bwMode="auto">
            <a:xfrm>
              <a:off x="4679383" y="2486625"/>
              <a:ext cx="1963113" cy="273269"/>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15" name="直接连接符 14"/>
            <p:cNvCxnSpPr/>
            <p:nvPr/>
          </p:nvCxnSpPr>
          <p:spPr>
            <a:xfrm flipH="1" flipV="1">
              <a:off x="3232758" y="2623258"/>
              <a:ext cx="1446626" cy="2"/>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3222531" y="2638425"/>
              <a:ext cx="0" cy="285318"/>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18" name="椭圆 17"/>
            <p:cNvSpPr/>
            <p:nvPr/>
          </p:nvSpPr>
          <p:spPr bwMode="auto">
            <a:xfrm>
              <a:off x="3130550" y="2974989"/>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Tree>
    <p:custDataLst>
      <p:tags r:id="rId1"/>
    </p:custDataLst>
    <p:extLst>
      <p:ext uri="{BB962C8B-B14F-4D97-AF65-F5344CB8AC3E}">
        <p14:creationId xmlns:p14="http://schemas.microsoft.com/office/powerpoint/2010/main" val="36637642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前凸带形 1"/>
          <p:cNvSpPr/>
          <p:nvPr/>
        </p:nvSpPr>
        <p:spPr>
          <a:xfrm>
            <a:off x="576741" y="0"/>
            <a:ext cx="8261033" cy="735330"/>
          </a:xfrm>
          <a:prstGeom prst="ribbon">
            <a:avLst/>
          </a:prstGeom>
          <a:solidFill>
            <a:srgbClr val="084CA1"/>
          </a:solidFill>
        </p:spPr>
        <p:style>
          <a:lnRef idx="2">
            <a:schemeClr val="accent1">
              <a:shade val="50000"/>
            </a:schemeClr>
          </a:lnRef>
          <a:fillRef idx="1">
            <a:schemeClr val="accent1"/>
          </a:fillRef>
          <a:effectRef idx="0">
            <a:schemeClr val="accent1"/>
          </a:effectRef>
          <a:fontRef idx="minor">
            <a:schemeClr val="lt1"/>
          </a:fontRef>
        </p:style>
        <p:txBody>
          <a:bodyPr lIns="68564" tIns="34284" rIns="68564" bIns="34284" spcCol="0" rtlCol="0" anchor="ctr"/>
          <a:lstStyle/>
          <a:p>
            <a:pPr algn="ctr" defTabSz="513801"/>
            <a:endParaRPr lang="zh-CN" altLang="en-US">
              <a:solidFill>
                <a:srgbClr val="FFFFFF"/>
              </a:solidFill>
              <a:latin typeface="微软雅黑" pitchFamily="34" charset="-122"/>
              <a:ea typeface="微软雅黑" pitchFamily="34" charset="-122"/>
            </a:endParaRPr>
          </a:p>
        </p:txBody>
      </p:sp>
      <p:sp>
        <p:nvSpPr>
          <p:cNvPr id="50" name="TextBox 7"/>
          <p:cNvSpPr>
            <a:spLocks noChangeArrowheads="1"/>
          </p:cNvSpPr>
          <p:nvPr/>
        </p:nvSpPr>
        <p:spPr bwMode="auto">
          <a:xfrm>
            <a:off x="2660811" y="150413"/>
            <a:ext cx="3997643" cy="623237"/>
          </a:xfrm>
          <a:prstGeom prst="rect">
            <a:avLst/>
          </a:prstGeom>
          <a:noFill/>
          <a:ln>
            <a:noFill/>
          </a:ln>
          <a:extLst>
            <a:ext uri="{909E8E84-426E-40DD-AFC4-6F175D3DCCD1}">
              <a14:hiddenFill xmlns:a14="http://schemas.microsoft.com/office/drawing/2010/main">
                <a:solidFill>
                  <a:srgbClr val="066DCA"/>
                </a:solidFill>
              </a14:hiddenFill>
            </a:ext>
            <a:ext uri="{91240B29-F687-4F45-9708-019B960494DF}">
              <a14:hiddenLine xmlns:a14="http://schemas.microsoft.com/office/drawing/2010/main" w="9525">
                <a:solidFill>
                  <a:srgbClr val="000000"/>
                </a:solidFill>
                <a:bevel/>
              </a14:hiddenLine>
            </a:ext>
          </a:extLst>
        </p:spPr>
        <p:txBody>
          <a:bodyPr wrap="square" lIns="68564" tIns="34284" rIns="68564" bIns="34284">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defTabSz="513801">
              <a:lnSpc>
                <a:spcPct val="150000"/>
              </a:lnSpc>
            </a:pPr>
            <a:r>
              <a:rPr lang="zh-CN" altLang="en-US" sz="2400" b="1" dirty="0">
                <a:solidFill>
                  <a:srgbClr val="FFFFFF"/>
                </a:solidFill>
                <a:latin typeface="微软雅黑" pitchFamily="34" charset="-122"/>
                <a:ea typeface="微软雅黑" pitchFamily="34" charset="-122"/>
                <a:cs typeface="+mn-ea"/>
                <a:sym typeface="+mn-lt"/>
              </a:rPr>
              <a:t>《初级财务会计》</a:t>
            </a:r>
          </a:p>
        </p:txBody>
      </p:sp>
      <p:sp>
        <p:nvSpPr>
          <p:cNvPr id="96" name="ïṣḻíďê"/>
          <p:cNvSpPr txBox="1"/>
          <p:nvPr/>
        </p:nvSpPr>
        <p:spPr bwMode="auto">
          <a:xfrm>
            <a:off x="5449451" y="1640053"/>
            <a:ext cx="1985139" cy="438569"/>
          </a:xfrm>
          <a:prstGeom prst="rect">
            <a:avLst/>
          </a:prstGeom>
          <a:noFill/>
        </p:spPr>
        <p:txBody>
          <a:bodyPr wrap="none" lIns="68570" tIns="34284" rIns="68570" bIns="34284" rtlCol="0">
            <a:spAutoFit/>
          </a:bodyPr>
          <a:lstStyle>
            <a:defPPr>
              <a:defRPr lang="zh-CN"/>
            </a:defPPr>
          </a:lstStyle>
          <a:p>
            <a:pPr defTabSz="513801"/>
            <a:r>
              <a:rPr lang="zh-CN" altLang="en-US" sz="2400" dirty="0" smtClean="0">
                <a:solidFill>
                  <a:srgbClr val="000000"/>
                </a:solidFill>
                <a:latin typeface="微软雅黑" pitchFamily="34" charset="-122"/>
                <a:ea typeface="微软雅黑" pitchFamily="34" charset="-122"/>
              </a:rPr>
              <a:t>利润表的编制</a:t>
            </a:r>
            <a:endParaRPr lang="zh-CN" altLang="en-US" sz="2400" dirty="0">
              <a:solidFill>
                <a:srgbClr val="000000"/>
              </a:solidFill>
              <a:latin typeface="微软雅黑" pitchFamily="34" charset="-122"/>
              <a:ea typeface="微软雅黑" pitchFamily="34" charset="-122"/>
            </a:endParaRPr>
          </a:p>
        </p:txBody>
      </p:sp>
      <p:sp>
        <p:nvSpPr>
          <p:cNvPr id="98" name="TextBox 97"/>
          <p:cNvSpPr txBox="1"/>
          <p:nvPr/>
        </p:nvSpPr>
        <p:spPr>
          <a:xfrm>
            <a:off x="1251578" y="1640053"/>
            <a:ext cx="2600692" cy="438569"/>
          </a:xfrm>
          <a:prstGeom prst="rect">
            <a:avLst/>
          </a:prstGeom>
          <a:noFill/>
        </p:spPr>
        <p:txBody>
          <a:bodyPr wrap="none" lIns="68570" tIns="34284" rIns="68570" bIns="34284" rtlCol="0">
            <a:spAutoFit/>
          </a:bodyPr>
          <a:lstStyle/>
          <a:p>
            <a:pPr defTabSz="513801"/>
            <a:r>
              <a:rPr lang="zh-CN" altLang="en-US" sz="2400" b="1" dirty="0">
                <a:solidFill>
                  <a:srgbClr val="C00000"/>
                </a:solidFill>
                <a:latin typeface="微软雅黑" pitchFamily="34" charset="-122"/>
                <a:ea typeface="微软雅黑" pitchFamily="34" charset="-122"/>
              </a:rPr>
              <a:t>资产负债表的编制</a:t>
            </a:r>
          </a:p>
        </p:txBody>
      </p:sp>
      <p:sp>
        <p:nvSpPr>
          <p:cNvPr id="44" name="ïṧļiḓé"/>
          <p:cNvSpPr txBox="1"/>
          <p:nvPr/>
        </p:nvSpPr>
        <p:spPr bwMode="auto">
          <a:xfrm>
            <a:off x="1251578" y="2504002"/>
            <a:ext cx="2946316" cy="438569"/>
          </a:xfrm>
          <a:prstGeom prst="rect">
            <a:avLst/>
          </a:prstGeom>
          <a:noFill/>
        </p:spPr>
        <p:txBody>
          <a:bodyPr wrap="square" lIns="68570" tIns="34284" rIns="68570" bIns="34284" rtlCol="0">
            <a:spAutoFit/>
          </a:bodyPr>
          <a:lstStyle>
            <a:defPPr>
              <a:defRPr lang="zh-CN"/>
            </a:defPPr>
          </a:lstStyle>
          <a:p>
            <a:pPr defTabSz="513801"/>
            <a:r>
              <a:rPr lang="zh-CN" altLang="en-US" sz="2400" dirty="0" smtClean="0">
                <a:solidFill>
                  <a:srgbClr val="000000"/>
                </a:solidFill>
                <a:latin typeface="微软雅黑" pitchFamily="34" charset="-122"/>
                <a:ea typeface="微软雅黑" pitchFamily="34" charset="-122"/>
              </a:rPr>
              <a:t>现金流量表的编制</a:t>
            </a:r>
            <a:endParaRPr lang="zh-CN" altLang="en-US" sz="2400" dirty="0">
              <a:solidFill>
                <a:srgbClr val="000000"/>
              </a:solidFill>
              <a:latin typeface="微软雅黑" pitchFamily="34" charset="-122"/>
              <a:ea typeface="微软雅黑" pitchFamily="34" charset="-122"/>
            </a:endParaRPr>
          </a:p>
        </p:txBody>
      </p:sp>
      <p:sp>
        <p:nvSpPr>
          <p:cNvPr id="45" name="ïṣḻíďê"/>
          <p:cNvSpPr txBox="1"/>
          <p:nvPr/>
        </p:nvSpPr>
        <p:spPr bwMode="auto">
          <a:xfrm>
            <a:off x="1251578" y="3410356"/>
            <a:ext cx="2057242" cy="438572"/>
          </a:xfrm>
          <a:prstGeom prst="rect">
            <a:avLst/>
          </a:prstGeom>
          <a:noFill/>
        </p:spPr>
        <p:txBody>
          <a:bodyPr wrap="square" lIns="68570" tIns="34284" rIns="68570" bIns="34284" rtlCol="0">
            <a:spAutoFit/>
          </a:bodyPr>
          <a:lstStyle>
            <a:defPPr>
              <a:defRPr lang="zh-CN"/>
            </a:defPPr>
          </a:lstStyle>
          <a:p>
            <a:pPr defTabSz="513801"/>
            <a:r>
              <a:rPr lang="zh-CN" altLang="en-US" sz="2400" dirty="0" smtClean="0">
                <a:solidFill>
                  <a:srgbClr val="000000"/>
                </a:solidFill>
                <a:latin typeface="微软雅黑" pitchFamily="34" charset="-122"/>
                <a:ea typeface="微软雅黑" pitchFamily="34" charset="-122"/>
              </a:rPr>
              <a:t>附注</a:t>
            </a:r>
            <a:endParaRPr lang="zh-CN" altLang="en-US" sz="2400" dirty="0">
              <a:solidFill>
                <a:srgbClr val="000000"/>
              </a:solidFill>
              <a:latin typeface="微软雅黑" pitchFamily="34" charset="-122"/>
              <a:ea typeface="微软雅黑" pitchFamily="34" charset="-122"/>
            </a:endParaRPr>
          </a:p>
        </p:txBody>
      </p:sp>
      <p:sp>
        <p:nvSpPr>
          <p:cNvPr id="46" name="TextBox 45"/>
          <p:cNvSpPr txBox="1"/>
          <p:nvPr/>
        </p:nvSpPr>
        <p:spPr>
          <a:xfrm>
            <a:off x="5449451" y="2504002"/>
            <a:ext cx="3524021" cy="438569"/>
          </a:xfrm>
          <a:prstGeom prst="rect">
            <a:avLst/>
          </a:prstGeom>
          <a:noFill/>
        </p:spPr>
        <p:txBody>
          <a:bodyPr wrap="none" lIns="68570" tIns="34284" rIns="68570" bIns="34284" rtlCol="0">
            <a:spAutoFit/>
          </a:bodyPr>
          <a:lstStyle/>
          <a:p>
            <a:pPr defTabSz="513801"/>
            <a:r>
              <a:rPr lang="zh-CN" altLang="en-US" sz="2400" dirty="0">
                <a:solidFill>
                  <a:srgbClr val="000000"/>
                </a:solidFill>
                <a:latin typeface="微软雅黑" pitchFamily="34" charset="-122"/>
                <a:ea typeface="微软雅黑" pitchFamily="34" charset="-122"/>
              </a:rPr>
              <a:t>所有者权益变动表的编制</a:t>
            </a:r>
          </a:p>
        </p:txBody>
      </p:sp>
      <p:grpSp>
        <p:nvGrpSpPr>
          <p:cNvPr id="64" name="iṧlîḓê"/>
          <p:cNvGrpSpPr/>
          <p:nvPr/>
        </p:nvGrpSpPr>
        <p:grpSpPr>
          <a:xfrm>
            <a:off x="523577" y="1550867"/>
            <a:ext cx="633600" cy="633600"/>
            <a:chOff x="4007768" y="4221088"/>
            <a:chExt cx="864096" cy="864096"/>
          </a:xfrm>
        </p:grpSpPr>
        <p:cxnSp>
          <p:nvCxnSpPr>
            <p:cNvPr id="65" name="直接连接符 64"/>
            <p:cNvCxnSpPr/>
            <p:nvPr/>
          </p:nvCxnSpPr>
          <p:spPr>
            <a:xfrm flipH="1">
              <a:off x="4007768" y="4221088"/>
              <a:ext cx="864096" cy="864096"/>
            </a:xfrm>
            <a:prstGeom prst="line">
              <a:avLst/>
            </a:prstGeom>
            <a:solidFill>
              <a:srgbClr val="FFFFFF"/>
            </a:solidFill>
            <a:ln w="3175" cap="flat" cmpd="sng" algn="ctr">
              <a:gradFill>
                <a:gsLst>
                  <a:gs pos="0">
                    <a:srgbClr val="C00000"/>
                  </a:gs>
                  <a:gs pos="58000">
                    <a:srgbClr val="CF1769"/>
                  </a:gs>
                  <a:gs pos="100000">
                    <a:srgbClr val="FF0000"/>
                  </a:gs>
                </a:gsLst>
                <a:lin ang="5400000" scaled="1"/>
              </a:gradFill>
              <a:prstDash val="solid"/>
              <a:miter lim="800000"/>
            </a:ln>
            <a:effectLst/>
          </p:spPr>
        </p:cxnSp>
        <p:sp>
          <p:nvSpPr>
            <p:cNvPr id="66" name="iSľidè"/>
            <p:cNvSpPr/>
            <p:nvPr/>
          </p:nvSpPr>
          <p:spPr>
            <a:xfrm>
              <a:off x="4121508" y="4334830"/>
              <a:ext cx="636617" cy="636612"/>
            </a:xfrm>
            <a:prstGeom prst="ellipse">
              <a:avLst/>
            </a:prstGeom>
            <a:solidFill>
              <a:srgbClr val="FFFFFF"/>
            </a:solidFill>
            <a:ln w="28575" cap="flat" cmpd="sng" algn="ctr">
              <a:gradFill>
                <a:gsLst>
                  <a:gs pos="0">
                    <a:srgbClr val="C00000"/>
                  </a:gs>
                  <a:gs pos="58000">
                    <a:srgbClr val="CF1769"/>
                  </a:gs>
                  <a:gs pos="100000">
                    <a:srgbClr val="FF0000"/>
                  </a:gs>
                </a:gsLst>
                <a:lin ang="5400000" scaled="1"/>
              </a:gradFill>
              <a:prstDash val="solid"/>
              <a:miter lim="800000"/>
            </a:ln>
            <a:effectLst/>
          </p:spPr>
          <p:txBody>
            <a:bodyPr wrap="none" anchor="ctr">
              <a:noAutofit/>
            </a:bodyPr>
            <a:lstStyle/>
            <a:p>
              <a:pPr marL="138148" indent="-138148" algn="ctr" defTabSz="560382" fontAlgn="base">
                <a:spcBef>
                  <a:spcPct val="0"/>
                </a:spcBef>
                <a:spcAft>
                  <a:spcPct val="0"/>
                </a:spcAft>
                <a:defRPr/>
              </a:pPr>
              <a:r>
                <a:rPr lang="en-US" altLang="zh-CN" sz="2400" kern="0" dirty="0">
                  <a:solidFill>
                    <a:prstClr val="black"/>
                  </a:solidFill>
                  <a:latin typeface="微软雅黑" pitchFamily="34" charset="-122"/>
                  <a:ea typeface="微软雅黑" pitchFamily="34" charset="-122"/>
                </a:rPr>
                <a:t>1</a:t>
              </a:r>
            </a:p>
          </p:txBody>
        </p:sp>
      </p:grpSp>
      <p:grpSp>
        <p:nvGrpSpPr>
          <p:cNvPr id="79" name="îṧ1íḑe"/>
          <p:cNvGrpSpPr/>
          <p:nvPr/>
        </p:nvGrpSpPr>
        <p:grpSpPr>
          <a:xfrm>
            <a:off x="4667835" y="2436134"/>
            <a:ext cx="633600" cy="633600"/>
            <a:chOff x="4007768" y="4221088"/>
            <a:chExt cx="864096" cy="864096"/>
          </a:xfrm>
        </p:grpSpPr>
        <p:cxnSp>
          <p:nvCxnSpPr>
            <p:cNvPr id="80" name="直接连接符 79"/>
            <p:cNvCxnSpPr/>
            <p:nvPr/>
          </p:nvCxnSpPr>
          <p:spPr>
            <a:xfrm flipH="1">
              <a:off x="4007768" y="4221088"/>
              <a:ext cx="864096" cy="864096"/>
            </a:xfrm>
            <a:prstGeom prst="line">
              <a:avLst/>
            </a:prstGeom>
            <a:solidFill>
              <a:srgbClr val="FFFFFF"/>
            </a:solidFill>
            <a:ln w="3175" cap="flat" cmpd="sng" algn="ctr">
              <a:gradFill>
                <a:gsLst>
                  <a:gs pos="0">
                    <a:srgbClr val="066DCA"/>
                  </a:gs>
                  <a:gs pos="58000">
                    <a:srgbClr val="00A4E6"/>
                  </a:gs>
                  <a:gs pos="100000">
                    <a:srgbClr val="00B0D3"/>
                  </a:gs>
                </a:gsLst>
                <a:lin ang="5400000" scaled="1"/>
              </a:gradFill>
              <a:prstDash val="solid"/>
              <a:miter lim="800000"/>
            </a:ln>
            <a:effectLst/>
          </p:spPr>
        </p:cxnSp>
        <p:sp>
          <p:nvSpPr>
            <p:cNvPr id="81" name="isḷíḋè"/>
            <p:cNvSpPr/>
            <p:nvPr/>
          </p:nvSpPr>
          <p:spPr>
            <a:xfrm>
              <a:off x="4121508" y="4334830"/>
              <a:ext cx="636617" cy="636612"/>
            </a:xfrm>
            <a:prstGeom prst="ellipse">
              <a:avLst/>
            </a:prstGeom>
            <a:solidFill>
              <a:srgbClr val="FFFFFF"/>
            </a:solidFill>
            <a:ln w="28575" cap="flat" cmpd="sng" algn="ctr">
              <a:gradFill>
                <a:gsLst>
                  <a:gs pos="0">
                    <a:srgbClr val="066DCA"/>
                  </a:gs>
                  <a:gs pos="58000">
                    <a:srgbClr val="00A4E6"/>
                  </a:gs>
                  <a:gs pos="100000">
                    <a:srgbClr val="00B0D3"/>
                  </a:gs>
                </a:gsLst>
                <a:lin ang="5400000" scaled="1"/>
              </a:gradFill>
              <a:prstDash val="solid"/>
              <a:miter lim="800000"/>
            </a:ln>
            <a:effectLst/>
          </p:spPr>
          <p:txBody>
            <a:bodyPr wrap="none" anchor="ctr">
              <a:noAutofit/>
            </a:bodyPr>
            <a:lstStyle/>
            <a:p>
              <a:pPr marL="138148" indent="-138148" algn="ctr" defTabSz="560382" fontAlgn="base">
                <a:spcBef>
                  <a:spcPct val="0"/>
                </a:spcBef>
                <a:spcAft>
                  <a:spcPct val="0"/>
                </a:spcAft>
                <a:defRPr/>
              </a:pPr>
              <a:r>
                <a:rPr lang="en-US" altLang="zh-CN" sz="2400" kern="0" dirty="0">
                  <a:solidFill>
                    <a:prstClr val="black"/>
                  </a:solidFill>
                  <a:latin typeface="微软雅黑" pitchFamily="34" charset="-122"/>
                  <a:ea typeface="微软雅黑" pitchFamily="34" charset="-122"/>
                </a:rPr>
                <a:t>4</a:t>
              </a:r>
              <a:endParaRPr lang="zh-CN" altLang="en-US" sz="2400" kern="0" dirty="0">
                <a:solidFill>
                  <a:prstClr val="black"/>
                </a:solidFill>
                <a:latin typeface="微软雅黑" pitchFamily="34" charset="-122"/>
                <a:ea typeface="微软雅黑" pitchFamily="34" charset="-122"/>
              </a:endParaRPr>
            </a:p>
          </p:txBody>
        </p:sp>
      </p:grpSp>
      <p:grpSp>
        <p:nvGrpSpPr>
          <p:cNvPr id="82" name="îṧ1íḑe"/>
          <p:cNvGrpSpPr/>
          <p:nvPr/>
        </p:nvGrpSpPr>
        <p:grpSpPr>
          <a:xfrm>
            <a:off x="523577" y="2436134"/>
            <a:ext cx="633600" cy="633600"/>
            <a:chOff x="4007768" y="4221088"/>
            <a:chExt cx="864096" cy="864096"/>
          </a:xfrm>
        </p:grpSpPr>
        <p:cxnSp>
          <p:nvCxnSpPr>
            <p:cNvPr id="83" name="直接连接符 82"/>
            <p:cNvCxnSpPr/>
            <p:nvPr/>
          </p:nvCxnSpPr>
          <p:spPr>
            <a:xfrm flipH="1">
              <a:off x="4007768" y="4221088"/>
              <a:ext cx="864096" cy="864096"/>
            </a:xfrm>
            <a:prstGeom prst="line">
              <a:avLst/>
            </a:prstGeom>
            <a:solidFill>
              <a:srgbClr val="FFFFFF"/>
            </a:solidFill>
            <a:ln w="3175" cap="flat" cmpd="sng" algn="ctr">
              <a:gradFill>
                <a:gsLst>
                  <a:gs pos="0">
                    <a:srgbClr val="066DCA"/>
                  </a:gs>
                  <a:gs pos="58000">
                    <a:srgbClr val="00A4E6"/>
                  </a:gs>
                  <a:gs pos="100000">
                    <a:srgbClr val="00B0D3"/>
                  </a:gs>
                </a:gsLst>
                <a:lin ang="5400000" scaled="1"/>
              </a:gradFill>
              <a:prstDash val="solid"/>
              <a:miter lim="800000"/>
            </a:ln>
            <a:effectLst/>
          </p:spPr>
        </p:cxnSp>
        <p:sp>
          <p:nvSpPr>
            <p:cNvPr id="84" name="isḷíḋè"/>
            <p:cNvSpPr/>
            <p:nvPr/>
          </p:nvSpPr>
          <p:spPr>
            <a:xfrm>
              <a:off x="4121508" y="4334830"/>
              <a:ext cx="636617" cy="636612"/>
            </a:xfrm>
            <a:prstGeom prst="ellipse">
              <a:avLst/>
            </a:prstGeom>
            <a:solidFill>
              <a:srgbClr val="FFFFFF"/>
            </a:solidFill>
            <a:ln w="28575" cap="flat" cmpd="sng" algn="ctr">
              <a:gradFill>
                <a:gsLst>
                  <a:gs pos="0">
                    <a:srgbClr val="066DCA"/>
                  </a:gs>
                  <a:gs pos="58000">
                    <a:srgbClr val="00A4E6"/>
                  </a:gs>
                  <a:gs pos="100000">
                    <a:srgbClr val="00B0D3"/>
                  </a:gs>
                </a:gsLst>
                <a:lin ang="5400000" scaled="1"/>
              </a:gradFill>
              <a:prstDash val="solid"/>
              <a:miter lim="800000"/>
            </a:ln>
            <a:effectLst/>
          </p:spPr>
          <p:txBody>
            <a:bodyPr wrap="none" anchor="ctr">
              <a:noAutofit/>
            </a:bodyPr>
            <a:lstStyle/>
            <a:p>
              <a:pPr marL="138148" indent="-138148" algn="ctr" defTabSz="560382" fontAlgn="base">
                <a:spcBef>
                  <a:spcPct val="0"/>
                </a:spcBef>
                <a:spcAft>
                  <a:spcPct val="0"/>
                </a:spcAft>
                <a:defRPr/>
              </a:pPr>
              <a:r>
                <a:rPr lang="en-US" altLang="zh-CN" sz="2400" kern="0" dirty="0">
                  <a:solidFill>
                    <a:prstClr val="black"/>
                  </a:solidFill>
                  <a:latin typeface="微软雅黑" pitchFamily="34" charset="-122"/>
                  <a:ea typeface="微软雅黑" pitchFamily="34" charset="-122"/>
                </a:rPr>
                <a:t>3</a:t>
              </a:r>
              <a:endParaRPr lang="zh-CN" altLang="en-US" sz="2400" kern="0" dirty="0">
                <a:solidFill>
                  <a:prstClr val="black"/>
                </a:solidFill>
                <a:latin typeface="微软雅黑" pitchFamily="34" charset="-122"/>
                <a:ea typeface="微软雅黑" pitchFamily="34" charset="-122"/>
              </a:endParaRPr>
            </a:p>
          </p:txBody>
        </p:sp>
      </p:grpSp>
      <p:grpSp>
        <p:nvGrpSpPr>
          <p:cNvPr id="85" name="îṧ1íḑe"/>
          <p:cNvGrpSpPr/>
          <p:nvPr/>
        </p:nvGrpSpPr>
        <p:grpSpPr>
          <a:xfrm>
            <a:off x="4667835" y="1550867"/>
            <a:ext cx="633600" cy="633600"/>
            <a:chOff x="4007768" y="4221088"/>
            <a:chExt cx="864096" cy="864096"/>
          </a:xfrm>
        </p:grpSpPr>
        <p:cxnSp>
          <p:nvCxnSpPr>
            <p:cNvPr id="86" name="直接连接符 85"/>
            <p:cNvCxnSpPr/>
            <p:nvPr/>
          </p:nvCxnSpPr>
          <p:spPr>
            <a:xfrm flipH="1">
              <a:off x="4007768" y="4221088"/>
              <a:ext cx="864096" cy="864096"/>
            </a:xfrm>
            <a:prstGeom prst="line">
              <a:avLst/>
            </a:prstGeom>
            <a:solidFill>
              <a:srgbClr val="FFFFFF"/>
            </a:solidFill>
            <a:ln w="3175" cap="flat" cmpd="sng" algn="ctr">
              <a:gradFill>
                <a:gsLst>
                  <a:gs pos="0">
                    <a:srgbClr val="066DCA"/>
                  </a:gs>
                  <a:gs pos="58000">
                    <a:srgbClr val="00A4E6"/>
                  </a:gs>
                  <a:gs pos="100000">
                    <a:srgbClr val="00B0D3"/>
                  </a:gs>
                </a:gsLst>
                <a:lin ang="5400000" scaled="1"/>
              </a:gradFill>
              <a:prstDash val="solid"/>
              <a:miter lim="800000"/>
            </a:ln>
            <a:effectLst/>
          </p:spPr>
        </p:cxnSp>
        <p:sp>
          <p:nvSpPr>
            <p:cNvPr id="87" name="isḷíḋè"/>
            <p:cNvSpPr/>
            <p:nvPr/>
          </p:nvSpPr>
          <p:spPr>
            <a:xfrm>
              <a:off x="4121508" y="4334830"/>
              <a:ext cx="636617" cy="636612"/>
            </a:xfrm>
            <a:prstGeom prst="ellipse">
              <a:avLst/>
            </a:prstGeom>
            <a:solidFill>
              <a:srgbClr val="FFFFFF"/>
            </a:solidFill>
            <a:ln w="28575" cap="flat" cmpd="sng" algn="ctr">
              <a:gradFill>
                <a:gsLst>
                  <a:gs pos="0">
                    <a:srgbClr val="066DCA"/>
                  </a:gs>
                  <a:gs pos="58000">
                    <a:srgbClr val="00A4E6"/>
                  </a:gs>
                  <a:gs pos="100000">
                    <a:srgbClr val="00B0D3"/>
                  </a:gs>
                </a:gsLst>
                <a:lin ang="5400000" scaled="1"/>
              </a:gradFill>
              <a:prstDash val="solid"/>
              <a:miter lim="800000"/>
            </a:ln>
            <a:effectLst/>
          </p:spPr>
          <p:txBody>
            <a:bodyPr wrap="none" anchor="ctr">
              <a:noAutofit/>
            </a:bodyPr>
            <a:lstStyle/>
            <a:p>
              <a:pPr marL="138148" indent="-138148" algn="ctr" defTabSz="560382" fontAlgn="base">
                <a:spcBef>
                  <a:spcPct val="0"/>
                </a:spcBef>
                <a:spcAft>
                  <a:spcPct val="0"/>
                </a:spcAft>
                <a:defRPr/>
              </a:pPr>
              <a:r>
                <a:rPr lang="en-US" altLang="zh-CN" sz="2400" kern="0" dirty="0">
                  <a:solidFill>
                    <a:prstClr val="black"/>
                  </a:solidFill>
                  <a:latin typeface="微软雅黑" pitchFamily="34" charset="-122"/>
                  <a:ea typeface="微软雅黑" pitchFamily="34" charset="-122"/>
                </a:rPr>
                <a:t>2</a:t>
              </a:r>
              <a:endParaRPr lang="zh-CN" altLang="en-US" sz="2400" kern="0" dirty="0">
                <a:solidFill>
                  <a:prstClr val="black"/>
                </a:solidFill>
                <a:latin typeface="微软雅黑" pitchFamily="34" charset="-122"/>
                <a:ea typeface="微软雅黑" pitchFamily="34" charset="-122"/>
              </a:endParaRPr>
            </a:p>
          </p:txBody>
        </p:sp>
      </p:grpSp>
      <p:grpSp>
        <p:nvGrpSpPr>
          <p:cNvPr id="91" name="îṧ1íḑe"/>
          <p:cNvGrpSpPr/>
          <p:nvPr/>
        </p:nvGrpSpPr>
        <p:grpSpPr>
          <a:xfrm>
            <a:off x="523577" y="3342488"/>
            <a:ext cx="633600" cy="633600"/>
            <a:chOff x="4007768" y="4221088"/>
            <a:chExt cx="864096" cy="864096"/>
          </a:xfrm>
        </p:grpSpPr>
        <p:cxnSp>
          <p:nvCxnSpPr>
            <p:cNvPr id="92" name="直接连接符 91"/>
            <p:cNvCxnSpPr/>
            <p:nvPr/>
          </p:nvCxnSpPr>
          <p:spPr>
            <a:xfrm flipH="1">
              <a:off x="4007768" y="4221088"/>
              <a:ext cx="864096" cy="864096"/>
            </a:xfrm>
            <a:prstGeom prst="line">
              <a:avLst/>
            </a:prstGeom>
            <a:solidFill>
              <a:srgbClr val="FFFFFF"/>
            </a:solidFill>
            <a:ln w="3175" cap="flat" cmpd="sng" algn="ctr">
              <a:gradFill>
                <a:gsLst>
                  <a:gs pos="0">
                    <a:srgbClr val="066DCA"/>
                  </a:gs>
                  <a:gs pos="58000">
                    <a:srgbClr val="00A4E6"/>
                  </a:gs>
                  <a:gs pos="100000">
                    <a:srgbClr val="00B0D3"/>
                  </a:gs>
                </a:gsLst>
                <a:lin ang="5400000" scaled="1"/>
              </a:gradFill>
              <a:prstDash val="solid"/>
              <a:miter lim="800000"/>
            </a:ln>
            <a:effectLst/>
          </p:spPr>
        </p:cxnSp>
        <p:sp>
          <p:nvSpPr>
            <p:cNvPr id="93" name="isḷíḋè"/>
            <p:cNvSpPr/>
            <p:nvPr/>
          </p:nvSpPr>
          <p:spPr>
            <a:xfrm>
              <a:off x="4121508" y="4334830"/>
              <a:ext cx="636617" cy="636612"/>
            </a:xfrm>
            <a:prstGeom prst="ellipse">
              <a:avLst/>
            </a:prstGeom>
            <a:solidFill>
              <a:srgbClr val="FFFFFF"/>
            </a:solidFill>
            <a:ln w="28575" cap="flat" cmpd="sng" algn="ctr">
              <a:gradFill>
                <a:gsLst>
                  <a:gs pos="0">
                    <a:srgbClr val="066DCA"/>
                  </a:gs>
                  <a:gs pos="58000">
                    <a:srgbClr val="00A4E6"/>
                  </a:gs>
                  <a:gs pos="100000">
                    <a:srgbClr val="00B0D3"/>
                  </a:gs>
                </a:gsLst>
                <a:lin ang="5400000" scaled="1"/>
              </a:gradFill>
              <a:prstDash val="solid"/>
              <a:miter lim="800000"/>
            </a:ln>
            <a:effectLst/>
          </p:spPr>
          <p:txBody>
            <a:bodyPr wrap="none" anchor="ctr">
              <a:noAutofit/>
            </a:bodyPr>
            <a:lstStyle/>
            <a:p>
              <a:pPr marL="138148" indent="-138148" algn="ctr" defTabSz="560382" fontAlgn="base">
                <a:spcBef>
                  <a:spcPct val="0"/>
                </a:spcBef>
                <a:spcAft>
                  <a:spcPct val="0"/>
                </a:spcAft>
                <a:defRPr/>
              </a:pPr>
              <a:r>
                <a:rPr lang="en-US" altLang="zh-CN" sz="2400" kern="0" dirty="0">
                  <a:solidFill>
                    <a:prstClr val="black"/>
                  </a:solidFill>
                  <a:latin typeface="微软雅黑" pitchFamily="34" charset="-122"/>
                  <a:ea typeface="微软雅黑" pitchFamily="34" charset="-122"/>
                </a:rPr>
                <a:t>5</a:t>
              </a:r>
              <a:endParaRPr lang="zh-CN" altLang="en-US" sz="2400" kern="0" dirty="0">
                <a:solidFill>
                  <a:prstClr val="black"/>
                </a:solidFill>
                <a:latin typeface="微软雅黑" pitchFamily="34" charset="-122"/>
                <a:ea typeface="微软雅黑" pitchFamily="34" charset="-122"/>
              </a:endParaRPr>
            </a:p>
          </p:txBody>
        </p:sp>
      </p:grpSp>
    </p:spTree>
    <p:extLst>
      <p:ext uri="{BB962C8B-B14F-4D97-AF65-F5344CB8AC3E}">
        <p14:creationId xmlns:p14="http://schemas.microsoft.com/office/powerpoint/2010/main" val="42923789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1928109402"/>
              </p:ext>
            </p:extLst>
          </p:nvPr>
        </p:nvGraphicFramePr>
        <p:xfrm>
          <a:off x="3595688" y="746391"/>
          <a:ext cx="5175778" cy="4225391"/>
        </p:xfrm>
        <a:graphic>
          <a:graphicData uri="http://schemas.openxmlformats.org/drawingml/2006/table">
            <a:tbl>
              <a:tblPr>
                <a:tableStyleId>{E8B1032C-EA38-4F05-BA0D-38AFFFC7BED3}</a:tableStyleId>
              </a:tblPr>
              <a:tblGrid>
                <a:gridCol w="2941156"/>
                <a:gridCol w="1117311"/>
                <a:gridCol w="1117311"/>
              </a:tblGrid>
              <a:tr h="313067">
                <a:tc>
                  <a:txBody>
                    <a:bodyPr/>
                    <a:lstStyle/>
                    <a:p>
                      <a:pPr algn="ctr" fontAlgn="ctr"/>
                      <a:r>
                        <a:rPr lang="zh-CN" altLang="en-US" sz="1800" u="none" strike="noStrike" dirty="0">
                          <a:effectLst/>
                          <a:latin typeface="微软雅黑" pitchFamily="34" charset="-122"/>
                          <a:ea typeface="微软雅黑" pitchFamily="34" charset="-122"/>
                        </a:rPr>
                        <a:t>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期末余额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年初余额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非流动资产：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债权投资</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其他债权投资</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长期应收款</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长期股权投资</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其他权益工具投资</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其他非流动金融资产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投资性房地产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固定资产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在建工程</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生产性生物资产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油气资产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无形资产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dirty="0">
                          <a:effectLst/>
                          <a:latin typeface="微软雅黑" pitchFamily="34" charset="-122"/>
                          <a:ea typeface="微软雅黑" pitchFamily="34" charset="-122"/>
                        </a:rPr>
                        <a:t>　</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19" name="组合 18"/>
          <p:cNvGrpSpPr/>
          <p:nvPr/>
        </p:nvGrpSpPr>
        <p:grpSpPr>
          <a:xfrm>
            <a:off x="3314487" y="3205783"/>
            <a:ext cx="1851873" cy="275471"/>
            <a:chOff x="4319295" y="2484457"/>
            <a:chExt cx="1691344" cy="275437"/>
          </a:xfrm>
        </p:grpSpPr>
        <p:sp>
          <p:nvSpPr>
            <p:cNvPr id="20" name="矩形 19"/>
            <p:cNvSpPr/>
            <p:nvPr/>
          </p:nvSpPr>
          <p:spPr bwMode="auto">
            <a:xfrm>
              <a:off x="4679383" y="2484457"/>
              <a:ext cx="1331256" cy="275437"/>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21" name="直接连接符 20"/>
            <p:cNvCxnSpPr/>
            <p:nvPr/>
          </p:nvCxnSpPr>
          <p:spPr>
            <a:xfrm flipH="1" flipV="1">
              <a:off x="4411640" y="2623258"/>
              <a:ext cx="267745" cy="2"/>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22" name="椭圆 21"/>
            <p:cNvSpPr/>
            <p:nvPr/>
          </p:nvSpPr>
          <p:spPr bwMode="auto">
            <a:xfrm>
              <a:off x="4319295" y="2530915"/>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grpSp>
        <p:nvGrpSpPr>
          <p:cNvPr id="23" name="组合 22"/>
          <p:cNvGrpSpPr/>
          <p:nvPr/>
        </p:nvGrpSpPr>
        <p:grpSpPr>
          <a:xfrm>
            <a:off x="198121" y="2264653"/>
            <a:ext cx="3217472" cy="2169825"/>
            <a:chOff x="1503515" y="2556732"/>
            <a:chExt cx="3217709" cy="2169209"/>
          </a:xfrm>
        </p:grpSpPr>
        <p:sp>
          <p:nvSpPr>
            <p:cNvPr id="24" name="矩形 23"/>
            <p:cNvSpPr/>
            <p:nvPr/>
          </p:nvSpPr>
          <p:spPr>
            <a:xfrm>
              <a:off x="1503515" y="2556732"/>
              <a:ext cx="3217709" cy="2169209"/>
            </a:xfrm>
            <a:prstGeom prst="rect">
              <a:avLst/>
            </a:prstGeom>
            <a:ln w="19050">
              <a:solidFill>
                <a:srgbClr val="084CA1"/>
              </a:solidFill>
              <a:prstDash val="dashDot"/>
            </a:ln>
          </p:spPr>
          <p:txBody>
            <a:bodyPr wrap="square">
              <a:spAutoFit/>
            </a:bodyPr>
            <a:lstStyle/>
            <a:p>
              <a:pPr>
                <a:lnSpc>
                  <a:spcPct val="150000"/>
                </a:lnSpc>
                <a:buClr>
                  <a:srgbClr val="4276AA"/>
                </a:buClr>
              </a:pPr>
              <a:r>
                <a:rPr lang="zh-CN" altLang="en-US" sz="1800" b="1" dirty="0">
                  <a:latin typeface="Microsoft YaHei"/>
                  <a:ea typeface="Microsoft YaHei"/>
                  <a:sym typeface="Microsoft YaHei"/>
                </a:rPr>
                <a:t>投资</a:t>
              </a:r>
              <a:r>
                <a:rPr lang="zh-CN" altLang="en-US" sz="1800" b="1" dirty="0" smtClean="0">
                  <a:latin typeface="Microsoft YaHei"/>
                  <a:ea typeface="Microsoft YaHei"/>
                  <a:sym typeface="Microsoft YaHei"/>
                </a:rPr>
                <a:t>性房地产</a:t>
              </a:r>
              <a:endParaRPr lang="en-US" altLang="zh-CN" sz="1800" b="1"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zh-CN" altLang="en-US" sz="1800" dirty="0" smtClean="0">
                  <a:latin typeface="Microsoft YaHei"/>
                  <a:ea typeface="Microsoft YaHei"/>
                  <a:sym typeface="Microsoft YaHei"/>
                </a:rPr>
                <a:t>“投资性房地产”</a:t>
              </a:r>
              <a:r>
                <a:rPr lang="en-US" altLang="zh-CN" sz="1800" dirty="0" smtClean="0">
                  <a:latin typeface="Microsoft YaHei"/>
                  <a:ea typeface="Microsoft YaHei"/>
                  <a:sym typeface="Microsoft YaHei"/>
                </a:rPr>
                <a:t> </a:t>
              </a:r>
              <a:r>
                <a:rPr lang="zh-CN" altLang="en-US" sz="1800" dirty="0" smtClean="0">
                  <a:latin typeface="Microsoft YaHei"/>
                  <a:ea typeface="Microsoft YaHei"/>
                  <a:sym typeface="Microsoft YaHei"/>
                </a:rPr>
                <a:t>科目</a:t>
              </a:r>
              <a:r>
                <a:rPr lang="zh-CN" altLang="en-US" sz="1800" dirty="0">
                  <a:latin typeface="Microsoft YaHei"/>
                  <a:ea typeface="Microsoft YaHei"/>
                  <a:sym typeface="Microsoft YaHei"/>
                </a:rPr>
                <a:t>期末</a:t>
              </a:r>
              <a:r>
                <a:rPr lang="zh-CN" altLang="en-US" sz="1800" dirty="0" smtClean="0">
                  <a:latin typeface="Microsoft YaHei"/>
                  <a:ea typeface="Microsoft YaHei"/>
                  <a:sym typeface="Microsoft YaHei"/>
                </a:rPr>
                <a:t>余额</a:t>
              </a:r>
              <a:endParaRPr lang="zh-CN" altLang="en-US" sz="1800" dirty="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zh-CN" altLang="en-US" sz="1800" dirty="0">
                  <a:latin typeface="Microsoft YaHei"/>
                  <a:ea typeface="Microsoft YaHei"/>
                  <a:sym typeface="Microsoft YaHei"/>
                </a:rPr>
                <a:t>“合同资产减值准备”科目期末余额</a:t>
              </a:r>
            </a:p>
          </p:txBody>
        </p:sp>
        <p:cxnSp>
          <p:nvCxnSpPr>
            <p:cNvPr id="25" name="直接连接符 24"/>
            <p:cNvCxnSpPr/>
            <p:nvPr/>
          </p:nvCxnSpPr>
          <p:spPr>
            <a:xfrm>
              <a:off x="1615338" y="2960214"/>
              <a:ext cx="1366565"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sp>
        <p:nvSpPr>
          <p:cNvPr id="26" name="文本框 35"/>
          <p:cNvSpPr txBox="1"/>
          <p:nvPr/>
        </p:nvSpPr>
        <p:spPr>
          <a:xfrm>
            <a:off x="368228" y="3373426"/>
            <a:ext cx="386080" cy="398780"/>
          </a:xfrm>
          <a:prstGeom prst="rect">
            <a:avLst/>
          </a:prstGeom>
          <a:noFill/>
          <a:ln>
            <a:noFill/>
          </a:ln>
        </p:spPr>
        <p:txBody>
          <a:bodyPr wrap="square" rtlCol="0">
            <a:spAutoFit/>
          </a:bodyPr>
          <a:lstStyle/>
          <a:p>
            <a:pPr algn="ctr"/>
            <a:r>
              <a:rPr lang="en-US" altLang="zh-CN" sz="2000" b="1" dirty="0" smtClean="0">
                <a:solidFill>
                  <a:srgbClr val="C00000"/>
                </a:solidFill>
                <a:latin typeface="Microsoft YaHei"/>
                <a:ea typeface="Microsoft YaHei"/>
                <a:sym typeface="Microsoft YaHei"/>
              </a:rPr>
              <a:t>-</a:t>
            </a:r>
            <a:endParaRPr lang="zh-CN" altLang="en-US" sz="2000" b="1" dirty="0">
              <a:solidFill>
                <a:srgbClr val="C00000"/>
              </a:solidFill>
              <a:latin typeface="Microsoft YaHei"/>
              <a:ea typeface="Microsoft YaHei"/>
              <a:sym typeface="Microsoft YaHei"/>
            </a:endParaRPr>
          </a:p>
        </p:txBody>
      </p:sp>
    </p:spTree>
    <p:custDataLst>
      <p:tags r:id="rId1"/>
    </p:custDataLst>
    <p:extLst>
      <p:ext uri="{BB962C8B-B14F-4D97-AF65-F5344CB8AC3E}">
        <p14:creationId xmlns:p14="http://schemas.microsoft.com/office/powerpoint/2010/main" val="136696639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3074918251"/>
              </p:ext>
            </p:extLst>
          </p:nvPr>
        </p:nvGraphicFramePr>
        <p:xfrm>
          <a:off x="3595688" y="746391"/>
          <a:ext cx="5175778" cy="4225391"/>
        </p:xfrm>
        <a:graphic>
          <a:graphicData uri="http://schemas.openxmlformats.org/drawingml/2006/table">
            <a:tbl>
              <a:tblPr>
                <a:tableStyleId>{E8B1032C-EA38-4F05-BA0D-38AFFFC7BED3}</a:tableStyleId>
              </a:tblPr>
              <a:tblGrid>
                <a:gridCol w="2941156"/>
                <a:gridCol w="1117311"/>
                <a:gridCol w="1117311"/>
              </a:tblGrid>
              <a:tr h="313067">
                <a:tc>
                  <a:txBody>
                    <a:bodyPr/>
                    <a:lstStyle/>
                    <a:p>
                      <a:pPr algn="ctr" fontAlgn="ctr"/>
                      <a:r>
                        <a:rPr lang="zh-CN" altLang="en-US" sz="1800" u="none" strike="noStrike" dirty="0">
                          <a:effectLst/>
                          <a:latin typeface="微软雅黑" pitchFamily="34" charset="-122"/>
                          <a:ea typeface="微软雅黑" pitchFamily="34" charset="-122"/>
                        </a:rPr>
                        <a:t>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期末余额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年初余额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非流动资产：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债权投资</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其他债权投资</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长期应收款</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长期股权投资</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其他权益工具投资</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其他非流动金融资产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投资性房地产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固定资产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在建工程</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生产性生物资产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油气资产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无形资产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dirty="0">
                          <a:effectLst/>
                          <a:latin typeface="微软雅黑" pitchFamily="34" charset="-122"/>
                          <a:ea typeface="微软雅黑" pitchFamily="34" charset="-122"/>
                        </a:rPr>
                        <a:t>　</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19" name="组合 18"/>
          <p:cNvGrpSpPr/>
          <p:nvPr/>
        </p:nvGrpSpPr>
        <p:grpSpPr>
          <a:xfrm>
            <a:off x="3314486" y="3495709"/>
            <a:ext cx="1402478" cy="275471"/>
            <a:chOff x="4319295" y="2484457"/>
            <a:chExt cx="1280905" cy="275437"/>
          </a:xfrm>
        </p:grpSpPr>
        <p:sp>
          <p:nvSpPr>
            <p:cNvPr id="20" name="矩形 19"/>
            <p:cNvSpPr/>
            <p:nvPr/>
          </p:nvSpPr>
          <p:spPr bwMode="auto">
            <a:xfrm>
              <a:off x="4679383" y="2484457"/>
              <a:ext cx="920817" cy="275437"/>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21" name="直接连接符 20"/>
            <p:cNvCxnSpPr/>
            <p:nvPr/>
          </p:nvCxnSpPr>
          <p:spPr>
            <a:xfrm flipH="1" flipV="1">
              <a:off x="4411640" y="2623258"/>
              <a:ext cx="267745" cy="2"/>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22" name="椭圆 21"/>
            <p:cNvSpPr/>
            <p:nvPr/>
          </p:nvSpPr>
          <p:spPr bwMode="auto">
            <a:xfrm>
              <a:off x="4319295" y="2530915"/>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grpSp>
        <p:nvGrpSpPr>
          <p:cNvPr id="23" name="组合 22"/>
          <p:cNvGrpSpPr/>
          <p:nvPr/>
        </p:nvGrpSpPr>
        <p:grpSpPr>
          <a:xfrm>
            <a:off x="198121" y="2065833"/>
            <a:ext cx="3217472" cy="2585323"/>
            <a:chOff x="1503515" y="2556732"/>
            <a:chExt cx="3217709" cy="2584589"/>
          </a:xfrm>
        </p:grpSpPr>
        <p:sp>
          <p:nvSpPr>
            <p:cNvPr id="24" name="矩形 23"/>
            <p:cNvSpPr/>
            <p:nvPr/>
          </p:nvSpPr>
          <p:spPr>
            <a:xfrm>
              <a:off x="1503515" y="2556732"/>
              <a:ext cx="3217709" cy="2584589"/>
            </a:xfrm>
            <a:prstGeom prst="rect">
              <a:avLst/>
            </a:prstGeom>
            <a:ln w="19050">
              <a:solidFill>
                <a:srgbClr val="084CA1"/>
              </a:solidFill>
              <a:prstDash val="dashDot"/>
            </a:ln>
          </p:spPr>
          <p:txBody>
            <a:bodyPr wrap="square">
              <a:spAutoFit/>
            </a:bodyPr>
            <a:lstStyle/>
            <a:p>
              <a:pPr>
                <a:lnSpc>
                  <a:spcPct val="150000"/>
                </a:lnSpc>
                <a:buClr>
                  <a:srgbClr val="4276AA"/>
                </a:buClr>
              </a:pPr>
              <a:r>
                <a:rPr lang="zh-CN" altLang="en-US" sz="1800" b="1" dirty="0">
                  <a:latin typeface="Microsoft YaHei"/>
                  <a:ea typeface="Microsoft YaHei"/>
                  <a:sym typeface="Microsoft YaHei"/>
                </a:rPr>
                <a:t>固定资产</a:t>
              </a:r>
              <a:endParaRPr lang="en-US" altLang="zh-CN" sz="1800" b="1"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zh-CN" altLang="en-US" sz="1800" dirty="0" smtClean="0">
                  <a:latin typeface="Microsoft YaHei"/>
                  <a:ea typeface="Microsoft YaHei"/>
                  <a:sym typeface="Microsoft YaHei"/>
                </a:rPr>
                <a:t>“固定资产”</a:t>
              </a:r>
              <a:r>
                <a:rPr lang="en-US" altLang="zh-CN" sz="1800" dirty="0" smtClean="0">
                  <a:latin typeface="Microsoft YaHei"/>
                  <a:ea typeface="Microsoft YaHei"/>
                  <a:sym typeface="Microsoft YaHei"/>
                </a:rPr>
                <a:t> </a:t>
              </a:r>
              <a:r>
                <a:rPr lang="zh-CN" altLang="en-US" sz="1800" dirty="0" smtClean="0">
                  <a:latin typeface="Microsoft YaHei"/>
                  <a:ea typeface="Microsoft YaHei"/>
                  <a:sym typeface="Microsoft YaHei"/>
                </a:rPr>
                <a:t>科目</a:t>
              </a:r>
              <a:r>
                <a:rPr lang="zh-CN" altLang="en-US" sz="1800" dirty="0">
                  <a:latin typeface="Microsoft YaHei"/>
                  <a:ea typeface="Microsoft YaHei"/>
                  <a:sym typeface="Microsoft YaHei"/>
                </a:rPr>
                <a:t>期末</a:t>
              </a:r>
              <a:r>
                <a:rPr lang="zh-CN" altLang="en-US" sz="1800" dirty="0" smtClean="0">
                  <a:latin typeface="Microsoft YaHei"/>
                  <a:ea typeface="Microsoft YaHei"/>
                  <a:sym typeface="Microsoft YaHei"/>
                </a:rPr>
                <a:t>余额</a:t>
              </a:r>
              <a:endParaRPr lang="zh-CN" altLang="en-US" sz="1800" dirty="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zh-CN" altLang="en-US" sz="1800" dirty="0" smtClean="0">
                  <a:latin typeface="Microsoft YaHei"/>
                  <a:ea typeface="Microsoft YaHei"/>
                  <a:sym typeface="Microsoft YaHei"/>
                </a:rPr>
                <a:t>“累计折旧”和“固定资产减值准备”和“固定资产清理”科目</a:t>
              </a:r>
              <a:r>
                <a:rPr lang="zh-CN" altLang="en-US" sz="1800" dirty="0">
                  <a:latin typeface="Microsoft YaHei"/>
                  <a:ea typeface="Microsoft YaHei"/>
                  <a:sym typeface="Microsoft YaHei"/>
                </a:rPr>
                <a:t>期末余额</a:t>
              </a:r>
            </a:p>
          </p:txBody>
        </p:sp>
        <p:cxnSp>
          <p:nvCxnSpPr>
            <p:cNvPr id="25" name="直接连接符 24"/>
            <p:cNvCxnSpPr/>
            <p:nvPr/>
          </p:nvCxnSpPr>
          <p:spPr>
            <a:xfrm>
              <a:off x="1615338" y="2960214"/>
              <a:ext cx="901968"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sp>
        <p:nvSpPr>
          <p:cNvPr id="26" name="文本框 35"/>
          <p:cNvSpPr txBox="1"/>
          <p:nvPr/>
        </p:nvSpPr>
        <p:spPr>
          <a:xfrm>
            <a:off x="368228" y="3174606"/>
            <a:ext cx="386080" cy="398780"/>
          </a:xfrm>
          <a:prstGeom prst="rect">
            <a:avLst/>
          </a:prstGeom>
          <a:noFill/>
          <a:ln>
            <a:noFill/>
          </a:ln>
        </p:spPr>
        <p:txBody>
          <a:bodyPr wrap="square" rtlCol="0">
            <a:spAutoFit/>
          </a:bodyPr>
          <a:lstStyle/>
          <a:p>
            <a:pPr algn="ctr"/>
            <a:r>
              <a:rPr lang="en-US" altLang="zh-CN" sz="2000" b="1" dirty="0" smtClean="0">
                <a:solidFill>
                  <a:srgbClr val="C00000"/>
                </a:solidFill>
                <a:latin typeface="Microsoft YaHei"/>
                <a:ea typeface="Microsoft YaHei"/>
                <a:sym typeface="Microsoft YaHei"/>
              </a:rPr>
              <a:t>-</a:t>
            </a:r>
            <a:endParaRPr lang="zh-CN" altLang="en-US" sz="2000" b="1" dirty="0">
              <a:solidFill>
                <a:srgbClr val="C00000"/>
              </a:solidFill>
              <a:latin typeface="Microsoft YaHei"/>
              <a:ea typeface="Microsoft YaHei"/>
              <a:sym typeface="Microsoft YaHei"/>
            </a:endParaRPr>
          </a:p>
        </p:txBody>
      </p:sp>
    </p:spTree>
    <p:custDataLst>
      <p:tags r:id="rId1"/>
    </p:custDataLst>
    <p:extLst>
      <p:ext uri="{BB962C8B-B14F-4D97-AF65-F5344CB8AC3E}">
        <p14:creationId xmlns:p14="http://schemas.microsoft.com/office/powerpoint/2010/main" val="366572890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809823001"/>
              </p:ext>
            </p:extLst>
          </p:nvPr>
        </p:nvGraphicFramePr>
        <p:xfrm>
          <a:off x="3595688" y="746391"/>
          <a:ext cx="5175778" cy="4225391"/>
        </p:xfrm>
        <a:graphic>
          <a:graphicData uri="http://schemas.openxmlformats.org/drawingml/2006/table">
            <a:tbl>
              <a:tblPr>
                <a:tableStyleId>{E8B1032C-EA38-4F05-BA0D-38AFFFC7BED3}</a:tableStyleId>
              </a:tblPr>
              <a:tblGrid>
                <a:gridCol w="2941156"/>
                <a:gridCol w="1117311"/>
                <a:gridCol w="1117311"/>
              </a:tblGrid>
              <a:tr h="313067">
                <a:tc>
                  <a:txBody>
                    <a:bodyPr/>
                    <a:lstStyle/>
                    <a:p>
                      <a:pPr algn="ctr" fontAlgn="ctr"/>
                      <a:r>
                        <a:rPr lang="zh-CN" altLang="en-US" sz="1800" u="none" strike="noStrike" dirty="0">
                          <a:effectLst/>
                          <a:latin typeface="微软雅黑" pitchFamily="34" charset="-122"/>
                          <a:ea typeface="微软雅黑" pitchFamily="34" charset="-122"/>
                        </a:rPr>
                        <a:t>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期末余额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年初余额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非流动资产：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债权投资</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其他债权投资</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长期应收款</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长期股权投资</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其他权益工具投资</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其他非流动金融资产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投资性房地产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固定资产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在建工程</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生产性生物资产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油气资产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无形资产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dirty="0">
                          <a:effectLst/>
                          <a:latin typeface="微软雅黑" pitchFamily="34" charset="-122"/>
                          <a:ea typeface="微软雅黑" pitchFamily="34" charset="-122"/>
                        </a:rPr>
                        <a:t>　</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19" name="组合 18"/>
          <p:cNvGrpSpPr/>
          <p:nvPr/>
        </p:nvGrpSpPr>
        <p:grpSpPr>
          <a:xfrm>
            <a:off x="3314486" y="3795263"/>
            <a:ext cx="1402478" cy="275471"/>
            <a:chOff x="4319295" y="2484457"/>
            <a:chExt cx="1280905" cy="275437"/>
          </a:xfrm>
        </p:grpSpPr>
        <p:sp>
          <p:nvSpPr>
            <p:cNvPr id="20" name="矩形 19"/>
            <p:cNvSpPr/>
            <p:nvPr/>
          </p:nvSpPr>
          <p:spPr bwMode="auto">
            <a:xfrm>
              <a:off x="4679383" y="2484457"/>
              <a:ext cx="920817" cy="275437"/>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21" name="直接连接符 20"/>
            <p:cNvCxnSpPr/>
            <p:nvPr/>
          </p:nvCxnSpPr>
          <p:spPr>
            <a:xfrm flipH="1" flipV="1">
              <a:off x="4411640" y="2623258"/>
              <a:ext cx="267745" cy="2"/>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22" name="椭圆 21"/>
            <p:cNvSpPr/>
            <p:nvPr/>
          </p:nvSpPr>
          <p:spPr bwMode="auto">
            <a:xfrm>
              <a:off x="4319295" y="2530915"/>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grpSp>
        <p:nvGrpSpPr>
          <p:cNvPr id="23" name="组合 22"/>
          <p:cNvGrpSpPr/>
          <p:nvPr/>
        </p:nvGrpSpPr>
        <p:grpSpPr>
          <a:xfrm>
            <a:off x="198121" y="2365387"/>
            <a:ext cx="3217472" cy="2585323"/>
            <a:chOff x="1503515" y="2556732"/>
            <a:chExt cx="3217709" cy="2584589"/>
          </a:xfrm>
        </p:grpSpPr>
        <p:sp>
          <p:nvSpPr>
            <p:cNvPr id="24" name="矩形 23"/>
            <p:cNvSpPr/>
            <p:nvPr/>
          </p:nvSpPr>
          <p:spPr>
            <a:xfrm>
              <a:off x="1503515" y="2556732"/>
              <a:ext cx="3217709" cy="2584589"/>
            </a:xfrm>
            <a:prstGeom prst="rect">
              <a:avLst/>
            </a:prstGeom>
            <a:ln w="19050">
              <a:solidFill>
                <a:srgbClr val="084CA1"/>
              </a:solidFill>
              <a:prstDash val="dashDot"/>
            </a:ln>
          </p:spPr>
          <p:txBody>
            <a:bodyPr wrap="square">
              <a:spAutoFit/>
            </a:bodyPr>
            <a:lstStyle/>
            <a:p>
              <a:pPr>
                <a:lnSpc>
                  <a:spcPct val="150000"/>
                </a:lnSpc>
                <a:buClr>
                  <a:srgbClr val="4276AA"/>
                </a:buClr>
              </a:pPr>
              <a:r>
                <a:rPr lang="zh-CN" altLang="en-US" sz="1800" b="1" dirty="0">
                  <a:latin typeface="Microsoft YaHei"/>
                  <a:ea typeface="Microsoft YaHei"/>
                  <a:sym typeface="Microsoft YaHei"/>
                </a:rPr>
                <a:t>在建工程</a:t>
              </a:r>
              <a:endParaRPr lang="en-US" altLang="zh-CN" sz="1800" b="1"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zh-CN" altLang="en-US" sz="1800" dirty="0" smtClean="0">
                  <a:latin typeface="Microsoft YaHei"/>
                  <a:ea typeface="Microsoft YaHei"/>
                  <a:sym typeface="Microsoft YaHei"/>
                </a:rPr>
                <a:t>“在建工程”</a:t>
              </a:r>
              <a:r>
                <a:rPr lang="en-US" altLang="zh-CN" sz="1800" dirty="0" smtClean="0">
                  <a:latin typeface="Microsoft YaHei"/>
                  <a:ea typeface="Microsoft YaHei"/>
                  <a:sym typeface="Microsoft YaHei"/>
                </a:rPr>
                <a:t> </a:t>
              </a:r>
              <a:r>
                <a:rPr lang="zh-CN" altLang="en-US" sz="1800" dirty="0" smtClean="0">
                  <a:latin typeface="Microsoft YaHei"/>
                  <a:ea typeface="Microsoft YaHei"/>
                  <a:sym typeface="Microsoft YaHei"/>
                </a:rPr>
                <a:t>科目</a:t>
              </a:r>
              <a:r>
                <a:rPr lang="zh-CN" altLang="en-US" sz="1800" dirty="0">
                  <a:latin typeface="Microsoft YaHei"/>
                  <a:ea typeface="Microsoft YaHei"/>
                  <a:sym typeface="Microsoft YaHei"/>
                </a:rPr>
                <a:t>期末</a:t>
              </a:r>
              <a:r>
                <a:rPr lang="zh-CN" altLang="en-US" sz="1800" dirty="0" smtClean="0">
                  <a:latin typeface="Microsoft YaHei"/>
                  <a:ea typeface="Microsoft YaHei"/>
                  <a:sym typeface="Microsoft YaHei"/>
                </a:rPr>
                <a:t>余额</a:t>
              </a:r>
              <a:endParaRPr lang="zh-CN" altLang="en-US" sz="1800" dirty="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zh-CN" altLang="en-US" sz="1800" dirty="0" smtClean="0">
                  <a:latin typeface="Microsoft YaHei"/>
                  <a:ea typeface="Microsoft YaHei"/>
                  <a:sym typeface="Microsoft YaHei"/>
                </a:rPr>
                <a:t>“工程物资”和“在建工程减值准备”和“工程物资减值准备”科目</a:t>
              </a:r>
              <a:r>
                <a:rPr lang="zh-CN" altLang="en-US" sz="1800" dirty="0">
                  <a:latin typeface="Microsoft YaHei"/>
                  <a:ea typeface="Microsoft YaHei"/>
                  <a:sym typeface="Microsoft YaHei"/>
                </a:rPr>
                <a:t>期末余额</a:t>
              </a:r>
            </a:p>
          </p:txBody>
        </p:sp>
        <p:cxnSp>
          <p:nvCxnSpPr>
            <p:cNvPr id="25" name="直接连接符 24"/>
            <p:cNvCxnSpPr/>
            <p:nvPr/>
          </p:nvCxnSpPr>
          <p:spPr>
            <a:xfrm>
              <a:off x="1615338" y="2960214"/>
              <a:ext cx="901968"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sp>
        <p:nvSpPr>
          <p:cNvPr id="26" name="文本框 35"/>
          <p:cNvSpPr txBox="1"/>
          <p:nvPr/>
        </p:nvSpPr>
        <p:spPr>
          <a:xfrm>
            <a:off x="368228" y="3474160"/>
            <a:ext cx="386080" cy="398780"/>
          </a:xfrm>
          <a:prstGeom prst="rect">
            <a:avLst/>
          </a:prstGeom>
          <a:noFill/>
          <a:ln>
            <a:noFill/>
          </a:ln>
        </p:spPr>
        <p:txBody>
          <a:bodyPr wrap="square" rtlCol="0">
            <a:spAutoFit/>
          </a:bodyPr>
          <a:lstStyle/>
          <a:p>
            <a:pPr algn="ctr"/>
            <a:r>
              <a:rPr lang="en-US" altLang="zh-CN" sz="2000" b="1" dirty="0" smtClean="0">
                <a:solidFill>
                  <a:srgbClr val="C00000"/>
                </a:solidFill>
                <a:latin typeface="Microsoft YaHei"/>
                <a:ea typeface="Microsoft YaHei"/>
                <a:sym typeface="Microsoft YaHei"/>
              </a:rPr>
              <a:t>-</a:t>
            </a:r>
            <a:endParaRPr lang="zh-CN" altLang="en-US" sz="2000" b="1" dirty="0">
              <a:solidFill>
                <a:srgbClr val="C00000"/>
              </a:solidFill>
              <a:latin typeface="Microsoft YaHei"/>
              <a:ea typeface="Microsoft YaHei"/>
              <a:sym typeface="Microsoft YaHei"/>
            </a:endParaRPr>
          </a:p>
        </p:txBody>
      </p:sp>
    </p:spTree>
    <p:custDataLst>
      <p:tags r:id="rId1"/>
    </p:custDataLst>
    <p:extLst>
      <p:ext uri="{BB962C8B-B14F-4D97-AF65-F5344CB8AC3E}">
        <p14:creationId xmlns:p14="http://schemas.microsoft.com/office/powerpoint/2010/main" val="426162783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1067843957"/>
              </p:ext>
            </p:extLst>
          </p:nvPr>
        </p:nvGraphicFramePr>
        <p:xfrm>
          <a:off x="3595688" y="746391"/>
          <a:ext cx="5175778" cy="4225391"/>
        </p:xfrm>
        <a:graphic>
          <a:graphicData uri="http://schemas.openxmlformats.org/drawingml/2006/table">
            <a:tbl>
              <a:tblPr>
                <a:tableStyleId>{E8B1032C-EA38-4F05-BA0D-38AFFFC7BED3}</a:tableStyleId>
              </a:tblPr>
              <a:tblGrid>
                <a:gridCol w="2941156"/>
                <a:gridCol w="1117311"/>
                <a:gridCol w="1117311"/>
              </a:tblGrid>
              <a:tr h="313067">
                <a:tc>
                  <a:txBody>
                    <a:bodyPr/>
                    <a:lstStyle/>
                    <a:p>
                      <a:pPr algn="ctr" fontAlgn="ctr"/>
                      <a:r>
                        <a:rPr lang="zh-CN" altLang="en-US" sz="1800" u="none" strike="noStrike" dirty="0">
                          <a:effectLst/>
                          <a:latin typeface="微软雅黑" pitchFamily="34" charset="-122"/>
                          <a:ea typeface="微软雅黑" pitchFamily="34" charset="-122"/>
                        </a:rPr>
                        <a:t>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期末余额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年初余额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非流动资产：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债权投资</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其他债权投资</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长期应收款</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长期股权投资</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其他权益工具投资</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其他非流动金融资产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投资性房地产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固定资产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在建工程</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生产性生物资产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油气资产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无形资产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dirty="0">
                          <a:effectLst/>
                          <a:latin typeface="微软雅黑" pitchFamily="34" charset="-122"/>
                          <a:ea typeface="微软雅黑" pitchFamily="34" charset="-122"/>
                        </a:rPr>
                        <a:t>　</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15" name="组合 14"/>
          <p:cNvGrpSpPr/>
          <p:nvPr/>
        </p:nvGrpSpPr>
        <p:grpSpPr>
          <a:xfrm>
            <a:off x="198121" y="1438467"/>
            <a:ext cx="3217472" cy="2585323"/>
            <a:chOff x="1503515" y="2556732"/>
            <a:chExt cx="3217709" cy="2584589"/>
          </a:xfrm>
        </p:grpSpPr>
        <p:sp>
          <p:nvSpPr>
            <p:cNvPr id="16" name="矩形 15"/>
            <p:cNvSpPr/>
            <p:nvPr/>
          </p:nvSpPr>
          <p:spPr>
            <a:xfrm>
              <a:off x="1503515" y="2556732"/>
              <a:ext cx="3217709" cy="2584589"/>
            </a:xfrm>
            <a:prstGeom prst="rect">
              <a:avLst/>
            </a:prstGeom>
            <a:ln w="19050">
              <a:solidFill>
                <a:srgbClr val="084CA1"/>
              </a:solidFill>
              <a:prstDash val="dashDot"/>
            </a:ln>
          </p:spPr>
          <p:txBody>
            <a:bodyPr wrap="square">
              <a:spAutoFit/>
            </a:bodyPr>
            <a:lstStyle/>
            <a:p>
              <a:pPr>
                <a:lnSpc>
                  <a:spcPct val="150000"/>
                </a:lnSpc>
                <a:buClr>
                  <a:srgbClr val="4276AA"/>
                </a:buClr>
              </a:pPr>
              <a:r>
                <a:rPr lang="zh-CN" altLang="en-US" sz="1800" b="1" dirty="0" smtClean="0">
                  <a:latin typeface="Microsoft YaHei"/>
                  <a:ea typeface="Microsoft YaHei"/>
                  <a:sym typeface="Microsoft YaHei"/>
                </a:rPr>
                <a:t>生产性生物资产</a:t>
              </a:r>
              <a:endParaRPr lang="en-US" altLang="zh-CN" sz="1800" b="1"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zh-CN" altLang="en-US" sz="1800" dirty="0" smtClean="0">
                  <a:latin typeface="Microsoft YaHei"/>
                  <a:ea typeface="Microsoft YaHei"/>
                  <a:sym typeface="Microsoft YaHei"/>
                </a:rPr>
                <a:t>“生产性生物资产” </a:t>
              </a:r>
              <a:r>
                <a:rPr lang="zh-CN" altLang="en-US" sz="1800" dirty="0">
                  <a:latin typeface="Microsoft YaHei"/>
                  <a:ea typeface="Microsoft YaHei"/>
                  <a:sym typeface="Microsoft YaHei"/>
                </a:rPr>
                <a:t>科目的期末余额</a:t>
              </a:r>
            </a:p>
            <a:p>
              <a:pPr marL="285750" indent="-285750">
                <a:lnSpc>
                  <a:spcPct val="150000"/>
                </a:lnSpc>
                <a:buClr>
                  <a:srgbClr val="084CA1"/>
                </a:buClr>
                <a:buFont typeface="Wingdings" panose="05000000000000000000" pitchFamily="2" charset="2"/>
                <a:buChar char="p"/>
              </a:pPr>
              <a:r>
                <a:rPr lang="zh-CN" altLang="en-US" sz="1800" dirty="0" smtClean="0">
                  <a:latin typeface="Microsoft YaHei"/>
                  <a:ea typeface="Microsoft YaHei"/>
                  <a:sym typeface="Microsoft YaHei"/>
                </a:rPr>
                <a:t>“生产性生物资产累计折旧”和“生产性生物资产减值准备”科目</a:t>
              </a:r>
              <a:r>
                <a:rPr lang="zh-CN" altLang="en-US" sz="1800" dirty="0">
                  <a:latin typeface="Microsoft YaHei"/>
                  <a:ea typeface="Microsoft YaHei"/>
                  <a:sym typeface="Microsoft YaHei"/>
                </a:rPr>
                <a:t>期末余额</a:t>
              </a:r>
            </a:p>
          </p:txBody>
        </p:sp>
        <p:cxnSp>
          <p:nvCxnSpPr>
            <p:cNvPr id="18" name="直接连接符 17"/>
            <p:cNvCxnSpPr/>
            <p:nvPr/>
          </p:nvCxnSpPr>
          <p:spPr>
            <a:xfrm>
              <a:off x="1615338" y="2960214"/>
              <a:ext cx="1588039"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grpSp>
        <p:nvGrpSpPr>
          <p:cNvPr id="27" name="组合 26"/>
          <p:cNvGrpSpPr/>
          <p:nvPr/>
        </p:nvGrpSpPr>
        <p:grpSpPr>
          <a:xfrm>
            <a:off x="1793424" y="3913861"/>
            <a:ext cx="3708741" cy="482475"/>
            <a:chOff x="3147949" y="2304565"/>
            <a:chExt cx="3379488" cy="482418"/>
          </a:xfrm>
        </p:grpSpPr>
        <p:sp>
          <p:nvSpPr>
            <p:cNvPr id="28" name="矩形 27"/>
            <p:cNvSpPr/>
            <p:nvPr/>
          </p:nvSpPr>
          <p:spPr bwMode="auto">
            <a:xfrm>
              <a:off x="4761866" y="2489256"/>
              <a:ext cx="1765571" cy="297727"/>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29" name="直接连接符 28"/>
            <p:cNvCxnSpPr>
              <a:stCxn id="28" idx="1"/>
            </p:cNvCxnSpPr>
            <p:nvPr/>
          </p:nvCxnSpPr>
          <p:spPr>
            <a:xfrm flipH="1" flipV="1">
              <a:off x="3222538" y="2627785"/>
              <a:ext cx="1539328" cy="10335"/>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3240295" y="2453804"/>
              <a:ext cx="2817" cy="190309"/>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31" name="椭圆 30"/>
            <p:cNvSpPr/>
            <p:nvPr/>
          </p:nvSpPr>
          <p:spPr bwMode="auto">
            <a:xfrm>
              <a:off x="3147949" y="2304565"/>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
        <p:nvSpPr>
          <p:cNvPr id="32" name="文本框 35"/>
          <p:cNvSpPr txBox="1"/>
          <p:nvPr/>
        </p:nvSpPr>
        <p:spPr>
          <a:xfrm>
            <a:off x="368228" y="2541747"/>
            <a:ext cx="386080" cy="398780"/>
          </a:xfrm>
          <a:prstGeom prst="rect">
            <a:avLst/>
          </a:prstGeom>
          <a:noFill/>
          <a:ln>
            <a:noFill/>
          </a:ln>
        </p:spPr>
        <p:txBody>
          <a:bodyPr wrap="square" rtlCol="0">
            <a:spAutoFit/>
          </a:bodyPr>
          <a:lstStyle/>
          <a:p>
            <a:pPr algn="ctr"/>
            <a:r>
              <a:rPr lang="en-US" altLang="zh-CN" sz="2000" b="1" dirty="0" smtClean="0">
                <a:solidFill>
                  <a:srgbClr val="C00000"/>
                </a:solidFill>
                <a:latin typeface="Microsoft YaHei"/>
                <a:ea typeface="Microsoft YaHei"/>
                <a:sym typeface="Microsoft YaHei"/>
              </a:rPr>
              <a:t>-</a:t>
            </a:r>
            <a:endParaRPr lang="zh-CN" altLang="en-US" sz="2000" b="1" dirty="0">
              <a:solidFill>
                <a:srgbClr val="C00000"/>
              </a:solidFill>
              <a:latin typeface="Microsoft YaHei"/>
              <a:ea typeface="Microsoft YaHei"/>
              <a:sym typeface="Microsoft YaHei"/>
            </a:endParaRPr>
          </a:p>
        </p:txBody>
      </p:sp>
    </p:spTree>
    <p:custDataLst>
      <p:tags r:id="rId1"/>
    </p:custDataLst>
    <p:extLst>
      <p:ext uri="{BB962C8B-B14F-4D97-AF65-F5344CB8AC3E}">
        <p14:creationId xmlns:p14="http://schemas.microsoft.com/office/powerpoint/2010/main" val="202741463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128821911"/>
              </p:ext>
            </p:extLst>
          </p:nvPr>
        </p:nvGraphicFramePr>
        <p:xfrm>
          <a:off x="3595688" y="746391"/>
          <a:ext cx="5175778" cy="4225391"/>
        </p:xfrm>
        <a:graphic>
          <a:graphicData uri="http://schemas.openxmlformats.org/drawingml/2006/table">
            <a:tbl>
              <a:tblPr>
                <a:tableStyleId>{E8B1032C-EA38-4F05-BA0D-38AFFFC7BED3}</a:tableStyleId>
              </a:tblPr>
              <a:tblGrid>
                <a:gridCol w="2941156"/>
                <a:gridCol w="1117311"/>
                <a:gridCol w="1117311"/>
              </a:tblGrid>
              <a:tr h="313067">
                <a:tc>
                  <a:txBody>
                    <a:bodyPr/>
                    <a:lstStyle/>
                    <a:p>
                      <a:pPr algn="ctr" fontAlgn="ctr"/>
                      <a:r>
                        <a:rPr lang="zh-CN" altLang="en-US" sz="1800" u="none" strike="noStrike" dirty="0">
                          <a:effectLst/>
                          <a:latin typeface="微软雅黑" pitchFamily="34" charset="-122"/>
                          <a:ea typeface="微软雅黑" pitchFamily="34" charset="-122"/>
                        </a:rPr>
                        <a:t>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期末余额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年初余额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非流动资产：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债权投资</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其他债权投资</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长期应收款</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长期股权投资</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其他权益工具投资</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其他非流动金融资产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投资性房地产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固定资产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在建工程</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生产性生物资产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油气资产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无形资产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dirty="0">
                          <a:effectLst/>
                          <a:latin typeface="微软雅黑" pitchFamily="34" charset="-122"/>
                          <a:ea typeface="微软雅黑" pitchFamily="34" charset="-122"/>
                        </a:rPr>
                        <a:t>　</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15" name="组合 14"/>
          <p:cNvGrpSpPr/>
          <p:nvPr/>
        </p:nvGrpSpPr>
        <p:grpSpPr>
          <a:xfrm>
            <a:off x="198121" y="2132171"/>
            <a:ext cx="3217472" cy="2169825"/>
            <a:chOff x="1503515" y="2556732"/>
            <a:chExt cx="3217709" cy="2169209"/>
          </a:xfrm>
        </p:grpSpPr>
        <p:sp>
          <p:nvSpPr>
            <p:cNvPr id="16" name="矩形 15"/>
            <p:cNvSpPr/>
            <p:nvPr/>
          </p:nvSpPr>
          <p:spPr>
            <a:xfrm>
              <a:off x="1503515" y="2556732"/>
              <a:ext cx="3217709" cy="2169209"/>
            </a:xfrm>
            <a:prstGeom prst="rect">
              <a:avLst/>
            </a:prstGeom>
            <a:ln w="19050">
              <a:solidFill>
                <a:srgbClr val="084CA1"/>
              </a:solidFill>
              <a:prstDash val="dashDot"/>
            </a:ln>
          </p:spPr>
          <p:txBody>
            <a:bodyPr wrap="square">
              <a:spAutoFit/>
            </a:bodyPr>
            <a:lstStyle/>
            <a:p>
              <a:pPr>
                <a:lnSpc>
                  <a:spcPct val="150000"/>
                </a:lnSpc>
                <a:buClr>
                  <a:srgbClr val="4276AA"/>
                </a:buClr>
              </a:pPr>
              <a:r>
                <a:rPr lang="zh-CN" altLang="en-US" sz="1800" b="1" dirty="0">
                  <a:latin typeface="Microsoft YaHei"/>
                  <a:ea typeface="Microsoft YaHei"/>
                  <a:sym typeface="Microsoft YaHei"/>
                </a:rPr>
                <a:t>油气</a:t>
              </a:r>
              <a:r>
                <a:rPr lang="zh-CN" altLang="en-US" sz="1800" b="1" dirty="0" smtClean="0">
                  <a:latin typeface="Microsoft YaHei"/>
                  <a:ea typeface="Microsoft YaHei"/>
                  <a:sym typeface="Microsoft YaHei"/>
                </a:rPr>
                <a:t>资产</a:t>
              </a:r>
              <a:endParaRPr lang="en-US" altLang="zh-CN" sz="1800" b="1"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zh-CN" altLang="en-US" sz="1800" dirty="0" smtClean="0">
                  <a:latin typeface="Microsoft YaHei"/>
                  <a:ea typeface="Microsoft YaHei"/>
                  <a:sym typeface="Microsoft YaHei"/>
                </a:rPr>
                <a:t>“油气资产” </a:t>
              </a:r>
              <a:r>
                <a:rPr lang="zh-CN" altLang="en-US" sz="1800" dirty="0">
                  <a:latin typeface="Microsoft YaHei"/>
                  <a:ea typeface="Microsoft YaHei"/>
                  <a:sym typeface="Microsoft YaHei"/>
                </a:rPr>
                <a:t>科目的期末余额</a:t>
              </a:r>
            </a:p>
            <a:p>
              <a:pPr marL="285750" indent="-285750">
                <a:lnSpc>
                  <a:spcPct val="150000"/>
                </a:lnSpc>
                <a:buClr>
                  <a:srgbClr val="084CA1"/>
                </a:buClr>
                <a:buFont typeface="Wingdings" panose="05000000000000000000" pitchFamily="2" charset="2"/>
                <a:buChar char="p"/>
              </a:pPr>
              <a:r>
                <a:rPr lang="zh-CN" altLang="en-US" sz="1800" dirty="0" smtClean="0">
                  <a:latin typeface="Microsoft YaHei"/>
                  <a:ea typeface="Microsoft YaHei"/>
                  <a:sym typeface="Microsoft YaHei"/>
                </a:rPr>
                <a:t>“累计折耗”和“油气资产减值准备”科目</a:t>
              </a:r>
              <a:r>
                <a:rPr lang="zh-CN" altLang="en-US" sz="1800" dirty="0">
                  <a:latin typeface="Microsoft YaHei"/>
                  <a:ea typeface="Microsoft YaHei"/>
                  <a:sym typeface="Microsoft YaHei"/>
                </a:rPr>
                <a:t>期末余额</a:t>
              </a:r>
            </a:p>
          </p:txBody>
        </p:sp>
        <p:cxnSp>
          <p:nvCxnSpPr>
            <p:cNvPr id="18" name="直接连接符 17"/>
            <p:cNvCxnSpPr/>
            <p:nvPr/>
          </p:nvCxnSpPr>
          <p:spPr>
            <a:xfrm>
              <a:off x="1615338" y="2960214"/>
              <a:ext cx="923820"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grpSp>
        <p:nvGrpSpPr>
          <p:cNvPr id="27" name="组合 26"/>
          <p:cNvGrpSpPr/>
          <p:nvPr/>
        </p:nvGrpSpPr>
        <p:grpSpPr>
          <a:xfrm>
            <a:off x="1793424" y="4213415"/>
            <a:ext cx="3030825" cy="482475"/>
            <a:chOff x="3147949" y="2304565"/>
            <a:chExt cx="2761756" cy="482418"/>
          </a:xfrm>
        </p:grpSpPr>
        <p:sp>
          <p:nvSpPr>
            <p:cNvPr id="28" name="矩形 27"/>
            <p:cNvSpPr/>
            <p:nvPr/>
          </p:nvSpPr>
          <p:spPr bwMode="auto">
            <a:xfrm>
              <a:off x="4761867" y="2489256"/>
              <a:ext cx="1147838" cy="297727"/>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29" name="直接连接符 28"/>
            <p:cNvCxnSpPr>
              <a:stCxn id="28" idx="1"/>
            </p:cNvCxnSpPr>
            <p:nvPr/>
          </p:nvCxnSpPr>
          <p:spPr>
            <a:xfrm flipH="1" flipV="1">
              <a:off x="3222539" y="2627785"/>
              <a:ext cx="1539328" cy="10335"/>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3240295" y="2453804"/>
              <a:ext cx="2817" cy="190309"/>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31" name="椭圆 30"/>
            <p:cNvSpPr/>
            <p:nvPr/>
          </p:nvSpPr>
          <p:spPr bwMode="auto">
            <a:xfrm>
              <a:off x="3147949" y="2304565"/>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
        <p:nvSpPr>
          <p:cNvPr id="32" name="文本框 35"/>
          <p:cNvSpPr txBox="1"/>
          <p:nvPr/>
        </p:nvSpPr>
        <p:spPr>
          <a:xfrm>
            <a:off x="368228" y="3235451"/>
            <a:ext cx="386080" cy="398780"/>
          </a:xfrm>
          <a:prstGeom prst="rect">
            <a:avLst/>
          </a:prstGeom>
          <a:noFill/>
          <a:ln>
            <a:noFill/>
          </a:ln>
        </p:spPr>
        <p:txBody>
          <a:bodyPr wrap="square" rtlCol="0">
            <a:spAutoFit/>
          </a:bodyPr>
          <a:lstStyle/>
          <a:p>
            <a:pPr algn="ctr"/>
            <a:r>
              <a:rPr lang="en-US" altLang="zh-CN" sz="2000" b="1" dirty="0" smtClean="0">
                <a:solidFill>
                  <a:srgbClr val="C00000"/>
                </a:solidFill>
                <a:latin typeface="Microsoft YaHei"/>
                <a:ea typeface="Microsoft YaHei"/>
                <a:sym typeface="Microsoft YaHei"/>
              </a:rPr>
              <a:t>-</a:t>
            </a:r>
            <a:endParaRPr lang="zh-CN" altLang="en-US" sz="2000" b="1" dirty="0">
              <a:solidFill>
                <a:srgbClr val="C00000"/>
              </a:solidFill>
              <a:latin typeface="Microsoft YaHei"/>
              <a:ea typeface="Microsoft YaHei"/>
              <a:sym typeface="Microsoft YaHei"/>
            </a:endParaRPr>
          </a:p>
        </p:txBody>
      </p:sp>
    </p:spTree>
    <p:custDataLst>
      <p:tags r:id="rId1"/>
    </p:custDataLst>
    <p:extLst>
      <p:ext uri="{BB962C8B-B14F-4D97-AF65-F5344CB8AC3E}">
        <p14:creationId xmlns:p14="http://schemas.microsoft.com/office/powerpoint/2010/main" val="417233451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2871500173"/>
              </p:ext>
            </p:extLst>
          </p:nvPr>
        </p:nvGraphicFramePr>
        <p:xfrm>
          <a:off x="3595688" y="746391"/>
          <a:ext cx="5175778" cy="4225391"/>
        </p:xfrm>
        <a:graphic>
          <a:graphicData uri="http://schemas.openxmlformats.org/drawingml/2006/table">
            <a:tbl>
              <a:tblPr>
                <a:tableStyleId>{E8B1032C-EA38-4F05-BA0D-38AFFFC7BED3}</a:tableStyleId>
              </a:tblPr>
              <a:tblGrid>
                <a:gridCol w="2941156"/>
                <a:gridCol w="1117311"/>
                <a:gridCol w="1117311"/>
              </a:tblGrid>
              <a:tr h="313067">
                <a:tc>
                  <a:txBody>
                    <a:bodyPr/>
                    <a:lstStyle/>
                    <a:p>
                      <a:pPr algn="ctr" fontAlgn="ctr"/>
                      <a:r>
                        <a:rPr lang="zh-CN" altLang="en-US" sz="1800" u="none" strike="noStrike" dirty="0">
                          <a:effectLst/>
                          <a:latin typeface="微软雅黑" pitchFamily="34" charset="-122"/>
                          <a:ea typeface="微软雅黑" pitchFamily="34" charset="-122"/>
                        </a:rPr>
                        <a:t>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期末余额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年初余额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非流动资产：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债权投资</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其他债权投资</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长期应收款</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长期股权投资</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其他权益工具投资</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其他非流动金融资产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投资性房地产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固定资产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在建工程</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生产性生物资产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油气资产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300948">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无形资产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dirty="0">
                          <a:effectLst/>
                          <a:latin typeface="微软雅黑" pitchFamily="34" charset="-122"/>
                          <a:ea typeface="微软雅黑" pitchFamily="34" charset="-122"/>
                        </a:rPr>
                        <a:t>　</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15" name="组合 14"/>
          <p:cNvGrpSpPr/>
          <p:nvPr/>
        </p:nvGrpSpPr>
        <p:grpSpPr>
          <a:xfrm>
            <a:off x="198121" y="2400193"/>
            <a:ext cx="3217472" cy="2169825"/>
            <a:chOff x="1503515" y="2556732"/>
            <a:chExt cx="3217709" cy="2169209"/>
          </a:xfrm>
        </p:grpSpPr>
        <p:sp>
          <p:nvSpPr>
            <p:cNvPr id="16" name="矩形 15"/>
            <p:cNvSpPr/>
            <p:nvPr/>
          </p:nvSpPr>
          <p:spPr>
            <a:xfrm>
              <a:off x="1503515" y="2556732"/>
              <a:ext cx="3217709" cy="2169209"/>
            </a:xfrm>
            <a:prstGeom prst="rect">
              <a:avLst/>
            </a:prstGeom>
            <a:ln w="19050">
              <a:solidFill>
                <a:srgbClr val="084CA1"/>
              </a:solidFill>
              <a:prstDash val="dashDot"/>
            </a:ln>
          </p:spPr>
          <p:txBody>
            <a:bodyPr wrap="square">
              <a:spAutoFit/>
            </a:bodyPr>
            <a:lstStyle/>
            <a:p>
              <a:pPr>
                <a:lnSpc>
                  <a:spcPct val="150000"/>
                </a:lnSpc>
                <a:buClr>
                  <a:srgbClr val="4276AA"/>
                </a:buClr>
              </a:pPr>
              <a:r>
                <a:rPr lang="zh-CN" altLang="en-US" sz="1800" b="1" dirty="0">
                  <a:latin typeface="Microsoft YaHei"/>
                  <a:ea typeface="Microsoft YaHei"/>
                  <a:sym typeface="Microsoft YaHei"/>
                </a:rPr>
                <a:t>无形</a:t>
              </a:r>
              <a:r>
                <a:rPr lang="zh-CN" altLang="en-US" sz="1800" b="1" dirty="0" smtClean="0">
                  <a:latin typeface="Microsoft YaHei"/>
                  <a:ea typeface="Microsoft YaHei"/>
                  <a:sym typeface="Microsoft YaHei"/>
                </a:rPr>
                <a:t>资产</a:t>
              </a:r>
              <a:endParaRPr lang="en-US" altLang="zh-CN" sz="1800" b="1"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zh-CN" altLang="en-US" sz="1800" dirty="0" smtClean="0">
                  <a:latin typeface="Microsoft YaHei"/>
                  <a:ea typeface="Microsoft YaHei"/>
                  <a:sym typeface="Microsoft YaHei"/>
                </a:rPr>
                <a:t>“无形资产” </a:t>
              </a:r>
              <a:r>
                <a:rPr lang="zh-CN" altLang="en-US" sz="1800" dirty="0">
                  <a:latin typeface="Microsoft YaHei"/>
                  <a:ea typeface="Microsoft YaHei"/>
                  <a:sym typeface="Microsoft YaHei"/>
                </a:rPr>
                <a:t>科目的期末余额</a:t>
              </a:r>
            </a:p>
            <a:p>
              <a:pPr marL="285750" indent="-285750">
                <a:lnSpc>
                  <a:spcPct val="150000"/>
                </a:lnSpc>
                <a:buClr>
                  <a:srgbClr val="084CA1"/>
                </a:buClr>
                <a:buFont typeface="Wingdings" panose="05000000000000000000" pitchFamily="2" charset="2"/>
                <a:buChar char="p"/>
              </a:pPr>
              <a:r>
                <a:rPr lang="zh-CN" altLang="en-US" sz="1800" dirty="0" smtClean="0">
                  <a:latin typeface="Microsoft YaHei"/>
                  <a:ea typeface="Microsoft YaHei"/>
                  <a:sym typeface="Microsoft YaHei"/>
                </a:rPr>
                <a:t>“累计摊销”</a:t>
              </a:r>
              <a:r>
                <a:rPr lang="zh-CN" altLang="en-US" sz="1800" dirty="0" smtClean="0">
                  <a:latin typeface="Microsoft YaHei"/>
                  <a:ea typeface="Microsoft YaHei"/>
                  <a:sym typeface="Microsoft YaHei"/>
                </a:rPr>
                <a:t>和</a:t>
              </a:r>
              <a:r>
                <a:rPr lang="zh-CN" altLang="en-US" sz="1800" dirty="0" smtClean="0">
                  <a:latin typeface="Microsoft YaHei"/>
                  <a:ea typeface="Microsoft YaHei"/>
                  <a:sym typeface="Microsoft YaHei"/>
                </a:rPr>
                <a:t>“无形资产</a:t>
              </a:r>
              <a:r>
                <a:rPr lang="zh-CN" altLang="en-US" sz="1800" dirty="0" smtClean="0">
                  <a:latin typeface="Microsoft YaHei"/>
                  <a:ea typeface="Microsoft YaHei"/>
                  <a:sym typeface="Microsoft YaHei"/>
                </a:rPr>
                <a:t>减值准备”科目</a:t>
              </a:r>
              <a:r>
                <a:rPr lang="zh-CN" altLang="en-US" sz="1800" dirty="0">
                  <a:latin typeface="Microsoft YaHei"/>
                  <a:ea typeface="Microsoft YaHei"/>
                  <a:sym typeface="Microsoft YaHei"/>
                </a:rPr>
                <a:t>期末余额</a:t>
              </a:r>
            </a:p>
          </p:txBody>
        </p:sp>
        <p:cxnSp>
          <p:nvCxnSpPr>
            <p:cNvPr id="18" name="直接连接符 17"/>
            <p:cNvCxnSpPr/>
            <p:nvPr/>
          </p:nvCxnSpPr>
          <p:spPr>
            <a:xfrm>
              <a:off x="1615338" y="2960214"/>
              <a:ext cx="923820"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grpSp>
        <p:nvGrpSpPr>
          <p:cNvPr id="27" name="组合 26"/>
          <p:cNvGrpSpPr/>
          <p:nvPr/>
        </p:nvGrpSpPr>
        <p:grpSpPr>
          <a:xfrm>
            <a:off x="1793424" y="4481437"/>
            <a:ext cx="3030825" cy="482475"/>
            <a:chOff x="3147949" y="2304565"/>
            <a:chExt cx="2761756" cy="482418"/>
          </a:xfrm>
        </p:grpSpPr>
        <p:sp>
          <p:nvSpPr>
            <p:cNvPr id="28" name="矩形 27"/>
            <p:cNvSpPr/>
            <p:nvPr/>
          </p:nvSpPr>
          <p:spPr bwMode="auto">
            <a:xfrm>
              <a:off x="4761867" y="2489256"/>
              <a:ext cx="1147838" cy="297727"/>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29" name="直接连接符 28"/>
            <p:cNvCxnSpPr>
              <a:stCxn id="28" idx="1"/>
            </p:cNvCxnSpPr>
            <p:nvPr/>
          </p:nvCxnSpPr>
          <p:spPr>
            <a:xfrm flipH="1" flipV="1">
              <a:off x="3222539" y="2627785"/>
              <a:ext cx="1539328" cy="10335"/>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3240295" y="2453804"/>
              <a:ext cx="2817" cy="190309"/>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31" name="椭圆 30"/>
            <p:cNvSpPr/>
            <p:nvPr/>
          </p:nvSpPr>
          <p:spPr bwMode="auto">
            <a:xfrm>
              <a:off x="3147949" y="2304565"/>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
        <p:nvSpPr>
          <p:cNvPr id="32" name="文本框 35"/>
          <p:cNvSpPr txBox="1"/>
          <p:nvPr/>
        </p:nvSpPr>
        <p:spPr>
          <a:xfrm>
            <a:off x="368228" y="3503473"/>
            <a:ext cx="386080" cy="398780"/>
          </a:xfrm>
          <a:prstGeom prst="rect">
            <a:avLst/>
          </a:prstGeom>
          <a:noFill/>
          <a:ln>
            <a:noFill/>
          </a:ln>
        </p:spPr>
        <p:txBody>
          <a:bodyPr wrap="square" rtlCol="0">
            <a:spAutoFit/>
          </a:bodyPr>
          <a:lstStyle/>
          <a:p>
            <a:pPr algn="ctr"/>
            <a:r>
              <a:rPr lang="en-US" altLang="zh-CN" sz="2000" b="1" dirty="0" smtClean="0">
                <a:solidFill>
                  <a:srgbClr val="C00000"/>
                </a:solidFill>
                <a:latin typeface="Microsoft YaHei"/>
                <a:ea typeface="Microsoft YaHei"/>
                <a:sym typeface="Microsoft YaHei"/>
              </a:rPr>
              <a:t>-</a:t>
            </a:r>
            <a:endParaRPr lang="zh-CN" altLang="en-US" sz="2000" b="1" dirty="0">
              <a:solidFill>
                <a:srgbClr val="C00000"/>
              </a:solidFill>
              <a:latin typeface="Microsoft YaHei"/>
              <a:ea typeface="Microsoft YaHei"/>
              <a:sym typeface="Microsoft YaHei"/>
            </a:endParaRPr>
          </a:p>
        </p:txBody>
      </p:sp>
    </p:spTree>
    <p:custDataLst>
      <p:tags r:id="rId1"/>
    </p:custDataLst>
    <p:extLst>
      <p:ext uri="{BB962C8B-B14F-4D97-AF65-F5344CB8AC3E}">
        <p14:creationId xmlns:p14="http://schemas.microsoft.com/office/powerpoint/2010/main" val="37879388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1945218884"/>
              </p:ext>
            </p:extLst>
          </p:nvPr>
        </p:nvGraphicFramePr>
        <p:xfrm>
          <a:off x="3595688" y="746391"/>
          <a:ext cx="5175778" cy="3184145"/>
        </p:xfrm>
        <a:graphic>
          <a:graphicData uri="http://schemas.openxmlformats.org/drawingml/2006/table">
            <a:tbl>
              <a:tblPr>
                <a:tableStyleId>{E8B1032C-EA38-4F05-BA0D-38AFFFC7BED3}</a:tableStyleId>
              </a:tblPr>
              <a:tblGrid>
                <a:gridCol w="2941156"/>
                <a:gridCol w="1117311"/>
                <a:gridCol w="1117311"/>
              </a:tblGrid>
              <a:tr h="470489">
                <a:tc>
                  <a:txBody>
                    <a:bodyPr/>
                    <a:lstStyle/>
                    <a:p>
                      <a:pPr algn="ctr" fontAlgn="ctr"/>
                      <a:r>
                        <a:rPr lang="zh-CN" altLang="en-US" sz="1800" u="none" strike="noStrike" dirty="0">
                          <a:effectLst/>
                          <a:latin typeface="微软雅黑" pitchFamily="34" charset="-122"/>
                          <a:ea typeface="微软雅黑" pitchFamily="34" charset="-122"/>
                        </a:rPr>
                        <a:t>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期末余额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年初余额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452276">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开发支出</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452276">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商誉</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452276">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长期待摊费用</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452276">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递延所得税资产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452276">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其他非流动资产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452276">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非流动资产合计</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dirty="0">
                          <a:effectLst/>
                          <a:latin typeface="微软雅黑" pitchFamily="34" charset="-122"/>
                          <a:ea typeface="微软雅黑" pitchFamily="34" charset="-122"/>
                        </a:rPr>
                        <a:t>　</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19" name="组合 18"/>
          <p:cNvGrpSpPr/>
          <p:nvPr/>
        </p:nvGrpSpPr>
        <p:grpSpPr>
          <a:xfrm>
            <a:off x="198121" y="1858429"/>
            <a:ext cx="3217472" cy="1754326"/>
            <a:chOff x="1503515" y="2342298"/>
            <a:chExt cx="3217709" cy="1753827"/>
          </a:xfrm>
        </p:grpSpPr>
        <p:sp>
          <p:nvSpPr>
            <p:cNvPr id="20" name="矩形 19"/>
            <p:cNvSpPr/>
            <p:nvPr/>
          </p:nvSpPr>
          <p:spPr>
            <a:xfrm>
              <a:off x="1503515" y="2342298"/>
              <a:ext cx="3217709" cy="1753827"/>
            </a:xfrm>
            <a:prstGeom prst="rect">
              <a:avLst/>
            </a:prstGeom>
            <a:ln w="19050">
              <a:solidFill>
                <a:srgbClr val="084CA1"/>
              </a:solidFill>
              <a:prstDash val="dashDot"/>
            </a:ln>
          </p:spPr>
          <p:txBody>
            <a:bodyPr wrap="square">
              <a:spAutoFit/>
            </a:bodyPr>
            <a:lstStyle/>
            <a:p>
              <a:pPr>
                <a:lnSpc>
                  <a:spcPct val="150000"/>
                </a:lnSpc>
              </a:pPr>
              <a:r>
                <a:rPr lang="zh-CN" altLang="en-US" sz="1800" b="1" dirty="0">
                  <a:latin typeface="Microsoft YaHei"/>
                  <a:ea typeface="Microsoft YaHei"/>
                  <a:sym typeface="Microsoft YaHei"/>
                </a:rPr>
                <a:t>开发支出</a:t>
              </a:r>
              <a:endParaRPr lang="zh-CN" altLang="en-US" sz="1800" b="1"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en-US" altLang="zh-CN" sz="1800" dirty="0" smtClean="0">
                  <a:latin typeface="Microsoft YaHei"/>
                  <a:ea typeface="Microsoft YaHei"/>
                  <a:sym typeface="Microsoft YaHei"/>
                </a:rPr>
                <a:t>“</a:t>
              </a:r>
              <a:r>
                <a:rPr lang="zh-CN" altLang="en-US" sz="1800" dirty="0">
                  <a:latin typeface="Microsoft YaHei"/>
                  <a:ea typeface="Microsoft YaHei"/>
                  <a:sym typeface="Microsoft YaHei"/>
                </a:rPr>
                <a:t>研发支出</a:t>
              </a:r>
              <a:r>
                <a:rPr lang="en-US" altLang="zh-CN" sz="1800" dirty="0" smtClean="0">
                  <a:latin typeface="Microsoft YaHei"/>
                  <a:ea typeface="Microsoft YaHei"/>
                  <a:sym typeface="Microsoft YaHei"/>
                </a:rPr>
                <a:t>”</a:t>
              </a:r>
              <a:r>
                <a:rPr lang="zh-CN" altLang="en-US" sz="1800" dirty="0" smtClean="0">
                  <a:latin typeface="Microsoft YaHei"/>
                  <a:ea typeface="Microsoft YaHei"/>
                  <a:sym typeface="Microsoft YaHei"/>
                </a:rPr>
                <a:t>科目中所属的“资本化支出”明细科目期末余额</a:t>
              </a:r>
            </a:p>
          </p:txBody>
        </p:sp>
        <p:cxnSp>
          <p:nvCxnSpPr>
            <p:cNvPr id="21" name="直接连接符 20"/>
            <p:cNvCxnSpPr/>
            <p:nvPr/>
          </p:nvCxnSpPr>
          <p:spPr>
            <a:xfrm>
              <a:off x="1615338" y="2757070"/>
              <a:ext cx="923820"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a:off x="2006889" y="1233283"/>
            <a:ext cx="2817360" cy="736205"/>
            <a:chOff x="3130550" y="2423568"/>
            <a:chExt cx="2573139" cy="736112"/>
          </a:xfrm>
        </p:grpSpPr>
        <p:sp>
          <p:nvSpPr>
            <p:cNvPr id="23" name="矩形 22"/>
            <p:cNvSpPr/>
            <p:nvPr/>
          </p:nvSpPr>
          <p:spPr bwMode="auto">
            <a:xfrm>
              <a:off x="4679384" y="2423568"/>
              <a:ext cx="1024305" cy="437118"/>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24" name="直接连接符 23"/>
            <p:cNvCxnSpPr/>
            <p:nvPr/>
          </p:nvCxnSpPr>
          <p:spPr>
            <a:xfrm flipH="1" flipV="1">
              <a:off x="3232758" y="2623258"/>
              <a:ext cx="1446626" cy="2"/>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3222531" y="2638425"/>
              <a:ext cx="0" cy="285318"/>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26" name="椭圆 25"/>
            <p:cNvSpPr/>
            <p:nvPr/>
          </p:nvSpPr>
          <p:spPr bwMode="auto">
            <a:xfrm>
              <a:off x="3130550" y="2974989"/>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Tree>
    <p:custDataLst>
      <p:tags r:id="rId1"/>
    </p:custDataLst>
    <p:extLst>
      <p:ext uri="{BB962C8B-B14F-4D97-AF65-F5344CB8AC3E}">
        <p14:creationId xmlns:p14="http://schemas.microsoft.com/office/powerpoint/2010/main" val="490407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3157995359"/>
              </p:ext>
            </p:extLst>
          </p:nvPr>
        </p:nvGraphicFramePr>
        <p:xfrm>
          <a:off x="3595688" y="746391"/>
          <a:ext cx="5175778" cy="3184145"/>
        </p:xfrm>
        <a:graphic>
          <a:graphicData uri="http://schemas.openxmlformats.org/drawingml/2006/table">
            <a:tbl>
              <a:tblPr>
                <a:tableStyleId>{E8B1032C-EA38-4F05-BA0D-38AFFFC7BED3}</a:tableStyleId>
              </a:tblPr>
              <a:tblGrid>
                <a:gridCol w="2941156"/>
                <a:gridCol w="1117311"/>
                <a:gridCol w="1117311"/>
              </a:tblGrid>
              <a:tr h="470489">
                <a:tc>
                  <a:txBody>
                    <a:bodyPr/>
                    <a:lstStyle/>
                    <a:p>
                      <a:pPr algn="ctr" fontAlgn="ctr"/>
                      <a:r>
                        <a:rPr lang="zh-CN" altLang="en-US" sz="1800" u="none" strike="noStrike" dirty="0">
                          <a:effectLst/>
                          <a:latin typeface="微软雅黑" pitchFamily="34" charset="-122"/>
                          <a:ea typeface="微软雅黑" pitchFamily="34" charset="-122"/>
                        </a:rPr>
                        <a:t>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期末余额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年初余额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452276">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开发支出</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452276">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商誉</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452276">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长期待摊费用</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452276">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递延所得税资产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452276">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其他非流动资产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452276">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非流动资产合计</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dirty="0">
                          <a:effectLst/>
                          <a:latin typeface="微软雅黑" pitchFamily="34" charset="-122"/>
                          <a:ea typeface="微软雅黑" pitchFamily="34" charset="-122"/>
                        </a:rPr>
                        <a:t>　</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19" name="组合 18"/>
          <p:cNvGrpSpPr/>
          <p:nvPr/>
        </p:nvGrpSpPr>
        <p:grpSpPr>
          <a:xfrm>
            <a:off x="198121" y="2315643"/>
            <a:ext cx="3217472" cy="1754326"/>
            <a:chOff x="1503515" y="2342298"/>
            <a:chExt cx="3217709" cy="1753827"/>
          </a:xfrm>
        </p:grpSpPr>
        <p:sp>
          <p:nvSpPr>
            <p:cNvPr id="20" name="矩形 19"/>
            <p:cNvSpPr/>
            <p:nvPr/>
          </p:nvSpPr>
          <p:spPr>
            <a:xfrm>
              <a:off x="1503515" y="2342298"/>
              <a:ext cx="3217709" cy="1753827"/>
            </a:xfrm>
            <a:prstGeom prst="rect">
              <a:avLst/>
            </a:prstGeom>
            <a:ln w="19050">
              <a:solidFill>
                <a:srgbClr val="084CA1"/>
              </a:solidFill>
              <a:prstDash val="dashDot"/>
            </a:ln>
          </p:spPr>
          <p:txBody>
            <a:bodyPr wrap="square">
              <a:spAutoFit/>
            </a:bodyPr>
            <a:lstStyle/>
            <a:p>
              <a:pPr>
                <a:lnSpc>
                  <a:spcPct val="150000"/>
                </a:lnSpc>
              </a:pPr>
              <a:r>
                <a:rPr lang="zh-CN" altLang="en-US" sz="1800" b="1" dirty="0">
                  <a:latin typeface="Microsoft YaHei"/>
                  <a:ea typeface="Microsoft YaHei"/>
                  <a:sym typeface="Microsoft YaHei"/>
                </a:rPr>
                <a:t>商誉</a:t>
              </a:r>
              <a:endParaRPr lang="zh-CN" altLang="en-US" sz="1800" b="1"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en-US" altLang="zh-CN" sz="1800" dirty="0" smtClean="0">
                  <a:latin typeface="Microsoft YaHei"/>
                  <a:ea typeface="Microsoft YaHei"/>
                  <a:sym typeface="Microsoft YaHei"/>
                </a:rPr>
                <a:t>“</a:t>
              </a:r>
              <a:r>
                <a:rPr lang="zh-CN" altLang="en-US" sz="1800" dirty="0">
                  <a:latin typeface="Microsoft YaHei"/>
                  <a:ea typeface="Microsoft YaHei"/>
                  <a:sym typeface="Microsoft YaHei"/>
                </a:rPr>
                <a:t>商誉</a:t>
              </a:r>
              <a:r>
                <a:rPr lang="en-US" altLang="zh-CN" sz="1800" dirty="0" smtClean="0">
                  <a:latin typeface="Microsoft YaHei"/>
                  <a:ea typeface="Microsoft YaHei"/>
                  <a:sym typeface="Microsoft YaHei"/>
                </a:rPr>
                <a:t>”</a:t>
              </a:r>
              <a:r>
                <a:rPr lang="zh-CN" altLang="en-US" sz="1800" dirty="0" smtClean="0">
                  <a:latin typeface="Microsoft YaHei"/>
                  <a:ea typeface="Microsoft YaHei"/>
                  <a:sym typeface="Microsoft YaHei"/>
                </a:rPr>
                <a:t>科目期末余额</a:t>
              </a:r>
              <a:endParaRPr lang="en-US" altLang="zh-CN" sz="1800"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en-US" altLang="zh-CN" sz="1800" dirty="0" smtClean="0">
                  <a:latin typeface="Microsoft YaHei"/>
                  <a:ea typeface="Microsoft YaHei"/>
                  <a:sym typeface="Microsoft YaHei"/>
                </a:rPr>
                <a:t>“</a:t>
              </a:r>
              <a:r>
                <a:rPr lang="zh-CN" altLang="en-US" sz="1800" dirty="0">
                  <a:latin typeface="Microsoft YaHei"/>
                  <a:ea typeface="Microsoft YaHei"/>
                  <a:sym typeface="Microsoft YaHei"/>
                </a:rPr>
                <a:t>商誉</a:t>
              </a:r>
              <a:r>
                <a:rPr lang="zh-CN" altLang="en-US" sz="1800" dirty="0" smtClean="0">
                  <a:latin typeface="Microsoft YaHei"/>
                  <a:ea typeface="Microsoft YaHei"/>
                  <a:sym typeface="Microsoft YaHei"/>
                </a:rPr>
                <a:t>减</a:t>
              </a:r>
              <a:r>
                <a:rPr lang="zh-CN" altLang="en-US" sz="1800" dirty="0" smtClean="0">
                  <a:latin typeface="Microsoft YaHei"/>
                  <a:ea typeface="Microsoft YaHei"/>
                  <a:sym typeface="Microsoft YaHei"/>
                </a:rPr>
                <a:t>值准备”科目期末余额</a:t>
              </a:r>
              <a:endParaRPr lang="en-US" altLang="zh-CN" sz="1800" dirty="0">
                <a:latin typeface="Microsoft YaHei"/>
                <a:ea typeface="Microsoft YaHei"/>
                <a:sym typeface="Microsoft YaHei"/>
              </a:endParaRPr>
            </a:p>
          </p:txBody>
        </p:sp>
        <p:cxnSp>
          <p:nvCxnSpPr>
            <p:cNvPr id="21" name="直接连接符 20"/>
            <p:cNvCxnSpPr/>
            <p:nvPr/>
          </p:nvCxnSpPr>
          <p:spPr>
            <a:xfrm>
              <a:off x="1615338" y="2757070"/>
              <a:ext cx="517491"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a:off x="2006889" y="1690497"/>
            <a:ext cx="2307430" cy="736205"/>
            <a:chOff x="3130550" y="2423568"/>
            <a:chExt cx="2107412" cy="736112"/>
          </a:xfrm>
        </p:grpSpPr>
        <p:sp>
          <p:nvSpPr>
            <p:cNvPr id="23" name="矩形 22"/>
            <p:cNvSpPr/>
            <p:nvPr/>
          </p:nvSpPr>
          <p:spPr bwMode="auto">
            <a:xfrm>
              <a:off x="4679384" y="2423568"/>
              <a:ext cx="558578" cy="437118"/>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24" name="直接连接符 23"/>
            <p:cNvCxnSpPr/>
            <p:nvPr/>
          </p:nvCxnSpPr>
          <p:spPr>
            <a:xfrm flipH="1" flipV="1">
              <a:off x="3232758" y="2623258"/>
              <a:ext cx="1446626" cy="2"/>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3222531" y="2638425"/>
              <a:ext cx="0" cy="285318"/>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26" name="椭圆 25"/>
            <p:cNvSpPr/>
            <p:nvPr/>
          </p:nvSpPr>
          <p:spPr bwMode="auto">
            <a:xfrm>
              <a:off x="3130550" y="2974989"/>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
        <p:nvSpPr>
          <p:cNvPr id="33" name="文本框 35"/>
          <p:cNvSpPr txBox="1"/>
          <p:nvPr/>
        </p:nvSpPr>
        <p:spPr>
          <a:xfrm>
            <a:off x="444428" y="3011970"/>
            <a:ext cx="386080" cy="398780"/>
          </a:xfrm>
          <a:prstGeom prst="rect">
            <a:avLst/>
          </a:prstGeom>
          <a:noFill/>
          <a:ln>
            <a:noFill/>
          </a:ln>
        </p:spPr>
        <p:txBody>
          <a:bodyPr wrap="square" rtlCol="0">
            <a:spAutoFit/>
          </a:bodyPr>
          <a:lstStyle/>
          <a:p>
            <a:pPr algn="ctr"/>
            <a:r>
              <a:rPr lang="en-US" altLang="zh-CN" sz="2000" b="1" dirty="0" smtClean="0">
                <a:solidFill>
                  <a:srgbClr val="C00000"/>
                </a:solidFill>
                <a:latin typeface="Microsoft YaHei"/>
                <a:ea typeface="Microsoft YaHei"/>
                <a:sym typeface="Microsoft YaHei"/>
              </a:rPr>
              <a:t>-</a:t>
            </a:r>
            <a:endParaRPr lang="zh-CN" altLang="en-US" sz="2000" b="1" dirty="0">
              <a:solidFill>
                <a:srgbClr val="C00000"/>
              </a:solidFill>
              <a:latin typeface="Microsoft YaHei"/>
              <a:ea typeface="Microsoft YaHei"/>
              <a:sym typeface="Microsoft YaHei"/>
            </a:endParaRPr>
          </a:p>
        </p:txBody>
      </p:sp>
    </p:spTree>
    <p:custDataLst>
      <p:tags r:id="rId1"/>
    </p:custDataLst>
    <p:extLst>
      <p:ext uri="{BB962C8B-B14F-4D97-AF65-F5344CB8AC3E}">
        <p14:creationId xmlns:p14="http://schemas.microsoft.com/office/powerpoint/2010/main" val="32073083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277336230"/>
              </p:ext>
            </p:extLst>
          </p:nvPr>
        </p:nvGraphicFramePr>
        <p:xfrm>
          <a:off x="3595688" y="746391"/>
          <a:ext cx="5175778" cy="3184145"/>
        </p:xfrm>
        <a:graphic>
          <a:graphicData uri="http://schemas.openxmlformats.org/drawingml/2006/table">
            <a:tbl>
              <a:tblPr>
                <a:tableStyleId>{E8B1032C-EA38-4F05-BA0D-38AFFFC7BED3}</a:tableStyleId>
              </a:tblPr>
              <a:tblGrid>
                <a:gridCol w="2941156"/>
                <a:gridCol w="1117311"/>
                <a:gridCol w="1117311"/>
              </a:tblGrid>
              <a:tr h="470489">
                <a:tc>
                  <a:txBody>
                    <a:bodyPr/>
                    <a:lstStyle/>
                    <a:p>
                      <a:pPr algn="ctr" fontAlgn="ctr"/>
                      <a:r>
                        <a:rPr lang="zh-CN" altLang="en-US" sz="1800" u="none" strike="noStrike" dirty="0">
                          <a:effectLst/>
                          <a:latin typeface="微软雅黑" pitchFamily="34" charset="-122"/>
                          <a:ea typeface="微软雅黑" pitchFamily="34" charset="-122"/>
                        </a:rPr>
                        <a:t>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期末余额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年初余额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452276">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开发支出</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452276">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商誉</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452276">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长期待摊费用</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452276">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递延所得税资产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452276">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其他非流动资产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452276">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非流动资产合计</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dirty="0">
                          <a:effectLst/>
                          <a:latin typeface="微软雅黑" pitchFamily="34" charset="-122"/>
                          <a:ea typeface="微软雅黑" pitchFamily="34" charset="-122"/>
                        </a:rPr>
                        <a:t>　</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19" name="组合 18"/>
          <p:cNvGrpSpPr/>
          <p:nvPr/>
        </p:nvGrpSpPr>
        <p:grpSpPr>
          <a:xfrm>
            <a:off x="198121" y="2757091"/>
            <a:ext cx="3217472" cy="2169825"/>
            <a:chOff x="1503515" y="2342298"/>
            <a:chExt cx="3217709" cy="2169208"/>
          </a:xfrm>
        </p:grpSpPr>
        <p:sp>
          <p:nvSpPr>
            <p:cNvPr id="20" name="矩形 19"/>
            <p:cNvSpPr/>
            <p:nvPr/>
          </p:nvSpPr>
          <p:spPr>
            <a:xfrm>
              <a:off x="1503515" y="2342298"/>
              <a:ext cx="3217709" cy="2169208"/>
            </a:xfrm>
            <a:prstGeom prst="rect">
              <a:avLst/>
            </a:prstGeom>
            <a:ln w="19050">
              <a:solidFill>
                <a:srgbClr val="084CA1"/>
              </a:solidFill>
              <a:prstDash val="dashDot"/>
            </a:ln>
          </p:spPr>
          <p:txBody>
            <a:bodyPr wrap="square">
              <a:spAutoFit/>
            </a:bodyPr>
            <a:lstStyle/>
            <a:p>
              <a:pPr>
                <a:lnSpc>
                  <a:spcPct val="150000"/>
                </a:lnSpc>
              </a:pPr>
              <a:r>
                <a:rPr lang="zh-CN" altLang="en-US" sz="1800" b="1" dirty="0">
                  <a:latin typeface="Microsoft YaHei"/>
                  <a:ea typeface="Microsoft YaHei"/>
                  <a:sym typeface="Microsoft YaHei"/>
                </a:rPr>
                <a:t>长期待摊费用</a:t>
              </a:r>
              <a:endParaRPr lang="zh-CN" altLang="en-US" sz="1800" b="1"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en-US" altLang="zh-CN" sz="1800" dirty="0" smtClean="0">
                  <a:latin typeface="Microsoft YaHei"/>
                  <a:ea typeface="Microsoft YaHei"/>
                  <a:sym typeface="Microsoft YaHei"/>
                </a:rPr>
                <a:t>“</a:t>
              </a:r>
              <a:r>
                <a:rPr lang="zh-CN" altLang="en-US" sz="1800" dirty="0">
                  <a:latin typeface="Microsoft YaHei"/>
                  <a:ea typeface="Microsoft YaHei"/>
                  <a:sym typeface="Microsoft YaHei"/>
                </a:rPr>
                <a:t>长期</a:t>
              </a:r>
              <a:r>
                <a:rPr lang="zh-CN" altLang="en-US" sz="1800" dirty="0" smtClean="0">
                  <a:latin typeface="Microsoft YaHei"/>
                  <a:ea typeface="Microsoft YaHei"/>
                  <a:sym typeface="Microsoft YaHei"/>
                </a:rPr>
                <a:t>待摊费用</a:t>
              </a:r>
              <a:r>
                <a:rPr lang="en-US" altLang="zh-CN" sz="1800" dirty="0" smtClean="0">
                  <a:latin typeface="Microsoft YaHei"/>
                  <a:ea typeface="Microsoft YaHei"/>
                  <a:sym typeface="Microsoft YaHei"/>
                </a:rPr>
                <a:t>”</a:t>
              </a:r>
              <a:r>
                <a:rPr lang="zh-CN" altLang="en-US" sz="1800" dirty="0" smtClean="0">
                  <a:latin typeface="Microsoft YaHei"/>
                  <a:ea typeface="Microsoft YaHei"/>
                  <a:sym typeface="Microsoft YaHei"/>
                </a:rPr>
                <a:t>科目期末余额</a:t>
              </a:r>
              <a:endParaRPr lang="en-US" altLang="zh-CN" sz="1800"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zh-CN" altLang="en-US" sz="1800" dirty="0" smtClean="0">
                  <a:latin typeface="Microsoft YaHei"/>
                  <a:ea typeface="Microsoft YaHei"/>
                  <a:sym typeface="Microsoft YaHei"/>
                </a:rPr>
                <a:t>一年内（含一年）摊销的数额后的金额分析填列</a:t>
              </a:r>
              <a:endParaRPr lang="en-US" altLang="zh-CN" sz="1800" dirty="0">
                <a:latin typeface="Microsoft YaHei"/>
                <a:ea typeface="Microsoft YaHei"/>
                <a:sym typeface="Microsoft YaHei"/>
              </a:endParaRPr>
            </a:p>
          </p:txBody>
        </p:sp>
        <p:cxnSp>
          <p:nvCxnSpPr>
            <p:cNvPr id="21" name="直接连接符 20"/>
            <p:cNvCxnSpPr/>
            <p:nvPr/>
          </p:nvCxnSpPr>
          <p:spPr>
            <a:xfrm>
              <a:off x="1615338" y="2757070"/>
              <a:ext cx="1497031"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a:off x="2006889" y="2131945"/>
            <a:ext cx="3211496" cy="736205"/>
            <a:chOff x="3130550" y="2423568"/>
            <a:chExt cx="2933110" cy="736112"/>
          </a:xfrm>
        </p:grpSpPr>
        <p:sp>
          <p:nvSpPr>
            <p:cNvPr id="23" name="矩形 22"/>
            <p:cNvSpPr/>
            <p:nvPr/>
          </p:nvSpPr>
          <p:spPr bwMode="auto">
            <a:xfrm>
              <a:off x="4679383" y="2423568"/>
              <a:ext cx="1384277" cy="437118"/>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24" name="直接连接符 23"/>
            <p:cNvCxnSpPr/>
            <p:nvPr/>
          </p:nvCxnSpPr>
          <p:spPr>
            <a:xfrm flipH="1" flipV="1">
              <a:off x="3232758" y="2623258"/>
              <a:ext cx="1446626" cy="2"/>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3222531" y="2638425"/>
              <a:ext cx="0" cy="285318"/>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26" name="椭圆 25"/>
            <p:cNvSpPr/>
            <p:nvPr/>
          </p:nvSpPr>
          <p:spPr bwMode="auto">
            <a:xfrm>
              <a:off x="3130550" y="2974989"/>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
        <p:nvSpPr>
          <p:cNvPr id="33" name="文本框 35"/>
          <p:cNvSpPr txBox="1"/>
          <p:nvPr/>
        </p:nvSpPr>
        <p:spPr>
          <a:xfrm>
            <a:off x="444428" y="3879100"/>
            <a:ext cx="386080" cy="398780"/>
          </a:xfrm>
          <a:prstGeom prst="rect">
            <a:avLst/>
          </a:prstGeom>
          <a:noFill/>
          <a:ln>
            <a:noFill/>
          </a:ln>
        </p:spPr>
        <p:txBody>
          <a:bodyPr wrap="square" rtlCol="0">
            <a:spAutoFit/>
          </a:bodyPr>
          <a:lstStyle/>
          <a:p>
            <a:pPr algn="ctr"/>
            <a:r>
              <a:rPr lang="en-US" altLang="zh-CN" sz="2000" b="1" dirty="0" smtClean="0">
                <a:solidFill>
                  <a:srgbClr val="C00000"/>
                </a:solidFill>
                <a:latin typeface="Microsoft YaHei"/>
                <a:ea typeface="Microsoft YaHei"/>
                <a:sym typeface="Microsoft YaHei"/>
              </a:rPr>
              <a:t>-</a:t>
            </a:r>
            <a:endParaRPr lang="zh-CN" altLang="en-US" sz="2000" b="1" dirty="0">
              <a:solidFill>
                <a:srgbClr val="C00000"/>
              </a:solidFill>
              <a:latin typeface="Microsoft YaHei"/>
              <a:ea typeface="Microsoft YaHei"/>
              <a:sym typeface="Microsoft YaHei"/>
            </a:endParaRPr>
          </a:p>
        </p:txBody>
      </p:sp>
    </p:spTree>
    <p:custDataLst>
      <p:tags r:id="rId1"/>
    </p:custDataLst>
    <p:extLst>
      <p:ext uri="{BB962C8B-B14F-4D97-AF65-F5344CB8AC3E}">
        <p14:creationId xmlns:p14="http://schemas.microsoft.com/office/powerpoint/2010/main" val="327522381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3261940399"/>
              </p:ext>
            </p:extLst>
          </p:nvPr>
        </p:nvGraphicFramePr>
        <p:xfrm>
          <a:off x="3595688" y="746391"/>
          <a:ext cx="5175778" cy="3184145"/>
        </p:xfrm>
        <a:graphic>
          <a:graphicData uri="http://schemas.openxmlformats.org/drawingml/2006/table">
            <a:tbl>
              <a:tblPr>
                <a:tableStyleId>{E8B1032C-EA38-4F05-BA0D-38AFFFC7BED3}</a:tableStyleId>
              </a:tblPr>
              <a:tblGrid>
                <a:gridCol w="2941156"/>
                <a:gridCol w="1117311"/>
                <a:gridCol w="1117311"/>
              </a:tblGrid>
              <a:tr h="470489">
                <a:tc>
                  <a:txBody>
                    <a:bodyPr/>
                    <a:lstStyle/>
                    <a:p>
                      <a:pPr algn="ctr" fontAlgn="ctr"/>
                      <a:r>
                        <a:rPr lang="zh-CN" altLang="en-US" sz="1800" u="none" strike="noStrike" dirty="0">
                          <a:effectLst/>
                          <a:latin typeface="微软雅黑" pitchFamily="34" charset="-122"/>
                          <a:ea typeface="微软雅黑" pitchFamily="34" charset="-122"/>
                        </a:rPr>
                        <a:t>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期末余额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年初余额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452276">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开发支出</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452276">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商誉</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452276">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长期待摊费用</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452276">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递延所得税资产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452276">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其他非流动资产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452276">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非流动资产合计</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dirty="0">
                          <a:effectLst/>
                          <a:latin typeface="微软雅黑" pitchFamily="34" charset="-122"/>
                          <a:ea typeface="微软雅黑" pitchFamily="34" charset="-122"/>
                        </a:rPr>
                        <a:t>　</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19" name="组合 18"/>
          <p:cNvGrpSpPr/>
          <p:nvPr/>
        </p:nvGrpSpPr>
        <p:grpSpPr>
          <a:xfrm>
            <a:off x="198121" y="3214306"/>
            <a:ext cx="3217472" cy="1338828"/>
            <a:chOff x="1503515" y="2342298"/>
            <a:chExt cx="3217709" cy="1338447"/>
          </a:xfrm>
        </p:grpSpPr>
        <p:sp>
          <p:nvSpPr>
            <p:cNvPr id="20" name="矩形 19"/>
            <p:cNvSpPr/>
            <p:nvPr/>
          </p:nvSpPr>
          <p:spPr>
            <a:xfrm>
              <a:off x="1503515" y="2342298"/>
              <a:ext cx="3217709" cy="1338447"/>
            </a:xfrm>
            <a:prstGeom prst="rect">
              <a:avLst/>
            </a:prstGeom>
            <a:ln w="19050">
              <a:solidFill>
                <a:srgbClr val="084CA1"/>
              </a:solidFill>
              <a:prstDash val="dashDot"/>
            </a:ln>
          </p:spPr>
          <p:txBody>
            <a:bodyPr wrap="square">
              <a:spAutoFit/>
            </a:bodyPr>
            <a:lstStyle/>
            <a:p>
              <a:pPr>
                <a:lnSpc>
                  <a:spcPct val="150000"/>
                </a:lnSpc>
              </a:pPr>
              <a:r>
                <a:rPr lang="zh-CN" altLang="en-US" sz="1800" b="1" dirty="0" smtClean="0">
                  <a:latin typeface="Microsoft YaHei"/>
                  <a:ea typeface="Microsoft YaHei"/>
                  <a:sym typeface="Microsoft YaHei"/>
                </a:rPr>
                <a:t>递延所得税资产</a:t>
              </a:r>
              <a:endParaRPr lang="zh-CN" altLang="en-US" sz="1800" b="1"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en-US" altLang="zh-CN" sz="1800" dirty="0" smtClean="0">
                  <a:latin typeface="Microsoft YaHei"/>
                  <a:ea typeface="Microsoft YaHei"/>
                  <a:sym typeface="Microsoft YaHei"/>
                </a:rPr>
                <a:t>“</a:t>
              </a:r>
              <a:r>
                <a:rPr lang="zh-CN" altLang="en-US" sz="1800" dirty="0" smtClean="0">
                  <a:latin typeface="Microsoft YaHei"/>
                  <a:ea typeface="Microsoft YaHei"/>
                  <a:sym typeface="Microsoft YaHei"/>
                </a:rPr>
                <a:t>递延所得税资产</a:t>
              </a:r>
              <a:r>
                <a:rPr lang="en-US" altLang="zh-CN" sz="1800" dirty="0" smtClean="0">
                  <a:latin typeface="Microsoft YaHei"/>
                  <a:ea typeface="Microsoft YaHei"/>
                  <a:sym typeface="Microsoft YaHei"/>
                </a:rPr>
                <a:t>”</a:t>
              </a:r>
              <a:r>
                <a:rPr lang="zh-CN" altLang="en-US" sz="1800" dirty="0" smtClean="0">
                  <a:latin typeface="Microsoft YaHei"/>
                  <a:ea typeface="Microsoft YaHei"/>
                  <a:sym typeface="Microsoft YaHei"/>
                </a:rPr>
                <a:t>科目期末</a:t>
              </a:r>
              <a:r>
                <a:rPr lang="zh-CN" altLang="en-US" sz="1800" dirty="0" smtClean="0">
                  <a:latin typeface="Microsoft YaHei"/>
                  <a:ea typeface="Microsoft YaHei"/>
                  <a:sym typeface="Microsoft YaHei"/>
                </a:rPr>
                <a:t>余额</a:t>
              </a:r>
              <a:endParaRPr lang="en-US" altLang="zh-CN" sz="1800" dirty="0" smtClean="0">
                <a:latin typeface="Microsoft YaHei"/>
                <a:ea typeface="Microsoft YaHei"/>
                <a:sym typeface="Microsoft YaHei"/>
              </a:endParaRPr>
            </a:p>
          </p:txBody>
        </p:sp>
        <p:cxnSp>
          <p:nvCxnSpPr>
            <p:cNvPr id="21" name="直接连接符 20"/>
            <p:cNvCxnSpPr/>
            <p:nvPr/>
          </p:nvCxnSpPr>
          <p:spPr>
            <a:xfrm>
              <a:off x="1615338" y="2757070"/>
              <a:ext cx="1697078"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a:off x="2006889" y="2589159"/>
            <a:ext cx="3463745" cy="736205"/>
            <a:chOff x="3130550" y="2423568"/>
            <a:chExt cx="3163493" cy="736112"/>
          </a:xfrm>
        </p:grpSpPr>
        <p:sp>
          <p:nvSpPr>
            <p:cNvPr id="23" name="矩形 22"/>
            <p:cNvSpPr/>
            <p:nvPr/>
          </p:nvSpPr>
          <p:spPr bwMode="auto">
            <a:xfrm>
              <a:off x="4679383" y="2423568"/>
              <a:ext cx="1614660" cy="437118"/>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24" name="直接连接符 23"/>
            <p:cNvCxnSpPr/>
            <p:nvPr/>
          </p:nvCxnSpPr>
          <p:spPr>
            <a:xfrm flipH="1" flipV="1">
              <a:off x="3232758" y="2623258"/>
              <a:ext cx="1446626" cy="2"/>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3222531" y="2638425"/>
              <a:ext cx="0" cy="285318"/>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26" name="椭圆 25"/>
            <p:cNvSpPr/>
            <p:nvPr/>
          </p:nvSpPr>
          <p:spPr bwMode="auto">
            <a:xfrm>
              <a:off x="3130550" y="2974989"/>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Tree>
    <p:custDataLst>
      <p:tags r:id="rId1"/>
    </p:custDataLst>
    <p:extLst>
      <p:ext uri="{BB962C8B-B14F-4D97-AF65-F5344CB8AC3E}">
        <p14:creationId xmlns:p14="http://schemas.microsoft.com/office/powerpoint/2010/main" val="31326250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MH_Others_11"/>
          <p:cNvSpPr txBox="1"/>
          <p:nvPr>
            <p:custDataLst>
              <p:tags r:id="rId2"/>
            </p:custDataLst>
          </p:nvPr>
        </p:nvSpPr>
        <p:spPr>
          <a:xfrm>
            <a:off x="3312980" y="609732"/>
            <a:ext cx="1711779" cy="438581"/>
          </a:xfrm>
          <a:prstGeom prst="rect">
            <a:avLst/>
          </a:prstGeom>
          <a:noFill/>
        </p:spPr>
        <p:txBody>
          <a:bodyPr wrap="square" lIns="68570" tIns="34286" rIns="68570" bIns="34286" rtlCol="0">
            <a:noAutofit/>
          </a:bodyPr>
          <a:lstStyle/>
          <a:p>
            <a:pPr algn="r"/>
            <a:r>
              <a:rPr lang="zh-CN" altLang="en-US" sz="2800" b="1" dirty="0" smtClean="0">
                <a:solidFill>
                  <a:srgbClr val="084CA1"/>
                </a:solidFill>
                <a:latin typeface="微软雅黑"/>
                <a:ea typeface="微软雅黑"/>
              </a:rPr>
              <a:t>单元一</a:t>
            </a:r>
            <a:endParaRPr lang="zh-CN" altLang="en-US" sz="2800" b="1" dirty="0">
              <a:solidFill>
                <a:srgbClr val="084CA1"/>
              </a:solidFill>
              <a:latin typeface="微软雅黑"/>
              <a:ea typeface="微软雅黑"/>
            </a:endParaRPr>
          </a:p>
        </p:txBody>
      </p:sp>
      <p:cxnSp>
        <p:nvCxnSpPr>
          <p:cNvPr id="21" name="MH_Others_12"/>
          <p:cNvCxnSpPr/>
          <p:nvPr>
            <p:custDataLst>
              <p:tags r:id="rId3"/>
            </p:custDataLst>
          </p:nvPr>
        </p:nvCxnSpPr>
        <p:spPr>
          <a:xfrm>
            <a:off x="5045254" y="709914"/>
            <a:ext cx="4478" cy="338398"/>
          </a:xfrm>
          <a:prstGeom prst="line">
            <a:avLst/>
          </a:prstGeom>
          <a:ln w="38100">
            <a:solidFill>
              <a:srgbClr val="084CA1"/>
            </a:solidFill>
          </a:ln>
        </p:spPr>
        <p:style>
          <a:lnRef idx="1">
            <a:schemeClr val="accent1"/>
          </a:lnRef>
          <a:fillRef idx="0">
            <a:schemeClr val="accent1"/>
          </a:fillRef>
          <a:effectRef idx="0">
            <a:schemeClr val="accent1"/>
          </a:effectRef>
          <a:fontRef idx="minor">
            <a:schemeClr val="tx1"/>
          </a:fontRef>
        </p:style>
      </p:cxnSp>
      <p:sp>
        <p:nvSpPr>
          <p:cNvPr id="22" name="MH_Others_13"/>
          <p:cNvSpPr txBox="1"/>
          <p:nvPr>
            <p:custDataLst>
              <p:tags r:id="rId4"/>
            </p:custDataLst>
          </p:nvPr>
        </p:nvSpPr>
        <p:spPr>
          <a:xfrm>
            <a:off x="5099159" y="597532"/>
            <a:ext cx="4123862" cy="484748"/>
          </a:xfrm>
          <a:prstGeom prst="rect">
            <a:avLst/>
          </a:prstGeom>
          <a:noFill/>
        </p:spPr>
        <p:txBody>
          <a:bodyPr wrap="square" lIns="68570" tIns="34286" rIns="68570" bIns="34286" rtlCol="0">
            <a:noAutofit/>
          </a:bodyPr>
          <a:lstStyle/>
          <a:p>
            <a:r>
              <a:rPr lang="zh-CN" altLang="en-US" sz="2800" b="1" dirty="0" smtClean="0">
                <a:solidFill>
                  <a:srgbClr val="084CA1"/>
                </a:solidFill>
                <a:latin typeface="微软雅黑"/>
                <a:ea typeface="微软雅黑"/>
                <a:cs typeface="Arial" panose="020B0604020202020204" pitchFamily="34" charset="0"/>
              </a:rPr>
              <a:t>资产负债表的编制</a:t>
            </a:r>
            <a:endParaRPr lang="zh-CN" altLang="en-US" sz="2800" b="1" dirty="0">
              <a:solidFill>
                <a:srgbClr val="084CA1"/>
              </a:solidFill>
              <a:latin typeface="微软雅黑"/>
              <a:ea typeface="微软雅黑"/>
              <a:cs typeface="Arial" panose="020B0604020202020204" pitchFamily="34" charset="0"/>
            </a:endParaRPr>
          </a:p>
        </p:txBody>
      </p:sp>
      <p:sp>
        <p:nvSpPr>
          <p:cNvPr id="26" name="MH_Number_1">
            <a:hlinkClick r:id="rId18" action="ppaction://hlinksldjump"/>
          </p:cNvPr>
          <p:cNvSpPr txBox="1"/>
          <p:nvPr>
            <p:custDataLst>
              <p:tags r:id="rId5"/>
            </p:custDataLst>
          </p:nvPr>
        </p:nvSpPr>
        <p:spPr>
          <a:xfrm>
            <a:off x="4135561" y="1715124"/>
            <a:ext cx="504831" cy="408208"/>
          </a:xfrm>
          <a:prstGeom prst="rect">
            <a:avLst/>
          </a:prstGeom>
          <a:noFill/>
        </p:spPr>
        <p:txBody>
          <a:bodyPr wrap="square" lIns="0" tIns="0" rIns="0" bIns="0" rtlCol="0" anchor="ctr" anchorCtr="0">
            <a:noAutofit/>
          </a:bodyPr>
          <a:lstStyle/>
          <a:p>
            <a:pPr algn="ctr"/>
            <a:r>
              <a:rPr lang="en-US" altLang="zh-CN" sz="2000" b="1">
                <a:latin typeface="微软雅黑" pitchFamily="34" charset="-122"/>
                <a:ea typeface="微软雅黑" pitchFamily="34" charset="-122"/>
              </a:rPr>
              <a:t>01</a:t>
            </a:r>
            <a:endParaRPr lang="zh-CN" altLang="en-US" sz="2000" b="1" dirty="0">
              <a:latin typeface="微软雅黑" pitchFamily="34" charset="-122"/>
              <a:ea typeface="微软雅黑" pitchFamily="34" charset="-122"/>
            </a:endParaRPr>
          </a:p>
        </p:txBody>
      </p:sp>
      <p:sp>
        <p:nvSpPr>
          <p:cNvPr id="27" name="MH_Entry_1">
            <a:hlinkClick r:id="rId18" action="ppaction://hlinksldjump"/>
          </p:cNvPr>
          <p:cNvSpPr txBox="1"/>
          <p:nvPr>
            <p:custDataLst>
              <p:tags r:id="rId6"/>
            </p:custDataLst>
          </p:nvPr>
        </p:nvSpPr>
        <p:spPr>
          <a:xfrm>
            <a:off x="4906307" y="1638471"/>
            <a:ext cx="3041752" cy="547902"/>
          </a:xfrm>
          <a:prstGeom prst="rect">
            <a:avLst/>
          </a:prstGeom>
          <a:noFill/>
        </p:spPr>
        <p:txBody>
          <a:bodyPr wrap="square" lIns="0" tIns="0" rIns="0" bIns="0" rtlCol="0" anchor="ctr" anchorCtr="0">
            <a:normAutofit/>
          </a:bodyPr>
          <a:lstStyle/>
          <a:p>
            <a:pPr algn="just"/>
            <a:r>
              <a:rPr lang="zh-CN" altLang="en-US" sz="2000" spc="150" dirty="0">
                <a:latin typeface="微软雅黑" pitchFamily="34" charset="-122"/>
                <a:ea typeface="微软雅黑" pitchFamily="34" charset="-122"/>
                <a:sym typeface="Microsoft YaHei"/>
              </a:rPr>
              <a:t>资产</a:t>
            </a:r>
            <a:r>
              <a:rPr lang="zh-CN" altLang="en-US" sz="2000" spc="150" dirty="0" smtClean="0">
                <a:latin typeface="微软雅黑" pitchFamily="34" charset="-122"/>
                <a:ea typeface="微软雅黑" pitchFamily="34" charset="-122"/>
                <a:sym typeface="Microsoft YaHei"/>
              </a:rPr>
              <a:t>负债表概述</a:t>
            </a:r>
            <a:endParaRPr lang="en-US" altLang="zh-CN" sz="2000" spc="150" dirty="0">
              <a:latin typeface="微软雅黑" pitchFamily="34" charset="-122"/>
              <a:ea typeface="微软雅黑" pitchFamily="34" charset="-122"/>
              <a:sym typeface="Microsoft YaHei"/>
            </a:endParaRPr>
          </a:p>
        </p:txBody>
      </p:sp>
      <p:sp>
        <p:nvSpPr>
          <p:cNvPr id="29" name="MH_Number_2">
            <a:hlinkClick r:id="rId19" action="ppaction://hlinksldjump"/>
          </p:cNvPr>
          <p:cNvSpPr txBox="1"/>
          <p:nvPr>
            <p:custDataLst>
              <p:tags r:id="rId7"/>
            </p:custDataLst>
          </p:nvPr>
        </p:nvSpPr>
        <p:spPr>
          <a:xfrm>
            <a:off x="4135558" y="2263025"/>
            <a:ext cx="504831" cy="408208"/>
          </a:xfrm>
          <a:prstGeom prst="rect">
            <a:avLst/>
          </a:prstGeom>
          <a:noFill/>
        </p:spPr>
        <p:txBody>
          <a:bodyPr wrap="square" lIns="0" tIns="0" rIns="0" bIns="0" rtlCol="0" anchor="ctr" anchorCtr="0">
            <a:noAutofit/>
          </a:bodyPr>
          <a:lstStyle>
            <a:defPPr>
              <a:defRPr lang="zh-CN"/>
            </a:defPPr>
            <a:lvl1pPr algn="ctr">
              <a:defRPr sz="2000">
                <a:solidFill>
                  <a:srgbClr val="00B0F0"/>
                </a:solidFill>
                <a:latin typeface="华文中宋" panose="02010600040101010101" pitchFamily="2" charset="-122"/>
                <a:ea typeface="华文中宋" panose="02010600040101010101" pitchFamily="2" charset="-122"/>
              </a:defRPr>
            </a:lvl1pPr>
          </a:lstStyle>
          <a:p>
            <a:r>
              <a:rPr lang="en-US" altLang="zh-CN" b="1">
                <a:solidFill>
                  <a:schemeClr val="tx1"/>
                </a:solidFill>
                <a:latin typeface="微软雅黑" pitchFamily="34" charset="-122"/>
                <a:ea typeface="微软雅黑" pitchFamily="34" charset="-122"/>
              </a:rPr>
              <a:t>02</a:t>
            </a:r>
            <a:endParaRPr lang="zh-CN" altLang="en-US" b="1" dirty="0">
              <a:solidFill>
                <a:schemeClr val="tx1"/>
              </a:solidFill>
              <a:latin typeface="微软雅黑" pitchFamily="34" charset="-122"/>
              <a:ea typeface="微软雅黑" pitchFamily="34" charset="-122"/>
            </a:endParaRPr>
          </a:p>
        </p:txBody>
      </p:sp>
      <p:sp>
        <p:nvSpPr>
          <p:cNvPr id="30" name="MH_Entry_2">
            <a:hlinkClick r:id="rId19" action="ppaction://hlinksldjump"/>
          </p:cNvPr>
          <p:cNvSpPr txBox="1"/>
          <p:nvPr>
            <p:custDataLst>
              <p:tags r:id="rId8"/>
            </p:custDataLst>
          </p:nvPr>
        </p:nvSpPr>
        <p:spPr>
          <a:xfrm>
            <a:off x="4906306" y="2186373"/>
            <a:ext cx="3662239" cy="547902"/>
          </a:xfrm>
          <a:prstGeom prst="rect">
            <a:avLst/>
          </a:prstGeom>
          <a:noFill/>
        </p:spPr>
        <p:txBody>
          <a:bodyPr wrap="square" lIns="0" tIns="0" rIns="0" bIns="0" rtlCol="0" anchor="ctr" anchorCtr="0">
            <a:normAutofit/>
          </a:bodyPr>
          <a:lstStyle>
            <a:defPPr>
              <a:defRPr lang="zh-CN"/>
            </a:defPPr>
            <a:lvl1pPr>
              <a:defRPr sz="1600">
                <a:solidFill>
                  <a:srgbClr val="333333"/>
                </a:solidFill>
                <a:latin typeface="华文细黑" panose="02010600040101010101" pitchFamily="2" charset="-122"/>
                <a:ea typeface="华文细黑" panose="02010600040101010101" pitchFamily="2" charset="-122"/>
              </a:defRPr>
            </a:lvl1pPr>
          </a:lstStyle>
          <a:p>
            <a:r>
              <a:rPr lang="zh-CN" altLang="en-US" sz="2000" dirty="0" smtClean="0">
                <a:solidFill>
                  <a:schemeClr val="tx1"/>
                </a:solidFill>
                <a:latin typeface="微软雅黑" pitchFamily="34" charset="-122"/>
                <a:ea typeface="微软雅黑" pitchFamily="34" charset="-122"/>
                <a:cs typeface="+mn-ea"/>
                <a:sym typeface="Microsoft YaHei"/>
              </a:rPr>
              <a:t>资产负债表的结构</a:t>
            </a:r>
            <a:endParaRPr lang="zh-CN" altLang="en-US" sz="2000" dirty="0">
              <a:solidFill>
                <a:schemeClr val="tx1"/>
              </a:solidFill>
              <a:latin typeface="微软雅黑" pitchFamily="34" charset="-122"/>
              <a:ea typeface="微软雅黑" pitchFamily="34" charset="-122"/>
              <a:cs typeface="+mn-ea"/>
              <a:sym typeface="Microsoft YaHei"/>
            </a:endParaRPr>
          </a:p>
        </p:txBody>
      </p:sp>
      <p:cxnSp>
        <p:nvCxnSpPr>
          <p:cNvPr id="31" name="MH_Others_5"/>
          <p:cNvCxnSpPr/>
          <p:nvPr>
            <p:custDataLst>
              <p:tags r:id="rId9"/>
            </p:custDataLst>
          </p:nvPr>
        </p:nvCxnSpPr>
        <p:spPr>
          <a:xfrm>
            <a:off x="4758525" y="1807192"/>
            <a:ext cx="0" cy="239486"/>
          </a:xfrm>
          <a:prstGeom prst="line">
            <a:avLst/>
          </a:prstGeom>
          <a:ln w="25400">
            <a:solidFill>
              <a:srgbClr val="D1D1D1"/>
            </a:solidFill>
          </a:ln>
        </p:spPr>
        <p:style>
          <a:lnRef idx="1">
            <a:schemeClr val="accent1"/>
          </a:lnRef>
          <a:fillRef idx="0">
            <a:schemeClr val="accent1"/>
          </a:fillRef>
          <a:effectRef idx="0">
            <a:schemeClr val="accent1"/>
          </a:effectRef>
          <a:fontRef idx="minor">
            <a:schemeClr val="tx1"/>
          </a:fontRef>
        </p:style>
      </p:cxnSp>
      <p:cxnSp>
        <p:nvCxnSpPr>
          <p:cNvPr id="32" name="MH_Others_6"/>
          <p:cNvCxnSpPr/>
          <p:nvPr>
            <p:custDataLst>
              <p:tags r:id="rId10"/>
            </p:custDataLst>
          </p:nvPr>
        </p:nvCxnSpPr>
        <p:spPr>
          <a:xfrm>
            <a:off x="4758523" y="2337163"/>
            <a:ext cx="0" cy="239486"/>
          </a:xfrm>
          <a:prstGeom prst="line">
            <a:avLst/>
          </a:prstGeom>
          <a:ln w="25400">
            <a:solidFill>
              <a:srgbClr val="D1D1D1"/>
            </a:solidFill>
          </a:ln>
        </p:spPr>
        <p:style>
          <a:lnRef idx="1">
            <a:schemeClr val="accent1"/>
          </a:lnRef>
          <a:fillRef idx="0">
            <a:schemeClr val="accent1"/>
          </a:fillRef>
          <a:effectRef idx="0">
            <a:schemeClr val="accent1"/>
          </a:effectRef>
          <a:fontRef idx="minor">
            <a:schemeClr val="tx1"/>
          </a:fontRef>
        </p:style>
      </p:cxnSp>
      <p:sp>
        <p:nvSpPr>
          <p:cNvPr id="33" name="MH_Number_1">
            <a:hlinkClick r:id="rId18" action="ppaction://hlinksldjump"/>
          </p:cNvPr>
          <p:cNvSpPr txBox="1"/>
          <p:nvPr>
            <p:custDataLst>
              <p:tags r:id="rId11"/>
            </p:custDataLst>
          </p:nvPr>
        </p:nvSpPr>
        <p:spPr>
          <a:xfrm>
            <a:off x="4135561" y="2811374"/>
            <a:ext cx="504831" cy="408208"/>
          </a:xfrm>
          <a:prstGeom prst="rect">
            <a:avLst/>
          </a:prstGeom>
          <a:noFill/>
        </p:spPr>
        <p:txBody>
          <a:bodyPr wrap="square" lIns="0" tIns="0" rIns="0" bIns="0" rtlCol="0" anchor="ctr" anchorCtr="0">
            <a:noAutofit/>
          </a:bodyPr>
          <a:lstStyle/>
          <a:p>
            <a:pPr algn="ctr"/>
            <a:r>
              <a:rPr lang="en-US" altLang="zh-CN" sz="2000" b="1" dirty="0">
                <a:latin typeface="微软雅黑" pitchFamily="34" charset="-122"/>
                <a:ea typeface="微软雅黑" pitchFamily="34" charset="-122"/>
              </a:rPr>
              <a:t>03</a:t>
            </a:r>
            <a:endParaRPr lang="zh-CN" altLang="en-US" sz="2000" b="1" dirty="0">
              <a:latin typeface="微软雅黑" pitchFamily="34" charset="-122"/>
              <a:ea typeface="微软雅黑" pitchFamily="34" charset="-122"/>
            </a:endParaRPr>
          </a:p>
        </p:txBody>
      </p:sp>
      <p:sp>
        <p:nvSpPr>
          <p:cNvPr id="35" name="MH_Entry_1">
            <a:hlinkClick r:id="rId18" action="ppaction://hlinksldjump"/>
          </p:cNvPr>
          <p:cNvSpPr txBox="1"/>
          <p:nvPr>
            <p:custDataLst>
              <p:tags r:id="rId12"/>
            </p:custDataLst>
          </p:nvPr>
        </p:nvSpPr>
        <p:spPr>
          <a:xfrm>
            <a:off x="4906307" y="2734722"/>
            <a:ext cx="3135618" cy="547902"/>
          </a:xfrm>
          <a:prstGeom prst="rect">
            <a:avLst/>
          </a:prstGeom>
          <a:noFill/>
        </p:spPr>
        <p:txBody>
          <a:bodyPr wrap="square" lIns="0" tIns="0" rIns="0" bIns="0" rtlCol="0" anchor="ctr" anchorCtr="0">
            <a:normAutofit/>
          </a:bodyPr>
          <a:lstStyle/>
          <a:p>
            <a:r>
              <a:rPr lang="zh-CN" altLang="en-US" sz="2000" dirty="0" smtClean="0">
                <a:latin typeface="微软雅黑" pitchFamily="34" charset="-122"/>
                <a:ea typeface="微软雅黑" pitchFamily="34" charset="-122"/>
                <a:cs typeface="+mn-ea"/>
                <a:sym typeface="Microsoft YaHei"/>
              </a:rPr>
              <a:t>资产负债表的编制</a:t>
            </a:r>
            <a:endParaRPr lang="zh-CN" altLang="en-US" sz="2000" dirty="0">
              <a:latin typeface="微软雅黑" pitchFamily="34" charset="-122"/>
              <a:ea typeface="微软雅黑" pitchFamily="34" charset="-122"/>
              <a:cs typeface="+mn-ea"/>
              <a:sym typeface="Microsoft YaHei"/>
            </a:endParaRPr>
          </a:p>
        </p:txBody>
      </p:sp>
      <p:cxnSp>
        <p:nvCxnSpPr>
          <p:cNvPr id="36" name="MH_Others_5"/>
          <p:cNvCxnSpPr/>
          <p:nvPr>
            <p:custDataLst>
              <p:tags r:id="rId13"/>
            </p:custDataLst>
          </p:nvPr>
        </p:nvCxnSpPr>
        <p:spPr>
          <a:xfrm>
            <a:off x="4758525" y="2903443"/>
            <a:ext cx="0" cy="239486"/>
          </a:xfrm>
          <a:prstGeom prst="line">
            <a:avLst/>
          </a:prstGeom>
          <a:ln w="25400">
            <a:solidFill>
              <a:srgbClr val="D1D1D1"/>
            </a:solidFill>
          </a:ln>
        </p:spPr>
        <p:style>
          <a:lnRef idx="1">
            <a:schemeClr val="accent1"/>
          </a:lnRef>
          <a:fillRef idx="0">
            <a:schemeClr val="accent1"/>
          </a:fillRef>
          <a:effectRef idx="0">
            <a:schemeClr val="accent1"/>
          </a:effectRef>
          <a:fontRef idx="minor">
            <a:schemeClr val="tx1"/>
          </a:fontRef>
        </p:style>
      </p:cxnSp>
      <p:sp>
        <p:nvSpPr>
          <p:cNvPr id="52" name="MH_Others_10"/>
          <p:cNvSpPr/>
          <p:nvPr>
            <p:custDataLst>
              <p:tags r:id="rId14"/>
            </p:custDataLst>
          </p:nvPr>
        </p:nvSpPr>
        <p:spPr>
          <a:xfrm>
            <a:off x="3917925" y="1132561"/>
            <a:ext cx="5226076" cy="361715"/>
          </a:xfrm>
          <a:custGeom>
            <a:avLst/>
            <a:gdLst>
              <a:gd name="connsiteX0" fmla="*/ 0 w 5609212"/>
              <a:gd name="connsiteY0" fmla="*/ 0 h 504056"/>
              <a:gd name="connsiteX1" fmla="*/ 5609212 w 5609212"/>
              <a:gd name="connsiteY1" fmla="*/ 0 h 504056"/>
              <a:gd name="connsiteX2" fmla="*/ 5609212 w 5609212"/>
              <a:gd name="connsiteY2" fmla="*/ 504056 h 504056"/>
              <a:gd name="connsiteX3" fmla="*/ 0 w 5609212"/>
              <a:gd name="connsiteY3" fmla="*/ 504056 h 504056"/>
              <a:gd name="connsiteX4" fmla="*/ 0 w 5609212"/>
              <a:gd name="connsiteY4" fmla="*/ 0 h 504056"/>
              <a:gd name="connsiteX0-1" fmla="*/ 0 w 5609212"/>
              <a:gd name="connsiteY0-2" fmla="*/ 0 h 504056"/>
              <a:gd name="connsiteX1-3" fmla="*/ 5609212 w 5609212"/>
              <a:gd name="connsiteY1-4" fmla="*/ 0 h 504056"/>
              <a:gd name="connsiteX2-5" fmla="*/ 5609212 w 5609212"/>
              <a:gd name="connsiteY2-6" fmla="*/ 504056 h 504056"/>
              <a:gd name="connsiteX3-7" fmla="*/ 128954 w 5609212"/>
              <a:gd name="connsiteY3-8" fmla="*/ 504056 h 504056"/>
              <a:gd name="connsiteX4-9" fmla="*/ 0 w 5609212"/>
              <a:gd name="connsiteY4-10" fmla="*/ 0 h 50405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609212" h="504056">
                <a:moveTo>
                  <a:pt x="0" y="0"/>
                </a:moveTo>
                <a:lnTo>
                  <a:pt x="5609212" y="0"/>
                </a:lnTo>
                <a:lnTo>
                  <a:pt x="5609212" y="504056"/>
                </a:lnTo>
                <a:lnTo>
                  <a:pt x="128954" y="504056"/>
                </a:lnTo>
                <a:lnTo>
                  <a:pt x="0" y="0"/>
                </a:lnTo>
                <a:close/>
              </a:path>
            </a:pathLst>
          </a:custGeom>
          <a:solidFill>
            <a:srgbClr val="084CA1"/>
          </a:solidFill>
          <a:ln w="12700" cap="flat" cmpd="sng" algn="ctr">
            <a:noFill/>
            <a:prstDash val="solid"/>
            <a:miter lim="800000"/>
          </a:ln>
          <a:effectLst/>
        </p:spPr>
        <p:txBody>
          <a:bodyPr rot="0" spcFirstLastPara="0" vertOverflow="overflow" horzOverflow="overflow" vert="horz" wrap="square" lIns="74787" tIns="37393" rIns="74787" bIns="37393" numCol="1" spcCol="0" rtlCol="0" fromWordArt="0" anchor="ctr" anchorCtr="0" forceAA="0" compatLnSpc="1">
            <a:noAutofit/>
          </a:bodyPr>
          <a:lstStyle/>
          <a:p>
            <a:pPr algn="ctr" defTabSz="747869">
              <a:defRPr/>
            </a:pPr>
            <a:endParaRPr lang="zh-CN" altLang="en-US" sz="1500" kern="0">
              <a:solidFill>
                <a:srgbClr val="084CA1"/>
              </a:solidFill>
              <a:latin typeface="Arial"/>
              <a:ea typeface="微软雅黑"/>
            </a:endParaRPr>
          </a:p>
        </p:txBody>
      </p:sp>
      <p:sp>
        <p:nvSpPr>
          <p:cNvPr id="53" name="MH_Others_14"/>
          <p:cNvSpPr/>
          <p:nvPr>
            <p:custDataLst>
              <p:tags r:id="rId15"/>
            </p:custDataLst>
          </p:nvPr>
        </p:nvSpPr>
        <p:spPr>
          <a:xfrm>
            <a:off x="-643" y="281221"/>
            <a:ext cx="3750377" cy="862964"/>
          </a:xfrm>
          <a:custGeom>
            <a:avLst/>
            <a:gdLst>
              <a:gd name="connsiteX0" fmla="*/ 0 w 3356114"/>
              <a:gd name="connsiteY0" fmla="*/ 0 h 1620180"/>
              <a:gd name="connsiteX1" fmla="*/ 3356114 w 3356114"/>
              <a:gd name="connsiteY1" fmla="*/ 0 h 1620180"/>
              <a:gd name="connsiteX2" fmla="*/ 3356114 w 3356114"/>
              <a:gd name="connsiteY2" fmla="*/ 1620180 h 1620180"/>
              <a:gd name="connsiteX3" fmla="*/ 0 w 3356114"/>
              <a:gd name="connsiteY3" fmla="*/ 1620180 h 1620180"/>
              <a:gd name="connsiteX4" fmla="*/ 0 w 3356114"/>
              <a:gd name="connsiteY4" fmla="*/ 0 h 1620180"/>
              <a:gd name="connsiteX0-1" fmla="*/ 0 w 3356114"/>
              <a:gd name="connsiteY0-2" fmla="*/ 0 h 1620180"/>
              <a:gd name="connsiteX1-3" fmla="*/ 3027868 w 3356114"/>
              <a:gd name="connsiteY1-4" fmla="*/ 23446 h 1620180"/>
              <a:gd name="connsiteX2-5" fmla="*/ 3356114 w 3356114"/>
              <a:gd name="connsiteY2-6" fmla="*/ 1620180 h 1620180"/>
              <a:gd name="connsiteX3-7" fmla="*/ 0 w 3356114"/>
              <a:gd name="connsiteY3-8" fmla="*/ 1620180 h 1620180"/>
              <a:gd name="connsiteX4-9" fmla="*/ 0 w 3356114"/>
              <a:gd name="connsiteY4-10" fmla="*/ 0 h 1620180"/>
              <a:gd name="connsiteX0-11" fmla="*/ 0 w 3356114"/>
              <a:gd name="connsiteY0-12" fmla="*/ 0 h 1620180"/>
              <a:gd name="connsiteX1-13" fmla="*/ 2957529 w 3356114"/>
              <a:gd name="connsiteY1-14" fmla="*/ 23446 h 1620180"/>
              <a:gd name="connsiteX2-15" fmla="*/ 3356114 w 3356114"/>
              <a:gd name="connsiteY2-16" fmla="*/ 1620180 h 1620180"/>
              <a:gd name="connsiteX3-17" fmla="*/ 0 w 3356114"/>
              <a:gd name="connsiteY3-18" fmla="*/ 1620180 h 1620180"/>
              <a:gd name="connsiteX4-19" fmla="*/ 0 w 3356114"/>
              <a:gd name="connsiteY4-20" fmla="*/ 0 h 1620180"/>
              <a:gd name="connsiteX0-21" fmla="*/ 0 w 3356114"/>
              <a:gd name="connsiteY0-22" fmla="*/ 0 h 1620180"/>
              <a:gd name="connsiteX1-23" fmla="*/ 3004422 w 3356114"/>
              <a:gd name="connsiteY1-24" fmla="*/ 9189 h 1620180"/>
              <a:gd name="connsiteX2-25" fmla="*/ 3356114 w 3356114"/>
              <a:gd name="connsiteY2-26" fmla="*/ 1620180 h 1620180"/>
              <a:gd name="connsiteX3-27" fmla="*/ 0 w 3356114"/>
              <a:gd name="connsiteY3-28" fmla="*/ 1620180 h 1620180"/>
              <a:gd name="connsiteX4-29" fmla="*/ 0 w 3356114"/>
              <a:gd name="connsiteY4-30" fmla="*/ 0 h 1620180"/>
              <a:gd name="connsiteX0-31" fmla="*/ 0 w 3356114"/>
              <a:gd name="connsiteY0-32" fmla="*/ 5069 h 1625249"/>
              <a:gd name="connsiteX1-33" fmla="*/ 3051314 w 3356114"/>
              <a:gd name="connsiteY1-34" fmla="*/ 0 h 1625249"/>
              <a:gd name="connsiteX2-35" fmla="*/ 3356114 w 3356114"/>
              <a:gd name="connsiteY2-36" fmla="*/ 1625249 h 1625249"/>
              <a:gd name="connsiteX3-37" fmla="*/ 0 w 3356114"/>
              <a:gd name="connsiteY3-38" fmla="*/ 1625249 h 1625249"/>
              <a:gd name="connsiteX4-39" fmla="*/ 0 w 3356114"/>
              <a:gd name="connsiteY4-40" fmla="*/ 5069 h 1625249"/>
              <a:gd name="connsiteX0-41" fmla="*/ 0 w 3356114"/>
              <a:gd name="connsiteY0-42" fmla="*/ 5069 h 1625249"/>
              <a:gd name="connsiteX1-43" fmla="*/ 3016145 w 3356114"/>
              <a:gd name="connsiteY1-44" fmla="*/ 0 h 1625249"/>
              <a:gd name="connsiteX2-45" fmla="*/ 3356114 w 3356114"/>
              <a:gd name="connsiteY2-46" fmla="*/ 1625249 h 1625249"/>
              <a:gd name="connsiteX3-47" fmla="*/ 0 w 3356114"/>
              <a:gd name="connsiteY3-48" fmla="*/ 1625249 h 1625249"/>
              <a:gd name="connsiteX4-49" fmla="*/ 0 w 3356114"/>
              <a:gd name="connsiteY4-50" fmla="*/ 5069 h 162524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356114" h="1625249">
                <a:moveTo>
                  <a:pt x="0" y="5069"/>
                </a:moveTo>
                <a:lnTo>
                  <a:pt x="3016145" y="0"/>
                </a:lnTo>
                <a:lnTo>
                  <a:pt x="3356114" y="1625249"/>
                </a:lnTo>
                <a:lnTo>
                  <a:pt x="0" y="1625249"/>
                </a:lnTo>
                <a:lnTo>
                  <a:pt x="0" y="5069"/>
                </a:lnTo>
                <a:close/>
              </a:path>
            </a:pathLst>
          </a:custGeom>
          <a:solidFill>
            <a:srgbClr val="084CA1"/>
          </a:solidFill>
          <a:ln w="12700" cap="flat" cmpd="sng" algn="ctr">
            <a:noFill/>
            <a:prstDash val="solid"/>
            <a:miter lim="800000"/>
          </a:ln>
          <a:effectLst/>
        </p:spPr>
        <p:txBody>
          <a:bodyPr rot="0" spcFirstLastPara="0" vertOverflow="overflow" horzOverflow="overflow" vert="horz" wrap="square" lIns="74787" tIns="37393" rIns="74787" bIns="37393" numCol="1" spcCol="0" rtlCol="0" fromWordArt="0" anchor="ctr" anchorCtr="0" forceAA="0" compatLnSpc="1">
            <a:normAutofit/>
          </a:bodyPr>
          <a:lstStyle/>
          <a:p>
            <a:pPr algn="ctr" defTabSz="747869">
              <a:defRPr/>
            </a:pPr>
            <a:endParaRPr lang="zh-CN" altLang="en-US" sz="1500" kern="0" dirty="0">
              <a:solidFill>
                <a:srgbClr val="084CA1"/>
              </a:solidFill>
              <a:latin typeface="Arial"/>
              <a:ea typeface="微软雅黑"/>
            </a:endParaRPr>
          </a:p>
        </p:txBody>
      </p:sp>
      <p:sp>
        <p:nvSpPr>
          <p:cNvPr id="54" name="MH_Others_15"/>
          <p:cNvSpPr/>
          <p:nvPr>
            <p:custDataLst>
              <p:tags r:id="rId16"/>
            </p:custDataLst>
          </p:nvPr>
        </p:nvSpPr>
        <p:spPr>
          <a:xfrm>
            <a:off x="-10000" y="602402"/>
            <a:ext cx="3527371" cy="259369"/>
          </a:xfrm>
          <a:custGeom>
            <a:avLst/>
            <a:gdLst>
              <a:gd name="connsiteX0" fmla="*/ 1857013 w 3156552"/>
              <a:gd name="connsiteY0" fmla="*/ 104678 h 401637"/>
              <a:gd name="connsiteX1" fmla="*/ 1929021 w 3156552"/>
              <a:gd name="connsiteY1" fmla="*/ 104678 h 401637"/>
              <a:gd name="connsiteX2" fmla="*/ 1929021 w 3156552"/>
              <a:gd name="connsiteY2" fmla="*/ 297257 h 401637"/>
              <a:gd name="connsiteX3" fmla="*/ 1857013 w 3156552"/>
              <a:gd name="connsiteY3" fmla="*/ 297257 h 401637"/>
              <a:gd name="connsiteX4" fmla="*/ 1702944 w 3156552"/>
              <a:gd name="connsiteY4" fmla="*/ 104678 h 401637"/>
              <a:gd name="connsiteX5" fmla="*/ 1774952 w 3156552"/>
              <a:gd name="connsiteY5" fmla="*/ 104678 h 401637"/>
              <a:gd name="connsiteX6" fmla="*/ 1774952 w 3156552"/>
              <a:gd name="connsiteY6" fmla="*/ 297257 h 401637"/>
              <a:gd name="connsiteX7" fmla="*/ 1702944 w 3156552"/>
              <a:gd name="connsiteY7" fmla="*/ 297257 h 401637"/>
              <a:gd name="connsiteX8" fmla="*/ 1548875 w 3156552"/>
              <a:gd name="connsiteY8" fmla="*/ 104678 h 401637"/>
              <a:gd name="connsiteX9" fmla="*/ 1620883 w 3156552"/>
              <a:gd name="connsiteY9" fmla="*/ 104678 h 401637"/>
              <a:gd name="connsiteX10" fmla="*/ 1620883 w 3156552"/>
              <a:gd name="connsiteY10" fmla="*/ 297257 h 401637"/>
              <a:gd name="connsiteX11" fmla="*/ 1548875 w 3156552"/>
              <a:gd name="connsiteY11" fmla="*/ 297257 h 401637"/>
              <a:gd name="connsiteX12" fmla="*/ 1394806 w 3156552"/>
              <a:gd name="connsiteY12" fmla="*/ 104678 h 401637"/>
              <a:gd name="connsiteX13" fmla="*/ 1466814 w 3156552"/>
              <a:gd name="connsiteY13" fmla="*/ 104678 h 401637"/>
              <a:gd name="connsiteX14" fmla="*/ 1466814 w 3156552"/>
              <a:gd name="connsiteY14" fmla="*/ 297257 h 401637"/>
              <a:gd name="connsiteX15" fmla="*/ 1394806 w 3156552"/>
              <a:gd name="connsiteY15" fmla="*/ 297257 h 401637"/>
              <a:gd name="connsiteX16" fmla="*/ 1240737 w 3156552"/>
              <a:gd name="connsiteY16" fmla="*/ 104678 h 401637"/>
              <a:gd name="connsiteX17" fmla="*/ 1312745 w 3156552"/>
              <a:gd name="connsiteY17" fmla="*/ 104678 h 401637"/>
              <a:gd name="connsiteX18" fmla="*/ 1312745 w 3156552"/>
              <a:gd name="connsiteY18" fmla="*/ 297257 h 401637"/>
              <a:gd name="connsiteX19" fmla="*/ 1240737 w 3156552"/>
              <a:gd name="connsiteY19" fmla="*/ 297257 h 401637"/>
              <a:gd name="connsiteX20" fmla="*/ 1086668 w 3156552"/>
              <a:gd name="connsiteY20" fmla="*/ 104678 h 401637"/>
              <a:gd name="connsiteX21" fmla="*/ 1158676 w 3156552"/>
              <a:gd name="connsiteY21" fmla="*/ 104678 h 401637"/>
              <a:gd name="connsiteX22" fmla="*/ 1158676 w 3156552"/>
              <a:gd name="connsiteY22" fmla="*/ 297257 h 401637"/>
              <a:gd name="connsiteX23" fmla="*/ 1086668 w 3156552"/>
              <a:gd name="connsiteY23" fmla="*/ 297257 h 401637"/>
              <a:gd name="connsiteX24" fmla="*/ 932599 w 3156552"/>
              <a:gd name="connsiteY24" fmla="*/ 104678 h 401637"/>
              <a:gd name="connsiteX25" fmla="*/ 1004607 w 3156552"/>
              <a:gd name="connsiteY25" fmla="*/ 104678 h 401637"/>
              <a:gd name="connsiteX26" fmla="*/ 1004607 w 3156552"/>
              <a:gd name="connsiteY26" fmla="*/ 297257 h 401637"/>
              <a:gd name="connsiteX27" fmla="*/ 932599 w 3156552"/>
              <a:gd name="connsiteY27" fmla="*/ 297257 h 401637"/>
              <a:gd name="connsiteX28" fmla="*/ 778530 w 3156552"/>
              <a:gd name="connsiteY28" fmla="*/ 104678 h 401637"/>
              <a:gd name="connsiteX29" fmla="*/ 850538 w 3156552"/>
              <a:gd name="connsiteY29" fmla="*/ 104678 h 401637"/>
              <a:gd name="connsiteX30" fmla="*/ 850538 w 3156552"/>
              <a:gd name="connsiteY30" fmla="*/ 297257 h 401637"/>
              <a:gd name="connsiteX31" fmla="*/ 778530 w 3156552"/>
              <a:gd name="connsiteY31" fmla="*/ 297257 h 401637"/>
              <a:gd name="connsiteX32" fmla="*/ 622824 w 3156552"/>
              <a:gd name="connsiteY32" fmla="*/ 104678 h 401637"/>
              <a:gd name="connsiteX33" fmla="*/ 694832 w 3156552"/>
              <a:gd name="connsiteY33" fmla="*/ 104678 h 401637"/>
              <a:gd name="connsiteX34" fmla="*/ 694832 w 3156552"/>
              <a:gd name="connsiteY34" fmla="*/ 297257 h 401637"/>
              <a:gd name="connsiteX35" fmla="*/ 622824 w 3156552"/>
              <a:gd name="connsiteY35" fmla="*/ 297257 h 401637"/>
              <a:gd name="connsiteX36" fmla="*/ 467118 w 3156552"/>
              <a:gd name="connsiteY36" fmla="*/ 104678 h 401637"/>
              <a:gd name="connsiteX37" fmla="*/ 539126 w 3156552"/>
              <a:gd name="connsiteY37" fmla="*/ 104678 h 401637"/>
              <a:gd name="connsiteX38" fmla="*/ 539126 w 3156552"/>
              <a:gd name="connsiteY38" fmla="*/ 297257 h 401637"/>
              <a:gd name="connsiteX39" fmla="*/ 467118 w 3156552"/>
              <a:gd name="connsiteY39" fmla="*/ 297257 h 401637"/>
              <a:gd name="connsiteX40" fmla="*/ 311412 w 3156552"/>
              <a:gd name="connsiteY40" fmla="*/ 104678 h 401637"/>
              <a:gd name="connsiteX41" fmla="*/ 383420 w 3156552"/>
              <a:gd name="connsiteY41" fmla="*/ 104678 h 401637"/>
              <a:gd name="connsiteX42" fmla="*/ 383420 w 3156552"/>
              <a:gd name="connsiteY42" fmla="*/ 297257 h 401637"/>
              <a:gd name="connsiteX43" fmla="*/ 311412 w 3156552"/>
              <a:gd name="connsiteY43" fmla="*/ 297257 h 401637"/>
              <a:gd name="connsiteX44" fmla="*/ 155706 w 3156552"/>
              <a:gd name="connsiteY44" fmla="*/ 104678 h 401637"/>
              <a:gd name="connsiteX45" fmla="*/ 227714 w 3156552"/>
              <a:gd name="connsiteY45" fmla="*/ 104678 h 401637"/>
              <a:gd name="connsiteX46" fmla="*/ 227714 w 3156552"/>
              <a:gd name="connsiteY46" fmla="*/ 297257 h 401637"/>
              <a:gd name="connsiteX47" fmla="*/ 155706 w 3156552"/>
              <a:gd name="connsiteY47" fmla="*/ 297257 h 401637"/>
              <a:gd name="connsiteX48" fmla="*/ 0 w 3156552"/>
              <a:gd name="connsiteY48" fmla="*/ 104678 h 401637"/>
              <a:gd name="connsiteX49" fmla="*/ 72008 w 3156552"/>
              <a:gd name="connsiteY49" fmla="*/ 104678 h 401637"/>
              <a:gd name="connsiteX50" fmla="*/ 72008 w 3156552"/>
              <a:gd name="connsiteY50" fmla="*/ 297257 h 401637"/>
              <a:gd name="connsiteX51" fmla="*/ 0 w 3156552"/>
              <a:gd name="connsiteY51" fmla="*/ 297257 h 401637"/>
              <a:gd name="connsiteX52" fmla="*/ 2955734 w 3156552"/>
              <a:gd name="connsiteY52" fmla="*/ 0 h 401637"/>
              <a:gd name="connsiteX53" fmla="*/ 3156552 w 3156552"/>
              <a:gd name="connsiteY53" fmla="*/ 200819 h 401637"/>
              <a:gd name="connsiteX54" fmla="*/ 2955734 w 3156552"/>
              <a:gd name="connsiteY54" fmla="*/ 401637 h 401637"/>
              <a:gd name="connsiteX55" fmla="*/ 2955734 w 3156552"/>
              <a:gd name="connsiteY55" fmla="*/ 301228 h 401637"/>
              <a:gd name="connsiteX56" fmla="*/ 2004424 w 3156552"/>
              <a:gd name="connsiteY56" fmla="*/ 301228 h 401637"/>
              <a:gd name="connsiteX57" fmla="*/ 2004424 w 3156552"/>
              <a:gd name="connsiteY57" fmla="*/ 100409 h 401637"/>
              <a:gd name="connsiteX58" fmla="*/ 2955734 w 3156552"/>
              <a:gd name="connsiteY58" fmla="*/ 100409 h 401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3156552" h="401637">
                <a:moveTo>
                  <a:pt x="1857013" y="104678"/>
                </a:moveTo>
                <a:lnTo>
                  <a:pt x="1929021" y="104678"/>
                </a:lnTo>
                <a:lnTo>
                  <a:pt x="1929021" y="297257"/>
                </a:lnTo>
                <a:lnTo>
                  <a:pt x="1857013" y="297257"/>
                </a:lnTo>
                <a:close/>
                <a:moveTo>
                  <a:pt x="1702944" y="104678"/>
                </a:moveTo>
                <a:lnTo>
                  <a:pt x="1774952" y="104678"/>
                </a:lnTo>
                <a:lnTo>
                  <a:pt x="1774952" y="297257"/>
                </a:lnTo>
                <a:lnTo>
                  <a:pt x="1702944" y="297257"/>
                </a:lnTo>
                <a:close/>
                <a:moveTo>
                  <a:pt x="1548875" y="104678"/>
                </a:moveTo>
                <a:lnTo>
                  <a:pt x="1620883" y="104678"/>
                </a:lnTo>
                <a:lnTo>
                  <a:pt x="1620883" y="297257"/>
                </a:lnTo>
                <a:lnTo>
                  <a:pt x="1548875" y="297257"/>
                </a:lnTo>
                <a:close/>
                <a:moveTo>
                  <a:pt x="1394806" y="104678"/>
                </a:moveTo>
                <a:lnTo>
                  <a:pt x="1466814" y="104678"/>
                </a:lnTo>
                <a:lnTo>
                  <a:pt x="1466814" y="297257"/>
                </a:lnTo>
                <a:lnTo>
                  <a:pt x="1394806" y="297257"/>
                </a:lnTo>
                <a:close/>
                <a:moveTo>
                  <a:pt x="1240737" y="104678"/>
                </a:moveTo>
                <a:lnTo>
                  <a:pt x="1312745" y="104678"/>
                </a:lnTo>
                <a:lnTo>
                  <a:pt x="1312745" y="297257"/>
                </a:lnTo>
                <a:lnTo>
                  <a:pt x="1240737" y="297257"/>
                </a:lnTo>
                <a:close/>
                <a:moveTo>
                  <a:pt x="1086668" y="104678"/>
                </a:moveTo>
                <a:lnTo>
                  <a:pt x="1158676" y="104678"/>
                </a:lnTo>
                <a:lnTo>
                  <a:pt x="1158676" y="297257"/>
                </a:lnTo>
                <a:lnTo>
                  <a:pt x="1086668" y="297257"/>
                </a:lnTo>
                <a:close/>
                <a:moveTo>
                  <a:pt x="932599" y="104678"/>
                </a:moveTo>
                <a:lnTo>
                  <a:pt x="1004607" y="104678"/>
                </a:lnTo>
                <a:lnTo>
                  <a:pt x="1004607" y="297257"/>
                </a:lnTo>
                <a:lnTo>
                  <a:pt x="932599" y="297257"/>
                </a:lnTo>
                <a:close/>
                <a:moveTo>
                  <a:pt x="778530" y="104678"/>
                </a:moveTo>
                <a:lnTo>
                  <a:pt x="850538" y="104678"/>
                </a:lnTo>
                <a:lnTo>
                  <a:pt x="850538" y="297257"/>
                </a:lnTo>
                <a:lnTo>
                  <a:pt x="778530" y="297257"/>
                </a:lnTo>
                <a:close/>
                <a:moveTo>
                  <a:pt x="622824" y="104678"/>
                </a:moveTo>
                <a:lnTo>
                  <a:pt x="694832" y="104678"/>
                </a:lnTo>
                <a:lnTo>
                  <a:pt x="694832" y="297257"/>
                </a:lnTo>
                <a:lnTo>
                  <a:pt x="622824" y="297257"/>
                </a:lnTo>
                <a:close/>
                <a:moveTo>
                  <a:pt x="467118" y="104678"/>
                </a:moveTo>
                <a:lnTo>
                  <a:pt x="539126" y="104678"/>
                </a:lnTo>
                <a:lnTo>
                  <a:pt x="539126" y="297257"/>
                </a:lnTo>
                <a:lnTo>
                  <a:pt x="467118" y="297257"/>
                </a:lnTo>
                <a:close/>
                <a:moveTo>
                  <a:pt x="311412" y="104678"/>
                </a:moveTo>
                <a:lnTo>
                  <a:pt x="383420" y="104678"/>
                </a:lnTo>
                <a:lnTo>
                  <a:pt x="383420" y="297257"/>
                </a:lnTo>
                <a:lnTo>
                  <a:pt x="311412" y="297257"/>
                </a:lnTo>
                <a:close/>
                <a:moveTo>
                  <a:pt x="155706" y="104678"/>
                </a:moveTo>
                <a:lnTo>
                  <a:pt x="227714" y="104678"/>
                </a:lnTo>
                <a:lnTo>
                  <a:pt x="227714" y="297257"/>
                </a:lnTo>
                <a:lnTo>
                  <a:pt x="155706" y="297257"/>
                </a:lnTo>
                <a:close/>
                <a:moveTo>
                  <a:pt x="0" y="104678"/>
                </a:moveTo>
                <a:lnTo>
                  <a:pt x="72008" y="104678"/>
                </a:lnTo>
                <a:lnTo>
                  <a:pt x="72008" y="297257"/>
                </a:lnTo>
                <a:lnTo>
                  <a:pt x="0" y="297257"/>
                </a:lnTo>
                <a:close/>
                <a:moveTo>
                  <a:pt x="2955734" y="0"/>
                </a:moveTo>
                <a:lnTo>
                  <a:pt x="3156552" y="200819"/>
                </a:lnTo>
                <a:lnTo>
                  <a:pt x="2955734" y="401637"/>
                </a:lnTo>
                <a:lnTo>
                  <a:pt x="2955734" y="301228"/>
                </a:lnTo>
                <a:lnTo>
                  <a:pt x="2004424" y="301228"/>
                </a:lnTo>
                <a:lnTo>
                  <a:pt x="2004424" y="100409"/>
                </a:lnTo>
                <a:lnTo>
                  <a:pt x="2955734" y="100409"/>
                </a:lnTo>
                <a:close/>
              </a:path>
            </a:pathLst>
          </a:custGeom>
          <a:solidFill>
            <a:srgbClr val="FFFFFF"/>
          </a:solidFill>
          <a:ln w="12700" cap="flat" cmpd="sng" algn="ctr">
            <a:noFill/>
            <a:prstDash val="solid"/>
            <a:miter lim="800000"/>
          </a:ln>
          <a:effectLst/>
        </p:spPr>
        <p:txBody>
          <a:bodyPr rot="0" spcFirstLastPara="0" vertOverflow="overflow" horzOverflow="overflow" vert="horz" wrap="square" lIns="74787" tIns="37393" rIns="74787" bIns="37393" numCol="1" spcCol="0" rtlCol="0" fromWordArt="0" anchor="ctr" anchorCtr="0" forceAA="0" compatLnSpc="1">
            <a:normAutofit fontScale="92500" lnSpcReduction="20000"/>
          </a:bodyPr>
          <a:lstStyle/>
          <a:p>
            <a:pPr algn="ctr" defTabSz="747869">
              <a:defRPr/>
            </a:pPr>
            <a:endParaRPr lang="zh-CN" altLang="en-US" sz="1500" kern="0">
              <a:solidFill>
                <a:srgbClr val="FFFFFF"/>
              </a:solidFill>
              <a:latin typeface="Arial"/>
              <a:ea typeface="微软雅黑"/>
            </a:endParaRPr>
          </a:p>
        </p:txBody>
      </p:sp>
    </p:spTree>
    <p:custDataLst>
      <p:tags r:id="rId1"/>
    </p:custDataLst>
    <p:extLst>
      <p:ext uri="{BB962C8B-B14F-4D97-AF65-F5344CB8AC3E}">
        <p14:creationId xmlns:p14="http://schemas.microsoft.com/office/powerpoint/2010/main" val="28210414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4086364343"/>
              </p:ext>
            </p:extLst>
          </p:nvPr>
        </p:nvGraphicFramePr>
        <p:xfrm>
          <a:off x="3595688" y="746391"/>
          <a:ext cx="5175778" cy="3184145"/>
        </p:xfrm>
        <a:graphic>
          <a:graphicData uri="http://schemas.openxmlformats.org/drawingml/2006/table">
            <a:tbl>
              <a:tblPr>
                <a:tableStyleId>{E8B1032C-EA38-4F05-BA0D-38AFFFC7BED3}</a:tableStyleId>
              </a:tblPr>
              <a:tblGrid>
                <a:gridCol w="2941156"/>
                <a:gridCol w="1117311"/>
                <a:gridCol w="1117311"/>
              </a:tblGrid>
              <a:tr h="470489">
                <a:tc>
                  <a:txBody>
                    <a:bodyPr/>
                    <a:lstStyle/>
                    <a:p>
                      <a:pPr algn="ctr" fontAlgn="ctr"/>
                      <a:r>
                        <a:rPr lang="zh-CN" altLang="en-US" sz="1800" u="none" strike="noStrike" dirty="0">
                          <a:effectLst/>
                          <a:latin typeface="微软雅黑" pitchFamily="34" charset="-122"/>
                          <a:ea typeface="微软雅黑" pitchFamily="34" charset="-122"/>
                        </a:rPr>
                        <a:t>资产</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期末余额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u="none" strike="noStrike">
                          <a:effectLst/>
                          <a:latin typeface="微软雅黑" pitchFamily="34" charset="-122"/>
                          <a:ea typeface="微软雅黑" pitchFamily="34" charset="-122"/>
                        </a:rPr>
                        <a:t>年初余额</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452276">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开发支出</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452276">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商誉</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452276">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长期待摊费用</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452276">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递延所得税资产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452276">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其他非流动资产</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r>
              <a:tr h="452276">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非流动资产合计</a:t>
                      </a:r>
                    </a:p>
                  </a:txBody>
                  <a:tcPr marL="9525" marR="9525" marT="9525" marB="0" anchor="ctr"/>
                </a:tc>
                <a:tc>
                  <a:txBody>
                    <a:bodyPr/>
                    <a:lstStyle/>
                    <a:p>
                      <a:pPr algn="r" fontAlgn="ctr"/>
                      <a:r>
                        <a:rPr lang="zh-CN" altLang="en-US" sz="1800" u="none" strike="noStrike">
                          <a:effectLst/>
                          <a:latin typeface="微软雅黑" pitchFamily="34" charset="-122"/>
                          <a:ea typeface="微软雅黑" pitchFamily="34" charset="-122"/>
                        </a:rPr>
                        <a:t>　</a:t>
                      </a:r>
                      <a:endParaRPr lang="zh-CN" altLang="en-US" sz="1800" b="0" i="0" u="none" strike="noStrike">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u="none" strike="noStrike" dirty="0">
                          <a:effectLst/>
                          <a:latin typeface="微软雅黑" pitchFamily="34" charset="-122"/>
                          <a:ea typeface="微软雅黑" pitchFamily="34" charset="-122"/>
                        </a:rPr>
                        <a:t>　</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19" name="组合 18"/>
          <p:cNvGrpSpPr/>
          <p:nvPr/>
        </p:nvGrpSpPr>
        <p:grpSpPr>
          <a:xfrm>
            <a:off x="198121" y="3655755"/>
            <a:ext cx="3217472" cy="923330"/>
            <a:chOff x="1503515" y="2342298"/>
            <a:chExt cx="3217709" cy="923067"/>
          </a:xfrm>
        </p:grpSpPr>
        <p:sp>
          <p:nvSpPr>
            <p:cNvPr id="20" name="矩形 19"/>
            <p:cNvSpPr/>
            <p:nvPr/>
          </p:nvSpPr>
          <p:spPr>
            <a:xfrm>
              <a:off x="1503515" y="2342298"/>
              <a:ext cx="3217709" cy="923067"/>
            </a:xfrm>
            <a:prstGeom prst="rect">
              <a:avLst/>
            </a:prstGeom>
            <a:ln w="19050">
              <a:solidFill>
                <a:srgbClr val="084CA1"/>
              </a:solidFill>
              <a:prstDash val="dashDot"/>
            </a:ln>
          </p:spPr>
          <p:txBody>
            <a:bodyPr wrap="square">
              <a:spAutoFit/>
            </a:bodyPr>
            <a:lstStyle/>
            <a:p>
              <a:pPr>
                <a:lnSpc>
                  <a:spcPct val="150000"/>
                </a:lnSpc>
              </a:pPr>
              <a:r>
                <a:rPr lang="zh-CN" altLang="en-US" sz="1800" b="1" dirty="0">
                  <a:latin typeface="Microsoft YaHei"/>
                  <a:ea typeface="Microsoft YaHei"/>
                  <a:sym typeface="Microsoft YaHei"/>
                </a:rPr>
                <a:t>其他非</a:t>
              </a:r>
              <a:r>
                <a:rPr lang="zh-CN" altLang="en-US" sz="1800" b="1" dirty="0" smtClean="0">
                  <a:latin typeface="Microsoft YaHei"/>
                  <a:ea typeface="Microsoft YaHei"/>
                  <a:sym typeface="Microsoft YaHei"/>
                </a:rPr>
                <a:t>流动</a:t>
              </a:r>
              <a:r>
                <a:rPr lang="zh-CN" altLang="en-US" sz="1800" b="1" dirty="0" smtClean="0">
                  <a:latin typeface="Microsoft YaHei"/>
                  <a:ea typeface="Microsoft YaHei"/>
                  <a:sym typeface="Microsoft YaHei"/>
                </a:rPr>
                <a:t>资产</a:t>
              </a:r>
              <a:endParaRPr lang="zh-CN" altLang="en-US" sz="1800" b="1"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zh-CN" altLang="en-US" sz="1800" dirty="0" smtClean="0">
                  <a:latin typeface="Microsoft YaHei"/>
                  <a:ea typeface="Microsoft YaHei"/>
                  <a:sym typeface="Microsoft YaHei"/>
                </a:rPr>
                <a:t>有关科目的期末余额填列</a:t>
              </a:r>
              <a:endParaRPr lang="en-US" altLang="zh-CN" sz="1800" dirty="0" smtClean="0">
                <a:latin typeface="Microsoft YaHei"/>
                <a:ea typeface="Microsoft YaHei"/>
                <a:sym typeface="Microsoft YaHei"/>
              </a:endParaRPr>
            </a:p>
          </p:txBody>
        </p:sp>
        <p:cxnSp>
          <p:nvCxnSpPr>
            <p:cNvPr id="21" name="直接连接符 20"/>
            <p:cNvCxnSpPr/>
            <p:nvPr/>
          </p:nvCxnSpPr>
          <p:spPr>
            <a:xfrm>
              <a:off x="1615338" y="2757070"/>
              <a:ext cx="1697078"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a:off x="2006889" y="3030607"/>
            <a:ext cx="3463745" cy="736205"/>
            <a:chOff x="3130550" y="2423568"/>
            <a:chExt cx="3163493" cy="736112"/>
          </a:xfrm>
        </p:grpSpPr>
        <p:sp>
          <p:nvSpPr>
            <p:cNvPr id="23" name="矩形 22"/>
            <p:cNvSpPr/>
            <p:nvPr/>
          </p:nvSpPr>
          <p:spPr bwMode="auto">
            <a:xfrm>
              <a:off x="4679383" y="2423568"/>
              <a:ext cx="1614660" cy="437118"/>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24" name="直接连接符 23"/>
            <p:cNvCxnSpPr/>
            <p:nvPr/>
          </p:nvCxnSpPr>
          <p:spPr>
            <a:xfrm flipH="1" flipV="1">
              <a:off x="3232758" y="2623258"/>
              <a:ext cx="1446626" cy="2"/>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3222531" y="2638425"/>
              <a:ext cx="0" cy="285318"/>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26" name="椭圆 25"/>
            <p:cNvSpPr/>
            <p:nvPr/>
          </p:nvSpPr>
          <p:spPr bwMode="auto">
            <a:xfrm>
              <a:off x="3130550" y="2974989"/>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Tree>
    <p:custDataLst>
      <p:tags r:id="rId1"/>
    </p:custDataLst>
    <p:extLst>
      <p:ext uri="{BB962C8B-B14F-4D97-AF65-F5344CB8AC3E}">
        <p14:creationId xmlns:p14="http://schemas.microsoft.com/office/powerpoint/2010/main" val="227809054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1932899357"/>
              </p:ext>
            </p:extLst>
          </p:nvPr>
        </p:nvGraphicFramePr>
        <p:xfrm>
          <a:off x="3595688" y="746392"/>
          <a:ext cx="5175778" cy="4257675"/>
        </p:xfrm>
        <a:graphic>
          <a:graphicData uri="http://schemas.openxmlformats.org/drawingml/2006/table">
            <a:tbl>
              <a:tblPr>
                <a:tableStyleId>{E8B1032C-EA38-4F05-BA0D-38AFFFC7BED3}</a:tableStyleId>
              </a:tblPr>
              <a:tblGrid>
                <a:gridCol w="2941156"/>
                <a:gridCol w="1117311"/>
                <a:gridCol w="1117311"/>
              </a:tblGrid>
              <a:tr h="243799">
                <a:tc>
                  <a:txBody>
                    <a:bodyPr/>
                    <a:lstStyle/>
                    <a:p>
                      <a:pPr algn="ctr" fontAlgn="ctr"/>
                      <a:r>
                        <a:rPr lang="zh-CN" altLang="en-US" sz="1800" b="0" i="0" u="none" strike="noStrike" dirty="0">
                          <a:solidFill>
                            <a:srgbClr val="000000"/>
                          </a:solidFill>
                          <a:effectLst/>
                          <a:latin typeface="微软雅黑" pitchFamily="34" charset="-122"/>
                          <a:ea typeface="微软雅黑" pitchFamily="34" charset="-122"/>
                        </a:rPr>
                        <a:t>负债和所有者</a:t>
                      </a:r>
                      <a:r>
                        <a:rPr lang="zh-CN" altLang="en-US" sz="1800" b="0" i="0" u="none" strike="noStrike" dirty="0" smtClean="0">
                          <a:solidFill>
                            <a:srgbClr val="000000"/>
                          </a:solidFill>
                          <a:effectLst/>
                          <a:latin typeface="微软雅黑" pitchFamily="34" charset="-122"/>
                          <a:ea typeface="微软雅黑" pitchFamily="34" charset="-122"/>
                        </a:rPr>
                        <a:t>权益</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b="0" i="0" u="none" strike="noStrike">
                          <a:solidFill>
                            <a:srgbClr val="000000"/>
                          </a:solidFill>
                          <a:effectLst/>
                          <a:latin typeface="微软雅黑" pitchFamily="34" charset="-122"/>
                          <a:ea typeface="微软雅黑" pitchFamily="34" charset="-122"/>
                        </a:rPr>
                        <a:t>期末余额</a:t>
                      </a:r>
                    </a:p>
                  </a:txBody>
                  <a:tcPr marL="9525" marR="9525" marT="9525" marB="0" anchor="ctr"/>
                </a:tc>
                <a:tc>
                  <a:txBody>
                    <a:bodyPr/>
                    <a:lstStyle/>
                    <a:p>
                      <a:pPr algn="ctr" fontAlgn="ctr"/>
                      <a:r>
                        <a:rPr lang="zh-CN" altLang="en-US" sz="1800" b="0" i="0" u="none" strike="noStrike">
                          <a:solidFill>
                            <a:srgbClr val="000000"/>
                          </a:solidFill>
                          <a:effectLst/>
                          <a:latin typeface="微软雅黑" pitchFamily="34" charset="-122"/>
                          <a:ea typeface="微软雅黑" pitchFamily="34" charset="-122"/>
                        </a:rPr>
                        <a:t>年初余额</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流动负债：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dirty="0">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短期借款</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交易性金融负债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衍生金融负债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应付票据及应付账款</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预收款项</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l" fontAlgn="ctr"/>
                      <a:r>
                        <a:rPr lang="zh-CN" altLang="en-US" sz="1800" b="0" i="0" u="none" strike="noStrike">
                          <a:solidFill>
                            <a:srgbClr val="000000"/>
                          </a:solidFill>
                          <a:effectLst/>
                          <a:latin typeface="微软雅黑" pitchFamily="34" charset="-122"/>
                          <a:ea typeface="微软雅黑" pitchFamily="34" charset="-122"/>
                        </a:rPr>
                        <a:t>  合同负债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应付职工薪酬</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应交税费</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其他应付款</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持有待售负债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一年内到期的非流动负债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其他流动负债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流动负债合计</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dirty="0">
                          <a:solidFill>
                            <a:srgbClr val="000000"/>
                          </a:solidFill>
                          <a:effectLst/>
                          <a:latin typeface="微软雅黑" pitchFamily="34" charset="-122"/>
                          <a:ea typeface="微软雅黑" pitchFamily="34" charset="-122"/>
                        </a:rPr>
                        <a:t>　</a:t>
                      </a:r>
                    </a:p>
                  </a:txBody>
                  <a:tcPr marL="9525" marR="9525" marT="95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15" name="组合 14"/>
          <p:cNvGrpSpPr/>
          <p:nvPr/>
        </p:nvGrpSpPr>
        <p:grpSpPr>
          <a:xfrm>
            <a:off x="198121" y="1858429"/>
            <a:ext cx="3217472" cy="1338828"/>
            <a:chOff x="1503515" y="2342298"/>
            <a:chExt cx="3217709" cy="1338447"/>
          </a:xfrm>
        </p:grpSpPr>
        <p:sp>
          <p:nvSpPr>
            <p:cNvPr id="16" name="矩形 15"/>
            <p:cNvSpPr/>
            <p:nvPr/>
          </p:nvSpPr>
          <p:spPr>
            <a:xfrm>
              <a:off x="1503515" y="2342298"/>
              <a:ext cx="3217709" cy="1338447"/>
            </a:xfrm>
            <a:prstGeom prst="rect">
              <a:avLst/>
            </a:prstGeom>
            <a:ln w="19050">
              <a:solidFill>
                <a:srgbClr val="084CA1"/>
              </a:solidFill>
              <a:prstDash val="dashDot"/>
            </a:ln>
          </p:spPr>
          <p:txBody>
            <a:bodyPr wrap="square">
              <a:spAutoFit/>
            </a:bodyPr>
            <a:lstStyle/>
            <a:p>
              <a:pPr>
                <a:lnSpc>
                  <a:spcPct val="150000"/>
                </a:lnSpc>
              </a:pPr>
              <a:r>
                <a:rPr lang="zh-CN" altLang="en-US" sz="1800" b="1" dirty="0">
                  <a:latin typeface="Microsoft YaHei"/>
                  <a:ea typeface="Microsoft YaHei"/>
                  <a:sym typeface="Microsoft YaHei"/>
                </a:rPr>
                <a:t>短期借款</a:t>
              </a:r>
              <a:endParaRPr lang="zh-CN" altLang="en-US" sz="1800" b="1"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en-US" altLang="zh-CN" sz="1800" dirty="0" smtClean="0">
                  <a:latin typeface="Microsoft YaHei"/>
                  <a:ea typeface="Microsoft YaHei"/>
                  <a:sym typeface="Microsoft YaHei"/>
                </a:rPr>
                <a:t>“</a:t>
              </a:r>
              <a:r>
                <a:rPr lang="zh-CN" altLang="en-US" sz="1800" dirty="0">
                  <a:latin typeface="Microsoft YaHei"/>
                  <a:ea typeface="Microsoft YaHei"/>
                  <a:sym typeface="Microsoft YaHei"/>
                </a:rPr>
                <a:t>短期借款</a:t>
              </a:r>
              <a:r>
                <a:rPr lang="en-US" altLang="zh-CN" sz="1800" dirty="0" smtClean="0">
                  <a:latin typeface="Microsoft YaHei"/>
                  <a:ea typeface="Microsoft YaHei"/>
                  <a:sym typeface="Microsoft YaHei"/>
                </a:rPr>
                <a:t>”</a:t>
              </a:r>
              <a:r>
                <a:rPr lang="zh-CN" altLang="en-US" sz="1800" dirty="0" smtClean="0">
                  <a:latin typeface="Microsoft YaHei"/>
                  <a:ea typeface="Microsoft YaHei"/>
                  <a:sym typeface="Microsoft YaHei"/>
                </a:rPr>
                <a:t> 科目期末余额</a:t>
              </a:r>
            </a:p>
          </p:txBody>
        </p:sp>
        <p:cxnSp>
          <p:nvCxnSpPr>
            <p:cNvPr id="18" name="直接连接符 17"/>
            <p:cNvCxnSpPr/>
            <p:nvPr/>
          </p:nvCxnSpPr>
          <p:spPr>
            <a:xfrm>
              <a:off x="1615338" y="2757070"/>
              <a:ext cx="923820"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grpSp>
        <p:nvGrpSpPr>
          <p:cNvPr id="27" name="组合 26"/>
          <p:cNvGrpSpPr/>
          <p:nvPr/>
        </p:nvGrpSpPr>
        <p:grpSpPr>
          <a:xfrm>
            <a:off x="2006889" y="1322636"/>
            <a:ext cx="2817360" cy="646853"/>
            <a:chOff x="3130550" y="2512909"/>
            <a:chExt cx="2573139" cy="646771"/>
          </a:xfrm>
        </p:grpSpPr>
        <p:sp>
          <p:nvSpPr>
            <p:cNvPr id="28" name="矩形 27"/>
            <p:cNvSpPr/>
            <p:nvPr/>
          </p:nvSpPr>
          <p:spPr bwMode="auto">
            <a:xfrm>
              <a:off x="4679384" y="2512909"/>
              <a:ext cx="1024305" cy="287963"/>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29" name="直接连接符 28"/>
            <p:cNvCxnSpPr/>
            <p:nvPr/>
          </p:nvCxnSpPr>
          <p:spPr>
            <a:xfrm flipH="1" flipV="1">
              <a:off x="3232758" y="2623258"/>
              <a:ext cx="1446626" cy="2"/>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3222531" y="2638425"/>
              <a:ext cx="0" cy="285318"/>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31" name="椭圆 30"/>
            <p:cNvSpPr/>
            <p:nvPr/>
          </p:nvSpPr>
          <p:spPr bwMode="auto">
            <a:xfrm>
              <a:off x="3130550" y="2974989"/>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Tree>
    <p:custDataLst>
      <p:tags r:id="rId1"/>
    </p:custDataLst>
    <p:extLst>
      <p:ext uri="{BB962C8B-B14F-4D97-AF65-F5344CB8AC3E}">
        <p14:creationId xmlns:p14="http://schemas.microsoft.com/office/powerpoint/2010/main" val="282685237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4256002681"/>
              </p:ext>
            </p:extLst>
          </p:nvPr>
        </p:nvGraphicFramePr>
        <p:xfrm>
          <a:off x="3595688" y="746392"/>
          <a:ext cx="5175778" cy="4257675"/>
        </p:xfrm>
        <a:graphic>
          <a:graphicData uri="http://schemas.openxmlformats.org/drawingml/2006/table">
            <a:tbl>
              <a:tblPr>
                <a:tableStyleId>{E8B1032C-EA38-4F05-BA0D-38AFFFC7BED3}</a:tableStyleId>
              </a:tblPr>
              <a:tblGrid>
                <a:gridCol w="2941156"/>
                <a:gridCol w="1117311"/>
                <a:gridCol w="1117311"/>
              </a:tblGrid>
              <a:tr h="243799">
                <a:tc>
                  <a:txBody>
                    <a:bodyPr/>
                    <a:lstStyle/>
                    <a:p>
                      <a:pPr algn="ctr" fontAlgn="ctr"/>
                      <a:r>
                        <a:rPr lang="zh-CN" altLang="en-US" sz="1800" b="0" i="0" u="none" strike="noStrike" dirty="0">
                          <a:solidFill>
                            <a:srgbClr val="000000"/>
                          </a:solidFill>
                          <a:effectLst/>
                          <a:latin typeface="微软雅黑" pitchFamily="34" charset="-122"/>
                          <a:ea typeface="微软雅黑" pitchFamily="34" charset="-122"/>
                        </a:rPr>
                        <a:t>负债和所有者</a:t>
                      </a:r>
                      <a:r>
                        <a:rPr lang="zh-CN" altLang="en-US" sz="1800" b="0" i="0" u="none" strike="noStrike" dirty="0" smtClean="0">
                          <a:solidFill>
                            <a:srgbClr val="000000"/>
                          </a:solidFill>
                          <a:effectLst/>
                          <a:latin typeface="微软雅黑" pitchFamily="34" charset="-122"/>
                          <a:ea typeface="微软雅黑" pitchFamily="34" charset="-122"/>
                        </a:rPr>
                        <a:t>权益</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b="0" i="0" u="none" strike="noStrike">
                          <a:solidFill>
                            <a:srgbClr val="000000"/>
                          </a:solidFill>
                          <a:effectLst/>
                          <a:latin typeface="微软雅黑" pitchFamily="34" charset="-122"/>
                          <a:ea typeface="微软雅黑" pitchFamily="34" charset="-122"/>
                        </a:rPr>
                        <a:t>期末余额</a:t>
                      </a:r>
                    </a:p>
                  </a:txBody>
                  <a:tcPr marL="9525" marR="9525" marT="9525" marB="0" anchor="ctr"/>
                </a:tc>
                <a:tc>
                  <a:txBody>
                    <a:bodyPr/>
                    <a:lstStyle/>
                    <a:p>
                      <a:pPr algn="ctr" fontAlgn="ctr"/>
                      <a:r>
                        <a:rPr lang="zh-CN" altLang="en-US" sz="1800" b="0" i="0" u="none" strike="noStrike">
                          <a:solidFill>
                            <a:srgbClr val="000000"/>
                          </a:solidFill>
                          <a:effectLst/>
                          <a:latin typeface="微软雅黑" pitchFamily="34" charset="-122"/>
                          <a:ea typeface="微软雅黑" pitchFamily="34" charset="-122"/>
                        </a:rPr>
                        <a:t>年初余额</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流动负债：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dirty="0">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短期借款</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交易性金融负债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衍生金融负债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应付票据及应付账款</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预收款项</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l" fontAlgn="ctr"/>
                      <a:r>
                        <a:rPr lang="zh-CN" altLang="en-US" sz="1800" b="0" i="0" u="none" strike="noStrike">
                          <a:solidFill>
                            <a:srgbClr val="000000"/>
                          </a:solidFill>
                          <a:effectLst/>
                          <a:latin typeface="微软雅黑" pitchFamily="34" charset="-122"/>
                          <a:ea typeface="微软雅黑" pitchFamily="34" charset="-122"/>
                        </a:rPr>
                        <a:t>  合同负债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应付职工薪酬</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应交税费</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其他应付款</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持有待售负债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一年内到期的非流动负债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其他流动负债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流动负债合计</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dirty="0">
                          <a:solidFill>
                            <a:srgbClr val="000000"/>
                          </a:solidFill>
                          <a:effectLst/>
                          <a:latin typeface="微软雅黑" pitchFamily="34" charset="-122"/>
                          <a:ea typeface="微软雅黑" pitchFamily="34" charset="-122"/>
                        </a:rPr>
                        <a:t>　</a:t>
                      </a:r>
                    </a:p>
                  </a:txBody>
                  <a:tcPr marL="9525" marR="9525" marT="95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15" name="组合 14"/>
          <p:cNvGrpSpPr/>
          <p:nvPr/>
        </p:nvGrpSpPr>
        <p:grpSpPr>
          <a:xfrm>
            <a:off x="198121" y="2142217"/>
            <a:ext cx="3217472" cy="1338828"/>
            <a:chOff x="1503515" y="2342298"/>
            <a:chExt cx="3217709" cy="1338447"/>
          </a:xfrm>
        </p:grpSpPr>
        <p:sp>
          <p:nvSpPr>
            <p:cNvPr id="16" name="矩形 15"/>
            <p:cNvSpPr/>
            <p:nvPr/>
          </p:nvSpPr>
          <p:spPr>
            <a:xfrm>
              <a:off x="1503515" y="2342298"/>
              <a:ext cx="3217709" cy="1338447"/>
            </a:xfrm>
            <a:prstGeom prst="rect">
              <a:avLst/>
            </a:prstGeom>
            <a:ln w="19050">
              <a:solidFill>
                <a:srgbClr val="084CA1"/>
              </a:solidFill>
              <a:prstDash val="dashDot"/>
            </a:ln>
          </p:spPr>
          <p:txBody>
            <a:bodyPr wrap="square">
              <a:spAutoFit/>
            </a:bodyPr>
            <a:lstStyle/>
            <a:p>
              <a:pPr>
                <a:lnSpc>
                  <a:spcPct val="150000"/>
                </a:lnSpc>
              </a:pPr>
              <a:r>
                <a:rPr lang="zh-CN" altLang="en-US" sz="1800" b="1" dirty="0">
                  <a:latin typeface="Microsoft YaHei"/>
                  <a:ea typeface="Microsoft YaHei"/>
                  <a:sym typeface="Microsoft YaHei"/>
                </a:rPr>
                <a:t>交易</a:t>
              </a:r>
              <a:r>
                <a:rPr lang="zh-CN" altLang="en-US" sz="1800" b="1" dirty="0" smtClean="0">
                  <a:latin typeface="Microsoft YaHei"/>
                  <a:ea typeface="Microsoft YaHei"/>
                  <a:sym typeface="Microsoft YaHei"/>
                </a:rPr>
                <a:t>性金融负债</a:t>
              </a:r>
              <a:endParaRPr lang="zh-CN" altLang="en-US" sz="1800" b="1"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en-US" altLang="zh-CN" sz="1800" dirty="0" smtClean="0">
                  <a:latin typeface="Microsoft YaHei"/>
                  <a:ea typeface="Microsoft YaHei"/>
                  <a:sym typeface="Microsoft YaHei"/>
                </a:rPr>
                <a:t>“</a:t>
              </a:r>
              <a:r>
                <a:rPr lang="zh-CN" altLang="en-US" sz="1800" dirty="0">
                  <a:latin typeface="Microsoft YaHei"/>
                  <a:ea typeface="Microsoft YaHei"/>
                  <a:sym typeface="Microsoft YaHei"/>
                </a:rPr>
                <a:t>交易性</a:t>
              </a:r>
              <a:r>
                <a:rPr lang="zh-CN" altLang="en-US" sz="1800" dirty="0" smtClean="0">
                  <a:latin typeface="Microsoft YaHei"/>
                  <a:ea typeface="Microsoft YaHei"/>
                  <a:sym typeface="Microsoft YaHei"/>
                </a:rPr>
                <a:t>金融负债</a:t>
              </a:r>
              <a:r>
                <a:rPr lang="en-US" altLang="zh-CN" sz="1800" dirty="0" smtClean="0">
                  <a:latin typeface="Microsoft YaHei"/>
                  <a:ea typeface="Microsoft YaHei"/>
                  <a:sym typeface="Microsoft YaHei"/>
                </a:rPr>
                <a:t>”</a:t>
              </a:r>
              <a:r>
                <a:rPr lang="zh-CN" altLang="en-US" sz="1800" dirty="0" smtClean="0">
                  <a:latin typeface="Microsoft YaHei"/>
                  <a:ea typeface="Microsoft YaHei"/>
                  <a:sym typeface="Microsoft YaHei"/>
                </a:rPr>
                <a:t> 相关明细科目期末余额</a:t>
              </a:r>
            </a:p>
          </p:txBody>
        </p:sp>
        <p:cxnSp>
          <p:nvCxnSpPr>
            <p:cNvPr id="18" name="直接连接符 17"/>
            <p:cNvCxnSpPr/>
            <p:nvPr/>
          </p:nvCxnSpPr>
          <p:spPr>
            <a:xfrm>
              <a:off x="1615338" y="2757070"/>
              <a:ext cx="1697078"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grpSp>
        <p:nvGrpSpPr>
          <p:cNvPr id="27" name="组合 26"/>
          <p:cNvGrpSpPr/>
          <p:nvPr/>
        </p:nvGrpSpPr>
        <p:grpSpPr>
          <a:xfrm>
            <a:off x="2006889" y="1606424"/>
            <a:ext cx="3479510" cy="646853"/>
            <a:chOff x="3130550" y="2512909"/>
            <a:chExt cx="3177891" cy="646771"/>
          </a:xfrm>
        </p:grpSpPr>
        <p:sp>
          <p:nvSpPr>
            <p:cNvPr id="28" name="矩形 27"/>
            <p:cNvSpPr/>
            <p:nvPr/>
          </p:nvSpPr>
          <p:spPr bwMode="auto">
            <a:xfrm>
              <a:off x="4679383" y="2512909"/>
              <a:ext cx="1629058" cy="287963"/>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29" name="直接连接符 28"/>
            <p:cNvCxnSpPr/>
            <p:nvPr/>
          </p:nvCxnSpPr>
          <p:spPr>
            <a:xfrm flipH="1" flipV="1">
              <a:off x="3232758" y="2623258"/>
              <a:ext cx="1446626" cy="2"/>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3222531" y="2638425"/>
              <a:ext cx="0" cy="285318"/>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31" name="椭圆 30"/>
            <p:cNvSpPr/>
            <p:nvPr/>
          </p:nvSpPr>
          <p:spPr bwMode="auto">
            <a:xfrm>
              <a:off x="3130550" y="2974989"/>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Tree>
    <p:custDataLst>
      <p:tags r:id="rId1"/>
    </p:custDataLst>
    <p:extLst>
      <p:ext uri="{BB962C8B-B14F-4D97-AF65-F5344CB8AC3E}">
        <p14:creationId xmlns:p14="http://schemas.microsoft.com/office/powerpoint/2010/main" val="223608365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845979542"/>
              </p:ext>
            </p:extLst>
          </p:nvPr>
        </p:nvGraphicFramePr>
        <p:xfrm>
          <a:off x="3595688" y="746392"/>
          <a:ext cx="5175778" cy="4257675"/>
        </p:xfrm>
        <a:graphic>
          <a:graphicData uri="http://schemas.openxmlformats.org/drawingml/2006/table">
            <a:tbl>
              <a:tblPr>
                <a:tableStyleId>{E8B1032C-EA38-4F05-BA0D-38AFFFC7BED3}</a:tableStyleId>
              </a:tblPr>
              <a:tblGrid>
                <a:gridCol w="2941156"/>
                <a:gridCol w="1117311"/>
                <a:gridCol w="1117311"/>
              </a:tblGrid>
              <a:tr h="243799">
                <a:tc>
                  <a:txBody>
                    <a:bodyPr/>
                    <a:lstStyle/>
                    <a:p>
                      <a:pPr algn="ctr" fontAlgn="ctr"/>
                      <a:r>
                        <a:rPr lang="zh-CN" altLang="en-US" sz="1800" b="0" i="0" u="none" strike="noStrike" dirty="0">
                          <a:solidFill>
                            <a:srgbClr val="000000"/>
                          </a:solidFill>
                          <a:effectLst/>
                          <a:latin typeface="微软雅黑" pitchFamily="34" charset="-122"/>
                          <a:ea typeface="微软雅黑" pitchFamily="34" charset="-122"/>
                        </a:rPr>
                        <a:t>负债和所有者</a:t>
                      </a:r>
                      <a:r>
                        <a:rPr lang="zh-CN" altLang="en-US" sz="1800" b="0" i="0" u="none" strike="noStrike" dirty="0" smtClean="0">
                          <a:solidFill>
                            <a:srgbClr val="000000"/>
                          </a:solidFill>
                          <a:effectLst/>
                          <a:latin typeface="微软雅黑" pitchFamily="34" charset="-122"/>
                          <a:ea typeface="微软雅黑" pitchFamily="34" charset="-122"/>
                        </a:rPr>
                        <a:t>权益</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b="0" i="0" u="none" strike="noStrike">
                          <a:solidFill>
                            <a:srgbClr val="000000"/>
                          </a:solidFill>
                          <a:effectLst/>
                          <a:latin typeface="微软雅黑" pitchFamily="34" charset="-122"/>
                          <a:ea typeface="微软雅黑" pitchFamily="34" charset="-122"/>
                        </a:rPr>
                        <a:t>期末余额</a:t>
                      </a:r>
                    </a:p>
                  </a:txBody>
                  <a:tcPr marL="9525" marR="9525" marT="9525" marB="0" anchor="ctr"/>
                </a:tc>
                <a:tc>
                  <a:txBody>
                    <a:bodyPr/>
                    <a:lstStyle/>
                    <a:p>
                      <a:pPr algn="ctr" fontAlgn="ctr"/>
                      <a:r>
                        <a:rPr lang="zh-CN" altLang="en-US" sz="1800" b="0" i="0" u="none" strike="noStrike">
                          <a:solidFill>
                            <a:srgbClr val="000000"/>
                          </a:solidFill>
                          <a:effectLst/>
                          <a:latin typeface="微软雅黑" pitchFamily="34" charset="-122"/>
                          <a:ea typeface="微软雅黑" pitchFamily="34" charset="-122"/>
                        </a:rPr>
                        <a:t>年初余额</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流动负债：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dirty="0">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短期借款</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交易性金融负债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衍生金融负债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应付票据及应付账款</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预收款项</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l" fontAlgn="ctr"/>
                      <a:r>
                        <a:rPr lang="zh-CN" altLang="en-US" sz="1800" b="0" i="0" u="none" strike="noStrike">
                          <a:solidFill>
                            <a:srgbClr val="000000"/>
                          </a:solidFill>
                          <a:effectLst/>
                          <a:latin typeface="微软雅黑" pitchFamily="34" charset="-122"/>
                          <a:ea typeface="微软雅黑" pitchFamily="34" charset="-122"/>
                        </a:rPr>
                        <a:t>  合同负债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应付职工薪酬</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应交税费</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其他应付款</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持有待售负债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一年内到期的非流动负债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其他流动负债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流动负债合计</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dirty="0">
                          <a:solidFill>
                            <a:srgbClr val="000000"/>
                          </a:solidFill>
                          <a:effectLst/>
                          <a:latin typeface="微软雅黑" pitchFamily="34" charset="-122"/>
                          <a:ea typeface="微软雅黑" pitchFamily="34" charset="-122"/>
                        </a:rPr>
                        <a:t>　</a:t>
                      </a:r>
                    </a:p>
                  </a:txBody>
                  <a:tcPr marL="9525" marR="9525" marT="95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15" name="组合 14"/>
          <p:cNvGrpSpPr/>
          <p:nvPr/>
        </p:nvGrpSpPr>
        <p:grpSpPr>
          <a:xfrm>
            <a:off x="198121" y="2441771"/>
            <a:ext cx="3217472" cy="1338828"/>
            <a:chOff x="1503515" y="2342298"/>
            <a:chExt cx="3217709" cy="1338447"/>
          </a:xfrm>
        </p:grpSpPr>
        <p:sp>
          <p:nvSpPr>
            <p:cNvPr id="16" name="矩形 15"/>
            <p:cNvSpPr/>
            <p:nvPr/>
          </p:nvSpPr>
          <p:spPr>
            <a:xfrm>
              <a:off x="1503515" y="2342298"/>
              <a:ext cx="3217709" cy="1338447"/>
            </a:xfrm>
            <a:prstGeom prst="rect">
              <a:avLst/>
            </a:prstGeom>
            <a:ln w="19050">
              <a:solidFill>
                <a:srgbClr val="084CA1"/>
              </a:solidFill>
              <a:prstDash val="dashDot"/>
            </a:ln>
          </p:spPr>
          <p:txBody>
            <a:bodyPr wrap="square">
              <a:spAutoFit/>
            </a:bodyPr>
            <a:lstStyle/>
            <a:p>
              <a:pPr>
                <a:lnSpc>
                  <a:spcPct val="150000"/>
                </a:lnSpc>
              </a:pPr>
              <a:r>
                <a:rPr lang="zh-CN" altLang="en-US" sz="1800" b="1" dirty="0">
                  <a:latin typeface="Microsoft YaHei"/>
                  <a:ea typeface="Microsoft YaHei"/>
                  <a:sym typeface="Microsoft YaHei"/>
                </a:rPr>
                <a:t>衍生金融负债</a:t>
              </a:r>
              <a:endParaRPr lang="zh-CN" altLang="en-US" sz="1800" b="1"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en-US" altLang="zh-CN" sz="1800" dirty="0" smtClean="0">
                  <a:latin typeface="Microsoft YaHei"/>
                  <a:ea typeface="Microsoft YaHei"/>
                  <a:sym typeface="Microsoft YaHei"/>
                </a:rPr>
                <a:t>“</a:t>
              </a:r>
              <a:r>
                <a:rPr lang="zh-CN" altLang="en-US" sz="1800" dirty="0" smtClean="0">
                  <a:latin typeface="Microsoft YaHei"/>
                  <a:ea typeface="Microsoft YaHei"/>
                  <a:sym typeface="Microsoft YaHei"/>
                </a:rPr>
                <a:t>衍生工具</a:t>
              </a:r>
              <a:r>
                <a:rPr lang="en-US" altLang="zh-CN" sz="1800" dirty="0" smtClean="0">
                  <a:latin typeface="Microsoft YaHei"/>
                  <a:ea typeface="Microsoft YaHei"/>
                  <a:sym typeface="Microsoft YaHei"/>
                </a:rPr>
                <a:t>”</a:t>
              </a:r>
              <a:r>
                <a:rPr lang="zh-CN" altLang="en-US" sz="1800" dirty="0" smtClean="0">
                  <a:latin typeface="Microsoft YaHei"/>
                  <a:ea typeface="Microsoft YaHei"/>
                  <a:sym typeface="Microsoft YaHei"/>
                </a:rPr>
                <a:t>明细科目期末贷方余额分析填列</a:t>
              </a:r>
            </a:p>
          </p:txBody>
        </p:sp>
        <p:cxnSp>
          <p:nvCxnSpPr>
            <p:cNvPr id="18" name="直接连接符 17"/>
            <p:cNvCxnSpPr/>
            <p:nvPr/>
          </p:nvCxnSpPr>
          <p:spPr>
            <a:xfrm>
              <a:off x="1615338" y="2757070"/>
              <a:ext cx="1497031"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grpSp>
        <p:nvGrpSpPr>
          <p:cNvPr id="27" name="组合 26"/>
          <p:cNvGrpSpPr/>
          <p:nvPr/>
        </p:nvGrpSpPr>
        <p:grpSpPr>
          <a:xfrm>
            <a:off x="2006889" y="1905978"/>
            <a:ext cx="3479510" cy="646853"/>
            <a:chOff x="3130550" y="2512909"/>
            <a:chExt cx="3177891" cy="646771"/>
          </a:xfrm>
        </p:grpSpPr>
        <p:sp>
          <p:nvSpPr>
            <p:cNvPr id="28" name="矩形 27"/>
            <p:cNvSpPr/>
            <p:nvPr/>
          </p:nvSpPr>
          <p:spPr bwMode="auto">
            <a:xfrm>
              <a:off x="4679383" y="2512909"/>
              <a:ext cx="1629058" cy="287963"/>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29" name="直接连接符 28"/>
            <p:cNvCxnSpPr/>
            <p:nvPr/>
          </p:nvCxnSpPr>
          <p:spPr>
            <a:xfrm flipH="1" flipV="1">
              <a:off x="3232758" y="2623258"/>
              <a:ext cx="1446626" cy="2"/>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3222531" y="2638425"/>
              <a:ext cx="0" cy="285318"/>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31" name="椭圆 30"/>
            <p:cNvSpPr/>
            <p:nvPr/>
          </p:nvSpPr>
          <p:spPr bwMode="auto">
            <a:xfrm>
              <a:off x="3130550" y="2974989"/>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Tree>
    <p:custDataLst>
      <p:tags r:id="rId1"/>
    </p:custDataLst>
    <p:extLst>
      <p:ext uri="{BB962C8B-B14F-4D97-AF65-F5344CB8AC3E}">
        <p14:creationId xmlns:p14="http://schemas.microsoft.com/office/powerpoint/2010/main" val="420292890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1998600427"/>
              </p:ext>
            </p:extLst>
          </p:nvPr>
        </p:nvGraphicFramePr>
        <p:xfrm>
          <a:off x="3595688" y="746392"/>
          <a:ext cx="5175778" cy="4257675"/>
        </p:xfrm>
        <a:graphic>
          <a:graphicData uri="http://schemas.openxmlformats.org/drawingml/2006/table">
            <a:tbl>
              <a:tblPr>
                <a:tableStyleId>{E8B1032C-EA38-4F05-BA0D-38AFFFC7BED3}</a:tableStyleId>
              </a:tblPr>
              <a:tblGrid>
                <a:gridCol w="2941156"/>
                <a:gridCol w="1117311"/>
                <a:gridCol w="1117311"/>
              </a:tblGrid>
              <a:tr h="243799">
                <a:tc>
                  <a:txBody>
                    <a:bodyPr/>
                    <a:lstStyle/>
                    <a:p>
                      <a:pPr algn="ctr" fontAlgn="ctr"/>
                      <a:r>
                        <a:rPr lang="zh-CN" altLang="en-US" sz="1800" b="0" i="0" u="none" strike="noStrike" dirty="0">
                          <a:solidFill>
                            <a:srgbClr val="000000"/>
                          </a:solidFill>
                          <a:effectLst/>
                          <a:latin typeface="微软雅黑" pitchFamily="34" charset="-122"/>
                          <a:ea typeface="微软雅黑" pitchFamily="34" charset="-122"/>
                        </a:rPr>
                        <a:t>负债和所有者</a:t>
                      </a:r>
                      <a:r>
                        <a:rPr lang="zh-CN" altLang="en-US" sz="1800" b="0" i="0" u="none" strike="noStrike" dirty="0" smtClean="0">
                          <a:solidFill>
                            <a:srgbClr val="000000"/>
                          </a:solidFill>
                          <a:effectLst/>
                          <a:latin typeface="微软雅黑" pitchFamily="34" charset="-122"/>
                          <a:ea typeface="微软雅黑" pitchFamily="34" charset="-122"/>
                        </a:rPr>
                        <a:t>权益</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b="0" i="0" u="none" strike="noStrike">
                          <a:solidFill>
                            <a:srgbClr val="000000"/>
                          </a:solidFill>
                          <a:effectLst/>
                          <a:latin typeface="微软雅黑" pitchFamily="34" charset="-122"/>
                          <a:ea typeface="微软雅黑" pitchFamily="34" charset="-122"/>
                        </a:rPr>
                        <a:t>期末余额</a:t>
                      </a:r>
                    </a:p>
                  </a:txBody>
                  <a:tcPr marL="9525" marR="9525" marT="9525" marB="0" anchor="ctr"/>
                </a:tc>
                <a:tc>
                  <a:txBody>
                    <a:bodyPr/>
                    <a:lstStyle/>
                    <a:p>
                      <a:pPr algn="ctr" fontAlgn="ctr"/>
                      <a:r>
                        <a:rPr lang="zh-CN" altLang="en-US" sz="1800" b="0" i="0" u="none" strike="noStrike">
                          <a:solidFill>
                            <a:srgbClr val="000000"/>
                          </a:solidFill>
                          <a:effectLst/>
                          <a:latin typeface="微软雅黑" pitchFamily="34" charset="-122"/>
                          <a:ea typeface="微软雅黑" pitchFamily="34" charset="-122"/>
                        </a:rPr>
                        <a:t>年初余额</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流动负债：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dirty="0">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短期借款</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交易性金融负债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衍生金融负债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应付票据及应付账款</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预收款项</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l" fontAlgn="ctr"/>
                      <a:r>
                        <a:rPr lang="zh-CN" altLang="en-US" sz="1800" b="0" i="0" u="none" strike="noStrike">
                          <a:solidFill>
                            <a:srgbClr val="000000"/>
                          </a:solidFill>
                          <a:effectLst/>
                          <a:latin typeface="微软雅黑" pitchFamily="34" charset="-122"/>
                          <a:ea typeface="微软雅黑" pitchFamily="34" charset="-122"/>
                        </a:rPr>
                        <a:t>  合同负债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应付职工薪酬</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应交税费</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其他应付款</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持有待售负债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一年内到期的非流动负债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其他流动负债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流动负债合计</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dirty="0">
                          <a:solidFill>
                            <a:srgbClr val="000000"/>
                          </a:solidFill>
                          <a:effectLst/>
                          <a:latin typeface="微软雅黑" pitchFamily="34" charset="-122"/>
                          <a:ea typeface="微软雅黑" pitchFamily="34" charset="-122"/>
                        </a:rPr>
                        <a:t>　</a:t>
                      </a:r>
                    </a:p>
                  </a:txBody>
                  <a:tcPr marL="9525" marR="9525" marT="95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15" name="组合 14"/>
          <p:cNvGrpSpPr/>
          <p:nvPr/>
        </p:nvGrpSpPr>
        <p:grpSpPr>
          <a:xfrm>
            <a:off x="198121" y="2709793"/>
            <a:ext cx="3217472" cy="2169825"/>
            <a:chOff x="1503515" y="2342298"/>
            <a:chExt cx="3217709" cy="2169208"/>
          </a:xfrm>
        </p:grpSpPr>
        <p:sp>
          <p:nvSpPr>
            <p:cNvPr id="16" name="矩形 15"/>
            <p:cNvSpPr/>
            <p:nvPr/>
          </p:nvSpPr>
          <p:spPr>
            <a:xfrm>
              <a:off x="1503515" y="2342298"/>
              <a:ext cx="3217709" cy="2169208"/>
            </a:xfrm>
            <a:prstGeom prst="rect">
              <a:avLst/>
            </a:prstGeom>
            <a:ln w="19050">
              <a:solidFill>
                <a:srgbClr val="084CA1"/>
              </a:solidFill>
              <a:prstDash val="dashDot"/>
            </a:ln>
          </p:spPr>
          <p:txBody>
            <a:bodyPr wrap="square">
              <a:spAutoFit/>
            </a:bodyPr>
            <a:lstStyle/>
            <a:p>
              <a:pPr>
                <a:lnSpc>
                  <a:spcPct val="150000"/>
                </a:lnSpc>
              </a:pPr>
              <a:r>
                <a:rPr lang="zh-CN" altLang="en-US" sz="1800" b="1" dirty="0" smtClean="0">
                  <a:latin typeface="Microsoft YaHei"/>
                  <a:ea typeface="Microsoft YaHei"/>
                  <a:sym typeface="Microsoft YaHei"/>
                </a:rPr>
                <a:t>应付票据及应付账款</a:t>
              </a:r>
              <a:endParaRPr lang="zh-CN" altLang="en-US" sz="1800" b="1"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en-US" altLang="zh-CN" sz="1800" dirty="0" smtClean="0">
                  <a:latin typeface="Microsoft YaHei"/>
                  <a:ea typeface="Microsoft YaHei"/>
                  <a:sym typeface="Microsoft YaHei"/>
                </a:rPr>
                <a:t>“</a:t>
              </a:r>
              <a:r>
                <a:rPr lang="zh-CN" altLang="en-US" sz="1800" dirty="0">
                  <a:latin typeface="Microsoft YaHei"/>
                  <a:ea typeface="Microsoft YaHei"/>
                  <a:sym typeface="Microsoft YaHei"/>
                </a:rPr>
                <a:t>应付票据</a:t>
              </a:r>
              <a:r>
                <a:rPr lang="en-US" altLang="zh-CN" sz="1800" dirty="0" smtClean="0">
                  <a:latin typeface="Microsoft YaHei"/>
                  <a:ea typeface="Microsoft YaHei"/>
                  <a:sym typeface="Microsoft YaHei"/>
                </a:rPr>
                <a:t>”</a:t>
              </a:r>
              <a:r>
                <a:rPr lang="zh-CN" altLang="en-US" sz="1800" dirty="0">
                  <a:latin typeface="Microsoft YaHei"/>
                  <a:ea typeface="Microsoft YaHei"/>
                  <a:sym typeface="Microsoft YaHei"/>
                </a:rPr>
                <a:t>科目期末余额</a:t>
              </a:r>
              <a:endParaRPr lang="en-US" altLang="zh-CN" sz="1800" dirty="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en-US" altLang="zh-CN" sz="1800" dirty="0" smtClean="0">
                  <a:latin typeface="Microsoft YaHei"/>
                  <a:ea typeface="Microsoft YaHei"/>
                  <a:sym typeface="Microsoft YaHei"/>
                </a:rPr>
                <a:t>“</a:t>
              </a:r>
              <a:r>
                <a:rPr lang="zh-CN" altLang="en-US" sz="1800" dirty="0">
                  <a:latin typeface="Microsoft YaHei"/>
                  <a:ea typeface="Microsoft YaHei"/>
                  <a:sym typeface="Microsoft YaHei"/>
                </a:rPr>
                <a:t>应付账款</a:t>
              </a:r>
              <a:r>
                <a:rPr lang="zh-CN" altLang="en-US" sz="1800" dirty="0" smtClean="0">
                  <a:latin typeface="Microsoft YaHei"/>
                  <a:ea typeface="Microsoft YaHei"/>
                  <a:sym typeface="Microsoft YaHei"/>
                </a:rPr>
                <a:t>”和“预付账款”所属相关明细科目的期末贷方余额合计数</a:t>
              </a:r>
              <a:endParaRPr lang="en-US" altLang="zh-CN" sz="1800" dirty="0">
                <a:latin typeface="Microsoft YaHei"/>
                <a:ea typeface="Microsoft YaHei"/>
                <a:sym typeface="Microsoft YaHei"/>
              </a:endParaRPr>
            </a:p>
          </p:txBody>
        </p:sp>
        <p:cxnSp>
          <p:nvCxnSpPr>
            <p:cNvPr id="18" name="直接连接符 17"/>
            <p:cNvCxnSpPr/>
            <p:nvPr/>
          </p:nvCxnSpPr>
          <p:spPr>
            <a:xfrm>
              <a:off x="1615338" y="2757070"/>
              <a:ext cx="2118110"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grpSp>
        <p:nvGrpSpPr>
          <p:cNvPr id="27" name="组合 26"/>
          <p:cNvGrpSpPr/>
          <p:nvPr/>
        </p:nvGrpSpPr>
        <p:grpSpPr>
          <a:xfrm>
            <a:off x="2006889" y="2174000"/>
            <a:ext cx="3920946" cy="646853"/>
            <a:chOff x="3130550" y="2512909"/>
            <a:chExt cx="3581061" cy="646771"/>
          </a:xfrm>
        </p:grpSpPr>
        <p:sp>
          <p:nvSpPr>
            <p:cNvPr id="28" name="矩形 27"/>
            <p:cNvSpPr/>
            <p:nvPr/>
          </p:nvSpPr>
          <p:spPr bwMode="auto">
            <a:xfrm>
              <a:off x="4679383" y="2512909"/>
              <a:ext cx="2032228" cy="287963"/>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29" name="直接连接符 28"/>
            <p:cNvCxnSpPr/>
            <p:nvPr/>
          </p:nvCxnSpPr>
          <p:spPr>
            <a:xfrm flipH="1" flipV="1">
              <a:off x="3232758" y="2623258"/>
              <a:ext cx="1446626" cy="2"/>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3222531" y="2638425"/>
              <a:ext cx="0" cy="285318"/>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31" name="椭圆 30"/>
            <p:cNvSpPr/>
            <p:nvPr/>
          </p:nvSpPr>
          <p:spPr bwMode="auto">
            <a:xfrm>
              <a:off x="3130550" y="2974989"/>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
        <p:nvSpPr>
          <p:cNvPr id="19" name="文本框 35"/>
          <p:cNvSpPr txBox="1"/>
          <p:nvPr/>
        </p:nvSpPr>
        <p:spPr>
          <a:xfrm>
            <a:off x="444428" y="3406120"/>
            <a:ext cx="386080" cy="398780"/>
          </a:xfrm>
          <a:prstGeom prst="rect">
            <a:avLst/>
          </a:prstGeom>
          <a:noFill/>
          <a:ln>
            <a:noFill/>
          </a:ln>
        </p:spPr>
        <p:txBody>
          <a:bodyPr wrap="square" rtlCol="0">
            <a:spAutoFit/>
          </a:bodyPr>
          <a:lstStyle/>
          <a:p>
            <a:pPr algn="ctr"/>
            <a:r>
              <a:rPr lang="en-US" altLang="zh-CN" sz="2000" b="1" dirty="0" smtClean="0">
                <a:solidFill>
                  <a:srgbClr val="C00000"/>
                </a:solidFill>
                <a:latin typeface="Microsoft YaHei"/>
                <a:ea typeface="Microsoft YaHei"/>
                <a:sym typeface="Microsoft YaHei"/>
              </a:rPr>
              <a:t>-</a:t>
            </a:r>
            <a:endParaRPr lang="zh-CN" altLang="en-US" sz="2000" b="1" dirty="0">
              <a:solidFill>
                <a:srgbClr val="C00000"/>
              </a:solidFill>
              <a:latin typeface="Microsoft YaHei"/>
              <a:ea typeface="Microsoft YaHei"/>
              <a:sym typeface="Microsoft YaHei"/>
            </a:endParaRPr>
          </a:p>
        </p:txBody>
      </p:sp>
    </p:spTree>
    <p:custDataLst>
      <p:tags r:id="rId1"/>
    </p:custDataLst>
    <p:extLst>
      <p:ext uri="{BB962C8B-B14F-4D97-AF65-F5344CB8AC3E}">
        <p14:creationId xmlns:p14="http://schemas.microsoft.com/office/powerpoint/2010/main" val="144785697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1323444475"/>
              </p:ext>
            </p:extLst>
          </p:nvPr>
        </p:nvGraphicFramePr>
        <p:xfrm>
          <a:off x="3595688" y="746392"/>
          <a:ext cx="5175778" cy="4257675"/>
        </p:xfrm>
        <a:graphic>
          <a:graphicData uri="http://schemas.openxmlformats.org/drawingml/2006/table">
            <a:tbl>
              <a:tblPr>
                <a:tableStyleId>{E8B1032C-EA38-4F05-BA0D-38AFFFC7BED3}</a:tableStyleId>
              </a:tblPr>
              <a:tblGrid>
                <a:gridCol w="2941156"/>
                <a:gridCol w="1117311"/>
                <a:gridCol w="1117311"/>
              </a:tblGrid>
              <a:tr h="243799">
                <a:tc>
                  <a:txBody>
                    <a:bodyPr/>
                    <a:lstStyle/>
                    <a:p>
                      <a:pPr algn="ctr" fontAlgn="ctr"/>
                      <a:r>
                        <a:rPr lang="zh-CN" altLang="en-US" sz="1800" b="0" i="0" u="none" strike="noStrike" dirty="0">
                          <a:solidFill>
                            <a:srgbClr val="000000"/>
                          </a:solidFill>
                          <a:effectLst/>
                          <a:latin typeface="微软雅黑" pitchFamily="34" charset="-122"/>
                          <a:ea typeface="微软雅黑" pitchFamily="34" charset="-122"/>
                        </a:rPr>
                        <a:t>负债和所有者</a:t>
                      </a:r>
                      <a:r>
                        <a:rPr lang="zh-CN" altLang="en-US" sz="1800" b="0" i="0" u="none" strike="noStrike" dirty="0" smtClean="0">
                          <a:solidFill>
                            <a:srgbClr val="000000"/>
                          </a:solidFill>
                          <a:effectLst/>
                          <a:latin typeface="微软雅黑" pitchFamily="34" charset="-122"/>
                          <a:ea typeface="微软雅黑" pitchFamily="34" charset="-122"/>
                        </a:rPr>
                        <a:t>权益</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b="0" i="0" u="none" strike="noStrike">
                          <a:solidFill>
                            <a:srgbClr val="000000"/>
                          </a:solidFill>
                          <a:effectLst/>
                          <a:latin typeface="微软雅黑" pitchFamily="34" charset="-122"/>
                          <a:ea typeface="微软雅黑" pitchFamily="34" charset="-122"/>
                        </a:rPr>
                        <a:t>期末余额</a:t>
                      </a:r>
                    </a:p>
                  </a:txBody>
                  <a:tcPr marL="9525" marR="9525" marT="9525" marB="0" anchor="ctr"/>
                </a:tc>
                <a:tc>
                  <a:txBody>
                    <a:bodyPr/>
                    <a:lstStyle/>
                    <a:p>
                      <a:pPr algn="ctr" fontAlgn="ctr"/>
                      <a:r>
                        <a:rPr lang="zh-CN" altLang="en-US" sz="1800" b="0" i="0" u="none" strike="noStrike">
                          <a:solidFill>
                            <a:srgbClr val="000000"/>
                          </a:solidFill>
                          <a:effectLst/>
                          <a:latin typeface="微软雅黑" pitchFamily="34" charset="-122"/>
                          <a:ea typeface="微软雅黑" pitchFamily="34" charset="-122"/>
                        </a:rPr>
                        <a:t>年初余额</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流动负债：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dirty="0">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短期借款</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交易性金融负债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衍生金融负债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应付票据及应付账款</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预收款项</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l" fontAlgn="ctr"/>
                      <a:r>
                        <a:rPr lang="zh-CN" altLang="en-US" sz="1800" b="0" i="0" u="none" strike="noStrike">
                          <a:solidFill>
                            <a:srgbClr val="000000"/>
                          </a:solidFill>
                          <a:effectLst/>
                          <a:latin typeface="微软雅黑" pitchFamily="34" charset="-122"/>
                          <a:ea typeface="微软雅黑" pitchFamily="34" charset="-122"/>
                        </a:rPr>
                        <a:t>  合同负债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应付职工薪酬</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应交税费</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其他应付款</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持有待售负债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一年内到期的非流动负债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其他流动负债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流动负债合计</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dirty="0">
                          <a:solidFill>
                            <a:srgbClr val="000000"/>
                          </a:solidFill>
                          <a:effectLst/>
                          <a:latin typeface="微软雅黑" pitchFamily="34" charset="-122"/>
                          <a:ea typeface="微软雅黑" pitchFamily="34" charset="-122"/>
                        </a:rPr>
                        <a:t>　</a:t>
                      </a:r>
                    </a:p>
                  </a:txBody>
                  <a:tcPr marL="9525" marR="9525" marT="95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15" name="组合 14"/>
          <p:cNvGrpSpPr/>
          <p:nvPr/>
        </p:nvGrpSpPr>
        <p:grpSpPr>
          <a:xfrm>
            <a:off x="198121" y="2993582"/>
            <a:ext cx="3217472" cy="1754326"/>
            <a:chOff x="1503515" y="2342298"/>
            <a:chExt cx="3217709" cy="1753827"/>
          </a:xfrm>
        </p:grpSpPr>
        <p:sp>
          <p:nvSpPr>
            <p:cNvPr id="16" name="矩形 15"/>
            <p:cNvSpPr/>
            <p:nvPr/>
          </p:nvSpPr>
          <p:spPr>
            <a:xfrm>
              <a:off x="1503515" y="2342298"/>
              <a:ext cx="3217709" cy="1753827"/>
            </a:xfrm>
            <a:prstGeom prst="rect">
              <a:avLst/>
            </a:prstGeom>
            <a:ln w="19050">
              <a:solidFill>
                <a:srgbClr val="084CA1"/>
              </a:solidFill>
              <a:prstDash val="dashDot"/>
            </a:ln>
          </p:spPr>
          <p:txBody>
            <a:bodyPr wrap="square">
              <a:spAutoFit/>
            </a:bodyPr>
            <a:lstStyle/>
            <a:p>
              <a:pPr>
                <a:lnSpc>
                  <a:spcPct val="150000"/>
                </a:lnSpc>
              </a:pPr>
              <a:r>
                <a:rPr lang="zh-CN" altLang="en-US" sz="1800" b="1" dirty="0" smtClean="0">
                  <a:latin typeface="Microsoft YaHei"/>
                  <a:ea typeface="Microsoft YaHei"/>
                  <a:sym typeface="Microsoft YaHei"/>
                </a:rPr>
                <a:t>预收账款</a:t>
              </a:r>
              <a:endParaRPr lang="zh-CN" altLang="en-US" sz="1800" b="1"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en-US" altLang="zh-CN" sz="1800" dirty="0" smtClean="0">
                  <a:latin typeface="Microsoft YaHei"/>
                  <a:ea typeface="Microsoft YaHei"/>
                  <a:sym typeface="Microsoft YaHei"/>
                </a:rPr>
                <a:t>“</a:t>
              </a:r>
              <a:r>
                <a:rPr lang="zh-CN" altLang="en-US" sz="1800" dirty="0" smtClean="0">
                  <a:latin typeface="Microsoft YaHei"/>
                  <a:ea typeface="Microsoft YaHei"/>
                  <a:sym typeface="Microsoft YaHei"/>
                </a:rPr>
                <a:t>预收账款</a:t>
              </a:r>
              <a:r>
                <a:rPr lang="en-US" altLang="zh-CN" sz="1800" dirty="0" smtClean="0">
                  <a:latin typeface="Microsoft YaHei"/>
                  <a:ea typeface="Microsoft YaHei"/>
                  <a:sym typeface="Microsoft YaHei"/>
                </a:rPr>
                <a:t>”</a:t>
              </a:r>
              <a:r>
                <a:rPr lang="zh-CN" altLang="en-US" sz="1800" dirty="0" smtClean="0">
                  <a:latin typeface="Microsoft YaHei"/>
                  <a:ea typeface="Microsoft YaHei"/>
                  <a:sym typeface="Microsoft YaHei"/>
                </a:rPr>
                <a:t>和“应收账款”科目所属各明细科目的期末贷方余额合计数</a:t>
              </a:r>
              <a:endParaRPr lang="en-US" altLang="zh-CN" sz="1800" dirty="0">
                <a:latin typeface="Microsoft YaHei"/>
                <a:ea typeface="Microsoft YaHei"/>
                <a:sym typeface="Microsoft YaHei"/>
              </a:endParaRPr>
            </a:p>
          </p:txBody>
        </p:sp>
        <p:cxnSp>
          <p:nvCxnSpPr>
            <p:cNvPr id="18" name="直接连接符 17"/>
            <p:cNvCxnSpPr/>
            <p:nvPr/>
          </p:nvCxnSpPr>
          <p:spPr>
            <a:xfrm>
              <a:off x="1615338" y="2757070"/>
              <a:ext cx="901968"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grpSp>
        <p:nvGrpSpPr>
          <p:cNvPr id="27" name="组合 26"/>
          <p:cNvGrpSpPr/>
          <p:nvPr/>
        </p:nvGrpSpPr>
        <p:grpSpPr>
          <a:xfrm>
            <a:off x="2006889" y="2457788"/>
            <a:ext cx="2808391" cy="646853"/>
            <a:chOff x="3130550" y="2512909"/>
            <a:chExt cx="2564947" cy="646771"/>
          </a:xfrm>
        </p:grpSpPr>
        <p:sp>
          <p:nvSpPr>
            <p:cNvPr id="28" name="矩形 27"/>
            <p:cNvSpPr/>
            <p:nvPr/>
          </p:nvSpPr>
          <p:spPr bwMode="auto">
            <a:xfrm>
              <a:off x="4679383" y="2512909"/>
              <a:ext cx="1016114" cy="287963"/>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29" name="直接连接符 28"/>
            <p:cNvCxnSpPr/>
            <p:nvPr/>
          </p:nvCxnSpPr>
          <p:spPr>
            <a:xfrm flipH="1" flipV="1">
              <a:off x="3232758" y="2623258"/>
              <a:ext cx="1446626" cy="2"/>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3222531" y="2638425"/>
              <a:ext cx="0" cy="285318"/>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31" name="椭圆 30"/>
            <p:cNvSpPr/>
            <p:nvPr/>
          </p:nvSpPr>
          <p:spPr bwMode="auto">
            <a:xfrm>
              <a:off x="3130550" y="2974989"/>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Tree>
    <p:custDataLst>
      <p:tags r:id="rId1"/>
    </p:custDataLst>
    <p:extLst>
      <p:ext uri="{BB962C8B-B14F-4D97-AF65-F5344CB8AC3E}">
        <p14:creationId xmlns:p14="http://schemas.microsoft.com/office/powerpoint/2010/main" val="127324904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1164873909"/>
              </p:ext>
            </p:extLst>
          </p:nvPr>
        </p:nvGraphicFramePr>
        <p:xfrm>
          <a:off x="3595688" y="746392"/>
          <a:ext cx="5175778" cy="4257675"/>
        </p:xfrm>
        <a:graphic>
          <a:graphicData uri="http://schemas.openxmlformats.org/drawingml/2006/table">
            <a:tbl>
              <a:tblPr>
                <a:tableStyleId>{E8B1032C-EA38-4F05-BA0D-38AFFFC7BED3}</a:tableStyleId>
              </a:tblPr>
              <a:tblGrid>
                <a:gridCol w="2941156"/>
                <a:gridCol w="1117311"/>
                <a:gridCol w="1117311"/>
              </a:tblGrid>
              <a:tr h="243799">
                <a:tc>
                  <a:txBody>
                    <a:bodyPr/>
                    <a:lstStyle/>
                    <a:p>
                      <a:pPr algn="ctr" fontAlgn="ctr"/>
                      <a:r>
                        <a:rPr lang="zh-CN" altLang="en-US" sz="1800" b="0" i="0" u="none" strike="noStrike" dirty="0">
                          <a:solidFill>
                            <a:srgbClr val="000000"/>
                          </a:solidFill>
                          <a:effectLst/>
                          <a:latin typeface="微软雅黑" pitchFamily="34" charset="-122"/>
                          <a:ea typeface="微软雅黑" pitchFamily="34" charset="-122"/>
                        </a:rPr>
                        <a:t>负债和所有者</a:t>
                      </a:r>
                      <a:r>
                        <a:rPr lang="zh-CN" altLang="en-US" sz="1800" b="0" i="0" u="none" strike="noStrike" dirty="0" smtClean="0">
                          <a:solidFill>
                            <a:srgbClr val="000000"/>
                          </a:solidFill>
                          <a:effectLst/>
                          <a:latin typeface="微软雅黑" pitchFamily="34" charset="-122"/>
                          <a:ea typeface="微软雅黑" pitchFamily="34" charset="-122"/>
                        </a:rPr>
                        <a:t>权益</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b="0" i="0" u="none" strike="noStrike">
                          <a:solidFill>
                            <a:srgbClr val="000000"/>
                          </a:solidFill>
                          <a:effectLst/>
                          <a:latin typeface="微软雅黑" pitchFamily="34" charset="-122"/>
                          <a:ea typeface="微软雅黑" pitchFamily="34" charset="-122"/>
                        </a:rPr>
                        <a:t>期末余额</a:t>
                      </a:r>
                    </a:p>
                  </a:txBody>
                  <a:tcPr marL="9525" marR="9525" marT="9525" marB="0" anchor="ctr"/>
                </a:tc>
                <a:tc>
                  <a:txBody>
                    <a:bodyPr/>
                    <a:lstStyle/>
                    <a:p>
                      <a:pPr algn="ctr" fontAlgn="ctr"/>
                      <a:r>
                        <a:rPr lang="zh-CN" altLang="en-US" sz="1800" b="0" i="0" u="none" strike="noStrike">
                          <a:solidFill>
                            <a:srgbClr val="000000"/>
                          </a:solidFill>
                          <a:effectLst/>
                          <a:latin typeface="微软雅黑" pitchFamily="34" charset="-122"/>
                          <a:ea typeface="微软雅黑" pitchFamily="34" charset="-122"/>
                        </a:rPr>
                        <a:t>年初余额</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流动负债：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dirty="0">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短期借款</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交易性金融负债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衍生金融负债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应付票据及应付账款</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预收款项</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l" fontAlgn="ctr"/>
                      <a:r>
                        <a:rPr lang="zh-CN" altLang="en-US" sz="1800" b="0" i="0" u="none" strike="noStrike">
                          <a:solidFill>
                            <a:srgbClr val="000000"/>
                          </a:solidFill>
                          <a:effectLst/>
                          <a:latin typeface="微软雅黑" pitchFamily="34" charset="-122"/>
                          <a:ea typeface="微软雅黑" pitchFamily="34" charset="-122"/>
                        </a:rPr>
                        <a:t>  合同负债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应付职工薪酬</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应交税费</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其他应付款</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持有待售负债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一年内到期的非流动负债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其他流动负债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流动负债合计</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dirty="0">
                          <a:solidFill>
                            <a:srgbClr val="000000"/>
                          </a:solidFill>
                          <a:effectLst/>
                          <a:latin typeface="微软雅黑" pitchFamily="34" charset="-122"/>
                          <a:ea typeface="微软雅黑" pitchFamily="34" charset="-122"/>
                        </a:rPr>
                        <a:t>　</a:t>
                      </a:r>
                    </a:p>
                  </a:txBody>
                  <a:tcPr marL="9525" marR="9525" marT="95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15" name="组合 14"/>
          <p:cNvGrpSpPr/>
          <p:nvPr/>
        </p:nvGrpSpPr>
        <p:grpSpPr>
          <a:xfrm>
            <a:off x="198121" y="3277370"/>
            <a:ext cx="3217472" cy="1754326"/>
            <a:chOff x="1503515" y="2342298"/>
            <a:chExt cx="3217709" cy="1753827"/>
          </a:xfrm>
        </p:grpSpPr>
        <p:sp>
          <p:nvSpPr>
            <p:cNvPr id="16" name="矩形 15"/>
            <p:cNvSpPr/>
            <p:nvPr/>
          </p:nvSpPr>
          <p:spPr>
            <a:xfrm>
              <a:off x="1503515" y="2342298"/>
              <a:ext cx="3217709" cy="1753827"/>
            </a:xfrm>
            <a:prstGeom prst="rect">
              <a:avLst/>
            </a:prstGeom>
            <a:ln w="19050">
              <a:solidFill>
                <a:srgbClr val="084CA1"/>
              </a:solidFill>
              <a:prstDash val="dashDot"/>
            </a:ln>
          </p:spPr>
          <p:txBody>
            <a:bodyPr wrap="square">
              <a:spAutoFit/>
            </a:bodyPr>
            <a:lstStyle/>
            <a:p>
              <a:pPr>
                <a:lnSpc>
                  <a:spcPct val="150000"/>
                </a:lnSpc>
              </a:pPr>
              <a:r>
                <a:rPr lang="zh-CN" altLang="en-US" sz="1800" b="1" dirty="0" smtClean="0">
                  <a:latin typeface="Microsoft YaHei"/>
                  <a:ea typeface="Microsoft YaHei"/>
                  <a:sym typeface="Microsoft YaHei"/>
                </a:rPr>
                <a:t>合同</a:t>
              </a:r>
              <a:r>
                <a:rPr lang="zh-CN" altLang="en-US" sz="1800" b="1" dirty="0">
                  <a:latin typeface="Microsoft YaHei"/>
                  <a:ea typeface="Microsoft YaHei"/>
                  <a:sym typeface="Microsoft YaHei"/>
                </a:rPr>
                <a:t>负债</a:t>
              </a:r>
              <a:endParaRPr lang="zh-CN" altLang="en-US" sz="1800" b="1"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en-US" altLang="zh-CN" sz="1800" dirty="0" smtClean="0">
                  <a:latin typeface="Microsoft YaHei"/>
                  <a:ea typeface="Microsoft YaHei"/>
                  <a:sym typeface="Microsoft YaHei"/>
                </a:rPr>
                <a:t>“</a:t>
              </a:r>
              <a:r>
                <a:rPr lang="zh-CN" altLang="en-US" sz="1800" dirty="0">
                  <a:latin typeface="Microsoft YaHei"/>
                  <a:ea typeface="Microsoft YaHei"/>
                  <a:sym typeface="Microsoft YaHei"/>
                </a:rPr>
                <a:t>合同资产</a:t>
              </a:r>
              <a:r>
                <a:rPr lang="en-US" altLang="zh-CN" sz="1800" dirty="0" smtClean="0">
                  <a:latin typeface="Microsoft YaHei"/>
                  <a:ea typeface="Microsoft YaHei"/>
                  <a:sym typeface="Microsoft YaHei"/>
                </a:rPr>
                <a:t>”</a:t>
              </a:r>
              <a:r>
                <a:rPr lang="zh-CN" altLang="en-US" sz="1800" dirty="0" smtClean="0">
                  <a:latin typeface="Microsoft YaHei"/>
                  <a:ea typeface="Microsoft YaHei"/>
                  <a:sym typeface="Microsoft YaHei"/>
                </a:rPr>
                <a:t>和“合同负债”相关明细科目的期末余额分析填列</a:t>
              </a:r>
              <a:endParaRPr lang="en-US" altLang="zh-CN" sz="1800" dirty="0">
                <a:latin typeface="Microsoft YaHei"/>
                <a:ea typeface="Microsoft YaHei"/>
                <a:sym typeface="Microsoft YaHei"/>
              </a:endParaRPr>
            </a:p>
          </p:txBody>
        </p:sp>
        <p:cxnSp>
          <p:nvCxnSpPr>
            <p:cNvPr id="18" name="直接连接符 17"/>
            <p:cNvCxnSpPr/>
            <p:nvPr/>
          </p:nvCxnSpPr>
          <p:spPr>
            <a:xfrm>
              <a:off x="1615338" y="2757070"/>
              <a:ext cx="901968"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grpSp>
        <p:nvGrpSpPr>
          <p:cNvPr id="27" name="组合 26"/>
          <p:cNvGrpSpPr/>
          <p:nvPr/>
        </p:nvGrpSpPr>
        <p:grpSpPr>
          <a:xfrm>
            <a:off x="2006889" y="2741576"/>
            <a:ext cx="2808391" cy="646853"/>
            <a:chOff x="3130550" y="2512909"/>
            <a:chExt cx="2564947" cy="646771"/>
          </a:xfrm>
        </p:grpSpPr>
        <p:sp>
          <p:nvSpPr>
            <p:cNvPr id="28" name="矩形 27"/>
            <p:cNvSpPr/>
            <p:nvPr/>
          </p:nvSpPr>
          <p:spPr bwMode="auto">
            <a:xfrm>
              <a:off x="4679383" y="2512909"/>
              <a:ext cx="1016114" cy="287963"/>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29" name="直接连接符 28"/>
            <p:cNvCxnSpPr/>
            <p:nvPr/>
          </p:nvCxnSpPr>
          <p:spPr>
            <a:xfrm flipH="1" flipV="1">
              <a:off x="3232758" y="2623258"/>
              <a:ext cx="1446626" cy="2"/>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3222531" y="2638425"/>
              <a:ext cx="0" cy="285318"/>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31" name="椭圆 30"/>
            <p:cNvSpPr/>
            <p:nvPr/>
          </p:nvSpPr>
          <p:spPr bwMode="auto">
            <a:xfrm>
              <a:off x="3130550" y="2974989"/>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Tree>
    <p:custDataLst>
      <p:tags r:id="rId1"/>
    </p:custDataLst>
    <p:extLst>
      <p:ext uri="{BB962C8B-B14F-4D97-AF65-F5344CB8AC3E}">
        <p14:creationId xmlns:p14="http://schemas.microsoft.com/office/powerpoint/2010/main" val="32649694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1260160514"/>
              </p:ext>
            </p:extLst>
          </p:nvPr>
        </p:nvGraphicFramePr>
        <p:xfrm>
          <a:off x="3595688" y="746392"/>
          <a:ext cx="5175778" cy="4257675"/>
        </p:xfrm>
        <a:graphic>
          <a:graphicData uri="http://schemas.openxmlformats.org/drawingml/2006/table">
            <a:tbl>
              <a:tblPr>
                <a:tableStyleId>{E8B1032C-EA38-4F05-BA0D-38AFFFC7BED3}</a:tableStyleId>
              </a:tblPr>
              <a:tblGrid>
                <a:gridCol w="2941156"/>
                <a:gridCol w="1117311"/>
                <a:gridCol w="1117311"/>
              </a:tblGrid>
              <a:tr h="243799">
                <a:tc>
                  <a:txBody>
                    <a:bodyPr/>
                    <a:lstStyle/>
                    <a:p>
                      <a:pPr algn="ctr" fontAlgn="ctr"/>
                      <a:r>
                        <a:rPr lang="zh-CN" altLang="en-US" sz="1800" b="0" i="0" u="none" strike="noStrike" dirty="0">
                          <a:solidFill>
                            <a:srgbClr val="000000"/>
                          </a:solidFill>
                          <a:effectLst/>
                          <a:latin typeface="微软雅黑" pitchFamily="34" charset="-122"/>
                          <a:ea typeface="微软雅黑" pitchFamily="34" charset="-122"/>
                        </a:rPr>
                        <a:t>负债和所有者</a:t>
                      </a:r>
                      <a:r>
                        <a:rPr lang="zh-CN" altLang="en-US" sz="1800" b="0" i="0" u="none" strike="noStrike" dirty="0" smtClean="0">
                          <a:solidFill>
                            <a:srgbClr val="000000"/>
                          </a:solidFill>
                          <a:effectLst/>
                          <a:latin typeface="微软雅黑" pitchFamily="34" charset="-122"/>
                          <a:ea typeface="微软雅黑" pitchFamily="34" charset="-122"/>
                        </a:rPr>
                        <a:t>权益</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b="0" i="0" u="none" strike="noStrike">
                          <a:solidFill>
                            <a:srgbClr val="000000"/>
                          </a:solidFill>
                          <a:effectLst/>
                          <a:latin typeface="微软雅黑" pitchFamily="34" charset="-122"/>
                          <a:ea typeface="微软雅黑" pitchFamily="34" charset="-122"/>
                        </a:rPr>
                        <a:t>期末余额</a:t>
                      </a:r>
                    </a:p>
                  </a:txBody>
                  <a:tcPr marL="9525" marR="9525" marT="9525" marB="0" anchor="ctr"/>
                </a:tc>
                <a:tc>
                  <a:txBody>
                    <a:bodyPr/>
                    <a:lstStyle/>
                    <a:p>
                      <a:pPr algn="ctr" fontAlgn="ctr"/>
                      <a:r>
                        <a:rPr lang="zh-CN" altLang="en-US" sz="1800" b="0" i="0" u="none" strike="noStrike">
                          <a:solidFill>
                            <a:srgbClr val="000000"/>
                          </a:solidFill>
                          <a:effectLst/>
                          <a:latin typeface="微软雅黑" pitchFamily="34" charset="-122"/>
                          <a:ea typeface="微软雅黑" pitchFamily="34" charset="-122"/>
                        </a:rPr>
                        <a:t>年初余额</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流动负债：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dirty="0">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短期借款</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交易性金融负债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衍生金融负债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应付票据及应付账款</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预收款项</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l" fontAlgn="ctr"/>
                      <a:r>
                        <a:rPr lang="zh-CN" altLang="en-US" sz="1800" b="0" i="0" u="none" strike="noStrike">
                          <a:solidFill>
                            <a:srgbClr val="000000"/>
                          </a:solidFill>
                          <a:effectLst/>
                          <a:latin typeface="微软雅黑" pitchFamily="34" charset="-122"/>
                          <a:ea typeface="微软雅黑" pitchFamily="34" charset="-122"/>
                        </a:rPr>
                        <a:t>  合同负债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应付职工薪酬</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应交税费</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其他应付款</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持有待售负债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一年内到期的非流动负债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其他流动负债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流动负债合计</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dirty="0">
                          <a:solidFill>
                            <a:srgbClr val="000000"/>
                          </a:solidFill>
                          <a:effectLst/>
                          <a:latin typeface="微软雅黑" pitchFamily="34" charset="-122"/>
                          <a:ea typeface="微软雅黑" pitchFamily="34" charset="-122"/>
                        </a:rPr>
                        <a:t>　</a:t>
                      </a:r>
                    </a:p>
                  </a:txBody>
                  <a:tcPr marL="9525" marR="9525" marT="95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19" name="组合 18"/>
          <p:cNvGrpSpPr/>
          <p:nvPr/>
        </p:nvGrpSpPr>
        <p:grpSpPr>
          <a:xfrm>
            <a:off x="3314487" y="3032360"/>
            <a:ext cx="1982727" cy="288000"/>
            <a:chOff x="4319295" y="2484456"/>
            <a:chExt cx="1810855" cy="287964"/>
          </a:xfrm>
        </p:grpSpPr>
        <p:sp>
          <p:nvSpPr>
            <p:cNvPr id="20" name="矩形 19"/>
            <p:cNvSpPr/>
            <p:nvPr/>
          </p:nvSpPr>
          <p:spPr bwMode="auto">
            <a:xfrm>
              <a:off x="4679383" y="2484456"/>
              <a:ext cx="1450767" cy="287964"/>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21" name="直接连接符 20"/>
            <p:cNvCxnSpPr/>
            <p:nvPr/>
          </p:nvCxnSpPr>
          <p:spPr>
            <a:xfrm flipH="1" flipV="1">
              <a:off x="4411640" y="2623258"/>
              <a:ext cx="267745" cy="2"/>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22" name="椭圆 21"/>
            <p:cNvSpPr/>
            <p:nvPr/>
          </p:nvSpPr>
          <p:spPr bwMode="auto">
            <a:xfrm>
              <a:off x="4319295" y="2530915"/>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grpSp>
        <p:nvGrpSpPr>
          <p:cNvPr id="23" name="组合 22"/>
          <p:cNvGrpSpPr/>
          <p:nvPr/>
        </p:nvGrpSpPr>
        <p:grpSpPr>
          <a:xfrm>
            <a:off x="198121" y="2327717"/>
            <a:ext cx="3217472" cy="1754326"/>
            <a:chOff x="1503515" y="2556732"/>
            <a:chExt cx="3217709" cy="1753828"/>
          </a:xfrm>
        </p:grpSpPr>
        <p:sp>
          <p:nvSpPr>
            <p:cNvPr id="24" name="矩形 23"/>
            <p:cNvSpPr/>
            <p:nvPr/>
          </p:nvSpPr>
          <p:spPr>
            <a:xfrm>
              <a:off x="1503515" y="2556732"/>
              <a:ext cx="3217709" cy="1753828"/>
            </a:xfrm>
            <a:prstGeom prst="rect">
              <a:avLst/>
            </a:prstGeom>
            <a:ln w="19050">
              <a:solidFill>
                <a:srgbClr val="084CA1"/>
              </a:solidFill>
              <a:prstDash val="dashDot"/>
            </a:ln>
          </p:spPr>
          <p:txBody>
            <a:bodyPr wrap="square">
              <a:spAutoFit/>
            </a:bodyPr>
            <a:lstStyle/>
            <a:p>
              <a:pPr>
                <a:lnSpc>
                  <a:spcPct val="150000"/>
                </a:lnSpc>
                <a:buClr>
                  <a:srgbClr val="4276AA"/>
                </a:buClr>
              </a:pPr>
              <a:r>
                <a:rPr lang="zh-CN" altLang="en-US" sz="1800" b="1" dirty="0">
                  <a:latin typeface="Microsoft YaHei"/>
                  <a:ea typeface="Microsoft YaHei"/>
                  <a:sym typeface="Microsoft YaHei"/>
                </a:rPr>
                <a:t>应付职工薪酬</a:t>
              </a:r>
              <a:endParaRPr lang="en-US" altLang="zh-CN" sz="1800" b="1"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zh-CN" altLang="en-US" sz="1800" dirty="0" smtClean="0">
                  <a:latin typeface="Microsoft YaHei"/>
                  <a:ea typeface="Microsoft YaHei"/>
                  <a:sym typeface="Microsoft YaHei"/>
                </a:rPr>
                <a:t>“应付职工薪酬”</a:t>
              </a:r>
              <a:r>
                <a:rPr lang="en-US" altLang="zh-CN" sz="1800" dirty="0" smtClean="0">
                  <a:latin typeface="Microsoft YaHei"/>
                  <a:ea typeface="Microsoft YaHei"/>
                  <a:sym typeface="Microsoft YaHei"/>
                </a:rPr>
                <a:t> </a:t>
              </a:r>
              <a:r>
                <a:rPr lang="zh-CN" altLang="en-US" sz="1800" dirty="0" smtClean="0">
                  <a:latin typeface="Microsoft YaHei"/>
                  <a:ea typeface="Microsoft YaHei"/>
                  <a:sym typeface="Microsoft YaHei"/>
                </a:rPr>
                <a:t>所属各明细科目期末贷方余额分析填列</a:t>
              </a:r>
              <a:endParaRPr lang="zh-CN" altLang="en-US" sz="1800" dirty="0">
                <a:latin typeface="Microsoft YaHei"/>
                <a:ea typeface="Microsoft YaHei"/>
                <a:sym typeface="Microsoft YaHei"/>
              </a:endParaRPr>
            </a:p>
          </p:txBody>
        </p:sp>
        <p:cxnSp>
          <p:nvCxnSpPr>
            <p:cNvPr id="25" name="直接连接符 24"/>
            <p:cNvCxnSpPr/>
            <p:nvPr/>
          </p:nvCxnSpPr>
          <p:spPr>
            <a:xfrm>
              <a:off x="1615338" y="2960214"/>
              <a:ext cx="1366565"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337908427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2785275194"/>
              </p:ext>
            </p:extLst>
          </p:nvPr>
        </p:nvGraphicFramePr>
        <p:xfrm>
          <a:off x="3595688" y="746392"/>
          <a:ext cx="5175778" cy="4257675"/>
        </p:xfrm>
        <a:graphic>
          <a:graphicData uri="http://schemas.openxmlformats.org/drawingml/2006/table">
            <a:tbl>
              <a:tblPr>
                <a:tableStyleId>{E8B1032C-EA38-4F05-BA0D-38AFFFC7BED3}</a:tableStyleId>
              </a:tblPr>
              <a:tblGrid>
                <a:gridCol w="2941156"/>
                <a:gridCol w="1117311"/>
                <a:gridCol w="1117311"/>
              </a:tblGrid>
              <a:tr h="243799">
                <a:tc>
                  <a:txBody>
                    <a:bodyPr/>
                    <a:lstStyle/>
                    <a:p>
                      <a:pPr algn="ctr" fontAlgn="ctr"/>
                      <a:r>
                        <a:rPr lang="zh-CN" altLang="en-US" sz="1800" b="0" i="0" u="none" strike="noStrike" dirty="0">
                          <a:solidFill>
                            <a:srgbClr val="000000"/>
                          </a:solidFill>
                          <a:effectLst/>
                          <a:latin typeface="微软雅黑" pitchFamily="34" charset="-122"/>
                          <a:ea typeface="微软雅黑" pitchFamily="34" charset="-122"/>
                        </a:rPr>
                        <a:t>负债和所有者</a:t>
                      </a:r>
                      <a:r>
                        <a:rPr lang="zh-CN" altLang="en-US" sz="1800" b="0" i="0" u="none" strike="noStrike" dirty="0" smtClean="0">
                          <a:solidFill>
                            <a:srgbClr val="000000"/>
                          </a:solidFill>
                          <a:effectLst/>
                          <a:latin typeface="微软雅黑" pitchFamily="34" charset="-122"/>
                          <a:ea typeface="微软雅黑" pitchFamily="34" charset="-122"/>
                        </a:rPr>
                        <a:t>权益</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b="0" i="0" u="none" strike="noStrike">
                          <a:solidFill>
                            <a:srgbClr val="000000"/>
                          </a:solidFill>
                          <a:effectLst/>
                          <a:latin typeface="微软雅黑" pitchFamily="34" charset="-122"/>
                          <a:ea typeface="微软雅黑" pitchFamily="34" charset="-122"/>
                        </a:rPr>
                        <a:t>期末余额</a:t>
                      </a:r>
                    </a:p>
                  </a:txBody>
                  <a:tcPr marL="9525" marR="9525" marT="9525" marB="0" anchor="ctr"/>
                </a:tc>
                <a:tc>
                  <a:txBody>
                    <a:bodyPr/>
                    <a:lstStyle/>
                    <a:p>
                      <a:pPr algn="ctr" fontAlgn="ctr"/>
                      <a:r>
                        <a:rPr lang="zh-CN" altLang="en-US" sz="1800" b="0" i="0" u="none" strike="noStrike">
                          <a:solidFill>
                            <a:srgbClr val="000000"/>
                          </a:solidFill>
                          <a:effectLst/>
                          <a:latin typeface="微软雅黑" pitchFamily="34" charset="-122"/>
                          <a:ea typeface="微软雅黑" pitchFamily="34" charset="-122"/>
                        </a:rPr>
                        <a:t>年初余额</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流动负债：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dirty="0">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短期借款</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交易性金融负债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衍生金融负债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应付票据及应付账款</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预收款项</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l" fontAlgn="ctr"/>
                      <a:r>
                        <a:rPr lang="zh-CN" altLang="en-US" sz="1800" b="0" i="0" u="none" strike="noStrike">
                          <a:solidFill>
                            <a:srgbClr val="000000"/>
                          </a:solidFill>
                          <a:effectLst/>
                          <a:latin typeface="微软雅黑" pitchFamily="34" charset="-122"/>
                          <a:ea typeface="微软雅黑" pitchFamily="34" charset="-122"/>
                        </a:rPr>
                        <a:t>  合同负债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应付职工薪酬</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应交税费</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其他应付款</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持有待售负债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一年内到期的非流动负债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其他流动负债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流动负债合计</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dirty="0">
                          <a:solidFill>
                            <a:srgbClr val="000000"/>
                          </a:solidFill>
                          <a:effectLst/>
                          <a:latin typeface="微软雅黑" pitchFamily="34" charset="-122"/>
                          <a:ea typeface="微软雅黑" pitchFamily="34" charset="-122"/>
                        </a:rPr>
                        <a:t>　</a:t>
                      </a:r>
                    </a:p>
                  </a:txBody>
                  <a:tcPr marL="9525" marR="9525" marT="95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19" name="组合 18"/>
          <p:cNvGrpSpPr/>
          <p:nvPr/>
        </p:nvGrpSpPr>
        <p:grpSpPr>
          <a:xfrm>
            <a:off x="3314487" y="3316148"/>
            <a:ext cx="1982727" cy="288000"/>
            <a:chOff x="4319295" y="2484456"/>
            <a:chExt cx="1810855" cy="287964"/>
          </a:xfrm>
        </p:grpSpPr>
        <p:sp>
          <p:nvSpPr>
            <p:cNvPr id="20" name="矩形 19"/>
            <p:cNvSpPr/>
            <p:nvPr/>
          </p:nvSpPr>
          <p:spPr bwMode="auto">
            <a:xfrm>
              <a:off x="4679383" y="2484456"/>
              <a:ext cx="1450767" cy="287964"/>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21" name="直接连接符 20"/>
            <p:cNvCxnSpPr/>
            <p:nvPr/>
          </p:nvCxnSpPr>
          <p:spPr>
            <a:xfrm flipH="1" flipV="1">
              <a:off x="4411640" y="2623258"/>
              <a:ext cx="267745" cy="2"/>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22" name="椭圆 21"/>
            <p:cNvSpPr/>
            <p:nvPr/>
          </p:nvSpPr>
          <p:spPr bwMode="auto">
            <a:xfrm>
              <a:off x="4319295" y="2530915"/>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grpSp>
        <p:nvGrpSpPr>
          <p:cNvPr id="23" name="组合 22"/>
          <p:cNvGrpSpPr/>
          <p:nvPr/>
        </p:nvGrpSpPr>
        <p:grpSpPr>
          <a:xfrm>
            <a:off x="198121" y="2769165"/>
            <a:ext cx="3217472" cy="1338828"/>
            <a:chOff x="1503515" y="2556732"/>
            <a:chExt cx="3217709" cy="1338448"/>
          </a:xfrm>
        </p:grpSpPr>
        <p:sp>
          <p:nvSpPr>
            <p:cNvPr id="24" name="矩形 23"/>
            <p:cNvSpPr/>
            <p:nvPr/>
          </p:nvSpPr>
          <p:spPr>
            <a:xfrm>
              <a:off x="1503515" y="2556732"/>
              <a:ext cx="3217709" cy="1338448"/>
            </a:xfrm>
            <a:prstGeom prst="rect">
              <a:avLst/>
            </a:prstGeom>
            <a:ln w="19050">
              <a:solidFill>
                <a:srgbClr val="084CA1"/>
              </a:solidFill>
              <a:prstDash val="dashDot"/>
            </a:ln>
          </p:spPr>
          <p:txBody>
            <a:bodyPr wrap="square">
              <a:spAutoFit/>
            </a:bodyPr>
            <a:lstStyle/>
            <a:p>
              <a:pPr>
                <a:lnSpc>
                  <a:spcPct val="150000"/>
                </a:lnSpc>
                <a:buClr>
                  <a:srgbClr val="4276AA"/>
                </a:buClr>
              </a:pPr>
              <a:r>
                <a:rPr lang="zh-CN" altLang="en-US" sz="1800" b="1" dirty="0">
                  <a:latin typeface="Microsoft YaHei"/>
                  <a:ea typeface="Microsoft YaHei"/>
                  <a:sym typeface="Microsoft YaHei"/>
                </a:rPr>
                <a:t>应交税费</a:t>
              </a:r>
              <a:endParaRPr lang="en-US" altLang="zh-CN" sz="1800" b="1"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zh-CN" altLang="en-US" sz="1800" dirty="0" smtClean="0">
                  <a:latin typeface="Microsoft YaHei"/>
                  <a:ea typeface="Microsoft YaHei"/>
                  <a:sym typeface="Microsoft YaHei"/>
                </a:rPr>
                <a:t>“应交税费”</a:t>
              </a:r>
              <a:r>
                <a:rPr lang="en-US" altLang="zh-CN" sz="1800" dirty="0" smtClean="0">
                  <a:latin typeface="Microsoft YaHei"/>
                  <a:ea typeface="Microsoft YaHei"/>
                  <a:sym typeface="Microsoft YaHei"/>
                </a:rPr>
                <a:t> </a:t>
              </a:r>
              <a:r>
                <a:rPr lang="zh-CN" altLang="en-US" sz="1800" dirty="0" smtClean="0">
                  <a:latin typeface="Microsoft YaHei"/>
                  <a:ea typeface="Microsoft YaHei"/>
                  <a:sym typeface="Microsoft YaHei"/>
                </a:rPr>
                <a:t>明细科目期末贷方余额分析填列</a:t>
              </a:r>
              <a:endParaRPr lang="zh-CN" altLang="en-US" sz="1800" dirty="0">
                <a:latin typeface="Microsoft YaHei"/>
                <a:ea typeface="Microsoft YaHei"/>
                <a:sym typeface="Microsoft YaHei"/>
              </a:endParaRPr>
            </a:p>
          </p:txBody>
        </p:sp>
        <p:cxnSp>
          <p:nvCxnSpPr>
            <p:cNvPr id="25" name="直接连接符 24"/>
            <p:cNvCxnSpPr/>
            <p:nvPr/>
          </p:nvCxnSpPr>
          <p:spPr>
            <a:xfrm>
              <a:off x="1615338" y="2960214"/>
              <a:ext cx="923820"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228655805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137866342"/>
              </p:ext>
            </p:extLst>
          </p:nvPr>
        </p:nvGraphicFramePr>
        <p:xfrm>
          <a:off x="3595688" y="746392"/>
          <a:ext cx="5175778" cy="4257675"/>
        </p:xfrm>
        <a:graphic>
          <a:graphicData uri="http://schemas.openxmlformats.org/drawingml/2006/table">
            <a:tbl>
              <a:tblPr>
                <a:tableStyleId>{E8B1032C-EA38-4F05-BA0D-38AFFFC7BED3}</a:tableStyleId>
              </a:tblPr>
              <a:tblGrid>
                <a:gridCol w="2941156"/>
                <a:gridCol w="1117311"/>
                <a:gridCol w="1117311"/>
              </a:tblGrid>
              <a:tr h="243799">
                <a:tc>
                  <a:txBody>
                    <a:bodyPr/>
                    <a:lstStyle/>
                    <a:p>
                      <a:pPr algn="ctr" fontAlgn="ctr"/>
                      <a:r>
                        <a:rPr lang="zh-CN" altLang="en-US" sz="1800" b="0" i="0" u="none" strike="noStrike" dirty="0">
                          <a:solidFill>
                            <a:srgbClr val="000000"/>
                          </a:solidFill>
                          <a:effectLst/>
                          <a:latin typeface="微软雅黑" pitchFamily="34" charset="-122"/>
                          <a:ea typeface="微软雅黑" pitchFamily="34" charset="-122"/>
                        </a:rPr>
                        <a:t>负债和所有者</a:t>
                      </a:r>
                      <a:r>
                        <a:rPr lang="zh-CN" altLang="en-US" sz="1800" b="0" i="0" u="none" strike="noStrike" dirty="0" smtClean="0">
                          <a:solidFill>
                            <a:srgbClr val="000000"/>
                          </a:solidFill>
                          <a:effectLst/>
                          <a:latin typeface="微软雅黑" pitchFamily="34" charset="-122"/>
                          <a:ea typeface="微软雅黑" pitchFamily="34" charset="-122"/>
                        </a:rPr>
                        <a:t>权益</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b="0" i="0" u="none" strike="noStrike">
                          <a:solidFill>
                            <a:srgbClr val="000000"/>
                          </a:solidFill>
                          <a:effectLst/>
                          <a:latin typeface="微软雅黑" pitchFamily="34" charset="-122"/>
                          <a:ea typeface="微软雅黑" pitchFamily="34" charset="-122"/>
                        </a:rPr>
                        <a:t>期末余额</a:t>
                      </a:r>
                    </a:p>
                  </a:txBody>
                  <a:tcPr marL="9525" marR="9525" marT="9525" marB="0" anchor="ctr"/>
                </a:tc>
                <a:tc>
                  <a:txBody>
                    <a:bodyPr/>
                    <a:lstStyle/>
                    <a:p>
                      <a:pPr algn="ctr" fontAlgn="ctr"/>
                      <a:r>
                        <a:rPr lang="zh-CN" altLang="en-US" sz="1800" b="0" i="0" u="none" strike="noStrike">
                          <a:solidFill>
                            <a:srgbClr val="000000"/>
                          </a:solidFill>
                          <a:effectLst/>
                          <a:latin typeface="微软雅黑" pitchFamily="34" charset="-122"/>
                          <a:ea typeface="微软雅黑" pitchFamily="34" charset="-122"/>
                        </a:rPr>
                        <a:t>年初余额</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流动负债：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dirty="0">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短期借款</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交易性金融负债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衍生金融负债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应付票据及应付账款</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预收款项</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l" fontAlgn="ctr"/>
                      <a:r>
                        <a:rPr lang="zh-CN" altLang="en-US" sz="1800" b="0" i="0" u="none" strike="noStrike">
                          <a:solidFill>
                            <a:srgbClr val="000000"/>
                          </a:solidFill>
                          <a:effectLst/>
                          <a:latin typeface="微软雅黑" pitchFamily="34" charset="-122"/>
                          <a:ea typeface="微软雅黑" pitchFamily="34" charset="-122"/>
                        </a:rPr>
                        <a:t>  合同负债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应付职工薪酬</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应交税费</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其他应付款</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持有待售负债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一年内到期的非流动负债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其他流动负债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流动负债合计</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dirty="0">
                          <a:solidFill>
                            <a:srgbClr val="000000"/>
                          </a:solidFill>
                          <a:effectLst/>
                          <a:latin typeface="微软雅黑" pitchFamily="34" charset="-122"/>
                          <a:ea typeface="微软雅黑" pitchFamily="34" charset="-122"/>
                        </a:rPr>
                        <a:t>　</a:t>
                      </a:r>
                    </a:p>
                  </a:txBody>
                  <a:tcPr marL="9525" marR="9525" marT="95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19" name="组合 18"/>
          <p:cNvGrpSpPr/>
          <p:nvPr/>
        </p:nvGrpSpPr>
        <p:grpSpPr>
          <a:xfrm>
            <a:off x="3314487" y="3584170"/>
            <a:ext cx="1982727" cy="288000"/>
            <a:chOff x="4319295" y="2484456"/>
            <a:chExt cx="1810855" cy="287964"/>
          </a:xfrm>
        </p:grpSpPr>
        <p:sp>
          <p:nvSpPr>
            <p:cNvPr id="20" name="矩形 19"/>
            <p:cNvSpPr/>
            <p:nvPr/>
          </p:nvSpPr>
          <p:spPr bwMode="auto">
            <a:xfrm>
              <a:off x="4679383" y="2484456"/>
              <a:ext cx="1450767" cy="287964"/>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21" name="直接连接符 20"/>
            <p:cNvCxnSpPr/>
            <p:nvPr/>
          </p:nvCxnSpPr>
          <p:spPr>
            <a:xfrm flipH="1" flipV="1">
              <a:off x="4411640" y="2623258"/>
              <a:ext cx="267745" cy="2"/>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22" name="椭圆 21"/>
            <p:cNvSpPr/>
            <p:nvPr/>
          </p:nvSpPr>
          <p:spPr bwMode="auto">
            <a:xfrm>
              <a:off x="4319295" y="2530915"/>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grpSp>
        <p:nvGrpSpPr>
          <p:cNvPr id="23" name="组合 22"/>
          <p:cNvGrpSpPr/>
          <p:nvPr/>
        </p:nvGrpSpPr>
        <p:grpSpPr>
          <a:xfrm>
            <a:off x="198121" y="2753399"/>
            <a:ext cx="3217472" cy="1754326"/>
            <a:chOff x="1503515" y="2556732"/>
            <a:chExt cx="3217709" cy="1753828"/>
          </a:xfrm>
        </p:grpSpPr>
        <p:sp>
          <p:nvSpPr>
            <p:cNvPr id="24" name="矩形 23"/>
            <p:cNvSpPr/>
            <p:nvPr/>
          </p:nvSpPr>
          <p:spPr>
            <a:xfrm>
              <a:off x="1503515" y="2556732"/>
              <a:ext cx="3217709" cy="1753828"/>
            </a:xfrm>
            <a:prstGeom prst="rect">
              <a:avLst/>
            </a:prstGeom>
            <a:ln w="19050">
              <a:solidFill>
                <a:srgbClr val="084CA1"/>
              </a:solidFill>
              <a:prstDash val="dashDot"/>
            </a:ln>
          </p:spPr>
          <p:txBody>
            <a:bodyPr wrap="square">
              <a:spAutoFit/>
            </a:bodyPr>
            <a:lstStyle/>
            <a:p>
              <a:pPr>
                <a:lnSpc>
                  <a:spcPct val="150000"/>
                </a:lnSpc>
                <a:buClr>
                  <a:srgbClr val="4276AA"/>
                </a:buClr>
              </a:pPr>
              <a:r>
                <a:rPr lang="zh-CN" altLang="en-US" sz="1800" b="1" dirty="0">
                  <a:latin typeface="Microsoft YaHei"/>
                  <a:ea typeface="Microsoft YaHei"/>
                  <a:sym typeface="Microsoft YaHei"/>
                </a:rPr>
                <a:t>其他应付款</a:t>
              </a:r>
              <a:endParaRPr lang="en-US" altLang="zh-CN" sz="1800" b="1"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zh-CN" altLang="en-US" sz="1800" dirty="0" smtClean="0">
                  <a:latin typeface="Microsoft YaHei"/>
                  <a:ea typeface="Microsoft YaHei"/>
                  <a:sym typeface="Microsoft YaHei"/>
                </a:rPr>
                <a:t>“应付利息”</a:t>
              </a:r>
              <a:r>
                <a:rPr lang="en-US" altLang="zh-CN" sz="1800" dirty="0" smtClean="0">
                  <a:latin typeface="Microsoft YaHei"/>
                  <a:ea typeface="Microsoft YaHei"/>
                  <a:sym typeface="Microsoft YaHei"/>
                </a:rPr>
                <a:t>+</a:t>
              </a:r>
              <a:r>
                <a:rPr lang="zh-CN" altLang="en-US" sz="1800" dirty="0" smtClean="0">
                  <a:latin typeface="Microsoft YaHei"/>
                  <a:ea typeface="Microsoft YaHei"/>
                  <a:sym typeface="Microsoft YaHei"/>
                </a:rPr>
                <a:t>“应付股利”</a:t>
              </a:r>
              <a:r>
                <a:rPr lang="en-US" altLang="zh-CN" sz="1800" dirty="0" smtClean="0">
                  <a:latin typeface="Microsoft YaHei"/>
                  <a:ea typeface="Microsoft YaHei"/>
                  <a:sym typeface="Microsoft YaHei"/>
                </a:rPr>
                <a:t>+</a:t>
              </a:r>
              <a:r>
                <a:rPr lang="zh-CN" altLang="en-US" sz="1800" dirty="0" smtClean="0">
                  <a:latin typeface="Microsoft YaHei"/>
                  <a:ea typeface="Microsoft YaHei"/>
                  <a:sym typeface="Microsoft YaHei"/>
                </a:rPr>
                <a:t>“其他应付款”科目的期末余额合计数</a:t>
              </a:r>
              <a:endParaRPr lang="zh-CN" altLang="en-US" sz="1800" dirty="0">
                <a:latin typeface="Microsoft YaHei"/>
                <a:ea typeface="Microsoft YaHei"/>
                <a:sym typeface="Microsoft YaHei"/>
              </a:endParaRPr>
            </a:p>
          </p:txBody>
        </p:sp>
        <p:cxnSp>
          <p:nvCxnSpPr>
            <p:cNvPr id="25" name="直接连接符 24"/>
            <p:cNvCxnSpPr/>
            <p:nvPr/>
          </p:nvCxnSpPr>
          <p:spPr>
            <a:xfrm>
              <a:off x="1615338" y="2960214"/>
              <a:ext cx="1266709"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11227808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Placeholder 3"/>
          <p:cNvSpPr txBox="1">
            <a:spLocks/>
          </p:cNvSpPr>
          <p:nvPr>
            <p:custDataLst>
              <p:tags r:id="rId2"/>
            </p:custDataLst>
          </p:nvPr>
        </p:nvSpPr>
        <p:spPr bwMode="auto">
          <a:xfrm>
            <a:off x="17466" y="1910955"/>
            <a:ext cx="1641475" cy="1177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spcBef>
                <a:spcPct val="20000"/>
              </a:spcBef>
              <a:buFont typeface="Arial" charset="0"/>
              <a:buNone/>
            </a:pPr>
            <a:r>
              <a:rPr lang="en-US" altLang="zh-CN" sz="8600" b="1" dirty="0">
                <a:solidFill>
                  <a:srgbClr val="084CA1"/>
                </a:solidFill>
                <a:latin typeface="Arial" charset="0"/>
                <a:cs typeface="Arial" charset="0"/>
              </a:rPr>
              <a:t>01</a:t>
            </a:r>
          </a:p>
        </p:txBody>
      </p:sp>
      <p:sp>
        <p:nvSpPr>
          <p:cNvPr id="19" name="等腰三角形 18"/>
          <p:cNvSpPr/>
          <p:nvPr>
            <p:custDataLst>
              <p:tags r:id="rId3"/>
            </p:custDataLst>
          </p:nvPr>
        </p:nvSpPr>
        <p:spPr>
          <a:xfrm rot="9233090">
            <a:off x="7207250" y="1840708"/>
            <a:ext cx="266700" cy="172641"/>
          </a:xfrm>
          <a:prstGeom prst="triangle">
            <a:avLst/>
          </a:prstGeom>
          <a:solidFill>
            <a:srgbClr val="3B8DE9">
              <a:lumMod val="20000"/>
              <a:lumOff val="8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0" name="等腰三角形 19"/>
          <p:cNvSpPr/>
          <p:nvPr>
            <p:custDataLst>
              <p:tags r:id="rId4"/>
            </p:custDataLst>
          </p:nvPr>
        </p:nvSpPr>
        <p:spPr>
          <a:xfrm rot="15569576">
            <a:off x="6904437" y="2303860"/>
            <a:ext cx="297656" cy="342900"/>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1" name="等腰三角形 20"/>
          <p:cNvSpPr/>
          <p:nvPr>
            <p:custDataLst>
              <p:tags r:id="rId5"/>
            </p:custDataLst>
          </p:nvPr>
        </p:nvSpPr>
        <p:spPr>
          <a:xfrm rot="21371394">
            <a:off x="6723063" y="1353744"/>
            <a:ext cx="266700" cy="172640"/>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2" name="等腰三角形 21"/>
          <p:cNvSpPr/>
          <p:nvPr>
            <p:custDataLst>
              <p:tags r:id="rId6"/>
            </p:custDataLst>
          </p:nvPr>
        </p:nvSpPr>
        <p:spPr>
          <a:xfrm rot="12912161">
            <a:off x="7764463" y="2615807"/>
            <a:ext cx="944562" cy="611981"/>
          </a:xfrm>
          <a:prstGeom prst="triangl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3" name="等腰三角形 22"/>
          <p:cNvSpPr/>
          <p:nvPr>
            <p:custDataLst>
              <p:tags r:id="rId7"/>
            </p:custDataLst>
          </p:nvPr>
        </p:nvSpPr>
        <p:spPr>
          <a:xfrm rot="12912161">
            <a:off x="7632700" y="2570561"/>
            <a:ext cx="1176338" cy="760809"/>
          </a:xfrm>
          <a:prstGeom prst="triangle">
            <a:avLst/>
          </a:prstGeom>
          <a:noFill/>
          <a:ln w="12700" cap="flat" cmpd="sng" algn="ctr">
            <a:solidFill>
              <a:srgbClr val="3B8DE9"/>
            </a:solid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4" name="椭圆 23"/>
          <p:cNvSpPr/>
          <p:nvPr>
            <p:custDataLst>
              <p:tags r:id="rId8"/>
            </p:custDataLst>
          </p:nvPr>
        </p:nvSpPr>
        <p:spPr>
          <a:xfrm rot="9110320">
            <a:off x="8953500" y="2844407"/>
            <a:ext cx="114300" cy="86915"/>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latin typeface="Calibri"/>
              <a:ea typeface="幼圆"/>
            </a:endParaRPr>
          </a:p>
        </p:txBody>
      </p:sp>
      <p:sp>
        <p:nvSpPr>
          <p:cNvPr id="25" name="椭圆 24"/>
          <p:cNvSpPr/>
          <p:nvPr>
            <p:custDataLst>
              <p:tags r:id="rId9"/>
            </p:custDataLst>
          </p:nvPr>
        </p:nvSpPr>
        <p:spPr>
          <a:xfrm rot="9110320">
            <a:off x="7864476" y="3221832"/>
            <a:ext cx="115888" cy="86916"/>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latin typeface="Calibri"/>
              <a:ea typeface="幼圆"/>
            </a:endParaRPr>
          </a:p>
        </p:txBody>
      </p:sp>
      <p:sp>
        <p:nvSpPr>
          <p:cNvPr id="26" name="椭圆 25"/>
          <p:cNvSpPr/>
          <p:nvPr>
            <p:custDataLst>
              <p:tags r:id="rId10"/>
            </p:custDataLst>
          </p:nvPr>
        </p:nvSpPr>
        <p:spPr>
          <a:xfrm rot="9110320">
            <a:off x="7981950" y="2349106"/>
            <a:ext cx="114300" cy="86915"/>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latin typeface="Calibri"/>
              <a:ea typeface="幼圆"/>
            </a:endParaRPr>
          </a:p>
        </p:txBody>
      </p:sp>
      <p:sp>
        <p:nvSpPr>
          <p:cNvPr id="27" name="等腰三角形 26"/>
          <p:cNvSpPr/>
          <p:nvPr>
            <p:custDataLst>
              <p:tags r:id="rId11"/>
            </p:custDataLst>
          </p:nvPr>
        </p:nvSpPr>
        <p:spPr>
          <a:xfrm rot="18210217">
            <a:off x="6330157" y="1608538"/>
            <a:ext cx="95250" cy="109537"/>
          </a:xfrm>
          <a:prstGeom prst="triangle">
            <a:avLst/>
          </a:prstGeom>
          <a:solidFill>
            <a:srgbClr val="3B8DE9">
              <a:lumMod val="20000"/>
              <a:lumOff val="8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8" name="等腰三角形 27"/>
          <p:cNvSpPr/>
          <p:nvPr>
            <p:custDataLst>
              <p:tags r:id="rId12"/>
            </p:custDataLst>
          </p:nvPr>
        </p:nvSpPr>
        <p:spPr>
          <a:xfrm rot="8748521">
            <a:off x="6672266" y="1735932"/>
            <a:ext cx="128587" cy="82154"/>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cxnSp>
        <p:nvCxnSpPr>
          <p:cNvPr id="3087" name="Straight Connector 13"/>
          <p:cNvCxnSpPr>
            <a:cxnSpLocks noChangeShapeType="1"/>
          </p:cNvCxnSpPr>
          <p:nvPr>
            <p:custDataLst>
              <p:tags r:id="rId13"/>
            </p:custDataLst>
          </p:nvPr>
        </p:nvCxnSpPr>
        <p:spPr bwMode="auto">
          <a:xfrm flipH="1">
            <a:off x="0" y="3082529"/>
            <a:ext cx="6732588" cy="0"/>
          </a:xfrm>
          <a:prstGeom prst="line">
            <a:avLst/>
          </a:prstGeom>
          <a:noFill/>
          <a:ln w="19050" cap="sq" algn="ctr">
            <a:solidFill>
              <a:srgbClr val="084CA1"/>
            </a:solidFill>
            <a:miter lim="800000"/>
            <a:headEnd type="oval" w="med" len="med"/>
            <a:tailEnd/>
          </a:ln>
          <a:extLst>
            <a:ext uri="{909E8E84-426E-40DD-AFC4-6F175D3DCCD1}">
              <a14:hiddenFill xmlns:a14="http://schemas.microsoft.com/office/drawing/2010/main">
                <a:noFill/>
              </a14:hiddenFill>
            </a:ext>
          </a:extLst>
        </p:spPr>
      </p:cxnSp>
      <p:sp>
        <p:nvSpPr>
          <p:cNvPr id="3075" name="文本框 16"/>
          <p:cNvSpPr txBox="1">
            <a:spLocks noChangeArrowheads="1"/>
          </p:cNvSpPr>
          <p:nvPr>
            <p:custDataLst>
              <p:tags r:id="rId14"/>
            </p:custDataLst>
          </p:nvPr>
        </p:nvSpPr>
        <p:spPr bwMode="auto">
          <a:xfrm>
            <a:off x="1558927" y="2357441"/>
            <a:ext cx="5781673" cy="564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0" tIns="34286" rIns="68570" bIns="34286" anchor="b">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4400" b="1" dirty="0" smtClean="0">
                <a:solidFill>
                  <a:srgbClr val="084CA1"/>
                </a:solidFill>
                <a:latin typeface="微软雅黑" pitchFamily="34" charset="-122"/>
                <a:ea typeface="微软雅黑" pitchFamily="34" charset="-122"/>
                <a:cs typeface="Arial" charset="0"/>
                <a:sym typeface="Microsoft YaHei"/>
              </a:rPr>
              <a:t>资产负债表概述</a:t>
            </a:r>
            <a:endParaRPr lang="zh-CN" altLang="en-US" sz="4400" b="1" dirty="0">
              <a:solidFill>
                <a:srgbClr val="084CA1"/>
              </a:solidFill>
              <a:latin typeface="微软雅黑" pitchFamily="34" charset="-122"/>
              <a:ea typeface="微软雅黑" pitchFamily="34" charset="-122"/>
              <a:cs typeface="Arial" charset="0"/>
              <a:sym typeface="Microsoft YaHei"/>
            </a:endParaRPr>
          </a:p>
        </p:txBody>
      </p:sp>
    </p:spTree>
    <p:custDataLst>
      <p:tags r:id="rId1"/>
    </p:custDataLst>
    <p:extLst>
      <p:ext uri="{BB962C8B-B14F-4D97-AF65-F5344CB8AC3E}">
        <p14:creationId xmlns:p14="http://schemas.microsoft.com/office/powerpoint/2010/main" val="86311488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2965320141"/>
              </p:ext>
            </p:extLst>
          </p:nvPr>
        </p:nvGraphicFramePr>
        <p:xfrm>
          <a:off x="3595688" y="746392"/>
          <a:ext cx="5175778" cy="4257675"/>
        </p:xfrm>
        <a:graphic>
          <a:graphicData uri="http://schemas.openxmlformats.org/drawingml/2006/table">
            <a:tbl>
              <a:tblPr>
                <a:tableStyleId>{E8B1032C-EA38-4F05-BA0D-38AFFFC7BED3}</a:tableStyleId>
              </a:tblPr>
              <a:tblGrid>
                <a:gridCol w="2941156"/>
                <a:gridCol w="1117311"/>
                <a:gridCol w="1117311"/>
              </a:tblGrid>
              <a:tr h="243799">
                <a:tc>
                  <a:txBody>
                    <a:bodyPr/>
                    <a:lstStyle/>
                    <a:p>
                      <a:pPr algn="ctr" fontAlgn="ctr"/>
                      <a:r>
                        <a:rPr lang="zh-CN" altLang="en-US" sz="1800" b="0" i="0" u="none" strike="noStrike" dirty="0">
                          <a:solidFill>
                            <a:srgbClr val="000000"/>
                          </a:solidFill>
                          <a:effectLst/>
                          <a:latin typeface="微软雅黑" pitchFamily="34" charset="-122"/>
                          <a:ea typeface="微软雅黑" pitchFamily="34" charset="-122"/>
                        </a:rPr>
                        <a:t>负债和所有者</a:t>
                      </a:r>
                      <a:r>
                        <a:rPr lang="zh-CN" altLang="en-US" sz="1800" b="0" i="0" u="none" strike="noStrike" dirty="0" smtClean="0">
                          <a:solidFill>
                            <a:srgbClr val="000000"/>
                          </a:solidFill>
                          <a:effectLst/>
                          <a:latin typeface="微软雅黑" pitchFamily="34" charset="-122"/>
                          <a:ea typeface="微软雅黑" pitchFamily="34" charset="-122"/>
                        </a:rPr>
                        <a:t>权益</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b="0" i="0" u="none" strike="noStrike">
                          <a:solidFill>
                            <a:srgbClr val="000000"/>
                          </a:solidFill>
                          <a:effectLst/>
                          <a:latin typeface="微软雅黑" pitchFamily="34" charset="-122"/>
                          <a:ea typeface="微软雅黑" pitchFamily="34" charset="-122"/>
                        </a:rPr>
                        <a:t>期末余额</a:t>
                      </a:r>
                    </a:p>
                  </a:txBody>
                  <a:tcPr marL="9525" marR="9525" marT="9525" marB="0" anchor="ctr"/>
                </a:tc>
                <a:tc>
                  <a:txBody>
                    <a:bodyPr/>
                    <a:lstStyle/>
                    <a:p>
                      <a:pPr algn="ctr" fontAlgn="ctr"/>
                      <a:r>
                        <a:rPr lang="zh-CN" altLang="en-US" sz="1800" b="0" i="0" u="none" strike="noStrike">
                          <a:solidFill>
                            <a:srgbClr val="000000"/>
                          </a:solidFill>
                          <a:effectLst/>
                          <a:latin typeface="微软雅黑" pitchFamily="34" charset="-122"/>
                          <a:ea typeface="微软雅黑" pitchFamily="34" charset="-122"/>
                        </a:rPr>
                        <a:t>年初余额</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流动负债：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dirty="0">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短期借款</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交易性金融负债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衍生金融负债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应付票据及应付账款</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预收款项</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l" fontAlgn="ctr"/>
                      <a:r>
                        <a:rPr lang="zh-CN" altLang="en-US" sz="1800" b="0" i="0" u="none" strike="noStrike">
                          <a:solidFill>
                            <a:srgbClr val="000000"/>
                          </a:solidFill>
                          <a:effectLst/>
                          <a:latin typeface="微软雅黑" pitchFamily="34" charset="-122"/>
                          <a:ea typeface="微软雅黑" pitchFamily="34" charset="-122"/>
                        </a:rPr>
                        <a:t>  合同负债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应付职工薪酬</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应交税费</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其他应付款</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持有待售负债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一年内到期的非流动负债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其他流动负债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流动负债合计</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dirty="0">
                          <a:solidFill>
                            <a:srgbClr val="000000"/>
                          </a:solidFill>
                          <a:effectLst/>
                          <a:latin typeface="微软雅黑" pitchFamily="34" charset="-122"/>
                          <a:ea typeface="微软雅黑" pitchFamily="34" charset="-122"/>
                        </a:rPr>
                        <a:t>　</a:t>
                      </a:r>
                    </a:p>
                  </a:txBody>
                  <a:tcPr marL="9525" marR="9525" marT="95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19" name="组合 18"/>
          <p:cNvGrpSpPr/>
          <p:nvPr/>
        </p:nvGrpSpPr>
        <p:grpSpPr>
          <a:xfrm>
            <a:off x="3314487" y="3867958"/>
            <a:ext cx="1982727" cy="288000"/>
            <a:chOff x="4319295" y="2484456"/>
            <a:chExt cx="1810855" cy="287964"/>
          </a:xfrm>
        </p:grpSpPr>
        <p:sp>
          <p:nvSpPr>
            <p:cNvPr id="20" name="矩形 19"/>
            <p:cNvSpPr/>
            <p:nvPr/>
          </p:nvSpPr>
          <p:spPr bwMode="auto">
            <a:xfrm>
              <a:off x="4679383" y="2484456"/>
              <a:ext cx="1450767" cy="287964"/>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21" name="直接连接符 20"/>
            <p:cNvCxnSpPr/>
            <p:nvPr/>
          </p:nvCxnSpPr>
          <p:spPr>
            <a:xfrm flipH="1" flipV="1">
              <a:off x="4411640" y="2623258"/>
              <a:ext cx="267745" cy="2"/>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22" name="椭圆 21"/>
            <p:cNvSpPr/>
            <p:nvPr/>
          </p:nvSpPr>
          <p:spPr bwMode="auto">
            <a:xfrm>
              <a:off x="4319295" y="2530915"/>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grpSp>
        <p:nvGrpSpPr>
          <p:cNvPr id="23" name="组合 22"/>
          <p:cNvGrpSpPr/>
          <p:nvPr/>
        </p:nvGrpSpPr>
        <p:grpSpPr>
          <a:xfrm>
            <a:off x="198121" y="3320975"/>
            <a:ext cx="3217472" cy="1338828"/>
            <a:chOff x="1503515" y="2556732"/>
            <a:chExt cx="3217709" cy="1338448"/>
          </a:xfrm>
        </p:grpSpPr>
        <p:sp>
          <p:nvSpPr>
            <p:cNvPr id="24" name="矩形 23"/>
            <p:cNvSpPr/>
            <p:nvPr/>
          </p:nvSpPr>
          <p:spPr>
            <a:xfrm>
              <a:off x="1503515" y="2556732"/>
              <a:ext cx="3217709" cy="1338448"/>
            </a:xfrm>
            <a:prstGeom prst="rect">
              <a:avLst/>
            </a:prstGeom>
            <a:ln w="19050">
              <a:solidFill>
                <a:srgbClr val="084CA1"/>
              </a:solidFill>
              <a:prstDash val="dashDot"/>
            </a:ln>
          </p:spPr>
          <p:txBody>
            <a:bodyPr wrap="square">
              <a:spAutoFit/>
            </a:bodyPr>
            <a:lstStyle/>
            <a:p>
              <a:pPr>
                <a:lnSpc>
                  <a:spcPct val="150000"/>
                </a:lnSpc>
                <a:buClr>
                  <a:srgbClr val="4276AA"/>
                </a:buClr>
              </a:pPr>
              <a:r>
                <a:rPr lang="zh-CN" altLang="en-US" sz="1800" b="1" dirty="0">
                  <a:latin typeface="Microsoft YaHei"/>
                  <a:ea typeface="Microsoft YaHei"/>
                  <a:sym typeface="Microsoft YaHei"/>
                </a:rPr>
                <a:t>持有待售负债</a:t>
              </a:r>
              <a:endParaRPr lang="en-US" altLang="zh-CN" sz="1800" b="1"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zh-CN" altLang="en-US" sz="1800" dirty="0" smtClean="0">
                  <a:latin typeface="Microsoft YaHei"/>
                  <a:ea typeface="Microsoft YaHei"/>
                  <a:sym typeface="Microsoft YaHei"/>
                </a:rPr>
                <a:t>“持有待售负债”科目的期末余额</a:t>
              </a:r>
              <a:endParaRPr lang="zh-CN" altLang="en-US" sz="1800" dirty="0">
                <a:latin typeface="Microsoft YaHei"/>
                <a:ea typeface="Microsoft YaHei"/>
                <a:sym typeface="Microsoft YaHei"/>
              </a:endParaRPr>
            </a:p>
          </p:txBody>
        </p:sp>
        <p:cxnSp>
          <p:nvCxnSpPr>
            <p:cNvPr id="25" name="直接连接符 24"/>
            <p:cNvCxnSpPr/>
            <p:nvPr/>
          </p:nvCxnSpPr>
          <p:spPr>
            <a:xfrm>
              <a:off x="1615338" y="2960214"/>
              <a:ext cx="1497031"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29452856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1398137228"/>
              </p:ext>
            </p:extLst>
          </p:nvPr>
        </p:nvGraphicFramePr>
        <p:xfrm>
          <a:off x="3595688" y="746392"/>
          <a:ext cx="5175778" cy="4257675"/>
        </p:xfrm>
        <a:graphic>
          <a:graphicData uri="http://schemas.openxmlformats.org/drawingml/2006/table">
            <a:tbl>
              <a:tblPr>
                <a:tableStyleId>{E8B1032C-EA38-4F05-BA0D-38AFFFC7BED3}</a:tableStyleId>
              </a:tblPr>
              <a:tblGrid>
                <a:gridCol w="2941156"/>
                <a:gridCol w="1117311"/>
                <a:gridCol w="1117311"/>
              </a:tblGrid>
              <a:tr h="243799">
                <a:tc>
                  <a:txBody>
                    <a:bodyPr/>
                    <a:lstStyle/>
                    <a:p>
                      <a:pPr algn="ctr" fontAlgn="ctr"/>
                      <a:r>
                        <a:rPr lang="zh-CN" altLang="en-US" sz="1800" b="0" i="0" u="none" strike="noStrike" dirty="0">
                          <a:solidFill>
                            <a:srgbClr val="000000"/>
                          </a:solidFill>
                          <a:effectLst/>
                          <a:latin typeface="微软雅黑" pitchFamily="34" charset="-122"/>
                          <a:ea typeface="微软雅黑" pitchFamily="34" charset="-122"/>
                        </a:rPr>
                        <a:t>负债和所有者</a:t>
                      </a:r>
                      <a:r>
                        <a:rPr lang="zh-CN" altLang="en-US" sz="1800" b="0" i="0" u="none" strike="noStrike" dirty="0" smtClean="0">
                          <a:solidFill>
                            <a:srgbClr val="000000"/>
                          </a:solidFill>
                          <a:effectLst/>
                          <a:latin typeface="微软雅黑" pitchFamily="34" charset="-122"/>
                          <a:ea typeface="微软雅黑" pitchFamily="34" charset="-122"/>
                        </a:rPr>
                        <a:t>权益</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b="0" i="0" u="none" strike="noStrike">
                          <a:solidFill>
                            <a:srgbClr val="000000"/>
                          </a:solidFill>
                          <a:effectLst/>
                          <a:latin typeface="微软雅黑" pitchFamily="34" charset="-122"/>
                          <a:ea typeface="微软雅黑" pitchFamily="34" charset="-122"/>
                        </a:rPr>
                        <a:t>期末余额</a:t>
                      </a:r>
                    </a:p>
                  </a:txBody>
                  <a:tcPr marL="9525" marR="9525" marT="9525" marB="0" anchor="ctr"/>
                </a:tc>
                <a:tc>
                  <a:txBody>
                    <a:bodyPr/>
                    <a:lstStyle/>
                    <a:p>
                      <a:pPr algn="ctr" fontAlgn="ctr"/>
                      <a:r>
                        <a:rPr lang="zh-CN" altLang="en-US" sz="1800" b="0" i="0" u="none" strike="noStrike">
                          <a:solidFill>
                            <a:srgbClr val="000000"/>
                          </a:solidFill>
                          <a:effectLst/>
                          <a:latin typeface="微软雅黑" pitchFamily="34" charset="-122"/>
                          <a:ea typeface="微软雅黑" pitchFamily="34" charset="-122"/>
                        </a:rPr>
                        <a:t>年初余额</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流动负债：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dirty="0">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短期借款</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交易性金融负债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衍生金融负债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应付票据及应付账款</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预收款项</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l" fontAlgn="ctr"/>
                      <a:r>
                        <a:rPr lang="zh-CN" altLang="en-US" sz="1800" b="0" i="0" u="none" strike="noStrike">
                          <a:solidFill>
                            <a:srgbClr val="000000"/>
                          </a:solidFill>
                          <a:effectLst/>
                          <a:latin typeface="微软雅黑" pitchFamily="34" charset="-122"/>
                          <a:ea typeface="微软雅黑" pitchFamily="34" charset="-122"/>
                        </a:rPr>
                        <a:t>  合同负债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应付职工薪酬</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应交税费</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其他应付款</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持有待售负债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一年内到期的非流动负债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其他流动负债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234361">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流动负债合计</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dirty="0">
                          <a:solidFill>
                            <a:srgbClr val="000000"/>
                          </a:solidFill>
                          <a:effectLst/>
                          <a:latin typeface="微软雅黑" pitchFamily="34" charset="-122"/>
                          <a:ea typeface="微软雅黑" pitchFamily="34" charset="-122"/>
                        </a:rPr>
                        <a:t>　</a:t>
                      </a:r>
                    </a:p>
                  </a:txBody>
                  <a:tcPr marL="9525" marR="9525" marT="95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23" name="组合 22"/>
          <p:cNvGrpSpPr/>
          <p:nvPr/>
        </p:nvGrpSpPr>
        <p:grpSpPr>
          <a:xfrm>
            <a:off x="198121" y="3541699"/>
            <a:ext cx="3217472" cy="1338828"/>
            <a:chOff x="1503515" y="2556732"/>
            <a:chExt cx="3217709" cy="1338448"/>
          </a:xfrm>
        </p:grpSpPr>
        <p:sp>
          <p:nvSpPr>
            <p:cNvPr id="24" name="矩形 23"/>
            <p:cNvSpPr/>
            <p:nvPr/>
          </p:nvSpPr>
          <p:spPr>
            <a:xfrm>
              <a:off x="1503515" y="2556732"/>
              <a:ext cx="3217709" cy="1338448"/>
            </a:xfrm>
            <a:prstGeom prst="rect">
              <a:avLst/>
            </a:prstGeom>
            <a:ln w="19050">
              <a:solidFill>
                <a:srgbClr val="084CA1"/>
              </a:solidFill>
              <a:prstDash val="dashDot"/>
            </a:ln>
          </p:spPr>
          <p:txBody>
            <a:bodyPr wrap="square">
              <a:spAutoFit/>
            </a:bodyPr>
            <a:lstStyle/>
            <a:p>
              <a:pPr>
                <a:lnSpc>
                  <a:spcPct val="150000"/>
                </a:lnSpc>
                <a:buClr>
                  <a:srgbClr val="4276AA"/>
                </a:buClr>
              </a:pPr>
              <a:r>
                <a:rPr lang="zh-CN" altLang="en-US" sz="1800" b="1" dirty="0" smtClean="0">
                  <a:latin typeface="Microsoft YaHei"/>
                  <a:ea typeface="Microsoft YaHei"/>
                  <a:sym typeface="Microsoft YaHei"/>
                </a:rPr>
                <a:t>一年内到期的非流动负债</a:t>
              </a:r>
              <a:endParaRPr lang="en-US" altLang="zh-CN" sz="1800" b="1"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zh-CN" altLang="en-US" sz="1800" dirty="0" smtClean="0">
                  <a:latin typeface="Microsoft YaHei"/>
                  <a:ea typeface="Microsoft YaHei"/>
                  <a:sym typeface="Microsoft YaHei"/>
                </a:rPr>
                <a:t>有关科目的期末余额分析填列</a:t>
              </a:r>
              <a:endParaRPr lang="zh-CN" altLang="en-US" sz="1800" dirty="0">
                <a:latin typeface="Microsoft YaHei"/>
                <a:ea typeface="Microsoft YaHei"/>
                <a:sym typeface="Microsoft YaHei"/>
              </a:endParaRPr>
            </a:p>
          </p:txBody>
        </p:sp>
        <p:cxnSp>
          <p:nvCxnSpPr>
            <p:cNvPr id="25" name="直接连接符 24"/>
            <p:cNvCxnSpPr/>
            <p:nvPr/>
          </p:nvCxnSpPr>
          <p:spPr>
            <a:xfrm>
              <a:off x="1615338" y="2960214"/>
              <a:ext cx="2685710"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grpSp>
        <p:nvGrpSpPr>
          <p:cNvPr id="29" name="组合 28"/>
          <p:cNvGrpSpPr/>
          <p:nvPr/>
        </p:nvGrpSpPr>
        <p:grpSpPr>
          <a:xfrm>
            <a:off x="3314487" y="4167512"/>
            <a:ext cx="3039015" cy="288000"/>
            <a:chOff x="4319295" y="2484456"/>
            <a:chExt cx="2775579" cy="287964"/>
          </a:xfrm>
        </p:grpSpPr>
        <p:sp>
          <p:nvSpPr>
            <p:cNvPr id="30" name="矩形 29"/>
            <p:cNvSpPr/>
            <p:nvPr/>
          </p:nvSpPr>
          <p:spPr bwMode="auto">
            <a:xfrm>
              <a:off x="4679382" y="2484456"/>
              <a:ext cx="2415492" cy="287964"/>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31" name="直接连接符 30"/>
            <p:cNvCxnSpPr/>
            <p:nvPr/>
          </p:nvCxnSpPr>
          <p:spPr>
            <a:xfrm flipH="1" flipV="1">
              <a:off x="4411640" y="2623258"/>
              <a:ext cx="267745" cy="2"/>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32" name="椭圆 31"/>
            <p:cNvSpPr/>
            <p:nvPr/>
          </p:nvSpPr>
          <p:spPr bwMode="auto">
            <a:xfrm>
              <a:off x="4319295" y="2530915"/>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Tree>
    <p:custDataLst>
      <p:tags r:id="rId1"/>
    </p:custDataLst>
    <p:extLst>
      <p:ext uri="{BB962C8B-B14F-4D97-AF65-F5344CB8AC3E}">
        <p14:creationId xmlns:p14="http://schemas.microsoft.com/office/powerpoint/2010/main" val="142470993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528926849"/>
              </p:ext>
            </p:extLst>
          </p:nvPr>
        </p:nvGraphicFramePr>
        <p:xfrm>
          <a:off x="3595688" y="746392"/>
          <a:ext cx="5175778" cy="4282811"/>
        </p:xfrm>
        <a:graphic>
          <a:graphicData uri="http://schemas.openxmlformats.org/drawingml/2006/table">
            <a:tbl>
              <a:tblPr>
                <a:tableStyleId>{E8B1032C-EA38-4F05-BA0D-38AFFFC7BED3}</a:tableStyleId>
              </a:tblPr>
              <a:tblGrid>
                <a:gridCol w="2941156"/>
                <a:gridCol w="1117311"/>
                <a:gridCol w="1117311"/>
              </a:tblGrid>
              <a:tr h="329447">
                <a:tc>
                  <a:txBody>
                    <a:bodyPr/>
                    <a:lstStyle/>
                    <a:p>
                      <a:pPr algn="ctr" fontAlgn="ctr"/>
                      <a:r>
                        <a:rPr lang="zh-CN" altLang="en-US" sz="1800" b="0" i="0" u="none" strike="noStrike" dirty="0">
                          <a:solidFill>
                            <a:srgbClr val="000000"/>
                          </a:solidFill>
                          <a:effectLst/>
                          <a:latin typeface="微软雅黑" pitchFamily="34" charset="-122"/>
                          <a:ea typeface="微软雅黑" pitchFamily="34" charset="-122"/>
                        </a:rPr>
                        <a:t>负债和所有者</a:t>
                      </a:r>
                      <a:r>
                        <a:rPr lang="zh-CN" altLang="en-US" sz="1800" b="0" i="0" u="none" strike="noStrike" dirty="0" smtClean="0">
                          <a:solidFill>
                            <a:srgbClr val="000000"/>
                          </a:solidFill>
                          <a:effectLst/>
                          <a:latin typeface="微软雅黑" pitchFamily="34" charset="-122"/>
                          <a:ea typeface="微软雅黑" pitchFamily="34" charset="-122"/>
                        </a:rPr>
                        <a:t>权益</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b="0" i="0" u="none" strike="noStrike">
                          <a:solidFill>
                            <a:srgbClr val="000000"/>
                          </a:solidFill>
                          <a:effectLst/>
                          <a:latin typeface="微软雅黑" pitchFamily="34" charset="-122"/>
                          <a:ea typeface="微软雅黑" pitchFamily="34" charset="-122"/>
                        </a:rPr>
                        <a:t>期末余额</a:t>
                      </a:r>
                    </a:p>
                  </a:txBody>
                  <a:tcPr marL="9525" marR="9525" marT="9525" marB="0" anchor="ctr"/>
                </a:tc>
                <a:tc>
                  <a:txBody>
                    <a:bodyPr/>
                    <a:lstStyle/>
                    <a:p>
                      <a:pPr algn="ctr" fontAlgn="ctr"/>
                      <a:r>
                        <a:rPr lang="zh-CN" altLang="en-US" sz="1800" b="0" i="0" u="none" strike="noStrike">
                          <a:solidFill>
                            <a:srgbClr val="000000"/>
                          </a:solidFill>
                          <a:effectLst/>
                          <a:latin typeface="微软雅黑" pitchFamily="34" charset="-122"/>
                          <a:ea typeface="微软雅黑" pitchFamily="34" charset="-122"/>
                        </a:rPr>
                        <a:t>年初余额</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非流动负债：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长期借款</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应付债券</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其中：优先股</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永续债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长期应付款</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预计负债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递延收益</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递延所得税负债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其他非流动负债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非流动负债合计</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负债合计</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dirty="0">
                          <a:solidFill>
                            <a:srgbClr val="000000"/>
                          </a:solidFill>
                          <a:effectLst/>
                          <a:latin typeface="微软雅黑" pitchFamily="34" charset="-122"/>
                          <a:ea typeface="微软雅黑" pitchFamily="34" charset="-122"/>
                        </a:rPr>
                        <a:t>　</a:t>
                      </a:r>
                    </a:p>
                  </a:txBody>
                  <a:tcPr marL="9525" marR="9525" marT="95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15" name="组合 14"/>
          <p:cNvGrpSpPr/>
          <p:nvPr/>
        </p:nvGrpSpPr>
        <p:grpSpPr>
          <a:xfrm>
            <a:off x="198121" y="1968792"/>
            <a:ext cx="3217472" cy="3000821"/>
            <a:chOff x="1503515" y="2342298"/>
            <a:chExt cx="3217709" cy="2999968"/>
          </a:xfrm>
        </p:grpSpPr>
        <p:sp>
          <p:nvSpPr>
            <p:cNvPr id="16" name="矩形 15"/>
            <p:cNvSpPr/>
            <p:nvPr/>
          </p:nvSpPr>
          <p:spPr>
            <a:xfrm>
              <a:off x="1503515" y="2342298"/>
              <a:ext cx="3217709" cy="2999968"/>
            </a:xfrm>
            <a:prstGeom prst="rect">
              <a:avLst/>
            </a:prstGeom>
            <a:ln w="19050">
              <a:solidFill>
                <a:srgbClr val="084CA1"/>
              </a:solidFill>
              <a:prstDash val="dashDot"/>
            </a:ln>
          </p:spPr>
          <p:txBody>
            <a:bodyPr wrap="square">
              <a:spAutoFit/>
            </a:bodyPr>
            <a:lstStyle/>
            <a:p>
              <a:pPr>
                <a:lnSpc>
                  <a:spcPct val="150000"/>
                </a:lnSpc>
              </a:pPr>
              <a:r>
                <a:rPr lang="zh-CN" altLang="en-US" sz="1800" b="1" dirty="0">
                  <a:latin typeface="Microsoft YaHei"/>
                  <a:ea typeface="Microsoft YaHei"/>
                  <a:sym typeface="Microsoft YaHei"/>
                </a:rPr>
                <a:t>长期借款</a:t>
              </a:r>
              <a:endParaRPr lang="zh-CN" altLang="en-US" sz="1800" b="1"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en-US" altLang="zh-CN" sz="1800" dirty="0" smtClean="0">
                  <a:latin typeface="Microsoft YaHei"/>
                  <a:ea typeface="Microsoft YaHei"/>
                  <a:sym typeface="Microsoft YaHei"/>
                </a:rPr>
                <a:t>“</a:t>
              </a:r>
              <a:r>
                <a:rPr lang="zh-CN" altLang="en-US" sz="1800" dirty="0" smtClean="0">
                  <a:latin typeface="Microsoft YaHei"/>
                  <a:ea typeface="Microsoft YaHei"/>
                  <a:sym typeface="Microsoft YaHei"/>
                </a:rPr>
                <a:t>长期借款</a:t>
              </a:r>
              <a:r>
                <a:rPr lang="en-US" altLang="zh-CN" sz="1800" dirty="0" smtClean="0">
                  <a:latin typeface="Microsoft YaHei"/>
                  <a:ea typeface="Microsoft YaHei"/>
                  <a:sym typeface="Microsoft YaHei"/>
                </a:rPr>
                <a:t>”</a:t>
              </a:r>
              <a:r>
                <a:rPr lang="zh-CN" altLang="en-US" sz="1800" dirty="0">
                  <a:latin typeface="Microsoft YaHei"/>
                  <a:ea typeface="Microsoft YaHei"/>
                  <a:sym typeface="Microsoft YaHei"/>
                </a:rPr>
                <a:t>科目期末余额</a:t>
              </a:r>
              <a:endParaRPr lang="en-US" altLang="zh-CN" sz="1800" dirty="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en-US" altLang="zh-CN" sz="1800" dirty="0" smtClean="0">
                  <a:latin typeface="Microsoft YaHei"/>
                  <a:ea typeface="Microsoft YaHei"/>
                  <a:sym typeface="Microsoft YaHei"/>
                </a:rPr>
                <a:t>“</a:t>
              </a:r>
              <a:r>
                <a:rPr lang="zh-CN" altLang="en-US" sz="1800" dirty="0" smtClean="0">
                  <a:latin typeface="Microsoft YaHei"/>
                  <a:ea typeface="Microsoft YaHei"/>
                  <a:sym typeface="Microsoft YaHei"/>
                </a:rPr>
                <a:t>长期借款”所属明细科目中将在资产负债表日起一年内到期且企业不能自主地将清偿义务展期的长期借款后的金额计算填列</a:t>
              </a:r>
              <a:endParaRPr lang="en-US" altLang="zh-CN" sz="1800" dirty="0">
                <a:latin typeface="Microsoft YaHei"/>
                <a:ea typeface="Microsoft YaHei"/>
                <a:sym typeface="Microsoft YaHei"/>
              </a:endParaRPr>
            </a:p>
          </p:txBody>
        </p:sp>
        <p:cxnSp>
          <p:nvCxnSpPr>
            <p:cNvPr id="18" name="直接连接符 17"/>
            <p:cNvCxnSpPr/>
            <p:nvPr/>
          </p:nvCxnSpPr>
          <p:spPr>
            <a:xfrm>
              <a:off x="1615338" y="2757070"/>
              <a:ext cx="1059055"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2006889" y="1432998"/>
            <a:ext cx="2808391" cy="646853"/>
            <a:chOff x="3130550" y="2512909"/>
            <a:chExt cx="2564947" cy="646771"/>
          </a:xfrm>
        </p:grpSpPr>
        <p:sp>
          <p:nvSpPr>
            <p:cNvPr id="20" name="矩形 19"/>
            <p:cNvSpPr/>
            <p:nvPr/>
          </p:nvSpPr>
          <p:spPr bwMode="auto">
            <a:xfrm>
              <a:off x="4679383" y="2512909"/>
              <a:ext cx="1016114" cy="287963"/>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21" name="直接连接符 20"/>
            <p:cNvCxnSpPr/>
            <p:nvPr/>
          </p:nvCxnSpPr>
          <p:spPr>
            <a:xfrm flipH="1" flipV="1">
              <a:off x="3232758" y="2623258"/>
              <a:ext cx="1446626" cy="2"/>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3222531" y="2638425"/>
              <a:ext cx="0" cy="285318"/>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26" name="椭圆 25"/>
            <p:cNvSpPr/>
            <p:nvPr/>
          </p:nvSpPr>
          <p:spPr bwMode="auto">
            <a:xfrm>
              <a:off x="3130550" y="2974989"/>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
        <p:nvSpPr>
          <p:cNvPr id="27" name="文本框 35"/>
          <p:cNvSpPr txBox="1"/>
          <p:nvPr/>
        </p:nvSpPr>
        <p:spPr>
          <a:xfrm>
            <a:off x="444428" y="2665118"/>
            <a:ext cx="386080" cy="398780"/>
          </a:xfrm>
          <a:prstGeom prst="rect">
            <a:avLst/>
          </a:prstGeom>
          <a:noFill/>
          <a:ln>
            <a:noFill/>
          </a:ln>
        </p:spPr>
        <p:txBody>
          <a:bodyPr wrap="square" rtlCol="0">
            <a:spAutoFit/>
          </a:bodyPr>
          <a:lstStyle/>
          <a:p>
            <a:pPr algn="ctr"/>
            <a:r>
              <a:rPr lang="en-US" altLang="zh-CN" sz="2000" b="1" dirty="0" smtClean="0">
                <a:solidFill>
                  <a:srgbClr val="C00000"/>
                </a:solidFill>
                <a:latin typeface="Microsoft YaHei"/>
                <a:ea typeface="Microsoft YaHei"/>
                <a:sym typeface="Microsoft YaHei"/>
              </a:rPr>
              <a:t>-</a:t>
            </a:r>
            <a:endParaRPr lang="zh-CN" altLang="en-US" sz="2000" b="1" dirty="0">
              <a:solidFill>
                <a:srgbClr val="C00000"/>
              </a:solidFill>
              <a:latin typeface="Microsoft YaHei"/>
              <a:ea typeface="Microsoft YaHei"/>
              <a:sym typeface="Microsoft YaHei"/>
            </a:endParaRPr>
          </a:p>
        </p:txBody>
      </p:sp>
    </p:spTree>
    <p:custDataLst>
      <p:tags r:id="rId1"/>
    </p:custDataLst>
    <p:extLst>
      <p:ext uri="{BB962C8B-B14F-4D97-AF65-F5344CB8AC3E}">
        <p14:creationId xmlns:p14="http://schemas.microsoft.com/office/powerpoint/2010/main" val="369106664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3755530589"/>
              </p:ext>
            </p:extLst>
          </p:nvPr>
        </p:nvGraphicFramePr>
        <p:xfrm>
          <a:off x="3595688" y="746392"/>
          <a:ext cx="5175778" cy="4282811"/>
        </p:xfrm>
        <a:graphic>
          <a:graphicData uri="http://schemas.openxmlformats.org/drawingml/2006/table">
            <a:tbl>
              <a:tblPr>
                <a:tableStyleId>{E8B1032C-EA38-4F05-BA0D-38AFFFC7BED3}</a:tableStyleId>
              </a:tblPr>
              <a:tblGrid>
                <a:gridCol w="2941156"/>
                <a:gridCol w="1117311"/>
                <a:gridCol w="1117311"/>
              </a:tblGrid>
              <a:tr h="329447">
                <a:tc>
                  <a:txBody>
                    <a:bodyPr/>
                    <a:lstStyle/>
                    <a:p>
                      <a:pPr algn="ctr" fontAlgn="ctr"/>
                      <a:r>
                        <a:rPr lang="zh-CN" altLang="en-US" sz="1800" b="0" i="0" u="none" strike="noStrike" dirty="0">
                          <a:solidFill>
                            <a:srgbClr val="000000"/>
                          </a:solidFill>
                          <a:effectLst/>
                          <a:latin typeface="微软雅黑" pitchFamily="34" charset="-122"/>
                          <a:ea typeface="微软雅黑" pitchFamily="34" charset="-122"/>
                        </a:rPr>
                        <a:t>负债和所有者</a:t>
                      </a:r>
                      <a:r>
                        <a:rPr lang="zh-CN" altLang="en-US" sz="1800" b="0" i="0" u="none" strike="noStrike" dirty="0" smtClean="0">
                          <a:solidFill>
                            <a:srgbClr val="000000"/>
                          </a:solidFill>
                          <a:effectLst/>
                          <a:latin typeface="微软雅黑" pitchFamily="34" charset="-122"/>
                          <a:ea typeface="微软雅黑" pitchFamily="34" charset="-122"/>
                        </a:rPr>
                        <a:t>权益</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b="0" i="0" u="none" strike="noStrike">
                          <a:solidFill>
                            <a:srgbClr val="000000"/>
                          </a:solidFill>
                          <a:effectLst/>
                          <a:latin typeface="微软雅黑" pitchFamily="34" charset="-122"/>
                          <a:ea typeface="微软雅黑" pitchFamily="34" charset="-122"/>
                        </a:rPr>
                        <a:t>期末余额</a:t>
                      </a:r>
                    </a:p>
                  </a:txBody>
                  <a:tcPr marL="9525" marR="9525" marT="9525" marB="0" anchor="ctr"/>
                </a:tc>
                <a:tc>
                  <a:txBody>
                    <a:bodyPr/>
                    <a:lstStyle/>
                    <a:p>
                      <a:pPr algn="ctr" fontAlgn="ctr"/>
                      <a:r>
                        <a:rPr lang="zh-CN" altLang="en-US" sz="1800" b="0" i="0" u="none" strike="noStrike">
                          <a:solidFill>
                            <a:srgbClr val="000000"/>
                          </a:solidFill>
                          <a:effectLst/>
                          <a:latin typeface="微软雅黑" pitchFamily="34" charset="-122"/>
                          <a:ea typeface="微软雅黑" pitchFamily="34" charset="-122"/>
                        </a:rPr>
                        <a:t>年初余额</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非流动负债：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长期借款</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应付债券</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其中：优先股</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永续债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长期应付款</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预计负债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递延收益</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递延所得税负债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其他非流动负债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非流动负债合计</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负债合计</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dirty="0">
                          <a:solidFill>
                            <a:srgbClr val="000000"/>
                          </a:solidFill>
                          <a:effectLst/>
                          <a:latin typeface="微软雅黑" pitchFamily="34" charset="-122"/>
                          <a:ea typeface="微软雅黑" pitchFamily="34" charset="-122"/>
                        </a:rPr>
                        <a:t>　</a:t>
                      </a:r>
                    </a:p>
                  </a:txBody>
                  <a:tcPr marL="9525" marR="9525" marT="95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15" name="组合 14"/>
          <p:cNvGrpSpPr/>
          <p:nvPr/>
        </p:nvGrpSpPr>
        <p:grpSpPr>
          <a:xfrm>
            <a:off x="198121" y="2299877"/>
            <a:ext cx="3217472" cy="923330"/>
            <a:chOff x="1503515" y="2342298"/>
            <a:chExt cx="3217709" cy="923068"/>
          </a:xfrm>
        </p:grpSpPr>
        <p:sp>
          <p:nvSpPr>
            <p:cNvPr id="16" name="矩形 15"/>
            <p:cNvSpPr/>
            <p:nvPr/>
          </p:nvSpPr>
          <p:spPr>
            <a:xfrm>
              <a:off x="1503515" y="2342298"/>
              <a:ext cx="3217709" cy="923068"/>
            </a:xfrm>
            <a:prstGeom prst="rect">
              <a:avLst/>
            </a:prstGeom>
            <a:ln w="19050">
              <a:solidFill>
                <a:srgbClr val="084CA1"/>
              </a:solidFill>
              <a:prstDash val="dashDot"/>
            </a:ln>
          </p:spPr>
          <p:txBody>
            <a:bodyPr wrap="square">
              <a:spAutoFit/>
            </a:bodyPr>
            <a:lstStyle/>
            <a:p>
              <a:pPr>
                <a:lnSpc>
                  <a:spcPct val="150000"/>
                </a:lnSpc>
              </a:pPr>
              <a:r>
                <a:rPr lang="zh-CN" altLang="en-US" sz="1800" b="1" dirty="0">
                  <a:latin typeface="Microsoft YaHei"/>
                  <a:ea typeface="Microsoft YaHei"/>
                  <a:sym typeface="Microsoft YaHei"/>
                </a:rPr>
                <a:t>应付债券</a:t>
              </a:r>
              <a:endParaRPr lang="zh-CN" altLang="en-US" sz="1800" b="1"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en-US" altLang="zh-CN" sz="1800" dirty="0" smtClean="0">
                  <a:latin typeface="Microsoft YaHei"/>
                  <a:ea typeface="Microsoft YaHei"/>
                  <a:sym typeface="Microsoft YaHei"/>
                </a:rPr>
                <a:t>“</a:t>
              </a:r>
              <a:r>
                <a:rPr lang="zh-CN" altLang="en-US" sz="1800" dirty="0">
                  <a:latin typeface="Microsoft YaHei"/>
                  <a:ea typeface="Microsoft YaHei"/>
                  <a:sym typeface="Microsoft YaHei"/>
                </a:rPr>
                <a:t>应付债券</a:t>
              </a:r>
              <a:r>
                <a:rPr lang="en-US" altLang="zh-CN" sz="1800" dirty="0" smtClean="0">
                  <a:latin typeface="Microsoft YaHei"/>
                  <a:ea typeface="Microsoft YaHei"/>
                  <a:sym typeface="Microsoft YaHei"/>
                </a:rPr>
                <a:t>”</a:t>
              </a:r>
              <a:r>
                <a:rPr lang="zh-CN" altLang="en-US" sz="1800" dirty="0">
                  <a:latin typeface="Microsoft YaHei"/>
                  <a:ea typeface="Microsoft YaHei"/>
                  <a:sym typeface="Microsoft YaHei"/>
                </a:rPr>
                <a:t>科目期末</a:t>
              </a:r>
              <a:r>
                <a:rPr lang="zh-CN" altLang="en-US" sz="1800" dirty="0" smtClean="0">
                  <a:latin typeface="Microsoft YaHei"/>
                  <a:ea typeface="Microsoft YaHei"/>
                  <a:sym typeface="Microsoft YaHei"/>
                </a:rPr>
                <a:t>余额</a:t>
              </a:r>
              <a:endParaRPr lang="en-US" altLang="zh-CN" sz="1800" dirty="0">
                <a:latin typeface="Microsoft YaHei"/>
                <a:ea typeface="Microsoft YaHei"/>
                <a:sym typeface="Microsoft YaHei"/>
              </a:endParaRPr>
            </a:p>
          </p:txBody>
        </p:sp>
        <p:cxnSp>
          <p:nvCxnSpPr>
            <p:cNvPr id="18" name="直接连接符 17"/>
            <p:cNvCxnSpPr/>
            <p:nvPr/>
          </p:nvCxnSpPr>
          <p:spPr>
            <a:xfrm>
              <a:off x="1615338" y="2757070"/>
              <a:ext cx="1059055"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2006889" y="1764084"/>
            <a:ext cx="2808391" cy="646853"/>
            <a:chOff x="3130550" y="2512909"/>
            <a:chExt cx="2564947" cy="646771"/>
          </a:xfrm>
        </p:grpSpPr>
        <p:sp>
          <p:nvSpPr>
            <p:cNvPr id="20" name="矩形 19"/>
            <p:cNvSpPr/>
            <p:nvPr/>
          </p:nvSpPr>
          <p:spPr bwMode="auto">
            <a:xfrm>
              <a:off x="4679383" y="2512909"/>
              <a:ext cx="1016114" cy="287963"/>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21" name="直接连接符 20"/>
            <p:cNvCxnSpPr/>
            <p:nvPr/>
          </p:nvCxnSpPr>
          <p:spPr>
            <a:xfrm flipH="1" flipV="1">
              <a:off x="3232758" y="2623258"/>
              <a:ext cx="1446626" cy="2"/>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3222531" y="2638425"/>
              <a:ext cx="0" cy="285318"/>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26" name="椭圆 25"/>
            <p:cNvSpPr/>
            <p:nvPr/>
          </p:nvSpPr>
          <p:spPr bwMode="auto">
            <a:xfrm>
              <a:off x="3130550" y="2974989"/>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Tree>
    <p:custDataLst>
      <p:tags r:id="rId1"/>
    </p:custDataLst>
    <p:extLst>
      <p:ext uri="{BB962C8B-B14F-4D97-AF65-F5344CB8AC3E}">
        <p14:creationId xmlns:p14="http://schemas.microsoft.com/office/powerpoint/2010/main" val="3463466744"/>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3835397635"/>
              </p:ext>
            </p:extLst>
          </p:nvPr>
        </p:nvGraphicFramePr>
        <p:xfrm>
          <a:off x="3595688" y="746392"/>
          <a:ext cx="5175778" cy="4282811"/>
        </p:xfrm>
        <a:graphic>
          <a:graphicData uri="http://schemas.openxmlformats.org/drawingml/2006/table">
            <a:tbl>
              <a:tblPr>
                <a:tableStyleId>{E8B1032C-EA38-4F05-BA0D-38AFFFC7BED3}</a:tableStyleId>
              </a:tblPr>
              <a:tblGrid>
                <a:gridCol w="2941156"/>
                <a:gridCol w="1117311"/>
                <a:gridCol w="1117311"/>
              </a:tblGrid>
              <a:tr h="329447">
                <a:tc>
                  <a:txBody>
                    <a:bodyPr/>
                    <a:lstStyle/>
                    <a:p>
                      <a:pPr algn="ctr" fontAlgn="ctr"/>
                      <a:r>
                        <a:rPr lang="zh-CN" altLang="en-US" sz="1800" b="0" i="0" u="none" strike="noStrike" dirty="0">
                          <a:solidFill>
                            <a:srgbClr val="000000"/>
                          </a:solidFill>
                          <a:effectLst/>
                          <a:latin typeface="微软雅黑" pitchFamily="34" charset="-122"/>
                          <a:ea typeface="微软雅黑" pitchFamily="34" charset="-122"/>
                        </a:rPr>
                        <a:t>负债和所有者</a:t>
                      </a:r>
                      <a:r>
                        <a:rPr lang="zh-CN" altLang="en-US" sz="1800" b="0" i="0" u="none" strike="noStrike" dirty="0" smtClean="0">
                          <a:solidFill>
                            <a:srgbClr val="000000"/>
                          </a:solidFill>
                          <a:effectLst/>
                          <a:latin typeface="微软雅黑" pitchFamily="34" charset="-122"/>
                          <a:ea typeface="微软雅黑" pitchFamily="34" charset="-122"/>
                        </a:rPr>
                        <a:t>权益</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b="0" i="0" u="none" strike="noStrike">
                          <a:solidFill>
                            <a:srgbClr val="000000"/>
                          </a:solidFill>
                          <a:effectLst/>
                          <a:latin typeface="微软雅黑" pitchFamily="34" charset="-122"/>
                          <a:ea typeface="微软雅黑" pitchFamily="34" charset="-122"/>
                        </a:rPr>
                        <a:t>期末余额</a:t>
                      </a:r>
                    </a:p>
                  </a:txBody>
                  <a:tcPr marL="9525" marR="9525" marT="9525" marB="0" anchor="ctr"/>
                </a:tc>
                <a:tc>
                  <a:txBody>
                    <a:bodyPr/>
                    <a:lstStyle/>
                    <a:p>
                      <a:pPr algn="ctr" fontAlgn="ctr"/>
                      <a:r>
                        <a:rPr lang="zh-CN" altLang="en-US" sz="1800" b="0" i="0" u="none" strike="noStrike">
                          <a:solidFill>
                            <a:srgbClr val="000000"/>
                          </a:solidFill>
                          <a:effectLst/>
                          <a:latin typeface="微软雅黑" pitchFamily="34" charset="-122"/>
                          <a:ea typeface="微软雅黑" pitchFamily="34" charset="-122"/>
                        </a:rPr>
                        <a:t>年初余额</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非流动负债：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长期借款</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应付债券</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其中：优先股</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永续债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长期应付款</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预计负债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递延收益</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递延所得税负债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其他非流动负债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非流动负债合计</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负债合计</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dirty="0">
                          <a:solidFill>
                            <a:srgbClr val="000000"/>
                          </a:solidFill>
                          <a:effectLst/>
                          <a:latin typeface="微软雅黑" pitchFamily="34" charset="-122"/>
                          <a:ea typeface="微软雅黑" pitchFamily="34" charset="-122"/>
                        </a:rPr>
                        <a:t>　</a:t>
                      </a:r>
                    </a:p>
                  </a:txBody>
                  <a:tcPr marL="9525" marR="9525" marT="95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15" name="组合 14"/>
          <p:cNvGrpSpPr/>
          <p:nvPr/>
        </p:nvGrpSpPr>
        <p:grpSpPr>
          <a:xfrm>
            <a:off x="198121" y="1680810"/>
            <a:ext cx="3217472" cy="2169825"/>
            <a:chOff x="1503515" y="2342298"/>
            <a:chExt cx="3217709" cy="2169209"/>
          </a:xfrm>
        </p:grpSpPr>
        <p:sp>
          <p:nvSpPr>
            <p:cNvPr id="16" name="矩形 15"/>
            <p:cNvSpPr/>
            <p:nvPr/>
          </p:nvSpPr>
          <p:spPr>
            <a:xfrm>
              <a:off x="1503515" y="2342298"/>
              <a:ext cx="3217709" cy="2169209"/>
            </a:xfrm>
            <a:prstGeom prst="rect">
              <a:avLst/>
            </a:prstGeom>
            <a:ln w="19050">
              <a:solidFill>
                <a:srgbClr val="084CA1"/>
              </a:solidFill>
              <a:prstDash val="dashDot"/>
            </a:ln>
          </p:spPr>
          <p:txBody>
            <a:bodyPr wrap="square">
              <a:spAutoFit/>
            </a:bodyPr>
            <a:lstStyle/>
            <a:p>
              <a:pPr>
                <a:lnSpc>
                  <a:spcPct val="150000"/>
                </a:lnSpc>
              </a:pPr>
              <a:r>
                <a:rPr lang="zh-CN" altLang="en-US" sz="1800" b="1" dirty="0">
                  <a:latin typeface="Microsoft YaHei"/>
                  <a:ea typeface="Microsoft YaHei"/>
                  <a:sym typeface="Microsoft YaHei"/>
                </a:rPr>
                <a:t>长期应付款</a:t>
              </a:r>
              <a:endParaRPr lang="zh-CN" altLang="en-US" sz="1800" b="1"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en-US" altLang="zh-CN" sz="1800" dirty="0" smtClean="0">
                  <a:latin typeface="Microsoft YaHei"/>
                  <a:ea typeface="Microsoft YaHei"/>
                  <a:sym typeface="Microsoft YaHei"/>
                </a:rPr>
                <a:t>“</a:t>
              </a:r>
              <a:r>
                <a:rPr lang="zh-CN" altLang="en-US" sz="1800" dirty="0">
                  <a:latin typeface="Microsoft YaHei"/>
                  <a:ea typeface="Microsoft YaHei"/>
                  <a:sym typeface="Microsoft YaHei"/>
                </a:rPr>
                <a:t>长期应付款</a:t>
              </a:r>
              <a:r>
                <a:rPr lang="en-US" altLang="zh-CN" sz="1800" dirty="0" smtClean="0">
                  <a:latin typeface="Microsoft YaHei"/>
                  <a:ea typeface="Microsoft YaHei"/>
                  <a:sym typeface="Microsoft YaHei"/>
                </a:rPr>
                <a:t>”</a:t>
              </a:r>
              <a:r>
                <a:rPr lang="zh-CN" altLang="en-US" sz="1800" dirty="0">
                  <a:latin typeface="Microsoft YaHei"/>
                  <a:ea typeface="Microsoft YaHei"/>
                  <a:sym typeface="Microsoft YaHei"/>
                </a:rPr>
                <a:t>科目期末</a:t>
              </a:r>
              <a:r>
                <a:rPr lang="zh-CN" altLang="en-US" sz="1800" dirty="0" smtClean="0">
                  <a:latin typeface="Microsoft YaHei"/>
                  <a:ea typeface="Microsoft YaHei"/>
                  <a:sym typeface="Microsoft YaHei"/>
                </a:rPr>
                <a:t>余额</a:t>
              </a:r>
              <a:endParaRPr lang="en-US" altLang="zh-CN" sz="1800"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zh-CN" altLang="en-US" sz="1800" dirty="0" smtClean="0">
                  <a:latin typeface="Microsoft YaHei"/>
                  <a:ea typeface="Microsoft YaHei"/>
                  <a:sym typeface="Microsoft YaHei"/>
                </a:rPr>
                <a:t>“未确认融资费用”和“专项应付款”科目期末余额</a:t>
              </a:r>
              <a:endParaRPr lang="en-US" altLang="zh-CN" sz="1800" dirty="0">
                <a:latin typeface="Microsoft YaHei"/>
                <a:ea typeface="Microsoft YaHei"/>
                <a:sym typeface="Microsoft YaHei"/>
              </a:endParaRPr>
            </a:p>
          </p:txBody>
        </p:sp>
        <p:cxnSp>
          <p:nvCxnSpPr>
            <p:cNvPr id="18" name="直接连接符 17"/>
            <p:cNvCxnSpPr/>
            <p:nvPr/>
          </p:nvCxnSpPr>
          <p:spPr>
            <a:xfrm>
              <a:off x="1615338" y="2757070"/>
              <a:ext cx="1059055"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3314484" y="2757346"/>
            <a:ext cx="1714718" cy="288000"/>
            <a:chOff x="4324795" y="2512909"/>
            <a:chExt cx="1566078" cy="287963"/>
          </a:xfrm>
        </p:grpSpPr>
        <p:sp>
          <p:nvSpPr>
            <p:cNvPr id="20" name="矩形 19"/>
            <p:cNvSpPr/>
            <p:nvPr/>
          </p:nvSpPr>
          <p:spPr bwMode="auto">
            <a:xfrm>
              <a:off x="4679383" y="2512909"/>
              <a:ext cx="1211490" cy="287963"/>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21" name="直接连接符 20"/>
            <p:cNvCxnSpPr/>
            <p:nvPr/>
          </p:nvCxnSpPr>
          <p:spPr>
            <a:xfrm flipH="1">
              <a:off x="4417140" y="2623260"/>
              <a:ext cx="262244" cy="0"/>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26" name="椭圆 25"/>
            <p:cNvSpPr/>
            <p:nvPr/>
          </p:nvSpPr>
          <p:spPr bwMode="auto">
            <a:xfrm>
              <a:off x="4324795" y="2533017"/>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
        <p:nvSpPr>
          <p:cNvPr id="23" name="文本框 35"/>
          <p:cNvSpPr txBox="1"/>
          <p:nvPr/>
        </p:nvSpPr>
        <p:spPr>
          <a:xfrm>
            <a:off x="444428" y="2807012"/>
            <a:ext cx="386080" cy="398780"/>
          </a:xfrm>
          <a:prstGeom prst="rect">
            <a:avLst/>
          </a:prstGeom>
          <a:noFill/>
          <a:ln>
            <a:noFill/>
          </a:ln>
        </p:spPr>
        <p:txBody>
          <a:bodyPr wrap="square" rtlCol="0">
            <a:spAutoFit/>
          </a:bodyPr>
          <a:lstStyle/>
          <a:p>
            <a:pPr algn="ctr"/>
            <a:r>
              <a:rPr lang="en-US" altLang="zh-CN" sz="2000" b="1" dirty="0" smtClean="0">
                <a:solidFill>
                  <a:srgbClr val="C00000"/>
                </a:solidFill>
                <a:latin typeface="Microsoft YaHei"/>
                <a:ea typeface="Microsoft YaHei"/>
                <a:sym typeface="Microsoft YaHei"/>
              </a:rPr>
              <a:t>-</a:t>
            </a:r>
            <a:endParaRPr lang="zh-CN" altLang="en-US" sz="2000" b="1" dirty="0">
              <a:solidFill>
                <a:srgbClr val="C00000"/>
              </a:solidFill>
              <a:latin typeface="Microsoft YaHei"/>
              <a:ea typeface="Microsoft YaHei"/>
              <a:sym typeface="Microsoft YaHei"/>
            </a:endParaRPr>
          </a:p>
        </p:txBody>
      </p:sp>
    </p:spTree>
    <p:custDataLst>
      <p:tags r:id="rId1"/>
    </p:custDataLst>
    <p:extLst>
      <p:ext uri="{BB962C8B-B14F-4D97-AF65-F5344CB8AC3E}">
        <p14:creationId xmlns:p14="http://schemas.microsoft.com/office/powerpoint/2010/main" val="149639794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2898194827"/>
              </p:ext>
            </p:extLst>
          </p:nvPr>
        </p:nvGraphicFramePr>
        <p:xfrm>
          <a:off x="3595688" y="746392"/>
          <a:ext cx="5175778" cy="4282811"/>
        </p:xfrm>
        <a:graphic>
          <a:graphicData uri="http://schemas.openxmlformats.org/drawingml/2006/table">
            <a:tbl>
              <a:tblPr>
                <a:tableStyleId>{E8B1032C-EA38-4F05-BA0D-38AFFFC7BED3}</a:tableStyleId>
              </a:tblPr>
              <a:tblGrid>
                <a:gridCol w="2941156"/>
                <a:gridCol w="1117311"/>
                <a:gridCol w="1117311"/>
              </a:tblGrid>
              <a:tr h="329447">
                <a:tc>
                  <a:txBody>
                    <a:bodyPr/>
                    <a:lstStyle/>
                    <a:p>
                      <a:pPr algn="ctr" fontAlgn="ctr"/>
                      <a:r>
                        <a:rPr lang="zh-CN" altLang="en-US" sz="1800" b="0" i="0" u="none" strike="noStrike" dirty="0">
                          <a:solidFill>
                            <a:srgbClr val="000000"/>
                          </a:solidFill>
                          <a:effectLst/>
                          <a:latin typeface="微软雅黑" pitchFamily="34" charset="-122"/>
                          <a:ea typeface="微软雅黑" pitchFamily="34" charset="-122"/>
                        </a:rPr>
                        <a:t>负债和所有者</a:t>
                      </a:r>
                      <a:r>
                        <a:rPr lang="zh-CN" altLang="en-US" sz="1800" b="0" i="0" u="none" strike="noStrike" dirty="0" smtClean="0">
                          <a:solidFill>
                            <a:srgbClr val="000000"/>
                          </a:solidFill>
                          <a:effectLst/>
                          <a:latin typeface="微软雅黑" pitchFamily="34" charset="-122"/>
                          <a:ea typeface="微软雅黑" pitchFamily="34" charset="-122"/>
                        </a:rPr>
                        <a:t>权益</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b="0" i="0" u="none" strike="noStrike">
                          <a:solidFill>
                            <a:srgbClr val="000000"/>
                          </a:solidFill>
                          <a:effectLst/>
                          <a:latin typeface="微软雅黑" pitchFamily="34" charset="-122"/>
                          <a:ea typeface="微软雅黑" pitchFamily="34" charset="-122"/>
                        </a:rPr>
                        <a:t>期末余额</a:t>
                      </a:r>
                    </a:p>
                  </a:txBody>
                  <a:tcPr marL="9525" marR="9525" marT="9525" marB="0" anchor="ctr"/>
                </a:tc>
                <a:tc>
                  <a:txBody>
                    <a:bodyPr/>
                    <a:lstStyle/>
                    <a:p>
                      <a:pPr algn="ctr" fontAlgn="ctr"/>
                      <a:r>
                        <a:rPr lang="zh-CN" altLang="en-US" sz="1800" b="0" i="0" u="none" strike="noStrike">
                          <a:solidFill>
                            <a:srgbClr val="000000"/>
                          </a:solidFill>
                          <a:effectLst/>
                          <a:latin typeface="微软雅黑" pitchFamily="34" charset="-122"/>
                          <a:ea typeface="微软雅黑" pitchFamily="34" charset="-122"/>
                        </a:rPr>
                        <a:t>年初余额</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非流动负债：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长期借款</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应付债券</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其中：优先股</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永续债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长期应付款</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预计负债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递延收益</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递延所得税负债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其他非流动负债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非流动负债合计</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负债合计</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dirty="0">
                          <a:solidFill>
                            <a:srgbClr val="000000"/>
                          </a:solidFill>
                          <a:effectLst/>
                          <a:latin typeface="微软雅黑" pitchFamily="34" charset="-122"/>
                          <a:ea typeface="微软雅黑" pitchFamily="34" charset="-122"/>
                        </a:rPr>
                        <a:t>　</a:t>
                      </a:r>
                    </a:p>
                  </a:txBody>
                  <a:tcPr marL="9525" marR="9525" marT="95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15" name="组合 14"/>
          <p:cNvGrpSpPr/>
          <p:nvPr/>
        </p:nvGrpSpPr>
        <p:grpSpPr>
          <a:xfrm>
            <a:off x="198121" y="2516408"/>
            <a:ext cx="3217472" cy="1338828"/>
            <a:chOff x="1503515" y="2342298"/>
            <a:chExt cx="3217709" cy="1338448"/>
          </a:xfrm>
        </p:grpSpPr>
        <p:sp>
          <p:nvSpPr>
            <p:cNvPr id="16" name="矩形 15"/>
            <p:cNvSpPr/>
            <p:nvPr/>
          </p:nvSpPr>
          <p:spPr>
            <a:xfrm>
              <a:off x="1503515" y="2342298"/>
              <a:ext cx="3217709" cy="1338448"/>
            </a:xfrm>
            <a:prstGeom prst="rect">
              <a:avLst/>
            </a:prstGeom>
            <a:ln w="19050">
              <a:solidFill>
                <a:srgbClr val="084CA1"/>
              </a:solidFill>
              <a:prstDash val="dashDot"/>
            </a:ln>
          </p:spPr>
          <p:txBody>
            <a:bodyPr wrap="square">
              <a:spAutoFit/>
            </a:bodyPr>
            <a:lstStyle/>
            <a:p>
              <a:pPr>
                <a:lnSpc>
                  <a:spcPct val="150000"/>
                </a:lnSpc>
              </a:pPr>
              <a:r>
                <a:rPr lang="zh-CN" altLang="en-US" sz="1800" b="1" dirty="0">
                  <a:latin typeface="Microsoft YaHei"/>
                  <a:ea typeface="Microsoft YaHei"/>
                  <a:sym typeface="Microsoft YaHei"/>
                </a:rPr>
                <a:t>预计负债</a:t>
              </a:r>
              <a:endParaRPr lang="zh-CN" altLang="en-US" sz="1800" b="1"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en-US" altLang="zh-CN" sz="1800" dirty="0" smtClean="0">
                  <a:latin typeface="Microsoft YaHei"/>
                  <a:ea typeface="Microsoft YaHei"/>
                  <a:sym typeface="Microsoft YaHei"/>
                </a:rPr>
                <a:t>“</a:t>
              </a:r>
              <a:r>
                <a:rPr lang="zh-CN" altLang="en-US" sz="1800" dirty="0">
                  <a:latin typeface="Microsoft YaHei"/>
                  <a:ea typeface="Microsoft YaHei"/>
                  <a:sym typeface="Microsoft YaHei"/>
                </a:rPr>
                <a:t>预计负债</a:t>
              </a:r>
              <a:r>
                <a:rPr lang="en-US" altLang="zh-CN" sz="1800" dirty="0" smtClean="0">
                  <a:latin typeface="Microsoft YaHei"/>
                  <a:ea typeface="Microsoft YaHei"/>
                  <a:sym typeface="Microsoft YaHei"/>
                </a:rPr>
                <a:t>”</a:t>
              </a:r>
              <a:r>
                <a:rPr lang="zh-CN" altLang="en-US" sz="1800" dirty="0">
                  <a:latin typeface="Microsoft YaHei"/>
                  <a:ea typeface="Microsoft YaHei"/>
                  <a:sym typeface="Microsoft YaHei"/>
                </a:rPr>
                <a:t>明细</a:t>
              </a:r>
              <a:r>
                <a:rPr lang="zh-CN" altLang="en-US" sz="1800" dirty="0" smtClean="0">
                  <a:latin typeface="Microsoft YaHei"/>
                  <a:ea typeface="Microsoft YaHei"/>
                  <a:sym typeface="Microsoft YaHei"/>
                </a:rPr>
                <a:t>科目</a:t>
              </a:r>
              <a:r>
                <a:rPr lang="zh-CN" altLang="en-US" sz="1800" dirty="0">
                  <a:latin typeface="Microsoft YaHei"/>
                  <a:ea typeface="Microsoft YaHei"/>
                  <a:sym typeface="Microsoft YaHei"/>
                </a:rPr>
                <a:t>期末</a:t>
              </a:r>
              <a:r>
                <a:rPr lang="zh-CN" altLang="en-US" sz="1800" dirty="0" smtClean="0">
                  <a:latin typeface="Microsoft YaHei"/>
                  <a:ea typeface="Microsoft YaHei"/>
                  <a:sym typeface="Microsoft YaHei"/>
                </a:rPr>
                <a:t>余额分析填列</a:t>
              </a:r>
              <a:endParaRPr lang="en-US" altLang="zh-CN" sz="1800" dirty="0" smtClean="0">
                <a:latin typeface="Microsoft YaHei"/>
                <a:ea typeface="Microsoft YaHei"/>
                <a:sym typeface="Microsoft YaHei"/>
              </a:endParaRPr>
            </a:p>
          </p:txBody>
        </p:sp>
        <p:cxnSp>
          <p:nvCxnSpPr>
            <p:cNvPr id="18" name="直接连接符 17"/>
            <p:cNvCxnSpPr/>
            <p:nvPr/>
          </p:nvCxnSpPr>
          <p:spPr>
            <a:xfrm>
              <a:off x="1615338" y="2757070"/>
              <a:ext cx="1059055"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3314484" y="3088432"/>
            <a:ext cx="1714718" cy="288000"/>
            <a:chOff x="4324795" y="2512909"/>
            <a:chExt cx="1566078" cy="287963"/>
          </a:xfrm>
        </p:grpSpPr>
        <p:sp>
          <p:nvSpPr>
            <p:cNvPr id="20" name="矩形 19"/>
            <p:cNvSpPr/>
            <p:nvPr/>
          </p:nvSpPr>
          <p:spPr bwMode="auto">
            <a:xfrm>
              <a:off x="4679383" y="2512909"/>
              <a:ext cx="1211490" cy="287963"/>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21" name="直接连接符 20"/>
            <p:cNvCxnSpPr/>
            <p:nvPr/>
          </p:nvCxnSpPr>
          <p:spPr>
            <a:xfrm flipH="1">
              <a:off x="4417140" y="2623260"/>
              <a:ext cx="262244" cy="0"/>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26" name="椭圆 25"/>
            <p:cNvSpPr/>
            <p:nvPr/>
          </p:nvSpPr>
          <p:spPr bwMode="auto">
            <a:xfrm>
              <a:off x="4324795" y="2533017"/>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Tree>
    <p:custDataLst>
      <p:tags r:id="rId1"/>
    </p:custDataLst>
    <p:extLst>
      <p:ext uri="{BB962C8B-B14F-4D97-AF65-F5344CB8AC3E}">
        <p14:creationId xmlns:p14="http://schemas.microsoft.com/office/powerpoint/2010/main" val="595380026"/>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3497579812"/>
              </p:ext>
            </p:extLst>
          </p:nvPr>
        </p:nvGraphicFramePr>
        <p:xfrm>
          <a:off x="3595688" y="746392"/>
          <a:ext cx="5175778" cy="4282811"/>
        </p:xfrm>
        <a:graphic>
          <a:graphicData uri="http://schemas.openxmlformats.org/drawingml/2006/table">
            <a:tbl>
              <a:tblPr>
                <a:tableStyleId>{E8B1032C-EA38-4F05-BA0D-38AFFFC7BED3}</a:tableStyleId>
              </a:tblPr>
              <a:tblGrid>
                <a:gridCol w="2941156"/>
                <a:gridCol w="1117311"/>
                <a:gridCol w="1117311"/>
              </a:tblGrid>
              <a:tr h="329447">
                <a:tc>
                  <a:txBody>
                    <a:bodyPr/>
                    <a:lstStyle/>
                    <a:p>
                      <a:pPr algn="ctr" fontAlgn="ctr"/>
                      <a:r>
                        <a:rPr lang="zh-CN" altLang="en-US" sz="1800" b="0" i="0" u="none" strike="noStrike" dirty="0">
                          <a:solidFill>
                            <a:srgbClr val="000000"/>
                          </a:solidFill>
                          <a:effectLst/>
                          <a:latin typeface="微软雅黑" pitchFamily="34" charset="-122"/>
                          <a:ea typeface="微软雅黑" pitchFamily="34" charset="-122"/>
                        </a:rPr>
                        <a:t>负债和所有者</a:t>
                      </a:r>
                      <a:r>
                        <a:rPr lang="zh-CN" altLang="en-US" sz="1800" b="0" i="0" u="none" strike="noStrike" dirty="0" smtClean="0">
                          <a:solidFill>
                            <a:srgbClr val="000000"/>
                          </a:solidFill>
                          <a:effectLst/>
                          <a:latin typeface="微软雅黑" pitchFamily="34" charset="-122"/>
                          <a:ea typeface="微软雅黑" pitchFamily="34" charset="-122"/>
                        </a:rPr>
                        <a:t>权益</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b="0" i="0" u="none" strike="noStrike">
                          <a:solidFill>
                            <a:srgbClr val="000000"/>
                          </a:solidFill>
                          <a:effectLst/>
                          <a:latin typeface="微软雅黑" pitchFamily="34" charset="-122"/>
                          <a:ea typeface="微软雅黑" pitchFamily="34" charset="-122"/>
                        </a:rPr>
                        <a:t>期末余额</a:t>
                      </a:r>
                    </a:p>
                  </a:txBody>
                  <a:tcPr marL="9525" marR="9525" marT="9525" marB="0" anchor="ctr"/>
                </a:tc>
                <a:tc>
                  <a:txBody>
                    <a:bodyPr/>
                    <a:lstStyle/>
                    <a:p>
                      <a:pPr algn="ctr" fontAlgn="ctr"/>
                      <a:r>
                        <a:rPr lang="zh-CN" altLang="en-US" sz="1800" b="0" i="0" u="none" strike="noStrike">
                          <a:solidFill>
                            <a:srgbClr val="000000"/>
                          </a:solidFill>
                          <a:effectLst/>
                          <a:latin typeface="微软雅黑" pitchFamily="34" charset="-122"/>
                          <a:ea typeface="微软雅黑" pitchFamily="34" charset="-122"/>
                        </a:rPr>
                        <a:t>年初余额</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非流动负债：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长期借款</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应付债券</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其中：优先股</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永续债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长期应付款</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预计负债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递延收益</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递延所得税负债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其他非流动负债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非流动负债合计</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负债合计</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dirty="0">
                          <a:solidFill>
                            <a:srgbClr val="000000"/>
                          </a:solidFill>
                          <a:effectLst/>
                          <a:latin typeface="微软雅黑" pitchFamily="34" charset="-122"/>
                          <a:ea typeface="微软雅黑" pitchFamily="34" charset="-122"/>
                        </a:rPr>
                        <a:t>　</a:t>
                      </a:r>
                    </a:p>
                  </a:txBody>
                  <a:tcPr marL="9525" marR="9525" marT="95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15" name="组合 14"/>
          <p:cNvGrpSpPr/>
          <p:nvPr/>
        </p:nvGrpSpPr>
        <p:grpSpPr>
          <a:xfrm>
            <a:off x="198121" y="3052452"/>
            <a:ext cx="3217472" cy="923330"/>
            <a:chOff x="1503515" y="2342298"/>
            <a:chExt cx="3217709" cy="923068"/>
          </a:xfrm>
        </p:grpSpPr>
        <p:sp>
          <p:nvSpPr>
            <p:cNvPr id="16" name="矩形 15"/>
            <p:cNvSpPr/>
            <p:nvPr/>
          </p:nvSpPr>
          <p:spPr>
            <a:xfrm>
              <a:off x="1503515" y="2342298"/>
              <a:ext cx="3217709" cy="923068"/>
            </a:xfrm>
            <a:prstGeom prst="rect">
              <a:avLst/>
            </a:prstGeom>
            <a:ln w="19050">
              <a:solidFill>
                <a:srgbClr val="084CA1"/>
              </a:solidFill>
              <a:prstDash val="dashDot"/>
            </a:ln>
          </p:spPr>
          <p:txBody>
            <a:bodyPr wrap="square">
              <a:spAutoFit/>
            </a:bodyPr>
            <a:lstStyle/>
            <a:p>
              <a:pPr>
                <a:lnSpc>
                  <a:spcPct val="150000"/>
                </a:lnSpc>
              </a:pPr>
              <a:r>
                <a:rPr lang="zh-CN" altLang="en-US" sz="1800" b="1" dirty="0">
                  <a:latin typeface="Microsoft YaHei"/>
                  <a:ea typeface="Microsoft YaHei"/>
                  <a:sym typeface="Microsoft YaHei"/>
                </a:rPr>
                <a:t>递延收益</a:t>
              </a:r>
              <a:endParaRPr lang="zh-CN" altLang="en-US" sz="1800" b="1"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en-US" altLang="zh-CN" sz="1800" dirty="0" smtClean="0">
                  <a:latin typeface="Microsoft YaHei"/>
                  <a:ea typeface="Microsoft YaHei"/>
                  <a:sym typeface="Microsoft YaHei"/>
                </a:rPr>
                <a:t>“</a:t>
              </a:r>
              <a:r>
                <a:rPr lang="zh-CN" altLang="en-US" sz="1800" dirty="0" smtClean="0">
                  <a:latin typeface="Microsoft YaHei"/>
                  <a:ea typeface="Microsoft YaHei"/>
                  <a:sym typeface="Microsoft YaHei"/>
                </a:rPr>
                <a:t>递延收益</a:t>
              </a:r>
              <a:r>
                <a:rPr lang="en-US" altLang="zh-CN" sz="1800" dirty="0" smtClean="0">
                  <a:latin typeface="Microsoft YaHei"/>
                  <a:ea typeface="Microsoft YaHei"/>
                  <a:sym typeface="Microsoft YaHei"/>
                </a:rPr>
                <a:t>”</a:t>
              </a:r>
              <a:r>
                <a:rPr lang="zh-CN" altLang="en-US" sz="1800" dirty="0" smtClean="0">
                  <a:latin typeface="Microsoft YaHei"/>
                  <a:ea typeface="Microsoft YaHei"/>
                  <a:sym typeface="Microsoft YaHei"/>
                </a:rPr>
                <a:t>科目</a:t>
              </a:r>
              <a:r>
                <a:rPr lang="zh-CN" altLang="en-US" sz="1800" dirty="0">
                  <a:latin typeface="Microsoft YaHei"/>
                  <a:ea typeface="Microsoft YaHei"/>
                  <a:sym typeface="Microsoft YaHei"/>
                </a:rPr>
                <a:t>期末</a:t>
              </a:r>
              <a:r>
                <a:rPr lang="zh-CN" altLang="en-US" sz="1800" dirty="0" smtClean="0">
                  <a:latin typeface="Microsoft YaHei"/>
                  <a:ea typeface="Microsoft YaHei"/>
                  <a:sym typeface="Microsoft YaHei"/>
                </a:rPr>
                <a:t>余额</a:t>
              </a:r>
              <a:endParaRPr lang="en-US" altLang="zh-CN" sz="1800" dirty="0" smtClean="0">
                <a:latin typeface="Microsoft YaHei"/>
                <a:ea typeface="Microsoft YaHei"/>
                <a:sym typeface="Microsoft YaHei"/>
              </a:endParaRPr>
            </a:p>
          </p:txBody>
        </p:sp>
        <p:cxnSp>
          <p:nvCxnSpPr>
            <p:cNvPr id="18" name="直接连接符 17"/>
            <p:cNvCxnSpPr/>
            <p:nvPr/>
          </p:nvCxnSpPr>
          <p:spPr>
            <a:xfrm>
              <a:off x="1615338" y="2757070"/>
              <a:ext cx="1059055"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3314484" y="3419518"/>
            <a:ext cx="1714718" cy="288000"/>
            <a:chOff x="4324795" y="2512909"/>
            <a:chExt cx="1566078" cy="287963"/>
          </a:xfrm>
        </p:grpSpPr>
        <p:sp>
          <p:nvSpPr>
            <p:cNvPr id="20" name="矩形 19"/>
            <p:cNvSpPr/>
            <p:nvPr/>
          </p:nvSpPr>
          <p:spPr bwMode="auto">
            <a:xfrm>
              <a:off x="4679383" y="2512909"/>
              <a:ext cx="1211490" cy="287963"/>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21" name="直接连接符 20"/>
            <p:cNvCxnSpPr/>
            <p:nvPr/>
          </p:nvCxnSpPr>
          <p:spPr>
            <a:xfrm flipH="1">
              <a:off x="4417140" y="2623260"/>
              <a:ext cx="262244" cy="0"/>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26" name="椭圆 25"/>
            <p:cNvSpPr/>
            <p:nvPr/>
          </p:nvSpPr>
          <p:spPr bwMode="auto">
            <a:xfrm>
              <a:off x="4324795" y="2533017"/>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Tree>
    <p:custDataLst>
      <p:tags r:id="rId1"/>
    </p:custDataLst>
    <p:extLst>
      <p:ext uri="{BB962C8B-B14F-4D97-AF65-F5344CB8AC3E}">
        <p14:creationId xmlns:p14="http://schemas.microsoft.com/office/powerpoint/2010/main" val="22282415"/>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965037651"/>
              </p:ext>
            </p:extLst>
          </p:nvPr>
        </p:nvGraphicFramePr>
        <p:xfrm>
          <a:off x="3595688" y="746392"/>
          <a:ext cx="5175778" cy="4282811"/>
        </p:xfrm>
        <a:graphic>
          <a:graphicData uri="http://schemas.openxmlformats.org/drawingml/2006/table">
            <a:tbl>
              <a:tblPr>
                <a:tableStyleId>{E8B1032C-EA38-4F05-BA0D-38AFFFC7BED3}</a:tableStyleId>
              </a:tblPr>
              <a:tblGrid>
                <a:gridCol w="2941156"/>
                <a:gridCol w="1117311"/>
                <a:gridCol w="1117311"/>
              </a:tblGrid>
              <a:tr h="329447">
                <a:tc>
                  <a:txBody>
                    <a:bodyPr/>
                    <a:lstStyle/>
                    <a:p>
                      <a:pPr algn="ctr" fontAlgn="ctr"/>
                      <a:r>
                        <a:rPr lang="zh-CN" altLang="en-US" sz="1800" b="0" i="0" u="none" strike="noStrike" dirty="0">
                          <a:solidFill>
                            <a:srgbClr val="000000"/>
                          </a:solidFill>
                          <a:effectLst/>
                          <a:latin typeface="微软雅黑" pitchFamily="34" charset="-122"/>
                          <a:ea typeface="微软雅黑" pitchFamily="34" charset="-122"/>
                        </a:rPr>
                        <a:t>负债和所有者</a:t>
                      </a:r>
                      <a:r>
                        <a:rPr lang="zh-CN" altLang="en-US" sz="1800" b="0" i="0" u="none" strike="noStrike" dirty="0" smtClean="0">
                          <a:solidFill>
                            <a:srgbClr val="000000"/>
                          </a:solidFill>
                          <a:effectLst/>
                          <a:latin typeface="微软雅黑" pitchFamily="34" charset="-122"/>
                          <a:ea typeface="微软雅黑" pitchFamily="34" charset="-122"/>
                        </a:rPr>
                        <a:t>权益</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b="0" i="0" u="none" strike="noStrike">
                          <a:solidFill>
                            <a:srgbClr val="000000"/>
                          </a:solidFill>
                          <a:effectLst/>
                          <a:latin typeface="微软雅黑" pitchFamily="34" charset="-122"/>
                          <a:ea typeface="微软雅黑" pitchFamily="34" charset="-122"/>
                        </a:rPr>
                        <a:t>期末余额</a:t>
                      </a:r>
                    </a:p>
                  </a:txBody>
                  <a:tcPr marL="9525" marR="9525" marT="9525" marB="0" anchor="ctr"/>
                </a:tc>
                <a:tc>
                  <a:txBody>
                    <a:bodyPr/>
                    <a:lstStyle/>
                    <a:p>
                      <a:pPr algn="ctr" fontAlgn="ctr"/>
                      <a:r>
                        <a:rPr lang="zh-CN" altLang="en-US" sz="1800" b="0" i="0" u="none" strike="noStrike">
                          <a:solidFill>
                            <a:srgbClr val="000000"/>
                          </a:solidFill>
                          <a:effectLst/>
                          <a:latin typeface="微软雅黑" pitchFamily="34" charset="-122"/>
                          <a:ea typeface="微软雅黑" pitchFamily="34" charset="-122"/>
                        </a:rPr>
                        <a:t>年初余额</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非流动负债：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长期借款</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应付债券</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其中：优先股</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永续债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长期应付款</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预计负债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递延收益</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递延所得税负债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其他非流动负债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非流动负债合计</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负债合计</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dirty="0">
                          <a:solidFill>
                            <a:srgbClr val="000000"/>
                          </a:solidFill>
                          <a:effectLst/>
                          <a:latin typeface="微软雅黑" pitchFamily="34" charset="-122"/>
                          <a:ea typeface="微软雅黑" pitchFamily="34" charset="-122"/>
                        </a:rPr>
                        <a:t>　</a:t>
                      </a:r>
                    </a:p>
                  </a:txBody>
                  <a:tcPr marL="9525" marR="9525" marT="95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15" name="组合 14"/>
          <p:cNvGrpSpPr/>
          <p:nvPr/>
        </p:nvGrpSpPr>
        <p:grpSpPr>
          <a:xfrm>
            <a:off x="198121" y="3162814"/>
            <a:ext cx="3217472" cy="1338828"/>
            <a:chOff x="1503515" y="2342298"/>
            <a:chExt cx="3217709" cy="1338448"/>
          </a:xfrm>
        </p:grpSpPr>
        <p:sp>
          <p:nvSpPr>
            <p:cNvPr id="16" name="矩形 15"/>
            <p:cNvSpPr/>
            <p:nvPr/>
          </p:nvSpPr>
          <p:spPr>
            <a:xfrm>
              <a:off x="1503515" y="2342298"/>
              <a:ext cx="3217709" cy="1338448"/>
            </a:xfrm>
            <a:prstGeom prst="rect">
              <a:avLst/>
            </a:prstGeom>
            <a:ln w="19050">
              <a:solidFill>
                <a:srgbClr val="084CA1"/>
              </a:solidFill>
              <a:prstDash val="dashDot"/>
            </a:ln>
          </p:spPr>
          <p:txBody>
            <a:bodyPr wrap="square">
              <a:spAutoFit/>
            </a:bodyPr>
            <a:lstStyle/>
            <a:p>
              <a:pPr>
                <a:lnSpc>
                  <a:spcPct val="150000"/>
                </a:lnSpc>
              </a:pPr>
              <a:r>
                <a:rPr lang="zh-CN" altLang="en-US" sz="1800" b="1" dirty="0">
                  <a:latin typeface="Microsoft YaHei"/>
                  <a:ea typeface="Microsoft YaHei"/>
                  <a:sym typeface="Microsoft YaHei"/>
                </a:rPr>
                <a:t>递</a:t>
              </a:r>
              <a:r>
                <a:rPr lang="zh-CN" altLang="en-US" sz="1800" b="1" dirty="0" smtClean="0">
                  <a:latin typeface="Microsoft YaHei"/>
                  <a:ea typeface="Microsoft YaHei"/>
                  <a:sym typeface="Microsoft YaHei"/>
                </a:rPr>
                <a:t>延</a:t>
              </a:r>
              <a:r>
                <a:rPr lang="zh-CN" altLang="en-US" sz="1800" b="1" dirty="0" smtClean="0">
                  <a:latin typeface="Microsoft YaHei"/>
                  <a:ea typeface="Microsoft YaHei"/>
                  <a:sym typeface="Microsoft YaHei"/>
                </a:rPr>
                <a:t>所得税负债</a:t>
              </a:r>
              <a:endParaRPr lang="zh-CN" altLang="en-US" sz="1800" b="1"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en-US" altLang="zh-CN" sz="1800" dirty="0" smtClean="0">
                  <a:latin typeface="Microsoft YaHei"/>
                  <a:ea typeface="Microsoft YaHei"/>
                  <a:sym typeface="Microsoft YaHei"/>
                </a:rPr>
                <a:t>“</a:t>
              </a:r>
              <a:r>
                <a:rPr lang="zh-CN" altLang="en-US" sz="1800" dirty="0" smtClean="0">
                  <a:latin typeface="Microsoft YaHei"/>
                  <a:ea typeface="Microsoft YaHei"/>
                  <a:sym typeface="Microsoft YaHei"/>
                </a:rPr>
                <a:t>递延所得税负债</a:t>
              </a:r>
              <a:r>
                <a:rPr lang="en-US" altLang="zh-CN" sz="1800" dirty="0" smtClean="0">
                  <a:latin typeface="Microsoft YaHei"/>
                  <a:ea typeface="Microsoft YaHei"/>
                  <a:sym typeface="Microsoft YaHei"/>
                </a:rPr>
                <a:t>”</a:t>
              </a:r>
              <a:r>
                <a:rPr lang="zh-CN" altLang="en-US" sz="1800" dirty="0" smtClean="0">
                  <a:latin typeface="Microsoft YaHei"/>
                  <a:ea typeface="Microsoft YaHei"/>
                  <a:sym typeface="Microsoft YaHei"/>
                </a:rPr>
                <a:t>科目</a:t>
              </a:r>
              <a:r>
                <a:rPr lang="zh-CN" altLang="en-US" sz="1800" dirty="0">
                  <a:latin typeface="Microsoft YaHei"/>
                  <a:ea typeface="Microsoft YaHei"/>
                  <a:sym typeface="Microsoft YaHei"/>
                </a:rPr>
                <a:t>期末</a:t>
              </a:r>
              <a:r>
                <a:rPr lang="zh-CN" altLang="en-US" sz="1800" dirty="0" smtClean="0">
                  <a:latin typeface="Microsoft YaHei"/>
                  <a:ea typeface="Microsoft YaHei"/>
                  <a:sym typeface="Microsoft YaHei"/>
                </a:rPr>
                <a:t>余额</a:t>
              </a:r>
              <a:endParaRPr lang="en-US" altLang="zh-CN" sz="1800" dirty="0" smtClean="0">
                <a:latin typeface="Microsoft YaHei"/>
                <a:ea typeface="Microsoft YaHei"/>
                <a:sym typeface="Microsoft YaHei"/>
              </a:endParaRPr>
            </a:p>
          </p:txBody>
        </p:sp>
        <p:cxnSp>
          <p:nvCxnSpPr>
            <p:cNvPr id="18" name="直接连接符 17"/>
            <p:cNvCxnSpPr/>
            <p:nvPr/>
          </p:nvCxnSpPr>
          <p:spPr>
            <a:xfrm>
              <a:off x="1615338" y="2757070"/>
              <a:ext cx="1771242"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3314485" y="3734838"/>
            <a:ext cx="2234978" cy="288000"/>
            <a:chOff x="4324795" y="2512909"/>
            <a:chExt cx="2041239" cy="287963"/>
          </a:xfrm>
        </p:grpSpPr>
        <p:sp>
          <p:nvSpPr>
            <p:cNvPr id="20" name="矩形 19"/>
            <p:cNvSpPr/>
            <p:nvPr/>
          </p:nvSpPr>
          <p:spPr bwMode="auto">
            <a:xfrm>
              <a:off x="4679383" y="2512909"/>
              <a:ext cx="1686651" cy="287963"/>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21" name="直接连接符 20"/>
            <p:cNvCxnSpPr/>
            <p:nvPr/>
          </p:nvCxnSpPr>
          <p:spPr>
            <a:xfrm flipH="1">
              <a:off x="4417140" y="2623260"/>
              <a:ext cx="262244" cy="0"/>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26" name="椭圆 25"/>
            <p:cNvSpPr/>
            <p:nvPr/>
          </p:nvSpPr>
          <p:spPr bwMode="auto">
            <a:xfrm>
              <a:off x="4324795" y="2533017"/>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Tree>
    <p:custDataLst>
      <p:tags r:id="rId1"/>
    </p:custDataLst>
    <p:extLst>
      <p:ext uri="{BB962C8B-B14F-4D97-AF65-F5344CB8AC3E}">
        <p14:creationId xmlns:p14="http://schemas.microsoft.com/office/powerpoint/2010/main" val="285083627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3387297165"/>
              </p:ext>
            </p:extLst>
          </p:nvPr>
        </p:nvGraphicFramePr>
        <p:xfrm>
          <a:off x="3595688" y="746392"/>
          <a:ext cx="5175778" cy="4282811"/>
        </p:xfrm>
        <a:graphic>
          <a:graphicData uri="http://schemas.openxmlformats.org/drawingml/2006/table">
            <a:tbl>
              <a:tblPr>
                <a:tableStyleId>{E8B1032C-EA38-4F05-BA0D-38AFFFC7BED3}</a:tableStyleId>
              </a:tblPr>
              <a:tblGrid>
                <a:gridCol w="2941156"/>
                <a:gridCol w="1117311"/>
                <a:gridCol w="1117311"/>
              </a:tblGrid>
              <a:tr h="329447">
                <a:tc>
                  <a:txBody>
                    <a:bodyPr/>
                    <a:lstStyle/>
                    <a:p>
                      <a:pPr algn="ctr" fontAlgn="ctr"/>
                      <a:r>
                        <a:rPr lang="zh-CN" altLang="en-US" sz="1800" b="0" i="0" u="none" strike="noStrike" dirty="0">
                          <a:solidFill>
                            <a:srgbClr val="000000"/>
                          </a:solidFill>
                          <a:effectLst/>
                          <a:latin typeface="微软雅黑" pitchFamily="34" charset="-122"/>
                          <a:ea typeface="微软雅黑" pitchFamily="34" charset="-122"/>
                        </a:rPr>
                        <a:t>负债和所有者</a:t>
                      </a:r>
                      <a:r>
                        <a:rPr lang="zh-CN" altLang="en-US" sz="1800" b="0" i="0" u="none" strike="noStrike" dirty="0" smtClean="0">
                          <a:solidFill>
                            <a:srgbClr val="000000"/>
                          </a:solidFill>
                          <a:effectLst/>
                          <a:latin typeface="微软雅黑" pitchFamily="34" charset="-122"/>
                          <a:ea typeface="微软雅黑" pitchFamily="34" charset="-122"/>
                        </a:rPr>
                        <a:t>权益</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b="0" i="0" u="none" strike="noStrike">
                          <a:solidFill>
                            <a:srgbClr val="000000"/>
                          </a:solidFill>
                          <a:effectLst/>
                          <a:latin typeface="微软雅黑" pitchFamily="34" charset="-122"/>
                          <a:ea typeface="微软雅黑" pitchFamily="34" charset="-122"/>
                        </a:rPr>
                        <a:t>期末余额</a:t>
                      </a:r>
                    </a:p>
                  </a:txBody>
                  <a:tcPr marL="9525" marR="9525" marT="9525" marB="0" anchor="ctr"/>
                </a:tc>
                <a:tc>
                  <a:txBody>
                    <a:bodyPr/>
                    <a:lstStyle/>
                    <a:p>
                      <a:pPr algn="ctr" fontAlgn="ctr"/>
                      <a:r>
                        <a:rPr lang="zh-CN" altLang="en-US" sz="1800" b="0" i="0" u="none" strike="noStrike">
                          <a:solidFill>
                            <a:srgbClr val="000000"/>
                          </a:solidFill>
                          <a:effectLst/>
                          <a:latin typeface="微软雅黑" pitchFamily="34" charset="-122"/>
                          <a:ea typeface="微软雅黑" pitchFamily="34" charset="-122"/>
                        </a:rPr>
                        <a:t>年初余额</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非流动负债：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长期借款</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应付债券</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其中：优先股</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永续债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长期应付款</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预计负债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递延收益</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递延所得税负债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其他非流动负债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非流动负债合计</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负债合计</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dirty="0">
                          <a:solidFill>
                            <a:srgbClr val="000000"/>
                          </a:solidFill>
                          <a:effectLst/>
                          <a:latin typeface="微软雅黑" pitchFamily="34" charset="-122"/>
                          <a:ea typeface="微软雅黑" pitchFamily="34" charset="-122"/>
                        </a:rPr>
                        <a:t>　</a:t>
                      </a:r>
                    </a:p>
                  </a:txBody>
                  <a:tcPr marL="9525" marR="9525" marT="95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15" name="组合 14"/>
          <p:cNvGrpSpPr/>
          <p:nvPr/>
        </p:nvGrpSpPr>
        <p:grpSpPr>
          <a:xfrm>
            <a:off x="198121" y="3241645"/>
            <a:ext cx="3217472" cy="1754326"/>
            <a:chOff x="1503515" y="2342299"/>
            <a:chExt cx="3217709" cy="1753828"/>
          </a:xfrm>
        </p:grpSpPr>
        <p:sp>
          <p:nvSpPr>
            <p:cNvPr id="16" name="矩形 15"/>
            <p:cNvSpPr/>
            <p:nvPr/>
          </p:nvSpPr>
          <p:spPr>
            <a:xfrm>
              <a:off x="1503515" y="2342299"/>
              <a:ext cx="3217709" cy="1753828"/>
            </a:xfrm>
            <a:prstGeom prst="rect">
              <a:avLst/>
            </a:prstGeom>
            <a:ln w="19050">
              <a:solidFill>
                <a:srgbClr val="084CA1"/>
              </a:solidFill>
              <a:prstDash val="dashDot"/>
            </a:ln>
          </p:spPr>
          <p:txBody>
            <a:bodyPr wrap="square">
              <a:spAutoFit/>
            </a:bodyPr>
            <a:lstStyle/>
            <a:p>
              <a:pPr>
                <a:lnSpc>
                  <a:spcPct val="150000"/>
                </a:lnSpc>
              </a:pPr>
              <a:r>
                <a:rPr lang="zh-CN" altLang="en-US" sz="1800" b="1" dirty="0" smtClean="0">
                  <a:latin typeface="Microsoft YaHei"/>
                  <a:ea typeface="Microsoft YaHei"/>
                  <a:sym typeface="Microsoft YaHei"/>
                </a:rPr>
                <a:t>其他非流动负债</a:t>
              </a:r>
            </a:p>
            <a:p>
              <a:pPr marL="285750" indent="-285750">
                <a:lnSpc>
                  <a:spcPct val="150000"/>
                </a:lnSpc>
                <a:buClr>
                  <a:srgbClr val="084CA1"/>
                </a:buClr>
                <a:buFont typeface="Wingdings" panose="05000000000000000000" pitchFamily="2" charset="2"/>
                <a:buChar char="p"/>
              </a:pPr>
              <a:r>
                <a:rPr lang="zh-CN" altLang="en-US" sz="1800" dirty="0" smtClean="0">
                  <a:latin typeface="Microsoft YaHei"/>
                  <a:ea typeface="Microsoft YaHei"/>
                  <a:sym typeface="Microsoft YaHei"/>
                </a:rPr>
                <a:t>有关科目期末余额</a:t>
              </a:r>
              <a:endParaRPr lang="en-US" altLang="zh-CN" sz="1800"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zh-CN" altLang="en-US" sz="1800" dirty="0" smtClean="0">
                  <a:latin typeface="Microsoft YaHei"/>
                  <a:ea typeface="Microsoft YaHei"/>
                  <a:sym typeface="Microsoft YaHei"/>
                </a:rPr>
                <a:t>一年内（含一年）到期偿还数后的余额分析填列</a:t>
              </a:r>
              <a:endParaRPr lang="en-US" altLang="zh-CN" sz="1800" dirty="0" smtClean="0">
                <a:latin typeface="Microsoft YaHei"/>
                <a:ea typeface="Microsoft YaHei"/>
                <a:sym typeface="Microsoft YaHei"/>
              </a:endParaRPr>
            </a:p>
          </p:txBody>
        </p:sp>
        <p:cxnSp>
          <p:nvCxnSpPr>
            <p:cNvPr id="18" name="直接连接符 17"/>
            <p:cNvCxnSpPr/>
            <p:nvPr/>
          </p:nvCxnSpPr>
          <p:spPr>
            <a:xfrm>
              <a:off x="1615338" y="2757070"/>
              <a:ext cx="1771242"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3314485" y="4065924"/>
            <a:ext cx="2234978" cy="288000"/>
            <a:chOff x="4324795" y="2512909"/>
            <a:chExt cx="2041239" cy="287963"/>
          </a:xfrm>
        </p:grpSpPr>
        <p:sp>
          <p:nvSpPr>
            <p:cNvPr id="20" name="矩形 19"/>
            <p:cNvSpPr/>
            <p:nvPr/>
          </p:nvSpPr>
          <p:spPr bwMode="auto">
            <a:xfrm>
              <a:off x="4679383" y="2512909"/>
              <a:ext cx="1686651" cy="287963"/>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21" name="直接连接符 20"/>
            <p:cNvCxnSpPr/>
            <p:nvPr/>
          </p:nvCxnSpPr>
          <p:spPr>
            <a:xfrm flipH="1">
              <a:off x="4417140" y="2623260"/>
              <a:ext cx="262244" cy="0"/>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26" name="椭圆 25"/>
            <p:cNvSpPr/>
            <p:nvPr/>
          </p:nvSpPr>
          <p:spPr bwMode="auto">
            <a:xfrm>
              <a:off x="4324795" y="2533017"/>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
        <p:nvSpPr>
          <p:cNvPr id="14" name="文本框 35"/>
          <p:cNvSpPr txBox="1"/>
          <p:nvPr/>
        </p:nvSpPr>
        <p:spPr>
          <a:xfrm>
            <a:off x="444428" y="3973696"/>
            <a:ext cx="386080" cy="398780"/>
          </a:xfrm>
          <a:prstGeom prst="rect">
            <a:avLst/>
          </a:prstGeom>
          <a:noFill/>
          <a:ln>
            <a:noFill/>
          </a:ln>
        </p:spPr>
        <p:txBody>
          <a:bodyPr wrap="square" rtlCol="0">
            <a:spAutoFit/>
          </a:bodyPr>
          <a:lstStyle/>
          <a:p>
            <a:pPr algn="ctr"/>
            <a:r>
              <a:rPr lang="en-US" altLang="zh-CN" sz="2000" b="1" dirty="0" smtClean="0">
                <a:solidFill>
                  <a:srgbClr val="C00000"/>
                </a:solidFill>
                <a:latin typeface="Microsoft YaHei"/>
                <a:ea typeface="Microsoft YaHei"/>
                <a:sym typeface="Microsoft YaHei"/>
              </a:rPr>
              <a:t>-</a:t>
            </a:r>
            <a:endParaRPr lang="zh-CN" altLang="en-US" sz="2000" b="1" dirty="0">
              <a:solidFill>
                <a:srgbClr val="C00000"/>
              </a:solidFill>
              <a:latin typeface="Microsoft YaHei"/>
              <a:ea typeface="Microsoft YaHei"/>
              <a:sym typeface="Microsoft YaHei"/>
            </a:endParaRPr>
          </a:p>
        </p:txBody>
      </p:sp>
    </p:spTree>
    <p:custDataLst>
      <p:tags r:id="rId1"/>
    </p:custDataLst>
    <p:extLst>
      <p:ext uri="{BB962C8B-B14F-4D97-AF65-F5344CB8AC3E}">
        <p14:creationId xmlns:p14="http://schemas.microsoft.com/office/powerpoint/2010/main" val="1879060742"/>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4129044640"/>
              </p:ext>
            </p:extLst>
          </p:nvPr>
        </p:nvGraphicFramePr>
        <p:xfrm>
          <a:off x="3595688" y="746392"/>
          <a:ext cx="5175778" cy="3953364"/>
        </p:xfrm>
        <a:graphic>
          <a:graphicData uri="http://schemas.openxmlformats.org/drawingml/2006/table">
            <a:tbl>
              <a:tblPr>
                <a:tableStyleId>{E8B1032C-EA38-4F05-BA0D-38AFFFC7BED3}</a:tableStyleId>
              </a:tblPr>
              <a:tblGrid>
                <a:gridCol w="2941156"/>
                <a:gridCol w="1117311"/>
                <a:gridCol w="1117311"/>
              </a:tblGrid>
              <a:tr h="329447">
                <a:tc>
                  <a:txBody>
                    <a:bodyPr/>
                    <a:lstStyle/>
                    <a:p>
                      <a:pPr algn="ctr" fontAlgn="ctr"/>
                      <a:r>
                        <a:rPr lang="zh-CN" altLang="en-US" sz="1800" b="0" i="0" u="none" strike="noStrike" dirty="0">
                          <a:solidFill>
                            <a:srgbClr val="000000"/>
                          </a:solidFill>
                          <a:effectLst/>
                          <a:latin typeface="微软雅黑" pitchFamily="34" charset="-122"/>
                          <a:ea typeface="微软雅黑" pitchFamily="34" charset="-122"/>
                        </a:rPr>
                        <a:t>负债和所有者</a:t>
                      </a:r>
                      <a:r>
                        <a:rPr lang="zh-CN" altLang="en-US" sz="1800" b="0" i="0" u="none" strike="noStrike" dirty="0" smtClean="0">
                          <a:solidFill>
                            <a:srgbClr val="000000"/>
                          </a:solidFill>
                          <a:effectLst/>
                          <a:latin typeface="微软雅黑" pitchFamily="34" charset="-122"/>
                          <a:ea typeface="微软雅黑" pitchFamily="34" charset="-122"/>
                        </a:rPr>
                        <a:t>权益</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b="0" i="0" u="none" strike="noStrike">
                          <a:solidFill>
                            <a:srgbClr val="000000"/>
                          </a:solidFill>
                          <a:effectLst/>
                          <a:latin typeface="微软雅黑" pitchFamily="34" charset="-122"/>
                          <a:ea typeface="微软雅黑" pitchFamily="34" charset="-122"/>
                        </a:rPr>
                        <a:t>期末余额</a:t>
                      </a:r>
                    </a:p>
                  </a:txBody>
                  <a:tcPr marL="9525" marR="9525" marT="9525" marB="0" anchor="ctr"/>
                </a:tc>
                <a:tc>
                  <a:txBody>
                    <a:bodyPr/>
                    <a:lstStyle/>
                    <a:p>
                      <a:pPr algn="ctr" fontAlgn="ctr"/>
                      <a:r>
                        <a:rPr lang="zh-CN" altLang="en-US" sz="1800" b="0" i="0" u="none" strike="noStrike">
                          <a:solidFill>
                            <a:srgbClr val="000000"/>
                          </a:solidFill>
                          <a:effectLst/>
                          <a:latin typeface="微软雅黑" pitchFamily="34" charset="-122"/>
                          <a:ea typeface="微软雅黑" pitchFamily="34" charset="-122"/>
                        </a:rPr>
                        <a:t>年初余额</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所有者权益（或股东权益）：</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实收资本（或股本）</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其他权益工具</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其中：优先股</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永续债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资本公积</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减：库存股</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其他综合收益</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盈余公积</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未分配利润</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所有者</a:t>
                      </a:r>
                      <a:r>
                        <a:rPr lang="zh-CN" altLang="en-US" sz="1800" b="0" i="0" u="none" strike="noStrike" dirty="0" smtClean="0">
                          <a:solidFill>
                            <a:srgbClr val="000000"/>
                          </a:solidFill>
                          <a:effectLst/>
                          <a:latin typeface="微软雅黑" pitchFamily="34" charset="-122"/>
                          <a:ea typeface="微软雅黑" pitchFamily="34" charset="-122"/>
                        </a:rPr>
                        <a:t>权益合计</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b="0" i="0" u="none" strike="noStrike" dirty="0">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dirty="0">
                          <a:solidFill>
                            <a:srgbClr val="000000"/>
                          </a:solidFill>
                          <a:effectLst/>
                          <a:latin typeface="微软雅黑" pitchFamily="34" charset="-122"/>
                          <a:ea typeface="微软雅黑" pitchFamily="34" charset="-122"/>
                        </a:rPr>
                        <a:t>　</a:t>
                      </a:r>
                    </a:p>
                  </a:txBody>
                  <a:tcPr marL="9525" marR="9525" marT="95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22" name="组合 21"/>
          <p:cNvGrpSpPr/>
          <p:nvPr/>
        </p:nvGrpSpPr>
        <p:grpSpPr>
          <a:xfrm>
            <a:off x="198121" y="1968793"/>
            <a:ext cx="3217472" cy="1338828"/>
            <a:chOff x="1503515" y="2342298"/>
            <a:chExt cx="3217709" cy="1338447"/>
          </a:xfrm>
        </p:grpSpPr>
        <p:sp>
          <p:nvSpPr>
            <p:cNvPr id="23" name="矩形 22"/>
            <p:cNvSpPr/>
            <p:nvPr/>
          </p:nvSpPr>
          <p:spPr>
            <a:xfrm>
              <a:off x="1503515" y="2342298"/>
              <a:ext cx="3217709" cy="1338447"/>
            </a:xfrm>
            <a:prstGeom prst="rect">
              <a:avLst/>
            </a:prstGeom>
            <a:ln w="19050">
              <a:solidFill>
                <a:srgbClr val="084CA1"/>
              </a:solidFill>
              <a:prstDash val="dashDot"/>
            </a:ln>
          </p:spPr>
          <p:txBody>
            <a:bodyPr wrap="square">
              <a:spAutoFit/>
            </a:bodyPr>
            <a:lstStyle/>
            <a:p>
              <a:pPr>
                <a:lnSpc>
                  <a:spcPct val="150000"/>
                </a:lnSpc>
              </a:pPr>
              <a:r>
                <a:rPr lang="zh-CN" altLang="en-US" sz="1800" b="1" dirty="0">
                  <a:latin typeface="Microsoft YaHei"/>
                  <a:ea typeface="Microsoft YaHei"/>
                  <a:sym typeface="Microsoft YaHei"/>
                </a:rPr>
                <a:t>实收</a:t>
              </a:r>
              <a:r>
                <a:rPr lang="zh-CN" altLang="en-US" sz="1800" b="1" dirty="0" smtClean="0">
                  <a:latin typeface="Microsoft YaHei"/>
                  <a:ea typeface="Microsoft YaHei"/>
                  <a:sym typeface="Microsoft YaHei"/>
                </a:rPr>
                <a:t>资本（或股本）</a:t>
              </a:r>
              <a:endParaRPr lang="zh-CN" altLang="en-US" sz="1800" b="1"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en-US" altLang="zh-CN" sz="1800" dirty="0" smtClean="0">
                  <a:latin typeface="Microsoft YaHei"/>
                  <a:ea typeface="Microsoft YaHei"/>
                  <a:sym typeface="Microsoft YaHei"/>
                </a:rPr>
                <a:t>“</a:t>
              </a:r>
              <a:r>
                <a:rPr lang="zh-CN" altLang="en-US" sz="1800" dirty="0">
                  <a:latin typeface="Microsoft YaHei"/>
                  <a:ea typeface="Microsoft YaHei"/>
                  <a:sym typeface="Microsoft YaHei"/>
                </a:rPr>
                <a:t>实收</a:t>
              </a:r>
              <a:r>
                <a:rPr lang="zh-CN" altLang="en-US" sz="1800" dirty="0" smtClean="0">
                  <a:latin typeface="Microsoft YaHei"/>
                  <a:ea typeface="Microsoft YaHei"/>
                  <a:sym typeface="Microsoft YaHei"/>
                </a:rPr>
                <a:t>资本（或股本）</a:t>
              </a:r>
              <a:r>
                <a:rPr lang="en-US" altLang="zh-CN" sz="1800" dirty="0" smtClean="0">
                  <a:latin typeface="Microsoft YaHei"/>
                  <a:ea typeface="Microsoft YaHei"/>
                  <a:sym typeface="Microsoft YaHei"/>
                </a:rPr>
                <a:t>”</a:t>
              </a:r>
              <a:r>
                <a:rPr lang="zh-CN" altLang="en-US" sz="1800" dirty="0">
                  <a:latin typeface="Microsoft YaHei"/>
                  <a:ea typeface="Microsoft YaHei"/>
                  <a:sym typeface="Microsoft YaHei"/>
                </a:rPr>
                <a:t>科目期末</a:t>
              </a:r>
              <a:r>
                <a:rPr lang="zh-CN" altLang="en-US" sz="1800" dirty="0" smtClean="0">
                  <a:latin typeface="Microsoft YaHei"/>
                  <a:ea typeface="Microsoft YaHei"/>
                  <a:sym typeface="Microsoft YaHei"/>
                </a:rPr>
                <a:t>余额</a:t>
              </a:r>
              <a:endParaRPr lang="en-US" altLang="zh-CN" sz="1800" dirty="0">
                <a:latin typeface="Microsoft YaHei"/>
                <a:ea typeface="Microsoft YaHei"/>
                <a:sym typeface="Microsoft YaHei"/>
              </a:endParaRPr>
            </a:p>
          </p:txBody>
        </p:sp>
        <p:cxnSp>
          <p:nvCxnSpPr>
            <p:cNvPr id="24" name="直接连接符 23"/>
            <p:cNvCxnSpPr/>
            <p:nvPr/>
          </p:nvCxnSpPr>
          <p:spPr>
            <a:xfrm>
              <a:off x="1615338" y="2757070"/>
              <a:ext cx="1899313"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2006889" y="1432998"/>
            <a:ext cx="3779056" cy="646853"/>
            <a:chOff x="3130550" y="2512909"/>
            <a:chExt cx="3451470" cy="646771"/>
          </a:xfrm>
        </p:grpSpPr>
        <p:sp>
          <p:nvSpPr>
            <p:cNvPr id="27" name="矩形 26"/>
            <p:cNvSpPr/>
            <p:nvPr/>
          </p:nvSpPr>
          <p:spPr bwMode="auto">
            <a:xfrm>
              <a:off x="4679383" y="2512909"/>
              <a:ext cx="1902637" cy="287963"/>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28" name="直接连接符 27"/>
            <p:cNvCxnSpPr/>
            <p:nvPr/>
          </p:nvCxnSpPr>
          <p:spPr>
            <a:xfrm flipH="1" flipV="1">
              <a:off x="3232758" y="2623258"/>
              <a:ext cx="1446626" cy="2"/>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3222531" y="2638425"/>
              <a:ext cx="0" cy="285318"/>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30" name="椭圆 29"/>
            <p:cNvSpPr/>
            <p:nvPr/>
          </p:nvSpPr>
          <p:spPr bwMode="auto">
            <a:xfrm>
              <a:off x="3130550" y="2974989"/>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Tree>
    <p:custDataLst>
      <p:tags r:id="rId1"/>
    </p:custDataLst>
    <p:extLst>
      <p:ext uri="{BB962C8B-B14F-4D97-AF65-F5344CB8AC3E}">
        <p14:creationId xmlns:p14="http://schemas.microsoft.com/office/powerpoint/2010/main" val="7904719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4116518"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资产负债表概述</a:t>
            </a:r>
            <a:endParaRPr lang="zh-CN" altLang="en-US" sz="2600" kern="0" dirty="0">
              <a:solidFill>
                <a:srgbClr val="084CA1"/>
              </a:solidFill>
              <a:latin typeface="微软雅黑"/>
              <a:ea typeface="微软雅黑"/>
            </a:endParaRPr>
          </a:p>
        </p:txBody>
      </p:sp>
      <p:sp>
        <p:nvSpPr>
          <p:cNvPr id="14" name="矩形 13"/>
          <p:cNvSpPr/>
          <p:nvPr/>
        </p:nvSpPr>
        <p:spPr>
          <a:xfrm>
            <a:off x="795101" y="1140305"/>
            <a:ext cx="8093135" cy="1015663"/>
          </a:xfrm>
          <a:prstGeom prst="rect">
            <a:avLst/>
          </a:prstGeom>
        </p:spPr>
        <p:txBody>
          <a:bodyPr wrap="square">
            <a:spAutoFit/>
          </a:bodyPr>
          <a:lstStyle/>
          <a:p>
            <a:pPr>
              <a:lnSpc>
                <a:spcPct val="150000"/>
              </a:lnSpc>
            </a:pPr>
            <a:r>
              <a:rPr lang="zh-CN" altLang="en-US" sz="2000" b="1" dirty="0" smtClean="0">
                <a:solidFill>
                  <a:srgbClr val="C00000"/>
                </a:solidFill>
                <a:latin typeface="微软雅黑" pitchFamily="34" charset="-122"/>
                <a:ea typeface="微软雅黑" pitchFamily="34" charset="-122"/>
              </a:rPr>
              <a:t>资产负债表：</a:t>
            </a:r>
            <a:r>
              <a:rPr lang="zh-CN" altLang="en-US" sz="2000" dirty="0">
                <a:latin typeface="微软雅黑" pitchFamily="34" charset="-122"/>
                <a:ea typeface="微软雅黑" pitchFamily="34" charset="-122"/>
              </a:rPr>
              <a:t>反映企业在</a:t>
            </a:r>
            <a:r>
              <a:rPr lang="zh-CN" altLang="en-US" sz="2000" b="1" dirty="0">
                <a:solidFill>
                  <a:srgbClr val="084CA1"/>
                </a:solidFill>
                <a:latin typeface="微软雅黑" pitchFamily="34" charset="-122"/>
                <a:ea typeface="微软雅黑" pitchFamily="34" charset="-122"/>
              </a:rPr>
              <a:t>某一特定日期财务状况</a:t>
            </a:r>
            <a:r>
              <a:rPr lang="zh-CN" altLang="en-US" sz="2000" dirty="0">
                <a:latin typeface="微软雅黑" pitchFamily="34" charset="-122"/>
                <a:ea typeface="微软雅黑" pitchFamily="34" charset="-122"/>
              </a:rPr>
              <a:t>的会计报表，即反映了某一特定日期关于企业</a:t>
            </a:r>
            <a:r>
              <a:rPr lang="zh-CN" altLang="en-US" sz="2000" b="1" dirty="0">
                <a:solidFill>
                  <a:srgbClr val="084CA1"/>
                </a:solidFill>
                <a:latin typeface="微软雅黑" pitchFamily="34" charset="-122"/>
                <a:ea typeface="微软雅黑" pitchFamily="34" charset="-122"/>
              </a:rPr>
              <a:t>资产、负债、所有者权益</a:t>
            </a:r>
            <a:r>
              <a:rPr lang="zh-CN" altLang="en-US" sz="2000" dirty="0">
                <a:latin typeface="微软雅黑" pitchFamily="34" charset="-122"/>
                <a:ea typeface="微软雅黑" pitchFamily="34" charset="-122"/>
              </a:rPr>
              <a:t>及其相互关系的信息。</a:t>
            </a:r>
          </a:p>
        </p:txBody>
      </p:sp>
      <p:sp>
        <p:nvSpPr>
          <p:cNvPr id="15" name="TextBox 14"/>
          <p:cNvSpPr txBox="1"/>
          <p:nvPr/>
        </p:nvSpPr>
        <p:spPr>
          <a:xfrm>
            <a:off x="2681463" y="2195111"/>
            <a:ext cx="3090911" cy="553998"/>
          </a:xfrm>
          <a:prstGeom prst="rect">
            <a:avLst/>
          </a:prstGeom>
          <a:noFill/>
        </p:spPr>
        <p:txBody>
          <a:bodyPr wrap="non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资产＝负债 </a:t>
            </a:r>
            <a:r>
              <a:rPr kumimoji="0" lang="en-US" altLang="zh-CN" sz="20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 </a:t>
            </a:r>
            <a:r>
              <a:rPr kumimoji="0" lang="zh-CN" altLang="en-US" sz="20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所有者权益</a:t>
            </a:r>
            <a:endParaRPr kumimoji="0" lang="zh-CN" altLang="en-US" sz="2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6" name="TextBox 15"/>
          <p:cNvSpPr txBox="1"/>
          <p:nvPr/>
        </p:nvSpPr>
        <p:spPr>
          <a:xfrm>
            <a:off x="2681463" y="3221484"/>
            <a:ext cx="4801314" cy="553998"/>
          </a:xfrm>
          <a:prstGeom prst="rect">
            <a:avLst/>
          </a:prstGeom>
          <a:noFill/>
        </p:spPr>
        <p:txBody>
          <a:bodyPr wrap="non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静态报表：体现企业特定时刻的财务状况</a:t>
            </a:r>
            <a:endParaRPr kumimoji="0" lang="zh-CN" altLang="en-US" sz="2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7" name="Freeform 148"/>
          <p:cNvSpPr>
            <a:spLocks noEditPoints="1"/>
          </p:cNvSpPr>
          <p:nvPr/>
        </p:nvSpPr>
        <p:spPr bwMode="auto">
          <a:xfrm>
            <a:off x="1692200" y="2118321"/>
            <a:ext cx="692744" cy="707578"/>
          </a:xfrm>
          <a:custGeom>
            <a:avLst/>
            <a:gdLst>
              <a:gd name="T0" fmla="*/ 31 w 260"/>
              <a:gd name="T1" fmla="*/ 220 h 260"/>
              <a:gd name="T2" fmla="*/ 36 w 260"/>
              <a:gd name="T3" fmla="*/ 228 h 260"/>
              <a:gd name="T4" fmla="*/ 221 w 260"/>
              <a:gd name="T5" fmla="*/ 228 h 260"/>
              <a:gd name="T6" fmla="*/ 229 w 260"/>
              <a:gd name="T7" fmla="*/ 224 h 260"/>
              <a:gd name="T8" fmla="*/ 229 w 260"/>
              <a:gd name="T9" fmla="*/ 41 h 260"/>
              <a:gd name="T10" fmla="*/ 223 w 260"/>
              <a:gd name="T11" fmla="*/ 33 h 260"/>
              <a:gd name="T12" fmla="*/ 39 w 260"/>
              <a:gd name="T13" fmla="*/ 31 h 260"/>
              <a:gd name="T14" fmla="*/ 31 w 260"/>
              <a:gd name="T15" fmla="*/ 37 h 260"/>
              <a:gd name="T16" fmla="*/ 252 w 260"/>
              <a:gd name="T17" fmla="*/ 0 h 260"/>
              <a:gd name="T18" fmla="*/ 200 w 260"/>
              <a:gd name="T19" fmla="*/ 0 h 260"/>
              <a:gd name="T20" fmla="*/ 195 w 260"/>
              <a:gd name="T21" fmla="*/ 8 h 260"/>
              <a:gd name="T22" fmla="*/ 197 w 260"/>
              <a:gd name="T23" fmla="*/ 13 h 260"/>
              <a:gd name="T24" fmla="*/ 244 w 260"/>
              <a:gd name="T25" fmla="*/ 16 h 260"/>
              <a:gd name="T26" fmla="*/ 244 w 260"/>
              <a:gd name="T27" fmla="*/ 60 h 260"/>
              <a:gd name="T28" fmla="*/ 252 w 260"/>
              <a:gd name="T29" fmla="*/ 65 h 260"/>
              <a:gd name="T30" fmla="*/ 257 w 260"/>
              <a:gd name="T31" fmla="*/ 63 h 260"/>
              <a:gd name="T32" fmla="*/ 260 w 260"/>
              <a:gd name="T33" fmla="*/ 8 h 260"/>
              <a:gd name="T34" fmla="*/ 257 w 260"/>
              <a:gd name="T35" fmla="*/ 3 h 260"/>
              <a:gd name="T36" fmla="*/ 252 w 260"/>
              <a:gd name="T37" fmla="*/ 0 h 260"/>
              <a:gd name="T38" fmla="*/ 248 w 260"/>
              <a:gd name="T39" fmla="*/ 195 h 260"/>
              <a:gd name="T40" fmla="*/ 244 w 260"/>
              <a:gd name="T41" fmla="*/ 203 h 260"/>
              <a:gd name="T42" fmla="*/ 203 w 260"/>
              <a:gd name="T43" fmla="*/ 245 h 260"/>
              <a:gd name="T44" fmla="*/ 195 w 260"/>
              <a:gd name="T45" fmla="*/ 249 h 260"/>
              <a:gd name="T46" fmla="*/ 195 w 260"/>
              <a:gd name="T47" fmla="*/ 255 h 260"/>
              <a:gd name="T48" fmla="*/ 203 w 260"/>
              <a:gd name="T49" fmla="*/ 260 h 260"/>
              <a:gd name="T50" fmla="*/ 255 w 260"/>
              <a:gd name="T51" fmla="*/ 259 h 260"/>
              <a:gd name="T52" fmla="*/ 260 w 260"/>
              <a:gd name="T53" fmla="*/ 252 h 260"/>
              <a:gd name="T54" fmla="*/ 260 w 260"/>
              <a:gd name="T55" fmla="*/ 200 h 260"/>
              <a:gd name="T56" fmla="*/ 252 w 260"/>
              <a:gd name="T57" fmla="*/ 195 h 260"/>
              <a:gd name="T58" fmla="*/ 8 w 260"/>
              <a:gd name="T59" fmla="*/ 65 h 260"/>
              <a:gd name="T60" fmla="*/ 15 w 260"/>
              <a:gd name="T61" fmla="*/ 60 h 260"/>
              <a:gd name="T62" fmla="*/ 57 w 260"/>
              <a:gd name="T63" fmla="*/ 16 h 260"/>
              <a:gd name="T64" fmla="*/ 62 w 260"/>
              <a:gd name="T65" fmla="*/ 13 h 260"/>
              <a:gd name="T66" fmla="*/ 65 w 260"/>
              <a:gd name="T67" fmla="*/ 8 h 260"/>
              <a:gd name="T68" fmla="*/ 60 w 260"/>
              <a:gd name="T69" fmla="*/ 0 h 260"/>
              <a:gd name="T70" fmla="*/ 8 w 260"/>
              <a:gd name="T71" fmla="*/ 0 h 260"/>
              <a:gd name="T72" fmla="*/ 0 w 260"/>
              <a:gd name="T73" fmla="*/ 5 h 260"/>
              <a:gd name="T74" fmla="*/ 0 w 260"/>
              <a:gd name="T75" fmla="*/ 57 h 260"/>
              <a:gd name="T76" fmla="*/ 5 w 260"/>
              <a:gd name="T77" fmla="*/ 64 h 260"/>
              <a:gd name="T78" fmla="*/ 57 w 260"/>
              <a:gd name="T79" fmla="*/ 245 h 260"/>
              <a:gd name="T80" fmla="*/ 15 w 260"/>
              <a:gd name="T81" fmla="*/ 203 h 260"/>
              <a:gd name="T82" fmla="*/ 12 w 260"/>
              <a:gd name="T83" fmla="*/ 195 h 260"/>
              <a:gd name="T84" fmla="*/ 5 w 260"/>
              <a:gd name="T85" fmla="*/ 195 h 260"/>
              <a:gd name="T86" fmla="*/ 0 w 260"/>
              <a:gd name="T87" fmla="*/ 203 h 260"/>
              <a:gd name="T88" fmla="*/ 0 w 260"/>
              <a:gd name="T89" fmla="*/ 255 h 260"/>
              <a:gd name="T90" fmla="*/ 8 w 260"/>
              <a:gd name="T91" fmla="*/ 260 h 260"/>
              <a:gd name="T92" fmla="*/ 60 w 260"/>
              <a:gd name="T93" fmla="*/ 259 h 260"/>
              <a:gd name="T94" fmla="*/ 65 w 260"/>
              <a:gd name="T95" fmla="*/ 252 h 260"/>
              <a:gd name="T96" fmla="*/ 62 w 260"/>
              <a:gd name="T97" fmla="*/ 246 h 260"/>
              <a:gd name="T98" fmla="*/ 57 w 260"/>
              <a:gd name="T99" fmla="*/ 245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0" h="260">
                <a:moveTo>
                  <a:pt x="31" y="41"/>
                </a:moveTo>
                <a:lnTo>
                  <a:pt x="31" y="220"/>
                </a:lnTo>
                <a:lnTo>
                  <a:pt x="31" y="220"/>
                </a:lnTo>
                <a:lnTo>
                  <a:pt x="31" y="224"/>
                </a:lnTo>
                <a:lnTo>
                  <a:pt x="34" y="226"/>
                </a:lnTo>
                <a:lnTo>
                  <a:pt x="36" y="228"/>
                </a:lnTo>
                <a:lnTo>
                  <a:pt x="39" y="228"/>
                </a:lnTo>
                <a:lnTo>
                  <a:pt x="221" y="228"/>
                </a:lnTo>
                <a:lnTo>
                  <a:pt x="221" y="228"/>
                </a:lnTo>
                <a:lnTo>
                  <a:pt x="223" y="228"/>
                </a:lnTo>
                <a:lnTo>
                  <a:pt x="226" y="226"/>
                </a:lnTo>
                <a:lnTo>
                  <a:pt x="229" y="224"/>
                </a:lnTo>
                <a:lnTo>
                  <a:pt x="229" y="220"/>
                </a:lnTo>
                <a:lnTo>
                  <a:pt x="229" y="41"/>
                </a:lnTo>
                <a:lnTo>
                  <a:pt x="229" y="41"/>
                </a:lnTo>
                <a:lnTo>
                  <a:pt x="229" y="37"/>
                </a:lnTo>
                <a:lnTo>
                  <a:pt x="226" y="34"/>
                </a:lnTo>
                <a:lnTo>
                  <a:pt x="223" y="33"/>
                </a:lnTo>
                <a:lnTo>
                  <a:pt x="221" y="31"/>
                </a:lnTo>
                <a:lnTo>
                  <a:pt x="39" y="31"/>
                </a:lnTo>
                <a:lnTo>
                  <a:pt x="39" y="31"/>
                </a:lnTo>
                <a:lnTo>
                  <a:pt x="36" y="33"/>
                </a:lnTo>
                <a:lnTo>
                  <a:pt x="34" y="34"/>
                </a:lnTo>
                <a:lnTo>
                  <a:pt x="31" y="37"/>
                </a:lnTo>
                <a:lnTo>
                  <a:pt x="31" y="41"/>
                </a:lnTo>
                <a:lnTo>
                  <a:pt x="31" y="41"/>
                </a:lnTo>
                <a:close/>
                <a:moveTo>
                  <a:pt x="252" y="0"/>
                </a:moveTo>
                <a:lnTo>
                  <a:pt x="203" y="0"/>
                </a:lnTo>
                <a:lnTo>
                  <a:pt x="203" y="0"/>
                </a:lnTo>
                <a:lnTo>
                  <a:pt x="200" y="0"/>
                </a:lnTo>
                <a:lnTo>
                  <a:pt x="197" y="3"/>
                </a:lnTo>
                <a:lnTo>
                  <a:pt x="195" y="5"/>
                </a:lnTo>
                <a:lnTo>
                  <a:pt x="195" y="8"/>
                </a:lnTo>
                <a:lnTo>
                  <a:pt x="195" y="8"/>
                </a:lnTo>
                <a:lnTo>
                  <a:pt x="195" y="11"/>
                </a:lnTo>
                <a:lnTo>
                  <a:pt x="197" y="13"/>
                </a:lnTo>
                <a:lnTo>
                  <a:pt x="200" y="15"/>
                </a:lnTo>
                <a:lnTo>
                  <a:pt x="203" y="16"/>
                </a:lnTo>
                <a:lnTo>
                  <a:pt x="244" y="16"/>
                </a:lnTo>
                <a:lnTo>
                  <a:pt x="244" y="57"/>
                </a:lnTo>
                <a:lnTo>
                  <a:pt x="244" y="57"/>
                </a:lnTo>
                <a:lnTo>
                  <a:pt x="244" y="60"/>
                </a:lnTo>
                <a:lnTo>
                  <a:pt x="247" y="63"/>
                </a:lnTo>
                <a:lnTo>
                  <a:pt x="248" y="64"/>
                </a:lnTo>
                <a:lnTo>
                  <a:pt x="252" y="65"/>
                </a:lnTo>
                <a:lnTo>
                  <a:pt x="252" y="65"/>
                </a:lnTo>
                <a:lnTo>
                  <a:pt x="255" y="64"/>
                </a:lnTo>
                <a:lnTo>
                  <a:pt x="257" y="63"/>
                </a:lnTo>
                <a:lnTo>
                  <a:pt x="260" y="60"/>
                </a:lnTo>
                <a:lnTo>
                  <a:pt x="260" y="57"/>
                </a:lnTo>
                <a:lnTo>
                  <a:pt x="260" y="8"/>
                </a:lnTo>
                <a:lnTo>
                  <a:pt x="260" y="8"/>
                </a:lnTo>
                <a:lnTo>
                  <a:pt x="260" y="5"/>
                </a:lnTo>
                <a:lnTo>
                  <a:pt x="257" y="3"/>
                </a:lnTo>
                <a:lnTo>
                  <a:pt x="255" y="0"/>
                </a:lnTo>
                <a:lnTo>
                  <a:pt x="252" y="0"/>
                </a:lnTo>
                <a:lnTo>
                  <a:pt x="252" y="0"/>
                </a:lnTo>
                <a:close/>
                <a:moveTo>
                  <a:pt x="252" y="195"/>
                </a:moveTo>
                <a:lnTo>
                  <a:pt x="252" y="195"/>
                </a:lnTo>
                <a:lnTo>
                  <a:pt x="248" y="195"/>
                </a:lnTo>
                <a:lnTo>
                  <a:pt x="247" y="198"/>
                </a:lnTo>
                <a:lnTo>
                  <a:pt x="244" y="200"/>
                </a:lnTo>
                <a:lnTo>
                  <a:pt x="244" y="203"/>
                </a:lnTo>
                <a:lnTo>
                  <a:pt x="244" y="245"/>
                </a:lnTo>
                <a:lnTo>
                  <a:pt x="203" y="245"/>
                </a:lnTo>
                <a:lnTo>
                  <a:pt x="203" y="245"/>
                </a:lnTo>
                <a:lnTo>
                  <a:pt x="200" y="245"/>
                </a:lnTo>
                <a:lnTo>
                  <a:pt x="197" y="246"/>
                </a:lnTo>
                <a:lnTo>
                  <a:pt x="195" y="249"/>
                </a:lnTo>
                <a:lnTo>
                  <a:pt x="195" y="252"/>
                </a:lnTo>
                <a:lnTo>
                  <a:pt x="195" y="252"/>
                </a:lnTo>
                <a:lnTo>
                  <a:pt x="195" y="255"/>
                </a:lnTo>
                <a:lnTo>
                  <a:pt x="197" y="258"/>
                </a:lnTo>
                <a:lnTo>
                  <a:pt x="200" y="259"/>
                </a:lnTo>
                <a:lnTo>
                  <a:pt x="203" y="260"/>
                </a:lnTo>
                <a:lnTo>
                  <a:pt x="252" y="260"/>
                </a:lnTo>
                <a:lnTo>
                  <a:pt x="252" y="260"/>
                </a:lnTo>
                <a:lnTo>
                  <a:pt x="255" y="259"/>
                </a:lnTo>
                <a:lnTo>
                  <a:pt x="257" y="258"/>
                </a:lnTo>
                <a:lnTo>
                  <a:pt x="260" y="255"/>
                </a:lnTo>
                <a:lnTo>
                  <a:pt x="260" y="252"/>
                </a:lnTo>
                <a:lnTo>
                  <a:pt x="260" y="203"/>
                </a:lnTo>
                <a:lnTo>
                  <a:pt x="260" y="203"/>
                </a:lnTo>
                <a:lnTo>
                  <a:pt x="260" y="200"/>
                </a:lnTo>
                <a:lnTo>
                  <a:pt x="257" y="198"/>
                </a:lnTo>
                <a:lnTo>
                  <a:pt x="255" y="195"/>
                </a:lnTo>
                <a:lnTo>
                  <a:pt x="252" y="195"/>
                </a:lnTo>
                <a:lnTo>
                  <a:pt x="252" y="195"/>
                </a:lnTo>
                <a:close/>
                <a:moveTo>
                  <a:pt x="8" y="65"/>
                </a:moveTo>
                <a:lnTo>
                  <a:pt x="8" y="65"/>
                </a:lnTo>
                <a:lnTo>
                  <a:pt x="12" y="64"/>
                </a:lnTo>
                <a:lnTo>
                  <a:pt x="13" y="63"/>
                </a:lnTo>
                <a:lnTo>
                  <a:pt x="15" y="60"/>
                </a:lnTo>
                <a:lnTo>
                  <a:pt x="15" y="57"/>
                </a:lnTo>
                <a:lnTo>
                  <a:pt x="15" y="16"/>
                </a:lnTo>
                <a:lnTo>
                  <a:pt x="57" y="16"/>
                </a:lnTo>
                <a:lnTo>
                  <a:pt x="57" y="16"/>
                </a:lnTo>
                <a:lnTo>
                  <a:pt x="60" y="15"/>
                </a:lnTo>
                <a:lnTo>
                  <a:pt x="62" y="13"/>
                </a:lnTo>
                <a:lnTo>
                  <a:pt x="65" y="11"/>
                </a:lnTo>
                <a:lnTo>
                  <a:pt x="65" y="8"/>
                </a:lnTo>
                <a:lnTo>
                  <a:pt x="65" y="8"/>
                </a:lnTo>
                <a:lnTo>
                  <a:pt x="65" y="5"/>
                </a:lnTo>
                <a:lnTo>
                  <a:pt x="62" y="3"/>
                </a:lnTo>
                <a:lnTo>
                  <a:pt x="60" y="0"/>
                </a:lnTo>
                <a:lnTo>
                  <a:pt x="57" y="0"/>
                </a:lnTo>
                <a:lnTo>
                  <a:pt x="8" y="0"/>
                </a:lnTo>
                <a:lnTo>
                  <a:pt x="8" y="0"/>
                </a:lnTo>
                <a:lnTo>
                  <a:pt x="5" y="0"/>
                </a:lnTo>
                <a:lnTo>
                  <a:pt x="2" y="3"/>
                </a:lnTo>
                <a:lnTo>
                  <a:pt x="0" y="5"/>
                </a:lnTo>
                <a:lnTo>
                  <a:pt x="0" y="8"/>
                </a:lnTo>
                <a:lnTo>
                  <a:pt x="0" y="57"/>
                </a:lnTo>
                <a:lnTo>
                  <a:pt x="0" y="57"/>
                </a:lnTo>
                <a:lnTo>
                  <a:pt x="0" y="60"/>
                </a:lnTo>
                <a:lnTo>
                  <a:pt x="2" y="63"/>
                </a:lnTo>
                <a:lnTo>
                  <a:pt x="5" y="64"/>
                </a:lnTo>
                <a:lnTo>
                  <a:pt x="8" y="65"/>
                </a:lnTo>
                <a:lnTo>
                  <a:pt x="8" y="65"/>
                </a:lnTo>
                <a:close/>
                <a:moveTo>
                  <a:pt x="57" y="245"/>
                </a:moveTo>
                <a:lnTo>
                  <a:pt x="15" y="245"/>
                </a:lnTo>
                <a:lnTo>
                  <a:pt x="15" y="203"/>
                </a:lnTo>
                <a:lnTo>
                  <a:pt x="15" y="203"/>
                </a:lnTo>
                <a:lnTo>
                  <a:pt x="15" y="200"/>
                </a:lnTo>
                <a:lnTo>
                  <a:pt x="13" y="198"/>
                </a:lnTo>
                <a:lnTo>
                  <a:pt x="12" y="195"/>
                </a:lnTo>
                <a:lnTo>
                  <a:pt x="8" y="195"/>
                </a:lnTo>
                <a:lnTo>
                  <a:pt x="8" y="195"/>
                </a:lnTo>
                <a:lnTo>
                  <a:pt x="5" y="195"/>
                </a:lnTo>
                <a:lnTo>
                  <a:pt x="2" y="198"/>
                </a:lnTo>
                <a:lnTo>
                  <a:pt x="0" y="200"/>
                </a:lnTo>
                <a:lnTo>
                  <a:pt x="0" y="203"/>
                </a:lnTo>
                <a:lnTo>
                  <a:pt x="0" y="252"/>
                </a:lnTo>
                <a:lnTo>
                  <a:pt x="0" y="252"/>
                </a:lnTo>
                <a:lnTo>
                  <a:pt x="0" y="255"/>
                </a:lnTo>
                <a:lnTo>
                  <a:pt x="2" y="258"/>
                </a:lnTo>
                <a:lnTo>
                  <a:pt x="5" y="259"/>
                </a:lnTo>
                <a:lnTo>
                  <a:pt x="8" y="260"/>
                </a:lnTo>
                <a:lnTo>
                  <a:pt x="57" y="260"/>
                </a:lnTo>
                <a:lnTo>
                  <a:pt x="57" y="260"/>
                </a:lnTo>
                <a:lnTo>
                  <a:pt x="60" y="259"/>
                </a:lnTo>
                <a:lnTo>
                  <a:pt x="62" y="258"/>
                </a:lnTo>
                <a:lnTo>
                  <a:pt x="65" y="255"/>
                </a:lnTo>
                <a:lnTo>
                  <a:pt x="65" y="252"/>
                </a:lnTo>
                <a:lnTo>
                  <a:pt x="65" y="252"/>
                </a:lnTo>
                <a:lnTo>
                  <a:pt x="65" y="249"/>
                </a:lnTo>
                <a:lnTo>
                  <a:pt x="62" y="246"/>
                </a:lnTo>
                <a:lnTo>
                  <a:pt x="60" y="245"/>
                </a:lnTo>
                <a:lnTo>
                  <a:pt x="57" y="245"/>
                </a:lnTo>
                <a:lnTo>
                  <a:pt x="57" y="245"/>
                </a:lnTo>
                <a:close/>
              </a:path>
            </a:pathLst>
          </a:custGeom>
          <a:solidFill>
            <a:srgbClr val="084CA1"/>
          </a:solidFill>
          <a:ln>
            <a:noFill/>
          </a:ln>
          <a:extLst/>
        </p:spPr>
        <p:txBody>
          <a:bodyPr vert="horz" wrap="square" lIns="91440" tIns="45720" rIns="91440" bIns="45720" numCol="1" anchor="ctr" anchorCtr="0" compatLnSpc="1">
            <a:prstTxWarp prst="textNoShape">
              <a:avLst/>
            </a:prstTxWarp>
          </a:bodyPr>
          <a:lstStyle/>
          <a:p>
            <a:pPr algn="ctr"/>
            <a:r>
              <a:rPr lang="zh-CN" altLang="en-US" sz="1800" b="1" dirty="0" smtClean="0">
                <a:solidFill>
                  <a:schemeClr val="bg1"/>
                </a:solidFill>
                <a:latin typeface="隶书" pitchFamily="49" charset="-122"/>
                <a:ea typeface="隶书" pitchFamily="49" charset="-122"/>
              </a:rPr>
              <a:t>理论依据</a:t>
            </a:r>
            <a:endParaRPr lang="zh-CN" altLang="en-US" sz="1800" b="1" dirty="0">
              <a:solidFill>
                <a:schemeClr val="bg1"/>
              </a:solidFill>
              <a:latin typeface="隶书" pitchFamily="49" charset="-122"/>
              <a:ea typeface="隶书" pitchFamily="49" charset="-122"/>
            </a:endParaRPr>
          </a:p>
        </p:txBody>
      </p:sp>
      <p:sp>
        <p:nvSpPr>
          <p:cNvPr id="18" name="Freeform 148"/>
          <p:cNvSpPr>
            <a:spLocks noEditPoints="1"/>
          </p:cNvSpPr>
          <p:nvPr/>
        </p:nvSpPr>
        <p:spPr bwMode="auto">
          <a:xfrm>
            <a:off x="1692200" y="3144694"/>
            <a:ext cx="692744" cy="707578"/>
          </a:xfrm>
          <a:custGeom>
            <a:avLst/>
            <a:gdLst>
              <a:gd name="T0" fmla="*/ 31 w 260"/>
              <a:gd name="T1" fmla="*/ 220 h 260"/>
              <a:gd name="T2" fmla="*/ 36 w 260"/>
              <a:gd name="T3" fmla="*/ 228 h 260"/>
              <a:gd name="T4" fmla="*/ 221 w 260"/>
              <a:gd name="T5" fmla="*/ 228 h 260"/>
              <a:gd name="T6" fmla="*/ 229 w 260"/>
              <a:gd name="T7" fmla="*/ 224 h 260"/>
              <a:gd name="T8" fmla="*/ 229 w 260"/>
              <a:gd name="T9" fmla="*/ 41 h 260"/>
              <a:gd name="T10" fmla="*/ 223 w 260"/>
              <a:gd name="T11" fmla="*/ 33 h 260"/>
              <a:gd name="T12" fmla="*/ 39 w 260"/>
              <a:gd name="T13" fmla="*/ 31 h 260"/>
              <a:gd name="T14" fmla="*/ 31 w 260"/>
              <a:gd name="T15" fmla="*/ 37 h 260"/>
              <a:gd name="T16" fmla="*/ 252 w 260"/>
              <a:gd name="T17" fmla="*/ 0 h 260"/>
              <a:gd name="T18" fmla="*/ 200 w 260"/>
              <a:gd name="T19" fmla="*/ 0 h 260"/>
              <a:gd name="T20" fmla="*/ 195 w 260"/>
              <a:gd name="T21" fmla="*/ 8 h 260"/>
              <a:gd name="T22" fmla="*/ 197 w 260"/>
              <a:gd name="T23" fmla="*/ 13 h 260"/>
              <a:gd name="T24" fmla="*/ 244 w 260"/>
              <a:gd name="T25" fmla="*/ 16 h 260"/>
              <a:gd name="T26" fmla="*/ 244 w 260"/>
              <a:gd name="T27" fmla="*/ 60 h 260"/>
              <a:gd name="T28" fmla="*/ 252 w 260"/>
              <a:gd name="T29" fmla="*/ 65 h 260"/>
              <a:gd name="T30" fmla="*/ 257 w 260"/>
              <a:gd name="T31" fmla="*/ 63 h 260"/>
              <a:gd name="T32" fmla="*/ 260 w 260"/>
              <a:gd name="T33" fmla="*/ 8 h 260"/>
              <a:gd name="T34" fmla="*/ 257 w 260"/>
              <a:gd name="T35" fmla="*/ 3 h 260"/>
              <a:gd name="T36" fmla="*/ 252 w 260"/>
              <a:gd name="T37" fmla="*/ 0 h 260"/>
              <a:gd name="T38" fmla="*/ 248 w 260"/>
              <a:gd name="T39" fmla="*/ 195 h 260"/>
              <a:gd name="T40" fmla="*/ 244 w 260"/>
              <a:gd name="T41" fmla="*/ 203 h 260"/>
              <a:gd name="T42" fmla="*/ 203 w 260"/>
              <a:gd name="T43" fmla="*/ 245 h 260"/>
              <a:gd name="T44" fmla="*/ 195 w 260"/>
              <a:gd name="T45" fmla="*/ 249 h 260"/>
              <a:gd name="T46" fmla="*/ 195 w 260"/>
              <a:gd name="T47" fmla="*/ 255 h 260"/>
              <a:gd name="T48" fmla="*/ 203 w 260"/>
              <a:gd name="T49" fmla="*/ 260 h 260"/>
              <a:gd name="T50" fmla="*/ 255 w 260"/>
              <a:gd name="T51" fmla="*/ 259 h 260"/>
              <a:gd name="T52" fmla="*/ 260 w 260"/>
              <a:gd name="T53" fmla="*/ 252 h 260"/>
              <a:gd name="T54" fmla="*/ 260 w 260"/>
              <a:gd name="T55" fmla="*/ 200 h 260"/>
              <a:gd name="T56" fmla="*/ 252 w 260"/>
              <a:gd name="T57" fmla="*/ 195 h 260"/>
              <a:gd name="T58" fmla="*/ 8 w 260"/>
              <a:gd name="T59" fmla="*/ 65 h 260"/>
              <a:gd name="T60" fmla="*/ 15 w 260"/>
              <a:gd name="T61" fmla="*/ 60 h 260"/>
              <a:gd name="T62" fmla="*/ 57 w 260"/>
              <a:gd name="T63" fmla="*/ 16 h 260"/>
              <a:gd name="T64" fmla="*/ 62 w 260"/>
              <a:gd name="T65" fmla="*/ 13 h 260"/>
              <a:gd name="T66" fmla="*/ 65 w 260"/>
              <a:gd name="T67" fmla="*/ 8 h 260"/>
              <a:gd name="T68" fmla="*/ 60 w 260"/>
              <a:gd name="T69" fmla="*/ 0 h 260"/>
              <a:gd name="T70" fmla="*/ 8 w 260"/>
              <a:gd name="T71" fmla="*/ 0 h 260"/>
              <a:gd name="T72" fmla="*/ 0 w 260"/>
              <a:gd name="T73" fmla="*/ 5 h 260"/>
              <a:gd name="T74" fmla="*/ 0 w 260"/>
              <a:gd name="T75" fmla="*/ 57 h 260"/>
              <a:gd name="T76" fmla="*/ 5 w 260"/>
              <a:gd name="T77" fmla="*/ 64 h 260"/>
              <a:gd name="T78" fmla="*/ 57 w 260"/>
              <a:gd name="T79" fmla="*/ 245 h 260"/>
              <a:gd name="T80" fmla="*/ 15 w 260"/>
              <a:gd name="T81" fmla="*/ 203 h 260"/>
              <a:gd name="T82" fmla="*/ 12 w 260"/>
              <a:gd name="T83" fmla="*/ 195 h 260"/>
              <a:gd name="T84" fmla="*/ 5 w 260"/>
              <a:gd name="T85" fmla="*/ 195 h 260"/>
              <a:gd name="T86" fmla="*/ 0 w 260"/>
              <a:gd name="T87" fmla="*/ 203 h 260"/>
              <a:gd name="T88" fmla="*/ 0 w 260"/>
              <a:gd name="T89" fmla="*/ 255 h 260"/>
              <a:gd name="T90" fmla="*/ 8 w 260"/>
              <a:gd name="T91" fmla="*/ 260 h 260"/>
              <a:gd name="T92" fmla="*/ 60 w 260"/>
              <a:gd name="T93" fmla="*/ 259 h 260"/>
              <a:gd name="T94" fmla="*/ 65 w 260"/>
              <a:gd name="T95" fmla="*/ 252 h 260"/>
              <a:gd name="T96" fmla="*/ 62 w 260"/>
              <a:gd name="T97" fmla="*/ 246 h 260"/>
              <a:gd name="T98" fmla="*/ 57 w 260"/>
              <a:gd name="T99" fmla="*/ 245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0" h="260">
                <a:moveTo>
                  <a:pt x="31" y="41"/>
                </a:moveTo>
                <a:lnTo>
                  <a:pt x="31" y="220"/>
                </a:lnTo>
                <a:lnTo>
                  <a:pt x="31" y="220"/>
                </a:lnTo>
                <a:lnTo>
                  <a:pt x="31" y="224"/>
                </a:lnTo>
                <a:lnTo>
                  <a:pt x="34" y="226"/>
                </a:lnTo>
                <a:lnTo>
                  <a:pt x="36" y="228"/>
                </a:lnTo>
                <a:lnTo>
                  <a:pt x="39" y="228"/>
                </a:lnTo>
                <a:lnTo>
                  <a:pt x="221" y="228"/>
                </a:lnTo>
                <a:lnTo>
                  <a:pt x="221" y="228"/>
                </a:lnTo>
                <a:lnTo>
                  <a:pt x="223" y="228"/>
                </a:lnTo>
                <a:lnTo>
                  <a:pt x="226" y="226"/>
                </a:lnTo>
                <a:lnTo>
                  <a:pt x="229" y="224"/>
                </a:lnTo>
                <a:lnTo>
                  <a:pt x="229" y="220"/>
                </a:lnTo>
                <a:lnTo>
                  <a:pt x="229" y="41"/>
                </a:lnTo>
                <a:lnTo>
                  <a:pt x="229" y="41"/>
                </a:lnTo>
                <a:lnTo>
                  <a:pt x="229" y="37"/>
                </a:lnTo>
                <a:lnTo>
                  <a:pt x="226" y="34"/>
                </a:lnTo>
                <a:lnTo>
                  <a:pt x="223" y="33"/>
                </a:lnTo>
                <a:lnTo>
                  <a:pt x="221" y="31"/>
                </a:lnTo>
                <a:lnTo>
                  <a:pt x="39" y="31"/>
                </a:lnTo>
                <a:lnTo>
                  <a:pt x="39" y="31"/>
                </a:lnTo>
                <a:lnTo>
                  <a:pt x="36" y="33"/>
                </a:lnTo>
                <a:lnTo>
                  <a:pt x="34" y="34"/>
                </a:lnTo>
                <a:lnTo>
                  <a:pt x="31" y="37"/>
                </a:lnTo>
                <a:lnTo>
                  <a:pt x="31" y="41"/>
                </a:lnTo>
                <a:lnTo>
                  <a:pt x="31" y="41"/>
                </a:lnTo>
                <a:close/>
                <a:moveTo>
                  <a:pt x="252" y="0"/>
                </a:moveTo>
                <a:lnTo>
                  <a:pt x="203" y="0"/>
                </a:lnTo>
                <a:lnTo>
                  <a:pt x="203" y="0"/>
                </a:lnTo>
                <a:lnTo>
                  <a:pt x="200" y="0"/>
                </a:lnTo>
                <a:lnTo>
                  <a:pt x="197" y="3"/>
                </a:lnTo>
                <a:lnTo>
                  <a:pt x="195" y="5"/>
                </a:lnTo>
                <a:lnTo>
                  <a:pt x="195" y="8"/>
                </a:lnTo>
                <a:lnTo>
                  <a:pt x="195" y="8"/>
                </a:lnTo>
                <a:lnTo>
                  <a:pt x="195" y="11"/>
                </a:lnTo>
                <a:lnTo>
                  <a:pt x="197" y="13"/>
                </a:lnTo>
                <a:lnTo>
                  <a:pt x="200" y="15"/>
                </a:lnTo>
                <a:lnTo>
                  <a:pt x="203" y="16"/>
                </a:lnTo>
                <a:lnTo>
                  <a:pt x="244" y="16"/>
                </a:lnTo>
                <a:lnTo>
                  <a:pt x="244" y="57"/>
                </a:lnTo>
                <a:lnTo>
                  <a:pt x="244" y="57"/>
                </a:lnTo>
                <a:lnTo>
                  <a:pt x="244" y="60"/>
                </a:lnTo>
                <a:lnTo>
                  <a:pt x="247" y="63"/>
                </a:lnTo>
                <a:lnTo>
                  <a:pt x="248" y="64"/>
                </a:lnTo>
                <a:lnTo>
                  <a:pt x="252" y="65"/>
                </a:lnTo>
                <a:lnTo>
                  <a:pt x="252" y="65"/>
                </a:lnTo>
                <a:lnTo>
                  <a:pt x="255" y="64"/>
                </a:lnTo>
                <a:lnTo>
                  <a:pt x="257" y="63"/>
                </a:lnTo>
                <a:lnTo>
                  <a:pt x="260" y="60"/>
                </a:lnTo>
                <a:lnTo>
                  <a:pt x="260" y="57"/>
                </a:lnTo>
                <a:lnTo>
                  <a:pt x="260" y="8"/>
                </a:lnTo>
                <a:lnTo>
                  <a:pt x="260" y="8"/>
                </a:lnTo>
                <a:lnTo>
                  <a:pt x="260" y="5"/>
                </a:lnTo>
                <a:lnTo>
                  <a:pt x="257" y="3"/>
                </a:lnTo>
                <a:lnTo>
                  <a:pt x="255" y="0"/>
                </a:lnTo>
                <a:lnTo>
                  <a:pt x="252" y="0"/>
                </a:lnTo>
                <a:lnTo>
                  <a:pt x="252" y="0"/>
                </a:lnTo>
                <a:close/>
                <a:moveTo>
                  <a:pt x="252" y="195"/>
                </a:moveTo>
                <a:lnTo>
                  <a:pt x="252" y="195"/>
                </a:lnTo>
                <a:lnTo>
                  <a:pt x="248" y="195"/>
                </a:lnTo>
                <a:lnTo>
                  <a:pt x="247" y="198"/>
                </a:lnTo>
                <a:lnTo>
                  <a:pt x="244" y="200"/>
                </a:lnTo>
                <a:lnTo>
                  <a:pt x="244" y="203"/>
                </a:lnTo>
                <a:lnTo>
                  <a:pt x="244" y="245"/>
                </a:lnTo>
                <a:lnTo>
                  <a:pt x="203" y="245"/>
                </a:lnTo>
                <a:lnTo>
                  <a:pt x="203" y="245"/>
                </a:lnTo>
                <a:lnTo>
                  <a:pt x="200" y="245"/>
                </a:lnTo>
                <a:lnTo>
                  <a:pt x="197" y="246"/>
                </a:lnTo>
                <a:lnTo>
                  <a:pt x="195" y="249"/>
                </a:lnTo>
                <a:lnTo>
                  <a:pt x="195" y="252"/>
                </a:lnTo>
                <a:lnTo>
                  <a:pt x="195" y="252"/>
                </a:lnTo>
                <a:lnTo>
                  <a:pt x="195" y="255"/>
                </a:lnTo>
                <a:lnTo>
                  <a:pt x="197" y="258"/>
                </a:lnTo>
                <a:lnTo>
                  <a:pt x="200" y="259"/>
                </a:lnTo>
                <a:lnTo>
                  <a:pt x="203" y="260"/>
                </a:lnTo>
                <a:lnTo>
                  <a:pt x="252" y="260"/>
                </a:lnTo>
                <a:lnTo>
                  <a:pt x="252" y="260"/>
                </a:lnTo>
                <a:lnTo>
                  <a:pt x="255" y="259"/>
                </a:lnTo>
                <a:lnTo>
                  <a:pt x="257" y="258"/>
                </a:lnTo>
                <a:lnTo>
                  <a:pt x="260" y="255"/>
                </a:lnTo>
                <a:lnTo>
                  <a:pt x="260" y="252"/>
                </a:lnTo>
                <a:lnTo>
                  <a:pt x="260" y="203"/>
                </a:lnTo>
                <a:lnTo>
                  <a:pt x="260" y="203"/>
                </a:lnTo>
                <a:lnTo>
                  <a:pt x="260" y="200"/>
                </a:lnTo>
                <a:lnTo>
                  <a:pt x="257" y="198"/>
                </a:lnTo>
                <a:lnTo>
                  <a:pt x="255" y="195"/>
                </a:lnTo>
                <a:lnTo>
                  <a:pt x="252" y="195"/>
                </a:lnTo>
                <a:lnTo>
                  <a:pt x="252" y="195"/>
                </a:lnTo>
                <a:close/>
                <a:moveTo>
                  <a:pt x="8" y="65"/>
                </a:moveTo>
                <a:lnTo>
                  <a:pt x="8" y="65"/>
                </a:lnTo>
                <a:lnTo>
                  <a:pt x="12" y="64"/>
                </a:lnTo>
                <a:lnTo>
                  <a:pt x="13" y="63"/>
                </a:lnTo>
                <a:lnTo>
                  <a:pt x="15" y="60"/>
                </a:lnTo>
                <a:lnTo>
                  <a:pt x="15" y="57"/>
                </a:lnTo>
                <a:lnTo>
                  <a:pt x="15" y="16"/>
                </a:lnTo>
                <a:lnTo>
                  <a:pt x="57" y="16"/>
                </a:lnTo>
                <a:lnTo>
                  <a:pt x="57" y="16"/>
                </a:lnTo>
                <a:lnTo>
                  <a:pt x="60" y="15"/>
                </a:lnTo>
                <a:lnTo>
                  <a:pt x="62" y="13"/>
                </a:lnTo>
                <a:lnTo>
                  <a:pt x="65" y="11"/>
                </a:lnTo>
                <a:lnTo>
                  <a:pt x="65" y="8"/>
                </a:lnTo>
                <a:lnTo>
                  <a:pt x="65" y="8"/>
                </a:lnTo>
                <a:lnTo>
                  <a:pt x="65" y="5"/>
                </a:lnTo>
                <a:lnTo>
                  <a:pt x="62" y="3"/>
                </a:lnTo>
                <a:lnTo>
                  <a:pt x="60" y="0"/>
                </a:lnTo>
                <a:lnTo>
                  <a:pt x="57" y="0"/>
                </a:lnTo>
                <a:lnTo>
                  <a:pt x="8" y="0"/>
                </a:lnTo>
                <a:lnTo>
                  <a:pt x="8" y="0"/>
                </a:lnTo>
                <a:lnTo>
                  <a:pt x="5" y="0"/>
                </a:lnTo>
                <a:lnTo>
                  <a:pt x="2" y="3"/>
                </a:lnTo>
                <a:lnTo>
                  <a:pt x="0" y="5"/>
                </a:lnTo>
                <a:lnTo>
                  <a:pt x="0" y="8"/>
                </a:lnTo>
                <a:lnTo>
                  <a:pt x="0" y="57"/>
                </a:lnTo>
                <a:lnTo>
                  <a:pt x="0" y="57"/>
                </a:lnTo>
                <a:lnTo>
                  <a:pt x="0" y="60"/>
                </a:lnTo>
                <a:lnTo>
                  <a:pt x="2" y="63"/>
                </a:lnTo>
                <a:lnTo>
                  <a:pt x="5" y="64"/>
                </a:lnTo>
                <a:lnTo>
                  <a:pt x="8" y="65"/>
                </a:lnTo>
                <a:lnTo>
                  <a:pt x="8" y="65"/>
                </a:lnTo>
                <a:close/>
                <a:moveTo>
                  <a:pt x="57" y="245"/>
                </a:moveTo>
                <a:lnTo>
                  <a:pt x="15" y="245"/>
                </a:lnTo>
                <a:lnTo>
                  <a:pt x="15" y="203"/>
                </a:lnTo>
                <a:lnTo>
                  <a:pt x="15" y="203"/>
                </a:lnTo>
                <a:lnTo>
                  <a:pt x="15" y="200"/>
                </a:lnTo>
                <a:lnTo>
                  <a:pt x="13" y="198"/>
                </a:lnTo>
                <a:lnTo>
                  <a:pt x="12" y="195"/>
                </a:lnTo>
                <a:lnTo>
                  <a:pt x="8" y="195"/>
                </a:lnTo>
                <a:lnTo>
                  <a:pt x="8" y="195"/>
                </a:lnTo>
                <a:lnTo>
                  <a:pt x="5" y="195"/>
                </a:lnTo>
                <a:lnTo>
                  <a:pt x="2" y="198"/>
                </a:lnTo>
                <a:lnTo>
                  <a:pt x="0" y="200"/>
                </a:lnTo>
                <a:lnTo>
                  <a:pt x="0" y="203"/>
                </a:lnTo>
                <a:lnTo>
                  <a:pt x="0" y="252"/>
                </a:lnTo>
                <a:lnTo>
                  <a:pt x="0" y="252"/>
                </a:lnTo>
                <a:lnTo>
                  <a:pt x="0" y="255"/>
                </a:lnTo>
                <a:lnTo>
                  <a:pt x="2" y="258"/>
                </a:lnTo>
                <a:lnTo>
                  <a:pt x="5" y="259"/>
                </a:lnTo>
                <a:lnTo>
                  <a:pt x="8" y="260"/>
                </a:lnTo>
                <a:lnTo>
                  <a:pt x="57" y="260"/>
                </a:lnTo>
                <a:lnTo>
                  <a:pt x="57" y="260"/>
                </a:lnTo>
                <a:lnTo>
                  <a:pt x="60" y="259"/>
                </a:lnTo>
                <a:lnTo>
                  <a:pt x="62" y="258"/>
                </a:lnTo>
                <a:lnTo>
                  <a:pt x="65" y="255"/>
                </a:lnTo>
                <a:lnTo>
                  <a:pt x="65" y="252"/>
                </a:lnTo>
                <a:lnTo>
                  <a:pt x="65" y="252"/>
                </a:lnTo>
                <a:lnTo>
                  <a:pt x="65" y="249"/>
                </a:lnTo>
                <a:lnTo>
                  <a:pt x="62" y="246"/>
                </a:lnTo>
                <a:lnTo>
                  <a:pt x="60" y="245"/>
                </a:lnTo>
                <a:lnTo>
                  <a:pt x="57" y="245"/>
                </a:lnTo>
                <a:lnTo>
                  <a:pt x="57" y="245"/>
                </a:lnTo>
                <a:close/>
              </a:path>
            </a:pathLst>
          </a:custGeom>
          <a:solidFill>
            <a:srgbClr val="084CA1"/>
          </a:solidFill>
          <a:ln>
            <a:noFill/>
          </a:ln>
          <a:extLst/>
        </p:spPr>
        <p:txBody>
          <a:bodyPr vert="horz" wrap="square" lIns="91440" tIns="45720" rIns="91440" bIns="45720" numCol="1" anchor="ctr" anchorCtr="0" compatLnSpc="1">
            <a:prstTxWarp prst="textNoShape">
              <a:avLst/>
            </a:prstTxWarp>
          </a:bodyPr>
          <a:lstStyle/>
          <a:p>
            <a:pPr algn="ctr"/>
            <a:r>
              <a:rPr lang="zh-CN" altLang="en-US" sz="1800" b="1" dirty="0" smtClean="0">
                <a:solidFill>
                  <a:schemeClr val="bg1"/>
                </a:solidFill>
                <a:latin typeface="隶书" pitchFamily="49" charset="-122"/>
                <a:ea typeface="隶书" pitchFamily="49" charset="-122"/>
              </a:rPr>
              <a:t>特征</a:t>
            </a:r>
            <a:endParaRPr lang="zh-CN" altLang="en-US" sz="1800" b="1" dirty="0">
              <a:solidFill>
                <a:schemeClr val="bg1"/>
              </a:solidFill>
              <a:latin typeface="隶书" pitchFamily="49" charset="-122"/>
              <a:ea typeface="隶书" pitchFamily="49" charset="-122"/>
            </a:endParaRPr>
          </a:p>
        </p:txBody>
      </p:sp>
      <p:sp>
        <p:nvSpPr>
          <p:cNvPr id="22" name="TextBox 21"/>
          <p:cNvSpPr txBox="1"/>
          <p:nvPr/>
        </p:nvSpPr>
        <p:spPr>
          <a:xfrm>
            <a:off x="2681463" y="4009062"/>
            <a:ext cx="6206773" cy="1015663"/>
          </a:xfrm>
          <a:prstGeom prst="rect">
            <a:avLst/>
          </a:prstGeom>
          <a:noFill/>
        </p:spPr>
        <p:txBody>
          <a:bodyPr wrap="square" rtlCol="0">
            <a:spAutoFit/>
          </a:bodyPr>
          <a:lstStyle/>
          <a:p>
            <a:pPr lvl="0" defTabSz="914400">
              <a:lnSpc>
                <a:spcPct val="150000"/>
              </a:lnSpc>
            </a:pPr>
            <a:r>
              <a:rPr lang="zh-CN" altLang="en-US" sz="2000" dirty="0">
                <a:latin typeface="微软雅黑" pitchFamily="34" charset="-122"/>
                <a:ea typeface="微软雅黑" pitchFamily="34" charset="-122"/>
              </a:rPr>
              <a:t>企业在某一特定日期所拥有或控制的经济</a:t>
            </a:r>
            <a:r>
              <a:rPr lang="zh-CN" altLang="en-US" sz="2000" dirty="0" smtClean="0">
                <a:latin typeface="微软雅黑" pitchFamily="34" charset="-122"/>
                <a:ea typeface="微软雅黑" pitchFamily="34" charset="-122"/>
              </a:rPr>
              <a:t>资源、所</a:t>
            </a:r>
            <a:r>
              <a:rPr lang="zh-CN" altLang="en-US" sz="2000" dirty="0">
                <a:latin typeface="微软雅黑" pitchFamily="34" charset="-122"/>
                <a:ea typeface="微软雅黑" pitchFamily="34" charset="-122"/>
              </a:rPr>
              <a:t>承担的现时义务和所有者对净资产的要求权。</a:t>
            </a:r>
            <a:endParaRPr kumimoji="0" lang="zh-CN" altLang="en-US" sz="2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23" name="Freeform 148"/>
          <p:cNvSpPr>
            <a:spLocks noEditPoints="1"/>
          </p:cNvSpPr>
          <p:nvPr/>
        </p:nvSpPr>
        <p:spPr bwMode="auto">
          <a:xfrm>
            <a:off x="1692200" y="4163105"/>
            <a:ext cx="692744" cy="707578"/>
          </a:xfrm>
          <a:custGeom>
            <a:avLst/>
            <a:gdLst>
              <a:gd name="T0" fmla="*/ 31 w 260"/>
              <a:gd name="T1" fmla="*/ 220 h 260"/>
              <a:gd name="T2" fmla="*/ 36 w 260"/>
              <a:gd name="T3" fmla="*/ 228 h 260"/>
              <a:gd name="T4" fmla="*/ 221 w 260"/>
              <a:gd name="T5" fmla="*/ 228 h 260"/>
              <a:gd name="T6" fmla="*/ 229 w 260"/>
              <a:gd name="T7" fmla="*/ 224 h 260"/>
              <a:gd name="T8" fmla="*/ 229 w 260"/>
              <a:gd name="T9" fmla="*/ 41 h 260"/>
              <a:gd name="T10" fmla="*/ 223 w 260"/>
              <a:gd name="T11" fmla="*/ 33 h 260"/>
              <a:gd name="T12" fmla="*/ 39 w 260"/>
              <a:gd name="T13" fmla="*/ 31 h 260"/>
              <a:gd name="T14" fmla="*/ 31 w 260"/>
              <a:gd name="T15" fmla="*/ 37 h 260"/>
              <a:gd name="T16" fmla="*/ 252 w 260"/>
              <a:gd name="T17" fmla="*/ 0 h 260"/>
              <a:gd name="T18" fmla="*/ 200 w 260"/>
              <a:gd name="T19" fmla="*/ 0 h 260"/>
              <a:gd name="T20" fmla="*/ 195 w 260"/>
              <a:gd name="T21" fmla="*/ 8 h 260"/>
              <a:gd name="T22" fmla="*/ 197 w 260"/>
              <a:gd name="T23" fmla="*/ 13 h 260"/>
              <a:gd name="T24" fmla="*/ 244 w 260"/>
              <a:gd name="T25" fmla="*/ 16 h 260"/>
              <a:gd name="T26" fmla="*/ 244 w 260"/>
              <a:gd name="T27" fmla="*/ 60 h 260"/>
              <a:gd name="T28" fmla="*/ 252 w 260"/>
              <a:gd name="T29" fmla="*/ 65 h 260"/>
              <a:gd name="T30" fmla="*/ 257 w 260"/>
              <a:gd name="T31" fmla="*/ 63 h 260"/>
              <a:gd name="T32" fmla="*/ 260 w 260"/>
              <a:gd name="T33" fmla="*/ 8 h 260"/>
              <a:gd name="T34" fmla="*/ 257 w 260"/>
              <a:gd name="T35" fmla="*/ 3 h 260"/>
              <a:gd name="T36" fmla="*/ 252 w 260"/>
              <a:gd name="T37" fmla="*/ 0 h 260"/>
              <a:gd name="T38" fmla="*/ 248 w 260"/>
              <a:gd name="T39" fmla="*/ 195 h 260"/>
              <a:gd name="T40" fmla="*/ 244 w 260"/>
              <a:gd name="T41" fmla="*/ 203 h 260"/>
              <a:gd name="T42" fmla="*/ 203 w 260"/>
              <a:gd name="T43" fmla="*/ 245 h 260"/>
              <a:gd name="T44" fmla="*/ 195 w 260"/>
              <a:gd name="T45" fmla="*/ 249 h 260"/>
              <a:gd name="T46" fmla="*/ 195 w 260"/>
              <a:gd name="T47" fmla="*/ 255 h 260"/>
              <a:gd name="T48" fmla="*/ 203 w 260"/>
              <a:gd name="T49" fmla="*/ 260 h 260"/>
              <a:gd name="T50" fmla="*/ 255 w 260"/>
              <a:gd name="T51" fmla="*/ 259 h 260"/>
              <a:gd name="T52" fmla="*/ 260 w 260"/>
              <a:gd name="T53" fmla="*/ 252 h 260"/>
              <a:gd name="T54" fmla="*/ 260 w 260"/>
              <a:gd name="T55" fmla="*/ 200 h 260"/>
              <a:gd name="T56" fmla="*/ 252 w 260"/>
              <a:gd name="T57" fmla="*/ 195 h 260"/>
              <a:gd name="T58" fmla="*/ 8 w 260"/>
              <a:gd name="T59" fmla="*/ 65 h 260"/>
              <a:gd name="T60" fmla="*/ 15 w 260"/>
              <a:gd name="T61" fmla="*/ 60 h 260"/>
              <a:gd name="T62" fmla="*/ 57 w 260"/>
              <a:gd name="T63" fmla="*/ 16 h 260"/>
              <a:gd name="T64" fmla="*/ 62 w 260"/>
              <a:gd name="T65" fmla="*/ 13 h 260"/>
              <a:gd name="T66" fmla="*/ 65 w 260"/>
              <a:gd name="T67" fmla="*/ 8 h 260"/>
              <a:gd name="T68" fmla="*/ 60 w 260"/>
              <a:gd name="T69" fmla="*/ 0 h 260"/>
              <a:gd name="T70" fmla="*/ 8 w 260"/>
              <a:gd name="T71" fmla="*/ 0 h 260"/>
              <a:gd name="T72" fmla="*/ 0 w 260"/>
              <a:gd name="T73" fmla="*/ 5 h 260"/>
              <a:gd name="T74" fmla="*/ 0 w 260"/>
              <a:gd name="T75" fmla="*/ 57 h 260"/>
              <a:gd name="T76" fmla="*/ 5 w 260"/>
              <a:gd name="T77" fmla="*/ 64 h 260"/>
              <a:gd name="T78" fmla="*/ 57 w 260"/>
              <a:gd name="T79" fmla="*/ 245 h 260"/>
              <a:gd name="T80" fmla="*/ 15 w 260"/>
              <a:gd name="T81" fmla="*/ 203 h 260"/>
              <a:gd name="T82" fmla="*/ 12 w 260"/>
              <a:gd name="T83" fmla="*/ 195 h 260"/>
              <a:gd name="T84" fmla="*/ 5 w 260"/>
              <a:gd name="T85" fmla="*/ 195 h 260"/>
              <a:gd name="T86" fmla="*/ 0 w 260"/>
              <a:gd name="T87" fmla="*/ 203 h 260"/>
              <a:gd name="T88" fmla="*/ 0 w 260"/>
              <a:gd name="T89" fmla="*/ 255 h 260"/>
              <a:gd name="T90" fmla="*/ 8 w 260"/>
              <a:gd name="T91" fmla="*/ 260 h 260"/>
              <a:gd name="T92" fmla="*/ 60 w 260"/>
              <a:gd name="T93" fmla="*/ 259 h 260"/>
              <a:gd name="T94" fmla="*/ 65 w 260"/>
              <a:gd name="T95" fmla="*/ 252 h 260"/>
              <a:gd name="T96" fmla="*/ 62 w 260"/>
              <a:gd name="T97" fmla="*/ 246 h 260"/>
              <a:gd name="T98" fmla="*/ 57 w 260"/>
              <a:gd name="T99" fmla="*/ 245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0" h="260">
                <a:moveTo>
                  <a:pt x="31" y="41"/>
                </a:moveTo>
                <a:lnTo>
                  <a:pt x="31" y="220"/>
                </a:lnTo>
                <a:lnTo>
                  <a:pt x="31" y="220"/>
                </a:lnTo>
                <a:lnTo>
                  <a:pt x="31" y="224"/>
                </a:lnTo>
                <a:lnTo>
                  <a:pt x="34" y="226"/>
                </a:lnTo>
                <a:lnTo>
                  <a:pt x="36" y="228"/>
                </a:lnTo>
                <a:lnTo>
                  <a:pt x="39" y="228"/>
                </a:lnTo>
                <a:lnTo>
                  <a:pt x="221" y="228"/>
                </a:lnTo>
                <a:lnTo>
                  <a:pt x="221" y="228"/>
                </a:lnTo>
                <a:lnTo>
                  <a:pt x="223" y="228"/>
                </a:lnTo>
                <a:lnTo>
                  <a:pt x="226" y="226"/>
                </a:lnTo>
                <a:lnTo>
                  <a:pt x="229" y="224"/>
                </a:lnTo>
                <a:lnTo>
                  <a:pt x="229" y="220"/>
                </a:lnTo>
                <a:lnTo>
                  <a:pt x="229" y="41"/>
                </a:lnTo>
                <a:lnTo>
                  <a:pt x="229" y="41"/>
                </a:lnTo>
                <a:lnTo>
                  <a:pt x="229" y="37"/>
                </a:lnTo>
                <a:lnTo>
                  <a:pt x="226" y="34"/>
                </a:lnTo>
                <a:lnTo>
                  <a:pt x="223" y="33"/>
                </a:lnTo>
                <a:lnTo>
                  <a:pt x="221" y="31"/>
                </a:lnTo>
                <a:lnTo>
                  <a:pt x="39" y="31"/>
                </a:lnTo>
                <a:lnTo>
                  <a:pt x="39" y="31"/>
                </a:lnTo>
                <a:lnTo>
                  <a:pt x="36" y="33"/>
                </a:lnTo>
                <a:lnTo>
                  <a:pt x="34" y="34"/>
                </a:lnTo>
                <a:lnTo>
                  <a:pt x="31" y="37"/>
                </a:lnTo>
                <a:lnTo>
                  <a:pt x="31" y="41"/>
                </a:lnTo>
                <a:lnTo>
                  <a:pt x="31" y="41"/>
                </a:lnTo>
                <a:close/>
                <a:moveTo>
                  <a:pt x="252" y="0"/>
                </a:moveTo>
                <a:lnTo>
                  <a:pt x="203" y="0"/>
                </a:lnTo>
                <a:lnTo>
                  <a:pt x="203" y="0"/>
                </a:lnTo>
                <a:lnTo>
                  <a:pt x="200" y="0"/>
                </a:lnTo>
                <a:lnTo>
                  <a:pt x="197" y="3"/>
                </a:lnTo>
                <a:lnTo>
                  <a:pt x="195" y="5"/>
                </a:lnTo>
                <a:lnTo>
                  <a:pt x="195" y="8"/>
                </a:lnTo>
                <a:lnTo>
                  <a:pt x="195" y="8"/>
                </a:lnTo>
                <a:lnTo>
                  <a:pt x="195" y="11"/>
                </a:lnTo>
                <a:lnTo>
                  <a:pt x="197" y="13"/>
                </a:lnTo>
                <a:lnTo>
                  <a:pt x="200" y="15"/>
                </a:lnTo>
                <a:lnTo>
                  <a:pt x="203" y="16"/>
                </a:lnTo>
                <a:lnTo>
                  <a:pt x="244" y="16"/>
                </a:lnTo>
                <a:lnTo>
                  <a:pt x="244" y="57"/>
                </a:lnTo>
                <a:lnTo>
                  <a:pt x="244" y="57"/>
                </a:lnTo>
                <a:lnTo>
                  <a:pt x="244" y="60"/>
                </a:lnTo>
                <a:lnTo>
                  <a:pt x="247" y="63"/>
                </a:lnTo>
                <a:lnTo>
                  <a:pt x="248" y="64"/>
                </a:lnTo>
                <a:lnTo>
                  <a:pt x="252" y="65"/>
                </a:lnTo>
                <a:lnTo>
                  <a:pt x="252" y="65"/>
                </a:lnTo>
                <a:lnTo>
                  <a:pt x="255" y="64"/>
                </a:lnTo>
                <a:lnTo>
                  <a:pt x="257" y="63"/>
                </a:lnTo>
                <a:lnTo>
                  <a:pt x="260" y="60"/>
                </a:lnTo>
                <a:lnTo>
                  <a:pt x="260" y="57"/>
                </a:lnTo>
                <a:lnTo>
                  <a:pt x="260" y="8"/>
                </a:lnTo>
                <a:lnTo>
                  <a:pt x="260" y="8"/>
                </a:lnTo>
                <a:lnTo>
                  <a:pt x="260" y="5"/>
                </a:lnTo>
                <a:lnTo>
                  <a:pt x="257" y="3"/>
                </a:lnTo>
                <a:lnTo>
                  <a:pt x="255" y="0"/>
                </a:lnTo>
                <a:lnTo>
                  <a:pt x="252" y="0"/>
                </a:lnTo>
                <a:lnTo>
                  <a:pt x="252" y="0"/>
                </a:lnTo>
                <a:close/>
                <a:moveTo>
                  <a:pt x="252" y="195"/>
                </a:moveTo>
                <a:lnTo>
                  <a:pt x="252" y="195"/>
                </a:lnTo>
                <a:lnTo>
                  <a:pt x="248" y="195"/>
                </a:lnTo>
                <a:lnTo>
                  <a:pt x="247" y="198"/>
                </a:lnTo>
                <a:lnTo>
                  <a:pt x="244" y="200"/>
                </a:lnTo>
                <a:lnTo>
                  <a:pt x="244" y="203"/>
                </a:lnTo>
                <a:lnTo>
                  <a:pt x="244" y="245"/>
                </a:lnTo>
                <a:lnTo>
                  <a:pt x="203" y="245"/>
                </a:lnTo>
                <a:lnTo>
                  <a:pt x="203" y="245"/>
                </a:lnTo>
                <a:lnTo>
                  <a:pt x="200" y="245"/>
                </a:lnTo>
                <a:lnTo>
                  <a:pt x="197" y="246"/>
                </a:lnTo>
                <a:lnTo>
                  <a:pt x="195" y="249"/>
                </a:lnTo>
                <a:lnTo>
                  <a:pt x="195" y="252"/>
                </a:lnTo>
                <a:lnTo>
                  <a:pt x="195" y="252"/>
                </a:lnTo>
                <a:lnTo>
                  <a:pt x="195" y="255"/>
                </a:lnTo>
                <a:lnTo>
                  <a:pt x="197" y="258"/>
                </a:lnTo>
                <a:lnTo>
                  <a:pt x="200" y="259"/>
                </a:lnTo>
                <a:lnTo>
                  <a:pt x="203" y="260"/>
                </a:lnTo>
                <a:lnTo>
                  <a:pt x="252" y="260"/>
                </a:lnTo>
                <a:lnTo>
                  <a:pt x="252" y="260"/>
                </a:lnTo>
                <a:lnTo>
                  <a:pt x="255" y="259"/>
                </a:lnTo>
                <a:lnTo>
                  <a:pt x="257" y="258"/>
                </a:lnTo>
                <a:lnTo>
                  <a:pt x="260" y="255"/>
                </a:lnTo>
                <a:lnTo>
                  <a:pt x="260" y="252"/>
                </a:lnTo>
                <a:lnTo>
                  <a:pt x="260" y="203"/>
                </a:lnTo>
                <a:lnTo>
                  <a:pt x="260" y="203"/>
                </a:lnTo>
                <a:lnTo>
                  <a:pt x="260" y="200"/>
                </a:lnTo>
                <a:lnTo>
                  <a:pt x="257" y="198"/>
                </a:lnTo>
                <a:lnTo>
                  <a:pt x="255" y="195"/>
                </a:lnTo>
                <a:lnTo>
                  <a:pt x="252" y="195"/>
                </a:lnTo>
                <a:lnTo>
                  <a:pt x="252" y="195"/>
                </a:lnTo>
                <a:close/>
                <a:moveTo>
                  <a:pt x="8" y="65"/>
                </a:moveTo>
                <a:lnTo>
                  <a:pt x="8" y="65"/>
                </a:lnTo>
                <a:lnTo>
                  <a:pt x="12" y="64"/>
                </a:lnTo>
                <a:lnTo>
                  <a:pt x="13" y="63"/>
                </a:lnTo>
                <a:lnTo>
                  <a:pt x="15" y="60"/>
                </a:lnTo>
                <a:lnTo>
                  <a:pt x="15" y="57"/>
                </a:lnTo>
                <a:lnTo>
                  <a:pt x="15" y="16"/>
                </a:lnTo>
                <a:lnTo>
                  <a:pt x="57" y="16"/>
                </a:lnTo>
                <a:lnTo>
                  <a:pt x="57" y="16"/>
                </a:lnTo>
                <a:lnTo>
                  <a:pt x="60" y="15"/>
                </a:lnTo>
                <a:lnTo>
                  <a:pt x="62" y="13"/>
                </a:lnTo>
                <a:lnTo>
                  <a:pt x="65" y="11"/>
                </a:lnTo>
                <a:lnTo>
                  <a:pt x="65" y="8"/>
                </a:lnTo>
                <a:lnTo>
                  <a:pt x="65" y="8"/>
                </a:lnTo>
                <a:lnTo>
                  <a:pt x="65" y="5"/>
                </a:lnTo>
                <a:lnTo>
                  <a:pt x="62" y="3"/>
                </a:lnTo>
                <a:lnTo>
                  <a:pt x="60" y="0"/>
                </a:lnTo>
                <a:lnTo>
                  <a:pt x="57" y="0"/>
                </a:lnTo>
                <a:lnTo>
                  <a:pt x="8" y="0"/>
                </a:lnTo>
                <a:lnTo>
                  <a:pt x="8" y="0"/>
                </a:lnTo>
                <a:lnTo>
                  <a:pt x="5" y="0"/>
                </a:lnTo>
                <a:lnTo>
                  <a:pt x="2" y="3"/>
                </a:lnTo>
                <a:lnTo>
                  <a:pt x="0" y="5"/>
                </a:lnTo>
                <a:lnTo>
                  <a:pt x="0" y="8"/>
                </a:lnTo>
                <a:lnTo>
                  <a:pt x="0" y="57"/>
                </a:lnTo>
                <a:lnTo>
                  <a:pt x="0" y="57"/>
                </a:lnTo>
                <a:lnTo>
                  <a:pt x="0" y="60"/>
                </a:lnTo>
                <a:lnTo>
                  <a:pt x="2" y="63"/>
                </a:lnTo>
                <a:lnTo>
                  <a:pt x="5" y="64"/>
                </a:lnTo>
                <a:lnTo>
                  <a:pt x="8" y="65"/>
                </a:lnTo>
                <a:lnTo>
                  <a:pt x="8" y="65"/>
                </a:lnTo>
                <a:close/>
                <a:moveTo>
                  <a:pt x="57" y="245"/>
                </a:moveTo>
                <a:lnTo>
                  <a:pt x="15" y="245"/>
                </a:lnTo>
                <a:lnTo>
                  <a:pt x="15" y="203"/>
                </a:lnTo>
                <a:lnTo>
                  <a:pt x="15" y="203"/>
                </a:lnTo>
                <a:lnTo>
                  <a:pt x="15" y="200"/>
                </a:lnTo>
                <a:lnTo>
                  <a:pt x="13" y="198"/>
                </a:lnTo>
                <a:lnTo>
                  <a:pt x="12" y="195"/>
                </a:lnTo>
                <a:lnTo>
                  <a:pt x="8" y="195"/>
                </a:lnTo>
                <a:lnTo>
                  <a:pt x="8" y="195"/>
                </a:lnTo>
                <a:lnTo>
                  <a:pt x="5" y="195"/>
                </a:lnTo>
                <a:lnTo>
                  <a:pt x="2" y="198"/>
                </a:lnTo>
                <a:lnTo>
                  <a:pt x="0" y="200"/>
                </a:lnTo>
                <a:lnTo>
                  <a:pt x="0" y="203"/>
                </a:lnTo>
                <a:lnTo>
                  <a:pt x="0" y="252"/>
                </a:lnTo>
                <a:lnTo>
                  <a:pt x="0" y="252"/>
                </a:lnTo>
                <a:lnTo>
                  <a:pt x="0" y="255"/>
                </a:lnTo>
                <a:lnTo>
                  <a:pt x="2" y="258"/>
                </a:lnTo>
                <a:lnTo>
                  <a:pt x="5" y="259"/>
                </a:lnTo>
                <a:lnTo>
                  <a:pt x="8" y="260"/>
                </a:lnTo>
                <a:lnTo>
                  <a:pt x="57" y="260"/>
                </a:lnTo>
                <a:lnTo>
                  <a:pt x="57" y="260"/>
                </a:lnTo>
                <a:lnTo>
                  <a:pt x="60" y="259"/>
                </a:lnTo>
                <a:lnTo>
                  <a:pt x="62" y="258"/>
                </a:lnTo>
                <a:lnTo>
                  <a:pt x="65" y="255"/>
                </a:lnTo>
                <a:lnTo>
                  <a:pt x="65" y="252"/>
                </a:lnTo>
                <a:lnTo>
                  <a:pt x="65" y="252"/>
                </a:lnTo>
                <a:lnTo>
                  <a:pt x="65" y="249"/>
                </a:lnTo>
                <a:lnTo>
                  <a:pt x="62" y="246"/>
                </a:lnTo>
                <a:lnTo>
                  <a:pt x="60" y="245"/>
                </a:lnTo>
                <a:lnTo>
                  <a:pt x="57" y="245"/>
                </a:lnTo>
                <a:lnTo>
                  <a:pt x="57" y="245"/>
                </a:lnTo>
                <a:close/>
              </a:path>
            </a:pathLst>
          </a:custGeom>
          <a:solidFill>
            <a:srgbClr val="084CA1"/>
          </a:solidFill>
          <a:ln>
            <a:noFill/>
          </a:ln>
          <a:extLst/>
        </p:spPr>
        <p:txBody>
          <a:bodyPr vert="horz" wrap="square" lIns="91440" tIns="45720" rIns="91440" bIns="45720" numCol="1" anchor="ctr" anchorCtr="0" compatLnSpc="1">
            <a:prstTxWarp prst="textNoShape">
              <a:avLst/>
            </a:prstTxWarp>
          </a:bodyPr>
          <a:lstStyle/>
          <a:p>
            <a:pPr algn="ctr"/>
            <a:r>
              <a:rPr lang="zh-CN" altLang="en-US" sz="1800" b="1" dirty="0" smtClean="0">
                <a:solidFill>
                  <a:schemeClr val="bg1"/>
                </a:solidFill>
                <a:latin typeface="隶书" pitchFamily="49" charset="-122"/>
                <a:ea typeface="隶书" pitchFamily="49" charset="-122"/>
              </a:rPr>
              <a:t>反映内容</a:t>
            </a:r>
            <a:endParaRPr lang="zh-CN" altLang="en-US" sz="1800" b="1" dirty="0">
              <a:solidFill>
                <a:schemeClr val="bg1"/>
              </a:solidFill>
              <a:latin typeface="隶书" pitchFamily="49" charset="-122"/>
              <a:ea typeface="隶书" pitchFamily="49" charset="-122"/>
            </a:endParaRPr>
          </a:p>
        </p:txBody>
      </p:sp>
    </p:spTree>
    <p:custDataLst>
      <p:tags r:id="rId1"/>
    </p:custDataLst>
    <p:extLst>
      <p:ext uri="{BB962C8B-B14F-4D97-AF65-F5344CB8AC3E}">
        <p14:creationId xmlns:p14="http://schemas.microsoft.com/office/powerpoint/2010/main" val="4202097935"/>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2319998579"/>
              </p:ext>
            </p:extLst>
          </p:nvPr>
        </p:nvGraphicFramePr>
        <p:xfrm>
          <a:off x="3595688" y="746392"/>
          <a:ext cx="5175778" cy="3953364"/>
        </p:xfrm>
        <a:graphic>
          <a:graphicData uri="http://schemas.openxmlformats.org/drawingml/2006/table">
            <a:tbl>
              <a:tblPr>
                <a:tableStyleId>{E8B1032C-EA38-4F05-BA0D-38AFFFC7BED3}</a:tableStyleId>
              </a:tblPr>
              <a:tblGrid>
                <a:gridCol w="2941156"/>
                <a:gridCol w="1117311"/>
                <a:gridCol w="1117311"/>
              </a:tblGrid>
              <a:tr h="329447">
                <a:tc>
                  <a:txBody>
                    <a:bodyPr/>
                    <a:lstStyle/>
                    <a:p>
                      <a:pPr algn="ctr" fontAlgn="ctr"/>
                      <a:r>
                        <a:rPr lang="zh-CN" altLang="en-US" sz="1800" b="0" i="0" u="none" strike="noStrike" dirty="0">
                          <a:solidFill>
                            <a:srgbClr val="000000"/>
                          </a:solidFill>
                          <a:effectLst/>
                          <a:latin typeface="微软雅黑" pitchFamily="34" charset="-122"/>
                          <a:ea typeface="微软雅黑" pitchFamily="34" charset="-122"/>
                        </a:rPr>
                        <a:t>负债和所有者</a:t>
                      </a:r>
                      <a:r>
                        <a:rPr lang="zh-CN" altLang="en-US" sz="1800" b="0" i="0" u="none" strike="noStrike" dirty="0" smtClean="0">
                          <a:solidFill>
                            <a:srgbClr val="000000"/>
                          </a:solidFill>
                          <a:effectLst/>
                          <a:latin typeface="微软雅黑" pitchFamily="34" charset="-122"/>
                          <a:ea typeface="微软雅黑" pitchFamily="34" charset="-122"/>
                        </a:rPr>
                        <a:t>权益</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b="0" i="0" u="none" strike="noStrike">
                          <a:solidFill>
                            <a:srgbClr val="000000"/>
                          </a:solidFill>
                          <a:effectLst/>
                          <a:latin typeface="微软雅黑" pitchFamily="34" charset="-122"/>
                          <a:ea typeface="微软雅黑" pitchFamily="34" charset="-122"/>
                        </a:rPr>
                        <a:t>期末余额</a:t>
                      </a:r>
                    </a:p>
                  </a:txBody>
                  <a:tcPr marL="9525" marR="9525" marT="9525" marB="0" anchor="ctr"/>
                </a:tc>
                <a:tc>
                  <a:txBody>
                    <a:bodyPr/>
                    <a:lstStyle/>
                    <a:p>
                      <a:pPr algn="ctr" fontAlgn="ctr"/>
                      <a:r>
                        <a:rPr lang="zh-CN" altLang="en-US" sz="1800" b="0" i="0" u="none" strike="noStrike">
                          <a:solidFill>
                            <a:srgbClr val="000000"/>
                          </a:solidFill>
                          <a:effectLst/>
                          <a:latin typeface="微软雅黑" pitchFamily="34" charset="-122"/>
                          <a:ea typeface="微软雅黑" pitchFamily="34" charset="-122"/>
                        </a:rPr>
                        <a:t>年初余额</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所有者权益（或股东权益）：</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实收资本（或股本）</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其他权益工具</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其中：优先股</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永续债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资本公积</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减：库存股</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其他综合收益</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盈余公积</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未分配利润</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所有者</a:t>
                      </a:r>
                      <a:r>
                        <a:rPr lang="zh-CN" altLang="en-US" sz="1800" b="0" i="0" u="none" strike="noStrike" dirty="0" smtClean="0">
                          <a:solidFill>
                            <a:srgbClr val="000000"/>
                          </a:solidFill>
                          <a:effectLst/>
                          <a:latin typeface="微软雅黑" pitchFamily="34" charset="-122"/>
                          <a:ea typeface="微软雅黑" pitchFamily="34" charset="-122"/>
                        </a:rPr>
                        <a:t>权益合计</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b="0" i="0" u="none" strike="noStrike" dirty="0">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dirty="0">
                          <a:solidFill>
                            <a:srgbClr val="000000"/>
                          </a:solidFill>
                          <a:effectLst/>
                          <a:latin typeface="微软雅黑" pitchFamily="34" charset="-122"/>
                          <a:ea typeface="微软雅黑" pitchFamily="34" charset="-122"/>
                        </a:rPr>
                        <a:t>　</a:t>
                      </a:r>
                    </a:p>
                  </a:txBody>
                  <a:tcPr marL="9525" marR="9525" marT="95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22" name="组合 21"/>
          <p:cNvGrpSpPr/>
          <p:nvPr/>
        </p:nvGrpSpPr>
        <p:grpSpPr>
          <a:xfrm>
            <a:off x="198121" y="2299879"/>
            <a:ext cx="3217472" cy="1338828"/>
            <a:chOff x="1503515" y="2342298"/>
            <a:chExt cx="3217709" cy="1338447"/>
          </a:xfrm>
        </p:grpSpPr>
        <p:sp>
          <p:nvSpPr>
            <p:cNvPr id="23" name="矩形 22"/>
            <p:cNvSpPr/>
            <p:nvPr/>
          </p:nvSpPr>
          <p:spPr>
            <a:xfrm>
              <a:off x="1503515" y="2342298"/>
              <a:ext cx="3217709" cy="1338447"/>
            </a:xfrm>
            <a:prstGeom prst="rect">
              <a:avLst/>
            </a:prstGeom>
            <a:ln w="19050">
              <a:solidFill>
                <a:srgbClr val="084CA1"/>
              </a:solidFill>
              <a:prstDash val="dashDot"/>
            </a:ln>
          </p:spPr>
          <p:txBody>
            <a:bodyPr wrap="square">
              <a:spAutoFit/>
            </a:bodyPr>
            <a:lstStyle/>
            <a:p>
              <a:pPr>
                <a:lnSpc>
                  <a:spcPct val="150000"/>
                </a:lnSpc>
              </a:pPr>
              <a:r>
                <a:rPr lang="zh-CN" altLang="en-US" sz="1800" b="1" dirty="0">
                  <a:latin typeface="Microsoft YaHei"/>
                  <a:ea typeface="Microsoft YaHei"/>
                  <a:sym typeface="Microsoft YaHei"/>
                </a:rPr>
                <a:t>其他权益工具</a:t>
              </a:r>
              <a:endParaRPr lang="zh-CN" altLang="en-US" sz="1800" b="1"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en-US" altLang="zh-CN" sz="1800" dirty="0" smtClean="0">
                  <a:latin typeface="Microsoft YaHei"/>
                  <a:ea typeface="Microsoft YaHei"/>
                  <a:sym typeface="Microsoft YaHei"/>
                </a:rPr>
                <a:t>“</a:t>
              </a:r>
              <a:r>
                <a:rPr lang="zh-CN" altLang="en-US" sz="1800" dirty="0" smtClean="0">
                  <a:latin typeface="Microsoft YaHei"/>
                  <a:ea typeface="Microsoft YaHei"/>
                  <a:sym typeface="Microsoft YaHei"/>
                </a:rPr>
                <a:t>其他权益工具</a:t>
              </a:r>
              <a:r>
                <a:rPr lang="en-US" altLang="zh-CN" sz="1800" dirty="0" smtClean="0">
                  <a:latin typeface="Microsoft YaHei"/>
                  <a:ea typeface="Microsoft YaHei"/>
                  <a:sym typeface="Microsoft YaHei"/>
                </a:rPr>
                <a:t>”</a:t>
              </a:r>
              <a:r>
                <a:rPr lang="zh-CN" altLang="en-US" sz="1800" dirty="0">
                  <a:latin typeface="Microsoft YaHei"/>
                  <a:ea typeface="Microsoft YaHei"/>
                  <a:sym typeface="Microsoft YaHei"/>
                </a:rPr>
                <a:t>科目期末</a:t>
              </a:r>
              <a:r>
                <a:rPr lang="zh-CN" altLang="en-US" sz="1800" dirty="0" smtClean="0">
                  <a:latin typeface="Microsoft YaHei"/>
                  <a:ea typeface="Microsoft YaHei"/>
                  <a:sym typeface="Microsoft YaHei"/>
                </a:rPr>
                <a:t>余额</a:t>
              </a:r>
              <a:endParaRPr lang="en-US" altLang="zh-CN" sz="1800" dirty="0">
                <a:latin typeface="Microsoft YaHei"/>
                <a:ea typeface="Microsoft YaHei"/>
                <a:sym typeface="Microsoft YaHei"/>
              </a:endParaRPr>
            </a:p>
          </p:txBody>
        </p:sp>
        <p:cxnSp>
          <p:nvCxnSpPr>
            <p:cNvPr id="24" name="直接连接符 23"/>
            <p:cNvCxnSpPr/>
            <p:nvPr/>
          </p:nvCxnSpPr>
          <p:spPr>
            <a:xfrm>
              <a:off x="1615338" y="2757070"/>
              <a:ext cx="1497031"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2006888" y="1764084"/>
            <a:ext cx="3290324" cy="646853"/>
            <a:chOff x="3130550" y="2512909"/>
            <a:chExt cx="3005104" cy="646771"/>
          </a:xfrm>
        </p:grpSpPr>
        <p:sp>
          <p:nvSpPr>
            <p:cNvPr id="27" name="矩形 26"/>
            <p:cNvSpPr/>
            <p:nvPr/>
          </p:nvSpPr>
          <p:spPr bwMode="auto">
            <a:xfrm>
              <a:off x="4679383" y="2512909"/>
              <a:ext cx="1456271" cy="287963"/>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28" name="直接连接符 27"/>
            <p:cNvCxnSpPr/>
            <p:nvPr/>
          </p:nvCxnSpPr>
          <p:spPr>
            <a:xfrm flipH="1" flipV="1">
              <a:off x="3232758" y="2623258"/>
              <a:ext cx="1446626" cy="2"/>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3222531" y="2638425"/>
              <a:ext cx="0" cy="285318"/>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30" name="椭圆 29"/>
            <p:cNvSpPr/>
            <p:nvPr/>
          </p:nvSpPr>
          <p:spPr bwMode="auto">
            <a:xfrm>
              <a:off x="3130550" y="2974989"/>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Tree>
    <p:custDataLst>
      <p:tags r:id="rId1"/>
    </p:custDataLst>
    <p:extLst>
      <p:ext uri="{BB962C8B-B14F-4D97-AF65-F5344CB8AC3E}">
        <p14:creationId xmlns:p14="http://schemas.microsoft.com/office/powerpoint/2010/main" val="4202695822"/>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968520735"/>
              </p:ext>
            </p:extLst>
          </p:nvPr>
        </p:nvGraphicFramePr>
        <p:xfrm>
          <a:off x="3595688" y="746392"/>
          <a:ext cx="5175778" cy="3953364"/>
        </p:xfrm>
        <a:graphic>
          <a:graphicData uri="http://schemas.openxmlformats.org/drawingml/2006/table">
            <a:tbl>
              <a:tblPr>
                <a:tableStyleId>{E8B1032C-EA38-4F05-BA0D-38AFFFC7BED3}</a:tableStyleId>
              </a:tblPr>
              <a:tblGrid>
                <a:gridCol w="2941156"/>
                <a:gridCol w="1117311"/>
                <a:gridCol w="1117311"/>
              </a:tblGrid>
              <a:tr h="329447">
                <a:tc>
                  <a:txBody>
                    <a:bodyPr/>
                    <a:lstStyle/>
                    <a:p>
                      <a:pPr algn="ctr" fontAlgn="ctr"/>
                      <a:r>
                        <a:rPr lang="zh-CN" altLang="en-US" sz="1800" b="0" i="0" u="none" strike="noStrike" dirty="0">
                          <a:solidFill>
                            <a:srgbClr val="000000"/>
                          </a:solidFill>
                          <a:effectLst/>
                          <a:latin typeface="微软雅黑" pitchFamily="34" charset="-122"/>
                          <a:ea typeface="微软雅黑" pitchFamily="34" charset="-122"/>
                        </a:rPr>
                        <a:t>负债和所有者</a:t>
                      </a:r>
                      <a:r>
                        <a:rPr lang="zh-CN" altLang="en-US" sz="1800" b="0" i="0" u="none" strike="noStrike" dirty="0" smtClean="0">
                          <a:solidFill>
                            <a:srgbClr val="000000"/>
                          </a:solidFill>
                          <a:effectLst/>
                          <a:latin typeface="微软雅黑" pitchFamily="34" charset="-122"/>
                          <a:ea typeface="微软雅黑" pitchFamily="34" charset="-122"/>
                        </a:rPr>
                        <a:t>权益</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b="0" i="0" u="none" strike="noStrike">
                          <a:solidFill>
                            <a:srgbClr val="000000"/>
                          </a:solidFill>
                          <a:effectLst/>
                          <a:latin typeface="微软雅黑" pitchFamily="34" charset="-122"/>
                          <a:ea typeface="微软雅黑" pitchFamily="34" charset="-122"/>
                        </a:rPr>
                        <a:t>期末余额</a:t>
                      </a:r>
                    </a:p>
                  </a:txBody>
                  <a:tcPr marL="9525" marR="9525" marT="9525" marB="0" anchor="ctr"/>
                </a:tc>
                <a:tc>
                  <a:txBody>
                    <a:bodyPr/>
                    <a:lstStyle/>
                    <a:p>
                      <a:pPr algn="ctr" fontAlgn="ctr"/>
                      <a:r>
                        <a:rPr lang="zh-CN" altLang="en-US" sz="1800" b="0" i="0" u="none" strike="noStrike">
                          <a:solidFill>
                            <a:srgbClr val="000000"/>
                          </a:solidFill>
                          <a:effectLst/>
                          <a:latin typeface="微软雅黑" pitchFamily="34" charset="-122"/>
                          <a:ea typeface="微软雅黑" pitchFamily="34" charset="-122"/>
                        </a:rPr>
                        <a:t>年初余额</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所有者权益（或股东权益）：</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实收资本（或股本）</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其他权益工具</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其中：优先股</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永续债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资本公积</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减：库存股</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其他综合收益</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盈余公积</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未分配利润</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所有者</a:t>
                      </a:r>
                      <a:r>
                        <a:rPr lang="zh-CN" altLang="en-US" sz="1800" b="0" i="0" u="none" strike="noStrike" dirty="0" smtClean="0">
                          <a:solidFill>
                            <a:srgbClr val="000000"/>
                          </a:solidFill>
                          <a:effectLst/>
                          <a:latin typeface="微软雅黑" pitchFamily="34" charset="-122"/>
                          <a:ea typeface="微软雅黑" pitchFamily="34" charset="-122"/>
                        </a:rPr>
                        <a:t>权益合计</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b="0" i="0" u="none" strike="noStrike" dirty="0">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dirty="0">
                          <a:solidFill>
                            <a:srgbClr val="000000"/>
                          </a:solidFill>
                          <a:effectLst/>
                          <a:latin typeface="微软雅黑" pitchFamily="34" charset="-122"/>
                          <a:ea typeface="微软雅黑" pitchFamily="34" charset="-122"/>
                        </a:rPr>
                        <a:t>　</a:t>
                      </a:r>
                    </a:p>
                  </a:txBody>
                  <a:tcPr marL="9525" marR="9525" marT="95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22" name="组合 21"/>
          <p:cNvGrpSpPr/>
          <p:nvPr/>
        </p:nvGrpSpPr>
        <p:grpSpPr>
          <a:xfrm>
            <a:off x="198121" y="3293138"/>
            <a:ext cx="3217472" cy="923330"/>
            <a:chOff x="1503515" y="2342298"/>
            <a:chExt cx="3217709" cy="923067"/>
          </a:xfrm>
        </p:grpSpPr>
        <p:sp>
          <p:nvSpPr>
            <p:cNvPr id="23" name="矩形 22"/>
            <p:cNvSpPr/>
            <p:nvPr/>
          </p:nvSpPr>
          <p:spPr>
            <a:xfrm>
              <a:off x="1503515" y="2342298"/>
              <a:ext cx="3217709" cy="923067"/>
            </a:xfrm>
            <a:prstGeom prst="rect">
              <a:avLst/>
            </a:prstGeom>
            <a:ln w="19050">
              <a:solidFill>
                <a:srgbClr val="084CA1"/>
              </a:solidFill>
              <a:prstDash val="dashDot"/>
            </a:ln>
          </p:spPr>
          <p:txBody>
            <a:bodyPr wrap="square">
              <a:spAutoFit/>
            </a:bodyPr>
            <a:lstStyle/>
            <a:p>
              <a:pPr>
                <a:lnSpc>
                  <a:spcPct val="150000"/>
                </a:lnSpc>
              </a:pPr>
              <a:r>
                <a:rPr lang="zh-CN" altLang="en-US" sz="1800" b="1" dirty="0">
                  <a:latin typeface="Microsoft YaHei"/>
                  <a:ea typeface="Microsoft YaHei"/>
                  <a:sym typeface="Microsoft YaHei"/>
                </a:rPr>
                <a:t>资本公积</a:t>
              </a:r>
              <a:endParaRPr lang="zh-CN" altLang="en-US" sz="1800" b="1"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en-US" altLang="zh-CN" sz="1800" dirty="0" smtClean="0">
                  <a:latin typeface="Microsoft YaHei"/>
                  <a:ea typeface="Microsoft YaHei"/>
                  <a:sym typeface="Microsoft YaHei"/>
                </a:rPr>
                <a:t>“</a:t>
              </a:r>
              <a:r>
                <a:rPr lang="zh-CN" altLang="en-US" sz="1800" dirty="0">
                  <a:latin typeface="Microsoft YaHei"/>
                  <a:ea typeface="Microsoft YaHei"/>
                  <a:sym typeface="Microsoft YaHei"/>
                </a:rPr>
                <a:t>资本公积</a:t>
              </a:r>
              <a:r>
                <a:rPr lang="en-US" altLang="zh-CN" sz="1800" dirty="0" smtClean="0">
                  <a:latin typeface="Microsoft YaHei"/>
                  <a:ea typeface="Microsoft YaHei"/>
                  <a:sym typeface="Microsoft YaHei"/>
                </a:rPr>
                <a:t>”</a:t>
              </a:r>
              <a:r>
                <a:rPr lang="zh-CN" altLang="en-US" sz="1800" dirty="0">
                  <a:latin typeface="Microsoft YaHei"/>
                  <a:ea typeface="Microsoft YaHei"/>
                  <a:sym typeface="Microsoft YaHei"/>
                </a:rPr>
                <a:t>科目期末</a:t>
              </a:r>
              <a:r>
                <a:rPr lang="zh-CN" altLang="en-US" sz="1800" dirty="0" smtClean="0">
                  <a:latin typeface="Microsoft YaHei"/>
                  <a:ea typeface="Microsoft YaHei"/>
                  <a:sym typeface="Microsoft YaHei"/>
                </a:rPr>
                <a:t>余额</a:t>
              </a:r>
              <a:endParaRPr lang="en-US" altLang="zh-CN" sz="1800" dirty="0">
                <a:latin typeface="Microsoft YaHei"/>
                <a:ea typeface="Microsoft YaHei"/>
                <a:sym typeface="Microsoft YaHei"/>
              </a:endParaRPr>
            </a:p>
          </p:txBody>
        </p:sp>
        <p:cxnSp>
          <p:nvCxnSpPr>
            <p:cNvPr id="24" name="直接连接符 23"/>
            <p:cNvCxnSpPr/>
            <p:nvPr/>
          </p:nvCxnSpPr>
          <p:spPr>
            <a:xfrm>
              <a:off x="1615338" y="2757070"/>
              <a:ext cx="923820"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2006888" y="2757342"/>
            <a:ext cx="2817359" cy="646853"/>
            <a:chOff x="3130550" y="2512909"/>
            <a:chExt cx="2573138" cy="646771"/>
          </a:xfrm>
        </p:grpSpPr>
        <p:sp>
          <p:nvSpPr>
            <p:cNvPr id="27" name="矩形 26"/>
            <p:cNvSpPr/>
            <p:nvPr/>
          </p:nvSpPr>
          <p:spPr bwMode="auto">
            <a:xfrm>
              <a:off x="4679383" y="2512909"/>
              <a:ext cx="1024305" cy="287963"/>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28" name="直接连接符 27"/>
            <p:cNvCxnSpPr/>
            <p:nvPr/>
          </p:nvCxnSpPr>
          <p:spPr>
            <a:xfrm flipH="1" flipV="1">
              <a:off x="3232758" y="2623258"/>
              <a:ext cx="1446626" cy="2"/>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3222531" y="2638425"/>
              <a:ext cx="0" cy="285318"/>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30" name="椭圆 29"/>
            <p:cNvSpPr/>
            <p:nvPr/>
          </p:nvSpPr>
          <p:spPr bwMode="auto">
            <a:xfrm>
              <a:off x="3130550" y="2974989"/>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Tree>
    <p:custDataLst>
      <p:tags r:id="rId1"/>
    </p:custDataLst>
    <p:extLst>
      <p:ext uri="{BB962C8B-B14F-4D97-AF65-F5344CB8AC3E}">
        <p14:creationId xmlns:p14="http://schemas.microsoft.com/office/powerpoint/2010/main" val="3362169037"/>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3343366228"/>
              </p:ext>
            </p:extLst>
          </p:nvPr>
        </p:nvGraphicFramePr>
        <p:xfrm>
          <a:off x="3595688" y="746392"/>
          <a:ext cx="5175778" cy="3953364"/>
        </p:xfrm>
        <a:graphic>
          <a:graphicData uri="http://schemas.openxmlformats.org/drawingml/2006/table">
            <a:tbl>
              <a:tblPr>
                <a:tableStyleId>{E8B1032C-EA38-4F05-BA0D-38AFFFC7BED3}</a:tableStyleId>
              </a:tblPr>
              <a:tblGrid>
                <a:gridCol w="2941156"/>
                <a:gridCol w="1117311"/>
                <a:gridCol w="1117311"/>
              </a:tblGrid>
              <a:tr h="329447">
                <a:tc>
                  <a:txBody>
                    <a:bodyPr/>
                    <a:lstStyle/>
                    <a:p>
                      <a:pPr algn="ctr" fontAlgn="ctr"/>
                      <a:r>
                        <a:rPr lang="zh-CN" altLang="en-US" sz="1800" b="0" i="0" u="none" strike="noStrike" dirty="0">
                          <a:solidFill>
                            <a:srgbClr val="000000"/>
                          </a:solidFill>
                          <a:effectLst/>
                          <a:latin typeface="微软雅黑" pitchFamily="34" charset="-122"/>
                          <a:ea typeface="微软雅黑" pitchFamily="34" charset="-122"/>
                        </a:rPr>
                        <a:t>负债和所有者</a:t>
                      </a:r>
                      <a:r>
                        <a:rPr lang="zh-CN" altLang="en-US" sz="1800" b="0" i="0" u="none" strike="noStrike" dirty="0" smtClean="0">
                          <a:solidFill>
                            <a:srgbClr val="000000"/>
                          </a:solidFill>
                          <a:effectLst/>
                          <a:latin typeface="微软雅黑" pitchFamily="34" charset="-122"/>
                          <a:ea typeface="微软雅黑" pitchFamily="34" charset="-122"/>
                        </a:rPr>
                        <a:t>权益</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b="0" i="0" u="none" strike="noStrike">
                          <a:solidFill>
                            <a:srgbClr val="000000"/>
                          </a:solidFill>
                          <a:effectLst/>
                          <a:latin typeface="微软雅黑" pitchFamily="34" charset="-122"/>
                          <a:ea typeface="微软雅黑" pitchFamily="34" charset="-122"/>
                        </a:rPr>
                        <a:t>期末余额</a:t>
                      </a:r>
                    </a:p>
                  </a:txBody>
                  <a:tcPr marL="9525" marR="9525" marT="9525" marB="0" anchor="ctr"/>
                </a:tc>
                <a:tc>
                  <a:txBody>
                    <a:bodyPr/>
                    <a:lstStyle/>
                    <a:p>
                      <a:pPr algn="ctr" fontAlgn="ctr"/>
                      <a:r>
                        <a:rPr lang="zh-CN" altLang="en-US" sz="1800" b="0" i="0" u="none" strike="noStrike">
                          <a:solidFill>
                            <a:srgbClr val="000000"/>
                          </a:solidFill>
                          <a:effectLst/>
                          <a:latin typeface="微软雅黑" pitchFamily="34" charset="-122"/>
                          <a:ea typeface="微软雅黑" pitchFamily="34" charset="-122"/>
                        </a:rPr>
                        <a:t>年初余额</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所有者权益（或股东权益）：</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实收资本（或股本）</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其他权益工具</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其中：优先股</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永续债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资本公积</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减：库存股</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其他综合收益</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盈余公积</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未分配利润</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所有者</a:t>
                      </a:r>
                      <a:r>
                        <a:rPr lang="zh-CN" altLang="en-US" sz="1800" b="0" i="0" u="none" strike="noStrike" dirty="0" smtClean="0">
                          <a:solidFill>
                            <a:srgbClr val="000000"/>
                          </a:solidFill>
                          <a:effectLst/>
                          <a:latin typeface="微软雅黑" pitchFamily="34" charset="-122"/>
                          <a:ea typeface="微软雅黑" pitchFamily="34" charset="-122"/>
                        </a:rPr>
                        <a:t>权益合计</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b="0" i="0" u="none" strike="noStrike" dirty="0">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dirty="0">
                          <a:solidFill>
                            <a:srgbClr val="000000"/>
                          </a:solidFill>
                          <a:effectLst/>
                          <a:latin typeface="微软雅黑" pitchFamily="34" charset="-122"/>
                          <a:ea typeface="微软雅黑" pitchFamily="34" charset="-122"/>
                        </a:rPr>
                        <a:t>　</a:t>
                      </a:r>
                    </a:p>
                  </a:txBody>
                  <a:tcPr marL="9525" marR="9525" marT="95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22" name="组合 21"/>
          <p:cNvGrpSpPr/>
          <p:nvPr/>
        </p:nvGrpSpPr>
        <p:grpSpPr>
          <a:xfrm>
            <a:off x="198121" y="2851689"/>
            <a:ext cx="3217472" cy="1338828"/>
            <a:chOff x="1503515" y="2342298"/>
            <a:chExt cx="3217709" cy="1338447"/>
          </a:xfrm>
        </p:grpSpPr>
        <p:sp>
          <p:nvSpPr>
            <p:cNvPr id="23" name="矩形 22"/>
            <p:cNvSpPr/>
            <p:nvPr/>
          </p:nvSpPr>
          <p:spPr>
            <a:xfrm>
              <a:off x="1503515" y="2342298"/>
              <a:ext cx="3217709" cy="1338447"/>
            </a:xfrm>
            <a:prstGeom prst="rect">
              <a:avLst/>
            </a:prstGeom>
            <a:ln w="19050">
              <a:solidFill>
                <a:srgbClr val="084CA1"/>
              </a:solidFill>
              <a:prstDash val="dashDot"/>
            </a:ln>
          </p:spPr>
          <p:txBody>
            <a:bodyPr wrap="square">
              <a:spAutoFit/>
            </a:bodyPr>
            <a:lstStyle/>
            <a:p>
              <a:pPr>
                <a:lnSpc>
                  <a:spcPct val="150000"/>
                </a:lnSpc>
              </a:pPr>
              <a:r>
                <a:rPr lang="zh-CN" altLang="en-US" sz="1800" b="1" dirty="0">
                  <a:latin typeface="Microsoft YaHei"/>
                  <a:ea typeface="Microsoft YaHei"/>
                  <a:sym typeface="Microsoft YaHei"/>
                </a:rPr>
                <a:t>其他综合收益</a:t>
              </a:r>
              <a:endParaRPr lang="zh-CN" altLang="en-US" sz="1800" b="1"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en-US" altLang="zh-CN" sz="1800" dirty="0" smtClean="0">
                  <a:latin typeface="Microsoft YaHei"/>
                  <a:ea typeface="Microsoft YaHei"/>
                  <a:sym typeface="Microsoft YaHei"/>
                </a:rPr>
                <a:t>“</a:t>
              </a:r>
              <a:r>
                <a:rPr lang="zh-CN" altLang="en-US" sz="1800" dirty="0" smtClean="0">
                  <a:latin typeface="Microsoft YaHei"/>
                  <a:ea typeface="Microsoft YaHei"/>
                  <a:sym typeface="Microsoft YaHei"/>
                </a:rPr>
                <a:t>其他综合收益</a:t>
              </a:r>
              <a:r>
                <a:rPr lang="en-US" altLang="zh-CN" sz="1800" dirty="0" smtClean="0">
                  <a:latin typeface="Microsoft YaHei"/>
                  <a:ea typeface="Microsoft YaHei"/>
                  <a:sym typeface="Microsoft YaHei"/>
                </a:rPr>
                <a:t>”</a:t>
              </a:r>
              <a:r>
                <a:rPr lang="zh-CN" altLang="en-US" sz="1800" dirty="0">
                  <a:latin typeface="Microsoft YaHei"/>
                  <a:ea typeface="Microsoft YaHei"/>
                  <a:sym typeface="Microsoft YaHei"/>
                </a:rPr>
                <a:t>科目期末</a:t>
              </a:r>
              <a:r>
                <a:rPr lang="zh-CN" altLang="en-US" sz="1800" dirty="0" smtClean="0">
                  <a:latin typeface="Microsoft YaHei"/>
                  <a:ea typeface="Microsoft YaHei"/>
                  <a:sym typeface="Microsoft YaHei"/>
                </a:rPr>
                <a:t>余额</a:t>
              </a:r>
              <a:endParaRPr lang="en-US" altLang="zh-CN" sz="1800" dirty="0">
                <a:latin typeface="Microsoft YaHei"/>
                <a:ea typeface="Microsoft YaHei"/>
                <a:sym typeface="Microsoft YaHei"/>
              </a:endParaRPr>
            </a:p>
          </p:txBody>
        </p:sp>
        <p:cxnSp>
          <p:nvCxnSpPr>
            <p:cNvPr id="24" name="直接连接符 23"/>
            <p:cNvCxnSpPr/>
            <p:nvPr/>
          </p:nvCxnSpPr>
          <p:spPr>
            <a:xfrm>
              <a:off x="1615338" y="2757070"/>
              <a:ext cx="1497031"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3314484" y="3419518"/>
            <a:ext cx="1951201" cy="288000"/>
            <a:chOff x="4324797" y="2512909"/>
            <a:chExt cx="1782062" cy="287963"/>
          </a:xfrm>
        </p:grpSpPr>
        <p:sp>
          <p:nvSpPr>
            <p:cNvPr id="27" name="矩形 26"/>
            <p:cNvSpPr/>
            <p:nvPr/>
          </p:nvSpPr>
          <p:spPr bwMode="auto">
            <a:xfrm>
              <a:off x="4679383" y="2512909"/>
              <a:ext cx="1427476" cy="287963"/>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28" name="直接连接符 27"/>
            <p:cNvCxnSpPr/>
            <p:nvPr/>
          </p:nvCxnSpPr>
          <p:spPr>
            <a:xfrm flipH="1">
              <a:off x="4417142" y="2623260"/>
              <a:ext cx="262242" cy="0"/>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30" name="椭圆 29"/>
            <p:cNvSpPr/>
            <p:nvPr/>
          </p:nvSpPr>
          <p:spPr bwMode="auto">
            <a:xfrm>
              <a:off x="4324797" y="2512909"/>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Tree>
    <p:custDataLst>
      <p:tags r:id="rId1"/>
    </p:custDataLst>
    <p:extLst>
      <p:ext uri="{BB962C8B-B14F-4D97-AF65-F5344CB8AC3E}">
        <p14:creationId xmlns:p14="http://schemas.microsoft.com/office/powerpoint/2010/main" val="171006933"/>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1264785315"/>
              </p:ext>
            </p:extLst>
          </p:nvPr>
        </p:nvGraphicFramePr>
        <p:xfrm>
          <a:off x="3595688" y="746392"/>
          <a:ext cx="5175778" cy="3953364"/>
        </p:xfrm>
        <a:graphic>
          <a:graphicData uri="http://schemas.openxmlformats.org/drawingml/2006/table">
            <a:tbl>
              <a:tblPr>
                <a:tableStyleId>{E8B1032C-EA38-4F05-BA0D-38AFFFC7BED3}</a:tableStyleId>
              </a:tblPr>
              <a:tblGrid>
                <a:gridCol w="2941156"/>
                <a:gridCol w="1117311"/>
                <a:gridCol w="1117311"/>
              </a:tblGrid>
              <a:tr h="329447">
                <a:tc>
                  <a:txBody>
                    <a:bodyPr/>
                    <a:lstStyle/>
                    <a:p>
                      <a:pPr algn="ctr" fontAlgn="ctr"/>
                      <a:r>
                        <a:rPr lang="zh-CN" altLang="en-US" sz="1800" b="0" i="0" u="none" strike="noStrike" dirty="0">
                          <a:solidFill>
                            <a:srgbClr val="000000"/>
                          </a:solidFill>
                          <a:effectLst/>
                          <a:latin typeface="微软雅黑" pitchFamily="34" charset="-122"/>
                          <a:ea typeface="微软雅黑" pitchFamily="34" charset="-122"/>
                        </a:rPr>
                        <a:t>负债和所有者</a:t>
                      </a:r>
                      <a:r>
                        <a:rPr lang="zh-CN" altLang="en-US" sz="1800" b="0" i="0" u="none" strike="noStrike" dirty="0" smtClean="0">
                          <a:solidFill>
                            <a:srgbClr val="000000"/>
                          </a:solidFill>
                          <a:effectLst/>
                          <a:latin typeface="微软雅黑" pitchFamily="34" charset="-122"/>
                          <a:ea typeface="微软雅黑" pitchFamily="34" charset="-122"/>
                        </a:rPr>
                        <a:t>权益</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b="0" i="0" u="none" strike="noStrike">
                          <a:solidFill>
                            <a:srgbClr val="000000"/>
                          </a:solidFill>
                          <a:effectLst/>
                          <a:latin typeface="微软雅黑" pitchFamily="34" charset="-122"/>
                          <a:ea typeface="微软雅黑" pitchFamily="34" charset="-122"/>
                        </a:rPr>
                        <a:t>期末余额</a:t>
                      </a:r>
                    </a:p>
                  </a:txBody>
                  <a:tcPr marL="9525" marR="9525" marT="9525" marB="0" anchor="ctr"/>
                </a:tc>
                <a:tc>
                  <a:txBody>
                    <a:bodyPr/>
                    <a:lstStyle/>
                    <a:p>
                      <a:pPr algn="ctr" fontAlgn="ctr"/>
                      <a:r>
                        <a:rPr lang="zh-CN" altLang="en-US" sz="1800" b="0" i="0" u="none" strike="noStrike">
                          <a:solidFill>
                            <a:srgbClr val="000000"/>
                          </a:solidFill>
                          <a:effectLst/>
                          <a:latin typeface="微软雅黑" pitchFamily="34" charset="-122"/>
                          <a:ea typeface="微软雅黑" pitchFamily="34" charset="-122"/>
                        </a:rPr>
                        <a:t>年初余额</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所有者权益（或股东权益）：</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实收资本（或股本）</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其他权益工具</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其中：优先股</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永续债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资本公积</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减：库存股</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其他综合收益</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盈余公积</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未分配利润</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所有者</a:t>
                      </a:r>
                      <a:r>
                        <a:rPr lang="zh-CN" altLang="en-US" sz="1800" b="0" i="0" u="none" strike="noStrike" dirty="0" smtClean="0">
                          <a:solidFill>
                            <a:srgbClr val="000000"/>
                          </a:solidFill>
                          <a:effectLst/>
                          <a:latin typeface="微软雅黑" pitchFamily="34" charset="-122"/>
                          <a:ea typeface="微软雅黑" pitchFamily="34" charset="-122"/>
                        </a:rPr>
                        <a:t>权益合计</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b="0" i="0" u="none" strike="noStrike" dirty="0">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dirty="0">
                          <a:solidFill>
                            <a:srgbClr val="000000"/>
                          </a:solidFill>
                          <a:effectLst/>
                          <a:latin typeface="微软雅黑" pitchFamily="34" charset="-122"/>
                          <a:ea typeface="微软雅黑" pitchFamily="34" charset="-122"/>
                        </a:rPr>
                        <a:t>　</a:t>
                      </a:r>
                    </a:p>
                  </a:txBody>
                  <a:tcPr marL="9525" marR="9525" marT="95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22" name="组合 21"/>
          <p:cNvGrpSpPr/>
          <p:nvPr/>
        </p:nvGrpSpPr>
        <p:grpSpPr>
          <a:xfrm>
            <a:off x="198121" y="3435032"/>
            <a:ext cx="3217472" cy="923330"/>
            <a:chOff x="1503515" y="2342298"/>
            <a:chExt cx="3217709" cy="923067"/>
          </a:xfrm>
        </p:grpSpPr>
        <p:sp>
          <p:nvSpPr>
            <p:cNvPr id="23" name="矩形 22"/>
            <p:cNvSpPr/>
            <p:nvPr/>
          </p:nvSpPr>
          <p:spPr>
            <a:xfrm>
              <a:off x="1503515" y="2342298"/>
              <a:ext cx="3217709" cy="923067"/>
            </a:xfrm>
            <a:prstGeom prst="rect">
              <a:avLst/>
            </a:prstGeom>
            <a:ln w="19050">
              <a:solidFill>
                <a:srgbClr val="084CA1"/>
              </a:solidFill>
              <a:prstDash val="dashDot"/>
            </a:ln>
          </p:spPr>
          <p:txBody>
            <a:bodyPr wrap="square">
              <a:spAutoFit/>
            </a:bodyPr>
            <a:lstStyle/>
            <a:p>
              <a:pPr>
                <a:lnSpc>
                  <a:spcPct val="150000"/>
                </a:lnSpc>
              </a:pPr>
              <a:r>
                <a:rPr lang="zh-CN" altLang="en-US" sz="1800" b="1" dirty="0">
                  <a:latin typeface="Microsoft YaHei"/>
                  <a:ea typeface="Microsoft YaHei"/>
                  <a:sym typeface="Microsoft YaHei"/>
                </a:rPr>
                <a:t>盈余公积</a:t>
              </a:r>
              <a:endParaRPr lang="zh-CN" altLang="en-US" sz="1800" b="1"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en-US" altLang="zh-CN" sz="1800" dirty="0" smtClean="0">
                  <a:latin typeface="Microsoft YaHei"/>
                  <a:ea typeface="Microsoft YaHei"/>
                  <a:sym typeface="Microsoft YaHei"/>
                </a:rPr>
                <a:t>“</a:t>
              </a:r>
              <a:r>
                <a:rPr lang="zh-CN" altLang="en-US" sz="1800" dirty="0">
                  <a:latin typeface="Microsoft YaHei"/>
                  <a:ea typeface="Microsoft YaHei"/>
                  <a:sym typeface="Microsoft YaHei"/>
                </a:rPr>
                <a:t>盈余公积</a:t>
              </a:r>
              <a:r>
                <a:rPr lang="en-US" altLang="zh-CN" sz="1800" dirty="0" smtClean="0">
                  <a:latin typeface="Microsoft YaHei"/>
                  <a:ea typeface="Microsoft YaHei"/>
                  <a:sym typeface="Microsoft YaHei"/>
                </a:rPr>
                <a:t>”</a:t>
              </a:r>
              <a:r>
                <a:rPr lang="zh-CN" altLang="en-US" sz="1800" dirty="0">
                  <a:latin typeface="Microsoft YaHei"/>
                  <a:ea typeface="Microsoft YaHei"/>
                  <a:sym typeface="Microsoft YaHei"/>
                </a:rPr>
                <a:t>科目期末</a:t>
              </a:r>
              <a:r>
                <a:rPr lang="zh-CN" altLang="en-US" sz="1800" dirty="0" smtClean="0">
                  <a:latin typeface="Microsoft YaHei"/>
                  <a:ea typeface="Microsoft YaHei"/>
                  <a:sym typeface="Microsoft YaHei"/>
                </a:rPr>
                <a:t>余额</a:t>
              </a:r>
              <a:endParaRPr lang="en-US" altLang="zh-CN" sz="1800" dirty="0">
                <a:latin typeface="Microsoft YaHei"/>
                <a:ea typeface="Microsoft YaHei"/>
                <a:sym typeface="Microsoft YaHei"/>
              </a:endParaRPr>
            </a:p>
          </p:txBody>
        </p:sp>
        <p:cxnSp>
          <p:nvCxnSpPr>
            <p:cNvPr id="24" name="直接连接符 23"/>
            <p:cNvCxnSpPr/>
            <p:nvPr/>
          </p:nvCxnSpPr>
          <p:spPr>
            <a:xfrm>
              <a:off x="1615338" y="2757070"/>
              <a:ext cx="923820"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3314485" y="3750604"/>
            <a:ext cx="1494000" cy="287999"/>
            <a:chOff x="4324797" y="2512909"/>
            <a:chExt cx="1364493" cy="287962"/>
          </a:xfrm>
        </p:grpSpPr>
        <p:sp>
          <p:nvSpPr>
            <p:cNvPr id="27" name="矩形 26"/>
            <p:cNvSpPr/>
            <p:nvPr/>
          </p:nvSpPr>
          <p:spPr bwMode="auto">
            <a:xfrm>
              <a:off x="4679383" y="2514497"/>
              <a:ext cx="1009907" cy="286374"/>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28" name="直接连接符 27"/>
            <p:cNvCxnSpPr/>
            <p:nvPr/>
          </p:nvCxnSpPr>
          <p:spPr>
            <a:xfrm flipH="1">
              <a:off x="4417142" y="2623260"/>
              <a:ext cx="262242" cy="0"/>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30" name="椭圆 29"/>
            <p:cNvSpPr/>
            <p:nvPr/>
          </p:nvSpPr>
          <p:spPr bwMode="auto">
            <a:xfrm>
              <a:off x="4324797" y="2512909"/>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Tree>
    <p:custDataLst>
      <p:tags r:id="rId1"/>
    </p:custDataLst>
    <p:extLst>
      <p:ext uri="{BB962C8B-B14F-4D97-AF65-F5344CB8AC3E}">
        <p14:creationId xmlns:p14="http://schemas.microsoft.com/office/powerpoint/2010/main" val="4020211871"/>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1890226117"/>
              </p:ext>
            </p:extLst>
          </p:nvPr>
        </p:nvGraphicFramePr>
        <p:xfrm>
          <a:off x="3595688" y="746392"/>
          <a:ext cx="5175778" cy="3953364"/>
        </p:xfrm>
        <a:graphic>
          <a:graphicData uri="http://schemas.openxmlformats.org/drawingml/2006/table">
            <a:tbl>
              <a:tblPr>
                <a:tableStyleId>{E8B1032C-EA38-4F05-BA0D-38AFFFC7BED3}</a:tableStyleId>
              </a:tblPr>
              <a:tblGrid>
                <a:gridCol w="2941156"/>
                <a:gridCol w="1117311"/>
                <a:gridCol w="1117311"/>
              </a:tblGrid>
              <a:tr h="329447">
                <a:tc>
                  <a:txBody>
                    <a:bodyPr/>
                    <a:lstStyle/>
                    <a:p>
                      <a:pPr algn="ctr" fontAlgn="ctr"/>
                      <a:r>
                        <a:rPr lang="zh-CN" altLang="en-US" sz="1800" b="0" i="0" u="none" strike="noStrike" dirty="0">
                          <a:solidFill>
                            <a:srgbClr val="000000"/>
                          </a:solidFill>
                          <a:effectLst/>
                          <a:latin typeface="微软雅黑" pitchFamily="34" charset="-122"/>
                          <a:ea typeface="微软雅黑" pitchFamily="34" charset="-122"/>
                        </a:rPr>
                        <a:t>负债和所有者</a:t>
                      </a:r>
                      <a:r>
                        <a:rPr lang="zh-CN" altLang="en-US" sz="1800" b="0" i="0" u="none" strike="noStrike" dirty="0" smtClean="0">
                          <a:solidFill>
                            <a:srgbClr val="000000"/>
                          </a:solidFill>
                          <a:effectLst/>
                          <a:latin typeface="微软雅黑" pitchFamily="34" charset="-122"/>
                          <a:ea typeface="微软雅黑" pitchFamily="34" charset="-122"/>
                        </a:rPr>
                        <a:t>权益</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ctr" fontAlgn="ctr"/>
                      <a:r>
                        <a:rPr lang="zh-CN" altLang="en-US" sz="1800" b="0" i="0" u="none" strike="noStrike">
                          <a:solidFill>
                            <a:srgbClr val="000000"/>
                          </a:solidFill>
                          <a:effectLst/>
                          <a:latin typeface="微软雅黑" pitchFamily="34" charset="-122"/>
                          <a:ea typeface="微软雅黑" pitchFamily="34" charset="-122"/>
                        </a:rPr>
                        <a:t>期末余额</a:t>
                      </a:r>
                    </a:p>
                  </a:txBody>
                  <a:tcPr marL="9525" marR="9525" marT="9525" marB="0" anchor="ctr"/>
                </a:tc>
                <a:tc>
                  <a:txBody>
                    <a:bodyPr/>
                    <a:lstStyle/>
                    <a:p>
                      <a:pPr algn="ctr" fontAlgn="ctr"/>
                      <a:r>
                        <a:rPr lang="zh-CN" altLang="en-US" sz="1800" b="0" i="0" u="none" strike="noStrike">
                          <a:solidFill>
                            <a:srgbClr val="000000"/>
                          </a:solidFill>
                          <a:effectLst/>
                          <a:latin typeface="微软雅黑" pitchFamily="34" charset="-122"/>
                          <a:ea typeface="微软雅黑" pitchFamily="34" charset="-122"/>
                        </a:rPr>
                        <a:t>年初余额</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所有者权益（或股东权益）：</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实收资本（或股本）</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其他权益工具</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其中：优先股</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永续债</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资本公积</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减：库存股</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a:solidFill>
                            <a:srgbClr val="000000"/>
                          </a:solidFill>
                          <a:effectLst/>
                          <a:latin typeface="微软雅黑" pitchFamily="34" charset="-122"/>
                          <a:ea typeface="微软雅黑" pitchFamily="34" charset="-122"/>
                        </a:rPr>
                        <a:t>  其他综合收益</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盈余公积</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未分配利润</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a:solidFill>
                            <a:srgbClr val="000000"/>
                          </a:solidFill>
                          <a:effectLst/>
                          <a:latin typeface="微软雅黑" pitchFamily="34" charset="-122"/>
                          <a:ea typeface="微软雅黑" pitchFamily="34" charset="-122"/>
                        </a:rPr>
                        <a:t>　</a:t>
                      </a:r>
                    </a:p>
                  </a:txBody>
                  <a:tcPr marL="9525" marR="9525" marT="9525" marB="0" anchor="ctr"/>
                </a:tc>
              </a:tr>
              <a:tr h="329447">
                <a:tc>
                  <a:txBody>
                    <a:bodyPr/>
                    <a:lstStyle/>
                    <a:p>
                      <a:pPr algn="just" fontAlgn="ctr"/>
                      <a:r>
                        <a:rPr lang="zh-CN" altLang="en-US" sz="1800" b="0" i="0" u="none" strike="noStrike" dirty="0">
                          <a:solidFill>
                            <a:srgbClr val="000000"/>
                          </a:solidFill>
                          <a:effectLst/>
                          <a:latin typeface="微软雅黑" pitchFamily="34" charset="-122"/>
                          <a:ea typeface="微软雅黑" pitchFamily="34" charset="-122"/>
                        </a:rPr>
                        <a:t>    所有者</a:t>
                      </a:r>
                      <a:r>
                        <a:rPr lang="zh-CN" altLang="en-US" sz="1800" b="0" i="0" u="none" strike="noStrike" dirty="0" smtClean="0">
                          <a:solidFill>
                            <a:srgbClr val="000000"/>
                          </a:solidFill>
                          <a:effectLst/>
                          <a:latin typeface="微软雅黑" pitchFamily="34" charset="-122"/>
                          <a:ea typeface="微软雅黑" pitchFamily="34" charset="-122"/>
                        </a:rPr>
                        <a:t>权益合计</a:t>
                      </a:r>
                      <a:endParaRPr lang="zh-CN" altLang="en-US" sz="1800" b="0" i="0" u="none" strike="noStrike" dirty="0">
                        <a:solidFill>
                          <a:srgbClr val="000000"/>
                        </a:solidFill>
                        <a:effectLst/>
                        <a:latin typeface="微软雅黑" pitchFamily="34" charset="-122"/>
                        <a:ea typeface="微软雅黑" pitchFamily="34" charset="-122"/>
                      </a:endParaRPr>
                    </a:p>
                  </a:txBody>
                  <a:tcPr marL="9525" marR="9525" marT="9525" marB="0" anchor="ctr"/>
                </a:tc>
                <a:tc>
                  <a:txBody>
                    <a:bodyPr/>
                    <a:lstStyle/>
                    <a:p>
                      <a:pPr algn="r" fontAlgn="ctr"/>
                      <a:r>
                        <a:rPr lang="zh-CN" altLang="en-US" sz="1800" b="0" i="0" u="none" strike="noStrike" dirty="0">
                          <a:solidFill>
                            <a:srgbClr val="000000"/>
                          </a:solidFill>
                          <a:effectLst/>
                          <a:latin typeface="微软雅黑" pitchFamily="34" charset="-122"/>
                          <a:ea typeface="微软雅黑" pitchFamily="34" charset="-122"/>
                        </a:rPr>
                        <a:t>　</a:t>
                      </a:r>
                    </a:p>
                  </a:txBody>
                  <a:tcPr marL="9525" marR="9525" marT="9525" marB="0" anchor="ctr"/>
                </a:tc>
                <a:tc>
                  <a:txBody>
                    <a:bodyPr/>
                    <a:lstStyle/>
                    <a:p>
                      <a:pPr algn="r" fontAlgn="ctr"/>
                      <a:r>
                        <a:rPr lang="zh-CN" altLang="en-US" sz="1800" b="0" i="0" u="none" strike="noStrike" dirty="0">
                          <a:solidFill>
                            <a:srgbClr val="000000"/>
                          </a:solidFill>
                          <a:effectLst/>
                          <a:latin typeface="微软雅黑" pitchFamily="34" charset="-122"/>
                          <a:ea typeface="微软雅黑" pitchFamily="34" charset="-122"/>
                        </a:rPr>
                        <a:t>　</a:t>
                      </a:r>
                    </a:p>
                  </a:txBody>
                  <a:tcPr marL="9525" marR="9525" marT="95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grpSp>
        <p:nvGrpSpPr>
          <p:cNvPr id="22" name="组合 21"/>
          <p:cNvGrpSpPr/>
          <p:nvPr/>
        </p:nvGrpSpPr>
        <p:grpSpPr>
          <a:xfrm>
            <a:off x="198121" y="3498095"/>
            <a:ext cx="3217472" cy="1338828"/>
            <a:chOff x="1503515" y="2342298"/>
            <a:chExt cx="3217709" cy="1338447"/>
          </a:xfrm>
        </p:grpSpPr>
        <p:sp>
          <p:nvSpPr>
            <p:cNvPr id="23" name="矩形 22"/>
            <p:cNvSpPr/>
            <p:nvPr/>
          </p:nvSpPr>
          <p:spPr>
            <a:xfrm>
              <a:off x="1503515" y="2342298"/>
              <a:ext cx="3217709" cy="1338447"/>
            </a:xfrm>
            <a:prstGeom prst="rect">
              <a:avLst/>
            </a:prstGeom>
            <a:ln w="19050">
              <a:solidFill>
                <a:srgbClr val="084CA1"/>
              </a:solidFill>
              <a:prstDash val="dashDot"/>
            </a:ln>
          </p:spPr>
          <p:txBody>
            <a:bodyPr wrap="square">
              <a:spAutoFit/>
            </a:bodyPr>
            <a:lstStyle/>
            <a:p>
              <a:pPr>
                <a:lnSpc>
                  <a:spcPct val="150000"/>
                </a:lnSpc>
              </a:pPr>
              <a:r>
                <a:rPr lang="zh-CN" altLang="en-US" sz="1800" b="1" dirty="0">
                  <a:latin typeface="Microsoft YaHei"/>
                  <a:ea typeface="Microsoft YaHei"/>
                  <a:sym typeface="Microsoft YaHei"/>
                </a:rPr>
                <a:t>未分配利润</a:t>
              </a:r>
              <a:endParaRPr lang="zh-CN" altLang="en-US" sz="1800" b="1" dirty="0" smtClean="0">
                <a:latin typeface="Microsoft YaHei"/>
                <a:ea typeface="Microsoft YaHei"/>
                <a:sym typeface="Microsoft YaHei"/>
              </a:endParaRPr>
            </a:p>
            <a:p>
              <a:pPr marL="285750" indent="-285750">
                <a:lnSpc>
                  <a:spcPct val="150000"/>
                </a:lnSpc>
                <a:buClr>
                  <a:srgbClr val="084CA1"/>
                </a:buClr>
                <a:buFont typeface="Wingdings" panose="05000000000000000000" pitchFamily="2" charset="2"/>
                <a:buChar char="p"/>
              </a:pPr>
              <a:r>
                <a:rPr lang="en-US" altLang="zh-CN" sz="1800" dirty="0" smtClean="0">
                  <a:latin typeface="Microsoft YaHei"/>
                  <a:ea typeface="Microsoft YaHei"/>
                  <a:sym typeface="Microsoft YaHei"/>
                </a:rPr>
                <a:t>“</a:t>
              </a:r>
              <a:r>
                <a:rPr lang="zh-CN" altLang="en-US" sz="1800" dirty="0">
                  <a:latin typeface="Microsoft YaHei"/>
                  <a:ea typeface="Microsoft YaHei"/>
                  <a:sym typeface="Microsoft YaHei"/>
                </a:rPr>
                <a:t>未分配利润</a:t>
              </a:r>
              <a:r>
                <a:rPr lang="en-US" altLang="zh-CN" sz="1800" dirty="0" smtClean="0">
                  <a:latin typeface="Microsoft YaHei"/>
                  <a:ea typeface="Microsoft YaHei"/>
                  <a:sym typeface="Microsoft YaHei"/>
                </a:rPr>
                <a:t>”</a:t>
              </a:r>
              <a:r>
                <a:rPr lang="zh-CN" altLang="en-US" sz="1800" dirty="0" smtClean="0">
                  <a:latin typeface="Microsoft YaHei"/>
                  <a:ea typeface="Microsoft YaHei"/>
                  <a:sym typeface="Microsoft YaHei"/>
                </a:rPr>
                <a:t>明细科目</a:t>
              </a:r>
              <a:r>
                <a:rPr lang="zh-CN" altLang="en-US" sz="1800" dirty="0">
                  <a:latin typeface="Microsoft YaHei"/>
                  <a:ea typeface="Microsoft YaHei"/>
                  <a:sym typeface="Microsoft YaHei"/>
                </a:rPr>
                <a:t>期末</a:t>
              </a:r>
              <a:r>
                <a:rPr lang="zh-CN" altLang="en-US" sz="1800" dirty="0" smtClean="0">
                  <a:latin typeface="Microsoft YaHei"/>
                  <a:ea typeface="Microsoft YaHei"/>
                  <a:sym typeface="Microsoft YaHei"/>
                </a:rPr>
                <a:t>余额</a:t>
              </a:r>
              <a:endParaRPr lang="en-US" altLang="zh-CN" sz="1800" dirty="0">
                <a:latin typeface="Microsoft YaHei"/>
                <a:ea typeface="Microsoft YaHei"/>
                <a:sym typeface="Microsoft YaHei"/>
              </a:endParaRPr>
            </a:p>
          </p:txBody>
        </p:sp>
        <p:cxnSp>
          <p:nvCxnSpPr>
            <p:cNvPr id="24" name="直接连接符 23"/>
            <p:cNvCxnSpPr/>
            <p:nvPr/>
          </p:nvCxnSpPr>
          <p:spPr>
            <a:xfrm>
              <a:off x="1615338" y="2757070"/>
              <a:ext cx="1203643"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3314486" y="4081690"/>
            <a:ext cx="1762012" cy="287999"/>
            <a:chOff x="4324797" y="2512909"/>
            <a:chExt cx="1609272" cy="287962"/>
          </a:xfrm>
        </p:grpSpPr>
        <p:sp>
          <p:nvSpPr>
            <p:cNvPr id="27" name="矩形 26"/>
            <p:cNvSpPr/>
            <p:nvPr/>
          </p:nvSpPr>
          <p:spPr bwMode="auto">
            <a:xfrm>
              <a:off x="4679383" y="2512909"/>
              <a:ext cx="1254686" cy="287962"/>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28" name="直接连接符 27"/>
            <p:cNvCxnSpPr/>
            <p:nvPr/>
          </p:nvCxnSpPr>
          <p:spPr>
            <a:xfrm flipH="1">
              <a:off x="4417142" y="2623260"/>
              <a:ext cx="262242" cy="0"/>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30" name="椭圆 29"/>
            <p:cNvSpPr/>
            <p:nvPr/>
          </p:nvSpPr>
          <p:spPr bwMode="auto">
            <a:xfrm>
              <a:off x="4324797" y="2512909"/>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Tree>
    <p:custDataLst>
      <p:tags r:id="rId1"/>
    </p:custDataLst>
    <p:extLst>
      <p:ext uri="{BB962C8B-B14F-4D97-AF65-F5344CB8AC3E}">
        <p14:creationId xmlns:p14="http://schemas.microsoft.com/office/powerpoint/2010/main" val="401533422"/>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sp>
        <p:nvSpPr>
          <p:cNvPr id="9" name="TextBox 8"/>
          <p:cNvSpPr txBox="1"/>
          <p:nvPr/>
        </p:nvSpPr>
        <p:spPr>
          <a:xfrm>
            <a:off x="1441474" y="2059417"/>
            <a:ext cx="5853841" cy="961289"/>
          </a:xfrm>
          <a:prstGeom prst="rect">
            <a:avLst/>
          </a:prstGeom>
          <a:solidFill>
            <a:srgbClr val="FFC000"/>
          </a:solidFill>
        </p:spPr>
        <p:txBody>
          <a:bodyPr wrap="square" rtlCol="0">
            <a:spAutoFit/>
          </a:bodyPr>
          <a:lstStyle/>
          <a:p>
            <a:pPr>
              <a:lnSpc>
                <a:spcPct val="150000"/>
              </a:lnSpc>
            </a:pPr>
            <a:r>
              <a:rPr lang="zh-CN" altLang="en-US" sz="2000" dirty="0" smtClean="0">
                <a:latin typeface="微软雅黑" pitchFamily="34" charset="-122"/>
                <a:ea typeface="微软雅黑" pitchFamily="34" charset="-122"/>
              </a:rPr>
              <a:t>        根据甲公司</a:t>
            </a:r>
            <a:r>
              <a:rPr lang="en-US" altLang="zh-CN" sz="2000" dirty="0" smtClean="0">
                <a:latin typeface="微软雅黑" pitchFamily="34" charset="-122"/>
                <a:ea typeface="微软雅黑" pitchFamily="34" charset="-122"/>
              </a:rPr>
              <a:t>2018</a:t>
            </a:r>
            <a:r>
              <a:rPr lang="zh-CN" altLang="en-US" sz="2000" dirty="0" smtClean="0">
                <a:latin typeface="微软雅黑" pitchFamily="34" charset="-122"/>
                <a:ea typeface="微软雅黑" pitchFamily="34" charset="-122"/>
              </a:rPr>
              <a:t>年年末科目余额汇总情况编写</a:t>
            </a:r>
            <a:r>
              <a:rPr lang="zh-CN" altLang="en-US" sz="2000" dirty="0">
                <a:latin typeface="微软雅黑" pitchFamily="34" charset="-122"/>
                <a:ea typeface="微软雅黑" pitchFamily="34" charset="-122"/>
              </a:rPr>
              <a:t>甲</a:t>
            </a:r>
            <a:r>
              <a:rPr lang="zh-CN" altLang="en-US" sz="2000" dirty="0" smtClean="0">
                <a:latin typeface="微软雅黑" pitchFamily="34" charset="-122"/>
                <a:ea typeface="微软雅黑" pitchFamily="34" charset="-122"/>
              </a:rPr>
              <a:t>公司</a:t>
            </a:r>
            <a:r>
              <a:rPr lang="en-US" altLang="zh-CN" sz="2000" dirty="0" smtClean="0">
                <a:latin typeface="微软雅黑" pitchFamily="34" charset="-122"/>
                <a:ea typeface="微软雅黑" pitchFamily="34" charset="-122"/>
              </a:rPr>
              <a:t>2018</a:t>
            </a:r>
            <a:r>
              <a:rPr lang="zh-CN" altLang="en-US" sz="2000" dirty="0" smtClean="0">
                <a:latin typeface="微软雅黑" pitchFamily="34" charset="-122"/>
                <a:ea typeface="微软雅黑" pitchFamily="34" charset="-122"/>
              </a:rPr>
              <a:t>年度资产负债表。</a:t>
            </a:r>
            <a:endParaRPr lang="zh-CN" altLang="en-US" sz="2000" dirty="0">
              <a:latin typeface="微软雅黑" pitchFamily="34" charset="-122"/>
              <a:ea typeface="微软雅黑" pitchFamily="34" charset="-122"/>
            </a:endParaRPr>
          </a:p>
        </p:txBody>
      </p:sp>
      <p:sp>
        <p:nvSpPr>
          <p:cNvPr id="10" name="MH_Other_1"/>
          <p:cNvSpPr/>
          <p:nvPr>
            <p:custDataLst>
              <p:tags r:id="rId6"/>
            </p:custDataLst>
          </p:nvPr>
        </p:nvSpPr>
        <p:spPr>
          <a:xfrm>
            <a:off x="1056702" y="1789889"/>
            <a:ext cx="769545" cy="596517"/>
          </a:xfrm>
          <a:custGeom>
            <a:avLst/>
            <a:gdLst>
              <a:gd name="connsiteX0" fmla="*/ 743029 w 757237"/>
              <a:gd name="connsiteY0" fmla="*/ 463225 h 783577"/>
              <a:gd name="connsiteX1" fmla="*/ 757237 w 757237"/>
              <a:gd name="connsiteY1" fmla="*/ 463225 h 783577"/>
              <a:gd name="connsiteX2" fmla="*/ 757237 w 757237"/>
              <a:gd name="connsiteY2" fmla="*/ 783577 h 783577"/>
              <a:gd name="connsiteX3" fmla="*/ 450056 w 757237"/>
              <a:gd name="connsiteY3" fmla="*/ 783577 h 783577"/>
              <a:gd name="connsiteX4" fmla="*/ 450056 w 757237"/>
              <a:gd name="connsiteY4" fmla="*/ 768874 h 783577"/>
              <a:gd name="connsiteX5" fmla="*/ 743029 w 757237"/>
              <a:gd name="connsiteY5" fmla="*/ 768874 h 783577"/>
              <a:gd name="connsiteX6" fmla="*/ 0 w 757237"/>
              <a:gd name="connsiteY6" fmla="*/ 463225 h 783577"/>
              <a:gd name="connsiteX7" fmla="*/ 14207 w 757237"/>
              <a:gd name="connsiteY7" fmla="*/ 463225 h 783577"/>
              <a:gd name="connsiteX8" fmla="*/ 14207 w 757237"/>
              <a:gd name="connsiteY8" fmla="*/ 768874 h 783577"/>
              <a:gd name="connsiteX9" fmla="*/ 307181 w 757237"/>
              <a:gd name="connsiteY9" fmla="*/ 768874 h 783577"/>
              <a:gd name="connsiteX10" fmla="*/ 307181 w 757237"/>
              <a:gd name="connsiteY10" fmla="*/ 783577 h 783577"/>
              <a:gd name="connsiteX11" fmla="*/ 0 w 757237"/>
              <a:gd name="connsiteY11" fmla="*/ 783577 h 783577"/>
              <a:gd name="connsiteX12" fmla="*/ 450056 w 757237"/>
              <a:gd name="connsiteY12" fmla="*/ 0 h 783577"/>
              <a:gd name="connsiteX13" fmla="*/ 757237 w 757237"/>
              <a:gd name="connsiteY13" fmla="*/ 0 h 783577"/>
              <a:gd name="connsiteX14" fmla="*/ 757237 w 757237"/>
              <a:gd name="connsiteY14" fmla="*/ 320350 h 783577"/>
              <a:gd name="connsiteX15" fmla="*/ 743029 w 757237"/>
              <a:gd name="connsiteY15" fmla="*/ 320350 h 783577"/>
              <a:gd name="connsiteX16" fmla="*/ 743029 w 757237"/>
              <a:gd name="connsiteY16" fmla="*/ 14702 h 783577"/>
              <a:gd name="connsiteX17" fmla="*/ 450056 w 757237"/>
              <a:gd name="connsiteY17" fmla="*/ 14702 h 783577"/>
              <a:gd name="connsiteX18" fmla="*/ 0 w 757237"/>
              <a:gd name="connsiteY18" fmla="*/ 0 h 783577"/>
              <a:gd name="connsiteX19" fmla="*/ 307181 w 757237"/>
              <a:gd name="connsiteY19" fmla="*/ 0 h 783577"/>
              <a:gd name="connsiteX20" fmla="*/ 307181 w 757237"/>
              <a:gd name="connsiteY20" fmla="*/ 14702 h 783577"/>
              <a:gd name="connsiteX21" fmla="*/ 14207 w 757237"/>
              <a:gd name="connsiteY21" fmla="*/ 14702 h 783577"/>
              <a:gd name="connsiteX22" fmla="*/ 14207 w 757237"/>
              <a:gd name="connsiteY22" fmla="*/ 320350 h 783577"/>
              <a:gd name="connsiteX23" fmla="*/ 0 w 757237"/>
              <a:gd name="connsiteY23" fmla="*/ 320350 h 7835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757237" h="783577">
                <a:moveTo>
                  <a:pt x="743029" y="463225"/>
                </a:moveTo>
                <a:lnTo>
                  <a:pt x="757237" y="463225"/>
                </a:lnTo>
                <a:lnTo>
                  <a:pt x="757237" y="783577"/>
                </a:lnTo>
                <a:lnTo>
                  <a:pt x="450056" y="783577"/>
                </a:lnTo>
                <a:lnTo>
                  <a:pt x="450056" y="768874"/>
                </a:lnTo>
                <a:lnTo>
                  <a:pt x="743029" y="768874"/>
                </a:lnTo>
                <a:close/>
                <a:moveTo>
                  <a:pt x="0" y="463225"/>
                </a:moveTo>
                <a:lnTo>
                  <a:pt x="14207" y="463225"/>
                </a:lnTo>
                <a:lnTo>
                  <a:pt x="14207" y="768874"/>
                </a:lnTo>
                <a:lnTo>
                  <a:pt x="307181" y="768874"/>
                </a:lnTo>
                <a:lnTo>
                  <a:pt x="307181" y="783577"/>
                </a:lnTo>
                <a:lnTo>
                  <a:pt x="0" y="783577"/>
                </a:lnTo>
                <a:close/>
                <a:moveTo>
                  <a:pt x="450056" y="0"/>
                </a:moveTo>
                <a:lnTo>
                  <a:pt x="757237" y="0"/>
                </a:lnTo>
                <a:lnTo>
                  <a:pt x="757237" y="320350"/>
                </a:lnTo>
                <a:lnTo>
                  <a:pt x="743029" y="320350"/>
                </a:lnTo>
                <a:lnTo>
                  <a:pt x="743029" y="14702"/>
                </a:lnTo>
                <a:lnTo>
                  <a:pt x="450056" y="14702"/>
                </a:lnTo>
                <a:close/>
                <a:moveTo>
                  <a:pt x="0" y="0"/>
                </a:moveTo>
                <a:lnTo>
                  <a:pt x="307181" y="0"/>
                </a:lnTo>
                <a:lnTo>
                  <a:pt x="307181" y="14702"/>
                </a:lnTo>
                <a:lnTo>
                  <a:pt x="14207" y="14702"/>
                </a:lnTo>
                <a:lnTo>
                  <a:pt x="14207" y="320350"/>
                </a:lnTo>
                <a:lnTo>
                  <a:pt x="0" y="320350"/>
                </a:lnTo>
                <a:close/>
              </a:path>
            </a:pathLst>
          </a:custGeom>
          <a:solidFill>
            <a:srgbClr val="00A9B7"/>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endParaRPr lang="zh-CN" altLang="en-US" sz="2000">
              <a:latin typeface="微软雅黑" pitchFamily="34" charset="-122"/>
              <a:ea typeface="微软雅黑" pitchFamily="34" charset="-122"/>
              <a:cs typeface="+mn-ea"/>
            </a:endParaRPr>
          </a:p>
        </p:txBody>
      </p:sp>
      <p:sp>
        <p:nvSpPr>
          <p:cNvPr id="11" name="MH_Other_2"/>
          <p:cNvSpPr/>
          <p:nvPr>
            <p:custDataLst>
              <p:tags r:id="rId7"/>
            </p:custDataLst>
          </p:nvPr>
        </p:nvSpPr>
        <p:spPr>
          <a:xfrm>
            <a:off x="1163181" y="1872168"/>
            <a:ext cx="556588" cy="431960"/>
          </a:xfrm>
          <a:prstGeom prst="rect">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eaLnBrk="1" fontAlgn="auto" hangingPunct="1">
              <a:spcBef>
                <a:spcPts val="0"/>
              </a:spcBef>
              <a:spcAft>
                <a:spcPts val="0"/>
              </a:spcAft>
              <a:defRPr/>
            </a:pPr>
            <a:r>
              <a:rPr lang="zh-CN" altLang="en-US" sz="2000" b="1" dirty="0" smtClean="0">
                <a:solidFill>
                  <a:srgbClr val="FFFFFF"/>
                </a:solidFill>
                <a:latin typeface="微软雅黑" pitchFamily="34" charset="-122"/>
                <a:ea typeface="微软雅黑" pitchFamily="34" charset="-122"/>
                <a:cs typeface="+mn-ea"/>
              </a:rPr>
              <a:t>例</a:t>
            </a:r>
            <a:endParaRPr lang="zh-CN" altLang="en-US" sz="2000" b="1" dirty="0">
              <a:solidFill>
                <a:srgbClr val="FFFFFF"/>
              </a:solidFill>
              <a:latin typeface="微软雅黑" pitchFamily="34" charset="-122"/>
              <a:ea typeface="微软雅黑" pitchFamily="34" charset="-122"/>
              <a:cs typeface="+mn-ea"/>
            </a:endParaRPr>
          </a:p>
        </p:txBody>
      </p:sp>
      <p:sp>
        <p:nvSpPr>
          <p:cNvPr id="12" name="MH_Other_1"/>
          <p:cNvSpPr>
            <a:spLocks/>
          </p:cNvSpPr>
          <p:nvPr>
            <p:custDataLst>
              <p:tags r:id="rId8"/>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3" name="矩形 12"/>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Tree>
    <p:custDataLst>
      <p:tags r:id="rId1"/>
    </p:custDataLst>
    <p:extLst>
      <p:ext uri="{BB962C8B-B14F-4D97-AF65-F5344CB8AC3E}">
        <p14:creationId xmlns:p14="http://schemas.microsoft.com/office/powerpoint/2010/main" val="2661334034"/>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sp>
        <p:nvSpPr>
          <p:cNvPr id="12"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3" name="矩形 12"/>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graphicFrame>
        <p:nvGraphicFramePr>
          <p:cNvPr id="14" name="表格 13"/>
          <p:cNvGraphicFramePr>
            <a:graphicFrameLocks noGrp="1"/>
          </p:cNvGraphicFramePr>
          <p:nvPr>
            <p:extLst>
              <p:ext uri="{D42A27DB-BD31-4B8C-83A1-F6EECF244321}">
                <p14:modId xmlns:p14="http://schemas.microsoft.com/office/powerpoint/2010/main" val="166267465"/>
              </p:ext>
            </p:extLst>
          </p:nvPr>
        </p:nvGraphicFramePr>
        <p:xfrm>
          <a:off x="4788024" y="1195285"/>
          <a:ext cx="4248473" cy="3888432"/>
        </p:xfrm>
        <a:graphic>
          <a:graphicData uri="http://schemas.openxmlformats.org/drawingml/2006/table">
            <a:tbl>
              <a:tblPr/>
              <a:tblGrid>
                <a:gridCol w="2808313"/>
                <a:gridCol w="1440160"/>
              </a:tblGrid>
              <a:tr h="324036">
                <a:tc>
                  <a:txBody>
                    <a:bodyPr/>
                    <a:lstStyle/>
                    <a:p>
                      <a:pPr algn="ctr" fontAlgn="ctr">
                        <a:lnSpc>
                          <a:spcPts val="1800"/>
                        </a:lnSpc>
                      </a:pPr>
                      <a:r>
                        <a:rPr lang="zh-CN" altLang="en-US" sz="1800" b="0" i="0" u="none" strike="noStrike" dirty="0">
                          <a:solidFill>
                            <a:srgbClr val="000000"/>
                          </a:solidFill>
                          <a:effectLst/>
                          <a:latin typeface="楷体" pitchFamily="49" charset="-122"/>
                          <a:ea typeface="楷体" pitchFamily="49" charset="-122"/>
                        </a:rPr>
                        <a:t>资产</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lnSpc>
                          <a:spcPts val="1800"/>
                        </a:lnSpc>
                      </a:pPr>
                      <a:r>
                        <a:rPr lang="zh-CN" altLang="en-US" sz="1800" b="0" i="0" u="none" strike="noStrike">
                          <a:solidFill>
                            <a:srgbClr val="000000"/>
                          </a:solidFill>
                          <a:effectLst/>
                          <a:latin typeface="楷体" pitchFamily="49" charset="-122"/>
                          <a:ea typeface="楷体" pitchFamily="49" charset="-122"/>
                        </a:rPr>
                        <a:t>期末余额</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4036">
                <a:tc>
                  <a:txBody>
                    <a:bodyPr/>
                    <a:lstStyle/>
                    <a:p>
                      <a:pPr algn="just" fontAlgn="ctr">
                        <a:lnSpc>
                          <a:spcPts val="1800"/>
                        </a:lnSpc>
                      </a:pPr>
                      <a:r>
                        <a:rPr lang="zh-CN" altLang="en-US" sz="1800" b="0" i="0" u="none" strike="noStrike" dirty="0">
                          <a:solidFill>
                            <a:srgbClr val="000000"/>
                          </a:solidFill>
                          <a:effectLst/>
                          <a:latin typeface="楷体" pitchFamily="49" charset="-122"/>
                          <a:ea typeface="楷体" pitchFamily="49" charset="-122"/>
                        </a:rPr>
                        <a:t>流动资产：</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lnSpc>
                          <a:spcPts val="1800"/>
                        </a:lnSpc>
                      </a:pPr>
                      <a:r>
                        <a:rPr lang="zh-CN" altLang="en-US" sz="1800" b="0" i="0" u="none" strike="noStrike">
                          <a:solidFill>
                            <a:srgbClr val="000000"/>
                          </a:solidFill>
                          <a:effectLst/>
                          <a:latin typeface="楷体" pitchFamily="49" charset="-122"/>
                          <a:ea typeface="楷体" pitchFamily="49" charset="-122"/>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4036">
                <a:tc>
                  <a:txBody>
                    <a:bodyPr/>
                    <a:lstStyle/>
                    <a:p>
                      <a:pPr algn="just" fontAlgn="ctr">
                        <a:lnSpc>
                          <a:spcPts val="1800"/>
                        </a:lnSpc>
                      </a:pPr>
                      <a:r>
                        <a:rPr lang="zh-CN" altLang="en-US" sz="1800" b="0" i="0" u="none" strike="noStrike" dirty="0">
                          <a:solidFill>
                            <a:srgbClr val="000000"/>
                          </a:solidFill>
                          <a:effectLst/>
                          <a:latin typeface="楷体" pitchFamily="49" charset="-122"/>
                          <a:ea typeface="楷体" pitchFamily="49" charset="-122"/>
                        </a:rPr>
                        <a:t>  货币资金</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lnSpc>
                          <a:spcPts val="1800"/>
                        </a:lnSpc>
                      </a:pPr>
                      <a:r>
                        <a:rPr lang="en-US" altLang="zh-CN" sz="1800" b="0" i="0" u="none" strike="noStrike">
                          <a:solidFill>
                            <a:srgbClr val="000000"/>
                          </a:solidFill>
                          <a:effectLst/>
                          <a:latin typeface="楷体" pitchFamily="49" charset="-122"/>
                          <a:ea typeface="楷体" pitchFamily="49" charset="-122"/>
                        </a:rPr>
                        <a:t>6 022 321.35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4036">
                <a:tc>
                  <a:txBody>
                    <a:bodyPr/>
                    <a:lstStyle/>
                    <a:p>
                      <a:pPr algn="just" fontAlgn="ctr">
                        <a:lnSpc>
                          <a:spcPts val="1800"/>
                        </a:lnSpc>
                      </a:pPr>
                      <a:r>
                        <a:rPr lang="zh-CN" altLang="en-US" sz="1800" b="0" i="0" u="none" strike="noStrike" dirty="0">
                          <a:solidFill>
                            <a:srgbClr val="000000"/>
                          </a:solidFill>
                          <a:effectLst/>
                          <a:latin typeface="楷体" pitchFamily="49" charset="-122"/>
                          <a:ea typeface="楷体" pitchFamily="49" charset="-122"/>
                        </a:rPr>
                        <a:t>  交易性金融资产</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lnSpc>
                          <a:spcPts val="1800"/>
                        </a:lnSpc>
                      </a:pPr>
                      <a:r>
                        <a:rPr lang="zh-CN" altLang="en-US" sz="1800" b="0" i="0" u="none" strike="noStrike" dirty="0">
                          <a:solidFill>
                            <a:srgbClr val="000000"/>
                          </a:solidFill>
                          <a:effectLst/>
                          <a:latin typeface="楷体" pitchFamily="49" charset="-122"/>
                          <a:ea typeface="楷体" pitchFamily="49" charset="-122"/>
                        </a:rPr>
                        <a:t> </a:t>
                      </a:r>
                      <a:r>
                        <a:rPr lang="en-US" altLang="zh-CN" sz="1800" b="0" i="0" u="none" strike="noStrike" dirty="0">
                          <a:solidFill>
                            <a:srgbClr val="000000"/>
                          </a:solidFill>
                          <a:effectLst/>
                          <a:latin typeface="楷体" pitchFamily="49" charset="-122"/>
                          <a:ea typeface="楷体" pitchFamily="49" charset="-122"/>
                        </a:rPr>
                        <a:t>681 </a:t>
                      </a:r>
                      <a:r>
                        <a:rPr lang="en-US" altLang="zh-CN" sz="1800" b="0" i="0" u="none" strike="noStrike" kern="1200" dirty="0">
                          <a:solidFill>
                            <a:srgbClr val="000000"/>
                          </a:solidFill>
                          <a:effectLst/>
                          <a:latin typeface="楷体" pitchFamily="49" charset="-122"/>
                          <a:ea typeface="楷体" pitchFamily="49" charset="-122"/>
                          <a:cs typeface="+mn-cs"/>
                        </a:rPr>
                        <a:t>600.00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4036">
                <a:tc>
                  <a:txBody>
                    <a:bodyPr/>
                    <a:lstStyle/>
                    <a:p>
                      <a:pPr algn="just" fontAlgn="ctr">
                        <a:lnSpc>
                          <a:spcPts val="1800"/>
                        </a:lnSpc>
                      </a:pPr>
                      <a:r>
                        <a:rPr lang="zh-CN" altLang="en-US" sz="1800" b="0" i="0" u="none" strike="noStrike" dirty="0">
                          <a:solidFill>
                            <a:srgbClr val="000000"/>
                          </a:solidFill>
                          <a:effectLst/>
                          <a:latin typeface="楷体" pitchFamily="49" charset="-122"/>
                          <a:ea typeface="楷体" pitchFamily="49" charset="-122"/>
                        </a:rPr>
                        <a:t>  衍生金融资产</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lnSpc>
                          <a:spcPts val="1800"/>
                        </a:lnSpc>
                      </a:pPr>
                      <a:r>
                        <a:rPr lang="zh-CN" altLang="en-US" sz="1800" b="0" i="0" u="none" strike="noStrike">
                          <a:solidFill>
                            <a:srgbClr val="000000"/>
                          </a:solidFill>
                          <a:effectLst/>
                          <a:latin typeface="楷体" pitchFamily="49" charset="-122"/>
                          <a:ea typeface="楷体" pitchFamily="49" charset="-122"/>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4036">
                <a:tc>
                  <a:txBody>
                    <a:bodyPr/>
                    <a:lstStyle/>
                    <a:p>
                      <a:pPr algn="just" fontAlgn="ctr">
                        <a:lnSpc>
                          <a:spcPts val="1800"/>
                        </a:lnSpc>
                      </a:pPr>
                      <a:r>
                        <a:rPr lang="zh-CN" altLang="en-US" sz="1800" b="0" i="0" u="none" strike="noStrike" dirty="0">
                          <a:solidFill>
                            <a:srgbClr val="000000"/>
                          </a:solidFill>
                          <a:effectLst/>
                          <a:latin typeface="楷体" pitchFamily="49" charset="-122"/>
                          <a:ea typeface="楷体" pitchFamily="49" charset="-122"/>
                        </a:rPr>
                        <a:t>  应收票据及应收账款</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lnSpc>
                          <a:spcPts val="1800"/>
                        </a:lnSpc>
                      </a:pPr>
                      <a:r>
                        <a:rPr lang="en-US" altLang="zh-CN" sz="1800" b="0" i="0" u="none" strike="noStrike" dirty="0">
                          <a:solidFill>
                            <a:srgbClr val="000000"/>
                          </a:solidFill>
                          <a:effectLst/>
                          <a:latin typeface="楷体" pitchFamily="49" charset="-122"/>
                          <a:ea typeface="楷体" pitchFamily="49" charset="-122"/>
                        </a:rPr>
                        <a:t>1 829 184.00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4036">
                <a:tc>
                  <a:txBody>
                    <a:bodyPr/>
                    <a:lstStyle/>
                    <a:p>
                      <a:pPr algn="just" fontAlgn="ctr">
                        <a:lnSpc>
                          <a:spcPts val="1800"/>
                        </a:lnSpc>
                      </a:pPr>
                      <a:r>
                        <a:rPr lang="zh-CN" altLang="en-US" sz="1800" b="0" i="0" u="none" strike="noStrike" dirty="0">
                          <a:solidFill>
                            <a:srgbClr val="000000"/>
                          </a:solidFill>
                          <a:effectLst/>
                          <a:latin typeface="楷体" pitchFamily="49" charset="-122"/>
                          <a:ea typeface="楷体" pitchFamily="49" charset="-122"/>
                        </a:rPr>
                        <a:t>  预付款项</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lnSpc>
                          <a:spcPts val="1800"/>
                        </a:lnSpc>
                      </a:pPr>
                      <a:r>
                        <a:rPr lang="zh-CN" altLang="en-US" sz="1800" b="0" i="0" u="none" strike="noStrike" dirty="0">
                          <a:solidFill>
                            <a:srgbClr val="000000"/>
                          </a:solidFill>
                          <a:effectLst/>
                          <a:latin typeface="楷体" pitchFamily="49" charset="-122"/>
                          <a:ea typeface="楷体" pitchFamily="49" charset="-122"/>
                        </a:rPr>
                        <a:t> </a:t>
                      </a:r>
                      <a:r>
                        <a:rPr lang="en-US" altLang="zh-CN" sz="1800" b="0" i="0" u="none" strike="noStrike" dirty="0">
                          <a:solidFill>
                            <a:srgbClr val="000000"/>
                          </a:solidFill>
                          <a:effectLst/>
                          <a:latin typeface="楷体" pitchFamily="49" charset="-122"/>
                          <a:ea typeface="楷体" pitchFamily="49" charset="-122"/>
                        </a:rPr>
                        <a:t>265 550.00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4036">
                <a:tc>
                  <a:txBody>
                    <a:bodyPr/>
                    <a:lstStyle/>
                    <a:p>
                      <a:pPr algn="just" fontAlgn="ctr">
                        <a:lnSpc>
                          <a:spcPts val="1800"/>
                        </a:lnSpc>
                      </a:pPr>
                      <a:r>
                        <a:rPr lang="zh-CN" altLang="en-US" sz="1800" b="0" i="0" u="none" strike="noStrike" dirty="0">
                          <a:solidFill>
                            <a:srgbClr val="000000"/>
                          </a:solidFill>
                          <a:effectLst/>
                          <a:latin typeface="楷体" pitchFamily="49" charset="-122"/>
                          <a:ea typeface="楷体" pitchFamily="49" charset="-122"/>
                        </a:rPr>
                        <a:t>  其他应收款</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lnSpc>
                          <a:spcPts val="1800"/>
                        </a:lnSpc>
                      </a:pPr>
                      <a:r>
                        <a:rPr lang="zh-CN" altLang="en-US" sz="1800" b="0" i="0" u="none" strike="noStrike" dirty="0">
                          <a:solidFill>
                            <a:srgbClr val="000000"/>
                          </a:solidFill>
                          <a:effectLst/>
                          <a:latin typeface="楷体" pitchFamily="49" charset="-122"/>
                          <a:ea typeface="楷体" pitchFamily="49" charset="-122"/>
                        </a:rPr>
                        <a:t> </a:t>
                      </a:r>
                      <a:endParaRPr lang="en-US" altLang="zh-CN" sz="1800" b="0" i="0" u="none" strike="noStrike" dirty="0">
                        <a:solidFill>
                          <a:srgbClr val="000000"/>
                        </a:solidFill>
                        <a:effectLst/>
                        <a:latin typeface="楷体" pitchFamily="49" charset="-122"/>
                        <a:ea typeface="楷体" pitchFamily="49"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4036">
                <a:tc>
                  <a:txBody>
                    <a:bodyPr/>
                    <a:lstStyle/>
                    <a:p>
                      <a:pPr algn="just" fontAlgn="ctr">
                        <a:lnSpc>
                          <a:spcPts val="1800"/>
                        </a:lnSpc>
                      </a:pPr>
                      <a:r>
                        <a:rPr lang="zh-CN" altLang="en-US" sz="1800" b="0" i="0" u="none" strike="noStrike" dirty="0">
                          <a:solidFill>
                            <a:srgbClr val="000000"/>
                          </a:solidFill>
                          <a:effectLst/>
                          <a:latin typeface="楷体" pitchFamily="49" charset="-122"/>
                          <a:ea typeface="楷体" pitchFamily="49" charset="-122"/>
                        </a:rPr>
                        <a:t>  存货</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lnSpc>
                          <a:spcPts val="1800"/>
                        </a:lnSpc>
                      </a:pPr>
                      <a:r>
                        <a:rPr lang="en-US" altLang="zh-CN" sz="1800" b="0" i="0" u="none" strike="noStrike" dirty="0">
                          <a:solidFill>
                            <a:srgbClr val="000000"/>
                          </a:solidFill>
                          <a:effectLst/>
                          <a:latin typeface="楷体" pitchFamily="49" charset="-122"/>
                          <a:ea typeface="楷体" pitchFamily="49" charset="-122"/>
                        </a:rPr>
                        <a:t>3 465 116.26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4036">
                <a:tc>
                  <a:txBody>
                    <a:bodyPr/>
                    <a:lstStyle/>
                    <a:p>
                      <a:pPr algn="just" fontAlgn="ctr">
                        <a:lnSpc>
                          <a:spcPts val="1800"/>
                        </a:lnSpc>
                      </a:pPr>
                      <a:r>
                        <a:rPr lang="zh-CN" altLang="en-US" sz="1800" b="0" i="0" u="none" strike="noStrike" dirty="0">
                          <a:solidFill>
                            <a:srgbClr val="000000"/>
                          </a:solidFill>
                          <a:effectLst/>
                          <a:latin typeface="楷体" pitchFamily="49" charset="-122"/>
                          <a:ea typeface="楷体" pitchFamily="49" charset="-122"/>
                        </a:rPr>
                        <a:t>  持有待售资产</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lnSpc>
                          <a:spcPts val="1800"/>
                        </a:lnSpc>
                      </a:pPr>
                      <a:r>
                        <a:rPr lang="zh-CN" altLang="en-US" sz="1800" b="0" i="0" u="none" strike="noStrike" dirty="0">
                          <a:solidFill>
                            <a:srgbClr val="000000"/>
                          </a:solidFill>
                          <a:effectLst/>
                          <a:latin typeface="楷体" pitchFamily="49" charset="-122"/>
                          <a:ea typeface="楷体" pitchFamily="49" charset="-122"/>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4036">
                <a:tc>
                  <a:txBody>
                    <a:bodyPr/>
                    <a:lstStyle/>
                    <a:p>
                      <a:pPr algn="just" fontAlgn="ctr">
                        <a:lnSpc>
                          <a:spcPts val="1800"/>
                        </a:lnSpc>
                      </a:pPr>
                      <a:r>
                        <a:rPr lang="zh-CN" altLang="en-US" sz="1800" b="0" i="0" u="none" strike="noStrike" dirty="0">
                          <a:solidFill>
                            <a:srgbClr val="000000"/>
                          </a:solidFill>
                          <a:effectLst/>
                          <a:latin typeface="楷体" pitchFamily="49" charset="-122"/>
                          <a:ea typeface="楷体" pitchFamily="49" charset="-122"/>
                        </a:rPr>
                        <a:t>  一年内到期的非流动资产</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lnSpc>
                          <a:spcPts val="1800"/>
                        </a:lnSpc>
                      </a:pPr>
                      <a:endParaRPr lang="zh-CN" altLang="en-US" sz="1800" b="0" i="0" u="none" strike="noStrike" dirty="0">
                        <a:solidFill>
                          <a:srgbClr val="000000"/>
                        </a:solidFill>
                        <a:effectLst/>
                        <a:latin typeface="楷体" pitchFamily="49" charset="-122"/>
                        <a:ea typeface="楷体" pitchFamily="49"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4036">
                <a:tc>
                  <a:txBody>
                    <a:bodyPr/>
                    <a:lstStyle/>
                    <a:p>
                      <a:pPr algn="just" fontAlgn="ctr">
                        <a:lnSpc>
                          <a:spcPts val="1800"/>
                        </a:lnSpc>
                      </a:pPr>
                      <a:r>
                        <a:rPr lang="zh-CN" altLang="en-US" sz="1800" b="0" i="0" u="none" strike="noStrike" dirty="0">
                          <a:solidFill>
                            <a:srgbClr val="000000"/>
                          </a:solidFill>
                          <a:effectLst/>
                          <a:latin typeface="楷体" pitchFamily="49" charset="-122"/>
                          <a:ea typeface="楷体" pitchFamily="49" charset="-122"/>
                        </a:rPr>
                        <a:t>  其他流动资产</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lnSpc>
                          <a:spcPts val="1800"/>
                        </a:lnSpc>
                      </a:pPr>
                      <a:endParaRPr lang="zh-CN" altLang="en-US" sz="1800" b="0" i="0" u="none" strike="noStrike" dirty="0">
                        <a:solidFill>
                          <a:srgbClr val="000000"/>
                        </a:solidFill>
                        <a:effectLst/>
                        <a:latin typeface="楷体" pitchFamily="49" charset="-122"/>
                        <a:ea typeface="楷体" pitchFamily="49"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15" name="表格 14"/>
          <p:cNvGraphicFramePr>
            <a:graphicFrameLocks noGrp="1"/>
          </p:cNvGraphicFramePr>
          <p:nvPr>
            <p:extLst>
              <p:ext uri="{D42A27DB-BD31-4B8C-83A1-F6EECF244321}">
                <p14:modId xmlns:p14="http://schemas.microsoft.com/office/powerpoint/2010/main" val="4003166505"/>
              </p:ext>
            </p:extLst>
          </p:nvPr>
        </p:nvGraphicFramePr>
        <p:xfrm>
          <a:off x="78315" y="1320997"/>
          <a:ext cx="4419221" cy="3753522"/>
        </p:xfrm>
        <a:graphic>
          <a:graphicData uri="http://schemas.openxmlformats.org/drawingml/2006/table">
            <a:tbl>
              <a:tblPr/>
              <a:tblGrid>
                <a:gridCol w="1649803"/>
                <a:gridCol w="1473274"/>
                <a:gridCol w="1296144"/>
              </a:tblGrid>
              <a:tr h="150107">
                <a:tc rowSpan="2">
                  <a:txBody>
                    <a:bodyPr/>
                    <a:lstStyle/>
                    <a:p>
                      <a:pPr algn="ctr" fontAlgn="ctr">
                        <a:lnSpc>
                          <a:spcPts val="2800"/>
                        </a:lnSpc>
                      </a:pPr>
                      <a:r>
                        <a:rPr lang="zh-CN" altLang="en-US" sz="1800" b="0" i="0" u="none" strike="noStrike" dirty="0">
                          <a:solidFill>
                            <a:srgbClr val="000000"/>
                          </a:solidFill>
                          <a:effectLst/>
                          <a:latin typeface="楷体" pitchFamily="49" charset="-122"/>
                          <a:ea typeface="楷体" pitchFamily="49" charset="-122"/>
                        </a:rPr>
                        <a:t>科目名称</a:t>
                      </a:r>
                    </a:p>
                  </a:txBody>
                  <a:tcPr marL="8339" marR="8339" marT="8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ctr">
                        <a:lnSpc>
                          <a:spcPts val="2800"/>
                        </a:lnSpc>
                      </a:pPr>
                      <a:r>
                        <a:rPr lang="zh-CN" altLang="en-US" sz="1800" b="0" i="0" u="none" strike="noStrike" dirty="0">
                          <a:solidFill>
                            <a:srgbClr val="000000"/>
                          </a:solidFill>
                          <a:effectLst/>
                          <a:latin typeface="楷体" pitchFamily="49" charset="-122"/>
                          <a:ea typeface="楷体" pitchFamily="49" charset="-122"/>
                        </a:rPr>
                        <a:t>期末余额</a:t>
                      </a:r>
                    </a:p>
                  </a:txBody>
                  <a:tcPr marL="8339" marR="8339" marT="8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r>
              <a:tr h="150107">
                <a:tc vMerge="1">
                  <a:txBody>
                    <a:bodyPr/>
                    <a:lstStyle/>
                    <a:p>
                      <a:endParaRPr lang="zh-CN" altLang="en-US"/>
                    </a:p>
                  </a:txBody>
                  <a:tcPr/>
                </a:tc>
                <a:tc>
                  <a:txBody>
                    <a:bodyPr/>
                    <a:lstStyle/>
                    <a:p>
                      <a:pPr algn="ctr" fontAlgn="ctr">
                        <a:lnSpc>
                          <a:spcPts val="2800"/>
                        </a:lnSpc>
                      </a:pPr>
                      <a:r>
                        <a:rPr lang="zh-CN" altLang="en-US" sz="1800" b="0" i="0" u="none" strike="noStrike" dirty="0">
                          <a:solidFill>
                            <a:srgbClr val="000000"/>
                          </a:solidFill>
                          <a:effectLst/>
                          <a:latin typeface="楷体" pitchFamily="49" charset="-122"/>
                          <a:ea typeface="楷体" pitchFamily="49" charset="-122"/>
                        </a:rPr>
                        <a:t>借方余额</a:t>
                      </a:r>
                    </a:p>
                  </a:txBody>
                  <a:tcPr marL="8339" marR="8339" marT="8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lnSpc>
                          <a:spcPts val="2800"/>
                        </a:lnSpc>
                      </a:pPr>
                      <a:r>
                        <a:rPr lang="zh-CN" altLang="en-US" sz="1800" b="0" i="0" u="none" strike="noStrike" dirty="0">
                          <a:solidFill>
                            <a:srgbClr val="000000"/>
                          </a:solidFill>
                          <a:effectLst/>
                          <a:latin typeface="楷体" pitchFamily="49" charset="-122"/>
                          <a:ea typeface="楷体" pitchFamily="49" charset="-122"/>
                        </a:rPr>
                        <a:t>贷方余额</a:t>
                      </a:r>
                    </a:p>
                  </a:txBody>
                  <a:tcPr marL="8339" marR="8339" marT="8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8446">
                <a:tc>
                  <a:txBody>
                    <a:bodyPr/>
                    <a:lstStyle/>
                    <a:p>
                      <a:pPr algn="l" fontAlgn="ctr">
                        <a:lnSpc>
                          <a:spcPts val="2800"/>
                        </a:lnSpc>
                      </a:pPr>
                      <a:r>
                        <a:rPr lang="zh-CN" altLang="en-US" sz="1800" b="0" i="0" u="none" strike="noStrike" dirty="0">
                          <a:solidFill>
                            <a:srgbClr val="000000"/>
                          </a:solidFill>
                          <a:effectLst/>
                          <a:latin typeface="楷体" pitchFamily="49" charset="-122"/>
                          <a:ea typeface="楷体" pitchFamily="49" charset="-122"/>
                        </a:rPr>
                        <a:t>库存现金</a:t>
                      </a:r>
                    </a:p>
                  </a:txBody>
                  <a:tcPr marL="8339" marR="8339" marT="8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lnSpc>
                          <a:spcPts val="2800"/>
                        </a:lnSpc>
                      </a:pPr>
                      <a:r>
                        <a:rPr lang="en-US" sz="1800" b="0" i="0" u="none" strike="noStrike" dirty="0">
                          <a:solidFill>
                            <a:srgbClr val="000000"/>
                          </a:solidFill>
                          <a:effectLst/>
                          <a:latin typeface="楷体" pitchFamily="49" charset="-122"/>
                          <a:ea typeface="楷体" pitchFamily="49" charset="-122"/>
                        </a:rPr>
                        <a:t> 8 620.00</a:t>
                      </a:r>
                    </a:p>
                  </a:txBody>
                  <a:tcPr marL="8339" marR="8339" marT="8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lnSpc>
                          <a:spcPts val="2800"/>
                        </a:lnSpc>
                      </a:pPr>
                      <a:r>
                        <a:rPr lang="en-US" sz="1800" b="0" i="0" u="none" strike="noStrike" dirty="0">
                          <a:solidFill>
                            <a:srgbClr val="000000"/>
                          </a:solidFill>
                          <a:effectLst/>
                          <a:latin typeface="楷体" pitchFamily="49" charset="-122"/>
                          <a:ea typeface="楷体" pitchFamily="49" charset="-122"/>
                        </a:rPr>
                        <a:t>　</a:t>
                      </a:r>
                    </a:p>
                  </a:txBody>
                  <a:tcPr marL="8339" marR="8339" marT="8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0107">
                <a:tc>
                  <a:txBody>
                    <a:bodyPr/>
                    <a:lstStyle/>
                    <a:p>
                      <a:pPr algn="l" fontAlgn="ctr">
                        <a:lnSpc>
                          <a:spcPts val="2800"/>
                        </a:lnSpc>
                      </a:pPr>
                      <a:r>
                        <a:rPr lang="zh-CN" altLang="en-US" sz="1800" b="0" i="0" u="none" strike="noStrike" dirty="0">
                          <a:solidFill>
                            <a:srgbClr val="000000"/>
                          </a:solidFill>
                          <a:effectLst/>
                          <a:latin typeface="楷体" pitchFamily="49" charset="-122"/>
                          <a:ea typeface="楷体" pitchFamily="49" charset="-122"/>
                        </a:rPr>
                        <a:t>银行存款</a:t>
                      </a:r>
                    </a:p>
                  </a:txBody>
                  <a:tcPr marL="8339" marR="8339" marT="8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lnSpc>
                          <a:spcPts val="2800"/>
                        </a:lnSpc>
                      </a:pPr>
                      <a:r>
                        <a:rPr lang="en-US" sz="1800" b="0" i="0" u="none" strike="noStrike" dirty="0">
                          <a:solidFill>
                            <a:srgbClr val="000000"/>
                          </a:solidFill>
                          <a:effectLst/>
                          <a:latin typeface="楷体" pitchFamily="49" charset="-122"/>
                          <a:ea typeface="楷体" pitchFamily="49" charset="-122"/>
                        </a:rPr>
                        <a:t>5 404 333.35</a:t>
                      </a:r>
                    </a:p>
                  </a:txBody>
                  <a:tcPr marL="8339" marR="8339" marT="8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lnSpc>
                          <a:spcPts val="2800"/>
                        </a:lnSpc>
                      </a:pPr>
                      <a:r>
                        <a:rPr lang="en-US" sz="1800" b="0" i="0" u="none" strike="noStrike" dirty="0">
                          <a:solidFill>
                            <a:srgbClr val="000000"/>
                          </a:solidFill>
                          <a:effectLst/>
                          <a:latin typeface="楷体" pitchFamily="49" charset="-122"/>
                          <a:ea typeface="楷体" pitchFamily="49" charset="-122"/>
                        </a:rPr>
                        <a:t>　</a:t>
                      </a:r>
                    </a:p>
                  </a:txBody>
                  <a:tcPr marL="8339" marR="8339" marT="8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0107">
                <a:tc>
                  <a:txBody>
                    <a:bodyPr/>
                    <a:lstStyle/>
                    <a:p>
                      <a:pPr algn="l" fontAlgn="ctr">
                        <a:lnSpc>
                          <a:spcPts val="2800"/>
                        </a:lnSpc>
                      </a:pPr>
                      <a:r>
                        <a:rPr lang="zh-CN" altLang="en-US" sz="1800" b="0" i="0" u="none" strike="noStrike">
                          <a:solidFill>
                            <a:srgbClr val="000000"/>
                          </a:solidFill>
                          <a:effectLst/>
                          <a:latin typeface="楷体" pitchFamily="49" charset="-122"/>
                          <a:ea typeface="楷体" pitchFamily="49" charset="-122"/>
                        </a:rPr>
                        <a:t>其他货币资金</a:t>
                      </a:r>
                    </a:p>
                  </a:txBody>
                  <a:tcPr marL="8339" marR="8339" marT="8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lnSpc>
                          <a:spcPts val="2800"/>
                        </a:lnSpc>
                      </a:pPr>
                      <a:r>
                        <a:rPr lang="en-US" sz="1800" b="0" i="0" u="none" strike="noStrike" dirty="0">
                          <a:solidFill>
                            <a:srgbClr val="000000"/>
                          </a:solidFill>
                          <a:effectLst/>
                          <a:latin typeface="楷体" pitchFamily="49" charset="-122"/>
                          <a:ea typeface="楷体" pitchFamily="49" charset="-122"/>
                        </a:rPr>
                        <a:t> 609 368.00</a:t>
                      </a:r>
                    </a:p>
                  </a:txBody>
                  <a:tcPr marL="8339" marR="8339" marT="8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lnSpc>
                          <a:spcPts val="2800"/>
                        </a:lnSpc>
                      </a:pPr>
                      <a:r>
                        <a:rPr lang="en-US" sz="1800" b="0" i="0" u="none" strike="noStrike" dirty="0">
                          <a:solidFill>
                            <a:srgbClr val="000000"/>
                          </a:solidFill>
                          <a:effectLst/>
                          <a:latin typeface="楷体" pitchFamily="49" charset="-122"/>
                          <a:ea typeface="楷体" pitchFamily="49" charset="-122"/>
                        </a:rPr>
                        <a:t>　</a:t>
                      </a:r>
                    </a:p>
                  </a:txBody>
                  <a:tcPr marL="8339" marR="8339" marT="8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0107">
                <a:tc>
                  <a:txBody>
                    <a:bodyPr/>
                    <a:lstStyle/>
                    <a:p>
                      <a:pPr algn="l" fontAlgn="ctr">
                        <a:lnSpc>
                          <a:spcPts val="2800"/>
                        </a:lnSpc>
                      </a:pPr>
                      <a:r>
                        <a:rPr lang="zh-CN" altLang="en-US" sz="1800" b="0" i="0" u="none" strike="noStrike">
                          <a:solidFill>
                            <a:srgbClr val="000000"/>
                          </a:solidFill>
                          <a:effectLst/>
                          <a:latin typeface="楷体" pitchFamily="49" charset="-122"/>
                          <a:ea typeface="楷体" pitchFamily="49" charset="-122"/>
                        </a:rPr>
                        <a:t>交易性金融资产</a:t>
                      </a:r>
                    </a:p>
                  </a:txBody>
                  <a:tcPr marL="8339" marR="8339" marT="8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lnSpc>
                          <a:spcPts val="2800"/>
                        </a:lnSpc>
                      </a:pPr>
                      <a:r>
                        <a:rPr lang="en-US" sz="1800" b="0" i="0" u="none" strike="noStrike" dirty="0">
                          <a:solidFill>
                            <a:srgbClr val="000000"/>
                          </a:solidFill>
                          <a:effectLst/>
                          <a:latin typeface="楷体" pitchFamily="49" charset="-122"/>
                          <a:ea typeface="楷体" pitchFamily="49" charset="-122"/>
                        </a:rPr>
                        <a:t> 681 600.00</a:t>
                      </a:r>
                    </a:p>
                  </a:txBody>
                  <a:tcPr marL="8339" marR="8339" marT="8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lnSpc>
                          <a:spcPts val="2800"/>
                        </a:lnSpc>
                      </a:pPr>
                      <a:r>
                        <a:rPr lang="en-US" sz="1800" b="0" i="0" u="none" strike="noStrike" dirty="0">
                          <a:solidFill>
                            <a:srgbClr val="000000"/>
                          </a:solidFill>
                          <a:effectLst/>
                          <a:latin typeface="楷体" pitchFamily="49" charset="-122"/>
                          <a:ea typeface="楷体" pitchFamily="49" charset="-122"/>
                        </a:rPr>
                        <a:t>　</a:t>
                      </a:r>
                    </a:p>
                  </a:txBody>
                  <a:tcPr marL="8339" marR="8339" marT="8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0107">
                <a:tc>
                  <a:txBody>
                    <a:bodyPr/>
                    <a:lstStyle/>
                    <a:p>
                      <a:pPr algn="l" fontAlgn="ctr">
                        <a:lnSpc>
                          <a:spcPts val="2800"/>
                        </a:lnSpc>
                      </a:pPr>
                      <a:r>
                        <a:rPr lang="zh-CN" altLang="en-US" sz="1800" b="0" i="0" u="none" strike="noStrike" dirty="0">
                          <a:solidFill>
                            <a:srgbClr val="000000"/>
                          </a:solidFill>
                          <a:effectLst/>
                          <a:latin typeface="楷体" pitchFamily="49" charset="-122"/>
                          <a:ea typeface="楷体" pitchFamily="49" charset="-122"/>
                        </a:rPr>
                        <a:t>应收票据</a:t>
                      </a:r>
                    </a:p>
                  </a:txBody>
                  <a:tcPr marL="8339" marR="8339" marT="8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lnSpc>
                          <a:spcPts val="2800"/>
                        </a:lnSpc>
                      </a:pPr>
                      <a:r>
                        <a:rPr lang="en-US" sz="1800" b="0" i="0" u="none" strike="noStrike" dirty="0">
                          <a:solidFill>
                            <a:srgbClr val="000000"/>
                          </a:solidFill>
                          <a:effectLst/>
                          <a:latin typeface="楷体" pitchFamily="49" charset="-122"/>
                          <a:ea typeface="楷体" pitchFamily="49" charset="-122"/>
                        </a:rPr>
                        <a:t>1 112 200.00</a:t>
                      </a:r>
                    </a:p>
                  </a:txBody>
                  <a:tcPr marL="8339" marR="8339" marT="8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lnSpc>
                          <a:spcPts val="2800"/>
                        </a:lnSpc>
                      </a:pPr>
                      <a:r>
                        <a:rPr lang="en-US" sz="1800" b="0" i="0" u="none" strike="noStrike" dirty="0">
                          <a:solidFill>
                            <a:srgbClr val="000000"/>
                          </a:solidFill>
                          <a:effectLst/>
                          <a:latin typeface="楷体" pitchFamily="49" charset="-122"/>
                          <a:ea typeface="楷体" pitchFamily="49" charset="-122"/>
                        </a:rPr>
                        <a:t>　</a:t>
                      </a:r>
                    </a:p>
                  </a:txBody>
                  <a:tcPr marL="8339" marR="8339" marT="8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0107">
                <a:tc>
                  <a:txBody>
                    <a:bodyPr/>
                    <a:lstStyle/>
                    <a:p>
                      <a:pPr algn="l" fontAlgn="ctr">
                        <a:lnSpc>
                          <a:spcPts val="2800"/>
                        </a:lnSpc>
                      </a:pPr>
                      <a:r>
                        <a:rPr lang="zh-CN" altLang="en-US" sz="1800" b="0" i="0" u="none" strike="noStrike" dirty="0">
                          <a:solidFill>
                            <a:srgbClr val="000000"/>
                          </a:solidFill>
                          <a:effectLst/>
                          <a:latin typeface="楷体" pitchFamily="49" charset="-122"/>
                          <a:ea typeface="楷体" pitchFamily="49" charset="-122"/>
                        </a:rPr>
                        <a:t>应收账款</a:t>
                      </a:r>
                    </a:p>
                  </a:txBody>
                  <a:tcPr marL="8339" marR="8339" marT="8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lnSpc>
                          <a:spcPts val="2800"/>
                        </a:lnSpc>
                      </a:pPr>
                      <a:r>
                        <a:rPr lang="en-US" sz="1800" b="0" i="0" u="none" strike="noStrike" dirty="0">
                          <a:solidFill>
                            <a:srgbClr val="000000"/>
                          </a:solidFill>
                          <a:effectLst/>
                          <a:latin typeface="楷体" pitchFamily="49" charset="-122"/>
                          <a:ea typeface="楷体" pitchFamily="49" charset="-122"/>
                        </a:rPr>
                        <a:t> 756 000.00</a:t>
                      </a:r>
                    </a:p>
                  </a:txBody>
                  <a:tcPr marL="8339" marR="8339" marT="8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lnSpc>
                          <a:spcPts val="2800"/>
                        </a:lnSpc>
                      </a:pPr>
                      <a:r>
                        <a:rPr lang="en-US" sz="1800" b="0" i="0" u="none" strike="noStrike" dirty="0">
                          <a:solidFill>
                            <a:srgbClr val="000000"/>
                          </a:solidFill>
                          <a:effectLst/>
                          <a:latin typeface="楷体" pitchFamily="49" charset="-122"/>
                          <a:ea typeface="楷体" pitchFamily="49" charset="-122"/>
                        </a:rPr>
                        <a:t>　</a:t>
                      </a:r>
                    </a:p>
                  </a:txBody>
                  <a:tcPr marL="8339" marR="8339" marT="8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0107">
                <a:tc>
                  <a:txBody>
                    <a:bodyPr/>
                    <a:lstStyle/>
                    <a:p>
                      <a:pPr algn="l" fontAlgn="ctr"/>
                      <a:r>
                        <a:rPr lang="zh-CN" altLang="en-US" sz="1800" b="0" i="0" u="none" strike="noStrike" dirty="0">
                          <a:solidFill>
                            <a:srgbClr val="000000"/>
                          </a:solidFill>
                          <a:effectLst/>
                          <a:latin typeface="楷体" pitchFamily="49" charset="-122"/>
                          <a:ea typeface="楷体" pitchFamily="49" charset="-122"/>
                        </a:rPr>
                        <a:t>坏账</a:t>
                      </a:r>
                      <a:r>
                        <a:rPr lang="zh-CN" altLang="en-US" sz="1800" b="0" i="0" u="none" strike="noStrike" dirty="0" smtClean="0">
                          <a:solidFill>
                            <a:srgbClr val="000000"/>
                          </a:solidFill>
                          <a:effectLst/>
                          <a:latin typeface="楷体" pitchFamily="49" charset="-122"/>
                          <a:ea typeface="楷体" pitchFamily="49" charset="-122"/>
                        </a:rPr>
                        <a:t>准备</a:t>
                      </a:r>
                      <a:endParaRPr lang="en-US" altLang="zh-CN" sz="1800" b="0" i="0" u="none" strike="noStrike" dirty="0" smtClean="0">
                        <a:solidFill>
                          <a:srgbClr val="000000"/>
                        </a:solidFill>
                        <a:effectLst/>
                        <a:latin typeface="楷体" pitchFamily="49" charset="-122"/>
                        <a:ea typeface="楷体" pitchFamily="49" charset="-122"/>
                      </a:endParaRPr>
                    </a:p>
                    <a:p>
                      <a:pPr algn="l" fontAlgn="ctr"/>
                      <a:r>
                        <a:rPr lang="en-US" altLang="zh-CN" sz="1800" b="0" i="0" u="none" strike="noStrike" dirty="0" smtClean="0">
                          <a:solidFill>
                            <a:srgbClr val="000000"/>
                          </a:solidFill>
                          <a:effectLst/>
                          <a:latin typeface="楷体" pitchFamily="49" charset="-122"/>
                          <a:ea typeface="楷体" pitchFamily="49" charset="-122"/>
                        </a:rPr>
                        <a:t>(</a:t>
                      </a:r>
                      <a:r>
                        <a:rPr lang="zh-CN" altLang="en-US" sz="1800" b="0" i="0" u="none" strike="noStrike" dirty="0" smtClean="0">
                          <a:solidFill>
                            <a:srgbClr val="000000"/>
                          </a:solidFill>
                          <a:effectLst/>
                          <a:latin typeface="楷体" pitchFamily="49" charset="-122"/>
                          <a:ea typeface="楷体" pitchFamily="49" charset="-122"/>
                        </a:rPr>
                        <a:t>应收账款</a:t>
                      </a:r>
                      <a:r>
                        <a:rPr lang="en-US" altLang="zh-CN" sz="1800" b="0" i="0" u="none" strike="noStrike" dirty="0" smtClean="0">
                          <a:solidFill>
                            <a:srgbClr val="000000"/>
                          </a:solidFill>
                          <a:effectLst/>
                          <a:latin typeface="楷体" pitchFamily="49" charset="-122"/>
                          <a:ea typeface="楷体" pitchFamily="49" charset="-122"/>
                        </a:rPr>
                        <a:t>)</a:t>
                      </a:r>
                      <a:endParaRPr lang="zh-CN" altLang="en-US" sz="1800" b="0" i="0" u="none" strike="noStrike" dirty="0">
                        <a:solidFill>
                          <a:srgbClr val="000000"/>
                        </a:solidFill>
                        <a:effectLst/>
                        <a:latin typeface="楷体" pitchFamily="49" charset="-122"/>
                        <a:ea typeface="楷体" pitchFamily="49"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1800" b="0" i="0" u="none" strike="noStrike" dirty="0">
                          <a:solidFill>
                            <a:srgbClr val="000000"/>
                          </a:solidFill>
                          <a:effectLst/>
                          <a:latin typeface="楷体" pitchFamily="49" charset="-122"/>
                          <a:ea typeface="楷体" pitchFamily="49" charset="-122"/>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800" b="0" i="0" u="none" strike="noStrike" dirty="0">
                          <a:solidFill>
                            <a:srgbClr val="000000"/>
                          </a:solidFill>
                          <a:effectLst/>
                          <a:latin typeface="楷体" pitchFamily="49" charset="-122"/>
                          <a:ea typeface="楷体" pitchFamily="49" charset="-122"/>
                        </a:rPr>
                        <a:t> 39 016.00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6785">
                <a:tc>
                  <a:txBody>
                    <a:bodyPr/>
                    <a:lstStyle/>
                    <a:p>
                      <a:pPr algn="l" fontAlgn="ctr"/>
                      <a:r>
                        <a:rPr lang="zh-CN" altLang="en-US" sz="1800" b="0" i="0" u="none" strike="noStrike" dirty="0">
                          <a:solidFill>
                            <a:srgbClr val="000000"/>
                          </a:solidFill>
                          <a:effectLst/>
                          <a:latin typeface="楷体" pitchFamily="49" charset="-122"/>
                          <a:ea typeface="楷体" pitchFamily="49" charset="-122"/>
                        </a:rPr>
                        <a:t>预收账款</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1800" b="0" i="0" u="none" strike="noStrike" dirty="0">
                          <a:solidFill>
                            <a:srgbClr val="000000"/>
                          </a:solidFill>
                          <a:effectLst/>
                          <a:latin typeface="楷体" pitchFamily="49" charset="-122"/>
                          <a:ea typeface="楷体" pitchFamily="49" charset="-122"/>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sz="1800" b="0" i="0" u="none" strike="noStrike" dirty="0">
                          <a:solidFill>
                            <a:srgbClr val="000000"/>
                          </a:solidFill>
                          <a:effectLst/>
                          <a:latin typeface="楷体" pitchFamily="49" charset="-122"/>
                          <a:ea typeface="楷体" pitchFamily="49" charset="-122"/>
                        </a:rPr>
                        <a:t> 330 000.00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bl>
          </a:graphicData>
        </a:graphic>
      </p:graphicFrame>
      <p:sp>
        <p:nvSpPr>
          <p:cNvPr id="16" name="矩形 15"/>
          <p:cNvSpPr/>
          <p:nvPr/>
        </p:nvSpPr>
        <p:spPr>
          <a:xfrm>
            <a:off x="1079902" y="922816"/>
            <a:ext cx="2662908" cy="400110"/>
          </a:xfrm>
          <a:prstGeom prst="rect">
            <a:avLst/>
          </a:prstGeom>
        </p:spPr>
        <p:txBody>
          <a:bodyPr wrap="none">
            <a:spAutoFit/>
          </a:bodyPr>
          <a:lstStyle/>
          <a:p>
            <a:r>
              <a:rPr lang="zh-CN" altLang="en-US" sz="2000" dirty="0">
                <a:latin typeface="微软雅黑" pitchFamily="34" charset="-122"/>
                <a:ea typeface="微软雅黑" pitchFamily="34" charset="-122"/>
              </a:rPr>
              <a:t>科目余额</a:t>
            </a:r>
            <a:r>
              <a:rPr lang="zh-CN" altLang="en-US" sz="2000" dirty="0" smtClean="0">
                <a:latin typeface="微软雅黑" pitchFamily="34" charset="-122"/>
                <a:ea typeface="微软雅黑" pitchFamily="34" charset="-122"/>
              </a:rPr>
              <a:t>汇总表</a:t>
            </a:r>
            <a:r>
              <a:rPr lang="en-US" altLang="zh-CN" sz="2000" dirty="0" smtClean="0">
                <a:latin typeface="微软雅黑" pitchFamily="34" charset="-122"/>
                <a:ea typeface="微软雅黑" pitchFamily="34" charset="-122"/>
              </a:rPr>
              <a:t>(</a:t>
            </a:r>
            <a:r>
              <a:rPr lang="zh-CN" altLang="en-US" sz="2000" dirty="0" smtClean="0">
                <a:latin typeface="微软雅黑" pitchFamily="34" charset="-122"/>
                <a:ea typeface="微软雅黑" pitchFamily="34" charset="-122"/>
              </a:rPr>
              <a:t>简表</a:t>
            </a:r>
            <a:r>
              <a:rPr lang="en-US" altLang="zh-CN" sz="2000" dirty="0" smtClean="0">
                <a:latin typeface="微软雅黑" pitchFamily="34" charset="-122"/>
                <a:ea typeface="微软雅黑" pitchFamily="34" charset="-122"/>
              </a:rPr>
              <a:t>)</a:t>
            </a:r>
            <a:endParaRPr lang="zh-CN" altLang="en-US" sz="2000" dirty="0">
              <a:latin typeface="微软雅黑" pitchFamily="34" charset="-122"/>
              <a:ea typeface="微软雅黑" pitchFamily="34" charset="-122"/>
            </a:endParaRPr>
          </a:p>
        </p:txBody>
      </p:sp>
      <p:sp>
        <p:nvSpPr>
          <p:cNvPr id="18" name="矩形 17"/>
          <p:cNvSpPr/>
          <p:nvPr/>
        </p:nvSpPr>
        <p:spPr>
          <a:xfrm>
            <a:off x="5935070" y="797104"/>
            <a:ext cx="2149948" cy="400110"/>
          </a:xfrm>
          <a:prstGeom prst="rect">
            <a:avLst/>
          </a:prstGeom>
        </p:spPr>
        <p:txBody>
          <a:bodyPr wrap="none">
            <a:spAutoFit/>
          </a:bodyPr>
          <a:lstStyle/>
          <a:p>
            <a:r>
              <a:rPr lang="zh-CN" altLang="en-US" sz="2000" dirty="0" smtClean="0">
                <a:latin typeface="微软雅黑" pitchFamily="34" charset="-122"/>
                <a:ea typeface="微软雅黑" pitchFamily="34" charset="-122"/>
              </a:rPr>
              <a:t>资产负债表</a:t>
            </a:r>
            <a:r>
              <a:rPr lang="en-US" altLang="zh-CN" sz="2000" dirty="0" smtClean="0">
                <a:latin typeface="微软雅黑" pitchFamily="34" charset="-122"/>
                <a:ea typeface="微软雅黑" pitchFamily="34" charset="-122"/>
              </a:rPr>
              <a:t>(</a:t>
            </a:r>
            <a:r>
              <a:rPr lang="zh-CN" altLang="en-US" sz="2000" dirty="0" smtClean="0">
                <a:latin typeface="微软雅黑" pitchFamily="34" charset="-122"/>
                <a:ea typeface="微软雅黑" pitchFamily="34" charset="-122"/>
              </a:rPr>
              <a:t>简表</a:t>
            </a:r>
            <a:r>
              <a:rPr lang="en-US" altLang="zh-CN" sz="2000" dirty="0" smtClean="0">
                <a:latin typeface="微软雅黑" pitchFamily="34" charset="-122"/>
                <a:ea typeface="微软雅黑" pitchFamily="34" charset="-122"/>
              </a:rPr>
              <a:t>)</a:t>
            </a:r>
            <a:endParaRPr lang="zh-CN" altLang="en-US" sz="2000" dirty="0">
              <a:latin typeface="微软雅黑" pitchFamily="34" charset="-122"/>
              <a:ea typeface="微软雅黑" pitchFamily="34" charset="-122"/>
            </a:endParaRPr>
          </a:p>
        </p:txBody>
      </p:sp>
      <p:grpSp>
        <p:nvGrpSpPr>
          <p:cNvPr id="2" name="组合 1"/>
          <p:cNvGrpSpPr/>
          <p:nvPr/>
        </p:nvGrpSpPr>
        <p:grpSpPr>
          <a:xfrm>
            <a:off x="1187623" y="1942425"/>
            <a:ext cx="6408713" cy="3194019"/>
            <a:chOff x="1187623" y="2032737"/>
            <a:chExt cx="6408713" cy="3194019"/>
          </a:xfrm>
        </p:grpSpPr>
        <p:sp>
          <p:nvSpPr>
            <p:cNvPr id="20" name="矩形 19"/>
            <p:cNvSpPr/>
            <p:nvPr/>
          </p:nvSpPr>
          <p:spPr>
            <a:xfrm>
              <a:off x="1763688" y="2131389"/>
              <a:ext cx="1440160" cy="108012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1" name="直接箭头连接符 20"/>
            <p:cNvCxnSpPr>
              <a:stCxn id="20" idx="3"/>
            </p:cNvCxnSpPr>
            <p:nvPr/>
          </p:nvCxnSpPr>
          <p:spPr>
            <a:xfrm flipV="1">
              <a:off x="3203848" y="2131389"/>
              <a:ext cx="4392488" cy="540060"/>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4425564" y="2032737"/>
              <a:ext cx="652743" cy="400110"/>
            </a:xfrm>
            <a:prstGeom prst="rect">
              <a:avLst/>
            </a:prstGeom>
            <a:noFill/>
          </p:spPr>
          <p:txBody>
            <a:bodyPr wrap="none" rtlCol="0">
              <a:spAutoFit/>
            </a:bodyPr>
            <a:lstStyle/>
            <a:p>
              <a:r>
                <a:rPr lang="en-US" altLang="zh-CN" sz="2000" b="1" dirty="0">
                  <a:solidFill>
                    <a:srgbClr val="C00000"/>
                  </a:solidFill>
                </a:rPr>
                <a:t>S</a:t>
              </a:r>
              <a:r>
                <a:rPr lang="en-US" altLang="zh-CN" sz="2000" b="1" dirty="0" smtClean="0">
                  <a:solidFill>
                    <a:srgbClr val="C00000"/>
                  </a:solidFill>
                </a:rPr>
                <a:t>um</a:t>
              </a:r>
              <a:endParaRPr lang="zh-CN" altLang="en-US" sz="2000" b="1" dirty="0">
                <a:solidFill>
                  <a:srgbClr val="C00000"/>
                </a:solidFill>
              </a:endParaRPr>
            </a:p>
          </p:txBody>
        </p:sp>
        <p:cxnSp>
          <p:nvCxnSpPr>
            <p:cNvPr id="23" name="直接箭头连接符 22"/>
            <p:cNvCxnSpPr/>
            <p:nvPr/>
          </p:nvCxnSpPr>
          <p:spPr>
            <a:xfrm flipV="1">
              <a:off x="3203848" y="2545435"/>
              <a:ext cx="4392488" cy="868964"/>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4" name="加号 23"/>
            <p:cNvSpPr/>
            <p:nvPr/>
          </p:nvSpPr>
          <p:spPr>
            <a:xfrm>
              <a:off x="1638105" y="3874427"/>
              <a:ext cx="360040" cy="325038"/>
            </a:xfrm>
            <a:prstGeom prst="mathPlus">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减号 24"/>
            <p:cNvSpPr/>
            <p:nvPr/>
          </p:nvSpPr>
          <p:spPr>
            <a:xfrm>
              <a:off x="3131839" y="4497074"/>
              <a:ext cx="360040" cy="226603"/>
            </a:xfrm>
            <a:prstGeom prst="mathMinus">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加号 25"/>
            <p:cNvSpPr/>
            <p:nvPr/>
          </p:nvSpPr>
          <p:spPr>
            <a:xfrm>
              <a:off x="1638105" y="4723678"/>
              <a:ext cx="360040" cy="360040"/>
            </a:xfrm>
            <a:prstGeom prst="mathPlus">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1187623" y="3622399"/>
              <a:ext cx="3384375" cy="1604357"/>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8" name="直接箭头连接符 27"/>
            <p:cNvCxnSpPr>
              <a:stCxn id="27" idx="6"/>
            </p:cNvCxnSpPr>
            <p:nvPr/>
          </p:nvCxnSpPr>
          <p:spPr>
            <a:xfrm flipV="1">
              <a:off x="4571998" y="3211510"/>
              <a:ext cx="3024338" cy="1213068"/>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2686952562"/>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sp>
        <p:nvSpPr>
          <p:cNvPr id="12"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3" name="矩形 12"/>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graphicFrame>
        <p:nvGraphicFramePr>
          <p:cNvPr id="8" name="表格 7"/>
          <p:cNvGraphicFramePr>
            <a:graphicFrameLocks noGrp="1"/>
          </p:cNvGraphicFramePr>
          <p:nvPr>
            <p:extLst>
              <p:ext uri="{D42A27DB-BD31-4B8C-83A1-F6EECF244321}">
                <p14:modId xmlns:p14="http://schemas.microsoft.com/office/powerpoint/2010/main" val="2997060635"/>
              </p:ext>
            </p:extLst>
          </p:nvPr>
        </p:nvGraphicFramePr>
        <p:xfrm>
          <a:off x="4838623" y="1096320"/>
          <a:ext cx="4248473" cy="3961104"/>
        </p:xfrm>
        <a:graphic>
          <a:graphicData uri="http://schemas.openxmlformats.org/drawingml/2006/table">
            <a:tbl>
              <a:tblPr/>
              <a:tblGrid>
                <a:gridCol w="2808313"/>
                <a:gridCol w="1440160"/>
              </a:tblGrid>
              <a:tr h="330092">
                <a:tc>
                  <a:txBody>
                    <a:bodyPr/>
                    <a:lstStyle/>
                    <a:p>
                      <a:pPr algn="ctr" fontAlgn="ctr">
                        <a:lnSpc>
                          <a:spcPts val="2160"/>
                        </a:lnSpc>
                      </a:pPr>
                      <a:r>
                        <a:rPr lang="zh-CN" altLang="en-US" sz="1800" b="0" i="0" u="none" strike="noStrike" dirty="0">
                          <a:solidFill>
                            <a:srgbClr val="000000"/>
                          </a:solidFill>
                          <a:effectLst/>
                          <a:latin typeface="楷体" pitchFamily="49" charset="-122"/>
                          <a:ea typeface="楷体" pitchFamily="49" charset="-122"/>
                        </a:rPr>
                        <a:t>资产</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lnSpc>
                          <a:spcPts val="2160"/>
                        </a:lnSpc>
                      </a:pPr>
                      <a:r>
                        <a:rPr lang="zh-CN" altLang="en-US" sz="1800" b="0" i="0" u="none" strike="noStrike">
                          <a:solidFill>
                            <a:srgbClr val="000000"/>
                          </a:solidFill>
                          <a:effectLst/>
                          <a:latin typeface="楷体" pitchFamily="49" charset="-122"/>
                          <a:ea typeface="楷体" pitchFamily="49" charset="-122"/>
                        </a:rPr>
                        <a:t>期末余额</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0092">
                <a:tc>
                  <a:txBody>
                    <a:bodyPr/>
                    <a:lstStyle/>
                    <a:p>
                      <a:pPr algn="just" fontAlgn="ctr">
                        <a:lnSpc>
                          <a:spcPts val="2160"/>
                        </a:lnSpc>
                      </a:pPr>
                      <a:r>
                        <a:rPr lang="zh-CN" altLang="en-US" sz="1800" b="0" i="0" u="none" strike="noStrike" dirty="0">
                          <a:solidFill>
                            <a:srgbClr val="000000"/>
                          </a:solidFill>
                          <a:effectLst/>
                          <a:latin typeface="楷体" pitchFamily="49" charset="-122"/>
                          <a:ea typeface="楷体" pitchFamily="49" charset="-122"/>
                        </a:rPr>
                        <a:t>流动资产：</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lnSpc>
                          <a:spcPts val="2160"/>
                        </a:lnSpc>
                      </a:pPr>
                      <a:r>
                        <a:rPr lang="zh-CN" altLang="en-US" sz="1800" b="0" i="0" u="none" strike="noStrike">
                          <a:solidFill>
                            <a:srgbClr val="000000"/>
                          </a:solidFill>
                          <a:effectLst/>
                          <a:latin typeface="楷体" pitchFamily="49" charset="-122"/>
                          <a:ea typeface="楷体" pitchFamily="49" charset="-122"/>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0092">
                <a:tc>
                  <a:txBody>
                    <a:bodyPr/>
                    <a:lstStyle/>
                    <a:p>
                      <a:pPr algn="just" fontAlgn="ctr">
                        <a:lnSpc>
                          <a:spcPts val="2160"/>
                        </a:lnSpc>
                      </a:pPr>
                      <a:r>
                        <a:rPr lang="zh-CN" altLang="en-US" sz="1800" b="0" i="0" u="none" strike="noStrike" dirty="0">
                          <a:solidFill>
                            <a:srgbClr val="000000"/>
                          </a:solidFill>
                          <a:effectLst/>
                          <a:latin typeface="楷体" pitchFamily="49" charset="-122"/>
                          <a:ea typeface="楷体" pitchFamily="49" charset="-122"/>
                        </a:rPr>
                        <a:t>  货币资金</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lnSpc>
                          <a:spcPts val="2160"/>
                        </a:lnSpc>
                      </a:pPr>
                      <a:r>
                        <a:rPr lang="en-US" altLang="zh-CN" sz="1800" b="0" i="0" u="none" strike="noStrike">
                          <a:solidFill>
                            <a:srgbClr val="000000"/>
                          </a:solidFill>
                          <a:effectLst/>
                          <a:latin typeface="楷体" pitchFamily="49" charset="-122"/>
                          <a:ea typeface="楷体" pitchFamily="49" charset="-122"/>
                        </a:rPr>
                        <a:t>6 022 321.35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0092">
                <a:tc>
                  <a:txBody>
                    <a:bodyPr/>
                    <a:lstStyle/>
                    <a:p>
                      <a:pPr algn="just" fontAlgn="ctr">
                        <a:lnSpc>
                          <a:spcPts val="2160"/>
                        </a:lnSpc>
                      </a:pPr>
                      <a:r>
                        <a:rPr lang="zh-CN" altLang="en-US" sz="1800" b="0" i="0" u="none" strike="noStrike" dirty="0">
                          <a:solidFill>
                            <a:srgbClr val="000000"/>
                          </a:solidFill>
                          <a:effectLst/>
                          <a:latin typeface="楷体" pitchFamily="49" charset="-122"/>
                          <a:ea typeface="楷体" pitchFamily="49" charset="-122"/>
                        </a:rPr>
                        <a:t>  交易性金融资产</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lnSpc>
                          <a:spcPts val="2160"/>
                        </a:lnSpc>
                      </a:pPr>
                      <a:r>
                        <a:rPr lang="zh-CN" altLang="en-US" sz="1800" b="0" i="0" u="none" strike="noStrike" dirty="0">
                          <a:solidFill>
                            <a:srgbClr val="000000"/>
                          </a:solidFill>
                          <a:effectLst/>
                          <a:latin typeface="楷体" pitchFamily="49" charset="-122"/>
                          <a:ea typeface="楷体" pitchFamily="49" charset="-122"/>
                        </a:rPr>
                        <a:t> </a:t>
                      </a:r>
                      <a:r>
                        <a:rPr lang="en-US" altLang="zh-CN" sz="1800" b="0" i="0" u="none" strike="noStrike" dirty="0">
                          <a:solidFill>
                            <a:srgbClr val="000000"/>
                          </a:solidFill>
                          <a:effectLst/>
                          <a:latin typeface="楷体" pitchFamily="49" charset="-122"/>
                          <a:ea typeface="楷体" pitchFamily="49" charset="-122"/>
                        </a:rPr>
                        <a:t>681 </a:t>
                      </a:r>
                      <a:r>
                        <a:rPr lang="en-US" altLang="zh-CN" sz="1800" b="0" i="0" u="none" strike="noStrike" kern="1200" dirty="0">
                          <a:solidFill>
                            <a:srgbClr val="000000"/>
                          </a:solidFill>
                          <a:effectLst/>
                          <a:latin typeface="楷体" pitchFamily="49" charset="-122"/>
                          <a:ea typeface="楷体" pitchFamily="49" charset="-122"/>
                          <a:cs typeface="+mn-cs"/>
                        </a:rPr>
                        <a:t>600.00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0092">
                <a:tc>
                  <a:txBody>
                    <a:bodyPr/>
                    <a:lstStyle/>
                    <a:p>
                      <a:pPr algn="just" fontAlgn="ctr">
                        <a:lnSpc>
                          <a:spcPts val="2160"/>
                        </a:lnSpc>
                      </a:pPr>
                      <a:r>
                        <a:rPr lang="zh-CN" altLang="en-US" sz="1800" b="0" i="0" u="none" strike="noStrike" dirty="0">
                          <a:solidFill>
                            <a:srgbClr val="000000"/>
                          </a:solidFill>
                          <a:effectLst/>
                          <a:latin typeface="楷体" pitchFamily="49" charset="-122"/>
                          <a:ea typeface="楷体" pitchFamily="49" charset="-122"/>
                        </a:rPr>
                        <a:t>  衍生金融资产</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lnSpc>
                          <a:spcPts val="2160"/>
                        </a:lnSpc>
                      </a:pPr>
                      <a:r>
                        <a:rPr lang="zh-CN" altLang="en-US" sz="1800" b="0" i="0" u="none" strike="noStrike">
                          <a:solidFill>
                            <a:srgbClr val="000000"/>
                          </a:solidFill>
                          <a:effectLst/>
                          <a:latin typeface="楷体" pitchFamily="49" charset="-122"/>
                          <a:ea typeface="楷体" pitchFamily="49" charset="-122"/>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0092">
                <a:tc>
                  <a:txBody>
                    <a:bodyPr/>
                    <a:lstStyle/>
                    <a:p>
                      <a:pPr algn="just" fontAlgn="ctr">
                        <a:lnSpc>
                          <a:spcPts val="2160"/>
                        </a:lnSpc>
                      </a:pPr>
                      <a:r>
                        <a:rPr lang="zh-CN" altLang="en-US" sz="1800" b="0" i="0" u="none" strike="noStrike" dirty="0">
                          <a:solidFill>
                            <a:srgbClr val="000000"/>
                          </a:solidFill>
                          <a:effectLst/>
                          <a:latin typeface="楷体" pitchFamily="49" charset="-122"/>
                          <a:ea typeface="楷体" pitchFamily="49" charset="-122"/>
                        </a:rPr>
                        <a:t>  应收票据及应收账款</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lnSpc>
                          <a:spcPts val="2160"/>
                        </a:lnSpc>
                      </a:pPr>
                      <a:r>
                        <a:rPr lang="en-US" altLang="zh-CN" sz="1800" b="0" i="0" u="none" strike="noStrike">
                          <a:solidFill>
                            <a:srgbClr val="000000"/>
                          </a:solidFill>
                          <a:effectLst/>
                          <a:latin typeface="楷体" pitchFamily="49" charset="-122"/>
                          <a:ea typeface="楷体" pitchFamily="49" charset="-122"/>
                        </a:rPr>
                        <a:t>1 829 184.00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0092">
                <a:tc>
                  <a:txBody>
                    <a:bodyPr/>
                    <a:lstStyle/>
                    <a:p>
                      <a:pPr algn="just" fontAlgn="ctr">
                        <a:lnSpc>
                          <a:spcPts val="2160"/>
                        </a:lnSpc>
                      </a:pPr>
                      <a:r>
                        <a:rPr lang="zh-CN" altLang="en-US" sz="1800" b="0" i="0" u="none" strike="noStrike" dirty="0">
                          <a:solidFill>
                            <a:srgbClr val="000000"/>
                          </a:solidFill>
                          <a:effectLst/>
                          <a:latin typeface="楷体" pitchFamily="49" charset="-122"/>
                          <a:ea typeface="楷体" pitchFamily="49" charset="-122"/>
                        </a:rPr>
                        <a:t>  预付款项</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lnSpc>
                          <a:spcPts val="2160"/>
                        </a:lnSpc>
                      </a:pPr>
                      <a:r>
                        <a:rPr lang="zh-CN" altLang="en-US" sz="1800" b="0" i="0" u="none" strike="noStrike" dirty="0">
                          <a:solidFill>
                            <a:srgbClr val="000000"/>
                          </a:solidFill>
                          <a:effectLst/>
                          <a:latin typeface="楷体" pitchFamily="49" charset="-122"/>
                          <a:ea typeface="楷体" pitchFamily="49" charset="-122"/>
                        </a:rPr>
                        <a:t> </a:t>
                      </a:r>
                      <a:r>
                        <a:rPr lang="en-US" altLang="zh-CN" sz="1800" b="0" i="0" u="none" strike="noStrike" dirty="0">
                          <a:solidFill>
                            <a:srgbClr val="000000"/>
                          </a:solidFill>
                          <a:effectLst/>
                          <a:latin typeface="楷体" pitchFamily="49" charset="-122"/>
                          <a:ea typeface="楷体" pitchFamily="49" charset="-122"/>
                        </a:rPr>
                        <a:t>265 550.00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0092">
                <a:tc>
                  <a:txBody>
                    <a:bodyPr/>
                    <a:lstStyle/>
                    <a:p>
                      <a:pPr algn="just" fontAlgn="ctr">
                        <a:lnSpc>
                          <a:spcPts val="2160"/>
                        </a:lnSpc>
                      </a:pPr>
                      <a:r>
                        <a:rPr lang="zh-CN" altLang="en-US" sz="1800" b="0" i="0" u="none" strike="noStrike" dirty="0">
                          <a:solidFill>
                            <a:srgbClr val="000000"/>
                          </a:solidFill>
                          <a:effectLst/>
                          <a:latin typeface="楷体" pitchFamily="49" charset="-122"/>
                          <a:ea typeface="楷体" pitchFamily="49" charset="-122"/>
                        </a:rPr>
                        <a:t>  其他应收款</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lnSpc>
                          <a:spcPts val="2160"/>
                        </a:lnSpc>
                      </a:pPr>
                      <a:r>
                        <a:rPr lang="zh-CN" altLang="en-US" sz="1800" b="0" i="0" u="none" strike="noStrike" dirty="0">
                          <a:solidFill>
                            <a:srgbClr val="000000"/>
                          </a:solidFill>
                          <a:effectLst/>
                          <a:latin typeface="楷体" pitchFamily="49" charset="-122"/>
                          <a:ea typeface="楷体" pitchFamily="49" charset="-122"/>
                        </a:rPr>
                        <a:t> </a:t>
                      </a:r>
                      <a:endParaRPr lang="en-US" altLang="zh-CN" sz="1800" b="0" i="0" u="none" strike="noStrike" dirty="0">
                        <a:solidFill>
                          <a:srgbClr val="000000"/>
                        </a:solidFill>
                        <a:effectLst/>
                        <a:latin typeface="楷体" pitchFamily="49" charset="-122"/>
                        <a:ea typeface="楷体" pitchFamily="49"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0092">
                <a:tc>
                  <a:txBody>
                    <a:bodyPr/>
                    <a:lstStyle/>
                    <a:p>
                      <a:pPr algn="just" fontAlgn="ctr">
                        <a:lnSpc>
                          <a:spcPts val="2160"/>
                        </a:lnSpc>
                      </a:pPr>
                      <a:r>
                        <a:rPr lang="zh-CN" altLang="en-US" sz="1800" b="0" i="0" u="none" strike="noStrike" dirty="0">
                          <a:solidFill>
                            <a:srgbClr val="000000"/>
                          </a:solidFill>
                          <a:effectLst/>
                          <a:latin typeface="楷体" pitchFamily="49" charset="-122"/>
                          <a:ea typeface="楷体" pitchFamily="49" charset="-122"/>
                        </a:rPr>
                        <a:t>  存货</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lnSpc>
                          <a:spcPts val="2160"/>
                        </a:lnSpc>
                      </a:pPr>
                      <a:r>
                        <a:rPr lang="en-US" altLang="zh-CN" sz="1800" b="0" i="0" u="none" strike="noStrike" dirty="0">
                          <a:solidFill>
                            <a:srgbClr val="000000"/>
                          </a:solidFill>
                          <a:effectLst/>
                          <a:latin typeface="楷体" pitchFamily="49" charset="-122"/>
                          <a:ea typeface="楷体" pitchFamily="49" charset="-122"/>
                        </a:rPr>
                        <a:t>3 465 116.26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0092">
                <a:tc>
                  <a:txBody>
                    <a:bodyPr/>
                    <a:lstStyle/>
                    <a:p>
                      <a:pPr algn="just" fontAlgn="ctr">
                        <a:lnSpc>
                          <a:spcPts val="2160"/>
                        </a:lnSpc>
                      </a:pPr>
                      <a:r>
                        <a:rPr lang="zh-CN" altLang="en-US" sz="1800" b="0" i="0" u="none" strike="noStrike" dirty="0">
                          <a:solidFill>
                            <a:srgbClr val="000000"/>
                          </a:solidFill>
                          <a:effectLst/>
                          <a:latin typeface="楷体" pitchFamily="49" charset="-122"/>
                          <a:ea typeface="楷体" pitchFamily="49" charset="-122"/>
                        </a:rPr>
                        <a:t>  持有待售资产</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lnSpc>
                          <a:spcPts val="2160"/>
                        </a:lnSpc>
                      </a:pPr>
                      <a:r>
                        <a:rPr lang="zh-CN" altLang="en-US" sz="1800" b="0" i="0" u="none" strike="noStrike" dirty="0">
                          <a:solidFill>
                            <a:srgbClr val="000000"/>
                          </a:solidFill>
                          <a:effectLst/>
                          <a:latin typeface="楷体" pitchFamily="49" charset="-122"/>
                          <a:ea typeface="楷体" pitchFamily="49" charset="-122"/>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0092">
                <a:tc>
                  <a:txBody>
                    <a:bodyPr/>
                    <a:lstStyle/>
                    <a:p>
                      <a:pPr algn="just" fontAlgn="ctr">
                        <a:lnSpc>
                          <a:spcPts val="2160"/>
                        </a:lnSpc>
                      </a:pPr>
                      <a:r>
                        <a:rPr lang="zh-CN" altLang="en-US" sz="1800" b="0" i="0" u="none" strike="noStrike" dirty="0">
                          <a:solidFill>
                            <a:srgbClr val="000000"/>
                          </a:solidFill>
                          <a:effectLst/>
                          <a:latin typeface="楷体" pitchFamily="49" charset="-122"/>
                          <a:ea typeface="楷体" pitchFamily="49" charset="-122"/>
                        </a:rPr>
                        <a:t>  一年内到期的非流动资产</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lnSpc>
                          <a:spcPts val="2160"/>
                        </a:lnSpc>
                      </a:pPr>
                      <a:endParaRPr lang="zh-CN" altLang="en-US" sz="1800" b="0" i="0" u="none" strike="noStrike" dirty="0">
                        <a:solidFill>
                          <a:srgbClr val="000000"/>
                        </a:solidFill>
                        <a:effectLst/>
                        <a:latin typeface="楷体" pitchFamily="49" charset="-122"/>
                        <a:ea typeface="楷体" pitchFamily="49"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0092">
                <a:tc>
                  <a:txBody>
                    <a:bodyPr/>
                    <a:lstStyle/>
                    <a:p>
                      <a:pPr algn="just" fontAlgn="ctr">
                        <a:lnSpc>
                          <a:spcPts val="2160"/>
                        </a:lnSpc>
                      </a:pPr>
                      <a:r>
                        <a:rPr lang="zh-CN" altLang="en-US" sz="1800" b="0" i="0" u="none" strike="noStrike" dirty="0">
                          <a:solidFill>
                            <a:srgbClr val="000000"/>
                          </a:solidFill>
                          <a:effectLst/>
                          <a:latin typeface="楷体" pitchFamily="49" charset="-122"/>
                          <a:ea typeface="楷体" pitchFamily="49" charset="-122"/>
                        </a:rPr>
                        <a:t>  其他流动资产</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lnSpc>
                          <a:spcPts val="2160"/>
                        </a:lnSpc>
                      </a:pPr>
                      <a:endParaRPr lang="zh-CN" altLang="en-US" sz="1800" b="0" i="0" u="none" strike="noStrike" dirty="0">
                        <a:solidFill>
                          <a:srgbClr val="000000"/>
                        </a:solidFill>
                        <a:effectLst/>
                        <a:latin typeface="楷体" pitchFamily="49" charset="-122"/>
                        <a:ea typeface="楷体" pitchFamily="49"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9" name="表格 8"/>
          <p:cNvGraphicFramePr>
            <a:graphicFrameLocks noGrp="1"/>
          </p:cNvGraphicFramePr>
          <p:nvPr>
            <p:extLst>
              <p:ext uri="{D42A27DB-BD31-4B8C-83A1-F6EECF244321}">
                <p14:modId xmlns:p14="http://schemas.microsoft.com/office/powerpoint/2010/main" val="503735277"/>
              </p:ext>
            </p:extLst>
          </p:nvPr>
        </p:nvGraphicFramePr>
        <p:xfrm>
          <a:off x="128914" y="1412412"/>
          <a:ext cx="4421676" cy="3645006"/>
        </p:xfrm>
        <a:graphic>
          <a:graphicData uri="http://schemas.openxmlformats.org/drawingml/2006/table">
            <a:tbl>
              <a:tblPr/>
              <a:tblGrid>
                <a:gridCol w="1469348"/>
                <a:gridCol w="1512168"/>
                <a:gridCol w="1440160"/>
              </a:tblGrid>
              <a:tr h="302928">
                <a:tc rowSpan="2">
                  <a:txBody>
                    <a:bodyPr/>
                    <a:lstStyle/>
                    <a:p>
                      <a:pPr algn="ctr" fontAlgn="ctr">
                        <a:lnSpc>
                          <a:spcPts val="1800"/>
                        </a:lnSpc>
                      </a:pPr>
                      <a:r>
                        <a:rPr lang="zh-CN" altLang="en-US" sz="1800" b="0" i="0" u="none" strike="noStrike" dirty="0">
                          <a:solidFill>
                            <a:srgbClr val="000000"/>
                          </a:solidFill>
                          <a:effectLst/>
                          <a:latin typeface="楷体" pitchFamily="49" charset="-122"/>
                          <a:ea typeface="楷体" pitchFamily="49" charset="-122"/>
                        </a:rPr>
                        <a:t>科目名称</a:t>
                      </a:r>
                    </a:p>
                  </a:txBody>
                  <a:tcPr marL="8339" marR="8339" marT="8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ctr">
                        <a:lnSpc>
                          <a:spcPts val="1800"/>
                        </a:lnSpc>
                      </a:pPr>
                      <a:r>
                        <a:rPr lang="zh-CN" altLang="en-US" sz="1800" b="0" i="0" u="none" strike="noStrike" dirty="0">
                          <a:solidFill>
                            <a:srgbClr val="000000"/>
                          </a:solidFill>
                          <a:effectLst/>
                          <a:latin typeface="楷体" pitchFamily="49" charset="-122"/>
                          <a:ea typeface="楷体" pitchFamily="49" charset="-122"/>
                        </a:rPr>
                        <a:t>期末余额</a:t>
                      </a:r>
                    </a:p>
                  </a:txBody>
                  <a:tcPr marL="8339" marR="8339" marT="8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r>
              <a:tr h="302928">
                <a:tc vMerge="1">
                  <a:txBody>
                    <a:bodyPr/>
                    <a:lstStyle/>
                    <a:p>
                      <a:endParaRPr lang="zh-CN" altLang="en-US"/>
                    </a:p>
                  </a:txBody>
                  <a:tcPr/>
                </a:tc>
                <a:tc>
                  <a:txBody>
                    <a:bodyPr/>
                    <a:lstStyle/>
                    <a:p>
                      <a:pPr algn="ctr" fontAlgn="ctr">
                        <a:lnSpc>
                          <a:spcPts val="1800"/>
                        </a:lnSpc>
                      </a:pPr>
                      <a:r>
                        <a:rPr lang="zh-CN" altLang="en-US" sz="1800" b="0" i="0" u="none" strike="noStrike" dirty="0">
                          <a:solidFill>
                            <a:srgbClr val="000000"/>
                          </a:solidFill>
                          <a:effectLst/>
                          <a:latin typeface="楷体" pitchFamily="49" charset="-122"/>
                          <a:ea typeface="楷体" pitchFamily="49" charset="-122"/>
                        </a:rPr>
                        <a:t>借方余额</a:t>
                      </a:r>
                    </a:p>
                  </a:txBody>
                  <a:tcPr marL="8339" marR="8339" marT="8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lnSpc>
                          <a:spcPts val="1800"/>
                        </a:lnSpc>
                      </a:pPr>
                      <a:r>
                        <a:rPr lang="zh-CN" altLang="en-US" sz="1800" b="0" i="0" u="none" strike="noStrike" dirty="0">
                          <a:solidFill>
                            <a:srgbClr val="000000"/>
                          </a:solidFill>
                          <a:effectLst/>
                          <a:latin typeface="楷体" pitchFamily="49" charset="-122"/>
                          <a:ea typeface="楷体" pitchFamily="49" charset="-122"/>
                        </a:rPr>
                        <a:t>贷方余额</a:t>
                      </a:r>
                    </a:p>
                  </a:txBody>
                  <a:tcPr marL="8339" marR="8339" marT="8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03915">
                <a:tc>
                  <a:txBody>
                    <a:bodyPr/>
                    <a:lstStyle/>
                    <a:p>
                      <a:pPr algn="l" fontAlgn="ctr">
                        <a:lnSpc>
                          <a:spcPts val="1800"/>
                        </a:lnSpc>
                      </a:pPr>
                      <a:r>
                        <a:rPr lang="zh-CN" altLang="en-US" sz="1800" b="0" i="0" u="none" strike="noStrike" dirty="0">
                          <a:solidFill>
                            <a:srgbClr val="000000"/>
                          </a:solidFill>
                          <a:effectLst/>
                          <a:latin typeface="楷体" pitchFamily="49" charset="-122"/>
                          <a:ea typeface="楷体" pitchFamily="49" charset="-122"/>
                        </a:rPr>
                        <a:t>预付账款</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lnSpc>
                          <a:spcPts val="1800"/>
                        </a:lnSpc>
                      </a:pPr>
                      <a:r>
                        <a:rPr lang="en-US" sz="1800" b="0" i="0" u="none" strike="noStrike" dirty="0">
                          <a:solidFill>
                            <a:srgbClr val="000000"/>
                          </a:solidFill>
                          <a:effectLst/>
                          <a:latin typeface="楷体" pitchFamily="49" charset="-122"/>
                          <a:ea typeface="楷体" pitchFamily="49" charset="-122"/>
                        </a:rPr>
                        <a:t> 215 550.00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1800"/>
                        </a:lnSpc>
                      </a:pPr>
                      <a:r>
                        <a:rPr lang="en-US" sz="1800" b="0" i="0" u="none" strike="noStrike" dirty="0">
                          <a:solidFill>
                            <a:srgbClr val="000000"/>
                          </a:solidFill>
                          <a:effectLst/>
                          <a:latin typeface="楷体" pitchFamily="49" charset="-122"/>
                          <a:ea typeface="楷体" pitchFamily="49" charset="-122"/>
                        </a:rPr>
                        <a:t> 180 000.00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3915">
                <a:tc>
                  <a:txBody>
                    <a:bodyPr/>
                    <a:lstStyle/>
                    <a:p>
                      <a:pPr algn="l" fontAlgn="ctr">
                        <a:lnSpc>
                          <a:spcPts val="1800"/>
                        </a:lnSpc>
                      </a:pPr>
                      <a:r>
                        <a:rPr lang="zh-CN" altLang="en-US" sz="1800" b="0" i="0" u="none" strike="noStrike" dirty="0">
                          <a:solidFill>
                            <a:srgbClr val="000000"/>
                          </a:solidFill>
                          <a:effectLst/>
                          <a:latin typeface="楷体" pitchFamily="49" charset="-122"/>
                          <a:ea typeface="楷体" pitchFamily="49" charset="-122"/>
                        </a:rPr>
                        <a:t>应付账款</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lnSpc>
                          <a:spcPts val="1800"/>
                        </a:lnSpc>
                      </a:pPr>
                      <a:r>
                        <a:rPr lang="en-US" sz="1800" b="0" i="0" u="none" strike="noStrike" dirty="0">
                          <a:solidFill>
                            <a:srgbClr val="000000"/>
                          </a:solidFill>
                          <a:effectLst/>
                          <a:latin typeface="楷体" pitchFamily="49" charset="-122"/>
                          <a:ea typeface="楷体" pitchFamily="49" charset="-122"/>
                        </a:rPr>
                        <a:t> 50 000.00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1800"/>
                        </a:lnSpc>
                      </a:pPr>
                      <a:r>
                        <a:rPr lang="en-US" sz="1800" b="0" i="0" u="none" strike="noStrike" dirty="0">
                          <a:solidFill>
                            <a:srgbClr val="000000"/>
                          </a:solidFill>
                          <a:effectLst/>
                          <a:latin typeface="楷体" pitchFamily="49" charset="-122"/>
                          <a:ea typeface="楷体" pitchFamily="49" charset="-122"/>
                        </a:rPr>
                        <a:t>3 835 414.00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3915">
                <a:tc>
                  <a:txBody>
                    <a:bodyPr/>
                    <a:lstStyle/>
                    <a:p>
                      <a:pPr algn="l" fontAlgn="ctr">
                        <a:lnSpc>
                          <a:spcPts val="1800"/>
                        </a:lnSpc>
                      </a:pPr>
                      <a:r>
                        <a:rPr lang="zh-CN" altLang="en-US" sz="1800" b="0" i="0" u="none" strike="noStrike" dirty="0" smtClean="0">
                          <a:solidFill>
                            <a:srgbClr val="000000"/>
                          </a:solidFill>
                          <a:effectLst/>
                          <a:latin typeface="楷体" pitchFamily="49" charset="-122"/>
                          <a:ea typeface="楷体" pitchFamily="49" charset="-122"/>
                        </a:rPr>
                        <a:t>其他应收</a:t>
                      </a:r>
                      <a:r>
                        <a:rPr lang="zh-CN" altLang="en-US" sz="1800" b="0" i="0" u="none" strike="noStrike" dirty="0">
                          <a:solidFill>
                            <a:srgbClr val="000000"/>
                          </a:solidFill>
                          <a:effectLst/>
                          <a:latin typeface="楷体" pitchFamily="49" charset="-122"/>
                          <a:ea typeface="楷体" pitchFamily="49" charset="-122"/>
                        </a:rPr>
                        <a:t>款</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lnSpc>
                          <a:spcPts val="1800"/>
                        </a:lnSpc>
                      </a:pPr>
                      <a:endParaRPr lang="en-US" sz="1800" b="0" i="0" u="none" strike="noStrike" dirty="0">
                        <a:solidFill>
                          <a:srgbClr val="000000"/>
                        </a:solidFill>
                        <a:effectLst/>
                        <a:latin typeface="楷体" pitchFamily="49" charset="-122"/>
                        <a:ea typeface="楷体" pitchFamily="49"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lnSpc>
                          <a:spcPts val="1800"/>
                        </a:lnSpc>
                      </a:pPr>
                      <a:r>
                        <a:rPr lang="zh-CN" altLang="en-US" sz="1800" b="0" i="0" u="none" strike="noStrike" dirty="0">
                          <a:solidFill>
                            <a:srgbClr val="000000"/>
                          </a:solidFill>
                          <a:effectLst/>
                          <a:latin typeface="楷体" pitchFamily="49" charset="-122"/>
                          <a:ea typeface="楷体" pitchFamily="49" charset="-122"/>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3915">
                <a:tc>
                  <a:txBody>
                    <a:bodyPr/>
                    <a:lstStyle/>
                    <a:p>
                      <a:pPr>
                        <a:lnSpc>
                          <a:spcPts val="1800"/>
                        </a:lnSpc>
                      </a:pPr>
                      <a:r>
                        <a:rPr lang="zh-CN" altLang="en-US" sz="1800" dirty="0" smtClean="0">
                          <a:latin typeface="楷体" pitchFamily="49" charset="-122"/>
                          <a:ea typeface="楷体" pitchFamily="49" charset="-122"/>
                        </a:rPr>
                        <a:t>应收股利</a:t>
                      </a:r>
                      <a:endParaRPr lang="zh-CN" altLang="en-US" sz="1800" dirty="0">
                        <a:latin typeface="楷体" pitchFamily="49" charset="-122"/>
                        <a:ea typeface="楷体" pitchFamily="49"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nSpc>
                          <a:spcPts val="1800"/>
                        </a:lnSpc>
                      </a:pPr>
                      <a:endParaRPr lang="zh-CN" altLang="en-US"/>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lnSpc>
                          <a:spcPts val="1800"/>
                        </a:lnSpc>
                      </a:pPr>
                      <a:endParaRPr lang="en-US" sz="1800" b="0" i="0" u="none" strike="noStrike" dirty="0">
                        <a:solidFill>
                          <a:srgbClr val="000000"/>
                        </a:solidFill>
                        <a:effectLst/>
                        <a:latin typeface="楷体" pitchFamily="49" charset="-122"/>
                        <a:ea typeface="楷体" pitchFamily="49"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3915">
                <a:tc>
                  <a:txBody>
                    <a:bodyPr/>
                    <a:lstStyle/>
                    <a:p>
                      <a:pPr>
                        <a:lnSpc>
                          <a:spcPts val="1800"/>
                        </a:lnSpc>
                      </a:pPr>
                      <a:r>
                        <a:rPr lang="zh-CN" altLang="en-US" sz="1800" dirty="0" smtClean="0">
                          <a:latin typeface="楷体" pitchFamily="49" charset="-122"/>
                          <a:ea typeface="楷体" pitchFamily="49" charset="-122"/>
                        </a:rPr>
                        <a:t>应收利息</a:t>
                      </a:r>
                      <a:endParaRPr lang="zh-CN" altLang="en-US" sz="1800" dirty="0">
                        <a:latin typeface="楷体" pitchFamily="49" charset="-122"/>
                        <a:ea typeface="楷体" pitchFamily="49"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nSpc>
                          <a:spcPts val="1800"/>
                        </a:lnSpc>
                      </a:pPr>
                      <a:endParaRPr lang="zh-CN" altLang="en-US"/>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lnSpc>
                          <a:spcPts val="1800"/>
                        </a:lnSpc>
                      </a:pPr>
                      <a:endParaRPr lang="en-US" sz="1800" b="0" i="0" u="none" strike="noStrike" dirty="0">
                        <a:solidFill>
                          <a:srgbClr val="000000"/>
                        </a:solidFill>
                        <a:effectLst/>
                        <a:latin typeface="楷体" pitchFamily="49" charset="-122"/>
                        <a:ea typeface="楷体" pitchFamily="49"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3915">
                <a:tc>
                  <a:txBody>
                    <a:bodyPr/>
                    <a:lstStyle/>
                    <a:p>
                      <a:pPr algn="l" fontAlgn="ctr">
                        <a:lnSpc>
                          <a:spcPts val="1800"/>
                        </a:lnSpc>
                      </a:pPr>
                      <a:r>
                        <a:rPr lang="zh-CN" altLang="en-US" sz="1800" b="0" i="0" u="none" strike="noStrike" dirty="0">
                          <a:solidFill>
                            <a:srgbClr val="000000"/>
                          </a:solidFill>
                          <a:effectLst/>
                          <a:latin typeface="楷体" pitchFamily="49" charset="-122"/>
                          <a:ea typeface="楷体" pitchFamily="49" charset="-122"/>
                        </a:rPr>
                        <a:t>原材料</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lnSpc>
                          <a:spcPts val="1800"/>
                        </a:lnSpc>
                      </a:pPr>
                      <a:r>
                        <a:rPr lang="en-US" sz="1800" b="0" i="0" u="none" strike="noStrike" dirty="0">
                          <a:solidFill>
                            <a:srgbClr val="000000"/>
                          </a:solidFill>
                          <a:effectLst/>
                          <a:latin typeface="楷体" pitchFamily="49" charset="-122"/>
                          <a:ea typeface="楷体" pitchFamily="49" charset="-122"/>
                        </a:rPr>
                        <a:t>1 365 640.00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lnSpc>
                          <a:spcPts val="1800"/>
                        </a:lnSpc>
                      </a:pPr>
                      <a:r>
                        <a:rPr lang="en-US" sz="1800" b="0" i="0" u="none" strike="noStrike">
                          <a:solidFill>
                            <a:srgbClr val="000000"/>
                          </a:solidFill>
                          <a:effectLst/>
                          <a:latin typeface="楷体" pitchFamily="49" charset="-122"/>
                          <a:ea typeface="楷体" pitchFamily="49" charset="-122"/>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3915">
                <a:tc>
                  <a:txBody>
                    <a:bodyPr/>
                    <a:lstStyle/>
                    <a:p>
                      <a:pPr algn="l" fontAlgn="ctr">
                        <a:lnSpc>
                          <a:spcPts val="1800"/>
                        </a:lnSpc>
                      </a:pPr>
                      <a:r>
                        <a:rPr lang="zh-CN" altLang="en-US" sz="1800" b="0" i="0" u="none" strike="noStrike" dirty="0">
                          <a:solidFill>
                            <a:srgbClr val="000000"/>
                          </a:solidFill>
                          <a:effectLst/>
                          <a:latin typeface="楷体" pitchFamily="49" charset="-122"/>
                          <a:ea typeface="楷体" pitchFamily="49" charset="-122"/>
                        </a:rPr>
                        <a:t>材料成本差异</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lnSpc>
                          <a:spcPts val="1800"/>
                        </a:lnSpc>
                      </a:pPr>
                      <a:r>
                        <a:rPr lang="en-US" sz="1800" b="0" i="0" u="none" strike="noStrike" dirty="0">
                          <a:solidFill>
                            <a:srgbClr val="000000"/>
                          </a:solidFill>
                          <a:effectLst/>
                          <a:latin typeface="楷体" pitchFamily="49" charset="-122"/>
                          <a:ea typeface="楷体" pitchFamily="49" charset="-122"/>
                        </a:rPr>
                        <a:t> 14 339.22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lnSpc>
                          <a:spcPts val="1800"/>
                        </a:lnSpc>
                      </a:pPr>
                      <a:r>
                        <a:rPr lang="en-US" sz="1800" b="0" i="0" u="none" strike="noStrike" dirty="0">
                          <a:solidFill>
                            <a:srgbClr val="000000"/>
                          </a:solidFill>
                          <a:effectLst/>
                          <a:latin typeface="楷体" pitchFamily="49" charset="-122"/>
                          <a:ea typeface="楷体" pitchFamily="49" charset="-122"/>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3915">
                <a:tc>
                  <a:txBody>
                    <a:bodyPr/>
                    <a:lstStyle/>
                    <a:p>
                      <a:pPr algn="l" fontAlgn="ctr">
                        <a:lnSpc>
                          <a:spcPts val="1800"/>
                        </a:lnSpc>
                      </a:pPr>
                      <a:r>
                        <a:rPr lang="zh-CN" altLang="en-US" sz="1800" b="0" i="0" u="none" strike="noStrike" dirty="0">
                          <a:solidFill>
                            <a:srgbClr val="000000"/>
                          </a:solidFill>
                          <a:effectLst/>
                          <a:latin typeface="楷体" pitchFamily="49" charset="-122"/>
                          <a:ea typeface="楷体" pitchFamily="49" charset="-122"/>
                        </a:rPr>
                        <a:t>库存商品</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lnSpc>
                          <a:spcPts val="1800"/>
                        </a:lnSpc>
                      </a:pPr>
                      <a:r>
                        <a:rPr lang="en-US" sz="1800" b="0" i="0" u="none" strike="noStrike" dirty="0">
                          <a:solidFill>
                            <a:srgbClr val="000000"/>
                          </a:solidFill>
                          <a:effectLst/>
                          <a:latin typeface="楷体" pitchFamily="49" charset="-122"/>
                          <a:ea typeface="楷体" pitchFamily="49" charset="-122"/>
                        </a:rPr>
                        <a:t>1 795 400.00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lnSpc>
                          <a:spcPts val="1800"/>
                        </a:lnSpc>
                      </a:pPr>
                      <a:r>
                        <a:rPr lang="en-US" sz="1800" b="0" i="0" u="none" strike="noStrike" dirty="0">
                          <a:solidFill>
                            <a:srgbClr val="000000"/>
                          </a:solidFill>
                          <a:effectLst/>
                          <a:latin typeface="楷体" pitchFamily="49" charset="-122"/>
                          <a:ea typeface="楷体" pitchFamily="49" charset="-122"/>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3915">
                <a:tc>
                  <a:txBody>
                    <a:bodyPr/>
                    <a:lstStyle/>
                    <a:p>
                      <a:pPr algn="l" fontAlgn="ctr">
                        <a:lnSpc>
                          <a:spcPts val="1800"/>
                        </a:lnSpc>
                      </a:pPr>
                      <a:r>
                        <a:rPr lang="zh-CN" altLang="en-US" sz="1800" b="0" i="0" u="none" strike="noStrike" dirty="0">
                          <a:solidFill>
                            <a:srgbClr val="000000"/>
                          </a:solidFill>
                          <a:effectLst/>
                          <a:latin typeface="楷体" pitchFamily="49" charset="-122"/>
                          <a:ea typeface="楷体" pitchFamily="49" charset="-122"/>
                        </a:rPr>
                        <a:t>周转材料</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lnSpc>
                          <a:spcPts val="1800"/>
                        </a:lnSpc>
                      </a:pPr>
                      <a:r>
                        <a:rPr lang="en-US" sz="1800" b="0" i="0" u="none" strike="noStrike" dirty="0">
                          <a:solidFill>
                            <a:srgbClr val="000000"/>
                          </a:solidFill>
                          <a:effectLst/>
                          <a:latin typeface="楷体" pitchFamily="49" charset="-122"/>
                          <a:ea typeface="楷体" pitchFamily="49" charset="-122"/>
                        </a:rPr>
                        <a:t> 5 575.00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lnSpc>
                          <a:spcPts val="1800"/>
                        </a:lnSpc>
                      </a:pPr>
                      <a:r>
                        <a:rPr lang="en-US" sz="1800" b="0" i="0" u="none" strike="noStrike" dirty="0">
                          <a:solidFill>
                            <a:srgbClr val="000000"/>
                          </a:solidFill>
                          <a:effectLst/>
                          <a:latin typeface="楷体" pitchFamily="49" charset="-122"/>
                          <a:ea typeface="楷体" pitchFamily="49" charset="-122"/>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03915">
                <a:tc>
                  <a:txBody>
                    <a:bodyPr/>
                    <a:lstStyle/>
                    <a:p>
                      <a:pPr algn="l" fontAlgn="ctr">
                        <a:lnSpc>
                          <a:spcPts val="1800"/>
                        </a:lnSpc>
                      </a:pPr>
                      <a:r>
                        <a:rPr lang="zh-CN" altLang="en-US" sz="1800" b="0" i="0" u="none" strike="noStrike" dirty="0">
                          <a:solidFill>
                            <a:srgbClr val="000000"/>
                          </a:solidFill>
                          <a:effectLst/>
                          <a:latin typeface="楷体" pitchFamily="49" charset="-122"/>
                          <a:ea typeface="楷体" pitchFamily="49" charset="-122"/>
                        </a:rPr>
                        <a:t>生产成本</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lnSpc>
                          <a:spcPts val="1800"/>
                        </a:lnSpc>
                      </a:pPr>
                      <a:r>
                        <a:rPr lang="en-US" sz="1800" b="0" i="0" u="none" strike="noStrike" dirty="0">
                          <a:solidFill>
                            <a:srgbClr val="000000"/>
                          </a:solidFill>
                          <a:effectLst/>
                          <a:latin typeface="楷体" pitchFamily="49" charset="-122"/>
                          <a:ea typeface="楷体" pitchFamily="49" charset="-122"/>
                        </a:rPr>
                        <a:t> 284 162.04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lnSpc>
                          <a:spcPts val="1800"/>
                        </a:lnSpc>
                      </a:pPr>
                      <a:endParaRPr lang="en-US" sz="1800" b="0" i="0" u="none" strike="noStrike" dirty="0">
                        <a:solidFill>
                          <a:srgbClr val="000000"/>
                        </a:solidFill>
                        <a:effectLst/>
                        <a:latin typeface="楷体" pitchFamily="49" charset="-122"/>
                        <a:ea typeface="楷体" pitchFamily="49" charset="-122"/>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bl>
          </a:graphicData>
        </a:graphic>
      </p:graphicFrame>
      <p:sp>
        <p:nvSpPr>
          <p:cNvPr id="10" name="矩形 9"/>
          <p:cNvSpPr/>
          <p:nvPr/>
        </p:nvSpPr>
        <p:spPr>
          <a:xfrm>
            <a:off x="1131729" y="980364"/>
            <a:ext cx="2749471" cy="400110"/>
          </a:xfrm>
          <a:prstGeom prst="rect">
            <a:avLst/>
          </a:prstGeom>
        </p:spPr>
        <p:txBody>
          <a:bodyPr wrap="none">
            <a:spAutoFit/>
          </a:bodyPr>
          <a:lstStyle/>
          <a:p>
            <a:r>
              <a:rPr lang="zh-CN" altLang="en-US" sz="2000" dirty="0">
                <a:latin typeface="微软雅黑" pitchFamily="34" charset="-122"/>
                <a:ea typeface="微软雅黑" pitchFamily="34" charset="-122"/>
              </a:rPr>
              <a:t>科目余额</a:t>
            </a:r>
            <a:r>
              <a:rPr lang="zh-CN" altLang="en-US" sz="2000" dirty="0" smtClean="0">
                <a:latin typeface="微软雅黑" pitchFamily="34" charset="-122"/>
                <a:ea typeface="微软雅黑" pitchFamily="34" charset="-122"/>
              </a:rPr>
              <a:t>汇总表</a:t>
            </a:r>
            <a:r>
              <a:rPr lang="en-US" altLang="zh-CN" sz="2000" dirty="0" smtClean="0">
                <a:latin typeface="微软雅黑" pitchFamily="34" charset="-122"/>
                <a:ea typeface="微软雅黑" pitchFamily="34" charset="-122"/>
              </a:rPr>
              <a:t>(</a:t>
            </a:r>
            <a:r>
              <a:rPr lang="zh-CN" altLang="en-US" sz="2000" dirty="0" smtClean="0">
                <a:latin typeface="微软雅黑" pitchFamily="34" charset="-122"/>
                <a:ea typeface="微软雅黑" pitchFamily="34" charset="-122"/>
              </a:rPr>
              <a:t>简表</a:t>
            </a:r>
            <a:r>
              <a:rPr lang="en-US" altLang="zh-CN" sz="2000" dirty="0" smtClean="0">
                <a:latin typeface="微软雅黑" pitchFamily="34" charset="-122"/>
                <a:ea typeface="微软雅黑" pitchFamily="34" charset="-122"/>
              </a:rPr>
              <a:t>)</a:t>
            </a:r>
            <a:endParaRPr lang="zh-CN" altLang="en-US" sz="2000" dirty="0">
              <a:latin typeface="微软雅黑" pitchFamily="34" charset="-122"/>
              <a:ea typeface="微软雅黑" pitchFamily="34" charset="-122"/>
            </a:endParaRPr>
          </a:p>
        </p:txBody>
      </p:sp>
      <p:sp>
        <p:nvSpPr>
          <p:cNvPr id="11" name="矩形 10"/>
          <p:cNvSpPr/>
          <p:nvPr/>
        </p:nvSpPr>
        <p:spPr>
          <a:xfrm>
            <a:off x="5985669" y="664272"/>
            <a:ext cx="2149948" cy="400110"/>
          </a:xfrm>
          <a:prstGeom prst="rect">
            <a:avLst/>
          </a:prstGeom>
        </p:spPr>
        <p:txBody>
          <a:bodyPr wrap="none">
            <a:spAutoFit/>
          </a:bodyPr>
          <a:lstStyle/>
          <a:p>
            <a:r>
              <a:rPr lang="zh-CN" altLang="en-US" sz="2000" dirty="0" smtClean="0">
                <a:latin typeface="微软雅黑" pitchFamily="34" charset="-122"/>
                <a:ea typeface="微软雅黑" pitchFamily="34" charset="-122"/>
              </a:rPr>
              <a:t>资产负债表</a:t>
            </a:r>
            <a:r>
              <a:rPr lang="en-US" altLang="zh-CN" sz="2000" dirty="0" smtClean="0">
                <a:latin typeface="微软雅黑" pitchFamily="34" charset="-122"/>
                <a:ea typeface="微软雅黑" pitchFamily="34" charset="-122"/>
              </a:rPr>
              <a:t>(</a:t>
            </a:r>
            <a:r>
              <a:rPr lang="zh-CN" altLang="en-US" sz="2000" dirty="0" smtClean="0">
                <a:latin typeface="微软雅黑" pitchFamily="34" charset="-122"/>
                <a:ea typeface="微软雅黑" pitchFamily="34" charset="-122"/>
              </a:rPr>
              <a:t>简表</a:t>
            </a:r>
            <a:r>
              <a:rPr lang="en-US" altLang="zh-CN" sz="2000" dirty="0" smtClean="0">
                <a:latin typeface="微软雅黑" pitchFamily="34" charset="-122"/>
                <a:ea typeface="微软雅黑" pitchFamily="34" charset="-122"/>
              </a:rPr>
              <a:t>)</a:t>
            </a:r>
            <a:endParaRPr lang="zh-CN" altLang="en-US" sz="2000" dirty="0">
              <a:latin typeface="微软雅黑" pitchFamily="34" charset="-122"/>
              <a:ea typeface="微软雅黑" pitchFamily="34" charset="-122"/>
            </a:endParaRPr>
          </a:p>
        </p:txBody>
      </p:sp>
      <p:grpSp>
        <p:nvGrpSpPr>
          <p:cNvPr id="14" name="组合 13"/>
          <p:cNvGrpSpPr/>
          <p:nvPr/>
        </p:nvGrpSpPr>
        <p:grpSpPr>
          <a:xfrm>
            <a:off x="1670270" y="2019601"/>
            <a:ext cx="5976664" cy="3037821"/>
            <a:chOff x="1619672" y="1419621"/>
            <a:chExt cx="5976664" cy="3037821"/>
          </a:xfrm>
        </p:grpSpPr>
        <p:sp>
          <p:nvSpPr>
            <p:cNvPr id="15" name="矩形 14"/>
            <p:cNvSpPr/>
            <p:nvPr/>
          </p:nvSpPr>
          <p:spPr>
            <a:xfrm>
              <a:off x="1619672" y="1419621"/>
              <a:ext cx="1440160" cy="651779"/>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箭头连接符 15"/>
            <p:cNvCxnSpPr>
              <a:stCxn id="15" idx="3"/>
            </p:cNvCxnSpPr>
            <p:nvPr/>
          </p:nvCxnSpPr>
          <p:spPr>
            <a:xfrm>
              <a:off x="3059832" y="1745511"/>
              <a:ext cx="4536504" cy="898247"/>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4425565" y="1679433"/>
              <a:ext cx="652743" cy="400110"/>
            </a:xfrm>
            <a:prstGeom prst="rect">
              <a:avLst/>
            </a:prstGeom>
            <a:noFill/>
          </p:spPr>
          <p:txBody>
            <a:bodyPr wrap="none" rtlCol="0">
              <a:spAutoFit/>
            </a:bodyPr>
            <a:lstStyle/>
            <a:p>
              <a:r>
                <a:rPr lang="en-US" altLang="zh-CN" sz="2000" b="1" dirty="0">
                  <a:solidFill>
                    <a:srgbClr val="C00000"/>
                  </a:solidFill>
                </a:rPr>
                <a:t>S</a:t>
              </a:r>
              <a:r>
                <a:rPr lang="en-US" altLang="zh-CN" sz="2000" b="1" dirty="0" smtClean="0">
                  <a:solidFill>
                    <a:srgbClr val="C00000"/>
                  </a:solidFill>
                </a:rPr>
                <a:t>um</a:t>
              </a:r>
              <a:endParaRPr lang="zh-CN" altLang="en-US" sz="2000" b="1" dirty="0">
                <a:solidFill>
                  <a:srgbClr val="C00000"/>
                </a:solidFill>
              </a:endParaRPr>
            </a:p>
          </p:txBody>
        </p:sp>
        <p:sp>
          <p:nvSpPr>
            <p:cNvPr id="19" name="矩形 18"/>
            <p:cNvSpPr/>
            <p:nvPr/>
          </p:nvSpPr>
          <p:spPr>
            <a:xfrm>
              <a:off x="1619672" y="3013879"/>
              <a:ext cx="1440160" cy="1443563"/>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0" name="直接箭头连接符 19"/>
            <p:cNvCxnSpPr>
              <a:stCxn id="19" idx="3"/>
            </p:cNvCxnSpPr>
            <p:nvPr/>
          </p:nvCxnSpPr>
          <p:spPr>
            <a:xfrm flipV="1">
              <a:off x="3059832" y="3353101"/>
              <a:ext cx="4536504" cy="382560"/>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3066116" y="3854468"/>
              <a:ext cx="652743" cy="400110"/>
            </a:xfrm>
            <a:prstGeom prst="rect">
              <a:avLst/>
            </a:prstGeom>
            <a:noFill/>
          </p:spPr>
          <p:txBody>
            <a:bodyPr wrap="none" rtlCol="0">
              <a:spAutoFit/>
            </a:bodyPr>
            <a:lstStyle/>
            <a:p>
              <a:r>
                <a:rPr lang="en-US" altLang="zh-CN" sz="2000" b="1" dirty="0">
                  <a:solidFill>
                    <a:srgbClr val="C00000"/>
                  </a:solidFill>
                </a:rPr>
                <a:t>S</a:t>
              </a:r>
              <a:r>
                <a:rPr lang="en-US" altLang="zh-CN" sz="2000" b="1" dirty="0" smtClean="0">
                  <a:solidFill>
                    <a:srgbClr val="C00000"/>
                  </a:solidFill>
                </a:rPr>
                <a:t>um</a:t>
              </a:r>
              <a:endParaRPr lang="zh-CN" altLang="en-US" sz="2000" b="1" dirty="0">
                <a:solidFill>
                  <a:srgbClr val="C00000"/>
                </a:solidFill>
              </a:endParaRPr>
            </a:p>
          </p:txBody>
        </p:sp>
        <p:sp>
          <p:nvSpPr>
            <p:cNvPr id="22" name="矩形 21"/>
            <p:cNvSpPr/>
            <p:nvPr/>
          </p:nvSpPr>
          <p:spPr>
            <a:xfrm>
              <a:off x="1619672" y="2118100"/>
              <a:ext cx="1440160" cy="865745"/>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3" name="直接箭头连接符 22"/>
            <p:cNvCxnSpPr>
              <a:stCxn id="22" idx="3"/>
            </p:cNvCxnSpPr>
            <p:nvPr/>
          </p:nvCxnSpPr>
          <p:spPr>
            <a:xfrm>
              <a:off x="3059832" y="2550973"/>
              <a:ext cx="4536504" cy="432872"/>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4425565" y="2451845"/>
              <a:ext cx="652743" cy="400110"/>
            </a:xfrm>
            <a:prstGeom prst="rect">
              <a:avLst/>
            </a:prstGeom>
            <a:noFill/>
          </p:spPr>
          <p:txBody>
            <a:bodyPr wrap="none" rtlCol="0">
              <a:spAutoFit/>
            </a:bodyPr>
            <a:lstStyle/>
            <a:p>
              <a:r>
                <a:rPr lang="en-US" altLang="zh-CN" sz="2000" b="1" dirty="0">
                  <a:solidFill>
                    <a:srgbClr val="C00000"/>
                  </a:solidFill>
                </a:rPr>
                <a:t>S</a:t>
              </a:r>
              <a:r>
                <a:rPr lang="en-US" altLang="zh-CN" sz="2000" b="1" dirty="0" smtClean="0">
                  <a:solidFill>
                    <a:srgbClr val="C00000"/>
                  </a:solidFill>
                </a:rPr>
                <a:t>um</a:t>
              </a:r>
              <a:endParaRPr lang="zh-CN" altLang="en-US" sz="2000" b="1" dirty="0">
                <a:solidFill>
                  <a:srgbClr val="C00000"/>
                </a:solidFill>
              </a:endParaRPr>
            </a:p>
          </p:txBody>
        </p:sp>
      </p:grpSp>
      <p:sp>
        <p:nvSpPr>
          <p:cNvPr id="25" name="椭圆形标注 24"/>
          <p:cNvSpPr/>
          <p:nvPr/>
        </p:nvSpPr>
        <p:spPr>
          <a:xfrm>
            <a:off x="3398462" y="3953081"/>
            <a:ext cx="1656184" cy="648072"/>
          </a:xfrm>
          <a:prstGeom prst="wedgeEllipseCallout">
            <a:avLst/>
          </a:prstGeom>
          <a:noFill/>
          <a:ln>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084CA1"/>
                </a:solidFill>
                <a:latin typeface="微软雅黑" pitchFamily="34" charset="-122"/>
                <a:ea typeface="微软雅黑" pitchFamily="34" charset="-122"/>
              </a:rPr>
              <a:t>－存货跌价准备</a:t>
            </a:r>
            <a:endParaRPr lang="zh-CN" altLang="en-US" sz="1800" b="1"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301480107"/>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sp>
        <p:nvSpPr>
          <p:cNvPr id="12"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3" name="矩形 12"/>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graphicFrame>
        <p:nvGraphicFramePr>
          <p:cNvPr id="8" name="表格 7"/>
          <p:cNvGraphicFramePr>
            <a:graphicFrameLocks noGrp="1"/>
          </p:cNvGraphicFramePr>
          <p:nvPr>
            <p:extLst>
              <p:ext uri="{D42A27DB-BD31-4B8C-83A1-F6EECF244321}">
                <p14:modId xmlns:p14="http://schemas.microsoft.com/office/powerpoint/2010/main" val="447775940"/>
              </p:ext>
            </p:extLst>
          </p:nvPr>
        </p:nvGraphicFramePr>
        <p:xfrm>
          <a:off x="107504" y="1371710"/>
          <a:ext cx="4717032" cy="3726964"/>
        </p:xfrm>
        <a:graphic>
          <a:graphicData uri="http://schemas.openxmlformats.org/drawingml/2006/table">
            <a:tbl>
              <a:tblPr/>
              <a:tblGrid>
                <a:gridCol w="1692697"/>
                <a:gridCol w="1512168"/>
                <a:gridCol w="1512167"/>
              </a:tblGrid>
              <a:tr h="337496">
                <a:tc rowSpan="2">
                  <a:txBody>
                    <a:bodyPr/>
                    <a:lstStyle/>
                    <a:p>
                      <a:pPr algn="ctr" fontAlgn="ctr">
                        <a:lnSpc>
                          <a:spcPts val="1800"/>
                        </a:lnSpc>
                      </a:pPr>
                      <a:r>
                        <a:rPr lang="zh-CN" altLang="en-US" sz="1800" b="0" i="0" u="none" strike="noStrike" dirty="0">
                          <a:solidFill>
                            <a:srgbClr val="000000"/>
                          </a:solidFill>
                          <a:effectLst/>
                          <a:latin typeface="楷体" pitchFamily="49" charset="-122"/>
                          <a:ea typeface="楷体" pitchFamily="49" charset="-122"/>
                        </a:rPr>
                        <a:t>科目名称</a:t>
                      </a:r>
                    </a:p>
                  </a:txBody>
                  <a:tcPr marL="8339" marR="8339" marT="8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ctr">
                        <a:lnSpc>
                          <a:spcPts val="1800"/>
                        </a:lnSpc>
                      </a:pPr>
                      <a:r>
                        <a:rPr lang="zh-CN" altLang="en-US" sz="1800" b="0" i="0" u="none" strike="noStrike" dirty="0">
                          <a:solidFill>
                            <a:srgbClr val="000000"/>
                          </a:solidFill>
                          <a:effectLst/>
                          <a:latin typeface="楷体" pitchFamily="49" charset="-122"/>
                          <a:ea typeface="楷体" pitchFamily="49" charset="-122"/>
                        </a:rPr>
                        <a:t>期末余额</a:t>
                      </a:r>
                    </a:p>
                  </a:txBody>
                  <a:tcPr marL="8339" marR="8339" marT="8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r>
              <a:tr h="337496">
                <a:tc vMerge="1">
                  <a:txBody>
                    <a:bodyPr/>
                    <a:lstStyle/>
                    <a:p>
                      <a:endParaRPr lang="zh-CN" altLang="en-US"/>
                    </a:p>
                  </a:txBody>
                  <a:tcPr/>
                </a:tc>
                <a:tc>
                  <a:txBody>
                    <a:bodyPr/>
                    <a:lstStyle/>
                    <a:p>
                      <a:pPr algn="ctr" fontAlgn="ctr">
                        <a:lnSpc>
                          <a:spcPts val="1800"/>
                        </a:lnSpc>
                      </a:pPr>
                      <a:r>
                        <a:rPr lang="zh-CN" altLang="en-US" sz="1800" b="0" i="0" u="none" strike="noStrike" dirty="0">
                          <a:solidFill>
                            <a:srgbClr val="000000"/>
                          </a:solidFill>
                          <a:effectLst/>
                          <a:latin typeface="楷体" pitchFamily="49" charset="-122"/>
                          <a:ea typeface="楷体" pitchFamily="49" charset="-122"/>
                        </a:rPr>
                        <a:t>借方余额</a:t>
                      </a:r>
                    </a:p>
                  </a:txBody>
                  <a:tcPr marL="8339" marR="8339" marT="8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lnSpc>
                          <a:spcPts val="1800"/>
                        </a:lnSpc>
                      </a:pPr>
                      <a:r>
                        <a:rPr lang="zh-CN" altLang="en-US" sz="1800" b="0" i="0" u="none" strike="noStrike" dirty="0">
                          <a:solidFill>
                            <a:srgbClr val="000000"/>
                          </a:solidFill>
                          <a:effectLst/>
                          <a:latin typeface="楷体" pitchFamily="49" charset="-122"/>
                          <a:ea typeface="楷体" pitchFamily="49" charset="-122"/>
                        </a:rPr>
                        <a:t>贷方余额</a:t>
                      </a:r>
                    </a:p>
                  </a:txBody>
                  <a:tcPr marL="8339" marR="8339" marT="8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39108">
                <a:tc>
                  <a:txBody>
                    <a:bodyPr/>
                    <a:lstStyle/>
                    <a:p>
                      <a:pPr algn="l" fontAlgn="ctr">
                        <a:lnSpc>
                          <a:spcPts val="1800"/>
                        </a:lnSpc>
                      </a:pPr>
                      <a:r>
                        <a:rPr lang="zh-CN" altLang="en-US" sz="1800" b="0" i="0" u="none" strike="noStrike" dirty="0">
                          <a:solidFill>
                            <a:srgbClr val="000000"/>
                          </a:solidFill>
                          <a:effectLst/>
                          <a:latin typeface="楷体" pitchFamily="49" charset="-122"/>
                          <a:ea typeface="楷体" pitchFamily="49" charset="-122"/>
                        </a:rPr>
                        <a:t>投资性房地产</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lnSpc>
                          <a:spcPts val="1800"/>
                        </a:lnSpc>
                      </a:pPr>
                      <a:r>
                        <a:rPr lang="en-US" altLang="zh-CN" sz="1800" b="0" i="0" u="none" strike="noStrike">
                          <a:solidFill>
                            <a:srgbClr val="000000"/>
                          </a:solidFill>
                          <a:effectLst/>
                          <a:latin typeface="楷体" pitchFamily="49" charset="-122"/>
                          <a:ea typeface="楷体" pitchFamily="49" charset="-122"/>
                        </a:rPr>
                        <a:t>5 885 000.00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lnSpc>
                          <a:spcPts val="1800"/>
                        </a:lnSpc>
                      </a:pPr>
                      <a:r>
                        <a:rPr lang="zh-CN" altLang="en-US" sz="1800" b="0" i="0" u="none" strike="noStrike">
                          <a:solidFill>
                            <a:srgbClr val="000000"/>
                          </a:solidFill>
                          <a:effectLst/>
                          <a:latin typeface="楷体" pitchFamily="49" charset="-122"/>
                          <a:ea typeface="楷体" pitchFamily="49" charset="-122"/>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9108">
                <a:tc>
                  <a:txBody>
                    <a:bodyPr/>
                    <a:lstStyle/>
                    <a:p>
                      <a:pPr algn="l" fontAlgn="ctr">
                        <a:lnSpc>
                          <a:spcPts val="1800"/>
                        </a:lnSpc>
                      </a:pPr>
                      <a:r>
                        <a:rPr lang="zh-CN" altLang="en-US" sz="1800" b="0" i="0" u="none" strike="noStrike">
                          <a:solidFill>
                            <a:srgbClr val="000000"/>
                          </a:solidFill>
                          <a:effectLst/>
                          <a:latin typeface="楷体" pitchFamily="49" charset="-122"/>
                          <a:ea typeface="楷体" pitchFamily="49" charset="-122"/>
                        </a:rPr>
                        <a:t>长期应收款</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lnSpc>
                          <a:spcPts val="1800"/>
                        </a:lnSpc>
                      </a:pPr>
                      <a:r>
                        <a:rPr lang="en-US" altLang="zh-CN" sz="1800" b="0" i="0" u="none" strike="noStrike">
                          <a:solidFill>
                            <a:srgbClr val="000000"/>
                          </a:solidFill>
                          <a:effectLst/>
                          <a:latin typeface="楷体" pitchFamily="49" charset="-122"/>
                          <a:ea typeface="楷体" pitchFamily="49" charset="-122"/>
                        </a:rPr>
                        <a:t>1 920 000.00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lnSpc>
                          <a:spcPts val="1800"/>
                        </a:lnSpc>
                      </a:pPr>
                      <a:r>
                        <a:rPr lang="zh-CN" altLang="en-US" sz="1800" b="0" i="0" u="none" strike="noStrike">
                          <a:solidFill>
                            <a:srgbClr val="000000"/>
                          </a:solidFill>
                          <a:effectLst/>
                          <a:latin typeface="楷体" pitchFamily="49" charset="-122"/>
                          <a:ea typeface="楷体" pitchFamily="49" charset="-122"/>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9108">
                <a:tc>
                  <a:txBody>
                    <a:bodyPr/>
                    <a:lstStyle/>
                    <a:p>
                      <a:pPr algn="l" fontAlgn="ctr">
                        <a:lnSpc>
                          <a:spcPts val="1800"/>
                        </a:lnSpc>
                      </a:pPr>
                      <a:r>
                        <a:rPr lang="zh-CN" altLang="en-US" sz="1800" b="0" i="0" u="none" strike="noStrike">
                          <a:solidFill>
                            <a:srgbClr val="000000"/>
                          </a:solidFill>
                          <a:effectLst/>
                          <a:latin typeface="楷体" pitchFamily="49" charset="-122"/>
                          <a:ea typeface="楷体" pitchFamily="49" charset="-122"/>
                        </a:rPr>
                        <a:t>未实现融资收益</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lnSpc>
                          <a:spcPts val="1800"/>
                        </a:lnSpc>
                      </a:pPr>
                      <a:r>
                        <a:rPr lang="zh-CN" altLang="en-US" sz="1800" b="0" i="0" u="none" strike="noStrike" dirty="0">
                          <a:solidFill>
                            <a:srgbClr val="000000"/>
                          </a:solidFill>
                          <a:effectLst/>
                          <a:latin typeface="楷体" pitchFamily="49" charset="-122"/>
                          <a:ea typeface="楷体" pitchFamily="49" charset="-122"/>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1800"/>
                        </a:lnSpc>
                      </a:pPr>
                      <a:r>
                        <a:rPr lang="zh-CN" altLang="en-US" sz="1800" b="0" i="0" u="none" strike="noStrike">
                          <a:solidFill>
                            <a:srgbClr val="000000"/>
                          </a:solidFill>
                          <a:effectLst/>
                          <a:latin typeface="楷体" pitchFamily="49" charset="-122"/>
                          <a:ea typeface="楷体" pitchFamily="49" charset="-122"/>
                        </a:rPr>
                        <a:t> </a:t>
                      </a:r>
                      <a:r>
                        <a:rPr lang="en-US" altLang="zh-CN" sz="1800" b="0" i="0" u="none" strike="noStrike">
                          <a:solidFill>
                            <a:srgbClr val="000000"/>
                          </a:solidFill>
                          <a:effectLst/>
                          <a:latin typeface="楷体" pitchFamily="49" charset="-122"/>
                          <a:ea typeface="楷体" pitchFamily="49" charset="-122"/>
                        </a:rPr>
                        <a:t>330 184.32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9108">
                <a:tc>
                  <a:txBody>
                    <a:bodyPr/>
                    <a:lstStyle/>
                    <a:p>
                      <a:pPr algn="l" fontAlgn="ctr">
                        <a:lnSpc>
                          <a:spcPts val="1800"/>
                        </a:lnSpc>
                      </a:pPr>
                      <a:r>
                        <a:rPr lang="zh-CN" altLang="en-US" sz="1800" b="0" i="0" u="none" strike="noStrike" dirty="0">
                          <a:solidFill>
                            <a:srgbClr val="000000"/>
                          </a:solidFill>
                          <a:effectLst/>
                          <a:latin typeface="楷体" pitchFamily="49" charset="-122"/>
                          <a:ea typeface="楷体" pitchFamily="49" charset="-122"/>
                        </a:rPr>
                        <a:t>固定资产</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lnSpc>
                          <a:spcPts val="1800"/>
                        </a:lnSpc>
                      </a:pPr>
                      <a:r>
                        <a:rPr lang="en-US" altLang="zh-CN" sz="1800" b="0" i="0" u="none" strike="noStrike" dirty="0">
                          <a:solidFill>
                            <a:srgbClr val="000000"/>
                          </a:solidFill>
                          <a:effectLst/>
                          <a:latin typeface="楷体" pitchFamily="49" charset="-122"/>
                          <a:ea typeface="楷体" pitchFamily="49" charset="-122"/>
                        </a:rPr>
                        <a:t>24 155 970.00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lnSpc>
                          <a:spcPts val="1800"/>
                        </a:lnSpc>
                      </a:pPr>
                      <a:r>
                        <a:rPr lang="zh-CN" altLang="en-US" sz="1800" b="0" i="0" u="none" strike="noStrike" dirty="0">
                          <a:solidFill>
                            <a:srgbClr val="000000"/>
                          </a:solidFill>
                          <a:effectLst/>
                          <a:latin typeface="楷体" pitchFamily="49" charset="-122"/>
                          <a:ea typeface="楷体" pitchFamily="49" charset="-122"/>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9108">
                <a:tc>
                  <a:txBody>
                    <a:bodyPr/>
                    <a:lstStyle/>
                    <a:p>
                      <a:pPr algn="l" fontAlgn="ctr">
                        <a:lnSpc>
                          <a:spcPts val="1800"/>
                        </a:lnSpc>
                      </a:pPr>
                      <a:r>
                        <a:rPr lang="zh-CN" altLang="en-US" sz="1800" b="0" i="0" u="none" strike="noStrike">
                          <a:solidFill>
                            <a:srgbClr val="000000"/>
                          </a:solidFill>
                          <a:effectLst/>
                          <a:latin typeface="楷体" pitchFamily="49" charset="-122"/>
                          <a:ea typeface="楷体" pitchFamily="49" charset="-122"/>
                        </a:rPr>
                        <a:t>累计折旧</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lnSpc>
                          <a:spcPts val="1800"/>
                        </a:lnSpc>
                      </a:pPr>
                      <a:r>
                        <a:rPr lang="zh-CN" altLang="en-US" sz="1800" b="0" i="0" u="none" strike="noStrike">
                          <a:solidFill>
                            <a:srgbClr val="000000"/>
                          </a:solidFill>
                          <a:effectLst/>
                          <a:latin typeface="楷体" pitchFamily="49" charset="-122"/>
                          <a:ea typeface="楷体" pitchFamily="49" charset="-122"/>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1800"/>
                        </a:lnSpc>
                      </a:pPr>
                      <a:r>
                        <a:rPr lang="en-US" altLang="zh-CN" sz="1800" b="0" i="0" u="none" strike="noStrike">
                          <a:solidFill>
                            <a:srgbClr val="000000"/>
                          </a:solidFill>
                          <a:effectLst/>
                          <a:latin typeface="楷体" pitchFamily="49" charset="-122"/>
                          <a:ea typeface="楷体" pitchFamily="49" charset="-122"/>
                        </a:rPr>
                        <a:t>4 191 630.80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9108">
                <a:tc>
                  <a:txBody>
                    <a:bodyPr/>
                    <a:lstStyle/>
                    <a:p>
                      <a:pPr algn="l" fontAlgn="ctr">
                        <a:lnSpc>
                          <a:spcPts val="1800"/>
                        </a:lnSpc>
                      </a:pPr>
                      <a:r>
                        <a:rPr lang="zh-CN" altLang="en-US" sz="1800" b="0" i="0" u="none" strike="noStrike" dirty="0">
                          <a:solidFill>
                            <a:srgbClr val="000000"/>
                          </a:solidFill>
                          <a:effectLst/>
                          <a:latin typeface="楷体" pitchFamily="49" charset="-122"/>
                          <a:ea typeface="楷体" pitchFamily="49" charset="-122"/>
                        </a:rPr>
                        <a:t>在建工程</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lnSpc>
                          <a:spcPts val="1800"/>
                        </a:lnSpc>
                      </a:pPr>
                      <a:r>
                        <a:rPr lang="en-US" altLang="zh-CN" sz="1800" b="0" i="0" u="none" strike="noStrike" dirty="0">
                          <a:solidFill>
                            <a:srgbClr val="000000"/>
                          </a:solidFill>
                          <a:effectLst/>
                          <a:latin typeface="楷体" pitchFamily="49" charset="-122"/>
                          <a:ea typeface="楷体" pitchFamily="49" charset="-122"/>
                        </a:rPr>
                        <a:t>1 639 800.00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lnSpc>
                          <a:spcPts val="1800"/>
                        </a:lnSpc>
                      </a:pPr>
                      <a:r>
                        <a:rPr lang="zh-CN" altLang="en-US" sz="1800" b="0" i="0" u="none" strike="noStrike">
                          <a:solidFill>
                            <a:srgbClr val="000000"/>
                          </a:solidFill>
                          <a:effectLst/>
                          <a:latin typeface="楷体" pitchFamily="49" charset="-122"/>
                          <a:ea typeface="楷体" pitchFamily="49" charset="-122"/>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9108">
                <a:tc>
                  <a:txBody>
                    <a:bodyPr/>
                    <a:lstStyle/>
                    <a:p>
                      <a:pPr algn="l" fontAlgn="ctr">
                        <a:lnSpc>
                          <a:spcPts val="1800"/>
                        </a:lnSpc>
                      </a:pPr>
                      <a:r>
                        <a:rPr lang="zh-CN" altLang="en-US" sz="1800" b="0" i="0" u="none" strike="noStrike">
                          <a:solidFill>
                            <a:srgbClr val="000000"/>
                          </a:solidFill>
                          <a:effectLst/>
                          <a:latin typeface="楷体" pitchFamily="49" charset="-122"/>
                          <a:ea typeface="楷体" pitchFamily="49" charset="-122"/>
                        </a:rPr>
                        <a:t>无形资产</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lnSpc>
                          <a:spcPts val="1800"/>
                        </a:lnSpc>
                      </a:pPr>
                      <a:r>
                        <a:rPr lang="en-US" altLang="zh-CN" sz="1800" b="0" i="0" u="none" strike="noStrike" dirty="0">
                          <a:solidFill>
                            <a:srgbClr val="000000"/>
                          </a:solidFill>
                          <a:effectLst/>
                          <a:latin typeface="楷体" pitchFamily="49" charset="-122"/>
                          <a:ea typeface="楷体" pitchFamily="49" charset="-122"/>
                        </a:rPr>
                        <a:t>13 146 000.00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lnSpc>
                          <a:spcPts val="1800"/>
                        </a:lnSpc>
                      </a:pPr>
                      <a:r>
                        <a:rPr lang="zh-CN" altLang="en-US" sz="1800" b="0" i="0" u="none" strike="noStrike">
                          <a:solidFill>
                            <a:srgbClr val="000000"/>
                          </a:solidFill>
                          <a:effectLst/>
                          <a:latin typeface="楷体" pitchFamily="49" charset="-122"/>
                          <a:ea typeface="楷体" pitchFamily="49" charset="-122"/>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9108">
                <a:tc>
                  <a:txBody>
                    <a:bodyPr/>
                    <a:lstStyle/>
                    <a:p>
                      <a:pPr algn="l" fontAlgn="ctr">
                        <a:lnSpc>
                          <a:spcPts val="1800"/>
                        </a:lnSpc>
                      </a:pPr>
                      <a:r>
                        <a:rPr lang="zh-CN" altLang="en-US" sz="1800" b="0" i="0" u="none" strike="noStrike">
                          <a:solidFill>
                            <a:srgbClr val="000000"/>
                          </a:solidFill>
                          <a:effectLst/>
                          <a:latin typeface="楷体" pitchFamily="49" charset="-122"/>
                          <a:ea typeface="楷体" pitchFamily="49" charset="-122"/>
                        </a:rPr>
                        <a:t>累计摊销</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lnSpc>
                          <a:spcPts val="1800"/>
                        </a:lnSpc>
                      </a:pPr>
                      <a:r>
                        <a:rPr lang="zh-CN" altLang="en-US" sz="1800" b="0" i="0" u="none" strike="noStrike">
                          <a:solidFill>
                            <a:srgbClr val="000000"/>
                          </a:solidFill>
                          <a:effectLst/>
                          <a:latin typeface="楷体" pitchFamily="49" charset="-122"/>
                          <a:ea typeface="楷体" pitchFamily="49" charset="-122"/>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1800"/>
                        </a:lnSpc>
                      </a:pPr>
                      <a:r>
                        <a:rPr lang="en-US" altLang="zh-CN" sz="1800" b="0" i="0" u="none" strike="noStrike" dirty="0">
                          <a:solidFill>
                            <a:srgbClr val="000000"/>
                          </a:solidFill>
                          <a:effectLst/>
                          <a:latin typeface="楷体" pitchFamily="49" charset="-122"/>
                          <a:ea typeface="楷体" pitchFamily="49" charset="-122"/>
                        </a:rPr>
                        <a:t>1 297 550.00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339108">
                <a:tc>
                  <a:txBody>
                    <a:bodyPr/>
                    <a:lstStyle/>
                    <a:p>
                      <a:pPr algn="l" fontAlgn="ctr">
                        <a:lnSpc>
                          <a:spcPts val="1800"/>
                        </a:lnSpc>
                      </a:pPr>
                      <a:r>
                        <a:rPr lang="zh-CN" altLang="en-US" sz="1800" b="0" i="0" u="none" strike="noStrike" dirty="0">
                          <a:solidFill>
                            <a:srgbClr val="000000"/>
                          </a:solidFill>
                          <a:effectLst/>
                          <a:latin typeface="楷体" pitchFamily="49" charset="-122"/>
                          <a:ea typeface="楷体" pitchFamily="49" charset="-122"/>
                        </a:rPr>
                        <a:t>递延所得税资产</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lnSpc>
                          <a:spcPts val="1800"/>
                        </a:lnSpc>
                      </a:pPr>
                      <a:r>
                        <a:rPr lang="zh-CN" altLang="en-US" sz="1800" b="0" i="0" u="none" strike="noStrike" dirty="0">
                          <a:solidFill>
                            <a:srgbClr val="000000"/>
                          </a:solidFill>
                          <a:effectLst/>
                          <a:latin typeface="楷体" pitchFamily="49" charset="-122"/>
                          <a:ea typeface="楷体" pitchFamily="49" charset="-122"/>
                        </a:rPr>
                        <a:t> </a:t>
                      </a:r>
                      <a:r>
                        <a:rPr lang="en-US" altLang="zh-CN" sz="1800" b="0" i="0" u="none" strike="noStrike" dirty="0">
                          <a:solidFill>
                            <a:srgbClr val="000000"/>
                          </a:solidFill>
                          <a:effectLst/>
                          <a:latin typeface="楷体" pitchFamily="49" charset="-122"/>
                          <a:ea typeface="楷体" pitchFamily="49" charset="-122"/>
                        </a:rPr>
                        <a:t>435 321.40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lnSpc>
                          <a:spcPts val="1800"/>
                        </a:lnSpc>
                      </a:pPr>
                      <a:r>
                        <a:rPr lang="zh-CN" altLang="en-US" sz="1800" b="0" i="0" u="none" strike="noStrike" dirty="0">
                          <a:solidFill>
                            <a:srgbClr val="000000"/>
                          </a:solidFill>
                          <a:effectLst/>
                          <a:latin typeface="楷体" pitchFamily="49" charset="-122"/>
                          <a:ea typeface="楷体" pitchFamily="49" charset="-122"/>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bl>
          </a:graphicData>
        </a:graphic>
      </p:graphicFrame>
      <p:sp>
        <p:nvSpPr>
          <p:cNvPr id="9" name="矩形 8"/>
          <p:cNvSpPr/>
          <p:nvPr/>
        </p:nvSpPr>
        <p:spPr>
          <a:xfrm>
            <a:off x="1257997" y="982951"/>
            <a:ext cx="2749471" cy="400110"/>
          </a:xfrm>
          <a:prstGeom prst="rect">
            <a:avLst/>
          </a:prstGeom>
        </p:spPr>
        <p:txBody>
          <a:bodyPr wrap="none">
            <a:spAutoFit/>
          </a:bodyPr>
          <a:lstStyle/>
          <a:p>
            <a:r>
              <a:rPr lang="zh-CN" altLang="en-US" sz="2000" dirty="0">
                <a:latin typeface="微软雅黑" pitchFamily="34" charset="-122"/>
                <a:ea typeface="微软雅黑" pitchFamily="34" charset="-122"/>
              </a:rPr>
              <a:t>科目余额</a:t>
            </a:r>
            <a:r>
              <a:rPr lang="zh-CN" altLang="en-US" sz="2000" dirty="0" smtClean="0">
                <a:latin typeface="微软雅黑" pitchFamily="34" charset="-122"/>
                <a:ea typeface="微软雅黑" pitchFamily="34" charset="-122"/>
              </a:rPr>
              <a:t>汇总表</a:t>
            </a:r>
            <a:r>
              <a:rPr lang="en-US" altLang="zh-CN" sz="2000" dirty="0" smtClean="0">
                <a:latin typeface="微软雅黑" pitchFamily="34" charset="-122"/>
                <a:ea typeface="微软雅黑" pitchFamily="34" charset="-122"/>
              </a:rPr>
              <a:t>(</a:t>
            </a:r>
            <a:r>
              <a:rPr lang="zh-CN" altLang="en-US" sz="2000" dirty="0" smtClean="0">
                <a:latin typeface="微软雅黑" pitchFamily="34" charset="-122"/>
                <a:ea typeface="微软雅黑" pitchFamily="34" charset="-122"/>
              </a:rPr>
              <a:t>简表</a:t>
            </a:r>
            <a:r>
              <a:rPr lang="en-US" altLang="zh-CN" sz="2000" dirty="0" smtClean="0">
                <a:latin typeface="微软雅黑" pitchFamily="34" charset="-122"/>
                <a:ea typeface="微软雅黑" pitchFamily="34" charset="-122"/>
              </a:rPr>
              <a:t>)</a:t>
            </a:r>
            <a:endParaRPr lang="zh-CN" altLang="en-US" sz="2000" dirty="0">
              <a:latin typeface="微软雅黑" pitchFamily="34" charset="-122"/>
              <a:ea typeface="微软雅黑" pitchFamily="34" charset="-122"/>
            </a:endParaRPr>
          </a:p>
        </p:txBody>
      </p:sp>
      <p:graphicFrame>
        <p:nvGraphicFramePr>
          <p:cNvPr id="10" name="表格 9"/>
          <p:cNvGraphicFramePr>
            <a:graphicFrameLocks noGrp="1"/>
          </p:cNvGraphicFramePr>
          <p:nvPr>
            <p:extLst>
              <p:ext uri="{D42A27DB-BD31-4B8C-83A1-F6EECF244321}">
                <p14:modId xmlns:p14="http://schemas.microsoft.com/office/powerpoint/2010/main" val="4046511350"/>
              </p:ext>
            </p:extLst>
          </p:nvPr>
        </p:nvGraphicFramePr>
        <p:xfrm>
          <a:off x="4932041" y="1121139"/>
          <a:ext cx="3569477" cy="3789045"/>
        </p:xfrm>
        <a:graphic>
          <a:graphicData uri="http://schemas.openxmlformats.org/drawingml/2006/table">
            <a:tbl>
              <a:tblPr/>
              <a:tblGrid>
                <a:gridCol w="1944216"/>
                <a:gridCol w="1625261"/>
              </a:tblGrid>
              <a:tr h="340735">
                <a:tc>
                  <a:txBody>
                    <a:bodyPr/>
                    <a:lstStyle/>
                    <a:p>
                      <a:pPr algn="ctr" fontAlgn="ctr">
                        <a:lnSpc>
                          <a:spcPct val="150000"/>
                        </a:lnSpc>
                      </a:pPr>
                      <a:r>
                        <a:rPr lang="zh-CN" altLang="en-US" sz="1800" b="0" i="0" u="none" strike="noStrike" dirty="0">
                          <a:solidFill>
                            <a:srgbClr val="000000"/>
                          </a:solidFill>
                          <a:effectLst/>
                          <a:latin typeface="楷体" pitchFamily="49" charset="-122"/>
                          <a:ea typeface="楷体" pitchFamily="49" charset="-122"/>
                        </a:rPr>
                        <a:t>资产</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310" rtl="0" eaLnBrk="1" fontAlgn="ctr" latinLnBrk="0" hangingPunct="1">
                        <a:lnSpc>
                          <a:spcPts val="2800"/>
                        </a:lnSpc>
                        <a:spcBef>
                          <a:spcPts val="0"/>
                        </a:spcBef>
                        <a:spcAft>
                          <a:spcPts val="0"/>
                        </a:spcAft>
                        <a:buClrTx/>
                        <a:buSzTx/>
                        <a:buFontTx/>
                        <a:buNone/>
                        <a:tabLst/>
                        <a:defRPr/>
                      </a:pPr>
                      <a:r>
                        <a:rPr lang="zh-CN" altLang="en-US" sz="1800" b="0" i="0" u="none" strike="noStrike" dirty="0" smtClean="0">
                          <a:solidFill>
                            <a:srgbClr val="000000"/>
                          </a:solidFill>
                          <a:effectLst/>
                          <a:latin typeface="楷体" pitchFamily="49" charset="-122"/>
                          <a:ea typeface="楷体" pitchFamily="49" charset="-122"/>
                        </a:rPr>
                        <a:t>期末余额</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0735">
                <a:tc>
                  <a:txBody>
                    <a:bodyPr/>
                    <a:lstStyle/>
                    <a:p>
                      <a:pPr algn="just" fontAlgn="ctr">
                        <a:lnSpc>
                          <a:spcPct val="150000"/>
                        </a:lnSpc>
                      </a:pPr>
                      <a:r>
                        <a:rPr lang="zh-CN" altLang="en-US" sz="1800" b="0" i="0" u="none" strike="noStrike" dirty="0" smtClean="0">
                          <a:solidFill>
                            <a:srgbClr val="000000"/>
                          </a:solidFill>
                          <a:effectLst/>
                          <a:latin typeface="楷体" pitchFamily="49" charset="-122"/>
                          <a:ea typeface="楷体" pitchFamily="49" charset="-122"/>
                        </a:rPr>
                        <a:t>非流动资产</a:t>
                      </a:r>
                      <a:r>
                        <a:rPr lang="zh-CN" altLang="en-US" sz="1800" b="0" i="0" u="none" strike="noStrike" dirty="0">
                          <a:solidFill>
                            <a:srgbClr val="000000"/>
                          </a:solidFill>
                          <a:effectLst/>
                          <a:latin typeface="楷体" pitchFamily="49" charset="-122"/>
                          <a:ea typeface="楷体" pitchFamily="49" charset="-122"/>
                        </a:rPr>
                        <a:t>：</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fontAlgn="ctr">
                        <a:lnSpc>
                          <a:spcPts val="2800"/>
                        </a:lnSpc>
                      </a:pPr>
                      <a:endParaRPr lang="zh-CN" altLang="en-US" sz="1800" b="0" i="0" u="none" strike="noStrike" dirty="0">
                        <a:solidFill>
                          <a:srgbClr val="000000"/>
                        </a:solidFill>
                        <a:effectLst/>
                        <a:latin typeface="楷体" pitchFamily="49" charset="-122"/>
                        <a:ea typeface="楷体" pitchFamily="49" charset="-122"/>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0735">
                <a:tc>
                  <a:txBody>
                    <a:bodyPr/>
                    <a:lstStyle/>
                    <a:p>
                      <a:pPr algn="just" fontAlgn="ctr">
                        <a:lnSpc>
                          <a:spcPct val="150000"/>
                        </a:lnSpc>
                      </a:pPr>
                      <a:r>
                        <a:rPr lang="zh-CN" altLang="en-US" sz="1800" b="0" i="0" u="none" strike="noStrike" dirty="0">
                          <a:solidFill>
                            <a:srgbClr val="000000"/>
                          </a:solidFill>
                          <a:effectLst/>
                          <a:latin typeface="楷体" pitchFamily="49" charset="-122"/>
                          <a:ea typeface="楷体" pitchFamily="49" charset="-122"/>
                        </a:rPr>
                        <a:t>  长期应收款</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US" altLang="zh-CN" sz="1800" b="0" i="0" u="none" strike="noStrike" dirty="0">
                          <a:solidFill>
                            <a:srgbClr val="000000"/>
                          </a:solidFill>
                          <a:effectLst/>
                          <a:latin typeface="楷体" pitchFamily="49" charset="-122"/>
                          <a:ea typeface="楷体" pitchFamily="49" charset="-122"/>
                        </a:rPr>
                        <a:t>1 589 815.68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0735">
                <a:tc>
                  <a:txBody>
                    <a:bodyPr/>
                    <a:lstStyle/>
                    <a:p>
                      <a:pPr algn="just" fontAlgn="ctr">
                        <a:lnSpc>
                          <a:spcPct val="150000"/>
                        </a:lnSpc>
                      </a:pPr>
                      <a:r>
                        <a:rPr lang="zh-CN" altLang="en-US" sz="1800" b="0" i="0" u="none" strike="noStrike" dirty="0">
                          <a:solidFill>
                            <a:srgbClr val="000000"/>
                          </a:solidFill>
                          <a:effectLst/>
                          <a:latin typeface="楷体" pitchFamily="49" charset="-122"/>
                          <a:ea typeface="楷体" pitchFamily="49" charset="-122"/>
                        </a:rPr>
                        <a:t>  投资性房地产</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US" altLang="zh-CN" sz="1800" b="0" i="0" u="none" strike="noStrike" dirty="0">
                          <a:solidFill>
                            <a:srgbClr val="000000"/>
                          </a:solidFill>
                          <a:effectLst/>
                          <a:latin typeface="楷体" pitchFamily="49" charset="-122"/>
                          <a:ea typeface="楷体" pitchFamily="49" charset="-122"/>
                        </a:rPr>
                        <a:t>5 885 000.00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0735">
                <a:tc>
                  <a:txBody>
                    <a:bodyPr/>
                    <a:lstStyle/>
                    <a:p>
                      <a:pPr algn="just" fontAlgn="ctr">
                        <a:lnSpc>
                          <a:spcPct val="150000"/>
                        </a:lnSpc>
                      </a:pPr>
                      <a:r>
                        <a:rPr lang="zh-CN" altLang="en-US" sz="1800" b="0" i="0" u="none" strike="noStrike">
                          <a:solidFill>
                            <a:srgbClr val="000000"/>
                          </a:solidFill>
                          <a:effectLst/>
                          <a:latin typeface="楷体" pitchFamily="49" charset="-122"/>
                          <a:ea typeface="楷体" pitchFamily="49" charset="-122"/>
                        </a:rPr>
                        <a:t>  固定资产</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US" altLang="zh-CN" sz="1800" b="0" i="0" u="none" strike="noStrike" dirty="0">
                          <a:solidFill>
                            <a:srgbClr val="000000"/>
                          </a:solidFill>
                          <a:effectLst/>
                          <a:latin typeface="楷体" pitchFamily="49" charset="-122"/>
                          <a:ea typeface="楷体" pitchFamily="49" charset="-122"/>
                        </a:rPr>
                        <a:t>19 964 339.20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0735">
                <a:tc>
                  <a:txBody>
                    <a:bodyPr/>
                    <a:lstStyle/>
                    <a:p>
                      <a:pPr algn="just" fontAlgn="ctr">
                        <a:lnSpc>
                          <a:spcPct val="150000"/>
                        </a:lnSpc>
                      </a:pPr>
                      <a:r>
                        <a:rPr lang="zh-CN" altLang="en-US" sz="1800" b="0" i="0" u="none" strike="noStrike" dirty="0">
                          <a:solidFill>
                            <a:srgbClr val="000000"/>
                          </a:solidFill>
                          <a:effectLst/>
                          <a:latin typeface="楷体" pitchFamily="49" charset="-122"/>
                          <a:ea typeface="楷体" pitchFamily="49" charset="-122"/>
                        </a:rPr>
                        <a:t>  在建工程</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US" altLang="zh-CN" sz="1800" b="0" i="0" u="none" strike="noStrike" dirty="0">
                          <a:solidFill>
                            <a:srgbClr val="000000"/>
                          </a:solidFill>
                          <a:effectLst/>
                          <a:latin typeface="楷体" pitchFamily="49" charset="-122"/>
                          <a:ea typeface="楷体" pitchFamily="49" charset="-122"/>
                        </a:rPr>
                        <a:t>1 639 800.00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0735">
                <a:tc>
                  <a:txBody>
                    <a:bodyPr/>
                    <a:lstStyle/>
                    <a:p>
                      <a:pPr algn="just" fontAlgn="ctr">
                        <a:lnSpc>
                          <a:spcPct val="150000"/>
                        </a:lnSpc>
                      </a:pPr>
                      <a:r>
                        <a:rPr lang="zh-CN" altLang="en-US" sz="1800" b="0" i="0" u="none" strike="noStrike" dirty="0">
                          <a:solidFill>
                            <a:srgbClr val="000000"/>
                          </a:solidFill>
                          <a:effectLst/>
                          <a:latin typeface="楷体" pitchFamily="49" charset="-122"/>
                          <a:ea typeface="楷体" pitchFamily="49" charset="-122"/>
                        </a:rPr>
                        <a:t>  无形资产</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US" altLang="zh-CN" sz="1800" b="0" i="0" u="none" strike="noStrike" dirty="0">
                          <a:solidFill>
                            <a:srgbClr val="000000"/>
                          </a:solidFill>
                          <a:effectLst/>
                          <a:latin typeface="楷体" pitchFamily="49" charset="-122"/>
                          <a:ea typeface="楷体" pitchFamily="49" charset="-122"/>
                        </a:rPr>
                        <a:t>11 848 450.00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0735">
                <a:tc>
                  <a:txBody>
                    <a:bodyPr/>
                    <a:lstStyle/>
                    <a:p>
                      <a:pPr algn="just" fontAlgn="ctr">
                        <a:lnSpc>
                          <a:spcPct val="150000"/>
                        </a:lnSpc>
                      </a:pPr>
                      <a:r>
                        <a:rPr lang="zh-CN" altLang="en-US" sz="1800" b="0" i="0" u="none" strike="noStrike" dirty="0">
                          <a:solidFill>
                            <a:srgbClr val="000000"/>
                          </a:solidFill>
                          <a:effectLst/>
                          <a:latin typeface="楷体" pitchFamily="49" charset="-122"/>
                          <a:ea typeface="楷体" pitchFamily="49" charset="-122"/>
                        </a:rPr>
                        <a:t>  递延所得税资产</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zh-CN" altLang="en-US" sz="1800" b="0" i="0" u="none" strike="noStrike">
                          <a:solidFill>
                            <a:srgbClr val="000000"/>
                          </a:solidFill>
                          <a:effectLst/>
                          <a:latin typeface="楷体" pitchFamily="49" charset="-122"/>
                          <a:ea typeface="楷体" pitchFamily="49" charset="-122"/>
                        </a:rPr>
                        <a:t> </a:t>
                      </a:r>
                      <a:r>
                        <a:rPr lang="en-US" altLang="zh-CN" sz="1800" b="0" i="0" u="none" strike="noStrike">
                          <a:solidFill>
                            <a:srgbClr val="000000"/>
                          </a:solidFill>
                          <a:effectLst/>
                          <a:latin typeface="楷体" pitchFamily="49" charset="-122"/>
                          <a:ea typeface="楷体" pitchFamily="49" charset="-122"/>
                        </a:rPr>
                        <a:t>435 321.40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0735">
                <a:tc>
                  <a:txBody>
                    <a:bodyPr/>
                    <a:lstStyle/>
                    <a:p>
                      <a:pPr algn="just" fontAlgn="ctr">
                        <a:lnSpc>
                          <a:spcPct val="150000"/>
                        </a:lnSpc>
                      </a:pPr>
                      <a:r>
                        <a:rPr lang="zh-CN" altLang="en-US" sz="1800" b="0" i="0" u="none" strike="noStrike" dirty="0">
                          <a:solidFill>
                            <a:srgbClr val="000000"/>
                          </a:solidFill>
                          <a:effectLst/>
                          <a:latin typeface="楷体" pitchFamily="49" charset="-122"/>
                          <a:ea typeface="楷体" pitchFamily="49" charset="-122"/>
                        </a:rPr>
                        <a:t>  其他非流动资产</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zh-CN" altLang="en-US" sz="1800" b="0" i="0" u="none" strike="noStrike" dirty="0">
                          <a:solidFill>
                            <a:srgbClr val="000000"/>
                          </a:solidFill>
                          <a:effectLst/>
                          <a:latin typeface="楷体" pitchFamily="49" charset="-122"/>
                          <a:ea typeface="楷体" pitchFamily="49" charset="-122"/>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1" name="矩形 10"/>
          <p:cNvSpPr/>
          <p:nvPr/>
        </p:nvSpPr>
        <p:spPr>
          <a:xfrm>
            <a:off x="5739589" y="700726"/>
            <a:ext cx="2149948" cy="400110"/>
          </a:xfrm>
          <a:prstGeom prst="rect">
            <a:avLst/>
          </a:prstGeom>
        </p:spPr>
        <p:txBody>
          <a:bodyPr wrap="none">
            <a:spAutoFit/>
          </a:bodyPr>
          <a:lstStyle/>
          <a:p>
            <a:r>
              <a:rPr lang="zh-CN" altLang="en-US" sz="2000" dirty="0" smtClean="0">
                <a:latin typeface="微软雅黑" pitchFamily="34" charset="-122"/>
                <a:ea typeface="微软雅黑" pitchFamily="34" charset="-122"/>
              </a:rPr>
              <a:t>资产负债表</a:t>
            </a:r>
            <a:r>
              <a:rPr lang="en-US" altLang="zh-CN" sz="2000" dirty="0" smtClean="0">
                <a:latin typeface="微软雅黑" pitchFamily="34" charset="-122"/>
                <a:ea typeface="微软雅黑" pitchFamily="34" charset="-122"/>
              </a:rPr>
              <a:t>(</a:t>
            </a:r>
            <a:r>
              <a:rPr lang="zh-CN" altLang="en-US" sz="2000" dirty="0" smtClean="0">
                <a:latin typeface="微软雅黑" pitchFamily="34" charset="-122"/>
                <a:ea typeface="微软雅黑" pitchFamily="34" charset="-122"/>
              </a:rPr>
              <a:t>简表</a:t>
            </a:r>
            <a:r>
              <a:rPr lang="en-US" altLang="zh-CN" sz="2000" dirty="0" smtClean="0">
                <a:latin typeface="微软雅黑" pitchFamily="34" charset="-122"/>
                <a:ea typeface="微软雅黑" pitchFamily="34" charset="-122"/>
              </a:rPr>
              <a:t>)</a:t>
            </a:r>
            <a:endParaRPr lang="zh-CN" altLang="en-US" sz="2000" dirty="0">
              <a:latin typeface="微软雅黑" pitchFamily="34" charset="-122"/>
              <a:ea typeface="微软雅黑" pitchFamily="34" charset="-122"/>
            </a:endParaRPr>
          </a:p>
        </p:txBody>
      </p:sp>
      <p:grpSp>
        <p:nvGrpSpPr>
          <p:cNvPr id="14" name="组合 13"/>
          <p:cNvGrpSpPr/>
          <p:nvPr/>
        </p:nvGrpSpPr>
        <p:grpSpPr>
          <a:xfrm>
            <a:off x="1429542" y="2207087"/>
            <a:ext cx="5460719" cy="2726418"/>
            <a:chOff x="1429542" y="1491630"/>
            <a:chExt cx="5460719" cy="3340480"/>
          </a:xfrm>
        </p:grpSpPr>
        <p:cxnSp>
          <p:nvCxnSpPr>
            <p:cNvPr id="15" name="直接箭头连接符 14"/>
            <p:cNvCxnSpPr/>
            <p:nvPr/>
          </p:nvCxnSpPr>
          <p:spPr>
            <a:xfrm>
              <a:off x="3324417" y="1491630"/>
              <a:ext cx="3542222" cy="564540"/>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6" name="加号 15"/>
            <p:cNvSpPr/>
            <p:nvPr/>
          </p:nvSpPr>
          <p:spPr>
            <a:xfrm>
              <a:off x="1434101" y="1729559"/>
              <a:ext cx="360040" cy="326611"/>
            </a:xfrm>
            <a:prstGeom prst="mathPlus">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减号 17"/>
            <p:cNvSpPr/>
            <p:nvPr/>
          </p:nvSpPr>
          <p:spPr>
            <a:xfrm>
              <a:off x="3324417" y="2186288"/>
              <a:ext cx="360040" cy="265181"/>
            </a:xfrm>
            <a:prstGeom prst="mathMinus">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1583668" y="1757261"/>
              <a:ext cx="3384375" cy="738567"/>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0" name="直接箭头连接符 19"/>
            <p:cNvCxnSpPr/>
            <p:nvPr/>
          </p:nvCxnSpPr>
          <p:spPr>
            <a:xfrm flipV="1">
              <a:off x="4968043" y="1491630"/>
              <a:ext cx="1908213" cy="625177"/>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21" name="直接箭头连接符 20"/>
            <p:cNvCxnSpPr/>
            <p:nvPr/>
          </p:nvCxnSpPr>
          <p:spPr>
            <a:xfrm flipV="1">
              <a:off x="4904419" y="3435846"/>
              <a:ext cx="1971837" cy="773433"/>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2" name="加号 21"/>
            <p:cNvSpPr/>
            <p:nvPr/>
          </p:nvSpPr>
          <p:spPr>
            <a:xfrm>
              <a:off x="1434101" y="2530441"/>
              <a:ext cx="360040" cy="384545"/>
            </a:xfrm>
            <a:prstGeom prst="mathPlus">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减号 22"/>
            <p:cNvSpPr/>
            <p:nvPr/>
          </p:nvSpPr>
          <p:spPr>
            <a:xfrm>
              <a:off x="3095835" y="3003799"/>
              <a:ext cx="360040" cy="286547"/>
            </a:xfrm>
            <a:prstGeom prst="mathMinus">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1520043" y="2571751"/>
              <a:ext cx="3384375" cy="86409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 name="直接箭头连接符 24"/>
            <p:cNvCxnSpPr/>
            <p:nvPr/>
          </p:nvCxnSpPr>
          <p:spPr>
            <a:xfrm flipV="1">
              <a:off x="4887571" y="2451469"/>
              <a:ext cx="1979068" cy="528304"/>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1429542" y="3791077"/>
              <a:ext cx="3474877" cy="868905"/>
              <a:chOff x="1429542" y="3075806"/>
              <a:chExt cx="3474877" cy="557651"/>
            </a:xfrm>
          </p:grpSpPr>
          <p:sp>
            <p:nvSpPr>
              <p:cNvPr id="29" name="加号 28"/>
              <p:cNvSpPr/>
              <p:nvPr/>
            </p:nvSpPr>
            <p:spPr>
              <a:xfrm>
                <a:off x="1429542" y="3078258"/>
                <a:ext cx="360040" cy="268188"/>
              </a:xfrm>
              <a:prstGeom prst="mathPlus">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减号 29"/>
              <p:cNvSpPr/>
              <p:nvPr/>
            </p:nvSpPr>
            <p:spPr>
              <a:xfrm>
                <a:off x="3095835" y="3346446"/>
                <a:ext cx="360040" cy="227777"/>
              </a:xfrm>
              <a:prstGeom prst="mathMinus">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1520044" y="3075806"/>
                <a:ext cx="3384375" cy="557651"/>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7" name="直接箭头连接符 26"/>
            <p:cNvCxnSpPr/>
            <p:nvPr/>
          </p:nvCxnSpPr>
          <p:spPr>
            <a:xfrm flipV="1">
              <a:off x="3331752" y="3000831"/>
              <a:ext cx="3534887" cy="579031"/>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28" name="直接箭头连接符 27"/>
            <p:cNvCxnSpPr/>
            <p:nvPr/>
          </p:nvCxnSpPr>
          <p:spPr>
            <a:xfrm flipV="1">
              <a:off x="3324417" y="3822562"/>
              <a:ext cx="3565844" cy="1009548"/>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
        <p:nvSpPr>
          <p:cNvPr id="32" name="椭圆形标注 31"/>
          <p:cNvSpPr/>
          <p:nvPr/>
        </p:nvSpPr>
        <p:spPr>
          <a:xfrm>
            <a:off x="6931365" y="4450598"/>
            <a:ext cx="1656184" cy="648072"/>
          </a:xfrm>
          <a:prstGeom prst="wedgeEllipseCallout">
            <a:avLst>
              <a:gd name="adj1" fmla="val -55818"/>
              <a:gd name="adj2" fmla="val -145153"/>
            </a:avLst>
          </a:prstGeom>
          <a:noFill/>
          <a:ln>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084CA1"/>
                </a:solidFill>
                <a:latin typeface="微软雅黑" pitchFamily="34" charset="-122"/>
                <a:ea typeface="微软雅黑" pitchFamily="34" charset="-122"/>
              </a:rPr>
              <a:t>－资产减值准备</a:t>
            </a:r>
            <a:endParaRPr lang="zh-CN" altLang="en-US" sz="1800" b="1"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301480107"/>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sp>
        <p:nvSpPr>
          <p:cNvPr id="12"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3" name="矩形 12"/>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graphicFrame>
        <p:nvGraphicFramePr>
          <p:cNvPr id="8" name="表格 7"/>
          <p:cNvGraphicFramePr>
            <a:graphicFrameLocks noGrp="1"/>
          </p:cNvGraphicFramePr>
          <p:nvPr>
            <p:extLst>
              <p:ext uri="{D42A27DB-BD31-4B8C-83A1-F6EECF244321}">
                <p14:modId xmlns:p14="http://schemas.microsoft.com/office/powerpoint/2010/main" val="3980385256"/>
              </p:ext>
            </p:extLst>
          </p:nvPr>
        </p:nvGraphicFramePr>
        <p:xfrm>
          <a:off x="172289" y="1367840"/>
          <a:ext cx="4573016" cy="3769528"/>
        </p:xfrm>
        <a:graphic>
          <a:graphicData uri="http://schemas.openxmlformats.org/drawingml/2006/table">
            <a:tbl>
              <a:tblPr/>
              <a:tblGrid>
                <a:gridCol w="1728192"/>
                <a:gridCol w="1332657"/>
                <a:gridCol w="1512167"/>
              </a:tblGrid>
              <a:tr h="150107">
                <a:tc rowSpan="2">
                  <a:txBody>
                    <a:bodyPr/>
                    <a:lstStyle/>
                    <a:p>
                      <a:pPr algn="ctr" fontAlgn="ctr">
                        <a:lnSpc>
                          <a:spcPts val="2400"/>
                        </a:lnSpc>
                      </a:pPr>
                      <a:r>
                        <a:rPr lang="zh-CN" altLang="en-US" sz="1800" b="0" i="0" u="none" strike="noStrike" dirty="0">
                          <a:solidFill>
                            <a:srgbClr val="000000"/>
                          </a:solidFill>
                          <a:effectLst/>
                          <a:latin typeface="楷体" pitchFamily="49" charset="-122"/>
                          <a:ea typeface="楷体" pitchFamily="49" charset="-122"/>
                        </a:rPr>
                        <a:t>科目名称</a:t>
                      </a:r>
                    </a:p>
                  </a:txBody>
                  <a:tcPr marL="8339" marR="8339" marT="8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ctr">
                        <a:lnSpc>
                          <a:spcPts val="2400"/>
                        </a:lnSpc>
                      </a:pPr>
                      <a:r>
                        <a:rPr lang="zh-CN" altLang="en-US" sz="1800" b="0" i="0" u="none" strike="noStrike" dirty="0">
                          <a:solidFill>
                            <a:srgbClr val="000000"/>
                          </a:solidFill>
                          <a:effectLst/>
                          <a:latin typeface="楷体" pitchFamily="49" charset="-122"/>
                          <a:ea typeface="楷体" pitchFamily="49" charset="-122"/>
                        </a:rPr>
                        <a:t>期末余额</a:t>
                      </a:r>
                    </a:p>
                  </a:txBody>
                  <a:tcPr marL="8339" marR="8339" marT="8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r>
              <a:tr h="150107">
                <a:tc vMerge="1">
                  <a:txBody>
                    <a:bodyPr/>
                    <a:lstStyle/>
                    <a:p>
                      <a:endParaRPr lang="zh-CN" altLang="en-US"/>
                    </a:p>
                  </a:txBody>
                  <a:tcPr/>
                </a:tc>
                <a:tc>
                  <a:txBody>
                    <a:bodyPr/>
                    <a:lstStyle/>
                    <a:p>
                      <a:pPr algn="ctr" fontAlgn="ctr">
                        <a:lnSpc>
                          <a:spcPts val="2400"/>
                        </a:lnSpc>
                      </a:pPr>
                      <a:r>
                        <a:rPr lang="zh-CN" altLang="en-US" sz="1800" b="0" i="0" u="none" strike="noStrike" dirty="0">
                          <a:solidFill>
                            <a:srgbClr val="000000"/>
                          </a:solidFill>
                          <a:effectLst/>
                          <a:latin typeface="楷体" pitchFamily="49" charset="-122"/>
                          <a:ea typeface="楷体" pitchFamily="49" charset="-122"/>
                        </a:rPr>
                        <a:t>借方余额</a:t>
                      </a:r>
                    </a:p>
                  </a:txBody>
                  <a:tcPr marL="8339" marR="8339" marT="8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lnSpc>
                          <a:spcPts val="2400"/>
                        </a:lnSpc>
                      </a:pPr>
                      <a:r>
                        <a:rPr lang="zh-CN" altLang="en-US" sz="1800" b="0" i="0" u="none" strike="noStrike" dirty="0">
                          <a:solidFill>
                            <a:srgbClr val="000000"/>
                          </a:solidFill>
                          <a:effectLst/>
                          <a:latin typeface="楷体" pitchFamily="49" charset="-122"/>
                          <a:ea typeface="楷体" pitchFamily="49" charset="-122"/>
                        </a:rPr>
                        <a:t>贷方余额</a:t>
                      </a:r>
                    </a:p>
                  </a:txBody>
                  <a:tcPr marL="8339" marR="8339" marT="8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8446">
                <a:tc>
                  <a:txBody>
                    <a:bodyPr/>
                    <a:lstStyle/>
                    <a:p>
                      <a:pPr algn="l" fontAlgn="ctr">
                        <a:lnSpc>
                          <a:spcPts val="2400"/>
                        </a:lnSpc>
                      </a:pPr>
                      <a:r>
                        <a:rPr lang="zh-CN" altLang="en-US" sz="1800" b="0" i="0" u="none" strike="noStrike" dirty="0">
                          <a:solidFill>
                            <a:srgbClr val="000000"/>
                          </a:solidFill>
                          <a:effectLst/>
                          <a:latin typeface="楷体" pitchFamily="49" charset="-122"/>
                          <a:ea typeface="楷体" pitchFamily="49" charset="-122"/>
                        </a:rPr>
                        <a:t>预付账款</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lnSpc>
                          <a:spcPts val="2400"/>
                        </a:lnSpc>
                      </a:pPr>
                      <a:r>
                        <a:rPr lang="en-US" sz="1800" b="0" i="0" u="none" strike="noStrike" dirty="0">
                          <a:solidFill>
                            <a:srgbClr val="000000"/>
                          </a:solidFill>
                          <a:effectLst/>
                          <a:latin typeface="楷体" pitchFamily="49" charset="-122"/>
                          <a:ea typeface="楷体" pitchFamily="49" charset="-122"/>
                        </a:rPr>
                        <a:t> 215 550.00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2400"/>
                        </a:lnSpc>
                      </a:pPr>
                      <a:r>
                        <a:rPr lang="en-US" sz="1800" b="0" i="0" u="none" strike="noStrike" dirty="0">
                          <a:solidFill>
                            <a:srgbClr val="000000"/>
                          </a:solidFill>
                          <a:effectLst/>
                          <a:latin typeface="楷体" pitchFamily="49" charset="-122"/>
                          <a:ea typeface="楷体" pitchFamily="49" charset="-122"/>
                        </a:rPr>
                        <a:t> 180 000.00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8446">
                <a:tc>
                  <a:txBody>
                    <a:bodyPr/>
                    <a:lstStyle/>
                    <a:p>
                      <a:pPr algn="l" fontAlgn="ctr">
                        <a:lnSpc>
                          <a:spcPts val="2400"/>
                        </a:lnSpc>
                      </a:pPr>
                      <a:r>
                        <a:rPr lang="zh-CN" altLang="en-US" sz="1800" b="0" i="0" u="none" strike="noStrike" dirty="0">
                          <a:solidFill>
                            <a:srgbClr val="000000"/>
                          </a:solidFill>
                          <a:effectLst/>
                          <a:latin typeface="楷体" pitchFamily="49" charset="-122"/>
                          <a:ea typeface="楷体" pitchFamily="49" charset="-122"/>
                        </a:rPr>
                        <a:t>应付票据</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lnSpc>
                          <a:spcPts val="2400"/>
                        </a:lnSpc>
                      </a:pPr>
                      <a:r>
                        <a:rPr lang="zh-CN" altLang="en-US" sz="1800" b="0" i="0" u="none" strike="noStrike">
                          <a:solidFill>
                            <a:srgbClr val="000000"/>
                          </a:solidFill>
                          <a:effectLst/>
                          <a:latin typeface="楷体" pitchFamily="49" charset="-122"/>
                          <a:ea typeface="楷体" pitchFamily="49" charset="-122"/>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2400"/>
                        </a:lnSpc>
                      </a:pPr>
                      <a:r>
                        <a:rPr lang="en-US" altLang="zh-CN" sz="1800" b="0" i="0" u="none" strike="noStrike" dirty="0">
                          <a:solidFill>
                            <a:srgbClr val="000000"/>
                          </a:solidFill>
                          <a:effectLst/>
                          <a:latin typeface="楷体" pitchFamily="49" charset="-122"/>
                          <a:ea typeface="楷体" pitchFamily="49" charset="-122"/>
                        </a:rPr>
                        <a:t>1 654 700.00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8446">
                <a:tc>
                  <a:txBody>
                    <a:bodyPr/>
                    <a:lstStyle/>
                    <a:p>
                      <a:pPr algn="l" fontAlgn="ctr">
                        <a:lnSpc>
                          <a:spcPts val="2400"/>
                        </a:lnSpc>
                      </a:pPr>
                      <a:r>
                        <a:rPr lang="zh-CN" altLang="en-US" sz="1800" b="0" i="0" u="none" strike="noStrike">
                          <a:solidFill>
                            <a:srgbClr val="000000"/>
                          </a:solidFill>
                          <a:effectLst/>
                          <a:latin typeface="楷体" pitchFamily="49" charset="-122"/>
                          <a:ea typeface="楷体" pitchFamily="49" charset="-122"/>
                        </a:rPr>
                        <a:t>应付账款</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lnSpc>
                          <a:spcPts val="2400"/>
                        </a:lnSpc>
                      </a:pPr>
                      <a:r>
                        <a:rPr lang="zh-CN" altLang="en-US" sz="1800" b="0" i="0" u="none" strike="noStrike">
                          <a:solidFill>
                            <a:srgbClr val="000000"/>
                          </a:solidFill>
                          <a:effectLst/>
                          <a:latin typeface="楷体" pitchFamily="49" charset="-122"/>
                          <a:ea typeface="楷体" pitchFamily="49" charset="-122"/>
                        </a:rPr>
                        <a:t> </a:t>
                      </a:r>
                      <a:r>
                        <a:rPr lang="en-US" altLang="zh-CN" sz="1800" b="0" i="0" u="none" strike="noStrike">
                          <a:solidFill>
                            <a:srgbClr val="000000"/>
                          </a:solidFill>
                          <a:effectLst/>
                          <a:latin typeface="楷体" pitchFamily="49" charset="-122"/>
                          <a:ea typeface="楷体" pitchFamily="49" charset="-122"/>
                        </a:rPr>
                        <a:t>50 000.00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2400"/>
                        </a:lnSpc>
                      </a:pPr>
                      <a:r>
                        <a:rPr lang="en-US" altLang="zh-CN" sz="1800" b="0" i="0" u="none" strike="noStrike" dirty="0">
                          <a:solidFill>
                            <a:srgbClr val="000000"/>
                          </a:solidFill>
                          <a:effectLst/>
                          <a:latin typeface="楷体" pitchFamily="49" charset="-122"/>
                          <a:ea typeface="楷体" pitchFamily="49" charset="-122"/>
                        </a:rPr>
                        <a:t>3 835 414.00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8446">
                <a:tc>
                  <a:txBody>
                    <a:bodyPr/>
                    <a:lstStyle/>
                    <a:p>
                      <a:pPr algn="l" fontAlgn="ctr">
                        <a:lnSpc>
                          <a:spcPts val="2400"/>
                        </a:lnSpc>
                      </a:pPr>
                      <a:r>
                        <a:rPr lang="zh-CN" altLang="en-US" sz="1800" b="0" i="0" u="none" strike="noStrike">
                          <a:solidFill>
                            <a:srgbClr val="000000"/>
                          </a:solidFill>
                          <a:effectLst/>
                          <a:latin typeface="楷体" pitchFamily="49" charset="-122"/>
                          <a:ea typeface="楷体" pitchFamily="49" charset="-122"/>
                        </a:rPr>
                        <a:t>预收账款</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lnSpc>
                          <a:spcPts val="2400"/>
                        </a:lnSpc>
                      </a:pPr>
                      <a:r>
                        <a:rPr lang="zh-CN" altLang="en-US" sz="1800" b="0" i="0" u="none" strike="noStrike">
                          <a:solidFill>
                            <a:srgbClr val="000000"/>
                          </a:solidFill>
                          <a:effectLst/>
                          <a:latin typeface="楷体" pitchFamily="49" charset="-122"/>
                          <a:ea typeface="楷体" pitchFamily="49" charset="-122"/>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2400"/>
                        </a:lnSpc>
                      </a:pPr>
                      <a:r>
                        <a:rPr lang="zh-CN" altLang="en-US" sz="1800" b="0" i="0" u="none" strike="noStrike" dirty="0">
                          <a:solidFill>
                            <a:srgbClr val="000000"/>
                          </a:solidFill>
                          <a:effectLst/>
                          <a:latin typeface="楷体" pitchFamily="49" charset="-122"/>
                          <a:ea typeface="楷体" pitchFamily="49" charset="-122"/>
                        </a:rPr>
                        <a:t> </a:t>
                      </a:r>
                      <a:r>
                        <a:rPr lang="en-US" altLang="zh-CN" sz="1800" b="0" i="0" u="none" strike="noStrike" dirty="0">
                          <a:solidFill>
                            <a:srgbClr val="000000"/>
                          </a:solidFill>
                          <a:effectLst/>
                          <a:latin typeface="楷体" pitchFamily="49" charset="-122"/>
                          <a:ea typeface="楷体" pitchFamily="49" charset="-122"/>
                        </a:rPr>
                        <a:t>330 000.00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8446">
                <a:tc>
                  <a:txBody>
                    <a:bodyPr/>
                    <a:lstStyle/>
                    <a:p>
                      <a:pPr algn="l" fontAlgn="ctr">
                        <a:lnSpc>
                          <a:spcPts val="2400"/>
                        </a:lnSpc>
                      </a:pPr>
                      <a:r>
                        <a:rPr lang="zh-CN" altLang="en-US" sz="1800" b="0" i="0" u="none" strike="noStrike">
                          <a:solidFill>
                            <a:srgbClr val="000000"/>
                          </a:solidFill>
                          <a:effectLst/>
                          <a:latin typeface="楷体" pitchFamily="49" charset="-122"/>
                          <a:ea typeface="楷体" pitchFamily="49" charset="-122"/>
                        </a:rPr>
                        <a:t>应付职工薪酬</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lnSpc>
                          <a:spcPts val="2400"/>
                        </a:lnSpc>
                      </a:pPr>
                      <a:r>
                        <a:rPr lang="zh-CN" altLang="en-US" sz="1800" b="0" i="0" u="none" strike="noStrike">
                          <a:solidFill>
                            <a:srgbClr val="000000"/>
                          </a:solidFill>
                          <a:effectLst/>
                          <a:latin typeface="楷体" pitchFamily="49" charset="-122"/>
                          <a:ea typeface="楷体" pitchFamily="49" charset="-122"/>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2400"/>
                        </a:lnSpc>
                      </a:pPr>
                      <a:r>
                        <a:rPr lang="zh-CN" altLang="en-US" sz="1800" b="0" i="0" u="none" strike="noStrike">
                          <a:solidFill>
                            <a:srgbClr val="000000"/>
                          </a:solidFill>
                          <a:effectLst/>
                          <a:latin typeface="楷体" pitchFamily="49" charset="-122"/>
                          <a:ea typeface="楷体" pitchFamily="49" charset="-122"/>
                        </a:rPr>
                        <a:t> </a:t>
                      </a:r>
                      <a:r>
                        <a:rPr lang="en-US" altLang="zh-CN" sz="1800" b="0" i="0" u="none" strike="noStrike">
                          <a:solidFill>
                            <a:srgbClr val="000000"/>
                          </a:solidFill>
                          <a:effectLst/>
                          <a:latin typeface="楷体" pitchFamily="49" charset="-122"/>
                          <a:ea typeface="楷体" pitchFamily="49" charset="-122"/>
                        </a:rPr>
                        <a:t>505 086.24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0107">
                <a:tc>
                  <a:txBody>
                    <a:bodyPr/>
                    <a:lstStyle/>
                    <a:p>
                      <a:pPr algn="l" fontAlgn="ctr">
                        <a:lnSpc>
                          <a:spcPts val="2400"/>
                        </a:lnSpc>
                      </a:pPr>
                      <a:r>
                        <a:rPr lang="zh-CN" altLang="en-US" sz="1800" b="0" i="0" u="none" strike="noStrike">
                          <a:solidFill>
                            <a:srgbClr val="000000"/>
                          </a:solidFill>
                          <a:effectLst/>
                          <a:latin typeface="楷体" pitchFamily="49" charset="-122"/>
                          <a:ea typeface="楷体" pitchFamily="49" charset="-122"/>
                        </a:rPr>
                        <a:t>应交税费</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lnSpc>
                          <a:spcPts val="2400"/>
                        </a:lnSpc>
                      </a:pPr>
                      <a:r>
                        <a:rPr lang="zh-CN" altLang="en-US" sz="1800" b="0" i="0" u="none" strike="noStrike">
                          <a:solidFill>
                            <a:srgbClr val="000000"/>
                          </a:solidFill>
                          <a:effectLst/>
                          <a:latin typeface="楷体" pitchFamily="49" charset="-122"/>
                          <a:ea typeface="楷体" pitchFamily="49" charset="-122"/>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2400"/>
                        </a:lnSpc>
                      </a:pPr>
                      <a:r>
                        <a:rPr lang="zh-CN" altLang="en-US" sz="1800" b="0" i="0" u="none" strike="noStrike">
                          <a:solidFill>
                            <a:srgbClr val="000000"/>
                          </a:solidFill>
                          <a:effectLst/>
                          <a:latin typeface="楷体" pitchFamily="49" charset="-122"/>
                          <a:ea typeface="楷体" pitchFamily="49" charset="-122"/>
                        </a:rPr>
                        <a:t> </a:t>
                      </a:r>
                      <a:r>
                        <a:rPr lang="en-US" altLang="zh-CN" sz="1800" b="0" i="0" u="none" strike="noStrike">
                          <a:solidFill>
                            <a:srgbClr val="000000"/>
                          </a:solidFill>
                          <a:effectLst/>
                          <a:latin typeface="楷体" pitchFamily="49" charset="-122"/>
                          <a:ea typeface="楷体" pitchFamily="49" charset="-122"/>
                        </a:rPr>
                        <a:t>754 003.32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0107">
                <a:tc>
                  <a:txBody>
                    <a:bodyPr/>
                    <a:lstStyle/>
                    <a:p>
                      <a:pPr algn="l" fontAlgn="ctr">
                        <a:lnSpc>
                          <a:spcPts val="2400"/>
                        </a:lnSpc>
                      </a:pPr>
                      <a:r>
                        <a:rPr lang="zh-CN" altLang="en-US" sz="1800" b="0" i="0" u="none" strike="noStrike">
                          <a:solidFill>
                            <a:srgbClr val="000000"/>
                          </a:solidFill>
                          <a:effectLst/>
                          <a:latin typeface="楷体" pitchFamily="49" charset="-122"/>
                          <a:ea typeface="楷体" pitchFamily="49" charset="-122"/>
                        </a:rPr>
                        <a:t>长期借款</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lnSpc>
                          <a:spcPts val="2400"/>
                        </a:lnSpc>
                      </a:pPr>
                      <a:r>
                        <a:rPr lang="zh-CN" altLang="en-US" sz="1800" b="0" i="0" u="none" strike="noStrike">
                          <a:solidFill>
                            <a:srgbClr val="000000"/>
                          </a:solidFill>
                          <a:effectLst/>
                          <a:latin typeface="楷体" pitchFamily="49" charset="-122"/>
                          <a:ea typeface="楷体" pitchFamily="49" charset="-122"/>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2400"/>
                        </a:lnSpc>
                      </a:pPr>
                      <a:r>
                        <a:rPr lang="en-US" altLang="zh-CN" sz="1800" b="0" i="0" u="none" strike="noStrike">
                          <a:solidFill>
                            <a:srgbClr val="000000"/>
                          </a:solidFill>
                          <a:effectLst/>
                          <a:latin typeface="楷体" pitchFamily="49" charset="-122"/>
                          <a:ea typeface="楷体" pitchFamily="49" charset="-122"/>
                        </a:rPr>
                        <a:t>1 560 000.00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0107">
                <a:tc>
                  <a:txBody>
                    <a:bodyPr/>
                    <a:lstStyle/>
                    <a:p>
                      <a:pPr algn="l" fontAlgn="ctr">
                        <a:lnSpc>
                          <a:spcPts val="2400"/>
                        </a:lnSpc>
                      </a:pPr>
                      <a:r>
                        <a:rPr lang="zh-CN" altLang="en-US" sz="1800" b="0" i="0" u="none" strike="noStrike">
                          <a:solidFill>
                            <a:srgbClr val="000000"/>
                          </a:solidFill>
                          <a:effectLst/>
                          <a:latin typeface="楷体" pitchFamily="49" charset="-122"/>
                          <a:ea typeface="楷体" pitchFamily="49" charset="-122"/>
                        </a:rPr>
                        <a:t>长期应付款</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lnSpc>
                          <a:spcPts val="2400"/>
                        </a:lnSpc>
                      </a:pPr>
                      <a:r>
                        <a:rPr lang="zh-CN" altLang="en-US" sz="1800" b="0" i="0" u="none" strike="noStrike">
                          <a:solidFill>
                            <a:srgbClr val="000000"/>
                          </a:solidFill>
                          <a:effectLst/>
                          <a:latin typeface="楷体" pitchFamily="49" charset="-122"/>
                          <a:ea typeface="楷体" pitchFamily="49" charset="-122"/>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2400"/>
                        </a:lnSpc>
                      </a:pPr>
                      <a:r>
                        <a:rPr lang="en-US" altLang="zh-CN" sz="1800" b="0" i="0" u="none" strike="noStrike">
                          <a:solidFill>
                            <a:srgbClr val="000000"/>
                          </a:solidFill>
                          <a:effectLst/>
                          <a:latin typeface="楷体" pitchFamily="49" charset="-122"/>
                          <a:ea typeface="楷体" pitchFamily="49" charset="-122"/>
                        </a:rPr>
                        <a:t>1 800 000.00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6785">
                <a:tc>
                  <a:txBody>
                    <a:bodyPr/>
                    <a:lstStyle/>
                    <a:p>
                      <a:pPr algn="l" fontAlgn="ctr">
                        <a:lnSpc>
                          <a:spcPts val="2400"/>
                        </a:lnSpc>
                      </a:pPr>
                      <a:r>
                        <a:rPr lang="zh-CN" altLang="en-US" sz="1800" b="0" i="0" u="none" strike="noStrike">
                          <a:solidFill>
                            <a:srgbClr val="000000"/>
                          </a:solidFill>
                          <a:effectLst/>
                          <a:latin typeface="楷体" pitchFamily="49" charset="-122"/>
                          <a:ea typeface="楷体" pitchFamily="49" charset="-122"/>
                        </a:rPr>
                        <a:t>未确认融资费用</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lnSpc>
                          <a:spcPts val="2400"/>
                        </a:lnSpc>
                      </a:pPr>
                      <a:r>
                        <a:rPr lang="zh-CN" altLang="en-US" sz="1800" b="0" i="0" u="none" strike="noStrike">
                          <a:solidFill>
                            <a:srgbClr val="000000"/>
                          </a:solidFill>
                          <a:effectLst/>
                          <a:latin typeface="楷体" pitchFamily="49" charset="-122"/>
                          <a:ea typeface="楷体" pitchFamily="49" charset="-122"/>
                        </a:rPr>
                        <a:t> </a:t>
                      </a:r>
                      <a:r>
                        <a:rPr lang="en-US" altLang="zh-CN" sz="1800" b="0" i="0" u="none" strike="noStrike">
                          <a:solidFill>
                            <a:srgbClr val="000000"/>
                          </a:solidFill>
                          <a:effectLst/>
                          <a:latin typeface="楷体" pitchFamily="49" charset="-122"/>
                          <a:ea typeface="楷体" pitchFamily="49" charset="-122"/>
                        </a:rPr>
                        <a:t>238 000.68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lnSpc>
                          <a:spcPts val="2400"/>
                        </a:lnSpc>
                      </a:pPr>
                      <a:r>
                        <a:rPr lang="zh-CN" altLang="en-US" sz="1800" b="0" i="0" u="none" strike="noStrike">
                          <a:solidFill>
                            <a:srgbClr val="000000"/>
                          </a:solidFill>
                          <a:effectLst/>
                          <a:latin typeface="楷体" pitchFamily="49" charset="-122"/>
                          <a:ea typeface="楷体" pitchFamily="49" charset="-122"/>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66785">
                <a:tc>
                  <a:txBody>
                    <a:bodyPr/>
                    <a:lstStyle/>
                    <a:p>
                      <a:pPr algn="l" fontAlgn="ctr">
                        <a:lnSpc>
                          <a:spcPts val="2400"/>
                        </a:lnSpc>
                      </a:pPr>
                      <a:r>
                        <a:rPr lang="zh-CN" altLang="en-US" sz="1800" b="0" i="0" u="none" strike="noStrike" dirty="0">
                          <a:solidFill>
                            <a:srgbClr val="000000"/>
                          </a:solidFill>
                          <a:effectLst/>
                          <a:latin typeface="楷体" pitchFamily="49" charset="-122"/>
                          <a:ea typeface="楷体" pitchFamily="49" charset="-122"/>
                        </a:rPr>
                        <a:t>递延所得税负债</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lnSpc>
                          <a:spcPts val="2400"/>
                        </a:lnSpc>
                      </a:pPr>
                      <a:r>
                        <a:rPr lang="zh-CN" altLang="en-US" sz="1800" b="0" i="0" u="none" strike="noStrike" dirty="0">
                          <a:solidFill>
                            <a:srgbClr val="000000"/>
                          </a:solidFill>
                          <a:effectLst/>
                          <a:latin typeface="楷体" pitchFamily="49" charset="-122"/>
                          <a:ea typeface="楷体" pitchFamily="49" charset="-122"/>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2400"/>
                        </a:lnSpc>
                      </a:pPr>
                      <a:r>
                        <a:rPr lang="zh-CN" altLang="en-US" sz="1800" b="0" i="0" u="none" strike="noStrike" dirty="0">
                          <a:solidFill>
                            <a:srgbClr val="000000"/>
                          </a:solidFill>
                          <a:effectLst/>
                          <a:latin typeface="楷体" pitchFamily="49" charset="-122"/>
                          <a:ea typeface="楷体" pitchFamily="49" charset="-122"/>
                        </a:rPr>
                        <a:t> </a:t>
                      </a:r>
                      <a:r>
                        <a:rPr lang="en-US" altLang="zh-CN" sz="1800" b="0" i="0" u="none" strike="noStrike" dirty="0">
                          <a:solidFill>
                            <a:srgbClr val="000000"/>
                          </a:solidFill>
                          <a:effectLst/>
                          <a:latin typeface="楷体" pitchFamily="49" charset="-122"/>
                          <a:ea typeface="楷体" pitchFamily="49" charset="-122"/>
                        </a:rPr>
                        <a:t>511 946.09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bl>
          </a:graphicData>
        </a:graphic>
      </p:graphicFrame>
      <p:sp>
        <p:nvSpPr>
          <p:cNvPr id="9" name="矩形 8"/>
          <p:cNvSpPr/>
          <p:nvPr/>
        </p:nvSpPr>
        <p:spPr>
          <a:xfrm>
            <a:off x="1250774" y="979081"/>
            <a:ext cx="2749471" cy="400110"/>
          </a:xfrm>
          <a:prstGeom prst="rect">
            <a:avLst/>
          </a:prstGeom>
        </p:spPr>
        <p:txBody>
          <a:bodyPr wrap="none">
            <a:spAutoFit/>
          </a:bodyPr>
          <a:lstStyle/>
          <a:p>
            <a:r>
              <a:rPr lang="zh-CN" altLang="en-US" sz="2000" dirty="0">
                <a:latin typeface="微软雅黑" pitchFamily="34" charset="-122"/>
                <a:ea typeface="微软雅黑" pitchFamily="34" charset="-122"/>
              </a:rPr>
              <a:t>科目余额</a:t>
            </a:r>
            <a:r>
              <a:rPr lang="zh-CN" altLang="en-US" sz="2000" dirty="0" smtClean="0">
                <a:latin typeface="微软雅黑" pitchFamily="34" charset="-122"/>
                <a:ea typeface="微软雅黑" pitchFamily="34" charset="-122"/>
              </a:rPr>
              <a:t>汇总表</a:t>
            </a:r>
            <a:r>
              <a:rPr lang="en-US" altLang="zh-CN" sz="2000" dirty="0" smtClean="0">
                <a:latin typeface="微软雅黑" pitchFamily="34" charset="-122"/>
                <a:ea typeface="微软雅黑" pitchFamily="34" charset="-122"/>
              </a:rPr>
              <a:t>(</a:t>
            </a:r>
            <a:r>
              <a:rPr lang="zh-CN" altLang="en-US" sz="2000" dirty="0" smtClean="0">
                <a:latin typeface="微软雅黑" pitchFamily="34" charset="-122"/>
                <a:ea typeface="微软雅黑" pitchFamily="34" charset="-122"/>
              </a:rPr>
              <a:t>简表</a:t>
            </a:r>
            <a:r>
              <a:rPr lang="en-US" altLang="zh-CN" sz="2000" dirty="0" smtClean="0">
                <a:latin typeface="微软雅黑" pitchFamily="34" charset="-122"/>
                <a:ea typeface="微软雅黑" pitchFamily="34" charset="-122"/>
              </a:rPr>
              <a:t>)</a:t>
            </a:r>
            <a:endParaRPr lang="zh-CN" altLang="en-US" sz="2000" dirty="0">
              <a:latin typeface="微软雅黑" pitchFamily="34" charset="-122"/>
              <a:ea typeface="微软雅黑" pitchFamily="34" charset="-122"/>
            </a:endParaRPr>
          </a:p>
        </p:txBody>
      </p:sp>
      <p:graphicFrame>
        <p:nvGraphicFramePr>
          <p:cNvPr id="10" name="表格 9"/>
          <p:cNvGraphicFramePr>
            <a:graphicFrameLocks noGrp="1"/>
          </p:cNvGraphicFramePr>
          <p:nvPr>
            <p:extLst>
              <p:ext uri="{D42A27DB-BD31-4B8C-83A1-F6EECF244321}">
                <p14:modId xmlns:p14="http://schemas.microsoft.com/office/powerpoint/2010/main" val="2035394566"/>
              </p:ext>
            </p:extLst>
          </p:nvPr>
        </p:nvGraphicFramePr>
        <p:xfrm>
          <a:off x="4924816" y="1128558"/>
          <a:ext cx="4104456" cy="3965515"/>
        </p:xfrm>
        <a:graphic>
          <a:graphicData uri="http://schemas.openxmlformats.org/drawingml/2006/table">
            <a:tbl>
              <a:tblPr/>
              <a:tblGrid>
                <a:gridCol w="2664297"/>
                <a:gridCol w="1440159"/>
              </a:tblGrid>
              <a:tr h="340735">
                <a:tc>
                  <a:txBody>
                    <a:bodyPr/>
                    <a:lstStyle/>
                    <a:p>
                      <a:pPr algn="ctr" fontAlgn="ctr">
                        <a:lnSpc>
                          <a:spcPct val="100000"/>
                        </a:lnSpc>
                      </a:pPr>
                      <a:r>
                        <a:rPr lang="zh-CN" altLang="en-US" sz="1800" b="0" i="0" u="none" strike="noStrike" dirty="0">
                          <a:solidFill>
                            <a:srgbClr val="000000"/>
                          </a:solidFill>
                          <a:effectLst/>
                          <a:latin typeface="楷体" pitchFamily="49" charset="-122"/>
                          <a:ea typeface="楷体" pitchFamily="49" charset="-122"/>
                        </a:rPr>
                        <a:t>资产</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310" rtl="0" eaLnBrk="1" fontAlgn="ctr" latinLnBrk="0" hangingPunct="1">
                        <a:lnSpc>
                          <a:spcPct val="100000"/>
                        </a:lnSpc>
                        <a:spcBef>
                          <a:spcPts val="0"/>
                        </a:spcBef>
                        <a:spcAft>
                          <a:spcPts val="0"/>
                        </a:spcAft>
                        <a:buClrTx/>
                        <a:buSzTx/>
                        <a:buFontTx/>
                        <a:buNone/>
                        <a:tabLst/>
                        <a:defRPr/>
                      </a:pPr>
                      <a:r>
                        <a:rPr lang="zh-CN" altLang="en-US" sz="1800" b="0" i="0" u="none" strike="noStrike" dirty="0" smtClean="0">
                          <a:solidFill>
                            <a:srgbClr val="000000"/>
                          </a:solidFill>
                          <a:effectLst/>
                          <a:latin typeface="楷体" pitchFamily="49" charset="-122"/>
                          <a:ea typeface="楷体" pitchFamily="49" charset="-122"/>
                        </a:rPr>
                        <a:t>期末余额</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0735">
                <a:tc>
                  <a:txBody>
                    <a:bodyPr/>
                    <a:lstStyle/>
                    <a:p>
                      <a:pPr algn="just" fontAlgn="ctr"/>
                      <a:r>
                        <a:rPr lang="zh-CN" altLang="en-US" sz="1800" b="0" i="0" u="none" strike="noStrike" dirty="0">
                          <a:solidFill>
                            <a:srgbClr val="000000"/>
                          </a:solidFill>
                          <a:effectLst/>
                          <a:latin typeface="楷体" pitchFamily="49" charset="-122"/>
                          <a:ea typeface="楷体" pitchFamily="49" charset="-122"/>
                        </a:rPr>
                        <a:t>流动负债：</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zh-CN" altLang="en-US" sz="1800" b="0" i="0" u="none" strike="noStrike">
                          <a:solidFill>
                            <a:srgbClr val="000000"/>
                          </a:solidFill>
                          <a:effectLst/>
                          <a:latin typeface="楷体" pitchFamily="49" charset="-122"/>
                          <a:ea typeface="楷体" pitchFamily="49" charset="-122"/>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0735">
                <a:tc>
                  <a:txBody>
                    <a:bodyPr/>
                    <a:lstStyle/>
                    <a:p>
                      <a:pPr algn="just" fontAlgn="ctr"/>
                      <a:r>
                        <a:rPr lang="zh-CN" altLang="en-US" sz="1800" b="0" i="0" u="none" strike="noStrike">
                          <a:solidFill>
                            <a:srgbClr val="000000"/>
                          </a:solidFill>
                          <a:effectLst/>
                          <a:latin typeface="楷体" pitchFamily="49" charset="-122"/>
                          <a:ea typeface="楷体" pitchFamily="49" charset="-122"/>
                        </a:rPr>
                        <a:t>  短期借款</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zh-CN" altLang="en-US" sz="1800" b="0" i="0" u="none" strike="noStrike">
                          <a:solidFill>
                            <a:srgbClr val="000000"/>
                          </a:solidFill>
                          <a:effectLst/>
                          <a:latin typeface="楷体" pitchFamily="49" charset="-122"/>
                          <a:ea typeface="楷体" pitchFamily="49" charset="-122"/>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0735">
                <a:tc>
                  <a:txBody>
                    <a:bodyPr/>
                    <a:lstStyle/>
                    <a:p>
                      <a:pPr algn="just" fontAlgn="ctr"/>
                      <a:r>
                        <a:rPr lang="zh-CN" altLang="en-US" sz="1800" b="0" i="0" u="none" strike="noStrike" dirty="0">
                          <a:solidFill>
                            <a:srgbClr val="000000"/>
                          </a:solidFill>
                          <a:effectLst/>
                          <a:latin typeface="楷体" pitchFamily="49" charset="-122"/>
                          <a:ea typeface="楷体" pitchFamily="49" charset="-122"/>
                        </a:rPr>
                        <a:t>  应付票据及应付账款</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US" altLang="zh-CN" sz="1800" b="0" i="0" u="none" strike="noStrike" dirty="0">
                          <a:solidFill>
                            <a:srgbClr val="000000"/>
                          </a:solidFill>
                          <a:effectLst/>
                          <a:latin typeface="楷体" pitchFamily="49" charset="-122"/>
                          <a:ea typeface="楷体" pitchFamily="49" charset="-122"/>
                        </a:rPr>
                        <a:t>5 670 114.00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0735">
                <a:tc>
                  <a:txBody>
                    <a:bodyPr/>
                    <a:lstStyle/>
                    <a:p>
                      <a:pPr algn="just" fontAlgn="ctr"/>
                      <a:r>
                        <a:rPr lang="zh-CN" altLang="en-US" sz="1800" b="0" i="0" u="none" strike="noStrike" dirty="0">
                          <a:solidFill>
                            <a:srgbClr val="000000"/>
                          </a:solidFill>
                          <a:effectLst/>
                          <a:latin typeface="楷体" pitchFamily="49" charset="-122"/>
                          <a:ea typeface="楷体" pitchFamily="49" charset="-122"/>
                        </a:rPr>
                        <a:t>  预收款项</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zh-CN" altLang="en-US" sz="1800" b="0" i="0" u="none" strike="noStrike">
                          <a:solidFill>
                            <a:srgbClr val="000000"/>
                          </a:solidFill>
                          <a:effectLst/>
                          <a:latin typeface="楷体" pitchFamily="49" charset="-122"/>
                          <a:ea typeface="楷体" pitchFamily="49" charset="-122"/>
                        </a:rPr>
                        <a:t> </a:t>
                      </a:r>
                      <a:r>
                        <a:rPr lang="en-US" altLang="zh-CN" sz="1800" b="0" i="0" u="none" strike="noStrike">
                          <a:solidFill>
                            <a:srgbClr val="000000"/>
                          </a:solidFill>
                          <a:effectLst/>
                          <a:latin typeface="楷体" pitchFamily="49" charset="-122"/>
                          <a:ea typeface="楷体" pitchFamily="49" charset="-122"/>
                        </a:rPr>
                        <a:t>330 000.00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0735">
                <a:tc>
                  <a:txBody>
                    <a:bodyPr/>
                    <a:lstStyle/>
                    <a:p>
                      <a:pPr algn="just" fontAlgn="ctr"/>
                      <a:r>
                        <a:rPr lang="zh-CN" altLang="en-US" sz="1800" b="0" i="0" u="none" strike="noStrike" dirty="0">
                          <a:solidFill>
                            <a:srgbClr val="000000"/>
                          </a:solidFill>
                          <a:effectLst/>
                          <a:latin typeface="楷体" pitchFamily="49" charset="-122"/>
                          <a:ea typeface="楷体" pitchFamily="49" charset="-122"/>
                        </a:rPr>
                        <a:t>  应付职工薪酬</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zh-CN" altLang="en-US" sz="1800" b="0" i="0" u="none" strike="noStrike">
                          <a:solidFill>
                            <a:srgbClr val="000000"/>
                          </a:solidFill>
                          <a:effectLst/>
                          <a:latin typeface="楷体" pitchFamily="49" charset="-122"/>
                          <a:ea typeface="楷体" pitchFamily="49" charset="-122"/>
                        </a:rPr>
                        <a:t> </a:t>
                      </a:r>
                      <a:r>
                        <a:rPr lang="en-US" altLang="zh-CN" sz="1800" b="0" i="0" u="none" strike="noStrike">
                          <a:solidFill>
                            <a:srgbClr val="000000"/>
                          </a:solidFill>
                          <a:effectLst/>
                          <a:latin typeface="楷体" pitchFamily="49" charset="-122"/>
                          <a:ea typeface="楷体" pitchFamily="49" charset="-122"/>
                        </a:rPr>
                        <a:t>505 086.24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0735">
                <a:tc>
                  <a:txBody>
                    <a:bodyPr/>
                    <a:lstStyle/>
                    <a:p>
                      <a:pPr algn="just" fontAlgn="ctr"/>
                      <a:r>
                        <a:rPr lang="zh-CN" altLang="en-US" sz="1800" b="0" i="0" u="none" strike="noStrike">
                          <a:solidFill>
                            <a:srgbClr val="000000"/>
                          </a:solidFill>
                          <a:effectLst/>
                          <a:latin typeface="楷体" pitchFamily="49" charset="-122"/>
                          <a:ea typeface="楷体" pitchFamily="49" charset="-122"/>
                        </a:rPr>
                        <a:t>  应交税费</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zh-CN" altLang="en-US" sz="1800" b="0" i="0" u="none" strike="noStrike">
                          <a:solidFill>
                            <a:srgbClr val="000000"/>
                          </a:solidFill>
                          <a:effectLst/>
                          <a:latin typeface="楷体" pitchFamily="49" charset="-122"/>
                          <a:ea typeface="楷体" pitchFamily="49" charset="-122"/>
                        </a:rPr>
                        <a:t> </a:t>
                      </a:r>
                      <a:r>
                        <a:rPr lang="en-US" altLang="zh-CN" sz="1800" b="0" i="0" u="none" strike="noStrike">
                          <a:solidFill>
                            <a:srgbClr val="000000"/>
                          </a:solidFill>
                          <a:effectLst/>
                          <a:latin typeface="楷体" pitchFamily="49" charset="-122"/>
                          <a:ea typeface="楷体" pitchFamily="49" charset="-122"/>
                        </a:rPr>
                        <a:t>754 003.32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0735">
                <a:tc>
                  <a:txBody>
                    <a:bodyPr/>
                    <a:lstStyle/>
                    <a:p>
                      <a:pPr algn="just" fontAlgn="ctr"/>
                      <a:r>
                        <a:rPr lang="zh-CN" altLang="en-US" sz="1800" b="0" i="0" u="none" strike="noStrike" dirty="0">
                          <a:solidFill>
                            <a:srgbClr val="000000"/>
                          </a:solidFill>
                          <a:effectLst/>
                          <a:latin typeface="楷体" pitchFamily="49" charset="-122"/>
                          <a:ea typeface="楷体" pitchFamily="49" charset="-122"/>
                        </a:rPr>
                        <a:t>  其他应付款</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zh-CN" altLang="en-US" sz="1800" b="0" i="0" u="none" strike="noStrike">
                          <a:solidFill>
                            <a:srgbClr val="000000"/>
                          </a:solidFill>
                          <a:effectLst/>
                          <a:latin typeface="楷体" pitchFamily="49" charset="-122"/>
                          <a:ea typeface="楷体" pitchFamily="49" charset="-122"/>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0735">
                <a:tc>
                  <a:txBody>
                    <a:bodyPr/>
                    <a:lstStyle/>
                    <a:p>
                      <a:pPr algn="just" fontAlgn="ctr"/>
                      <a:r>
                        <a:rPr lang="zh-CN" altLang="en-US" sz="1800" b="0" i="0" u="none" strike="noStrike" dirty="0">
                          <a:solidFill>
                            <a:srgbClr val="000000"/>
                          </a:solidFill>
                          <a:effectLst/>
                          <a:latin typeface="楷体" pitchFamily="49" charset="-122"/>
                          <a:ea typeface="楷体" pitchFamily="49" charset="-122"/>
                        </a:rPr>
                        <a:t>  持有待售负债</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zh-CN" altLang="en-US" sz="1800" b="0" i="0" u="none" strike="noStrike">
                          <a:solidFill>
                            <a:srgbClr val="000000"/>
                          </a:solidFill>
                          <a:effectLst/>
                          <a:latin typeface="楷体" pitchFamily="49" charset="-122"/>
                          <a:ea typeface="楷体" pitchFamily="49" charset="-122"/>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0735">
                <a:tc>
                  <a:txBody>
                    <a:bodyPr/>
                    <a:lstStyle/>
                    <a:p>
                      <a:pPr algn="just" fontAlgn="ctr"/>
                      <a:r>
                        <a:rPr lang="zh-CN" altLang="en-US" sz="1800" b="0" i="0" u="none" strike="noStrike" dirty="0">
                          <a:solidFill>
                            <a:srgbClr val="000000"/>
                          </a:solidFill>
                          <a:effectLst/>
                          <a:latin typeface="楷体" pitchFamily="49" charset="-122"/>
                          <a:ea typeface="楷体" pitchFamily="49" charset="-122"/>
                        </a:rPr>
                        <a:t>  一年内到期的非流动负债</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zh-CN" altLang="en-US" sz="1800" b="0" i="0" u="none" strike="noStrike">
                          <a:solidFill>
                            <a:srgbClr val="000000"/>
                          </a:solidFill>
                          <a:effectLst/>
                          <a:latin typeface="楷体" pitchFamily="49" charset="-122"/>
                          <a:ea typeface="楷体" pitchFamily="49" charset="-122"/>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0735">
                <a:tc>
                  <a:txBody>
                    <a:bodyPr/>
                    <a:lstStyle/>
                    <a:p>
                      <a:pPr algn="just" fontAlgn="ctr"/>
                      <a:r>
                        <a:rPr lang="zh-CN" altLang="en-US" sz="1800" b="0" i="0" u="none" strike="noStrike">
                          <a:solidFill>
                            <a:srgbClr val="000000"/>
                          </a:solidFill>
                          <a:effectLst/>
                          <a:latin typeface="楷体" pitchFamily="49" charset="-122"/>
                          <a:ea typeface="楷体" pitchFamily="49" charset="-122"/>
                        </a:rPr>
                        <a:t>  其他流动负债</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zh-CN" altLang="en-US" sz="1800" b="0" i="0" u="none" strike="noStrike" dirty="0">
                          <a:solidFill>
                            <a:srgbClr val="000000"/>
                          </a:solidFill>
                          <a:effectLst/>
                          <a:latin typeface="楷体" pitchFamily="49" charset="-122"/>
                          <a:ea typeface="楷体" pitchFamily="49" charset="-122"/>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1" name="矩形 10"/>
          <p:cNvSpPr/>
          <p:nvPr/>
        </p:nvSpPr>
        <p:spPr>
          <a:xfrm>
            <a:off x="5999854" y="708145"/>
            <a:ext cx="2149948" cy="400110"/>
          </a:xfrm>
          <a:prstGeom prst="rect">
            <a:avLst/>
          </a:prstGeom>
        </p:spPr>
        <p:txBody>
          <a:bodyPr wrap="none">
            <a:spAutoFit/>
          </a:bodyPr>
          <a:lstStyle/>
          <a:p>
            <a:r>
              <a:rPr lang="zh-CN" altLang="en-US" sz="2000" dirty="0" smtClean="0">
                <a:latin typeface="微软雅黑" pitchFamily="34" charset="-122"/>
                <a:ea typeface="微软雅黑" pitchFamily="34" charset="-122"/>
              </a:rPr>
              <a:t>资产负债表</a:t>
            </a:r>
            <a:r>
              <a:rPr lang="en-US" altLang="zh-CN" sz="2000" dirty="0" smtClean="0">
                <a:latin typeface="微软雅黑" pitchFamily="34" charset="-122"/>
                <a:ea typeface="微软雅黑" pitchFamily="34" charset="-122"/>
              </a:rPr>
              <a:t>(</a:t>
            </a:r>
            <a:r>
              <a:rPr lang="zh-CN" altLang="en-US" sz="2000" dirty="0" smtClean="0">
                <a:latin typeface="微软雅黑" pitchFamily="34" charset="-122"/>
                <a:ea typeface="微软雅黑" pitchFamily="34" charset="-122"/>
              </a:rPr>
              <a:t>简表</a:t>
            </a:r>
            <a:r>
              <a:rPr lang="en-US" altLang="zh-CN" sz="2000" dirty="0" smtClean="0">
                <a:latin typeface="微软雅黑" pitchFamily="34" charset="-122"/>
                <a:ea typeface="微软雅黑" pitchFamily="34" charset="-122"/>
              </a:rPr>
              <a:t>)</a:t>
            </a:r>
            <a:endParaRPr lang="zh-CN" altLang="en-US" sz="2000" dirty="0">
              <a:latin typeface="微软雅黑" pitchFamily="34" charset="-122"/>
              <a:ea typeface="微软雅黑" pitchFamily="34" charset="-122"/>
            </a:endParaRPr>
          </a:p>
        </p:txBody>
      </p:sp>
      <p:grpSp>
        <p:nvGrpSpPr>
          <p:cNvPr id="14" name="组合 13"/>
          <p:cNvGrpSpPr/>
          <p:nvPr/>
        </p:nvGrpSpPr>
        <p:grpSpPr>
          <a:xfrm>
            <a:off x="3318211" y="2000015"/>
            <a:ext cx="4270902" cy="1747896"/>
            <a:chOff x="3325434" y="1491630"/>
            <a:chExt cx="4270902" cy="1747896"/>
          </a:xfrm>
        </p:grpSpPr>
        <p:cxnSp>
          <p:nvCxnSpPr>
            <p:cNvPr id="15" name="直接箭头连接符 14"/>
            <p:cNvCxnSpPr/>
            <p:nvPr/>
          </p:nvCxnSpPr>
          <p:spPr>
            <a:xfrm flipV="1">
              <a:off x="4765594" y="2177843"/>
              <a:ext cx="2830742" cy="360041"/>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直接箭头连接符 15"/>
            <p:cNvCxnSpPr/>
            <p:nvPr/>
          </p:nvCxnSpPr>
          <p:spPr>
            <a:xfrm flipV="1">
              <a:off x="4788024" y="2526595"/>
              <a:ext cx="2808312" cy="344476"/>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8" name="直接箭头连接符 17"/>
            <p:cNvCxnSpPr/>
            <p:nvPr/>
          </p:nvCxnSpPr>
          <p:spPr>
            <a:xfrm flipV="1">
              <a:off x="4765594" y="2837204"/>
              <a:ext cx="2830742" cy="402322"/>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3325434" y="1491630"/>
              <a:ext cx="1440160" cy="949708"/>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0" name="直接箭头连接符 19"/>
            <p:cNvCxnSpPr>
              <a:stCxn id="19" idx="3"/>
            </p:cNvCxnSpPr>
            <p:nvPr/>
          </p:nvCxnSpPr>
          <p:spPr>
            <a:xfrm flipV="1">
              <a:off x="4765594" y="1851670"/>
              <a:ext cx="2830742" cy="114814"/>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4737727" y="1596214"/>
              <a:ext cx="652743" cy="400110"/>
            </a:xfrm>
            <a:prstGeom prst="rect">
              <a:avLst/>
            </a:prstGeom>
            <a:noFill/>
          </p:spPr>
          <p:txBody>
            <a:bodyPr wrap="none" rtlCol="0">
              <a:spAutoFit/>
            </a:bodyPr>
            <a:lstStyle/>
            <a:p>
              <a:r>
                <a:rPr lang="en-US" altLang="zh-CN" sz="2000" b="1" dirty="0">
                  <a:solidFill>
                    <a:srgbClr val="C00000"/>
                  </a:solidFill>
                </a:rPr>
                <a:t>S</a:t>
              </a:r>
              <a:r>
                <a:rPr lang="en-US" altLang="zh-CN" sz="2000" b="1" dirty="0" smtClean="0">
                  <a:solidFill>
                    <a:srgbClr val="C00000"/>
                  </a:solidFill>
                </a:rPr>
                <a:t>um</a:t>
              </a:r>
              <a:endParaRPr lang="zh-CN" altLang="en-US" sz="2000" b="1" dirty="0">
                <a:solidFill>
                  <a:srgbClr val="C00000"/>
                </a:solidFill>
              </a:endParaRPr>
            </a:p>
          </p:txBody>
        </p:sp>
      </p:grpSp>
      <p:sp>
        <p:nvSpPr>
          <p:cNvPr id="22" name="椭圆形标注 21"/>
          <p:cNvSpPr/>
          <p:nvPr/>
        </p:nvSpPr>
        <p:spPr>
          <a:xfrm>
            <a:off x="5977579" y="1500233"/>
            <a:ext cx="1656184" cy="648072"/>
          </a:xfrm>
          <a:prstGeom prst="wedgeEllipseCallout">
            <a:avLst/>
          </a:prstGeom>
          <a:noFill/>
          <a:ln>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084CA1"/>
                </a:solidFill>
                <a:latin typeface="微软雅黑" pitchFamily="34" charset="-122"/>
                <a:ea typeface="微软雅黑" pitchFamily="34" charset="-122"/>
              </a:rPr>
              <a:t>－相应的坏账准备</a:t>
            </a:r>
            <a:endParaRPr lang="zh-CN" altLang="en-US" sz="1800" b="1"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3014801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4116518"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资产负债表概述</a:t>
            </a:r>
            <a:endParaRPr lang="zh-CN" altLang="en-US" sz="2600" kern="0" dirty="0">
              <a:solidFill>
                <a:srgbClr val="084CA1"/>
              </a:solidFill>
              <a:latin typeface="微软雅黑"/>
              <a:ea typeface="微软雅黑"/>
            </a:endParaRPr>
          </a:p>
        </p:txBody>
      </p:sp>
      <p:sp>
        <p:nvSpPr>
          <p:cNvPr id="11" name="矩形 10"/>
          <p:cNvSpPr/>
          <p:nvPr/>
        </p:nvSpPr>
        <p:spPr>
          <a:xfrm>
            <a:off x="1421258" y="649144"/>
            <a:ext cx="1305197"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（一</a:t>
            </a:r>
            <a:r>
              <a:rPr lang="zh-CN" altLang="en-US" sz="1800" b="1" dirty="0" smtClean="0">
                <a:solidFill>
                  <a:srgbClr val="084CA1"/>
                </a:solidFill>
                <a:ea typeface="微软雅黑"/>
                <a:cs typeface="+mn-ea"/>
                <a:sym typeface="+mn-lt"/>
              </a:rPr>
              <a:t>）资产</a:t>
            </a:r>
            <a:endParaRPr lang="en-US" altLang="zh-CN" sz="1800" b="1" dirty="0">
              <a:solidFill>
                <a:srgbClr val="084CA1"/>
              </a:solidFill>
              <a:ea typeface="微软雅黑"/>
              <a:cs typeface="+mn-ea"/>
              <a:sym typeface="+mn-lt"/>
            </a:endParaRPr>
          </a:p>
        </p:txBody>
      </p:sp>
      <p:sp>
        <p:nvSpPr>
          <p:cNvPr id="12"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3" name="矩形 12"/>
          <p:cNvSpPr/>
          <p:nvPr/>
        </p:nvSpPr>
        <p:spPr>
          <a:xfrm>
            <a:off x="1580099" y="1347183"/>
            <a:ext cx="6952339" cy="400110"/>
          </a:xfrm>
          <a:prstGeom prst="rect">
            <a:avLst/>
          </a:prstGeom>
        </p:spPr>
        <p:txBody>
          <a:bodyPr wrap="square">
            <a:spAutoFit/>
          </a:bodyPr>
          <a:lstStyle/>
          <a:p>
            <a:r>
              <a:rPr lang="zh-CN" altLang="zh-CN" sz="2000" dirty="0">
                <a:latin typeface="微软雅黑" pitchFamily="34" charset="-122"/>
                <a:ea typeface="微软雅黑" pitchFamily="34" charset="-122"/>
              </a:rPr>
              <a:t>按照</a:t>
            </a:r>
            <a:r>
              <a:rPr lang="zh-CN" altLang="zh-CN" sz="2000" b="1" dirty="0">
                <a:solidFill>
                  <a:srgbClr val="C00000"/>
                </a:solidFill>
                <a:latin typeface="微软雅黑" pitchFamily="34" charset="-122"/>
                <a:ea typeface="微软雅黑" pitchFamily="34" charset="-122"/>
              </a:rPr>
              <a:t>流动资产</a:t>
            </a:r>
            <a:r>
              <a:rPr lang="zh-CN" altLang="zh-CN" sz="2000" dirty="0">
                <a:latin typeface="微软雅黑" pitchFamily="34" charset="-122"/>
                <a:ea typeface="微软雅黑" pitchFamily="34" charset="-122"/>
              </a:rPr>
              <a:t>和</a:t>
            </a:r>
            <a:r>
              <a:rPr lang="zh-CN" altLang="zh-CN" sz="2000" b="1" dirty="0">
                <a:solidFill>
                  <a:srgbClr val="C00000"/>
                </a:solidFill>
                <a:latin typeface="微软雅黑" pitchFamily="34" charset="-122"/>
                <a:ea typeface="微软雅黑" pitchFamily="34" charset="-122"/>
              </a:rPr>
              <a:t>非流动资产</a:t>
            </a:r>
            <a:r>
              <a:rPr lang="zh-CN" altLang="zh-CN" sz="2000" dirty="0">
                <a:latin typeface="微软雅黑" pitchFamily="34" charset="-122"/>
                <a:ea typeface="微软雅黑" pitchFamily="34" charset="-122"/>
              </a:rPr>
              <a:t>两大类别在资产负债表中列示</a:t>
            </a:r>
            <a:endParaRPr lang="zh-CN" altLang="en-US" sz="2000" dirty="0">
              <a:latin typeface="微软雅黑" pitchFamily="34" charset="-122"/>
              <a:ea typeface="微软雅黑" pitchFamily="34" charset="-122"/>
            </a:endParaRPr>
          </a:p>
        </p:txBody>
      </p:sp>
      <p:sp>
        <p:nvSpPr>
          <p:cNvPr id="19" name="矩形 18"/>
          <p:cNvSpPr/>
          <p:nvPr/>
        </p:nvSpPr>
        <p:spPr>
          <a:xfrm>
            <a:off x="805485" y="2562165"/>
            <a:ext cx="7726955" cy="2400657"/>
          </a:xfrm>
          <a:prstGeom prst="rect">
            <a:avLst/>
          </a:prstGeom>
          <a:ln w="19050">
            <a:solidFill>
              <a:srgbClr val="EF704F"/>
            </a:solidFill>
            <a:prstDash val="dash"/>
          </a:ln>
        </p:spPr>
        <p:txBody>
          <a:bodyPr wrap="square">
            <a:spAutoFit/>
          </a:bodyPr>
          <a:lstStyle/>
          <a:p>
            <a:pPr marL="285750" indent="-285750">
              <a:lnSpc>
                <a:spcPct val="150000"/>
              </a:lnSpc>
              <a:buClr>
                <a:srgbClr val="C00000"/>
              </a:buClr>
              <a:buFont typeface="Wingdings" pitchFamily="2" charset="2"/>
              <a:buChar char="p"/>
            </a:pPr>
            <a:r>
              <a:rPr lang="zh-CN" altLang="zh-CN" sz="2000" dirty="0" smtClean="0">
                <a:latin typeface="微软雅黑" pitchFamily="34" charset="-122"/>
                <a:ea typeface="微软雅黑" pitchFamily="34" charset="-122"/>
              </a:rPr>
              <a:t>预计</a:t>
            </a:r>
            <a:r>
              <a:rPr lang="zh-CN" altLang="zh-CN" sz="2000" dirty="0">
                <a:latin typeface="微软雅黑" pitchFamily="34" charset="-122"/>
                <a:ea typeface="微软雅黑" pitchFamily="34" charset="-122"/>
              </a:rPr>
              <a:t>在</a:t>
            </a:r>
            <a:r>
              <a:rPr lang="zh-CN" altLang="zh-CN" sz="2000" b="1" dirty="0">
                <a:solidFill>
                  <a:srgbClr val="084CA1"/>
                </a:solidFill>
                <a:latin typeface="微软雅黑" pitchFamily="34" charset="-122"/>
                <a:ea typeface="微软雅黑" pitchFamily="34" charset="-122"/>
              </a:rPr>
              <a:t>一个正常营业周期</a:t>
            </a:r>
            <a:r>
              <a:rPr lang="zh-CN" altLang="zh-CN" sz="2000" dirty="0">
                <a:latin typeface="微软雅黑" pitchFamily="34" charset="-122"/>
                <a:ea typeface="微软雅黑" pitchFamily="34" charset="-122"/>
              </a:rPr>
              <a:t>中变现、出售或</a:t>
            </a:r>
            <a:r>
              <a:rPr lang="zh-CN" altLang="zh-CN" sz="2000" dirty="0" smtClean="0">
                <a:latin typeface="微软雅黑" pitchFamily="34" charset="-122"/>
                <a:ea typeface="微软雅黑" pitchFamily="34" charset="-122"/>
              </a:rPr>
              <a:t>耗用</a:t>
            </a:r>
            <a:endParaRPr lang="en-US" altLang="zh-CN" sz="2000" dirty="0" smtClean="0">
              <a:latin typeface="微软雅黑" pitchFamily="34" charset="-122"/>
              <a:ea typeface="微软雅黑" pitchFamily="34" charset="-122"/>
            </a:endParaRPr>
          </a:p>
          <a:p>
            <a:pPr marL="285750" indent="-285750">
              <a:lnSpc>
                <a:spcPct val="150000"/>
              </a:lnSpc>
              <a:buClr>
                <a:srgbClr val="C00000"/>
              </a:buClr>
              <a:buFont typeface="Wingdings" pitchFamily="2" charset="2"/>
              <a:buChar char="p"/>
            </a:pPr>
            <a:r>
              <a:rPr lang="zh-CN" altLang="zh-CN" sz="2000" dirty="0" smtClean="0">
                <a:latin typeface="微软雅黑" pitchFamily="34" charset="-122"/>
                <a:ea typeface="微软雅黑" pitchFamily="34" charset="-122"/>
              </a:rPr>
              <a:t>主要</a:t>
            </a:r>
            <a:r>
              <a:rPr lang="zh-CN" altLang="zh-CN" sz="2000" dirty="0">
                <a:latin typeface="微软雅黑" pitchFamily="34" charset="-122"/>
                <a:ea typeface="微软雅黑" pitchFamily="34" charset="-122"/>
              </a:rPr>
              <a:t>为</a:t>
            </a:r>
            <a:r>
              <a:rPr lang="zh-CN" altLang="zh-CN" sz="2000" b="1" dirty="0">
                <a:solidFill>
                  <a:srgbClr val="084CA1"/>
                </a:solidFill>
                <a:latin typeface="微软雅黑" pitchFamily="34" charset="-122"/>
                <a:ea typeface="微软雅黑" pitchFamily="34" charset="-122"/>
              </a:rPr>
              <a:t>交易目的</a:t>
            </a:r>
            <a:r>
              <a:rPr lang="zh-CN" altLang="zh-CN" sz="2000" dirty="0">
                <a:latin typeface="微软雅黑" pitchFamily="34" charset="-122"/>
                <a:ea typeface="微软雅黑" pitchFamily="34" charset="-122"/>
              </a:rPr>
              <a:t>而</a:t>
            </a:r>
            <a:r>
              <a:rPr lang="zh-CN" altLang="zh-CN" sz="2000" dirty="0" smtClean="0">
                <a:latin typeface="微软雅黑" pitchFamily="34" charset="-122"/>
                <a:ea typeface="微软雅黑" pitchFamily="34" charset="-122"/>
              </a:rPr>
              <a:t>持有</a:t>
            </a:r>
            <a:endParaRPr lang="en-US" altLang="zh-CN" sz="2000" dirty="0" smtClean="0">
              <a:latin typeface="微软雅黑" pitchFamily="34" charset="-122"/>
              <a:ea typeface="微软雅黑" pitchFamily="34" charset="-122"/>
            </a:endParaRPr>
          </a:p>
          <a:p>
            <a:pPr marL="285750" indent="-285750">
              <a:lnSpc>
                <a:spcPct val="150000"/>
              </a:lnSpc>
              <a:buClr>
                <a:srgbClr val="C00000"/>
              </a:buClr>
              <a:buFont typeface="Wingdings" pitchFamily="2" charset="2"/>
              <a:buChar char="p"/>
            </a:pPr>
            <a:r>
              <a:rPr lang="zh-CN" altLang="zh-CN" sz="2000" dirty="0" smtClean="0">
                <a:latin typeface="微软雅黑" pitchFamily="34" charset="-122"/>
                <a:ea typeface="微软雅黑" pitchFamily="34" charset="-122"/>
              </a:rPr>
              <a:t>预计</a:t>
            </a:r>
            <a:r>
              <a:rPr lang="zh-CN" altLang="zh-CN" sz="2000" dirty="0">
                <a:latin typeface="微软雅黑" pitchFamily="34" charset="-122"/>
                <a:ea typeface="微软雅黑" pitchFamily="34" charset="-122"/>
              </a:rPr>
              <a:t>在资产负债表日起</a:t>
            </a:r>
            <a:r>
              <a:rPr lang="zh-CN" altLang="zh-CN" sz="2000" b="1" dirty="0">
                <a:solidFill>
                  <a:srgbClr val="084CA1"/>
                </a:solidFill>
                <a:latin typeface="微软雅黑" pitchFamily="34" charset="-122"/>
                <a:ea typeface="微软雅黑" pitchFamily="34" charset="-122"/>
              </a:rPr>
              <a:t>一年内（含一年）变</a:t>
            </a:r>
            <a:r>
              <a:rPr lang="zh-CN" altLang="zh-CN" sz="2000" b="1" dirty="0" smtClean="0">
                <a:solidFill>
                  <a:srgbClr val="084CA1"/>
                </a:solidFill>
                <a:latin typeface="微软雅黑" pitchFamily="34" charset="-122"/>
                <a:ea typeface="微软雅黑" pitchFamily="34" charset="-122"/>
              </a:rPr>
              <a:t>现</a:t>
            </a:r>
            <a:endParaRPr lang="en-US" altLang="zh-CN" sz="2000" b="1" dirty="0" smtClean="0">
              <a:solidFill>
                <a:srgbClr val="084CA1"/>
              </a:solidFill>
              <a:latin typeface="微软雅黑" pitchFamily="34" charset="-122"/>
              <a:ea typeface="微软雅黑" pitchFamily="34" charset="-122"/>
            </a:endParaRPr>
          </a:p>
          <a:p>
            <a:pPr marL="285750" indent="-285750">
              <a:lnSpc>
                <a:spcPct val="150000"/>
              </a:lnSpc>
              <a:buClr>
                <a:srgbClr val="C00000"/>
              </a:buClr>
              <a:buFont typeface="Wingdings" pitchFamily="2" charset="2"/>
              <a:buChar char="p"/>
            </a:pPr>
            <a:r>
              <a:rPr lang="zh-CN" altLang="zh-CN" sz="2000" dirty="0" smtClean="0">
                <a:latin typeface="微软雅黑" pitchFamily="34" charset="-122"/>
                <a:ea typeface="微软雅黑" pitchFamily="34" charset="-122"/>
              </a:rPr>
              <a:t>自</a:t>
            </a:r>
            <a:r>
              <a:rPr lang="zh-CN" altLang="zh-CN" sz="2000" dirty="0">
                <a:latin typeface="微软雅黑" pitchFamily="34" charset="-122"/>
                <a:ea typeface="微软雅黑" pitchFamily="34" charset="-122"/>
              </a:rPr>
              <a:t>资产负债表日起一年内，交换其他资产或清偿负债的能力不受限制的现金或现金</a:t>
            </a:r>
            <a:r>
              <a:rPr lang="zh-CN" altLang="zh-CN" sz="2000" dirty="0" smtClean="0">
                <a:latin typeface="微软雅黑" pitchFamily="34" charset="-122"/>
                <a:ea typeface="微软雅黑" pitchFamily="34" charset="-122"/>
              </a:rPr>
              <a:t>等价物</a:t>
            </a:r>
            <a:endParaRPr lang="zh-CN" altLang="en-US" sz="2000" dirty="0">
              <a:latin typeface="微软雅黑" pitchFamily="34" charset="-122"/>
              <a:ea typeface="微软雅黑" pitchFamily="34" charset="-122"/>
            </a:endParaRPr>
          </a:p>
        </p:txBody>
      </p:sp>
      <p:sp>
        <p:nvSpPr>
          <p:cNvPr id="20" name="下箭头 19"/>
          <p:cNvSpPr/>
          <p:nvPr/>
        </p:nvSpPr>
        <p:spPr>
          <a:xfrm>
            <a:off x="2415822" y="1828800"/>
            <a:ext cx="296480" cy="568021"/>
          </a:xfrm>
          <a:prstGeom prst="down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itchFamily="34" charset="-122"/>
              <a:ea typeface="微软雅黑" pitchFamily="34" charset="-122"/>
            </a:endParaRPr>
          </a:p>
        </p:txBody>
      </p:sp>
      <p:sp>
        <p:nvSpPr>
          <p:cNvPr id="21" name="矩形 20"/>
          <p:cNvSpPr/>
          <p:nvPr/>
        </p:nvSpPr>
        <p:spPr>
          <a:xfrm>
            <a:off x="2729104" y="1912755"/>
            <a:ext cx="1733167" cy="400110"/>
          </a:xfrm>
          <a:prstGeom prst="rect">
            <a:avLst/>
          </a:prstGeom>
        </p:spPr>
        <p:txBody>
          <a:bodyPr wrap="none">
            <a:spAutoFit/>
          </a:bodyPr>
          <a:lstStyle/>
          <a:p>
            <a:r>
              <a:rPr lang="zh-CN" altLang="zh-CN" sz="2000" b="1" dirty="0" smtClean="0">
                <a:solidFill>
                  <a:srgbClr val="084CA1"/>
                </a:solidFill>
                <a:latin typeface="微软雅黑" pitchFamily="34" charset="-122"/>
                <a:ea typeface="微软雅黑" pitchFamily="34" charset="-122"/>
              </a:rPr>
              <a:t>满足条件</a:t>
            </a:r>
            <a:r>
              <a:rPr lang="zh-CN" altLang="zh-CN" sz="2000" b="1" dirty="0">
                <a:solidFill>
                  <a:srgbClr val="084CA1"/>
                </a:solidFill>
                <a:latin typeface="微软雅黑" pitchFamily="34" charset="-122"/>
                <a:ea typeface="微软雅黑" pitchFamily="34" charset="-122"/>
              </a:rPr>
              <a:t>之一</a:t>
            </a:r>
            <a:endParaRPr lang="zh-CN" altLang="en-US" sz="2000" b="1"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086667745"/>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sp>
        <p:nvSpPr>
          <p:cNvPr id="12"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3" name="矩形 12"/>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graphicFrame>
        <p:nvGraphicFramePr>
          <p:cNvPr id="8" name="表格 7"/>
          <p:cNvGraphicFramePr>
            <a:graphicFrameLocks noGrp="1"/>
          </p:cNvGraphicFramePr>
          <p:nvPr>
            <p:extLst>
              <p:ext uri="{D42A27DB-BD31-4B8C-83A1-F6EECF244321}">
                <p14:modId xmlns:p14="http://schemas.microsoft.com/office/powerpoint/2010/main" val="2694860201"/>
              </p:ext>
            </p:extLst>
          </p:nvPr>
        </p:nvGraphicFramePr>
        <p:xfrm>
          <a:off x="179512" y="1371632"/>
          <a:ext cx="4573016" cy="3769528"/>
        </p:xfrm>
        <a:graphic>
          <a:graphicData uri="http://schemas.openxmlformats.org/drawingml/2006/table">
            <a:tbl>
              <a:tblPr/>
              <a:tblGrid>
                <a:gridCol w="1728192"/>
                <a:gridCol w="1332657"/>
                <a:gridCol w="1512167"/>
              </a:tblGrid>
              <a:tr h="150107">
                <a:tc rowSpan="2">
                  <a:txBody>
                    <a:bodyPr/>
                    <a:lstStyle/>
                    <a:p>
                      <a:pPr algn="ctr" fontAlgn="ctr">
                        <a:lnSpc>
                          <a:spcPts val="2400"/>
                        </a:lnSpc>
                      </a:pPr>
                      <a:r>
                        <a:rPr lang="zh-CN" altLang="en-US" sz="1800" b="0" i="0" u="none" strike="noStrike" dirty="0">
                          <a:solidFill>
                            <a:srgbClr val="000000"/>
                          </a:solidFill>
                          <a:effectLst/>
                          <a:latin typeface="楷体" pitchFamily="49" charset="-122"/>
                          <a:ea typeface="楷体" pitchFamily="49" charset="-122"/>
                        </a:rPr>
                        <a:t>科目名称</a:t>
                      </a:r>
                    </a:p>
                  </a:txBody>
                  <a:tcPr marL="8339" marR="8339" marT="8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ctr">
                        <a:lnSpc>
                          <a:spcPts val="2400"/>
                        </a:lnSpc>
                      </a:pPr>
                      <a:r>
                        <a:rPr lang="zh-CN" altLang="en-US" sz="1800" b="0" i="0" u="none" strike="noStrike" dirty="0">
                          <a:solidFill>
                            <a:srgbClr val="000000"/>
                          </a:solidFill>
                          <a:effectLst/>
                          <a:latin typeface="楷体" pitchFamily="49" charset="-122"/>
                          <a:ea typeface="楷体" pitchFamily="49" charset="-122"/>
                        </a:rPr>
                        <a:t>期末余额</a:t>
                      </a:r>
                    </a:p>
                  </a:txBody>
                  <a:tcPr marL="8339" marR="8339" marT="8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r>
              <a:tr h="150107">
                <a:tc vMerge="1">
                  <a:txBody>
                    <a:bodyPr/>
                    <a:lstStyle/>
                    <a:p>
                      <a:endParaRPr lang="zh-CN" altLang="en-US"/>
                    </a:p>
                  </a:txBody>
                  <a:tcPr/>
                </a:tc>
                <a:tc>
                  <a:txBody>
                    <a:bodyPr/>
                    <a:lstStyle/>
                    <a:p>
                      <a:pPr algn="ctr" fontAlgn="ctr">
                        <a:lnSpc>
                          <a:spcPts val="2400"/>
                        </a:lnSpc>
                      </a:pPr>
                      <a:r>
                        <a:rPr lang="zh-CN" altLang="en-US" sz="1800" b="0" i="0" u="none" strike="noStrike" dirty="0">
                          <a:solidFill>
                            <a:srgbClr val="000000"/>
                          </a:solidFill>
                          <a:effectLst/>
                          <a:latin typeface="楷体" pitchFamily="49" charset="-122"/>
                          <a:ea typeface="楷体" pitchFamily="49" charset="-122"/>
                        </a:rPr>
                        <a:t>借方余额</a:t>
                      </a:r>
                    </a:p>
                  </a:txBody>
                  <a:tcPr marL="8339" marR="8339" marT="8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lnSpc>
                          <a:spcPts val="2400"/>
                        </a:lnSpc>
                      </a:pPr>
                      <a:r>
                        <a:rPr lang="zh-CN" altLang="en-US" sz="1800" b="0" i="0" u="none" strike="noStrike" dirty="0">
                          <a:solidFill>
                            <a:srgbClr val="000000"/>
                          </a:solidFill>
                          <a:effectLst/>
                          <a:latin typeface="楷体" pitchFamily="49" charset="-122"/>
                          <a:ea typeface="楷体" pitchFamily="49" charset="-122"/>
                        </a:rPr>
                        <a:t>贷方余额</a:t>
                      </a:r>
                    </a:p>
                  </a:txBody>
                  <a:tcPr marL="8339" marR="8339" marT="8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8446">
                <a:tc>
                  <a:txBody>
                    <a:bodyPr/>
                    <a:lstStyle/>
                    <a:p>
                      <a:pPr algn="l" fontAlgn="ctr">
                        <a:lnSpc>
                          <a:spcPts val="2400"/>
                        </a:lnSpc>
                      </a:pPr>
                      <a:r>
                        <a:rPr lang="zh-CN" altLang="en-US" sz="1800" b="0" i="0" u="none" strike="noStrike" dirty="0">
                          <a:solidFill>
                            <a:srgbClr val="000000"/>
                          </a:solidFill>
                          <a:effectLst/>
                          <a:latin typeface="楷体" pitchFamily="49" charset="-122"/>
                          <a:ea typeface="楷体" pitchFamily="49" charset="-122"/>
                        </a:rPr>
                        <a:t>预付账款</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lnSpc>
                          <a:spcPts val="2400"/>
                        </a:lnSpc>
                      </a:pPr>
                      <a:r>
                        <a:rPr lang="en-US" sz="1800" b="0" i="0" u="none" strike="noStrike" dirty="0">
                          <a:solidFill>
                            <a:srgbClr val="000000"/>
                          </a:solidFill>
                          <a:effectLst/>
                          <a:latin typeface="楷体" pitchFamily="49" charset="-122"/>
                          <a:ea typeface="楷体" pitchFamily="49" charset="-122"/>
                        </a:rPr>
                        <a:t> 215 550.00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2400"/>
                        </a:lnSpc>
                      </a:pPr>
                      <a:r>
                        <a:rPr lang="en-US" sz="1800" b="0" i="0" u="none" strike="noStrike" dirty="0">
                          <a:solidFill>
                            <a:srgbClr val="000000"/>
                          </a:solidFill>
                          <a:effectLst/>
                          <a:latin typeface="楷体" pitchFamily="49" charset="-122"/>
                          <a:ea typeface="楷体" pitchFamily="49" charset="-122"/>
                        </a:rPr>
                        <a:t> 180 000.00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8446">
                <a:tc>
                  <a:txBody>
                    <a:bodyPr/>
                    <a:lstStyle/>
                    <a:p>
                      <a:pPr algn="l" fontAlgn="ctr">
                        <a:lnSpc>
                          <a:spcPts val="2400"/>
                        </a:lnSpc>
                      </a:pPr>
                      <a:r>
                        <a:rPr lang="zh-CN" altLang="en-US" sz="1800" b="0" i="0" u="none" strike="noStrike" dirty="0">
                          <a:solidFill>
                            <a:srgbClr val="000000"/>
                          </a:solidFill>
                          <a:effectLst/>
                          <a:latin typeface="楷体" pitchFamily="49" charset="-122"/>
                          <a:ea typeface="楷体" pitchFamily="49" charset="-122"/>
                        </a:rPr>
                        <a:t>应付票据</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lnSpc>
                          <a:spcPts val="2400"/>
                        </a:lnSpc>
                      </a:pPr>
                      <a:r>
                        <a:rPr lang="zh-CN" altLang="en-US" sz="1800" b="0" i="0" u="none" strike="noStrike">
                          <a:solidFill>
                            <a:srgbClr val="000000"/>
                          </a:solidFill>
                          <a:effectLst/>
                          <a:latin typeface="楷体" pitchFamily="49" charset="-122"/>
                          <a:ea typeface="楷体" pitchFamily="49" charset="-122"/>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2400"/>
                        </a:lnSpc>
                      </a:pPr>
                      <a:r>
                        <a:rPr lang="en-US" altLang="zh-CN" sz="1800" b="0" i="0" u="none" strike="noStrike" dirty="0">
                          <a:solidFill>
                            <a:srgbClr val="000000"/>
                          </a:solidFill>
                          <a:effectLst/>
                          <a:latin typeface="楷体" pitchFamily="49" charset="-122"/>
                          <a:ea typeface="楷体" pitchFamily="49" charset="-122"/>
                        </a:rPr>
                        <a:t>1 654 700.00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8446">
                <a:tc>
                  <a:txBody>
                    <a:bodyPr/>
                    <a:lstStyle/>
                    <a:p>
                      <a:pPr algn="l" fontAlgn="ctr">
                        <a:lnSpc>
                          <a:spcPts val="2400"/>
                        </a:lnSpc>
                      </a:pPr>
                      <a:r>
                        <a:rPr lang="zh-CN" altLang="en-US" sz="1800" b="0" i="0" u="none" strike="noStrike">
                          <a:solidFill>
                            <a:srgbClr val="000000"/>
                          </a:solidFill>
                          <a:effectLst/>
                          <a:latin typeface="楷体" pitchFamily="49" charset="-122"/>
                          <a:ea typeface="楷体" pitchFamily="49" charset="-122"/>
                        </a:rPr>
                        <a:t>应付账款</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lnSpc>
                          <a:spcPts val="2400"/>
                        </a:lnSpc>
                      </a:pPr>
                      <a:r>
                        <a:rPr lang="zh-CN" altLang="en-US" sz="1800" b="0" i="0" u="none" strike="noStrike">
                          <a:solidFill>
                            <a:srgbClr val="000000"/>
                          </a:solidFill>
                          <a:effectLst/>
                          <a:latin typeface="楷体" pitchFamily="49" charset="-122"/>
                          <a:ea typeface="楷体" pitchFamily="49" charset="-122"/>
                        </a:rPr>
                        <a:t> </a:t>
                      </a:r>
                      <a:r>
                        <a:rPr lang="en-US" altLang="zh-CN" sz="1800" b="0" i="0" u="none" strike="noStrike">
                          <a:solidFill>
                            <a:srgbClr val="000000"/>
                          </a:solidFill>
                          <a:effectLst/>
                          <a:latin typeface="楷体" pitchFamily="49" charset="-122"/>
                          <a:ea typeface="楷体" pitchFamily="49" charset="-122"/>
                        </a:rPr>
                        <a:t>50 000.00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2400"/>
                        </a:lnSpc>
                      </a:pPr>
                      <a:r>
                        <a:rPr lang="en-US" altLang="zh-CN" sz="1800" b="0" i="0" u="none" strike="noStrike" dirty="0">
                          <a:solidFill>
                            <a:srgbClr val="000000"/>
                          </a:solidFill>
                          <a:effectLst/>
                          <a:latin typeface="楷体" pitchFamily="49" charset="-122"/>
                          <a:ea typeface="楷体" pitchFamily="49" charset="-122"/>
                        </a:rPr>
                        <a:t>3 835 414.00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8446">
                <a:tc>
                  <a:txBody>
                    <a:bodyPr/>
                    <a:lstStyle/>
                    <a:p>
                      <a:pPr algn="l" fontAlgn="ctr">
                        <a:lnSpc>
                          <a:spcPts val="2400"/>
                        </a:lnSpc>
                      </a:pPr>
                      <a:r>
                        <a:rPr lang="zh-CN" altLang="en-US" sz="1800" b="0" i="0" u="none" strike="noStrike">
                          <a:solidFill>
                            <a:srgbClr val="000000"/>
                          </a:solidFill>
                          <a:effectLst/>
                          <a:latin typeface="楷体" pitchFamily="49" charset="-122"/>
                          <a:ea typeface="楷体" pitchFamily="49" charset="-122"/>
                        </a:rPr>
                        <a:t>预收账款</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lnSpc>
                          <a:spcPts val="2400"/>
                        </a:lnSpc>
                      </a:pPr>
                      <a:r>
                        <a:rPr lang="zh-CN" altLang="en-US" sz="1800" b="0" i="0" u="none" strike="noStrike">
                          <a:solidFill>
                            <a:srgbClr val="000000"/>
                          </a:solidFill>
                          <a:effectLst/>
                          <a:latin typeface="楷体" pitchFamily="49" charset="-122"/>
                          <a:ea typeface="楷体" pitchFamily="49" charset="-122"/>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2400"/>
                        </a:lnSpc>
                      </a:pPr>
                      <a:r>
                        <a:rPr lang="zh-CN" altLang="en-US" sz="1800" b="0" i="0" u="none" strike="noStrike">
                          <a:solidFill>
                            <a:srgbClr val="000000"/>
                          </a:solidFill>
                          <a:effectLst/>
                          <a:latin typeface="楷体" pitchFamily="49" charset="-122"/>
                          <a:ea typeface="楷体" pitchFamily="49" charset="-122"/>
                        </a:rPr>
                        <a:t> </a:t>
                      </a:r>
                      <a:r>
                        <a:rPr lang="en-US" altLang="zh-CN" sz="1800" b="0" i="0" u="none" strike="noStrike">
                          <a:solidFill>
                            <a:srgbClr val="000000"/>
                          </a:solidFill>
                          <a:effectLst/>
                          <a:latin typeface="楷体" pitchFamily="49" charset="-122"/>
                          <a:ea typeface="楷体" pitchFamily="49" charset="-122"/>
                        </a:rPr>
                        <a:t>330 000.00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8446">
                <a:tc>
                  <a:txBody>
                    <a:bodyPr/>
                    <a:lstStyle/>
                    <a:p>
                      <a:pPr algn="l" fontAlgn="ctr">
                        <a:lnSpc>
                          <a:spcPts val="2400"/>
                        </a:lnSpc>
                      </a:pPr>
                      <a:r>
                        <a:rPr lang="zh-CN" altLang="en-US" sz="1800" b="0" i="0" u="none" strike="noStrike">
                          <a:solidFill>
                            <a:srgbClr val="000000"/>
                          </a:solidFill>
                          <a:effectLst/>
                          <a:latin typeface="楷体" pitchFamily="49" charset="-122"/>
                          <a:ea typeface="楷体" pitchFamily="49" charset="-122"/>
                        </a:rPr>
                        <a:t>应付职工薪酬</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lnSpc>
                          <a:spcPts val="2400"/>
                        </a:lnSpc>
                      </a:pPr>
                      <a:r>
                        <a:rPr lang="zh-CN" altLang="en-US" sz="1800" b="0" i="0" u="none" strike="noStrike">
                          <a:solidFill>
                            <a:srgbClr val="000000"/>
                          </a:solidFill>
                          <a:effectLst/>
                          <a:latin typeface="楷体" pitchFamily="49" charset="-122"/>
                          <a:ea typeface="楷体" pitchFamily="49" charset="-122"/>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2400"/>
                        </a:lnSpc>
                      </a:pPr>
                      <a:r>
                        <a:rPr lang="zh-CN" altLang="en-US" sz="1800" b="0" i="0" u="none" strike="noStrike">
                          <a:solidFill>
                            <a:srgbClr val="000000"/>
                          </a:solidFill>
                          <a:effectLst/>
                          <a:latin typeface="楷体" pitchFamily="49" charset="-122"/>
                          <a:ea typeface="楷体" pitchFamily="49" charset="-122"/>
                        </a:rPr>
                        <a:t> </a:t>
                      </a:r>
                      <a:r>
                        <a:rPr lang="en-US" altLang="zh-CN" sz="1800" b="0" i="0" u="none" strike="noStrike">
                          <a:solidFill>
                            <a:srgbClr val="000000"/>
                          </a:solidFill>
                          <a:effectLst/>
                          <a:latin typeface="楷体" pitchFamily="49" charset="-122"/>
                          <a:ea typeface="楷体" pitchFamily="49" charset="-122"/>
                        </a:rPr>
                        <a:t>505 086.24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0107">
                <a:tc>
                  <a:txBody>
                    <a:bodyPr/>
                    <a:lstStyle/>
                    <a:p>
                      <a:pPr algn="l" fontAlgn="ctr">
                        <a:lnSpc>
                          <a:spcPts val="2400"/>
                        </a:lnSpc>
                      </a:pPr>
                      <a:r>
                        <a:rPr lang="zh-CN" altLang="en-US" sz="1800" b="0" i="0" u="none" strike="noStrike">
                          <a:solidFill>
                            <a:srgbClr val="000000"/>
                          </a:solidFill>
                          <a:effectLst/>
                          <a:latin typeface="楷体" pitchFamily="49" charset="-122"/>
                          <a:ea typeface="楷体" pitchFamily="49" charset="-122"/>
                        </a:rPr>
                        <a:t>应交税费</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lnSpc>
                          <a:spcPts val="2400"/>
                        </a:lnSpc>
                      </a:pPr>
                      <a:r>
                        <a:rPr lang="zh-CN" altLang="en-US" sz="1800" b="0" i="0" u="none" strike="noStrike">
                          <a:solidFill>
                            <a:srgbClr val="000000"/>
                          </a:solidFill>
                          <a:effectLst/>
                          <a:latin typeface="楷体" pitchFamily="49" charset="-122"/>
                          <a:ea typeface="楷体" pitchFamily="49" charset="-122"/>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2400"/>
                        </a:lnSpc>
                      </a:pPr>
                      <a:r>
                        <a:rPr lang="zh-CN" altLang="en-US" sz="1800" b="0" i="0" u="none" strike="noStrike">
                          <a:solidFill>
                            <a:srgbClr val="000000"/>
                          </a:solidFill>
                          <a:effectLst/>
                          <a:latin typeface="楷体" pitchFamily="49" charset="-122"/>
                          <a:ea typeface="楷体" pitchFamily="49" charset="-122"/>
                        </a:rPr>
                        <a:t> </a:t>
                      </a:r>
                      <a:r>
                        <a:rPr lang="en-US" altLang="zh-CN" sz="1800" b="0" i="0" u="none" strike="noStrike">
                          <a:solidFill>
                            <a:srgbClr val="000000"/>
                          </a:solidFill>
                          <a:effectLst/>
                          <a:latin typeface="楷体" pitchFamily="49" charset="-122"/>
                          <a:ea typeface="楷体" pitchFamily="49" charset="-122"/>
                        </a:rPr>
                        <a:t>754 003.32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0107">
                <a:tc>
                  <a:txBody>
                    <a:bodyPr/>
                    <a:lstStyle/>
                    <a:p>
                      <a:pPr algn="l" fontAlgn="ctr">
                        <a:lnSpc>
                          <a:spcPts val="2400"/>
                        </a:lnSpc>
                      </a:pPr>
                      <a:r>
                        <a:rPr lang="zh-CN" altLang="en-US" sz="1800" b="0" i="0" u="none" strike="noStrike">
                          <a:solidFill>
                            <a:srgbClr val="000000"/>
                          </a:solidFill>
                          <a:effectLst/>
                          <a:latin typeface="楷体" pitchFamily="49" charset="-122"/>
                          <a:ea typeface="楷体" pitchFamily="49" charset="-122"/>
                        </a:rPr>
                        <a:t>长期借款</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lnSpc>
                          <a:spcPts val="2400"/>
                        </a:lnSpc>
                      </a:pPr>
                      <a:r>
                        <a:rPr lang="zh-CN" altLang="en-US" sz="1800" b="0" i="0" u="none" strike="noStrike">
                          <a:solidFill>
                            <a:srgbClr val="000000"/>
                          </a:solidFill>
                          <a:effectLst/>
                          <a:latin typeface="楷体" pitchFamily="49" charset="-122"/>
                          <a:ea typeface="楷体" pitchFamily="49" charset="-122"/>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2400"/>
                        </a:lnSpc>
                      </a:pPr>
                      <a:r>
                        <a:rPr lang="en-US" altLang="zh-CN" sz="1800" b="0" i="0" u="none" strike="noStrike" dirty="0">
                          <a:solidFill>
                            <a:srgbClr val="000000"/>
                          </a:solidFill>
                          <a:effectLst/>
                          <a:latin typeface="楷体" pitchFamily="49" charset="-122"/>
                          <a:ea typeface="楷体" pitchFamily="49" charset="-122"/>
                        </a:rPr>
                        <a:t>1 560 000.00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0107">
                <a:tc>
                  <a:txBody>
                    <a:bodyPr/>
                    <a:lstStyle/>
                    <a:p>
                      <a:pPr algn="l" fontAlgn="ctr">
                        <a:lnSpc>
                          <a:spcPts val="2400"/>
                        </a:lnSpc>
                      </a:pPr>
                      <a:r>
                        <a:rPr lang="zh-CN" altLang="en-US" sz="1800" b="0" i="0" u="none" strike="noStrike">
                          <a:solidFill>
                            <a:srgbClr val="000000"/>
                          </a:solidFill>
                          <a:effectLst/>
                          <a:latin typeface="楷体" pitchFamily="49" charset="-122"/>
                          <a:ea typeface="楷体" pitchFamily="49" charset="-122"/>
                        </a:rPr>
                        <a:t>长期应付款</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lnSpc>
                          <a:spcPts val="2400"/>
                        </a:lnSpc>
                      </a:pPr>
                      <a:r>
                        <a:rPr lang="zh-CN" altLang="en-US" sz="1800" b="0" i="0" u="none" strike="noStrike" dirty="0">
                          <a:solidFill>
                            <a:srgbClr val="000000"/>
                          </a:solidFill>
                          <a:effectLst/>
                          <a:latin typeface="楷体" pitchFamily="49" charset="-122"/>
                          <a:ea typeface="楷体" pitchFamily="49" charset="-122"/>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2400"/>
                        </a:lnSpc>
                      </a:pPr>
                      <a:r>
                        <a:rPr lang="en-US" altLang="zh-CN" sz="1800" b="0" i="0" u="none" strike="noStrike">
                          <a:solidFill>
                            <a:srgbClr val="000000"/>
                          </a:solidFill>
                          <a:effectLst/>
                          <a:latin typeface="楷体" pitchFamily="49" charset="-122"/>
                          <a:ea typeface="楷体" pitchFamily="49" charset="-122"/>
                        </a:rPr>
                        <a:t>1 800 000.00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6785">
                <a:tc>
                  <a:txBody>
                    <a:bodyPr/>
                    <a:lstStyle/>
                    <a:p>
                      <a:pPr algn="l" fontAlgn="ctr">
                        <a:lnSpc>
                          <a:spcPts val="2400"/>
                        </a:lnSpc>
                      </a:pPr>
                      <a:r>
                        <a:rPr lang="zh-CN" altLang="en-US" sz="1800" b="0" i="0" u="none" strike="noStrike">
                          <a:solidFill>
                            <a:srgbClr val="000000"/>
                          </a:solidFill>
                          <a:effectLst/>
                          <a:latin typeface="楷体" pitchFamily="49" charset="-122"/>
                          <a:ea typeface="楷体" pitchFamily="49" charset="-122"/>
                        </a:rPr>
                        <a:t>未确认融资费用</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lnSpc>
                          <a:spcPts val="2400"/>
                        </a:lnSpc>
                      </a:pPr>
                      <a:r>
                        <a:rPr lang="zh-CN" altLang="en-US" sz="1800" b="0" i="0" u="none" strike="noStrike">
                          <a:solidFill>
                            <a:srgbClr val="000000"/>
                          </a:solidFill>
                          <a:effectLst/>
                          <a:latin typeface="楷体" pitchFamily="49" charset="-122"/>
                          <a:ea typeface="楷体" pitchFamily="49" charset="-122"/>
                        </a:rPr>
                        <a:t> </a:t>
                      </a:r>
                      <a:r>
                        <a:rPr lang="en-US" altLang="zh-CN" sz="1800" b="0" i="0" u="none" strike="noStrike">
                          <a:solidFill>
                            <a:srgbClr val="000000"/>
                          </a:solidFill>
                          <a:effectLst/>
                          <a:latin typeface="楷体" pitchFamily="49" charset="-122"/>
                          <a:ea typeface="楷体" pitchFamily="49" charset="-122"/>
                        </a:rPr>
                        <a:t>238 000.68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lnSpc>
                          <a:spcPts val="2400"/>
                        </a:lnSpc>
                      </a:pPr>
                      <a:r>
                        <a:rPr lang="zh-CN" altLang="en-US" sz="1800" b="0" i="0" u="none" strike="noStrike">
                          <a:solidFill>
                            <a:srgbClr val="000000"/>
                          </a:solidFill>
                          <a:effectLst/>
                          <a:latin typeface="楷体" pitchFamily="49" charset="-122"/>
                          <a:ea typeface="楷体" pitchFamily="49" charset="-122"/>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66785">
                <a:tc>
                  <a:txBody>
                    <a:bodyPr/>
                    <a:lstStyle/>
                    <a:p>
                      <a:pPr algn="l" fontAlgn="ctr">
                        <a:lnSpc>
                          <a:spcPts val="2400"/>
                        </a:lnSpc>
                      </a:pPr>
                      <a:r>
                        <a:rPr lang="zh-CN" altLang="en-US" sz="1800" b="0" i="0" u="none" strike="noStrike" dirty="0">
                          <a:solidFill>
                            <a:srgbClr val="000000"/>
                          </a:solidFill>
                          <a:effectLst/>
                          <a:latin typeface="楷体" pitchFamily="49" charset="-122"/>
                          <a:ea typeface="楷体" pitchFamily="49" charset="-122"/>
                        </a:rPr>
                        <a:t>递延所得税负债</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lnSpc>
                          <a:spcPts val="2400"/>
                        </a:lnSpc>
                      </a:pPr>
                      <a:r>
                        <a:rPr lang="zh-CN" altLang="en-US" sz="1800" b="0" i="0" u="none" strike="noStrike">
                          <a:solidFill>
                            <a:srgbClr val="000000"/>
                          </a:solidFill>
                          <a:effectLst/>
                          <a:latin typeface="楷体" pitchFamily="49" charset="-122"/>
                          <a:ea typeface="楷体" pitchFamily="49" charset="-122"/>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ts val="2400"/>
                        </a:lnSpc>
                      </a:pPr>
                      <a:r>
                        <a:rPr lang="zh-CN" altLang="en-US" sz="1800" b="0" i="0" u="none" strike="noStrike" dirty="0">
                          <a:solidFill>
                            <a:srgbClr val="000000"/>
                          </a:solidFill>
                          <a:effectLst/>
                          <a:latin typeface="楷体" pitchFamily="49" charset="-122"/>
                          <a:ea typeface="楷体" pitchFamily="49" charset="-122"/>
                        </a:rPr>
                        <a:t> </a:t>
                      </a:r>
                      <a:r>
                        <a:rPr lang="en-US" altLang="zh-CN" sz="1800" b="0" i="0" u="none" strike="noStrike" dirty="0">
                          <a:solidFill>
                            <a:srgbClr val="000000"/>
                          </a:solidFill>
                          <a:effectLst/>
                          <a:latin typeface="楷体" pitchFamily="49" charset="-122"/>
                          <a:ea typeface="楷体" pitchFamily="49" charset="-122"/>
                        </a:rPr>
                        <a:t>511 946.09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bl>
          </a:graphicData>
        </a:graphic>
      </p:graphicFrame>
      <p:sp>
        <p:nvSpPr>
          <p:cNvPr id="9" name="矩形 8"/>
          <p:cNvSpPr/>
          <p:nvPr/>
        </p:nvSpPr>
        <p:spPr>
          <a:xfrm>
            <a:off x="1257997" y="982873"/>
            <a:ext cx="2662908" cy="400110"/>
          </a:xfrm>
          <a:prstGeom prst="rect">
            <a:avLst/>
          </a:prstGeom>
        </p:spPr>
        <p:txBody>
          <a:bodyPr wrap="none">
            <a:spAutoFit/>
          </a:bodyPr>
          <a:lstStyle/>
          <a:p>
            <a:r>
              <a:rPr lang="zh-CN" altLang="en-US" sz="2000" dirty="0">
                <a:latin typeface="微软雅黑" pitchFamily="34" charset="-122"/>
                <a:ea typeface="微软雅黑" pitchFamily="34" charset="-122"/>
              </a:rPr>
              <a:t>科目余额</a:t>
            </a:r>
            <a:r>
              <a:rPr lang="zh-CN" altLang="en-US" sz="2000" dirty="0" smtClean="0">
                <a:latin typeface="微软雅黑" pitchFamily="34" charset="-122"/>
                <a:ea typeface="微软雅黑" pitchFamily="34" charset="-122"/>
              </a:rPr>
              <a:t>汇总表</a:t>
            </a:r>
            <a:r>
              <a:rPr lang="en-US" altLang="zh-CN" sz="2000" dirty="0" smtClean="0">
                <a:latin typeface="微软雅黑" pitchFamily="34" charset="-122"/>
                <a:ea typeface="微软雅黑" pitchFamily="34" charset="-122"/>
              </a:rPr>
              <a:t>(</a:t>
            </a:r>
            <a:r>
              <a:rPr lang="zh-CN" altLang="en-US" sz="2000" dirty="0" smtClean="0">
                <a:latin typeface="微软雅黑" pitchFamily="34" charset="-122"/>
                <a:ea typeface="微软雅黑" pitchFamily="34" charset="-122"/>
              </a:rPr>
              <a:t>简表</a:t>
            </a:r>
            <a:r>
              <a:rPr lang="en-US" altLang="zh-CN" sz="2000" dirty="0" smtClean="0">
                <a:latin typeface="微软雅黑" pitchFamily="34" charset="-122"/>
                <a:ea typeface="微软雅黑" pitchFamily="34" charset="-122"/>
              </a:rPr>
              <a:t>)</a:t>
            </a:r>
            <a:endParaRPr lang="zh-CN" altLang="en-US" sz="2000" dirty="0">
              <a:latin typeface="微软雅黑" pitchFamily="34" charset="-122"/>
              <a:ea typeface="微软雅黑" pitchFamily="34" charset="-122"/>
            </a:endParaRPr>
          </a:p>
        </p:txBody>
      </p:sp>
      <p:graphicFrame>
        <p:nvGraphicFramePr>
          <p:cNvPr id="10" name="表格 9"/>
          <p:cNvGraphicFramePr>
            <a:graphicFrameLocks noGrp="1"/>
          </p:cNvGraphicFramePr>
          <p:nvPr>
            <p:extLst>
              <p:ext uri="{D42A27DB-BD31-4B8C-83A1-F6EECF244321}">
                <p14:modId xmlns:p14="http://schemas.microsoft.com/office/powerpoint/2010/main" val="3965268511"/>
              </p:ext>
            </p:extLst>
          </p:nvPr>
        </p:nvGraphicFramePr>
        <p:xfrm>
          <a:off x="5220072" y="1403286"/>
          <a:ext cx="3816423" cy="3748085"/>
        </p:xfrm>
        <a:graphic>
          <a:graphicData uri="http://schemas.openxmlformats.org/drawingml/2006/table">
            <a:tbl>
              <a:tblPr/>
              <a:tblGrid>
                <a:gridCol w="2376264"/>
                <a:gridCol w="1440159"/>
              </a:tblGrid>
              <a:tr h="340735">
                <a:tc>
                  <a:txBody>
                    <a:bodyPr/>
                    <a:lstStyle/>
                    <a:p>
                      <a:pPr algn="ctr" fontAlgn="ctr">
                        <a:lnSpc>
                          <a:spcPct val="100000"/>
                        </a:lnSpc>
                      </a:pPr>
                      <a:r>
                        <a:rPr lang="zh-CN" altLang="en-US" sz="1800" b="0" i="0" u="none" strike="noStrike" dirty="0">
                          <a:solidFill>
                            <a:srgbClr val="000000"/>
                          </a:solidFill>
                          <a:effectLst/>
                          <a:latin typeface="楷体" pitchFamily="49" charset="-122"/>
                          <a:ea typeface="楷体" pitchFamily="49" charset="-122"/>
                        </a:rPr>
                        <a:t>资产</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310" rtl="0" eaLnBrk="1" fontAlgn="ctr" latinLnBrk="0" hangingPunct="1">
                        <a:lnSpc>
                          <a:spcPct val="100000"/>
                        </a:lnSpc>
                        <a:spcBef>
                          <a:spcPts val="0"/>
                        </a:spcBef>
                        <a:spcAft>
                          <a:spcPts val="0"/>
                        </a:spcAft>
                        <a:buClrTx/>
                        <a:buSzTx/>
                        <a:buFontTx/>
                        <a:buNone/>
                        <a:tabLst/>
                        <a:defRPr/>
                      </a:pPr>
                      <a:r>
                        <a:rPr lang="zh-CN" altLang="en-US" sz="1800" b="0" i="0" u="none" strike="noStrike" dirty="0" smtClean="0">
                          <a:solidFill>
                            <a:srgbClr val="000000"/>
                          </a:solidFill>
                          <a:effectLst/>
                          <a:latin typeface="楷体" pitchFamily="49" charset="-122"/>
                          <a:ea typeface="楷体" pitchFamily="49" charset="-122"/>
                        </a:rPr>
                        <a:t>期末余额</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0735">
                <a:tc>
                  <a:txBody>
                    <a:bodyPr/>
                    <a:lstStyle/>
                    <a:p>
                      <a:pPr algn="just" fontAlgn="ctr"/>
                      <a:r>
                        <a:rPr lang="zh-CN" altLang="en-US" sz="1800" b="0" i="0" u="none" strike="noStrike" dirty="0">
                          <a:solidFill>
                            <a:srgbClr val="000000"/>
                          </a:solidFill>
                          <a:effectLst/>
                          <a:latin typeface="楷体" pitchFamily="49" charset="-122"/>
                          <a:ea typeface="楷体" pitchFamily="49" charset="-122"/>
                        </a:rPr>
                        <a:t>非流动负债：</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zh-CN" altLang="en-US" sz="1800" b="0" i="0" u="none" strike="noStrike">
                          <a:solidFill>
                            <a:srgbClr val="000000"/>
                          </a:solidFill>
                          <a:effectLst/>
                          <a:latin typeface="楷体" pitchFamily="49" charset="-122"/>
                          <a:ea typeface="楷体" pitchFamily="49" charset="-122"/>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0735">
                <a:tc>
                  <a:txBody>
                    <a:bodyPr/>
                    <a:lstStyle/>
                    <a:p>
                      <a:pPr algn="just" fontAlgn="ctr"/>
                      <a:r>
                        <a:rPr lang="zh-CN" altLang="en-US" sz="1800" b="0" i="0" u="none" strike="noStrike">
                          <a:solidFill>
                            <a:srgbClr val="000000"/>
                          </a:solidFill>
                          <a:effectLst/>
                          <a:latin typeface="楷体" pitchFamily="49" charset="-122"/>
                          <a:ea typeface="楷体" pitchFamily="49" charset="-122"/>
                        </a:rPr>
                        <a:t>  长期借款</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US" altLang="zh-CN" sz="1800" b="0" i="0" u="none" strike="noStrike">
                          <a:solidFill>
                            <a:srgbClr val="000000"/>
                          </a:solidFill>
                          <a:effectLst/>
                          <a:latin typeface="楷体" pitchFamily="49" charset="-122"/>
                          <a:ea typeface="楷体" pitchFamily="49" charset="-122"/>
                        </a:rPr>
                        <a:t>1 560 000.00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0735">
                <a:tc>
                  <a:txBody>
                    <a:bodyPr/>
                    <a:lstStyle/>
                    <a:p>
                      <a:pPr algn="just" fontAlgn="ctr"/>
                      <a:r>
                        <a:rPr lang="zh-CN" altLang="en-US" sz="1800" b="0" i="0" u="none" strike="noStrike">
                          <a:solidFill>
                            <a:srgbClr val="000000"/>
                          </a:solidFill>
                          <a:effectLst/>
                          <a:latin typeface="楷体" pitchFamily="49" charset="-122"/>
                          <a:ea typeface="楷体" pitchFamily="49" charset="-122"/>
                        </a:rPr>
                        <a:t>  应付债券</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zh-CN" altLang="en-US" sz="1800" b="0" i="0" u="none" strike="noStrike">
                          <a:solidFill>
                            <a:srgbClr val="000000"/>
                          </a:solidFill>
                          <a:effectLst/>
                          <a:latin typeface="楷体" pitchFamily="49" charset="-122"/>
                          <a:ea typeface="楷体" pitchFamily="49" charset="-122"/>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0735">
                <a:tc>
                  <a:txBody>
                    <a:bodyPr/>
                    <a:lstStyle/>
                    <a:p>
                      <a:pPr algn="just" fontAlgn="ctr"/>
                      <a:r>
                        <a:rPr lang="zh-CN" altLang="en-US" sz="1800" b="0" i="0" u="none" strike="noStrike">
                          <a:solidFill>
                            <a:srgbClr val="000000"/>
                          </a:solidFill>
                          <a:effectLst/>
                          <a:latin typeface="楷体" pitchFamily="49" charset="-122"/>
                          <a:ea typeface="楷体" pitchFamily="49" charset="-122"/>
                        </a:rPr>
                        <a:t>    其中：优先股</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zh-CN" altLang="en-US" sz="1800" b="0" i="0" u="none" strike="noStrike">
                          <a:solidFill>
                            <a:srgbClr val="000000"/>
                          </a:solidFill>
                          <a:effectLst/>
                          <a:latin typeface="楷体" pitchFamily="49" charset="-122"/>
                          <a:ea typeface="楷体" pitchFamily="49" charset="-122"/>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0735">
                <a:tc>
                  <a:txBody>
                    <a:bodyPr/>
                    <a:lstStyle/>
                    <a:p>
                      <a:pPr algn="just" fontAlgn="ctr"/>
                      <a:r>
                        <a:rPr lang="zh-CN" altLang="en-US" sz="1800" b="0" i="0" u="none" strike="noStrike">
                          <a:solidFill>
                            <a:srgbClr val="000000"/>
                          </a:solidFill>
                          <a:effectLst/>
                          <a:latin typeface="楷体" pitchFamily="49" charset="-122"/>
                          <a:ea typeface="楷体" pitchFamily="49" charset="-122"/>
                        </a:rPr>
                        <a:t>          永续债</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zh-CN" altLang="en-US" sz="1800" b="0" i="0" u="none" strike="noStrike">
                          <a:solidFill>
                            <a:srgbClr val="000000"/>
                          </a:solidFill>
                          <a:effectLst/>
                          <a:latin typeface="楷体" pitchFamily="49" charset="-122"/>
                          <a:ea typeface="楷体" pitchFamily="49" charset="-122"/>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0735">
                <a:tc>
                  <a:txBody>
                    <a:bodyPr/>
                    <a:lstStyle/>
                    <a:p>
                      <a:pPr algn="just" fontAlgn="ctr"/>
                      <a:r>
                        <a:rPr lang="zh-CN" altLang="en-US" sz="1800" b="0" i="0" u="none" strike="noStrike">
                          <a:solidFill>
                            <a:srgbClr val="000000"/>
                          </a:solidFill>
                          <a:effectLst/>
                          <a:latin typeface="楷体" pitchFamily="49" charset="-122"/>
                          <a:ea typeface="楷体" pitchFamily="49" charset="-122"/>
                        </a:rPr>
                        <a:t>  长期应付款</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US" altLang="zh-CN" sz="1800" b="0" i="0" u="none" strike="noStrike">
                          <a:solidFill>
                            <a:srgbClr val="000000"/>
                          </a:solidFill>
                          <a:effectLst/>
                          <a:latin typeface="楷体" pitchFamily="49" charset="-122"/>
                          <a:ea typeface="楷体" pitchFamily="49" charset="-122"/>
                        </a:rPr>
                        <a:t>1 561 999.32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0735">
                <a:tc>
                  <a:txBody>
                    <a:bodyPr/>
                    <a:lstStyle/>
                    <a:p>
                      <a:pPr algn="just" fontAlgn="ctr"/>
                      <a:r>
                        <a:rPr lang="zh-CN" altLang="en-US" sz="1800" b="0" i="0" u="none" strike="noStrike">
                          <a:solidFill>
                            <a:srgbClr val="000000"/>
                          </a:solidFill>
                          <a:effectLst/>
                          <a:latin typeface="楷体" pitchFamily="49" charset="-122"/>
                          <a:ea typeface="楷体" pitchFamily="49" charset="-122"/>
                        </a:rPr>
                        <a:t>  预计负债</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zh-CN" altLang="en-US" sz="1800" b="0" i="0" u="none" strike="noStrike">
                          <a:solidFill>
                            <a:srgbClr val="000000"/>
                          </a:solidFill>
                          <a:effectLst/>
                          <a:latin typeface="楷体" pitchFamily="49" charset="-122"/>
                          <a:ea typeface="楷体" pitchFamily="49" charset="-122"/>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0735">
                <a:tc>
                  <a:txBody>
                    <a:bodyPr/>
                    <a:lstStyle/>
                    <a:p>
                      <a:pPr algn="just" fontAlgn="ctr"/>
                      <a:r>
                        <a:rPr lang="zh-CN" altLang="en-US" sz="1800" b="0" i="0" u="none" strike="noStrike" dirty="0">
                          <a:solidFill>
                            <a:srgbClr val="000000"/>
                          </a:solidFill>
                          <a:effectLst/>
                          <a:latin typeface="楷体" pitchFamily="49" charset="-122"/>
                          <a:ea typeface="楷体" pitchFamily="49" charset="-122"/>
                        </a:rPr>
                        <a:t>  递延收益</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zh-CN" altLang="en-US" sz="1800" b="0" i="0" u="none" strike="noStrike" dirty="0">
                          <a:solidFill>
                            <a:srgbClr val="000000"/>
                          </a:solidFill>
                          <a:effectLst/>
                          <a:latin typeface="楷体" pitchFamily="49" charset="-122"/>
                          <a:ea typeface="楷体" pitchFamily="49" charset="-122"/>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0735">
                <a:tc>
                  <a:txBody>
                    <a:bodyPr/>
                    <a:lstStyle/>
                    <a:p>
                      <a:pPr algn="just" fontAlgn="ctr"/>
                      <a:r>
                        <a:rPr lang="zh-CN" altLang="en-US" sz="1800" b="0" i="0" u="none" strike="noStrike">
                          <a:solidFill>
                            <a:srgbClr val="000000"/>
                          </a:solidFill>
                          <a:effectLst/>
                          <a:latin typeface="楷体" pitchFamily="49" charset="-122"/>
                          <a:ea typeface="楷体" pitchFamily="49" charset="-122"/>
                        </a:rPr>
                        <a:t>  递延所得税负债</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zh-CN" altLang="en-US" sz="1800" b="0" i="0" u="none" strike="noStrike">
                          <a:solidFill>
                            <a:srgbClr val="000000"/>
                          </a:solidFill>
                          <a:effectLst/>
                          <a:latin typeface="楷体" pitchFamily="49" charset="-122"/>
                          <a:ea typeface="楷体" pitchFamily="49" charset="-122"/>
                        </a:rPr>
                        <a:t> </a:t>
                      </a:r>
                      <a:r>
                        <a:rPr lang="en-US" altLang="zh-CN" sz="1800" b="0" i="0" u="none" strike="noStrike">
                          <a:solidFill>
                            <a:srgbClr val="000000"/>
                          </a:solidFill>
                          <a:effectLst/>
                          <a:latin typeface="楷体" pitchFamily="49" charset="-122"/>
                          <a:ea typeface="楷体" pitchFamily="49" charset="-122"/>
                        </a:rPr>
                        <a:t>511 946.09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0735">
                <a:tc>
                  <a:txBody>
                    <a:bodyPr/>
                    <a:lstStyle/>
                    <a:p>
                      <a:pPr algn="just" fontAlgn="ctr"/>
                      <a:r>
                        <a:rPr lang="zh-CN" altLang="en-US" sz="1800" b="0" i="0" u="none" strike="noStrike">
                          <a:solidFill>
                            <a:srgbClr val="000000"/>
                          </a:solidFill>
                          <a:effectLst/>
                          <a:latin typeface="楷体" pitchFamily="49" charset="-122"/>
                          <a:ea typeface="楷体" pitchFamily="49" charset="-122"/>
                        </a:rPr>
                        <a:t>  其他非流动负债</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zh-CN" altLang="en-US" sz="1800" b="0" i="0" u="none" strike="noStrike" dirty="0">
                          <a:solidFill>
                            <a:srgbClr val="000000"/>
                          </a:solidFill>
                          <a:effectLst/>
                          <a:latin typeface="楷体" pitchFamily="49" charset="-122"/>
                          <a:ea typeface="楷体" pitchFamily="49" charset="-122"/>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1" name="矩形 10"/>
          <p:cNvSpPr/>
          <p:nvPr/>
        </p:nvSpPr>
        <p:spPr>
          <a:xfrm>
            <a:off x="6151093" y="982873"/>
            <a:ext cx="2149948" cy="400110"/>
          </a:xfrm>
          <a:prstGeom prst="rect">
            <a:avLst/>
          </a:prstGeom>
        </p:spPr>
        <p:txBody>
          <a:bodyPr wrap="none">
            <a:spAutoFit/>
          </a:bodyPr>
          <a:lstStyle/>
          <a:p>
            <a:r>
              <a:rPr lang="zh-CN" altLang="en-US" sz="2000" dirty="0" smtClean="0">
                <a:latin typeface="微软雅黑" pitchFamily="34" charset="-122"/>
                <a:ea typeface="微软雅黑" pitchFamily="34" charset="-122"/>
              </a:rPr>
              <a:t>资产负债表</a:t>
            </a:r>
            <a:r>
              <a:rPr lang="en-US" altLang="zh-CN" sz="2000" dirty="0" smtClean="0">
                <a:latin typeface="微软雅黑" pitchFamily="34" charset="-122"/>
                <a:ea typeface="微软雅黑" pitchFamily="34" charset="-122"/>
              </a:rPr>
              <a:t>(</a:t>
            </a:r>
            <a:r>
              <a:rPr lang="zh-CN" altLang="en-US" sz="2000" dirty="0" smtClean="0">
                <a:latin typeface="微软雅黑" pitchFamily="34" charset="-122"/>
                <a:ea typeface="微软雅黑" pitchFamily="34" charset="-122"/>
              </a:rPr>
              <a:t>简表</a:t>
            </a:r>
            <a:r>
              <a:rPr lang="en-US" altLang="zh-CN" sz="2000" dirty="0" smtClean="0">
                <a:latin typeface="微软雅黑" pitchFamily="34" charset="-122"/>
                <a:ea typeface="微软雅黑" pitchFamily="34" charset="-122"/>
              </a:rPr>
              <a:t>)</a:t>
            </a:r>
            <a:endParaRPr lang="zh-CN" altLang="en-US" sz="2000" dirty="0">
              <a:latin typeface="微软雅黑" pitchFamily="34" charset="-122"/>
              <a:ea typeface="微软雅黑" pitchFamily="34" charset="-122"/>
            </a:endParaRPr>
          </a:p>
        </p:txBody>
      </p:sp>
      <p:grpSp>
        <p:nvGrpSpPr>
          <p:cNvPr id="14" name="组合 13"/>
          <p:cNvGrpSpPr/>
          <p:nvPr/>
        </p:nvGrpSpPr>
        <p:grpSpPr>
          <a:xfrm>
            <a:off x="1592052" y="2279017"/>
            <a:ext cx="6004284" cy="2662556"/>
            <a:chOff x="1592052" y="1563638"/>
            <a:chExt cx="6004284" cy="3300480"/>
          </a:xfrm>
        </p:grpSpPr>
        <p:cxnSp>
          <p:nvCxnSpPr>
            <p:cNvPr id="15" name="直接箭头连接符 14"/>
            <p:cNvCxnSpPr/>
            <p:nvPr/>
          </p:nvCxnSpPr>
          <p:spPr>
            <a:xfrm flipV="1">
              <a:off x="4788024" y="1563638"/>
              <a:ext cx="2808312" cy="2232248"/>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6" name="加号 15"/>
            <p:cNvSpPr/>
            <p:nvPr/>
          </p:nvSpPr>
          <p:spPr>
            <a:xfrm>
              <a:off x="3059832" y="4085945"/>
              <a:ext cx="360040" cy="280499"/>
            </a:xfrm>
            <a:prstGeom prst="mathPlus">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减号 17"/>
            <p:cNvSpPr/>
            <p:nvPr/>
          </p:nvSpPr>
          <p:spPr>
            <a:xfrm>
              <a:off x="1772072" y="4391369"/>
              <a:ext cx="360040" cy="280499"/>
            </a:xfrm>
            <a:prstGeom prst="mathMinus">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1592052" y="3939902"/>
              <a:ext cx="3384375" cy="868905"/>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0" name="直接箭头连接符 19"/>
            <p:cNvCxnSpPr>
              <a:stCxn id="19" idx="6"/>
            </p:cNvCxnSpPr>
            <p:nvPr/>
          </p:nvCxnSpPr>
          <p:spPr>
            <a:xfrm flipV="1">
              <a:off x="4976427" y="3188556"/>
              <a:ext cx="2619909" cy="1185799"/>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21" name="直接箭头连接符 20"/>
            <p:cNvCxnSpPr/>
            <p:nvPr/>
          </p:nvCxnSpPr>
          <p:spPr>
            <a:xfrm flipV="1">
              <a:off x="4782157" y="4391369"/>
              <a:ext cx="2814179" cy="472749"/>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2301480107"/>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17" name="MH_Others_5"/>
          <p:cNvSpPr txBox="1">
            <a:spLocks noChangeArrowheads="1"/>
          </p:cNvSpPr>
          <p:nvPr>
            <p:custDataLst>
              <p:tags r:id="rId5"/>
            </p:custDataLst>
          </p:nvPr>
        </p:nvSpPr>
        <p:spPr bwMode="auto">
          <a:xfrm>
            <a:off x="1211838" y="152400"/>
            <a:ext cx="6204962" cy="402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资产负债表“期末余额”栏的填列方法</a:t>
            </a:r>
            <a:endParaRPr lang="zh-CN" altLang="en-US" sz="2600" kern="0" dirty="0">
              <a:solidFill>
                <a:srgbClr val="084CA1"/>
              </a:solidFill>
              <a:latin typeface="微软雅黑"/>
              <a:ea typeface="微软雅黑"/>
            </a:endParaRPr>
          </a:p>
        </p:txBody>
      </p:sp>
      <p:sp>
        <p:nvSpPr>
          <p:cNvPr id="12"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3" name="矩形 12"/>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graphicFrame>
        <p:nvGraphicFramePr>
          <p:cNvPr id="8" name="表格 7"/>
          <p:cNvGraphicFramePr>
            <a:graphicFrameLocks noGrp="1"/>
          </p:cNvGraphicFramePr>
          <p:nvPr>
            <p:extLst>
              <p:ext uri="{D42A27DB-BD31-4B8C-83A1-F6EECF244321}">
                <p14:modId xmlns:p14="http://schemas.microsoft.com/office/powerpoint/2010/main" val="1339095057"/>
              </p:ext>
            </p:extLst>
          </p:nvPr>
        </p:nvGraphicFramePr>
        <p:xfrm>
          <a:off x="287018" y="1373404"/>
          <a:ext cx="4573016" cy="2411898"/>
        </p:xfrm>
        <a:graphic>
          <a:graphicData uri="http://schemas.openxmlformats.org/drawingml/2006/table">
            <a:tbl>
              <a:tblPr/>
              <a:tblGrid>
                <a:gridCol w="1728192"/>
                <a:gridCol w="1332657"/>
                <a:gridCol w="1512167"/>
              </a:tblGrid>
              <a:tr h="150107">
                <a:tc rowSpan="2">
                  <a:txBody>
                    <a:bodyPr/>
                    <a:lstStyle/>
                    <a:p>
                      <a:pPr algn="ctr" fontAlgn="ctr">
                        <a:lnSpc>
                          <a:spcPts val="2800"/>
                        </a:lnSpc>
                      </a:pPr>
                      <a:r>
                        <a:rPr lang="zh-CN" altLang="en-US" sz="1800" b="0" i="0" u="none" strike="noStrike" dirty="0">
                          <a:solidFill>
                            <a:srgbClr val="000000"/>
                          </a:solidFill>
                          <a:effectLst/>
                          <a:latin typeface="楷体" pitchFamily="49" charset="-122"/>
                          <a:ea typeface="楷体" pitchFamily="49" charset="-122"/>
                        </a:rPr>
                        <a:t>科目名称</a:t>
                      </a:r>
                    </a:p>
                  </a:txBody>
                  <a:tcPr marL="8339" marR="8339" marT="8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2">
                  <a:txBody>
                    <a:bodyPr/>
                    <a:lstStyle/>
                    <a:p>
                      <a:pPr algn="ctr" fontAlgn="ctr">
                        <a:lnSpc>
                          <a:spcPts val="2800"/>
                        </a:lnSpc>
                      </a:pPr>
                      <a:r>
                        <a:rPr lang="zh-CN" altLang="en-US" sz="1800" b="0" i="0" u="none" strike="noStrike" dirty="0">
                          <a:solidFill>
                            <a:srgbClr val="000000"/>
                          </a:solidFill>
                          <a:effectLst/>
                          <a:latin typeface="楷体" pitchFamily="49" charset="-122"/>
                          <a:ea typeface="楷体" pitchFamily="49" charset="-122"/>
                        </a:rPr>
                        <a:t>期末余额</a:t>
                      </a:r>
                    </a:p>
                  </a:txBody>
                  <a:tcPr marL="8339" marR="8339" marT="8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r>
              <a:tr h="150107">
                <a:tc vMerge="1">
                  <a:txBody>
                    <a:bodyPr/>
                    <a:lstStyle/>
                    <a:p>
                      <a:endParaRPr lang="zh-CN" altLang="en-US"/>
                    </a:p>
                  </a:txBody>
                  <a:tcPr/>
                </a:tc>
                <a:tc>
                  <a:txBody>
                    <a:bodyPr/>
                    <a:lstStyle/>
                    <a:p>
                      <a:pPr algn="ctr" fontAlgn="ctr">
                        <a:lnSpc>
                          <a:spcPts val="2800"/>
                        </a:lnSpc>
                      </a:pPr>
                      <a:r>
                        <a:rPr lang="zh-CN" altLang="en-US" sz="1800" b="0" i="0" u="none" strike="noStrike" dirty="0">
                          <a:solidFill>
                            <a:srgbClr val="000000"/>
                          </a:solidFill>
                          <a:effectLst/>
                          <a:latin typeface="楷体" pitchFamily="49" charset="-122"/>
                          <a:ea typeface="楷体" pitchFamily="49" charset="-122"/>
                        </a:rPr>
                        <a:t>借方余额</a:t>
                      </a:r>
                    </a:p>
                  </a:txBody>
                  <a:tcPr marL="8339" marR="8339" marT="8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lnSpc>
                          <a:spcPts val="2800"/>
                        </a:lnSpc>
                      </a:pPr>
                      <a:r>
                        <a:rPr lang="zh-CN" altLang="en-US" sz="1800" b="0" i="0" u="none" strike="noStrike" dirty="0">
                          <a:solidFill>
                            <a:srgbClr val="000000"/>
                          </a:solidFill>
                          <a:effectLst/>
                          <a:latin typeface="楷体" pitchFamily="49" charset="-122"/>
                          <a:ea typeface="楷体" pitchFamily="49" charset="-122"/>
                        </a:rPr>
                        <a:t>贷方余额</a:t>
                      </a:r>
                    </a:p>
                  </a:txBody>
                  <a:tcPr marL="8339" marR="8339" marT="833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8446">
                <a:tc>
                  <a:txBody>
                    <a:bodyPr/>
                    <a:lstStyle/>
                    <a:p>
                      <a:pPr algn="l" fontAlgn="ctr">
                        <a:lnSpc>
                          <a:spcPct val="150000"/>
                        </a:lnSpc>
                      </a:pPr>
                      <a:r>
                        <a:rPr lang="zh-CN" altLang="en-US" sz="1800" b="0" i="0" u="none" strike="noStrike" dirty="0">
                          <a:solidFill>
                            <a:srgbClr val="000000"/>
                          </a:solidFill>
                          <a:effectLst/>
                          <a:latin typeface="楷体" pitchFamily="49" charset="-122"/>
                          <a:ea typeface="楷体" pitchFamily="49" charset="-122"/>
                        </a:rPr>
                        <a:t>实收资本</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lnSpc>
                          <a:spcPct val="150000"/>
                        </a:lnSpc>
                      </a:pPr>
                      <a:r>
                        <a:rPr lang="zh-CN" altLang="en-US" sz="1800" b="0" i="0" u="none" strike="noStrike">
                          <a:solidFill>
                            <a:srgbClr val="000000"/>
                          </a:solidFill>
                          <a:effectLst/>
                          <a:latin typeface="楷体" pitchFamily="49" charset="-122"/>
                          <a:ea typeface="楷体" pitchFamily="49" charset="-122"/>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ct val="150000"/>
                        </a:lnSpc>
                      </a:pPr>
                      <a:r>
                        <a:rPr lang="en-US" altLang="zh-CN" sz="1800" b="0" i="0" u="none" strike="noStrike">
                          <a:solidFill>
                            <a:srgbClr val="000000"/>
                          </a:solidFill>
                          <a:effectLst/>
                          <a:latin typeface="楷体" pitchFamily="49" charset="-122"/>
                          <a:ea typeface="楷体" pitchFamily="49" charset="-122"/>
                        </a:rPr>
                        <a:t>20 000 000.00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8446">
                <a:tc>
                  <a:txBody>
                    <a:bodyPr/>
                    <a:lstStyle/>
                    <a:p>
                      <a:pPr algn="l" fontAlgn="ctr">
                        <a:lnSpc>
                          <a:spcPct val="150000"/>
                        </a:lnSpc>
                      </a:pPr>
                      <a:r>
                        <a:rPr lang="zh-CN" altLang="en-US" sz="1800" b="0" i="0" u="none" strike="noStrike">
                          <a:solidFill>
                            <a:srgbClr val="000000"/>
                          </a:solidFill>
                          <a:effectLst/>
                          <a:latin typeface="楷体" pitchFamily="49" charset="-122"/>
                          <a:ea typeface="楷体" pitchFamily="49" charset="-122"/>
                        </a:rPr>
                        <a:t>其他综合收益</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lnSpc>
                          <a:spcPct val="150000"/>
                        </a:lnSpc>
                      </a:pPr>
                      <a:r>
                        <a:rPr lang="zh-CN" altLang="en-US" sz="1800" b="0" i="0" u="none" strike="noStrike">
                          <a:solidFill>
                            <a:srgbClr val="000000"/>
                          </a:solidFill>
                          <a:effectLst/>
                          <a:latin typeface="楷体" pitchFamily="49" charset="-122"/>
                          <a:ea typeface="楷体" pitchFamily="49" charset="-122"/>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ct val="150000"/>
                        </a:lnSpc>
                      </a:pPr>
                      <a:r>
                        <a:rPr lang="zh-CN" altLang="en-US" sz="1800" b="0" i="0" u="none" strike="noStrike">
                          <a:solidFill>
                            <a:srgbClr val="000000"/>
                          </a:solidFill>
                          <a:effectLst/>
                          <a:latin typeface="楷体" pitchFamily="49" charset="-122"/>
                          <a:ea typeface="楷体" pitchFamily="49" charset="-122"/>
                        </a:rPr>
                        <a:t> </a:t>
                      </a:r>
                      <a:r>
                        <a:rPr lang="en-US" altLang="zh-CN" sz="1800" b="0" i="0" u="none" strike="noStrike">
                          <a:solidFill>
                            <a:srgbClr val="000000"/>
                          </a:solidFill>
                          <a:effectLst/>
                          <a:latin typeface="楷体" pitchFamily="49" charset="-122"/>
                          <a:ea typeface="楷体" pitchFamily="49" charset="-122"/>
                        </a:rPr>
                        <a:t>156 750.00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8446">
                <a:tc>
                  <a:txBody>
                    <a:bodyPr/>
                    <a:lstStyle/>
                    <a:p>
                      <a:pPr algn="l" fontAlgn="ctr">
                        <a:lnSpc>
                          <a:spcPct val="150000"/>
                        </a:lnSpc>
                      </a:pPr>
                      <a:r>
                        <a:rPr lang="zh-CN" altLang="en-US" sz="1800" b="0" i="0" u="none" strike="noStrike">
                          <a:solidFill>
                            <a:srgbClr val="000000"/>
                          </a:solidFill>
                          <a:effectLst/>
                          <a:latin typeface="楷体" pitchFamily="49" charset="-122"/>
                          <a:ea typeface="楷体" pitchFamily="49" charset="-122"/>
                        </a:rPr>
                        <a:t>盈余公积</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lnSpc>
                          <a:spcPct val="150000"/>
                        </a:lnSpc>
                      </a:pPr>
                      <a:r>
                        <a:rPr lang="zh-CN" altLang="en-US" sz="1800" b="0" i="0" u="none" strike="noStrike">
                          <a:solidFill>
                            <a:srgbClr val="000000"/>
                          </a:solidFill>
                          <a:effectLst/>
                          <a:latin typeface="楷体" pitchFamily="49" charset="-122"/>
                          <a:ea typeface="楷体" pitchFamily="49" charset="-122"/>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ct val="150000"/>
                        </a:lnSpc>
                      </a:pPr>
                      <a:r>
                        <a:rPr lang="en-US" altLang="zh-CN" sz="1800" b="0" i="0" u="none" strike="noStrike">
                          <a:solidFill>
                            <a:srgbClr val="000000"/>
                          </a:solidFill>
                          <a:effectLst/>
                          <a:latin typeface="楷体" pitchFamily="49" charset="-122"/>
                          <a:ea typeface="楷体" pitchFamily="49" charset="-122"/>
                        </a:rPr>
                        <a:t>2 257 659.90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8446">
                <a:tc>
                  <a:txBody>
                    <a:bodyPr/>
                    <a:lstStyle/>
                    <a:p>
                      <a:pPr algn="l" fontAlgn="ctr">
                        <a:lnSpc>
                          <a:spcPct val="150000"/>
                        </a:lnSpc>
                      </a:pPr>
                      <a:r>
                        <a:rPr lang="zh-CN" altLang="en-US" sz="1800" b="0" i="0" u="none" strike="noStrike" dirty="0">
                          <a:solidFill>
                            <a:srgbClr val="000000"/>
                          </a:solidFill>
                          <a:effectLst/>
                          <a:latin typeface="楷体" pitchFamily="49" charset="-122"/>
                          <a:ea typeface="楷体" pitchFamily="49" charset="-122"/>
                        </a:rPr>
                        <a:t>利润分配</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lnSpc>
                          <a:spcPct val="150000"/>
                        </a:lnSpc>
                      </a:pPr>
                      <a:r>
                        <a:rPr lang="zh-CN" altLang="en-US" sz="1800" b="0" i="0" u="none" strike="noStrike">
                          <a:solidFill>
                            <a:srgbClr val="000000"/>
                          </a:solidFill>
                          <a:effectLst/>
                          <a:latin typeface="楷体" pitchFamily="49" charset="-122"/>
                          <a:ea typeface="楷体" pitchFamily="49" charset="-122"/>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lnSpc>
                          <a:spcPct val="150000"/>
                        </a:lnSpc>
                      </a:pPr>
                      <a:r>
                        <a:rPr lang="en-US" altLang="zh-CN" sz="1800" b="0" i="0" u="none" strike="noStrike" dirty="0">
                          <a:solidFill>
                            <a:srgbClr val="000000"/>
                          </a:solidFill>
                          <a:effectLst/>
                          <a:latin typeface="楷体" pitchFamily="49" charset="-122"/>
                          <a:ea typeface="楷体" pitchFamily="49" charset="-122"/>
                        </a:rPr>
                        <a:t>20 318 939.02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9" name="矩形 8"/>
          <p:cNvSpPr/>
          <p:nvPr/>
        </p:nvSpPr>
        <p:spPr>
          <a:xfrm>
            <a:off x="1365503" y="984645"/>
            <a:ext cx="2749471" cy="400110"/>
          </a:xfrm>
          <a:prstGeom prst="rect">
            <a:avLst/>
          </a:prstGeom>
        </p:spPr>
        <p:txBody>
          <a:bodyPr wrap="none">
            <a:spAutoFit/>
          </a:bodyPr>
          <a:lstStyle/>
          <a:p>
            <a:r>
              <a:rPr lang="zh-CN" altLang="en-US" sz="2000" dirty="0">
                <a:latin typeface="微软雅黑" pitchFamily="34" charset="-122"/>
                <a:ea typeface="微软雅黑" pitchFamily="34" charset="-122"/>
              </a:rPr>
              <a:t>科目余额</a:t>
            </a:r>
            <a:r>
              <a:rPr lang="zh-CN" altLang="en-US" sz="2000" dirty="0" smtClean="0">
                <a:latin typeface="微软雅黑" pitchFamily="34" charset="-122"/>
                <a:ea typeface="微软雅黑" pitchFamily="34" charset="-122"/>
              </a:rPr>
              <a:t>汇总表</a:t>
            </a:r>
            <a:r>
              <a:rPr lang="en-US" altLang="zh-CN" sz="2000" dirty="0" smtClean="0">
                <a:latin typeface="微软雅黑" pitchFamily="34" charset="-122"/>
                <a:ea typeface="微软雅黑" pitchFamily="34" charset="-122"/>
              </a:rPr>
              <a:t>(</a:t>
            </a:r>
            <a:r>
              <a:rPr lang="zh-CN" altLang="en-US" sz="2000" dirty="0" smtClean="0">
                <a:latin typeface="微软雅黑" pitchFamily="34" charset="-122"/>
                <a:ea typeface="微软雅黑" pitchFamily="34" charset="-122"/>
              </a:rPr>
              <a:t>简表</a:t>
            </a:r>
            <a:r>
              <a:rPr lang="en-US" altLang="zh-CN" sz="2000" dirty="0" smtClean="0">
                <a:latin typeface="微软雅黑" pitchFamily="34" charset="-122"/>
                <a:ea typeface="微软雅黑" pitchFamily="34" charset="-122"/>
              </a:rPr>
              <a:t>)</a:t>
            </a:r>
            <a:endParaRPr lang="zh-CN" altLang="en-US" sz="2000" dirty="0">
              <a:latin typeface="微软雅黑" pitchFamily="34" charset="-122"/>
              <a:ea typeface="微软雅黑" pitchFamily="34" charset="-122"/>
            </a:endParaRPr>
          </a:p>
        </p:txBody>
      </p:sp>
      <p:graphicFrame>
        <p:nvGraphicFramePr>
          <p:cNvPr id="10" name="表格 9"/>
          <p:cNvGraphicFramePr>
            <a:graphicFrameLocks noGrp="1"/>
          </p:cNvGraphicFramePr>
          <p:nvPr>
            <p:extLst>
              <p:ext uri="{D42A27DB-BD31-4B8C-83A1-F6EECF244321}">
                <p14:modId xmlns:p14="http://schemas.microsoft.com/office/powerpoint/2010/main" val="1945839398"/>
              </p:ext>
            </p:extLst>
          </p:nvPr>
        </p:nvGraphicFramePr>
        <p:xfrm>
          <a:off x="5142679" y="1122833"/>
          <a:ext cx="3888431" cy="3965515"/>
        </p:xfrm>
        <a:graphic>
          <a:graphicData uri="http://schemas.openxmlformats.org/drawingml/2006/table">
            <a:tbl>
              <a:tblPr/>
              <a:tblGrid>
                <a:gridCol w="2339581"/>
                <a:gridCol w="1548850"/>
              </a:tblGrid>
              <a:tr h="340735">
                <a:tc>
                  <a:txBody>
                    <a:bodyPr/>
                    <a:lstStyle/>
                    <a:p>
                      <a:pPr algn="ctr" fontAlgn="ctr">
                        <a:lnSpc>
                          <a:spcPct val="100000"/>
                        </a:lnSpc>
                      </a:pPr>
                      <a:r>
                        <a:rPr lang="zh-CN" altLang="en-US" sz="1800" b="0" i="0" u="none" strike="noStrike" dirty="0">
                          <a:solidFill>
                            <a:srgbClr val="000000"/>
                          </a:solidFill>
                          <a:effectLst/>
                          <a:latin typeface="楷体" pitchFamily="49" charset="-122"/>
                          <a:ea typeface="楷体" pitchFamily="49" charset="-122"/>
                        </a:rPr>
                        <a:t>资产</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310" rtl="0" eaLnBrk="1" fontAlgn="ctr" latinLnBrk="0" hangingPunct="1">
                        <a:lnSpc>
                          <a:spcPct val="100000"/>
                        </a:lnSpc>
                        <a:spcBef>
                          <a:spcPts val="0"/>
                        </a:spcBef>
                        <a:spcAft>
                          <a:spcPts val="0"/>
                        </a:spcAft>
                        <a:buClrTx/>
                        <a:buSzTx/>
                        <a:buFontTx/>
                        <a:buNone/>
                        <a:tabLst/>
                        <a:defRPr/>
                      </a:pPr>
                      <a:r>
                        <a:rPr lang="zh-CN" altLang="en-US" sz="1800" b="0" i="0" u="none" strike="noStrike" dirty="0" smtClean="0">
                          <a:solidFill>
                            <a:srgbClr val="000000"/>
                          </a:solidFill>
                          <a:effectLst/>
                          <a:latin typeface="楷体" pitchFamily="49" charset="-122"/>
                          <a:ea typeface="楷体" pitchFamily="49" charset="-122"/>
                        </a:rPr>
                        <a:t>期末余额</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0735">
                <a:tc>
                  <a:txBody>
                    <a:bodyPr/>
                    <a:lstStyle/>
                    <a:p>
                      <a:pPr algn="just" fontAlgn="ctr"/>
                      <a:r>
                        <a:rPr lang="zh-CN" altLang="en-US" sz="1800" b="0" i="0" u="none" strike="noStrike" dirty="0">
                          <a:solidFill>
                            <a:srgbClr val="000000"/>
                          </a:solidFill>
                          <a:effectLst/>
                          <a:latin typeface="楷体" pitchFamily="49" charset="-122"/>
                          <a:ea typeface="楷体" pitchFamily="49" charset="-122"/>
                        </a:rPr>
                        <a:t>所有者</a:t>
                      </a:r>
                      <a:r>
                        <a:rPr lang="zh-CN" altLang="en-US" sz="1800" b="0" i="0" u="none" strike="noStrike" dirty="0" smtClean="0">
                          <a:solidFill>
                            <a:srgbClr val="000000"/>
                          </a:solidFill>
                          <a:effectLst/>
                          <a:latin typeface="楷体" pitchFamily="49" charset="-122"/>
                          <a:ea typeface="楷体" pitchFamily="49" charset="-122"/>
                        </a:rPr>
                        <a:t>权益</a:t>
                      </a:r>
                      <a:endParaRPr lang="en-US" altLang="zh-CN" sz="1800" b="0" i="0" u="none" strike="noStrike" dirty="0" smtClean="0">
                        <a:solidFill>
                          <a:srgbClr val="000000"/>
                        </a:solidFill>
                        <a:effectLst/>
                        <a:latin typeface="楷体" pitchFamily="49" charset="-122"/>
                        <a:ea typeface="楷体" pitchFamily="49" charset="-122"/>
                      </a:endParaRPr>
                    </a:p>
                    <a:p>
                      <a:pPr algn="just" fontAlgn="ctr"/>
                      <a:r>
                        <a:rPr lang="zh-CN" altLang="en-US" sz="1800" b="0" i="0" u="none" strike="noStrike" dirty="0" smtClean="0">
                          <a:solidFill>
                            <a:srgbClr val="000000"/>
                          </a:solidFill>
                          <a:effectLst/>
                          <a:latin typeface="楷体" pitchFamily="49" charset="-122"/>
                          <a:ea typeface="楷体" pitchFamily="49" charset="-122"/>
                        </a:rPr>
                        <a:t>（</a:t>
                      </a:r>
                      <a:r>
                        <a:rPr lang="zh-CN" altLang="en-US" sz="1800" b="0" i="0" u="none" strike="noStrike" dirty="0">
                          <a:solidFill>
                            <a:srgbClr val="000000"/>
                          </a:solidFill>
                          <a:effectLst/>
                          <a:latin typeface="楷体" pitchFamily="49" charset="-122"/>
                          <a:ea typeface="楷体" pitchFamily="49" charset="-122"/>
                        </a:rPr>
                        <a:t>或股东权益）：</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zh-CN" altLang="en-US" sz="1800" b="0" i="0" u="none" strike="noStrike">
                          <a:solidFill>
                            <a:srgbClr val="000000"/>
                          </a:solidFill>
                          <a:effectLst/>
                          <a:latin typeface="楷体" pitchFamily="49" charset="-122"/>
                          <a:ea typeface="楷体" pitchFamily="49" charset="-122"/>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0735">
                <a:tc>
                  <a:txBody>
                    <a:bodyPr/>
                    <a:lstStyle/>
                    <a:p>
                      <a:pPr algn="just" fontAlgn="ctr"/>
                      <a:r>
                        <a:rPr lang="zh-CN" altLang="en-US" sz="1800" b="0" i="0" u="none" strike="noStrike">
                          <a:solidFill>
                            <a:srgbClr val="000000"/>
                          </a:solidFill>
                          <a:effectLst/>
                          <a:latin typeface="楷体" pitchFamily="49" charset="-122"/>
                          <a:ea typeface="楷体" pitchFamily="49" charset="-122"/>
                        </a:rPr>
                        <a:t>  实收资本（或股本）</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US" altLang="zh-CN" sz="1800" b="0" i="0" u="none" strike="noStrike">
                          <a:solidFill>
                            <a:srgbClr val="000000"/>
                          </a:solidFill>
                          <a:effectLst/>
                          <a:latin typeface="楷体" pitchFamily="49" charset="-122"/>
                          <a:ea typeface="楷体" pitchFamily="49" charset="-122"/>
                        </a:rPr>
                        <a:t>20 000 000.00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0735">
                <a:tc>
                  <a:txBody>
                    <a:bodyPr/>
                    <a:lstStyle/>
                    <a:p>
                      <a:pPr algn="just" fontAlgn="ctr"/>
                      <a:r>
                        <a:rPr lang="zh-CN" altLang="en-US" sz="1800" b="0" i="0" u="none" strike="noStrike">
                          <a:solidFill>
                            <a:srgbClr val="000000"/>
                          </a:solidFill>
                          <a:effectLst/>
                          <a:latin typeface="楷体" pitchFamily="49" charset="-122"/>
                          <a:ea typeface="楷体" pitchFamily="49" charset="-122"/>
                        </a:rPr>
                        <a:t>  其他权益工具</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zh-CN" altLang="en-US" sz="1800" b="0" i="0" u="none" strike="noStrike">
                          <a:solidFill>
                            <a:srgbClr val="000000"/>
                          </a:solidFill>
                          <a:effectLst/>
                          <a:latin typeface="楷体" pitchFamily="49" charset="-122"/>
                          <a:ea typeface="楷体" pitchFamily="49" charset="-122"/>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0735">
                <a:tc>
                  <a:txBody>
                    <a:bodyPr/>
                    <a:lstStyle/>
                    <a:p>
                      <a:pPr algn="just" fontAlgn="ctr"/>
                      <a:r>
                        <a:rPr lang="zh-CN" altLang="en-US" sz="1800" b="0" i="0" u="none" strike="noStrike">
                          <a:solidFill>
                            <a:srgbClr val="000000"/>
                          </a:solidFill>
                          <a:effectLst/>
                          <a:latin typeface="楷体" pitchFamily="49" charset="-122"/>
                          <a:ea typeface="楷体" pitchFamily="49" charset="-122"/>
                        </a:rPr>
                        <a:t>    其中：优先股</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zh-CN" altLang="en-US" sz="1800" b="0" i="0" u="none" strike="noStrike">
                          <a:solidFill>
                            <a:srgbClr val="000000"/>
                          </a:solidFill>
                          <a:effectLst/>
                          <a:latin typeface="楷体" pitchFamily="49" charset="-122"/>
                          <a:ea typeface="楷体" pitchFamily="49" charset="-122"/>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0735">
                <a:tc>
                  <a:txBody>
                    <a:bodyPr/>
                    <a:lstStyle/>
                    <a:p>
                      <a:pPr algn="just" fontAlgn="ctr"/>
                      <a:r>
                        <a:rPr lang="zh-CN" altLang="en-US" sz="1800" b="0" i="0" u="none" strike="noStrike">
                          <a:solidFill>
                            <a:srgbClr val="000000"/>
                          </a:solidFill>
                          <a:effectLst/>
                          <a:latin typeface="楷体" pitchFamily="49" charset="-122"/>
                          <a:ea typeface="楷体" pitchFamily="49" charset="-122"/>
                        </a:rPr>
                        <a:t>          永续债</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zh-CN" altLang="en-US" sz="1800" b="0" i="0" u="none" strike="noStrike">
                          <a:solidFill>
                            <a:srgbClr val="000000"/>
                          </a:solidFill>
                          <a:effectLst/>
                          <a:latin typeface="楷体" pitchFamily="49" charset="-122"/>
                          <a:ea typeface="楷体" pitchFamily="49" charset="-122"/>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0735">
                <a:tc>
                  <a:txBody>
                    <a:bodyPr/>
                    <a:lstStyle/>
                    <a:p>
                      <a:pPr algn="just" fontAlgn="ctr"/>
                      <a:r>
                        <a:rPr lang="zh-CN" altLang="en-US" sz="1800" b="0" i="0" u="none" strike="noStrike">
                          <a:solidFill>
                            <a:srgbClr val="000000"/>
                          </a:solidFill>
                          <a:effectLst/>
                          <a:latin typeface="楷体" pitchFamily="49" charset="-122"/>
                          <a:ea typeface="楷体" pitchFamily="49" charset="-122"/>
                        </a:rPr>
                        <a:t>  资本公积</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zh-CN" altLang="en-US" sz="1800" b="0" i="0" u="none" strike="noStrike">
                          <a:solidFill>
                            <a:srgbClr val="000000"/>
                          </a:solidFill>
                          <a:effectLst/>
                          <a:latin typeface="楷体" pitchFamily="49" charset="-122"/>
                          <a:ea typeface="楷体" pitchFamily="49" charset="-122"/>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0735">
                <a:tc>
                  <a:txBody>
                    <a:bodyPr/>
                    <a:lstStyle/>
                    <a:p>
                      <a:pPr algn="just" fontAlgn="ctr"/>
                      <a:r>
                        <a:rPr lang="zh-CN" altLang="en-US" sz="1800" b="0" i="0" u="none" strike="noStrike">
                          <a:solidFill>
                            <a:srgbClr val="000000"/>
                          </a:solidFill>
                          <a:effectLst/>
                          <a:latin typeface="楷体" pitchFamily="49" charset="-122"/>
                          <a:ea typeface="楷体" pitchFamily="49" charset="-122"/>
                        </a:rPr>
                        <a:t>  减：库存股</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zh-CN" altLang="en-US" sz="1800" b="0" i="0" u="none" strike="noStrike">
                          <a:solidFill>
                            <a:srgbClr val="000000"/>
                          </a:solidFill>
                          <a:effectLst/>
                          <a:latin typeface="楷体" pitchFamily="49" charset="-122"/>
                          <a:ea typeface="楷体" pitchFamily="49" charset="-122"/>
                        </a:rPr>
                        <a:t>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0735">
                <a:tc>
                  <a:txBody>
                    <a:bodyPr/>
                    <a:lstStyle/>
                    <a:p>
                      <a:pPr algn="just" fontAlgn="ctr"/>
                      <a:r>
                        <a:rPr lang="zh-CN" altLang="en-US" sz="1800" b="0" i="0" u="none" strike="noStrike">
                          <a:solidFill>
                            <a:srgbClr val="000000"/>
                          </a:solidFill>
                          <a:effectLst/>
                          <a:latin typeface="楷体" pitchFamily="49" charset="-122"/>
                          <a:ea typeface="楷体" pitchFamily="49" charset="-122"/>
                        </a:rPr>
                        <a:t>  其他综合收益</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zh-CN" altLang="en-US" sz="1800" b="0" i="0" u="none" strike="noStrike">
                          <a:solidFill>
                            <a:srgbClr val="000000"/>
                          </a:solidFill>
                          <a:effectLst/>
                          <a:latin typeface="楷体" pitchFamily="49" charset="-122"/>
                          <a:ea typeface="楷体" pitchFamily="49" charset="-122"/>
                        </a:rPr>
                        <a:t> </a:t>
                      </a:r>
                      <a:r>
                        <a:rPr lang="en-US" altLang="zh-CN" sz="1800" b="0" i="0" u="none" strike="noStrike">
                          <a:solidFill>
                            <a:srgbClr val="000000"/>
                          </a:solidFill>
                          <a:effectLst/>
                          <a:latin typeface="楷体" pitchFamily="49" charset="-122"/>
                          <a:ea typeface="楷体" pitchFamily="49" charset="-122"/>
                        </a:rPr>
                        <a:t>156 750.00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0735">
                <a:tc>
                  <a:txBody>
                    <a:bodyPr/>
                    <a:lstStyle/>
                    <a:p>
                      <a:pPr algn="just" fontAlgn="ctr"/>
                      <a:r>
                        <a:rPr lang="zh-CN" altLang="en-US" sz="1800" b="0" i="0" u="none" strike="noStrike">
                          <a:solidFill>
                            <a:srgbClr val="000000"/>
                          </a:solidFill>
                          <a:effectLst/>
                          <a:latin typeface="楷体" pitchFamily="49" charset="-122"/>
                          <a:ea typeface="楷体" pitchFamily="49" charset="-122"/>
                        </a:rPr>
                        <a:t>  盈余公积</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US" altLang="zh-CN" sz="1800" b="0" i="0" u="none" strike="noStrike">
                          <a:solidFill>
                            <a:srgbClr val="000000"/>
                          </a:solidFill>
                          <a:effectLst/>
                          <a:latin typeface="楷体" pitchFamily="49" charset="-122"/>
                          <a:ea typeface="楷体" pitchFamily="49" charset="-122"/>
                        </a:rPr>
                        <a:t>2 257 659.90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0735">
                <a:tc>
                  <a:txBody>
                    <a:bodyPr/>
                    <a:lstStyle/>
                    <a:p>
                      <a:pPr algn="just" fontAlgn="ctr"/>
                      <a:r>
                        <a:rPr lang="zh-CN" altLang="en-US" sz="1800" b="0" i="0" u="none" strike="noStrike">
                          <a:solidFill>
                            <a:srgbClr val="000000"/>
                          </a:solidFill>
                          <a:effectLst/>
                          <a:latin typeface="楷体" pitchFamily="49" charset="-122"/>
                          <a:ea typeface="楷体" pitchFamily="49" charset="-122"/>
                        </a:rPr>
                        <a:t>  未分配利润</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en-US" altLang="zh-CN" sz="1800" b="0" i="0" u="none" strike="noStrike" dirty="0">
                          <a:solidFill>
                            <a:srgbClr val="000000"/>
                          </a:solidFill>
                          <a:effectLst/>
                          <a:latin typeface="楷体" pitchFamily="49" charset="-122"/>
                          <a:ea typeface="楷体" pitchFamily="49" charset="-122"/>
                        </a:rPr>
                        <a:t>20 318 939.02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1" name="矩形 10"/>
          <p:cNvSpPr/>
          <p:nvPr/>
        </p:nvSpPr>
        <p:spPr>
          <a:xfrm>
            <a:off x="6109704" y="702420"/>
            <a:ext cx="2149948" cy="400110"/>
          </a:xfrm>
          <a:prstGeom prst="rect">
            <a:avLst/>
          </a:prstGeom>
        </p:spPr>
        <p:txBody>
          <a:bodyPr wrap="none">
            <a:spAutoFit/>
          </a:bodyPr>
          <a:lstStyle/>
          <a:p>
            <a:r>
              <a:rPr lang="zh-CN" altLang="en-US" sz="2000" dirty="0" smtClean="0">
                <a:latin typeface="微软雅黑" pitchFamily="34" charset="-122"/>
                <a:ea typeface="微软雅黑" pitchFamily="34" charset="-122"/>
              </a:rPr>
              <a:t>资产负债表</a:t>
            </a:r>
            <a:r>
              <a:rPr lang="en-US" altLang="zh-CN" sz="2000" dirty="0" smtClean="0">
                <a:latin typeface="微软雅黑" pitchFamily="34" charset="-122"/>
                <a:ea typeface="微软雅黑" pitchFamily="34" charset="-122"/>
              </a:rPr>
              <a:t>(</a:t>
            </a:r>
            <a:r>
              <a:rPr lang="zh-CN" altLang="en-US" sz="2000" dirty="0" smtClean="0">
                <a:latin typeface="微软雅黑" pitchFamily="34" charset="-122"/>
                <a:ea typeface="微软雅黑" pitchFamily="34" charset="-122"/>
              </a:rPr>
              <a:t>简表</a:t>
            </a:r>
            <a:r>
              <a:rPr lang="en-US" altLang="zh-CN" sz="2000" dirty="0" smtClean="0">
                <a:latin typeface="微软雅黑" pitchFamily="34" charset="-122"/>
                <a:ea typeface="微软雅黑" pitchFamily="34" charset="-122"/>
              </a:rPr>
              <a:t>)</a:t>
            </a:r>
            <a:endParaRPr lang="zh-CN" altLang="en-US" sz="2000" dirty="0">
              <a:latin typeface="微软雅黑" pitchFamily="34" charset="-122"/>
              <a:ea typeface="微软雅黑" pitchFamily="34" charset="-122"/>
            </a:endParaRPr>
          </a:p>
        </p:txBody>
      </p:sp>
      <p:grpSp>
        <p:nvGrpSpPr>
          <p:cNvPr id="14" name="组合 13"/>
          <p:cNvGrpSpPr/>
          <p:nvPr/>
        </p:nvGrpSpPr>
        <p:grpSpPr>
          <a:xfrm>
            <a:off x="4870134" y="2235200"/>
            <a:ext cx="2761700" cy="2686756"/>
            <a:chOff x="4762628" y="1518049"/>
            <a:chExt cx="2761700" cy="2686756"/>
          </a:xfrm>
        </p:grpSpPr>
        <p:cxnSp>
          <p:nvCxnSpPr>
            <p:cNvPr id="15" name="直接箭头连接符 14"/>
            <p:cNvCxnSpPr/>
            <p:nvPr/>
          </p:nvCxnSpPr>
          <p:spPr>
            <a:xfrm flipV="1">
              <a:off x="4762628" y="1518049"/>
              <a:ext cx="2625688" cy="96953"/>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直接箭头连接符 15"/>
            <p:cNvCxnSpPr/>
            <p:nvPr/>
          </p:nvCxnSpPr>
          <p:spPr>
            <a:xfrm>
              <a:off x="4762628" y="2067694"/>
              <a:ext cx="2761700" cy="1516222"/>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8" name="直接箭头连接符 17"/>
            <p:cNvCxnSpPr/>
            <p:nvPr/>
          </p:nvCxnSpPr>
          <p:spPr>
            <a:xfrm>
              <a:off x="4762628" y="2489420"/>
              <a:ext cx="2704920" cy="1399296"/>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9" name="直接箭头连接符 18"/>
            <p:cNvCxnSpPr/>
            <p:nvPr/>
          </p:nvCxnSpPr>
          <p:spPr>
            <a:xfrm>
              <a:off x="4762628" y="2935562"/>
              <a:ext cx="2625688" cy="1269243"/>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2728509787"/>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表格 17"/>
          <p:cNvGraphicFramePr>
            <a:graphicFrameLocks noGrp="1"/>
          </p:cNvGraphicFramePr>
          <p:nvPr>
            <p:extLst>
              <p:ext uri="{D42A27DB-BD31-4B8C-83A1-F6EECF244321}">
                <p14:modId xmlns:p14="http://schemas.microsoft.com/office/powerpoint/2010/main" val="277260170"/>
              </p:ext>
            </p:extLst>
          </p:nvPr>
        </p:nvGraphicFramePr>
        <p:xfrm>
          <a:off x="251520" y="411510"/>
          <a:ext cx="8712968" cy="4614796"/>
        </p:xfrm>
        <a:graphic>
          <a:graphicData uri="http://schemas.openxmlformats.org/drawingml/2006/table">
            <a:tbl>
              <a:tblPr/>
              <a:tblGrid>
                <a:gridCol w="2160240"/>
                <a:gridCol w="1224136"/>
                <a:gridCol w="504056"/>
                <a:gridCol w="3096344"/>
                <a:gridCol w="1224136"/>
                <a:gridCol w="504056"/>
              </a:tblGrid>
              <a:tr h="164780">
                <a:tc>
                  <a:txBody>
                    <a:bodyPr/>
                    <a:lstStyle/>
                    <a:p>
                      <a:pPr algn="ctr" fontAlgn="ctr"/>
                      <a:r>
                        <a:rPr lang="zh-CN" altLang="en-US" sz="1400" b="0" i="0" u="none" strike="noStrike" dirty="0">
                          <a:solidFill>
                            <a:srgbClr val="000000"/>
                          </a:solidFill>
                          <a:effectLst/>
                          <a:latin typeface="楷体" pitchFamily="49" charset="-122"/>
                          <a:ea typeface="楷体" pitchFamily="49" charset="-122"/>
                        </a:rPr>
                        <a:t>资产</a:t>
                      </a:r>
                    </a:p>
                  </a:txBody>
                  <a:tcPr marL="3915" marR="3915" marT="3915"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400" b="0" i="0" u="none" strike="noStrike">
                          <a:solidFill>
                            <a:srgbClr val="000000"/>
                          </a:solidFill>
                          <a:effectLst/>
                          <a:latin typeface="楷体" pitchFamily="49" charset="-122"/>
                          <a:ea typeface="楷体" pitchFamily="49" charset="-122"/>
                        </a:rPr>
                        <a:t>期末余额</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400" b="0" i="0" u="none" strike="noStrike">
                          <a:solidFill>
                            <a:srgbClr val="000000"/>
                          </a:solidFill>
                          <a:effectLst/>
                          <a:latin typeface="楷体" pitchFamily="49" charset="-122"/>
                          <a:ea typeface="楷体" pitchFamily="49" charset="-122"/>
                        </a:rPr>
                        <a:t>年初余额</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400" b="0" i="0" u="none" strike="noStrike">
                          <a:solidFill>
                            <a:srgbClr val="000000"/>
                          </a:solidFill>
                          <a:effectLst/>
                          <a:latin typeface="楷体" pitchFamily="49" charset="-122"/>
                          <a:ea typeface="楷体" pitchFamily="49" charset="-122"/>
                        </a:rPr>
                        <a:t>负债和所有者权益（或股东权益）</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400" b="0" i="0" u="none" strike="noStrike">
                          <a:solidFill>
                            <a:srgbClr val="000000"/>
                          </a:solidFill>
                          <a:effectLst/>
                          <a:latin typeface="楷体" pitchFamily="49" charset="-122"/>
                          <a:ea typeface="楷体" pitchFamily="49" charset="-122"/>
                        </a:rPr>
                        <a:t>期末余额</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400" b="0" i="0" u="none" strike="noStrike">
                          <a:solidFill>
                            <a:srgbClr val="000000"/>
                          </a:solidFill>
                          <a:effectLst/>
                          <a:latin typeface="楷体" pitchFamily="49" charset="-122"/>
                          <a:ea typeface="楷体" pitchFamily="49" charset="-122"/>
                        </a:rPr>
                        <a:t>年初余额</a:t>
                      </a:r>
                    </a:p>
                  </a:txBody>
                  <a:tcPr marL="3915" marR="3915" marT="391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6941">
                <a:tc>
                  <a:txBody>
                    <a:bodyPr/>
                    <a:lstStyle/>
                    <a:p>
                      <a:pPr algn="just" fontAlgn="ctr"/>
                      <a:r>
                        <a:rPr lang="zh-CN" altLang="en-US" sz="1400" b="0" i="0" u="none" strike="noStrike" dirty="0">
                          <a:solidFill>
                            <a:srgbClr val="000000"/>
                          </a:solidFill>
                          <a:effectLst/>
                          <a:latin typeface="楷体" pitchFamily="49" charset="-122"/>
                          <a:ea typeface="楷体" pitchFamily="49" charset="-122"/>
                        </a:rPr>
                        <a:t>流动资产：</a:t>
                      </a:r>
                    </a:p>
                  </a:txBody>
                  <a:tcPr marL="3915" marR="3915" marT="3915"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流动负债：</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3915" marR="3915" marT="391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6941">
                <a:tc>
                  <a:txBody>
                    <a:bodyPr/>
                    <a:lstStyle/>
                    <a:p>
                      <a:pPr algn="just" fontAlgn="ctr"/>
                      <a:r>
                        <a:rPr lang="zh-CN" altLang="en-US" sz="1400" b="0" i="0" u="none" strike="noStrike">
                          <a:solidFill>
                            <a:srgbClr val="000000"/>
                          </a:solidFill>
                          <a:effectLst/>
                          <a:latin typeface="楷体" pitchFamily="49" charset="-122"/>
                          <a:ea typeface="楷体" pitchFamily="49" charset="-122"/>
                        </a:rPr>
                        <a:t>  货币资金</a:t>
                      </a:r>
                    </a:p>
                  </a:txBody>
                  <a:tcPr marL="3915" marR="3915" marT="3915"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en-US" altLang="zh-CN" sz="1400" b="0" i="0" u="none" strike="noStrike">
                          <a:solidFill>
                            <a:srgbClr val="000000"/>
                          </a:solidFill>
                          <a:effectLst/>
                          <a:latin typeface="楷体" pitchFamily="49" charset="-122"/>
                          <a:ea typeface="楷体" pitchFamily="49" charset="-122"/>
                        </a:rPr>
                        <a:t>6 022 321.35</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endParaRPr lang="en-US" altLang="zh-CN" sz="1400" b="0" i="0" u="none" strike="noStrike" dirty="0">
                        <a:solidFill>
                          <a:srgbClr val="000000"/>
                        </a:solidFill>
                        <a:effectLst/>
                        <a:latin typeface="楷体" pitchFamily="49" charset="-122"/>
                        <a:ea typeface="楷体" pitchFamily="49" charset="-122"/>
                      </a:endParaRP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just" fontAlgn="ctr"/>
                      <a:r>
                        <a:rPr lang="zh-CN" altLang="en-US" sz="1400" b="0" i="0" u="none" strike="noStrike" dirty="0">
                          <a:solidFill>
                            <a:srgbClr val="000000"/>
                          </a:solidFill>
                          <a:effectLst/>
                          <a:latin typeface="楷体" pitchFamily="49" charset="-122"/>
                          <a:ea typeface="楷体" pitchFamily="49" charset="-122"/>
                        </a:rPr>
                        <a:t>  应付票据及应付账款</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400" b="0" i="0" u="none" strike="noStrike" dirty="0">
                          <a:solidFill>
                            <a:srgbClr val="000000"/>
                          </a:solidFill>
                          <a:effectLst/>
                          <a:latin typeface="楷体" pitchFamily="49" charset="-122"/>
                          <a:ea typeface="楷体" pitchFamily="49" charset="-122"/>
                        </a:rPr>
                        <a:t>5 670 114.00</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endParaRPr lang="en-US" altLang="zh-CN" sz="1400" b="0" i="0" u="none" strike="noStrike" dirty="0">
                        <a:solidFill>
                          <a:srgbClr val="000000"/>
                        </a:solidFill>
                        <a:effectLst/>
                        <a:latin typeface="楷体" pitchFamily="49" charset="-122"/>
                        <a:ea typeface="楷体" pitchFamily="49" charset="-122"/>
                      </a:endParaRPr>
                    </a:p>
                  </a:txBody>
                  <a:tcPr marL="3915" marR="3915" marT="391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6941">
                <a:tc>
                  <a:txBody>
                    <a:bodyPr/>
                    <a:lstStyle/>
                    <a:p>
                      <a:pPr algn="just" fontAlgn="ctr"/>
                      <a:r>
                        <a:rPr lang="zh-CN" altLang="en-US" sz="1400" b="0" i="0" u="none" strike="noStrike">
                          <a:solidFill>
                            <a:srgbClr val="000000"/>
                          </a:solidFill>
                          <a:effectLst/>
                          <a:latin typeface="楷体" pitchFamily="49" charset="-122"/>
                          <a:ea typeface="楷体" pitchFamily="49" charset="-122"/>
                        </a:rPr>
                        <a:t>  交易性金融资产</a:t>
                      </a:r>
                    </a:p>
                  </a:txBody>
                  <a:tcPr marL="3915" marR="3915" marT="3915"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r>
                        <a:rPr lang="en-US" altLang="zh-CN" sz="1400" b="0" i="0" u="none" strike="noStrike">
                          <a:solidFill>
                            <a:srgbClr val="000000"/>
                          </a:solidFill>
                          <a:effectLst/>
                          <a:latin typeface="楷体" pitchFamily="49" charset="-122"/>
                          <a:ea typeface="楷体" pitchFamily="49" charset="-122"/>
                        </a:rPr>
                        <a:t>681 600.00</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ctr"/>
                      <a:endParaRPr lang="zh-CN" altLang="en-US" sz="1400" b="0" i="0" u="none" strike="noStrike" dirty="0">
                        <a:solidFill>
                          <a:srgbClr val="000000"/>
                        </a:solidFill>
                        <a:effectLst/>
                        <a:latin typeface="楷体" pitchFamily="49" charset="-122"/>
                        <a:ea typeface="楷体" pitchFamily="49" charset="-122"/>
                      </a:endParaRP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just" fontAlgn="ctr"/>
                      <a:r>
                        <a:rPr lang="zh-CN" altLang="en-US" sz="1400" b="0" i="0" u="none" strike="noStrike" dirty="0">
                          <a:solidFill>
                            <a:srgbClr val="000000"/>
                          </a:solidFill>
                          <a:effectLst/>
                          <a:latin typeface="楷体" pitchFamily="49" charset="-122"/>
                          <a:ea typeface="楷体" pitchFamily="49" charset="-122"/>
                        </a:rPr>
                        <a:t>  预收款项</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dirty="0">
                          <a:solidFill>
                            <a:srgbClr val="000000"/>
                          </a:solidFill>
                          <a:effectLst/>
                          <a:latin typeface="楷体" pitchFamily="49" charset="-122"/>
                          <a:ea typeface="楷体" pitchFamily="49" charset="-122"/>
                        </a:rPr>
                        <a:t> </a:t>
                      </a:r>
                      <a:r>
                        <a:rPr lang="en-US" altLang="zh-CN" sz="1400" b="0" i="0" u="none" strike="noStrike" dirty="0">
                          <a:solidFill>
                            <a:srgbClr val="000000"/>
                          </a:solidFill>
                          <a:effectLst/>
                          <a:latin typeface="楷体" pitchFamily="49" charset="-122"/>
                          <a:ea typeface="楷体" pitchFamily="49" charset="-122"/>
                        </a:rPr>
                        <a:t>330 000.00</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endParaRPr lang="zh-CN" altLang="en-US" sz="1400" b="0" i="0" u="none" strike="noStrike" dirty="0">
                        <a:solidFill>
                          <a:srgbClr val="000000"/>
                        </a:solidFill>
                        <a:effectLst/>
                        <a:latin typeface="楷体" pitchFamily="49" charset="-122"/>
                        <a:ea typeface="楷体" pitchFamily="49" charset="-122"/>
                      </a:endParaRPr>
                    </a:p>
                  </a:txBody>
                  <a:tcPr marL="3915" marR="3915" marT="391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6941">
                <a:tc>
                  <a:txBody>
                    <a:bodyPr/>
                    <a:lstStyle/>
                    <a:p>
                      <a:pPr algn="just" fontAlgn="ctr"/>
                      <a:r>
                        <a:rPr lang="zh-CN" altLang="en-US" sz="1400" b="0" i="0" u="none" strike="noStrike" dirty="0">
                          <a:solidFill>
                            <a:srgbClr val="000000"/>
                          </a:solidFill>
                          <a:effectLst/>
                          <a:latin typeface="楷体" pitchFamily="49" charset="-122"/>
                          <a:ea typeface="楷体" pitchFamily="49" charset="-122"/>
                        </a:rPr>
                        <a:t>  应收票据及应收账款</a:t>
                      </a:r>
                    </a:p>
                  </a:txBody>
                  <a:tcPr marL="3915" marR="3915" marT="3915"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400" b="0" i="0" u="none" strike="noStrike">
                          <a:solidFill>
                            <a:srgbClr val="000000"/>
                          </a:solidFill>
                          <a:effectLst/>
                          <a:latin typeface="楷体" pitchFamily="49" charset="-122"/>
                          <a:ea typeface="楷体" pitchFamily="49" charset="-122"/>
                        </a:rPr>
                        <a:t>1 829 184.00</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endParaRPr lang="zh-CN" altLang="en-US" sz="1400" b="0" i="0" u="none" strike="noStrike" dirty="0">
                        <a:solidFill>
                          <a:srgbClr val="000000"/>
                        </a:solidFill>
                        <a:effectLst/>
                        <a:latin typeface="楷体" pitchFamily="49" charset="-122"/>
                        <a:ea typeface="楷体" pitchFamily="49" charset="-122"/>
                      </a:endParaRP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dirty="0">
                          <a:solidFill>
                            <a:srgbClr val="000000"/>
                          </a:solidFill>
                          <a:effectLst/>
                          <a:latin typeface="楷体" pitchFamily="49" charset="-122"/>
                          <a:ea typeface="楷体" pitchFamily="49" charset="-122"/>
                        </a:rPr>
                        <a:t>  应付职工薪酬</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dirty="0">
                          <a:solidFill>
                            <a:srgbClr val="000000"/>
                          </a:solidFill>
                          <a:effectLst/>
                          <a:latin typeface="楷体" pitchFamily="49" charset="-122"/>
                          <a:ea typeface="楷体" pitchFamily="49" charset="-122"/>
                        </a:rPr>
                        <a:t> </a:t>
                      </a:r>
                      <a:r>
                        <a:rPr lang="en-US" altLang="zh-CN" sz="1400" b="0" i="0" u="none" strike="noStrike" dirty="0">
                          <a:solidFill>
                            <a:srgbClr val="000000"/>
                          </a:solidFill>
                          <a:effectLst/>
                          <a:latin typeface="楷体" pitchFamily="49" charset="-122"/>
                          <a:ea typeface="楷体" pitchFamily="49" charset="-122"/>
                        </a:rPr>
                        <a:t>505 086.24</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endParaRPr lang="zh-CN" altLang="en-US" sz="1400" b="0" i="0" u="none" strike="noStrike">
                        <a:solidFill>
                          <a:srgbClr val="000000"/>
                        </a:solidFill>
                        <a:effectLst/>
                        <a:latin typeface="楷体" pitchFamily="49" charset="-122"/>
                        <a:ea typeface="楷体" pitchFamily="49" charset="-122"/>
                      </a:endParaRPr>
                    </a:p>
                  </a:txBody>
                  <a:tcPr marL="3915" marR="3915" marT="391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6941">
                <a:tc>
                  <a:txBody>
                    <a:bodyPr/>
                    <a:lstStyle/>
                    <a:p>
                      <a:pPr algn="just" fontAlgn="ctr"/>
                      <a:r>
                        <a:rPr lang="zh-CN" altLang="en-US" sz="1400" b="0" i="0" u="none" strike="noStrike" dirty="0">
                          <a:solidFill>
                            <a:srgbClr val="000000"/>
                          </a:solidFill>
                          <a:effectLst/>
                          <a:latin typeface="楷体" pitchFamily="49" charset="-122"/>
                          <a:ea typeface="楷体" pitchFamily="49" charset="-122"/>
                        </a:rPr>
                        <a:t>  预付款项</a:t>
                      </a:r>
                    </a:p>
                  </a:txBody>
                  <a:tcPr marL="3915" marR="3915" marT="3915"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dirty="0">
                          <a:solidFill>
                            <a:srgbClr val="000000"/>
                          </a:solidFill>
                          <a:effectLst/>
                          <a:latin typeface="楷体" pitchFamily="49" charset="-122"/>
                          <a:ea typeface="楷体" pitchFamily="49" charset="-122"/>
                        </a:rPr>
                        <a:t> </a:t>
                      </a:r>
                      <a:r>
                        <a:rPr lang="en-US" altLang="zh-CN" sz="1400" b="0" i="0" u="none" strike="noStrike" dirty="0">
                          <a:solidFill>
                            <a:srgbClr val="000000"/>
                          </a:solidFill>
                          <a:effectLst/>
                          <a:latin typeface="楷体" pitchFamily="49" charset="-122"/>
                          <a:ea typeface="楷体" pitchFamily="49" charset="-122"/>
                        </a:rPr>
                        <a:t>265 550.00</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endParaRPr lang="en-US" altLang="zh-CN" sz="1400" b="0" i="0" u="none" strike="noStrike">
                        <a:solidFill>
                          <a:srgbClr val="000000"/>
                        </a:solidFill>
                        <a:effectLst/>
                        <a:latin typeface="楷体" pitchFamily="49" charset="-122"/>
                        <a:ea typeface="楷体" pitchFamily="49" charset="-122"/>
                      </a:endParaRP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dirty="0">
                          <a:solidFill>
                            <a:srgbClr val="000000"/>
                          </a:solidFill>
                          <a:effectLst/>
                          <a:latin typeface="楷体" pitchFamily="49" charset="-122"/>
                          <a:ea typeface="楷体" pitchFamily="49" charset="-122"/>
                        </a:rPr>
                        <a:t>  应交税费</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dirty="0">
                          <a:solidFill>
                            <a:srgbClr val="000000"/>
                          </a:solidFill>
                          <a:effectLst/>
                          <a:latin typeface="楷体" pitchFamily="49" charset="-122"/>
                          <a:ea typeface="楷体" pitchFamily="49" charset="-122"/>
                        </a:rPr>
                        <a:t> </a:t>
                      </a:r>
                      <a:r>
                        <a:rPr lang="en-US" altLang="zh-CN" sz="1400" b="0" i="0" u="none" strike="noStrike" dirty="0">
                          <a:solidFill>
                            <a:srgbClr val="000000"/>
                          </a:solidFill>
                          <a:effectLst/>
                          <a:latin typeface="楷体" pitchFamily="49" charset="-122"/>
                          <a:ea typeface="楷体" pitchFamily="49" charset="-122"/>
                        </a:rPr>
                        <a:t>754 003.32</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endParaRPr lang="en-US" altLang="zh-CN" sz="1400" b="0" i="0" u="none" strike="noStrike">
                        <a:solidFill>
                          <a:srgbClr val="000000"/>
                        </a:solidFill>
                        <a:effectLst/>
                        <a:latin typeface="楷体" pitchFamily="49" charset="-122"/>
                        <a:ea typeface="楷体" pitchFamily="49" charset="-122"/>
                      </a:endParaRPr>
                    </a:p>
                  </a:txBody>
                  <a:tcPr marL="3915" marR="3915" marT="391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6941">
                <a:tc>
                  <a:txBody>
                    <a:bodyPr/>
                    <a:lstStyle/>
                    <a:p>
                      <a:pPr algn="just" fontAlgn="ctr"/>
                      <a:r>
                        <a:rPr lang="zh-CN" altLang="en-US" sz="1400" b="0" i="0" u="none" strike="noStrike" dirty="0">
                          <a:solidFill>
                            <a:srgbClr val="000000"/>
                          </a:solidFill>
                          <a:effectLst/>
                          <a:latin typeface="楷体" pitchFamily="49" charset="-122"/>
                          <a:ea typeface="楷体" pitchFamily="49" charset="-122"/>
                        </a:rPr>
                        <a:t>  存货</a:t>
                      </a:r>
                    </a:p>
                  </a:txBody>
                  <a:tcPr marL="3915" marR="3915" marT="3915"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400" b="0" i="0" u="none" strike="noStrike">
                          <a:solidFill>
                            <a:srgbClr val="000000"/>
                          </a:solidFill>
                          <a:effectLst/>
                          <a:latin typeface="楷体" pitchFamily="49" charset="-122"/>
                          <a:ea typeface="楷体" pitchFamily="49" charset="-122"/>
                        </a:rPr>
                        <a:t>3 465 116.26</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endParaRPr lang="en-US" altLang="zh-CN" sz="1400" b="0" i="0" u="none" strike="noStrike" dirty="0">
                        <a:solidFill>
                          <a:srgbClr val="000000"/>
                        </a:solidFill>
                        <a:effectLst/>
                        <a:latin typeface="楷体" pitchFamily="49" charset="-122"/>
                        <a:ea typeface="楷体" pitchFamily="49" charset="-122"/>
                      </a:endParaRP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dirty="0">
                          <a:solidFill>
                            <a:srgbClr val="000000"/>
                          </a:solidFill>
                          <a:effectLst/>
                          <a:latin typeface="楷体" pitchFamily="49" charset="-122"/>
                          <a:ea typeface="楷体" pitchFamily="49" charset="-122"/>
                        </a:rPr>
                        <a:t>    流动负债合计</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400" b="0" i="0" u="none" strike="noStrike" dirty="0">
                          <a:solidFill>
                            <a:srgbClr val="000000"/>
                          </a:solidFill>
                          <a:effectLst/>
                          <a:latin typeface="楷体" pitchFamily="49" charset="-122"/>
                          <a:ea typeface="楷体" pitchFamily="49" charset="-122"/>
                        </a:rPr>
                        <a:t>7 259 203.56</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endParaRPr lang="en-US" altLang="zh-CN" sz="1400" b="0" i="0" u="none" strike="noStrike" dirty="0">
                        <a:solidFill>
                          <a:srgbClr val="000000"/>
                        </a:solidFill>
                        <a:effectLst/>
                        <a:latin typeface="楷体" pitchFamily="49" charset="-122"/>
                        <a:ea typeface="楷体" pitchFamily="49" charset="-122"/>
                      </a:endParaRPr>
                    </a:p>
                  </a:txBody>
                  <a:tcPr marL="3915" marR="3915" marT="391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556">
                <a:tc>
                  <a:txBody>
                    <a:bodyPr/>
                    <a:lstStyle/>
                    <a:p>
                      <a:pPr algn="just" fontAlgn="ctr"/>
                      <a:r>
                        <a:rPr lang="zh-CN" altLang="en-US" sz="1400" b="0" i="0" u="none" strike="noStrike" dirty="0">
                          <a:solidFill>
                            <a:srgbClr val="000000"/>
                          </a:solidFill>
                          <a:effectLst/>
                          <a:latin typeface="楷体" pitchFamily="49" charset="-122"/>
                          <a:ea typeface="楷体" pitchFamily="49" charset="-122"/>
                        </a:rPr>
                        <a:t>    流动资产合计</a:t>
                      </a:r>
                    </a:p>
                  </a:txBody>
                  <a:tcPr marL="3915" marR="3915" marT="3915"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400" b="0" i="0" u="none" strike="noStrike" dirty="0">
                          <a:solidFill>
                            <a:srgbClr val="000000"/>
                          </a:solidFill>
                          <a:effectLst/>
                          <a:latin typeface="楷体" pitchFamily="49" charset="-122"/>
                          <a:ea typeface="楷体" pitchFamily="49" charset="-122"/>
                        </a:rPr>
                        <a:t>12 263 771.61</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endParaRPr lang="zh-CN" altLang="en-US" sz="1400" b="0" i="0" u="none" strike="noStrike" dirty="0">
                        <a:solidFill>
                          <a:srgbClr val="000000"/>
                        </a:solidFill>
                        <a:effectLst/>
                        <a:latin typeface="楷体" pitchFamily="49" charset="-122"/>
                        <a:ea typeface="楷体" pitchFamily="49" charset="-122"/>
                      </a:endParaRP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dirty="0">
                          <a:solidFill>
                            <a:srgbClr val="000000"/>
                          </a:solidFill>
                          <a:effectLst/>
                          <a:latin typeface="楷体" pitchFamily="49" charset="-122"/>
                          <a:ea typeface="楷体" pitchFamily="49" charset="-122"/>
                        </a:rPr>
                        <a:t>非流动负债：</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dirty="0">
                          <a:solidFill>
                            <a:srgbClr val="000000"/>
                          </a:solidFill>
                          <a:effectLst/>
                          <a:latin typeface="楷体" pitchFamily="49" charset="-122"/>
                          <a:ea typeface="楷体" pitchFamily="49" charset="-122"/>
                        </a:rPr>
                        <a:t>　</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endParaRPr lang="zh-CN" altLang="en-US" sz="1400" dirty="0"/>
                    </a:p>
                  </a:txBody>
                  <a:tcPr marL="3915" marR="3915" marT="391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6941">
                <a:tc>
                  <a:txBody>
                    <a:bodyPr/>
                    <a:lstStyle/>
                    <a:p>
                      <a:pPr algn="just" fontAlgn="ctr"/>
                      <a:r>
                        <a:rPr lang="zh-CN" altLang="en-US" sz="1400" b="0" i="0" u="none" strike="noStrike" dirty="0">
                          <a:solidFill>
                            <a:srgbClr val="000000"/>
                          </a:solidFill>
                          <a:effectLst/>
                          <a:latin typeface="楷体" pitchFamily="49" charset="-122"/>
                          <a:ea typeface="楷体" pitchFamily="49" charset="-122"/>
                        </a:rPr>
                        <a:t>非流动资产：</a:t>
                      </a:r>
                    </a:p>
                  </a:txBody>
                  <a:tcPr marL="3915" marR="3915" marT="3915"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dirty="0">
                          <a:solidFill>
                            <a:srgbClr val="000000"/>
                          </a:solidFill>
                          <a:effectLst/>
                          <a:latin typeface="楷体" pitchFamily="49" charset="-122"/>
                          <a:ea typeface="楷体" pitchFamily="49" charset="-122"/>
                        </a:rPr>
                        <a:t>　</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endParaRPr lang="zh-CN" altLang="en-US" sz="1400" b="0" i="0" u="none" strike="noStrike" dirty="0">
                        <a:solidFill>
                          <a:srgbClr val="000000"/>
                        </a:solidFill>
                        <a:effectLst/>
                        <a:latin typeface="楷体" pitchFamily="49" charset="-122"/>
                        <a:ea typeface="楷体" pitchFamily="49" charset="-122"/>
                      </a:endParaRP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dirty="0">
                          <a:solidFill>
                            <a:srgbClr val="000000"/>
                          </a:solidFill>
                          <a:effectLst/>
                          <a:latin typeface="楷体" pitchFamily="49" charset="-122"/>
                          <a:ea typeface="楷体" pitchFamily="49" charset="-122"/>
                        </a:rPr>
                        <a:t>  长期借款</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400" b="0" i="0" u="none" strike="noStrike">
                          <a:solidFill>
                            <a:srgbClr val="000000"/>
                          </a:solidFill>
                          <a:effectLst/>
                          <a:latin typeface="楷体" pitchFamily="49" charset="-122"/>
                          <a:ea typeface="楷体" pitchFamily="49" charset="-122"/>
                        </a:rPr>
                        <a:t>1 560 000.00</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endParaRPr lang="zh-CN" altLang="en-US" sz="1400" b="0" i="0" u="none" strike="noStrike" dirty="0">
                        <a:solidFill>
                          <a:srgbClr val="000000"/>
                        </a:solidFill>
                        <a:effectLst/>
                        <a:latin typeface="楷体" pitchFamily="49" charset="-122"/>
                        <a:ea typeface="楷体" pitchFamily="49" charset="-122"/>
                      </a:endParaRPr>
                    </a:p>
                  </a:txBody>
                  <a:tcPr marL="3915" marR="3915" marT="391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6941">
                <a:tc>
                  <a:txBody>
                    <a:bodyPr/>
                    <a:lstStyle/>
                    <a:p>
                      <a:pPr algn="just" fontAlgn="ctr"/>
                      <a:r>
                        <a:rPr lang="zh-CN" altLang="en-US" sz="1400" b="0" i="0" u="none" strike="noStrike" dirty="0">
                          <a:solidFill>
                            <a:srgbClr val="000000"/>
                          </a:solidFill>
                          <a:effectLst/>
                          <a:latin typeface="楷体" pitchFamily="49" charset="-122"/>
                          <a:ea typeface="楷体" pitchFamily="49" charset="-122"/>
                        </a:rPr>
                        <a:t>  债权投资</a:t>
                      </a:r>
                    </a:p>
                  </a:txBody>
                  <a:tcPr marL="3915" marR="3915" marT="3915"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endParaRPr lang="zh-CN" altLang="en-US" sz="1400" b="0" i="0" u="none" strike="noStrike" dirty="0">
                        <a:solidFill>
                          <a:srgbClr val="000000"/>
                        </a:solidFill>
                        <a:effectLst/>
                        <a:latin typeface="楷体" pitchFamily="49" charset="-122"/>
                        <a:ea typeface="楷体" pitchFamily="49" charset="-122"/>
                      </a:endParaRP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dirty="0">
                          <a:solidFill>
                            <a:srgbClr val="000000"/>
                          </a:solidFill>
                          <a:effectLst/>
                          <a:latin typeface="楷体" pitchFamily="49" charset="-122"/>
                          <a:ea typeface="楷体" pitchFamily="49" charset="-122"/>
                        </a:rPr>
                        <a:t>  长期应付款</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400" b="0" i="0" u="none" strike="noStrike" dirty="0">
                          <a:solidFill>
                            <a:srgbClr val="000000"/>
                          </a:solidFill>
                          <a:effectLst/>
                          <a:latin typeface="楷体" pitchFamily="49" charset="-122"/>
                          <a:ea typeface="楷体" pitchFamily="49" charset="-122"/>
                        </a:rPr>
                        <a:t>1 561 999.32</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endParaRPr lang="en-US" altLang="zh-CN" sz="1400" b="0" i="0" u="none" strike="noStrike">
                        <a:solidFill>
                          <a:srgbClr val="000000"/>
                        </a:solidFill>
                        <a:effectLst/>
                        <a:latin typeface="楷体" pitchFamily="49" charset="-122"/>
                        <a:ea typeface="楷体" pitchFamily="49" charset="-122"/>
                      </a:endParaRPr>
                    </a:p>
                  </a:txBody>
                  <a:tcPr marL="3915" marR="3915" marT="391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6941">
                <a:tc>
                  <a:txBody>
                    <a:bodyPr/>
                    <a:lstStyle/>
                    <a:p>
                      <a:pPr algn="just" fontAlgn="ctr"/>
                      <a:r>
                        <a:rPr lang="zh-CN" altLang="en-US" sz="1400" b="0" i="0" u="none" strike="noStrike" dirty="0">
                          <a:solidFill>
                            <a:srgbClr val="000000"/>
                          </a:solidFill>
                          <a:effectLst/>
                          <a:latin typeface="楷体" pitchFamily="49" charset="-122"/>
                          <a:ea typeface="楷体" pitchFamily="49" charset="-122"/>
                        </a:rPr>
                        <a:t>  长期应收款</a:t>
                      </a:r>
                    </a:p>
                  </a:txBody>
                  <a:tcPr marL="3915" marR="3915" marT="3915"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400" b="0" i="0" u="none" strike="noStrike">
                          <a:solidFill>
                            <a:srgbClr val="000000"/>
                          </a:solidFill>
                          <a:effectLst/>
                          <a:latin typeface="楷体" pitchFamily="49" charset="-122"/>
                          <a:ea typeface="楷体" pitchFamily="49" charset="-122"/>
                        </a:rPr>
                        <a:t>1 589 815.68</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endParaRPr lang="zh-CN" altLang="en-US" sz="1400" b="0" i="0" u="none" strike="noStrike" dirty="0">
                        <a:solidFill>
                          <a:srgbClr val="000000"/>
                        </a:solidFill>
                        <a:effectLst/>
                        <a:latin typeface="楷体" pitchFamily="49" charset="-122"/>
                        <a:ea typeface="楷体" pitchFamily="49" charset="-122"/>
                      </a:endParaRP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dirty="0">
                          <a:solidFill>
                            <a:srgbClr val="000000"/>
                          </a:solidFill>
                          <a:effectLst/>
                          <a:latin typeface="楷体" pitchFamily="49" charset="-122"/>
                          <a:ea typeface="楷体" pitchFamily="49" charset="-122"/>
                        </a:rPr>
                        <a:t>  递延所得税负债</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dirty="0">
                          <a:solidFill>
                            <a:srgbClr val="000000"/>
                          </a:solidFill>
                          <a:effectLst/>
                          <a:latin typeface="楷体" pitchFamily="49" charset="-122"/>
                          <a:ea typeface="楷体" pitchFamily="49" charset="-122"/>
                        </a:rPr>
                        <a:t> </a:t>
                      </a:r>
                      <a:r>
                        <a:rPr lang="en-US" altLang="zh-CN" sz="1400" b="0" i="0" u="none" strike="noStrike" dirty="0">
                          <a:solidFill>
                            <a:srgbClr val="000000"/>
                          </a:solidFill>
                          <a:effectLst/>
                          <a:latin typeface="楷体" pitchFamily="49" charset="-122"/>
                          <a:ea typeface="楷体" pitchFamily="49" charset="-122"/>
                        </a:rPr>
                        <a:t>511 946.09</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endParaRPr lang="en-US" altLang="zh-CN" sz="1400" b="0" i="0" u="none" strike="noStrike" dirty="0">
                        <a:solidFill>
                          <a:srgbClr val="000000"/>
                        </a:solidFill>
                        <a:effectLst/>
                        <a:latin typeface="楷体" pitchFamily="49" charset="-122"/>
                        <a:ea typeface="楷体" pitchFamily="49" charset="-122"/>
                      </a:endParaRPr>
                    </a:p>
                  </a:txBody>
                  <a:tcPr marL="3915" marR="3915" marT="391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6941">
                <a:tc>
                  <a:txBody>
                    <a:bodyPr/>
                    <a:lstStyle/>
                    <a:p>
                      <a:pPr algn="just" fontAlgn="ctr"/>
                      <a:r>
                        <a:rPr lang="zh-CN" altLang="en-US" sz="1400" b="0" i="0" u="none" strike="noStrike" dirty="0">
                          <a:solidFill>
                            <a:srgbClr val="000000"/>
                          </a:solidFill>
                          <a:effectLst/>
                          <a:latin typeface="楷体" pitchFamily="49" charset="-122"/>
                          <a:ea typeface="楷体" pitchFamily="49" charset="-122"/>
                        </a:rPr>
                        <a:t>  投资性房地产</a:t>
                      </a:r>
                    </a:p>
                  </a:txBody>
                  <a:tcPr marL="3915" marR="3915" marT="3915"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400" b="0" i="0" u="none" strike="noStrike" dirty="0">
                          <a:solidFill>
                            <a:srgbClr val="000000"/>
                          </a:solidFill>
                          <a:effectLst/>
                          <a:latin typeface="楷体" pitchFamily="49" charset="-122"/>
                          <a:ea typeface="楷体" pitchFamily="49" charset="-122"/>
                        </a:rPr>
                        <a:t>5 885 000.00</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endParaRPr lang="zh-CN" altLang="en-US" sz="1400" b="0" i="0" u="none" strike="noStrike" dirty="0">
                        <a:solidFill>
                          <a:srgbClr val="000000"/>
                        </a:solidFill>
                        <a:effectLst/>
                        <a:latin typeface="楷体" pitchFamily="49" charset="-122"/>
                        <a:ea typeface="楷体" pitchFamily="49" charset="-122"/>
                      </a:endParaRP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dirty="0">
                          <a:solidFill>
                            <a:srgbClr val="000000"/>
                          </a:solidFill>
                          <a:effectLst/>
                          <a:latin typeface="楷体" pitchFamily="49" charset="-122"/>
                          <a:ea typeface="楷体" pitchFamily="49" charset="-122"/>
                        </a:rPr>
                        <a:t>    非流动负债合计</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400" b="0" i="0" u="none" strike="noStrike" dirty="0">
                          <a:solidFill>
                            <a:srgbClr val="000000"/>
                          </a:solidFill>
                          <a:effectLst/>
                          <a:latin typeface="楷体" pitchFamily="49" charset="-122"/>
                          <a:ea typeface="楷体" pitchFamily="49" charset="-122"/>
                        </a:rPr>
                        <a:t>3 633 945.41</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endParaRPr lang="zh-CN" altLang="en-US" sz="1400" b="0" i="0" u="none" strike="noStrike" dirty="0">
                        <a:solidFill>
                          <a:srgbClr val="000000"/>
                        </a:solidFill>
                        <a:effectLst/>
                        <a:latin typeface="楷体" pitchFamily="49" charset="-122"/>
                        <a:ea typeface="楷体" pitchFamily="49" charset="-122"/>
                      </a:endParaRPr>
                    </a:p>
                  </a:txBody>
                  <a:tcPr marL="3915" marR="3915" marT="391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6941">
                <a:tc>
                  <a:txBody>
                    <a:bodyPr/>
                    <a:lstStyle/>
                    <a:p>
                      <a:pPr algn="just" fontAlgn="ctr"/>
                      <a:r>
                        <a:rPr lang="zh-CN" altLang="en-US" sz="1400" b="0" i="0" u="none" strike="noStrike" dirty="0">
                          <a:solidFill>
                            <a:srgbClr val="000000"/>
                          </a:solidFill>
                          <a:effectLst/>
                          <a:latin typeface="楷体" pitchFamily="49" charset="-122"/>
                          <a:ea typeface="楷体" pitchFamily="49" charset="-122"/>
                        </a:rPr>
                        <a:t>  固定资产</a:t>
                      </a:r>
                    </a:p>
                  </a:txBody>
                  <a:tcPr marL="3915" marR="3915" marT="3915"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400" b="0" i="0" u="none" strike="noStrike" dirty="0">
                          <a:solidFill>
                            <a:srgbClr val="000000"/>
                          </a:solidFill>
                          <a:effectLst/>
                          <a:latin typeface="楷体" pitchFamily="49" charset="-122"/>
                          <a:ea typeface="楷体" pitchFamily="49" charset="-122"/>
                        </a:rPr>
                        <a:t>19 964 339.20</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endParaRPr lang="zh-CN" altLang="en-US" sz="1400" b="0" i="0" u="none" strike="noStrike" dirty="0">
                        <a:solidFill>
                          <a:srgbClr val="000000"/>
                        </a:solidFill>
                        <a:effectLst/>
                        <a:latin typeface="楷体" pitchFamily="49" charset="-122"/>
                        <a:ea typeface="楷体" pitchFamily="49" charset="-122"/>
                      </a:endParaRP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dirty="0">
                          <a:solidFill>
                            <a:srgbClr val="000000"/>
                          </a:solidFill>
                          <a:effectLst/>
                          <a:latin typeface="楷体" pitchFamily="49" charset="-122"/>
                          <a:ea typeface="楷体" pitchFamily="49" charset="-122"/>
                        </a:rPr>
                        <a:t>      负债合计</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400" b="0" i="0" u="none" strike="noStrike" dirty="0">
                          <a:solidFill>
                            <a:srgbClr val="000000"/>
                          </a:solidFill>
                          <a:effectLst/>
                          <a:latin typeface="楷体" pitchFamily="49" charset="-122"/>
                          <a:ea typeface="楷体" pitchFamily="49" charset="-122"/>
                        </a:rPr>
                        <a:t>10 893 148.97</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endParaRPr lang="zh-CN" altLang="en-US" sz="1400" b="0" i="0" u="none" strike="noStrike">
                        <a:solidFill>
                          <a:srgbClr val="000000"/>
                        </a:solidFill>
                        <a:effectLst/>
                        <a:latin typeface="楷体" pitchFamily="49" charset="-122"/>
                        <a:ea typeface="楷体" pitchFamily="49" charset="-122"/>
                      </a:endParaRPr>
                    </a:p>
                  </a:txBody>
                  <a:tcPr marL="3915" marR="3915" marT="391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6941">
                <a:tc>
                  <a:txBody>
                    <a:bodyPr/>
                    <a:lstStyle/>
                    <a:p>
                      <a:pPr algn="just" fontAlgn="ctr"/>
                      <a:r>
                        <a:rPr lang="zh-CN" altLang="en-US" sz="1400" b="0" i="0" u="none" strike="noStrike" dirty="0">
                          <a:solidFill>
                            <a:srgbClr val="000000"/>
                          </a:solidFill>
                          <a:effectLst/>
                          <a:latin typeface="楷体" pitchFamily="49" charset="-122"/>
                          <a:ea typeface="楷体" pitchFamily="49" charset="-122"/>
                        </a:rPr>
                        <a:t>  在建工程</a:t>
                      </a:r>
                    </a:p>
                  </a:txBody>
                  <a:tcPr marL="3915" marR="3915" marT="3915"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400" b="0" i="0" u="none" strike="noStrike" dirty="0">
                          <a:solidFill>
                            <a:srgbClr val="000000"/>
                          </a:solidFill>
                          <a:effectLst/>
                          <a:latin typeface="楷体" pitchFamily="49" charset="-122"/>
                          <a:ea typeface="楷体" pitchFamily="49" charset="-122"/>
                        </a:rPr>
                        <a:t>1 639 800.00</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endParaRPr lang="zh-CN" altLang="en-US" sz="1400" b="0" i="0" u="none" strike="noStrike" dirty="0">
                        <a:solidFill>
                          <a:srgbClr val="000000"/>
                        </a:solidFill>
                        <a:effectLst/>
                        <a:latin typeface="楷体" pitchFamily="49" charset="-122"/>
                        <a:ea typeface="楷体" pitchFamily="49" charset="-122"/>
                      </a:endParaRP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dirty="0">
                          <a:solidFill>
                            <a:srgbClr val="000000"/>
                          </a:solidFill>
                          <a:effectLst/>
                          <a:latin typeface="楷体" pitchFamily="49" charset="-122"/>
                          <a:ea typeface="楷体" pitchFamily="49" charset="-122"/>
                        </a:rPr>
                        <a:t>所有者权益（或股东权益）：</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dirty="0">
                          <a:solidFill>
                            <a:srgbClr val="000000"/>
                          </a:solidFill>
                          <a:effectLst/>
                          <a:latin typeface="楷体" pitchFamily="49" charset="-122"/>
                          <a:ea typeface="楷体" pitchFamily="49" charset="-122"/>
                        </a:rPr>
                        <a:t>　</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endParaRPr lang="en-US" altLang="zh-CN" sz="1400" b="0" i="0" u="none" strike="noStrike" dirty="0">
                        <a:solidFill>
                          <a:srgbClr val="000000"/>
                        </a:solidFill>
                        <a:effectLst/>
                        <a:latin typeface="楷体" pitchFamily="49" charset="-122"/>
                        <a:ea typeface="楷体" pitchFamily="49" charset="-122"/>
                      </a:endParaRPr>
                    </a:p>
                  </a:txBody>
                  <a:tcPr marL="3915" marR="3915" marT="391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6941">
                <a:tc>
                  <a:txBody>
                    <a:bodyPr/>
                    <a:lstStyle/>
                    <a:p>
                      <a:pPr algn="just" fontAlgn="ctr"/>
                      <a:r>
                        <a:rPr lang="zh-CN" altLang="en-US" sz="1400" b="0" i="0" u="none" strike="noStrike" dirty="0">
                          <a:solidFill>
                            <a:srgbClr val="000000"/>
                          </a:solidFill>
                          <a:effectLst/>
                          <a:latin typeface="楷体" pitchFamily="49" charset="-122"/>
                          <a:ea typeface="楷体" pitchFamily="49" charset="-122"/>
                        </a:rPr>
                        <a:t>  无形资产</a:t>
                      </a:r>
                    </a:p>
                  </a:txBody>
                  <a:tcPr marL="3915" marR="3915" marT="3915"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400" b="0" i="0" u="none" strike="noStrike" dirty="0">
                          <a:solidFill>
                            <a:srgbClr val="000000"/>
                          </a:solidFill>
                          <a:effectLst/>
                          <a:latin typeface="楷体" pitchFamily="49" charset="-122"/>
                          <a:ea typeface="楷体" pitchFamily="49" charset="-122"/>
                        </a:rPr>
                        <a:t>11 848 450.00</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endParaRPr lang="zh-CN" altLang="en-US" sz="1400" b="0" i="0" u="none" strike="noStrike">
                        <a:solidFill>
                          <a:srgbClr val="000000"/>
                        </a:solidFill>
                        <a:effectLst/>
                        <a:latin typeface="楷体" pitchFamily="49" charset="-122"/>
                        <a:ea typeface="楷体" pitchFamily="49" charset="-122"/>
                      </a:endParaRP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dirty="0">
                          <a:solidFill>
                            <a:srgbClr val="000000"/>
                          </a:solidFill>
                          <a:effectLst/>
                          <a:latin typeface="楷体" pitchFamily="49" charset="-122"/>
                          <a:ea typeface="楷体" pitchFamily="49" charset="-122"/>
                        </a:rPr>
                        <a:t>  实收资本（或股本）</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400" b="0" i="0" u="none" strike="noStrike" dirty="0">
                          <a:solidFill>
                            <a:srgbClr val="000000"/>
                          </a:solidFill>
                          <a:effectLst/>
                          <a:latin typeface="楷体" pitchFamily="49" charset="-122"/>
                          <a:ea typeface="楷体" pitchFamily="49" charset="-122"/>
                        </a:rPr>
                        <a:t>20 000 000.00</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endParaRPr lang="zh-CN" altLang="en-US" sz="1400" b="0" i="0" u="none" strike="noStrike" dirty="0">
                        <a:solidFill>
                          <a:srgbClr val="000000"/>
                        </a:solidFill>
                        <a:effectLst/>
                        <a:latin typeface="楷体" pitchFamily="49" charset="-122"/>
                        <a:ea typeface="楷体" pitchFamily="49" charset="-122"/>
                      </a:endParaRPr>
                    </a:p>
                  </a:txBody>
                  <a:tcPr marL="3915" marR="3915" marT="391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3211">
                <a:tc>
                  <a:txBody>
                    <a:bodyPr/>
                    <a:lstStyle/>
                    <a:p>
                      <a:pPr algn="just" fontAlgn="ctr"/>
                      <a:r>
                        <a:rPr lang="zh-CN" altLang="en-US" sz="1400" b="0" i="0" u="none" strike="noStrike" dirty="0">
                          <a:solidFill>
                            <a:srgbClr val="000000"/>
                          </a:solidFill>
                          <a:effectLst/>
                          <a:latin typeface="楷体" pitchFamily="49" charset="-122"/>
                          <a:ea typeface="楷体" pitchFamily="49" charset="-122"/>
                        </a:rPr>
                        <a:t>  递延所得税资产</a:t>
                      </a:r>
                    </a:p>
                  </a:txBody>
                  <a:tcPr marL="3915" marR="3915" marT="3915"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dirty="0">
                          <a:solidFill>
                            <a:srgbClr val="000000"/>
                          </a:solidFill>
                          <a:effectLst/>
                          <a:latin typeface="楷体" pitchFamily="49" charset="-122"/>
                          <a:ea typeface="楷体" pitchFamily="49" charset="-122"/>
                        </a:rPr>
                        <a:t> </a:t>
                      </a:r>
                      <a:r>
                        <a:rPr lang="en-US" altLang="zh-CN" sz="1400" b="0" i="0" u="none" strike="noStrike" dirty="0">
                          <a:solidFill>
                            <a:srgbClr val="000000"/>
                          </a:solidFill>
                          <a:effectLst/>
                          <a:latin typeface="楷体" pitchFamily="49" charset="-122"/>
                          <a:ea typeface="楷体" pitchFamily="49" charset="-122"/>
                        </a:rPr>
                        <a:t>435 321.40</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endParaRPr lang="en-US" altLang="zh-CN" sz="1400" b="0" i="0" u="none" strike="noStrike">
                        <a:solidFill>
                          <a:srgbClr val="000000"/>
                        </a:solidFill>
                        <a:effectLst/>
                        <a:latin typeface="楷体" pitchFamily="49" charset="-122"/>
                        <a:ea typeface="楷体" pitchFamily="49" charset="-122"/>
                      </a:endParaRP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dirty="0">
                          <a:solidFill>
                            <a:srgbClr val="000000"/>
                          </a:solidFill>
                          <a:effectLst/>
                          <a:latin typeface="楷体" pitchFamily="49" charset="-122"/>
                          <a:ea typeface="楷体" pitchFamily="49" charset="-122"/>
                        </a:rPr>
                        <a:t>  其他综合收益</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dirty="0">
                          <a:solidFill>
                            <a:srgbClr val="000000"/>
                          </a:solidFill>
                          <a:effectLst/>
                          <a:latin typeface="楷体" pitchFamily="49" charset="-122"/>
                          <a:ea typeface="楷体" pitchFamily="49" charset="-122"/>
                        </a:rPr>
                        <a:t> </a:t>
                      </a:r>
                      <a:r>
                        <a:rPr lang="en-US" altLang="zh-CN" sz="1400" b="0" i="0" u="none" strike="noStrike" dirty="0">
                          <a:solidFill>
                            <a:srgbClr val="000000"/>
                          </a:solidFill>
                          <a:effectLst/>
                          <a:latin typeface="楷体" pitchFamily="49" charset="-122"/>
                          <a:ea typeface="楷体" pitchFamily="49" charset="-122"/>
                        </a:rPr>
                        <a:t>156 750.00</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endParaRPr lang="en-US" altLang="zh-CN" sz="1400" b="0" i="0" u="none" strike="noStrike">
                        <a:solidFill>
                          <a:srgbClr val="000000"/>
                        </a:solidFill>
                        <a:effectLst/>
                        <a:latin typeface="楷体" pitchFamily="49" charset="-122"/>
                        <a:ea typeface="楷体" pitchFamily="49" charset="-122"/>
                      </a:endParaRPr>
                    </a:p>
                  </a:txBody>
                  <a:tcPr marL="3915" marR="3915" marT="391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6941">
                <a:tc>
                  <a:txBody>
                    <a:bodyPr/>
                    <a:lstStyle/>
                    <a:p>
                      <a:pPr algn="just" fontAlgn="ctr"/>
                      <a:r>
                        <a:rPr lang="zh-CN" altLang="en-US" sz="1400" b="0" i="0" u="none" strike="noStrike">
                          <a:solidFill>
                            <a:srgbClr val="000000"/>
                          </a:solidFill>
                          <a:effectLst/>
                          <a:latin typeface="楷体" pitchFamily="49" charset="-122"/>
                          <a:ea typeface="楷体" pitchFamily="49" charset="-122"/>
                        </a:rPr>
                        <a:t>  其他非流动资产</a:t>
                      </a:r>
                    </a:p>
                  </a:txBody>
                  <a:tcPr marL="3915" marR="3915" marT="3915"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dirty="0">
                          <a:solidFill>
                            <a:srgbClr val="000000"/>
                          </a:solidFill>
                          <a:effectLst/>
                          <a:latin typeface="楷体" pitchFamily="49" charset="-122"/>
                          <a:ea typeface="楷体" pitchFamily="49" charset="-122"/>
                        </a:rPr>
                        <a:t>　</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endParaRPr lang="en-US" altLang="zh-CN" sz="1400" b="0" i="0" u="none" strike="noStrike" dirty="0">
                        <a:solidFill>
                          <a:srgbClr val="000000"/>
                        </a:solidFill>
                        <a:effectLst/>
                        <a:latin typeface="楷体" pitchFamily="49" charset="-122"/>
                        <a:ea typeface="楷体" pitchFamily="49" charset="-122"/>
                      </a:endParaRP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dirty="0">
                          <a:solidFill>
                            <a:srgbClr val="000000"/>
                          </a:solidFill>
                          <a:effectLst/>
                          <a:latin typeface="楷体" pitchFamily="49" charset="-122"/>
                          <a:ea typeface="楷体" pitchFamily="49" charset="-122"/>
                        </a:rPr>
                        <a:t>  盈余公积</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400" b="0" i="0" u="none" strike="noStrike" dirty="0">
                          <a:solidFill>
                            <a:srgbClr val="000000"/>
                          </a:solidFill>
                          <a:effectLst/>
                          <a:latin typeface="楷体" pitchFamily="49" charset="-122"/>
                          <a:ea typeface="楷体" pitchFamily="49" charset="-122"/>
                        </a:rPr>
                        <a:t>2 257 659.90</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endParaRPr lang="en-US" altLang="zh-CN" sz="1400" b="0" i="0" u="none" strike="noStrike">
                        <a:solidFill>
                          <a:srgbClr val="000000"/>
                        </a:solidFill>
                        <a:effectLst/>
                        <a:latin typeface="楷体" pitchFamily="49" charset="-122"/>
                        <a:ea typeface="楷体" pitchFamily="49" charset="-122"/>
                      </a:endParaRPr>
                    </a:p>
                  </a:txBody>
                  <a:tcPr marL="3915" marR="3915" marT="391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6941">
                <a:tc>
                  <a:txBody>
                    <a:bodyPr/>
                    <a:lstStyle/>
                    <a:p>
                      <a:pPr algn="just" fontAlgn="ctr"/>
                      <a:r>
                        <a:rPr lang="zh-CN" altLang="en-US" sz="1400" b="0" i="0" u="none" strike="noStrike">
                          <a:solidFill>
                            <a:srgbClr val="000000"/>
                          </a:solidFill>
                          <a:effectLst/>
                          <a:latin typeface="楷体" pitchFamily="49" charset="-122"/>
                          <a:ea typeface="楷体" pitchFamily="49" charset="-122"/>
                        </a:rPr>
                        <a:t>    非流动资产合计</a:t>
                      </a:r>
                    </a:p>
                  </a:txBody>
                  <a:tcPr marL="3915" marR="3915" marT="3915"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400" b="0" i="0" u="none" strike="noStrike" dirty="0">
                          <a:solidFill>
                            <a:srgbClr val="000000"/>
                          </a:solidFill>
                          <a:effectLst/>
                          <a:latin typeface="楷体" pitchFamily="49" charset="-122"/>
                          <a:ea typeface="楷体" pitchFamily="49" charset="-122"/>
                        </a:rPr>
                        <a:t>41 362 726.28</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endParaRPr lang="zh-CN" altLang="en-US" sz="1400" b="0" i="0" u="none" strike="noStrike" dirty="0">
                        <a:solidFill>
                          <a:srgbClr val="000000"/>
                        </a:solidFill>
                        <a:effectLst/>
                        <a:latin typeface="楷体" pitchFamily="49" charset="-122"/>
                        <a:ea typeface="楷体" pitchFamily="49" charset="-122"/>
                      </a:endParaRP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dirty="0">
                          <a:solidFill>
                            <a:srgbClr val="000000"/>
                          </a:solidFill>
                          <a:effectLst/>
                          <a:latin typeface="楷体" pitchFamily="49" charset="-122"/>
                          <a:ea typeface="楷体" pitchFamily="49" charset="-122"/>
                        </a:rPr>
                        <a:t>  未分配利润</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400" b="0" i="0" u="none" strike="noStrike" dirty="0">
                          <a:solidFill>
                            <a:srgbClr val="000000"/>
                          </a:solidFill>
                          <a:effectLst/>
                          <a:latin typeface="楷体" pitchFamily="49" charset="-122"/>
                          <a:ea typeface="楷体" pitchFamily="49" charset="-122"/>
                        </a:rPr>
                        <a:t>20 318 939.02</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endParaRPr lang="zh-CN" altLang="en-US" sz="1400" b="0" i="0" u="none" strike="noStrike">
                        <a:solidFill>
                          <a:srgbClr val="000000"/>
                        </a:solidFill>
                        <a:effectLst/>
                        <a:latin typeface="楷体" pitchFamily="49" charset="-122"/>
                        <a:ea typeface="楷体" pitchFamily="49" charset="-122"/>
                      </a:endParaRPr>
                    </a:p>
                  </a:txBody>
                  <a:tcPr marL="3915" marR="3915" marT="391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6941">
                <a:tc>
                  <a:txBody>
                    <a:bodyPr/>
                    <a:lstStyle/>
                    <a:p>
                      <a:endParaRPr lang="zh-CN" altLang="en-US"/>
                    </a:p>
                  </a:txBody>
                  <a:tcPr marL="3915" marR="3915" marT="3915"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endParaRPr lang="zh-CN" altLang="en-US" dirty="0"/>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endParaRPr lang="zh-CN" altLang="en-US" sz="1400" b="0" i="0" u="none" strike="noStrike" dirty="0">
                        <a:solidFill>
                          <a:srgbClr val="000000"/>
                        </a:solidFill>
                        <a:effectLst/>
                        <a:latin typeface="楷体" pitchFamily="49" charset="-122"/>
                        <a:ea typeface="楷体" pitchFamily="49" charset="-122"/>
                      </a:endParaRP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所有者权益（或股东权益）合计</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400" b="0" i="0" u="none" strike="noStrike" dirty="0">
                          <a:solidFill>
                            <a:srgbClr val="000000"/>
                          </a:solidFill>
                          <a:effectLst/>
                          <a:latin typeface="楷体" pitchFamily="49" charset="-122"/>
                          <a:ea typeface="楷体" pitchFamily="49" charset="-122"/>
                        </a:rPr>
                        <a:t>42 733 348.92</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endParaRPr lang="en-US" altLang="zh-CN" sz="1400" b="0" i="0" u="none" strike="noStrike" dirty="0">
                        <a:solidFill>
                          <a:srgbClr val="000000"/>
                        </a:solidFill>
                        <a:effectLst/>
                        <a:latin typeface="楷体" pitchFamily="49" charset="-122"/>
                        <a:ea typeface="楷体" pitchFamily="49" charset="-122"/>
                      </a:endParaRPr>
                    </a:p>
                  </a:txBody>
                  <a:tcPr marL="3915" marR="3915" marT="391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6941">
                <a:tc>
                  <a:txBody>
                    <a:bodyPr/>
                    <a:lstStyle/>
                    <a:p>
                      <a:pPr algn="ctr" fontAlgn="ctr"/>
                      <a:r>
                        <a:rPr lang="zh-CN" altLang="en-US" sz="1400" b="0" i="0" u="none" strike="noStrike" dirty="0">
                          <a:solidFill>
                            <a:srgbClr val="000000"/>
                          </a:solidFill>
                          <a:effectLst/>
                          <a:latin typeface="楷体" pitchFamily="49" charset="-122"/>
                          <a:ea typeface="楷体" pitchFamily="49" charset="-122"/>
                        </a:rPr>
                        <a:t>资产总计</a:t>
                      </a:r>
                    </a:p>
                  </a:txBody>
                  <a:tcPr marL="3915" marR="3915" marT="3915"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400" b="0" i="0" u="none" strike="noStrike" dirty="0">
                          <a:solidFill>
                            <a:srgbClr val="000000"/>
                          </a:solidFill>
                          <a:effectLst/>
                          <a:latin typeface="楷体" pitchFamily="49" charset="-122"/>
                          <a:ea typeface="楷体" pitchFamily="49" charset="-122"/>
                        </a:rPr>
                        <a:t>53 626 497.89</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endParaRPr lang="zh-CN" altLang="en-US" sz="1400" b="0" i="0" u="none" strike="noStrike">
                        <a:solidFill>
                          <a:srgbClr val="000000"/>
                        </a:solidFill>
                        <a:effectLst/>
                        <a:latin typeface="楷体" pitchFamily="49" charset="-122"/>
                        <a:ea typeface="楷体" pitchFamily="49" charset="-122"/>
                      </a:endParaRP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400" b="0" i="0" u="none" strike="noStrike" dirty="0">
                          <a:solidFill>
                            <a:srgbClr val="000000"/>
                          </a:solidFill>
                          <a:effectLst/>
                          <a:latin typeface="楷体" pitchFamily="49" charset="-122"/>
                          <a:ea typeface="楷体" pitchFamily="49" charset="-122"/>
                        </a:rPr>
                        <a:t>负债和所有者权益（或股东权益）总计</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400" b="0" i="0" u="none" strike="noStrike" dirty="0">
                          <a:solidFill>
                            <a:srgbClr val="000000"/>
                          </a:solidFill>
                          <a:effectLst/>
                          <a:latin typeface="楷体" pitchFamily="49" charset="-122"/>
                          <a:ea typeface="楷体" pitchFamily="49" charset="-122"/>
                        </a:rPr>
                        <a:t>53 626 497.89</a:t>
                      </a:r>
                    </a:p>
                  </a:txBody>
                  <a:tcPr marL="3915" marR="3915" marT="39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endParaRPr lang="zh-CN" altLang="en-US" sz="1400" b="0" i="0" u="none" strike="noStrike" dirty="0">
                        <a:solidFill>
                          <a:srgbClr val="000000"/>
                        </a:solidFill>
                        <a:effectLst/>
                        <a:latin typeface="楷体" pitchFamily="49" charset="-122"/>
                        <a:ea typeface="楷体" pitchFamily="49" charset="-122"/>
                      </a:endParaRPr>
                    </a:p>
                  </a:txBody>
                  <a:tcPr marL="3915" marR="3915" marT="391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19" name="矩形 18"/>
          <p:cNvSpPr/>
          <p:nvPr/>
        </p:nvSpPr>
        <p:spPr>
          <a:xfrm>
            <a:off x="3630814" y="82828"/>
            <a:ext cx="2149948" cy="400110"/>
          </a:xfrm>
          <a:prstGeom prst="rect">
            <a:avLst/>
          </a:prstGeom>
        </p:spPr>
        <p:txBody>
          <a:bodyPr wrap="none">
            <a:spAutoFit/>
          </a:bodyPr>
          <a:lstStyle/>
          <a:p>
            <a:r>
              <a:rPr lang="zh-CN" altLang="en-US" sz="2000" dirty="0" smtClean="0">
                <a:latin typeface="微软雅黑" pitchFamily="34" charset="-122"/>
                <a:ea typeface="微软雅黑" pitchFamily="34" charset="-122"/>
              </a:rPr>
              <a:t>资产负债表</a:t>
            </a:r>
            <a:r>
              <a:rPr lang="en-US" altLang="zh-CN" sz="2000" dirty="0" smtClean="0">
                <a:latin typeface="微软雅黑" pitchFamily="34" charset="-122"/>
                <a:ea typeface="微软雅黑" pitchFamily="34" charset="-122"/>
              </a:rPr>
              <a:t>(</a:t>
            </a:r>
            <a:r>
              <a:rPr lang="zh-CN" altLang="en-US" sz="2000" dirty="0" smtClean="0">
                <a:latin typeface="微软雅黑" pitchFamily="34" charset="-122"/>
                <a:ea typeface="微软雅黑" pitchFamily="34" charset="-122"/>
              </a:rPr>
              <a:t>简表</a:t>
            </a:r>
            <a:r>
              <a:rPr lang="en-US" altLang="zh-CN" sz="2000" dirty="0" smtClean="0">
                <a:latin typeface="微软雅黑" pitchFamily="34" charset="-122"/>
                <a:ea typeface="微软雅黑" pitchFamily="34" charset="-122"/>
              </a:rPr>
              <a:t>)</a:t>
            </a:r>
            <a:endParaRPr lang="zh-CN" altLang="en-US" sz="2000" dirty="0">
              <a:latin typeface="微软雅黑" pitchFamily="34" charset="-122"/>
              <a:ea typeface="微软雅黑" pitchFamily="34" charset="-122"/>
            </a:endParaRPr>
          </a:p>
        </p:txBody>
      </p:sp>
      <p:grpSp>
        <p:nvGrpSpPr>
          <p:cNvPr id="20" name="组合 19"/>
          <p:cNvGrpSpPr/>
          <p:nvPr/>
        </p:nvGrpSpPr>
        <p:grpSpPr>
          <a:xfrm>
            <a:off x="2267744" y="4265878"/>
            <a:ext cx="6336704" cy="850752"/>
            <a:chOff x="2267744" y="4265878"/>
            <a:chExt cx="6336704" cy="850752"/>
          </a:xfrm>
        </p:grpSpPr>
        <p:sp>
          <p:nvSpPr>
            <p:cNvPr id="21" name="矩形 20"/>
            <p:cNvSpPr/>
            <p:nvPr/>
          </p:nvSpPr>
          <p:spPr>
            <a:xfrm>
              <a:off x="2267744" y="4828712"/>
              <a:ext cx="1440160" cy="276797"/>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7164288" y="4816241"/>
              <a:ext cx="1440160" cy="276797"/>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等于号 22"/>
            <p:cNvSpPr/>
            <p:nvPr/>
          </p:nvSpPr>
          <p:spPr>
            <a:xfrm>
              <a:off x="5940152" y="4265878"/>
              <a:ext cx="488595" cy="251855"/>
            </a:xfrm>
            <a:prstGeom prst="mathEqual">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4" name="弧形 23"/>
            <p:cNvSpPr/>
            <p:nvPr/>
          </p:nvSpPr>
          <p:spPr>
            <a:xfrm>
              <a:off x="3059832" y="4515852"/>
              <a:ext cx="4253554" cy="600778"/>
            </a:xfrm>
            <a:prstGeom prst="arc">
              <a:avLst>
                <a:gd name="adj1" fmla="val 10808380"/>
                <a:gd name="adj2" fmla="val 0"/>
              </a:avLst>
            </a:prstGeom>
            <a:noFill/>
            <a:ln w="1905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Tree>
    <p:custDataLst>
      <p:tags r:id="rId1"/>
    </p:custDataLst>
    <p:extLst>
      <p:ext uri="{BB962C8B-B14F-4D97-AF65-F5344CB8AC3E}">
        <p14:creationId xmlns:p14="http://schemas.microsoft.com/office/powerpoint/2010/main" val="2728509787"/>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18948824">
            <a:off x="1876435" y="69803"/>
            <a:ext cx="4268390" cy="3862089"/>
          </a:xfrm>
          <a:prstGeom prst="triangle">
            <a:avLst/>
          </a:prstGeom>
          <a:solidFill>
            <a:srgbClr val="084CA1">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r>
              <a:rPr lang="en-US" altLang="zh-CN" dirty="0" smtClean="0">
                <a:solidFill>
                  <a:srgbClr val="0070C0"/>
                </a:solidFill>
              </a:rPr>
              <a:t> </a:t>
            </a:r>
            <a:endParaRPr lang="zh-CN" altLang="en-US" dirty="0">
              <a:solidFill>
                <a:srgbClr val="0070C0"/>
              </a:solidFill>
            </a:endParaRPr>
          </a:p>
        </p:txBody>
      </p:sp>
      <p:sp>
        <p:nvSpPr>
          <p:cNvPr id="7" name="等腰三角形 6"/>
          <p:cNvSpPr/>
          <p:nvPr/>
        </p:nvSpPr>
        <p:spPr>
          <a:xfrm rot="17636959">
            <a:off x="1973331" y="276494"/>
            <a:ext cx="3647489" cy="3660041"/>
          </a:xfrm>
          <a:prstGeom prst="triangle">
            <a:avLst/>
          </a:prstGeom>
          <a:noFill/>
          <a:ln>
            <a:solidFill>
              <a:srgbClr val="084CA1">
                <a:alpha val="24706"/>
              </a:srgbClr>
            </a:solid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r>
              <a:rPr lang="en-US" altLang="zh-CN" dirty="0" smtClean="0"/>
              <a:t> </a:t>
            </a:r>
            <a:endParaRPr lang="zh-CN" altLang="en-US" dirty="0"/>
          </a:p>
        </p:txBody>
      </p:sp>
      <p:sp>
        <p:nvSpPr>
          <p:cNvPr id="8" name="等腰三角形 7"/>
          <p:cNvSpPr/>
          <p:nvPr/>
        </p:nvSpPr>
        <p:spPr>
          <a:xfrm rot="20206928">
            <a:off x="2113796" y="332144"/>
            <a:ext cx="4042807" cy="3658787"/>
          </a:xfrm>
          <a:prstGeom prst="triangle">
            <a:avLst/>
          </a:prstGeom>
          <a:noFill/>
          <a:ln>
            <a:solidFill>
              <a:srgbClr val="084CA1">
                <a:alpha val="24706"/>
              </a:srgbClr>
            </a:solid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r>
              <a:rPr lang="en-US" altLang="zh-CN" dirty="0" smtClean="0"/>
              <a:t> </a:t>
            </a:r>
            <a:endParaRPr lang="zh-CN" altLang="en-US" dirty="0"/>
          </a:p>
        </p:txBody>
      </p:sp>
      <p:sp>
        <p:nvSpPr>
          <p:cNvPr id="3" name="矩形 2"/>
          <p:cNvSpPr/>
          <p:nvPr/>
        </p:nvSpPr>
        <p:spPr>
          <a:xfrm>
            <a:off x="3408763" y="1898038"/>
            <a:ext cx="2306000" cy="700184"/>
          </a:xfrm>
          <a:prstGeom prst="rect">
            <a:avLst/>
          </a:prstGeom>
          <a:noFill/>
        </p:spPr>
        <p:txBody>
          <a:bodyPr wrap="none" lIns="68570" tIns="34286" rIns="68570" bIns="34286">
            <a:spAutoFit/>
            <a:scene3d>
              <a:camera prst="orthographicFront"/>
              <a:lightRig rig="soft" dir="t">
                <a:rot lat="0" lon="0" rev="10800000"/>
              </a:lightRig>
            </a:scene3d>
            <a:sp3d extrusionH="57150">
              <a:bevelT w="27940" h="12700" prst="softRound"/>
              <a:contourClr>
                <a:srgbClr val="DDDDDD"/>
              </a:contourClr>
            </a:sp3d>
          </a:bodyPr>
          <a:lstStyle/>
          <a:p>
            <a:pPr algn="ctr"/>
            <a:r>
              <a:rPr lang="zh-CN" altLang="en-US" sz="4000" b="1" spc="113" dirty="0">
                <a:ln w="11430"/>
                <a:solidFill>
                  <a:srgbClr val="F8F8F8"/>
                </a:solidFill>
                <a:effectLst>
                  <a:outerShdw blurRad="50800" dist="38100" algn="l" rotWithShape="0">
                    <a:prstClr val="black">
                      <a:alpha val="40000"/>
                    </a:prstClr>
                  </a:outerShdw>
                </a:effectLst>
                <a:latin typeface="微软雅黑" pitchFamily="34" charset="-122"/>
                <a:ea typeface="微软雅黑" pitchFamily="34" charset="-122"/>
              </a:rPr>
              <a:t>谢谢观看</a:t>
            </a:r>
          </a:p>
        </p:txBody>
      </p:sp>
      <p:sp>
        <p:nvSpPr>
          <p:cNvPr id="10" name="矩形 9"/>
          <p:cNvSpPr/>
          <p:nvPr/>
        </p:nvSpPr>
        <p:spPr>
          <a:xfrm>
            <a:off x="3119715" y="2546135"/>
            <a:ext cx="2975542" cy="346241"/>
          </a:xfrm>
          <a:prstGeom prst="rect">
            <a:avLst/>
          </a:prstGeom>
          <a:noFill/>
        </p:spPr>
        <p:txBody>
          <a:bodyPr wrap="none" lIns="68570" tIns="34286" rIns="68570" bIns="34286">
            <a:spAutoFit/>
            <a:scene3d>
              <a:camera prst="orthographicFront"/>
              <a:lightRig rig="soft" dir="t">
                <a:rot lat="0" lon="0" rev="10800000"/>
              </a:lightRig>
            </a:scene3d>
            <a:sp3d extrusionH="57150">
              <a:bevelT w="27940" h="12700" prst="softRound"/>
              <a:contourClr>
                <a:srgbClr val="DDDDDD"/>
              </a:contourClr>
            </a:sp3d>
          </a:bodyPr>
          <a:lstStyle/>
          <a:p>
            <a:pPr algn="ctr"/>
            <a:r>
              <a:rPr lang="en-US" altLang="zh-CN" sz="1800" b="1" spc="113" dirty="0">
                <a:ln w="11430"/>
                <a:solidFill>
                  <a:srgbClr val="F8F8F8"/>
                </a:solidFill>
                <a:effectLst>
                  <a:outerShdw blurRad="50800" dist="38100" algn="l" rotWithShape="0">
                    <a:prstClr val="black">
                      <a:alpha val="40000"/>
                    </a:prstClr>
                  </a:outerShdw>
                </a:effectLst>
              </a:rPr>
              <a:t>THANKS FOR WATCHING</a:t>
            </a:r>
            <a:endParaRPr lang="zh-CN" altLang="en-US" sz="1800" b="1" spc="113" dirty="0">
              <a:ln w="11430"/>
              <a:solidFill>
                <a:srgbClr val="F8F8F8"/>
              </a:solidFill>
              <a:effectLst>
                <a:outerShdw blurRad="50800" dist="38100" algn="l" rotWithShape="0">
                  <a:prstClr val="black">
                    <a:alpha val="40000"/>
                  </a:prstClr>
                </a:outerShdw>
              </a:effectLst>
            </a:endParaRPr>
          </a:p>
        </p:txBody>
      </p:sp>
    </p:spTree>
    <p:custDataLst>
      <p:tags r:id="rId1"/>
    </p:custDataLst>
    <p:extLst>
      <p:ext uri="{BB962C8B-B14F-4D97-AF65-F5344CB8AC3E}">
        <p14:creationId xmlns:p14="http://schemas.microsoft.com/office/powerpoint/2010/main" val="3960321672"/>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4116518"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资产负债表概述</a:t>
            </a:r>
            <a:endParaRPr lang="zh-CN" altLang="en-US" sz="2600" kern="0" dirty="0">
              <a:solidFill>
                <a:srgbClr val="084CA1"/>
              </a:solidFill>
              <a:latin typeface="微软雅黑"/>
              <a:ea typeface="微软雅黑"/>
            </a:endParaRPr>
          </a:p>
        </p:txBody>
      </p:sp>
      <p:sp>
        <p:nvSpPr>
          <p:cNvPr id="11" name="矩形 10"/>
          <p:cNvSpPr/>
          <p:nvPr/>
        </p:nvSpPr>
        <p:spPr>
          <a:xfrm>
            <a:off x="1421258" y="649144"/>
            <a:ext cx="1305197"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（二）负债</a:t>
            </a:r>
            <a:endParaRPr lang="en-US" altLang="zh-CN" sz="1800" b="1" dirty="0">
              <a:solidFill>
                <a:srgbClr val="084CA1"/>
              </a:solidFill>
              <a:ea typeface="微软雅黑"/>
              <a:cs typeface="+mn-ea"/>
              <a:sym typeface="+mn-lt"/>
            </a:endParaRPr>
          </a:p>
        </p:txBody>
      </p:sp>
      <p:sp>
        <p:nvSpPr>
          <p:cNvPr id="12"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4" name="矩形 13"/>
          <p:cNvSpPr/>
          <p:nvPr/>
        </p:nvSpPr>
        <p:spPr>
          <a:xfrm>
            <a:off x="1580101" y="1276302"/>
            <a:ext cx="6559188" cy="400110"/>
          </a:xfrm>
          <a:prstGeom prst="rect">
            <a:avLst/>
          </a:prstGeom>
        </p:spPr>
        <p:txBody>
          <a:bodyPr wrap="square">
            <a:spAutoFit/>
          </a:bodyPr>
          <a:lstStyle/>
          <a:p>
            <a:r>
              <a:rPr lang="zh-CN" altLang="zh-CN" sz="2000" dirty="0">
                <a:latin typeface="微软雅黑" pitchFamily="34" charset="-122"/>
                <a:ea typeface="微软雅黑" pitchFamily="34" charset="-122"/>
              </a:rPr>
              <a:t>按照</a:t>
            </a:r>
            <a:r>
              <a:rPr lang="zh-CN" altLang="zh-CN" sz="2000" b="1" dirty="0" smtClean="0">
                <a:solidFill>
                  <a:srgbClr val="C00000"/>
                </a:solidFill>
                <a:latin typeface="微软雅黑" pitchFamily="34" charset="-122"/>
                <a:ea typeface="微软雅黑" pitchFamily="34" charset="-122"/>
              </a:rPr>
              <a:t>流动</a:t>
            </a:r>
            <a:r>
              <a:rPr lang="zh-CN" altLang="en-US" sz="2000" b="1" dirty="0">
                <a:solidFill>
                  <a:srgbClr val="C00000"/>
                </a:solidFill>
                <a:latin typeface="微软雅黑" pitchFamily="34" charset="-122"/>
                <a:ea typeface="微软雅黑" pitchFamily="34" charset="-122"/>
              </a:rPr>
              <a:t>负债</a:t>
            </a:r>
            <a:r>
              <a:rPr lang="zh-CN" altLang="zh-CN" sz="2000" dirty="0" smtClean="0">
                <a:latin typeface="微软雅黑" pitchFamily="34" charset="-122"/>
                <a:ea typeface="微软雅黑" pitchFamily="34" charset="-122"/>
              </a:rPr>
              <a:t>和</a:t>
            </a:r>
            <a:r>
              <a:rPr lang="zh-CN" altLang="zh-CN" sz="2000" b="1" dirty="0">
                <a:solidFill>
                  <a:srgbClr val="C00000"/>
                </a:solidFill>
                <a:latin typeface="微软雅黑" pitchFamily="34" charset="-122"/>
                <a:ea typeface="微软雅黑" pitchFamily="34" charset="-122"/>
              </a:rPr>
              <a:t>非</a:t>
            </a:r>
            <a:r>
              <a:rPr lang="zh-CN" altLang="zh-CN" sz="2000" b="1" dirty="0" smtClean="0">
                <a:solidFill>
                  <a:srgbClr val="C00000"/>
                </a:solidFill>
                <a:latin typeface="微软雅黑" pitchFamily="34" charset="-122"/>
                <a:ea typeface="微软雅黑" pitchFamily="34" charset="-122"/>
              </a:rPr>
              <a:t>流动</a:t>
            </a:r>
            <a:r>
              <a:rPr lang="zh-CN" altLang="en-US" sz="2000" b="1" dirty="0" smtClean="0">
                <a:solidFill>
                  <a:srgbClr val="C00000"/>
                </a:solidFill>
                <a:latin typeface="微软雅黑" pitchFamily="34" charset="-122"/>
                <a:ea typeface="微软雅黑" pitchFamily="34" charset="-122"/>
              </a:rPr>
              <a:t>负债</a:t>
            </a:r>
            <a:r>
              <a:rPr lang="zh-CN" altLang="zh-CN" sz="2000" dirty="0" smtClean="0">
                <a:latin typeface="微软雅黑" pitchFamily="34" charset="-122"/>
                <a:ea typeface="微软雅黑" pitchFamily="34" charset="-122"/>
              </a:rPr>
              <a:t>两</a:t>
            </a:r>
            <a:r>
              <a:rPr lang="zh-CN" altLang="zh-CN" sz="2000" dirty="0">
                <a:latin typeface="微软雅黑" pitchFamily="34" charset="-122"/>
                <a:ea typeface="微软雅黑" pitchFamily="34" charset="-122"/>
              </a:rPr>
              <a:t>大类别在资产负债表中列示</a:t>
            </a:r>
            <a:endParaRPr lang="zh-CN" altLang="en-US" sz="2000" dirty="0">
              <a:latin typeface="微软雅黑" pitchFamily="34" charset="-122"/>
              <a:ea typeface="微软雅黑" pitchFamily="34" charset="-122"/>
            </a:endParaRPr>
          </a:p>
        </p:txBody>
      </p:sp>
      <p:sp>
        <p:nvSpPr>
          <p:cNvPr id="15" name="矩形 14"/>
          <p:cNvSpPr/>
          <p:nvPr/>
        </p:nvSpPr>
        <p:spPr>
          <a:xfrm>
            <a:off x="805485" y="2562165"/>
            <a:ext cx="7726955" cy="1938992"/>
          </a:xfrm>
          <a:prstGeom prst="rect">
            <a:avLst/>
          </a:prstGeom>
          <a:ln w="19050">
            <a:solidFill>
              <a:srgbClr val="EF704F"/>
            </a:solidFill>
            <a:prstDash val="dash"/>
          </a:ln>
        </p:spPr>
        <p:txBody>
          <a:bodyPr wrap="square">
            <a:spAutoFit/>
          </a:bodyPr>
          <a:lstStyle/>
          <a:p>
            <a:pPr marL="285750" indent="-285750">
              <a:lnSpc>
                <a:spcPct val="150000"/>
              </a:lnSpc>
              <a:buClr>
                <a:srgbClr val="C00000"/>
              </a:buClr>
              <a:buFont typeface="Wingdings" pitchFamily="2" charset="2"/>
              <a:buChar char="p"/>
            </a:pPr>
            <a:r>
              <a:rPr lang="zh-CN" altLang="en-US" sz="2000" dirty="0" smtClean="0">
                <a:latin typeface="微软雅黑" pitchFamily="34" charset="-122"/>
                <a:ea typeface="微软雅黑" pitchFamily="34" charset="-122"/>
              </a:rPr>
              <a:t>预计</a:t>
            </a:r>
            <a:r>
              <a:rPr lang="zh-CN" altLang="en-US" sz="2000" dirty="0">
                <a:latin typeface="微软雅黑" pitchFamily="34" charset="-122"/>
                <a:ea typeface="微软雅黑" pitchFamily="34" charset="-122"/>
              </a:rPr>
              <a:t>在</a:t>
            </a:r>
            <a:r>
              <a:rPr lang="zh-CN" altLang="en-US" sz="2000" b="1" dirty="0">
                <a:solidFill>
                  <a:srgbClr val="084CA1"/>
                </a:solidFill>
                <a:latin typeface="微软雅黑" pitchFamily="34" charset="-122"/>
                <a:ea typeface="微软雅黑" pitchFamily="34" charset="-122"/>
              </a:rPr>
              <a:t>一个正常营业周期</a:t>
            </a:r>
            <a:r>
              <a:rPr lang="zh-CN" altLang="en-US" sz="2000" dirty="0">
                <a:latin typeface="微软雅黑" pitchFamily="34" charset="-122"/>
                <a:ea typeface="微软雅黑" pitchFamily="34" charset="-122"/>
              </a:rPr>
              <a:t>中</a:t>
            </a:r>
            <a:r>
              <a:rPr lang="zh-CN" altLang="en-US" sz="2000" dirty="0" smtClean="0">
                <a:latin typeface="微软雅黑" pitchFamily="34" charset="-122"/>
                <a:ea typeface="微软雅黑" pitchFamily="34" charset="-122"/>
              </a:rPr>
              <a:t>清偿</a:t>
            </a:r>
            <a:endParaRPr lang="en-US" altLang="zh-CN" sz="2000" dirty="0" smtClean="0">
              <a:latin typeface="微软雅黑" pitchFamily="34" charset="-122"/>
              <a:ea typeface="微软雅黑" pitchFamily="34" charset="-122"/>
            </a:endParaRPr>
          </a:p>
          <a:p>
            <a:pPr marL="285750" indent="-285750">
              <a:lnSpc>
                <a:spcPct val="150000"/>
              </a:lnSpc>
              <a:buClr>
                <a:srgbClr val="C00000"/>
              </a:buClr>
              <a:buFont typeface="Wingdings" pitchFamily="2" charset="2"/>
              <a:buChar char="p"/>
            </a:pPr>
            <a:r>
              <a:rPr lang="zh-CN" altLang="en-US" sz="2000" dirty="0" smtClean="0">
                <a:latin typeface="微软雅黑" pitchFamily="34" charset="-122"/>
                <a:ea typeface="微软雅黑" pitchFamily="34" charset="-122"/>
              </a:rPr>
              <a:t>主要</a:t>
            </a:r>
            <a:r>
              <a:rPr lang="zh-CN" altLang="en-US" sz="2000" dirty="0">
                <a:latin typeface="微软雅黑" pitchFamily="34" charset="-122"/>
                <a:ea typeface="微软雅黑" pitchFamily="34" charset="-122"/>
              </a:rPr>
              <a:t>为</a:t>
            </a:r>
            <a:r>
              <a:rPr lang="zh-CN" altLang="en-US" sz="2000" b="1" dirty="0">
                <a:solidFill>
                  <a:srgbClr val="084CA1"/>
                </a:solidFill>
                <a:latin typeface="微软雅黑" pitchFamily="34" charset="-122"/>
                <a:ea typeface="微软雅黑" pitchFamily="34" charset="-122"/>
              </a:rPr>
              <a:t>交易目的</a:t>
            </a:r>
            <a:r>
              <a:rPr lang="zh-CN" altLang="en-US" sz="2000" dirty="0">
                <a:latin typeface="微软雅黑" pitchFamily="34" charset="-122"/>
                <a:ea typeface="微软雅黑" pitchFamily="34" charset="-122"/>
              </a:rPr>
              <a:t>而</a:t>
            </a:r>
            <a:r>
              <a:rPr lang="zh-CN" altLang="en-US" sz="2000" dirty="0" smtClean="0">
                <a:latin typeface="微软雅黑" pitchFamily="34" charset="-122"/>
                <a:ea typeface="微软雅黑" pitchFamily="34" charset="-122"/>
              </a:rPr>
              <a:t>持有</a:t>
            </a:r>
            <a:endParaRPr lang="en-US" altLang="zh-CN" sz="2000" dirty="0" smtClean="0">
              <a:latin typeface="微软雅黑" pitchFamily="34" charset="-122"/>
              <a:ea typeface="微软雅黑" pitchFamily="34" charset="-122"/>
            </a:endParaRPr>
          </a:p>
          <a:p>
            <a:pPr marL="285750" indent="-285750">
              <a:lnSpc>
                <a:spcPct val="150000"/>
              </a:lnSpc>
              <a:buClr>
                <a:srgbClr val="C00000"/>
              </a:buClr>
              <a:buFont typeface="Wingdings" pitchFamily="2" charset="2"/>
              <a:buChar char="p"/>
            </a:pPr>
            <a:r>
              <a:rPr lang="zh-CN" altLang="en-US" sz="2000" dirty="0" smtClean="0">
                <a:latin typeface="微软雅黑" pitchFamily="34" charset="-122"/>
                <a:ea typeface="微软雅黑" pitchFamily="34" charset="-122"/>
              </a:rPr>
              <a:t>自</a:t>
            </a:r>
            <a:r>
              <a:rPr lang="zh-CN" altLang="en-US" sz="2000" dirty="0">
                <a:latin typeface="微软雅黑" pitchFamily="34" charset="-122"/>
                <a:ea typeface="微软雅黑" pitchFamily="34" charset="-122"/>
              </a:rPr>
              <a:t>资产负债表日起</a:t>
            </a:r>
            <a:r>
              <a:rPr lang="zh-CN" altLang="en-US" sz="2000" b="1" dirty="0">
                <a:solidFill>
                  <a:srgbClr val="084CA1"/>
                </a:solidFill>
                <a:latin typeface="微软雅黑" pitchFamily="34" charset="-122"/>
                <a:ea typeface="微软雅黑" pitchFamily="34" charset="-122"/>
              </a:rPr>
              <a:t>一年内到期</a:t>
            </a:r>
            <a:r>
              <a:rPr lang="zh-CN" altLang="en-US" sz="2000" dirty="0">
                <a:latin typeface="微软雅黑" pitchFamily="34" charset="-122"/>
                <a:ea typeface="微软雅黑" pitchFamily="34" charset="-122"/>
              </a:rPr>
              <a:t>应予以</a:t>
            </a:r>
            <a:r>
              <a:rPr lang="zh-CN" altLang="en-US" sz="2000" dirty="0" smtClean="0">
                <a:latin typeface="微软雅黑" pitchFamily="34" charset="-122"/>
                <a:ea typeface="微软雅黑" pitchFamily="34" charset="-122"/>
              </a:rPr>
              <a:t>清偿</a:t>
            </a:r>
            <a:endParaRPr lang="en-US" altLang="zh-CN" sz="2000" dirty="0" smtClean="0">
              <a:latin typeface="微软雅黑" pitchFamily="34" charset="-122"/>
              <a:ea typeface="微软雅黑" pitchFamily="34" charset="-122"/>
            </a:endParaRPr>
          </a:p>
          <a:p>
            <a:pPr marL="285750" indent="-285750">
              <a:lnSpc>
                <a:spcPct val="150000"/>
              </a:lnSpc>
              <a:buClr>
                <a:srgbClr val="C00000"/>
              </a:buClr>
              <a:buFont typeface="Wingdings" pitchFamily="2" charset="2"/>
              <a:buChar char="p"/>
            </a:pPr>
            <a:r>
              <a:rPr lang="zh-CN" altLang="en-US" sz="2000" dirty="0" smtClean="0">
                <a:latin typeface="微软雅黑" pitchFamily="34" charset="-122"/>
                <a:ea typeface="微软雅黑" pitchFamily="34" charset="-122"/>
              </a:rPr>
              <a:t>企业</a:t>
            </a:r>
            <a:r>
              <a:rPr lang="zh-CN" altLang="en-US" sz="2000" dirty="0">
                <a:latin typeface="微软雅黑" pitchFamily="34" charset="-122"/>
                <a:ea typeface="微软雅黑" pitchFamily="34" charset="-122"/>
              </a:rPr>
              <a:t>无权自主地将清偿推迟至资产负债表日后一年</a:t>
            </a:r>
            <a:r>
              <a:rPr lang="zh-CN" altLang="en-US" sz="2000" dirty="0" smtClean="0">
                <a:latin typeface="微软雅黑" pitchFamily="34" charset="-122"/>
                <a:ea typeface="微软雅黑" pitchFamily="34" charset="-122"/>
              </a:rPr>
              <a:t>以上</a:t>
            </a:r>
            <a:endParaRPr lang="zh-CN" altLang="en-US" sz="2000" dirty="0">
              <a:latin typeface="微软雅黑" pitchFamily="34" charset="-122"/>
              <a:ea typeface="微软雅黑" pitchFamily="34" charset="-122"/>
            </a:endParaRPr>
          </a:p>
        </p:txBody>
      </p:sp>
      <p:sp>
        <p:nvSpPr>
          <p:cNvPr id="16" name="下箭头 15"/>
          <p:cNvSpPr/>
          <p:nvPr/>
        </p:nvSpPr>
        <p:spPr>
          <a:xfrm>
            <a:off x="2393244" y="1794933"/>
            <a:ext cx="319058" cy="601888"/>
          </a:xfrm>
          <a:prstGeom prst="down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微软雅黑" pitchFamily="34" charset="-122"/>
              <a:ea typeface="微软雅黑" pitchFamily="34" charset="-122"/>
            </a:endParaRPr>
          </a:p>
        </p:txBody>
      </p:sp>
      <p:sp>
        <p:nvSpPr>
          <p:cNvPr id="17" name="矩形 16"/>
          <p:cNvSpPr/>
          <p:nvPr/>
        </p:nvSpPr>
        <p:spPr>
          <a:xfrm>
            <a:off x="2740238" y="1895822"/>
            <a:ext cx="1733167" cy="400110"/>
          </a:xfrm>
          <a:prstGeom prst="rect">
            <a:avLst/>
          </a:prstGeom>
        </p:spPr>
        <p:txBody>
          <a:bodyPr wrap="none">
            <a:spAutoFit/>
          </a:bodyPr>
          <a:lstStyle/>
          <a:p>
            <a:r>
              <a:rPr lang="zh-CN" altLang="zh-CN" sz="2000" b="1" dirty="0" smtClean="0">
                <a:solidFill>
                  <a:srgbClr val="084CA1"/>
                </a:solidFill>
                <a:latin typeface="微软雅黑" pitchFamily="34" charset="-122"/>
                <a:ea typeface="微软雅黑" pitchFamily="34" charset="-122"/>
              </a:rPr>
              <a:t>满足条件</a:t>
            </a:r>
            <a:r>
              <a:rPr lang="zh-CN" altLang="zh-CN" sz="2000" b="1" dirty="0">
                <a:solidFill>
                  <a:srgbClr val="084CA1"/>
                </a:solidFill>
                <a:latin typeface="微软雅黑" pitchFamily="34" charset="-122"/>
                <a:ea typeface="微软雅黑" pitchFamily="34" charset="-122"/>
              </a:rPr>
              <a:t>之一</a:t>
            </a:r>
            <a:endParaRPr lang="zh-CN" altLang="en-US" sz="2000" b="1"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339223847"/>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H_CONTENTSID" val="1129"/>
  <p:tag name="MH_SECTIONID" val="1130,1131,"/>
</p:tagLst>
</file>

<file path=ppt/tags/tag10.xml><?xml version="1.0" encoding="utf-8"?>
<p:tagLst xmlns:a="http://schemas.openxmlformats.org/drawingml/2006/main" xmlns:r="http://schemas.openxmlformats.org/officeDocument/2006/relationships" xmlns:p="http://schemas.openxmlformats.org/presentationml/2006/main">
  <p:tag name="MH" val="20180629131446"/>
  <p:tag name="MH_LIBRARY" val="GRAPHIC"/>
  <p:tag name="MH_ORDER" val="文本框 177"/>
</p:tagLst>
</file>

<file path=ppt/tags/tag10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0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02.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Text Placeholder 3"/>
</p:tagLst>
</file>

<file path=ppt/tags/tag103.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18"/>
</p:tagLst>
</file>

<file path=ppt/tags/tag104.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19"/>
</p:tagLst>
</file>

<file path=ppt/tags/tag105.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0"/>
</p:tagLst>
</file>

<file path=ppt/tags/tag106.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1"/>
</p:tagLst>
</file>

<file path=ppt/tags/tag107.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2"/>
</p:tagLst>
</file>

<file path=ppt/tags/tag108.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3"/>
</p:tagLst>
</file>

<file path=ppt/tags/tag109.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4"/>
</p:tagLst>
</file>

<file path=ppt/tags/tag11.xml><?xml version="1.0" encoding="utf-8"?>
<p:tagLst xmlns:a="http://schemas.openxmlformats.org/drawingml/2006/main" xmlns:r="http://schemas.openxmlformats.org/officeDocument/2006/relationships" xmlns:p="http://schemas.openxmlformats.org/presentationml/2006/main">
  <p:tag name="MH" val="20180110115320"/>
  <p:tag name="MH_LIBRARY" val="CONTENTS"/>
  <p:tag name="MH_AUTOCOLOR" val="TRUE"/>
  <p:tag name="MH_TYPE" val="CONTENTS"/>
  <p:tag name="ID" val="545840"/>
</p:tagLst>
</file>

<file path=ppt/tags/tag110.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5"/>
</p:tagLst>
</file>

<file path=ppt/tags/tag111.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6"/>
</p:tagLst>
</file>

<file path=ppt/tags/tag112.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7"/>
</p:tagLst>
</file>

<file path=ppt/tags/tag113.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Straight Connector 13"/>
</p:tagLst>
</file>

<file path=ppt/tags/tag114.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文本框 16"/>
</p:tagLst>
</file>

<file path=ppt/tags/tag11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1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xml><?xml version="1.0" encoding="utf-8"?>
<p:tagLst xmlns:a="http://schemas.openxmlformats.org/drawingml/2006/main" xmlns:r="http://schemas.openxmlformats.org/officeDocument/2006/relationships" xmlns:p="http://schemas.openxmlformats.org/presentationml/2006/main">
  <p:tag name="MH" val="20180110115320"/>
  <p:tag name="MH_LIBRARY" val="CONTENTS"/>
  <p:tag name="MH_TYPE" val="OTHERS"/>
  <p:tag name="ID" val="545840"/>
</p:tagLst>
</file>

<file path=ppt/tags/tag12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2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2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xml><?xml version="1.0" encoding="utf-8"?>
<p:tagLst xmlns:a="http://schemas.openxmlformats.org/drawingml/2006/main" xmlns:r="http://schemas.openxmlformats.org/officeDocument/2006/relationships" xmlns:p="http://schemas.openxmlformats.org/presentationml/2006/main">
  <p:tag name="MH" val="20180110115320"/>
  <p:tag name="MH_LIBRARY" val="CONTENTS"/>
  <p:tag name="MH_TYPE" val="OTHERS"/>
  <p:tag name="ID" val="545840"/>
</p:tagLst>
</file>

<file path=ppt/tags/tag13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3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3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xml><?xml version="1.0" encoding="utf-8"?>
<p:tagLst xmlns:a="http://schemas.openxmlformats.org/drawingml/2006/main" xmlns:r="http://schemas.openxmlformats.org/officeDocument/2006/relationships" xmlns:p="http://schemas.openxmlformats.org/presentationml/2006/main">
  <p:tag name="MH" val="20180110115320"/>
  <p:tag name="MH_LIBRARY" val="CONTENTS"/>
  <p:tag name="MH_TYPE" val="OTHERS"/>
  <p:tag name="ID" val="545840"/>
</p:tagLst>
</file>

<file path=ppt/tags/tag14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4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4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xml><?xml version="1.0" encoding="utf-8"?>
<p:tagLst xmlns:a="http://schemas.openxmlformats.org/drawingml/2006/main" xmlns:r="http://schemas.openxmlformats.org/officeDocument/2006/relationships" xmlns:p="http://schemas.openxmlformats.org/presentationml/2006/main">
  <p:tag name="MH" val="20180110115320"/>
  <p:tag name="MH_LIBRARY" val="CONTENTS"/>
  <p:tag name="MH_TYPE" val="NUMBER"/>
  <p:tag name="ID" val="545840"/>
  <p:tag name="MH_ORDER" val="1"/>
</p:tagLst>
</file>

<file path=ppt/tags/tag15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5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5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xml><?xml version="1.0" encoding="utf-8"?>
<p:tagLst xmlns:a="http://schemas.openxmlformats.org/drawingml/2006/main" xmlns:r="http://schemas.openxmlformats.org/officeDocument/2006/relationships" xmlns:p="http://schemas.openxmlformats.org/presentationml/2006/main">
  <p:tag name="MH" val="20180110115320"/>
  <p:tag name="MH_LIBRARY" val="CONTENTS"/>
  <p:tag name="MH_TYPE" val="ENTRY"/>
  <p:tag name="ID" val="545840"/>
  <p:tag name="MH_ORDER" val="1"/>
</p:tagLst>
</file>

<file path=ppt/tags/tag16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6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6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xml><?xml version="1.0" encoding="utf-8"?>
<p:tagLst xmlns:a="http://schemas.openxmlformats.org/drawingml/2006/main" xmlns:r="http://schemas.openxmlformats.org/officeDocument/2006/relationships" xmlns:p="http://schemas.openxmlformats.org/presentationml/2006/main">
  <p:tag name="MH" val="20180110115320"/>
  <p:tag name="MH_LIBRARY" val="CONTENTS"/>
  <p:tag name="MH_TYPE" val="NUMBER"/>
  <p:tag name="ID" val="545840"/>
  <p:tag name="MH_ORDER" val="2"/>
</p:tagLst>
</file>

<file path=ppt/tags/tag17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7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7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xml><?xml version="1.0" encoding="utf-8"?>
<p:tagLst xmlns:a="http://schemas.openxmlformats.org/drawingml/2006/main" xmlns:r="http://schemas.openxmlformats.org/officeDocument/2006/relationships" xmlns:p="http://schemas.openxmlformats.org/presentationml/2006/main">
  <p:tag name="MH" val="20180110115320"/>
  <p:tag name="MH_LIBRARY" val="CONTENTS"/>
  <p:tag name="MH_TYPE" val="ENTRY"/>
  <p:tag name="ID" val="545840"/>
  <p:tag name="MH_ORDER" val="2"/>
</p:tagLst>
</file>

<file path=ppt/tags/tag18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8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8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xml><?xml version="1.0" encoding="utf-8"?>
<p:tagLst xmlns:a="http://schemas.openxmlformats.org/drawingml/2006/main" xmlns:r="http://schemas.openxmlformats.org/officeDocument/2006/relationships" xmlns:p="http://schemas.openxmlformats.org/presentationml/2006/main">
  <p:tag name="MH" val="20180110115320"/>
  <p:tag name="MH_LIBRARY" val="CONTENTS"/>
  <p:tag name="MH_TYPE" val="OTHERS"/>
  <p:tag name="ID" val="545840"/>
</p:tagLst>
</file>

<file path=ppt/tags/tag19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9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9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xml><?xml version="1.0" encoding="utf-8"?>
<p:tagLst xmlns:a="http://schemas.openxmlformats.org/drawingml/2006/main" xmlns:r="http://schemas.openxmlformats.org/officeDocument/2006/relationships" xmlns:p="http://schemas.openxmlformats.org/presentationml/2006/main">
  <p:tag name="MH_TYPE" val="#NeiR#"/>
  <p:tag name="MH_NUMBER" val="4"/>
  <p:tag name="MH" val="20180629131446"/>
  <p:tag name="MH_LIBRARY" val="GRAPHIC"/>
</p:tagLst>
</file>

<file path=ppt/tags/tag20.xml><?xml version="1.0" encoding="utf-8"?>
<p:tagLst xmlns:a="http://schemas.openxmlformats.org/drawingml/2006/main" xmlns:r="http://schemas.openxmlformats.org/officeDocument/2006/relationships" xmlns:p="http://schemas.openxmlformats.org/presentationml/2006/main">
  <p:tag name="MH" val="20180110115320"/>
  <p:tag name="MH_LIBRARY" val="CONTENTS"/>
  <p:tag name="MH_TYPE" val="OTHERS"/>
  <p:tag name="ID" val="545840"/>
</p:tagLst>
</file>

<file path=ppt/tags/tag20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0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0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xml><?xml version="1.0" encoding="utf-8"?>
<p:tagLst xmlns:a="http://schemas.openxmlformats.org/drawingml/2006/main" xmlns:r="http://schemas.openxmlformats.org/officeDocument/2006/relationships" xmlns:p="http://schemas.openxmlformats.org/presentationml/2006/main">
  <p:tag name="MH" val="20180110115320"/>
  <p:tag name="MH_LIBRARY" val="CONTENTS"/>
  <p:tag name="MH_TYPE" val="NUMBER"/>
  <p:tag name="ID" val="545840"/>
  <p:tag name="MH_ORDER" val="1"/>
</p:tagLst>
</file>

<file path=ppt/tags/tag21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1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1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xml><?xml version="1.0" encoding="utf-8"?>
<p:tagLst xmlns:a="http://schemas.openxmlformats.org/drawingml/2006/main" xmlns:r="http://schemas.openxmlformats.org/officeDocument/2006/relationships" xmlns:p="http://schemas.openxmlformats.org/presentationml/2006/main">
  <p:tag name="MH" val="20180110115320"/>
  <p:tag name="MH_LIBRARY" val="CONTENTS"/>
  <p:tag name="MH_TYPE" val="ENTRY"/>
  <p:tag name="ID" val="545840"/>
  <p:tag name="MH_ORDER" val="1"/>
</p:tagLst>
</file>

<file path=ppt/tags/tag22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2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2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xml><?xml version="1.0" encoding="utf-8"?>
<p:tagLst xmlns:a="http://schemas.openxmlformats.org/drawingml/2006/main" xmlns:r="http://schemas.openxmlformats.org/officeDocument/2006/relationships" xmlns:p="http://schemas.openxmlformats.org/presentationml/2006/main">
  <p:tag name="MH" val="20180110115320"/>
  <p:tag name="MH_LIBRARY" val="CONTENTS"/>
  <p:tag name="MH_TYPE" val="OTHERS"/>
  <p:tag name="ID" val="545840"/>
</p:tagLst>
</file>

<file path=ppt/tags/tag23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3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3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xml><?xml version="1.0" encoding="utf-8"?>
<p:tagLst xmlns:a="http://schemas.openxmlformats.org/drawingml/2006/main" xmlns:r="http://schemas.openxmlformats.org/officeDocument/2006/relationships" xmlns:p="http://schemas.openxmlformats.org/presentationml/2006/main">
  <p:tag name="MH" val="20180110115320"/>
  <p:tag name="MH_LIBRARY" val="CONTENTS"/>
  <p:tag name="MH_TYPE" val="OTHERS"/>
  <p:tag name="ID" val="545840"/>
</p:tagLst>
</file>

<file path=ppt/tags/tag24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4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4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xml><?xml version="1.0" encoding="utf-8"?>
<p:tagLst xmlns:a="http://schemas.openxmlformats.org/drawingml/2006/main" xmlns:r="http://schemas.openxmlformats.org/officeDocument/2006/relationships" xmlns:p="http://schemas.openxmlformats.org/presentationml/2006/main">
  <p:tag name="MH" val="20180110115320"/>
  <p:tag name="MH_LIBRARY" val="CONTENTS"/>
  <p:tag name="MH_TYPE" val="OTHERS"/>
  <p:tag name="ID" val="545840"/>
</p:tagLst>
</file>

<file path=ppt/tags/tag25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5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5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xml><?xml version="1.0" encoding="utf-8"?>
<p:tagLst xmlns:a="http://schemas.openxmlformats.org/drawingml/2006/main" xmlns:r="http://schemas.openxmlformats.org/officeDocument/2006/relationships" xmlns:p="http://schemas.openxmlformats.org/presentationml/2006/main">
  <p:tag name="MH" val="20180110115320"/>
  <p:tag name="MH_LIBRARY" val="CONTENTS"/>
  <p:tag name="MH_TYPE" val="OTHERS"/>
  <p:tag name="ID" val="545840"/>
</p:tagLst>
</file>

<file path=ppt/tags/tag26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6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6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7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7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7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Text Placeholder 3"/>
</p:tagLst>
</file>

<file path=ppt/tags/tag28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8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8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9.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18"/>
</p:tagLst>
</file>

<file path=ppt/tags/tag29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9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9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9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9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9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9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9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9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9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xml><?xml version="1.0" encoding="utf-8"?>
<p:tagLst xmlns:a="http://schemas.openxmlformats.org/drawingml/2006/main" xmlns:r="http://schemas.openxmlformats.org/officeDocument/2006/relationships" xmlns:p="http://schemas.openxmlformats.org/presentationml/2006/main">
  <p:tag name="MH" val="20180629131446"/>
  <p:tag name="MH_LIBRARY" val="GRAPHIC"/>
  <p:tag name="MH_ORDER" val="Freeform 127"/>
</p:tagLst>
</file>

<file path=ppt/tags/tag30.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19"/>
</p:tagLst>
</file>

<file path=ppt/tags/tag30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0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0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0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0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0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0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0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0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0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1.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0"/>
</p:tagLst>
</file>

<file path=ppt/tags/tag31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1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1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1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1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1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1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1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1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1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2.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1"/>
</p:tagLst>
</file>

<file path=ppt/tags/tag32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2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2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2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2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2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2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2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2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2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3.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2"/>
</p:tagLst>
</file>

<file path=ppt/tags/tag33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3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3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3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3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3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3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3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3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3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4.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3"/>
</p:tagLst>
</file>

<file path=ppt/tags/tag34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4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4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4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4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4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4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4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4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4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5.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4"/>
</p:tagLst>
</file>

<file path=ppt/tags/tag35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5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5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5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5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5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5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5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5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5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6.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5"/>
</p:tagLst>
</file>

<file path=ppt/tags/tag36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6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6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6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6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6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6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6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6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6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7.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6"/>
</p:tagLst>
</file>

<file path=ppt/tags/tag37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7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7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7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7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7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7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7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7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7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8.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7"/>
</p:tagLst>
</file>

<file path=ppt/tags/tag38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8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8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8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8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8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8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8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8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8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9.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Straight Connector 13"/>
</p:tagLst>
</file>

<file path=ppt/tags/tag39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9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9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9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9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9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9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9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9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9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xml><?xml version="1.0" encoding="utf-8"?>
<p:tagLst xmlns:a="http://schemas.openxmlformats.org/drawingml/2006/main" xmlns:r="http://schemas.openxmlformats.org/officeDocument/2006/relationships" xmlns:p="http://schemas.openxmlformats.org/presentationml/2006/main">
  <p:tag name="MH" val="20180629131446"/>
  <p:tag name="MH_LIBRARY" val="GRAPHIC"/>
  <p:tag name="MH_ORDER" val="Freeform 127"/>
</p:tagLst>
</file>

<file path=ppt/tags/tag40.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文本框 16"/>
</p:tagLst>
</file>

<file path=ppt/tags/tag40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0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0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0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0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0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0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0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0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0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1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1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1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1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1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15.xml><?xml version="1.0" encoding="utf-8"?>
<p:tagLst xmlns:a="http://schemas.openxmlformats.org/drawingml/2006/main" xmlns:r="http://schemas.openxmlformats.org/officeDocument/2006/relationships" xmlns:p="http://schemas.openxmlformats.org/presentationml/2006/main">
  <p:tag name="MH" val="20171208120326"/>
  <p:tag name="MH_LIBRARY" val="GRAPHIC"/>
  <p:tag name="MH_TYPE" val="Other"/>
  <p:tag name="MH_ORDER" val="1"/>
</p:tagLst>
</file>

<file path=ppt/tags/tag416.xml><?xml version="1.0" encoding="utf-8"?>
<p:tagLst xmlns:a="http://schemas.openxmlformats.org/drawingml/2006/main" xmlns:r="http://schemas.openxmlformats.org/officeDocument/2006/relationships" xmlns:p="http://schemas.openxmlformats.org/presentationml/2006/main">
  <p:tag name="MH" val="20171208120326"/>
  <p:tag name="MH_LIBRARY" val="GRAPHIC"/>
  <p:tag name="MH_TYPE" val="Other"/>
  <p:tag name="MH_ORDER" val="2"/>
</p:tagLst>
</file>

<file path=ppt/tags/tag41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1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1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2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2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2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2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2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2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2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2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2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2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3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3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3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3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3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3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3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3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3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3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4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4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4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4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4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4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4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4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4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4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5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5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5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5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5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55.xml><?xml version="1.0" encoding="utf-8"?>
<p:tagLst xmlns:a="http://schemas.openxmlformats.org/drawingml/2006/main" xmlns:r="http://schemas.openxmlformats.org/officeDocument/2006/relationships" xmlns:p="http://schemas.openxmlformats.org/presentationml/2006/main">
  <p:tag name="MH" val="20180629132639"/>
  <p:tag name="MH_LIBRARY" val="GRAPHIC"/>
</p:tagLst>
</file>

<file path=ppt/tags/tag4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xml><?xml version="1.0" encoding="utf-8"?>
<p:tagLst xmlns:a="http://schemas.openxmlformats.org/drawingml/2006/main" xmlns:r="http://schemas.openxmlformats.org/officeDocument/2006/relationships" xmlns:p="http://schemas.openxmlformats.org/presentationml/2006/main">
  <p:tag name="MH" val="20180629131446"/>
  <p:tag name="MH_LIBRARY" val="GRAPHIC"/>
  <p:tag name="MH_ORDER" val="Freeform 127"/>
</p:tagLst>
</file>

<file path=ppt/tags/tag5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xml><?xml version="1.0" encoding="utf-8"?>
<p:tagLst xmlns:a="http://schemas.openxmlformats.org/drawingml/2006/main" xmlns:r="http://schemas.openxmlformats.org/officeDocument/2006/relationships" xmlns:p="http://schemas.openxmlformats.org/presentationml/2006/main">
  <p:tag name="MH" val="20180629131446"/>
  <p:tag name="MH_LIBRARY" val="GRAPHIC"/>
  <p:tag name="MH_ORDER" val="文本框 3176"/>
</p:tagLst>
</file>

<file path=ppt/tags/tag6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6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65.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Text Placeholder 3"/>
</p:tagLst>
</file>

<file path=ppt/tags/tag66.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18"/>
</p:tagLst>
</file>

<file path=ppt/tags/tag67.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19"/>
</p:tagLst>
</file>

<file path=ppt/tags/tag68.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0"/>
</p:tagLst>
</file>

<file path=ppt/tags/tag69.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1"/>
</p:tagLst>
</file>

<file path=ppt/tags/tag7.xml><?xml version="1.0" encoding="utf-8"?>
<p:tagLst xmlns:a="http://schemas.openxmlformats.org/drawingml/2006/main" xmlns:r="http://schemas.openxmlformats.org/officeDocument/2006/relationships" xmlns:p="http://schemas.openxmlformats.org/presentationml/2006/main">
  <p:tag name="MH" val="20180629131446"/>
  <p:tag name="MH_LIBRARY" val="GRAPHIC"/>
  <p:tag name="MH_ORDER" val="文本框 170"/>
</p:tagLst>
</file>

<file path=ppt/tags/tag70.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2"/>
</p:tagLst>
</file>

<file path=ppt/tags/tag71.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3"/>
</p:tagLst>
</file>

<file path=ppt/tags/tag72.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4"/>
</p:tagLst>
</file>

<file path=ppt/tags/tag73.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5"/>
</p:tagLst>
</file>

<file path=ppt/tags/tag74.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6"/>
</p:tagLst>
</file>

<file path=ppt/tags/tag75.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7"/>
</p:tagLst>
</file>

<file path=ppt/tags/tag76.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Straight Connector 13"/>
</p:tagLst>
</file>

<file path=ppt/tags/tag77.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文本框 16"/>
</p:tagLst>
</file>

<file path=ppt/tags/tag7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7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xml><?xml version="1.0" encoding="utf-8"?>
<p:tagLst xmlns:a="http://schemas.openxmlformats.org/drawingml/2006/main" xmlns:r="http://schemas.openxmlformats.org/officeDocument/2006/relationships" xmlns:p="http://schemas.openxmlformats.org/presentationml/2006/main">
  <p:tag name="MH" val="20180629131446"/>
  <p:tag name="MH_LIBRARY" val="GRAPHIC"/>
  <p:tag name="MH_ORDER" val="文本框 171"/>
</p:tagLst>
</file>

<file path=ppt/tags/tag8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3.xml><?xml version="1.0" encoding="utf-8"?>
<p:tagLst xmlns:a="http://schemas.openxmlformats.org/drawingml/2006/main" xmlns:r="http://schemas.openxmlformats.org/officeDocument/2006/relationships" xmlns:p="http://schemas.openxmlformats.org/presentationml/2006/main">
  <p:tag name="MH" val="20180710164410"/>
  <p:tag name="MH_LIBRARY" val="GRAPHIC"/>
  <p:tag name="MH_TYPE" val="Other"/>
  <p:tag name="MH_ORDER" val="1"/>
</p:tagLst>
</file>

<file path=ppt/tags/tag84.xml><?xml version="1.0" encoding="utf-8"?>
<p:tagLst xmlns:a="http://schemas.openxmlformats.org/drawingml/2006/main" xmlns:r="http://schemas.openxmlformats.org/officeDocument/2006/relationships" xmlns:p="http://schemas.openxmlformats.org/presentationml/2006/main">
  <p:tag name="MH" val="20180710164410"/>
  <p:tag name="MH_LIBRARY" val="GRAPHIC"/>
  <p:tag name="MH_TYPE" val="Title"/>
  <p:tag name="MH_ORDER" val="1"/>
</p:tagLst>
</file>

<file path=ppt/tags/tag85.xml><?xml version="1.0" encoding="utf-8"?>
<p:tagLst xmlns:a="http://schemas.openxmlformats.org/drawingml/2006/main" xmlns:r="http://schemas.openxmlformats.org/officeDocument/2006/relationships" xmlns:p="http://schemas.openxmlformats.org/presentationml/2006/main">
  <p:tag name="MH" val="20180710164410"/>
  <p:tag name="MH_LIBRARY" val="GRAPHIC"/>
  <p:tag name="MH_TYPE" val="SubTitle"/>
  <p:tag name="MH_ORDER" val="1"/>
</p:tagLst>
</file>

<file path=ppt/tags/tag86.xml><?xml version="1.0" encoding="utf-8"?>
<p:tagLst xmlns:a="http://schemas.openxmlformats.org/drawingml/2006/main" xmlns:r="http://schemas.openxmlformats.org/officeDocument/2006/relationships" xmlns:p="http://schemas.openxmlformats.org/presentationml/2006/main">
  <p:tag name="MH" val="20180710164410"/>
  <p:tag name="MH_LIBRARY" val="GRAPHIC"/>
  <p:tag name="MH_TYPE" val="SubTitle"/>
  <p:tag name="MH_ORDER" val="2"/>
</p:tagLst>
</file>

<file path=ppt/tags/tag87.xml><?xml version="1.0" encoding="utf-8"?>
<p:tagLst xmlns:a="http://schemas.openxmlformats.org/drawingml/2006/main" xmlns:r="http://schemas.openxmlformats.org/officeDocument/2006/relationships" xmlns:p="http://schemas.openxmlformats.org/presentationml/2006/main">
  <p:tag name="MH" val="20180710164410"/>
  <p:tag name="MH_LIBRARY" val="GRAPHIC"/>
  <p:tag name="MH_TYPE" val="Text"/>
  <p:tag name="MH_ORDER" val="1"/>
</p:tagLst>
</file>

<file path=ppt/tags/tag88.xml><?xml version="1.0" encoding="utf-8"?>
<p:tagLst xmlns:a="http://schemas.openxmlformats.org/drawingml/2006/main" xmlns:r="http://schemas.openxmlformats.org/officeDocument/2006/relationships" xmlns:p="http://schemas.openxmlformats.org/presentationml/2006/main">
  <p:tag name="MH" val="20180710164410"/>
  <p:tag name="MH_LIBRARY" val="GRAPHIC"/>
  <p:tag name="MH_TYPE" val="Text"/>
  <p:tag name="MH_ORDER" val="2"/>
</p:tagLst>
</file>

<file path=ppt/tags/tag8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9.xml><?xml version="1.0" encoding="utf-8"?>
<p:tagLst xmlns:a="http://schemas.openxmlformats.org/drawingml/2006/main" xmlns:r="http://schemas.openxmlformats.org/officeDocument/2006/relationships" xmlns:p="http://schemas.openxmlformats.org/presentationml/2006/main">
  <p:tag name="MH" val="20180629131446"/>
  <p:tag name="MH_LIBRARY" val="GRAPHIC"/>
  <p:tag name="MH_ORDER" val="文本框 3180"/>
</p:tagLst>
</file>

<file path=ppt/tags/tag9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9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9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穿越">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千图网海量PPT模板www.58pic.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AD425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marL="0" marR="0" indent="0" algn="r" defTabSz="457200" eaLnBrk="1" fontAlgn="auto" latinLnBrk="0" hangingPunct="1">
          <a:lnSpc>
            <a:spcPct val="120000"/>
          </a:lnSpc>
          <a:spcBef>
            <a:spcPts val="0"/>
          </a:spcBef>
          <a:spcAft>
            <a:spcPts val="0"/>
          </a:spcAft>
          <a:buClrTx/>
          <a:buSzTx/>
          <a:buFontTx/>
          <a:buNone/>
          <a:tabLst/>
          <a:defRPr kumimoji="0" sz="1800" b="0" i="0" u="none" strike="noStrike" kern="0" cap="none" spc="0" normalizeH="0" baseline="0" noProof="0" dirty="0" smtClean="0">
            <a:ln>
              <a:noFill/>
            </a:ln>
            <a:solidFill>
              <a:schemeClr val="tx1">
                <a:lumMod val="85000"/>
                <a:lumOff val="15000"/>
              </a:schemeClr>
            </a:solidFill>
            <a:effectLst/>
            <a:uLnTx/>
            <a:uFillTx/>
          </a:defRPr>
        </a:defPPr>
      </a:lstStyle>
    </a:tx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7800</TotalTime>
  <Words>6238</Words>
  <Application>Microsoft Office PowerPoint</Application>
  <PresentationFormat>全屏显示(16:9)</PresentationFormat>
  <Paragraphs>2936</Paragraphs>
  <Slides>83</Slides>
  <Notes>1</Notes>
  <HiddenSlides>0</HiddenSlides>
  <MMClips>0</MMClips>
  <ScaleCrop>false</ScaleCrop>
  <HeadingPairs>
    <vt:vector size="4" baseType="variant">
      <vt:variant>
        <vt:lpstr>主题</vt:lpstr>
      </vt:variant>
      <vt:variant>
        <vt:i4>3</vt:i4>
      </vt:variant>
      <vt:variant>
        <vt:lpstr>幻灯片标题</vt:lpstr>
      </vt:variant>
      <vt:variant>
        <vt:i4>83</vt:i4>
      </vt:variant>
    </vt:vector>
  </HeadingPairs>
  <TitlesOfParts>
    <vt:vector size="86" baseType="lpstr">
      <vt:lpstr>Office 主题</vt:lpstr>
      <vt:lpstr>千图网海量PPT模板www.58pic.com​​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lujinxia</cp:lastModifiedBy>
  <cp:revision>540</cp:revision>
  <dcterms:created xsi:type="dcterms:W3CDTF">2018-01-31T05:19:00Z</dcterms:created>
  <dcterms:modified xsi:type="dcterms:W3CDTF">2018-08-05T09:20:53Z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2052-10.1.0.6929</vt:lpwstr>
  </property>
</Properties>
</file>