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3145930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3356499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2461988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915886" y="507999"/>
            <a:ext cx="9653815" cy="474707"/>
          </a:xfrm>
        </p:spPr>
        <p:txBody>
          <a:bodyPr>
            <a:noAutofit/>
          </a:bodyPr>
          <a:lstStyle>
            <a:lvl1pPr algn="l">
              <a:defRPr sz="2400" b="0">
                <a:ln w="9525" cmpd="sng">
                  <a:solidFill>
                    <a:schemeClr val="accent1"/>
                  </a:solidFill>
                  <a:prstDash val="solid"/>
                </a:ln>
                <a:solidFill>
                  <a:schemeClr val="tx1"/>
                </a:solidFill>
                <a:effectLst>
                  <a:glow rad="38100">
                    <a:schemeClr val="accent1">
                      <a:alpha val="40000"/>
                    </a:schemeClr>
                  </a:glow>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1" y="1567543"/>
            <a:ext cx="10947400" cy="4807856"/>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0748973"/>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110312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1869525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1719672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4137940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1913144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4153899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3851163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384A5F-4DDC-453B-9B0C-786430F3A69C}"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2689635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384A5F-4DDC-453B-9B0C-786430F3A69C}"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0675EF-0622-441B-B525-784803CF7EDC}" type="slidenum">
              <a:rPr lang="zh-CN" altLang="en-US" smtClean="0"/>
              <a:t>‹#›</a:t>
            </a:fld>
            <a:endParaRPr lang="zh-CN" altLang="en-US"/>
          </a:p>
        </p:txBody>
      </p:sp>
    </p:spTree>
    <p:extLst>
      <p:ext uri="{BB962C8B-B14F-4D97-AF65-F5344CB8AC3E}">
        <p14:creationId xmlns:p14="http://schemas.microsoft.com/office/powerpoint/2010/main" val="14821210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2" name="标题占位符 1"/>
          <p:cNvSpPr>
            <a:spLocks noGrp="1"/>
          </p:cNvSpPr>
          <p:nvPr>
            <p:ph type="title"/>
          </p:nvPr>
        </p:nvSpPr>
        <p:spPr>
          <a:xfrm>
            <a:off x="1582057" y="300355"/>
            <a:ext cx="9085943" cy="790575"/>
          </a:xfrm>
          <a:prstGeom prst="rect">
            <a:avLst/>
          </a:prstGeom>
        </p:spPr>
        <p:txBody>
          <a:bodyPr vert="horz" lIns="91440" tIns="45720" rIns="91440" bIns="45720" rtlCol="0" anchor="ctr">
            <a:normAutofit/>
          </a:bodyPr>
          <a:lstStyle>
            <a:lvl1pPr marL="0" marR="0" lvl="0" algn="l" defTabSz="914400" rtl="0" eaLnBrk="1" fontAlgn="auto" latinLnBrk="0" hangingPunct="1">
              <a:lnSpc>
                <a:spcPct val="100000"/>
              </a:lnSpc>
              <a:spcBef>
                <a:spcPct val="0"/>
              </a:spcBef>
              <a:buClrTx/>
              <a:buSzTx/>
              <a:buFontTx/>
              <a:buNone/>
              <a:defRPr kumimoji="0" lang="zh-CN" altLang="en-US" sz="2800" b="1" i="0" u="none" strike="noStrike" kern="1200" cap="none" spc="0" normalizeH="0" baseline="0" noProof="1" smtClean="0">
                <a:ln w="9525" cmpd="sng">
                  <a:solidFill>
                    <a:schemeClr val="accent1"/>
                  </a:solidFill>
                  <a:prstDash val="solid"/>
                </a:ln>
                <a:solidFill>
                  <a:srgbClr val="70AD47">
                    <a:tint val="1000"/>
                  </a:srgbClr>
                </a:solidFill>
                <a:effectLst>
                  <a:glow rad="38100">
                    <a:schemeClr val="accent1">
                      <a:alpha val="40000"/>
                    </a:schemeClr>
                  </a:glow>
                </a:effectLst>
                <a:latin typeface="锐字工房云字库大黑GBK" panose="02010604000000000000" charset="-122"/>
                <a:ea typeface="锐字工房云字库大黑GBK" panose="02010604000000000000" charset="-122"/>
                <a:cs typeface="+mj-cs"/>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lvl1pPr marR="0" lvl="0"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1pPr>
            <a:lvl2pPr marR="0" lvl="1"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2pPr>
            <a:lvl3pPr marR="0" lvl="2"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3pPr>
            <a:lvl4pPr marR="0" lvl="3"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4pPr>
            <a:lvl5pPr marR="0" lvl="4" indent="-342900" algn="just" defTabSz="914400" rtl="0" eaLnBrk="1" fontAlgn="auto" latinLnBrk="0" hangingPunct="1">
              <a:lnSpc>
                <a:spcPct val="125000"/>
              </a:lnSpc>
              <a:spcBef>
                <a:spcPts val="300"/>
              </a:spcBef>
              <a:spcAft>
                <a:spcPts val="300"/>
              </a:spcAft>
              <a:buClrTx/>
              <a:buSzTx/>
              <a:buFont typeface="Arial" panose="020B0604020202020204" pitchFamily="34" charset="0"/>
              <a:buChar char="•"/>
              <a:defRPr kumimoji="0" lang="zh-CN" altLang="en-US" sz="1800" b="0" i="0" u="none" strike="noStrike" kern="1200" cap="none" spc="0" normalizeH="0" baseline="0" noProof="1" smtClean="0">
                <a:solidFill>
                  <a:schemeClr val="tx1"/>
                </a:solidFill>
                <a:latin typeface="+mn-lt"/>
                <a:ea typeface="+mn-ea"/>
                <a:cs typeface="+mn-cs"/>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1" name="图片 10"/>
          <p:cNvPicPr>
            <a:picLocks noChangeAspect="1"/>
          </p:cNvPicPr>
          <p:nvPr userDrawn="1"/>
        </p:nvPicPr>
        <p:blipFill>
          <a:blip r:embed="rId4"/>
          <a:stretch>
            <a:fillRect/>
          </a:stretch>
        </p:blipFill>
        <p:spPr>
          <a:xfrm>
            <a:off x="0" y="13742"/>
            <a:ext cx="1451429" cy="1171575"/>
          </a:xfrm>
          <a:prstGeom prst="rect">
            <a:avLst/>
          </a:prstGeom>
        </p:spPr>
      </p:pic>
      <p:pic>
        <p:nvPicPr>
          <p:cNvPr id="13" name="图片 12"/>
          <p:cNvPicPr>
            <a:picLocks noChangeAspect="1"/>
          </p:cNvPicPr>
          <p:nvPr userDrawn="1"/>
        </p:nvPicPr>
        <p:blipFill>
          <a:blip r:embed="rId5"/>
          <a:stretch>
            <a:fillRect/>
          </a:stretch>
        </p:blipFill>
        <p:spPr>
          <a:xfrm flipV="1">
            <a:off x="1451434" y="1100687"/>
            <a:ext cx="7854134" cy="87982"/>
          </a:xfrm>
          <a:prstGeom prst="rect">
            <a:avLst/>
          </a:prstGeom>
        </p:spPr>
      </p:pic>
      <p:pic>
        <p:nvPicPr>
          <p:cNvPr id="14"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798594" y="64443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5169391"/>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b="0" kern="1200">
          <a:solidFill>
            <a:schemeClr val="tx1"/>
          </a:solidFill>
          <a:latin typeface="等线" panose="02010600030101010101" pitchFamily="2" charset="-122"/>
          <a:ea typeface="等线"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5" name="矩形 4"/>
          <p:cNvSpPr/>
          <p:nvPr/>
        </p:nvSpPr>
        <p:spPr>
          <a:xfrm>
            <a:off x="0" y="2505669"/>
            <a:ext cx="12192000" cy="830997"/>
          </a:xfrm>
          <a:prstGeom prst="rect">
            <a:avLst/>
          </a:prstGeom>
        </p:spPr>
        <p:txBody>
          <a:bodyPr wrap="square">
            <a:spAutoFit/>
          </a:bodyPr>
          <a:lstStyle/>
          <a:p>
            <a:pPr algn="ct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第十二章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网络</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治理</a:t>
            </a:r>
            <a:r>
              <a:rPr lang="en-US" altLang="zh-CN"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4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公司治理的延伸</a:t>
            </a:r>
          </a:p>
        </p:txBody>
      </p:sp>
    </p:spTree>
    <p:extLst>
      <p:ext uri="{BB962C8B-B14F-4D97-AF65-F5344CB8AC3E}">
        <p14:creationId xmlns:p14="http://schemas.microsoft.com/office/powerpoint/2010/main" val="3623406232"/>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网络治理结构与机制</a:t>
            </a:r>
            <a:endParaRPr lang="zh-CN" altLang="en-US" dirty="0"/>
          </a:p>
        </p:txBody>
      </p:sp>
      <p:sp>
        <p:nvSpPr>
          <p:cNvPr id="3" name="内容占位符 2"/>
          <p:cNvSpPr>
            <a:spLocks noGrp="1"/>
          </p:cNvSpPr>
          <p:nvPr>
            <p:ph idx="1"/>
          </p:nvPr>
        </p:nvSpPr>
        <p:spPr>
          <a:xfrm>
            <a:off x="622301" y="1567543"/>
            <a:ext cx="5664199" cy="4807856"/>
          </a:xfrm>
        </p:spPr>
        <p:txBody>
          <a:bodyPr/>
          <a:lstStyle/>
          <a:p>
            <a:pPr marL="0" indent="0">
              <a:buNone/>
            </a:pPr>
            <a:r>
              <a:rPr lang="zh-CN" altLang="zh-CN" sz="2600" b="1" dirty="0">
                <a:latin typeface="黑体" panose="02010609060101010101" pitchFamily="49" charset="-122"/>
                <a:ea typeface="黑体" panose="02010609060101010101" pitchFamily="49" charset="-122"/>
              </a:rPr>
              <a:t>一、 网络治理结构</a:t>
            </a:r>
          </a:p>
          <a:p>
            <a:r>
              <a:rPr lang="zh-CN" altLang="zh-CN" dirty="0"/>
              <a:t>如表</a:t>
            </a:r>
            <a:r>
              <a:rPr lang="en-US" altLang="zh-CN" dirty="0"/>
              <a:t>12-2</a:t>
            </a:r>
            <a:r>
              <a:rPr lang="zh-CN" altLang="zh-CN" dirty="0"/>
              <a:t>所示</a:t>
            </a:r>
            <a:r>
              <a:rPr lang="en-US" altLang="zh-CN" dirty="0"/>
              <a:t>,</a:t>
            </a:r>
            <a:r>
              <a:rPr lang="zh-CN" altLang="zh-CN" dirty="0"/>
              <a:t>综合考虑网络中各个节点之间关系的强弱度和信息流通的方式</a:t>
            </a:r>
            <a:r>
              <a:rPr lang="en-US" altLang="zh-CN" dirty="0"/>
              <a:t>,</a:t>
            </a:r>
            <a:r>
              <a:rPr lang="zh-CN" altLang="zh-CN" dirty="0"/>
              <a:t>网络组织可分为强关系网络和弱关系网络</a:t>
            </a:r>
            <a:r>
              <a:rPr lang="zh-CN" altLang="zh-CN" dirty="0" smtClean="0"/>
              <a:t>。</a:t>
            </a:r>
            <a:endParaRPr lang="en-US" altLang="zh-CN" dirty="0" smtClean="0"/>
          </a:p>
          <a:p>
            <a:r>
              <a:rPr lang="zh-CN" altLang="zh-CN" dirty="0" smtClean="0"/>
              <a:t>在</a:t>
            </a:r>
            <a:r>
              <a:rPr lang="zh-CN" altLang="zh-CN" dirty="0"/>
              <a:t>强关系网络中</a:t>
            </a:r>
            <a:r>
              <a:rPr lang="en-US" altLang="zh-CN" dirty="0"/>
              <a:t>,</a:t>
            </a:r>
            <a:r>
              <a:rPr lang="zh-CN" altLang="zh-CN" dirty="0"/>
              <a:t>不仅网络各成员之间的合作关系非常密切</a:t>
            </a:r>
            <a:r>
              <a:rPr lang="en-US" altLang="zh-CN" dirty="0"/>
              <a:t>,</a:t>
            </a:r>
            <a:r>
              <a:rPr lang="zh-CN" altLang="zh-CN" dirty="0"/>
              <a:t>而且网络存在较高的进入壁垒</a:t>
            </a:r>
            <a:r>
              <a:rPr lang="en-US" altLang="zh-CN" dirty="0"/>
              <a:t>,</a:t>
            </a:r>
            <a:r>
              <a:rPr lang="zh-CN" altLang="zh-CN" dirty="0"/>
              <a:t>网络组织与外部的交流较少</a:t>
            </a:r>
            <a:r>
              <a:rPr lang="en-US" altLang="zh-CN" dirty="0"/>
              <a:t>,</a:t>
            </a:r>
            <a:r>
              <a:rPr lang="zh-CN" altLang="zh-CN" dirty="0"/>
              <a:t>外部成员也很难与网络内部成员进行交易</a:t>
            </a:r>
            <a:r>
              <a:rPr lang="en-US" altLang="zh-CN" dirty="0"/>
              <a:t>,</a:t>
            </a:r>
            <a:r>
              <a:rPr lang="zh-CN" altLang="zh-CN" dirty="0"/>
              <a:t>并且强关系网络一般是纵向网络。</a:t>
            </a:r>
            <a:endParaRPr lang="zh-CN" altLang="en-US" dirty="0"/>
          </a:p>
        </p:txBody>
      </p:sp>
      <p:sp>
        <p:nvSpPr>
          <p:cNvPr id="7" name="矩形 6"/>
          <p:cNvSpPr/>
          <p:nvPr/>
        </p:nvSpPr>
        <p:spPr>
          <a:xfrm>
            <a:off x="7539669" y="2730761"/>
            <a:ext cx="2954655" cy="246221"/>
          </a:xfrm>
          <a:prstGeom prst="rect">
            <a:avLst/>
          </a:prstGeom>
        </p:spPr>
        <p:txBody>
          <a:bodyPr wrap="none">
            <a:spAutoFit/>
          </a:bodyPr>
          <a:lstStyle/>
          <a:p>
            <a:pPr indent="228600" algn="just">
              <a:lnSpc>
                <a:spcPts val="1200"/>
              </a:lnSpc>
            </a:pPr>
            <a:r>
              <a:rPr lang="zh-CN" altLang="zh-CN" dirty="0">
                <a:solidFill>
                  <a:srgbClr val="000000"/>
                </a:solidFill>
                <a:latin typeface="NEU-BZ-S92"/>
                <a:cs typeface="Times New Roman" panose="02020603050405020304" pitchFamily="18" charset="0"/>
              </a:rPr>
              <a:t>表</a:t>
            </a:r>
            <a:r>
              <a:rPr lang="en-US" altLang="zh-CN" dirty="0">
                <a:solidFill>
                  <a:srgbClr val="000000"/>
                </a:solidFill>
                <a:latin typeface="NEU-BZ-S92"/>
                <a:cs typeface="Times New Roman" panose="02020603050405020304" pitchFamily="18" charset="0"/>
              </a:rPr>
              <a:t>12-2</a:t>
            </a:r>
            <a:r>
              <a:rPr lang="zh-CN" altLang="zh-CN" dirty="0">
                <a:solidFill>
                  <a:srgbClr val="000000"/>
                </a:solidFill>
                <a:latin typeface="NEU-BZ-S92"/>
                <a:cs typeface="Times New Roman" panose="02020603050405020304" pitchFamily="18" charset="0"/>
              </a:rPr>
              <a:t>　网络组织分类　</a:t>
            </a:r>
            <a:endParaRPr lang="zh-CN" altLang="zh-CN" sz="2400" dirty="0">
              <a:solidFill>
                <a:srgbClr val="000000"/>
              </a:solidFill>
              <a:latin typeface="NEU-BZ-S92"/>
              <a:ea typeface="方正书宋_GBK"/>
              <a:cs typeface="Times New Roman" panose="02020603050405020304" pitchFamily="18" charset="0"/>
            </a:endParaRPr>
          </a:p>
        </p:txBody>
      </p:sp>
      <p:graphicFrame>
        <p:nvGraphicFramePr>
          <p:cNvPr id="4" name="表格 3"/>
          <p:cNvGraphicFramePr>
            <a:graphicFrameLocks noGrp="1"/>
          </p:cNvGraphicFramePr>
          <p:nvPr/>
        </p:nvGraphicFramePr>
        <p:xfrm>
          <a:off x="6800849" y="3162937"/>
          <a:ext cx="4432297" cy="2159000"/>
        </p:xfrm>
        <a:graphic>
          <a:graphicData uri="http://schemas.openxmlformats.org/drawingml/2006/table">
            <a:tbl>
              <a:tblPr>
                <a:tableStyleId>{5C22544A-7EE6-4342-B048-85BDC9FD1C3A}</a:tableStyleId>
              </a:tblPr>
              <a:tblGrid>
                <a:gridCol w="1104900"/>
                <a:gridCol w="1532464"/>
                <a:gridCol w="1794933"/>
              </a:tblGrid>
              <a:tr h="309016">
                <a:tc rowSpan="2">
                  <a:txBody>
                    <a:bodyPr/>
                    <a:lstStyle/>
                    <a:p>
                      <a:pPr algn="just" rtl="0" fontAlgn="ctr"/>
                      <a:r>
                        <a:rPr lang="zh-CN" altLang="en-US" sz="1800" u="none" strike="noStrike" dirty="0">
                          <a:effectLst/>
                        </a:rPr>
                        <a:t>　</a:t>
                      </a:r>
                      <a:endParaRPr lang="zh-CN" altLang="en-US" sz="1800" b="1"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just" rtl="0" fontAlgn="ctr"/>
                      <a:r>
                        <a:rPr lang="zh-CN" altLang="en-US" sz="1400" u="none" strike="noStrike">
                          <a:effectLst/>
                        </a:rPr>
                        <a:t>成 员 关 系</a:t>
                      </a:r>
                      <a:endParaRPr lang="zh-CN" altLang="en-US" sz="1400" b="1"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r>
              <a:tr h="285247">
                <a:tc vMerge="1">
                  <a:txBody>
                    <a:bodyPr/>
                    <a:lstStyle/>
                    <a:p>
                      <a:endParaRPr lang="zh-CN" altLang="en-US"/>
                    </a:p>
                  </a:txBody>
                  <a:tcPr/>
                </a:tc>
                <a:tc>
                  <a:txBody>
                    <a:bodyPr/>
                    <a:lstStyle/>
                    <a:p>
                      <a:pPr algn="just" rtl="0" fontAlgn="ctr"/>
                      <a:r>
                        <a:rPr lang="zh-CN" altLang="en-US" sz="1400" u="none" strike="noStrike" dirty="0">
                          <a:effectLst/>
                        </a:rPr>
                        <a:t>强关系网络</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fontAlgn="ctr"/>
                      <a:r>
                        <a:rPr lang="zh-CN" altLang="en-US" sz="1400" u="none" strike="noStrike">
                          <a:effectLst/>
                        </a:rPr>
                        <a:t>弱关系网络</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90037">
                <a:tc>
                  <a:txBody>
                    <a:bodyPr/>
                    <a:lstStyle/>
                    <a:p>
                      <a:pPr algn="just" rtl="0" fontAlgn="ctr"/>
                      <a:r>
                        <a:rPr lang="zh-CN" altLang="en-US" sz="1400" u="none" strike="noStrike">
                          <a:effectLst/>
                        </a:rPr>
                        <a:t>纵向网络</a:t>
                      </a:r>
                      <a:endParaRPr lang="zh-CN" altLang="en-US" sz="1400" b="1"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fontAlgn="ctr"/>
                      <a:r>
                        <a:rPr lang="zh-CN" altLang="en-US" sz="1400" u="none" strike="noStrike" dirty="0">
                          <a:effectLst/>
                        </a:rPr>
                        <a:t>外包网络</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p>
                      <a:pPr algn="just" rtl="0" fontAlgn="ctr"/>
                      <a:r>
                        <a:rPr lang="zh-CN" altLang="en-US" sz="1400" u="none" strike="noStrike" dirty="0">
                          <a:effectLst/>
                        </a:rPr>
                        <a:t>旗舰型创新网络</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p>
                      <a:pPr algn="just" rtl="0" fontAlgn="ctr"/>
                      <a:r>
                        <a:rPr lang="zh-CN" altLang="en-US" sz="1400" u="none" strike="noStrike" dirty="0">
                          <a:effectLst/>
                        </a:rPr>
                        <a:t>特许经营</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fontAlgn="ctr"/>
                      <a:r>
                        <a:rPr lang="en-US" altLang="zh-CN" sz="1400" u="none" strike="noStrike" dirty="0">
                          <a:effectLst/>
                        </a:rPr>
                        <a:t>—</a:t>
                      </a:r>
                      <a:endParaRPr lang="en-US" altLang="zh-CN" sz="14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74700">
                <a:tc>
                  <a:txBody>
                    <a:bodyPr/>
                    <a:lstStyle/>
                    <a:p>
                      <a:pPr algn="just" rtl="0" fontAlgn="ctr"/>
                      <a:r>
                        <a:rPr lang="zh-CN" altLang="en-US" sz="1400" u="none" strike="noStrike">
                          <a:effectLst/>
                        </a:rPr>
                        <a:t>横向网络</a:t>
                      </a:r>
                      <a:endParaRPr lang="zh-CN" altLang="en-US" sz="1400" b="1" i="0" u="none" strike="noStrike">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fontAlgn="ctr"/>
                      <a:r>
                        <a:rPr lang="en-US" altLang="zh-CN" sz="1400" u="none" strike="noStrike" dirty="0">
                          <a:effectLst/>
                        </a:rPr>
                        <a:t>—</a:t>
                      </a:r>
                      <a:endParaRPr lang="en-US" altLang="zh-CN" sz="1400" b="0" i="0" u="none" strike="noStrike" dirty="0">
                        <a:solidFill>
                          <a:srgbClr val="000000"/>
                        </a:solidFill>
                        <a:effectLst/>
                        <a:latin typeface="Calibri" panose="020F050202020403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fontAlgn="ctr"/>
                      <a:r>
                        <a:rPr lang="zh-CN" altLang="en-US" sz="1400" u="none" strike="noStrike" dirty="0">
                          <a:effectLst/>
                        </a:rPr>
                        <a:t>自组织型创新网络</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p>
                      <a:pPr algn="just" rtl="0" fontAlgn="ctr"/>
                      <a:r>
                        <a:rPr lang="zh-CN" altLang="en-US" sz="1400" u="none" strike="noStrike" dirty="0">
                          <a:effectLst/>
                        </a:rPr>
                        <a:t>政府干预型创新网络</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p>
                      <a:pPr algn="just" rtl="0" fontAlgn="ctr"/>
                      <a:r>
                        <a:rPr lang="zh-CN" altLang="en-US" sz="1400" u="none" strike="noStrike" dirty="0">
                          <a:effectLst/>
                        </a:rPr>
                        <a:t>企业集群</a:t>
                      </a: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8374258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网络治理结构与机制</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网络治理机制概述</a:t>
            </a:r>
          </a:p>
          <a:p>
            <a:r>
              <a:rPr lang="zh-CN" altLang="zh-CN" dirty="0"/>
              <a:t>网络治理机制是由网络中各结点之间形成的相互联系的社会机制</a:t>
            </a:r>
            <a:r>
              <a:rPr lang="en-US" altLang="zh-CN" dirty="0"/>
              <a:t>,</a:t>
            </a:r>
            <a:r>
              <a:rPr lang="zh-CN" altLang="zh-CN" dirty="0"/>
              <a:t>它是保证网络组织有序运作的非正式协调机制</a:t>
            </a:r>
            <a:r>
              <a:rPr lang="en-US" altLang="zh-CN" dirty="0"/>
              <a:t>,</a:t>
            </a:r>
            <a:r>
              <a:rPr lang="zh-CN" altLang="zh-CN" dirty="0"/>
              <a:t>包括对网络成员行为起到规制与调节作用的宏观机制和微观准则</a:t>
            </a:r>
            <a:r>
              <a:rPr lang="en-US" altLang="zh-CN" dirty="0"/>
              <a:t>(Jones et al., 1997)</a:t>
            </a:r>
            <a:r>
              <a:rPr lang="zh-CN" altLang="zh-CN" dirty="0"/>
              <a:t>。</a:t>
            </a:r>
          </a:p>
          <a:p>
            <a:r>
              <a:rPr lang="zh-CN" altLang="zh-CN" dirty="0"/>
              <a:t>跨边界的网络化合作以其显著的协同效应已成为企业生存与发展的战略选择</a:t>
            </a:r>
            <a:r>
              <a:rPr lang="en-US" altLang="zh-CN" dirty="0"/>
              <a:t>(</a:t>
            </a:r>
            <a:r>
              <a:rPr lang="zh-CN" altLang="zh-CN" dirty="0"/>
              <a:t>孙国强和范建红</a:t>
            </a:r>
            <a:r>
              <a:rPr lang="en-US" altLang="zh-CN" dirty="0"/>
              <a:t>,2012)</a:t>
            </a:r>
            <a:r>
              <a:rPr lang="zh-CN" altLang="zh-CN" dirty="0"/>
              <a:t>。网络组织由具有不同目标、知识和行为意愿的行为主体构成</a:t>
            </a:r>
            <a:r>
              <a:rPr lang="en-US" altLang="zh-CN" dirty="0"/>
              <a:t>,</a:t>
            </a:r>
            <a:r>
              <a:rPr lang="zh-CN" altLang="zh-CN" dirty="0"/>
              <a:t>因而需要对网络进行治理</a:t>
            </a:r>
            <a:r>
              <a:rPr lang="en-US" altLang="zh-CN" dirty="0"/>
              <a:t>,</a:t>
            </a:r>
            <a:r>
              <a:rPr lang="zh-CN" altLang="zh-CN" dirty="0"/>
              <a:t>维护、协调成员间的合作以促使网络有序、高效运作</a:t>
            </a:r>
            <a:r>
              <a:rPr lang="en-US" altLang="zh-CN" dirty="0"/>
              <a:t>,</a:t>
            </a:r>
            <a:r>
              <a:rPr lang="zh-CN" altLang="zh-CN" dirty="0"/>
              <a:t>网络组织的形成、运作以及绩效都与网络的治理密切相关</a:t>
            </a:r>
            <a:r>
              <a:rPr lang="zh-CN" altLang="zh-CN" dirty="0" smtClean="0"/>
              <a:t>。</a:t>
            </a:r>
            <a:endParaRPr lang="en-US" altLang="zh-CN" dirty="0" smtClean="0"/>
          </a:p>
          <a:p>
            <a:r>
              <a:rPr lang="zh-CN" altLang="zh-CN" dirty="0"/>
              <a:t>从整体上看</a:t>
            </a:r>
            <a:r>
              <a:rPr lang="en-US" altLang="zh-CN" dirty="0"/>
              <a:t>,</a:t>
            </a:r>
            <a:r>
              <a:rPr lang="zh-CN" altLang="zh-CN" dirty="0"/>
              <a:t>可以将治理机制分为两类</a:t>
            </a:r>
            <a:r>
              <a:rPr lang="en-US" altLang="zh-CN" dirty="0"/>
              <a:t>: </a:t>
            </a:r>
            <a:r>
              <a:rPr lang="zh-CN" altLang="zh-CN" dirty="0"/>
              <a:t>一是信任、声誉、联合制裁、合作文化等属于行为规范方面的宏观机制</a:t>
            </a:r>
            <a:r>
              <a:rPr lang="en-US" altLang="zh-CN" dirty="0"/>
              <a:t>;</a:t>
            </a:r>
            <a:r>
              <a:rPr lang="zh-CN" altLang="zh-CN" dirty="0"/>
              <a:t>二是学习创新、激励约束、利益分配、决策协调等属于运行规则方面的微观机制。</a:t>
            </a:r>
          </a:p>
          <a:p>
            <a:endParaRPr lang="zh-CN" altLang="en-US" dirty="0"/>
          </a:p>
        </p:txBody>
      </p:sp>
    </p:spTree>
    <p:extLst>
      <p:ext uri="{BB962C8B-B14F-4D97-AF65-F5344CB8AC3E}">
        <p14:creationId xmlns:p14="http://schemas.microsoft.com/office/powerpoint/2010/main" val="709332735"/>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网络治理结构与机制</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宏观机制在网络治理中的作用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信任机制的作用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声誉机制的作用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联合制裁机制的作用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合作文化机制的作用</a:t>
            </a:r>
          </a:p>
          <a:p>
            <a:endParaRPr lang="zh-CN" altLang="en-US" dirty="0"/>
          </a:p>
        </p:txBody>
      </p:sp>
    </p:spTree>
    <p:extLst>
      <p:ext uri="{BB962C8B-B14F-4D97-AF65-F5344CB8AC3E}">
        <p14:creationId xmlns:p14="http://schemas.microsoft.com/office/powerpoint/2010/main" val="338536450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第三节　网络治理结构与机制</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微观机制在网络治理中的作用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学习创新机制的作用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激励约束机制的作用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决策协调机制的作用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利益分配机制的作用</a:t>
            </a:r>
          </a:p>
          <a:p>
            <a:endParaRPr lang="zh-CN" altLang="en-US" dirty="0"/>
          </a:p>
        </p:txBody>
      </p:sp>
    </p:spTree>
    <p:extLst>
      <p:ext uri="{BB962C8B-B14F-4D97-AF65-F5344CB8AC3E}">
        <p14:creationId xmlns:p14="http://schemas.microsoft.com/office/powerpoint/2010/main" val="239962995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290286"/>
            <a:ext cx="12192000" cy="646331"/>
          </a:xfrm>
          <a:prstGeom prst="rect">
            <a:avLst/>
          </a:prstGeom>
          <a:noFill/>
        </p:spPr>
        <p:txBody>
          <a:bodyPr wrap="square" rtlCol="0">
            <a:spAutoFit/>
          </a:bodyPr>
          <a:lstStyle/>
          <a:p>
            <a:r>
              <a:rPr lang="zh-CN" altLang="en-US" sz="3600" b="1" dirty="0">
                <a:solidFill>
                  <a:prstClr val="white"/>
                </a:solidFill>
              </a:rPr>
              <a:t>                   本  章  目   录</a:t>
            </a:r>
            <a:endParaRPr lang="zh-CN" altLang="en-US" sz="3600" b="1" dirty="0">
              <a:solidFill>
                <a:prstClr val="white"/>
              </a:solidFill>
            </a:endParaRPr>
          </a:p>
        </p:txBody>
      </p:sp>
      <p:grpSp>
        <p:nvGrpSpPr>
          <p:cNvPr id="7" name="组合 6"/>
          <p:cNvGrpSpPr/>
          <p:nvPr/>
        </p:nvGrpSpPr>
        <p:grpSpPr>
          <a:xfrm>
            <a:off x="1870431" y="2235953"/>
            <a:ext cx="6286598" cy="2279494"/>
            <a:chOff x="2488640" y="2139114"/>
            <a:chExt cx="6390109" cy="2279494"/>
          </a:xfrm>
        </p:grpSpPr>
        <p:grpSp>
          <p:nvGrpSpPr>
            <p:cNvPr id="16" name="Group 4"/>
            <p:cNvGrpSpPr/>
            <p:nvPr/>
          </p:nvGrpSpPr>
          <p:grpSpPr bwMode="auto">
            <a:xfrm>
              <a:off x="2488640" y="2139114"/>
              <a:ext cx="6390109" cy="639332"/>
              <a:chOff x="0" y="0"/>
              <a:chExt cx="2982" cy="288"/>
            </a:xfrm>
          </p:grpSpPr>
          <p:sp>
            <p:nvSpPr>
              <p:cNvPr id="25"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6"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第一节　网络组织概述</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7"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7" name="Group 8"/>
            <p:cNvGrpSpPr/>
            <p:nvPr/>
          </p:nvGrpSpPr>
          <p:grpSpPr bwMode="auto">
            <a:xfrm>
              <a:off x="2488640" y="2975707"/>
              <a:ext cx="6390109" cy="639332"/>
              <a:chOff x="0" y="0"/>
              <a:chExt cx="2982" cy="288"/>
            </a:xfrm>
          </p:grpSpPr>
          <p:sp>
            <p:nvSpPr>
              <p:cNvPr id="2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3"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第二节　网络治理概述及选择</a:t>
                </a:r>
                <a:endParaRPr lang="zh-CN" altLang="en-US" sz="2000"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endParaRPr>
              </a:p>
            </p:txBody>
          </p:sp>
          <p:sp>
            <p:nvSpPr>
              <p:cNvPr id="2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18" name="Group 12"/>
            <p:cNvGrpSpPr/>
            <p:nvPr/>
          </p:nvGrpSpPr>
          <p:grpSpPr bwMode="auto">
            <a:xfrm>
              <a:off x="2488640" y="3779276"/>
              <a:ext cx="6390109" cy="639332"/>
              <a:chOff x="0" y="0"/>
              <a:chExt cx="2982" cy="288"/>
            </a:xfrm>
          </p:grpSpPr>
          <p:sp>
            <p:nvSpPr>
              <p:cNvPr id="1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0" name="Rectangle 14"/>
              <p:cNvSpPr>
                <a:spLocks noChangeArrowheads="1"/>
              </p:cNvSpPr>
              <p:nvPr/>
            </p:nvSpPr>
            <p:spPr bwMode="auto">
              <a:xfrm>
                <a:off x="299" y="55"/>
                <a:ext cx="2574"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prstClr val="black"/>
                    </a:solidFill>
                    <a:latin typeface="等线" panose="02010600030101010101" pitchFamily="2" charset="-122"/>
                    <a:ea typeface="等线" panose="02010600030101010101" pitchFamily="2" charset="-122"/>
                  </a:rPr>
                  <a:t>第三节　网络治理结构与机制</a:t>
                </a:r>
                <a:endParaRPr lang="zh-CN" altLang="en-US" sz="2000"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endParaRPr>
              </a:p>
            </p:txBody>
          </p:sp>
          <p:sp>
            <p:nvSpPr>
              <p:cNvPr id="21"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28" name="文本框 27"/>
          <p:cNvSpPr txBox="1"/>
          <p:nvPr/>
        </p:nvSpPr>
        <p:spPr>
          <a:xfrm>
            <a:off x="152400" y="442686"/>
            <a:ext cx="12192000" cy="646331"/>
          </a:xfrm>
          <a:prstGeom prst="rect">
            <a:avLst/>
          </a:prstGeom>
          <a:noFill/>
        </p:spPr>
        <p:txBody>
          <a:bodyPr wrap="square" rtlCol="0">
            <a:spAutoFit/>
          </a:bodyPr>
          <a:lstStyle/>
          <a:p>
            <a:r>
              <a:rPr lang="zh-CN" altLang="en-US" sz="3600" b="1" dirty="0">
                <a:solidFill>
                  <a:prstClr val="black"/>
                </a:solidFill>
                <a:latin typeface="黑体" panose="02010609060101010101" pitchFamily="49" charset="-122"/>
                <a:ea typeface="黑体" panose="02010609060101010101" pitchFamily="49" charset="-122"/>
              </a:rPr>
              <a:t>         本 章 目 录</a:t>
            </a:r>
            <a:endParaRPr lang="zh-CN" altLang="en-US" sz="36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447591460"/>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网络组织概述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网络组织的形成背景</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网络组织形成的社会平台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网络组织形成的经济平台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网络组织形成的技术平台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网络组织形成的产业组织平台</a:t>
            </a:r>
          </a:p>
        </p:txBody>
      </p:sp>
    </p:spTree>
    <p:extLst>
      <p:ext uri="{BB962C8B-B14F-4D97-AF65-F5344CB8AC3E}">
        <p14:creationId xmlns:p14="http://schemas.microsoft.com/office/powerpoint/2010/main" val="112135930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网络组织概述</a:t>
            </a:r>
            <a:endParaRPr lang="zh-CN" altLang="en-US" dirty="0"/>
          </a:p>
        </p:txBody>
      </p:sp>
      <p:sp>
        <p:nvSpPr>
          <p:cNvPr id="3" name="内容占位符 2"/>
          <p:cNvSpPr>
            <a:spLocks noGrp="1"/>
          </p:cNvSpPr>
          <p:nvPr>
            <p:ph idx="1"/>
          </p:nvPr>
        </p:nvSpPr>
        <p:spPr>
          <a:xfrm>
            <a:off x="622300" y="1567543"/>
            <a:ext cx="11226799" cy="4807856"/>
          </a:xfrm>
        </p:spPr>
        <p:txBody>
          <a:bodyPr/>
          <a:lstStyle/>
          <a:p>
            <a:pPr marL="0" indent="0">
              <a:buNone/>
            </a:pPr>
            <a:r>
              <a:rPr lang="zh-CN" altLang="zh-CN" sz="2600" b="1" dirty="0">
                <a:latin typeface="黑体" panose="02010609060101010101" pitchFamily="49" charset="-122"/>
                <a:ea typeface="黑体" panose="02010609060101010101" pitchFamily="49" charset="-122"/>
              </a:rPr>
              <a:t>二、 网络组织的内涵</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网络组织的概念</a:t>
            </a:r>
          </a:p>
          <a:p>
            <a:r>
              <a:rPr lang="zh-CN" altLang="zh-CN" dirty="0"/>
              <a:t>网络组织是在现代信息通信技术</a:t>
            </a:r>
            <a:r>
              <a:rPr lang="en-US" altLang="zh-CN" dirty="0"/>
              <a:t>(ICT)</a:t>
            </a:r>
            <a:r>
              <a:rPr lang="zh-CN" altLang="zh-CN" dirty="0"/>
              <a:t>的支撑下</a:t>
            </a:r>
            <a:r>
              <a:rPr lang="en-US" altLang="zh-CN" dirty="0"/>
              <a:t>,</a:t>
            </a:r>
            <a:r>
              <a:rPr lang="zh-CN" altLang="zh-CN" dirty="0"/>
              <a:t>由基于共同的目标或利益的企业实体联结而成的、通过价值链的共享以实现其目标或利益的企业实体集合。对网络组织</a:t>
            </a:r>
            <a:r>
              <a:rPr lang="en-US" altLang="zh-CN" dirty="0"/>
              <a:t>,</a:t>
            </a:r>
            <a:r>
              <a:rPr lang="zh-CN" altLang="zh-CN" dirty="0"/>
              <a:t>有三个需要强调的方面</a:t>
            </a:r>
            <a:r>
              <a:rPr lang="en-US" altLang="zh-CN" dirty="0"/>
              <a:t>: </a:t>
            </a:r>
            <a:r>
              <a:rPr lang="zh-CN" altLang="zh-CN" dirty="0"/>
              <a:t>现代信息通信技术的支撑、成员之间共同的目标或利益、共享共建的价值链</a:t>
            </a:r>
            <a:r>
              <a:rPr lang="en-US" altLang="zh-CN" dirty="0"/>
              <a:t>,</a:t>
            </a:r>
            <a:r>
              <a:rPr lang="zh-CN" altLang="zh-CN" dirty="0"/>
              <a:t>这三个方面是网络组织成功运行的基础</a:t>
            </a:r>
            <a:r>
              <a:rPr lang="zh-CN" altLang="zh-CN" dirty="0" smtClean="0"/>
              <a:t>。</a:t>
            </a:r>
            <a:endParaRPr lang="en-US" altLang="zh-CN" dirty="0" smtClean="0"/>
          </a:p>
          <a:p>
            <a:pPr marL="0" indent="0" algn="l">
              <a:spcBef>
                <a:spcPts val="18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网络组织的特征</a:t>
            </a:r>
          </a:p>
          <a:p>
            <a:r>
              <a:rPr lang="zh-CN" altLang="zh-CN" dirty="0"/>
              <a:t>第一</a:t>
            </a:r>
            <a:r>
              <a:rPr lang="en-US" altLang="zh-CN" dirty="0"/>
              <a:t>,</a:t>
            </a:r>
            <a:r>
              <a:rPr lang="zh-CN" altLang="zh-CN" dirty="0"/>
              <a:t>网络组织具有重复性交换的特征</a:t>
            </a:r>
            <a:r>
              <a:rPr lang="en-US" altLang="zh-CN" dirty="0"/>
              <a:t>,</a:t>
            </a:r>
            <a:r>
              <a:rPr lang="zh-CN" altLang="zh-CN" dirty="0"/>
              <a:t>比分散、随机的卖者和买者之间的市场交易更有利于产生协作和信任。</a:t>
            </a:r>
          </a:p>
          <a:p>
            <a:r>
              <a:rPr lang="zh-CN" altLang="zh-CN" dirty="0"/>
              <a:t>第二</a:t>
            </a:r>
            <a:r>
              <a:rPr lang="en-US" altLang="zh-CN" dirty="0"/>
              <a:t>,</a:t>
            </a:r>
            <a:r>
              <a:rPr lang="zh-CN" altLang="zh-CN" dirty="0"/>
              <a:t>网络组织的核心在于合作</a:t>
            </a:r>
            <a:r>
              <a:rPr lang="en-US" altLang="zh-CN" dirty="0"/>
              <a:t>,</a:t>
            </a:r>
            <a:r>
              <a:rPr lang="zh-CN" altLang="zh-CN" dirty="0"/>
              <a:t>通过合作取得双赢的局面。</a:t>
            </a:r>
          </a:p>
          <a:p>
            <a:endParaRPr lang="zh-CN" altLang="en-US" dirty="0"/>
          </a:p>
        </p:txBody>
      </p:sp>
    </p:spTree>
    <p:extLst>
      <p:ext uri="{BB962C8B-B14F-4D97-AF65-F5344CB8AC3E}">
        <p14:creationId xmlns:p14="http://schemas.microsoft.com/office/powerpoint/2010/main" val="1146811147"/>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网络组织概述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网络组织的主要类型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外包网络</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旗舰型创新网络</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自组织型创新网络</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企业集群</a:t>
            </a:r>
          </a:p>
          <a:p>
            <a:endParaRPr lang="zh-CN" altLang="en-US" dirty="0"/>
          </a:p>
        </p:txBody>
      </p:sp>
    </p:spTree>
    <p:extLst>
      <p:ext uri="{BB962C8B-B14F-4D97-AF65-F5344CB8AC3E}">
        <p14:creationId xmlns:p14="http://schemas.microsoft.com/office/powerpoint/2010/main" val="237001755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第一节　网络组织概述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 网络组织的作用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交易费用的节省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企业创新能力的提升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企业可持续竞争力的提升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企业组织内部“路径依赖”的规避</a:t>
            </a:r>
          </a:p>
          <a:p>
            <a:endParaRPr lang="zh-CN" altLang="en-US" dirty="0"/>
          </a:p>
        </p:txBody>
      </p:sp>
    </p:spTree>
    <p:extLst>
      <p:ext uri="{BB962C8B-B14F-4D97-AF65-F5344CB8AC3E}">
        <p14:creationId xmlns:p14="http://schemas.microsoft.com/office/powerpoint/2010/main" val="1751304599"/>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网络治理概述及选择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 网络治理的概念</a:t>
            </a:r>
          </a:p>
          <a:p>
            <a:r>
              <a:rPr lang="zh-CN" altLang="zh-CN" dirty="0"/>
              <a:t>网络治理是对网络组织的治理</a:t>
            </a:r>
            <a:r>
              <a:rPr lang="en-US" altLang="zh-CN" dirty="0"/>
              <a:t>,</a:t>
            </a:r>
            <a:r>
              <a:rPr lang="zh-CN" altLang="zh-CN" dirty="0"/>
              <a:t>治理行为的主体是合作诸结点</a:t>
            </a:r>
            <a:r>
              <a:rPr lang="en-US" altLang="zh-CN" dirty="0"/>
              <a:t>,</a:t>
            </a:r>
            <a:r>
              <a:rPr lang="zh-CN" altLang="zh-CN" dirty="0"/>
              <a:t>客体是网络组织这一新型组织形态</a:t>
            </a:r>
            <a:r>
              <a:rPr lang="en-US" altLang="zh-CN" dirty="0"/>
              <a:t>,</a:t>
            </a:r>
            <a:r>
              <a:rPr lang="zh-CN" altLang="zh-CN" dirty="0"/>
              <a:t>治理过程是具有自组织特性的自我治理</a:t>
            </a:r>
            <a:r>
              <a:rPr lang="en-US" altLang="zh-CN" dirty="0"/>
              <a:t>,</a:t>
            </a:r>
            <a:r>
              <a:rPr lang="zh-CN" altLang="zh-CN" dirty="0"/>
              <a:t>即它所要创造的结构或秩序不能由外部强加</a:t>
            </a:r>
            <a:r>
              <a:rPr lang="en-US" altLang="zh-CN" dirty="0"/>
              <a:t>,</a:t>
            </a:r>
            <a:r>
              <a:rPr lang="zh-CN" altLang="zh-CN" dirty="0"/>
              <a:t>它发挥作用要靠多种进行统治的以及相互发生影响的行为者的互动。</a:t>
            </a:r>
          </a:p>
          <a:p>
            <a:r>
              <a:rPr lang="zh-CN" altLang="zh-CN" dirty="0"/>
              <a:t>网络治理的这一定义强调了以下几点</a:t>
            </a:r>
            <a:r>
              <a:rPr lang="en-US" altLang="zh-CN" dirty="0"/>
              <a:t>: </a:t>
            </a:r>
            <a:endParaRPr lang="en-US" altLang="zh-CN" dirty="0" smtClean="0"/>
          </a:p>
          <a:p>
            <a:r>
              <a:rPr lang="zh-CN" altLang="zh-CN" dirty="0" smtClean="0"/>
              <a:t>第一</a:t>
            </a:r>
            <a:r>
              <a:rPr lang="en-US" altLang="zh-CN" dirty="0"/>
              <a:t>,</a:t>
            </a:r>
            <a:r>
              <a:rPr lang="zh-CN" altLang="zh-CN" dirty="0"/>
              <a:t>组织和个体参与网络治理活动的能动性。</a:t>
            </a:r>
          </a:p>
          <a:p>
            <a:r>
              <a:rPr lang="zh-CN" altLang="zh-CN" dirty="0"/>
              <a:t>第二</a:t>
            </a:r>
            <a:r>
              <a:rPr lang="en-US" altLang="zh-CN" dirty="0"/>
              <a:t>,</a:t>
            </a:r>
            <a:r>
              <a:rPr lang="zh-CN" altLang="zh-CN" dirty="0"/>
              <a:t>各参与方之间结成的网络。</a:t>
            </a:r>
          </a:p>
          <a:p>
            <a:r>
              <a:rPr lang="zh-CN" altLang="zh-CN" dirty="0"/>
              <a:t>第三</a:t>
            </a:r>
            <a:r>
              <a:rPr lang="en-US" altLang="zh-CN" dirty="0"/>
              <a:t>,</a:t>
            </a:r>
            <a:r>
              <a:rPr lang="zh-CN" altLang="zh-CN" dirty="0"/>
              <a:t>网络治理的动态性。</a:t>
            </a:r>
          </a:p>
          <a:p>
            <a:r>
              <a:rPr lang="zh-CN" altLang="zh-CN" dirty="0"/>
              <a:t>第四</a:t>
            </a:r>
            <a:r>
              <a:rPr lang="en-US" altLang="zh-CN" dirty="0"/>
              <a:t>,</a:t>
            </a:r>
            <a:r>
              <a:rPr lang="zh-CN" altLang="zh-CN" dirty="0"/>
              <a:t>网络治理的层次性。</a:t>
            </a:r>
          </a:p>
          <a:p>
            <a:r>
              <a:rPr lang="zh-CN" altLang="zh-CN" dirty="0"/>
              <a:t>第五</a:t>
            </a:r>
            <a:r>
              <a:rPr lang="en-US" altLang="zh-CN" dirty="0"/>
              <a:t>,</a:t>
            </a:r>
            <a:r>
              <a:rPr lang="zh-CN" altLang="zh-CN" dirty="0"/>
              <a:t>网络治理的一般性。</a:t>
            </a:r>
          </a:p>
          <a:p>
            <a:endParaRPr lang="zh-CN" altLang="en-US" dirty="0"/>
          </a:p>
        </p:txBody>
      </p:sp>
    </p:spTree>
    <p:extLst>
      <p:ext uri="{BB962C8B-B14F-4D97-AF65-F5344CB8AC3E}">
        <p14:creationId xmlns:p14="http://schemas.microsoft.com/office/powerpoint/2010/main" val="3857882221"/>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网络治理概述及选择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 网络治理的选择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资产专用性与网络组织边界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企业能力与网络组织边界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不确定性与网络组织边界</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 </a:t>
            </a:r>
            <a:r>
              <a:rPr lang="zh-CN" altLang="zh-CN" sz="2200" b="1" dirty="0">
                <a:latin typeface="楷体" panose="02010609060101010101" pitchFamily="49" charset="-122"/>
                <a:ea typeface="楷体" panose="02010609060101010101" pitchFamily="49" charset="-122"/>
              </a:rPr>
              <a:t>交易频率与网络组织边界</a:t>
            </a:r>
          </a:p>
          <a:p>
            <a:endParaRPr lang="zh-CN" altLang="en-US" dirty="0"/>
          </a:p>
        </p:txBody>
      </p:sp>
    </p:spTree>
    <p:extLst>
      <p:ext uri="{BB962C8B-B14F-4D97-AF65-F5344CB8AC3E}">
        <p14:creationId xmlns:p14="http://schemas.microsoft.com/office/powerpoint/2010/main" val="3585862818"/>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effectLst/>
              </a:rPr>
              <a:t>第二节　网络治理概述及选择</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 网络治理与等级治理、市场治理的区别</a:t>
            </a:r>
          </a:p>
          <a:p>
            <a:r>
              <a:rPr lang="zh-CN" altLang="zh-CN" dirty="0" smtClean="0"/>
              <a:t>等级</a:t>
            </a:r>
            <a:r>
              <a:rPr lang="zh-CN" altLang="zh-CN" dirty="0"/>
              <a:t>、市场和网络实为三种不同的资源配置方式</a:t>
            </a:r>
            <a:r>
              <a:rPr lang="en-US" altLang="zh-CN" dirty="0"/>
              <a:t>,</a:t>
            </a:r>
            <a:r>
              <a:rPr lang="zh-CN" altLang="zh-CN" dirty="0"/>
              <a:t>有着不同的作用</a:t>
            </a:r>
            <a:r>
              <a:rPr lang="en-US" altLang="zh-CN" dirty="0"/>
              <a:t>,</a:t>
            </a:r>
            <a:r>
              <a:rPr lang="zh-CN" altLang="zh-CN" dirty="0"/>
              <a:t>它们之间的区别主要存在于以下三个维度上</a:t>
            </a:r>
            <a:r>
              <a:rPr lang="en-US" altLang="zh-CN" dirty="0"/>
              <a:t>: </a:t>
            </a:r>
            <a:r>
              <a:rPr lang="zh-CN" altLang="zh-CN" dirty="0" smtClean="0"/>
              <a:t>第一</a:t>
            </a:r>
            <a:r>
              <a:rPr lang="en-US" altLang="zh-CN" dirty="0"/>
              <a:t>,</a:t>
            </a:r>
            <a:r>
              <a:rPr lang="zh-CN" altLang="zh-CN" dirty="0"/>
              <a:t>治理基础不同</a:t>
            </a:r>
            <a:r>
              <a:rPr lang="zh-CN" altLang="zh-CN" dirty="0" smtClean="0"/>
              <a:t>。第二</a:t>
            </a:r>
            <a:r>
              <a:rPr lang="en-US" altLang="zh-CN" dirty="0"/>
              <a:t>,</a:t>
            </a:r>
            <a:r>
              <a:rPr lang="zh-CN" altLang="zh-CN" dirty="0"/>
              <a:t>核心内容不同</a:t>
            </a:r>
            <a:r>
              <a:rPr lang="zh-CN" altLang="zh-CN" dirty="0" smtClean="0"/>
              <a:t>。第三</a:t>
            </a:r>
            <a:r>
              <a:rPr lang="en-US" altLang="zh-CN" dirty="0"/>
              <a:t>,</a:t>
            </a:r>
            <a:r>
              <a:rPr lang="zh-CN" altLang="zh-CN" dirty="0"/>
              <a:t>治理特征不同。</a:t>
            </a:r>
          </a:p>
          <a:p>
            <a:endParaRPr lang="zh-CN" altLang="zh-CN" dirty="0"/>
          </a:p>
          <a:p>
            <a:endParaRPr lang="zh-CN" altLang="en-US" dirty="0"/>
          </a:p>
        </p:txBody>
      </p:sp>
      <p:sp>
        <p:nvSpPr>
          <p:cNvPr id="4" name="矩形 3"/>
          <p:cNvSpPr/>
          <p:nvPr/>
        </p:nvSpPr>
        <p:spPr>
          <a:xfrm>
            <a:off x="3349094" y="3305890"/>
            <a:ext cx="5493812" cy="246221"/>
          </a:xfrm>
          <a:prstGeom prst="rect">
            <a:avLst/>
          </a:prstGeom>
        </p:spPr>
        <p:txBody>
          <a:bodyPr wrap="none">
            <a:spAutoFit/>
          </a:bodyPr>
          <a:lstStyle/>
          <a:p>
            <a:pPr indent="228600" algn="just">
              <a:lnSpc>
                <a:spcPts val="1200"/>
              </a:lnSpc>
            </a:pPr>
            <a:r>
              <a:rPr lang="zh-CN" altLang="zh-CN" dirty="0">
                <a:solidFill>
                  <a:srgbClr val="000000"/>
                </a:solidFill>
                <a:latin typeface="NEU-BZ-S92"/>
                <a:cs typeface="Times New Roman" panose="02020603050405020304" pitchFamily="18" charset="0"/>
              </a:rPr>
              <a:t>表</a:t>
            </a:r>
            <a:r>
              <a:rPr lang="en-US" altLang="zh-CN" dirty="0">
                <a:solidFill>
                  <a:srgbClr val="000000"/>
                </a:solidFill>
                <a:latin typeface="NEU-BZ-S92"/>
                <a:cs typeface="Times New Roman" panose="02020603050405020304" pitchFamily="18" charset="0"/>
              </a:rPr>
              <a:t>12-1</a:t>
            </a:r>
            <a:r>
              <a:rPr lang="zh-CN" altLang="zh-CN" dirty="0">
                <a:solidFill>
                  <a:srgbClr val="000000"/>
                </a:solidFill>
                <a:latin typeface="NEU-BZ-S92"/>
                <a:cs typeface="Times New Roman" panose="02020603050405020304" pitchFamily="18" charset="0"/>
              </a:rPr>
              <a:t>　市场治理、科层治理和网络治理的比较　</a:t>
            </a:r>
            <a:endParaRPr lang="zh-CN" altLang="zh-CN" sz="2400" dirty="0">
              <a:solidFill>
                <a:srgbClr val="000000"/>
              </a:solidFill>
              <a:latin typeface="NEU-BZ-S92"/>
              <a:ea typeface="方正书宋_GBK"/>
              <a:cs typeface="Times New Roman" panose="02020603050405020304" pitchFamily="18" charset="0"/>
            </a:endParaRPr>
          </a:p>
        </p:txBody>
      </p:sp>
      <p:graphicFrame>
        <p:nvGraphicFramePr>
          <p:cNvPr id="5" name="表格 4"/>
          <p:cNvGraphicFramePr>
            <a:graphicFrameLocks noGrp="1"/>
          </p:cNvGraphicFramePr>
          <p:nvPr>
            <p:extLst/>
          </p:nvPr>
        </p:nvGraphicFramePr>
        <p:xfrm>
          <a:off x="2386801" y="3735978"/>
          <a:ext cx="7418398" cy="1554480"/>
        </p:xfrm>
        <a:graphic>
          <a:graphicData uri="http://schemas.openxmlformats.org/drawingml/2006/table">
            <a:tbl>
              <a:tblPr firstRow="1" firstCol="1" bandRow="1">
                <a:tableStyleId>{5C22544A-7EE6-4342-B048-85BDC9FD1C3A}</a:tableStyleId>
              </a:tblPr>
              <a:tblGrid>
                <a:gridCol w="1919079"/>
                <a:gridCol w="1943318"/>
                <a:gridCol w="1872343"/>
                <a:gridCol w="1683658"/>
              </a:tblGrid>
              <a:tr h="0">
                <a:tc>
                  <a:txBody>
                    <a:bodyPr/>
                    <a:lstStyle/>
                    <a:p>
                      <a:pPr algn="just">
                        <a:lnSpc>
                          <a:spcPct val="150000"/>
                        </a:lnSpc>
                        <a:spcAft>
                          <a:spcPts val="0"/>
                        </a:spcAft>
                      </a:pPr>
                      <a:r>
                        <a:rPr lang="en-US" sz="2000">
                          <a:solidFill>
                            <a:schemeClr val="tx1"/>
                          </a:solidFill>
                          <a:effectLst/>
                        </a:rPr>
                        <a:t> </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dirty="0">
                          <a:solidFill>
                            <a:schemeClr val="tx1"/>
                          </a:solidFill>
                          <a:effectLst/>
                        </a:rPr>
                        <a:t>市 场 治 理</a:t>
                      </a:r>
                      <a:endParaRPr lang="zh-CN" sz="20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科 层 治 理</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网 络 治 理</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a:txBody>
                    <a:bodyPr/>
                    <a:lstStyle/>
                    <a:p>
                      <a:pPr algn="just">
                        <a:lnSpc>
                          <a:spcPct val="150000"/>
                        </a:lnSpc>
                        <a:spcAft>
                          <a:spcPts val="0"/>
                        </a:spcAft>
                      </a:pPr>
                      <a:r>
                        <a:rPr lang="zh-CN" sz="1600">
                          <a:solidFill>
                            <a:schemeClr val="tx1"/>
                          </a:solidFill>
                          <a:effectLst/>
                        </a:rPr>
                        <a:t>治理基础</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dirty="0">
                          <a:solidFill>
                            <a:schemeClr val="tx1"/>
                          </a:solidFill>
                          <a:effectLst/>
                        </a:rPr>
                        <a:t>价格</a:t>
                      </a:r>
                      <a:endParaRPr lang="zh-CN" sz="20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规章</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信任</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a:txBody>
                    <a:bodyPr/>
                    <a:lstStyle/>
                    <a:p>
                      <a:pPr algn="just">
                        <a:lnSpc>
                          <a:spcPct val="150000"/>
                        </a:lnSpc>
                        <a:spcAft>
                          <a:spcPts val="0"/>
                        </a:spcAft>
                      </a:pPr>
                      <a:r>
                        <a:rPr lang="zh-CN" sz="1600">
                          <a:solidFill>
                            <a:schemeClr val="tx1"/>
                          </a:solidFill>
                          <a:effectLst/>
                        </a:rPr>
                        <a:t>核心内容</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法律</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命令</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合作规范</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0">
                <a:tc>
                  <a:txBody>
                    <a:bodyPr/>
                    <a:lstStyle/>
                    <a:p>
                      <a:pPr algn="just">
                        <a:lnSpc>
                          <a:spcPct val="150000"/>
                        </a:lnSpc>
                        <a:spcAft>
                          <a:spcPts val="0"/>
                        </a:spcAft>
                      </a:pPr>
                      <a:r>
                        <a:rPr lang="zh-CN" sz="1600">
                          <a:solidFill>
                            <a:schemeClr val="tx1"/>
                          </a:solidFill>
                          <a:effectLst/>
                        </a:rPr>
                        <a:t>治理特征</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充分竞争</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a:solidFill>
                            <a:schemeClr val="tx1"/>
                          </a:solidFill>
                          <a:effectLst/>
                        </a:rPr>
                        <a:t>高度僵化</a:t>
                      </a:r>
                      <a:endParaRPr lang="zh-CN" sz="200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lnSpc>
                          <a:spcPct val="150000"/>
                        </a:lnSpc>
                        <a:spcAft>
                          <a:spcPts val="0"/>
                        </a:spcAft>
                      </a:pPr>
                      <a:r>
                        <a:rPr lang="zh-CN" sz="1600" dirty="0">
                          <a:solidFill>
                            <a:schemeClr val="tx1"/>
                          </a:solidFill>
                          <a:effectLst/>
                        </a:rPr>
                        <a:t>充分弹性</a:t>
                      </a:r>
                      <a:endParaRPr lang="zh-CN" sz="2000" dirty="0">
                        <a:solidFill>
                          <a:schemeClr val="tx1"/>
                        </a:solidFill>
                        <a:effectLst/>
                        <a:latin typeface="NEU-BZ-S92"/>
                        <a:ea typeface="方正书宋_GBK"/>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4244993456"/>
      </p:ext>
    </p:extLst>
  </p:cSld>
  <p:clrMapOvr>
    <a:masterClrMapping/>
  </p:clrMapOvr>
  <mc:AlternateContent xmlns:mc="http://schemas.openxmlformats.org/markup-compatibility/2006">
    <mc:Choice xmlns:p14="http://schemas.microsoft.com/office/powerpoint/2010/main" Requires="p14">
      <p:transition spd="med">
        <p14:prism/>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989</Words>
  <Application>Microsoft Office PowerPoint</Application>
  <PresentationFormat>宽屏</PresentationFormat>
  <Paragraphs>102</Paragraphs>
  <Slides>13</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13</vt:i4>
      </vt:variant>
    </vt:vector>
  </HeadingPairs>
  <TitlesOfParts>
    <vt:vector size="28" baseType="lpstr">
      <vt:lpstr>NEU-BZ-S92</vt:lpstr>
      <vt:lpstr>等线</vt:lpstr>
      <vt:lpstr>方正粗黑宋简体</vt:lpstr>
      <vt:lpstr>方正书宋_GBK</vt:lpstr>
      <vt:lpstr>黑体</vt:lpstr>
      <vt:lpstr>楷体</vt:lpstr>
      <vt:lpstr>锐字工房云字库大黑GBK</vt:lpstr>
      <vt:lpstr>锐字工房云字库准圆GBK</vt:lpstr>
      <vt:lpstr>宋体</vt:lpstr>
      <vt:lpstr>Arial</vt:lpstr>
      <vt:lpstr>Calibri</vt:lpstr>
      <vt:lpstr>Calibri Light</vt:lpstr>
      <vt:lpstr>Times New Roman</vt:lpstr>
      <vt:lpstr>Office 主题</vt:lpstr>
      <vt:lpstr>1_Office 主题</vt:lpstr>
      <vt:lpstr>PowerPoint 演示文稿</vt:lpstr>
      <vt:lpstr>PowerPoint 演示文稿</vt:lpstr>
      <vt:lpstr>第一节　网络组织概述</vt:lpstr>
      <vt:lpstr>第一节　网络组织概述</vt:lpstr>
      <vt:lpstr>第一节　网络组织概述</vt:lpstr>
      <vt:lpstr>第一节　网络组织概述</vt:lpstr>
      <vt:lpstr>第二节　网络治理概述及选择</vt:lpstr>
      <vt:lpstr>第二节　网络治理概述及选择</vt:lpstr>
      <vt:lpstr>第二节　网络治理概述及选择</vt:lpstr>
      <vt:lpstr>第三节　网络治理结构与机制</vt:lpstr>
      <vt:lpstr>第三节　网络治理结构与机制</vt:lpstr>
      <vt:lpstr>第三节　网络治理结构与机制</vt:lpstr>
      <vt:lpstr>第三节　网络治理结构与机制</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2024-06-02T08:02:58Z</dcterms:created>
  <dcterms:modified xsi:type="dcterms:W3CDTF">2024-06-02T08:03:21Z</dcterms:modified>
</cp:coreProperties>
</file>