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33"/>
  </p:notesMasterIdLst>
  <p:handoutMasterIdLst>
    <p:handoutMasterId r:id="rId34"/>
  </p:handoutMasterIdLst>
  <p:sldIdLst>
    <p:sldId id="256" r:id="rId2"/>
    <p:sldId id="278" r:id="rId3"/>
    <p:sldId id="279" r:id="rId4"/>
    <p:sldId id="280" r:id="rId5"/>
    <p:sldId id="281" r:id="rId6"/>
    <p:sldId id="257" r:id="rId7"/>
    <p:sldId id="282" r:id="rId8"/>
    <p:sldId id="283" r:id="rId9"/>
    <p:sldId id="284" r:id="rId10"/>
    <p:sldId id="285" r:id="rId11"/>
    <p:sldId id="286" r:id="rId12"/>
    <p:sldId id="287" r:id="rId13"/>
    <p:sldId id="288" r:id="rId14"/>
    <p:sldId id="289" r:id="rId15"/>
    <p:sldId id="290" r:id="rId16"/>
    <p:sldId id="291" r:id="rId17"/>
    <p:sldId id="292" r:id="rId18"/>
    <p:sldId id="293" r:id="rId19"/>
    <p:sldId id="294" r:id="rId20"/>
    <p:sldId id="295" r:id="rId21"/>
    <p:sldId id="296" r:id="rId22"/>
    <p:sldId id="298" r:id="rId23"/>
    <p:sldId id="297" r:id="rId24"/>
    <p:sldId id="299" r:id="rId25"/>
    <p:sldId id="300" r:id="rId26"/>
    <p:sldId id="301" r:id="rId27"/>
    <p:sldId id="302" r:id="rId28"/>
    <p:sldId id="304" r:id="rId29"/>
    <p:sldId id="303" r:id="rId30"/>
    <p:sldId id="305" r:id="rId31"/>
    <p:sldId id="273" r:id="rId32"/>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928">
          <p15:clr>
            <a:srgbClr val="A4A3A4"/>
          </p15:clr>
        </p15:guide>
      </p15:sldGuideLst>
    </p:ext>
    <p:ext uri="{2D200454-40CA-4A62-9FC3-DE9A4176ACB9}">
      <p15:notesGuideLst xmlns:p15="http://schemas.microsoft.com/office/powerpoint/2012/main">
        <p15:guide id="1" orient="horz" pos="2880">
          <p15:clr>
            <a:srgbClr val="A4A3A4"/>
          </p15:clr>
        </p15:guide>
        <p15:guide id="2" pos="2196">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梁 福生" initials="梁" lastIdx="1" clrIdx="0">
    <p:extLst>
      <p:ext uri="{19B8F6BF-5375-455C-9EA6-DF929625EA0E}">
        <p15:presenceInfo xmlns:p15="http://schemas.microsoft.com/office/powerpoint/2012/main" userId="94000b840e238e84"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717" autoAdjust="0"/>
  </p:normalViewPr>
  <p:slideViewPr>
    <p:cSldViewPr>
      <p:cViewPr varScale="1">
        <p:scale>
          <a:sx n="86" d="100"/>
          <a:sy n="86" d="100"/>
        </p:scale>
        <p:origin x="1253" y="62"/>
      </p:cViewPr>
      <p:guideLst>
        <p:guide orient="horz" pos="2160"/>
        <p:guide pos="2928"/>
      </p:guideLst>
    </p:cSldViewPr>
  </p:slideViewPr>
  <p:outlineViewPr>
    <p:cViewPr>
      <p:scale>
        <a:sx n="33" d="100"/>
        <a:sy n="33" d="100"/>
      </p:scale>
      <p:origin x="0" y="0"/>
    </p:cViewPr>
  </p:outlineViewPr>
  <p:notesTextViewPr>
    <p:cViewPr>
      <p:scale>
        <a:sx n="100" d="100"/>
        <a:sy n="100" d="100"/>
      </p:scale>
      <p:origin x="0" y="0"/>
    </p:cViewPr>
  </p:notesTextViewPr>
  <p:notesViewPr>
    <p:cSldViewPr>
      <p:cViewPr varScale="1">
        <p:scale>
          <a:sx n="80" d="100"/>
          <a:sy n="80" d="100"/>
        </p:scale>
        <p:origin x="-2094" y="-90"/>
      </p:cViewPr>
      <p:guideLst>
        <p:guide orient="horz" pos="2880"/>
        <p:guide pos="2196"/>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notesMaster" Target="notesMasters/notesMaster1.xml"/><Relationship Id="rId38"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ea typeface="+mn-ea"/>
              </a:defRPr>
            </a:lvl1pPr>
          </a:lstStyle>
          <a:p>
            <a:pPr>
              <a:defRPr/>
            </a:pPr>
            <a:fld id="{3BAEC24D-9265-41B5-B317-2E0522A0F705}" type="datetimeFigureOut">
              <a:rPr lang="zh-CN" altLang="en-US"/>
              <a:t>2020/7/26</a:t>
            </a:fld>
            <a:endParaRPr lang="zh-CN" altLang="en-US"/>
          </a:p>
        </p:txBody>
      </p:sp>
      <p:sp>
        <p:nvSpPr>
          <p:cNvPr id="4" name="页脚占位符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defRPr>
            </a:lvl1pPr>
          </a:lstStyle>
          <a:p>
            <a:pPr>
              <a:defRPr/>
            </a:pPr>
            <a:endParaRPr lang="zh-CN" altLang="en-US"/>
          </a:p>
        </p:txBody>
      </p:sp>
      <p:sp>
        <p:nvSpPr>
          <p:cNvPr id="5" name="灯片编号占位符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ea typeface="+mn-ea"/>
              </a:defRPr>
            </a:lvl1pPr>
          </a:lstStyle>
          <a:p>
            <a:pPr>
              <a:defRPr/>
            </a:pPr>
            <a:fld id="{512AFB04-F89B-4877-946D-2B81129B04F5}" type="slidenum">
              <a:rPr lang="zh-CN" altLang="en-US"/>
              <a:t>‹#›</a:t>
            </a:fld>
            <a:endParaRPr lang="zh-CN" altLang="en-US"/>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ea typeface="+mn-ea"/>
              </a:defRPr>
            </a:lvl1pPr>
          </a:lstStyle>
          <a:p>
            <a:pPr>
              <a:defRPr/>
            </a:pPr>
            <a:fld id="{6264DF2B-92B4-4DFC-AC20-6EE523FFA27F}" type="datetimeFigureOut">
              <a:rPr lang="zh-CN" altLang="en-US"/>
              <a:t>2020/7/26</a:t>
            </a:fld>
            <a:endParaRPr lang="zh-CN" altLang="en-US"/>
          </a:p>
        </p:txBody>
      </p:sp>
      <p:sp>
        <p:nvSpPr>
          <p:cNvPr id="4" name="幻灯片图像占位符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zh-CN" altLang="en-US" noProof="0"/>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zh-CN" altLang="en-US" noProof="0"/>
              <a:t>单击此处编辑母版文本样式</a:t>
            </a:r>
          </a:p>
          <a:p>
            <a:pPr lvl="1"/>
            <a:r>
              <a:rPr lang="zh-CN" altLang="en-US" noProof="0"/>
              <a:t>第二级</a:t>
            </a:r>
          </a:p>
          <a:p>
            <a:pPr lvl="2"/>
            <a:r>
              <a:rPr lang="zh-CN" altLang="en-US" noProof="0"/>
              <a:t>第三级</a:t>
            </a:r>
          </a:p>
          <a:p>
            <a:pPr lvl="3"/>
            <a:r>
              <a:rPr lang="zh-CN" altLang="en-US" noProof="0"/>
              <a:t>第四级</a:t>
            </a:r>
          </a:p>
          <a:p>
            <a:pPr lvl="4"/>
            <a:r>
              <a:rPr lang="zh-CN" altLang="en-US" noProof="0"/>
              <a:t>第五级</a:t>
            </a:r>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defRPr>
            </a:lvl1pPr>
          </a:lstStyle>
          <a:p>
            <a:pPr>
              <a:defRPr/>
            </a:pPr>
            <a:endParaRPr lang="zh-CN" altLang="en-US"/>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ea typeface="+mn-ea"/>
              </a:defRPr>
            </a:lvl1pPr>
          </a:lstStyle>
          <a:p>
            <a:pPr>
              <a:defRPr/>
            </a:pPr>
            <a:fld id="{ABD382E5-20C8-4C97-A076-CE7A7DD3C0E1}" type="slidenum">
              <a:rPr lang="zh-CN" altLang="en-US"/>
              <a:t>‹#›</a:t>
            </a:fld>
            <a:endParaRPr lang="zh-CN"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标题幻灯片">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29" name="标题 28"/>
          <p:cNvSpPr>
            <a:spLocks noGrp="1"/>
          </p:cNvSpPr>
          <p:nvPr>
            <p:ph type="ctrTitle"/>
          </p:nvPr>
        </p:nvSpPr>
        <p:spPr>
          <a:xfrm>
            <a:off x="381000" y="4853411"/>
            <a:ext cx="8458200" cy="1222375"/>
          </a:xfrm>
        </p:spPr>
        <p:txBody>
          <a:bodyPr anchor="t"/>
          <a:lstStyle/>
          <a:p>
            <a:r>
              <a:rPr lang="zh-CN" altLang="en-US"/>
              <a:t>单击此处编辑母版标题样式</a:t>
            </a:r>
            <a:endParaRPr lang="en-US"/>
          </a:p>
        </p:txBody>
      </p:sp>
      <p:sp>
        <p:nvSpPr>
          <p:cNvPr id="9" name="副标题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zh-CN" altLang="en-US"/>
              <a:t>单击此处编辑母版副标题样式</a:t>
            </a:r>
            <a:endParaRPr lang="en-US"/>
          </a:p>
        </p:txBody>
      </p:sp>
      <p:sp>
        <p:nvSpPr>
          <p:cNvPr id="5" name="日期占位符 15"/>
          <p:cNvSpPr>
            <a:spLocks noGrp="1"/>
          </p:cNvSpPr>
          <p:nvPr>
            <p:ph type="dt" sz="half" idx="10"/>
          </p:nvPr>
        </p:nvSpPr>
        <p:spPr/>
        <p:txBody>
          <a:bodyPr/>
          <a:lstStyle>
            <a:lvl1pPr>
              <a:defRPr/>
            </a:lvl1pPr>
          </a:lstStyle>
          <a:p>
            <a:pPr>
              <a:defRPr/>
            </a:pPr>
            <a:fld id="{C9B57664-EDBA-49D2-A3A6-EFBB4EECBFE4}" type="datetimeFigureOut">
              <a:rPr lang="zh-CN" altLang="en-US"/>
              <a:t>2020/7/26</a:t>
            </a:fld>
            <a:endParaRPr lang="zh-CN" altLang="en-US"/>
          </a:p>
        </p:txBody>
      </p:sp>
      <p:sp>
        <p:nvSpPr>
          <p:cNvPr id="6" name="页脚占位符 1"/>
          <p:cNvSpPr>
            <a:spLocks noGrp="1"/>
          </p:cNvSpPr>
          <p:nvPr>
            <p:ph type="ftr" sz="quarter" idx="11"/>
          </p:nvPr>
        </p:nvSpPr>
        <p:spPr/>
        <p:txBody>
          <a:bodyPr/>
          <a:lstStyle>
            <a:lvl1pPr>
              <a:defRPr/>
            </a:lvl1pPr>
          </a:lstStyle>
          <a:p>
            <a:pPr>
              <a:defRPr/>
            </a:pPr>
            <a:endParaRPr lang="zh-CN" altLang="en-US"/>
          </a:p>
        </p:txBody>
      </p:sp>
      <p:sp>
        <p:nvSpPr>
          <p:cNvPr id="7" name="灯片编号占位符 14"/>
          <p:cNvSpPr>
            <a:spLocks noGrp="1"/>
          </p:cNvSpPr>
          <p:nvPr>
            <p:ph type="sldNum" sz="quarter" idx="12"/>
          </p:nvPr>
        </p:nvSpPr>
        <p:spPr>
          <a:xfrm>
            <a:off x="8229600" y="6473825"/>
            <a:ext cx="758825" cy="247650"/>
          </a:xfrm>
        </p:spPr>
        <p:txBody>
          <a:bodyPr/>
          <a:lstStyle>
            <a:lvl1pPr>
              <a:defRPr/>
            </a:lvl1pPr>
          </a:lstStyle>
          <a:p>
            <a:pPr>
              <a:defRPr/>
            </a:pPr>
            <a:fld id="{5896249B-DD31-4220-8BA8-4EBE8E0F324B}" type="slidenum">
              <a:rPr lang="zh-CN" altLang="en-US"/>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en-US"/>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4" name="日期占位符 10"/>
          <p:cNvSpPr>
            <a:spLocks noGrp="1"/>
          </p:cNvSpPr>
          <p:nvPr>
            <p:ph type="dt" sz="half" idx="10"/>
          </p:nvPr>
        </p:nvSpPr>
        <p:spPr/>
        <p:txBody>
          <a:bodyPr/>
          <a:lstStyle>
            <a:lvl1pPr>
              <a:defRPr/>
            </a:lvl1pPr>
          </a:lstStyle>
          <a:p>
            <a:pPr>
              <a:defRPr/>
            </a:pPr>
            <a:fld id="{CA5B2D43-EADC-4A2A-9E36-4F4A8ABE7B04}" type="datetimeFigureOut">
              <a:rPr lang="zh-CN" altLang="en-US"/>
              <a:t>2020/7/26</a:t>
            </a:fld>
            <a:endParaRPr lang="zh-CN" altLang="en-US"/>
          </a:p>
        </p:txBody>
      </p:sp>
      <p:sp>
        <p:nvSpPr>
          <p:cNvPr id="5" name="页脚占位符 27"/>
          <p:cNvSpPr>
            <a:spLocks noGrp="1"/>
          </p:cNvSpPr>
          <p:nvPr>
            <p:ph type="ftr" sz="quarter" idx="11"/>
          </p:nvPr>
        </p:nvSpPr>
        <p:spPr/>
        <p:txBody>
          <a:bodyPr/>
          <a:lstStyle>
            <a:lvl1pPr>
              <a:defRPr/>
            </a:lvl1pPr>
          </a:lstStyle>
          <a:p>
            <a:pPr>
              <a:defRPr/>
            </a:pPr>
            <a:endParaRPr lang="zh-CN" altLang="en-US"/>
          </a:p>
        </p:txBody>
      </p:sp>
      <p:sp>
        <p:nvSpPr>
          <p:cNvPr id="6" name="灯片编号占位符 4"/>
          <p:cNvSpPr>
            <a:spLocks noGrp="1"/>
          </p:cNvSpPr>
          <p:nvPr>
            <p:ph type="sldNum" sz="quarter" idx="12"/>
          </p:nvPr>
        </p:nvSpPr>
        <p:spPr/>
        <p:txBody>
          <a:bodyPr/>
          <a:lstStyle>
            <a:lvl1pPr>
              <a:defRPr/>
            </a:lvl1pPr>
          </a:lstStyle>
          <a:p>
            <a:pPr>
              <a:defRPr/>
            </a:pPr>
            <a:fld id="{E37851C7-C451-4081-B643-839715C2CD54}" type="slidenum">
              <a:rPr lang="zh-CN" altLang="en-US"/>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858000" y="549276"/>
            <a:ext cx="1828800" cy="5851525"/>
          </a:xfrm>
        </p:spPr>
        <p:txBody>
          <a:bodyPr vert="eaVert"/>
          <a:lstStyle/>
          <a:p>
            <a:r>
              <a:rPr lang="zh-CN" altLang="en-US"/>
              <a:t>单击此处编辑母版标题样式</a:t>
            </a:r>
            <a:endParaRPr lang="en-US"/>
          </a:p>
        </p:txBody>
      </p:sp>
      <p:sp>
        <p:nvSpPr>
          <p:cNvPr id="3" name="竖排文字占位符 2"/>
          <p:cNvSpPr>
            <a:spLocks noGrp="1"/>
          </p:cNvSpPr>
          <p:nvPr>
            <p:ph type="body" orient="vert" idx="1"/>
          </p:nvPr>
        </p:nvSpPr>
        <p:spPr>
          <a:xfrm>
            <a:off x="457200" y="549276"/>
            <a:ext cx="6248400" cy="5851525"/>
          </a:xfrm>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4" name="日期占位符 3"/>
          <p:cNvSpPr>
            <a:spLocks noGrp="1"/>
          </p:cNvSpPr>
          <p:nvPr>
            <p:ph type="dt" sz="half" idx="10"/>
          </p:nvPr>
        </p:nvSpPr>
        <p:spPr/>
        <p:txBody>
          <a:bodyPr/>
          <a:lstStyle>
            <a:lvl1pPr>
              <a:defRPr/>
            </a:lvl1pPr>
          </a:lstStyle>
          <a:p>
            <a:pPr>
              <a:defRPr/>
            </a:pPr>
            <a:fld id="{CA43E8D1-A302-406B-912D-6E8EFC6957A5}" type="datetimeFigureOut">
              <a:rPr lang="zh-CN" altLang="en-US"/>
              <a:t>2020/7/26</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526A76BC-299C-43C2-BF9D-940C247BF66C}" type="slidenum">
              <a:rPr lang="zh-CN" altLang="en-US"/>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2" name="标题 21"/>
          <p:cNvSpPr>
            <a:spLocks noGrp="1"/>
          </p:cNvSpPr>
          <p:nvPr>
            <p:ph type="title"/>
          </p:nvPr>
        </p:nvSpPr>
        <p:spPr/>
        <p:txBody>
          <a:bodyPr/>
          <a:lstStyle/>
          <a:p>
            <a:r>
              <a:rPr lang="zh-CN" altLang="en-US"/>
              <a:t>单击此处编辑母版标题样式</a:t>
            </a:r>
            <a:endParaRPr lang="en-US"/>
          </a:p>
        </p:txBody>
      </p:sp>
      <p:sp>
        <p:nvSpPr>
          <p:cNvPr id="27" name="内容占位符 26"/>
          <p:cNvSpPr>
            <a:spLocks noGrp="1"/>
          </p:cNvSpPr>
          <p:nvPr>
            <p:ph idx="1"/>
          </p:nvPr>
        </p:nvSpPr>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4" name="日期占位符 24"/>
          <p:cNvSpPr>
            <a:spLocks noGrp="1"/>
          </p:cNvSpPr>
          <p:nvPr>
            <p:ph type="dt" sz="half" idx="10"/>
          </p:nvPr>
        </p:nvSpPr>
        <p:spPr/>
        <p:txBody>
          <a:bodyPr/>
          <a:lstStyle>
            <a:lvl1pPr>
              <a:defRPr/>
            </a:lvl1pPr>
          </a:lstStyle>
          <a:p>
            <a:pPr>
              <a:defRPr/>
            </a:pPr>
            <a:fld id="{E7185F3E-096C-4AC7-945B-513C1E6F5A46}" type="datetimeFigureOut">
              <a:rPr lang="zh-CN" altLang="en-US"/>
              <a:t>2020/7/26</a:t>
            </a:fld>
            <a:endParaRPr lang="zh-CN" altLang="en-US"/>
          </a:p>
        </p:txBody>
      </p:sp>
      <p:sp>
        <p:nvSpPr>
          <p:cNvPr id="5" name="页脚占位符 18"/>
          <p:cNvSpPr>
            <a:spLocks noGrp="1"/>
          </p:cNvSpPr>
          <p:nvPr>
            <p:ph type="ftr" sz="quarter" idx="11"/>
          </p:nvPr>
        </p:nvSpPr>
        <p:spPr>
          <a:xfrm>
            <a:off x="3581400" y="76200"/>
            <a:ext cx="2895600" cy="288925"/>
          </a:xfrm>
        </p:spPr>
        <p:txBody>
          <a:bodyPr/>
          <a:lstStyle>
            <a:lvl1pPr>
              <a:defRPr/>
            </a:lvl1pPr>
          </a:lstStyle>
          <a:p>
            <a:pPr>
              <a:defRPr/>
            </a:pPr>
            <a:endParaRPr lang="zh-CN" altLang="en-US"/>
          </a:p>
        </p:txBody>
      </p:sp>
      <p:sp>
        <p:nvSpPr>
          <p:cNvPr id="6" name="灯片编号占位符 15"/>
          <p:cNvSpPr>
            <a:spLocks noGrp="1"/>
          </p:cNvSpPr>
          <p:nvPr>
            <p:ph type="sldNum" sz="quarter" idx="12"/>
          </p:nvPr>
        </p:nvSpPr>
        <p:spPr>
          <a:xfrm>
            <a:off x="8229600" y="6473825"/>
            <a:ext cx="758825" cy="247650"/>
          </a:xfrm>
        </p:spPr>
        <p:txBody>
          <a:bodyPr/>
          <a:lstStyle>
            <a:lvl1pPr>
              <a:defRPr/>
            </a:lvl1pPr>
          </a:lstStyle>
          <a:p>
            <a:pPr>
              <a:defRPr/>
            </a:pPr>
            <a:fld id="{FCE36EC3-7FDE-40BA-8C36-B71BABEE09B4}" type="slidenum">
              <a:rPr lang="zh-CN" altLang="en-US"/>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节标题">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6" name="文本占位符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zh-CN" altLang="en-US"/>
              <a:t>单击此处编辑母版文本样式</a:t>
            </a:r>
          </a:p>
        </p:txBody>
      </p:sp>
      <p:sp>
        <p:nvSpPr>
          <p:cNvPr id="8" name="标题 7"/>
          <p:cNvSpPr>
            <a:spLocks noGrp="1"/>
          </p:cNvSpPr>
          <p:nvPr>
            <p:ph type="title"/>
          </p:nvPr>
        </p:nvSpPr>
        <p:spPr>
          <a:xfrm>
            <a:off x="180475" y="2947085"/>
            <a:ext cx="8686800" cy="1184825"/>
          </a:xfrm>
        </p:spPr>
        <p:txBody>
          <a:bodyPr rtlCol="0" anchor="t"/>
          <a:lstStyle>
            <a:lvl1pPr algn="r">
              <a:defRPr/>
            </a:lvl1pPr>
          </a:lstStyle>
          <a:p>
            <a:r>
              <a:rPr lang="zh-CN" altLang="en-US"/>
              <a:t>单击此处编辑母版标题样式</a:t>
            </a:r>
            <a:endParaRPr lang="en-US"/>
          </a:p>
        </p:txBody>
      </p:sp>
      <p:sp>
        <p:nvSpPr>
          <p:cNvPr id="5" name="日期占位符 18"/>
          <p:cNvSpPr>
            <a:spLocks noGrp="1"/>
          </p:cNvSpPr>
          <p:nvPr>
            <p:ph type="dt" sz="half" idx="10"/>
          </p:nvPr>
        </p:nvSpPr>
        <p:spPr/>
        <p:txBody>
          <a:bodyPr/>
          <a:lstStyle>
            <a:lvl1pPr>
              <a:defRPr/>
            </a:lvl1pPr>
          </a:lstStyle>
          <a:p>
            <a:pPr>
              <a:defRPr/>
            </a:pPr>
            <a:fld id="{E3E424FC-A5AA-4000-9211-A347499FC73B}" type="datetimeFigureOut">
              <a:rPr lang="zh-CN" altLang="en-US"/>
              <a:t>2020/7/26</a:t>
            </a:fld>
            <a:endParaRPr lang="zh-CN" altLang="en-US"/>
          </a:p>
        </p:txBody>
      </p:sp>
      <p:sp>
        <p:nvSpPr>
          <p:cNvPr id="7" name="页脚占位符 10"/>
          <p:cNvSpPr>
            <a:spLocks noGrp="1"/>
          </p:cNvSpPr>
          <p:nvPr>
            <p:ph type="ftr" sz="quarter" idx="11"/>
          </p:nvPr>
        </p:nvSpPr>
        <p:spPr/>
        <p:txBody>
          <a:bodyPr/>
          <a:lstStyle>
            <a:lvl1pPr>
              <a:defRPr/>
            </a:lvl1pPr>
          </a:lstStyle>
          <a:p>
            <a:pPr>
              <a:defRPr/>
            </a:pPr>
            <a:endParaRPr lang="zh-CN" altLang="en-US"/>
          </a:p>
        </p:txBody>
      </p:sp>
      <p:sp>
        <p:nvSpPr>
          <p:cNvPr id="9" name="灯片编号占位符 15"/>
          <p:cNvSpPr>
            <a:spLocks noGrp="1"/>
          </p:cNvSpPr>
          <p:nvPr>
            <p:ph type="sldNum" sz="quarter" idx="12"/>
          </p:nvPr>
        </p:nvSpPr>
        <p:spPr/>
        <p:txBody>
          <a:bodyPr/>
          <a:lstStyle>
            <a:lvl1pPr>
              <a:defRPr/>
            </a:lvl1pPr>
          </a:lstStyle>
          <a:p>
            <a:pPr>
              <a:defRPr/>
            </a:pPr>
            <a:fld id="{FDBCB5ED-9325-4FA6-8471-6968E06A1590}" type="slidenum">
              <a:rPr lang="zh-CN" altLang="en-US"/>
              <a:t>‹#›</a:t>
            </a:fld>
            <a:endParaRPr lang="zh-CN" alt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0" name="标题 19"/>
          <p:cNvSpPr>
            <a:spLocks noGrp="1"/>
          </p:cNvSpPr>
          <p:nvPr>
            <p:ph type="title"/>
          </p:nvPr>
        </p:nvSpPr>
        <p:spPr>
          <a:xfrm>
            <a:off x="301752" y="457200"/>
            <a:ext cx="8686800" cy="841248"/>
          </a:xfrm>
        </p:spPr>
        <p:txBody>
          <a:bodyPr/>
          <a:lstStyle/>
          <a:p>
            <a:r>
              <a:rPr lang="zh-CN" altLang="en-US"/>
              <a:t>单击此处编辑母版标题样式</a:t>
            </a:r>
            <a:endParaRPr lang="en-US"/>
          </a:p>
        </p:txBody>
      </p:sp>
      <p:sp>
        <p:nvSpPr>
          <p:cNvPr id="14" name="内容占位符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13" name="内容占位符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5" name="日期占位符 10"/>
          <p:cNvSpPr>
            <a:spLocks noGrp="1"/>
          </p:cNvSpPr>
          <p:nvPr>
            <p:ph type="dt" sz="half" idx="10"/>
          </p:nvPr>
        </p:nvSpPr>
        <p:spPr/>
        <p:txBody>
          <a:bodyPr/>
          <a:lstStyle>
            <a:lvl1pPr>
              <a:defRPr/>
            </a:lvl1pPr>
          </a:lstStyle>
          <a:p>
            <a:pPr>
              <a:defRPr/>
            </a:pPr>
            <a:fld id="{DF89D61E-3535-44C5-8E48-B6BDAB674929}" type="datetimeFigureOut">
              <a:rPr lang="zh-CN" altLang="en-US"/>
              <a:t>2020/7/26</a:t>
            </a:fld>
            <a:endParaRPr lang="zh-CN" altLang="en-US"/>
          </a:p>
        </p:txBody>
      </p:sp>
      <p:sp>
        <p:nvSpPr>
          <p:cNvPr id="6" name="页脚占位符 27"/>
          <p:cNvSpPr>
            <a:spLocks noGrp="1"/>
          </p:cNvSpPr>
          <p:nvPr>
            <p:ph type="ftr" sz="quarter" idx="11"/>
          </p:nvPr>
        </p:nvSpPr>
        <p:spPr/>
        <p:txBody>
          <a:bodyPr/>
          <a:lstStyle>
            <a:lvl1pPr>
              <a:defRPr/>
            </a:lvl1pPr>
          </a:lstStyle>
          <a:p>
            <a:pPr>
              <a:defRPr/>
            </a:pPr>
            <a:endParaRPr lang="zh-CN" altLang="en-US"/>
          </a:p>
        </p:txBody>
      </p:sp>
      <p:sp>
        <p:nvSpPr>
          <p:cNvPr id="7" name="灯片编号占位符 4"/>
          <p:cNvSpPr>
            <a:spLocks noGrp="1"/>
          </p:cNvSpPr>
          <p:nvPr>
            <p:ph type="sldNum" sz="quarter" idx="12"/>
          </p:nvPr>
        </p:nvSpPr>
        <p:spPr/>
        <p:txBody>
          <a:bodyPr/>
          <a:lstStyle>
            <a:lvl1pPr>
              <a:defRPr/>
            </a:lvl1pPr>
          </a:lstStyle>
          <a:p>
            <a:pPr>
              <a:defRPr/>
            </a:pPr>
            <a:fld id="{0B53256F-9257-4378-9FD8-4B2EAD9C847E}" type="slidenum">
              <a:rPr lang="zh-CN" altLang="en-US"/>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比较">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29" name="标题 28"/>
          <p:cNvSpPr>
            <a:spLocks noGrp="1"/>
          </p:cNvSpPr>
          <p:nvPr>
            <p:ph type="title"/>
          </p:nvPr>
        </p:nvSpPr>
        <p:spPr>
          <a:xfrm>
            <a:off x="304800" y="5410200"/>
            <a:ext cx="8610600" cy="882650"/>
          </a:xfrm>
        </p:spPr>
        <p:txBody>
          <a:bodyPr/>
          <a:lstStyle>
            <a:lvl1pPr>
              <a:defRPr/>
            </a:lvl1pPr>
          </a:lstStyle>
          <a:p>
            <a:r>
              <a:rPr lang="zh-CN" altLang="en-US"/>
              <a:t>单击此处编辑母版标题样式</a:t>
            </a:r>
            <a:endParaRPr lang="en-US"/>
          </a:p>
        </p:txBody>
      </p:sp>
      <p:sp>
        <p:nvSpPr>
          <p:cNvPr id="13" name="文本占位符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a:t>单击此处编辑母版文本样式</a:t>
            </a:r>
          </a:p>
        </p:txBody>
      </p:sp>
      <p:sp>
        <p:nvSpPr>
          <p:cNvPr id="25" name="文本占位符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a:t>单击此处编辑母版文本样式</a:t>
            </a:r>
          </a:p>
        </p:txBody>
      </p:sp>
      <p:sp>
        <p:nvSpPr>
          <p:cNvPr id="4" name="内容占位符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28" name="内容占位符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8" name="日期占位符 9"/>
          <p:cNvSpPr>
            <a:spLocks noGrp="1"/>
          </p:cNvSpPr>
          <p:nvPr>
            <p:ph type="dt" sz="half" idx="10"/>
          </p:nvPr>
        </p:nvSpPr>
        <p:spPr/>
        <p:txBody>
          <a:bodyPr/>
          <a:lstStyle>
            <a:lvl1pPr>
              <a:defRPr/>
            </a:lvl1pPr>
          </a:lstStyle>
          <a:p>
            <a:pPr>
              <a:defRPr/>
            </a:pPr>
            <a:fld id="{955E480E-1194-4F02-983A-44947C33A7C5}" type="datetimeFigureOut">
              <a:rPr lang="zh-CN" altLang="en-US"/>
              <a:t>2020/7/26</a:t>
            </a:fld>
            <a:endParaRPr lang="zh-CN" altLang="en-US"/>
          </a:p>
        </p:txBody>
      </p:sp>
      <p:sp>
        <p:nvSpPr>
          <p:cNvPr id="9" name="页脚占位符 5"/>
          <p:cNvSpPr>
            <a:spLocks noGrp="1"/>
          </p:cNvSpPr>
          <p:nvPr>
            <p:ph type="ftr" sz="quarter" idx="11"/>
          </p:nvPr>
        </p:nvSpPr>
        <p:spPr/>
        <p:txBody>
          <a:bodyPr/>
          <a:lstStyle>
            <a:lvl1pPr>
              <a:defRPr/>
            </a:lvl1pPr>
          </a:lstStyle>
          <a:p>
            <a:pPr>
              <a:defRPr/>
            </a:pPr>
            <a:endParaRPr lang="zh-CN" altLang="en-US"/>
          </a:p>
        </p:txBody>
      </p:sp>
      <p:sp>
        <p:nvSpPr>
          <p:cNvPr id="10" name="灯片编号占位符 6"/>
          <p:cNvSpPr>
            <a:spLocks noGrp="1"/>
          </p:cNvSpPr>
          <p:nvPr>
            <p:ph type="sldNum" sz="quarter" idx="12"/>
          </p:nvPr>
        </p:nvSpPr>
        <p:spPr>
          <a:xfrm>
            <a:off x="8229600" y="6477000"/>
            <a:ext cx="762000" cy="247650"/>
          </a:xfrm>
        </p:spPr>
        <p:txBody>
          <a:bodyPr/>
          <a:lstStyle>
            <a:lvl1pPr>
              <a:defRPr/>
            </a:lvl1pPr>
          </a:lstStyle>
          <a:p>
            <a:pPr>
              <a:defRPr/>
            </a:pPr>
            <a:fld id="{2A7BA622-85AC-4255-A832-190121D8788B}" type="slidenum">
              <a:rPr lang="zh-CN" altLang="en-US"/>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30" name="标题 29"/>
          <p:cNvSpPr>
            <a:spLocks noGrp="1"/>
          </p:cNvSpPr>
          <p:nvPr>
            <p:ph type="title"/>
          </p:nvPr>
        </p:nvSpPr>
        <p:spPr>
          <a:xfrm>
            <a:off x="301752" y="457200"/>
            <a:ext cx="8686800" cy="841248"/>
          </a:xfrm>
        </p:spPr>
        <p:txBody>
          <a:bodyPr/>
          <a:lstStyle/>
          <a:p>
            <a:r>
              <a:rPr lang="zh-CN" altLang="en-US"/>
              <a:t>单击此处编辑母版标题样式</a:t>
            </a:r>
            <a:endParaRPr lang="en-US"/>
          </a:p>
        </p:txBody>
      </p:sp>
      <p:sp>
        <p:nvSpPr>
          <p:cNvPr id="3" name="日期占位符 10"/>
          <p:cNvSpPr>
            <a:spLocks noGrp="1"/>
          </p:cNvSpPr>
          <p:nvPr>
            <p:ph type="dt" sz="half" idx="10"/>
          </p:nvPr>
        </p:nvSpPr>
        <p:spPr/>
        <p:txBody>
          <a:bodyPr/>
          <a:lstStyle>
            <a:lvl1pPr>
              <a:defRPr/>
            </a:lvl1pPr>
          </a:lstStyle>
          <a:p>
            <a:pPr>
              <a:defRPr/>
            </a:pPr>
            <a:fld id="{4F250790-8C84-4F05-8C52-9F8F914FED68}" type="datetimeFigureOut">
              <a:rPr lang="zh-CN" altLang="en-US"/>
              <a:t>2020/7/26</a:t>
            </a:fld>
            <a:endParaRPr lang="zh-CN" altLang="en-US"/>
          </a:p>
        </p:txBody>
      </p:sp>
      <p:sp>
        <p:nvSpPr>
          <p:cNvPr id="4" name="页脚占位符 27"/>
          <p:cNvSpPr>
            <a:spLocks noGrp="1"/>
          </p:cNvSpPr>
          <p:nvPr>
            <p:ph type="ftr" sz="quarter" idx="11"/>
          </p:nvPr>
        </p:nvSpPr>
        <p:spPr/>
        <p:txBody>
          <a:bodyPr/>
          <a:lstStyle>
            <a:lvl1pPr>
              <a:defRPr/>
            </a:lvl1pPr>
          </a:lstStyle>
          <a:p>
            <a:pPr>
              <a:defRPr/>
            </a:pPr>
            <a:endParaRPr lang="zh-CN" altLang="en-US"/>
          </a:p>
        </p:txBody>
      </p:sp>
      <p:sp>
        <p:nvSpPr>
          <p:cNvPr id="5" name="灯片编号占位符 4"/>
          <p:cNvSpPr>
            <a:spLocks noGrp="1"/>
          </p:cNvSpPr>
          <p:nvPr>
            <p:ph type="sldNum" sz="quarter" idx="12"/>
          </p:nvPr>
        </p:nvSpPr>
        <p:spPr/>
        <p:txBody>
          <a:bodyPr/>
          <a:lstStyle>
            <a:lvl1pPr>
              <a:defRPr/>
            </a:lvl1pPr>
          </a:lstStyle>
          <a:p>
            <a:pPr>
              <a:defRPr/>
            </a:pPr>
            <a:fld id="{E0DF4B06-49E2-46F0-80FC-6849587D01A8}" type="slidenum">
              <a:rPr lang="zh-CN" altLang="en-US"/>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空白">
    <p:spTree>
      <p:nvGrpSpPr>
        <p:cNvPr id="1" name=""/>
        <p:cNvGrpSpPr/>
        <p:nvPr/>
      </p:nvGrpSpPr>
      <p:grpSpPr>
        <a:xfrm>
          <a:off x="0" y="0"/>
          <a:ext cx="0" cy="0"/>
          <a:chOff x="0" y="0"/>
          <a:chExt cx="0" cy="0"/>
        </a:xfrm>
      </p:grpSpPr>
      <p:sp>
        <p:nvSpPr>
          <p:cNvPr id="2" name="日期占位符 2"/>
          <p:cNvSpPr>
            <a:spLocks noGrp="1"/>
          </p:cNvSpPr>
          <p:nvPr>
            <p:ph type="dt" sz="half" idx="10"/>
          </p:nvPr>
        </p:nvSpPr>
        <p:spPr/>
        <p:txBody>
          <a:bodyPr/>
          <a:lstStyle>
            <a:lvl1pPr>
              <a:defRPr/>
            </a:lvl1pPr>
          </a:lstStyle>
          <a:p>
            <a:pPr>
              <a:defRPr/>
            </a:pPr>
            <a:fld id="{5AF17E72-7889-4447-85FA-E0C02229CD78}" type="datetimeFigureOut">
              <a:rPr lang="zh-CN" altLang="en-US"/>
              <a:t>2020/7/26</a:t>
            </a:fld>
            <a:endParaRPr lang="zh-CN" altLang="en-US"/>
          </a:p>
        </p:txBody>
      </p:sp>
      <p:sp>
        <p:nvSpPr>
          <p:cNvPr id="3" name="页脚占位符 23"/>
          <p:cNvSpPr>
            <a:spLocks noGrp="1"/>
          </p:cNvSpPr>
          <p:nvPr>
            <p:ph type="ftr" sz="quarter" idx="11"/>
          </p:nvPr>
        </p:nvSpPr>
        <p:spPr/>
        <p:txBody>
          <a:bodyPr/>
          <a:lstStyle>
            <a:lvl1pPr>
              <a:defRPr/>
            </a:lvl1pPr>
          </a:lstStyle>
          <a:p>
            <a:pPr>
              <a:defRPr/>
            </a:pPr>
            <a:endParaRPr lang="zh-CN" altLang="en-US"/>
          </a:p>
        </p:txBody>
      </p:sp>
      <p:sp>
        <p:nvSpPr>
          <p:cNvPr id="4" name="灯片编号占位符 6"/>
          <p:cNvSpPr>
            <a:spLocks noGrp="1"/>
          </p:cNvSpPr>
          <p:nvPr>
            <p:ph type="sldNum" sz="quarter" idx="12"/>
          </p:nvPr>
        </p:nvSpPr>
        <p:spPr/>
        <p:txBody>
          <a:bodyPr/>
          <a:lstStyle>
            <a:lvl1pPr>
              <a:defRPr/>
            </a:lvl1pPr>
          </a:lstStyle>
          <a:p>
            <a:pPr>
              <a:defRPr/>
            </a:pPr>
            <a:fld id="{8B7EEB6A-9063-4EA9-B3AD-E9DC3E2E6E6D}" type="slidenum">
              <a:rPr lang="zh-CN" altLang="en-US"/>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内容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12" name="标题 11"/>
          <p:cNvSpPr>
            <a:spLocks noGrp="1"/>
          </p:cNvSpPr>
          <p:nvPr>
            <p:ph type="title"/>
          </p:nvPr>
        </p:nvSpPr>
        <p:spPr>
          <a:xfrm>
            <a:off x="457200" y="5486400"/>
            <a:ext cx="8458200" cy="520700"/>
          </a:xfrm>
        </p:spPr>
        <p:txBody>
          <a:bodyPr/>
          <a:lstStyle>
            <a:lvl1pPr algn="l">
              <a:buNone/>
              <a:defRPr sz="2000" b="1"/>
            </a:lvl1pPr>
          </a:lstStyle>
          <a:p>
            <a:r>
              <a:rPr lang="zh-CN" altLang="en-US"/>
              <a:t>单击此处编辑母版标题样式</a:t>
            </a:r>
            <a:endParaRPr lang="en-US"/>
          </a:p>
        </p:txBody>
      </p:sp>
      <p:sp>
        <p:nvSpPr>
          <p:cNvPr id="26" name="文本占位符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a:r>
              <a:rPr lang="zh-CN" altLang="en-US"/>
              <a:t>单击此处编辑母版文本样式</a:t>
            </a:r>
          </a:p>
        </p:txBody>
      </p:sp>
      <p:sp>
        <p:nvSpPr>
          <p:cNvPr id="14" name="内容占位符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6" name="日期占位符 24"/>
          <p:cNvSpPr>
            <a:spLocks noGrp="1"/>
          </p:cNvSpPr>
          <p:nvPr>
            <p:ph type="dt" sz="half" idx="10"/>
          </p:nvPr>
        </p:nvSpPr>
        <p:spPr/>
        <p:txBody>
          <a:bodyPr/>
          <a:lstStyle>
            <a:lvl1pPr>
              <a:defRPr/>
            </a:lvl1pPr>
          </a:lstStyle>
          <a:p>
            <a:pPr>
              <a:defRPr/>
            </a:pPr>
            <a:fld id="{78534283-4ADB-4791-9A1E-DCEC798C6CD6}" type="datetimeFigureOut">
              <a:rPr lang="zh-CN" altLang="en-US"/>
              <a:t>2020/7/26</a:t>
            </a:fld>
            <a:endParaRPr lang="zh-CN" altLang="en-US"/>
          </a:p>
        </p:txBody>
      </p:sp>
      <p:sp>
        <p:nvSpPr>
          <p:cNvPr id="7" name="页脚占位符 28"/>
          <p:cNvSpPr>
            <a:spLocks noGrp="1"/>
          </p:cNvSpPr>
          <p:nvPr>
            <p:ph type="ftr" sz="quarter" idx="11"/>
          </p:nvPr>
        </p:nvSpPr>
        <p:spPr/>
        <p:txBody>
          <a:bodyPr/>
          <a:lstStyle>
            <a:lvl1pPr>
              <a:defRPr/>
            </a:lvl1pPr>
          </a:lstStyle>
          <a:p>
            <a:pPr>
              <a:defRPr/>
            </a:pPr>
            <a:endParaRPr lang="zh-CN" altLang="en-US"/>
          </a:p>
        </p:txBody>
      </p:sp>
      <p:sp>
        <p:nvSpPr>
          <p:cNvPr id="8" name="灯片编号占位符 6"/>
          <p:cNvSpPr>
            <a:spLocks noGrp="1"/>
          </p:cNvSpPr>
          <p:nvPr>
            <p:ph type="sldNum" sz="quarter" idx="12"/>
          </p:nvPr>
        </p:nvSpPr>
        <p:spPr/>
        <p:txBody>
          <a:bodyPr/>
          <a:lstStyle>
            <a:lvl1pPr>
              <a:defRPr/>
            </a:lvl1pPr>
          </a:lstStyle>
          <a:p>
            <a:pPr>
              <a:defRPr/>
            </a:pPr>
            <a:fld id="{C00E7180-A87A-4BFA-955C-8178C11A3891}" type="slidenum">
              <a:rPr lang="zh-CN" altLang="en-US"/>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图片与标题">
    <p:spTree>
      <p:nvGrpSpPr>
        <p:cNvPr id="1" name=""/>
        <p:cNvGrpSpPr/>
        <p:nvPr/>
      </p:nvGrpSpPr>
      <p:grpSpPr>
        <a:xfrm>
          <a:off x="0" y="0"/>
          <a:ext cx="0" cy="0"/>
          <a:chOff x="0" y="0"/>
          <a:chExt cx="0" cy="0"/>
        </a:xfrm>
      </p:grpSpPr>
      <p:sp>
        <p:nvSpPr>
          <p:cNvPr id="13" name="图片占位符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normAutofit/>
          </a:bodyPr>
          <a:lstStyle>
            <a:lvl1pPr marL="0" indent="0">
              <a:buNone/>
              <a:defRPr sz="3200"/>
            </a:lvl1pPr>
          </a:lstStyle>
          <a:p>
            <a:pPr lvl="0"/>
            <a:r>
              <a:rPr lang="zh-CN" altLang="en-US" noProof="0"/>
              <a:t>单击图标添加图片</a:t>
            </a:r>
            <a:endParaRPr lang="en-US" noProof="0" dirty="0"/>
          </a:p>
        </p:txBody>
      </p:sp>
      <p:sp>
        <p:nvSpPr>
          <p:cNvPr id="17" name="标题 16"/>
          <p:cNvSpPr>
            <a:spLocks noGrp="1"/>
          </p:cNvSpPr>
          <p:nvPr>
            <p:ph type="title"/>
          </p:nvPr>
        </p:nvSpPr>
        <p:spPr>
          <a:xfrm>
            <a:off x="381000" y="4993760"/>
            <a:ext cx="5867400" cy="522288"/>
          </a:xfrm>
        </p:spPr>
        <p:txBody>
          <a:bodyPr/>
          <a:lstStyle>
            <a:lvl1pPr algn="l">
              <a:buNone/>
              <a:defRPr sz="2000" b="1"/>
            </a:lvl1pPr>
          </a:lstStyle>
          <a:p>
            <a:r>
              <a:rPr lang="zh-CN" altLang="en-US"/>
              <a:t>单击此处编辑母版标题样式</a:t>
            </a:r>
            <a:endParaRPr lang="en-US"/>
          </a:p>
        </p:txBody>
      </p:sp>
      <p:sp>
        <p:nvSpPr>
          <p:cNvPr id="26" name="文本占位符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a:r>
              <a:rPr lang="zh-CN" altLang="en-US"/>
              <a:t>单击此处编辑母版文本样式</a:t>
            </a:r>
          </a:p>
        </p:txBody>
      </p:sp>
      <p:sp>
        <p:nvSpPr>
          <p:cNvPr id="5" name="日期占位符 6"/>
          <p:cNvSpPr>
            <a:spLocks noGrp="1"/>
          </p:cNvSpPr>
          <p:nvPr>
            <p:ph type="dt" sz="half" idx="10"/>
          </p:nvPr>
        </p:nvSpPr>
        <p:spPr/>
        <p:txBody>
          <a:bodyPr/>
          <a:lstStyle>
            <a:lvl1pPr>
              <a:defRPr/>
            </a:lvl1pPr>
          </a:lstStyle>
          <a:p>
            <a:pPr>
              <a:defRPr/>
            </a:pPr>
            <a:fld id="{F0A9E4F5-9B74-4BF1-9DE2-9D884563FC8C}" type="datetimeFigureOut">
              <a:rPr lang="zh-CN" altLang="en-US"/>
              <a:t>2020/7/26</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30"/>
          <p:cNvSpPr>
            <a:spLocks noGrp="1"/>
          </p:cNvSpPr>
          <p:nvPr>
            <p:ph type="sldNum" sz="quarter" idx="12"/>
          </p:nvPr>
        </p:nvSpPr>
        <p:spPr/>
        <p:txBody>
          <a:bodyPr/>
          <a:lstStyle>
            <a:lvl1pPr>
              <a:defRPr/>
            </a:lvl1pPr>
          </a:lstStyle>
          <a:p>
            <a:pPr>
              <a:defRPr/>
            </a:pPr>
            <a:fld id="{7B072405-B2C0-42B2-AB75-08526E777405}" type="slidenum">
              <a:rPr lang="zh-CN" altLang="en-US"/>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4101" name="文本占位符 7"/>
          <p:cNvSpPr>
            <a:spLocks noGrp="1"/>
          </p:cNvSpPr>
          <p:nvPr>
            <p:ph type="body" idx="1"/>
          </p:nvPr>
        </p:nvSpPr>
        <p:spPr bwMode="auto">
          <a:xfrm>
            <a:off x="304800" y="1554163"/>
            <a:ext cx="8686800" cy="4525962"/>
          </a:xfrm>
          <a:prstGeom prst="rect">
            <a:avLst/>
          </a:prstGeom>
          <a:noFill/>
          <a:ln w="9525">
            <a:noFill/>
            <a:miter lim="800000"/>
          </a:ln>
        </p:spPr>
        <p:txBody>
          <a:bodyPr vert="horz" wrap="square" lIns="91440" tIns="45720" rIns="91440" bIns="45720" numCol="1" anchor="t" anchorCtr="0" compatLnSpc="1"/>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endParaRPr lang="en-US"/>
          </a:p>
        </p:txBody>
      </p:sp>
      <p:sp>
        <p:nvSpPr>
          <p:cNvPr id="11" name="日期占位符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ea typeface="宋体" panose="02010600030101010101" pitchFamily="2" charset="-122"/>
              </a:defRPr>
            </a:lvl1pPr>
          </a:lstStyle>
          <a:p>
            <a:pPr>
              <a:defRPr/>
            </a:pPr>
            <a:fld id="{756EA2A9-F3C0-4F97-B6D5-89366FA1E475}" type="datetimeFigureOut">
              <a:rPr lang="zh-CN" altLang="en-US"/>
              <a:t>2020/7/26</a:t>
            </a:fld>
            <a:endParaRPr lang="zh-CN" altLang="en-US"/>
          </a:p>
        </p:txBody>
      </p:sp>
      <p:sp>
        <p:nvSpPr>
          <p:cNvPr id="28" name="页脚占位符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ea typeface="宋体" panose="02010600030101010101" pitchFamily="2" charset="-122"/>
              </a:defRPr>
            </a:lvl1pPr>
          </a:lstStyle>
          <a:p>
            <a:pPr>
              <a:defRPr/>
            </a:pPr>
            <a:endParaRPr lang="zh-CN" altLang="en-US"/>
          </a:p>
        </p:txBody>
      </p:sp>
      <p:sp>
        <p:nvSpPr>
          <p:cNvPr id="5" name="灯片编号占位符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ea typeface="宋体" panose="02010600030101010101" pitchFamily="2" charset="-122"/>
              </a:defRPr>
            </a:lvl1pPr>
          </a:lstStyle>
          <a:p>
            <a:pPr>
              <a:defRPr/>
            </a:pPr>
            <a:fld id="{A7E289EA-0BCC-4C39-A57D-FE1608147623}" type="slidenum">
              <a:rPr lang="zh-CN" altLang="en-US"/>
              <a:t>‹#›</a:t>
            </a:fld>
            <a:endParaRPr lang="zh-CN" altLang="en-US"/>
          </a:p>
        </p:txBody>
      </p:sp>
      <p:sp>
        <p:nvSpPr>
          <p:cNvPr id="10" name="标题占位符 9"/>
          <p:cNvSpPr>
            <a:spLocks noGrp="1"/>
          </p:cNvSpPr>
          <p:nvPr>
            <p:ph type="title"/>
          </p:nvPr>
        </p:nvSpPr>
        <p:spPr>
          <a:xfrm>
            <a:off x="304800" y="457200"/>
            <a:ext cx="8686800" cy="838200"/>
          </a:xfrm>
          <a:prstGeom prst="rect">
            <a:avLst/>
          </a:prstGeom>
        </p:spPr>
        <p:txBody>
          <a:bodyPr vert="horz" anchor="ctr">
            <a:normAutofit/>
          </a:bodyPr>
          <a:lstStyle/>
          <a:p>
            <a:r>
              <a:rPr lang="zh-CN" altLang="en-US"/>
              <a:t>单击此处编辑母版标题样式</a:t>
            </a:r>
            <a:endParaRPr lang="en-US"/>
          </a:p>
        </p:txBody>
      </p:sp>
      <p:sp>
        <p:nvSpPr>
          <p:cNvPr id="9" name="直接连接符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12" name="直接连接符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0" fontAlgn="base" hangingPunct="0">
        <a:spcBef>
          <a:spcPct val="0"/>
        </a:spcBef>
        <a:spcAft>
          <a:spcPct val="0"/>
        </a:spcAft>
        <a:defRPr sz="3600" kern="1200" cap="all">
          <a:solidFill>
            <a:schemeClr val="tx2"/>
          </a:solidFill>
          <a:effectLst>
            <a:reflection blurRad="12700" stA="48000" endA="300" endPos="55000" dir="5400000" sy="-90000" algn="bl" rotWithShape="0"/>
          </a:effectLst>
          <a:latin typeface="+mj-lt"/>
          <a:ea typeface="+mj-ea"/>
          <a:cs typeface="+mj-cs"/>
        </a:defRPr>
      </a:lvl1pPr>
      <a:lvl2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2pPr>
      <a:lvl3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3pPr>
      <a:lvl4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4pPr>
      <a:lvl5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5pPr>
      <a:lvl6pPr marL="4572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6pPr>
      <a:lvl7pPr marL="9144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7pPr>
      <a:lvl8pPr marL="13716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8pPr>
      <a:lvl9pPr marL="18288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9pPr>
    </p:titleStyle>
    <p:bodyStyle>
      <a:lvl1pPr marL="342900" indent="-342900" algn="l" rtl="0" eaLnBrk="0" fontAlgn="base" hangingPunct="0">
        <a:spcBef>
          <a:spcPct val="20000"/>
        </a:spcBef>
        <a:spcAft>
          <a:spcPct val="0"/>
        </a:spcAft>
        <a:buClr>
          <a:schemeClr val="accent1"/>
        </a:buClr>
        <a:buSzPct val="70000"/>
        <a:buFont typeface="Wingdings 2" panose="05020102010507070707" pitchFamily="18" charset="2"/>
        <a:buChar char=""/>
        <a:defRPr sz="3200" kern="1200">
          <a:solidFill>
            <a:schemeClr val="tx2"/>
          </a:solidFill>
          <a:latin typeface="+mn-lt"/>
          <a:ea typeface="+mn-ea"/>
          <a:cs typeface="+mn-cs"/>
        </a:defRPr>
      </a:lvl1pPr>
      <a:lvl2pPr marL="742950" indent="-285750" algn="l" rtl="0" eaLnBrk="0" fontAlgn="base" hangingPunct="0">
        <a:spcBef>
          <a:spcPct val="20000"/>
        </a:spcBef>
        <a:spcAft>
          <a:spcPct val="0"/>
        </a:spcAft>
        <a:buClr>
          <a:schemeClr val="accent1"/>
        </a:buClr>
        <a:buSzPct val="70000"/>
        <a:buFont typeface="Wingdings 2" panose="05020102010507070707" pitchFamily="18" charset="2"/>
        <a:buChar char=""/>
        <a:defRPr sz="2800" kern="1200">
          <a:solidFill>
            <a:schemeClr val="tx2"/>
          </a:solidFill>
          <a:latin typeface="+mn-lt"/>
          <a:ea typeface="+mn-ea"/>
          <a:cs typeface="+mn-cs"/>
        </a:defRPr>
      </a:lvl2pPr>
      <a:lvl3pPr marL="11430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400" kern="1200">
          <a:solidFill>
            <a:schemeClr val="tx2"/>
          </a:solidFill>
          <a:latin typeface="+mn-lt"/>
          <a:ea typeface="+mn-ea"/>
          <a:cs typeface="+mn-cs"/>
        </a:defRPr>
      </a:lvl3pPr>
      <a:lvl4pPr marL="16002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000" kern="1200">
          <a:solidFill>
            <a:schemeClr val="tx2"/>
          </a:solidFill>
          <a:latin typeface="+mn-lt"/>
          <a:ea typeface="+mn-ea"/>
          <a:cs typeface="+mn-cs"/>
        </a:defRPr>
      </a:lvl4pPr>
      <a:lvl5pPr marL="2057400" indent="-228600" algn="l" rtl="0" eaLnBrk="0" fontAlgn="base" hangingPunct="0">
        <a:spcBef>
          <a:spcPct val="20000"/>
        </a:spcBef>
        <a:spcAft>
          <a:spcPct val="0"/>
        </a:spcAft>
        <a:buClr>
          <a:schemeClr val="accent1"/>
        </a:buClr>
        <a:buSzPct val="60000"/>
        <a:buFont typeface="Wingdings 2" panose="05020102010507070707" pitchFamily="18" charset="2"/>
        <a:buChar char=""/>
        <a:defRPr sz="20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panose="05020102010507070707"/>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panose="05020102010507070707"/>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panose="05020102010507070707"/>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panose="05020102010507070707"/>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标题 1"/>
          <p:cNvSpPr>
            <a:spLocks noGrp="1"/>
          </p:cNvSpPr>
          <p:nvPr>
            <p:ph type="ctrTitle"/>
          </p:nvPr>
        </p:nvSpPr>
        <p:spPr>
          <a:xfrm>
            <a:off x="357158" y="2714620"/>
            <a:ext cx="8458200" cy="1222375"/>
          </a:xfrm>
        </p:spPr>
        <p:txBody>
          <a:bodyPr/>
          <a:lstStyle/>
          <a:p>
            <a:pPr eaLnBrk="1" fontAlgn="auto" hangingPunct="1">
              <a:spcAft>
                <a:spcPts val="0"/>
              </a:spcAft>
              <a:defRPr/>
            </a:pPr>
            <a:r>
              <a:rPr lang="zh-CN" altLang="en-US" sz="4800" dirty="0"/>
              <a:t>第十一章 管理沟通</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沟通概述</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二、沟通的种类</a:t>
            </a:r>
            <a:endParaRPr lang="en-US" altLang="zh-CN" sz="2800" dirty="0"/>
          </a:p>
          <a:p>
            <a:pPr marL="0" indent="0" eaLnBrk="1" hangingPunct="1">
              <a:lnSpc>
                <a:spcPct val="150000"/>
              </a:lnSpc>
              <a:buNone/>
            </a:pPr>
            <a:r>
              <a:rPr lang="zh-CN" altLang="zh-CN" sz="1800" kern="100" dirty="0">
                <a:effectLst/>
                <a:latin typeface="+mn-ea"/>
              </a:rPr>
              <a:t>按照功能划分，沟通可以分为工具式沟通和感情式沟通。</a:t>
            </a:r>
            <a:endParaRPr lang="en-US" altLang="zh-CN" sz="1800" kern="100" dirty="0">
              <a:effectLst/>
              <a:latin typeface="+mn-ea"/>
            </a:endParaRPr>
          </a:p>
          <a:p>
            <a:pPr marL="0" indent="0" eaLnBrk="1" hangingPunct="1">
              <a:lnSpc>
                <a:spcPct val="150000"/>
              </a:lnSpc>
              <a:buNone/>
            </a:pPr>
            <a:r>
              <a:rPr lang="zh-CN" altLang="zh-CN" sz="1800" kern="100" dirty="0">
                <a:effectLst/>
                <a:latin typeface="+mn-ea"/>
                <a:cs typeface="Times New Roman" panose="02020603050405020304" pitchFamily="18" charset="0"/>
              </a:rPr>
              <a:t>按照行为主体来划分，沟通可分为个体间沟通与群体间</a:t>
            </a:r>
            <a:r>
              <a:rPr lang="en-US" altLang="zh-CN" sz="1800" kern="100" dirty="0">
                <a:effectLst/>
                <a:latin typeface="+mn-ea"/>
              </a:rPr>
              <a:t>(</a:t>
            </a:r>
            <a:r>
              <a:rPr lang="zh-CN" altLang="zh-CN" sz="1800" kern="100" dirty="0">
                <a:effectLst/>
                <a:latin typeface="+mn-ea"/>
                <a:cs typeface="Times New Roman" panose="02020603050405020304" pitchFamily="18" charset="0"/>
              </a:rPr>
              <a:t>或团队间</a:t>
            </a:r>
            <a:r>
              <a:rPr lang="en-US" altLang="zh-CN" sz="1800" kern="100" dirty="0">
                <a:effectLst/>
                <a:latin typeface="+mn-ea"/>
              </a:rPr>
              <a:t>)</a:t>
            </a:r>
            <a:r>
              <a:rPr lang="zh-CN" altLang="zh-CN" sz="1800" kern="100" dirty="0">
                <a:effectLst/>
                <a:latin typeface="+mn-ea"/>
                <a:cs typeface="Times New Roman" panose="02020603050405020304" pitchFamily="18" charset="0"/>
              </a:rPr>
              <a:t>沟通。</a:t>
            </a:r>
            <a:endParaRPr lang="en-US" altLang="zh-CN" sz="1800" kern="100" dirty="0">
              <a:latin typeface="+mn-ea"/>
              <a:cs typeface="Times New Roman" panose="02020603050405020304" pitchFamily="18" charset="0"/>
            </a:endParaRPr>
          </a:p>
          <a:p>
            <a:pPr marL="0" indent="0" eaLnBrk="1" hangingPunct="1">
              <a:lnSpc>
                <a:spcPct val="150000"/>
              </a:lnSpc>
              <a:buNone/>
            </a:pPr>
            <a:r>
              <a:rPr lang="zh-CN" altLang="zh-CN" sz="1800" kern="100" dirty="0">
                <a:effectLst/>
                <a:latin typeface="+mn-ea"/>
                <a:cs typeface="Times New Roman" panose="02020603050405020304" pitchFamily="18" charset="0"/>
              </a:rPr>
              <a:t>按照所借助的中介或手段划分，沟通可分为口头沟通、书面沟通、非语言沟通、体态语言沟通、语调沟通和电子媒介沟通等。</a:t>
            </a:r>
            <a:r>
              <a:rPr lang="en-US" altLang="zh-CN" sz="1800" kern="100" dirty="0">
                <a:latin typeface="+mn-ea"/>
                <a:cs typeface="Times New Roman" panose="02020603050405020304" pitchFamily="18" charset="0"/>
              </a:rPr>
              <a:t>(</a:t>
            </a:r>
            <a:r>
              <a:rPr lang="zh-CN" altLang="en-US" sz="1800" kern="100" dirty="0">
                <a:latin typeface="+mn-ea"/>
                <a:cs typeface="Times New Roman" panose="02020603050405020304" pitchFamily="18" charset="0"/>
              </a:rPr>
              <a:t>对比见表</a:t>
            </a:r>
            <a:r>
              <a:rPr lang="en-US" altLang="zh-CN" sz="1800" kern="100" dirty="0">
                <a:latin typeface="+mn-ea"/>
                <a:cs typeface="Times New Roman" panose="02020603050405020304" pitchFamily="18" charset="0"/>
              </a:rPr>
              <a:t>11-1</a:t>
            </a:r>
            <a:r>
              <a:rPr lang="zh-CN" altLang="en-US" sz="1800" kern="100" dirty="0">
                <a:latin typeface="+mn-ea"/>
                <a:cs typeface="Times New Roman" panose="02020603050405020304" pitchFamily="18" charset="0"/>
              </a:rPr>
              <a:t>）</a:t>
            </a:r>
            <a:endParaRPr lang="en-US" altLang="zh-CN" sz="1800" kern="100" dirty="0">
              <a:effectLst/>
              <a:latin typeface="+mn-ea"/>
              <a:cs typeface="Times New Roman" panose="02020603050405020304" pitchFamily="18" charset="0"/>
            </a:endParaRPr>
          </a:p>
          <a:p>
            <a:pPr marL="0" indent="0" algn="just">
              <a:lnSpc>
                <a:spcPct val="150000"/>
              </a:lnSpc>
              <a:spcAft>
                <a:spcPts val="0"/>
              </a:spcAft>
              <a:buNone/>
            </a:pPr>
            <a:r>
              <a:rPr lang="zh-CN" altLang="zh-CN" sz="1800" kern="100" dirty="0">
                <a:effectLst/>
                <a:latin typeface="+mn-ea"/>
              </a:rPr>
              <a:t>按照组织系统，沟通可分为正式沟通和非正式沟通。</a:t>
            </a:r>
          </a:p>
          <a:p>
            <a:pPr marL="0" indent="0" algn="just">
              <a:lnSpc>
                <a:spcPct val="150000"/>
              </a:lnSpc>
              <a:spcAft>
                <a:spcPts val="0"/>
              </a:spcAft>
              <a:buNone/>
            </a:pPr>
            <a:r>
              <a:rPr lang="zh-CN" altLang="zh-CN" sz="1800" kern="100" dirty="0">
                <a:effectLst/>
                <a:latin typeface="+mn-ea"/>
              </a:rPr>
              <a:t>按照方向，沟通可分为下行沟通、上行沟通和平行沟通。</a:t>
            </a:r>
          </a:p>
          <a:p>
            <a:pPr marL="0" indent="0" algn="just">
              <a:lnSpc>
                <a:spcPct val="150000"/>
              </a:lnSpc>
              <a:spcAft>
                <a:spcPts val="0"/>
              </a:spcAft>
              <a:buNone/>
            </a:pPr>
            <a:r>
              <a:rPr lang="zh-CN" altLang="zh-CN" sz="1800" kern="100" dirty="0">
                <a:effectLst/>
                <a:latin typeface="+mn-ea"/>
              </a:rPr>
              <a:t>按照是否进行反馈，沟通可分为单向沟通和双向沟通。</a:t>
            </a:r>
            <a:r>
              <a:rPr lang="zh-CN" altLang="en-US" sz="1800" kern="100" dirty="0">
                <a:effectLst/>
                <a:latin typeface="+mn-ea"/>
              </a:rPr>
              <a:t>（对比见表</a:t>
            </a:r>
            <a:r>
              <a:rPr lang="en-US" altLang="zh-CN" sz="1800" kern="100" dirty="0">
                <a:effectLst/>
                <a:latin typeface="+mn-ea"/>
              </a:rPr>
              <a:t>11-2</a:t>
            </a:r>
            <a:r>
              <a:rPr lang="zh-CN" altLang="en-US" sz="1800" kern="100" dirty="0">
                <a:effectLst/>
                <a:latin typeface="+mn-ea"/>
              </a:rPr>
              <a:t>）</a:t>
            </a:r>
            <a:endParaRPr lang="zh-CN" altLang="zh-CN" sz="1800" kern="100" dirty="0">
              <a:effectLst/>
              <a:latin typeface="+mn-ea"/>
            </a:endParaRPr>
          </a:p>
          <a:p>
            <a:pPr eaLnBrk="1" hangingPunct="1">
              <a:lnSpc>
                <a:spcPct val="150000"/>
              </a:lnSpc>
              <a:buFont typeface="Arial" panose="020B0604020202020204" pitchFamily="34" charset="0"/>
              <a:buNone/>
            </a:pPr>
            <a:endParaRPr lang="zh-CN" altLang="en-US"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99450858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沟通概述</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二、沟通的种类</a:t>
            </a:r>
            <a:endParaRPr lang="en-US" altLang="zh-CN" sz="2800" dirty="0"/>
          </a:p>
          <a:p>
            <a:pPr algn="ctr" eaLnBrk="1" hangingPunct="1">
              <a:lnSpc>
                <a:spcPct val="150000"/>
              </a:lnSpc>
              <a:buFont typeface="Arial" panose="020B0604020202020204" pitchFamily="34" charset="0"/>
              <a:buNone/>
            </a:pPr>
            <a:r>
              <a:rPr lang="zh-CN" altLang="zh-CN" sz="1800" kern="100" dirty="0">
                <a:latin typeface="Times New Roman" panose="02020603050405020304" pitchFamily="18" charset="0"/>
                <a:ea typeface="宋体" panose="02010600030101010101" pitchFamily="2" charset="-122"/>
                <a:cs typeface="Times New Roman" panose="02020603050405020304" pitchFamily="18" charset="0"/>
              </a:rPr>
              <a:t>各种沟通方式比较</a:t>
            </a:r>
            <a:endParaRPr lang="zh-CN" altLang="en-US"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graphicFrame>
        <p:nvGraphicFramePr>
          <p:cNvPr id="4" name="表格 3">
            <a:extLst>
              <a:ext uri="{FF2B5EF4-FFF2-40B4-BE49-F238E27FC236}">
                <a16:creationId xmlns:a16="http://schemas.microsoft.com/office/drawing/2014/main" id="{5B887864-4F22-4704-AB83-F8208F0A7F52}"/>
              </a:ext>
            </a:extLst>
          </p:cNvPr>
          <p:cNvGraphicFramePr>
            <a:graphicFrameLocks noGrp="1"/>
          </p:cNvGraphicFramePr>
          <p:nvPr>
            <p:extLst>
              <p:ext uri="{D42A27DB-BD31-4B8C-83A1-F6EECF244321}">
                <p14:modId xmlns:p14="http://schemas.microsoft.com/office/powerpoint/2010/main" val="1309634890"/>
              </p:ext>
            </p:extLst>
          </p:nvPr>
        </p:nvGraphicFramePr>
        <p:xfrm>
          <a:off x="1942464" y="2752566"/>
          <a:ext cx="5869895" cy="3052699"/>
        </p:xfrm>
        <a:graphic>
          <a:graphicData uri="http://schemas.openxmlformats.org/drawingml/2006/table">
            <a:tbl>
              <a:tblPr firstRow="1" firstCol="1" bandRow="1">
                <a:tableStyleId>{5C22544A-7EE6-4342-B048-85BDC9FD1C3A}</a:tableStyleId>
              </a:tblPr>
              <a:tblGrid>
                <a:gridCol w="694303">
                  <a:extLst>
                    <a:ext uri="{9D8B030D-6E8A-4147-A177-3AD203B41FA5}">
                      <a16:colId xmlns:a16="http://schemas.microsoft.com/office/drawing/2014/main" val="2631502247"/>
                    </a:ext>
                  </a:extLst>
                </a:gridCol>
                <a:gridCol w="1611776">
                  <a:extLst>
                    <a:ext uri="{9D8B030D-6E8A-4147-A177-3AD203B41FA5}">
                      <a16:colId xmlns:a16="http://schemas.microsoft.com/office/drawing/2014/main" val="3852227161"/>
                    </a:ext>
                  </a:extLst>
                </a:gridCol>
                <a:gridCol w="1611776">
                  <a:extLst>
                    <a:ext uri="{9D8B030D-6E8A-4147-A177-3AD203B41FA5}">
                      <a16:colId xmlns:a16="http://schemas.microsoft.com/office/drawing/2014/main" val="2638805932"/>
                    </a:ext>
                  </a:extLst>
                </a:gridCol>
                <a:gridCol w="1952040">
                  <a:extLst>
                    <a:ext uri="{9D8B030D-6E8A-4147-A177-3AD203B41FA5}">
                      <a16:colId xmlns:a16="http://schemas.microsoft.com/office/drawing/2014/main" val="1425089562"/>
                    </a:ext>
                  </a:extLst>
                </a:gridCol>
              </a:tblGrid>
              <a:tr h="553111">
                <a:tc>
                  <a:txBody>
                    <a:bodyPr/>
                    <a:lstStyle/>
                    <a:p>
                      <a:pPr algn="ctr">
                        <a:lnSpc>
                          <a:spcPts val="1600"/>
                        </a:lnSpc>
                        <a:spcAft>
                          <a:spcPts val="0"/>
                        </a:spcAft>
                      </a:pPr>
                      <a:r>
                        <a:rPr lang="zh-CN" sz="1050" kern="100">
                          <a:effectLst/>
                        </a:rPr>
                        <a:t>沟通</a:t>
                      </a:r>
                    </a:p>
                    <a:p>
                      <a:pPr algn="ctr">
                        <a:lnSpc>
                          <a:spcPts val="1600"/>
                        </a:lnSpc>
                        <a:spcAft>
                          <a:spcPts val="0"/>
                        </a:spcAft>
                      </a:pPr>
                      <a:r>
                        <a:rPr lang="zh-CN" sz="1050" kern="100">
                          <a:effectLst/>
                        </a:rPr>
                        <a:t>方式</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dirty="0">
                          <a:effectLst/>
                        </a:rPr>
                        <a:t>举例</a:t>
                      </a:r>
                      <a:endParaRPr lang="zh-CN" sz="105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a:effectLst/>
                        </a:rPr>
                        <a:t>优点</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a:effectLst/>
                        </a:rPr>
                        <a:t>缺点</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extLst>
                  <a:ext uri="{0D108BD9-81ED-4DB2-BD59-A6C34878D82A}">
                    <a16:rowId xmlns:a16="http://schemas.microsoft.com/office/drawing/2014/main" val="1827891272"/>
                  </a:ext>
                </a:extLst>
              </a:tr>
              <a:tr h="553111">
                <a:tc>
                  <a:txBody>
                    <a:bodyPr/>
                    <a:lstStyle/>
                    <a:p>
                      <a:pPr algn="ctr">
                        <a:lnSpc>
                          <a:spcPts val="1600"/>
                        </a:lnSpc>
                        <a:spcAft>
                          <a:spcPts val="0"/>
                        </a:spcAft>
                      </a:pPr>
                      <a:r>
                        <a:rPr lang="zh-CN" sz="1050" kern="100">
                          <a:effectLst/>
                        </a:rPr>
                        <a:t>口头</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dirty="0">
                          <a:effectLst/>
                        </a:rPr>
                        <a:t>交谈、讲座、讨论会、电话</a:t>
                      </a:r>
                      <a:endParaRPr lang="zh-CN" sz="105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a:effectLst/>
                        </a:rPr>
                        <a:t>快速传递、快速反馈、信息量大</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a:effectLst/>
                        </a:rPr>
                        <a:t>传递中经过层次愈多信息失真越严重、核实越困难</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extLst>
                  <a:ext uri="{0D108BD9-81ED-4DB2-BD59-A6C34878D82A}">
                    <a16:rowId xmlns:a16="http://schemas.microsoft.com/office/drawing/2014/main" val="3157664742"/>
                  </a:ext>
                </a:extLst>
              </a:tr>
              <a:tr h="553111">
                <a:tc>
                  <a:txBody>
                    <a:bodyPr/>
                    <a:lstStyle/>
                    <a:p>
                      <a:pPr algn="ctr">
                        <a:lnSpc>
                          <a:spcPts val="1600"/>
                        </a:lnSpc>
                        <a:spcAft>
                          <a:spcPts val="0"/>
                        </a:spcAft>
                      </a:pPr>
                      <a:r>
                        <a:rPr lang="zh-CN" sz="1050" kern="100">
                          <a:effectLst/>
                        </a:rPr>
                        <a:t>书面</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a:effectLst/>
                        </a:rPr>
                        <a:t>报告、备忘录、信件、文件、内部期刊、布告</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a:effectLst/>
                        </a:rPr>
                        <a:t>持久、有形，可以核实</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a:effectLst/>
                        </a:rPr>
                        <a:t>效率低、缺乏反馈</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extLst>
                  <a:ext uri="{0D108BD9-81ED-4DB2-BD59-A6C34878D82A}">
                    <a16:rowId xmlns:a16="http://schemas.microsoft.com/office/drawing/2014/main" val="3533601191"/>
                  </a:ext>
                </a:extLst>
              </a:tr>
              <a:tr h="553111">
                <a:tc>
                  <a:txBody>
                    <a:bodyPr/>
                    <a:lstStyle/>
                    <a:p>
                      <a:pPr algn="ctr">
                        <a:lnSpc>
                          <a:spcPts val="1600"/>
                        </a:lnSpc>
                        <a:spcAft>
                          <a:spcPts val="0"/>
                        </a:spcAft>
                      </a:pPr>
                      <a:r>
                        <a:rPr lang="zh-CN" sz="1050" kern="100">
                          <a:effectLst/>
                        </a:rPr>
                        <a:t>非语言</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a:effectLst/>
                        </a:rPr>
                        <a:t>声、光信号、体态、语调</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dirty="0">
                          <a:effectLst/>
                        </a:rPr>
                        <a:t>信息意义十分明确，内涵丰富，含义隐含灵活</a:t>
                      </a:r>
                      <a:endParaRPr lang="zh-CN" sz="105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a:effectLst/>
                        </a:rPr>
                        <a:t>传递距离有限、界限模糊、只能意会，不能言传</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extLst>
                  <a:ext uri="{0D108BD9-81ED-4DB2-BD59-A6C34878D82A}">
                    <a16:rowId xmlns:a16="http://schemas.microsoft.com/office/drawing/2014/main" val="3500650160"/>
                  </a:ext>
                </a:extLst>
              </a:tr>
              <a:tr h="840255">
                <a:tc>
                  <a:txBody>
                    <a:bodyPr/>
                    <a:lstStyle/>
                    <a:p>
                      <a:pPr algn="ctr">
                        <a:lnSpc>
                          <a:spcPts val="1600"/>
                        </a:lnSpc>
                        <a:spcAft>
                          <a:spcPts val="0"/>
                        </a:spcAft>
                      </a:pPr>
                      <a:r>
                        <a:rPr lang="zh-CN" sz="1050" kern="100">
                          <a:effectLst/>
                        </a:rPr>
                        <a:t>电子</a:t>
                      </a:r>
                    </a:p>
                    <a:p>
                      <a:pPr algn="ctr">
                        <a:lnSpc>
                          <a:spcPts val="1600"/>
                        </a:lnSpc>
                        <a:spcAft>
                          <a:spcPts val="0"/>
                        </a:spcAft>
                      </a:pPr>
                      <a:r>
                        <a:rPr lang="zh-CN" sz="1050" kern="100">
                          <a:effectLst/>
                        </a:rPr>
                        <a:t>媒介</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dirty="0">
                          <a:effectLst/>
                        </a:rPr>
                        <a:t>传真、闭路电视、计算机网络、电子邮件（</a:t>
                      </a:r>
                      <a:r>
                        <a:rPr lang="en-US" sz="1050" kern="100" dirty="0">
                          <a:effectLst/>
                        </a:rPr>
                        <a:t>e-mail</a:t>
                      </a:r>
                      <a:r>
                        <a:rPr lang="zh-CN" sz="1050" kern="100" dirty="0">
                          <a:effectLst/>
                        </a:rPr>
                        <a:t>）</a:t>
                      </a:r>
                      <a:endParaRPr lang="zh-CN" sz="105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dirty="0">
                          <a:effectLst/>
                        </a:rPr>
                        <a:t>快速传递、信息容量大、远程传递一份信息、同时传递多人、廉价</a:t>
                      </a:r>
                      <a:endParaRPr lang="zh-CN" sz="105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ts val="1600"/>
                        </a:lnSpc>
                        <a:spcAft>
                          <a:spcPts val="0"/>
                        </a:spcAft>
                      </a:pPr>
                      <a:r>
                        <a:rPr lang="zh-CN" sz="1050" kern="100" dirty="0">
                          <a:effectLst/>
                        </a:rPr>
                        <a:t>单项传递、电子邮件可以交流，但看不见表情</a:t>
                      </a:r>
                      <a:endParaRPr lang="zh-CN" sz="105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extLst>
                  <a:ext uri="{0D108BD9-81ED-4DB2-BD59-A6C34878D82A}">
                    <a16:rowId xmlns:a16="http://schemas.microsoft.com/office/drawing/2014/main" val="3360841938"/>
                  </a:ext>
                </a:extLst>
              </a:tr>
            </a:tbl>
          </a:graphicData>
        </a:graphic>
      </p:graphicFrame>
    </p:spTree>
    <p:extLst>
      <p:ext uri="{BB962C8B-B14F-4D97-AF65-F5344CB8AC3E}">
        <p14:creationId xmlns:p14="http://schemas.microsoft.com/office/powerpoint/2010/main" val="151010027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沟通概述</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二、沟通的种类</a:t>
            </a:r>
            <a:endParaRPr lang="en-US" altLang="zh-CN" sz="2800" dirty="0"/>
          </a:p>
          <a:p>
            <a:pPr marL="0" indent="0" algn="ctr">
              <a:lnSpc>
                <a:spcPct val="150000"/>
              </a:lnSpc>
              <a:spcBef>
                <a:spcPts val="600"/>
              </a:spcBef>
              <a:spcAft>
                <a:spcPts val="0"/>
              </a:spcAft>
              <a:buNone/>
            </a:pPr>
            <a:r>
              <a:rPr lang="zh-CN" altLang="zh-CN" sz="1800" kern="100" dirty="0">
                <a:effectLst/>
                <a:latin typeface="Times New Roman" panose="02020603050405020304" pitchFamily="18" charset="0"/>
                <a:ea typeface="宋体" panose="02010600030101010101" pitchFamily="2" charset="-122"/>
              </a:rPr>
              <a:t>单向沟通和双向沟通的比较</a:t>
            </a:r>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graphicFrame>
        <p:nvGraphicFramePr>
          <p:cNvPr id="5" name="表格 4">
            <a:extLst>
              <a:ext uri="{FF2B5EF4-FFF2-40B4-BE49-F238E27FC236}">
                <a16:creationId xmlns:a16="http://schemas.microsoft.com/office/drawing/2014/main" id="{97813E75-A3C4-4577-B797-18529049AA0C}"/>
              </a:ext>
            </a:extLst>
          </p:cNvPr>
          <p:cNvGraphicFramePr>
            <a:graphicFrameLocks noGrp="1"/>
          </p:cNvGraphicFramePr>
          <p:nvPr>
            <p:extLst>
              <p:ext uri="{D42A27DB-BD31-4B8C-83A1-F6EECF244321}">
                <p14:modId xmlns:p14="http://schemas.microsoft.com/office/powerpoint/2010/main" val="662130831"/>
              </p:ext>
            </p:extLst>
          </p:nvPr>
        </p:nvGraphicFramePr>
        <p:xfrm>
          <a:off x="762000" y="3068960"/>
          <a:ext cx="8229601" cy="3168350"/>
        </p:xfrm>
        <a:graphic>
          <a:graphicData uri="http://schemas.openxmlformats.org/drawingml/2006/table">
            <a:tbl>
              <a:tblPr firstRow="1" firstCol="1" bandRow="1">
                <a:tableStyleId>{5C22544A-7EE6-4342-B048-85BDC9FD1C3A}</a:tableStyleId>
              </a:tblPr>
              <a:tblGrid>
                <a:gridCol w="4243182">
                  <a:extLst>
                    <a:ext uri="{9D8B030D-6E8A-4147-A177-3AD203B41FA5}">
                      <a16:colId xmlns:a16="http://schemas.microsoft.com/office/drawing/2014/main" val="160206007"/>
                    </a:ext>
                  </a:extLst>
                </a:gridCol>
                <a:gridCol w="2103486">
                  <a:extLst>
                    <a:ext uri="{9D8B030D-6E8A-4147-A177-3AD203B41FA5}">
                      <a16:colId xmlns:a16="http://schemas.microsoft.com/office/drawing/2014/main" val="980329200"/>
                    </a:ext>
                  </a:extLst>
                </a:gridCol>
                <a:gridCol w="1882933">
                  <a:extLst>
                    <a:ext uri="{9D8B030D-6E8A-4147-A177-3AD203B41FA5}">
                      <a16:colId xmlns:a16="http://schemas.microsoft.com/office/drawing/2014/main" val="2655265617"/>
                    </a:ext>
                  </a:extLst>
                </a:gridCol>
              </a:tblGrid>
              <a:tr h="316835">
                <a:tc>
                  <a:txBody>
                    <a:bodyPr/>
                    <a:lstStyle/>
                    <a:p>
                      <a:pPr algn="just">
                        <a:lnSpc>
                          <a:spcPts val="1600"/>
                        </a:lnSpc>
                        <a:spcAft>
                          <a:spcPts val="0"/>
                        </a:spcAft>
                      </a:pPr>
                      <a:r>
                        <a:rPr lang="zh-CN" sz="1050" kern="100">
                          <a:effectLst/>
                        </a:rPr>
                        <a:t>比较方面</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单向沟通</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双向沟通</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2816083642"/>
                  </a:ext>
                </a:extLst>
              </a:tr>
              <a:tr h="316835">
                <a:tc>
                  <a:txBody>
                    <a:bodyPr/>
                    <a:lstStyle/>
                    <a:p>
                      <a:pPr algn="just">
                        <a:lnSpc>
                          <a:spcPts val="1600"/>
                        </a:lnSpc>
                        <a:spcAft>
                          <a:spcPts val="0"/>
                        </a:spcAft>
                      </a:pPr>
                      <a:r>
                        <a:rPr lang="zh-CN" sz="1050" kern="100">
                          <a:effectLst/>
                        </a:rPr>
                        <a:t>沟通速度</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快</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慢</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1577340021"/>
                  </a:ext>
                </a:extLst>
              </a:tr>
              <a:tr h="316835">
                <a:tc>
                  <a:txBody>
                    <a:bodyPr/>
                    <a:lstStyle/>
                    <a:p>
                      <a:pPr algn="just">
                        <a:lnSpc>
                          <a:spcPts val="1600"/>
                        </a:lnSpc>
                        <a:spcAft>
                          <a:spcPts val="0"/>
                        </a:spcAft>
                      </a:pPr>
                      <a:r>
                        <a:rPr lang="zh-CN" sz="1050" kern="100">
                          <a:effectLst/>
                        </a:rPr>
                        <a:t>沟通内容的准确性</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低</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高</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2678950232"/>
                  </a:ext>
                </a:extLst>
              </a:tr>
              <a:tr h="316835">
                <a:tc>
                  <a:txBody>
                    <a:bodyPr/>
                    <a:lstStyle/>
                    <a:p>
                      <a:pPr algn="just">
                        <a:lnSpc>
                          <a:spcPts val="1600"/>
                        </a:lnSpc>
                        <a:spcAft>
                          <a:spcPts val="0"/>
                        </a:spcAft>
                      </a:pPr>
                      <a:r>
                        <a:rPr lang="zh-CN" sz="1050" kern="100">
                          <a:effectLst/>
                        </a:rPr>
                        <a:t>沟通者的心理压力</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小</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大</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1018358938"/>
                  </a:ext>
                </a:extLst>
              </a:tr>
              <a:tr h="316835">
                <a:tc>
                  <a:txBody>
                    <a:bodyPr/>
                    <a:lstStyle/>
                    <a:p>
                      <a:pPr algn="just">
                        <a:lnSpc>
                          <a:spcPts val="1600"/>
                        </a:lnSpc>
                        <a:spcAft>
                          <a:spcPts val="0"/>
                        </a:spcAft>
                      </a:pPr>
                      <a:r>
                        <a:rPr lang="zh-CN" sz="1050" kern="100">
                          <a:effectLst/>
                        </a:rPr>
                        <a:t>沟通前的准备工作</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较充分</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较不充分</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616136867"/>
                  </a:ext>
                </a:extLst>
              </a:tr>
              <a:tr h="316835">
                <a:tc>
                  <a:txBody>
                    <a:bodyPr/>
                    <a:lstStyle/>
                    <a:p>
                      <a:pPr algn="just">
                        <a:lnSpc>
                          <a:spcPts val="1600"/>
                        </a:lnSpc>
                        <a:spcAft>
                          <a:spcPts val="0"/>
                        </a:spcAft>
                      </a:pPr>
                      <a:r>
                        <a:rPr lang="zh-CN" sz="1050" kern="100">
                          <a:effectLst/>
                        </a:rPr>
                        <a:t>沟通时需要的应变能力</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较弱</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较强</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3368800080"/>
                  </a:ext>
                </a:extLst>
              </a:tr>
              <a:tr h="316835">
                <a:tc>
                  <a:txBody>
                    <a:bodyPr/>
                    <a:lstStyle/>
                    <a:p>
                      <a:pPr algn="just">
                        <a:lnSpc>
                          <a:spcPts val="1600"/>
                        </a:lnSpc>
                        <a:spcAft>
                          <a:spcPts val="0"/>
                        </a:spcAft>
                      </a:pPr>
                      <a:r>
                        <a:rPr lang="zh-CN" sz="1050" kern="100">
                          <a:effectLst/>
                        </a:rPr>
                        <a:t>沟通对促进人际关系</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较不利</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较小</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4123792584"/>
                  </a:ext>
                </a:extLst>
              </a:tr>
              <a:tr h="316835">
                <a:tc>
                  <a:txBody>
                    <a:bodyPr/>
                    <a:lstStyle/>
                    <a:p>
                      <a:pPr algn="just">
                        <a:lnSpc>
                          <a:spcPts val="1600"/>
                        </a:lnSpc>
                        <a:spcAft>
                          <a:spcPts val="0"/>
                        </a:spcAft>
                      </a:pPr>
                      <a:r>
                        <a:rPr lang="zh-CN" sz="1050" kern="100">
                          <a:effectLst/>
                        </a:rPr>
                        <a:t>沟通时的群体规模</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较大</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较小</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2441395"/>
                  </a:ext>
                </a:extLst>
              </a:tr>
              <a:tr h="316835">
                <a:tc>
                  <a:txBody>
                    <a:bodyPr/>
                    <a:lstStyle/>
                    <a:p>
                      <a:pPr algn="just">
                        <a:lnSpc>
                          <a:spcPts val="1600"/>
                        </a:lnSpc>
                        <a:spcAft>
                          <a:spcPts val="0"/>
                        </a:spcAft>
                      </a:pPr>
                      <a:r>
                        <a:rPr lang="zh-CN" sz="1050" kern="100">
                          <a:effectLst/>
                        </a:rPr>
                        <a:t>接受者接受信息的把握度</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小</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大</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3126628266"/>
                  </a:ext>
                </a:extLst>
              </a:tr>
              <a:tr h="316835">
                <a:tc>
                  <a:txBody>
                    <a:bodyPr/>
                    <a:lstStyle/>
                    <a:p>
                      <a:pPr algn="just">
                        <a:lnSpc>
                          <a:spcPts val="1600"/>
                        </a:lnSpc>
                        <a:spcAft>
                          <a:spcPts val="0"/>
                        </a:spcAft>
                      </a:pPr>
                      <a:r>
                        <a:rPr lang="zh-CN" sz="1050" kern="100">
                          <a:effectLst/>
                        </a:rPr>
                        <a:t>工作秩序</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a:effectLst/>
                        </a:rPr>
                        <a:t>好</a:t>
                      </a:r>
                      <a:endParaRPr lang="zh-CN" sz="105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tc>
                  <a:txBody>
                    <a:bodyPr/>
                    <a:lstStyle/>
                    <a:p>
                      <a:pPr algn="just">
                        <a:lnSpc>
                          <a:spcPts val="1600"/>
                        </a:lnSpc>
                        <a:spcAft>
                          <a:spcPts val="0"/>
                        </a:spcAft>
                      </a:pPr>
                      <a:r>
                        <a:rPr lang="zh-CN" sz="1050" kern="100" dirty="0">
                          <a:effectLst/>
                        </a:rPr>
                        <a:t>差</a:t>
                      </a:r>
                      <a:endParaRPr lang="zh-CN" sz="105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3650710062"/>
                  </a:ext>
                </a:extLst>
              </a:tr>
            </a:tbl>
          </a:graphicData>
        </a:graphic>
      </p:graphicFrame>
    </p:spTree>
    <p:extLst>
      <p:ext uri="{BB962C8B-B14F-4D97-AF65-F5344CB8AC3E}">
        <p14:creationId xmlns:p14="http://schemas.microsoft.com/office/powerpoint/2010/main" val="377285308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第二节 沟通的障碍与克服</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一、沟通障碍</a:t>
            </a:r>
            <a:endParaRPr lang="en-US" altLang="zh-CN" sz="2800" dirty="0"/>
          </a:p>
          <a:p>
            <a:pPr marL="0" indent="0" algn="just">
              <a:spcAft>
                <a:spcPts val="0"/>
              </a:spcAft>
              <a:buNone/>
            </a:pPr>
            <a:r>
              <a:rPr lang="zh-CN" altLang="zh-CN" sz="1800" kern="100" dirty="0">
                <a:effectLst/>
                <a:latin typeface="+mn-ea"/>
              </a:rPr>
              <a:t>在沟通的过程中，由于存在着外界干扰以及其他种种原因，信息往往被丢失或曲解，使得信息的传递不能发挥正常的作用。</a:t>
            </a:r>
          </a:p>
          <a:p>
            <a:pPr marL="0" indent="0" algn="just">
              <a:spcAft>
                <a:spcPts val="0"/>
              </a:spcAft>
              <a:buNone/>
            </a:pPr>
            <a:r>
              <a:rPr lang="zh-CN" altLang="zh-CN" sz="1800" kern="100" dirty="0">
                <a:effectLst/>
                <a:latin typeface="+mn-ea"/>
              </a:rPr>
              <a:t>影响有效沟通的障碍包括下列因素</a:t>
            </a:r>
            <a:r>
              <a:rPr lang="zh-CN" altLang="en-US" sz="1800" kern="100" dirty="0">
                <a:effectLst/>
                <a:latin typeface="+mn-ea"/>
              </a:rPr>
              <a:t>：</a:t>
            </a:r>
            <a:endParaRPr lang="en-US" altLang="zh-CN" sz="1800" kern="100" dirty="0">
              <a:effectLst/>
              <a:latin typeface="+mn-ea"/>
            </a:endParaRP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个人因素</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人际因素</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 </a:t>
            </a:r>
            <a:r>
              <a:rPr lang="zh-CN" altLang="zh-CN" sz="1800" kern="100" dirty="0">
                <a:effectLst/>
                <a:latin typeface="+mn-ea"/>
              </a:rPr>
              <a:t>结构因素</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四</a:t>
            </a:r>
            <a:r>
              <a:rPr lang="en-US" altLang="zh-CN" sz="1800" kern="100" dirty="0">
                <a:effectLst/>
                <a:latin typeface="+mn-ea"/>
                <a:cs typeface="Times New Roman" panose="02020603050405020304" pitchFamily="18" charset="0"/>
              </a:rPr>
              <a:t>)</a:t>
            </a:r>
            <a:r>
              <a:rPr lang="zh-CN" altLang="zh-CN" sz="1800" kern="100" dirty="0">
                <a:effectLst/>
                <a:latin typeface="+mn-ea"/>
              </a:rPr>
              <a:t>技术因素</a:t>
            </a:r>
          </a:p>
          <a:p>
            <a:pPr marL="0" indent="0" algn="just">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25590710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第二节 沟通的障碍与克服</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一、沟通障碍</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个人因素</a:t>
            </a:r>
          </a:p>
          <a:p>
            <a:pPr marL="0" indent="0" algn="just">
              <a:spcAft>
                <a:spcPts val="0"/>
              </a:spcAft>
              <a:buNone/>
            </a:pPr>
            <a:r>
              <a:rPr lang="zh-CN" altLang="zh-CN" sz="1800" kern="100" dirty="0">
                <a:effectLst/>
                <a:latin typeface="+mn-ea"/>
              </a:rPr>
              <a:t>个人因素主要包括两大类：</a:t>
            </a:r>
            <a:endParaRPr lang="en-US" altLang="zh-CN" sz="1800" kern="100" dirty="0">
              <a:effectLst/>
              <a:latin typeface="+mn-ea"/>
            </a:endParaRPr>
          </a:p>
          <a:p>
            <a:pPr marL="0" indent="0" algn="just">
              <a:spcAft>
                <a:spcPts val="0"/>
              </a:spcAft>
              <a:buNone/>
            </a:pPr>
            <a:r>
              <a:rPr lang="zh-CN" altLang="zh-CN" sz="1800" kern="100" dirty="0">
                <a:effectLst/>
                <a:latin typeface="+mn-ea"/>
              </a:rPr>
              <a:t>一是有选择地接受，二是沟通技巧的差异。</a:t>
            </a: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所谓有选择地接受，是指人们拒绝或片面地接受与他们的期望不一致的信息。</a:t>
            </a: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除了人们接受能力有所差异外，许多人运用沟通的技巧也很不相同。</a:t>
            </a:r>
          </a:p>
          <a:p>
            <a:pPr marL="0" indent="0" algn="just">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10298480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第二节 沟通的障碍与克服</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一、沟通障碍</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人际因素</a:t>
            </a:r>
          </a:p>
          <a:p>
            <a:pPr marL="0" indent="0" algn="just">
              <a:lnSpc>
                <a:spcPct val="150000"/>
              </a:lnSpc>
              <a:spcAft>
                <a:spcPts val="0"/>
              </a:spcAft>
              <a:buNone/>
            </a:pPr>
            <a:r>
              <a:rPr lang="zh-CN" altLang="zh-CN" sz="1800" kern="100" dirty="0">
                <a:effectLst/>
                <a:latin typeface="Times New Roman" panose="02020603050405020304" pitchFamily="18" charset="0"/>
                <a:ea typeface="宋体" panose="02010600030101010101" pitchFamily="2" charset="-122"/>
              </a:rPr>
              <a:t>人际因素主要包括沟通双方的相互信任、信息来源的可靠度和发送者与接受者之间的相似程度</a:t>
            </a:r>
            <a:r>
              <a:rPr lang="zh-CN" altLang="en-US" sz="1800" kern="100" dirty="0">
                <a:effectLst/>
                <a:latin typeface="Times New Roman" panose="02020603050405020304" pitchFamily="18" charset="0"/>
                <a:ea typeface="宋体" panose="02010600030101010101" pitchFamily="2" charset="-122"/>
              </a:rPr>
              <a:t>：</a:t>
            </a:r>
            <a:endParaRPr lang="en-US"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沟通是发送者与接受者之间“给”与“受”的过程。信息传递不是单方面，而是双方面的事情，因此，沟通双方的诚意和相互信任至关重要。</a:t>
            </a:r>
            <a:endParaRPr lang="en-US"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信息来源的可靠性由下列四个因素所决定：</a:t>
            </a:r>
            <a:r>
              <a:rPr lang="en-US" altLang="zh-CN" sz="1800" kern="100" dirty="0">
                <a:effectLst/>
                <a:latin typeface="Times New Roman" panose="02020603050405020304" pitchFamily="18" charset="0"/>
                <a:ea typeface="宋体" panose="02010600030101010101" pitchFamily="2" charset="-122"/>
              </a:rPr>
              <a:t>(1)</a:t>
            </a:r>
            <a:r>
              <a:rPr lang="zh-CN" altLang="zh-CN" sz="1800" kern="100" dirty="0">
                <a:effectLst/>
                <a:latin typeface="Times New Roman" panose="02020603050405020304" pitchFamily="18" charset="0"/>
                <a:ea typeface="宋体" panose="02010600030101010101" pitchFamily="2" charset="-122"/>
              </a:rPr>
              <a:t>诚实；</a:t>
            </a:r>
            <a:r>
              <a:rPr lang="en-US" altLang="zh-CN" sz="1800" kern="100" dirty="0">
                <a:effectLst/>
                <a:latin typeface="Times New Roman" panose="02020603050405020304" pitchFamily="18" charset="0"/>
                <a:ea typeface="宋体" panose="02010600030101010101" pitchFamily="2" charset="-122"/>
              </a:rPr>
              <a:t>(2)</a:t>
            </a:r>
            <a:r>
              <a:rPr lang="zh-CN" altLang="zh-CN" sz="1800" kern="100" dirty="0">
                <a:effectLst/>
                <a:latin typeface="Times New Roman" panose="02020603050405020304" pitchFamily="18" charset="0"/>
                <a:ea typeface="宋体" panose="02010600030101010101" pitchFamily="2" charset="-122"/>
              </a:rPr>
              <a:t>能力；</a:t>
            </a:r>
            <a:r>
              <a:rPr lang="en-US" altLang="zh-CN" sz="1800" kern="100" dirty="0">
                <a:effectLst/>
                <a:latin typeface="Times New Roman" panose="02020603050405020304" pitchFamily="18" charset="0"/>
                <a:ea typeface="宋体" panose="02010600030101010101" pitchFamily="2" charset="-122"/>
              </a:rPr>
              <a:t>(3)</a:t>
            </a:r>
            <a:r>
              <a:rPr lang="zh-CN" altLang="zh-CN" sz="1800" kern="100" dirty="0">
                <a:effectLst/>
                <a:latin typeface="Times New Roman" panose="02020603050405020304" pitchFamily="18" charset="0"/>
                <a:ea typeface="宋体" panose="02010600030101010101" pitchFamily="2" charset="-122"/>
              </a:rPr>
              <a:t>热情；</a:t>
            </a:r>
            <a:r>
              <a:rPr lang="en-US" altLang="zh-CN" sz="1800" kern="100" dirty="0">
                <a:effectLst/>
                <a:latin typeface="Times New Roman" panose="02020603050405020304" pitchFamily="18" charset="0"/>
                <a:ea typeface="宋体" panose="02010600030101010101" pitchFamily="2" charset="-122"/>
              </a:rPr>
              <a:t>(4)</a:t>
            </a:r>
            <a:r>
              <a:rPr lang="zh-CN" altLang="zh-CN" sz="1800" kern="100" dirty="0">
                <a:effectLst/>
                <a:latin typeface="Times New Roman" panose="02020603050405020304" pitchFamily="18" charset="0"/>
                <a:ea typeface="宋体" panose="02010600030101010101" pitchFamily="2" charset="-122"/>
              </a:rPr>
              <a:t>客观。有时，信息来源可能并不同时具有这四个因素，但只要信息接受者认为发送者具有即可，可以说信息来源的可靠性实际上是由接受者主观决定的</a:t>
            </a:r>
            <a:r>
              <a:rPr lang="en-US" altLang="zh-CN" sz="1800" kern="100" dirty="0">
                <a:effectLst/>
                <a:latin typeface="Times New Roman" panose="02020603050405020304" pitchFamily="18" charset="0"/>
                <a:ea typeface="宋体" panose="02010600030101010101" pitchFamily="2" charset="-122"/>
              </a:rPr>
              <a:t>.</a:t>
            </a:r>
          </a:p>
          <a:p>
            <a:pPr marL="0" indent="0" algn="just">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沟通的准确性与沟通双方间的相似性有着直接的关系。沟通双方特征的相似性影响了沟通的难易程度和坦率性。</a:t>
            </a:r>
          </a:p>
          <a:p>
            <a:pPr marL="0" indent="0" algn="just">
              <a:lnSpc>
                <a:spcPct val="150000"/>
              </a:lnSpc>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429462984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第二节 沟通的障碍与克服</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一、沟通障碍</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 </a:t>
            </a:r>
            <a:r>
              <a:rPr lang="zh-CN" altLang="zh-CN" sz="1800" kern="100" dirty="0">
                <a:effectLst/>
                <a:latin typeface="+mn-ea"/>
              </a:rPr>
              <a:t>结构因素</a:t>
            </a: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结构因素包括地位差别、信息传递链、团体规模和空间约束四个方面</a:t>
            </a:r>
            <a:r>
              <a:rPr lang="zh-CN" altLang="en-US" sz="1800" kern="100" dirty="0">
                <a:effectLst/>
                <a:latin typeface="Times New Roman" panose="02020603050405020304" pitchFamily="18" charset="0"/>
                <a:ea typeface="宋体" panose="02010600030101010101" pitchFamily="2" charset="-122"/>
              </a:rPr>
              <a:t>：</a:t>
            </a:r>
            <a:endParaRPr lang="en-US"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地位的高低对沟通的方向和频率有很大的影响。</a:t>
            </a:r>
            <a:endParaRPr lang="en-US"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信息通过的等级越多，它到达目的地的时间也越长，信息失真程度则越大。</a:t>
            </a: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当工作团队规模较大时，人与人之间的沟通也相应变得较为困难。</a:t>
            </a:r>
            <a:endParaRPr lang="en-US"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企业中的工作常常要求员工只能在某一特定的地点进行操作。</a:t>
            </a: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这种空间约束的影响往往在员工单独于某位置工作或在数台机器之间往返运动时尤为突出。</a:t>
            </a:r>
            <a:r>
              <a:rPr lang="zh-CN" altLang="zh-CN" sz="1800" kern="100" dirty="0">
                <a:effectLst/>
                <a:latin typeface="Times New Roman" panose="02020603050405020304" pitchFamily="18" charset="0"/>
                <a:ea typeface="宋体" panose="02010600030101010101" pitchFamily="2" charset="-122"/>
              </a:rPr>
              <a:t>一般来说，两人之间的距离越短，他们交往的频率也越高。</a:t>
            </a:r>
          </a:p>
          <a:p>
            <a:pPr marL="0" indent="0" algn="just">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191133650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第二节 沟通的障碍与克服</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一、沟通障碍</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四</a:t>
            </a:r>
            <a:r>
              <a:rPr lang="en-US" altLang="zh-CN" sz="1800" kern="100" dirty="0">
                <a:effectLst/>
                <a:latin typeface="+mn-ea"/>
                <a:cs typeface="Times New Roman" panose="02020603050405020304" pitchFamily="18" charset="0"/>
              </a:rPr>
              <a:t>)</a:t>
            </a:r>
            <a:r>
              <a:rPr lang="zh-CN" altLang="zh-CN" sz="1800" kern="100" dirty="0">
                <a:effectLst/>
                <a:latin typeface="+mn-ea"/>
              </a:rPr>
              <a:t>技术因素</a:t>
            </a:r>
            <a:endParaRPr lang="en-US" altLang="zh-CN" sz="1800" kern="100" dirty="0">
              <a:effectLst/>
              <a:latin typeface="+mn-ea"/>
            </a:endParaRPr>
          </a:p>
          <a:p>
            <a:pPr marL="0" indent="0" algn="just">
              <a:lnSpc>
                <a:spcPct val="150000"/>
              </a:lnSpc>
              <a:spcAft>
                <a:spcPts val="0"/>
              </a:spcAft>
              <a:buNone/>
            </a:pPr>
            <a:r>
              <a:rPr lang="zh-CN" altLang="zh-CN" sz="1800" kern="100" dirty="0">
                <a:effectLst/>
                <a:latin typeface="Times New Roman" panose="02020603050405020304" pitchFamily="18" charset="0"/>
                <a:ea typeface="宋体" panose="02010600030101010101" pitchFamily="2" charset="-122"/>
              </a:rPr>
              <a:t>技术因素主要包括语言、非语言暗示、媒介的有效性和信息过量</a:t>
            </a:r>
            <a:r>
              <a:rPr lang="zh-CN" altLang="en-US" sz="1800" kern="100" dirty="0">
                <a:effectLst/>
                <a:latin typeface="Times New Roman" panose="02020603050405020304" pitchFamily="18" charset="0"/>
                <a:ea typeface="宋体" panose="02010600030101010101" pitchFamily="2" charset="-122"/>
              </a:rPr>
              <a:t>：</a:t>
            </a:r>
            <a:endParaRPr lang="zh-CN"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大多数沟通的准确性依赖于沟通者赋予字和词的含义。</a:t>
            </a:r>
            <a:endParaRPr lang="en-US"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rPr>
              <a:t>管理人员十分关心各种不同沟通工具的效率。一般来说，书面和口头沟通各有所长。</a:t>
            </a: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书面沟通常常用于传递篇幅较长、内容详细的信息。</a:t>
            </a:r>
            <a:r>
              <a:rPr lang="zh-CN" altLang="zh-CN" sz="1800" kern="100" dirty="0">
                <a:effectLst/>
                <a:latin typeface="Times New Roman" panose="02020603050405020304" pitchFamily="18" charset="0"/>
                <a:ea typeface="宋体" panose="02010600030101010101" pitchFamily="2" charset="-122"/>
              </a:rPr>
              <a:t>口头沟通适合于需要翻译或精心编制才能使拥有不同观念和语言才能的人理解的信息。</a:t>
            </a:r>
            <a:endParaRPr lang="en-US"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endParaRPr lang="zh-CN" altLang="zh-CN" sz="1800" kern="100" dirty="0">
              <a:effectLst/>
              <a:latin typeface="Times New Roman" panose="02020603050405020304" pitchFamily="18" charset="0"/>
              <a:ea typeface="宋体" panose="02010600030101010101" pitchFamily="2" charset="-122"/>
            </a:endParaRPr>
          </a:p>
          <a:p>
            <a:pPr marL="0" indent="0" algn="just">
              <a:spcAft>
                <a:spcPts val="0"/>
              </a:spcAft>
              <a:buNone/>
            </a:pP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我们生活在一个信息爆炸的年代。企业主管人员面临着“信息过量”的问题。</a:t>
            </a:r>
            <a:endParaRPr lang="zh-CN" altLang="zh-CN" sz="1800" kern="100" dirty="0">
              <a:effectLst/>
              <a:latin typeface="Times New Roman" panose="02020603050405020304" pitchFamily="18" charset="0"/>
              <a:ea typeface="宋体" panose="02010600030101010101" pitchFamily="2" charset="-122"/>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222668458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第二节 沟通的障碍与克服</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二、沟通障碍的克服</a:t>
            </a:r>
            <a:endParaRPr lang="en-US" altLang="zh-CN" sz="2800" dirty="0"/>
          </a:p>
          <a:p>
            <a:pPr marL="0" indent="0" algn="just">
              <a:lnSpc>
                <a:spcPct val="150000"/>
              </a:lnSpc>
              <a:spcAft>
                <a:spcPts val="0"/>
              </a:spcAft>
              <a:buNone/>
            </a:pPr>
            <a:r>
              <a:rPr lang="zh-CN" altLang="zh-CN" sz="1800" kern="100" dirty="0">
                <a:effectLst/>
                <a:latin typeface="+mn-ea"/>
              </a:rPr>
              <a:t>无论是对组织中沟通还是组织间沟通，有效沟通的实现取决于对沟通技能的开发和改进。克服沟通中的障碍一般有以下准则：</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明了沟通的重要性，正确对待沟通</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培养“听”的艺术</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创造一个相互信任，有利于沟通的小环境</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四</a:t>
            </a:r>
            <a:r>
              <a:rPr lang="en-US" altLang="zh-CN" sz="1800" kern="100" dirty="0">
                <a:effectLst/>
                <a:latin typeface="+mn-ea"/>
                <a:cs typeface="Times New Roman" panose="02020603050405020304" pitchFamily="18" charset="0"/>
              </a:rPr>
              <a:t>)</a:t>
            </a:r>
            <a:r>
              <a:rPr lang="zh-CN" altLang="zh-CN" sz="1800" kern="100" dirty="0">
                <a:effectLst/>
                <a:latin typeface="+mn-ea"/>
              </a:rPr>
              <a:t>缩短信息传递链，拓宽沟通渠道，保证信息的畅通无阻和完整性</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五</a:t>
            </a:r>
            <a:r>
              <a:rPr lang="en-US" altLang="zh-CN" sz="1800" kern="100" dirty="0">
                <a:effectLst/>
                <a:latin typeface="+mn-ea"/>
                <a:cs typeface="Times New Roman" panose="02020603050405020304" pitchFamily="18" charset="0"/>
              </a:rPr>
              <a:t>)</a:t>
            </a:r>
            <a:r>
              <a:rPr lang="zh-CN" altLang="zh-CN" sz="1800" kern="100" dirty="0">
                <a:effectLst/>
                <a:latin typeface="+mn-ea"/>
              </a:rPr>
              <a:t>建立特别委员会，定期加强上下级的沟通</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六</a:t>
            </a:r>
            <a:r>
              <a:rPr lang="en-US" altLang="zh-CN" sz="1800" kern="100" dirty="0">
                <a:effectLst/>
                <a:latin typeface="+mn-ea"/>
                <a:cs typeface="Times New Roman" panose="02020603050405020304" pitchFamily="18" charset="0"/>
              </a:rPr>
              <a:t>)</a:t>
            </a:r>
            <a:r>
              <a:rPr lang="zh-CN" altLang="zh-CN" sz="1800" kern="100" dirty="0">
                <a:effectLst/>
                <a:latin typeface="+mn-ea"/>
              </a:rPr>
              <a:t>组成非管理工作组</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七</a:t>
            </a:r>
            <a:r>
              <a:rPr lang="en-US" altLang="zh-CN" sz="1800" kern="100" dirty="0">
                <a:effectLst/>
                <a:latin typeface="+mn-ea"/>
                <a:cs typeface="Times New Roman" panose="02020603050405020304" pitchFamily="18" charset="0"/>
              </a:rPr>
              <a:t>)</a:t>
            </a:r>
            <a:r>
              <a:rPr lang="zh-CN" altLang="zh-CN" sz="1800" kern="100" dirty="0">
                <a:effectLst/>
                <a:latin typeface="+mn-ea"/>
              </a:rPr>
              <a:t>加强平行沟通，促进横向交流</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271434429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一、做好有效沟通的事前准备</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确立明确而详细的沟通目标</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沟通的出发点</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制定整体的沟通计划</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四</a:t>
            </a:r>
            <a:r>
              <a:rPr lang="en-US" altLang="zh-CN" sz="1800" kern="100" dirty="0">
                <a:effectLst/>
                <a:latin typeface="+mn-ea"/>
                <a:cs typeface="Times New Roman" panose="02020603050405020304" pitchFamily="18" charset="0"/>
              </a:rPr>
              <a:t>)</a:t>
            </a:r>
            <a:r>
              <a:rPr lang="zh-CN" altLang="zh-CN" sz="1800" kern="100" dirty="0">
                <a:effectLst/>
                <a:latin typeface="+mn-ea"/>
              </a:rPr>
              <a:t>制定沟通计划</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五</a:t>
            </a:r>
            <a:r>
              <a:rPr lang="en-US" altLang="zh-CN" sz="1800" kern="100" dirty="0">
                <a:effectLst/>
                <a:latin typeface="+mn-ea"/>
                <a:cs typeface="Times New Roman" panose="02020603050405020304" pitchFamily="18" charset="0"/>
              </a:rPr>
              <a:t>)</a:t>
            </a:r>
            <a:r>
              <a:rPr lang="zh-CN" altLang="zh-CN" sz="1800" kern="100" dirty="0">
                <a:effectLst/>
                <a:latin typeface="+mn-ea"/>
              </a:rPr>
              <a:t>制定详细的工作辅助表</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六</a:t>
            </a:r>
            <a:r>
              <a:rPr lang="en-US" altLang="zh-CN" sz="1800" kern="100" dirty="0">
                <a:effectLst/>
                <a:latin typeface="+mn-ea"/>
                <a:cs typeface="Times New Roman" panose="02020603050405020304" pitchFamily="18" charset="0"/>
              </a:rPr>
              <a:t>)</a:t>
            </a:r>
            <a:r>
              <a:rPr lang="zh-CN" altLang="zh-CN" sz="1800" kern="100" dirty="0">
                <a:effectLst/>
                <a:latin typeface="+mn-ea"/>
              </a:rPr>
              <a:t>在沟通中，注意细节</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七</a:t>
            </a:r>
            <a:r>
              <a:rPr lang="en-US" altLang="zh-CN" sz="1800" kern="100" dirty="0">
                <a:effectLst/>
                <a:latin typeface="+mn-ea"/>
                <a:cs typeface="Times New Roman" panose="02020603050405020304" pitchFamily="18" charset="0"/>
              </a:rPr>
              <a:t>)</a:t>
            </a:r>
            <a:r>
              <a:rPr lang="zh-CN" altLang="zh-CN" sz="1800" kern="100" dirty="0">
                <a:effectLst/>
                <a:latin typeface="+mn-ea"/>
              </a:rPr>
              <a:t>预测可能遇到的异议和争执</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八</a:t>
            </a:r>
            <a:r>
              <a:rPr lang="en-US" altLang="zh-CN" sz="1800" kern="100" dirty="0">
                <a:effectLst/>
                <a:latin typeface="+mn-ea"/>
                <a:cs typeface="Times New Roman" panose="02020603050405020304" pitchFamily="18" charset="0"/>
              </a:rPr>
              <a:t>)</a:t>
            </a:r>
            <a:r>
              <a:rPr lang="zh-CN" altLang="zh-CN" sz="1800" kern="100" dirty="0">
                <a:effectLst/>
                <a:latin typeface="+mn-ea"/>
              </a:rPr>
              <a:t>沟通中遇到异议和争执</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329211518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812AE88-29F4-4AE3-80D8-7ED408D0124E}"/>
              </a:ext>
            </a:extLst>
          </p:cNvPr>
          <p:cNvSpPr>
            <a:spLocks noGrp="1"/>
          </p:cNvSpPr>
          <p:nvPr>
            <p:ph type="title"/>
          </p:nvPr>
        </p:nvSpPr>
        <p:spPr/>
        <p:txBody>
          <a:bodyPr>
            <a:normAutofit/>
          </a:bodyPr>
          <a:lstStyle/>
          <a:p>
            <a:r>
              <a:rPr lang="zh-CN" altLang="en-US" sz="3200" dirty="0"/>
              <a:t>案例导读</a:t>
            </a:r>
          </a:p>
        </p:txBody>
      </p:sp>
      <p:sp>
        <p:nvSpPr>
          <p:cNvPr id="3" name="内容占位符 2">
            <a:extLst>
              <a:ext uri="{FF2B5EF4-FFF2-40B4-BE49-F238E27FC236}">
                <a16:creationId xmlns:a16="http://schemas.microsoft.com/office/drawing/2014/main" id="{2EDADA21-9F96-4F07-87DA-CA69E134B893}"/>
              </a:ext>
            </a:extLst>
          </p:cNvPr>
          <p:cNvSpPr>
            <a:spLocks noGrp="1"/>
          </p:cNvSpPr>
          <p:nvPr>
            <p:ph idx="1"/>
          </p:nvPr>
        </p:nvSpPr>
        <p:spPr>
          <a:xfrm>
            <a:off x="304800" y="1196752"/>
            <a:ext cx="8686800" cy="5661248"/>
          </a:xfrm>
        </p:spPr>
        <p:txBody>
          <a:bodyPr/>
          <a:lstStyle/>
          <a:p>
            <a:pPr indent="0" algn="ctr">
              <a:lnSpc>
                <a:spcPts val="2200"/>
              </a:lnSpc>
              <a:spcAft>
                <a:spcPts val="600"/>
              </a:spcAft>
              <a:buNone/>
            </a:pPr>
            <a:r>
              <a:rPr lang="zh-CN" altLang="zh-CN" sz="1500" b="1" kern="100" dirty="0">
                <a:effectLst/>
                <a:latin typeface="宋体" panose="02010600030101010101" pitchFamily="2" charset="-122"/>
                <a:ea typeface="宋体" panose="02010600030101010101" pitchFamily="2" charset="-122"/>
              </a:rPr>
              <a:t>采购程序的变更</a:t>
            </a:r>
            <a:endParaRPr lang="zh-CN" altLang="zh-CN" sz="1500" kern="100" dirty="0">
              <a:effectLst/>
              <a:latin typeface="宋体" panose="02010600030101010101" pitchFamily="2" charset="-122"/>
              <a:ea typeface="宋体" panose="02010600030101010101" pitchFamily="2" charset="-122"/>
            </a:endParaRPr>
          </a:p>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戴思曼公司是一个为美国军方制造多种装备的大企业。它拥有</a:t>
            </a:r>
            <a:r>
              <a:rPr lang="en-US"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20</a:t>
            </a: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多个工厂，坐落在美国的中部地区，而这些工厂之间的采购过程从未进行过全面协调。事实上，公司的董事会过去在大多数情况下都是鼓励每个工厂的经历独立经营。</a:t>
            </a:r>
            <a:r>
              <a:rPr lang="en-US"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1940</a:t>
            </a: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年底，公司日益面临某些必需原材料的采购的困难，为此，总经理曼森先生专门任命一个副总经理来负责采购部门的工作，由富有经验的波斯特先生担任。曼森总经理还给了波斯特较多的工作自主权，并委派拉松先生作为他的助手。拉松在公司的许多部门工作过多年，他认识大多数工厂的经理。公司对波斯特先生的任命是按照惯例和正式渠道公布的，包括在本公司简报上刊登通告。</a:t>
            </a:r>
            <a:endParaRPr lang="zh-CN" altLang="zh-CN" sz="1500" kern="100" dirty="0">
              <a:effectLst/>
              <a:latin typeface="宋体" panose="02010600030101010101" pitchFamily="2" charset="-122"/>
              <a:ea typeface="宋体" panose="02010600030101010101" pitchFamily="2" charset="-122"/>
            </a:endParaRPr>
          </a:p>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波斯特先生的首要决策之一，就是立即对公司的采购活动实行集中统一管理。作为第一步，他要求每个工厂分管采购的负责人，向董事会汇报所有数额超过</a:t>
            </a:r>
            <a:r>
              <a:rPr lang="en-US"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1</a:t>
            </a: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万美元的采购合同。他认为如果董事会想要做些协调工作，从而对每个工厂和整个公司有所帮助的话，那么，就必须至少在合同签订之前的一个星期得到信息。他与曼森总经理商讨了这一建议，并由总经理将建议提交给董事会。这个建议得到了董事会的批准。</a:t>
            </a:r>
            <a:endParaRPr lang="zh-CN" altLang="zh-CN" sz="1500" kern="100" dirty="0">
              <a:effectLst/>
              <a:latin typeface="宋体" panose="02010600030101010101" pitchFamily="2" charset="-122"/>
              <a:ea typeface="宋体" panose="02010600030101010101" pitchFamily="2" charset="-122"/>
            </a:endParaRPr>
          </a:p>
          <a:p>
            <a:pPr indent="0" algn="just">
              <a:spcAft>
                <a:spcPts val="0"/>
              </a:spcAft>
              <a:buNone/>
            </a:pPr>
            <a:endParaRPr lang="zh-CN" altLang="en-US" dirty="0"/>
          </a:p>
        </p:txBody>
      </p:sp>
    </p:spTree>
    <p:extLst>
      <p:ext uri="{BB962C8B-B14F-4D97-AF65-F5344CB8AC3E}">
        <p14:creationId xmlns:p14="http://schemas.microsoft.com/office/powerpoint/2010/main" val="225509546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二、正确理解并确认对方的需求</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cs typeface="Times New Roman" panose="02020603050405020304" pitchFamily="18" charset="0"/>
              </a:rPr>
              <a:t>一</a:t>
            </a:r>
            <a:r>
              <a:rPr lang="en-US" altLang="zh-CN" sz="1800" kern="100" dirty="0">
                <a:effectLst/>
                <a:latin typeface="+mn-ea"/>
                <a:cs typeface="Times New Roman" panose="02020603050405020304" pitchFamily="18" charset="0"/>
              </a:rPr>
              <a:t>)</a:t>
            </a:r>
            <a:r>
              <a:rPr lang="zh-CN" altLang="zh-CN" sz="1800" kern="100" dirty="0">
                <a:effectLst/>
                <a:latin typeface="+mn-ea"/>
                <a:cs typeface="Times New Roman" panose="02020603050405020304" pitchFamily="18" charset="0"/>
              </a:rPr>
              <a:t>有效提问</a:t>
            </a:r>
            <a:endParaRPr lang="en-US" altLang="zh-CN" sz="1800" kern="100" dirty="0">
              <a:latin typeface="+mn-ea"/>
              <a:cs typeface="Times New Roman" panose="02020603050405020304" pitchFamily="18" charset="0"/>
            </a:endParaRPr>
          </a:p>
          <a:p>
            <a:pPr marL="0" indent="0" algn="just">
              <a:lnSpc>
                <a:spcPct val="150000"/>
              </a:lnSpc>
              <a:spcAft>
                <a:spcPts val="0"/>
              </a:spcAft>
              <a:buNone/>
            </a:pPr>
            <a:r>
              <a:rPr lang="zh-CN" altLang="zh-CN" sz="1800" kern="100" dirty="0">
                <a:effectLst/>
                <a:latin typeface="+mn-ea"/>
              </a:rPr>
              <a:t>首先，提问要紧扣主题</a:t>
            </a:r>
            <a:r>
              <a:rPr lang="zh-CN" altLang="en-US" sz="1800" kern="100" dirty="0">
                <a:effectLst/>
                <a:latin typeface="+mn-ea"/>
              </a:rPr>
              <a:t>。</a:t>
            </a:r>
            <a:endParaRPr lang="en-US" altLang="zh-CN" sz="1800" kern="100" dirty="0">
              <a:effectLst/>
              <a:latin typeface="+mn-ea"/>
            </a:endParaRPr>
          </a:p>
          <a:p>
            <a:pPr marL="0" indent="0" algn="just">
              <a:lnSpc>
                <a:spcPct val="150000"/>
              </a:lnSpc>
              <a:spcAft>
                <a:spcPts val="0"/>
              </a:spcAft>
              <a:buNone/>
            </a:pPr>
            <a:r>
              <a:rPr lang="zh-CN" altLang="zh-CN" sz="1800" kern="100" dirty="0">
                <a:effectLst/>
                <a:latin typeface="+mn-ea"/>
              </a:rPr>
              <a:t>其次，提问要适时适度。</a:t>
            </a:r>
            <a:endParaRPr lang="en-US" altLang="zh-CN" sz="1800" kern="100" dirty="0">
              <a:effectLst/>
              <a:latin typeface="+mn-ea"/>
            </a:endParaRPr>
          </a:p>
          <a:p>
            <a:pPr marL="0" indent="0" algn="just">
              <a:spcAft>
                <a:spcPts val="0"/>
              </a:spcAft>
              <a:buNone/>
            </a:pPr>
            <a:r>
              <a:rPr lang="zh-CN" altLang="zh-CN" sz="1800" kern="100" dirty="0">
                <a:effectLst/>
                <a:latin typeface="+mn-ea"/>
              </a:rPr>
              <a:t>最后，提问要分清类别。提问有开放式和封闭式的两种。</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408978294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二、正确理解并确认对方的需求</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积极倾听</a:t>
            </a:r>
          </a:p>
          <a:p>
            <a:pPr marL="0" indent="0" algn="just">
              <a:lnSpc>
                <a:spcPct val="150000"/>
              </a:lnSpc>
              <a:spcAft>
                <a:spcPts val="0"/>
              </a:spcAft>
              <a:buNone/>
            </a:pPr>
            <a:r>
              <a:rPr lang="zh-CN" altLang="zh-CN" sz="1800" kern="100" dirty="0">
                <a:effectLst/>
                <a:latin typeface="+mn-ea"/>
              </a:rPr>
              <a:t>首先，倾听要专注。</a:t>
            </a:r>
          </a:p>
          <a:p>
            <a:pPr marL="0" indent="0" algn="just">
              <a:spcAft>
                <a:spcPts val="0"/>
              </a:spcAft>
              <a:buNone/>
            </a:pPr>
            <a:r>
              <a:rPr lang="zh-CN" altLang="zh-CN" sz="1800" kern="100" dirty="0">
                <a:effectLst/>
                <a:latin typeface="+mn-ea"/>
              </a:rPr>
              <a:t>其次，倾听要有目的。</a:t>
            </a:r>
          </a:p>
          <a:p>
            <a:pPr marL="0" indent="0" algn="just">
              <a:spcAft>
                <a:spcPts val="0"/>
              </a:spcAft>
              <a:buNone/>
            </a:pPr>
            <a:r>
              <a:rPr lang="zh-CN" altLang="zh-CN" sz="1800" kern="100" dirty="0">
                <a:effectLst/>
                <a:latin typeface="+mn-ea"/>
              </a:rPr>
              <a:t>最后，倾听要有适时地反馈</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353646290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二、正确理解并确认对方的需求</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及时确认</a:t>
            </a:r>
          </a:p>
          <a:p>
            <a:pPr marL="0" indent="0" algn="just">
              <a:lnSpc>
                <a:spcPct val="150000"/>
              </a:lnSpc>
              <a:spcAft>
                <a:spcPts val="0"/>
              </a:spcAft>
              <a:buNone/>
            </a:pPr>
            <a:r>
              <a:rPr lang="zh-CN" altLang="zh-CN" sz="1800" kern="100" dirty="0">
                <a:effectLst/>
                <a:latin typeface="+mn-ea"/>
              </a:rPr>
              <a:t>在对方讲话的过程中，不要轻易去打断，可以在讲话告一段落之后进行相关内容的确认。</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499898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三、确定恰当的沟通方式</a:t>
            </a:r>
            <a:endParaRPr lang="en-US" altLang="zh-CN" sz="2800" dirty="0"/>
          </a:p>
          <a:p>
            <a:pPr marL="0" indent="0" algn="just">
              <a:lnSpc>
                <a:spcPct val="150000"/>
              </a:lnSpc>
              <a:spcAft>
                <a:spcPts val="0"/>
              </a:spcAft>
              <a:buNone/>
            </a:pPr>
            <a:r>
              <a:rPr lang="zh-CN" altLang="zh-CN" sz="1800" kern="100" dirty="0">
                <a:effectLst/>
                <a:latin typeface="+mn-ea"/>
              </a:rPr>
              <a:t>沟通方式有很多，传统的沟通方式有电话沟通、书面沟通和当面沟通。随着社会的发展和科技的进步，传真、电子邮件等各种新的沟通方式也越来越多的应用到我们的工作中来。面对众多的沟通方式，选择一种或几种适合的沟通方式可以使沟通更有效。</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407027028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四、恰当运用语言技巧</a:t>
            </a:r>
            <a:endParaRPr lang="en-US" altLang="zh-CN" sz="2800" dirty="0"/>
          </a:p>
          <a:p>
            <a:pPr marL="0" lvl="0" indent="0" algn="just">
              <a:lnSpc>
                <a:spcPct val="150000"/>
              </a:lnSpc>
              <a:spcAft>
                <a:spcPts val="0"/>
              </a:spcAft>
              <a:buNone/>
            </a:pPr>
            <a:r>
              <a:rPr lang="en-US" altLang="zh-CN" sz="1800" kern="100" dirty="0">
                <a:effectLst/>
                <a:latin typeface="+mn-ea"/>
              </a:rPr>
              <a:t>1</a:t>
            </a:r>
            <a:r>
              <a:rPr lang="zh-CN" altLang="en-US" sz="1800" kern="100" dirty="0">
                <a:effectLst/>
                <a:latin typeface="+mn-ea"/>
              </a:rPr>
              <a:t>、</a:t>
            </a:r>
            <a:r>
              <a:rPr lang="zh-CN" altLang="zh-CN" sz="1800" kern="100" dirty="0">
                <a:effectLst/>
                <a:latin typeface="+mn-ea"/>
              </a:rPr>
              <a:t>语言表达要清晰、明确</a:t>
            </a:r>
          </a:p>
          <a:p>
            <a:pPr marL="0" lvl="0" indent="0" algn="just">
              <a:lnSpc>
                <a:spcPct val="150000"/>
              </a:lnSpc>
              <a:spcAft>
                <a:spcPts val="0"/>
              </a:spcAft>
              <a:buNone/>
            </a:pPr>
            <a:r>
              <a:rPr lang="en-US" altLang="zh-CN" sz="1800" kern="100" dirty="0">
                <a:effectLst/>
                <a:latin typeface="+mn-ea"/>
              </a:rPr>
              <a:t>2</a:t>
            </a:r>
            <a:r>
              <a:rPr lang="zh-CN" altLang="en-US" sz="1800" kern="100" dirty="0">
                <a:effectLst/>
                <a:latin typeface="+mn-ea"/>
              </a:rPr>
              <a:t>、</a:t>
            </a:r>
            <a:r>
              <a:rPr lang="zh-CN" altLang="zh-CN" sz="1800" kern="100" dirty="0">
                <a:effectLst/>
                <a:latin typeface="+mn-ea"/>
              </a:rPr>
              <a:t>铿锵有力</a:t>
            </a:r>
          </a:p>
          <a:p>
            <a:pPr marL="0" lvl="0" indent="0" algn="just">
              <a:lnSpc>
                <a:spcPct val="150000"/>
              </a:lnSpc>
              <a:spcAft>
                <a:spcPts val="0"/>
              </a:spcAft>
              <a:buNone/>
            </a:pPr>
            <a:r>
              <a:rPr lang="en-US" altLang="zh-CN" sz="1800" kern="100" dirty="0">
                <a:effectLst/>
                <a:latin typeface="+mn-ea"/>
              </a:rPr>
              <a:t>3</a:t>
            </a:r>
            <a:r>
              <a:rPr lang="zh-CN" altLang="en-US" sz="1800" kern="100" dirty="0">
                <a:effectLst/>
                <a:latin typeface="+mn-ea"/>
              </a:rPr>
              <a:t>、</a:t>
            </a:r>
            <a:r>
              <a:rPr lang="zh-CN" altLang="zh-CN" sz="1800" kern="100" dirty="0">
                <a:effectLst/>
                <a:latin typeface="+mn-ea"/>
              </a:rPr>
              <a:t>描述幽默生动</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192014131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五、准确阐述自己的观点</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观点阐述要清晰</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观点阐述要全面</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内容、表述、考虑要全面。</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四</a:t>
            </a:r>
            <a:r>
              <a:rPr lang="en-US" altLang="zh-CN" sz="1800" kern="100" dirty="0">
                <a:effectLst/>
                <a:latin typeface="+mn-ea"/>
                <a:cs typeface="Times New Roman" panose="02020603050405020304" pitchFamily="18" charset="0"/>
              </a:rPr>
              <a:t>)</a:t>
            </a:r>
            <a:r>
              <a:rPr lang="zh-CN" altLang="zh-CN" sz="1800" kern="100" dirty="0">
                <a:effectLst/>
                <a:latin typeface="+mn-ea"/>
              </a:rPr>
              <a:t>观点阐述要讲究艺术</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五</a:t>
            </a:r>
            <a:r>
              <a:rPr lang="en-US" altLang="zh-CN" sz="1800" kern="100" dirty="0">
                <a:effectLst/>
                <a:latin typeface="+mn-ea"/>
                <a:cs typeface="Times New Roman" panose="02020603050405020304" pitchFamily="18" charset="0"/>
              </a:rPr>
              <a:t>)</a:t>
            </a:r>
            <a:r>
              <a:rPr lang="zh-CN" altLang="zh-CN" sz="1800" kern="100" dirty="0">
                <a:effectLst/>
                <a:latin typeface="+mn-ea"/>
              </a:rPr>
              <a:t>阐述观点时，要围绕中心，重点明确。</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323728648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六、再沟通中恰当的处理对方的异议</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直面异议，不可回避</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尊重对方，表示理解</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用“柔道法”说服对方</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421077015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七、恰当运用肢体语言</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恰当运用音色和语气</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学会用眼睛说话</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学会点头和微笑</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四</a:t>
            </a:r>
            <a:r>
              <a:rPr lang="en-US" altLang="zh-CN" sz="1800" kern="100" dirty="0">
                <a:effectLst/>
                <a:latin typeface="+mn-ea"/>
                <a:cs typeface="Times New Roman" panose="02020603050405020304" pitchFamily="18" charset="0"/>
              </a:rPr>
              <a:t>)</a:t>
            </a:r>
            <a:r>
              <a:rPr lang="zh-CN" altLang="zh-CN" sz="1800" kern="100" dirty="0">
                <a:effectLst/>
                <a:latin typeface="+mn-ea"/>
              </a:rPr>
              <a:t>注意手势</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370764889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八、灵活运用眼睛的表情语言技巧</a:t>
            </a:r>
            <a:endParaRPr lang="en-US" altLang="zh-CN" sz="2800" dirty="0"/>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注视对方恰当的部位</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把握好和对方目光交流的时间</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43071802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九、恰当地运用面部的表情语言技巧</a:t>
            </a:r>
            <a:endParaRPr lang="en-US" altLang="zh-CN" sz="2800" dirty="0"/>
          </a:p>
          <a:p>
            <a:pPr marL="0" indent="0" algn="just">
              <a:lnSpc>
                <a:spcPct val="150000"/>
              </a:lnSpc>
              <a:spcAft>
                <a:spcPts val="0"/>
              </a:spcAft>
              <a:buNone/>
            </a:pPr>
            <a:r>
              <a:rPr lang="zh-CN" altLang="zh-CN" sz="1800" kern="100" dirty="0">
                <a:effectLst/>
                <a:latin typeface="+mn-ea"/>
              </a:rPr>
              <a:t>在沟通中，面部表情的正确运用，能传递给对方准确的信息，有助于促进沟通进程，达到沟通目的。一般情况下，掌握喜、怒、哀、乐等四种面部表情就基本能够应对所有的沟通场合。</a:t>
            </a:r>
          </a:p>
          <a:p>
            <a:pPr marL="0" indent="0" algn="just">
              <a:lnSpc>
                <a:spcPct val="150000"/>
              </a:lnSpc>
              <a:spcAft>
                <a:spcPts val="0"/>
              </a:spcAft>
              <a:buNone/>
            </a:pP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91631263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id="{BE15A0F7-0ADE-4E30-8BB9-1E11800F9037}"/>
              </a:ext>
            </a:extLst>
          </p:cNvPr>
          <p:cNvSpPr>
            <a:spLocks noGrp="1"/>
          </p:cNvSpPr>
          <p:nvPr>
            <p:ph idx="1"/>
          </p:nvPr>
        </p:nvSpPr>
        <p:spPr>
          <a:xfrm>
            <a:off x="304800" y="1052736"/>
            <a:ext cx="8686800" cy="5027389"/>
          </a:xfrm>
        </p:spPr>
        <p:txBody>
          <a:bodyPr/>
          <a:lstStyle/>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尽管公司的采购工作是常年不断地进行，但在波斯特建议被采纳后的三个星期，公司就进入了采购高峰期。于是波斯特副总经理准备了一封信，下发给本公司的</a:t>
            </a:r>
            <a:r>
              <a:rPr lang="en-US"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20</a:t>
            </a: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多位采购部门负责人。信的内容如下：</a:t>
            </a:r>
            <a:endParaRPr lang="zh-CN" altLang="zh-CN" sz="1500" kern="100" dirty="0">
              <a:effectLst/>
              <a:latin typeface="宋体" panose="02010600030101010101" pitchFamily="2" charset="-122"/>
              <a:ea typeface="宋体" panose="02010600030101010101" pitchFamily="2" charset="-122"/>
            </a:endParaRPr>
          </a:p>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本公司董事会最近作了一项有关采购程序变动的决定。从今日起，凡是商谈的数额超过</a:t>
            </a:r>
            <a:r>
              <a:rPr lang="en-US"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1</a:t>
            </a: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万美元的合同，都需要至少在合同签订之前一个星期由各厂的采购负责人汇报给总部负责采购的副总经理。</a:t>
            </a:r>
            <a:endParaRPr lang="zh-CN" altLang="zh-CN" sz="1500" kern="100" dirty="0">
              <a:effectLst/>
              <a:latin typeface="宋体" panose="02010600030101010101" pitchFamily="2" charset="-122"/>
              <a:ea typeface="宋体" panose="02010600030101010101" pitchFamily="2" charset="-122"/>
            </a:endParaRPr>
          </a:p>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我相信诸位能充分认识到在目前这种必要供应量越来越难保证的情况下，这一步骤对协调整个公司采购活动是非常必要的。这个措施可以使总部得到必要的信息，从而能保证每个工厂所需材料的最佳供应。通过这个措施，将使每个工厂和整个公司获得最大的利益。</a:t>
            </a:r>
            <a:endParaRPr lang="zh-CN" altLang="zh-CN" sz="1500" kern="100" dirty="0">
              <a:effectLst/>
              <a:latin typeface="宋体" panose="02010600030101010101" pitchFamily="2" charset="-122"/>
              <a:ea typeface="宋体" panose="02010600030101010101" pitchFamily="2" charset="-122"/>
            </a:endParaRPr>
          </a:p>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波斯特先生将信给助手拉松看了，并征求他的意见。拉松先生认为信写得很好，同时又建议：因为波斯特本人所认识的采购部门负责人寥寥无几，所以他应该对所有工厂的采购负责人进行一次拜访并建立友好的个人关系。可波斯特副总经理马上否定了这一建议，他说：目前他在总部有许许多多的事情要处理，哪里能抽身出去做这么一趟旅行？结果，他将信逐一签了名后就让邮发出去了。</a:t>
            </a:r>
            <a:endParaRPr lang="zh-CN" altLang="zh-CN" sz="1500" kern="100" dirty="0">
              <a:effectLst/>
              <a:latin typeface="宋体" panose="02010600030101010101" pitchFamily="2" charset="-122"/>
              <a:ea typeface="宋体" panose="02010600030101010101" pitchFamily="2" charset="-122"/>
            </a:endParaRPr>
          </a:p>
          <a:p>
            <a:pPr indent="0" algn="just">
              <a:spcAft>
                <a:spcPts val="0"/>
              </a:spcAft>
              <a:buNone/>
            </a:pPr>
            <a:endParaRPr lang="zh-CN" altLang="zh-CN" sz="1500" kern="100" dirty="0">
              <a:effectLst/>
              <a:latin typeface="Times New Roman" panose="02020603050405020304" pitchFamily="18" charset="0"/>
              <a:ea typeface="宋体" panose="02010600030101010101" pitchFamily="2" charset="-122"/>
            </a:endParaRPr>
          </a:p>
          <a:p>
            <a:pPr indent="0" algn="just">
              <a:spcAft>
                <a:spcPts val="0"/>
              </a:spcAft>
              <a:buNone/>
            </a:pPr>
            <a:endParaRPr lang="zh-CN" altLang="zh-CN" sz="1500" kern="100" dirty="0">
              <a:effectLst/>
              <a:latin typeface="Times New Roman" panose="02020603050405020304" pitchFamily="18" charset="0"/>
              <a:ea typeface="宋体" panose="02010600030101010101" pitchFamily="2" charset="-122"/>
            </a:endParaRPr>
          </a:p>
          <a:p>
            <a:endParaRPr lang="zh-CN" altLang="en-US" dirty="0"/>
          </a:p>
        </p:txBody>
      </p:sp>
    </p:spTree>
    <p:extLst>
      <p:ext uri="{BB962C8B-B14F-4D97-AF65-F5344CB8AC3E}">
        <p14:creationId xmlns:p14="http://schemas.microsoft.com/office/powerpoint/2010/main" val="246363763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第三节 沟通的技巧</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十、心领神会地听</a:t>
            </a:r>
            <a:endParaRPr lang="en-US" altLang="zh-CN" sz="2800" dirty="0"/>
          </a:p>
          <a:p>
            <a:pPr marL="0" eaLnBrk="1" hangingPunct="1">
              <a:lnSpc>
                <a:spcPct val="150000"/>
              </a:lnSpc>
              <a:buFont typeface="Arial" panose="020B0604020202020204" pitchFamily="34" charset="0"/>
              <a:buNone/>
            </a:pPr>
            <a:r>
              <a:rPr lang="zh-CN" altLang="zh-CN" sz="1800" kern="100" dirty="0">
                <a:effectLst/>
                <a:latin typeface="+mn-ea"/>
                <a:cs typeface="Times New Roman" panose="02020603050405020304" pitchFamily="18" charset="0"/>
              </a:rPr>
              <a:t>倾听时，要注意：不要事先就做出评价。要耐心地听，不要打断讲话。交谈要安排在没有干扰的环境中，并要有足够的时间。要听出说话人的感情和情绪。</a:t>
            </a:r>
            <a:endParaRPr lang="en-US" altLang="zh-CN" sz="1800" kern="100" dirty="0">
              <a:effectLst/>
              <a:latin typeface="+mn-ea"/>
            </a:endParaRPr>
          </a:p>
          <a:p>
            <a:pPr eaLnBrk="1" hangingPunct="1">
              <a:lnSpc>
                <a:spcPct val="150000"/>
              </a:lnSpc>
              <a:buFont typeface="Arial" panose="020B0604020202020204" pitchFamily="34" charset="0"/>
              <a:buNone/>
            </a:pPr>
            <a:endParaRPr lang="en-US" altLang="zh-CN"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373887726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9" name="标题 1"/>
          <p:cNvSpPr>
            <a:spLocks noGrp="1"/>
          </p:cNvSpPr>
          <p:nvPr>
            <p:ph type="title"/>
          </p:nvPr>
        </p:nvSpPr>
        <p:spPr/>
        <p:txBody>
          <a:bodyPr/>
          <a:lstStyle/>
          <a:p>
            <a:pPr eaLnBrk="1" fontAlgn="auto" hangingPunct="1">
              <a:spcAft>
                <a:spcPts val="0"/>
              </a:spcAft>
              <a:defRPr/>
            </a:pPr>
            <a:r>
              <a:rPr lang="zh-CN" altLang="en-US" sz="4000"/>
              <a:t>本 章 小 结</a:t>
            </a:r>
          </a:p>
        </p:txBody>
      </p:sp>
      <p:sp>
        <p:nvSpPr>
          <p:cNvPr id="3" name="内容占位符 2"/>
          <p:cNvSpPr>
            <a:spLocks noGrp="1"/>
          </p:cNvSpPr>
          <p:nvPr>
            <p:ph idx="1"/>
          </p:nvPr>
        </p:nvSpPr>
        <p:spPr/>
        <p:txBody>
          <a:bodyPr rtlCol="0">
            <a:normAutofit fontScale="92500"/>
          </a:bodyPr>
          <a:lstStyle/>
          <a:p>
            <a:pPr marL="0" eaLnBrk="1" fontAlgn="auto" hangingPunct="1">
              <a:lnSpc>
                <a:spcPct val="150000"/>
              </a:lnSpc>
              <a:spcAft>
                <a:spcPts val="0"/>
              </a:spcAft>
              <a:buFont typeface="Arial" panose="020B0604020202020204" pitchFamily="34" charset="0"/>
              <a:buNone/>
              <a:defRPr/>
            </a:pPr>
            <a:r>
              <a:rPr lang="en-US" altLang="zh-CN" kern="100">
                <a:effectLst/>
                <a:latin typeface="+mn-ea"/>
                <a:cs typeface="Times New Roman" panose="02020603050405020304" pitchFamily="18" charset="0"/>
              </a:rPr>
              <a:t>         </a:t>
            </a:r>
            <a:r>
              <a:rPr lang="zh-CN" altLang="zh-CN" kern="100">
                <a:effectLst/>
                <a:latin typeface="+mn-ea"/>
                <a:cs typeface="Times New Roman" panose="02020603050405020304" pitchFamily="18" charset="0"/>
              </a:rPr>
              <a:t>组织</a:t>
            </a:r>
            <a:r>
              <a:rPr lang="zh-CN" altLang="zh-CN" kern="100" dirty="0">
                <a:effectLst/>
                <a:latin typeface="+mn-ea"/>
                <a:cs typeface="Times New Roman" panose="02020603050405020304" pitchFamily="18" charset="0"/>
              </a:rPr>
              <a:t>成员之间若没有这种相互间的信息沟通，不但不能进行协调与合作，还会给组织运行造成障碍，甚至导致组织失败。</a:t>
            </a:r>
            <a:r>
              <a:rPr lang="zh-CN" altLang="en-US" dirty="0"/>
              <a:t>沟通，表面上是传递信息的过程，实际上是一个复杂的过程。本章首先介绍了沟通的概述，接着讨论了沟通存在的障碍和克服的技巧，最后从多个角度讨论了沟通的技巧。</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a:extLst>
              <a:ext uri="{FF2B5EF4-FFF2-40B4-BE49-F238E27FC236}">
                <a16:creationId xmlns:a16="http://schemas.microsoft.com/office/drawing/2014/main" id="{5F98D67E-D346-4C0A-81A3-4FEEC7B6A8DC}"/>
              </a:ext>
            </a:extLst>
          </p:cNvPr>
          <p:cNvSpPr>
            <a:spLocks noGrp="1"/>
          </p:cNvSpPr>
          <p:nvPr>
            <p:ph idx="1"/>
          </p:nvPr>
        </p:nvSpPr>
        <p:spPr>
          <a:xfrm>
            <a:off x="304800" y="1052736"/>
            <a:ext cx="8686800" cy="5760640"/>
          </a:xfrm>
        </p:spPr>
        <p:txBody>
          <a:bodyPr/>
          <a:lstStyle/>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以后的两周里，大部分工厂都写了回信。来信大致内容如下：</a:t>
            </a:r>
            <a:endParaRPr lang="zh-CN" altLang="zh-CN" sz="1500" kern="100" dirty="0">
              <a:effectLst/>
              <a:latin typeface="宋体" panose="02010600030101010101" pitchFamily="2" charset="-122"/>
              <a:ea typeface="宋体" panose="02010600030101010101" pitchFamily="2" charset="-122"/>
            </a:endParaRPr>
          </a:p>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尊敬的波斯特先生：</a:t>
            </a:r>
            <a:endParaRPr lang="zh-CN" altLang="zh-CN" sz="1500" kern="100" dirty="0">
              <a:effectLst/>
              <a:latin typeface="宋体" panose="02010600030101010101" pitchFamily="2" charset="-122"/>
              <a:ea typeface="宋体" panose="02010600030101010101" pitchFamily="2" charset="-122"/>
            </a:endParaRPr>
          </a:p>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你最近关于要求我们在合同签订之前</a:t>
            </a:r>
            <a:r>
              <a:rPr lang="en-US"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1</a:t>
            </a: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个星期把情况汇报给公司总部的信函已经收到。这一建议看起来是切实可行。我们将保证给予充分的合作。</a:t>
            </a:r>
            <a:endParaRPr lang="zh-CN" altLang="zh-CN" sz="1500" kern="100" dirty="0">
              <a:effectLst/>
              <a:latin typeface="宋体" panose="02010600030101010101" pitchFamily="2" charset="-122"/>
              <a:ea typeface="宋体" panose="02010600030101010101" pitchFamily="2" charset="-122"/>
            </a:endParaRPr>
          </a:p>
          <a:p>
            <a:pPr indent="0" algn="just">
              <a:lnSpc>
                <a:spcPct val="150000"/>
              </a:lnSpc>
              <a:spcAft>
                <a:spcPts val="0"/>
              </a:spcAft>
              <a:buNone/>
            </a:pPr>
            <a:r>
              <a:rPr lang="zh-CN" altLang="zh-CN" sz="1500" u="none" strike="noStrike" kern="100" dirty="0">
                <a:effectLst/>
                <a:latin typeface="宋体" panose="02010600030101010101" pitchFamily="2" charset="-122"/>
                <a:ea typeface="宋体" panose="02010600030101010101" pitchFamily="2" charset="-122"/>
                <a:cs typeface="Times New Roman" panose="02020603050405020304" pitchFamily="18" charset="0"/>
              </a:rPr>
              <a:t>但是，在以后的六个星期里，公司总部没有收到任何一个工厂有关采购合同正在谈判中的报告。而与这些工厂来往频繁的其他部门经理反映说，各个厂现在都很忙，正按照一贯采用的购买方式工作者呢！</a:t>
            </a:r>
            <a:endParaRPr lang="zh-CN" altLang="zh-CN" sz="1500" kern="100" dirty="0">
              <a:effectLst/>
              <a:latin typeface="宋体" panose="02010600030101010101" pitchFamily="2" charset="-122"/>
              <a:ea typeface="宋体" panose="02010600030101010101" pitchFamily="2" charset="-122"/>
            </a:endParaRPr>
          </a:p>
          <a:p>
            <a:pPr marL="0" indent="0">
              <a:buNone/>
            </a:pPr>
            <a:endParaRPr lang="zh-CN" altLang="en-US" dirty="0"/>
          </a:p>
        </p:txBody>
      </p:sp>
    </p:spTree>
    <p:extLst>
      <p:ext uri="{BB962C8B-B14F-4D97-AF65-F5344CB8AC3E}">
        <p14:creationId xmlns:p14="http://schemas.microsoft.com/office/powerpoint/2010/main" val="285552256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717DE1F-B848-4F40-8207-DF7BD667426B}"/>
              </a:ext>
            </a:extLst>
          </p:cNvPr>
          <p:cNvSpPr>
            <a:spLocks noGrp="1"/>
          </p:cNvSpPr>
          <p:nvPr>
            <p:ph type="title"/>
          </p:nvPr>
        </p:nvSpPr>
        <p:spPr/>
        <p:txBody>
          <a:bodyPr>
            <a:normAutofit/>
          </a:bodyPr>
          <a:lstStyle/>
          <a:p>
            <a:r>
              <a:rPr lang="zh-CN" altLang="en-US" sz="3200" dirty="0"/>
              <a:t>思考问题</a:t>
            </a:r>
          </a:p>
        </p:txBody>
      </p:sp>
      <p:sp>
        <p:nvSpPr>
          <p:cNvPr id="3" name="内容占位符 2">
            <a:extLst>
              <a:ext uri="{FF2B5EF4-FFF2-40B4-BE49-F238E27FC236}">
                <a16:creationId xmlns:a16="http://schemas.microsoft.com/office/drawing/2014/main" id="{DF67D910-B95E-46EF-B6BC-FEAFF6471A54}"/>
              </a:ext>
            </a:extLst>
          </p:cNvPr>
          <p:cNvSpPr>
            <a:spLocks noGrp="1"/>
          </p:cNvSpPr>
          <p:nvPr>
            <p:ph idx="1"/>
          </p:nvPr>
        </p:nvSpPr>
        <p:spPr/>
        <p:txBody>
          <a:bodyPr/>
          <a:lstStyle/>
          <a:p>
            <a:pPr marL="0" lvl="0" indent="0" algn="just">
              <a:lnSpc>
                <a:spcPct val="150000"/>
              </a:lnSpc>
              <a:spcAft>
                <a:spcPts val="0"/>
              </a:spcAft>
              <a:buNone/>
            </a:pPr>
            <a:r>
              <a:rPr lang="en-US"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1</a:t>
            </a:r>
            <a:r>
              <a:rPr lang="zh-CN" altLang="en-US"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a:t>
            </a:r>
            <a:r>
              <a:rPr lang="zh-CN"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在给</a:t>
            </a:r>
            <a:r>
              <a:rPr lang="en-US"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20</a:t>
            </a:r>
            <a:r>
              <a:rPr lang="zh-CN"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多位分厂采购部门负责人的信函里，波斯特先生有什么失误？</a:t>
            </a:r>
            <a:endParaRPr lang="zh-CN" altLang="zh-CN" sz="1800" kern="100" dirty="0">
              <a:effectLst/>
              <a:latin typeface="宋体" panose="02010600030101010101" pitchFamily="2" charset="-122"/>
              <a:ea typeface="宋体" panose="02010600030101010101" pitchFamily="2" charset="-122"/>
            </a:endParaRPr>
          </a:p>
          <a:p>
            <a:pPr marL="0" lvl="0" indent="0" algn="just">
              <a:lnSpc>
                <a:spcPct val="150000"/>
              </a:lnSpc>
              <a:spcAft>
                <a:spcPts val="0"/>
              </a:spcAft>
              <a:buNone/>
            </a:pPr>
            <a:r>
              <a:rPr lang="en-US"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2</a:t>
            </a:r>
            <a:r>
              <a:rPr lang="zh-CN" altLang="en-US"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a:t>
            </a:r>
            <a:r>
              <a:rPr lang="zh-CN"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这种内容的沟通是不是口头方式进行会更有效些？为什么？</a:t>
            </a:r>
            <a:endParaRPr lang="zh-CN" altLang="zh-CN" sz="1800" kern="100" dirty="0">
              <a:effectLst/>
              <a:latin typeface="宋体" panose="02010600030101010101" pitchFamily="2" charset="-122"/>
              <a:ea typeface="宋体" panose="02010600030101010101" pitchFamily="2" charset="-122"/>
            </a:endParaRPr>
          </a:p>
          <a:p>
            <a:pPr marL="0" lvl="0" indent="0" algn="just">
              <a:lnSpc>
                <a:spcPct val="150000"/>
              </a:lnSpc>
              <a:spcAft>
                <a:spcPts val="0"/>
              </a:spcAft>
              <a:buNone/>
            </a:pPr>
            <a:r>
              <a:rPr lang="en-US"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3</a:t>
            </a:r>
            <a:r>
              <a:rPr lang="zh-CN" altLang="en-US"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a:t>
            </a:r>
            <a:r>
              <a:rPr lang="zh-CN"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为什么工厂的采购部门不遵照波斯特先生的要求？</a:t>
            </a:r>
            <a:endParaRPr lang="zh-CN" altLang="zh-CN" sz="1800" kern="100" dirty="0">
              <a:effectLst/>
              <a:latin typeface="宋体" panose="02010600030101010101" pitchFamily="2" charset="-122"/>
              <a:ea typeface="宋体" panose="02010600030101010101" pitchFamily="2" charset="-122"/>
            </a:endParaRPr>
          </a:p>
          <a:p>
            <a:pPr marL="0" lvl="0" indent="0" algn="just">
              <a:lnSpc>
                <a:spcPct val="150000"/>
              </a:lnSpc>
              <a:spcAft>
                <a:spcPts val="0"/>
              </a:spcAft>
              <a:buNone/>
            </a:pPr>
            <a:r>
              <a:rPr lang="en-US"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4</a:t>
            </a:r>
            <a:r>
              <a:rPr lang="zh-CN" altLang="en-US"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a:t>
            </a:r>
            <a:r>
              <a:rPr lang="zh-CN" altLang="zh-CN" sz="1800" u="none" strike="noStrike" kern="100" dirty="0">
                <a:effectLst/>
                <a:latin typeface="宋体" panose="02010600030101010101" pitchFamily="2" charset="-122"/>
                <a:ea typeface="宋体" panose="02010600030101010101" pitchFamily="2" charset="-122"/>
                <a:cs typeface="Times New Roman" panose="02020603050405020304" pitchFamily="18" charset="0"/>
              </a:rPr>
              <a:t>为了与各工厂采购部门有效地沟通，波斯特先生还应该做些什么工作？</a:t>
            </a:r>
            <a:endParaRPr lang="zh-CN" altLang="zh-CN" sz="1800" kern="100" dirty="0">
              <a:effectLst/>
              <a:latin typeface="宋体" panose="02010600030101010101" pitchFamily="2" charset="-122"/>
              <a:ea typeface="宋体" panose="02010600030101010101" pitchFamily="2" charset="-122"/>
            </a:endParaRPr>
          </a:p>
          <a:p>
            <a:pPr marL="0" indent="0">
              <a:buNone/>
            </a:pPr>
            <a:endParaRPr lang="zh-CN" altLang="en-US" dirty="0"/>
          </a:p>
        </p:txBody>
      </p:sp>
    </p:spTree>
    <p:extLst>
      <p:ext uri="{BB962C8B-B14F-4D97-AF65-F5344CB8AC3E}">
        <p14:creationId xmlns:p14="http://schemas.microsoft.com/office/powerpoint/2010/main" val="20953237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沟通概述</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一、沟通的含义</a:t>
            </a:r>
            <a:endParaRPr lang="en-US" altLang="zh-CN" sz="2800" dirty="0"/>
          </a:p>
          <a:p>
            <a:pPr marL="0" indent="0" algn="just">
              <a:spcAft>
                <a:spcPts val="0"/>
              </a:spcAft>
              <a:buNone/>
            </a:pPr>
            <a:r>
              <a:rPr lang="zh-CN" altLang="zh-CN" sz="2200" kern="100" dirty="0">
                <a:effectLst/>
                <a:latin typeface="+mn-ea"/>
              </a:rPr>
              <a:t>沟通也称为沟通联络，即信息交流。</a:t>
            </a:r>
          </a:p>
          <a:p>
            <a:pPr marL="0" indent="0" algn="just">
              <a:spcAft>
                <a:spcPts val="0"/>
              </a:spcAft>
              <a:buNone/>
            </a:pPr>
            <a:r>
              <a:rPr lang="zh-CN" altLang="zh-CN" sz="2200" kern="100" dirty="0">
                <a:effectLst/>
                <a:latin typeface="+mn-ea"/>
              </a:rPr>
              <a:t>沟通的理解至少包括以下三个基本条件：</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沟通必须涉及两个或两个以上的人</a:t>
            </a:r>
            <a:endParaRPr lang="en-US" altLang="zh-CN" sz="1800" kern="100" dirty="0">
              <a:latin typeface="+mn-ea"/>
            </a:endParaRP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沟通必须有一定的沟通客体或内容，即信息情报等</a:t>
            </a:r>
          </a:p>
          <a:p>
            <a:pPr marL="0" indent="0" algn="just">
              <a:lnSpc>
                <a:spcPct val="150000"/>
              </a:lnSpc>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沟通必须有传递信息情报的途径，如语言、书信等</a:t>
            </a:r>
          </a:p>
          <a:p>
            <a:pPr eaLnBrk="1" hangingPunct="1">
              <a:lnSpc>
                <a:spcPct val="150000"/>
              </a:lnSpc>
              <a:buFont typeface="Arial" panose="020B0604020202020204" pitchFamily="34" charset="0"/>
              <a:buNone/>
            </a:pPr>
            <a:endParaRPr lang="zh-CN" altLang="en-US" sz="28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沟通概述</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二、沟通的过程</a:t>
            </a:r>
            <a:endParaRPr lang="en-US" altLang="zh-CN" sz="2800" dirty="0"/>
          </a:p>
          <a:p>
            <a:pPr eaLnBrk="1" hangingPunct="1">
              <a:lnSpc>
                <a:spcPct val="150000"/>
              </a:lnSpc>
              <a:buFont typeface="Arial" panose="020B0604020202020204" pitchFamily="34" charset="0"/>
              <a:buNone/>
            </a:pPr>
            <a:endParaRPr lang="zh-CN" altLang="en-US"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grpSp>
        <p:nvGrpSpPr>
          <p:cNvPr id="4" name="Group 1">
            <a:extLst>
              <a:ext uri="{FF2B5EF4-FFF2-40B4-BE49-F238E27FC236}">
                <a16:creationId xmlns:a16="http://schemas.microsoft.com/office/drawing/2014/main" id="{423975AD-73AC-4ABF-A7EC-211A87294651}"/>
              </a:ext>
            </a:extLst>
          </p:cNvPr>
          <p:cNvGrpSpPr>
            <a:grpSpLocks/>
          </p:cNvGrpSpPr>
          <p:nvPr/>
        </p:nvGrpSpPr>
        <p:grpSpPr bwMode="auto">
          <a:xfrm>
            <a:off x="827584" y="2492896"/>
            <a:ext cx="6624736" cy="3528392"/>
            <a:chOff x="0" y="0"/>
            <a:chExt cx="52527" cy="20129"/>
          </a:xfrm>
        </p:grpSpPr>
        <p:sp>
          <p:nvSpPr>
            <p:cNvPr id="5" name="AutoShape 17">
              <a:extLst>
                <a:ext uri="{FF2B5EF4-FFF2-40B4-BE49-F238E27FC236}">
                  <a16:creationId xmlns:a16="http://schemas.microsoft.com/office/drawing/2014/main" id="{A7D96E80-4EBC-41CF-8620-16ABF80778B8}"/>
                </a:ext>
              </a:extLst>
            </p:cNvPr>
            <p:cNvSpPr>
              <a:spLocks noChangeArrowheads="1"/>
            </p:cNvSpPr>
            <p:nvPr/>
          </p:nvSpPr>
          <p:spPr bwMode="auto">
            <a:xfrm>
              <a:off x="0" y="0"/>
              <a:ext cx="52527" cy="20129"/>
            </a:xfrm>
            <a:prstGeom prst="rect">
              <a:avLst/>
            </a:prstGeom>
            <a:noFill/>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zh-CN" altLang="en-US"/>
            </a:p>
          </p:txBody>
        </p:sp>
        <p:sp>
          <p:nvSpPr>
            <p:cNvPr id="6" name="Text Box 16">
              <a:extLst>
                <a:ext uri="{FF2B5EF4-FFF2-40B4-BE49-F238E27FC236}">
                  <a16:creationId xmlns:a16="http://schemas.microsoft.com/office/drawing/2014/main" id="{D87DA5F3-18BE-4A42-B3C8-0BEE60229C3B}"/>
                </a:ext>
              </a:extLst>
            </p:cNvPr>
            <p:cNvSpPr txBox="1">
              <a:spLocks noChangeArrowheads="1"/>
            </p:cNvSpPr>
            <p:nvPr/>
          </p:nvSpPr>
          <p:spPr bwMode="auto">
            <a:xfrm>
              <a:off x="4044" y="4876"/>
              <a:ext cx="5417" cy="2858"/>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发送者</a:t>
              </a:r>
              <a:endParaRPr kumimoji="0" lang="zh-CN" altLang="zh-CN" sz="1800" b="0" i="0" u="none" strike="noStrike" cap="none" normalizeH="0" baseline="0">
                <a:ln>
                  <a:noFill/>
                </a:ln>
                <a:solidFill>
                  <a:schemeClr val="tx1"/>
                </a:solidFill>
                <a:effectLst/>
                <a:latin typeface="Arial" panose="020B0604020202020204" pitchFamily="34" charset="0"/>
              </a:endParaRPr>
            </a:p>
          </p:txBody>
        </p:sp>
        <p:sp>
          <p:nvSpPr>
            <p:cNvPr id="7" name="Text Box 15">
              <a:extLst>
                <a:ext uri="{FF2B5EF4-FFF2-40B4-BE49-F238E27FC236}">
                  <a16:creationId xmlns:a16="http://schemas.microsoft.com/office/drawing/2014/main" id="{B8D78271-22A7-42FA-8A45-67800167A5B7}"/>
                </a:ext>
              </a:extLst>
            </p:cNvPr>
            <p:cNvSpPr txBox="1">
              <a:spLocks noChangeArrowheads="1"/>
            </p:cNvSpPr>
            <p:nvPr/>
          </p:nvSpPr>
          <p:spPr bwMode="auto">
            <a:xfrm>
              <a:off x="12719" y="4724"/>
              <a:ext cx="5334" cy="2984"/>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编码</a:t>
              </a:r>
              <a:endParaRPr kumimoji="0" lang="zh-CN" altLang="zh-CN" sz="1800" b="0" i="0" u="none" strike="noStrike" cap="none" normalizeH="0" baseline="0">
                <a:ln>
                  <a:noFill/>
                </a:ln>
                <a:solidFill>
                  <a:schemeClr val="tx1"/>
                </a:solidFill>
                <a:effectLst/>
                <a:latin typeface="Arial" panose="020B0604020202020204" pitchFamily="34" charset="0"/>
              </a:endParaRPr>
            </a:p>
          </p:txBody>
        </p:sp>
        <p:sp>
          <p:nvSpPr>
            <p:cNvPr id="8" name="Text Box 14">
              <a:extLst>
                <a:ext uri="{FF2B5EF4-FFF2-40B4-BE49-F238E27FC236}">
                  <a16:creationId xmlns:a16="http://schemas.microsoft.com/office/drawing/2014/main" id="{FF0F12E5-39D2-44D6-8FA9-2913E5F23ABF}"/>
                </a:ext>
              </a:extLst>
            </p:cNvPr>
            <p:cNvSpPr txBox="1">
              <a:spLocks noChangeArrowheads="1"/>
            </p:cNvSpPr>
            <p:nvPr/>
          </p:nvSpPr>
          <p:spPr bwMode="auto">
            <a:xfrm>
              <a:off x="21291" y="4711"/>
              <a:ext cx="5290" cy="2896"/>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媒介</a:t>
              </a:r>
              <a:endParaRPr kumimoji="0" lang="zh-CN" altLang="zh-CN" sz="1800" b="0" i="0" u="none" strike="noStrike" cap="none" normalizeH="0" baseline="0">
                <a:ln>
                  <a:noFill/>
                </a:ln>
                <a:solidFill>
                  <a:schemeClr val="tx1"/>
                </a:solidFill>
                <a:effectLst/>
                <a:latin typeface="Arial" panose="020B0604020202020204" pitchFamily="34" charset="0"/>
              </a:endParaRPr>
            </a:p>
          </p:txBody>
        </p:sp>
        <p:sp>
          <p:nvSpPr>
            <p:cNvPr id="9" name="Text Box 13">
              <a:extLst>
                <a:ext uri="{FF2B5EF4-FFF2-40B4-BE49-F238E27FC236}">
                  <a16:creationId xmlns:a16="http://schemas.microsoft.com/office/drawing/2014/main" id="{4DE18C17-3454-4458-9873-8970DE8212D8}"/>
                </a:ext>
              </a:extLst>
            </p:cNvPr>
            <p:cNvSpPr txBox="1">
              <a:spLocks noChangeArrowheads="1"/>
            </p:cNvSpPr>
            <p:nvPr/>
          </p:nvSpPr>
          <p:spPr bwMode="auto">
            <a:xfrm>
              <a:off x="29787" y="4705"/>
              <a:ext cx="5334" cy="2984"/>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解码者</a:t>
              </a:r>
              <a:endParaRPr kumimoji="0" lang="zh-CN" altLang="zh-CN" sz="1800" b="0" i="0" u="none" strike="noStrike" cap="none" normalizeH="0" baseline="0">
                <a:ln>
                  <a:noFill/>
                </a:ln>
                <a:solidFill>
                  <a:schemeClr val="tx1"/>
                </a:solidFill>
                <a:effectLst/>
                <a:latin typeface="Arial" panose="020B0604020202020204" pitchFamily="34" charset="0"/>
              </a:endParaRPr>
            </a:p>
          </p:txBody>
        </p:sp>
        <p:sp>
          <p:nvSpPr>
            <p:cNvPr id="10" name="Text Box 12">
              <a:extLst>
                <a:ext uri="{FF2B5EF4-FFF2-40B4-BE49-F238E27FC236}">
                  <a16:creationId xmlns:a16="http://schemas.microsoft.com/office/drawing/2014/main" id="{B169B4F2-803F-4EB2-9789-848E7A6A9844}"/>
                </a:ext>
              </a:extLst>
            </p:cNvPr>
            <p:cNvSpPr txBox="1">
              <a:spLocks noChangeArrowheads="1"/>
            </p:cNvSpPr>
            <p:nvPr/>
          </p:nvSpPr>
          <p:spPr bwMode="auto">
            <a:xfrm>
              <a:off x="38334" y="4749"/>
              <a:ext cx="5741" cy="2794"/>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接受者</a:t>
              </a:r>
              <a:endParaRPr kumimoji="0" lang="zh-CN" altLang="zh-CN" sz="1800" b="0" i="0" u="none" strike="noStrike" cap="none" normalizeH="0" baseline="0" dirty="0">
                <a:ln>
                  <a:noFill/>
                </a:ln>
                <a:solidFill>
                  <a:schemeClr val="tx1"/>
                </a:solidFill>
                <a:effectLst/>
                <a:latin typeface="Arial" panose="020B0604020202020204" pitchFamily="34" charset="0"/>
              </a:endParaRPr>
            </a:p>
          </p:txBody>
        </p:sp>
        <p:sp>
          <p:nvSpPr>
            <p:cNvPr id="11" name="Text Box 11">
              <a:extLst>
                <a:ext uri="{FF2B5EF4-FFF2-40B4-BE49-F238E27FC236}">
                  <a16:creationId xmlns:a16="http://schemas.microsoft.com/office/drawing/2014/main" id="{2319C79E-E9B0-4791-841C-976B3808C0FC}"/>
                </a:ext>
              </a:extLst>
            </p:cNvPr>
            <p:cNvSpPr txBox="1">
              <a:spLocks noChangeArrowheads="1"/>
            </p:cNvSpPr>
            <p:nvPr/>
          </p:nvSpPr>
          <p:spPr bwMode="auto">
            <a:xfrm>
              <a:off x="21399" y="13709"/>
              <a:ext cx="5334" cy="2794"/>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反 馈</a:t>
              </a:r>
              <a:endParaRPr kumimoji="0" lang="zh-CN" altLang="zh-CN" sz="1800" b="0" i="0" u="none" strike="noStrike" cap="none" normalizeH="0" baseline="0">
                <a:ln>
                  <a:noFill/>
                </a:ln>
                <a:solidFill>
                  <a:schemeClr val="tx1"/>
                </a:solidFill>
                <a:effectLst/>
                <a:latin typeface="Arial" panose="020B0604020202020204" pitchFamily="34" charset="0"/>
              </a:endParaRPr>
            </a:p>
          </p:txBody>
        </p:sp>
        <p:sp>
          <p:nvSpPr>
            <p:cNvPr id="12" name="Text Box 10">
              <a:extLst>
                <a:ext uri="{FF2B5EF4-FFF2-40B4-BE49-F238E27FC236}">
                  <a16:creationId xmlns:a16="http://schemas.microsoft.com/office/drawing/2014/main" id="{38AD204B-EAB4-4372-9052-8F767678554E}"/>
                </a:ext>
              </a:extLst>
            </p:cNvPr>
            <p:cNvSpPr txBox="1">
              <a:spLocks noChangeArrowheads="1"/>
            </p:cNvSpPr>
            <p:nvPr/>
          </p:nvSpPr>
          <p:spPr bwMode="auto">
            <a:xfrm>
              <a:off x="21443" y="9391"/>
              <a:ext cx="5334" cy="2921"/>
            </a:xfrm>
            <a:prstGeom prst="rect">
              <a:avLst/>
            </a:prstGeom>
            <a:solidFill>
              <a:srgbClr val="FFFFFF"/>
            </a:solidFill>
            <a:ln w="9525">
              <a:solidFill>
                <a:srgbClr val="FFFFFF"/>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9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噪声</a:t>
              </a:r>
              <a:endParaRPr kumimoji="0" lang="zh-CN" altLang="zh-CN" sz="1800" b="0" i="0" u="none" strike="noStrike" cap="none" normalizeH="0" baseline="0">
                <a:ln>
                  <a:noFill/>
                </a:ln>
                <a:solidFill>
                  <a:schemeClr val="tx1"/>
                </a:solidFill>
                <a:effectLst/>
                <a:latin typeface="Arial" panose="020B0604020202020204" pitchFamily="34" charset="0"/>
              </a:endParaRPr>
            </a:p>
          </p:txBody>
        </p:sp>
        <p:sp>
          <p:nvSpPr>
            <p:cNvPr id="13" name="Line 9">
              <a:extLst>
                <a:ext uri="{FF2B5EF4-FFF2-40B4-BE49-F238E27FC236}">
                  <a16:creationId xmlns:a16="http://schemas.microsoft.com/office/drawing/2014/main" id="{F8108647-D1C8-4F42-A7ED-4D8AA89E3779}"/>
                </a:ext>
              </a:extLst>
            </p:cNvPr>
            <p:cNvSpPr>
              <a:spLocks noChangeShapeType="1"/>
            </p:cNvSpPr>
            <p:nvPr/>
          </p:nvSpPr>
          <p:spPr bwMode="auto">
            <a:xfrm flipV="1">
              <a:off x="9448" y="6311"/>
              <a:ext cx="3359" cy="51"/>
            </a:xfrm>
            <a:prstGeom prst="line">
              <a:avLst/>
            </a:prstGeom>
            <a:noFill/>
            <a:ln w="9525">
              <a:solidFill>
                <a:srgbClr val="000000"/>
              </a:solidFill>
              <a:round/>
              <a:headEnd/>
              <a:tailEnd type="arrow" w="med" len="med"/>
            </a:ln>
          </p:spPr>
          <p:txBody>
            <a:bodyPr vert="horz" wrap="square" lIns="91440" tIns="45720" rIns="91440" bIns="45720" numCol="1" anchor="t" anchorCtr="0" compatLnSpc="1">
              <a:prstTxWarp prst="textNoShape">
                <a:avLst/>
              </a:prstTxWarp>
            </a:bodyPr>
            <a:lstStyle/>
            <a:p>
              <a:endParaRPr lang="zh-CN" altLang="en-US"/>
            </a:p>
          </p:txBody>
        </p:sp>
        <p:sp>
          <p:nvSpPr>
            <p:cNvPr id="14" name="Line 8">
              <a:extLst>
                <a:ext uri="{FF2B5EF4-FFF2-40B4-BE49-F238E27FC236}">
                  <a16:creationId xmlns:a16="http://schemas.microsoft.com/office/drawing/2014/main" id="{D556F341-C5CD-4F5D-949B-EEA939762710}"/>
                </a:ext>
              </a:extLst>
            </p:cNvPr>
            <p:cNvSpPr>
              <a:spLocks noChangeShapeType="1"/>
            </p:cNvSpPr>
            <p:nvPr/>
          </p:nvSpPr>
          <p:spPr bwMode="auto">
            <a:xfrm flipV="1">
              <a:off x="18034" y="6337"/>
              <a:ext cx="3302" cy="0"/>
            </a:xfrm>
            <a:prstGeom prst="line">
              <a:avLst/>
            </a:prstGeom>
            <a:noFill/>
            <a:ln w="9525">
              <a:solidFill>
                <a:srgbClr val="000000"/>
              </a:solidFill>
              <a:round/>
              <a:headEnd/>
              <a:tailEnd type="arrow"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zh-CN" altLang="en-US"/>
            </a:p>
          </p:txBody>
        </p:sp>
        <p:sp>
          <p:nvSpPr>
            <p:cNvPr id="15" name="Line 7">
              <a:extLst>
                <a:ext uri="{FF2B5EF4-FFF2-40B4-BE49-F238E27FC236}">
                  <a16:creationId xmlns:a16="http://schemas.microsoft.com/office/drawing/2014/main" id="{158271D5-5CD0-417B-9ABB-6E91A1932AC4}"/>
                </a:ext>
              </a:extLst>
            </p:cNvPr>
            <p:cNvSpPr>
              <a:spLocks noChangeShapeType="1"/>
            </p:cNvSpPr>
            <p:nvPr/>
          </p:nvSpPr>
          <p:spPr bwMode="auto">
            <a:xfrm flipV="1">
              <a:off x="26517" y="6318"/>
              <a:ext cx="3302" cy="0"/>
            </a:xfrm>
            <a:prstGeom prst="line">
              <a:avLst/>
            </a:prstGeom>
            <a:noFill/>
            <a:ln w="9525">
              <a:solidFill>
                <a:srgbClr val="000000"/>
              </a:solidFill>
              <a:round/>
              <a:headEnd/>
              <a:tailEnd type="arrow"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zh-CN" altLang="en-US"/>
            </a:p>
          </p:txBody>
        </p:sp>
        <p:sp>
          <p:nvSpPr>
            <p:cNvPr id="16" name="Line 6">
              <a:extLst>
                <a:ext uri="{FF2B5EF4-FFF2-40B4-BE49-F238E27FC236}">
                  <a16:creationId xmlns:a16="http://schemas.microsoft.com/office/drawing/2014/main" id="{1738E8E2-7A6D-42E4-864E-A73E574D6EE4}"/>
                </a:ext>
              </a:extLst>
            </p:cNvPr>
            <p:cNvSpPr>
              <a:spLocks noChangeShapeType="1"/>
            </p:cNvSpPr>
            <p:nvPr/>
          </p:nvSpPr>
          <p:spPr bwMode="auto">
            <a:xfrm flipV="1">
              <a:off x="35109" y="6223"/>
              <a:ext cx="3302" cy="0"/>
            </a:xfrm>
            <a:prstGeom prst="line">
              <a:avLst/>
            </a:prstGeom>
            <a:noFill/>
            <a:ln w="9525">
              <a:solidFill>
                <a:srgbClr val="000000"/>
              </a:solidFill>
              <a:round/>
              <a:headEnd/>
              <a:tailEnd type="arrow"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zh-CN" altLang="en-US"/>
            </a:p>
          </p:txBody>
        </p:sp>
        <p:sp>
          <p:nvSpPr>
            <p:cNvPr id="17" name="Line 5">
              <a:extLst>
                <a:ext uri="{FF2B5EF4-FFF2-40B4-BE49-F238E27FC236}">
                  <a16:creationId xmlns:a16="http://schemas.microsoft.com/office/drawing/2014/main" id="{2E4C7F3A-1B8F-46A5-92E9-39C1B2702192}"/>
                </a:ext>
              </a:extLst>
            </p:cNvPr>
            <p:cNvSpPr>
              <a:spLocks noChangeShapeType="1"/>
            </p:cNvSpPr>
            <p:nvPr/>
          </p:nvSpPr>
          <p:spPr bwMode="auto">
            <a:xfrm>
              <a:off x="41179" y="7524"/>
              <a:ext cx="159" cy="7563"/>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zh-CN" altLang="en-US"/>
            </a:p>
          </p:txBody>
        </p:sp>
        <p:sp>
          <p:nvSpPr>
            <p:cNvPr id="18" name="Line 4">
              <a:extLst>
                <a:ext uri="{FF2B5EF4-FFF2-40B4-BE49-F238E27FC236}">
                  <a16:creationId xmlns:a16="http://schemas.microsoft.com/office/drawing/2014/main" id="{F225418F-BCA9-4EA4-8C8E-990B15EF4B6B}"/>
                </a:ext>
              </a:extLst>
            </p:cNvPr>
            <p:cNvSpPr>
              <a:spLocks noChangeShapeType="1"/>
            </p:cNvSpPr>
            <p:nvPr/>
          </p:nvSpPr>
          <p:spPr bwMode="auto">
            <a:xfrm flipV="1">
              <a:off x="26803" y="15132"/>
              <a:ext cx="14592" cy="101"/>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zh-CN" altLang="en-US"/>
            </a:p>
          </p:txBody>
        </p:sp>
        <p:sp>
          <p:nvSpPr>
            <p:cNvPr id="19" name="Line 3">
              <a:extLst>
                <a:ext uri="{FF2B5EF4-FFF2-40B4-BE49-F238E27FC236}">
                  <a16:creationId xmlns:a16="http://schemas.microsoft.com/office/drawing/2014/main" id="{90B2A86F-20A0-460E-B4EA-696785A47A6F}"/>
                </a:ext>
              </a:extLst>
            </p:cNvPr>
            <p:cNvSpPr>
              <a:spLocks noChangeShapeType="1"/>
            </p:cNvSpPr>
            <p:nvPr/>
          </p:nvSpPr>
          <p:spPr bwMode="auto">
            <a:xfrm flipV="1">
              <a:off x="6553" y="7766"/>
              <a:ext cx="6" cy="7416"/>
            </a:xfrm>
            <a:prstGeom prst="line">
              <a:avLst/>
            </a:prstGeom>
            <a:noFill/>
            <a:ln w="9525">
              <a:solidFill>
                <a:srgbClr val="000000"/>
              </a:solidFill>
              <a:round/>
              <a:headEnd/>
              <a:tailEnd type="arrow" w="med" len="med"/>
            </a:ln>
          </p:spPr>
          <p:txBody>
            <a:bodyPr vert="horz" wrap="square" lIns="91440" tIns="45720" rIns="91440" bIns="45720" numCol="1" anchor="t" anchorCtr="0" compatLnSpc="1">
              <a:prstTxWarp prst="textNoShape">
                <a:avLst/>
              </a:prstTxWarp>
            </a:bodyPr>
            <a:lstStyle/>
            <a:p>
              <a:endParaRPr lang="zh-CN" altLang="en-US"/>
            </a:p>
          </p:txBody>
        </p:sp>
        <p:sp>
          <p:nvSpPr>
            <p:cNvPr id="20" name="Line 2">
              <a:extLst>
                <a:ext uri="{FF2B5EF4-FFF2-40B4-BE49-F238E27FC236}">
                  <a16:creationId xmlns:a16="http://schemas.microsoft.com/office/drawing/2014/main" id="{C9FCC3B0-401E-4B5E-A9DC-97471E680D76}"/>
                </a:ext>
              </a:extLst>
            </p:cNvPr>
            <p:cNvSpPr>
              <a:spLocks noChangeShapeType="1"/>
            </p:cNvSpPr>
            <p:nvPr/>
          </p:nvSpPr>
          <p:spPr bwMode="auto">
            <a:xfrm>
              <a:off x="6502" y="15125"/>
              <a:ext cx="14941" cy="153"/>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zh-CN" altLang="en-US"/>
            </a:p>
          </p:txBody>
        </p:sp>
      </p:grpSp>
    </p:spTree>
    <p:extLst>
      <p:ext uri="{BB962C8B-B14F-4D97-AF65-F5344CB8AC3E}">
        <p14:creationId xmlns:p14="http://schemas.microsoft.com/office/powerpoint/2010/main" val="418056047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沟通概述</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二、沟通的过程</a:t>
            </a:r>
            <a:endParaRPr lang="en-US" altLang="zh-CN" sz="2800" dirty="0"/>
          </a:p>
          <a:p>
            <a:pPr marL="0" indent="0" algn="just">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一</a:t>
            </a:r>
            <a:r>
              <a:rPr lang="en-US" altLang="zh-CN" sz="1800" kern="100" dirty="0">
                <a:effectLst/>
                <a:latin typeface="+mn-ea"/>
                <a:cs typeface="Times New Roman" panose="02020603050405020304" pitchFamily="18" charset="0"/>
              </a:rPr>
              <a:t>)</a:t>
            </a:r>
            <a:r>
              <a:rPr lang="zh-CN" altLang="zh-CN" sz="1800" kern="100" dirty="0">
                <a:effectLst/>
                <a:latin typeface="+mn-ea"/>
              </a:rPr>
              <a:t>发送者</a:t>
            </a:r>
          </a:p>
          <a:p>
            <a:pPr marL="0" indent="0" algn="just">
              <a:spcAft>
                <a:spcPts val="0"/>
              </a:spcAft>
              <a:buNone/>
            </a:pPr>
            <a:r>
              <a:rPr lang="zh-CN" altLang="zh-CN" sz="1800" kern="100" dirty="0">
                <a:effectLst/>
                <a:latin typeface="+mn-ea"/>
              </a:rPr>
              <a:t>发送者即信息源。发送者的动机、态度及其可靠性对沟通效果有重要作用，可以解决“谁正在沟通”、“信息从何处来”、“信息是否可靠”等问题。</a:t>
            </a:r>
          </a:p>
          <a:p>
            <a:pPr marL="0" indent="0" algn="just">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二</a:t>
            </a:r>
            <a:r>
              <a:rPr lang="en-US" altLang="zh-CN" sz="1800" kern="100" dirty="0">
                <a:effectLst/>
                <a:latin typeface="+mn-ea"/>
                <a:cs typeface="Times New Roman" panose="02020603050405020304" pitchFamily="18" charset="0"/>
              </a:rPr>
              <a:t>)</a:t>
            </a:r>
            <a:r>
              <a:rPr lang="zh-CN" altLang="zh-CN" sz="1800" kern="100" dirty="0">
                <a:effectLst/>
                <a:latin typeface="+mn-ea"/>
              </a:rPr>
              <a:t>信息</a:t>
            </a:r>
          </a:p>
          <a:p>
            <a:pPr marL="0" indent="0" algn="just">
              <a:spcAft>
                <a:spcPts val="0"/>
              </a:spcAft>
              <a:buNone/>
            </a:pPr>
            <a:r>
              <a:rPr lang="zh-CN" altLang="zh-CN" sz="1800" kern="100" dirty="0">
                <a:effectLst/>
                <a:latin typeface="+mn-ea"/>
              </a:rPr>
              <a:t>信息是沟通主体（发送者与接受者）要分享的思想。通过语言和非语言两种方式来传达。</a:t>
            </a:r>
          </a:p>
          <a:p>
            <a:pPr marL="0" indent="0" algn="just">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三</a:t>
            </a:r>
            <a:r>
              <a:rPr lang="en-US" altLang="zh-CN" sz="1800" kern="100" dirty="0">
                <a:effectLst/>
                <a:latin typeface="+mn-ea"/>
                <a:cs typeface="Times New Roman" panose="02020603050405020304" pitchFamily="18" charset="0"/>
              </a:rPr>
              <a:t>)</a:t>
            </a:r>
            <a:r>
              <a:rPr lang="zh-CN" altLang="zh-CN" sz="1800" kern="100" dirty="0">
                <a:effectLst/>
                <a:latin typeface="+mn-ea"/>
              </a:rPr>
              <a:t>编码</a:t>
            </a:r>
          </a:p>
          <a:p>
            <a:pPr marL="0" indent="0" algn="just">
              <a:spcAft>
                <a:spcPts val="0"/>
              </a:spcAft>
              <a:buNone/>
            </a:pPr>
            <a:r>
              <a:rPr lang="zh-CN" altLang="zh-CN" sz="1800" kern="100" dirty="0">
                <a:effectLst/>
                <a:latin typeface="+mn-ea"/>
              </a:rPr>
              <a:t>编码是发送者将信息译成可以传递的符号形式的过程，发送者的词汇和知识在这里起着重要的作用。</a:t>
            </a:r>
          </a:p>
          <a:p>
            <a:pPr marL="0" indent="0" algn="just">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四</a:t>
            </a:r>
            <a:r>
              <a:rPr lang="en-US" altLang="zh-CN" sz="1800" kern="100" dirty="0">
                <a:effectLst/>
                <a:latin typeface="+mn-ea"/>
                <a:cs typeface="Times New Roman" panose="02020603050405020304" pitchFamily="18" charset="0"/>
              </a:rPr>
              <a:t>)</a:t>
            </a:r>
            <a:r>
              <a:rPr lang="zh-CN" altLang="zh-CN" sz="1800" kern="100" dirty="0">
                <a:effectLst/>
                <a:latin typeface="+mn-ea"/>
              </a:rPr>
              <a:t>媒介</a:t>
            </a:r>
          </a:p>
          <a:p>
            <a:pPr marL="0" indent="0" algn="just">
              <a:spcAft>
                <a:spcPts val="0"/>
              </a:spcAft>
              <a:buNone/>
            </a:pPr>
            <a:r>
              <a:rPr lang="zh-CN" altLang="zh-CN" sz="1800" kern="100" dirty="0">
                <a:effectLst/>
                <a:latin typeface="+mn-ea"/>
              </a:rPr>
              <a:t>媒介是指发送者将信息传递到接受者所借助的手段，如面谈、电话、会议、计算机网络、政策条例、计划和工作日程等。</a:t>
            </a:r>
          </a:p>
          <a:p>
            <a:pPr eaLnBrk="1" hangingPunct="1">
              <a:lnSpc>
                <a:spcPct val="150000"/>
              </a:lnSpc>
              <a:buFont typeface="Arial" panose="020B0604020202020204" pitchFamily="34" charset="0"/>
              <a:buNone/>
            </a:pPr>
            <a:endParaRPr lang="zh-CN" altLang="en-US"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42535348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沟通概述</a:t>
            </a:r>
            <a:br>
              <a:rPr lang="en-US" altLang="zh-CN" dirty="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lnSpc>
                <a:spcPct val="150000"/>
              </a:lnSpc>
              <a:buFont typeface="Arial" panose="020B0604020202020204" pitchFamily="34" charset="0"/>
              <a:buNone/>
            </a:pPr>
            <a:r>
              <a:rPr lang="zh-CN" altLang="en-US" sz="2800" dirty="0"/>
              <a:t>二、沟通的过程</a:t>
            </a:r>
            <a:endParaRPr lang="en-US" altLang="zh-CN" sz="2800" dirty="0"/>
          </a:p>
          <a:p>
            <a:pPr marL="0" indent="0" algn="just">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五</a:t>
            </a:r>
            <a:r>
              <a:rPr lang="en-US" altLang="zh-CN" sz="1800" kern="100" dirty="0">
                <a:effectLst/>
                <a:latin typeface="+mn-ea"/>
                <a:cs typeface="Times New Roman" panose="02020603050405020304" pitchFamily="18" charset="0"/>
              </a:rPr>
              <a:t>)</a:t>
            </a:r>
            <a:r>
              <a:rPr lang="zh-CN" altLang="zh-CN" sz="1800" kern="100" dirty="0">
                <a:effectLst/>
                <a:latin typeface="+mn-ea"/>
              </a:rPr>
              <a:t>解码</a:t>
            </a:r>
          </a:p>
          <a:p>
            <a:pPr marL="0" indent="0" algn="just">
              <a:spcAft>
                <a:spcPts val="0"/>
              </a:spcAft>
              <a:buNone/>
            </a:pPr>
            <a:r>
              <a:rPr lang="zh-CN" altLang="zh-CN" sz="1800" kern="100" dirty="0">
                <a:effectLst/>
                <a:latin typeface="+mn-ea"/>
              </a:rPr>
              <a:t>解码是指信息接受者的思维过程，是信息接受者根据已有的经验和参考的框架进行解释的过程。</a:t>
            </a:r>
          </a:p>
          <a:p>
            <a:pPr marL="0" indent="0" algn="just">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六</a:t>
            </a:r>
            <a:r>
              <a:rPr lang="en-US" altLang="zh-CN" sz="1800" kern="100" dirty="0">
                <a:effectLst/>
                <a:latin typeface="+mn-ea"/>
                <a:cs typeface="Times New Roman" panose="02020603050405020304" pitchFamily="18" charset="0"/>
              </a:rPr>
              <a:t>)</a:t>
            </a:r>
            <a:r>
              <a:rPr lang="zh-CN" altLang="zh-CN" sz="1800" kern="100" dirty="0">
                <a:effectLst/>
                <a:latin typeface="+mn-ea"/>
              </a:rPr>
              <a:t>接受者</a:t>
            </a:r>
          </a:p>
          <a:p>
            <a:pPr marL="0" indent="0" algn="just">
              <a:spcAft>
                <a:spcPts val="0"/>
              </a:spcAft>
              <a:buNone/>
            </a:pPr>
            <a:r>
              <a:rPr lang="zh-CN" altLang="zh-CN" sz="1800" kern="100" dirty="0">
                <a:effectLst/>
                <a:latin typeface="+mn-ea"/>
              </a:rPr>
              <a:t>接受者即接受信息的人。</a:t>
            </a:r>
          </a:p>
          <a:p>
            <a:pPr marL="0" indent="0" algn="just">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七</a:t>
            </a:r>
            <a:r>
              <a:rPr lang="en-US" altLang="zh-CN" sz="1800" kern="100" dirty="0">
                <a:effectLst/>
                <a:latin typeface="+mn-ea"/>
                <a:cs typeface="Times New Roman" panose="02020603050405020304" pitchFamily="18" charset="0"/>
              </a:rPr>
              <a:t>)</a:t>
            </a:r>
            <a:r>
              <a:rPr lang="zh-CN" altLang="zh-CN" sz="1800" kern="100" dirty="0">
                <a:effectLst/>
                <a:latin typeface="+mn-ea"/>
              </a:rPr>
              <a:t>反馈</a:t>
            </a:r>
          </a:p>
          <a:p>
            <a:pPr marL="0" indent="0" algn="just">
              <a:spcAft>
                <a:spcPts val="0"/>
              </a:spcAft>
              <a:buNone/>
            </a:pPr>
            <a:r>
              <a:rPr lang="zh-CN" altLang="zh-CN" sz="1800" kern="100" dirty="0">
                <a:effectLst/>
                <a:latin typeface="+mn-ea"/>
              </a:rPr>
              <a:t>反馈是发送者和接受者相互间的反应。</a:t>
            </a:r>
          </a:p>
          <a:p>
            <a:pPr marL="0" indent="0" algn="just">
              <a:spcAft>
                <a:spcPts val="0"/>
              </a:spcAft>
              <a:buNone/>
            </a:pPr>
            <a:r>
              <a:rPr lang="en-US" altLang="zh-CN" sz="1800" kern="100" dirty="0">
                <a:effectLst/>
                <a:latin typeface="+mn-ea"/>
                <a:cs typeface="Times New Roman" panose="02020603050405020304" pitchFamily="18" charset="0"/>
              </a:rPr>
              <a:t>(</a:t>
            </a:r>
            <a:r>
              <a:rPr lang="zh-CN" altLang="zh-CN" sz="1800" kern="100" dirty="0">
                <a:effectLst/>
                <a:latin typeface="+mn-ea"/>
              </a:rPr>
              <a:t>八</a:t>
            </a:r>
            <a:r>
              <a:rPr lang="en-US" altLang="zh-CN" sz="1800" kern="100" dirty="0">
                <a:effectLst/>
                <a:latin typeface="+mn-ea"/>
                <a:cs typeface="Times New Roman" panose="02020603050405020304" pitchFamily="18" charset="0"/>
              </a:rPr>
              <a:t>)</a:t>
            </a:r>
            <a:r>
              <a:rPr lang="zh-CN" altLang="zh-CN" sz="1800" kern="100" dirty="0">
                <a:effectLst/>
                <a:latin typeface="+mn-ea"/>
              </a:rPr>
              <a:t>噪声</a:t>
            </a:r>
          </a:p>
          <a:p>
            <a:pPr marL="0" indent="0" algn="just">
              <a:spcAft>
                <a:spcPts val="0"/>
              </a:spcAft>
              <a:buNone/>
            </a:pPr>
            <a:r>
              <a:rPr lang="zh-CN" altLang="zh-CN" sz="1800" kern="100" dirty="0">
                <a:effectLst/>
                <a:latin typeface="+mn-ea"/>
              </a:rPr>
              <a:t>噪声是影响接收、理解和准确解释信息的障碍。</a:t>
            </a:r>
          </a:p>
          <a:p>
            <a:pPr eaLnBrk="1" hangingPunct="1">
              <a:lnSpc>
                <a:spcPct val="150000"/>
              </a:lnSpc>
              <a:buFont typeface="Arial" panose="020B0604020202020204" pitchFamily="34" charset="0"/>
              <a:buNone/>
            </a:pPr>
            <a:endParaRPr lang="zh-CN" altLang="en-US" sz="2800" dirty="0"/>
          </a:p>
        </p:txBody>
      </p:sp>
      <p:sp>
        <p:nvSpPr>
          <p:cNvPr id="3" name="Rectangle 18">
            <a:extLst>
              <a:ext uri="{FF2B5EF4-FFF2-40B4-BE49-F238E27FC236}">
                <a16:creationId xmlns:a16="http://schemas.microsoft.com/office/drawing/2014/main" id="{57B125BE-FE0A-411D-ACA1-36356A8B49F9}"/>
              </a:ext>
            </a:extLst>
          </p:cNvPr>
          <p:cNvSpPr>
            <a:spLocks noChangeArrowheads="1"/>
          </p:cNvSpPr>
          <p:nvPr/>
        </p:nvSpPr>
        <p:spPr bwMode="auto">
          <a:xfrm>
            <a:off x="152400" y="1524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zh-CN" altLang="en-US"/>
          </a:p>
        </p:txBody>
      </p:sp>
    </p:spTree>
    <p:extLst>
      <p:ext uri="{BB962C8B-B14F-4D97-AF65-F5344CB8AC3E}">
        <p14:creationId xmlns:p14="http://schemas.microsoft.com/office/powerpoint/2010/main" val="3553290108"/>
      </p:ext>
    </p:extLst>
  </p:cSld>
  <p:clrMapOvr>
    <a:masterClrMapping/>
  </p:clrMapOvr>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跋涉">
  <a:themeElements>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跋涉">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跋涉">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Override1.xml><?xml version="1.0" encoding="utf-8"?>
<a:themeOverride xmlns:a="http://schemas.openxmlformats.org/drawingml/2006/main">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themeOverride>
</file>

<file path=docProps/app.xml><?xml version="1.0" encoding="utf-8"?>
<Properties xmlns="http://schemas.openxmlformats.org/officeDocument/2006/extended-properties" xmlns:vt="http://schemas.openxmlformats.org/officeDocument/2006/docPropsVTypes">
  <Template>Trek</Template>
  <TotalTime>329</TotalTime>
  <Words>2872</Words>
  <Application>Microsoft Office PowerPoint</Application>
  <PresentationFormat>全屏显示(4:3)</PresentationFormat>
  <Paragraphs>238</Paragraphs>
  <Slides>31</Slides>
  <Notes>0</Notes>
  <HiddenSlides>0</HiddenSlides>
  <MMClips>0</MMClips>
  <ScaleCrop>false</ScaleCrop>
  <HeadingPairs>
    <vt:vector size="6" baseType="variant">
      <vt:variant>
        <vt:lpstr>已用的字体</vt:lpstr>
      </vt:variant>
      <vt:variant>
        <vt:i4>8</vt:i4>
      </vt:variant>
      <vt:variant>
        <vt:lpstr>主题</vt:lpstr>
      </vt:variant>
      <vt:variant>
        <vt:i4>1</vt:i4>
      </vt:variant>
      <vt:variant>
        <vt:lpstr>幻灯片标题</vt:lpstr>
      </vt:variant>
      <vt:variant>
        <vt:i4>31</vt:i4>
      </vt:variant>
    </vt:vector>
  </HeadingPairs>
  <TitlesOfParts>
    <vt:vector size="40" baseType="lpstr">
      <vt:lpstr>华文楷体</vt:lpstr>
      <vt:lpstr>宋体</vt:lpstr>
      <vt:lpstr>Arial</vt:lpstr>
      <vt:lpstr>Calibri</vt:lpstr>
      <vt:lpstr>Franklin Gothic Book</vt:lpstr>
      <vt:lpstr>Franklin Gothic Medium</vt:lpstr>
      <vt:lpstr>Times New Roman</vt:lpstr>
      <vt:lpstr>Wingdings 2</vt:lpstr>
      <vt:lpstr>跋涉</vt:lpstr>
      <vt:lpstr>第十一章 管理沟通</vt:lpstr>
      <vt:lpstr>案例导读</vt:lpstr>
      <vt:lpstr>PowerPoint 演示文稿</vt:lpstr>
      <vt:lpstr>PowerPoint 演示文稿</vt:lpstr>
      <vt:lpstr>思考问题</vt:lpstr>
      <vt:lpstr>第一节 沟通概述 </vt:lpstr>
      <vt:lpstr>第一节 沟通概述 </vt:lpstr>
      <vt:lpstr>第一节 沟通概述 </vt:lpstr>
      <vt:lpstr>第一节 沟通概述 </vt:lpstr>
      <vt:lpstr>第一节 沟通概述 </vt:lpstr>
      <vt:lpstr>第一节 沟通概述 </vt:lpstr>
      <vt:lpstr>第一节 沟通概述 </vt:lpstr>
      <vt:lpstr>第二节 沟通的障碍与克服 </vt:lpstr>
      <vt:lpstr>第二节 沟通的障碍与克服 </vt:lpstr>
      <vt:lpstr>第二节 沟通的障碍与克服 </vt:lpstr>
      <vt:lpstr>第二节 沟通的障碍与克服 </vt:lpstr>
      <vt:lpstr>第二节 沟通的障碍与克服 </vt:lpstr>
      <vt:lpstr>第二节 沟通的障碍与克服 </vt:lpstr>
      <vt:lpstr>第三节 沟通的技巧 </vt:lpstr>
      <vt:lpstr>第三节 沟通的技巧 </vt:lpstr>
      <vt:lpstr>第三节 沟通的技巧 </vt:lpstr>
      <vt:lpstr>第三节 沟通的技巧 </vt:lpstr>
      <vt:lpstr>第三节 沟通的技巧 </vt:lpstr>
      <vt:lpstr>第三节 沟通的技巧 </vt:lpstr>
      <vt:lpstr>第三节 沟通的技巧 </vt:lpstr>
      <vt:lpstr>第三节 沟通的技巧 </vt:lpstr>
      <vt:lpstr>第三节 沟通的技巧 </vt:lpstr>
      <vt:lpstr>第三节 沟通的技巧 </vt:lpstr>
      <vt:lpstr>第三节 沟通的技巧 </vt:lpstr>
      <vt:lpstr>第三节 沟通的技巧 </vt:lpstr>
      <vt:lpstr>本 章 小 结</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第一章 管理学导论</dc:title>
  <dc:creator>lilychen</dc:creator>
  <cp:lastModifiedBy>梁 福生</cp:lastModifiedBy>
  <cp:revision>63</cp:revision>
  <dcterms:created xsi:type="dcterms:W3CDTF">2014-01-13T00:54:00Z</dcterms:created>
  <dcterms:modified xsi:type="dcterms:W3CDTF">2020-07-26T04:13:11Z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2052-11.1.0.9740</vt:lpwstr>
  </property>
</Properties>
</file>

<file path=docProps/thumbnail.jpeg>
</file>