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649" r:id="rId4"/>
    <p:sldId id="281" r:id="rId5"/>
    <p:sldId id="280" r:id="rId6"/>
    <p:sldId id="580" r:id="rId8"/>
    <p:sldId id="584" r:id="rId9"/>
    <p:sldId id="595" r:id="rId10"/>
    <p:sldId id="594" r:id="rId11"/>
    <p:sldId id="581" r:id="rId12"/>
    <p:sldId id="597" r:id="rId13"/>
    <p:sldId id="596" r:id="rId14"/>
    <p:sldId id="598" r:id="rId15"/>
    <p:sldId id="599" r:id="rId16"/>
    <p:sldId id="600" r:id="rId17"/>
    <p:sldId id="601" r:id="rId18"/>
    <p:sldId id="614" r:id="rId19"/>
    <p:sldId id="617" r:id="rId20"/>
    <p:sldId id="616" r:id="rId21"/>
    <p:sldId id="618" r:id="rId22"/>
    <p:sldId id="619" r:id="rId23"/>
    <p:sldId id="621" r:id="rId24"/>
    <p:sldId id="625" r:id="rId25"/>
    <p:sldId id="626" r:id="rId26"/>
    <p:sldId id="627" r:id="rId27"/>
    <p:sldId id="620" r:id="rId28"/>
    <p:sldId id="582" r:id="rId29"/>
    <p:sldId id="602" r:id="rId30"/>
    <p:sldId id="628" r:id="rId31"/>
    <p:sldId id="629" r:id="rId32"/>
    <p:sldId id="607" r:id="rId33"/>
    <p:sldId id="608" r:id="rId34"/>
    <p:sldId id="630" r:id="rId35"/>
    <p:sldId id="631" r:id="rId36"/>
    <p:sldId id="609" r:id="rId37"/>
    <p:sldId id="583" r:id="rId38"/>
    <p:sldId id="633" r:id="rId39"/>
    <p:sldId id="634" r:id="rId40"/>
    <p:sldId id="635" r:id="rId41"/>
    <p:sldId id="636" r:id="rId42"/>
    <p:sldId id="637" r:id="rId43"/>
    <p:sldId id="632" r:id="rId44"/>
    <p:sldId id="638" r:id="rId45"/>
    <p:sldId id="639" r:id="rId46"/>
    <p:sldId id="640" r:id="rId47"/>
    <p:sldId id="641" r:id="rId48"/>
    <p:sldId id="642" r:id="rId49"/>
    <p:sldId id="643" r:id="rId50"/>
    <p:sldId id="644" r:id="rId51"/>
    <p:sldId id="647" r:id="rId52"/>
    <p:sldId id="648" r:id="rId53"/>
    <p:sldId id="700" r:id="rId54"/>
    <p:sldId id="701" r:id="rId55"/>
    <p:sldId id="702" r:id="rId56"/>
    <p:sldId id="703" r:id="rId57"/>
    <p:sldId id="704" r:id="rId58"/>
    <p:sldId id="705" r:id="rId59"/>
    <p:sldId id="706" r:id="rId60"/>
    <p:sldId id="707" r:id="rId61"/>
    <p:sldId id="699" r:id="rId62"/>
  </p:sldIdLst>
  <p:sldSz cx="12192000" cy="6858000"/>
  <p:notesSz cx="6858000" cy="9190355"/>
  <p:custDataLst>
    <p:tags r:id="rId66"/>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1"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1" userDrawn="1">
          <p15:clr>
            <a:srgbClr val="A4A3A4"/>
          </p15:clr>
        </p15:guide>
        <p15:guide id="2" pos="384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5107"/>
    <p:restoredTop sz="94660"/>
  </p:normalViewPr>
  <p:slideViewPr>
    <p:cSldViewPr snapToObjects="1" showGuides="1">
      <p:cViewPr varScale="1">
        <p:scale>
          <a:sx n="108" d="100"/>
          <a:sy n="108" d="100"/>
        </p:scale>
        <p:origin x="-426" y="-84"/>
      </p:cViewPr>
      <p:guideLst>
        <p:guide orient="horz" pos="2111"/>
        <p:guide pos="384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6" Type="http://schemas.openxmlformats.org/officeDocument/2006/relationships/tags" Target="tags/tag138.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3.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buFont typeface="Arial" panose="020B0604020202020204" pitchFamily="34" charset="0"/>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3761528-0B96-4F59-926D-99ABC3A35089}" type="datetimeFigureOut">
              <a:rPr kumimoji="0" lang="zh-CN" altLang="en-US" sz="12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66713" y="688975"/>
            <a:ext cx="6124575" cy="3446463"/>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65625"/>
            <a:ext cx="5486400" cy="4135438"/>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729663"/>
            <a:ext cx="2971800" cy="458788"/>
          </a:xfrm>
          <a:prstGeom prst="rect">
            <a:avLst/>
          </a:prstGeom>
        </p:spPr>
        <p:txBody>
          <a:bodyPr vert="horz" lIns="91440" tIns="45720" rIns="91440" bIns="45720" rtlCol="0" anchor="b"/>
          <a:lstStyle>
            <a:lvl1pPr algn="l">
              <a:buFont typeface="Arial" panose="020B0604020202020204" pitchFamily="34" charset="0"/>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729663"/>
            <a:ext cx="2971800" cy="458788"/>
          </a:xfrm>
          <a:prstGeom prst="rect">
            <a:avLst/>
          </a:prstGeom>
        </p:spPr>
        <p:txBody>
          <a:bodyPr vert="horz" wrap="square" lIns="91440" tIns="45720" rIns="91440" bIns="45720" numCol="1" anchor="b" anchorCtr="0" compatLnSpc="1"/>
          <a:p>
            <a:pPr lvl="0" algn="r" eaLnBrk="1" hangingPunct="1"/>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a:ln>
            <a:solidFill>
              <a:srgbClr val="000000">
                <a:alpha val="100000"/>
              </a:srgbClr>
            </a:solidFill>
            <a:miter lim="800000"/>
          </a:ln>
        </p:spPr>
      </p:sp>
      <p:sp>
        <p:nvSpPr>
          <p:cNvPr id="51203" name="备注占位符 2"/>
          <p:cNvSpPr>
            <a:spLocks noGrp="1" noChangeArrowheads="1"/>
          </p:cNvSpPr>
          <p:nvPr>
            <p:ph type="body" idx="4294967295"/>
          </p:nvPr>
        </p:nvSpPr>
        <p:spPr bwMode="auto">
          <a:xfrm>
            <a:off x="0" y="0"/>
            <a:ext cx="0" cy="0"/>
          </a:xfrm>
        </p:spPr>
        <p:txBody>
          <a:bodyPr lIns="91440" tIns="45720" rIns="91440" bIns="45720" rtlCol="0">
            <a:normAutofit fontScale="25000" lnSpcReduction="20000"/>
          </a:bodyPr>
          <a:lstStyle/>
          <a:p>
            <a:pPr marL="0" marR="0" lvl="0" indent="0" algn="l" defTabSz="914400" rtl="0" eaLnBrk="1" fontAlgn="base" latinLnBrk="0" hangingPunct="1">
              <a:lnSpc>
                <a:spcPct val="100000"/>
              </a:lnSpc>
              <a:spcBef>
                <a:spcPct val="3000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mn-lt"/>
              <a:ea typeface="+mn-ea"/>
              <a:cs typeface="+mn-cs"/>
            </a:endParaRPr>
          </a:p>
        </p:txBody>
      </p:sp>
      <p:sp>
        <p:nvSpPr>
          <p:cNvPr id="81924" name="灯片编号占位符 3"/>
          <p:cNvSpPr txBox="1">
            <a:spLocks noGrp="1"/>
          </p:cNvSpPr>
          <p:nvPr>
            <p:ph type="sldNum" sz="quarter"/>
          </p:nvPr>
        </p:nvSpPr>
        <p:spPr>
          <a:xfrm>
            <a:off x="3884613" y="8729663"/>
            <a:ext cx="2971800" cy="458787"/>
          </a:xfrm>
          <a:prstGeom prst="rect">
            <a:avLst/>
          </a:prstGeom>
          <a:noFill/>
          <a:ln w="9525">
            <a:noFill/>
          </a:ln>
        </p:spPr>
        <p:txBody>
          <a:bodyPr anchor="b" anchorCtr="0"/>
          <a:p>
            <a:pPr lvl="0" eaLnBrk="1" hangingPunct="1">
              <a:buFont typeface="Arial" panose="020B0604020202020204" pitchFamily="34" charset="0"/>
              <a:buChar char="•"/>
            </a:pPr>
            <a:fld id="{9A0DB2DC-4C9A-4742-B13C-FB6460FD3503}" type="slidenum">
              <a:rPr lang="zh-CN" altLang="en-US" sz="1300" dirty="0">
                <a:solidFill>
                  <a:srgbClr val="000000"/>
                </a:solidFill>
              </a:rPr>
            </a:fld>
            <a:endParaRPr lang="zh-CN" altLang="en-US" sz="1300"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a:ln>
            <a:solidFill>
              <a:srgbClr val="000000">
                <a:alpha val="100000"/>
              </a:srgbClr>
            </a:solidFill>
            <a:miter lim="800000"/>
          </a:ln>
        </p:spPr>
      </p:sp>
      <p:sp>
        <p:nvSpPr>
          <p:cNvPr id="82947" name="备注占位符 2"/>
          <p:cNvSpPr>
            <a:spLocks noGrp="1"/>
          </p:cNvSpPr>
          <p:nvPr>
            <p:ph type="body"/>
          </p:nvPr>
        </p:nvSpPr>
        <p:spPr>
          <a:xfrm>
            <a:off x="0" y="0"/>
            <a:ext cx="0" cy="0"/>
          </a:xfrm>
          <a:noFill/>
          <a:ln>
            <a:noFill/>
          </a:ln>
        </p:spPr>
        <p:txBody>
          <a:bodyPr wrap="square" lIns="91440" tIns="45720" rIns="91440" bIns="45720" anchor="t" anchorCtr="0"/>
          <a:p>
            <a:pPr lvl="0" eaLnBrk="1" hangingPunct="1"/>
            <a:endParaRPr lang="en-US" altLang="zh-CN" dirty="0">
              <a:sym typeface="等线"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endParaRPr lang="zh-CN" altLang="en-US" noProof="1"/>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90000" y="354014"/>
            <a:ext cx="2794000" cy="5589587"/>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508000" y="354014"/>
            <a:ext cx="8178800" cy="5589587"/>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646113" y="819150"/>
            <a:ext cx="10906125" cy="5219700"/>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5257800"/>
            <a:ext cx="1600200" cy="1600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639763" y="819150"/>
            <a:ext cx="10912475" cy="5219700"/>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1257300" y="4856163"/>
            <a:ext cx="3373438" cy="9223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12192000" cy="68580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1166997" y="4094587"/>
            <a:ext cx="6476400" cy="705687"/>
          </a:xfrm>
        </p:spPr>
        <p:txBody>
          <a:bodyPr lIns="90000" tIns="46800" rIns="90000" bIns="46800">
            <a:normAutofit/>
          </a:bodyPr>
          <a:lstStyle>
            <a:lvl1pPr marL="0" indent="0" algn="l" eaLnBrk="1" fontAlgn="auto" latinLnBrk="0" hangingPunct="1">
              <a:lnSpc>
                <a:spcPct val="100000"/>
              </a:lnSpc>
              <a:buNone/>
              <a:defRPr sz="1400" u="none" strike="noStrike" kern="1200" cap="none" spc="267" normalizeH="0" baseline="0">
                <a:solidFill>
                  <a:schemeClr val="accent1"/>
                </a:solidFill>
                <a:uFillTx/>
                <a:latin typeface="Arial" panose="020B0604020202020204" pitchFamily="34" charset="0"/>
                <a:ea typeface="微软雅黑" panose="020B0503020204020204" pitchFamily="34"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8235" indent="0" algn="ctr">
              <a:buNone/>
              <a:defRPr sz="1600"/>
            </a:lvl9pPr>
          </a:lstStyle>
          <a:p>
            <a:r>
              <a:rPr lang="zh-CN" altLang="en-US" noProof="1"/>
              <a:t>单击此处编辑母版副标题样式</a:t>
            </a:r>
            <a:endParaRPr lang="zh-CN" altLang="en-US" noProof="1"/>
          </a:p>
        </p:txBody>
      </p:sp>
      <p:sp>
        <p:nvSpPr>
          <p:cNvPr id="2" name="标题 1"/>
          <p:cNvSpPr>
            <a:spLocks noGrp="1"/>
          </p:cNvSpPr>
          <p:nvPr>
            <p:ph type="ctrTitle"/>
          </p:nvPr>
        </p:nvSpPr>
        <p:spPr>
          <a:xfrm>
            <a:off x="1167010" y="1669724"/>
            <a:ext cx="8227713" cy="2348464"/>
          </a:xfrm>
        </p:spPr>
        <p:txBody>
          <a:bodyPr lIns="90000" tIns="46800" rIns="90000" bIns="46800" anchor="b">
            <a:normAutofit/>
          </a:bodyPr>
          <a:lstStyle>
            <a:lvl1pPr algn="l" eaLnBrk="1" fontAlgn="auto" latinLnBrk="0" hangingPunct="1">
              <a:lnSpc>
                <a:spcPct val="100000"/>
              </a:lnSpc>
              <a:defRPr sz="6000" spc="800" baseline="0">
                <a:solidFill>
                  <a:schemeClr val="accent1"/>
                </a:solidFill>
                <a:latin typeface="Arial" panose="020B0604020202020204" pitchFamily="34" charset="0"/>
                <a:ea typeface="汉仪旗黑-85S" pitchFamily="18" charset="-122"/>
              </a:defRPr>
            </a:lvl1pPr>
          </a:lstStyle>
          <a:p>
            <a:r>
              <a:rPr lang="zh-CN" altLang="en-US" noProof="1"/>
              <a:t>单击此处编辑母版标题样式</a:t>
            </a:r>
            <a:endParaRPr lang="zh-CN" altLang="en-US" noProof="1"/>
          </a:p>
        </p:txBody>
      </p:sp>
      <p:sp>
        <p:nvSpPr>
          <p:cNvPr id="5" name="文本占位符 4"/>
          <p:cNvSpPr>
            <a:spLocks noGrp="1"/>
          </p:cNvSpPr>
          <p:nvPr>
            <p:ph type="body" sz="quarter" idx="13"/>
          </p:nvPr>
        </p:nvSpPr>
        <p:spPr>
          <a:xfrm>
            <a:off x="1296231" y="4888356"/>
            <a:ext cx="3157783" cy="388848"/>
          </a:xfrm>
        </p:spPr>
        <p:txBody>
          <a:bodyPr lIns="90000" tIns="46800" rIns="90000" bIns="46800">
            <a:normAutofit/>
          </a:bodyPr>
          <a:lstStyle>
            <a:lvl1pPr marL="0" indent="0">
              <a:buNone/>
              <a:defRPr sz="1400" baseline="0">
                <a:solidFill>
                  <a:schemeClr val="bg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noProof="1"/>
              <a:t>单击此处编辑母版文本样式</a:t>
            </a:r>
            <a:endParaRPr lang="zh-CN" altLang="en-US" noProof="1"/>
          </a:p>
        </p:txBody>
      </p:sp>
      <p:sp>
        <p:nvSpPr>
          <p:cNvPr id="30" name="文本占位符 4"/>
          <p:cNvSpPr>
            <a:spLocks noGrp="1"/>
          </p:cNvSpPr>
          <p:nvPr>
            <p:ph type="body" sz="quarter" idx="14"/>
          </p:nvPr>
        </p:nvSpPr>
        <p:spPr>
          <a:xfrm>
            <a:off x="1296231" y="5346531"/>
            <a:ext cx="3157783" cy="388848"/>
          </a:xfrm>
        </p:spPr>
        <p:txBody>
          <a:bodyPr lIns="90000" tIns="46800" rIns="90000" bIns="46800">
            <a:normAutofit/>
          </a:bodyPr>
          <a:lstStyle>
            <a:lvl1pPr marL="0" indent="0">
              <a:buNone/>
              <a:defRPr sz="1400" baseline="0">
                <a:solidFill>
                  <a:schemeClr val="bg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noProof="1"/>
              <a:t>单击此处编辑母版文本样式</a:t>
            </a:r>
            <a:endParaRPr lang="zh-CN" altLang="en-US" noProof="1"/>
          </a:p>
        </p:txBody>
      </p:sp>
      <p:sp>
        <p:nvSpPr>
          <p:cNvPr id="15" name="日期占位符 15"/>
          <p:cNvSpPr>
            <a:spLocks noGrp="1"/>
          </p:cNvSpPr>
          <p:nvPr>
            <p:ph type="dt" sz="half" idx="2"/>
            <p:custDataLst>
              <p:tags r:id="rId9"/>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669883" y="443289"/>
            <a:ext cx="10852237" cy="442019"/>
          </a:xfrm>
        </p:spPr>
        <p:txBody>
          <a:bodyPr rtlCol="0">
            <a:noAutofit/>
          </a:bodyPr>
          <a:lstStyle>
            <a:lvl1pPr marL="0" marR="0" algn="l" defTabSz="1219200" rtl="0" eaLnBrk="1" fontAlgn="auto" latinLnBrk="0" hangingPunct="1">
              <a:lnSpc>
                <a:spcPct val="120000"/>
              </a:lnSpc>
              <a:buNone/>
              <a:defRPr kumimoji="0" lang="zh-CN" altLang="en-US" sz="2400" b="1"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669883" y="952626"/>
            <a:ext cx="10852237" cy="5389572"/>
          </a:xfrm>
        </p:spPr>
        <p:txBody>
          <a:bodyPr rtlCol="0">
            <a:noAutofit/>
          </a:bodyPr>
          <a:lstStyle>
            <a:lvl1pPr marL="228600" marR="0" lvl="0"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1219200" rtl="0" eaLnBrk="1" fontAlgn="auto" latinLnBrk="0" hangingPunct="1">
              <a:lnSpc>
                <a:spcPct val="120000"/>
              </a:lnSpc>
              <a:spcBef>
                <a:spcPts val="0"/>
              </a:spcBef>
              <a:spcAft>
                <a:spcPts val="1335"/>
              </a:spcAft>
              <a:buFont typeface="Arial" panose="020B0604020202020204" pitchFamily="34" charset="0"/>
              <a:buChar char="•"/>
              <a:tabLst>
                <a:tab pos="2145665" algn="l"/>
              </a:tabLst>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6096000" y="0"/>
            <a:ext cx="6096000" cy="68580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50369" y="2763639"/>
            <a:ext cx="5778484" cy="825072"/>
          </a:xfrm>
        </p:spPr>
        <p:txBody>
          <a:bodyPr lIns="90000" tIns="46800" rIns="90000" bIns="46800">
            <a:normAutofit/>
          </a:bodyPr>
          <a:lstStyle>
            <a:lvl1pPr algn="ctr">
              <a:defRPr sz="4000" u="none" strike="noStrike" kern="1200" cap="none" spc="400" normalizeH="0" baseline="0">
                <a:solidFill>
                  <a:schemeClr val="tx1"/>
                </a:solidFill>
                <a:uFillTx/>
                <a:latin typeface="Arial" panose="020B0604020202020204" pitchFamily="34" charset="0"/>
                <a:ea typeface="汉仪旗黑-85S" pitchFamily="18" charset="-122"/>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150369" y="3656259"/>
            <a:ext cx="5778484" cy="484173"/>
          </a:xfrm>
        </p:spPr>
        <p:txBody>
          <a:bodyPr lIns="90000" tIns="46800" rIns="90000" bIns="46800">
            <a:normAutofit/>
          </a:bodyPr>
          <a:lstStyle>
            <a:lvl1pPr marL="0" indent="0" algn="ctr" eaLnBrk="1" fontAlgn="auto" latinLnBrk="0" hangingPunct="1">
              <a:buNone/>
              <a:defRPr kumimoji="0" lang="zh-CN" altLang="en-US" sz="1400" b="0" i="0" u="none" strike="noStrike" kern="1200" cap="none" spc="20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8235" indent="0">
              <a:buNone/>
              <a:defRPr sz="16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669883" y="443289"/>
            <a:ext cx="10852237" cy="442019"/>
          </a:xfrm>
        </p:spPr>
        <p:txBody>
          <a:bodyPr rtlCol="0">
            <a:noAutofit/>
          </a:bodyPr>
          <a:lstStyle>
            <a:lvl1pPr marL="0" marR="0" lvl="0" algn="l" defTabSz="1219200" rtl="0" eaLnBrk="1" fontAlgn="auto" latinLnBrk="0" hangingPunct="1">
              <a:lnSpc>
                <a:spcPct val="120000"/>
              </a:lnSpc>
              <a:buNone/>
              <a:defRPr kumimoji="0" lang="zh-CN" altLang="en-US" sz="2400" b="1"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669930" y="952626"/>
            <a:ext cx="5283243" cy="5389572"/>
          </a:xfrm>
        </p:spPr>
        <p:txBody>
          <a:bodyPr rtlCol="0">
            <a:noAutofit/>
          </a:bodyPr>
          <a:lstStyle>
            <a:lvl1pPr marL="228600" marR="0" lvl="0"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1219200" rtl="0" eaLnBrk="1" fontAlgn="auto" latinLnBrk="0" hangingPunct="1">
              <a:lnSpc>
                <a:spcPct val="120000"/>
              </a:lnSpc>
              <a:spcBef>
                <a:spcPts val="0"/>
              </a:spcBef>
              <a:spcAft>
                <a:spcPts val="1335"/>
              </a:spcAft>
              <a:buFont typeface="Arial" panose="020B0604020202020204" pitchFamily="34" charset="0"/>
              <a:buChar char="•"/>
              <a:tabLst>
                <a:tab pos="2145665" algn="l"/>
              </a:tabLst>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6238877" y="952626"/>
            <a:ext cx="5283243" cy="5389572"/>
          </a:xfrm>
        </p:spPr>
        <p:txBody>
          <a:bodyPr>
            <a:noAutofit/>
          </a:bodyPr>
          <a:lstStyle>
            <a:lvl1pPr>
              <a:lnSpc>
                <a:spcPct val="120000"/>
              </a:lnSpc>
              <a:defRPr sz="16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6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6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6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6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669883" y="443289"/>
            <a:ext cx="10852237" cy="442019"/>
          </a:xfrm>
        </p:spPr>
        <p:txBody>
          <a:bodyPr rtlCol="0">
            <a:noAutofit/>
          </a:bodyPr>
          <a:lstStyle>
            <a:lvl1pPr marL="0" marR="0" lvl="0" algn="l" defTabSz="1219200" rtl="0" eaLnBrk="1" fontAlgn="auto" latinLnBrk="0" hangingPunct="1">
              <a:lnSpc>
                <a:spcPct val="120000"/>
              </a:lnSpc>
              <a:buNone/>
              <a:defRPr kumimoji="0" lang="zh-CN" altLang="en-US" sz="2400" b="1"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669930" y="952625"/>
            <a:ext cx="5283243" cy="381051"/>
          </a:xfrm>
        </p:spPr>
        <p:txBody>
          <a:bodyPr tIns="38100" rIns="76200" bIns="38100">
            <a:noAutofit/>
          </a:bodyPr>
          <a:lstStyle>
            <a:lvl1pPr marL="0" indent="0" eaLnBrk="1" fontAlgn="auto" latinLnBrk="0" hangingPunct="1">
              <a:lnSpc>
                <a:spcPct val="120000"/>
              </a:lnSpc>
              <a:spcAft>
                <a:spcPts val="0"/>
              </a:spcAft>
              <a:buNone/>
              <a:defRPr sz="2000" b="0" u="none" strike="noStrike" kern="1200" cap="none" spc="267"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8235"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669925" y="1406700"/>
            <a:ext cx="5283200" cy="4935361"/>
          </a:xfrm>
        </p:spPr>
        <p:txBody>
          <a:bodyPr rtlCol="0">
            <a:noAutofit/>
          </a:bodyPr>
          <a:lstStyle>
            <a:lvl1pPr marL="228600" marR="0" lvl="0"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1219200" rtl="0" eaLnBrk="1" fontAlgn="auto" latinLnBrk="0" hangingPunct="1">
              <a:lnSpc>
                <a:spcPct val="120000"/>
              </a:lnSpc>
              <a:spcBef>
                <a:spcPts val="0"/>
              </a:spcBef>
              <a:spcAft>
                <a:spcPts val="1335"/>
              </a:spcAft>
              <a:buFont typeface="Arial" panose="020B0604020202020204" pitchFamily="34" charset="0"/>
              <a:buChar char="•"/>
              <a:tabLst>
                <a:tab pos="2145665" algn="l"/>
              </a:tabLst>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6235751" y="952625"/>
            <a:ext cx="5283243" cy="381051"/>
          </a:xfrm>
        </p:spPr>
        <p:txBody>
          <a:bodyPr tIns="38100" rIns="76200" bIns="38100" rtlCol="0">
            <a:noAutofit/>
          </a:bodyPr>
          <a:lstStyle>
            <a:lvl1pPr marL="0" marR="0" lvl="0" indent="0" algn="l" defTabSz="1219200" rtl="0" eaLnBrk="1" fontAlgn="auto" latinLnBrk="0" hangingPunct="1">
              <a:lnSpc>
                <a:spcPct val="120000"/>
              </a:lnSpc>
              <a:spcBef>
                <a:spcPts val="0"/>
              </a:spcBef>
              <a:spcAft>
                <a:spcPts val="0"/>
              </a:spcAft>
              <a:buFont typeface="Arial" panose="020B0604020202020204" pitchFamily="34" charset="0"/>
              <a:buNone/>
              <a:defRPr kumimoji="0" lang="zh-CN" altLang="en-US" sz="2000" b="0"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8235" indent="0">
              <a:buNone/>
              <a:defRPr sz="1600" b="1"/>
            </a:lvl9pPr>
          </a:lstStyle>
          <a:p>
            <a:pPr lvl="0"/>
            <a:r>
              <a:rPr lang="zh-CN" altLang="en-US" noProof="1">
                <a:sym typeface="+mn-ea"/>
              </a:rPr>
              <a:t>单击此处编辑母版文本样式</a:t>
            </a:r>
            <a:endParaRPr lang="zh-CN" altLang="en-US" noProof="1">
              <a:sym typeface="+mn-ea"/>
            </a:endParaRPr>
          </a:p>
        </p:txBody>
      </p:sp>
      <p:sp>
        <p:nvSpPr>
          <p:cNvPr id="6" name="内容占位符 5"/>
          <p:cNvSpPr>
            <a:spLocks noGrp="1"/>
          </p:cNvSpPr>
          <p:nvPr>
            <p:ph sz="quarter" idx="4"/>
          </p:nvPr>
        </p:nvSpPr>
        <p:spPr>
          <a:xfrm>
            <a:off x="6235751" y="1406700"/>
            <a:ext cx="5283243" cy="4935361"/>
          </a:xfrm>
        </p:spPr>
        <p:txBody>
          <a:bodyPr rtlCol="0">
            <a:noAutofit/>
          </a:bodyPr>
          <a:lstStyle>
            <a:lvl1pPr marL="228600" marR="0" lvl="0"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1219200" rtl="0" eaLnBrk="1" fontAlgn="auto" latinLnBrk="0" hangingPunct="1">
              <a:lnSpc>
                <a:spcPct val="120000"/>
              </a:lnSpc>
              <a:spcBef>
                <a:spcPts val="0"/>
              </a:spcBef>
              <a:spcAft>
                <a:spcPts val="1335"/>
              </a:spcAft>
              <a:buFont typeface="Arial" panose="020B0604020202020204" pitchFamily="34" charset="0"/>
              <a:buChar char="•"/>
              <a:tabLst>
                <a:tab pos="2145665" algn="l"/>
              </a:tabLst>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1143000" marR="0" lvl="2"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600200" marR="0" lvl="3"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2057400" marR="0" lvl="4"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2392363"/>
            <a:ext cx="3103563" cy="311785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2017713" y="2392363"/>
            <a:ext cx="1965325" cy="4465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1192213"/>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10991850" y="5657850"/>
            <a:ext cx="1200150" cy="1200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1219200" rtl="0" eaLnBrk="1" fontAlgn="auto" latinLnBrk="0" hangingPunct="1">
              <a:lnSpc>
                <a:spcPct val="100000"/>
              </a:lnSpc>
              <a:buNone/>
              <a:defRPr kumimoji="0" lang="zh-CN" altLang="en-US" sz="2400" b="1" i="0" u="none" strike="noStrike" kern="1200" cap="none" spc="267"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881063" y="6350000"/>
            <a:ext cx="2698750" cy="317500"/>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4116388" y="6350000"/>
            <a:ext cx="3959225" cy="317500"/>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669931" y="443289"/>
            <a:ext cx="10852237" cy="442019"/>
          </a:xfrm>
        </p:spPr>
        <p:txBody>
          <a:bodyPr rtlCol="0">
            <a:noAutofit/>
          </a:bodyPr>
          <a:lstStyle>
            <a:lvl1pPr marL="0" marR="0" lvl="0" algn="l" defTabSz="1219200" rtl="0" eaLnBrk="1" fontAlgn="auto" latinLnBrk="0" hangingPunct="1">
              <a:lnSpc>
                <a:spcPct val="120000"/>
              </a:lnSpc>
              <a:buNone/>
              <a:defRPr kumimoji="0" lang="zh-CN" altLang="en-US" sz="2400" b="1"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669930" y="952626"/>
            <a:ext cx="5283243" cy="5389572"/>
          </a:xfrm>
        </p:spPr>
        <p:txBody>
          <a:bodyPr vert="horz" wrap="square" lIns="101600" tIns="0" rIns="82550" bIns="0" numCol="1" rtlCol="0" anchor="t" anchorCtr="0" compatLnSpc="1">
            <a:noAutofit/>
          </a:bodyPr>
          <a:lstStyle>
            <a:lvl1pPr marL="0" marR="0" lvl="0" indent="0" algn="l" defTabSz="1219200" rtl="0" eaLnBrk="1" fontAlgn="auto" latinLnBrk="0" hangingPunct="1">
              <a:lnSpc>
                <a:spcPct val="120000"/>
              </a:lnSpc>
              <a:spcBef>
                <a:spcPts val="0"/>
              </a:spcBef>
              <a:spcAft>
                <a:spcPts val="1335"/>
              </a:spcAft>
              <a:buFont typeface="Arial" panose="020B0604020202020204" pitchFamily="34" charset="0"/>
              <a:buNone/>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685800" marR="0" lvl="1" indent="-228600" algn="l" defTabSz="1219200" rtl="0" eaLnBrk="1" fontAlgn="auto" latinLnBrk="0" hangingPunct="1">
              <a:lnSpc>
                <a:spcPct val="130000"/>
              </a:lnSpc>
              <a:spcBef>
                <a:spcPts val="0"/>
              </a:spcBef>
              <a:spcAft>
                <a:spcPts val="1335"/>
              </a:spcAft>
              <a:buFont typeface="Arial" panose="020B0604020202020204" pitchFamily="34" charset="0"/>
              <a:buChar char="•"/>
              <a:tabLst>
                <a:tab pos="2145665" algn="l"/>
              </a:tabLst>
              <a:defRPr kumimoji="0" lang="zh-CN" altLang="en-US" sz="1600" b="0" i="0" u="none" strike="noStrike" kern="1200" cap="none" spc="200" normalizeH="0" baseline="0" noProof="1" dirty="0">
                <a:solidFill>
                  <a:schemeClr val="tx1"/>
                </a:solidFill>
                <a:uFillTx/>
                <a:latin typeface="+mn-lt"/>
                <a:ea typeface="+mn-ea"/>
                <a:cs typeface="+mn-cs"/>
                <a:sym typeface="+mn-ea"/>
              </a:defRPr>
            </a:lvl2pPr>
            <a:lvl3pPr marL="1143000" marR="0" lvl="2" indent="-228600" algn="l" defTabSz="1219200" rtl="0" eaLnBrk="1" fontAlgn="auto" latinLnBrk="0" hangingPunct="1">
              <a:lnSpc>
                <a:spcPct val="13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solidFill>
                <a:uFillTx/>
                <a:latin typeface="+mn-lt"/>
                <a:ea typeface="+mn-ea"/>
                <a:cs typeface="+mn-cs"/>
                <a:sym typeface="+mn-ea"/>
              </a:defRPr>
            </a:lvl3pPr>
            <a:lvl4pPr marL="1600200" marR="0" lvl="3" indent="-228600" algn="l" defTabSz="1219200" rtl="0" eaLnBrk="1" fontAlgn="auto" latinLnBrk="0" hangingPunct="1">
              <a:lnSpc>
                <a:spcPct val="13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solidFill>
                <a:uFillTx/>
                <a:latin typeface="+mn-lt"/>
                <a:ea typeface="+mn-ea"/>
                <a:cs typeface="+mn-cs"/>
                <a:sym typeface="+mn-ea"/>
              </a:defRPr>
            </a:lvl4pPr>
            <a:lvl5pPr marL="2057400" marR="0" lvl="4" indent="-228600" algn="l" defTabSz="1219200" rtl="0" eaLnBrk="1" fontAlgn="auto" latinLnBrk="0" hangingPunct="1">
              <a:lnSpc>
                <a:spcPct val="13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solidFill>
                <a:uFillTx/>
                <a:latin typeface="+mn-lt"/>
                <a:ea typeface="+mn-ea"/>
                <a:cs typeface="+mn-cs"/>
                <a:sym typeface="+mn-ea"/>
              </a:defRPr>
            </a:lvl5pPr>
          </a:lstStyle>
          <a:p>
            <a:pPr marL="0" marR="0" lvl="0" indent="0" algn="l" defTabSz="1219200" rtl="0" eaLnBrk="1" fontAlgn="auto" latinLnBrk="0" hangingPunct="1">
              <a:lnSpc>
                <a:spcPct val="120000"/>
              </a:lnSpc>
              <a:spcBef>
                <a:spcPts val="0"/>
              </a:spcBef>
              <a:spcAft>
                <a:spcPts val="1335"/>
              </a:spcAft>
              <a:buClrTx/>
              <a:buSzTx/>
              <a:buFont typeface="Arial" panose="020B0604020202020204" pitchFamily="34" charset="0"/>
              <a:buNone/>
              <a:defRPr/>
            </a:pPr>
            <a:endParaRPr kumimoji="0" lang="zh-CN" altLang="en-US" sz="1600" b="0" i="0" u="none" strike="noStrike" kern="1200" cap="none" spc="20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6238925" y="952626"/>
            <a:ext cx="5283243" cy="5389572"/>
          </a:xfrm>
        </p:spPr>
        <p:txBody>
          <a:bodyPr rtlCol="0">
            <a:normAutofit/>
          </a:bodyPr>
          <a:lstStyle>
            <a:lvl1pPr marL="228600" marR="0" lvl="0" indent="-228600" algn="l" defTabSz="1219200" rtl="0" eaLnBrk="1" fontAlgn="auto" latinLnBrk="0" hangingPunct="1">
              <a:lnSpc>
                <a:spcPct val="120000"/>
              </a:lnSpc>
              <a:spcBef>
                <a:spcPts val="0"/>
              </a:spcBef>
              <a:spcAft>
                <a:spcPts val="1335"/>
              </a:spcAft>
              <a:buFont typeface="Arial" panose="020B0604020202020204" pitchFamily="34" charset="0"/>
              <a:buChar char="•"/>
              <a:defRPr kumimoji="0" lang="zh-CN" altLang="en-US" sz="16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10571135" y="952626"/>
            <a:ext cx="950984" cy="5389572"/>
          </a:xfrm>
        </p:spPr>
        <p:txBody>
          <a:bodyPr vert="eaVert" rtlCol="0" anchor="ctr">
            <a:noAutofit/>
          </a:bodyPr>
          <a:lstStyle>
            <a:lvl1pPr marL="0" marR="0" lvl="0" algn="l" defTabSz="1219200" rtl="0" eaLnBrk="1" fontAlgn="auto" latinLnBrk="0" hangingPunct="1">
              <a:lnSpc>
                <a:spcPct val="120000"/>
              </a:lnSpc>
              <a:spcAft>
                <a:spcPts val="0"/>
              </a:spcAft>
              <a:buNone/>
              <a:defRPr kumimoji="0" lang="zh-CN" altLang="en-US" sz="2400" b="1" i="0" u="none" strike="noStrike" kern="1200" cap="none" spc="267"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669926" y="952618"/>
            <a:ext cx="9828101" cy="5389572"/>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12192000" cy="6858000"/>
            <a:chOff x="0" y="0"/>
            <a:chExt cx="12191999" cy="6857999"/>
          </a:xfrm>
        </p:grpSpPr>
        <p:sp>
          <p:nvSpPr>
            <p:cNvPr id="9" name="稻壳儿春秋广告/盗版必究        原创来源：http://chn.docer.com/works?userid=199329941#!/work_time"/>
            <p:cNvSpPr/>
            <p:nvPr>
              <p:custDataLst>
                <p:tags r:id="rId2"/>
              </p:custDataLst>
            </p:nvPr>
          </p:nvSpPr>
          <p:spPr>
            <a:xfrm>
              <a:off x="11525249" y="6191249"/>
              <a:ext cx="666750" cy="666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7638" cy="1476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669931" y="952626"/>
            <a:ext cx="10852237" cy="5389572"/>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6297613" y="2927350"/>
            <a:ext cx="3927475" cy="393065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960438"/>
            <a:ext cx="10225088" cy="19669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10225088" y="4894263"/>
            <a:ext cx="1966913" cy="19637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10225088" y="0"/>
            <a:ext cx="962025" cy="9604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5872163" y="3162300"/>
            <a:ext cx="223838" cy="2238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5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542759" y="2297467"/>
            <a:ext cx="5353200" cy="1324964"/>
          </a:xfrm>
        </p:spPr>
        <p:txBody>
          <a:bodyPr lIns="90000" tIns="46800" rIns="90000" bIns="46800" rtlCol="0">
            <a:normAutofit/>
          </a:bodyPr>
          <a:lstStyle>
            <a:lvl1pPr marL="0" marR="0" algn="l" defTabSz="1219200" rtl="0" eaLnBrk="1" fontAlgn="auto" latinLnBrk="0" hangingPunct="1">
              <a:lnSpc>
                <a:spcPct val="100000"/>
              </a:lnSpc>
              <a:buNone/>
              <a:defRPr kumimoji="0" lang="zh-CN" altLang="en-US" sz="8000" b="1" i="0" u="none" strike="noStrike" kern="1200" cap="none" spc="8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542759" y="5261263"/>
            <a:ext cx="3036983" cy="388848"/>
          </a:xfrm>
        </p:spPr>
        <p:txBody>
          <a:bodyPr lIns="90000" tIns="46800" rIns="90000" bIns="46800">
            <a:normAutofit/>
          </a:bodyPr>
          <a:lstStyle>
            <a:lvl1pPr marL="0" indent="0">
              <a:buNone/>
              <a:defRPr sz="1400" baseline="0">
                <a:solidFill>
                  <a:schemeClr val="tx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noProof="1"/>
              <a:t>单击此处编辑母版文本样式</a:t>
            </a:r>
            <a:endParaRPr lang="zh-CN" altLang="en-US" noProof="1"/>
          </a:p>
        </p:txBody>
      </p:sp>
      <p:sp>
        <p:nvSpPr>
          <p:cNvPr id="16" name="文本占位符 4"/>
          <p:cNvSpPr>
            <a:spLocks noGrp="1"/>
          </p:cNvSpPr>
          <p:nvPr>
            <p:ph type="body" sz="quarter" idx="14"/>
          </p:nvPr>
        </p:nvSpPr>
        <p:spPr>
          <a:xfrm>
            <a:off x="542759" y="5715240"/>
            <a:ext cx="3036983" cy="388848"/>
          </a:xfrm>
        </p:spPr>
        <p:txBody>
          <a:bodyPr lIns="90000" tIns="46800" rIns="90000" bIns="46800">
            <a:normAutofit/>
          </a:bodyPr>
          <a:lstStyle>
            <a:lvl1pPr marL="0" indent="0">
              <a:buNone/>
              <a:defRPr sz="1400" baseline="0">
                <a:solidFill>
                  <a:schemeClr val="tx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noProof="1"/>
              <a:t>单击此处编辑母版文本样式</a:t>
            </a:r>
            <a:endParaRPr lang="zh-CN" altLang="en-US" noProof="1"/>
          </a:p>
        </p:txBody>
      </p:sp>
      <p:sp>
        <p:nvSpPr>
          <p:cNvPr id="17" name="文本占位符 4"/>
          <p:cNvSpPr>
            <a:spLocks noGrp="1"/>
          </p:cNvSpPr>
          <p:nvPr>
            <p:ph type="body" sz="quarter" idx="15"/>
          </p:nvPr>
        </p:nvSpPr>
        <p:spPr>
          <a:xfrm>
            <a:off x="542759" y="3751343"/>
            <a:ext cx="4352400" cy="614623"/>
          </a:xfrm>
        </p:spPr>
        <p:txBody>
          <a:bodyPr lIns="90000" tIns="46800" rIns="90000" bIns="46800">
            <a:normAutofit/>
          </a:bodyPr>
          <a:lstStyle>
            <a:lvl1pPr marL="0" indent="0">
              <a:buNone/>
              <a:defRPr sz="2400" baseline="0">
                <a:solidFill>
                  <a:schemeClr val="tx1"/>
                </a:solidFill>
                <a:latin typeface="Arial" panose="020B0604020202020204" pitchFamily="34" charset="0"/>
                <a:ea typeface="微软雅黑" panose="020B0503020204020204" pitchFamily="34" charset="-122"/>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11525250" y="6191250"/>
            <a:ext cx="666750" cy="6667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719138" cy="719138"/>
            <a:chOff x="0" y="0"/>
            <a:chExt cx="718743" cy="718743"/>
          </a:xfrm>
        </p:grpSpPr>
        <p:sp>
          <p:nvSpPr>
            <p:cNvPr id="10" name="稻壳儿春秋广告/盗版必究        原创来源：http://chn.docer.com/works?userid=199329941#!/work_time"/>
            <p:cNvSpPr/>
            <p:nvPr>
              <p:custDataLst>
                <p:tags r:id="rId3"/>
              </p:custDataLst>
            </p:nvPr>
          </p:nvSpPr>
          <p:spPr>
            <a:xfrm>
              <a:off x="571186" y="571186"/>
              <a:ext cx="147557" cy="14755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1186" cy="571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92100" y="304800"/>
            <a:ext cx="11607800" cy="62499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476250" y="457200"/>
            <a:ext cx="268288" cy="26828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11741150" y="6394450"/>
            <a:ext cx="315913" cy="317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7" name="内容占位符 6"/>
          <p:cNvSpPr>
            <a:spLocks noGrp="1"/>
          </p:cNvSpPr>
          <p:nvPr>
            <p:ph sz="quarter" idx="13"/>
          </p:nvPr>
        </p:nvSpPr>
        <p:spPr>
          <a:xfrm>
            <a:off x="1281113" y="2163868"/>
            <a:ext cx="9626600" cy="3445625"/>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4824413" cy="6865938"/>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11593513" y="6259513"/>
            <a:ext cx="598488" cy="5984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719138" cy="719138"/>
            <a:chOff x="0" y="0"/>
            <a:chExt cx="718743" cy="718743"/>
          </a:xfrm>
        </p:grpSpPr>
        <p:sp>
          <p:nvSpPr>
            <p:cNvPr id="11" name="稻壳儿春秋广告/盗版必究        原创来源：http://chn.docer.com/works?userid=199329941#!/work_time"/>
            <p:cNvSpPr/>
            <p:nvPr>
              <p:custDataLst>
                <p:tags r:id="rId4"/>
              </p:custDataLst>
            </p:nvPr>
          </p:nvSpPr>
          <p:spPr>
            <a:xfrm>
              <a:off x="571186" y="571186"/>
              <a:ext cx="147557" cy="14755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1186" cy="571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583200" y="770495"/>
            <a:ext cx="3960000" cy="882109"/>
          </a:xfrm>
        </p:spPr>
        <p:txBody>
          <a:bodyPr anchor="ctr"/>
          <a:lstStyle>
            <a:lvl1pPr>
              <a:defRPr sz="36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586800" y="1764218"/>
            <a:ext cx="3956400" cy="4093705"/>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5101200" y="770034"/>
            <a:ext cx="6480000" cy="5088565"/>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12192000" cy="266541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719138" cy="719138"/>
            <a:chOff x="0" y="0"/>
            <a:chExt cx="718743" cy="718743"/>
          </a:xfrm>
        </p:grpSpPr>
        <p:sp>
          <p:nvSpPr>
            <p:cNvPr id="10" name="稻壳儿春秋广告/盗版必究        原创来源：http://chn.docer.com/works?userid=199329941#!/work_time"/>
            <p:cNvSpPr/>
            <p:nvPr>
              <p:custDataLst>
                <p:tags r:id="rId3"/>
              </p:custDataLst>
            </p:nvPr>
          </p:nvSpPr>
          <p:spPr>
            <a:xfrm>
              <a:off x="571186" y="571186"/>
              <a:ext cx="147557" cy="14755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1186" cy="571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11593513" y="6259513"/>
            <a:ext cx="598488" cy="5984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612000" y="781296"/>
            <a:ext cx="10976400" cy="626477"/>
          </a:xfrm>
        </p:spPr>
        <p:txBody>
          <a:bodyPr anchor="ctr"/>
          <a:lstStyle>
            <a:lvl1pPr algn="ctr">
              <a:defRPr sz="36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612000" y="1659806"/>
            <a:ext cx="10975975" cy="828103"/>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612775" y="2808347"/>
            <a:ext cx="10965600" cy="34312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5029200"/>
            <a:ext cx="12192000" cy="1828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11593513" y="0"/>
            <a:ext cx="598488" cy="5984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604800" y="669683"/>
            <a:ext cx="10976400" cy="565269"/>
          </a:xfrm>
        </p:spPr>
        <p:txBody>
          <a:bodyPr anchor="ctr"/>
          <a:lstStyle>
            <a:lvl1pPr algn="ctr">
              <a:defRPr sz="32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604837" y="1681409"/>
            <a:ext cx="10990800" cy="3211596"/>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594000" y="5181040"/>
            <a:ext cx="11001600" cy="1011725"/>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90500" y="271463"/>
            <a:ext cx="373063" cy="3714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11691938" y="6361113"/>
            <a:ext cx="500063" cy="4968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579600" y="237629"/>
            <a:ext cx="11037600" cy="442019"/>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579600" y="1663406"/>
            <a:ext cx="5342400" cy="2894757"/>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6242400" y="1663406"/>
            <a:ext cx="5367600" cy="2894757"/>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572400" y="4817395"/>
            <a:ext cx="5342400" cy="781296"/>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6253200" y="4813795"/>
            <a:ext cx="5367600" cy="781296"/>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3303588" y="0"/>
            <a:ext cx="7362825" cy="68580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90500" y="222250"/>
            <a:ext cx="373063"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557213" y="595313"/>
            <a:ext cx="146050" cy="14605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958850"/>
            <a:ext cx="12192000" cy="4940300"/>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800" b="1"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522800" y="1339366"/>
            <a:ext cx="9144000" cy="2387095"/>
          </a:xfrm>
        </p:spPr>
        <p:txBody>
          <a:bodyPr anchor="b">
            <a:normAutofit/>
          </a:bodyPr>
          <a:lstStyle>
            <a:lvl1pPr algn="ctr">
              <a:defRPr sz="60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1522413" y="3863278"/>
            <a:ext cx="9144000" cy="1656204"/>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881063" y="6350000"/>
            <a:ext cx="2698750"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4116388" y="6350000"/>
            <a:ext cx="3959225" cy="317500"/>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8610600" y="6350000"/>
            <a:ext cx="2700338" cy="317500"/>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508000" y="1143000"/>
            <a:ext cx="5486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6197600" y="1143000"/>
            <a:ext cx="54864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vert="horz" wrap="square" lIns="182562" tIns="46038" rIns="182562" bIns="46038"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Pct val="75000"/>
              <a:buFont typeface="Wingdings" panose="05000000000000000000" pitchFamily="2" charset="2"/>
              <a:buNone/>
              <a:defRPr/>
            </a:pPr>
            <a:endParaRPr kumimoji="0" lang="zh-CN" altLang="en-US" sz="3200" b="1" i="0" u="none" strike="noStrike" kern="0" cap="none" spc="0" normalizeH="0" baseline="0" noProof="0">
              <a:ln>
                <a:noFill/>
              </a:ln>
              <a:solidFill>
                <a:schemeClr val="bg2"/>
              </a:solidFill>
              <a:effectLst/>
              <a:uLnTx/>
              <a:uFillTx/>
              <a:latin typeface="+mn-lt"/>
              <a:ea typeface="+mn-ea"/>
              <a:cs typeface="+mn-cs"/>
            </a:endParaRP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Rectangle 2"/>
          <p:cNvSpPr>
            <a:spLocks noGrp="1"/>
          </p:cNvSpPr>
          <p:nvPr>
            <p:ph type="title"/>
          </p:nvPr>
        </p:nvSpPr>
        <p:spPr>
          <a:xfrm>
            <a:off x="1531938" y="354013"/>
            <a:ext cx="10144125" cy="560387"/>
          </a:xfrm>
          <a:prstGeom prst="rect">
            <a:avLst/>
          </a:prstGeom>
          <a:solidFill>
            <a:srgbClr val="005B88"/>
          </a:solidFill>
          <a:ln w="12700" cap="flat" cmpd="sng">
            <a:solidFill>
              <a:schemeClr val="tx1"/>
            </a:solidFill>
            <a:prstDash val="solid"/>
            <a:miter/>
            <a:headEnd type="none" w="med" len="med"/>
            <a:tailEnd type="none" w="med" len="med"/>
          </a:ln>
          <a:effectLst>
            <a:outerShdw dist="107763" dir="2699999" algn="ctr" rotWithShape="0">
              <a:schemeClr val="bg2"/>
            </a:outerShdw>
          </a:effectLst>
        </p:spPr>
        <p:txBody>
          <a:bodyPr lIns="90488" tIns="44450" rIns="90488" bIns="44450"/>
          <a:p>
            <a:pPr lvl="0"/>
            <a:r>
              <a:rPr lang="zh-CN" altLang="zh-CN" dirty="0"/>
              <a:t>Click to edit Master title style</a:t>
            </a:r>
            <a:endParaRPr lang="zh-CN" altLang="zh-CN" dirty="0"/>
          </a:p>
        </p:txBody>
      </p:sp>
      <p:sp>
        <p:nvSpPr>
          <p:cNvPr id="1027" name="Rectangle 3"/>
          <p:cNvSpPr>
            <a:spLocks noGrp="1"/>
          </p:cNvSpPr>
          <p:nvPr>
            <p:ph type="body"/>
          </p:nvPr>
        </p:nvSpPr>
        <p:spPr>
          <a:xfrm>
            <a:off x="508000" y="1143000"/>
            <a:ext cx="11176000" cy="4800600"/>
          </a:xfrm>
          <a:prstGeom prst="rect">
            <a:avLst/>
          </a:prstGeom>
          <a:noFill/>
          <a:ln w="9525">
            <a:noFill/>
          </a:ln>
        </p:spPr>
        <p:txBody>
          <a:bodyPr lIns="182562" tIns="46038" rIns="182562" bIns="46038"/>
          <a:p>
            <a:pPr lvl="0"/>
            <a:r>
              <a:rPr lang="zh-CN" altLang="zh-CN" dirty="0"/>
              <a:t>Click to edit Master text styles</a:t>
            </a:r>
            <a:endParaRPr lang="zh-CN" altLang="zh-CN" dirty="0"/>
          </a:p>
          <a:p>
            <a:pPr lvl="1"/>
            <a:r>
              <a:rPr lang="zh-CN" altLang="zh-CN" dirty="0"/>
              <a:t>Second Level</a:t>
            </a:r>
            <a:endParaRPr lang="zh-CN" altLang="zh-CN" dirty="0"/>
          </a:p>
          <a:p>
            <a:pPr lvl="2"/>
            <a:r>
              <a:rPr lang="zh-CN" altLang="zh-CN" dirty="0"/>
              <a:t>Third Level</a:t>
            </a:r>
            <a:endParaRPr lang="zh-CN" altLang="zh-CN" dirty="0"/>
          </a:p>
          <a:p>
            <a:pPr lvl="3"/>
            <a:r>
              <a:rPr lang="zh-CN" altLang="zh-CN" dirty="0"/>
              <a:t>Fourth Level</a:t>
            </a:r>
            <a:endParaRPr lang="zh-CN" altLang="zh-CN" dirty="0"/>
          </a:p>
          <a:p>
            <a:pPr lvl="4"/>
            <a:r>
              <a:rPr lang="zh-CN" altLang="zh-CN" dirty="0"/>
              <a:t>Fifth Level</a:t>
            </a:r>
            <a:endParaRPr lang="zh-CN" altLang="zh-CN" dirty="0"/>
          </a:p>
        </p:txBody>
      </p:sp>
      <p:sp>
        <p:nvSpPr>
          <p:cNvPr id="1028" name="Text Box 4"/>
          <p:cNvSpPr txBox="1"/>
          <p:nvPr/>
        </p:nvSpPr>
        <p:spPr>
          <a:xfrm>
            <a:off x="101600" y="6430963"/>
            <a:ext cx="1016000" cy="274637"/>
          </a:xfrm>
          <a:prstGeom prst="rect">
            <a:avLst/>
          </a:prstGeom>
          <a:noFill/>
          <a:ln w="9525">
            <a:noFill/>
          </a:ln>
        </p:spPr>
        <p:txBody>
          <a:bodyPr>
            <a:spAutoFit/>
          </a:bodyPr>
          <a:p>
            <a:pPr lvl="0" eaLnBrk="1" hangingPunct="1">
              <a:spcBef>
                <a:spcPct val="50000"/>
              </a:spcBef>
            </a:pPr>
            <a:r>
              <a:rPr lang="zh-CN" altLang="en-US" sz="1200" dirty="0">
                <a:latin typeface="Arial" panose="020B0604020202020204" pitchFamily="34" charset="0"/>
              </a:rPr>
              <a:t> </a:t>
            </a:r>
            <a:r>
              <a:rPr lang="en-US" altLang="zh-CN" sz="1200" dirty="0">
                <a:latin typeface="Arial" panose="020B0604020202020204" pitchFamily="34" charset="0"/>
              </a:rPr>
              <a:t>7-</a:t>
            </a:r>
            <a:fld id="{9A0DB2DC-4C9A-4742-B13C-FB6460FD3503}" type="slidenum">
              <a:rPr lang="en-US" altLang="zh-CN" sz="1200" dirty="0">
                <a:latin typeface="Arial" panose="020B0604020202020204" pitchFamily="34" charset="0"/>
              </a:rPr>
            </a:fld>
            <a:endParaRPr lang="en-US" altLang="zh-CN" sz="1200"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r"/>
  </p:transition>
  <p:hf sldNum="0" hdr="0" ftr="0" dt="0"/>
  <p:txStyles>
    <p:titleStyle>
      <a:lvl1pPr marL="109855" indent="-109855" algn="ctr" rtl="0" eaLnBrk="0" fontAlgn="base" hangingPunct="0">
        <a:spcBef>
          <a:spcPct val="0"/>
        </a:spcBef>
        <a:spcAft>
          <a:spcPct val="0"/>
        </a:spcAft>
        <a:defRPr sz="3000" b="1">
          <a:solidFill>
            <a:schemeClr val="bg1"/>
          </a:solidFill>
          <a:latin typeface="+mj-lt"/>
          <a:ea typeface="+mj-ea"/>
          <a:cs typeface="+mj-cs"/>
        </a:defRPr>
      </a:lvl1pPr>
      <a:lvl2pPr marL="109855" indent="-109855" algn="ctr" rtl="0" eaLnBrk="0" fontAlgn="base" hangingPunct="0">
        <a:spcBef>
          <a:spcPct val="0"/>
        </a:spcBef>
        <a:spcAft>
          <a:spcPct val="0"/>
        </a:spcAft>
        <a:defRPr sz="3000" b="1">
          <a:solidFill>
            <a:schemeClr val="bg1"/>
          </a:solidFill>
          <a:latin typeface="Arial" panose="020B0604020202020204" pitchFamily="34" charset="0"/>
        </a:defRPr>
      </a:lvl2pPr>
      <a:lvl3pPr marL="109855" indent="-109855" algn="ctr" rtl="0" eaLnBrk="0" fontAlgn="base" hangingPunct="0">
        <a:spcBef>
          <a:spcPct val="0"/>
        </a:spcBef>
        <a:spcAft>
          <a:spcPct val="0"/>
        </a:spcAft>
        <a:defRPr sz="3000" b="1">
          <a:solidFill>
            <a:schemeClr val="bg1"/>
          </a:solidFill>
          <a:latin typeface="Arial" panose="020B0604020202020204" pitchFamily="34" charset="0"/>
        </a:defRPr>
      </a:lvl3pPr>
      <a:lvl4pPr marL="109855" indent="-109855" algn="ctr" rtl="0" eaLnBrk="0" fontAlgn="base" hangingPunct="0">
        <a:spcBef>
          <a:spcPct val="0"/>
        </a:spcBef>
        <a:spcAft>
          <a:spcPct val="0"/>
        </a:spcAft>
        <a:defRPr sz="3000" b="1">
          <a:solidFill>
            <a:schemeClr val="bg1"/>
          </a:solidFill>
          <a:latin typeface="Arial" panose="020B0604020202020204" pitchFamily="34" charset="0"/>
        </a:defRPr>
      </a:lvl4pPr>
      <a:lvl5pPr marL="109855" indent="-109855" algn="ctr" rtl="0" eaLnBrk="0" fontAlgn="base" hangingPunct="0">
        <a:spcBef>
          <a:spcPct val="0"/>
        </a:spcBef>
        <a:spcAft>
          <a:spcPct val="0"/>
        </a:spcAft>
        <a:defRPr sz="3000" b="1">
          <a:solidFill>
            <a:schemeClr val="bg1"/>
          </a:solidFill>
          <a:latin typeface="Arial" panose="020B0604020202020204" pitchFamily="34" charset="0"/>
        </a:defRPr>
      </a:lvl5pPr>
      <a:lvl6pPr marL="567055" indent="-109855" algn="ctr" rtl="0" eaLnBrk="0" fontAlgn="base" hangingPunct="0">
        <a:spcBef>
          <a:spcPct val="0"/>
        </a:spcBef>
        <a:spcAft>
          <a:spcPct val="0"/>
        </a:spcAft>
        <a:defRPr sz="3000" b="1">
          <a:solidFill>
            <a:schemeClr val="bg1"/>
          </a:solidFill>
          <a:latin typeface="Arial" panose="020B0604020202020204" pitchFamily="34" charset="0"/>
        </a:defRPr>
      </a:lvl6pPr>
      <a:lvl7pPr marL="1024255" indent="-109855" algn="ctr" rtl="0" eaLnBrk="0" fontAlgn="base" hangingPunct="0">
        <a:spcBef>
          <a:spcPct val="0"/>
        </a:spcBef>
        <a:spcAft>
          <a:spcPct val="0"/>
        </a:spcAft>
        <a:defRPr sz="3000" b="1">
          <a:solidFill>
            <a:schemeClr val="bg1"/>
          </a:solidFill>
          <a:latin typeface="Arial" panose="020B0604020202020204" pitchFamily="34" charset="0"/>
        </a:defRPr>
      </a:lvl7pPr>
      <a:lvl8pPr marL="1481455" indent="-109855" algn="ctr" rtl="0" eaLnBrk="0" fontAlgn="base" hangingPunct="0">
        <a:spcBef>
          <a:spcPct val="0"/>
        </a:spcBef>
        <a:spcAft>
          <a:spcPct val="0"/>
        </a:spcAft>
        <a:defRPr sz="3000" b="1">
          <a:solidFill>
            <a:schemeClr val="bg1"/>
          </a:solidFill>
          <a:latin typeface="Arial" panose="020B0604020202020204" pitchFamily="34" charset="0"/>
        </a:defRPr>
      </a:lvl8pPr>
      <a:lvl9pPr marL="1938655" indent="-109855" algn="ctr" rtl="0" eaLnBrk="0" fontAlgn="base" hangingPunct="0">
        <a:spcBef>
          <a:spcPct val="0"/>
        </a:spcBef>
        <a:spcAft>
          <a:spcPct val="0"/>
        </a:spcAft>
        <a:defRPr sz="30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accent2"/>
        </a:buClr>
        <a:buSzPct val="75000"/>
        <a:buFont typeface="Wingdings" panose="05000000000000000000" pitchFamily="2" charset="2"/>
        <a:buChar char="l"/>
        <a:defRPr sz="2800" b="1">
          <a:solidFill>
            <a:schemeClr val="bg2"/>
          </a:solidFill>
          <a:latin typeface="+mn-lt"/>
          <a:ea typeface="+mn-ea"/>
          <a:cs typeface="+mn-cs"/>
        </a:defRPr>
      </a:lvl1pPr>
      <a:lvl2pPr marL="742950" indent="-285750" algn="l" rtl="0" eaLnBrk="0" fontAlgn="base" hangingPunct="0">
        <a:spcBef>
          <a:spcPct val="20000"/>
        </a:spcBef>
        <a:spcAft>
          <a:spcPct val="0"/>
        </a:spcAft>
        <a:buClr>
          <a:schemeClr val="accent2"/>
        </a:buClr>
        <a:buSzPct val="75000"/>
        <a:buFont typeface="Wingdings" panose="05000000000000000000" pitchFamily="2" charset="2"/>
        <a:buChar char="l"/>
        <a:defRPr sz="2400" b="1">
          <a:solidFill>
            <a:schemeClr val="bg2"/>
          </a:solidFill>
          <a:latin typeface="+mn-lt"/>
        </a:defRPr>
      </a:lvl2pPr>
      <a:lvl3pPr marL="1143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3pPr>
      <a:lvl4pPr marL="16002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4pPr>
      <a:lvl5pPr marL="20574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5pPr>
      <a:lvl6pPr marL="25146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6pPr>
      <a:lvl7pPr marL="29718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7pPr>
      <a:lvl8pPr marL="34290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8pPr>
      <a:lvl9pPr marL="3886200" indent="-228600" algn="l" rtl="0" eaLnBrk="0" fontAlgn="base" hangingPunct="0">
        <a:spcBef>
          <a:spcPct val="20000"/>
        </a:spcBef>
        <a:spcAft>
          <a:spcPct val="0"/>
        </a:spcAft>
        <a:buClr>
          <a:schemeClr val="accent2"/>
        </a:buClr>
        <a:buSzPct val="75000"/>
        <a:buFont typeface="Wingdings" panose="05000000000000000000" pitchFamily="2" charset="2"/>
        <a:buChar char="l"/>
        <a:defRPr sz="2000" b="1">
          <a:solidFill>
            <a:schemeClr val="bg2"/>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668338" y="442913"/>
            <a:ext cx="108553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668338" y="952500"/>
            <a:ext cx="10855325" cy="538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881063" y="6350000"/>
            <a:ext cx="2698750" cy="317500"/>
          </a:xfrm>
          <a:prstGeom prst="rect">
            <a:avLst/>
          </a:prstGeom>
        </p:spPr>
        <p:txBody>
          <a:bodyPr vert="horz" lIns="91440" tIns="45720" rIns="91440" bIns="45720" rtlCol="0" anchor="ctr">
            <a:normAutofit/>
          </a:bodyPr>
          <a:lstStyle>
            <a:lvl1pPr algn="l">
              <a:lnSpc>
                <a:spcPct val="120000"/>
              </a:lnSpc>
              <a:defRPr sz="12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4116388" y="6350000"/>
            <a:ext cx="3959225" cy="317500"/>
          </a:xfrm>
          <a:prstGeom prst="rect">
            <a:avLst/>
          </a:prstGeom>
        </p:spPr>
        <p:txBody>
          <a:bodyPr vert="horz" lIns="91440" tIns="45720" rIns="91440" bIns="45720" rtlCol="0" anchor="ctr">
            <a:normAutofit/>
          </a:bodyPr>
          <a:lstStyle>
            <a:lvl1pPr algn="ctr">
              <a:lnSpc>
                <a:spcPct val="120000"/>
              </a:lnSpc>
              <a:defRPr sz="12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1200" b="1"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8610600" y="6350000"/>
            <a:ext cx="2700338" cy="317500"/>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1"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rtl="0" eaLnBrk="0" fontAlgn="base" hangingPunct="0">
        <a:lnSpc>
          <a:spcPct val="120000"/>
        </a:lnSpc>
        <a:spcBef>
          <a:spcPct val="0"/>
        </a:spcBef>
        <a:spcAft>
          <a:spcPct val="0"/>
        </a:spcAft>
        <a:defRPr b="1" kern="1200" spc="267">
          <a:solidFill>
            <a:srgbClr val="262626"/>
          </a:solidFill>
          <a:latin typeface="Arial" panose="020B0604020202020204" pitchFamily="34" charset="0"/>
          <a:ea typeface="微软雅黑" panose="020B0503020204020204" pitchFamily="34" charset="-122"/>
          <a:cs typeface="+mj-cs"/>
        </a:defRPr>
      </a:lvl1pPr>
      <a:lvl2pPr algn="l"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609600" algn="l" defTabSz="9144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1219200" algn="l" defTabSz="9144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828800" algn="l" defTabSz="9144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2438400" algn="l" defTabSz="9144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228600" indent="-228600" algn="l" rtl="0" eaLnBrk="0" fontAlgn="base" hangingPunct="0">
        <a:lnSpc>
          <a:spcPct val="120000"/>
        </a:lnSpc>
        <a:spcBef>
          <a:spcPct val="0"/>
        </a:spcBef>
        <a:spcAft>
          <a:spcPts val="1340"/>
        </a:spcAft>
        <a:buFont typeface="Arial" panose="020B0604020202020204" pitchFamily="34" charset="0"/>
        <a:buChar char="•"/>
        <a:defRPr sz="1600" kern="1200" spc="200">
          <a:solidFill>
            <a:srgbClr val="262626"/>
          </a:solidFill>
          <a:latin typeface="Arial" panose="020B0604020202020204" pitchFamily="34" charset="0"/>
          <a:ea typeface="微软雅黑" panose="020B0503020204020204" pitchFamily="34" charset="-122"/>
          <a:cs typeface="+mn-cs"/>
        </a:defRPr>
      </a:lvl1pPr>
      <a:lvl2pPr marL="685800" indent="-228600" algn="l" rtl="0" eaLnBrk="0" fontAlgn="base" hangingPunct="0">
        <a:lnSpc>
          <a:spcPct val="120000"/>
        </a:lnSpc>
        <a:spcBef>
          <a:spcPct val="0"/>
        </a:spcBef>
        <a:spcAft>
          <a:spcPts val="1340"/>
        </a:spcAft>
        <a:buFont typeface="Arial" panose="020B0604020202020204" pitchFamily="34" charset="0"/>
        <a:buChar char="•"/>
        <a:tabLst>
          <a:tab pos="1607820" algn="l"/>
        </a:tabLst>
        <a:defRPr sz="1600" kern="1200" spc="200">
          <a:solidFill>
            <a:srgbClr val="262626"/>
          </a:solidFill>
          <a:latin typeface="Arial" panose="020B0604020202020204" pitchFamily="34" charset="0"/>
          <a:ea typeface="微软雅黑" panose="020B0503020204020204" pitchFamily="34" charset="-122"/>
          <a:cs typeface="+mn-cs"/>
        </a:defRPr>
      </a:lvl2pPr>
      <a:lvl3pPr marL="1143000" indent="-228600" algn="l" rtl="0" eaLnBrk="0" fontAlgn="base" hangingPunct="0">
        <a:lnSpc>
          <a:spcPct val="120000"/>
        </a:lnSpc>
        <a:spcBef>
          <a:spcPct val="0"/>
        </a:spcBef>
        <a:spcAft>
          <a:spcPts val="1340"/>
        </a:spcAft>
        <a:buFont typeface="Arial" panose="020B0604020202020204" pitchFamily="34" charset="0"/>
        <a:buChar char="•"/>
        <a:tabLst>
          <a:tab pos="1607820" algn="l"/>
        </a:tabLst>
        <a:defRPr sz="1600" kern="1200" spc="200">
          <a:solidFill>
            <a:srgbClr val="262626"/>
          </a:solidFill>
          <a:latin typeface="Arial" panose="020B0604020202020204" pitchFamily="34" charset="0"/>
          <a:ea typeface="微软雅黑" panose="020B0503020204020204" pitchFamily="34" charset="-122"/>
          <a:cs typeface="+mn-cs"/>
        </a:defRPr>
      </a:lvl3pPr>
      <a:lvl4pPr marL="1600200" indent="-228600" algn="l" rtl="0" eaLnBrk="0" fontAlgn="base" hangingPunct="0">
        <a:lnSpc>
          <a:spcPct val="120000"/>
        </a:lnSpc>
        <a:spcBef>
          <a:spcPct val="0"/>
        </a:spcBef>
        <a:spcAft>
          <a:spcPts val="1340"/>
        </a:spcAft>
        <a:buFont typeface="Arial" panose="020B0604020202020204" pitchFamily="34" charset="0"/>
        <a:buChar char="•"/>
        <a:tabLst>
          <a:tab pos="1607820" algn="l"/>
        </a:tabLst>
        <a:defRPr sz="1600" kern="1200" spc="200">
          <a:solidFill>
            <a:srgbClr val="262626"/>
          </a:solidFill>
          <a:latin typeface="Arial" panose="020B0604020202020204" pitchFamily="34" charset="0"/>
          <a:ea typeface="微软雅黑" panose="020B0503020204020204" pitchFamily="34" charset="-122"/>
          <a:cs typeface="+mn-cs"/>
        </a:defRPr>
      </a:lvl4pPr>
      <a:lvl5pPr marL="2057400" indent="-228600" algn="l" rtl="0" eaLnBrk="0" fontAlgn="base" hangingPunct="0">
        <a:lnSpc>
          <a:spcPct val="120000"/>
        </a:lnSpc>
        <a:spcBef>
          <a:spcPct val="0"/>
        </a:spcBef>
        <a:spcAft>
          <a:spcPts val="1340"/>
        </a:spcAft>
        <a:buFont typeface="Arial" panose="020B0604020202020204" pitchFamily="34" charset="0"/>
        <a:buChar char="•"/>
        <a:tabLst>
          <a:tab pos="1607820" algn="l"/>
        </a:tabLst>
        <a:defRPr sz="1600" kern="1200" spc="200">
          <a:solidFill>
            <a:srgbClr val="262626"/>
          </a:solidFill>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image" Target="../media/image7.pn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4" Type="http://schemas.openxmlformats.org/officeDocument/2006/relationships/notesSlide" Target="../notesSlides/notesSlide1.xml"/><Relationship Id="rId13" Type="http://schemas.openxmlformats.org/officeDocument/2006/relationships/slideLayout" Target="../slideLayouts/slideLayout17.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1.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image" Target="../media/image12.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8.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22.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矩形 29"/>
          <p:cNvSpPr>
            <a:spLocks noChangeArrowheads="1"/>
          </p:cNvSpPr>
          <p:nvPr/>
        </p:nvSpPr>
        <p:spPr bwMode="auto">
          <a:xfrm>
            <a:off x="4452938" y="5002213"/>
            <a:ext cx="3429000" cy="971550"/>
          </a:xfrm>
          <a:prstGeom prst="rect">
            <a:avLst/>
          </a:prstGeom>
          <a:no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35" b="1"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21507" name="矩形 26"/>
          <p:cNvSpPr>
            <a:spLocks noChangeArrowheads="1"/>
          </p:cNvSpPr>
          <p:nvPr/>
        </p:nvSpPr>
        <p:spPr bwMode="auto">
          <a:xfrm>
            <a:off x="1524000" y="2071688"/>
            <a:ext cx="9144000" cy="1858963"/>
          </a:xfrm>
          <a:prstGeom prst="rect">
            <a:avLst/>
          </a:prstGeom>
          <a:solidFill>
            <a:srgbClr val="0049CF"/>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35" b="1" i="0" u="none" strike="noStrike" kern="1200" cap="none" spc="0" normalizeH="0" baseline="0" noProof="0">
              <a:ln>
                <a:noFill/>
              </a:ln>
              <a:solidFill>
                <a:srgbClr val="94634C"/>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21508" name="TextBox 5" hidden="1"/>
          <p:cNvSpPr>
            <a:spLocks noChangeArrowheads="1"/>
          </p:cNvSpPr>
          <p:nvPr/>
        </p:nvSpPr>
        <p:spPr bwMode="auto">
          <a:xfrm>
            <a:off x="3462338" y="1954213"/>
            <a:ext cx="1943100" cy="112713"/>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35"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09" name="矩形 6" hidden="1"/>
          <p:cNvSpPr>
            <a:spLocks noChangeArrowheads="1"/>
          </p:cNvSpPr>
          <p:nvPr/>
        </p:nvSpPr>
        <p:spPr bwMode="auto">
          <a:xfrm>
            <a:off x="3462338" y="3027363"/>
            <a:ext cx="1473200" cy="112713"/>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35"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10" name="矩形 7" hidden="1"/>
          <p:cNvSpPr>
            <a:spLocks noChangeArrowheads="1"/>
          </p:cNvSpPr>
          <p:nvPr/>
        </p:nvSpPr>
        <p:spPr bwMode="auto">
          <a:xfrm>
            <a:off x="3535363" y="4241800"/>
            <a:ext cx="1470025" cy="112713"/>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35"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11" name="矩形 8" hidden="1"/>
          <p:cNvSpPr>
            <a:spLocks noChangeArrowheads="1"/>
          </p:cNvSpPr>
          <p:nvPr/>
        </p:nvSpPr>
        <p:spPr bwMode="auto">
          <a:xfrm>
            <a:off x="3535363" y="5526088"/>
            <a:ext cx="1470025" cy="112713"/>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 b="1"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35" b="1"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12" name="TextBox 27"/>
          <p:cNvSpPr>
            <a:spLocks noChangeArrowheads="1"/>
          </p:cNvSpPr>
          <p:nvPr/>
        </p:nvSpPr>
        <p:spPr bwMode="auto">
          <a:xfrm>
            <a:off x="3028950" y="2489200"/>
            <a:ext cx="6456363" cy="995363"/>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r>
              <a:rPr kumimoji="0" lang="zh-CN" altLang="en-US" sz="135"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sym typeface="宋体" panose="02010600030101010101" pitchFamily="2" charset="-122"/>
              </a:rPr>
              <a:t>  </a:t>
            </a:r>
            <a:r>
              <a:rPr kumimoji="0" lang="en-US" altLang="zh-CN" sz="5865"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5865"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高级财务会计</a:t>
            </a:r>
            <a:r>
              <a:rPr kumimoji="0" lang="en-US" altLang="zh-CN" sz="5865"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endParaRPr kumimoji="0" lang="zh-CN" altLang="en-US" sz="5865"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21513" name="TextBox 28"/>
          <p:cNvSpPr>
            <a:spLocks noChangeArrowheads="1"/>
          </p:cNvSpPr>
          <p:nvPr/>
        </p:nvSpPr>
        <p:spPr bwMode="auto">
          <a:xfrm>
            <a:off x="4948238" y="5002213"/>
            <a:ext cx="3524250" cy="984250"/>
          </a:xfrm>
          <a:prstGeom prst="rect">
            <a:avLst/>
          </a:prstGeom>
          <a:no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1865"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主编：张倩</a:t>
            </a:r>
            <a:endParaRPr kumimoji="0" lang="en-US" altLang="zh-CN" sz="1865"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a:p>
            <a:pPr marL="0" marR="0" lvl="0" indent="0" algn="l" defTabSz="914400" rtl="0" eaLnBrk="0" fontAlgn="base" latinLnBrk="0" hangingPunct="0">
              <a:lnSpc>
                <a:spcPct val="150000"/>
              </a:lnSpc>
              <a:spcBef>
                <a:spcPct val="0"/>
              </a:spcBef>
              <a:spcAft>
                <a:spcPct val="0"/>
              </a:spcAft>
              <a:buClrTx/>
              <a:buSzTx/>
              <a:buFont typeface="Arial" panose="020B0604020202020204" pitchFamily="34" charset="0"/>
              <a:buNone/>
              <a:defRPr/>
            </a:pPr>
            <a:r>
              <a:rPr kumimoji="0" lang="zh-CN" altLang="en-US" sz="1865"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副主编</a:t>
            </a:r>
            <a:r>
              <a:rPr kumimoji="0" lang="zh-CN" altLang="en-US" sz="1865" b="1"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邓芬、胡诗偲、凌雁</a:t>
            </a:r>
            <a:endParaRPr kumimoji="0" lang="zh-CN" altLang="en-US" sz="20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noChangeArrowheads="1"/>
          </p:cNvSpPr>
          <p:nvPr>
            <p:ph sz="quarter" idx="13"/>
          </p:nvPr>
        </p:nvSpPr>
        <p:spPr>
          <a:xfrm>
            <a:off x="1144270" y="1844675"/>
            <a:ext cx="10050780" cy="3446780"/>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收入和销售成本。然而，从企业集团整体的角度来看，存货只对外销售了一次，应当确认的销售收入只能是内部购买方销售该存货的销售收入，而应当确认的销售成本只能是内部销售方销售该存货的销售成本。因此，应当抵销内部销售方的销售收入和内部购买方的销售成本，即应当借记“主营业务收入”并贷记“主营业务成本”。</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公司拥有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％的股份。</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公司将</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元购入的存货以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元的价格销售给</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公司在当期将该存货全部对外出售，其销售收入为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元。假设上述销售均为现销且暂不考虑税金。要求：编制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2019</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年合并工作底稿上的内部存货交易抵销分录。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解析：对于这笔内部存货交易事项，</a:t>
            </a:r>
            <a:r>
              <a:rPr kumimoji="0" lang="en-US" altLang="zh-CN"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P</a:t>
            </a: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公司和</a:t>
            </a:r>
            <a:r>
              <a:rPr kumimoji="0" lang="en-US" altLang="zh-CN"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S</a:t>
            </a: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公司各自账面上的记录如表</a:t>
            </a:r>
            <a:r>
              <a:rPr kumimoji="0" lang="en-US" altLang="zh-CN"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7-1</a:t>
            </a: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所示：</a:t>
            </a:r>
            <a:endPar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表</a:t>
            </a:r>
            <a:r>
              <a:rPr kumimoji="0" lang="en-US" altLang="zh-CN"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7-1                                                                  </a:t>
            </a:r>
            <a:r>
              <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单位：元</a:t>
            </a:r>
            <a:endParaRPr kumimoji="0" lang="en-US" altLang="zh-CN"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1600" b="0" i="0" u="none" strike="noStrike" kern="1200" cap="none" spc="20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pic>
        <p:nvPicPr>
          <p:cNvPr id="31748" name="图片 3"/>
          <p:cNvPicPr>
            <a:picLocks noChangeAspect="1"/>
          </p:cNvPicPr>
          <p:nvPr/>
        </p:nvPicPr>
        <p:blipFill>
          <a:blip r:embed="rId1"/>
          <a:stretch>
            <a:fillRect/>
          </a:stretch>
        </p:blipFill>
        <p:spPr>
          <a:xfrm>
            <a:off x="1344613" y="3068638"/>
            <a:ext cx="8591550" cy="2901950"/>
          </a:xfrm>
          <a:prstGeom prst="rect">
            <a:avLst/>
          </a:prstGeom>
          <a:noFill/>
          <a:ln w="9525">
            <a:noFill/>
          </a:ln>
        </p:spPr>
      </p:pic>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eaLnBrk="0" fontAlgn="base" latinLnBrk="0" hangingPunct="0">
              <a:lnSpc>
                <a:spcPct val="130000"/>
              </a:lnSpc>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从整个企业集团角度来看，这笔内部存货交易事项相当于P公司将成本为   30 000元的存货以80 000元的价格对外销售。因此，在合并财务报表中应将重复记录的账户金额予以抵销，即在合并工作底稿中应作如下抵销分录：</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rPr>
              <a:t>    借：营业收入   </a:t>
            </a:r>
            <a:r>
              <a:rPr kumimoji="0" lang="en-US" altLang="zh-CN"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rPr>
              <a:t>贷：营业成本    </a:t>
            </a:r>
            <a:r>
              <a:rPr kumimoji="0" lang="en-US" altLang="zh-CN"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Times New Roman" panose="02020603050405020304" pitchFamily="18" charset="0"/>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noChangeArrowheads="1"/>
          </p:cNvSpPr>
          <p:nvPr>
            <p:ph sz="quarter" idx="13"/>
          </p:nvPr>
        </p:nvSpPr>
        <p:spPr>
          <a:xfrm>
            <a:off x="839788" y="1412875"/>
            <a:ext cx="11017250"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（二）内部购买的存货全部未实现对外销售</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0" marR="0" lvl="0" indent="558800" algn="l" defTabSz="914400" rtl="0" eaLnBrk="0" fontAlgn="base" latinLnBrk="0" hangingPunct="0">
              <a:lnSpc>
                <a:spcPct val="130000"/>
              </a:lnSpc>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《企业会计准则第33号——</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合并财务报表》准则规定：母公司与子公司、子公司相互之间销售商品，期末未实现对外销售而形成存货、固定资产、工程物质、在建工程、无形资产等资产的，在抵消销售商品的营业成本和营业收入的同时，应当将各项资产所包含的未实现内部销售损益予以抵销。</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eaLnBrk="0" fontAlgn="base" latinLnBrk="0" hangingPunct="0">
              <a:lnSpc>
                <a:spcPct val="130000"/>
              </a:lnSpc>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购买方购买的存货全部未对外销售时，内部销售方仍然确认了销售收人并结转了销售成本。从整个企业集团的角度来看，存货只是存放地点从内部销售方移至内部购买方，并没有发生存货的对外销售。因此，应当抵销内部销售方的内部销售收入和内部销售成本。同时，内部购买方以支付的价款作为该存货的入账价值，则存货的价值包含了内部销售方的销售毛利。从企业集团的角度看，存货存放地点的变换不应当增加存货的价值，因此，这部分销售毛利是未实现销售毛利，应当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26035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eaLnBrk="0" fontAlgn="base" latinLnBrk="0" hangingPunct="0">
              <a:lnSpc>
                <a:spcPct val="130000"/>
              </a:lnSpc>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【例7-2】承【例7-1】，假设S公司在当期全部未将该存货对外出售，即S公司当期期末存货中有50 000元是从P公司购入的存货。</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eaLnBrk="0" fontAlgn="base" latinLnBrk="0" hangingPunct="0">
              <a:lnSpc>
                <a:spcPct val="130000"/>
              </a:lnSpc>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解析：对于这笔内部存货交易事项，P公司和S公司各自账面上的记录如表7-2所示：</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2" name="图片 7"/>
          <p:cNvPicPr>
            <a:picLocks noChangeAspect="1"/>
          </p:cNvPicPr>
          <p:nvPr/>
        </p:nvPicPr>
        <p:blipFill>
          <a:blip r:embed="rId1"/>
          <a:stretch>
            <a:fillRect/>
          </a:stretch>
        </p:blipFill>
        <p:spPr>
          <a:xfrm>
            <a:off x="1416050" y="3933825"/>
            <a:ext cx="9321800" cy="1452563"/>
          </a:xfrm>
          <a:prstGeom prst="rect">
            <a:avLst/>
          </a:prstGeom>
          <a:noFill/>
          <a:ln w="9525">
            <a:noFill/>
          </a:ln>
        </p:spPr>
      </p:pic>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pic>
        <p:nvPicPr>
          <p:cNvPr id="35844" name="图片 5"/>
          <p:cNvPicPr>
            <a:picLocks noChangeAspect="1"/>
          </p:cNvPicPr>
          <p:nvPr/>
        </p:nvPicPr>
        <p:blipFill>
          <a:blip r:embed="rId2"/>
          <a:stretch>
            <a:fillRect/>
          </a:stretch>
        </p:blipFill>
        <p:spPr>
          <a:xfrm>
            <a:off x="1435100" y="1881188"/>
            <a:ext cx="9321800" cy="2579687"/>
          </a:xfrm>
          <a:prstGeom prst="rect">
            <a:avLst/>
          </a:prstGeom>
          <a:noFill/>
          <a:ln w="9525">
            <a:noFill/>
          </a:ln>
        </p:spPr>
      </p:pic>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noChangeArrowheads="1"/>
          </p:cNvSpPr>
          <p:nvPr>
            <p:ph sz="quarter" idx="13"/>
          </p:nvPr>
        </p:nvSpPr>
        <p:spPr>
          <a:xfrm>
            <a:off x="1343660" y="1705610"/>
            <a:ext cx="9792970" cy="3446780"/>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从企业集团整体角度来看，由于S公司本期全部未将从内部购买的存货出售，因而这笔内部存货交易事项相当于P公司将从外界购入的价值为30 000元的存货移至S公司，并未发生存货的销售。P公司记录的主营业务收入50 000元和主营业务成本30 000元均应进行抵消，同时还需要抵销S</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公司期末存货上的未实现销售损益20 000元。由此可以得出在合并工作底稿中的抵销分录，如下所示：</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借：营业收入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贷：营业成本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存货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sz="quarter" idx="13"/>
          </p:nvPr>
        </p:nvSpPr>
        <p:spPr>
          <a:xfrm>
            <a:off x="1281113" y="170021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 （三）内部购买的存货部分实现对外销售、部分形成期末存货</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当内部购买方购买的存货部分实现对外销售、部分形成期末存货时，内部销售方确认了全部的销售收入并结转了销售成本，内部购买方也确认了实现对外销售部分存货的销售收入并结转了相应的销售成本。从整个企业集团来看，对于已实现了对外销售部分的存货，在内部销售方和内部购买方的个别利润表中重复记录了销售收入和销售成本；对于形成期末存货的部分，由于这部分未对外销售的存货实质上只是存放地点从内部销售方移至内部购买方，并没有发生存货的销售，因此应当抵消内部销售方的内部销售收入和内部销售成本、内部购买方的存货上的未实现内部销售损益。</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假设</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公司在当期对外出售了该存货的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％，销售收入为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元，余下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％形成期末存货。</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解析：对于这笔内部存货交易事项，</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公司和</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公司各自账面上的记录如表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所示：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pic>
        <p:nvPicPr>
          <p:cNvPr id="39939" name="图片 3"/>
          <p:cNvPicPr>
            <a:picLocks noChangeAspect="1"/>
          </p:cNvPicPr>
          <p:nvPr/>
        </p:nvPicPr>
        <p:blipFill>
          <a:blip r:embed="rId1"/>
          <a:stretch>
            <a:fillRect/>
          </a:stretch>
        </p:blipFill>
        <p:spPr>
          <a:xfrm>
            <a:off x="1703388" y="1916113"/>
            <a:ext cx="9047162" cy="3446462"/>
          </a:xfrm>
          <a:prstGeom prst="rect">
            <a:avLst/>
          </a:prstGeom>
          <a:noFill/>
          <a:ln w="9525">
            <a:noFill/>
          </a:ln>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704850" y="2832100"/>
            <a:ext cx="10782300" cy="1193800"/>
          </a:xfrm>
        </p:spPr>
        <p:txBody>
          <a:bodyPr vert="horz" wrap="square" lIns="101600" tIns="38100" rIns="76200" bIns="38100" numCol="1" anchor="b" anchorCtr="0" compatLnSpc="1">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1200" cap="none" spc="267"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第七章 集团公司内部交易事项的处理</a:t>
            </a:r>
            <a:endParaRPr kumimoji="0" lang="zh-CN" altLang="zh-CN" sz="4800" b="1" i="0" u="none" strike="noStrike" kern="1200" cap="none" spc="267" normalizeH="0" baseline="0" noProof="0" dirty="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a:spLocks noGrp="1" noChangeArrowheads="1"/>
          </p:cNvSpPr>
          <p:nvPr>
            <p:ph sz="quarter" idx="13"/>
          </p:nvPr>
        </p:nvSpPr>
        <p:spPr>
          <a:xfrm>
            <a:off x="1343660" y="1916430"/>
            <a:ext cx="9720580" cy="4131945"/>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从整个企业集团角度来看，由于内部交易存货的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％已对外销售，企业集团应记录这</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％存货的对外销售，抵消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公司和</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公司对这部分存货的重复记录。另外，内部交易存货的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％尚未对外销售，因此从企业集团角度来看，这部分存货交易事项相当于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公司将从外界购入的存货移至</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公司，并未发生存货的销售，故无须作销货分录。由此可以得出在合并工作底稿中的抵销分录，如下所示：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借：营业收入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贷：营业成本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44 000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存货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mn-ea"/>
                <a:ea typeface="+mn-ea"/>
                <a:cs typeface="+mn-cs"/>
              </a:rPr>
              <a:t>二、以后各期内部存货交易的抵销</a:t>
            </a:r>
            <a:endParaRPr kumimoji="0" lang="zh-CN" altLang="en-US" sz="2665" b="1" i="0" u="none" strike="noStrike" kern="1200" cap="none" spc="200" normalizeH="0" baseline="0" noProof="0" dirty="0">
              <a:ln>
                <a:noFill/>
              </a:ln>
              <a:solidFill>
                <a:schemeClr val="tx1"/>
              </a:solidFill>
              <a:effectLst/>
              <a:uLnTx/>
              <a:uFillTx/>
              <a:latin typeface="+mn-ea"/>
              <a:ea typeface="+mn-ea"/>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以后年度连续编制合并财务报表时内部存货交易的抵销可以分为两个部分：一是期初存货所包含的未实现内部销售损益的抵销问题；二是以后年度当期内部存货交易的抵销问题。对于以后年度当期内部存货交易的抵销问题，可以比照上述“当期内部存货交易的抵销”部分所介绍的方法进行抵销，在此不再赘述。因此，本部分主要介绍期初存货所包含的未实现内部销售损益的抵销问题。</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在上期内部购进商品当期未全部售出而形成期末存货时，由于本期编制合并会计报表时是以母子公司本期个别会计报表为基础，而母公司和子公司个别财务报表中未实现内部销售利润是作为上期实现利润包括在期初未分配利润之中，因此，上期编制合并会计报表时抵销的内部购进存货中包含的未实现内部销售利润，也对本期的期初未分配利润产生影响。本期编制合并会计报表时必须在合并母子公司期初未分配利润的基础上，将上期抵销的未实现内部销售利润对本期期初未分配利润的影响予以抵销，调整本期期初未分配利润的数额。</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进一步假设</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公司出售了从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公司购入的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年年末尚未销售的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％存货，并且在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公司和</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公司之间没有发生内部存货交易。要求：编制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年合并工作底稿上的内部存货交易的抵销分录。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解析：由于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年内部存货交易的影响，</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年期初存货中包含了</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元未实现内部销售损益。</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公司出售期初存货后，期初存货所包含的未实现内部销售损益</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元就实现了。</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a:spLocks noGrp="1" noChangeArrowheads="1"/>
          </p:cNvSpPr>
          <p:nvPr>
            <p:ph sz="quarter" idx="13"/>
          </p:nvPr>
        </p:nvSpPr>
        <p:spPr>
          <a:xfrm>
            <a:off x="1178560" y="1844675"/>
            <a:ext cx="9998710" cy="3446780"/>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由于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公司期初存货多计</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元从而导致其主营业务成本多计</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元，因此必须在合并工作底稿中调整主营业务成本中多计的部分。同时，上期合并工作底稿中抵销了存货未实现内部销售损盖</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元，从而减少了上期的合并净利润和上期期末的合并未分配利润</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元，那么本期以母公司与子公司的个别所有者权益变动表中的期初未分配利润为基础计算的合并期初未分配利润，必然与上期的合并所有者权益变动表中的合并期末未分配利润间存在差额</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元，应予抵销。抵销分录为：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贷：营业成本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母公司与子公司之间、子公司相互之间的债权与债务项目，主要包括母公司与子公司之间、子公司之间的应收票据与应付票据、应收账款与应付账款、预付账款与预收账款、其他应收款与其他应付款等。从个别财务报表角度看，享有债权方将债权以资产列示，承担债务方将债务以负债列示。但从企业集团角度看，这种债权债务关系纯属企业集团内部的资金往来，并非企业集团的债权或债务。因此，在编制合并财务报表时，应当将内部的债权债务项目相互抵销，同时还应将因这种债权所计提的坏账准备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noChangeArrowheads="1"/>
          </p:cNvSpPr>
          <p:nvPr>
            <p:ph sz="quarter" idx="13"/>
          </p:nvPr>
        </p:nvSpPr>
        <p:spPr>
          <a:xfrm>
            <a:off x="1281430" y="1528445"/>
            <a:ext cx="9626600" cy="408241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mn-ea"/>
                <a:ea typeface="+mn-ea"/>
                <a:cs typeface="+mn-cs"/>
              </a:rPr>
              <a:t> 一、当期内部债权与债务关系的抵销</a:t>
            </a:r>
            <a:endParaRPr kumimoji="0" lang="zh-CN" altLang="en-US" sz="2665" b="1" i="0" u="none" strike="noStrike" kern="1200" cap="none" spc="200" normalizeH="0" baseline="0" noProof="0" dirty="0">
              <a:ln>
                <a:noFill/>
              </a:ln>
              <a:solidFill>
                <a:schemeClr val="tx1"/>
              </a:solidFill>
              <a:effectLst/>
              <a:uLnTx/>
              <a:uFillTx/>
              <a:latin typeface="+mn-ea"/>
              <a:ea typeface="+mn-ea"/>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7-5】P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公司是</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公司的母公司，并持有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的股份。</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年应收账款中有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元为应收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公司的内部应收账款，且应收账款按余额的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计提坏账准备。本期期末对内部应收账款计提的坏账准备金额为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元（假设本期开始计提坏账准备）。要求：编制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年度合并工作底稿中内部应收账款和坏账准备的抵销分录。  </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解析：对于这笔内部应收应付款项，在合并工作底稿中应作如下抵销分录：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借：应付账款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贷：应收账款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．抵销为内部应收应付款项计提的坏账准备</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借：应收账款</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坏账准备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贷：信用减值损失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noChangeArrowheads="1"/>
          </p:cNvSpPr>
          <p:nvPr>
            <p:ph sz="quarter" idx="13"/>
          </p:nvPr>
        </p:nvSpPr>
        <p:spPr>
          <a:xfrm>
            <a:off x="1281113" y="1706563"/>
            <a:ext cx="9626600" cy="344487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二、以后各期内部债权与债务关系的抵销</a:t>
            </a:r>
            <a:endPar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集团公司在以后各期存在的内部往来可能有三种情况：</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本期应收账款余额与上期期末相等；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本期应收账款期末余额大于上期期末余额；</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本期应收账款期末余额小于上期期末余额。</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（一）内部应收账款本期余额等于上期余额</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7-5】,20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公司应收账款中应收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公司的内部应收账款余额仍为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内部应收账款的坏账准备余额仍为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要求</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年度合并工作底稿中内部应收账款和坏账准备的抵销分录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a:spLocks noGrp="1" noChangeArrowheads="1"/>
          </p:cNvSpPr>
          <p:nvPr>
            <p:ph sz="quarter" idx="13"/>
          </p:nvPr>
        </p:nvSpPr>
        <p:spPr>
          <a:xfrm>
            <a:off x="1282700" y="1557338"/>
            <a:ext cx="9626600"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借：应付账款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贷：应收账款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抵销为内部应收账款计提的坏账准备</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借：应收账款</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坏账准备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因为本期内部应收账款与上期相等，因此，本期内部应收账款不需补提坏账准备，也没有冲销坏账准备，只需要将上期计提的坏账准备对期初未分配利润的影响予以抵销。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5830888" y="617538"/>
            <a:ext cx="709613" cy="7064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1219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FFFF"/>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5913438" y="631825"/>
            <a:ext cx="487363" cy="709613"/>
          </a:xfrm>
          <a:prstGeom prst="rect">
            <a:avLst/>
          </a:prstGeom>
          <a:noFill/>
        </p:spPr>
        <p:txBody>
          <a:bodyPr>
            <a:normAutofit fontScale="9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2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rPr>
              <a:t>1</a:t>
            </a:r>
            <a:endParaRPr kumimoji="0" lang="zh-CN" altLang="en-US"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endParaRPr>
          </a:p>
        </p:txBody>
      </p:sp>
      <p:sp>
        <p:nvSpPr>
          <p:cNvPr id="23556" name="TextBox 2"/>
          <p:cNvSpPr txBox="1">
            <a:spLocks noChangeArrowheads="1"/>
          </p:cNvSpPr>
          <p:nvPr>
            <p:custDataLst>
              <p:tags r:id="rId3"/>
            </p:custDataLst>
          </p:nvPr>
        </p:nvSpPr>
        <p:spPr bwMode="auto">
          <a:xfrm>
            <a:off x="6788150" y="0"/>
            <a:ext cx="5211763" cy="5680075"/>
          </a:xfrm>
          <a:prstGeom prst="rect">
            <a:avLst/>
          </a:prstGeom>
          <a:no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1219200" rtl="0" eaLnBrk="1" fontAlgn="base" latinLnBrk="0" hangingPunct="1">
              <a:lnSpc>
                <a:spcPct val="350000"/>
              </a:lnSpc>
              <a:spcBef>
                <a:spcPct val="0"/>
              </a:spcBef>
              <a:spcAft>
                <a:spcPct val="0"/>
              </a:spcAft>
              <a:buClrTx/>
              <a:buSzTx/>
              <a:buFont typeface="Arial" panose="020B0604020202020204" pitchFamily="34" charset="0"/>
              <a:buNone/>
              <a:defRPr/>
            </a:pPr>
            <a:r>
              <a:rPr kumimoji="0" lang="zh-CN" altLang="en-US"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集团内部交易事项概述</a:t>
            </a:r>
            <a:endParaRPr kumimoji="0" lang="en-US" altLang="zh-CN"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1219200" rtl="0" eaLnBrk="1" fontAlgn="base" latinLnBrk="0" hangingPunct="1">
              <a:lnSpc>
                <a:spcPct val="350000"/>
              </a:lnSpc>
              <a:spcBef>
                <a:spcPct val="0"/>
              </a:spcBef>
              <a:spcAft>
                <a:spcPct val="0"/>
              </a:spcAft>
              <a:buClrTx/>
              <a:buSzTx/>
              <a:buFont typeface="Arial" panose="020B0604020202020204" pitchFamily="34" charset="0"/>
              <a:buNone/>
              <a:defRPr/>
            </a:pPr>
            <a:r>
              <a:rPr kumimoji="0" lang="zh-CN" altLang="en-US"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内部存货交易的抵销</a:t>
            </a:r>
            <a:endParaRPr kumimoji="0" lang="en-US" altLang="zh-CN"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1219200" rtl="0" eaLnBrk="1" fontAlgn="base" latinLnBrk="0" hangingPunct="1">
              <a:lnSpc>
                <a:spcPct val="350000"/>
              </a:lnSpc>
              <a:spcBef>
                <a:spcPct val="0"/>
              </a:spcBef>
              <a:spcAft>
                <a:spcPct val="0"/>
              </a:spcAft>
              <a:buClrTx/>
              <a:buSzTx/>
              <a:buFont typeface="Arial" panose="020B0604020202020204" pitchFamily="34" charset="0"/>
              <a:buNone/>
              <a:defRPr/>
            </a:pPr>
            <a:r>
              <a:rPr kumimoji="0" lang="zh-CN" altLang="en-US"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内部债权与债务关系的抵销</a:t>
            </a:r>
            <a:endParaRPr kumimoji="0" lang="en-US" altLang="zh-CN"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1219200" rtl="0" eaLnBrk="1" fontAlgn="base" latinLnBrk="0" hangingPunct="1">
              <a:lnSpc>
                <a:spcPct val="350000"/>
              </a:lnSpc>
              <a:spcBef>
                <a:spcPct val="0"/>
              </a:spcBef>
              <a:spcAft>
                <a:spcPct val="0"/>
              </a:spcAft>
              <a:buClrTx/>
              <a:buSzTx/>
              <a:buFont typeface="Arial" panose="020B0604020202020204" pitchFamily="34" charset="0"/>
              <a:buNone/>
              <a:defRPr/>
            </a:pPr>
            <a:r>
              <a:rPr kumimoji="0" lang="zh-CN" altLang="en-US"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rPr>
              <a:t>内部固定资产交易的抵销</a:t>
            </a:r>
            <a:endParaRPr kumimoji="0" lang="en-US" altLang="zh-CN" sz="2665" b="1" i="0" u="none" strike="noStrike" kern="1200" cap="none" spc="0" normalizeH="0" baseline="0" noProof="1">
              <a:ln>
                <a:noFill/>
              </a:ln>
              <a:solidFill>
                <a:srgbClr val="000000"/>
              </a:solidFill>
              <a:effectLst/>
              <a:uLnTx/>
              <a:uFillTx/>
              <a:latin typeface="微软雅黑" panose="020B0503020204020204" pitchFamily="34" charset="-122"/>
              <a:ea typeface="微软雅黑" panose="020B0503020204020204" pitchFamily="34" charset="-122"/>
              <a:cs typeface="+mn-cs"/>
              <a:sym typeface="+mn-ea"/>
            </a:endParaRPr>
          </a:p>
        </p:txBody>
      </p:sp>
      <p:sp>
        <p:nvSpPr>
          <p:cNvPr id="12" name="稻壳儿春秋广告/盗版必究        原创来源：http://chn.docer.com/works?userid=199329941#!/work_time"/>
          <p:cNvSpPr/>
          <p:nvPr>
            <p:custDataLst>
              <p:tags r:id="rId4"/>
            </p:custDataLst>
          </p:nvPr>
        </p:nvSpPr>
        <p:spPr>
          <a:xfrm>
            <a:off x="5830888" y="2060575"/>
            <a:ext cx="709613" cy="709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1219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FFFF"/>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5913438" y="2076450"/>
            <a:ext cx="487363" cy="708025"/>
          </a:xfrm>
          <a:prstGeom prst="rect">
            <a:avLst/>
          </a:prstGeom>
          <a:noFill/>
        </p:spPr>
        <p:txBody>
          <a:bodyPr>
            <a:normAutofit fontScale="9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2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rPr>
              <a:t>2</a:t>
            </a:r>
            <a:endParaRPr kumimoji="0" lang="zh-CN" altLang="en-US"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endParaRPr>
          </a:p>
        </p:txBody>
      </p:sp>
      <p:sp>
        <p:nvSpPr>
          <p:cNvPr id="16" name="稻壳儿春秋广告/盗版必究        原创来源：http://chn.docer.com/works?userid=199329941#!/work_time"/>
          <p:cNvSpPr/>
          <p:nvPr>
            <p:custDataLst>
              <p:tags r:id="rId6"/>
            </p:custDataLst>
          </p:nvPr>
        </p:nvSpPr>
        <p:spPr>
          <a:xfrm>
            <a:off x="5830888" y="3498850"/>
            <a:ext cx="709613" cy="7080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1219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FFFF"/>
              </a:solidFill>
              <a:effectLst/>
              <a:uLnTx/>
              <a:uFillTx/>
              <a:latin typeface="Arial" panose="020B0604020202020204" pitchFamily="34" charset="0"/>
              <a:ea typeface="+mn-ea"/>
              <a:cs typeface="+mn-cs"/>
            </a:endParaRPr>
          </a:p>
        </p:txBody>
      </p:sp>
      <p:sp>
        <p:nvSpPr>
          <p:cNvPr id="17" name="文本框 16"/>
          <p:cNvSpPr txBox="1"/>
          <p:nvPr>
            <p:custDataLst>
              <p:tags r:id="rId7"/>
            </p:custDataLst>
          </p:nvPr>
        </p:nvSpPr>
        <p:spPr>
          <a:xfrm>
            <a:off x="5913438" y="3514725"/>
            <a:ext cx="487363" cy="706438"/>
          </a:xfrm>
          <a:prstGeom prst="rect">
            <a:avLst/>
          </a:prstGeom>
          <a:noFill/>
        </p:spPr>
        <p:txBody>
          <a:bodyPr>
            <a:normAutofit fontScale="9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2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rPr>
              <a:t>3</a:t>
            </a:r>
            <a:endParaRPr kumimoji="0" lang="zh-CN" altLang="en-US"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endParaRPr>
          </a:p>
        </p:txBody>
      </p:sp>
      <p:grpSp>
        <p:nvGrpSpPr>
          <p:cNvPr id="23561" name="组合 2"/>
          <p:cNvGrpSpPr/>
          <p:nvPr/>
        </p:nvGrpSpPr>
        <p:grpSpPr>
          <a:xfrm>
            <a:off x="5830888" y="4868863"/>
            <a:ext cx="709612" cy="723900"/>
            <a:chOff x="5831417" y="4229101"/>
            <a:chExt cx="709083" cy="723900"/>
          </a:xfrm>
        </p:grpSpPr>
        <p:sp>
          <p:nvSpPr>
            <p:cNvPr id="20" name="稻壳儿春秋广告/盗版必究        原创来源：http://chn.docer.com/works?userid=199329941#!/work_time"/>
            <p:cNvSpPr/>
            <p:nvPr>
              <p:custDataLst>
                <p:tags r:id="rId8"/>
              </p:custDataLst>
            </p:nvPr>
          </p:nvSpPr>
          <p:spPr>
            <a:xfrm>
              <a:off x="5831417" y="4229101"/>
              <a:ext cx="709083" cy="7096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12192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rgbClr val="FFFFFF"/>
                </a:solidFill>
                <a:effectLst/>
                <a:uLnTx/>
                <a:uFillTx/>
                <a:latin typeface="Arial" panose="020B0604020202020204" pitchFamily="34" charset="0"/>
                <a:ea typeface="+mn-ea"/>
                <a:cs typeface="+mn-cs"/>
              </a:endParaRPr>
            </a:p>
          </p:txBody>
        </p:sp>
        <p:sp>
          <p:nvSpPr>
            <p:cNvPr id="21" name="文本框 20"/>
            <p:cNvSpPr txBox="1"/>
            <p:nvPr>
              <p:custDataLst>
                <p:tags r:id="rId9"/>
              </p:custDataLst>
            </p:nvPr>
          </p:nvSpPr>
          <p:spPr>
            <a:xfrm>
              <a:off x="5913905" y="4246563"/>
              <a:ext cx="486999" cy="706438"/>
            </a:xfrm>
            <a:prstGeom prst="rect">
              <a:avLst/>
            </a:prstGeom>
            <a:noFill/>
          </p:spPr>
          <p:txBody>
            <a:bodyPr>
              <a:normAutofit fontScale="975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12192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rPr>
                <a:t>4</a:t>
              </a:r>
              <a:endParaRPr kumimoji="0" lang="zh-CN" altLang="en-US" sz="4000" b="0" i="0" u="none" strike="noStrike" kern="1200" cap="none" spc="0" normalizeH="0" baseline="0" noProof="1">
                <a:ln>
                  <a:noFill/>
                </a:ln>
                <a:solidFill>
                  <a:srgbClr val="FFFFFF"/>
                </a:solidFill>
                <a:effectLst/>
                <a:uLnTx/>
                <a:uFillTx/>
                <a:latin typeface="Arial" panose="020B0604020202020204" pitchFamily="34" charset="0"/>
                <a:ea typeface="+mn-ea"/>
                <a:cs typeface="Arial" panose="020B0604020202020204" pitchFamily="34" charset="0"/>
                <a:sym typeface="+mn-lt"/>
              </a:endParaRPr>
            </a:p>
          </p:txBody>
        </p:sp>
      </p:grpSp>
      <p:sp>
        <p:nvSpPr>
          <p:cNvPr id="24" name="TextBox 2"/>
          <p:cNvSpPr txBox="1"/>
          <p:nvPr>
            <p:custDataLst>
              <p:tags r:id="rId10"/>
            </p:custDataLst>
          </p:nvPr>
        </p:nvSpPr>
        <p:spPr>
          <a:xfrm>
            <a:off x="1535113" y="1858963"/>
            <a:ext cx="1974850" cy="338138"/>
          </a:xfrm>
          <a:prstGeom prst="rect">
            <a:avLst/>
          </a:prstGeom>
          <a:noFill/>
        </p:spPr>
        <p:txBody>
          <a:bodyPr>
            <a:normAutofit fontScale="97500"/>
          </a:bodyPr>
          <a:lstStyle/>
          <a:p>
            <a:pPr marR="0" algn="ctr" defTabSz="1219200" fontAlgn="auto">
              <a:spcBef>
                <a:spcPts val="0"/>
              </a:spcBef>
              <a:spcAft>
                <a:spcPts val="0"/>
              </a:spcAft>
              <a:buClrTx/>
              <a:buSzTx/>
              <a:buFont typeface="Arial" panose="020B0604020202020204" pitchFamily="34" charset="0"/>
              <a:buNone/>
              <a:defRPr/>
            </a:pPr>
            <a:r>
              <a:rPr kumimoji="0" lang="en-US" altLang="zh-CN" sz="1600" b="0" kern="1200" cap="none" spc="200" normalizeH="0" baseline="0" noProof="1">
                <a:solidFill>
                  <a:srgbClr val="0049CF"/>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600" b="0" kern="1200" cap="none" spc="200" normalizeH="0" baseline="0" noProof="1">
              <a:solidFill>
                <a:srgbClr val="0049CF"/>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536700" y="877888"/>
            <a:ext cx="1911350" cy="925513"/>
          </a:xfrm>
          <a:prstGeom prst="rect">
            <a:avLst/>
          </a:prstGeom>
          <a:noFill/>
        </p:spPr>
        <p:txBody>
          <a:bodyPr>
            <a:normAutofit/>
          </a:bodyPr>
          <a:lstStyle/>
          <a:p>
            <a:pPr marR="0" algn="ctr" defTabSz="1219200" fontAlgn="auto">
              <a:spcBef>
                <a:spcPts val="0"/>
              </a:spcBef>
              <a:spcAft>
                <a:spcPts val="0"/>
              </a:spcAft>
              <a:buClrTx/>
              <a:buSzTx/>
              <a:buFont typeface="Arial" panose="020B0604020202020204" pitchFamily="34" charset="0"/>
              <a:buNone/>
              <a:defRPr/>
            </a:pPr>
            <a:r>
              <a:rPr kumimoji="0" lang="zh-CN" altLang="en-US" sz="5400" b="0" kern="1200" cap="none" spc="200" normalizeH="0" baseline="0" noProof="1">
                <a:solidFill>
                  <a:srgbClr val="000000">
                    <a:lumMod val="85000"/>
                    <a:lumOff val="15000"/>
                  </a:srgb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5400" b="0" kern="1200" cap="none" spc="200" normalizeH="0" baseline="0" noProof="1">
              <a:solidFill>
                <a:srgbClr val="000000">
                  <a:lumMod val="85000"/>
                  <a:lumOff val="15000"/>
                </a:srgb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noChangeArrowheads="1"/>
          </p:cNvSpPr>
          <p:nvPr>
            <p:ph sz="quarter" idx="13"/>
          </p:nvPr>
        </p:nvSpPr>
        <p:spPr>
          <a:xfrm>
            <a:off x="1127125" y="1706563"/>
            <a:ext cx="10429875"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（二）内部应收账款本期余额大于上期余额</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7-7】</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7-5】20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公司应收账款中应收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公司的内部应收账款余额为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元，内部应收账款的坏账准备余额为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240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年度合并工作底稿中内部应收账款和坏账准备的抵销分录。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解析：为抵销内部应收应付款项的影响，在合并工作底稿中应作如下抵销分录：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借：应付账款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贷：应收账款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2"/>
          <p:cNvSpPr>
            <a:spLocks noGrp="1" noChangeArrowheads="1"/>
          </p:cNvSpPr>
          <p:nvPr>
            <p:ph sz="quarter" idx="13"/>
          </p:nvPr>
        </p:nvSpPr>
        <p:spPr>
          <a:xfrm>
            <a:off x="1282700" y="1412875"/>
            <a:ext cx="9841865"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抵销为内部应收账款计提的坏账准备</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借：坏账准备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240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信用减值损失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其中，上期计提的坏账准备（</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元）应调整期初未分配利润，而本期计提的坏账准备（</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元）应直接冲减资产减值损失。</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当本期的应收账款期末余额大于上期期末余额时，债权增加的一方在上年已计提的坏账准备的基础上补提了坏账准备。在编制合并财务报表时，一方面要将上期计提的坏账准备抵销，调整期初未分配利润；另一方面要将本期内补提的坏账准备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a:spLocks noGrp="1" noChangeArrowheads="1"/>
          </p:cNvSpPr>
          <p:nvPr>
            <p:ph sz="quarter" idx="13"/>
          </p:nvPr>
        </p:nvSpPr>
        <p:spPr>
          <a:xfrm>
            <a:off x="1282700" y="1706563"/>
            <a:ext cx="9626600"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（三）内部应收账款本期余额小于上期余额</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7-8】</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7-5】20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公司应收账款中应收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公司的内部应收账款为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元，内部应收账款的坏账准备余额为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年度合并工作底稿中内部应收账款和坏账准备的抵销分录。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解析：为抵销内部应收应付款项的影响，在合并工作底稿中应作如下抵销分录：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借：应付账款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贷：应收账款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2"/>
          <p:cNvSpPr>
            <a:spLocks noGrp="1" noChangeArrowheads="1"/>
          </p:cNvSpPr>
          <p:nvPr>
            <p:ph sz="quarter" idx="13"/>
          </p:nvPr>
        </p:nvSpPr>
        <p:spPr>
          <a:xfrm>
            <a:off x="1282700" y="1484630"/>
            <a:ext cx="9841865" cy="3446780"/>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抵销为内部应收账款计提的坏账准备</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借：应收账款</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坏账准备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60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信用减值损失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其中，上期计提的坏账准备（</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150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元）应调整期初未分配利润，而本期冲回的坏账准备（</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元）应直接借记资产减值损失。</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当本期的应收账款期末余额小于上期期末余额时，收回债权的一方在上年已计提的坏账准备的基础上冲回了坏账准备。在编制合并财务报表时，一方面要将上期计提的坏账准备抵销，调整期初未分配利润；另一方面要将本期内转销的坏账准备与当期冲销的资产减值损失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第三节 内部债权与债务关系的抵销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内部固定资产交易，是指企业集团内部发生的与固定资产有关的购销业务。根据内部销售方销售的是产品还是固定资产，可以将企业集团内部固定资产交易划分为三种类型：</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企业集团内部企业将自己使用的固定资产出售给集团内部其他企业作为固定资产使用；</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企业集团内部企业将自己生产的产品出售给集团内部其他企业作为固定资产使用；</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企业集团内部企业将自身使用的固定资产出售给集团内部其他企业作为存货。这种类型的固定资产交易，属于固定资产的内部处置，在企业集团内部发生的情况极少，一般情况下发生的数量也不大。</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固定资产交易属于内部商品交易，其在编制合并财务报表时的抵销处理与一般的内部商品交易的抵销处理有相似之处。但由于固定资产取得并投入使用后，往往要跨越若干个会计期间，因而其抵销处理也有其特殊性，并且要比一般的内部商品交易的抵销处理要复杂得多。</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eaLnBrk="0" fontAlgn="base" latinLnBrk="0" hangingPunct="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2"/>
          <p:cNvSpPr>
            <a:spLocks noGrp="1" noChangeArrowheads="1"/>
          </p:cNvSpPr>
          <p:nvPr>
            <p:ph sz="quarter" idx="13"/>
          </p:nvPr>
        </p:nvSpPr>
        <p:spPr>
          <a:xfrm>
            <a:off x="1343343" y="1628458"/>
            <a:ext cx="9626600" cy="3446463"/>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一、当期内部固定资产交易的抵销</a:t>
            </a:r>
            <a:endPar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对于第一种类型的内部固定资产交易，交易当期内部销售方个别财务报表中反映的是固定资产原价和累计折旧的减少及固定资产出售损益（反映为“营业外收人”或“营业外支出”）的增加；而内部购买方则以支付的价款在其个别财务报表中反映固定资产的增加。从企业集团角度看，只是固定资产存放的地点发生了变化，这种固定资产调拨行为不可能产生损益，也不可能产生固定资产的增值。因此，应当抵销固定资产变卖处理损益和固定资产原价中的未实现内部销售损益。</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对于第二种类型的内部固定资产交易，交易当期内部销售方个别财务报表中反映的是销售该产品的销售收入和销售成本；而内部购买方则以支付的价款在其个别财务报表中反映固定资产的增加。从企业集团角度看，这一交易相当于通过在建工程自行建造固定资产，不可能产生损益，固定资产原价确认基础也只能是其建造成本。因此，应当抵销内部销售方的销售收入和销售成本，同时应当抵销内部购买方固定资产原价中的未实现内部销售损益。</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同时，对于两种类型的固定资产交易，在交易当期均需考虑折旧的抵销问题。内部购买方在交易当期计提的折旧费用是以其包含未实现内部销售损益的固定资产原价为基础计提的，而从企业集团角度来看，在交易当期计提折旧费用的基础应当是不包含未实现内部销售损益的固定资产原价。因此，还必须在交易当期抵销多计提的这部分折旧费用。</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noChangeArrowheads="1"/>
          </p:cNvSpPr>
          <p:nvPr>
            <p:ph sz="quarter" idx="13"/>
          </p:nvPr>
        </p:nvSpPr>
        <p:spPr>
          <a:xfrm>
            <a:off x="1281430" y="2164080"/>
            <a:ext cx="9923780" cy="3446780"/>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7-9】P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公司是</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公司的母公司，并持有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90%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的股份。</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公司将一台设备以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80 000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元的价格出售给</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公司，该设备的原值为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元，累计折旧为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公司将该设备作为管理用固定资产使用，折旧年限</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年，预计净残值为零（为简化处理，当年固定资产按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个月计提折旧）。要求：编制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年合并工作底稿上与该内部固定资产交易相关的抵销分录。    </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解析：对于这笔内部固定资产交易事项，</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公司和</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公司各自账面上的记录如表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所示：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eaLnBrk="0" fontAlgn="base" latinLnBrk="0" hangingPunct="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noChangeArrowheads="1"/>
          </p:cNvSpPr>
          <p:nvPr>
            <p:ph sz="quarter" idx="13"/>
          </p:nvPr>
        </p:nvSpPr>
        <p:spPr>
          <a:xfrm>
            <a:off x="1289050" y="1706563"/>
            <a:ext cx="9626600" cy="344487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mn-ea"/>
                <a:ea typeface="+mn-ea"/>
                <a:cs typeface="+mn-cs"/>
              </a:rPr>
              <a:t>一、集团内部交易事项的含义</a:t>
            </a:r>
            <a:endParaRPr kumimoji="0" lang="zh-CN" altLang="en-US" sz="2665" b="1" i="0" u="none" strike="noStrike" kern="1200" cap="none" spc="200" normalizeH="0" baseline="0" noProof="0" dirty="0">
              <a:ln>
                <a:noFill/>
              </a:ln>
              <a:solidFill>
                <a:schemeClr val="tx1"/>
              </a:solidFill>
              <a:effectLst/>
              <a:uLnTx/>
              <a:uFillTx/>
              <a:latin typeface="+mn-ea"/>
              <a:ea typeface="+mn-ea"/>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集团内部交易事项是指集团公司内部母公司与其所属子公司之间以及各子公司之间发生的除股权投资以外的其他各种往来业务及交易事项。</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母公司与子公司之间除了股权投资及其因投资所引起的利润分配外，还有可能发生各种各样涉及损益或不涉及损益的内部交易事项，这些事项发生以后，会分别反映在母公司或子公司的个别财务报表中。由于编制合并财务报表的目的在于反映母公司与各子公司作为一个经济实体的经济活动，因而集团内部公司间的所有交易或往来业务都应抵销，以便使合并财务报表只反映集团与其外部有关方面发生的经济活动，避免虚增资产、负债和虚增利润。</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第一节  集团内部交易事项概述</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pic>
        <p:nvPicPr>
          <p:cNvPr id="61443" name="图片 5"/>
          <p:cNvPicPr>
            <a:picLocks noChangeAspect="1"/>
          </p:cNvPicPr>
          <p:nvPr/>
        </p:nvPicPr>
        <p:blipFill>
          <a:blip r:embed="rId1"/>
          <a:stretch>
            <a:fillRect/>
          </a:stretch>
        </p:blipFill>
        <p:spPr>
          <a:xfrm>
            <a:off x="1127125" y="2230438"/>
            <a:ext cx="10444163" cy="3629025"/>
          </a:xfrm>
          <a:prstGeom prst="rect">
            <a:avLst/>
          </a:prstGeom>
          <a:noFill/>
          <a:ln w="9525">
            <a:noFill/>
          </a:ln>
        </p:spPr>
      </p:pic>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a:spLocks noGrp="1" noChangeArrowheads="1"/>
          </p:cNvSpPr>
          <p:nvPr>
            <p:ph sz="quarter" idx="13"/>
          </p:nvPr>
        </p:nvSpPr>
        <p:spPr>
          <a:xfrm>
            <a:off x="1300163" y="2060575"/>
            <a:ext cx="9626600" cy="3446463"/>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该笔内部固定资产交易属于前述第一种类型的内部交易，从企业集团整体角度来看，该笔内部固定资产交易实质上相当于一台固定设备从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公司移至</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公司账上的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元营业外收入并未实现，即</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公司的净利润中包含固定资产未实现内部销售损益</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元。对于这项内部固定资产交易，我们在编制合并工作底稿中应作如下两笔合并抵销分录：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借：营业外收入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贷：固定资产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公司对该设备计提了折旧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元，但从企业集团整体来看，对该设备只应计提</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17 500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[(100 000—30 000)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的折旧。因此，应在合并工作底稿中抵销由于固定资产包含未实现内部销售损益而多计提折旧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2 500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元的影响。抵销分录为：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借：固定资产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累计折旧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贷：管理费用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just"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7-10】P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公司是</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公司的母公司，并持有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90%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的股份。</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100 000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元的价格将其生产的产品出售给</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公司，销售成本为</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70 000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元。</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公司将该产品作管理用固定资产使用，折旧年限</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年，预计净残值为零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为简化处理，当年固定资产按</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月计提折旧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A</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年合并工作底稿上与该内部固定资产交易相关的抵销分录。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228600" marR="0" lvl="0" indent="-228600" algn="just"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解析：对于这笔内部固定资产交易事项，</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公司和</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公司各自账面上的记录如表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7-5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rPr>
              <a:t>所示：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a:p>
            <a:pPr marL="228600" marR="0" lvl="0" indent="-228600" algn="just"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cs typeface="微软雅黑" panose="020B0503020204020204" pitchFamily="34" charset="-122"/>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pic>
        <p:nvPicPr>
          <p:cNvPr id="65539" name="图片 5"/>
          <p:cNvPicPr>
            <a:picLocks noChangeAspect="1"/>
          </p:cNvPicPr>
          <p:nvPr/>
        </p:nvPicPr>
        <p:blipFill>
          <a:blip r:embed="rId1"/>
          <a:stretch>
            <a:fillRect/>
          </a:stretch>
        </p:blipFill>
        <p:spPr>
          <a:xfrm>
            <a:off x="1200150" y="2305050"/>
            <a:ext cx="10425113" cy="3500438"/>
          </a:xfrm>
          <a:prstGeom prst="rect">
            <a:avLst/>
          </a:prstGeom>
          <a:noFill/>
          <a:ln w="9525">
            <a:noFill/>
          </a:ln>
        </p:spPr>
      </p:pic>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2"/>
          <p:cNvSpPr>
            <a:spLocks noGrp="1" noChangeArrowheads="1"/>
          </p:cNvSpPr>
          <p:nvPr>
            <p:ph sz="quarter" idx="13"/>
          </p:nvPr>
        </p:nvSpPr>
        <p:spPr>
          <a:xfrm>
            <a:off x="1271905" y="1556385"/>
            <a:ext cx="9858375" cy="4372610"/>
          </a:xfrm>
        </p:spPr>
        <p:txBody>
          <a:bodyPr vert="horz" wrap="square" lIns="101600" tIns="0" rIns="82550" bIns="0" numCol="1" anchor="t" anchorCtr="0" compatLnSpc="1"/>
          <a:lstStyle/>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该固定资产内部交易属于前述第二种类型的内部交易。从企业集团整体来看，该笔内部固定资产交易实质上相当于通过在建工程自行建造固定资产，不可能产生损益。因此，</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公司账上的</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元销货利润并未实现，即</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公司的净利润中包含固定资产未实现内部销售损益</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元。对于这项内部固定资产交易，在编制合并财务报表工作底稿时应作如下抵销分录：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抵销集团内部往来</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借：营业收入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100 000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贷：营业成本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固定资产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a:spLocks noGrp="1" noChangeArrowheads="1"/>
          </p:cNvSpPr>
          <p:nvPr>
            <p:ph sz="quarter" idx="13"/>
          </p:nvPr>
        </p:nvSpPr>
        <p:spPr>
          <a:xfrm>
            <a:off x="1290955" y="1557655"/>
            <a:ext cx="9769475"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抵销由于固定资产包含未实现销售损益而多计提折旧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元的影响。抵销分录为：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借：固定资产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累计折旧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 </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贷：管理费用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二、以后各期内部固定资产交易的抵销</a:t>
            </a:r>
            <a:endPar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just"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2020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年合并工作底稿上与该内部固定资产交易相关的抵销分录。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just"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日仍需对固定资产计提折旧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25 000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元。为抵销该笔内部固定资产交易对合并财务报表的影响，在编制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P</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公司合并工作底稿时应作如下抵销分录：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a:spLocks noGrp="1" noChangeArrowheads="1"/>
          </p:cNvSpPr>
          <p:nvPr>
            <p:ph sz="quarter" idx="13"/>
          </p:nvPr>
        </p:nvSpPr>
        <p:spPr>
          <a:xfrm>
            <a:off x="550863" y="1556703"/>
            <a:ext cx="11233150" cy="43862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年该固定资产仍以原价列示在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S</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公司的个别资产负债表中，直至它被出售给企业集团外部或报废。因此，</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6</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年仍应将固定资产原值中的未实现内部销售损益予以抵消。同时，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a:t>
            </a:r>
            <a:r>
              <a:rPr lang="zh-CN" altLang="en-US" sz="2000" noProof="0" dirty="0">
                <a:ln>
                  <a:noFill/>
                </a:ln>
                <a:effectLst/>
                <a:uLnTx/>
                <a:uFillTx/>
                <a:latin typeface="微软雅黑" panose="020B0503020204020204" pitchFamily="34" charset="-122"/>
                <a:sym typeface="+mn-ea"/>
              </a:rPr>
              <a:t>×</a:t>
            </a:r>
            <a:r>
              <a:rPr lang="en-US" altLang="zh-CN" sz="2000" noProof="0" dirty="0">
                <a:ln>
                  <a:noFill/>
                </a:ln>
                <a:effectLst/>
                <a:uLnTx/>
                <a:uFillTx/>
                <a:latin typeface="微软雅黑" panose="020B0503020204020204" pitchFamily="34" charset="-122"/>
                <a:sym typeface="+mn-ea"/>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年因该固定资产使用而计提折旧形成的期初累计折旧，由于计提基数中包含未实现销售利润，应当对其中的未实现销售利润予以抵销，抵销分录为：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借：年初未分配利润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贷：固定资产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30 000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抵销</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2020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年由于固定资产包含未实现销售损益而多计提折旧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元的影响。抵销分录为：</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借：固定资产</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累计折旧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 </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贷：管理费用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766763" y="1557338"/>
            <a:ext cx="10801350" cy="344487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三、内部交易固定资产清理期间的抵销</a:t>
            </a:r>
            <a:endParaRPr kumimoji="0" lang="zh-CN" altLang="en-US" sz="2665"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承</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例</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7-11】2021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年年末该固定资产因使用期限届满予以报废清理。要求：编制</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公司</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2021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年合并工作底稿上与该内部固定资产交易相关的抵销分录。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解析：为抵销内部交易固定资产使用期限届满清理对合并财务报表的影响，在编制合并工作底稿时只需作一笔抵销分录：</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借：年初未分配利润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      </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贷：管理费用          </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7 500</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这里不再抵销固定资产和累计折旧，是因为这两个账户已经随着固定资产的清理而消失，不会再出现于</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2021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日的合并财务报表中。</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第四</a:t>
            </a: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节  内部固定资产交易的抵销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7" name="内容占位符 2"/>
          <p:cNvSpPr>
            <a:spLocks noGrp="1"/>
          </p:cNvSpPr>
          <p:nvPr>
            <p:ph sz="quarter" idx="13"/>
          </p:nvPr>
        </p:nvSpPr>
        <p:spPr>
          <a:xfrm>
            <a:off x="1281113" y="2163763"/>
            <a:ext cx="9626600" cy="3446463"/>
          </a:xfrm>
        </p:spPr>
        <p:txBody>
          <a:bodyPr vert="horz" wrap="square" lIns="101600" tIns="0" rIns="82550" bIns="0" numCol="1" anchor="t" anchorCtr="0" compatLnSpc="1"/>
          <a:lstStyle/>
          <a:p>
            <a:pPr marL="179705" marR="0" lvl="0" indent="0" algn="l" defTabSz="914400" rtl="0" eaLnBrk="0" fontAlgn="base" latinLnBrk="0" hangingPunct="0">
              <a:lnSpc>
                <a:spcPct val="130000"/>
              </a:lnSpc>
              <a:spcBef>
                <a:spcPct val="0"/>
              </a:spcBef>
              <a:spcAft>
                <a:spcPts val="1335"/>
              </a:spcAft>
              <a:buClrTx/>
              <a:buSzTx/>
              <a:buFont typeface="Arial" panose="020B0604020202020204" pitchFamily="34" charset="0"/>
              <a:buNone/>
              <a:defRPr/>
            </a:pPr>
            <a:r>
              <a:rPr kumimoji="0" lang="en-US" altLang="zh-CN"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在编制合并财务报表时，为什么要抵销集团内部交易所形成的未实现损益？</a:t>
            </a:r>
            <a:endPar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179705" marR="0" lvl="0" indent="0" algn="l" defTabSz="914400" rtl="0" eaLnBrk="0" fontAlgn="base" latinLnBrk="0" hangingPunct="0">
              <a:lnSpc>
                <a:spcPct val="130000"/>
              </a:lnSpc>
              <a:spcBef>
                <a:spcPct val="0"/>
              </a:spcBef>
              <a:spcAft>
                <a:spcPts val="1335"/>
              </a:spcAft>
              <a:buClrTx/>
              <a:buSzTx/>
              <a:buFont typeface="Arial" panose="020B0604020202020204" pitchFamily="34" charset="0"/>
              <a:buNone/>
              <a:defRPr/>
            </a:pPr>
            <a:r>
              <a:rPr kumimoji="0" lang="en-US" altLang="zh-CN"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集团内部存货交易有哪几种类型？如何进行抵销处理？</a:t>
            </a:r>
            <a:endPar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179705" marR="0" lvl="0" indent="0" algn="l" defTabSz="914400" rtl="0" eaLnBrk="0" fontAlgn="base" latinLnBrk="0" hangingPunct="0">
              <a:lnSpc>
                <a:spcPct val="130000"/>
              </a:lnSpc>
              <a:spcBef>
                <a:spcPct val="0"/>
              </a:spcBef>
              <a:spcAft>
                <a:spcPts val="1335"/>
              </a:spcAft>
              <a:buClrTx/>
              <a:buSzTx/>
              <a:buFont typeface="Arial" panose="020B0604020202020204" pitchFamily="34" charset="0"/>
              <a:buNone/>
              <a:defRPr/>
            </a:pPr>
            <a:r>
              <a:rPr kumimoji="0" lang="en-US" altLang="zh-CN"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集团内部固定资产交易有哪几种类型？如何进行抵消处理？</a:t>
            </a:r>
            <a:endParaRPr kumimoji="0" lang="zh-CN" altLang="en-US" sz="24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52226" name="标题 1"/>
          <p:cNvSpPr>
            <a:spLocks noGrp="1"/>
          </p:cNvSpPr>
          <p:nvPr>
            <p:ph type="title" idx="4294967295"/>
          </p:nvPr>
        </p:nvSpPr>
        <p:spPr>
          <a:xfrm>
            <a:off x="1558925" y="1249363"/>
            <a:ext cx="8067675" cy="723900"/>
          </a:xfrm>
        </p:spPr>
        <p:txBody>
          <a:bodyPr wrap="square" lIns="101600" tIns="38100" rIns="76200" bIns="38100" numCol="1" anchor="t" anchorCtr="0" compatLnSpc="1"/>
          <a:lstStyle/>
          <a:p>
            <a:pPr marL="0" marR="0" lvl="0" indent="0" algn="l" defTabSz="914400" rtl="0" eaLnBrk="0" fontAlgn="base" latinLnBrk="0" hangingPunct="0">
              <a:lnSpc>
                <a:spcPct val="120000"/>
              </a:lnSpc>
              <a:spcBef>
                <a:spcPct val="0"/>
              </a:spcBef>
              <a:spcAft>
                <a:spcPct val="0"/>
              </a:spcAft>
              <a:buClrTx/>
              <a:buSzTx/>
              <a:buFontTx/>
              <a:buNone/>
              <a:defRPr/>
            </a:pPr>
            <a:r>
              <a:rPr kumimoji="0" lang="zh-CN" altLang="en-US" sz="2800" b="1" i="0" u="none" strike="noStrike" kern="1200" cap="none" spc="267" normalizeH="0" baseline="0" noProof="0" dirty="0">
                <a:ln>
                  <a:noFill/>
                </a:ln>
                <a:solidFill>
                  <a:srgbClr val="262626"/>
                </a:solidFill>
                <a:effectLst/>
                <a:uLnTx/>
                <a:uFillTx/>
                <a:latin typeface="微软雅黑" panose="020B0503020204020204" pitchFamily="34" charset="-122"/>
                <a:ea typeface="微软雅黑" panose="020B0503020204020204" pitchFamily="34" charset="-122"/>
                <a:cs typeface="+mj-cs"/>
              </a:rPr>
              <a:t>复习思考题：</a:t>
            </a:r>
            <a:br>
              <a:rPr kumimoji="0" lang="zh-CN" altLang="en-US" sz="2800" b="1" i="0" u="none" strike="noStrike" kern="1200" cap="none" spc="267" normalizeH="0" baseline="0" noProof="0" dirty="0">
                <a:ln>
                  <a:noFill/>
                </a:ln>
                <a:solidFill>
                  <a:srgbClr val="262626"/>
                </a:solidFill>
                <a:effectLst/>
                <a:uLnTx/>
                <a:uFillTx/>
                <a:latin typeface="微软雅黑" panose="020B0503020204020204" pitchFamily="34" charset="-122"/>
                <a:ea typeface="微软雅黑" panose="020B0503020204020204" pitchFamily="34" charset="-122"/>
                <a:cs typeface="+mj-cs"/>
              </a:rPr>
            </a:br>
            <a:endParaRPr kumimoji="0" lang="zh-CN" altLang="en-US" sz="2800" b="1" i="0" u="none" strike="noStrike" kern="1200" cap="none" spc="267" normalizeH="0" baseline="0" noProof="0" dirty="0">
              <a:ln>
                <a:noFill/>
              </a:ln>
              <a:solidFill>
                <a:srgbClr val="262626"/>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Rectangle 2"/>
          <p:cNvSpPr>
            <a:spLocks noGrp="1" noChangeArrowheads="1"/>
          </p:cNvSpPr>
          <p:nvPr>
            <p:ph sz="quarter" idx="13"/>
          </p:nvPr>
        </p:nvSpPr>
        <p:spPr>
          <a:xfrm>
            <a:off x="1282700" y="1557338"/>
            <a:ext cx="9626600" cy="344487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mn-ea"/>
                <a:ea typeface="+mn-ea"/>
                <a:cs typeface="+mn-cs"/>
              </a:rPr>
              <a:t>二、集团内部交易事项的类型</a:t>
            </a:r>
            <a:endParaRPr kumimoji="0" lang="zh-CN" altLang="en-US" sz="2665" b="1" i="0" u="none" strike="noStrike" kern="1200" cap="none" spc="200" normalizeH="0" baseline="0" noProof="0" dirty="0">
              <a:ln>
                <a:noFill/>
              </a:ln>
              <a:solidFill>
                <a:schemeClr val="tx1"/>
              </a:solidFill>
              <a:effectLst/>
              <a:uLnTx/>
              <a:uFillTx/>
              <a:latin typeface="+mn-ea"/>
              <a:ea typeface="+mn-ea"/>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（一）按内部交易事项是否涉及损益分类</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0" marR="0" lvl="0" indent="0" algn="l" defTabSz="914400" rtl="0" eaLnBrk="0" fontAlgn="base" latinLnBrk="0" hangingPunct="0">
              <a:lnSpc>
                <a:spcPct val="130000"/>
              </a:lnSpc>
              <a:spcBef>
                <a:spcPct val="0"/>
              </a:spcBef>
              <a:spcAft>
                <a:spcPts val="1335"/>
              </a:spcAft>
              <a:buClrTx/>
              <a:buSzTx/>
              <a:buFont typeface="Arial" panose="020B0604020202020204" pitchFamily="34" charset="0"/>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不涉及损益的内部交易事项</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不涉及损益的内部交易事项是指集团内部母子公司之间以及子公司之间发生的交易只与资产负债表有关，与各公司的损益确定无关的事项。例如集团内部的债权债务等。</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0" fontAlgn="base" latinLnBrk="0" hangingPunct="0">
              <a:lnSpc>
                <a:spcPct val="130000"/>
              </a:lnSpc>
              <a:spcBef>
                <a:spcPct val="0"/>
              </a:spcBef>
              <a:spcAft>
                <a:spcPts val="1335"/>
              </a:spcAft>
              <a:buClrTx/>
              <a:buSzTx/>
              <a:buFont typeface="Arial" panose="020B0604020202020204" pitchFamily="34" charset="0"/>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涉及损益的内部交易事项</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涉及损益的内部交易事项是指集团内部母子公司之间与子公司之间发生的与损益有关的内部交易事项。例如母公司将其生产的产品出售给子公司</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第一节  集团内部交易事项概述</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248150"/>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隐性关联方交易虚增收入</a:t>
            </a:r>
            <a:r>
              <a:rPr kumimoji="0" lang="en-US" altLang="zh-CN"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以华泽钴镍为</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例</a:t>
            </a:r>
            <a:endParaRPr kumimoji="0" lang="en-US" altLang="zh-CN"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0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一、隐性关联方设立方式</a:t>
            </a:r>
            <a:endParaRPr kumimoji="0" lang="zh-CN" altLang="en-US" sz="20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隐性关联方包括法人和自然人，可理解为企业出于舞弊目的而刻意模糊或隐匿与其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存在控制</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或重大影响的关联方。从监管上来看，企业或其控股股东采用的方式多样，主要有设立</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海外</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或境外空壳公司、转让股权和找“托”代持股份三种方式</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（一）设立海外或境外空壳</a:t>
            </a:r>
            <a:r>
              <a:rPr kumimoji="0" lang="zh-CN" altLang="en-US" sz="18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公司</a:t>
            </a:r>
            <a:endParaRPr kumimoji="0" lang="en-US" altLang="zh-CN" sz="18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不少</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国家或地区（如英属维尔京、开曼等）对公司设立有较为宽松的条件，从而使一些</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上市公司</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或其控股股东设立多家实际控制的空壳公司，以规避关联关系。由于地域、语言以及</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监管要求</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的不同，这些空壳公司的实际控制人往往很难查明，这无疑给想利用隐性关联方交易</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实施舞弊</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的企业提供了极为便利的条件。</a:t>
            </a:r>
            <a:endPar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248150"/>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二）转让股权</a:t>
            </a:r>
            <a:endPar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上市公司或其控股股东利用非亲属或非高管的“特殊人”进行多次转让股权活动，</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将其下属</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企业的股权转让给该“特殊人”，又经其转手给一家“特殊企业”。如此，表面上看大股东与</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原下属</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企业既不具有股权关系，也不具有法定的关联关系，但大股东企业暗中实际控制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“特殊企业”</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，保持了对原下属企业的控制，而原下属企业实为隐性关联</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方。</a:t>
            </a:r>
            <a:endParaRPr kumimoji="0" lang="en-US" altLang="zh-CN"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三）找“托”代持股份</a:t>
            </a:r>
            <a:endPar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一些企业的大股东利用其亲信作为股东成立公司或收购公司，由于这些亲信既不是高管</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亲属</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，也没有在上市公司或控股股东担任董事、监事或高管等职务，因此规避了法律法规关于</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关联方</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的认定，成为隐性关联方。例如，某上市公司与多家交易方进行了相关销售，这些交易方的</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法定代表</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人或股东多为上市公司或控股股东的员工或前员工，但并未在上市公司担任董事、监事、</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高管等</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职务，且不存在亲属关系。因此，这些交易方无法被认定为关联方，但其实质就是“托”的角色。</a:t>
            </a:r>
            <a:endPar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392613"/>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0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二、华泽钴镍隐性关联方案例分析</a:t>
            </a:r>
            <a:endParaRPr kumimoji="0" lang="zh-CN" altLang="en-US" sz="20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（一）企业概况</a:t>
            </a:r>
            <a:endPar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华泽钴镍是由陕西华泽钴镍金属有限公司（以下简称“陕西华泽”）借壳</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成都聚友网络股份有限公司</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（以下简称“聚友网络”），而后上市并更名为成都华泽钴镍材料股份有限公司（以下</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简称“</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华泽钴镍”）。该公司由王氏家族实际控制，属于有色金属矿采选业，主要冶炼、加工与</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销售钴</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镍金属资源，其产成品有镍板、氯化钴、硫酸镍等</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（二）企业经营情况</a:t>
            </a:r>
            <a:endPar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聚友网络因连年亏损而被暂停上市，随后陕西华泽与其签订重组协议，成功借壳上市并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更名</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为华泽钴镍。但好景不长，华泽钴镍</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自</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2014</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开始业绩连续三年下滑</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2015</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11</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，因违规披露收到证监会对其立案调查通知书</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2016</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月</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被查实存在利用隐性关联方违规占资</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和违规</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为隐性关联方担保等相关行为。</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自</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2018</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5</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月起</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，华泽钴镍连续停牌，并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于</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2019</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7</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月因</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无法支付审计前期费用导致无法按时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披露</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2019</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的年度报告而被终止上市。</a:t>
            </a:r>
            <a:endPar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608513"/>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8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三）案例企业隐性关联方交易舞弊手段</a:t>
            </a:r>
            <a:endParaRPr kumimoji="0" lang="zh-CN" altLang="en-US" sz="18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１．隐匿关联方以规避关联关系</a:t>
            </a:r>
            <a:endPar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华泽钴镍借壳上市后，王氏家族成员身居要职，实际掌握着华泽钻镍的控制权和经营权</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，除了</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完全控股陕西华泽外，还持有星王集团和大宝矿业的全部股权，并且实际控制天慕灏锦</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和臻</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泰融佳。纵观全局，华泽钴镍与上述企业之间存在千丝万缕的关联，但华泽钴镍在财务</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报告中</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并未披露其关联。由此，上述企业均为华泽钴镍的隐性关联方，陕西华泽与天慕灏锦、臻</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泰融</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佳之间的交易属于隐性关联方交易</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２．隐性关联方非经营性占用资金</a:t>
            </a:r>
            <a:endPar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2013—2015</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陕西华泽为了实现企业间资金划转，多次与天慕灏锦、臻泰融佳签订</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虚假购销</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合同，随后这两家公司通过贴现和转账向星王集团提供资金，以达到占用资金的目的，</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非经营性</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占用资金情况如</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表</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7-6</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所</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示。因陕西华泽与天慕灏锦、臻泰融佳的实际控制人相同</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但未</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披露，所以其交易属于隐性关联方交易。同时，陕西华泽为了向隐性关联方</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星</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王集团</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提供</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资金，如</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表</a:t>
            </a:r>
            <a:r>
              <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7-7</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所</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示以陕西盛华、陕西青润和陕西天港作为第三方进行相关虚假交易，</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从而向</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隐性关联方提供资金。</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5778" name="内容占位符 2"/>
          <p:cNvPicPr>
            <a:picLocks noGrp="1" noChangeAspect="1"/>
          </p:cNvPicPr>
          <p:nvPr>
            <p:ph sz="quarter" idx="13"/>
          </p:nvPr>
        </p:nvPicPr>
        <p:blipFill>
          <a:blip r:embed="rId1"/>
          <a:stretch>
            <a:fillRect/>
          </a:stretch>
        </p:blipFill>
        <p:spPr>
          <a:xfrm>
            <a:off x="741363" y="1379538"/>
            <a:ext cx="10715625" cy="4179887"/>
          </a:xfrm>
          <a:ln/>
        </p:spPr>
      </p:pic>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6802" name="内容占位符 2"/>
          <p:cNvPicPr>
            <a:picLocks noGrp="1" noChangeAspect="1"/>
          </p:cNvPicPr>
          <p:nvPr>
            <p:ph sz="quarter" idx="13"/>
          </p:nvPr>
        </p:nvPicPr>
        <p:blipFill>
          <a:blip r:embed="rId1"/>
          <a:stretch>
            <a:fillRect/>
          </a:stretch>
        </p:blipFill>
        <p:spPr>
          <a:xfrm>
            <a:off x="1054100" y="1484313"/>
            <a:ext cx="10090150" cy="4321175"/>
          </a:xfrm>
          <a:ln/>
        </p:spPr>
      </p:pic>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608513"/>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３</a:t>
            </a:r>
            <a:r>
              <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．违规为隐性关联方担保</a:t>
            </a:r>
            <a:endParaRPr kumimoji="0" lang="zh-CN" altLang="en-US" sz="16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星王集团与陕西华泽签订代付协议，按照协议内容，星王集团需要为陕西华泽代支付</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相关项目</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款项，而华泽钴镍对此事项仅在年报中进行了简要的说明并且这项担保并未得到</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董事会以及</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股东大会的审议和批准。王涛以个人名义向山东黄河三角洲产业投资基金提出借款并</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签订</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相关借款合同，而黄河三角洲产业投资基金要求华泽钴镍与其签订保证协议为王涛的</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个人借款</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提供担保，但该担保事项并没有按照关联交易审批程序开展，也没有进行公开披露。</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案例分析及延伸阅读</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a:spLocks noGrp="1" noChangeArrowheads="1"/>
          </p:cNvSpPr>
          <p:nvPr>
            <p:ph sz="quarter" idx="13"/>
          </p:nvPr>
        </p:nvSpPr>
        <p:spPr>
          <a:xfrm>
            <a:off x="1055688" y="1557338"/>
            <a:ext cx="10153650" cy="4608513"/>
          </a:xfrm>
        </p:spPr>
        <p:txBody>
          <a:bodyPr vert="horz" wrap="square" lIns="101600" tIns="0" rIns="82550" bIns="0" numCol="1" anchor="t" anchorCtr="0" compatLnSpc="1"/>
          <a:lstStyle/>
          <a:p>
            <a:pPr marL="0" marR="0" lvl="0" indent="30988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根据</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上述资料，请思考如何通过财务及非财务指标异常识别隐性关联方，如何制定相关</a:t>
            </a:r>
            <a:r>
              <a:rPr kumimoji="0" lang="zh-CN" altLang="en-US"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准则</a:t>
            </a:r>
            <a:r>
              <a:rPr kumimoji="0" lang="zh-CN" altLang="en-US" sz="16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来规范隐性关联方行为。</a:t>
            </a:r>
            <a:endParaRPr kumimoji="0" lang="en-US" altLang="zh-CN" sz="1600" b="0"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rPr>
              <a:t>案例思考题</a:t>
            </a:r>
            <a:endParaRPr kumimoji="0" lang="zh-CN" altLang="en-US" sz="32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541338" y="2297113"/>
            <a:ext cx="5353050" cy="1323975"/>
          </a:xfrm>
        </p:spPr>
        <p:txBody>
          <a:bodyPr vert="horz" wrap="square" lIns="120000" tIns="62400" rIns="120000" bIns="624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8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8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541463" y="5418138"/>
            <a:ext cx="3014663" cy="784225"/>
          </a:xfrm>
        </p:spPr>
        <p:txBody>
          <a:bodyPr vert="horz" wrap="square" lIns="120000" tIns="62400" rIns="120000" bIns="624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40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40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541338" y="3751263"/>
            <a:ext cx="4354513" cy="615950"/>
          </a:xfrm>
        </p:spPr>
        <p:txBody>
          <a:bodyPr vert="horz" wrap="square" lIns="120000" tIns="62400" rIns="120000" bIns="624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4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24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noChangeArrowheads="1"/>
          </p:cNvSpPr>
          <p:nvPr>
            <p:ph sz="quarter" idx="13"/>
          </p:nvPr>
        </p:nvSpPr>
        <p:spPr>
          <a:xfrm>
            <a:off x="1282700" y="1773238"/>
            <a:ext cx="9626600" cy="3444875"/>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（二）按内部交易事项具体内容分类</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内部存货交易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集团内部涉及存货的交易实质上只是将存货转移了储存地点，因此需要将内部交易产生的未实现损益进行抵销。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内部债权债务交易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母子公司之间、子公司之间发生的债权债务项目，包括应收票据与应付票据、应收账款与应付账款、预付账款与预收账款、其他应收款与其他应付款等。</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第一节  集团内部交易事项概述</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noChangeArrowheads="1"/>
          </p:cNvSpPr>
          <p:nvPr>
            <p:ph sz="quarter" idx="13"/>
          </p:nvPr>
        </p:nvSpPr>
        <p:spPr>
          <a:xfrm>
            <a:off x="1281113" y="2163763"/>
            <a:ext cx="9626600" cy="3446463"/>
          </a:xfrm>
        </p:spPr>
        <p:txBody>
          <a:bodyPr vert="horz" wrap="square" lIns="101600" tIns="0" rIns="82550" bIns="0" numCol="1" anchor="t" anchorCtr="0" compatLnSpc="1"/>
          <a:lstStyle/>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内部固定资产交易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内部固定资产交易只是集团内部发生交易的某一方发生了与固定资产有关的购销业务。</a:t>
            </a:r>
            <a:endPar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4.</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内部无形资产交易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Char char="u"/>
              <a:defRPr/>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内部无形资产交易是指集团内部发生交易的某一方发生了与无形资产有关的交易。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5.</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其他内部交易</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endParaRPr kumimoji="0" lang="zh-CN" altLang="en-US" sz="2000" b="0" i="0" u="none" strike="noStrike" kern="1200" cap="none" spc="20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第一节  集团内部交易事项概述</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noChangeArrowheads="1"/>
          </p:cNvSpPr>
          <p:nvPr>
            <p:ph sz="quarter" idx="13"/>
          </p:nvPr>
        </p:nvSpPr>
        <p:spPr>
          <a:xfrm>
            <a:off x="1055688" y="1628775"/>
            <a:ext cx="10512425" cy="3444875"/>
          </a:xfrm>
        </p:spPr>
        <p:txBody>
          <a:bodyPr vert="horz" wrap="square" lIns="101600" tIns="0" rIns="82550" bIns="0" numCol="1" anchor="t" anchorCtr="0" compatLnSpc="1"/>
          <a:lstStyle/>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母公司与子公司、子公司相互之间发生的内部存货交易主要是指商品或产品的购销业务。对于发生在企业集团内部的购销业务，购销双方均以独立的会计主体的身份进行了核算。销售方将其销售收入和销售成本计入当期损益。对于购买方来说，购进的产品或商品可能出现三种情况：</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1.</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在当期全部对集团外销售</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当期全部未售出而形成期末存货</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部分售出部分形成期末存货</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在第</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2</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和第</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种情况下，内部购货所形成的购货方期末存货又成为下期的期初存货，从而影响下期合并报表的编制。因此，在编制合并财务报表时，应当区分不同情况，将内部销售收入、内部销售成本及可能存在的未实现内部销售利润予以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sz="quarter" idx="13"/>
          </p:nvPr>
        </p:nvSpPr>
        <p:spPr>
          <a:xfrm>
            <a:off x="1284288" y="1706563"/>
            <a:ext cx="9626600" cy="3444875"/>
          </a:xfrm>
        </p:spPr>
        <p:txBody>
          <a:bodyPr vert="horz" wrap="square" lIns="101600" tIns="0" rIns="82550" bIns="0" numCol="1" anchor="t" anchorCtr="0" compatLnSpc="1"/>
          <a:lstStyle/>
          <a:p>
            <a:pPr marL="0" marR="0" lvl="0" indent="0" algn="l" defTabSz="914400" rtl="0" eaLnBrk="1" fontAlgn="base" latinLnBrk="0" hangingPunct="1">
              <a:lnSpc>
                <a:spcPct val="120000"/>
              </a:lnSpc>
              <a:spcBef>
                <a:spcPct val="0"/>
              </a:spcBef>
              <a:spcAft>
                <a:spcPts val="1335"/>
              </a:spcAft>
              <a:buClrTx/>
              <a:buSzTx/>
              <a:buFont typeface="Arial" panose="020B0604020202020204" pitchFamily="34" charset="0"/>
              <a:buNone/>
              <a:defRPr/>
            </a:pPr>
            <a:r>
              <a:rPr kumimoji="0" lang="zh-CN" altLang="en-US" sz="2665" b="1" i="0" u="none" strike="noStrike" kern="1200" cap="none" spc="200" normalizeH="0" baseline="0" noProof="0" dirty="0">
                <a:ln>
                  <a:noFill/>
                </a:ln>
                <a:solidFill>
                  <a:schemeClr val="tx1"/>
                </a:solidFill>
                <a:effectLst/>
                <a:uLnTx/>
                <a:uFillTx/>
                <a:latin typeface="+mn-ea"/>
                <a:ea typeface="+mn-ea"/>
                <a:cs typeface="+mn-cs"/>
              </a:rPr>
              <a:t>一、当期内部存货交易的抵销</a:t>
            </a:r>
            <a:endParaRPr kumimoji="0" lang="zh-CN" altLang="en-US" sz="2665" b="1" i="0" u="none" strike="noStrike" kern="1200" cap="none" spc="200" normalizeH="0" baseline="0" noProof="0" dirty="0">
              <a:ln>
                <a:noFill/>
              </a:ln>
              <a:solidFill>
                <a:schemeClr val="tx1"/>
              </a:solidFill>
              <a:effectLst/>
              <a:uLnTx/>
              <a:uFillTx/>
              <a:latin typeface="+mn-ea"/>
              <a:ea typeface="+mn-ea"/>
              <a:cs typeface="+mn-cs"/>
            </a:endParaRPr>
          </a:p>
          <a:p>
            <a:pPr marL="228600" marR="0" lvl="0" indent="-228600" algn="l" defTabSz="914400" rtl="0" eaLnBrk="0" fontAlgn="base" latinLnBrk="0" hangingPunct="0">
              <a:lnSpc>
                <a:spcPct val="130000"/>
              </a:lnSpc>
              <a:spcBef>
                <a:spcPct val="0"/>
              </a:spcBef>
              <a:spcAft>
                <a:spcPts val="1335"/>
              </a:spcAft>
              <a:buClrTx/>
              <a:buSzTx/>
              <a:buFont typeface="Wingdings" panose="05000000000000000000" pitchFamily="2" charset="2"/>
              <a:buNone/>
              <a:defRPr/>
            </a:pPr>
            <a:r>
              <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rPr>
              <a:t>   （一）内部购买的存货全部实现对外销售</a:t>
            </a:r>
            <a:endParaRPr kumimoji="0" lang="zh-CN" altLang="en-US" sz="2000" b="0" i="0" u="none" strike="noStrike" kern="1200" cap="none" spc="200" normalizeH="0" baseline="0" noProof="0" dirty="0">
              <a:ln>
                <a:noFill/>
              </a:ln>
              <a:solidFill>
                <a:schemeClr val="tx1"/>
              </a:solidFill>
              <a:effectLst>
                <a:outerShdw blurRad="38100" dist="38100" dir="2700000" algn="tl">
                  <a:srgbClr val="000000">
                    <a:alpha val="43137"/>
                  </a:srgbClr>
                </a:outerShdw>
              </a:effectLst>
              <a:uLnTx/>
              <a:uFillTx/>
              <a:latin typeface="宋体" panose="02010600030101010101" pitchFamily="2" charset="-122"/>
              <a:ea typeface="宋体" panose="02010600030101010101" pitchFamily="2"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企业会计准则第</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33</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号</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合并财务报表</a:t>
            </a:r>
            <a:r>
              <a:rPr kumimoji="0" lang="en-US" altLang="zh-CN"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准则规定：母公司与子公司、子公司相互之间销售商品，期末全部实现对外销售的，应当将购买方的营业成本与销售方的营业收入相互抵销。</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558800" algn="l" defTabSz="914400" rtl="0" latinLnBrk="0">
              <a:lnSpc>
                <a:spcPct val="130000"/>
              </a:lnSpc>
              <a:spcBef>
                <a:spcPct val="0"/>
              </a:spcBef>
              <a:spcAft>
                <a:spcPts val="1300"/>
              </a:spcAft>
              <a:buClrTx/>
              <a:buSzTx/>
              <a:buFont typeface="Wingdings" panose="05000000000000000000" pitchFamily="2" charset="2"/>
              <a:buNone/>
              <a:defRPr/>
              <a:extLst>
                <a:ext uri="{35155182-B16C-46BC-9424-99874614C6A1}">
                  <wpsdc:indentchars xmlns:wpsdc="http://www.wps.cn/officeDocument/2017/drawingmlCustomData" val="200" checksum="763391560"/>
                </a:ext>
              </a:extLst>
            </a:pPr>
            <a:r>
              <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购买方将内部购买的存货全部实现对外销售，意味着在销售方确认销售收入并结转销售成本的同时，购买方再次确认了销售收入并结转了销售成本，其中购买方的销售成本就等于销售方的销售收入。显然，同一购销业务，在内部销售方和内部购买方的个别利润表中分别反映了销售</a:t>
            </a:r>
            <a:endParaRPr kumimoji="0" lang="zh-CN" altLang="en-US" sz="2000" b="0"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7171" name="Rectangle 3"/>
          <p:cNvSpPr>
            <a:spLocks noChangeArrowheads="1"/>
          </p:cNvSpPr>
          <p:nvPr/>
        </p:nvSpPr>
        <p:spPr bwMode="auto">
          <a:xfrm>
            <a:off x="2292350" y="457200"/>
            <a:ext cx="7613650" cy="762000"/>
          </a:xfrm>
          <a:prstGeom prst="rect">
            <a:avLst/>
          </a:prstGeom>
          <a:noFill/>
          <a:ln>
            <a:noFill/>
          </a:ln>
        </p:spPr>
        <p:txBody>
          <a:bodyPr lIns="101600" tIns="38100" rIns="76200" bIns="38100" anchor="ct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r>
              <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rPr>
              <a:t>第二节  内部存货交易的抵销</a:t>
            </a:r>
            <a:endParaRPr kumimoji="0" lang="zh-CN" altLang="en-US" sz="3200" b="1" i="0" u="none" strike="noStrike" kern="1200" cap="none" spc="267"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endParaRPr>
          </a:p>
        </p:txBody>
      </p:sp>
    </p:spTree>
  </p:cSld>
  <p:clrMapOvr>
    <a:masterClrMapping/>
  </p:clrMapOvr>
  <p:transition spd="slow"/>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0241_4*l_h_i*1_4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1.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3.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4.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135.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136.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137.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138.xml><?xml version="1.0" encoding="utf-8"?>
<p:tagLst xmlns:p="http://schemas.openxmlformats.org/presentationml/2006/main">
  <p:tag name="commondata" val="eyJoZGlkIjoiNjE3ZGIwMDJhMmZmN2VhZGQ0NDc4NzBmOWE0NGVkNzkifQ=="/>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movnglnc">
  <a:themeElements>
    <a:clrScheme name="">
      <a:dk1>
        <a:srgbClr val="000000"/>
      </a:dk1>
      <a:lt1>
        <a:srgbClr val="FFFFFF"/>
      </a:lt1>
      <a:dk2>
        <a:srgbClr val="0000FF"/>
      </a:dk2>
      <a:lt2>
        <a:srgbClr val="000000"/>
      </a:lt2>
      <a:accent1>
        <a:srgbClr val="00FFFF"/>
      </a:accent1>
      <a:accent2>
        <a:srgbClr val="FF0000"/>
      </a:accent2>
      <a:accent3>
        <a:srgbClr val="FFFFFF"/>
      </a:accent3>
      <a:accent4>
        <a:srgbClr val="000000"/>
      </a:accent4>
      <a:accent5>
        <a:srgbClr val="AAFFFF"/>
      </a:accent5>
      <a:accent6>
        <a:srgbClr val="E70000"/>
      </a:accent6>
      <a:hlink>
        <a:srgbClr val="000099"/>
      </a:hlink>
      <a:folHlink>
        <a:srgbClr val="000000"/>
      </a:folHlink>
    </a:clrScheme>
    <a:fontScheme name="movngln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movnglnc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vnglnc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vnglnc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vnglnc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vnglnc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vnglnc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vnglnc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11651</Words>
  <Application>WPS 演示</Application>
  <PresentationFormat/>
  <Paragraphs>394</Paragraphs>
  <Slides>58</Slides>
  <Notes>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58</vt:i4>
      </vt:variant>
    </vt:vector>
  </HeadingPairs>
  <TitlesOfParts>
    <vt:vector size="73" baseType="lpstr">
      <vt:lpstr>Arial</vt:lpstr>
      <vt:lpstr>宋体</vt:lpstr>
      <vt:lpstr>Wingdings</vt:lpstr>
      <vt:lpstr>Calibri</vt:lpstr>
      <vt:lpstr>微软雅黑</vt:lpstr>
      <vt:lpstr>+mn-ea</vt:lpstr>
      <vt:lpstr>ksdb</vt:lpstr>
      <vt:lpstr>+mn-lt</vt:lpstr>
      <vt:lpstr>汉仪旗黑-85S</vt:lpstr>
      <vt:lpstr>黑体</vt:lpstr>
      <vt:lpstr>Times New Roman</vt:lpstr>
      <vt:lpstr>等线</vt:lpstr>
      <vt:lpstr>Arial Unicode MS</vt:lpstr>
      <vt:lpstr>movnglnc</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倩倩</cp:lastModifiedBy>
  <cp:revision>253</cp:revision>
  <dcterms:created xsi:type="dcterms:W3CDTF">2012-07-12T11:49:56Z</dcterms:created>
  <dcterms:modified xsi:type="dcterms:W3CDTF">2025-06-23T03:16:45Z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FD59698789774027B19836546467BCCA_12</vt:lpwstr>
  </property>
</Properties>
</file>