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309" r:id="rId10"/>
    <p:sldId id="310" r:id="rId11"/>
    <p:sldId id="311" r:id="rId12"/>
    <p:sldId id="312" r:id="rId13"/>
    <p:sldId id="332" r:id="rId14"/>
    <p:sldId id="313" r:id="rId15"/>
    <p:sldId id="314" r:id="rId16"/>
    <p:sldId id="315" r:id="rId17"/>
    <p:sldId id="316" r:id="rId18"/>
    <p:sldId id="317" r:id="rId19"/>
    <p:sldId id="318" r:id="rId20"/>
    <p:sldId id="319" r:id="rId21"/>
    <p:sldId id="320" r:id="rId22"/>
    <p:sldId id="287" r:id="rId23"/>
    <p:sldId id="321" r:id="rId24"/>
    <p:sldId id="322" r:id="rId25"/>
    <p:sldId id="323" r:id="rId26"/>
    <p:sldId id="324" r:id="rId27"/>
    <p:sldId id="325" r:id="rId28"/>
    <p:sldId id="326" r:id="rId29"/>
    <p:sldId id="327" r:id="rId30"/>
    <p:sldId id="328" r:id="rId31"/>
    <p:sldId id="329" r:id="rId32"/>
    <p:sldId id="330" r:id="rId33"/>
    <p:sldId id="331" r:id="rId34"/>
    <p:sldId id="285" r:id="rId35"/>
  </p:sldIdLst>
  <p:sldSz cx="9144000" cy="5143500"/>
  <p:notesSz cx="6858000" cy="9144000"/>
  <p:custDataLst>
    <p:tags r:id="rId39"/>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14" userDrawn="1">
          <p15:clr>
            <a:srgbClr val="A4A3A4"/>
          </p15:clr>
        </p15:guide>
        <p15:guide id="2" pos="29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3611BF"/>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90" d="100"/>
          <a:sy n="90" d="100"/>
        </p:scale>
        <p:origin x="-72" y="42"/>
      </p:cViewPr>
      <p:guideLst>
        <p:guide orient="horz" pos="1614"/>
        <p:guide pos="2908"/>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gs" Target="tags/tag219.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381845-8C25-4BFB-862D-712C711CB8D1}"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325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5325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542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p:sp>
      <p:sp>
        <p:nvSpPr>
          <p:cNvPr id="634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34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p:sp>
      <p:sp>
        <p:nvSpPr>
          <p:cNvPr id="645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45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p:sp>
      <p:sp>
        <p:nvSpPr>
          <p:cNvPr id="655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55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p:sp>
      <p:sp>
        <p:nvSpPr>
          <p:cNvPr id="665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65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p:sp>
      <p:sp>
        <p:nvSpPr>
          <p:cNvPr id="675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75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p:sp>
      <p:sp>
        <p:nvSpPr>
          <p:cNvPr id="686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86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p:sp>
      <p:sp>
        <p:nvSpPr>
          <p:cNvPr id="552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53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1"/>
          <p:cNvSpPr>
            <a:spLocks noGrp="1" noRot="1" noChangeAspect="1" noTextEdit="1"/>
          </p:cNvSpPr>
          <p:nvPr>
            <p:ph type="sldImg"/>
          </p:nvPr>
        </p:nvSpPr>
        <p:spPr/>
      </p:sp>
      <p:sp>
        <p:nvSpPr>
          <p:cNvPr id="798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98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p:sp>
      <p:sp>
        <p:nvSpPr>
          <p:cNvPr id="808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09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p:sp>
      <p:sp>
        <p:nvSpPr>
          <p:cNvPr id="819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19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p:sp>
      <p:sp>
        <p:nvSpPr>
          <p:cNvPr id="8294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63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p:sp>
      <p:sp>
        <p:nvSpPr>
          <p:cNvPr id="573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73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p:sp>
      <p:sp>
        <p:nvSpPr>
          <p:cNvPr id="583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83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Grp="1" noRot="1" noChangeAspect="1" noTextEdit="1"/>
          </p:cNvSpPr>
          <p:nvPr>
            <p:ph type="sldImg"/>
          </p:nvPr>
        </p:nvSpPr>
        <p:spPr/>
      </p:sp>
      <p:sp>
        <p:nvSpPr>
          <p:cNvPr id="593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93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Grp="1" noRot="1" noChangeAspect="1" noTextEdit="1"/>
          </p:cNvSpPr>
          <p:nvPr>
            <p:ph type="sldImg"/>
          </p:nvPr>
        </p:nvSpPr>
        <p:spPr/>
      </p:sp>
      <p:sp>
        <p:nvSpPr>
          <p:cNvPr id="604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04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Grp="1" noRot="1" noChangeAspect="1" noTextEdit="1"/>
          </p:cNvSpPr>
          <p:nvPr>
            <p:ph type="sldImg"/>
          </p:nvPr>
        </p:nvSpPr>
        <p:spPr/>
      </p:sp>
      <p:sp>
        <p:nvSpPr>
          <p:cNvPr id="614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14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24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CA00D704-7722-457A-9DEB-98754A3F6C5D}"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smtClean="0">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4.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4" Type="http://schemas.openxmlformats.org/officeDocument/2006/relationships/notesSlide" Target="../notesSlides/notesSlide1.xml"/><Relationship Id="rId13" Type="http://schemas.openxmlformats.org/officeDocument/2006/relationships/slideLayout" Target="../slideLayouts/slideLayout17.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14.xml"/><Relationship Id="rId2" Type="http://schemas.openxmlformats.org/officeDocument/2006/relationships/tags" Target="../tags/tag213.xml"/><Relationship Id="rId1" Type="http://schemas.openxmlformats.org/officeDocument/2006/relationships/tags" Target="../tags/tag212.xml"/></Relationships>
</file>

<file path=ppt/slides/_rels/slide31.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22.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4.xml"/><Relationship Id="rId4" Type="http://schemas.openxmlformats.org/officeDocument/2006/relationships/themeOverride" Target="../theme/themeOverride1.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308033" y="3751580"/>
            <a:ext cx="2527935" cy="737235"/>
          </a:xfrm>
          <a:prstGeom prst="rect">
            <a:avLst/>
          </a:prstGeom>
          <a:noFill/>
          <a:ln w="9525">
            <a:noFill/>
          </a:ln>
        </p:spPr>
        <p:txBody>
          <a:bodyPr wrap="square">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（二）募集说明书</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申请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发行公司债券的公司，应按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公开发行证券的公司信息披露内容与格式准则第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公开发行公司债券募集说明书（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的要求编制公司债券募集说明书及其摘要，作为向中国证监会申请发行公司债券的必备文件，并按规定披露。</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注意</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2007</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年发布的公开发行公司债券募集说明书相比，本次修订的主要内容包括三个方面。</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（三）上市公告书</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申请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证券上市交易，应当按照证券交易所的规定编制上市公告书，并经证券交易所审核同意后公告。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由于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创业板与主板的股票上市要求有很大差别，中国证监会于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2007</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年授权上海证券交易所和深圳证券交易所指定有关上市公告书的内容与格式，两所均于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股票上市公告书内容与格式指引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进行了修订。公司申请证券上市交易，根据指引要求，载明相关事项。</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（四）定期报告</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定期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报告和临时报告是证券上市后在流通中持续信息披露的主要形式。上市公司应当披露的定期报告包括年度报告、半年度和季度报告。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年度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报告应当在每个会计年度结束之日起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个月内，半年度报告应当在每个会计年度的上半年结束之日起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个月内，季度报告应当在每个会计年度第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个月结束后的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个月内编制完成并披露。其中，第一季度报告的披露时间不得早于上一年度年度报告的披露时间。</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（四）定期报告</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根据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证券法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在中华人民共和国境内公开发行股票并在证券交易所主板（含中小企业板）上市的股份有限公司应当按照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公开发行证券的公司信息披露内容与格式准则第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年度报告的内容与格式（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的要求编制和披露年度报告。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年度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告中的财务会计报告应当经具有证券、期货相关业务资格的会计师事务所审计，审计报告应当由该所两名注册会计师签字。如年度财务报告被会计师事务所出具带有强调事项段或其他事项段的无保留意见、保留意见、否定意见或无法表示意见的审计报告，公司董事会和监事会应当就所涉及事项作出说明。</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（四）定期报告</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半年度报告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根据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证券法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在中华人民共和国境内公开发行股票并在证券交易所主板（含中小企业板）上市的股份有限公司应当按照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公开发行证券的公司信息披露内容与格式准则第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半年度报告的内容与格式（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的要求编制和披露半年度报告。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半</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年度报告的报告期是指年初至半年度期末的期间。公司半年度报告中的财务报告可以不经审计，但中国证监会和证券交易所另有规定的除外。</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（四）定期报告</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季度报告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根据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证券法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在中华人民共和国境内公开发行股票并在证券交易所主板（含中小企业板）上市的股份有限公司应当按照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公开发行证券的公司信息披露编报规则第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季度报告内容与格式特别规定（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的要求编制和披露季度报告。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季度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报告的报告期是指季度初至季度末</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个月期间。公司季度报告中的财务报表可以不经审计，但中国证监会和证券交易所另有规定的除外。</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（五）临时</a:t>
            </a: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报告</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临时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报告是指上市公司按有关法律法规及规则规定，在发生重大事项时需向投资者和社会公众披露的信息，是上市公司持续信息披露义务的重要组成部分。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根据</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证券法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第八十条、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上市公司信息披露管理办法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规定，凡发生可能对上市公司、股票在国务院批准的其他全国性证券交易场所交易的公司的股票交易价格产生较大影响的重大事件，投资者尚未得知时，公司应当立即将有关该重大事件的情况向国务院证券监督管理机构和证券交易场所报送临时报告，并予公告，说明事件的起因、目前的状态和可能产生的法律后果。</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五、上市公司信息披露的意义</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上市公司信息披露体现证券市场的“三公”原则</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证券市场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的公开、公平、公正的“三公”原则，是保护投资者合法利益不受侵犯的基本原则，也是保护投资者利益的基础。</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上市公司信息披露是投资者的决策前提</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投资者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只有对证券公司不断变动的财务、经营等状况有全面真实的了解，才能据以作出理性的投资决策，实现预期投资收益。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上市公司信息披露是中小投资者利益保障的基础</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信息</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披露制度要求信息披露义务人真实、准确、完整、及时地进行披露，便于防范内幕交易和证券欺诈行为，使投资者在平等的条件下获取信息，弥补中小投资者弱势地位，从而保护投资者。</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五、上市公司信息披露的意义</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上市公司信息披露是证券市场监管的核心</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证券</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监督管理机构通过对证券发行人公布的信息资料进行监督和审查，保证上市公司质量，增强投资者信心，促进证券市场高效运营。</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一</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、分部报告的定义</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       分部</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报告是指在企业的财务会计报告中，按照确定的企业内部组成部分提供的有关各组成部分的收入、资产和负债等信息的报告。</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rgbClr val="3611BF"/>
                </a:solidFill>
                <a:effectLst/>
                <a:uLnTx/>
                <a:uFillTx/>
                <a:latin typeface="微软雅黑" panose="020B0503020204020204" pitchFamily="34" charset="-122"/>
                <a:ea typeface="微软雅黑" panose="020B0503020204020204" pitchFamily="34" charset="-122"/>
                <a:cs typeface="+mn-cs"/>
              </a:rPr>
              <a:t>二、经营分部的认定与合并</a:t>
            </a:r>
            <a:endParaRPr kumimoji="0" lang="zh-CN" altLang="en-US" sz="2000" b="1" i="0" u="none" strike="noStrike" kern="1200" cap="none" spc="150" normalizeH="0" baseline="0" noProof="0" dirty="0">
              <a:ln>
                <a:noFill/>
              </a:ln>
              <a:solidFill>
                <a:srgbClr val="3611BF"/>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根据</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财政部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2009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年颁布的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企业会计准则解释第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规定，“企业应当以内部组织结构、管理要求、内部报告制度为依据确定经营分部，以经营分部为基础确定报告分部。”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经营分部的认定</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经营分别的合并</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第八章  信息披露</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三、报告分部的</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确定</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10%</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的重要性标准</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该分部的分部收入占所有分部收入合计的</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或者以上；</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该分部的分部利润（亏损）的绝对额，占所有盈利分部利润合计额或者所有亏损分部亏损合计额的绝对额两者中较大者的</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或者以上；</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该分部的分部资产占所有分部资产合计额的</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或者以上</a:t>
            </a: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                                                                                    </a:t>
            </a:r>
            <a:endPar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a:t>
            </a: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见教材案例</a:t>
            </a: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a:t>
            </a:r>
            <a:endParaRPr kumimoji="0" lang="en-US" altLang="zh-CN"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三、报告分部的</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确定</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（二）低于</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10%</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标准的选择</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经营</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分部未满足上述</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标准的，可以按照以下规定确定为报告分部：</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不考虑该分部的规模，直接将其指定为报告分部。</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不将该分部直接指定为报告分部的，可将该分部与一个或一个以上类似的、未满足</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个</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标准的其他分部合并为一个报告分部。</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不将该分部指定为报告分部且不与其他分部合并的，应当在披露分部信息时，将其作为其他项目单独披露。</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三、报告分部的</a:t>
            </a: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确定</a:t>
            </a:r>
            <a:endParaRPr kumimoji="0" lang="en-US" altLang="zh-CN" sz="2000" b="1" i="0" u="none" strike="noStrike" kern="1200" cap="none" spc="150" normalizeH="0" baseline="0" noProof="0" dirty="0" smtClean="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（三）确定为报告分部的特定条件</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若报告分部的对外交易收入合计额占合并总收入或企业总收入的比重未达到</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75%</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，应当将其他分部确定为报告分部（即使它们不符合</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标准），直到该比重达到</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75%</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企业的内部管理按照垂直一体化经营的不同层次来划分的，即使其大部分收入不通过对外交易取得，仍可将垂直一体化经营的不同层次确定为独立的报告业务分部。</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对于上期确定为报告分部的，企业本期认为其依然重要，即使本期未满足</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10%</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标准，仍应将其确定为本期的报告分部。</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四、分部信息披露的意义</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企业</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提供分部报告的主要目的是帮助会计信息使用者评估不同因素对企业的影响，以便更好地理解企业以往的经营业绩，并对未来的发展趋势作出合理的预测和判断。 </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 </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更好地理解企业以往的业绩</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更好地评估企业的风险和收益</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从整体上对企业作出更有根据的判断</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分部</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endPar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五、分部信息披露的具体规定</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根据</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企业会计准则解释第</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号</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规定，企业在确定报告分部后，应当按照确定的报告分部，在财务报表附注中披露相关信息。</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此外</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，企业披露的分部信息，应当与合并财务报表或企业财务报表中的总额信息相衔接。</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一、中期财务报告的概念</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中期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财务报告，是指以中期为基础编制的财务报告。“中期”，是指短于一个完整的会计年度（自公历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日起至</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日止）的报告期间，它可以是一个月、一个季度或者半年，也可以是其他短于一个会计年度的期间，如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日至</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日的期间等。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二、中期财务报告的内容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（一）基本内容</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中期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财务报告至少应当包括资产负债表、利润表、现金流量表和</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附注</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（二）比较财务报表的编制要求</a:t>
            </a:r>
            <a:endPar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为了</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提高财务报表信息的可比性、相关性和有用性，企业在中期末除了编制中期末资产负债表、中期利润表和现金流量表之外，还应当提供前期比较财务报表。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二、中期财务报告的内容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二）比较财务报表的编制要求</a:t>
            </a:r>
            <a:endPar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中期财务报告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规定，中期财务报告应当按照下列规定提供比较财务报表：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本中期末的资产负债表和上年度末的资产负债表。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本中期末的利润表、年初至本中期末的利润表以及上年度可比期间的利润表。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年初至本期末的现金流量表和上年度年初至上年可比本期末的现金流量表。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见教材案例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二、中期财务报告的内容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（三）中期合并财务报表和母公司财务报表的编制要求</a:t>
            </a:r>
            <a:endPar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本中期末与上年度末均存在子公司</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年度财务报告包括了合并财务报表，但报告中期内处置了所有应当纳入合并范围的子公司的，中期财务报告只需要提供母公司财务报表，但上年度比较财务报表仍应当包含合并财务报表，上年度可比中期没有子公司的除外。</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二、中期财务报告的内容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（四）中期财务报告附注的编制要求和内容</a:t>
            </a:r>
            <a:endParaRPr kumimoji="0" lang="zh-CN" altLang="en-US" sz="1200" b="1" i="0" u="none" strike="noStrike" kern="1200" cap="none" spc="15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附注的编制要求</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）中期财务表报告中的附注应当以年初至本中期末为基础编制，披露自上年度资产负债表日之后发生的，有助于理解企业财务状况、经营成果和现金流量变化情况的重要交易或者事项。</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）对于理解本中期财务状况、经营成果和现金流量有关的重要交易或者事项，也应当在附注中作相应披露。</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附注的内容</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657350"/>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668463"/>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6" name="TextBox 2"/>
          <p:cNvSpPr txBox="1"/>
          <p:nvPr>
            <p:custDataLst>
              <p:tags r:id="rId3"/>
            </p:custDataLst>
          </p:nvPr>
        </p:nvSpPr>
        <p:spPr>
          <a:xfrm>
            <a:off x="5091113" y="1735138"/>
            <a:ext cx="2784475" cy="374650"/>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上市公司信息披露概述</a:t>
            </a:r>
            <a:endParaRPr lang="en-US" altLang="en-US" sz="2000" b="1" dirty="0">
              <a:latin typeface="微软雅黑" panose="020B0503020204020204" pitchFamily="34" charset="-122"/>
              <a:ea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587625"/>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598738"/>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9" name="TextBox 2"/>
          <p:cNvSpPr txBox="1"/>
          <p:nvPr>
            <p:custDataLst>
              <p:tags r:id="rId6"/>
            </p:custDataLst>
          </p:nvPr>
        </p:nvSpPr>
        <p:spPr>
          <a:xfrm>
            <a:off x="5091113" y="2662238"/>
            <a:ext cx="3368675" cy="406400"/>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分部报告的信息披露</a:t>
            </a:r>
            <a:endParaRPr lang="en-US" altLang="en-US" sz="2000" b="1" dirty="0">
              <a:latin typeface="微软雅黑" panose="020B0503020204020204" pitchFamily="34" charset="-122"/>
              <a:ea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543300"/>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554413"/>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62" name="TextBox 2"/>
          <p:cNvSpPr txBox="1"/>
          <p:nvPr>
            <p:custDataLst>
              <p:tags r:id="rId9"/>
            </p:custDataLst>
          </p:nvPr>
        </p:nvSpPr>
        <p:spPr>
          <a:xfrm>
            <a:off x="5091113" y="3619500"/>
            <a:ext cx="3109912" cy="398463"/>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中期报告的信息披露</a:t>
            </a:r>
            <a:endParaRPr lang="en-US" altLang="en-US" sz="2000" b="1" dirty="0">
              <a:latin typeface="微软雅黑" panose="020B0503020204020204" pitchFamily="34" charset="-122"/>
              <a:ea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700088"/>
            <a:ext cx="7219950" cy="141288"/>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中期</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报告的信息披露</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三、中期财务报告的确认与计量</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中期财务报告的确认与计量的基本原则</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）中期会计要素的确认和计量应当与年度报告一致</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）中期会计计量应当以年初至本中期末为基础</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）中期采用的会计政策应当与年度报告一致，会计政策、会计估计变更应符合规定</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季节性、周期性或者偶然性取得收入的确认与计量</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会计年度中不均匀发生的费用的确认与计量</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15748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副主编：王霞、邓芬</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p:sp>
        <p:nvSpPr>
          <p:cNvPr id="26625" name="标题 2"/>
          <p:cNvSpPr>
            <a:spLocks noGrp="1" noChangeArrowheads="1"/>
          </p:cNvSpPr>
          <p:nvPr>
            <p:ph type="title"/>
            <p:custDataLst>
              <p:tags r:id="rId1"/>
            </p:custDataLst>
          </p:nvPr>
        </p:nvSpPr>
        <p:spPr>
          <a:xfrm>
            <a:off x="900113" y="555625"/>
            <a:ext cx="7185025" cy="285750"/>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节上市公司信息披露概述</a:t>
            </a:r>
            <a:b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b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一、上市公司信息披露的概念</a:t>
            </a:r>
            <a:endParaRPr kumimoji="0" lang="en-US" altLang="zh-CN" sz="2000" b="1" i="0" u="none" strike="noStrike" kern="1200" cap="none" spc="150" normalizeH="0" baseline="0" noProof="0" dirty="0">
              <a:ln>
                <a:noFill/>
              </a:ln>
              <a:solidFill>
                <a:srgbClr val="3611BF"/>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公司信息披露是上市公司依据国家法规规定，按照一定的程序及规范的报告格式，通过适当方式向证券管理机构及广大投资者完全公开与证券发行、交易有关的会计信息资料的行为。</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二、上市公司信息披露的分类</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（一）按披露时间划</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     1</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证券发行的信息披露</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     2</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持续信息披露</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（二）按披露意愿划</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   </a:t>
            </a:r>
            <a:r>
              <a:rPr kumimoji="0" lang="en-US" altLang="zh-CN" sz="1200" b="0" i="0" u="none" strike="noStrike" kern="1200" cap="none" spc="150" normalizeH="0" baseline="0" noProof="0" dirty="0" smtClean="0">
                <a:ln>
                  <a:noFill/>
                </a:ln>
                <a:solidFill>
                  <a:schemeClr val="tx2"/>
                </a:solidFill>
                <a:effectLst/>
                <a:uLnTx/>
                <a:uFillTx/>
                <a:latin typeface="+mn-ea"/>
                <a:ea typeface="+mn-ea"/>
                <a:cs typeface="+mn-cs"/>
              </a:rPr>
              <a:t>   </a:t>
            </a: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自愿性信息披露</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     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强制性信息披露</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二、上市公司信息披露的原则</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真实性</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真实性</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原则是信息披露的首要原则。</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2.</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准确性</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准确性</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原则要求发行人披露信息必须准确表达其含义</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2"/>
                </a:solidFill>
                <a:effectLst/>
                <a:uLnTx/>
                <a:uFillTx/>
                <a:latin typeface="+mn-ea"/>
                <a:ea typeface="+mn-ea"/>
                <a:cs typeface="+mn-cs"/>
              </a:rPr>
              <a:t>3.</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完整性</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3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 </a:t>
            </a:r>
            <a:r>
              <a:rPr kumimoji="0" lang="zh-CN" altLang="en-US" sz="1200" b="0" i="0" u="none" strike="noStrike" kern="1200" cap="none" spc="150" normalizeH="0" baseline="0" noProof="0" dirty="0" smtClean="0">
                <a:ln>
                  <a:noFill/>
                </a:ln>
                <a:solidFill>
                  <a:schemeClr val="tx2"/>
                </a:solidFill>
                <a:effectLst/>
                <a:uLnTx/>
                <a:uFillTx/>
                <a:latin typeface="+mn-ea"/>
                <a:ea typeface="+mn-ea"/>
                <a:cs typeface="+mn-cs"/>
              </a:rPr>
              <a:t>   完整性</a:t>
            </a:r>
            <a:r>
              <a:rPr kumimoji="0" lang="zh-CN" altLang="en-US" sz="1200" b="0" i="0" u="none" strike="noStrike" kern="1200" cap="none" spc="150" normalizeH="0" baseline="0" noProof="0" dirty="0">
                <a:ln>
                  <a:noFill/>
                </a:ln>
                <a:solidFill>
                  <a:schemeClr val="tx2"/>
                </a:solidFill>
                <a:effectLst/>
                <a:uLnTx/>
                <a:uFillTx/>
                <a:latin typeface="+mn-ea"/>
                <a:ea typeface="+mn-ea"/>
                <a:cs typeface="+mn-cs"/>
              </a:rPr>
              <a:t>原则又称充分性原则，要求所披露的信息在数量上和性质上能够保证投资者形成足够的投资判断意识</a:t>
            </a:r>
            <a:endParaRPr kumimoji="0" lang="zh-CN" altLang="en-US" sz="1200" b="0" i="0" u="none" strike="noStrike" kern="1200" cap="none" spc="150" normalizeH="0" baseline="0" noProof="0" dirty="0">
              <a:ln>
                <a:noFill/>
              </a:ln>
              <a:solidFill>
                <a:schemeClr val="tx2"/>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二、上市公司信息披露的原则</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公平与及时披露</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公平</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披露是指上市公司及其他信息披露义务人应当同时向所有投资者公开披露信息，以使</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所有 投资者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平等获悉同一信息。</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及时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原则又称时效性原则，包括两个方面：一是定期报告的法定期间不能超越；二是重要事实的及时报告制度</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（一）招股</a:t>
            </a: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说明书</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发行人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首次公开发行股票并上市的信息主要通过招股说明书进行披露。</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发行人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编制招股说明书应当按照中国证监会颁布的公开发行证券的公司信息披露内容与格式准则第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57</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招股说明书》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年修订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所规定的格式编制</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上市</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公司信息披露概述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2000" b="1" i="0" u="none" strike="noStrike" kern="1200" cap="none" spc="150" normalizeH="0" baseline="0" noProof="0" dirty="0" smtClean="0">
                <a:ln>
                  <a:noFill/>
                </a:ln>
                <a:solidFill>
                  <a:srgbClr val="3611BF"/>
                </a:solidFill>
                <a:effectLst/>
                <a:uLnTx/>
                <a:uFillTx/>
                <a:latin typeface="+mn-ea"/>
                <a:ea typeface="+mn-ea"/>
                <a:cs typeface="+mn-cs"/>
              </a:rPr>
              <a:t>四、</a:t>
            </a:r>
            <a:r>
              <a:rPr kumimoji="0" lang="zh-CN" altLang="en-US" sz="2000" b="1" i="0" u="none" strike="noStrike" kern="1200" cap="none" spc="150" normalizeH="0" baseline="0" noProof="0" dirty="0">
                <a:ln>
                  <a:noFill/>
                </a:ln>
                <a:solidFill>
                  <a:srgbClr val="3611BF"/>
                </a:solidFill>
                <a:effectLst/>
                <a:uLnTx/>
                <a:uFillTx/>
                <a:latin typeface="+mn-ea"/>
                <a:ea typeface="+mn-ea"/>
                <a:cs typeface="+mn-cs"/>
              </a:rPr>
              <a:t>上市公司信息披露的内容</a:t>
            </a:r>
            <a:endParaRPr kumimoji="0" lang="zh-CN" altLang="en-US" sz="2000" b="1" i="0" u="none" strike="noStrike" kern="1200" cap="none" spc="150" normalizeH="0" baseline="0" noProof="0" dirty="0">
              <a:ln>
                <a:noFill/>
              </a:ln>
              <a:solidFill>
                <a:srgbClr val="3611BF"/>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上市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公司信息披露文件主要包括招股说明书、募集说明书、上市公告书、定期报告和临时报告等。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（一）招股</a:t>
            </a:r>
            <a:r>
              <a:rPr kumimoji="0" lang="zh-CN" altLang="en-US" sz="1200" b="1" i="0" u="none" strike="noStrike" kern="1200" cap="none" spc="150" normalizeH="0" baseline="0" noProof="0" dirty="0" smtClean="0">
                <a:ln>
                  <a:noFill/>
                </a:ln>
                <a:solidFill>
                  <a:srgbClr val="C00000"/>
                </a:solidFill>
                <a:effectLst/>
                <a:uLnTx/>
                <a:uFillTx/>
                <a:latin typeface="+mn-ea"/>
                <a:ea typeface="+mn-ea"/>
                <a:cs typeface="+mn-cs"/>
              </a:rPr>
              <a:t>说明书</a:t>
            </a:r>
            <a:endParaRPr kumimoji="0" lang="en-US" altLang="zh-CN" sz="1200" b="1" i="0" u="none" strike="noStrike" kern="1200" cap="none" spc="150" normalizeH="0" baseline="0" noProof="0" dirty="0" smtClean="0">
              <a:ln>
                <a:noFill/>
              </a:ln>
              <a:solidFill>
                <a:srgbClr val="C00000"/>
              </a:solidFill>
              <a:effectLst/>
              <a:uLnTx/>
              <a:uFillTx/>
              <a:latin typeface="+mn-ea"/>
              <a:ea typeface="+mn-ea"/>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招股说明书引用的经审计的最近一期财务会计资料在财务报告截止日后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个月内有效；特别情况可申请适当延长至多不超过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个月。</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发行人视情况及时修改招股说明书及其摘要并提供补充说明材料</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预先披露的招股说明书申报稿不是发行人发行股票的正式文件，不能含有价格信息，发行人不得据此发行股票。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发行人的董事、监事、高级管理人员，应当对招股说明书签署书面确认意见，保证所披露的信息真实、准确、完整。招股说明书应当加盖发行人公章。</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30000"/>
              </a:lnSpc>
              <a:spcBef>
                <a:spcPct val="0"/>
              </a:spcBef>
              <a:spcAft>
                <a:spcPts val="1000"/>
              </a:spcAft>
              <a:buClrTx/>
              <a:buSzTx/>
              <a:buFont typeface="Wingdings" panose="05000000000000000000" pitchFamily="2" charset="2"/>
              <a:buNone/>
              <a:defRPr/>
            </a:pP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3.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5.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16.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17.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18.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19.xml><?xml version="1.0" encoding="utf-8"?>
<p:tagLst xmlns:p="http://schemas.openxmlformats.org/presentationml/2006/main">
  <p:tag name="commondata" val="eyJoZGlkIjoiNjE3ZGIwMDJhMmZmN2VhZGQ0NDc4NzBmOWE0NGVkNzkifQ=="/>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themeOverride>
</file>

<file path=docProps/app.xml><?xml version="1.0" encoding="utf-8"?>
<Properties xmlns="http://schemas.openxmlformats.org/officeDocument/2006/extended-properties" xmlns:vt="http://schemas.openxmlformats.org/officeDocument/2006/docPropsVTypes">
  <TotalTime>0</TotalTime>
  <Words>5833</Words>
  <Application>WPS 演示</Application>
  <PresentationFormat/>
  <Paragraphs>317</Paragraphs>
  <Slides>31</Slides>
  <Notes>29</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31</vt:i4>
      </vt:variant>
    </vt:vector>
  </HeadingPairs>
  <TitlesOfParts>
    <vt:vector size="42" baseType="lpstr">
      <vt:lpstr>Arial</vt:lpstr>
      <vt:lpstr>宋体</vt:lpstr>
      <vt:lpstr>Wingdings</vt:lpstr>
      <vt:lpstr>Calibri</vt:lpstr>
      <vt:lpstr>微软雅黑</vt:lpstr>
      <vt:lpstr>汉仪旗黑-85S</vt:lpstr>
      <vt:lpstr>黑体</vt:lpstr>
      <vt:lpstr>Arial Unicode MS</vt:lpstr>
      <vt:lpstr>等线</vt:lpstr>
      <vt:lpstr>Office 主题</vt:lpstr>
      <vt:lpstr>2_Office 主题​​</vt:lpstr>
      <vt:lpstr>PowerPoint 演示文稿</vt:lpstr>
      <vt:lpstr>第八章  信息披露</vt:lpstr>
      <vt:lpstr>PowerPoint 演示文稿</vt:lpstr>
      <vt:lpstr>第一节上市公司信息披露概述 </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第一节   上市公司信息披露概述</vt:lpstr>
      <vt:lpstr>第二节   分部报告的信息披露</vt:lpstr>
      <vt:lpstr>第二节   分部报告的信息披露</vt:lpstr>
      <vt:lpstr>第二节   分部报告的信息披露</vt:lpstr>
      <vt:lpstr>第二节   分部报告的信息披露</vt:lpstr>
      <vt:lpstr>第二节   分部报告的信息披露</vt:lpstr>
      <vt:lpstr>第二节   分部报告的信息披露</vt:lpstr>
      <vt:lpstr>第三节    中期报告的信息披露 </vt:lpstr>
      <vt:lpstr>第三节    中期报告的信息披露 </vt:lpstr>
      <vt:lpstr>第三节    中期报告的信息披露 </vt:lpstr>
      <vt:lpstr>第三节    中期报告的信息披露 </vt:lpstr>
      <vt:lpstr>第三节    中期报告的信息披露 </vt:lpstr>
      <vt:lpstr>第三节    中期报告的信息披露 </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芬</cp:lastModifiedBy>
  <cp:revision>45</cp:revision>
  <dcterms:created xsi:type="dcterms:W3CDTF">2013-10-30T09:04:00Z</dcterms:created>
  <dcterms:modified xsi:type="dcterms:W3CDTF">2025-06-23T04:21:42Z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52EE26D8510D438CBE8EF5D35601BD57_12</vt:lpwstr>
  </property>
</Properties>
</file>