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257" r:id="rId4"/>
    <p:sldId id="281" r:id="rId5"/>
    <p:sldId id="280" r:id="rId6"/>
    <p:sldId id="284" r:id="rId8"/>
    <p:sldId id="286" r:id="rId9"/>
    <p:sldId id="287" r:id="rId10"/>
    <p:sldId id="288" r:id="rId11"/>
    <p:sldId id="289" r:id="rId12"/>
    <p:sldId id="290" r:id="rId13"/>
    <p:sldId id="291" r:id="rId14"/>
    <p:sldId id="292" r:id="rId15"/>
    <p:sldId id="293" r:id="rId16"/>
    <p:sldId id="295" r:id="rId17"/>
    <p:sldId id="294" r:id="rId18"/>
    <p:sldId id="296" r:id="rId19"/>
    <p:sldId id="299" r:id="rId20"/>
    <p:sldId id="300" r:id="rId21"/>
    <p:sldId id="301" r:id="rId22"/>
    <p:sldId id="302" r:id="rId23"/>
    <p:sldId id="303" r:id="rId24"/>
    <p:sldId id="304" r:id="rId25"/>
    <p:sldId id="306" r:id="rId26"/>
    <p:sldId id="307" r:id="rId27"/>
    <p:sldId id="308" r:id="rId28"/>
    <p:sldId id="309" r:id="rId29"/>
    <p:sldId id="298" r:id="rId30"/>
  </p:sldIdLst>
  <p:sldSz cx="9144000" cy="5143500"/>
  <p:notesSz cx="6858000" cy="9144000"/>
  <p:custDataLst>
    <p:tags r:id="rId34"/>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43" userDrawn="1">
          <p15:clr>
            <a:srgbClr val="A4A3A4"/>
          </p15:clr>
        </p15:guide>
        <p15:guide id="2" pos="288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p:scale>
          <a:sx n="116" d="100"/>
          <a:sy n="116" d="100"/>
        </p:scale>
        <p:origin x="-1494" y="-552"/>
      </p:cViewPr>
      <p:guideLst>
        <p:guide orient="horz" pos="1643"/>
        <p:guide pos="2886"/>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gs" Target="tags/tag206.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4" Type="http://schemas.microsoft.com/office/2011/relationships/chartColorStyle" Target="colors1.xml"/><Relationship Id="rId3" Type="http://schemas.microsoft.com/office/2011/relationships/chartStyle" Target="style1.xml"/><Relationship Id="rId2" Type="http://schemas.openxmlformats.org/officeDocument/2006/relationships/themeOverride" Target="../theme/themeOverride1.xml"/><Relationship Id="rId1" Type="http://schemas.openxmlformats.org/officeDocument/2006/relationships/oleObject" Target="&#24037;&#20316;&#31807;1" TargetMode="External"/></Relationships>
</file>

<file path=ppt/charts/_rels/chart2.xml.rels><?xml version="1.0" encoding="UTF-8" standalone="yes"?>
<Relationships xmlns="http://schemas.openxmlformats.org/package/2006/relationships"><Relationship Id="rId4" Type="http://schemas.microsoft.com/office/2011/relationships/chartColorStyle" Target="colors2.xml"/><Relationship Id="rId3" Type="http://schemas.microsoft.com/office/2011/relationships/chartStyle" Target="style2.xml"/><Relationship Id="rId2" Type="http://schemas.openxmlformats.org/officeDocument/2006/relationships/themeOverride" Target="../theme/themeOverride2.xml"/><Relationship Id="rId1" Type="http://schemas.openxmlformats.org/officeDocument/2006/relationships/oleObject" Target="file:///H:\2023&#25945;&#26448;&#20462;&#35746;\&#39640;&#36130;\&#26032;&#24314;%20XLS%20&#24037;&#20316;&#34920;.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[工作簿1]Sheet1!$B$3</c:f>
              <c:strCache>
                <c:ptCount val="1"/>
                <c:pt idx="0">
                  <c:v>跨国并购数量</c:v>
                </c:pt>
              </c:strCache>
            </c:strRef>
          </c:tx>
          <c:spPr>
            <a:ln w="28575" cap="rnd">
              <a:solidFill>
                <a:srgbClr val="5B9BD5"/>
              </a:solidFill>
              <a:round/>
            </a:ln>
            <a:effectLst/>
          </c:spPr>
          <c:marker>
            <c:symbol val="square"/>
            <c:size val="5"/>
            <c:spPr>
              <a:solidFill>
                <a:srgbClr val="5B9BD5"/>
              </a:solidFill>
              <a:ln w="9525">
                <a:solidFill>
                  <a:srgbClr val="5B9BD5"/>
                </a:solidFill>
              </a:ln>
              <a:effectLst/>
            </c:spPr>
          </c:marke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dLblPos val="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ysClr val="windowText" lastClr="000000">
                          <a:lumMod val="35000"/>
                          <a:lumOff val="65000"/>
                        </a:sysClr>
                      </a:solidFill>
                      <a:round/>
                    </a:ln>
                    <a:effectLst/>
                  </c:spPr>
                </c15:leaderLines>
              </c:ext>
            </c:extLst>
          </c:dLbls>
          <c:cat>
            <c:numRef>
              <c:f>[工作簿1]Sheet1!$C$2:$K$2</c:f>
              <c:numCache>
                <c:formatCode>General</c:formatCode>
                <c:ptCount val="9"/>
                <c:pt idx="0">
                  <c:v>1992</c:v>
                </c:pt>
                <c:pt idx="1">
                  <c:v>1993</c:v>
                </c:pt>
                <c:pt idx="2">
                  <c:v>1994</c:v>
                </c:pt>
                <c:pt idx="3">
                  <c:v>1995</c:v>
                </c:pt>
                <c:pt idx="4">
                  <c:v>1996</c:v>
                </c:pt>
                <c:pt idx="5">
                  <c:v>1997</c:v>
                </c:pt>
                <c:pt idx="6">
                  <c:v>1998</c:v>
                </c:pt>
                <c:pt idx="7">
                  <c:v>1999</c:v>
                </c:pt>
                <c:pt idx="8">
                  <c:v>2000</c:v>
                </c:pt>
              </c:numCache>
            </c:numRef>
          </c:cat>
          <c:val>
            <c:numRef>
              <c:f>[工作簿1]Sheet1!$C$3:$K$3</c:f>
              <c:numCache>
                <c:formatCode>General</c:formatCode>
                <c:ptCount val="9"/>
                <c:pt idx="0">
                  <c:v>21</c:v>
                </c:pt>
                <c:pt idx="1">
                  <c:v>48</c:v>
                </c:pt>
                <c:pt idx="2">
                  <c:v>25</c:v>
                </c:pt>
                <c:pt idx="3">
                  <c:v>20</c:v>
                </c:pt>
                <c:pt idx="4">
                  <c:v>21</c:v>
                </c:pt>
                <c:pt idx="5">
                  <c:v>56</c:v>
                </c:pt>
                <c:pt idx="6">
                  <c:v>51</c:v>
                </c:pt>
                <c:pt idx="7">
                  <c:v>43</c:v>
                </c:pt>
                <c:pt idx="8">
                  <c:v>43</c:v>
                </c:pt>
              </c:numCache>
            </c:numRef>
          </c:val>
          <c:smooth val="0"/>
        </c:ser>
        <c:ser>
          <c:idx val="1"/>
          <c:order val="1"/>
          <c:tx>
            <c:strRef>
              <c:f>[工作簿1]Sheet1!$B$4</c:f>
              <c:strCache>
                <c:ptCount val="1"/>
                <c:pt idx="0">
                  <c:v>香港地区跨国并购的数量</c:v>
                </c:pt>
              </c:strCache>
            </c:strRef>
          </c:tx>
          <c:spPr>
            <a:ln w="28575" cap="rnd">
              <a:solidFill>
                <a:srgbClr val="ED7D31"/>
              </a:solidFill>
              <a:round/>
            </a:ln>
            <a:effectLst/>
          </c:spPr>
          <c:marker>
            <c:symbol val="diamond"/>
            <c:size val="5"/>
            <c:spPr>
              <a:solidFill>
                <a:srgbClr val="ED7D31"/>
              </a:solidFill>
              <a:ln w="9525">
                <a:solidFill>
                  <a:srgbClr val="ED7D31"/>
                </a:solidFill>
              </a:ln>
              <a:effectLst/>
            </c:spPr>
          </c:marke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dLblPos val="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ysClr val="windowText" lastClr="000000">
                          <a:lumMod val="35000"/>
                          <a:lumOff val="65000"/>
                        </a:sysClr>
                      </a:solidFill>
                      <a:round/>
                    </a:ln>
                    <a:effectLst/>
                  </c:spPr>
                </c15:leaderLines>
              </c:ext>
            </c:extLst>
          </c:dLbls>
          <c:cat>
            <c:numRef>
              <c:f>[工作簿1]Sheet1!$C$2:$K$2</c:f>
              <c:numCache>
                <c:formatCode>General</c:formatCode>
                <c:ptCount val="9"/>
                <c:pt idx="0">
                  <c:v>1992</c:v>
                </c:pt>
                <c:pt idx="1">
                  <c:v>1993</c:v>
                </c:pt>
                <c:pt idx="2">
                  <c:v>1994</c:v>
                </c:pt>
                <c:pt idx="3">
                  <c:v>1995</c:v>
                </c:pt>
                <c:pt idx="4">
                  <c:v>1996</c:v>
                </c:pt>
                <c:pt idx="5">
                  <c:v>1997</c:v>
                </c:pt>
                <c:pt idx="6">
                  <c:v>1998</c:v>
                </c:pt>
                <c:pt idx="7">
                  <c:v>1999</c:v>
                </c:pt>
                <c:pt idx="8">
                  <c:v>2000</c:v>
                </c:pt>
              </c:numCache>
            </c:numRef>
          </c:cat>
          <c:val>
            <c:numRef>
              <c:f>[工作簿1]Sheet1!$C$4:$K$4</c:f>
              <c:numCache>
                <c:formatCode>General</c:formatCode>
                <c:ptCount val="9"/>
                <c:pt idx="0">
                  <c:v>10</c:v>
                </c:pt>
                <c:pt idx="1">
                  <c:v>28</c:v>
                </c:pt>
                <c:pt idx="2">
                  <c:v>12</c:v>
                </c:pt>
                <c:pt idx="3">
                  <c:v>7</c:v>
                </c:pt>
                <c:pt idx="4">
                  <c:v>8</c:v>
                </c:pt>
                <c:pt idx="5">
                  <c:v>34</c:v>
                </c:pt>
                <c:pt idx="6">
                  <c:v>26</c:v>
                </c:pt>
                <c:pt idx="7">
                  <c:v>28</c:v>
                </c:pt>
                <c:pt idx="8">
                  <c:v>29</c:v>
                </c:pt>
              </c:numCache>
            </c:numRef>
          </c:val>
          <c:smooth val="0"/>
        </c:ser>
        <c:dLbls>
          <c:showLegendKey val="0"/>
          <c:showVal val="1"/>
          <c:showCatName val="0"/>
          <c:showSerName val="0"/>
          <c:showPercent val="0"/>
          <c:showBubbleSize val="0"/>
        </c:dLbls>
        <c:marker val="1"/>
        <c:smooth val="0"/>
        <c:axId val="-568766992"/>
        <c:axId val="-568762096"/>
      </c:lineChart>
      <c:catAx>
        <c:axId val="-568766992"/>
        <c:scaling>
          <c:orientation val="minMax"/>
        </c:scaling>
        <c:delete val="0"/>
        <c:axPos val="b"/>
        <c:numFmt formatCode="General" sourceLinked="0"/>
        <c:majorTickMark val="none"/>
        <c:minorTickMark val="none"/>
        <c:tickLblPos val="nextTo"/>
        <c:spPr>
          <a:noFill/>
          <a:ln w="9525" cap="flat" cmpd="sng" algn="ctr">
            <a:solidFill>
              <a:sysClr val="windowText" lastClr="000000">
                <a:lumMod val="15000"/>
                <a:lumOff val="85000"/>
              </a:sysClr>
            </a:solidFill>
            <a:round/>
          </a:ln>
          <a:effectLst/>
        </c:spPr>
        <c:txPr>
          <a:bodyPr rot="-6000000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568762096"/>
        <c:crosses val="autoZero"/>
        <c:auto val="1"/>
        <c:lblAlgn val="ctr"/>
        <c:lblOffset val="100"/>
        <c:noMultiLvlLbl val="0"/>
      </c:catAx>
      <c:valAx>
        <c:axId val="-568762096"/>
        <c:scaling>
          <c:orientation val="minMax"/>
        </c:scaling>
        <c:delete val="0"/>
        <c:axPos val="l"/>
        <c:majorGridlines>
          <c:spPr>
            <a:ln w="9525" cap="flat" cmpd="sng" algn="ctr">
              <a:solidFill>
                <a:sysClr val="windowText" lastClr="000000">
                  <a:lumMod val="15000"/>
                  <a:lumOff val="85000"/>
                </a:sys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568766992"/>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legendEntry>
      <c:legendEntry>
        <c:idx val="1"/>
        <c:txPr>
          <a:bodyPr rot="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legendEntry>
      <c:layout/>
      <c:overlay val="0"/>
      <c:spPr>
        <a:noFill/>
        <a:ln>
          <a:noFill/>
        </a:ln>
        <a:effectLst/>
      </c:spPr>
      <c:txPr>
        <a:bodyPr rot="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legend>
    <c:plotVisOnly val="1"/>
    <c:dispBlanksAs val="gap"/>
    <c:showDLblsOverMax val="0"/>
    <c:extLst>
      <c:ext uri="{0b15fc19-7d7d-44ad-8c2d-2c3a37ce22c3}">
        <chartProps xmlns="https://web.wps.cn/et/2018/main" chartId="{e237e42d-531f-4453-9965-1b96be5acd9c}"/>
      </c:ext>
    </c:extLst>
  </c:chart>
  <c:spPr>
    <a:solidFill>
      <a:sysClr val="window" lastClr="FFFFFF"/>
    </a:solidFill>
    <a:ln w="9525" cap="flat" cmpd="sng" algn="ctr">
      <a:solidFill>
        <a:sysClr val="windowText" lastClr="000000">
          <a:lumMod val="15000"/>
          <a:lumOff val="85000"/>
        </a:sysClr>
      </a:solidFill>
      <a:round/>
    </a:ln>
    <a:effectLst/>
  </c:spPr>
  <c:txPr>
    <a:bodyPr/>
    <a:lstStyle/>
    <a:p>
      <a:pPr>
        <a:defRPr lang="zh-CN" sz="90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'[新建 XLS 工作表.xls]Sheet1'!$C$4</c:f>
              <c:strCache>
                <c:ptCount val="1"/>
                <c:pt idx="0">
                  <c:v>海外并购金额</c:v>
                </c:pt>
              </c:strCache>
            </c:strRef>
          </c:tx>
          <c:spPr>
            <a:solidFill>
              <a:srgbClr val="4F81BD"/>
            </a:solidFill>
            <a:ln>
              <a:noFill/>
            </a:ln>
            <a:effectLst/>
          </c:spPr>
          <c:invertIfNegative val="0"/>
          <c:dLbls>
            <c:dLbl>
              <c:idx val="0"/>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5 895.35</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dLbl>
              <c:idx val="1"/>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12 670</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dLbl>
              <c:idx val="2"/>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8 684.68</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dLbl>
              <c:idx val="3"/>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6 098.93</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dLbl>
              <c:idx val="4"/>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13 195.09</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dLbl>
              <c:idx val="5"/>
              <c:layout>
                <c:manualLayout>
                  <c:x val="0"/>
                  <c:y val="0.0243427458617332"/>
                </c:manualLayout>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28 098.92</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15:layout/>
                </c:ext>
              </c:extLst>
            </c:dLbl>
            <c:dLbl>
              <c:idx val="6"/>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29 825.21</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dLbl>
              <c:idx val="7"/>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38 495.12</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dLbl>
              <c:idx val="8"/>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32 418.82</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dLbl>
              <c:idx val="9"/>
              <c:layout/>
              <c:tx>
                <c:rich>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r>
                      <a:rPr lang="en-US" altLang="zh-CN"/>
                      <a:t>29 693.08</a:t>
                    </a:r>
                    <a:endParaRPr lang="en-US" altLang="zh-CN"/>
                  </a:p>
                </c:rich>
              </c:tx>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ysClr val="windowText" lastClr="000000">
                          <a:lumMod val="35000"/>
                          <a:lumOff val="65000"/>
                        </a:sysClr>
                      </a:solidFill>
                      <a:round/>
                    </a:ln>
                    <a:effectLst/>
                  </c:spPr>
                </c15:leaderLines>
              </c:ext>
            </c:extLst>
          </c:dLbls>
          <c:cat>
            <c:numRef>
              <c:f>'[新建 XLS 工作表.xls]Sheet1'!$D$3:$M$3</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'[新建 XLS 工作表.xls]Sheet1'!$D$4:$M$4</c:f>
              <c:numCache>
                <c:formatCode>General</c:formatCode>
                <c:ptCount val="10"/>
                <c:pt idx="0">
                  <c:v>5895.35</c:v>
                </c:pt>
                <c:pt idx="1">
                  <c:v>12670</c:v>
                </c:pt>
                <c:pt idx="2">
                  <c:v>8684.68</c:v>
                </c:pt>
                <c:pt idx="3">
                  <c:v>6098.93</c:v>
                </c:pt>
                <c:pt idx="4">
                  <c:v>13195.09</c:v>
                </c:pt>
                <c:pt idx="5">
                  <c:v>28098.92</c:v>
                </c:pt>
                <c:pt idx="6">
                  <c:v>29825.21</c:v>
                </c:pt>
                <c:pt idx="7">
                  <c:v>38495.12</c:v>
                </c:pt>
                <c:pt idx="8">
                  <c:v>32418.82</c:v>
                </c:pt>
                <c:pt idx="9">
                  <c:v>29693.08</c:v>
                </c:pt>
              </c:numCache>
            </c:numRef>
          </c:val>
        </c:ser>
        <c:dLbls>
          <c:showLegendKey val="0"/>
          <c:showVal val="1"/>
          <c:showCatName val="0"/>
          <c:showSerName val="0"/>
          <c:showPercent val="0"/>
          <c:showBubbleSize val="0"/>
        </c:dLbls>
        <c:gapWidth val="150"/>
        <c:axId val="-568770800"/>
        <c:axId val="-628572752"/>
      </c:barChart>
      <c:lineChart>
        <c:grouping val="standard"/>
        <c:varyColors val="0"/>
        <c:ser>
          <c:idx val="1"/>
          <c:order val="1"/>
          <c:tx>
            <c:strRef>
              <c:f>'[新建 XLS 工作表.xls]Sheet1'!$C$5</c:f>
              <c:strCache>
                <c:ptCount val="1"/>
                <c:pt idx="0">
                  <c:v>海外并购案例数</c:v>
                </c:pt>
              </c:strCache>
            </c:strRef>
          </c:tx>
          <c:spPr>
            <a:ln w="28575" cap="rnd">
              <a:solidFill>
                <a:srgbClr val="C0504D"/>
              </a:solidFill>
              <a:round/>
            </a:ln>
            <a:effectLst/>
          </c:spPr>
          <c:marker>
            <c:symbol val="diamond"/>
            <c:size val="5"/>
            <c:spPr>
              <a:solidFill>
                <a:srgbClr val="C0504D"/>
              </a:solidFill>
              <a:ln w="9525">
                <a:solidFill>
                  <a:srgbClr val="C0504D"/>
                </a:solidFill>
              </a:ln>
              <a:effectLst/>
            </c:spPr>
          </c:marker>
          <c:dLbls>
            <c:spPr>
              <a:noFill/>
              <a:ln>
                <a:noFill/>
              </a:ln>
              <a:effectLst/>
            </c:spPr>
            <c:txPr>
              <a:bodyPr rot="0" spcFirstLastPara="0" vertOverflow="ellipsis" vert="horz" wrap="square" lIns="38100" tIns="19050" rIns="38100" bIns="19050"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dLblPos val="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ysClr val="windowText" lastClr="000000">
                          <a:lumMod val="35000"/>
                          <a:lumOff val="65000"/>
                        </a:sysClr>
                      </a:solidFill>
                      <a:round/>
                    </a:ln>
                    <a:effectLst/>
                  </c:spPr>
                </c15:leaderLines>
              </c:ext>
            </c:extLst>
          </c:dLbls>
          <c:cat>
            <c:numRef>
              <c:f>'[新建 XLS 工作表.xls]Sheet1'!$D$3:$M$3</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'[新建 XLS 工作表.xls]Sheet1'!$D$5:$M$5</c:f>
              <c:numCache>
                <c:formatCode>General</c:formatCode>
                <c:ptCount val="10"/>
                <c:pt idx="0">
                  <c:v>20</c:v>
                </c:pt>
                <c:pt idx="1">
                  <c:v>35</c:v>
                </c:pt>
                <c:pt idx="2">
                  <c:v>33</c:v>
                </c:pt>
                <c:pt idx="3">
                  <c:v>38</c:v>
                </c:pt>
                <c:pt idx="4">
                  <c:v>57</c:v>
                </c:pt>
                <c:pt idx="5">
                  <c:v>110</c:v>
                </c:pt>
                <c:pt idx="6">
                  <c:v>112</c:v>
                </c:pt>
                <c:pt idx="7">
                  <c:v>99</c:v>
                </c:pt>
                <c:pt idx="8">
                  <c:v>152</c:v>
                </c:pt>
                <c:pt idx="9">
                  <c:v>222</c:v>
                </c:pt>
              </c:numCache>
            </c:numRef>
          </c:val>
          <c:smooth val="0"/>
        </c:ser>
        <c:dLbls>
          <c:showLegendKey val="0"/>
          <c:showVal val="1"/>
          <c:showCatName val="0"/>
          <c:showSerName val="0"/>
          <c:showPercent val="0"/>
          <c:showBubbleSize val="0"/>
        </c:dLbls>
        <c:marker val="1"/>
        <c:smooth val="0"/>
        <c:axId val="-628571120"/>
        <c:axId val="-628570576"/>
      </c:lineChart>
      <c:catAx>
        <c:axId val="-568770800"/>
        <c:scaling>
          <c:orientation val="minMax"/>
        </c:scaling>
        <c:delete val="0"/>
        <c:axPos val="b"/>
        <c:numFmt formatCode="General" sourceLinked="0"/>
        <c:majorTickMark val="none"/>
        <c:minorTickMark val="none"/>
        <c:tickLblPos val="nextTo"/>
        <c:spPr>
          <a:noFill/>
          <a:ln w="9525" cap="flat" cmpd="sng" algn="ctr">
            <a:solidFill>
              <a:sysClr val="windowText" lastClr="000000">
                <a:lumMod val="15000"/>
                <a:lumOff val="85000"/>
              </a:sysClr>
            </a:solidFill>
            <a:round/>
          </a:ln>
          <a:effectLst/>
        </c:spPr>
        <c:txPr>
          <a:bodyPr rot="-6000000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628572752"/>
        <c:crosses val="autoZero"/>
        <c:auto val="1"/>
        <c:lblAlgn val="ctr"/>
        <c:lblOffset val="100"/>
        <c:noMultiLvlLbl val="0"/>
      </c:catAx>
      <c:valAx>
        <c:axId val="-628572752"/>
        <c:scaling>
          <c:orientation val="minMax"/>
        </c:scaling>
        <c:delete val="0"/>
        <c:axPos val="l"/>
        <c:majorGridlines>
          <c:spPr>
            <a:ln w="9525" cap="flat" cmpd="sng" algn="ctr">
              <a:solidFill>
                <a:sysClr val="windowText" lastClr="000000">
                  <a:lumMod val="15000"/>
                  <a:lumOff val="85000"/>
                </a:sys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568770800"/>
        <c:crosses val="autoZero"/>
        <c:crossBetween val="between"/>
      </c:valAx>
      <c:catAx>
        <c:axId val="-628571120"/>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628570576"/>
        <c:crosses val="autoZero"/>
        <c:auto val="1"/>
        <c:lblAlgn val="ctr"/>
        <c:lblOffset val="100"/>
        <c:noMultiLvlLbl val="0"/>
      </c:catAx>
      <c:valAx>
        <c:axId val="-628570576"/>
        <c:scaling>
          <c:orientation val="minMax"/>
        </c:scaling>
        <c:delete val="0"/>
        <c:axPos val="r"/>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crossAx val="-628571120"/>
        <c:crosses val="max"/>
        <c:crossBetween val="between"/>
      </c:valAx>
      <c:spPr>
        <a:noFill/>
        <a:ln>
          <a:noFill/>
        </a:ln>
        <a:effectLst/>
      </c:spPr>
    </c:plotArea>
    <c:legend>
      <c:legendPos val="b"/>
      <c:legendEntry>
        <c:idx val="0"/>
        <c:txPr>
          <a:bodyPr rot="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legendEntry>
      <c:legendEntry>
        <c:idx val="1"/>
        <c:txPr>
          <a:bodyPr rot="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legendEntry>
      <c:layout/>
      <c:overlay val="0"/>
      <c:spPr>
        <a:noFill/>
        <a:ln>
          <a:noFill/>
        </a:ln>
        <a:effectLst/>
      </c:spPr>
      <c:txPr>
        <a:bodyPr rot="0" spcFirstLastPara="0" vertOverflow="ellipsis" vert="horz" wrap="square" anchor="ctr" anchorCtr="1"/>
        <a:lstStyle/>
        <a:p>
          <a:pPr>
            <a:defRPr lang="zh-CN" sz="900" b="0" i="0" u="none" strike="noStrike" kern="1200" baseline="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legend>
    <c:plotVisOnly val="1"/>
    <c:dispBlanksAs val="gap"/>
    <c:showDLblsOverMax val="0"/>
    <c:extLst>
      <c:ext uri="{0b15fc19-7d7d-44ad-8c2d-2c3a37ce22c3}">
        <chartProps xmlns="https://web.wps.cn/et/2018/main" chartId="{83f1bc10-f106-480a-a239-09dcbfd1fc07}"/>
      </c:ext>
    </c:extLst>
  </c:chart>
  <c:spPr>
    <a:solidFill>
      <a:sysClr val="window" lastClr="FFFFFF"/>
    </a:solidFill>
    <a:ln w="9525" cap="flat" cmpd="sng" algn="ctr">
      <a:solidFill>
        <a:sysClr val="windowText" lastClr="000000">
          <a:lumMod val="15000"/>
          <a:lumOff val="85000"/>
        </a:sysClr>
      </a:solidFill>
      <a:round/>
    </a:ln>
    <a:effectLst/>
  </c:spPr>
  <c:txPr>
    <a:bodyPr/>
    <a:lstStyle/>
    <a:p>
      <a:pPr>
        <a:defRPr lang="zh-CN" sz="90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sym typeface="Times New Roman" panose="02020603050405020304" pitchFamily="18" charset="0"/>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rgbClr val="5B9BD5"/>
  <a:srgbClr val="ED7D31"/>
  <a:srgbClr val="A5A5A5"/>
  <a:srgbClr val="FFC000"/>
  <a:srgbClr val="4472C4"/>
  <a:srgbClr val="70AD47"/>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ysClr val="windowText" lastClr="000000">
        <a:lumMod val="65000"/>
        <a:lumOff val="35000"/>
      </a:sysClr>
    </cs:fontRef>
    <cs:defRPr sz="1000" kern="1200"/>
  </cs:axisTitle>
  <cs:categoryAxis>
    <cs:lnRef idx="0"/>
    <cs:fillRef idx="0"/>
    <cs:effectRef idx="0"/>
    <cs:fontRef idx="minor">
      <a:sysClr val="windowText" lastClr="000000">
        <a:lumMod val="65000"/>
        <a:lumOff val="35000"/>
      </a:sysClr>
    </cs:fontRef>
    <cs:spPr>
      <a:ln w="9525" cap="flat" cmpd="sng" algn="ctr">
        <a:solidFill>
          <a:sysClr val="windowText" lastClr="000000">
            <a:lumMod val="15000"/>
            <a:lumOff val="85000"/>
          </a:sysClr>
        </a:solidFill>
        <a:round/>
      </a:ln>
    </cs:spPr>
    <cs:defRPr sz="900" kern="1200"/>
  </cs:categoryAxis>
  <cs:chartArea mods="allowNoFillOverride allowNoLineOverride">
    <cs:lnRef idx="0"/>
    <cs:fillRef idx="0"/>
    <cs:effectRef idx="0"/>
    <cs:fontRef idx="minor">
      <a:sysClr val="windowText" lastClr="000000"/>
    </cs:fontRef>
    <cs:spPr>
      <a:solidFill>
        <a:sysClr val="window" lastClr="FFFFFF"/>
      </a:solidFill>
      <a:ln w="9525" cap="flat" cmpd="sng" algn="ctr">
        <a:solidFill>
          <a:sysClr val="windowText" lastClr="000000">
            <a:lumMod val="15000"/>
            <a:lumOff val="85000"/>
          </a:sysClr>
        </a:solidFill>
        <a:round/>
      </a:ln>
    </cs:spPr>
    <cs:defRPr sz="1000" kern="1200"/>
  </cs:chartArea>
  <cs:dataLabel>
    <cs:lnRef idx="0"/>
    <cs:fillRef idx="0"/>
    <cs:effectRef idx="0"/>
    <cs:fontRef idx="minor">
      <a:sysClr val="windowText" lastClr="000000">
        <a:lumMod val="75000"/>
        <a:lumOff val="25000"/>
      </a:sysClr>
    </cs:fontRef>
    <cs:defRPr sz="900" kern="1200"/>
  </cs:dataLabel>
  <cs:dataLabelCallout>
    <cs:lnRef idx="0"/>
    <cs:fillRef idx="0"/>
    <cs:effectRef idx="0"/>
    <cs:fontRef idx="minor">
      <a:sysClr val="windowText" lastClr="000000">
        <a:lumMod val="65000"/>
        <a:lumOff val="35000"/>
      </a:sysClr>
    </cs:fontRef>
    <cs:spPr>
      <a:solidFill>
        <a:sysClr val="window" lastClr="FFFFFF"/>
      </a:solidFill>
      <a:ln>
        <a:solidFill>
          <a:sysClr val="windowText" lastClr="000000">
            <a:lumMod val="25000"/>
            <a:lumOff val="75000"/>
          </a:sys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ysClr val="windowText" lastClr="000000"/>
    </cs:fontRef>
    <cs:spPr>
      <a:solidFill>
        <a:schemeClr val="phClr"/>
      </a:solidFill>
    </cs:spPr>
  </cs:dataPoint>
  <cs:dataPoint3D>
    <cs:lnRef idx="0"/>
    <cs:fillRef idx="1">
      <cs:styleClr val="auto"/>
    </cs:fillRef>
    <cs:effectRef idx="0"/>
    <cs:fontRef idx="minor">
      <a:sysClr val="windowText" lastClr="000000"/>
    </cs:fontRef>
    <cs:spPr>
      <a:solidFill>
        <a:schemeClr val="phClr"/>
      </a:solidFill>
    </cs:spPr>
  </cs:dataPoint3D>
  <cs:dataPointLine>
    <cs:lnRef idx="0">
      <cs:styleClr val="auto"/>
    </cs:lnRef>
    <cs:fillRef idx="1"/>
    <cs:effectRef idx="0"/>
    <cs:fontRef idx="minor">
      <a:sysClr val="windowText" lastClr="000000"/>
    </cs:fontRef>
    <cs:spPr>
      <a:ln w="28575" cap="rnd">
        <a:solidFill>
          <a:schemeClr val="phClr"/>
        </a:solidFill>
        <a:round/>
      </a:ln>
    </cs:spPr>
  </cs:dataPointLine>
  <cs:dataPointMarker>
    <cs:lnRef idx="0">
      <cs:styleClr val="auto"/>
    </cs:lnRef>
    <cs:fillRef idx="1">
      <cs:styleClr val="auto"/>
    </cs:fillRef>
    <cs:effectRef idx="0"/>
    <cs:fontRef idx="minor">
      <a:sysClr val="windowText" lastClr="000000"/>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ysClr val="windowText" lastClr="000000"/>
    </cs:fontRef>
    <cs:spPr>
      <a:ln w="9525" cap="rnd">
        <a:solidFill>
          <a:schemeClr val="phClr"/>
        </a:solidFill>
        <a:round/>
      </a:ln>
    </cs:spPr>
  </cs:dataPointWireframe>
  <cs:dataTable>
    <cs:lnRef idx="0"/>
    <cs:fillRef idx="0"/>
    <cs:effectRef idx="0"/>
    <cs:fontRef idx="minor">
      <a:sysClr val="windowText" lastClr="000000">
        <a:lumMod val="65000"/>
        <a:lumOff val="35000"/>
      </a:sysClr>
    </cs:fontRef>
    <cs:spPr>
      <a:noFill/>
      <a:ln w="9525" cap="flat" cmpd="sng" algn="ctr">
        <a:solidFill>
          <a:sysClr val="windowText" lastClr="000000">
            <a:lumMod val="15000"/>
            <a:lumOff val="85000"/>
          </a:sysClr>
        </a:solidFill>
        <a:round/>
      </a:ln>
    </cs:spPr>
    <cs:defRPr sz="900" kern="1200"/>
  </cs:dataTable>
  <cs:downBar>
    <cs:lnRef idx="0"/>
    <cs:fillRef idx="0"/>
    <cs:effectRef idx="0"/>
    <cs:fontRef idx="minor">
      <a:sysClr val="windowText" lastClr="000000"/>
    </cs:fontRef>
    <cs:spPr>
      <a:solidFill>
        <a:sysClr val="windowText" lastClr="000000">
          <a:lumMod val="65000"/>
          <a:lumOff val="35000"/>
        </a:sysClr>
      </a:solidFill>
      <a:ln w="9525">
        <a:solidFill>
          <a:sysClr val="windowText" lastClr="000000">
            <a:lumMod val="65000"/>
            <a:lumOff val="35000"/>
          </a:sysClr>
        </a:solidFill>
      </a:ln>
    </cs:spPr>
  </cs:downBar>
  <cs:dropLine>
    <cs:lnRef idx="0"/>
    <cs:fillRef idx="0"/>
    <cs:effectRef idx="0"/>
    <cs:fontRef idx="minor">
      <a:sysClr val="windowText" lastClr="000000"/>
    </cs:fontRef>
    <cs:spPr>
      <a:ln w="9525" cap="flat" cmpd="sng" algn="ctr">
        <a:solidFill>
          <a:sysClr val="windowText" lastClr="000000">
            <a:lumMod val="35000"/>
            <a:lumOff val="65000"/>
          </a:sysClr>
        </a:solidFill>
        <a:round/>
      </a:ln>
    </cs:spPr>
  </cs:dropLine>
  <cs:errorBar>
    <cs:lnRef idx="0"/>
    <cs:fillRef idx="0"/>
    <cs:effectRef idx="0"/>
    <cs:fontRef idx="minor">
      <a:sysClr val="windowText" lastClr="000000"/>
    </cs:fontRef>
    <cs:spPr>
      <a:ln w="9525" cap="flat" cmpd="sng" algn="ctr">
        <a:solidFill>
          <a:sysClr val="windowText" lastClr="000000">
            <a:lumMod val="65000"/>
            <a:lumOff val="35000"/>
          </a:sysClr>
        </a:solidFill>
        <a:round/>
      </a:ln>
    </cs:spPr>
  </cs:errorBar>
  <cs:floor>
    <cs:lnRef idx="0"/>
    <cs:fillRef idx="0"/>
    <cs:effectRef idx="0"/>
    <cs:fontRef idx="minor">
      <a:sysClr val="windowText" lastClr="000000"/>
    </cs:fontRef>
    <cs:spPr>
      <a:noFill/>
      <a:ln>
        <a:noFill/>
      </a:ln>
    </cs:spPr>
  </cs:floor>
  <cs:gridlineMajor>
    <cs:lnRef idx="0"/>
    <cs:fillRef idx="0"/>
    <cs:effectRef idx="0"/>
    <cs:fontRef idx="minor">
      <a:sysClr val="windowText" lastClr="000000"/>
    </cs:fontRef>
    <cs:spPr>
      <a:ln w="9525" cap="flat" cmpd="sng" algn="ctr">
        <a:solidFill>
          <a:sysClr val="windowText" lastClr="000000">
            <a:lumMod val="15000"/>
            <a:lumOff val="85000"/>
          </a:sysClr>
        </a:solidFill>
        <a:round/>
      </a:ln>
    </cs:spPr>
  </cs:gridlineMajor>
  <cs:gridlineMinor>
    <cs:lnRef idx="0"/>
    <cs:fillRef idx="0"/>
    <cs:effectRef idx="0"/>
    <cs:fontRef idx="minor">
      <a:sysClr val="windowText" lastClr="000000"/>
    </cs:fontRef>
    <cs:spPr>
      <a:ln w="9525" cap="flat" cmpd="sng" algn="ctr">
        <a:solidFill>
          <a:sysClr val="windowText" lastClr="000000">
            <a:lumMod val="5000"/>
            <a:lumOff val="95000"/>
          </a:sysClr>
        </a:solidFill>
        <a:round/>
      </a:ln>
    </cs:spPr>
  </cs:gridlineMinor>
  <cs:hiLoLine>
    <cs:lnRef idx="0"/>
    <cs:fillRef idx="0"/>
    <cs:effectRef idx="0"/>
    <cs:fontRef idx="minor">
      <a:sysClr val="windowText" lastClr="000000"/>
    </cs:fontRef>
    <cs:spPr>
      <a:ln w="9525" cap="flat" cmpd="sng" algn="ctr">
        <a:solidFill>
          <a:sysClr val="windowText" lastClr="000000">
            <a:lumMod val="75000"/>
            <a:lumOff val="25000"/>
          </a:sysClr>
        </a:solidFill>
        <a:round/>
      </a:ln>
    </cs:spPr>
  </cs:hiLoLine>
  <cs:leaderLine>
    <cs:lnRef idx="0"/>
    <cs:fillRef idx="0"/>
    <cs:effectRef idx="0"/>
    <cs:fontRef idx="minor">
      <a:sysClr val="windowText" lastClr="000000"/>
    </cs:fontRef>
    <cs:spPr>
      <a:ln w="9525" cap="flat" cmpd="sng" algn="ctr">
        <a:solidFill>
          <a:sysClr val="windowText" lastClr="000000">
            <a:lumMod val="35000"/>
            <a:lumOff val="65000"/>
          </a:sysClr>
        </a:solidFill>
        <a:round/>
      </a:ln>
    </cs:spPr>
  </cs:leaderLine>
  <cs:legend>
    <cs:lnRef idx="0"/>
    <cs:fillRef idx="0"/>
    <cs:effectRef idx="0"/>
    <cs:fontRef idx="minor">
      <a:sysClr val="windowText" lastClr="000000">
        <a:lumMod val="65000"/>
        <a:lumOff val="35000"/>
      </a:sysClr>
    </cs:fontRef>
    <cs:defRPr sz="900" kern="1200"/>
  </cs:legend>
  <cs:plotArea mods="allowNoFillOverride allowNoLineOverride">
    <cs:lnRef idx="0"/>
    <cs:fillRef idx="0"/>
    <cs:effectRef idx="0"/>
    <cs:fontRef idx="minor">
      <a:sysClr val="windowText" lastClr="000000"/>
    </cs:fontRef>
  </cs:plotArea>
  <cs:plotArea3D mods="allowNoFillOverride allowNoLineOverride">
    <cs:lnRef idx="0"/>
    <cs:fillRef idx="0"/>
    <cs:effectRef idx="0"/>
    <cs:fontRef idx="minor">
      <a:sysClr val="windowText" lastClr="000000"/>
    </cs:fontRef>
  </cs:plotArea3D>
  <cs:seriesAxis>
    <cs:lnRef idx="0"/>
    <cs:fillRef idx="0"/>
    <cs:effectRef idx="0"/>
    <cs:fontRef idx="minor">
      <a:sysClr val="windowText" lastClr="000000">
        <a:lumMod val="65000"/>
        <a:lumOff val="35000"/>
      </a:sysClr>
    </cs:fontRef>
    <cs:defRPr sz="900" kern="1200"/>
  </cs:seriesAxis>
  <cs:seriesLine>
    <cs:lnRef idx="0"/>
    <cs:fillRef idx="0"/>
    <cs:effectRef idx="0"/>
    <cs:fontRef idx="minor">
      <a:sysClr val="windowText" lastClr="000000"/>
    </cs:fontRef>
    <cs:spPr>
      <a:ln w="9525" cap="flat" cmpd="sng" algn="ctr">
        <a:solidFill>
          <a:sysClr val="windowText" lastClr="000000">
            <a:lumMod val="35000"/>
            <a:lumOff val="65000"/>
          </a:sysClr>
        </a:solidFill>
        <a:round/>
      </a:ln>
    </cs:spPr>
  </cs:seriesLine>
  <cs:title>
    <cs:lnRef idx="0"/>
    <cs:fillRef idx="0"/>
    <cs:effectRef idx="0"/>
    <cs:fontRef idx="minor">
      <a:sysClr val="windowText" lastClr="000000">
        <a:lumMod val="65000"/>
        <a:lumOff val="35000"/>
      </a:sysClr>
    </cs:fontRef>
    <cs:defRPr sz="1400" b="0" kern="1200" spc="0" baseline="0"/>
  </cs:title>
  <cs:trendline>
    <cs:lnRef idx="0">
      <cs:styleClr val="auto"/>
    </cs:lnRef>
    <cs:fillRef idx="0"/>
    <cs:effectRef idx="0"/>
    <cs:fontRef idx="minor">
      <a:sysClr val="windowText" lastClr="000000"/>
    </cs:fontRef>
    <cs:spPr>
      <a:ln w="19050" cap="rnd">
        <a:solidFill>
          <a:schemeClr val="phClr"/>
        </a:solidFill>
        <a:prstDash val="sysDot"/>
      </a:ln>
    </cs:spPr>
  </cs:trendline>
  <cs:trendlineLabel>
    <cs:lnRef idx="0"/>
    <cs:fillRef idx="0"/>
    <cs:effectRef idx="0"/>
    <cs:fontRef idx="minor">
      <a:sysClr val="windowText" lastClr="000000">
        <a:lumMod val="65000"/>
        <a:lumOff val="35000"/>
      </a:sysClr>
    </cs:fontRef>
    <cs:defRPr sz="900" kern="1200"/>
  </cs:trendlineLabel>
  <cs:upBar>
    <cs:lnRef idx="0"/>
    <cs:fillRef idx="0"/>
    <cs:effectRef idx="0"/>
    <cs:fontRef idx="minor">
      <a:sysClr val="windowText" lastClr="000000"/>
    </cs:fontRef>
    <cs:spPr>
      <a:solidFill>
        <a:sysClr val="window" lastClr="FFFFFF"/>
      </a:solidFill>
      <a:ln w="9525">
        <a:solidFill>
          <a:sysClr val="windowText" lastClr="000000">
            <a:lumMod val="15000"/>
            <a:lumOff val="85000"/>
          </a:sysClr>
        </a:solidFill>
      </a:ln>
    </cs:spPr>
  </cs:upBar>
  <cs:valueAxis>
    <cs:lnRef idx="0"/>
    <cs:fillRef idx="0"/>
    <cs:effectRef idx="0"/>
    <cs:fontRef idx="minor">
      <a:sysClr val="windowText" lastClr="000000">
        <a:lumMod val="65000"/>
        <a:lumOff val="35000"/>
      </a:sysClr>
    </cs:fontRef>
    <cs:defRPr sz="900" kern="1200"/>
  </cs:valueAxis>
  <cs:wall>
    <cs:lnRef idx="0"/>
    <cs:fillRef idx="0"/>
    <cs:effectRef idx="0"/>
    <cs:fontRef idx="minor">
      <a:sysClr val="windowText" lastClr="000000"/>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ysClr val="windowText" lastClr="000000">
        <a:lumMod val="65000"/>
        <a:lumOff val="35000"/>
      </a:sysClr>
    </cs:fontRef>
    <cs:defRPr sz="1000" kern="1200"/>
  </cs:axisTitle>
  <cs:categoryAxis>
    <cs:lnRef idx="0"/>
    <cs:fillRef idx="0"/>
    <cs:effectRef idx="0"/>
    <cs:fontRef idx="minor">
      <a:sysClr val="windowText" lastClr="000000">
        <a:lumMod val="65000"/>
        <a:lumOff val="35000"/>
      </a:sysClr>
    </cs:fontRef>
    <cs:spPr>
      <a:ln w="9525" cap="flat" cmpd="sng" algn="ctr">
        <a:solidFill>
          <a:sysClr val="windowText" lastClr="000000">
            <a:lumMod val="15000"/>
            <a:lumOff val="85000"/>
          </a:sysClr>
        </a:solidFill>
        <a:round/>
      </a:ln>
    </cs:spPr>
    <cs:defRPr sz="900" kern="1200"/>
  </cs:categoryAxis>
  <cs:chartArea mods="allowNoFillOverride allowNoLineOverride">
    <cs:lnRef idx="0"/>
    <cs:fillRef idx="0"/>
    <cs:effectRef idx="0"/>
    <cs:fontRef idx="minor">
      <a:sysClr val="windowText" lastClr="000000"/>
    </cs:fontRef>
    <cs:spPr>
      <a:solidFill>
        <a:sysClr val="window" lastClr="FFFFFF"/>
      </a:solidFill>
      <a:ln w="9525" cap="flat" cmpd="sng" algn="ctr">
        <a:solidFill>
          <a:sysClr val="windowText" lastClr="000000">
            <a:lumMod val="15000"/>
            <a:lumOff val="85000"/>
          </a:sysClr>
        </a:solidFill>
        <a:round/>
      </a:ln>
    </cs:spPr>
    <cs:defRPr sz="1000" kern="1200"/>
  </cs:chartArea>
  <cs:dataLabel>
    <cs:lnRef idx="0"/>
    <cs:fillRef idx="0"/>
    <cs:effectRef idx="0"/>
    <cs:fontRef idx="minor">
      <a:sysClr val="windowText" lastClr="000000">
        <a:lumMod val="75000"/>
        <a:lumOff val="25000"/>
      </a:sysClr>
    </cs:fontRef>
    <cs:defRPr sz="900" kern="1200"/>
  </cs:dataLabel>
  <cs:dataLabelCallout>
    <cs:lnRef idx="0"/>
    <cs:fillRef idx="0"/>
    <cs:effectRef idx="0"/>
    <cs:fontRef idx="minor">
      <a:sysClr val="windowText" lastClr="000000">
        <a:lumMod val="65000"/>
        <a:lumOff val="35000"/>
      </a:sysClr>
    </cs:fontRef>
    <cs:spPr>
      <a:solidFill>
        <a:sysClr val="window" lastClr="FFFFFF"/>
      </a:solidFill>
      <a:ln>
        <a:solidFill>
          <a:sysClr val="windowText" lastClr="000000">
            <a:lumMod val="25000"/>
            <a:lumOff val="75000"/>
          </a:sys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ysClr val="windowText" lastClr="000000"/>
    </cs:fontRef>
  </cs:dataPoint>
  <cs:dataPoint3D>
    <cs:lnRef idx="0"/>
    <cs:fillRef idx="1">
      <cs:styleClr val="auto"/>
    </cs:fillRef>
    <cs:effectRef idx="0"/>
    <cs:fontRef idx="minor">
      <a:sysClr val="windowText" lastClr="000000"/>
    </cs:fontRef>
  </cs:dataPoint3D>
  <cs:dataPointLine>
    <cs:lnRef idx="0">
      <cs:styleClr val="auto"/>
    </cs:lnRef>
    <cs:fillRef idx="1"/>
    <cs:effectRef idx="0"/>
    <cs:fontRef idx="minor">
      <a:sysClr val="windowText" lastClr="000000"/>
    </cs:fontRef>
    <cs:spPr>
      <a:ln w="28575" cap="rnd">
        <a:solidFill>
          <a:schemeClr val="phClr"/>
        </a:solidFill>
        <a:round/>
      </a:ln>
    </cs:spPr>
  </cs:dataPointLine>
  <cs:dataPointMarker>
    <cs:lnRef idx="0">
      <cs:styleClr val="auto"/>
    </cs:lnRef>
    <cs:fillRef idx="1">
      <cs:styleClr val="auto"/>
    </cs:fillRef>
    <cs:effectRef idx="0"/>
    <cs:fontRef idx="minor">
      <a:sysClr val="windowText" lastClr="000000"/>
    </cs:fontRef>
    <cs:spPr>
      <a:ln w="9525">
        <a:solidFill>
          <a:schemeClr val="phClr"/>
        </a:solidFill>
      </a:ln>
    </cs:spPr>
  </cs:dataPointMarker>
  <cs:dataPointMarkerLayout symbol="circle" size="5"/>
  <cs:dataPointWireframe>
    <cs:lnRef idx="0">
      <cs:styleClr val="auto"/>
    </cs:lnRef>
    <cs:fillRef idx="1"/>
    <cs:effectRef idx="0"/>
    <cs:fontRef idx="minor">
      <a:sysClr val="windowText" lastClr="000000"/>
    </cs:fontRef>
    <cs:spPr>
      <a:ln w="9525" cap="rnd">
        <a:solidFill>
          <a:schemeClr val="phClr"/>
        </a:solidFill>
        <a:round/>
      </a:ln>
    </cs:spPr>
  </cs:dataPointWireframe>
  <cs:dataTable>
    <cs:lnRef idx="0"/>
    <cs:fillRef idx="0"/>
    <cs:effectRef idx="0"/>
    <cs:fontRef idx="minor">
      <a:sysClr val="windowText" lastClr="000000">
        <a:lumMod val="65000"/>
        <a:lumOff val="35000"/>
      </a:sysClr>
    </cs:fontRef>
    <cs:spPr>
      <a:noFill/>
      <a:ln w="9525" cap="flat" cmpd="sng" algn="ctr">
        <a:solidFill>
          <a:sysClr val="windowText" lastClr="000000">
            <a:lumMod val="15000"/>
            <a:lumOff val="85000"/>
          </a:sysClr>
        </a:solidFill>
        <a:round/>
      </a:ln>
    </cs:spPr>
    <cs:defRPr sz="900" kern="1200"/>
  </cs:dataTable>
  <cs:downBar>
    <cs:lnRef idx="0"/>
    <cs:fillRef idx="0"/>
    <cs:effectRef idx="0"/>
    <cs:fontRef idx="minor">
      <a:sysClr val="windowText" lastClr="000000"/>
    </cs:fontRef>
    <cs:spPr>
      <a:solidFill>
        <a:sysClr val="windowText" lastClr="000000">
          <a:lumMod val="65000"/>
          <a:lumOff val="35000"/>
        </a:sysClr>
      </a:solidFill>
      <a:ln w="9525">
        <a:solidFill>
          <a:sysClr val="windowText" lastClr="000000">
            <a:lumMod val="65000"/>
            <a:lumOff val="35000"/>
          </a:sysClr>
        </a:solidFill>
      </a:ln>
    </cs:spPr>
  </cs:downBar>
  <cs:dropLine>
    <cs:lnRef idx="0"/>
    <cs:fillRef idx="0"/>
    <cs:effectRef idx="0"/>
    <cs:fontRef idx="minor">
      <a:sysClr val="windowText" lastClr="000000"/>
    </cs:fontRef>
    <cs:spPr>
      <a:ln w="9525" cap="flat" cmpd="sng" algn="ctr">
        <a:solidFill>
          <a:sysClr val="windowText" lastClr="000000">
            <a:lumMod val="35000"/>
            <a:lumOff val="65000"/>
          </a:sysClr>
        </a:solidFill>
        <a:round/>
      </a:ln>
    </cs:spPr>
  </cs:dropLine>
  <cs:errorBar>
    <cs:lnRef idx="0"/>
    <cs:fillRef idx="0"/>
    <cs:effectRef idx="0"/>
    <cs:fontRef idx="minor">
      <a:sysClr val="windowText" lastClr="000000"/>
    </cs:fontRef>
    <cs:spPr>
      <a:ln w="9525" cap="flat" cmpd="sng" algn="ctr">
        <a:solidFill>
          <a:sysClr val="windowText" lastClr="000000">
            <a:lumMod val="65000"/>
            <a:lumOff val="35000"/>
          </a:sysClr>
        </a:solidFill>
        <a:round/>
      </a:ln>
    </cs:spPr>
  </cs:errorBar>
  <cs:floor>
    <cs:lnRef idx="0"/>
    <cs:fillRef idx="0"/>
    <cs:effectRef idx="0"/>
    <cs:fontRef idx="minor">
      <a:sysClr val="windowText" lastClr="000000"/>
    </cs:fontRef>
    <cs:spPr>
      <a:noFill/>
      <a:ln>
        <a:noFill/>
      </a:ln>
    </cs:spPr>
  </cs:floor>
  <cs:gridlineMajor>
    <cs:lnRef idx="0"/>
    <cs:fillRef idx="0"/>
    <cs:effectRef idx="0"/>
    <cs:fontRef idx="minor">
      <a:sysClr val="windowText" lastClr="000000"/>
    </cs:fontRef>
    <cs:spPr>
      <a:ln w="9525" cap="flat" cmpd="sng" algn="ctr">
        <a:solidFill>
          <a:sysClr val="windowText" lastClr="000000">
            <a:lumMod val="15000"/>
            <a:lumOff val="85000"/>
          </a:sysClr>
        </a:solidFill>
        <a:round/>
      </a:ln>
    </cs:spPr>
  </cs:gridlineMajor>
  <cs:gridlineMinor>
    <cs:lnRef idx="0"/>
    <cs:fillRef idx="0"/>
    <cs:effectRef idx="0"/>
    <cs:fontRef idx="minor">
      <a:sysClr val="windowText" lastClr="000000"/>
    </cs:fontRef>
    <cs:spPr>
      <a:ln w="9525" cap="flat" cmpd="sng" algn="ctr">
        <a:solidFill>
          <a:sysClr val="windowText" lastClr="000000">
            <a:lumMod val="5000"/>
            <a:lumOff val="95000"/>
          </a:sysClr>
        </a:solidFill>
        <a:round/>
      </a:ln>
    </cs:spPr>
  </cs:gridlineMinor>
  <cs:hiLoLine>
    <cs:lnRef idx="0"/>
    <cs:fillRef idx="0"/>
    <cs:effectRef idx="0"/>
    <cs:fontRef idx="minor">
      <a:sysClr val="windowText" lastClr="000000"/>
    </cs:fontRef>
    <cs:spPr>
      <a:ln w="9525" cap="flat" cmpd="sng" algn="ctr">
        <a:solidFill>
          <a:sysClr val="windowText" lastClr="000000">
            <a:lumMod val="75000"/>
            <a:lumOff val="25000"/>
          </a:sysClr>
        </a:solidFill>
        <a:round/>
      </a:ln>
    </cs:spPr>
  </cs:hiLoLine>
  <cs:leaderLine>
    <cs:lnRef idx="0"/>
    <cs:fillRef idx="0"/>
    <cs:effectRef idx="0"/>
    <cs:fontRef idx="minor">
      <a:sysClr val="windowText" lastClr="000000"/>
    </cs:fontRef>
    <cs:spPr>
      <a:ln w="9525" cap="flat" cmpd="sng" algn="ctr">
        <a:solidFill>
          <a:sysClr val="windowText" lastClr="000000">
            <a:lumMod val="35000"/>
            <a:lumOff val="65000"/>
          </a:sysClr>
        </a:solidFill>
        <a:round/>
      </a:ln>
    </cs:spPr>
  </cs:leaderLine>
  <cs:legend>
    <cs:lnRef idx="0"/>
    <cs:fillRef idx="0"/>
    <cs:effectRef idx="0"/>
    <cs:fontRef idx="minor">
      <a:sysClr val="windowText" lastClr="000000">
        <a:lumMod val="65000"/>
        <a:lumOff val="35000"/>
      </a:sysClr>
    </cs:fontRef>
    <cs:defRPr sz="900" kern="1200"/>
  </cs:legend>
  <cs:plotArea mods="allowNoFillOverride allowNoLineOverride">
    <cs:lnRef idx="0"/>
    <cs:fillRef idx="0"/>
    <cs:effectRef idx="0"/>
    <cs:fontRef idx="minor">
      <a:sysClr val="windowText" lastClr="000000"/>
    </cs:fontRef>
  </cs:plotArea>
  <cs:plotArea3D mods="allowNoFillOverride allowNoLineOverride">
    <cs:lnRef idx="0"/>
    <cs:fillRef idx="0"/>
    <cs:effectRef idx="0"/>
    <cs:fontRef idx="minor">
      <a:sysClr val="windowText" lastClr="000000"/>
    </cs:fontRef>
  </cs:plotArea3D>
  <cs:seriesAxis>
    <cs:lnRef idx="0"/>
    <cs:fillRef idx="0"/>
    <cs:effectRef idx="0"/>
    <cs:fontRef idx="minor">
      <a:sysClr val="windowText" lastClr="000000">
        <a:lumMod val="65000"/>
        <a:lumOff val="35000"/>
      </a:sysClr>
    </cs:fontRef>
    <cs:defRPr sz="900" kern="1200"/>
  </cs:seriesAxis>
  <cs:seriesLine>
    <cs:lnRef idx="0"/>
    <cs:fillRef idx="0"/>
    <cs:effectRef idx="0"/>
    <cs:fontRef idx="minor">
      <a:sysClr val="windowText" lastClr="000000"/>
    </cs:fontRef>
    <cs:spPr>
      <a:ln w="9525" cap="flat" cmpd="sng" algn="ctr">
        <a:solidFill>
          <a:sysClr val="windowText" lastClr="000000">
            <a:lumMod val="35000"/>
            <a:lumOff val="65000"/>
          </a:sysClr>
        </a:solidFill>
        <a:round/>
      </a:ln>
    </cs:spPr>
  </cs:seriesLine>
  <cs:title>
    <cs:lnRef idx="0"/>
    <cs:fillRef idx="0"/>
    <cs:effectRef idx="0"/>
    <cs:fontRef idx="minor">
      <a:sysClr val="windowText" lastClr="000000">
        <a:lumMod val="65000"/>
        <a:lumOff val="35000"/>
      </a:sysClr>
    </cs:fontRef>
    <cs:defRPr sz="1400" b="0" kern="1200" spc="0" baseline="0"/>
  </cs:title>
  <cs:trendline>
    <cs:lnRef idx="0">
      <cs:styleClr val="auto"/>
    </cs:lnRef>
    <cs:fillRef idx="0"/>
    <cs:effectRef idx="0"/>
    <cs:fontRef idx="minor">
      <a:sysClr val="windowText" lastClr="000000"/>
    </cs:fontRef>
    <cs:spPr>
      <a:ln w="19050" cap="rnd">
        <a:solidFill>
          <a:schemeClr val="phClr"/>
        </a:solidFill>
        <a:prstDash val="sysDot"/>
      </a:ln>
    </cs:spPr>
  </cs:trendline>
  <cs:trendlineLabel>
    <cs:lnRef idx="0"/>
    <cs:fillRef idx="0"/>
    <cs:effectRef idx="0"/>
    <cs:fontRef idx="minor">
      <a:sysClr val="windowText" lastClr="000000">
        <a:lumMod val="65000"/>
        <a:lumOff val="35000"/>
      </a:sysClr>
    </cs:fontRef>
    <cs:defRPr sz="900" kern="1200"/>
  </cs:trendlineLabel>
  <cs:upBar>
    <cs:lnRef idx="0"/>
    <cs:fillRef idx="0"/>
    <cs:effectRef idx="0"/>
    <cs:fontRef idx="minor">
      <a:sysClr val="windowText" lastClr="000000"/>
    </cs:fontRef>
    <cs:spPr>
      <a:solidFill>
        <a:sysClr val="window" lastClr="FFFFFF"/>
      </a:solidFill>
      <a:ln w="9525">
        <a:solidFill>
          <a:sysClr val="windowText" lastClr="000000">
            <a:lumMod val="15000"/>
            <a:lumOff val="85000"/>
          </a:sysClr>
        </a:solidFill>
      </a:ln>
    </cs:spPr>
  </cs:upBar>
  <cs:valueAxis>
    <cs:lnRef idx="0"/>
    <cs:fillRef idx="0"/>
    <cs:effectRef idx="0"/>
    <cs:fontRef idx="minor">
      <a:sysClr val="windowText" lastClr="000000">
        <a:lumMod val="65000"/>
        <a:lumOff val="35000"/>
      </a:sysClr>
    </cs:fontRef>
    <cs:defRPr sz="900" kern="1200"/>
  </cs:valueAxis>
  <cs:wall>
    <cs:lnRef idx="0"/>
    <cs:fillRef idx="0"/>
    <cs:effectRef idx="0"/>
    <cs:fontRef idx="minor">
      <a:sysClr val="windowText" lastClr="000000"/>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22D69B1-A758-4370-884E-8EE5965BC2D7}"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8132"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48133"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幻灯片图像占位符 1"/>
          <p:cNvSpPr>
            <a:spLocks noGrp="1" noRot="1" noChangeAspect="1" noTextEdit="1"/>
          </p:cNvSpPr>
          <p:nvPr>
            <p:ph type="sldImg"/>
          </p:nvPr>
        </p:nvSpPr>
        <p:spPr>
          <a:ln/>
        </p:spPr>
      </p:sp>
      <p:sp>
        <p:nvSpPr>
          <p:cNvPr id="4915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491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幻灯片图像占位符 1"/>
          <p:cNvSpPr>
            <a:spLocks noGrp="1" noRot="1" noChangeAspect="1" noTextEdit="1"/>
          </p:cNvSpPr>
          <p:nvPr>
            <p:ph type="sldImg"/>
          </p:nvPr>
        </p:nvSpPr>
        <p:spPr>
          <a:ln/>
        </p:spPr>
      </p:sp>
      <p:sp>
        <p:nvSpPr>
          <p:cNvPr id="583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83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幻灯片图像占位符 1"/>
          <p:cNvSpPr>
            <a:spLocks noGrp="1" noRot="1" noChangeAspect="1" noTextEdit="1"/>
          </p:cNvSpPr>
          <p:nvPr>
            <p:ph type="sldImg"/>
          </p:nvPr>
        </p:nvSpPr>
        <p:spPr>
          <a:ln/>
        </p:spPr>
      </p:sp>
      <p:sp>
        <p:nvSpPr>
          <p:cNvPr id="604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04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幻灯片图像占位符 1"/>
          <p:cNvSpPr>
            <a:spLocks noGrp="1" noRot="1" noChangeAspect="1" noTextEdit="1"/>
          </p:cNvSpPr>
          <p:nvPr>
            <p:ph type="sldImg"/>
          </p:nvPr>
        </p:nvSpPr>
        <p:spPr>
          <a:ln/>
        </p:spPr>
      </p:sp>
      <p:sp>
        <p:nvSpPr>
          <p:cNvPr id="593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93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幻灯片图像占位符 1"/>
          <p:cNvSpPr>
            <a:spLocks noGrp="1" noRot="1" noChangeAspect="1" noTextEdit="1"/>
          </p:cNvSpPr>
          <p:nvPr>
            <p:ph type="sldImg"/>
          </p:nvPr>
        </p:nvSpPr>
        <p:spPr>
          <a:ln/>
        </p:spPr>
      </p:sp>
      <p:sp>
        <p:nvSpPr>
          <p:cNvPr id="614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14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幻灯片图像占位符 1"/>
          <p:cNvSpPr>
            <a:spLocks noGrp="1" noRot="1" noChangeAspect="1" noTextEdit="1"/>
          </p:cNvSpPr>
          <p:nvPr>
            <p:ph type="sldImg"/>
          </p:nvPr>
        </p:nvSpPr>
        <p:spPr>
          <a:ln/>
        </p:spPr>
      </p:sp>
      <p:sp>
        <p:nvSpPr>
          <p:cNvPr id="624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24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幻灯片图像占位符 1"/>
          <p:cNvSpPr>
            <a:spLocks noGrp="1" noRot="1" noChangeAspect="1" noTextEdit="1"/>
          </p:cNvSpPr>
          <p:nvPr>
            <p:ph type="sldImg"/>
          </p:nvPr>
        </p:nvSpPr>
        <p:spPr>
          <a:ln/>
        </p:spPr>
      </p:sp>
      <p:sp>
        <p:nvSpPr>
          <p:cNvPr id="634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34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幻灯片图像占位符 1"/>
          <p:cNvSpPr>
            <a:spLocks noGrp="1" noRot="1" noChangeAspect="1" noTextEdit="1"/>
          </p:cNvSpPr>
          <p:nvPr>
            <p:ph type="sldImg"/>
          </p:nvPr>
        </p:nvSpPr>
        <p:spPr>
          <a:ln/>
        </p:spPr>
      </p:sp>
      <p:sp>
        <p:nvSpPr>
          <p:cNvPr id="645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45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幻灯片图像占位符 1"/>
          <p:cNvSpPr>
            <a:spLocks noGrp="1" noRot="1" noChangeAspect="1" noTextEdit="1"/>
          </p:cNvSpPr>
          <p:nvPr>
            <p:ph type="sldImg"/>
          </p:nvPr>
        </p:nvSpPr>
        <p:spPr>
          <a:ln/>
        </p:spPr>
      </p:sp>
      <p:sp>
        <p:nvSpPr>
          <p:cNvPr id="655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55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幻灯片图像占位符 1"/>
          <p:cNvSpPr>
            <a:spLocks noGrp="1" noRot="1" noChangeAspect="1" noTextEdit="1"/>
          </p:cNvSpPr>
          <p:nvPr>
            <p:ph type="sldImg"/>
          </p:nvPr>
        </p:nvSpPr>
        <p:spPr>
          <a:ln/>
        </p:spPr>
      </p:sp>
      <p:sp>
        <p:nvSpPr>
          <p:cNvPr id="665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65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幻灯片图像占位符 1"/>
          <p:cNvSpPr>
            <a:spLocks noGrp="1" noRot="1" noChangeAspect="1" noTextEdit="1"/>
          </p:cNvSpPr>
          <p:nvPr>
            <p:ph type="sldImg"/>
          </p:nvPr>
        </p:nvSpPr>
        <p:spPr>
          <a:ln/>
        </p:spPr>
      </p:sp>
      <p:sp>
        <p:nvSpPr>
          <p:cNvPr id="675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75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幻灯片图像占位符 1"/>
          <p:cNvSpPr>
            <a:spLocks noGrp="1" noRot="1" noChangeAspect="1" noTextEdit="1"/>
          </p:cNvSpPr>
          <p:nvPr>
            <p:ph type="sldImg"/>
          </p:nvPr>
        </p:nvSpPr>
        <p:spPr>
          <a:ln/>
        </p:spPr>
      </p:sp>
      <p:sp>
        <p:nvSpPr>
          <p:cNvPr id="501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01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幻灯片图像占位符 1"/>
          <p:cNvSpPr>
            <a:spLocks noGrp="1" noRot="1" noChangeAspect="1" noTextEdit="1"/>
          </p:cNvSpPr>
          <p:nvPr>
            <p:ph type="sldImg"/>
          </p:nvPr>
        </p:nvSpPr>
        <p:spPr>
          <a:ln/>
        </p:spPr>
      </p:sp>
      <p:sp>
        <p:nvSpPr>
          <p:cNvPr id="686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86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a:ln/>
        </p:spPr>
      </p:sp>
      <p:sp>
        <p:nvSpPr>
          <p:cNvPr id="696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96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a:ln/>
        </p:spPr>
      </p:sp>
      <p:sp>
        <p:nvSpPr>
          <p:cNvPr id="706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06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Rot="1" noChangeAspect="1" noTextEdit="1"/>
          </p:cNvSpPr>
          <p:nvPr>
            <p:ph type="sldImg"/>
          </p:nvPr>
        </p:nvSpPr>
        <p:spPr>
          <a:ln/>
        </p:spPr>
      </p:sp>
      <p:sp>
        <p:nvSpPr>
          <p:cNvPr id="716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16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a:ln/>
        </p:spPr>
      </p:sp>
      <p:sp>
        <p:nvSpPr>
          <p:cNvPr id="7270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727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幻灯片图像占位符 1"/>
          <p:cNvSpPr>
            <a:spLocks noGrp="1" noRot="1" noChangeAspect="1" noTextEdit="1"/>
          </p:cNvSpPr>
          <p:nvPr>
            <p:ph type="sldImg"/>
          </p:nvPr>
        </p:nvSpPr>
        <p:spPr>
          <a:ln/>
        </p:spPr>
      </p:sp>
      <p:sp>
        <p:nvSpPr>
          <p:cNvPr id="512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12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p:spPr>
      </p:sp>
      <p:sp>
        <p:nvSpPr>
          <p:cNvPr id="522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22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32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幻灯片图像占位符 1"/>
          <p:cNvSpPr>
            <a:spLocks noGrp="1" noRot="1" noChangeAspect="1" noTextEdit="1"/>
          </p:cNvSpPr>
          <p:nvPr>
            <p:ph type="sldImg"/>
          </p:nvPr>
        </p:nvSpPr>
        <p:spPr>
          <a:ln/>
        </p:spPr>
      </p:sp>
      <p:sp>
        <p:nvSpPr>
          <p:cNvPr id="542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42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幻灯片图像占位符 1"/>
          <p:cNvSpPr>
            <a:spLocks noGrp="1" noRot="1" noChangeAspect="1" noTextEdit="1"/>
          </p:cNvSpPr>
          <p:nvPr>
            <p:ph type="sldImg"/>
          </p:nvPr>
        </p:nvSpPr>
        <p:spPr>
          <a:ln/>
        </p:spPr>
      </p:sp>
      <p:sp>
        <p:nvSpPr>
          <p:cNvPr id="552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53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幻灯片图像占位符 1"/>
          <p:cNvSpPr>
            <a:spLocks noGrp="1" noRot="1" noChangeAspect="1" noTextEdit="1"/>
          </p:cNvSpPr>
          <p:nvPr>
            <p:ph type="sldImg"/>
          </p:nvPr>
        </p:nvSpPr>
        <p:spPr>
          <a:ln/>
        </p:spPr>
      </p:sp>
      <p:sp>
        <p:nvSpPr>
          <p:cNvPr id="563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63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幻灯片图像占位符 1"/>
          <p:cNvSpPr>
            <a:spLocks noGrp="1" noRot="1" noChangeAspect="1" noTextEdit="1"/>
          </p:cNvSpPr>
          <p:nvPr>
            <p:ph type="sldImg"/>
          </p:nvPr>
        </p:nvSpPr>
        <p:spPr>
          <a:ln/>
        </p:spPr>
      </p:sp>
      <p:sp>
        <p:nvSpPr>
          <p:cNvPr id="573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73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ED72D6CB-7A6C-491C-A190-ABC10A9E7E54}"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4.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4.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tags" Target="../tags/tag159.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4.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4.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24.xml"/><Relationship Id="rId4" Type="http://schemas.openxmlformats.org/officeDocument/2006/relationships/tags" Target="../tags/tag176.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4.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4.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24.xml"/><Relationship Id="rId4" Type="http://schemas.openxmlformats.org/officeDocument/2006/relationships/tags" Target="../tags/tag185.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chart" Target="../charts/chart2.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4.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24.xml"/><Relationship Id="rId4" Type="http://schemas.openxmlformats.org/officeDocument/2006/relationships/tags" Target="../tags/tag192.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4.xml"/><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4.xml"/><Relationship Id="rId3" Type="http://schemas.openxmlformats.org/officeDocument/2006/relationships/tags" Target="../tags/tag198.xml"/><Relationship Id="rId2" Type="http://schemas.openxmlformats.org/officeDocument/2006/relationships/tags" Target="../tags/tag197.xml"/><Relationship Id="rId1" Type="http://schemas.openxmlformats.org/officeDocument/2006/relationships/tags" Target="../tags/tag196.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4.xml"/><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tags" Target="../tags/tag199.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22.xml"/><Relationship Id="rId4" Type="http://schemas.openxmlformats.org/officeDocument/2006/relationships/tags" Target="../tags/tag205.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s>
</file>

<file path=ppt/slides/_rels/slide3.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5" Type="http://schemas.openxmlformats.org/officeDocument/2006/relationships/notesSlide" Target="../notesSlides/notesSlide1.xml"/><Relationship Id="rId14" Type="http://schemas.openxmlformats.org/officeDocument/2006/relationships/slideLayout" Target="../slideLayouts/slideLayout17.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4.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4.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4.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4.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4.xml"/><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1506"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sym typeface="宋体" panose="02010600030101010101" pitchFamily="2" charset="-122"/>
            </a:endParaRPr>
          </a:p>
        </p:txBody>
      </p:sp>
      <p:sp>
        <p:nvSpPr>
          <p:cNvPr id="21507" name="矩形 26"/>
          <p:cNvSpPr/>
          <p:nvPr/>
        </p:nvSpPr>
        <p:spPr>
          <a:xfrm>
            <a:off x="1143000" y="1554163"/>
            <a:ext cx="6858000" cy="1393825"/>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sym typeface="宋体" panose="02010600030101010101" pitchFamily="2" charset="-122"/>
            </a:endParaRPr>
          </a:p>
        </p:txBody>
      </p:sp>
      <p:sp>
        <p:nvSpPr>
          <p:cNvPr id="21508" name="TextBox 5" hidden="1"/>
          <p:cNvSpPr/>
          <p:nvPr/>
        </p:nvSpPr>
        <p:spPr>
          <a:xfrm>
            <a:off x="2597150" y="1465263"/>
            <a:ext cx="1457325" cy="107950"/>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09" name="矩形 6" hidden="1"/>
          <p:cNvSpPr/>
          <p:nvPr/>
        </p:nvSpPr>
        <p:spPr>
          <a:xfrm>
            <a:off x="2597150" y="2270125"/>
            <a:ext cx="1104900"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0" name="矩形 7" hidden="1"/>
          <p:cNvSpPr/>
          <p:nvPr/>
        </p:nvSpPr>
        <p:spPr>
          <a:xfrm>
            <a:off x="2651125" y="3181350"/>
            <a:ext cx="1103313"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1" name="矩形 8" hidden="1"/>
          <p:cNvSpPr/>
          <p:nvPr/>
        </p:nvSpPr>
        <p:spPr>
          <a:xfrm>
            <a:off x="2651125" y="4144963"/>
            <a:ext cx="1103313" cy="106362"/>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2" name="TextBox 27"/>
          <p:cNvSpPr/>
          <p:nvPr/>
        </p:nvSpPr>
        <p:spPr>
          <a:xfrm>
            <a:off x="2271713" y="1866900"/>
            <a:ext cx="4841875" cy="768350"/>
          </a:xfrm>
          <a:prstGeom prst="rect">
            <a:avLst/>
          </a:prstGeom>
          <a:noFill/>
          <a:ln w="9525">
            <a:noFill/>
          </a:ln>
        </p:spPr>
        <p:txBody>
          <a:bodyPr>
            <a:spAutoFit/>
          </a:bodyPr>
          <a:p>
            <a:pPr eaLnBrk="0" hangingPunct="0"/>
            <a:r>
              <a:rPr lang="zh-CN" altLang="en-US" sz="100" dirty="0">
                <a:solidFill>
                  <a:srgbClr val="000000"/>
                </a:solidFill>
                <a:latin typeface="Arial" panose="020B0604020202020204" pitchFamily="34" charset="0"/>
                <a:sym typeface="宋体" panose="02010600030101010101" pitchFamily="2" charset="-122"/>
              </a:rPr>
              <a:t>  </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高级财务会计</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TextBox 28"/>
          <p:cNvSpPr/>
          <p:nvPr/>
        </p:nvSpPr>
        <p:spPr>
          <a:xfrm>
            <a:off x="3711575" y="3751263"/>
            <a:ext cx="2516188" cy="738187"/>
          </a:xfrm>
          <a:prstGeom prst="rect">
            <a:avLst/>
          </a:prstGeom>
          <a:noFill/>
          <a:ln w="9525">
            <a:noFill/>
          </a:ln>
        </p:spPr>
        <p:txBody>
          <a:bodyPr>
            <a:spAutoFit/>
          </a:bodyPr>
          <a:p>
            <a:pPr eaLnBrk="0" hangingPunct="0">
              <a:lnSpc>
                <a:spcPct val="150000"/>
              </a:lnSpc>
              <a:buNone/>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buNone/>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副主编：邓芬、胡诗偲、凌雁</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非</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同一控制下非控股合并方式企业合并的核算</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一、非同一控制下吸收合并的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公司向</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公司的股东定向增发</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万股普通股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每股面值为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市价为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公司进行吸收合并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并于当日取得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公司净资产。该合并为非同一控制下的企业合并。不考虑相关税费及其他因素。当日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公司的资产负债情况如表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所示。</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非</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同一控制下非控股合并方式企业合并的核算</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一、非同一控制下吸收合并的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1042988" y="1563688"/>
          <a:ext cx="7239000" cy="3200400"/>
        </p:xfrm>
        <a:graphic>
          <a:graphicData uri="http://schemas.openxmlformats.org/drawingml/2006/table">
            <a:tbl>
              <a:tblPr firstRow="1" firstCol="1" bandRow="1">
                <a:tableStyleId>{5C22544A-7EE6-4342-B048-85BDC9FD1C3A}</a:tableStyleId>
              </a:tblPr>
              <a:tblGrid>
                <a:gridCol w="1406249"/>
                <a:gridCol w="1368176"/>
                <a:gridCol w="1512195"/>
                <a:gridCol w="1368176"/>
                <a:gridCol w="1584204"/>
              </a:tblGrid>
              <a:tr h="171450">
                <a:tc rowSpan="2">
                  <a:txBody>
                    <a:bodyPr/>
                    <a:lstStyle/>
                    <a:p>
                      <a:pPr algn="ctr">
                        <a:lnSpc>
                          <a:spcPts val="1350"/>
                        </a:lnSpc>
                        <a:spcAft>
                          <a:spcPts val="0"/>
                        </a:spcAft>
                      </a:pPr>
                      <a:r>
                        <a:rPr lang="zh-CN" sz="900">
                          <a:effectLst/>
                        </a:rPr>
                        <a:t>项　目</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gridSpan="2">
                  <a:txBody>
                    <a:bodyPr/>
                    <a:lstStyle/>
                    <a:p>
                      <a:pPr algn="ctr">
                        <a:lnSpc>
                          <a:spcPts val="1350"/>
                        </a:lnSpc>
                        <a:spcAft>
                          <a:spcPts val="0"/>
                        </a:spcAft>
                      </a:pPr>
                      <a:r>
                        <a:rPr lang="en-US" sz="900">
                          <a:effectLst/>
                        </a:rPr>
                        <a:t>P</a:t>
                      </a:r>
                      <a:r>
                        <a:rPr lang="zh-CN" sz="900">
                          <a:effectLst/>
                        </a:rPr>
                        <a:t>公司</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hMerge="1">
                  <a:tcPr/>
                </a:tc>
                <a:tc gridSpan="2">
                  <a:txBody>
                    <a:bodyPr/>
                    <a:lstStyle/>
                    <a:p>
                      <a:pPr algn="ctr">
                        <a:lnSpc>
                          <a:spcPts val="1350"/>
                        </a:lnSpc>
                        <a:spcAft>
                          <a:spcPts val="0"/>
                        </a:spcAft>
                      </a:pPr>
                      <a:r>
                        <a:rPr lang="en-US" sz="900">
                          <a:effectLst/>
                        </a:rPr>
                        <a:t>S</a:t>
                      </a:r>
                      <a:r>
                        <a:rPr lang="zh-CN" sz="900">
                          <a:effectLst/>
                        </a:rPr>
                        <a:t>公司</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hMerge="1">
                  <a:tcPr/>
                </a:tc>
              </a:tr>
              <a:tr h="171450">
                <a:tc vMerge="1">
                  <a:tcPr/>
                </a:tc>
                <a:tc>
                  <a:txBody>
                    <a:bodyPr/>
                    <a:lstStyle/>
                    <a:p>
                      <a:pPr algn="ctr">
                        <a:lnSpc>
                          <a:spcPts val="1350"/>
                        </a:lnSpc>
                        <a:spcAft>
                          <a:spcPts val="0"/>
                        </a:spcAft>
                      </a:pPr>
                      <a:r>
                        <a:rPr lang="zh-CN" sz="900">
                          <a:effectLst/>
                        </a:rPr>
                        <a:t>账面价值</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a:effectLst/>
                        </a:rPr>
                        <a:t>公允价值</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a:effectLst/>
                        </a:rPr>
                        <a:t>账面价值</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a:effectLst/>
                        </a:rPr>
                        <a:t>公允价值</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货币资金</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2 500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1 570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1 570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应收账款</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3 200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2 260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2 260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存货</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4 500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4 500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3 290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5 000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长期股权投资</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1 500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固定资产</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6 000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6 500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4 000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5 000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无形资产</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700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gn="ctr">
                        <a:lnSpc>
                          <a:spcPts val="1350"/>
                        </a:lnSpc>
                        <a:spcAft>
                          <a:spcPts val="0"/>
                        </a:spcAft>
                      </a:pPr>
                      <a:r>
                        <a:rPr lang="zh-CN" sz="900">
                          <a:effectLst/>
                        </a:rPr>
                        <a:t>资产总计</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18 700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19 500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12 620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15 530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短期借款</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3 000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应付账款</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5 100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5 100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3 420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3 420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长期借款</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2 300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gn="ctr">
                        <a:lnSpc>
                          <a:spcPts val="1350"/>
                        </a:lnSpc>
                        <a:spcAft>
                          <a:spcPts val="0"/>
                        </a:spcAft>
                      </a:pPr>
                      <a:r>
                        <a:rPr lang="zh-CN" sz="900">
                          <a:effectLst/>
                        </a:rPr>
                        <a:t>负债合计</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10 400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10 400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7 320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7 320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实收资本</a:t>
                      </a:r>
                      <a:r>
                        <a:rPr lang="en-US" sz="900">
                          <a:effectLst/>
                        </a:rPr>
                        <a:t>(</a:t>
                      </a:r>
                      <a:r>
                        <a:rPr lang="zh-CN" sz="900">
                          <a:effectLst/>
                        </a:rPr>
                        <a:t>股本</a:t>
                      </a:r>
                      <a:r>
                        <a:rPr lang="en-US" sz="900">
                          <a:effectLst/>
                        </a:rPr>
                        <a:t>)</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5 400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5 400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资本公积</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1 100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4 210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盈余公积</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1 600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1 600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未分配利润</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gn="ctr">
                        <a:lnSpc>
                          <a:spcPts val="1350"/>
                        </a:lnSpc>
                        <a:spcAft>
                          <a:spcPts val="0"/>
                        </a:spcAft>
                      </a:pPr>
                      <a:r>
                        <a:rPr lang="zh-CN" sz="900">
                          <a:effectLst/>
                        </a:rPr>
                        <a:t>所有者权益合计</a:t>
                      </a:r>
                      <a:endParaRPr lang="zh-CN" sz="1000">
                        <a:solidFill>
                          <a:srgbClr val="000000"/>
                        </a:solidFill>
                        <a:effectLst/>
                        <a:latin typeface="NEU-BZ-S92"/>
                        <a:ea typeface="方正书宋_GBK" panose="02000000000000000000" charset="-122"/>
                        <a:cs typeface="Times New Roman" panose="02020603050405020304"/>
                      </a:endParaRPr>
                    </a:p>
                  </a:txBody>
                  <a:tcPr marL="28577" marR="28577" marT="0" marB="0" anchor="ctr"/>
                </a:tc>
                <a:tc>
                  <a:txBody>
                    <a:bodyPr/>
                    <a:lstStyle/>
                    <a:p>
                      <a:pPr algn="ctr">
                        <a:lnSpc>
                          <a:spcPts val="1350"/>
                        </a:lnSpc>
                        <a:spcAft>
                          <a:spcPts val="0"/>
                        </a:spcAft>
                      </a:pPr>
                      <a:r>
                        <a:rPr lang="en-US" sz="900">
                          <a:effectLst/>
                        </a:rPr>
                        <a:t>8 300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9 100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5 300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dirty="0">
                          <a:effectLst/>
                        </a:rPr>
                        <a:t>8 210</a:t>
                      </a:r>
                      <a:endParaRPr lang="zh-CN" sz="10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bl>
          </a:graphicData>
        </a:graphic>
      </p:graphicFrame>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非</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同一控制下非控股合并方式企业合并的核算</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一、非同一控制下吸收合并的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假设将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中的有关资料改为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公司宣告撤销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共同组建一家新公司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公司发行每股面值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元、市价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元的普通股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换取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公司股东持有的全部股权。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公司另外支付了股票发行费用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万元和审计费用、法律服务费用等直接合并费用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万元。其他资料不变。</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非</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同一控制下</a:t>
            </a:r>
            <a:r>
              <a:rPr kumimoji="0" lang="zh-CN" altLang="zh-CN" sz="2400" b="1" i="0" u="none" strike="noStrike" kern="1200" cap="none" spc="20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j-cs"/>
              </a:rPr>
              <a:t>控股合并</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的核算</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转让非现金资产</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方式作为合并对价的核算</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2020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公司以账面原价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万元、累计摊销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万元、减值准备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万元、公允价值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万元的一项土地使用权作为对价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自</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公司手中取得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的股权。该合并为非同一控制下的企业合并。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公司为增值税一般纳税人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土地使用权适用的增值税税率为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公司的会计年度和采用的会计政策相同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则合并日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公司的会计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分录？</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非</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同一控制下</a:t>
            </a:r>
            <a:r>
              <a:rPr kumimoji="0" lang="zh-CN" altLang="zh-CN" sz="2400" b="1" i="0" u="none" strike="noStrike" kern="1200" cap="none" spc="20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j-cs"/>
              </a:rPr>
              <a:t>控股合并</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的核算</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支付现金</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的方式作为合并对价的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公司支付现金</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2 000 000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元取得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该合并为非同一控制下的控股合并。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公司的会计年度和采用的会计政策相同。则</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公司在取得长期股权投资时的会计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分录？</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非</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同一控制下</a:t>
            </a:r>
            <a:r>
              <a:rPr kumimoji="0" lang="zh-CN" altLang="zh-CN" sz="2400" b="1" i="0" u="none" strike="noStrike" kern="1200" cap="none" spc="20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j-cs"/>
              </a:rPr>
              <a:t>控股合并</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的核算</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三、以</a:t>
            </a:r>
            <a:r>
              <a:rPr kumimoji="0" lang="zh-CN" altLang="en-US" sz="20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发行权益性证券</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的方式作为合并对价的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3-5】</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甲、乙、丙三家公司</a:t>
            </a:r>
            <a:r>
              <a:rPr lang="zh-CN" altLang="en-US" noProof="0" dirty="0">
                <a:ln>
                  <a:noFill/>
                </a:ln>
                <a:effectLst/>
                <a:uLnTx/>
                <a:uFillTx/>
                <a:sym typeface="+mn-ea"/>
              </a:rPr>
              <a:t>不</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同属一个集团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丙公司持有乙公司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甲公司发行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万股普通股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每股面值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作为对价自丙公司手中取得乙公司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每股市价为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元。甲公司为此支付给券商的发行费用为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万元。甲公司与乙公司的会计年度和采用的会计政策相同。</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3419475"/>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政府在中国企业跨国并购中的作用</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分析</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基于</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“一带一路”的</a:t>
            </a: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视角</a:t>
            </a:r>
            <a:endParaRPr kumimoji="0" lang="en-US" altLang="zh-CN"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一、政府政策对中国企业跨国并购的影响</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跨国并购是中国企业对外直接投资最主要的方式。中国企业的跨国并购发展历程与</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政府对外</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直接投资的政策密切相关，政府政策引导并推动了中国企业跨国并购的整个发展历程</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2"/>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3"/>
            </p:custDataLst>
          </p:nvPr>
        </p:nvSpPr>
        <p:spPr>
          <a:xfrm>
            <a:off x="971550" y="842963"/>
            <a:ext cx="7219950" cy="3529013"/>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一）早期不稳定的政策对中国企业跨国并购的影响</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342900" algn="just"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2000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以前，中国政府的对外投资政策并不稳定，政府的主要政策表现为对外开放、吸引外资，对中国企业“走出去”的约束较多。汤姆逊金融并购数据库</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SDC</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的数据</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表明</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1982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年至</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1991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，中国企业发起的海外并购的数量总共</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为</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，在全世界占比不</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到</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1992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年，邓小平</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南方谈话清晰表明了政府对改革开放的态度，即在继续重视对内直接投资的同时，</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开始意识</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到对外直接投资是中国企业走向国际化、融入世界经济的重要方式</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但</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1992—2000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年是中国政府</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对外直接投资政策最不稳定的阶段，这一点从中国企业跨国并购的数量变化中</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可以看出</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示）</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图片 41"/>
          <p:cNvGraphicFramePr>
            <a:graphicFrameLocks noChangeAspect="1"/>
          </p:cNvGraphicFramePr>
          <p:nvPr/>
        </p:nvGraphicFramePr>
        <p:xfrm>
          <a:off x="4312920" y="2571750"/>
          <a:ext cx="3624580" cy="2174875"/>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4"/>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42963"/>
            <a:ext cx="7219950" cy="3529013"/>
          </a:xfrm>
        </p:spPr>
        <p:txBody>
          <a:bodyPr vert="horz" wrap="square" lIns="101600" tIns="0" rIns="82550" bIns="0" numCol="1" anchor="t" anchorCtr="0" compatLnSpc="1"/>
          <a:lstStyle/>
          <a:p>
            <a:pPr marL="0" marR="0" lvl="0" indent="342900" algn="just"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从企业跨国并购的区域来看，该阶段中国企业海外并购的区域比较集中，多为香港地区，香港地区海外并购的数量占总数的55.5％。政府在对外投资上的政策并不稳定，从鼓励到收紧，企业无法做出准确判断，从而限制了企业的对外投资行为。从以上分析可以看出</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，2000年以前，中国政府对中国企业的跨国并购承担的多为“监管者”职能，中国政府对跨国并购的严格监管阻碍了中国企业的跨国并购行为。</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二）“走出去”战略推动了中国企业跨国并购的飞速发展</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342900" algn="just"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中国企业开始大规模对外直接投资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受到</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2000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中国政府提出的“走出去”战略的影响</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2000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公布的第十个“五年计划”提出要实施“走出去”战略，代表着中国政府从重视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对内</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投资到利用国内外两种资源、开发两个市场的战略转变。这一阶段，中国政府出台或颁布</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的政策</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多体现了中国政府对中国企业对外投资行为的支持，如出台了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关于成立境外中资企业</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商（</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协）会的暂行规定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商务部办公厅关于在驻外经商机构子站上建立驻在国（地区）投资项目</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招商</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信息库栏目的通知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国别投资经营障碍报告制度</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等，从政策和政府机构两个方面为中国</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的对外投资活动提供支持。这一阶段也出台了一些对对外投资活动进行监管的政策，如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关于</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境外投资开办企业核准事项的规定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对外经济技术合作专项资金管理办法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等</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42963"/>
            <a:ext cx="7219950" cy="3529013"/>
          </a:xfrm>
        </p:spPr>
        <p:txBody>
          <a:bodyPr vert="horz" wrap="square" lIns="101600" tIns="0" rIns="82550" bIns="0" numCol="1" anchor="t" anchorCtr="0" compatLnSpc="1"/>
          <a:lstStyle/>
          <a:p>
            <a:pPr marL="0" marR="0" lvl="0" indent="342900" algn="l"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随着一系列促进政策的颁布，中国企业积极地参与国际经济活动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2001—2009</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中国对外</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直接投资的年平均增长速度高</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中国企业跨国并购数量的年平均增长速度高</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尤其</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是</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2007</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以后，虽然全球金融危机爆发，但中国的跨国并购数量逆势上扬，并将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并购</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区域由原来的以发展中国家为主扩展到欧美发达国家；同时，受政府政策的影响，对外直接投资的企业主体由原来的以中央企业为主扩展到地方国企，部分民营企业也开始加入对外</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直接</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投资的队伍，但还不占主导地位</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（三）政府关于企业跨国并购的政策逐渐完善</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342900" algn="l"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以后，中国政府在对外投资政策的制定上逐渐趋于成熟，考虑问题更加完善，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不仅考虑</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了国家战略和企业利益，而且从员工和东道国的角度出台了一系列政策，对境外</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工作人员派出</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的标准和培训、境外人员的雇用、境外劳资纠纷的处理等做出了具体规定，同时考虑了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境外</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企业的企业文化建设，填补了之前中国企业对外投资只关注经济利益而忽视企业核心</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价值的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空缺</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，商务部、原环境保护部印发了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对外投资合作环境保护指南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，从对</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东道国</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的环境保护的角度规范中国企业的跨国投资行为。</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第三章  非同一控制下企业合并</a:t>
            </a:r>
            <a:endParaRPr kumimoji="0" lang="zh-CN" altLang="zh-CN" sz="3600" b="1" i="0" u="none" strike="noStrike" kern="1200" cap="none" spc="200" normalizeH="0" baseline="0" noProof="0" dirty="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2"/>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3"/>
            </p:custDataLst>
          </p:nvPr>
        </p:nvSpPr>
        <p:spPr>
          <a:xfrm>
            <a:off x="971550" y="842963"/>
            <a:ext cx="7219950" cy="3529013"/>
          </a:xfrm>
        </p:spPr>
        <p:txBody>
          <a:bodyPr vert="horz" wrap="square" lIns="101600" tIns="0" rIns="82550" bIns="0" numCol="1" anchor="t" anchorCtr="0" compatLnSpc="1"/>
          <a:lstStyle/>
          <a:p>
            <a:pPr marL="0" marR="0" lvl="0" indent="342900" algn="just"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正是由于中国政府的这种积极引导</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2011—2013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，中国企业的跨国并购不仅数量上稳定增长，而且在并购金额和并购成功率</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方面</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取得了突破。由</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可以</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看出，中国企业的海外并购数量和交易金额</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达到</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高峰，</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海外并购的成功率</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为</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57</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远高于中国企业跨国并购的平均成功率。这说明，在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国家</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政策逐渐完善的背景下，中国企业积累了丰富的跨国投资和</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并购</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经验，并能恰当地应用到</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跨国并购行为中，从而提升了跨国并购的成功率</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图表 1"/>
          <p:cNvGraphicFramePr/>
          <p:nvPr/>
        </p:nvGraphicFramePr>
        <p:xfrm>
          <a:off x="1907858" y="2138998"/>
          <a:ext cx="5180965" cy="1956435"/>
        </p:xfrm>
        <a:graphic>
          <a:graphicData uri="http://schemas.openxmlformats.org/drawingml/2006/chart">
            <c:chart xmlns:c="http://schemas.openxmlformats.org/drawingml/2006/chart" xmlns:r="http://schemas.openxmlformats.org/officeDocument/2006/relationships" r:id="rId1"/>
          </a:graphicData>
        </a:graphic>
      </p:graphicFrame>
    </p:spTree>
    <p:custDataLst>
      <p:tags r:id="rId4"/>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42963"/>
            <a:ext cx="7219950" cy="3529013"/>
          </a:xfrm>
        </p:spPr>
        <p:txBody>
          <a:bodyPr vert="horz" wrap="square" lIns="101600" tIns="0" rIns="82550" bIns="0" numCol="1" anchor="t" anchorCtr="0" compatLnSpc="1"/>
          <a:lstStyle/>
          <a:p>
            <a:pPr marL="0" marR="0" lvl="0" indent="342900" algn="just"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从以上分析可以看出，中国企业跨国并购的整个发展历程与中国政府的对外直接投资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政策</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密切相关，中国政府在中国企业“走出去”过程中同时担任着“监管者”和“推动者”两个角色</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。前期</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的政策更多地倾向于管控和限制，后期的政策则转向推动和服务。随着政府职能的变化</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，中国</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企业的跨国并购行为也慢慢趋于成熟，从数量、金额到成功率都稳步提升</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二、“一带一路”倡议对中国企业跨国并购的影响</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342900" algn="l"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带一路”倡议的提出标志着中国企业的对外直接投资行为进入了一个新阶段。这一阶段中国政府政策的主要表现是进一步“简政放权”，对外直接投资管理方式改为以备案为主、核准为辅，将对外投资自主权更多地下放到企业或个人手里，政府的主要任务是解决投资贸易便利化问题、消除投资和贸易壁垒、拓展相互投资领域等，弱化了政府的监管职能，提升了政府的服务职能。</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42963"/>
            <a:ext cx="7219950" cy="3529013"/>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（一）推动中国企业在“一带一路”沿线国家的跨国并购</a:t>
            </a:r>
            <a:endPar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展示了过去</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年中国企业在“一带一路”沿线国家的跨国并购变化情况。</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4" name="表格 3"/>
          <p:cNvGraphicFramePr/>
          <p:nvPr>
            <p:custDataLst>
              <p:tags r:id="rId3"/>
            </p:custDataLst>
          </p:nvPr>
        </p:nvGraphicFramePr>
        <p:xfrm>
          <a:off x="1174115" y="1637665"/>
          <a:ext cx="6719570" cy="2929255"/>
        </p:xfrm>
        <a:graphic>
          <a:graphicData uri="http://schemas.openxmlformats.org/drawingml/2006/table">
            <a:tbl>
              <a:tblPr/>
              <a:tblGrid>
                <a:gridCol w="1263015"/>
                <a:gridCol w="555625"/>
                <a:gridCol w="524510"/>
                <a:gridCol w="536575"/>
                <a:gridCol w="554990"/>
                <a:gridCol w="535940"/>
                <a:gridCol w="567055"/>
                <a:gridCol w="544195"/>
                <a:gridCol w="555625"/>
                <a:gridCol w="545465"/>
                <a:gridCol w="536575"/>
              </a:tblGrid>
              <a:tr h="640715">
                <a:tc>
                  <a:txBody>
                    <a:bodyPr/>
                    <a:p>
                      <a:pPr marL="0" indent="457200" algn="ctr">
                        <a:lnSpc>
                          <a:spcPts val="1350"/>
                        </a:lnSpc>
                        <a:spcBef>
                          <a:spcPct val="0"/>
                        </a:spcBef>
                        <a:spcAft>
                          <a:spcPct val="0"/>
                        </a:spcAft>
                      </a:pPr>
                      <a:r>
                        <a:rPr lang="en-US" altLang="zh-CN" sz="900">
                          <a:solidFill>
                            <a:srgbClr val="000000"/>
                          </a:solidFill>
                          <a:latin typeface="NEU-BZ-S92"/>
                          <a:ea typeface="NEU-BZ-S92"/>
                        </a:rPr>
                        <a:t> </a:t>
                      </a:r>
                      <a:r>
                        <a:rPr lang="en-US" altLang="zh-CN" sz="900">
                          <a:solidFill>
                            <a:srgbClr val="000000"/>
                          </a:solidFill>
                          <a:latin typeface="NEU-BZ-S92"/>
                          <a:ea typeface="方正仿宋_GBK"/>
                        </a:rPr>
                        <a:t>         </a:t>
                      </a:r>
                      <a:r>
                        <a:rPr lang="zh-CN" sz="900">
                          <a:solidFill>
                            <a:srgbClr val="000000"/>
                          </a:solidFill>
                          <a:latin typeface="NEU-BZ-S92"/>
                          <a:ea typeface="方正仿宋_GBK"/>
                        </a:rPr>
                        <a:t>年份</a:t>
                      </a:r>
                      <a:br>
                        <a:rPr lang="zh-CN" altLang="en-US" sz="900">
                          <a:solidFill>
                            <a:srgbClr val="000000"/>
                          </a:solidFill>
                          <a:latin typeface="NEU-BZ-S92"/>
                          <a:ea typeface="方正仿宋_GBK"/>
                        </a:rPr>
                      </a:br>
                      <a:br>
                        <a:rPr lang="zh-CN" altLang="en-US" sz="900">
                          <a:solidFill>
                            <a:srgbClr val="000000"/>
                          </a:solidFill>
                          <a:latin typeface="NEU-BZ-S92"/>
                          <a:ea typeface="方正仿宋_GBK"/>
                        </a:rPr>
                      </a:br>
                      <a:r>
                        <a:rPr lang="zh-CN" sz="900">
                          <a:solidFill>
                            <a:srgbClr val="000000"/>
                          </a:solidFill>
                          <a:latin typeface="NEU-BZ-S92"/>
                          <a:ea typeface="方正仿宋_GBK"/>
                        </a:rPr>
                        <a:t>国家</a:t>
                      </a:r>
                      <a:endParaRPr lang="zh-CN" sz="900">
                        <a:solidFill>
                          <a:srgbClr val="000000"/>
                        </a:solidFill>
                        <a:latin typeface="NEU-BZ-S92"/>
                        <a:ea typeface="方正仿宋_GBK"/>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2007</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2008</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2009</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2010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2011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2012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2013</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2014</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2015</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2016</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190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93065">
                <a:tc>
                  <a:txBody>
                    <a:bodyPr/>
                    <a:p>
                      <a:pPr marL="0" indent="0" algn="ctr">
                        <a:lnSpc>
                          <a:spcPts val="1350"/>
                        </a:lnSpc>
                        <a:spcBef>
                          <a:spcPct val="0"/>
                        </a:spcBef>
                        <a:spcAft>
                          <a:spcPct val="0"/>
                        </a:spcAft>
                      </a:pPr>
                      <a:r>
                        <a:rPr lang="zh-CN" altLang="en-US" sz="900">
                          <a:solidFill>
                            <a:srgbClr val="000000"/>
                          </a:solidFill>
                          <a:latin typeface="NEU-BZ-S92"/>
                          <a:ea typeface="方正书宋_GBK" panose="02000000000000000000" charset="-122"/>
                        </a:rPr>
                        <a:t>“一带一路”沿线国家合计</a:t>
                      </a:r>
                      <a:endParaRPr lang="zh-CN" altLang="en-US" sz="900">
                        <a:solidFill>
                          <a:srgbClr val="000000"/>
                        </a:solidFill>
                        <a:latin typeface="NEU-BZ-S92"/>
                        <a:ea typeface="方正书宋_GBK" panose="02000000000000000000" charset="-122"/>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4</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3</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4</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6</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14</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13</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326390">
                <a:tc>
                  <a:txBody>
                    <a:bodyPr/>
                    <a:p>
                      <a:pPr marL="0" indent="0" algn="ctr">
                        <a:lnSpc>
                          <a:spcPts val="1350"/>
                        </a:lnSpc>
                        <a:spcBef>
                          <a:spcPct val="0"/>
                        </a:spcBef>
                        <a:spcAft>
                          <a:spcPct val="0"/>
                        </a:spcAft>
                      </a:pPr>
                      <a:r>
                        <a:rPr lang="zh-CN" sz="900">
                          <a:solidFill>
                            <a:srgbClr val="000000"/>
                          </a:solidFill>
                          <a:latin typeface="NEU-BZ-S92"/>
                          <a:ea typeface="方正书宋_GBK" panose="02000000000000000000" charset="-122"/>
                        </a:rPr>
                        <a:t>俄罗斯</a:t>
                      </a:r>
                      <a:endParaRPr lang="zh-CN" sz="900">
                        <a:solidFill>
                          <a:srgbClr val="000000"/>
                        </a:solidFill>
                        <a:latin typeface="NEU-BZ-S92"/>
                        <a:ea typeface="方正书宋_GBK" panose="02000000000000000000" charset="-122"/>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4</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4</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20345">
                <a:tc>
                  <a:txBody>
                    <a:bodyPr/>
                    <a:p>
                      <a:pPr marL="0" indent="0" algn="ctr">
                        <a:lnSpc>
                          <a:spcPts val="1350"/>
                        </a:lnSpc>
                        <a:spcBef>
                          <a:spcPct val="0"/>
                        </a:spcBef>
                        <a:spcAft>
                          <a:spcPct val="0"/>
                        </a:spcAft>
                      </a:pPr>
                      <a:r>
                        <a:rPr lang="zh-CN" sz="900">
                          <a:solidFill>
                            <a:srgbClr val="000000"/>
                          </a:solidFill>
                          <a:latin typeface="NEU-BZ-S92"/>
                          <a:ea typeface="方正书宋_GBK" panose="02000000000000000000" charset="-122"/>
                        </a:rPr>
                        <a:t>哈萨克斯坦</a:t>
                      </a:r>
                      <a:endParaRPr lang="zh-CN" sz="900">
                        <a:solidFill>
                          <a:srgbClr val="000000"/>
                        </a:solidFill>
                        <a:latin typeface="NEU-BZ-S92"/>
                        <a:ea typeface="方正书宋_GBK" panose="02000000000000000000" charset="-122"/>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24155">
                <a:tc>
                  <a:txBody>
                    <a:bodyPr/>
                    <a:p>
                      <a:pPr marL="0" indent="0" algn="ctr">
                        <a:lnSpc>
                          <a:spcPts val="1350"/>
                        </a:lnSpc>
                        <a:spcBef>
                          <a:spcPct val="0"/>
                        </a:spcBef>
                        <a:spcAft>
                          <a:spcPct val="0"/>
                        </a:spcAft>
                      </a:pPr>
                      <a:r>
                        <a:rPr lang="zh-CN" sz="900">
                          <a:solidFill>
                            <a:srgbClr val="000000"/>
                          </a:solidFill>
                          <a:latin typeface="NEU-BZ-S92"/>
                          <a:ea typeface="方正书宋_GBK" panose="02000000000000000000" charset="-122"/>
                        </a:rPr>
                        <a:t>吉尔吉斯斯坦</a:t>
                      </a:r>
                      <a:endParaRPr lang="zh-CN" sz="900">
                        <a:solidFill>
                          <a:srgbClr val="000000"/>
                        </a:solidFill>
                        <a:latin typeface="NEU-BZ-S92"/>
                        <a:ea typeface="方正书宋_GBK" panose="02000000000000000000" charset="-122"/>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24155">
                <a:tc>
                  <a:txBody>
                    <a:bodyPr/>
                    <a:p>
                      <a:pPr marL="0" indent="0" algn="ctr">
                        <a:lnSpc>
                          <a:spcPts val="1350"/>
                        </a:lnSpc>
                        <a:spcBef>
                          <a:spcPct val="0"/>
                        </a:spcBef>
                        <a:spcAft>
                          <a:spcPct val="0"/>
                        </a:spcAft>
                      </a:pPr>
                      <a:r>
                        <a:rPr lang="zh-CN" sz="900">
                          <a:solidFill>
                            <a:srgbClr val="000000"/>
                          </a:solidFill>
                          <a:latin typeface="NEU-BZ-S92"/>
                          <a:ea typeface="方正书宋_GBK" panose="02000000000000000000" charset="-122"/>
                        </a:rPr>
                        <a:t>捷克</a:t>
                      </a:r>
                      <a:endParaRPr lang="zh-CN" sz="900">
                        <a:solidFill>
                          <a:srgbClr val="000000"/>
                        </a:solidFill>
                        <a:latin typeface="NEU-BZ-S92"/>
                        <a:ea typeface="方正书宋_GBK" panose="02000000000000000000" charset="-122"/>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5</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3</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19075">
                <a:tc>
                  <a:txBody>
                    <a:bodyPr/>
                    <a:p>
                      <a:pPr marL="0" indent="0" algn="ctr">
                        <a:lnSpc>
                          <a:spcPts val="1350"/>
                        </a:lnSpc>
                        <a:spcBef>
                          <a:spcPct val="0"/>
                        </a:spcBef>
                        <a:spcAft>
                          <a:spcPct val="0"/>
                        </a:spcAft>
                      </a:pPr>
                      <a:r>
                        <a:rPr lang="zh-CN" sz="900">
                          <a:solidFill>
                            <a:srgbClr val="000000"/>
                          </a:solidFill>
                          <a:latin typeface="NEU-BZ-S92"/>
                          <a:ea typeface="方正书宋_GBK" panose="02000000000000000000" charset="-122"/>
                        </a:rPr>
                        <a:t>印度</a:t>
                      </a:r>
                      <a:endParaRPr lang="zh-CN" sz="900">
                        <a:solidFill>
                          <a:srgbClr val="000000"/>
                        </a:solidFill>
                        <a:latin typeface="NEU-BZ-S92"/>
                        <a:ea typeface="方正书宋_GBK" panose="02000000000000000000" charset="-122"/>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36220">
                <a:tc>
                  <a:txBody>
                    <a:bodyPr/>
                    <a:p>
                      <a:pPr marL="0" indent="0" algn="ctr">
                        <a:lnSpc>
                          <a:spcPts val="1350"/>
                        </a:lnSpc>
                        <a:spcBef>
                          <a:spcPct val="0"/>
                        </a:spcBef>
                        <a:spcAft>
                          <a:spcPct val="0"/>
                        </a:spcAft>
                      </a:pPr>
                      <a:r>
                        <a:rPr lang="zh-CN" sz="900">
                          <a:solidFill>
                            <a:srgbClr val="000000"/>
                          </a:solidFill>
                          <a:latin typeface="NEU-BZ-S92"/>
                          <a:ea typeface="方正书宋_GBK" panose="02000000000000000000" charset="-122"/>
                        </a:rPr>
                        <a:t>印度尼西亚</a:t>
                      </a:r>
                      <a:endParaRPr lang="zh-CN" sz="900">
                        <a:solidFill>
                          <a:srgbClr val="000000"/>
                        </a:solidFill>
                        <a:latin typeface="NEU-BZ-S92"/>
                        <a:ea typeface="方正书宋_GBK" panose="02000000000000000000" charset="-122"/>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22885">
                <a:tc>
                  <a:txBody>
                    <a:bodyPr/>
                    <a:p>
                      <a:pPr marL="0" indent="0" algn="ctr">
                        <a:lnSpc>
                          <a:spcPts val="1350"/>
                        </a:lnSpc>
                        <a:spcBef>
                          <a:spcPct val="0"/>
                        </a:spcBef>
                        <a:spcAft>
                          <a:spcPct val="0"/>
                        </a:spcAft>
                      </a:pPr>
                      <a:r>
                        <a:rPr lang="zh-CN" sz="900">
                          <a:solidFill>
                            <a:srgbClr val="000000"/>
                          </a:solidFill>
                          <a:latin typeface="NEU-BZ-S92"/>
                          <a:ea typeface="方正书宋_GBK" panose="02000000000000000000" charset="-122"/>
                        </a:rPr>
                        <a:t>阿联酋</a:t>
                      </a:r>
                      <a:endParaRPr lang="zh-CN" sz="900">
                        <a:solidFill>
                          <a:srgbClr val="000000"/>
                        </a:solidFill>
                        <a:latin typeface="NEU-BZ-S92"/>
                        <a:ea typeface="方正书宋_GBK" panose="02000000000000000000" charset="-122"/>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noFill/>
                  </a:tcPr>
                </a:tc>
              </a:tr>
              <a:tr h="222250">
                <a:tc>
                  <a:txBody>
                    <a:bodyPr/>
                    <a:p>
                      <a:pPr marL="0" indent="0" algn="ctr">
                        <a:lnSpc>
                          <a:spcPts val="1350"/>
                        </a:lnSpc>
                        <a:spcBef>
                          <a:spcPct val="0"/>
                        </a:spcBef>
                        <a:spcAft>
                          <a:spcPct val="0"/>
                        </a:spcAft>
                      </a:pPr>
                      <a:r>
                        <a:rPr lang="zh-CN" sz="900">
                          <a:solidFill>
                            <a:srgbClr val="000000"/>
                          </a:solidFill>
                          <a:latin typeface="NEU-BZ-S92"/>
                          <a:ea typeface="方正书宋_GBK" panose="02000000000000000000" charset="-122"/>
                        </a:rPr>
                        <a:t>巴基斯坦</a:t>
                      </a:r>
                      <a:endParaRPr lang="zh-CN" sz="900">
                        <a:solidFill>
                          <a:srgbClr val="000000"/>
                        </a:solidFill>
                        <a:latin typeface="NEU-BZ-S92"/>
                        <a:ea typeface="方正书宋_GBK" panose="02000000000000000000" charset="-122"/>
                      </a:endParaRPr>
                    </a:p>
                  </a:txBody>
                  <a:tcPr marL="68580" marR="68580" marT="0" marB="0" anchor="ctr" anchorCtr="0">
                    <a:lnL w="190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1</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0</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c>
                  <a:txBody>
                    <a:bodyPr/>
                    <a:p>
                      <a:pPr marL="0" indent="0" algn="ctr">
                        <a:lnSpc>
                          <a:spcPts val="1350"/>
                        </a:lnSpc>
                        <a:spcBef>
                          <a:spcPct val="0"/>
                        </a:spcBef>
                        <a:spcAft>
                          <a:spcPct val="0"/>
                        </a:spcAft>
                      </a:pPr>
                      <a:r>
                        <a:rPr lang="en-US" altLang="zh-CN" sz="900">
                          <a:solidFill>
                            <a:srgbClr val="000000"/>
                          </a:solidFill>
                          <a:latin typeface="NEU-BZ-S92"/>
                          <a:ea typeface="方正书宋_GBK" panose="02000000000000000000" charset="-122"/>
                        </a:rPr>
                        <a:t>2</a:t>
                      </a:r>
                      <a:endParaRPr lang="en-US" altLang="zh-CN" sz="900">
                        <a:solidFill>
                          <a:srgbClr val="000000"/>
                        </a:solidFill>
                        <a:latin typeface="NEU-BZ-S92"/>
                        <a:ea typeface="方正书宋_GBK" panose="02000000000000000000" charset="-122"/>
                      </a:endParaRPr>
                    </a:p>
                  </a:txBody>
                  <a:tcPr marL="68580" marR="68580" marT="0" marB="0" anchor="ctr" anchorCtr="0">
                    <a:lnL w="6350" cap="flat" cmpd="sng">
                      <a:solidFill>
                        <a:srgbClr val="000000"/>
                      </a:solidFill>
                      <a:prstDash val="solid"/>
                      <a:headEnd type="none" w="med" len="med"/>
                      <a:tailEnd type="none" w="med" len="med"/>
                    </a:lnL>
                    <a:lnR w="190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19050" cap="flat" cmpd="sng">
                      <a:solidFill>
                        <a:srgbClr val="000000"/>
                      </a:solidFill>
                      <a:prstDash val="solid"/>
                      <a:headEnd type="none" w="med" len="med"/>
                      <a:tailEnd type="none" w="med" len="med"/>
                    </a:lnB>
                    <a:noFill/>
                  </a:tcPr>
                </a:tc>
              </a:tr>
            </a:tbl>
          </a:graphicData>
        </a:graphic>
      </p:graphicFrame>
    </p:spTree>
    <p:custDataLst>
      <p:tags r:id="rId4"/>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42963"/>
            <a:ext cx="7219950" cy="3529013"/>
          </a:xfrm>
        </p:spPr>
        <p:txBody>
          <a:bodyPr vert="horz" wrap="square" lIns="101600" tIns="0" rIns="82550" bIns="0" numCol="1" anchor="t" anchorCtr="0" compatLnSpc="1"/>
          <a:lstStyle/>
          <a:p>
            <a:pPr marL="0" marR="0" lvl="0" indent="342900" algn="just"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从</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跨国并购</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的数量变化可以看出</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2015</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年和</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2016</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两年完成的跨国并购的数量超过了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过去</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的总和，说明中国政府提出的“一带一路”倡议推动了中国企业在“一带一路”沿线国家的对外</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直接</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投资。受中国政府“一带一路”倡议的影响，中国企业在阿联酋、爱沙尼亚、巴基斯坦、</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哈萨克斯坦</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、吉尔吉斯斯坦、柬埔寨、罗马尼亚等十余个国家完成了首次成功的跨国并购。虽然</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俄罗斯</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、印度、哈萨克斯坦等国家是中国的近邻，但在“一带一路”倡议提出前，中国企业在这些</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国家发起</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的跨国并购很少，且成功率低</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中国政府正式提出“一带一路”倡议，对中国</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企业在</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“一带一路”沿线国家的对外直接投资提供资金、政策等多方面支持，中国企业在这些国家</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完成</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的跨国并购数量有大幅度增长。</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42963"/>
            <a:ext cx="7219950" cy="3529013"/>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二）推动中国在“一带一路”沿线国家跨国并购的行业分布更加多元化</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342900" algn="just"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“一带一路”倡议提出后，中国跨国并购的行业更加多元化，从原来</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个</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行业扩展</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到</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个行业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，去除农、林、牧、渔业，增加了零售业，教育、医疗和法律业以及房地产和酒店业</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年以前</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，“一带一路”沿线国家跨国并购最主要的行业为制造业和采矿业，分别占</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比</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39.80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％和</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16.33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以后，随着“一带一路”倡议的提出和实施，采矿业不再是中国企业跨国</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并购的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主要目标行业，服务业超过制造业成为中国企业在“一带一路”沿线国家跨国并购的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主要行业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，占比高</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39.13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。金融业和保险业飞速增长，占比高</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14.49</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在服务业和</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制造业之</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后排在第三位。教育、医疗和法律及房地产和酒店业占比虽然较低，但是最具发展</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潜力的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行业。</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611188" y="268288"/>
            <a:ext cx="7993063"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案例思考题</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42963"/>
            <a:ext cx="7219950" cy="3529013"/>
          </a:xfrm>
        </p:spPr>
        <p:txBody>
          <a:bodyPr vert="horz" wrap="square" lIns="101600" tIns="0" rIns="82550" bIns="0" numCol="1" anchor="t" anchorCtr="0" compatLnSpc="1"/>
          <a:lstStyle/>
          <a:p>
            <a:pPr marL="0" marR="0" lvl="0" indent="342900" algn="l"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从“走出去”战略到“一带一路”倡议的实施，中国政府在企业跨国并购中的职能由监管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转向</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服务，政府的政策从宏观上影响着企业的跨国并购行为。随着“一带一路”倡议引起的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中国企业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跨国并购的飞速发展，针对跨国并购过程中不断出现的新情况和新问题，思考并讨论政府应该如何进一步调整职能，推动“一带一路”沿线国家跨国并购的稳定发展。</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13" name="文本占位符 12"/>
          <p:cNvSpPr>
            <a:spLocks noGrp="1"/>
          </p:cNvSpPr>
          <p:nvPr>
            <p:ph type="body" sz="quarter" idx="14"/>
            <p:custDataLst>
              <p:tags r:id="rId2"/>
            </p:custDataLst>
          </p:nvPr>
        </p:nvSpPr>
        <p:spPr>
          <a:xfrm>
            <a:off x="1155700" y="4064000"/>
            <a:ext cx="2260600" cy="587375"/>
          </a:xfrm>
        </p:spPr>
        <p:txBody>
          <a:bodyPr vert="horz" wrap="square" lIns="90000" tIns="46800" rIns="90000" bIns="46800" numCol="1" anchor="t" anchorCtr="0" compatLnSpc="1">
            <a:normAutofit/>
          </a:bodyPr>
          <a:lstStyle/>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主编：张倩</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副主编：邓芬、胡诗偲、凌雁</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28675" name="文本占位符 13"/>
          <p:cNvSpPr>
            <a:spLocks noGrp="1" noChangeArrowheads="1"/>
          </p:cNvSpPr>
          <p:nvPr>
            <p:ph type="body" sz="quarter" idx="15"/>
            <p:custDataLst>
              <p:tags r:id="rId3"/>
            </p:custDataLst>
          </p:nvPr>
        </p:nvSpPr>
        <p:spPr>
          <a:xfrm>
            <a:off x="406400" y="2813050"/>
            <a:ext cx="3265488" cy="461963"/>
          </a:xfrm>
        </p:spPr>
        <p:txBody>
          <a:bodyPr vert="horz" wrap="square" lIns="90000" tIns="46800" rIns="90000" bIns="46800" numCol="1" anchor="t" anchorCtr="0" compatLnSpc="1">
            <a:normAutofit/>
          </a:bodyPr>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《高级财务会计》</a:t>
            </a:r>
            <a:endPar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4373563"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4435475"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5091113" y="1228725"/>
            <a:ext cx="3800475" cy="374650"/>
          </a:xfrm>
          <a:prstGeom prst="rect">
            <a:avLst/>
          </a:prstGeom>
          <a:noFill/>
        </p:spPr>
        <p:txBody>
          <a:bodyPr/>
          <a:lstStyle/>
          <a:p>
            <a:pPr marR="0" defTabSz="914400">
              <a:buClrTx/>
              <a:buSzTx/>
              <a:buFont typeface="Arial" panose="020B0604020202020204" pitchFamily="34" charset="0"/>
              <a:buNone/>
              <a:defRPr/>
            </a:pPr>
            <a:r>
              <a:rPr kumimoji="0" lang="zh-CN" altLang="en-US" sz="1600" b="1" kern="1200" cap="none" spc="0" normalizeH="0" baseline="0" noProof="1">
                <a:latin typeface="微软雅黑" panose="020B0503020204020204" pitchFamily="34" charset="-122"/>
                <a:ea typeface="微软雅黑" panose="020B0503020204020204" pitchFamily="34" charset="-122"/>
                <a:cs typeface="+mn-cs"/>
                <a:sym typeface="+mn-ea"/>
              </a:rPr>
              <a:t>非同一控制下企业合并的会计处理原则</a:t>
            </a:r>
            <a:endPar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4373563"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4435475"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5091113" y="2155825"/>
            <a:ext cx="3873500" cy="406400"/>
          </a:xfrm>
          <a:prstGeom prst="rect">
            <a:avLst/>
          </a:prstGeom>
          <a:noFill/>
        </p:spPr>
        <p:txBody>
          <a:bodyPr/>
          <a:lstStyle/>
          <a:p>
            <a:pPr marR="0" defTabSz="914400">
              <a:lnSpc>
                <a:spcPct val="150000"/>
              </a:lnSpc>
              <a:buClrTx/>
              <a:buSzTx/>
              <a:buFont typeface="Arial" panose="020B0604020202020204" pitchFamily="34" charset="0"/>
              <a:buNone/>
              <a:defRPr/>
            </a:pPr>
            <a:r>
              <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非同一控制下非控股合并方式企业合并的核算</a:t>
            </a:r>
            <a:endPar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4373563"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4435475"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5091113" y="3113088"/>
            <a:ext cx="3109913" cy="398463"/>
          </a:xfrm>
          <a:prstGeom prst="rect">
            <a:avLst/>
          </a:prstGeom>
          <a:noFill/>
        </p:spPr>
        <p:txBody>
          <a:bodyPr/>
          <a:lstStyle/>
          <a:p>
            <a:pPr marR="0" defTabSz="914400">
              <a:buClrTx/>
              <a:buSzTx/>
              <a:buFont typeface="Arial" panose="020B0604020202020204" pitchFamily="34" charset="0"/>
              <a:buNone/>
              <a:defRPr/>
            </a:pPr>
            <a:r>
              <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非同一控制下控股合并的核算</a:t>
            </a:r>
            <a:endPar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1" name="文本框 20"/>
          <p:cNvSpPr txBox="1"/>
          <p:nvPr>
            <p:custDataLst>
              <p:tags r:id="rId10"/>
            </p:custDataLst>
          </p:nvPr>
        </p:nvSpPr>
        <p:spPr>
          <a:xfrm>
            <a:off x="4435475" y="3995738"/>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4</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4" name="TextBox 2"/>
          <p:cNvSpPr txBox="1"/>
          <p:nvPr>
            <p:custDataLst>
              <p:tags r:id="rId11"/>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2"/>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非</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一控制下企业合并的会计处理原则</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非同一控制下的企业合并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是参与合并的一方购买另一方或多方的交易</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基本处理原则是购买法。</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zh-CN"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确定购买方</a:t>
            </a:r>
            <a:endPar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采用购买法核算企业合并的首要前提是确定购买方。购买方是指在企业合并中取得对另一方或多方控制权的一方。合并中一方取得了另一方半数以上有表决权股份的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除非有明确的证据表明该股份不能形成控制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一般认为取得控股权的一方为购买方</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通过与其他投资者签订协议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实质上拥有被购买企业半数以上表决权。</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按照协议规定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具有主导被购买企业财务和经营决策的权力。</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有权任免被购买企业董事会或类似权力机构绝大多数成员。</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在被购买企业董事会或类似权力机构具有绝大多数投票权。</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非</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一控制下企业合并的会计处理原则</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、确定购买</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日</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购买日是购买方获得对被购买方控制权的日期</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即企业合并交易进行过程中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发生控制权转移的日期。</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同时满足了以下条件</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一般可认为</a:t>
            </a:r>
            <a:r>
              <a:rPr kumimoji="0" lang="zh-CN"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实现了控制权的转移</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形成购买日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有关条件包括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企业合并合同或协议已获股东大会等内部权力机构通过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合并事项需要经过国家有关主管部门审批的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已获得相关部门的批准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参与</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合并各方已办理了必要的财产权交接手续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购买方已支付了购买价款的大部分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一般应超过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并且有能力支付剩余款项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购买方实际上已经控制了被购买方的财务和经营政策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并享有相应的收益和风险。</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非</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一控制下企业合并的会计处理原则</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三、确定企业合并</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成本</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企业合并成本包括购买方为进行企业合并支付的现金或非现金资产、发行或承担的债务、发行的权益性证券等在购买日的公允价值</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非同一控制下</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企业合并中发生的与企业合并直接相关的费用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包括为进行合并而发生的会计</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审计费</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用、法律服务费用、咨询费用等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应当计入管理费用</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发行债券方式</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进行的企业合并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与发行债券相关的佣金、手续费等应计入负债的初始计量金额中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折价发行的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应增加折价的金额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溢价发行的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应减少溢价的金额</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发行</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权益性证券</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作为合并对价的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与所发行权益性证券相关的佣金、手续费等应自溢价收入中扣除</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在权益性证券发行无溢价或溢价金额不足以扣减的情况下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应当冲减盈余公积和未分配利润。</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非</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一控制下企业合并的会计处理原则</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四、企业合并成本在取得的可辨认资产和负债之间的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分配</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购买方在企业合并中取得的被购买方各项可辨认资产和负债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要作为本企业的资产、负债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或合并财务报表中的资产、负债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进行确认</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在购买日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应当满足资产、负债的确认条件。有关的确认条件包括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合并中取得的被购买方的各项资产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无形资产除外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其所带来的未来经济利益预期能够流入企业且公允价值能够可靠计量的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应单独作为资产确认。</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合并中取得的被购买方的各项负债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或有负债除外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履行有关的义务预期会导致经济利益流出企业且公允价值能够可靠计量的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应单独作为负债确认。</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非</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一控制下企业合并的会计处理原则</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四、企业合并成本在取得的可辨认资产和负债之间的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分配</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企业合并中取得的无形资产在其公允价值能够可靠计量的情况下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应单独予以确认。</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对于购买方在企业合并时可能需要代被购买方承担的或有负债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在其公允价值能够可靠计量的情况下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应作为合并中取得的负债单独确认。</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企业合并中取得的资产、负债在满足确认条件后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应以其公允价值计量。</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非</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一控制下企业合并的会计处理原则</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五、企业合并成本与合并中取得的被购买方可辨认净资产公允价值份额差额的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购买方对于企业合并成本与确认的可辨认净资产公允价值份额的差额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应视以下情况分别处理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企业合并成本大于合并中取得的被购买方可辨认净资产公允价值份额的差额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应确认为商誉。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企业合并成本小于合并中取得的被购买方可辨认净资产公允价值份额的部分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应计入合并当期损益。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0241_4*l_h_i*1_4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2.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3.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3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1.xml><?xml version="1.0" encoding="utf-8"?>
<p:tagLst xmlns:p="http://schemas.openxmlformats.org/presentationml/2006/main">
  <p:tag name="TABLE_ENDDRAG_ORIGIN_RECT" val="529*246"/>
  <p:tag name="TABLE_ENDDRAG_RECT" val="92*113*529*246"/>
</p:tagLst>
</file>

<file path=ppt/tags/tag19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2.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203.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0241_15*b*2"/>
  <p:tag name="KSO_WM_TEMPLATE_CATEGORY" val="custom"/>
  <p:tag name="KSO_WM_TEMPLATE_INDEX" val="20200241"/>
  <p:tag name="KSO_WM_UNIT_LAYERLEVEL" val="1"/>
  <p:tag name="KSO_WM_TAG_VERSION" val="1.0"/>
  <p:tag name="KSO_WM_BEAUTIFY_FLAG" val="#wm#"/>
  <p:tag name="KSO_WM_UNIT_PRESET_TEXT" val="汇报日期"/>
  <p:tag name="KSO_WM_UNIT_ISNUMDGMTITLE" val="0"/>
</p:tagLst>
</file>

<file path=ppt/tags/tag204.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205.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206.xml><?xml version="1.0" encoding="utf-8"?>
<p:tagLst xmlns:p="http://schemas.openxmlformats.org/presentationml/2006/main">
  <p:tag name="commondata" val="eyJoZGlkIjoiNjE3ZGIwMDJhMmZmN2VhZGQ0NDc4NzBmOWE0NGVkNzkifQ=="/>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6191</Words>
  <Application>WPS 演示</Application>
  <PresentationFormat/>
  <Paragraphs>573</Paragraphs>
  <Slides>26</Slides>
  <Notes>24</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26</vt:i4>
      </vt:variant>
    </vt:vector>
  </HeadingPairs>
  <TitlesOfParts>
    <vt:vector size="46" baseType="lpstr">
      <vt:lpstr>Arial</vt:lpstr>
      <vt:lpstr>宋体</vt:lpstr>
      <vt:lpstr>Wingdings</vt:lpstr>
      <vt:lpstr>Calibri</vt:lpstr>
      <vt:lpstr>微软雅黑</vt:lpstr>
      <vt:lpstr>+mn-ea</vt:lpstr>
      <vt:lpstr>ksdb</vt:lpstr>
      <vt:lpstr>+mn-lt</vt:lpstr>
      <vt:lpstr>汉仪旗黑-85S</vt:lpstr>
      <vt:lpstr>黑体</vt:lpstr>
      <vt:lpstr>NEU-BZ-S92</vt:lpstr>
      <vt:lpstr>方正书宋_GBK</vt:lpstr>
      <vt:lpstr>Times New Roman</vt:lpstr>
      <vt:lpstr>等线</vt:lpstr>
      <vt:lpstr>Arial Unicode MS</vt:lpstr>
      <vt:lpstr>NEU-BZ-S92</vt:lpstr>
      <vt:lpstr>Times New Roman</vt:lpstr>
      <vt:lpstr>方正仿宋_GBK</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18</cp:revision>
  <dcterms:created xsi:type="dcterms:W3CDTF">2013-10-30T09:04:00Z</dcterms:created>
  <dcterms:modified xsi:type="dcterms:W3CDTF">2025-02-10T07:21:34Z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81801E2051C341ED85F531DD58A62A83_12</vt:lpwstr>
  </property>
</Properties>
</file>