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7"/>
  </p:notesMasterIdLst>
  <p:sldIdLst>
    <p:sldId id="257" r:id="rId4"/>
    <p:sldId id="281" r:id="rId5"/>
    <p:sldId id="280" r:id="rId6"/>
    <p:sldId id="309" r:id="rId8"/>
    <p:sldId id="312" r:id="rId9"/>
    <p:sldId id="313" r:id="rId10"/>
    <p:sldId id="314" r:id="rId11"/>
    <p:sldId id="315" r:id="rId12"/>
    <p:sldId id="316" r:id="rId13"/>
    <p:sldId id="317" r:id="rId14"/>
    <p:sldId id="332" r:id="rId15"/>
    <p:sldId id="319" r:id="rId16"/>
    <p:sldId id="320" r:id="rId17"/>
    <p:sldId id="333" r:id="rId18"/>
    <p:sldId id="321" r:id="rId19"/>
    <p:sldId id="336" r:id="rId20"/>
    <p:sldId id="338" r:id="rId21"/>
    <p:sldId id="337" r:id="rId22"/>
    <p:sldId id="323" r:id="rId23"/>
    <p:sldId id="335" r:id="rId24"/>
    <p:sldId id="325" r:id="rId25"/>
    <p:sldId id="326" r:id="rId26"/>
    <p:sldId id="327" r:id="rId27"/>
    <p:sldId id="328" r:id="rId28"/>
    <p:sldId id="329" r:id="rId29"/>
    <p:sldId id="330" r:id="rId30"/>
    <p:sldId id="331" r:id="rId31"/>
    <p:sldId id="285" r:id="rId32"/>
  </p:sldIdLst>
  <p:sldSz cx="9144000" cy="5143500"/>
  <p:notesSz cx="6858000" cy="9144000"/>
  <p:custDataLst>
    <p:tags r:id="rId36"/>
  </p:custDataLst>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614" userDrawn="1">
          <p15:clr>
            <a:srgbClr val="A4A3A4"/>
          </p15:clr>
        </p15:guide>
        <p15:guide id="2" pos="284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2FDB2607-1784-4EEB-B798-7EB5836EED8A}">
        <p14:showMediaCtrls xmlns:p14="http://schemas.microsoft.com/office/powerpoint/2010/main" val="1"/>
      </p:ext>
    </p:extLst>
  </p:showPr>
  <p:clrMru>
    <a:srgbClr val="3611BF"/>
    <a:srgbClr val="0049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6067"/>
  </p:normalViewPr>
  <p:slideViewPr>
    <p:cSldViewPr showGuides="1">
      <p:cViewPr>
        <p:scale>
          <a:sx n="110" d="100"/>
          <a:sy n="110" d="100"/>
        </p:scale>
        <p:origin x="-1644" y="-672"/>
      </p:cViewPr>
      <p:guideLst>
        <p:guide orient="horz" pos="1614"/>
        <p:guide pos="2843"/>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notesMaster" Target="notesMasters/notesMaster1.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6" Type="http://schemas.openxmlformats.org/officeDocument/2006/relationships/tags" Target="tags/tag141.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页眉占位符 1"/>
          <p:cNvSpPr>
            <a:spLocks noGrp="1"/>
          </p:cNvSpPr>
          <p:nvPr>
            <p:ph type="hdr" sz="quarter"/>
          </p:nvPr>
        </p:nvSpPr>
        <p:spPr>
          <a:xfrm>
            <a:off x="0" y="0"/>
            <a:ext cx="2970213" cy="457200"/>
          </a:xfrm>
          <a:prstGeom prst="rect">
            <a:avLst/>
          </a:prstGeom>
          <a:noFill/>
          <a:ln w="9525">
            <a:noFill/>
          </a:ln>
        </p:spPr>
        <p:txBody>
          <a:bodyPr vert="horz"/>
          <a:lstStyle>
            <a:lvl1pPr>
              <a:defRPr sz="12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1" name="日期占位符 2"/>
          <p:cNvSpPr>
            <a:spLocks noGrp="1"/>
          </p:cNvSpPr>
          <p:nvPr>
            <p:ph type="dt" idx="1"/>
          </p:nvPr>
        </p:nvSpPr>
        <p:spPr>
          <a:xfrm>
            <a:off x="3883025" y="0"/>
            <a:ext cx="2971800" cy="457200"/>
          </a:xfrm>
          <a:prstGeom prst="rect">
            <a:avLst/>
          </a:prstGeom>
          <a:noFill/>
          <a:ln w="9525">
            <a:noFill/>
          </a:ln>
        </p:spPr>
        <p:txBody>
          <a:bodyPr vert="horz"/>
          <a:lstStyle>
            <a:lvl1pPr algn="r">
              <a:defRPr noProof="1"/>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A6AC8F50-A6E0-48D3-984B-F7DD6D8BED2A}" type="datetime1">
              <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6084" name="幻灯片图像占位符 3"/>
          <p:cNvSpPr>
            <a:spLocks noGrp="1" noRot="1" noChangeAspect="1"/>
          </p:cNvSpPr>
          <p:nvPr>
            <p:ph type="sldImg"/>
          </p:nvPr>
        </p:nvSpPr>
        <p:spPr>
          <a:xfrm>
            <a:off x="381000" y="685800"/>
            <a:ext cx="6094413" cy="3429000"/>
          </a:xfrm>
          <a:prstGeom prst="rect">
            <a:avLst/>
          </a:prstGeom>
          <a:noFill/>
          <a:ln w="9525">
            <a:noFill/>
          </a:ln>
        </p:spPr>
      </p:sp>
      <p:sp>
        <p:nvSpPr>
          <p:cNvPr id="46085" name="备注占位符 4"/>
          <p:cNvSpPr>
            <a:spLocks noGrp="1" noRot="1" noChangeAspect="1"/>
          </p:cNvSpPr>
          <p:nvPr/>
        </p:nvSpPr>
        <p:spPr>
          <a:xfrm>
            <a:off x="685800" y="4343400"/>
            <a:ext cx="5486400" cy="4114800"/>
          </a:xfrm>
          <a:prstGeom prst="rect">
            <a:avLst/>
          </a:prstGeom>
          <a:noFill/>
          <a:ln w="9525">
            <a:noFill/>
          </a:ln>
        </p:spPr>
        <p:txBody>
          <a:bodyPr anchor="ctr" anchorCtr="0"/>
          <a:p>
            <a:pPr lvl="0" eaLnBrk="1" hangingPunct="1"/>
            <a:r>
              <a:rPr lang="zh-CN" altLang="en-US" dirty="0"/>
              <a:t>单击此处编辑母版文本样式</a:t>
            </a:r>
            <a:endParaRPr lang="zh-CN" altLang="en-US" dirty="0"/>
          </a:p>
          <a:p>
            <a:pPr lvl="1" eaLnBrk="1" hangingPunct="1"/>
            <a:r>
              <a:rPr lang="zh-CN" altLang="en-US" dirty="0"/>
              <a:t>第二级</a:t>
            </a:r>
            <a:endParaRPr lang="zh-CN" altLang="en-US" dirty="0"/>
          </a:p>
          <a:p>
            <a:pPr lvl="2" eaLnBrk="1" hangingPunct="1"/>
            <a:r>
              <a:rPr lang="zh-CN" altLang="en-US" dirty="0"/>
              <a:t>第三级</a:t>
            </a:r>
            <a:endParaRPr lang="zh-CN" altLang="en-US" dirty="0"/>
          </a:p>
          <a:p>
            <a:pPr lvl="3" eaLnBrk="1" hangingPunct="1"/>
            <a:r>
              <a:rPr lang="zh-CN" altLang="en-US" dirty="0"/>
              <a:t>第四级</a:t>
            </a:r>
            <a:endParaRPr lang="zh-CN" altLang="en-US" dirty="0"/>
          </a:p>
          <a:p>
            <a:pPr lvl="4" eaLnBrk="1" hangingPunct="1"/>
            <a:r>
              <a:rPr lang="zh-CN" altLang="en-US" dirty="0"/>
              <a:t>第五级</a:t>
            </a:r>
            <a:endParaRPr lang="zh-CN" altLang="en-US" dirty="0"/>
          </a:p>
        </p:txBody>
      </p:sp>
      <p:sp>
        <p:nvSpPr>
          <p:cNvPr id="2054" name="页脚占位符 5"/>
          <p:cNvSpPr>
            <a:spLocks noGrp="1"/>
          </p:cNvSpPr>
          <p:nvPr>
            <p:ph type="ftr" sz="quarter" idx="4"/>
          </p:nvPr>
        </p:nvSpPr>
        <p:spPr>
          <a:xfrm>
            <a:off x="0" y="8683625"/>
            <a:ext cx="2970213" cy="457200"/>
          </a:xfrm>
          <a:prstGeom prst="rect">
            <a:avLst/>
          </a:prstGeom>
          <a:noFill/>
          <a:ln w="9525">
            <a:noFill/>
          </a:ln>
        </p:spPr>
        <p:txBody>
          <a:bodyPr vert="horz" anchor="b"/>
          <a:lstStyle>
            <a:lvl1pPr>
              <a:defRPr sz="12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5" name="灯片编号占位符 6"/>
          <p:cNvSpPr>
            <a:spLocks noGrp="1"/>
          </p:cNvSpPr>
          <p:nvPr>
            <p:ph type="sldNum" sz="quarter" idx="5"/>
          </p:nvPr>
        </p:nvSpPr>
        <p:spPr>
          <a:xfrm>
            <a:off x="3883025" y="8683625"/>
            <a:ext cx="2971800" cy="457200"/>
          </a:xfrm>
          <a:prstGeom prst="rect">
            <a:avLst/>
          </a:prstGeom>
          <a:noFill/>
          <a:ln w="9525">
            <a:noFill/>
          </a:ln>
        </p:spPr>
        <p:txBody>
          <a:bodyPr vert="horz" wrap="square" lIns="91440" tIns="45720" rIns="91440" bIns="45720" numCol="1" anchor="b" anchorCtr="0" compatLnSpc="1"/>
          <a:p>
            <a:pPr lvl="0" algn="r" eaLnBrk="1" hangingPunct="1">
              <a:buNone/>
            </a:pPr>
            <a:fld id="{9A0DB2DC-4C9A-4742-B13C-FB6460FD3503}" type="slidenum">
              <a:rPr lang="zh-CN" altLang="en-US"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defTabSz="0" rtl="0" eaLnBrk="0" fontAlgn="base" hangingPunct="0">
      <a:spcBef>
        <a:spcPct val="0"/>
      </a:spcBef>
      <a:spcAft>
        <a:spcPct val="0"/>
      </a:spcAft>
      <a:defRPr sz="1200" kern="1200">
        <a:solidFill>
          <a:schemeClr val="tx1"/>
        </a:solidFill>
        <a:latin typeface="Arial" panose="020B0604020202020204" pitchFamily="34" charset="0"/>
      </a:defRPr>
    </a:lvl1pPr>
    <a:lvl2pPr marL="457200" lvl="1" algn="l" defTabSz="0" rtl="0" eaLnBrk="0" fontAlgn="base" hangingPunct="0">
      <a:spcBef>
        <a:spcPct val="0"/>
      </a:spcBef>
      <a:spcAft>
        <a:spcPct val="0"/>
      </a:spcAft>
      <a:defRPr sz="1200" kern="1200">
        <a:solidFill>
          <a:schemeClr val="tx1"/>
        </a:solidFill>
        <a:latin typeface="Arial" panose="020B0604020202020204" pitchFamily="34" charset="0"/>
      </a:defRPr>
    </a:lvl2pPr>
    <a:lvl3pPr marL="914400" lvl="2" algn="l" defTabSz="0" rtl="0" eaLnBrk="0" fontAlgn="base" hangingPunct="0">
      <a:spcBef>
        <a:spcPct val="0"/>
      </a:spcBef>
      <a:spcAft>
        <a:spcPct val="0"/>
      </a:spcAft>
      <a:defRPr sz="1200" kern="1200">
        <a:solidFill>
          <a:schemeClr val="tx1"/>
        </a:solidFill>
        <a:latin typeface="Arial" panose="020B0604020202020204" pitchFamily="34" charset="0"/>
      </a:defRPr>
    </a:lvl3pPr>
    <a:lvl4pPr marL="1371600" lvl="3" algn="l" defTabSz="0" rtl="0" eaLnBrk="0" fontAlgn="base" hangingPunct="0">
      <a:spcBef>
        <a:spcPct val="0"/>
      </a:spcBef>
      <a:spcAft>
        <a:spcPct val="0"/>
      </a:spcAft>
      <a:defRPr sz="1200" kern="1200">
        <a:solidFill>
          <a:schemeClr val="tx1"/>
        </a:solidFill>
        <a:latin typeface="Arial" panose="020B0604020202020204" pitchFamily="34" charset="0"/>
      </a:defRPr>
    </a:lvl4pPr>
    <a:lvl5pPr marL="1828800" lvl="4" algn="l" defTabSz="0" rtl="0" eaLnBrk="0" fontAlgn="base" hangingPunct="0">
      <a:spcBef>
        <a:spcPct val="0"/>
      </a:spcBef>
      <a:spcAft>
        <a:spcPct val="0"/>
      </a:spcAft>
      <a:defRPr sz="1200" kern="1200">
        <a:solidFill>
          <a:schemeClr val="tx1"/>
        </a:solidFill>
        <a:latin typeface="Arial" panose="020B0604020202020204" pitchFamily="34" charset="0"/>
      </a:defRPr>
    </a:lvl5pPr>
    <a:lvl6pPr marL="2286000" lvl="5" indent="0" defTabSz="0" fontAlgn="base">
      <a:defRPr sz="1200" kern="1200"/>
    </a:lvl6pPr>
    <a:lvl7pPr marL="2743200" lvl="6" indent="0" defTabSz="0" fontAlgn="base">
      <a:defRPr sz="1200" kern="1200"/>
    </a:lvl7pPr>
    <a:lvl8pPr marL="3200400" lvl="7" indent="0" defTabSz="0" fontAlgn="base">
      <a:defRPr sz="1200" kern="1200"/>
    </a:lvl8pPr>
    <a:lvl9pPr marL="3657600" lvl="8" indent="0" defTabSz="0" fontAlgn="base">
      <a:defRPr sz="1200" kern="1200"/>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6" name="幻灯片图像占位符 1"/>
          <p:cNvSpPr>
            <a:spLocks noGrp="1" noRot="1" noChangeAspect="1" noTextEdit="1"/>
          </p:cNvSpPr>
          <p:nvPr>
            <p:ph type="sldImg"/>
          </p:nvPr>
        </p:nvSpPr>
        <p:spPr/>
      </p:sp>
      <p:sp>
        <p:nvSpPr>
          <p:cNvPr id="47107" name="备注占位符 2"/>
          <p:cNvSpPr>
            <a:spLocks noGrp="1"/>
          </p:cNvSpPr>
          <p:nvPr>
            <p:ph type="body"/>
          </p:nvPr>
        </p:nvSpPr>
        <p:spPr>
          <a:xfrm>
            <a:off x="0" y="0"/>
            <a:ext cx="0" cy="0"/>
          </a:xfrm>
          <a:prstGeom prst="rect">
            <a:avLst/>
          </a:prstGeom>
          <a:noFill/>
          <a:ln w="9525">
            <a:noFill/>
          </a:ln>
        </p:spPr>
        <p:txBody>
          <a:bodyPr/>
          <a:p>
            <a:pPr lvl="0" eaLnBrk="1" hangingPunct="1"/>
            <a:endParaRPr lang="en-US" altLang="zh-CN" dirty="0">
              <a:ea typeface="宋体" panose="02010600030101010101" pitchFamily="2" charset="-122"/>
            </a:endParaRPr>
          </a:p>
        </p:txBody>
      </p:sp>
      <p:sp>
        <p:nvSpPr>
          <p:cNvPr id="4710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8130" name="幻灯片图像占位符 1"/>
          <p:cNvSpPr>
            <a:spLocks noGrp="1" noRot="1" noChangeAspect="1" noTextEdit="1"/>
          </p:cNvSpPr>
          <p:nvPr>
            <p:ph type="sldImg"/>
          </p:nvPr>
        </p:nvSpPr>
        <p:spPr>
          <a:ln>
            <a:solidFill>
              <a:srgbClr val="000000">
                <a:alpha val="100000"/>
              </a:srgbClr>
            </a:solidFill>
            <a:miter lim="800000"/>
          </a:ln>
        </p:spPr>
      </p:sp>
      <p:sp>
        <p:nvSpPr>
          <p:cNvPr id="48131" name="备注占位符 2"/>
          <p:cNvSpPr>
            <a:spLocks noGrp="1"/>
          </p:cNvSpPr>
          <p:nvPr>
            <p:ph type="body" idx="1"/>
          </p:nvPr>
        </p:nvSpPr>
        <p:spPr>
          <a:xfrm>
            <a:off x="685800" y="4343400"/>
            <a:ext cx="5486400" cy="4114800"/>
          </a:xfrm>
          <a:prstGeom prst="rect">
            <a:avLst/>
          </a:prstGeom>
          <a:noFill/>
          <a:ln w="9525">
            <a:noFill/>
          </a:ln>
        </p:spPr>
        <p:txBody>
          <a:bodyPr/>
          <a:p>
            <a:pPr lvl="0"/>
            <a:endParaRPr lang="zh-CN" altLang="en-US" dirty="0"/>
          </a:p>
        </p:txBody>
      </p:sp>
      <p:sp>
        <p:nvSpPr>
          <p:cNvPr id="4813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algn="r" eaLnBrk="1" hangingPunct="1"/>
            <a:fld id="{9A0DB2DC-4C9A-4742-B13C-FB6460FD3503}" type="slidenum">
              <a:rPr lang="zh-CN" altLang="en-US" dirty="0"/>
            </a:fld>
            <a:endParaRPr lang="zh-CN"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4" name="幻灯片图像占位符 1"/>
          <p:cNvSpPr>
            <a:spLocks noGrp="1" noRot="1" noChangeAspect="1" noTextEdit="1"/>
          </p:cNvSpPr>
          <p:nvPr>
            <p:ph type="sldImg"/>
          </p:nvPr>
        </p:nvSpPr>
        <p:spPr/>
      </p:sp>
      <p:sp>
        <p:nvSpPr>
          <p:cNvPr id="49155" name="备注占位符 2"/>
          <p:cNvSpPr>
            <a:spLocks noGrp="1"/>
          </p:cNvSpPr>
          <p:nvPr>
            <p:ph type="body"/>
          </p:nvPr>
        </p:nvSpPr>
        <p:spPr>
          <a:xfrm>
            <a:off x="0" y="0"/>
            <a:ext cx="0" cy="0"/>
          </a:xfrm>
          <a:prstGeom prst="rect">
            <a:avLst/>
          </a:prstGeom>
          <a:noFill/>
          <a:ln w="9525">
            <a:noFill/>
          </a:ln>
        </p:spPr>
        <p:txBody>
          <a:bodyPr/>
          <a:p>
            <a:pPr lvl="0" eaLnBrk="1" hangingPunct="1"/>
            <a:endParaRPr lang="en-US" altLang="zh-CN" dirty="0">
              <a:ea typeface="宋体" panose="02010600030101010101" pitchFamily="2" charset="-122"/>
              <a:sym typeface="等线" panose="02010600030101010101" pitchFamily="2" charset="-122"/>
            </a:endParaRPr>
          </a:p>
        </p:txBody>
      </p:sp>
      <p:sp>
        <p:nvSpPr>
          <p:cNvPr id="4915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image" Target="../media/image1.jpeg"/><Relationship Id="rId2" Type="http://schemas.openxmlformats.org/officeDocument/2006/relationships/tags" Target="../tags/tag1.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7" Type="http://schemas.openxmlformats.org/officeDocument/2006/relationships/tags" Target="../tags/tag15.xml"/><Relationship Id="rId6" Type="http://schemas.openxmlformats.org/officeDocument/2006/relationships/tags" Target="../tags/tag14.xml"/><Relationship Id="rId5" Type="http://schemas.openxmlformats.org/officeDocument/2006/relationships/tags" Target="../tags/tag13.xml"/><Relationship Id="rId4" Type="http://schemas.openxmlformats.org/officeDocument/2006/relationships/tags" Target="../tags/tag12.xml"/><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21.xml"/><Relationship Id="rId7" Type="http://schemas.openxmlformats.org/officeDocument/2006/relationships/tags" Target="../tags/tag20.xml"/><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image" Target="../media/image2.jpeg"/><Relationship Id="rId2" Type="http://schemas.openxmlformats.org/officeDocument/2006/relationships/tags" Target="../tags/tag16.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7" Type="http://schemas.openxmlformats.org/officeDocument/2006/relationships/tags" Target="../tags/tag33.xml"/><Relationship Id="rId6" Type="http://schemas.openxmlformats.org/officeDocument/2006/relationships/tags" Target="../tags/tag32.xml"/><Relationship Id="rId5" Type="http://schemas.openxmlformats.org/officeDocument/2006/relationships/tags" Target="../tags/tag31.xml"/><Relationship Id="rId4" Type="http://schemas.openxmlformats.org/officeDocument/2006/relationships/tags" Target="../tags/tag30.xml"/><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40.xml"/><Relationship Id="rId8" Type="http://schemas.openxmlformats.org/officeDocument/2006/relationships/tags" Target="../tags/tag39.xml"/><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image" Target="../media/image3.jpeg"/><Relationship Id="rId2" Type="http://schemas.openxmlformats.org/officeDocument/2006/relationships/tags" Target="../tags/tag34.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7" Type="http://schemas.openxmlformats.org/officeDocument/2006/relationships/tags" Target="../tags/tag49.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 Id="rId3" Type="http://schemas.openxmlformats.org/officeDocument/2006/relationships/tags" Target="../tags/tag45.xml"/><Relationship Id="rId2" Type="http://schemas.openxmlformats.org/officeDocument/2006/relationships/tags" Target="../tags/tag44.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7" Type="http://schemas.openxmlformats.org/officeDocument/2006/relationships/tags" Target="../tags/tag55.xml"/><Relationship Id="rId6" Type="http://schemas.openxmlformats.org/officeDocument/2006/relationships/tags" Target="../tags/tag54.xml"/><Relationship Id="rId5" Type="http://schemas.openxmlformats.org/officeDocument/2006/relationships/tags" Target="../tags/tag53.xml"/><Relationship Id="rId4" Type="http://schemas.openxmlformats.org/officeDocument/2006/relationships/tags" Target="../tags/tag52.xml"/><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7" Type="http://schemas.openxmlformats.org/officeDocument/2006/relationships/tags" Target="../tags/tag61.xml"/><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image" Target="../media/image4.jpeg"/><Relationship Id="rId2" Type="http://schemas.openxmlformats.org/officeDocument/2006/relationships/tags" Target="../tags/tag62.xml"/><Relationship Id="rId10" Type="http://schemas.openxmlformats.org/officeDocument/2006/relationships/tags" Target="../tags/tag69.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 Type="http://schemas.openxmlformats.org/officeDocument/2006/relationships/tags" Target="../tags/tag70.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7" Type="http://schemas.openxmlformats.org/officeDocument/2006/relationships/tags" Target="../tags/tag81.xml"/><Relationship Id="rId6" Type="http://schemas.openxmlformats.org/officeDocument/2006/relationships/tags" Target="../tags/tag80.xml"/><Relationship Id="rId5" Type="http://schemas.openxmlformats.org/officeDocument/2006/relationships/tags" Target="../tags/tag79.xml"/><Relationship Id="rId4" Type="http://schemas.openxmlformats.org/officeDocument/2006/relationships/tags" Target="../tags/tag78.xml"/><Relationship Id="rId3" Type="http://schemas.openxmlformats.org/officeDocument/2006/relationships/tags" Target="../tags/tag77.xml"/><Relationship Id="rId2" Type="http://schemas.openxmlformats.org/officeDocument/2006/relationships/tags" Target="../tags/tag76.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6" Type="http://schemas.openxmlformats.org/officeDocument/2006/relationships/tags" Target="../tags/tag100.xml"/><Relationship Id="rId5" Type="http://schemas.openxmlformats.org/officeDocument/2006/relationships/tags" Target="../tags/tag99.xml"/><Relationship Id="rId4" Type="http://schemas.openxmlformats.org/officeDocument/2006/relationships/tags" Target="../tags/tag98.xml"/><Relationship Id="rId3" Type="http://schemas.openxmlformats.org/officeDocument/2006/relationships/tags" Target="../tags/tag97.xml"/><Relationship Id="rId2" Type="http://schemas.openxmlformats.org/officeDocument/2006/relationships/tags" Target="../tags/tag96.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7" Type="http://schemas.openxmlformats.org/officeDocument/2006/relationships/tags" Target="../tags/tag106.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8" Type="http://schemas.openxmlformats.org/officeDocument/2006/relationships/tags" Target="../tags/tag113.xml"/><Relationship Id="rId7" Type="http://schemas.openxmlformats.org/officeDocument/2006/relationships/tags" Target="../tags/tag112.xml"/><Relationship Id="rId6" Type="http://schemas.openxmlformats.org/officeDocument/2006/relationships/tags" Target="../tags/tag111.xml"/><Relationship Id="rId5" Type="http://schemas.openxmlformats.org/officeDocument/2006/relationships/tags" Target="../tags/tag110.xml"/><Relationship Id="rId4" Type="http://schemas.openxmlformats.org/officeDocument/2006/relationships/tags" Target="../tags/tag109.xml"/><Relationship Id="rId3" Type="http://schemas.openxmlformats.org/officeDocument/2006/relationships/tags" Target="../tags/tag108.xml"/><Relationship Id="rId2" Type="http://schemas.openxmlformats.org/officeDocument/2006/relationships/tags" Target="../tags/tag107.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920"/>
            <a:ext cx="6858000" cy="1791013"/>
          </a:xfrm>
        </p:spPr>
        <p:txBody>
          <a:bodyPr anchor="b"/>
          <a:lstStyle>
            <a:lvl1pPr algn="ctr">
              <a:defRPr sz="3375"/>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143000" y="2702001"/>
            <a:ext cx="6858000" cy="1242039"/>
          </a:xfrm>
        </p:spPr>
        <p:txBody>
          <a:bodyPr/>
          <a:lstStyle>
            <a:lvl1pPr marL="0" indent="0" algn="ctr">
              <a:buNone/>
              <a:defRPr sz="1350"/>
            </a:lvl1pPr>
            <a:lvl2pPr marL="257175" indent="0" algn="ctr">
              <a:buNone/>
              <a:defRPr sz="1125"/>
            </a:lvl2pPr>
            <a:lvl3pPr marL="514350" indent="0" algn="ctr">
              <a:buNone/>
              <a:defRPr sz="1015"/>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8035" indent="0" algn="ctr">
              <a:buNone/>
              <a:defRPr sz="900"/>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0725B05-73E5-489A-8628-6CC61F429DEC}"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smtClean="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0725B05-73E5-489A-8628-6CC61F429DEC}"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smtClean="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015"/>
            <a:ext cx="2057400" cy="4389411"/>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06015"/>
            <a:ext cx="6052930" cy="4389411"/>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0725B05-73E5-489A-8628-6CC61F429DEC}"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smtClean="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3075" name="图片 20"/>
          <p:cNvPicPr>
            <a:picLocks noChangeAspect="1"/>
          </p:cNvPicPr>
          <p:nvPr>
            <p:custDataLst>
              <p:tags r:id="rId2"/>
            </p:custDataLst>
          </p:nvPr>
        </p:nvPicPr>
        <p:blipFill>
          <a:blip r:embed="rId3"/>
          <a:stretch>
            <a:fillRect/>
          </a:stretch>
        </p:blipFill>
        <p:spPr>
          <a:xfrm>
            <a:off x="484188" y="614363"/>
            <a:ext cx="8180387" cy="3914775"/>
          </a:xfrm>
          <a:prstGeom prst="rect">
            <a:avLst/>
          </a:prstGeom>
          <a:noFill/>
          <a:ln w="9525">
            <a:noFill/>
          </a:ln>
        </p:spPr>
      </p:pic>
      <p:sp>
        <p:nvSpPr>
          <p:cNvPr id="9" name="稻壳儿春秋广告/盗版必究        原创来源：http://chn.docer.com/works?userid=199329941#!/work_time"/>
          <p:cNvSpPr/>
          <p:nvPr>
            <p:custDataLst>
              <p:tags r:id="rId4"/>
            </p:custDataLst>
          </p:nvPr>
        </p:nvSpPr>
        <p:spPr>
          <a:xfrm>
            <a:off x="0" y="3943350"/>
            <a:ext cx="1200150" cy="12001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5"/>
            </p:custDataLst>
          </p:nvPr>
        </p:nvSpPr>
        <p:spPr>
          <a:xfrm>
            <a:off x="479425" y="614363"/>
            <a:ext cx="8185150" cy="3914775"/>
          </a:xfrm>
          <a:prstGeom prst="rtTriangle">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原创来源：http://chn.docer.com/works?userid=199329941#!/work_time"/>
          <p:cNvSpPr/>
          <p:nvPr>
            <p:custDataLst>
              <p:tags r:id="rId6"/>
            </p:custDataLst>
          </p:nvPr>
        </p:nvSpPr>
        <p:spPr>
          <a:xfrm>
            <a:off x="942975" y="3641725"/>
            <a:ext cx="2530475" cy="6921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3079" name="组合 5"/>
          <p:cNvGrpSpPr/>
          <p:nvPr userDrawn="1"/>
        </p:nvGrpSpPr>
        <p:grpSpPr>
          <a:xfrm>
            <a:off x="0" y="0"/>
            <a:ext cx="9144000" cy="5143500"/>
            <a:chOff x="0" y="-1"/>
            <a:chExt cx="12192000" cy="6858001"/>
          </a:xfrm>
        </p:grpSpPr>
        <p:sp>
          <p:nvSpPr>
            <p:cNvPr id="13" name="稻壳儿春秋广告/盗版必究        原创来源：http://chn.docer.com/works?userid=199329941#!/work_time"/>
            <p:cNvSpPr/>
            <p:nvPr>
              <p:custDataLst>
                <p:tags r:id="rId7"/>
              </p:custDataLst>
            </p:nvPr>
          </p:nvSpPr>
          <p:spPr>
            <a:xfrm>
              <a:off x="0" y="-1"/>
              <a:ext cx="16002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4" name="稻壳儿春秋广告/盗版必究        原创来源：http://chn.docer.com/works?userid=199329941#!/work_time"/>
            <p:cNvSpPr/>
            <p:nvPr>
              <p:custDataLst>
                <p:tags r:id="rId8"/>
              </p:custDataLst>
            </p:nvPr>
          </p:nvSpPr>
          <p:spPr>
            <a:xfrm>
              <a:off x="10591800" y="5257800"/>
              <a:ext cx="16002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3" name="副标题 2"/>
          <p:cNvSpPr>
            <a:spLocks noGrp="1"/>
          </p:cNvSpPr>
          <p:nvPr>
            <p:ph type="subTitle" idx="1"/>
          </p:nvPr>
        </p:nvSpPr>
        <p:spPr>
          <a:xfrm>
            <a:off x="875248" y="3070940"/>
            <a:ext cx="4857300" cy="529265"/>
          </a:xfrm>
        </p:spPr>
        <p:txBody>
          <a:bodyPr lIns="90000" tIns="46800" rIns="90000" bIns="46800">
            <a:normAutofit/>
          </a:bodyPr>
          <a:lstStyle>
            <a:lvl1pPr marL="0" indent="0" algn="l" eaLnBrk="1" fontAlgn="auto" latinLnBrk="0" hangingPunct="1">
              <a:lnSpc>
                <a:spcPct val="100000"/>
              </a:lnSpc>
              <a:buNone/>
              <a:defRPr sz="1050" u="none" strike="noStrike" kern="1200" cap="none" spc="200" normalizeH="0" baseline="0">
                <a:solidFill>
                  <a:schemeClr val="accent1"/>
                </a:solidFill>
                <a:uFillTx/>
                <a:latin typeface="Arial" panose="020B0604020202020204" pitchFamily="34" charset="0"/>
                <a:ea typeface="微软雅黑" panose="020B0503020204020204" pitchFamily="34" charset="-122"/>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835" indent="0" algn="ctr">
              <a:buNone/>
              <a:defRPr sz="1200"/>
            </a:lvl9pPr>
          </a:lstStyle>
          <a:p>
            <a:r>
              <a:rPr lang="zh-CN" altLang="en-US" noProof="1" smtClean="0"/>
              <a:t>单击此处编辑母版副标题样式</a:t>
            </a:r>
            <a:endParaRPr lang="zh-CN" altLang="en-US" noProof="1"/>
          </a:p>
        </p:txBody>
      </p:sp>
      <p:sp>
        <p:nvSpPr>
          <p:cNvPr id="2" name="标题 1"/>
          <p:cNvSpPr>
            <a:spLocks noGrp="1"/>
          </p:cNvSpPr>
          <p:nvPr>
            <p:ph type="ctrTitle"/>
          </p:nvPr>
        </p:nvSpPr>
        <p:spPr>
          <a:xfrm>
            <a:off x="875257" y="1252293"/>
            <a:ext cx="6170785" cy="1761348"/>
          </a:xfrm>
        </p:spPr>
        <p:txBody>
          <a:bodyPr lIns="90000" tIns="46800" rIns="90000" bIns="46800" anchor="b">
            <a:normAutofit/>
          </a:bodyPr>
          <a:lstStyle>
            <a:lvl1pPr algn="l" eaLnBrk="1" fontAlgn="auto" latinLnBrk="0" hangingPunct="1">
              <a:lnSpc>
                <a:spcPct val="100000"/>
              </a:lnSpc>
              <a:defRPr sz="4500" spc="600" baseline="0">
                <a:solidFill>
                  <a:schemeClr val="accent1"/>
                </a:solidFill>
                <a:latin typeface="Arial" panose="020B0604020202020204" pitchFamily="34" charset="0"/>
                <a:ea typeface="汉仪旗黑-85S" pitchFamily="18" charset="-122"/>
              </a:defRPr>
            </a:lvl1pPr>
          </a:lstStyle>
          <a:p>
            <a:r>
              <a:rPr lang="zh-CN" altLang="en-US" noProof="1" smtClean="0"/>
              <a:t>单击此处编辑母版标题样式</a:t>
            </a:r>
            <a:endParaRPr lang="zh-CN" altLang="en-US" noProof="1"/>
          </a:p>
        </p:txBody>
      </p:sp>
      <p:sp>
        <p:nvSpPr>
          <p:cNvPr id="5" name="文本占位符 4"/>
          <p:cNvSpPr>
            <a:spLocks noGrp="1"/>
          </p:cNvSpPr>
          <p:nvPr>
            <p:ph type="body" sz="quarter" idx="13"/>
          </p:nvPr>
        </p:nvSpPr>
        <p:spPr>
          <a:xfrm>
            <a:off x="972173" y="3666267"/>
            <a:ext cx="2368337" cy="291636"/>
          </a:xfrm>
        </p:spPr>
        <p:txBody>
          <a:bodyPr lIns="90000" tIns="46800" rIns="90000" bIns="46800">
            <a:normAutofit/>
          </a:bodyPr>
          <a:lstStyle>
            <a:lvl1pPr marL="0" indent="0">
              <a:buNone/>
              <a:defRPr sz="1050" baseline="0">
                <a:solidFill>
                  <a:schemeClr val="bg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30" name="文本占位符 4"/>
          <p:cNvSpPr>
            <a:spLocks noGrp="1"/>
          </p:cNvSpPr>
          <p:nvPr>
            <p:ph type="body" sz="quarter" idx="14"/>
          </p:nvPr>
        </p:nvSpPr>
        <p:spPr>
          <a:xfrm>
            <a:off x="972173" y="4009898"/>
            <a:ext cx="2368337" cy="291636"/>
          </a:xfrm>
        </p:spPr>
        <p:txBody>
          <a:bodyPr lIns="90000" tIns="46800" rIns="90000" bIns="46800">
            <a:normAutofit/>
          </a:bodyPr>
          <a:lstStyle>
            <a:lvl1pPr marL="0" indent="0">
              <a:buNone/>
              <a:defRPr sz="1050" baseline="0">
                <a:solidFill>
                  <a:schemeClr val="bg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5" name="日期占位符 15"/>
          <p:cNvSpPr>
            <a:spLocks noGrp="1"/>
          </p:cNvSpPr>
          <p:nvPr>
            <p:ph type="dt" sz="half" idx="2"/>
            <p:custDataLst>
              <p:tags r:id="rId9"/>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16"/>
          <p:cNvSpPr>
            <a:spLocks noGrp="1"/>
          </p:cNvSpPr>
          <p:nvPr>
            <p:ph type="ftr" sz="quarter" idx="3"/>
            <p:custDataLst>
              <p:tags r:id="rId10"/>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17"/>
          <p:cNvSpPr>
            <a:spLocks noGrp="1"/>
          </p:cNvSpPr>
          <p:nvPr>
            <p:ph type="sldNum" sz="quarter" idx="4"/>
            <p:custDataLst>
              <p:tags r:id="rId11"/>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grpSp>
        <p:nvGrpSpPr>
          <p:cNvPr id="4099" name="组合 9"/>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内容占位符 2"/>
          <p:cNvSpPr>
            <a:spLocks noGrp="1"/>
          </p:cNvSpPr>
          <p:nvPr>
            <p:ph idx="1"/>
          </p:nvPr>
        </p:nvSpPr>
        <p:spPr>
          <a:xfrm>
            <a:off x="502412" y="714469"/>
            <a:ext cx="8139178" cy="4042179"/>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12" name="日期占位符 3"/>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atin typeface="微软雅黑" panose="020B0503020204020204" pitchFamily="34" charset="-122"/>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endParaRPr>
          </a:p>
        </p:txBody>
      </p:sp>
      <p:sp>
        <p:nvSpPr>
          <p:cNvPr id="13" name="页脚占位符 4"/>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atin typeface="微软雅黑" panose="020B0503020204020204" pitchFamily="34" charset="-122"/>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endParaRPr>
          </a:p>
        </p:txBody>
      </p:sp>
      <p:sp>
        <p:nvSpPr>
          <p:cNvPr id="14" name="灯片编号占位符 5"/>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latin typeface="微软雅黑" panose="020B0503020204020204" pitchFamily="34" charset="-122"/>
                <a:ea typeface="微软雅黑" panose="020B0503020204020204" pitchFamily="34" charset="-122"/>
              </a:rPr>
            </a:fld>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4572000" y="0"/>
            <a:ext cx="4572000" cy="5143500"/>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原创来源：http://chn.docer.com/works?userid=199329941#!/work_time"/>
          <p:cNvSpPr/>
          <p:nvPr>
            <p:custDataLst>
              <p:tags r:id="rId4"/>
            </p:custDataLst>
          </p:nvPr>
        </p:nvSpPr>
        <p:spPr>
          <a:xfrm>
            <a:off x="428625" y="428625"/>
            <a:ext cx="111125" cy="111125"/>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TextBox 18"/>
          <p:cNvSpPr/>
          <p:nvPr>
            <p:custDataLst>
              <p:tags r:id="rId5"/>
            </p:custDataLst>
          </p:nvPr>
        </p:nvSpPr>
        <p:spPr>
          <a:xfrm>
            <a:off x="0" y="0"/>
            <a:ext cx="428625" cy="428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112776" y="2072729"/>
            <a:ext cx="4333863" cy="618804"/>
          </a:xfrm>
        </p:spPr>
        <p:txBody>
          <a:bodyPr lIns="90000" tIns="46800" rIns="90000" bIns="46800">
            <a:normAutofit/>
          </a:bodyPr>
          <a:lstStyle>
            <a:lvl1pPr algn="ctr">
              <a:defRPr sz="3000" u="none" strike="noStrike" kern="1200" cap="none" spc="300" normalizeH="0" baseline="0">
                <a:solidFill>
                  <a:schemeClr val="tx1"/>
                </a:solidFill>
                <a:uFillTx/>
                <a:latin typeface="Arial" panose="020B0604020202020204" pitchFamily="34" charset="0"/>
                <a:ea typeface="汉仪旗黑-85S" pitchFamily="18" charset="-122"/>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112776" y="2742194"/>
            <a:ext cx="4333863" cy="363130"/>
          </a:xfrm>
        </p:spPr>
        <p:txBody>
          <a:bodyPr lIns="90000" tIns="46800" rIns="90000" bIns="46800">
            <a:normAutofit/>
          </a:bodyPr>
          <a:lstStyle>
            <a:lvl1pPr marL="0" indent="0" algn="ctr" eaLnBrk="1" fontAlgn="auto" latinLnBrk="0" hangingPunct="1">
              <a:buNone/>
              <a:defRPr kumimoji="0" lang="zh-CN" altLang="en-US" sz="105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mn-ea"/>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835" indent="0">
              <a:buNone/>
              <a:defRPr sz="1200">
                <a:solidFill>
                  <a:schemeClr val="tx1">
                    <a:tint val="75000"/>
                  </a:schemeClr>
                </a:solidFill>
              </a:defRPr>
            </a:lvl9pPr>
          </a:lstStyle>
          <a:p>
            <a:pPr lvl="0"/>
            <a:r>
              <a:rPr lang="zh-CN" altLang="en-US" noProof="1"/>
              <a:t>单击此处编辑母版文本样式</a:t>
            </a:r>
            <a:endParaRPr lang="zh-CN" altLang="en-US" noProof="1"/>
          </a:p>
        </p:txBody>
      </p:sp>
      <p:sp>
        <p:nvSpPr>
          <p:cNvPr id="11" name="日期占位符 3"/>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2" name="页脚占位符 4"/>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灯片编号占位符 5"/>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grpSp>
        <p:nvGrpSpPr>
          <p:cNvPr id="6147" name="组合 10"/>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内容占位符 2"/>
          <p:cNvSpPr>
            <a:spLocks noGrp="1"/>
          </p:cNvSpPr>
          <p:nvPr>
            <p:ph sz="half" idx="1"/>
          </p:nvPr>
        </p:nvSpPr>
        <p:spPr>
          <a:xfrm>
            <a:off x="502448" y="714469"/>
            <a:ext cx="3962432" cy="4042179"/>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4" name="内容占位符 3"/>
          <p:cNvSpPr>
            <a:spLocks noGrp="1"/>
          </p:cNvSpPr>
          <p:nvPr>
            <p:ph sz="half" idx="2"/>
          </p:nvPr>
        </p:nvSpPr>
        <p:spPr>
          <a:xfrm>
            <a:off x="4679158" y="714469"/>
            <a:ext cx="3962432" cy="4042179"/>
          </a:xfrm>
        </p:spPr>
        <p:txBody>
          <a:bodyPr>
            <a:noAutofit/>
          </a:bodyPr>
          <a:lstStyle>
            <a:lvl1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1pPr>
            <a:lvl2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2pPr>
            <a:lvl3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3pPr>
            <a:lvl4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4pPr>
            <a:lvl5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4"/>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比较">
    <p:bg>
      <p:bgPr>
        <a:solidFill>
          <a:schemeClr val="bg1"/>
        </a:solidFill>
        <a:effectLst/>
      </p:bgPr>
    </p:bg>
    <p:spTree>
      <p:nvGrpSpPr>
        <p:cNvPr id="1" name=""/>
        <p:cNvGrpSpPr/>
        <p:nvPr/>
      </p:nvGrpSpPr>
      <p:grpSpPr>
        <a:xfrm>
          <a:off x="0" y="0"/>
          <a:ext cx="0" cy="0"/>
          <a:chOff x="0" y="0"/>
          <a:chExt cx="0" cy="0"/>
        </a:xfrm>
      </p:grpSpPr>
      <p:grpSp>
        <p:nvGrpSpPr>
          <p:cNvPr id="7171" name="组合 12"/>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文本占位符 2"/>
          <p:cNvSpPr>
            <a:spLocks noGrp="1"/>
          </p:cNvSpPr>
          <p:nvPr>
            <p:ph type="body" idx="1"/>
          </p:nvPr>
        </p:nvSpPr>
        <p:spPr>
          <a:xfrm>
            <a:off x="502448" y="714469"/>
            <a:ext cx="3962432" cy="285788"/>
          </a:xfrm>
        </p:spPr>
        <p:txBody>
          <a:bodyPr tIns="38100" rIns="76200" bIns="38100">
            <a:noAutofit/>
          </a:bodyPr>
          <a:lstStyle>
            <a:lvl1pPr marL="0" indent="0" eaLnBrk="1" fontAlgn="auto" latinLnBrk="0" hangingPunct="1">
              <a:lnSpc>
                <a:spcPct val="120000"/>
              </a:lnSpc>
              <a:spcAft>
                <a:spcPts val="0"/>
              </a:spcAft>
              <a:buNone/>
              <a:defRPr sz="15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502444" y="1055024"/>
            <a:ext cx="3962400" cy="3701521"/>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5" name="文本占位符 4"/>
          <p:cNvSpPr>
            <a:spLocks noGrp="1"/>
          </p:cNvSpPr>
          <p:nvPr>
            <p:ph type="body" sz="quarter" idx="3"/>
          </p:nvPr>
        </p:nvSpPr>
        <p:spPr>
          <a:xfrm>
            <a:off x="4676813" y="714469"/>
            <a:ext cx="3962432" cy="285788"/>
          </a:xfrm>
        </p:spPr>
        <p:txBody>
          <a:bodyPr tIns="38100" rIns="76200" bIns="38100" rtlCol="0">
            <a:noAutofit/>
          </a:bodyPr>
          <a:lstStyle>
            <a:lvl1pPr marL="0" marR="0" lvl="0" indent="0" algn="l" defTabSz="914400" rtl="0" eaLnBrk="1" fontAlgn="auto" latinLnBrk="0" hangingPunct="1">
              <a:lnSpc>
                <a:spcPct val="120000"/>
              </a:lnSpc>
              <a:spcBef>
                <a:spcPts val="0"/>
              </a:spcBef>
              <a:spcAft>
                <a:spcPts val="0"/>
              </a:spcAft>
              <a:buFont typeface="Arial" panose="020B0604020202020204" pitchFamily="34" charset="0"/>
              <a:buNone/>
              <a:defRPr kumimoji="0" lang="zh-CN" altLang="en-US" sz="15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a:r>
              <a:rPr lang="zh-CN" altLang="en-US" noProof="1" smtClean="0">
                <a:sym typeface="+mn-ea"/>
              </a:rPr>
              <a:t>单击此处编辑母版文本样式</a:t>
            </a:r>
            <a:endParaRPr lang="zh-CN" altLang="en-US" noProof="1" smtClean="0">
              <a:sym typeface="+mn-ea"/>
            </a:endParaRPr>
          </a:p>
        </p:txBody>
      </p:sp>
      <p:sp>
        <p:nvSpPr>
          <p:cNvPr id="6" name="内容占位符 5"/>
          <p:cNvSpPr>
            <a:spLocks noGrp="1"/>
          </p:cNvSpPr>
          <p:nvPr>
            <p:ph sz="quarter" idx="4"/>
          </p:nvPr>
        </p:nvSpPr>
        <p:spPr>
          <a:xfrm>
            <a:off x="4676813" y="1055024"/>
            <a:ext cx="3962432" cy="3701521"/>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12" name="日期占位符 6"/>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7"/>
          <p:cNvSpPr>
            <a:spLocks noGrp="1"/>
          </p:cNvSpPr>
          <p:nvPr>
            <p:ph type="ftr" sz="quarter" idx="1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8"/>
          <p:cNvSpPr>
            <a:spLocks noGrp="1"/>
          </p:cNvSpPr>
          <p:nvPr>
            <p:ph type="sldNum" sz="quarter" idx="1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0" y="1793875"/>
            <a:ext cx="2327275" cy="2338388"/>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原创来源：http://chn.docer.com/works?userid=199329941#!/work_time"/>
          <p:cNvSpPr/>
          <p:nvPr>
            <p:custDataLst>
              <p:tags r:id="rId4"/>
            </p:custDataLst>
          </p:nvPr>
        </p:nvSpPr>
        <p:spPr>
          <a:xfrm>
            <a:off x="1512888" y="1793875"/>
            <a:ext cx="1474788" cy="3349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5"/>
            </p:custDataLst>
          </p:nvPr>
        </p:nvSpPr>
        <p:spPr>
          <a:xfrm>
            <a:off x="0" y="893763"/>
            <a:ext cx="900113" cy="9001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原创来源：http://chn.docer.com/works?userid=199329941#!/work_time"/>
          <p:cNvSpPr/>
          <p:nvPr>
            <p:custDataLst>
              <p:tags r:id="rId6"/>
            </p:custDataLst>
          </p:nvPr>
        </p:nvSpPr>
        <p:spPr>
          <a:xfrm>
            <a:off x="8243888" y="4243388"/>
            <a:ext cx="900113" cy="9001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p:txBody>
          <a:bodyPr rtlCol="0">
            <a:norm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12" name="日期占位符 2"/>
          <p:cNvSpPr>
            <a:spLocks noGrp="1"/>
          </p:cNvSpPr>
          <p:nvPr>
            <p:ph type="dt" sz="half" idx="2"/>
            <p:custDataLst>
              <p:tags r:id="rId7"/>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3"/>
          <p:cNvSpPr>
            <a:spLocks noGrp="1"/>
          </p:cNvSpPr>
          <p:nvPr>
            <p:ph type="ftr" sz="quarter" idx="3"/>
            <p:custDataLst>
              <p:tags r:id="rId8"/>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4"/>
          <p:cNvSpPr>
            <a:spLocks noGrp="1"/>
          </p:cNvSpPr>
          <p:nvPr>
            <p:ph type="sldNum" sz="quarter" idx="4"/>
            <p:custDataLst>
              <p:tags r:id="rId9"/>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8" name="日期占位符 1"/>
          <p:cNvSpPr>
            <a:spLocks noGrp="1"/>
          </p:cNvSpPr>
          <p:nvPr>
            <p:ph type="dt" sz="half" idx="2"/>
            <p:custDataLst>
              <p:tags r:id="rId2"/>
            </p:custDataLst>
          </p:nvPr>
        </p:nvSpPr>
        <p:spPr>
          <a:xfrm>
            <a:off x="660400" y="4762500"/>
            <a:ext cx="2024063" cy="238125"/>
          </a:xfrm>
          <a:prstGeom prst="rect">
            <a:avLst/>
          </a:prstGeom>
        </p:spPr>
        <p:txBody>
          <a:bodyPr vert="horz" lIns="91440" tIns="45720" rIns="91440" bIns="45720" rtlCol="0" anchor="ctr">
            <a:normAutofit/>
          </a:bodyPr>
          <a:lstStyle>
            <a:lvl1pPr>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9" name="页脚占位符 2"/>
          <p:cNvSpPr>
            <a:spLocks noGrp="1"/>
          </p:cNvSpPr>
          <p:nvPr>
            <p:ph type="ftr" sz="quarter" idx="3"/>
            <p:custDataLst>
              <p:tags r:id="rId3"/>
            </p:custDataLst>
          </p:nvPr>
        </p:nvSpPr>
        <p:spPr>
          <a:xfrm>
            <a:off x="3087688" y="4762500"/>
            <a:ext cx="2968625" cy="238125"/>
          </a:xfrm>
          <a:prstGeom prst="rect">
            <a:avLst/>
          </a:prstGeom>
        </p:spPr>
        <p:txBody>
          <a:bodyPr vert="horz" lIns="91440" tIns="45720" rIns="91440" bIns="45720" rtlCol="0" anchor="ctr">
            <a:normAutofit/>
          </a:bodyPr>
          <a:lstStyle>
            <a:lvl1pPr>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0" name="灯片编号占位符 3"/>
          <p:cNvSpPr>
            <a:spLocks noGrp="1"/>
          </p:cNvSpPr>
          <p:nvPr>
            <p:ph type="sldNum" sz="quarter" idx="4"/>
            <p:custDataLst>
              <p:tags r:id="rId4"/>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grpSp>
        <p:nvGrpSpPr>
          <p:cNvPr id="10243" name="组合 10"/>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48"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图片占位符 2"/>
          <p:cNvSpPr>
            <a:spLocks noGrp="1"/>
          </p:cNvSpPr>
          <p:nvPr>
            <p:ph type="pic" idx="1"/>
          </p:nvPr>
        </p:nvSpPr>
        <p:spPr>
          <a:xfrm>
            <a:off x="502448" y="714469"/>
            <a:ext cx="3962432" cy="4042179"/>
          </a:xfrm>
        </p:spPr>
        <p:txBody>
          <a:bodyPr vert="horz" wrap="square" lIns="101600" tIns="0" rIns="82550" bIns="0" numCol="1" rtlCol="0" anchor="t" anchorCtr="0" compatLnSpc="1">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marL="0" marR="0" lvl="0" indent="0" algn="l" defTabSz="914400" rtl="0" eaLnBrk="1" fontAlgn="auto" latinLnBrk="0" hangingPunct="1">
              <a:lnSpc>
                <a:spcPct val="120000"/>
              </a:lnSpc>
              <a:spcBef>
                <a:spcPts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1">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sym typeface="+mn-ea"/>
            </a:endParaRPr>
          </a:p>
        </p:txBody>
      </p:sp>
      <p:sp>
        <p:nvSpPr>
          <p:cNvPr id="4" name="文本占位符 3"/>
          <p:cNvSpPr>
            <a:spLocks noGrp="1"/>
          </p:cNvSpPr>
          <p:nvPr>
            <p:ph type="body" sz="half" idx="2"/>
          </p:nvPr>
        </p:nvSpPr>
        <p:spPr>
          <a:xfrm>
            <a:off x="4679194" y="714469"/>
            <a:ext cx="3962432" cy="4042179"/>
          </a:xfrm>
        </p:spPr>
        <p:txBody>
          <a:bodyPr rtlCol="0">
            <a:norm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stStyle>
          <a:p>
            <a:pPr lvl="0"/>
            <a:r>
              <a:rPr noProof="1">
                <a:sym typeface="+mn-ea"/>
              </a:rPr>
              <a:t>单击此处编辑母版文本样式</a:t>
            </a:r>
            <a:endParaRPr noProof="1">
              <a:sym typeface="+mn-ea"/>
            </a:endParaRPr>
          </a:p>
        </p:txBody>
      </p:sp>
      <p:sp>
        <p:nvSpPr>
          <p:cNvPr id="12" name="日期占位符 4"/>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9EFD9D74-47D9-4702-A33C-335B63B48DBF}"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sym typeface="+mn-ea"/>
              </a:rPr>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0725B05-73E5-489A-8628-6CC61F429DEC}"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smtClean="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grpSp>
        <p:nvGrpSpPr>
          <p:cNvPr id="11267" name="组合 9"/>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竖排标题 1"/>
          <p:cNvSpPr>
            <a:spLocks noGrp="1"/>
          </p:cNvSpPr>
          <p:nvPr>
            <p:ph type="title" orient="vert"/>
          </p:nvPr>
        </p:nvSpPr>
        <p:spPr>
          <a:xfrm>
            <a:off x="7928351" y="714469"/>
            <a:ext cx="713238" cy="4042179"/>
          </a:xfrm>
        </p:spPr>
        <p:txBody>
          <a:bodyPr vert="eaVert" rtlCol="0" anchor="ctr">
            <a:noAutofit/>
          </a:bodyPr>
          <a:lstStyle>
            <a:lvl1pPr marL="0" marR="0" lvl="0" algn="l" defTabSz="914400" rtl="0" eaLnBrk="1" fontAlgn="auto" latinLnBrk="0" hangingPunct="1">
              <a:lnSpc>
                <a:spcPct val="120000"/>
              </a:lnSpc>
              <a:spcAft>
                <a:spcPts val="0"/>
              </a:spcAft>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竖排文字占位符 2"/>
          <p:cNvSpPr>
            <a:spLocks noGrp="1"/>
          </p:cNvSpPr>
          <p:nvPr>
            <p:ph type="body" orient="vert" idx="1"/>
          </p:nvPr>
        </p:nvSpPr>
        <p:spPr>
          <a:xfrm>
            <a:off x="502444" y="714463"/>
            <a:ext cx="7371076" cy="4042179"/>
          </a:xfrm>
        </p:spPr>
        <p:txBody>
          <a:bodyPr vert="eaVert"/>
          <a:lstStyle>
            <a:lvl1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3"/>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4"/>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5"/>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grpSp>
        <p:nvGrpSpPr>
          <p:cNvPr id="12291" name="组合 1"/>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7" name="内容占位符 6"/>
          <p:cNvSpPr>
            <a:spLocks noGrp="1"/>
          </p:cNvSpPr>
          <p:nvPr>
            <p:ph sz="quarter" idx="13"/>
          </p:nvPr>
        </p:nvSpPr>
        <p:spPr>
          <a:xfrm>
            <a:off x="502448" y="714469"/>
            <a:ext cx="8139178" cy="4042179"/>
          </a:xfrm>
        </p:spPr>
        <p:txBody>
          <a:bodyPr/>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sp>
        <p:nvSpPr>
          <p:cNvPr id="8" name="稻壳儿春秋广告/盗版必究"/>
          <p:cNvSpPr/>
          <p:nvPr>
            <p:custDataLst>
              <p:tags r:id="rId2"/>
            </p:custDataLst>
          </p:nvPr>
        </p:nvSpPr>
        <p:spPr>
          <a:xfrm>
            <a:off x="4722813" y="2195513"/>
            <a:ext cx="2946400" cy="2947988"/>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p:cNvSpPr/>
          <p:nvPr>
            <p:custDataLst>
              <p:tags r:id="rId4"/>
            </p:custDataLst>
          </p:nvPr>
        </p:nvSpPr>
        <p:spPr>
          <a:xfrm>
            <a:off x="0" y="720725"/>
            <a:ext cx="7669213" cy="14747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5"/>
            </p:custDataLst>
          </p:nvPr>
        </p:nvSpPr>
        <p:spPr>
          <a:xfrm>
            <a:off x="7669213" y="3670300"/>
            <a:ext cx="1474788" cy="147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p:cNvSpPr/>
          <p:nvPr>
            <p:custDataLst>
              <p:tags r:id="rId6"/>
            </p:custDataLst>
          </p:nvPr>
        </p:nvSpPr>
        <p:spPr>
          <a:xfrm>
            <a:off x="7669213" y="0"/>
            <a:ext cx="720725" cy="7207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2" name="矩形 11"/>
          <p:cNvSpPr/>
          <p:nvPr>
            <p:custDataLst>
              <p:tags r:id="rId7"/>
            </p:custDataLst>
          </p:nvPr>
        </p:nvSpPr>
        <p:spPr>
          <a:xfrm>
            <a:off x="4403725" y="2371725"/>
            <a:ext cx="168275" cy="1682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47500" lnSpcReduction="20000"/>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07069" y="1723100"/>
            <a:ext cx="4014900" cy="993723"/>
          </a:xfrm>
        </p:spPr>
        <p:txBody>
          <a:bodyPr lIns="90000" tIns="46800" rIns="90000" bIns="46800" rtlCol="0">
            <a:normAutofit/>
          </a:bodyPr>
          <a:lstStyle>
            <a:lvl1pPr marL="0" marR="0" algn="l" defTabSz="914400" rtl="0" eaLnBrk="1" fontAlgn="auto" latinLnBrk="0" hangingPunct="1">
              <a:lnSpc>
                <a:spcPct val="100000"/>
              </a:lnSpc>
              <a:buNone/>
              <a:defRPr kumimoji="0" lang="zh-CN" altLang="en-US" sz="6000" b="1" i="0" u="none" strike="noStrike" kern="1200" cap="none" spc="600" normalizeH="0" baseline="0" noProof="1" dirty="0">
                <a:solidFill>
                  <a:schemeClr val="tx1"/>
                </a:solidFill>
                <a:uFillTx/>
                <a:latin typeface="Arial" panose="020B0604020202020204" pitchFamily="34" charset="0"/>
                <a:ea typeface="汉仪旗黑-85S" pitchFamily="18" charset="-122"/>
                <a:cs typeface="+mj-cs"/>
                <a:sym typeface="+mn-ea"/>
              </a:defRPr>
            </a:lvl1pPr>
          </a:lstStyle>
          <a:p>
            <a:pPr lvl="0"/>
            <a:r>
              <a:rPr lang="zh-CN" altLang="en-US" noProof="1" smtClean="0">
                <a:sym typeface="+mn-ea"/>
              </a:rPr>
              <a:t>单击此处编辑母版标题样式</a:t>
            </a:r>
            <a:endParaRPr noProof="1">
              <a:sym typeface="+mn-ea"/>
            </a:endParaRPr>
          </a:p>
        </p:txBody>
      </p:sp>
      <p:sp>
        <p:nvSpPr>
          <p:cNvPr id="15" name="文本占位符 4"/>
          <p:cNvSpPr>
            <a:spLocks noGrp="1"/>
          </p:cNvSpPr>
          <p:nvPr>
            <p:ph type="body" sz="quarter" idx="13"/>
          </p:nvPr>
        </p:nvSpPr>
        <p:spPr>
          <a:xfrm>
            <a:off x="407069" y="3945947"/>
            <a:ext cx="2277737" cy="291636"/>
          </a:xfrm>
        </p:spPr>
        <p:txBody>
          <a:bodyPr lIns="90000" tIns="46800" rIns="90000" bIns="46800">
            <a:normAutofit/>
          </a:bodyPr>
          <a:lstStyle>
            <a:lvl1pPr marL="0" indent="0">
              <a:buNone/>
              <a:defRPr sz="105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6" name="文本占位符 4"/>
          <p:cNvSpPr>
            <a:spLocks noGrp="1"/>
          </p:cNvSpPr>
          <p:nvPr>
            <p:ph type="body" sz="quarter" idx="14"/>
          </p:nvPr>
        </p:nvSpPr>
        <p:spPr>
          <a:xfrm>
            <a:off x="407069" y="4286430"/>
            <a:ext cx="2277737" cy="291636"/>
          </a:xfrm>
        </p:spPr>
        <p:txBody>
          <a:bodyPr lIns="90000" tIns="46800" rIns="90000" bIns="46800">
            <a:normAutofit/>
          </a:bodyPr>
          <a:lstStyle>
            <a:lvl1pPr marL="0" indent="0">
              <a:buNone/>
              <a:defRPr sz="105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7" name="文本占位符 4"/>
          <p:cNvSpPr>
            <a:spLocks noGrp="1"/>
          </p:cNvSpPr>
          <p:nvPr>
            <p:ph type="body" sz="quarter" idx="15"/>
          </p:nvPr>
        </p:nvSpPr>
        <p:spPr>
          <a:xfrm>
            <a:off x="407069" y="2813507"/>
            <a:ext cx="3264300" cy="460967"/>
          </a:xfrm>
        </p:spPr>
        <p:txBody>
          <a:bodyPr lIns="90000" tIns="46800" rIns="90000" bIns="46800">
            <a:normAutofit/>
          </a:bodyPr>
          <a:lstStyle>
            <a:lvl1pPr marL="0" indent="0">
              <a:buNone/>
              <a:defRPr sz="180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a:t>单击此处编辑母版文本样式</a:t>
            </a:r>
            <a:endParaRPr lang="zh-CN" altLang="en-US" noProof="1"/>
          </a:p>
        </p:txBody>
      </p:sp>
      <p:sp>
        <p:nvSpPr>
          <p:cNvPr id="13" name="日期占位符 2"/>
          <p:cNvSpPr>
            <a:spLocks noGrp="1"/>
          </p:cNvSpPr>
          <p:nvPr>
            <p:ph type="dt" sz="half" idx="2"/>
            <p:custDataLst>
              <p:tags r:id="rId8"/>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页脚占位符 3"/>
          <p:cNvSpPr>
            <a:spLocks noGrp="1"/>
          </p:cNvSpPr>
          <p:nvPr>
            <p:ph type="ftr" sz="quarter" idx="3"/>
            <p:custDataLst>
              <p:tags r:id="rId9"/>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3" name="灯片编号占位符 4"/>
          <p:cNvSpPr>
            <a:spLocks noGrp="1"/>
          </p:cNvSpPr>
          <p:nvPr>
            <p:ph type="sldNum" sz="quarter" idx="4"/>
            <p:custDataLst>
              <p:tags r:id="rId10"/>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8643938" y="4643438"/>
            <a:ext cx="500063" cy="5000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14340" name="组合 8"/>
          <p:cNvGrpSpPr/>
          <p:nvPr userDrawn="1"/>
        </p:nvGrpSpPr>
        <p:grpSpPr>
          <a:xfrm>
            <a:off x="0" y="0"/>
            <a:ext cx="539750" cy="539750"/>
            <a:chOff x="0" y="0"/>
            <a:chExt cx="718743" cy="718743"/>
          </a:xfrm>
        </p:grpSpPr>
        <p:sp>
          <p:nvSpPr>
            <p:cNvPr id="10" name="稻壳儿春秋广告/盗版必究        原创来源：http://chn.docer.com/works?userid=199329941#!/work_time"/>
            <p:cNvSpPr/>
            <p:nvPr>
              <p:custDataLst>
                <p:tags r:id="rId3"/>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TextBox 18"/>
            <p:cNvSpPr/>
            <p:nvPr>
              <p:custDataLst>
                <p:tags r:id="rId4"/>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2" name="标题 1"/>
          <p:cNvSpPr>
            <a:spLocks noGrp="1"/>
          </p:cNvSpPr>
          <p:nvPr>
            <p:ph type="title"/>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12"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219075" y="228600"/>
            <a:ext cx="8705850" cy="46878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357188" y="342900"/>
            <a:ext cx="201613" cy="20161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4"/>
            </p:custDataLst>
          </p:nvPr>
        </p:nvSpPr>
        <p:spPr>
          <a:xfrm>
            <a:off x="8805863" y="4795838"/>
            <a:ext cx="236538" cy="238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962100" y="1059645"/>
            <a:ext cx="7219800" cy="542767"/>
          </a:xfrm>
        </p:spPr>
        <p:txBody>
          <a:bodyPr anchor="ctr"/>
          <a:lstStyle>
            <a:lvl1pPr>
              <a:defRPr lang="zh-CN" altLang="en-US" sz="2000" b="1" kern="1200" spc="150" baseline="0" noProof="1">
                <a:solidFill>
                  <a:srgbClr val="3611BF"/>
                </a:solidFill>
                <a:latin typeface="+mn-ea"/>
                <a:ea typeface="+mn-ea"/>
                <a:cs typeface="+mn-cs"/>
              </a:defRPr>
            </a:lvl1pPr>
          </a:lstStyle>
          <a:p>
            <a:r>
              <a:rPr lang="zh-CN" altLang="en-US" noProof="1" smtClean="0"/>
              <a:t>单击此处编辑母版标题样式</a:t>
            </a:r>
            <a:endParaRPr lang="zh-CN" altLang="en-US" noProof="1"/>
          </a:p>
        </p:txBody>
      </p:sp>
      <p:sp>
        <p:nvSpPr>
          <p:cNvPr id="7" name="内容占位符 6"/>
          <p:cNvSpPr>
            <a:spLocks noGrp="1"/>
          </p:cNvSpPr>
          <p:nvPr>
            <p:ph sz="quarter" idx="13"/>
          </p:nvPr>
        </p:nvSpPr>
        <p:spPr>
          <a:xfrm>
            <a:off x="962025" y="1635685"/>
            <a:ext cx="7219950" cy="2584219"/>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1"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3617913" cy="514985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稻壳儿春秋广告/盗版必究        原创来源：http://chn.docer.com/works?userid=199329941#!/work_time"/>
          <p:cNvSpPr/>
          <p:nvPr>
            <p:custDataLst>
              <p:tags r:id="rId3"/>
            </p:custDataLst>
          </p:nvPr>
        </p:nvSpPr>
        <p:spPr>
          <a:xfrm>
            <a:off x="8694738" y="4694238"/>
            <a:ext cx="449263" cy="4492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16389" name="组合 5"/>
          <p:cNvGrpSpPr/>
          <p:nvPr userDrawn="1"/>
        </p:nvGrpSpPr>
        <p:grpSpPr>
          <a:xfrm>
            <a:off x="0" y="0"/>
            <a:ext cx="539750" cy="539750"/>
            <a:chOff x="0" y="0"/>
            <a:chExt cx="718743" cy="718743"/>
          </a:xfrm>
        </p:grpSpPr>
        <p:sp>
          <p:nvSpPr>
            <p:cNvPr id="11" name="稻壳儿春秋广告/盗版必究        原创来源：http://chn.docer.com/works?userid=199329941#!/work_time"/>
            <p:cNvSpPr/>
            <p:nvPr>
              <p:custDataLst>
                <p:tags r:id="rId4"/>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2" name="TextBox 18"/>
            <p:cNvSpPr/>
            <p:nvPr>
              <p:custDataLst>
                <p:tags r:id="rId5"/>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2" name="标题 1"/>
          <p:cNvSpPr>
            <a:spLocks noGrp="1"/>
          </p:cNvSpPr>
          <p:nvPr>
            <p:ph type="title"/>
          </p:nvPr>
        </p:nvSpPr>
        <p:spPr>
          <a:xfrm>
            <a:off x="437400" y="577871"/>
            <a:ext cx="2970000" cy="661582"/>
          </a:xfrm>
        </p:spPr>
        <p:txBody>
          <a:bodyPr anchor="ctr"/>
          <a:lstStyle>
            <a:lvl1pPr>
              <a:defRPr sz="2700" baseline="0">
                <a:solidFill>
                  <a:schemeClr val="bg1"/>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文本占位符 6"/>
          <p:cNvSpPr>
            <a:spLocks noGrp="1"/>
          </p:cNvSpPr>
          <p:nvPr>
            <p:ph type="body" sz="quarter" idx="13"/>
          </p:nvPr>
        </p:nvSpPr>
        <p:spPr>
          <a:xfrm>
            <a:off x="440100" y="1323163"/>
            <a:ext cx="2967300" cy="3070279"/>
          </a:xfrm>
        </p:spPr>
        <p:txBody>
          <a:bodyPr/>
          <a:lstStyle>
            <a:lvl1pPr>
              <a:defRPr baseline="0">
                <a:solidFill>
                  <a:schemeClr val="bg1"/>
                </a:solidFill>
                <a:latin typeface="Arial" panose="020B0604020202020204" pitchFamily="34" charset="0"/>
                <a:ea typeface="微软雅黑" panose="020B0503020204020204" pitchFamily="34" charset="-122"/>
              </a:defRPr>
            </a:lvl1pPr>
            <a:lvl2pPr>
              <a:defRPr baseline="0">
                <a:solidFill>
                  <a:schemeClr val="bg1"/>
                </a:solidFill>
                <a:latin typeface="Arial" panose="020B0604020202020204" pitchFamily="34" charset="0"/>
                <a:ea typeface="微软雅黑" panose="020B0503020204020204" pitchFamily="34" charset="-122"/>
              </a:defRPr>
            </a:lvl2pPr>
            <a:lvl3pPr>
              <a:defRPr baseline="0">
                <a:solidFill>
                  <a:schemeClr val="bg1"/>
                </a:solidFill>
                <a:latin typeface="Arial" panose="020B0604020202020204" pitchFamily="34" charset="0"/>
                <a:ea typeface="微软雅黑" panose="020B0503020204020204" pitchFamily="34" charset="-122"/>
              </a:defRPr>
            </a:lvl3pPr>
            <a:lvl4pPr>
              <a:defRPr baseline="0">
                <a:solidFill>
                  <a:schemeClr val="bg1"/>
                </a:solidFill>
                <a:latin typeface="Arial" panose="020B0604020202020204" pitchFamily="34" charset="0"/>
                <a:ea typeface="微软雅黑" panose="020B0503020204020204" pitchFamily="34" charset="-122"/>
              </a:defRPr>
            </a:lvl4pPr>
            <a:lvl5pPr>
              <a:defRPr baseline="0">
                <a:solidFill>
                  <a:schemeClr val="bg1"/>
                </a:solidFill>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内容占位符 8"/>
          <p:cNvSpPr>
            <a:spLocks noGrp="1"/>
          </p:cNvSpPr>
          <p:nvPr>
            <p:ph sz="quarter" idx="14"/>
          </p:nvPr>
        </p:nvSpPr>
        <p:spPr>
          <a:xfrm>
            <a:off x="3825900" y="577525"/>
            <a:ext cx="4860000" cy="3816424"/>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3"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5"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9144000" cy="199866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grpSp>
        <p:nvGrpSpPr>
          <p:cNvPr id="17412" name="组合 8"/>
          <p:cNvGrpSpPr/>
          <p:nvPr userDrawn="1"/>
        </p:nvGrpSpPr>
        <p:grpSpPr>
          <a:xfrm>
            <a:off x="0" y="0"/>
            <a:ext cx="539750" cy="539750"/>
            <a:chOff x="0" y="0"/>
            <a:chExt cx="718743" cy="718743"/>
          </a:xfrm>
        </p:grpSpPr>
        <p:sp>
          <p:nvSpPr>
            <p:cNvPr id="10" name="稻壳儿春秋广告/盗版必究        原创来源：http://chn.docer.com/works?userid=199329941#!/work_time"/>
            <p:cNvSpPr/>
            <p:nvPr>
              <p:custDataLst>
                <p:tags r:id="rId3"/>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TextBox 18"/>
            <p:cNvSpPr/>
            <p:nvPr>
              <p:custDataLst>
                <p:tags r:id="rId4"/>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12" name="稻壳儿春秋广告/盗版必究        原创来源：http://chn.docer.com/works?userid=199329941#!/work_time"/>
          <p:cNvSpPr/>
          <p:nvPr>
            <p:custDataLst>
              <p:tags r:id="rId5"/>
            </p:custDataLst>
          </p:nvPr>
        </p:nvSpPr>
        <p:spPr>
          <a:xfrm>
            <a:off x="8694738" y="4694238"/>
            <a:ext cx="449263" cy="4492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59000" y="585972"/>
            <a:ext cx="8232300" cy="469858"/>
          </a:xfrm>
        </p:spPr>
        <p:txBody>
          <a:bodyPr anchor="ctr"/>
          <a:lstStyle>
            <a:lvl1pPr algn="ctr">
              <a:defRPr sz="2700" baseline="0">
                <a:solidFill>
                  <a:schemeClr val="bg1"/>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文本占位符 6"/>
          <p:cNvSpPr>
            <a:spLocks noGrp="1"/>
          </p:cNvSpPr>
          <p:nvPr>
            <p:ph type="body" sz="quarter" idx="13"/>
          </p:nvPr>
        </p:nvSpPr>
        <p:spPr>
          <a:xfrm>
            <a:off x="459000" y="1244854"/>
            <a:ext cx="8231981" cy="621077"/>
          </a:xfrm>
        </p:spPr>
        <p:txBody>
          <a:bodyPr/>
          <a:lstStyle>
            <a:lvl1pPr algn="ctr">
              <a:defRPr baseline="0">
                <a:solidFill>
                  <a:schemeClr val="bg1"/>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9" name="内容占位符 8"/>
          <p:cNvSpPr>
            <a:spLocks noGrp="1"/>
          </p:cNvSpPr>
          <p:nvPr>
            <p:ph sz="quarter" idx="14"/>
          </p:nvPr>
        </p:nvSpPr>
        <p:spPr>
          <a:xfrm>
            <a:off x="459581" y="2106260"/>
            <a:ext cx="8224200" cy="2573418"/>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3"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5"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3771900"/>
            <a:ext cx="9144000" cy="13716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稻壳儿春秋广告/盗版必究        原创来源：http://chn.docer.com/works?userid=199329941#!/work_time"/>
          <p:cNvSpPr/>
          <p:nvPr>
            <p:custDataLst>
              <p:tags r:id="rId3"/>
            </p:custDataLst>
          </p:nvPr>
        </p:nvSpPr>
        <p:spPr>
          <a:xfrm>
            <a:off x="8694738" y="0"/>
            <a:ext cx="449263" cy="4492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53600" y="502262"/>
            <a:ext cx="8232300" cy="423952"/>
          </a:xfrm>
        </p:spPr>
        <p:txBody>
          <a:bodyPr anchor="ctr"/>
          <a:lstStyle>
            <a:lvl1pPr algn="ctr">
              <a:defRPr sz="2400" baseline="0">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内容占位符 6"/>
          <p:cNvSpPr>
            <a:spLocks noGrp="1"/>
          </p:cNvSpPr>
          <p:nvPr>
            <p:ph sz="quarter" idx="13"/>
          </p:nvPr>
        </p:nvSpPr>
        <p:spPr>
          <a:xfrm>
            <a:off x="453628" y="1261056"/>
            <a:ext cx="8243100" cy="2408697"/>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文本占位符 8"/>
          <p:cNvSpPr>
            <a:spLocks noGrp="1"/>
          </p:cNvSpPr>
          <p:nvPr>
            <p:ph type="body" sz="quarter" idx="14"/>
          </p:nvPr>
        </p:nvSpPr>
        <p:spPr>
          <a:xfrm>
            <a:off x="445500" y="3885780"/>
            <a:ext cx="8251200" cy="758794"/>
          </a:xfrm>
        </p:spPr>
        <p:txBody>
          <a:bodyPr/>
          <a:lstStyle>
            <a:lvl1pPr marL="0" indent="0">
              <a:buNone/>
              <a:defRPr baseline="0">
                <a:solidFill>
                  <a:schemeClr val="bg1"/>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0" name="日期占位符 2"/>
          <p:cNvSpPr>
            <a:spLocks noGrp="1"/>
          </p:cNvSpPr>
          <p:nvPr>
            <p:ph type="dt" sz="half" idx="2"/>
            <p:custDataLst>
              <p:tags r:id="rId4"/>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1" name="页脚占位符 3"/>
          <p:cNvSpPr>
            <a:spLocks noGrp="1"/>
          </p:cNvSpPr>
          <p:nvPr>
            <p:ph type="ftr" sz="quarter" idx="3"/>
            <p:custDataLst>
              <p:tags r:id="rId5"/>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灯片编号占位符 4"/>
          <p:cNvSpPr>
            <a:spLocks noGrp="1"/>
          </p:cNvSpPr>
          <p:nvPr>
            <p:ph type="sldNum" sz="quarter" idx="4"/>
            <p:custDataLst>
              <p:tags r:id="rId6"/>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9144000" cy="6858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矩形 8"/>
          <p:cNvSpPr/>
          <p:nvPr>
            <p:custDataLst>
              <p:tags r:id="rId3"/>
            </p:custDataLst>
          </p:nvPr>
        </p:nvSpPr>
        <p:spPr>
          <a:xfrm>
            <a:off x="142875" y="203200"/>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4"/>
            </p:custDataLst>
          </p:nvPr>
        </p:nvSpPr>
        <p:spPr>
          <a:xfrm>
            <a:off x="8769350" y="4770438"/>
            <a:ext cx="374650" cy="3730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34700" y="178222"/>
            <a:ext cx="8278200" cy="331514"/>
          </a:xfrm>
        </p:spPr>
        <p:txBody>
          <a:bodyPr>
            <a:normAutofit/>
          </a:bodyPr>
          <a:lstStyle>
            <a:lvl1pPr>
              <a:defRPr baseline="0">
                <a:solidFill>
                  <a:schemeClr val="bg1"/>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内容占位符 6"/>
          <p:cNvSpPr>
            <a:spLocks noGrp="1"/>
          </p:cNvSpPr>
          <p:nvPr>
            <p:ph sz="quarter" idx="13"/>
          </p:nvPr>
        </p:nvSpPr>
        <p:spPr>
          <a:xfrm>
            <a:off x="434700" y="1247554"/>
            <a:ext cx="4006800" cy="2171068"/>
          </a:xfrm>
        </p:spPr>
        <p:txBody>
          <a:bodyPr>
            <a:normAutofit/>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内容占位符 8"/>
          <p:cNvSpPr>
            <a:spLocks noGrp="1"/>
          </p:cNvSpPr>
          <p:nvPr>
            <p:ph sz="quarter" idx="14"/>
          </p:nvPr>
        </p:nvSpPr>
        <p:spPr>
          <a:xfrm>
            <a:off x="4681800" y="1247554"/>
            <a:ext cx="4025700" cy="2171068"/>
          </a:xfrm>
        </p:spPr>
        <p:txBody>
          <a:bodyPr>
            <a:normAutofit/>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1" name="文本占位符 10"/>
          <p:cNvSpPr>
            <a:spLocks noGrp="1"/>
          </p:cNvSpPr>
          <p:nvPr>
            <p:ph type="body" sz="quarter" idx="15"/>
          </p:nvPr>
        </p:nvSpPr>
        <p:spPr>
          <a:xfrm>
            <a:off x="429300" y="3613046"/>
            <a:ext cx="4006800" cy="585972"/>
          </a:xfrm>
        </p:spPr>
        <p:txBody>
          <a:bodyPr>
            <a:normAutofit/>
          </a:bodyPr>
          <a:lstStyle>
            <a:lvl1pPr>
              <a:defRPr baseline="0">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3" name="文本占位符 12"/>
          <p:cNvSpPr>
            <a:spLocks noGrp="1"/>
          </p:cNvSpPr>
          <p:nvPr>
            <p:ph type="body" sz="quarter" idx="16"/>
          </p:nvPr>
        </p:nvSpPr>
        <p:spPr>
          <a:xfrm>
            <a:off x="4689900" y="3610346"/>
            <a:ext cx="4025700" cy="585972"/>
          </a:xfrm>
        </p:spPr>
        <p:txBody>
          <a:bodyPr>
            <a:normAutofit/>
          </a:bodyPr>
          <a:lstStyle>
            <a:lvl1pPr>
              <a:defRPr baseline="0">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4"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5"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8" name="平行四边形 7"/>
          <p:cNvSpPr/>
          <p:nvPr>
            <p:custDataLst>
              <p:tags r:id="rId2"/>
            </p:custDataLst>
          </p:nvPr>
        </p:nvSpPr>
        <p:spPr>
          <a:xfrm>
            <a:off x="2478088" y="0"/>
            <a:ext cx="5521325" cy="5143500"/>
          </a:xfrm>
          <a:prstGeom prst="parallelogram">
            <a:avLst>
              <a:gd name="adj" fmla="val 6150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142875" y="166688"/>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4"/>
            </p:custDataLst>
          </p:nvPr>
        </p:nvSpPr>
        <p:spPr>
          <a:xfrm>
            <a:off x="417513" y="446088"/>
            <a:ext cx="109538" cy="109538"/>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矩形 10"/>
          <p:cNvSpPr/>
          <p:nvPr>
            <p:custDataLst>
              <p:tags r:id="rId5"/>
            </p:custDataLst>
          </p:nvPr>
        </p:nvSpPr>
        <p:spPr>
          <a:xfrm>
            <a:off x="0" y="719138"/>
            <a:ext cx="9144000" cy="370522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rPr>
              <a:t>阿</a:t>
            </a: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2" name="标题 1"/>
          <p:cNvSpPr>
            <a:spLocks noGrp="1"/>
          </p:cNvSpPr>
          <p:nvPr>
            <p:ph type="title"/>
          </p:nvPr>
        </p:nvSpPr>
        <p:spPr>
          <a:xfrm>
            <a:off x="1142100" y="1004524"/>
            <a:ext cx="6858000" cy="1790321"/>
          </a:xfrm>
        </p:spPr>
        <p:txBody>
          <a:bodyPr anchor="b">
            <a:normAutofit/>
          </a:bodyPr>
          <a:lstStyle>
            <a:lvl1pPr algn="ctr">
              <a:defRPr sz="4500" baseline="0">
                <a:solidFill>
                  <a:schemeClr val="tx1">
                    <a:lumMod val="75000"/>
                    <a:lumOff val="25000"/>
                  </a:schemeClr>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文本占位符 6"/>
          <p:cNvSpPr>
            <a:spLocks noGrp="1"/>
          </p:cNvSpPr>
          <p:nvPr>
            <p:ph type="body" sz="quarter" idx="13"/>
          </p:nvPr>
        </p:nvSpPr>
        <p:spPr>
          <a:xfrm>
            <a:off x="1141810" y="2897458"/>
            <a:ext cx="6858000" cy="1242153"/>
          </a:xfrm>
        </p:spPr>
        <p:txBody>
          <a:bodyPr>
            <a:normAutofit/>
          </a:bodyPr>
          <a:lstStyle>
            <a:lvl1pPr algn="ct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2"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528"/>
            <a:ext cx="7886700" cy="2139927"/>
          </a:xfrm>
        </p:spPr>
        <p:txBody>
          <a:bodyPr anchor="b"/>
          <a:lstStyle>
            <a:lvl1pPr>
              <a:defRPr sz="3375"/>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23888" y="3442699"/>
            <a:ext cx="7886700" cy="1125337"/>
          </a:xfrm>
        </p:spPr>
        <p:txBody>
          <a:bodyPr/>
          <a:lstStyle>
            <a:lvl1pPr marL="0" indent="0">
              <a:buNone/>
              <a:defRPr sz="1350">
                <a:solidFill>
                  <a:schemeClr val="tx1">
                    <a:tint val="75000"/>
                  </a:schemeClr>
                </a:solidFill>
              </a:defRPr>
            </a:lvl1pPr>
            <a:lvl2pPr marL="257175" indent="0">
              <a:buNone/>
              <a:defRPr sz="1125">
                <a:solidFill>
                  <a:schemeClr val="tx1">
                    <a:tint val="75000"/>
                  </a:schemeClr>
                </a:solidFill>
              </a:defRPr>
            </a:lvl2pPr>
            <a:lvl3pPr marL="514350" indent="0">
              <a:buNone/>
              <a:defRPr sz="1015">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8035" indent="0">
              <a:buNone/>
              <a:defRPr sz="900">
                <a:solidFill>
                  <a:schemeClr val="tx1">
                    <a:tint val="75000"/>
                  </a:schemeClr>
                </a:solidFill>
              </a:defRPr>
            </a:lvl9pPr>
          </a:lstStyle>
          <a:p>
            <a:pPr lvl="0"/>
            <a:r>
              <a:rPr lang="zh-CN" altLang="en-US" noProof="1" smtClean="0"/>
              <a:t>单击此处编辑母版文本样式</a:t>
            </a:r>
            <a:endParaRPr lang="zh-CN" altLang="en-US" noProof="1"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0725B05-73E5-489A-8628-6CC61F429DEC}"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smtClean="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200360"/>
            <a:ext cx="4032504" cy="3395066"/>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4654296" y="1200360"/>
            <a:ext cx="4032504" cy="3395066"/>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0725B05-73E5-489A-8628-6CC61F429DEC}"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smtClean="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92"/>
            <a:ext cx="7886700" cy="994346"/>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90081" y="1334062"/>
            <a:ext cx="3655181" cy="618042"/>
          </a:xfrm>
        </p:spPr>
        <p:txBody>
          <a:bodyPr anchor="ctr"/>
          <a:lstStyle>
            <a:lvl1pPr marL="0" indent="0">
              <a:buNone/>
              <a:defRPr sz="1575"/>
            </a:lvl1pPr>
            <a:lvl2pPr marL="257175" indent="0">
              <a:buNone/>
              <a:defRPr sz="1350"/>
            </a:lvl2pPr>
            <a:lvl3pPr marL="514350" indent="0">
              <a:buNone/>
              <a:defRPr sz="1125"/>
            </a:lvl3pPr>
            <a:lvl4pPr marL="771525" indent="0">
              <a:buNone/>
              <a:defRPr sz="1015"/>
            </a:lvl4pPr>
            <a:lvl5pPr marL="1028700" indent="0">
              <a:buNone/>
              <a:defRPr sz="1015"/>
            </a:lvl5pPr>
            <a:lvl6pPr marL="1285875" indent="0">
              <a:buNone/>
              <a:defRPr sz="1015"/>
            </a:lvl6pPr>
            <a:lvl7pPr marL="1543050" indent="0">
              <a:buNone/>
              <a:defRPr sz="1015"/>
            </a:lvl7pPr>
            <a:lvl8pPr marL="1800225" indent="0">
              <a:buNone/>
              <a:defRPr sz="1015"/>
            </a:lvl8pPr>
            <a:lvl9pPr marL="2058035" indent="0">
              <a:buNone/>
              <a:defRPr sz="1015"/>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890081" y="1999384"/>
            <a:ext cx="3655181" cy="2643675"/>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92704" y="1334062"/>
            <a:ext cx="3673182" cy="618042"/>
          </a:xfrm>
        </p:spPr>
        <p:txBody>
          <a:bodyPr anchor="ctr"/>
          <a:lstStyle>
            <a:lvl1pPr marL="0" indent="0">
              <a:buNone/>
              <a:defRPr sz="1575"/>
            </a:lvl1pPr>
            <a:lvl2pPr marL="257175" indent="0">
              <a:buNone/>
              <a:defRPr sz="1350"/>
            </a:lvl2pPr>
            <a:lvl3pPr marL="514350" indent="0">
              <a:buNone/>
              <a:defRPr sz="1125"/>
            </a:lvl3pPr>
            <a:lvl4pPr marL="771525" indent="0">
              <a:buNone/>
              <a:defRPr sz="1015"/>
            </a:lvl4pPr>
            <a:lvl5pPr marL="1028700" indent="0">
              <a:buNone/>
              <a:defRPr sz="1015"/>
            </a:lvl5pPr>
            <a:lvl6pPr marL="1285875" indent="0">
              <a:buNone/>
              <a:defRPr sz="1015"/>
            </a:lvl6pPr>
            <a:lvl7pPr marL="1543050" indent="0">
              <a:buNone/>
              <a:defRPr sz="1015"/>
            </a:lvl7pPr>
            <a:lvl8pPr marL="1800225" indent="0">
              <a:buNone/>
              <a:defRPr sz="1015"/>
            </a:lvl8pPr>
            <a:lvl9pPr marL="2058035" indent="0">
              <a:buNone/>
              <a:defRPr sz="1015"/>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4692704" y="1999384"/>
            <a:ext cx="3673182" cy="2643675"/>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0725B05-73E5-489A-8628-6CC61F429DEC}"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smtClean="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9" name="灯片编号占位符 8"/>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0725B05-73E5-489A-8628-6CC61F429DEC}"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smtClean="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灯片编号占位符 4"/>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0725B05-73E5-489A-8628-6CC61F429DEC}"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smtClean="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4" name="灯片编号占位符 3"/>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2949178" cy="1200360"/>
          </a:xfrm>
        </p:spPr>
        <p:txBody>
          <a:bodyPr anchor="b"/>
          <a:lstStyle>
            <a:lvl1pPr>
              <a:defRPr sz="18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887391" y="740698"/>
            <a:ext cx="4629150" cy="3655858"/>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29841" y="1543320"/>
            <a:ext cx="2949178" cy="2859191"/>
          </a:xfrm>
        </p:spPr>
        <p:txBody>
          <a:bodyPr/>
          <a:lstStyle>
            <a:lvl1pPr marL="0" indent="0">
              <a:buNone/>
              <a:defRPr sz="900"/>
            </a:lvl1pPr>
            <a:lvl2pPr marL="257175" indent="0">
              <a:buNone/>
              <a:defRPr sz="790"/>
            </a:lvl2pPr>
            <a:lvl3pPr marL="514350" indent="0">
              <a:buNone/>
              <a:defRPr sz="675"/>
            </a:lvl3pPr>
            <a:lvl4pPr marL="771525" indent="0">
              <a:buNone/>
              <a:defRPr sz="565"/>
            </a:lvl4pPr>
            <a:lvl5pPr marL="1028700" indent="0">
              <a:buNone/>
              <a:defRPr sz="565"/>
            </a:lvl5pPr>
            <a:lvl6pPr marL="1285875" indent="0">
              <a:buNone/>
              <a:defRPr sz="565"/>
            </a:lvl6pPr>
            <a:lvl7pPr marL="1543050" indent="0">
              <a:buNone/>
              <a:defRPr sz="565"/>
            </a:lvl7pPr>
            <a:lvl8pPr marL="1800225" indent="0">
              <a:buNone/>
              <a:defRPr sz="565"/>
            </a:lvl8pPr>
            <a:lvl9pPr marL="2058035" indent="0">
              <a:buNone/>
              <a:defRPr sz="565"/>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0725B05-73E5-489A-8628-6CC61F429DEC}"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smtClean="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3124012" cy="1200360"/>
          </a:xfrm>
        </p:spPr>
        <p:txBody>
          <a:bodyPr anchor="b"/>
          <a:lstStyle>
            <a:lvl1pPr>
              <a:defRPr sz="18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3887391" y="342961"/>
            <a:ext cx="4629150" cy="4053597"/>
          </a:xfrm>
        </p:spPr>
        <p:txBody>
          <a:bodyPr vert="horz" wrap="square" lIns="91440" tIns="45720" rIns="91440" bIns="45720" numCol="1" anchor="t" anchorCtr="0" compatLnSpc="1"/>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8035" indent="0">
              <a:buNone/>
              <a:defRPr sz="1125"/>
            </a:lvl9pPr>
          </a:lstStyle>
          <a:p>
            <a:pPr marL="0" marR="0" lvl="0" indent="0" algn="l" defTabSz="0" rtl="0" eaLnBrk="0" fontAlgn="base" latinLnBrk="0" hangingPunct="0">
              <a:lnSpc>
                <a:spcPct val="100000"/>
              </a:lnSpc>
              <a:spcBef>
                <a:spcPct val="1500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mn-lt"/>
              <a:ea typeface="+mn-ea"/>
              <a:cs typeface="+mn-cs"/>
              <a:sym typeface="Calibri" panose="020F0502020204030204" pitchFamily="34" charset="0"/>
            </a:endParaRPr>
          </a:p>
        </p:txBody>
      </p:sp>
      <p:sp>
        <p:nvSpPr>
          <p:cNvPr id="4" name="文本占位符 3"/>
          <p:cNvSpPr>
            <a:spLocks noGrp="1"/>
          </p:cNvSpPr>
          <p:nvPr>
            <p:ph type="body" sz="half" idx="2"/>
          </p:nvPr>
        </p:nvSpPr>
        <p:spPr>
          <a:xfrm>
            <a:off x="629841" y="1543320"/>
            <a:ext cx="3124012" cy="2859191"/>
          </a:xfrm>
        </p:spPr>
        <p:txBody>
          <a:bodyPr/>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8035" indent="0">
              <a:buNone/>
              <a:defRPr sz="790"/>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0725B05-73E5-489A-8628-6CC61F429DEC}"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smtClean="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5" Type="http://schemas.openxmlformats.org/officeDocument/2006/relationships/theme" Target="../theme/theme2.xml"/><Relationship Id="rId24" Type="http://schemas.openxmlformats.org/officeDocument/2006/relationships/tags" Target="../tags/tag119.xml"/><Relationship Id="rId23" Type="http://schemas.openxmlformats.org/officeDocument/2006/relationships/tags" Target="../tags/tag118.xml"/><Relationship Id="rId22" Type="http://schemas.openxmlformats.org/officeDocument/2006/relationships/tags" Target="../tags/tag117.xml"/><Relationship Id="rId21" Type="http://schemas.openxmlformats.org/officeDocument/2006/relationships/tags" Target="../tags/tag116.xml"/><Relationship Id="rId20" Type="http://schemas.openxmlformats.org/officeDocument/2006/relationships/tags" Target="../tags/tag115.xml"/><Relationship Id="rId2" Type="http://schemas.openxmlformats.org/officeDocument/2006/relationships/slideLayout" Target="../slideLayouts/slideLayout13.xml"/><Relationship Id="rId19" Type="http://schemas.openxmlformats.org/officeDocument/2006/relationships/tags" Target="../tags/tag114.xml"/><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占位符 1"/>
          <p:cNvSpPr>
            <a:spLocks noGrp="1"/>
          </p:cNvSpPr>
          <p:nvPr>
            <p:ph type="title"/>
          </p:nvPr>
        </p:nvSpPr>
        <p:spPr>
          <a:xfrm>
            <a:off x="457200" y="206375"/>
            <a:ext cx="8229600" cy="85725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27" name="文本占位符 2"/>
          <p:cNvSpPr>
            <a:spLocks noGrp="1"/>
          </p:cNvSpPr>
          <p:nvPr>
            <p:ph type="body"/>
          </p:nvPr>
        </p:nvSpPr>
        <p:spPr>
          <a:xfrm>
            <a:off x="457200" y="1200150"/>
            <a:ext cx="8229600" cy="33956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28" name="日期占位符 3"/>
          <p:cNvSpPr>
            <a:spLocks noGrp="1"/>
          </p:cNvSpPr>
          <p:nvPr>
            <p:ph type="dt" sz="half" idx="2"/>
          </p:nvPr>
        </p:nvSpPr>
        <p:spPr>
          <a:xfrm>
            <a:off x="457200" y="4768850"/>
            <a:ext cx="2133600" cy="273050"/>
          </a:xfrm>
          <a:prstGeom prst="rect">
            <a:avLst/>
          </a:prstGeom>
          <a:noFill/>
          <a:ln w="9525">
            <a:noFill/>
          </a:ln>
        </p:spPr>
        <p:txBody>
          <a:bodyPr vert="horz" anchor="ctr"/>
          <a:lstStyle>
            <a:lvl1pPr algn="l" fontAlgn="base">
              <a:defRPr sz="900" noProof="1">
                <a:solidFill>
                  <a:srgbClr val="898989"/>
                </a:solidFill>
                <a:latin typeface="Calibri" panose="020F0502020204030204" pitchFamily="34" charset="0"/>
                <a:cs typeface="Calibri" panose="020F0502020204030204" pitchFamily="34" charset="0"/>
                <a:sym typeface="Calibri" panose="020F050202020403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F0725B05-73E5-489A-8628-6CC61F429DEC}"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1029" name="页脚占位符 4"/>
          <p:cNvSpPr>
            <a:spLocks noGrp="1"/>
          </p:cNvSpPr>
          <p:nvPr>
            <p:ph type="ftr" sz="quarter" idx="3"/>
          </p:nvPr>
        </p:nvSpPr>
        <p:spPr>
          <a:xfrm>
            <a:off x="3124200" y="4768850"/>
            <a:ext cx="2895600" cy="273050"/>
          </a:xfrm>
          <a:prstGeom prst="rect">
            <a:avLst/>
          </a:prstGeom>
          <a:noFill/>
          <a:ln w="9525">
            <a:noFill/>
          </a:ln>
        </p:spPr>
        <p:txBody>
          <a:bodyPr vert="horz" wrap="square" lIns="91440" tIns="45720" rIns="91440" bIns="45720" numCol="1" anchor="ctr" anchorCtr="0" compatLnSpc="1"/>
          <a:lstStyle>
            <a:lvl1pPr algn="ctr">
              <a:defRPr sz="900" noProof="1">
                <a:solidFill>
                  <a:srgbClr val="898989"/>
                </a:solidFill>
                <a:latin typeface="Calibri" panose="020F0502020204030204" pitchFamily="34" charset="0"/>
                <a:cs typeface="Calibri" panose="020F0502020204030204" pitchFamily="34" charset="0"/>
                <a:sym typeface="Calibri" panose="020F0502020204030204" pitchFamily="34" charset="0"/>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smtClean="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1030" name="灯片编号占位符 5"/>
          <p:cNvSpPr>
            <a:spLocks noGrp="1"/>
          </p:cNvSpPr>
          <p:nvPr>
            <p:ph type="sldNum" sz="quarter" idx="4"/>
          </p:nvPr>
        </p:nvSpPr>
        <p:spPr>
          <a:xfrm>
            <a:off x="6553200" y="4768850"/>
            <a:ext cx="2133600" cy="273050"/>
          </a:xfrm>
          <a:prstGeom prst="rect">
            <a:avLst/>
          </a:prstGeom>
          <a:noFill/>
          <a:ln w="9525">
            <a:noFill/>
          </a:ln>
        </p:spPr>
        <p:txBody>
          <a:bodyPr vert="horz" wrap="square" lIns="91440" tIns="45720" rIns="91440" bIns="45720" numCol="1" anchor="ctr" anchorCtr="0" compatLnSpc="1"/>
          <a:lstStyle>
            <a:lvl1pPr algn="r">
              <a:defRPr sz="900">
                <a:solidFill>
                  <a:srgbClr val="898989"/>
                </a:solidFill>
                <a:latin typeface="Calibri" panose="020F0502020204030204" pitchFamily="34" charset="0"/>
              </a:defRPr>
            </a:lvl1pPr>
          </a:lstStyle>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3300" kern="1200">
          <a:solidFill>
            <a:schemeClr val="tx1"/>
          </a:solidFill>
          <a:latin typeface="+mj-lt"/>
          <a:ea typeface="+mj-ea"/>
          <a:cs typeface="+mj-cs"/>
          <a:sym typeface="Calibri" panose="020F0502020204030204" pitchFamily="34" charset="0"/>
        </a:defRPr>
      </a:lvl1pPr>
      <a:lvl2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4572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9144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13716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18288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9pPr>
    </p:titleStyle>
    <p:bodyStyle>
      <a:lvl1pPr marL="257175" indent="-257175" algn="l" defTabSz="0" rtl="0" eaLnBrk="0" fontAlgn="base" hangingPunct="0">
        <a:spcBef>
          <a:spcPct val="150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1pPr>
      <a:lvl2pPr marL="557530" lvl="1" indent="-214630" algn="l" defTabSz="0" rtl="0" eaLnBrk="0" fontAlgn="base" hangingPunct="0">
        <a:spcBef>
          <a:spcPct val="15000"/>
        </a:spcBef>
        <a:spcAft>
          <a:spcPct val="0"/>
        </a:spcAft>
        <a:buFont typeface="Arial" panose="020B0604020202020204" pitchFamily="34" charset="0"/>
        <a:buChar char="–"/>
        <a:defRPr sz="21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2pPr>
      <a:lvl3pPr marL="857250" lvl="2" indent="-171450" algn="l" defTabSz="0" rtl="0" eaLnBrk="0" fontAlgn="base" hangingPunct="0">
        <a:spcBef>
          <a:spcPct val="15000"/>
        </a:spcBef>
        <a:spcAft>
          <a:spcPct val="0"/>
        </a:spcAft>
        <a:buFont typeface="Arial" panose="020B0604020202020204" pitchFamily="34" charset="0"/>
        <a:buChar char="•"/>
        <a:defRPr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3pPr>
      <a:lvl4pPr marL="1200150" lvl="3" indent="-171450" algn="l" defTabSz="0" rtl="0" eaLnBrk="0" fontAlgn="base" hangingPunct="0">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4pPr>
      <a:lvl5pPr marL="1543050" lvl="4" indent="-171450" algn="l" defTabSz="0" rtl="0" eaLnBrk="0" fontAlgn="base" hangingPunct="0">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5pPr>
      <a:lvl6pPr marL="1886585" lvl="5"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6pPr>
      <a:lvl7pPr marL="2229485" lvl="6"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7pPr>
      <a:lvl8pPr marL="2572385" lvl="7"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8pPr>
      <a:lvl9pPr marL="2915285" lvl="8"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9pPr>
    </p:bodyStyle>
    <p:otherStyle>
      <a:lvl1pPr lvl="0" algn="l" defTabSz="685800" fontAlgn="base">
        <a:lnSpc>
          <a:spcPct val="100000"/>
        </a:lnSpc>
        <a:spcBef>
          <a:spcPct val="0"/>
        </a:spcBef>
        <a:spcAft>
          <a:spcPct val="0"/>
        </a:spcAft>
        <a:buFont typeface="Arial" panose="020B0604020202020204" pitchFamily="34" charset="0"/>
        <a:defRPr sz="1350" kern="1200" baseline="0">
          <a:solidFill>
            <a:schemeClr val="tx1"/>
          </a:solidFill>
          <a:latin typeface="+mn-lt"/>
          <a:ea typeface="+mn-ea"/>
          <a:cs typeface="+mn-cs"/>
        </a:defRPr>
      </a:lvl1pPr>
      <a:lvl2pPr marL="342900" lvl="1"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2pPr>
      <a:lvl3pPr marL="685800" lvl="2"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3pPr>
      <a:lvl4pPr marL="1028700" lvl="3"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4pPr>
      <a:lvl5pPr marL="1371600" lvl="4"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5pPr>
      <a:lvl6pPr marL="1714500" lvl="5"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6pPr>
      <a:lvl7pPr marL="2058035" lvl="6"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7pPr>
      <a:lvl8pPr marL="2400935" lvl="7"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8pPr>
      <a:lvl9pPr marL="2743835" lvl="8"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标题占位符 1"/>
          <p:cNvSpPr>
            <a:spLocks noGrp="1" noChangeArrowheads="1"/>
          </p:cNvSpPr>
          <p:nvPr>
            <p:ph type="title" idx="4294967295"/>
            <p:custDataLst>
              <p:tags r:id="rId19"/>
            </p:custDataLst>
          </p:nvPr>
        </p:nvSpPr>
        <p:spPr bwMode="auto">
          <a:xfrm>
            <a:off x="501650" y="331788"/>
            <a:ext cx="8140700"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600" tIns="38100" rIns="76200" bIns="38100" numCol="1" anchor="t" anchorCtr="0" compatLnSpc="1"/>
          <a:lstStyle/>
          <a:p>
            <a:pPr lvl="0"/>
            <a:r>
              <a:rPr lang="zh-CN" altLang="en-US" smtClean="0"/>
              <a:t>单击此处编辑母版标题样式</a:t>
            </a:r>
            <a:endParaRPr lang="zh-CN" altLang="en-US" smtClean="0"/>
          </a:p>
        </p:txBody>
      </p:sp>
      <p:sp>
        <p:nvSpPr>
          <p:cNvPr id="2051" name="文本占位符 2"/>
          <p:cNvSpPr>
            <a:spLocks noGrp="1" noChangeArrowheads="1"/>
          </p:cNvSpPr>
          <p:nvPr>
            <p:ph type="body" idx="9"/>
            <p:custDataLst>
              <p:tags r:id="rId20"/>
            </p:custDataLst>
          </p:nvPr>
        </p:nvSpPr>
        <p:spPr bwMode="auto">
          <a:xfrm>
            <a:off x="501650" y="714375"/>
            <a:ext cx="8140700" cy="404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600" tIns="0" rIns="82550" bIns="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custDataLst>
              <p:tags r:id="rId21"/>
            </p:custDataLst>
          </p:nvPr>
        </p:nvSpPr>
        <p:spPr>
          <a:xfrm>
            <a:off x="660400" y="4762500"/>
            <a:ext cx="2024063" cy="238125"/>
          </a:xfrm>
          <a:prstGeom prst="rect">
            <a:avLst/>
          </a:prstGeom>
        </p:spPr>
        <p:txBody>
          <a:bodyPr vert="horz" lIns="91440" tIns="45720" rIns="91440" bIns="45720" rtlCol="0" anchor="ctr">
            <a:normAutofit/>
          </a:bodyPr>
          <a:lstStyle>
            <a:lvl1pPr algn="l">
              <a:lnSpc>
                <a:spcPct val="120000"/>
              </a:lnSpc>
              <a:defRPr sz="900" baseline="0" noProof="1">
                <a:solidFill>
                  <a:schemeClr val="tx1">
                    <a:tint val="75000"/>
                  </a:schemeClr>
                </a:solidFill>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3"/>
            <p:custDataLst>
              <p:tags r:id="rId22"/>
            </p:custDataLst>
          </p:nvPr>
        </p:nvSpPr>
        <p:spPr>
          <a:xfrm>
            <a:off x="3087688" y="4762500"/>
            <a:ext cx="2968625" cy="238125"/>
          </a:xfrm>
          <a:prstGeom prst="rect">
            <a:avLst/>
          </a:prstGeom>
        </p:spPr>
        <p:txBody>
          <a:bodyPr vert="horz" lIns="91440" tIns="45720" rIns="91440" bIns="45720" rtlCol="0" anchor="ctr">
            <a:normAutofit/>
          </a:bodyPr>
          <a:lstStyle>
            <a:lvl1pPr algn="ctr">
              <a:lnSpc>
                <a:spcPct val="120000"/>
              </a:lnSpc>
              <a:defRPr sz="900" baseline="0" noProof="1">
                <a:solidFill>
                  <a:schemeClr val="tx1">
                    <a:tint val="75000"/>
                  </a:schemeClr>
                </a:solidFill>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4"/>
            <p:custDataLst>
              <p:tags r:id="rId23"/>
            </p:custDataLst>
          </p:nvPr>
        </p:nvSpPr>
        <p:spPr>
          <a:xfrm>
            <a:off x="6457950" y="4762500"/>
            <a:ext cx="2025650" cy="238125"/>
          </a:xfrm>
          <a:prstGeom prst="rect">
            <a:avLst/>
          </a:prstGeom>
        </p:spPr>
        <p:txBody>
          <a:bodyPr vert="horz" wrap="square" lIns="91440" tIns="45720" rIns="91440" bIns="45720" numCol="1" anchor="ctr" anchorCtr="0" compatLnSpc="1"/>
          <a:lstStyle>
            <a:lvl1pPr algn="r">
              <a:defRPr sz="900">
                <a:solidFill>
                  <a:srgbClr val="898989"/>
                </a:solidFill>
              </a:defRPr>
            </a:lvl1pPr>
          </a:lstStyle>
          <a:p>
            <a:pPr lvl="0" eaLnBrk="1" hangingPunct="1">
              <a:lnSpc>
                <a:spcPct val="120000"/>
              </a:lnSpc>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
        <p:nvSpPr>
          <p:cNvPr id="7" name="KSO_TEMPLATE" hidden="1"/>
          <p:cNvSpPr/>
          <p:nvPr>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hf sldNum="0" hdr="0" ftr="0" dt="0"/>
  <p:txStyles>
    <p:titleStyle>
      <a:lvl1pPr algn="l" defTabSz="685800" rtl="0" eaLnBrk="0" fontAlgn="base" hangingPunct="0">
        <a:lnSpc>
          <a:spcPct val="120000"/>
        </a:lnSpc>
        <a:spcBef>
          <a:spcPct val="0"/>
        </a:spcBef>
        <a:spcAft>
          <a:spcPct val="0"/>
        </a:spcAft>
        <a:defRPr b="1" kern="1200" spc="200">
          <a:solidFill>
            <a:srgbClr val="262626"/>
          </a:solidFill>
          <a:latin typeface="Arial" panose="020B0604020202020204" pitchFamily="34" charset="0"/>
          <a:ea typeface="微软雅黑" panose="020B0503020204020204"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9pPr>
    </p:titleStyle>
    <p:bodyStyle>
      <a:lvl1pPr marL="171450" indent="-171450" algn="l" defTabSz="685800" rtl="0" eaLnBrk="0" fontAlgn="base" hangingPunct="0">
        <a:lnSpc>
          <a:spcPct val="120000"/>
        </a:lnSpc>
        <a:spcBef>
          <a:spcPct val="0"/>
        </a:spcBef>
        <a:spcAft>
          <a:spcPts val="1000"/>
        </a:spcAft>
        <a:buFont typeface="Arial" panose="020B0604020202020204" pitchFamily="34" charset="0"/>
        <a:buChar char="•"/>
        <a:defRPr sz="1200" kern="1200" spc="150">
          <a:solidFill>
            <a:srgbClr val="262626"/>
          </a:solidFill>
          <a:latin typeface="Arial" panose="020B0604020202020204" pitchFamily="34" charset="0"/>
          <a:ea typeface="微软雅黑" panose="020B0503020204020204" pitchFamily="34" charset="-122"/>
          <a:cs typeface="+mn-cs"/>
        </a:defRPr>
      </a:lvl1pPr>
      <a:lvl2pPr marL="5143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2pPr>
      <a:lvl3pPr marL="8572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3pPr>
      <a:lvl4pPr marL="12001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4pPr>
      <a:lvl5pPr marL="15430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4.xml"/><Relationship Id="rId1" Type="http://schemas.openxmlformats.org/officeDocument/2006/relationships/tags" Target="../tags/tag134.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4.xml"/><Relationship Id="rId1" Type="http://schemas.openxmlformats.org/officeDocument/2006/relationships/tags" Target="../tags/tag135.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4.xml"/><Relationship Id="rId1" Type="http://schemas.openxmlformats.org/officeDocument/2006/relationships/tags" Target="../tags/tag13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tags" Target="../tags/tag121.xml"/><Relationship Id="rId1" Type="http://schemas.openxmlformats.org/officeDocument/2006/relationships/tags" Target="../tags/tag12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6" Type="http://schemas.openxmlformats.org/officeDocument/2006/relationships/notesSlide" Target="../notesSlides/notesSlide3.xml"/><Relationship Id="rId5" Type="http://schemas.openxmlformats.org/officeDocument/2006/relationships/slideLayout" Target="../slideLayouts/slideLayout22.xml"/><Relationship Id="rId4" Type="http://schemas.openxmlformats.org/officeDocument/2006/relationships/tags" Target="../tags/tag140.xml"/><Relationship Id="rId3" Type="http://schemas.openxmlformats.org/officeDocument/2006/relationships/tags" Target="../tags/tag139.xml"/><Relationship Id="rId2" Type="http://schemas.openxmlformats.org/officeDocument/2006/relationships/tags" Target="../tags/tag138.xml"/><Relationship Id="rId1" Type="http://schemas.openxmlformats.org/officeDocument/2006/relationships/tags" Target="../tags/tag137.xml"/></Relationships>
</file>

<file path=ppt/slides/_rels/slide3.xml.rels><?xml version="1.0" encoding="UTF-8" standalone="yes"?>
<Relationships xmlns="http://schemas.openxmlformats.org/package/2006/relationships"><Relationship Id="rId9" Type="http://schemas.openxmlformats.org/officeDocument/2006/relationships/tags" Target="../tags/tag130.xml"/><Relationship Id="rId8" Type="http://schemas.openxmlformats.org/officeDocument/2006/relationships/tags" Target="../tags/tag129.xml"/><Relationship Id="rId7" Type="http://schemas.openxmlformats.org/officeDocument/2006/relationships/tags" Target="../tags/tag128.xml"/><Relationship Id="rId6" Type="http://schemas.openxmlformats.org/officeDocument/2006/relationships/tags" Target="../tags/tag127.xml"/><Relationship Id="rId5" Type="http://schemas.openxmlformats.org/officeDocument/2006/relationships/tags" Target="../tags/tag126.xml"/><Relationship Id="rId4" Type="http://schemas.openxmlformats.org/officeDocument/2006/relationships/tags" Target="../tags/tag125.xml"/><Relationship Id="rId3" Type="http://schemas.openxmlformats.org/officeDocument/2006/relationships/tags" Target="../tags/tag124.xml"/><Relationship Id="rId2" Type="http://schemas.openxmlformats.org/officeDocument/2006/relationships/tags" Target="../tags/tag123.xml"/><Relationship Id="rId14" Type="http://schemas.openxmlformats.org/officeDocument/2006/relationships/notesSlide" Target="../notesSlides/notesSlide1.xml"/><Relationship Id="rId13" Type="http://schemas.openxmlformats.org/officeDocument/2006/relationships/slideLayout" Target="../slideLayouts/slideLayout17.xml"/><Relationship Id="rId12" Type="http://schemas.openxmlformats.org/officeDocument/2006/relationships/tags" Target="../tags/tag133.xml"/><Relationship Id="rId11" Type="http://schemas.openxmlformats.org/officeDocument/2006/relationships/tags" Target="../tags/tag132.xml"/><Relationship Id="rId10" Type="http://schemas.openxmlformats.org/officeDocument/2006/relationships/tags" Target="../tags/tag131.xml"/><Relationship Id="rId1" Type="http://schemas.openxmlformats.org/officeDocument/2006/relationships/tags" Target="../tags/tag12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21506" name="矩形 29"/>
          <p:cNvSpPr/>
          <p:nvPr/>
        </p:nvSpPr>
        <p:spPr>
          <a:xfrm>
            <a:off x="3340100" y="3751263"/>
            <a:ext cx="2571750" cy="728662"/>
          </a:xfrm>
          <a:prstGeom prst="rect">
            <a:avLst/>
          </a:prstGeom>
          <a:noFill/>
          <a:ln w="9525">
            <a:noFill/>
          </a:ln>
        </p:spPr>
        <p:txBody>
          <a:bodyPr anchor="ctr" anchorCtr="0"/>
          <a:p>
            <a:pPr algn="ctr"/>
            <a:endParaRPr lang="zh-CN" altLang="zh-CN" sz="100" dirty="0">
              <a:solidFill>
                <a:srgbClr val="FFFFFF"/>
              </a:solidFill>
              <a:latin typeface="宋体" panose="02010600030101010101" pitchFamily="2" charset="-122"/>
              <a:sym typeface="宋体" panose="02010600030101010101" pitchFamily="2" charset="-122"/>
            </a:endParaRPr>
          </a:p>
        </p:txBody>
      </p:sp>
      <p:sp>
        <p:nvSpPr>
          <p:cNvPr id="21507" name="矩形 26"/>
          <p:cNvSpPr/>
          <p:nvPr/>
        </p:nvSpPr>
        <p:spPr>
          <a:xfrm>
            <a:off x="1143000" y="1554163"/>
            <a:ext cx="6858000" cy="1393825"/>
          </a:xfrm>
          <a:prstGeom prst="rect">
            <a:avLst/>
          </a:prstGeom>
          <a:solidFill>
            <a:srgbClr val="0049CF"/>
          </a:solidFill>
          <a:ln w="9525">
            <a:noFill/>
          </a:ln>
        </p:spPr>
        <p:txBody>
          <a:bodyPr anchor="ctr" anchorCtr="0"/>
          <a:p>
            <a:pPr algn="ctr"/>
            <a:endParaRPr lang="zh-CN" altLang="zh-CN" sz="100" dirty="0">
              <a:solidFill>
                <a:srgbClr val="94634C"/>
              </a:solidFill>
              <a:latin typeface="宋体" panose="02010600030101010101" pitchFamily="2" charset="-122"/>
              <a:sym typeface="宋体" panose="02010600030101010101" pitchFamily="2" charset="-122"/>
            </a:endParaRPr>
          </a:p>
        </p:txBody>
      </p:sp>
      <p:sp>
        <p:nvSpPr>
          <p:cNvPr id="21508" name="TextBox 5" hidden="1"/>
          <p:cNvSpPr/>
          <p:nvPr/>
        </p:nvSpPr>
        <p:spPr>
          <a:xfrm>
            <a:off x="2597150" y="1465263"/>
            <a:ext cx="1457325" cy="107950"/>
          </a:xfrm>
          <a:prstGeom prst="rect">
            <a:avLst/>
          </a:prstGeom>
          <a:noFill/>
          <a:ln w="9525">
            <a:noFill/>
          </a:ln>
        </p:spPr>
        <p:txBody>
          <a:bodyPr>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ndParaRPr>
          </a:p>
        </p:txBody>
      </p:sp>
      <p:sp>
        <p:nvSpPr>
          <p:cNvPr id="21509" name="矩形 6" hidden="1"/>
          <p:cNvSpPr/>
          <p:nvPr/>
        </p:nvSpPr>
        <p:spPr>
          <a:xfrm>
            <a:off x="2597150" y="2270125"/>
            <a:ext cx="1104900" cy="106363"/>
          </a:xfrm>
          <a:prstGeom prst="rect">
            <a:avLst/>
          </a:prstGeom>
          <a:noFill/>
          <a:ln w="9525">
            <a:noFill/>
          </a:ln>
        </p:spPr>
        <p:txBody>
          <a:bodyPr>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ndParaRPr>
          </a:p>
        </p:txBody>
      </p:sp>
      <p:sp>
        <p:nvSpPr>
          <p:cNvPr id="21510" name="矩形 7" hidden="1"/>
          <p:cNvSpPr/>
          <p:nvPr/>
        </p:nvSpPr>
        <p:spPr>
          <a:xfrm>
            <a:off x="2651125" y="3181350"/>
            <a:ext cx="1103313" cy="106363"/>
          </a:xfrm>
          <a:prstGeom prst="rect">
            <a:avLst/>
          </a:prstGeom>
          <a:noFill/>
          <a:ln w="9525">
            <a:noFill/>
          </a:ln>
        </p:spPr>
        <p:txBody>
          <a:bodyPr>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ndParaRPr>
          </a:p>
        </p:txBody>
      </p:sp>
      <p:sp>
        <p:nvSpPr>
          <p:cNvPr id="21511" name="矩形 8" hidden="1"/>
          <p:cNvSpPr/>
          <p:nvPr/>
        </p:nvSpPr>
        <p:spPr>
          <a:xfrm>
            <a:off x="2651125" y="4144963"/>
            <a:ext cx="1103313" cy="106362"/>
          </a:xfrm>
          <a:prstGeom prst="rect">
            <a:avLst/>
          </a:prstGeom>
          <a:noFill/>
          <a:ln w="9525">
            <a:noFill/>
          </a:ln>
        </p:spPr>
        <p:txBody>
          <a:bodyPr>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ndParaRPr>
          </a:p>
        </p:txBody>
      </p:sp>
      <p:sp>
        <p:nvSpPr>
          <p:cNvPr id="21512" name="TextBox 27"/>
          <p:cNvSpPr/>
          <p:nvPr/>
        </p:nvSpPr>
        <p:spPr>
          <a:xfrm>
            <a:off x="2271713" y="1866900"/>
            <a:ext cx="4841875" cy="768350"/>
          </a:xfrm>
          <a:prstGeom prst="rect">
            <a:avLst/>
          </a:prstGeom>
          <a:noFill/>
          <a:ln w="9525">
            <a:noFill/>
          </a:ln>
        </p:spPr>
        <p:txBody>
          <a:bodyPr>
            <a:spAutoFit/>
          </a:bodyPr>
          <a:p>
            <a:pPr eaLnBrk="0" hangingPunct="0"/>
            <a:r>
              <a:rPr lang="zh-CN" altLang="en-US" sz="100" dirty="0">
                <a:solidFill>
                  <a:srgbClr val="000000"/>
                </a:solidFill>
                <a:latin typeface="Arial" panose="020B0604020202020204" pitchFamily="34" charset="0"/>
                <a:sym typeface="宋体" panose="02010600030101010101" pitchFamily="2" charset="-122"/>
              </a:rPr>
              <a:t>  </a:t>
            </a:r>
            <a:r>
              <a:rPr lang="en-US" altLang="zh-CN" sz="4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4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高级财务会计</a:t>
            </a:r>
            <a:r>
              <a:rPr lang="en-US" altLang="zh-CN" sz="4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4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13" name="TextBox 28"/>
          <p:cNvSpPr/>
          <p:nvPr/>
        </p:nvSpPr>
        <p:spPr>
          <a:xfrm>
            <a:off x="3435033" y="3751580"/>
            <a:ext cx="2515235" cy="737235"/>
          </a:xfrm>
          <a:prstGeom prst="rect">
            <a:avLst/>
          </a:prstGeom>
          <a:noFill/>
          <a:ln w="9525">
            <a:noFill/>
          </a:ln>
        </p:spPr>
        <p:txBody>
          <a:bodyPr wrap="square">
            <a:spAutoFit/>
          </a:bodyPr>
          <a:p>
            <a:pPr eaLnBrk="0" hangingPunct="0">
              <a:lnSpc>
                <a:spcPct val="150000"/>
              </a:lnSpc>
            </a:pPr>
            <a:r>
              <a:rPr lang="zh-CN" altLang="en-US" sz="1400" b="1" dirty="0">
                <a:latin typeface="微软雅黑" panose="020B0503020204020204" pitchFamily="34" charset="-122"/>
                <a:ea typeface="微软雅黑" panose="020B0503020204020204" pitchFamily="34" charset="-122"/>
                <a:sym typeface="微软雅黑" panose="020B0503020204020204" pitchFamily="34" charset="-122"/>
              </a:rPr>
              <a:t>主编：张倩</a:t>
            </a:r>
            <a:endParaRPr lang="en-US" altLang="zh-CN" sz="1400" b="1" dirty="0">
              <a:latin typeface="微软雅黑" panose="020B0503020204020204" pitchFamily="34" charset="-122"/>
              <a:ea typeface="微软雅黑" panose="020B0503020204020204" pitchFamily="34" charset="-122"/>
              <a:sym typeface="微软雅黑" panose="020B0503020204020204" pitchFamily="34" charset="-122"/>
            </a:endParaRPr>
          </a:p>
          <a:p>
            <a:pPr eaLnBrk="0" hangingPunct="0">
              <a:lnSpc>
                <a:spcPct val="150000"/>
              </a:lnSpc>
            </a:pPr>
            <a:r>
              <a:rPr lang="zh-CN" altLang="en-US" sz="1400" b="1" dirty="0">
                <a:latin typeface="微软雅黑" panose="020B0503020204020204" pitchFamily="34" charset="-122"/>
                <a:ea typeface="微软雅黑" panose="020B0503020204020204" pitchFamily="34" charset="-122"/>
                <a:sym typeface="微软雅黑" panose="020B0503020204020204" pitchFamily="34" charset="-122"/>
              </a:rPr>
              <a:t>副主编：邓芬、胡诗偲、凌雁</a:t>
            </a:r>
            <a:endParaRPr lang="zh-CN" altLang="en-US" sz="1400" b="1"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Rectangle 2"/>
          <p:cNvSpPr>
            <a:spLocks noGrp="1" noChangeArrowheads="1"/>
          </p:cNvSpPr>
          <p:nvPr>
            <p:ph type="title"/>
          </p:nvPr>
        </p:nvSpPr>
        <p:spPr>
          <a:xfrm>
            <a:off x="962025" y="1058863"/>
            <a:ext cx="7219950" cy="542925"/>
          </a:xfrm>
        </p:spPr>
        <p:txBody>
          <a:bodyPr vert="horz" wrap="square" lIns="101600" tIns="38100" rIns="76200" bIns="38100" numCol="1" anchor="ctr" anchorCtr="0" compatLnSpc="1"/>
          <a:lstStyle/>
          <a:p>
            <a:pPr marL="0" marR="0" lvl="0" indent="0" algn="l" defTabSz="685800" rtl="0" eaLnBrk="0" fontAlgn="base" latinLnBrk="0" hangingPunct="0">
              <a:lnSpc>
                <a:spcPct val="120000"/>
              </a:lnSpc>
              <a:spcBef>
                <a:spcPct val="0"/>
              </a:spcBef>
              <a:spcAft>
                <a:spcPct val="0"/>
              </a:spcAft>
              <a:buClrTx/>
              <a:buSzTx/>
              <a:buFontTx/>
              <a:buNone/>
              <a:defRPr/>
            </a:pPr>
            <a:br>
              <a:rPr kumimoji="0" lang="en-US" altLang="zh-CN" sz="2000" b="1" i="0" u="none" strike="noStrike" kern="1200" cap="none" spc="150" normalizeH="0" baseline="0" noProof="1" smtClean="0">
                <a:ln>
                  <a:noFill/>
                </a:ln>
                <a:solidFill>
                  <a:srgbClr val="3611BF"/>
                </a:solidFill>
                <a:effectLst/>
                <a:uLnTx/>
                <a:uFillTx/>
                <a:latin typeface="+mn-ea"/>
                <a:ea typeface="+mn-ea"/>
                <a:cs typeface="+mn-cs"/>
              </a:rPr>
            </a:br>
            <a: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t>四、债务重组的会计处理具体应用</a:t>
            </a: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endParaRPr kumimoji="0" lang="zh-CN" altLang="en-US" sz="2000" b="1" i="0" u="none" strike="noStrike" kern="1200" cap="none" spc="150" normalizeH="0" baseline="0" noProof="1" smtClean="0">
              <a:ln>
                <a:noFill/>
              </a:ln>
              <a:solidFill>
                <a:srgbClr val="3611BF"/>
              </a:solidFill>
              <a:effectLst/>
              <a:uLnTx/>
              <a:uFillTx/>
              <a:latin typeface="+mn-ea"/>
              <a:ea typeface="+mn-ea"/>
              <a:cs typeface="+mn-cs"/>
            </a:endParaRPr>
          </a:p>
        </p:txBody>
      </p:sp>
      <p:sp>
        <p:nvSpPr>
          <p:cNvPr id="10243" name="Rectangle 3"/>
          <p:cNvSpPr>
            <a:spLocks noGrp="1" noChangeArrowheads="1"/>
          </p:cNvSpPr>
          <p:nvPr>
            <p:ph sz="quarter" idx="13"/>
          </p:nvPr>
        </p:nvSpPr>
        <p:spPr>
          <a:xfrm>
            <a:off x="962025" y="1635125"/>
            <a:ext cx="7219950" cy="2584450"/>
          </a:xfrm>
        </p:spPr>
        <p:txBody>
          <a:bodyPr vert="horz" wrap="square" lIns="101600" tIns="0" rIns="82550" bIns="0" numCol="1" anchor="t" anchorCtr="0" compatLnSpc="1"/>
          <a:lstStyle/>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rgbClr val="C00000"/>
                </a:solidFill>
                <a:effectLst/>
                <a:uLnTx/>
                <a:uFillTx/>
                <a:latin typeface="+mn-ea"/>
                <a:ea typeface="+mn-ea"/>
                <a:cs typeface="+mn-cs"/>
              </a:rPr>
              <a:t>(</a:t>
            </a: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一</a:t>
            </a:r>
            <a:r>
              <a:rPr kumimoji="0" lang="en-US" altLang="zh-CN" sz="1200" b="1" i="0" u="none" strike="noStrike" kern="1200" cap="none" spc="150" normalizeH="0" baseline="0" noProof="0" dirty="0">
                <a:ln>
                  <a:noFill/>
                </a:ln>
                <a:solidFill>
                  <a:srgbClr val="C00000"/>
                </a:solidFill>
                <a:effectLst/>
                <a:uLnTx/>
                <a:uFillTx/>
                <a:latin typeface="+mn-ea"/>
                <a:ea typeface="+mn-ea"/>
                <a:cs typeface="+mn-cs"/>
              </a:rPr>
              <a:t>)</a:t>
            </a: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以资产清偿债务</a:t>
            </a:r>
            <a:endParaRPr kumimoji="0" lang="en-US" altLang="zh-CN" sz="1200" b="1" i="0" u="none" strike="noStrike" kern="1200" cap="none" spc="150" normalizeH="0" baseline="0" noProof="0" dirty="0">
              <a:ln>
                <a:noFill/>
              </a:ln>
              <a:solidFill>
                <a:srgbClr val="C00000"/>
              </a:solidFill>
              <a:effectLst/>
              <a:uLnTx/>
              <a:uFillTx/>
              <a:latin typeface="+mn-ea"/>
              <a:ea typeface="+mn-ea"/>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在债务重组中</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企业以资产清偿债务的</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通常包括以金融资产清偿债务和以非</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金融资产清偿某项债务等方式。</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以金融资产清偿债务</a:t>
            </a: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4" name="TextBox 3"/>
          <p:cNvSpPr txBox="1"/>
          <p:nvPr/>
        </p:nvSpPr>
        <p:spPr>
          <a:xfrm>
            <a:off x="6660198" y="4443730"/>
            <a:ext cx="1801813" cy="369888"/>
          </a:xfrm>
          <a:prstGeom prst="rect">
            <a:avLst/>
          </a:prstGeom>
        </p:spPr>
        <p:style>
          <a:lnRef idx="1">
            <a:schemeClr val="accent4"/>
          </a:lnRef>
          <a:fillRef idx="2">
            <a:schemeClr val="accent4"/>
          </a:fillRef>
          <a:effectRef idx="1">
            <a:schemeClr val="accent4"/>
          </a:effectRef>
          <a:fontRef idx="minor">
            <a:schemeClr val="dk1"/>
          </a:fontRef>
        </p:style>
        <p:txBody>
          <a:bodyPr>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0" i="0" u="none" strike="noStrike" kern="1200" cap="none" spc="0" normalizeH="0" baseline="0" noProof="0" dirty="0">
                <a:ln>
                  <a:noFill/>
                </a:ln>
                <a:solidFill>
                  <a:schemeClr val="dk1"/>
                </a:solidFill>
                <a:effectLst/>
                <a:uLnTx/>
                <a:uFillTx/>
                <a:latin typeface="+mn-lt"/>
                <a:ea typeface="+mn-ea"/>
                <a:cs typeface="+mn-cs"/>
              </a:rPr>
              <a:t>教材例</a:t>
            </a:r>
            <a:r>
              <a:rPr kumimoji="0" lang="en-US" altLang="zh-CN" sz="1800" b="0" i="0" u="none" strike="noStrike" kern="1200" cap="none" spc="0" normalizeH="0" baseline="0" noProof="0" dirty="0">
                <a:ln>
                  <a:noFill/>
                </a:ln>
                <a:solidFill>
                  <a:schemeClr val="dk1"/>
                </a:solidFill>
                <a:effectLst/>
                <a:uLnTx/>
                <a:uFillTx/>
                <a:latin typeface="+mn-lt"/>
                <a:ea typeface="+mn-ea"/>
                <a:cs typeface="+mn-cs"/>
              </a:rPr>
              <a:t>11-1</a:t>
            </a:r>
            <a:endParaRPr kumimoji="0" lang="zh-CN" altLang="en-US" sz="1800" b="0" i="0" u="none" strike="noStrike" kern="1200" cap="none" spc="0" normalizeH="0" baseline="0" noProof="0" dirty="0">
              <a:ln>
                <a:noFill/>
              </a:ln>
              <a:solidFill>
                <a:schemeClr val="dk1"/>
              </a:solidFill>
              <a:effectLst/>
              <a:uLnTx/>
              <a:uFillTx/>
              <a:latin typeface="+mn-lt"/>
              <a:ea typeface="+mn-ea"/>
              <a:cs typeface="+mn-cs"/>
            </a:endParaRPr>
          </a:p>
        </p:txBody>
      </p:sp>
      <p:sp>
        <p:nvSpPr>
          <p:cNvPr id="7" name="矩形 6"/>
          <p:cNvSpPr/>
          <p:nvPr/>
        </p:nvSpPr>
        <p:spPr>
          <a:xfrm>
            <a:off x="3078163" y="325438"/>
            <a:ext cx="2870200" cy="460375"/>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400" b="1" i="0" u="none" strike="noStrike" kern="1200" cap="none" spc="20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第二节  债务重组 </a:t>
            </a: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graphicFrame>
        <p:nvGraphicFramePr>
          <p:cNvPr id="2" name="表格 1"/>
          <p:cNvGraphicFramePr/>
          <p:nvPr>
            <p:custDataLst>
              <p:tags r:id="rId1"/>
            </p:custDataLst>
          </p:nvPr>
        </p:nvGraphicFramePr>
        <p:xfrm>
          <a:off x="899795" y="2787650"/>
          <a:ext cx="7189470" cy="1575435"/>
        </p:xfrm>
        <a:graphic>
          <a:graphicData uri="http://schemas.openxmlformats.org/drawingml/2006/table">
            <a:tbl>
              <a:tblPr firstRow="1" bandRow="1">
                <a:tableStyleId>{5C22544A-7EE6-4342-B048-85BDC9FD1C3A}</a:tableStyleId>
              </a:tblPr>
              <a:tblGrid>
                <a:gridCol w="3394710"/>
                <a:gridCol w="3794760"/>
              </a:tblGrid>
              <a:tr h="309245">
                <a:tc>
                  <a:txBody>
                    <a:bodyPr/>
                    <a:p>
                      <a:pPr algn="ctr">
                        <a:buNone/>
                      </a:pPr>
                      <a:r>
                        <a:rPr lang="zh-CN" altLang="en-US" sz="1200">
                          <a:latin typeface="微软雅黑" panose="020B0503020204020204" pitchFamily="34" charset="-122"/>
                          <a:ea typeface="微软雅黑" panose="020B0503020204020204" pitchFamily="34" charset="-122"/>
                        </a:rPr>
                        <a:t>债权人会计处理</a:t>
                      </a:r>
                      <a:endParaRPr lang="zh-CN" altLang="en-US" sz="1200">
                        <a:latin typeface="微软雅黑" panose="020B0503020204020204" pitchFamily="34" charset="-122"/>
                        <a:ea typeface="微软雅黑" panose="020B0503020204020204" pitchFamily="34" charset="-122"/>
                      </a:endParaRPr>
                    </a:p>
                  </a:txBody>
                  <a:tcPr/>
                </a:tc>
                <a:tc>
                  <a:txBody>
                    <a:bodyPr/>
                    <a:p>
                      <a:pPr algn="ctr">
                        <a:buNone/>
                      </a:pPr>
                      <a:r>
                        <a:rPr lang="zh-CN" altLang="en-US" sz="1200">
                          <a:latin typeface="微软雅黑" panose="020B0503020204020204" pitchFamily="34" charset="-122"/>
                          <a:ea typeface="微软雅黑" panose="020B0503020204020204" pitchFamily="34" charset="-122"/>
                        </a:rPr>
                        <a:t>债务人会计处理</a:t>
                      </a:r>
                      <a:endParaRPr lang="zh-CN" altLang="en-US" sz="1200">
                        <a:latin typeface="微软雅黑" panose="020B0503020204020204" pitchFamily="34" charset="-122"/>
                        <a:ea typeface="微软雅黑" panose="020B0503020204020204" pitchFamily="34" charset="-122"/>
                      </a:endParaRPr>
                    </a:p>
                  </a:txBody>
                  <a:tcPr/>
                </a:tc>
              </a:tr>
              <a:tr h="1266190">
                <a:tc>
                  <a:txBody>
                    <a:bodyPr/>
                    <a:p>
                      <a:pPr>
                        <a:buNone/>
                      </a:pPr>
                      <a:r>
                        <a:rPr lang="zh-CN" altLang="en-US" sz="1200">
                          <a:latin typeface="微软雅黑" panose="020B0503020204020204" pitchFamily="34" charset="-122"/>
                          <a:ea typeface="微软雅黑" panose="020B0503020204020204" pitchFamily="34" charset="-122"/>
                        </a:rPr>
                        <a:t>借: 相关金融资产(公允价值为基础)</a:t>
                      </a:r>
                      <a:endParaRPr lang="zh-CN" altLang="en-US" sz="1200">
                        <a:latin typeface="微软雅黑" panose="020B0503020204020204" pitchFamily="34" charset="-122"/>
                        <a:ea typeface="微软雅黑" panose="020B0503020204020204" pitchFamily="34" charset="-122"/>
                      </a:endParaRPr>
                    </a:p>
                    <a:p>
                      <a:pPr>
                        <a:buNone/>
                      </a:pPr>
                      <a:r>
                        <a:rPr lang="zh-CN" altLang="en-US" sz="1200">
                          <a:latin typeface="微软雅黑" panose="020B0503020204020204" pitchFamily="34" charset="-122"/>
                          <a:ea typeface="微软雅黑" panose="020B0503020204020204" pitchFamily="34" charset="-122"/>
                        </a:rPr>
                        <a:t>         借或贷：投资收益(放弃债权的公允价值与其账面价值之差）</a:t>
                      </a:r>
                      <a:endParaRPr lang="zh-CN" altLang="en-US" sz="1200">
                        <a:latin typeface="微软雅黑" panose="020B0503020204020204" pitchFamily="34" charset="-122"/>
                        <a:ea typeface="微软雅黑" panose="020B0503020204020204" pitchFamily="34" charset="-122"/>
                      </a:endParaRPr>
                    </a:p>
                    <a:p>
                      <a:pPr>
                        <a:buNone/>
                      </a:pPr>
                      <a:r>
                        <a:rPr lang="zh-CN" altLang="en-US" sz="1200">
                          <a:latin typeface="微软雅黑" panose="020B0503020204020204" pitchFamily="34" charset="-122"/>
                          <a:ea typeface="微软雅黑" panose="020B0503020204020204" pitchFamily="34" charset="-122"/>
                        </a:rPr>
                        <a:t>       贷: 应收账款等放弃的债权(账面价值)</a:t>
                      </a:r>
                      <a:endParaRPr lang="zh-CN" altLang="en-US" sz="1200">
                        <a:latin typeface="微软雅黑" panose="020B0503020204020204" pitchFamily="34" charset="-122"/>
                        <a:ea typeface="微软雅黑" panose="020B0503020204020204" pitchFamily="34" charset="-122"/>
                      </a:endParaRPr>
                    </a:p>
                    <a:p>
                      <a:pPr>
                        <a:buNone/>
                      </a:pPr>
                      <a:endParaRPr lang="zh-CN" altLang="en-US" sz="1200">
                        <a:latin typeface="微软雅黑" panose="020B0503020204020204" pitchFamily="34" charset="-122"/>
                        <a:ea typeface="微软雅黑" panose="020B0503020204020204" pitchFamily="34" charset="-122"/>
                      </a:endParaRPr>
                    </a:p>
                  </a:txBody>
                  <a:tcPr/>
                </a:tc>
                <a:tc>
                  <a:txBody>
                    <a:bodyPr/>
                    <a:p>
                      <a:pPr>
                        <a:buNone/>
                      </a:pPr>
                      <a:r>
                        <a:rPr lang="zh-CN" altLang="en-US" sz="1200">
                          <a:latin typeface="微软雅黑" panose="020B0503020204020204" pitchFamily="34" charset="-122"/>
                          <a:ea typeface="微软雅黑" panose="020B0503020204020204" pitchFamily="34" charset="-122"/>
                          <a:cs typeface="微软雅黑" panose="020B0503020204020204" pitchFamily="34" charset="-122"/>
                        </a:rPr>
                        <a:t>  借: 应付账款等债务(账面价值)</a:t>
                      </a:r>
                      <a:endParaRPr lang="zh-CN" altLang="en-US" sz="1200">
                        <a:latin typeface="微软雅黑" panose="020B0503020204020204" pitchFamily="34" charset="-122"/>
                        <a:ea typeface="微软雅黑" panose="020B0503020204020204" pitchFamily="34" charset="-122"/>
                        <a:cs typeface="微软雅黑" panose="020B0503020204020204" pitchFamily="34" charset="-122"/>
                      </a:endParaRPr>
                    </a:p>
                    <a:p>
                      <a:pPr>
                        <a:buNone/>
                      </a:pPr>
                      <a:r>
                        <a:rPr lang="zh-CN" altLang="en-US" sz="1200">
                          <a:latin typeface="微软雅黑" panose="020B0503020204020204" pitchFamily="34" charset="-122"/>
                          <a:ea typeface="微软雅黑" panose="020B0503020204020204" pitchFamily="34" charset="-122"/>
                          <a:cs typeface="微软雅黑" panose="020B0503020204020204" pitchFamily="34" charset="-122"/>
                        </a:rPr>
                        <a:t>         贷: 出让的相关金融资产(账面价值)</a:t>
                      </a:r>
                      <a:endParaRPr lang="zh-CN" altLang="en-US" sz="1200">
                        <a:latin typeface="微软雅黑" panose="020B0503020204020204" pitchFamily="34" charset="-122"/>
                        <a:ea typeface="微软雅黑" panose="020B0503020204020204" pitchFamily="34" charset="-122"/>
                        <a:cs typeface="微软雅黑" panose="020B0503020204020204" pitchFamily="34" charset="-122"/>
                      </a:endParaRPr>
                    </a:p>
                    <a:p>
                      <a:pPr>
                        <a:buNone/>
                      </a:pPr>
                      <a:r>
                        <a:rPr lang="zh-CN" altLang="en-US" sz="1200">
                          <a:latin typeface="微软雅黑" panose="020B0503020204020204" pitchFamily="34" charset="-122"/>
                          <a:ea typeface="微软雅黑" panose="020B0503020204020204" pitchFamily="34" charset="-122"/>
                          <a:cs typeface="微软雅黑" panose="020B0503020204020204" pitchFamily="34" charset="-122"/>
                        </a:rPr>
                        <a:t>              投资收益（差额）</a:t>
                      </a:r>
                      <a:endParaRPr lang="zh-CN" altLang="en-US" sz="1200">
                        <a:latin typeface="微软雅黑" panose="020B0503020204020204" pitchFamily="34" charset="-122"/>
                        <a:ea typeface="微软雅黑" panose="020B0503020204020204" pitchFamily="34" charset="-122"/>
                        <a:cs typeface="微软雅黑" panose="020B0503020204020204" pitchFamily="34" charset="-122"/>
                      </a:endParaRPr>
                    </a:p>
                    <a:p>
                      <a:pPr>
                        <a:buNone/>
                      </a:pPr>
                      <a:r>
                        <a:rPr lang="zh-CN" altLang="en-US" sz="1200">
                          <a:latin typeface="微软雅黑" panose="020B0503020204020204" pitchFamily="34" charset="-122"/>
                          <a:ea typeface="微软雅黑" panose="020B0503020204020204" pitchFamily="34" charset="-122"/>
                          <a:cs typeface="微软雅黑" panose="020B0503020204020204" pitchFamily="34" charset="-122"/>
                        </a:rPr>
                        <a:t>如有累计在“其他综合收益”中的利得或损失, 也应结转至投资收益或“盈余公积” “利润分配“ 、 ”未分配利润” 等科目</a:t>
                      </a:r>
                      <a:endParaRPr lang="zh-CN" altLang="en-US" sz="1200">
                        <a:latin typeface="微软雅黑" panose="020B0503020204020204" pitchFamily="34" charset="-122"/>
                        <a:ea typeface="微软雅黑" panose="020B0503020204020204" pitchFamily="34" charset="-122"/>
                        <a:cs typeface="微软雅黑" panose="020B0503020204020204" pitchFamily="34" charset="-122"/>
                      </a:endParaRPr>
                    </a:p>
                  </a:txBody>
                  <a:tcPr/>
                </a:tc>
              </a:tr>
            </a:tbl>
          </a:graphicData>
        </a:graphic>
      </p:graphicFrame>
    </p:spTree>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Rectangle 2"/>
          <p:cNvSpPr>
            <a:spLocks noGrp="1" noChangeArrowheads="1"/>
          </p:cNvSpPr>
          <p:nvPr>
            <p:ph type="title"/>
          </p:nvPr>
        </p:nvSpPr>
        <p:spPr>
          <a:xfrm>
            <a:off x="962025" y="1058863"/>
            <a:ext cx="7219950" cy="542925"/>
          </a:xfrm>
        </p:spPr>
        <p:txBody>
          <a:bodyPr vert="horz" wrap="square" lIns="101600" tIns="38100" rIns="76200" bIns="38100" numCol="1" anchor="ctr" anchorCtr="0" compatLnSpc="1"/>
          <a:lstStyle/>
          <a:p>
            <a:pPr marL="0" marR="0" lvl="0" indent="0" algn="l" defTabSz="685800" rtl="0" eaLnBrk="0" fontAlgn="base" latinLnBrk="0" hangingPunct="0">
              <a:lnSpc>
                <a:spcPct val="120000"/>
              </a:lnSpc>
              <a:spcBef>
                <a:spcPct val="0"/>
              </a:spcBef>
              <a:spcAft>
                <a:spcPct val="0"/>
              </a:spcAft>
              <a:buClrTx/>
              <a:buSzTx/>
              <a:buFontTx/>
              <a:buNone/>
              <a:defRPr/>
            </a:pPr>
            <a:br>
              <a:rPr kumimoji="0" lang="en-US" altLang="zh-CN" sz="2000" b="1" i="0" u="none" strike="noStrike" kern="1200" cap="none" spc="150" normalizeH="0" baseline="0" noProof="1" smtClean="0">
                <a:ln>
                  <a:noFill/>
                </a:ln>
                <a:solidFill>
                  <a:srgbClr val="3611BF"/>
                </a:solidFill>
                <a:effectLst/>
                <a:uLnTx/>
                <a:uFillTx/>
                <a:latin typeface="+mn-ea"/>
                <a:ea typeface="+mn-ea"/>
                <a:cs typeface="+mn-cs"/>
              </a:rPr>
            </a:br>
            <a: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t>四、债务重组的会计处理具体应用</a:t>
            </a: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endParaRPr kumimoji="0" lang="zh-CN" altLang="en-US" sz="2000" b="1" i="0" u="none" strike="noStrike" kern="1200" cap="none" spc="150" normalizeH="0" baseline="0" noProof="1" smtClean="0">
              <a:ln>
                <a:noFill/>
              </a:ln>
              <a:solidFill>
                <a:srgbClr val="3611BF"/>
              </a:solidFill>
              <a:effectLst/>
              <a:uLnTx/>
              <a:uFillTx/>
              <a:latin typeface="+mn-ea"/>
              <a:ea typeface="+mn-ea"/>
              <a:cs typeface="+mn-cs"/>
            </a:endParaRPr>
          </a:p>
        </p:txBody>
      </p:sp>
      <p:sp>
        <p:nvSpPr>
          <p:cNvPr id="10243" name="Rectangle 3"/>
          <p:cNvSpPr>
            <a:spLocks noGrp="1" noChangeArrowheads="1"/>
          </p:cNvSpPr>
          <p:nvPr>
            <p:ph sz="quarter" idx="13"/>
          </p:nvPr>
        </p:nvSpPr>
        <p:spPr>
          <a:xfrm>
            <a:off x="903605" y="1491615"/>
            <a:ext cx="7219950" cy="2584450"/>
          </a:xfrm>
        </p:spPr>
        <p:txBody>
          <a:bodyPr vert="horz" wrap="square" lIns="101600" tIns="0" rIns="82550" bIns="0" numCol="1" anchor="t" anchorCtr="0" compatLnSpc="1"/>
          <a:lstStyle/>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rgbClr val="C00000"/>
                </a:solidFill>
                <a:effectLst/>
                <a:uLnTx/>
                <a:uFillTx/>
                <a:latin typeface="+mn-ea"/>
                <a:ea typeface="+mn-ea"/>
                <a:cs typeface="+mn-cs"/>
              </a:rPr>
              <a:t>(</a:t>
            </a: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一</a:t>
            </a:r>
            <a:r>
              <a:rPr kumimoji="0" lang="en-US" altLang="zh-CN" sz="1200" b="1" i="0" u="none" strike="noStrike" kern="1200" cap="none" spc="150" normalizeH="0" baseline="0" noProof="0" dirty="0">
                <a:ln>
                  <a:noFill/>
                </a:ln>
                <a:solidFill>
                  <a:srgbClr val="C00000"/>
                </a:solidFill>
                <a:effectLst/>
                <a:uLnTx/>
                <a:uFillTx/>
                <a:latin typeface="+mn-ea"/>
                <a:ea typeface="+mn-ea"/>
                <a:cs typeface="+mn-cs"/>
              </a:rPr>
              <a:t>)</a:t>
            </a: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以资产清偿债务</a:t>
            </a:r>
            <a:endParaRPr kumimoji="0" lang="en-US" altLang="zh-CN" sz="1200" b="1" i="0" u="none" strike="noStrike" kern="1200" cap="none" spc="150" normalizeH="0" baseline="0" noProof="0" dirty="0">
              <a:ln>
                <a:noFill/>
              </a:ln>
              <a:solidFill>
                <a:srgbClr val="C00000"/>
              </a:solidFill>
              <a:effectLst/>
              <a:uLnTx/>
              <a:uFillTx/>
              <a:latin typeface="+mn-ea"/>
              <a:ea typeface="+mn-ea"/>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在债务重组中</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企业以资产清偿债务的</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通常包括以金融资产清偿债务和以非</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金融资产清偿某项债务等方式。</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以非金融资产</a:t>
            </a: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清偿债务</a:t>
            </a:r>
            <a:endPar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4" name="TextBox 3"/>
          <p:cNvSpPr txBox="1"/>
          <p:nvPr/>
        </p:nvSpPr>
        <p:spPr>
          <a:xfrm>
            <a:off x="6230620" y="4515485"/>
            <a:ext cx="2232025" cy="368300"/>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0" i="0" u="none" strike="noStrike" kern="1200" cap="none" spc="0" normalizeH="0" baseline="0" noProof="0" dirty="0">
                <a:ln>
                  <a:noFill/>
                </a:ln>
                <a:solidFill>
                  <a:schemeClr val="dk1"/>
                </a:solidFill>
                <a:effectLst/>
                <a:uLnTx/>
                <a:uFillTx/>
                <a:latin typeface="+mn-lt"/>
                <a:ea typeface="+mn-ea"/>
                <a:cs typeface="+mn-cs"/>
              </a:rPr>
              <a:t>教材例</a:t>
            </a:r>
            <a:r>
              <a:rPr kumimoji="0" lang="en-US" altLang="zh-CN" sz="1800" b="0" i="0" u="none" strike="noStrike" kern="1200" cap="none" spc="0" normalizeH="0" baseline="0" noProof="0" dirty="0">
                <a:ln>
                  <a:noFill/>
                </a:ln>
                <a:solidFill>
                  <a:schemeClr val="dk1"/>
                </a:solidFill>
                <a:effectLst/>
                <a:uLnTx/>
                <a:uFillTx/>
                <a:latin typeface="+mn-lt"/>
                <a:ea typeface="+mn-ea"/>
                <a:cs typeface="+mn-cs"/>
              </a:rPr>
              <a:t>11-2</a:t>
            </a:r>
            <a:r>
              <a:rPr kumimoji="0" lang="zh-CN" altLang="en-US" sz="1800" b="0" i="0" u="none" strike="noStrike" kern="1200" cap="none" spc="0" normalizeH="0" baseline="0" noProof="0" dirty="0">
                <a:ln>
                  <a:noFill/>
                </a:ln>
                <a:solidFill>
                  <a:schemeClr val="dk1"/>
                </a:solidFill>
                <a:effectLst/>
                <a:uLnTx/>
                <a:uFillTx/>
                <a:latin typeface="+mn-lt"/>
                <a:ea typeface="+mn-ea"/>
                <a:cs typeface="+mn-cs"/>
              </a:rPr>
              <a:t>和</a:t>
            </a:r>
            <a:r>
              <a:rPr kumimoji="0" lang="en-US" altLang="zh-CN" sz="1800" b="0" i="0" u="none" strike="noStrike" kern="1200" cap="none" spc="0" normalizeH="0" baseline="0" noProof="0" dirty="0">
                <a:ln>
                  <a:noFill/>
                </a:ln>
                <a:solidFill>
                  <a:schemeClr val="dk1"/>
                </a:solidFill>
                <a:effectLst/>
                <a:uLnTx/>
                <a:uFillTx/>
                <a:latin typeface="+mn-lt"/>
                <a:ea typeface="+mn-ea"/>
                <a:cs typeface="+mn-cs"/>
              </a:rPr>
              <a:t>11-3</a:t>
            </a:r>
            <a:endParaRPr kumimoji="0" lang="en-US" altLang="zh-CN" sz="1800" b="0" i="0" u="none" strike="noStrike" kern="1200" cap="none" spc="0" normalizeH="0" baseline="0" noProof="0" dirty="0">
              <a:ln>
                <a:noFill/>
              </a:ln>
              <a:solidFill>
                <a:schemeClr val="dk1"/>
              </a:solidFill>
              <a:effectLst/>
              <a:uLnTx/>
              <a:uFillTx/>
              <a:latin typeface="+mn-lt"/>
              <a:ea typeface="+mn-ea"/>
              <a:cs typeface="+mn-cs"/>
            </a:endParaRPr>
          </a:p>
        </p:txBody>
      </p:sp>
      <p:sp>
        <p:nvSpPr>
          <p:cNvPr id="7" name="矩形 6"/>
          <p:cNvSpPr/>
          <p:nvPr/>
        </p:nvSpPr>
        <p:spPr>
          <a:xfrm>
            <a:off x="3078163" y="325438"/>
            <a:ext cx="2870200" cy="460375"/>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400" b="1" i="0" u="none" strike="noStrike" kern="1200" cap="none" spc="20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第二节  债务重组 </a:t>
            </a: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graphicFrame>
        <p:nvGraphicFramePr>
          <p:cNvPr id="2" name="表格 1"/>
          <p:cNvGraphicFramePr/>
          <p:nvPr>
            <p:custDataLst>
              <p:tags r:id="rId1"/>
            </p:custDataLst>
          </p:nvPr>
        </p:nvGraphicFramePr>
        <p:xfrm>
          <a:off x="1043940" y="2643505"/>
          <a:ext cx="5932805" cy="1823720"/>
        </p:xfrm>
        <a:graphic>
          <a:graphicData uri="http://schemas.openxmlformats.org/drawingml/2006/table">
            <a:tbl>
              <a:tblPr firstRow="1" bandRow="1">
                <a:effectLst/>
                <a:tableStyleId>{5940675A-B579-460E-94D1-54222C63F5DA}</a:tableStyleId>
              </a:tblPr>
              <a:tblGrid>
                <a:gridCol w="3420110"/>
                <a:gridCol w="2512695"/>
              </a:tblGrid>
              <a:tr h="274320">
                <a:tc>
                  <a:txBody>
                    <a:bodyPr/>
                    <a:p>
                      <a:pPr algn="ctr">
                        <a:buNone/>
                      </a:pPr>
                      <a:r>
                        <a:rPr lang="zh-CN" altLang="en-US" sz="1200" b="1">
                          <a:solidFill>
                            <a:sysClr val="window" lastClr="FFFFFF"/>
                          </a:solidFill>
                          <a:latin typeface="Calibri" panose="020F0502020204030204" pitchFamily="34" charset="0"/>
                          <a:ea typeface="宋体" panose="02010600030101010101" pitchFamily="2" charset="-122"/>
                        </a:rPr>
                        <a:t>债权人会计处理</a:t>
                      </a:r>
                      <a:endParaRPr lang="zh-CN" altLang="en-US" sz="1200" b="1">
                        <a:solidFill>
                          <a:sysClr val="window" lastClr="FFFFFF"/>
                        </a:solidFill>
                        <a:latin typeface="Calibri" panose="020F0502020204030204" pitchFamily="34" charset="0"/>
                        <a:ea typeface="宋体" panose="02010600030101010101" pitchFamily="2" charset="-122"/>
                      </a:endParaRP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solidFill>
                      <a:srgbClr val="4472C4"/>
                    </a:solidFill>
                  </a:tcPr>
                </a:tc>
                <a:tc>
                  <a:txBody>
                    <a:bodyPr/>
                    <a:p>
                      <a:pPr algn="ctr">
                        <a:buNone/>
                      </a:pPr>
                      <a:r>
                        <a:rPr lang="zh-CN" altLang="en-US" sz="1200" b="1">
                          <a:solidFill>
                            <a:sysClr val="window" lastClr="FFFFFF"/>
                          </a:solidFill>
                          <a:latin typeface="Calibri" panose="020F0502020204030204" pitchFamily="34" charset="0"/>
                          <a:ea typeface="宋体" panose="02010600030101010101" pitchFamily="2" charset="-122"/>
                        </a:rPr>
                        <a:t>债务人会计处理</a:t>
                      </a:r>
                      <a:endParaRPr lang="zh-CN" altLang="en-US" sz="1200" b="1">
                        <a:solidFill>
                          <a:sysClr val="window" lastClr="FFFFFF"/>
                        </a:solidFill>
                        <a:latin typeface="Calibri" panose="020F0502020204030204" pitchFamily="34" charset="0"/>
                        <a:ea typeface="宋体" panose="02010600030101010101" pitchFamily="2" charset="-122"/>
                      </a:endParaRP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solidFill>
                      <a:srgbClr val="4472C4"/>
                    </a:solidFill>
                  </a:tcPr>
                </a:tc>
              </a:tr>
              <a:tr h="1549400">
                <a:tc>
                  <a:txBody>
                    <a:bodyPr/>
                    <a:p>
                      <a:pPr algn="ctr">
                        <a:buNone/>
                      </a:pPr>
                      <a:r>
                        <a:rPr lang="zh-CN" altLang="en-US" sz="1200">
                          <a:solidFill>
                            <a:sysClr val="windowText" lastClr="000000"/>
                          </a:solidFill>
                          <a:latin typeface="微软雅黑" panose="020B0503020204020204" pitchFamily="34" charset="-122"/>
                          <a:ea typeface="微软雅黑" panose="020B0503020204020204" pitchFamily="34" charset="-122"/>
                          <a:cs typeface="微软雅黑" panose="020B0503020204020204" pitchFamily="34" charset="-122"/>
                        </a:rPr>
                        <a:t>借: 原材料等受让资产(放弃的债权公允价值+其他成本)</a:t>
                      </a:r>
                      <a:endParaRPr lang="zh-CN" altLang="en-US" sz="1200">
                        <a:latin typeface="微软雅黑" panose="020B0503020204020204" pitchFamily="34" charset="-122"/>
                        <a:ea typeface="微软雅黑" panose="020B0503020204020204" pitchFamily="34" charset="-122"/>
                        <a:cs typeface="微软雅黑" panose="020B0503020204020204" pitchFamily="34" charset="-122"/>
                      </a:endParaRPr>
                    </a:p>
                    <a:p>
                      <a:pPr algn="ctr">
                        <a:buNone/>
                      </a:pPr>
                      <a:r>
                        <a:rPr lang="zh-CN" altLang="en-US" sz="1200">
                          <a:solidFill>
                            <a:sysClr val="windowText" lastClr="000000"/>
                          </a:solidFill>
                          <a:latin typeface="微软雅黑" panose="020B0503020204020204" pitchFamily="34" charset="-122"/>
                          <a:ea typeface="微软雅黑" panose="020B0503020204020204" pitchFamily="34" charset="-122"/>
                          <a:cs typeface="微软雅黑" panose="020B0503020204020204" pitchFamily="34" charset="-122"/>
                        </a:rPr>
                        <a:t>         </a:t>
                      </a:r>
                      <a:endParaRPr lang="zh-CN" altLang="en-US" sz="1200">
                        <a:latin typeface="微软雅黑" panose="020B0503020204020204" pitchFamily="34" charset="-122"/>
                        <a:ea typeface="微软雅黑" panose="020B0503020204020204" pitchFamily="34" charset="-122"/>
                        <a:cs typeface="微软雅黑" panose="020B0503020204020204" pitchFamily="34" charset="-122"/>
                      </a:endParaRPr>
                    </a:p>
                    <a:p>
                      <a:pPr algn="ctr">
                        <a:buNone/>
                      </a:pPr>
                      <a:r>
                        <a:rPr lang="en-US" altLang="zh-CN" sz="1200">
                          <a:solidFill>
                            <a:sysClr val="windowText" lastClr="000000"/>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200" b="1">
                          <a:solidFill>
                            <a:sysClr val="windowText" lastClr="000000"/>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1200" b="1">
                          <a:solidFill>
                            <a:sysClr val="windowText" lastClr="000000"/>
                          </a:solidFill>
                          <a:latin typeface="微软雅黑" panose="020B0503020204020204" pitchFamily="34" charset="-122"/>
                          <a:ea typeface="微软雅黑" panose="020B0503020204020204" pitchFamily="34" charset="-122"/>
                          <a:cs typeface="微软雅黑" panose="020B0503020204020204" pitchFamily="34" charset="-122"/>
                        </a:rPr>
                        <a:t>借或贷：投资收益( 放弃债权的公允价值与其账面价值之差）</a:t>
                      </a:r>
                      <a:endParaRPr lang="zh-CN" altLang="en-US" sz="1200">
                        <a:latin typeface="微软雅黑" panose="020B0503020204020204" pitchFamily="34" charset="-122"/>
                        <a:ea typeface="微软雅黑" panose="020B0503020204020204" pitchFamily="34" charset="-122"/>
                        <a:cs typeface="微软雅黑" panose="020B0503020204020204" pitchFamily="34" charset="-122"/>
                      </a:endParaRPr>
                    </a:p>
                    <a:p>
                      <a:pPr algn="ctr">
                        <a:buNone/>
                      </a:pPr>
                      <a:r>
                        <a:rPr lang="zh-CN" altLang="en-US" sz="1200">
                          <a:solidFill>
                            <a:sysClr val="windowText" lastClr="000000"/>
                          </a:solidFill>
                          <a:latin typeface="微软雅黑" panose="020B0503020204020204" pitchFamily="34" charset="-122"/>
                          <a:ea typeface="微软雅黑" panose="020B0503020204020204" pitchFamily="34" charset="-122"/>
                          <a:cs typeface="微软雅黑" panose="020B0503020204020204" pitchFamily="34" charset="-122"/>
                        </a:rPr>
                        <a:t>贷: 应收账款等放弃的债权(账面价值)</a:t>
                      </a:r>
                      <a:endParaRPr lang="zh-CN" altLang="en-US" sz="1200">
                        <a:latin typeface="微软雅黑" panose="020B0503020204020204" pitchFamily="34" charset="-122"/>
                        <a:ea typeface="微软雅黑" panose="020B0503020204020204" pitchFamily="34" charset="-122"/>
                        <a:cs typeface="微软雅黑" panose="020B0503020204020204" pitchFamily="34" charset="-122"/>
                      </a:endParaRPr>
                    </a:p>
                    <a:p>
                      <a:pPr algn="ctr">
                        <a:buNone/>
                      </a:pPr>
                      <a:r>
                        <a:rPr lang="zh-CN" altLang="en-US" sz="1200">
                          <a:solidFill>
                            <a:sysClr val="windowText" lastClr="000000"/>
                          </a:solidFill>
                          <a:latin typeface="微软雅黑" panose="020B0503020204020204" pitchFamily="34" charset="-122"/>
                          <a:ea typeface="微软雅黑" panose="020B0503020204020204" pitchFamily="34" charset="-122"/>
                          <a:cs typeface="微软雅黑" panose="020B0503020204020204" pitchFamily="34" charset="-122"/>
                        </a:rPr>
                        <a:t>             银行存款等（其他成本）</a:t>
                      </a:r>
                      <a:endParaRPr lang="zh-CN" altLang="en-US" sz="1200">
                        <a:solidFill>
                          <a:sysClr val="windowText" lastClr="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solidFill>
                      <a:srgbClr val="4472C4">
                        <a:tint val="40000"/>
                      </a:srgbClr>
                    </a:solidFill>
                  </a:tcPr>
                </a:tc>
                <a:tc>
                  <a:txBody>
                    <a:bodyPr/>
                    <a:p>
                      <a:pPr>
                        <a:lnSpc>
                          <a:spcPct val="114000"/>
                        </a:lnSpc>
                      </a:pPr>
                      <a:r>
                        <a:rPr lang="zh-CN" altLang="en-US" sz="1200" dirty="0">
                          <a:solidFill>
                            <a:sysClr val="windowText" lastClr="000000"/>
                          </a:solidFill>
                          <a:latin typeface="微软雅黑" panose="020B0503020204020204" pitchFamily="34" charset="-122"/>
                          <a:ea typeface="微软雅黑" panose="020B0503020204020204" pitchFamily="34" charset="-122"/>
                          <a:sym typeface="宋体" panose="02010600030101010101" pitchFamily="2" charset="-122"/>
                        </a:rPr>
                        <a:t>借: 应付账款等债务(账面价值)</a:t>
                      </a:r>
                      <a:r>
                        <a:rPr lang="en-US" altLang="zh-CN" sz="1200" b="1" dirty="0">
                          <a:solidFill>
                            <a:srgbClr val="FF0000"/>
                          </a:solidFill>
                          <a:latin typeface="微软雅黑" panose="020B0503020204020204" pitchFamily="34" charset="-122"/>
                          <a:ea typeface="微软雅黑" panose="020B0503020204020204" pitchFamily="34" charset="-122"/>
                          <a:sym typeface="+mn-ea"/>
                        </a:rPr>
                        <a:t> </a:t>
                      </a:r>
                      <a:endParaRPr lang="en-US" altLang="zh-CN" sz="1200" b="1" dirty="0">
                        <a:solidFill>
                          <a:srgbClr val="FF0000"/>
                        </a:solidFill>
                        <a:latin typeface="微软雅黑" panose="020B0503020204020204" pitchFamily="34" charset="-122"/>
                        <a:ea typeface="微软雅黑" panose="020B0503020204020204" pitchFamily="34" charset="-122"/>
                        <a:sym typeface="+mn-ea"/>
                      </a:endParaRPr>
                    </a:p>
                    <a:p>
                      <a:pPr marL="0" indent="0">
                        <a:lnSpc>
                          <a:spcPct val="114000"/>
                        </a:lnSpc>
                        <a:buNone/>
                      </a:pPr>
                      <a:r>
                        <a:rPr lang="en-US" altLang="zh-CN" sz="1200" b="1" dirty="0">
                          <a:solidFill>
                            <a:srgbClr val="FF0000"/>
                          </a:solidFill>
                          <a:latin typeface="微软雅黑" panose="020B0503020204020204" pitchFamily="34" charset="-122"/>
                          <a:ea typeface="微软雅黑" panose="020B0503020204020204" pitchFamily="34" charset="-122"/>
                          <a:sym typeface="+mn-ea"/>
                        </a:rPr>
                        <a:t>   </a:t>
                      </a:r>
                      <a:r>
                        <a:rPr lang="zh-CN" altLang="en-US" sz="1200" dirty="0">
                          <a:solidFill>
                            <a:sysClr val="windowText" lastClr="000000"/>
                          </a:solidFill>
                          <a:latin typeface="微软雅黑" panose="020B0503020204020204" pitchFamily="34" charset="-122"/>
                          <a:ea typeface="微软雅黑" panose="020B0503020204020204" pitchFamily="34" charset="-122"/>
                          <a:sym typeface="宋体" panose="02010600030101010101" pitchFamily="2" charset="-122"/>
                        </a:rPr>
                        <a:t>  其他收益(差额, 也可能在贷方)</a:t>
                      </a:r>
                      <a:endParaRPr lang="zh-CN" altLang="en-US" sz="1200" dirty="0">
                        <a:latin typeface="微软雅黑" panose="020B0503020204020204" pitchFamily="34" charset="-122"/>
                        <a:ea typeface="微软雅黑" panose="020B0503020204020204" pitchFamily="34" charset="-122"/>
                        <a:sym typeface="宋体" panose="02010600030101010101" pitchFamily="2" charset="-122"/>
                      </a:endParaRPr>
                    </a:p>
                    <a:p>
                      <a:pPr marL="0" algn="l">
                        <a:lnSpc>
                          <a:spcPct val="114000"/>
                        </a:lnSpc>
                        <a:buClrTx/>
                        <a:buSzTx/>
                        <a:buNone/>
                      </a:pPr>
                      <a:r>
                        <a:rPr lang="zh-CN" altLang="en-US" sz="1200" dirty="0">
                          <a:solidFill>
                            <a:sysClr val="windowText" lastClr="000000"/>
                          </a:solidFill>
                          <a:latin typeface="微软雅黑" panose="020B0503020204020204" pitchFamily="34" charset="-122"/>
                          <a:ea typeface="微软雅黑" panose="020B0503020204020204" pitchFamily="34" charset="-122"/>
                          <a:sym typeface="宋体" panose="02010600030101010101" pitchFamily="2" charset="-122"/>
                        </a:rPr>
                        <a:t> </a:t>
                      </a:r>
                      <a:r>
                        <a:rPr lang="en-US" altLang="zh-CN" sz="1200" dirty="0">
                          <a:solidFill>
                            <a:sysClr val="windowText" lastClr="000000"/>
                          </a:solidFill>
                          <a:latin typeface="微软雅黑" panose="020B0503020204020204" pitchFamily="34" charset="-122"/>
                          <a:ea typeface="微软雅黑" panose="020B0503020204020204" pitchFamily="34" charset="-122"/>
                          <a:sym typeface="+mn-ea"/>
                        </a:rPr>
                        <a:t> </a:t>
                      </a:r>
                      <a:r>
                        <a:rPr lang="zh-CN" altLang="en-US" sz="1200" dirty="0">
                          <a:solidFill>
                            <a:sysClr val="windowText" lastClr="000000"/>
                          </a:solidFill>
                          <a:latin typeface="微软雅黑" panose="020B0503020204020204" pitchFamily="34" charset="-122"/>
                          <a:ea typeface="微软雅黑" panose="020B0503020204020204" pitchFamily="34" charset="-122"/>
                          <a:sym typeface="宋体" panose="02010600030101010101" pitchFamily="2" charset="-122"/>
                        </a:rPr>
                        <a:t>贷: 原材料等(账面价值)</a:t>
                      </a:r>
                      <a:endParaRPr lang="zh-CN" altLang="en-US" sz="1200" dirty="0">
                        <a:latin typeface="微软雅黑" panose="020B0503020204020204" pitchFamily="34" charset="-122"/>
                        <a:ea typeface="微软雅黑" panose="020B0503020204020204" pitchFamily="34" charset="-122"/>
                      </a:endParaRPr>
                    </a:p>
                    <a:p>
                      <a:pPr marL="0" algn="l">
                        <a:lnSpc>
                          <a:spcPct val="114000"/>
                        </a:lnSpc>
                        <a:buClrTx/>
                        <a:buSzTx/>
                        <a:buNone/>
                      </a:pPr>
                      <a:r>
                        <a:rPr lang="zh-CN" altLang="en-US" sz="1200" dirty="0">
                          <a:solidFill>
                            <a:sysClr val="windowText" lastClr="000000"/>
                          </a:solidFill>
                          <a:latin typeface="微软雅黑" panose="020B0503020204020204" pitchFamily="34" charset="-122"/>
                          <a:ea typeface="微软雅黑" panose="020B0503020204020204" pitchFamily="34" charset="-122"/>
                          <a:sym typeface="宋体" panose="02010600030101010101" pitchFamily="2" charset="-122"/>
                        </a:rPr>
                        <a:t>        银行存款等(其他成本)</a:t>
                      </a:r>
                      <a:endParaRPr lang="zh-CN" altLang="en-US" sz="1200" dirty="0">
                        <a:latin typeface="微软雅黑" panose="020B0503020204020204" pitchFamily="34" charset="-122"/>
                        <a:ea typeface="微软雅黑" panose="020B0503020204020204" pitchFamily="34" charset="-122"/>
                        <a:sym typeface="宋体" panose="02010600030101010101" pitchFamily="2" charset="-122"/>
                      </a:endParaRPr>
                    </a:p>
                    <a:p>
                      <a:pPr marL="0" algn="l">
                        <a:lnSpc>
                          <a:spcPct val="114000"/>
                        </a:lnSpc>
                        <a:buClrTx/>
                        <a:buSzTx/>
                        <a:buNone/>
                      </a:pPr>
                      <a:r>
                        <a:rPr lang="zh-CN" altLang="en-US" sz="1200" b="0" dirty="0">
                          <a:solidFill>
                            <a:sysClr val="windowText" lastClr="000000"/>
                          </a:solidFill>
                          <a:latin typeface="微软雅黑" panose="020B0503020204020204" pitchFamily="34" charset="-122"/>
                          <a:ea typeface="微软雅黑" panose="020B0503020204020204" pitchFamily="34" charset="-122"/>
                          <a:sym typeface="宋体" panose="02010600030101010101" pitchFamily="2" charset="-122"/>
                        </a:rPr>
                        <a:t>债务人以日常活动产出的商品或服务清偿债务的，</a:t>
                      </a:r>
                      <a:r>
                        <a:rPr lang="zh-CN" altLang="en-US" sz="1200" b="1" dirty="0">
                          <a:solidFill>
                            <a:sysClr val="windowText" lastClr="000000"/>
                          </a:solidFill>
                          <a:latin typeface="微软雅黑" panose="020B0503020204020204" pitchFamily="34" charset="-122"/>
                          <a:ea typeface="微软雅黑" panose="020B0503020204020204" pitchFamily="34" charset="-122"/>
                          <a:sym typeface="宋体" panose="02010600030101010101" pitchFamily="2" charset="-122"/>
                        </a:rPr>
                        <a:t>不应按收人准则确认为商品或服务的销售处理</a:t>
                      </a:r>
                      <a:endParaRPr lang="zh-CN" altLang="en-US" sz="1200" b="1" dirty="0">
                        <a:solidFill>
                          <a:sysClr val="windowText" lastClr="000000"/>
                        </a:solidFill>
                        <a:latin typeface="微软雅黑" panose="020B0503020204020204" pitchFamily="34" charset="-122"/>
                        <a:ea typeface="微软雅黑" panose="020B0503020204020204" pitchFamily="34" charset="-122"/>
                        <a:sym typeface="宋体" panose="02010600030101010101" pitchFamily="2" charset="-122"/>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solidFill>
                      <a:srgbClr val="4472C4">
                        <a:tint val="40000"/>
                      </a:srgbClr>
                    </a:solidFill>
                  </a:tcPr>
                </a:tc>
              </a:tr>
            </a:tbl>
          </a:graphicData>
        </a:graphic>
      </p:graphicFrame>
    </p:spTree>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Rectangle 2"/>
          <p:cNvSpPr>
            <a:spLocks noGrp="1" noChangeArrowheads="1"/>
          </p:cNvSpPr>
          <p:nvPr>
            <p:ph type="title"/>
          </p:nvPr>
        </p:nvSpPr>
        <p:spPr>
          <a:xfrm>
            <a:off x="962025" y="1058863"/>
            <a:ext cx="7219950" cy="542925"/>
          </a:xfrm>
        </p:spPr>
        <p:txBody>
          <a:bodyPr vert="horz" wrap="square" lIns="101600" tIns="38100" rIns="76200" bIns="38100" numCol="1" anchor="ctr" anchorCtr="0" compatLnSpc="1"/>
          <a:lstStyle/>
          <a:p>
            <a:pPr marL="0" marR="0" lvl="0" indent="0" algn="l" defTabSz="685800" rtl="0" eaLnBrk="0" fontAlgn="base" latinLnBrk="0" hangingPunct="0">
              <a:lnSpc>
                <a:spcPct val="120000"/>
              </a:lnSpc>
              <a:spcBef>
                <a:spcPct val="0"/>
              </a:spcBef>
              <a:spcAft>
                <a:spcPct val="0"/>
              </a:spcAft>
              <a:buClrTx/>
              <a:buSzTx/>
              <a:buFontTx/>
              <a:buNone/>
              <a:defRPr/>
            </a:pPr>
            <a:br>
              <a:rPr kumimoji="0" lang="en-US" altLang="zh-CN" sz="2000" b="1" i="0" u="none" strike="noStrike" kern="1200" cap="none" spc="150" normalizeH="0" baseline="0" noProof="1" smtClean="0">
                <a:ln>
                  <a:noFill/>
                </a:ln>
                <a:solidFill>
                  <a:srgbClr val="3611BF"/>
                </a:solidFill>
                <a:effectLst/>
                <a:uLnTx/>
                <a:uFillTx/>
                <a:latin typeface="+mn-ea"/>
                <a:ea typeface="+mn-ea"/>
                <a:cs typeface="+mn-cs"/>
              </a:rPr>
            </a:br>
            <a: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t>四、债务重组的会计处理具体应用</a:t>
            </a: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endParaRPr kumimoji="0" lang="zh-CN" altLang="en-US" sz="2000" b="1" i="0" u="none" strike="noStrike" kern="1200" cap="none" spc="150" normalizeH="0" baseline="0" noProof="1" smtClean="0">
              <a:ln>
                <a:noFill/>
              </a:ln>
              <a:solidFill>
                <a:srgbClr val="3611BF"/>
              </a:solidFill>
              <a:effectLst/>
              <a:uLnTx/>
              <a:uFillTx/>
              <a:latin typeface="+mn-ea"/>
              <a:ea typeface="+mn-ea"/>
              <a:cs typeface="+mn-cs"/>
            </a:endParaRPr>
          </a:p>
        </p:txBody>
      </p:sp>
      <p:sp>
        <p:nvSpPr>
          <p:cNvPr id="10243" name="Rectangle 3"/>
          <p:cNvSpPr>
            <a:spLocks noGrp="1" noChangeArrowheads="1"/>
          </p:cNvSpPr>
          <p:nvPr>
            <p:ph sz="quarter" idx="13"/>
          </p:nvPr>
        </p:nvSpPr>
        <p:spPr>
          <a:xfrm>
            <a:off x="962025" y="1635125"/>
            <a:ext cx="7219950" cy="2584450"/>
          </a:xfrm>
        </p:spPr>
        <p:txBody>
          <a:bodyPr vert="horz" wrap="square" lIns="101600" tIns="0" rIns="82550" bIns="0" numCol="1" anchor="t" anchorCtr="0" compatLnSpc="1"/>
          <a:lstStyle/>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rgbClr val="C00000"/>
                </a:solidFill>
                <a:effectLst/>
                <a:uLnTx/>
                <a:uFillTx/>
                <a:latin typeface="+mn-ea"/>
                <a:ea typeface="+mn-ea"/>
                <a:cs typeface="+mn-cs"/>
              </a:rPr>
              <a:t>(</a:t>
            </a: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二</a:t>
            </a:r>
            <a:r>
              <a:rPr kumimoji="0" lang="en-US" altLang="zh-CN" sz="1200" b="1" i="0" u="none" strike="noStrike" kern="1200" cap="none" spc="150" normalizeH="0" baseline="0" noProof="0" dirty="0">
                <a:ln>
                  <a:noFill/>
                </a:ln>
                <a:solidFill>
                  <a:srgbClr val="C00000"/>
                </a:solidFill>
                <a:effectLst/>
                <a:uLnTx/>
                <a:uFillTx/>
                <a:latin typeface="+mn-ea"/>
                <a:ea typeface="+mn-ea"/>
                <a:cs typeface="+mn-cs"/>
              </a:rPr>
              <a:t>)</a:t>
            </a: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债务转为权益工具</a:t>
            </a:r>
            <a:endParaRPr kumimoji="0" lang="en-US" altLang="zh-CN" sz="1200" b="1" i="0" u="none" strike="noStrike" kern="1200" cap="none" spc="150" normalizeH="0" baseline="0" noProof="0" dirty="0">
              <a:ln>
                <a:noFill/>
              </a:ln>
              <a:solidFill>
                <a:srgbClr val="C00000"/>
              </a:solidFill>
              <a:effectLst/>
              <a:uLnTx/>
              <a:uFillTx/>
              <a:latin typeface="+mn-ea"/>
              <a:ea typeface="+mn-ea"/>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6" name="矩形 5"/>
          <p:cNvSpPr/>
          <p:nvPr/>
        </p:nvSpPr>
        <p:spPr>
          <a:xfrm>
            <a:off x="3078163" y="325438"/>
            <a:ext cx="2870200" cy="460375"/>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400" b="1" i="0" u="none" strike="noStrike" kern="1200" cap="none" spc="20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第二节  债务重组 </a:t>
            </a: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graphicFrame>
        <p:nvGraphicFramePr>
          <p:cNvPr id="4" name="表格 3"/>
          <p:cNvGraphicFramePr/>
          <p:nvPr>
            <p:custDataLst>
              <p:tags r:id="rId1"/>
            </p:custDataLst>
          </p:nvPr>
        </p:nvGraphicFramePr>
        <p:xfrm>
          <a:off x="1187450" y="1875155"/>
          <a:ext cx="6176010" cy="2560955"/>
        </p:xfrm>
        <a:graphic>
          <a:graphicData uri="http://schemas.openxmlformats.org/drawingml/2006/table">
            <a:tbl>
              <a:tblPr firstRow="1" bandRow="1">
                <a:effectLst/>
                <a:tableStyleId>{5940675A-B579-460E-94D1-54222C63F5DA}</a:tableStyleId>
              </a:tblPr>
              <a:tblGrid>
                <a:gridCol w="3039745"/>
                <a:gridCol w="3136265"/>
              </a:tblGrid>
              <a:tr h="274320">
                <a:tc>
                  <a:txBody>
                    <a:bodyPr/>
                    <a:p>
                      <a:pPr algn="ctr">
                        <a:buNone/>
                      </a:pPr>
                      <a:r>
                        <a:rPr lang="zh-CN" altLang="en-US" sz="1200" b="1">
                          <a:solidFill>
                            <a:sysClr val="window" lastClr="FFFFFF"/>
                          </a:solidFill>
                          <a:latin typeface="Calibri" panose="020F0502020204030204" pitchFamily="34" charset="0"/>
                          <a:ea typeface="宋体" panose="02010600030101010101" pitchFamily="2" charset="-122"/>
                          <a:sym typeface="宋体" panose="02010600030101010101" pitchFamily="2" charset="-122"/>
                        </a:rPr>
                        <a:t>债权人会计处理</a:t>
                      </a:r>
                      <a:endParaRPr lang="zh-CN" altLang="en-US" sz="1200" b="1">
                        <a:solidFill>
                          <a:sysClr val="window" lastClr="FFFFFF"/>
                        </a:solidFill>
                        <a:latin typeface="Calibri" panose="020F0502020204030204" pitchFamily="34" charset="0"/>
                        <a:ea typeface="宋体" panose="02010600030101010101" pitchFamily="2" charset="-122"/>
                        <a:sym typeface="宋体" panose="02010600030101010101" pitchFamily="2" charset="-122"/>
                      </a:endParaRP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solidFill>
                      <a:srgbClr val="4472C4"/>
                    </a:solidFill>
                  </a:tcPr>
                </a:tc>
                <a:tc>
                  <a:txBody>
                    <a:bodyPr/>
                    <a:p>
                      <a:pPr algn="ctr">
                        <a:buNone/>
                      </a:pPr>
                      <a:r>
                        <a:rPr lang="zh-CN" altLang="en-US" sz="1200" b="1">
                          <a:solidFill>
                            <a:sysClr val="window" lastClr="FFFFFF"/>
                          </a:solidFill>
                          <a:latin typeface="Calibri" panose="020F0502020204030204" pitchFamily="34" charset="0"/>
                          <a:ea typeface="宋体" panose="02010600030101010101" pitchFamily="2" charset="-122"/>
                        </a:rPr>
                        <a:t>债务人会计处理</a:t>
                      </a:r>
                      <a:endParaRPr lang="zh-CN" altLang="en-US" sz="1200" b="1">
                        <a:solidFill>
                          <a:sysClr val="window" lastClr="FFFFFF"/>
                        </a:solidFill>
                        <a:latin typeface="Calibri" panose="020F0502020204030204" pitchFamily="34" charset="0"/>
                        <a:ea typeface="宋体" panose="02010600030101010101" pitchFamily="2" charset="-122"/>
                      </a:endParaRP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solidFill>
                      <a:srgbClr val="4472C4"/>
                    </a:solidFill>
                  </a:tcPr>
                </a:tc>
              </a:tr>
              <a:tr h="2286635">
                <a:tc>
                  <a:txBody>
                    <a:bodyPr/>
                    <a:p>
                      <a:pPr algn="ctr">
                        <a:buNone/>
                      </a:pPr>
                      <a:r>
                        <a:rPr lang="zh-CN" altLang="en-US" sz="1200" b="1">
                          <a:solidFill>
                            <a:sysClr val="windowText" lastClr="000000"/>
                          </a:solidFill>
                          <a:latin typeface="微软雅黑" panose="020B0503020204020204" pitchFamily="34" charset="-122"/>
                          <a:ea typeface="微软雅黑" panose="020B0503020204020204" pitchFamily="34" charset="-122"/>
                          <a:cs typeface="微软雅黑" panose="020B0503020204020204" pitchFamily="34" charset="-122"/>
                        </a:rPr>
                        <a:t>①如果债权转为长期股权投资</a:t>
                      </a:r>
                      <a:endParaRPr lang="zh-CN" altLang="en-US" sz="1200" b="1">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buNone/>
                      </a:pPr>
                      <a:r>
                        <a:rPr lang="zh-CN" altLang="en-US" sz="1200">
                          <a:solidFill>
                            <a:sysClr val="windowText" lastClr="000000"/>
                          </a:solidFill>
                          <a:latin typeface="微软雅黑" panose="020B0503020204020204" pitchFamily="34" charset="-122"/>
                          <a:ea typeface="微软雅黑" panose="020B0503020204020204" pitchFamily="34" charset="-122"/>
                          <a:cs typeface="微软雅黑" panose="020B0503020204020204" pitchFamily="34" charset="-122"/>
                        </a:rPr>
                        <a:t> 借:长期股权投资(放弃的债权公允价值+其他成本)</a:t>
                      </a:r>
                      <a:endParaRPr lang="zh-CN" altLang="en-US" sz="1200">
                        <a:solidFill>
                          <a:sysClr val="windowText" lastClr="000000"/>
                        </a:solidFill>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buNone/>
                      </a:pPr>
                      <a:r>
                        <a:rPr lang="zh-CN" altLang="en-US" sz="1200">
                          <a:solidFill>
                            <a:sysClr val="windowText" lastClr="000000"/>
                          </a:solidFill>
                          <a:latin typeface="微软雅黑" panose="020B0503020204020204" pitchFamily="34" charset="-122"/>
                          <a:ea typeface="微软雅黑" panose="020B0503020204020204" pitchFamily="34" charset="-122"/>
                          <a:cs typeface="微软雅黑" panose="020B0503020204020204" pitchFamily="34" charset="-122"/>
                        </a:rPr>
                        <a:t>        借或贷：投资收益(差额)           （放弃债权的公允价值与其账面价值之</a:t>
                      </a:r>
                      <a:r>
                        <a:rPr lang="zh-CN" altLang="en-US" sz="1200">
                          <a:solidFill>
                            <a:sysClr val="windowText" lastClr="000000"/>
                          </a:solidFill>
                          <a:latin typeface="微软雅黑" panose="020B0503020204020204" pitchFamily="34" charset="-122"/>
                          <a:ea typeface="微软雅黑" panose="020B0503020204020204" pitchFamily="34" charset="-122"/>
                          <a:cs typeface="微软雅黑" panose="020B0503020204020204" pitchFamily="34" charset="-122"/>
                        </a:rPr>
                        <a:t>差）</a:t>
                      </a:r>
                      <a:endParaRPr lang="zh-CN" altLang="en-US" sz="1200">
                        <a:latin typeface="微软雅黑" panose="020B0503020204020204" pitchFamily="34" charset="-122"/>
                        <a:ea typeface="微软雅黑" panose="020B0503020204020204" pitchFamily="34" charset="-122"/>
                        <a:cs typeface="微软雅黑" panose="020B0503020204020204" pitchFamily="34" charset="-122"/>
                      </a:endParaRPr>
                    </a:p>
                    <a:p>
                      <a:pPr algn="l">
                        <a:buNone/>
                      </a:pPr>
                      <a:r>
                        <a:rPr lang="zh-CN" altLang="en-US" sz="1200">
                          <a:solidFill>
                            <a:sysClr val="windowText" lastClr="000000"/>
                          </a:solidFill>
                          <a:latin typeface="微软雅黑" panose="020B0503020204020204" pitchFamily="34" charset="-122"/>
                          <a:ea typeface="微软雅黑" panose="020B0503020204020204" pitchFamily="34" charset="-122"/>
                          <a:cs typeface="微软雅黑" panose="020B0503020204020204" pitchFamily="34" charset="-122"/>
                        </a:rPr>
                        <a:t>       贷: 应收账款等放弃的债权(账面价值)</a:t>
                      </a:r>
                      <a:endParaRPr lang="zh-CN" altLang="en-US" sz="1200">
                        <a:latin typeface="微软雅黑" panose="020B0503020204020204" pitchFamily="34" charset="-122"/>
                        <a:ea typeface="微软雅黑" panose="020B0503020204020204" pitchFamily="34" charset="-122"/>
                        <a:cs typeface="微软雅黑" panose="020B0503020204020204" pitchFamily="34" charset="-122"/>
                      </a:endParaRPr>
                    </a:p>
                    <a:p>
                      <a:pPr algn="l">
                        <a:buNone/>
                      </a:pPr>
                      <a:r>
                        <a:rPr lang="zh-CN" altLang="en-US" sz="1200">
                          <a:solidFill>
                            <a:sysClr val="windowText" lastClr="000000"/>
                          </a:solidFill>
                          <a:latin typeface="微软雅黑" panose="020B0503020204020204" pitchFamily="34" charset="-122"/>
                          <a:ea typeface="微软雅黑" panose="020B0503020204020204" pitchFamily="34" charset="-122"/>
                          <a:cs typeface="微软雅黑" panose="020B0503020204020204" pitchFamily="34" charset="-122"/>
                        </a:rPr>
                        <a:t>             银行存款等（其他成本））</a:t>
                      </a:r>
                      <a:endParaRPr lang="zh-CN" altLang="en-US" sz="1200">
                        <a:latin typeface="微软雅黑" panose="020B0503020204020204" pitchFamily="34" charset="-122"/>
                        <a:ea typeface="微软雅黑" panose="020B0503020204020204" pitchFamily="34" charset="-122"/>
                        <a:cs typeface="微软雅黑" panose="020B0503020204020204" pitchFamily="34" charset="-122"/>
                      </a:endParaRPr>
                    </a:p>
                    <a:p>
                      <a:pPr algn="ctr">
                        <a:buNone/>
                      </a:pPr>
                      <a:r>
                        <a:rPr lang="zh-CN" altLang="en-US" sz="1200" b="1">
                          <a:solidFill>
                            <a:sysClr val="windowText" lastClr="000000"/>
                          </a:solidFill>
                          <a:latin typeface="微软雅黑" panose="020B0503020204020204" pitchFamily="34" charset="-122"/>
                          <a:ea typeface="微软雅黑" panose="020B0503020204020204" pitchFamily="34" charset="-122"/>
                          <a:cs typeface="微软雅黑" panose="020B0503020204020204" pitchFamily="34" charset="-122"/>
                        </a:rPr>
                        <a:t>②如果债权转为其他权益工具投资</a:t>
                      </a:r>
                      <a:endParaRPr lang="zh-CN" altLang="en-US" sz="1200" b="1">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buNone/>
                      </a:pPr>
                      <a:r>
                        <a:rPr lang="zh-CN" altLang="en-US" sz="1200">
                          <a:solidFill>
                            <a:sysClr val="windowText" lastClr="000000"/>
                          </a:solidFill>
                          <a:latin typeface="微软雅黑" panose="020B0503020204020204" pitchFamily="34" charset="-122"/>
                          <a:ea typeface="微软雅黑" panose="020B0503020204020204" pitchFamily="34" charset="-122"/>
                          <a:cs typeface="微软雅黑" panose="020B0503020204020204" pitchFamily="34" charset="-122"/>
                        </a:rPr>
                        <a:t>  借:其他</a:t>
                      </a:r>
                      <a:r>
                        <a:rPr lang="zh-CN" altLang="en-US" sz="1200">
                          <a:solidFill>
                            <a:sysClr val="windowText" lastClr="000000"/>
                          </a:solidFill>
                          <a:latin typeface="微软雅黑" panose="020B0503020204020204" pitchFamily="34" charset="-122"/>
                          <a:ea typeface="微软雅黑" panose="020B0503020204020204" pitchFamily="34" charset="-122"/>
                          <a:cs typeface="微软雅黑" panose="020B0503020204020204" pitchFamily="34" charset="-122"/>
                        </a:rPr>
                        <a:t>权益工具投资（公允价值为基础）</a:t>
                      </a:r>
                      <a:endParaRPr lang="zh-CN" altLang="en-US" sz="1200">
                        <a:solidFill>
                          <a:sysClr val="windowText" lastClr="000000"/>
                        </a:solidFill>
                        <a:latin typeface="微软雅黑" panose="020B0503020204020204" pitchFamily="34" charset="-122"/>
                        <a:ea typeface="微软雅黑" panose="020B0503020204020204" pitchFamily="34" charset="-122"/>
                        <a:cs typeface="微软雅黑" panose="020B0503020204020204" pitchFamily="34" charset="-122"/>
                      </a:endParaRPr>
                    </a:p>
                    <a:p>
                      <a:pPr algn="l">
                        <a:buClrTx/>
                        <a:buSzTx/>
                        <a:buFontTx/>
                        <a:buNone/>
                      </a:pPr>
                      <a:r>
                        <a:rPr lang="zh-CN" altLang="en-US" sz="1200">
                          <a:solidFill>
                            <a:sysClr val="windowText" lastClr="000000"/>
                          </a:solidFill>
                          <a:latin typeface="微软雅黑" panose="020B0503020204020204" pitchFamily="34" charset="-122"/>
                          <a:ea typeface="微软雅黑" panose="020B0503020204020204" pitchFamily="34" charset="-122"/>
                          <a:cs typeface="微软雅黑" panose="020B0503020204020204" pitchFamily="34" charset="-122"/>
                        </a:rPr>
                        <a:t>        借或贷：投资收益(差额)   </a:t>
                      </a:r>
                      <a:r>
                        <a:rPr lang="zh-CN" altLang="en-US" sz="1200">
                          <a:solidFill>
                            <a:sysClr val="windowText" lastClr="000000"/>
                          </a:solidFill>
                          <a:latin typeface="微软雅黑" panose="020B0503020204020204" pitchFamily="34" charset="-122"/>
                          <a:ea typeface="微软雅黑" panose="020B0503020204020204" pitchFamily="34" charset="-122"/>
                          <a:cs typeface="微软雅黑" panose="020B0503020204020204" pitchFamily="34" charset="-122"/>
                        </a:rPr>
                        <a:t>                              （放弃债权的公允价值与其账面价值之差）</a:t>
                      </a:r>
                      <a:endParaRPr lang="zh-CN" altLang="en-US" sz="1200">
                        <a:latin typeface="微软雅黑" panose="020B0503020204020204" pitchFamily="34" charset="-122"/>
                        <a:ea typeface="微软雅黑" panose="020B0503020204020204" pitchFamily="34" charset="-122"/>
                        <a:cs typeface="微软雅黑" panose="020B0503020204020204" pitchFamily="34" charset="-122"/>
                      </a:endParaRPr>
                    </a:p>
                    <a:p>
                      <a:pPr algn="l">
                        <a:buNone/>
                      </a:pPr>
                      <a:r>
                        <a:rPr lang="zh-CN" altLang="en-US" sz="1200">
                          <a:solidFill>
                            <a:sysClr val="windowText" lastClr="000000"/>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1200">
                          <a:solidFill>
                            <a:sysClr val="windowText" lastClr="000000"/>
                          </a:solidFill>
                          <a:latin typeface="微软雅黑" panose="020B0503020204020204" pitchFamily="34" charset="-122"/>
                          <a:ea typeface="微软雅黑" panose="020B0503020204020204" pitchFamily="34" charset="-122"/>
                          <a:cs typeface="微软雅黑" panose="020B0503020204020204" pitchFamily="34" charset="-122"/>
                        </a:rPr>
                        <a:t>  </a:t>
                      </a:r>
                      <a:r>
                        <a:rPr lang="zh-CN" altLang="en-US" sz="1200">
                          <a:solidFill>
                            <a:sysClr val="windowText" lastClr="000000"/>
                          </a:solidFill>
                          <a:latin typeface="微软雅黑" panose="020B0503020204020204" pitchFamily="34" charset="-122"/>
                          <a:ea typeface="微软雅黑" panose="020B0503020204020204" pitchFamily="34" charset="-122"/>
                          <a:cs typeface="微软雅黑" panose="020B0503020204020204" pitchFamily="34" charset="-122"/>
                        </a:rPr>
                        <a:t> 贷: 应收账款等放弃的债权(账面价值)    </a:t>
                      </a:r>
                      <a:r>
                        <a:rPr lang="en-US" altLang="zh-CN" sz="1200">
                          <a:solidFill>
                            <a:sysClr val="windowText" lastClr="000000"/>
                          </a:solidFill>
                          <a:latin typeface="微软雅黑" panose="020B0503020204020204" pitchFamily="34" charset="-122"/>
                          <a:ea typeface="微软雅黑" panose="020B0503020204020204" pitchFamily="34" charset="-122"/>
                          <a:cs typeface="微软雅黑" panose="020B0503020204020204" pitchFamily="34" charset="-122"/>
                        </a:rPr>
                        <a:t>        </a:t>
                      </a:r>
                      <a:endParaRPr lang="en-US" altLang="zh-CN" sz="1200">
                        <a:solidFill>
                          <a:sysClr val="windowText" lastClr="000000"/>
                        </a:solidFill>
                        <a:latin typeface="微软雅黑" panose="020B0503020204020204" pitchFamily="34" charset="-122"/>
                        <a:ea typeface="微软雅黑" panose="020B0503020204020204" pitchFamily="34" charset="-122"/>
                        <a:cs typeface="微软雅黑" panose="020B0503020204020204" pitchFamily="34" charset="-122"/>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solidFill>
                      <a:srgbClr val="4472C4">
                        <a:tint val="40000"/>
                      </a:srgbClr>
                    </a:solidFill>
                  </a:tcPr>
                </a:tc>
                <a:tc>
                  <a:txBody>
                    <a:bodyPr/>
                    <a:p>
                      <a:pPr>
                        <a:lnSpc>
                          <a:spcPct val="114000"/>
                        </a:lnSpc>
                      </a:pPr>
                      <a:r>
                        <a:rPr lang="zh-CN" altLang="en-US" sz="1200" b="0" dirty="0">
                          <a:solidFill>
                            <a:sysClr val="windowText" lastClr="000000"/>
                          </a:solidFill>
                          <a:latin typeface="微软雅黑" panose="020B0503020204020204" pitchFamily="34" charset="-122"/>
                          <a:ea typeface="微软雅黑" panose="020B0503020204020204" pitchFamily="34" charset="-122"/>
                          <a:sym typeface="宋体" panose="02010600030101010101" pitchFamily="2" charset="-122"/>
                        </a:rPr>
                        <a:t>借: 应付账款等债务(账面价值)</a:t>
                      </a:r>
                      <a:endParaRPr lang="zh-CN" altLang="en-US" sz="1200" b="0" dirty="0">
                        <a:latin typeface="微软雅黑" panose="020B0503020204020204" pitchFamily="34" charset="-122"/>
                        <a:ea typeface="微软雅黑" panose="020B0503020204020204" pitchFamily="34" charset="-122"/>
                        <a:sym typeface="宋体" panose="02010600030101010101" pitchFamily="2" charset="-122"/>
                      </a:endParaRPr>
                    </a:p>
                    <a:p>
                      <a:pPr>
                        <a:lnSpc>
                          <a:spcPct val="114000"/>
                        </a:lnSpc>
                      </a:pPr>
                      <a:r>
                        <a:rPr lang="zh-CN" altLang="en-US" sz="1200" b="0" dirty="0">
                          <a:solidFill>
                            <a:sysClr val="windowText" lastClr="000000"/>
                          </a:solidFill>
                          <a:latin typeface="微软雅黑" panose="020B0503020204020204" pitchFamily="34" charset="-122"/>
                          <a:ea typeface="微软雅黑" panose="020B0503020204020204" pitchFamily="34" charset="-122"/>
                          <a:sym typeface="宋体" panose="02010600030101010101" pitchFamily="2" charset="-122"/>
                        </a:rPr>
                        <a:t>      资本公积、盈余公积等</a:t>
                      </a:r>
                      <a:endParaRPr lang="zh-CN" altLang="en-US" sz="1200" b="0" dirty="0">
                        <a:latin typeface="微软雅黑" panose="020B0503020204020204" pitchFamily="34" charset="-122"/>
                        <a:ea typeface="微软雅黑" panose="020B0503020204020204" pitchFamily="34" charset="-122"/>
                        <a:sym typeface="宋体" panose="02010600030101010101" pitchFamily="2" charset="-122"/>
                      </a:endParaRPr>
                    </a:p>
                    <a:p>
                      <a:pPr algn="l">
                        <a:lnSpc>
                          <a:spcPct val="114000"/>
                        </a:lnSpc>
                        <a:buClrTx/>
                        <a:buSzTx/>
                        <a:buFontTx/>
                      </a:pPr>
                      <a:r>
                        <a:rPr lang="zh-CN" altLang="en-US" sz="1200" b="0" dirty="0">
                          <a:solidFill>
                            <a:sysClr val="windowText" lastClr="000000"/>
                          </a:solidFill>
                          <a:latin typeface="微软雅黑" panose="020B0503020204020204" pitchFamily="34" charset="-122"/>
                          <a:ea typeface="微软雅黑" panose="020B0503020204020204" pitchFamily="34" charset="-122"/>
                          <a:sym typeface="宋体" panose="02010600030101010101" pitchFamily="2" charset="-122"/>
                        </a:rPr>
                        <a:t>      </a:t>
                      </a:r>
                      <a:r>
                        <a:rPr lang="zh-CN" altLang="en-US" sz="1200" dirty="0">
                          <a:solidFill>
                            <a:sysClr val="windowText" lastClr="000000"/>
                          </a:solidFill>
                          <a:latin typeface="微软雅黑" panose="020B0503020204020204" pitchFamily="34" charset="-122"/>
                          <a:ea typeface="微软雅黑" panose="020B0503020204020204" pitchFamily="34" charset="-122"/>
                          <a:sym typeface="宋体" panose="02010600030101010101" pitchFamily="2" charset="-122"/>
                        </a:rPr>
                        <a:t>投资收益(也可能在贷方)</a:t>
                      </a:r>
                      <a:endParaRPr lang="zh-CN" altLang="en-US" sz="1200" b="0" dirty="0">
                        <a:solidFill>
                          <a:sysClr val="windowText" lastClr="000000"/>
                        </a:solidFill>
                        <a:latin typeface="微软雅黑" panose="020B0503020204020204" pitchFamily="34" charset="-122"/>
                        <a:ea typeface="微软雅黑" panose="020B0503020204020204" pitchFamily="34" charset="-122"/>
                        <a:sym typeface="宋体" panose="02010600030101010101" pitchFamily="2" charset="-122"/>
                      </a:endParaRPr>
                    </a:p>
                    <a:p>
                      <a:pPr>
                        <a:lnSpc>
                          <a:spcPct val="114000"/>
                        </a:lnSpc>
                      </a:pPr>
                      <a:r>
                        <a:rPr lang="zh-CN" altLang="en-US" sz="1200" b="0" dirty="0">
                          <a:solidFill>
                            <a:sysClr val="windowText" lastClr="000000"/>
                          </a:solidFill>
                          <a:latin typeface="微软雅黑" panose="020B0503020204020204" pitchFamily="34" charset="-122"/>
                          <a:ea typeface="微软雅黑" panose="020B0503020204020204" pitchFamily="34" charset="-122"/>
                          <a:sym typeface="宋体" panose="02010600030101010101" pitchFamily="2" charset="-122"/>
                        </a:rPr>
                        <a:t>     贷: 股本等(一般按照权益工具的公允价值计量)</a:t>
                      </a:r>
                      <a:endParaRPr lang="zh-CN" altLang="en-US" sz="1200" b="0" dirty="0">
                        <a:latin typeface="微软雅黑" panose="020B0503020204020204" pitchFamily="34" charset="-122"/>
                        <a:ea typeface="微软雅黑" panose="020B0503020204020204" pitchFamily="34" charset="-122"/>
                        <a:sym typeface="宋体" panose="02010600030101010101" pitchFamily="2" charset="-122"/>
                      </a:endParaRPr>
                    </a:p>
                    <a:p>
                      <a:pPr>
                        <a:lnSpc>
                          <a:spcPct val="114000"/>
                        </a:lnSpc>
                      </a:pPr>
                      <a:r>
                        <a:rPr lang="zh-CN" altLang="en-US" sz="1200" b="0" dirty="0">
                          <a:solidFill>
                            <a:sysClr val="windowText" lastClr="000000"/>
                          </a:solidFill>
                          <a:latin typeface="微软雅黑" panose="020B0503020204020204" pitchFamily="34" charset="-122"/>
                          <a:ea typeface="微软雅黑" panose="020B0503020204020204" pitchFamily="34" charset="-122"/>
                          <a:sym typeface="宋体" panose="02010600030101010101" pitchFamily="2" charset="-122"/>
                        </a:rPr>
                        <a:t>          银行存款等(发行费用)</a:t>
                      </a:r>
                      <a:endParaRPr lang="zh-CN" altLang="en-US" sz="1200" b="0" dirty="0">
                        <a:solidFill>
                          <a:sysClr val="windowText" lastClr="000000"/>
                        </a:solidFill>
                        <a:latin typeface="微软雅黑" panose="020B0503020204020204" pitchFamily="34" charset="-122"/>
                        <a:ea typeface="微软雅黑" panose="020B0503020204020204" pitchFamily="34" charset="-122"/>
                        <a:sym typeface="宋体" panose="02010600030101010101" pitchFamily="2" charset="-122"/>
                      </a:endParaRP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solidFill>
                      <a:srgbClr val="4472C4">
                        <a:tint val="40000"/>
                      </a:srgbClr>
                    </a:solidFill>
                  </a:tcPr>
                </a:tc>
              </a:tr>
            </a:tbl>
          </a:graphicData>
        </a:graphic>
      </p:graphicFrame>
      <p:sp>
        <p:nvSpPr>
          <p:cNvPr id="2" name="TextBox 3"/>
          <p:cNvSpPr txBox="1"/>
          <p:nvPr/>
        </p:nvSpPr>
        <p:spPr>
          <a:xfrm>
            <a:off x="6227763" y="4443413"/>
            <a:ext cx="1801813" cy="368300"/>
          </a:xfrm>
          <a:prstGeom prst="rect">
            <a:avLst/>
          </a:prstGeom>
        </p:spPr>
        <p:style>
          <a:lnRef idx="1">
            <a:schemeClr val="accent4"/>
          </a:lnRef>
          <a:fillRef idx="2">
            <a:schemeClr val="accent4"/>
          </a:fillRef>
          <a:effectRef idx="1">
            <a:schemeClr val="accent4"/>
          </a:effectRef>
          <a:fontRef idx="minor">
            <a:schemeClr val="dk1"/>
          </a:fontRef>
        </p:style>
        <p:txBody>
          <a:bodyPr>
            <a:spAutoFit/>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0" i="0" u="none" strike="noStrike" kern="1200" cap="none" spc="0" normalizeH="0" baseline="0" noProof="0" dirty="0">
                <a:ln>
                  <a:noFill/>
                </a:ln>
                <a:solidFill>
                  <a:schemeClr val="dk1"/>
                </a:solidFill>
                <a:effectLst/>
                <a:uLnTx/>
                <a:uFillTx/>
                <a:latin typeface="+mn-lt"/>
                <a:ea typeface="+mn-ea"/>
                <a:cs typeface="+mn-cs"/>
              </a:rPr>
              <a:t>教材例</a:t>
            </a:r>
            <a:r>
              <a:rPr kumimoji="0" lang="en-US" altLang="zh-CN" sz="1800" b="0" i="0" u="none" strike="noStrike" kern="1200" cap="none" spc="0" normalizeH="0" baseline="0" noProof="0" dirty="0">
                <a:ln>
                  <a:noFill/>
                </a:ln>
                <a:solidFill>
                  <a:schemeClr val="dk1"/>
                </a:solidFill>
                <a:effectLst/>
                <a:uLnTx/>
                <a:uFillTx/>
                <a:latin typeface="+mn-lt"/>
                <a:ea typeface="+mn-ea"/>
                <a:cs typeface="+mn-cs"/>
              </a:rPr>
              <a:t>11-4</a:t>
            </a:r>
            <a:endParaRPr kumimoji="0" lang="zh-CN" altLang="en-US" sz="1800" b="0" i="0" u="none" strike="noStrike" kern="1200" cap="none" spc="0" normalizeH="0" baseline="0" noProof="0" dirty="0">
              <a:ln>
                <a:noFill/>
              </a:ln>
              <a:solidFill>
                <a:schemeClr val="dk1"/>
              </a:solidFill>
              <a:effectLst/>
              <a:uLnTx/>
              <a:uFillTx/>
              <a:latin typeface="+mn-lt"/>
              <a:ea typeface="+mn-ea"/>
              <a:cs typeface="+mn-cs"/>
            </a:endParaRPr>
          </a:p>
        </p:txBody>
      </p:sp>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Rectangle 2"/>
          <p:cNvSpPr>
            <a:spLocks noGrp="1" noChangeArrowheads="1"/>
          </p:cNvSpPr>
          <p:nvPr>
            <p:ph type="title"/>
          </p:nvPr>
        </p:nvSpPr>
        <p:spPr>
          <a:xfrm>
            <a:off x="962025" y="1058863"/>
            <a:ext cx="7219950" cy="542925"/>
          </a:xfrm>
        </p:spPr>
        <p:txBody>
          <a:bodyPr vert="horz" wrap="square" lIns="101600" tIns="38100" rIns="76200" bIns="38100" numCol="1" anchor="ctr" anchorCtr="0" compatLnSpc="1"/>
          <a:lstStyle/>
          <a:p>
            <a:pPr marL="0" marR="0" lvl="0" indent="0" algn="l" defTabSz="685800" rtl="0" eaLnBrk="0" fontAlgn="base" latinLnBrk="0" hangingPunct="0">
              <a:lnSpc>
                <a:spcPct val="120000"/>
              </a:lnSpc>
              <a:spcBef>
                <a:spcPct val="0"/>
              </a:spcBef>
              <a:spcAft>
                <a:spcPct val="0"/>
              </a:spcAft>
              <a:buClrTx/>
              <a:buSzTx/>
              <a:buFontTx/>
              <a:buNone/>
              <a:defRPr/>
            </a:pPr>
            <a:br>
              <a:rPr kumimoji="0" lang="en-US" altLang="zh-CN" sz="2000" b="1" i="0" u="none" strike="noStrike" kern="1200" cap="none" spc="150" normalizeH="0" baseline="0" noProof="1" smtClean="0">
                <a:ln>
                  <a:noFill/>
                </a:ln>
                <a:solidFill>
                  <a:srgbClr val="3611BF"/>
                </a:solidFill>
                <a:effectLst/>
                <a:uLnTx/>
                <a:uFillTx/>
                <a:latin typeface="+mn-ea"/>
                <a:ea typeface="+mn-ea"/>
                <a:cs typeface="+mn-cs"/>
              </a:rPr>
            </a:br>
            <a: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t>四、债务重组的会计处理具体应用</a:t>
            </a: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endParaRPr kumimoji="0" lang="zh-CN" altLang="en-US" sz="2000" b="1" i="0" u="none" strike="noStrike" kern="1200" cap="none" spc="150" normalizeH="0" baseline="0" noProof="1" smtClean="0">
              <a:ln>
                <a:noFill/>
              </a:ln>
              <a:solidFill>
                <a:srgbClr val="3611BF"/>
              </a:solidFill>
              <a:effectLst/>
              <a:uLnTx/>
              <a:uFillTx/>
              <a:latin typeface="+mn-ea"/>
              <a:ea typeface="+mn-ea"/>
              <a:cs typeface="+mn-cs"/>
            </a:endParaRPr>
          </a:p>
        </p:txBody>
      </p:sp>
      <p:sp>
        <p:nvSpPr>
          <p:cNvPr id="10243" name="Rectangle 3"/>
          <p:cNvSpPr>
            <a:spLocks noGrp="1" noChangeArrowheads="1"/>
          </p:cNvSpPr>
          <p:nvPr>
            <p:ph sz="quarter" idx="13"/>
          </p:nvPr>
        </p:nvSpPr>
        <p:spPr>
          <a:xfrm>
            <a:off x="962025" y="1635125"/>
            <a:ext cx="7219950" cy="2584450"/>
          </a:xfrm>
        </p:spPr>
        <p:txBody>
          <a:bodyPr vert="horz" wrap="square" lIns="101600" tIns="0" rIns="82550" bIns="0" numCol="1" anchor="t" anchorCtr="0" compatLnSpc="1"/>
          <a:lstStyle/>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rgbClr val="C00000"/>
                </a:solidFill>
                <a:effectLst/>
                <a:uLnTx/>
                <a:uFillTx/>
                <a:latin typeface="+mn-ea"/>
                <a:ea typeface="+mn-ea"/>
                <a:cs typeface="+mn-cs"/>
              </a:rPr>
              <a:t>(</a:t>
            </a: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三</a:t>
            </a:r>
            <a:r>
              <a:rPr kumimoji="0" lang="en-US" altLang="zh-CN" sz="1200" b="1" i="0" u="none" strike="noStrike" kern="1200" cap="none" spc="150" normalizeH="0" baseline="0" noProof="0" dirty="0">
                <a:ln>
                  <a:noFill/>
                </a:ln>
                <a:solidFill>
                  <a:srgbClr val="C00000"/>
                </a:solidFill>
                <a:effectLst/>
                <a:uLnTx/>
                <a:uFillTx/>
                <a:latin typeface="+mn-ea"/>
                <a:ea typeface="+mn-ea"/>
                <a:cs typeface="+mn-cs"/>
              </a:rPr>
              <a:t>)</a:t>
            </a: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修改其他债务条件</a:t>
            </a:r>
            <a:endParaRPr kumimoji="0" lang="en-US" altLang="zh-CN" sz="1200" b="1" i="0" u="none" strike="noStrike" kern="1200" cap="none" spc="150" normalizeH="0" baseline="0" noProof="0" dirty="0">
              <a:ln>
                <a:noFill/>
              </a:ln>
              <a:solidFill>
                <a:srgbClr val="C00000"/>
              </a:solidFill>
              <a:effectLst/>
              <a:uLnTx/>
              <a:uFillTx/>
              <a:latin typeface="+mn-ea"/>
              <a:ea typeface="+mn-ea"/>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如果全部债权终止确认</a:t>
            </a:r>
            <a:r>
              <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如果修改其他条款导致全部债权终止确认</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债权人应当按照修改后的条款以公允价值计量重组债权</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重组债权的确认金额与终止确认债权的账面价值之差</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计入当期损益，</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投资收益</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科目。</a:t>
            </a: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如果修改其他条款导致债务终止确认，债务人应当按照公允价值计量重组债务，终止确认的债务账面价值与重组债务确认金额之间的差额，记入</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投资收益</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科目。</a:t>
            </a: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7" name="矩形 6"/>
          <p:cNvSpPr/>
          <p:nvPr/>
        </p:nvSpPr>
        <p:spPr>
          <a:xfrm>
            <a:off x="3078163" y="325438"/>
            <a:ext cx="2870200" cy="460375"/>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400" b="1" i="0" u="none" strike="noStrike" kern="1200" cap="none" spc="20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第二节  债务重组 </a:t>
            </a: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Rectangle 2"/>
          <p:cNvSpPr>
            <a:spLocks noGrp="1" noChangeArrowheads="1"/>
          </p:cNvSpPr>
          <p:nvPr>
            <p:ph type="title"/>
          </p:nvPr>
        </p:nvSpPr>
        <p:spPr>
          <a:xfrm>
            <a:off x="962025" y="1058863"/>
            <a:ext cx="7219950" cy="542925"/>
          </a:xfrm>
        </p:spPr>
        <p:txBody>
          <a:bodyPr vert="horz" wrap="square" lIns="101600" tIns="38100" rIns="76200" bIns="38100" numCol="1" anchor="ctr" anchorCtr="0" compatLnSpc="1"/>
          <a:lstStyle/>
          <a:p>
            <a:pPr marL="0" marR="0" lvl="0" indent="0" algn="l" defTabSz="685800" rtl="0" eaLnBrk="0" fontAlgn="base" latinLnBrk="0" hangingPunct="0">
              <a:lnSpc>
                <a:spcPct val="120000"/>
              </a:lnSpc>
              <a:spcBef>
                <a:spcPct val="0"/>
              </a:spcBef>
              <a:spcAft>
                <a:spcPct val="0"/>
              </a:spcAft>
              <a:buClrTx/>
              <a:buSzTx/>
              <a:buFontTx/>
              <a:buNone/>
              <a:defRPr/>
            </a:pPr>
            <a:br>
              <a:rPr kumimoji="0" lang="en-US" altLang="zh-CN" sz="2000" b="1" i="0" u="none" strike="noStrike" kern="1200" cap="none" spc="150" normalizeH="0" baseline="0" noProof="1" smtClean="0">
                <a:ln>
                  <a:noFill/>
                </a:ln>
                <a:solidFill>
                  <a:srgbClr val="3611BF"/>
                </a:solidFill>
                <a:effectLst/>
                <a:uLnTx/>
                <a:uFillTx/>
                <a:latin typeface="+mn-ea"/>
                <a:ea typeface="+mn-ea"/>
                <a:cs typeface="+mn-cs"/>
              </a:rPr>
            </a:br>
            <a: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t>四、债务重组的会计处理具体应用</a:t>
            </a: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endParaRPr kumimoji="0" lang="zh-CN" altLang="en-US" sz="2000" b="1" i="0" u="none" strike="noStrike" kern="1200" cap="none" spc="150" normalizeH="0" baseline="0" noProof="1" smtClean="0">
              <a:ln>
                <a:noFill/>
              </a:ln>
              <a:solidFill>
                <a:srgbClr val="3611BF"/>
              </a:solidFill>
              <a:effectLst/>
              <a:uLnTx/>
              <a:uFillTx/>
              <a:latin typeface="+mn-ea"/>
              <a:ea typeface="+mn-ea"/>
              <a:cs typeface="+mn-cs"/>
            </a:endParaRPr>
          </a:p>
        </p:txBody>
      </p:sp>
      <p:sp>
        <p:nvSpPr>
          <p:cNvPr id="10243" name="Rectangle 3"/>
          <p:cNvSpPr>
            <a:spLocks noGrp="1" noChangeArrowheads="1"/>
          </p:cNvSpPr>
          <p:nvPr>
            <p:ph sz="quarter" idx="13"/>
          </p:nvPr>
        </p:nvSpPr>
        <p:spPr>
          <a:xfrm>
            <a:off x="962025" y="1635125"/>
            <a:ext cx="7219950" cy="2584450"/>
          </a:xfrm>
        </p:spPr>
        <p:txBody>
          <a:bodyPr vert="horz" wrap="square" lIns="101600" tIns="0" rIns="82550" bIns="0" numCol="1" anchor="t" anchorCtr="0" compatLnSpc="1"/>
          <a:lstStyle/>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rgbClr val="C00000"/>
                </a:solidFill>
                <a:effectLst/>
                <a:uLnTx/>
                <a:uFillTx/>
                <a:latin typeface="+mn-ea"/>
                <a:ea typeface="+mn-ea"/>
                <a:cs typeface="+mn-cs"/>
              </a:rPr>
              <a:t>(</a:t>
            </a: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三</a:t>
            </a:r>
            <a:r>
              <a:rPr kumimoji="0" lang="en-US" altLang="zh-CN" sz="1200" b="1" i="0" u="none" strike="noStrike" kern="1200" cap="none" spc="150" normalizeH="0" baseline="0" noProof="0" dirty="0">
                <a:ln>
                  <a:noFill/>
                </a:ln>
                <a:solidFill>
                  <a:srgbClr val="C00000"/>
                </a:solidFill>
                <a:effectLst/>
                <a:uLnTx/>
                <a:uFillTx/>
                <a:latin typeface="+mn-ea"/>
                <a:ea typeface="+mn-ea"/>
                <a:cs typeface="+mn-cs"/>
              </a:rPr>
              <a:t>)</a:t>
            </a: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修改其他债务条件</a:t>
            </a:r>
            <a:endParaRPr kumimoji="0" lang="en-US" altLang="zh-CN" sz="1200" b="1" i="0" u="none" strike="noStrike" kern="1200" cap="none" spc="150" normalizeH="0" baseline="0" noProof="0" dirty="0">
              <a:ln>
                <a:noFill/>
              </a:ln>
              <a:solidFill>
                <a:srgbClr val="C00000"/>
              </a:solidFill>
              <a:effectLst/>
              <a:uLnTx/>
              <a:uFillTx/>
              <a:latin typeface="+mn-ea"/>
              <a:ea typeface="+mn-ea"/>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如果被重组债权未终止确认的，对以摊余成本计量的债权：</a:t>
            </a: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债权人应根据相关债权的分类</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继续以摊余成本、公允价值计量且其变动计入其他综合收益或以公允价值计量且其变动计入当期损益进行后续计量。</a:t>
            </a: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以摊余成本计量的债权</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应当根据重新议定合同的现金流量变化情况</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重新计量该重组债权的账面余额</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并将相关利得或损失计入当期损益。</a:t>
            </a: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如果修改其他条款未导致债务终止确认，或者仅导致部分债务终止确认，对于未终止确认的部分债务，债务人应当根据其分类，继续以摊余成本、以公允价值计量且其变动计入当期损益或其他适当方法进行后续计量。对于以摊余成本计量的债务，债务人应当根据重新议定合同的现金流量变化情况，重新计算该重组债务的账面价值，并将相关利得或损失记入</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投资收益</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科目。</a:t>
            </a: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7" name="矩形 6"/>
          <p:cNvSpPr/>
          <p:nvPr/>
        </p:nvSpPr>
        <p:spPr>
          <a:xfrm>
            <a:off x="3078163" y="325438"/>
            <a:ext cx="2870200" cy="460375"/>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400" b="1" i="0" u="none" strike="noStrike" kern="1200" cap="none" spc="20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第二节  债务重组 </a:t>
            </a: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Rectangle 2"/>
          <p:cNvSpPr>
            <a:spLocks noGrp="1" noChangeArrowheads="1"/>
          </p:cNvSpPr>
          <p:nvPr>
            <p:ph type="title"/>
          </p:nvPr>
        </p:nvSpPr>
        <p:spPr>
          <a:xfrm>
            <a:off x="962025" y="1058863"/>
            <a:ext cx="7219950" cy="542925"/>
          </a:xfrm>
        </p:spPr>
        <p:txBody>
          <a:bodyPr vert="horz" wrap="square" lIns="101600" tIns="38100" rIns="76200" bIns="38100" numCol="1" anchor="ctr" anchorCtr="0" compatLnSpc="1"/>
          <a:lstStyle/>
          <a:p>
            <a:pPr marL="0" marR="0" lvl="0" indent="0" algn="l" defTabSz="685800" rtl="0" eaLnBrk="0" fontAlgn="base" latinLnBrk="0" hangingPunct="0">
              <a:lnSpc>
                <a:spcPct val="120000"/>
              </a:lnSpc>
              <a:spcBef>
                <a:spcPct val="0"/>
              </a:spcBef>
              <a:spcAft>
                <a:spcPct val="0"/>
              </a:spcAft>
              <a:buClrTx/>
              <a:buSzTx/>
              <a:buFontTx/>
              <a:buNone/>
              <a:defRPr/>
            </a:pPr>
            <a:br>
              <a:rPr kumimoji="0" lang="en-US" altLang="zh-CN" sz="2000" b="1" i="0" u="none" strike="noStrike" kern="1200" cap="none" spc="150" normalizeH="0" baseline="0" noProof="1" smtClean="0">
                <a:ln>
                  <a:noFill/>
                </a:ln>
                <a:solidFill>
                  <a:srgbClr val="3611BF"/>
                </a:solidFill>
                <a:effectLst/>
                <a:uLnTx/>
                <a:uFillTx/>
                <a:latin typeface="+mn-ea"/>
                <a:ea typeface="+mn-ea"/>
                <a:cs typeface="+mn-cs"/>
              </a:rPr>
            </a:br>
            <a: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t>四、债务重组的会计处理具体应用</a:t>
            </a: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endParaRPr kumimoji="0" lang="zh-CN" altLang="en-US" sz="2000" b="1" i="0" u="none" strike="noStrike" kern="1200" cap="none" spc="150" normalizeH="0" baseline="0" noProof="1" smtClean="0">
              <a:ln>
                <a:noFill/>
              </a:ln>
              <a:solidFill>
                <a:srgbClr val="3611BF"/>
              </a:solidFill>
              <a:effectLst/>
              <a:uLnTx/>
              <a:uFillTx/>
              <a:latin typeface="+mn-ea"/>
              <a:ea typeface="+mn-ea"/>
              <a:cs typeface="+mn-cs"/>
            </a:endParaRPr>
          </a:p>
        </p:txBody>
      </p:sp>
      <p:sp>
        <p:nvSpPr>
          <p:cNvPr id="10243" name="Rectangle 3"/>
          <p:cNvSpPr>
            <a:spLocks noGrp="1" noChangeArrowheads="1"/>
          </p:cNvSpPr>
          <p:nvPr>
            <p:ph sz="quarter" idx="13"/>
          </p:nvPr>
        </p:nvSpPr>
        <p:spPr>
          <a:xfrm>
            <a:off x="962025" y="1635125"/>
            <a:ext cx="7219950" cy="2584450"/>
          </a:xfrm>
        </p:spPr>
        <p:txBody>
          <a:bodyPr vert="horz" wrap="square" lIns="101600" tIns="0" rIns="82550" bIns="0" numCol="1" anchor="t" anchorCtr="0" compatLnSpc="1"/>
          <a:lstStyle/>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rgbClr val="C00000"/>
                </a:solidFill>
                <a:effectLst/>
                <a:uLnTx/>
                <a:uFillTx/>
                <a:latin typeface="+mn-ea"/>
                <a:ea typeface="+mn-ea"/>
                <a:cs typeface="+mn-cs"/>
              </a:rPr>
              <a:t>(</a:t>
            </a: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三</a:t>
            </a:r>
            <a:r>
              <a:rPr kumimoji="0" lang="en-US" altLang="zh-CN" sz="1200" b="1" i="0" u="none" strike="noStrike" kern="1200" cap="none" spc="150" normalizeH="0" baseline="0" noProof="0" dirty="0">
                <a:ln>
                  <a:noFill/>
                </a:ln>
                <a:solidFill>
                  <a:srgbClr val="C00000"/>
                </a:solidFill>
                <a:effectLst/>
                <a:uLnTx/>
                <a:uFillTx/>
                <a:latin typeface="+mn-ea"/>
                <a:ea typeface="+mn-ea"/>
                <a:cs typeface="+mn-cs"/>
              </a:rPr>
              <a:t>)</a:t>
            </a: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修改其他债务条件</a:t>
            </a:r>
            <a:endParaRPr kumimoji="0" lang="en-US" altLang="zh-CN" sz="1200" b="1" i="0" u="none" strike="noStrike" kern="1200" cap="none" spc="150" normalizeH="0" baseline="0" noProof="0" dirty="0">
              <a:ln>
                <a:noFill/>
              </a:ln>
              <a:solidFill>
                <a:srgbClr val="C00000"/>
              </a:solidFill>
              <a:effectLst/>
              <a:uLnTx/>
              <a:uFillTx/>
              <a:latin typeface="+mn-ea"/>
              <a:ea typeface="+mn-ea"/>
              <a:cs typeface="+mn-cs"/>
            </a:endParaRPr>
          </a:p>
          <a:p>
            <a:pPr marL="0" marR="0" lvl="0" algn="l" defTabSz="685800" rtl="0" eaLnBrk="0" fontAlgn="base" latinLnBrk="0" hangingPunct="0">
              <a:lnSpc>
                <a:spcPct val="120000"/>
              </a:lnSpc>
              <a:spcAft>
                <a:spcPts val="1000"/>
              </a:spcAft>
              <a:buClrTx/>
              <a:buSzTx/>
              <a:buNone/>
              <a:defRPr/>
            </a:pPr>
            <a:r>
              <a:rPr kumimoji="0" lang="zh-CN" altLang="en-US" sz="1200" i="0" u="none" strike="noStrike" kern="1200" cap="none" spc="150" normalizeH="0" baseline="0" noProof="0" dirty="0" smtClean="0">
                <a:ln>
                  <a:noFill/>
                </a:ln>
                <a:effectLst/>
                <a:uLnTx/>
                <a:uFillTx/>
                <a:cs typeface="+mn-cs"/>
              </a:rPr>
              <a:t> 对于债务人,如果对债务或部分债务的合同条款做出实质性修改形成重组债务,或者债权人与债务人之间签订协议,以承担实质上不同的重组债务方式替换债务,债务人应当终止确认原债务,同时按照修改后的条款确认一项新金融负债。其中,如果重组债务未来现金流量(包括支付和收取的某些费用)现值与原债务的剩余期间现金流量现值之间的差异超过 10%，则意味着新的合同条款进行了实质性修改或者重组债务是实质上不同的,有关现值的计算均采用原债务的实际利率。</a:t>
            </a:r>
            <a:endParaRPr kumimoji="0" lang="zh-CN" altLang="en-US" sz="1200" i="0" u="none" strike="noStrike" kern="1200" cap="none" spc="150" normalizeH="0" baseline="0" noProof="0" dirty="0" smtClean="0">
              <a:ln>
                <a:noFill/>
              </a:ln>
              <a:effectLst/>
              <a:uLnTx/>
              <a:uFillTx/>
              <a:cs typeface="+mn-cs"/>
            </a:endParaRPr>
          </a:p>
          <a:p>
            <a:pPr marL="171450" marR="0" lvl="0" indent="-171450" algn="l" defTabSz="685800" rtl="0" eaLnBrk="0" fontAlgn="base" latinLnBrk="0" hangingPunct="0">
              <a:lnSpc>
                <a:spcPct val="120000"/>
              </a:lnSpc>
              <a:spcBef>
                <a:spcPct val="0"/>
              </a:spcBef>
              <a:spcAft>
                <a:spcPts val="1000"/>
              </a:spcAft>
              <a:buClrTx/>
              <a:buSzTx/>
              <a:buFont typeface="Arial" panose="020B0604020202020204" pitchFamily="34" charset="0"/>
              <a:buChar char="•"/>
              <a:defRPr/>
            </a:pP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6" name="矩形 5"/>
          <p:cNvSpPr/>
          <p:nvPr/>
        </p:nvSpPr>
        <p:spPr>
          <a:xfrm>
            <a:off x="3078163" y="325438"/>
            <a:ext cx="2870200" cy="460375"/>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400" b="1" i="0" u="none" strike="noStrike" kern="1200" cap="none" spc="20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第二节  债务重组 </a:t>
            </a: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Rectangle 2"/>
          <p:cNvSpPr>
            <a:spLocks noGrp="1" noChangeArrowheads="1"/>
          </p:cNvSpPr>
          <p:nvPr>
            <p:ph type="title"/>
          </p:nvPr>
        </p:nvSpPr>
        <p:spPr>
          <a:xfrm>
            <a:off x="962025" y="1058863"/>
            <a:ext cx="7219950" cy="542925"/>
          </a:xfrm>
        </p:spPr>
        <p:txBody>
          <a:bodyPr vert="horz" wrap="square" lIns="101600" tIns="38100" rIns="76200" bIns="38100" numCol="1" anchor="ctr" anchorCtr="0" compatLnSpc="1"/>
          <a:lstStyle/>
          <a:p>
            <a:pPr marL="0" marR="0" lvl="0" indent="0" algn="l" defTabSz="685800" rtl="0" eaLnBrk="0" fontAlgn="base" latinLnBrk="0" hangingPunct="0">
              <a:lnSpc>
                <a:spcPct val="120000"/>
              </a:lnSpc>
              <a:spcBef>
                <a:spcPct val="0"/>
              </a:spcBef>
              <a:spcAft>
                <a:spcPct val="0"/>
              </a:spcAft>
              <a:buClrTx/>
              <a:buSzTx/>
              <a:buFontTx/>
              <a:buNone/>
              <a:defRPr/>
            </a:pPr>
            <a:br>
              <a:rPr kumimoji="0" lang="en-US" altLang="zh-CN" sz="2000" b="1" i="0" u="none" strike="noStrike" kern="1200" cap="none" spc="150" normalizeH="0" baseline="0" noProof="1" smtClean="0">
                <a:ln>
                  <a:noFill/>
                </a:ln>
                <a:solidFill>
                  <a:srgbClr val="3611BF"/>
                </a:solidFill>
                <a:effectLst/>
                <a:uLnTx/>
                <a:uFillTx/>
                <a:latin typeface="+mn-ea"/>
                <a:ea typeface="+mn-ea"/>
                <a:cs typeface="+mn-cs"/>
              </a:rPr>
            </a:br>
            <a: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t>四、债务重组的会计处理具体应用</a:t>
            </a: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endParaRPr kumimoji="0" lang="zh-CN" altLang="en-US" sz="2000" b="1" i="0" u="none" strike="noStrike" kern="1200" cap="none" spc="150" normalizeH="0" baseline="0" noProof="1" smtClean="0">
              <a:ln>
                <a:noFill/>
              </a:ln>
              <a:solidFill>
                <a:srgbClr val="3611BF"/>
              </a:solidFill>
              <a:effectLst/>
              <a:uLnTx/>
              <a:uFillTx/>
              <a:latin typeface="+mn-ea"/>
              <a:ea typeface="+mn-ea"/>
              <a:cs typeface="+mn-cs"/>
            </a:endParaRPr>
          </a:p>
        </p:txBody>
      </p:sp>
      <p:sp>
        <p:nvSpPr>
          <p:cNvPr id="10243" name="Rectangle 3"/>
          <p:cNvSpPr>
            <a:spLocks noGrp="1" noChangeArrowheads="1"/>
          </p:cNvSpPr>
          <p:nvPr>
            <p:ph sz="quarter" idx="13"/>
          </p:nvPr>
        </p:nvSpPr>
        <p:spPr>
          <a:xfrm>
            <a:off x="962025" y="1635125"/>
            <a:ext cx="7219950" cy="2584450"/>
          </a:xfrm>
        </p:spPr>
        <p:txBody>
          <a:bodyPr vert="horz" wrap="square" lIns="101600" tIns="0" rIns="82550" bIns="0" numCol="1" anchor="t" anchorCtr="0" compatLnSpc="1"/>
          <a:lstStyle/>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rgbClr val="C00000"/>
                </a:solidFill>
                <a:effectLst/>
                <a:uLnTx/>
                <a:uFillTx/>
                <a:latin typeface="+mn-ea"/>
                <a:ea typeface="+mn-ea"/>
                <a:cs typeface="+mn-cs"/>
              </a:rPr>
              <a:t>(</a:t>
            </a: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四</a:t>
            </a:r>
            <a:r>
              <a:rPr kumimoji="0" lang="en-US" altLang="zh-CN" sz="1200" b="1" i="0" u="none" strike="noStrike" kern="1200" cap="none" spc="150" normalizeH="0" baseline="0" noProof="0" dirty="0">
                <a:ln>
                  <a:noFill/>
                </a:ln>
                <a:solidFill>
                  <a:srgbClr val="C00000"/>
                </a:solidFill>
                <a:effectLst/>
                <a:uLnTx/>
                <a:uFillTx/>
                <a:latin typeface="+mn-ea"/>
                <a:ea typeface="+mn-ea"/>
                <a:cs typeface="+mn-cs"/>
              </a:rPr>
              <a:t>)</a:t>
            </a: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以上三种方式的组合方式</a:t>
            </a:r>
            <a:endParaRPr kumimoji="0" lang="zh-CN" altLang="en-US" sz="1200" b="1" i="0" u="none" strike="noStrike" kern="1200" cap="none" spc="150" normalizeH="0" baseline="0" noProof="0" dirty="0">
              <a:ln>
                <a:noFill/>
              </a:ln>
              <a:solidFill>
                <a:srgbClr val="C00000"/>
              </a:solidFill>
              <a:effectLst/>
              <a:uLnTx/>
              <a:uFillTx/>
              <a:latin typeface="+mn-ea"/>
              <a:ea typeface="+mn-ea"/>
              <a:cs typeface="+mn-cs"/>
            </a:endParaRPr>
          </a:p>
          <a:p>
            <a:pPr marL="171450" marR="0" lvl="0" indent="-171450" algn="l" defTabSz="685800" rtl="0" eaLnBrk="0" fontAlgn="base" latinLnBrk="0" hangingPunct="0">
              <a:lnSpc>
                <a:spcPct val="120000"/>
              </a:lnSpc>
              <a:spcBef>
                <a:spcPct val="0"/>
              </a:spcBef>
              <a:spcAft>
                <a:spcPts val="1000"/>
              </a:spcAft>
              <a:buClrTx/>
              <a:buSzTx/>
              <a:buFont typeface="Arial" panose="020B0604020202020204" pitchFamily="34" charset="0"/>
              <a:buChar char="•"/>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债权人的会计处理。</a:t>
            </a: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Arial" panose="020B0604020202020204" pitchFamily="34" charset="0"/>
              <a:buChar char="•"/>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债务重组采用组合方式进行的，一般可以认为对全部债权的合同条款作出了实质性修改，债权人应当按照修改后的条款，以公允价值初始计量重组债权和受让的新金融资产，按照受让的金融资产以外的各项资产在债务重组合同生效日的公允价值比例，对放弃债权在合同生效日的公允价值扣除重组债权和受让金融资产当日公允价值后的净额进行分配，并以此为基础分别确定各项资产的成本。放弃债权的公允价值与账面价值之间的差额，记入</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投资收益</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科目。</a:t>
            </a: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6" name="矩形 5"/>
          <p:cNvSpPr/>
          <p:nvPr/>
        </p:nvSpPr>
        <p:spPr>
          <a:xfrm>
            <a:off x="3078163" y="325438"/>
            <a:ext cx="2870200" cy="460375"/>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400" b="1" i="0" u="none" strike="noStrike" kern="1200" cap="none" spc="20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第二节  债务重组 </a:t>
            </a: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Rectangle 2"/>
          <p:cNvSpPr>
            <a:spLocks noGrp="1" noChangeArrowheads="1"/>
          </p:cNvSpPr>
          <p:nvPr>
            <p:ph type="title"/>
          </p:nvPr>
        </p:nvSpPr>
        <p:spPr>
          <a:xfrm>
            <a:off x="962025" y="1058863"/>
            <a:ext cx="7219950" cy="542925"/>
          </a:xfrm>
        </p:spPr>
        <p:txBody>
          <a:bodyPr vert="horz" wrap="square" lIns="101600" tIns="38100" rIns="76200" bIns="38100" numCol="1" anchor="ctr" anchorCtr="0" compatLnSpc="1"/>
          <a:lstStyle/>
          <a:p>
            <a:pPr marL="0" marR="0" lvl="0" indent="0" algn="l" defTabSz="685800" rtl="0" eaLnBrk="0" fontAlgn="base" latinLnBrk="0" hangingPunct="0">
              <a:lnSpc>
                <a:spcPct val="120000"/>
              </a:lnSpc>
              <a:spcBef>
                <a:spcPct val="0"/>
              </a:spcBef>
              <a:spcAft>
                <a:spcPct val="0"/>
              </a:spcAft>
              <a:buClrTx/>
              <a:buSzTx/>
              <a:buFontTx/>
              <a:buNone/>
              <a:defRPr/>
            </a:pPr>
            <a:br>
              <a:rPr kumimoji="0" lang="en-US" altLang="zh-CN" sz="2000" b="1" i="0" u="none" strike="noStrike" kern="1200" cap="none" spc="150" normalizeH="0" baseline="0" noProof="1" smtClean="0">
                <a:ln>
                  <a:noFill/>
                </a:ln>
                <a:solidFill>
                  <a:srgbClr val="3611BF"/>
                </a:solidFill>
                <a:effectLst/>
                <a:uLnTx/>
                <a:uFillTx/>
                <a:latin typeface="+mn-ea"/>
                <a:ea typeface="+mn-ea"/>
                <a:cs typeface="+mn-cs"/>
              </a:rPr>
            </a:br>
            <a: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t>四、债务重组的会计处理具体应用</a:t>
            </a: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endParaRPr kumimoji="0" lang="zh-CN" altLang="en-US" sz="2000" b="1" i="0" u="none" strike="noStrike" kern="1200" cap="none" spc="150" normalizeH="0" baseline="0" noProof="1" smtClean="0">
              <a:ln>
                <a:noFill/>
              </a:ln>
              <a:solidFill>
                <a:srgbClr val="3611BF"/>
              </a:solidFill>
              <a:effectLst/>
              <a:uLnTx/>
              <a:uFillTx/>
              <a:latin typeface="+mn-ea"/>
              <a:ea typeface="+mn-ea"/>
              <a:cs typeface="+mn-cs"/>
            </a:endParaRPr>
          </a:p>
        </p:txBody>
      </p:sp>
      <p:sp>
        <p:nvSpPr>
          <p:cNvPr id="10243" name="Rectangle 3"/>
          <p:cNvSpPr>
            <a:spLocks noGrp="1" noChangeArrowheads="1"/>
          </p:cNvSpPr>
          <p:nvPr>
            <p:ph sz="quarter" idx="13"/>
          </p:nvPr>
        </p:nvSpPr>
        <p:spPr>
          <a:xfrm>
            <a:off x="962025" y="1635125"/>
            <a:ext cx="7219950" cy="2584450"/>
          </a:xfrm>
        </p:spPr>
        <p:txBody>
          <a:bodyPr vert="horz" wrap="square" lIns="101600" tIns="0" rIns="82550" bIns="0" numCol="1" anchor="t" anchorCtr="0" compatLnSpc="1"/>
          <a:lstStyle/>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rgbClr val="C00000"/>
                </a:solidFill>
                <a:effectLst/>
                <a:uLnTx/>
                <a:uFillTx/>
                <a:latin typeface="+mn-ea"/>
                <a:ea typeface="+mn-ea"/>
                <a:cs typeface="+mn-cs"/>
              </a:rPr>
              <a:t>(</a:t>
            </a: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四</a:t>
            </a:r>
            <a:r>
              <a:rPr kumimoji="0" lang="en-US" altLang="zh-CN" sz="1200" b="1" i="0" u="none" strike="noStrike" kern="1200" cap="none" spc="150" normalizeH="0" baseline="0" noProof="0" dirty="0">
                <a:ln>
                  <a:noFill/>
                </a:ln>
                <a:solidFill>
                  <a:srgbClr val="C00000"/>
                </a:solidFill>
                <a:effectLst/>
                <a:uLnTx/>
                <a:uFillTx/>
                <a:latin typeface="+mn-ea"/>
                <a:ea typeface="+mn-ea"/>
                <a:cs typeface="+mn-cs"/>
              </a:rPr>
              <a:t>)</a:t>
            </a: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以上三种方式的组合方式</a:t>
            </a:r>
            <a:endParaRPr kumimoji="0" lang="zh-CN" altLang="en-US" sz="1200" b="1" i="0" u="none" strike="noStrike" kern="1200" cap="none" spc="150" normalizeH="0" baseline="0" noProof="0" dirty="0">
              <a:ln>
                <a:noFill/>
              </a:ln>
              <a:solidFill>
                <a:srgbClr val="C00000"/>
              </a:solidFill>
              <a:effectLst/>
              <a:uLnTx/>
              <a:uFillTx/>
              <a:latin typeface="+mn-ea"/>
              <a:ea typeface="+mn-ea"/>
              <a:cs typeface="+mn-cs"/>
            </a:endParaRPr>
          </a:p>
          <a:p>
            <a:pPr marL="171450" marR="0" lvl="0" indent="-171450" algn="l" defTabSz="685800" rtl="0" eaLnBrk="0" fontAlgn="base" latinLnBrk="0" hangingPunct="0">
              <a:lnSpc>
                <a:spcPct val="120000"/>
              </a:lnSpc>
              <a:spcBef>
                <a:spcPct val="0"/>
              </a:spcBef>
              <a:spcAft>
                <a:spcPts val="1000"/>
              </a:spcAft>
              <a:buClrTx/>
              <a:buSzTx/>
              <a:buFont typeface="Arial" panose="020B0604020202020204" pitchFamily="34" charset="0"/>
              <a:buChar char="•"/>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债务人的会计处理。</a:t>
            </a: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Arial" panose="020B0604020202020204" pitchFamily="34" charset="0"/>
              <a:buChar char="•"/>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债务重组采用以资产清偿债务、将债务转为权益工具、修改其他条款等方式的组合进行的，对于权益工具，债务人应当在初始确认时按照权益工具的公允价值计量，权益工具的公允价值不能可靠计量的</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应当按照所清偿债务的公允价值计量。对于修改其他条款形成的重组债务</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债务人应当参照上文</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三</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三</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修改其他条款</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部分的内容</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确认和计量重组债务。所清偿债务的账面价值与转让资产的账面价值以及权益工具和重组债务的确认金额之和的差额</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记入</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其他收益</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债务重组收益</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或</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投资收益</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仅涉及金融工具时）科目。</a:t>
            </a: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6" name="矩形 5"/>
          <p:cNvSpPr/>
          <p:nvPr/>
        </p:nvSpPr>
        <p:spPr>
          <a:xfrm>
            <a:off x="3078163" y="325438"/>
            <a:ext cx="2870200" cy="460375"/>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400" b="1" i="0" u="none" strike="noStrike" kern="1200" cap="none" spc="20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第二节  债务重组 </a:t>
            </a: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Rectangle 2"/>
          <p:cNvSpPr>
            <a:spLocks noGrp="1" noChangeArrowheads="1"/>
          </p:cNvSpPr>
          <p:nvPr>
            <p:ph type="title"/>
          </p:nvPr>
        </p:nvSpPr>
        <p:spPr>
          <a:xfrm>
            <a:off x="962025" y="1058863"/>
            <a:ext cx="7219950" cy="542925"/>
          </a:xfrm>
        </p:spPr>
        <p:txBody>
          <a:bodyPr vert="horz" wrap="square" lIns="101600" tIns="38100" rIns="76200" bIns="38100" numCol="1" anchor="ctr" anchorCtr="0" compatLnSpc="1"/>
          <a:lstStyle/>
          <a:p>
            <a:pPr marL="0" marR="0" lvl="0" indent="0" algn="l" defTabSz="685800" rtl="0" eaLnBrk="0" fontAlgn="base" latinLnBrk="0" hangingPunct="0">
              <a:lnSpc>
                <a:spcPct val="120000"/>
              </a:lnSpc>
              <a:spcBef>
                <a:spcPct val="0"/>
              </a:spcBef>
              <a:spcAft>
                <a:spcPct val="0"/>
              </a:spcAft>
              <a:buClrTx/>
              <a:buSzTx/>
              <a:buFontTx/>
              <a:buNone/>
              <a:defRPr/>
            </a:pPr>
            <a:br>
              <a:rPr kumimoji="0" lang="en-US" altLang="zh-CN" sz="2000" b="1" i="0" u="none" strike="noStrike" kern="1200" cap="none" spc="150" normalizeH="0" baseline="0" noProof="1" smtClean="0">
                <a:ln>
                  <a:noFill/>
                </a:ln>
                <a:solidFill>
                  <a:srgbClr val="3611BF"/>
                </a:solidFill>
                <a:effectLst/>
                <a:uLnTx/>
                <a:uFillTx/>
                <a:latin typeface="+mn-ea"/>
                <a:ea typeface="+mn-ea"/>
                <a:cs typeface="+mn-cs"/>
              </a:rPr>
            </a:br>
            <a: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t>四、债务重组的会计处理具体应用</a:t>
            </a: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endParaRPr kumimoji="0" lang="zh-CN" altLang="en-US" sz="2000" b="1" i="0" u="none" strike="noStrike" kern="1200" cap="none" spc="150" normalizeH="0" baseline="0" noProof="1" smtClean="0">
              <a:ln>
                <a:noFill/>
              </a:ln>
              <a:solidFill>
                <a:srgbClr val="3611BF"/>
              </a:solidFill>
              <a:effectLst/>
              <a:uLnTx/>
              <a:uFillTx/>
              <a:latin typeface="+mn-ea"/>
              <a:ea typeface="+mn-ea"/>
              <a:cs typeface="+mn-cs"/>
            </a:endParaRPr>
          </a:p>
        </p:txBody>
      </p:sp>
      <p:sp>
        <p:nvSpPr>
          <p:cNvPr id="10243" name="Rectangle 3"/>
          <p:cNvSpPr>
            <a:spLocks noGrp="1" noChangeArrowheads="1"/>
          </p:cNvSpPr>
          <p:nvPr>
            <p:ph sz="quarter" idx="13"/>
          </p:nvPr>
        </p:nvSpPr>
        <p:spPr>
          <a:xfrm>
            <a:off x="962025" y="1635125"/>
            <a:ext cx="7219950" cy="2584450"/>
          </a:xfrm>
        </p:spPr>
        <p:txBody>
          <a:bodyPr vert="horz" wrap="square" lIns="101600" tIns="0" rIns="82550" bIns="0" numCol="1" anchor="t" anchorCtr="0" compatLnSpc="1"/>
          <a:lstStyle/>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rgbClr val="C00000"/>
                </a:solidFill>
                <a:effectLst/>
                <a:uLnTx/>
                <a:uFillTx/>
                <a:latin typeface="+mn-ea"/>
                <a:ea typeface="+mn-ea"/>
                <a:cs typeface="+mn-cs"/>
              </a:rPr>
              <a:t>(</a:t>
            </a: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四</a:t>
            </a:r>
            <a:r>
              <a:rPr kumimoji="0" lang="en-US" altLang="zh-CN" sz="1200" b="1" i="0" u="none" strike="noStrike" kern="1200" cap="none" spc="150" normalizeH="0" baseline="0" noProof="0" dirty="0">
                <a:ln>
                  <a:noFill/>
                </a:ln>
                <a:solidFill>
                  <a:srgbClr val="C00000"/>
                </a:solidFill>
                <a:effectLst/>
                <a:uLnTx/>
                <a:uFillTx/>
                <a:latin typeface="+mn-ea"/>
                <a:ea typeface="+mn-ea"/>
                <a:cs typeface="+mn-cs"/>
              </a:rPr>
              <a:t>)</a:t>
            </a: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以上三种方式的组合方式</a:t>
            </a:r>
            <a:endParaRPr kumimoji="0" lang="zh-CN" altLang="en-US" sz="1200" b="1" i="0" u="none" strike="noStrike" kern="1200" cap="none" spc="150" normalizeH="0" baseline="0" noProof="0" dirty="0">
              <a:ln>
                <a:noFill/>
              </a:ln>
              <a:solidFill>
                <a:srgbClr val="C00000"/>
              </a:solidFill>
              <a:effectLst/>
              <a:uLnTx/>
              <a:uFillTx/>
              <a:latin typeface="+mn-ea"/>
              <a:ea typeface="+mn-ea"/>
              <a:cs typeface="+mn-cs"/>
            </a:endParaRPr>
          </a:p>
          <a:p>
            <a:pPr marL="171450" marR="0" lvl="0" indent="-171450" algn="l" defTabSz="685800" rtl="0" eaLnBrk="0" fontAlgn="base" latinLnBrk="0" hangingPunct="0">
              <a:lnSpc>
                <a:spcPct val="120000"/>
              </a:lnSpc>
              <a:spcBef>
                <a:spcPct val="0"/>
              </a:spcBef>
              <a:spcAft>
                <a:spcPts val="1000"/>
              </a:spcAft>
              <a:buClrTx/>
              <a:buSzTx/>
              <a:buFont typeface="Arial" panose="020B0604020202020204" pitchFamily="34" charset="0"/>
              <a:buChar char="•"/>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值得注意的是</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对于企业因破产重整而进行的债务重组交易</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由于涉及破产重整的债务重组协议执行过程及结果存在重大不确定性</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因此</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企业通常应在破产重整协议履行完毕后确认债务重组收益</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除非有确凿证据表明上述重大不确定性已经消除。</a:t>
            </a: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6" name="矩形 5"/>
          <p:cNvSpPr/>
          <p:nvPr/>
        </p:nvSpPr>
        <p:spPr>
          <a:xfrm>
            <a:off x="3078163" y="325438"/>
            <a:ext cx="2870200" cy="460375"/>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400" b="1" i="0" u="none" strike="noStrike" kern="1200" cap="none" spc="20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第二节  债务重组 </a:t>
            </a: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Rectangle 2"/>
          <p:cNvSpPr>
            <a:spLocks noGrp="1" noChangeArrowheads="1"/>
          </p:cNvSpPr>
          <p:nvPr>
            <p:ph type="title"/>
          </p:nvPr>
        </p:nvSpPr>
        <p:spPr>
          <a:xfrm>
            <a:off x="962025" y="1058863"/>
            <a:ext cx="7219950" cy="542925"/>
          </a:xfrm>
        </p:spPr>
        <p:txBody>
          <a:bodyPr vert="horz" wrap="square" lIns="101600" tIns="38100" rIns="76200" bIns="38100" numCol="1" anchor="ctr"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br>
              <a:rPr kumimoji="0" lang="en-US" altLang="zh-CN" sz="2000" b="1" i="0" u="none" strike="noStrike" kern="1200" cap="none" spc="150" normalizeH="0" baseline="0" noProof="1" smtClean="0">
                <a:ln>
                  <a:noFill/>
                </a:ln>
                <a:solidFill>
                  <a:srgbClr val="3611BF"/>
                </a:solidFill>
                <a:effectLst/>
                <a:uLnTx/>
                <a:uFillTx/>
                <a:latin typeface="+mn-ea"/>
                <a:ea typeface="+mn-ea"/>
                <a:cs typeface="+mn-cs"/>
              </a:rPr>
            </a:br>
            <a:br>
              <a:rPr kumimoji="0" lang="en-US" altLang="zh-CN" sz="2000" b="1" i="0" u="none" strike="noStrike" kern="1200" cap="none" spc="150" normalizeH="0" baseline="0" noProof="1" smtClean="0">
                <a:ln>
                  <a:noFill/>
                </a:ln>
                <a:solidFill>
                  <a:srgbClr val="3611BF"/>
                </a:solidFill>
                <a:effectLst/>
                <a:uLnTx/>
                <a:uFillTx/>
                <a:latin typeface="+mn-ea"/>
                <a:ea typeface="+mn-ea"/>
                <a:cs typeface="+mn-cs"/>
              </a:rPr>
            </a:br>
            <a:br>
              <a:rPr kumimoji="0" lang="en-US" altLang="zh-CN" sz="2000" b="1" i="0" u="none" strike="noStrike" kern="1200" cap="none" spc="150" normalizeH="0" baseline="0" noProof="1">
                <a:ln>
                  <a:noFill/>
                </a:ln>
                <a:solidFill>
                  <a:srgbClr val="3611BF"/>
                </a:solidFill>
                <a:effectLst/>
                <a:uLnTx/>
                <a:uFillTx/>
                <a:latin typeface="+mn-ea"/>
                <a:ea typeface="+mn-ea"/>
                <a:cs typeface="+mn-cs"/>
              </a:rPr>
            </a:br>
            <a: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t>一、破产会计的特点</a:t>
            </a: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endParaRPr kumimoji="0" lang="zh-CN" altLang="en-US" sz="2000" b="1" i="0" u="none" strike="noStrike" kern="1200" cap="none" spc="150" normalizeH="0" baseline="0" noProof="1" smtClean="0">
              <a:ln>
                <a:noFill/>
              </a:ln>
              <a:solidFill>
                <a:srgbClr val="3611BF"/>
              </a:solidFill>
              <a:effectLst/>
              <a:uLnTx/>
              <a:uFillTx/>
              <a:latin typeface="+mn-ea"/>
              <a:ea typeface="+mn-ea"/>
              <a:cs typeface="+mn-cs"/>
            </a:endParaRPr>
          </a:p>
        </p:txBody>
      </p:sp>
      <p:sp>
        <p:nvSpPr>
          <p:cNvPr id="12291" name="Rectangle 3"/>
          <p:cNvSpPr>
            <a:spLocks noGrp="1" noChangeArrowheads="1"/>
          </p:cNvSpPr>
          <p:nvPr>
            <p:ph sz="quarter" idx="13"/>
          </p:nvPr>
        </p:nvSpPr>
        <p:spPr>
          <a:xfrm>
            <a:off x="962025" y="1635125"/>
            <a:ext cx="7219950" cy="2584450"/>
          </a:xfrm>
        </p:spPr>
        <p:txBody>
          <a:bodyPr vert="horz" wrap="square" lIns="101600" tIns="0" rIns="82550" bIns="0" numCol="1" anchor="t" anchorCtr="0" compatLnSpc="1"/>
          <a:lstStyle/>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（一）特殊的会计目标</a:t>
            </a:r>
            <a:endParaRPr kumimoji="0" lang="en-US" altLang="zh-CN" sz="1200" b="1" i="0" u="none" strike="noStrike" kern="1200" cap="none" spc="150" normalizeH="0" baseline="0" noProof="0" dirty="0">
              <a:ln>
                <a:noFill/>
              </a:ln>
              <a:solidFill>
                <a:srgbClr val="C00000"/>
              </a:solidFill>
              <a:effectLst/>
              <a:uLnTx/>
              <a:uFillTx/>
              <a:latin typeface="+mn-ea"/>
              <a:ea typeface="+mn-ea"/>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破产清算会计的目的在于对破产企业在宣告破产后</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其财产的处理情况及其对债务偿还情况的核算和报告</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从而能够有效地管理破产过程</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维护债权人、债务人和出资人各方的合法权益</a:t>
            </a: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（二）计量基础变化</a:t>
            </a:r>
            <a:endParaRPr kumimoji="0" lang="en-US" altLang="zh-CN" sz="1200" b="1" i="0" u="none" strike="noStrike" kern="1200" cap="none" spc="150" normalizeH="0" baseline="0" noProof="0" dirty="0">
              <a:ln>
                <a:noFill/>
              </a:ln>
              <a:solidFill>
                <a:srgbClr val="C00000"/>
              </a:solidFill>
              <a:effectLst/>
              <a:uLnTx/>
              <a:uFillTx/>
              <a:latin typeface="+mn-ea"/>
              <a:ea typeface="+mn-ea"/>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破产企业在破产清算期间的资产</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应当按照破产资产清算净值进行后续计量</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负债按照破产债务清偿价值进行后续计量</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对资产和负债的账面价值分别进行调整</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差额计入清算损益。 </a:t>
            </a:r>
            <a:endParaRPr kumimoji="0" lang="zh-CN" altLang="en-US" sz="1200" b="1" i="0" u="none" strike="noStrike" kern="1200" cap="none" spc="150" normalizeH="0" baseline="0" noProof="0" dirty="0">
              <a:ln>
                <a:noFill/>
              </a:ln>
              <a:solidFill>
                <a:srgbClr val="C00000"/>
              </a:solidFill>
              <a:effectLst/>
              <a:uLnTx/>
              <a:uFillTx/>
              <a:latin typeface="+mn-ea"/>
              <a:ea typeface="+mn-ea"/>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（三）财务报告体系变化</a:t>
            </a:r>
            <a:endParaRPr kumimoji="0" lang="zh-CN" altLang="en-US" sz="1200" b="1" i="0" u="none" strike="noStrike" kern="1200" cap="none" spc="150" normalizeH="0" baseline="0" noProof="0" dirty="0">
              <a:ln>
                <a:noFill/>
              </a:ln>
              <a:solidFill>
                <a:srgbClr val="C00000"/>
              </a:solidFill>
              <a:effectLst/>
              <a:uLnTx/>
              <a:uFillTx/>
              <a:latin typeface="+mn-ea"/>
              <a:ea typeface="+mn-ea"/>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破产企业在破产清算期间的资产</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应当按照破产资产清算净值进行后续计量</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负债按照破产债务清偿价值进行后续计量</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对资产和负债的账面价值分别进行调整</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差额计入清算损益。 </a:t>
            </a: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6" name="矩形 5"/>
          <p:cNvSpPr/>
          <p:nvPr/>
        </p:nvSpPr>
        <p:spPr>
          <a:xfrm>
            <a:off x="3078163" y="484188"/>
            <a:ext cx="2870200" cy="460375"/>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400" b="1" i="0" u="none" strike="noStrike" kern="1200" cap="none" spc="20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第三节  破产清算 </a:t>
            </a:r>
            <a:endParaRPr kumimoji="0" lang="zh-CN" altLang="en-US" sz="2400" b="1" i="0" u="none" strike="noStrike" kern="1200" cap="none" spc="20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标题 6"/>
          <p:cNvSpPr>
            <a:spLocks noGrp="1" noChangeArrowheads="1"/>
          </p:cNvSpPr>
          <p:nvPr>
            <p:ph type="title"/>
            <p:custDataLst>
              <p:tags r:id="rId1"/>
            </p:custDataLst>
          </p:nvPr>
        </p:nvSpPr>
        <p:spPr>
          <a:xfrm>
            <a:off x="912813" y="1004888"/>
            <a:ext cx="7088188" cy="1789113"/>
          </a:xfrm>
        </p:spPr>
        <p:txBody>
          <a:bodyPr vert="horz" wrap="square" lIns="101600" tIns="38100" rIns="76200" bIns="38100" numCol="1" anchor="b" anchorCtr="0" compatLnSpc="1">
            <a:normAutofit/>
          </a:bodyPr>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3600" b="1" i="0" u="none" strike="noStrike" kern="1200" cap="none" spc="200" normalizeH="0" baseline="0" noProof="0" dirty="0" smtClean="0">
                <a:ln>
                  <a:noFill/>
                </a:ln>
                <a:solidFill>
                  <a:srgbClr val="404040"/>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第十</a:t>
            </a:r>
            <a:r>
              <a:rPr kumimoji="0" lang="zh-CN" altLang="en-US" sz="3600" b="1" i="0" u="none" strike="noStrike" kern="1200" cap="none" spc="200" normalizeH="0" baseline="0" noProof="0" dirty="0">
                <a:ln>
                  <a:noFill/>
                </a:ln>
                <a:solidFill>
                  <a:srgbClr val="404040"/>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三</a:t>
            </a:r>
            <a:r>
              <a:rPr kumimoji="0" lang="zh-CN" altLang="en-US" sz="3600" b="1" i="0" u="none" strike="noStrike" kern="1200" cap="none" spc="200" normalizeH="0" baseline="0" noProof="0" dirty="0" smtClean="0">
                <a:ln>
                  <a:noFill/>
                </a:ln>
                <a:solidFill>
                  <a:srgbClr val="404040"/>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章   企业</a:t>
            </a:r>
            <a:r>
              <a:rPr kumimoji="0" lang="zh-CN" altLang="en-US" sz="3600" b="1" i="0" u="none" strike="noStrike" kern="1200" cap="none" spc="200" normalizeH="0" baseline="0" noProof="0" dirty="0">
                <a:ln>
                  <a:noFill/>
                </a:ln>
                <a:solidFill>
                  <a:srgbClr val="404040"/>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财务困境</a:t>
            </a:r>
            <a:endParaRPr kumimoji="0" lang="zh-CN" altLang="en-US" sz="3600" b="1" i="0" u="none" strike="noStrike" kern="1200" cap="none" spc="200" normalizeH="0" baseline="0" noProof="0" dirty="0">
              <a:ln>
                <a:noFill/>
              </a:ln>
              <a:solidFill>
                <a:srgbClr val="404040"/>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endParaRPr>
          </a:p>
        </p:txBody>
      </p:sp>
    </p:spTree>
    <p:custDataLst>
      <p:tags r:id="rId2"/>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4" name="Rectangle 2"/>
          <p:cNvSpPr>
            <a:spLocks noGrp="1" noChangeArrowheads="1"/>
          </p:cNvSpPr>
          <p:nvPr>
            <p:ph type="title"/>
          </p:nvPr>
        </p:nvSpPr>
        <p:spPr>
          <a:xfrm>
            <a:off x="962025" y="1058863"/>
            <a:ext cx="7219950" cy="542925"/>
          </a:xfrm>
        </p:spPr>
        <p:txBody>
          <a:bodyPr vert="horz" wrap="square" lIns="101600" tIns="38100" rIns="76200" bIns="38100" numCol="1" anchor="ctr" anchorCtr="0" compatLnSpc="1"/>
          <a:lstStyle/>
          <a:p>
            <a:pPr marL="0" marR="0" lvl="0" indent="0" algn="l" defTabSz="685800" rtl="0" eaLnBrk="0" fontAlgn="base" latinLnBrk="0" hangingPunct="0">
              <a:lnSpc>
                <a:spcPct val="120000"/>
              </a:lnSpc>
              <a:spcBef>
                <a:spcPct val="0"/>
              </a:spcBef>
              <a:spcAft>
                <a:spcPct val="0"/>
              </a:spcAft>
              <a:buClrTx/>
              <a:buSzTx/>
              <a:buFontTx/>
              <a:buNone/>
              <a:defRPr/>
            </a:pPr>
            <a:br>
              <a:rPr kumimoji="0" lang="en-US" altLang="zh-CN" sz="2000" b="1" i="0" u="none" strike="noStrike" kern="1200" cap="none" spc="150" normalizeH="0" baseline="0" noProof="1" smtClean="0">
                <a:ln>
                  <a:noFill/>
                </a:ln>
                <a:solidFill>
                  <a:srgbClr val="3611BF"/>
                </a:solidFill>
                <a:effectLst/>
                <a:uLnTx/>
                <a:uFillTx/>
                <a:latin typeface="+mn-ea"/>
                <a:ea typeface="+mn-ea"/>
                <a:cs typeface="+mn-cs"/>
              </a:rPr>
            </a:br>
            <a:br>
              <a:rPr kumimoji="0" lang="en-US" altLang="zh-CN" sz="2000" b="1" i="0" u="none" strike="noStrike" kern="1200" cap="none" spc="150" normalizeH="0" baseline="0" noProof="1">
                <a:ln>
                  <a:noFill/>
                </a:ln>
                <a:solidFill>
                  <a:srgbClr val="3611BF"/>
                </a:solidFill>
                <a:effectLst/>
                <a:uLnTx/>
                <a:uFillTx/>
                <a:latin typeface="+mn-ea"/>
                <a:ea typeface="+mn-ea"/>
                <a:cs typeface="+mn-cs"/>
              </a:rPr>
            </a:br>
            <a:br>
              <a:rPr kumimoji="0" lang="en-US" altLang="zh-CN" sz="2000" b="1" i="0" u="none" strike="noStrike" kern="1200" cap="none" spc="150" normalizeH="0" baseline="0" noProof="1" smtClean="0">
                <a:ln>
                  <a:noFill/>
                </a:ln>
                <a:solidFill>
                  <a:srgbClr val="3611BF"/>
                </a:solidFill>
                <a:effectLst/>
                <a:uLnTx/>
                <a:uFillTx/>
                <a:latin typeface="+mn-ea"/>
                <a:ea typeface="+mn-ea"/>
                <a:cs typeface="+mn-cs"/>
              </a:rPr>
            </a:br>
            <a: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t>二、破产会计的基本理论</a:t>
            </a: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endParaRPr kumimoji="0" lang="zh-CN" altLang="en-US" sz="2000" b="1" i="0" u="none" strike="noStrike" kern="1200" cap="none" spc="150" normalizeH="0" baseline="0" noProof="1" smtClean="0">
              <a:ln>
                <a:noFill/>
              </a:ln>
              <a:solidFill>
                <a:srgbClr val="3611BF"/>
              </a:solidFill>
              <a:effectLst/>
              <a:uLnTx/>
              <a:uFillTx/>
              <a:latin typeface="+mn-ea"/>
              <a:ea typeface="+mn-ea"/>
              <a:cs typeface="+mn-cs"/>
            </a:endParaRPr>
          </a:p>
        </p:txBody>
      </p:sp>
      <p:sp>
        <p:nvSpPr>
          <p:cNvPr id="13315" name="Rectangle 3"/>
          <p:cNvSpPr>
            <a:spLocks noGrp="1" noChangeArrowheads="1"/>
          </p:cNvSpPr>
          <p:nvPr>
            <p:ph sz="quarter" idx="13"/>
          </p:nvPr>
        </p:nvSpPr>
        <p:spPr>
          <a:xfrm>
            <a:off x="962025" y="1635125"/>
            <a:ext cx="7219950" cy="2584450"/>
          </a:xfrm>
        </p:spPr>
        <p:txBody>
          <a:bodyPr vert="horz" wrap="square" lIns="101600" tIns="0" rIns="82550" bIns="0" numCol="1" anchor="t" anchorCtr="0" compatLnSpc="1"/>
          <a:lstStyle/>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（一）破产会计核算的前提</a:t>
            </a:r>
            <a:endParaRPr kumimoji="0" lang="zh-CN" altLang="en-US" sz="1200" b="1" i="0" u="none" strike="noStrike" kern="1200" cap="none" spc="150" normalizeH="0" baseline="0" noProof="0" dirty="0">
              <a:ln>
                <a:noFill/>
              </a:ln>
              <a:solidFill>
                <a:srgbClr val="C00000"/>
              </a:solidFill>
              <a:effectLst/>
              <a:uLnTx/>
              <a:uFillTx/>
              <a:latin typeface="+mn-ea"/>
              <a:ea typeface="+mn-ea"/>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l"/>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1.破产主体假设</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企业被宣告破产后便丧失了法人主体资格</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由委托人行使破产企业法人主体职权</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负责破产财产的保管、清理、估价、处理和分配等。 </a:t>
            </a: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l"/>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2.非持续经营假设</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企业进入法定的破产程序后</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应确认非持续经营假设</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并形成以此为前提的会计核算和报告形式。 可以说</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破产清算会计应建立在非持续经营假设的基础上</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并在这一假设的基础上反映资产的估价、变现和债务的偿还等行为。</a:t>
            </a: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6" name="矩形 5"/>
          <p:cNvSpPr/>
          <p:nvPr/>
        </p:nvSpPr>
        <p:spPr>
          <a:xfrm>
            <a:off x="3078163" y="484188"/>
            <a:ext cx="2870200" cy="460375"/>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400" b="1" i="0" u="none" strike="noStrike" kern="1200" cap="none" spc="20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第三节  破产清算 </a:t>
            </a:r>
            <a:endParaRPr kumimoji="0" lang="zh-CN" altLang="en-US" sz="2400" b="1" i="0" u="none" strike="noStrike" kern="1200" cap="none" spc="20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Tree>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4" name="Rectangle 2"/>
          <p:cNvSpPr>
            <a:spLocks noGrp="1" noChangeArrowheads="1"/>
          </p:cNvSpPr>
          <p:nvPr>
            <p:ph type="title"/>
          </p:nvPr>
        </p:nvSpPr>
        <p:spPr>
          <a:xfrm>
            <a:off x="962025" y="1058863"/>
            <a:ext cx="7219950" cy="542925"/>
          </a:xfrm>
        </p:spPr>
        <p:txBody>
          <a:bodyPr vert="horz" wrap="square" lIns="101600" tIns="38100" rIns="76200" bIns="38100" numCol="1" anchor="ctr" anchorCtr="0" compatLnSpc="1"/>
          <a:lstStyle/>
          <a:p>
            <a:pPr marL="0" marR="0" lvl="0" indent="0" algn="l" defTabSz="685800" rtl="0" eaLnBrk="0" fontAlgn="base" latinLnBrk="0" hangingPunct="0">
              <a:lnSpc>
                <a:spcPct val="120000"/>
              </a:lnSpc>
              <a:spcBef>
                <a:spcPct val="0"/>
              </a:spcBef>
              <a:spcAft>
                <a:spcPct val="0"/>
              </a:spcAft>
              <a:buClrTx/>
              <a:buSzTx/>
              <a:buFontTx/>
              <a:buNone/>
              <a:defRPr/>
            </a:pPr>
            <a:br>
              <a:rPr kumimoji="0" lang="en-US" altLang="zh-CN" sz="2000" b="1" i="0" u="none" strike="noStrike" kern="1200" cap="none" spc="150" normalizeH="0" baseline="0" noProof="1" smtClean="0">
                <a:ln>
                  <a:noFill/>
                </a:ln>
                <a:solidFill>
                  <a:srgbClr val="3611BF"/>
                </a:solidFill>
                <a:effectLst/>
                <a:uLnTx/>
                <a:uFillTx/>
                <a:latin typeface="+mn-ea"/>
                <a:ea typeface="+mn-ea"/>
                <a:cs typeface="+mn-cs"/>
              </a:rPr>
            </a:br>
            <a:br>
              <a:rPr kumimoji="0" lang="en-US" altLang="zh-CN" sz="2000" b="1" i="0" u="none" strike="noStrike" kern="1200" cap="none" spc="150" normalizeH="0" baseline="0" noProof="1">
                <a:ln>
                  <a:noFill/>
                </a:ln>
                <a:solidFill>
                  <a:srgbClr val="3611BF"/>
                </a:solidFill>
                <a:effectLst/>
                <a:uLnTx/>
                <a:uFillTx/>
                <a:latin typeface="+mn-ea"/>
                <a:ea typeface="+mn-ea"/>
                <a:cs typeface="+mn-cs"/>
              </a:rPr>
            </a:br>
            <a:br>
              <a:rPr kumimoji="0" lang="en-US" altLang="zh-CN" sz="2000" b="1" i="0" u="none" strike="noStrike" kern="1200" cap="none" spc="150" normalizeH="0" baseline="0" noProof="1" smtClean="0">
                <a:ln>
                  <a:noFill/>
                </a:ln>
                <a:solidFill>
                  <a:srgbClr val="3611BF"/>
                </a:solidFill>
                <a:effectLst/>
                <a:uLnTx/>
                <a:uFillTx/>
                <a:latin typeface="+mn-ea"/>
                <a:ea typeface="+mn-ea"/>
                <a:cs typeface="+mn-cs"/>
              </a:rPr>
            </a:br>
            <a: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t>二、破产会计的基本理论</a:t>
            </a: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endParaRPr kumimoji="0" lang="zh-CN" altLang="en-US" sz="2000" b="1" i="0" u="none" strike="noStrike" kern="1200" cap="none" spc="150" normalizeH="0" baseline="0" noProof="1" smtClean="0">
              <a:ln>
                <a:noFill/>
              </a:ln>
              <a:solidFill>
                <a:srgbClr val="3611BF"/>
              </a:solidFill>
              <a:effectLst/>
              <a:uLnTx/>
              <a:uFillTx/>
              <a:latin typeface="+mn-ea"/>
              <a:ea typeface="+mn-ea"/>
              <a:cs typeface="+mn-cs"/>
            </a:endParaRPr>
          </a:p>
        </p:txBody>
      </p:sp>
      <p:sp>
        <p:nvSpPr>
          <p:cNvPr id="13315" name="Rectangle 3"/>
          <p:cNvSpPr>
            <a:spLocks noGrp="1" noChangeArrowheads="1"/>
          </p:cNvSpPr>
          <p:nvPr>
            <p:ph sz="quarter" idx="13"/>
          </p:nvPr>
        </p:nvSpPr>
        <p:spPr>
          <a:xfrm>
            <a:off x="962025" y="1635125"/>
            <a:ext cx="7219950" cy="2584450"/>
          </a:xfrm>
        </p:spPr>
        <p:txBody>
          <a:bodyPr vert="horz" wrap="square" lIns="101600" tIns="0" rIns="82550" bIns="0" numCol="1" anchor="t" anchorCtr="0" compatLnSpc="1"/>
          <a:lstStyle/>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（一）破产会计核算的前提</a:t>
            </a:r>
            <a:endParaRPr kumimoji="0" lang="zh-CN" altLang="en-US" sz="1200" b="1" i="0" u="none" strike="noStrike" kern="1200" cap="none" spc="150" normalizeH="0" baseline="0" noProof="0" dirty="0">
              <a:ln>
                <a:noFill/>
              </a:ln>
              <a:solidFill>
                <a:srgbClr val="C00000"/>
              </a:solidFill>
              <a:effectLst/>
              <a:uLnTx/>
              <a:uFillTx/>
              <a:latin typeface="+mn-ea"/>
              <a:ea typeface="+mn-ea"/>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l"/>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3.不固定的会计期间</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宣告破产日至破产程序完成日</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就是法律意义上的破产清算期间</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破产会计的目的就是服务于此期间</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因此</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没有必要再去划分其他的会计期间。 但是</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这一会计期间具有不固定性</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它取决于破产宣告日的时日、破产清算程序实施期间的长短以及破产管理人对破产企业的清算进度。</a:t>
            </a: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6" name="矩形 5"/>
          <p:cNvSpPr/>
          <p:nvPr/>
        </p:nvSpPr>
        <p:spPr>
          <a:xfrm>
            <a:off x="3078163" y="484188"/>
            <a:ext cx="2870200" cy="460375"/>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400" b="1" i="0" u="none" strike="noStrike" kern="1200" cap="none" spc="20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第三节  破产清算 </a:t>
            </a:r>
            <a:endParaRPr kumimoji="0" lang="zh-CN" altLang="en-US" sz="2400" b="1" i="0" u="none" strike="noStrike" kern="1200" cap="none" spc="20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Tree>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Rectangle 2"/>
          <p:cNvSpPr>
            <a:spLocks noGrp="1" noChangeArrowheads="1"/>
          </p:cNvSpPr>
          <p:nvPr>
            <p:ph type="title"/>
          </p:nvPr>
        </p:nvSpPr>
        <p:spPr>
          <a:xfrm>
            <a:off x="962025" y="1058863"/>
            <a:ext cx="7219950" cy="542925"/>
          </a:xfrm>
        </p:spPr>
        <p:txBody>
          <a:bodyPr vert="horz" wrap="square" lIns="101600" tIns="38100" rIns="76200" bIns="38100" numCol="1" anchor="ctr" anchorCtr="0" compatLnSpc="1"/>
          <a:lstStyle/>
          <a:p>
            <a:pPr marL="0" marR="0" lvl="0" indent="0" algn="l" defTabSz="685800" rtl="0" eaLnBrk="0" fontAlgn="base" latinLnBrk="0" hangingPunct="0">
              <a:lnSpc>
                <a:spcPct val="120000"/>
              </a:lnSpc>
              <a:spcBef>
                <a:spcPct val="0"/>
              </a:spcBef>
              <a:spcAft>
                <a:spcPct val="0"/>
              </a:spcAft>
              <a:buClrTx/>
              <a:buSzTx/>
              <a:buFontTx/>
              <a:buNone/>
              <a:defRPr/>
            </a:pPr>
            <a:br>
              <a:rPr kumimoji="0" lang="en-US" altLang="zh-CN" sz="2000" b="1" i="0" u="none" strike="noStrike" kern="1200" cap="none" spc="150" normalizeH="0" baseline="0" noProof="1" smtClean="0">
                <a:ln>
                  <a:noFill/>
                </a:ln>
                <a:solidFill>
                  <a:srgbClr val="3611BF"/>
                </a:solidFill>
                <a:effectLst/>
                <a:uLnTx/>
                <a:uFillTx/>
                <a:latin typeface="+mn-ea"/>
                <a:ea typeface="+mn-ea"/>
                <a:cs typeface="+mn-cs"/>
              </a:rPr>
            </a:br>
            <a:br>
              <a:rPr kumimoji="0" lang="en-US" altLang="zh-CN" sz="2000" b="1" i="0" u="none" strike="noStrike" kern="1200" cap="none" spc="150" normalizeH="0" baseline="0" noProof="1">
                <a:ln>
                  <a:noFill/>
                </a:ln>
                <a:solidFill>
                  <a:srgbClr val="3611BF"/>
                </a:solidFill>
                <a:effectLst/>
                <a:uLnTx/>
                <a:uFillTx/>
                <a:latin typeface="+mn-ea"/>
                <a:ea typeface="+mn-ea"/>
                <a:cs typeface="+mn-cs"/>
              </a:rPr>
            </a:br>
            <a:br>
              <a:rPr kumimoji="0" lang="en-US" altLang="zh-CN" sz="2000" b="1" i="0" u="none" strike="noStrike" kern="1200" cap="none" spc="150" normalizeH="0" baseline="0" noProof="1" smtClean="0">
                <a:ln>
                  <a:noFill/>
                </a:ln>
                <a:solidFill>
                  <a:srgbClr val="3611BF"/>
                </a:solidFill>
                <a:effectLst/>
                <a:uLnTx/>
                <a:uFillTx/>
                <a:latin typeface="+mn-ea"/>
                <a:ea typeface="+mn-ea"/>
                <a:cs typeface="+mn-cs"/>
              </a:rPr>
            </a:br>
            <a: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t>二、破产会计的基本理论</a:t>
            </a: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endParaRPr kumimoji="0" lang="zh-CN" altLang="en-US" sz="2000" b="1" i="0" u="none" strike="noStrike" kern="1200" cap="none" spc="150" normalizeH="0" baseline="0" noProof="1" smtClean="0">
              <a:ln>
                <a:noFill/>
              </a:ln>
              <a:solidFill>
                <a:srgbClr val="3611BF"/>
              </a:solidFill>
              <a:effectLst/>
              <a:uLnTx/>
              <a:uFillTx/>
              <a:latin typeface="+mn-ea"/>
              <a:ea typeface="+mn-ea"/>
              <a:cs typeface="+mn-cs"/>
            </a:endParaRPr>
          </a:p>
        </p:txBody>
      </p:sp>
      <p:sp>
        <p:nvSpPr>
          <p:cNvPr id="14339" name="Rectangle 3"/>
          <p:cNvSpPr>
            <a:spLocks noGrp="1" noChangeArrowheads="1"/>
          </p:cNvSpPr>
          <p:nvPr>
            <p:ph sz="quarter" idx="13"/>
          </p:nvPr>
        </p:nvSpPr>
        <p:spPr>
          <a:xfrm>
            <a:off x="962025" y="1635125"/>
            <a:ext cx="7219950" cy="2584450"/>
          </a:xfrm>
        </p:spPr>
        <p:txBody>
          <a:bodyPr vert="horz" wrap="square" lIns="101600" tIns="0" rIns="82550" bIns="0" numCol="1" anchor="t" anchorCtr="0" compatLnSpc="1"/>
          <a:lstStyle/>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（二）破产会计核算原则</a:t>
            </a:r>
            <a:endParaRPr kumimoji="0" lang="zh-CN" altLang="en-US" sz="1200" b="1" i="0" u="none" strike="noStrike" kern="1200" cap="none" spc="150" normalizeH="0" baseline="0" noProof="0" dirty="0">
              <a:ln>
                <a:noFill/>
              </a:ln>
              <a:solidFill>
                <a:srgbClr val="C00000"/>
              </a:solidFill>
              <a:effectLst/>
              <a:uLnTx/>
              <a:uFillTx/>
              <a:latin typeface="+mn-ea"/>
              <a:ea typeface="+mn-ea"/>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l"/>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1.合法性原则</a:t>
            </a: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l"/>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2.公正性原则</a:t>
            </a: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l"/>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3.收付实现制原则</a:t>
            </a: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l"/>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4.可变现净值原则</a:t>
            </a: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l"/>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5.划分破产费用与非破产费用原则</a:t>
            </a: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l"/>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6.对等偿债原则</a:t>
            </a: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6" name="矩形 5"/>
          <p:cNvSpPr/>
          <p:nvPr/>
        </p:nvSpPr>
        <p:spPr>
          <a:xfrm>
            <a:off x="3078163" y="484188"/>
            <a:ext cx="2870200" cy="460375"/>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400" b="1" i="0" u="none" strike="noStrike" kern="1200" cap="none" spc="20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第三节  破产清算 </a:t>
            </a:r>
            <a:endParaRPr kumimoji="0" lang="zh-CN" altLang="en-US" sz="2400" b="1" i="0" u="none" strike="noStrike" kern="1200" cap="none" spc="20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Tree>
  </p:cSld>
  <p:clrMapOvr>
    <a:masterClrMapping/>
  </p:clrMapOvr>
  <p:transition spd="slow"/>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Rectangle 2"/>
          <p:cNvSpPr>
            <a:spLocks noGrp="1" noChangeArrowheads="1"/>
          </p:cNvSpPr>
          <p:nvPr>
            <p:ph type="title"/>
          </p:nvPr>
        </p:nvSpPr>
        <p:spPr>
          <a:xfrm>
            <a:off x="962025" y="1058863"/>
            <a:ext cx="7219950" cy="542925"/>
          </a:xfrm>
        </p:spPr>
        <p:txBody>
          <a:bodyPr vert="horz" wrap="square" lIns="101600" tIns="38100" rIns="76200" bIns="38100" numCol="1" anchor="ctr" anchorCtr="0" compatLnSpc="1"/>
          <a:lstStyle/>
          <a:p>
            <a:pPr marL="0" marR="0" lvl="0" indent="0" algn="l" defTabSz="685800" rtl="0" eaLnBrk="0" fontAlgn="base" latinLnBrk="0" hangingPunct="0">
              <a:lnSpc>
                <a:spcPct val="120000"/>
              </a:lnSpc>
              <a:spcBef>
                <a:spcPct val="0"/>
              </a:spcBef>
              <a:spcAft>
                <a:spcPct val="0"/>
              </a:spcAft>
              <a:buClrTx/>
              <a:buSzTx/>
              <a:buFontTx/>
              <a:buNone/>
              <a:defRPr/>
            </a:pPr>
            <a:br>
              <a:rPr kumimoji="0" lang="en-US" altLang="zh-CN" sz="2000" b="1" i="0" u="none" strike="noStrike" kern="1200" cap="none" spc="150" normalizeH="0" baseline="0" noProof="1" smtClean="0">
                <a:ln>
                  <a:noFill/>
                </a:ln>
                <a:solidFill>
                  <a:srgbClr val="3611BF"/>
                </a:solidFill>
                <a:effectLst/>
                <a:uLnTx/>
                <a:uFillTx/>
                <a:latin typeface="+mn-ea"/>
                <a:ea typeface="+mn-ea"/>
                <a:cs typeface="+mn-cs"/>
              </a:rPr>
            </a:br>
            <a:br>
              <a:rPr kumimoji="0" lang="en-US" altLang="zh-CN" sz="2000" b="1" i="0" u="none" strike="noStrike" kern="1200" cap="none" spc="150" normalizeH="0" baseline="0" noProof="1">
                <a:ln>
                  <a:noFill/>
                </a:ln>
                <a:solidFill>
                  <a:srgbClr val="3611BF"/>
                </a:solidFill>
                <a:effectLst/>
                <a:uLnTx/>
                <a:uFillTx/>
                <a:latin typeface="+mn-ea"/>
                <a:ea typeface="+mn-ea"/>
                <a:cs typeface="+mn-cs"/>
              </a:rPr>
            </a:br>
            <a:br>
              <a:rPr kumimoji="0" lang="en-US" altLang="zh-CN" sz="2000" b="1" i="0" u="none" strike="noStrike" kern="1200" cap="none" spc="150" normalizeH="0" baseline="0" noProof="1" smtClean="0">
                <a:ln>
                  <a:noFill/>
                </a:ln>
                <a:solidFill>
                  <a:srgbClr val="3611BF"/>
                </a:solidFill>
                <a:effectLst/>
                <a:uLnTx/>
                <a:uFillTx/>
                <a:latin typeface="+mn-ea"/>
                <a:ea typeface="+mn-ea"/>
                <a:cs typeface="+mn-cs"/>
              </a:rPr>
            </a:br>
            <a: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t>三、破产清算的会计处理</a:t>
            </a: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endParaRPr kumimoji="0" lang="zh-CN" altLang="en-US" sz="2000" b="1" i="0" u="none" strike="noStrike" kern="1200" cap="none" spc="150" normalizeH="0" baseline="0" noProof="1" smtClean="0">
              <a:ln>
                <a:noFill/>
              </a:ln>
              <a:solidFill>
                <a:srgbClr val="3611BF"/>
              </a:solidFill>
              <a:effectLst/>
              <a:uLnTx/>
              <a:uFillTx/>
              <a:latin typeface="+mn-ea"/>
              <a:ea typeface="+mn-ea"/>
              <a:cs typeface="+mn-cs"/>
            </a:endParaRPr>
          </a:p>
        </p:txBody>
      </p:sp>
      <p:sp>
        <p:nvSpPr>
          <p:cNvPr id="15363" name="Rectangle 3"/>
          <p:cNvSpPr>
            <a:spLocks noGrp="1" noChangeArrowheads="1"/>
          </p:cNvSpPr>
          <p:nvPr>
            <p:ph sz="quarter" idx="13"/>
          </p:nvPr>
        </p:nvSpPr>
        <p:spPr>
          <a:xfrm>
            <a:off x="962025" y="1635125"/>
            <a:ext cx="7219950" cy="2584450"/>
          </a:xfrm>
        </p:spPr>
        <p:txBody>
          <a:bodyPr vert="horz" wrap="square" lIns="101600" tIns="0" rIns="82550" bIns="0" numCol="1" anchor="t" anchorCtr="0" compatLnSpc="1"/>
          <a:lstStyle/>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（一）企业破产清算的会计处理程序</a:t>
            </a:r>
            <a:endParaRPr kumimoji="0" lang="zh-CN" altLang="en-US" sz="1200" b="1" i="0" u="none" strike="noStrike" kern="1200" cap="none" spc="150" normalizeH="0" baseline="0" noProof="0" dirty="0">
              <a:ln>
                <a:noFill/>
              </a:ln>
              <a:solidFill>
                <a:srgbClr val="C00000"/>
              </a:solidFill>
              <a:effectLst/>
              <a:uLnTx/>
              <a:uFillTx/>
              <a:latin typeface="+mn-ea"/>
              <a:ea typeface="+mn-ea"/>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自宣告破产至清算组接管期间</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破产企业的会计工作内容主要有以下三项</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①清算企业财产及债权、债务</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②</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按办理年度决算的要求</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进行有关会计处理</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结平各损益类账户和本年利润账户</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并编制宣告破产日的账户余额表、资产负债表日和自年初至破产日的利润表</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③</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妥善保管企业的各种档案、文书</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并在清算组进驻后及时向清算组办理移交手续。</a:t>
            </a: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6" name="矩形 5"/>
          <p:cNvSpPr/>
          <p:nvPr/>
        </p:nvSpPr>
        <p:spPr>
          <a:xfrm>
            <a:off x="3078163" y="484188"/>
            <a:ext cx="2870200" cy="460375"/>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400" b="1" i="0" u="none" strike="noStrike" kern="1200" cap="none" spc="20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第三节  破产清算 </a:t>
            </a:r>
            <a:endParaRPr kumimoji="0" lang="zh-CN" altLang="en-US" sz="2400" b="1" i="0" u="none" strike="noStrike" kern="1200" cap="none" spc="20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Tree>
  </p:cSld>
  <p:clrMapOvr>
    <a:masterClrMapping/>
  </p:clrMapOvr>
  <p:transitio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Rectangle 2"/>
          <p:cNvSpPr>
            <a:spLocks noGrp="1" noChangeArrowheads="1"/>
          </p:cNvSpPr>
          <p:nvPr>
            <p:ph type="title"/>
          </p:nvPr>
        </p:nvSpPr>
        <p:spPr>
          <a:xfrm>
            <a:off x="962025" y="1058863"/>
            <a:ext cx="7219950" cy="542925"/>
          </a:xfrm>
        </p:spPr>
        <p:txBody>
          <a:bodyPr vert="horz" wrap="square" lIns="101600" tIns="38100" rIns="76200" bIns="38100" numCol="1" anchor="ctr" anchorCtr="0" compatLnSpc="1"/>
          <a:lstStyle/>
          <a:p>
            <a:pPr marL="0" marR="0" lvl="0" indent="0" algn="l" defTabSz="685800" rtl="0" eaLnBrk="0" fontAlgn="base" latinLnBrk="0" hangingPunct="0">
              <a:lnSpc>
                <a:spcPct val="120000"/>
              </a:lnSpc>
              <a:spcBef>
                <a:spcPct val="0"/>
              </a:spcBef>
              <a:spcAft>
                <a:spcPct val="0"/>
              </a:spcAft>
              <a:buClrTx/>
              <a:buSzTx/>
              <a:buFontTx/>
              <a:buNone/>
              <a:defRPr/>
            </a:pPr>
            <a:br>
              <a:rPr kumimoji="0" lang="en-US" altLang="zh-CN" sz="2000" b="1" i="0" u="none" strike="noStrike" kern="1200" cap="none" spc="150" normalizeH="0" baseline="0" noProof="1" smtClean="0">
                <a:ln>
                  <a:noFill/>
                </a:ln>
                <a:solidFill>
                  <a:srgbClr val="3611BF"/>
                </a:solidFill>
                <a:effectLst/>
                <a:uLnTx/>
                <a:uFillTx/>
                <a:latin typeface="+mn-ea"/>
                <a:ea typeface="+mn-ea"/>
                <a:cs typeface="+mn-cs"/>
              </a:rPr>
            </a:br>
            <a:br>
              <a:rPr kumimoji="0" lang="en-US" altLang="zh-CN" sz="2000" b="1" i="0" u="none" strike="noStrike" kern="1200" cap="none" spc="150" normalizeH="0" baseline="0" noProof="1">
                <a:ln>
                  <a:noFill/>
                </a:ln>
                <a:solidFill>
                  <a:srgbClr val="3611BF"/>
                </a:solidFill>
                <a:effectLst/>
                <a:uLnTx/>
                <a:uFillTx/>
                <a:latin typeface="+mn-ea"/>
                <a:ea typeface="+mn-ea"/>
                <a:cs typeface="+mn-cs"/>
              </a:rPr>
            </a:br>
            <a:br>
              <a:rPr kumimoji="0" lang="en-US" altLang="zh-CN" sz="2000" b="1" i="0" u="none" strike="noStrike" kern="1200" cap="none" spc="150" normalizeH="0" baseline="0" noProof="1" smtClean="0">
                <a:ln>
                  <a:noFill/>
                </a:ln>
                <a:solidFill>
                  <a:srgbClr val="3611BF"/>
                </a:solidFill>
                <a:effectLst/>
                <a:uLnTx/>
                <a:uFillTx/>
                <a:latin typeface="+mn-ea"/>
                <a:ea typeface="+mn-ea"/>
                <a:cs typeface="+mn-cs"/>
              </a:rPr>
            </a:br>
            <a: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t>三、破产清算的会计处理</a:t>
            </a: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endParaRPr kumimoji="0" lang="zh-CN" altLang="en-US" sz="2000" b="1" i="0" u="none" strike="noStrike" kern="1200" cap="none" spc="150" normalizeH="0" baseline="0" noProof="1" smtClean="0">
              <a:ln>
                <a:noFill/>
              </a:ln>
              <a:solidFill>
                <a:srgbClr val="3611BF"/>
              </a:solidFill>
              <a:effectLst/>
              <a:uLnTx/>
              <a:uFillTx/>
              <a:latin typeface="+mn-ea"/>
              <a:ea typeface="+mn-ea"/>
              <a:cs typeface="+mn-cs"/>
            </a:endParaRPr>
          </a:p>
        </p:txBody>
      </p:sp>
      <p:sp>
        <p:nvSpPr>
          <p:cNvPr id="15363" name="Rectangle 3"/>
          <p:cNvSpPr>
            <a:spLocks noGrp="1" noChangeArrowheads="1"/>
          </p:cNvSpPr>
          <p:nvPr>
            <p:ph sz="quarter" idx="13"/>
          </p:nvPr>
        </p:nvSpPr>
        <p:spPr>
          <a:xfrm>
            <a:off x="962025" y="1635125"/>
            <a:ext cx="7219950" cy="2584450"/>
          </a:xfrm>
        </p:spPr>
        <p:txBody>
          <a:bodyPr vert="horz" wrap="square" lIns="101600" tIns="0" rIns="82550" bIns="0" numCol="1" anchor="t" anchorCtr="0" compatLnSpc="1"/>
          <a:lstStyle/>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（一）企业破产清算的会计处理程序</a:t>
            </a:r>
            <a:endParaRPr kumimoji="0" lang="zh-CN" altLang="en-US" sz="1200" b="1" i="0" u="none" strike="noStrike" kern="1200" cap="none" spc="150" normalizeH="0" baseline="0" noProof="0" dirty="0">
              <a:ln>
                <a:noFill/>
              </a:ln>
              <a:solidFill>
                <a:srgbClr val="C00000"/>
              </a:solidFill>
              <a:effectLst/>
              <a:uLnTx/>
              <a:uFillTx/>
              <a:latin typeface="+mn-ea"/>
              <a:ea typeface="+mn-ea"/>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清算组接管破产企业后</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应设置新的会计科目</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建立新的账户体系</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对破产清算进行核算。</a:t>
            </a: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①设置会计科目</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建立新的账户体系</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②</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结转各破产清算账户的期初余额</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③</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在财产清查的基础上</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编制清查后的财产盘点表和资产负债表</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④</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核算和监督破产企业财产的处置</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6" name="矩形 5"/>
          <p:cNvSpPr/>
          <p:nvPr/>
        </p:nvSpPr>
        <p:spPr>
          <a:xfrm>
            <a:off x="3078163" y="484188"/>
            <a:ext cx="2870200" cy="460375"/>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400" b="1" i="0" u="none" strike="noStrike" kern="1200" cap="none" spc="20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第三节  破产清算 </a:t>
            </a:r>
            <a:endParaRPr kumimoji="0" lang="zh-CN" altLang="en-US" sz="2400" b="1" i="0" u="none" strike="noStrike" kern="1200" cap="none" spc="20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Tree>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Rectangle 2"/>
          <p:cNvSpPr>
            <a:spLocks noGrp="1" noChangeArrowheads="1"/>
          </p:cNvSpPr>
          <p:nvPr>
            <p:ph type="title"/>
          </p:nvPr>
        </p:nvSpPr>
        <p:spPr>
          <a:xfrm>
            <a:off x="962025" y="1058863"/>
            <a:ext cx="7219950" cy="542925"/>
          </a:xfrm>
        </p:spPr>
        <p:txBody>
          <a:bodyPr vert="horz" wrap="square" lIns="101600" tIns="38100" rIns="76200" bIns="38100" numCol="1" anchor="ctr" anchorCtr="0" compatLnSpc="1"/>
          <a:lstStyle/>
          <a:p>
            <a:pPr marL="0" marR="0" lvl="0" indent="0" algn="l" defTabSz="685800" rtl="0" eaLnBrk="0" fontAlgn="base" latinLnBrk="0" hangingPunct="0">
              <a:lnSpc>
                <a:spcPct val="120000"/>
              </a:lnSpc>
              <a:spcBef>
                <a:spcPct val="0"/>
              </a:spcBef>
              <a:spcAft>
                <a:spcPct val="0"/>
              </a:spcAft>
              <a:buClrTx/>
              <a:buSzTx/>
              <a:buFontTx/>
              <a:buNone/>
              <a:defRPr/>
            </a:pPr>
            <a:br>
              <a:rPr kumimoji="0" lang="en-US" altLang="zh-CN" sz="2000" b="1" i="0" u="none" strike="noStrike" kern="1200" cap="none" spc="150" normalizeH="0" baseline="0" noProof="1" smtClean="0">
                <a:ln>
                  <a:noFill/>
                </a:ln>
                <a:solidFill>
                  <a:srgbClr val="3611BF"/>
                </a:solidFill>
                <a:effectLst/>
                <a:uLnTx/>
                <a:uFillTx/>
                <a:latin typeface="+mn-ea"/>
                <a:ea typeface="+mn-ea"/>
                <a:cs typeface="+mn-cs"/>
              </a:rPr>
            </a:br>
            <a:br>
              <a:rPr kumimoji="0" lang="en-US" altLang="zh-CN" sz="2000" b="1" i="0" u="none" strike="noStrike" kern="1200" cap="none" spc="150" normalizeH="0" baseline="0" noProof="1">
                <a:ln>
                  <a:noFill/>
                </a:ln>
                <a:solidFill>
                  <a:srgbClr val="3611BF"/>
                </a:solidFill>
                <a:effectLst/>
                <a:uLnTx/>
                <a:uFillTx/>
                <a:latin typeface="+mn-ea"/>
                <a:ea typeface="+mn-ea"/>
                <a:cs typeface="+mn-cs"/>
              </a:rPr>
            </a:br>
            <a:br>
              <a:rPr kumimoji="0" lang="en-US" altLang="zh-CN" sz="2000" b="1" i="0" u="none" strike="noStrike" kern="1200" cap="none" spc="150" normalizeH="0" baseline="0" noProof="1" smtClean="0">
                <a:ln>
                  <a:noFill/>
                </a:ln>
                <a:solidFill>
                  <a:srgbClr val="3611BF"/>
                </a:solidFill>
                <a:effectLst/>
                <a:uLnTx/>
                <a:uFillTx/>
                <a:latin typeface="+mn-ea"/>
                <a:ea typeface="+mn-ea"/>
                <a:cs typeface="+mn-cs"/>
              </a:rPr>
            </a:br>
            <a: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t>三、破产清算的会计处理</a:t>
            </a: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endParaRPr kumimoji="0" lang="zh-CN" altLang="en-US" sz="2000" b="1" i="0" u="none" strike="noStrike" kern="1200" cap="none" spc="150" normalizeH="0" baseline="0" noProof="1" smtClean="0">
              <a:ln>
                <a:noFill/>
              </a:ln>
              <a:solidFill>
                <a:srgbClr val="3611BF"/>
              </a:solidFill>
              <a:effectLst/>
              <a:uLnTx/>
              <a:uFillTx/>
              <a:latin typeface="+mn-ea"/>
              <a:ea typeface="+mn-ea"/>
              <a:cs typeface="+mn-cs"/>
            </a:endParaRPr>
          </a:p>
        </p:txBody>
      </p:sp>
      <p:sp>
        <p:nvSpPr>
          <p:cNvPr id="15363" name="Rectangle 3"/>
          <p:cNvSpPr>
            <a:spLocks noGrp="1" noChangeArrowheads="1"/>
          </p:cNvSpPr>
          <p:nvPr>
            <p:ph sz="quarter" idx="13"/>
          </p:nvPr>
        </p:nvSpPr>
        <p:spPr>
          <a:xfrm>
            <a:off x="962025" y="1635125"/>
            <a:ext cx="7219950" cy="2584450"/>
          </a:xfrm>
        </p:spPr>
        <p:txBody>
          <a:bodyPr vert="horz" wrap="square" lIns="101600" tIns="0" rIns="82550" bIns="0" numCol="1" anchor="t" anchorCtr="0" compatLnSpc="1"/>
          <a:lstStyle/>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（一）企业破产清算的会计处理程序</a:t>
            </a:r>
            <a:endParaRPr kumimoji="0" lang="zh-CN" altLang="en-US" sz="1200" b="1" i="0" u="none" strike="noStrike" kern="1200" cap="none" spc="150" normalizeH="0" baseline="0" noProof="0" dirty="0">
              <a:ln>
                <a:noFill/>
              </a:ln>
              <a:solidFill>
                <a:srgbClr val="C00000"/>
              </a:solidFill>
              <a:effectLst/>
              <a:uLnTx/>
              <a:uFillTx/>
              <a:latin typeface="+mn-ea"/>
              <a:ea typeface="+mn-ea"/>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清算组接管破产企业后</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应设置新的会计科目</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建立新的账户体系</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对破产清算进行核算。</a:t>
            </a: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⑤</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核算和监督清算费用的支付</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⑥</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核算和监督破产企业财产的分配</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结平各账户</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⑦</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编制清算财务报表</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办理企业注销登记。</a:t>
            </a: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6" name="矩形 5"/>
          <p:cNvSpPr/>
          <p:nvPr/>
        </p:nvSpPr>
        <p:spPr>
          <a:xfrm>
            <a:off x="3078163" y="484188"/>
            <a:ext cx="2870200" cy="460375"/>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400" b="1" i="0" u="none" strike="noStrike" kern="1200" cap="none" spc="20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第三节  破产清算 </a:t>
            </a:r>
            <a:endParaRPr kumimoji="0" lang="zh-CN" altLang="en-US" sz="2400" b="1" i="0" u="none" strike="noStrike" kern="1200" cap="none" spc="20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Tree>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Rectangle 2"/>
          <p:cNvSpPr>
            <a:spLocks noGrp="1" noChangeArrowheads="1"/>
          </p:cNvSpPr>
          <p:nvPr>
            <p:ph type="title"/>
          </p:nvPr>
        </p:nvSpPr>
        <p:spPr>
          <a:xfrm>
            <a:off x="962025" y="1058863"/>
            <a:ext cx="7219950" cy="542925"/>
          </a:xfrm>
        </p:spPr>
        <p:txBody>
          <a:bodyPr vert="horz" wrap="square" lIns="101600" tIns="38100" rIns="76200" bIns="38100" numCol="1" anchor="ctr" anchorCtr="0" compatLnSpc="1"/>
          <a:lstStyle/>
          <a:p>
            <a:pPr marL="0" marR="0" lvl="0" indent="0" algn="l" defTabSz="685800" rtl="0" eaLnBrk="0" fontAlgn="base" latinLnBrk="0" hangingPunct="0">
              <a:lnSpc>
                <a:spcPct val="120000"/>
              </a:lnSpc>
              <a:spcBef>
                <a:spcPct val="0"/>
              </a:spcBef>
              <a:spcAft>
                <a:spcPct val="0"/>
              </a:spcAft>
              <a:buClrTx/>
              <a:buSzTx/>
              <a:buFontTx/>
              <a:buNone/>
              <a:defRPr/>
            </a:pPr>
            <a:br>
              <a:rPr kumimoji="0" lang="en-US" altLang="zh-CN" sz="2000" b="1" i="0" u="none" strike="noStrike" kern="1200" cap="none" spc="150" normalizeH="0" baseline="0" noProof="1" smtClean="0">
                <a:ln>
                  <a:noFill/>
                </a:ln>
                <a:solidFill>
                  <a:srgbClr val="3611BF"/>
                </a:solidFill>
                <a:effectLst/>
                <a:uLnTx/>
                <a:uFillTx/>
                <a:latin typeface="+mn-ea"/>
                <a:ea typeface="+mn-ea"/>
                <a:cs typeface="+mn-cs"/>
              </a:rPr>
            </a:br>
            <a:br>
              <a:rPr kumimoji="0" lang="en-US" altLang="zh-CN" sz="2000" b="1" i="0" u="none" strike="noStrike" kern="1200" cap="none" spc="150" normalizeH="0" baseline="0" noProof="1">
                <a:ln>
                  <a:noFill/>
                </a:ln>
                <a:solidFill>
                  <a:srgbClr val="3611BF"/>
                </a:solidFill>
                <a:effectLst/>
                <a:uLnTx/>
                <a:uFillTx/>
                <a:latin typeface="+mn-ea"/>
                <a:ea typeface="+mn-ea"/>
                <a:cs typeface="+mn-cs"/>
              </a:rPr>
            </a:br>
            <a:br>
              <a:rPr kumimoji="0" lang="en-US" altLang="zh-CN" sz="2000" b="1" i="0" u="none" strike="noStrike" kern="1200" cap="none" spc="150" normalizeH="0" baseline="0" noProof="1" smtClean="0">
                <a:ln>
                  <a:noFill/>
                </a:ln>
                <a:solidFill>
                  <a:srgbClr val="3611BF"/>
                </a:solidFill>
                <a:effectLst/>
                <a:uLnTx/>
                <a:uFillTx/>
                <a:latin typeface="+mn-ea"/>
                <a:ea typeface="+mn-ea"/>
                <a:cs typeface="+mn-cs"/>
              </a:rPr>
            </a:br>
            <a: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t>三、破产清算的会计处理</a:t>
            </a: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endParaRPr kumimoji="0" lang="zh-CN" altLang="en-US" sz="2000" b="1" i="0" u="none" strike="noStrike" kern="1200" cap="none" spc="150" normalizeH="0" baseline="0" noProof="1" smtClean="0">
              <a:ln>
                <a:noFill/>
              </a:ln>
              <a:solidFill>
                <a:srgbClr val="3611BF"/>
              </a:solidFill>
              <a:effectLst/>
              <a:uLnTx/>
              <a:uFillTx/>
              <a:latin typeface="+mn-ea"/>
              <a:ea typeface="+mn-ea"/>
              <a:cs typeface="+mn-cs"/>
            </a:endParaRPr>
          </a:p>
        </p:txBody>
      </p:sp>
      <p:sp>
        <p:nvSpPr>
          <p:cNvPr id="15363" name="Rectangle 3"/>
          <p:cNvSpPr>
            <a:spLocks noGrp="1" noChangeArrowheads="1"/>
          </p:cNvSpPr>
          <p:nvPr>
            <p:ph sz="quarter" idx="13"/>
          </p:nvPr>
        </p:nvSpPr>
        <p:spPr>
          <a:xfrm>
            <a:off x="962025" y="1635125"/>
            <a:ext cx="7219950" cy="2584450"/>
          </a:xfrm>
        </p:spPr>
        <p:txBody>
          <a:bodyPr vert="horz" wrap="square" lIns="101600" tIns="0" rIns="82550" bIns="0" numCol="1" anchor="t" anchorCtr="0" compatLnSpc="1"/>
          <a:lstStyle/>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（二）企业破产清算的会计核算</a:t>
            </a:r>
            <a:endParaRPr kumimoji="0" lang="en-US" altLang="zh-CN" sz="1200" b="1" i="0" u="none" strike="noStrike" kern="1200" cap="none" spc="150" normalizeH="0" baseline="0" noProof="0" dirty="0">
              <a:ln>
                <a:noFill/>
              </a:ln>
              <a:solidFill>
                <a:srgbClr val="C00000"/>
              </a:solidFill>
              <a:effectLst/>
              <a:uLnTx/>
              <a:uFillTx/>
              <a:latin typeface="+mn-ea"/>
              <a:ea typeface="+mn-ea"/>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对于破产企业</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管理人还要增设相关负债类、清算净值类和清算损益类等会计科目</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以便反映清算过程及其结果。 破产企业还可以根据实际需要</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在一级科目下自行设置明细科目。</a:t>
            </a: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破产清算企业会计科目体系及其核算的内容归纳见表</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11-1</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破产企业可根据具体情况增设、减少或合并某些会计科目。</a:t>
            </a: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6" name="矩形 5"/>
          <p:cNvSpPr/>
          <p:nvPr/>
        </p:nvSpPr>
        <p:spPr>
          <a:xfrm>
            <a:off x="3078163" y="484188"/>
            <a:ext cx="2870200" cy="460375"/>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400" b="1" i="0" u="none" strike="noStrike" kern="1200" cap="none" spc="20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第三节  破产清算 </a:t>
            </a:r>
            <a:endParaRPr kumimoji="0" lang="zh-CN" altLang="en-US" sz="2400" b="1" i="0" u="none" strike="noStrike" kern="1200" cap="none" spc="20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Tree>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Rectangle 2"/>
          <p:cNvSpPr>
            <a:spLocks noGrp="1" noChangeArrowheads="1"/>
          </p:cNvSpPr>
          <p:nvPr>
            <p:ph type="title"/>
          </p:nvPr>
        </p:nvSpPr>
        <p:spPr>
          <a:xfrm>
            <a:off x="962025" y="1058863"/>
            <a:ext cx="7219950" cy="542925"/>
          </a:xfrm>
        </p:spPr>
        <p:txBody>
          <a:bodyPr vert="horz" wrap="square" lIns="101600" tIns="38100" rIns="76200" bIns="38100" numCol="1" anchor="ctr" anchorCtr="0" compatLnSpc="1"/>
          <a:lstStyle/>
          <a:p>
            <a:pPr marL="0" marR="0" lvl="0" indent="0" algn="l" defTabSz="685800" rtl="0" eaLnBrk="0" fontAlgn="base" latinLnBrk="0" hangingPunct="0">
              <a:lnSpc>
                <a:spcPct val="120000"/>
              </a:lnSpc>
              <a:spcBef>
                <a:spcPct val="0"/>
              </a:spcBef>
              <a:spcAft>
                <a:spcPct val="0"/>
              </a:spcAft>
              <a:buClrTx/>
              <a:buSzTx/>
              <a:buFontTx/>
              <a:buNone/>
              <a:defRPr/>
            </a:pPr>
            <a:br>
              <a:rPr kumimoji="0" lang="en-US" altLang="zh-CN" sz="2000" b="1" i="0" u="none" strike="noStrike" kern="1200" cap="none" spc="150" normalizeH="0" baseline="0" noProof="1" smtClean="0">
                <a:ln>
                  <a:noFill/>
                </a:ln>
                <a:solidFill>
                  <a:srgbClr val="3611BF"/>
                </a:solidFill>
                <a:effectLst/>
                <a:uLnTx/>
                <a:uFillTx/>
                <a:latin typeface="+mn-ea"/>
                <a:ea typeface="+mn-ea"/>
                <a:cs typeface="+mn-cs"/>
              </a:rPr>
            </a:br>
            <a:br>
              <a:rPr kumimoji="0" lang="en-US" altLang="zh-CN" sz="2000" b="1" i="0" u="none" strike="noStrike" kern="1200" cap="none" spc="150" normalizeH="0" baseline="0" noProof="1">
                <a:ln>
                  <a:noFill/>
                </a:ln>
                <a:solidFill>
                  <a:srgbClr val="3611BF"/>
                </a:solidFill>
                <a:effectLst/>
                <a:uLnTx/>
                <a:uFillTx/>
                <a:latin typeface="+mn-ea"/>
                <a:ea typeface="+mn-ea"/>
                <a:cs typeface="+mn-cs"/>
              </a:rPr>
            </a:br>
            <a:br>
              <a:rPr kumimoji="0" lang="en-US" altLang="zh-CN" sz="2000" b="1" i="0" u="none" strike="noStrike" kern="1200" cap="none" spc="150" normalizeH="0" baseline="0" noProof="1" smtClean="0">
                <a:ln>
                  <a:noFill/>
                </a:ln>
                <a:solidFill>
                  <a:srgbClr val="3611BF"/>
                </a:solidFill>
                <a:effectLst/>
                <a:uLnTx/>
                <a:uFillTx/>
                <a:latin typeface="+mn-ea"/>
                <a:ea typeface="+mn-ea"/>
                <a:cs typeface="+mn-cs"/>
              </a:rPr>
            </a:br>
            <a: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t>三、破产清算的会计处理</a:t>
            </a: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endParaRPr kumimoji="0" lang="zh-CN" altLang="en-US" sz="2000" b="1" i="0" u="none" strike="noStrike" kern="1200" cap="none" spc="150" normalizeH="0" baseline="0" noProof="1" smtClean="0">
              <a:ln>
                <a:noFill/>
              </a:ln>
              <a:solidFill>
                <a:srgbClr val="3611BF"/>
              </a:solidFill>
              <a:effectLst/>
              <a:uLnTx/>
              <a:uFillTx/>
              <a:latin typeface="+mn-ea"/>
              <a:ea typeface="+mn-ea"/>
              <a:cs typeface="+mn-cs"/>
            </a:endParaRPr>
          </a:p>
        </p:txBody>
      </p:sp>
      <p:sp>
        <p:nvSpPr>
          <p:cNvPr id="15363" name="Rectangle 3"/>
          <p:cNvSpPr>
            <a:spLocks noGrp="1" noChangeArrowheads="1"/>
          </p:cNvSpPr>
          <p:nvPr>
            <p:ph sz="quarter" idx="13"/>
          </p:nvPr>
        </p:nvSpPr>
        <p:spPr>
          <a:xfrm>
            <a:off x="962025" y="1635125"/>
            <a:ext cx="7219950" cy="2584450"/>
          </a:xfrm>
        </p:spPr>
        <p:txBody>
          <a:bodyPr vert="horz" wrap="square" lIns="101600" tIns="0" rIns="82550" bIns="0" numCol="1" anchor="t" anchorCtr="0" compatLnSpc="1"/>
          <a:lstStyle/>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（三）有关破产清算的账务处理</a:t>
            </a:r>
            <a:endParaRPr kumimoji="0" lang="en-US" altLang="zh-CN" sz="1200" b="1" i="0" u="none" strike="noStrike" kern="1200" cap="none" spc="150" normalizeH="0" baseline="0" noProof="0" dirty="0">
              <a:ln>
                <a:noFill/>
              </a:ln>
              <a:solidFill>
                <a:srgbClr val="C00000"/>
              </a:solidFill>
              <a:effectLst/>
              <a:uLnTx/>
              <a:uFillTx/>
              <a:latin typeface="+mn-ea"/>
              <a:ea typeface="+mn-ea"/>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l"/>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破产清算各类业务的账务处理</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破产清算的账务处理</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内容比较繁杂</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现将其进行简要梳理</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见表</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11-2</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2.</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破产清算的会计处理</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以甲公司为例</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Arial" panose="020B0604020202020204" pitchFamily="34" charset="0"/>
              <a:buChar char="•"/>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4" name="TextBox 3"/>
          <p:cNvSpPr txBox="1"/>
          <p:nvPr/>
        </p:nvSpPr>
        <p:spPr>
          <a:xfrm>
            <a:off x="5435600" y="3327400"/>
            <a:ext cx="2665413" cy="368300"/>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0" i="0" u="none" strike="noStrike" kern="1200" cap="none" spc="0" normalizeH="0" baseline="0" noProof="0" dirty="0">
                <a:ln>
                  <a:noFill/>
                </a:ln>
                <a:solidFill>
                  <a:schemeClr val="dk1"/>
                </a:solidFill>
                <a:effectLst/>
                <a:uLnTx/>
                <a:uFillTx/>
                <a:latin typeface="+mn-lt"/>
                <a:ea typeface="+mn-ea"/>
                <a:cs typeface="+mn-cs"/>
              </a:rPr>
              <a:t>教材例</a:t>
            </a:r>
            <a:r>
              <a:rPr kumimoji="0" lang="en-US" altLang="zh-CN" sz="1800" b="0" i="0" u="none" strike="noStrike" kern="1200" cap="none" spc="0" normalizeH="0" baseline="0" noProof="0" dirty="0">
                <a:ln>
                  <a:noFill/>
                </a:ln>
                <a:solidFill>
                  <a:schemeClr val="dk1"/>
                </a:solidFill>
                <a:effectLst/>
                <a:uLnTx/>
                <a:uFillTx/>
                <a:latin typeface="+mn-lt"/>
                <a:ea typeface="+mn-ea"/>
                <a:cs typeface="+mn-cs"/>
              </a:rPr>
              <a:t>11-5</a:t>
            </a:r>
            <a:r>
              <a:rPr kumimoji="0" lang="zh-CN" altLang="en-US" sz="1800" b="0" i="0" u="none" strike="noStrike" kern="1200" cap="none" spc="0" normalizeH="0" baseline="0" noProof="0" dirty="0">
                <a:ln>
                  <a:noFill/>
                </a:ln>
                <a:solidFill>
                  <a:schemeClr val="dk1"/>
                </a:solidFill>
                <a:effectLst/>
                <a:uLnTx/>
                <a:uFillTx/>
                <a:latin typeface="+mn-lt"/>
                <a:ea typeface="+mn-ea"/>
                <a:cs typeface="+mn-cs"/>
              </a:rPr>
              <a:t>至</a:t>
            </a:r>
            <a:r>
              <a:rPr kumimoji="0" lang="en-US" altLang="zh-CN" sz="1800" b="0" i="0" u="none" strike="noStrike" kern="1200" cap="none" spc="0" normalizeH="0" baseline="0" noProof="0" dirty="0">
                <a:ln>
                  <a:noFill/>
                </a:ln>
                <a:solidFill>
                  <a:schemeClr val="dk1"/>
                </a:solidFill>
                <a:effectLst/>
                <a:uLnTx/>
                <a:uFillTx/>
                <a:latin typeface="+mn-lt"/>
                <a:ea typeface="+mn-ea"/>
                <a:cs typeface="+mn-cs"/>
              </a:rPr>
              <a:t>11-18</a:t>
            </a:r>
            <a:endParaRPr kumimoji="0" lang="zh-CN" altLang="en-US" sz="1800" b="0" i="0" u="none" strike="noStrike" kern="1200" cap="none" spc="0" normalizeH="0" baseline="0" noProof="0" dirty="0">
              <a:ln>
                <a:noFill/>
              </a:ln>
              <a:solidFill>
                <a:schemeClr val="dk1"/>
              </a:solidFill>
              <a:effectLst/>
              <a:uLnTx/>
              <a:uFillTx/>
              <a:latin typeface="+mn-lt"/>
              <a:ea typeface="+mn-ea"/>
              <a:cs typeface="+mn-cs"/>
            </a:endParaRPr>
          </a:p>
        </p:txBody>
      </p:sp>
      <p:sp>
        <p:nvSpPr>
          <p:cNvPr id="7" name="矩形 6"/>
          <p:cNvSpPr/>
          <p:nvPr/>
        </p:nvSpPr>
        <p:spPr>
          <a:xfrm>
            <a:off x="3078163" y="484188"/>
            <a:ext cx="2870200" cy="460375"/>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400" b="1" i="0" u="none" strike="noStrike" kern="1200" cap="none" spc="20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第三节  破产清算 </a:t>
            </a:r>
            <a:endParaRPr kumimoji="0" lang="zh-CN" altLang="en-US" sz="2400" b="1" i="0" u="none" strike="noStrike" kern="1200" cap="none" spc="20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Tree>
  </p:cSld>
  <p:clrMapOvr>
    <a:masterClrMapping/>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3" name="标题 5"/>
          <p:cNvSpPr>
            <a:spLocks noGrp="1" noChangeArrowheads="1"/>
          </p:cNvSpPr>
          <p:nvPr>
            <p:ph type="title"/>
            <p:custDataLst>
              <p:tags r:id="rId1"/>
            </p:custDataLst>
          </p:nvPr>
        </p:nvSpPr>
        <p:spPr>
          <a:xfrm>
            <a:off x="406400" y="1722438"/>
            <a:ext cx="4014788" cy="993775"/>
          </a:xfrm>
        </p:spPr>
        <p:txBody>
          <a:bodyPr vert="horz" wrap="square" lIns="90000" tIns="46800" rIns="90000" bIns="46800" numCol="1" rtlCol="0" anchor="t" anchorCtr="0" compatLnSpc="1">
            <a:normAutofit fontScale="90000"/>
          </a:bodyPr>
          <a:lstStyle/>
          <a:p>
            <a:pPr marL="0" marR="0" lvl="0" indent="0" algn="l" defTabSz="685800" rtl="0" eaLnBrk="1" fontAlgn="base" latinLnBrk="0" hangingPunct="1">
              <a:lnSpc>
                <a:spcPct val="100000"/>
              </a:lnSpc>
              <a:spcBef>
                <a:spcPct val="0"/>
              </a:spcBef>
              <a:spcAft>
                <a:spcPct val="0"/>
              </a:spcAft>
              <a:buClrTx/>
              <a:buSzTx/>
              <a:buFontTx/>
              <a:buNone/>
              <a:defRPr/>
            </a:pPr>
            <a:r>
              <a:rPr kumimoji="0" lang="zh-CN" altLang="en-US" sz="6000" b="1" i="0" u="none" strike="noStrike" kern="1200" cap="none" spc="600" normalizeH="0" baseline="0" noProof="1" smtClean="0">
                <a:ln>
                  <a:noFill/>
                </a:ln>
                <a:solidFill>
                  <a:schemeClr val="tx1"/>
                </a:solidFill>
                <a:effectLst/>
                <a:uLnTx/>
                <a:uFillTx/>
                <a:latin typeface="Arial" panose="020B0604020202020204" pitchFamily="34" charset="0"/>
                <a:ea typeface="汉仪旗黑-85S" pitchFamily="18" charset="-122"/>
                <a:cs typeface="+mj-cs"/>
                <a:sym typeface="微软雅黑" panose="020B0503020204020204" pitchFamily="34" charset="-122"/>
              </a:rPr>
              <a:t>感谢观看</a:t>
            </a:r>
            <a:endParaRPr kumimoji="0" lang="zh-CN" altLang="en-US" sz="6000" b="1" i="0" u="none" strike="noStrike" kern="1200" cap="none" spc="600" normalizeH="0" baseline="0" noProof="1" smtClean="0">
              <a:ln>
                <a:noFill/>
              </a:ln>
              <a:solidFill>
                <a:schemeClr val="tx1"/>
              </a:solidFill>
              <a:effectLst/>
              <a:uLnTx/>
              <a:uFillTx/>
              <a:latin typeface="Arial" panose="020B0604020202020204" pitchFamily="34" charset="0"/>
              <a:ea typeface="汉仪旗黑-85S" pitchFamily="18" charset="-122"/>
              <a:cs typeface="+mj-cs"/>
              <a:sym typeface="微软雅黑" panose="020B0503020204020204" pitchFamily="34" charset="-122"/>
            </a:endParaRPr>
          </a:p>
        </p:txBody>
      </p:sp>
      <p:sp>
        <p:nvSpPr>
          <p:cNvPr id="13" name="文本占位符 12"/>
          <p:cNvSpPr>
            <a:spLocks noGrp="1"/>
          </p:cNvSpPr>
          <p:nvPr>
            <p:ph type="body" sz="quarter" idx="14"/>
            <p:custDataLst>
              <p:tags r:id="rId2"/>
            </p:custDataLst>
          </p:nvPr>
        </p:nvSpPr>
        <p:spPr>
          <a:xfrm>
            <a:off x="1155700" y="4064000"/>
            <a:ext cx="1574800" cy="587375"/>
          </a:xfrm>
        </p:spPr>
        <p:txBody>
          <a:bodyPr vert="horz" wrap="square" lIns="90000" tIns="46800" rIns="90000" bIns="46800" numCol="1" anchor="t" anchorCtr="0" compatLnSpc="1">
            <a:normAutofit/>
          </a:bodyPr>
          <a:lstStyle/>
          <a:p>
            <a:pPr marL="0" marR="0" lvl="0" indent="0" algn="l" defTabSz="685800" rtl="0" eaLnBrk="1" fontAlgn="auto" latinLnBrk="0" hangingPunct="1">
              <a:lnSpc>
                <a:spcPct val="80000"/>
              </a:lnSpc>
              <a:spcBef>
                <a:spcPts val="0"/>
              </a:spcBef>
              <a:spcAft>
                <a:spcPts val="1000"/>
              </a:spcAft>
              <a:buClrTx/>
              <a:buSzTx/>
              <a:buFont typeface="Arial" panose="020B0604020202020204" pitchFamily="34" charset="0"/>
              <a:buNone/>
              <a:defRPr/>
            </a:pPr>
            <a:r>
              <a:rPr kumimoji="0" lang="zh-CN" altLang="en-US" sz="1050" b="1" i="0" u="none" strike="noStrike" kern="1200" cap="none" spc="15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rPr>
              <a:t>主编：张倩</a:t>
            </a:r>
            <a:endParaRPr kumimoji="0" lang="zh-CN" altLang="en-US" sz="1050" b="1" i="0" u="none" strike="noStrike" kern="1200" cap="none" spc="15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auto" latinLnBrk="0" hangingPunct="1">
              <a:lnSpc>
                <a:spcPct val="80000"/>
              </a:lnSpc>
              <a:spcBef>
                <a:spcPts val="0"/>
              </a:spcBef>
              <a:spcAft>
                <a:spcPts val="1000"/>
              </a:spcAft>
              <a:buClrTx/>
              <a:buSzTx/>
              <a:buFont typeface="Arial" panose="020B0604020202020204" pitchFamily="34" charset="0"/>
              <a:buNone/>
              <a:defRPr/>
            </a:pPr>
            <a:r>
              <a:rPr kumimoji="0" lang="zh-CN" altLang="en-US" sz="1050" b="1" i="0" u="none" strike="noStrike" kern="1200" cap="none" spc="15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rPr>
              <a:t>副主编：王霞、邓芬</a:t>
            </a:r>
            <a:endParaRPr kumimoji="0" lang="zh-CN" altLang="en-US" sz="1050" b="1" i="0" u="none" strike="noStrike" kern="1200" cap="none" spc="15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28675" name="文本占位符 13"/>
          <p:cNvSpPr>
            <a:spLocks noGrp="1" noChangeArrowheads="1"/>
          </p:cNvSpPr>
          <p:nvPr>
            <p:ph type="body" sz="quarter" idx="15"/>
            <p:custDataLst>
              <p:tags r:id="rId3"/>
            </p:custDataLst>
          </p:nvPr>
        </p:nvSpPr>
        <p:spPr>
          <a:xfrm>
            <a:off x="406400" y="2813050"/>
            <a:ext cx="3265488" cy="461963"/>
          </a:xfrm>
        </p:spPr>
        <p:txBody>
          <a:bodyPr vert="horz" wrap="square" lIns="90000" tIns="46800" rIns="90000" bIns="46800" numCol="1" anchor="t" anchorCtr="0" compatLnSpc="1">
            <a:normAutofit/>
          </a:bodyPr>
          <a:lstStyle/>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800" b="1" i="0" u="none" strike="noStrike" kern="1200" cap="none" spc="150" normalizeH="0" baseline="0" noProof="0" smtClean="0">
                <a:ln>
                  <a:noFill/>
                </a:ln>
                <a:solidFill>
                  <a:schemeClr val="tx1"/>
                </a:solidFill>
                <a:effectLst/>
                <a:uLnTx/>
                <a:uFillTx/>
                <a:latin typeface="Arial" panose="020B0604020202020204" pitchFamily="34" charset="0"/>
                <a:ea typeface="微软雅黑" panose="020B0503020204020204" pitchFamily="34" charset="-122"/>
                <a:cs typeface="+mn-cs"/>
              </a:rPr>
              <a:t>《高级财务会计》</a:t>
            </a:r>
            <a:endParaRPr kumimoji="0" lang="zh-CN" altLang="en-US" sz="1800" b="1" i="0" u="none" strike="noStrike" kern="1200" cap="none" spc="150" normalizeH="0" baseline="0" noProof="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4"/>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稻壳儿春秋广告/盗版必究        原创来源：http://chn.docer.com/works?userid=199329941#!/work_time"/>
          <p:cNvSpPr/>
          <p:nvPr>
            <p:custDataLst>
              <p:tags r:id="rId1"/>
            </p:custDataLst>
          </p:nvPr>
        </p:nvSpPr>
        <p:spPr>
          <a:xfrm>
            <a:off x="4373563" y="1728788"/>
            <a:ext cx="531813" cy="530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文本框 12"/>
          <p:cNvSpPr txBox="1"/>
          <p:nvPr>
            <p:custDataLst>
              <p:tags r:id="rId2"/>
            </p:custDataLst>
          </p:nvPr>
        </p:nvSpPr>
        <p:spPr>
          <a:xfrm>
            <a:off x="4435475" y="1739900"/>
            <a:ext cx="365125" cy="531813"/>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1</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23556" name="TextBox 2"/>
          <p:cNvSpPr txBox="1"/>
          <p:nvPr>
            <p:custDataLst>
              <p:tags r:id="rId3"/>
            </p:custDataLst>
          </p:nvPr>
        </p:nvSpPr>
        <p:spPr>
          <a:xfrm>
            <a:off x="5091113" y="1806575"/>
            <a:ext cx="2784475" cy="374650"/>
          </a:xfrm>
          <a:prstGeom prst="rect">
            <a:avLst/>
          </a:prstGeom>
          <a:noFill/>
          <a:ln w="9525">
            <a:noFill/>
          </a:ln>
        </p:spPr>
        <p:txBody>
          <a:bodyPr/>
          <a:p>
            <a:r>
              <a:rPr lang="en-US" altLang="en-US" sz="2000" b="1" dirty="0">
                <a:latin typeface="微软雅黑" panose="020B0503020204020204" pitchFamily="34" charset="-122"/>
                <a:ea typeface="微软雅黑" panose="020B0503020204020204" pitchFamily="34" charset="-122"/>
                <a:sym typeface="+mn-ea"/>
              </a:rPr>
              <a:t>财务困境及其补救措施 </a:t>
            </a:r>
            <a:endParaRPr lang="en-US" altLang="en-US" sz="2000" b="1" dirty="0">
              <a:latin typeface="微软雅黑" panose="020B0503020204020204" pitchFamily="34" charset="-122"/>
              <a:ea typeface="微软雅黑" panose="020B0503020204020204" pitchFamily="34" charset="-122"/>
              <a:sym typeface="+mn-ea"/>
            </a:endParaRPr>
          </a:p>
        </p:txBody>
      </p:sp>
      <p:sp>
        <p:nvSpPr>
          <p:cNvPr id="12" name="稻壳儿春秋广告/盗版必究        原创来源：http://chn.docer.com/works?userid=199329941#!/work_time"/>
          <p:cNvSpPr/>
          <p:nvPr>
            <p:custDataLst>
              <p:tags r:id="rId4"/>
            </p:custDataLst>
          </p:nvPr>
        </p:nvSpPr>
        <p:spPr>
          <a:xfrm>
            <a:off x="4373563" y="2659063"/>
            <a:ext cx="531813" cy="531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3" name="文本框 12"/>
          <p:cNvSpPr txBox="1"/>
          <p:nvPr>
            <p:custDataLst>
              <p:tags r:id="rId5"/>
            </p:custDataLst>
          </p:nvPr>
        </p:nvSpPr>
        <p:spPr>
          <a:xfrm>
            <a:off x="4435475" y="2670175"/>
            <a:ext cx="365125" cy="531813"/>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2</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23559" name="TextBox 2"/>
          <p:cNvSpPr txBox="1"/>
          <p:nvPr>
            <p:custDataLst>
              <p:tags r:id="rId6"/>
            </p:custDataLst>
          </p:nvPr>
        </p:nvSpPr>
        <p:spPr>
          <a:xfrm>
            <a:off x="5091113" y="2733675"/>
            <a:ext cx="3368675" cy="406400"/>
          </a:xfrm>
          <a:prstGeom prst="rect">
            <a:avLst/>
          </a:prstGeom>
          <a:noFill/>
          <a:ln w="9525">
            <a:noFill/>
          </a:ln>
        </p:spPr>
        <p:txBody>
          <a:bodyPr/>
          <a:p>
            <a:r>
              <a:rPr lang="en-US" altLang="en-US" sz="2000" b="1" dirty="0">
                <a:latin typeface="微软雅黑" panose="020B0503020204020204" pitchFamily="34" charset="-122"/>
                <a:ea typeface="微软雅黑" panose="020B0503020204020204" pitchFamily="34" charset="-122"/>
                <a:sym typeface="+mn-ea"/>
              </a:rPr>
              <a:t>债务重组</a:t>
            </a:r>
            <a:endParaRPr lang="en-US" altLang="en-US" sz="2000" b="1" dirty="0">
              <a:latin typeface="微软雅黑" panose="020B0503020204020204" pitchFamily="34" charset="-122"/>
              <a:ea typeface="微软雅黑" panose="020B0503020204020204" pitchFamily="34" charset="-122"/>
              <a:sym typeface="+mn-ea"/>
            </a:endParaRPr>
          </a:p>
        </p:txBody>
      </p:sp>
      <p:sp>
        <p:nvSpPr>
          <p:cNvPr id="16" name="稻壳儿春秋广告/盗版必究        原创来源：http://chn.docer.com/works?userid=199329941#!/work_time"/>
          <p:cNvSpPr/>
          <p:nvPr>
            <p:custDataLst>
              <p:tags r:id="rId7"/>
            </p:custDataLst>
          </p:nvPr>
        </p:nvSpPr>
        <p:spPr>
          <a:xfrm>
            <a:off x="4373563" y="3614738"/>
            <a:ext cx="531813" cy="530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7" name="文本框 16"/>
          <p:cNvSpPr txBox="1"/>
          <p:nvPr>
            <p:custDataLst>
              <p:tags r:id="rId8"/>
            </p:custDataLst>
          </p:nvPr>
        </p:nvSpPr>
        <p:spPr>
          <a:xfrm>
            <a:off x="4435475" y="3625850"/>
            <a:ext cx="365125" cy="530225"/>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3</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23562" name="TextBox 2"/>
          <p:cNvSpPr txBox="1"/>
          <p:nvPr>
            <p:custDataLst>
              <p:tags r:id="rId9"/>
            </p:custDataLst>
          </p:nvPr>
        </p:nvSpPr>
        <p:spPr>
          <a:xfrm>
            <a:off x="5091113" y="3690938"/>
            <a:ext cx="3109912" cy="398462"/>
          </a:xfrm>
          <a:prstGeom prst="rect">
            <a:avLst/>
          </a:prstGeom>
          <a:noFill/>
          <a:ln w="9525">
            <a:noFill/>
          </a:ln>
        </p:spPr>
        <p:txBody>
          <a:bodyPr/>
          <a:p>
            <a:r>
              <a:rPr lang="en-US" altLang="en-US" sz="2000" b="1" dirty="0">
                <a:latin typeface="微软雅黑" panose="020B0503020204020204" pitchFamily="34" charset="-122"/>
                <a:ea typeface="微软雅黑" panose="020B0503020204020204" pitchFamily="34" charset="-122"/>
                <a:sym typeface="+mn-ea"/>
              </a:rPr>
              <a:t>破产清算</a:t>
            </a:r>
            <a:endParaRPr lang="en-US" altLang="en-US" sz="2000" b="1" dirty="0">
              <a:latin typeface="微软雅黑" panose="020B0503020204020204" pitchFamily="34" charset="-122"/>
              <a:ea typeface="微软雅黑" panose="020B0503020204020204" pitchFamily="34" charset="-122"/>
              <a:sym typeface="+mn-ea"/>
            </a:endParaRPr>
          </a:p>
        </p:txBody>
      </p:sp>
      <p:sp>
        <p:nvSpPr>
          <p:cNvPr id="24" name="TextBox 2"/>
          <p:cNvSpPr txBox="1"/>
          <p:nvPr>
            <p:custDataLst>
              <p:tags r:id="rId10"/>
            </p:custDataLst>
          </p:nvPr>
        </p:nvSpPr>
        <p:spPr>
          <a:xfrm>
            <a:off x="1150938" y="1393825"/>
            <a:ext cx="1481138" cy="254000"/>
          </a:xfrm>
          <a:prstGeom prst="rect">
            <a:avLst/>
          </a:prstGeom>
          <a:noFill/>
        </p:spPr>
        <p:txBody>
          <a:bodyPr>
            <a:normAutofit fontScale="90000" lnSpcReduction="10000"/>
          </a:bodyPr>
          <a:lstStyle/>
          <a:p>
            <a:pPr marR="0" algn="ctr" defTabSz="914400" fontAlgn="auto">
              <a:spcBef>
                <a:spcPts val="0"/>
              </a:spcBef>
              <a:spcAft>
                <a:spcPts val="0"/>
              </a:spcAft>
              <a:buClrTx/>
              <a:buSzTx/>
              <a:buFontTx/>
              <a:buNone/>
              <a:defRPr/>
            </a:pPr>
            <a:r>
              <a:rPr kumimoji="0" lang="en-US" altLang="zh-CN" sz="1200" kern="1200" cap="none" spc="150" normalizeH="0" baseline="0" noProof="1">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rPr>
              <a:t>CONTENTS</a:t>
            </a:r>
            <a:endParaRPr kumimoji="0" lang="en-US" altLang="zh-CN" sz="1200" kern="1200" cap="none" spc="150" normalizeH="0" baseline="0" noProof="1">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endParaRPr>
          </a:p>
        </p:txBody>
      </p:sp>
      <p:sp>
        <p:nvSpPr>
          <p:cNvPr id="25" name="TextBox 2"/>
          <p:cNvSpPr txBox="1"/>
          <p:nvPr>
            <p:custDataLst>
              <p:tags r:id="rId11"/>
            </p:custDataLst>
          </p:nvPr>
        </p:nvSpPr>
        <p:spPr>
          <a:xfrm>
            <a:off x="1152525" y="658813"/>
            <a:ext cx="1433513" cy="693738"/>
          </a:xfrm>
          <a:prstGeom prst="rect">
            <a:avLst/>
          </a:prstGeom>
          <a:noFill/>
        </p:spPr>
        <p:txBody>
          <a:bodyPr>
            <a:normAutofit lnSpcReduction="10000"/>
          </a:bodyPr>
          <a:lstStyle/>
          <a:p>
            <a:pPr marR="0" algn="ctr" defTabSz="914400" fontAlgn="auto">
              <a:spcBef>
                <a:spcPts val="0"/>
              </a:spcBef>
              <a:spcAft>
                <a:spcPts val="0"/>
              </a:spcAft>
              <a:buClrTx/>
              <a:buSzTx/>
              <a:buFontTx/>
              <a:buNone/>
              <a:defRPr/>
            </a:pPr>
            <a:r>
              <a:rPr kumimoji="0" lang="zh-CN" altLang="en-US" sz="4050" kern="1200" cap="none" spc="150" normalizeH="0" baseline="0" noProof="1">
                <a:solidFill>
                  <a:schemeClr val="tx1">
                    <a:lumMod val="85000"/>
                    <a:lumOff val="15000"/>
                  </a:schemeClr>
                </a:solidFill>
                <a:latin typeface="Arial" panose="020B0604020202020204" pitchFamily="34" charset="0"/>
                <a:ea typeface="汉仪旗黑-85S" pitchFamily="18" charset="-122"/>
                <a:cs typeface="微软雅黑" panose="020B0503020204020204" pitchFamily="34" charset="-122"/>
                <a:sym typeface="+mn-lt"/>
              </a:rPr>
              <a:t>目录</a:t>
            </a:r>
            <a:endParaRPr kumimoji="0" lang="zh-CN" altLang="en-US" sz="4050" kern="1200" cap="none" spc="150" normalizeH="0" baseline="0" noProof="1">
              <a:solidFill>
                <a:schemeClr val="tx1">
                  <a:lumMod val="85000"/>
                  <a:lumOff val="15000"/>
                </a:schemeClr>
              </a:solidFill>
              <a:latin typeface="Arial" panose="020B0604020202020204" pitchFamily="34" charset="0"/>
              <a:ea typeface="汉仪旗黑-85S" pitchFamily="18" charset="-122"/>
              <a:cs typeface="微软雅黑" panose="020B0503020204020204" pitchFamily="34" charset="-122"/>
              <a:sym typeface="+mn-lt"/>
            </a:endParaRPr>
          </a:p>
        </p:txBody>
      </p:sp>
    </p:spTree>
    <p:custDataLst>
      <p:tags r:id="rId12"/>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0" name="Rectangle 2"/>
          <p:cNvSpPr>
            <a:spLocks noGrp="1" noChangeArrowheads="1"/>
          </p:cNvSpPr>
          <p:nvPr>
            <p:ph sz="quarter" idx="13"/>
          </p:nvPr>
        </p:nvSpPr>
        <p:spPr>
          <a:xfrm>
            <a:off x="962025" y="1635125"/>
            <a:ext cx="7219950" cy="2584450"/>
          </a:xfrm>
        </p:spPr>
        <p:txBody>
          <a:bodyPr vert="horz" wrap="square" lIns="101600" tIns="0" rIns="82550" bIns="0" numCol="1" anchor="t" anchorCtr="0" compatLnSpc="1"/>
          <a:lstStyle/>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财务困境又称财务危机</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是企业无力支付或偿还到期债务或费用的一种经济现象</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包括由于资金管理失败造成的技术意义上的无偿付能力</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以及由于企业决策失误或者经营不善造的无偿付能力。</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债务</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企业若无法从内部解决其财务困难问题</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则可以通过与债权人直接协商而获得救济</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即债务重组</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也可以向人民法院提出自愿性破产申请</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或者由债权人向人民法院提出强制性破产申请</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即进入破产清算程序。</a:t>
            </a: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10" name="矩形 9"/>
          <p:cNvSpPr/>
          <p:nvPr/>
        </p:nvSpPr>
        <p:spPr>
          <a:xfrm>
            <a:off x="2411413" y="422275"/>
            <a:ext cx="5329238" cy="461963"/>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400" b="1" i="0" u="none" strike="noStrike" kern="1200" cap="none" spc="20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第一节    财务困境及其补救措施</a:t>
            </a:r>
            <a:endParaRPr kumimoji="0" lang="zh-CN" altLang="en-US" sz="1800" b="0" i="0" u="none" strike="noStrike" kern="1200" cap="none" spc="0" normalizeH="0" baseline="0" noProof="0" dirty="0">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4" name="Rectangle 2"/>
          <p:cNvSpPr>
            <a:spLocks noGrp="1" noChangeArrowheads="1"/>
          </p:cNvSpPr>
          <p:nvPr>
            <p:ph type="title"/>
          </p:nvPr>
        </p:nvSpPr>
        <p:spPr>
          <a:xfrm>
            <a:off x="962025" y="1058863"/>
            <a:ext cx="7219950" cy="542925"/>
          </a:xfrm>
        </p:spPr>
        <p:txBody>
          <a:bodyPr vert="horz" wrap="square" lIns="101600" tIns="38100" rIns="76200" bIns="38100" numCol="1" anchor="ctr" anchorCtr="0" compatLnSpc="1"/>
          <a:lstStyle/>
          <a:p>
            <a:pPr marL="0" marR="0" lvl="0" indent="0" algn="l" defTabSz="685800" rtl="0" eaLnBrk="0" fontAlgn="base" latinLnBrk="0" hangingPunct="0">
              <a:lnSpc>
                <a:spcPct val="120000"/>
              </a:lnSpc>
              <a:spcBef>
                <a:spcPct val="0"/>
              </a:spcBef>
              <a:spcAft>
                <a:spcPct val="0"/>
              </a:spcAft>
              <a:buClrTx/>
              <a:buSzTx/>
              <a:buFontTx/>
              <a:buNone/>
              <a:defRPr/>
            </a:pPr>
            <a:br>
              <a:rPr kumimoji="0" lang="en-US" altLang="zh-CN" sz="2000" b="1" i="0" u="none" strike="noStrike" kern="1200" cap="none" spc="150" normalizeH="0" baseline="0" noProof="1" smtClean="0">
                <a:ln>
                  <a:noFill/>
                </a:ln>
                <a:solidFill>
                  <a:srgbClr val="3611BF"/>
                </a:solidFill>
                <a:effectLst/>
                <a:uLnTx/>
                <a:uFillTx/>
                <a:latin typeface="+mn-ea"/>
                <a:ea typeface="+mn-ea"/>
                <a:cs typeface="+mn-cs"/>
              </a:rPr>
            </a:br>
            <a: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t>一、债务重组的定义</a:t>
            </a: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endParaRPr kumimoji="0" lang="zh-CN" altLang="en-US" sz="2000" b="1" i="0" u="none" strike="noStrike" kern="1200" cap="none" spc="150" normalizeH="0" baseline="0" noProof="1" smtClean="0">
              <a:ln>
                <a:noFill/>
              </a:ln>
              <a:solidFill>
                <a:srgbClr val="3611BF"/>
              </a:solidFill>
              <a:effectLst/>
              <a:uLnTx/>
              <a:uFillTx/>
              <a:latin typeface="+mn-ea"/>
              <a:ea typeface="+mn-ea"/>
              <a:cs typeface="+mn-cs"/>
            </a:endParaRPr>
          </a:p>
        </p:txBody>
      </p:sp>
      <p:sp>
        <p:nvSpPr>
          <p:cNvPr id="8195" name="Rectangle 3"/>
          <p:cNvSpPr>
            <a:spLocks noGrp="1" noChangeArrowheads="1"/>
          </p:cNvSpPr>
          <p:nvPr>
            <p:ph sz="quarter" idx="13"/>
          </p:nvPr>
        </p:nvSpPr>
        <p:spPr>
          <a:xfrm>
            <a:off x="962025" y="1635125"/>
            <a:ext cx="7219950" cy="2584450"/>
          </a:xfrm>
        </p:spPr>
        <p:txBody>
          <a:bodyPr vert="horz" wrap="square" lIns="101600" tIns="0" rIns="82550" bIns="0" numCol="1" anchor="t" anchorCtr="0" compatLnSpc="1"/>
          <a:lstStyle/>
          <a:p>
            <a:pPr marL="171450" marR="0" lvl="0" indent="-171450" algn="l" defTabSz="685800" rtl="0" eaLnBrk="0" fontAlgn="base" latinLnBrk="0" hangingPunct="0">
              <a:lnSpc>
                <a:spcPct val="120000"/>
              </a:lnSpc>
              <a:spcBef>
                <a:spcPct val="0"/>
              </a:spcBef>
              <a:spcAft>
                <a:spcPts val="1000"/>
              </a:spcAft>
              <a:buClrTx/>
              <a:buSzTx/>
              <a:buFont typeface="Arial" panose="020B0604020202020204" pitchFamily="34" charset="0"/>
              <a:buChar char="•"/>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债务重组是指在不改变交易对手方的情况下</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经债权人和债务人协定或法院裁定</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就清偿债务的时间、金额或方式等重新达成协议的交易。 其中</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债务重组涉及的债权和债务是指</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企业会计准则第</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22</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号</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金融工具确认和计量</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规范的金融工具。</a:t>
            </a: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4" name="矩形 3"/>
          <p:cNvSpPr/>
          <p:nvPr/>
        </p:nvSpPr>
        <p:spPr>
          <a:xfrm>
            <a:off x="3078163" y="325438"/>
            <a:ext cx="2870200" cy="460375"/>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400" b="1" i="0" u="none" strike="noStrike" kern="1200" cap="none" spc="20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第二节  债务重组 </a:t>
            </a: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8" name="Rectangle 2"/>
          <p:cNvSpPr>
            <a:spLocks noGrp="1" noChangeArrowheads="1"/>
          </p:cNvSpPr>
          <p:nvPr>
            <p:ph type="title"/>
          </p:nvPr>
        </p:nvSpPr>
        <p:spPr>
          <a:xfrm>
            <a:off x="962025" y="1058863"/>
            <a:ext cx="7219950" cy="542925"/>
          </a:xfrm>
        </p:spPr>
        <p:txBody>
          <a:bodyPr vert="horz" wrap="square" lIns="101600" tIns="38100" rIns="76200" bIns="38100" numCol="1" anchor="ctr" anchorCtr="0" compatLnSpc="1"/>
          <a:lstStyle/>
          <a:p>
            <a:pPr marL="0" marR="0" lvl="0" indent="0" algn="l" defTabSz="685800" rtl="0" eaLnBrk="0" fontAlgn="base" latinLnBrk="0" hangingPunct="0">
              <a:lnSpc>
                <a:spcPct val="120000"/>
              </a:lnSpc>
              <a:spcBef>
                <a:spcPct val="0"/>
              </a:spcBef>
              <a:spcAft>
                <a:spcPct val="0"/>
              </a:spcAft>
              <a:buClrTx/>
              <a:buSzTx/>
              <a:buFontTx/>
              <a:buNone/>
              <a:defRPr/>
            </a:pPr>
            <a:br>
              <a:rPr kumimoji="0" lang="en-US" altLang="zh-CN" sz="2000" b="1" i="0" u="none" strike="noStrike" kern="1200" cap="none" spc="150" normalizeH="0" baseline="0" noProof="1" smtClean="0">
                <a:ln>
                  <a:noFill/>
                </a:ln>
                <a:solidFill>
                  <a:srgbClr val="3611BF"/>
                </a:solidFill>
                <a:effectLst/>
                <a:uLnTx/>
                <a:uFillTx/>
                <a:latin typeface="+mn-ea"/>
                <a:ea typeface="+mn-ea"/>
                <a:cs typeface="+mn-cs"/>
              </a:rPr>
            </a:br>
            <a:br>
              <a:rPr kumimoji="0" lang="en-US" altLang="zh-CN" sz="2000" b="1" i="0" u="none" strike="noStrike" kern="1200" cap="none" spc="150" normalizeH="0" baseline="0" noProof="1" smtClean="0">
                <a:ln>
                  <a:noFill/>
                </a:ln>
                <a:solidFill>
                  <a:srgbClr val="3611BF"/>
                </a:solidFill>
                <a:effectLst/>
                <a:uLnTx/>
                <a:uFillTx/>
                <a:latin typeface="+mn-ea"/>
                <a:ea typeface="+mn-ea"/>
                <a:cs typeface="+mn-cs"/>
              </a:rPr>
            </a:br>
            <a: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t>二、债务重组的方式</a:t>
            </a: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endParaRPr kumimoji="0" lang="zh-CN" altLang="en-US" sz="2000" b="1" i="0" u="none" strike="noStrike" kern="1200" cap="none" spc="150" normalizeH="0" baseline="0" noProof="1" smtClean="0">
              <a:ln>
                <a:noFill/>
              </a:ln>
              <a:solidFill>
                <a:srgbClr val="3611BF"/>
              </a:solidFill>
              <a:effectLst/>
              <a:uLnTx/>
              <a:uFillTx/>
              <a:latin typeface="+mn-ea"/>
              <a:ea typeface="+mn-ea"/>
              <a:cs typeface="+mn-cs"/>
            </a:endParaRPr>
          </a:p>
        </p:txBody>
      </p:sp>
      <p:sp>
        <p:nvSpPr>
          <p:cNvPr id="9219" name="Rectangle 3"/>
          <p:cNvSpPr>
            <a:spLocks noGrp="1" noChangeArrowheads="1"/>
          </p:cNvSpPr>
          <p:nvPr>
            <p:ph sz="quarter" idx="13"/>
          </p:nvPr>
        </p:nvSpPr>
        <p:spPr>
          <a:xfrm>
            <a:off x="962025" y="1635125"/>
            <a:ext cx="7219950" cy="2584450"/>
          </a:xfrm>
        </p:spPr>
        <p:txBody>
          <a:bodyPr vert="horz" wrap="square" lIns="101600" tIns="0" rIns="82550" bIns="0" numCol="1" anchor="t" anchorCtr="0" compatLnSpc="1"/>
          <a:lstStyle/>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l"/>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1.以资产清偿债务</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以资产清偿债务</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是指债务人转让其资产给债权人以清偿债务的债务重组方式。 债务人通常用于偿债的资产主要有现金、存货、金融资产、固定资产、无形资产等</a:t>
            </a: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l"/>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2.债务转为资本</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债务转为权益工具</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是指债务人将债务转为股本或实收资本等权益工具</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同时债权人将债权转为股权的债务重组方式。</a:t>
            </a: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6" name="矩形 5"/>
          <p:cNvSpPr/>
          <p:nvPr/>
        </p:nvSpPr>
        <p:spPr>
          <a:xfrm>
            <a:off x="3078163" y="411163"/>
            <a:ext cx="2870200" cy="461963"/>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400" b="1" i="0" u="none" strike="noStrike" kern="1200" cap="none" spc="20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第二节  债务重组 </a:t>
            </a: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8" name="Rectangle 2"/>
          <p:cNvSpPr>
            <a:spLocks noGrp="1" noChangeArrowheads="1"/>
          </p:cNvSpPr>
          <p:nvPr>
            <p:ph type="title"/>
          </p:nvPr>
        </p:nvSpPr>
        <p:spPr>
          <a:xfrm>
            <a:off x="962025" y="1058863"/>
            <a:ext cx="7219950" cy="542925"/>
          </a:xfrm>
        </p:spPr>
        <p:txBody>
          <a:bodyPr vert="horz" wrap="square" lIns="101600" tIns="38100" rIns="76200" bIns="38100" numCol="1" anchor="ctr" anchorCtr="0" compatLnSpc="1"/>
          <a:lstStyle/>
          <a:p>
            <a:pPr marL="0" marR="0" lvl="0" indent="0" algn="l" defTabSz="685800" rtl="0" eaLnBrk="0" fontAlgn="base" latinLnBrk="0" hangingPunct="0">
              <a:lnSpc>
                <a:spcPct val="120000"/>
              </a:lnSpc>
              <a:spcBef>
                <a:spcPct val="0"/>
              </a:spcBef>
              <a:spcAft>
                <a:spcPct val="0"/>
              </a:spcAft>
              <a:buClrTx/>
              <a:buSzTx/>
              <a:buFontTx/>
              <a:buNone/>
              <a:defRPr/>
            </a:pPr>
            <a:br>
              <a:rPr kumimoji="0" lang="en-US" altLang="zh-CN" sz="2000" b="1" i="0" u="none" strike="noStrike" kern="1200" cap="none" spc="150" normalizeH="0" baseline="0" noProof="1" smtClean="0">
                <a:ln>
                  <a:noFill/>
                </a:ln>
                <a:solidFill>
                  <a:srgbClr val="3611BF"/>
                </a:solidFill>
                <a:effectLst/>
                <a:uLnTx/>
                <a:uFillTx/>
                <a:latin typeface="+mn-ea"/>
                <a:ea typeface="+mn-ea"/>
                <a:cs typeface="+mn-cs"/>
              </a:rPr>
            </a:br>
            <a: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t>二、债务重组的方式</a:t>
            </a: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endParaRPr kumimoji="0" lang="zh-CN" altLang="en-US" sz="2000" b="1" i="0" u="none" strike="noStrike" kern="1200" cap="none" spc="150" normalizeH="0" baseline="0" noProof="1" smtClean="0">
              <a:ln>
                <a:noFill/>
              </a:ln>
              <a:solidFill>
                <a:srgbClr val="3611BF"/>
              </a:solidFill>
              <a:effectLst/>
              <a:uLnTx/>
              <a:uFillTx/>
              <a:latin typeface="+mn-ea"/>
              <a:ea typeface="+mn-ea"/>
              <a:cs typeface="+mn-cs"/>
            </a:endParaRPr>
          </a:p>
        </p:txBody>
      </p:sp>
      <p:sp>
        <p:nvSpPr>
          <p:cNvPr id="9219" name="Rectangle 3"/>
          <p:cNvSpPr>
            <a:spLocks noGrp="1" noChangeArrowheads="1"/>
          </p:cNvSpPr>
          <p:nvPr>
            <p:ph sz="quarter" idx="13"/>
          </p:nvPr>
        </p:nvSpPr>
        <p:spPr>
          <a:xfrm>
            <a:off x="962025" y="1635125"/>
            <a:ext cx="7219950" cy="2584450"/>
          </a:xfrm>
        </p:spPr>
        <p:txBody>
          <a:bodyPr vert="horz" wrap="square" lIns="101600" tIns="0" rIns="82550" bIns="0" numCol="1" anchor="t" anchorCtr="0" compatLnSpc="1"/>
          <a:lstStyle/>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l"/>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3.修改其他债务条件</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修改其他债务条件</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是指修改不包括上述第</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、第</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两种情形在内的债务条件进行债务重组的方式</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如调整债务本金、改变债务利息、变更还款期限等方式</a:t>
            </a: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l"/>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4.以上三种方式的组合</a:t>
            </a:r>
            <a:endPar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以上三种方式的组合方式</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是指采用以上三种方法共同清偿债务的债务重组形式。例如</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以转让资产清偿某项债务的一部分</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另一部分债务通过修改其他债务条件进行债务重组。</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0" fontAlgn="base" latinLnBrk="0" hangingPunct="0">
              <a:lnSpc>
                <a:spcPct val="120000"/>
              </a:lnSpc>
              <a:spcBef>
                <a:spcPct val="0"/>
              </a:spcBef>
              <a:spcAft>
                <a:spcPts val="1000"/>
              </a:spcAft>
              <a:buClrTx/>
              <a:buSzTx/>
              <a:buFont typeface="Arial" panose="020B0604020202020204" pitchFamily="34" charset="0"/>
              <a:buChar char="•"/>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6" name="矩形 5"/>
          <p:cNvSpPr/>
          <p:nvPr/>
        </p:nvSpPr>
        <p:spPr>
          <a:xfrm>
            <a:off x="3078163" y="325438"/>
            <a:ext cx="2870200" cy="460375"/>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400" b="1" i="0" u="none" strike="noStrike" kern="1200" cap="none" spc="20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第二节  债务重组 </a:t>
            </a: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Rectangle 2"/>
          <p:cNvSpPr>
            <a:spLocks noGrp="1" noChangeArrowheads="1"/>
          </p:cNvSpPr>
          <p:nvPr>
            <p:ph type="title"/>
          </p:nvPr>
        </p:nvSpPr>
        <p:spPr>
          <a:xfrm>
            <a:off x="962025" y="1058863"/>
            <a:ext cx="7219950" cy="542925"/>
          </a:xfrm>
        </p:spPr>
        <p:txBody>
          <a:bodyPr vert="horz" wrap="square" lIns="101600" tIns="38100" rIns="76200" bIns="38100" numCol="1" anchor="ctr" anchorCtr="0" compatLnSpc="1"/>
          <a:lstStyle/>
          <a:p>
            <a:pPr marL="0" marR="0" lvl="0" indent="0" algn="l" defTabSz="685800" rtl="0" eaLnBrk="0" fontAlgn="base" latinLnBrk="0" hangingPunct="0">
              <a:lnSpc>
                <a:spcPct val="120000"/>
              </a:lnSpc>
              <a:spcBef>
                <a:spcPct val="0"/>
              </a:spcBef>
              <a:spcAft>
                <a:spcPct val="0"/>
              </a:spcAft>
              <a:buClrTx/>
              <a:buSzTx/>
              <a:buFontTx/>
              <a:buNone/>
              <a:defRPr/>
            </a:pPr>
            <a:br>
              <a:rPr kumimoji="0" lang="en-US" altLang="zh-CN" sz="2000" b="1" i="0" u="none" strike="noStrike" kern="1200" cap="none" spc="150" normalizeH="0" baseline="0" noProof="1" smtClean="0">
                <a:ln>
                  <a:noFill/>
                </a:ln>
                <a:solidFill>
                  <a:srgbClr val="3611BF"/>
                </a:solidFill>
                <a:effectLst/>
                <a:uLnTx/>
                <a:uFillTx/>
                <a:latin typeface="+mn-ea"/>
                <a:ea typeface="+mn-ea"/>
                <a:cs typeface="+mn-cs"/>
              </a:rPr>
            </a:br>
            <a: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t>三、债务重组的会计处理</a:t>
            </a: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endParaRPr kumimoji="0" lang="zh-CN" altLang="en-US" sz="2000" b="1" i="0" u="none" strike="noStrike" kern="1200" cap="none" spc="150" normalizeH="0" baseline="0" noProof="1" smtClean="0">
              <a:ln>
                <a:noFill/>
              </a:ln>
              <a:solidFill>
                <a:srgbClr val="3611BF"/>
              </a:solidFill>
              <a:effectLst/>
              <a:uLnTx/>
              <a:uFillTx/>
              <a:latin typeface="+mn-ea"/>
              <a:ea typeface="+mn-ea"/>
              <a:cs typeface="+mn-cs"/>
            </a:endParaRPr>
          </a:p>
        </p:txBody>
      </p:sp>
      <p:sp>
        <p:nvSpPr>
          <p:cNvPr id="10243" name="Rectangle 3"/>
          <p:cNvSpPr>
            <a:spLocks noGrp="1" noChangeArrowheads="1"/>
          </p:cNvSpPr>
          <p:nvPr>
            <p:ph sz="quarter" idx="13"/>
          </p:nvPr>
        </p:nvSpPr>
        <p:spPr>
          <a:xfrm>
            <a:off x="962025" y="1635125"/>
            <a:ext cx="7219950" cy="2584450"/>
          </a:xfrm>
        </p:spPr>
        <p:txBody>
          <a:bodyPr vert="horz" wrap="square" lIns="101600" tIns="0" rIns="82550" bIns="0" numCol="1" anchor="t" anchorCtr="0" compatLnSpc="1"/>
          <a:lstStyle/>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rgbClr val="C00000"/>
                </a:solidFill>
                <a:effectLst/>
                <a:uLnTx/>
                <a:uFillTx/>
                <a:latin typeface="+mn-ea"/>
                <a:ea typeface="+mn-ea"/>
                <a:cs typeface="+mn-cs"/>
              </a:rPr>
              <a:t>(</a:t>
            </a: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一</a:t>
            </a:r>
            <a:r>
              <a:rPr kumimoji="0" lang="en-US" altLang="zh-CN" sz="1200" b="1" i="0" u="none" strike="noStrike" kern="1200" cap="none" spc="150" normalizeH="0" baseline="0" noProof="0" dirty="0">
                <a:ln>
                  <a:noFill/>
                </a:ln>
                <a:solidFill>
                  <a:srgbClr val="C00000"/>
                </a:solidFill>
                <a:effectLst/>
                <a:uLnTx/>
                <a:uFillTx/>
                <a:latin typeface="+mn-ea"/>
                <a:ea typeface="+mn-ea"/>
                <a:cs typeface="+mn-cs"/>
              </a:rPr>
              <a:t>)</a:t>
            </a: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债权人的会计处理</a:t>
            </a:r>
            <a:endParaRPr kumimoji="0" lang="en-US" altLang="zh-CN" sz="1200" b="1" i="0" u="none" strike="noStrike" kern="1200" cap="none" spc="150" normalizeH="0" baseline="0" noProof="0" dirty="0">
              <a:ln>
                <a:noFill/>
              </a:ln>
              <a:solidFill>
                <a:srgbClr val="C00000"/>
              </a:solidFill>
              <a:effectLst/>
              <a:uLnTx/>
              <a:uFillTx/>
              <a:latin typeface="+mn-ea"/>
              <a:ea typeface="+mn-ea"/>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无论采用哪一种重组方式</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债权人对所放弃的债权</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都应按其账面价值进行终止确认</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对受让的资产</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金融资产除外</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、转成的权益工具投资</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都按放弃债权的公允价值和可直接归属于相关资产的其他成本进行初始计量</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对受让的金融资产和确认的重组债权</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则都需按金融工具会计准则的规范以其自身的公允价值为基础进行初始计量</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如此会计处理时产生的差额</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计入当期损益</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6" name="矩形 5"/>
          <p:cNvSpPr/>
          <p:nvPr/>
        </p:nvSpPr>
        <p:spPr>
          <a:xfrm>
            <a:off x="3078163" y="325438"/>
            <a:ext cx="2870200" cy="460375"/>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400" b="1" i="0" u="none" strike="noStrike" kern="1200" cap="none" spc="20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第二节  债务重组 </a:t>
            </a: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Rectangle 2"/>
          <p:cNvSpPr>
            <a:spLocks noGrp="1" noChangeArrowheads="1"/>
          </p:cNvSpPr>
          <p:nvPr>
            <p:ph type="title"/>
          </p:nvPr>
        </p:nvSpPr>
        <p:spPr>
          <a:xfrm>
            <a:off x="962025" y="1058863"/>
            <a:ext cx="7219950" cy="542925"/>
          </a:xfrm>
        </p:spPr>
        <p:txBody>
          <a:bodyPr vert="horz" wrap="square" lIns="101600" tIns="38100" rIns="76200" bIns="38100" numCol="1" anchor="ctr" anchorCtr="0" compatLnSpc="1"/>
          <a:lstStyle/>
          <a:p>
            <a:pPr marL="0" marR="0" lvl="0" indent="0" algn="l" defTabSz="685800" rtl="0" eaLnBrk="0" fontAlgn="base" latinLnBrk="0" hangingPunct="0">
              <a:lnSpc>
                <a:spcPct val="120000"/>
              </a:lnSpc>
              <a:spcBef>
                <a:spcPct val="0"/>
              </a:spcBef>
              <a:spcAft>
                <a:spcPct val="0"/>
              </a:spcAft>
              <a:buClrTx/>
              <a:buSzTx/>
              <a:buFontTx/>
              <a:buNone/>
              <a:defRPr/>
            </a:pPr>
            <a:br>
              <a:rPr kumimoji="0" lang="en-US" altLang="zh-CN" sz="2000" b="1" i="0" u="none" strike="noStrike" kern="1200" cap="none" spc="150" normalizeH="0" baseline="0" noProof="1" smtClean="0">
                <a:ln>
                  <a:noFill/>
                </a:ln>
                <a:solidFill>
                  <a:srgbClr val="3611BF"/>
                </a:solidFill>
                <a:effectLst/>
                <a:uLnTx/>
                <a:uFillTx/>
                <a:latin typeface="+mn-ea"/>
                <a:ea typeface="+mn-ea"/>
                <a:cs typeface="+mn-cs"/>
              </a:rPr>
            </a:br>
            <a: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t>三、债务重组的会计处理</a:t>
            </a: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br>
              <a:rPr kumimoji="0" lang="zh-CN" altLang="en-US" sz="2000" b="1" i="0" u="none" strike="noStrike" kern="1200" cap="none" spc="150" normalizeH="0" baseline="0" noProof="1" smtClean="0">
                <a:ln>
                  <a:noFill/>
                </a:ln>
                <a:solidFill>
                  <a:srgbClr val="3611BF"/>
                </a:solidFill>
                <a:effectLst/>
                <a:uLnTx/>
                <a:uFillTx/>
                <a:latin typeface="+mn-ea"/>
                <a:ea typeface="+mn-ea"/>
                <a:cs typeface="+mn-cs"/>
              </a:rPr>
            </a:br>
            <a:endParaRPr kumimoji="0" lang="zh-CN" altLang="en-US" sz="2000" b="1" i="0" u="none" strike="noStrike" kern="1200" cap="none" spc="150" normalizeH="0" baseline="0" noProof="1" smtClean="0">
              <a:ln>
                <a:noFill/>
              </a:ln>
              <a:solidFill>
                <a:srgbClr val="3611BF"/>
              </a:solidFill>
              <a:effectLst/>
              <a:uLnTx/>
              <a:uFillTx/>
              <a:latin typeface="+mn-ea"/>
              <a:ea typeface="+mn-ea"/>
              <a:cs typeface="+mn-cs"/>
            </a:endParaRPr>
          </a:p>
        </p:txBody>
      </p:sp>
      <p:sp>
        <p:nvSpPr>
          <p:cNvPr id="10243" name="Rectangle 3"/>
          <p:cNvSpPr>
            <a:spLocks noGrp="1" noChangeArrowheads="1"/>
          </p:cNvSpPr>
          <p:nvPr>
            <p:ph sz="quarter" idx="13"/>
          </p:nvPr>
        </p:nvSpPr>
        <p:spPr>
          <a:xfrm>
            <a:off x="962025" y="1635125"/>
            <a:ext cx="7219950" cy="2584450"/>
          </a:xfrm>
        </p:spPr>
        <p:txBody>
          <a:bodyPr vert="horz" wrap="square" lIns="101600" tIns="0" rIns="82550" bIns="0" numCol="1" anchor="t" anchorCtr="0" compatLnSpc="1"/>
          <a:lstStyle/>
          <a:p>
            <a:pPr marL="171450" marR="0" lvl="0" indent="-171450" algn="l" defTabSz="685800" rtl="0" eaLnBrk="0" fontAlgn="base" latinLnBrk="0" hangingPunct="0">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rgbClr val="C00000"/>
                </a:solidFill>
                <a:effectLst/>
                <a:uLnTx/>
                <a:uFillTx/>
                <a:latin typeface="+mn-ea"/>
                <a:ea typeface="+mn-ea"/>
                <a:cs typeface="+mn-cs"/>
              </a:rPr>
              <a:t>(</a:t>
            </a: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二</a:t>
            </a:r>
            <a:r>
              <a:rPr kumimoji="0" lang="en-US" altLang="zh-CN" sz="1200" b="1" i="0" u="none" strike="noStrike" kern="1200" cap="none" spc="150" normalizeH="0" baseline="0" noProof="0" dirty="0">
                <a:ln>
                  <a:noFill/>
                </a:ln>
                <a:solidFill>
                  <a:srgbClr val="C00000"/>
                </a:solidFill>
                <a:effectLst/>
                <a:uLnTx/>
                <a:uFillTx/>
                <a:latin typeface="+mn-ea"/>
                <a:ea typeface="+mn-ea"/>
                <a:cs typeface="+mn-cs"/>
              </a:rPr>
              <a:t>)</a:t>
            </a:r>
            <a:r>
              <a:rPr kumimoji="0" lang="zh-CN" altLang="en-US" sz="1200" b="1" i="0" u="none" strike="noStrike" kern="1200" cap="none" spc="150" normalizeH="0" baseline="0" noProof="0" dirty="0">
                <a:ln>
                  <a:noFill/>
                </a:ln>
                <a:solidFill>
                  <a:srgbClr val="C00000"/>
                </a:solidFill>
                <a:effectLst/>
                <a:uLnTx/>
                <a:uFillTx/>
                <a:latin typeface="+mn-ea"/>
                <a:ea typeface="+mn-ea"/>
                <a:cs typeface="+mn-cs"/>
              </a:rPr>
              <a:t>债务人的会计处理</a:t>
            </a:r>
            <a:endParaRPr kumimoji="0" lang="en-US" altLang="zh-CN" sz="1200" b="1" i="0" u="none" strike="noStrike" kern="1200" cap="none" spc="150" normalizeH="0" baseline="0" noProof="0" dirty="0">
              <a:ln>
                <a:noFill/>
              </a:ln>
              <a:solidFill>
                <a:srgbClr val="C00000"/>
              </a:solidFill>
              <a:effectLst/>
              <a:uLnTx/>
              <a:uFillTx/>
              <a:latin typeface="+mn-ea"/>
              <a:ea typeface="+mn-ea"/>
              <a:cs typeface="+mn-cs"/>
            </a:endParaRPr>
          </a:p>
          <a:p>
            <a:pPr marL="0" marR="0" lvl="0" indent="0" algn="l" defTabSz="685800" rtl="0" eaLnBrk="0" fontAlgn="base" latinLnBrk="0" hangingPunct="0">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无论采用哪一种重组方式</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债务人对所清偿或所重组的债务都应按其账面价值进行终止确认</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对出让的资产也按其账面价值进行终止确认</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而对转成的权益工具和确认的重组债务则需按</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企业会计准则第</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22</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号</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金融工具确认和计量</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的规范以其自身的公允价值为基础进行初始计量</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如此会计处理时产生的差额</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计入当期损益。</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6" name="矩形 5"/>
          <p:cNvSpPr/>
          <p:nvPr/>
        </p:nvSpPr>
        <p:spPr>
          <a:xfrm>
            <a:off x="3078163" y="325438"/>
            <a:ext cx="2870200" cy="460375"/>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400" b="1" i="0" u="none" strike="noStrike" kern="1200" cap="none" spc="20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第二节  债务重组 </a:t>
            </a: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
  <p:tag name="KSO_WM_UNIT_LAYERLEVEL" val="1"/>
  <p:tag name="KSO_WM_TAG_VERSION" val="1.0"/>
  <p:tag name="KSO_WM_BEAUTIFY_FLAG" val="#wm#"/>
  <p:tag name="KSO_WM_UNIT_SUBTYPE" val="q"/>
  <p:tag name="KSO_WM_UNIT_TYPE" val="i"/>
  <p:tag name="KSO_WM_UNIT_INDEX"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2*i*3"/>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1"/>
  <p:tag name="KSO_WM_UNIT_LAYERLEVEL" val="1"/>
  <p:tag name="KSO_WM_TAG_VERSION" val="1.0"/>
  <p:tag name="KSO_WM_BEAUTIFY_FLAG" val="#wm#"/>
  <p:tag name="KSO_WM_SLIDE_BACKGROUND_TYPE" val="navigation"/>
  <p:tag name="KSO_WM_SLIDE_BK_DARK_LIGHT" val="2"/>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7*i*2"/>
  <p:tag name="KSO_WM_UNIT_LAYERLEVEL" val="1"/>
  <p:tag name="KSO_WM_TAG_VERSION" val="1.0"/>
  <p:tag name="KSO_WM_BEAUTIFY_FLAG" val="#wm#"/>
  <p:tag name="KSO_WM_SLIDE_BACKGROUND_TYPE" val="navigation"/>
  <p:tag name="KSO_WM_SLIDE_BK_DARK_LIGHT" val="2"/>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7*i*3"/>
  <p:tag name="KSO_WM_UNIT_LAYERLEVEL" val="1"/>
  <p:tag name="KSO_WM_TAG_VERSION" val="1.0"/>
  <p:tag name="KSO_WM_BEAUTIFY_FLAG" val="#wm#"/>
  <p:tag name="KSO_WM_SLIDE_BACKGROUND_TYPE" val="navigation"/>
  <p:tag name="KSO_WM_SLIDE_BK_DARK_LIGHT" val="2"/>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8*i*2"/>
  <p:tag name="KSO_WM_UNIT_LAYERLEVEL" val="1"/>
  <p:tag name="KSO_WM_TAG_VERSION" val="1.0"/>
  <p:tag name="KSO_WM_BEAUTIFY_FLAG" val="#wm#"/>
  <p:tag name="KSO_WM_SLIDE_BACKGROUND_TYPE" val="belt"/>
  <p:tag name="KSO_WM_SLIDE_BK_DARK_LIGHT" val="1"/>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 name="KSO_WM_SLIDE_BACKGROUND_TYPE" val="belt"/>
  <p:tag name="KSO_WM_SLIDE_BK_DARK_LIGHT" val="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2*i*4"/>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 name="KSO_WM_SLIDE_BACKGROUND_TYPE" val="belt"/>
  <p:tag name="KSO_WM_SLIDE_BK_DARK_LIGHT" val="1"/>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41"/>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41"/>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9.xml><?xml version="1.0" encoding="utf-8"?>
<p:tagLst xmlns:p="http://schemas.openxmlformats.org/presentationml/2006/main">
  <p:tag name="KSO_WM_UNIT_SHOW_EDIT_AREA_INDICATION" val="0"/>
  <p:tag name="KSO_WM_TEMPLATE_THUMBS_INDEX" val="1、4、5、7、8、9、10、11、12、13、15"/>
  <p:tag name="KSO_WM_TEMPLATE_SUBCATEGORY" val="0"/>
  <p:tag name="KSO_WM_TAG_VERSION" val="1.0"/>
  <p:tag name="KSO_WM_BEAUTIFY_FLAG" val="#wm#"/>
  <p:tag name="KSO_WM_TEMPLATE_CATEGORY" val="custom"/>
  <p:tag name="KSO_WM_TEMPLATE_INDEX" val="20200241"/>
  <p:tag name="KSO_WM_TEMPLATE_MASTER_TYPE" val="1"/>
  <p:tag name="KSO_WM_TEMPLATE_COLOR_TYPE" val="1"/>
  <p:tag name="KSO_WM_TEMPLATE_MASTER_THUMB_INDEX" val="12"/>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2*i*5"/>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14*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21.xml><?xml version="1.0" encoding="utf-8"?>
<p:tagLst xmlns:p="http://schemas.openxmlformats.org/presentationml/2006/main">
  <p:tag name="KSO_WM_SLIDE_ID" val="custom20200241_14"/>
  <p:tag name="KSO_WM_TEMPLATE_SUBCATEGORY" val="0"/>
  <p:tag name="KSO_WM_SLIDE_ITEM_CNT" val="0"/>
  <p:tag name="KSO_WM_SLIDE_INDEX" val="14"/>
  <p:tag name="KSO_WM_TAG_VERSION" val="1.0"/>
  <p:tag name="KSO_WM_BEAUTIFY_FLAG" val="#wm#"/>
  <p:tag name="KSO_WM_TEMPLATE_CATEGORY" val="custom"/>
  <p:tag name="KSO_WM_TEMPLATE_INDEX" val="20200241"/>
  <p:tag name="KSO_WM_SLIDE_TYPE" val="text"/>
  <p:tag name="KSO_WM_SLIDE_SUBTYPE" val="pureTxt"/>
  <p:tag name="KSO_WM_SLIDE_SIZE" val="720*329"/>
  <p:tag name="KSO_WM_SLIDE_POSITION" val="119*105"/>
  <p:tag name="KSO_WM_SLIDE_LAYOUT" val="a_f"/>
  <p:tag name="KSO_WM_SLIDE_LAYOUT_CNT" val="1_1"/>
  <p:tag name="KSO_WM_TEMPLATE_MASTER_TYPE" val="1"/>
  <p:tag name="KSO_WM_TEMPLATE_COLOR_TYPE" val="1"/>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custom20200241_4*l_h_i*1_1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custom20200241_4*l_h_i*1_1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124.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custom20200241_4*l_h_a*1_1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custom20200241_4*l_h_i*1_2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custom20200241_4*l_h_i*1_2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127.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custom20200241_4*l_h_a*1_2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custom20200241_4*l_h_i*1_3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custom20200241_4*l_h_i*1_3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custom20200241_4*l_h_a*1_3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131.xml><?xml version="1.0" encoding="utf-8"?>
<p:tagLst xmlns:p="http://schemas.openxmlformats.org/presentationml/2006/main">
  <p:tag name="KSO_WM_UNIT_ISCONTENTSTITLE" val="1"/>
  <p:tag name="KSO_WM_UNIT_NOCLEAR" val="0"/>
  <p:tag name="KSO_WM_UNIT_VALUE" val="8"/>
  <p:tag name="KSO_WM_UNIT_HIGHLIGHT" val="0"/>
  <p:tag name="KSO_WM_UNIT_COMPATIBLE" val="0"/>
  <p:tag name="KSO_WM_UNIT_DIAGRAM_ISNUMVISUAL" val="0"/>
  <p:tag name="KSO_WM_UNIT_DIAGRAM_ISREFERUNIT" val="0"/>
  <p:tag name="KSO_WM_DIAGRAM_GROUP_CODE" val="l1-1"/>
  <p:tag name="KSO_WM_UNIT_TYPE" val="b"/>
  <p:tag name="KSO_WM_UNIT_INDEX" val="1"/>
  <p:tag name="KSO_WM_UNIT_ID" val="custom20200241_4*b*1"/>
  <p:tag name="KSO_WM_TEMPLATE_CATEGORY" val="custom"/>
  <p:tag name="KSO_WM_TEMPLATE_INDEX" val="20200241"/>
  <p:tag name="KSO_WM_UNIT_LAYERLEVEL" val="1"/>
  <p:tag name="KSO_WM_TAG_VERSION" val="1.0"/>
  <p:tag name="KSO_WM_BEAUTIFY_FLAG" val="#wm#"/>
  <p:tag name="KSO_WM_UNIT_PRESET_TEXT" val="CONTENTS"/>
  <p:tag name="KSO_WM_UNIT_ISNUMDGMTITLE" val="0"/>
  <p:tag name="KSO_WM_UNIT_TEXT_FILL_FORE_SCHEMECOLOR_INDEX" val="5"/>
  <p:tag name="KSO_WM_UNIT_TEXT_FILL_TYPE" val="1"/>
  <p:tag name="KSO_WM_UNIT_USESOURCEFORMAT_APPLY" val="1"/>
</p:tagLst>
</file>

<file path=ppt/tags/tag132.xml><?xml version="1.0" encoding="utf-8"?>
<p:tagLst xmlns:p="http://schemas.openxmlformats.org/presentationml/2006/main">
  <p:tag name="KSO_WM_UNIT_ISCONTENTSTITLE" val="1"/>
  <p:tag name="KSO_WM_UNIT_NOCLEAR" val="0"/>
  <p:tag name="KSO_WM_UNIT_VALUE" val="2"/>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custom20200241_4*a*1"/>
  <p:tag name="KSO_WM_TEMPLATE_CATEGORY" val="custom"/>
  <p:tag name="KSO_WM_TEMPLATE_INDEX" val="20200241"/>
  <p:tag name="KSO_WM_UNIT_LAYERLEVEL" val="1"/>
  <p:tag name="KSO_WM_TAG_VERSION" val="1.0"/>
  <p:tag name="KSO_WM_BEAUTIFY_FLAG" val="#wm#"/>
  <p:tag name="KSO_WM_UNIT_PRESET_TEXT" val="目录"/>
  <p:tag name="KSO_WM_UNIT_ISNUMDGMTITLE" val="0"/>
  <p:tag name="KSO_WM_UNIT_TEXT_FILL_FORE_SCHEMECOLOR_INDEX" val="13"/>
  <p:tag name="KSO_WM_UNIT_TEXT_FILL_TYPE" val="1"/>
  <p:tag name="KSO_WM_UNIT_USESOURCEFORMAT_APPLY" val="1"/>
</p:tagLst>
</file>

<file path=ppt/tags/tag133.xml><?xml version="1.0" encoding="utf-8"?>
<p:tagLst xmlns:p="http://schemas.openxmlformats.org/presentationml/2006/main">
  <p:tag name="KSO_WM_SLIDE_ID" val="custom20200241_4"/>
  <p:tag name="KSO_WM_TEMPLATE_SUBCATEGORY" val="0"/>
  <p:tag name="KSO_WM_SLIDE_TYPE" val="contents"/>
  <p:tag name="KSO_WM_SLIDE_SUBTYPE" val="diag"/>
  <p:tag name="KSO_WM_SLIDE_ITEM_CNT" val="4"/>
  <p:tag name="KSO_WM_SLIDE_INDEX" val="4"/>
  <p:tag name="KSO_WM_DIAGRAM_GROUP_CODE" val="l1-1"/>
  <p:tag name="KSO_WM_SLIDE_DIAGTYPE" val="l"/>
  <p:tag name="KSO_WM_TAG_VERSION" val="1.0"/>
  <p:tag name="KSO_WM_BEAUTIFY_FLAG" val="#wm#"/>
  <p:tag name="KSO_WM_TEMPLATE_CATEGORY" val="custom"/>
  <p:tag name="KSO_WM_TEMPLATE_INDEX" val="20200241"/>
  <p:tag name="KSO_WM_SLIDE_LAYOUT" val="a_b_l"/>
  <p:tag name="KSO_WM_SLIDE_LAYOUT_CNT" val="1_1_1"/>
  <p:tag name="KSO_WM_TEMPLATE_MASTER_TYPE" val="1"/>
  <p:tag name="KSO_WM_TEMPLATE_COLOR_TYPE" val="1"/>
</p:tagLst>
</file>

<file path=ppt/tags/tag134.xml><?xml version="1.0" encoding="utf-8"?>
<p:tagLst xmlns:p="http://schemas.openxmlformats.org/presentationml/2006/main">
  <p:tag name="TABLE_ENDDRAG_ORIGIN_RECT" val="566*124"/>
  <p:tag name="TABLE_ENDDRAG_RECT" val="70*219*566*124"/>
</p:tagLst>
</file>

<file path=ppt/tags/tag135.xml><?xml version="1.0" encoding="utf-8"?>
<p:tagLst xmlns:p="http://schemas.openxmlformats.org/presentationml/2006/main">
  <p:tag name="TABLE_ENDDRAG_ORIGIN_RECT" val="467*126"/>
  <p:tag name="TABLE_ENDDRAG_RECT" val="76*213*467*126"/>
</p:tagLst>
</file>

<file path=ppt/tags/tag136.xml><?xml version="1.0" encoding="utf-8"?>
<p:tagLst xmlns:p="http://schemas.openxmlformats.org/presentationml/2006/main">
  <p:tag name="TABLE_ENDDRAG_ORIGIN_RECT" val="486*200"/>
  <p:tag name="TABLE_ENDDRAG_RECT" val="93*147*486*200"/>
</p:tagLst>
</file>

<file path=ppt/tags/tag137.xml><?xml version="1.0" encoding="utf-8"?>
<p:tagLst xmlns:p="http://schemas.openxmlformats.org/presentationml/2006/main">
  <p:tag name="KSO_WM_UNIT_ISCONTENTSTITLE" val="0"/>
  <p:tag name="KSO_WM_UNIT_NOCLEAR" val="1"/>
  <p:tag name="KSO_WM_UNIT_VALUE" val="5"/>
  <p:tag name="KSO_WM_UNIT_HIGHLIGHT" val="0"/>
  <p:tag name="KSO_WM_UNIT_COMPATIBLE" val="0"/>
  <p:tag name="KSO_WM_UNIT_DIAGRAM_ISNUMVISUAL" val="0"/>
  <p:tag name="KSO_WM_UNIT_DIAGRAM_ISREFERUNIT" val="0"/>
  <p:tag name="KSO_WM_UNIT_TYPE" val="a"/>
  <p:tag name="KSO_WM_UNIT_INDEX" val="1"/>
  <p:tag name="KSO_WM_UNIT_ID" val="custom20200241_15*a*1"/>
  <p:tag name="KSO_WM_TEMPLATE_CATEGORY" val="custom"/>
  <p:tag name="KSO_WM_TEMPLATE_INDEX" val="20200241"/>
  <p:tag name="KSO_WM_UNIT_LAYERLEVEL" val="1"/>
  <p:tag name="KSO_WM_TAG_VERSION" val="1.0"/>
  <p:tag name="KSO_WM_BEAUTIFY_FLAG" val="#wm#"/>
  <p:tag name="KSO_WM_UNIT_PRESET_TEXT" val="感谢观看"/>
  <p:tag name="KSO_WM_UNIT_ISNUMDGMTITLE" val="0"/>
</p:tagLst>
</file>

<file path=ppt/tags/tag138.xml><?xml version="1.0" encoding="utf-8"?>
<p:tagLst xmlns:p="http://schemas.openxmlformats.org/presentationml/2006/main">
  <p:tag name="KSO_WM_UNIT_ISCONTENTSTITLE" val="0"/>
  <p:tag name="KSO_WM_UNIT_NOCLEAR" val="0"/>
  <p:tag name="KSO_WM_UNIT_VALUE" val="7"/>
  <p:tag name="KSO_WM_UNIT_HIGHLIGHT" val="0"/>
  <p:tag name="KSO_WM_UNIT_COMPATIBLE" val="0"/>
  <p:tag name="KSO_WM_UNIT_DIAGRAM_ISNUMVISUAL" val="0"/>
  <p:tag name="KSO_WM_UNIT_DIAGRAM_ISREFERUNIT" val="0"/>
  <p:tag name="KSO_WM_UNIT_TYPE" val="b"/>
  <p:tag name="KSO_WM_UNIT_INDEX" val="2"/>
  <p:tag name="KSO_WM_UNIT_ID" val="custom20200241_15*b*2"/>
  <p:tag name="KSO_WM_TEMPLATE_CATEGORY" val="custom"/>
  <p:tag name="KSO_WM_TEMPLATE_INDEX" val="20200241"/>
  <p:tag name="KSO_WM_UNIT_LAYERLEVEL" val="1"/>
  <p:tag name="KSO_WM_TAG_VERSION" val="1.0"/>
  <p:tag name="KSO_WM_BEAUTIFY_FLAG" val="#wm#"/>
  <p:tag name="KSO_WM_UNIT_PRESET_TEXT" val="汇报日期"/>
  <p:tag name="KSO_WM_UNIT_ISNUMDGMTITLE" val="0"/>
</p:tagLst>
</file>

<file path=ppt/tags/tag139.xml><?xml version="1.0" encoding="utf-8"?>
<p:tagLst xmlns:p="http://schemas.openxmlformats.org/presentationml/2006/main">
  <p:tag name="KSO_WM_UNIT_ISCONTENTSTITLE" val="0"/>
  <p:tag name="KSO_WM_UNIT_NOCLEAR" val="0"/>
  <p:tag name="KSO_WM_UNIT_VALUE" val="20"/>
  <p:tag name="KSO_WM_UNIT_HIGHLIGHT" val="0"/>
  <p:tag name="KSO_WM_UNIT_COMPATIBLE" val="0"/>
  <p:tag name="KSO_WM_UNIT_DIAGRAM_ISNUMVISUAL" val="0"/>
  <p:tag name="KSO_WM_UNIT_DIAGRAM_ISREFERUNIT" val="0"/>
  <p:tag name="KSO_WM_UNIT_TYPE" val="b"/>
  <p:tag name="KSO_WM_UNIT_INDEX" val="3"/>
  <p:tag name="KSO_WM_UNIT_ID" val="custom20200241_15*b*3"/>
  <p:tag name="KSO_WM_TEMPLATE_CATEGORY" val="custom"/>
  <p:tag name="KSO_WM_TEMPLATE_INDEX" val="20200241"/>
  <p:tag name="KSO_WM_UNIT_LAYERLEVEL" val="1"/>
  <p:tag name="KSO_WM_TAG_VERSION" val="1.0"/>
  <p:tag name="KSO_WM_BEAUTIFY_FLAG" val="#wm#"/>
  <p:tag name="KSO_WM_UNIT_PRESET_TEXT" val="点击此处添加副标题"/>
  <p:tag name="KSO_WM_UNIT_ISNUMDGMTITLE" val="0"/>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SLIDE_ID" val="custom20200241_15"/>
  <p:tag name="KSO_WM_TEMPLATE_SUBCATEGORY" val="0"/>
  <p:tag name="KSO_WM_SLIDE_TYPE" val="endPage"/>
  <p:tag name="KSO_WM_SLIDE_SUBTYPE" val="pureTxt"/>
  <p:tag name="KSO_WM_SLIDE_ITEM_CNT" val="0"/>
  <p:tag name="KSO_WM_SLIDE_INDEX" val="15"/>
  <p:tag name="KSO_WM_TAG_VERSION" val="1.0"/>
  <p:tag name="KSO_WM_BEAUTIFY_FLAG" val="#wm#"/>
  <p:tag name="KSO_WM_TEMPLATE_CATEGORY" val="custom"/>
  <p:tag name="KSO_WM_TEMPLATE_INDEX" val="20200241"/>
  <p:tag name="KSO_WM_SLIDE_LAYOUT" val="a_b"/>
  <p:tag name="KSO_WM_SLIDE_LAYOUT_CNT" val="1_3"/>
  <p:tag name="KSO_WM_TEMPLATE_MASTER_TYPE" val="1"/>
  <p:tag name="KSO_WM_TEMPLATE_COLOR_TYPE" val="1"/>
</p:tagLst>
</file>

<file path=ppt/tags/tag141.xml><?xml version="1.0" encoding="utf-8"?>
<p:tagLst xmlns:p="http://schemas.openxmlformats.org/presentationml/2006/main">
  <p:tag name="commondata" val="eyJoZGlkIjoiNjE3ZGIwMDJhMmZmN2VhZGQ0NDc4NzBmOWE0NGVkNzkifQ=="/>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xml><?xml version="1.0" encoding="utf-8"?>
<p:tagLst xmlns:p="http://schemas.openxmlformats.org/presentationml/2006/main">
  <p:tag name="KSO_WM_UNIT_VALUE" val="1904*1692"/>
  <p:tag name="KSO_WM_UNIT_HIGHLIGHT" val="0"/>
  <p:tag name="KSO_WM_UNIT_COMPATIBLE" val="0"/>
  <p:tag name="KSO_WM_UNIT_DIAGRAM_ISNUMVISUAL" val="0"/>
  <p:tag name="KSO_WM_UNIT_DIAGRAM_ISREFERUNIT" val="0"/>
  <p:tag name="KSO_WM_UNIT_TYPE" val="d"/>
  <p:tag name="KSO_WM_UNIT_INDEX" val="1"/>
  <p:tag name="KSO_WM_UNIT_ID" val="_3*d*1"/>
  <p:tag name="KSO_WM_UNIT_LAYERLEVEL" val="1"/>
  <p:tag name="KSO_WM_TAG_VERSION" val="1.0"/>
  <p:tag name="KSO_WM_BEAUTIFY_FLAG" val="#wm#"/>
  <p:tag name="KSO_WM_UNIT_SUPPORT_UNIT_TYPE" val="[&quot;all&quot;]"/>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3*i*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3*i*5"/>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4*i*3"/>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4*i*4"/>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4*i*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5*i*3"/>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5*i*4"/>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 name="KSO_WM_UNIT_BK_DARK_LIGHT" val="2"/>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5*i*5"/>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6*i*1"/>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6*i*2"/>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6*i*3"/>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6*i*4"/>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TYPE" val="y"/>
  <p:tag name="KSO_WM_UNIT_INDEX" val="3"/>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8*i*3"/>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8*i*4"/>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8*i*5"/>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4"/>
  <p:tag name="KSO_WM_UNIT_LAYERLEVEL" val="1"/>
  <p:tag name="KSO_WM_TAG_VERSION" val="1.0"/>
  <p:tag name="KSO_WM_BEAUTIFY_FLAG" val="#wm#"/>
  <p:tag name="KSO_WM_UNIT_TYPE" val="y"/>
  <p:tag name="KSO_WM_UNIT_INDEX" val="4"/>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9*i*3"/>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9*i*4"/>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9*i*5"/>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0*i*3"/>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0*i*4"/>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0*i*5"/>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5"/>
  <p:tag name="KSO_WM_UNIT_LAYERLEVEL" val="1"/>
  <p:tag name="KSO_WM_TAG_VERSION" val="1.0"/>
  <p:tag name="KSO_WM_BEAUTIFY_FLAG" val="#wm#"/>
  <p:tag name="KSO_WM_UNIT_TYPE" val="y"/>
  <p:tag name="KSO_WM_UNIT_INDEX" val="5"/>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2*i*3"/>
  <p:tag name="KSO_WM_UNIT_LAYERLEVEL" val="1"/>
  <p:tag name="KSO_WM_TAG_VERSION" val="1.0"/>
  <p:tag name="KSO_WM_BEAUTIFY_FLAG" val="#wm#"/>
  <p:tag name="KSO_WM_SLIDE_BACKGROUND_TYPE" val="general"/>
  <p:tag name="KSO_WM_SLIDE_BK_DARK_LIGHT" val="2"/>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2*i*4"/>
  <p:tag name="KSO_WM_UNIT_LAYERLEVEL" val="1"/>
  <p:tag name="KSO_WM_TAG_VERSION" val="1.0"/>
  <p:tag name="KSO_WM_BEAUTIFY_FLAG" val="#wm#"/>
  <p:tag name="KSO_WM_SLIDE_BACKGROUND_TYPE" val="general"/>
  <p:tag name="KSO_WM_SLIDE_BK_DARK_LIGHT" val="2"/>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2*i*5"/>
  <p:tag name="KSO_WM_UNIT_LAYERLEVEL" val="1"/>
  <p:tag name="KSO_WM_TAG_VERSION" val="1.0"/>
  <p:tag name="KSO_WM_BEAUTIFY_FLAG" val="#wm#"/>
  <p:tag name="KSO_WM_SLIDE_BACKGROUND_TYPE" val="general"/>
  <p:tag name="KSO_WM_SLIDE_BK_DARK_LIGHT" val="2"/>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 name="KSO_WM_SLIDE_BACKGROUND_TYPE" val="frame"/>
  <p:tag name="KSO_WM_SLIDE_BK_DARK_LIGHT" val="1"/>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3*i*3"/>
  <p:tag name="KSO_WM_UNIT_LAYERLEVEL" val="1"/>
  <p:tag name="KSO_WM_TAG_VERSION" val="1.0"/>
  <p:tag name="KSO_WM_BEAUTIFY_FLAG" val="#wm#"/>
  <p:tag name="KSO_WM_SLIDE_BACKGROUND_TYPE" val="frame"/>
  <p:tag name="KSO_WM_SLIDE_BK_DARK_LIGHT" val="1"/>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SLIDE_BACKGROUND_TYPE" val="frame"/>
  <p:tag name="KSO_WM_SLIDE_BK_DARK_LIGHT" val="1"/>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1"/>
  <p:tag name="KSO_WM_UNIT_LAYERLEVEL" val="1"/>
  <p:tag name="KSO_WM_TAG_VERSION" val="1.0"/>
  <p:tag name="KSO_WM_BEAUTIFY_FLAG" val="#wm#"/>
  <p:tag name="KSO_WM_SLIDE_BACKGROUND_TYPE" val="leftRight"/>
  <p:tag name="KSO_WM_SLIDE_BK_DARK_LIGHT" val="2"/>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4*i*3"/>
  <p:tag name="KSO_WM_UNIT_LAYERLEVEL" val="1"/>
  <p:tag name="KSO_WM_TAG_VERSION" val="1.0"/>
  <p:tag name="KSO_WM_BEAUTIFY_FLAG" val="#wm#"/>
  <p:tag name="KSO_WM_SLIDE_BACKGROUND_TYPE" val="leftRight"/>
  <p:tag name="KSO_WM_SLIDE_BK_DARK_LIGHT" val="2"/>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4*i*4"/>
  <p:tag name="KSO_WM_UNIT_LAYERLEVEL" val="1"/>
  <p:tag name="KSO_WM_TAG_VERSION" val="1.0"/>
  <p:tag name="KSO_WM_BEAUTIFY_FLAG" val="#wm#"/>
  <p:tag name="KSO_WM_SLIDE_BACKGROUND_TYPE" val="leftRight"/>
  <p:tag name="KSO_WM_SLIDE_BK_DARK_LIGHT" val="2"/>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4*i*5"/>
  <p:tag name="KSO_WM_UNIT_LAYERLEVEL" val="1"/>
  <p:tag name="KSO_WM_TAG_VERSION" val="1.0"/>
  <p:tag name="KSO_WM_BEAUTIFY_FLAG" val="#wm#"/>
  <p:tag name="KSO_WM_SLIDE_BACKGROUND_TYPE" val="leftRight"/>
  <p:tag name="KSO_WM_SLIDE_BK_DARK_LIGHT" val="2"/>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1"/>
  <p:tag name="KSO_WM_UNIT_LAYERLEVEL" val="1"/>
  <p:tag name="KSO_WM_TAG_VERSION" val="1.0"/>
  <p:tag name="KSO_WM_BEAUTIFY_FLAG" val="#wm#"/>
  <p:tag name="KSO_WM_SLIDE_BACKGROUND_TYPE" val="topBottom"/>
  <p:tag name="KSO_WM_SLIDE_BK_DARK_LIGHT" val="2"/>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5*i*4"/>
  <p:tag name="KSO_WM_UNIT_LAYERLEVEL" val="1"/>
  <p:tag name="KSO_WM_TAG_VERSION" val="1.0"/>
  <p:tag name="KSO_WM_BEAUTIFY_FLAG" val="#wm#"/>
  <p:tag name="KSO_WM_SLIDE_BACKGROUND_TYPE" val="topBottom"/>
  <p:tag name="KSO_WM_SLIDE_BK_DARK_LIGHT" val="2"/>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5*i*5"/>
  <p:tag name="KSO_WM_UNIT_LAYERLEVEL" val="1"/>
  <p:tag name="KSO_WM_TAG_VERSION" val="1.0"/>
  <p:tag name="KSO_WM_BEAUTIFY_FLAG" val="#wm#"/>
  <p:tag name="KSO_WM_SLIDE_BACKGROUND_TYPE" val="topBottom"/>
  <p:tag name="KSO_WM_SLIDE_BK_DARK_LIGHT" val="2"/>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5*i*3"/>
  <p:tag name="KSO_WM_UNIT_LAYERLEVEL" val="1"/>
  <p:tag name="KSO_WM_TAG_VERSION" val="1.0"/>
  <p:tag name="KSO_WM_BEAUTIFY_FLAG" val="#wm#"/>
  <p:tag name="KSO_WM_SLIDE_BACKGROUND_TYPE" val="topBottom"/>
  <p:tag name="KSO_WM_SLIDE_BK_DARK_LIGHT" val="2"/>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1"/>
  <p:tag name="KSO_WM_UNIT_LAYERLEVEL" val="1"/>
  <p:tag name="KSO_WM_TAG_VERSION" val="1.0"/>
  <p:tag name="KSO_WM_BEAUTIFY_FLAG" val="#wm#"/>
  <p:tag name="KSO_WM_SLIDE_BACKGROUND_TYPE" val="bottomTop"/>
  <p:tag name="KSO_WM_SLIDE_BK_DARK_LIGHT" val="2"/>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6*i*3"/>
  <p:tag name="KSO_WM_UNIT_LAYERLEVEL" val="1"/>
  <p:tag name="KSO_WM_TAG_VERSION" val="1.0"/>
  <p:tag name="KSO_WM_BEAUTIFY_FLAG" val="#wm#"/>
  <p:tag name="KSO_WM_SLIDE_BACKGROUND_TYPE" val="bottomTop"/>
  <p:tag name="KSO_WM_SLIDE_BK_DARK_LIGHT" val="2"/>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heme/theme1.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A20200241">
      <a:dk1>
        <a:srgbClr val="000000"/>
      </a:dk1>
      <a:lt1>
        <a:srgbClr val="FFFFFF"/>
      </a:lt1>
      <a:dk2>
        <a:srgbClr val="0E1242"/>
      </a:dk2>
      <a:lt2>
        <a:srgbClr val="FFFFFF"/>
      </a:lt2>
      <a:accent1>
        <a:srgbClr val="0049CF"/>
      </a:accent1>
      <a:accent2>
        <a:srgbClr val="0076F8"/>
      </a:accent2>
      <a:accent3>
        <a:srgbClr val="0096F2"/>
      </a:accent3>
      <a:accent4>
        <a:srgbClr val="00B1C4"/>
      </a:accent4>
      <a:accent5>
        <a:srgbClr val="00C27D"/>
      </a:accent5>
      <a:accent6>
        <a:srgbClr val="00D01E"/>
      </a:accent6>
      <a:hlink>
        <a:srgbClr val="304FFE"/>
      </a:hlink>
      <a:folHlink>
        <a:srgbClr val="492067"/>
      </a:folHlink>
    </a:clrScheme>
    <a:fontScheme name="商务风">
      <a:majorFont>
        <a:latin typeface="微软雅黑"/>
        <a:ea typeface="汉仪旗黑-85S"/>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5542</Words>
  <Application>WPS 演示</Application>
  <PresentationFormat/>
  <Paragraphs>307</Paragraphs>
  <Slides>28</Slides>
  <Notes>3</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28</vt:i4>
      </vt:variant>
    </vt:vector>
  </HeadingPairs>
  <TitlesOfParts>
    <vt:vector size="39" baseType="lpstr">
      <vt:lpstr>Arial</vt:lpstr>
      <vt:lpstr>宋体</vt:lpstr>
      <vt:lpstr>Wingdings</vt:lpstr>
      <vt:lpstr>Calibri</vt:lpstr>
      <vt:lpstr>微软雅黑</vt:lpstr>
      <vt:lpstr>汉仪旗黑-85S</vt:lpstr>
      <vt:lpstr>黑体</vt:lpstr>
      <vt:lpstr>Arial Unicode MS</vt:lpstr>
      <vt:lpstr>等线</vt:lpstr>
      <vt:lpstr>Office 主题</vt:lpstr>
      <vt:lpstr>2_Office 主题​​</vt:lpstr>
      <vt:lpstr>PowerPoint 演示文稿</vt:lpstr>
      <vt:lpstr>第十三章   企业财务困境</vt:lpstr>
      <vt:lpstr>PowerPoint 演示文稿</vt:lpstr>
      <vt:lpstr>PowerPoint 演示文稿</vt:lpstr>
      <vt:lpstr> 一、债务重组的定义  </vt:lpstr>
      <vt:lpstr>  二、债务重组的方式  </vt:lpstr>
      <vt:lpstr> 二、债务重组的方式  </vt:lpstr>
      <vt:lpstr> 三、债务重组的会计处理  </vt:lpstr>
      <vt:lpstr> 三、债务重组的会计处理  </vt:lpstr>
      <vt:lpstr> 四、债务重组的会计处理具体应用  </vt:lpstr>
      <vt:lpstr> 四、债务重组的会计处理具体应用  </vt:lpstr>
      <vt:lpstr> 四、债务重组的会计处理具体应用  </vt:lpstr>
      <vt:lpstr> 四、债务重组的会计处理具体应用  </vt:lpstr>
      <vt:lpstr> 四、债务重组的会计处理具体应用  </vt:lpstr>
      <vt:lpstr> 四、债务重组的会计处理具体应用  </vt:lpstr>
      <vt:lpstr> 四、债务重组的会计处理具体应用  </vt:lpstr>
      <vt:lpstr> 四、债务重组的会计处理具体应用  </vt:lpstr>
      <vt:lpstr> 四、债务重组的会计处理具体应用  </vt:lpstr>
      <vt:lpstr>   一、破产会计的特点   </vt:lpstr>
      <vt:lpstr>   二、破产会计的基本理论   </vt:lpstr>
      <vt:lpstr>   二、破产会计的基本理论   </vt:lpstr>
      <vt:lpstr>   二、破产会计的基本理论   </vt:lpstr>
      <vt:lpstr>   三、破产清算的会计处理   </vt:lpstr>
      <vt:lpstr>   三、破产清算的会计处理   </vt:lpstr>
      <vt:lpstr>   三、破产清算的会计处理   </vt:lpstr>
      <vt:lpstr>   三、破产清算的会计处理   </vt:lpstr>
      <vt:lpstr>   三、破产清算的会计处理   </vt:lpstr>
      <vt:lpstr>感谢观看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芬</cp:lastModifiedBy>
  <cp:revision>29</cp:revision>
  <dcterms:created xsi:type="dcterms:W3CDTF">2013-10-30T09:04:00Z</dcterms:created>
  <dcterms:modified xsi:type="dcterms:W3CDTF">2025-06-23T04:55:57Z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2052-12.1.0.21541</vt:lpwstr>
  </property>
  <property fmtid="{D5CDD505-2E9C-101B-9397-08002B2CF9AE}" pid="3" name="ICV">
    <vt:lpwstr>454CD3B5535B404998744656E9EB7056_12</vt:lpwstr>
  </property>
</Properties>
</file>