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8" r:id="rId2"/>
    <p:sldId id="264" r:id="rId3"/>
    <p:sldId id="265" r:id="rId4"/>
    <p:sldId id="266" r:id="rId5"/>
    <p:sldId id="267" r:id="rId6"/>
    <p:sldId id="268" r:id="rId7"/>
    <p:sldId id="269" r:id="rId8"/>
    <p:sldId id="270" r:id="rId9"/>
    <p:sldId id="271" r:id="rId10"/>
    <p:sldId id="272" r:id="rId11"/>
    <p:sldId id="273" r:id="rId12"/>
    <p:sldId id="274" r:id="rId13"/>
    <p:sldId id="275"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57" d="100"/>
          <a:sy n="57" d="100"/>
        </p:scale>
        <p:origin x="696"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9/7/2024</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zh-CN" altLang="en-US" smtClean="0"/>
              <a:t>单击此处编辑母版标题样式</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7106F5-F6CB-416F-95F3-0F9FF94D2C62}" type="datetimeFigureOut">
              <a:rPr lang="zh-CN" altLang="en-US" smtClean="0"/>
              <a:t>2024/9/7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7BAD7C-4B3B-4E8E-A641-BD3D385FF949}" type="slidenum">
              <a:rPr lang="zh-CN" altLang="en-US" smtClean="0"/>
              <a:t>‹#›</a:t>
            </a:fld>
            <a:endParaRPr lang="zh-CN" altLang="en-US"/>
          </a:p>
        </p:txBody>
      </p:sp>
    </p:spTree>
    <p:extLst>
      <p:ext uri="{BB962C8B-B14F-4D97-AF65-F5344CB8AC3E}">
        <p14:creationId xmlns:p14="http://schemas.microsoft.com/office/powerpoint/2010/main" val="322300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nchor="ct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zh-CN" altLang="en-US" smtClean="0"/>
              <a:t>单击此处编辑母版标题样式</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9/7/2024</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 id="2147483669" r:id="rId18"/>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030" y="1518139"/>
            <a:ext cx="11139854" cy="4739054"/>
          </a:xfrm>
        </p:spPr>
        <p:txBody>
          <a:bodyPr>
            <a:normAutofit/>
          </a:bodyPr>
          <a:lstStyle/>
          <a:p>
            <a:pPr>
              <a:lnSpc>
                <a:spcPct val="150000"/>
              </a:lnSpc>
            </a:pPr>
            <a:r>
              <a:rPr lang="zh-CN" altLang="en-US" sz="2700" dirty="0"/>
              <a:t>本章学习目标</a:t>
            </a:r>
            <a:br>
              <a:rPr lang="zh-CN" altLang="en-US" sz="2700" dirty="0"/>
            </a:br>
            <a:r>
              <a:rPr lang="zh-CN" altLang="en-US" sz="2700" dirty="0"/>
              <a:t>    </a:t>
            </a:r>
            <a:r>
              <a:rPr lang="en-US" altLang="zh-CN" sz="2700" dirty="0"/>
              <a:t>1</a:t>
            </a:r>
            <a:r>
              <a:rPr lang="zh-CN" altLang="en-US" sz="2700" dirty="0"/>
              <a:t>．掌握财政收入规模与结构的衡量指标及其内涵</a:t>
            </a:r>
            <a:br>
              <a:rPr lang="zh-CN" altLang="en-US" sz="2700" dirty="0"/>
            </a:br>
            <a:r>
              <a:rPr lang="zh-CN" altLang="en-US" sz="2700" dirty="0"/>
              <a:t>    </a:t>
            </a:r>
            <a:r>
              <a:rPr lang="en-US" altLang="zh-CN" sz="2700" dirty="0"/>
              <a:t>2</a:t>
            </a:r>
            <a:r>
              <a:rPr lang="zh-CN" altLang="en-US" sz="2700" dirty="0"/>
              <a:t>．深刻理解财政收入总量规模的适度性原理</a:t>
            </a:r>
            <a:br>
              <a:rPr lang="zh-CN" altLang="en-US" sz="2700" dirty="0"/>
            </a:br>
            <a:r>
              <a:rPr lang="zh-CN" altLang="en-US" sz="2700" dirty="0" smtClean="0"/>
              <a:t>    </a:t>
            </a:r>
            <a:r>
              <a:rPr lang="en-US" altLang="zh-CN" sz="2700" dirty="0" smtClean="0"/>
              <a:t>3</a:t>
            </a:r>
            <a:r>
              <a:rPr lang="zh-CN" altLang="en-US" sz="2700" dirty="0"/>
              <a:t>．了解我国税收收入管理的主要原则</a:t>
            </a:r>
            <a:br>
              <a:rPr lang="zh-CN" altLang="en-US" sz="2700" dirty="0"/>
            </a:br>
            <a:r>
              <a:rPr lang="zh-CN" altLang="en-US" sz="2700" dirty="0" smtClean="0"/>
              <a:t>    </a:t>
            </a:r>
            <a:r>
              <a:rPr lang="en-US" altLang="zh-CN" sz="2700" dirty="0" smtClean="0"/>
              <a:t>4</a:t>
            </a:r>
            <a:r>
              <a:rPr lang="zh-CN" altLang="en-US" sz="2700" dirty="0"/>
              <a:t>．了解我国政府非税收入的基本内容</a:t>
            </a:r>
          </a:p>
        </p:txBody>
      </p:sp>
      <p:sp>
        <p:nvSpPr>
          <p:cNvPr id="3" name="文本占位符 2"/>
          <p:cNvSpPr>
            <a:spLocks noGrp="1"/>
          </p:cNvSpPr>
          <p:nvPr>
            <p:ph type="body" idx="1"/>
          </p:nvPr>
        </p:nvSpPr>
        <p:spPr>
          <a:xfrm>
            <a:off x="606669" y="70339"/>
            <a:ext cx="10131428" cy="1447800"/>
          </a:xfrm>
        </p:spPr>
        <p:txBody>
          <a:bodyPr>
            <a:normAutofit/>
          </a:bodyPr>
          <a:lstStyle/>
          <a:p>
            <a:pPr algn="ctr"/>
            <a:r>
              <a:rPr lang="zh-CN" altLang="en-US" sz="5400" dirty="0" smtClean="0">
                <a:latin typeface="华文新魏" panose="02010800040101010101" pitchFamily="2" charset="-122"/>
                <a:ea typeface="华文新魏" panose="02010800040101010101" pitchFamily="2" charset="-122"/>
              </a:rPr>
              <a:t>第四章 财政收入</a:t>
            </a:r>
            <a:r>
              <a:rPr lang="zh-CN" altLang="en-US" sz="5400" dirty="0">
                <a:latin typeface="华文新魏" panose="02010800040101010101" pitchFamily="2" charset="-122"/>
                <a:ea typeface="华文新魏" panose="02010800040101010101" pitchFamily="2" charset="-122"/>
              </a:rPr>
              <a:t>管理</a:t>
            </a:r>
          </a:p>
        </p:txBody>
      </p:sp>
    </p:spTree>
    <p:extLst>
      <p:ext uri="{BB962C8B-B14F-4D97-AF65-F5344CB8AC3E}">
        <p14:creationId xmlns:p14="http://schemas.microsoft.com/office/powerpoint/2010/main" val="41497569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371908" y="1"/>
            <a:ext cx="5014737" cy="6858000"/>
          </a:xfrm>
          <a:prstGeom prst="rect">
            <a:avLst/>
          </a:prstGeom>
        </p:spPr>
      </p:pic>
      <p:sp>
        <p:nvSpPr>
          <p:cNvPr id="3" name="矩形 2"/>
          <p:cNvSpPr/>
          <p:nvPr/>
        </p:nvSpPr>
        <p:spPr>
          <a:xfrm>
            <a:off x="519298" y="2423719"/>
            <a:ext cx="4852610" cy="523220"/>
          </a:xfrm>
          <a:prstGeom prst="rect">
            <a:avLst/>
          </a:prstGeom>
        </p:spPr>
        <p:txBody>
          <a:bodyPr wrap="none">
            <a:spAutoFit/>
          </a:bodyPr>
          <a:lstStyle/>
          <a:p>
            <a:r>
              <a:rPr lang="zh-CN" altLang="en-US" sz="2800" dirty="0">
                <a:latin typeface="FZHTK--GBK1-0"/>
              </a:rPr>
              <a:t>税务风险稽查基本方法一览表</a:t>
            </a:r>
            <a:endParaRPr lang="zh-CN" altLang="en-US" sz="2800" dirty="0"/>
          </a:p>
        </p:txBody>
      </p:sp>
    </p:spTree>
    <p:extLst>
      <p:ext uri="{BB962C8B-B14F-4D97-AF65-F5344CB8AC3E}">
        <p14:creationId xmlns:p14="http://schemas.microsoft.com/office/powerpoint/2010/main" val="27887018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4.3 </a:t>
            </a:r>
            <a:r>
              <a:rPr lang="zh-CN" altLang="en-US" b="1" dirty="0" smtClean="0"/>
              <a:t>非</a:t>
            </a:r>
            <a:r>
              <a:rPr lang="zh-CN" altLang="en-US" b="1" dirty="0"/>
              <a:t>税收入管理</a:t>
            </a:r>
            <a:endParaRPr lang="zh-CN" altLang="zh-CN" dirty="0"/>
          </a:p>
        </p:txBody>
      </p:sp>
      <p:sp>
        <p:nvSpPr>
          <p:cNvPr id="3" name="文本占位符 2"/>
          <p:cNvSpPr>
            <a:spLocks noGrp="1"/>
          </p:cNvSpPr>
          <p:nvPr>
            <p:ph type="body" idx="1"/>
          </p:nvPr>
        </p:nvSpPr>
        <p:spPr>
          <a:xfrm>
            <a:off x="685801" y="2065867"/>
            <a:ext cx="10131425" cy="3834064"/>
          </a:xfrm>
        </p:spPr>
        <p:txBody>
          <a:bodyPr>
            <a:normAutofit/>
          </a:bodyPr>
          <a:lstStyle/>
          <a:p>
            <a:pPr marL="0" indent="0">
              <a:buNone/>
            </a:pPr>
            <a:r>
              <a:rPr lang="en-US" altLang="zh-CN" sz="3000" dirty="0" smtClean="0"/>
              <a:t>4.3.1  </a:t>
            </a:r>
            <a:r>
              <a:rPr lang="zh-CN" altLang="en-US" sz="3000" dirty="0" smtClean="0"/>
              <a:t>政府</a:t>
            </a:r>
            <a:r>
              <a:rPr lang="zh-CN" altLang="en-US" sz="3000" dirty="0"/>
              <a:t>非税收入管理的基本</a:t>
            </a:r>
            <a:r>
              <a:rPr lang="zh-CN" altLang="en-US" sz="3000" dirty="0" smtClean="0"/>
              <a:t>内容</a:t>
            </a:r>
            <a:endParaRPr lang="en-US" altLang="zh-CN" sz="3000" dirty="0" smtClean="0"/>
          </a:p>
          <a:p>
            <a:pPr marL="457200" lvl="1" indent="0">
              <a:buNone/>
            </a:pPr>
            <a:r>
              <a:rPr lang="en-US" altLang="zh-CN" sz="2400" dirty="0" smtClean="0"/>
              <a:t>1.</a:t>
            </a:r>
            <a:r>
              <a:rPr lang="zh-CN" altLang="en-US" sz="2400" dirty="0"/>
              <a:t>政府非税收入的界定和</a:t>
            </a:r>
            <a:r>
              <a:rPr lang="zh-CN" altLang="en-US" sz="2400" dirty="0" smtClean="0"/>
              <a:t>内涵</a:t>
            </a:r>
            <a:endParaRPr lang="en-US" altLang="zh-CN" sz="2400" dirty="0" smtClean="0"/>
          </a:p>
          <a:p>
            <a:pPr marL="457200" lvl="1" indent="0">
              <a:buNone/>
            </a:pPr>
            <a:r>
              <a:rPr lang="en-US" altLang="zh-CN" sz="2400" dirty="0" smtClean="0"/>
              <a:t>2.</a:t>
            </a:r>
            <a:r>
              <a:rPr lang="zh-CN" altLang="en-US" sz="2400" dirty="0" smtClean="0"/>
              <a:t>政府</a:t>
            </a:r>
            <a:r>
              <a:rPr lang="zh-CN" altLang="en-US" sz="2400" dirty="0"/>
              <a:t>非税收入管理的主要原则与基本</a:t>
            </a:r>
            <a:r>
              <a:rPr lang="zh-CN" altLang="en-US" sz="2400" dirty="0" smtClean="0"/>
              <a:t>制度</a:t>
            </a:r>
            <a:endParaRPr lang="en-US" altLang="zh-CN" sz="2400" dirty="0" smtClean="0"/>
          </a:p>
          <a:p>
            <a:pPr marL="457200" lvl="1" indent="0">
              <a:buNone/>
            </a:pPr>
            <a:r>
              <a:rPr lang="en-US" altLang="zh-CN" sz="2400" dirty="0" smtClean="0"/>
              <a:t>3</a:t>
            </a:r>
            <a:r>
              <a:rPr lang="en-US" altLang="zh-CN" sz="2400" smtClean="0"/>
              <a:t>.</a:t>
            </a:r>
            <a:r>
              <a:rPr lang="en-US" altLang="zh-CN" sz="2400"/>
              <a:t> </a:t>
            </a:r>
            <a:r>
              <a:rPr lang="zh-CN" altLang="en-US" sz="2400" smtClean="0"/>
              <a:t>政府</a:t>
            </a:r>
            <a:r>
              <a:rPr lang="zh-CN" altLang="en-US" sz="2400" dirty="0"/>
              <a:t>非税收入项目的设立和征收</a:t>
            </a:r>
            <a:r>
              <a:rPr lang="zh-CN" altLang="en-US" sz="2400" dirty="0" smtClean="0"/>
              <a:t>管理</a:t>
            </a:r>
            <a:endParaRPr lang="en-US" altLang="zh-CN" sz="2400" dirty="0" smtClean="0"/>
          </a:p>
          <a:p>
            <a:pPr marL="457200" lvl="1" indent="0">
              <a:buNone/>
            </a:pPr>
            <a:r>
              <a:rPr lang="en-US" altLang="zh-CN" sz="2400" dirty="0" smtClean="0"/>
              <a:t>4.</a:t>
            </a:r>
            <a:r>
              <a:rPr lang="zh-CN" altLang="en-US" sz="2400" dirty="0"/>
              <a:t>政府非税收入的票据管理、资金管理以及监督</a:t>
            </a:r>
            <a:r>
              <a:rPr lang="zh-CN" altLang="en-US" sz="2400" dirty="0" smtClean="0"/>
              <a:t>管理</a:t>
            </a:r>
            <a:endParaRPr lang="en-US" altLang="zh-CN" sz="2400" dirty="0" smtClean="0"/>
          </a:p>
          <a:p>
            <a:pPr marL="0" indent="0">
              <a:buNone/>
            </a:pPr>
            <a:endParaRPr lang="en-US" altLang="zh-CN" sz="2400" dirty="0" smtClean="0"/>
          </a:p>
          <a:p>
            <a:pPr marL="0" indent="0">
              <a:buNone/>
            </a:pPr>
            <a:endParaRPr lang="zh-CN" altLang="zh-CN" dirty="0"/>
          </a:p>
        </p:txBody>
      </p:sp>
    </p:spTree>
    <p:extLst>
      <p:ext uri="{BB962C8B-B14F-4D97-AF65-F5344CB8AC3E}">
        <p14:creationId xmlns:p14="http://schemas.microsoft.com/office/powerpoint/2010/main" val="25935312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4.3 </a:t>
            </a:r>
            <a:r>
              <a:rPr lang="zh-CN" altLang="en-US" b="1" dirty="0" smtClean="0"/>
              <a:t>非</a:t>
            </a:r>
            <a:r>
              <a:rPr lang="zh-CN" altLang="en-US" b="1" dirty="0"/>
              <a:t>税收入管理</a:t>
            </a:r>
            <a:endParaRPr lang="zh-CN" altLang="zh-CN" dirty="0"/>
          </a:p>
        </p:txBody>
      </p:sp>
      <p:sp>
        <p:nvSpPr>
          <p:cNvPr id="3" name="文本占位符 2"/>
          <p:cNvSpPr>
            <a:spLocks noGrp="1"/>
          </p:cNvSpPr>
          <p:nvPr>
            <p:ph type="body" idx="1"/>
          </p:nvPr>
        </p:nvSpPr>
        <p:spPr>
          <a:xfrm>
            <a:off x="685801" y="2065867"/>
            <a:ext cx="10131425" cy="3834064"/>
          </a:xfrm>
        </p:spPr>
        <p:txBody>
          <a:bodyPr>
            <a:normAutofit/>
          </a:bodyPr>
          <a:lstStyle/>
          <a:p>
            <a:pPr marL="0" indent="0">
              <a:buNone/>
            </a:pPr>
            <a:r>
              <a:rPr lang="en-US" altLang="zh-CN" sz="3000" dirty="0" smtClean="0"/>
              <a:t>4.3.2 </a:t>
            </a:r>
            <a:r>
              <a:rPr lang="zh-CN" altLang="en-US" sz="3000" dirty="0" smtClean="0"/>
              <a:t>政府</a:t>
            </a:r>
            <a:r>
              <a:rPr lang="zh-CN" altLang="en-US" sz="3000" dirty="0"/>
              <a:t>非税收入管理的基本</a:t>
            </a:r>
            <a:r>
              <a:rPr lang="zh-CN" altLang="en-US" sz="3000" dirty="0" smtClean="0"/>
              <a:t>方法</a:t>
            </a:r>
            <a:endParaRPr lang="en-US" altLang="zh-CN" sz="3000" dirty="0" smtClean="0"/>
          </a:p>
          <a:p>
            <a:pPr marL="0" indent="0">
              <a:buNone/>
            </a:pPr>
            <a:r>
              <a:rPr lang="en-US" altLang="zh-CN" sz="3000" dirty="0"/>
              <a:t> </a:t>
            </a:r>
            <a:r>
              <a:rPr lang="en-US" altLang="zh-CN" sz="3000" dirty="0" smtClean="0"/>
              <a:t>    </a:t>
            </a:r>
            <a:r>
              <a:rPr lang="en-US" altLang="zh-CN" sz="2400" dirty="0" smtClean="0"/>
              <a:t>1.</a:t>
            </a:r>
            <a:r>
              <a:rPr lang="zh-CN" altLang="en-US" sz="2400" dirty="0"/>
              <a:t>政府非税收入管理坚持和弹化的五个基本方法</a:t>
            </a:r>
            <a:endParaRPr lang="en-US" altLang="zh-CN" sz="2400" dirty="0" smtClean="0"/>
          </a:p>
          <a:p>
            <a:pPr marL="457200" lvl="1" indent="0">
              <a:buNone/>
            </a:pPr>
            <a:r>
              <a:rPr lang="en-US" altLang="zh-CN" sz="2400" dirty="0" smtClean="0"/>
              <a:t>2.</a:t>
            </a:r>
            <a:r>
              <a:rPr lang="zh-CN" altLang="en-US" sz="2400" dirty="0"/>
              <a:t> </a:t>
            </a:r>
            <a:r>
              <a:rPr lang="zh-CN" altLang="en-US" sz="2400" dirty="0" smtClean="0"/>
              <a:t>非</a:t>
            </a:r>
            <a:r>
              <a:rPr lang="zh-CN" altLang="en-US" sz="2400" dirty="0"/>
              <a:t>税收入征管的主要</a:t>
            </a:r>
            <a:r>
              <a:rPr lang="zh-CN" altLang="en-US" sz="2400" dirty="0" smtClean="0"/>
              <a:t>模式</a:t>
            </a:r>
            <a:r>
              <a:rPr lang="en-US" altLang="zh-CN" sz="2400" dirty="0" smtClean="0"/>
              <a:t> </a:t>
            </a:r>
          </a:p>
          <a:p>
            <a:pPr marL="0" indent="0">
              <a:buNone/>
            </a:pPr>
            <a:endParaRPr lang="en-US" altLang="zh-CN" sz="2400" dirty="0" smtClean="0"/>
          </a:p>
          <a:p>
            <a:pPr marL="0" indent="0">
              <a:buNone/>
            </a:pPr>
            <a:endParaRPr lang="zh-CN" altLang="zh-CN" dirty="0"/>
          </a:p>
        </p:txBody>
      </p:sp>
    </p:spTree>
    <p:extLst>
      <p:ext uri="{BB962C8B-B14F-4D97-AF65-F5344CB8AC3E}">
        <p14:creationId xmlns:p14="http://schemas.microsoft.com/office/powerpoint/2010/main" val="35034583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030" y="1518139"/>
            <a:ext cx="11139854" cy="4739054"/>
          </a:xfrm>
        </p:spPr>
        <p:txBody>
          <a:bodyPr>
            <a:normAutofit/>
          </a:bodyPr>
          <a:lstStyle/>
          <a:p>
            <a:pPr>
              <a:lnSpc>
                <a:spcPct val="150000"/>
              </a:lnSpc>
            </a:pPr>
            <a:r>
              <a:rPr lang="zh-CN" altLang="en-US" sz="2000" dirty="0" smtClean="0"/>
              <a:t>            财政收入</a:t>
            </a:r>
            <a:r>
              <a:rPr lang="zh-CN" altLang="en-US" sz="2000" dirty="0"/>
              <a:t>管理主要是对政府如何筹资或聚财相关问题</a:t>
            </a:r>
            <a:r>
              <a:rPr lang="zh-CN" altLang="en-US" sz="2000" dirty="0" smtClean="0"/>
              <a:t>的管理</a:t>
            </a:r>
            <a:r>
              <a:rPr lang="en-US" altLang="zh-CN" sz="2000" dirty="0"/>
              <a:t>,</a:t>
            </a:r>
            <a:r>
              <a:rPr lang="zh-CN" altLang="en-US" sz="2000" dirty="0"/>
              <a:t>其最终目标是为了保障政府支出并实现政治、经济以及社会管理职能</a:t>
            </a:r>
            <a:r>
              <a:rPr lang="en-US" altLang="zh-CN" sz="2000" dirty="0"/>
              <a:t>(</a:t>
            </a:r>
            <a:r>
              <a:rPr lang="zh-CN" altLang="en-US" sz="2000" dirty="0"/>
              <a:t>如“保基本民生、保</a:t>
            </a:r>
            <a:r>
              <a:rPr lang="zh-CN" altLang="en-US" sz="2000" dirty="0" smtClean="0"/>
              <a:t>工资</a:t>
            </a:r>
            <a:r>
              <a:rPr lang="zh-CN" altLang="en-US" sz="2000" dirty="0"/>
              <a:t>、保运转”的财政“三保”底线目标</a:t>
            </a:r>
            <a:r>
              <a:rPr lang="en-US" altLang="zh-CN" sz="2000" dirty="0"/>
              <a:t>)</a:t>
            </a:r>
            <a:r>
              <a:rPr lang="zh-CN" altLang="en-US" sz="2000" dirty="0"/>
              <a:t>。从管理学的角度</a:t>
            </a:r>
            <a:r>
              <a:rPr lang="en-US" altLang="zh-CN" sz="2000" dirty="0"/>
              <a:t>,</a:t>
            </a:r>
            <a:r>
              <a:rPr lang="zh-CN" altLang="en-US" sz="2000" dirty="0"/>
              <a:t>财政收入管理可划分为总量管理与结构</a:t>
            </a:r>
            <a:r>
              <a:rPr lang="zh-CN" altLang="en-US" sz="2000" dirty="0" smtClean="0"/>
              <a:t>管理</a:t>
            </a:r>
            <a:r>
              <a:rPr lang="en-US" altLang="zh-CN" sz="2000" dirty="0"/>
              <a:t>,</a:t>
            </a:r>
            <a:r>
              <a:rPr lang="zh-CN" altLang="en-US" sz="2000" dirty="0"/>
              <a:t>税收收入管理和非税收入管理</a:t>
            </a:r>
            <a:r>
              <a:rPr lang="en-US" altLang="zh-CN" sz="2000" dirty="0"/>
              <a:t>,</a:t>
            </a:r>
            <a:r>
              <a:rPr lang="zh-CN" altLang="en-US" sz="2000" dirty="0"/>
              <a:t>预算内财政收入管理和预算外财政收入管理等。在我国</a:t>
            </a:r>
            <a:r>
              <a:rPr lang="en-US" altLang="zh-CN" sz="2000" dirty="0"/>
              <a:t>,</a:t>
            </a:r>
            <a:r>
              <a:rPr lang="zh-CN" altLang="en-US" sz="2000" dirty="0" smtClean="0"/>
              <a:t>财政收入</a:t>
            </a:r>
            <a:r>
              <a:rPr lang="zh-CN" altLang="en-US" sz="2000" dirty="0"/>
              <a:t>结构体系大体可按项目结构、所有制结构、部门结构、地区结构以及不同层级政府收入结构</a:t>
            </a:r>
            <a:r>
              <a:rPr lang="zh-CN" altLang="en-US" sz="2000" dirty="0" smtClean="0"/>
              <a:t>等若干</a:t>
            </a:r>
            <a:r>
              <a:rPr lang="zh-CN" altLang="en-US" sz="2000" dirty="0"/>
              <a:t>方面加以考察</a:t>
            </a:r>
            <a:r>
              <a:rPr lang="zh-CN" altLang="en-US" sz="2000" dirty="0" smtClean="0"/>
              <a:t>。</a:t>
            </a:r>
            <a:r>
              <a:rPr lang="en-US" altLang="zh-CN" sz="2000" dirty="0" smtClean="0"/>
              <a:t/>
            </a:r>
            <a:br>
              <a:rPr lang="en-US" altLang="zh-CN" sz="2000" dirty="0" smtClean="0"/>
            </a:br>
            <a:r>
              <a:rPr lang="en-US" altLang="zh-CN" sz="2000" dirty="0" smtClean="0"/>
              <a:t>         </a:t>
            </a:r>
            <a:r>
              <a:rPr lang="zh-CN" altLang="en-US" sz="2000" dirty="0" smtClean="0"/>
              <a:t>目前</a:t>
            </a:r>
            <a:r>
              <a:rPr lang="zh-CN" altLang="en-US" sz="2000" dirty="0"/>
              <a:t>我国政府非税收入管理主要是坚持了如下基本方法</a:t>
            </a:r>
            <a:r>
              <a:rPr lang="en-US" altLang="zh-CN" sz="2000" dirty="0"/>
              <a:t>:</a:t>
            </a:r>
            <a:r>
              <a:rPr lang="zh-CN" altLang="en-US" sz="2000" dirty="0"/>
              <a:t>坚持综合预算管理法</a:t>
            </a:r>
            <a:r>
              <a:rPr lang="en-US" altLang="zh-CN" sz="2000" dirty="0"/>
              <a:t>;</a:t>
            </a:r>
            <a:r>
              <a:rPr lang="zh-CN" altLang="en-US" sz="2000" dirty="0"/>
              <a:t>坚持收支两</a:t>
            </a:r>
            <a:r>
              <a:rPr lang="zh-CN" altLang="en-US" sz="2000" dirty="0" smtClean="0"/>
              <a:t>条线</a:t>
            </a:r>
            <a:r>
              <a:rPr lang="zh-CN" altLang="en-US" sz="2000" dirty="0"/>
              <a:t>管理法</a:t>
            </a:r>
            <a:r>
              <a:rPr lang="en-US" altLang="zh-CN" sz="2000" dirty="0"/>
              <a:t>;</a:t>
            </a:r>
            <a:r>
              <a:rPr lang="zh-CN" altLang="en-US" sz="2000" dirty="0"/>
              <a:t>坚持成本补偿法</a:t>
            </a:r>
            <a:r>
              <a:rPr lang="en-US" altLang="zh-CN" sz="2000" dirty="0"/>
              <a:t>;</a:t>
            </a:r>
            <a:r>
              <a:rPr lang="zh-CN" altLang="en-US" sz="2000" dirty="0"/>
              <a:t>坚持收缴分离法</a:t>
            </a:r>
            <a:r>
              <a:rPr lang="en-US" altLang="zh-CN" sz="2000" dirty="0"/>
              <a:t>;</a:t>
            </a:r>
            <a:r>
              <a:rPr lang="zh-CN" altLang="en-US" sz="2000" dirty="0"/>
              <a:t>坚持分类管理法。总体上</a:t>
            </a:r>
            <a:r>
              <a:rPr lang="en-US" altLang="zh-CN" sz="2000" dirty="0"/>
              <a:t>,</a:t>
            </a:r>
            <a:r>
              <a:rPr lang="zh-CN" altLang="en-US" sz="2000" dirty="0"/>
              <a:t>我国政府非税收入的</a:t>
            </a:r>
            <a:r>
              <a:rPr lang="zh-CN" altLang="en-US" sz="2000" dirty="0" smtClean="0"/>
              <a:t>大部分</a:t>
            </a:r>
            <a:r>
              <a:rPr lang="zh-CN" altLang="en-US" sz="2000" dirty="0"/>
              <a:t>已经纳入预算管理范围</a:t>
            </a:r>
            <a:r>
              <a:rPr lang="en-US" altLang="zh-CN" sz="2000" dirty="0"/>
              <a:t>,</a:t>
            </a:r>
            <a:r>
              <a:rPr lang="zh-CN" altLang="en-US" sz="2000" dirty="0"/>
              <a:t>政府非税收入的规范管理程度不断提升。</a:t>
            </a:r>
          </a:p>
        </p:txBody>
      </p:sp>
      <p:sp>
        <p:nvSpPr>
          <p:cNvPr id="3" name="文本占位符 2"/>
          <p:cNvSpPr>
            <a:spLocks noGrp="1"/>
          </p:cNvSpPr>
          <p:nvPr>
            <p:ph type="body" idx="1"/>
          </p:nvPr>
        </p:nvSpPr>
        <p:spPr>
          <a:xfrm>
            <a:off x="606669" y="70339"/>
            <a:ext cx="10131428" cy="1447800"/>
          </a:xfrm>
        </p:spPr>
        <p:txBody>
          <a:bodyPr>
            <a:normAutofit/>
          </a:bodyPr>
          <a:lstStyle/>
          <a:p>
            <a:pPr algn="ctr"/>
            <a:r>
              <a:rPr lang="zh-CN" altLang="en-US" sz="5400" dirty="0" smtClean="0">
                <a:latin typeface="华文新魏" panose="02010800040101010101" pitchFamily="2" charset="-122"/>
                <a:ea typeface="华文新魏" panose="02010800040101010101" pitchFamily="2" charset="-122"/>
              </a:rPr>
              <a:t>本章</a:t>
            </a:r>
            <a:r>
              <a:rPr lang="zh-CN" altLang="en-US" sz="5400" dirty="0">
                <a:latin typeface="华文新魏" panose="02010800040101010101" pitchFamily="2" charset="-122"/>
                <a:ea typeface="华文新魏" panose="02010800040101010101" pitchFamily="2" charset="-122"/>
              </a:rPr>
              <a:t>小结</a:t>
            </a:r>
          </a:p>
        </p:txBody>
      </p:sp>
    </p:spTree>
    <p:extLst>
      <p:ext uri="{BB962C8B-B14F-4D97-AF65-F5344CB8AC3E}">
        <p14:creationId xmlns:p14="http://schemas.microsoft.com/office/powerpoint/2010/main" val="36890534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4.1 </a:t>
            </a:r>
            <a:r>
              <a:rPr lang="zh-CN" altLang="en-US" b="1" kern="100" dirty="0">
                <a:latin typeface="Times New Roman" panose="02020603050405020304" pitchFamily="18" charset="0"/>
              </a:rPr>
              <a:t>财政收入管理概述</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lnSpcReduction="10000"/>
          </a:bodyPr>
          <a:lstStyle/>
          <a:p>
            <a:pPr marL="0" indent="0">
              <a:buNone/>
            </a:pPr>
            <a:r>
              <a:rPr lang="en-US" altLang="zh-CN" sz="2800" dirty="0"/>
              <a:t>4.1.1 </a:t>
            </a:r>
            <a:r>
              <a:rPr lang="zh-CN" altLang="en-US" sz="2800" dirty="0"/>
              <a:t>财政收入的规模：衡量指标与基本</a:t>
            </a:r>
            <a:r>
              <a:rPr lang="zh-CN" altLang="en-US" sz="2800" dirty="0" smtClean="0"/>
              <a:t>内涵</a:t>
            </a:r>
            <a:endParaRPr lang="en-US" altLang="zh-CN" sz="2800" dirty="0" smtClean="0"/>
          </a:p>
          <a:p>
            <a:pPr marL="0" indent="0">
              <a:buNone/>
            </a:pPr>
            <a:r>
              <a:rPr lang="en-US" altLang="zh-CN" sz="2800" b="1" dirty="0" smtClean="0"/>
              <a:t> </a:t>
            </a:r>
            <a:r>
              <a:rPr lang="en-US" altLang="zh-CN" sz="2400" b="1" dirty="0"/>
              <a:t> </a:t>
            </a:r>
            <a:r>
              <a:rPr lang="en-US" altLang="zh-CN" sz="2400" b="1" dirty="0" smtClean="0"/>
              <a:t>     </a:t>
            </a:r>
            <a:r>
              <a:rPr lang="zh-CN" altLang="en-US" sz="2400" b="1" dirty="0" smtClean="0"/>
              <a:t>财政收入</a:t>
            </a:r>
            <a:r>
              <a:rPr lang="zh-CN" altLang="en-US" sz="2400" b="1" dirty="0"/>
              <a:t>规模是一定时期内（通常为一年）财政收入来源的总量。财政收入规模的大小，可以采用绝对量和相对量两类指标加以反映。前者适用于财政收入规模变化的纵向比较，后者适用于衡量财政收入水平、分析财政收入的动态变化以及对财政收入规模进行纵向和横向的比较分析；前者适用于静态和个量分析，后者适用于动态和总体分析</a:t>
            </a:r>
            <a:r>
              <a:rPr lang="zh-CN" altLang="en-US" sz="2400" b="1" dirty="0" smtClean="0"/>
              <a:t>。</a:t>
            </a:r>
            <a:endParaRPr lang="en-US" altLang="zh-CN" sz="2400" b="1" dirty="0" smtClean="0"/>
          </a:p>
          <a:p>
            <a:pPr marL="0" indent="0">
              <a:buNone/>
            </a:pPr>
            <a:r>
              <a:rPr lang="zh-CN" altLang="en-US" sz="2200" dirty="0"/>
              <a:t>在实践中，衡量财政收入规模的绝对量指标是财政总收入。主要包括中央和地方财政总收入、中央本级财政收入和地方本级财政收入、中央对地方的税收返还收入、地方上解中央收入、税收收入等</a:t>
            </a:r>
            <a:r>
              <a:rPr lang="zh-CN" altLang="en-US" sz="2200" dirty="0" smtClean="0"/>
              <a:t>。</a:t>
            </a:r>
            <a:endParaRPr lang="en-US" altLang="zh-CN" sz="2200" dirty="0" smtClean="0"/>
          </a:p>
          <a:p>
            <a:pPr marL="0" indent="0">
              <a:buNone/>
            </a:pPr>
            <a:r>
              <a:rPr lang="zh-CN" altLang="en-US" sz="2200" dirty="0" smtClean="0"/>
              <a:t>财政收入</a:t>
            </a:r>
            <a:r>
              <a:rPr lang="zh-CN" altLang="en-US" sz="2200" dirty="0"/>
              <a:t>的绝对量指标系列，具体反映了财政收入的数量、构成、形式和来源</a:t>
            </a:r>
            <a:r>
              <a:rPr lang="zh-CN" altLang="en-US" sz="2200" dirty="0" smtClean="0"/>
              <a:t>。</a:t>
            </a:r>
            <a:endParaRPr lang="en-US" altLang="zh-CN" sz="2200" dirty="0" smtClean="0"/>
          </a:p>
          <a:p>
            <a:pPr marL="0" indent="0">
              <a:buNone/>
            </a:pPr>
            <a:r>
              <a:rPr lang="zh-CN" altLang="en-US" sz="2200" dirty="0" smtClean="0"/>
              <a:t>衡量</a:t>
            </a:r>
            <a:r>
              <a:rPr lang="zh-CN" altLang="en-US" sz="2200" dirty="0"/>
              <a:t>财政收入的相对量指标通常是财政收入占</a:t>
            </a:r>
            <a:r>
              <a:rPr lang="en-US" altLang="zh-CN" sz="2200" dirty="0"/>
              <a:t>GDP</a:t>
            </a:r>
            <a:r>
              <a:rPr lang="zh-CN" altLang="en-US" sz="2200" dirty="0"/>
              <a:t>的比重，即衡量一国经济的财政收入负担率指标</a:t>
            </a:r>
          </a:p>
        </p:txBody>
      </p:sp>
    </p:spTree>
    <p:extLst>
      <p:ext uri="{BB962C8B-B14F-4D97-AF65-F5344CB8AC3E}">
        <p14:creationId xmlns:p14="http://schemas.microsoft.com/office/powerpoint/2010/main" val="40404283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3163" y="1000961"/>
            <a:ext cx="7551070" cy="1959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624062" y="180293"/>
            <a:ext cx="4493538" cy="523220"/>
          </a:xfrm>
          <a:prstGeom prst="rect">
            <a:avLst/>
          </a:prstGeom>
        </p:spPr>
        <p:txBody>
          <a:bodyPr wrap="none">
            <a:spAutoFit/>
          </a:bodyPr>
          <a:lstStyle/>
          <a:p>
            <a:r>
              <a:rPr lang="zh-CN" altLang="zh-CN" sz="2800" kern="100" smtClean="0">
                <a:latin typeface="Calibri" panose="020F0502020204030204" pitchFamily="34" charset="0"/>
                <a:cs typeface="Times New Roman" panose="02020603050405020304" pitchFamily="18" charset="0"/>
              </a:rPr>
              <a:t>衡量财政收入的相对量指标</a:t>
            </a:r>
            <a:endParaRPr lang="zh-CN" altLang="en-US" sz="2800" dirty="0"/>
          </a:p>
        </p:txBody>
      </p:sp>
      <p:sp>
        <p:nvSpPr>
          <p:cNvPr id="3" name="矩形 2"/>
          <p:cNvSpPr/>
          <p:nvPr/>
        </p:nvSpPr>
        <p:spPr>
          <a:xfrm>
            <a:off x="866274" y="3561347"/>
            <a:ext cx="10138610" cy="2308324"/>
          </a:xfrm>
          <a:prstGeom prst="rect">
            <a:avLst/>
          </a:prstGeom>
        </p:spPr>
        <p:txBody>
          <a:bodyPr wrap="square">
            <a:spAutoFit/>
          </a:bodyPr>
          <a:lstStyle/>
          <a:p>
            <a:r>
              <a:rPr lang="zh-CN" altLang="zh-CN" sz="2400" kern="100" dirty="0">
                <a:latin typeface="Calibri" panose="020F0502020204030204" pitchFamily="34" charset="0"/>
                <a:cs typeface="Times New Roman" panose="02020603050405020304" pitchFamily="18" charset="0"/>
              </a:rPr>
              <a:t>其中：</a:t>
            </a:r>
            <a:r>
              <a:rPr lang="en-US" altLang="zh-CN" sz="2400" kern="100" dirty="0">
                <a:latin typeface="Calibri" panose="020F0502020204030204" pitchFamily="34" charset="0"/>
                <a:cs typeface="Times New Roman" panose="02020603050405020304" pitchFamily="18" charset="0"/>
              </a:rPr>
              <a:t>K</a:t>
            </a:r>
            <a:r>
              <a:rPr lang="zh-CN" altLang="zh-CN" sz="2400" kern="100" dirty="0">
                <a:latin typeface="Calibri" panose="020F0502020204030204" pitchFamily="34" charset="0"/>
                <a:cs typeface="Times New Roman" panose="02020603050405020304" pitchFamily="18" charset="0"/>
              </a:rPr>
              <a:t>表示一国或地区经济的财政收入负担率；</a:t>
            </a:r>
            <a:r>
              <a:rPr lang="en-US" altLang="zh-CN" sz="2400" kern="100" dirty="0">
                <a:latin typeface="Calibri" panose="020F0502020204030204" pitchFamily="34" charset="0"/>
                <a:cs typeface="Times New Roman" panose="02020603050405020304" pitchFamily="18" charset="0"/>
              </a:rPr>
              <a:t>FR</a:t>
            </a:r>
            <a:r>
              <a:rPr lang="zh-CN" altLang="zh-CN" sz="2400" kern="100" dirty="0">
                <a:latin typeface="Calibri" panose="020F0502020204030204" pitchFamily="34" charset="0"/>
                <a:cs typeface="Times New Roman" panose="02020603050405020304" pitchFamily="18" charset="0"/>
              </a:rPr>
              <a:t>表示一定时期内（通常为一年）的财政收入总额。这里，</a:t>
            </a:r>
            <a:r>
              <a:rPr lang="en-US" altLang="zh-CN" sz="2400" kern="100" dirty="0">
                <a:latin typeface="Calibri" panose="020F0502020204030204" pitchFamily="34" charset="0"/>
                <a:cs typeface="Times New Roman" panose="02020603050405020304" pitchFamily="18" charset="0"/>
              </a:rPr>
              <a:t>FR</a:t>
            </a:r>
            <a:r>
              <a:rPr lang="zh-CN" altLang="zh-CN" sz="2400" kern="100" dirty="0">
                <a:latin typeface="Calibri" panose="020F0502020204030204" pitchFamily="34" charset="0"/>
                <a:cs typeface="Times New Roman" panose="02020603050405020304" pitchFamily="18" charset="0"/>
              </a:rPr>
              <a:t>可以根据反映对象和分析目的的不同，运用不同的指标口径，如中央政府财政收入、各级政府财政总收入、</a:t>
            </a:r>
            <a:r>
              <a:rPr lang="zh-CN" altLang="zh-CN" sz="2400" kern="100" dirty="0">
                <a:ea typeface="Calibri" panose="020F0502020204030204" pitchFamily="34" charset="0"/>
                <a:cs typeface="Times New Roman" panose="02020603050405020304" pitchFamily="18" charset="0"/>
              </a:rPr>
              <a:t> </a:t>
            </a:r>
            <a:r>
              <a:rPr lang="zh-CN" altLang="zh-CN" sz="2400" kern="100" dirty="0">
                <a:latin typeface="Calibri" panose="020F0502020204030204" pitchFamily="34" charset="0"/>
                <a:cs typeface="Times New Roman" panose="02020603050405020304" pitchFamily="18" charset="0"/>
              </a:rPr>
              <a:t>预算内财政收入、预算内和预算外财政总收入等，我国常用的是各级政府预算内财政总收入。同样地，式中的</a:t>
            </a:r>
            <a:r>
              <a:rPr lang="en-US" altLang="zh-CN" sz="2400" kern="100" dirty="0">
                <a:latin typeface="Calibri" panose="020F0502020204030204" pitchFamily="34" charset="0"/>
                <a:cs typeface="Times New Roman" panose="02020603050405020304" pitchFamily="18" charset="0"/>
              </a:rPr>
              <a:t>GDP</a:t>
            </a:r>
            <a:r>
              <a:rPr lang="zh-CN" altLang="zh-CN" sz="2400" kern="100" dirty="0">
                <a:latin typeface="Calibri" panose="020F0502020204030204" pitchFamily="34" charset="0"/>
                <a:cs typeface="Times New Roman" panose="02020603050405020304" pitchFamily="18" charset="0"/>
              </a:rPr>
              <a:t>指的是国内生产总值的概念，当然也可运用不同的</a:t>
            </a:r>
            <a:r>
              <a:rPr lang="en-US" altLang="zh-CN" sz="2400" kern="100" dirty="0" err="1">
                <a:solidFill>
                  <a:srgbClr val="FF0000"/>
                </a:solidFill>
                <a:latin typeface="宋体" panose="02010600030101010101" pitchFamily="2" charset="-122"/>
                <a:cs typeface="Times New Roman" panose="02020603050405020304" pitchFamily="18" charset="0"/>
              </a:rPr>
              <a:t>指标口径</a:t>
            </a:r>
            <a:r>
              <a:rPr lang="zh-CN" altLang="zh-CN" sz="2400" kern="100" dirty="0">
                <a:latin typeface="Calibri" panose="020F0502020204030204" pitchFamily="34" charset="0"/>
                <a:cs typeface="Times New Roman" panose="02020603050405020304" pitchFamily="18" charset="0"/>
              </a:rPr>
              <a:t>，如国民收入、国民生产总值等。</a:t>
            </a:r>
            <a:endParaRPr lang="zh-CN" altLang="en-US" sz="2400" dirty="0"/>
          </a:p>
        </p:txBody>
      </p:sp>
    </p:spTree>
    <p:extLst>
      <p:ext uri="{BB962C8B-B14F-4D97-AF65-F5344CB8AC3E}">
        <p14:creationId xmlns:p14="http://schemas.microsoft.com/office/powerpoint/2010/main" val="11305762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kern="100" dirty="0">
                <a:latin typeface="Times New Roman" panose="02020603050405020304" pitchFamily="18" charset="0"/>
              </a:rPr>
              <a:t>4.1 </a:t>
            </a:r>
            <a:r>
              <a:rPr lang="zh-CN" altLang="en-US" b="1" kern="100" dirty="0">
                <a:latin typeface="Times New Roman" panose="02020603050405020304" pitchFamily="18" charset="0"/>
              </a:rPr>
              <a:t>财政收入管理概述</a:t>
            </a:r>
            <a:endParaRPr lang="zh-CN" altLang="en-US" dirty="0"/>
          </a:p>
        </p:txBody>
      </p:sp>
      <p:sp>
        <p:nvSpPr>
          <p:cNvPr id="4" name="标题 2"/>
          <p:cNvSpPr txBox="1">
            <a:spLocks/>
          </p:cNvSpPr>
          <p:nvPr/>
        </p:nvSpPr>
        <p:spPr>
          <a:xfrm>
            <a:off x="806116" y="2065867"/>
            <a:ext cx="10131425" cy="3521242"/>
          </a:xfrm>
          <a:prstGeom prst="rect">
            <a:avLst/>
          </a:prstGeom>
          <a:effectLst/>
        </p:spPr>
        <p:txBody>
          <a:bodyPr vert="horz" lIns="91440" tIns="45720" rIns="91440" bIns="45720" rtlCol="0" anchor="ctr">
            <a:normAutofit fontScale="32500" lnSpcReduction="20000"/>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z="11200" dirty="0"/>
              <a:t>4.1.1 </a:t>
            </a:r>
            <a:r>
              <a:rPr lang="zh-CN" altLang="en-US" sz="11200" dirty="0"/>
              <a:t>财政收入的规模：衡量指标与基本内涵</a:t>
            </a:r>
            <a:endParaRPr lang="en-US" altLang="zh-CN" sz="11200" dirty="0"/>
          </a:p>
          <a:p>
            <a:endParaRPr lang="en-US" altLang="zh-CN" sz="11200" b="1" kern="100" dirty="0">
              <a:latin typeface="Times New Roman" panose="02020603050405020304" pitchFamily="18" charset="0"/>
            </a:endParaRPr>
          </a:p>
          <a:p>
            <a:pPr lvl="1"/>
            <a:r>
              <a:rPr lang="zh-CN" altLang="zh-CN" sz="9400" dirty="0"/>
              <a:t>一国或地区财政收入总量规模的制约因素，主要有</a:t>
            </a:r>
            <a:r>
              <a:rPr lang="zh-CN" altLang="zh-CN" sz="9400" dirty="0" smtClean="0"/>
              <a:t>：</a:t>
            </a:r>
            <a:endParaRPr lang="en-US" altLang="zh-CN" sz="9400" dirty="0" smtClean="0"/>
          </a:p>
          <a:p>
            <a:pPr lvl="2"/>
            <a:r>
              <a:rPr lang="en-US" altLang="zh-CN" sz="9400" dirty="0"/>
              <a:t>1</a:t>
            </a:r>
            <a:r>
              <a:rPr lang="zh-CN" altLang="zh-CN" sz="9400" dirty="0"/>
              <a:t>．经济发展水平以及科学技术因素</a:t>
            </a:r>
            <a:r>
              <a:rPr lang="en-US" altLang="zh-CN" sz="9400" dirty="0"/>
              <a:t> </a:t>
            </a:r>
            <a:endParaRPr lang="zh-CN" altLang="zh-CN" sz="9400" dirty="0"/>
          </a:p>
          <a:p>
            <a:pPr lvl="2"/>
            <a:r>
              <a:rPr lang="en-US" altLang="zh-CN" sz="9400" dirty="0"/>
              <a:t>2</a:t>
            </a:r>
            <a:r>
              <a:rPr lang="zh-CN" altLang="zh-CN" sz="9400" dirty="0"/>
              <a:t>．收入分配政策和制度因素</a:t>
            </a:r>
            <a:r>
              <a:rPr lang="en-US" altLang="zh-CN" sz="9400" dirty="0"/>
              <a:t> </a:t>
            </a:r>
            <a:endParaRPr lang="zh-CN" altLang="zh-CN" sz="9400" dirty="0"/>
          </a:p>
          <a:p>
            <a:pPr lvl="2"/>
            <a:r>
              <a:rPr lang="en-US" altLang="zh-CN" sz="9400" dirty="0"/>
              <a:t>3</a:t>
            </a:r>
            <a:r>
              <a:rPr lang="zh-CN" altLang="zh-CN" sz="9400" dirty="0"/>
              <a:t>．价格水平因素</a:t>
            </a:r>
          </a:p>
          <a:p>
            <a:pPr lvl="2"/>
            <a:r>
              <a:rPr lang="en-US" altLang="zh-CN" sz="9400" dirty="0"/>
              <a:t>4</a:t>
            </a:r>
            <a:r>
              <a:rPr lang="zh-CN" altLang="zh-CN" sz="9400" dirty="0"/>
              <a:t>．特定时期的社会政治环境因素</a:t>
            </a:r>
          </a:p>
          <a:p>
            <a:endParaRPr lang="en-US" altLang="zh-CN" dirty="0" smtClean="0"/>
          </a:p>
        </p:txBody>
      </p:sp>
    </p:spTree>
    <p:extLst>
      <p:ext uri="{BB962C8B-B14F-4D97-AF65-F5344CB8AC3E}">
        <p14:creationId xmlns:p14="http://schemas.microsoft.com/office/powerpoint/2010/main" val="1499821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4.1 </a:t>
            </a:r>
            <a:r>
              <a:rPr lang="zh-CN" altLang="en-US" b="1" kern="100" dirty="0">
                <a:latin typeface="Times New Roman" panose="02020603050405020304" pitchFamily="18" charset="0"/>
              </a:rPr>
              <a:t>财政收入管理概述</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0" indent="0">
              <a:buNone/>
            </a:pPr>
            <a:r>
              <a:rPr lang="en-US" altLang="zh-CN" sz="2800" dirty="0"/>
              <a:t>4.1.2 </a:t>
            </a:r>
            <a:r>
              <a:rPr lang="zh-CN" altLang="en-US" sz="2800" dirty="0"/>
              <a:t>财政收入的总量管理及其适度性</a:t>
            </a:r>
            <a:r>
              <a:rPr lang="zh-CN" altLang="en-US" sz="2800" dirty="0" smtClean="0"/>
              <a:t>问题</a:t>
            </a:r>
            <a:endParaRPr lang="en-US" altLang="zh-CN" sz="2800" dirty="0" smtClean="0"/>
          </a:p>
          <a:p>
            <a:pPr marL="0" indent="0">
              <a:buNone/>
            </a:pPr>
            <a:r>
              <a:rPr lang="zh-CN" altLang="en-US" sz="2400" b="1" dirty="0"/>
              <a:t>理论上，财政收入总量管理的核心问题是寻找和探索财政收入总量的最优规模问题。实践中，研究符合一国或地区社会经济发展客观要求的财政收入总量规模的最优化问题，立足不同视角并基于不同假设会有不同的解答</a:t>
            </a:r>
            <a:r>
              <a:rPr lang="zh-CN" altLang="en-US" sz="2400" b="1" dirty="0" smtClean="0"/>
              <a:t>。</a:t>
            </a:r>
            <a:endParaRPr lang="en-US" altLang="zh-CN" sz="2400" b="1" dirty="0" smtClean="0"/>
          </a:p>
          <a:p>
            <a:pPr marL="0" indent="0">
              <a:buNone/>
            </a:pPr>
            <a:r>
              <a:rPr lang="zh-CN" altLang="en-US" sz="2400" b="1" dirty="0" smtClean="0"/>
              <a:t>      </a:t>
            </a:r>
            <a:r>
              <a:rPr lang="zh-CN" altLang="en-US" sz="2200" dirty="0" smtClean="0"/>
              <a:t>对</a:t>
            </a:r>
            <a:r>
              <a:rPr lang="zh-CN" altLang="en-US" sz="2200" dirty="0"/>
              <a:t>财政收入的总量管理问题，可归纳和概括为如下三种</a:t>
            </a:r>
            <a:r>
              <a:rPr lang="zh-CN" altLang="en-US" sz="2200" dirty="0" smtClean="0"/>
              <a:t>观点</a:t>
            </a:r>
            <a:endParaRPr lang="en-US" altLang="zh-CN" sz="2200" dirty="0" smtClean="0"/>
          </a:p>
          <a:p>
            <a:pPr marL="0" indent="0">
              <a:buNone/>
            </a:pPr>
            <a:r>
              <a:rPr lang="en-US" altLang="zh-CN" dirty="0"/>
              <a:t>1</a:t>
            </a:r>
            <a:r>
              <a:rPr lang="zh-CN" altLang="zh-CN" dirty="0"/>
              <a:t>．财政收入规模最小化论</a:t>
            </a:r>
            <a:r>
              <a:rPr lang="zh-CN" altLang="zh-CN" dirty="0" smtClean="0"/>
              <a:t>。</a:t>
            </a:r>
            <a:r>
              <a:rPr lang="zh-CN" altLang="zh-CN" dirty="0"/>
              <a:t>２．财政收入分配制度决定论</a:t>
            </a:r>
            <a:r>
              <a:rPr lang="zh-CN" altLang="zh-CN" dirty="0" smtClean="0"/>
              <a:t>。</a:t>
            </a:r>
            <a:r>
              <a:rPr lang="zh-CN" altLang="zh-CN" dirty="0"/>
              <a:t>３．财政收入总量平衡论。</a:t>
            </a:r>
            <a:endParaRPr lang="zh-CN" altLang="en-US" sz="2200" dirty="0"/>
          </a:p>
        </p:txBody>
      </p:sp>
    </p:spTree>
    <p:extLst>
      <p:ext uri="{BB962C8B-B14F-4D97-AF65-F5344CB8AC3E}">
        <p14:creationId xmlns:p14="http://schemas.microsoft.com/office/powerpoint/2010/main" val="11661424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4.1 </a:t>
            </a:r>
            <a:r>
              <a:rPr lang="zh-CN" altLang="en-US" b="1" kern="100" dirty="0">
                <a:latin typeface="Times New Roman" panose="02020603050405020304" pitchFamily="18" charset="0"/>
              </a:rPr>
              <a:t>财政收入管理概述</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4"/>
            <a:ext cx="10131425" cy="3272589"/>
          </a:xfrm>
        </p:spPr>
        <p:txBody>
          <a:bodyPr>
            <a:normAutofit/>
          </a:bodyPr>
          <a:lstStyle/>
          <a:p>
            <a:pPr marL="0" indent="0">
              <a:buNone/>
            </a:pPr>
            <a:r>
              <a:rPr lang="en-US" altLang="zh-CN" sz="2800" dirty="0"/>
              <a:t>4.1.3 </a:t>
            </a:r>
            <a:r>
              <a:rPr lang="zh-CN" altLang="en-US" sz="2800" dirty="0"/>
              <a:t>财政收入的结构管理与财政收入</a:t>
            </a:r>
            <a:r>
              <a:rPr lang="zh-CN" altLang="en-US" sz="2800" dirty="0" smtClean="0"/>
              <a:t>质量</a:t>
            </a:r>
            <a:endParaRPr lang="en-US" altLang="zh-CN" sz="2800" dirty="0" smtClean="0"/>
          </a:p>
          <a:p>
            <a:r>
              <a:rPr lang="en-US" altLang="zh-CN" dirty="0"/>
              <a:t>1.</a:t>
            </a:r>
            <a:r>
              <a:rPr lang="zh-CN" altLang="zh-CN" dirty="0"/>
              <a:t>财政收入的项目</a:t>
            </a:r>
            <a:r>
              <a:rPr lang="zh-CN" altLang="zh-CN" dirty="0" smtClean="0"/>
              <a:t>结构</a:t>
            </a:r>
            <a:endParaRPr lang="en-US" altLang="zh-CN" dirty="0" smtClean="0"/>
          </a:p>
          <a:p>
            <a:r>
              <a:rPr lang="en-US" altLang="zh-CN" dirty="0" smtClean="0"/>
              <a:t>2.</a:t>
            </a:r>
            <a:r>
              <a:rPr lang="zh-CN" altLang="zh-CN" dirty="0" smtClean="0"/>
              <a:t>财政收入</a:t>
            </a:r>
            <a:r>
              <a:rPr lang="zh-CN" altLang="zh-CN" dirty="0"/>
              <a:t>的所有制</a:t>
            </a:r>
            <a:r>
              <a:rPr lang="zh-CN" altLang="zh-CN" dirty="0" smtClean="0"/>
              <a:t>结构</a:t>
            </a:r>
            <a:endParaRPr lang="en-US" altLang="zh-CN" dirty="0" smtClean="0"/>
          </a:p>
          <a:p>
            <a:r>
              <a:rPr lang="en-US" altLang="zh-CN" dirty="0"/>
              <a:t>3.</a:t>
            </a:r>
            <a:r>
              <a:rPr lang="zh-CN" altLang="zh-CN" dirty="0"/>
              <a:t>财政收入的部门</a:t>
            </a:r>
            <a:r>
              <a:rPr lang="zh-CN" altLang="zh-CN" dirty="0" smtClean="0"/>
              <a:t>结构</a:t>
            </a:r>
            <a:endParaRPr lang="en-US" altLang="zh-CN" dirty="0" smtClean="0"/>
          </a:p>
          <a:p>
            <a:r>
              <a:rPr lang="en-US" altLang="zh-CN" dirty="0"/>
              <a:t>4.</a:t>
            </a:r>
            <a:r>
              <a:rPr lang="zh-CN" altLang="zh-CN" dirty="0"/>
              <a:t>财政收入的地区</a:t>
            </a:r>
            <a:r>
              <a:rPr lang="zh-CN" altLang="zh-CN" dirty="0" smtClean="0"/>
              <a:t>结构</a:t>
            </a:r>
            <a:endParaRPr lang="en-US" altLang="zh-CN" dirty="0" smtClean="0"/>
          </a:p>
          <a:p>
            <a:r>
              <a:rPr lang="en-US" altLang="zh-CN" dirty="0"/>
              <a:t>5.</a:t>
            </a:r>
            <a:r>
              <a:rPr lang="zh-CN" altLang="zh-CN" dirty="0"/>
              <a:t>纵向财政收入</a:t>
            </a:r>
            <a:r>
              <a:rPr lang="zh-CN" altLang="zh-CN" dirty="0" smtClean="0"/>
              <a:t>结构</a:t>
            </a:r>
            <a:endParaRPr lang="zh-CN" altLang="zh-CN" dirty="0"/>
          </a:p>
        </p:txBody>
      </p:sp>
    </p:spTree>
    <p:extLst>
      <p:ext uri="{BB962C8B-B14F-4D97-AF65-F5344CB8AC3E}">
        <p14:creationId xmlns:p14="http://schemas.microsoft.com/office/powerpoint/2010/main" val="2292569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4.2 </a:t>
            </a:r>
            <a:r>
              <a:rPr lang="zh-CN" altLang="zh-CN" b="1" dirty="0"/>
              <a:t>税收收入管理</a:t>
            </a:r>
            <a:endParaRPr lang="zh-CN" altLang="zh-CN" dirty="0"/>
          </a:p>
        </p:txBody>
      </p:sp>
      <p:sp>
        <p:nvSpPr>
          <p:cNvPr id="3" name="文本占位符 2"/>
          <p:cNvSpPr>
            <a:spLocks noGrp="1"/>
          </p:cNvSpPr>
          <p:nvPr>
            <p:ph type="body" idx="1"/>
          </p:nvPr>
        </p:nvSpPr>
        <p:spPr>
          <a:xfrm>
            <a:off x="685801" y="2065867"/>
            <a:ext cx="10131425" cy="3834064"/>
          </a:xfrm>
        </p:spPr>
        <p:txBody>
          <a:bodyPr>
            <a:normAutofit/>
          </a:bodyPr>
          <a:lstStyle/>
          <a:p>
            <a:pPr marL="0" indent="0">
              <a:buNone/>
            </a:pPr>
            <a:r>
              <a:rPr lang="en-US" altLang="zh-CN" sz="2800" dirty="0" smtClean="0"/>
              <a:t>4.2.1 </a:t>
            </a:r>
            <a:r>
              <a:rPr lang="zh-CN" altLang="en-US" sz="2800" dirty="0" smtClean="0"/>
              <a:t>税收</a:t>
            </a:r>
            <a:r>
              <a:rPr lang="zh-CN" altLang="en-US" sz="2800" dirty="0"/>
              <a:t>收入管理的</a:t>
            </a:r>
            <a:r>
              <a:rPr lang="zh-CN" altLang="en-US" sz="2800" dirty="0" smtClean="0"/>
              <a:t>内容</a:t>
            </a:r>
            <a:endParaRPr lang="en-US" altLang="zh-CN" sz="2800" dirty="0" smtClean="0"/>
          </a:p>
          <a:p>
            <a:pPr marL="457200" lvl="1" indent="0">
              <a:buNone/>
            </a:pPr>
            <a:r>
              <a:rPr lang="en-US" altLang="zh-CN" sz="2200" dirty="0"/>
              <a:t>1.</a:t>
            </a:r>
            <a:r>
              <a:rPr lang="zh-CN" altLang="en-US" sz="2200" dirty="0"/>
              <a:t>税收预测与计划</a:t>
            </a:r>
            <a:r>
              <a:rPr lang="zh-CN" altLang="en-US" sz="2200" dirty="0" smtClean="0"/>
              <a:t>管理</a:t>
            </a:r>
            <a:endParaRPr lang="en-US" altLang="zh-CN" sz="2200" dirty="0" smtClean="0"/>
          </a:p>
          <a:p>
            <a:pPr marL="457200" lvl="1" indent="0">
              <a:buNone/>
            </a:pPr>
            <a:r>
              <a:rPr lang="en-US" altLang="zh-CN" sz="2200" dirty="0"/>
              <a:t>2.</a:t>
            </a:r>
            <a:r>
              <a:rPr lang="zh-CN" altLang="en-US" sz="2200" dirty="0"/>
              <a:t>税源监控</a:t>
            </a:r>
            <a:r>
              <a:rPr lang="zh-CN" altLang="en-US" sz="2200" dirty="0" smtClean="0"/>
              <a:t>管理</a:t>
            </a:r>
            <a:endParaRPr lang="en-US" altLang="zh-CN" sz="2200" dirty="0" smtClean="0"/>
          </a:p>
          <a:p>
            <a:pPr marL="457200" lvl="1" indent="0">
              <a:buNone/>
            </a:pPr>
            <a:r>
              <a:rPr lang="en-US" altLang="zh-CN" sz="2200" dirty="0"/>
              <a:t>3.</a:t>
            </a:r>
            <a:r>
              <a:rPr lang="zh-CN" altLang="en-US" sz="2200" dirty="0"/>
              <a:t>税收收入增幅预警</a:t>
            </a:r>
            <a:r>
              <a:rPr lang="zh-CN" altLang="en-US" sz="2200" dirty="0" smtClean="0"/>
              <a:t>管理</a:t>
            </a:r>
            <a:endParaRPr lang="en-US" altLang="zh-CN" sz="2200" dirty="0" smtClean="0"/>
          </a:p>
          <a:p>
            <a:pPr marL="457200" lvl="1" indent="0">
              <a:buNone/>
            </a:pPr>
            <a:r>
              <a:rPr lang="en-US" altLang="zh-CN" sz="2200" dirty="0"/>
              <a:t>4.</a:t>
            </a:r>
            <a:r>
              <a:rPr lang="zh-CN" altLang="en-US" sz="2200" dirty="0"/>
              <a:t>税收分析</a:t>
            </a:r>
            <a:r>
              <a:rPr lang="zh-CN" altLang="en-US" sz="2200" dirty="0" smtClean="0"/>
              <a:t>管理</a:t>
            </a:r>
            <a:endParaRPr lang="en-US" altLang="zh-CN" sz="2200" dirty="0" smtClean="0"/>
          </a:p>
          <a:p>
            <a:pPr marL="457200" lvl="1" indent="0">
              <a:buNone/>
            </a:pPr>
            <a:r>
              <a:rPr lang="en-US" altLang="zh-CN" sz="2200" dirty="0"/>
              <a:t>5.</a:t>
            </a:r>
            <a:r>
              <a:rPr lang="zh-CN" altLang="en-US" sz="2200" dirty="0"/>
              <a:t>税收会计与核算基础管理</a:t>
            </a:r>
            <a:endParaRPr lang="en-US" altLang="zh-CN" sz="2200" dirty="0" smtClean="0"/>
          </a:p>
          <a:p>
            <a:pPr marL="0" indent="0">
              <a:buNone/>
            </a:pPr>
            <a:endParaRPr lang="en-US" altLang="zh-CN" dirty="0" smtClean="0"/>
          </a:p>
          <a:p>
            <a:pPr marL="0" indent="0">
              <a:buNone/>
            </a:pPr>
            <a:endParaRPr lang="zh-CN" altLang="zh-CN" dirty="0"/>
          </a:p>
        </p:txBody>
      </p:sp>
    </p:spTree>
    <p:extLst>
      <p:ext uri="{BB962C8B-B14F-4D97-AF65-F5344CB8AC3E}">
        <p14:creationId xmlns:p14="http://schemas.microsoft.com/office/powerpoint/2010/main" val="16837461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4.2 </a:t>
            </a:r>
            <a:r>
              <a:rPr lang="zh-CN" altLang="zh-CN" b="1" dirty="0"/>
              <a:t>税收收入管理</a:t>
            </a:r>
            <a:endParaRPr lang="zh-CN" altLang="zh-CN" dirty="0"/>
          </a:p>
        </p:txBody>
      </p:sp>
      <p:sp>
        <p:nvSpPr>
          <p:cNvPr id="3" name="文本占位符 2"/>
          <p:cNvSpPr>
            <a:spLocks noGrp="1"/>
          </p:cNvSpPr>
          <p:nvPr>
            <p:ph type="body" idx="1"/>
          </p:nvPr>
        </p:nvSpPr>
        <p:spPr>
          <a:xfrm>
            <a:off x="685801" y="2065867"/>
            <a:ext cx="10131425" cy="3834064"/>
          </a:xfrm>
        </p:spPr>
        <p:txBody>
          <a:bodyPr>
            <a:normAutofit/>
          </a:bodyPr>
          <a:lstStyle/>
          <a:p>
            <a:pPr marL="0" indent="0">
              <a:buNone/>
            </a:pPr>
            <a:r>
              <a:rPr lang="en-US" altLang="zh-CN" sz="3000" dirty="0" smtClean="0"/>
              <a:t>4.2.2 </a:t>
            </a:r>
            <a:r>
              <a:rPr lang="zh-CN" altLang="en-US" sz="3000" dirty="0" smtClean="0"/>
              <a:t>税收</a:t>
            </a:r>
            <a:r>
              <a:rPr lang="zh-CN" altLang="en-US" sz="3000" dirty="0"/>
              <a:t>收入管理</a:t>
            </a:r>
            <a:r>
              <a:rPr lang="zh-CN" altLang="en-US" sz="3000" dirty="0" smtClean="0"/>
              <a:t>原则</a:t>
            </a:r>
            <a:endParaRPr lang="en-US" altLang="zh-CN" sz="3000" dirty="0" smtClean="0"/>
          </a:p>
          <a:p>
            <a:pPr marL="0" indent="0">
              <a:buNone/>
            </a:pPr>
            <a:r>
              <a:rPr lang="zh-CN" altLang="en-US" sz="3000" dirty="0" smtClean="0"/>
              <a:t>  根据</a:t>
            </a:r>
            <a:r>
              <a:rPr lang="zh-CN" altLang="en-US" sz="3000" dirty="0"/>
              <a:t>上述各项税收原则的内容</a:t>
            </a:r>
            <a:r>
              <a:rPr lang="en-US" altLang="zh-CN" sz="3000" dirty="0"/>
              <a:t>,</a:t>
            </a:r>
            <a:r>
              <a:rPr lang="zh-CN" altLang="en-US" sz="3000" dirty="0"/>
              <a:t>结合我国税收理论和税务</a:t>
            </a:r>
            <a:r>
              <a:rPr lang="zh-CN" altLang="en-US" sz="3000" dirty="0" smtClean="0"/>
              <a:t>实践发展</a:t>
            </a:r>
            <a:r>
              <a:rPr lang="en-US" altLang="zh-CN" sz="3000" dirty="0"/>
              <a:t>,</a:t>
            </a:r>
            <a:r>
              <a:rPr lang="zh-CN" altLang="en-US" sz="3000" dirty="0"/>
              <a:t>这里主要从社会、经济、财政、征收四个方面将新时期税收管理原则归纳为“</a:t>
            </a:r>
            <a:r>
              <a:rPr lang="zh-CN" altLang="en-US" sz="3000" dirty="0" smtClean="0"/>
              <a:t>公平</a:t>
            </a:r>
            <a:r>
              <a:rPr lang="zh-CN" altLang="en-US" sz="3000" dirty="0"/>
              <a:t>、效率、适度和法治”四大原则</a:t>
            </a:r>
            <a:r>
              <a:rPr lang="zh-CN" altLang="en-US" sz="3000" dirty="0" smtClean="0"/>
              <a:t>。</a:t>
            </a:r>
            <a:r>
              <a:rPr lang="en-US" altLang="zh-CN" sz="3000" dirty="0" smtClean="0"/>
              <a:t> </a:t>
            </a:r>
          </a:p>
          <a:p>
            <a:pPr marL="0" indent="0">
              <a:buNone/>
            </a:pPr>
            <a:endParaRPr lang="en-US" altLang="zh-CN" dirty="0" smtClean="0"/>
          </a:p>
          <a:p>
            <a:pPr marL="0" indent="0">
              <a:buNone/>
            </a:pPr>
            <a:endParaRPr lang="zh-CN" altLang="zh-CN" dirty="0"/>
          </a:p>
        </p:txBody>
      </p:sp>
    </p:spTree>
    <p:extLst>
      <p:ext uri="{BB962C8B-B14F-4D97-AF65-F5344CB8AC3E}">
        <p14:creationId xmlns:p14="http://schemas.microsoft.com/office/powerpoint/2010/main" val="28960973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4.2 </a:t>
            </a:r>
            <a:r>
              <a:rPr lang="zh-CN" altLang="zh-CN" b="1" dirty="0"/>
              <a:t>税收收入管理</a:t>
            </a:r>
            <a:endParaRPr lang="zh-CN" altLang="zh-CN" dirty="0"/>
          </a:p>
        </p:txBody>
      </p:sp>
      <p:sp>
        <p:nvSpPr>
          <p:cNvPr id="3" name="文本占位符 2"/>
          <p:cNvSpPr>
            <a:spLocks noGrp="1"/>
          </p:cNvSpPr>
          <p:nvPr>
            <p:ph type="body" idx="1"/>
          </p:nvPr>
        </p:nvSpPr>
        <p:spPr>
          <a:xfrm>
            <a:off x="685801" y="2065867"/>
            <a:ext cx="10131425" cy="3834064"/>
          </a:xfrm>
        </p:spPr>
        <p:txBody>
          <a:bodyPr>
            <a:normAutofit/>
          </a:bodyPr>
          <a:lstStyle/>
          <a:p>
            <a:pPr marL="0" indent="0">
              <a:buNone/>
            </a:pPr>
            <a:r>
              <a:rPr lang="en-US" altLang="zh-CN" sz="3000" dirty="0" smtClean="0"/>
              <a:t>4.2.3 </a:t>
            </a:r>
            <a:r>
              <a:rPr lang="zh-CN" altLang="en-US" sz="3000" dirty="0" smtClean="0"/>
              <a:t>税务</a:t>
            </a:r>
            <a:r>
              <a:rPr lang="zh-CN" altLang="en-US" sz="3000" dirty="0"/>
              <a:t>风险管理的基本方法和主要</a:t>
            </a:r>
            <a:r>
              <a:rPr lang="zh-CN" altLang="en-US" sz="3000" dirty="0" smtClean="0"/>
              <a:t>内容</a:t>
            </a:r>
            <a:endParaRPr lang="en-US" altLang="zh-CN" sz="3000" dirty="0" smtClean="0"/>
          </a:p>
          <a:p>
            <a:r>
              <a:rPr lang="zh-CN" altLang="en-US" sz="2400" dirty="0"/>
              <a:t>对税收收入管理来说</a:t>
            </a:r>
            <a:r>
              <a:rPr lang="en-US" altLang="zh-CN" sz="2400" dirty="0"/>
              <a:t>,</a:t>
            </a:r>
            <a:r>
              <a:rPr lang="zh-CN" altLang="en-US" sz="2400" dirty="0"/>
              <a:t>税务风险管理是保障税收收入稳定和充足的重要手段。</a:t>
            </a:r>
            <a:r>
              <a:rPr lang="zh-CN" altLang="en-US" sz="2400" dirty="0" smtClean="0"/>
              <a:t>因此</a:t>
            </a:r>
            <a:r>
              <a:rPr lang="en-US" altLang="zh-CN" sz="2400" dirty="0"/>
              <a:t>,</a:t>
            </a:r>
            <a:r>
              <a:rPr lang="zh-CN" altLang="en-US" sz="2400" dirty="0"/>
              <a:t>就有必要对税务风险管理以及税收稽查的基本方法和主要内容进行</a:t>
            </a:r>
            <a:r>
              <a:rPr lang="zh-CN" altLang="en-US" sz="2400" dirty="0" smtClean="0"/>
              <a:t>探讨。税收风险</a:t>
            </a:r>
            <a:r>
              <a:rPr lang="zh-CN" altLang="en-US" sz="2400" dirty="0"/>
              <a:t>管理的基本方法包括账务检查方法、分析方法、调查方法、盘存方法、电子查账</a:t>
            </a:r>
            <a:r>
              <a:rPr lang="zh-CN" altLang="en-US" sz="2400" dirty="0" smtClean="0"/>
              <a:t>等方法</a:t>
            </a:r>
            <a:r>
              <a:rPr lang="en-US" altLang="zh-CN" sz="2400" dirty="0"/>
              <a:t>,</a:t>
            </a:r>
            <a:r>
              <a:rPr lang="zh-CN" altLang="en-US" sz="2400" dirty="0"/>
              <a:t>而每一种基本方法又包括进一步的明细方法</a:t>
            </a:r>
            <a:endParaRPr lang="en-US" altLang="zh-CN" sz="2400" dirty="0" smtClean="0"/>
          </a:p>
          <a:p>
            <a:pPr marL="0" indent="0">
              <a:buNone/>
            </a:pPr>
            <a:endParaRPr lang="zh-CN" altLang="zh-CN" dirty="0"/>
          </a:p>
        </p:txBody>
      </p:sp>
    </p:spTree>
    <p:extLst>
      <p:ext uri="{BB962C8B-B14F-4D97-AF65-F5344CB8AC3E}">
        <p14:creationId xmlns:p14="http://schemas.microsoft.com/office/powerpoint/2010/main" val="190972262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天体">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TM03457452[[fn=天体]]</Template>
  <TotalTime>1511</TotalTime>
  <Words>1059</Words>
  <Application>Microsoft Office PowerPoint</Application>
  <PresentationFormat>宽屏</PresentationFormat>
  <Paragraphs>56</Paragraphs>
  <Slides>13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FZHTK--GBK1-0</vt:lpstr>
      <vt:lpstr>华文新魏</vt:lpstr>
      <vt:lpstr>宋体</vt:lpstr>
      <vt:lpstr>Arial</vt:lpstr>
      <vt:lpstr>Calibri</vt:lpstr>
      <vt:lpstr>Calibri Light</vt:lpstr>
      <vt:lpstr>Times New Roman</vt:lpstr>
      <vt:lpstr>天体</vt:lpstr>
      <vt:lpstr>本章学习目标     1．掌握财政收入规模与结构的衡量指标及其内涵     2．深刻理解财政收入总量规模的适度性原理     3．了解我国税收收入管理的主要原则     4．了解我国政府非税收入的基本内容</vt:lpstr>
      <vt:lpstr>4.1 财政收入管理概述</vt:lpstr>
      <vt:lpstr>PowerPoint 演示文稿</vt:lpstr>
      <vt:lpstr>4.1 财政收入管理概述</vt:lpstr>
      <vt:lpstr>4.1 财政收入管理概述</vt:lpstr>
      <vt:lpstr>4.1 财政收入管理概述</vt:lpstr>
      <vt:lpstr>4.2 税收收入管理</vt:lpstr>
      <vt:lpstr>4.2 税收收入管理</vt:lpstr>
      <vt:lpstr>4.2 税收收入管理</vt:lpstr>
      <vt:lpstr>PowerPoint 演示文稿</vt:lpstr>
      <vt:lpstr>4.3 非税收入管理</vt:lpstr>
      <vt:lpstr>4.3 非税收入管理</vt:lpstr>
      <vt:lpstr>            财政收入管理主要是对政府如何筹资或聚财相关问题的管理,其最终目标是为了保障政府支出并实现政治、经济以及社会管理职能(如“保基本民生、保工资、保运转”的财政“三保”底线目标)。从管理学的角度,财政收入管理可划分为总量管理与结构管理,税收收入管理和非税收入管理,预算内财政收入管理和预算外财政收入管理等。在我国,财政收入结构体系大体可按项目结构、所有制结构、部门结构、地区结构以及不同层级政府收入结构等若干方面加以考察。          目前我国政府非税收入管理主要是坚持了如下基本方法:坚持综合预算管理法;坚持收支两条线管理法;坚持成本补偿法;坚持收缴分离法;坚持分类管理法。总体上,我国政府非税收入的大部分已经纳入预算管理范围,政府非税收入的规范管理程度不断提升。</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BING</dc:creator>
  <cp:lastModifiedBy>LIU BING</cp:lastModifiedBy>
  <cp:revision>56</cp:revision>
  <dcterms:created xsi:type="dcterms:W3CDTF">2024-09-02T02:45:44Z</dcterms:created>
  <dcterms:modified xsi:type="dcterms:W3CDTF">2024-09-07T02:46:29Z</dcterms:modified>
</cp:coreProperties>
</file>